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0"/>
  </p:notesMasterIdLst>
  <p:sldIdLst>
    <p:sldId id="257" r:id="rId2"/>
    <p:sldId id="527" r:id="rId3"/>
    <p:sldId id="528" r:id="rId4"/>
    <p:sldId id="351" r:id="rId5"/>
    <p:sldId id="352" r:id="rId6"/>
    <p:sldId id="433" r:id="rId7"/>
    <p:sldId id="425" r:id="rId8"/>
    <p:sldId id="530" r:id="rId9"/>
    <p:sldId id="353" r:id="rId10"/>
    <p:sldId id="354" r:id="rId11"/>
    <p:sldId id="355" r:id="rId12"/>
    <p:sldId id="529" r:id="rId13"/>
    <p:sldId id="357" r:id="rId14"/>
    <p:sldId id="434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435" r:id="rId23"/>
    <p:sldId id="365" r:id="rId24"/>
    <p:sldId id="412" r:id="rId25"/>
    <p:sldId id="523" r:id="rId26"/>
    <p:sldId id="531" r:id="rId27"/>
    <p:sldId id="532" r:id="rId28"/>
    <p:sldId id="309" r:id="rId29"/>
    <p:sldId id="339" r:id="rId30"/>
    <p:sldId id="428" r:id="rId31"/>
    <p:sldId id="429" r:id="rId32"/>
    <p:sldId id="430" r:id="rId33"/>
    <p:sldId id="426" r:id="rId34"/>
    <p:sldId id="310" r:id="rId35"/>
    <p:sldId id="259" r:id="rId36"/>
    <p:sldId id="260" r:id="rId37"/>
    <p:sldId id="414" r:id="rId38"/>
    <p:sldId id="431" r:id="rId39"/>
    <p:sldId id="432" r:id="rId40"/>
    <p:sldId id="413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436" r:id="rId49"/>
    <p:sldId id="300" r:id="rId50"/>
    <p:sldId id="533" r:id="rId51"/>
    <p:sldId id="301" r:id="rId52"/>
    <p:sldId id="534" r:id="rId53"/>
    <p:sldId id="302" r:id="rId54"/>
    <p:sldId id="303" r:id="rId55"/>
    <p:sldId id="304" r:id="rId56"/>
    <p:sldId id="312" r:id="rId57"/>
    <p:sldId id="313" r:id="rId58"/>
    <p:sldId id="314" r:id="rId59"/>
    <p:sldId id="317" r:id="rId60"/>
    <p:sldId id="319" r:id="rId61"/>
    <p:sldId id="439" r:id="rId62"/>
    <p:sldId id="438" r:id="rId63"/>
    <p:sldId id="416" r:id="rId64"/>
    <p:sldId id="440" r:id="rId65"/>
    <p:sldId id="441" r:id="rId66"/>
    <p:sldId id="331" r:id="rId67"/>
    <p:sldId id="442" r:id="rId68"/>
    <p:sldId id="443" r:id="rId69"/>
    <p:sldId id="332" r:id="rId70"/>
    <p:sldId id="475" r:id="rId71"/>
    <p:sldId id="535" r:id="rId72"/>
    <p:sldId id="524" r:id="rId73"/>
    <p:sldId id="476" r:id="rId74"/>
    <p:sldId id="536" r:id="rId75"/>
    <p:sldId id="444" r:id="rId76"/>
    <p:sldId id="329" r:id="rId77"/>
    <p:sldId id="448" r:id="rId78"/>
    <p:sldId id="447" r:id="rId79"/>
    <p:sldId id="449" r:id="rId80"/>
    <p:sldId id="333" r:id="rId81"/>
    <p:sldId id="445" r:id="rId82"/>
    <p:sldId id="446" r:id="rId83"/>
    <p:sldId id="330" r:id="rId84"/>
    <p:sldId id="450" r:id="rId85"/>
    <p:sldId id="451" r:id="rId86"/>
    <p:sldId id="452" r:id="rId87"/>
    <p:sldId id="453" r:id="rId88"/>
    <p:sldId id="454" r:id="rId89"/>
    <p:sldId id="455" r:id="rId90"/>
    <p:sldId id="456" r:id="rId91"/>
    <p:sldId id="457" r:id="rId92"/>
    <p:sldId id="417" r:id="rId93"/>
    <p:sldId id="470" r:id="rId94"/>
    <p:sldId id="458" r:id="rId95"/>
    <p:sldId id="460" r:id="rId96"/>
    <p:sldId id="461" r:id="rId97"/>
    <p:sldId id="462" r:id="rId98"/>
    <p:sldId id="463" r:id="rId99"/>
    <p:sldId id="464" r:id="rId100"/>
    <p:sldId id="465" r:id="rId101"/>
    <p:sldId id="466" r:id="rId102"/>
    <p:sldId id="467" r:id="rId103"/>
    <p:sldId id="468" r:id="rId104"/>
    <p:sldId id="469" r:id="rId105"/>
    <p:sldId id="418" r:id="rId106"/>
    <p:sldId id="471" r:id="rId107"/>
    <p:sldId id="419" r:id="rId108"/>
    <p:sldId id="422" r:id="rId109"/>
    <p:sldId id="421" r:id="rId110"/>
    <p:sldId id="420" r:id="rId111"/>
    <p:sldId id="472" r:id="rId112"/>
    <p:sldId id="318" r:id="rId113"/>
    <p:sldId id="321" r:id="rId114"/>
    <p:sldId id="320" r:id="rId115"/>
    <p:sldId id="406" r:id="rId116"/>
    <p:sldId id="473" r:id="rId117"/>
    <p:sldId id="474" r:id="rId118"/>
    <p:sldId id="407" r:id="rId119"/>
    <p:sldId id="410" r:id="rId120"/>
    <p:sldId id="408" r:id="rId121"/>
    <p:sldId id="409" r:id="rId122"/>
    <p:sldId id="322" r:id="rId123"/>
    <p:sldId id="323" r:id="rId124"/>
    <p:sldId id="537" r:id="rId125"/>
    <p:sldId id="477" r:id="rId126"/>
    <p:sldId id="400" r:id="rId127"/>
    <p:sldId id="404" r:id="rId128"/>
    <p:sldId id="337" r:id="rId129"/>
    <p:sldId id="401" r:id="rId130"/>
    <p:sldId id="538" r:id="rId131"/>
    <p:sldId id="402" r:id="rId132"/>
    <p:sldId id="539" r:id="rId133"/>
    <p:sldId id="405" r:id="rId134"/>
    <p:sldId id="403" r:id="rId135"/>
    <p:sldId id="340" r:id="rId136"/>
    <p:sldId id="541" r:id="rId137"/>
    <p:sldId id="341" r:id="rId138"/>
    <p:sldId id="542" r:id="rId139"/>
    <p:sldId id="543" r:id="rId140"/>
    <p:sldId id="544" r:id="rId141"/>
    <p:sldId id="547" r:id="rId142"/>
    <p:sldId id="548" r:id="rId143"/>
    <p:sldId id="546" r:id="rId144"/>
    <p:sldId id="551" r:id="rId145"/>
    <p:sldId id="552" r:id="rId146"/>
    <p:sldId id="550" r:id="rId147"/>
    <p:sldId id="345" r:id="rId148"/>
    <p:sldId id="346" r:id="rId149"/>
    <p:sldId id="553" r:id="rId150"/>
    <p:sldId id="347" r:id="rId151"/>
    <p:sldId id="554" r:id="rId152"/>
    <p:sldId id="557" r:id="rId153"/>
    <p:sldId id="555" r:id="rId154"/>
    <p:sldId id="556" r:id="rId155"/>
    <p:sldId id="349" r:id="rId156"/>
    <p:sldId id="423" r:id="rId157"/>
    <p:sldId id="424" r:id="rId158"/>
    <p:sldId id="478" r:id="rId159"/>
    <p:sldId id="480" r:id="rId160"/>
    <p:sldId id="481" r:id="rId161"/>
    <p:sldId id="482" r:id="rId162"/>
    <p:sldId id="483" r:id="rId163"/>
    <p:sldId id="484" r:id="rId164"/>
    <p:sldId id="485" r:id="rId165"/>
    <p:sldId id="486" r:id="rId166"/>
    <p:sldId id="558" r:id="rId167"/>
    <p:sldId id="487" r:id="rId168"/>
    <p:sldId id="488" r:id="rId169"/>
    <p:sldId id="559" r:id="rId170"/>
    <p:sldId id="489" r:id="rId171"/>
    <p:sldId id="511" r:id="rId172"/>
    <p:sldId id="490" r:id="rId173"/>
    <p:sldId id="560" r:id="rId174"/>
    <p:sldId id="491" r:id="rId175"/>
    <p:sldId id="492" r:id="rId176"/>
    <p:sldId id="561" r:id="rId177"/>
    <p:sldId id="493" r:id="rId178"/>
    <p:sldId id="494" r:id="rId179"/>
    <p:sldId id="495" r:id="rId180"/>
    <p:sldId id="503" r:id="rId181"/>
    <p:sldId id="562" r:id="rId182"/>
    <p:sldId id="504" r:id="rId183"/>
    <p:sldId id="505" r:id="rId184"/>
    <p:sldId id="496" r:id="rId185"/>
    <p:sldId id="500" r:id="rId186"/>
    <p:sldId id="514" r:id="rId187"/>
    <p:sldId id="515" r:id="rId188"/>
    <p:sldId id="517" r:id="rId189"/>
    <p:sldId id="518" r:id="rId190"/>
    <p:sldId id="513" r:id="rId191"/>
    <p:sldId id="502" r:id="rId192"/>
    <p:sldId id="506" r:id="rId193"/>
    <p:sldId id="507" r:id="rId194"/>
    <p:sldId id="508" r:id="rId195"/>
    <p:sldId id="509" r:id="rId196"/>
    <p:sldId id="512" r:id="rId197"/>
    <p:sldId id="522" r:id="rId198"/>
    <p:sldId id="479" r:id="rId199"/>
    <p:sldId id="563" r:id="rId200"/>
    <p:sldId id="564" r:id="rId201"/>
    <p:sldId id="565" r:id="rId202"/>
    <p:sldId id="525" r:id="rId203"/>
    <p:sldId id="325" r:id="rId204"/>
    <p:sldId id="326" r:id="rId205"/>
    <p:sldId id="327" r:id="rId206"/>
    <p:sldId id="526" r:id="rId207"/>
    <p:sldId id="261" r:id="rId208"/>
    <p:sldId id="266" r:id="rId209"/>
    <p:sldId id="268" r:id="rId210"/>
    <p:sldId id="269" r:id="rId211"/>
    <p:sldId id="270" r:id="rId212"/>
    <p:sldId id="271" r:id="rId213"/>
    <p:sldId id="272" r:id="rId214"/>
    <p:sldId id="274" r:id="rId215"/>
    <p:sldId id="276" r:id="rId216"/>
    <p:sldId id="510" r:id="rId217"/>
    <p:sldId id="284" r:id="rId218"/>
    <p:sldId id="369" r:id="rId219"/>
    <p:sldId id="520" r:id="rId220"/>
    <p:sldId id="370" r:id="rId221"/>
    <p:sldId id="371" r:id="rId222"/>
    <p:sldId id="372" r:id="rId223"/>
    <p:sldId id="373" r:id="rId224"/>
    <p:sldId id="437" r:id="rId225"/>
    <p:sldId id="374" r:id="rId226"/>
    <p:sldId id="521" r:id="rId227"/>
    <p:sldId id="375" r:id="rId228"/>
    <p:sldId id="385" r:id="rId229"/>
    <p:sldId id="376" r:id="rId230"/>
    <p:sldId id="377" r:id="rId231"/>
    <p:sldId id="378" r:id="rId232"/>
    <p:sldId id="379" r:id="rId233"/>
    <p:sldId id="380" r:id="rId234"/>
    <p:sldId id="381" r:id="rId235"/>
    <p:sldId id="382" r:id="rId236"/>
    <p:sldId id="384" r:id="rId237"/>
    <p:sldId id="386" r:id="rId238"/>
    <p:sldId id="387" r:id="rId239"/>
    <p:sldId id="388" r:id="rId240"/>
    <p:sldId id="389" r:id="rId241"/>
    <p:sldId id="390" r:id="rId242"/>
    <p:sldId id="391" r:id="rId243"/>
    <p:sldId id="392" r:id="rId244"/>
    <p:sldId id="394" r:id="rId245"/>
    <p:sldId id="393" r:id="rId246"/>
    <p:sldId id="396" r:id="rId247"/>
    <p:sldId id="395" r:id="rId248"/>
    <p:sldId id="397" r:id="rId249"/>
    <p:sldId id="398" r:id="rId250"/>
    <p:sldId id="399" r:id="rId251"/>
    <p:sldId id="285" r:id="rId252"/>
    <p:sldId id="286" r:id="rId253"/>
    <p:sldId id="287" r:id="rId254"/>
    <p:sldId id="288" r:id="rId255"/>
    <p:sldId id="289" r:id="rId256"/>
    <p:sldId id="290" r:id="rId257"/>
    <p:sldId id="291" r:id="rId258"/>
    <p:sldId id="292" r:id="rId2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83801" autoAdjust="0"/>
  </p:normalViewPr>
  <p:slideViewPr>
    <p:cSldViewPr>
      <p:cViewPr varScale="1">
        <p:scale>
          <a:sx n="92" d="100"/>
          <a:sy n="92" d="100"/>
        </p:scale>
        <p:origin x="2652" y="2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presProps" Target="pres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viewProps" Target="viewProps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8505E-611A-4DC0-B739-32A43215BD5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B41F4-F94E-416B-B85B-BB4203E1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fferentiable_functi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ing_rewriting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object_identifi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Macsyma" TargetMode="External"/><Relationship Id="rId4" Type="http://schemas.openxmlformats.org/officeDocument/2006/relationships/hyperlink" Target="https://doi.org/10.1016/j.jsc.2010.08.018" TargetMode="Externa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Euklidov algoritam je efikasan način za određivanje najvećeg zajedničkog delioca (NZD) datih brojeva</a:t>
            </a:r>
            <a:r>
              <a:rPr lang="sr-Latn-RS" dirty="0"/>
              <a:t>.</a:t>
            </a:r>
          </a:p>
          <a:p>
            <a:r>
              <a:rPr lang="sr-Latn-RS" dirty="0"/>
              <a:t>npr:  za</a:t>
            </a:r>
            <a:r>
              <a:rPr lang="sr-Latn-RS" baseline="0" dirty="0"/>
              <a:t> </a:t>
            </a:r>
            <a:r>
              <a:rPr lang="en-US" dirty="0" err="1"/>
              <a:t>brojev</a:t>
            </a:r>
            <a:r>
              <a:rPr lang="sr-Latn-RS" dirty="0"/>
              <a:t>e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 = 1071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 = 462</a:t>
            </a:r>
            <a:endParaRPr lang="sr-Latn-RS" dirty="0"/>
          </a:p>
          <a:p>
            <a:r>
              <a:rPr lang="en-US" dirty="0"/>
              <a:t>1071 = 2 × 462 + 147</a:t>
            </a:r>
            <a:endParaRPr lang="sr-Latn-RS" dirty="0"/>
          </a:p>
          <a:p>
            <a:r>
              <a:rPr lang="en-US" dirty="0"/>
              <a:t>462 = 3 × 147 + 21</a:t>
            </a:r>
          </a:p>
          <a:p>
            <a:r>
              <a:rPr lang="en-US" dirty="0"/>
              <a:t>147 = 7 × 21 + 0</a:t>
            </a:r>
            <a:endParaRPr lang="sr-Latn-RS" dirty="0"/>
          </a:p>
          <a:p>
            <a:r>
              <a:rPr lang="sr-Latn-RS" dirty="0"/>
              <a:t>21</a:t>
            </a:r>
            <a:r>
              <a:rPr lang="sr-Latn-RS" baseline="0" dirty="0"/>
              <a:t> je NZD</a:t>
            </a:r>
            <a:r>
              <a:rPr lang="en-US" dirty="0"/>
              <a:t> 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537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18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Koji to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ekspertise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predstaviti</a:t>
            </a:r>
            <a:r>
              <a:rPr lang="en-US" baseline="0" dirty="0"/>
              <a:t> ES </a:t>
            </a:r>
            <a:r>
              <a:rPr lang="en-US" baseline="0" dirty="0" err="1"/>
              <a:t>sistemom</a:t>
            </a:r>
            <a:r>
              <a:rPr lang="en-US" baseline="0" dirty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19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939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19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Logičke veštine rasuđivanja</a:t>
            </a:r>
          </a:p>
          <a:p>
            <a:endParaRPr lang="sr-Latn-RS" dirty="0"/>
          </a:p>
          <a:p>
            <a:r>
              <a:rPr lang="sr-Latn-RS" dirty="0"/>
              <a:t>Analitičko zaključivanje bi bilo sistematično,</a:t>
            </a:r>
            <a:r>
              <a:rPr lang="sr-Latn-RS" baseline="0" dirty="0"/>
              <a:t> metodičko, uređeno i dobro organizovano</a:t>
            </a:r>
            <a:endParaRPr lang="en-US" dirty="0"/>
          </a:p>
        </p:txBody>
      </p:sp>
      <p:sp>
        <p:nvSpPr>
          <p:cNvPr id="5939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22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oceniti</a:t>
            </a:r>
            <a:r>
              <a:rPr lang="en-US" dirty="0"/>
              <a:t> da li se problem </a:t>
            </a:r>
            <a:r>
              <a:rPr lang="en-US" dirty="0" err="1"/>
              <a:t>treba</a:t>
            </a:r>
            <a:r>
              <a:rPr lang="en-US" dirty="0"/>
              <a:t> re</a:t>
            </a:r>
            <a:r>
              <a:rPr lang="sr-Latn-RS" dirty="0"/>
              <a:t>šiti</a:t>
            </a:r>
            <a:r>
              <a:rPr lang="sr-Latn-RS" baseline="0" dirty="0"/>
              <a:t> ES?</a:t>
            </a:r>
            <a:endParaRPr lang="en-US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080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0801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Zdravorazumsko razmišljanje se obično upotrebljava za</a:t>
            </a:r>
            <a:r>
              <a:rPr lang="sr-Latn-RS" baseline="0" dirty="0"/>
              <a:t> rešavanje svakakvih problema (sve i svašta)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166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Treba se fokusirati 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74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Ono što mislimo da 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459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Ono što je stvarna</a:t>
            </a:r>
            <a:r>
              <a:rPr lang="sr-Latn-RS" baseline="0" dirty="0"/>
              <a:t> situacija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4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b="0"/>
              <a:t>Tražnje </a:t>
            </a:r>
            <a:r>
              <a:rPr lang="sr-Latn-RS" b="0" dirty="0"/>
              <a:t>izomera za empirijsku formulu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537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Početnik radi kao robot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487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Rešava problem veza između…</a:t>
            </a:r>
          </a:p>
          <a:p>
            <a:r>
              <a:rPr lang="sr-Latn-RS" dirty="0"/>
              <a:t>Daju mu se dva pravila…</a:t>
            </a:r>
          </a:p>
          <a:p>
            <a:r>
              <a:rPr lang="sr-Latn-RS" dirty="0"/>
              <a:t>Vozač početnik radi u </a:t>
            </a:r>
            <a:r>
              <a:rPr lang="sr-Latn-RS" dirty="0" err="1"/>
              <a:t>konteksno</a:t>
            </a:r>
            <a:r>
              <a:rPr lang="sr-Latn-RS" dirty="0"/>
              <a:t> nezavisnim situacijama</a:t>
            </a:r>
            <a:r>
              <a:rPr lang="en-US" dirty="0"/>
              <a:t>,</a:t>
            </a:r>
            <a:endParaRPr lang="sr-Latn-RS" dirty="0"/>
          </a:p>
          <a:p>
            <a:r>
              <a:rPr lang="sr-Latn-RS" dirty="0"/>
              <a:t>Uvek primenjuje ista pravila bez obzira na situaciju u kojoj se nalazi</a:t>
            </a:r>
            <a:r>
              <a:rPr lang="en-US" dirty="0"/>
              <a:t>, ne </a:t>
            </a:r>
            <a:r>
              <a:rPr lang="en-US" dirty="0" err="1"/>
              <a:t>interesu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da li </a:t>
            </a:r>
            <a:r>
              <a:rPr lang="en-US" dirty="0" err="1"/>
              <a:t>vozi</a:t>
            </a:r>
            <a:r>
              <a:rPr lang="en-US" dirty="0"/>
              <a:t> po </a:t>
            </a:r>
            <a:r>
              <a:rPr lang="en-US" dirty="0" err="1"/>
              <a:t>klizavom</a:t>
            </a:r>
            <a:r>
              <a:rPr lang="en-US" dirty="0"/>
              <a:t> putu, da li je </a:t>
            </a:r>
            <a:r>
              <a:rPr lang="en-US" dirty="0" err="1"/>
              <a:t>umoran</a:t>
            </a:r>
            <a:r>
              <a:rPr lang="en-US" dirty="0"/>
              <a:t> </a:t>
            </a:r>
            <a:r>
              <a:rPr lang="en-US" dirty="0" err="1"/>
              <a:t>vozac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ne, da li je </a:t>
            </a:r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stici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brze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sigurnije</a:t>
            </a:r>
            <a:endParaRPr lang="sr-Latn-RS" dirty="0"/>
          </a:p>
          <a:p>
            <a:r>
              <a:rPr lang="en-US" dirty="0" err="1"/>
              <a:t>Pitanje</a:t>
            </a:r>
            <a:r>
              <a:rPr lang="en-US" dirty="0"/>
              <a:t> je d</a:t>
            </a:r>
            <a:r>
              <a:rPr lang="sr-Latn-RS" dirty="0"/>
              <a:t>a li se ista primenjuju ako je put suv, vlažan ili zaleđen, ili pak ako ako je vozilo na uzbrdici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5034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Rešava problem numeričke vrednosti figura (npr. pešak vredi manje od lovca, lovac vredi manje od topa, …)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err="1"/>
              <a:t>Pozicioniraj</a:t>
            </a:r>
            <a:r>
              <a:rPr lang="sr-Latn-RS" dirty="0"/>
              <a:t> lovca na sredini table da bi mogao da kontroliše više polja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0277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sr-Latn-RS" dirty="0"/>
              <a:t>čitavanje</a:t>
            </a:r>
            <a:r>
              <a:rPr lang="sr-Latn-RS" baseline="0" dirty="0"/>
              <a:t> podatka iz csv fajla,</a:t>
            </a:r>
          </a:p>
          <a:p>
            <a:r>
              <a:rPr lang="sr-Latn-RS" baseline="0" dirty="0"/>
              <a:t>Ako očitani podatak predstavlja numeričku vrednost treba ga konvertovati iz teksta u broj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216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Šta on želi da postigne</a:t>
            </a:r>
          </a:p>
          <a:p>
            <a:r>
              <a:rPr lang="sr-Latn-RS" dirty="0"/>
              <a:t>Ne mogu svi ljudi</a:t>
            </a:r>
            <a:r>
              <a:rPr lang="sr-Latn-RS" baseline="0" dirty="0"/>
              <a:t> da budu </a:t>
            </a:r>
            <a:r>
              <a:rPr lang="sr-Latn-RS" baseline="0" dirty="0" err="1"/>
              <a:t>kometentni</a:t>
            </a:r>
            <a:r>
              <a:rPr lang="sr-Latn-RS" baseline="0" dirty="0"/>
              <a:t> </a:t>
            </a:r>
          </a:p>
          <a:p>
            <a:endParaRPr lang="sr-Latn-RS" baseline="0" dirty="0"/>
          </a:p>
          <a:p>
            <a:r>
              <a:rPr lang="sr-Latn-RS" dirty="0"/>
              <a:t>Potrebno je analitički odabrati perspektivu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719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Žrtvovanje figure da bi pobedio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2541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Ograničenje je da je još uvek potrebno…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556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Svesno odabira rešenje koje nije prepoznato kao najbolje za datu situaciju, da bi isprobao nešto novo i time možda došao do novih saznanja (eksperimentiše)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880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23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24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NMR stetoskopij</a:t>
            </a:r>
            <a:r>
              <a:rPr lang="en-US"/>
              <a:t>a </a:t>
            </a:r>
            <a:r>
              <a:rPr lang="sr-Latn-RS"/>
              <a:t>može </a:t>
            </a:r>
            <a:r>
              <a:rPr lang="sr-Latn-RS" dirty="0"/>
              <a:t>da </a:t>
            </a:r>
            <a:r>
              <a:rPr lang="sr-Latn-RS" b="1" dirty="0"/>
              <a:t>registruje signale atoma iz </a:t>
            </a:r>
            <a:r>
              <a:rPr lang="sr-Latn-RS" b="1"/>
              <a:t>različitih </a:t>
            </a:r>
            <a:r>
              <a:rPr lang="en-US" b="1"/>
              <a:t>delova </a:t>
            </a:r>
            <a:r>
              <a:rPr lang="sr-Latn-RS" b="1"/>
              <a:t>u </a:t>
            </a:r>
            <a:r>
              <a:rPr lang="sr-Latn-RS" b="1" dirty="0"/>
              <a:t>molekulu</a:t>
            </a:r>
            <a:r>
              <a:rPr lang="sr-Latn-RS" dirty="0"/>
              <a:t>.</a:t>
            </a:r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537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25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26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27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28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7373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29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7475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30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757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Kako bi mogao da se re</a:t>
            </a:r>
            <a:r>
              <a:rPr lang="sr-Latn-RS"/>
              <a:t>šava</a:t>
            </a:r>
            <a:r>
              <a:rPr lang="sr-Latn-RS" baseline="0"/>
              <a:t> problem da se za određenu molekul identifikuje njegova struktura?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I</a:t>
            </a:r>
            <a:r>
              <a:rPr lang="en-GB" dirty="0" err="1"/>
              <a:t>ntractable</a:t>
            </a:r>
            <a:r>
              <a:rPr lang="sr-Latn-RS" dirty="0"/>
              <a:t> problem – problem koji je zahtevan za rešavanje i težak za upravljanje.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8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Ideja je da se struktura prostornog izomera prepozna kroz </a:t>
            </a:r>
            <a:r>
              <a:rPr lang="sr-Latn-RS" baseline="0"/>
              <a:t>podstrukture na osnovu masenog spetra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80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Kako radi DENDRAL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84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6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6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  <a:p>
            <a:endParaRPr lang="sr-Latn-R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RZ – Rezonovanje znanja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C656-75B2-4F2E-BFA5-465BE882D1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5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8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4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4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0 broj, Pera,</a:t>
            </a:r>
            <a:r>
              <a:rPr lang="sr-Latn-RS" baseline="0" dirty="0"/>
              <a:t> Mika, Žika</a:t>
            </a:r>
            <a:r>
              <a:rPr lang="en-US" baseline="0" dirty="0"/>
              <a:t>, </a:t>
            </a:r>
            <a:r>
              <a:rPr lang="en-US" baseline="0" dirty="0" err="1"/>
              <a:t>ra</a:t>
            </a:r>
            <a:r>
              <a:rPr lang="sr-Latn-RS" baseline="0" dirty="0"/>
              <a:t>čun, radnik</a:t>
            </a:r>
            <a:endParaRPr lang="sr-Latn-R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0</a:t>
            </a:r>
            <a:r>
              <a:rPr lang="sr-Latn-RS" baseline="0" dirty="0"/>
              <a:t> novca na računu, </a:t>
            </a:r>
            <a:r>
              <a:rPr lang="sr-Latn-RS" dirty="0"/>
              <a:t>Pera,</a:t>
            </a:r>
            <a:r>
              <a:rPr lang="sr-Latn-RS" baseline="0" dirty="0"/>
              <a:t> Mika</a:t>
            </a:r>
            <a:r>
              <a:rPr lang="en-US" baseline="0" dirty="0"/>
              <a:t> i</a:t>
            </a:r>
            <a:r>
              <a:rPr lang="sr-Latn-RS" baseline="0" dirty="0"/>
              <a:t> Žika</a:t>
            </a:r>
            <a:r>
              <a:rPr lang="en-US" baseline="0" dirty="0"/>
              <a:t> </a:t>
            </a:r>
            <a:r>
              <a:rPr lang="en-US" baseline="0" dirty="0" err="1"/>
              <a:t>su</a:t>
            </a:r>
            <a:r>
              <a:rPr lang="en-US" baseline="0" dirty="0"/>
              <a:t> </a:t>
            </a:r>
            <a:r>
              <a:rPr lang="en-US" baseline="0" dirty="0" err="1"/>
              <a:t>radnici</a:t>
            </a:r>
            <a:endParaRPr lang="sr-Latn-RS" baseline="0" dirty="0"/>
          </a:p>
          <a:p>
            <a:r>
              <a:rPr lang="sr-Latn-RS" baseline="0" dirty="0"/>
              <a:t>0 novca na računu ima Pera, Mika i Žika koji rade u firmi </a:t>
            </a:r>
            <a:r>
              <a:rPr lang="sr-Latn-RS" baseline="0" dirty="0" err="1"/>
              <a:t>Goša</a:t>
            </a:r>
            <a:r>
              <a:rPr lang="sr-Latn-RS" baseline="0" dirty="0"/>
              <a:t> – Fabrika mašine i opreme, dodatno znanje </a:t>
            </a:r>
            <a:r>
              <a:rPr lang="sr-Latn-RS" baseline="0" dirty="0" err="1"/>
              <a:t>Goša</a:t>
            </a:r>
            <a:r>
              <a:rPr lang="sr-Latn-RS" baseline="0" dirty="0"/>
              <a:t> je u stečaju</a:t>
            </a:r>
          </a:p>
          <a:p>
            <a:r>
              <a:rPr lang="sr-Latn-RS" dirty="0"/>
              <a:t>Da bi se Pera, Mika</a:t>
            </a:r>
            <a:r>
              <a:rPr lang="sr-Latn-RS" baseline="0" dirty="0"/>
              <a:t> i Žika popravilo finansijsko stanje trebali bi da promene firmu.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40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Sledeće je analiza i sinteza informacija da bi ih doveli u </a:t>
            </a:r>
            <a:r>
              <a:rPr lang="sr-Latn-RS" dirty="0" err="1"/>
              <a:t>konteks</a:t>
            </a:r>
            <a:r>
              <a:rPr lang="sr-Latn-RS" dirty="0"/>
              <a:t> </a:t>
            </a:r>
          </a:p>
          <a:p>
            <a:r>
              <a:rPr lang="sr-Latn-RS" dirty="0"/>
              <a:t>Ako znam</a:t>
            </a:r>
            <a:r>
              <a:rPr lang="sr-Latn-RS" baseline="0" dirty="0"/>
              <a:t> da su </a:t>
            </a:r>
            <a:r>
              <a:rPr lang="sr-Latn-RS" dirty="0"/>
              <a:t>informacije </a:t>
            </a:r>
            <a:r>
              <a:rPr lang="sr-Latn-RS" dirty="0" err="1"/>
              <a:t>unosene</a:t>
            </a:r>
            <a:r>
              <a:rPr lang="sr-Latn-RS" dirty="0"/>
              <a:t> za</a:t>
            </a:r>
            <a:r>
              <a:rPr lang="sr-Latn-RS" baseline="0" dirty="0"/>
              <a:t> svaku </a:t>
            </a:r>
            <a:r>
              <a:rPr lang="sr-Latn-RS" baseline="0" dirty="0" err="1"/>
              <a:t>pojedinacnu</a:t>
            </a:r>
            <a:r>
              <a:rPr lang="sr-Latn-RS" baseline="0" dirty="0"/>
              <a:t> osobu redom</a:t>
            </a:r>
            <a:endParaRPr lang="en-US" baseline="0" dirty="0"/>
          </a:p>
          <a:p>
            <a:r>
              <a:rPr lang="en-US" baseline="0" dirty="0" err="1"/>
              <a:t>Ako</a:t>
            </a:r>
            <a:r>
              <a:rPr lang="en-US" baseline="0" dirty="0"/>
              <a:t> </a:t>
            </a:r>
            <a:r>
              <a:rPr lang="en-US" baseline="0" dirty="0" err="1"/>
              <a:t>znam</a:t>
            </a:r>
            <a:r>
              <a:rPr lang="en-US" baseline="0" dirty="0"/>
              <a:t> da </a:t>
            </a:r>
            <a:r>
              <a:rPr lang="en-US" baseline="0" dirty="0" err="1"/>
              <a:t>firma</a:t>
            </a:r>
            <a:r>
              <a:rPr lang="en-US" baseline="0" dirty="0"/>
              <a:t> </a:t>
            </a:r>
            <a:r>
              <a:rPr lang="en-US" baseline="0" dirty="0" err="1"/>
              <a:t>iz</a:t>
            </a:r>
            <a:r>
              <a:rPr lang="en-US" baseline="0" dirty="0"/>
              <a:t> </a:t>
            </a:r>
            <a:r>
              <a:rPr lang="en-US" baseline="0" dirty="0" err="1"/>
              <a:t>godine</a:t>
            </a:r>
            <a:r>
              <a:rPr lang="en-US" baseline="0" dirty="0"/>
              <a:t> u </a:t>
            </a:r>
            <a:r>
              <a:rPr lang="en-US" baseline="0" dirty="0" err="1"/>
              <a:t>godinu</a:t>
            </a:r>
            <a:r>
              <a:rPr lang="en-US" baseline="0" dirty="0"/>
              <a:t> </a:t>
            </a:r>
            <a:r>
              <a:rPr lang="en-US" baseline="0" dirty="0" err="1"/>
              <a:t>ima</a:t>
            </a:r>
            <a:r>
              <a:rPr lang="en-US" baseline="0" dirty="0"/>
              <a:t> </a:t>
            </a:r>
            <a:r>
              <a:rPr lang="en-US" baseline="0" dirty="0" err="1"/>
              <a:t>sve</a:t>
            </a:r>
            <a:r>
              <a:rPr lang="en-US" baseline="0" dirty="0"/>
              <a:t> vi</a:t>
            </a:r>
            <a:r>
              <a:rPr lang="sr-Latn-RS" baseline="0" dirty="0"/>
              <a:t>s</a:t>
            </a:r>
            <a:r>
              <a:rPr lang="en-US" baseline="0" dirty="0"/>
              <a:t>e </a:t>
            </a:r>
            <a:r>
              <a:rPr lang="en-US" baseline="0" dirty="0" err="1"/>
              <a:t>klijenata</a:t>
            </a:r>
            <a:r>
              <a:rPr lang="en-US" baseline="0" dirty="0"/>
              <a:t> </a:t>
            </a:r>
            <a:r>
              <a:rPr lang="sr-Latn-RS" baseline="0" dirty="0"/>
              <a:t>i povećava se obim posla </a:t>
            </a:r>
          </a:p>
          <a:p>
            <a:r>
              <a:rPr lang="sr-Latn-RS" baseline="0" dirty="0"/>
              <a:t>Šta sve možemo da zaključimo, mudrost?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40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Mogu li sada da </a:t>
            </a:r>
            <a:r>
              <a:rPr lang="sr-Latn-RS" dirty="0" err="1"/>
              <a:t>zakljucijem</a:t>
            </a:r>
            <a:r>
              <a:rPr lang="sr-Latn-RS" dirty="0"/>
              <a:t> na osnovu toga i da donosim neke odluke, da primenjujem znanje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err="1"/>
              <a:t>Sta</a:t>
            </a:r>
            <a:r>
              <a:rPr lang="sr-Latn-RS" dirty="0"/>
              <a:t> bi vi </a:t>
            </a:r>
            <a:r>
              <a:rPr lang="sr-Latn-RS" dirty="0" err="1"/>
              <a:t>zakljucili</a:t>
            </a:r>
            <a:r>
              <a:rPr lang="sr-Latn-RS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40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40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Imamo prošlost (prikupljanje i učenje)</a:t>
            </a:r>
            <a:r>
              <a:rPr lang="sr-Latn-RS" baseline="0" dirty="0"/>
              <a:t> i budućnost (izvršavanje akcija).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07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08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3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smaller group of </a:t>
            </a:r>
            <a:r>
              <a:rPr lang="en-US" dirty="0"/>
              <a:t>people interested in problems of human intelligence</a:t>
            </a:r>
            <a:r>
              <a:rPr lang="sr-Latn-R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4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4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Ružan ko lopov, </a:t>
            </a:r>
            <a:r>
              <a:rPr lang="sr-Latn-RS" dirty="0" err="1"/>
              <a:t>mug</a:t>
            </a:r>
            <a:r>
              <a:rPr lang="sr-Latn-RS" dirty="0"/>
              <a:t> 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43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sr-Latn-RS" dirty="0"/>
              <a:t>Frederik </a:t>
            </a:r>
            <a:r>
              <a:rPr lang="en-US" dirty="0"/>
              <a:t>Dre</a:t>
            </a:r>
            <a:r>
              <a:rPr lang="sr-Latn-RS" dirty="0"/>
              <a:t>c</a:t>
            </a:r>
            <a:r>
              <a:rPr lang="en-US" dirty="0" err="1"/>
              <a:t>ke</a:t>
            </a:r>
            <a:r>
              <a:rPr lang="sr-Latn-RS" dirty="0"/>
              <a:t>, 1932 - 2013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7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err="1"/>
              <a:t>Niels</a:t>
            </a:r>
            <a:r>
              <a:rPr lang="sr-Latn-RS" dirty="0"/>
              <a:t> </a:t>
            </a:r>
            <a:r>
              <a:rPr lang="sr-Latn-RS" dirty="0" err="1"/>
              <a:t>Gottschalk</a:t>
            </a:r>
            <a:r>
              <a:rPr lang="sr-Latn-RS" dirty="0"/>
              <a:t>-</a:t>
            </a:r>
            <a:r>
              <a:rPr lang="sr-Latn-RS" dirty="0" err="1"/>
              <a:t>Mazouz</a:t>
            </a:r>
            <a:r>
              <a:rPr lang="sr-Latn-RS" dirty="0"/>
              <a:t> - </a:t>
            </a:r>
            <a:r>
              <a:rPr lang="en-US" b="0" dirty="0"/>
              <a:t>Professorship for Moral Philosophy and Political Theory</a:t>
            </a:r>
            <a:r>
              <a:rPr lang="sr-Latn-RS" b="0" dirty="0"/>
              <a:t> - </a:t>
            </a:r>
            <a:r>
              <a:rPr lang="en-US" dirty="0"/>
              <a:t>University of Stuttgart.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8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  <a:p>
            <a:r>
              <a:rPr lang="sr-Latn-RS" dirty="0"/>
              <a:t>Norma - trajno važeći </a:t>
            </a:r>
            <a:r>
              <a:rPr lang="sr-Latn-RS" dirty="0" err="1"/>
              <a:t>patern</a:t>
            </a:r>
            <a:r>
              <a:rPr lang="sr-Latn-RS" dirty="0"/>
              <a:t> ponašanja u društvu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2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Prvo ja saznam nešto i to je u tom trenutku personalizovano,</a:t>
            </a:r>
            <a:r>
              <a:rPr lang="sr-Latn-RS" baseline="0" dirty="0"/>
              <a:t> a posle ja pokušavam putem reči, slika, i drugih objekata da ga reprezentujem i prenesem drugim osobama</a:t>
            </a:r>
          </a:p>
          <a:p>
            <a:r>
              <a:rPr lang="sr-Latn-RS" baseline="0" dirty="0"/>
              <a:t>A te druge osobe će to eksterno reprezentovano znanje da usvoje na svoj način i da od njega naprave personalizovano znanje.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5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baseline="0" dirty="0"/>
              <a:t>Informacija: juče je </a:t>
            </a:r>
            <a:r>
              <a:rPr lang="en-US" baseline="0" dirty="0" err="1"/>
              <a:t>prvi</a:t>
            </a:r>
            <a:r>
              <a:rPr lang="en-US" baseline="0" dirty="0"/>
              <a:t> put </a:t>
            </a:r>
            <a:r>
              <a:rPr lang="sr-Latn-RS" baseline="0" dirty="0"/>
              <a:t>došlo do zahlađenja</a:t>
            </a:r>
            <a:r>
              <a:rPr lang="en-US" baseline="0" dirty="0"/>
              <a:t> od </a:t>
            </a:r>
            <a:r>
              <a:rPr lang="en-US" baseline="0" dirty="0" err="1"/>
              <a:t>kako</a:t>
            </a:r>
            <a:r>
              <a:rPr lang="en-US" baseline="0" dirty="0"/>
              <a:t> je </a:t>
            </a:r>
            <a:r>
              <a:rPr lang="en-US" baseline="0" dirty="0" err="1"/>
              <a:t>kalendarski</a:t>
            </a:r>
            <a:r>
              <a:rPr lang="en-US" baseline="0" dirty="0"/>
              <a:t> do</a:t>
            </a:r>
            <a:r>
              <a:rPr lang="sr-Latn-RS" baseline="0" dirty="0"/>
              <a:t>šla zima </a:t>
            </a:r>
          </a:p>
          <a:p>
            <a:r>
              <a:rPr lang="sr-Latn-RS" dirty="0"/>
              <a:t>Problem: Kako da se obučem? Kako da odem do posla?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Znanje: zimi je temperatura često u minusu i javlja</a:t>
            </a:r>
            <a:r>
              <a:rPr lang="sr-Latn-RS" baseline="0" dirty="0"/>
              <a:t> se poledica, </a:t>
            </a:r>
          </a:p>
          <a:p>
            <a:endParaRPr lang="sr-Latn-RS" dirty="0"/>
          </a:p>
          <a:p>
            <a:r>
              <a:rPr lang="sr-Latn-RS" dirty="0"/>
              <a:t>Praktična</a:t>
            </a:r>
            <a:r>
              <a:rPr lang="sr-Latn-RS" baseline="0" dirty="0"/>
              <a:t> primena: Obučiću se toplo, zimska jakna, džemper, rukavice,.. Probaću automobilom a ako ne uspem da ga upalim, pozvaću taksi (sigurno neću pešice)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1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300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Znanje nije po sebi izdvojeno</a:t>
            </a:r>
            <a:r>
              <a:rPr lang="sr-Latn-RS" baseline="0" dirty="0"/>
              <a:t>  već je povezano sa </a:t>
            </a:r>
            <a:r>
              <a:rPr lang="sr-Latn-RS" baseline="0"/>
              <a:t>ostalim znanjem</a:t>
            </a:r>
            <a:endParaRPr lang="sr-Latn-R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baseline="0" dirty="0"/>
              <a:t>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baseline="0" dirty="0"/>
              <a:t>Da se nešto objašnjava nečim što je neobjašnjivo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Kako</a:t>
            </a:r>
            <a:r>
              <a:rPr lang="sr-Latn-RS" baseline="0" dirty="0"/>
              <a:t> je nastao svet? Nastao je na osnovu velikog praska. A kako je nastao veliki prasak, šta je bilo pre njega?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baseline="0" dirty="0"/>
              <a:t>E kako nismo u stanju to </a:t>
            </a:r>
            <a:r>
              <a:rPr lang="sr-Latn-RS" baseline="0"/>
              <a:t>da objasnimo, </a:t>
            </a:r>
            <a:r>
              <a:rPr lang="sr-Latn-RS" baseline="0" dirty="0"/>
              <a:t>to prepisujemo nekoj višoj sili (bogu), koji postoji izvan svega i koristi se kao osnova i objašnjenje za sve neobjašnjivo</a:t>
            </a:r>
            <a:endParaRPr lang="en-US" dirty="0"/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9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Mrežni karater znanja tj. holistički pogled na zanje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Desetine</a:t>
            </a:r>
            <a:r>
              <a:rPr lang="en-US" dirty="0"/>
              <a:t> </a:t>
            </a:r>
            <a:r>
              <a:rPr lang="en-US" dirty="0" err="1"/>
              <a:t>projekata</a:t>
            </a:r>
            <a:r>
              <a:rPr lang="en-US" dirty="0"/>
              <a:t> je </a:t>
            </a:r>
            <a:r>
              <a:rPr lang="en-US" dirty="0" err="1"/>
              <a:t>proiza</a:t>
            </a:r>
            <a:r>
              <a:rPr lang="sr-Latn-RS" dirty="0" err="1"/>
              <a:t>šlo</a:t>
            </a:r>
            <a:r>
              <a:rPr lang="sr-Latn-RS" dirty="0"/>
              <a:t> iz Projekta MAC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42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err="1"/>
              <a:t>Niels</a:t>
            </a:r>
            <a:r>
              <a:rPr lang="sr-Latn-RS" dirty="0"/>
              <a:t> </a:t>
            </a:r>
            <a:r>
              <a:rPr lang="sr-Latn-RS" dirty="0" err="1"/>
              <a:t>Gottschalk</a:t>
            </a:r>
            <a:r>
              <a:rPr lang="sr-Latn-RS" dirty="0"/>
              <a:t>-</a:t>
            </a:r>
            <a:r>
              <a:rPr lang="sr-Latn-RS" dirty="0" err="1"/>
              <a:t>Mazouz</a:t>
            </a:r>
            <a:r>
              <a:rPr lang="sr-Latn-RS" dirty="0"/>
              <a:t> - </a:t>
            </a:r>
            <a:r>
              <a:rPr lang="en-US" b="0" dirty="0"/>
              <a:t>Professorship for Moral Philosophy and Political Theory</a:t>
            </a:r>
            <a:r>
              <a:rPr lang="sr-Latn-RS" b="0" dirty="0"/>
              <a:t> - </a:t>
            </a:r>
            <a:r>
              <a:rPr lang="en-US" dirty="0"/>
              <a:t>University of Stuttgart.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557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 Problem Solver </a:t>
            </a:r>
            <a:r>
              <a:rPr lang="en-US" dirty="0"/>
              <a:t>is a </a:t>
            </a:r>
            <a:r>
              <a:rPr lang="en-US" b="1" dirty="0"/>
              <a:t>computer program created in 1959 </a:t>
            </a:r>
            <a:r>
              <a:rPr lang="en-US" dirty="0"/>
              <a:t>by Herbert A. Simon, J. C. Shaw, and Allen Newell intended to work as a </a:t>
            </a:r>
            <a:r>
              <a:rPr lang="en-US" b="1" dirty="0"/>
              <a:t>universal problem solver machine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Problem koji može da se definiše sa </a:t>
            </a:r>
            <a:r>
              <a:rPr lang="sr-Latn-RS" b="1" dirty="0"/>
              <a:t>dobro formiranim formulama </a:t>
            </a:r>
            <a:r>
              <a:rPr lang="sr-Latn-RS" dirty="0"/>
              <a:t>(</a:t>
            </a:r>
            <a:r>
              <a:rPr lang="sr-Latn-RS" b="1" dirty="0" err="1"/>
              <a:t>sekvanca</a:t>
            </a:r>
            <a:r>
              <a:rPr lang="sr-Latn-RS" b="1" dirty="0"/>
              <a:t> simbola</a:t>
            </a:r>
            <a:r>
              <a:rPr lang="sr-Latn-RS" dirty="0"/>
              <a:t>) i </a:t>
            </a:r>
            <a:r>
              <a:rPr lang="sr-Latn-RS" b="1" dirty="0"/>
              <a:t>logičkim</a:t>
            </a:r>
            <a:r>
              <a:rPr lang="sr-Latn-RS" b="1" baseline="0" dirty="0"/>
              <a:t> formulama nalik pravilima</a:t>
            </a:r>
            <a:r>
              <a:rPr lang="sr-Latn-RS" baseline="0" dirty="0"/>
              <a:t>, koji predstavlja </a:t>
            </a:r>
            <a:r>
              <a:rPr lang="sr-Latn-RS" b="1" baseline="0" dirty="0"/>
              <a:t>usmereni </a:t>
            </a:r>
            <a:r>
              <a:rPr lang="sr-Latn-RS" b="1" baseline="0" dirty="0" err="1"/>
              <a:t>graf</a:t>
            </a:r>
            <a:r>
              <a:rPr lang="sr-Latn-RS" b="1" baseline="0" dirty="0"/>
              <a:t> </a:t>
            </a:r>
            <a:r>
              <a:rPr lang="sr-Latn-RS" baseline="0" dirty="0"/>
              <a:t>sa više </a:t>
            </a:r>
            <a:r>
              <a:rPr lang="sr-Latn-RS" b="1" baseline="0" dirty="0"/>
              <a:t>izvora</a:t>
            </a:r>
            <a:r>
              <a:rPr lang="sr-Latn-RS" baseline="0" dirty="0"/>
              <a:t> (</a:t>
            </a:r>
            <a:r>
              <a:rPr lang="sr-Latn-RS" baseline="0" dirty="0" err="1"/>
              <a:t>akcioma</a:t>
            </a:r>
            <a:r>
              <a:rPr lang="sr-Latn-RS" baseline="0" dirty="0"/>
              <a:t>) i </a:t>
            </a:r>
            <a:r>
              <a:rPr lang="sr-Latn-RS" b="1" baseline="0" dirty="0"/>
              <a:t>više zaključaka</a:t>
            </a:r>
            <a:r>
              <a:rPr lang="sr-Latn-RS" baseline="0" dirty="0"/>
              <a:t>, može se u teoriji rešiti sa </a:t>
            </a:r>
            <a:r>
              <a:rPr lang="en-US" b="1" dirty="0"/>
              <a:t>General Problem Solver</a:t>
            </a:r>
            <a:r>
              <a:rPr lang="sr-Latn-RS" b="1" dirty="0"/>
              <a:t>.</a:t>
            </a:r>
          </a:p>
          <a:p>
            <a:r>
              <a:rPr lang="sr-Latn-RS" b="1" baseline="0" dirty="0"/>
              <a:t>Logička </a:t>
            </a:r>
            <a:r>
              <a:rPr lang="sr-Latn-RS" b="1" baseline="0" dirty="0" err="1"/>
              <a:t>mišina</a:t>
            </a:r>
            <a:r>
              <a:rPr lang="sr-Latn-RS" b="1" baseline="0" dirty="0"/>
              <a:t> </a:t>
            </a:r>
            <a:r>
              <a:rPr lang="sr-Latn-RS" b="0" baseline="0" dirty="0"/>
              <a:t>koja je rešavala </a:t>
            </a:r>
            <a:r>
              <a:rPr lang="sr-Latn-RS" b="1" baseline="0" dirty="0"/>
              <a:t>jednostavne probleme </a:t>
            </a:r>
            <a:r>
              <a:rPr lang="sr-Latn-RS" b="0" baseline="0" dirty="0"/>
              <a:t>koji su mogli </a:t>
            </a:r>
            <a:r>
              <a:rPr lang="sr-Latn-RS" b="1" baseline="0" dirty="0"/>
              <a:t>dobro da se formulišu </a:t>
            </a:r>
            <a:r>
              <a:rPr lang="sr-Latn-RS" b="0" baseline="0" dirty="0"/>
              <a:t>(</a:t>
            </a:r>
            <a:r>
              <a:rPr lang="en-US" b="1" dirty="0"/>
              <a:t>Tower</a:t>
            </a:r>
            <a:r>
              <a:rPr lang="en-US" b="0" dirty="0"/>
              <a:t> </a:t>
            </a:r>
            <a:r>
              <a:rPr lang="en-US" b="1" dirty="0"/>
              <a:t>of</a:t>
            </a:r>
            <a:r>
              <a:rPr lang="en-US" b="0" dirty="0"/>
              <a:t> </a:t>
            </a:r>
            <a:r>
              <a:rPr lang="en-US" b="1" dirty="0"/>
              <a:t>Hanoi</a:t>
            </a:r>
            <a:r>
              <a:rPr lang="sr-Latn-RS" b="0" baseline="0" dirty="0"/>
              <a:t>), dok </a:t>
            </a:r>
            <a:r>
              <a:rPr lang="sr-Latn-RS" b="1" baseline="0" dirty="0"/>
              <a:t>probleme iz realnog sveta nije mogla da reši jer nije mogao definisati usmereni </a:t>
            </a:r>
            <a:r>
              <a:rPr lang="sr-Latn-RS" b="1" baseline="0" dirty="0" err="1"/>
              <a:t>graf</a:t>
            </a:r>
            <a:r>
              <a:rPr lang="sr-Latn-RS" b="1" baseline="0" dirty="0"/>
              <a:t> ili pak kretnja kroz </a:t>
            </a:r>
            <a:r>
              <a:rPr lang="sr-Latn-RS" b="1" baseline="0" dirty="0" err="1"/>
              <a:t>graf</a:t>
            </a:r>
            <a:r>
              <a:rPr lang="sr-Latn-RS" b="1" baseline="0" dirty="0"/>
              <a:t> nije bila </a:t>
            </a:r>
            <a:r>
              <a:rPr lang="sr-Latn-RS" b="1" baseline="0" dirty="0" err="1"/>
              <a:t>procesorski</a:t>
            </a:r>
            <a:r>
              <a:rPr lang="sr-Latn-RS" b="1" baseline="0" dirty="0"/>
              <a:t> moguća.</a:t>
            </a:r>
          </a:p>
          <a:p>
            <a:endParaRPr lang="sr-Latn-RS" b="1" baseline="0" dirty="0"/>
          </a:p>
          <a:p>
            <a:r>
              <a:rPr lang="en-US" b="1" dirty="0" err="1"/>
              <a:t>Cyc</a:t>
            </a:r>
            <a:r>
              <a:rPr lang="en-US" dirty="0"/>
              <a:t> is the world's </a:t>
            </a:r>
            <a:r>
              <a:rPr lang="en-US" b="1" dirty="0"/>
              <a:t>longest-lived artificial intelligence project</a:t>
            </a:r>
            <a:r>
              <a:rPr lang="en-US" dirty="0"/>
              <a:t>, attempting to assemble a comprehensive </a:t>
            </a:r>
            <a:r>
              <a:rPr lang="en-US" b="1" dirty="0"/>
              <a:t>ontology</a:t>
            </a:r>
            <a:r>
              <a:rPr lang="en-US" dirty="0"/>
              <a:t> and </a:t>
            </a:r>
            <a:r>
              <a:rPr lang="en-US" b="1" dirty="0"/>
              <a:t>knowledge base </a:t>
            </a:r>
            <a:r>
              <a:rPr lang="en-US" dirty="0"/>
              <a:t>that spans the basic concepts and "rules of thumb" about how the world works</a:t>
            </a:r>
            <a:r>
              <a:rPr lang="sr-Latn-RS" dirty="0"/>
              <a:t>, </a:t>
            </a:r>
            <a:r>
              <a:rPr lang="en-US" dirty="0"/>
              <a:t>with the </a:t>
            </a:r>
            <a:r>
              <a:rPr lang="en-US" b="1" dirty="0"/>
              <a:t>goal</a:t>
            </a:r>
            <a:r>
              <a:rPr lang="en-US" dirty="0"/>
              <a:t> of </a:t>
            </a:r>
            <a:r>
              <a:rPr lang="en-US" b="1" dirty="0"/>
              <a:t>enabling AI applications to perform human-like reasoning</a:t>
            </a:r>
            <a:r>
              <a:rPr lang="sr-Latn-R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75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20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Sistem definisan za usko specificirani domen,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sr-Latn-RS" baseline="0" dirty="0"/>
              <a:t>modul za zaključivanje se oslanja na bazu znanja u kojoj su uskladištena pravila koja predstavljaju domensko znanje eksperata</a:t>
            </a:r>
          </a:p>
          <a:p>
            <a:r>
              <a:rPr lang="sr-Latn-RS" baseline="0" dirty="0"/>
              <a:t>-------------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20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Heuristika</a:t>
            </a:r>
            <a:r>
              <a:rPr lang="en-US" dirty="0"/>
              <a:t> </a:t>
            </a:r>
            <a:r>
              <a:rPr lang="en-US" dirty="0" err="1"/>
              <a:t>obuhvata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rešavanja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učenja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otkrivanja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bazirani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iskustvu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20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20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Ako su ispunjeni određeni uslovi tada izvrši akcija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20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87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1200" b="1" dirty="0">
                <a:solidFill>
                  <a:schemeClr val="bg1"/>
                </a:solidFill>
              </a:rPr>
              <a:t>drizzle=</a:t>
            </a:r>
            <a:r>
              <a:rPr lang="en-US" dirty="0" err="1"/>
              <a:t>rominja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08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5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symbolic integration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problem of finding a formula for the indefinite integral, of a given function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i.e. to find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fferentiable function"/>
              </a:rPr>
              <a:t>differentiable 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such that</a:t>
            </a:r>
            <a:endParaRPr lang="sr-Latn-R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42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87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200" dirty="0"/>
              <a:t>https://forms.gle/jGmTuvJsqpWPoK946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858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 sz="1200" dirty="0"/>
              <a:t>https://forms.gle/RLHFF6UrcDtSwiuJ7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87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 sz="1200" dirty="0"/>
              <a:t>https://forms.gle/Jr5aZ2E3qajTUrEy5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87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 sz="1200" dirty="0" err="1"/>
              <a:t>not</a:t>
            </a:r>
            <a:r>
              <a:rPr lang="sr-Latn-CS" altLang="en-US" sz="1200" dirty="0"/>
              <a:t> se ne tumači kao postoji fakt za koji se posmatra obrnuta vrednost </a:t>
            </a:r>
            <a:r>
              <a:rPr lang="sr-Latn-CS" altLang="en-US" sz="1200" dirty="0" err="1"/>
              <a:t>paterna</a:t>
            </a:r>
            <a:endParaRPr lang="sr-Latn-CS" altLang="en-US" sz="1200" dirty="0"/>
          </a:p>
          <a:p>
            <a:pPr eaLnBrk="1" hangingPunct="1"/>
            <a:r>
              <a:rPr lang="sr-Latn-CS" altLang="en-US" sz="1200" dirty="0"/>
              <a:t>not se tumači kao da </a:t>
            </a:r>
            <a:r>
              <a:rPr lang="sr-Latn-CS" altLang="en-US" sz="1200" b="1" dirty="0">
                <a:solidFill>
                  <a:srgbClr val="FF0000"/>
                </a:solidFill>
              </a:rPr>
              <a:t>NE</a:t>
            </a:r>
            <a:r>
              <a:rPr lang="sr-Latn-CS" altLang="en-US" sz="1200" dirty="0"/>
              <a:t> postoji fakt u memoriji koji zadovoljava patern</a:t>
            </a:r>
            <a:endParaRPr lang="en-US" altLang="en-US" sz="1200" dirty="0"/>
          </a:p>
          <a:p>
            <a:pPr eaLnBrk="1" hangingPunct="1"/>
            <a:endParaRPr lang="sr-Latn-RS" altLang="en-US" sz="1200" dirty="0"/>
          </a:p>
          <a:p>
            <a:pPr eaLnBrk="1" hangingPunct="1"/>
            <a:r>
              <a:rPr lang="sr-Latn-RS" altLang="en-US" sz="1200" dirty="0"/>
              <a:t>Kako bi ovo tumačili?</a:t>
            </a:r>
            <a:endParaRPr lang="en-US" altLang="en-US" sz="1200" dirty="0"/>
          </a:p>
          <a:p>
            <a:pPr eaLnBrk="1" hangingPunct="1"/>
            <a:r>
              <a:rPr lang="en-US" altLang="en-US" sz="1200" dirty="0" err="1"/>
              <a:t>Pravilo</a:t>
            </a:r>
            <a:r>
              <a:rPr lang="en-US" altLang="en-US" sz="1200" baseline="0" dirty="0"/>
              <a:t> </a:t>
            </a:r>
            <a:r>
              <a:rPr lang="en-US" altLang="en-US" sz="1200" baseline="0" dirty="0" err="1"/>
              <a:t>nema</a:t>
            </a:r>
            <a:r>
              <a:rPr lang="en-US" altLang="en-US" sz="1200" baseline="0" dirty="0"/>
              <a:t> </a:t>
            </a:r>
            <a:r>
              <a:rPr lang="en-US" altLang="en-US" sz="1200" baseline="0" dirty="0" err="1"/>
              <a:t>smisla</a:t>
            </a:r>
            <a:r>
              <a:rPr lang="en-US" altLang="en-US" sz="1200" baseline="0" dirty="0"/>
              <a:t> </a:t>
            </a:r>
            <a:r>
              <a:rPr lang="en-US" altLang="en-US" sz="1200" baseline="0" dirty="0" err="1"/>
              <a:t>jer</a:t>
            </a:r>
            <a:r>
              <a:rPr lang="en-US" altLang="en-US" sz="1200" baseline="0" dirty="0"/>
              <a:t> </a:t>
            </a:r>
            <a:r>
              <a:rPr lang="en-US" altLang="en-US" sz="1200" baseline="0" dirty="0" err="1"/>
              <a:t>ako</a:t>
            </a:r>
            <a:r>
              <a:rPr lang="en-US" altLang="en-US" sz="1200" baseline="0" dirty="0"/>
              <a:t> ne </a:t>
            </a:r>
            <a:r>
              <a:rPr lang="en-US" altLang="en-US" sz="1200" baseline="0" dirty="0" err="1"/>
              <a:t>postoji</a:t>
            </a:r>
            <a:r>
              <a:rPr lang="en-US" altLang="en-US" sz="1200" baseline="0" dirty="0"/>
              <a:t> </a:t>
            </a:r>
            <a:r>
              <a:rPr lang="en-US" altLang="en-US" sz="1200" baseline="0" dirty="0" err="1"/>
              <a:t>fakt</a:t>
            </a:r>
            <a:r>
              <a:rPr lang="en-US" altLang="en-US" sz="1200" baseline="0" dirty="0"/>
              <a:t> </a:t>
            </a:r>
            <a:r>
              <a:rPr lang="en-US" altLang="en-US" sz="1200" baseline="0" dirty="0" err="1"/>
              <a:t>ra</a:t>
            </a:r>
            <a:r>
              <a:rPr lang="sr-Latn-RS" altLang="en-US" sz="1200" baseline="0" dirty="0"/>
              <a:t>čun onda ni ne postoji podatak </a:t>
            </a:r>
            <a:r>
              <a:rPr lang="en-US" dirty="0" err="1"/>
              <a:t>vlasnikR</a:t>
            </a:r>
            <a:r>
              <a:rPr lang="sr-Latn-RS" dirty="0"/>
              <a:t> koji koristim za predpostavku</a:t>
            </a:r>
            <a:r>
              <a:rPr lang="sr-Latn-RS" baseline="0" dirty="0"/>
              <a:t> klijent</a:t>
            </a:r>
            <a:endParaRPr lang="sr-Latn-C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99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Radna memorija oslikava trenutno stanje u domenu</a:t>
            </a:r>
            <a:r>
              <a:rPr lang="sr-Latn-RS" baseline="0" dirty="0"/>
              <a:t> i to sa činjenicama.</a:t>
            </a:r>
          </a:p>
          <a:p>
            <a:endParaRPr lang="sr-Latn-RS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baseline="0" dirty="0" err="1"/>
              <a:t>Paterni</a:t>
            </a:r>
            <a:r>
              <a:rPr lang="sr-Latn-RS" baseline="0" dirty="0"/>
              <a:t> definisani u pretpostavkama se </a:t>
            </a:r>
            <a:r>
              <a:rPr lang="sr-Latn-RS" baseline="0" dirty="0" err="1"/>
              <a:t>uparuju</a:t>
            </a:r>
            <a:r>
              <a:rPr lang="sr-Latn-RS" baseline="0" dirty="0"/>
              <a:t> sa </a:t>
            </a:r>
            <a:r>
              <a:rPr lang="sr-Latn-RS" sz="2400" dirty="0"/>
              <a:t>činjenicama u radnoj memoriji  i ako su preduslovi zadovoljeni izvršiće se akcije.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24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2400" dirty="0"/>
              <a:t>Izvršene</a:t>
            </a:r>
            <a:r>
              <a:rPr lang="sr-Latn-RS" sz="2400" baseline="0" dirty="0"/>
              <a:t> akcije mogu da promene stanje u radnoj memoriji što će dovesti do aktiviranja novih pravila.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3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790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60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r-Latn-RS" dirty="0"/>
              <a:t>Kako zaklučujemo</a:t>
            </a:r>
          </a:p>
          <a:p>
            <a:pPr marL="228600" indent="-228600">
              <a:buAutoNum type="arabicPeriod"/>
            </a:pPr>
            <a:r>
              <a:rPr lang="sr-Latn-RS" dirty="0"/>
              <a:t>Kako predstalvjamo znanje</a:t>
            </a:r>
          </a:p>
          <a:p>
            <a:pPr marL="228600" indent="-228600">
              <a:buAutoNum type="arabicPeriod"/>
            </a:pPr>
            <a:r>
              <a:rPr lang="sr-Latn-RS" dirty="0"/>
              <a:t>Obrazlaganje zaključivanja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761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4. </a:t>
            </a:r>
            <a:r>
              <a:rPr lang="sr-Latn-RS" dirty="0" err="1"/>
              <a:t>Rešvanje</a:t>
            </a:r>
            <a:r>
              <a:rPr lang="sr-Latn-RS" dirty="0"/>
              <a:t> približnih problema i situacija</a:t>
            </a:r>
          </a:p>
          <a:p>
            <a:r>
              <a:rPr lang="sr-Latn-RS" dirty="0"/>
              <a:t>5. Greše u rad sa nekompletni informacijama tj. 4</a:t>
            </a:r>
          </a:p>
          <a:p>
            <a:r>
              <a:rPr lang="sr-Latn-RS" dirty="0"/>
              <a:t>6. Kavaliteti brzina rešavanja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4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42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XCON</a:t>
            </a:r>
            <a:r>
              <a:rPr lang="sr-Latn-RS" dirty="0"/>
              <a:t> je skraćenica od</a:t>
            </a:r>
            <a:r>
              <a:rPr lang="en-US" dirty="0"/>
              <a:t> 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pert</a:t>
            </a:r>
            <a:r>
              <a:rPr lang="en-US" dirty="0"/>
              <a:t> </a:t>
            </a:r>
            <a:r>
              <a:rPr lang="en-US" b="1" dirty="0" err="1"/>
              <a:t>CON</a:t>
            </a:r>
            <a:r>
              <a:rPr lang="en-US" dirty="0" err="1"/>
              <a:t>figurer</a:t>
            </a:r>
            <a:r>
              <a:rPr lang="sr-Latn-RS" dirty="0"/>
              <a:t>. Program koji je bio rule based system koji je služio za </a:t>
            </a:r>
            <a:r>
              <a:rPr lang="sr-Latn-RS" b="1" dirty="0"/>
              <a:t>naručivanje</a:t>
            </a:r>
            <a:r>
              <a:rPr lang="sr-Latn-RS" dirty="0"/>
              <a:t> i </a:t>
            </a:r>
            <a:r>
              <a:rPr lang="sr-Latn-RS" b="1" dirty="0"/>
              <a:t>sklapanje kompjuterskih konfiguracija</a:t>
            </a:r>
            <a:r>
              <a:rPr lang="sr-Latn-RS" dirty="0"/>
              <a:t>.</a:t>
            </a:r>
          </a:p>
          <a:p>
            <a:pPr marL="0" indent="0">
              <a:buNone/>
            </a:pPr>
            <a:r>
              <a:rPr lang="sr-Latn-RS" dirty="0"/>
              <a:t>Oslanjao se na preko </a:t>
            </a:r>
            <a:r>
              <a:rPr lang="sr-Latn-RS" b="1" dirty="0"/>
              <a:t>2500 pravila </a:t>
            </a:r>
            <a:r>
              <a:rPr lang="sr-Latn-RS" dirty="0"/>
              <a:t>da na osnovu </a:t>
            </a:r>
            <a:r>
              <a:rPr lang="sr-Latn-RS" b="1" dirty="0"/>
              <a:t>zahteva i potreba kupaca odabere</a:t>
            </a:r>
            <a:r>
              <a:rPr lang="sr-Latn-RS" dirty="0"/>
              <a:t> najpogodnije </a:t>
            </a:r>
            <a:r>
              <a:rPr lang="sr-Latn-RS" b="1" dirty="0"/>
              <a:t>hardverske</a:t>
            </a:r>
            <a:r>
              <a:rPr lang="sr-Latn-RS" dirty="0"/>
              <a:t> </a:t>
            </a:r>
            <a:r>
              <a:rPr lang="sr-Latn-RS" b="1" dirty="0"/>
              <a:t>komponente</a:t>
            </a:r>
            <a:r>
              <a:rPr lang="sr-Latn-RS" dirty="0"/>
              <a:t> </a:t>
            </a:r>
            <a:r>
              <a:rPr lang="sr-Latn-RS" b="1" dirty="0"/>
              <a:t>za konfiguraciju.</a:t>
            </a:r>
          </a:p>
          <a:p>
            <a:pPr marL="0" indent="0">
              <a:buNone/>
            </a:pPr>
            <a:r>
              <a:rPr lang="sr-Latn-RS" b="1" dirty="0"/>
              <a:t>Korišćeno definisanje pravila prioriteta.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151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Razvio tablice istinitosti</a:t>
            </a:r>
          </a:p>
          <a:p>
            <a:r>
              <a:rPr lang="sr-Latn-RS" dirty="0"/>
              <a:t>Veliki doprinost razvoju terorije rekurzuje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computational model using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tring rewriting"/>
              </a:rPr>
              <a:t>string rewriting</a:t>
            </a:r>
            <a:r>
              <a:rPr lang="sr-Latn-R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99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BNF </a:t>
            </a:r>
            <a:r>
              <a:rPr lang="en-US" dirty="0" err="1"/>
              <a:t>specifikacija</a:t>
            </a:r>
            <a:r>
              <a:rPr lang="en-US" dirty="0"/>
              <a:t> je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sr-Latn-RS" dirty="0"/>
              <a:t>produkcionih </a:t>
            </a:r>
            <a:r>
              <a:rPr lang="en-US" dirty="0" err="1"/>
              <a:t>pravila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zapisani</a:t>
            </a:r>
            <a:r>
              <a:rPr lang="en-US" dirty="0"/>
              <a:t> </a:t>
            </a:r>
            <a:r>
              <a:rPr lang="en-US" dirty="0" err="1"/>
              <a:t>kao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simbol</a:t>
            </a:r>
            <a:r>
              <a:rPr lang="en-US" dirty="0"/>
              <a:t>&gt; ::= &lt;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simbolima</a:t>
            </a:r>
            <a:r>
              <a:rPr lang="en-US" dirty="0"/>
              <a:t>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842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Interpretacija</a:t>
            </a:r>
            <a:r>
              <a:rPr lang="en-US" dirty="0"/>
              <a:t> </a:t>
            </a:r>
            <a:r>
              <a:rPr lang="en-US" dirty="0" err="1"/>
              <a:t>produkcije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20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660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87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Eventualno da napišemo pravilo</a:t>
            </a:r>
          </a:p>
          <a:p>
            <a:r>
              <a:rPr lang="sr-Latn-RS" dirty="0"/>
              <a:t>5. </a:t>
            </a:r>
            <a:r>
              <a:rPr lang="sr-Latn-RS" dirty="0" err="1"/>
              <a:t>xIIIIy</a:t>
            </a:r>
            <a:r>
              <a:rPr lang="sr-Latn-RS" baseline="0" dirty="0"/>
              <a:t> -&gt; </a:t>
            </a:r>
            <a:r>
              <a:rPr lang="sr-Latn-RS" dirty="0" err="1"/>
              <a:t>xy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45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NPR. </a:t>
            </a:r>
            <a:r>
              <a:rPr lang="en-US" dirty="0" err="1"/>
              <a:t>Za</a:t>
            </a:r>
            <a:r>
              <a:rPr lang="en-US" baseline="0" dirty="0"/>
              <a:t> rule based </a:t>
            </a:r>
            <a:r>
              <a:rPr lang="en-US" baseline="0" dirty="0" err="1"/>
              <a:t>sistem</a:t>
            </a:r>
            <a:r>
              <a:rPr lang="en-US" baseline="0" dirty="0"/>
              <a:t> JESS to </a:t>
            </a:r>
            <a:r>
              <a:rPr lang="en-US" baseline="0" dirty="0" err="1"/>
              <a:t>su</a:t>
            </a:r>
            <a:r>
              <a:rPr lang="en-US" baseline="0" dirty="0"/>
              <a:t> </a:t>
            </a:r>
            <a:r>
              <a:rPr lang="en-US" baseline="0" dirty="0" err="1"/>
              <a:t>celobrojne</a:t>
            </a:r>
            <a:r>
              <a:rPr lang="en-US" baseline="0" dirty="0"/>
              <a:t> </a:t>
            </a:r>
            <a:r>
              <a:rPr lang="en-US" baseline="0" dirty="0" err="1"/>
              <a:t>vrednosti</a:t>
            </a:r>
            <a:r>
              <a:rPr lang="en-US" baseline="0" dirty="0"/>
              <a:t> </a:t>
            </a:r>
            <a:r>
              <a:rPr lang="en-US" baseline="0" dirty="0" err="1"/>
              <a:t>pri</a:t>
            </a:r>
            <a:r>
              <a:rPr lang="en-US" baseline="0" dirty="0"/>
              <a:t> </a:t>
            </a:r>
            <a:r>
              <a:rPr lang="sr-Latn-RS" baseline="0" dirty="0"/>
              <a:t>čemu se sto veća vrednost uzima kao </a:t>
            </a:r>
            <a:r>
              <a:rPr lang="sr-Latn-RS" baseline="0" dirty="0" err="1"/>
              <a:t>prioritetnija</a:t>
            </a:r>
            <a:r>
              <a:rPr lang="sr-Latn-RS" baseline="0" dirty="0"/>
              <a:t>, ako se pravilu ne doda prioritet onda se po </a:t>
            </a:r>
            <a:r>
              <a:rPr lang="sr-Latn-RS" baseline="0" dirty="0" err="1"/>
              <a:t>defaultu</a:t>
            </a:r>
            <a:r>
              <a:rPr lang="sr-Latn-RS" baseline="0" dirty="0"/>
              <a:t> uzima da je 0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989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Zbog toga se primenjuje neka varijacija Rete algoritma</a:t>
            </a:r>
          </a:p>
          <a:p>
            <a:r>
              <a:rPr lang="sr-Latn-RS" dirty="0"/>
              <a:t>Cvorovi u mreži čuvaju podatke činjenicama koje zadovoljavaju neke delove uslova iz pravila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47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Primer pravila</a:t>
            </a:r>
          </a:p>
          <a:p>
            <a:r>
              <a:rPr lang="sr-Latn-RS" dirty="0"/>
              <a:t>Želim da pronađem sve osobe </a:t>
            </a:r>
            <a:r>
              <a:rPr lang="sr-Latn-RS"/>
              <a:t>nisu punoletne, </a:t>
            </a:r>
            <a:r>
              <a:rPr lang="sr-Latn-RS" dirty="0"/>
              <a:t>koje nemaju pticu za kucnog ljubimca, ciji cimer nema ni jednog kucnog ljubimca</a:t>
            </a:r>
          </a:p>
          <a:p>
            <a:r>
              <a:rPr lang="sr-Latn-RS" dirty="0"/>
              <a:t>Rešenje je petar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0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Joel Moses (</a:t>
            </a:r>
            <a:r>
              <a:rPr lang="en-US" b="1" i="1" dirty="0"/>
              <a:t>2012</a:t>
            </a:r>
            <a:r>
              <a:rPr lang="en-US" i="1" dirty="0"/>
              <a:t>), "</a:t>
            </a:r>
            <a:r>
              <a:rPr lang="en-US" i="1" dirty="0" err="1"/>
              <a:t>Macsyma</a:t>
            </a:r>
            <a:r>
              <a:rPr lang="en-US" i="1" dirty="0"/>
              <a:t>: A personal history", Journal of Symbolic Computation, </a:t>
            </a:r>
            <a:r>
              <a:rPr lang="en-US" b="1" i="1" dirty="0"/>
              <a:t>47</a:t>
            </a:r>
            <a:r>
              <a:rPr lang="en-US" i="1" dirty="0"/>
              <a:t>: 123–130, </a:t>
            </a:r>
            <a:r>
              <a:rPr lang="en-US" i="1" dirty="0">
                <a:hlinkClick r:id="rId3" tooltip="Digital object identifier"/>
              </a:rPr>
              <a:t>doi</a:t>
            </a:r>
            <a:r>
              <a:rPr lang="en-US" i="1" dirty="0"/>
              <a:t>:</a:t>
            </a:r>
            <a:r>
              <a:rPr lang="en-US" i="1" dirty="0">
                <a:hlinkClick r:id="rId4"/>
              </a:rPr>
              <a:t>10.1016/j.jsc.2010.08.018</a:t>
            </a:r>
            <a:endParaRPr lang="sr-Latn-RS" i="1" dirty="0"/>
          </a:p>
          <a:p>
            <a:endParaRPr lang="sr-Latn-RS" i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hlinkClick r:id="rId5" tooltip="Macsyma"/>
              </a:rPr>
              <a:t>Macsyma</a:t>
            </a:r>
            <a:r>
              <a:rPr lang="en-US" dirty="0"/>
              <a:t> symbolic mathematics program that was created at </a:t>
            </a:r>
            <a:r>
              <a:rPr lang="en-US" b="1" dirty="0"/>
              <a:t>MIT</a:t>
            </a:r>
            <a:r>
              <a:rPr lang="en-US" dirty="0"/>
              <a:t> largely under his supervision between </a:t>
            </a:r>
            <a:r>
              <a:rPr lang="en-US" b="1" dirty="0"/>
              <a:t>1969</a:t>
            </a:r>
            <a:r>
              <a:rPr lang="en-US" dirty="0"/>
              <a:t> and </a:t>
            </a:r>
            <a:r>
              <a:rPr lang="en-US" b="1" dirty="0"/>
              <a:t>1983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778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Ako postoje delovi uslova koji se ponavljaju u više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onda</a:t>
            </a:r>
            <a:r>
              <a:rPr lang="en-US" dirty="0"/>
              <a:t> se </a:t>
            </a:r>
            <a:r>
              <a:rPr lang="en-US" dirty="0" err="1"/>
              <a:t>oni</a:t>
            </a:r>
            <a:r>
              <a:rPr lang="en-US" dirty="0"/>
              <a:t> dele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poduslove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od </a:t>
            </a:r>
            <a:r>
              <a:rPr lang="en-US" dirty="0" err="1"/>
              <a:t>poduslova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sr-Cyrl-RS" dirty="0"/>
              <a:t> </a:t>
            </a:r>
            <a:r>
              <a:rPr lang="sr-Latn-RS" dirty="0"/>
              <a:t>čvor u mreži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Pokušaćemo da napravimo Rete mrežu za ova pravila</a:t>
            </a:r>
          </a:p>
          <a:p>
            <a:r>
              <a:rPr lang="sr-Latn-RS" dirty="0"/>
              <a:t>Sta se zajedničko pojavljuje u pravilima?</a:t>
            </a:r>
          </a:p>
          <a:p>
            <a:r>
              <a:rPr lang="sr-Latn-RS" dirty="0"/>
              <a:t>Šta su prvi čvorovi u alfa mreži? Vrati sliku slajd 133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Prvi čvorovi su tipovi entiteta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3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Prvi čvorovi su tipovi entiteta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87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Šta se dalje radi?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Koji naredni čvorovi u mreži trebaju da budu? Vrati sliku slajd 133</a:t>
            </a:r>
          </a:p>
          <a:p>
            <a:r>
              <a:rPr lang="sr-Latn-RS" dirty="0"/>
              <a:t>Trebaju da budu uslovi ili poduslovi za LHS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134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Šta se dalje radi?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Koji naredni čvorovi u mreži trebaju da budu? Vrati sliku slajd 133</a:t>
            </a:r>
          </a:p>
          <a:p>
            <a:r>
              <a:rPr lang="sr-Latn-RS" dirty="0"/>
              <a:t>Trebaju da budu uslovi ili poduslovi za LHS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212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I ovim dijagramom je Alfa mreža definisana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870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Šta se dalje radi?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Koji naredni čvorovi u mreži trebaju da budu? Vrati sliku slajd 133</a:t>
            </a:r>
          </a:p>
          <a:p>
            <a:r>
              <a:rPr lang="sr-Latn-RS" dirty="0"/>
              <a:t>Sada treba izvršiti spajanje cinjenica tj definisati Beta mrežu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492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Šta se dalje radi?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Koji naredni čvorovi u mreži trebaju da budu? Vrati sliku slajd 133</a:t>
            </a:r>
          </a:p>
          <a:p>
            <a:r>
              <a:rPr lang="sr-Latn-RS" dirty="0"/>
              <a:t>Sada treba izvršiti spajanje cinjenica tj definisati Beta mrežu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406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Šta se dalje radi?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Koji naredni čvorovi u mreži trebaju da budu? Vrati sliku slajd 133</a:t>
            </a:r>
          </a:p>
          <a:p>
            <a:r>
              <a:rPr lang="sr-Latn-RS" dirty="0"/>
              <a:t>Sada treba definisati terminalne tj. izlazne čvorove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95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Šta se dalje radi?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Koji naredni čvorovi u mreži trebaju da budu? Vrati sliku slajd 133</a:t>
            </a:r>
          </a:p>
          <a:p>
            <a:r>
              <a:rPr lang="sr-Latn-RS" dirty="0"/>
              <a:t>Sada treba definisati terminalne tj. izlazne čvorove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6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145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 agenda </a:t>
            </a:r>
            <a:r>
              <a:rPr lang="en-US" dirty="0" err="1"/>
              <a:t>su</a:t>
            </a:r>
            <a:r>
              <a:rPr lang="en-US" dirty="0"/>
              <a:t> 2 </a:t>
            </a:r>
            <a:r>
              <a:rPr lang="en-US" dirty="0" err="1"/>
              <a:t>pravila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469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Okine se </a:t>
            </a:r>
            <a:r>
              <a:rPr lang="en-US" dirty="0" err="1"/>
              <a:t>pravilo</a:t>
            </a:r>
            <a:r>
              <a:rPr lang="en-US" dirty="0"/>
              <a:t> </a:t>
            </a:r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account </a:t>
            </a:r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status </a:t>
            </a:r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Gold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1200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1200" b="0" dirty="0" err="1">
                <a:solidFill>
                  <a:srgbClr val="C00000"/>
                </a:solidFill>
                <a:latin typeface="Calibri" panose="020F0502020204030204" pitchFamily="34" charset="0"/>
              </a:rPr>
              <a:t>dodaje</a:t>
            </a:r>
            <a:r>
              <a:rPr lang="en-US" sz="1200" b="0" dirty="0">
                <a:solidFill>
                  <a:srgbClr val="C00000"/>
                </a:solidFill>
                <a:latin typeface="Calibri" panose="020F0502020204030204" pitchFamily="34" charset="0"/>
              </a:rPr>
              <a:t> se nova </a:t>
            </a:r>
            <a:r>
              <a:rPr lang="sr-Latn-RS" sz="1200" b="0" dirty="0">
                <a:solidFill>
                  <a:srgbClr val="C00000"/>
                </a:solidFill>
                <a:latin typeface="Calibri" panose="020F0502020204030204" pitchFamily="34" charset="0"/>
              </a:rPr>
              <a:t>č</a:t>
            </a:r>
            <a:r>
              <a:rPr lang="en-US" sz="1200" b="0" dirty="0" err="1">
                <a:solidFill>
                  <a:srgbClr val="C00000"/>
                </a:solidFill>
                <a:latin typeface="Calibri" panose="020F0502020204030204" pitchFamily="34" charset="0"/>
              </a:rPr>
              <a:t>injenica</a:t>
            </a:r>
            <a:r>
              <a:rPr lang="en-US" sz="1200" b="0" dirty="0">
                <a:solidFill>
                  <a:srgbClr val="C00000"/>
                </a:solidFill>
                <a:latin typeface="Calibri" panose="020F0502020204030204" pitchFamily="34" charset="0"/>
              </a:rPr>
              <a:t> u </a:t>
            </a:r>
            <a:r>
              <a:rPr lang="en-US" sz="1200" b="0" dirty="0" err="1">
                <a:solidFill>
                  <a:srgbClr val="C00000"/>
                </a:solidFill>
                <a:latin typeface="Calibri" panose="020F0502020204030204" pitchFamily="34" charset="0"/>
              </a:rPr>
              <a:t>radnu</a:t>
            </a:r>
            <a:r>
              <a:rPr lang="en-US" sz="1200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1200" b="0" dirty="0" err="1">
                <a:solidFill>
                  <a:srgbClr val="C00000"/>
                </a:solidFill>
                <a:latin typeface="Calibri" panose="020F0502020204030204" pitchFamily="34" charset="0"/>
              </a:rPr>
              <a:t>memoriju</a:t>
            </a:r>
            <a:r>
              <a:rPr lang="en-US" sz="1200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solidFill>
                  <a:srgbClr val="C00000"/>
                </a:solidFill>
                <a:latin typeface="Calibri" panose="020F0502020204030204" pitchFamily="34" charset="0"/>
              </a:rPr>
              <a:t>Dolazi</a:t>
            </a:r>
            <a:r>
              <a:rPr lang="en-US" sz="1200" b="0" dirty="0">
                <a:solidFill>
                  <a:srgbClr val="C00000"/>
                </a:solidFill>
                <a:latin typeface="Calibri" panose="020F0502020204030204" pitchFamily="34" charset="0"/>
              </a:rPr>
              <a:t> do </a:t>
            </a:r>
            <a:r>
              <a:rPr lang="sr-Latn-RS" sz="1200" b="0" dirty="0">
                <a:solidFill>
                  <a:srgbClr val="C00000"/>
                </a:solidFill>
                <a:latin typeface="Calibri" panose="020F0502020204030204" pitchFamily="34" charset="0"/>
              </a:rPr>
              <a:t>uparivanja i evaluacije pravila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41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b="0" dirty="0">
                <a:solidFill>
                  <a:srgbClr val="C00000"/>
                </a:solidFill>
                <a:latin typeface="Calibri" panose="020F0502020204030204" pitchFamily="34" charset="0"/>
              </a:rPr>
              <a:t>Posle uparivanja d</a:t>
            </a:r>
            <a:r>
              <a:rPr lang="en-US" sz="1200" b="0" dirty="0" err="1">
                <a:solidFill>
                  <a:srgbClr val="C00000"/>
                </a:solidFill>
                <a:latin typeface="Calibri" panose="020F0502020204030204" pitchFamily="34" charset="0"/>
              </a:rPr>
              <a:t>olazi</a:t>
            </a:r>
            <a:r>
              <a:rPr lang="en-US" sz="1200" b="0" dirty="0">
                <a:solidFill>
                  <a:srgbClr val="C00000"/>
                </a:solidFill>
                <a:latin typeface="Calibri" panose="020F0502020204030204" pitchFamily="34" charset="0"/>
              </a:rPr>
              <a:t> do a</a:t>
            </a:r>
            <a:r>
              <a:rPr lang="sr-Latn-RS" sz="1200" b="0" dirty="0">
                <a:solidFill>
                  <a:srgbClr val="C00000"/>
                </a:solidFill>
                <a:latin typeface="Calibri" panose="020F0502020204030204" pitchFamily="34" charset="0"/>
              </a:rPr>
              <a:t>ž</a:t>
            </a:r>
            <a:r>
              <a:rPr lang="en-US" sz="1200" b="0" dirty="0" err="1">
                <a:solidFill>
                  <a:srgbClr val="C00000"/>
                </a:solidFill>
                <a:latin typeface="Calibri" panose="020F0502020204030204" pitchFamily="34" charset="0"/>
              </a:rPr>
              <a:t>uriranja</a:t>
            </a:r>
            <a:r>
              <a:rPr lang="en-US" sz="1200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1200" b="0" dirty="0" err="1">
                <a:solidFill>
                  <a:srgbClr val="C00000"/>
                </a:solidFill>
                <a:latin typeface="Calibri" panose="020F0502020204030204" pitchFamily="34" charset="0"/>
              </a:rPr>
              <a:t>agende</a:t>
            </a:r>
            <a:r>
              <a:rPr lang="sr-Latn-RS" sz="1200" b="0" dirty="0">
                <a:solidFill>
                  <a:srgbClr val="C00000"/>
                </a:solidFill>
                <a:latin typeface="Calibri" panose="020F0502020204030204" pitchFamily="34" charset="0"/>
              </a:rPr>
              <a:t> pravilo 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100% bonus miles</a:t>
            </a:r>
            <a:r>
              <a:rPr lang="sr-Latn-RS" sz="1200" b="0" i="0" u="none" strike="noStrike" kern="1200" baseline="0" dirty="0">
                <a:solidFill>
                  <a:schemeClr val="tx1"/>
                </a:solidFill>
                <a:latin typeface="+mn-lt"/>
              </a:rPr>
              <a:t> se dodaje u agendu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443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Okine se </a:t>
            </a:r>
            <a:r>
              <a:rPr lang="en-US" dirty="0" err="1"/>
              <a:t>pravilo</a:t>
            </a:r>
            <a:r>
              <a:rPr lang="en-US" dirty="0"/>
              <a:t> 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+flight 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miles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sr-Latn-RS" sz="1200" b="0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te se zbog dužine leta </a:t>
            </a:r>
            <a:r>
              <a:rPr lang="sr-Latn-RS" b="0" dirty="0"/>
              <a:t>dodaje </a:t>
            </a:r>
            <a:r>
              <a:rPr lang="en-GB" dirty="0"/>
              <a:t>2</a:t>
            </a:r>
            <a:r>
              <a:rPr lang="sr-Latn-RS" dirty="0"/>
              <a:t>.</a:t>
            </a:r>
            <a:r>
              <a:rPr lang="en-GB" dirty="0"/>
              <a:t>419</a:t>
            </a:r>
            <a:r>
              <a:rPr lang="sr-Latn-RS" dirty="0"/>
              <a:t> milja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178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Okine se </a:t>
            </a:r>
            <a:r>
              <a:rPr lang="en-US" dirty="0" err="1"/>
              <a:t>pravilo</a:t>
            </a:r>
            <a:r>
              <a:rPr lang="en-US" dirty="0"/>
              <a:t> 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100% bonus miles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sr-Latn-RS" sz="1200" b="0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te se dodaje bonus u vrednosti od 100% milja tj. dodaje je dodatnih </a:t>
            </a:r>
            <a:r>
              <a:rPr lang="en-GB" dirty="0"/>
              <a:t>2</a:t>
            </a:r>
            <a:r>
              <a:rPr lang="sr-Latn-RS" dirty="0"/>
              <a:t>.</a:t>
            </a:r>
            <a:r>
              <a:rPr lang="en-GB" dirty="0"/>
              <a:t>419</a:t>
            </a:r>
            <a:r>
              <a:rPr lang="sr-Latn-RS" dirty="0"/>
              <a:t> milja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b="0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endParaRPr lang="sr-Latn-R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979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8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Pričaćemo o p</a:t>
            </a:r>
            <a:r>
              <a:rPr lang="en-US" sz="1800" dirty="0" err="1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rednosti</a:t>
            </a:r>
            <a:r>
              <a:rPr lang="sr-Latn-RS" sz="18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ma</a:t>
            </a:r>
            <a:r>
              <a:rPr lang="en-US" sz="18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nedostaci</a:t>
            </a:r>
            <a:r>
              <a:rPr lang="sr-Latn-RS" sz="18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ma</a:t>
            </a:r>
            <a:r>
              <a:rPr lang="en-US" sz="18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ES </a:t>
            </a:r>
            <a:r>
              <a:rPr lang="en-US" sz="1800" dirty="0" err="1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sistema</a:t>
            </a:r>
            <a:r>
              <a:rPr lang="en-US" sz="18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bazirnaih</a:t>
            </a:r>
            <a:r>
              <a:rPr lang="en-US" sz="18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B4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pravilima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2855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ReseniZadaciVezbeKBS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1463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VEzba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6542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552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It is named after the </a:t>
            </a:r>
            <a:r>
              <a:rPr lang="en-US" b="1" dirty="0">
                <a:solidFill>
                  <a:schemeClr val="tx1"/>
                </a:solidFill>
              </a:rPr>
              <a:t>American mathematician</a:t>
            </a:r>
            <a:r>
              <a:rPr lang="en-US" b="0" dirty="0">
                <a:solidFill>
                  <a:schemeClr val="tx1"/>
                </a:solidFill>
              </a:rPr>
              <a:t> Robert </a:t>
            </a:r>
            <a:r>
              <a:rPr lang="en-US" b="1" dirty="0">
                <a:solidFill>
                  <a:schemeClr val="tx1"/>
                </a:solidFill>
              </a:rPr>
              <a:t>Henry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Risch</a:t>
            </a:r>
            <a:r>
              <a:rPr lang="sr-Latn-RS" b="0" dirty="0">
                <a:solidFill>
                  <a:schemeClr val="tx1"/>
                </a:solidFill>
              </a:rPr>
              <a:t>.  </a:t>
            </a:r>
            <a:r>
              <a:rPr lang="sr-Latn-RS" b="0" dirty="0" err="1">
                <a:solidFill>
                  <a:schemeClr val="tx1"/>
                </a:solidFill>
              </a:rPr>
              <a:t>Risch</a:t>
            </a:r>
            <a:r>
              <a:rPr lang="sr-Latn-RS" b="0" dirty="0">
                <a:solidFill>
                  <a:schemeClr val="tx1"/>
                </a:solidFill>
              </a:rPr>
              <a:t> </a:t>
            </a:r>
            <a:r>
              <a:rPr lang="sr-Latn-RS" b="0" dirty="0" err="1">
                <a:solidFill>
                  <a:schemeClr val="tx1"/>
                </a:solidFill>
              </a:rPr>
              <a:t>algorithm</a:t>
            </a:r>
            <a:r>
              <a:rPr lang="sr-Latn-RS" b="0" dirty="0">
                <a:solidFill>
                  <a:schemeClr val="tx1"/>
                </a:solidFill>
              </a:rPr>
              <a:t> is </a:t>
            </a:r>
            <a:r>
              <a:rPr lang="sr-Latn-RS" b="0" dirty="0" err="1">
                <a:solidFill>
                  <a:schemeClr val="tx1"/>
                </a:solidFill>
              </a:rPr>
              <a:t>an</a:t>
            </a:r>
            <a:r>
              <a:rPr lang="sr-Latn-RS" b="0" dirty="0">
                <a:solidFill>
                  <a:schemeClr val="tx1"/>
                </a:solidFill>
              </a:rPr>
              <a:t> </a:t>
            </a:r>
            <a:r>
              <a:rPr lang="sr-Latn-RS" b="0" dirty="0" err="1">
                <a:solidFill>
                  <a:schemeClr val="tx1"/>
                </a:solidFill>
              </a:rPr>
              <a:t>algorithm</a:t>
            </a:r>
            <a:r>
              <a:rPr lang="sr-Latn-RS" b="0" dirty="0">
                <a:solidFill>
                  <a:schemeClr val="tx1"/>
                </a:solidFill>
              </a:rPr>
              <a:t> for </a:t>
            </a:r>
            <a:r>
              <a:rPr lang="sr-Latn-RS" b="1" dirty="0" err="1">
                <a:solidFill>
                  <a:schemeClr val="tx1"/>
                </a:solidFill>
              </a:rPr>
              <a:t>indefinite</a:t>
            </a:r>
            <a:r>
              <a:rPr lang="sr-Latn-RS" b="1" dirty="0">
                <a:solidFill>
                  <a:schemeClr val="tx1"/>
                </a:solidFill>
              </a:rPr>
              <a:t> </a:t>
            </a:r>
            <a:r>
              <a:rPr lang="sr-Latn-RS" b="1" dirty="0" err="1">
                <a:solidFill>
                  <a:schemeClr val="tx1"/>
                </a:solidFill>
              </a:rPr>
              <a:t>integration</a:t>
            </a:r>
            <a:r>
              <a:rPr lang="sr-Latn-RS" b="1" baseline="0" dirty="0">
                <a:solidFill>
                  <a:schemeClr val="tx1"/>
                </a:solidFill>
              </a:rPr>
              <a:t> </a:t>
            </a:r>
            <a:r>
              <a:rPr lang="sr-Latn-RS" b="0" baseline="0" dirty="0" err="1">
                <a:solidFill>
                  <a:schemeClr val="tx1"/>
                </a:solidFill>
              </a:rPr>
              <a:t>where</a:t>
            </a:r>
            <a:r>
              <a:rPr lang="sr-Latn-RS" b="0" baseline="0" dirty="0">
                <a:solidFill>
                  <a:schemeClr val="tx1"/>
                </a:solidFill>
              </a:rPr>
              <a:t> </a:t>
            </a:r>
            <a:r>
              <a:rPr lang="en-US" b="0" baseline="0" dirty="0">
                <a:solidFill>
                  <a:schemeClr val="tx1"/>
                </a:solidFill>
              </a:rPr>
              <a:t>the problem of </a:t>
            </a:r>
            <a:r>
              <a:rPr lang="en-US" b="1" baseline="0" dirty="0">
                <a:solidFill>
                  <a:schemeClr val="tx1"/>
                </a:solidFill>
              </a:rPr>
              <a:t>integration</a:t>
            </a:r>
            <a:r>
              <a:rPr lang="en-US" b="0" baseline="0" dirty="0">
                <a:solidFill>
                  <a:schemeClr val="tx1"/>
                </a:solidFill>
              </a:rPr>
              <a:t> </a:t>
            </a:r>
            <a:r>
              <a:rPr lang="sr-Latn-RS" b="0" baseline="0" dirty="0">
                <a:solidFill>
                  <a:schemeClr val="tx1"/>
                </a:solidFill>
              </a:rPr>
              <a:t>is </a:t>
            </a:r>
            <a:r>
              <a:rPr lang="sr-Latn-RS" b="0" baseline="0" dirty="0" err="1">
                <a:solidFill>
                  <a:schemeClr val="tx1"/>
                </a:solidFill>
              </a:rPr>
              <a:t>transformed</a:t>
            </a:r>
            <a:r>
              <a:rPr lang="sr-Latn-RS" b="0" baseline="0" dirty="0">
                <a:solidFill>
                  <a:schemeClr val="tx1"/>
                </a:solidFill>
              </a:rPr>
              <a:t> </a:t>
            </a:r>
            <a:r>
              <a:rPr lang="en-US" b="0" baseline="0" dirty="0">
                <a:solidFill>
                  <a:schemeClr val="tx1"/>
                </a:solidFill>
              </a:rPr>
              <a:t>into a problem in </a:t>
            </a:r>
            <a:r>
              <a:rPr lang="en-US" b="1" baseline="0" dirty="0">
                <a:solidFill>
                  <a:schemeClr val="tx1"/>
                </a:solidFill>
              </a:rPr>
              <a:t>algebra</a:t>
            </a:r>
            <a:r>
              <a:rPr lang="sr-Latn-RS" b="1" dirty="0">
                <a:solidFill>
                  <a:schemeClr val="tx1"/>
                </a:solidFill>
              </a:rPr>
              <a:t> . </a:t>
            </a:r>
            <a:r>
              <a:rPr lang="en-US" dirty="0"/>
              <a:t>The complete description of the </a:t>
            </a:r>
            <a:r>
              <a:rPr lang="en-US" dirty="0" err="1"/>
              <a:t>Risch</a:t>
            </a:r>
            <a:r>
              <a:rPr lang="en-US" dirty="0"/>
              <a:t> algorithm takes over 100 pages</a:t>
            </a:r>
            <a:r>
              <a:rPr lang="sr-Latn-RS" dirty="0"/>
              <a:t>.</a:t>
            </a:r>
            <a:endParaRPr lang="sr-Latn-RS" b="0" dirty="0">
              <a:solidFill>
                <a:schemeClr val="tx1"/>
              </a:solidFill>
            </a:endParaRPr>
          </a:p>
          <a:p>
            <a:r>
              <a:rPr lang="sr-Latn-RS" b="1" dirty="0">
                <a:solidFill>
                  <a:schemeClr val="tx1"/>
                </a:solidFill>
              </a:rPr>
              <a:t>----------------------------------------------------------</a:t>
            </a:r>
          </a:p>
          <a:p>
            <a:r>
              <a:rPr lang="en-US" b="1">
                <a:solidFill>
                  <a:schemeClr val="tx1"/>
                </a:solidFill>
              </a:rPr>
              <a:t>Wolfram </a:t>
            </a:r>
            <a:r>
              <a:rPr lang="en-US" b="1" dirty="0">
                <a:solidFill>
                  <a:schemeClr val="tx1"/>
                </a:solidFill>
              </a:rPr>
              <a:t>Mathematica</a:t>
            </a:r>
            <a:r>
              <a:rPr lang="en-US" dirty="0">
                <a:solidFill>
                  <a:schemeClr val="tx1"/>
                </a:solidFill>
              </a:rPr>
              <a:t> (usually termed </a:t>
            </a:r>
            <a:r>
              <a:rPr lang="en-US" b="1" dirty="0">
                <a:solidFill>
                  <a:schemeClr val="tx1"/>
                </a:solidFill>
              </a:rPr>
              <a:t>Mathematica</a:t>
            </a:r>
            <a:r>
              <a:rPr lang="en-US" dirty="0">
                <a:solidFill>
                  <a:schemeClr val="tx1"/>
                </a:solidFill>
              </a:rPr>
              <a:t>) is a modern technical </a:t>
            </a:r>
            <a:r>
              <a:rPr lang="en-US" b="1" dirty="0">
                <a:solidFill>
                  <a:schemeClr val="tx1"/>
                </a:solidFill>
              </a:rPr>
              <a:t>computing system</a:t>
            </a:r>
            <a:r>
              <a:rPr lang="en-US" dirty="0">
                <a:solidFill>
                  <a:schemeClr val="tx1"/>
                </a:solidFill>
              </a:rPr>
              <a:t> spanning all areas of technical computing – </a:t>
            </a:r>
            <a:r>
              <a:rPr lang="en-US" b="1" dirty="0">
                <a:solidFill>
                  <a:schemeClr val="tx1"/>
                </a:solidFill>
              </a:rPr>
              <a:t>including</a:t>
            </a:r>
            <a:r>
              <a:rPr lang="sr-Latn-R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neural networks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machine learning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image processing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geometry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data science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visualizations</a:t>
            </a:r>
            <a:r>
              <a:rPr lang="en-US" dirty="0">
                <a:solidFill>
                  <a:schemeClr val="tx1"/>
                </a:solidFill>
              </a:rPr>
              <a:t>, and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4907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977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9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41F4-F94E-416B-B85B-BB4203E1ECFC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209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5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10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12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13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14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err="1"/>
              <a:t>Konzistentnost</a:t>
            </a:r>
            <a:r>
              <a:rPr lang="en-US" dirty="0"/>
              <a:t> </a:t>
            </a: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15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16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3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1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8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5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1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CA43-1B71-42B9-AE71-1FB557BBCDD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5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xima.sourceforge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olfram.com/mathematica/" TargetMode="Externa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mil_Post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te_algorithm" TargetMode="Externa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Rete.JPG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://reports-archive.adm.cs.cmu.edu/anon/1995/CMU-CS-95-113.pdf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csharp-source.net/open-source/rule-engines" TargetMode="External"/><Relationship Id="rId2" Type="http://schemas.openxmlformats.org/officeDocument/2006/relationships/hyperlink" Target="http://java-source.net/open-source/rule-eng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rules.net/" TargetMode="Externa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xdafox/clipspy" TargetMode="External"/><Relationship Id="rId7" Type="http://schemas.openxmlformats.org/officeDocument/2006/relationships/hyperlink" Target="https://github.com/froi/simple-rules-engine" TargetMode="External"/><Relationship Id="rId2" Type="http://schemas.openxmlformats.org/officeDocument/2006/relationships/hyperlink" Target="https://www.datathrillz.com/considerations-for-building-a-rules-engine-in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acheControl/json-rules-engine" TargetMode="External"/><Relationship Id="rId5" Type="http://schemas.openxmlformats.org/officeDocument/2006/relationships/hyperlink" Target="https://github.com/jruizgit/rules" TargetMode="External"/><Relationship Id="rId4" Type="http://schemas.openxmlformats.org/officeDocument/2006/relationships/hyperlink" Target="https://clipsrules.n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drools/release/5.5.0.Final/drools-guvnor-docs/html_single/" TargetMode="External"/><Relationship Id="rId2" Type="http://schemas.openxmlformats.org/officeDocument/2006/relationships/hyperlink" Target="https://docs.drools.org/6.3.0.CR2/drools-docs/html/ch1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erybuilder.js.org/" TargetMode="External"/><Relationship Id="rId5" Type="http://schemas.openxmlformats.org/officeDocument/2006/relationships/hyperlink" Target="https://github.com/ukrbublik/react-awesome-query-builder" TargetMode="External"/><Relationship Id="rId4" Type="http://schemas.openxmlformats.org/officeDocument/2006/relationships/hyperlink" Target="https://vimeo.com/user5347768/videos" TargetMode="Externa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logic.com/" TargetMode="External"/><Relationship Id="rId2" Type="http://schemas.openxmlformats.org/officeDocument/2006/relationships/hyperlink" Target="https://www.npmjs.com/package/querybuilder-ru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orthisup/querybuilder" TargetMode="External"/><Relationship Id="rId4" Type="http://schemas.openxmlformats.org/officeDocument/2006/relationships/hyperlink" Target="https://github.com/shunyeka/jQuery-QueryBuilder-Python-Evaluator" TargetMode="Externa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ategory:Knowledge_representation_languages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sw/wiki/Category:Development_Environment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emf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63/1.4822649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63/1.482264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client=firefox-b-d&amp;q=joel+moses+thesis&amp;sa=X&amp;ved=2ahUKEwjFkuzPqdz2AhV9gv0HHclRCcoQ6BMoAHoECC8QA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 anchor="ctr">
            <a:normAutofit/>
          </a:bodyPr>
          <a:lstStyle/>
          <a:p>
            <a:r>
              <a:rPr lang="en-GB" b="1" dirty="0" err="1"/>
              <a:t>Sistemi</a:t>
            </a:r>
            <a:r>
              <a:rPr lang="en-GB" b="1" dirty="0"/>
              <a:t> </a:t>
            </a:r>
            <a:r>
              <a:rPr lang="en-GB" b="1" dirty="0" err="1"/>
              <a:t>ba</a:t>
            </a:r>
            <a:r>
              <a:rPr lang="sr-Latn-RS" b="1" dirty="0"/>
              <a:t>z</a:t>
            </a:r>
            <a:r>
              <a:rPr lang="en-GB" b="1" dirty="0" err="1"/>
              <a:t>irani</a:t>
            </a:r>
            <a:r>
              <a:rPr lang="en-GB" b="1" dirty="0"/>
              <a:t> </a:t>
            </a:r>
            <a:r>
              <a:rPr lang="en-GB" b="1" dirty="0" err="1"/>
              <a:t>na</a:t>
            </a:r>
            <a:r>
              <a:rPr lang="en-GB" b="1" dirty="0"/>
              <a:t> </a:t>
            </a:r>
            <a:r>
              <a:rPr lang="sr-Latn-RS" b="1" dirty="0"/>
              <a:t>z</a:t>
            </a:r>
            <a:r>
              <a:rPr lang="en-GB" b="1" dirty="0" err="1"/>
              <a:t>nanju</a:t>
            </a:r>
            <a:endParaRPr lang="en-GB" b="1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/>
            <a:r>
              <a:rPr lang="sr-Latn-RS" dirty="0"/>
              <a:t>UVOD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6474"/>
      </p:ext>
    </p:extLst>
  </p:cSld>
  <p:clrMapOvr>
    <a:masterClrMapping/>
  </p:clrMapOvr>
  <p:transition advTm="3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Strategija tri faze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81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Najtipičniji slučajevi </a:t>
            </a:r>
            <a:r>
              <a:rPr lang="sr-Latn-RS" b="1" dirty="0"/>
              <a:t>simboličke integracije</a:t>
            </a:r>
            <a:r>
              <a:rPr lang="sr-Latn-RS" dirty="0"/>
              <a:t> rešavaju se </a:t>
            </a:r>
            <a:r>
              <a:rPr lang="sr-Latn-RS" i="1" dirty="0"/>
              <a:t>jednom </a:t>
            </a:r>
            <a:r>
              <a:rPr lang="sr-Latn-RS" b="1" i="1" dirty="0"/>
              <a:t>jedinom metodom </a:t>
            </a:r>
            <a:r>
              <a:rPr lang="sr-Latn-RS" dirty="0"/>
              <a:t>– </a:t>
            </a:r>
            <a:r>
              <a:rPr lang="sr-Latn-RS" b="1" dirty="0"/>
              <a:t>integracijom po faktorima</a:t>
            </a:r>
            <a:r>
              <a:rPr lang="sr-Latn-R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Pored toga, postoji </a:t>
            </a:r>
            <a:r>
              <a:rPr lang="sr-Latn-RS" b="1" dirty="0"/>
              <a:t>11 specifičnih metoda</a:t>
            </a:r>
            <a:r>
              <a:rPr lang="sr-Cyrl-RS" dirty="0"/>
              <a:t> </a:t>
            </a:r>
            <a:r>
              <a:rPr lang="sr-Latn-RS" dirty="0"/>
              <a:t>pomoću kojih se </a:t>
            </a:r>
            <a:r>
              <a:rPr lang="sr-Latn-RS" b="1" dirty="0"/>
              <a:t>prepozanju karakteristike problema </a:t>
            </a:r>
            <a:r>
              <a:rPr lang="sr-Latn-RS" dirty="0"/>
              <a:t>zbog kojih ne mogu da se reše integracijom po faktorima. </a:t>
            </a:r>
          </a:p>
          <a:p>
            <a:pPr lvl="1"/>
            <a:r>
              <a:rPr lang="sr-Latn-RS" dirty="0"/>
              <a:t>Te </a:t>
            </a:r>
            <a:r>
              <a:rPr lang="sr-Latn-RS" b="1" dirty="0"/>
              <a:t>karakteristike</a:t>
            </a:r>
            <a:r>
              <a:rPr lang="sr-Latn-RS" dirty="0"/>
              <a:t> se </a:t>
            </a:r>
            <a:r>
              <a:rPr lang="sr-Latn-RS" b="1" dirty="0"/>
              <a:t>lokalno</a:t>
            </a:r>
            <a:r>
              <a:rPr lang="sr-Latn-RS" dirty="0"/>
              <a:t> </a:t>
            </a:r>
            <a:r>
              <a:rPr lang="sr-Latn-RS" b="1" dirty="0"/>
              <a:t>otklanjaju</a:t>
            </a:r>
            <a:r>
              <a:rPr lang="sr-Latn-RS" dirty="0"/>
              <a:t>.</a:t>
            </a:r>
          </a:p>
          <a:p>
            <a:pPr lvl="1"/>
            <a:r>
              <a:rPr lang="sr-Latn-RS" dirty="0"/>
              <a:t>Problem se prevodi u oblik koji je rešiv prvim pristupom</a:t>
            </a:r>
          </a:p>
          <a:p>
            <a:r>
              <a:rPr lang="sr-Latn-RS" dirty="0"/>
              <a:t>Na primer, neuspeh simboličke integracije može da bude posledica složenog izraza ispod korena.</a:t>
            </a:r>
          </a:p>
          <a:p>
            <a:pPr lvl="1"/>
            <a:r>
              <a:rPr lang="sr-Latn-RS" dirty="0"/>
              <a:t>U tom slučaju, prvo je potrebno faktorizovati izraz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sr-Latn-RS" dirty="0"/>
              <a:t>Treća faza je primena </a:t>
            </a:r>
            <a:r>
              <a:rPr lang="sr-Latn-RS" b="1" dirty="0"/>
              <a:t>general purpose problem solver</a:t>
            </a:r>
            <a:r>
              <a:rPr lang="sr-Latn-RS" dirty="0"/>
              <a:t>-a kojim se </a:t>
            </a:r>
            <a:r>
              <a:rPr lang="sr-Latn-RS" b="1" dirty="0"/>
              <a:t>probaju</a:t>
            </a:r>
            <a:r>
              <a:rPr lang="sr-Latn-RS" dirty="0"/>
              <a:t> </a:t>
            </a:r>
            <a:r>
              <a:rPr lang="sr-Latn-RS" b="1" dirty="0"/>
              <a:t>nove</a:t>
            </a:r>
            <a:r>
              <a:rPr lang="sr-Latn-RS" dirty="0"/>
              <a:t> </a:t>
            </a:r>
            <a:r>
              <a:rPr lang="sr-Latn-RS" b="1" dirty="0"/>
              <a:t>putanje</a:t>
            </a:r>
            <a:r>
              <a:rPr lang="sr-Latn-RS" dirty="0"/>
              <a:t> </a:t>
            </a:r>
            <a:r>
              <a:rPr lang="sr-Latn-RS" b="1" dirty="0"/>
              <a:t>rešavanja</a:t>
            </a:r>
            <a:r>
              <a:rPr lang="sr-Latn-RS" dirty="0"/>
              <a:t> </a:t>
            </a:r>
            <a:r>
              <a:rPr lang="sr-Latn-RS" b="1" dirty="0"/>
              <a:t>problema</a:t>
            </a:r>
            <a:r>
              <a:rPr lang="sr-Latn-RS" dirty="0"/>
              <a:t>.</a:t>
            </a:r>
          </a:p>
          <a:p>
            <a:r>
              <a:rPr lang="sr-Latn-RS" dirty="0"/>
              <a:t>Jedino ova faza je „kreativno“ rešavanje problema</a:t>
            </a:r>
          </a:p>
          <a:p>
            <a:pPr lvl="1"/>
            <a:r>
              <a:rPr lang="sr-Latn-RS" dirty="0"/>
              <a:t>Ovaj pristup se </a:t>
            </a:r>
            <a:r>
              <a:rPr lang="sr-Latn-RS" b="1" dirty="0"/>
              <a:t>retko koristi</a:t>
            </a:r>
            <a:r>
              <a:rPr lang="sr-Latn-RS" dirty="0"/>
              <a:t>, a kada se koristi dešava se </a:t>
            </a:r>
            <a:r>
              <a:rPr lang="sr-Latn-RS" b="1" dirty="0"/>
              <a:t>da ne uspe da pronađe rešenje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81354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unazad</a:t>
            </a:r>
            <a:endParaRPr lang="en-US" dirty="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1016000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63563" y="405765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auto">
          <a:xfrm>
            <a:off x="1016000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1101725" y="44577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1101725" y="485933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1101725" y="52593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82" name="Rectangle 9"/>
          <p:cNvSpPr>
            <a:spLocks noChangeArrowheads="1"/>
          </p:cNvSpPr>
          <p:nvPr/>
        </p:nvSpPr>
        <p:spPr bwMode="auto">
          <a:xfrm>
            <a:off x="1101725" y="5661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grpSp>
        <p:nvGrpSpPr>
          <p:cNvPr id="83" name="Group 10"/>
          <p:cNvGrpSpPr>
            <a:grpSpLocks/>
          </p:cNvGrpSpPr>
          <p:nvPr/>
        </p:nvGrpSpPr>
        <p:grpSpPr bwMode="auto">
          <a:xfrm>
            <a:off x="1016000" y="1470025"/>
            <a:ext cx="2101850" cy="1555750"/>
            <a:chOff x="187" y="926"/>
            <a:chExt cx="1324" cy="980"/>
          </a:xfrm>
        </p:grpSpPr>
        <p:sp>
          <p:nvSpPr>
            <p:cNvPr id="84" name="Rectangle 11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85" name="Rectangle 12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86" name="Rectangle 13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87" name="Rectangle 14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89" name="Rectangle 16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  <p:sp>
        <p:nvSpPr>
          <p:cNvPr id="91" name="Text Box 18"/>
          <p:cNvSpPr txBox="1">
            <a:spLocks noChangeArrowheads="1"/>
          </p:cNvSpPr>
          <p:nvPr/>
        </p:nvSpPr>
        <p:spPr bwMode="auto">
          <a:xfrm>
            <a:off x="1668279" y="61341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Cilj</a:t>
            </a:r>
            <a:r>
              <a:rPr lang="en-IE" altLang="en-US" sz="1800" b="1" dirty="0"/>
              <a:t>: Z</a:t>
            </a:r>
            <a:endParaRPr lang="en-US" altLang="en-US" sz="1800" b="1" dirty="0"/>
          </a:p>
        </p:txBody>
      </p:sp>
      <p:sp>
        <p:nvSpPr>
          <p:cNvPr id="92" name="Oval 19"/>
          <p:cNvSpPr>
            <a:spLocks noChangeArrowheads="1"/>
          </p:cNvSpPr>
          <p:nvPr/>
        </p:nvSpPr>
        <p:spPr bwMode="auto">
          <a:xfrm>
            <a:off x="276225" y="3084513"/>
            <a:ext cx="423863" cy="42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Z</a:t>
            </a:r>
            <a:endParaRPr lang="en-US" altLang="en-US" sz="1800"/>
          </a:p>
        </p:txBody>
      </p:sp>
      <p:cxnSp>
        <p:nvCxnSpPr>
          <p:cNvPr id="93" name="AutoShape 20"/>
          <p:cNvCxnSpPr>
            <a:cxnSpLocks noChangeShapeType="1"/>
            <a:stCxn id="92" idx="6"/>
            <a:endCxn id="77" idx="3"/>
          </p:cNvCxnSpPr>
          <p:nvPr/>
        </p:nvCxnSpPr>
        <p:spPr bwMode="auto">
          <a:xfrm>
            <a:off x="709613" y="3297238"/>
            <a:ext cx="1785937" cy="922337"/>
          </a:xfrm>
          <a:prstGeom prst="bentConnector3">
            <a:avLst>
              <a:gd name="adj1" fmla="val 14106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Rectangle 21"/>
          <p:cNvSpPr>
            <a:spLocks noChangeArrowheads="1"/>
          </p:cNvSpPr>
          <p:nvPr/>
        </p:nvSpPr>
        <p:spPr bwMode="auto">
          <a:xfrm>
            <a:off x="3981450" y="3998913"/>
            <a:ext cx="2101850" cy="20875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95" name="Rectangle 22"/>
          <p:cNvSpPr>
            <a:spLocks noChangeArrowheads="1"/>
          </p:cNvSpPr>
          <p:nvPr/>
        </p:nvSpPr>
        <p:spPr bwMode="auto">
          <a:xfrm>
            <a:off x="3806825" y="40782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96" name="Rectangle 23"/>
          <p:cNvSpPr>
            <a:spLocks noChangeArrowheads="1"/>
          </p:cNvSpPr>
          <p:nvPr/>
        </p:nvSpPr>
        <p:spPr bwMode="auto">
          <a:xfrm>
            <a:off x="3981450" y="356711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7" name="Rectangle 24"/>
          <p:cNvSpPr>
            <a:spLocks noChangeArrowheads="1"/>
          </p:cNvSpPr>
          <p:nvPr/>
        </p:nvSpPr>
        <p:spPr bwMode="auto">
          <a:xfrm>
            <a:off x="3806825" y="447833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4067175" y="487997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99" name="Rectangle 26"/>
          <p:cNvSpPr>
            <a:spLocks noChangeArrowheads="1"/>
          </p:cNvSpPr>
          <p:nvPr/>
        </p:nvSpPr>
        <p:spPr bwMode="auto">
          <a:xfrm>
            <a:off x="4067175" y="5280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00" name="Rectangle 27"/>
          <p:cNvSpPr>
            <a:spLocks noChangeArrowheads="1"/>
          </p:cNvSpPr>
          <p:nvPr/>
        </p:nvSpPr>
        <p:spPr bwMode="auto">
          <a:xfrm>
            <a:off x="4067175" y="5681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grpSp>
        <p:nvGrpSpPr>
          <p:cNvPr id="139" name="Group 28"/>
          <p:cNvGrpSpPr>
            <a:grpSpLocks/>
          </p:cNvGrpSpPr>
          <p:nvPr/>
        </p:nvGrpSpPr>
        <p:grpSpPr bwMode="auto">
          <a:xfrm>
            <a:off x="3981450" y="1490663"/>
            <a:ext cx="2101850" cy="1555750"/>
            <a:chOff x="187" y="926"/>
            <a:chExt cx="1324" cy="980"/>
          </a:xfrm>
        </p:grpSpPr>
        <p:sp>
          <p:nvSpPr>
            <p:cNvPr id="140" name="Rectangle 29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141" name="Rectangle 30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142" name="Rectangle 31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143" name="Rectangle 32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144" name="Rectangle 33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145" name="Rectangle 34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146" name="Rectangle 35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  <p:sp>
        <p:nvSpPr>
          <p:cNvPr id="147" name="Text Box 36"/>
          <p:cNvSpPr txBox="1">
            <a:spLocks noChangeArrowheads="1"/>
          </p:cNvSpPr>
          <p:nvPr/>
        </p:nvSpPr>
        <p:spPr bwMode="auto">
          <a:xfrm>
            <a:off x="4372921" y="6154738"/>
            <a:ext cx="134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Pod</a:t>
            </a:r>
            <a:r>
              <a:rPr lang="en-IE" altLang="en-US" sz="1800" b="1" dirty="0"/>
              <a:t>-</a:t>
            </a:r>
            <a:r>
              <a:rPr lang="sr-Latn-RS" altLang="en-US" sz="1800" b="1" dirty="0"/>
              <a:t>Cilj</a:t>
            </a:r>
            <a:r>
              <a:rPr lang="en-IE" altLang="en-US" sz="1800" b="1" dirty="0"/>
              <a:t>: Y</a:t>
            </a:r>
            <a:endParaRPr lang="en-US" altLang="en-US" sz="1800" b="1" dirty="0"/>
          </a:p>
        </p:txBody>
      </p:sp>
      <p:sp>
        <p:nvSpPr>
          <p:cNvPr id="148" name="Oval 37"/>
          <p:cNvSpPr>
            <a:spLocks noChangeArrowheads="1"/>
          </p:cNvSpPr>
          <p:nvPr/>
        </p:nvSpPr>
        <p:spPr bwMode="auto">
          <a:xfrm>
            <a:off x="3384550" y="3105150"/>
            <a:ext cx="423863" cy="4238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endParaRPr lang="en-US" altLang="en-US" sz="1800"/>
          </a:p>
        </p:txBody>
      </p:sp>
      <p:cxnSp>
        <p:nvCxnSpPr>
          <p:cNvPr id="149" name="AutoShape 38"/>
          <p:cNvCxnSpPr>
            <a:cxnSpLocks noChangeShapeType="1"/>
            <a:stCxn id="148" idx="6"/>
            <a:endCxn id="97" idx="3"/>
          </p:cNvCxnSpPr>
          <p:nvPr/>
        </p:nvCxnSpPr>
        <p:spPr bwMode="auto">
          <a:xfrm>
            <a:off x="3817938" y="3317875"/>
            <a:ext cx="1920875" cy="1322388"/>
          </a:xfrm>
          <a:prstGeom prst="bentConnector3">
            <a:avLst>
              <a:gd name="adj1" fmla="val 12289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" name="AutoShape 39"/>
          <p:cNvCxnSpPr>
            <a:cxnSpLocks noChangeShapeType="1"/>
            <a:stCxn id="95" idx="1"/>
            <a:endCxn id="148" idx="4"/>
          </p:cNvCxnSpPr>
          <p:nvPr/>
        </p:nvCxnSpPr>
        <p:spPr bwMode="auto">
          <a:xfrm rot="10800000">
            <a:off x="3597275" y="3538538"/>
            <a:ext cx="209550" cy="7016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1" name="Oval 40"/>
          <p:cNvSpPr>
            <a:spLocks noChangeArrowheads="1"/>
          </p:cNvSpPr>
          <p:nvPr/>
        </p:nvSpPr>
        <p:spPr bwMode="auto">
          <a:xfrm>
            <a:off x="4219575" y="2471738"/>
            <a:ext cx="423863" cy="42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?</a:t>
            </a:r>
            <a:endParaRPr lang="en-US" altLang="en-US" sz="1800"/>
          </a:p>
        </p:txBody>
      </p:sp>
      <p:cxnSp>
        <p:nvCxnSpPr>
          <p:cNvPr id="152" name="AutoShape 41"/>
          <p:cNvCxnSpPr>
            <a:cxnSpLocks noChangeShapeType="1"/>
            <a:stCxn id="148" idx="0"/>
            <a:endCxn id="151" idx="2"/>
          </p:cNvCxnSpPr>
          <p:nvPr/>
        </p:nvCxnSpPr>
        <p:spPr bwMode="auto">
          <a:xfrm rot="16200000">
            <a:off x="3698082" y="2583656"/>
            <a:ext cx="411162" cy="6127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Rectangle 42"/>
          <p:cNvSpPr>
            <a:spLocks noChangeArrowheads="1"/>
          </p:cNvSpPr>
          <p:nvPr/>
        </p:nvSpPr>
        <p:spPr bwMode="auto">
          <a:xfrm>
            <a:off x="6842125" y="4019550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54" name="Rectangle 43"/>
          <p:cNvSpPr>
            <a:spLocks noChangeArrowheads="1"/>
          </p:cNvSpPr>
          <p:nvPr/>
        </p:nvSpPr>
        <p:spPr bwMode="auto">
          <a:xfrm>
            <a:off x="6667500" y="40989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155" name="Rectangle 44"/>
          <p:cNvSpPr>
            <a:spLocks noChangeArrowheads="1"/>
          </p:cNvSpPr>
          <p:nvPr/>
        </p:nvSpPr>
        <p:spPr bwMode="auto">
          <a:xfrm>
            <a:off x="6842125" y="358775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56" name="Rectangle 45"/>
          <p:cNvSpPr>
            <a:spLocks noChangeArrowheads="1"/>
          </p:cNvSpPr>
          <p:nvPr/>
        </p:nvSpPr>
        <p:spPr bwMode="auto">
          <a:xfrm>
            <a:off x="6667500" y="449897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157" name="Rectangle 46"/>
          <p:cNvSpPr>
            <a:spLocks noChangeArrowheads="1"/>
          </p:cNvSpPr>
          <p:nvPr/>
        </p:nvSpPr>
        <p:spPr bwMode="auto">
          <a:xfrm>
            <a:off x="6667500" y="490061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158" name="Rectangle 47"/>
          <p:cNvSpPr>
            <a:spLocks noChangeArrowheads="1"/>
          </p:cNvSpPr>
          <p:nvPr/>
        </p:nvSpPr>
        <p:spPr bwMode="auto">
          <a:xfrm>
            <a:off x="6927850" y="5300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59" name="Rectangle 48"/>
          <p:cNvSpPr>
            <a:spLocks noChangeArrowheads="1"/>
          </p:cNvSpPr>
          <p:nvPr/>
        </p:nvSpPr>
        <p:spPr bwMode="auto">
          <a:xfrm>
            <a:off x="6927850" y="57023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grpSp>
        <p:nvGrpSpPr>
          <p:cNvPr id="160" name="Group 49"/>
          <p:cNvGrpSpPr>
            <a:grpSpLocks/>
          </p:cNvGrpSpPr>
          <p:nvPr/>
        </p:nvGrpSpPr>
        <p:grpSpPr bwMode="auto">
          <a:xfrm>
            <a:off x="6842125" y="1511300"/>
            <a:ext cx="2101850" cy="1555750"/>
            <a:chOff x="187" y="926"/>
            <a:chExt cx="1324" cy="980"/>
          </a:xfrm>
        </p:grpSpPr>
        <p:sp>
          <p:nvSpPr>
            <p:cNvPr id="161" name="Rectangle 50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162" name="Rectangle 51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163" name="Rectangle 52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164" name="Rectangle 53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165" name="Rectangle 54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166" name="Rectangle 55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167" name="Rectangle 56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  <p:sp>
        <p:nvSpPr>
          <p:cNvPr id="168" name="Text Box 57"/>
          <p:cNvSpPr txBox="1">
            <a:spLocks noChangeArrowheads="1"/>
          </p:cNvSpPr>
          <p:nvPr/>
        </p:nvSpPr>
        <p:spPr bwMode="auto">
          <a:xfrm>
            <a:off x="7231512" y="6175375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Pod</a:t>
            </a:r>
            <a:r>
              <a:rPr lang="en-IE" altLang="en-US" sz="1800" b="1" dirty="0"/>
              <a:t>-</a:t>
            </a:r>
            <a:r>
              <a:rPr lang="sr-Latn-RS" altLang="en-US" sz="1800" b="1" dirty="0"/>
              <a:t>Cilj</a:t>
            </a:r>
            <a:r>
              <a:rPr lang="en-IE" altLang="en-US" sz="1800" b="1" dirty="0"/>
              <a:t>: X</a:t>
            </a:r>
            <a:endParaRPr lang="en-US" altLang="en-US" sz="1800" b="1" dirty="0"/>
          </a:p>
        </p:txBody>
      </p:sp>
      <p:sp>
        <p:nvSpPr>
          <p:cNvPr id="169" name="Oval 58"/>
          <p:cNvSpPr>
            <a:spLocks noChangeArrowheads="1"/>
          </p:cNvSpPr>
          <p:nvPr/>
        </p:nvSpPr>
        <p:spPr bwMode="auto">
          <a:xfrm>
            <a:off x="6245225" y="3125788"/>
            <a:ext cx="423863" cy="42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endParaRPr lang="en-US" altLang="en-US" sz="1800"/>
          </a:p>
        </p:txBody>
      </p:sp>
      <p:cxnSp>
        <p:nvCxnSpPr>
          <p:cNvPr id="170" name="AutoShape 59"/>
          <p:cNvCxnSpPr>
            <a:cxnSpLocks noChangeShapeType="1"/>
            <a:stCxn id="156" idx="1"/>
            <a:endCxn id="169" idx="4"/>
          </p:cNvCxnSpPr>
          <p:nvPr/>
        </p:nvCxnSpPr>
        <p:spPr bwMode="auto">
          <a:xfrm rot="10800000">
            <a:off x="6457950" y="3559175"/>
            <a:ext cx="209550" cy="11017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Oval 60"/>
          <p:cNvSpPr>
            <a:spLocks noChangeArrowheads="1"/>
          </p:cNvSpPr>
          <p:nvPr/>
        </p:nvSpPr>
        <p:spPr bwMode="auto">
          <a:xfrm>
            <a:off x="7080250" y="2492375"/>
            <a:ext cx="423863" cy="4238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?</a:t>
            </a:r>
            <a:endParaRPr lang="en-US" altLang="en-US" sz="1800"/>
          </a:p>
        </p:txBody>
      </p:sp>
      <p:cxnSp>
        <p:nvCxnSpPr>
          <p:cNvPr id="172" name="AutoShape 61"/>
          <p:cNvCxnSpPr>
            <a:cxnSpLocks noChangeShapeType="1"/>
            <a:stCxn id="169" idx="0"/>
            <a:endCxn id="171" idx="2"/>
          </p:cNvCxnSpPr>
          <p:nvPr/>
        </p:nvCxnSpPr>
        <p:spPr bwMode="auto">
          <a:xfrm rot="16200000">
            <a:off x="6558756" y="2604294"/>
            <a:ext cx="411163" cy="6127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62"/>
          <p:cNvCxnSpPr>
            <a:cxnSpLocks noChangeShapeType="1"/>
            <a:stCxn id="169" idx="6"/>
            <a:endCxn id="157" idx="3"/>
          </p:cNvCxnSpPr>
          <p:nvPr/>
        </p:nvCxnSpPr>
        <p:spPr bwMode="auto">
          <a:xfrm>
            <a:off x="6678613" y="3338513"/>
            <a:ext cx="1920875" cy="1724025"/>
          </a:xfrm>
          <a:prstGeom prst="bentConnector3">
            <a:avLst>
              <a:gd name="adj1" fmla="val 12454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271272"/>
      </p:ext>
    </p:extLst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unazad</a:t>
            </a:r>
            <a:endParaRPr lang="en-US" dirty="0"/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1016000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563563" y="405765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1016000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1101725" y="44577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1101725" y="485933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1101725" y="52593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69" name="Rectangle 9"/>
          <p:cNvSpPr>
            <a:spLocks noChangeArrowheads="1"/>
          </p:cNvSpPr>
          <p:nvPr/>
        </p:nvSpPr>
        <p:spPr bwMode="auto">
          <a:xfrm>
            <a:off x="1101725" y="5661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grpSp>
        <p:nvGrpSpPr>
          <p:cNvPr id="70" name="Group 10"/>
          <p:cNvGrpSpPr>
            <a:grpSpLocks/>
          </p:cNvGrpSpPr>
          <p:nvPr/>
        </p:nvGrpSpPr>
        <p:grpSpPr bwMode="auto">
          <a:xfrm>
            <a:off x="1016000" y="1470025"/>
            <a:ext cx="2101850" cy="1555750"/>
            <a:chOff x="187" y="926"/>
            <a:chExt cx="1324" cy="980"/>
          </a:xfrm>
        </p:grpSpPr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73" name="Rectangle 13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102" name="Rectangle 17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  <p:sp>
        <p:nvSpPr>
          <p:cNvPr id="104" name="Oval 19"/>
          <p:cNvSpPr>
            <a:spLocks noChangeArrowheads="1"/>
          </p:cNvSpPr>
          <p:nvPr/>
        </p:nvSpPr>
        <p:spPr bwMode="auto">
          <a:xfrm>
            <a:off x="276225" y="3084513"/>
            <a:ext cx="423863" cy="42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Z</a:t>
            </a:r>
            <a:endParaRPr lang="en-US" altLang="en-US" sz="1800"/>
          </a:p>
        </p:txBody>
      </p:sp>
      <p:cxnSp>
        <p:nvCxnSpPr>
          <p:cNvPr id="105" name="AutoShape 20"/>
          <p:cNvCxnSpPr>
            <a:cxnSpLocks noChangeShapeType="1"/>
            <a:stCxn id="104" idx="6"/>
            <a:endCxn id="64" idx="3"/>
          </p:cNvCxnSpPr>
          <p:nvPr/>
        </p:nvCxnSpPr>
        <p:spPr bwMode="auto">
          <a:xfrm>
            <a:off x="709613" y="3297238"/>
            <a:ext cx="1785937" cy="922337"/>
          </a:xfrm>
          <a:prstGeom prst="bentConnector3">
            <a:avLst>
              <a:gd name="adj1" fmla="val 14106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Rectangle 21"/>
          <p:cNvSpPr>
            <a:spLocks noChangeArrowheads="1"/>
          </p:cNvSpPr>
          <p:nvPr/>
        </p:nvSpPr>
        <p:spPr bwMode="auto">
          <a:xfrm>
            <a:off x="3981450" y="3998913"/>
            <a:ext cx="2101850" cy="20875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07" name="Rectangle 22"/>
          <p:cNvSpPr>
            <a:spLocks noChangeArrowheads="1"/>
          </p:cNvSpPr>
          <p:nvPr/>
        </p:nvSpPr>
        <p:spPr bwMode="auto">
          <a:xfrm>
            <a:off x="3806825" y="40782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108" name="Rectangle 23"/>
          <p:cNvSpPr>
            <a:spLocks noChangeArrowheads="1"/>
          </p:cNvSpPr>
          <p:nvPr/>
        </p:nvSpPr>
        <p:spPr bwMode="auto">
          <a:xfrm>
            <a:off x="3981450" y="356711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9" name="Rectangle 24"/>
          <p:cNvSpPr>
            <a:spLocks noChangeArrowheads="1"/>
          </p:cNvSpPr>
          <p:nvPr/>
        </p:nvSpPr>
        <p:spPr bwMode="auto">
          <a:xfrm>
            <a:off x="3806825" y="447833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110" name="Rectangle 25"/>
          <p:cNvSpPr>
            <a:spLocks noChangeArrowheads="1"/>
          </p:cNvSpPr>
          <p:nvPr/>
        </p:nvSpPr>
        <p:spPr bwMode="auto">
          <a:xfrm>
            <a:off x="4067175" y="487997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111" name="Rectangle 26"/>
          <p:cNvSpPr>
            <a:spLocks noChangeArrowheads="1"/>
          </p:cNvSpPr>
          <p:nvPr/>
        </p:nvSpPr>
        <p:spPr bwMode="auto">
          <a:xfrm>
            <a:off x="4067175" y="5280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12" name="Rectangle 27"/>
          <p:cNvSpPr>
            <a:spLocks noChangeArrowheads="1"/>
          </p:cNvSpPr>
          <p:nvPr/>
        </p:nvSpPr>
        <p:spPr bwMode="auto">
          <a:xfrm>
            <a:off x="4067175" y="5681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grpSp>
        <p:nvGrpSpPr>
          <p:cNvPr id="113" name="Group 28"/>
          <p:cNvGrpSpPr>
            <a:grpSpLocks/>
          </p:cNvGrpSpPr>
          <p:nvPr/>
        </p:nvGrpSpPr>
        <p:grpSpPr bwMode="auto">
          <a:xfrm>
            <a:off x="3981450" y="1490663"/>
            <a:ext cx="2101850" cy="1555750"/>
            <a:chOff x="187" y="926"/>
            <a:chExt cx="1324" cy="980"/>
          </a:xfrm>
        </p:grpSpPr>
        <p:sp>
          <p:nvSpPr>
            <p:cNvPr id="114" name="Rectangle 29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115" name="Rectangle 30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116" name="Rectangle 31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117" name="Rectangle 32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118" name="Rectangle 33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119" name="Rectangle 34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120" name="Rectangle 35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  <p:sp>
        <p:nvSpPr>
          <p:cNvPr id="122" name="Oval 37"/>
          <p:cNvSpPr>
            <a:spLocks noChangeArrowheads="1"/>
          </p:cNvSpPr>
          <p:nvPr/>
        </p:nvSpPr>
        <p:spPr bwMode="auto">
          <a:xfrm>
            <a:off x="3384550" y="3105150"/>
            <a:ext cx="423863" cy="4238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endParaRPr lang="en-US" altLang="en-US" sz="1800"/>
          </a:p>
        </p:txBody>
      </p:sp>
      <p:cxnSp>
        <p:nvCxnSpPr>
          <p:cNvPr id="123" name="AutoShape 38"/>
          <p:cNvCxnSpPr>
            <a:cxnSpLocks noChangeShapeType="1"/>
            <a:stCxn id="122" idx="6"/>
            <a:endCxn id="109" idx="3"/>
          </p:cNvCxnSpPr>
          <p:nvPr/>
        </p:nvCxnSpPr>
        <p:spPr bwMode="auto">
          <a:xfrm>
            <a:off x="3817938" y="3317875"/>
            <a:ext cx="1920875" cy="1322388"/>
          </a:xfrm>
          <a:prstGeom prst="bentConnector3">
            <a:avLst>
              <a:gd name="adj1" fmla="val 12289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39"/>
          <p:cNvCxnSpPr>
            <a:cxnSpLocks noChangeShapeType="1"/>
            <a:stCxn id="107" idx="1"/>
            <a:endCxn id="122" idx="4"/>
          </p:cNvCxnSpPr>
          <p:nvPr/>
        </p:nvCxnSpPr>
        <p:spPr bwMode="auto">
          <a:xfrm rot="10800000">
            <a:off x="3597275" y="3538538"/>
            <a:ext cx="209550" cy="7016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Oval 40"/>
          <p:cNvSpPr>
            <a:spLocks noChangeArrowheads="1"/>
          </p:cNvSpPr>
          <p:nvPr/>
        </p:nvSpPr>
        <p:spPr bwMode="auto">
          <a:xfrm>
            <a:off x="4219575" y="2471738"/>
            <a:ext cx="423863" cy="42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?</a:t>
            </a:r>
            <a:endParaRPr lang="en-US" altLang="en-US" sz="1800"/>
          </a:p>
        </p:txBody>
      </p:sp>
      <p:cxnSp>
        <p:nvCxnSpPr>
          <p:cNvPr id="126" name="AutoShape 41"/>
          <p:cNvCxnSpPr>
            <a:cxnSpLocks noChangeShapeType="1"/>
            <a:stCxn id="122" idx="0"/>
            <a:endCxn id="125" idx="2"/>
          </p:cNvCxnSpPr>
          <p:nvPr/>
        </p:nvCxnSpPr>
        <p:spPr bwMode="auto">
          <a:xfrm rot="16200000">
            <a:off x="3698082" y="2583656"/>
            <a:ext cx="411162" cy="6127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Rectangle 42"/>
          <p:cNvSpPr>
            <a:spLocks noChangeArrowheads="1"/>
          </p:cNvSpPr>
          <p:nvPr/>
        </p:nvSpPr>
        <p:spPr bwMode="auto">
          <a:xfrm>
            <a:off x="6842125" y="4019550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28" name="Rectangle 43"/>
          <p:cNvSpPr>
            <a:spLocks noChangeArrowheads="1"/>
          </p:cNvSpPr>
          <p:nvPr/>
        </p:nvSpPr>
        <p:spPr bwMode="auto">
          <a:xfrm>
            <a:off x="6667500" y="40989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129" name="Rectangle 44"/>
          <p:cNvSpPr>
            <a:spLocks noChangeArrowheads="1"/>
          </p:cNvSpPr>
          <p:nvPr/>
        </p:nvSpPr>
        <p:spPr bwMode="auto">
          <a:xfrm>
            <a:off x="6842125" y="358775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30" name="Rectangle 45"/>
          <p:cNvSpPr>
            <a:spLocks noChangeArrowheads="1"/>
          </p:cNvSpPr>
          <p:nvPr/>
        </p:nvSpPr>
        <p:spPr bwMode="auto">
          <a:xfrm>
            <a:off x="6667500" y="449897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131" name="Rectangle 46"/>
          <p:cNvSpPr>
            <a:spLocks noChangeArrowheads="1"/>
          </p:cNvSpPr>
          <p:nvPr/>
        </p:nvSpPr>
        <p:spPr bwMode="auto">
          <a:xfrm>
            <a:off x="6927850" y="4900613"/>
            <a:ext cx="1931988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132" name="Rectangle 47"/>
          <p:cNvSpPr>
            <a:spLocks noChangeArrowheads="1"/>
          </p:cNvSpPr>
          <p:nvPr/>
        </p:nvSpPr>
        <p:spPr bwMode="auto">
          <a:xfrm>
            <a:off x="6927850" y="5300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33" name="Rectangle 48"/>
          <p:cNvSpPr>
            <a:spLocks noChangeArrowheads="1"/>
          </p:cNvSpPr>
          <p:nvPr/>
        </p:nvSpPr>
        <p:spPr bwMode="auto">
          <a:xfrm>
            <a:off x="6927850" y="57023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134" name="Rectangle 49"/>
          <p:cNvSpPr>
            <a:spLocks noChangeArrowheads="1"/>
          </p:cNvSpPr>
          <p:nvPr/>
        </p:nvSpPr>
        <p:spPr bwMode="auto">
          <a:xfrm>
            <a:off x="6842125" y="1943100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35" name="Rectangle 50"/>
          <p:cNvSpPr>
            <a:spLocks noChangeArrowheads="1"/>
          </p:cNvSpPr>
          <p:nvPr/>
        </p:nvSpPr>
        <p:spPr bwMode="auto">
          <a:xfrm>
            <a:off x="6842125" y="151130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36" name="Rectangle 51"/>
          <p:cNvSpPr>
            <a:spLocks noChangeArrowheads="1"/>
          </p:cNvSpPr>
          <p:nvPr/>
        </p:nvSpPr>
        <p:spPr bwMode="auto">
          <a:xfrm>
            <a:off x="6934200" y="203200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A</a:t>
            </a:r>
          </a:p>
        </p:txBody>
      </p:sp>
      <p:sp>
        <p:nvSpPr>
          <p:cNvPr id="137" name="Rectangle 52"/>
          <p:cNvSpPr>
            <a:spLocks noChangeArrowheads="1"/>
          </p:cNvSpPr>
          <p:nvPr/>
        </p:nvSpPr>
        <p:spPr bwMode="auto">
          <a:xfrm>
            <a:off x="7723188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138" name="Rectangle 53"/>
          <p:cNvSpPr>
            <a:spLocks noChangeArrowheads="1"/>
          </p:cNvSpPr>
          <p:nvPr/>
        </p:nvSpPr>
        <p:spPr bwMode="auto">
          <a:xfrm>
            <a:off x="7327900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174" name="Rectangle 54"/>
          <p:cNvSpPr>
            <a:spLocks noChangeArrowheads="1"/>
          </p:cNvSpPr>
          <p:nvPr/>
        </p:nvSpPr>
        <p:spPr bwMode="auto">
          <a:xfrm>
            <a:off x="8116888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175" name="Rectangle 55"/>
          <p:cNvSpPr>
            <a:spLocks noChangeArrowheads="1"/>
          </p:cNvSpPr>
          <p:nvPr/>
        </p:nvSpPr>
        <p:spPr bwMode="auto">
          <a:xfrm>
            <a:off x="8512175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cxnSp>
        <p:nvCxnSpPr>
          <p:cNvPr id="177" name="AutoShape 57"/>
          <p:cNvCxnSpPr>
            <a:cxnSpLocks noChangeShapeType="1"/>
            <a:stCxn id="131" idx="3"/>
            <a:endCxn id="178" idx="3"/>
          </p:cNvCxnSpPr>
          <p:nvPr/>
        </p:nvCxnSpPr>
        <p:spPr bwMode="auto">
          <a:xfrm flipH="1" flipV="1">
            <a:off x="7272338" y="2605088"/>
            <a:ext cx="1587500" cy="2457450"/>
          </a:xfrm>
          <a:prstGeom prst="bentConnector3">
            <a:avLst>
              <a:gd name="adj1" fmla="val -1230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8" name="Rectangle 58"/>
          <p:cNvSpPr>
            <a:spLocks noChangeArrowheads="1"/>
          </p:cNvSpPr>
          <p:nvPr/>
        </p:nvSpPr>
        <p:spPr bwMode="auto">
          <a:xfrm>
            <a:off x="6948488" y="24431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sp>
        <p:nvSpPr>
          <p:cNvPr id="179" name="Text Box 18"/>
          <p:cNvSpPr txBox="1">
            <a:spLocks noChangeArrowheads="1"/>
          </p:cNvSpPr>
          <p:nvPr/>
        </p:nvSpPr>
        <p:spPr bwMode="auto">
          <a:xfrm>
            <a:off x="1668279" y="61341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Cilj</a:t>
            </a:r>
            <a:r>
              <a:rPr lang="en-IE" altLang="en-US" sz="1800" b="1" dirty="0"/>
              <a:t>: Z</a:t>
            </a:r>
            <a:endParaRPr lang="en-US" altLang="en-US" sz="1800" b="1" dirty="0"/>
          </a:p>
        </p:txBody>
      </p:sp>
      <p:sp>
        <p:nvSpPr>
          <p:cNvPr id="180" name="Text Box 36"/>
          <p:cNvSpPr txBox="1">
            <a:spLocks noChangeArrowheads="1"/>
          </p:cNvSpPr>
          <p:nvPr/>
        </p:nvSpPr>
        <p:spPr bwMode="auto">
          <a:xfrm>
            <a:off x="4372921" y="6154738"/>
            <a:ext cx="134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Pod</a:t>
            </a:r>
            <a:r>
              <a:rPr lang="en-IE" altLang="en-US" sz="1800" b="1" dirty="0"/>
              <a:t>-</a:t>
            </a:r>
            <a:r>
              <a:rPr lang="sr-Latn-RS" altLang="en-US" sz="1800" b="1" dirty="0"/>
              <a:t>Cilj</a:t>
            </a:r>
            <a:r>
              <a:rPr lang="en-IE" altLang="en-US" sz="1800" b="1" dirty="0"/>
              <a:t>: Y</a:t>
            </a:r>
            <a:endParaRPr lang="en-US" altLang="en-US" sz="1800" b="1" dirty="0"/>
          </a:p>
        </p:txBody>
      </p:sp>
      <p:sp>
        <p:nvSpPr>
          <p:cNvPr id="181" name="Text Box 57"/>
          <p:cNvSpPr txBox="1">
            <a:spLocks noChangeArrowheads="1"/>
          </p:cNvSpPr>
          <p:nvPr/>
        </p:nvSpPr>
        <p:spPr bwMode="auto">
          <a:xfrm>
            <a:off x="7231512" y="6175375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Pod</a:t>
            </a:r>
            <a:r>
              <a:rPr lang="en-IE" altLang="en-US" sz="1800" b="1" dirty="0"/>
              <a:t>-</a:t>
            </a:r>
            <a:r>
              <a:rPr lang="sr-Latn-RS" altLang="en-US" sz="1800" b="1" dirty="0"/>
              <a:t>Cilj</a:t>
            </a:r>
            <a:r>
              <a:rPr lang="en-IE" altLang="en-US" sz="1800" b="1" dirty="0"/>
              <a:t>: X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009165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unazad</a:t>
            </a:r>
            <a:endParaRPr lang="en-US" dirty="0"/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1016000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563563" y="405765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016000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1101725" y="44577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76" name="Rectangle 7"/>
          <p:cNvSpPr>
            <a:spLocks noChangeArrowheads="1"/>
          </p:cNvSpPr>
          <p:nvPr/>
        </p:nvSpPr>
        <p:spPr bwMode="auto">
          <a:xfrm>
            <a:off x="1101725" y="485933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1101725" y="52593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78" name="Rectangle 9"/>
          <p:cNvSpPr>
            <a:spLocks noChangeArrowheads="1"/>
          </p:cNvSpPr>
          <p:nvPr/>
        </p:nvSpPr>
        <p:spPr bwMode="auto">
          <a:xfrm>
            <a:off x="1101725" y="5661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grpSp>
        <p:nvGrpSpPr>
          <p:cNvPr id="79" name="Group 10"/>
          <p:cNvGrpSpPr>
            <a:grpSpLocks/>
          </p:cNvGrpSpPr>
          <p:nvPr/>
        </p:nvGrpSpPr>
        <p:grpSpPr bwMode="auto">
          <a:xfrm>
            <a:off x="1016000" y="1470025"/>
            <a:ext cx="2101850" cy="1555750"/>
            <a:chOff x="187" y="926"/>
            <a:chExt cx="1324" cy="980"/>
          </a:xfrm>
        </p:grpSpPr>
        <p:sp>
          <p:nvSpPr>
            <p:cNvPr id="80" name="Rectangle 11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81" name="Rectangle 12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82" name="Rectangle 13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83" name="Rectangle 14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84" name="Rectangle 15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85" name="Rectangle 16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86" name="Rectangle 17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  <p:sp>
        <p:nvSpPr>
          <p:cNvPr id="88" name="Oval 19"/>
          <p:cNvSpPr>
            <a:spLocks noChangeArrowheads="1"/>
          </p:cNvSpPr>
          <p:nvPr/>
        </p:nvSpPr>
        <p:spPr bwMode="auto">
          <a:xfrm>
            <a:off x="276225" y="3084513"/>
            <a:ext cx="423863" cy="42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Z</a:t>
            </a:r>
            <a:endParaRPr lang="en-US" altLang="en-US" sz="1800"/>
          </a:p>
        </p:txBody>
      </p:sp>
      <p:cxnSp>
        <p:nvCxnSpPr>
          <p:cNvPr id="89" name="AutoShape 20"/>
          <p:cNvCxnSpPr>
            <a:cxnSpLocks noChangeShapeType="1"/>
            <a:stCxn id="88" idx="6"/>
            <a:endCxn id="60" idx="3"/>
          </p:cNvCxnSpPr>
          <p:nvPr/>
        </p:nvCxnSpPr>
        <p:spPr bwMode="auto">
          <a:xfrm>
            <a:off x="709613" y="3297238"/>
            <a:ext cx="1785937" cy="922337"/>
          </a:xfrm>
          <a:prstGeom prst="bentConnector3">
            <a:avLst>
              <a:gd name="adj1" fmla="val 14106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Rectangle 21"/>
          <p:cNvSpPr>
            <a:spLocks noChangeArrowheads="1"/>
          </p:cNvSpPr>
          <p:nvPr/>
        </p:nvSpPr>
        <p:spPr bwMode="auto">
          <a:xfrm>
            <a:off x="3981450" y="3998913"/>
            <a:ext cx="2101850" cy="20875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91" name="Rectangle 22"/>
          <p:cNvSpPr>
            <a:spLocks noChangeArrowheads="1"/>
          </p:cNvSpPr>
          <p:nvPr/>
        </p:nvSpPr>
        <p:spPr bwMode="auto">
          <a:xfrm>
            <a:off x="3806825" y="40782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92" name="Rectangle 23"/>
          <p:cNvSpPr>
            <a:spLocks noChangeArrowheads="1"/>
          </p:cNvSpPr>
          <p:nvPr/>
        </p:nvSpPr>
        <p:spPr bwMode="auto">
          <a:xfrm>
            <a:off x="3981450" y="356711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auto">
          <a:xfrm>
            <a:off x="4067175" y="4478338"/>
            <a:ext cx="1931988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X &amp; B &amp; E → Y</a:t>
            </a:r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4067175" y="4879975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95" name="Rectangle 26"/>
          <p:cNvSpPr>
            <a:spLocks noChangeArrowheads="1"/>
          </p:cNvSpPr>
          <p:nvPr/>
        </p:nvSpPr>
        <p:spPr bwMode="auto">
          <a:xfrm>
            <a:off x="4067175" y="5280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96" name="Rectangle 27"/>
          <p:cNvSpPr>
            <a:spLocks noChangeArrowheads="1"/>
          </p:cNvSpPr>
          <p:nvPr/>
        </p:nvSpPr>
        <p:spPr bwMode="auto">
          <a:xfrm>
            <a:off x="4067175" y="5681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97" name="Rectangle 29"/>
          <p:cNvSpPr>
            <a:spLocks noChangeArrowheads="1"/>
          </p:cNvSpPr>
          <p:nvPr/>
        </p:nvSpPr>
        <p:spPr bwMode="auto">
          <a:xfrm>
            <a:off x="3981450" y="1922463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98" name="Rectangle 30"/>
          <p:cNvSpPr>
            <a:spLocks noChangeArrowheads="1"/>
          </p:cNvSpPr>
          <p:nvPr/>
        </p:nvSpPr>
        <p:spPr bwMode="auto">
          <a:xfrm>
            <a:off x="3981450" y="149066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9" name="Rectangle 31"/>
          <p:cNvSpPr>
            <a:spLocks noChangeArrowheads="1"/>
          </p:cNvSpPr>
          <p:nvPr/>
        </p:nvSpPr>
        <p:spPr bwMode="auto">
          <a:xfrm>
            <a:off x="4073525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A</a:t>
            </a:r>
          </a:p>
        </p:txBody>
      </p:sp>
      <p:sp>
        <p:nvSpPr>
          <p:cNvPr id="100" name="Rectangle 32"/>
          <p:cNvSpPr>
            <a:spLocks noChangeArrowheads="1"/>
          </p:cNvSpPr>
          <p:nvPr/>
        </p:nvSpPr>
        <p:spPr bwMode="auto">
          <a:xfrm>
            <a:off x="4862513" y="20113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B</a:t>
            </a:r>
          </a:p>
        </p:txBody>
      </p:sp>
      <p:sp>
        <p:nvSpPr>
          <p:cNvPr id="103" name="Rectangle 33"/>
          <p:cNvSpPr>
            <a:spLocks noChangeArrowheads="1"/>
          </p:cNvSpPr>
          <p:nvPr/>
        </p:nvSpPr>
        <p:spPr bwMode="auto">
          <a:xfrm>
            <a:off x="4467225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121" name="Rectangle 34"/>
          <p:cNvSpPr>
            <a:spLocks noChangeArrowheads="1"/>
          </p:cNvSpPr>
          <p:nvPr/>
        </p:nvSpPr>
        <p:spPr bwMode="auto">
          <a:xfrm>
            <a:off x="5256213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139" name="Rectangle 35"/>
          <p:cNvSpPr>
            <a:spLocks noChangeArrowheads="1"/>
          </p:cNvSpPr>
          <p:nvPr/>
        </p:nvSpPr>
        <p:spPr bwMode="auto">
          <a:xfrm>
            <a:off x="5651500" y="20113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E</a:t>
            </a:r>
          </a:p>
        </p:txBody>
      </p:sp>
      <p:sp>
        <p:nvSpPr>
          <p:cNvPr id="141" name="Rectangle 42"/>
          <p:cNvSpPr>
            <a:spLocks noChangeArrowheads="1"/>
          </p:cNvSpPr>
          <p:nvPr/>
        </p:nvSpPr>
        <p:spPr bwMode="auto">
          <a:xfrm>
            <a:off x="6842125" y="4019550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42" name="Rectangle 43"/>
          <p:cNvSpPr>
            <a:spLocks noChangeArrowheads="1"/>
          </p:cNvSpPr>
          <p:nvPr/>
        </p:nvSpPr>
        <p:spPr bwMode="auto">
          <a:xfrm>
            <a:off x="6667500" y="40989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143" name="Rectangle 44"/>
          <p:cNvSpPr>
            <a:spLocks noChangeArrowheads="1"/>
          </p:cNvSpPr>
          <p:nvPr/>
        </p:nvSpPr>
        <p:spPr bwMode="auto">
          <a:xfrm>
            <a:off x="6842125" y="358775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44" name="Rectangle 45"/>
          <p:cNvSpPr>
            <a:spLocks noChangeArrowheads="1"/>
          </p:cNvSpPr>
          <p:nvPr/>
        </p:nvSpPr>
        <p:spPr bwMode="auto">
          <a:xfrm>
            <a:off x="6667500" y="449897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145" name="Rectangle 46"/>
          <p:cNvSpPr>
            <a:spLocks noChangeArrowheads="1"/>
          </p:cNvSpPr>
          <p:nvPr/>
        </p:nvSpPr>
        <p:spPr bwMode="auto">
          <a:xfrm>
            <a:off x="6927850" y="4900613"/>
            <a:ext cx="1931988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146" name="Rectangle 47"/>
          <p:cNvSpPr>
            <a:spLocks noChangeArrowheads="1"/>
          </p:cNvSpPr>
          <p:nvPr/>
        </p:nvSpPr>
        <p:spPr bwMode="auto">
          <a:xfrm>
            <a:off x="6927850" y="5300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47" name="Rectangle 48"/>
          <p:cNvSpPr>
            <a:spLocks noChangeArrowheads="1"/>
          </p:cNvSpPr>
          <p:nvPr/>
        </p:nvSpPr>
        <p:spPr bwMode="auto">
          <a:xfrm>
            <a:off x="6927850" y="57023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148" name="Rectangle 50"/>
          <p:cNvSpPr>
            <a:spLocks noChangeArrowheads="1"/>
          </p:cNvSpPr>
          <p:nvPr/>
        </p:nvSpPr>
        <p:spPr bwMode="auto">
          <a:xfrm>
            <a:off x="6842125" y="1943100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49" name="Rectangle 51"/>
          <p:cNvSpPr>
            <a:spLocks noChangeArrowheads="1"/>
          </p:cNvSpPr>
          <p:nvPr/>
        </p:nvSpPr>
        <p:spPr bwMode="auto">
          <a:xfrm>
            <a:off x="6842125" y="151130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50" name="Rectangle 52"/>
          <p:cNvSpPr>
            <a:spLocks noChangeArrowheads="1"/>
          </p:cNvSpPr>
          <p:nvPr/>
        </p:nvSpPr>
        <p:spPr bwMode="auto">
          <a:xfrm>
            <a:off x="6934200" y="203200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A</a:t>
            </a:r>
          </a:p>
        </p:txBody>
      </p:sp>
      <p:sp>
        <p:nvSpPr>
          <p:cNvPr id="151" name="Rectangle 53"/>
          <p:cNvSpPr>
            <a:spLocks noChangeArrowheads="1"/>
          </p:cNvSpPr>
          <p:nvPr/>
        </p:nvSpPr>
        <p:spPr bwMode="auto">
          <a:xfrm>
            <a:off x="7723188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152" name="Rectangle 54"/>
          <p:cNvSpPr>
            <a:spLocks noChangeArrowheads="1"/>
          </p:cNvSpPr>
          <p:nvPr/>
        </p:nvSpPr>
        <p:spPr bwMode="auto">
          <a:xfrm>
            <a:off x="7327900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153" name="Rectangle 55"/>
          <p:cNvSpPr>
            <a:spLocks noChangeArrowheads="1"/>
          </p:cNvSpPr>
          <p:nvPr/>
        </p:nvSpPr>
        <p:spPr bwMode="auto">
          <a:xfrm>
            <a:off x="8116888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154" name="Rectangle 56"/>
          <p:cNvSpPr>
            <a:spLocks noChangeArrowheads="1"/>
          </p:cNvSpPr>
          <p:nvPr/>
        </p:nvSpPr>
        <p:spPr bwMode="auto">
          <a:xfrm>
            <a:off x="8512175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cxnSp>
        <p:nvCxnSpPr>
          <p:cNvPr id="156" name="AutoShape 62"/>
          <p:cNvCxnSpPr>
            <a:cxnSpLocks noChangeShapeType="1"/>
            <a:stCxn id="145" idx="3"/>
            <a:endCxn id="157" idx="3"/>
          </p:cNvCxnSpPr>
          <p:nvPr/>
        </p:nvCxnSpPr>
        <p:spPr bwMode="auto">
          <a:xfrm flipH="1" flipV="1">
            <a:off x="7272338" y="2605088"/>
            <a:ext cx="1587500" cy="2457450"/>
          </a:xfrm>
          <a:prstGeom prst="bentConnector3">
            <a:avLst>
              <a:gd name="adj1" fmla="val -1230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" name="Rectangle 63"/>
          <p:cNvSpPr>
            <a:spLocks noChangeArrowheads="1"/>
          </p:cNvSpPr>
          <p:nvPr/>
        </p:nvSpPr>
        <p:spPr bwMode="auto">
          <a:xfrm>
            <a:off x="6948488" y="24431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sp>
        <p:nvSpPr>
          <p:cNvPr id="158" name="Rectangle 64"/>
          <p:cNvSpPr>
            <a:spLocks noChangeArrowheads="1"/>
          </p:cNvSpPr>
          <p:nvPr/>
        </p:nvSpPr>
        <p:spPr bwMode="auto">
          <a:xfrm>
            <a:off x="4078288" y="24304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X</a:t>
            </a:r>
          </a:p>
        </p:txBody>
      </p:sp>
      <p:cxnSp>
        <p:nvCxnSpPr>
          <p:cNvPr id="159" name="AutoShape 65"/>
          <p:cNvCxnSpPr>
            <a:cxnSpLocks noChangeShapeType="1"/>
            <a:stCxn id="93" idx="3"/>
            <a:endCxn id="160" idx="3"/>
          </p:cNvCxnSpPr>
          <p:nvPr/>
        </p:nvCxnSpPr>
        <p:spPr bwMode="auto">
          <a:xfrm flipH="1" flipV="1">
            <a:off x="4778375" y="2592388"/>
            <a:ext cx="1220788" cy="2047875"/>
          </a:xfrm>
          <a:prstGeom prst="bentConnector3">
            <a:avLst>
              <a:gd name="adj1" fmla="val -1859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0" name="Rectangle 66"/>
          <p:cNvSpPr>
            <a:spLocks noChangeArrowheads="1"/>
          </p:cNvSpPr>
          <p:nvPr/>
        </p:nvSpPr>
        <p:spPr bwMode="auto">
          <a:xfrm>
            <a:off x="4454525" y="24304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Y</a:t>
            </a:r>
          </a:p>
        </p:txBody>
      </p:sp>
      <p:sp>
        <p:nvSpPr>
          <p:cNvPr id="161" name="Text Box 18"/>
          <p:cNvSpPr txBox="1">
            <a:spLocks noChangeArrowheads="1"/>
          </p:cNvSpPr>
          <p:nvPr/>
        </p:nvSpPr>
        <p:spPr bwMode="auto">
          <a:xfrm>
            <a:off x="1668279" y="61341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Cilj</a:t>
            </a:r>
            <a:r>
              <a:rPr lang="en-IE" altLang="en-US" sz="1800" b="1" dirty="0"/>
              <a:t>: Z</a:t>
            </a:r>
            <a:endParaRPr lang="en-US" altLang="en-US" sz="1800" b="1" dirty="0"/>
          </a:p>
        </p:txBody>
      </p:sp>
      <p:sp>
        <p:nvSpPr>
          <p:cNvPr id="162" name="Text Box 36"/>
          <p:cNvSpPr txBox="1">
            <a:spLocks noChangeArrowheads="1"/>
          </p:cNvSpPr>
          <p:nvPr/>
        </p:nvSpPr>
        <p:spPr bwMode="auto">
          <a:xfrm>
            <a:off x="4372921" y="6154738"/>
            <a:ext cx="134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Pod</a:t>
            </a:r>
            <a:r>
              <a:rPr lang="en-IE" altLang="en-US" sz="1800" b="1" dirty="0"/>
              <a:t>-</a:t>
            </a:r>
            <a:r>
              <a:rPr lang="sr-Latn-RS" altLang="en-US" sz="1800" b="1" dirty="0"/>
              <a:t>Cilj</a:t>
            </a:r>
            <a:r>
              <a:rPr lang="en-IE" altLang="en-US" sz="1800" b="1" dirty="0"/>
              <a:t>: Y</a:t>
            </a:r>
            <a:endParaRPr lang="en-US" altLang="en-US" sz="1800" b="1" dirty="0"/>
          </a:p>
        </p:txBody>
      </p:sp>
      <p:sp>
        <p:nvSpPr>
          <p:cNvPr id="163" name="Text Box 57"/>
          <p:cNvSpPr txBox="1">
            <a:spLocks noChangeArrowheads="1"/>
          </p:cNvSpPr>
          <p:nvPr/>
        </p:nvSpPr>
        <p:spPr bwMode="auto">
          <a:xfrm>
            <a:off x="7231512" y="6175375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Pod</a:t>
            </a:r>
            <a:r>
              <a:rPr lang="en-IE" altLang="en-US" sz="1800" b="1" dirty="0"/>
              <a:t>-</a:t>
            </a:r>
            <a:r>
              <a:rPr lang="sr-Latn-RS" altLang="en-US" sz="1800" b="1" dirty="0"/>
              <a:t>Cilj</a:t>
            </a:r>
            <a:r>
              <a:rPr lang="en-IE" altLang="en-US" sz="1800" b="1" dirty="0"/>
              <a:t>: X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8373943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unazad</a:t>
            </a:r>
            <a:endParaRPr lang="en-US" dirty="0"/>
          </a:p>
        </p:txBody>
      </p:sp>
      <p:sp>
        <p:nvSpPr>
          <p:cNvPr id="161" name="Text Box 18"/>
          <p:cNvSpPr txBox="1">
            <a:spLocks noChangeArrowheads="1"/>
          </p:cNvSpPr>
          <p:nvPr/>
        </p:nvSpPr>
        <p:spPr bwMode="auto">
          <a:xfrm>
            <a:off x="1668279" y="61341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Cilj</a:t>
            </a:r>
            <a:r>
              <a:rPr lang="en-IE" altLang="en-US" sz="1800" b="1" dirty="0"/>
              <a:t>: Z</a:t>
            </a:r>
            <a:endParaRPr lang="en-US" altLang="en-US" sz="1800" b="1" dirty="0"/>
          </a:p>
        </p:txBody>
      </p:sp>
      <p:sp>
        <p:nvSpPr>
          <p:cNvPr id="162" name="Text Box 36"/>
          <p:cNvSpPr txBox="1">
            <a:spLocks noChangeArrowheads="1"/>
          </p:cNvSpPr>
          <p:nvPr/>
        </p:nvSpPr>
        <p:spPr bwMode="auto">
          <a:xfrm>
            <a:off x="4372921" y="6154738"/>
            <a:ext cx="134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Pod</a:t>
            </a:r>
            <a:r>
              <a:rPr lang="en-IE" altLang="en-US" sz="1800" b="1" dirty="0"/>
              <a:t>-</a:t>
            </a:r>
            <a:r>
              <a:rPr lang="sr-Latn-RS" altLang="en-US" sz="1800" b="1" dirty="0"/>
              <a:t>Cilj</a:t>
            </a:r>
            <a:r>
              <a:rPr lang="en-IE" altLang="en-US" sz="1800" b="1" dirty="0"/>
              <a:t>: Y</a:t>
            </a:r>
            <a:endParaRPr lang="en-US" altLang="en-US" sz="1800" b="1" dirty="0"/>
          </a:p>
        </p:txBody>
      </p:sp>
      <p:sp>
        <p:nvSpPr>
          <p:cNvPr id="163" name="Text Box 57"/>
          <p:cNvSpPr txBox="1">
            <a:spLocks noChangeArrowheads="1"/>
          </p:cNvSpPr>
          <p:nvPr/>
        </p:nvSpPr>
        <p:spPr bwMode="auto">
          <a:xfrm>
            <a:off x="7231512" y="6175375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Pod</a:t>
            </a:r>
            <a:r>
              <a:rPr lang="en-IE" altLang="en-US" sz="1800" b="1" dirty="0"/>
              <a:t>-</a:t>
            </a:r>
            <a:r>
              <a:rPr lang="sr-Latn-RS" altLang="en-US" sz="1800" b="1" dirty="0"/>
              <a:t>Cilj</a:t>
            </a:r>
            <a:r>
              <a:rPr lang="en-IE" altLang="en-US" sz="1800" b="1" dirty="0"/>
              <a:t>: X</a:t>
            </a:r>
            <a:endParaRPr lang="en-US" altLang="en-US" sz="1800" b="1" dirty="0"/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016000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101725" y="4057650"/>
            <a:ext cx="1931988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Y &amp; D → Z</a:t>
            </a:r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1016000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1101725" y="4457700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X &amp; B &amp; E → Y</a:t>
            </a: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1101725" y="4859338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1101725" y="52593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1101725" y="5661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67" name="Rectangle 11"/>
          <p:cNvSpPr>
            <a:spLocks noChangeArrowheads="1"/>
          </p:cNvSpPr>
          <p:nvPr/>
        </p:nvSpPr>
        <p:spPr bwMode="auto">
          <a:xfrm>
            <a:off x="1016000" y="1901825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68" name="Rectangle 12"/>
          <p:cNvSpPr>
            <a:spLocks noChangeArrowheads="1"/>
          </p:cNvSpPr>
          <p:nvPr/>
        </p:nvSpPr>
        <p:spPr bwMode="auto">
          <a:xfrm>
            <a:off x="1016000" y="147002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9" name="Rectangle 13"/>
          <p:cNvSpPr>
            <a:spLocks noChangeArrowheads="1"/>
          </p:cNvSpPr>
          <p:nvPr/>
        </p:nvSpPr>
        <p:spPr bwMode="auto">
          <a:xfrm>
            <a:off x="110807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A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1897063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71" name="Rectangle 15"/>
          <p:cNvSpPr>
            <a:spLocks noChangeArrowheads="1"/>
          </p:cNvSpPr>
          <p:nvPr/>
        </p:nvSpPr>
        <p:spPr bwMode="auto">
          <a:xfrm>
            <a:off x="150177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2290763" y="1990725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D</a:t>
            </a:r>
          </a:p>
        </p:txBody>
      </p:sp>
      <p:sp>
        <p:nvSpPr>
          <p:cNvPr id="73" name="Rectangle 17"/>
          <p:cNvSpPr>
            <a:spLocks noChangeArrowheads="1"/>
          </p:cNvSpPr>
          <p:nvPr/>
        </p:nvSpPr>
        <p:spPr bwMode="auto">
          <a:xfrm>
            <a:off x="2686050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sp>
        <p:nvSpPr>
          <p:cNvPr id="74" name="Rectangle 21"/>
          <p:cNvSpPr>
            <a:spLocks noChangeArrowheads="1"/>
          </p:cNvSpPr>
          <p:nvPr/>
        </p:nvSpPr>
        <p:spPr bwMode="auto">
          <a:xfrm>
            <a:off x="3981450" y="3998913"/>
            <a:ext cx="2101850" cy="20875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3806825" y="40782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3981450" y="356711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1" name="Rectangle 24"/>
          <p:cNvSpPr>
            <a:spLocks noChangeArrowheads="1"/>
          </p:cNvSpPr>
          <p:nvPr/>
        </p:nvSpPr>
        <p:spPr bwMode="auto">
          <a:xfrm>
            <a:off x="4067175" y="4478338"/>
            <a:ext cx="1931988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X &amp; B &amp; E → Y</a:t>
            </a:r>
          </a:p>
        </p:txBody>
      </p:sp>
      <p:sp>
        <p:nvSpPr>
          <p:cNvPr id="102" name="Rectangle 25"/>
          <p:cNvSpPr>
            <a:spLocks noChangeArrowheads="1"/>
          </p:cNvSpPr>
          <p:nvPr/>
        </p:nvSpPr>
        <p:spPr bwMode="auto">
          <a:xfrm>
            <a:off x="4067175" y="4879975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104" name="Rectangle 26"/>
          <p:cNvSpPr>
            <a:spLocks noChangeArrowheads="1"/>
          </p:cNvSpPr>
          <p:nvPr/>
        </p:nvSpPr>
        <p:spPr bwMode="auto">
          <a:xfrm>
            <a:off x="4067175" y="5280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05" name="Rectangle 27"/>
          <p:cNvSpPr>
            <a:spLocks noChangeArrowheads="1"/>
          </p:cNvSpPr>
          <p:nvPr/>
        </p:nvSpPr>
        <p:spPr bwMode="auto">
          <a:xfrm>
            <a:off x="4067175" y="5681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106" name="Rectangle 28"/>
          <p:cNvSpPr>
            <a:spLocks noChangeArrowheads="1"/>
          </p:cNvSpPr>
          <p:nvPr/>
        </p:nvSpPr>
        <p:spPr bwMode="auto">
          <a:xfrm>
            <a:off x="3981450" y="1922463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981450" y="149066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8" name="Rectangle 30"/>
          <p:cNvSpPr>
            <a:spLocks noChangeArrowheads="1"/>
          </p:cNvSpPr>
          <p:nvPr/>
        </p:nvSpPr>
        <p:spPr bwMode="auto">
          <a:xfrm>
            <a:off x="4073525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A</a:t>
            </a:r>
          </a:p>
        </p:txBody>
      </p:sp>
      <p:sp>
        <p:nvSpPr>
          <p:cNvPr id="109" name="Rectangle 31"/>
          <p:cNvSpPr>
            <a:spLocks noChangeArrowheads="1"/>
          </p:cNvSpPr>
          <p:nvPr/>
        </p:nvSpPr>
        <p:spPr bwMode="auto">
          <a:xfrm>
            <a:off x="4862513" y="20113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B</a:t>
            </a:r>
          </a:p>
        </p:txBody>
      </p:sp>
      <p:sp>
        <p:nvSpPr>
          <p:cNvPr id="110" name="Rectangle 32"/>
          <p:cNvSpPr>
            <a:spLocks noChangeArrowheads="1"/>
          </p:cNvSpPr>
          <p:nvPr/>
        </p:nvSpPr>
        <p:spPr bwMode="auto">
          <a:xfrm>
            <a:off x="4467225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111" name="Rectangle 33"/>
          <p:cNvSpPr>
            <a:spLocks noChangeArrowheads="1"/>
          </p:cNvSpPr>
          <p:nvPr/>
        </p:nvSpPr>
        <p:spPr bwMode="auto">
          <a:xfrm>
            <a:off x="5256213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112" name="Rectangle 34"/>
          <p:cNvSpPr>
            <a:spLocks noChangeArrowheads="1"/>
          </p:cNvSpPr>
          <p:nvPr/>
        </p:nvSpPr>
        <p:spPr bwMode="auto">
          <a:xfrm>
            <a:off x="5651500" y="20113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E</a:t>
            </a:r>
          </a:p>
        </p:txBody>
      </p:sp>
      <p:sp>
        <p:nvSpPr>
          <p:cNvPr id="113" name="Rectangle 36"/>
          <p:cNvSpPr>
            <a:spLocks noChangeArrowheads="1"/>
          </p:cNvSpPr>
          <p:nvPr/>
        </p:nvSpPr>
        <p:spPr bwMode="auto">
          <a:xfrm>
            <a:off x="6842125" y="4019550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14" name="Rectangle 37"/>
          <p:cNvSpPr>
            <a:spLocks noChangeArrowheads="1"/>
          </p:cNvSpPr>
          <p:nvPr/>
        </p:nvSpPr>
        <p:spPr bwMode="auto">
          <a:xfrm>
            <a:off x="6667500" y="40989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115" name="Rectangle 38"/>
          <p:cNvSpPr>
            <a:spLocks noChangeArrowheads="1"/>
          </p:cNvSpPr>
          <p:nvPr/>
        </p:nvSpPr>
        <p:spPr bwMode="auto">
          <a:xfrm>
            <a:off x="6842125" y="358775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6667500" y="449897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117" name="Rectangle 40"/>
          <p:cNvSpPr>
            <a:spLocks noChangeArrowheads="1"/>
          </p:cNvSpPr>
          <p:nvPr/>
        </p:nvSpPr>
        <p:spPr bwMode="auto">
          <a:xfrm>
            <a:off x="6927850" y="4900613"/>
            <a:ext cx="1931988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118" name="Rectangle 41"/>
          <p:cNvSpPr>
            <a:spLocks noChangeArrowheads="1"/>
          </p:cNvSpPr>
          <p:nvPr/>
        </p:nvSpPr>
        <p:spPr bwMode="auto">
          <a:xfrm>
            <a:off x="6927850" y="5300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19" name="Rectangle 42"/>
          <p:cNvSpPr>
            <a:spLocks noChangeArrowheads="1"/>
          </p:cNvSpPr>
          <p:nvPr/>
        </p:nvSpPr>
        <p:spPr bwMode="auto">
          <a:xfrm>
            <a:off x="6927850" y="57023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120" name="Rectangle 43"/>
          <p:cNvSpPr>
            <a:spLocks noChangeArrowheads="1"/>
          </p:cNvSpPr>
          <p:nvPr/>
        </p:nvSpPr>
        <p:spPr bwMode="auto">
          <a:xfrm>
            <a:off x="6842125" y="1943100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22" name="Rectangle 44"/>
          <p:cNvSpPr>
            <a:spLocks noChangeArrowheads="1"/>
          </p:cNvSpPr>
          <p:nvPr/>
        </p:nvSpPr>
        <p:spPr bwMode="auto">
          <a:xfrm>
            <a:off x="6842125" y="151130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3" name="Rectangle 45"/>
          <p:cNvSpPr>
            <a:spLocks noChangeArrowheads="1"/>
          </p:cNvSpPr>
          <p:nvPr/>
        </p:nvSpPr>
        <p:spPr bwMode="auto">
          <a:xfrm>
            <a:off x="6934200" y="203200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A</a:t>
            </a:r>
          </a:p>
        </p:txBody>
      </p:sp>
      <p:sp>
        <p:nvSpPr>
          <p:cNvPr id="124" name="Rectangle 46"/>
          <p:cNvSpPr>
            <a:spLocks noChangeArrowheads="1"/>
          </p:cNvSpPr>
          <p:nvPr/>
        </p:nvSpPr>
        <p:spPr bwMode="auto">
          <a:xfrm>
            <a:off x="7723188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125" name="Rectangle 47"/>
          <p:cNvSpPr>
            <a:spLocks noChangeArrowheads="1"/>
          </p:cNvSpPr>
          <p:nvPr/>
        </p:nvSpPr>
        <p:spPr bwMode="auto">
          <a:xfrm>
            <a:off x="7327900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126" name="Rectangle 48"/>
          <p:cNvSpPr>
            <a:spLocks noChangeArrowheads="1"/>
          </p:cNvSpPr>
          <p:nvPr/>
        </p:nvSpPr>
        <p:spPr bwMode="auto">
          <a:xfrm>
            <a:off x="8116888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127" name="Rectangle 49"/>
          <p:cNvSpPr>
            <a:spLocks noChangeArrowheads="1"/>
          </p:cNvSpPr>
          <p:nvPr/>
        </p:nvSpPr>
        <p:spPr bwMode="auto">
          <a:xfrm>
            <a:off x="8512175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cxnSp>
        <p:nvCxnSpPr>
          <p:cNvPr id="128" name="AutoShape 51"/>
          <p:cNvCxnSpPr>
            <a:cxnSpLocks noChangeShapeType="1"/>
            <a:stCxn id="117" idx="3"/>
            <a:endCxn id="129" idx="3"/>
          </p:cNvCxnSpPr>
          <p:nvPr/>
        </p:nvCxnSpPr>
        <p:spPr bwMode="auto">
          <a:xfrm flipH="1" flipV="1">
            <a:off x="7272338" y="2605088"/>
            <a:ext cx="1587500" cy="2457450"/>
          </a:xfrm>
          <a:prstGeom prst="bentConnector3">
            <a:avLst>
              <a:gd name="adj1" fmla="val -1230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Rectangle 52"/>
          <p:cNvSpPr>
            <a:spLocks noChangeArrowheads="1"/>
          </p:cNvSpPr>
          <p:nvPr/>
        </p:nvSpPr>
        <p:spPr bwMode="auto">
          <a:xfrm>
            <a:off x="6948488" y="24431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sp>
        <p:nvSpPr>
          <p:cNvPr id="130" name="Rectangle 53"/>
          <p:cNvSpPr>
            <a:spLocks noChangeArrowheads="1"/>
          </p:cNvSpPr>
          <p:nvPr/>
        </p:nvSpPr>
        <p:spPr bwMode="auto">
          <a:xfrm>
            <a:off x="4078288" y="24304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X</a:t>
            </a:r>
          </a:p>
        </p:txBody>
      </p:sp>
      <p:cxnSp>
        <p:nvCxnSpPr>
          <p:cNvPr id="131" name="AutoShape 54"/>
          <p:cNvCxnSpPr>
            <a:cxnSpLocks noChangeShapeType="1"/>
            <a:stCxn id="101" idx="3"/>
            <a:endCxn id="132" idx="3"/>
          </p:cNvCxnSpPr>
          <p:nvPr/>
        </p:nvCxnSpPr>
        <p:spPr bwMode="auto">
          <a:xfrm flipH="1" flipV="1">
            <a:off x="4778375" y="2592388"/>
            <a:ext cx="1220788" cy="2047875"/>
          </a:xfrm>
          <a:prstGeom prst="bentConnector3">
            <a:avLst>
              <a:gd name="adj1" fmla="val -1859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Rectangle 55"/>
          <p:cNvSpPr>
            <a:spLocks noChangeArrowheads="1"/>
          </p:cNvSpPr>
          <p:nvPr/>
        </p:nvSpPr>
        <p:spPr bwMode="auto">
          <a:xfrm>
            <a:off x="4454525" y="24304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Y</a:t>
            </a:r>
          </a:p>
        </p:txBody>
      </p:sp>
      <p:sp>
        <p:nvSpPr>
          <p:cNvPr id="133" name="Rectangle 56"/>
          <p:cNvSpPr>
            <a:spLocks noChangeArrowheads="1"/>
          </p:cNvSpPr>
          <p:nvPr/>
        </p:nvSpPr>
        <p:spPr bwMode="auto">
          <a:xfrm>
            <a:off x="1077913" y="23860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sp>
        <p:nvSpPr>
          <p:cNvPr id="134" name="Rectangle 57"/>
          <p:cNvSpPr>
            <a:spLocks noChangeArrowheads="1"/>
          </p:cNvSpPr>
          <p:nvPr/>
        </p:nvSpPr>
        <p:spPr bwMode="auto">
          <a:xfrm>
            <a:off x="1485900" y="23860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Y</a:t>
            </a:r>
          </a:p>
        </p:txBody>
      </p:sp>
      <p:cxnSp>
        <p:nvCxnSpPr>
          <p:cNvPr id="135" name="AutoShape 58"/>
          <p:cNvCxnSpPr>
            <a:cxnSpLocks noChangeShapeType="1"/>
            <a:stCxn id="57" idx="3"/>
            <a:endCxn id="136" idx="3"/>
          </p:cNvCxnSpPr>
          <p:nvPr/>
        </p:nvCxnSpPr>
        <p:spPr bwMode="auto">
          <a:xfrm flipH="1" flipV="1">
            <a:off x="2219325" y="2547938"/>
            <a:ext cx="814388" cy="1671637"/>
          </a:xfrm>
          <a:prstGeom prst="bentConnector3">
            <a:avLst>
              <a:gd name="adj1" fmla="val -2787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59"/>
          <p:cNvSpPr>
            <a:spLocks noChangeArrowheads="1"/>
          </p:cNvSpPr>
          <p:nvPr/>
        </p:nvSpPr>
        <p:spPr bwMode="auto">
          <a:xfrm>
            <a:off x="1895475" y="23860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3962437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unazad</a:t>
            </a:r>
            <a:endParaRPr lang="en-US" dirty="0"/>
          </a:p>
        </p:txBody>
      </p:sp>
      <p:sp>
        <p:nvSpPr>
          <p:cNvPr id="161" name="Text Box 18"/>
          <p:cNvSpPr txBox="1">
            <a:spLocks noChangeArrowheads="1"/>
          </p:cNvSpPr>
          <p:nvPr/>
        </p:nvSpPr>
        <p:spPr bwMode="auto">
          <a:xfrm>
            <a:off x="1668279" y="61341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Cilj</a:t>
            </a:r>
            <a:r>
              <a:rPr lang="en-IE" altLang="en-US" sz="1800" b="1" dirty="0"/>
              <a:t>: Z</a:t>
            </a:r>
            <a:endParaRPr lang="en-US" altLang="en-US" sz="1800" b="1" dirty="0"/>
          </a:p>
        </p:txBody>
      </p:sp>
      <p:sp>
        <p:nvSpPr>
          <p:cNvPr id="162" name="Text Box 36"/>
          <p:cNvSpPr txBox="1">
            <a:spLocks noChangeArrowheads="1"/>
          </p:cNvSpPr>
          <p:nvPr/>
        </p:nvSpPr>
        <p:spPr bwMode="auto">
          <a:xfrm>
            <a:off x="4372921" y="6154738"/>
            <a:ext cx="134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Pod</a:t>
            </a:r>
            <a:r>
              <a:rPr lang="en-IE" altLang="en-US" sz="1800" b="1" dirty="0"/>
              <a:t>-</a:t>
            </a:r>
            <a:r>
              <a:rPr lang="sr-Latn-RS" altLang="en-US" sz="1800" b="1" dirty="0"/>
              <a:t>Cilj</a:t>
            </a:r>
            <a:r>
              <a:rPr lang="en-IE" altLang="en-US" sz="1800" b="1" dirty="0"/>
              <a:t>: Y</a:t>
            </a:r>
            <a:endParaRPr lang="en-US" altLang="en-US" sz="1800" b="1" dirty="0"/>
          </a:p>
        </p:txBody>
      </p:sp>
      <p:sp>
        <p:nvSpPr>
          <p:cNvPr id="163" name="Text Box 57"/>
          <p:cNvSpPr txBox="1">
            <a:spLocks noChangeArrowheads="1"/>
          </p:cNvSpPr>
          <p:nvPr/>
        </p:nvSpPr>
        <p:spPr bwMode="auto">
          <a:xfrm>
            <a:off x="7231512" y="6175375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Pod</a:t>
            </a:r>
            <a:r>
              <a:rPr lang="en-IE" altLang="en-US" sz="1800" b="1" dirty="0"/>
              <a:t>-</a:t>
            </a:r>
            <a:r>
              <a:rPr lang="sr-Latn-RS" altLang="en-US" sz="1800" b="1" dirty="0"/>
              <a:t>Cilj</a:t>
            </a:r>
            <a:r>
              <a:rPr lang="en-IE" altLang="en-US" sz="1800" b="1" dirty="0"/>
              <a:t>: X</a:t>
            </a:r>
            <a:endParaRPr lang="en-US" altLang="en-US" sz="1800" b="1" dirty="0"/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016000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101725" y="4057650"/>
            <a:ext cx="1931988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Y &amp; D → Z</a:t>
            </a:r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1016000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1101725" y="4457700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X &amp; B &amp; E → Y</a:t>
            </a: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1101725" y="4859338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1101725" y="52593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1101725" y="5661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67" name="Rectangle 11"/>
          <p:cNvSpPr>
            <a:spLocks noChangeArrowheads="1"/>
          </p:cNvSpPr>
          <p:nvPr/>
        </p:nvSpPr>
        <p:spPr bwMode="auto">
          <a:xfrm>
            <a:off x="1016000" y="1901825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68" name="Rectangle 12"/>
          <p:cNvSpPr>
            <a:spLocks noChangeArrowheads="1"/>
          </p:cNvSpPr>
          <p:nvPr/>
        </p:nvSpPr>
        <p:spPr bwMode="auto">
          <a:xfrm>
            <a:off x="1016000" y="147002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9" name="Rectangle 13"/>
          <p:cNvSpPr>
            <a:spLocks noChangeArrowheads="1"/>
          </p:cNvSpPr>
          <p:nvPr/>
        </p:nvSpPr>
        <p:spPr bwMode="auto">
          <a:xfrm>
            <a:off x="110807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A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1897063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71" name="Rectangle 15"/>
          <p:cNvSpPr>
            <a:spLocks noChangeArrowheads="1"/>
          </p:cNvSpPr>
          <p:nvPr/>
        </p:nvSpPr>
        <p:spPr bwMode="auto">
          <a:xfrm>
            <a:off x="150177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2290763" y="1990725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D</a:t>
            </a:r>
          </a:p>
        </p:txBody>
      </p:sp>
      <p:sp>
        <p:nvSpPr>
          <p:cNvPr id="73" name="Rectangle 17"/>
          <p:cNvSpPr>
            <a:spLocks noChangeArrowheads="1"/>
          </p:cNvSpPr>
          <p:nvPr/>
        </p:nvSpPr>
        <p:spPr bwMode="auto">
          <a:xfrm>
            <a:off x="2686050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sp>
        <p:nvSpPr>
          <p:cNvPr id="74" name="Rectangle 21"/>
          <p:cNvSpPr>
            <a:spLocks noChangeArrowheads="1"/>
          </p:cNvSpPr>
          <p:nvPr/>
        </p:nvSpPr>
        <p:spPr bwMode="auto">
          <a:xfrm>
            <a:off x="3981450" y="3998913"/>
            <a:ext cx="2101850" cy="20875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3806825" y="40782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3981450" y="356711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1" name="Rectangle 24"/>
          <p:cNvSpPr>
            <a:spLocks noChangeArrowheads="1"/>
          </p:cNvSpPr>
          <p:nvPr/>
        </p:nvSpPr>
        <p:spPr bwMode="auto">
          <a:xfrm>
            <a:off x="4067175" y="4478338"/>
            <a:ext cx="1931988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X &amp; B &amp; E → Y</a:t>
            </a:r>
          </a:p>
        </p:txBody>
      </p:sp>
      <p:sp>
        <p:nvSpPr>
          <p:cNvPr id="102" name="Rectangle 25"/>
          <p:cNvSpPr>
            <a:spLocks noChangeArrowheads="1"/>
          </p:cNvSpPr>
          <p:nvPr/>
        </p:nvSpPr>
        <p:spPr bwMode="auto">
          <a:xfrm>
            <a:off x="4067175" y="4879975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104" name="Rectangle 26"/>
          <p:cNvSpPr>
            <a:spLocks noChangeArrowheads="1"/>
          </p:cNvSpPr>
          <p:nvPr/>
        </p:nvSpPr>
        <p:spPr bwMode="auto">
          <a:xfrm>
            <a:off x="4067175" y="5280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05" name="Rectangle 27"/>
          <p:cNvSpPr>
            <a:spLocks noChangeArrowheads="1"/>
          </p:cNvSpPr>
          <p:nvPr/>
        </p:nvSpPr>
        <p:spPr bwMode="auto">
          <a:xfrm>
            <a:off x="4067175" y="5681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106" name="Rectangle 28"/>
          <p:cNvSpPr>
            <a:spLocks noChangeArrowheads="1"/>
          </p:cNvSpPr>
          <p:nvPr/>
        </p:nvSpPr>
        <p:spPr bwMode="auto">
          <a:xfrm>
            <a:off x="3981450" y="1922463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981450" y="149066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8" name="Rectangle 30"/>
          <p:cNvSpPr>
            <a:spLocks noChangeArrowheads="1"/>
          </p:cNvSpPr>
          <p:nvPr/>
        </p:nvSpPr>
        <p:spPr bwMode="auto">
          <a:xfrm>
            <a:off x="4073525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A</a:t>
            </a:r>
          </a:p>
        </p:txBody>
      </p:sp>
      <p:sp>
        <p:nvSpPr>
          <p:cNvPr id="109" name="Rectangle 31"/>
          <p:cNvSpPr>
            <a:spLocks noChangeArrowheads="1"/>
          </p:cNvSpPr>
          <p:nvPr/>
        </p:nvSpPr>
        <p:spPr bwMode="auto">
          <a:xfrm>
            <a:off x="4862513" y="20113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B</a:t>
            </a:r>
          </a:p>
        </p:txBody>
      </p:sp>
      <p:sp>
        <p:nvSpPr>
          <p:cNvPr id="110" name="Rectangle 32"/>
          <p:cNvSpPr>
            <a:spLocks noChangeArrowheads="1"/>
          </p:cNvSpPr>
          <p:nvPr/>
        </p:nvSpPr>
        <p:spPr bwMode="auto">
          <a:xfrm>
            <a:off x="4467225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111" name="Rectangle 33"/>
          <p:cNvSpPr>
            <a:spLocks noChangeArrowheads="1"/>
          </p:cNvSpPr>
          <p:nvPr/>
        </p:nvSpPr>
        <p:spPr bwMode="auto">
          <a:xfrm>
            <a:off x="5256213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112" name="Rectangle 34"/>
          <p:cNvSpPr>
            <a:spLocks noChangeArrowheads="1"/>
          </p:cNvSpPr>
          <p:nvPr/>
        </p:nvSpPr>
        <p:spPr bwMode="auto">
          <a:xfrm>
            <a:off x="5651500" y="20113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E</a:t>
            </a:r>
          </a:p>
        </p:txBody>
      </p:sp>
      <p:sp>
        <p:nvSpPr>
          <p:cNvPr id="113" name="Rectangle 36"/>
          <p:cNvSpPr>
            <a:spLocks noChangeArrowheads="1"/>
          </p:cNvSpPr>
          <p:nvPr/>
        </p:nvSpPr>
        <p:spPr bwMode="auto">
          <a:xfrm>
            <a:off x="6842125" y="4019550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14" name="Rectangle 37"/>
          <p:cNvSpPr>
            <a:spLocks noChangeArrowheads="1"/>
          </p:cNvSpPr>
          <p:nvPr/>
        </p:nvSpPr>
        <p:spPr bwMode="auto">
          <a:xfrm>
            <a:off x="6667500" y="40989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115" name="Rectangle 38"/>
          <p:cNvSpPr>
            <a:spLocks noChangeArrowheads="1"/>
          </p:cNvSpPr>
          <p:nvPr/>
        </p:nvSpPr>
        <p:spPr bwMode="auto">
          <a:xfrm>
            <a:off x="6842125" y="358775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6667500" y="449897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117" name="Rectangle 40"/>
          <p:cNvSpPr>
            <a:spLocks noChangeArrowheads="1"/>
          </p:cNvSpPr>
          <p:nvPr/>
        </p:nvSpPr>
        <p:spPr bwMode="auto">
          <a:xfrm>
            <a:off x="6927850" y="4900613"/>
            <a:ext cx="1931988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118" name="Rectangle 41"/>
          <p:cNvSpPr>
            <a:spLocks noChangeArrowheads="1"/>
          </p:cNvSpPr>
          <p:nvPr/>
        </p:nvSpPr>
        <p:spPr bwMode="auto">
          <a:xfrm>
            <a:off x="6927850" y="5300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19" name="Rectangle 42"/>
          <p:cNvSpPr>
            <a:spLocks noChangeArrowheads="1"/>
          </p:cNvSpPr>
          <p:nvPr/>
        </p:nvSpPr>
        <p:spPr bwMode="auto">
          <a:xfrm>
            <a:off x="6927850" y="57023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120" name="Rectangle 43"/>
          <p:cNvSpPr>
            <a:spLocks noChangeArrowheads="1"/>
          </p:cNvSpPr>
          <p:nvPr/>
        </p:nvSpPr>
        <p:spPr bwMode="auto">
          <a:xfrm>
            <a:off x="6842125" y="1943100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22" name="Rectangle 44"/>
          <p:cNvSpPr>
            <a:spLocks noChangeArrowheads="1"/>
          </p:cNvSpPr>
          <p:nvPr/>
        </p:nvSpPr>
        <p:spPr bwMode="auto">
          <a:xfrm>
            <a:off x="6842125" y="151130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3" name="Rectangle 45"/>
          <p:cNvSpPr>
            <a:spLocks noChangeArrowheads="1"/>
          </p:cNvSpPr>
          <p:nvPr/>
        </p:nvSpPr>
        <p:spPr bwMode="auto">
          <a:xfrm>
            <a:off x="6934200" y="203200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A</a:t>
            </a:r>
          </a:p>
        </p:txBody>
      </p:sp>
      <p:sp>
        <p:nvSpPr>
          <p:cNvPr id="124" name="Rectangle 46"/>
          <p:cNvSpPr>
            <a:spLocks noChangeArrowheads="1"/>
          </p:cNvSpPr>
          <p:nvPr/>
        </p:nvSpPr>
        <p:spPr bwMode="auto">
          <a:xfrm>
            <a:off x="7723188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125" name="Rectangle 47"/>
          <p:cNvSpPr>
            <a:spLocks noChangeArrowheads="1"/>
          </p:cNvSpPr>
          <p:nvPr/>
        </p:nvSpPr>
        <p:spPr bwMode="auto">
          <a:xfrm>
            <a:off x="7327900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126" name="Rectangle 48"/>
          <p:cNvSpPr>
            <a:spLocks noChangeArrowheads="1"/>
          </p:cNvSpPr>
          <p:nvPr/>
        </p:nvSpPr>
        <p:spPr bwMode="auto">
          <a:xfrm>
            <a:off x="8116888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127" name="Rectangle 49"/>
          <p:cNvSpPr>
            <a:spLocks noChangeArrowheads="1"/>
          </p:cNvSpPr>
          <p:nvPr/>
        </p:nvSpPr>
        <p:spPr bwMode="auto">
          <a:xfrm>
            <a:off x="8512175" y="20320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cxnSp>
        <p:nvCxnSpPr>
          <p:cNvPr id="128" name="AutoShape 51"/>
          <p:cNvCxnSpPr>
            <a:cxnSpLocks noChangeShapeType="1"/>
            <a:stCxn id="117" idx="3"/>
            <a:endCxn id="129" idx="3"/>
          </p:cNvCxnSpPr>
          <p:nvPr/>
        </p:nvCxnSpPr>
        <p:spPr bwMode="auto">
          <a:xfrm flipH="1" flipV="1">
            <a:off x="7272338" y="2605088"/>
            <a:ext cx="1587500" cy="2457450"/>
          </a:xfrm>
          <a:prstGeom prst="bentConnector3">
            <a:avLst>
              <a:gd name="adj1" fmla="val -1230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Rectangle 52"/>
          <p:cNvSpPr>
            <a:spLocks noChangeArrowheads="1"/>
          </p:cNvSpPr>
          <p:nvPr/>
        </p:nvSpPr>
        <p:spPr bwMode="auto">
          <a:xfrm>
            <a:off x="6948488" y="24431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sp>
        <p:nvSpPr>
          <p:cNvPr id="130" name="Rectangle 53"/>
          <p:cNvSpPr>
            <a:spLocks noChangeArrowheads="1"/>
          </p:cNvSpPr>
          <p:nvPr/>
        </p:nvSpPr>
        <p:spPr bwMode="auto">
          <a:xfrm>
            <a:off x="4078288" y="24304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X</a:t>
            </a:r>
          </a:p>
        </p:txBody>
      </p:sp>
      <p:cxnSp>
        <p:nvCxnSpPr>
          <p:cNvPr id="131" name="AutoShape 54"/>
          <p:cNvCxnSpPr>
            <a:cxnSpLocks noChangeShapeType="1"/>
            <a:stCxn id="101" idx="3"/>
            <a:endCxn id="132" idx="3"/>
          </p:cNvCxnSpPr>
          <p:nvPr/>
        </p:nvCxnSpPr>
        <p:spPr bwMode="auto">
          <a:xfrm flipH="1" flipV="1">
            <a:off x="4778375" y="2592388"/>
            <a:ext cx="1220788" cy="2047875"/>
          </a:xfrm>
          <a:prstGeom prst="bentConnector3">
            <a:avLst>
              <a:gd name="adj1" fmla="val -1859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Rectangle 55"/>
          <p:cNvSpPr>
            <a:spLocks noChangeArrowheads="1"/>
          </p:cNvSpPr>
          <p:nvPr/>
        </p:nvSpPr>
        <p:spPr bwMode="auto">
          <a:xfrm>
            <a:off x="4454525" y="24304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Y</a:t>
            </a:r>
          </a:p>
        </p:txBody>
      </p:sp>
      <p:sp>
        <p:nvSpPr>
          <p:cNvPr id="133" name="Rectangle 56"/>
          <p:cNvSpPr>
            <a:spLocks noChangeArrowheads="1"/>
          </p:cNvSpPr>
          <p:nvPr/>
        </p:nvSpPr>
        <p:spPr bwMode="auto">
          <a:xfrm>
            <a:off x="1077913" y="23860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sp>
        <p:nvSpPr>
          <p:cNvPr id="134" name="Rectangle 57"/>
          <p:cNvSpPr>
            <a:spLocks noChangeArrowheads="1"/>
          </p:cNvSpPr>
          <p:nvPr/>
        </p:nvSpPr>
        <p:spPr bwMode="auto">
          <a:xfrm>
            <a:off x="1485900" y="23860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Y</a:t>
            </a:r>
          </a:p>
        </p:txBody>
      </p:sp>
      <p:cxnSp>
        <p:nvCxnSpPr>
          <p:cNvPr id="135" name="AutoShape 58"/>
          <p:cNvCxnSpPr>
            <a:cxnSpLocks noChangeShapeType="1"/>
            <a:stCxn id="57" idx="3"/>
            <a:endCxn id="136" idx="3"/>
          </p:cNvCxnSpPr>
          <p:nvPr/>
        </p:nvCxnSpPr>
        <p:spPr bwMode="auto">
          <a:xfrm flipH="1" flipV="1">
            <a:off x="2219325" y="2547938"/>
            <a:ext cx="814388" cy="1671637"/>
          </a:xfrm>
          <a:prstGeom prst="bentConnector3">
            <a:avLst>
              <a:gd name="adj1" fmla="val -2787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59"/>
          <p:cNvSpPr>
            <a:spLocks noChangeArrowheads="1"/>
          </p:cNvSpPr>
          <p:nvPr/>
        </p:nvSpPr>
        <p:spPr bwMode="auto">
          <a:xfrm>
            <a:off x="1895475" y="23860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Z</a:t>
            </a: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1763713" y="2352675"/>
            <a:ext cx="5697537" cy="3297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dirty="0">
                <a:solidFill>
                  <a:srgbClr val="000066"/>
                </a:solidFill>
              </a:rPr>
              <a:t>Ulančavanje unazad zaključilo je Z na osnovu dostupnih činjenica i pravila</a:t>
            </a:r>
            <a:endParaRPr lang="en-US" alt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626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Razrešavanje konflikta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Šta raditi u situaciji ako se činjenicama zadovoljavaju preduslovi više od jednog pravila</a:t>
            </a:r>
          </a:p>
          <a:p>
            <a:pPr lvl="1"/>
            <a:r>
              <a:rPr lang="sr-Latn-RS" dirty="0"/>
              <a:t>Dobija se set pravila koja su zadovoljena</a:t>
            </a:r>
          </a:p>
          <a:p>
            <a:pPr lvl="1"/>
            <a:r>
              <a:rPr lang="sr-Latn-RS" dirty="0"/>
              <a:t>Taj set se zove konflikt set (</a:t>
            </a:r>
            <a:r>
              <a:rPr lang="sr-Latn-RS" i="1" dirty="0" err="1"/>
              <a:t>conflict</a:t>
            </a:r>
            <a:r>
              <a:rPr lang="sr-Latn-RS" i="1" dirty="0"/>
              <a:t> set</a:t>
            </a:r>
            <a:r>
              <a:rPr lang="sr-Latn-RS" dirty="0"/>
              <a:t>)</a:t>
            </a:r>
          </a:p>
          <a:p>
            <a:r>
              <a:rPr lang="sr-Latn-RS" dirty="0"/>
              <a:t>Razrešavanje konflikta (</a:t>
            </a:r>
            <a:r>
              <a:rPr lang="sr-Latn-RS" i="1" dirty="0" err="1"/>
              <a:t>conflict</a:t>
            </a:r>
            <a:r>
              <a:rPr lang="sr-Latn-RS" i="1" dirty="0"/>
              <a:t> </a:t>
            </a:r>
            <a:r>
              <a:rPr lang="sr-Latn-RS" i="1" dirty="0" err="1"/>
              <a:t>resolution</a:t>
            </a:r>
            <a:r>
              <a:rPr lang="sr-Latn-RS" dirty="0"/>
              <a:t>)</a:t>
            </a:r>
          </a:p>
          <a:p>
            <a:pPr marL="742950" lvl="2" indent="-342900"/>
            <a:r>
              <a:rPr lang="sr-Latn-RS" sz="2800" dirty="0"/>
              <a:t>Metod odabira pravila u ovakvim slučajevima se zove razrešavanje konflikta (</a:t>
            </a:r>
            <a:r>
              <a:rPr lang="sr-Latn-RS" sz="2800" i="1" dirty="0" err="1"/>
              <a:t>conflict</a:t>
            </a:r>
            <a:r>
              <a:rPr lang="sr-Latn-RS" sz="2800" i="1" dirty="0"/>
              <a:t> </a:t>
            </a:r>
            <a:r>
              <a:rPr lang="sr-Latn-RS" sz="2800" i="1" dirty="0" err="1"/>
              <a:t>resolution</a:t>
            </a:r>
            <a:r>
              <a:rPr lang="sr-Latn-R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BCF5F-F4F6-41EC-9D00-8837FA02575A}"/>
              </a:ext>
            </a:extLst>
          </p:cNvPr>
          <p:cNvSpPr txBox="1"/>
          <p:nvPr/>
        </p:nvSpPr>
        <p:spPr>
          <a:xfrm>
            <a:off x="5562600" y="585573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rgbClr val="FF0000"/>
                </a:solidFill>
              </a:rPr>
              <a:t>nastavak naredni 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587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Razrešavanje konflikta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Rule 1:</a:t>
            </a:r>
          </a:p>
          <a:p>
            <a:pPr marL="400050" lvl="1" indent="0">
              <a:buNone/>
            </a:pPr>
            <a:r>
              <a:rPr lang="sr-Latn-RS" dirty="0"/>
              <a:t>IF the ’trafic light’ is green</a:t>
            </a:r>
          </a:p>
          <a:p>
            <a:pPr marL="400050" lvl="1" indent="0">
              <a:buNone/>
            </a:pPr>
            <a:r>
              <a:rPr lang="sr-Latn-RS" dirty="0"/>
              <a:t>THEN the action is go </a:t>
            </a:r>
          </a:p>
          <a:p>
            <a:r>
              <a:rPr lang="sr-Latn-RS" dirty="0"/>
              <a:t>Rule 2:</a:t>
            </a:r>
          </a:p>
          <a:p>
            <a:pPr marL="400050" lvl="1" indent="0">
              <a:buNone/>
            </a:pPr>
            <a:r>
              <a:rPr lang="sr-Latn-RS" dirty="0"/>
              <a:t>IF the ’trafic light’ is red</a:t>
            </a:r>
          </a:p>
          <a:p>
            <a:pPr marL="400050" lvl="1" indent="0">
              <a:buNone/>
            </a:pPr>
            <a:r>
              <a:rPr lang="sr-Latn-RS" dirty="0"/>
              <a:t>THEN the action is stop</a:t>
            </a:r>
          </a:p>
          <a:p>
            <a:r>
              <a:rPr lang="sr-Latn-RS" dirty="0"/>
              <a:t>Rule 3:</a:t>
            </a:r>
          </a:p>
          <a:p>
            <a:pPr marL="400050" lvl="1" indent="0">
              <a:buNone/>
            </a:pPr>
            <a:r>
              <a:rPr lang="sr-Latn-RS" dirty="0"/>
              <a:t>IF the ’trafic light’ is red</a:t>
            </a:r>
          </a:p>
          <a:p>
            <a:pPr marL="400050" lvl="1" indent="0">
              <a:buNone/>
            </a:pPr>
            <a:r>
              <a:rPr lang="sr-Latn-RS" dirty="0"/>
              <a:t>THEN the action is go </a:t>
            </a:r>
          </a:p>
          <a:p>
            <a:pPr marL="400050" lvl="1" indent="0">
              <a:buNone/>
            </a:pPr>
            <a:endParaRPr lang="sr-Latn-RS" dirty="0"/>
          </a:p>
          <a:p>
            <a:pPr marL="4000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994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Razrešavanje konflikta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/>
              <a:t>Imamo 2 pravila koja imaju istu levu-stranu</a:t>
            </a:r>
          </a:p>
          <a:p>
            <a:pPr lvl="1"/>
            <a:r>
              <a:rPr lang="sr-Latn-RS" sz="2400" dirty="0"/>
              <a:t>Pravila 2 i 3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sr-Latn-RS" dirty="0"/>
              <a:t>Oba mogu da budu aktivirana ako je ispunjen uslov </a:t>
            </a:r>
            <a:r>
              <a:rPr lang="sr-Latn-RS" i="1" dirty="0"/>
              <a:t>the ’trafic light’ is red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sr-Latn-RS" dirty="0"/>
              <a:t>Rezoner treba da odluči koje od pravila će se aktivirati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0231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Razrešavanje konflikta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257800"/>
          </a:xfrm>
        </p:spPr>
        <p:txBody>
          <a:bodyPr>
            <a:normAutofit/>
          </a:bodyPr>
          <a:lstStyle/>
          <a:p>
            <a:r>
              <a:rPr lang="sr-Latn-RS" dirty="0"/>
              <a:t>U ulančavanju unapred (uz činjenicu traffic_light=red), kada bi razrešavanje konflikta bilo implementirano naivno, situacija bi bila sledeća:</a:t>
            </a:r>
          </a:p>
          <a:p>
            <a:pPr lvl="1"/>
            <a:r>
              <a:rPr lang="sr-Latn-RS" dirty="0"/>
              <a:t>Prvo bi se aktiviralo pravilo 2</a:t>
            </a:r>
          </a:p>
          <a:p>
            <a:pPr lvl="2"/>
            <a:r>
              <a:rPr lang="sr-Latn-RS" dirty="0"/>
              <a:t>U radnu memoriju bi bila postavljena činjenica action=stop</a:t>
            </a:r>
          </a:p>
          <a:p>
            <a:pPr lvl="1"/>
            <a:r>
              <a:rPr lang="sr-Latn-RS" dirty="0"/>
              <a:t>Pošto ima još pravila čije leve strane su zadovoljene, aktiviralo bi se pravilo 3</a:t>
            </a:r>
          </a:p>
          <a:p>
            <a:pPr lvl="2"/>
            <a:r>
              <a:rPr lang="sr-Latn-RS" dirty="0"/>
              <a:t>U radnu memoriju bi bila postavljena činjenica action=go</a:t>
            </a:r>
          </a:p>
          <a:p>
            <a:pPr lvl="1"/>
            <a:r>
              <a:rPr lang="sr-Latn-RS" dirty="0"/>
              <a:t>Konačan zaključak bi bio </a:t>
            </a:r>
            <a:r>
              <a:rPr lang="sr-Latn-RS" b="1" dirty="0"/>
              <a:t>action=go</a:t>
            </a:r>
          </a:p>
          <a:p>
            <a:pPr lvl="2"/>
            <a:endParaRPr lang="sr-Latn-R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1952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Razrešavanje konflikta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 ulančavanju unazad (uz činjenicu traffic_light=red) nemamo ovaj problem</a:t>
            </a:r>
          </a:p>
          <a:p>
            <a:r>
              <a:rPr lang="sr-Latn-RS" dirty="0"/>
              <a:t>Moćićemo da dokažemo i hipotezu </a:t>
            </a:r>
            <a:r>
              <a:rPr lang="sr-Latn-RS" i="1" dirty="0"/>
              <a:t>go</a:t>
            </a:r>
            <a:r>
              <a:rPr lang="sr-Latn-RS" dirty="0"/>
              <a:t> i hipotezu </a:t>
            </a:r>
            <a:r>
              <a:rPr lang="sr-Latn-RS" i="1" dirty="0"/>
              <a:t>stop</a:t>
            </a:r>
            <a:endParaRPr lang="sr-Latn-RS" dirty="0"/>
          </a:p>
          <a:p>
            <a:r>
              <a:rPr lang="sr-Latn-RS" dirty="0"/>
              <a:t>Sve zavisi koju hipotezu želim da dokažem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92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MACSYM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6388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SIN je postao deo </a:t>
            </a:r>
            <a:r>
              <a:rPr lang="en-GB" dirty="0"/>
              <a:t>MACSYMA-e</a:t>
            </a:r>
            <a:r>
              <a:rPr lang="sr-Latn-RS" dirty="0"/>
              <a:t> i još uvek igra značajnu ulogu</a:t>
            </a:r>
          </a:p>
          <a:p>
            <a:r>
              <a:rPr lang="sr-Latn-RS" dirty="0"/>
              <a:t>Progres simboličke integracije doveo je do </a:t>
            </a:r>
            <a:r>
              <a:rPr lang="sr-Latn-RS" dirty="0" err="1"/>
              <a:t>Rišovog</a:t>
            </a:r>
            <a:r>
              <a:rPr lang="sr-Latn-RS" dirty="0"/>
              <a:t> algoritma*</a:t>
            </a:r>
          </a:p>
          <a:p>
            <a:r>
              <a:rPr lang="sr-Latn-RS" dirty="0"/>
              <a:t>Prva i druga faza SIN-a još uvek se koriste jer daju kompaktnija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elegantnija</a:t>
            </a:r>
            <a:r>
              <a:rPr lang="sr-Latn-RS" dirty="0"/>
              <a:t> rešenja</a:t>
            </a:r>
          </a:p>
          <a:p>
            <a:r>
              <a:rPr lang="sr-Latn-RS" dirty="0"/>
              <a:t>MAXIMA (</a:t>
            </a:r>
            <a:r>
              <a:rPr lang="sr-Latn-RS" dirty="0">
                <a:hlinkClick r:id="rId3"/>
              </a:rPr>
              <a:t>http://maxima.sourceforge.net/</a:t>
            </a:r>
            <a:r>
              <a:rPr lang="sr-Latn-RS" dirty="0"/>
              <a:t>), </a:t>
            </a:r>
            <a:r>
              <a:rPr lang="en-GB" dirty="0"/>
              <a:t>Computer Algebra System</a:t>
            </a:r>
            <a:r>
              <a:rPr lang="sr-Latn-RS" dirty="0"/>
              <a:t>, koji se razvio </a:t>
            </a:r>
            <a:r>
              <a:rPr lang="en-US" dirty="0"/>
              <a:t>1982 </a:t>
            </a:r>
            <a:r>
              <a:rPr lang="sr-Latn-RS" dirty="0"/>
              <a:t>iz </a:t>
            </a:r>
            <a:r>
              <a:rPr lang="en-US" dirty="0" err="1"/>
              <a:t>verzije</a:t>
            </a:r>
            <a:r>
              <a:rPr lang="en-US" dirty="0"/>
              <a:t> </a:t>
            </a:r>
            <a:r>
              <a:rPr lang="sr-Latn-RS" dirty="0"/>
              <a:t>MACSYMA-e je i dalje u upotrebi</a:t>
            </a:r>
            <a:r>
              <a:rPr lang="en-US" dirty="0"/>
              <a:t>- </a:t>
            </a:r>
            <a:r>
              <a:rPr lang="en-US" dirty="0" err="1"/>
              <a:t>napisan</a:t>
            </a:r>
            <a:r>
              <a:rPr lang="en-US" dirty="0"/>
              <a:t> u Common Lisp</a:t>
            </a:r>
            <a:endParaRPr lang="sr-Latn-RS" dirty="0"/>
          </a:p>
          <a:p>
            <a:pPr lvl="1"/>
            <a:r>
              <a:rPr lang="sr-Latn-RS" dirty="0"/>
              <a:t>Open source alternativa za Wolfram Mathematica (</a:t>
            </a:r>
            <a:r>
              <a:rPr lang="sr-Latn-RS" dirty="0">
                <a:hlinkClick r:id="rId4"/>
              </a:rPr>
              <a:t>https://www.wolfram.com/mathematica/</a:t>
            </a:r>
            <a:r>
              <a:rPr lang="sr-Latn-RS" dirty="0"/>
              <a:t>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5649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Razrešavanje konflikta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Više strategija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Odabira se pravilo najvišeg prioriteta</a:t>
            </a:r>
            <a:endParaRPr lang="sr-Latn-RS" b="1" dirty="0"/>
          </a:p>
          <a:p>
            <a:pPr marL="1371600" lvl="2" indent="-514350"/>
            <a:r>
              <a:rPr lang="sr-Latn-RS" dirty="0"/>
              <a:t>Najčešće kada se pravi baza znanja redosled pravila određuje njihov prioritet</a:t>
            </a:r>
          </a:p>
          <a:p>
            <a:pPr marL="1371600" lvl="2" indent="-514350"/>
            <a:r>
              <a:rPr lang="sr-Latn-RS" dirty="0"/>
              <a:t>Može se eksplicitno zadati prioritet pravilu</a:t>
            </a:r>
          </a:p>
          <a:p>
            <a:pPr marL="1371600" lvl="2" indent="-514350"/>
            <a:r>
              <a:rPr lang="sr-Latn-RS" dirty="0"/>
              <a:t>Pogodno za manje baze znanja (do 100 pravila)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Odabira se pravilo na osnovu njegove pozicije</a:t>
            </a:r>
          </a:p>
          <a:p>
            <a:pPr marL="1371600" lvl="2" indent="-514350"/>
            <a:r>
              <a:rPr lang="sr-Latn-RS" dirty="0"/>
              <a:t>Odaberi prvo pravilo koje je definisano pre ostalih u tekstu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Odabira se najspecifičnije pravilo</a:t>
            </a:r>
          </a:p>
          <a:p>
            <a:pPr marL="1371600" lvl="2" indent="-514350"/>
            <a:r>
              <a:rPr lang="sr-Latn-RS" dirty="0"/>
              <a:t>Pravilo je specifičnije ako njegovo zadovoljenje zahteva ispunjavanje više preduslova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300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Razrešavanje konflikta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Više strategija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sr-Latn-RS" dirty="0"/>
              <a:t>Koriste ste metapravila</a:t>
            </a:r>
          </a:p>
          <a:p>
            <a:pPr marL="1371600" lvl="2" indent="-514350"/>
            <a:r>
              <a:rPr lang="sr-Latn-RS" dirty="0"/>
              <a:t>Pravila o pravilima</a:t>
            </a:r>
          </a:p>
          <a:p>
            <a:pPr marL="1371600" lvl="2" indent="-514350"/>
            <a:r>
              <a:rPr lang="sr-Latn-RS" dirty="0"/>
              <a:t>Na primer, </a:t>
            </a:r>
            <a:r>
              <a:rPr lang="sr-Latn-RS" i="1" dirty="0"/>
              <a:t>pravila koja zadaje ekspert imaju više prioritete nego pravila koje zadaje početnik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sr-Latn-RS" dirty="0"/>
              <a:t>Najsvežiji podaci</a:t>
            </a:r>
          </a:p>
          <a:p>
            <a:pPr marL="1371600" lvl="2" indent="-514350"/>
            <a:r>
              <a:rPr lang="sr-Latn-RS" dirty="0"/>
              <a:t>Odaberi pravilo koje je zadovoljeno na osnovu činjenica koje su najskorije dodate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19803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199C4AE5-7911-4818-BEF1-3557FE9BB8BD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112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Temelji SBZ</a:t>
            </a:r>
            <a:endParaRPr lang="en-US" dirty="0"/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81000" y="1219200"/>
            <a:ext cx="8534400" cy="5181600"/>
          </a:xfrm>
          <a:prstGeom prst="rect">
            <a:avLst/>
          </a:prstGeom>
          <a:solidFill>
            <a:srgbClr val="FCFEB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4279" name="Group 9"/>
          <p:cNvGrpSpPr>
            <a:grpSpLocks/>
          </p:cNvGrpSpPr>
          <p:nvPr/>
        </p:nvGrpSpPr>
        <p:grpSpPr bwMode="auto">
          <a:xfrm>
            <a:off x="2209800" y="1371600"/>
            <a:ext cx="4876800" cy="533400"/>
            <a:chOff x="0" y="0"/>
            <a:chExt cx="3072" cy="336"/>
          </a:xfrm>
        </p:grpSpPr>
        <p:sp>
          <p:nvSpPr>
            <p:cNvPr id="54320" name="Rectangle 7"/>
            <p:cNvSpPr>
              <a:spLocks/>
            </p:cNvSpPr>
            <p:nvPr/>
          </p:nvSpPr>
          <p:spPr bwMode="auto">
            <a:xfrm>
              <a:off x="0" y="0"/>
              <a:ext cx="3072" cy="336"/>
            </a:xfrm>
            <a:prstGeom prst="rect">
              <a:avLst/>
            </a:prstGeom>
            <a:solidFill>
              <a:srgbClr val="00025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21" name="Rectangle 8"/>
            <p:cNvSpPr>
              <a:spLocks/>
            </p:cNvSpPr>
            <p:nvPr/>
          </p:nvSpPr>
          <p:spPr bwMode="auto">
            <a:xfrm>
              <a:off x="310" y="52"/>
              <a:ext cx="24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FFFF33"/>
                  </a:solidFill>
                  <a:latin typeface="Times New Roman Bold" charset="0"/>
                  <a:cs typeface="Times New Roman Bold" charset="0"/>
                  <a:sym typeface="Times New Roman Bold" charset="0"/>
                </a:rPr>
                <a:t>Sistemi bazirani na pravilima</a:t>
              </a:r>
              <a:endParaRPr lang="en-US" sz="2400">
                <a:solidFill>
                  <a:srgbClr val="FFFF33"/>
                </a:solidFill>
                <a:latin typeface="Times New Roman Bold" charset="0"/>
                <a:cs typeface="Times New Roman Bold" charset="0"/>
                <a:sym typeface="Times New Roman Bold" charset="0"/>
              </a:endParaRPr>
            </a:p>
          </p:txBody>
        </p:sp>
      </p:grpSp>
      <p:grpSp>
        <p:nvGrpSpPr>
          <p:cNvPr id="54280" name="Group 12"/>
          <p:cNvGrpSpPr>
            <a:grpSpLocks/>
          </p:cNvGrpSpPr>
          <p:nvPr/>
        </p:nvGrpSpPr>
        <p:grpSpPr bwMode="auto">
          <a:xfrm>
            <a:off x="5143500" y="2171700"/>
            <a:ext cx="2819400" cy="838200"/>
            <a:chOff x="0" y="0"/>
            <a:chExt cx="1776" cy="528"/>
          </a:xfrm>
        </p:grpSpPr>
        <p:sp>
          <p:nvSpPr>
            <p:cNvPr id="54318" name="Rectangle 10"/>
            <p:cNvSpPr>
              <a:spLocks/>
            </p:cNvSpPr>
            <p:nvPr/>
          </p:nvSpPr>
          <p:spPr bwMode="auto">
            <a:xfrm>
              <a:off x="0" y="0"/>
              <a:ext cx="1776" cy="528"/>
            </a:xfrm>
            <a:prstGeom prst="rect">
              <a:avLst/>
            </a:prstGeom>
            <a:solidFill>
              <a:srgbClr val="0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19" name="Rectangle 11"/>
            <p:cNvSpPr>
              <a:spLocks/>
            </p:cNvSpPr>
            <p:nvPr/>
          </p:nvSpPr>
          <p:spPr bwMode="auto">
            <a:xfrm>
              <a:off x="353" y="148"/>
              <a:ext cx="10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Baza znanja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4281" name="Group 15"/>
          <p:cNvGrpSpPr>
            <a:grpSpLocks/>
          </p:cNvGrpSpPr>
          <p:nvPr/>
        </p:nvGrpSpPr>
        <p:grpSpPr bwMode="auto">
          <a:xfrm>
            <a:off x="1331913" y="2171700"/>
            <a:ext cx="2668587" cy="838200"/>
            <a:chOff x="0" y="0"/>
            <a:chExt cx="1680" cy="528"/>
          </a:xfrm>
        </p:grpSpPr>
        <p:sp>
          <p:nvSpPr>
            <p:cNvPr id="54316" name="Rectangle 13"/>
            <p:cNvSpPr>
              <a:spLocks/>
            </p:cNvSpPr>
            <p:nvPr/>
          </p:nvSpPr>
          <p:spPr bwMode="auto">
            <a:xfrm>
              <a:off x="0" y="0"/>
              <a:ext cx="1680" cy="528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17" name="Rectangle 14"/>
            <p:cNvSpPr>
              <a:spLocks/>
            </p:cNvSpPr>
            <p:nvPr/>
          </p:nvSpPr>
          <p:spPr bwMode="auto">
            <a:xfrm>
              <a:off x="28" y="168"/>
              <a:ext cx="161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0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Modul za zaključivanje</a:t>
              </a:r>
              <a:endParaRPr lang="en-US" sz="20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4282" name="Group 18"/>
          <p:cNvGrpSpPr>
            <a:grpSpLocks/>
          </p:cNvGrpSpPr>
          <p:nvPr/>
        </p:nvGrpSpPr>
        <p:grpSpPr bwMode="auto">
          <a:xfrm>
            <a:off x="7239000" y="3257550"/>
            <a:ext cx="1447800" cy="838200"/>
            <a:chOff x="0" y="0"/>
            <a:chExt cx="912" cy="528"/>
          </a:xfrm>
        </p:grpSpPr>
        <p:sp>
          <p:nvSpPr>
            <p:cNvPr id="54314" name="Rectangle 16"/>
            <p:cNvSpPr>
              <a:spLocks/>
            </p:cNvSpPr>
            <p:nvPr/>
          </p:nvSpPr>
          <p:spPr bwMode="auto">
            <a:xfrm>
              <a:off x="0" y="0"/>
              <a:ext cx="912" cy="528"/>
            </a:xfrm>
            <a:prstGeom prst="rect">
              <a:avLst/>
            </a:prstGeom>
            <a:solidFill>
              <a:srgbClr val="0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15" name="Rectangle 17"/>
            <p:cNvSpPr>
              <a:spLocks/>
            </p:cNvSpPr>
            <p:nvPr/>
          </p:nvSpPr>
          <p:spPr bwMode="auto">
            <a:xfrm>
              <a:off x="158" y="148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Pravila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4283" name="Group 21"/>
          <p:cNvGrpSpPr>
            <a:grpSpLocks/>
          </p:cNvGrpSpPr>
          <p:nvPr/>
        </p:nvGrpSpPr>
        <p:grpSpPr bwMode="auto">
          <a:xfrm>
            <a:off x="609600" y="3257550"/>
            <a:ext cx="1905000" cy="838200"/>
            <a:chOff x="0" y="0"/>
            <a:chExt cx="1200" cy="528"/>
          </a:xfrm>
        </p:grpSpPr>
        <p:sp>
          <p:nvSpPr>
            <p:cNvPr id="54312" name="Rectangle 19"/>
            <p:cNvSpPr>
              <a:spLocks/>
            </p:cNvSpPr>
            <p:nvPr/>
          </p:nvSpPr>
          <p:spPr bwMode="auto">
            <a:xfrm>
              <a:off x="0" y="0"/>
              <a:ext cx="1200" cy="52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13" name="Rectangle 20"/>
            <p:cNvSpPr>
              <a:spLocks/>
            </p:cNvSpPr>
            <p:nvPr/>
          </p:nvSpPr>
          <p:spPr bwMode="auto">
            <a:xfrm>
              <a:off x="0" y="8"/>
              <a:ext cx="120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Slaganje paterna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4284" name="Group 24"/>
          <p:cNvGrpSpPr>
            <a:grpSpLocks/>
          </p:cNvGrpSpPr>
          <p:nvPr/>
        </p:nvGrpSpPr>
        <p:grpSpPr bwMode="auto">
          <a:xfrm>
            <a:off x="5802313" y="3257550"/>
            <a:ext cx="1270000" cy="838200"/>
            <a:chOff x="-41" y="0"/>
            <a:chExt cx="800" cy="528"/>
          </a:xfrm>
        </p:grpSpPr>
        <p:sp>
          <p:nvSpPr>
            <p:cNvPr id="54310" name="Rectangle 22"/>
            <p:cNvSpPr>
              <a:spLocks/>
            </p:cNvSpPr>
            <p:nvPr/>
          </p:nvSpPr>
          <p:spPr bwMode="auto">
            <a:xfrm>
              <a:off x="0" y="0"/>
              <a:ext cx="720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11" name="Rectangle 23"/>
            <p:cNvSpPr>
              <a:spLocks/>
            </p:cNvSpPr>
            <p:nvPr/>
          </p:nvSpPr>
          <p:spPr bwMode="auto">
            <a:xfrm>
              <a:off x="-41" y="148"/>
              <a:ext cx="8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Činjenice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4285" name="Group 27"/>
          <p:cNvGrpSpPr>
            <a:grpSpLocks/>
          </p:cNvGrpSpPr>
          <p:nvPr/>
        </p:nvGrpSpPr>
        <p:grpSpPr bwMode="auto">
          <a:xfrm>
            <a:off x="609600" y="4343400"/>
            <a:ext cx="1905000" cy="838200"/>
            <a:chOff x="0" y="0"/>
            <a:chExt cx="1200" cy="528"/>
          </a:xfrm>
        </p:grpSpPr>
        <p:sp>
          <p:nvSpPr>
            <p:cNvPr id="54308" name="Rectangle 25"/>
            <p:cNvSpPr>
              <a:spLocks/>
            </p:cNvSpPr>
            <p:nvPr/>
          </p:nvSpPr>
          <p:spPr bwMode="auto">
            <a:xfrm>
              <a:off x="0" y="0"/>
              <a:ext cx="1200" cy="52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09" name="Rectangle 26"/>
            <p:cNvSpPr>
              <a:spLocks/>
            </p:cNvSpPr>
            <p:nvPr/>
          </p:nvSpPr>
          <p:spPr bwMode="auto">
            <a:xfrm>
              <a:off x="0" y="8"/>
              <a:ext cx="120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Rete Algorit</a:t>
              </a:r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a</a:t>
              </a:r>
              <a:r>
                <a: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m</a:t>
              </a:r>
            </a:p>
          </p:txBody>
        </p:sp>
      </p:grpSp>
      <p:grpSp>
        <p:nvGrpSpPr>
          <p:cNvPr id="54286" name="Group 30"/>
          <p:cNvGrpSpPr>
            <a:grpSpLocks/>
          </p:cNvGrpSpPr>
          <p:nvPr/>
        </p:nvGrpSpPr>
        <p:grpSpPr bwMode="auto">
          <a:xfrm>
            <a:off x="609600" y="5448300"/>
            <a:ext cx="1905000" cy="838200"/>
            <a:chOff x="0" y="0"/>
            <a:chExt cx="1200" cy="528"/>
          </a:xfrm>
        </p:grpSpPr>
        <p:sp>
          <p:nvSpPr>
            <p:cNvPr id="54306" name="Rectangle 28"/>
            <p:cNvSpPr>
              <a:spLocks/>
            </p:cNvSpPr>
            <p:nvPr/>
          </p:nvSpPr>
          <p:spPr bwMode="auto">
            <a:xfrm>
              <a:off x="0" y="0"/>
              <a:ext cx="1200" cy="52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07" name="Rectangle 29"/>
            <p:cNvSpPr>
              <a:spLocks/>
            </p:cNvSpPr>
            <p:nvPr/>
          </p:nvSpPr>
          <p:spPr bwMode="auto">
            <a:xfrm>
              <a:off x="0" y="8"/>
              <a:ext cx="120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Markov</a:t>
              </a:r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ljev</a:t>
              </a:r>
              <a:r>
                <a: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 Algorit</a:t>
              </a:r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a</a:t>
              </a:r>
              <a:r>
                <a: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m</a:t>
              </a:r>
            </a:p>
          </p:txBody>
        </p:sp>
      </p:grpSp>
      <p:grpSp>
        <p:nvGrpSpPr>
          <p:cNvPr id="54287" name="Group 33"/>
          <p:cNvGrpSpPr>
            <a:grpSpLocks/>
          </p:cNvGrpSpPr>
          <p:nvPr/>
        </p:nvGrpSpPr>
        <p:grpSpPr bwMode="auto">
          <a:xfrm>
            <a:off x="7239000" y="4343400"/>
            <a:ext cx="1524000" cy="838200"/>
            <a:chOff x="0" y="0"/>
            <a:chExt cx="960" cy="528"/>
          </a:xfrm>
        </p:grpSpPr>
        <p:sp>
          <p:nvSpPr>
            <p:cNvPr id="54304" name="Rectangle 31"/>
            <p:cNvSpPr>
              <a:spLocks/>
            </p:cNvSpPr>
            <p:nvPr/>
          </p:nvSpPr>
          <p:spPr bwMode="auto">
            <a:xfrm>
              <a:off x="0" y="0"/>
              <a:ext cx="960" cy="528"/>
            </a:xfrm>
            <a:prstGeom prst="rect">
              <a:avLst/>
            </a:prstGeom>
            <a:solidFill>
              <a:srgbClr val="0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05" name="Rectangle 32"/>
            <p:cNvSpPr>
              <a:spLocks/>
            </p:cNvSpPr>
            <p:nvPr/>
          </p:nvSpPr>
          <p:spPr bwMode="auto">
            <a:xfrm>
              <a:off x="0" y="0"/>
              <a:ext cx="96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6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Post</a:t>
              </a:r>
              <a:r>
                <a:rPr lang="sr-Latn-RS" sz="16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ova produkciona pravila</a:t>
              </a:r>
              <a:endParaRPr lang="en-US" sz="16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4288" name="Group 36"/>
          <p:cNvGrpSpPr>
            <a:grpSpLocks/>
          </p:cNvGrpSpPr>
          <p:nvPr/>
        </p:nvGrpSpPr>
        <p:grpSpPr bwMode="auto">
          <a:xfrm>
            <a:off x="3581400" y="3505200"/>
            <a:ext cx="1905000" cy="838200"/>
            <a:chOff x="0" y="0"/>
            <a:chExt cx="1200" cy="528"/>
          </a:xfrm>
        </p:grpSpPr>
        <p:sp>
          <p:nvSpPr>
            <p:cNvPr id="54302" name="Rectangle 34"/>
            <p:cNvSpPr>
              <a:spLocks/>
            </p:cNvSpPr>
            <p:nvPr/>
          </p:nvSpPr>
          <p:spPr bwMode="auto">
            <a:xfrm>
              <a:off x="0" y="0"/>
              <a:ext cx="1200" cy="528"/>
            </a:xfrm>
            <a:prstGeom prst="rect">
              <a:avLst/>
            </a:prstGeom>
            <a:solidFill>
              <a:srgbClr val="C00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03" name="Rectangle 35"/>
            <p:cNvSpPr>
              <a:spLocks/>
            </p:cNvSpPr>
            <p:nvPr/>
          </p:nvSpPr>
          <p:spPr bwMode="auto">
            <a:xfrm>
              <a:off x="0" y="8"/>
              <a:ext cx="120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Razrešavanje konflikata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4289" name="Group 39"/>
          <p:cNvGrpSpPr>
            <a:grpSpLocks/>
          </p:cNvGrpSpPr>
          <p:nvPr/>
        </p:nvGrpSpPr>
        <p:grpSpPr bwMode="auto">
          <a:xfrm>
            <a:off x="2743200" y="4724400"/>
            <a:ext cx="1905000" cy="838200"/>
            <a:chOff x="0" y="0"/>
            <a:chExt cx="1200" cy="528"/>
          </a:xfrm>
        </p:grpSpPr>
        <p:sp>
          <p:nvSpPr>
            <p:cNvPr id="54300" name="Rectangle 37"/>
            <p:cNvSpPr>
              <a:spLocks/>
            </p:cNvSpPr>
            <p:nvPr/>
          </p:nvSpPr>
          <p:spPr bwMode="auto">
            <a:xfrm>
              <a:off x="0" y="0"/>
              <a:ext cx="1200" cy="528"/>
            </a:xfrm>
            <a:prstGeom prst="rect">
              <a:avLst/>
            </a:prstGeom>
            <a:solidFill>
              <a:srgbClr val="FF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01" name="Rectangle 38"/>
            <p:cNvSpPr>
              <a:spLocks/>
            </p:cNvSpPr>
            <p:nvPr/>
          </p:nvSpPr>
          <p:spPr bwMode="auto">
            <a:xfrm>
              <a:off x="0" y="8"/>
              <a:ext cx="120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Izvršenje akcije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cxnSp>
        <p:nvCxnSpPr>
          <p:cNvPr id="54290" name="AutoShape 40"/>
          <p:cNvCxnSpPr>
            <a:cxnSpLocks noChangeShapeType="1"/>
            <a:stCxn id="54321" idx="2"/>
          </p:cNvCxnSpPr>
          <p:nvPr/>
        </p:nvCxnSpPr>
        <p:spPr bwMode="auto">
          <a:xfrm flipH="1">
            <a:off x="2667000" y="1824038"/>
            <a:ext cx="1978819" cy="766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1" name="AutoShape 41"/>
          <p:cNvCxnSpPr>
            <a:cxnSpLocks noChangeShapeType="1"/>
            <a:stCxn id="54321" idx="2"/>
          </p:cNvCxnSpPr>
          <p:nvPr/>
        </p:nvCxnSpPr>
        <p:spPr bwMode="auto">
          <a:xfrm>
            <a:off x="4645819" y="1824038"/>
            <a:ext cx="1907381" cy="766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2" name="AutoShape 42"/>
          <p:cNvCxnSpPr>
            <a:cxnSpLocks noChangeShapeType="1"/>
          </p:cNvCxnSpPr>
          <p:nvPr/>
        </p:nvCxnSpPr>
        <p:spPr bwMode="auto">
          <a:xfrm>
            <a:off x="6553200" y="2590800"/>
            <a:ext cx="1409700" cy="1085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3" name="AutoShape 43"/>
          <p:cNvCxnSpPr>
            <a:cxnSpLocks noChangeShapeType="1"/>
          </p:cNvCxnSpPr>
          <p:nvPr/>
        </p:nvCxnSpPr>
        <p:spPr bwMode="auto">
          <a:xfrm flipH="1">
            <a:off x="6438900" y="2590800"/>
            <a:ext cx="114300" cy="1085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4" name="AutoShape 44"/>
          <p:cNvCxnSpPr>
            <a:cxnSpLocks noChangeShapeType="1"/>
          </p:cNvCxnSpPr>
          <p:nvPr/>
        </p:nvCxnSpPr>
        <p:spPr bwMode="auto">
          <a:xfrm>
            <a:off x="7962900" y="3676650"/>
            <a:ext cx="38100" cy="1085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5" name="AutoShape 45"/>
          <p:cNvCxnSpPr>
            <a:cxnSpLocks noChangeShapeType="1"/>
          </p:cNvCxnSpPr>
          <p:nvPr/>
        </p:nvCxnSpPr>
        <p:spPr bwMode="auto">
          <a:xfrm>
            <a:off x="2667000" y="2590800"/>
            <a:ext cx="933450" cy="2171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6" name="AutoShape 46"/>
          <p:cNvCxnSpPr>
            <a:cxnSpLocks noChangeShapeType="1"/>
          </p:cNvCxnSpPr>
          <p:nvPr/>
        </p:nvCxnSpPr>
        <p:spPr bwMode="auto">
          <a:xfrm flipH="1">
            <a:off x="1562100" y="2590800"/>
            <a:ext cx="1104900" cy="1085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7" name="AutoShape 47"/>
          <p:cNvCxnSpPr>
            <a:cxnSpLocks noChangeShapeType="1"/>
          </p:cNvCxnSpPr>
          <p:nvPr/>
        </p:nvCxnSpPr>
        <p:spPr bwMode="auto">
          <a:xfrm>
            <a:off x="1562100" y="3676650"/>
            <a:ext cx="0" cy="1085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8" name="AutoShape 48"/>
          <p:cNvCxnSpPr>
            <a:cxnSpLocks noChangeShapeType="1"/>
          </p:cNvCxnSpPr>
          <p:nvPr/>
        </p:nvCxnSpPr>
        <p:spPr bwMode="auto">
          <a:xfrm>
            <a:off x="1562100" y="4762500"/>
            <a:ext cx="0" cy="1104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9" name="AutoShape 49"/>
          <p:cNvCxnSpPr>
            <a:cxnSpLocks noChangeShapeType="1"/>
          </p:cNvCxnSpPr>
          <p:nvPr/>
        </p:nvCxnSpPr>
        <p:spPr bwMode="auto">
          <a:xfrm>
            <a:off x="2667000" y="2590800"/>
            <a:ext cx="1752600" cy="1085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12874016"/>
      </p:ext>
    </p:extLst>
  </p:cSld>
  <p:clrMapOvr>
    <a:masterClrMapping/>
  </p:clrMapOvr>
  <p:transition spd="slow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9BEB1AF6-BF9B-4A0A-8CF0-AAB681C585F7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113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Emil </a:t>
            </a:r>
            <a:r>
              <a:rPr lang="sr-Latn-RS" dirty="0"/>
              <a:t>Leon </a:t>
            </a:r>
            <a:r>
              <a:rPr lang="en-US" dirty="0"/>
              <a:t>Post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5981700" cy="54102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r-Latn-RS" dirty="0"/>
              <a:t>11 </a:t>
            </a:r>
            <a:r>
              <a:rPr lang="en-US" dirty="0" err="1"/>
              <a:t>Februar</a:t>
            </a:r>
            <a:r>
              <a:rPr lang="en-US" dirty="0"/>
              <a:t> 1897</a:t>
            </a:r>
            <a:r>
              <a:rPr lang="sr-Latn-RS" dirty="0"/>
              <a:t>.</a:t>
            </a:r>
            <a:r>
              <a:rPr lang="en-US" dirty="0"/>
              <a:t> –21</a:t>
            </a:r>
            <a:r>
              <a:rPr lang="sr-Latn-RS" dirty="0"/>
              <a:t> </a:t>
            </a:r>
            <a:r>
              <a:rPr lang="en-US" dirty="0"/>
              <a:t>April  1954</a:t>
            </a:r>
            <a:r>
              <a:rPr lang="sr-Latn-RS" dirty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sr-Latn-RS" dirty="0"/>
              <a:t>Poljski Jevrejin, porodica emigrirala u SAD dok je bio dete.</a:t>
            </a:r>
          </a:p>
          <a:p>
            <a:pPr fontAlgn="auto">
              <a:spcAft>
                <a:spcPts val="0"/>
              </a:spcAft>
              <a:defRPr/>
            </a:pPr>
            <a:r>
              <a:rPr lang="sr-Latn-RS" dirty="0"/>
              <a:t>Diplomirao matematiku na Siti koledžu Njujork, doktorirao na Kolumbija Univerzitetu 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sr-Latn-RS" b="1" dirty="0"/>
              <a:t>Bavio se logikom i formalnim jezicima</a:t>
            </a:r>
            <a:endParaRPr lang="en-US" b="1" dirty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b="1" dirty="0"/>
              <a:t>Tablice istinitosti</a:t>
            </a:r>
            <a:endParaRPr lang="en-US" b="1" dirty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/>
              <a:t>Dokaz kompletnosti propozicionog računa aksiomatizovanog u </a:t>
            </a:r>
            <a:r>
              <a:rPr lang="en-US" i="1" dirty="0"/>
              <a:t>Principia </a:t>
            </a:r>
            <a:r>
              <a:rPr lang="en-US" i="1" dirty="0" err="1"/>
              <a:t>Mathematica</a:t>
            </a:r>
            <a:endParaRPr lang="en-US" i="1" dirty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b="1" dirty="0"/>
              <a:t>Teorija rekurzije</a:t>
            </a:r>
            <a:endParaRPr lang="en-US" b="1" dirty="0"/>
          </a:p>
          <a:p>
            <a:pPr marL="968375" lvl="2" fontAlgn="auto">
              <a:spcAft>
                <a:spcPts val="0"/>
              </a:spcAft>
              <a:defRPr/>
            </a:pPr>
            <a:r>
              <a:rPr lang="sr-Latn-RS" dirty="0"/>
              <a:t>1936, nezavisno od Alana Tjuringa, razvio je matematički model računanja sličan Tjuringovoj mašini.</a:t>
            </a:r>
            <a:endParaRPr lang="en-US" dirty="0"/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5738813" y="5302250"/>
            <a:ext cx="29479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 dirty="0">
                <a:latin typeface="News Gothic MT" charset="0"/>
                <a:ea typeface="News Gothic MT" charset="0"/>
                <a:cs typeface="News Gothic MT" charset="0"/>
                <a:sym typeface="News Gothic MT" charset="0"/>
                <a:hlinkClick r:id="rId3"/>
              </a:rPr>
              <a:t>http://en.wikipedia.org/wiki/Emil_Post</a:t>
            </a:r>
            <a:endParaRPr lang="en-US" sz="1400" u="sng" dirty="0"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600200"/>
            <a:ext cx="25701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462167"/>
      </p:ext>
    </p:extLst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DFD58781-F0ED-4E98-BB9F-EC68F0C55BF1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114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</a:t>
            </a:r>
            <a:r>
              <a:rPr lang="sr-Latn-RS" dirty="0"/>
              <a:t>ovi</a:t>
            </a:r>
            <a:r>
              <a:rPr lang="en-US" dirty="0"/>
              <a:t> </a:t>
            </a:r>
            <a:r>
              <a:rPr lang="sr-Latn-RS" dirty="0"/>
              <a:t>produkcioni sistemi</a:t>
            </a:r>
            <a:endParaRPr lang="en-US" dirty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080000"/>
            <a:ext cx="9000000" cy="5760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sr-Latn-RS" sz="2400" b="1" dirty="0"/>
              <a:t>Produkciona pravila je </a:t>
            </a:r>
            <a:r>
              <a:rPr lang="sr-Latn-RS" sz="2400" dirty="0"/>
              <a:t>koristio je logičar </a:t>
            </a:r>
            <a:r>
              <a:rPr lang="en-US" sz="2400" dirty="0"/>
              <a:t>Emil L. Post </a:t>
            </a:r>
            <a:r>
              <a:rPr lang="sr-Latn-RS" sz="2400" b="1" dirty="0"/>
              <a:t>u simboličkoj logici</a:t>
            </a:r>
            <a:endParaRPr lang="en-US" sz="2400" b="1" dirty="0"/>
          </a:p>
          <a:p>
            <a:pPr>
              <a:spcBef>
                <a:spcPts val="1913"/>
              </a:spcBef>
            </a:pPr>
            <a:r>
              <a:rPr lang="sr-Latn-RS" sz="2400" dirty="0"/>
              <a:t>Postov teorijski rezultat</a:t>
            </a:r>
            <a:endParaRPr lang="en-US" sz="2400" dirty="0"/>
          </a:p>
          <a:p>
            <a:pPr marL="685800" lvl="1">
              <a:spcBef>
                <a:spcPts val="575"/>
              </a:spcBef>
            </a:pPr>
            <a:r>
              <a:rPr lang="sr-Latn-RS" sz="2000" b="1" dirty="0"/>
              <a:t>Svaki sistem u matematici ili logici može se zapisati u obliku produkcionog sistema</a:t>
            </a:r>
            <a:endParaRPr lang="en-US" sz="2000" b="1" dirty="0"/>
          </a:p>
          <a:p>
            <a:pPr>
              <a:spcBef>
                <a:spcPts val="1913"/>
              </a:spcBef>
            </a:pPr>
            <a:r>
              <a:rPr lang="sr-Latn-RS" sz="2400" dirty="0"/>
              <a:t>Osnovni principi produkcionih pravila</a:t>
            </a:r>
            <a:endParaRPr lang="en-US" sz="2400" dirty="0"/>
          </a:p>
          <a:p>
            <a:pPr marL="685800" lvl="1">
              <a:spcBef>
                <a:spcPts val="575"/>
              </a:spcBef>
            </a:pPr>
            <a:r>
              <a:rPr lang="sr-Latn-RS" sz="2000" b="1" dirty="0"/>
              <a:t>Skup pravila za konverziju skupa stringova u drugi skup stringova</a:t>
            </a:r>
            <a:endParaRPr lang="en-US" sz="2000" b="1" dirty="0"/>
          </a:p>
          <a:p>
            <a:pPr marL="968375" lvl="2">
              <a:spcBef>
                <a:spcPts val="575"/>
              </a:spcBef>
            </a:pPr>
            <a:r>
              <a:rPr lang="sr-Latn-RS" sz="2000" dirty="0"/>
              <a:t>Ova pravila poznata su i pod nazivom </a:t>
            </a:r>
            <a:r>
              <a:rPr lang="sr-Latn-RS" sz="2000" i="1" dirty="0"/>
              <a:t>pravila prepisivanja</a:t>
            </a:r>
            <a:r>
              <a:rPr lang="sr-Latn-RS" sz="2000" dirty="0"/>
              <a:t> (</a:t>
            </a:r>
            <a:r>
              <a:rPr lang="en-US" sz="2000" dirty="0"/>
              <a:t>rewrite rules</a:t>
            </a:r>
            <a:r>
              <a:rPr lang="sr-Latn-RS" sz="2000" dirty="0"/>
              <a:t>)</a:t>
            </a:r>
            <a:endParaRPr lang="en-US" sz="2000" dirty="0"/>
          </a:p>
          <a:p>
            <a:pPr marL="968375" lvl="2">
              <a:spcBef>
                <a:spcPts val="575"/>
              </a:spcBef>
            </a:pPr>
            <a:r>
              <a:rPr lang="sr-Latn-RS" sz="2000" dirty="0"/>
              <a:t>Jednostavna sintaktička manipulacija stringovima</a:t>
            </a:r>
            <a:endParaRPr lang="en-US" sz="2000" dirty="0"/>
          </a:p>
          <a:p>
            <a:pPr marL="968375" lvl="2">
              <a:spcBef>
                <a:spcPts val="575"/>
              </a:spcBef>
            </a:pPr>
            <a:r>
              <a:rPr lang="sr-Latn-RS" sz="2000" dirty="0"/>
              <a:t>Nije potrebno nikakvo razumevanje niti interpretacija!</a:t>
            </a:r>
          </a:p>
          <a:p>
            <a:pPr marL="968375" lvl="2">
              <a:spcBef>
                <a:spcPts val="575"/>
              </a:spcBef>
            </a:pPr>
            <a:r>
              <a:rPr lang="sr-Latn-RS" sz="2000" dirty="0"/>
              <a:t>Koriste se i za definisanje gramatika jezika</a:t>
            </a:r>
            <a:endParaRPr lang="en-US" sz="2000" dirty="0"/>
          </a:p>
          <a:p>
            <a:pPr marL="1263650" lvl="3">
              <a:spcBef>
                <a:spcPts val="575"/>
              </a:spcBef>
            </a:pPr>
            <a:r>
              <a:rPr lang="sr-Latn-RS" dirty="0"/>
              <a:t>npr</a:t>
            </a:r>
            <a:r>
              <a:rPr lang="en-US" dirty="0"/>
              <a:t>. BNF </a:t>
            </a:r>
            <a:r>
              <a:rPr lang="sr-Latn-RS" dirty="0"/>
              <a:t>gramatike programskih jezika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69701"/>
      </p:ext>
    </p:extLst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Postov kanonički sistem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000"/>
            <a:ext cx="9000000" cy="5760000"/>
          </a:xfrm>
        </p:spPr>
        <p:txBody>
          <a:bodyPr>
            <a:norm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Sistem za manipulaciju sa stringovima 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koji počinje sa konačnim nizom stringova i više puta ih transformiše primenom konačnog skupa odre</a:t>
            </a:r>
            <a:r>
              <a:rPr lang="sr-Latn-RS" sz="2800" dirty="0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enih pravila određenog oblika, čime se generiše formalni jezik.</a:t>
            </a:r>
            <a:endParaRPr lang="sr-Latn-R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r-Latn-R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Triplet</a:t>
            </a:r>
            <a:r>
              <a:rPr lang="sr-Latn-RS" sz="2800" dirty="0">
                <a:latin typeface="Calibri" panose="020F0502020204030204" pitchFamily="34" charset="0"/>
                <a:cs typeface="Calibri" panose="020F0502020204030204" pitchFamily="34" charset="0"/>
              </a:rPr>
              <a:t> (A,I,R)</a:t>
            </a:r>
          </a:p>
          <a:p>
            <a:pPr lvl="1"/>
            <a:r>
              <a:rPr lang="sr-Latn-RS" sz="2400" dirty="0">
                <a:latin typeface="Calibri" panose="020F0502020204030204" pitchFamily="34" charset="0"/>
                <a:cs typeface="Calibri" panose="020F0502020204030204" pitchFamily="34" charset="0"/>
              </a:rPr>
              <a:t>A predstavlja alfabet </a:t>
            </a:r>
            <a:r>
              <a:rPr lang="sr-Latn-R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kanoničkog</a:t>
            </a:r>
            <a:r>
              <a:rPr lang="sr-Latn-RS" sz="2400" dirty="0">
                <a:latin typeface="Calibri" panose="020F0502020204030204" pitchFamily="34" charset="0"/>
                <a:cs typeface="Calibri" panose="020F0502020204030204" pitchFamily="34" charset="0"/>
              </a:rPr>
              <a:t> sistema (skup znakova)</a:t>
            </a:r>
          </a:p>
          <a:p>
            <a:pPr lvl="1"/>
            <a:r>
              <a:rPr lang="sr-Latn-RS" sz="2400" dirty="0">
                <a:latin typeface="Calibri" panose="020F0502020204030204" pitchFamily="34" charset="0"/>
                <a:cs typeface="Calibri" panose="020F0502020204030204" pitchFamily="34" charset="0"/>
              </a:rPr>
              <a:t>I predstavlja skup varijabli</a:t>
            </a:r>
          </a:p>
          <a:p>
            <a:pPr lvl="1"/>
            <a:r>
              <a:rPr lang="sr-Latn-RS" sz="2400" dirty="0">
                <a:latin typeface="Calibri" panose="020F0502020204030204" pitchFamily="34" charset="0"/>
                <a:cs typeface="Calibri" panose="020F0502020204030204" pitchFamily="34" charset="0"/>
              </a:rPr>
              <a:t>R predstavlja skup produkcionih pravila</a:t>
            </a:r>
          </a:p>
          <a:p>
            <a:endParaRPr lang="sr-Latn-RS" sz="2800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i="1" dirty="0"/>
          </a:p>
          <a:p>
            <a:endParaRPr lang="en-GB" dirty="0"/>
          </a:p>
        </p:txBody>
      </p:sp>
      <p:sp>
        <p:nvSpPr>
          <p:cNvPr id="4" name="AutoShape 2" descr="&#10;\overset{&#10;\begin{matrix}&#10;       g_{10} &amp; $_{11} &amp; g_{11} &amp; $_{12} &amp; g_{12} &amp;  \dots &amp; $_{1m_1} &amp; g_{1m_1} \\&#10;       g_{20} &amp; $_{21} &amp; g_{21} &amp; $_{22} &amp; g_{22} &amp;  \dots &amp; $_{2m_2} &amp; g_{2m_2} \\&#10;       \vdots &amp; \vdots &amp; \vdots &amp; \vdots &amp; \vdots &amp; \ddots &amp; \vdots   &amp; \vdots  \\&#10;       g_{k0} &amp; $_{k1} &amp; g_{k1} &amp; $_{k2} &amp; g_{k2} &amp;  \dots &amp; $_{km_k} &amp; g_{km_k} \\&#10;\end{matrix}&#10;}&#10;{&#10;\underset{&#10;\begin{matrix}&#10;                   h_0 &amp; $'_1 &amp; h_1 &amp; $'_2 &amp; h_2 &amp; \dots &amp; $'_n &amp; h_n \\&#10;\end{matrix}&#10;}&#10;{&#10;                                      \downarrow&#10;}&#10;}&#10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&#10;\overset{&#10;\begin{matrix}&#10;       g_{10} &amp; $_{11} &amp; g_{11} &amp; $_{12} &amp; g_{12} &amp;  \dots &amp; $_{1m_1} &amp; g_{1m_1} \\&#10;       g_{20} &amp; $_{21} &amp; g_{21} &amp; $_{22} &amp; g_{22} &amp;  \dots &amp; $_{2m_2} &amp; g_{2m_2} \\&#10;       \vdots &amp; \vdots &amp; \vdots &amp; \vdots &amp; \vdots &amp; \ddots &amp; \vdots   &amp; \vdots  \\&#10;       g_{k0} &amp; $_{k1} &amp; g_{k1} &amp; $_{k2} &amp; g_{k2} &amp;  \dots &amp; $_{km_k} &amp; g_{km_k} \\&#10;\end{matrix}&#10;}&#10;{&#10;\underset{&#10;\begin{matrix}&#10;                   h_0 &amp; $'_1 &amp; h_1 &amp; $'_2 &amp; h_2 &amp; \dots &amp; $'_n &amp; h_n \\&#10;\end{matrix}&#10;}&#10;{&#10;                                      \downarrow&#10;}&#10;}&#10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&#10;\overset{&#10;\begin{matrix}&#10;       g_{10} &amp; $_{11} &amp; g_{11} &amp; $_{12} &amp; g_{12} &amp;  \dots &amp; $_{1m_1} &amp; g_{1m_1} \\&#10;       g_{20} &amp; $_{21} &amp; g_{21} &amp; $_{22} &amp; g_{22} &amp;  \dots &amp; $_{2m_2} &amp; g_{2m_2} \\&#10;       \vdots &amp; \vdots &amp; \vdots &amp; \vdots &amp; \vdots &amp; \ddots &amp; \vdots   &amp; \vdots  \\&#10;       g_{k0} &amp; $_{k1} &amp; g_{k1} &amp; $_{k2} &amp; g_{k2} &amp;  \dots &amp; $_{km_k} &amp; g_{km_k} \\&#10;\end{matrix}&#10;}&#10;{&#10;\underset{&#10;\begin{matrix}&#10;                   h_0 &amp; $'_1 &amp; h_1 &amp; $'_2 &amp; h_2 &amp; \dots &amp; $'_n &amp; h_n \\&#10;\end{matrix}&#10;}&#10;{&#10;                                      \downarrow&#10;}&#10;}&#10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&#10;\overset{&#10;\begin{matrix}&#10;       g_{10} &amp; $_{11} &amp; g_{11} &amp; $_{12} &amp; g_{12} &amp;  \dots &amp; $_{1m_1} &amp; g_{1m_1} \\&#10;       g_{20} &amp; $_{21} &amp; g_{21} &amp; $_{22} &amp; g_{22} &amp;  \dots &amp; $_{2m_2} &amp; g_{2m_2} \\&#10;       \vdots &amp; \vdots &amp; \vdots &amp; \vdots &amp; \vdots &amp; \ddots &amp; \vdots   &amp; \vdots  \\&#10;       g_{k0} &amp; $_{k1} &amp; g_{k1} &amp; $_{k2} &amp; g_{k2} &amp;  \dots &amp; $_{km_k} &amp; g_{km_k} \\&#10;\end{matrix}&#10;}&#10;{&#10;\underset{&#10;\begin{matrix}&#10;                   h_0 &amp; $'_1 &amp; h_1 &amp; $'_2 &amp; h_2 &amp; \dots &amp; $'_n &amp; h_n \\&#10;\end{matrix}&#10;}&#10;{&#10;                                      \downarrow&#10;}&#10;}&#10;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&#10;\overset{&#10;\begin{matrix}&#10;       g_{10} &amp; $_{11} &amp; g_{11} &amp; $_{12} &amp; g_{12} &amp;  \dots &amp; $_{1m_1} &amp; g_{1m_1} \\&#10;       g_{20} &amp; $_{21} &amp; g_{21} &amp; $_{22} &amp; g_{22} &amp;  \dots &amp; $_{2m_2} &amp; g_{2m_2} \\&#10;       \vdots &amp; \vdots &amp; \vdots &amp; \vdots &amp; \vdots &amp; \ddots &amp; \vdots   &amp; \vdots  \\&#10;       g_{k0} &amp; $_{k1} &amp; g_{k1} &amp; $_{k2} &amp; g_{k2} &amp;  \dots &amp; $_{km_k} &amp; g_{km_k} \\&#10;\end{matrix}&#10;}&#10;{&#10;\underset{&#10;\begin{matrix}&#10;                   h_0 &amp; $'_1 &amp; h_1 &amp; $'_2 &amp; h_2 &amp; \dots &amp; $'_n &amp; h_n \\&#10;\end{matrix}&#10;}&#10;{&#10;                                      \downarrow&#10;}&#10;}&#10;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4783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Postov kanonički sistem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000"/>
            <a:ext cx="9000000" cy="5760000"/>
          </a:xfrm>
        </p:spPr>
        <p:txBody>
          <a:bodyPr>
            <a:normAutofit fontScale="85000" lnSpcReduction="10000"/>
          </a:bodyPr>
          <a:lstStyle/>
          <a:p>
            <a:endParaRPr lang="sr-Latn-RS" i="1" dirty="0"/>
          </a:p>
          <a:p>
            <a:r>
              <a:rPr lang="sr-Latn-RS" i="1" dirty="0"/>
              <a:t>Term </a:t>
            </a:r>
            <a:r>
              <a:rPr lang="sr-Latn-RS" dirty="0"/>
              <a:t>– string sačinjen od znakova(poznatih simbola) i varijabli (cija vrednost se menja sa vrednostima iz skupa)</a:t>
            </a:r>
          </a:p>
          <a:p>
            <a:r>
              <a:rPr lang="sr-Latn-RS" i="1" dirty="0"/>
              <a:t>Reč</a:t>
            </a:r>
            <a:r>
              <a:rPr lang="sr-Latn-RS" dirty="0"/>
              <a:t> – string sačinjen od znakova </a:t>
            </a:r>
          </a:p>
          <a:p>
            <a:r>
              <a:rPr lang="sr-Latn-RS" i="1" dirty="0"/>
              <a:t>Produkcija</a:t>
            </a:r>
            <a:r>
              <a:rPr lang="sr-Latn-RS" dirty="0"/>
              <a:t> je oblika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/>
              <a:t>Gde su </a:t>
            </a:r>
            <a:r>
              <a:rPr lang="sr-Latn-RS" i="1" dirty="0"/>
              <a:t>t, t</a:t>
            </a:r>
            <a:r>
              <a:rPr lang="sr-Latn-RS" i="1" baseline="-25000" dirty="0"/>
              <a:t>1</a:t>
            </a:r>
            <a:r>
              <a:rPr lang="sr-Latn-RS" i="1" dirty="0"/>
              <a:t>, t</a:t>
            </a:r>
            <a:r>
              <a:rPr lang="sr-Latn-RS" i="1" baseline="-25000" dirty="0"/>
              <a:t>2</a:t>
            </a:r>
            <a:r>
              <a:rPr lang="sr-Latn-RS" i="1" dirty="0"/>
              <a:t>, ..., </a:t>
            </a:r>
            <a:r>
              <a:rPr lang="sr-Latn-RS" i="1" dirty="0" err="1"/>
              <a:t>t</a:t>
            </a:r>
            <a:r>
              <a:rPr lang="sr-Latn-RS" i="1" baseline="-25000" dirty="0" err="1"/>
              <a:t>n</a:t>
            </a:r>
            <a:r>
              <a:rPr lang="sr-Latn-RS" i="1" dirty="0"/>
              <a:t> </a:t>
            </a:r>
            <a:r>
              <a:rPr lang="sr-Latn-RS" dirty="0" err="1"/>
              <a:t>termovi</a:t>
            </a:r>
            <a:r>
              <a:rPr lang="sr-Latn-RS" dirty="0"/>
              <a:t> (n</a:t>
            </a:r>
            <a:r>
              <a:rPr lang="en-US" dirty="0"/>
              <a:t>≥0</a:t>
            </a:r>
            <a:r>
              <a:rPr lang="sr-Latn-RS" dirty="0"/>
              <a:t>).</a:t>
            </a:r>
          </a:p>
          <a:p>
            <a:pPr lvl="1"/>
            <a:r>
              <a:rPr lang="sr-Latn-RS" i="1" dirty="0"/>
              <a:t>t</a:t>
            </a:r>
            <a:r>
              <a:rPr lang="sr-Latn-RS" dirty="0"/>
              <a:t> je zaključak</a:t>
            </a:r>
          </a:p>
          <a:p>
            <a:pPr lvl="1"/>
            <a:r>
              <a:rPr lang="sr-Latn-RS" i="1" dirty="0"/>
              <a:t>t</a:t>
            </a:r>
            <a:r>
              <a:rPr lang="sr-Latn-RS" i="1" baseline="-25000" dirty="0"/>
              <a:t>1</a:t>
            </a:r>
            <a:r>
              <a:rPr lang="sr-Latn-RS" i="1" dirty="0"/>
              <a:t>, t</a:t>
            </a:r>
            <a:r>
              <a:rPr lang="sr-Latn-RS" i="1" baseline="-25000" dirty="0"/>
              <a:t>2</a:t>
            </a:r>
            <a:r>
              <a:rPr lang="sr-Latn-RS" i="1" dirty="0"/>
              <a:t>, ..., t</a:t>
            </a:r>
            <a:r>
              <a:rPr lang="sr-Latn-RS" i="1" baseline="-25000" dirty="0"/>
              <a:t>n</a:t>
            </a:r>
            <a:r>
              <a:rPr lang="sr-Latn-RS" baseline="-25000" dirty="0"/>
              <a:t> </a:t>
            </a:r>
            <a:r>
              <a:rPr lang="sr-Latn-RS" dirty="0"/>
              <a:t>su premise</a:t>
            </a:r>
          </a:p>
          <a:p>
            <a:pPr lvl="1"/>
            <a:r>
              <a:rPr lang="sr-Latn-RS" dirty="0"/>
              <a:t>Zaključak bez premisa je </a:t>
            </a:r>
            <a:r>
              <a:rPr lang="sr-Latn-RS" i="1" dirty="0"/>
              <a:t>aksiom</a:t>
            </a:r>
            <a:r>
              <a:rPr lang="en-US" i="1" dirty="0"/>
              <a:t> </a:t>
            </a:r>
            <a:r>
              <a:rPr lang="sr-Latn-RS" dirty="0"/>
              <a:t>(n=0)</a:t>
            </a:r>
            <a:endParaRPr lang="sr-Latn-RS" i="1" dirty="0"/>
          </a:p>
          <a:p>
            <a:r>
              <a:rPr lang="sr-Latn-RS" i="1" dirty="0"/>
              <a:t>Instanca produkcije</a:t>
            </a:r>
            <a:r>
              <a:rPr lang="sr-Latn-RS" dirty="0"/>
              <a:t> dobija se tako što se u produkciji sve varijable zamene stringovima znakova, pri čemu se pojave iste varijable zamene istim stringovima znakova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i="1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2743200"/>
                <a:ext cx="1371600" cy="592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r-Latn-R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r-Latn-R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r-Latn-R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sr-Latn-R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r-Latn-R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/>
                                </a:rPr>
                                <m:t>… </m:t>
                              </m:r>
                              <m:r>
                                <a:rPr lang="sr-Latn-R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sr-Latn-RS" i="1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743200"/>
                <a:ext cx="1371600" cy="592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48800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000"/>
            <a:ext cx="9000000" cy="5760000"/>
          </a:xfrm>
        </p:spPr>
        <p:txBody>
          <a:bodyPr>
            <a:normAutofit/>
          </a:bodyPr>
          <a:lstStyle/>
          <a:p>
            <a:r>
              <a:rPr lang="sr-Latn-RS" dirty="0"/>
              <a:t>Dva produkciona pravila</a:t>
            </a:r>
          </a:p>
          <a:p>
            <a:endParaRPr lang="sr-Latn-RS" i="1" dirty="0"/>
          </a:p>
          <a:p>
            <a:endParaRPr lang="en-GB" dirty="0"/>
          </a:p>
          <a:p>
            <a:r>
              <a:rPr lang="en-GB" dirty="0"/>
              <a:t>N je </a:t>
            </a:r>
            <a:r>
              <a:rPr lang="en-GB" dirty="0" err="1"/>
              <a:t>aksiom</a:t>
            </a:r>
            <a:endParaRPr lang="sr-Latn-RS" dirty="0"/>
          </a:p>
          <a:p>
            <a:r>
              <a:rPr lang="sr-Latn-RS" dirty="0"/>
              <a:t>Ostali </a:t>
            </a:r>
            <a:r>
              <a:rPr lang="sr-Latn-RS" dirty="0" err="1"/>
              <a:t>termovi</a:t>
            </a:r>
            <a:r>
              <a:rPr lang="sr-Latn-RS" dirty="0"/>
              <a:t> mogu nastati iz N oslanjajući se na produkciona pravila</a:t>
            </a:r>
          </a:p>
          <a:p>
            <a:r>
              <a:rPr lang="sr-Latn-RS" dirty="0"/>
              <a:t>Instance produkcije, gde je varijabla x zamenjena sa praznim stringom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| </a:t>
            </a:r>
            <a:r>
              <a:rPr lang="en-US" dirty="0" err="1"/>
              <a:t>crticama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71704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38800"/>
            <a:ext cx="2933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5826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– MU slagalica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000"/>
            <a:ext cx="9000000" cy="5760000"/>
          </a:xfrm>
        </p:spPr>
        <p:txBody>
          <a:bodyPr>
            <a:normAutofit/>
          </a:bodyPr>
          <a:lstStyle/>
          <a:p>
            <a:r>
              <a:rPr lang="sr-Latn-RS" dirty="0"/>
              <a:t>Imamo znakove M, I, U</a:t>
            </a:r>
          </a:p>
          <a:p>
            <a:r>
              <a:rPr lang="sr-Latn-RS" dirty="0"/>
              <a:t>Treba transfomisati aksiom MI u string MU primenom sledećih pravila: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xI -&gt; xIU (dodajemo U na kraj svakog stringa koji se završava sa I)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Mx -&gt; Mxx (uduplamo string koji sledi posle M)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xIIIy -&gt; xUy (tri pojave I se zamene sa U)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xUUy -&gt; xy (dve vezane pojave U se brišu)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22" y="5562600"/>
            <a:ext cx="5390478" cy="110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87114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MU slagalica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F49D1-3E7F-404A-9AF4-68307BE9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95867"/>
            <a:ext cx="8602132" cy="49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7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Uspeh </a:t>
            </a:r>
            <a:r>
              <a:rPr lang="en-GB" dirty="0"/>
              <a:t>MACSYM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6388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William Martin</a:t>
            </a:r>
            <a:r>
              <a:rPr lang="sr-Latn-RS" dirty="0"/>
              <a:t> (jedan od tvoraca MACSYMA-e)</a:t>
            </a:r>
            <a:r>
              <a:rPr lang="en-GB" dirty="0"/>
              <a:t> </a:t>
            </a:r>
            <a:r>
              <a:rPr lang="sr-Latn-RS" dirty="0"/>
              <a:t>je, na primeru </a:t>
            </a:r>
            <a:r>
              <a:rPr lang="en-GB" dirty="0"/>
              <a:t>MACSYM</a:t>
            </a:r>
            <a:r>
              <a:rPr lang="sr-Latn-RS" dirty="0"/>
              <a:t>A</a:t>
            </a:r>
            <a:r>
              <a:rPr lang="en-GB" dirty="0"/>
              <a:t>-</a:t>
            </a:r>
            <a:r>
              <a:rPr lang="sr-Latn-RS" dirty="0"/>
              <a:t>e identifikovao sledeće faktore koji utiču na uspešnost razvoja SBZ (</a:t>
            </a:r>
            <a:r>
              <a:rPr lang="sr-Latn-RS" b="1" dirty="0"/>
              <a:t>faktori su poređani po važnosti!</a:t>
            </a:r>
            <a:r>
              <a:rPr lang="sr-Latn-RS" dirty="0"/>
              <a:t>):</a:t>
            </a:r>
          </a:p>
          <a:p>
            <a:pPr lvl="1"/>
            <a:r>
              <a:rPr lang="sr-Latn-RS" b="1" dirty="0"/>
              <a:t>Osnovne ideje</a:t>
            </a:r>
            <a:r>
              <a:rPr lang="sr-Latn-RS" dirty="0"/>
              <a:t>: svaki SBZ bi treba da sadrži </a:t>
            </a:r>
            <a:r>
              <a:rPr lang="sr-Latn-RS" b="1" dirty="0"/>
              <a:t>mali broj </a:t>
            </a:r>
            <a:r>
              <a:rPr lang="sr-Latn-RS" dirty="0"/>
              <a:t>opštih </a:t>
            </a:r>
            <a:r>
              <a:rPr lang="sr-Latn-RS" b="1" dirty="0"/>
              <a:t>osnovnih ideja</a:t>
            </a:r>
          </a:p>
          <a:p>
            <a:pPr lvl="2"/>
            <a:r>
              <a:rPr lang="sr-Latn-RS" dirty="0"/>
              <a:t>NPR. korišćenje rekurzije ili analiziraj/rešavaj posebne slučajeve u SIN-u</a:t>
            </a:r>
          </a:p>
          <a:p>
            <a:pPr lvl="1"/>
            <a:r>
              <a:rPr lang="sr-Latn-RS" b="1" dirty="0"/>
              <a:t>Trikovi</a:t>
            </a:r>
            <a:r>
              <a:rPr lang="sr-Latn-RS" dirty="0"/>
              <a:t>: korišćenje </a:t>
            </a:r>
            <a:r>
              <a:rPr lang="sr-Latn-RS" b="1" dirty="0"/>
              <a:t>tehnika</a:t>
            </a:r>
            <a:r>
              <a:rPr lang="sr-Latn-RS" dirty="0"/>
              <a:t> koje su karakteristične za </a:t>
            </a:r>
            <a:r>
              <a:rPr lang="sr-Latn-RS" b="1" dirty="0"/>
              <a:t>domen</a:t>
            </a:r>
          </a:p>
          <a:p>
            <a:pPr lvl="2"/>
            <a:r>
              <a:rPr lang="sr-Latn-RS" dirty="0"/>
              <a:t>Na primer Rišov ili Euklidov algoritam(</a:t>
            </a:r>
            <a:r>
              <a:rPr lang="vi-VN" dirty="0"/>
              <a:t>određivanje najvećeg zajedničkog delioca</a:t>
            </a:r>
            <a:r>
              <a:rPr lang="sr-Latn-RS" dirty="0"/>
              <a:t>)*</a:t>
            </a:r>
          </a:p>
          <a:p>
            <a:pPr lvl="1"/>
            <a:r>
              <a:rPr lang="sr-Latn-RS" b="1" dirty="0"/>
              <a:t>Neizbežna inženjerska rešenja</a:t>
            </a:r>
            <a:r>
              <a:rPr lang="sr-Latn-RS" dirty="0"/>
              <a:t>: dobar </a:t>
            </a:r>
            <a:r>
              <a:rPr lang="sr-Latn-RS" b="1" dirty="0"/>
              <a:t>odabir</a:t>
            </a:r>
            <a:r>
              <a:rPr lang="sr-Latn-RS" dirty="0"/>
              <a:t> neizbežnih </a:t>
            </a:r>
            <a:r>
              <a:rPr lang="sr-Latn-RS" b="1" dirty="0"/>
              <a:t>inženjerskih rešenja </a:t>
            </a:r>
            <a:r>
              <a:rPr lang="sr-Latn-RS" dirty="0"/>
              <a:t>koja doprinose uniformnosti i upotrebljivosti sistema</a:t>
            </a:r>
          </a:p>
          <a:p>
            <a:pPr lvl="2"/>
            <a:r>
              <a:rPr lang="sr-Latn-RS" dirty="0"/>
              <a:t>NPR. prevođenje unarnog minusa u poseban izraz</a:t>
            </a:r>
          </a:p>
          <a:p>
            <a:pPr lvl="2"/>
            <a:r>
              <a:rPr lang="sr-Latn-RS" dirty="0"/>
              <a:t>Ili odabir softverske arhitekture</a:t>
            </a:r>
          </a:p>
          <a:p>
            <a:pPr lvl="1"/>
            <a:r>
              <a:rPr lang="sr-Latn-RS" b="1" dirty="0"/>
              <a:t>Manje bitna inženjerska rešenja</a:t>
            </a:r>
          </a:p>
        </p:txBody>
      </p:sp>
    </p:spTree>
    <p:extLst>
      <p:ext uri="{BB962C8B-B14F-4D97-AF65-F5344CB8AC3E}">
        <p14:creationId xmlns:p14="http://schemas.microsoft.com/office/powerpoint/2010/main" val="46483593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MU slagalica - rešenje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U datom kanoničkom sistemu nije moguće produkovati zahtevani string</a:t>
            </a:r>
          </a:p>
          <a:p>
            <a:r>
              <a:rPr lang="sr-Latn-RS" dirty="0"/>
              <a:t>Zašto?</a:t>
            </a:r>
          </a:p>
        </p:txBody>
      </p:sp>
    </p:spTree>
    <p:extLst>
      <p:ext uri="{BB962C8B-B14F-4D97-AF65-F5344CB8AC3E}">
        <p14:creationId xmlns:p14="http://schemas.microsoft.com/office/powerpoint/2010/main" val="390325766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84910"/>
            <a:ext cx="332509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MU slagalica - rešenje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27800"/>
            <a:ext cx="9000000" cy="43302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Zašto?</a:t>
            </a:r>
          </a:p>
          <a:p>
            <a:pPr lvl="1"/>
            <a:r>
              <a:rPr lang="sr-Latn-RS" dirty="0"/>
              <a:t>Da bi se „izbrisali“ karakteri I treba da ih bude 3 vezanih (III)</a:t>
            </a:r>
          </a:p>
          <a:p>
            <a:pPr lvl="1"/>
            <a:r>
              <a:rPr lang="sr-Latn-RS" dirty="0"/>
              <a:t>Inicijalno imamo jednu pojavu karaktera I, što nije deljivo sa 3</a:t>
            </a:r>
          </a:p>
          <a:p>
            <a:pPr lvl="1"/>
            <a:r>
              <a:rPr lang="sr-Latn-RS" dirty="0"/>
              <a:t>Primena pravila 2 - dupliranje broja dobijamo II koji nije deljiv sa 3 uvek će dati broj koji nije deljiv sa 3</a:t>
            </a:r>
          </a:p>
          <a:p>
            <a:pPr lvl="1"/>
            <a:r>
              <a:rPr lang="sr-Latn-RS" dirty="0"/>
              <a:t>Primena pravila 3 – oduzimanje broja 3 od broja koji nije deljiv sa 3 uvek će rezultovati brojem koji nije deljiv sa 3</a:t>
            </a:r>
          </a:p>
        </p:txBody>
      </p:sp>
    </p:spTree>
    <p:extLst>
      <p:ext uri="{BB962C8B-B14F-4D97-AF65-F5344CB8AC3E}">
        <p14:creationId xmlns:p14="http://schemas.microsoft.com/office/powerpoint/2010/main" val="165121829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CDE14C1F-F17A-4128-B6D7-34B3426E711C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122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7348" name="Rectangle 5"/>
          <p:cNvSpPr>
            <a:spLocks noGrp="1" noChangeArrowheads="1"/>
          </p:cNvSpPr>
          <p:nvPr>
            <p:ph type="title"/>
          </p:nvPr>
        </p:nvSpPr>
        <p:spPr>
          <a:xfrm>
            <a:off x="446088" y="29592"/>
            <a:ext cx="8229600" cy="1143000"/>
          </a:xfrm>
        </p:spPr>
        <p:txBody>
          <a:bodyPr/>
          <a:lstStyle/>
          <a:p>
            <a:r>
              <a:rPr lang="en-US" dirty="0"/>
              <a:t>Markov</a:t>
            </a:r>
            <a:r>
              <a:rPr lang="sr-Latn-RS" dirty="0"/>
              <a:t>ljev algoritam</a:t>
            </a:r>
            <a:endParaRPr lang="en-US" dirty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8502" y="1156440"/>
            <a:ext cx="6497098" cy="5701560"/>
          </a:xfrm>
        </p:spPr>
        <p:txBody>
          <a:bodyPr rtlCol="0">
            <a:normAutofit fontScale="92500"/>
          </a:bodyPr>
          <a:lstStyle/>
          <a:p>
            <a:pPr marL="495300" indent="-457200" fontAlgn="auto">
              <a:spcAft>
                <a:spcPts val="0"/>
              </a:spcAft>
              <a:defRPr/>
            </a:pPr>
            <a:r>
              <a:rPr lang="en-US" dirty="0"/>
              <a:t>1950</a:t>
            </a:r>
            <a:r>
              <a:rPr lang="sr-Latn-RS" dirty="0"/>
              <a:t>tih godina</a:t>
            </a:r>
            <a:r>
              <a:rPr lang="en-US" dirty="0"/>
              <a:t> A</a:t>
            </a:r>
            <a:r>
              <a:rPr lang="sr-Latn-RS" dirty="0"/>
              <a:t>ndrej</a:t>
            </a:r>
            <a:r>
              <a:rPr lang="en-US" dirty="0"/>
              <a:t> A</a:t>
            </a:r>
            <a:r>
              <a:rPr lang="sr-Latn-RS" dirty="0"/>
              <a:t>ndrejevič</a:t>
            </a:r>
            <a:r>
              <a:rPr lang="en-US" dirty="0"/>
              <a:t> Markov</a:t>
            </a:r>
            <a:r>
              <a:rPr lang="sr-Latn-RS" dirty="0"/>
              <a:t> (</a:t>
            </a:r>
            <a:r>
              <a:rPr lang="vi-VN" dirty="0"/>
              <a:t> Андре́й Андре́евич Ма́рков</a:t>
            </a:r>
            <a:r>
              <a:rPr lang="sr-Latn-RS" dirty="0"/>
              <a:t>) mlađi,</a:t>
            </a:r>
            <a:r>
              <a:rPr lang="en-US" dirty="0"/>
              <a:t> </a:t>
            </a:r>
            <a:r>
              <a:rPr lang="sr-Latn-RS" dirty="0"/>
              <a:t>sin </a:t>
            </a:r>
            <a:r>
              <a:rPr lang="en-US" dirty="0"/>
              <a:t>Andre</a:t>
            </a:r>
            <a:r>
              <a:rPr lang="sr-Latn-RS" dirty="0"/>
              <a:t>ja</a:t>
            </a:r>
            <a:r>
              <a:rPr lang="en-US" dirty="0"/>
              <a:t> Markov</a:t>
            </a:r>
            <a:r>
              <a:rPr lang="sr-Latn-RS" dirty="0"/>
              <a:t>a starijeg (Markovljevi lanci)</a:t>
            </a:r>
            <a:r>
              <a:rPr lang="en-US" dirty="0"/>
              <a:t>, </a:t>
            </a:r>
            <a:r>
              <a:rPr lang="sr-Latn-RS" dirty="0"/>
              <a:t>uveo je </a:t>
            </a:r>
            <a:r>
              <a:rPr lang="en-US" dirty="0" err="1">
                <a:latin typeface="Arial Italic" charset="0"/>
                <a:cs typeface="Arial Italic" charset="0"/>
                <a:sym typeface="Arial Italic" charset="0"/>
              </a:rPr>
              <a:t>priorite</a:t>
            </a:r>
            <a:r>
              <a:rPr lang="sr-Latn-RS" dirty="0">
                <a:latin typeface="Arial Italic" charset="0"/>
                <a:cs typeface="Arial Italic" charset="0"/>
                <a:sym typeface="Arial Italic" charset="0"/>
              </a:rPr>
              <a:t>te</a:t>
            </a:r>
            <a:r>
              <a:rPr lang="en-US" dirty="0"/>
              <a:t> </a:t>
            </a:r>
            <a:r>
              <a:rPr lang="sr-Latn-RS" dirty="0"/>
              <a:t>kao kontrolnu strukturu produkcionih sistema</a:t>
            </a:r>
            <a:endParaRPr lang="en-US" dirty="0"/>
          </a:p>
          <a:p>
            <a:pPr marL="895350" lvl="1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RS" dirty="0"/>
              <a:t>Pravila sa većim prioritetima se prvo aktiviraju</a:t>
            </a:r>
            <a:endParaRPr lang="en-US" dirty="0"/>
          </a:p>
          <a:p>
            <a:pPr marL="895350" lvl="1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RS" dirty="0"/>
              <a:t>Omogućuje efikasnije izvršavanje produkcionih sistema</a:t>
            </a:r>
            <a:endParaRPr lang="en-US" dirty="0"/>
          </a:p>
          <a:p>
            <a:pPr marL="895350" lvl="1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RS" dirty="0"/>
              <a:t>Ali još uvek nedovoljno efiksano za SBZ sa velikim skupovima pravila</a:t>
            </a:r>
            <a:endParaRPr lang="en-US" dirty="0"/>
          </a:p>
          <a:p>
            <a:pPr marL="438150" lvl="1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pic>
        <p:nvPicPr>
          <p:cNvPr id="17410" name="Picture 2" descr="http://logic.pdmi.ras.ru/Markov/fotografii/portrait%5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162" y="1295400"/>
            <a:ext cx="1905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39257"/>
      </p:ext>
    </p:extLst>
  </p:cSld>
  <p:clrMapOvr>
    <a:masterClrMapping/>
  </p:clrMapOvr>
  <p:transition spd="slow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ACD768FA-13E6-478E-B50C-11A772095522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123</a:t>
            </a:fld>
            <a:endParaRPr lang="en-US" dirty="0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title"/>
          </p:nvPr>
        </p:nvSpPr>
        <p:spPr>
          <a:xfrm>
            <a:off x="48035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Neefikasan algoritam za Uprarivanje</a:t>
            </a:r>
            <a:endParaRPr lang="en-US" dirty="0"/>
          </a:p>
        </p:txBody>
      </p:sp>
      <p:sp>
        <p:nvSpPr>
          <p:cNvPr id="5837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709950" cy="4953000"/>
          </a:xfrm>
        </p:spPr>
        <p:txBody>
          <a:bodyPr>
            <a:normAutofit lnSpcReduction="10000"/>
          </a:bodyPr>
          <a:lstStyle/>
          <a:p>
            <a:pPr marL="495300" indent="-457200">
              <a:spcBef>
                <a:spcPts val="400"/>
              </a:spcBef>
            </a:pPr>
            <a:r>
              <a:rPr lang="sr-Latn-RS" dirty="0"/>
              <a:t>Naivna </a:t>
            </a:r>
            <a:r>
              <a:rPr lang="sr-Latn-RS" b="1" dirty="0"/>
              <a:t>implementacija</a:t>
            </a:r>
            <a:r>
              <a:rPr lang="sr-Latn-RS" dirty="0"/>
              <a:t> </a:t>
            </a:r>
            <a:r>
              <a:rPr lang="sr-Latn-RS" b="1" dirty="0"/>
              <a:t>zadovoljavanja pravila</a:t>
            </a:r>
            <a:r>
              <a:rPr lang="en-US" b="1" dirty="0"/>
              <a:t> (</a:t>
            </a:r>
            <a:r>
              <a:rPr lang="sr-Latn-RS" b="1" dirty="0"/>
              <a:t>u</a:t>
            </a:r>
            <a:r>
              <a:rPr lang="en-US" b="1" dirty="0" err="1"/>
              <a:t>parivanje</a:t>
            </a:r>
            <a:r>
              <a:rPr lang="en-US" b="1" dirty="0"/>
              <a:t> </a:t>
            </a:r>
            <a:r>
              <a:rPr lang="sr-Latn-RS" b="1" dirty="0"/>
              <a:t>LHS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sr-Latn-RS" b="1" dirty="0"/>
              <a:t>č</a:t>
            </a:r>
            <a:r>
              <a:rPr lang="en-US" b="1" dirty="0" err="1"/>
              <a:t>injenicama</a:t>
            </a:r>
            <a:r>
              <a:rPr lang="en-US" b="1" dirty="0"/>
              <a:t> </a:t>
            </a:r>
            <a:r>
              <a:rPr lang="en-US" b="1" dirty="0" err="1"/>
              <a:t>iz</a:t>
            </a:r>
            <a:r>
              <a:rPr lang="en-US" b="1" dirty="0"/>
              <a:t> </a:t>
            </a:r>
            <a:r>
              <a:rPr lang="en-US" b="1" dirty="0" err="1"/>
              <a:t>radne</a:t>
            </a:r>
            <a:r>
              <a:rPr lang="en-US" b="1" dirty="0"/>
              <a:t> </a:t>
            </a:r>
            <a:r>
              <a:rPr lang="en-US" b="1" dirty="0" err="1"/>
              <a:t>memorije</a:t>
            </a:r>
            <a:r>
              <a:rPr lang="en-US" b="1" dirty="0"/>
              <a:t>)</a:t>
            </a:r>
            <a:r>
              <a:rPr lang="sr-Latn-RS" b="1" dirty="0"/>
              <a:t> </a:t>
            </a:r>
            <a:r>
              <a:rPr lang="sr-Latn-RS" dirty="0"/>
              <a:t>kod</a:t>
            </a:r>
            <a:r>
              <a:rPr lang="sr-Latn-RS" b="1" dirty="0"/>
              <a:t> </a:t>
            </a:r>
            <a:r>
              <a:rPr lang="sr-Latn-RS" dirty="0"/>
              <a:t>ES oslanjala bi se na algoritam koji bi </a:t>
            </a:r>
            <a:r>
              <a:rPr lang="sr-Latn-RS" altLang="en-US" dirty="0"/>
              <a:t>isprobavao sve kombinacije pravila i činjenica</a:t>
            </a:r>
          </a:p>
          <a:p>
            <a:pPr marL="895350" lvl="1" indent="-457200">
              <a:spcBef>
                <a:spcPts val="400"/>
              </a:spcBef>
            </a:pPr>
            <a:r>
              <a:rPr lang="sr-Latn-RS" altLang="en-US" dirty="0"/>
              <a:t>Za svako pravilo, pri svakoj izmeni radne memorije, tražile bi se sve moguće kombinacije činjenica koje bi zadovoljile pravilo</a:t>
            </a:r>
          </a:p>
          <a:p>
            <a:pPr marL="895350" lvl="1" indent="-457200">
              <a:spcBef>
                <a:spcPts val="400"/>
              </a:spcBef>
            </a:pPr>
            <a:r>
              <a:rPr lang="sr-Latn-RS" altLang="en-US" dirty="0"/>
              <a:t>Algoritam bi bio eksponencijalne složenosti</a:t>
            </a:r>
          </a:p>
          <a:p>
            <a:pPr marL="895350" lvl="1" indent="-457200">
              <a:spcBef>
                <a:spcPts val="400"/>
              </a:spcBef>
            </a:pPr>
            <a:r>
              <a:rPr lang="sr-Latn-RS" altLang="en-US" dirty="0"/>
              <a:t>ES bi se izvršavao suviše sporo</a:t>
            </a:r>
          </a:p>
          <a:p>
            <a:pPr marL="895350" lvl="1" indent="-457200">
              <a:spcBef>
                <a:spcPts val="400"/>
              </a:spcBef>
            </a:pPr>
            <a:r>
              <a:rPr lang="sr-Latn-RS" altLang="en-US" dirty="0"/>
              <a:t>Neefikasan način </a:t>
            </a:r>
          </a:p>
          <a:p>
            <a:pPr marL="895350" lvl="1" indent="-457200">
              <a:spcBef>
                <a:spcPts val="400"/>
              </a:spcBef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9869"/>
      </p:ext>
    </p:extLst>
  </p:cSld>
  <p:clrMapOvr>
    <a:masterClrMapping/>
  </p:clrMapOvr>
  <p:transition spd="slow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ACD768FA-13E6-478E-B50C-11A772095522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124</a:t>
            </a:fld>
            <a:endParaRPr lang="en-US" dirty="0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title"/>
          </p:nvPr>
        </p:nvSpPr>
        <p:spPr>
          <a:xfrm>
            <a:off x="480350" y="0"/>
            <a:ext cx="8229600" cy="1143000"/>
          </a:xfrm>
        </p:spPr>
        <p:txBody>
          <a:bodyPr/>
          <a:lstStyle/>
          <a:p>
            <a:r>
              <a:rPr lang="en-US" dirty="0"/>
              <a:t>Rete </a:t>
            </a:r>
            <a:r>
              <a:rPr lang="en-US" dirty="0" err="1"/>
              <a:t>Algorit</a:t>
            </a:r>
            <a:r>
              <a:rPr lang="sr-Latn-RS" dirty="0"/>
              <a:t>a</a:t>
            </a:r>
            <a:r>
              <a:rPr lang="en-US" dirty="0"/>
              <a:t>m</a:t>
            </a:r>
          </a:p>
        </p:txBody>
      </p:sp>
      <p:sp>
        <p:nvSpPr>
          <p:cNvPr id="5837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153400" cy="4724400"/>
          </a:xfrm>
        </p:spPr>
        <p:txBody>
          <a:bodyPr>
            <a:normAutofit fontScale="85000" lnSpcReduction="20000"/>
          </a:bodyPr>
          <a:lstStyle/>
          <a:p>
            <a:pPr marL="495300" indent="-457200"/>
            <a:r>
              <a:rPr lang="sr-Latn-RS" dirty="0"/>
              <a:t>R</a:t>
            </a:r>
            <a:r>
              <a:rPr lang="en-US" dirty="0"/>
              <a:t>e</a:t>
            </a:r>
            <a:r>
              <a:rPr lang="sr-Latn-RS" dirty="0"/>
              <a:t>te (</a:t>
            </a:r>
            <a:r>
              <a:rPr lang="en-US" dirty="0"/>
              <a:t>lat. – </a:t>
            </a:r>
            <a:r>
              <a:rPr lang="sr-Latn-RS" dirty="0"/>
              <a:t>mreža) Algoritam provera </a:t>
            </a:r>
            <a:r>
              <a:rPr lang="sr-Latn-RS" dirty="0" err="1"/>
              <a:t>zadovoljenost</a:t>
            </a:r>
            <a:r>
              <a:rPr lang="sr-Latn-RS" dirty="0"/>
              <a:t> (</a:t>
            </a:r>
            <a:r>
              <a:rPr lang="sr-Latn-RS" dirty="0" err="1"/>
              <a:t>pattern</a:t>
            </a:r>
            <a:r>
              <a:rPr lang="sr-Latn-RS" dirty="0"/>
              <a:t> m</a:t>
            </a:r>
            <a:r>
              <a:rPr lang="en-GB" dirty="0" err="1"/>
              <a:t>atching</a:t>
            </a:r>
            <a:r>
              <a:rPr lang="sr-Latn-RS" dirty="0"/>
              <a:t>) činjenica za pravila u </a:t>
            </a:r>
            <a:r>
              <a:rPr lang="sr-Latn-RS" dirty="0" err="1"/>
              <a:t>rule</a:t>
            </a:r>
            <a:r>
              <a:rPr lang="sr-Latn-RS" dirty="0"/>
              <a:t> </a:t>
            </a:r>
            <a:r>
              <a:rPr lang="sr-Latn-RS" dirty="0" err="1"/>
              <a:t>engine</a:t>
            </a:r>
            <a:r>
              <a:rPr lang="sr-Latn-RS" dirty="0"/>
              <a:t>-ima</a:t>
            </a:r>
          </a:p>
          <a:p>
            <a:pPr marL="495300" indent="-457200"/>
            <a:r>
              <a:rPr lang="sr-Latn-RS" dirty="0"/>
              <a:t>Razvio ga je </a:t>
            </a:r>
            <a:r>
              <a:rPr lang="en-US" dirty="0"/>
              <a:t>Charles L. </a:t>
            </a:r>
            <a:r>
              <a:rPr lang="en-US" dirty="0" err="1"/>
              <a:t>Forgy</a:t>
            </a:r>
            <a:r>
              <a:rPr lang="en-US" dirty="0"/>
              <a:t> </a:t>
            </a:r>
            <a:r>
              <a:rPr lang="sr-Latn-RS" dirty="0"/>
              <a:t>na </a:t>
            </a:r>
            <a:r>
              <a:rPr lang="en-US" dirty="0"/>
              <a:t>Carnegie Mellon </a:t>
            </a:r>
            <a:r>
              <a:rPr lang="sr-Latn-RS" dirty="0"/>
              <a:t>univerzitetu kasnih </a:t>
            </a:r>
            <a:r>
              <a:rPr lang="en-US" dirty="0"/>
              <a:t>70</a:t>
            </a:r>
            <a:r>
              <a:rPr lang="sr-Latn-RS" dirty="0"/>
              <a:t>tih godina 20 veka za </a:t>
            </a:r>
            <a:r>
              <a:rPr lang="en-US" dirty="0"/>
              <a:t>OPS (Official Production System) </a:t>
            </a:r>
            <a:r>
              <a:rPr lang="sr-Latn-RS" dirty="0"/>
              <a:t>ljusku</a:t>
            </a:r>
            <a:endParaRPr lang="en-US" dirty="0"/>
          </a:p>
          <a:p>
            <a:pPr marL="895350" lvl="1" indent="-457200">
              <a:spcBef>
                <a:spcPts val="400"/>
              </a:spcBef>
              <a:buFont typeface="Arial" pitchFamily="34" charset="0"/>
              <a:buChar char="•"/>
            </a:pPr>
            <a:r>
              <a:rPr lang="sr-Latn-RS" dirty="0"/>
              <a:t>Skladišti informacije o prethodnicima u vidu mreže</a:t>
            </a:r>
          </a:p>
          <a:p>
            <a:pPr marL="895350" lvl="1" indent="-457200">
              <a:spcBef>
                <a:spcPts val="400"/>
              </a:spcBef>
              <a:buFont typeface="Arial" pitchFamily="34" charset="0"/>
              <a:buChar char="•"/>
            </a:pPr>
            <a:r>
              <a:rPr lang="sr-Latn-RS" dirty="0"/>
              <a:t>Cvorovi u mreži čuvaju podatke o činjenicama koje zadovoljavaju neke delove uslova od pretpostavki iz pravila</a:t>
            </a:r>
            <a:endParaRPr lang="en-US" dirty="0"/>
          </a:p>
          <a:p>
            <a:pPr marL="895350" lvl="1" indent="-457200">
              <a:spcBef>
                <a:spcPts val="400"/>
              </a:spcBef>
              <a:buFont typeface="Arial" pitchFamily="34" charset="0"/>
              <a:buChar char="•"/>
            </a:pPr>
            <a:r>
              <a:rPr lang="sr-Latn-RS" dirty="0"/>
              <a:t>U svakom ciklusu samo proverava promene </a:t>
            </a:r>
            <a:br>
              <a:rPr lang="sr-Latn-RS" dirty="0"/>
            </a:br>
            <a:r>
              <a:rPr lang="sr-Latn-RS" dirty="0"/>
              <a:t>u mreži</a:t>
            </a:r>
            <a:endParaRPr lang="en-US" dirty="0"/>
          </a:p>
          <a:p>
            <a:pPr marL="895350" lvl="1" indent="-457200">
              <a:spcBef>
                <a:spcPts val="400"/>
              </a:spcBef>
              <a:buFont typeface="Arial" pitchFamily="34" charset="0"/>
              <a:buChar char="•"/>
            </a:pPr>
            <a:r>
              <a:rPr lang="sr-Latn-RS" dirty="0"/>
              <a:t>Značajno poboljšava efikasnost</a:t>
            </a:r>
          </a:p>
          <a:p>
            <a:pPr marL="895350" lvl="1" indent="-457200">
              <a:spcBef>
                <a:spcPts val="400"/>
              </a:spcBef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837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006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46C47-A650-43CC-8604-CA85F3489284}"/>
              </a:ext>
            </a:extLst>
          </p:cNvPr>
          <p:cNvSpPr txBox="1"/>
          <p:nvPr/>
        </p:nvSpPr>
        <p:spPr>
          <a:xfrm>
            <a:off x="457200" y="5800627"/>
            <a:ext cx="4604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>
                <a:hlinkClick r:id="rId4"/>
              </a:rPr>
              <a:t>https://en.wikipedia.org/wiki/Rete_algorithm</a:t>
            </a:r>
            <a:r>
              <a:rPr lang="en-US" dirty="0"/>
              <a:t>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35670160"/>
      </p:ext>
    </p:extLst>
  </p:cSld>
  <p:clrMapOvr>
    <a:masterClrMapping/>
  </p:clrMapOvr>
  <p:transition spd="slow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RETE algoritam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000"/>
            <a:ext cx="8686800" cy="1739400"/>
          </a:xfrm>
        </p:spPr>
        <p:txBody>
          <a:bodyPr>
            <a:normAutofit fontScale="92500" lnSpcReduction="20000"/>
          </a:bodyPr>
          <a:lstStyle/>
          <a:p>
            <a:r>
              <a:rPr lang="sr-Latn-RS" b="1" dirty="0"/>
              <a:t>Pravila</a:t>
            </a:r>
            <a:r>
              <a:rPr lang="sr-Latn-RS" dirty="0"/>
              <a:t> su skup </a:t>
            </a:r>
            <a:r>
              <a:rPr lang="sr-Latn-RS" b="1" dirty="0"/>
              <a:t>pretpostavka</a:t>
            </a:r>
            <a:r>
              <a:rPr lang="sr-Latn-RS" dirty="0"/>
              <a:t> i </a:t>
            </a:r>
            <a:r>
              <a:rPr lang="sr-Latn-RS" b="1" dirty="0"/>
              <a:t>akcija</a:t>
            </a:r>
          </a:p>
          <a:p>
            <a:r>
              <a:rPr lang="sr-Latn-RS" b="1" dirty="0"/>
              <a:t>Činjenica</a:t>
            </a:r>
            <a:r>
              <a:rPr lang="sr-Latn-RS" dirty="0"/>
              <a:t> je vektor svojstava (</a:t>
            </a:r>
            <a:r>
              <a:rPr lang="sr-Latn-RS" dirty="0" err="1"/>
              <a:t>tuple</a:t>
            </a:r>
            <a:r>
              <a:rPr lang="sr-Latn-RS" dirty="0"/>
              <a:t>, n-</a:t>
            </a:r>
            <a:r>
              <a:rPr lang="sr-Latn-RS" dirty="0" err="1"/>
              <a:t>torka</a:t>
            </a:r>
            <a:r>
              <a:rPr lang="sr-Latn-RS" dirty="0"/>
              <a:t> podataka)</a:t>
            </a:r>
            <a:endParaRPr lang="sr-Latn-RS" b="1" dirty="0"/>
          </a:p>
          <a:p>
            <a:r>
              <a:rPr lang="sr-Latn-RS" dirty="0"/>
              <a:t>Pretpostavke testiraju </a:t>
            </a:r>
            <a:r>
              <a:rPr lang="sr-Latn-RS" b="1" dirty="0"/>
              <a:t>svojstva</a:t>
            </a:r>
            <a:r>
              <a:rPr lang="sr-Latn-RS" dirty="0"/>
              <a:t> </a:t>
            </a:r>
            <a:r>
              <a:rPr lang="sr-Latn-RS" b="1" dirty="0"/>
              <a:t>činjenica</a:t>
            </a:r>
            <a:endParaRPr lang="en-GB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9144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88765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RETE mreža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000"/>
            <a:ext cx="9000000" cy="5760000"/>
          </a:xfrm>
        </p:spPr>
        <p:txBody>
          <a:bodyPr>
            <a:normAutofit/>
          </a:bodyPr>
          <a:lstStyle/>
          <a:p>
            <a:r>
              <a:rPr lang="en-US" dirty="0"/>
              <a:t>Rete </a:t>
            </a:r>
            <a:r>
              <a:rPr lang="sr-Latn-RS" dirty="0"/>
              <a:t>mrežu definišu </a:t>
            </a:r>
            <a:r>
              <a:rPr lang="sr-Latn-RS" b="1" dirty="0"/>
              <a:t>usmereni </a:t>
            </a:r>
            <a:r>
              <a:rPr lang="sr-Latn-RS" b="1" dirty="0" err="1"/>
              <a:t>aciklični</a:t>
            </a:r>
            <a:r>
              <a:rPr lang="sr-Latn-RS" b="1" dirty="0"/>
              <a:t> </a:t>
            </a:r>
            <a:r>
              <a:rPr lang="sr-Latn-RS" b="1" dirty="0" err="1"/>
              <a:t>grafovi</a:t>
            </a:r>
            <a:r>
              <a:rPr lang="sr-Latn-RS" dirty="0"/>
              <a:t> koji predstavljaju </a:t>
            </a:r>
            <a:r>
              <a:rPr lang="sr-Latn-RS" b="1" dirty="0"/>
              <a:t>setove pravila.</a:t>
            </a:r>
            <a:endParaRPr lang="sr-Latn-RS" dirty="0"/>
          </a:p>
          <a:p>
            <a:r>
              <a:rPr lang="sr-Latn-RS" dirty="0"/>
              <a:t>ES koji koristi </a:t>
            </a:r>
            <a:r>
              <a:rPr lang="sr-Latn-RS" dirty="0" err="1"/>
              <a:t>Rete</a:t>
            </a:r>
            <a:r>
              <a:rPr lang="sr-Latn-RS" dirty="0"/>
              <a:t> algoritam </a:t>
            </a:r>
            <a:r>
              <a:rPr lang="sr-Latn-RS" b="1" dirty="0"/>
              <a:t>kreira mrežu čvorova (RATE mreža)</a:t>
            </a:r>
            <a:r>
              <a:rPr lang="sr-Latn-RS" dirty="0"/>
              <a:t>, gde svaki </a:t>
            </a:r>
            <a:r>
              <a:rPr lang="sr-Latn-RS" b="1" dirty="0"/>
              <a:t>čvor odgovara uslovu/delu uslova iz neke od pretpostavki</a:t>
            </a:r>
            <a:r>
              <a:rPr lang="sr-Latn-RS" dirty="0"/>
              <a:t> u levoj strani pravila</a:t>
            </a:r>
          </a:p>
          <a:p>
            <a:r>
              <a:rPr lang="sr-Latn-RS" b="1" dirty="0"/>
              <a:t>Putanja</a:t>
            </a:r>
            <a:r>
              <a:rPr lang="sr-Latn-RS" dirty="0"/>
              <a:t> </a:t>
            </a:r>
            <a:r>
              <a:rPr lang="sr-Latn-RS" b="1" dirty="0"/>
              <a:t>od korenskog čvora ka listu </a:t>
            </a:r>
            <a:r>
              <a:rPr lang="sr-Latn-RS" dirty="0"/>
              <a:t>odgovara </a:t>
            </a:r>
            <a:r>
              <a:rPr lang="sr-Latn-RS" b="1" dirty="0"/>
              <a:t>levoj strani pravila</a:t>
            </a:r>
          </a:p>
          <a:p>
            <a:r>
              <a:rPr lang="sr-Latn-RS" dirty="0"/>
              <a:t>Svaki </a:t>
            </a:r>
            <a:r>
              <a:rPr lang="sr-Latn-RS" b="1" dirty="0"/>
              <a:t>čvor</a:t>
            </a:r>
            <a:r>
              <a:rPr lang="sr-Latn-RS" dirty="0"/>
              <a:t> ima </a:t>
            </a:r>
            <a:r>
              <a:rPr lang="sr-Latn-RS" b="1" dirty="0"/>
              <a:t>svoju memoriju </a:t>
            </a:r>
            <a:r>
              <a:rPr lang="sr-Latn-RS" dirty="0"/>
              <a:t>u kojoj se </a:t>
            </a:r>
            <a:r>
              <a:rPr lang="sr-Latn-RS" b="1" dirty="0"/>
              <a:t>nalaze sve činjenice koje zadovoljavaju uslov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7194105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RETE mreža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b="1" dirty="0"/>
              <a:t>Smanjuje redundanciju </a:t>
            </a:r>
            <a:r>
              <a:rPr lang="sr-Latn-RS" dirty="0"/>
              <a:t>kroz deljenje čvorova u mreži (uslovi se dele na </a:t>
            </a:r>
            <a:r>
              <a:rPr lang="sr-Latn-RS" dirty="0" err="1"/>
              <a:t>poduslove</a:t>
            </a:r>
            <a:r>
              <a:rPr lang="sr-Latn-RS" dirty="0"/>
              <a:t>)</a:t>
            </a:r>
          </a:p>
          <a:p>
            <a:r>
              <a:rPr lang="sr-Latn-RS" b="1" dirty="0"/>
              <a:t>Čuva delimična zadovoljavanja uslova</a:t>
            </a:r>
            <a:r>
              <a:rPr lang="sr-Latn-RS" dirty="0"/>
              <a:t>, čime se izbegava ponovna evaluacija kompletnih uslova za činjenice</a:t>
            </a:r>
          </a:p>
          <a:p>
            <a:r>
              <a:rPr lang="sr-Latn-RS" dirty="0"/>
              <a:t>Na </a:t>
            </a:r>
            <a:r>
              <a:rPr lang="sr-Latn-RS" b="1" dirty="0"/>
              <a:t>efikasan način rukuje činjenicama </a:t>
            </a:r>
            <a:r>
              <a:rPr lang="sr-Latn-RS" dirty="0"/>
              <a:t>u memoriji čvorova</a:t>
            </a:r>
          </a:p>
          <a:p>
            <a:r>
              <a:rPr lang="en-US" dirty="0"/>
              <a:t>P1: IF (person (age&gt;=13) (age&lt;=19)) THEN  “AKCIJA1”</a:t>
            </a:r>
          </a:p>
          <a:p>
            <a:r>
              <a:rPr lang="en-US" dirty="0"/>
              <a:t>P2: IF (person (money &gt;= 1000) (age&gt;=13)) THEN  “AKCIJA2”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0172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RETE mreža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000"/>
            <a:ext cx="9144000" cy="5760000"/>
          </a:xfrm>
        </p:spPr>
        <p:txBody>
          <a:bodyPr>
            <a:normAutofit fontScale="70000" lnSpcReduction="20000"/>
          </a:bodyPr>
          <a:lstStyle/>
          <a:p>
            <a:r>
              <a:rPr lang="sr-Latn-RS" b="1" dirty="0"/>
              <a:t>Pravila</a:t>
            </a:r>
            <a:r>
              <a:rPr lang="sr-Latn-RS" dirty="0"/>
              <a:t> koja zadaju </a:t>
            </a:r>
            <a:r>
              <a:rPr lang="sr-Latn-RS" dirty="0" err="1"/>
              <a:t>developeri</a:t>
            </a:r>
            <a:r>
              <a:rPr lang="sr-Latn-RS" dirty="0"/>
              <a:t> ili </a:t>
            </a:r>
            <a:r>
              <a:rPr lang="sr-Latn-RS" dirty="0" err="1"/>
              <a:t>ekspreti</a:t>
            </a:r>
            <a:r>
              <a:rPr lang="sr-Latn-RS" dirty="0"/>
              <a:t> </a:t>
            </a:r>
            <a:r>
              <a:rPr lang="sr-Latn-RS" b="1" dirty="0"/>
              <a:t>dinamički se prevode u RETE mrežu</a:t>
            </a:r>
            <a:r>
              <a:rPr lang="sr-Latn-RS" dirty="0"/>
              <a:t>.</a:t>
            </a:r>
            <a:endParaRPr lang="sr-Latn-RS" b="1" dirty="0"/>
          </a:p>
          <a:p>
            <a:r>
              <a:rPr lang="sr-Latn-RS" dirty="0" err="1"/>
              <a:t>Rete</a:t>
            </a:r>
            <a:r>
              <a:rPr lang="sr-Latn-RS" dirty="0"/>
              <a:t> mreža se predstavlja korišćenjem </a:t>
            </a:r>
            <a:r>
              <a:rPr lang="sr-Latn-RS" b="1" dirty="0"/>
              <a:t>mreže memorijskih objekata </a:t>
            </a:r>
            <a:r>
              <a:rPr lang="sr-Latn-RS" dirty="0"/>
              <a:t>gde se sa objektima proverava </a:t>
            </a:r>
            <a:r>
              <a:rPr lang="sr-Latn-RS" b="1" dirty="0"/>
              <a:t>da li svojstva činjenica zadovoljavaju uslove pravila</a:t>
            </a:r>
            <a:r>
              <a:rPr lang="sr-Latn-RS" dirty="0"/>
              <a:t>.</a:t>
            </a:r>
          </a:p>
          <a:p>
            <a:r>
              <a:rPr lang="sr-Latn-RS" dirty="0"/>
              <a:t>Činjenica je vektor svojstava (</a:t>
            </a:r>
            <a:r>
              <a:rPr lang="sr-Latn-RS" dirty="0" err="1"/>
              <a:t>tuple</a:t>
            </a:r>
            <a:r>
              <a:rPr lang="sr-Latn-RS" dirty="0"/>
              <a:t>, n-</a:t>
            </a:r>
            <a:r>
              <a:rPr lang="sr-Latn-RS" dirty="0" err="1"/>
              <a:t>torka</a:t>
            </a:r>
            <a:r>
              <a:rPr lang="sr-Latn-RS" dirty="0"/>
              <a:t> podataka)</a:t>
            </a:r>
          </a:p>
          <a:p>
            <a:r>
              <a:rPr lang="sr-Latn-RS" dirty="0"/>
              <a:t>Za </a:t>
            </a:r>
            <a:r>
              <a:rPr lang="sr-Latn-RS" b="1" dirty="0"/>
              <a:t>svaku činjenucu </a:t>
            </a:r>
            <a:r>
              <a:rPr lang="sr-Latn-RS" dirty="0"/>
              <a:t>kreira se </a:t>
            </a:r>
            <a:r>
              <a:rPr lang="sr-Latn-RS" b="1" i="1" dirty="0"/>
              <a:t>element radne memorije</a:t>
            </a:r>
            <a:r>
              <a:rPr lang="sr-Latn-RS" b="1" dirty="0"/>
              <a:t> (WME) </a:t>
            </a:r>
            <a:r>
              <a:rPr lang="sr-Latn-RS" dirty="0"/>
              <a:t>koji predstavlja tu činjenicu.</a:t>
            </a:r>
          </a:p>
          <a:p>
            <a:r>
              <a:rPr lang="sr-Latn-RS" dirty="0"/>
              <a:t>Svaka </a:t>
            </a:r>
            <a:r>
              <a:rPr lang="sr-Latn-RS" b="1" dirty="0"/>
              <a:t>činjenica (WME) ulazi u </a:t>
            </a:r>
            <a:r>
              <a:rPr lang="sr-Latn-RS" b="1" dirty="0" err="1"/>
              <a:t>Rete</a:t>
            </a:r>
            <a:r>
              <a:rPr lang="sr-Latn-RS" b="1" dirty="0"/>
              <a:t> mrežu kroz korenski čvor mreže</a:t>
            </a:r>
          </a:p>
          <a:p>
            <a:pPr lvl="1"/>
            <a:r>
              <a:rPr lang="sr-Latn-RS" b="1" dirty="0"/>
              <a:t>Korenski čvor prosleđuje</a:t>
            </a:r>
            <a:r>
              <a:rPr lang="sr-Latn-RS" dirty="0"/>
              <a:t> </a:t>
            </a:r>
            <a:r>
              <a:rPr lang="sr-Latn-RS" b="1" dirty="0"/>
              <a:t>činjenicu</a:t>
            </a:r>
            <a:r>
              <a:rPr lang="sr-Latn-RS" dirty="0"/>
              <a:t> svojim </a:t>
            </a:r>
            <a:r>
              <a:rPr lang="sr-Latn-RS" b="1" dirty="0"/>
              <a:t>child čvorovima (može doći do grananja jer više pravila proverava tu činjenicu, npr. prvi čvor testira id, naredni čovorvi testiraju druge pojedinačne vrednosti)</a:t>
            </a:r>
          </a:p>
          <a:p>
            <a:pPr lvl="1"/>
            <a:r>
              <a:rPr lang="sr-Latn-RS" b="1" dirty="0"/>
              <a:t>Prolazi</a:t>
            </a:r>
            <a:r>
              <a:rPr lang="sr-Latn-RS" dirty="0"/>
              <a:t> kroz neku od </a:t>
            </a:r>
            <a:r>
              <a:rPr lang="sr-Latn-RS" b="1" dirty="0"/>
              <a:t>grana</a:t>
            </a:r>
            <a:r>
              <a:rPr lang="sr-Latn-RS" dirty="0"/>
              <a:t> </a:t>
            </a:r>
            <a:r>
              <a:rPr lang="sr-Latn-RS" b="1" dirty="0"/>
              <a:t>stabla</a:t>
            </a:r>
            <a:r>
              <a:rPr lang="sr-Latn-RS" dirty="0"/>
              <a:t> (pri tome WME biva sačuvan za sledeće prolaze) </a:t>
            </a:r>
            <a:r>
              <a:rPr lang="sr-Latn-RS" b="1" dirty="0"/>
              <a:t>dok ne stigne do nekog od krajnjih čvorova (listova)</a:t>
            </a:r>
            <a:r>
              <a:rPr lang="sr-Latn-RS" dirty="0"/>
              <a:t>.</a:t>
            </a:r>
          </a:p>
          <a:p>
            <a:endParaRPr lang="sr-Latn-RS" dirty="0"/>
          </a:p>
          <a:p>
            <a:r>
              <a:rPr lang="sr-Latn-RS" dirty="0"/>
              <a:t>Funkcionišu kao tip relacionog upitnog procesora koji izvršava </a:t>
            </a:r>
            <a:r>
              <a:rPr lang="sr-Latn-RS" b="1" dirty="0"/>
              <a:t>operacije projekcije, selekcije i uslovnog objedinjavanja</a:t>
            </a:r>
            <a:r>
              <a:rPr lang="sr-Latn-RS" dirty="0"/>
              <a:t> nad činjenicama koje imaju proizvoljan broj svojstava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11997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Osnovna topografija Rete mreže: Alfa mreža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000"/>
            <a:ext cx="9144000" cy="5760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sr-Latn-RS" b="1" dirty="0"/>
          </a:p>
          <a:p>
            <a:r>
              <a:rPr lang="sr-Latn-RS" dirty="0"/>
              <a:t>Uslov koji se odnosi na jednu činjenicu (skup njenih svojstava).</a:t>
            </a:r>
          </a:p>
          <a:p>
            <a:r>
              <a:rPr lang="sr-Latn-RS" b="1" dirty="0"/>
              <a:t>Alfa mreža</a:t>
            </a:r>
            <a:r>
              <a:rPr lang="sr-Latn-RS" dirty="0"/>
              <a:t>: </a:t>
            </a:r>
            <a:r>
              <a:rPr lang="en-US" dirty="0"/>
              <a:t>„</a:t>
            </a:r>
            <a:r>
              <a:rPr lang="sr-Latn-RS" dirty="0"/>
              <a:t>Leva</a:t>
            </a:r>
            <a:r>
              <a:rPr lang="en-US" dirty="0"/>
              <a:t>" (</a:t>
            </a:r>
            <a:r>
              <a:rPr lang="en-US" i="1" dirty="0"/>
              <a:t>al</a:t>
            </a:r>
            <a:r>
              <a:rPr lang="sr-Latn-RS" i="1" dirty="0"/>
              <a:t>f</a:t>
            </a:r>
            <a:r>
              <a:rPr lang="en-US" i="1" dirty="0"/>
              <a:t>a</a:t>
            </a:r>
            <a:r>
              <a:rPr lang="en-US" dirty="0"/>
              <a:t>) </a:t>
            </a:r>
            <a:r>
              <a:rPr lang="sr-Latn-RS" dirty="0"/>
              <a:t>strana grafa čvorova formira </a:t>
            </a:r>
            <a:r>
              <a:rPr lang="sr-Latn-RS" b="1" dirty="0"/>
              <a:t>diskriminacionu mrežu</a:t>
            </a:r>
            <a:r>
              <a:rPr lang="sr-Latn-RS" dirty="0"/>
              <a:t> koja je odgovorna za </a:t>
            </a:r>
            <a:r>
              <a:rPr lang="sr-Latn-RS" b="1" dirty="0"/>
              <a:t>odabir pojedinačnih elemenata radne memorije</a:t>
            </a:r>
            <a:r>
              <a:rPr lang="sr-Latn-RS" dirty="0"/>
              <a:t> (WME), odnosno činjenica.</a:t>
            </a:r>
          </a:p>
          <a:p>
            <a:pPr lvl="1"/>
            <a:r>
              <a:rPr lang="sr-Latn-RS" dirty="0"/>
              <a:t>Svaki čvor alfa mreže može da testira jedno ili pak više atributa WME</a:t>
            </a:r>
          </a:p>
          <a:p>
            <a:r>
              <a:rPr lang="sr-Latn-RS" dirty="0"/>
              <a:t>Odabir činjenice je na bazi </a:t>
            </a:r>
            <a:r>
              <a:rPr lang="sr-Latn-RS" b="1" dirty="0"/>
              <a:t>testova uslova koji </a:t>
            </a:r>
            <a:r>
              <a:rPr lang="sr-Latn-RS" b="1" dirty="0" err="1"/>
              <a:t>uparuju</a:t>
            </a:r>
            <a:r>
              <a:rPr lang="sr-Latn-RS" b="1" dirty="0"/>
              <a:t> atribute WME sa konstantnim vrednostima</a:t>
            </a:r>
            <a:r>
              <a:rPr lang="en-US" dirty="0"/>
              <a:t>. </a:t>
            </a:r>
            <a:endParaRPr lang="sr-Latn-RS" dirty="0"/>
          </a:p>
          <a:p>
            <a:r>
              <a:rPr lang="sr-Latn-RS" b="1" dirty="0"/>
              <a:t>Ako se WME uspešno upari sa uslovima predstavljenim jednim čvorom, prosleđuje se sledećem čvoru koji pak testira neki drugi atribut .</a:t>
            </a:r>
          </a:p>
          <a:p>
            <a:r>
              <a:rPr lang="en-US" dirty="0">
                <a:solidFill>
                  <a:srgbClr val="FF0000"/>
                </a:solidFill>
              </a:rPr>
              <a:t>P1: IF (person (age&gt;=13) (age&lt;=19)) THEN  “AKCIJA1”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2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DENDRA</a:t>
            </a:r>
            <a:r>
              <a:rPr lang="sr-Latn-RS" dirty="0"/>
              <a:t>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399"/>
          </a:xfrm>
        </p:spPr>
        <p:txBody>
          <a:bodyPr>
            <a:normAutofit/>
          </a:bodyPr>
          <a:lstStyle/>
          <a:p>
            <a:r>
              <a:rPr lang="sr-Latn-RS" dirty="0"/>
              <a:t>1960 godine</a:t>
            </a:r>
          </a:p>
          <a:p>
            <a:r>
              <a:rPr lang="sr-Latn-RS" dirty="0"/>
              <a:t>projekat AI sa ciljem da se kreira </a:t>
            </a:r>
            <a:r>
              <a:rPr lang="sr-Latn-RS" i="1" dirty="0" err="1"/>
              <a:t>computer</a:t>
            </a:r>
            <a:r>
              <a:rPr lang="sr-Latn-RS" i="1" dirty="0"/>
              <a:t> </a:t>
            </a:r>
            <a:r>
              <a:rPr lang="sr-Latn-RS" i="1" dirty="0" err="1"/>
              <a:t>software</a:t>
            </a:r>
            <a:r>
              <a:rPr lang="sr-Latn-RS" i="1" dirty="0"/>
              <a:t> </a:t>
            </a:r>
            <a:r>
              <a:rPr lang="sr-Latn-RS" i="1" dirty="0" err="1"/>
              <a:t>expert</a:t>
            </a:r>
            <a:r>
              <a:rPr lang="sr-Latn-RS" i="1" dirty="0"/>
              <a:t> system</a:t>
            </a:r>
          </a:p>
          <a:p>
            <a:r>
              <a:rPr lang="sr-Latn-RS" dirty="0"/>
              <a:t>napisan u LISP</a:t>
            </a:r>
          </a:p>
          <a:p>
            <a:r>
              <a:rPr lang="sr-Latn-RS" dirty="0"/>
              <a:t>rešavao probleme u oblasti orgasnske hemij</a:t>
            </a:r>
            <a:r>
              <a:rPr lang="en-US" dirty="0"/>
              <a:t>e, </a:t>
            </a:r>
            <a:r>
              <a:rPr lang="en-US" dirty="0" err="1"/>
              <a:t>identifikacija</a:t>
            </a:r>
            <a:r>
              <a:rPr lang="en-US" dirty="0"/>
              <a:t> </a:t>
            </a:r>
            <a:r>
              <a:rPr lang="en-US" dirty="0" err="1"/>
              <a:t>nepoznatih</a:t>
            </a:r>
            <a:r>
              <a:rPr lang="en-US" dirty="0"/>
              <a:t> </a:t>
            </a:r>
            <a:r>
              <a:rPr lang="en-US" err="1"/>
              <a:t>organskih</a:t>
            </a:r>
            <a:r>
              <a:rPr lang="en-US"/>
              <a:t> molekula tj. strukture hemijskih jedinjenja</a:t>
            </a:r>
            <a:endParaRPr lang="sr-Latn-RS" dirty="0"/>
          </a:p>
          <a:p>
            <a:pPr lvl="1"/>
            <a:r>
              <a:rPr lang="sr-Latn-RS" dirty="0"/>
              <a:t>Analizirajući </a:t>
            </a:r>
            <a:r>
              <a:rPr lang="sr-Latn-RS" dirty="0" err="1"/>
              <a:t>maseni</a:t>
            </a:r>
            <a:r>
              <a:rPr lang="sr-Latn-RS" dirty="0"/>
              <a:t> spektar</a:t>
            </a:r>
          </a:p>
          <a:p>
            <a:pPr lvl="1"/>
            <a:r>
              <a:rPr lang="sr-Latn-RS" dirty="0"/>
              <a:t>Koristeći domensko znanje eksperata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7547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Osnovna topografija Rete mreže: Alfa mreža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000"/>
            <a:ext cx="9144000" cy="5760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sr-Latn-RS" b="1" dirty="0"/>
          </a:p>
          <a:p>
            <a:r>
              <a:rPr lang="sr-Latn-RS" dirty="0"/>
              <a:t>Svaka grana alfa mreže završava se čvorom koji se zove </a:t>
            </a:r>
            <a:r>
              <a:rPr lang="sr-Latn-RS" b="1" dirty="0"/>
              <a:t>alfa memorijom</a:t>
            </a:r>
          </a:p>
          <a:p>
            <a:r>
              <a:rPr lang="sr-Latn-RS" dirty="0"/>
              <a:t>Alfa memorija čuva WME-ove (činjenice!) koje zadovoljavaju sve uslove za pređenu granu afla mreže</a:t>
            </a:r>
          </a:p>
          <a:p>
            <a:r>
              <a:rPr lang="sr-Latn-RS" dirty="0"/>
              <a:t>WME-ovi koji ne zadovoljavaju makar jedan uslov u grani alfa mreže ne čuvaju se u alfa memoriji te grane </a:t>
            </a:r>
          </a:p>
          <a:p>
            <a:r>
              <a:rPr lang="sr-Latn-RS" dirty="0"/>
              <a:t>Svi WME-ovi koji predstavljaju isti tip entiteta prolaze istu granu alfa mreže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Grane alfa mreže mogu se račvati da bi se izbegla uslovna redundancija (koristi se kada postoje više pravila sa istim poduslovima)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>
                <a:solidFill>
                  <a:srgbClr val="FF0000"/>
                </a:solidFill>
              </a:rPr>
              <a:t>P1: IF (person (age&gt;=13) (age&lt;=19)) THEN  “AKCIJA1”</a:t>
            </a:r>
          </a:p>
          <a:p>
            <a:r>
              <a:rPr lang="en-US" dirty="0">
                <a:solidFill>
                  <a:srgbClr val="FF0000"/>
                </a:solidFill>
              </a:rPr>
              <a:t>P2: IF (person (money &gt;= 1000) (age&gt;=13)) THEN  “AKCIJA2”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9037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Osnovna topografija Rete mreže: Beta mreža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000"/>
            <a:ext cx="9000000" cy="57600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Uslovi u kojima se objedinjuju činjenice.</a:t>
            </a:r>
          </a:p>
          <a:p>
            <a:r>
              <a:rPr lang="en-US" b="1" dirty="0"/>
              <a:t>„</a:t>
            </a:r>
            <a:r>
              <a:rPr lang="sr-Latn-RS" b="1" dirty="0"/>
              <a:t>Desna</a:t>
            </a:r>
            <a:r>
              <a:rPr lang="en-US" b="1" dirty="0"/>
              <a:t>" (</a:t>
            </a:r>
            <a:r>
              <a:rPr lang="en-US" b="1" i="1" dirty="0"/>
              <a:t>beta</a:t>
            </a:r>
            <a:r>
              <a:rPr lang="en-US" b="1" dirty="0"/>
              <a:t>) </a:t>
            </a:r>
            <a:r>
              <a:rPr lang="sr-Latn-RS" b="1" dirty="0"/>
              <a:t>strana grafa</a:t>
            </a:r>
            <a:r>
              <a:rPr lang="sr-Latn-RS" dirty="0"/>
              <a:t> prvenstveno </a:t>
            </a:r>
            <a:r>
              <a:rPr lang="sr-Latn-RS" b="1" dirty="0"/>
              <a:t>izvršava objedinjavanje WME-ova</a:t>
            </a:r>
            <a:r>
              <a:rPr lang="sr-Latn-RS" dirty="0"/>
              <a:t>. </a:t>
            </a:r>
          </a:p>
          <a:p>
            <a:r>
              <a:rPr lang="sr-Latn-RS" dirty="0"/>
              <a:t>Opciona je (ako pretpostavke u pravilu testiraju samo jednu činjenicu nema čvora beta mreže). </a:t>
            </a:r>
          </a:p>
          <a:p>
            <a:r>
              <a:rPr lang="sr-Latn-RS" dirty="0"/>
              <a:t>Beta mreža se sastoji od </a:t>
            </a:r>
            <a:r>
              <a:rPr lang="sr-Latn-RS" b="1" dirty="0"/>
              <a:t>čvorova sa 2 ulaza</a:t>
            </a:r>
            <a:r>
              <a:rPr lang="sr-Latn-RS" dirty="0"/>
              <a:t>, gde svaki čvor ima  </a:t>
            </a:r>
            <a:r>
              <a:rPr lang="en-US" dirty="0"/>
              <a:t>"le</a:t>
            </a:r>
            <a:r>
              <a:rPr lang="sr-Latn-RS" dirty="0"/>
              <a:t>vi</a:t>
            </a:r>
            <a:r>
              <a:rPr lang="en-US" dirty="0"/>
              <a:t>" </a:t>
            </a:r>
            <a:r>
              <a:rPr lang="sr-Latn-RS" dirty="0"/>
              <a:t>i</a:t>
            </a:r>
            <a:r>
              <a:rPr lang="en-US" dirty="0"/>
              <a:t> „</a:t>
            </a:r>
            <a:r>
              <a:rPr lang="sr-Latn-RS" dirty="0"/>
              <a:t>desni</a:t>
            </a:r>
            <a:r>
              <a:rPr lang="en-US" dirty="0"/>
              <a:t>" </a:t>
            </a:r>
            <a:r>
              <a:rPr lang="sr-Latn-RS" dirty="0"/>
              <a:t>ulaz (ulazi mogu biti različiti čvorovi alfa memorije, različiti čvorovi beta memorije)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sr-Latn-R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: IF (person (id</a:t>
            </a:r>
            <a:r>
              <a:rPr lang="sr-Latn-R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) (age&gt;=13) (age&lt;=19)) </a:t>
            </a:r>
            <a:r>
              <a:rPr lang="sr-Latn-RS" dirty="0">
                <a:solidFill>
                  <a:srgbClr val="FF0000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sr-Latn-RS" dirty="0">
                <a:solidFill>
                  <a:srgbClr val="FF0000"/>
                </a:solidFill>
              </a:rPr>
              <a:t>animal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sr-Latn-RS" dirty="0">
                <a:solidFill>
                  <a:srgbClr val="FF0000"/>
                </a:solidFill>
              </a:rPr>
              <a:t>owner 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sr-Latn-R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) (</a:t>
            </a:r>
            <a:r>
              <a:rPr lang="sr-Latn-RS" dirty="0">
                <a:solidFill>
                  <a:srgbClr val="FF0000"/>
                </a:solidFill>
              </a:rPr>
              <a:t>name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sr-Latn-RS" dirty="0">
                <a:solidFill>
                  <a:srgbClr val="FF0000"/>
                </a:solidFill>
              </a:rPr>
              <a:t>Pas 1</a:t>
            </a:r>
            <a:r>
              <a:rPr lang="en-US" dirty="0">
                <a:solidFill>
                  <a:srgbClr val="FF0000"/>
                </a:solidFill>
              </a:rPr>
              <a:t>”)) THEN  “AKCIJA</a:t>
            </a:r>
            <a:r>
              <a:rPr lang="sr-Latn-R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7359114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Osnovna topografija Rete mreže: Beta mreža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000"/>
            <a:ext cx="9000000" cy="5760000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Svaki beta čvor šalje izlaz na </a:t>
            </a:r>
            <a:r>
              <a:rPr lang="en-US" b="1" dirty="0"/>
              <a:t>beta </a:t>
            </a:r>
            <a:r>
              <a:rPr lang="en-US" b="1" dirty="0" err="1"/>
              <a:t>memor</a:t>
            </a:r>
            <a:r>
              <a:rPr lang="sr-Latn-RS" b="1" dirty="0"/>
              <a:t>iju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/>
              <a:t>Beta </a:t>
            </a:r>
            <a:r>
              <a:rPr lang="sr-Latn-RS" dirty="0"/>
              <a:t>čvorovi obrađuju </a:t>
            </a:r>
            <a:r>
              <a:rPr lang="sr-Latn-RS" b="1" dirty="0" err="1"/>
              <a:t>tokene</a:t>
            </a:r>
            <a:r>
              <a:rPr lang="sr-Latn-RS" dirty="0"/>
              <a:t>.</a:t>
            </a:r>
            <a:r>
              <a:rPr lang="sr-Latn-RS" i="1" dirty="0"/>
              <a:t> </a:t>
            </a:r>
          </a:p>
          <a:p>
            <a:r>
              <a:rPr lang="sr-Latn-RS" dirty="0"/>
              <a:t>Jedan token iz alfa mreže u beta mrežu unosi jedan WME (činjenicu)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Beta čvor može da kreira token koji sadrži listu WME-ova koji predstavlja parcijalno poklapanje/</a:t>
            </a:r>
            <a:r>
              <a:rPr lang="sr-Latn-RS" dirty="0" err="1"/>
              <a:t>match</a:t>
            </a:r>
            <a:r>
              <a:rPr lang="sr-Latn-RS" dirty="0"/>
              <a:t> više činjenica (beta mreža objedinjuje WME-ove!).</a:t>
            </a:r>
          </a:p>
          <a:p>
            <a:r>
              <a:rPr lang="sr-Latn-RS" dirty="0"/>
              <a:t>Taj token se:</a:t>
            </a:r>
          </a:p>
          <a:p>
            <a:pPr lvl="1"/>
            <a:r>
              <a:rPr lang="sr-Latn-RS" dirty="0"/>
              <a:t>Smešta u beta memoriju (svaki beta čvor ima svoju memoriju)</a:t>
            </a:r>
          </a:p>
          <a:p>
            <a:pPr lvl="1"/>
            <a:r>
              <a:rPr lang="sr-Latn-RS" dirty="0"/>
              <a:t>Prosleđuje dalje child čvorovima u beta mreži</a:t>
            </a:r>
          </a:p>
          <a:p>
            <a:r>
              <a:rPr lang="sr-Latn-RS" dirty="0"/>
              <a:t>Token (lista WME-ova, činjenica) koji stigne do kraja mreže je potpuni match činjenice u tokenu sa uslovima jednog pravila.</a:t>
            </a:r>
          </a:p>
          <a:p>
            <a:r>
              <a:rPr lang="sr-Latn-RS" dirty="0"/>
              <a:t>Za svaki token koji stigne do krajnjeg čvora će se aktivirati pravilo predstavljeno tom granom mreže.</a:t>
            </a:r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sr-Latn-R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: IF (person (id</a:t>
            </a:r>
            <a:r>
              <a:rPr lang="sr-Latn-R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) (age&gt;=13) (age&lt;=19)) </a:t>
            </a:r>
            <a:r>
              <a:rPr lang="sr-Latn-RS" dirty="0">
                <a:solidFill>
                  <a:srgbClr val="FF0000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sr-Latn-RS" dirty="0">
                <a:solidFill>
                  <a:srgbClr val="FF0000"/>
                </a:solidFill>
              </a:rPr>
              <a:t>animal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sr-Latn-RS" dirty="0">
                <a:solidFill>
                  <a:srgbClr val="FF0000"/>
                </a:solidFill>
              </a:rPr>
              <a:t>owner 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sr-Latn-R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) (</a:t>
            </a:r>
            <a:r>
              <a:rPr lang="sr-Latn-RS" dirty="0">
                <a:solidFill>
                  <a:srgbClr val="FF0000"/>
                </a:solidFill>
              </a:rPr>
              <a:t>name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sr-Latn-RS" dirty="0">
                <a:solidFill>
                  <a:srgbClr val="FF0000"/>
                </a:solidFill>
              </a:rPr>
              <a:t>Pas 1</a:t>
            </a:r>
            <a:r>
              <a:rPr lang="en-US" dirty="0">
                <a:solidFill>
                  <a:srgbClr val="FF0000"/>
                </a:solidFill>
              </a:rPr>
              <a:t>”)) THEN  “AKCIJA</a:t>
            </a:r>
            <a:r>
              <a:rPr lang="sr-Latn-R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5707819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/>
          <p:cNvSpPr>
            <a:spLocks noGrp="1" noChangeArrowheads="1"/>
          </p:cNvSpPr>
          <p:nvPr>
            <p:ph type="title"/>
          </p:nvPr>
        </p:nvSpPr>
        <p:spPr>
          <a:xfrm>
            <a:off x="511206" y="24327"/>
            <a:ext cx="8229600" cy="1143000"/>
          </a:xfrm>
        </p:spPr>
        <p:txBody>
          <a:bodyPr/>
          <a:lstStyle/>
          <a:p>
            <a:r>
              <a:rPr lang="sr-Latn-RS" dirty="0"/>
              <a:t>Osnovna topografija Rete mreže</a:t>
            </a:r>
            <a:endParaRPr lang="en-US" dirty="0"/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88987"/>
            <a:ext cx="8839200" cy="591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0" name="Rectangle 8"/>
          <p:cNvSpPr>
            <a:spLocks/>
          </p:cNvSpPr>
          <p:nvPr/>
        </p:nvSpPr>
        <p:spPr bwMode="auto">
          <a:xfrm>
            <a:off x="368300" y="6337300"/>
            <a:ext cx="41894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u="sng" dirty="0">
                <a:solidFill>
                  <a:srgbClr val="191919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  <a:hlinkClick r:id="rId3"/>
              </a:rPr>
              <a:t>http://en.wikipedia.org/wiki/File:Rete.JPG</a:t>
            </a:r>
            <a:endParaRPr lang="en-US" sz="1600" u="sng" dirty="0">
              <a:solidFill>
                <a:srgbClr val="191919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8774113" y="6532563"/>
            <a:ext cx="2174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707060B6-CC05-4DCD-B45B-79DD4E74D388}" type="slidenum">
              <a:rPr lang="en-US" sz="900" b="1">
                <a:solidFill>
                  <a:srgbClr val="003399"/>
                </a:solidFill>
                <a:latin typeface="Arial" pitchFamily="34" charset="0"/>
                <a:ea typeface="ヒラギノ角ゴ ProN W3" charset="0"/>
                <a:sym typeface="Arial" pitchFamily="34" charset="0"/>
              </a:rPr>
              <a:pPr algn="ctr"/>
              <a:t>133</a:t>
            </a:fld>
            <a:endParaRPr lang="en-US" sz="900" b="1">
              <a:solidFill>
                <a:srgbClr val="003399"/>
              </a:solidFill>
              <a:latin typeface="Arial" pitchFamily="34" charset="0"/>
              <a:ea typeface="ヒラギノ角ゴ ProN W3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30951"/>
      </p:ext>
    </p:extLst>
  </p:cSld>
  <p:clrMapOvr>
    <a:masterClrMapping/>
  </p:clrMapOvr>
  <p:transition spd="slow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RETE algoritam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Ono što smo mi pokazali je logički pogled na RETE  </a:t>
            </a:r>
          </a:p>
          <a:p>
            <a:r>
              <a:rPr lang="sr-Latn-RS" dirty="0"/>
              <a:t>Odličan i vrlo detaljan opis RETE algoritma sa implementacijama postoji u </a:t>
            </a:r>
            <a:r>
              <a:rPr lang="en-US" dirty="0">
                <a:hlinkClick r:id="rId2"/>
              </a:rPr>
              <a:t>http://reports-archive.adm.cs.cmu.edu/anon/1995/CMU-CS-95-113.pdf</a:t>
            </a:r>
            <a:r>
              <a:rPr lang="sr-Latn-R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9435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RETE </a:t>
            </a:r>
            <a:r>
              <a:rPr lang="en-GB" dirty="0" err="1"/>
              <a:t>algoritam</a:t>
            </a:r>
            <a:r>
              <a:rPr lang="en-GB" dirty="0"/>
              <a:t>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dirty="0"/>
              <a:t>account </a:t>
            </a:r>
            <a:r>
              <a:rPr lang="en-GB" dirty="0"/>
              <a:t>award miles for last year or current year &gt; 25,000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en-GB" dirty="0"/>
              <a:t>signed up for </a:t>
            </a:r>
            <a:r>
              <a:rPr lang="sr-Latn-RS" dirty="0" err="1"/>
              <a:t>promotion</a:t>
            </a:r>
            <a:r>
              <a:rPr lang="sr-Latn-RS" dirty="0"/>
              <a:t> </a:t>
            </a:r>
            <a:r>
              <a:rPr lang="en-GB" dirty="0"/>
              <a:t>3-flights-for-5k-in-March then </a:t>
            </a:r>
            <a:r>
              <a:rPr lang="sr-Latn-RS" dirty="0"/>
              <a:t>account </a:t>
            </a:r>
            <a:r>
              <a:rPr lang="en-GB" dirty="0"/>
              <a:t>status = Silver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dirty="0"/>
              <a:t>account </a:t>
            </a:r>
            <a:r>
              <a:rPr lang="en-GB" dirty="0"/>
              <a:t>award miles for last year or current year &gt; 100,000 </a:t>
            </a:r>
            <a:r>
              <a:rPr lang="en-US"/>
              <a:t>than</a:t>
            </a:r>
            <a:r>
              <a:rPr lang="sr-Latn-RS"/>
              <a:t> </a:t>
            </a:r>
            <a:r>
              <a:rPr lang="en-GB" dirty="0"/>
              <a:t>status = Gold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flight </a:t>
            </a:r>
            <a:r>
              <a:rPr lang="sr-Latn-RS" dirty="0"/>
              <a:t>length </a:t>
            </a:r>
            <a:r>
              <a:rPr lang="en-US" dirty="0"/>
              <a:t>&lt;</a:t>
            </a:r>
            <a:r>
              <a:rPr lang="en-GB" dirty="0"/>
              <a:t> 500 miles then award 500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flight length is 500 miles or more then award flight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flight category is business or first then award 50%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dirty="0"/>
              <a:t>account </a:t>
            </a:r>
            <a:r>
              <a:rPr lang="en-GB" dirty="0"/>
              <a:t>status is Gold and </a:t>
            </a:r>
            <a:r>
              <a:rPr lang="sr-Latn-RS" dirty="0"/>
              <a:t>flight </a:t>
            </a:r>
            <a:r>
              <a:rPr lang="en-GB" dirty="0"/>
              <a:t>airline</a:t>
            </a:r>
            <a:r>
              <a:rPr lang="sr-Latn-RS" dirty="0"/>
              <a:t> is not</a:t>
            </a:r>
            <a:r>
              <a:rPr lang="en-GB" dirty="0"/>
              <a:t> partner then award 100%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dirty="0"/>
              <a:t>account </a:t>
            </a:r>
            <a:r>
              <a:rPr lang="en-GB" dirty="0"/>
              <a:t>status is Silver and </a:t>
            </a:r>
            <a:r>
              <a:rPr lang="sr-Latn-RS" dirty="0"/>
              <a:t>flight </a:t>
            </a:r>
            <a:r>
              <a:rPr lang="en-GB" dirty="0"/>
              <a:t>airline is not partner then award 20%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member </a:t>
            </a:r>
            <a:r>
              <a:rPr lang="sr-Latn-RS" dirty="0"/>
              <a:t>account </a:t>
            </a:r>
            <a:r>
              <a:rPr lang="en-GB" dirty="0"/>
              <a:t>signed up for </a:t>
            </a:r>
            <a:r>
              <a:rPr lang="sr-Latn-RS" dirty="0"/>
              <a:t>promotion </a:t>
            </a:r>
            <a:r>
              <a:rPr lang="en-GB" dirty="0"/>
              <a:t>3-flights-for-5k-in-March and number of return flights in March 2011 = 3 then award 5,000 additional miles</a:t>
            </a:r>
          </a:p>
        </p:txBody>
      </p:sp>
    </p:spTree>
    <p:extLst>
      <p:ext uri="{BB962C8B-B14F-4D97-AF65-F5344CB8AC3E}">
        <p14:creationId xmlns:p14="http://schemas.microsoft.com/office/powerpoint/2010/main" val="427783820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RETE </a:t>
            </a:r>
            <a:r>
              <a:rPr lang="en-GB" dirty="0" err="1"/>
              <a:t>algoritam</a:t>
            </a:r>
            <a:r>
              <a:rPr lang="en-GB" dirty="0"/>
              <a:t>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dirty="0"/>
              <a:t>award miles for last year or current year &gt; 25,000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en-GB" dirty="0"/>
              <a:t>signed up for </a:t>
            </a:r>
            <a:r>
              <a:rPr lang="sr-Latn-RS" dirty="0" err="1"/>
              <a:t>promotion</a:t>
            </a:r>
            <a:r>
              <a:rPr lang="sr-Latn-RS" dirty="0"/>
              <a:t> </a:t>
            </a:r>
            <a:r>
              <a:rPr lang="en-GB" dirty="0"/>
              <a:t>3-flights-for-5k-in-March  then </a:t>
            </a:r>
            <a:r>
              <a:rPr lang="sr-Latn-RS" dirty="0"/>
              <a:t>account </a:t>
            </a:r>
            <a:r>
              <a:rPr lang="en-GB" dirty="0"/>
              <a:t>status = Silver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dirty="0"/>
              <a:t>award miles for last year or current year &gt; 100,000 then status = Gold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</a:t>
            </a:r>
            <a:r>
              <a:rPr lang="sr-Latn-RS" dirty="0"/>
              <a:t>length </a:t>
            </a:r>
            <a:r>
              <a:rPr lang="en-US" dirty="0"/>
              <a:t>&lt;</a:t>
            </a:r>
            <a:r>
              <a:rPr lang="en-GB" dirty="0"/>
              <a:t> 500 miles then award 500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length is 500 miles or more then award flight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category is business or first then award 50%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dirty="0"/>
              <a:t>status is Gold and </a:t>
            </a:r>
            <a:r>
              <a:rPr lang="sr-Latn-RS" b="1" dirty="0">
                <a:solidFill>
                  <a:schemeClr val="accent1"/>
                </a:solidFill>
              </a:rPr>
              <a:t>flight</a:t>
            </a:r>
            <a:r>
              <a:rPr lang="sr-Latn-RS" dirty="0"/>
              <a:t> </a:t>
            </a:r>
            <a:r>
              <a:rPr lang="en-GB" dirty="0"/>
              <a:t>airline</a:t>
            </a:r>
            <a:r>
              <a:rPr lang="sr-Latn-RS" dirty="0"/>
              <a:t> is not</a:t>
            </a:r>
            <a:r>
              <a:rPr lang="en-GB" dirty="0"/>
              <a:t> partner then award 100%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dirty="0"/>
              <a:t>status is Silver and </a:t>
            </a:r>
            <a:r>
              <a:rPr lang="sr-Latn-RS" b="1" dirty="0">
                <a:solidFill>
                  <a:schemeClr val="accent1"/>
                </a:solidFill>
              </a:rPr>
              <a:t>flight</a:t>
            </a:r>
            <a:r>
              <a:rPr lang="sr-Latn-RS" dirty="0"/>
              <a:t> </a:t>
            </a:r>
            <a:r>
              <a:rPr lang="en-GB" dirty="0"/>
              <a:t>airline is not partner then award 20%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member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dirty="0"/>
              <a:t>signed up for </a:t>
            </a:r>
            <a:r>
              <a:rPr lang="sr-Latn-RS" dirty="0"/>
              <a:t>promotion </a:t>
            </a:r>
            <a:r>
              <a:rPr lang="en-GB" dirty="0"/>
              <a:t>3-flights-for-5k-in-March and number of return flights in March 2011 = 3 then award 5,000 additional miles</a:t>
            </a:r>
          </a:p>
        </p:txBody>
      </p:sp>
    </p:spTree>
    <p:extLst>
      <p:ext uri="{BB962C8B-B14F-4D97-AF65-F5344CB8AC3E}">
        <p14:creationId xmlns:p14="http://schemas.microsoft.com/office/powerpoint/2010/main" val="413606459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Alfa </a:t>
            </a:r>
            <a:r>
              <a:rPr lang="sr-Latn-RS" dirty="0"/>
              <a:t>ulazni čvorovi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D4A3F2-684D-4E7A-BCB7-89C568DC013B}"/>
              </a:ext>
            </a:extLst>
          </p:cNvPr>
          <p:cNvSpPr/>
          <p:nvPr/>
        </p:nvSpPr>
        <p:spPr>
          <a:xfrm>
            <a:off x="1219200" y="1333500"/>
            <a:ext cx="1371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rgbClr val="FF0000"/>
                </a:solidFill>
              </a:rPr>
              <a:t>Account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DE489D-7041-485A-8D60-55539F1D4382}"/>
              </a:ext>
            </a:extLst>
          </p:cNvPr>
          <p:cNvSpPr/>
          <p:nvPr/>
        </p:nvSpPr>
        <p:spPr>
          <a:xfrm>
            <a:off x="6248400" y="1333500"/>
            <a:ext cx="1371600" cy="457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chemeClr val="accent1"/>
                </a:solidFill>
              </a:rPr>
              <a:t>Flight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5B537B-4E3A-47C6-A715-D5ED7DEE2D32}"/>
              </a:ext>
            </a:extLst>
          </p:cNvPr>
          <p:cNvCxnSpPr/>
          <p:nvPr/>
        </p:nvCxnSpPr>
        <p:spPr>
          <a:xfrm>
            <a:off x="438150" y="38862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1A1B2-C16B-4891-B545-E8D79BE65D7C}"/>
              </a:ext>
            </a:extLst>
          </p:cNvPr>
          <p:cNvCxnSpPr/>
          <p:nvPr/>
        </p:nvCxnSpPr>
        <p:spPr>
          <a:xfrm>
            <a:off x="438150" y="4800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439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RETE </a:t>
            </a:r>
            <a:r>
              <a:rPr lang="en-GB" dirty="0" err="1"/>
              <a:t>algoritam</a:t>
            </a:r>
            <a:r>
              <a:rPr lang="en-GB" dirty="0"/>
              <a:t>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dirty="0"/>
              <a:t>award miles for last year or current year &gt; 25,000 </a:t>
            </a:r>
            <a:r>
              <a:rPr lang="sr-Latn-RS" dirty="0"/>
              <a:t>and </a:t>
            </a:r>
            <a:r>
              <a:rPr lang="en-GB" dirty="0"/>
              <a:t>signed up for </a:t>
            </a:r>
            <a:r>
              <a:rPr lang="sr-Latn-RS" dirty="0"/>
              <a:t>promotion </a:t>
            </a:r>
            <a:r>
              <a:rPr lang="en-GB" dirty="0"/>
              <a:t>3-flights-for-5k-in-March then </a:t>
            </a:r>
            <a:r>
              <a:rPr lang="sr-Latn-RS" dirty="0"/>
              <a:t>account </a:t>
            </a:r>
            <a:r>
              <a:rPr lang="en-GB" dirty="0"/>
              <a:t>status = Silver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dirty="0"/>
              <a:t>award miles for last year or current year &gt; 100,000 then status = Gold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rgbClr val="FF0000"/>
                </a:solidFill>
              </a:rPr>
              <a:t>flight</a:t>
            </a:r>
            <a:r>
              <a:rPr lang="en-GB" dirty="0"/>
              <a:t> </a:t>
            </a:r>
            <a:r>
              <a:rPr lang="sr-Latn-RS" dirty="0"/>
              <a:t>length </a:t>
            </a:r>
            <a:r>
              <a:rPr lang="en-US" dirty="0"/>
              <a:t>&lt;</a:t>
            </a:r>
            <a:r>
              <a:rPr lang="en-GB" dirty="0"/>
              <a:t> 500 miles then award 500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length is 500 miles or more then award flight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category is business or first then award 50%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dirty="0"/>
              <a:t>status is Gold and </a:t>
            </a:r>
            <a:r>
              <a:rPr lang="sr-Latn-RS" b="1" dirty="0">
                <a:solidFill>
                  <a:schemeClr val="accent1"/>
                </a:solidFill>
              </a:rPr>
              <a:t>flight</a:t>
            </a:r>
            <a:r>
              <a:rPr lang="sr-Latn-RS" dirty="0"/>
              <a:t> </a:t>
            </a:r>
            <a:r>
              <a:rPr lang="en-GB" dirty="0"/>
              <a:t>airline</a:t>
            </a:r>
            <a:r>
              <a:rPr lang="sr-Latn-RS" dirty="0"/>
              <a:t> is not</a:t>
            </a:r>
            <a:r>
              <a:rPr lang="en-GB" dirty="0"/>
              <a:t> partner then award 100%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dirty="0"/>
              <a:t>status is Silver and </a:t>
            </a:r>
            <a:r>
              <a:rPr lang="sr-Latn-RS" b="1" dirty="0">
                <a:solidFill>
                  <a:schemeClr val="accent1"/>
                </a:solidFill>
              </a:rPr>
              <a:t>flight</a:t>
            </a:r>
            <a:r>
              <a:rPr lang="sr-Latn-RS" dirty="0"/>
              <a:t> </a:t>
            </a:r>
            <a:r>
              <a:rPr lang="en-GB" dirty="0"/>
              <a:t>airline is not partner then award 20%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member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dirty="0"/>
              <a:t>signed up for </a:t>
            </a:r>
            <a:r>
              <a:rPr lang="sr-Latn-RS" dirty="0"/>
              <a:t>promotion </a:t>
            </a:r>
            <a:r>
              <a:rPr lang="en-GB" dirty="0"/>
              <a:t>3-flights-for-5k-in-March and number of return flights in March 2011 = 3 then award 5,000 additional miles</a:t>
            </a:r>
          </a:p>
        </p:txBody>
      </p:sp>
    </p:spTree>
    <p:extLst>
      <p:ext uri="{BB962C8B-B14F-4D97-AF65-F5344CB8AC3E}">
        <p14:creationId xmlns:p14="http://schemas.microsoft.com/office/powerpoint/2010/main" val="378146806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RETE </a:t>
            </a:r>
            <a:r>
              <a:rPr lang="en-GB" dirty="0" err="1"/>
              <a:t>algoritam</a:t>
            </a:r>
            <a:r>
              <a:rPr lang="en-GB" dirty="0"/>
              <a:t>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award miles</a:t>
            </a:r>
            <a:r>
              <a:rPr lang="en-GB" dirty="0"/>
              <a:t> for last year or current year </a:t>
            </a:r>
            <a:r>
              <a:rPr lang="en-GB" b="1" dirty="0"/>
              <a:t>&gt; 25,000 </a:t>
            </a:r>
            <a:r>
              <a:rPr lang="sr-Latn-RS" dirty="0"/>
              <a:t>and </a:t>
            </a:r>
            <a:r>
              <a:rPr lang="en-GB" b="1" dirty="0"/>
              <a:t>signed up for </a:t>
            </a:r>
            <a:r>
              <a:rPr lang="sr-Latn-RS" b="1" dirty="0"/>
              <a:t>promotion </a:t>
            </a:r>
            <a:r>
              <a:rPr lang="en-GB" b="1" dirty="0"/>
              <a:t>3-flights-for-5k-in-March </a:t>
            </a:r>
            <a:r>
              <a:rPr lang="en-GB" dirty="0"/>
              <a:t>then </a:t>
            </a:r>
            <a:r>
              <a:rPr lang="sr-Latn-RS" dirty="0"/>
              <a:t>account </a:t>
            </a:r>
            <a:r>
              <a:rPr lang="en-GB" dirty="0"/>
              <a:t>status = Silver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award miles </a:t>
            </a:r>
            <a:r>
              <a:rPr lang="en-GB" dirty="0"/>
              <a:t>for last year or current year </a:t>
            </a:r>
            <a:r>
              <a:rPr lang="en-GB" b="1" dirty="0"/>
              <a:t>&gt; 100,000</a:t>
            </a:r>
            <a:r>
              <a:rPr lang="en-GB" dirty="0"/>
              <a:t> then status = Gold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</a:t>
            </a:r>
            <a:r>
              <a:rPr lang="sr-Latn-RS" b="1" dirty="0"/>
              <a:t>length </a:t>
            </a:r>
            <a:r>
              <a:rPr lang="en-US" b="1" dirty="0"/>
              <a:t>&lt;</a:t>
            </a:r>
            <a:r>
              <a:rPr lang="en-GB" b="1" dirty="0"/>
              <a:t> 500 miles </a:t>
            </a:r>
            <a:r>
              <a:rPr lang="en-GB" dirty="0"/>
              <a:t>then award 500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</a:t>
            </a:r>
            <a:r>
              <a:rPr lang="en-GB" b="1" dirty="0"/>
              <a:t>length is 500 miles or more </a:t>
            </a:r>
            <a:r>
              <a:rPr lang="en-GB" dirty="0"/>
              <a:t>then award flight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</a:t>
            </a:r>
            <a:r>
              <a:rPr lang="en-GB" b="1" dirty="0"/>
              <a:t>category is business or first </a:t>
            </a:r>
            <a:r>
              <a:rPr lang="en-GB" dirty="0"/>
              <a:t>then award 50%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status is Gold </a:t>
            </a:r>
            <a:r>
              <a:rPr lang="en-GB" dirty="0"/>
              <a:t>and </a:t>
            </a:r>
            <a:r>
              <a:rPr lang="sr-Latn-RS" b="1" dirty="0">
                <a:solidFill>
                  <a:schemeClr val="accent1"/>
                </a:solidFill>
              </a:rPr>
              <a:t>flight</a:t>
            </a:r>
            <a:r>
              <a:rPr lang="sr-Latn-RS" dirty="0"/>
              <a:t> </a:t>
            </a:r>
            <a:r>
              <a:rPr lang="en-GB" b="1" dirty="0"/>
              <a:t>airline</a:t>
            </a:r>
            <a:r>
              <a:rPr lang="sr-Latn-RS" dirty="0"/>
              <a:t> </a:t>
            </a:r>
            <a:r>
              <a:rPr lang="sr-Latn-RS" b="1" dirty="0"/>
              <a:t>is not</a:t>
            </a:r>
            <a:r>
              <a:rPr lang="en-GB" b="1" dirty="0"/>
              <a:t> partner </a:t>
            </a:r>
            <a:r>
              <a:rPr lang="en-GB" dirty="0"/>
              <a:t>then award 100%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status is Silver </a:t>
            </a:r>
            <a:r>
              <a:rPr lang="en-GB" dirty="0"/>
              <a:t>and </a:t>
            </a:r>
            <a:r>
              <a:rPr lang="sr-Latn-RS" b="1" dirty="0">
                <a:solidFill>
                  <a:schemeClr val="accent1"/>
                </a:solidFill>
              </a:rPr>
              <a:t>flight</a:t>
            </a:r>
            <a:r>
              <a:rPr lang="sr-Latn-RS" dirty="0"/>
              <a:t> </a:t>
            </a:r>
            <a:r>
              <a:rPr lang="en-GB" b="1" dirty="0"/>
              <a:t>airline is not partner </a:t>
            </a:r>
            <a:r>
              <a:rPr lang="en-GB" dirty="0"/>
              <a:t>then award 20%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member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dirty="0"/>
              <a:t>signed up for </a:t>
            </a:r>
            <a:r>
              <a:rPr lang="sr-Latn-RS" b="1" dirty="0"/>
              <a:t>promotion </a:t>
            </a:r>
            <a:r>
              <a:rPr lang="en-GB" b="1" dirty="0"/>
              <a:t>3-flights-for-5k-in-March</a:t>
            </a:r>
            <a:r>
              <a:rPr lang="en-GB" dirty="0"/>
              <a:t> and </a:t>
            </a:r>
            <a:r>
              <a:rPr lang="en-GB" b="1" dirty="0"/>
              <a:t>number of return flights in March 2011 = 3 </a:t>
            </a:r>
            <a:r>
              <a:rPr lang="en-GB" dirty="0"/>
              <a:t>then award 5,000 additional miles</a:t>
            </a:r>
          </a:p>
        </p:txBody>
      </p:sp>
    </p:spTree>
    <p:extLst>
      <p:ext uri="{BB962C8B-B14F-4D97-AF65-F5344CB8AC3E}">
        <p14:creationId xmlns:p14="http://schemas.microsoft.com/office/powerpoint/2010/main" val="387064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DENDRA</a:t>
            </a:r>
            <a:r>
              <a:rPr lang="sr-Latn-RS" dirty="0"/>
              <a:t>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199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Identifikovanje trodimenzionalne strukture (</a:t>
            </a:r>
            <a:r>
              <a:rPr lang="en-GB" dirty="0" err="1"/>
              <a:t>prostornih</a:t>
            </a:r>
            <a:r>
              <a:rPr lang="en-GB" dirty="0"/>
              <a:t> </a:t>
            </a:r>
            <a:r>
              <a:rPr lang="sr-Latn-RS" dirty="0"/>
              <a:t>izomera) hemijskog jedinjenja na osnovu masene spektroskopije </a:t>
            </a:r>
            <a:r>
              <a:rPr lang="sr-Latn-RS"/>
              <a:t>i </a:t>
            </a:r>
            <a:r>
              <a:rPr lang="en-US"/>
              <a:t>na osnovu</a:t>
            </a:r>
            <a:r>
              <a:rPr lang="sr-Latn-RS"/>
              <a:t> podataka</a:t>
            </a:r>
            <a:r>
              <a:rPr lang="en-US"/>
              <a:t> </a:t>
            </a:r>
            <a:r>
              <a:rPr lang="en-US" b="1"/>
              <a:t>Nuclear magnetic resonance </a:t>
            </a:r>
            <a:r>
              <a:rPr lang="sr-Latn-RS"/>
              <a:t>(NMR) stetoskopij</a:t>
            </a:r>
            <a:r>
              <a:rPr lang="en-US"/>
              <a:t>e</a:t>
            </a:r>
            <a:r>
              <a:rPr lang="sr-Latn-RS"/>
              <a:t>.</a:t>
            </a:r>
            <a:endParaRPr lang="sr-Latn-RS" dirty="0"/>
          </a:p>
          <a:p>
            <a:endParaRPr lang="sr-Latn-RS" b="1" dirty="0"/>
          </a:p>
          <a:p>
            <a:r>
              <a:rPr lang="sr-Latn-RS" b="1" dirty="0" err="1"/>
              <a:t>Izomeri</a:t>
            </a:r>
            <a:r>
              <a:rPr lang="sr-Latn-RS" dirty="0"/>
              <a:t> su jedinjenja sa </a:t>
            </a:r>
            <a:r>
              <a:rPr lang="sr-Latn-RS" b="1"/>
              <a:t>istom molekulskom (empirijskom)</a:t>
            </a:r>
            <a:r>
              <a:rPr lang="en-US" b="1"/>
              <a:t> </a:t>
            </a:r>
            <a:r>
              <a:rPr lang="sr-Latn-RS" dirty="0"/>
              <a:t>a različitim </a:t>
            </a:r>
            <a:r>
              <a:rPr lang="sr-Latn-RS" b="1" dirty="0"/>
              <a:t>strukturnim formulama</a:t>
            </a:r>
            <a:r>
              <a:rPr lang="sr-Latn-RS" dirty="0"/>
              <a:t>.</a:t>
            </a:r>
          </a:p>
          <a:p>
            <a:r>
              <a:rPr lang="sr-Latn-RS" dirty="0"/>
              <a:t>C</a:t>
            </a:r>
            <a:r>
              <a:rPr lang="sr-Latn-RS" sz="1600" dirty="0"/>
              <a:t>4</a:t>
            </a:r>
            <a:r>
              <a:rPr lang="sr-Latn-RS" dirty="0"/>
              <a:t>H</a:t>
            </a:r>
            <a:r>
              <a:rPr lang="sr-Latn-RS" sz="1600" dirty="0"/>
              <a:t>10</a:t>
            </a:r>
            <a:r>
              <a:rPr lang="sr-Latn-RS" dirty="0"/>
              <a:t>  molekul m</a:t>
            </a:r>
            <a:r>
              <a:rPr lang="en-US" dirty="0"/>
              <a:t>o</a:t>
            </a:r>
            <a:r>
              <a:rPr lang="sr-Latn-RS" dirty="0" err="1"/>
              <a:t>že</a:t>
            </a:r>
            <a:r>
              <a:rPr lang="sr-Latn-RS" dirty="0"/>
              <a:t> da ima dve strukturne formule </a:t>
            </a:r>
          </a:p>
          <a:p>
            <a:pPr marL="0" indent="0">
              <a:buNone/>
            </a:pPr>
            <a:r>
              <a:rPr lang="sr-Latn-RS" dirty="0"/>
              <a:t>H</a:t>
            </a:r>
            <a:r>
              <a:rPr lang="sr-Latn-RS" sz="1600" dirty="0"/>
              <a:t>3</a:t>
            </a:r>
            <a:r>
              <a:rPr lang="sr-Latn-RS" dirty="0"/>
              <a:t>C-CH</a:t>
            </a:r>
            <a:r>
              <a:rPr lang="sr-Latn-RS" sz="1600" dirty="0"/>
              <a:t>2</a:t>
            </a:r>
            <a:r>
              <a:rPr lang="sr-Latn-RS" dirty="0"/>
              <a:t>-CH</a:t>
            </a:r>
            <a:r>
              <a:rPr lang="sr-Latn-RS" sz="1600" dirty="0"/>
              <a:t>2</a:t>
            </a:r>
            <a:r>
              <a:rPr lang="sr-Latn-RS" dirty="0"/>
              <a:t>-CH</a:t>
            </a:r>
            <a:r>
              <a:rPr lang="sr-Latn-RS" sz="1600" dirty="0"/>
              <a:t>3</a:t>
            </a:r>
            <a:r>
              <a:rPr lang="sr-Latn-RS" dirty="0"/>
              <a:t> </a:t>
            </a:r>
            <a:endParaRPr lang="en-US" dirty="0"/>
          </a:p>
          <a:p>
            <a:pPr marL="0" indent="0">
              <a:buNone/>
            </a:pPr>
            <a:r>
              <a:rPr lang="sr-Latn-RS" dirty="0"/>
              <a:t>ili</a:t>
            </a:r>
          </a:p>
          <a:p>
            <a:pPr marL="0" indent="0">
              <a:buNone/>
            </a:pPr>
            <a:r>
              <a:rPr lang="sr-Latn-RS" dirty="0"/>
              <a:t>H</a:t>
            </a:r>
            <a:r>
              <a:rPr lang="sr-Latn-RS" sz="1600" dirty="0"/>
              <a:t>3</a:t>
            </a:r>
            <a:r>
              <a:rPr lang="sr-Latn-RS" dirty="0"/>
              <a:t>C-CH-H</a:t>
            </a:r>
            <a:r>
              <a:rPr lang="sr-Latn-RS" sz="1600" dirty="0"/>
              <a:t>3</a:t>
            </a:r>
            <a:r>
              <a:rPr lang="sr-Latn-RS" dirty="0"/>
              <a:t>C</a:t>
            </a:r>
          </a:p>
          <a:p>
            <a:pPr marL="0" indent="0">
              <a:buNone/>
            </a:pPr>
            <a:r>
              <a:rPr lang="sr-Latn-RS" dirty="0"/>
              <a:t>         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        CH</a:t>
            </a:r>
            <a:r>
              <a:rPr lang="en-US" sz="1600" dirty="0"/>
              <a:t>3</a:t>
            </a:r>
            <a:r>
              <a:rPr lang="sr-Latn-RS" dirty="0"/>
              <a:t> </a:t>
            </a:r>
            <a:endParaRPr lang="en-US" dirty="0"/>
          </a:p>
          <a:p>
            <a:endParaRPr lang="en-GB" dirty="0"/>
          </a:p>
        </p:txBody>
      </p:sp>
      <p:pic>
        <p:nvPicPr>
          <p:cNvPr id="1027" name="Picture 3" descr="C:\Users\milansegedinac\Downloads\cocain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67200"/>
            <a:ext cx="43815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80697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3913"/>
          </a:xfrm>
        </p:spPr>
        <p:txBody>
          <a:bodyPr/>
          <a:lstStyle/>
          <a:p>
            <a:r>
              <a:rPr lang="sr-Latn-RS" dirty="0"/>
              <a:t>Uslovi</a:t>
            </a:r>
            <a:r>
              <a:rPr lang="en-US" dirty="0"/>
              <a:t> u Alfa </a:t>
            </a:r>
            <a:r>
              <a:rPr lang="en-US" dirty="0" err="1"/>
              <a:t>mre</a:t>
            </a:r>
            <a:r>
              <a:rPr lang="sr-Latn-RS" dirty="0"/>
              <a:t>ži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D4A3F2-684D-4E7A-BCB7-89C568DC013B}"/>
              </a:ext>
            </a:extLst>
          </p:cNvPr>
          <p:cNvSpPr/>
          <p:nvPr/>
        </p:nvSpPr>
        <p:spPr>
          <a:xfrm>
            <a:off x="2228850" y="776279"/>
            <a:ext cx="1371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rgbClr val="FF0000"/>
                </a:solidFill>
              </a:rPr>
              <a:t>Account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DE489D-7041-485A-8D60-55539F1D4382}"/>
              </a:ext>
            </a:extLst>
          </p:cNvPr>
          <p:cNvSpPr/>
          <p:nvPr/>
        </p:nvSpPr>
        <p:spPr>
          <a:xfrm>
            <a:off x="6229350" y="785800"/>
            <a:ext cx="1371600" cy="457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chemeClr val="accent1"/>
                </a:solidFill>
              </a:rPr>
              <a:t>Flight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5B537B-4E3A-47C6-A715-D5ED7DEE2D32}"/>
              </a:ext>
            </a:extLst>
          </p:cNvPr>
          <p:cNvCxnSpPr/>
          <p:nvPr/>
        </p:nvCxnSpPr>
        <p:spPr>
          <a:xfrm>
            <a:off x="438150" y="38862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1A1B2-C16B-4891-B545-E8D79BE65D7C}"/>
              </a:ext>
            </a:extLst>
          </p:cNvPr>
          <p:cNvCxnSpPr/>
          <p:nvPr/>
        </p:nvCxnSpPr>
        <p:spPr>
          <a:xfrm>
            <a:off x="438150" y="4800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3C53055-29CF-4519-BA8F-850FB910B5D7}"/>
              </a:ext>
            </a:extLst>
          </p:cNvPr>
          <p:cNvSpPr/>
          <p:nvPr/>
        </p:nvSpPr>
        <p:spPr>
          <a:xfrm>
            <a:off x="1234954" y="1881266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25,000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3A3536-BA46-45EE-BD36-E5F4F4650185}"/>
              </a:ext>
            </a:extLst>
          </p:cNvPr>
          <p:cNvSpPr/>
          <p:nvPr/>
        </p:nvSpPr>
        <p:spPr>
          <a:xfrm>
            <a:off x="2327112" y="242653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CCC1EE-F250-490E-979B-D269F17FA1F6}"/>
              </a:ext>
            </a:extLst>
          </p:cNvPr>
          <p:cNvSpPr/>
          <p:nvPr/>
        </p:nvSpPr>
        <p:spPr>
          <a:xfrm>
            <a:off x="3784437" y="1297947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Gold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37F764-3CDA-4B3B-A6D4-818C0B4ED05A}"/>
              </a:ext>
            </a:extLst>
          </p:cNvPr>
          <p:cNvSpPr/>
          <p:nvPr/>
        </p:nvSpPr>
        <p:spPr>
          <a:xfrm>
            <a:off x="3813012" y="241427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Silver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F5DBF-54FD-4FD6-A636-EE3FEFE8DFDA}"/>
              </a:ext>
            </a:extLst>
          </p:cNvPr>
          <p:cNvSpPr/>
          <p:nvPr/>
        </p:nvSpPr>
        <p:spPr>
          <a:xfrm>
            <a:off x="38100" y="2452709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return flights </a:t>
            </a:r>
            <a:r>
              <a:rPr lang="sr-Latn-R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= 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5449A4-B91A-4AD7-A172-79E46204D402}"/>
              </a:ext>
            </a:extLst>
          </p:cNvPr>
          <p:cNvSpPr/>
          <p:nvPr/>
        </p:nvSpPr>
        <p:spPr>
          <a:xfrm>
            <a:off x="19050" y="1438281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Promotion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B98FEF-91B4-490E-83E8-6ED52A8F7F6D}"/>
              </a:ext>
            </a:extLst>
          </p:cNvPr>
          <p:cNvCxnSpPr>
            <a:stCxn id="6" idx="2"/>
            <a:endCxn id="16" idx="7"/>
          </p:cNvCxnSpPr>
          <p:nvPr/>
        </p:nvCxnSpPr>
        <p:spPr>
          <a:xfrm flipH="1">
            <a:off x="1189784" y="1004879"/>
            <a:ext cx="1039066" cy="51849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661365-BE60-4ED7-A4C9-E0034E7C12E1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>
            <a:off x="704850" y="2019295"/>
            <a:ext cx="19050" cy="4334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E40830-6C4A-4947-A792-44D622AC77B2}"/>
              </a:ext>
            </a:extLst>
          </p:cNvPr>
          <p:cNvCxnSpPr>
            <a:cxnSpLocks/>
            <a:stCxn id="16" idx="6"/>
            <a:endCxn id="7" idx="0"/>
          </p:cNvCxnSpPr>
          <p:nvPr/>
        </p:nvCxnSpPr>
        <p:spPr>
          <a:xfrm>
            <a:off x="1390650" y="1728788"/>
            <a:ext cx="530104" cy="1524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8FC10E-2E57-4056-8C53-E235F34DB59C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3600450" y="1004879"/>
            <a:ext cx="384853" cy="3781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405667-4A54-497D-A52A-3B90816E2619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914650" y="1233479"/>
            <a:ext cx="98262" cy="11930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B82778-356B-4D25-B091-78199A007A2C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3399584" y="1166524"/>
            <a:ext cx="614294" cy="13328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4A3181E-73BA-44AE-9C0A-58E80C9C11F0}"/>
              </a:ext>
            </a:extLst>
          </p:cNvPr>
          <p:cNvSpPr/>
          <p:nvPr/>
        </p:nvSpPr>
        <p:spPr>
          <a:xfrm>
            <a:off x="5156037" y="1648159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23B4E4-CFF5-4B43-9D11-94241DEFA067}"/>
              </a:ext>
            </a:extLst>
          </p:cNvPr>
          <p:cNvSpPr/>
          <p:nvPr/>
        </p:nvSpPr>
        <p:spPr>
          <a:xfrm>
            <a:off x="5798914" y="2481467"/>
            <a:ext cx="1371600" cy="5762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&gt;=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1646E4-23BD-445E-8645-2A45E8FFF55C}"/>
              </a:ext>
            </a:extLst>
          </p:cNvPr>
          <p:cNvSpPr/>
          <p:nvPr/>
        </p:nvSpPr>
        <p:spPr>
          <a:xfrm>
            <a:off x="6764561" y="170497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category is business or first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A02F33-CFC3-4D25-A6AE-ABA5861FC9DA}"/>
              </a:ext>
            </a:extLst>
          </p:cNvPr>
          <p:cNvSpPr/>
          <p:nvPr/>
        </p:nvSpPr>
        <p:spPr>
          <a:xfrm>
            <a:off x="7705725" y="249075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airline is not partner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C94F2E-548E-430E-970D-9D46EFBFE9EB}"/>
              </a:ext>
            </a:extLst>
          </p:cNvPr>
          <p:cNvCxnSpPr>
            <a:stCxn id="9" idx="3"/>
            <a:endCxn id="33" idx="0"/>
          </p:cNvCxnSpPr>
          <p:nvPr/>
        </p:nvCxnSpPr>
        <p:spPr>
          <a:xfrm flipH="1">
            <a:off x="5841837" y="1176045"/>
            <a:ext cx="588379" cy="4721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C801-4E25-418A-BF68-B4CF9C1E48A8}"/>
              </a:ext>
            </a:extLst>
          </p:cNvPr>
          <p:cNvCxnSpPr>
            <a:stCxn id="9" idx="5"/>
            <a:endCxn id="35" idx="0"/>
          </p:cNvCxnSpPr>
          <p:nvPr/>
        </p:nvCxnSpPr>
        <p:spPr>
          <a:xfrm>
            <a:off x="7400084" y="1176045"/>
            <a:ext cx="50277" cy="5289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44932E-4794-4CAC-A652-9B6190A3BFF6}"/>
              </a:ext>
            </a:extLst>
          </p:cNvPr>
          <p:cNvCxnSpPr>
            <a:stCxn id="9" idx="4"/>
            <a:endCxn id="34" idx="0"/>
          </p:cNvCxnSpPr>
          <p:nvPr/>
        </p:nvCxnSpPr>
        <p:spPr>
          <a:xfrm flipH="1">
            <a:off x="6484714" y="1243000"/>
            <a:ext cx="430436" cy="12384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6ED932-6AE4-4484-A11D-4E8290300F6B}"/>
              </a:ext>
            </a:extLst>
          </p:cNvPr>
          <p:cNvCxnSpPr>
            <a:stCxn id="9" idx="6"/>
            <a:endCxn id="36" idx="0"/>
          </p:cNvCxnSpPr>
          <p:nvPr/>
        </p:nvCxnSpPr>
        <p:spPr>
          <a:xfrm>
            <a:off x="7600950" y="1014400"/>
            <a:ext cx="790575" cy="1476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8D3958-D0BA-4512-99A2-DE10FC689440}"/>
              </a:ext>
            </a:extLst>
          </p:cNvPr>
          <p:cNvSpPr txBox="1"/>
          <p:nvPr/>
        </p:nvSpPr>
        <p:spPr>
          <a:xfrm>
            <a:off x="8151718" y="68408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Alfa mreža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5BE813-43A2-440C-AA27-602666B07CBB}"/>
              </a:ext>
            </a:extLst>
          </p:cNvPr>
          <p:cNvSpPr txBox="1"/>
          <p:nvPr/>
        </p:nvSpPr>
        <p:spPr>
          <a:xfrm>
            <a:off x="5562600" y="585573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rgbClr val="FF0000"/>
                </a:solidFill>
              </a:rPr>
              <a:t>nastavak naredni 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6696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RETE </a:t>
            </a:r>
            <a:r>
              <a:rPr lang="en-GB" dirty="0" err="1"/>
              <a:t>algoritam</a:t>
            </a:r>
            <a:r>
              <a:rPr lang="en-GB" dirty="0"/>
              <a:t>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award miles</a:t>
            </a:r>
            <a:r>
              <a:rPr lang="en-GB" dirty="0"/>
              <a:t> for last year or current year </a:t>
            </a:r>
            <a:r>
              <a:rPr lang="en-GB" b="1" dirty="0"/>
              <a:t>&gt; 25,000 </a:t>
            </a:r>
            <a:r>
              <a:rPr lang="sr-Latn-RS" dirty="0"/>
              <a:t>and </a:t>
            </a:r>
            <a:r>
              <a:rPr lang="en-GB" b="1" dirty="0"/>
              <a:t>signed up for </a:t>
            </a:r>
            <a:r>
              <a:rPr lang="sr-Latn-RS" b="1" dirty="0"/>
              <a:t>promotion </a:t>
            </a:r>
            <a:r>
              <a:rPr lang="en-GB" b="1" dirty="0"/>
              <a:t>3-flights-for-5k-in-March </a:t>
            </a:r>
            <a:r>
              <a:rPr lang="en-GB" dirty="0"/>
              <a:t>then </a:t>
            </a:r>
            <a:r>
              <a:rPr lang="sr-Latn-RS" dirty="0"/>
              <a:t>account </a:t>
            </a:r>
            <a:r>
              <a:rPr lang="en-GB" dirty="0"/>
              <a:t>status = Silver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award miles </a:t>
            </a:r>
            <a:r>
              <a:rPr lang="en-GB" dirty="0"/>
              <a:t>for last year or current year </a:t>
            </a:r>
            <a:r>
              <a:rPr lang="en-GB" b="1" dirty="0"/>
              <a:t>&gt; 100,000</a:t>
            </a:r>
            <a:r>
              <a:rPr lang="en-GB" dirty="0"/>
              <a:t> then status = Gold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rgbClr val="FF0000"/>
                </a:solidFill>
              </a:rPr>
              <a:t>flight</a:t>
            </a:r>
            <a:r>
              <a:rPr lang="en-GB" dirty="0"/>
              <a:t> </a:t>
            </a:r>
            <a:r>
              <a:rPr lang="sr-Latn-RS" b="1" dirty="0"/>
              <a:t>length </a:t>
            </a:r>
            <a:r>
              <a:rPr lang="en-US" b="1" dirty="0"/>
              <a:t>&lt;</a:t>
            </a:r>
            <a:r>
              <a:rPr lang="en-GB" b="1" dirty="0"/>
              <a:t> 500 miles </a:t>
            </a:r>
            <a:r>
              <a:rPr lang="en-GB" dirty="0"/>
              <a:t>then award 500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</a:t>
            </a:r>
            <a:r>
              <a:rPr lang="en-GB" b="1" dirty="0"/>
              <a:t>length is 500 miles or more </a:t>
            </a:r>
            <a:r>
              <a:rPr lang="en-GB" dirty="0"/>
              <a:t>then award flight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</a:t>
            </a:r>
            <a:r>
              <a:rPr lang="en-GB" b="1" dirty="0"/>
              <a:t>category is business or first </a:t>
            </a:r>
            <a:r>
              <a:rPr lang="en-GB" dirty="0"/>
              <a:t>then award 50%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status is Gold </a:t>
            </a:r>
            <a:r>
              <a:rPr lang="en-GB" dirty="0"/>
              <a:t>and </a:t>
            </a:r>
            <a:r>
              <a:rPr lang="sr-Latn-RS" b="1" dirty="0">
                <a:solidFill>
                  <a:schemeClr val="accent1"/>
                </a:solidFill>
              </a:rPr>
              <a:t>flight</a:t>
            </a:r>
            <a:r>
              <a:rPr lang="sr-Latn-RS" dirty="0"/>
              <a:t> </a:t>
            </a:r>
            <a:r>
              <a:rPr lang="en-GB" b="1" dirty="0"/>
              <a:t>airline</a:t>
            </a:r>
            <a:r>
              <a:rPr lang="sr-Latn-RS" dirty="0"/>
              <a:t> </a:t>
            </a:r>
            <a:r>
              <a:rPr lang="sr-Latn-RS" b="1" dirty="0"/>
              <a:t>is not</a:t>
            </a:r>
            <a:r>
              <a:rPr lang="en-GB" b="1" dirty="0"/>
              <a:t> partner </a:t>
            </a:r>
            <a:r>
              <a:rPr lang="en-GB" dirty="0"/>
              <a:t>then award 100%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status is Silver </a:t>
            </a:r>
            <a:r>
              <a:rPr lang="en-GB" dirty="0"/>
              <a:t>and </a:t>
            </a:r>
            <a:r>
              <a:rPr lang="sr-Latn-RS" b="1" dirty="0">
                <a:solidFill>
                  <a:schemeClr val="accent1"/>
                </a:solidFill>
              </a:rPr>
              <a:t>flight</a:t>
            </a:r>
            <a:r>
              <a:rPr lang="sr-Latn-RS" dirty="0"/>
              <a:t> </a:t>
            </a:r>
            <a:r>
              <a:rPr lang="en-GB" b="1" dirty="0"/>
              <a:t>airline is not partner </a:t>
            </a:r>
            <a:r>
              <a:rPr lang="en-GB" dirty="0"/>
              <a:t>then award 20%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member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dirty="0"/>
              <a:t>signed up for </a:t>
            </a:r>
            <a:r>
              <a:rPr lang="sr-Latn-RS" b="1" dirty="0"/>
              <a:t>promotion </a:t>
            </a:r>
            <a:r>
              <a:rPr lang="en-GB" b="1" dirty="0"/>
              <a:t>3-flights-for-5k-in-March</a:t>
            </a:r>
            <a:r>
              <a:rPr lang="en-GB" dirty="0"/>
              <a:t> and </a:t>
            </a:r>
            <a:r>
              <a:rPr lang="en-GB" b="1" dirty="0"/>
              <a:t>number of return flights in March 2011 = 3 </a:t>
            </a:r>
            <a:r>
              <a:rPr lang="en-GB" dirty="0"/>
              <a:t>then award 5,000 additional miles</a:t>
            </a:r>
          </a:p>
        </p:txBody>
      </p:sp>
    </p:spTree>
    <p:extLst>
      <p:ext uri="{BB962C8B-B14F-4D97-AF65-F5344CB8AC3E}">
        <p14:creationId xmlns:p14="http://schemas.microsoft.com/office/powerpoint/2010/main" val="345488089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RETE </a:t>
            </a:r>
            <a:r>
              <a:rPr lang="en-GB" dirty="0" err="1"/>
              <a:t>algoritam</a:t>
            </a:r>
            <a:r>
              <a:rPr lang="en-GB" dirty="0"/>
              <a:t>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award miles</a:t>
            </a:r>
            <a:r>
              <a:rPr lang="en-GB" dirty="0"/>
              <a:t> for last year or current year </a:t>
            </a:r>
            <a:r>
              <a:rPr lang="en-GB" b="1" dirty="0"/>
              <a:t>&gt; 25,000 </a:t>
            </a:r>
            <a:r>
              <a:rPr lang="sr-Latn-RS" dirty="0"/>
              <a:t>and </a:t>
            </a:r>
            <a:r>
              <a:rPr lang="en-GB" b="1" dirty="0"/>
              <a:t>signed up for </a:t>
            </a:r>
            <a:r>
              <a:rPr lang="sr-Latn-RS" b="1" dirty="0"/>
              <a:t>promotion </a:t>
            </a:r>
            <a:r>
              <a:rPr lang="en-GB" b="1" dirty="0"/>
              <a:t>3-flights-for-5k-in-March </a:t>
            </a:r>
            <a:r>
              <a:rPr lang="en-GB" dirty="0"/>
              <a:t>then </a:t>
            </a:r>
            <a:r>
              <a:rPr lang="sr-Latn-RS" dirty="0"/>
              <a:t>account </a:t>
            </a:r>
            <a:r>
              <a:rPr lang="en-GB" dirty="0"/>
              <a:t>status = Silver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award miles </a:t>
            </a:r>
            <a:r>
              <a:rPr lang="en-GB" dirty="0"/>
              <a:t>for last year or current year </a:t>
            </a:r>
            <a:r>
              <a:rPr lang="en-GB" b="1" dirty="0"/>
              <a:t>&gt; 100,000</a:t>
            </a:r>
            <a:r>
              <a:rPr lang="en-GB" dirty="0"/>
              <a:t> then status = Gold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rgbClr val="FF0000"/>
                </a:solidFill>
              </a:rPr>
              <a:t>flight</a:t>
            </a:r>
            <a:r>
              <a:rPr lang="en-GB" dirty="0"/>
              <a:t> </a:t>
            </a:r>
            <a:r>
              <a:rPr lang="sr-Latn-RS" b="1" dirty="0"/>
              <a:t>length </a:t>
            </a:r>
            <a:r>
              <a:rPr lang="en-US" b="1" dirty="0"/>
              <a:t>&lt;</a:t>
            </a:r>
            <a:r>
              <a:rPr lang="en-GB" b="1" dirty="0"/>
              <a:t> 500 miles </a:t>
            </a:r>
            <a:r>
              <a:rPr lang="en-GB" dirty="0"/>
              <a:t>then award 500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</a:t>
            </a:r>
            <a:r>
              <a:rPr lang="en-GB" b="1" dirty="0"/>
              <a:t>length is 500 miles or more </a:t>
            </a:r>
            <a:r>
              <a:rPr lang="en-GB" dirty="0"/>
              <a:t>then award flight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</a:t>
            </a:r>
            <a:r>
              <a:rPr lang="en-GB" b="1" dirty="0"/>
              <a:t>category is business or first </a:t>
            </a:r>
            <a:r>
              <a:rPr lang="en-GB" dirty="0"/>
              <a:t>then award 50%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status is Gold </a:t>
            </a:r>
            <a:r>
              <a:rPr lang="en-GB" dirty="0">
                <a:highlight>
                  <a:srgbClr val="FFFF00"/>
                </a:highlight>
              </a:rPr>
              <a:t>and</a:t>
            </a:r>
            <a:r>
              <a:rPr lang="en-GB" dirty="0"/>
              <a:t> </a:t>
            </a:r>
            <a:r>
              <a:rPr lang="sr-Latn-RS" b="1" dirty="0">
                <a:solidFill>
                  <a:schemeClr val="accent1"/>
                </a:solidFill>
              </a:rPr>
              <a:t>flight</a:t>
            </a:r>
            <a:r>
              <a:rPr lang="sr-Latn-RS" dirty="0"/>
              <a:t> </a:t>
            </a:r>
            <a:r>
              <a:rPr lang="en-GB" b="1" dirty="0"/>
              <a:t>airline</a:t>
            </a:r>
            <a:r>
              <a:rPr lang="sr-Latn-RS" dirty="0"/>
              <a:t> </a:t>
            </a:r>
            <a:r>
              <a:rPr lang="sr-Latn-RS" b="1" dirty="0"/>
              <a:t>is not</a:t>
            </a:r>
            <a:r>
              <a:rPr lang="en-GB" b="1" dirty="0"/>
              <a:t> partner </a:t>
            </a:r>
            <a:r>
              <a:rPr lang="en-GB" dirty="0"/>
              <a:t>then award 100%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status is Silver </a:t>
            </a:r>
            <a:r>
              <a:rPr lang="en-GB" dirty="0">
                <a:highlight>
                  <a:srgbClr val="FFFF00"/>
                </a:highlight>
              </a:rPr>
              <a:t>and</a:t>
            </a:r>
            <a:r>
              <a:rPr lang="en-GB" dirty="0"/>
              <a:t> </a:t>
            </a:r>
            <a:r>
              <a:rPr lang="sr-Latn-RS" b="1" dirty="0">
                <a:solidFill>
                  <a:schemeClr val="accent1"/>
                </a:solidFill>
              </a:rPr>
              <a:t>flight</a:t>
            </a:r>
            <a:r>
              <a:rPr lang="sr-Latn-RS" dirty="0"/>
              <a:t> </a:t>
            </a:r>
            <a:r>
              <a:rPr lang="en-GB" b="1" dirty="0"/>
              <a:t>airline is not partner </a:t>
            </a:r>
            <a:r>
              <a:rPr lang="en-GB" dirty="0"/>
              <a:t>then award 20%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member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dirty="0"/>
              <a:t>signed up for </a:t>
            </a:r>
            <a:r>
              <a:rPr lang="sr-Latn-RS" b="1" dirty="0"/>
              <a:t>promotion </a:t>
            </a:r>
            <a:r>
              <a:rPr lang="en-GB" b="1" dirty="0"/>
              <a:t>3-flights-for-5k-in-March</a:t>
            </a:r>
            <a:r>
              <a:rPr lang="en-GB" dirty="0"/>
              <a:t> and </a:t>
            </a:r>
            <a:r>
              <a:rPr lang="en-GB" b="1" dirty="0"/>
              <a:t>number of return flights in March 2011 = 3 </a:t>
            </a:r>
            <a:r>
              <a:rPr lang="en-GB" dirty="0"/>
              <a:t>then award 5,000 additional miles</a:t>
            </a:r>
          </a:p>
        </p:txBody>
      </p:sp>
    </p:spTree>
    <p:extLst>
      <p:ext uri="{BB962C8B-B14F-4D97-AF65-F5344CB8AC3E}">
        <p14:creationId xmlns:p14="http://schemas.microsoft.com/office/powerpoint/2010/main" val="377928680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407" y="107496"/>
            <a:ext cx="8229600" cy="823913"/>
          </a:xfrm>
        </p:spPr>
        <p:txBody>
          <a:bodyPr>
            <a:normAutofit fontScale="90000"/>
          </a:bodyPr>
          <a:lstStyle/>
          <a:p>
            <a:r>
              <a:rPr lang="sr-Latn-RS" dirty="0"/>
              <a:t>Objedinjavanje činjenica (spojevi) u</a:t>
            </a:r>
            <a:r>
              <a:rPr lang="en-US" dirty="0"/>
              <a:t> </a:t>
            </a:r>
            <a:r>
              <a:rPr lang="sr-Latn-RS" dirty="0"/>
              <a:t>Beta</a:t>
            </a:r>
            <a:r>
              <a:rPr lang="en-US" dirty="0"/>
              <a:t> </a:t>
            </a:r>
            <a:r>
              <a:rPr lang="en-US" dirty="0" err="1"/>
              <a:t>mre</a:t>
            </a:r>
            <a:r>
              <a:rPr lang="sr-Latn-RS" dirty="0"/>
              <a:t>ži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D4A3F2-684D-4E7A-BCB7-89C568DC013B}"/>
              </a:ext>
            </a:extLst>
          </p:cNvPr>
          <p:cNvSpPr/>
          <p:nvPr/>
        </p:nvSpPr>
        <p:spPr>
          <a:xfrm>
            <a:off x="2228850" y="776279"/>
            <a:ext cx="1371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rgbClr val="FF0000"/>
                </a:solidFill>
              </a:rPr>
              <a:t>Account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DE489D-7041-485A-8D60-55539F1D4382}"/>
              </a:ext>
            </a:extLst>
          </p:cNvPr>
          <p:cNvSpPr/>
          <p:nvPr/>
        </p:nvSpPr>
        <p:spPr>
          <a:xfrm>
            <a:off x="6229350" y="785800"/>
            <a:ext cx="1371600" cy="457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chemeClr val="accent1"/>
                </a:solidFill>
              </a:rPr>
              <a:t>Flight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5B537B-4E3A-47C6-A715-D5ED7DEE2D32}"/>
              </a:ext>
            </a:extLst>
          </p:cNvPr>
          <p:cNvCxnSpPr/>
          <p:nvPr/>
        </p:nvCxnSpPr>
        <p:spPr>
          <a:xfrm>
            <a:off x="438150" y="38862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1A1B2-C16B-4891-B545-E8D79BE65D7C}"/>
              </a:ext>
            </a:extLst>
          </p:cNvPr>
          <p:cNvCxnSpPr/>
          <p:nvPr/>
        </p:nvCxnSpPr>
        <p:spPr>
          <a:xfrm>
            <a:off x="438150" y="4800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3C53055-29CF-4519-BA8F-850FB910B5D7}"/>
              </a:ext>
            </a:extLst>
          </p:cNvPr>
          <p:cNvSpPr/>
          <p:nvPr/>
        </p:nvSpPr>
        <p:spPr>
          <a:xfrm>
            <a:off x="1338202" y="1885386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25,000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3A3536-BA46-45EE-BD36-E5F4F4650185}"/>
              </a:ext>
            </a:extLst>
          </p:cNvPr>
          <p:cNvSpPr/>
          <p:nvPr/>
        </p:nvSpPr>
        <p:spPr>
          <a:xfrm>
            <a:off x="2327112" y="242653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CCC1EE-F250-490E-979B-D269F17FA1F6}"/>
              </a:ext>
            </a:extLst>
          </p:cNvPr>
          <p:cNvSpPr/>
          <p:nvPr/>
        </p:nvSpPr>
        <p:spPr>
          <a:xfrm>
            <a:off x="3784437" y="1297947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Gold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37F764-3CDA-4B3B-A6D4-818C0B4ED05A}"/>
              </a:ext>
            </a:extLst>
          </p:cNvPr>
          <p:cNvSpPr/>
          <p:nvPr/>
        </p:nvSpPr>
        <p:spPr>
          <a:xfrm>
            <a:off x="3813012" y="241427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Silver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F5DBF-54FD-4FD6-A636-EE3FEFE8DFDA}"/>
              </a:ext>
            </a:extLst>
          </p:cNvPr>
          <p:cNvSpPr/>
          <p:nvPr/>
        </p:nvSpPr>
        <p:spPr>
          <a:xfrm>
            <a:off x="38100" y="2452709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return flights </a:t>
            </a:r>
            <a:r>
              <a:rPr lang="sr-Latn-R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= 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5449A4-B91A-4AD7-A172-79E46204D402}"/>
              </a:ext>
            </a:extLst>
          </p:cNvPr>
          <p:cNvSpPr/>
          <p:nvPr/>
        </p:nvSpPr>
        <p:spPr>
          <a:xfrm>
            <a:off x="19050" y="1438281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Promotion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B98FEF-91B4-490E-83E8-6ED52A8F7F6D}"/>
              </a:ext>
            </a:extLst>
          </p:cNvPr>
          <p:cNvCxnSpPr>
            <a:stCxn id="6" idx="2"/>
            <a:endCxn id="16" idx="7"/>
          </p:cNvCxnSpPr>
          <p:nvPr/>
        </p:nvCxnSpPr>
        <p:spPr>
          <a:xfrm flipH="1">
            <a:off x="1189784" y="1004879"/>
            <a:ext cx="1039066" cy="51849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661365-BE60-4ED7-A4C9-E0034E7C12E1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>
            <a:off x="704850" y="2019295"/>
            <a:ext cx="19050" cy="4334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E40830-6C4A-4947-A792-44D622AC77B2}"/>
              </a:ext>
            </a:extLst>
          </p:cNvPr>
          <p:cNvCxnSpPr>
            <a:cxnSpLocks/>
            <a:stCxn id="16" idx="6"/>
            <a:endCxn id="7" idx="0"/>
          </p:cNvCxnSpPr>
          <p:nvPr/>
        </p:nvCxnSpPr>
        <p:spPr>
          <a:xfrm>
            <a:off x="1390650" y="1728788"/>
            <a:ext cx="633352" cy="1565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8FC10E-2E57-4056-8C53-E235F34DB59C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3600450" y="1004879"/>
            <a:ext cx="384853" cy="3781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405667-4A54-497D-A52A-3B90816E2619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914650" y="1233479"/>
            <a:ext cx="98262" cy="11930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B82778-356B-4D25-B091-78199A007A2C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3399584" y="1166524"/>
            <a:ext cx="614294" cy="13328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4A3181E-73BA-44AE-9C0A-58E80C9C11F0}"/>
              </a:ext>
            </a:extLst>
          </p:cNvPr>
          <p:cNvSpPr/>
          <p:nvPr/>
        </p:nvSpPr>
        <p:spPr>
          <a:xfrm>
            <a:off x="5156037" y="1648159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23B4E4-CFF5-4B43-9D11-94241DEFA067}"/>
              </a:ext>
            </a:extLst>
          </p:cNvPr>
          <p:cNvSpPr/>
          <p:nvPr/>
        </p:nvSpPr>
        <p:spPr>
          <a:xfrm>
            <a:off x="5798914" y="2481467"/>
            <a:ext cx="1371600" cy="5762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&gt;=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1646E4-23BD-445E-8645-2A45E8FFF55C}"/>
              </a:ext>
            </a:extLst>
          </p:cNvPr>
          <p:cNvSpPr/>
          <p:nvPr/>
        </p:nvSpPr>
        <p:spPr>
          <a:xfrm>
            <a:off x="6764561" y="170497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category is business or first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A02F33-CFC3-4D25-A6AE-ABA5861FC9DA}"/>
              </a:ext>
            </a:extLst>
          </p:cNvPr>
          <p:cNvSpPr/>
          <p:nvPr/>
        </p:nvSpPr>
        <p:spPr>
          <a:xfrm>
            <a:off x="7705725" y="249075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airline is not partner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C94F2E-548E-430E-970D-9D46EFBFE9EB}"/>
              </a:ext>
            </a:extLst>
          </p:cNvPr>
          <p:cNvCxnSpPr>
            <a:stCxn id="9" idx="3"/>
            <a:endCxn id="33" idx="0"/>
          </p:cNvCxnSpPr>
          <p:nvPr/>
        </p:nvCxnSpPr>
        <p:spPr>
          <a:xfrm flipH="1">
            <a:off x="5841837" y="1176045"/>
            <a:ext cx="588379" cy="4721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C801-4E25-418A-BF68-B4CF9C1E48A8}"/>
              </a:ext>
            </a:extLst>
          </p:cNvPr>
          <p:cNvCxnSpPr>
            <a:stCxn id="9" idx="5"/>
            <a:endCxn id="35" idx="0"/>
          </p:cNvCxnSpPr>
          <p:nvPr/>
        </p:nvCxnSpPr>
        <p:spPr>
          <a:xfrm>
            <a:off x="7400084" y="1176045"/>
            <a:ext cx="50277" cy="5289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44932E-4794-4CAC-A652-9B6190A3BFF6}"/>
              </a:ext>
            </a:extLst>
          </p:cNvPr>
          <p:cNvCxnSpPr>
            <a:stCxn id="9" idx="4"/>
            <a:endCxn id="34" idx="0"/>
          </p:cNvCxnSpPr>
          <p:nvPr/>
        </p:nvCxnSpPr>
        <p:spPr>
          <a:xfrm flipH="1">
            <a:off x="6484714" y="1243000"/>
            <a:ext cx="430436" cy="12384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6ED932-6AE4-4484-A11D-4E8290300F6B}"/>
              </a:ext>
            </a:extLst>
          </p:cNvPr>
          <p:cNvCxnSpPr>
            <a:stCxn id="9" idx="6"/>
            <a:endCxn id="36" idx="0"/>
          </p:cNvCxnSpPr>
          <p:nvPr/>
        </p:nvCxnSpPr>
        <p:spPr>
          <a:xfrm>
            <a:off x="7600950" y="1014400"/>
            <a:ext cx="790575" cy="1476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8D3958-D0BA-4512-99A2-DE10FC689440}"/>
              </a:ext>
            </a:extLst>
          </p:cNvPr>
          <p:cNvSpPr txBox="1"/>
          <p:nvPr/>
        </p:nvSpPr>
        <p:spPr>
          <a:xfrm>
            <a:off x="8151718" y="68408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Alfa mreža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699ED6-A2B5-45CA-907E-CD944A7A9FFF}"/>
              </a:ext>
            </a:extLst>
          </p:cNvPr>
          <p:cNvSpPr txBox="1"/>
          <p:nvPr/>
        </p:nvSpPr>
        <p:spPr>
          <a:xfrm>
            <a:off x="7972425" y="387668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Beta mreža</a:t>
            </a:r>
            <a:endParaRPr lang="en-US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5724B4-FE05-4B51-8EE5-F3050321257B}"/>
              </a:ext>
            </a:extLst>
          </p:cNvPr>
          <p:cNvSpPr/>
          <p:nvPr/>
        </p:nvSpPr>
        <p:spPr>
          <a:xfrm>
            <a:off x="4913570" y="4014167"/>
            <a:ext cx="1371600" cy="58101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and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D55D8D-9C6B-4184-A405-62C9B5C35863}"/>
              </a:ext>
            </a:extLst>
          </p:cNvPr>
          <p:cNvSpPr/>
          <p:nvPr/>
        </p:nvSpPr>
        <p:spPr>
          <a:xfrm>
            <a:off x="6648221" y="4047822"/>
            <a:ext cx="1371600" cy="58101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and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DB304D-0D99-4DAA-841F-E4E1F493426F}"/>
              </a:ext>
            </a:extLst>
          </p:cNvPr>
          <p:cNvCxnSpPr>
            <a:stCxn id="14" idx="4"/>
            <a:endCxn id="30" idx="1"/>
          </p:cNvCxnSpPr>
          <p:nvPr/>
        </p:nvCxnSpPr>
        <p:spPr>
          <a:xfrm>
            <a:off x="4498812" y="2995292"/>
            <a:ext cx="615624" cy="110396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A992AD-D5D7-428C-B64A-EBC203B45C32}"/>
              </a:ext>
            </a:extLst>
          </p:cNvPr>
          <p:cNvCxnSpPr>
            <a:cxnSpLocks/>
            <a:stCxn id="36" idx="2"/>
            <a:endCxn id="30" idx="7"/>
          </p:cNvCxnSpPr>
          <p:nvPr/>
        </p:nvCxnSpPr>
        <p:spPr>
          <a:xfrm flipH="1">
            <a:off x="6084304" y="2781257"/>
            <a:ext cx="1621421" cy="13179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A0BBF1-C4D3-48F0-BD1E-C8C4E6B6947C}"/>
              </a:ext>
            </a:extLst>
          </p:cNvPr>
          <p:cNvCxnSpPr>
            <a:stCxn id="13" idx="4"/>
            <a:endCxn id="31" idx="1"/>
          </p:cNvCxnSpPr>
          <p:nvPr/>
        </p:nvCxnSpPr>
        <p:spPr>
          <a:xfrm>
            <a:off x="4470237" y="1878961"/>
            <a:ext cx="2378850" cy="22539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7061BC-F175-431F-AD07-C02CCB1F7C87}"/>
              </a:ext>
            </a:extLst>
          </p:cNvPr>
          <p:cNvCxnSpPr>
            <a:stCxn id="36" idx="3"/>
            <a:endCxn id="31" idx="0"/>
          </p:cNvCxnSpPr>
          <p:nvPr/>
        </p:nvCxnSpPr>
        <p:spPr>
          <a:xfrm flipH="1">
            <a:off x="7334021" y="2986676"/>
            <a:ext cx="572570" cy="106114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8100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RETE </a:t>
            </a:r>
            <a:r>
              <a:rPr lang="en-GB" dirty="0" err="1"/>
              <a:t>algoritam</a:t>
            </a:r>
            <a:r>
              <a:rPr lang="en-GB" dirty="0"/>
              <a:t>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award miles</a:t>
            </a:r>
            <a:r>
              <a:rPr lang="en-GB" dirty="0"/>
              <a:t> for last year or current year </a:t>
            </a:r>
            <a:r>
              <a:rPr lang="en-GB" b="1" dirty="0"/>
              <a:t>&gt; 25,000 </a:t>
            </a:r>
            <a:r>
              <a:rPr lang="sr-Latn-RS" dirty="0"/>
              <a:t>and </a:t>
            </a:r>
            <a:r>
              <a:rPr lang="en-GB" b="1" dirty="0"/>
              <a:t>signed up for </a:t>
            </a:r>
            <a:r>
              <a:rPr lang="sr-Latn-RS" b="1" dirty="0"/>
              <a:t>promotion </a:t>
            </a:r>
            <a:r>
              <a:rPr lang="en-GB" b="1" dirty="0"/>
              <a:t>3-flights-for-5k-in-March </a:t>
            </a:r>
            <a:r>
              <a:rPr lang="en-GB" dirty="0"/>
              <a:t>then </a:t>
            </a:r>
            <a:r>
              <a:rPr lang="sr-Latn-RS" dirty="0"/>
              <a:t>account </a:t>
            </a:r>
            <a:r>
              <a:rPr lang="en-GB" dirty="0"/>
              <a:t>status = Silver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award miles </a:t>
            </a:r>
            <a:r>
              <a:rPr lang="en-GB" dirty="0"/>
              <a:t>for last year or current year </a:t>
            </a:r>
            <a:r>
              <a:rPr lang="en-GB" b="1" dirty="0"/>
              <a:t>&gt; 100,000</a:t>
            </a:r>
            <a:r>
              <a:rPr lang="en-GB" dirty="0"/>
              <a:t> then status = Gold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rgbClr val="FF0000"/>
                </a:solidFill>
              </a:rPr>
              <a:t>flight</a:t>
            </a:r>
            <a:r>
              <a:rPr lang="en-GB" dirty="0"/>
              <a:t> </a:t>
            </a:r>
            <a:r>
              <a:rPr lang="sr-Latn-RS" b="1" dirty="0"/>
              <a:t>length </a:t>
            </a:r>
            <a:r>
              <a:rPr lang="en-US" b="1" dirty="0"/>
              <a:t>&lt;</a:t>
            </a:r>
            <a:r>
              <a:rPr lang="en-GB" b="1" dirty="0"/>
              <a:t> 500 miles </a:t>
            </a:r>
            <a:r>
              <a:rPr lang="en-GB" dirty="0"/>
              <a:t>then award 500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</a:t>
            </a:r>
            <a:r>
              <a:rPr lang="en-GB" b="1" dirty="0"/>
              <a:t>length is 500 miles or more </a:t>
            </a:r>
            <a:r>
              <a:rPr lang="en-GB" dirty="0"/>
              <a:t>then award flight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</a:t>
            </a:r>
            <a:r>
              <a:rPr lang="en-GB" b="1" dirty="0"/>
              <a:t>category is business or first </a:t>
            </a:r>
            <a:r>
              <a:rPr lang="en-GB" dirty="0"/>
              <a:t>then award 50%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status is Gold </a:t>
            </a:r>
            <a:r>
              <a:rPr lang="en-GB" dirty="0">
                <a:highlight>
                  <a:srgbClr val="FFFF00"/>
                </a:highlight>
              </a:rPr>
              <a:t>and</a:t>
            </a:r>
            <a:r>
              <a:rPr lang="en-GB" dirty="0"/>
              <a:t> </a:t>
            </a:r>
            <a:r>
              <a:rPr lang="sr-Latn-RS" b="1" dirty="0">
                <a:solidFill>
                  <a:schemeClr val="accent1"/>
                </a:solidFill>
              </a:rPr>
              <a:t>flight</a:t>
            </a:r>
            <a:r>
              <a:rPr lang="sr-Latn-RS" dirty="0"/>
              <a:t> </a:t>
            </a:r>
            <a:r>
              <a:rPr lang="en-GB" b="1" dirty="0"/>
              <a:t>airline</a:t>
            </a:r>
            <a:r>
              <a:rPr lang="sr-Latn-RS" dirty="0"/>
              <a:t> </a:t>
            </a:r>
            <a:r>
              <a:rPr lang="sr-Latn-RS" b="1" dirty="0"/>
              <a:t>is not</a:t>
            </a:r>
            <a:r>
              <a:rPr lang="en-GB" b="1" dirty="0"/>
              <a:t> partner </a:t>
            </a:r>
            <a:r>
              <a:rPr lang="en-GB" dirty="0"/>
              <a:t>then award 100%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status is Silver </a:t>
            </a:r>
            <a:r>
              <a:rPr lang="en-GB" dirty="0">
                <a:highlight>
                  <a:srgbClr val="FFFF00"/>
                </a:highlight>
              </a:rPr>
              <a:t>and</a:t>
            </a:r>
            <a:r>
              <a:rPr lang="en-GB" dirty="0"/>
              <a:t> </a:t>
            </a:r>
            <a:r>
              <a:rPr lang="sr-Latn-RS" b="1" dirty="0">
                <a:solidFill>
                  <a:schemeClr val="accent1"/>
                </a:solidFill>
              </a:rPr>
              <a:t>flight</a:t>
            </a:r>
            <a:r>
              <a:rPr lang="sr-Latn-RS" dirty="0"/>
              <a:t> </a:t>
            </a:r>
            <a:r>
              <a:rPr lang="en-GB" b="1" dirty="0"/>
              <a:t>airline is not partner </a:t>
            </a:r>
            <a:r>
              <a:rPr lang="en-GB" dirty="0"/>
              <a:t>then award 20%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member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dirty="0"/>
              <a:t>signed up for </a:t>
            </a:r>
            <a:r>
              <a:rPr lang="sr-Latn-RS" b="1" dirty="0"/>
              <a:t>promotion </a:t>
            </a:r>
            <a:r>
              <a:rPr lang="en-GB" b="1" dirty="0"/>
              <a:t>3-flights-for-5k-in-March</a:t>
            </a:r>
            <a:r>
              <a:rPr lang="en-GB" dirty="0"/>
              <a:t> and </a:t>
            </a:r>
            <a:r>
              <a:rPr lang="en-GB" b="1" dirty="0"/>
              <a:t>number of return flights in March 2011 = 3 </a:t>
            </a:r>
            <a:r>
              <a:rPr lang="en-GB" dirty="0"/>
              <a:t>then award 5,000 additional miles</a:t>
            </a:r>
          </a:p>
        </p:txBody>
      </p:sp>
    </p:spTree>
    <p:extLst>
      <p:ext uri="{BB962C8B-B14F-4D97-AF65-F5344CB8AC3E}">
        <p14:creationId xmlns:p14="http://schemas.microsoft.com/office/powerpoint/2010/main" val="241414005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RETE </a:t>
            </a:r>
            <a:r>
              <a:rPr lang="en-GB" dirty="0" err="1"/>
              <a:t>algoritam</a:t>
            </a:r>
            <a:r>
              <a:rPr lang="en-GB" dirty="0"/>
              <a:t>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award miles</a:t>
            </a:r>
            <a:r>
              <a:rPr lang="en-GB" dirty="0"/>
              <a:t> for last year or current year </a:t>
            </a:r>
            <a:r>
              <a:rPr lang="en-GB" b="1" dirty="0"/>
              <a:t>&gt; 25,000 </a:t>
            </a:r>
            <a:r>
              <a:rPr lang="sr-Latn-RS" dirty="0"/>
              <a:t>and </a:t>
            </a:r>
            <a:r>
              <a:rPr lang="en-GB" b="1" dirty="0"/>
              <a:t>signed up for </a:t>
            </a:r>
            <a:r>
              <a:rPr lang="sr-Latn-RS" b="1" dirty="0"/>
              <a:t>promotion </a:t>
            </a:r>
            <a:r>
              <a:rPr lang="en-GB" b="1" dirty="0"/>
              <a:t>3-flights-for-5k-in-March </a:t>
            </a:r>
            <a:r>
              <a:rPr lang="en-GB" dirty="0"/>
              <a:t>then </a:t>
            </a:r>
            <a:r>
              <a:rPr lang="sr-Latn-RS" b="1" dirty="0">
                <a:solidFill>
                  <a:srgbClr val="C00000"/>
                </a:solidFill>
              </a:rPr>
              <a:t>account </a:t>
            </a:r>
            <a:r>
              <a:rPr lang="en-GB" b="1" dirty="0">
                <a:solidFill>
                  <a:srgbClr val="C00000"/>
                </a:solidFill>
              </a:rPr>
              <a:t>status = Silver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award miles </a:t>
            </a:r>
            <a:r>
              <a:rPr lang="en-GB" dirty="0"/>
              <a:t>for last year or current year </a:t>
            </a:r>
            <a:r>
              <a:rPr lang="en-GB" b="1" dirty="0"/>
              <a:t>&gt; 100,000</a:t>
            </a:r>
            <a:r>
              <a:rPr lang="sr-Latn-RS" b="1" dirty="0"/>
              <a:t> </a:t>
            </a:r>
            <a:r>
              <a:rPr lang="en-GB" b="1" dirty="0">
                <a:solidFill>
                  <a:srgbClr val="C00000"/>
                </a:solidFill>
              </a:rPr>
              <a:t>then status = Gold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rgbClr val="FF0000"/>
                </a:solidFill>
              </a:rPr>
              <a:t>flight</a:t>
            </a:r>
            <a:r>
              <a:rPr lang="en-GB" dirty="0"/>
              <a:t> </a:t>
            </a:r>
            <a:r>
              <a:rPr lang="sr-Latn-RS" b="1" dirty="0"/>
              <a:t>length </a:t>
            </a:r>
            <a:r>
              <a:rPr lang="en-US" b="1" dirty="0"/>
              <a:t>&lt;</a:t>
            </a:r>
            <a:r>
              <a:rPr lang="en-GB" b="1" dirty="0"/>
              <a:t> 500 miles </a:t>
            </a:r>
            <a:r>
              <a:rPr lang="en-GB" dirty="0"/>
              <a:t>then </a:t>
            </a:r>
            <a:r>
              <a:rPr lang="en-GB" b="1" dirty="0">
                <a:solidFill>
                  <a:srgbClr val="C00000"/>
                </a:solidFill>
              </a:rPr>
              <a:t>award 500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</a:t>
            </a:r>
            <a:r>
              <a:rPr lang="en-GB" b="1" dirty="0"/>
              <a:t>length is 500 miles or more </a:t>
            </a:r>
            <a:r>
              <a:rPr lang="en-GB" dirty="0"/>
              <a:t>then </a:t>
            </a:r>
            <a:r>
              <a:rPr lang="en-GB" b="1" dirty="0">
                <a:solidFill>
                  <a:srgbClr val="C00000"/>
                </a:solidFill>
              </a:rPr>
              <a:t>award flight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b="1" dirty="0">
                <a:solidFill>
                  <a:schemeClr val="accent1"/>
                </a:solidFill>
              </a:rPr>
              <a:t>flight</a:t>
            </a:r>
            <a:r>
              <a:rPr lang="en-GB" dirty="0"/>
              <a:t> </a:t>
            </a:r>
            <a:r>
              <a:rPr lang="en-GB" b="1" dirty="0"/>
              <a:t>category is business or first </a:t>
            </a:r>
            <a:r>
              <a:rPr lang="en-GB" dirty="0"/>
              <a:t>then </a:t>
            </a:r>
            <a:r>
              <a:rPr lang="en-GB" b="1" dirty="0">
                <a:solidFill>
                  <a:srgbClr val="C00000"/>
                </a:solidFill>
              </a:rPr>
              <a:t>award 50%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status is Gold </a:t>
            </a:r>
            <a:r>
              <a:rPr lang="en-GB" dirty="0">
                <a:highlight>
                  <a:srgbClr val="FFFF00"/>
                </a:highlight>
              </a:rPr>
              <a:t>and</a:t>
            </a:r>
            <a:r>
              <a:rPr lang="en-GB" dirty="0"/>
              <a:t> </a:t>
            </a:r>
            <a:r>
              <a:rPr lang="sr-Latn-RS" b="1" dirty="0">
                <a:solidFill>
                  <a:schemeClr val="accent1"/>
                </a:solidFill>
              </a:rPr>
              <a:t>flight</a:t>
            </a:r>
            <a:r>
              <a:rPr lang="sr-Latn-RS" dirty="0"/>
              <a:t> </a:t>
            </a:r>
            <a:r>
              <a:rPr lang="en-GB" b="1" dirty="0"/>
              <a:t>airline</a:t>
            </a:r>
            <a:r>
              <a:rPr lang="sr-Latn-RS" dirty="0"/>
              <a:t> </a:t>
            </a:r>
            <a:r>
              <a:rPr lang="sr-Latn-RS" b="1" dirty="0"/>
              <a:t>is not</a:t>
            </a:r>
            <a:r>
              <a:rPr lang="en-GB" b="1" dirty="0"/>
              <a:t> partner </a:t>
            </a:r>
            <a:r>
              <a:rPr lang="en-GB" dirty="0"/>
              <a:t>then </a:t>
            </a:r>
            <a:r>
              <a:rPr lang="en-GB" b="1" dirty="0">
                <a:solidFill>
                  <a:srgbClr val="C00000"/>
                </a:solidFill>
              </a:rPr>
              <a:t>award 100%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b="1" dirty="0"/>
              <a:t>status is Silver </a:t>
            </a:r>
            <a:r>
              <a:rPr lang="en-GB" dirty="0">
                <a:highlight>
                  <a:srgbClr val="FFFF00"/>
                </a:highlight>
              </a:rPr>
              <a:t>and</a:t>
            </a:r>
            <a:r>
              <a:rPr lang="en-GB" dirty="0"/>
              <a:t> </a:t>
            </a:r>
            <a:r>
              <a:rPr lang="sr-Latn-RS" b="1" dirty="0">
                <a:solidFill>
                  <a:schemeClr val="accent1"/>
                </a:solidFill>
              </a:rPr>
              <a:t>flight</a:t>
            </a:r>
            <a:r>
              <a:rPr lang="sr-Latn-RS" dirty="0"/>
              <a:t> </a:t>
            </a:r>
            <a:r>
              <a:rPr lang="en-GB" b="1" dirty="0"/>
              <a:t>airline is not partner </a:t>
            </a:r>
            <a:r>
              <a:rPr lang="en-GB" dirty="0"/>
              <a:t>then </a:t>
            </a:r>
            <a:r>
              <a:rPr lang="en-GB" b="1" dirty="0">
                <a:solidFill>
                  <a:srgbClr val="C00000"/>
                </a:solidFill>
              </a:rPr>
              <a:t>award 20% bonus miles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member </a:t>
            </a:r>
            <a:r>
              <a:rPr lang="sr-Latn-RS" b="1" dirty="0">
                <a:solidFill>
                  <a:srgbClr val="FF0000"/>
                </a:solidFill>
              </a:rPr>
              <a:t>account</a:t>
            </a:r>
            <a:r>
              <a:rPr lang="sr-Latn-RS" dirty="0"/>
              <a:t> </a:t>
            </a:r>
            <a:r>
              <a:rPr lang="en-GB" dirty="0"/>
              <a:t>signed up for </a:t>
            </a:r>
            <a:r>
              <a:rPr lang="sr-Latn-RS" b="1" dirty="0"/>
              <a:t>promotion </a:t>
            </a:r>
            <a:r>
              <a:rPr lang="en-GB" b="1" dirty="0"/>
              <a:t>3-flights-for-5k-in-March</a:t>
            </a:r>
            <a:r>
              <a:rPr lang="en-GB" dirty="0"/>
              <a:t> and </a:t>
            </a:r>
            <a:r>
              <a:rPr lang="en-GB" b="1" dirty="0"/>
              <a:t>number of return flights in March 2011 = 3 </a:t>
            </a:r>
            <a:r>
              <a:rPr lang="en-GB" dirty="0"/>
              <a:t>then </a:t>
            </a:r>
            <a:r>
              <a:rPr lang="en-GB" b="1" dirty="0">
                <a:solidFill>
                  <a:srgbClr val="C00000"/>
                </a:solidFill>
              </a:rPr>
              <a:t>award 5,000 additional miles</a:t>
            </a:r>
          </a:p>
        </p:txBody>
      </p:sp>
    </p:spTree>
    <p:extLst>
      <p:ext uri="{BB962C8B-B14F-4D97-AF65-F5344CB8AC3E}">
        <p14:creationId xmlns:p14="http://schemas.microsoft.com/office/powerpoint/2010/main" val="292800706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407" y="107496"/>
            <a:ext cx="8229600" cy="823913"/>
          </a:xfrm>
        </p:spPr>
        <p:txBody>
          <a:bodyPr>
            <a:normAutofit/>
          </a:bodyPr>
          <a:lstStyle/>
          <a:p>
            <a:r>
              <a:rPr lang="sr-Latn-RS" dirty="0"/>
              <a:t>Zadovoljena pravila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D4A3F2-684D-4E7A-BCB7-89C568DC013B}"/>
              </a:ext>
            </a:extLst>
          </p:cNvPr>
          <p:cNvSpPr/>
          <p:nvPr/>
        </p:nvSpPr>
        <p:spPr>
          <a:xfrm>
            <a:off x="2228850" y="776279"/>
            <a:ext cx="1371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rgbClr val="FF0000"/>
                </a:solidFill>
              </a:rPr>
              <a:t>Account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DE489D-7041-485A-8D60-55539F1D4382}"/>
              </a:ext>
            </a:extLst>
          </p:cNvPr>
          <p:cNvSpPr/>
          <p:nvPr/>
        </p:nvSpPr>
        <p:spPr>
          <a:xfrm>
            <a:off x="6229350" y="785800"/>
            <a:ext cx="1371600" cy="457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chemeClr val="accent1"/>
                </a:solidFill>
              </a:rPr>
              <a:t>Flight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5B537B-4E3A-47C6-A715-D5ED7DEE2D32}"/>
              </a:ext>
            </a:extLst>
          </p:cNvPr>
          <p:cNvCxnSpPr/>
          <p:nvPr/>
        </p:nvCxnSpPr>
        <p:spPr>
          <a:xfrm>
            <a:off x="438150" y="38862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1A1B2-C16B-4891-B545-E8D79BE65D7C}"/>
              </a:ext>
            </a:extLst>
          </p:cNvPr>
          <p:cNvCxnSpPr/>
          <p:nvPr/>
        </p:nvCxnSpPr>
        <p:spPr>
          <a:xfrm>
            <a:off x="438150" y="4800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3C53055-29CF-4519-BA8F-850FB910B5D7}"/>
              </a:ext>
            </a:extLst>
          </p:cNvPr>
          <p:cNvSpPr/>
          <p:nvPr/>
        </p:nvSpPr>
        <p:spPr>
          <a:xfrm>
            <a:off x="1279953" y="1955494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25,000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3A3536-BA46-45EE-BD36-E5F4F4650185}"/>
              </a:ext>
            </a:extLst>
          </p:cNvPr>
          <p:cNvSpPr/>
          <p:nvPr/>
        </p:nvSpPr>
        <p:spPr>
          <a:xfrm>
            <a:off x="2327112" y="242653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CCC1EE-F250-490E-979B-D269F17FA1F6}"/>
              </a:ext>
            </a:extLst>
          </p:cNvPr>
          <p:cNvSpPr/>
          <p:nvPr/>
        </p:nvSpPr>
        <p:spPr>
          <a:xfrm>
            <a:off x="3784437" y="1297947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Gold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37F764-3CDA-4B3B-A6D4-818C0B4ED05A}"/>
              </a:ext>
            </a:extLst>
          </p:cNvPr>
          <p:cNvSpPr/>
          <p:nvPr/>
        </p:nvSpPr>
        <p:spPr>
          <a:xfrm>
            <a:off x="3813012" y="241427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Silver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F5DBF-54FD-4FD6-A636-EE3FEFE8DFDA}"/>
              </a:ext>
            </a:extLst>
          </p:cNvPr>
          <p:cNvSpPr/>
          <p:nvPr/>
        </p:nvSpPr>
        <p:spPr>
          <a:xfrm>
            <a:off x="38100" y="2452709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return flights </a:t>
            </a:r>
            <a:r>
              <a:rPr lang="sr-Latn-R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= 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5449A4-B91A-4AD7-A172-79E46204D402}"/>
              </a:ext>
            </a:extLst>
          </p:cNvPr>
          <p:cNvSpPr/>
          <p:nvPr/>
        </p:nvSpPr>
        <p:spPr>
          <a:xfrm>
            <a:off x="19050" y="1438281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Promotion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B98FEF-91B4-490E-83E8-6ED52A8F7F6D}"/>
              </a:ext>
            </a:extLst>
          </p:cNvPr>
          <p:cNvCxnSpPr>
            <a:stCxn id="6" idx="2"/>
            <a:endCxn id="16" idx="7"/>
          </p:cNvCxnSpPr>
          <p:nvPr/>
        </p:nvCxnSpPr>
        <p:spPr>
          <a:xfrm flipH="1">
            <a:off x="1189784" y="1004879"/>
            <a:ext cx="1039066" cy="51849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661365-BE60-4ED7-A4C9-E0034E7C12E1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>
            <a:off x="704850" y="2019295"/>
            <a:ext cx="19050" cy="4334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E40830-6C4A-4947-A792-44D622AC77B2}"/>
              </a:ext>
            </a:extLst>
          </p:cNvPr>
          <p:cNvCxnSpPr>
            <a:cxnSpLocks/>
            <a:stCxn id="16" idx="6"/>
            <a:endCxn id="7" idx="0"/>
          </p:cNvCxnSpPr>
          <p:nvPr/>
        </p:nvCxnSpPr>
        <p:spPr>
          <a:xfrm>
            <a:off x="1390650" y="1728788"/>
            <a:ext cx="575103" cy="2267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8FC10E-2E57-4056-8C53-E235F34DB59C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3600450" y="1004879"/>
            <a:ext cx="384853" cy="3781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405667-4A54-497D-A52A-3B90816E2619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914650" y="1233479"/>
            <a:ext cx="98262" cy="11930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B82778-356B-4D25-B091-78199A007A2C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3399584" y="1166524"/>
            <a:ext cx="614294" cy="13328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4A3181E-73BA-44AE-9C0A-58E80C9C11F0}"/>
              </a:ext>
            </a:extLst>
          </p:cNvPr>
          <p:cNvSpPr/>
          <p:nvPr/>
        </p:nvSpPr>
        <p:spPr>
          <a:xfrm>
            <a:off x="5156037" y="1648159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23B4E4-CFF5-4B43-9D11-94241DEFA067}"/>
              </a:ext>
            </a:extLst>
          </p:cNvPr>
          <p:cNvSpPr/>
          <p:nvPr/>
        </p:nvSpPr>
        <p:spPr>
          <a:xfrm>
            <a:off x="5798914" y="2481467"/>
            <a:ext cx="1371600" cy="5762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&gt;=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1646E4-23BD-445E-8645-2A45E8FFF55C}"/>
              </a:ext>
            </a:extLst>
          </p:cNvPr>
          <p:cNvSpPr/>
          <p:nvPr/>
        </p:nvSpPr>
        <p:spPr>
          <a:xfrm>
            <a:off x="6764561" y="170497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category is business or first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A02F33-CFC3-4D25-A6AE-ABA5861FC9DA}"/>
              </a:ext>
            </a:extLst>
          </p:cNvPr>
          <p:cNvSpPr/>
          <p:nvPr/>
        </p:nvSpPr>
        <p:spPr>
          <a:xfrm>
            <a:off x="7705725" y="249075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airline is not partner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C94F2E-548E-430E-970D-9D46EFBFE9EB}"/>
              </a:ext>
            </a:extLst>
          </p:cNvPr>
          <p:cNvCxnSpPr>
            <a:stCxn id="9" idx="3"/>
            <a:endCxn id="33" idx="0"/>
          </p:cNvCxnSpPr>
          <p:nvPr/>
        </p:nvCxnSpPr>
        <p:spPr>
          <a:xfrm flipH="1">
            <a:off x="5841837" y="1176045"/>
            <a:ext cx="588379" cy="4721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C801-4E25-418A-BF68-B4CF9C1E48A8}"/>
              </a:ext>
            </a:extLst>
          </p:cNvPr>
          <p:cNvCxnSpPr>
            <a:stCxn id="9" idx="5"/>
            <a:endCxn id="35" idx="0"/>
          </p:cNvCxnSpPr>
          <p:nvPr/>
        </p:nvCxnSpPr>
        <p:spPr>
          <a:xfrm>
            <a:off x="7400084" y="1176045"/>
            <a:ext cx="50277" cy="5289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44932E-4794-4CAC-A652-9B6190A3BFF6}"/>
              </a:ext>
            </a:extLst>
          </p:cNvPr>
          <p:cNvCxnSpPr>
            <a:stCxn id="9" idx="4"/>
            <a:endCxn id="34" idx="0"/>
          </p:cNvCxnSpPr>
          <p:nvPr/>
        </p:nvCxnSpPr>
        <p:spPr>
          <a:xfrm flipH="1">
            <a:off x="6484714" y="1243000"/>
            <a:ext cx="430436" cy="12384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6ED932-6AE4-4484-A11D-4E8290300F6B}"/>
              </a:ext>
            </a:extLst>
          </p:cNvPr>
          <p:cNvCxnSpPr>
            <a:stCxn id="9" idx="6"/>
            <a:endCxn id="36" idx="0"/>
          </p:cNvCxnSpPr>
          <p:nvPr/>
        </p:nvCxnSpPr>
        <p:spPr>
          <a:xfrm>
            <a:off x="7600950" y="1014400"/>
            <a:ext cx="790575" cy="1476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8D3958-D0BA-4512-99A2-DE10FC689440}"/>
              </a:ext>
            </a:extLst>
          </p:cNvPr>
          <p:cNvSpPr txBox="1"/>
          <p:nvPr/>
        </p:nvSpPr>
        <p:spPr>
          <a:xfrm>
            <a:off x="8151718" y="68408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Alfa mreža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699ED6-A2B5-45CA-907E-CD944A7A9FFF}"/>
              </a:ext>
            </a:extLst>
          </p:cNvPr>
          <p:cNvSpPr txBox="1"/>
          <p:nvPr/>
        </p:nvSpPr>
        <p:spPr>
          <a:xfrm>
            <a:off x="7972425" y="387668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Beta mreža</a:t>
            </a:r>
            <a:endParaRPr lang="en-US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5724B4-FE05-4B51-8EE5-F3050321257B}"/>
              </a:ext>
            </a:extLst>
          </p:cNvPr>
          <p:cNvSpPr/>
          <p:nvPr/>
        </p:nvSpPr>
        <p:spPr>
          <a:xfrm>
            <a:off x="4892109" y="4027508"/>
            <a:ext cx="1371600" cy="58101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and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D55D8D-9C6B-4184-A405-62C9B5C35863}"/>
              </a:ext>
            </a:extLst>
          </p:cNvPr>
          <p:cNvSpPr/>
          <p:nvPr/>
        </p:nvSpPr>
        <p:spPr>
          <a:xfrm>
            <a:off x="6699932" y="4067801"/>
            <a:ext cx="1371600" cy="58101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and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DB304D-0D99-4DAA-841F-E4E1F493426F}"/>
              </a:ext>
            </a:extLst>
          </p:cNvPr>
          <p:cNvCxnSpPr>
            <a:stCxn id="14" idx="4"/>
            <a:endCxn id="30" idx="1"/>
          </p:cNvCxnSpPr>
          <p:nvPr/>
        </p:nvCxnSpPr>
        <p:spPr>
          <a:xfrm>
            <a:off x="4498812" y="2995292"/>
            <a:ext cx="594163" cy="11173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A992AD-D5D7-428C-B64A-EBC203B45C32}"/>
              </a:ext>
            </a:extLst>
          </p:cNvPr>
          <p:cNvCxnSpPr>
            <a:cxnSpLocks/>
            <a:stCxn id="36" idx="2"/>
            <a:endCxn id="30" idx="7"/>
          </p:cNvCxnSpPr>
          <p:nvPr/>
        </p:nvCxnSpPr>
        <p:spPr>
          <a:xfrm flipH="1">
            <a:off x="6062843" y="2781257"/>
            <a:ext cx="1642882" cy="13313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A0BBF1-C4D3-48F0-BD1E-C8C4E6B6947C}"/>
              </a:ext>
            </a:extLst>
          </p:cNvPr>
          <p:cNvCxnSpPr>
            <a:stCxn id="13" idx="4"/>
            <a:endCxn id="31" idx="1"/>
          </p:cNvCxnSpPr>
          <p:nvPr/>
        </p:nvCxnSpPr>
        <p:spPr>
          <a:xfrm>
            <a:off x="4470237" y="1878961"/>
            <a:ext cx="2430561" cy="2273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7061BC-F175-431F-AD07-C02CCB1F7C87}"/>
              </a:ext>
            </a:extLst>
          </p:cNvPr>
          <p:cNvCxnSpPr>
            <a:stCxn id="36" idx="3"/>
            <a:endCxn id="31" idx="0"/>
          </p:cNvCxnSpPr>
          <p:nvPr/>
        </p:nvCxnSpPr>
        <p:spPr>
          <a:xfrm flipH="1">
            <a:off x="7385732" y="2986676"/>
            <a:ext cx="520859" cy="10811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14D8E02-ACB9-4E07-977A-512E293A2AB6}"/>
              </a:ext>
            </a:extLst>
          </p:cNvPr>
          <p:cNvSpPr/>
          <p:nvPr/>
        </p:nvSpPr>
        <p:spPr>
          <a:xfrm>
            <a:off x="247650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award 5,000 additional miles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153010-D197-4B43-A343-CF5B0EB802C0}"/>
              </a:ext>
            </a:extLst>
          </p:cNvPr>
          <p:cNvCxnSpPr>
            <a:stCxn id="15" idx="4"/>
            <a:endCxn id="3" idx="0"/>
          </p:cNvCxnSpPr>
          <p:nvPr/>
        </p:nvCxnSpPr>
        <p:spPr>
          <a:xfrm flipH="1">
            <a:off x="704850" y="3033723"/>
            <a:ext cx="19050" cy="23859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0F1D6B8-9DA4-40FB-8F56-9F9ACDB3523E}"/>
              </a:ext>
            </a:extLst>
          </p:cNvPr>
          <p:cNvSpPr/>
          <p:nvPr/>
        </p:nvSpPr>
        <p:spPr>
          <a:xfrm>
            <a:off x="1277451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account </a:t>
            </a:r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status  Silver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57A595-343E-448C-AD80-34CD852F5594}"/>
              </a:ext>
            </a:extLst>
          </p:cNvPr>
          <p:cNvSpPr/>
          <p:nvPr/>
        </p:nvSpPr>
        <p:spPr>
          <a:xfrm>
            <a:off x="2327112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account </a:t>
            </a:r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status  </a:t>
            </a:r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Gold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AC55FF-6132-402C-A7E5-6B37CE0204FC}"/>
              </a:ext>
            </a:extLst>
          </p:cNvPr>
          <p:cNvCxnSpPr>
            <a:stCxn id="7" idx="4"/>
            <a:endCxn id="41" idx="0"/>
          </p:cNvCxnSpPr>
          <p:nvPr/>
        </p:nvCxnSpPr>
        <p:spPr>
          <a:xfrm flipH="1">
            <a:off x="1734651" y="2536508"/>
            <a:ext cx="231102" cy="28832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433B11-7F79-4432-A1B2-4F756BBD0261}"/>
              </a:ext>
            </a:extLst>
          </p:cNvPr>
          <p:cNvCxnSpPr>
            <a:stCxn id="11" idx="4"/>
            <a:endCxn id="43" idx="0"/>
          </p:cNvCxnSpPr>
          <p:nvPr/>
        </p:nvCxnSpPr>
        <p:spPr>
          <a:xfrm flipH="1">
            <a:off x="2784312" y="3007552"/>
            <a:ext cx="228600" cy="24121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6E7B6F8-0079-4C14-9B58-AA400344D716}"/>
              </a:ext>
            </a:extLst>
          </p:cNvPr>
          <p:cNvSpPr/>
          <p:nvPr/>
        </p:nvSpPr>
        <p:spPr>
          <a:xfrm>
            <a:off x="3698712" y="5395921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500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6B19F0-C07D-4820-BC5B-7AB4E098F7A2}"/>
              </a:ext>
            </a:extLst>
          </p:cNvPr>
          <p:cNvCxnSpPr>
            <a:stCxn id="33" idx="4"/>
            <a:endCxn id="46" idx="0"/>
          </p:cNvCxnSpPr>
          <p:nvPr/>
        </p:nvCxnSpPr>
        <p:spPr>
          <a:xfrm flipH="1">
            <a:off x="4155912" y="2229173"/>
            <a:ext cx="1685925" cy="31667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B563BC-6FDF-4957-898B-5688EC407951}"/>
              </a:ext>
            </a:extLst>
          </p:cNvPr>
          <p:cNvSpPr/>
          <p:nvPr/>
        </p:nvSpPr>
        <p:spPr>
          <a:xfrm>
            <a:off x="6023492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+flight 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190C59-4D95-44EB-8FAC-E79201817908}"/>
              </a:ext>
            </a:extLst>
          </p:cNvPr>
          <p:cNvCxnSpPr>
            <a:cxnSpLocks/>
          </p:cNvCxnSpPr>
          <p:nvPr/>
        </p:nvCxnSpPr>
        <p:spPr>
          <a:xfrm flipH="1">
            <a:off x="6390770" y="3043737"/>
            <a:ext cx="4022" cy="23600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EC2E360-7EBF-4AF2-8351-D2937310E081}"/>
              </a:ext>
            </a:extLst>
          </p:cNvPr>
          <p:cNvSpPr/>
          <p:nvPr/>
        </p:nvSpPr>
        <p:spPr>
          <a:xfrm>
            <a:off x="8113618" y="5406806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50%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A76328-5C21-4954-8501-53F0E0F31A7E}"/>
              </a:ext>
            </a:extLst>
          </p:cNvPr>
          <p:cNvCxnSpPr>
            <a:stCxn id="35" idx="4"/>
            <a:endCxn id="56" idx="0"/>
          </p:cNvCxnSpPr>
          <p:nvPr/>
        </p:nvCxnSpPr>
        <p:spPr>
          <a:xfrm>
            <a:off x="7450361" y="2285984"/>
            <a:ext cx="1120457" cy="31208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ACE9850-83D6-40A1-AF22-208F7C4FEC22}"/>
              </a:ext>
            </a:extLst>
          </p:cNvPr>
          <p:cNvSpPr/>
          <p:nvPr/>
        </p:nvSpPr>
        <p:spPr>
          <a:xfrm>
            <a:off x="4956658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20%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7F5B3F-9DEF-4628-8EBA-56BA97B68956}"/>
              </a:ext>
            </a:extLst>
          </p:cNvPr>
          <p:cNvSpPr/>
          <p:nvPr/>
        </p:nvSpPr>
        <p:spPr>
          <a:xfrm>
            <a:off x="7068555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100%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44986B-0AC0-4588-A9B2-510C66C2153C}"/>
              </a:ext>
            </a:extLst>
          </p:cNvPr>
          <p:cNvCxnSpPr>
            <a:stCxn id="30" idx="4"/>
            <a:endCxn id="59" idx="0"/>
          </p:cNvCxnSpPr>
          <p:nvPr/>
        </p:nvCxnSpPr>
        <p:spPr>
          <a:xfrm flipH="1">
            <a:off x="5413858" y="4608522"/>
            <a:ext cx="164051" cy="8091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4BEBA6-EE3A-4421-B773-64FA180F8B6E}"/>
              </a:ext>
            </a:extLst>
          </p:cNvPr>
          <p:cNvCxnSpPr>
            <a:stCxn id="31" idx="4"/>
            <a:endCxn id="60" idx="0"/>
          </p:cNvCxnSpPr>
          <p:nvPr/>
        </p:nvCxnSpPr>
        <p:spPr>
          <a:xfrm>
            <a:off x="7385732" y="4648815"/>
            <a:ext cx="140023" cy="7688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463384F-99ED-4EF7-9D96-43B01411BF28}"/>
              </a:ext>
            </a:extLst>
          </p:cNvPr>
          <p:cNvSpPr txBox="1"/>
          <p:nvPr/>
        </p:nvSpPr>
        <p:spPr>
          <a:xfrm>
            <a:off x="4572000" y="6381172"/>
            <a:ext cx="355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Izlazni čvorovi zadovoljena pravila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267701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Joe </a:t>
            </a:r>
            <a:r>
              <a:rPr lang="sr-Latn-RS" dirty="0"/>
              <a:t>putuje iz Vašingtona u San Francisko</a:t>
            </a:r>
            <a:r>
              <a:rPr lang="en-GB" dirty="0"/>
              <a:t>. </a:t>
            </a:r>
            <a:endParaRPr lang="sr-Latn-RS" dirty="0"/>
          </a:p>
          <a:p>
            <a:r>
              <a:rPr lang="sr-Latn-RS" dirty="0"/>
              <a:t>Let je </a:t>
            </a:r>
            <a:r>
              <a:rPr lang="en-GB" dirty="0"/>
              <a:t>2,419 </a:t>
            </a:r>
            <a:r>
              <a:rPr lang="sr-Latn-RS" dirty="0"/>
              <a:t>milja</a:t>
            </a:r>
            <a:r>
              <a:rPr lang="en-GB" dirty="0"/>
              <a:t>. </a:t>
            </a:r>
            <a:endParaRPr lang="sr-Latn-RS" dirty="0"/>
          </a:p>
          <a:p>
            <a:r>
              <a:rPr lang="sr-Latn-RS" dirty="0"/>
              <a:t>Joe je već prešao </a:t>
            </a:r>
            <a:r>
              <a:rPr lang="en-GB" dirty="0"/>
              <a:t>150k </a:t>
            </a:r>
            <a:r>
              <a:rPr lang="sr-Latn-RS" dirty="0"/>
              <a:t>milja.</a:t>
            </a:r>
          </a:p>
          <a:p>
            <a:r>
              <a:rPr lang="sr-Latn-RS" dirty="0"/>
              <a:t>Let je sa aviokompanijom koja nije partner</a:t>
            </a:r>
          </a:p>
        </p:txBody>
      </p:sp>
    </p:spTree>
    <p:extLst>
      <p:ext uri="{BB962C8B-B14F-4D97-AF65-F5344CB8AC3E}">
        <p14:creationId xmlns:p14="http://schemas.microsoft.com/office/powerpoint/2010/main" val="24387057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RETE ciklus: evaluacija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Account alfa čvor Joe:</a:t>
            </a:r>
          </a:p>
          <a:p>
            <a:pPr lvl="1"/>
            <a:r>
              <a:rPr lang="sr-Latn-RS" dirty="0"/>
              <a:t>Već je prešao preko 150K milja</a:t>
            </a:r>
            <a:r>
              <a:rPr lang="en-US" dirty="0"/>
              <a:t>, </a:t>
            </a:r>
            <a:r>
              <a:rPr lang="sr-Latn-RS" dirty="0"/>
              <a:t>primenjuje 2 pravilo, više od </a:t>
            </a:r>
            <a:r>
              <a:rPr lang="en-US" dirty="0"/>
              <a:t>100K</a:t>
            </a:r>
            <a:r>
              <a:rPr lang="sr-Latn-RS" dirty="0"/>
              <a:t> -&gt; Status GOLD (dodato u agendu)</a:t>
            </a:r>
          </a:p>
          <a:p>
            <a:r>
              <a:rPr lang="sr-Latn-RS" dirty="0"/>
              <a:t>Flight alfa čvor Let Vašington – San Francisko:</a:t>
            </a:r>
          </a:p>
          <a:p>
            <a:pPr lvl="1"/>
            <a:r>
              <a:rPr lang="sr-Latn-RS" dirty="0"/>
              <a:t>Dužina leta je </a:t>
            </a:r>
            <a:r>
              <a:rPr lang="en-GB" dirty="0"/>
              <a:t>2</a:t>
            </a:r>
            <a:r>
              <a:rPr lang="sr-Latn-RS" dirty="0"/>
              <a:t>.</a:t>
            </a:r>
            <a:r>
              <a:rPr lang="en-GB" dirty="0"/>
              <a:t>419</a:t>
            </a:r>
            <a:r>
              <a:rPr lang="sr-Latn-RS" dirty="0"/>
              <a:t>,</a:t>
            </a:r>
            <a:r>
              <a:rPr lang="en-GB" dirty="0"/>
              <a:t> </a:t>
            </a:r>
            <a:r>
              <a:rPr lang="sr-Latn-RS" dirty="0"/>
              <a:t>primenjuje 4 pravilo, više od 500 milja -&gt; dodeli besplatne milje (dodato u agendu)</a:t>
            </a:r>
          </a:p>
          <a:p>
            <a:pPr lvl="1"/>
            <a:r>
              <a:rPr lang="sr-Latn-RS" dirty="0"/>
              <a:t>Nije partnerski let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43747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407" y="107496"/>
            <a:ext cx="8229600" cy="823913"/>
          </a:xfrm>
        </p:spPr>
        <p:txBody>
          <a:bodyPr>
            <a:normAutofit/>
          </a:bodyPr>
          <a:lstStyle/>
          <a:p>
            <a:r>
              <a:rPr lang="sr-Latn-RS" dirty="0"/>
              <a:t>Zadovoljena pravila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D4A3F2-684D-4E7A-BCB7-89C568DC013B}"/>
              </a:ext>
            </a:extLst>
          </p:cNvPr>
          <p:cNvSpPr/>
          <p:nvPr/>
        </p:nvSpPr>
        <p:spPr>
          <a:xfrm>
            <a:off x="2228850" y="776279"/>
            <a:ext cx="1371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rgbClr val="FF0000"/>
                </a:solidFill>
              </a:rPr>
              <a:t>Account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DE489D-7041-485A-8D60-55539F1D4382}"/>
              </a:ext>
            </a:extLst>
          </p:cNvPr>
          <p:cNvSpPr/>
          <p:nvPr/>
        </p:nvSpPr>
        <p:spPr>
          <a:xfrm>
            <a:off x="6229350" y="785800"/>
            <a:ext cx="1371600" cy="457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chemeClr val="accent1"/>
                </a:solidFill>
              </a:rPr>
              <a:t>Flight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5B537B-4E3A-47C6-A715-D5ED7DEE2D32}"/>
              </a:ext>
            </a:extLst>
          </p:cNvPr>
          <p:cNvCxnSpPr/>
          <p:nvPr/>
        </p:nvCxnSpPr>
        <p:spPr>
          <a:xfrm>
            <a:off x="438150" y="38862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1A1B2-C16B-4891-B545-E8D79BE65D7C}"/>
              </a:ext>
            </a:extLst>
          </p:cNvPr>
          <p:cNvCxnSpPr/>
          <p:nvPr/>
        </p:nvCxnSpPr>
        <p:spPr>
          <a:xfrm>
            <a:off x="438150" y="4800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3C53055-29CF-4519-BA8F-850FB910B5D7}"/>
              </a:ext>
            </a:extLst>
          </p:cNvPr>
          <p:cNvSpPr/>
          <p:nvPr/>
        </p:nvSpPr>
        <p:spPr>
          <a:xfrm>
            <a:off x="1280422" y="193429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25,000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3A3536-BA46-45EE-BD36-E5F4F4650185}"/>
              </a:ext>
            </a:extLst>
          </p:cNvPr>
          <p:cNvSpPr/>
          <p:nvPr/>
        </p:nvSpPr>
        <p:spPr>
          <a:xfrm>
            <a:off x="2327112" y="242653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CCC1EE-F250-490E-979B-D269F17FA1F6}"/>
              </a:ext>
            </a:extLst>
          </p:cNvPr>
          <p:cNvSpPr/>
          <p:nvPr/>
        </p:nvSpPr>
        <p:spPr>
          <a:xfrm>
            <a:off x="3784437" y="1297947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Gold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37F764-3CDA-4B3B-A6D4-818C0B4ED05A}"/>
              </a:ext>
            </a:extLst>
          </p:cNvPr>
          <p:cNvSpPr/>
          <p:nvPr/>
        </p:nvSpPr>
        <p:spPr>
          <a:xfrm>
            <a:off x="3813012" y="241427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Silver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F5DBF-54FD-4FD6-A636-EE3FEFE8DFDA}"/>
              </a:ext>
            </a:extLst>
          </p:cNvPr>
          <p:cNvSpPr/>
          <p:nvPr/>
        </p:nvSpPr>
        <p:spPr>
          <a:xfrm>
            <a:off x="38100" y="2452709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return flights </a:t>
            </a:r>
            <a:r>
              <a:rPr lang="sr-Latn-R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= 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5449A4-B91A-4AD7-A172-79E46204D402}"/>
              </a:ext>
            </a:extLst>
          </p:cNvPr>
          <p:cNvSpPr/>
          <p:nvPr/>
        </p:nvSpPr>
        <p:spPr>
          <a:xfrm>
            <a:off x="19050" y="1438281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Promotion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B98FEF-91B4-490E-83E8-6ED52A8F7F6D}"/>
              </a:ext>
            </a:extLst>
          </p:cNvPr>
          <p:cNvCxnSpPr>
            <a:stCxn id="6" idx="2"/>
            <a:endCxn id="16" idx="7"/>
          </p:cNvCxnSpPr>
          <p:nvPr/>
        </p:nvCxnSpPr>
        <p:spPr>
          <a:xfrm flipH="1">
            <a:off x="1189784" y="1004879"/>
            <a:ext cx="1039066" cy="51849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661365-BE60-4ED7-A4C9-E0034E7C12E1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>
            <a:off x="704850" y="2019295"/>
            <a:ext cx="19050" cy="4334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E40830-6C4A-4947-A792-44D622AC77B2}"/>
              </a:ext>
            </a:extLst>
          </p:cNvPr>
          <p:cNvCxnSpPr>
            <a:cxnSpLocks/>
            <a:stCxn id="16" idx="6"/>
            <a:endCxn id="7" idx="0"/>
          </p:cNvCxnSpPr>
          <p:nvPr/>
        </p:nvCxnSpPr>
        <p:spPr>
          <a:xfrm>
            <a:off x="1390650" y="1728788"/>
            <a:ext cx="575572" cy="2055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8FC10E-2E57-4056-8C53-E235F34DB59C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3600450" y="1004879"/>
            <a:ext cx="384853" cy="3781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405667-4A54-497D-A52A-3B90816E2619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914650" y="1233479"/>
            <a:ext cx="98262" cy="11930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B82778-356B-4D25-B091-78199A007A2C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3399584" y="1166524"/>
            <a:ext cx="614294" cy="13328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4A3181E-73BA-44AE-9C0A-58E80C9C11F0}"/>
              </a:ext>
            </a:extLst>
          </p:cNvPr>
          <p:cNvSpPr/>
          <p:nvPr/>
        </p:nvSpPr>
        <p:spPr>
          <a:xfrm>
            <a:off x="5156037" y="1648159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23B4E4-CFF5-4B43-9D11-94241DEFA067}"/>
              </a:ext>
            </a:extLst>
          </p:cNvPr>
          <p:cNvSpPr/>
          <p:nvPr/>
        </p:nvSpPr>
        <p:spPr>
          <a:xfrm>
            <a:off x="5798914" y="2481467"/>
            <a:ext cx="1371600" cy="5762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&gt;=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1646E4-23BD-445E-8645-2A45E8FFF55C}"/>
              </a:ext>
            </a:extLst>
          </p:cNvPr>
          <p:cNvSpPr/>
          <p:nvPr/>
        </p:nvSpPr>
        <p:spPr>
          <a:xfrm>
            <a:off x="6764561" y="170497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category is business or first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A02F33-CFC3-4D25-A6AE-ABA5861FC9DA}"/>
              </a:ext>
            </a:extLst>
          </p:cNvPr>
          <p:cNvSpPr/>
          <p:nvPr/>
        </p:nvSpPr>
        <p:spPr>
          <a:xfrm>
            <a:off x="7705725" y="249075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airline is not partner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C94F2E-548E-430E-970D-9D46EFBFE9EB}"/>
              </a:ext>
            </a:extLst>
          </p:cNvPr>
          <p:cNvCxnSpPr>
            <a:stCxn id="9" idx="3"/>
            <a:endCxn id="33" idx="0"/>
          </p:cNvCxnSpPr>
          <p:nvPr/>
        </p:nvCxnSpPr>
        <p:spPr>
          <a:xfrm flipH="1">
            <a:off x="5841837" y="1176045"/>
            <a:ext cx="588379" cy="4721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C801-4E25-418A-BF68-B4CF9C1E48A8}"/>
              </a:ext>
            </a:extLst>
          </p:cNvPr>
          <p:cNvCxnSpPr>
            <a:stCxn id="9" idx="5"/>
            <a:endCxn id="35" idx="0"/>
          </p:cNvCxnSpPr>
          <p:nvPr/>
        </p:nvCxnSpPr>
        <p:spPr>
          <a:xfrm>
            <a:off x="7400084" y="1176045"/>
            <a:ext cx="50277" cy="5289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44932E-4794-4CAC-A652-9B6190A3BFF6}"/>
              </a:ext>
            </a:extLst>
          </p:cNvPr>
          <p:cNvCxnSpPr>
            <a:stCxn id="9" idx="4"/>
            <a:endCxn id="34" idx="0"/>
          </p:cNvCxnSpPr>
          <p:nvPr/>
        </p:nvCxnSpPr>
        <p:spPr>
          <a:xfrm flipH="1">
            <a:off x="6484714" y="1243000"/>
            <a:ext cx="430436" cy="12384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6ED932-6AE4-4484-A11D-4E8290300F6B}"/>
              </a:ext>
            </a:extLst>
          </p:cNvPr>
          <p:cNvCxnSpPr>
            <a:stCxn id="9" idx="6"/>
            <a:endCxn id="36" idx="0"/>
          </p:cNvCxnSpPr>
          <p:nvPr/>
        </p:nvCxnSpPr>
        <p:spPr>
          <a:xfrm>
            <a:off x="7600950" y="1014400"/>
            <a:ext cx="790575" cy="1476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8D3958-D0BA-4512-99A2-DE10FC689440}"/>
              </a:ext>
            </a:extLst>
          </p:cNvPr>
          <p:cNvSpPr txBox="1"/>
          <p:nvPr/>
        </p:nvSpPr>
        <p:spPr>
          <a:xfrm>
            <a:off x="8151718" y="68408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Alfa mreža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699ED6-A2B5-45CA-907E-CD944A7A9FFF}"/>
              </a:ext>
            </a:extLst>
          </p:cNvPr>
          <p:cNvSpPr txBox="1"/>
          <p:nvPr/>
        </p:nvSpPr>
        <p:spPr>
          <a:xfrm>
            <a:off x="7972425" y="387668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Beta mreža</a:t>
            </a:r>
            <a:endParaRPr lang="en-US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5724B4-FE05-4B51-8EE5-F3050321257B}"/>
              </a:ext>
            </a:extLst>
          </p:cNvPr>
          <p:cNvSpPr/>
          <p:nvPr/>
        </p:nvSpPr>
        <p:spPr>
          <a:xfrm>
            <a:off x="4892109" y="4027508"/>
            <a:ext cx="1371600" cy="58101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and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D55D8D-9C6B-4184-A405-62C9B5C35863}"/>
              </a:ext>
            </a:extLst>
          </p:cNvPr>
          <p:cNvSpPr/>
          <p:nvPr/>
        </p:nvSpPr>
        <p:spPr>
          <a:xfrm>
            <a:off x="6699932" y="4067801"/>
            <a:ext cx="1371600" cy="58101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and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DB304D-0D99-4DAA-841F-E4E1F493426F}"/>
              </a:ext>
            </a:extLst>
          </p:cNvPr>
          <p:cNvCxnSpPr>
            <a:stCxn id="14" idx="4"/>
            <a:endCxn id="30" idx="1"/>
          </p:cNvCxnSpPr>
          <p:nvPr/>
        </p:nvCxnSpPr>
        <p:spPr>
          <a:xfrm>
            <a:off x="4498812" y="2995292"/>
            <a:ext cx="594163" cy="11173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A992AD-D5D7-428C-B64A-EBC203B45C32}"/>
              </a:ext>
            </a:extLst>
          </p:cNvPr>
          <p:cNvCxnSpPr>
            <a:cxnSpLocks/>
            <a:stCxn id="36" idx="2"/>
            <a:endCxn id="30" idx="7"/>
          </p:cNvCxnSpPr>
          <p:nvPr/>
        </p:nvCxnSpPr>
        <p:spPr>
          <a:xfrm flipH="1">
            <a:off x="6062843" y="2781257"/>
            <a:ext cx="1642882" cy="13313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A0BBF1-C4D3-48F0-BD1E-C8C4E6B6947C}"/>
              </a:ext>
            </a:extLst>
          </p:cNvPr>
          <p:cNvCxnSpPr>
            <a:stCxn id="13" idx="4"/>
            <a:endCxn id="31" idx="1"/>
          </p:cNvCxnSpPr>
          <p:nvPr/>
        </p:nvCxnSpPr>
        <p:spPr>
          <a:xfrm>
            <a:off x="4470237" y="1878961"/>
            <a:ext cx="2430561" cy="2273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7061BC-F175-431F-AD07-C02CCB1F7C87}"/>
              </a:ext>
            </a:extLst>
          </p:cNvPr>
          <p:cNvCxnSpPr>
            <a:stCxn id="36" idx="3"/>
            <a:endCxn id="31" idx="0"/>
          </p:cNvCxnSpPr>
          <p:nvPr/>
        </p:nvCxnSpPr>
        <p:spPr>
          <a:xfrm flipH="1">
            <a:off x="7385732" y="2986676"/>
            <a:ext cx="520859" cy="10811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14D8E02-ACB9-4E07-977A-512E293A2AB6}"/>
              </a:ext>
            </a:extLst>
          </p:cNvPr>
          <p:cNvSpPr/>
          <p:nvPr/>
        </p:nvSpPr>
        <p:spPr>
          <a:xfrm>
            <a:off x="247650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award 5,000 additional miles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153010-D197-4B43-A343-CF5B0EB802C0}"/>
              </a:ext>
            </a:extLst>
          </p:cNvPr>
          <p:cNvCxnSpPr>
            <a:stCxn id="15" idx="4"/>
            <a:endCxn id="3" idx="0"/>
          </p:cNvCxnSpPr>
          <p:nvPr/>
        </p:nvCxnSpPr>
        <p:spPr>
          <a:xfrm flipH="1">
            <a:off x="704850" y="3033723"/>
            <a:ext cx="19050" cy="23859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0F1D6B8-9DA4-40FB-8F56-9F9ACDB3523E}"/>
              </a:ext>
            </a:extLst>
          </p:cNvPr>
          <p:cNvSpPr/>
          <p:nvPr/>
        </p:nvSpPr>
        <p:spPr>
          <a:xfrm>
            <a:off x="1277451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account </a:t>
            </a:r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status  Silver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57A595-343E-448C-AD80-34CD852F5594}"/>
              </a:ext>
            </a:extLst>
          </p:cNvPr>
          <p:cNvSpPr/>
          <p:nvPr/>
        </p:nvSpPr>
        <p:spPr>
          <a:xfrm>
            <a:off x="2327112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account </a:t>
            </a:r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status  </a:t>
            </a:r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Gold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AC55FF-6132-402C-A7E5-6B37CE0204FC}"/>
              </a:ext>
            </a:extLst>
          </p:cNvPr>
          <p:cNvCxnSpPr>
            <a:stCxn id="7" idx="4"/>
            <a:endCxn id="41" idx="0"/>
          </p:cNvCxnSpPr>
          <p:nvPr/>
        </p:nvCxnSpPr>
        <p:spPr>
          <a:xfrm flipH="1">
            <a:off x="1734651" y="2515312"/>
            <a:ext cx="231571" cy="29044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433B11-7F79-4432-A1B2-4F756BBD0261}"/>
              </a:ext>
            </a:extLst>
          </p:cNvPr>
          <p:cNvCxnSpPr>
            <a:stCxn id="11" idx="4"/>
            <a:endCxn id="43" idx="0"/>
          </p:cNvCxnSpPr>
          <p:nvPr/>
        </p:nvCxnSpPr>
        <p:spPr>
          <a:xfrm flipH="1">
            <a:off x="2784312" y="3007552"/>
            <a:ext cx="228600" cy="24121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6E7B6F8-0079-4C14-9B58-AA400344D716}"/>
              </a:ext>
            </a:extLst>
          </p:cNvPr>
          <p:cNvSpPr/>
          <p:nvPr/>
        </p:nvSpPr>
        <p:spPr>
          <a:xfrm>
            <a:off x="3698712" y="5395921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500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6B19F0-C07D-4820-BC5B-7AB4E098F7A2}"/>
              </a:ext>
            </a:extLst>
          </p:cNvPr>
          <p:cNvCxnSpPr>
            <a:stCxn id="33" idx="4"/>
            <a:endCxn id="46" idx="0"/>
          </p:cNvCxnSpPr>
          <p:nvPr/>
        </p:nvCxnSpPr>
        <p:spPr>
          <a:xfrm flipH="1">
            <a:off x="4155912" y="2229173"/>
            <a:ext cx="1685925" cy="31667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B563BC-6FDF-4957-898B-5688EC407951}"/>
              </a:ext>
            </a:extLst>
          </p:cNvPr>
          <p:cNvSpPr/>
          <p:nvPr/>
        </p:nvSpPr>
        <p:spPr>
          <a:xfrm>
            <a:off x="6023492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+flight 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190C59-4D95-44EB-8FAC-E79201817908}"/>
              </a:ext>
            </a:extLst>
          </p:cNvPr>
          <p:cNvCxnSpPr>
            <a:stCxn id="34" idx="4"/>
            <a:endCxn id="49" idx="0"/>
          </p:cNvCxnSpPr>
          <p:nvPr/>
        </p:nvCxnSpPr>
        <p:spPr>
          <a:xfrm flipH="1">
            <a:off x="6480692" y="3057686"/>
            <a:ext cx="4022" cy="23600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EC2E360-7EBF-4AF2-8351-D2937310E081}"/>
              </a:ext>
            </a:extLst>
          </p:cNvPr>
          <p:cNvSpPr/>
          <p:nvPr/>
        </p:nvSpPr>
        <p:spPr>
          <a:xfrm>
            <a:off x="8113618" y="5406806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50%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A76328-5C21-4954-8501-53F0E0F31A7E}"/>
              </a:ext>
            </a:extLst>
          </p:cNvPr>
          <p:cNvCxnSpPr>
            <a:stCxn id="35" idx="4"/>
            <a:endCxn id="56" idx="0"/>
          </p:cNvCxnSpPr>
          <p:nvPr/>
        </p:nvCxnSpPr>
        <p:spPr>
          <a:xfrm>
            <a:off x="7450361" y="2285984"/>
            <a:ext cx="1120457" cy="31208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ACE9850-83D6-40A1-AF22-208F7C4FEC22}"/>
              </a:ext>
            </a:extLst>
          </p:cNvPr>
          <p:cNvSpPr/>
          <p:nvPr/>
        </p:nvSpPr>
        <p:spPr>
          <a:xfrm>
            <a:off x="4956658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20%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7F5B3F-9DEF-4628-8EBA-56BA97B68956}"/>
              </a:ext>
            </a:extLst>
          </p:cNvPr>
          <p:cNvSpPr/>
          <p:nvPr/>
        </p:nvSpPr>
        <p:spPr>
          <a:xfrm>
            <a:off x="7068555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100%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44986B-0AC0-4588-A9B2-510C66C2153C}"/>
              </a:ext>
            </a:extLst>
          </p:cNvPr>
          <p:cNvCxnSpPr>
            <a:stCxn id="30" idx="4"/>
            <a:endCxn id="59" idx="0"/>
          </p:cNvCxnSpPr>
          <p:nvPr/>
        </p:nvCxnSpPr>
        <p:spPr>
          <a:xfrm flipH="1">
            <a:off x="5413858" y="4608522"/>
            <a:ext cx="164051" cy="8091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4BEBA6-EE3A-4421-B773-64FA180F8B6E}"/>
              </a:ext>
            </a:extLst>
          </p:cNvPr>
          <p:cNvCxnSpPr>
            <a:stCxn id="31" idx="4"/>
            <a:endCxn id="60" idx="0"/>
          </p:cNvCxnSpPr>
          <p:nvPr/>
        </p:nvCxnSpPr>
        <p:spPr>
          <a:xfrm>
            <a:off x="7385732" y="4648815"/>
            <a:ext cx="140023" cy="7688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463384F-99ED-4EF7-9D96-43B01411BF28}"/>
              </a:ext>
            </a:extLst>
          </p:cNvPr>
          <p:cNvSpPr txBox="1"/>
          <p:nvPr/>
        </p:nvSpPr>
        <p:spPr>
          <a:xfrm>
            <a:off x="4572000" y="6381172"/>
            <a:ext cx="355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Izlazni čvorovi zadovoljena pravila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FE25A6-64C6-4914-8787-E3FBD0D383D7}"/>
              </a:ext>
            </a:extLst>
          </p:cNvPr>
          <p:cNvSpPr txBox="1"/>
          <p:nvPr/>
        </p:nvSpPr>
        <p:spPr>
          <a:xfrm>
            <a:off x="3578565" y="724174"/>
            <a:ext cx="55076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Joe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E49A9F-123C-4FE7-B931-E109153182BC}"/>
              </a:ext>
            </a:extLst>
          </p:cNvPr>
          <p:cNvSpPr txBox="1"/>
          <p:nvPr/>
        </p:nvSpPr>
        <p:spPr>
          <a:xfrm>
            <a:off x="7218490" y="550571"/>
            <a:ext cx="8382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W-</a:t>
            </a:r>
            <a:r>
              <a:rPr lang="en-US" b="1" dirty="0">
                <a:solidFill>
                  <a:schemeClr val="bg1"/>
                </a:solidFill>
              </a:rPr>
              <a:t>&gt;SF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68F9F458-9E16-4408-9631-C26395460B21}"/>
              </a:ext>
            </a:extLst>
          </p:cNvPr>
          <p:cNvSpPr/>
          <p:nvPr/>
        </p:nvSpPr>
        <p:spPr>
          <a:xfrm>
            <a:off x="2590800" y="2285984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85FF54F3-5DB5-4CC6-974A-A10174E88EDE}"/>
              </a:ext>
            </a:extLst>
          </p:cNvPr>
          <p:cNvSpPr/>
          <p:nvPr/>
        </p:nvSpPr>
        <p:spPr>
          <a:xfrm>
            <a:off x="2383506" y="5204067"/>
            <a:ext cx="339647" cy="332632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8C88B24B-6399-4D91-A3DE-B6CAA531591D}"/>
              </a:ext>
            </a:extLst>
          </p:cNvPr>
          <p:cNvSpPr/>
          <p:nvPr/>
        </p:nvSpPr>
        <p:spPr>
          <a:xfrm>
            <a:off x="6629021" y="2307318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DCD6A45D-4021-460A-96DA-BC2DF2A20F3F}"/>
              </a:ext>
            </a:extLst>
          </p:cNvPr>
          <p:cNvSpPr/>
          <p:nvPr/>
        </p:nvSpPr>
        <p:spPr>
          <a:xfrm>
            <a:off x="8656358" y="2327275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id="{054C4304-5F76-458B-B953-09FEBBD44752}"/>
              </a:ext>
            </a:extLst>
          </p:cNvPr>
          <p:cNvSpPr/>
          <p:nvPr/>
        </p:nvSpPr>
        <p:spPr>
          <a:xfrm>
            <a:off x="6530920" y="5204067"/>
            <a:ext cx="339647" cy="332632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Naivan pristup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Napraviti </a:t>
            </a:r>
            <a:r>
              <a:rPr lang="sr-Latn-RS" b="1" dirty="0"/>
              <a:t>mapu</a:t>
            </a:r>
            <a:r>
              <a:rPr lang="sr-Latn-RS" dirty="0"/>
              <a:t> u kojoj su ključevi </a:t>
            </a:r>
            <a:r>
              <a:rPr lang="sr-Latn-RS" b="1" dirty="0"/>
              <a:t>svi mogući maseni spektri</a:t>
            </a:r>
          </a:p>
          <a:p>
            <a:pPr lvl="1"/>
            <a:r>
              <a:rPr lang="sr-Latn-RS" b="1" dirty="0"/>
              <a:t>Prepoznavanje</a:t>
            </a:r>
            <a:r>
              <a:rPr lang="sr-Latn-RS" dirty="0"/>
              <a:t> izomera je onda samo </a:t>
            </a:r>
            <a:r>
              <a:rPr lang="sr-Latn-RS" b="1" dirty="0"/>
              <a:t>uz</a:t>
            </a:r>
            <a:r>
              <a:rPr lang="en-GB" b="1" dirty="0" err="1"/>
              <a:t>i</a:t>
            </a:r>
            <a:r>
              <a:rPr lang="sr-Latn-RS" b="1" dirty="0"/>
              <a:t>manje vrednosti iz rečnika</a:t>
            </a:r>
          </a:p>
          <a:p>
            <a:r>
              <a:rPr lang="sr-Latn-RS"/>
              <a:t>Problem: Mogli </a:t>
            </a:r>
            <a:r>
              <a:rPr lang="sr-Latn-RS" dirty="0"/>
              <a:t>bismo da pronađemo </a:t>
            </a:r>
            <a:r>
              <a:rPr lang="sr-Latn-RS" b="1" dirty="0"/>
              <a:t>jedino</a:t>
            </a:r>
            <a:r>
              <a:rPr lang="sr-Latn-RS" dirty="0"/>
              <a:t> </a:t>
            </a:r>
            <a:r>
              <a:rPr lang="sr-Latn-RS" b="1" dirty="0"/>
              <a:t>jedinjenja</a:t>
            </a:r>
            <a:r>
              <a:rPr lang="sr-Latn-RS" dirty="0"/>
              <a:t> koja </a:t>
            </a:r>
            <a:r>
              <a:rPr lang="sr-Latn-RS" b="1" dirty="0"/>
              <a:t>imamo u rečniku</a:t>
            </a:r>
            <a:r>
              <a:rPr lang="sr-Latn-RS" dirty="0"/>
              <a:t>!</a:t>
            </a:r>
          </a:p>
          <a:p>
            <a:r>
              <a:rPr lang="sr-Latn-RS" dirty="0"/>
              <a:t>Umesto toga, možemo da iskoristimo činjenicu da je </a:t>
            </a:r>
            <a:r>
              <a:rPr lang="sr-Latn-RS" b="1" dirty="0"/>
              <a:t>maseni spektar uslovljen</a:t>
            </a:r>
            <a:r>
              <a:rPr lang="sr-Latn-RS" dirty="0"/>
              <a:t> </a:t>
            </a:r>
            <a:r>
              <a:rPr lang="sr-Latn-RS" b="1" dirty="0"/>
              <a:t>strukturom</a:t>
            </a:r>
            <a:r>
              <a:rPr lang="sr-Latn-RS" dirty="0"/>
              <a:t> i da je struktura u velikoj meri </a:t>
            </a:r>
            <a:r>
              <a:rPr lang="sr-Latn-RS" b="1" dirty="0"/>
              <a:t>predvidljiva na osnovu </a:t>
            </a:r>
            <a:r>
              <a:rPr lang="sr-Latn-RS" b="1"/>
              <a:t>spektra</a:t>
            </a:r>
            <a:r>
              <a:rPr lang="sr-Latn-RS"/>
              <a:t>. Tu relaciju znaju reksperti.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34735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RETE ciklus: izvršavanje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Sva pravila za koja su uslovi ispunjeni trebaju da se izvrše</a:t>
            </a:r>
          </a:p>
          <a:p>
            <a:r>
              <a:rPr lang="sr-Latn-RS" dirty="0"/>
              <a:t>Pravila se sortiraju u agendi prema prioritetu i izvršavaju prema prioritetu, čime se izbegavaju konflikti</a:t>
            </a:r>
          </a:p>
          <a:p>
            <a:r>
              <a:rPr lang="sr-Latn-RS" dirty="0"/>
              <a:t>Pravila:</a:t>
            </a:r>
          </a:p>
          <a:p>
            <a:pPr lvl="1"/>
            <a:r>
              <a:rPr lang="sr-Latn-RS" dirty="0"/>
              <a:t>GOLD status – postavi se za nalog</a:t>
            </a:r>
          </a:p>
          <a:p>
            <a:pPr lvl="1"/>
            <a:r>
              <a:rPr lang="sr-Latn-RS" dirty="0"/>
              <a:t>Dodeljivanje milja – Joe sada ima 152.419 milja na svom nalogu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70340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407" y="107496"/>
            <a:ext cx="8229600" cy="823913"/>
          </a:xfrm>
        </p:spPr>
        <p:txBody>
          <a:bodyPr>
            <a:normAutofit/>
          </a:bodyPr>
          <a:lstStyle/>
          <a:p>
            <a:r>
              <a:rPr lang="sr-Latn-RS" dirty="0"/>
              <a:t>Okidanje pravila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D4A3F2-684D-4E7A-BCB7-89C568DC013B}"/>
              </a:ext>
            </a:extLst>
          </p:cNvPr>
          <p:cNvSpPr/>
          <p:nvPr/>
        </p:nvSpPr>
        <p:spPr>
          <a:xfrm>
            <a:off x="2228850" y="776279"/>
            <a:ext cx="1371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rgbClr val="FF0000"/>
                </a:solidFill>
              </a:rPr>
              <a:t>Account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DE489D-7041-485A-8D60-55539F1D4382}"/>
              </a:ext>
            </a:extLst>
          </p:cNvPr>
          <p:cNvSpPr/>
          <p:nvPr/>
        </p:nvSpPr>
        <p:spPr>
          <a:xfrm>
            <a:off x="6229350" y="785800"/>
            <a:ext cx="1371600" cy="457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chemeClr val="accent1"/>
                </a:solidFill>
              </a:rPr>
              <a:t>Flight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5B537B-4E3A-47C6-A715-D5ED7DEE2D32}"/>
              </a:ext>
            </a:extLst>
          </p:cNvPr>
          <p:cNvCxnSpPr/>
          <p:nvPr/>
        </p:nvCxnSpPr>
        <p:spPr>
          <a:xfrm>
            <a:off x="438150" y="38862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1A1B2-C16B-4891-B545-E8D79BE65D7C}"/>
              </a:ext>
            </a:extLst>
          </p:cNvPr>
          <p:cNvCxnSpPr/>
          <p:nvPr/>
        </p:nvCxnSpPr>
        <p:spPr>
          <a:xfrm>
            <a:off x="438150" y="4800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3C53055-29CF-4519-BA8F-850FB910B5D7}"/>
              </a:ext>
            </a:extLst>
          </p:cNvPr>
          <p:cNvSpPr/>
          <p:nvPr/>
        </p:nvSpPr>
        <p:spPr>
          <a:xfrm>
            <a:off x="1275445" y="183000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25,000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3A3536-BA46-45EE-BD36-E5F4F4650185}"/>
              </a:ext>
            </a:extLst>
          </p:cNvPr>
          <p:cNvSpPr/>
          <p:nvPr/>
        </p:nvSpPr>
        <p:spPr>
          <a:xfrm>
            <a:off x="2327112" y="242653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CCC1EE-F250-490E-979B-D269F17FA1F6}"/>
              </a:ext>
            </a:extLst>
          </p:cNvPr>
          <p:cNvSpPr/>
          <p:nvPr/>
        </p:nvSpPr>
        <p:spPr>
          <a:xfrm>
            <a:off x="3784437" y="1297947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Gold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37F764-3CDA-4B3B-A6D4-818C0B4ED05A}"/>
              </a:ext>
            </a:extLst>
          </p:cNvPr>
          <p:cNvSpPr/>
          <p:nvPr/>
        </p:nvSpPr>
        <p:spPr>
          <a:xfrm>
            <a:off x="3813012" y="241427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Silver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F5DBF-54FD-4FD6-A636-EE3FEFE8DFDA}"/>
              </a:ext>
            </a:extLst>
          </p:cNvPr>
          <p:cNvSpPr/>
          <p:nvPr/>
        </p:nvSpPr>
        <p:spPr>
          <a:xfrm>
            <a:off x="38100" y="2452709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return flights </a:t>
            </a:r>
            <a:r>
              <a:rPr lang="sr-Latn-R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= 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5449A4-B91A-4AD7-A172-79E46204D402}"/>
              </a:ext>
            </a:extLst>
          </p:cNvPr>
          <p:cNvSpPr/>
          <p:nvPr/>
        </p:nvSpPr>
        <p:spPr>
          <a:xfrm>
            <a:off x="19050" y="1438281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Promotion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B98FEF-91B4-490E-83E8-6ED52A8F7F6D}"/>
              </a:ext>
            </a:extLst>
          </p:cNvPr>
          <p:cNvCxnSpPr>
            <a:stCxn id="6" idx="2"/>
            <a:endCxn id="16" idx="7"/>
          </p:cNvCxnSpPr>
          <p:nvPr/>
        </p:nvCxnSpPr>
        <p:spPr>
          <a:xfrm flipH="1">
            <a:off x="1189784" y="1004879"/>
            <a:ext cx="1039066" cy="51849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661365-BE60-4ED7-A4C9-E0034E7C12E1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>
            <a:off x="704850" y="2019295"/>
            <a:ext cx="19050" cy="4334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E40830-6C4A-4947-A792-44D622AC77B2}"/>
              </a:ext>
            </a:extLst>
          </p:cNvPr>
          <p:cNvCxnSpPr>
            <a:cxnSpLocks/>
            <a:stCxn id="16" idx="6"/>
            <a:endCxn id="7" idx="0"/>
          </p:cNvCxnSpPr>
          <p:nvPr/>
        </p:nvCxnSpPr>
        <p:spPr>
          <a:xfrm>
            <a:off x="1390650" y="1728788"/>
            <a:ext cx="570595" cy="10122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8FC10E-2E57-4056-8C53-E235F34DB59C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3600450" y="1004879"/>
            <a:ext cx="384853" cy="3781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405667-4A54-497D-A52A-3B90816E2619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914650" y="1233479"/>
            <a:ext cx="98262" cy="11930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B82778-356B-4D25-B091-78199A007A2C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3399584" y="1166524"/>
            <a:ext cx="614294" cy="13328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4A3181E-73BA-44AE-9C0A-58E80C9C11F0}"/>
              </a:ext>
            </a:extLst>
          </p:cNvPr>
          <p:cNvSpPr/>
          <p:nvPr/>
        </p:nvSpPr>
        <p:spPr>
          <a:xfrm>
            <a:off x="5156037" y="1648159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23B4E4-CFF5-4B43-9D11-94241DEFA067}"/>
              </a:ext>
            </a:extLst>
          </p:cNvPr>
          <p:cNvSpPr/>
          <p:nvPr/>
        </p:nvSpPr>
        <p:spPr>
          <a:xfrm>
            <a:off x="5798914" y="2481467"/>
            <a:ext cx="1371600" cy="5762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&gt;=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1646E4-23BD-445E-8645-2A45E8FFF55C}"/>
              </a:ext>
            </a:extLst>
          </p:cNvPr>
          <p:cNvSpPr/>
          <p:nvPr/>
        </p:nvSpPr>
        <p:spPr>
          <a:xfrm>
            <a:off x="6764561" y="170497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category is business or first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A02F33-CFC3-4D25-A6AE-ABA5861FC9DA}"/>
              </a:ext>
            </a:extLst>
          </p:cNvPr>
          <p:cNvSpPr/>
          <p:nvPr/>
        </p:nvSpPr>
        <p:spPr>
          <a:xfrm>
            <a:off x="7705725" y="249075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airline is not partner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C94F2E-548E-430E-970D-9D46EFBFE9EB}"/>
              </a:ext>
            </a:extLst>
          </p:cNvPr>
          <p:cNvCxnSpPr>
            <a:stCxn id="9" idx="3"/>
            <a:endCxn id="33" idx="0"/>
          </p:cNvCxnSpPr>
          <p:nvPr/>
        </p:nvCxnSpPr>
        <p:spPr>
          <a:xfrm flipH="1">
            <a:off x="5841837" y="1176045"/>
            <a:ext cx="588379" cy="4721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C801-4E25-418A-BF68-B4CF9C1E48A8}"/>
              </a:ext>
            </a:extLst>
          </p:cNvPr>
          <p:cNvCxnSpPr>
            <a:stCxn id="9" idx="5"/>
            <a:endCxn id="35" idx="0"/>
          </p:cNvCxnSpPr>
          <p:nvPr/>
        </p:nvCxnSpPr>
        <p:spPr>
          <a:xfrm>
            <a:off x="7400084" y="1176045"/>
            <a:ext cx="50277" cy="5289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44932E-4794-4CAC-A652-9B6190A3BFF6}"/>
              </a:ext>
            </a:extLst>
          </p:cNvPr>
          <p:cNvCxnSpPr>
            <a:stCxn id="9" idx="4"/>
            <a:endCxn id="34" idx="0"/>
          </p:cNvCxnSpPr>
          <p:nvPr/>
        </p:nvCxnSpPr>
        <p:spPr>
          <a:xfrm flipH="1">
            <a:off x="6484714" y="1243000"/>
            <a:ext cx="430436" cy="12384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6ED932-6AE4-4484-A11D-4E8290300F6B}"/>
              </a:ext>
            </a:extLst>
          </p:cNvPr>
          <p:cNvCxnSpPr>
            <a:stCxn id="9" idx="6"/>
            <a:endCxn id="36" idx="0"/>
          </p:cNvCxnSpPr>
          <p:nvPr/>
        </p:nvCxnSpPr>
        <p:spPr>
          <a:xfrm>
            <a:off x="7600950" y="1014400"/>
            <a:ext cx="790575" cy="1476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8D3958-D0BA-4512-99A2-DE10FC689440}"/>
              </a:ext>
            </a:extLst>
          </p:cNvPr>
          <p:cNvSpPr txBox="1"/>
          <p:nvPr/>
        </p:nvSpPr>
        <p:spPr>
          <a:xfrm>
            <a:off x="8151718" y="68408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Alfa mreža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699ED6-A2B5-45CA-907E-CD944A7A9FFF}"/>
              </a:ext>
            </a:extLst>
          </p:cNvPr>
          <p:cNvSpPr txBox="1"/>
          <p:nvPr/>
        </p:nvSpPr>
        <p:spPr>
          <a:xfrm>
            <a:off x="7972425" y="387668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Beta mreža</a:t>
            </a:r>
            <a:endParaRPr lang="en-US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5724B4-FE05-4B51-8EE5-F3050321257B}"/>
              </a:ext>
            </a:extLst>
          </p:cNvPr>
          <p:cNvSpPr/>
          <p:nvPr/>
        </p:nvSpPr>
        <p:spPr>
          <a:xfrm>
            <a:off x="4892109" y="4027508"/>
            <a:ext cx="1371600" cy="58101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and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D55D8D-9C6B-4184-A405-62C9B5C35863}"/>
              </a:ext>
            </a:extLst>
          </p:cNvPr>
          <p:cNvSpPr/>
          <p:nvPr/>
        </p:nvSpPr>
        <p:spPr>
          <a:xfrm>
            <a:off x="6699932" y="4067801"/>
            <a:ext cx="1371600" cy="58101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and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DB304D-0D99-4DAA-841F-E4E1F493426F}"/>
              </a:ext>
            </a:extLst>
          </p:cNvPr>
          <p:cNvCxnSpPr>
            <a:stCxn id="14" idx="4"/>
            <a:endCxn id="30" idx="1"/>
          </p:cNvCxnSpPr>
          <p:nvPr/>
        </p:nvCxnSpPr>
        <p:spPr>
          <a:xfrm>
            <a:off x="4498812" y="2995292"/>
            <a:ext cx="594163" cy="11173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A992AD-D5D7-428C-B64A-EBC203B45C32}"/>
              </a:ext>
            </a:extLst>
          </p:cNvPr>
          <p:cNvCxnSpPr>
            <a:cxnSpLocks/>
            <a:stCxn id="36" idx="2"/>
            <a:endCxn id="30" idx="7"/>
          </p:cNvCxnSpPr>
          <p:nvPr/>
        </p:nvCxnSpPr>
        <p:spPr>
          <a:xfrm flipH="1">
            <a:off x="6062843" y="2781257"/>
            <a:ext cx="1642882" cy="13313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A0BBF1-C4D3-48F0-BD1E-C8C4E6B6947C}"/>
              </a:ext>
            </a:extLst>
          </p:cNvPr>
          <p:cNvCxnSpPr>
            <a:stCxn id="13" idx="4"/>
            <a:endCxn id="31" idx="1"/>
          </p:cNvCxnSpPr>
          <p:nvPr/>
        </p:nvCxnSpPr>
        <p:spPr>
          <a:xfrm>
            <a:off x="4470237" y="1878961"/>
            <a:ext cx="2430561" cy="2273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7061BC-F175-431F-AD07-C02CCB1F7C87}"/>
              </a:ext>
            </a:extLst>
          </p:cNvPr>
          <p:cNvCxnSpPr>
            <a:stCxn id="36" idx="3"/>
            <a:endCxn id="31" idx="0"/>
          </p:cNvCxnSpPr>
          <p:nvPr/>
        </p:nvCxnSpPr>
        <p:spPr>
          <a:xfrm flipH="1">
            <a:off x="7385732" y="2986676"/>
            <a:ext cx="520859" cy="10811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14D8E02-ACB9-4E07-977A-512E293A2AB6}"/>
              </a:ext>
            </a:extLst>
          </p:cNvPr>
          <p:cNvSpPr/>
          <p:nvPr/>
        </p:nvSpPr>
        <p:spPr>
          <a:xfrm>
            <a:off x="247650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award 5,000 additional miles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153010-D197-4B43-A343-CF5B0EB802C0}"/>
              </a:ext>
            </a:extLst>
          </p:cNvPr>
          <p:cNvCxnSpPr>
            <a:stCxn id="15" idx="4"/>
            <a:endCxn id="3" idx="0"/>
          </p:cNvCxnSpPr>
          <p:nvPr/>
        </p:nvCxnSpPr>
        <p:spPr>
          <a:xfrm flipH="1">
            <a:off x="704850" y="3033723"/>
            <a:ext cx="19050" cy="23859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0F1D6B8-9DA4-40FB-8F56-9F9ACDB3523E}"/>
              </a:ext>
            </a:extLst>
          </p:cNvPr>
          <p:cNvSpPr/>
          <p:nvPr/>
        </p:nvSpPr>
        <p:spPr>
          <a:xfrm>
            <a:off x="1277451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account </a:t>
            </a:r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status  Silver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57A595-343E-448C-AD80-34CD852F5594}"/>
              </a:ext>
            </a:extLst>
          </p:cNvPr>
          <p:cNvSpPr/>
          <p:nvPr/>
        </p:nvSpPr>
        <p:spPr>
          <a:xfrm>
            <a:off x="2327112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account </a:t>
            </a:r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status  </a:t>
            </a:r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Gold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AC55FF-6132-402C-A7E5-6B37CE0204FC}"/>
              </a:ext>
            </a:extLst>
          </p:cNvPr>
          <p:cNvCxnSpPr>
            <a:stCxn id="7" idx="4"/>
            <a:endCxn id="41" idx="0"/>
          </p:cNvCxnSpPr>
          <p:nvPr/>
        </p:nvCxnSpPr>
        <p:spPr>
          <a:xfrm flipH="1">
            <a:off x="1734651" y="2411022"/>
            <a:ext cx="226594" cy="30086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433B11-7F79-4432-A1B2-4F756BBD0261}"/>
              </a:ext>
            </a:extLst>
          </p:cNvPr>
          <p:cNvCxnSpPr>
            <a:stCxn id="11" idx="4"/>
            <a:endCxn id="43" idx="0"/>
          </p:cNvCxnSpPr>
          <p:nvPr/>
        </p:nvCxnSpPr>
        <p:spPr>
          <a:xfrm flipH="1">
            <a:off x="2784312" y="3007552"/>
            <a:ext cx="228600" cy="24121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6E7B6F8-0079-4C14-9B58-AA400344D716}"/>
              </a:ext>
            </a:extLst>
          </p:cNvPr>
          <p:cNvSpPr/>
          <p:nvPr/>
        </p:nvSpPr>
        <p:spPr>
          <a:xfrm>
            <a:off x="3698712" y="5395921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500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6B19F0-C07D-4820-BC5B-7AB4E098F7A2}"/>
              </a:ext>
            </a:extLst>
          </p:cNvPr>
          <p:cNvCxnSpPr>
            <a:stCxn id="33" idx="4"/>
            <a:endCxn id="46" idx="0"/>
          </p:cNvCxnSpPr>
          <p:nvPr/>
        </p:nvCxnSpPr>
        <p:spPr>
          <a:xfrm flipH="1">
            <a:off x="4155912" y="2229173"/>
            <a:ext cx="1685925" cy="31667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B563BC-6FDF-4957-898B-5688EC407951}"/>
              </a:ext>
            </a:extLst>
          </p:cNvPr>
          <p:cNvSpPr/>
          <p:nvPr/>
        </p:nvSpPr>
        <p:spPr>
          <a:xfrm>
            <a:off x="6023492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+flight 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190C59-4D95-44EB-8FAC-E79201817908}"/>
              </a:ext>
            </a:extLst>
          </p:cNvPr>
          <p:cNvCxnSpPr>
            <a:stCxn id="34" idx="4"/>
            <a:endCxn id="49" idx="0"/>
          </p:cNvCxnSpPr>
          <p:nvPr/>
        </p:nvCxnSpPr>
        <p:spPr>
          <a:xfrm flipH="1">
            <a:off x="6480692" y="3057686"/>
            <a:ext cx="4022" cy="23600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EC2E360-7EBF-4AF2-8351-D2937310E081}"/>
              </a:ext>
            </a:extLst>
          </p:cNvPr>
          <p:cNvSpPr/>
          <p:nvPr/>
        </p:nvSpPr>
        <p:spPr>
          <a:xfrm>
            <a:off x="8113618" y="5406806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50%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A76328-5C21-4954-8501-53F0E0F31A7E}"/>
              </a:ext>
            </a:extLst>
          </p:cNvPr>
          <p:cNvCxnSpPr>
            <a:stCxn id="35" idx="4"/>
            <a:endCxn id="56" idx="0"/>
          </p:cNvCxnSpPr>
          <p:nvPr/>
        </p:nvCxnSpPr>
        <p:spPr>
          <a:xfrm>
            <a:off x="7450361" y="2285984"/>
            <a:ext cx="1120457" cy="31208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ACE9850-83D6-40A1-AF22-208F7C4FEC22}"/>
              </a:ext>
            </a:extLst>
          </p:cNvPr>
          <p:cNvSpPr/>
          <p:nvPr/>
        </p:nvSpPr>
        <p:spPr>
          <a:xfrm>
            <a:off x="4956658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20%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7F5B3F-9DEF-4628-8EBA-56BA97B68956}"/>
              </a:ext>
            </a:extLst>
          </p:cNvPr>
          <p:cNvSpPr/>
          <p:nvPr/>
        </p:nvSpPr>
        <p:spPr>
          <a:xfrm>
            <a:off x="7068555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100%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44986B-0AC0-4588-A9B2-510C66C2153C}"/>
              </a:ext>
            </a:extLst>
          </p:cNvPr>
          <p:cNvCxnSpPr>
            <a:stCxn id="30" idx="4"/>
            <a:endCxn id="59" idx="0"/>
          </p:cNvCxnSpPr>
          <p:nvPr/>
        </p:nvCxnSpPr>
        <p:spPr>
          <a:xfrm flipH="1">
            <a:off x="5413858" y="4608522"/>
            <a:ext cx="164051" cy="8091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4BEBA6-EE3A-4421-B773-64FA180F8B6E}"/>
              </a:ext>
            </a:extLst>
          </p:cNvPr>
          <p:cNvCxnSpPr>
            <a:stCxn id="31" idx="4"/>
            <a:endCxn id="60" idx="0"/>
          </p:cNvCxnSpPr>
          <p:nvPr/>
        </p:nvCxnSpPr>
        <p:spPr>
          <a:xfrm>
            <a:off x="7385732" y="4648815"/>
            <a:ext cx="140023" cy="7688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463384F-99ED-4EF7-9D96-43B01411BF28}"/>
              </a:ext>
            </a:extLst>
          </p:cNvPr>
          <p:cNvSpPr txBox="1"/>
          <p:nvPr/>
        </p:nvSpPr>
        <p:spPr>
          <a:xfrm>
            <a:off x="4572000" y="6381172"/>
            <a:ext cx="355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Izlazni čvorovi zadovoljena pravila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FE25A6-64C6-4914-8787-E3FBD0D383D7}"/>
              </a:ext>
            </a:extLst>
          </p:cNvPr>
          <p:cNvSpPr txBox="1"/>
          <p:nvPr/>
        </p:nvSpPr>
        <p:spPr>
          <a:xfrm>
            <a:off x="3578565" y="724174"/>
            <a:ext cx="55076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Joe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E49A9F-123C-4FE7-B931-E109153182BC}"/>
              </a:ext>
            </a:extLst>
          </p:cNvPr>
          <p:cNvSpPr txBox="1"/>
          <p:nvPr/>
        </p:nvSpPr>
        <p:spPr>
          <a:xfrm>
            <a:off x="7218490" y="550571"/>
            <a:ext cx="8382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W-</a:t>
            </a:r>
            <a:r>
              <a:rPr lang="en-US" b="1" dirty="0">
                <a:solidFill>
                  <a:schemeClr val="bg1"/>
                </a:solidFill>
              </a:rPr>
              <a:t>&gt;SF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68F9F458-9E16-4408-9631-C26395460B21}"/>
              </a:ext>
            </a:extLst>
          </p:cNvPr>
          <p:cNvSpPr/>
          <p:nvPr/>
        </p:nvSpPr>
        <p:spPr>
          <a:xfrm>
            <a:off x="2590800" y="2285984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85FF54F3-5DB5-4CC6-974A-A10174E88EDE}"/>
              </a:ext>
            </a:extLst>
          </p:cNvPr>
          <p:cNvSpPr/>
          <p:nvPr/>
        </p:nvSpPr>
        <p:spPr>
          <a:xfrm>
            <a:off x="2383506" y="5204067"/>
            <a:ext cx="339647" cy="3326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8C88B24B-6399-4D91-A3DE-B6CAA531591D}"/>
              </a:ext>
            </a:extLst>
          </p:cNvPr>
          <p:cNvSpPr/>
          <p:nvPr/>
        </p:nvSpPr>
        <p:spPr>
          <a:xfrm>
            <a:off x="6629021" y="2307318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DCD6A45D-4021-460A-96DA-BC2DF2A20F3F}"/>
              </a:ext>
            </a:extLst>
          </p:cNvPr>
          <p:cNvSpPr/>
          <p:nvPr/>
        </p:nvSpPr>
        <p:spPr>
          <a:xfrm>
            <a:off x="8656358" y="2327275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id="{054C4304-5F76-458B-B953-09FEBBD44752}"/>
              </a:ext>
            </a:extLst>
          </p:cNvPr>
          <p:cNvSpPr/>
          <p:nvPr/>
        </p:nvSpPr>
        <p:spPr>
          <a:xfrm>
            <a:off x="6530920" y="5204067"/>
            <a:ext cx="339647" cy="332632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FA8D4F90-EB0C-498B-A259-80136B72CE9A}"/>
              </a:ext>
            </a:extLst>
          </p:cNvPr>
          <p:cNvSpPr/>
          <p:nvPr/>
        </p:nvSpPr>
        <p:spPr>
          <a:xfrm>
            <a:off x="4626431" y="1142863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978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14" y="-143409"/>
            <a:ext cx="8229600" cy="823913"/>
          </a:xfrm>
        </p:spPr>
        <p:txBody>
          <a:bodyPr>
            <a:normAutofit/>
          </a:bodyPr>
          <a:lstStyle/>
          <a:p>
            <a:r>
              <a:rPr lang="sr-Latn-RS" dirty="0"/>
              <a:t>Ponavljanje RETE ciklusa: evaluacija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D4A3F2-684D-4E7A-BCB7-89C568DC013B}"/>
              </a:ext>
            </a:extLst>
          </p:cNvPr>
          <p:cNvSpPr/>
          <p:nvPr/>
        </p:nvSpPr>
        <p:spPr>
          <a:xfrm>
            <a:off x="2228850" y="776279"/>
            <a:ext cx="1371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rgbClr val="FF0000"/>
                </a:solidFill>
              </a:rPr>
              <a:t>Account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DE489D-7041-485A-8D60-55539F1D4382}"/>
              </a:ext>
            </a:extLst>
          </p:cNvPr>
          <p:cNvSpPr/>
          <p:nvPr/>
        </p:nvSpPr>
        <p:spPr>
          <a:xfrm>
            <a:off x="6229350" y="785800"/>
            <a:ext cx="1371600" cy="457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chemeClr val="accent1"/>
                </a:solidFill>
              </a:rPr>
              <a:t>Flight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5B537B-4E3A-47C6-A715-D5ED7DEE2D32}"/>
              </a:ext>
            </a:extLst>
          </p:cNvPr>
          <p:cNvCxnSpPr/>
          <p:nvPr/>
        </p:nvCxnSpPr>
        <p:spPr>
          <a:xfrm>
            <a:off x="438150" y="38862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1A1B2-C16B-4891-B545-E8D79BE65D7C}"/>
              </a:ext>
            </a:extLst>
          </p:cNvPr>
          <p:cNvCxnSpPr/>
          <p:nvPr/>
        </p:nvCxnSpPr>
        <p:spPr>
          <a:xfrm>
            <a:off x="438150" y="4800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3C53055-29CF-4519-BA8F-850FB910B5D7}"/>
              </a:ext>
            </a:extLst>
          </p:cNvPr>
          <p:cNvSpPr/>
          <p:nvPr/>
        </p:nvSpPr>
        <p:spPr>
          <a:xfrm>
            <a:off x="1273334" y="1831839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25,000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3A3536-BA46-45EE-BD36-E5F4F4650185}"/>
              </a:ext>
            </a:extLst>
          </p:cNvPr>
          <p:cNvSpPr/>
          <p:nvPr/>
        </p:nvSpPr>
        <p:spPr>
          <a:xfrm>
            <a:off x="2327112" y="242653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CCC1EE-F250-490E-979B-D269F17FA1F6}"/>
              </a:ext>
            </a:extLst>
          </p:cNvPr>
          <p:cNvSpPr/>
          <p:nvPr/>
        </p:nvSpPr>
        <p:spPr>
          <a:xfrm>
            <a:off x="3784437" y="1297947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Gold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37F764-3CDA-4B3B-A6D4-818C0B4ED05A}"/>
              </a:ext>
            </a:extLst>
          </p:cNvPr>
          <p:cNvSpPr/>
          <p:nvPr/>
        </p:nvSpPr>
        <p:spPr>
          <a:xfrm>
            <a:off x="3813012" y="241427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Silver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F5DBF-54FD-4FD6-A636-EE3FEFE8DFDA}"/>
              </a:ext>
            </a:extLst>
          </p:cNvPr>
          <p:cNvSpPr/>
          <p:nvPr/>
        </p:nvSpPr>
        <p:spPr>
          <a:xfrm>
            <a:off x="38100" y="2452709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return flights </a:t>
            </a:r>
            <a:r>
              <a:rPr lang="sr-Latn-R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= 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5449A4-B91A-4AD7-A172-79E46204D402}"/>
              </a:ext>
            </a:extLst>
          </p:cNvPr>
          <p:cNvSpPr/>
          <p:nvPr/>
        </p:nvSpPr>
        <p:spPr>
          <a:xfrm>
            <a:off x="19050" y="1438281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Promotion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B98FEF-91B4-490E-83E8-6ED52A8F7F6D}"/>
              </a:ext>
            </a:extLst>
          </p:cNvPr>
          <p:cNvCxnSpPr>
            <a:stCxn id="6" idx="2"/>
            <a:endCxn id="16" idx="7"/>
          </p:cNvCxnSpPr>
          <p:nvPr/>
        </p:nvCxnSpPr>
        <p:spPr>
          <a:xfrm flipH="1">
            <a:off x="1189784" y="1004879"/>
            <a:ext cx="1039066" cy="51849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661365-BE60-4ED7-A4C9-E0034E7C12E1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>
            <a:off x="704850" y="2019295"/>
            <a:ext cx="19050" cy="4334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E40830-6C4A-4947-A792-44D622AC77B2}"/>
              </a:ext>
            </a:extLst>
          </p:cNvPr>
          <p:cNvCxnSpPr>
            <a:cxnSpLocks/>
            <a:stCxn id="16" idx="6"/>
            <a:endCxn id="7" idx="0"/>
          </p:cNvCxnSpPr>
          <p:nvPr/>
        </p:nvCxnSpPr>
        <p:spPr>
          <a:xfrm>
            <a:off x="1390650" y="1728788"/>
            <a:ext cx="568484" cy="1030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8FC10E-2E57-4056-8C53-E235F34DB59C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3600450" y="1004879"/>
            <a:ext cx="384853" cy="3781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405667-4A54-497D-A52A-3B90816E2619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914650" y="1233479"/>
            <a:ext cx="98262" cy="11930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B82778-356B-4D25-B091-78199A007A2C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3399584" y="1166524"/>
            <a:ext cx="614294" cy="13328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4A3181E-73BA-44AE-9C0A-58E80C9C11F0}"/>
              </a:ext>
            </a:extLst>
          </p:cNvPr>
          <p:cNvSpPr/>
          <p:nvPr/>
        </p:nvSpPr>
        <p:spPr>
          <a:xfrm>
            <a:off x="5156037" y="1648159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23B4E4-CFF5-4B43-9D11-94241DEFA067}"/>
              </a:ext>
            </a:extLst>
          </p:cNvPr>
          <p:cNvSpPr/>
          <p:nvPr/>
        </p:nvSpPr>
        <p:spPr>
          <a:xfrm>
            <a:off x="5798914" y="2481467"/>
            <a:ext cx="1371600" cy="5762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&gt;=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1646E4-23BD-445E-8645-2A45E8FFF55C}"/>
              </a:ext>
            </a:extLst>
          </p:cNvPr>
          <p:cNvSpPr/>
          <p:nvPr/>
        </p:nvSpPr>
        <p:spPr>
          <a:xfrm>
            <a:off x="6764561" y="170497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category is business or first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A02F33-CFC3-4D25-A6AE-ABA5861FC9DA}"/>
              </a:ext>
            </a:extLst>
          </p:cNvPr>
          <p:cNvSpPr/>
          <p:nvPr/>
        </p:nvSpPr>
        <p:spPr>
          <a:xfrm>
            <a:off x="7705725" y="249075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airline is not partner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C94F2E-548E-430E-970D-9D46EFBFE9EB}"/>
              </a:ext>
            </a:extLst>
          </p:cNvPr>
          <p:cNvCxnSpPr>
            <a:stCxn id="9" idx="3"/>
            <a:endCxn id="33" idx="0"/>
          </p:cNvCxnSpPr>
          <p:nvPr/>
        </p:nvCxnSpPr>
        <p:spPr>
          <a:xfrm flipH="1">
            <a:off x="5841837" y="1176045"/>
            <a:ext cx="588379" cy="4721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C801-4E25-418A-BF68-B4CF9C1E48A8}"/>
              </a:ext>
            </a:extLst>
          </p:cNvPr>
          <p:cNvCxnSpPr>
            <a:stCxn id="9" idx="5"/>
            <a:endCxn id="35" idx="0"/>
          </p:cNvCxnSpPr>
          <p:nvPr/>
        </p:nvCxnSpPr>
        <p:spPr>
          <a:xfrm>
            <a:off x="7400084" y="1176045"/>
            <a:ext cx="50277" cy="5289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44932E-4794-4CAC-A652-9B6190A3BFF6}"/>
              </a:ext>
            </a:extLst>
          </p:cNvPr>
          <p:cNvCxnSpPr>
            <a:stCxn id="9" idx="4"/>
            <a:endCxn id="34" idx="0"/>
          </p:cNvCxnSpPr>
          <p:nvPr/>
        </p:nvCxnSpPr>
        <p:spPr>
          <a:xfrm flipH="1">
            <a:off x="6484714" y="1243000"/>
            <a:ext cx="430436" cy="12384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6ED932-6AE4-4484-A11D-4E8290300F6B}"/>
              </a:ext>
            </a:extLst>
          </p:cNvPr>
          <p:cNvCxnSpPr>
            <a:stCxn id="9" idx="6"/>
            <a:endCxn id="36" idx="0"/>
          </p:cNvCxnSpPr>
          <p:nvPr/>
        </p:nvCxnSpPr>
        <p:spPr>
          <a:xfrm>
            <a:off x="7600950" y="1014400"/>
            <a:ext cx="790575" cy="1476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8D3958-D0BA-4512-99A2-DE10FC689440}"/>
              </a:ext>
            </a:extLst>
          </p:cNvPr>
          <p:cNvSpPr txBox="1"/>
          <p:nvPr/>
        </p:nvSpPr>
        <p:spPr>
          <a:xfrm>
            <a:off x="8151718" y="68408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Alfa mreža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699ED6-A2B5-45CA-907E-CD944A7A9FFF}"/>
              </a:ext>
            </a:extLst>
          </p:cNvPr>
          <p:cNvSpPr txBox="1"/>
          <p:nvPr/>
        </p:nvSpPr>
        <p:spPr>
          <a:xfrm>
            <a:off x="7972425" y="387668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Beta mreža</a:t>
            </a:r>
            <a:endParaRPr lang="en-US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5724B4-FE05-4B51-8EE5-F3050321257B}"/>
              </a:ext>
            </a:extLst>
          </p:cNvPr>
          <p:cNvSpPr/>
          <p:nvPr/>
        </p:nvSpPr>
        <p:spPr>
          <a:xfrm>
            <a:off x="4892109" y="4027508"/>
            <a:ext cx="1371600" cy="58101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and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D55D8D-9C6B-4184-A405-62C9B5C35863}"/>
              </a:ext>
            </a:extLst>
          </p:cNvPr>
          <p:cNvSpPr/>
          <p:nvPr/>
        </p:nvSpPr>
        <p:spPr>
          <a:xfrm>
            <a:off x="6699932" y="4067801"/>
            <a:ext cx="1371600" cy="58101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and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DB304D-0D99-4DAA-841F-E4E1F493426F}"/>
              </a:ext>
            </a:extLst>
          </p:cNvPr>
          <p:cNvCxnSpPr>
            <a:stCxn id="14" idx="4"/>
            <a:endCxn id="30" idx="1"/>
          </p:cNvCxnSpPr>
          <p:nvPr/>
        </p:nvCxnSpPr>
        <p:spPr>
          <a:xfrm>
            <a:off x="4498812" y="2995292"/>
            <a:ext cx="594163" cy="11173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A992AD-D5D7-428C-B64A-EBC203B45C32}"/>
              </a:ext>
            </a:extLst>
          </p:cNvPr>
          <p:cNvCxnSpPr>
            <a:cxnSpLocks/>
            <a:stCxn id="36" idx="2"/>
            <a:endCxn id="30" idx="7"/>
          </p:cNvCxnSpPr>
          <p:nvPr/>
        </p:nvCxnSpPr>
        <p:spPr>
          <a:xfrm flipH="1">
            <a:off x="6062843" y="2781257"/>
            <a:ext cx="1642882" cy="13313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A0BBF1-C4D3-48F0-BD1E-C8C4E6B6947C}"/>
              </a:ext>
            </a:extLst>
          </p:cNvPr>
          <p:cNvCxnSpPr>
            <a:stCxn id="13" idx="4"/>
            <a:endCxn id="31" idx="1"/>
          </p:cNvCxnSpPr>
          <p:nvPr/>
        </p:nvCxnSpPr>
        <p:spPr>
          <a:xfrm>
            <a:off x="4470237" y="1878961"/>
            <a:ext cx="2430561" cy="2273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7061BC-F175-431F-AD07-C02CCB1F7C87}"/>
              </a:ext>
            </a:extLst>
          </p:cNvPr>
          <p:cNvCxnSpPr>
            <a:stCxn id="36" idx="3"/>
            <a:endCxn id="31" idx="0"/>
          </p:cNvCxnSpPr>
          <p:nvPr/>
        </p:nvCxnSpPr>
        <p:spPr>
          <a:xfrm flipH="1">
            <a:off x="7385732" y="2986676"/>
            <a:ext cx="520859" cy="10811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14D8E02-ACB9-4E07-977A-512E293A2AB6}"/>
              </a:ext>
            </a:extLst>
          </p:cNvPr>
          <p:cNvSpPr/>
          <p:nvPr/>
        </p:nvSpPr>
        <p:spPr>
          <a:xfrm>
            <a:off x="247650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award 5,000 additional miles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153010-D197-4B43-A343-CF5B0EB802C0}"/>
              </a:ext>
            </a:extLst>
          </p:cNvPr>
          <p:cNvCxnSpPr>
            <a:stCxn id="15" idx="4"/>
            <a:endCxn id="3" idx="0"/>
          </p:cNvCxnSpPr>
          <p:nvPr/>
        </p:nvCxnSpPr>
        <p:spPr>
          <a:xfrm flipH="1">
            <a:off x="704850" y="3033723"/>
            <a:ext cx="19050" cy="23859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0F1D6B8-9DA4-40FB-8F56-9F9ACDB3523E}"/>
              </a:ext>
            </a:extLst>
          </p:cNvPr>
          <p:cNvSpPr/>
          <p:nvPr/>
        </p:nvSpPr>
        <p:spPr>
          <a:xfrm>
            <a:off x="1277451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account </a:t>
            </a:r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status  Silver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57A595-343E-448C-AD80-34CD852F5594}"/>
              </a:ext>
            </a:extLst>
          </p:cNvPr>
          <p:cNvSpPr/>
          <p:nvPr/>
        </p:nvSpPr>
        <p:spPr>
          <a:xfrm>
            <a:off x="2327112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account </a:t>
            </a:r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status  </a:t>
            </a:r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Gold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AC55FF-6132-402C-A7E5-6B37CE0204FC}"/>
              </a:ext>
            </a:extLst>
          </p:cNvPr>
          <p:cNvCxnSpPr>
            <a:stCxn id="7" idx="4"/>
            <a:endCxn id="41" idx="0"/>
          </p:cNvCxnSpPr>
          <p:nvPr/>
        </p:nvCxnSpPr>
        <p:spPr>
          <a:xfrm flipH="1">
            <a:off x="1734651" y="2412853"/>
            <a:ext cx="224483" cy="30068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433B11-7F79-4432-A1B2-4F756BBD0261}"/>
              </a:ext>
            </a:extLst>
          </p:cNvPr>
          <p:cNvCxnSpPr>
            <a:stCxn id="11" idx="4"/>
            <a:endCxn id="43" idx="0"/>
          </p:cNvCxnSpPr>
          <p:nvPr/>
        </p:nvCxnSpPr>
        <p:spPr>
          <a:xfrm flipH="1">
            <a:off x="2784312" y="3007552"/>
            <a:ext cx="228600" cy="24121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6E7B6F8-0079-4C14-9B58-AA400344D716}"/>
              </a:ext>
            </a:extLst>
          </p:cNvPr>
          <p:cNvSpPr/>
          <p:nvPr/>
        </p:nvSpPr>
        <p:spPr>
          <a:xfrm>
            <a:off x="3698712" y="5395921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500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6B19F0-C07D-4820-BC5B-7AB4E098F7A2}"/>
              </a:ext>
            </a:extLst>
          </p:cNvPr>
          <p:cNvCxnSpPr>
            <a:stCxn id="33" idx="4"/>
            <a:endCxn id="46" idx="0"/>
          </p:cNvCxnSpPr>
          <p:nvPr/>
        </p:nvCxnSpPr>
        <p:spPr>
          <a:xfrm flipH="1">
            <a:off x="4155912" y="2229173"/>
            <a:ext cx="1685925" cy="31667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B563BC-6FDF-4957-898B-5688EC407951}"/>
              </a:ext>
            </a:extLst>
          </p:cNvPr>
          <p:cNvSpPr/>
          <p:nvPr/>
        </p:nvSpPr>
        <p:spPr>
          <a:xfrm>
            <a:off x="6023492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+flight 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190C59-4D95-44EB-8FAC-E79201817908}"/>
              </a:ext>
            </a:extLst>
          </p:cNvPr>
          <p:cNvCxnSpPr>
            <a:stCxn id="34" idx="4"/>
            <a:endCxn id="49" idx="0"/>
          </p:cNvCxnSpPr>
          <p:nvPr/>
        </p:nvCxnSpPr>
        <p:spPr>
          <a:xfrm flipH="1">
            <a:off x="6480692" y="3057686"/>
            <a:ext cx="4022" cy="23600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EC2E360-7EBF-4AF2-8351-D2937310E081}"/>
              </a:ext>
            </a:extLst>
          </p:cNvPr>
          <p:cNvSpPr/>
          <p:nvPr/>
        </p:nvSpPr>
        <p:spPr>
          <a:xfrm>
            <a:off x="8113618" y="5406806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50%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A76328-5C21-4954-8501-53F0E0F31A7E}"/>
              </a:ext>
            </a:extLst>
          </p:cNvPr>
          <p:cNvCxnSpPr>
            <a:stCxn id="35" idx="4"/>
            <a:endCxn id="56" idx="0"/>
          </p:cNvCxnSpPr>
          <p:nvPr/>
        </p:nvCxnSpPr>
        <p:spPr>
          <a:xfrm>
            <a:off x="7450361" y="2285984"/>
            <a:ext cx="1120457" cy="31208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ACE9850-83D6-40A1-AF22-208F7C4FEC22}"/>
              </a:ext>
            </a:extLst>
          </p:cNvPr>
          <p:cNvSpPr/>
          <p:nvPr/>
        </p:nvSpPr>
        <p:spPr>
          <a:xfrm>
            <a:off x="4956658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20%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7F5B3F-9DEF-4628-8EBA-56BA97B68956}"/>
              </a:ext>
            </a:extLst>
          </p:cNvPr>
          <p:cNvSpPr/>
          <p:nvPr/>
        </p:nvSpPr>
        <p:spPr>
          <a:xfrm>
            <a:off x="7068555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100%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44986B-0AC0-4588-A9B2-510C66C2153C}"/>
              </a:ext>
            </a:extLst>
          </p:cNvPr>
          <p:cNvCxnSpPr>
            <a:stCxn id="30" idx="4"/>
            <a:endCxn id="59" idx="0"/>
          </p:cNvCxnSpPr>
          <p:nvPr/>
        </p:nvCxnSpPr>
        <p:spPr>
          <a:xfrm flipH="1">
            <a:off x="5413858" y="4608522"/>
            <a:ext cx="164051" cy="8091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4BEBA6-EE3A-4421-B773-64FA180F8B6E}"/>
              </a:ext>
            </a:extLst>
          </p:cNvPr>
          <p:cNvCxnSpPr>
            <a:stCxn id="31" idx="4"/>
            <a:endCxn id="60" idx="0"/>
          </p:cNvCxnSpPr>
          <p:nvPr/>
        </p:nvCxnSpPr>
        <p:spPr>
          <a:xfrm>
            <a:off x="7385732" y="4648815"/>
            <a:ext cx="140023" cy="7688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463384F-99ED-4EF7-9D96-43B01411BF28}"/>
              </a:ext>
            </a:extLst>
          </p:cNvPr>
          <p:cNvSpPr txBox="1"/>
          <p:nvPr/>
        </p:nvSpPr>
        <p:spPr>
          <a:xfrm>
            <a:off x="4572000" y="6381172"/>
            <a:ext cx="355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Izlazni čvorovi zadovoljena pravila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FE25A6-64C6-4914-8787-E3FBD0D383D7}"/>
              </a:ext>
            </a:extLst>
          </p:cNvPr>
          <p:cNvSpPr txBox="1"/>
          <p:nvPr/>
        </p:nvSpPr>
        <p:spPr>
          <a:xfrm>
            <a:off x="3578565" y="724174"/>
            <a:ext cx="55076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Joe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E49A9F-123C-4FE7-B931-E109153182BC}"/>
              </a:ext>
            </a:extLst>
          </p:cNvPr>
          <p:cNvSpPr txBox="1"/>
          <p:nvPr/>
        </p:nvSpPr>
        <p:spPr>
          <a:xfrm>
            <a:off x="7218490" y="550571"/>
            <a:ext cx="8382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W-</a:t>
            </a:r>
            <a:r>
              <a:rPr lang="en-US" b="1" dirty="0">
                <a:solidFill>
                  <a:schemeClr val="bg1"/>
                </a:solidFill>
              </a:rPr>
              <a:t>&gt;SF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68F9F458-9E16-4408-9631-C26395460B21}"/>
              </a:ext>
            </a:extLst>
          </p:cNvPr>
          <p:cNvSpPr/>
          <p:nvPr/>
        </p:nvSpPr>
        <p:spPr>
          <a:xfrm>
            <a:off x="2590800" y="2285984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85FF54F3-5DB5-4CC6-974A-A10174E88EDE}"/>
              </a:ext>
            </a:extLst>
          </p:cNvPr>
          <p:cNvSpPr/>
          <p:nvPr/>
        </p:nvSpPr>
        <p:spPr>
          <a:xfrm>
            <a:off x="2383506" y="5204067"/>
            <a:ext cx="339647" cy="3326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8C88B24B-6399-4D91-A3DE-B6CAA531591D}"/>
              </a:ext>
            </a:extLst>
          </p:cNvPr>
          <p:cNvSpPr/>
          <p:nvPr/>
        </p:nvSpPr>
        <p:spPr>
          <a:xfrm>
            <a:off x="6629021" y="2307318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DCD6A45D-4021-460A-96DA-BC2DF2A20F3F}"/>
              </a:ext>
            </a:extLst>
          </p:cNvPr>
          <p:cNvSpPr/>
          <p:nvPr/>
        </p:nvSpPr>
        <p:spPr>
          <a:xfrm>
            <a:off x="8656358" y="2327275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id="{054C4304-5F76-458B-B953-09FEBBD44752}"/>
              </a:ext>
            </a:extLst>
          </p:cNvPr>
          <p:cNvSpPr/>
          <p:nvPr/>
        </p:nvSpPr>
        <p:spPr>
          <a:xfrm>
            <a:off x="6530920" y="5204067"/>
            <a:ext cx="339647" cy="332632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FA8D4F90-EB0C-498B-A259-80136B72CE9A}"/>
              </a:ext>
            </a:extLst>
          </p:cNvPr>
          <p:cNvSpPr/>
          <p:nvPr/>
        </p:nvSpPr>
        <p:spPr>
          <a:xfrm>
            <a:off x="4626431" y="1142863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D0B3A133-F1D0-4E9F-B0EA-49556A6BF586}"/>
              </a:ext>
            </a:extLst>
          </p:cNvPr>
          <p:cNvSpPr/>
          <p:nvPr/>
        </p:nvSpPr>
        <p:spPr>
          <a:xfrm>
            <a:off x="7609185" y="5198365"/>
            <a:ext cx="339647" cy="332632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9A0E4858-955E-43F1-B65C-A1C8CE0D1A45}"/>
              </a:ext>
            </a:extLst>
          </p:cNvPr>
          <p:cNvSpPr/>
          <p:nvPr/>
        </p:nvSpPr>
        <p:spPr>
          <a:xfrm>
            <a:off x="6900798" y="3890965"/>
            <a:ext cx="339647" cy="332632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07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5D4A3F2-684D-4E7A-BCB7-89C568DC013B}"/>
              </a:ext>
            </a:extLst>
          </p:cNvPr>
          <p:cNvSpPr/>
          <p:nvPr/>
        </p:nvSpPr>
        <p:spPr>
          <a:xfrm>
            <a:off x="2228850" y="776279"/>
            <a:ext cx="1371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rgbClr val="FF0000"/>
                </a:solidFill>
              </a:rPr>
              <a:t>Account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DE489D-7041-485A-8D60-55539F1D4382}"/>
              </a:ext>
            </a:extLst>
          </p:cNvPr>
          <p:cNvSpPr/>
          <p:nvPr/>
        </p:nvSpPr>
        <p:spPr>
          <a:xfrm>
            <a:off x="6229350" y="785800"/>
            <a:ext cx="1371600" cy="457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chemeClr val="accent1"/>
                </a:solidFill>
              </a:rPr>
              <a:t>Flight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5B537B-4E3A-47C6-A715-D5ED7DEE2D32}"/>
              </a:ext>
            </a:extLst>
          </p:cNvPr>
          <p:cNvCxnSpPr/>
          <p:nvPr/>
        </p:nvCxnSpPr>
        <p:spPr>
          <a:xfrm>
            <a:off x="438150" y="38862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1A1B2-C16B-4891-B545-E8D79BE65D7C}"/>
              </a:ext>
            </a:extLst>
          </p:cNvPr>
          <p:cNvCxnSpPr/>
          <p:nvPr/>
        </p:nvCxnSpPr>
        <p:spPr>
          <a:xfrm>
            <a:off x="438150" y="4800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3C53055-29CF-4519-BA8F-850FB910B5D7}"/>
              </a:ext>
            </a:extLst>
          </p:cNvPr>
          <p:cNvSpPr/>
          <p:nvPr/>
        </p:nvSpPr>
        <p:spPr>
          <a:xfrm>
            <a:off x="1273334" y="1883279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25,000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3A3536-BA46-45EE-BD36-E5F4F4650185}"/>
              </a:ext>
            </a:extLst>
          </p:cNvPr>
          <p:cNvSpPr/>
          <p:nvPr/>
        </p:nvSpPr>
        <p:spPr>
          <a:xfrm>
            <a:off x="2327112" y="242653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CCC1EE-F250-490E-979B-D269F17FA1F6}"/>
              </a:ext>
            </a:extLst>
          </p:cNvPr>
          <p:cNvSpPr/>
          <p:nvPr/>
        </p:nvSpPr>
        <p:spPr>
          <a:xfrm>
            <a:off x="3784437" y="1297947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Gold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37F764-3CDA-4B3B-A6D4-818C0B4ED05A}"/>
              </a:ext>
            </a:extLst>
          </p:cNvPr>
          <p:cNvSpPr/>
          <p:nvPr/>
        </p:nvSpPr>
        <p:spPr>
          <a:xfrm>
            <a:off x="3813012" y="241427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Silver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F5DBF-54FD-4FD6-A636-EE3FEFE8DFDA}"/>
              </a:ext>
            </a:extLst>
          </p:cNvPr>
          <p:cNvSpPr/>
          <p:nvPr/>
        </p:nvSpPr>
        <p:spPr>
          <a:xfrm>
            <a:off x="38100" y="2452709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return flights </a:t>
            </a:r>
            <a:r>
              <a:rPr lang="sr-Latn-R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= 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5449A4-B91A-4AD7-A172-79E46204D402}"/>
              </a:ext>
            </a:extLst>
          </p:cNvPr>
          <p:cNvSpPr/>
          <p:nvPr/>
        </p:nvSpPr>
        <p:spPr>
          <a:xfrm>
            <a:off x="19050" y="1438281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Promotion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B98FEF-91B4-490E-83E8-6ED52A8F7F6D}"/>
              </a:ext>
            </a:extLst>
          </p:cNvPr>
          <p:cNvCxnSpPr>
            <a:stCxn id="6" idx="2"/>
            <a:endCxn id="16" idx="7"/>
          </p:cNvCxnSpPr>
          <p:nvPr/>
        </p:nvCxnSpPr>
        <p:spPr>
          <a:xfrm flipH="1">
            <a:off x="1189784" y="1004879"/>
            <a:ext cx="1039066" cy="51849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661365-BE60-4ED7-A4C9-E0034E7C12E1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>
            <a:off x="704850" y="2019295"/>
            <a:ext cx="19050" cy="4334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E40830-6C4A-4947-A792-44D622AC77B2}"/>
              </a:ext>
            </a:extLst>
          </p:cNvPr>
          <p:cNvCxnSpPr>
            <a:cxnSpLocks/>
            <a:stCxn id="16" idx="6"/>
            <a:endCxn id="7" idx="0"/>
          </p:cNvCxnSpPr>
          <p:nvPr/>
        </p:nvCxnSpPr>
        <p:spPr>
          <a:xfrm>
            <a:off x="1390650" y="1728788"/>
            <a:ext cx="568484" cy="15449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8FC10E-2E57-4056-8C53-E235F34DB59C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3600450" y="1004879"/>
            <a:ext cx="384853" cy="3781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405667-4A54-497D-A52A-3B90816E2619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914650" y="1233479"/>
            <a:ext cx="98262" cy="11930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B82778-356B-4D25-B091-78199A007A2C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3399584" y="1166524"/>
            <a:ext cx="614294" cy="13328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4A3181E-73BA-44AE-9C0A-58E80C9C11F0}"/>
              </a:ext>
            </a:extLst>
          </p:cNvPr>
          <p:cNvSpPr/>
          <p:nvPr/>
        </p:nvSpPr>
        <p:spPr>
          <a:xfrm>
            <a:off x="5156037" y="1648159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23B4E4-CFF5-4B43-9D11-94241DEFA067}"/>
              </a:ext>
            </a:extLst>
          </p:cNvPr>
          <p:cNvSpPr/>
          <p:nvPr/>
        </p:nvSpPr>
        <p:spPr>
          <a:xfrm>
            <a:off x="5798914" y="2481467"/>
            <a:ext cx="1371600" cy="5762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&gt;=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1646E4-23BD-445E-8645-2A45E8FFF55C}"/>
              </a:ext>
            </a:extLst>
          </p:cNvPr>
          <p:cNvSpPr/>
          <p:nvPr/>
        </p:nvSpPr>
        <p:spPr>
          <a:xfrm>
            <a:off x="6764561" y="170497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category is business or first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A02F33-CFC3-4D25-A6AE-ABA5861FC9DA}"/>
              </a:ext>
            </a:extLst>
          </p:cNvPr>
          <p:cNvSpPr/>
          <p:nvPr/>
        </p:nvSpPr>
        <p:spPr>
          <a:xfrm>
            <a:off x="7705725" y="249075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airline is not partner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C94F2E-548E-430E-970D-9D46EFBFE9EB}"/>
              </a:ext>
            </a:extLst>
          </p:cNvPr>
          <p:cNvCxnSpPr>
            <a:stCxn id="9" idx="3"/>
            <a:endCxn id="33" idx="0"/>
          </p:cNvCxnSpPr>
          <p:nvPr/>
        </p:nvCxnSpPr>
        <p:spPr>
          <a:xfrm flipH="1">
            <a:off x="5841837" y="1176045"/>
            <a:ext cx="588379" cy="4721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C801-4E25-418A-BF68-B4CF9C1E48A8}"/>
              </a:ext>
            </a:extLst>
          </p:cNvPr>
          <p:cNvCxnSpPr>
            <a:stCxn id="9" idx="5"/>
            <a:endCxn id="35" idx="0"/>
          </p:cNvCxnSpPr>
          <p:nvPr/>
        </p:nvCxnSpPr>
        <p:spPr>
          <a:xfrm>
            <a:off x="7400084" y="1176045"/>
            <a:ext cx="50277" cy="5289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44932E-4794-4CAC-A652-9B6190A3BFF6}"/>
              </a:ext>
            </a:extLst>
          </p:cNvPr>
          <p:cNvCxnSpPr>
            <a:stCxn id="9" idx="4"/>
            <a:endCxn id="34" idx="0"/>
          </p:cNvCxnSpPr>
          <p:nvPr/>
        </p:nvCxnSpPr>
        <p:spPr>
          <a:xfrm flipH="1">
            <a:off x="6484714" y="1243000"/>
            <a:ext cx="430436" cy="12384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6ED932-6AE4-4484-A11D-4E8290300F6B}"/>
              </a:ext>
            </a:extLst>
          </p:cNvPr>
          <p:cNvCxnSpPr>
            <a:stCxn id="9" idx="6"/>
            <a:endCxn id="36" idx="0"/>
          </p:cNvCxnSpPr>
          <p:nvPr/>
        </p:nvCxnSpPr>
        <p:spPr>
          <a:xfrm>
            <a:off x="7600950" y="1014400"/>
            <a:ext cx="790575" cy="1476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8D3958-D0BA-4512-99A2-DE10FC689440}"/>
              </a:ext>
            </a:extLst>
          </p:cNvPr>
          <p:cNvSpPr txBox="1"/>
          <p:nvPr/>
        </p:nvSpPr>
        <p:spPr>
          <a:xfrm>
            <a:off x="8151718" y="68408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Alfa mreža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699ED6-A2B5-45CA-907E-CD944A7A9FFF}"/>
              </a:ext>
            </a:extLst>
          </p:cNvPr>
          <p:cNvSpPr txBox="1"/>
          <p:nvPr/>
        </p:nvSpPr>
        <p:spPr>
          <a:xfrm>
            <a:off x="7972425" y="387668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Beta mreža</a:t>
            </a:r>
            <a:endParaRPr lang="en-US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5724B4-FE05-4B51-8EE5-F3050321257B}"/>
              </a:ext>
            </a:extLst>
          </p:cNvPr>
          <p:cNvSpPr/>
          <p:nvPr/>
        </p:nvSpPr>
        <p:spPr>
          <a:xfrm>
            <a:off x="4892109" y="4027508"/>
            <a:ext cx="1371600" cy="58101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and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D55D8D-9C6B-4184-A405-62C9B5C35863}"/>
              </a:ext>
            </a:extLst>
          </p:cNvPr>
          <p:cNvSpPr/>
          <p:nvPr/>
        </p:nvSpPr>
        <p:spPr>
          <a:xfrm>
            <a:off x="6699932" y="4067801"/>
            <a:ext cx="1371600" cy="58101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and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DB304D-0D99-4DAA-841F-E4E1F493426F}"/>
              </a:ext>
            </a:extLst>
          </p:cNvPr>
          <p:cNvCxnSpPr>
            <a:stCxn id="14" idx="4"/>
            <a:endCxn id="30" idx="1"/>
          </p:cNvCxnSpPr>
          <p:nvPr/>
        </p:nvCxnSpPr>
        <p:spPr>
          <a:xfrm>
            <a:off x="4498812" y="2995292"/>
            <a:ext cx="594163" cy="11173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A992AD-D5D7-428C-B64A-EBC203B45C32}"/>
              </a:ext>
            </a:extLst>
          </p:cNvPr>
          <p:cNvCxnSpPr>
            <a:cxnSpLocks/>
            <a:stCxn id="36" idx="2"/>
            <a:endCxn id="30" idx="7"/>
          </p:cNvCxnSpPr>
          <p:nvPr/>
        </p:nvCxnSpPr>
        <p:spPr>
          <a:xfrm flipH="1">
            <a:off x="6062843" y="2781257"/>
            <a:ext cx="1642882" cy="13313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A0BBF1-C4D3-48F0-BD1E-C8C4E6B6947C}"/>
              </a:ext>
            </a:extLst>
          </p:cNvPr>
          <p:cNvCxnSpPr>
            <a:stCxn id="13" idx="4"/>
            <a:endCxn id="31" idx="1"/>
          </p:cNvCxnSpPr>
          <p:nvPr/>
        </p:nvCxnSpPr>
        <p:spPr>
          <a:xfrm>
            <a:off x="4470237" y="1878961"/>
            <a:ext cx="2430561" cy="2273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7061BC-F175-431F-AD07-C02CCB1F7C87}"/>
              </a:ext>
            </a:extLst>
          </p:cNvPr>
          <p:cNvCxnSpPr>
            <a:stCxn id="36" idx="3"/>
            <a:endCxn id="31" idx="0"/>
          </p:cNvCxnSpPr>
          <p:nvPr/>
        </p:nvCxnSpPr>
        <p:spPr>
          <a:xfrm flipH="1">
            <a:off x="7385732" y="2986676"/>
            <a:ext cx="520859" cy="10811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14D8E02-ACB9-4E07-977A-512E293A2AB6}"/>
              </a:ext>
            </a:extLst>
          </p:cNvPr>
          <p:cNvSpPr/>
          <p:nvPr/>
        </p:nvSpPr>
        <p:spPr>
          <a:xfrm>
            <a:off x="247650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award 5,000 additional miles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153010-D197-4B43-A343-CF5B0EB802C0}"/>
              </a:ext>
            </a:extLst>
          </p:cNvPr>
          <p:cNvCxnSpPr>
            <a:stCxn id="15" idx="4"/>
            <a:endCxn id="3" idx="0"/>
          </p:cNvCxnSpPr>
          <p:nvPr/>
        </p:nvCxnSpPr>
        <p:spPr>
          <a:xfrm flipH="1">
            <a:off x="704850" y="3033723"/>
            <a:ext cx="19050" cy="23859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0F1D6B8-9DA4-40FB-8F56-9F9ACDB3523E}"/>
              </a:ext>
            </a:extLst>
          </p:cNvPr>
          <p:cNvSpPr/>
          <p:nvPr/>
        </p:nvSpPr>
        <p:spPr>
          <a:xfrm>
            <a:off x="1277451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account </a:t>
            </a:r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status  Silver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57A595-343E-448C-AD80-34CD852F5594}"/>
              </a:ext>
            </a:extLst>
          </p:cNvPr>
          <p:cNvSpPr/>
          <p:nvPr/>
        </p:nvSpPr>
        <p:spPr>
          <a:xfrm>
            <a:off x="2327112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account </a:t>
            </a:r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status  </a:t>
            </a:r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Gold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AC55FF-6132-402C-A7E5-6B37CE0204FC}"/>
              </a:ext>
            </a:extLst>
          </p:cNvPr>
          <p:cNvCxnSpPr>
            <a:stCxn id="7" idx="4"/>
            <a:endCxn id="41" idx="0"/>
          </p:cNvCxnSpPr>
          <p:nvPr/>
        </p:nvCxnSpPr>
        <p:spPr>
          <a:xfrm flipH="1">
            <a:off x="1734651" y="2464293"/>
            <a:ext cx="224483" cy="29554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433B11-7F79-4432-A1B2-4F756BBD0261}"/>
              </a:ext>
            </a:extLst>
          </p:cNvPr>
          <p:cNvCxnSpPr>
            <a:stCxn id="11" idx="4"/>
            <a:endCxn id="43" idx="0"/>
          </p:cNvCxnSpPr>
          <p:nvPr/>
        </p:nvCxnSpPr>
        <p:spPr>
          <a:xfrm flipH="1">
            <a:off x="2784312" y="3007552"/>
            <a:ext cx="228600" cy="24121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6E7B6F8-0079-4C14-9B58-AA400344D716}"/>
              </a:ext>
            </a:extLst>
          </p:cNvPr>
          <p:cNvSpPr/>
          <p:nvPr/>
        </p:nvSpPr>
        <p:spPr>
          <a:xfrm>
            <a:off x="3698712" y="5395921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500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6B19F0-C07D-4820-BC5B-7AB4E098F7A2}"/>
              </a:ext>
            </a:extLst>
          </p:cNvPr>
          <p:cNvCxnSpPr>
            <a:stCxn id="33" idx="4"/>
            <a:endCxn id="46" idx="0"/>
          </p:cNvCxnSpPr>
          <p:nvPr/>
        </p:nvCxnSpPr>
        <p:spPr>
          <a:xfrm flipH="1">
            <a:off x="4155912" y="2229173"/>
            <a:ext cx="1685925" cy="31667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B563BC-6FDF-4957-898B-5688EC407951}"/>
              </a:ext>
            </a:extLst>
          </p:cNvPr>
          <p:cNvSpPr/>
          <p:nvPr/>
        </p:nvSpPr>
        <p:spPr>
          <a:xfrm>
            <a:off x="6023492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+flight 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190C59-4D95-44EB-8FAC-E79201817908}"/>
              </a:ext>
            </a:extLst>
          </p:cNvPr>
          <p:cNvCxnSpPr>
            <a:stCxn id="34" idx="4"/>
            <a:endCxn id="49" idx="0"/>
          </p:cNvCxnSpPr>
          <p:nvPr/>
        </p:nvCxnSpPr>
        <p:spPr>
          <a:xfrm flipH="1">
            <a:off x="6480692" y="3057686"/>
            <a:ext cx="4022" cy="23600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EC2E360-7EBF-4AF2-8351-D2937310E081}"/>
              </a:ext>
            </a:extLst>
          </p:cNvPr>
          <p:cNvSpPr/>
          <p:nvPr/>
        </p:nvSpPr>
        <p:spPr>
          <a:xfrm>
            <a:off x="8113618" y="5406806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50%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A76328-5C21-4954-8501-53F0E0F31A7E}"/>
              </a:ext>
            </a:extLst>
          </p:cNvPr>
          <p:cNvCxnSpPr>
            <a:stCxn id="35" idx="4"/>
            <a:endCxn id="56" idx="0"/>
          </p:cNvCxnSpPr>
          <p:nvPr/>
        </p:nvCxnSpPr>
        <p:spPr>
          <a:xfrm>
            <a:off x="7450361" y="2285984"/>
            <a:ext cx="1120457" cy="31208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ACE9850-83D6-40A1-AF22-208F7C4FEC22}"/>
              </a:ext>
            </a:extLst>
          </p:cNvPr>
          <p:cNvSpPr/>
          <p:nvPr/>
        </p:nvSpPr>
        <p:spPr>
          <a:xfrm>
            <a:off x="4956658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20%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7F5B3F-9DEF-4628-8EBA-56BA97B68956}"/>
              </a:ext>
            </a:extLst>
          </p:cNvPr>
          <p:cNvSpPr/>
          <p:nvPr/>
        </p:nvSpPr>
        <p:spPr>
          <a:xfrm>
            <a:off x="7068555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100%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44986B-0AC0-4588-A9B2-510C66C2153C}"/>
              </a:ext>
            </a:extLst>
          </p:cNvPr>
          <p:cNvCxnSpPr>
            <a:stCxn id="30" idx="4"/>
            <a:endCxn id="59" idx="0"/>
          </p:cNvCxnSpPr>
          <p:nvPr/>
        </p:nvCxnSpPr>
        <p:spPr>
          <a:xfrm flipH="1">
            <a:off x="5413858" y="4608522"/>
            <a:ext cx="164051" cy="8091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4BEBA6-EE3A-4421-B773-64FA180F8B6E}"/>
              </a:ext>
            </a:extLst>
          </p:cNvPr>
          <p:cNvCxnSpPr>
            <a:stCxn id="31" idx="4"/>
            <a:endCxn id="60" idx="0"/>
          </p:cNvCxnSpPr>
          <p:nvPr/>
        </p:nvCxnSpPr>
        <p:spPr>
          <a:xfrm>
            <a:off x="7385732" y="4648815"/>
            <a:ext cx="140023" cy="7688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463384F-99ED-4EF7-9D96-43B01411BF28}"/>
              </a:ext>
            </a:extLst>
          </p:cNvPr>
          <p:cNvSpPr txBox="1"/>
          <p:nvPr/>
        </p:nvSpPr>
        <p:spPr>
          <a:xfrm>
            <a:off x="4572000" y="6381172"/>
            <a:ext cx="355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Izlazni čvorovi zadovoljena pravila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FE25A6-64C6-4914-8787-E3FBD0D383D7}"/>
              </a:ext>
            </a:extLst>
          </p:cNvPr>
          <p:cNvSpPr txBox="1"/>
          <p:nvPr/>
        </p:nvSpPr>
        <p:spPr>
          <a:xfrm>
            <a:off x="3578565" y="724174"/>
            <a:ext cx="55076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Joe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E49A9F-123C-4FE7-B931-E109153182BC}"/>
              </a:ext>
            </a:extLst>
          </p:cNvPr>
          <p:cNvSpPr txBox="1"/>
          <p:nvPr/>
        </p:nvSpPr>
        <p:spPr>
          <a:xfrm>
            <a:off x="7218490" y="550571"/>
            <a:ext cx="8382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W-</a:t>
            </a:r>
            <a:r>
              <a:rPr lang="en-US" b="1" dirty="0">
                <a:solidFill>
                  <a:schemeClr val="bg1"/>
                </a:solidFill>
              </a:rPr>
              <a:t>&gt;SF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68F9F458-9E16-4408-9631-C26395460B21}"/>
              </a:ext>
            </a:extLst>
          </p:cNvPr>
          <p:cNvSpPr/>
          <p:nvPr/>
        </p:nvSpPr>
        <p:spPr>
          <a:xfrm>
            <a:off x="2590800" y="2285984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85FF54F3-5DB5-4CC6-974A-A10174E88EDE}"/>
              </a:ext>
            </a:extLst>
          </p:cNvPr>
          <p:cNvSpPr/>
          <p:nvPr/>
        </p:nvSpPr>
        <p:spPr>
          <a:xfrm>
            <a:off x="2383506" y="5204067"/>
            <a:ext cx="339647" cy="3326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8C88B24B-6399-4D91-A3DE-B6CAA531591D}"/>
              </a:ext>
            </a:extLst>
          </p:cNvPr>
          <p:cNvSpPr/>
          <p:nvPr/>
        </p:nvSpPr>
        <p:spPr>
          <a:xfrm>
            <a:off x="6629021" y="2307318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DCD6A45D-4021-460A-96DA-BC2DF2A20F3F}"/>
              </a:ext>
            </a:extLst>
          </p:cNvPr>
          <p:cNvSpPr/>
          <p:nvPr/>
        </p:nvSpPr>
        <p:spPr>
          <a:xfrm>
            <a:off x="8656358" y="2327275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id="{054C4304-5F76-458B-B953-09FEBBD44752}"/>
              </a:ext>
            </a:extLst>
          </p:cNvPr>
          <p:cNvSpPr/>
          <p:nvPr/>
        </p:nvSpPr>
        <p:spPr>
          <a:xfrm>
            <a:off x="6530920" y="5204067"/>
            <a:ext cx="339647" cy="3326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FA8D4F90-EB0C-498B-A259-80136B72CE9A}"/>
              </a:ext>
            </a:extLst>
          </p:cNvPr>
          <p:cNvSpPr/>
          <p:nvPr/>
        </p:nvSpPr>
        <p:spPr>
          <a:xfrm>
            <a:off x="4626431" y="1142863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D0B3A133-F1D0-4E9F-B0EA-49556A6BF586}"/>
              </a:ext>
            </a:extLst>
          </p:cNvPr>
          <p:cNvSpPr/>
          <p:nvPr/>
        </p:nvSpPr>
        <p:spPr>
          <a:xfrm>
            <a:off x="7609185" y="5198365"/>
            <a:ext cx="339647" cy="332632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70EBBB1A-CEB4-46B2-A7D9-D0C3426B39C4}"/>
              </a:ext>
            </a:extLst>
          </p:cNvPr>
          <p:cNvSpPr/>
          <p:nvPr/>
        </p:nvSpPr>
        <p:spPr>
          <a:xfrm>
            <a:off x="6900798" y="3890965"/>
            <a:ext cx="339647" cy="332632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D7CE515-1C2B-4569-B852-EAC49D429322}"/>
              </a:ext>
            </a:extLst>
          </p:cNvPr>
          <p:cNvSpPr txBox="1">
            <a:spLocks/>
          </p:cNvSpPr>
          <p:nvPr/>
        </p:nvSpPr>
        <p:spPr>
          <a:xfrm>
            <a:off x="489407" y="107496"/>
            <a:ext cx="8229600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dirty="0"/>
              <a:t>Okidanje pravila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90065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5D4A3F2-684D-4E7A-BCB7-89C568DC013B}"/>
              </a:ext>
            </a:extLst>
          </p:cNvPr>
          <p:cNvSpPr/>
          <p:nvPr/>
        </p:nvSpPr>
        <p:spPr>
          <a:xfrm>
            <a:off x="2228850" y="776279"/>
            <a:ext cx="1371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rgbClr val="FF0000"/>
                </a:solidFill>
              </a:rPr>
              <a:t>Account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DE489D-7041-485A-8D60-55539F1D4382}"/>
              </a:ext>
            </a:extLst>
          </p:cNvPr>
          <p:cNvSpPr/>
          <p:nvPr/>
        </p:nvSpPr>
        <p:spPr>
          <a:xfrm>
            <a:off x="6229350" y="785800"/>
            <a:ext cx="1371600" cy="457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chemeClr val="accent1"/>
                </a:solidFill>
              </a:rPr>
              <a:t>Flight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5B537B-4E3A-47C6-A715-D5ED7DEE2D32}"/>
              </a:ext>
            </a:extLst>
          </p:cNvPr>
          <p:cNvCxnSpPr/>
          <p:nvPr/>
        </p:nvCxnSpPr>
        <p:spPr>
          <a:xfrm>
            <a:off x="438150" y="38862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1A1B2-C16B-4891-B545-E8D79BE65D7C}"/>
              </a:ext>
            </a:extLst>
          </p:cNvPr>
          <p:cNvCxnSpPr/>
          <p:nvPr/>
        </p:nvCxnSpPr>
        <p:spPr>
          <a:xfrm>
            <a:off x="438150" y="4800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3C53055-29CF-4519-BA8F-850FB910B5D7}"/>
              </a:ext>
            </a:extLst>
          </p:cNvPr>
          <p:cNvSpPr/>
          <p:nvPr/>
        </p:nvSpPr>
        <p:spPr>
          <a:xfrm>
            <a:off x="1275930" y="1860749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25,000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3A3536-BA46-45EE-BD36-E5F4F4650185}"/>
              </a:ext>
            </a:extLst>
          </p:cNvPr>
          <p:cNvSpPr/>
          <p:nvPr/>
        </p:nvSpPr>
        <p:spPr>
          <a:xfrm>
            <a:off x="2327112" y="242653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award miles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,000 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CCC1EE-F250-490E-979B-D269F17FA1F6}"/>
              </a:ext>
            </a:extLst>
          </p:cNvPr>
          <p:cNvSpPr/>
          <p:nvPr/>
        </p:nvSpPr>
        <p:spPr>
          <a:xfrm>
            <a:off x="3784437" y="1297947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Gold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37F764-3CDA-4B3B-A6D4-818C0B4ED05A}"/>
              </a:ext>
            </a:extLst>
          </p:cNvPr>
          <p:cNvSpPr/>
          <p:nvPr/>
        </p:nvSpPr>
        <p:spPr>
          <a:xfrm>
            <a:off x="3813012" y="2414278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 is Silver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F5DBF-54FD-4FD6-A636-EE3FEFE8DFDA}"/>
              </a:ext>
            </a:extLst>
          </p:cNvPr>
          <p:cNvSpPr/>
          <p:nvPr/>
        </p:nvSpPr>
        <p:spPr>
          <a:xfrm>
            <a:off x="38100" y="2452709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return flights </a:t>
            </a:r>
            <a:r>
              <a:rPr lang="sr-Latn-R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= 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5449A4-B91A-4AD7-A172-79E46204D402}"/>
              </a:ext>
            </a:extLst>
          </p:cNvPr>
          <p:cNvSpPr/>
          <p:nvPr/>
        </p:nvSpPr>
        <p:spPr>
          <a:xfrm>
            <a:off x="19050" y="1438281"/>
            <a:ext cx="1371600" cy="58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Promotion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B98FEF-91B4-490E-83E8-6ED52A8F7F6D}"/>
              </a:ext>
            </a:extLst>
          </p:cNvPr>
          <p:cNvCxnSpPr>
            <a:stCxn id="6" idx="2"/>
            <a:endCxn id="16" idx="7"/>
          </p:cNvCxnSpPr>
          <p:nvPr/>
        </p:nvCxnSpPr>
        <p:spPr>
          <a:xfrm flipH="1">
            <a:off x="1189784" y="1004879"/>
            <a:ext cx="1039066" cy="51849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661365-BE60-4ED7-A4C9-E0034E7C12E1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>
            <a:off x="704850" y="2019295"/>
            <a:ext cx="19050" cy="4334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E40830-6C4A-4947-A792-44D622AC77B2}"/>
              </a:ext>
            </a:extLst>
          </p:cNvPr>
          <p:cNvCxnSpPr>
            <a:cxnSpLocks/>
            <a:stCxn id="16" idx="6"/>
            <a:endCxn id="7" idx="0"/>
          </p:cNvCxnSpPr>
          <p:nvPr/>
        </p:nvCxnSpPr>
        <p:spPr>
          <a:xfrm>
            <a:off x="1390650" y="1728788"/>
            <a:ext cx="571080" cy="1319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8FC10E-2E57-4056-8C53-E235F34DB59C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3600450" y="1004879"/>
            <a:ext cx="384853" cy="3781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405667-4A54-497D-A52A-3B90816E2619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914650" y="1233479"/>
            <a:ext cx="98262" cy="11930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B82778-356B-4D25-B091-78199A007A2C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3399584" y="1166524"/>
            <a:ext cx="614294" cy="13328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4A3181E-73BA-44AE-9C0A-58E80C9C11F0}"/>
              </a:ext>
            </a:extLst>
          </p:cNvPr>
          <p:cNvSpPr/>
          <p:nvPr/>
        </p:nvSpPr>
        <p:spPr>
          <a:xfrm>
            <a:off x="5156037" y="1648159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23B4E4-CFF5-4B43-9D11-94241DEFA067}"/>
              </a:ext>
            </a:extLst>
          </p:cNvPr>
          <p:cNvSpPr/>
          <p:nvPr/>
        </p:nvSpPr>
        <p:spPr>
          <a:xfrm>
            <a:off x="5798914" y="2481467"/>
            <a:ext cx="1371600" cy="5762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length </a:t>
            </a:r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&gt;=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500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1646E4-23BD-445E-8645-2A45E8FFF55C}"/>
              </a:ext>
            </a:extLst>
          </p:cNvPr>
          <p:cNvSpPr/>
          <p:nvPr/>
        </p:nvSpPr>
        <p:spPr>
          <a:xfrm>
            <a:off x="6764561" y="170497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category is business or first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A02F33-CFC3-4D25-A6AE-ABA5861FC9DA}"/>
              </a:ext>
            </a:extLst>
          </p:cNvPr>
          <p:cNvSpPr/>
          <p:nvPr/>
        </p:nvSpPr>
        <p:spPr>
          <a:xfrm>
            <a:off x="7705725" y="2490750"/>
            <a:ext cx="1371600" cy="5810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airline is not partner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C94F2E-548E-430E-970D-9D46EFBFE9EB}"/>
              </a:ext>
            </a:extLst>
          </p:cNvPr>
          <p:cNvCxnSpPr>
            <a:stCxn id="9" idx="3"/>
            <a:endCxn id="33" idx="0"/>
          </p:cNvCxnSpPr>
          <p:nvPr/>
        </p:nvCxnSpPr>
        <p:spPr>
          <a:xfrm flipH="1">
            <a:off x="5841837" y="1176045"/>
            <a:ext cx="588379" cy="4721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C801-4E25-418A-BF68-B4CF9C1E48A8}"/>
              </a:ext>
            </a:extLst>
          </p:cNvPr>
          <p:cNvCxnSpPr>
            <a:stCxn id="9" idx="5"/>
            <a:endCxn id="35" idx="0"/>
          </p:cNvCxnSpPr>
          <p:nvPr/>
        </p:nvCxnSpPr>
        <p:spPr>
          <a:xfrm>
            <a:off x="7400084" y="1176045"/>
            <a:ext cx="50277" cy="5289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44932E-4794-4CAC-A652-9B6190A3BFF6}"/>
              </a:ext>
            </a:extLst>
          </p:cNvPr>
          <p:cNvCxnSpPr>
            <a:stCxn id="9" idx="4"/>
            <a:endCxn id="34" idx="0"/>
          </p:cNvCxnSpPr>
          <p:nvPr/>
        </p:nvCxnSpPr>
        <p:spPr>
          <a:xfrm flipH="1">
            <a:off x="6484714" y="1243000"/>
            <a:ext cx="430436" cy="12384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6ED932-6AE4-4484-A11D-4E8290300F6B}"/>
              </a:ext>
            </a:extLst>
          </p:cNvPr>
          <p:cNvCxnSpPr>
            <a:stCxn id="9" idx="6"/>
            <a:endCxn id="36" idx="0"/>
          </p:cNvCxnSpPr>
          <p:nvPr/>
        </p:nvCxnSpPr>
        <p:spPr>
          <a:xfrm>
            <a:off x="7600950" y="1014400"/>
            <a:ext cx="790575" cy="1476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8D3958-D0BA-4512-99A2-DE10FC689440}"/>
              </a:ext>
            </a:extLst>
          </p:cNvPr>
          <p:cNvSpPr txBox="1"/>
          <p:nvPr/>
        </p:nvSpPr>
        <p:spPr>
          <a:xfrm>
            <a:off x="8151718" y="68408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Alfa mreža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699ED6-A2B5-45CA-907E-CD944A7A9FFF}"/>
              </a:ext>
            </a:extLst>
          </p:cNvPr>
          <p:cNvSpPr txBox="1"/>
          <p:nvPr/>
        </p:nvSpPr>
        <p:spPr>
          <a:xfrm>
            <a:off x="7972425" y="387668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Beta mreža</a:t>
            </a:r>
            <a:endParaRPr lang="en-US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5724B4-FE05-4B51-8EE5-F3050321257B}"/>
              </a:ext>
            </a:extLst>
          </p:cNvPr>
          <p:cNvSpPr/>
          <p:nvPr/>
        </p:nvSpPr>
        <p:spPr>
          <a:xfrm>
            <a:off x="4892109" y="4027508"/>
            <a:ext cx="1371600" cy="58101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and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D55D8D-9C6B-4184-A405-62C9B5C35863}"/>
              </a:ext>
            </a:extLst>
          </p:cNvPr>
          <p:cNvSpPr/>
          <p:nvPr/>
        </p:nvSpPr>
        <p:spPr>
          <a:xfrm>
            <a:off x="6699932" y="4067801"/>
            <a:ext cx="1371600" cy="58101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and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DB304D-0D99-4DAA-841F-E4E1F493426F}"/>
              </a:ext>
            </a:extLst>
          </p:cNvPr>
          <p:cNvCxnSpPr>
            <a:stCxn id="14" idx="4"/>
            <a:endCxn id="30" idx="1"/>
          </p:cNvCxnSpPr>
          <p:nvPr/>
        </p:nvCxnSpPr>
        <p:spPr>
          <a:xfrm>
            <a:off x="4498812" y="2995292"/>
            <a:ext cx="594163" cy="11173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A992AD-D5D7-428C-B64A-EBC203B45C32}"/>
              </a:ext>
            </a:extLst>
          </p:cNvPr>
          <p:cNvCxnSpPr>
            <a:cxnSpLocks/>
            <a:stCxn id="36" idx="2"/>
            <a:endCxn id="30" idx="7"/>
          </p:cNvCxnSpPr>
          <p:nvPr/>
        </p:nvCxnSpPr>
        <p:spPr>
          <a:xfrm flipH="1">
            <a:off x="6062843" y="2781257"/>
            <a:ext cx="1642882" cy="13313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A0BBF1-C4D3-48F0-BD1E-C8C4E6B6947C}"/>
              </a:ext>
            </a:extLst>
          </p:cNvPr>
          <p:cNvCxnSpPr>
            <a:stCxn id="13" idx="4"/>
            <a:endCxn id="31" idx="1"/>
          </p:cNvCxnSpPr>
          <p:nvPr/>
        </p:nvCxnSpPr>
        <p:spPr>
          <a:xfrm>
            <a:off x="4470237" y="1878961"/>
            <a:ext cx="2430561" cy="2273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7061BC-F175-431F-AD07-C02CCB1F7C87}"/>
              </a:ext>
            </a:extLst>
          </p:cNvPr>
          <p:cNvCxnSpPr>
            <a:stCxn id="36" idx="3"/>
            <a:endCxn id="31" idx="0"/>
          </p:cNvCxnSpPr>
          <p:nvPr/>
        </p:nvCxnSpPr>
        <p:spPr>
          <a:xfrm flipH="1">
            <a:off x="7385732" y="2986676"/>
            <a:ext cx="520859" cy="10811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14D8E02-ACB9-4E07-977A-512E293A2AB6}"/>
              </a:ext>
            </a:extLst>
          </p:cNvPr>
          <p:cNvSpPr/>
          <p:nvPr/>
        </p:nvSpPr>
        <p:spPr>
          <a:xfrm>
            <a:off x="247650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award 5,000 additional miles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153010-D197-4B43-A343-CF5B0EB802C0}"/>
              </a:ext>
            </a:extLst>
          </p:cNvPr>
          <p:cNvCxnSpPr>
            <a:stCxn id="15" idx="4"/>
            <a:endCxn id="3" idx="0"/>
          </p:cNvCxnSpPr>
          <p:nvPr/>
        </p:nvCxnSpPr>
        <p:spPr>
          <a:xfrm flipH="1">
            <a:off x="704850" y="3033723"/>
            <a:ext cx="19050" cy="23859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0F1D6B8-9DA4-40FB-8F56-9F9ACDB3523E}"/>
              </a:ext>
            </a:extLst>
          </p:cNvPr>
          <p:cNvSpPr/>
          <p:nvPr/>
        </p:nvSpPr>
        <p:spPr>
          <a:xfrm>
            <a:off x="1277451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account </a:t>
            </a:r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status  Silver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57A595-343E-448C-AD80-34CD852F5594}"/>
              </a:ext>
            </a:extLst>
          </p:cNvPr>
          <p:cNvSpPr/>
          <p:nvPr/>
        </p:nvSpPr>
        <p:spPr>
          <a:xfrm>
            <a:off x="2327112" y="5419719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account </a:t>
            </a:r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status  </a:t>
            </a:r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Gold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AC55FF-6132-402C-A7E5-6B37CE0204FC}"/>
              </a:ext>
            </a:extLst>
          </p:cNvPr>
          <p:cNvCxnSpPr>
            <a:stCxn id="7" idx="4"/>
            <a:endCxn id="41" idx="0"/>
          </p:cNvCxnSpPr>
          <p:nvPr/>
        </p:nvCxnSpPr>
        <p:spPr>
          <a:xfrm flipH="1">
            <a:off x="1734651" y="2441763"/>
            <a:ext cx="227079" cy="29779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433B11-7F79-4432-A1B2-4F756BBD0261}"/>
              </a:ext>
            </a:extLst>
          </p:cNvPr>
          <p:cNvCxnSpPr>
            <a:stCxn id="11" idx="4"/>
            <a:endCxn id="43" idx="0"/>
          </p:cNvCxnSpPr>
          <p:nvPr/>
        </p:nvCxnSpPr>
        <p:spPr>
          <a:xfrm flipH="1">
            <a:off x="2784312" y="3007552"/>
            <a:ext cx="228600" cy="24121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6E7B6F8-0079-4C14-9B58-AA400344D716}"/>
              </a:ext>
            </a:extLst>
          </p:cNvPr>
          <p:cNvSpPr/>
          <p:nvPr/>
        </p:nvSpPr>
        <p:spPr>
          <a:xfrm>
            <a:off x="3698712" y="5395921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500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6B19F0-C07D-4820-BC5B-7AB4E098F7A2}"/>
              </a:ext>
            </a:extLst>
          </p:cNvPr>
          <p:cNvCxnSpPr>
            <a:stCxn id="33" idx="4"/>
            <a:endCxn id="46" idx="0"/>
          </p:cNvCxnSpPr>
          <p:nvPr/>
        </p:nvCxnSpPr>
        <p:spPr>
          <a:xfrm flipH="1">
            <a:off x="4155912" y="2229173"/>
            <a:ext cx="1685925" cy="31667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B563BC-6FDF-4957-898B-5688EC407951}"/>
              </a:ext>
            </a:extLst>
          </p:cNvPr>
          <p:cNvSpPr/>
          <p:nvPr/>
        </p:nvSpPr>
        <p:spPr>
          <a:xfrm>
            <a:off x="6023492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+flight 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190C59-4D95-44EB-8FAC-E79201817908}"/>
              </a:ext>
            </a:extLst>
          </p:cNvPr>
          <p:cNvCxnSpPr>
            <a:stCxn id="34" idx="4"/>
            <a:endCxn id="49" idx="0"/>
          </p:cNvCxnSpPr>
          <p:nvPr/>
        </p:nvCxnSpPr>
        <p:spPr>
          <a:xfrm flipH="1">
            <a:off x="6480692" y="3057686"/>
            <a:ext cx="4022" cy="23600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EC2E360-7EBF-4AF2-8351-D2937310E081}"/>
              </a:ext>
            </a:extLst>
          </p:cNvPr>
          <p:cNvSpPr/>
          <p:nvPr/>
        </p:nvSpPr>
        <p:spPr>
          <a:xfrm>
            <a:off x="8113618" y="5406806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50%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A76328-5C21-4954-8501-53F0E0F31A7E}"/>
              </a:ext>
            </a:extLst>
          </p:cNvPr>
          <p:cNvCxnSpPr>
            <a:stCxn id="35" idx="4"/>
            <a:endCxn id="56" idx="0"/>
          </p:cNvCxnSpPr>
          <p:nvPr/>
        </p:nvCxnSpPr>
        <p:spPr>
          <a:xfrm>
            <a:off x="7450361" y="2285984"/>
            <a:ext cx="1120457" cy="31208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ACE9850-83D6-40A1-AF22-208F7C4FEC22}"/>
              </a:ext>
            </a:extLst>
          </p:cNvPr>
          <p:cNvSpPr/>
          <p:nvPr/>
        </p:nvSpPr>
        <p:spPr>
          <a:xfrm>
            <a:off x="4956658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20%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7F5B3F-9DEF-4628-8EBA-56BA97B68956}"/>
              </a:ext>
            </a:extLst>
          </p:cNvPr>
          <p:cNvSpPr/>
          <p:nvPr/>
        </p:nvSpPr>
        <p:spPr>
          <a:xfrm>
            <a:off x="7068555" y="5417692"/>
            <a:ext cx="914400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award </a:t>
            </a:r>
            <a:r>
              <a:rPr lang="sr-Latn-RS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GB" sz="1200" b="1" i="0" u="none" strike="noStrike" kern="1200" baseline="0" dirty="0">
                <a:solidFill>
                  <a:srgbClr val="C00000"/>
                </a:solidFill>
                <a:latin typeface="Calibri" panose="020F0502020204030204" pitchFamily="34" charset="0"/>
              </a:rPr>
              <a:t>100% bonus miles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44986B-0AC0-4588-A9B2-510C66C2153C}"/>
              </a:ext>
            </a:extLst>
          </p:cNvPr>
          <p:cNvCxnSpPr>
            <a:stCxn id="30" idx="4"/>
            <a:endCxn id="59" idx="0"/>
          </p:cNvCxnSpPr>
          <p:nvPr/>
        </p:nvCxnSpPr>
        <p:spPr>
          <a:xfrm flipH="1">
            <a:off x="5413858" y="4608522"/>
            <a:ext cx="164051" cy="8091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4BEBA6-EE3A-4421-B773-64FA180F8B6E}"/>
              </a:ext>
            </a:extLst>
          </p:cNvPr>
          <p:cNvCxnSpPr>
            <a:stCxn id="31" idx="4"/>
            <a:endCxn id="60" idx="0"/>
          </p:cNvCxnSpPr>
          <p:nvPr/>
        </p:nvCxnSpPr>
        <p:spPr>
          <a:xfrm>
            <a:off x="7385732" y="4648815"/>
            <a:ext cx="140023" cy="7688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463384F-99ED-4EF7-9D96-43B01411BF28}"/>
              </a:ext>
            </a:extLst>
          </p:cNvPr>
          <p:cNvSpPr txBox="1"/>
          <p:nvPr/>
        </p:nvSpPr>
        <p:spPr>
          <a:xfrm>
            <a:off x="4572000" y="6381172"/>
            <a:ext cx="355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Izlazni čvorovi zadovoljena pravila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FE25A6-64C6-4914-8787-E3FBD0D383D7}"/>
              </a:ext>
            </a:extLst>
          </p:cNvPr>
          <p:cNvSpPr txBox="1"/>
          <p:nvPr/>
        </p:nvSpPr>
        <p:spPr>
          <a:xfrm>
            <a:off x="3578565" y="724174"/>
            <a:ext cx="55076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Joe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E49A9F-123C-4FE7-B931-E109153182BC}"/>
              </a:ext>
            </a:extLst>
          </p:cNvPr>
          <p:cNvSpPr txBox="1"/>
          <p:nvPr/>
        </p:nvSpPr>
        <p:spPr>
          <a:xfrm>
            <a:off x="7218490" y="550571"/>
            <a:ext cx="8382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W-</a:t>
            </a:r>
            <a:r>
              <a:rPr lang="en-US" b="1" dirty="0">
                <a:solidFill>
                  <a:schemeClr val="bg1"/>
                </a:solidFill>
              </a:rPr>
              <a:t>&gt;SF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68F9F458-9E16-4408-9631-C26395460B21}"/>
              </a:ext>
            </a:extLst>
          </p:cNvPr>
          <p:cNvSpPr/>
          <p:nvPr/>
        </p:nvSpPr>
        <p:spPr>
          <a:xfrm>
            <a:off x="2590800" y="2285984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85FF54F3-5DB5-4CC6-974A-A10174E88EDE}"/>
              </a:ext>
            </a:extLst>
          </p:cNvPr>
          <p:cNvSpPr/>
          <p:nvPr/>
        </p:nvSpPr>
        <p:spPr>
          <a:xfrm>
            <a:off x="2383506" y="5204067"/>
            <a:ext cx="339647" cy="3326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8C88B24B-6399-4D91-A3DE-B6CAA531591D}"/>
              </a:ext>
            </a:extLst>
          </p:cNvPr>
          <p:cNvSpPr/>
          <p:nvPr/>
        </p:nvSpPr>
        <p:spPr>
          <a:xfrm>
            <a:off x="6629021" y="2307318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DCD6A45D-4021-460A-96DA-BC2DF2A20F3F}"/>
              </a:ext>
            </a:extLst>
          </p:cNvPr>
          <p:cNvSpPr/>
          <p:nvPr/>
        </p:nvSpPr>
        <p:spPr>
          <a:xfrm>
            <a:off x="8656358" y="2327275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id="{054C4304-5F76-458B-B953-09FEBBD44752}"/>
              </a:ext>
            </a:extLst>
          </p:cNvPr>
          <p:cNvSpPr/>
          <p:nvPr/>
        </p:nvSpPr>
        <p:spPr>
          <a:xfrm>
            <a:off x="6530920" y="5204067"/>
            <a:ext cx="339647" cy="3326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FA8D4F90-EB0C-498B-A259-80136B72CE9A}"/>
              </a:ext>
            </a:extLst>
          </p:cNvPr>
          <p:cNvSpPr/>
          <p:nvPr/>
        </p:nvSpPr>
        <p:spPr>
          <a:xfrm>
            <a:off x="4626431" y="1142863"/>
            <a:ext cx="339647" cy="332632"/>
          </a:xfrm>
          <a:prstGeom prst="mathMultiply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D0B3A133-F1D0-4E9F-B0EA-49556A6BF586}"/>
              </a:ext>
            </a:extLst>
          </p:cNvPr>
          <p:cNvSpPr/>
          <p:nvPr/>
        </p:nvSpPr>
        <p:spPr>
          <a:xfrm>
            <a:off x="7609185" y="5198365"/>
            <a:ext cx="339647" cy="3326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682D9CC8-B306-4264-8922-C0B314B00681}"/>
              </a:ext>
            </a:extLst>
          </p:cNvPr>
          <p:cNvSpPr/>
          <p:nvPr/>
        </p:nvSpPr>
        <p:spPr>
          <a:xfrm>
            <a:off x="6900798" y="3890965"/>
            <a:ext cx="339647" cy="3326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F9BBA9DA-0E2A-40E9-9FBD-A54AEED335B4}"/>
              </a:ext>
            </a:extLst>
          </p:cNvPr>
          <p:cNvSpPr txBox="1">
            <a:spLocks/>
          </p:cNvSpPr>
          <p:nvPr/>
        </p:nvSpPr>
        <p:spPr>
          <a:xfrm>
            <a:off x="489407" y="107496"/>
            <a:ext cx="8229600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dirty="0"/>
              <a:t>Okidanje pravila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76045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RETE algoritam - proširivanje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Proširivanje RETE mreže bazira se na ponovnom korišćenju postojećih pravila</a:t>
            </a:r>
          </a:p>
          <a:p>
            <a:r>
              <a:rPr lang="sr-Latn-RS" dirty="0"/>
              <a:t>U poslednjih 40 godina nije bilo supstancijalnog pomaka u algoritmima koji se koriste u rule based sistemima</a:t>
            </a:r>
          </a:p>
          <a:p>
            <a:pPr lvl="1"/>
            <a:r>
              <a:rPr lang="sr-Latn-RS" dirty="0"/>
              <a:t>Većina savremenih rule based sistema koristi neku varijantu RETE algoritma</a:t>
            </a:r>
          </a:p>
          <a:p>
            <a:pPr lvl="2"/>
            <a:r>
              <a:rPr lang="sr-Latn-RS" dirty="0"/>
              <a:t>Rete II, Rete III, Rete-NT je predložio Forgy, ali nisu javno dostupni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27871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Prednosti </a:t>
            </a:r>
            <a:r>
              <a:rPr lang="en-US" dirty="0"/>
              <a:t>ES</a:t>
            </a:r>
            <a:r>
              <a:rPr lang="sr-Latn-RS" dirty="0"/>
              <a:t> baziranih na pravilima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sr-Latn-RS" b="1" dirty="0"/>
              <a:t>Prirodna reprezentacija znanja</a:t>
            </a:r>
          </a:p>
          <a:p>
            <a:pPr lvl="1"/>
            <a:r>
              <a:rPr lang="sr-Latn-RS" b="1" dirty="0"/>
              <a:t>Eksperti</a:t>
            </a:r>
            <a:r>
              <a:rPr lang="sr-Latn-RS" dirty="0"/>
              <a:t> često svoje znanje </a:t>
            </a:r>
            <a:r>
              <a:rPr lang="sr-Latn-RS" b="1" dirty="0"/>
              <a:t>iskazuju</a:t>
            </a:r>
            <a:r>
              <a:rPr lang="sr-Latn-RS" dirty="0"/>
              <a:t> upravo u obliku </a:t>
            </a:r>
            <a:r>
              <a:rPr lang="sr-Latn-RS" b="1" dirty="0"/>
              <a:t>pravila</a:t>
            </a:r>
          </a:p>
          <a:p>
            <a:r>
              <a:rPr lang="sr-Latn-RS" dirty="0"/>
              <a:t>Uniformna struktura</a:t>
            </a:r>
          </a:p>
          <a:p>
            <a:pPr lvl="1"/>
            <a:r>
              <a:rPr lang="sr-Latn-RS" dirty="0"/>
              <a:t>Sva pravila imaju oblik IF-THEN</a:t>
            </a:r>
          </a:p>
          <a:p>
            <a:r>
              <a:rPr lang="sr-Latn-RS" b="1" dirty="0"/>
              <a:t>Razdvajanje znanja</a:t>
            </a:r>
            <a:r>
              <a:rPr lang="sr-Latn-RS" dirty="0"/>
              <a:t> od </a:t>
            </a:r>
            <a:r>
              <a:rPr lang="sr-Latn-RS" b="1" dirty="0"/>
              <a:t>rezonovanja</a:t>
            </a:r>
          </a:p>
          <a:p>
            <a:pPr lvl="1"/>
            <a:r>
              <a:rPr lang="sr-Latn-RS" dirty="0"/>
              <a:t>Pojednostavljuje </a:t>
            </a:r>
            <a:r>
              <a:rPr lang="sr-Latn-RS" b="1" dirty="0"/>
              <a:t>održavanje baze znanja</a:t>
            </a:r>
          </a:p>
          <a:p>
            <a:pPr lvl="1"/>
            <a:r>
              <a:rPr lang="sr-Latn-RS" dirty="0"/>
              <a:t>Omogućuje da </a:t>
            </a:r>
            <a:r>
              <a:rPr lang="sr-Latn-RS" b="1" dirty="0"/>
              <a:t>različite aplikacije </a:t>
            </a:r>
            <a:r>
              <a:rPr lang="sr-Latn-RS" dirty="0"/>
              <a:t>mogu da koriste </a:t>
            </a:r>
            <a:r>
              <a:rPr lang="sr-Latn-RS" b="1" dirty="0"/>
              <a:t>isti shell</a:t>
            </a:r>
          </a:p>
          <a:p>
            <a:pPr lvl="1"/>
            <a:r>
              <a:rPr lang="sr-Latn-RS" dirty="0"/>
              <a:t>Omogućuje da se </a:t>
            </a:r>
            <a:r>
              <a:rPr lang="sr-Latn-RS" b="1" dirty="0"/>
              <a:t>ista baza znanja</a:t>
            </a:r>
            <a:r>
              <a:rPr lang="sr-Latn-RS" dirty="0"/>
              <a:t> može koristiti sa </a:t>
            </a:r>
            <a:r>
              <a:rPr lang="sr-Latn-RS" b="1" dirty="0"/>
              <a:t>različitim tehnikama zaključivanja</a:t>
            </a:r>
          </a:p>
          <a:p>
            <a:r>
              <a:rPr lang="sr-Latn-RS" dirty="0"/>
              <a:t>Nepotpuna i neprecizna znanja</a:t>
            </a:r>
          </a:p>
          <a:p>
            <a:pPr lvl="1"/>
            <a:r>
              <a:rPr lang="sr-Latn-RS" dirty="0"/>
              <a:t>ES bazirani na pravilima najčešće omogućuju predstavljanje i korišćenje nepotpunih i nepreciznih znanja</a:t>
            </a:r>
          </a:p>
        </p:txBody>
      </p:sp>
    </p:spTree>
    <p:extLst>
      <p:ext uri="{BB962C8B-B14F-4D97-AF65-F5344CB8AC3E}">
        <p14:creationId xmlns:p14="http://schemas.microsoft.com/office/powerpoint/2010/main" val="224788353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Nedostaci </a:t>
            </a:r>
            <a:r>
              <a:rPr lang="en-US" dirty="0"/>
              <a:t>ES</a:t>
            </a:r>
            <a:r>
              <a:rPr lang="sr-Latn-RS" dirty="0"/>
              <a:t> baziranih na pravilima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b="1" dirty="0"/>
              <a:t>Nejasna veza između pravila</a:t>
            </a:r>
          </a:p>
          <a:p>
            <a:pPr lvl="1"/>
            <a:r>
              <a:rPr lang="sr-Latn-RS" b="1" dirty="0"/>
              <a:t>Teško</a:t>
            </a:r>
            <a:r>
              <a:rPr lang="sr-Latn-RS" dirty="0"/>
              <a:t> je ustanoviti </a:t>
            </a:r>
            <a:r>
              <a:rPr lang="sr-Latn-RS" b="1" dirty="0"/>
              <a:t>kako pojedinačno pravilo učestvuje</a:t>
            </a:r>
            <a:r>
              <a:rPr lang="sr-Latn-RS" dirty="0"/>
              <a:t> u </a:t>
            </a:r>
            <a:r>
              <a:rPr lang="sr-Latn-RS" b="1" dirty="0"/>
              <a:t>celokupnoj</a:t>
            </a:r>
            <a:r>
              <a:rPr lang="sr-Latn-RS" dirty="0"/>
              <a:t> </a:t>
            </a:r>
            <a:r>
              <a:rPr lang="sr-Latn-RS" b="1" dirty="0"/>
              <a:t>strategiji</a:t>
            </a:r>
          </a:p>
          <a:p>
            <a:r>
              <a:rPr lang="sr-Latn-RS" b="1" dirty="0"/>
              <a:t>Neefikasne strategije pretrage pravila</a:t>
            </a:r>
          </a:p>
          <a:p>
            <a:pPr lvl="1"/>
            <a:r>
              <a:rPr lang="sr-Latn-RS" dirty="0"/>
              <a:t>U slučajevima u kojima je baza znanja velika (preko 100 pravila) ES ume da bude spor jer se pretražuje čitava baza znanja u svakom ciklusu</a:t>
            </a:r>
          </a:p>
          <a:p>
            <a:pPr lvl="1"/>
            <a:r>
              <a:rPr lang="sr-Latn-RS" dirty="0"/>
              <a:t>Posledica: </a:t>
            </a:r>
            <a:r>
              <a:rPr lang="sr-Latn-RS" b="1" dirty="0"/>
              <a:t>veliki sistemi bazirani na pravilima </a:t>
            </a:r>
            <a:r>
              <a:rPr lang="sr-Latn-RS" dirty="0"/>
              <a:t>mogu da budu </a:t>
            </a:r>
            <a:r>
              <a:rPr lang="sr-Latn-RS" b="1" dirty="0"/>
              <a:t>neadekvatni za real-time aplikacije</a:t>
            </a:r>
          </a:p>
          <a:p>
            <a:r>
              <a:rPr lang="sr-Latn-RS" b="1" dirty="0"/>
              <a:t>Nemogućnost učenja</a:t>
            </a:r>
          </a:p>
          <a:p>
            <a:pPr lvl="1"/>
            <a:r>
              <a:rPr lang="sr-Latn-RS" dirty="0"/>
              <a:t>Proširivanje baze znanja je </a:t>
            </a:r>
            <a:r>
              <a:rPr lang="sr-Latn-RS" b="1" dirty="0"/>
              <a:t>posao inženjerstva znanja</a:t>
            </a:r>
            <a:r>
              <a:rPr lang="sr-Latn-RS" dirty="0"/>
              <a:t>, </a:t>
            </a:r>
            <a:r>
              <a:rPr lang="sr-Latn-RS" b="1" dirty="0"/>
              <a:t>retko</a:t>
            </a:r>
            <a:r>
              <a:rPr lang="sr-Latn-RS" dirty="0"/>
              <a:t> je podržana </a:t>
            </a:r>
            <a:r>
              <a:rPr lang="sr-Latn-RS" b="1" dirty="0"/>
              <a:t>mogućnost samo-učenja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6702621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sz="2800" b="1" dirty="0" err="1"/>
              <a:t>Temlejti</a:t>
            </a:r>
            <a:r>
              <a:rPr lang="sr-Latn-RS" sz="2800" b="1" dirty="0"/>
              <a:t> za fakte</a:t>
            </a:r>
            <a:r>
              <a:rPr lang="en-US" sz="2800" b="1" dirty="0"/>
              <a:t> se </a:t>
            </a:r>
            <a:r>
              <a:rPr lang="en-US" sz="2800" b="1" dirty="0" err="1"/>
              <a:t>navode</a:t>
            </a:r>
            <a:r>
              <a:rPr lang="en-US" sz="2800" b="1" dirty="0"/>
              <a:t> </a:t>
            </a:r>
            <a:r>
              <a:rPr lang="en-US" sz="2800" b="1" dirty="0" err="1"/>
              <a:t>implicitno</a:t>
            </a:r>
            <a:r>
              <a:rPr lang="en-US" sz="2800" b="1" dirty="0"/>
              <a:t> od </a:t>
            </a:r>
            <a:r>
              <a:rPr lang="en-US" sz="2800" b="1" dirty="0" err="1"/>
              <a:t>strane</a:t>
            </a:r>
            <a:r>
              <a:rPr lang="en-US" sz="2800" b="1" dirty="0"/>
              <a:t> </a:t>
            </a:r>
            <a:r>
              <a:rPr lang="en-US" sz="2800" b="1" dirty="0" err="1"/>
              <a:t>korisnika</a:t>
            </a:r>
            <a:r>
              <a:rPr lang="en-US" sz="2800" b="1" dirty="0"/>
              <a:t> (</a:t>
            </a:r>
            <a:r>
              <a:rPr lang="en-US" sz="2800" b="1" dirty="0" err="1"/>
              <a:t>eksperta</a:t>
            </a:r>
            <a:r>
              <a:rPr lang="en-US" sz="2800" b="1" dirty="0"/>
              <a:t>/</a:t>
            </a:r>
            <a:r>
              <a:rPr lang="en-US" sz="2800" b="1" dirty="0" err="1"/>
              <a:t>programera</a:t>
            </a:r>
            <a:r>
              <a:rPr lang="en-US" sz="2800" b="1" dirty="0"/>
              <a:t>)</a:t>
            </a:r>
            <a:endParaRPr lang="en-GB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" y="2438400"/>
            <a:ext cx="8915400" cy="3962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410200" y="642139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err="1">
                <a:solidFill>
                  <a:srgbClr val="FF0000"/>
                </a:solidFill>
              </a:rPr>
              <a:t>KucniLjubimciIOsobe</a:t>
            </a:r>
            <a:endParaRPr lang="sr-Latn-R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380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sz="2800" b="1" dirty="0"/>
              <a:t>Stanje radne memorije</a:t>
            </a:r>
            <a:r>
              <a:rPr lang="en-US" sz="2800" b="1" dirty="0"/>
              <a:t> (</a:t>
            </a:r>
            <a:r>
              <a:rPr lang="en-US" sz="2800" b="1" dirty="0" err="1"/>
              <a:t>dodavanje</a:t>
            </a:r>
            <a:r>
              <a:rPr lang="en-US" sz="2800" b="1" dirty="0"/>
              <a:t> </a:t>
            </a:r>
            <a:r>
              <a:rPr lang="en-US" sz="2800" b="1" dirty="0" err="1"/>
              <a:t>fakta</a:t>
            </a:r>
            <a:r>
              <a:rPr lang="en-US" sz="2800" b="1" dirty="0"/>
              <a:t>)</a:t>
            </a:r>
            <a:endParaRPr lang="en-GB" sz="28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9067800" cy="51130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9692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Izomeri za </a:t>
            </a:r>
            <a:r>
              <a:rPr lang="en-GB" dirty="0"/>
              <a:t>e</a:t>
            </a:r>
            <a:r>
              <a:rPr lang="sr-Latn-RS" dirty="0"/>
              <a:t>mpirjsku formulu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r>
              <a:rPr lang="sr-Latn-RS" sz="2400" dirty="0"/>
              <a:t>Ako </a:t>
            </a:r>
            <a:r>
              <a:rPr lang="sr-Latn-RS" sz="2400" b="1" dirty="0"/>
              <a:t>ekspert</a:t>
            </a:r>
            <a:r>
              <a:rPr lang="sr-Latn-RS" sz="2400" dirty="0"/>
              <a:t> zna </a:t>
            </a:r>
            <a:r>
              <a:rPr lang="sr-Latn-RS" sz="2400" b="1" dirty="0"/>
              <a:t>empirjsku</a:t>
            </a:r>
            <a:r>
              <a:rPr lang="sr-Latn-RS" sz="2400" dirty="0"/>
              <a:t> (sumarnu) </a:t>
            </a:r>
            <a:r>
              <a:rPr lang="sr-Latn-RS" sz="2400" b="1" dirty="0"/>
              <a:t>formulu</a:t>
            </a:r>
            <a:r>
              <a:rPr lang="sr-Latn-RS" sz="2400" dirty="0"/>
              <a:t> dobijenog jedinjenja, može da </a:t>
            </a:r>
            <a:r>
              <a:rPr lang="sr-Latn-RS" sz="2400" b="1" dirty="0"/>
              <a:t>predvidi</a:t>
            </a:r>
            <a:r>
              <a:rPr lang="sr-Latn-RS" sz="2400" dirty="0"/>
              <a:t> sve moguće </a:t>
            </a:r>
            <a:r>
              <a:rPr lang="sr-Latn-RS" sz="2400" b="1" dirty="0"/>
              <a:t>trodimenzionalne strukture</a:t>
            </a:r>
            <a:r>
              <a:rPr lang="sr-Latn-RS" sz="2400" dirty="0"/>
              <a:t>.</a:t>
            </a:r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  <a:p>
            <a:pPr marL="0" indent="0">
              <a:buNone/>
            </a:pPr>
            <a:r>
              <a:rPr lang="sr-Latn-RS" sz="3600" dirty="0"/>
              <a:t>	</a:t>
            </a:r>
            <a:r>
              <a:rPr lang="en-GB" sz="3600" dirty="0"/>
              <a:t>C</a:t>
            </a:r>
            <a:r>
              <a:rPr lang="en-GB" sz="3600" baseline="-25000" dirty="0"/>
              <a:t>17</a:t>
            </a:r>
            <a:r>
              <a:rPr lang="en-GB" sz="3600" dirty="0"/>
              <a:t>H</a:t>
            </a:r>
            <a:r>
              <a:rPr lang="en-GB" sz="3600" baseline="-25000" dirty="0"/>
              <a:t>21</a:t>
            </a:r>
            <a:r>
              <a:rPr lang="en-GB" sz="3600" dirty="0"/>
              <a:t>NO</a:t>
            </a:r>
            <a:r>
              <a:rPr lang="en-GB" sz="3600" baseline="-25000" dirty="0"/>
              <a:t>4</a:t>
            </a:r>
            <a:endParaRPr lang="en-GB" sz="3600" dirty="0"/>
          </a:p>
        </p:txBody>
      </p:sp>
      <p:pic>
        <p:nvPicPr>
          <p:cNvPr id="2050" name="Picture 2" descr="C:\Users\milansegedinac\Downloads\Cocaine_Stereoisomer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3788355" cy="551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12605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 fontScale="92500" lnSpcReduction="10000"/>
          </a:bodyPr>
          <a:lstStyle/>
          <a:p>
            <a:r>
              <a:rPr lang="sr-Latn-RS" b="1" dirty="0"/>
              <a:t>Napisati pravila za </a:t>
            </a:r>
          </a:p>
          <a:p>
            <a:pPr lvl="1"/>
            <a:r>
              <a:rPr lang="pl-PL" dirty="0"/>
              <a:t>Odgovori na pitanje da li u informacionom sistemu postoje osobe koje su maloletnici</a:t>
            </a:r>
            <a:r>
              <a:rPr lang="en-US" dirty="0"/>
              <a:t> (Da </a:t>
            </a:r>
            <a:r>
              <a:rPr lang="en-US" dirty="0" err="1"/>
              <a:t>ili</a:t>
            </a:r>
            <a:r>
              <a:rPr lang="en-US" dirty="0"/>
              <a:t> Ne</a:t>
            </a:r>
            <a:r>
              <a:rPr lang="sr-Latn-RS" dirty="0"/>
              <a:t>, jedan odgovor</a:t>
            </a:r>
            <a:r>
              <a:rPr lang="en-US" dirty="0"/>
              <a:t>)</a:t>
            </a:r>
            <a:endParaRPr lang="pl-PL" dirty="0"/>
          </a:p>
          <a:p>
            <a:pPr lvl="1"/>
            <a:r>
              <a:rPr lang="pl-PL" dirty="0"/>
              <a:t>Ukoliko na adresi kuće ne živi niko ispiši adresu kuće</a:t>
            </a:r>
          </a:p>
          <a:p>
            <a:pPr lvl="1"/>
            <a:r>
              <a:rPr lang="pl-PL" dirty="0"/>
              <a:t>Ukoliko na adresi kuće živi samo jedna osoba ispisi ime osobe i adresu na kojoj zivi</a:t>
            </a:r>
          </a:p>
          <a:p>
            <a:pPr lvl="1"/>
            <a:r>
              <a:rPr lang="en-US" dirty="0" err="1"/>
              <a:t>Ispi</a:t>
            </a:r>
            <a:r>
              <a:rPr lang="sr-Latn-RS" dirty="0"/>
              <a:t>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osobe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adresu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sr-Latn-RS" dirty="0"/>
              <a:t>ć</a:t>
            </a:r>
            <a:r>
              <a:rPr lang="en-US" dirty="0"/>
              <a:t>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osobu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pticu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sr-Latn-RS" dirty="0"/>
              <a:t>ć</a:t>
            </a:r>
            <a:r>
              <a:rPr lang="en-US" dirty="0"/>
              <a:t>nog </a:t>
            </a:r>
            <a:r>
              <a:rPr lang="en-US" dirty="0" err="1"/>
              <a:t>ljubimca</a:t>
            </a:r>
            <a:endParaRPr lang="sr-Latn-RS" dirty="0"/>
          </a:p>
          <a:p>
            <a:pPr lvl="1"/>
            <a:r>
              <a:rPr lang="en-US" dirty="0" err="1"/>
              <a:t>Osobama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novac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računu</a:t>
            </a:r>
            <a:r>
              <a:rPr lang="en-US" dirty="0"/>
              <a:t>, </a:t>
            </a:r>
            <a:r>
              <a:rPr lang="en-US" dirty="0" err="1"/>
              <a:t>povećajte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1</a:t>
            </a:r>
            <a:endParaRPr lang="sr-Latn-RS" dirty="0"/>
          </a:p>
          <a:p>
            <a:pPr lvl="1"/>
            <a:r>
              <a:rPr lang="en-US" dirty="0" err="1"/>
              <a:t>Odstrani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ma</a:t>
            </a:r>
            <a:r>
              <a:rPr lang="sr-Latn-RS" dirty="0"/>
              <a:t>č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sr-Latn-RS" dirty="0" err="1"/>
              <a:t>ća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luksuzan</a:t>
            </a:r>
            <a:r>
              <a:rPr lang="en-US" dirty="0"/>
              <a:t> name</a:t>
            </a:r>
            <a:r>
              <a:rPr lang="sr-Latn-RS" dirty="0"/>
              <a:t>š</a:t>
            </a:r>
            <a:r>
              <a:rPr lang="en-US" dirty="0" err="1"/>
              <a:t>taj</a:t>
            </a:r>
            <a:endParaRPr lang="sr-Latn-RS" dirty="0"/>
          </a:p>
          <a:p>
            <a:pPr lvl="1"/>
            <a:r>
              <a:rPr lang="sr-Latn-BA" dirty="0"/>
              <a:t>U svim kućama u kojima ima manje od dva </a:t>
            </a:r>
            <a:r>
              <a:rPr lang="sr-Latn-BA" dirty="0" err="1"/>
              <a:t>ku</a:t>
            </a:r>
            <a:r>
              <a:rPr lang="en-US" dirty="0" err="1"/>
              <a:t>ćna</a:t>
            </a:r>
            <a:r>
              <a:rPr lang="en-US" dirty="0"/>
              <a:t> </a:t>
            </a:r>
            <a:r>
              <a:rPr lang="en-US" dirty="0" err="1"/>
              <a:t>ljubimca</a:t>
            </a:r>
            <a:r>
              <a:rPr lang="sr-Latn-RS" dirty="0"/>
              <a:t> </a:t>
            </a:r>
            <a:r>
              <a:rPr lang="en-US" dirty="0" err="1"/>
              <a:t>povećaj</a:t>
            </a:r>
            <a:r>
              <a:rPr lang="en-US" dirty="0"/>
              <a:t> plate </a:t>
            </a:r>
            <a:r>
              <a:rPr lang="en-US" dirty="0" err="1"/>
              <a:t>osobama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333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985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pl-PL" sz="2800" dirty="0"/>
              <a:t>Odgovori na pitanje da li u informacionom sistemu postoje osobe koje su maloletnici</a:t>
            </a:r>
            <a:r>
              <a:rPr lang="en-US" sz="2800" dirty="0"/>
              <a:t> </a:t>
            </a:r>
            <a:r>
              <a:rPr lang="en-US" dirty="0"/>
              <a:t>(Da </a:t>
            </a:r>
            <a:r>
              <a:rPr lang="en-US" dirty="0" err="1"/>
              <a:t>ili</a:t>
            </a:r>
            <a:r>
              <a:rPr lang="en-US" dirty="0"/>
              <a:t> Ne)</a:t>
            </a:r>
            <a:endParaRPr lang="pl-PL" dirty="0"/>
          </a:p>
          <a:p>
            <a:endParaRPr lang="pl-PL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686800" cy="434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3389365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pl-PL" sz="2800" dirty="0"/>
              <a:t>Odgovori na pitanje da li u informacionom sistemu postoje osobe koje su maloletnici </a:t>
            </a:r>
            <a:r>
              <a:rPr lang="en-US" dirty="0"/>
              <a:t>(Da </a:t>
            </a:r>
            <a:r>
              <a:rPr lang="en-US" dirty="0" err="1"/>
              <a:t>ili</a:t>
            </a:r>
            <a:r>
              <a:rPr lang="en-US" dirty="0"/>
              <a:t> Ne) </a:t>
            </a:r>
            <a:r>
              <a:rPr lang="pl-PL" sz="2800" dirty="0"/>
              <a:t>(jedan odgovor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za svaki fakt koji ispunjava uslov bi dao odgovor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86400"/>
            <a:ext cx="6324600" cy="12673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3" y="2819400"/>
            <a:ext cx="8796907" cy="2590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0680626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pl-PL" sz="2800" dirty="0"/>
              <a:t>Odgovori na pitanje da li u informacionom sistemu postoje osobe koje su maloletnici </a:t>
            </a:r>
            <a:r>
              <a:rPr lang="en-US" sz="2800" dirty="0"/>
              <a:t>(Da </a:t>
            </a:r>
            <a:r>
              <a:rPr lang="en-US" sz="2800" dirty="0" err="1"/>
              <a:t>ili</a:t>
            </a:r>
            <a:r>
              <a:rPr lang="en-US" sz="2800" dirty="0"/>
              <a:t> Ne) </a:t>
            </a:r>
            <a:r>
              <a:rPr lang="pl-PL" sz="2800" dirty="0"/>
              <a:t>(jedan odgovor)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95787"/>
            <a:ext cx="8001000" cy="42574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158693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pl-PL" sz="2800" dirty="0"/>
              <a:t>Odgovori na pitanje da li u informacionom sistemu postoje osobe koje su maloletnici</a:t>
            </a:r>
            <a:r>
              <a:rPr lang="en-US" sz="2800" dirty="0"/>
              <a:t> (Da </a:t>
            </a:r>
            <a:r>
              <a:rPr lang="en-US" sz="2800" dirty="0" err="1"/>
              <a:t>ili</a:t>
            </a:r>
            <a:r>
              <a:rPr lang="en-US" sz="2800" dirty="0"/>
              <a:t> Ne)</a:t>
            </a:r>
            <a:r>
              <a:rPr lang="pl-PL" sz="2800" dirty="0"/>
              <a:t> (jedan odgovor)</a:t>
            </a:r>
          </a:p>
          <a:p>
            <a:pPr lvl="1"/>
            <a:r>
              <a:rPr lang="pl-PL" sz="2400" dirty="0"/>
              <a:t>pravilo ne traži osobe koje su nisu starije od 19, već  isputuje da li u memoriji ne postoji ni jedna osoba koja je starija od 19 </a:t>
            </a:r>
          </a:p>
          <a:p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24200"/>
            <a:ext cx="8991600" cy="365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8189930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pl-PL" sz="2800" dirty="0"/>
              <a:t>Ukoliko na adresi kuće ne živi niko ispiši adresu kuće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686800" cy="4800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848404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sz="2800" b="1" dirty="0"/>
              <a:t>Stanje radne memorije</a:t>
            </a:r>
            <a:r>
              <a:rPr lang="en-US" sz="2800" b="1" dirty="0"/>
              <a:t> (</a:t>
            </a:r>
            <a:r>
              <a:rPr lang="en-US" sz="2800" b="1" dirty="0" err="1"/>
              <a:t>dodavanje</a:t>
            </a:r>
            <a:r>
              <a:rPr lang="en-US" sz="2800" b="1" dirty="0"/>
              <a:t> </a:t>
            </a:r>
            <a:r>
              <a:rPr lang="en-US" sz="2800" b="1" dirty="0" err="1"/>
              <a:t>fakta</a:t>
            </a:r>
            <a:r>
              <a:rPr lang="en-US" sz="2800" b="1" dirty="0"/>
              <a:t>)</a:t>
            </a:r>
            <a:endParaRPr lang="en-GB" sz="28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9067800" cy="51130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886737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pl-PL" sz="2800" dirty="0"/>
              <a:t>Ukoliko na adresi kuće ne živi niko ispiši adresu kuće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50051" cy="2743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8868741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937636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pl-PL" sz="2800" dirty="0"/>
              <a:t>Ukoliko na adresi kuće živi samo jedna osoba ispisi ime osobe i adresu na kojoj zivi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99774"/>
            <a:ext cx="8153400" cy="45058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874520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sz="2800" b="1" dirty="0"/>
              <a:t>Stanje radne memorije</a:t>
            </a:r>
            <a:r>
              <a:rPr lang="en-US" sz="2800" b="1" dirty="0"/>
              <a:t> (</a:t>
            </a:r>
            <a:r>
              <a:rPr lang="en-US" sz="2800" b="1" dirty="0" err="1"/>
              <a:t>dodavanje</a:t>
            </a:r>
            <a:r>
              <a:rPr lang="en-US" sz="2800" b="1" dirty="0"/>
              <a:t> </a:t>
            </a:r>
            <a:r>
              <a:rPr lang="en-US" sz="2800" b="1" dirty="0" err="1"/>
              <a:t>fakta</a:t>
            </a:r>
            <a:r>
              <a:rPr lang="en-US" sz="2800" b="1" dirty="0"/>
              <a:t>)</a:t>
            </a:r>
            <a:endParaRPr lang="en-GB" sz="28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9067800" cy="51130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4912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Izomeri za empirjsku formulu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2578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Modelujući </a:t>
            </a:r>
            <a:r>
              <a:rPr lang="sr-Latn-RS" b="1" dirty="0"/>
              <a:t>fragmentaciju</a:t>
            </a:r>
            <a:r>
              <a:rPr lang="sr-Latn-RS" dirty="0"/>
              <a:t> </a:t>
            </a:r>
            <a:r>
              <a:rPr lang="sr-Latn-RS" b="1" dirty="0"/>
              <a:t>masenog</a:t>
            </a:r>
            <a:r>
              <a:rPr lang="sr-Latn-RS" dirty="0"/>
              <a:t> </a:t>
            </a:r>
            <a:r>
              <a:rPr lang="sr-Latn-RS" b="1" dirty="0"/>
              <a:t>spektra</a:t>
            </a:r>
            <a:r>
              <a:rPr lang="sr-Latn-RS" dirty="0"/>
              <a:t>, moguće je predvideti koje </a:t>
            </a:r>
            <a:r>
              <a:rPr lang="sr-Latn-RS" b="1" dirty="0"/>
              <a:t>veze</a:t>
            </a:r>
            <a:r>
              <a:rPr lang="sr-Latn-RS" dirty="0"/>
              <a:t> u svakoj od struktura </a:t>
            </a:r>
            <a:r>
              <a:rPr lang="sr-Latn-RS" b="1" dirty="0"/>
              <a:t>će se raskinuti</a:t>
            </a:r>
            <a:r>
              <a:rPr lang="sr-Latn-RS" dirty="0"/>
              <a:t>, a time i </a:t>
            </a:r>
            <a:r>
              <a:rPr lang="sr-Latn-RS" b="1" dirty="0"/>
              <a:t>koje fragmente ćemo videti na spektru</a:t>
            </a:r>
            <a:r>
              <a:rPr lang="sr-Latn-RS" dirty="0"/>
              <a:t>.</a:t>
            </a:r>
          </a:p>
          <a:p>
            <a:r>
              <a:rPr lang="sr-Latn-RS" b="1" dirty="0"/>
              <a:t>Identifikovanje</a:t>
            </a:r>
            <a:r>
              <a:rPr lang="sr-Latn-RS" dirty="0"/>
              <a:t> trodimenzionalne </a:t>
            </a:r>
            <a:r>
              <a:rPr lang="sr-Latn-RS" b="1" dirty="0"/>
              <a:t>strukture hemijskog jedinjenja</a:t>
            </a:r>
            <a:r>
              <a:rPr lang="sr-Latn-RS" dirty="0"/>
              <a:t> za zadatu formulu se svodi na </a:t>
            </a:r>
          </a:p>
          <a:p>
            <a:pPr lvl="1"/>
            <a:r>
              <a:rPr lang="sr-Latn-RS" b="1" dirty="0"/>
              <a:t>identifikovanje</a:t>
            </a:r>
            <a:r>
              <a:rPr lang="sr-Latn-RS" dirty="0"/>
              <a:t> </a:t>
            </a:r>
            <a:r>
              <a:rPr lang="sr-Latn-RS" b="1" dirty="0"/>
              <a:t>svih</a:t>
            </a:r>
            <a:r>
              <a:rPr lang="sr-Latn-RS" dirty="0"/>
              <a:t> mogućih </a:t>
            </a:r>
            <a:r>
              <a:rPr lang="sr-Latn-RS" b="1" dirty="0"/>
              <a:t>struktura</a:t>
            </a:r>
            <a:r>
              <a:rPr lang="sr-Latn-RS" dirty="0"/>
              <a:t> za zadatu </a:t>
            </a:r>
            <a:r>
              <a:rPr lang="sr-Latn-RS" b="1" dirty="0"/>
              <a:t>emprijsku formulu</a:t>
            </a:r>
            <a:r>
              <a:rPr lang="sr-Latn-RS" dirty="0"/>
              <a:t> </a:t>
            </a:r>
          </a:p>
          <a:p>
            <a:pPr lvl="1"/>
            <a:r>
              <a:rPr lang="sr-Latn-RS" b="1" dirty="0"/>
              <a:t>simuliranje</a:t>
            </a:r>
            <a:r>
              <a:rPr lang="sr-Latn-RS" dirty="0"/>
              <a:t> procesa </a:t>
            </a:r>
            <a:r>
              <a:rPr lang="sr-Latn-RS" b="1" dirty="0"/>
              <a:t>masene spektrometrije </a:t>
            </a:r>
            <a:r>
              <a:rPr lang="sr-Latn-RS" dirty="0"/>
              <a:t>za </a:t>
            </a:r>
            <a:r>
              <a:rPr lang="sr-Latn-RS" b="1" dirty="0"/>
              <a:t>svaku strukturu </a:t>
            </a:r>
            <a:r>
              <a:rPr lang="sr-Latn-RS" dirty="0"/>
              <a:t>i</a:t>
            </a:r>
          </a:p>
          <a:p>
            <a:pPr lvl="1"/>
            <a:r>
              <a:rPr lang="sr-Latn-RS" b="1" dirty="0"/>
              <a:t>poređenje</a:t>
            </a:r>
            <a:r>
              <a:rPr lang="sr-Latn-RS" dirty="0"/>
              <a:t> </a:t>
            </a:r>
            <a:r>
              <a:rPr lang="sr-Latn-RS" b="1" dirty="0"/>
              <a:t>predviđenog</a:t>
            </a:r>
            <a:r>
              <a:rPr lang="sr-Latn-RS" dirty="0"/>
              <a:t> spektra sa </a:t>
            </a:r>
            <a:r>
              <a:rPr lang="sr-Latn-RS" b="1" dirty="0"/>
              <a:t>dobijenim </a:t>
            </a:r>
          </a:p>
          <a:p>
            <a:r>
              <a:rPr lang="sr-Latn-RS" b="1" dirty="0"/>
              <a:t>Dinamički</a:t>
            </a:r>
            <a:r>
              <a:rPr lang="sr-Latn-RS" dirty="0"/>
              <a:t> se </a:t>
            </a:r>
            <a:r>
              <a:rPr lang="sr-Latn-RS" b="1" dirty="0"/>
              <a:t>generiše</a:t>
            </a:r>
            <a:r>
              <a:rPr lang="sr-Latn-RS" dirty="0"/>
              <a:t> </a:t>
            </a:r>
            <a:r>
              <a:rPr lang="sr-Latn-RS" b="1" dirty="0"/>
              <a:t>biblioteka</a:t>
            </a:r>
            <a:r>
              <a:rPr lang="sr-Latn-RS" dirty="0"/>
              <a:t> </a:t>
            </a:r>
            <a:r>
              <a:rPr lang="sr-Latn-RS" b="1" dirty="0"/>
              <a:t>spektara</a:t>
            </a:r>
            <a:r>
              <a:rPr lang="sr-Latn-RS" dirty="0"/>
              <a:t> za svaku empirijsku formulu </a:t>
            </a:r>
            <a:r>
              <a:rPr lang="sr-Latn-RS" b="1" dirty="0"/>
              <a:t>umesto</a:t>
            </a:r>
            <a:r>
              <a:rPr lang="sr-Latn-RS" dirty="0"/>
              <a:t> da se </a:t>
            </a:r>
            <a:r>
              <a:rPr lang="sr-Latn-RS" b="1" dirty="0"/>
              <a:t>pravi biblioteka spektara za sva jedinjenja</a:t>
            </a:r>
          </a:p>
          <a:p>
            <a:r>
              <a:rPr lang="sr-Latn-RS" i="1" dirty="0"/>
              <a:t>I</a:t>
            </a:r>
            <a:r>
              <a:rPr lang="en-GB" i="1" dirty="0" err="1"/>
              <a:t>ntractable</a:t>
            </a:r>
            <a:r>
              <a:rPr lang="sr-Latn-RS" i="1" dirty="0"/>
              <a:t> </a:t>
            </a:r>
            <a:r>
              <a:rPr lang="sr-Latn-RS" dirty="0"/>
              <a:t>problem! Broj strukturnih izomera za emprijsku formulu često bude veći od 1 000 000.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27953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pl-PL" sz="2800" dirty="0"/>
              <a:t>Ukoliko na adresi kuće živi samo jedna osoba ispisi ime osobe i adresu na kojoj zivi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7" y="2157413"/>
            <a:ext cx="8932143" cy="34051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7" y="5791200"/>
            <a:ext cx="8932143" cy="761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7876474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pl-PL" sz="2800" dirty="0"/>
              <a:t>Ukoliko na adresi kuće živi samo jedna osoba ispisi ime osobe i adresu na kojoj zivi</a:t>
            </a:r>
            <a:endParaRPr lang="en-US" sz="2800" dirty="0"/>
          </a:p>
          <a:p>
            <a:pPr lvl="1"/>
            <a:r>
              <a:rPr lang="en-US" sz="2400" dirty="0"/>
              <a:t>Da li je </a:t>
            </a:r>
            <a:r>
              <a:rPr lang="en-US" sz="2400" dirty="0" err="1"/>
              <a:t>mo</a:t>
            </a:r>
            <a:r>
              <a:rPr lang="sr-Latn-RS" sz="2400" dirty="0"/>
              <a:t>ž</a:t>
            </a:r>
            <a:r>
              <a:rPr lang="en-US" sz="2400" dirty="0"/>
              <a:t>da </a:t>
            </a:r>
            <a:r>
              <a:rPr lang="en-US" sz="2400" dirty="0" err="1"/>
              <a:t>mogu</a:t>
            </a:r>
            <a:r>
              <a:rPr lang="sr-Latn-RS" sz="2400" dirty="0"/>
              <a:t>ć</a:t>
            </a:r>
            <a:r>
              <a:rPr lang="en-US" sz="2400" dirty="0"/>
              <a:t> </a:t>
            </a:r>
            <a:r>
              <a:rPr lang="en-US" sz="2400" dirty="0" err="1"/>
              <a:t>neki</a:t>
            </a:r>
            <a:r>
              <a:rPr lang="en-US" sz="2400" dirty="0"/>
              <a:t> </a:t>
            </a:r>
            <a:r>
              <a:rPr lang="en-US" sz="2400" dirty="0" err="1"/>
              <a:t>drugi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sr-Latn-RS" sz="2400" dirty="0"/>
              <a:t>č</a:t>
            </a:r>
            <a:r>
              <a:rPr lang="en-US" sz="2400" dirty="0"/>
              <a:t>in</a:t>
            </a:r>
            <a:endParaRPr lang="sr-Latn-RS" sz="2400" dirty="0"/>
          </a:p>
          <a:p>
            <a:pPr lvl="1"/>
            <a:r>
              <a:rPr lang="sr-Latn-RS" sz="2400" dirty="0"/>
              <a:t>Vratićemo se na ovo pravilo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(declare (slot-specific TRUE))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(slot ID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Kuce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(slot total</a:t>
            </a:r>
            <a:r>
              <a:rPr lang="sr-Latn-R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Peroson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r-Latn-R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pl-PL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2973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pl-PL" sz="2800" dirty="0"/>
              <a:t>Ispiši ime osobe i adresu kuće za osobu koja nema pticu kao kućnog ljubimca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99774"/>
            <a:ext cx="8153400" cy="45058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963276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sz="2800" b="1" dirty="0"/>
              <a:t>Stanje radne memorije</a:t>
            </a:r>
            <a:r>
              <a:rPr lang="en-US" sz="2800" b="1" dirty="0"/>
              <a:t> (</a:t>
            </a:r>
            <a:r>
              <a:rPr lang="en-US" sz="2800" b="1" dirty="0" err="1"/>
              <a:t>dodavanje</a:t>
            </a:r>
            <a:r>
              <a:rPr lang="en-US" sz="2800" b="1" dirty="0"/>
              <a:t> </a:t>
            </a:r>
            <a:r>
              <a:rPr lang="en-US" sz="2800" b="1" dirty="0" err="1"/>
              <a:t>fakta</a:t>
            </a:r>
            <a:r>
              <a:rPr lang="en-US" sz="2800" b="1" dirty="0"/>
              <a:t>)</a:t>
            </a:r>
            <a:endParaRPr lang="en-GB" sz="28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9067800" cy="51130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4248202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rada sa pravilima u ES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pl-PL" sz="2800" dirty="0"/>
              <a:t>Ispiši ime osobe i adresu kuće za osobu koja nema pticu kao kućnog ljubimca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665077" cy="32359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86400"/>
            <a:ext cx="8191500" cy="13037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3226501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en-US" sz="2800" dirty="0" err="1"/>
              <a:t>Osobama</a:t>
            </a:r>
            <a:r>
              <a:rPr lang="en-US" sz="2800" dirty="0"/>
              <a:t> </a:t>
            </a:r>
            <a:r>
              <a:rPr lang="en-US" sz="2800" dirty="0" err="1"/>
              <a:t>koji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iz</a:t>
            </a:r>
            <a:r>
              <a:rPr lang="en-US" sz="2800" dirty="0"/>
              <a:t> </a:t>
            </a:r>
            <a:r>
              <a:rPr lang="en-US" sz="2800" dirty="0" err="1"/>
              <a:t>Novog</a:t>
            </a:r>
            <a:r>
              <a:rPr lang="en-US" sz="2800" dirty="0"/>
              <a:t> </a:t>
            </a:r>
            <a:r>
              <a:rPr lang="en-US" sz="2800" dirty="0" err="1"/>
              <a:t>Sada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</a:t>
            </a:r>
            <a:r>
              <a:rPr lang="en-US" sz="2800" dirty="0" err="1"/>
              <a:t>imaju</a:t>
            </a:r>
            <a:r>
              <a:rPr lang="en-US" sz="2800" dirty="0"/>
              <a:t> </a:t>
            </a:r>
            <a:r>
              <a:rPr lang="en-US" sz="2800" dirty="0" err="1"/>
              <a:t>novac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sr-Latn-RS" sz="2800" dirty="0"/>
              <a:t>č</a:t>
            </a:r>
            <a:r>
              <a:rPr lang="en-US" sz="2800" dirty="0" err="1"/>
              <a:t>unu</a:t>
            </a:r>
            <a:r>
              <a:rPr lang="en-US" sz="2800" dirty="0"/>
              <a:t>, </a:t>
            </a:r>
            <a:r>
              <a:rPr lang="en-US" sz="2800" dirty="0" err="1"/>
              <a:t>pove</a:t>
            </a:r>
            <a:r>
              <a:rPr lang="sr-Latn-RS" sz="2800" dirty="0"/>
              <a:t>ć</a:t>
            </a:r>
            <a:r>
              <a:rPr lang="en-US" sz="2800" dirty="0" err="1"/>
              <a:t>ajte</a:t>
            </a:r>
            <a:r>
              <a:rPr lang="en-US" sz="2800" dirty="0"/>
              <a:t> </a:t>
            </a:r>
            <a:r>
              <a:rPr lang="en-US" sz="2800" dirty="0" err="1"/>
              <a:t>stanje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1</a:t>
            </a:r>
            <a:endParaRPr lang="pl-PL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99774"/>
            <a:ext cx="8153400" cy="45058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578681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sz="2800" b="1" dirty="0"/>
              <a:t>Stanje radne memorije</a:t>
            </a:r>
            <a:r>
              <a:rPr lang="en-US" sz="2800" b="1" dirty="0"/>
              <a:t> (</a:t>
            </a:r>
            <a:r>
              <a:rPr lang="en-US" sz="2800" b="1" dirty="0" err="1"/>
              <a:t>dodavanje</a:t>
            </a:r>
            <a:r>
              <a:rPr lang="en-US" sz="2800" b="1" dirty="0"/>
              <a:t> </a:t>
            </a:r>
            <a:r>
              <a:rPr lang="en-US" sz="2800" b="1" dirty="0" err="1"/>
              <a:t>fakta</a:t>
            </a:r>
            <a:r>
              <a:rPr lang="en-US" sz="2800" b="1" dirty="0"/>
              <a:t>)</a:t>
            </a:r>
            <a:endParaRPr lang="en-GB" sz="28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9067800" cy="51130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186517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en-US" sz="2800" dirty="0" err="1"/>
              <a:t>Osobama</a:t>
            </a:r>
            <a:r>
              <a:rPr lang="en-US" sz="2800" dirty="0"/>
              <a:t> </a:t>
            </a:r>
            <a:r>
              <a:rPr lang="en-US" sz="2800" dirty="0" err="1"/>
              <a:t>koji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iz</a:t>
            </a:r>
            <a:r>
              <a:rPr lang="en-US" sz="2800" dirty="0"/>
              <a:t> </a:t>
            </a:r>
            <a:r>
              <a:rPr lang="en-US" sz="2800" dirty="0" err="1"/>
              <a:t>Novog</a:t>
            </a:r>
            <a:r>
              <a:rPr lang="en-US" sz="2800" dirty="0"/>
              <a:t> </a:t>
            </a:r>
            <a:r>
              <a:rPr lang="en-US" sz="2800" dirty="0" err="1"/>
              <a:t>Sada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</a:t>
            </a:r>
            <a:r>
              <a:rPr lang="en-US" sz="2800" dirty="0" err="1"/>
              <a:t>imaju</a:t>
            </a:r>
            <a:r>
              <a:rPr lang="en-US" sz="2800" dirty="0"/>
              <a:t> </a:t>
            </a:r>
            <a:r>
              <a:rPr lang="en-US" sz="2800" dirty="0" err="1"/>
              <a:t>novac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sr-Latn-RS" sz="2800" dirty="0"/>
              <a:t>č</a:t>
            </a:r>
            <a:r>
              <a:rPr lang="en-US" sz="2800" dirty="0" err="1"/>
              <a:t>unu</a:t>
            </a:r>
            <a:r>
              <a:rPr lang="en-US" sz="2800" dirty="0"/>
              <a:t>, </a:t>
            </a:r>
            <a:r>
              <a:rPr lang="en-US" sz="2800" dirty="0" err="1"/>
              <a:t>pove</a:t>
            </a:r>
            <a:r>
              <a:rPr lang="sr-Latn-RS" sz="2800" dirty="0"/>
              <a:t>ć</a:t>
            </a:r>
            <a:r>
              <a:rPr lang="en-US" sz="2800" dirty="0" err="1"/>
              <a:t>ajte</a:t>
            </a:r>
            <a:r>
              <a:rPr lang="en-US" sz="2800" dirty="0"/>
              <a:t> </a:t>
            </a:r>
            <a:r>
              <a:rPr lang="en-US" sz="2800" dirty="0" err="1"/>
              <a:t>stanje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1</a:t>
            </a:r>
            <a:endParaRPr lang="pl-PL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09800"/>
            <a:ext cx="8968471" cy="3276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601857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en-US" sz="2800" dirty="0" err="1"/>
              <a:t>Osobama</a:t>
            </a:r>
            <a:r>
              <a:rPr lang="en-US" sz="2800" dirty="0"/>
              <a:t> </a:t>
            </a:r>
            <a:r>
              <a:rPr lang="en-US" sz="2800" dirty="0" err="1"/>
              <a:t>koji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iz</a:t>
            </a:r>
            <a:r>
              <a:rPr lang="en-US" sz="2800" dirty="0"/>
              <a:t> </a:t>
            </a:r>
            <a:r>
              <a:rPr lang="en-US" sz="2800" dirty="0" err="1"/>
              <a:t>Novog</a:t>
            </a:r>
            <a:r>
              <a:rPr lang="en-US" sz="2800" dirty="0"/>
              <a:t> </a:t>
            </a:r>
            <a:r>
              <a:rPr lang="en-US" sz="2800" dirty="0" err="1"/>
              <a:t>Sada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</a:t>
            </a:r>
            <a:r>
              <a:rPr lang="en-US" sz="2800" dirty="0" err="1"/>
              <a:t>imaju</a:t>
            </a:r>
            <a:r>
              <a:rPr lang="en-US" sz="2800" dirty="0"/>
              <a:t> </a:t>
            </a:r>
            <a:r>
              <a:rPr lang="en-US" sz="2800" dirty="0" err="1"/>
              <a:t>novac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sr-Latn-RS" sz="2800" dirty="0"/>
              <a:t>č</a:t>
            </a:r>
            <a:r>
              <a:rPr lang="en-US" sz="2800" dirty="0" err="1"/>
              <a:t>unu</a:t>
            </a:r>
            <a:r>
              <a:rPr lang="en-US" sz="2800" dirty="0"/>
              <a:t>, </a:t>
            </a:r>
            <a:r>
              <a:rPr lang="en-US" sz="2800" dirty="0" err="1"/>
              <a:t>pove</a:t>
            </a:r>
            <a:r>
              <a:rPr lang="sr-Latn-RS" sz="2800" dirty="0"/>
              <a:t>ć</a:t>
            </a:r>
            <a:r>
              <a:rPr lang="en-US" sz="2800" dirty="0" err="1"/>
              <a:t>ajte</a:t>
            </a:r>
            <a:r>
              <a:rPr lang="en-US" sz="2800" dirty="0"/>
              <a:t> </a:t>
            </a:r>
            <a:r>
              <a:rPr lang="en-US" sz="2800" dirty="0" err="1"/>
              <a:t>stanje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1</a:t>
            </a:r>
            <a:endParaRPr lang="pl-PL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2209801"/>
            <a:ext cx="7543799" cy="1752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038600"/>
            <a:ext cx="8229600" cy="27604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0649747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en-US" sz="2800" dirty="0" err="1"/>
              <a:t>Odstrani</a:t>
            </a:r>
            <a:r>
              <a:rPr lang="en-US" sz="2800" dirty="0"/>
              <a:t> </a:t>
            </a:r>
            <a:r>
              <a:rPr lang="en-US" sz="2800" dirty="0" err="1"/>
              <a:t>sve</a:t>
            </a:r>
            <a:r>
              <a:rPr lang="en-US" sz="2800" dirty="0"/>
              <a:t> </a:t>
            </a:r>
            <a:r>
              <a:rPr lang="en-US" sz="2800" dirty="0" err="1"/>
              <a:t>mačke</a:t>
            </a:r>
            <a:r>
              <a:rPr lang="en-US" sz="2800" dirty="0"/>
              <a:t> </a:t>
            </a:r>
            <a:r>
              <a:rPr lang="en-US" sz="2800" dirty="0" err="1"/>
              <a:t>iz</a:t>
            </a:r>
            <a:r>
              <a:rPr lang="en-US" sz="2800" dirty="0"/>
              <a:t> </a:t>
            </a:r>
            <a:r>
              <a:rPr lang="en-US" sz="2800" dirty="0" err="1"/>
              <a:t>kuća</a:t>
            </a:r>
            <a:r>
              <a:rPr lang="en-US" sz="2800" dirty="0"/>
              <a:t> </a:t>
            </a:r>
            <a:r>
              <a:rPr lang="en-US" sz="2800" dirty="0" err="1"/>
              <a:t>koje</a:t>
            </a:r>
            <a:r>
              <a:rPr lang="en-US" sz="2800" dirty="0"/>
              <a:t> </a:t>
            </a:r>
            <a:r>
              <a:rPr lang="en-US" sz="2800" dirty="0" err="1"/>
              <a:t>imaju</a:t>
            </a:r>
            <a:r>
              <a:rPr lang="en-US" sz="2800" dirty="0"/>
              <a:t> </a:t>
            </a:r>
            <a:r>
              <a:rPr lang="en-US" sz="2800" dirty="0" err="1"/>
              <a:t>luksuzan</a:t>
            </a:r>
            <a:r>
              <a:rPr lang="en-US" sz="2800" dirty="0"/>
              <a:t> </a:t>
            </a:r>
            <a:r>
              <a:rPr lang="en-US" sz="2800" dirty="0" err="1"/>
              <a:t>nameštaj</a:t>
            </a:r>
            <a:endParaRPr lang="pl-PL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3" y="1828800"/>
            <a:ext cx="9018587" cy="2819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05400"/>
            <a:ext cx="8447087" cy="7239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2572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Podstrukture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Eksperti (ljudi) ipak uspevaju da rešavaju ovaj problem...</a:t>
            </a:r>
          </a:p>
          <a:p>
            <a:r>
              <a:rPr lang="sr-Latn-RS" dirty="0"/>
              <a:t>Umesto da prave biblioteku svih mogućih izomera, prepoznaju podstrutkutre na osnovu spektra</a:t>
            </a:r>
          </a:p>
          <a:p>
            <a:r>
              <a:rPr lang="sr-Latn-RS" dirty="0"/>
              <a:t>Uzimaju u obzir samo one izomere koji imaju te podstrukture</a:t>
            </a:r>
            <a:endParaRPr lang="en-US" dirty="0"/>
          </a:p>
          <a:p>
            <a:r>
              <a:rPr lang="sr-Latn-RS" dirty="0"/>
              <a:t>Treba znati koje podstrukture su moguće a koje nemaju smisla posmatrajući određenu empirijski formulu</a:t>
            </a:r>
            <a:endParaRPr lang="en-U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14230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en-US" sz="2800" dirty="0"/>
              <a:t>U </a:t>
            </a:r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kućama</a:t>
            </a:r>
            <a:r>
              <a:rPr lang="en-US" sz="2800" dirty="0"/>
              <a:t> u </a:t>
            </a:r>
            <a:r>
              <a:rPr lang="en-US" sz="2800" dirty="0" err="1"/>
              <a:t>kojima</a:t>
            </a:r>
            <a:r>
              <a:rPr lang="en-US" sz="2800" dirty="0"/>
              <a:t> </a:t>
            </a:r>
            <a:r>
              <a:rPr lang="en-US" sz="2800" dirty="0" err="1"/>
              <a:t>ima</a:t>
            </a:r>
            <a:r>
              <a:rPr lang="en-US" sz="2800" dirty="0"/>
              <a:t> </a:t>
            </a:r>
            <a:r>
              <a:rPr lang="en-US" sz="2800" dirty="0" err="1"/>
              <a:t>manje</a:t>
            </a:r>
            <a:r>
              <a:rPr lang="en-US" sz="2800" dirty="0"/>
              <a:t> od </a:t>
            </a:r>
            <a:r>
              <a:rPr lang="en-US" sz="2800" dirty="0" err="1"/>
              <a:t>dva</a:t>
            </a:r>
            <a:r>
              <a:rPr lang="en-US" sz="2800" dirty="0"/>
              <a:t> </a:t>
            </a:r>
            <a:r>
              <a:rPr lang="en-US" sz="2800" dirty="0" err="1"/>
              <a:t>kućna</a:t>
            </a:r>
            <a:r>
              <a:rPr lang="en-US" sz="2800" dirty="0"/>
              <a:t> </a:t>
            </a:r>
            <a:r>
              <a:rPr lang="en-US" sz="2800" dirty="0" err="1"/>
              <a:t>ljubimca</a:t>
            </a:r>
            <a:r>
              <a:rPr lang="en-US" sz="2800" dirty="0"/>
              <a:t> </a:t>
            </a:r>
            <a:r>
              <a:rPr lang="en-US" sz="2800" dirty="0" err="1"/>
              <a:t>povećaj</a:t>
            </a:r>
            <a:r>
              <a:rPr lang="en-US" sz="2800" dirty="0"/>
              <a:t> plate </a:t>
            </a:r>
            <a:r>
              <a:rPr lang="en-US" sz="2800" dirty="0" err="1"/>
              <a:t>osobama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333 </a:t>
            </a:r>
          </a:p>
          <a:p>
            <a:endParaRPr lang="pl-PL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99774"/>
            <a:ext cx="8153400" cy="45058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6473514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sz="2800" b="1" dirty="0"/>
              <a:t>Stanje radne memorije</a:t>
            </a:r>
            <a:r>
              <a:rPr lang="en-US" sz="2800" b="1" dirty="0"/>
              <a:t> (</a:t>
            </a:r>
            <a:r>
              <a:rPr lang="en-US" sz="2800" b="1" dirty="0" err="1"/>
              <a:t>dodavanje</a:t>
            </a:r>
            <a:r>
              <a:rPr lang="en-US" sz="2800" b="1" dirty="0"/>
              <a:t> </a:t>
            </a:r>
            <a:r>
              <a:rPr lang="en-US" sz="2800" b="1" dirty="0" err="1"/>
              <a:t>fakta</a:t>
            </a:r>
            <a:r>
              <a:rPr lang="en-US" sz="2800" b="1" dirty="0"/>
              <a:t>)</a:t>
            </a:r>
            <a:endParaRPr lang="en-GB" sz="28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9067800" cy="51130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4417463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en-US" sz="2800" dirty="0"/>
              <a:t>U </a:t>
            </a:r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kućama</a:t>
            </a:r>
            <a:r>
              <a:rPr lang="en-US" sz="2800" dirty="0"/>
              <a:t> u </a:t>
            </a:r>
            <a:r>
              <a:rPr lang="en-US" sz="2800" dirty="0" err="1"/>
              <a:t>kojima</a:t>
            </a:r>
            <a:r>
              <a:rPr lang="en-US" sz="2800" dirty="0"/>
              <a:t> </a:t>
            </a:r>
            <a:r>
              <a:rPr lang="en-US" sz="2800" dirty="0" err="1"/>
              <a:t>ima</a:t>
            </a:r>
            <a:r>
              <a:rPr lang="en-US" sz="2800" dirty="0"/>
              <a:t> </a:t>
            </a:r>
            <a:r>
              <a:rPr lang="en-US" sz="2800" dirty="0" err="1"/>
              <a:t>manje</a:t>
            </a:r>
            <a:r>
              <a:rPr lang="en-US" sz="2800" dirty="0"/>
              <a:t> od </a:t>
            </a:r>
            <a:r>
              <a:rPr lang="en-US" sz="2800" dirty="0" err="1"/>
              <a:t>dva</a:t>
            </a:r>
            <a:r>
              <a:rPr lang="en-US" sz="2800" dirty="0"/>
              <a:t> </a:t>
            </a:r>
            <a:r>
              <a:rPr lang="en-US" sz="2800" dirty="0" err="1"/>
              <a:t>kućna</a:t>
            </a:r>
            <a:r>
              <a:rPr lang="en-US" sz="2800" dirty="0"/>
              <a:t> </a:t>
            </a:r>
            <a:r>
              <a:rPr lang="en-US" sz="2800" dirty="0" err="1"/>
              <a:t>ljubimca</a:t>
            </a:r>
            <a:r>
              <a:rPr lang="en-US" sz="2800" dirty="0"/>
              <a:t> </a:t>
            </a:r>
            <a:r>
              <a:rPr lang="en-US" sz="2800" dirty="0" err="1"/>
              <a:t>povećaj</a:t>
            </a:r>
            <a:r>
              <a:rPr lang="en-US" sz="2800" dirty="0"/>
              <a:t> plate </a:t>
            </a:r>
            <a:r>
              <a:rPr lang="en-US" sz="2800" dirty="0" err="1"/>
              <a:t>osobama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333 </a:t>
            </a:r>
          </a:p>
          <a:p>
            <a:endParaRPr lang="pl-PL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2175"/>
            <a:ext cx="7551737" cy="46958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802127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en-US" sz="2800" dirty="0"/>
              <a:t>U </a:t>
            </a:r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kućama</a:t>
            </a:r>
            <a:r>
              <a:rPr lang="en-US" sz="2800" dirty="0"/>
              <a:t> u </a:t>
            </a:r>
            <a:r>
              <a:rPr lang="en-US" sz="2800" dirty="0" err="1"/>
              <a:t>kojima</a:t>
            </a:r>
            <a:r>
              <a:rPr lang="en-US" sz="2800" dirty="0"/>
              <a:t> </a:t>
            </a:r>
            <a:r>
              <a:rPr lang="en-US" sz="2800" dirty="0" err="1"/>
              <a:t>ima</a:t>
            </a:r>
            <a:r>
              <a:rPr lang="en-US" sz="2800" dirty="0"/>
              <a:t> </a:t>
            </a:r>
            <a:r>
              <a:rPr lang="en-US" sz="2800" dirty="0" err="1"/>
              <a:t>manje</a:t>
            </a:r>
            <a:r>
              <a:rPr lang="en-US" sz="2800" dirty="0"/>
              <a:t> od </a:t>
            </a:r>
            <a:r>
              <a:rPr lang="en-US" sz="2800" dirty="0" err="1"/>
              <a:t>dva</a:t>
            </a:r>
            <a:r>
              <a:rPr lang="en-US" sz="2800" dirty="0"/>
              <a:t> </a:t>
            </a:r>
            <a:r>
              <a:rPr lang="en-US" sz="2800" dirty="0" err="1"/>
              <a:t>kućna</a:t>
            </a:r>
            <a:r>
              <a:rPr lang="en-US" sz="2800" dirty="0"/>
              <a:t> </a:t>
            </a:r>
            <a:r>
              <a:rPr lang="en-US" sz="2800" dirty="0" err="1"/>
              <a:t>ljubimca</a:t>
            </a:r>
            <a:r>
              <a:rPr lang="en-US" sz="2800" dirty="0"/>
              <a:t> </a:t>
            </a:r>
            <a:r>
              <a:rPr lang="en-US" sz="2800" dirty="0" err="1"/>
              <a:t>povećaj</a:t>
            </a:r>
            <a:r>
              <a:rPr lang="en-US" sz="2800" dirty="0"/>
              <a:t> plate </a:t>
            </a:r>
            <a:r>
              <a:rPr lang="en-US" sz="2800" dirty="0" err="1"/>
              <a:t>osobama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333 </a:t>
            </a:r>
            <a:endParaRPr lang="sr-Latn-RS" sz="2800" dirty="0"/>
          </a:p>
          <a:p>
            <a:pPr lvl="1"/>
            <a:r>
              <a:rPr lang="sr-Latn-RS" sz="2400" dirty="0"/>
              <a:t>Vrati se na pravilo</a:t>
            </a:r>
            <a:endParaRPr lang="en-US" sz="2400" dirty="0"/>
          </a:p>
          <a:p>
            <a:endParaRPr lang="pl-PL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8663581" cy="2971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3427945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CS" altLang="en-US" sz="2400" dirty="0">
                <a:cs typeface="Courier New" pitchFamily="49" charset="0"/>
              </a:rPr>
              <a:t>primer rezonovanja popusta za </a:t>
            </a:r>
            <a:r>
              <a:rPr lang="sr-Latn-CS" altLang="en-US" sz="2400" dirty="0" err="1">
                <a:cs typeface="Courier New" pitchFamily="49" charset="0"/>
              </a:rPr>
              <a:t>online</a:t>
            </a:r>
            <a:r>
              <a:rPr lang="sr-Latn-CS" altLang="en-US" sz="2400" dirty="0">
                <a:cs typeface="Courier New" pitchFamily="49" charset="0"/>
              </a:rPr>
              <a:t> internet kupovine</a:t>
            </a:r>
          </a:p>
          <a:p>
            <a:r>
              <a:rPr lang="sr-Latn-CS" altLang="en-US" sz="2400" dirty="0">
                <a:cs typeface="Courier New" pitchFamily="49" charset="0"/>
              </a:rPr>
              <a:t>rezonovanje se radi na osnovu istorije porudžbina korisnika i trenutne porudžbine</a:t>
            </a:r>
          </a:p>
          <a:p>
            <a:r>
              <a:rPr lang="sr-Latn-CS" altLang="en-US" sz="2400" dirty="0">
                <a:cs typeface="Courier New" pitchFamily="49" charset="0"/>
              </a:rPr>
              <a:t>Motivacija iliti zamislite da ne koristite </a:t>
            </a:r>
            <a:r>
              <a:rPr lang="sr-Latn-CS" altLang="en-US" sz="2400" dirty="0" err="1">
                <a:cs typeface="Courier New" pitchFamily="49" charset="0"/>
              </a:rPr>
              <a:t>Jess</a:t>
            </a:r>
            <a:r>
              <a:rPr lang="sr-Latn-CS" altLang="en-US" sz="2400" dirty="0">
                <a:cs typeface="Courier New" pitchFamily="49" charset="0"/>
              </a:rPr>
              <a:t>:</a:t>
            </a:r>
          </a:p>
          <a:p>
            <a:pPr lvl="1"/>
            <a:r>
              <a:rPr lang="sr-Latn-CS" altLang="en-US" sz="2000" dirty="0">
                <a:cs typeface="Courier New" pitchFamily="49" charset="0"/>
              </a:rPr>
              <a:t>biznis </a:t>
            </a:r>
            <a:r>
              <a:rPr lang="sr-Latn-CS" altLang="en-US" sz="2000" dirty="0" err="1">
                <a:cs typeface="Courier New" pitchFamily="49" charset="0"/>
              </a:rPr>
              <a:t>department</a:t>
            </a:r>
            <a:r>
              <a:rPr lang="sr-Latn-CS" altLang="en-US" sz="2000" dirty="0">
                <a:cs typeface="Courier New" pitchFamily="49" charset="0"/>
              </a:rPr>
              <a:t> (BD) donese odluku da omogući 10% popusta svakome ko troši iznad 300e po narudžbini (NA NIVOU CELE NARUDŽBINE). </a:t>
            </a:r>
          </a:p>
          <a:p>
            <a:pPr lvl="2"/>
            <a:r>
              <a:rPr lang="sr-Latn-CS" altLang="en-US" sz="2000" dirty="0">
                <a:cs typeface="Courier New" pitchFamily="49" charset="0"/>
              </a:rPr>
              <a:t>U javi </a:t>
            </a:r>
            <a:r>
              <a:rPr lang="sr-Latn-CS" altLang="en-US" sz="2000" b="1" dirty="0">
                <a:cs typeface="Courier New" pitchFamily="49" charset="0"/>
              </a:rPr>
              <a:t>napišete</a:t>
            </a:r>
            <a:r>
              <a:rPr lang="sr-Latn-CS" altLang="en-US" sz="2000" dirty="0">
                <a:cs typeface="Courier New" pitchFamily="49" charset="0"/>
              </a:rPr>
              <a:t> jednu </a:t>
            </a:r>
            <a:r>
              <a:rPr lang="sr-Latn-CS" altLang="en-US" sz="2000" dirty="0" err="1">
                <a:cs typeface="Courier New" pitchFamily="49" charset="0"/>
              </a:rPr>
              <a:t>if</a:t>
            </a:r>
            <a:r>
              <a:rPr lang="sr-Latn-CS" altLang="en-US" sz="2000" dirty="0">
                <a:cs typeface="Courier New" pitchFamily="49" charset="0"/>
              </a:rPr>
              <a:t>-</a:t>
            </a:r>
            <a:r>
              <a:rPr lang="sr-Latn-CS" altLang="en-US" sz="2000" dirty="0" err="1">
                <a:cs typeface="Courier New" pitchFamily="49" charset="0"/>
              </a:rPr>
              <a:t>then</a:t>
            </a:r>
            <a:r>
              <a:rPr lang="sr-Latn-CS" altLang="en-US" sz="2000" dirty="0">
                <a:cs typeface="Courier New" pitchFamily="49" charset="0"/>
              </a:rPr>
              <a:t> naredbu, </a:t>
            </a:r>
            <a:r>
              <a:rPr lang="sr-Latn-CS" altLang="en-US" sz="2000" dirty="0" err="1">
                <a:cs typeface="Courier New" pitchFamily="49" charset="0"/>
              </a:rPr>
              <a:t>rekompajlirate</a:t>
            </a:r>
            <a:r>
              <a:rPr lang="sr-Latn-CS" altLang="en-US" sz="2000" dirty="0">
                <a:cs typeface="Courier New" pitchFamily="49" charset="0"/>
              </a:rPr>
              <a:t> kod!</a:t>
            </a:r>
          </a:p>
          <a:p>
            <a:pPr lvl="1"/>
            <a:r>
              <a:rPr lang="sr-Latn-CS" altLang="en-US" sz="2000" dirty="0">
                <a:cs typeface="Courier New" pitchFamily="49" charset="0"/>
              </a:rPr>
              <a:t>BD sutradan donese odluku da omogući 25% popusta za artikle koji se količinski kupuju (5 ili više) (NA NIVOU NARUČENOG ARTIKLA). </a:t>
            </a:r>
          </a:p>
          <a:p>
            <a:pPr lvl="2"/>
            <a:r>
              <a:rPr lang="sr-Latn-CS" altLang="en-US" sz="2000" b="1" dirty="0">
                <a:cs typeface="Courier New" pitchFamily="49" charset="0"/>
              </a:rPr>
              <a:t>dodate</a:t>
            </a:r>
            <a:r>
              <a:rPr lang="sr-Latn-CS" altLang="en-US" sz="2000" dirty="0">
                <a:cs typeface="Courier New" pitchFamily="49" charset="0"/>
              </a:rPr>
              <a:t> </a:t>
            </a:r>
            <a:r>
              <a:rPr lang="sr-Latn-CS" altLang="en-US" sz="2000" b="1" dirty="0">
                <a:cs typeface="Courier New" pitchFamily="49" charset="0"/>
              </a:rPr>
              <a:t>novu</a:t>
            </a:r>
            <a:r>
              <a:rPr lang="sr-Latn-CS" altLang="en-US" sz="2000" dirty="0">
                <a:cs typeface="Courier New" pitchFamily="49" charset="0"/>
              </a:rPr>
              <a:t> </a:t>
            </a:r>
            <a:r>
              <a:rPr lang="sr-Latn-CS" altLang="en-US" sz="2000" dirty="0" err="1">
                <a:cs typeface="Courier New" pitchFamily="49" charset="0"/>
              </a:rPr>
              <a:t>if</a:t>
            </a:r>
            <a:r>
              <a:rPr lang="sr-Latn-CS" altLang="en-US" sz="2000" dirty="0">
                <a:cs typeface="Courier New" pitchFamily="49" charset="0"/>
              </a:rPr>
              <a:t>-</a:t>
            </a:r>
            <a:r>
              <a:rPr lang="sr-Latn-CS" altLang="en-US" sz="2000" dirty="0" err="1">
                <a:cs typeface="Courier New" pitchFamily="49" charset="0"/>
              </a:rPr>
              <a:t>then</a:t>
            </a:r>
            <a:r>
              <a:rPr lang="sr-Latn-CS" altLang="en-US" sz="2000" dirty="0">
                <a:cs typeface="Courier New" pitchFamily="49" charset="0"/>
              </a:rPr>
              <a:t> naredbu, opet </a:t>
            </a:r>
            <a:r>
              <a:rPr lang="sr-Latn-CS" altLang="en-US" sz="2000" dirty="0" err="1">
                <a:cs typeface="Courier New" pitchFamily="49" charset="0"/>
              </a:rPr>
              <a:t>rekompajlirate</a:t>
            </a:r>
            <a:r>
              <a:rPr lang="sr-Latn-CS" altLang="en-US" sz="2000" dirty="0">
                <a:cs typeface="Courier New" pitchFamily="49" charset="0"/>
              </a:rPr>
              <a:t> kod!</a:t>
            </a:r>
          </a:p>
        </p:txBody>
      </p:sp>
    </p:spTree>
    <p:extLst>
      <p:ext uri="{BB962C8B-B14F-4D97-AF65-F5344CB8AC3E}">
        <p14:creationId xmlns:p14="http://schemas.microsoft.com/office/powerpoint/2010/main" val="249202893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pPr lvl="1"/>
            <a:r>
              <a:rPr lang="sr-Latn-CS" altLang="en-US" sz="2000" dirty="0">
                <a:cs typeface="Courier New" pitchFamily="49" charset="0"/>
              </a:rPr>
              <a:t>BD zatim donese odluku da ukine pravilo 10% po narudžbini, a da omogući 15% popusta za narudžbinu ukoliko ste potrošili više od 500e u toku jednog meseca. Takođe, BD ubacuje pravilo da ukoliko ste već ranije kupovali određeni artikal taj artikal će vam biti na popustu od 5%.</a:t>
            </a:r>
          </a:p>
          <a:p>
            <a:pPr lvl="2"/>
            <a:r>
              <a:rPr lang="sr-Latn-CS" altLang="en-US" sz="1800" b="1" dirty="0">
                <a:cs typeface="Courier New" pitchFamily="49" charset="0"/>
              </a:rPr>
              <a:t>izmeni postojeću</a:t>
            </a:r>
            <a:r>
              <a:rPr lang="sr-Latn-CS" altLang="en-US" sz="1800" dirty="0">
                <a:cs typeface="Courier New" pitchFamily="49" charset="0"/>
              </a:rPr>
              <a:t> </a:t>
            </a:r>
            <a:r>
              <a:rPr lang="sr-Latn-CS" altLang="en-US" sz="1800" dirty="0" err="1">
                <a:cs typeface="Courier New" pitchFamily="49" charset="0"/>
              </a:rPr>
              <a:t>if</a:t>
            </a:r>
            <a:r>
              <a:rPr lang="sr-Latn-CS" altLang="en-US" sz="1800" dirty="0">
                <a:cs typeface="Courier New" pitchFamily="49" charset="0"/>
              </a:rPr>
              <a:t>-</a:t>
            </a:r>
            <a:r>
              <a:rPr lang="sr-Latn-CS" altLang="en-US" sz="1800" dirty="0" err="1">
                <a:cs typeface="Courier New" pitchFamily="49" charset="0"/>
              </a:rPr>
              <a:t>then</a:t>
            </a:r>
            <a:r>
              <a:rPr lang="sr-Latn-CS" altLang="en-US" sz="1800" dirty="0">
                <a:cs typeface="Courier New" pitchFamily="49" charset="0"/>
              </a:rPr>
              <a:t> naredbu, </a:t>
            </a:r>
            <a:r>
              <a:rPr lang="sr-Latn-CS" altLang="en-US" sz="1800" b="1" dirty="0">
                <a:cs typeface="Courier New" pitchFamily="49" charset="0"/>
              </a:rPr>
              <a:t>dodaj novu</a:t>
            </a:r>
          </a:p>
          <a:p>
            <a:pPr lvl="1"/>
            <a:r>
              <a:rPr lang="sr-Latn-CS" altLang="en-US" sz="2000" dirty="0">
                <a:cs typeface="Courier New" pitchFamily="49" charset="0"/>
              </a:rPr>
              <a:t>posle 2 dana BD vraća prvu odluku da se pravilo 10% koje se ukinulo vrati na snagu. Takođe, BD odlučuje da za narudžbinu popusti ne </a:t>
            </a:r>
            <a:r>
              <a:rPr lang="sr-Latn-RS" altLang="en-US" sz="2000" dirty="0">
                <a:cs typeface="Courier New" pitchFamily="49" charset="0"/>
              </a:rPr>
              <a:t>sabiraju</a:t>
            </a:r>
            <a:r>
              <a:rPr lang="sr-Latn-CS" altLang="en-US" sz="2000" dirty="0">
                <a:cs typeface="Courier New" pitchFamily="49" charset="0"/>
              </a:rPr>
              <a:t> i da se posmatra samo najveći popust!!!</a:t>
            </a:r>
          </a:p>
          <a:p>
            <a:r>
              <a:rPr lang="sr-Latn-CS" altLang="en-US" sz="2400" dirty="0">
                <a:cs typeface="Courier New" pitchFamily="49" charset="0"/>
              </a:rPr>
              <a:t>situacija posle nekog vremena: </a:t>
            </a:r>
          </a:p>
          <a:p>
            <a:pPr lvl="1"/>
            <a:r>
              <a:rPr lang="sr-Latn-CS" altLang="en-US" sz="2000" dirty="0">
                <a:cs typeface="Courier New" pitchFamily="49" charset="0"/>
              </a:rPr>
              <a:t>Java kod je nepregledan i nerazumljiv</a:t>
            </a:r>
          </a:p>
          <a:p>
            <a:pPr lvl="1"/>
            <a:r>
              <a:rPr lang="sr-Latn-CS" altLang="en-US" sz="2000" dirty="0">
                <a:cs typeface="Courier New" pitchFamily="49" charset="0"/>
              </a:rPr>
              <a:t>sadrži redundantne delove ili delove koji se nikada neće izvršiti</a:t>
            </a:r>
          </a:p>
          <a:p>
            <a:pPr lvl="1"/>
            <a:r>
              <a:rPr lang="sr-Latn-CS" altLang="en-US" sz="2000" dirty="0">
                <a:cs typeface="Courier New" pitchFamily="49" charset="0"/>
              </a:rPr>
              <a:t>programer u IT departmentu je “presrećan”         i planira da poseti kancelariju biznis departmana i da im isporuči poklon </a:t>
            </a:r>
          </a:p>
          <a:p>
            <a:pPr lvl="1"/>
            <a:endParaRPr lang="sr-Latn-CS" altLang="en-US" sz="2000" dirty="0">
              <a:cs typeface="Courier New" pitchFamily="49" charset="0"/>
            </a:endParaRPr>
          </a:p>
        </p:txBody>
      </p:sp>
      <p:pic>
        <p:nvPicPr>
          <p:cNvPr id="6" name="Picture 9" descr="C:\Users\ThinkPadW\AppData\Local\Microsoft\Windows\Temporary Internet Files\Content.IE5\USC55EVK\sad_fac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321" y="502539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202" y="5448300"/>
            <a:ext cx="3508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04826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sz="2800" b="1" dirty="0" err="1"/>
              <a:t>Temlejti</a:t>
            </a:r>
            <a:r>
              <a:rPr lang="sr-Latn-RS" sz="2800" b="1" dirty="0"/>
              <a:t> za fakte</a:t>
            </a:r>
            <a:r>
              <a:rPr lang="en-US" sz="2800" b="1" dirty="0"/>
              <a:t> se </a:t>
            </a:r>
            <a:r>
              <a:rPr lang="en-US" sz="2800" b="1" dirty="0" err="1"/>
              <a:t>navode</a:t>
            </a:r>
            <a:r>
              <a:rPr lang="en-US" sz="2800" b="1" dirty="0"/>
              <a:t> </a:t>
            </a:r>
            <a:r>
              <a:rPr lang="en-US" sz="2800" b="1" dirty="0" err="1"/>
              <a:t>implicitno</a:t>
            </a:r>
            <a:r>
              <a:rPr lang="en-US" sz="2800" b="1" dirty="0"/>
              <a:t> od </a:t>
            </a:r>
            <a:r>
              <a:rPr lang="en-US" sz="2800" b="1" dirty="0" err="1"/>
              <a:t>strane</a:t>
            </a:r>
            <a:r>
              <a:rPr lang="en-US" sz="2800" b="1" dirty="0"/>
              <a:t> </a:t>
            </a:r>
            <a:r>
              <a:rPr lang="en-US" sz="2800" b="1" dirty="0" err="1"/>
              <a:t>eksperta</a:t>
            </a:r>
            <a:r>
              <a:rPr lang="en-US" sz="2800" b="1" dirty="0"/>
              <a:t>/</a:t>
            </a:r>
            <a:r>
              <a:rPr lang="en-US" sz="2800" b="1" dirty="0" err="1"/>
              <a:t>programera</a:t>
            </a:r>
            <a:endParaRPr lang="en-GB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642139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err="1">
                <a:solidFill>
                  <a:srgbClr val="FF0000"/>
                </a:solidFill>
              </a:rPr>
              <a:t>custumerOrders.clp</a:t>
            </a:r>
            <a:endParaRPr lang="sr-Latn-RS" b="1" dirty="0">
              <a:solidFill>
                <a:srgbClr val="FF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32887" cy="3581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9470975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sz="2800" b="1" dirty="0" err="1"/>
              <a:t>Temlejti</a:t>
            </a:r>
            <a:r>
              <a:rPr lang="sr-Latn-RS" sz="2800" b="1" dirty="0"/>
              <a:t> za fakte</a:t>
            </a:r>
            <a:r>
              <a:rPr lang="en-US" sz="2800" b="1" dirty="0"/>
              <a:t> se </a:t>
            </a:r>
            <a:r>
              <a:rPr lang="en-US" sz="2800" b="1" dirty="0" err="1"/>
              <a:t>navode</a:t>
            </a:r>
            <a:r>
              <a:rPr lang="en-US" sz="2800" b="1" dirty="0"/>
              <a:t> </a:t>
            </a:r>
            <a:r>
              <a:rPr lang="en-US" sz="2800" b="1" dirty="0" err="1"/>
              <a:t>implicitno</a:t>
            </a:r>
            <a:r>
              <a:rPr lang="en-US" sz="2800" b="1" dirty="0"/>
              <a:t> od </a:t>
            </a:r>
            <a:r>
              <a:rPr lang="en-US" sz="2800" b="1" dirty="0" err="1"/>
              <a:t>strane</a:t>
            </a:r>
            <a:r>
              <a:rPr lang="en-US" sz="2800" b="1" dirty="0"/>
              <a:t> </a:t>
            </a:r>
            <a:r>
              <a:rPr lang="en-US" sz="2800" b="1" dirty="0" err="1"/>
              <a:t>eksperta</a:t>
            </a:r>
            <a:r>
              <a:rPr lang="en-US" sz="2800" b="1" dirty="0"/>
              <a:t>/</a:t>
            </a:r>
            <a:r>
              <a:rPr lang="en-US" sz="2800" b="1" dirty="0" err="1"/>
              <a:t>programera</a:t>
            </a:r>
            <a:endParaRPr lang="en-GB" sz="28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8532813" cy="3352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2076129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rada sa pravilima u </a:t>
            </a:r>
            <a:r>
              <a:rPr lang="en-US" dirty="0"/>
              <a:t>RBS</a:t>
            </a:r>
            <a:r>
              <a:rPr lang="sr-Latn-RS" dirty="0"/>
              <a:t>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sz="2800" b="1" dirty="0" err="1"/>
              <a:t>Temlejti</a:t>
            </a:r>
            <a:r>
              <a:rPr lang="sr-Latn-RS" sz="2800" b="1" dirty="0"/>
              <a:t> za fakte</a:t>
            </a:r>
            <a:r>
              <a:rPr lang="en-US" sz="2800" b="1" dirty="0"/>
              <a:t> se </a:t>
            </a:r>
            <a:r>
              <a:rPr lang="en-US" sz="2800" b="1" dirty="0" err="1"/>
              <a:t>navode</a:t>
            </a:r>
            <a:r>
              <a:rPr lang="en-US" sz="2800" b="1" dirty="0"/>
              <a:t> </a:t>
            </a:r>
            <a:r>
              <a:rPr lang="en-US" sz="2800" b="1" dirty="0" err="1"/>
              <a:t>implicitno</a:t>
            </a:r>
            <a:r>
              <a:rPr lang="en-US" sz="2800" b="1" dirty="0"/>
              <a:t> od </a:t>
            </a:r>
            <a:r>
              <a:rPr lang="en-US" sz="2800" b="1" dirty="0" err="1"/>
              <a:t>strane</a:t>
            </a:r>
            <a:r>
              <a:rPr lang="en-US" sz="2800" b="1" dirty="0"/>
              <a:t> </a:t>
            </a:r>
            <a:r>
              <a:rPr lang="en-US" sz="2800" b="1" dirty="0" err="1"/>
              <a:t>eksperta</a:t>
            </a:r>
            <a:r>
              <a:rPr lang="en-US" sz="2800" b="1" dirty="0"/>
              <a:t>/</a:t>
            </a:r>
            <a:r>
              <a:rPr lang="en-US" sz="2800" b="1" dirty="0" err="1"/>
              <a:t>programera</a:t>
            </a:r>
            <a:endParaRPr lang="en-GB" sz="28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66" y="2249448"/>
            <a:ext cx="8580437" cy="41719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961372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rada sa pravilima u ES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b="1" dirty="0"/>
              <a:t>Napisati pravila za </a:t>
            </a:r>
          </a:p>
          <a:p>
            <a:pPr lvl="1"/>
            <a:r>
              <a:rPr lang="pl-PL" dirty="0"/>
              <a:t>Daj 25% popusta za svaki artikal koji se kupuje više od 3 (definiši ponudu za stavku narudžbine)</a:t>
            </a:r>
          </a:p>
          <a:p>
            <a:pPr lvl="1"/>
            <a:r>
              <a:rPr lang="pl-PL" dirty="0"/>
              <a:t>Daj 10% popusta za svaku narudžbinu u kojoj vrednost naručene robe prelazi 300 (definiši ponudu za celu narudžbinu)</a:t>
            </a:r>
          </a:p>
          <a:p>
            <a:pPr lvl="1"/>
            <a:endParaRPr lang="sr-Latn-R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DENDRAL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Koristi domensko znanje da identifikuje delove rešenje</a:t>
            </a:r>
          </a:p>
          <a:p>
            <a:r>
              <a:rPr lang="sr-Latn-RS" dirty="0"/>
              <a:t>Za preostale atome, koristi </a:t>
            </a:r>
            <a:r>
              <a:rPr lang="sr-Latn-RS"/>
              <a:t>general-purpose solver pristup </a:t>
            </a:r>
            <a:r>
              <a:rPr lang="sr-Latn-RS" dirty="0"/>
              <a:t>(generisanje svih mogućih izomera)</a:t>
            </a:r>
          </a:p>
        </p:txBody>
      </p:sp>
    </p:spTree>
    <p:extLst>
      <p:ext uri="{BB962C8B-B14F-4D97-AF65-F5344CB8AC3E}">
        <p14:creationId xmlns:p14="http://schemas.microsoft.com/office/powerpoint/2010/main" val="4013671945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rada sa pravilima u ES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sz="2800" b="1" dirty="0"/>
              <a:t>Pravilo - </a:t>
            </a:r>
            <a:r>
              <a:rPr lang="pl-PL" sz="2800" dirty="0"/>
              <a:t>Daj 25% popusta za svaki artikal koji se kupuje više od 3 (definiši ponudu za stavku narudžbine)</a:t>
            </a:r>
            <a:endParaRPr lang="sr-Latn-RS" sz="2800" b="1" dirty="0"/>
          </a:p>
          <a:p>
            <a:endParaRPr lang="sr-Latn-RS" b="1" dirty="0"/>
          </a:p>
          <a:p>
            <a:endParaRPr lang="sr-Latn-R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128760" cy="381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4703173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rada sa pravilima u ES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b="1" dirty="0"/>
              <a:t>Pravilo - </a:t>
            </a:r>
            <a:r>
              <a:rPr lang="pl-PL" dirty="0"/>
              <a:t>Daj 10% popusta za svaku narudžbinu u kojoj vrednost naručene robe prelazi 300 (definiši ponudu za celu narudžbinu)</a:t>
            </a:r>
          </a:p>
          <a:p>
            <a:pPr marL="0" indent="0">
              <a:buNone/>
            </a:pPr>
            <a:endParaRPr lang="sr-Latn-RS" b="1" dirty="0"/>
          </a:p>
          <a:p>
            <a:endParaRPr lang="sr-Latn-RS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8839200" cy="3505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6039845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rada sa pravilima u ES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sz="2800" b="1" dirty="0"/>
              <a:t>Pravilo - </a:t>
            </a:r>
            <a:r>
              <a:rPr lang="pl-PL" sz="2800" dirty="0"/>
              <a:t>Daj 10% popusta za svaku narudžbinu u kojoj vrednost naručene robe prelazi 300 (definiši ponudu za celu narudžbinu)</a:t>
            </a:r>
          </a:p>
          <a:p>
            <a:pPr lvl="1"/>
            <a:r>
              <a:rPr lang="pl-PL" sz="2400" dirty="0"/>
              <a:t>da li smemo samo sabirati količina*cena ili....</a:t>
            </a:r>
          </a:p>
          <a:p>
            <a:pPr marL="0" indent="0">
              <a:buNone/>
            </a:pPr>
            <a:endParaRPr lang="sr-Latn-RS" b="1" dirty="0"/>
          </a:p>
          <a:p>
            <a:endParaRPr lang="sr-Latn-RS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9172575" cy="3733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6109915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rada sa pravilima u ES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sz="2800" b="1" dirty="0"/>
              <a:t>Pravilo - </a:t>
            </a:r>
            <a:r>
              <a:rPr lang="pl-PL" sz="2800" dirty="0"/>
              <a:t>Daj 10% popusta za svaku narudžbinu u kojoj vrednost naručene robe prelazi 300 (definiši ponudu za celu narudžbinu)</a:t>
            </a:r>
          </a:p>
          <a:p>
            <a:pPr lvl="1"/>
            <a:r>
              <a:rPr lang="pl-PL" sz="2400" dirty="0"/>
              <a:t>ako postoji ponuda za umanjenu cenu artikla uzmi nju</a:t>
            </a:r>
          </a:p>
          <a:p>
            <a:pPr marL="0" indent="0">
              <a:buNone/>
            </a:pPr>
            <a:endParaRPr lang="sr-Latn-RS" b="1" dirty="0"/>
          </a:p>
          <a:p>
            <a:endParaRPr lang="sr-Latn-RS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1" y="3048000"/>
            <a:ext cx="8739096" cy="36480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4727537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rada sa pravilima u ES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sz="2800" b="1" dirty="0"/>
              <a:t>Pravilo - </a:t>
            </a:r>
            <a:r>
              <a:rPr lang="pl-PL" sz="2800" dirty="0"/>
              <a:t>Daj 10% popusta za svaku narudžbinu u kojoj vrednost naručene robe prelazi 300 (definiši ponudu za celu narudžbinu)</a:t>
            </a:r>
          </a:p>
          <a:p>
            <a:pPr marL="0" indent="0">
              <a:buNone/>
            </a:pPr>
            <a:endParaRPr lang="sr-Latn-RS" b="1" dirty="0"/>
          </a:p>
          <a:p>
            <a:endParaRPr lang="sr-Latn-RS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426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5500424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rada sa pravilima u ES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9144000" cy="5598000"/>
          </a:xfrm>
        </p:spPr>
        <p:txBody>
          <a:bodyPr>
            <a:normAutofit/>
          </a:bodyPr>
          <a:lstStyle/>
          <a:p>
            <a:r>
              <a:rPr lang="sr-Latn-RS" sz="2800" b="1" dirty="0"/>
              <a:t>Pravilo - </a:t>
            </a:r>
            <a:r>
              <a:rPr lang="pl-PL" sz="2800" dirty="0"/>
              <a:t>Daj 10% popusta za svaku narudžbinu u kojoj vrednost naručene robe prelazi 300 (definiši ponudu za celu narudžbinu)</a:t>
            </a:r>
          </a:p>
          <a:p>
            <a:pPr lvl="1"/>
            <a:r>
              <a:rPr lang="pl-PL" sz="2400" dirty="0"/>
              <a:t>obriši pomoćne fakte</a:t>
            </a:r>
          </a:p>
          <a:p>
            <a:pPr marL="0" indent="0">
              <a:buNone/>
            </a:pPr>
            <a:endParaRPr lang="sr-Latn-RS" b="1" dirty="0"/>
          </a:p>
          <a:p>
            <a:endParaRPr lang="sr-Latn-RS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8" y="3733800"/>
            <a:ext cx="8845562" cy="28032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7451863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rada sa pravilima u ES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Latn-RS" b="1" dirty="0" err="1"/>
              <a:t>Templejti</a:t>
            </a:r>
            <a:r>
              <a:rPr lang="sr-Latn-RS" b="1" dirty="0"/>
              <a:t> se kreiraju na osnovu modela podataka</a:t>
            </a:r>
          </a:p>
          <a:p>
            <a:r>
              <a:rPr lang="sr-Latn-RS" b="1" dirty="0"/>
              <a:t>Povezivanje </a:t>
            </a:r>
            <a:r>
              <a:rPr lang="sr-Latn-RS" b="1" dirty="0" err="1"/>
              <a:t>Jess</a:t>
            </a:r>
            <a:r>
              <a:rPr lang="sr-Latn-RS" b="1" dirty="0"/>
              <a:t> i Java aplikacije</a:t>
            </a:r>
          </a:p>
          <a:p>
            <a:endParaRPr lang="sr-Latn-RS" b="1" dirty="0"/>
          </a:p>
          <a:p>
            <a:endParaRPr lang="sr-Latn-R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642139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err="1">
                <a:solidFill>
                  <a:srgbClr val="FF0000"/>
                </a:solidFill>
              </a:rPr>
              <a:t>ProdavnicaJessIntegracijaJava</a:t>
            </a:r>
            <a:endParaRPr lang="sr-Latn-RS" b="1" dirty="0">
              <a:solidFill>
                <a:srgbClr val="FF0000"/>
              </a:solidFill>
            </a:endParaRP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2938300" cy="48756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5724476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rada sa pravilima u ES </a:t>
            </a:r>
            <a:r>
              <a:rPr lang="sr-Latn-RS" dirty="0" err="1"/>
              <a:t>Jess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371600"/>
          </a:xfrm>
        </p:spPr>
        <p:txBody>
          <a:bodyPr>
            <a:normAutofit/>
          </a:bodyPr>
          <a:lstStyle/>
          <a:p>
            <a:r>
              <a:rPr lang="sr-Latn-RS" b="1" dirty="0" err="1"/>
              <a:t>Templejti</a:t>
            </a:r>
            <a:r>
              <a:rPr lang="sr-Latn-RS" b="1" dirty="0"/>
              <a:t> se kreiraju na osnovu modela podataka</a:t>
            </a:r>
          </a:p>
          <a:p>
            <a:endParaRPr lang="sr-Latn-RS" b="1" dirty="0"/>
          </a:p>
          <a:p>
            <a:endParaRPr lang="sr-Latn-RS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82708"/>
            <a:ext cx="4127824" cy="31221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90625"/>
            <a:ext cx="4095750" cy="56673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859911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6F8D44D-6B8E-4156-91BC-515166753C64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198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SBZ alati</a:t>
            </a:r>
            <a:endParaRPr lang="en-US" dirty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260000"/>
            <a:ext cx="9144000" cy="5760000"/>
          </a:xfrm>
        </p:spPr>
        <p:txBody>
          <a:bodyPr>
            <a:noAutofit/>
          </a:bodyPr>
          <a:lstStyle/>
          <a:p>
            <a:pPr>
              <a:spcBef>
                <a:spcPts val="1650"/>
              </a:spcBef>
            </a:pPr>
            <a:r>
              <a:rPr lang="en-US" sz="2800" dirty="0"/>
              <a:t>ES </a:t>
            </a:r>
            <a:r>
              <a:rPr lang="sr-Latn-RS" sz="2800" dirty="0"/>
              <a:t>ljuske</a:t>
            </a:r>
            <a:endParaRPr lang="en-US" sz="2800" dirty="0"/>
          </a:p>
          <a:p>
            <a:pPr marL="685800" lvl="1">
              <a:spcBef>
                <a:spcPts val="488"/>
              </a:spcBef>
            </a:pPr>
            <a:r>
              <a:rPr lang="sr-Latn-RS" dirty="0"/>
              <a:t>Alat za razvoj </a:t>
            </a:r>
            <a:r>
              <a:rPr lang="en-US" dirty="0"/>
              <a:t>ES </a:t>
            </a:r>
            <a:r>
              <a:rPr lang="sr-Latn-RS" dirty="0"/>
              <a:t>–a</a:t>
            </a:r>
            <a:r>
              <a:rPr lang="en-US" dirty="0"/>
              <a:t>/</a:t>
            </a:r>
            <a:r>
              <a:rPr lang="sr-Latn-RS" dirty="0"/>
              <a:t>okruženje za koje korisnik obezbeđuje bazu znanja</a:t>
            </a:r>
            <a:endParaRPr lang="en-US" dirty="0"/>
          </a:p>
          <a:p>
            <a:pPr marL="400050" lvl="1" indent="0">
              <a:spcBef>
                <a:spcPts val="488"/>
              </a:spcBef>
              <a:buNone/>
            </a:pPr>
            <a:r>
              <a:rPr lang="en-US" dirty="0"/>
              <a:t>CLIPS, JESS, </a:t>
            </a:r>
            <a:r>
              <a:rPr lang="en-US" dirty="0" err="1"/>
              <a:t>Mycin</a:t>
            </a:r>
            <a:r>
              <a:rPr lang="en-US" dirty="0"/>
              <a:t>, Babylon, G2, </a:t>
            </a:r>
            <a:r>
              <a:rPr lang="sr-Latn-RS" dirty="0" err="1"/>
              <a:t>Drools</a:t>
            </a:r>
            <a:r>
              <a:rPr lang="en-US" dirty="0"/>
              <a:t>...</a:t>
            </a:r>
          </a:p>
          <a:p>
            <a:pPr marL="568325" lvl="1">
              <a:spcBef>
                <a:spcPts val="488"/>
              </a:spcBef>
            </a:pPr>
            <a:r>
              <a:rPr lang="en-US" dirty="0" err="1"/>
              <a:t>Spisak</a:t>
            </a:r>
            <a:r>
              <a:rPr lang="en-US" dirty="0"/>
              <a:t> Open source ES </a:t>
            </a:r>
            <a:r>
              <a:rPr lang="sr-Latn-RS" dirty="0"/>
              <a:t>baziranih na pravilima</a:t>
            </a:r>
            <a:r>
              <a:rPr lang="en-US" dirty="0"/>
              <a:t> </a:t>
            </a:r>
            <a:r>
              <a:rPr lang="sr-Latn-RS" dirty="0"/>
              <a:t>za programski jezik Java videti na: </a:t>
            </a:r>
            <a:br>
              <a:rPr lang="sr-Latn-RS" dirty="0"/>
            </a:br>
            <a:r>
              <a:rPr lang="sr-Latn-RS" dirty="0">
                <a:hlinkClick r:id="rId2"/>
              </a:rPr>
              <a:t>http://java-source.net/open-source/rule-engines</a:t>
            </a:r>
            <a:r>
              <a:rPr lang="sr-Latn-RS" dirty="0"/>
              <a:t> </a:t>
            </a:r>
            <a:endParaRPr lang="en-US" dirty="0"/>
          </a:p>
          <a:p>
            <a:pPr marL="568325" lvl="1">
              <a:spcBef>
                <a:spcPts val="488"/>
              </a:spcBef>
            </a:pPr>
            <a:r>
              <a:rPr lang="en-US" dirty="0" err="1"/>
              <a:t>Spisak</a:t>
            </a:r>
            <a:r>
              <a:rPr lang="en-US" dirty="0"/>
              <a:t> Open source ES </a:t>
            </a:r>
            <a:r>
              <a:rPr lang="sr-Latn-RS" dirty="0"/>
              <a:t>baziranih na pravilima</a:t>
            </a:r>
            <a:r>
              <a:rPr lang="en-US" dirty="0"/>
              <a:t> </a:t>
            </a:r>
            <a:r>
              <a:rPr lang="sr-Latn-RS" dirty="0"/>
              <a:t>za programski jezik </a:t>
            </a:r>
            <a:r>
              <a:rPr lang="en-US" dirty="0"/>
              <a:t>C#</a:t>
            </a:r>
            <a:r>
              <a:rPr lang="sr-Latn-RS" dirty="0"/>
              <a:t> videti na: </a:t>
            </a:r>
            <a:endParaRPr lang="en-US" dirty="0"/>
          </a:p>
          <a:p>
            <a:pPr marL="968375" lvl="2">
              <a:spcBef>
                <a:spcPts val="488"/>
              </a:spcBef>
            </a:pPr>
            <a:r>
              <a:rPr lang="en-GB" dirty="0">
                <a:hlinkClick r:id="rId3"/>
              </a:rPr>
              <a:t>https://csharp-source.net/open-source/rule-engines</a:t>
            </a:r>
            <a:r>
              <a:rPr lang="en-US" dirty="0"/>
              <a:t> </a:t>
            </a:r>
          </a:p>
          <a:p>
            <a:pPr marL="968375" lvl="2">
              <a:spcBef>
                <a:spcPts val="488"/>
              </a:spcBef>
            </a:pPr>
            <a:r>
              <a:rPr lang="en-GB" dirty="0">
                <a:hlinkClick r:id="rId4"/>
              </a:rPr>
              <a:t>https://nrules.net/</a:t>
            </a:r>
            <a:r>
              <a:rPr lang="en-GB" dirty="0"/>
              <a:t> </a:t>
            </a:r>
            <a:endParaRPr lang="sr-Latn-RS" dirty="0"/>
          </a:p>
          <a:p>
            <a:pPr marL="968375" lvl="2">
              <a:spcBef>
                <a:spcPts val="488"/>
              </a:spcBef>
            </a:pPr>
            <a:endParaRPr lang="en-GB" dirty="0"/>
          </a:p>
          <a:p>
            <a:pPr marL="168275">
              <a:spcBef>
                <a:spcPts val="488"/>
              </a:spcBef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3B2CF-58A5-490B-84E7-2A0D1DC727F5}"/>
              </a:ext>
            </a:extLst>
          </p:cNvPr>
          <p:cNvSpPr txBox="1"/>
          <p:nvPr/>
        </p:nvSpPr>
        <p:spPr>
          <a:xfrm>
            <a:off x="5562600" y="585573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rgbClr val="FF0000"/>
                </a:solidFill>
              </a:rPr>
              <a:t>nastavak naredni 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36628"/>
      </p:ext>
    </p:extLst>
  </p:cSld>
  <p:clrMapOvr>
    <a:masterClrMapping/>
  </p:clrMapOvr>
  <p:transition spd="slow"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6F8D44D-6B8E-4156-91BC-515166753C64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199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SBZ alati</a:t>
            </a:r>
            <a:endParaRPr lang="en-US" dirty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260000"/>
            <a:ext cx="9144000" cy="5760000"/>
          </a:xfrm>
        </p:spPr>
        <p:txBody>
          <a:bodyPr>
            <a:noAutofit/>
          </a:bodyPr>
          <a:lstStyle/>
          <a:p>
            <a:pPr marL="568325" lvl="1">
              <a:spcBef>
                <a:spcPts val="488"/>
              </a:spcBef>
            </a:pPr>
            <a:r>
              <a:rPr lang="en-US" dirty="0" err="1"/>
              <a:t>Spisak</a:t>
            </a:r>
            <a:r>
              <a:rPr lang="en-US" dirty="0"/>
              <a:t> Open source ES </a:t>
            </a:r>
            <a:r>
              <a:rPr lang="sr-Latn-RS" dirty="0"/>
              <a:t>baziranih na pravilima</a:t>
            </a:r>
            <a:r>
              <a:rPr lang="en-US" dirty="0"/>
              <a:t> </a:t>
            </a:r>
            <a:r>
              <a:rPr lang="sr-Latn-RS" dirty="0"/>
              <a:t>za programski jezik </a:t>
            </a:r>
            <a:r>
              <a:rPr lang="sr-Latn-RS" dirty="0" err="1"/>
              <a:t>Python</a:t>
            </a:r>
            <a:r>
              <a:rPr lang="sr-Latn-RS" dirty="0"/>
              <a:t> videti na: </a:t>
            </a:r>
          </a:p>
          <a:p>
            <a:pPr marL="968375" lvl="2">
              <a:spcBef>
                <a:spcPts val="488"/>
              </a:spcBef>
            </a:pPr>
            <a:r>
              <a:rPr lang="sr-Latn-RS" dirty="0">
                <a:hlinkClick r:id="rId2"/>
              </a:rPr>
              <a:t>https://www.datathrillz.com/considerations-for-building-a-rules-engine-in-python/</a:t>
            </a:r>
            <a:r>
              <a:rPr lang="sr-Latn-RS" dirty="0"/>
              <a:t> </a:t>
            </a:r>
          </a:p>
          <a:p>
            <a:pPr marL="968375" lvl="2">
              <a:spcBef>
                <a:spcPts val="488"/>
              </a:spcBef>
            </a:pPr>
            <a:r>
              <a:rPr lang="sr-Latn-RS" dirty="0">
                <a:hlinkClick r:id="rId3"/>
              </a:rPr>
              <a:t>https://github.com/noxdafox/clipspy</a:t>
            </a:r>
            <a:r>
              <a:rPr lang="sr-Latn-RS" dirty="0"/>
              <a:t> , </a:t>
            </a:r>
            <a:r>
              <a:rPr lang="sr-Latn-RS" dirty="0">
                <a:hlinkClick r:id="rId4"/>
              </a:rPr>
              <a:t>https://clipsrules.net</a:t>
            </a:r>
            <a:r>
              <a:rPr lang="sr-Latn-RS" dirty="0"/>
              <a:t> </a:t>
            </a:r>
          </a:p>
          <a:p>
            <a:pPr marL="968375" lvl="2">
              <a:spcBef>
                <a:spcPts val="488"/>
              </a:spcBef>
            </a:pPr>
            <a:r>
              <a:rPr lang="sr-Latn-RS" dirty="0">
                <a:hlinkClick r:id="rId5"/>
              </a:rPr>
              <a:t>https://github.com/jruizgit/rules</a:t>
            </a:r>
            <a:r>
              <a:rPr lang="sr-Latn-RS" dirty="0"/>
              <a:t> </a:t>
            </a:r>
          </a:p>
          <a:p>
            <a:pPr marL="968375" lvl="2">
              <a:spcBef>
                <a:spcPts val="488"/>
              </a:spcBef>
            </a:pPr>
            <a:endParaRPr lang="sr-Latn-RS" dirty="0"/>
          </a:p>
          <a:p>
            <a:pPr marL="568325" lvl="1">
              <a:spcBef>
                <a:spcPts val="488"/>
              </a:spcBef>
            </a:pPr>
            <a:r>
              <a:rPr lang="en-US" dirty="0" err="1"/>
              <a:t>Spisak</a:t>
            </a:r>
            <a:r>
              <a:rPr lang="en-US" dirty="0"/>
              <a:t> Open source ES </a:t>
            </a:r>
            <a:r>
              <a:rPr lang="sr-Latn-RS" dirty="0"/>
              <a:t>baziranih na pravilima</a:t>
            </a:r>
            <a:r>
              <a:rPr lang="en-US" dirty="0"/>
              <a:t> </a:t>
            </a:r>
            <a:r>
              <a:rPr lang="sr-Latn-RS" dirty="0"/>
              <a:t>za programski jezik JS i </a:t>
            </a:r>
            <a:r>
              <a:rPr lang="sr-Latn-RS" dirty="0" err="1"/>
              <a:t>NodeJS</a:t>
            </a:r>
            <a:r>
              <a:rPr lang="sr-Latn-RS" dirty="0"/>
              <a:t> videti na:</a:t>
            </a:r>
          </a:p>
          <a:p>
            <a:pPr marL="568325" lvl="1">
              <a:spcBef>
                <a:spcPts val="488"/>
              </a:spcBef>
            </a:pPr>
            <a:r>
              <a:rPr lang="en-US" dirty="0">
                <a:hlinkClick r:id="rId5"/>
              </a:rPr>
              <a:t>https://github.com/jruizgit/rules</a:t>
            </a:r>
            <a:r>
              <a:rPr lang="sr-Latn-RS" dirty="0"/>
              <a:t> </a:t>
            </a:r>
          </a:p>
          <a:p>
            <a:pPr marL="568325" lvl="1">
              <a:spcBef>
                <a:spcPts val="488"/>
              </a:spcBef>
            </a:pPr>
            <a:r>
              <a:rPr lang="en-US" dirty="0">
                <a:hlinkClick r:id="rId6"/>
              </a:rPr>
              <a:t>https://github.com/CacheControl/json-rules-engine</a:t>
            </a:r>
            <a:r>
              <a:rPr lang="sr-Latn-RS" dirty="0"/>
              <a:t> </a:t>
            </a:r>
          </a:p>
          <a:p>
            <a:pPr marL="568325" lvl="1">
              <a:spcBef>
                <a:spcPts val="488"/>
              </a:spcBef>
            </a:pPr>
            <a:r>
              <a:rPr lang="en-US" dirty="0">
                <a:hlinkClick r:id="rId7"/>
              </a:rPr>
              <a:t>https://github.com/froi/simple-rules-engine</a:t>
            </a:r>
            <a:r>
              <a:rPr lang="sr-Latn-R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4984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4102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sr-Latn-RS" sz="2000" dirty="0"/>
              <a:t>Motivacija</a:t>
            </a:r>
            <a:r>
              <a:rPr lang="en-US" sz="2000" dirty="0"/>
              <a:t> i c</a:t>
            </a:r>
            <a:r>
              <a:rPr lang="sr-Latn-RS" sz="2000" dirty="0"/>
              <a:t>iljevi</a:t>
            </a:r>
            <a:endParaRPr lang="en-US" sz="2000" dirty="0"/>
          </a:p>
          <a:p>
            <a:pPr>
              <a:spcBef>
                <a:spcPts val="1775"/>
              </a:spcBef>
            </a:pPr>
            <a:r>
              <a:rPr lang="sr-Latn-RS" sz="2000" dirty="0"/>
              <a:t>Uvod i tema</a:t>
            </a:r>
            <a:r>
              <a:rPr lang="en-US" sz="2000" dirty="0"/>
              <a:t>, </a:t>
            </a:r>
            <a:r>
              <a:rPr lang="en-US" sz="2000" dirty="0" err="1"/>
              <a:t>istorija</a:t>
            </a:r>
            <a:endParaRPr lang="en-US" sz="2000" dirty="0"/>
          </a:p>
          <a:p>
            <a:pPr marL="685800" lvl="1">
              <a:spcBef>
                <a:spcPts val="525"/>
              </a:spcBef>
            </a:pPr>
            <a:r>
              <a:rPr lang="sr-Latn-RS" sz="2000" dirty="0"/>
              <a:t>Prikaz relevantnih koncepata</a:t>
            </a:r>
            <a:endParaRPr lang="en-US" sz="2000" dirty="0"/>
          </a:p>
          <a:p>
            <a:pPr marL="685800" lvl="1">
              <a:spcBef>
                <a:spcPts val="525"/>
              </a:spcBef>
            </a:pPr>
            <a:r>
              <a:rPr lang="sr-Latn-RS" sz="2000" dirty="0"/>
              <a:t>Pregled novih oblasti</a:t>
            </a:r>
            <a:endParaRPr lang="en-US" sz="2000" dirty="0"/>
          </a:p>
          <a:p>
            <a:pPr marL="685800" lvl="1">
              <a:spcBef>
                <a:spcPts val="525"/>
              </a:spcBef>
            </a:pPr>
            <a:r>
              <a:rPr lang="sr-Latn-RS" sz="2000" dirty="0"/>
              <a:t>terminologija</a:t>
            </a:r>
            <a:endParaRPr lang="en-US" sz="2000" dirty="0"/>
          </a:p>
          <a:p>
            <a:pPr>
              <a:spcBef>
                <a:spcPts val="1775"/>
              </a:spcBef>
            </a:pPr>
            <a:r>
              <a:rPr lang="sr-Latn-RS" sz="2000" dirty="0"/>
              <a:t>Znanje i njegovo značenje</a:t>
            </a:r>
            <a:endParaRPr lang="en-US" sz="2000" dirty="0"/>
          </a:p>
          <a:p>
            <a:pPr marL="685800" lvl="1">
              <a:spcBef>
                <a:spcPts val="525"/>
              </a:spcBef>
            </a:pPr>
            <a:r>
              <a:rPr lang="sr-Latn-RS" sz="2000" dirty="0"/>
              <a:t>Epistemologija</a:t>
            </a:r>
            <a:endParaRPr lang="en-US" sz="2000" dirty="0"/>
          </a:p>
          <a:p>
            <a:pPr marL="685800" lvl="1">
              <a:spcBef>
                <a:spcPts val="525"/>
              </a:spcBef>
            </a:pPr>
            <a:r>
              <a:rPr lang="sr-Latn-RS" sz="2000" dirty="0"/>
              <a:t>Tipovi znanja</a:t>
            </a:r>
            <a:endParaRPr lang="en-US" sz="2000" dirty="0"/>
          </a:p>
          <a:p>
            <a:pPr marL="685800" lvl="1">
              <a:spcBef>
                <a:spcPts val="525"/>
              </a:spcBef>
            </a:pPr>
            <a:r>
              <a:rPr lang="sr-Latn-RS" sz="2000" dirty="0"/>
              <a:t>Piramida znanja</a:t>
            </a:r>
            <a:endParaRPr lang="en-US" sz="2000" dirty="0"/>
          </a:p>
          <a:p>
            <a:pPr marL="285750">
              <a:spcBef>
                <a:spcPts val="525"/>
              </a:spcBef>
            </a:pPr>
            <a:endParaRPr lang="en-US" dirty="0"/>
          </a:p>
          <a:p>
            <a:pPr marL="285750">
              <a:spcBef>
                <a:spcPts val="525"/>
              </a:spcBef>
            </a:pPr>
            <a:r>
              <a:rPr lang="en-US" sz="2100" dirty="0"/>
              <a:t>SBZ i ES</a:t>
            </a:r>
          </a:p>
          <a:p>
            <a:pPr marL="685800" lvl="1">
              <a:spcBef>
                <a:spcPts val="525"/>
              </a:spcBef>
            </a:pPr>
            <a:r>
              <a:rPr lang="en-US" sz="1700" dirty="0"/>
              <a:t>ES </a:t>
            </a:r>
            <a:r>
              <a:rPr lang="en-US" sz="1700" dirty="0" err="1"/>
              <a:t>bazirani</a:t>
            </a:r>
            <a:r>
              <a:rPr lang="en-US" sz="1700" dirty="0"/>
              <a:t> </a:t>
            </a:r>
            <a:r>
              <a:rPr lang="en-US" sz="1700" dirty="0" err="1"/>
              <a:t>na</a:t>
            </a:r>
            <a:r>
              <a:rPr lang="en-US" sz="1700" dirty="0"/>
              <a:t> </a:t>
            </a:r>
            <a:r>
              <a:rPr lang="en-US" sz="1700" dirty="0" err="1"/>
              <a:t>pravilima</a:t>
            </a:r>
            <a:endParaRPr lang="en-US" sz="1700" dirty="0"/>
          </a:p>
          <a:p>
            <a:pPr marL="685800" lvl="1">
              <a:spcBef>
                <a:spcPts val="525"/>
              </a:spcBef>
            </a:pPr>
            <a:r>
              <a:rPr lang="en-US" sz="1700" dirty="0" err="1"/>
              <a:t>Pravila</a:t>
            </a:r>
            <a:endParaRPr lang="en-US" sz="1700" dirty="0"/>
          </a:p>
          <a:p>
            <a:pPr marL="685800" lvl="1">
              <a:spcBef>
                <a:spcPts val="525"/>
              </a:spcBef>
            </a:pPr>
            <a:r>
              <a:rPr lang="en-US" sz="1700" dirty="0" err="1"/>
              <a:t>eksperti</a:t>
            </a:r>
            <a:endParaRPr lang="en-US" sz="17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>
            <a:normAutofit lnSpcReduction="10000"/>
          </a:bodyPr>
          <a:lstStyle/>
          <a:p>
            <a:pPr>
              <a:spcBef>
                <a:spcPts val="1775"/>
              </a:spcBef>
            </a:pPr>
            <a:r>
              <a:rPr lang="sr-Latn-RS" sz="2000" dirty="0"/>
              <a:t>Metode reprezentacije znanja</a:t>
            </a:r>
            <a:endParaRPr lang="en-US" sz="2000" dirty="0"/>
          </a:p>
          <a:p>
            <a:pPr marL="685800" lvl="1">
              <a:spcBef>
                <a:spcPts val="525"/>
              </a:spcBef>
            </a:pPr>
            <a:r>
              <a:rPr lang="sr-Latn-RS" sz="2000" dirty="0"/>
              <a:t>Produkciona pravila</a:t>
            </a:r>
            <a:endParaRPr lang="en-US" sz="2000" dirty="0"/>
          </a:p>
          <a:p>
            <a:pPr marL="685800" lvl="1">
              <a:spcBef>
                <a:spcPts val="525"/>
              </a:spcBef>
            </a:pPr>
            <a:r>
              <a:rPr lang="sr-Latn-RS" sz="2000" dirty="0"/>
              <a:t>Semantičke mreže</a:t>
            </a:r>
            <a:endParaRPr lang="en-US" sz="2000" dirty="0"/>
          </a:p>
          <a:p>
            <a:pPr marL="685800" lvl="1">
              <a:spcBef>
                <a:spcPts val="525"/>
              </a:spcBef>
            </a:pPr>
            <a:r>
              <a:rPr lang="sr-Latn-RS" sz="2000" dirty="0"/>
              <a:t>Šeme i frejmovi</a:t>
            </a:r>
            <a:endParaRPr lang="en-US" sz="2000" dirty="0"/>
          </a:p>
          <a:p>
            <a:pPr marL="685800" lvl="1">
              <a:spcBef>
                <a:spcPts val="525"/>
              </a:spcBef>
            </a:pPr>
            <a:r>
              <a:rPr lang="sr-Latn-RS" sz="2000" dirty="0"/>
              <a:t>Logika</a:t>
            </a:r>
            <a:endParaRPr lang="en-US" sz="2000" dirty="0"/>
          </a:p>
          <a:p>
            <a:pPr marL="685800" lvl="1">
              <a:spcBef>
                <a:spcPts val="525"/>
              </a:spcBef>
            </a:pPr>
            <a:r>
              <a:rPr lang="sr-Latn-RS" sz="2000" dirty="0"/>
              <a:t>Semantički Web i RZ</a:t>
            </a:r>
            <a:endParaRPr lang="en-US" sz="2000" dirty="0"/>
          </a:p>
          <a:p>
            <a:pPr>
              <a:spcBef>
                <a:spcPts val="1775"/>
              </a:spcBef>
            </a:pPr>
            <a:r>
              <a:rPr lang="sr-Latn-RS" sz="2000" dirty="0"/>
              <a:t>Ontologije</a:t>
            </a:r>
            <a:endParaRPr lang="en-US" sz="2000" dirty="0"/>
          </a:p>
          <a:p>
            <a:pPr marL="685800" lvl="1">
              <a:spcBef>
                <a:spcPts val="525"/>
              </a:spcBef>
            </a:pPr>
            <a:r>
              <a:rPr lang="en-US" sz="2000" dirty="0"/>
              <a:t>OWL </a:t>
            </a:r>
          </a:p>
          <a:p>
            <a:pPr marL="685800" lvl="1">
              <a:spcBef>
                <a:spcPts val="525"/>
              </a:spcBef>
            </a:pPr>
            <a:r>
              <a:rPr lang="en-US" sz="2000" dirty="0"/>
              <a:t>RDF</a:t>
            </a:r>
          </a:p>
          <a:p>
            <a:pPr>
              <a:spcBef>
                <a:spcPts val="1775"/>
              </a:spcBef>
            </a:pPr>
            <a:r>
              <a:rPr lang="sr-Latn-RS" sz="2000" dirty="0"/>
              <a:t>Važni koncepti i termini</a:t>
            </a:r>
            <a:endParaRPr lang="en-US" sz="2000" dirty="0"/>
          </a:p>
          <a:p>
            <a:pPr>
              <a:spcBef>
                <a:spcPts val="1775"/>
              </a:spcBef>
            </a:pPr>
            <a:r>
              <a:rPr lang="sr-Latn-RS" sz="2000" dirty="0"/>
              <a:t>Sažetak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96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DENDRAL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DENDRAL sadrži velik broj specijalizovanih po</a:t>
            </a:r>
            <a:r>
              <a:rPr lang="en-GB" dirty="0"/>
              <a:t>t</a:t>
            </a:r>
            <a:r>
              <a:rPr lang="sr-Latn-RS" dirty="0"/>
              <a:t>programa, koji identifikuju podstrukture na osnovu spektra.</a:t>
            </a:r>
          </a:p>
          <a:p>
            <a:r>
              <a:rPr lang="sr-Latn-RS" dirty="0"/>
              <a:t>Ovi potprogrami su napravljeni na osnovu ekspretskog znanja.</a:t>
            </a:r>
          </a:p>
        </p:txBody>
      </p:sp>
    </p:spTree>
    <p:extLst>
      <p:ext uri="{BB962C8B-B14F-4D97-AF65-F5344CB8AC3E}">
        <p14:creationId xmlns:p14="http://schemas.microsoft.com/office/powerpoint/2010/main" val="60192786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6F8D44D-6B8E-4156-91BC-515166753C64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200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SBZ alati</a:t>
            </a:r>
            <a:endParaRPr lang="en-US" dirty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260000"/>
            <a:ext cx="9144000" cy="5760000"/>
          </a:xfrm>
        </p:spPr>
        <p:txBody>
          <a:bodyPr>
            <a:noAutofit/>
          </a:bodyPr>
          <a:lstStyle/>
          <a:p>
            <a:pPr marL="568325" lvl="1">
              <a:spcBef>
                <a:spcPts val="488"/>
              </a:spcBef>
            </a:pPr>
            <a:r>
              <a:rPr lang="sr-Latn-RS" dirty="0"/>
              <a:t>UI </a:t>
            </a:r>
            <a:r>
              <a:rPr lang="sr-Latn-RS" dirty="0" err="1"/>
              <a:t>rule</a:t>
            </a:r>
            <a:r>
              <a:rPr lang="sr-Latn-RS" dirty="0"/>
              <a:t> editori: </a:t>
            </a:r>
          </a:p>
          <a:p>
            <a:pPr marL="968375" lvl="2">
              <a:spcBef>
                <a:spcPts val="488"/>
              </a:spcBef>
            </a:pPr>
            <a:r>
              <a:rPr lang="sr-Latn-RS" dirty="0" err="1"/>
              <a:t>Drools</a:t>
            </a:r>
            <a:r>
              <a:rPr lang="sr-Latn-RS" dirty="0"/>
              <a:t> </a:t>
            </a:r>
            <a:r>
              <a:rPr lang="sr-Latn-RS" dirty="0" err="1"/>
              <a:t>Workbanch</a:t>
            </a:r>
            <a:r>
              <a:rPr lang="sr-Latn-RS" dirty="0"/>
              <a:t> </a:t>
            </a:r>
            <a:r>
              <a:rPr lang="sr-Latn-RS" dirty="0" err="1"/>
              <a:t>Drools</a:t>
            </a:r>
            <a:r>
              <a:rPr lang="sr-Latn-RS" dirty="0"/>
              <a:t> 6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later</a:t>
            </a:r>
            <a:r>
              <a:rPr lang="sr-Latn-RS" dirty="0"/>
              <a:t> - </a:t>
            </a:r>
            <a:r>
              <a:rPr lang="sr-Latn-RS" dirty="0">
                <a:hlinkClick r:id="rId2"/>
              </a:rPr>
              <a:t>https://docs.drools.org/6.3.0.CR2/drools-docs/html/ch18.html</a:t>
            </a:r>
            <a:r>
              <a:rPr lang="sr-Latn-RS" dirty="0"/>
              <a:t> </a:t>
            </a:r>
          </a:p>
          <a:p>
            <a:pPr marL="968375" lvl="2">
              <a:spcBef>
                <a:spcPts val="488"/>
              </a:spcBef>
            </a:pPr>
            <a:r>
              <a:rPr lang="sr-Latn-RS" dirty="0" err="1"/>
              <a:t>Drools</a:t>
            </a:r>
            <a:r>
              <a:rPr lang="sr-Latn-RS" dirty="0"/>
              <a:t> </a:t>
            </a:r>
            <a:r>
              <a:rPr lang="sr-Latn-RS" dirty="0" err="1"/>
              <a:t>Guvnor</a:t>
            </a:r>
            <a:r>
              <a:rPr lang="sr-Latn-RS" dirty="0"/>
              <a:t> (</a:t>
            </a:r>
            <a:r>
              <a:rPr lang="sr-Latn-RS" dirty="0" err="1"/>
              <a:t>older</a:t>
            </a:r>
            <a:r>
              <a:rPr lang="sr-Latn-RS" dirty="0"/>
              <a:t> </a:t>
            </a:r>
            <a:r>
              <a:rPr lang="sr-Latn-RS" dirty="0" err="1"/>
              <a:t>version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Drools</a:t>
            </a:r>
            <a:r>
              <a:rPr lang="sr-Latn-RS" dirty="0"/>
              <a:t> 5) - </a:t>
            </a:r>
            <a:r>
              <a:rPr lang="sr-Latn-RS" dirty="0">
                <a:hlinkClick r:id="rId3"/>
              </a:rPr>
              <a:t>https://docs.jboss.org/drools/release/5.5.0.Final/drools-guvnor-docs/html_single/</a:t>
            </a:r>
            <a:r>
              <a:rPr lang="sr-Latn-RS" dirty="0"/>
              <a:t>  , </a:t>
            </a:r>
            <a:r>
              <a:rPr lang="sr-Latn-RS" dirty="0" err="1"/>
              <a:t>how</a:t>
            </a:r>
            <a:r>
              <a:rPr lang="sr-Latn-RS" dirty="0"/>
              <a:t> to </a:t>
            </a:r>
            <a:r>
              <a:rPr lang="sr-Latn-RS" dirty="0" err="1"/>
              <a:t>use</a:t>
            </a:r>
            <a:r>
              <a:rPr lang="sr-Latn-RS" dirty="0"/>
              <a:t> </a:t>
            </a:r>
            <a:r>
              <a:rPr lang="sr-Latn-RS" dirty="0" err="1"/>
              <a:t>tutorilas</a:t>
            </a:r>
            <a:r>
              <a:rPr lang="sr-Latn-RS" dirty="0"/>
              <a:t> - </a:t>
            </a:r>
            <a:r>
              <a:rPr lang="sr-Latn-RS" dirty="0">
                <a:hlinkClick r:id="rId4"/>
              </a:rPr>
              <a:t>https://vimeo.com/user5347768/videos</a:t>
            </a:r>
            <a:endParaRPr lang="sr-Latn-RS" dirty="0"/>
          </a:p>
          <a:p>
            <a:pPr marL="568325" lvl="1">
              <a:spcBef>
                <a:spcPts val="488"/>
              </a:spcBef>
            </a:pPr>
            <a:r>
              <a:rPr lang="sr-Latn-RS" dirty="0" err="1"/>
              <a:t>Preconditions</a:t>
            </a:r>
            <a:r>
              <a:rPr lang="sr-Latn-RS" dirty="0"/>
              <a:t> – </a:t>
            </a:r>
            <a:r>
              <a:rPr lang="sr-Latn-RS" dirty="0" err="1"/>
              <a:t>Query</a:t>
            </a:r>
            <a:r>
              <a:rPr lang="sr-Latn-RS" dirty="0"/>
              <a:t> </a:t>
            </a:r>
            <a:r>
              <a:rPr lang="sr-Latn-RS" dirty="0" err="1"/>
              <a:t>builders</a:t>
            </a:r>
            <a:r>
              <a:rPr lang="sr-Latn-RS" dirty="0"/>
              <a:t>:</a:t>
            </a:r>
          </a:p>
          <a:p>
            <a:pPr marL="968375" lvl="2">
              <a:spcBef>
                <a:spcPts val="488"/>
              </a:spcBef>
            </a:pPr>
            <a:r>
              <a:rPr lang="sr-Latn-RS" dirty="0"/>
              <a:t>React </a:t>
            </a:r>
            <a:r>
              <a:rPr lang="sr-Latn-RS" dirty="0" err="1"/>
              <a:t>awsome</a:t>
            </a:r>
            <a:r>
              <a:rPr lang="sr-Latn-RS" dirty="0"/>
              <a:t> </a:t>
            </a:r>
            <a:r>
              <a:rPr lang="sr-Latn-RS" dirty="0" err="1"/>
              <a:t>query</a:t>
            </a:r>
            <a:r>
              <a:rPr lang="sr-Latn-RS" dirty="0"/>
              <a:t> </a:t>
            </a:r>
            <a:r>
              <a:rPr lang="sr-Latn-RS" dirty="0" err="1"/>
              <a:t>builder</a:t>
            </a:r>
            <a:r>
              <a:rPr lang="sr-Latn-RS" dirty="0"/>
              <a:t> </a:t>
            </a:r>
            <a:r>
              <a:rPr lang="sr-Latn-RS" dirty="0">
                <a:hlinkClick r:id="rId5"/>
              </a:rPr>
              <a:t>https://github.com/ukrbublik/react-awesome-query-builder</a:t>
            </a:r>
            <a:endParaRPr lang="sr-Latn-RS" dirty="0"/>
          </a:p>
          <a:p>
            <a:pPr marL="968375" lvl="2">
              <a:spcBef>
                <a:spcPts val="488"/>
              </a:spcBef>
            </a:pPr>
            <a:r>
              <a:rPr lang="sr-Latn-RS" dirty="0" err="1"/>
              <a:t>jQuery</a:t>
            </a:r>
            <a:r>
              <a:rPr lang="sr-Latn-RS" dirty="0"/>
              <a:t> </a:t>
            </a:r>
            <a:r>
              <a:rPr lang="sr-Latn-RS" dirty="0" err="1"/>
              <a:t>QueryBuilder</a:t>
            </a:r>
            <a:r>
              <a:rPr lang="sr-Latn-RS" dirty="0"/>
              <a:t> - </a:t>
            </a:r>
            <a:r>
              <a:rPr lang="sr-Latn-RS" dirty="0">
                <a:hlinkClick r:id="rId6"/>
              </a:rPr>
              <a:t>https://querybuilder.js.org/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3669907"/>
      </p:ext>
    </p:extLst>
  </p:cSld>
  <p:clrMapOvr>
    <a:masterClrMapping/>
  </p:clrMapOvr>
  <p:transition spd="slow"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6F8D44D-6B8E-4156-91BC-515166753C64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201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SBZ alati</a:t>
            </a:r>
            <a:endParaRPr lang="en-US" dirty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260000"/>
            <a:ext cx="9144000" cy="5760000"/>
          </a:xfrm>
        </p:spPr>
        <p:txBody>
          <a:bodyPr>
            <a:noAutofit/>
          </a:bodyPr>
          <a:lstStyle/>
          <a:p>
            <a:pPr marL="568325" lvl="1">
              <a:spcBef>
                <a:spcPts val="488"/>
              </a:spcBef>
            </a:pPr>
            <a:r>
              <a:rPr lang="sr-Latn-RS" dirty="0" err="1"/>
              <a:t>querybuilder-rules</a:t>
            </a:r>
            <a:r>
              <a:rPr lang="sr-Latn-RS"/>
              <a:t> </a:t>
            </a:r>
          </a:p>
          <a:p>
            <a:pPr marL="968375" lvl="2">
              <a:spcBef>
                <a:spcPts val="488"/>
              </a:spcBef>
            </a:pPr>
            <a:r>
              <a:rPr lang="sr-Latn-RS">
                <a:hlinkClick r:id="rId2"/>
              </a:rPr>
              <a:t>https</a:t>
            </a:r>
            <a:r>
              <a:rPr lang="sr-Latn-RS" dirty="0">
                <a:hlinkClick r:id="rId2"/>
              </a:rPr>
              <a:t>://www.npmjs.com/package/querybuilder-rules</a:t>
            </a:r>
            <a:r>
              <a:rPr lang="sr-Latn-RS" dirty="0"/>
              <a:t> </a:t>
            </a:r>
          </a:p>
          <a:p>
            <a:pPr marL="568325" lvl="1">
              <a:spcBef>
                <a:spcPts val="488"/>
              </a:spcBef>
            </a:pPr>
            <a:r>
              <a:rPr lang="sr-Latn-RS" dirty="0" err="1"/>
              <a:t>Python</a:t>
            </a:r>
            <a:r>
              <a:rPr lang="sr-Latn-RS" dirty="0"/>
              <a:t> </a:t>
            </a:r>
            <a:r>
              <a:rPr lang="sr-Latn-RS" dirty="0" err="1"/>
              <a:t>query</a:t>
            </a:r>
            <a:r>
              <a:rPr lang="sr-Latn-RS" dirty="0"/>
              <a:t> </a:t>
            </a:r>
            <a:r>
              <a:rPr lang="sr-Latn-RS" dirty="0" err="1"/>
              <a:t>execution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JsonLogic</a:t>
            </a:r>
            <a:endParaRPr lang="sr-Latn-RS" dirty="0"/>
          </a:p>
          <a:p>
            <a:pPr marL="968375" lvl="2">
              <a:spcBef>
                <a:spcPts val="488"/>
              </a:spcBef>
            </a:pPr>
            <a:r>
              <a:rPr lang="sr-Latn-RS" dirty="0">
                <a:hlinkClick r:id="rId3"/>
              </a:rPr>
              <a:t>https://jsonlogic.com/</a:t>
            </a:r>
            <a:endParaRPr lang="sr-Latn-RS" dirty="0"/>
          </a:p>
          <a:p>
            <a:pPr marL="568325" lvl="1">
              <a:spcBef>
                <a:spcPts val="488"/>
              </a:spcBef>
            </a:pPr>
            <a:r>
              <a:rPr lang="sr-Latn-RS" dirty="0" err="1"/>
              <a:t>Python</a:t>
            </a:r>
            <a:r>
              <a:rPr lang="sr-Latn-RS" dirty="0"/>
              <a:t> </a:t>
            </a:r>
            <a:r>
              <a:rPr lang="sr-Latn-RS" dirty="0" err="1"/>
              <a:t>query</a:t>
            </a:r>
            <a:r>
              <a:rPr lang="sr-Latn-RS" dirty="0"/>
              <a:t> </a:t>
            </a:r>
            <a:r>
              <a:rPr lang="sr-Latn-RS" dirty="0" err="1"/>
              <a:t>execution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jQuery</a:t>
            </a:r>
            <a:r>
              <a:rPr lang="sr-Latn-RS" dirty="0"/>
              <a:t> </a:t>
            </a:r>
            <a:r>
              <a:rPr lang="sr-Latn-RS" dirty="0" err="1"/>
              <a:t>QueryBuilder</a:t>
            </a:r>
            <a:endParaRPr lang="sr-Latn-RS" dirty="0"/>
          </a:p>
          <a:p>
            <a:pPr marL="968375" lvl="2">
              <a:spcBef>
                <a:spcPts val="488"/>
              </a:spcBef>
            </a:pPr>
            <a:r>
              <a:rPr lang="sr-Latn-RS" dirty="0">
                <a:hlinkClick r:id="rId4"/>
              </a:rPr>
              <a:t>https://github.com/shunyeka/jQuery-QueryBuilder-Python-Evaluator</a:t>
            </a:r>
            <a:r>
              <a:rPr lang="sr-Latn-RS" dirty="0"/>
              <a:t> </a:t>
            </a:r>
          </a:p>
          <a:p>
            <a:pPr marL="968375" lvl="2">
              <a:spcBef>
                <a:spcPts val="488"/>
              </a:spcBef>
            </a:pPr>
            <a:r>
              <a:rPr lang="sr-Latn-RS" dirty="0">
                <a:hlinkClick r:id="rId5"/>
              </a:rPr>
              <a:t>https://github.com/northisup/querybuilder</a:t>
            </a:r>
            <a:r>
              <a:rPr lang="sr-Latn-RS" dirty="0"/>
              <a:t> </a:t>
            </a:r>
          </a:p>
          <a:p>
            <a:pPr marL="568325" lvl="1">
              <a:spcBef>
                <a:spcPts val="488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8691161"/>
      </p:ext>
    </p:extLst>
  </p:cSld>
  <p:clrMapOvr>
    <a:masterClrMapping/>
  </p:clrMapOvr>
  <p:transition spd="slow"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6F8D44D-6B8E-4156-91BC-515166753C64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202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SBZ alati</a:t>
            </a:r>
            <a:endParaRPr lang="en-US" dirty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2580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sr-Latn-RS" sz="2800" dirty="0"/>
              <a:t>SBZ jezici</a:t>
            </a:r>
            <a:endParaRPr lang="en-US" sz="2800" dirty="0"/>
          </a:p>
          <a:p>
            <a:pPr marL="685800" lvl="1">
              <a:spcBef>
                <a:spcPts val="488"/>
              </a:spcBef>
            </a:pPr>
            <a:r>
              <a:rPr lang="sr-Latn-RS" sz="2400" dirty="0"/>
              <a:t>Jezici visokog nivoa posebno dizajnirani za predstavljanje znanja i rezonovanje</a:t>
            </a:r>
            <a:endParaRPr lang="en-US" sz="2400" dirty="0"/>
          </a:p>
          <a:p>
            <a:pPr marL="685800" lvl="1">
              <a:spcBef>
                <a:spcPts val="488"/>
              </a:spcBef>
            </a:pPr>
            <a:r>
              <a:rPr lang="en-US" sz="2400" dirty="0"/>
              <a:t>SAIL, KRL, KQML, DAML, OWL (Web Ontology Language)</a:t>
            </a:r>
          </a:p>
          <a:p>
            <a:pPr marL="968375" lvl="2">
              <a:spcBef>
                <a:spcPts val="488"/>
              </a:spcBef>
            </a:pPr>
            <a:r>
              <a:rPr lang="sr-Latn-RS" sz="2000" dirty="0"/>
              <a:t>Vidi i</a:t>
            </a:r>
            <a:r>
              <a:rPr lang="en-US" sz="2000" dirty="0"/>
              <a:t> </a:t>
            </a:r>
            <a:r>
              <a:rPr lang="en-US" sz="2000" u="sng" dirty="0">
                <a:hlinkClick r:id="rId3"/>
              </a:rPr>
              <a:t>http://en.wikipedia.org/wiki/Category:Knowledge_representation_languages</a:t>
            </a:r>
            <a:endParaRPr lang="en-US" sz="2000" u="sng" dirty="0"/>
          </a:p>
          <a:p>
            <a:r>
              <a:rPr lang="sr-Latn-RS" sz="1600" b="1" dirty="0"/>
              <a:t>SAIL (Stanford Artificial Intelligence Language) – </a:t>
            </a:r>
            <a:r>
              <a:rPr lang="sr-Latn-RS" sz="1600" dirty="0"/>
              <a:t>sistem gde su podaci simbolički, entiteti se skladište kao setovi neuređenih tripleta (entitet, atribut entiteta, vrednost atributa).</a:t>
            </a:r>
            <a:endParaRPr lang="sr-Latn-RS" sz="1600" b="1" dirty="0"/>
          </a:p>
          <a:p>
            <a:r>
              <a:rPr lang="en-US" sz="1600" b="1" dirty="0"/>
              <a:t>KRL</a:t>
            </a:r>
            <a:r>
              <a:rPr lang="en-US" sz="1600" dirty="0"/>
              <a:t> </a:t>
            </a:r>
            <a:r>
              <a:rPr lang="sr-Latn-RS" sz="1600" dirty="0"/>
              <a:t>(</a:t>
            </a:r>
            <a:r>
              <a:rPr lang="sr-Latn-RS" sz="1600" b="1" dirty="0"/>
              <a:t>K</a:t>
            </a:r>
            <a:r>
              <a:rPr lang="en-US" sz="1600" b="1" dirty="0" err="1"/>
              <a:t>nowledge</a:t>
            </a:r>
            <a:r>
              <a:rPr lang="en-US" sz="1600" b="1" dirty="0"/>
              <a:t> </a:t>
            </a:r>
            <a:r>
              <a:rPr lang="sr-Latn-RS" sz="1600" b="1" dirty="0"/>
              <a:t>R</a:t>
            </a:r>
            <a:r>
              <a:rPr lang="en-US" sz="1600" b="1" dirty="0" err="1"/>
              <a:t>epresentation</a:t>
            </a:r>
            <a:r>
              <a:rPr lang="en-US" sz="1600" b="1" dirty="0"/>
              <a:t> </a:t>
            </a:r>
            <a:r>
              <a:rPr lang="sr-Latn-RS" sz="1600" b="1" dirty="0"/>
              <a:t>L</a:t>
            </a:r>
            <a:r>
              <a:rPr lang="en-US" sz="1600" b="1" dirty="0" err="1"/>
              <a:t>anguage</a:t>
            </a:r>
            <a:r>
              <a:rPr lang="sr-Latn-RS" sz="1600" dirty="0"/>
              <a:t>) - </a:t>
            </a:r>
            <a:r>
              <a:rPr lang="en-US" sz="1600" dirty="0"/>
              <a:t>an attempt to produce a language</a:t>
            </a:r>
            <a:r>
              <a:rPr lang="sr-Latn-RS" sz="1600" dirty="0"/>
              <a:t> for </a:t>
            </a:r>
            <a:r>
              <a:rPr lang="en-US" sz="1600" dirty="0"/>
              <a:t>engineers who had to write programs in it</a:t>
            </a:r>
            <a:r>
              <a:rPr lang="sr-Latn-RS" sz="1600" dirty="0"/>
              <a:t>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KQML</a:t>
            </a:r>
            <a:r>
              <a:rPr lang="sr-Latn-RS" sz="1600" b="1" dirty="0"/>
              <a:t>(</a:t>
            </a:r>
            <a:r>
              <a:rPr lang="en-US" sz="1600" b="1" dirty="0"/>
              <a:t>Knowledge Query and Manipulation Language</a:t>
            </a:r>
            <a:r>
              <a:rPr lang="sr-Latn-RS" sz="1600" b="1" dirty="0"/>
              <a:t>) – </a:t>
            </a:r>
            <a:r>
              <a:rPr lang="sr-Latn-RS" sz="1600" dirty="0"/>
              <a:t>jezik i protokol za komunikaciju između softverskih agenata i KBS sistema. On omogućava koordiniranu interakciju za agente da bi se omogućilo deljenje znanja.</a:t>
            </a:r>
            <a:endParaRPr lang="en-US" sz="1600" b="1" dirty="0"/>
          </a:p>
          <a:p>
            <a:r>
              <a:rPr lang="en-US" sz="1600" b="1" dirty="0"/>
              <a:t>DAML</a:t>
            </a:r>
            <a:r>
              <a:rPr lang="sr-Latn-RS" sz="1600" b="1" dirty="0"/>
              <a:t> (</a:t>
            </a:r>
            <a:r>
              <a:rPr lang="en-US" sz="1600" b="1" dirty="0"/>
              <a:t>DARPA Agent Markup Language</a:t>
            </a:r>
            <a:r>
              <a:rPr lang="sr-Latn-RS" sz="1600" b="1" dirty="0"/>
              <a:t>) – </a:t>
            </a:r>
            <a:r>
              <a:rPr lang="sr-Latn-RS" sz="1600" dirty="0"/>
              <a:t>je markap jezik za agente baziran na </a:t>
            </a:r>
            <a:r>
              <a:rPr lang="en-US" sz="1600" dirty="0"/>
              <a:t>RDF</a:t>
            </a:r>
            <a:r>
              <a:rPr lang="sr-Latn-RS" sz="1600" dirty="0"/>
              <a:t> (Resource Description Framework) koji je razvila </a:t>
            </a:r>
            <a:r>
              <a:rPr lang="en-US" sz="1600" b="1" dirty="0"/>
              <a:t>US Defense Advanced Research Projects Agency</a:t>
            </a:r>
            <a:r>
              <a:rPr lang="sr-Latn-RS" sz="1600" dirty="0"/>
              <a:t>. Fokus jezika je kreiranje mašinski čitljive reprezentacije Weba. </a:t>
            </a:r>
          </a:p>
          <a:p>
            <a:r>
              <a:rPr lang="sr-Latn-RS" sz="1600" b="1" dirty="0">
                <a:solidFill>
                  <a:srgbClr val="FF0000"/>
                </a:solidFill>
              </a:rPr>
              <a:t>OWL</a:t>
            </a:r>
            <a:r>
              <a:rPr lang="sr-Latn-RS" sz="1600" b="1" dirty="0"/>
              <a:t> (</a:t>
            </a:r>
            <a:r>
              <a:rPr lang="en-US" sz="1600" b="1" dirty="0"/>
              <a:t>Web Ontology Language</a:t>
            </a:r>
            <a:r>
              <a:rPr lang="sr-Latn-RS" sz="1600" b="1" dirty="0"/>
              <a:t>) </a:t>
            </a:r>
            <a:r>
              <a:rPr lang="sr-Latn-RS" sz="1600" dirty="0"/>
              <a:t>- </a:t>
            </a:r>
            <a:r>
              <a:rPr lang="en-US" sz="1600" dirty="0"/>
              <a:t>is a family of knowledge representation languages for authoring ontologies</a:t>
            </a:r>
            <a:r>
              <a:rPr lang="sr-Latn-RS" sz="1600" dirty="0"/>
              <a:t>. </a:t>
            </a:r>
            <a:r>
              <a:rPr lang="en-US" sz="1600" dirty="0"/>
              <a:t>Ontologies are a formal way to describe taxonomies and classification networks</a:t>
            </a:r>
            <a:r>
              <a:rPr lang="sr-Latn-RS" sz="1600" dirty="0"/>
              <a:t>. </a:t>
            </a:r>
            <a:r>
              <a:rPr lang="en-US" sz="1600" dirty="0"/>
              <a:t>OWL languages are characterized by formal semantics</a:t>
            </a:r>
            <a:r>
              <a:rPr lang="sr-Latn-RS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7304288"/>
      </p:ext>
    </p:extLst>
  </p:cSld>
  <p:clrMapOvr>
    <a:masterClrMapping/>
  </p:clrMapOvr>
  <p:transition spd="slow"/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6F8D44D-6B8E-4156-91BC-515166753C64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203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SBZ alati</a:t>
            </a:r>
            <a:endParaRPr lang="en-US" dirty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260000"/>
            <a:ext cx="9144000" cy="5760000"/>
          </a:xfrm>
        </p:spPr>
        <p:txBody>
          <a:bodyPr>
            <a:noAutofit/>
          </a:bodyPr>
          <a:lstStyle/>
          <a:p>
            <a:pPr>
              <a:spcBef>
                <a:spcPts val="1650"/>
              </a:spcBef>
            </a:pPr>
            <a:r>
              <a:rPr lang="en-US" sz="2400" b="1" dirty="0"/>
              <a:t>SWRL</a:t>
            </a:r>
            <a:r>
              <a:rPr lang="sr-Latn-RS" sz="2400" b="1" dirty="0"/>
              <a:t> (</a:t>
            </a:r>
            <a:r>
              <a:rPr lang="en-US" sz="2400" b="1" dirty="0"/>
              <a:t>Semantic Web Rule Language</a:t>
            </a:r>
            <a:r>
              <a:rPr lang="en-US" sz="2400" dirty="0"/>
              <a:t> </a:t>
            </a:r>
            <a:r>
              <a:rPr lang="sr-Latn-RS" sz="2400" b="1" dirty="0"/>
              <a:t>)</a:t>
            </a:r>
            <a:r>
              <a:rPr lang="en-US" sz="2400" b="1" dirty="0"/>
              <a:t> </a:t>
            </a:r>
            <a:r>
              <a:rPr lang="en-US" sz="2400" dirty="0"/>
              <a:t>is a proposed language for the </a:t>
            </a:r>
            <a:r>
              <a:rPr lang="en-US" sz="2400" b="1" dirty="0"/>
              <a:t>Semantic Web</a:t>
            </a:r>
            <a:r>
              <a:rPr lang="en-US" sz="2400" dirty="0"/>
              <a:t> that can be used to express </a:t>
            </a:r>
            <a:r>
              <a:rPr lang="en-US" sz="2400" b="1" dirty="0"/>
              <a:t>rules</a:t>
            </a:r>
            <a:r>
              <a:rPr lang="sr-Latn-RS" sz="2400" b="1" dirty="0"/>
              <a:t>. </a:t>
            </a:r>
            <a:r>
              <a:rPr lang="sr-Latn-RS" sz="2400" dirty="0"/>
              <a:t>A</a:t>
            </a:r>
            <a:r>
              <a:rPr lang="en-US" sz="2400" dirty="0"/>
              <a:t>n OWL rules language</a:t>
            </a:r>
            <a:r>
              <a:rPr lang="sr-Latn-RS" sz="2400" dirty="0"/>
              <a:t>.</a:t>
            </a:r>
            <a:endParaRPr lang="en-US" sz="2400" dirty="0"/>
          </a:p>
          <a:p>
            <a:pPr>
              <a:spcBef>
                <a:spcPts val="1650"/>
              </a:spcBef>
            </a:pPr>
            <a:r>
              <a:rPr lang="sr-Latn-RS" sz="2800" dirty="0"/>
              <a:t>Alati za razvoj ontologija</a:t>
            </a:r>
            <a:endParaRPr lang="en-US" sz="2800" dirty="0"/>
          </a:p>
          <a:p>
            <a:pPr marL="685800" lvl="1">
              <a:spcBef>
                <a:spcPts val="488"/>
              </a:spcBef>
            </a:pPr>
            <a:r>
              <a:rPr lang="en-US" sz="2400" dirty="0" err="1"/>
              <a:t>Protégé,OntoEdit</a:t>
            </a:r>
            <a:r>
              <a:rPr lang="en-US" sz="2400" dirty="0"/>
              <a:t>, </a:t>
            </a:r>
            <a:r>
              <a:rPr lang="en-US" sz="2400" dirty="0" err="1"/>
              <a:t>WebODE</a:t>
            </a:r>
            <a:endParaRPr lang="en-US" sz="2400" dirty="0"/>
          </a:p>
          <a:p>
            <a:pPr marL="968375" lvl="2">
              <a:spcBef>
                <a:spcPts val="488"/>
              </a:spcBef>
            </a:pPr>
            <a:r>
              <a:rPr lang="sr-Latn-RS" sz="2000" dirty="0"/>
              <a:t>Više na </a:t>
            </a:r>
            <a:r>
              <a:rPr lang="en-US" sz="2000" dirty="0"/>
              <a:t> </a:t>
            </a:r>
            <a:r>
              <a:rPr lang="en-US" sz="2000" u="sng" dirty="0">
                <a:hlinkClick r:id="rId3"/>
              </a:rPr>
              <a:t>http://www.w3.org/2001/sw/wiki/Category:Development_Environment</a:t>
            </a:r>
            <a:endParaRPr lang="en-US" sz="2000" u="sng" dirty="0"/>
          </a:p>
          <a:p>
            <a:pPr marL="968375" lvl="2">
              <a:spcBef>
                <a:spcPts val="488"/>
              </a:spcBef>
            </a:pPr>
            <a:r>
              <a:rPr lang="en-US" sz="2000" dirty="0"/>
              <a:t>Protégé</a:t>
            </a:r>
            <a:r>
              <a:rPr lang="sr-Latn-RS" sz="2000" dirty="0"/>
              <a:t> - </a:t>
            </a:r>
            <a:r>
              <a:rPr lang="en-US" sz="2000" dirty="0"/>
              <a:t>free, </a:t>
            </a:r>
            <a:r>
              <a:rPr lang="sr-Latn-RS" sz="2000" dirty="0"/>
              <a:t>java based, </a:t>
            </a:r>
            <a:r>
              <a:rPr lang="en-US" sz="2000" dirty="0"/>
              <a:t>open source ontology editor and knowledge-base framework</a:t>
            </a:r>
            <a:r>
              <a:rPr lang="sr-Latn-RS" sz="2000" dirty="0"/>
              <a:t>.</a:t>
            </a:r>
            <a:endParaRPr lang="en-US" sz="2000" dirty="0"/>
          </a:p>
          <a:p>
            <a:pPr marL="739775" lvl="2" indent="0">
              <a:spcBef>
                <a:spcPts val="488"/>
              </a:spcBef>
              <a:buNone/>
            </a:pP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37000677"/>
      </p:ext>
    </p:extLst>
  </p:cSld>
  <p:clrMapOvr>
    <a:masterClrMapping/>
  </p:clrMapOvr>
  <p:transition spd="slow"/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49724BA5-790B-47C6-A36F-7DABDA1FECFA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204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Novi pravci povezani sa SBZ</a:t>
            </a:r>
            <a:endParaRPr lang="en-US" dirty="0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r-Latn-RS" dirty="0"/>
              <a:t>Semantički Web</a:t>
            </a:r>
            <a:endParaRPr lang="en-US" dirty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/>
              <a:t>proširenje</a:t>
            </a:r>
            <a:r>
              <a:rPr lang="en-US" dirty="0"/>
              <a:t> World Wide Web</a:t>
            </a:r>
            <a:r>
              <a:rPr lang="sr-Latn-RS" dirty="0"/>
              <a:t>-a</a:t>
            </a:r>
            <a:endParaRPr lang="en-US" dirty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/>
              <a:t>Uključuje predstavljanje znanja i rasuđivanje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sr-Latn-RS" dirty="0"/>
              <a:t>Sistemi za podršku odlučivanju</a:t>
            </a:r>
            <a:endParaRPr lang="en-US" dirty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/>
              <a:t>Manji naglasak na autonomiji</a:t>
            </a:r>
          </a:p>
          <a:p>
            <a:pPr marL="685800" lvl="1" fontAlgn="auto">
              <a:spcAft>
                <a:spcPts val="0"/>
              </a:spcAft>
              <a:defRPr/>
            </a:pPr>
            <a:r>
              <a:rPr lang="en-US" dirty="0"/>
              <a:t>Business Rules Management Systems</a:t>
            </a:r>
            <a:r>
              <a:rPr lang="sr-Latn-RS" dirty="0"/>
              <a:t> (BRMS)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sr-Latn-RS" dirty="0"/>
              <a:t>Istraživanje i analiza podataka</a:t>
            </a:r>
            <a:endParaRPr lang="en-US" dirty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/>
              <a:t>Izdvajanje znanja iz velikih količina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01948"/>
      </p:ext>
    </p:extLst>
  </p:cSld>
  <p:clrMapOvr>
    <a:masterClrMapping/>
  </p:clrMapOvr>
  <p:transition spd="slow"/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/>
              <a:t>Inženjerstvo znanja</a:t>
            </a:r>
            <a:endParaRPr lang="en-GB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/>
          </a:bodyPr>
          <a:lstStyle/>
          <a:p>
            <a:r>
              <a:rPr lang="sr-Latn-RS" dirty="0"/>
              <a:t>Termin </a:t>
            </a:r>
            <a:r>
              <a:rPr lang="en-GB" dirty="0"/>
              <a:t>“</a:t>
            </a:r>
            <a:r>
              <a:rPr lang="sr-Latn-RS" b="1" dirty="0"/>
              <a:t>inženjerstvo znanja</a:t>
            </a:r>
            <a:r>
              <a:rPr lang="en-GB" dirty="0"/>
              <a:t>” </a:t>
            </a:r>
            <a:r>
              <a:rPr lang="sr-Latn-RS" dirty="0"/>
              <a:t>(</a:t>
            </a:r>
            <a:r>
              <a:rPr lang="en-GB" dirty="0"/>
              <a:t>“knowledge engineering”</a:t>
            </a:r>
            <a:r>
              <a:rPr lang="sr-Latn-RS" dirty="0"/>
              <a:t>) često se koristi da </a:t>
            </a:r>
            <a:r>
              <a:rPr lang="sr-Latn-RS" b="1" dirty="0"/>
              <a:t>označi proces</a:t>
            </a:r>
            <a:endParaRPr lang="en-GB" b="1" dirty="0"/>
          </a:p>
          <a:p>
            <a:pPr lvl="1">
              <a:buSzPct val="80000"/>
            </a:pPr>
            <a:r>
              <a:rPr lang="sr-Latn-RS" dirty="0"/>
              <a:t>dizajniranja,</a:t>
            </a:r>
            <a:endParaRPr lang="en-GB" dirty="0"/>
          </a:p>
          <a:p>
            <a:pPr lvl="1">
              <a:buSzPct val="80000"/>
            </a:pPr>
            <a:r>
              <a:rPr lang="sr-Latn-RS" dirty="0"/>
              <a:t>izgradnje, i</a:t>
            </a:r>
            <a:endParaRPr lang="en-GB" dirty="0"/>
          </a:p>
          <a:p>
            <a:pPr lvl="1">
              <a:buSzPct val="80000"/>
            </a:pPr>
            <a:r>
              <a:rPr lang="sr-Latn-RS" dirty="0"/>
              <a:t>stavljanja u produkciju (rad)</a:t>
            </a:r>
            <a:endParaRPr lang="en-GB" dirty="0"/>
          </a:p>
          <a:p>
            <a:pPr>
              <a:buFont typeface="Monotype Sorts" pitchFamily="2" charset="2"/>
              <a:buNone/>
            </a:pPr>
            <a:r>
              <a:rPr lang="en-GB" dirty="0"/>
              <a:t>	</a:t>
            </a:r>
            <a:r>
              <a:rPr lang="sr-Latn-RS" dirty="0"/>
              <a:t>ekspertskog ili nekog drugog </a:t>
            </a:r>
            <a:r>
              <a:rPr lang="sr-Latn-RS" b="1" dirty="0"/>
              <a:t>sistema baziranog na znanju</a:t>
            </a:r>
            <a:r>
              <a:rPr lang="en-GB" dirty="0"/>
              <a:t>.</a:t>
            </a:r>
          </a:p>
          <a:p>
            <a:r>
              <a:rPr lang="sr-Latn-RS" dirty="0"/>
              <a:t>Neki autori termin koriste da označe samo jednu od faza ovoga procesa – </a:t>
            </a:r>
            <a:r>
              <a:rPr lang="sr-Latn-RS" b="1" dirty="0"/>
              <a:t>prikupljanje znanja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179743"/>
      </p:ext>
    </p:extLst>
  </p:cSld>
  <p:clrMapOvr>
    <a:masterClrMapping/>
  </p:clrMapOvr>
  <p:transition/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bi to bio Ekspertski Sistem?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Ekspertski sistem je kompjuterski sistem koji:</a:t>
            </a:r>
          </a:p>
          <a:p>
            <a:pPr lvl="1"/>
            <a:r>
              <a:rPr lang="sr-Latn-RS" dirty="0"/>
              <a:t>Obavlja funkcije</a:t>
            </a:r>
            <a:r>
              <a:rPr lang="en-US" dirty="0"/>
              <a:t>/</a:t>
            </a:r>
            <a:r>
              <a:rPr lang="en-US" dirty="0" err="1"/>
              <a:t>zadatke</a:t>
            </a:r>
            <a:r>
              <a:rPr lang="sr-Latn-RS" dirty="0"/>
              <a:t> slične onima koje obično vrši stručnjak (osoba ekspert)</a:t>
            </a:r>
          </a:p>
          <a:p>
            <a:pPr lvl="1"/>
            <a:r>
              <a:rPr lang="sr-Latn-RS" dirty="0"/>
              <a:t>Koristi reprezentaciju ljudske ekspertize u specijalizovanom domenu radi obavljanja zadataka</a:t>
            </a:r>
          </a:p>
          <a:p>
            <a:pPr lvl="1"/>
            <a:r>
              <a:rPr lang="sr-Latn-RS" dirty="0"/>
              <a:t>Oslanja se na mehanizam zaključivanja i bazu znanja u kojoj se nalazi znanje stručnjaka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6882632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 err="1"/>
              <a:t>Ekspertski</a:t>
            </a:r>
            <a:r>
              <a:rPr lang="en-GB" dirty="0"/>
              <a:t> </a:t>
            </a:r>
            <a:r>
              <a:rPr lang="en-GB" dirty="0" err="1"/>
              <a:t>sistemi</a:t>
            </a:r>
            <a:endParaRPr lang="en-GB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sr-Latn-RS" dirty="0"/>
              <a:t>Eksperski sitem (ES) je:</a:t>
            </a:r>
            <a:endParaRPr lang="en-GB" dirty="0"/>
          </a:p>
          <a:p>
            <a:pPr lvl="1">
              <a:buSzPct val="80000"/>
            </a:pPr>
            <a:r>
              <a:rPr lang="sr-Latn-RS" b="1" dirty="0"/>
              <a:t>Posebna vrsta sistema baziranog na znanju</a:t>
            </a:r>
            <a:endParaRPr lang="en-GB" b="1" dirty="0"/>
          </a:p>
          <a:p>
            <a:pPr lvl="1">
              <a:buSzPct val="80000"/>
            </a:pPr>
            <a:r>
              <a:rPr lang="sr-Latn-RS" b="1" dirty="0"/>
              <a:t>čije je znanje smešteno u bazi znanja preuzeto od eksperta iz određene oblasti</a:t>
            </a:r>
            <a:r>
              <a:rPr lang="en-GB" b="1" dirty="0"/>
              <a:t>.</a:t>
            </a:r>
          </a:p>
          <a:p>
            <a:r>
              <a:rPr lang="sr-Latn-RS" dirty="0"/>
              <a:t>Zbog toga ES može (do određene mere) da zameni eksperta od koga je znanje preuzeto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131283"/>
      </p:ext>
    </p:extLst>
  </p:cSld>
  <p:clrMapOvr>
    <a:masterClrMapping/>
  </p:clrMapOvr>
  <p:transition advTm="13731"/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b="1" dirty="0"/>
              <a:t>Eksperti</a:t>
            </a:r>
            <a:endParaRPr lang="en-GB" b="1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/>
          </a:bodyPr>
          <a:lstStyle/>
          <a:p>
            <a:r>
              <a:rPr lang="sr-Latn-RS" dirty="0"/>
              <a:t>Ekspert je iskusan stručnjak u određenoj oblasti koji je </a:t>
            </a:r>
            <a:r>
              <a:rPr lang="sr-Latn-RS" b="1" dirty="0"/>
              <a:t>visoko efikasan u rešavanju problema i donošenju odluka u svojoj oblasti ekspertize</a:t>
            </a:r>
            <a:r>
              <a:rPr lang="en-GB" dirty="0"/>
              <a:t>.</a:t>
            </a:r>
          </a:p>
          <a:p>
            <a:r>
              <a:rPr lang="sr-Latn-RS" dirty="0"/>
              <a:t>Eksperti moraju da imaju tri kvaliteta</a:t>
            </a:r>
            <a:r>
              <a:rPr lang="en-GB" dirty="0"/>
              <a:t>:</a:t>
            </a:r>
          </a:p>
          <a:p>
            <a:pPr lvl="1">
              <a:buSzPct val="80000"/>
            </a:pPr>
            <a:r>
              <a:rPr lang="sr-Latn-RS" dirty="0"/>
              <a:t>Donose </a:t>
            </a:r>
            <a:r>
              <a:rPr lang="sr-Latn-RS" b="1" dirty="0">
                <a:solidFill>
                  <a:srgbClr val="FF0000"/>
                </a:solidFill>
              </a:rPr>
              <a:t>dobre</a:t>
            </a:r>
            <a:r>
              <a:rPr lang="en-GB" dirty="0"/>
              <a:t> </a:t>
            </a:r>
            <a:r>
              <a:rPr lang="sr-Latn-RS" dirty="0"/>
              <a:t>odluke</a:t>
            </a:r>
            <a:endParaRPr lang="en-GB" dirty="0"/>
          </a:p>
          <a:p>
            <a:pPr lvl="1">
              <a:buSzPct val="80000"/>
            </a:pPr>
            <a:r>
              <a:rPr lang="sr-Latn-RS" dirty="0"/>
              <a:t>Te odluke donose</a:t>
            </a:r>
            <a:r>
              <a:rPr lang="en-GB" dirty="0"/>
              <a:t> </a:t>
            </a:r>
            <a:r>
              <a:rPr lang="sr-Latn-RS" b="1" dirty="0">
                <a:solidFill>
                  <a:srgbClr val="FF0000"/>
                </a:solidFill>
              </a:rPr>
              <a:t>brzo</a:t>
            </a:r>
            <a:endParaRPr lang="en-GB" b="1" dirty="0">
              <a:solidFill>
                <a:srgbClr val="FF0000"/>
              </a:solidFill>
            </a:endParaRPr>
          </a:p>
          <a:p>
            <a:pPr lvl="1">
              <a:buSzPct val="80000"/>
            </a:pPr>
            <a:r>
              <a:rPr lang="sr-Latn-RS" dirty="0"/>
              <a:t>Mogu da iziđu na kraj sa </a:t>
            </a:r>
            <a:r>
              <a:rPr lang="sr-Latn-RS" b="1" dirty="0">
                <a:solidFill>
                  <a:srgbClr val="FF0000"/>
                </a:solidFill>
              </a:rPr>
              <a:t>širokim spektrom problema</a:t>
            </a:r>
            <a:r>
              <a:rPr lang="en-GB" dirty="0"/>
              <a:t>.</a:t>
            </a:r>
            <a:endParaRPr lang="sr-Latn-RS" dirty="0"/>
          </a:p>
          <a:p>
            <a:pPr>
              <a:buSzPct val="80000"/>
            </a:pPr>
            <a:r>
              <a:rPr lang="sr-Latn-RS" dirty="0"/>
              <a:t>Zbog toga su eksperti uvažavani, dobro plaćeni i prezauzeti</a:t>
            </a:r>
            <a:r>
              <a:rPr lang="en-GB" dirty="0"/>
              <a:t>.</a:t>
            </a:r>
          </a:p>
          <a:p>
            <a:pPr lvl="1">
              <a:buSzPct val="8000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577862"/>
      </p:ext>
    </p:extLst>
  </p:cSld>
  <p:clrMapOvr>
    <a:masterClrMapping/>
  </p:clrMapOvr>
  <p:transition advTm="10765"/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/>
              <a:t>Eksperti i ekspertski sistemi</a:t>
            </a:r>
            <a:endParaRPr lang="en-GB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lvl="1">
              <a:buSzPct val="80000"/>
            </a:pPr>
            <a:r>
              <a:rPr lang="sr-Latn-RS" dirty="0"/>
              <a:t>Zadaci koje izvršava ekspertski sistem se generalno smatraju teškim</a:t>
            </a:r>
            <a:r>
              <a:rPr lang="en-GB" dirty="0"/>
              <a:t>.</a:t>
            </a:r>
          </a:p>
          <a:p>
            <a:pPr lvl="1">
              <a:buSzPct val="80000"/>
            </a:pPr>
            <a:r>
              <a:rPr lang="sr-Latn-RS" dirty="0"/>
              <a:t>Ekspertski sistem skoro uvek radi u određenoj uskoj oblasti znanja. Ta oblast se naziva </a:t>
            </a:r>
            <a:r>
              <a:rPr lang="sr-Latn-RS" b="1" dirty="0">
                <a:solidFill>
                  <a:srgbClr val="FF0000"/>
                </a:solidFill>
              </a:rPr>
              <a:t>domen znanja</a:t>
            </a:r>
            <a:r>
              <a:rPr lang="en-GB" i="1" dirty="0"/>
              <a:t> </a:t>
            </a:r>
            <a:r>
              <a:rPr lang="sr-Latn-RS" dirty="0"/>
              <a:t>sistema</a:t>
            </a:r>
            <a:r>
              <a:rPr lang="en-GB" dirty="0"/>
              <a:t>.</a:t>
            </a:r>
          </a:p>
          <a:p>
            <a:pPr lvl="1">
              <a:buSzPct val="80000"/>
            </a:pPr>
            <a:r>
              <a:rPr lang="sr-Latn-RS" dirty="0"/>
              <a:t>Ima puno oblasti u kojima se ekspertski sistemi mogu uspešno izgraditi, a ima i puno oblasti u kojima ne mogu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335676"/>
      </p:ext>
    </p:extLst>
  </p:cSld>
  <p:clrMapOvr>
    <a:masterClrMapping/>
  </p:clrMapOvr>
  <p:transition advTm="15104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potprograma – ketoni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sz="2800" b="1" dirty="0" err="1"/>
              <a:t>Ketoni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organska</a:t>
            </a:r>
            <a:r>
              <a:rPr lang="en-US" sz="2800" dirty="0"/>
              <a:t> </a:t>
            </a:r>
            <a:r>
              <a:rPr lang="en-US" sz="2800" b="1" dirty="0" err="1"/>
              <a:t>jedinjenja</a:t>
            </a:r>
            <a:r>
              <a:rPr lang="en-US" sz="2800" b="1" dirty="0"/>
              <a:t> </a:t>
            </a:r>
            <a:r>
              <a:rPr lang="en-US" sz="2800" b="1" dirty="0" err="1"/>
              <a:t>sa</a:t>
            </a:r>
            <a:r>
              <a:rPr lang="en-US" sz="2800" b="1" dirty="0"/>
              <a:t> </a:t>
            </a:r>
            <a:r>
              <a:rPr lang="en-US" sz="2800" b="1" dirty="0" err="1"/>
              <a:t>kiseonikom</a:t>
            </a:r>
            <a:r>
              <a:rPr lang="en-US" sz="2800" b="1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sadrže</a:t>
            </a:r>
            <a:r>
              <a:rPr lang="en-US" sz="2800" dirty="0"/>
              <a:t> </a:t>
            </a:r>
            <a:r>
              <a:rPr lang="en-US" sz="2800" b="1" dirty="0" err="1"/>
              <a:t>karbolnilnu</a:t>
            </a:r>
            <a:r>
              <a:rPr lang="en-US" sz="2800" b="1" dirty="0"/>
              <a:t> - keto - </a:t>
            </a:r>
            <a:r>
              <a:rPr lang="en-US" sz="2800" b="1" dirty="0" err="1"/>
              <a:t>grupu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Za</a:t>
            </a:r>
            <a:r>
              <a:rPr lang="en-US" sz="2800" dirty="0"/>
              <a:t> </a:t>
            </a:r>
            <a:r>
              <a:rPr lang="en-US" sz="2800" dirty="0" err="1"/>
              <a:t>ugljenikov</a:t>
            </a:r>
            <a:r>
              <a:rPr lang="en-US" sz="2800" dirty="0"/>
              <a:t> atom </a:t>
            </a:r>
            <a:r>
              <a:rPr lang="en-US" sz="2800" dirty="0" err="1"/>
              <a:t>karbonilne</a:t>
            </a:r>
            <a:r>
              <a:rPr lang="en-US" sz="2800" dirty="0"/>
              <a:t> </a:t>
            </a:r>
            <a:r>
              <a:rPr lang="en-US" sz="2800" dirty="0" err="1"/>
              <a:t>grupe</a:t>
            </a:r>
            <a:r>
              <a:rPr lang="en-US" sz="2800" dirty="0"/>
              <a:t> </a:t>
            </a:r>
            <a:r>
              <a:rPr lang="en-US" sz="2800" dirty="0" err="1"/>
              <a:t>vezane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dve</a:t>
            </a:r>
            <a:r>
              <a:rPr lang="en-US" sz="2800" dirty="0"/>
              <a:t> </a:t>
            </a:r>
            <a:r>
              <a:rPr lang="en-US" sz="2800" b="1" dirty="0" err="1"/>
              <a:t>akil-grupe</a:t>
            </a:r>
            <a:r>
              <a:rPr lang="en-US" sz="2800"/>
              <a:t>.</a:t>
            </a:r>
            <a:r>
              <a:rPr lang="sr-Latn-RS" sz="2800"/>
              <a:t> </a:t>
            </a:r>
            <a:r>
              <a:rPr lang="en-US" sz="2800"/>
              <a:t>Opšta</a:t>
            </a:r>
            <a:r>
              <a:rPr lang="sr-Latn-RS" sz="2800"/>
              <a:t> </a:t>
            </a:r>
            <a:r>
              <a:rPr lang="en-US" sz="2800"/>
              <a:t>formula </a:t>
            </a:r>
            <a:r>
              <a:rPr lang="en-US" sz="2800" err="1"/>
              <a:t>ketona</a:t>
            </a:r>
            <a:r>
              <a:rPr lang="en-US" sz="2800"/>
              <a:t> je</a:t>
            </a:r>
            <a:r>
              <a:rPr lang="en-US" sz="2800" dirty="0"/>
              <a:t>: R1(CO)R2 </a:t>
            </a:r>
            <a:r>
              <a:rPr lang="en-US" sz="2800" dirty="0" err="1"/>
              <a:t>gde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R1 </a:t>
            </a:r>
            <a:r>
              <a:rPr lang="en-US" sz="2800" dirty="0" err="1"/>
              <a:t>i</a:t>
            </a:r>
            <a:r>
              <a:rPr lang="en-US" sz="2800" dirty="0"/>
              <a:t> R2</a:t>
            </a:r>
            <a:r>
              <a:rPr lang="sr-Latn-RS" sz="2800" dirty="0"/>
              <a:t> npr. </a:t>
            </a:r>
            <a:r>
              <a:rPr lang="en-US" sz="2800" dirty="0"/>
              <a:t>H</a:t>
            </a:r>
            <a:r>
              <a:rPr lang="en-US" sz="1900" dirty="0"/>
              <a:t>3</a:t>
            </a:r>
            <a:r>
              <a:rPr lang="en-US" sz="2800" dirty="0"/>
              <a:t>C </a:t>
            </a:r>
            <a:r>
              <a:rPr lang="en-US" sz="2800" dirty="0" err="1"/>
              <a:t>i</a:t>
            </a:r>
            <a:r>
              <a:rPr lang="en-US" sz="2800" dirty="0"/>
              <a:t> CH</a:t>
            </a:r>
            <a:r>
              <a:rPr lang="en-US" sz="1900" dirty="0"/>
              <a:t>3</a:t>
            </a:r>
            <a:r>
              <a:rPr lang="en-US" sz="2800" dirty="0"/>
              <a:t> (formula </a:t>
            </a:r>
            <a:r>
              <a:rPr lang="en-US" sz="2800" dirty="0" err="1"/>
              <a:t>acetona</a:t>
            </a:r>
            <a:r>
              <a:rPr lang="en-US" sz="2800" dirty="0"/>
              <a:t>)</a:t>
            </a:r>
            <a:endParaRPr lang="sr-Latn-RS" sz="2800" dirty="0"/>
          </a:p>
          <a:p>
            <a:endParaRPr lang="sr-Latn-RS" sz="2800" dirty="0"/>
          </a:p>
          <a:p>
            <a:r>
              <a:rPr lang="sr-Latn-RS" sz="2800" dirty="0" err="1"/>
              <a:t>Ugljenični</a:t>
            </a:r>
            <a:r>
              <a:rPr lang="sr-Latn-RS" sz="2800" dirty="0"/>
              <a:t> lanac ima jednaku verovatnoću da se raskine sa obe strane dvostruke karbonatne veze sa kiseonikom.</a:t>
            </a:r>
          </a:p>
          <a:p>
            <a:r>
              <a:rPr lang="sr-Latn-RS" sz="2800" dirty="0"/>
              <a:t>Očekujemo da će jedan pik na spektru odgovarati ostatku lanca sa CO, a da će drugi pik odgovarati </a:t>
            </a:r>
            <a:r>
              <a:rPr lang="en-GB" sz="2800" dirty="0"/>
              <a:t> </a:t>
            </a:r>
            <a:r>
              <a:rPr lang="sr-Latn-RS" sz="2800" dirty="0"/>
              <a:t>ostatku lanca bez CO.</a:t>
            </a:r>
          </a:p>
          <a:p>
            <a:pPr marL="0" indent="0">
              <a:buNone/>
            </a:pPr>
            <a:endParaRPr lang="sr-Latn-R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2600" y="3429000"/>
                <a:ext cx="2054858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sr-Latn-R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sr-Latn-RS" b="0" i="1" smtClean="0">
                                <a:latin typeface="Cambria Math"/>
                              </a:rPr>
                              <m:t>𝐶</m:t>
                            </m:r>
                          </m:e>
                          <m:e>
                            <m:r>
                              <a:rPr lang="sr-Latn-R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sr-Latn-RS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sr-Latn-RS" b="0" i="1" smtClean="0">
                                <a:latin typeface="Cambria Math"/>
                              </a:rPr>
                              <m:t>−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i="1">
                                    <a:latin typeface="Cambria Math"/>
                                  </a:rPr>
                                  <m:t>𝐶𝐻</m:t>
                                </m:r>
                              </m:e>
                              <m:sub>
                                <m:r>
                                  <a:rPr lang="sr-Latn-RS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∥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a:rPr lang="sr-Latn-RS" b="0" i="0" smtClean="0">
                                <a:latin typeface="Cambria Math"/>
                              </a:rPr>
                              <m:t>O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429000"/>
                <a:ext cx="2054858" cy="8302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84403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/>
              <a:t>Eksperti i ekspertski sistemi</a:t>
            </a:r>
            <a:endParaRPr lang="en-GB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sr-Latn-RS" dirty="0"/>
              <a:t>Ekspert obično može da</a:t>
            </a:r>
            <a:endParaRPr lang="en-GB" dirty="0"/>
          </a:p>
          <a:p>
            <a:pPr lvl="1">
              <a:buSzPct val="80000"/>
            </a:pPr>
            <a:r>
              <a:rPr lang="sr-Latn-RS" dirty="0"/>
              <a:t>objasni</a:t>
            </a:r>
            <a:endParaRPr lang="en-GB" dirty="0"/>
          </a:p>
          <a:p>
            <a:pPr lvl="1">
              <a:buFont typeface="Monotype Sorts" pitchFamily="2" charset="2"/>
              <a:buNone/>
            </a:pPr>
            <a:r>
              <a:rPr lang="sr-Latn-RS" dirty="0"/>
              <a:t>i</a:t>
            </a:r>
            <a:r>
              <a:rPr lang="en-GB" dirty="0"/>
              <a:t> </a:t>
            </a:r>
          </a:p>
          <a:p>
            <a:pPr lvl="1">
              <a:buSzPct val="80000"/>
            </a:pPr>
            <a:r>
              <a:rPr lang="sr-Latn-RS" dirty="0"/>
              <a:t>obrazloži</a:t>
            </a:r>
            <a:endParaRPr lang="en-GB" dirty="0"/>
          </a:p>
          <a:p>
            <a:pPr>
              <a:buFont typeface="Monotype Sorts" pitchFamily="2" charset="2"/>
              <a:buNone/>
            </a:pPr>
            <a:r>
              <a:rPr lang="en-GB" dirty="0"/>
              <a:t>			</a:t>
            </a:r>
            <a:r>
              <a:rPr lang="sr-Latn-RS" dirty="0"/>
              <a:t>svoju odluku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911587"/>
      </p:ext>
    </p:extLst>
  </p:cSld>
  <p:clrMapOvr>
    <a:masterClrMapping/>
  </p:clrMapOvr>
  <p:transition advTm="15104"/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/>
              <a:t>Razlozi za pravljenje ES-a</a:t>
            </a:r>
            <a:endParaRPr lang="en-GB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buSzPct val="80000"/>
            </a:pPr>
            <a:r>
              <a:rPr lang="sr-Latn-RS" dirty="0"/>
              <a:t>Da </a:t>
            </a:r>
            <a:r>
              <a:rPr lang="en-GB" dirty="0"/>
              <a:t> </a:t>
            </a:r>
            <a:r>
              <a:rPr lang="sr-Latn-RS" b="1" dirty="0">
                <a:solidFill>
                  <a:srgbClr val="FF0000"/>
                </a:solidFill>
              </a:rPr>
              <a:t>sačuva</a:t>
            </a:r>
            <a:r>
              <a:rPr lang="en-GB" dirty="0"/>
              <a:t> </a:t>
            </a:r>
            <a:r>
              <a:rPr lang="sr-Latn-RS" dirty="0"/>
              <a:t>znanje nekog eksperta, da bi se obezbedilo </a:t>
            </a:r>
            <a:r>
              <a:rPr lang="sr-Latn-RS" b="1" dirty="0"/>
              <a:t>osiguranje od situacije kada ekspert ode na drugo mesto, penzioniše se ili umre</a:t>
            </a:r>
            <a:r>
              <a:rPr lang="en-GB" dirty="0"/>
              <a:t>.</a:t>
            </a:r>
          </a:p>
          <a:p>
            <a:pPr>
              <a:buSzPct val="80000"/>
            </a:pPr>
            <a:r>
              <a:rPr lang="sr-Latn-RS" dirty="0"/>
              <a:t>Da</a:t>
            </a:r>
            <a:r>
              <a:rPr lang="en-GB" dirty="0"/>
              <a:t> </a:t>
            </a:r>
            <a:r>
              <a:rPr lang="sr-Latn-RS" b="1" dirty="0">
                <a:solidFill>
                  <a:srgbClr val="FF0000"/>
                </a:solidFill>
              </a:rPr>
              <a:t>diseminira</a:t>
            </a:r>
            <a:r>
              <a:rPr lang="en-GB" dirty="0"/>
              <a:t> </a:t>
            </a:r>
            <a:r>
              <a:rPr lang="sr-Latn-RS" b="1" dirty="0"/>
              <a:t>znanje eksperta </a:t>
            </a:r>
            <a:r>
              <a:rPr lang="sr-Latn-RS" dirty="0"/>
              <a:t>tako da ono postane </a:t>
            </a:r>
            <a:r>
              <a:rPr lang="sr-Latn-RS" b="1" dirty="0"/>
              <a:t>dostupno i na mestima gde nije taj ekspert</a:t>
            </a:r>
            <a:r>
              <a:rPr lang="en-GB" dirty="0"/>
              <a:t>.</a:t>
            </a:r>
          </a:p>
          <a:p>
            <a:pPr>
              <a:buSzPct val="80000"/>
            </a:pPr>
            <a:r>
              <a:rPr lang="sr-Latn-RS" dirty="0"/>
              <a:t>Da</a:t>
            </a:r>
            <a:r>
              <a:rPr lang="en-GB" dirty="0"/>
              <a:t> </a:t>
            </a:r>
            <a:r>
              <a:rPr lang="sr-Latn-RS" b="1" dirty="0">
                <a:solidFill>
                  <a:srgbClr val="FF0000"/>
                </a:solidFill>
              </a:rPr>
              <a:t>obezbedi ujednačenost</a:t>
            </a:r>
            <a:r>
              <a:rPr lang="en-GB" dirty="0">
                <a:solidFill>
                  <a:schemeClr val="hlink"/>
                </a:solidFill>
              </a:rPr>
              <a:t> </a:t>
            </a:r>
            <a:r>
              <a:rPr lang="sr-Latn-RS" dirty="0"/>
              <a:t>preporuka</a:t>
            </a:r>
            <a:r>
              <a:rPr lang="en-GB" dirty="0"/>
              <a:t>/</a:t>
            </a:r>
            <a:r>
              <a:rPr lang="sr-Latn-RS" dirty="0"/>
              <a:t>odluka</a:t>
            </a:r>
            <a:r>
              <a:rPr lang="en-GB" dirty="0"/>
              <a:t>.</a:t>
            </a:r>
          </a:p>
          <a:p>
            <a:pPr>
              <a:buSzPct val="80000"/>
            </a:pPr>
            <a:r>
              <a:rPr lang="sr-Latn-RS" dirty="0"/>
              <a:t>Kao</a:t>
            </a:r>
            <a:r>
              <a:rPr lang="en-GB" dirty="0"/>
              <a:t> </a:t>
            </a:r>
            <a:r>
              <a:rPr lang="sr-Latn-RS" b="1" dirty="0">
                <a:solidFill>
                  <a:srgbClr val="FF0000"/>
                </a:solidFill>
              </a:rPr>
              <a:t>osnova za obuku</a:t>
            </a:r>
            <a:r>
              <a:rPr lang="en-GB" dirty="0">
                <a:solidFill>
                  <a:schemeClr val="hlink"/>
                </a:solidFill>
              </a:rPr>
              <a:t> </a:t>
            </a:r>
            <a:r>
              <a:rPr lang="sr-Latn-RS" dirty="0"/>
              <a:t>drugih specijalista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694814"/>
      </p:ext>
    </p:extLst>
  </p:cSld>
  <p:clrMapOvr>
    <a:masterClrMapping/>
  </p:clrMapOvr>
  <p:transition advTm="15599"/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sr-Latn-RS" dirty="0"/>
              <a:t>Prednosti ES-a nad ekspertima ljudima</a:t>
            </a:r>
            <a:endParaRPr lang="en-GB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SzPct val="80000"/>
            </a:pPr>
            <a:r>
              <a:rPr lang="sr-Latn-RS" dirty="0"/>
              <a:t>Znanje je </a:t>
            </a:r>
            <a:r>
              <a:rPr lang="sr-Latn-RS" b="1" dirty="0">
                <a:solidFill>
                  <a:srgbClr val="FF0000"/>
                </a:solidFill>
              </a:rPr>
              <a:t>trajno</a:t>
            </a:r>
            <a:endParaRPr lang="en-GB" b="1" dirty="0">
              <a:solidFill>
                <a:srgbClr val="FF0000"/>
              </a:solidFill>
            </a:endParaRPr>
          </a:p>
          <a:p>
            <a:pPr>
              <a:buSzPct val="80000"/>
            </a:pPr>
            <a:r>
              <a:rPr lang="sr-Latn-RS" dirty="0"/>
              <a:t>Znanje se </a:t>
            </a:r>
            <a:r>
              <a:rPr lang="sr-Latn-RS" b="1" dirty="0">
                <a:solidFill>
                  <a:srgbClr val="FF0000"/>
                </a:solidFill>
              </a:rPr>
              <a:t>lako replicira</a:t>
            </a:r>
            <a:endParaRPr lang="en-GB" b="1" dirty="0">
              <a:solidFill>
                <a:srgbClr val="FF0000"/>
              </a:solidFill>
            </a:endParaRPr>
          </a:p>
          <a:p>
            <a:pPr>
              <a:buSzPct val="80000"/>
            </a:pPr>
            <a:r>
              <a:rPr lang="sr-Latn-RS" dirty="0"/>
              <a:t>Znanje je</a:t>
            </a:r>
            <a:r>
              <a:rPr lang="en-GB" dirty="0"/>
              <a:t> </a:t>
            </a:r>
            <a:r>
              <a:rPr lang="sr-Latn-RS" b="1" dirty="0">
                <a:solidFill>
                  <a:srgbClr val="FF0000"/>
                </a:solidFill>
              </a:rPr>
              <a:t>predstavljeno eksplicitno</a:t>
            </a:r>
            <a:r>
              <a:rPr lang="en-GB" dirty="0"/>
              <a:t>, </a:t>
            </a:r>
            <a:r>
              <a:rPr lang="sr-Latn-RS" dirty="0"/>
              <a:t>i može se evaluirati</a:t>
            </a:r>
            <a:endParaRPr lang="en-GB" dirty="0"/>
          </a:p>
          <a:p>
            <a:pPr>
              <a:buSzPct val="80000"/>
            </a:pPr>
            <a:r>
              <a:rPr lang="sr-Latn-RS" dirty="0"/>
              <a:t>Sistem je</a:t>
            </a:r>
            <a:r>
              <a:rPr lang="en-GB" dirty="0"/>
              <a:t> </a:t>
            </a:r>
            <a:r>
              <a:rPr lang="sr-Latn-RS" b="1" dirty="0">
                <a:solidFill>
                  <a:srgbClr val="FF0000"/>
                </a:solidFill>
              </a:rPr>
              <a:t>stabilan</a:t>
            </a:r>
            <a:r>
              <a:rPr lang="en-GB" dirty="0"/>
              <a:t> – </a:t>
            </a:r>
            <a:r>
              <a:rPr lang="sr-Latn-RS" dirty="0"/>
              <a:t>ljudi mogu imaju i loše dane, računari ne</a:t>
            </a:r>
            <a:r>
              <a:rPr lang="en-GB" dirty="0"/>
              <a:t>.</a:t>
            </a:r>
          </a:p>
          <a:p>
            <a:pPr>
              <a:buSzPct val="80000"/>
            </a:pPr>
            <a:r>
              <a:rPr lang="sr-Latn-RS" dirty="0"/>
              <a:t>Kada se jednom naprave</a:t>
            </a:r>
            <a:r>
              <a:rPr lang="en-GB" dirty="0"/>
              <a:t>, </a:t>
            </a:r>
            <a:r>
              <a:rPr lang="sr-Latn-RS" b="1" dirty="0">
                <a:solidFill>
                  <a:srgbClr val="FF0000"/>
                </a:solidFill>
              </a:rPr>
              <a:t>troškovi eksplotacije su niski</a:t>
            </a:r>
            <a:r>
              <a:rPr lang="sr-Latn-RS" dirty="0"/>
              <a:t>.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51666"/>
      </p:ext>
    </p:extLst>
  </p:cSld>
  <p:clrMapOvr>
    <a:masterClrMapping/>
  </p:clrMapOvr>
  <p:transition advTm="15598"/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914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dirty="0"/>
              <a:t>Nedostaci ES-a</a:t>
            </a:r>
            <a:endParaRPr lang="en-GB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86400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sr-Latn-RS" b="1" dirty="0">
                <a:solidFill>
                  <a:srgbClr val="FF0000"/>
                </a:solidFill>
              </a:rPr>
              <a:t>Razvoj</a:t>
            </a:r>
            <a:r>
              <a:rPr lang="sr-Latn-RS" dirty="0"/>
              <a:t> ES-a obično </a:t>
            </a:r>
            <a:r>
              <a:rPr lang="sr-Latn-RS" b="1" dirty="0"/>
              <a:t>zahteva puno vremena i novaca</a:t>
            </a:r>
            <a:endParaRPr lang="en-GB" b="1" dirty="0"/>
          </a:p>
          <a:p>
            <a:r>
              <a:rPr lang="sr-Latn-RS" b="1" dirty="0">
                <a:solidFill>
                  <a:srgbClr val="FF0000"/>
                </a:solidFill>
              </a:rPr>
              <a:t>Stepen neuspeha </a:t>
            </a:r>
            <a:r>
              <a:rPr lang="sr-Latn-RS" dirty="0"/>
              <a:t>ES projekata je, </a:t>
            </a:r>
            <a:r>
              <a:rPr lang="sr-Latn-RS" b="1" dirty="0"/>
              <a:t>istorijski gledano</a:t>
            </a:r>
            <a:r>
              <a:rPr lang="sr-Latn-RS" dirty="0"/>
              <a:t>, </a:t>
            </a:r>
            <a:r>
              <a:rPr lang="sr-Latn-RS" b="1" dirty="0"/>
              <a:t>visok</a:t>
            </a:r>
            <a:endParaRPr lang="en-GB" b="1" dirty="0"/>
          </a:p>
          <a:p>
            <a:pPr lvl="1">
              <a:buSzPct val="80000"/>
            </a:pPr>
            <a:r>
              <a:rPr lang="sr-Latn-RS" dirty="0"/>
              <a:t>Projekat može da </a:t>
            </a:r>
            <a:r>
              <a:rPr lang="sr-Latn-RS" b="1" dirty="0"/>
              <a:t>padne u fazi razvoja</a:t>
            </a:r>
            <a:r>
              <a:rPr lang="sr-Latn-RS" dirty="0"/>
              <a:t>, najčešće je to faza </a:t>
            </a:r>
            <a:r>
              <a:rPr lang="en-GB" dirty="0"/>
              <a:t>“</a:t>
            </a:r>
            <a:r>
              <a:rPr lang="sr-Latn-RS" b="1" dirty="0"/>
              <a:t>prikupljanja znanja</a:t>
            </a:r>
            <a:r>
              <a:rPr lang="en-GB" dirty="0"/>
              <a:t>”.</a:t>
            </a:r>
          </a:p>
          <a:p>
            <a:pPr lvl="1">
              <a:buSzPct val="80000"/>
            </a:pPr>
            <a:r>
              <a:rPr lang="sr-Latn-RS" dirty="0"/>
              <a:t>Kada i uspe razvoj, može da se desi da </a:t>
            </a:r>
            <a:r>
              <a:rPr lang="sr-Latn-RS" b="1" dirty="0"/>
              <a:t>projekat padne u eksploataciji</a:t>
            </a:r>
            <a:r>
              <a:rPr lang="sr-Latn-RS" dirty="0"/>
              <a:t> – prosto se </a:t>
            </a:r>
            <a:r>
              <a:rPr lang="sr-Latn-RS" b="1" dirty="0"/>
              <a:t>ne prihvati i ne koristi sistem </a:t>
            </a:r>
            <a:r>
              <a:rPr lang="sr-Latn-RS" dirty="0"/>
              <a:t>(uzroci: nesklonost da se uče nove stvari, ne retko sabotaža od strane eksperata koji se osećaju ugroženim, ..).</a:t>
            </a:r>
            <a:r>
              <a:rPr lang="en-GB" dirty="0"/>
              <a:t> </a:t>
            </a:r>
            <a:endParaRPr lang="sr-Latn-RS" dirty="0"/>
          </a:p>
          <a:p>
            <a:r>
              <a:rPr lang="sr-Latn-RS" dirty="0">
                <a:solidFill>
                  <a:srgbClr val="FF0000"/>
                </a:solidFill>
              </a:rPr>
              <a:t>Čovek-</a:t>
            </a:r>
            <a:r>
              <a:rPr lang="sr-Latn-RS" b="1" dirty="0">
                <a:solidFill>
                  <a:srgbClr val="FF0000"/>
                </a:solidFill>
              </a:rPr>
              <a:t>ekspert može da unapređuje svoje znanje</a:t>
            </a:r>
            <a:r>
              <a:rPr lang="sr-Latn-RS" b="1" dirty="0"/>
              <a:t> </a:t>
            </a:r>
            <a:r>
              <a:rPr lang="sr-Latn-RS" dirty="0"/>
              <a:t>na osnovu</a:t>
            </a:r>
            <a:endParaRPr lang="en-GB" dirty="0"/>
          </a:p>
          <a:p>
            <a:pPr lvl="1">
              <a:buSzPct val="79000"/>
            </a:pPr>
            <a:r>
              <a:rPr lang="sr-Latn-RS" dirty="0"/>
              <a:t>Zdravoga razuma;</a:t>
            </a:r>
            <a:r>
              <a:rPr lang="en-GB" dirty="0"/>
              <a:t> </a:t>
            </a:r>
          </a:p>
          <a:p>
            <a:pPr lvl="1">
              <a:buSzPct val="79000"/>
            </a:pPr>
            <a:r>
              <a:rPr lang="sr-Latn-RS" dirty="0"/>
              <a:t>Znanja izvedenih za druge domene;</a:t>
            </a:r>
            <a:r>
              <a:rPr lang="en-GB" dirty="0"/>
              <a:t> </a:t>
            </a:r>
          </a:p>
          <a:p>
            <a:pPr lvl="1">
              <a:buSzPct val="79000"/>
            </a:pPr>
            <a:r>
              <a:rPr lang="sr-Latn-RS" dirty="0"/>
              <a:t>Konatakata sa drugim ekspertima</a:t>
            </a:r>
            <a:r>
              <a:rPr lang="en-GB" dirty="0"/>
              <a:t>.</a:t>
            </a:r>
          </a:p>
          <a:p>
            <a:pPr>
              <a:buFont typeface="Monotype Sorts" pitchFamily="2" charset="2"/>
              <a:buNone/>
            </a:pPr>
            <a:r>
              <a:rPr lang="en-GB" dirty="0"/>
              <a:t>	 </a:t>
            </a:r>
            <a:r>
              <a:rPr lang="sr-Latn-RS" b="1" dirty="0"/>
              <a:t>ES</a:t>
            </a:r>
            <a:r>
              <a:rPr lang="sr-Latn-RS" dirty="0"/>
              <a:t> to, najčešće, </a:t>
            </a:r>
            <a:r>
              <a:rPr lang="sr-Latn-RS" b="1" dirty="0"/>
              <a:t>ne može</a:t>
            </a:r>
            <a:r>
              <a:rPr lang="en-GB" dirty="0"/>
              <a:t>.</a:t>
            </a:r>
          </a:p>
          <a:p>
            <a:pPr lvl="1">
              <a:buSzPct val="8000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413771"/>
      </p:ext>
    </p:extLst>
  </p:cSld>
  <p:clrMapOvr>
    <a:masterClrMapping/>
  </p:clrMapOvr>
  <p:transition/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/>
              <a:t>Preduslovi za uspešan ES projekat</a:t>
            </a:r>
            <a:endParaRPr lang="en-GB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848600" cy="4876800"/>
          </a:xfrm>
          <a:noFill/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SzPct val="80000"/>
            </a:pPr>
            <a:r>
              <a:rPr lang="sr-Latn-RS" dirty="0">
                <a:solidFill>
                  <a:srgbClr val="FF0000"/>
                </a:solidFill>
              </a:rPr>
              <a:t>Troškovi se moraju opravdati mogućim dobitima</a:t>
            </a:r>
            <a:r>
              <a:rPr lang="en-GB" dirty="0"/>
              <a:t>.</a:t>
            </a:r>
          </a:p>
          <a:p>
            <a:pPr>
              <a:spcBef>
                <a:spcPct val="50000"/>
              </a:spcBef>
              <a:buSzPct val="80000"/>
            </a:pPr>
            <a:r>
              <a:rPr lang="sr-Latn-RS" b="1" dirty="0"/>
              <a:t>ES tehnologija</a:t>
            </a:r>
            <a:r>
              <a:rPr lang="sr-Latn-RS" dirty="0"/>
              <a:t> mora da bude </a:t>
            </a:r>
            <a:r>
              <a:rPr lang="sr-Latn-RS" b="1" dirty="0"/>
              <a:t>prikladna problemu</a:t>
            </a:r>
            <a:endParaRPr lang="en-GB" b="1" dirty="0"/>
          </a:p>
          <a:p>
            <a:pPr lvl="1">
              <a:spcBef>
                <a:spcPct val="50000"/>
              </a:spcBef>
              <a:buSzPct val="70000"/>
            </a:pPr>
            <a:r>
              <a:rPr lang="sr-Latn-RS" sz="3200" dirty="0"/>
              <a:t>Da bude </a:t>
            </a:r>
            <a:r>
              <a:rPr lang="sr-Latn-RS" sz="3200" b="1" dirty="0"/>
              <a:t>uključena prava vrsta ekspertize</a:t>
            </a:r>
            <a:endParaRPr lang="en-GB" sz="3200" b="1" dirty="0"/>
          </a:p>
          <a:p>
            <a:pPr lvl="1">
              <a:spcBef>
                <a:spcPct val="50000"/>
              </a:spcBef>
              <a:buSzPct val="70000"/>
            </a:pPr>
            <a:r>
              <a:rPr lang="sr-Latn-RS" sz="3200" dirty="0"/>
              <a:t>Da nije u pitanju </a:t>
            </a:r>
            <a:r>
              <a:rPr lang="sr-Latn-RS" sz="3200" b="1" dirty="0"/>
              <a:t>problem</a:t>
            </a:r>
            <a:r>
              <a:rPr lang="sr-Latn-RS" sz="3200" dirty="0"/>
              <a:t> koji se </a:t>
            </a:r>
            <a:r>
              <a:rPr lang="sr-Latn-RS" sz="3200" b="1" dirty="0"/>
              <a:t>može bolje rešiti konvencionalnim programiranjem</a:t>
            </a:r>
            <a:r>
              <a:rPr lang="en-GB" sz="3200" dirty="0"/>
              <a:t>.</a:t>
            </a:r>
            <a:endParaRPr lang="en-GB" dirty="0"/>
          </a:p>
          <a:p>
            <a:pPr>
              <a:spcBef>
                <a:spcPct val="50000"/>
              </a:spcBef>
              <a:buSzPct val="80000"/>
            </a:pPr>
            <a:r>
              <a:rPr lang="sr-Latn-RS" dirty="0"/>
              <a:t>Menadžment i učesnici u projektu moraju u potpunosti da podržavaju projekat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251549"/>
      </p:ext>
    </p:extLst>
  </p:cSld>
  <p:clrMapOvr>
    <a:masterClrMapping/>
  </p:clrMapOvr>
  <p:transition/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/>
              <a:t>Tipovi ekspertize</a:t>
            </a:r>
            <a:endParaRPr lang="en-GB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4102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GB" dirty="0"/>
              <a:t>Mike Greenwell</a:t>
            </a:r>
            <a:r>
              <a:rPr lang="sr-Latn-RS" dirty="0"/>
              <a:t>: </a:t>
            </a:r>
            <a:r>
              <a:rPr lang="sr-Latn-RS" dirty="0" err="1"/>
              <a:t>Knowledge</a:t>
            </a:r>
            <a:r>
              <a:rPr lang="sr-Latn-RS" dirty="0"/>
              <a:t> engineering for expert systems, 1988; </a:t>
            </a:r>
          </a:p>
          <a:p>
            <a:r>
              <a:rPr lang="sr-Latn-RS" dirty="0"/>
              <a:t>Mentalne komponente </a:t>
            </a:r>
            <a:r>
              <a:rPr lang="en-US" dirty="0"/>
              <a:t>i </a:t>
            </a:r>
            <a:r>
              <a:rPr lang="sr-Latn-RS" dirty="0"/>
              <a:t>veštin</a:t>
            </a:r>
            <a:r>
              <a:rPr lang="en-US" dirty="0"/>
              <a:t>e</a:t>
            </a:r>
            <a:endParaRPr lang="sr-Latn-RS" dirty="0"/>
          </a:p>
          <a:p>
            <a:pPr lvl="1"/>
            <a:r>
              <a:rPr lang="sr-Latn-RS" dirty="0"/>
              <a:t>Sposobnosti</a:t>
            </a:r>
          </a:p>
          <a:p>
            <a:pPr lvl="2"/>
            <a:r>
              <a:rPr lang="sr-Latn-RS" dirty="0"/>
              <a:t>Duboke kognitivne veštine</a:t>
            </a:r>
          </a:p>
          <a:p>
            <a:pPr lvl="2"/>
            <a:r>
              <a:rPr lang="sr-Latn-RS" dirty="0">
                <a:solidFill>
                  <a:srgbClr val="FF0000"/>
                </a:solidFill>
              </a:rPr>
              <a:t>Logičke veštine rasuđivanja</a:t>
            </a:r>
          </a:p>
          <a:p>
            <a:pPr lvl="2"/>
            <a:r>
              <a:rPr lang="sr-Latn-RS" dirty="0"/>
              <a:t>Socijalne veštine</a:t>
            </a:r>
          </a:p>
          <a:p>
            <a:pPr lvl="1"/>
            <a:r>
              <a:rPr lang="sr-Latn-RS" dirty="0"/>
              <a:t>Komponente</a:t>
            </a:r>
          </a:p>
          <a:p>
            <a:pPr lvl="2"/>
            <a:r>
              <a:rPr lang="sr-Latn-RS" dirty="0"/>
              <a:t>Visoka kreativnost</a:t>
            </a:r>
          </a:p>
          <a:p>
            <a:pPr lvl="2"/>
            <a:r>
              <a:rPr lang="sr-Latn-RS" dirty="0">
                <a:solidFill>
                  <a:srgbClr val="FF0000"/>
                </a:solidFill>
              </a:rPr>
              <a:t>Analitičnost</a:t>
            </a:r>
          </a:p>
          <a:p>
            <a:pPr lvl="2"/>
            <a:r>
              <a:rPr lang="sr-Latn-RS" dirty="0"/>
              <a:t>Striktna proceduralnost</a:t>
            </a:r>
          </a:p>
          <a:p>
            <a:r>
              <a:rPr lang="en-GB" dirty="0"/>
              <a:t> Greenwell </a:t>
            </a:r>
            <a:r>
              <a:rPr lang="sr-Latn-RS" dirty="0"/>
              <a:t>tvrdi da je samo </a:t>
            </a:r>
            <a:r>
              <a:rPr lang="sr-Latn-RS" b="1" dirty="0"/>
              <a:t>ekspertiza</a:t>
            </a:r>
            <a:r>
              <a:rPr lang="sr-Latn-RS" dirty="0"/>
              <a:t> koja obuhvata </a:t>
            </a:r>
            <a:r>
              <a:rPr lang="sr-Latn-RS" b="1" dirty="0"/>
              <a:t>logičku sposobnost rasuđivanja </a:t>
            </a:r>
            <a:r>
              <a:rPr lang="sr-Latn-RS" dirty="0"/>
              <a:t>i </a:t>
            </a:r>
            <a:r>
              <a:rPr lang="sr-Latn-RS" b="1" dirty="0"/>
              <a:t>komponentu</a:t>
            </a:r>
            <a:r>
              <a:rPr lang="sr-Latn-RS" dirty="0"/>
              <a:t> </a:t>
            </a:r>
            <a:r>
              <a:rPr lang="sr-Latn-RS" b="1" dirty="0"/>
              <a:t>analitičnosti</a:t>
            </a:r>
            <a:r>
              <a:rPr lang="sr-Latn-RS" dirty="0"/>
              <a:t> pogodna za 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6392845"/>
      </p:ext>
    </p:extLst>
  </p:cSld>
  <p:clrMapOvr>
    <a:masterClrMapping/>
  </p:clrMapOvr>
  <p:transition/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/>
              <a:t>Tipovi ekspertize</a:t>
            </a:r>
            <a:endParaRPr lang="en-GB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4102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 </a:t>
            </a:r>
            <a:endParaRPr lang="en-GB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419600" y="1685925"/>
            <a:ext cx="0" cy="4403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477000" y="1685925"/>
            <a:ext cx="0" cy="4403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19125" y="3962400"/>
            <a:ext cx="78327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19125" y="4953000"/>
            <a:ext cx="78327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514600" y="2895600"/>
            <a:ext cx="5943600" cy="32004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322819"/>
              </p:ext>
            </p:extLst>
          </p:nvPr>
        </p:nvGraphicFramePr>
        <p:xfrm>
          <a:off x="528638" y="1671638"/>
          <a:ext cx="7843837" cy="558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942713" imgH="5642332" progId="Word.Document.8">
                  <p:embed/>
                </p:oleObj>
              </mc:Choice>
              <mc:Fallback>
                <p:oleObj name="Document" r:id="rId3" imgW="7942713" imgH="564233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671638"/>
                        <a:ext cx="7843837" cy="558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537912"/>
      </p:ext>
    </p:extLst>
  </p:cSld>
  <p:clrMapOvr>
    <a:masterClrMapping/>
  </p:clrMapOvr>
  <p:transition/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/>
              <a:t>Test telefonskog poziva</a:t>
            </a:r>
            <a:endParaRPr lang="en-GB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sr-Latn-RS" dirty="0"/>
              <a:t>Mnogo jednostavniji pristup </a:t>
            </a:r>
            <a:r>
              <a:rPr lang="sr-Latn-RS" b="1" dirty="0"/>
              <a:t>proceni domena</a:t>
            </a:r>
            <a:r>
              <a:rPr lang="sr-Latn-RS" dirty="0"/>
              <a:t> </a:t>
            </a:r>
            <a:r>
              <a:rPr lang="sr-Latn-RS" b="1" dirty="0">
                <a:solidFill>
                  <a:srgbClr val="FF0000"/>
                </a:solidFill>
              </a:rPr>
              <a:t>koji su pogodni za ugradnju u ES-e</a:t>
            </a:r>
            <a:r>
              <a:rPr lang="sr-Latn-RS" dirty="0">
                <a:solidFill>
                  <a:schemeClr val="hlink"/>
                </a:solidFill>
              </a:rPr>
              <a:t> </a:t>
            </a:r>
            <a:r>
              <a:rPr lang="sr-Latn-RS" dirty="0"/>
              <a:t>dao je </a:t>
            </a:r>
            <a:r>
              <a:rPr lang="en-GB" dirty="0" err="1"/>
              <a:t>Prof.</a:t>
            </a:r>
            <a:r>
              <a:rPr lang="sr-Latn-RS" dirty="0"/>
              <a:t> </a:t>
            </a:r>
            <a:r>
              <a:rPr lang="en-GB" dirty="0"/>
              <a:t>Morris Firebaugh</a:t>
            </a:r>
            <a:r>
              <a:rPr lang="sr-Latn-RS" dirty="0"/>
              <a:t>: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US" dirty="0"/>
              <a:t>“Any problem that can be and frequently is solved by your in-house expert in a 10-30 minute phone call can be automated as an expert system.”</a:t>
            </a:r>
          </a:p>
        </p:txBody>
      </p:sp>
    </p:spTree>
    <p:extLst>
      <p:ext uri="{BB962C8B-B14F-4D97-AF65-F5344CB8AC3E}">
        <p14:creationId xmlns:p14="http://schemas.microsoft.com/office/powerpoint/2010/main" val="2720346864"/>
      </p:ext>
    </p:extLst>
  </p:cSld>
  <p:clrMapOvr>
    <a:masterClrMapping/>
  </p:clrMapOvr>
  <p:transition/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Drajfusova kritika ekspretskih sistema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5626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Hubert Dreyfus</a:t>
            </a:r>
          </a:p>
          <a:p>
            <a:pPr lvl="1"/>
            <a:r>
              <a:rPr lang="sr-Latn-RS" dirty="0"/>
              <a:t>Američki egzistencijalistički filozof</a:t>
            </a:r>
          </a:p>
          <a:p>
            <a:pPr lvl="1"/>
            <a:r>
              <a:rPr lang="sr-Latn-RS" dirty="0"/>
              <a:t>Kritika osnovnih koncepata računarske intelignecije od sredine šezdesetih</a:t>
            </a:r>
          </a:p>
          <a:p>
            <a:pPr lvl="2"/>
            <a:r>
              <a:rPr lang="en-GB" b="1" dirty="0"/>
              <a:t>Alchemy and AI</a:t>
            </a:r>
            <a:r>
              <a:rPr lang="sr-Latn-RS" b="1" dirty="0"/>
              <a:t> </a:t>
            </a:r>
            <a:r>
              <a:rPr lang="sr-Latn-RS" dirty="0"/>
              <a:t>(1965)</a:t>
            </a:r>
          </a:p>
          <a:p>
            <a:pPr lvl="2"/>
            <a:r>
              <a:rPr lang="en-US" b="1" dirty="0"/>
              <a:t>What Computers Can't Do </a:t>
            </a:r>
            <a:r>
              <a:rPr lang="en-US" dirty="0"/>
              <a:t>(1972; 1979; 1992)</a:t>
            </a:r>
            <a:endParaRPr lang="sr-Latn-RS" dirty="0"/>
          </a:p>
          <a:p>
            <a:pPr lvl="1"/>
            <a:r>
              <a:rPr lang="sr-Latn-RS" dirty="0"/>
              <a:t>Kritika ekspretskih sistema krajem osamdesetih</a:t>
            </a:r>
          </a:p>
          <a:p>
            <a:pPr lvl="2"/>
            <a:r>
              <a:rPr lang="en-GB" b="1" dirty="0"/>
              <a:t>Mind over Machine</a:t>
            </a:r>
            <a:r>
              <a:rPr lang="sr-Latn-RS" b="1" dirty="0"/>
              <a:t> </a:t>
            </a:r>
            <a:r>
              <a:rPr lang="sr-Latn-RS" dirty="0"/>
              <a:t>(1987)</a:t>
            </a:r>
          </a:p>
          <a:p>
            <a:pPr lvl="1"/>
            <a:r>
              <a:rPr lang="sr-Latn-RS" b="1" dirty="0">
                <a:solidFill>
                  <a:srgbClr val="FF0000"/>
                </a:solidFill>
              </a:rPr>
              <a:t>Ljudska inteligencija i ekspertiza primarno zavise od nesvesnih instinkta, a ne od svesne manipulacije simbolima</a:t>
            </a:r>
          </a:p>
          <a:p>
            <a:pPr lvl="2"/>
            <a:r>
              <a:rPr lang="sr-Latn-RS" dirty="0"/>
              <a:t>Ti nesvesni </a:t>
            </a:r>
            <a:r>
              <a:rPr lang="sr-Latn-RS" dirty="0" err="1"/>
              <a:t>skilovi</a:t>
            </a:r>
            <a:r>
              <a:rPr lang="sr-Latn-RS" dirty="0"/>
              <a:t> rasuđivanja se ne mogu nikada u potpunosti predstaviti formalnim pravilima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33762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Drajfusova kritika ekspretskih sistema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562600"/>
          </a:xfrm>
        </p:spPr>
        <p:txBody>
          <a:bodyPr>
            <a:normAutofit/>
          </a:bodyPr>
          <a:lstStyle/>
          <a:p>
            <a:r>
              <a:rPr lang="sr-Latn-RS" dirty="0"/>
              <a:t>Hubert Dreyfus</a:t>
            </a:r>
          </a:p>
          <a:p>
            <a:pPr lvl="1"/>
            <a:r>
              <a:rPr lang="sr-Latn-RS" dirty="0"/>
              <a:t>Njegova kritika je bila usmerena ka prvim i ranim fazama istraživanja u AI</a:t>
            </a:r>
          </a:p>
          <a:p>
            <a:pPr lvl="2"/>
            <a:r>
              <a:rPr lang="sr-Latn-RS" dirty="0"/>
              <a:t>Realnost/svet se pokušavala prestaviti formalnim sistemom simbola (simboli koji se kombinuju i grade strukture - izraze, i manipulacija sa njima koja dovodi do kreiranja novih struktura)</a:t>
            </a:r>
          </a:p>
          <a:p>
            <a:pPr lvl="2"/>
            <a:r>
              <a:rPr lang="sr-Latn-RS" dirty="0"/>
              <a:t>Redukcija ljudske inteligencije na jednostavnu manipulaciju simbolima</a:t>
            </a:r>
            <a:r>
              <a:rPr lang="en-US" dirty="0"/>
              <a:t> (</a:t>
            </a:r>
            <a:r>
              <a:rPr lang="en-US" b="1" dirty="0" err="1">
                <a:solidFill>
                  <a:srgbClr val="FF0000"/>
                </a:solidFill>
              </a:rPr>
              <a:t>simboli</a:t>
            </a:r>
            <a:r>
              <a:rPr lang="sr-Latn-RS" b="1" dirty="0">
                <a:solidFill>
                  <a:srgbClr val="FF0000"/>
                </a:solidFill>
              </a:rPr>
              <a:t>č</a:t>
            </a:r>
            <a:r>
              <a:rPr lang="en-US" b="1" dirty="0" err="1">
                <a:solidFill>
                  <a:srgbClr val="FF0000"/>
                </a:solidFill>
              </a:rPr>
              <a:t>ko</a:t>
            </a:r>
            <a:r>
              <a:rPr lang="en-US" b="1" dirty="0">
                <a:solidFill>
                  <a:srgbClr val="FF0000"/>
                </a:solidFill>
              </a:rPr>
              <a:t> mi</a:t>
            </a:r>
            <a:r>
              <a:rPr lang="sr-Latn-RS" b="1" dirty="0">
                <a:solidFill>
                  <a:srgbClr val="FF0000"/>
                </a:solidFill>
              </a:rPr>
              <a:t>š</a:t>
            </a:r>
            <a:r>
              <a:rPr lang="en-US" b="1" dirty="0" err="1">
                <a:solidFill>
                  <a:srgbClr val="FF0000"/>
                </a:solidFill>
              </a:rPr>
              <a:t>ljenje</a:t>
            </a:r>
            <a:r>
              <a:rPr lang="en-US" dirty="0"/>
              <a:t>)</a:t>
            </a:r>
            <a:endParaRPr lang="sr-Latn-RS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292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potprograma – ketoni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2590800" cy="4525963"/>
          </a:xfrm>
        </p:spPr>
        <p:txBody>
          <a:bodyPr>
            <a:normAutofit/>
          </a:bodyPr>
          <a:lstStyle/>
          <a:p>
            <a:r>
              <a:rPr lang="sr-Latn-RS" sz="2800" dirty="0" err="1"/>
              <a:t>Potprogram</a:t>
            </a:r>
            <a:r>
              <a:rPr lang="sr-Latn-RS" sz="2800" dirty="0"/>
              <a:t> koji idenfikuje ketone dat je na slici pored:</a:t>
            </a:r>
          </a:p>
          <a:p>
            <a:pPr marL="0" indent="0">
              <a:buNone/>
            </a:pPr>
            <a:endParaRPr lang="sr-Latn-R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80444"/>
            <a:ext cx="60198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ketone acetone mass spect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3314019"/>
            <a:ext cx="7837309" cy="354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2167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Simboličko mišljenje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Nije nova već je zapravo stara ideja</a:t>
            </a:r>
          </a:p>
          <a:p>
            <a:pPr lvl="1"/>
            <a:r>
              <a:rPr lang="sr-Latn-RS" dirty="0"/>
              <a:t>Dekart – Svo </a:t>
            </a:r>
            <a:r>
              <a:rPr lang="sr-Latn-RS" b="1" dirty="0"/>
              <a:t>razmišljanje</a:t>
            </a:r>
            <a:r>
              <a:rPr lang="sr-Latn-RS" dirty="0"/>
              <a:t> sastoji se od </a:t>
            </a:r>
            <a:r>
              <a:rPr lang="sr-Latn-RS" b="1" dirty="0"/>
              <a:t>formiranja i korišćenja</a:t>
            </a:r>
            <a:r>
              <a:rPr lang="sr-Latn-RS" dirty="0"/>
              <a:t> odgovarajućih </a:t>
            </a:r>
            <a:r>
              <a:rPr lang="sr-Latn-RS" b="1" dirty="0"/>
              <a:t>simboličkih</a:t>
            </a:r>
            <a:r>
              <a:rPr lang="sr-Latn-RS" dirty="0"/>
              <a:t> </a:t>
            </a:r>
            <a:r>
              <a:rPr lang="sr-Latn-RS" b="1" dirty="0"/>
              <a:t>reprezentacija (koncepata)</a:t>
            </a:r>
          </a:p>
          <a:p>
            <a:pPr lvl="1"/>
            <a:r>
              <a:rPr lang="sr-Latn-RS" dirty="0"/>
              <a:t>Kant – </a:t>
            </a:r>
            <a:r>
              <a:rPr lang="sr-Latn-RS" b="1" dirty="0"/>
              <a:t>Koncepti</a:t>
            </a:r>
            <a:r>
              <a:rPr lang="sr-Latn-RS" dirty="0"/>
              <a:t> su </a:t>
            </a:r>
            <a:r>
              <a:rPr lang="sr-Latn-RS" b="1" dirty="0"/>
              <a:t>pravila</a:t>
            </a:r>
          </a:p>
          <a:p>
            <a:pPr lvl="1"/>
            <a:r>
              <a:rPr lang="sr-Latn-RS" dirty="0"/>
              <a:t>Frege – </a:t>
            </a:r>
            <a:r>
              <a:rPr lang="sr-Latn-RS" b="1" dirty="0"/>
              <a:t>Pravila</a:t>
            </a:r>
            <a:r>
              <a:rPr lang="sr-Latn-RS" dirty="0"/>
              <a:t> se mogu </a:t>
            </a:r>
            <a:r>
              <a:rPr lang="sr-Latn-RS" b="1" dirty="0"/>
              <a:t>formalizovati </a:t>
            </a:r>
            <a:r>
              <a:rPr lang="sr-Latn-RS" dirty="0"/>
              <a:t>i njima se može </a:t>
            </a:r>
            <a:r>
              <a:rPr lang="sr-Latn-RS" b="1" dirty="0"/>
              <a:t>manipulisati</a:t>
            </a:r>
            <a:r>
              <a:rPr lang="sr-Latn-RS" dirty="0"/>
              <a:t> </a:t>
            </a:r>
            <a:r>
              <a:rPr lang="sr-Latn-RS" b="1" dirty="0"/>
              <a:t>bez potrebe da se interpretiraju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0471811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Simboličko mišljenje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b="1" dirty="0"/>
              <a:t>Common sense </a:t>
            </a:r>
            <a:r>
              <a:rPr lang="sr-Latn-RS" dirty="0"/>
              <a:t>se onda sastoji od ogromnog broja formalizovanih:</a:t>
            </a:r>
          </a:p>
          <a:p>
            <a:pPr lvl="1"/>
            <a:r>
              <a:rPr lang="sr-Latn-RS" dirty="0"/>
              <a:t>Iskaza</a:t>
            </a:r>
          </a:p>
          <a:p>
            <a:pPr lvl="1"/>
            <a:r>
              <a:rPr lang="sr-Latn-RS" dirty="0"/>
              <a:t>Uverenja</a:t>
            </a:r>
          </a:p>
          <a:p>
            <a:pPr lvl="1"/>
            <a:r>
              <a:rPr lang="sr-Latn-RS" dirty="0"/>
              <a:t>Pravila</a:t>
            </a:r>
          </a:p>
          <a:p>
            <a:pPr lvl="1"/>
            <a:r>
              <a:rPr lang="sr-Latn-RS" dirty="0"/>
              <a:t>Činjenica</a:t>
            </a:r>
          </a:p>
          <a:p>
            <a:pPr lvl="1"/>
            <a:r>
              <a:rPr lang="sr-Latn-RS" dirty="0"/>
              <a:t>Procedura</a:t>
            </a:r>
          </a:p>
          <a:p>
            <a:pPr lvl="1"/>
            <a:r>
              <a:rPr lang="sr-Latn-RS" dirty="0"/>
              <a:t>...</a:t>
            </a:r>
          </a:p>
          <a:p>
            <a:r>
              <a:rPr lang="sr-Latn-RS" dirty="0"/>
              <a:t>Problem je da je </a:t>
            </a:r>
            <a:r>
              <a:rPr lang="sr-Latn-RS" b="1" dirty="0"/>
              <a:t>prevelik korpus znanja </a:t>
            </a:r>
            <a:r>
              <a:rPr lang="sr-Latn-RS" dirty="0"/>
              <a:t>da bi se </a:t>
            </a:r>
            <a:r>
              <a:rPr lang="sr-Latn-RS" b="1" dirty="0"/>
              <a:t>mogao formalizovati i simbolički predstaviti</a:t>
            </a:r>
          </a:p>
          <a:p>
            <a:r>
              <a:rPr lang="sr-Latn-RS" b="1" dirty="0"/>
              <a:t>Ne može se </a:t>
            </a:r>
            <a:r>
              <a:rPr lang="sr-Latn-RS" b="1" dirty="0" err="1"/>
              <a:t>common</a:t>
            </a:r>
            <a:r>
              <a:rPr lang="sr-Latn-RS" b="1" dirty="0"/>
              <a:t> </a:t>
            </a:r>
            <a:r>
              <a:rPr lang="sr-Latn-RS" b="1" dirty="0" err="1"/>
              <a:t>sense</a:t>
            </a:r>
            <a:r>
              <a:rPr lang="sr-Latn-RS" b="1" dirty="0"/>
              <a:t> predstaviti jednostavnom manipulacijom simbola</a:t>
            </a:r>
          </a:p>
        </p:txBody>
      </p:sp>
    </p:spTree>
    <p:extLst>
      <p:ext uri="{BB962C8B-B14F-4D97-AF65-F5344CB8AC3E}">
        <p14:creationId xmlns:p14="http://schemas.microsoft.com/office/powerpoint/2010/main" val="246530512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Mikro-svetovi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b="1" dirty="0"/>
              <a:t>Izolovan domeni znanja </a:t>
            </a:r>
            <a:r>
              <a:rPr lang="sr-Latn-RS" dirty="0"/>
              <a:t>koji se mogu posmatrati </a:t>
            </a:r>
            <a:r>
              <a:rPr lang="sr-Latn-RS" b="1" dirty="0"/>
              <a:t>bez potrebe </a:t>
            </a:r>
            <a:r>
              <a:rPr lang="sr-Latn-RS" dirty="0"/>
              <a:t>da se </a:t>
            </a:r>
            <a:r>
              <a:rPr lang="sr-Latn-RS" b="1" dirty="0"/>
              <a:t>razvija</a:t>
            </a:r>
            <a:r>
              <a:rPr lang="sr-Latn-RS" dirty="0"/>
              <a:t> opšta </a:t>
            </a:r>
            <a:r>
              <a:rPr lang="sr-Latn-RS" b="1" dirty="0"/>
              <a:t>teorija common sense znanja</a:t>
            </a:r>
          </a:p>
          <a:p>
            <a:r>
              <a:rPr lang="sr-Latn-RS" dirty="0"/>
              <a:t>Predmet izučavanja inženjerstva znanja</a:t>
            </a:r>
          </a:p>
          <a:p>
            <a:r>
              <a:rPr lang="sr-Latn-RS" dirty="0"/>
              <a:t>U ovakvim oblastima je </a:t>
            </a:r>
            <a:r>
              <a:rPr lang="sr-Latn-RS" b="1" dirty="0"/>
              <a:t>moguće napraviti SBZ </a:t>
            </a:r>
            <a:r>
              <a:rPr lang="sr-Latn-RS" dirty="0"/>
              <a:t>prosto se </a:t>
            </a:r>
            <a:r>
              <a:rPr lang="sr-Latn-RS" b="1" dirty="0"/>
              <a:t>ne oslanja na opšta pravila i veliku količinu činjeničnih znanja </a:t>
            </a:r>
            <a:r>
              <a:rPr lang="sr-Latn-RS" dirty="0"/>
              <a:t>(Fajgenbaum, tvorac DENDRAL-a)</a:t>
            </a:r>
          </a:p>
          <a:p>
            <a:r>
              <a:rPr lang="sr-Latn-RS" dirty="0"/>
              <a:t>U uskim oblastim ovakav pristup </a:t>
            </a:r>
            <a:r>
              <a:rPr lang="sr-Latn-RS" b="1" dirty="0"/>
              <a:t>daje odlične rezultate</a:t>
            </a:r>
          </a:p>
        </p:txBody>
      </p:sp>
    </p:spTree>
    <p:extLst>
      <p:ext uri="{BB962C8B-B14F-4D97-AF65-F5344CB8AC3E}">
        <p14:creationId xmlns:p14="http://schemas.microsoft.com/office/powerpoint/2010/main" val="3846355491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Ekspret (prema Fajgenbaumu)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Ekspert se razlikuje od početnika po tome što </a:t>
            </a:r>
            <a:r>
              <a:rPr lang="sr-Latn-RS" b="1" dirty="0"/>
              <a:t>ima simbolička znanja i sposobnost rasuđivanja utemeljena u iskustvu</a:t>
            </a:r>
          </a:p>
          <a:p>
            <a:r>
              <a:rPr lang="sr-Latn-RS" dirty="0" err="1"/>
              <a:t>Ekseprt</a:t>
            </a:r>
            <a:r>
              <a:rPr lang="sr-Latn-RS" dirty="0"/>
              <a:t> ima </a:t>
            </a:r>
            <a:r>
              <a:rPr lang="sr-Latn-RS" b="1" dirty="0"/>
              <a:t>repertoar upotrebljivih heuristika </a:t>
            </a:r>
            <a:r>
              <a:rPr lang="sr-Latn-RS" dirty="0"/>
              <a:t>koje </a:t>
            </a:r>
            <a:r>
              <a:rPr lang="sr-Latn-RS" b="1" dirty="0"/>
              <a:t>kombinuju sa činjeničnim znanjem</a:t>
            </a:r>
          </a:p>
          <a:p>
            <a:r>
              <a:rPr lang="sr-Latn-RS" b="1" dirty="0"/>
              <a:t>Pravljenje SBZ </a:t>
            </a:r>
            <a:r>
              <a:rPr lang="sr-Latn-RS" dirty="0"/>
              <a:t>se svodi na </a:t>
            </a:r>
            <a:r>
              <a:rPr lang="sr-Latn-RS" dirty="0" err="1"/>
              <a:t>eksrahovanje</a:t>
            </a:r>
            <a:r>
              <a:rPr lang="sr-Latn-RS" dirty="0"/>
              <a:t> pravila kroz </a:t>
            </a:r>
            <a:r>
              <a:rPr lang="sr-Latn-RS" b="1" dirty="0"/>
              <a:t>ispitivanje eksperata i predstavljanje tih pravila u mašinski čitljivom formatu</a:t>
            </a:r>
          </a:p>
        </p:txBody>
      </p:sp>
    </p:spTree>
    <p:extLst>
      <p:ext uri="{BB962C8B-B14F-4D97-AF65-F5344CB8AC3E}">
        <p14:creationId xmlns:p14="http://schemas.microsoft.com/office/powerpoint/2010/main" val="2092753284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Ispitivanje eksperata</a:t>
            </a:r>
            <a:endParaRPr lang="en-GB" dirty="0"/>
          </a:p>
        </p:txBody>
      </p:sp>
      <p:pic>
        <p:nvPicPr>
          <p:cNvPr id="2050" name="Picture 2" descr="Image result for expert is learning the emply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59436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296089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Ispitivanje eksperata</a:t>
            </a: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1" y="1428750"/>
            <a:ext cx="7151688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55903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Ispitivanje eksperata</a:t>
            </a:r>
            <a:endParaRPr lang="en-GB" dirty="0"/>
          </a:p>
        </p:txBody>
      </p:sp>
      <p:pic>
        <p:nvPicPr>
          <p:cNvPr id="1026" name="Picture 2" descr="http://rocket.csusb.edu/~tmoody/The-Death-of-Socrates-philosophy-380388_800_5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620000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2173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Drajfus – fenomenologija usvajanja veština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Uprkos autoritetu i uticaju 2000 godina filozofije [počevši od Sokrata], moramo da damo svež pogled na načina na koji ekspret usvaja veštine.</a:t>
            </a:r>
          </a:p>
          <a:p>
            <a:r>
              <a:rPr lang="sr-Latn-RS" b="1" dirty="0"/>
              <a:t>Umesto od konkretnih primera ka apstraktnim pojmovima i simboličkim reprezentacijama, usvajanje veština ide od apstraktnih (pojednostavljenih) situacija ka konkretnim slučajevima</a:t>
            </a:r>
            <a:r>
              <a:rPr lang="sr-Latn-R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948833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Drajfus – fenomenologija usvajanja veština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143716"/>
            <a:ext cx="3667125" cy="402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66237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1. Početnik (Novice)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sr-Latn-RS" b="1" dirty="0"/>
              <a:t>Instrukcija</a:t>
            </a:r>
            <a:r>
              <a:rPr lang="sr-Latn-RS" dirty="0"/>
              <a:t> </a:t>
            </a:r>
            <a:r>
              <a:rPr lang="sr-Latn-RS" b="1" dirty="0"/>
              <a:t>počinje</a:t>
            </a:r>
            <a:r>
              <a:rPr lang="sr-Latn-RS" dirty="0"/>
              <a:t> </a:t>
            </a:r>
            <a:r>
              <a:rPr lang="sr-Latn-RS" b="1" dirty="0"/>
              <a:t>pojednostavljenim primerima</a:t>
            </a:r>
            <a:r>
              <a:rPr lang="sr-Latn-RS" dirty="0"/>
              <a:t> u kojima je zanemaren kontekst</a:t>
            </a:r>
          </a:p>
          <a:p>
            <a:r>
              <a:rPr lang="sr-Latn-RS" dirty="0"/>
              <a:t>Početnik može da </a:t>
            </a:r>
            <a:r>
              <a:rPr lang="sr-Latn-RS" b="1" dirty="0"/>
              <a:t>prepozna</a:t>
            </a:r>
            <a:r>
              <a:rPr lang="sr-Latn-RS" dirty="0"/>
              <a:t> takvu pojednostavljenu </a:t>
            </a:r>
            <a:r>
              <a:rPr lang="sr-Latn-RS" b="1" dirty="0"/>
              <a:t>situaciju</a:t>
            </a:r>
            <a:r>
              <a:rPr lang="sr-Latn-RS" dirty="0"/>
              <a:t> </a:t>
            </a:r>
            <a:r>
              <a:rPr lang="sr-Latn-RS" b="1" dirty="0"/>
              <a:t>bez prethodnog iskustva</a:t>
            </a:r>
          </a:p>
          <a:p>
            <a:r>
              <a:rPr lang="sr-Latn-RS" dirty="0"/>
              <a:t>Početniku se </a:t>
            </a:r>
            <a:r>
              <a:rPr lang="sr-Latn-RS" b="1" dirty="0"/>
              <a:t>daju pravila </a:t>
            </a:r>
            <a:r>
              <a:rPr lang="sr-Latn-RS" dirty="0"/>
              <a:t>na osnovu kojih </a:t>
            </a:r>
            <a:r>
              <a:rPr lang="sr-Latn-RS" b="1" dirty="0"/>
              <a:t>rešava zadati problem</a:t>
            </a:r>
          </a:p>
          <a:p>
            <a:r>
              <a:rPr lang="sr-Latn-RS" b="1" dirty="0" err="1">
                <a:solidFill>
                  <a:srgbClr val="FF0000"/>
                </a:solidFill>
              </a:rPr>
              <a:t>konteksno</a:t>
            </a:r>
            <a:r>
              <a:rPr lang="sr-Latn-RS" b="1" dirty="0">
                <a:solidFill>
                  <a:srgbClr val="FF0000"/>
                </a:solidFill>
              </a:rPr>
              <a:t> nezavisne karakteristike</a:t>
            </a:r>
            <a:r>
              <a:rPr lang="sr-Latn-RS" b="1" dirty="0"/>
              <a:t> </a:t>
            </a:r>
            <a:r>
              <a:rPr lang="sr-Latn-RS" dirty="0"/>
              <a:t>(ne ulazi u kontekst problema, rešava problem bez previše razmišljanja i slobode u odlučivanju)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45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Tabela prikazuje:</a:t>
            </a:r>
          </a:p>
          <a:p>
            <a:pPr lvl="1"/>
            <a:r>
              <a:rPr lang="sr-Latn-RS" dirty="0"/>
              <a:t>Ukupan broj izomera</a:t>
            </a:r>
          </a:p>
          <a:p>
            <a:pPr lvl="1"/>
            <a:r>
              <a:rPr lang="sr-Latn-RS" dirty="0"/>
              <a:t>Broj izomera ako se u obzir uzmu maseni spektri</a:t>
            </a:r>
          </a:p>
          <a:p>
            <a:pPr lvl="1"/>
            <a:r>
              <a:rPr lang="sr-Latn-RS" dirty="0"/>
              <a:t>Broj izomera ako se u obzir uzmu i maseni spektri i NMR podaci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7231442" cy="18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178016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1. Vozač početnik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Veza između </a:t>
            </a:r>
            <a:r>
              <a:rPr lang="sr-Latn-RS" b="1" dirty="0"/>
              <a:t>brzine vozila i rastojanja</a:t>
            </a:r>
          </a:p>
          <a:p>
            <a:r>
              <a:rPr lang="sr-Latn-RS" dirty="0"/>
              <a:t>Pravilo držanja odgovarajućeg rastojanja kontrolišući brzinu vozila</a:t>
            </a:r>
          </a:p>
          <a:p>
            <a:pPr lvl="1"/>
            <a:r>
              <a:rPr lang="sr-Latn-RS" dirty="0"/>
              <a:t>Ako se smanjuje rastojanje između tebe i vozila koje sustižeš trebaš da smanjiš brzinu vozila, ako nema nikoga ispred tebe ili je rastojanje veliko možeš da ubrzaš</a:t>
            </a:r>
          </a:p>
          <a:p>
            <a:r>
              <a:rPr lang="sr-Latn-RS" dirty="0"/>
              <a:t>Pravilo promene brzine na osnovu brzine kretanja vozila</a:t>
            </a:r>
          </a:p>
          <a:p>
            <a:pPr lvl="1"/>
            <a:r>
              <a:rPr lang="sr-Latn-RS" dirty="0"/>
              <a:t>Povećavanjem prenosa u veću brzinu vozilo će se kretati brže, smanjenjem prenosa u manju brzinu vozilo će usporavati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849450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1. Šahista početnik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Numerička vrednost figura</a:t>
            </a:r>
          </a:p>
          <a:p>
            <a:r>
              <a:rPr lang="sr-Latn-RS" dirty="0"/>
              <a:t>Pravilo menjanja figure, ako </a:t>
            </a:r>
            <a:r>
              <a:rPr lang="sr-Latn-RS"/>
              <a:t>je dobijena </a:t>
            </a:r>
            <a:r>
              <a:rPr lang="sr-Latn-RS" dirty="0"/>
              <a:t>numerička </a:t>
            </a:r>
            <a:r>
              <a:rPr lang="sr-Latn-RS"/>
              <a:t>vrednost pozitivna povucu potez</a:t>
            </a:r>
            <a:endParaRPr lang="sr-Latn-RS" dirty="0"/>
          </a:p>
          <a:p>
            <a:r>
              <a:rPr lang="sr-Latn-RS" dirty="0"/>
              <a:t>Pravilo zauzimanja centralnih pozicija ukoliko nije moguće ostvariti benefit kroz razmenu figura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21396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1. Programer početnik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r-Latn-RS" sz="54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573091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2. Napredni (advanced) početnik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b="1" dirty="0"/>
              <a:t>Uočavanje</a:t>
            </a:r>
            <a:r>
              <a:rPr lang="sr-Latn-RS" dirty="0"/>
              <a:t> značajnih </a:t>
            </a:r>
            <a:r>
              <a:rPr lang="sr-Latn-RS" b="1" i="1" dirty="0" err="1">
                <a:solidFill>
                  <a:srgbClr val="FF0000"/>
                </a:solidFill>
              </a:rPr>
              <a:t>kontekstnih</a:t>
            </a:r>
            <a:r>
              <a:rPr lang="sr-Latn-RS" b="1" i="1" dirty="0">
                <a:solidFill>
                  <a:srgbClr val="FF0000"/>
                </a:solidFill>
              </a:rPr>
              <a:t> karakteristika </a:t>
            </a:r>
            <a:r>
              <a:rPr lang="sr-Latn-RS" b="1" dirty="0">
                <a:solidFill>
                  <a:srgbClr val="FF0000"/>
                </a:solidFill>
              </a:rPr>
              <a:t>problema</a:t>
            </a:r>
            <a:endParaRPr lang="sr-Latn-RS" b="1" i="1" dirty="0">
              <a:solidFill>
                <a:srgbClr val="FF0000"/>
              </a:solidFill>
            </a:endParaRPr>
          </a:p>
          <a:p>
            <a:r>
              <a:rPr lang="sr-Latn-RS" dirty="0"/>
              <a:t>Kombinovanje </a:t>
            </a:r>
            <a:r>
              <a:rPr lang="sr-Latn-RS" b="1" i="1" dirty="0"/>
              <a:t>kontektstno nezavisnih</a:t>
            </a:r>
            <a:r>
              <a:rPr lang="sr-Latn-RS" b="1" dirty="0"/>
              <a:t> karakteristika</a:t>
            </a:r>
            <a:r>
              <a:rPr lang="sr-Latn-RS" dirty="0"/>
              <a:t>(početnik) sa </a:t>
            </a:r>
            <a:r>
              <a:rPr lang="sr-Latn-RS" b="1" i="1" dirty="0"/>
              <a:t>kontekstnim </a:t>
            </a:r>
            <a:r>
              <a:rPr lang="sr-Latn-RS" b="1" dirty="0"/>
              <a:t>karakteristikama problema</a:t>
            </a:r>
            <a:r>
              <a:rPr lang="sr-Latn-RS" dirty="0"/>
              <a:t> (napredni početnik)</a:t>
            </a:r>
          </a:p>
          <a:p>
            <a:r>
              <a:rPr lang="sr-Latn-RS" b="1" dirty="0" err="1">
                <a:solidFill>
                  <a:srgbClr val="FF0000"/>
                </a:solidFill>
              </a:rPr>
              <a:t>konteksno</a:t>
            </a:r>
            <a:r>
              <a:rPr lang="sr-Latn-RS" b="1" dirty="0">
                <a:solidFill>
                  <a:srgbClr val="FF0000"/>
                </a:solidFill>
              </a:rPr>
              <a:t> zavisne karakteristike</a:t>
            </a:r>
            <a:r>
              <a:rPr lang="sr-Latn-RS" b="1" dirty="0"/>
              <a:t> </a:t>
            </a:r>
            <a:r>
              <a:rPr lang="sr-Latn-RS" dirty="0"/>
              <a:t>(povremeno ulazi u kontekst problema, povremeno rešava problem u zavisnosti od konteksta)</a:t>
            </a:r>
            <a:endParaRPr lang="en-GB" dirty="0"/>
          </a:p>
          <a:p>
            <a:endParaRPr lang="sr-Latn-RS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1790667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2. Napredni početnik vozač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Kontekstno nezavisne karakteristike problema:</a:t>
            </a:r>
          </a:p>
          <a:p>
            <a:pPr lvl="1"/>
            <a:r>
              <a:rPr lang="sr-Latn-RS" dirty="0"/>
              <a:t>Brzina</a:t>
            </a:r>
          </a:p>
          <a:p>
            <a:pPr lvl="1"/>
            <a:r>
              <a:rPr lang="sr-Latn-RS" dirty="0"/>
              <a:t>Rastojanje</a:t>
            </a:r>
          </a:p>
          <a:p>
            <a:r>
              <a:rPr lang="sr-Latn-RS" dirty="0"/>
              <a:t>Kontestno zavisne</a:t>
            </a:r>
          </a:p>
          <a:p>
            <a:pPr lvl="1"/>
            <a:r>
              <a:rPr lang="sr-Latn-RS" dirty="0"/>
              <a:t>Zvuk motora</a:t>
            </a:r>
          </a:p>
          <a:p>
            <a:pPr lvl="1"/>
            <a:r>
              <a:rPr lang="sr-Latn-RS" dirty="0"/>
              <a:t>Da li je vozač u kolima pored nervozan ili pijan?</a:t>
            </a:r>
          </a:p>
          <a:p>
            <a:pPr lvl="1"/>
            <a:r>
              <a:rPr lang="sr-Latn-RS" dirty="0"/>
              <a:t>Da li sve vozimo uzbrdicom?</a:t>
            </a:r>
          </a:p>
          <a:p>
            <a:pPr lvl="1"/>
            <a:r>
              <a:rPr lang="sr-Latn-RS" dirty="0"/>
              <a:t>Najbolje se uči kroz odabrane primere</a:t>
            </a:r>
          </a:p>
        </p:txBody>
      </p:sp>
    </p:spTree>
    <p:extLst>
      <p:ext uri="{BB962C8B-B14F-4D97-AF65-F5344CB8AC3E}">
        <p14:creationId xmlns:p14="http://schemas.microsoft.com/office/powerpoint/2010/main" val="270620469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2. Napredni početnik šahista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Kontekstno zavisne karakteristike problema:</a:t>
            </a:r>
          </a:p>
          <a:p>
            <a:pPr lvl="1"/>
            <a:r>
              <a:rPr lang="sr-Latn-RS" dirty="0"/>
              <a:t>Oslabljen kralj</a:t>
            </a:r>
          </a:p>
          <a:p>
            <a:pPr lvl="1"/>
            <a:r>
              <a:rPr lang="sr-Latn-RS" dirty="0"/>
              <a:t>Jaka struktura pešaka</a:t>
            </a:r>
          </a:p>
          <a:p>
            <a:pPr lvl="1"/>
            <a:r>
              <a:rPr lang="sr-Latn-RS" dirty="0"/>
              <a:t>Ne koristi se formalna definicija, prepoznaje se konkretna situacija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14847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2. Napredni početnik programer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r-Latn-RS" sz="54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441211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 Kompetentnost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562600"/>
          </a:xfrm>
        </p:spPr>
        <p:txBody>
          <a:bodyPr>
            <a:normAutofit fontScale="70000" lnSpcReduction="20000"/>
          </a:bodyPr>
          <a:lstStyle/>
          <a:p>
            <a:r>
              <a:rPr lang="sr-Latn-RS" dirty="0"/>
              <a:t>Sa </a:t>
            </a:r>
            <a:r>
              <a:rPr lang="sr-Latn-RS" b="1" dirty="0"/>
              <a:t>porastom iskustva</a:t>
            </a:r>
            <a:r>
              <a:rPr lang="sr-Latn-RS" dirty="0"/>
              <a:t>, broj </a:t>
            </a:r>
            <a:r>
              <a:rPr lang="sr-Latn-RS" dirty="0" err="1"/>
              <a:t>kontekstno</a:t>
            </a:r>
            <a:r>
              <a:rPr lang="sr-Latn-RS" dirty="0"/>
              <a:t> zavisnih svojstava postaje sve veći</a:t>
            </a:r>
          </a:p>
          <a:p>
            <a:r>
              <a:rPr lang="sr-Latn-RS" dirty="0"/>
              <a:t>Usvaja se </a:t>
            </a:r>
            <a:r>
              <a:rPr lang="sr-Latn-RS" b="1" dirty="0">
                <a:solidFill>
                  <a:srgbClr val="FF0000"/>
                </a:solidFill>
              </a:rPr>
              <a:t>hijerarhijski pristup donošenju odluka</a:t>
            </a:r>
          </a:p>
          <a:p>
            <a:pPr lvl="1"/>
            <a:r>
              <a:rPr lang="sr-Latn-RS" dirty="0"/>
              <a:t>Prvo se </a:t>
            </a:r>
            <a:r>
              <a:rPr lang="sr-Latn-RS" b="1" dirty="0">
                <a:solidFill>
                  <a:srgbClr val="FF0000"/>
                </a:solidFill>
              </a:rPr>
              <a:t>analitički izabere plan, cilj ili perspektiva</a:t>
            </a:r>
          </a:p>
          <a:p>
            <a:pPr lvl="1"/>
            <a:r>
              <a:rPr lang="sr-Latn-RS" dirty="0"/>
              <a:t>Time se </a:t>
            </a:r>
            <a:r>
              <a:rPr lang="sr-Latn-RS" b="1" dirty="0"/>
              <a:t>ograniči skup kontekstno zavisnih svojstava koji su relevantni za tu perspektivu</a:t>
            </a:r>
          </a:p>
          <a:p>
            <a:pPr lvl="1"/>
            <a:r>
              <a:rPr lang="sr-Latn-RS" b="1" dirty="0"/>
              <a:t>Ljudi često ne uspeju da pređe na ovaj nivo </a:t>
            </a:r>
            <a:r>
              <a:rPr lang="sr-Latn-RS" dirty="0"/>
              <a:t>(nikada ne uspeju da prepoznaju da li je neko svojstvo relevantno ili nije za određeni kontekst)</a:t>
            </a:r>
          </a:p>
          <a:p>
            <a:pPr lvl="1"/>
            <a:r>
              <a:rPr lang="sr-Latn-RS" b="1" dirty="0">
                <a:solidFill>
                  <a:srgbClr val="FF0000"/>
                </a:solidFill>
              </a:rPr>
              <a:t>Zatim se donose akcije</a:t>
            </a:r>
          </a:p>
          <a:p>
            <a:r>
              <a:rPr lang="sr-Latn-RS" dirty="0"/>
              <a:t>Karakteristike kompenetnosti:</a:t>
            </a:r>
          </a:p>
          <a:p>
            <a:pPr lvl="1"/>
            <a:r>
              <a:rPr lang="sr-Latn-RS" b="1" dirty="0">
                <a:solidFill>
                  <a:srgbClr val="FF0000"/>
                </a:solidFill>
              </a:rPr>
              <a:t>Odabir perspektive</a:t>
            </a:r>
          </a:p>
          <a:p>
            <a:pPr lvl="1"/>
            <a:r>
              <a:rPr lang="sr-Latn-RS" dirty="0"/>
              <a:t>Svesna </a:t>
            </a:r>
            <a:r>
              <a:rPr lang="sr-Latn-RS" b="1" dirty="0"/>
              <a:t>evaluacija svojstava problema </a:t>
            </a:r>
            <a:r>
              <a:rPr lang="sr-Latn-RS" dirty="0"/>
              <a:t>koji su bitni za </a:t>
            </a:r>
            <a:r>
              <a:rPr lang="sr-Latn-RS" b="1" dirty="0"/>
              <a:t>odabranu perspektivu</a:t>
            </a:r>
          </a:p>
          <a:p>
            <a:pPr lvl="1"/>
            <a:r>
              <a:rPr lang="sr-Latn-RS" dirty="0">
                <a:solidFill>
                  <a:srgbClr val="FF0000"/>
                </a:solidFill>
              </a:rPr>
              <a:t>Odabir akcije</a:t>
            </a:r>
          </a:p>
          <a:p>
            <a:pPr lvl="1"/>
            <a:r>
              <a:rPr lang="sr-Latn-RS" b="1" dirty="0"/>
              <a:t>Emocionalna uključenost </a:t>
            </a:r>
            <a:r>
              <a:rPr lang="sr-Latn-RS" dirty="0"/>
              <a:t>u realizaciju plana</a:t>
            </a:r>
          </a:p>
          <a:p>
            <a:pPr lvl="1"/>
            <a:r>
              <a:rPr lang="sr-Latn-RS" dirty="0"/>
              <a:t>Ne postoje pravila za odabir perspektive – </a:t>
            </a:r>
            <a:r>
              <a:rPr lang="sr-Latn-RS" b="1" dirty="0">
                <a:solidFill>
                  <a:srgbClr val="FF0000"/>
                </a:solidFill>
              </a:rPr>
              <a:t>perspektiva određuje pravila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akcije</a:t>
            </a:r>
            <a:r>
              <a:rPr lang="sr-Latn-RS" b="1" dirty="0">
                <a:solidFill>
                  <a:srgbClr val="FF0000"/>
                </a:solidFill>
              </a:rPr>
              <a:t> rešavanja problema</a:t>
            </a:r>
          </a:p>
        </p:txBody>
      </p:sp>
    </p:spTree>
    <p:extLst>
      <p:ext uri="{BB962C8B-B14F-4D97-AF65-F5344CB8AC3E}">
        <p14:creationId xmlns:p14="http://schemas.microsoft.com/office/powerpoint/2010/main" val="3594495004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 Kompetetni vozač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Put počinje odlukom, na primer, da želi </a:t>
            </a:r>
            <a:r>
              <a:rPr lang="sr-Latn-RS" b="1" dirty="0"/>
              <a:t>najbrže</a:t>
            </a:r>
            <a:r>
              <a:rPr lang="sr-Latn-RS" dirty="0"/>
              <a:t> da stigne na odredište</a:t>
            </a:r>
          </a:p>
          <a:p>
            <a:pPr lvl="1"/>
            <a:r>
              <a:rPr lang="sr-Latn-RS" dirty="0"/>
              <a:t>Odabira adekvatnu rutu</a:t>
            </a:r>
          </a:p>
          <a:p>
            <a:pPr lvl="1"/>
            <a:r>
              <a:rPr lang="sr-Latn-RS" dirty="0"/>
              <a:t>Zanemaruje uživanje u vožnji</a:t>
            </a:r>
          </a:p>
          <a:p>
            <a:pPr lvl="1"/>
            <a:r>
              <a:rPr lang="sr-Latn-RS" dirty="0"/>
              <a:t>Zanemaruje udobnost putnika u kolima</a:t>
            </a:r>
          </a:p>
          <a:p>
            <a:pPr lvl="1"/>
            <a:r>
              <a:rPr lang="sr-Latn-RS" dirty="0"/>
              <a:t>Povremeno krši saobraćajne propise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043690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 Kompetentni šahista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Kada je prepoznao da je oslabljen kralj, odlučuje se na napad da bi pobedio</a:t>
            </a:r>
          </a:p>
          <a:p>
            <a:pPr lvl="1"/>
            <a:r>
              <a:rPr lang="sr-Latn-RS" dirty="0"/>
              <a:t>Zanemaruje svoje slabe pozicije</a:t>
            </a:r>
          </a:p>
          <a:p>
            <a:pPr lvl="1"/>
            <a:r>
              <a:rPr lang="sr-Latn-RS" dirty="0"/>
              <a:t>Zanemaruje gubitak figura koje su nepotrebne za napad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290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NASTALI IZ </a:t>
            </a:r>
            <a:r>
              <a:rPr lang="sr-Latn-RS" dirty="0"/>
              <a:t>DENDRAL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Iz DENDRAL-a je izvedeno mnogo sistema baziranih na znanju:</a:t>
            </a:r>
          </a:p>
          <a:p>
            <a:pPr lvl="1"/>
            <a:r>
              <a:rPr lang="en-GB" dirty="0"/>
              <a:t>MYCIN, </a:t>
            </a:r>
            <a:endParaRPr lang="sr-Latn-RS" dirty="0"/>
          </a:p>
          <a:p>
            <a:pPr lvl="1"/>
            <a:r>
              <a:rPr lang="en-GB" dirty="0"/>
              <a:t>MOLGEN, </a:t>
            </a:r>
            <a:endParaRPr lang="sr-Latn-RS" dirty="0"/>
          </a:p>
          <a:p>
            <a:pPr lvl="1"/>
            <a:r>
              <a:rPr lang="en-GB" dirty="0"/>
              <a:t>PROSPECTOR, </a:t>
            </a:r>
            <a:endParaRPr lang="sr-Latn-RS" dirty="0"/>
          </a:p>
          <a:p>
            <a:pPr lvl="1"/>
            <a:r>
              <a:rPr lang="en-GB" dirty="0"/>
              <a:t>XCON, </a:t>
            </a:r>
            <a:endParaRPr lang="sr-Latn-RS" dirty="0"/>
          </a:p>
          <a:p>
            <a:pPr lvl="1"/>
            <a:r>
              <a:rPr lang="en-GB" dirty="0"/>
              <a:t>STEAMER</a:t>
            </a:r>
            <a:endParaRPr lang="sr-Latn-RS" dirty="0"/>
          </a:p>
          <a:p>
            <a:r>
              <a:rPr lang="sr-Latn-RS" dirty="0"/>
              <a:t>Danas ima mnogo softverskih paketa koji rešavaju problem inverzne masene spektrometrije</a:t>
            </a:r>
          </a:p>
          <a:p>
            <a:pPr lvl="1"/>
            <a:r>
              <a:rPr lang="sr-Latn-RS" dirty="0"/>
              <a:t>Ali se ne smatraju AI, već su </a:t>
            </a:r>
            <a:r>
              <a:rPr lang="en-GB" dirty="0"/>
              <a:t>structure searchers</a:t>
            </a:r>
            <a:r>
              <a:rPr lang="sr-Latn-R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275208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 Kompetentni programer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r-Latn-RS" sz="54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58133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4. Profesionalnost (proficiency)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Nije potrebno analitički odabrati perspektivu</a:t>
            </a:r>
          </a:p>
          <a:p>
            <a:r>
              <a:rPr lang="sr-Latn-RS" dirty="0"/>
              <a:t>Perspektiva se „sama pokazuje“ (</a:t>
            </a:r>
            <a:r>
              <a:rPr lang="sr-Latn-RS" dirty="0">
                <a:solidFill>
                  <a:srgbClr val="FF0000"/>
                </a:solidFill>
              </a:rPr>
              <a:t>automatski odabira perspektivu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promena perspektiva je takođe automatska</a:t>
            </a:r>
          </a:p>
          <a:p>
            <a:r>
              <a:rPr lang="sr-Latn-RS" dirty="0"/>
              <a:t>Još uvek je potrebno svesno doneti odluku kako da se rešavaju problemi relevantni za tu perspektivu</a:t>
            </a:r>
          </a:p>
          <a:p>
            <a:pPr lvl="1"/>
            <a:r>
              <a:rPr lang="sr-Latn-RS" b="1" dirty="0">
                <a:solidFill>
                  <a:srgbClr val="FF0000"/>
                </a:solidFill>
              </a:rPr>
              <a:t>određivanje akcija i pravila rešavanja problema nije automatska</a:t>
            </a:r>
          </a:p>
          <a:p>
            <a:pPr lvl="1"/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675161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4. Profesionalni vozač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Ukoliko prebrzo vozi po kiši vozač će doneti odluku da uspori jer prepoznaje perspektivu sigurne vožnje, a napustiće perspektivu najbržeg stizanja na odredište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829146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4. Profesionalni šahista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Automatski prepoznaje širok repertoar skupa pozicija na tabli</a:t>
            </a:r>
          </a:p>
          <a:p>
            <a:r>
              <a:rPr lang="sr-Latn-RS" dirty="0"/>
              <a:t>Bez razmišljanja odabira koju strategiju da sledi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79479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4. Profesionalni programer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r-Latn-RS" sz="54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35352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5. Ekspretiza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b="1" dirty="0"/>
              <a:t>Dekompozicija</a:t>
            </a:r>
            <a:r>
              <a:rPr lang="sr-Latn-RS" dirty="0"/>
              <a:t> </a:t>
            </a:r>
            <a:r>
              <a:rPr lang="sr-Latn-RS" b="1" dirty="0"/>
              <a:t>klase slučajeva </a:t>
            </a:r>
            <a:r>
              <a:rPr lang="sr-Latn-RS" dirty="0"/>
              <a:t>na </a:t>
            </a:r>
            <a:r>
              <a:rPr lang="sr-Latn-RS" b="1" dirty="0"/>
              <a:t>podklase</a:t>
            </a:r>
            <a:r>
              <a:rPr lang="sr-Latn-RS" dirty="0"/>
              <a:t> od kojih svaka ima svoje</a:t>
            </a:r>
          </a:p>
          <a:p>
            <a:pPr lvl="1"/>
            <a:r>
              <a:rPr lang="sr-Latn-RS" b="1" dirty="0"/>
              <a:t>Odluke</a:t>
            </a:r>
          </a:p>
          <a:p>
            <a:pPr lvl="1"/>
            <a:r>
              <a:rPr lang="sr-Latn-RS" b="1" dirty="0"/>
              <a:t>Akcije</a:t>
            </a:r>
          </a:p>
          <a:p>
            <a:pPr lvl="1"/>
            <a:r>
              <a:rPr lang="sr-Latn-RS" b="1" dirty="0"/>
              <a:t>Taktike</a:t>
            </a:r>
          </a:p>
          <a:p>
            <a:pPr lvl="1"/>
            <a:r>
              <a:rPr lang="sr-Latn-RS" dirty="0"/>
              <a:t>...</a:t>
            </a:r>
          </a:p>
          <a:p>
            <a:r>
              <a:rPr lang="sr-Latn-RS" b="1" dirty="0">
                <a:solidFill>
                  <a:srgbClr val="FF0000"/>
                </a:solidFill>
              </a:rPr>
              <a:t>Automatski odabir </a:t>
            </a:r>
            <a:r>
              <a:rPr lang="sr-Latn-RS" dirty="0">
                <a:solidFill>
                  <a:srgbClr val="FF0000"/>
                </a:solidFill>
              </a:rPr>
              <a:t>ne samo </a:t>
            </a:r>
            <a:r>
              <a:rPr lang="sr-Latn-RS" b="1" dirty="0">
                <a:solidFill>
                  <a:srgbClr val="FF0000"/>
                </a:solidFill>
              </a:rPr>
              <a:t>perspektive</a:t>
            </a:r>
            <a:r>
              <a:rPr lang="sr-Latn-RS" dirty="0"/>
              <a:t>, već i </a:t>
            </a:r>
            <a:r>
              <a:rPr lang="sr-Latn-RS" b="1" dirty="0">
                <a:solidFill>
                  <a:srgbClr val="FF0000"/>
                </a:solidFill>
              </a:rPr>
              <a:t>akcija</a:t>
            </a:r>
            <a:r>
              <a:rPr lang="sr-Latn-RS" dirty="0">
                <a:solidFill>
                  <a:srgbClr val="FF0000"/>
                </a:solidFill>
              </a:rPr>
              <a:t> </a:t>
            </a:r>
            <a:r>
              <a:rPr lang="sr-Latn-RS" dirty="0"/>
              <a:t>koje će se izvršavati </a:t>
            </a:r>
            <a:r>
              <a:rPr lang="sr-Latn-RS" b="1" dirty="0"/>
              <a:t>za svaki od konkretnih problema u toj perspektivi</a:t>
            </a:r>
          </a:p>
          <a:p>
            <a:r>
              <a:rPr lang="sr-Latn-RS" dirty="0"/>
              <a:t>„</a:t>
            </a:r>
            <a:r>
              <a:rPr lang="en-GB" b="1" dirty="0"/>
              <a:t>What must be done, simply is</a:t>
            </a:r>
            <a:r>
              <a:rPr lang="sr-Latn-RS" b="1" dirty="0"/>
              <a:t> </a:t>
            </a:r>
            <a:r>
              <a:rPr lang="en-GB" b="1" dirty="0"/>
              <a:t>done.</a:t>
            </a:r>
            <a:r>
              <a:rPr lang="sr-Latn-RS" dirty="0"/>
              <a:t>“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082803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5. Eksper vozač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Nije potrebno da se koncentriše na put i da razmišlja o vožnji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53040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5. Ekspert šahista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Intuitivno odlučuje koje poteze da povuče</a:t>
            </a:r>
          </a:p>
          <a:p>
            <a:r>
              <a:rPr lang="sr-Latn-RS" dirty="0"/>
              <a:t>Može da odlično igra partije u kojima je vreme za potez ograničeno na 5 sekundi</a:t>
            </a:r>
          </a:p>
          <a:p>
            <a:r>
              <a:rPr lang="sr-Latn-RS" dirty="0"/>
              <a:t>Analitičke veštine mogu da mu budu angažovane za potrebe nečeg drugog</a:t>
            </a:r>
          </a:p>
        </p:txBody>
      </p:sp>
    </p:spTree>
    <p:extLst>
      <p:ext uri="{BB962C8B-B14F-4D97-AF65-F5344CB8AC3E}">
        <p14:creationId xmlns:p14="http://schemas.microsoft.com/office/powerpoint/2010/main" val="139852685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5. Ekspert programer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r-Latn-RS" sz="54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78284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Dodatak 6.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Odabira namerno značajan pad performanse da bi isprobao novi prostor za definisanje perspektiva</a:t>
            </a:r>
          </a:p>
          <a:p>
            <a:r>
              <a:rPr lang="sr-Latn-RS" dirty="0"/>
              <a:t>Osnivanje pravca u umetnosti (Munk, Pikaso, Kandinski, Maljevič, Polok, Vorhol, Bejkon)</a:t>
            </a:r>
          </a:p>
          <a:p>
            <a:r>
              <a:rPr lang="sr-Latn-RS" dirty="0"/>
              <a:t>U programiranju?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850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NASTALI IZ </a:t>
            </a:r>
            <a:r>
              <a:rPr lang="sr-Latn-RS" dirty="0"/>
              <a:t>DENDRAL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b="1" dirty="0"/>
              <a:t>MYCIN</a:t>
            </a:r>
            <a:r>
              <a:rPr lang="en-US" dirty="0"/>
              <a:t> </a:t>
            </a:r>
            <a:r>
              <a:rPr lang="sr-Latn-RS" dirty="0"/>
              <a:t>je rule based system koji je koristio pravila i ulančavanje unazad da bi otkrio bakteriju koja je uzrok infekcija, a kao akciju predlagao upotrebu određenog antibiotika. Razvio se oko 1970 godine.</a:t>
            </a:r>
          </a:p>
          <a:p>
            <a:endParaRPr lang="sr-Latn-RS" b="1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GB" b="1" dirty="0"/>
              <a:t>PROSPECTOR</a:t>
            </a:r>
            <a:r>
              <a:rPr lang="sr-Latn-RS" b="1" dirty="0"/>
              <a:t> </a:t>
            </a:r>
            <a:r>
              <a:rPr lang="sr-Latn-RS" dirty="0"/>
              <a:t>je kompjuterski sistem koji se koristio kao konsultant pri traženju minerala. Opisan u publikaciji 1977 godine.  </a:t>
            </a:r>
            <a:endParaRPr lang="en-US" b="1" dirty="0"/>
          </a:p>
          <a:p>
            <a:endParaRPr lang="sr-Latn-RS" b="1" dirty="0"/>
          </a:p>
          <a:p>
            <a:pPr marL="0" indent="0">
              <a:buNone/>
            </a:pPr>
            <a:r>
              <a:rPr lang="en-US" b="1" dirty="0"/>
              <a:t>XCON</a:t>
            </a:r>
            <a:r>
              <a:rPr lang="sr-Latn-RS" dirty="0"/>
              <a:t> je skraćenica od</a:t>
            </a:r>
            <a:r>
              <a:rPr lang="en-US" dirty="0"/>
              <a:t> 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pert</a:t>
            </a:r>
            <a:r>
              <a:rPr lang="en-US" dirty="0"/>
              <a:t> </a:t>
            </a:r>
            <a:r>
              <a:rPr lang="en-US" b="1" dirty="0" err="1"/>
              <a:t>CON</a:t>
            </a:r>
            <a:r>
              <a:rPr lang="en-US" dirty="0" err="1"/>
              <a:t>figurer</a:t>
            </a:r>
            <a:r>
              <a:rPr lang="sr-Latn-RS" dirty="0"/>
              <a:t>. Program koji je bio rule based system koji je služio za </a:t>
            </a:r>
            <a:r>
              <a:rPr lang="sr-Latn-RS" b="1" dirty="0"/>
              <a:t>naručivanje</a:t>
            </a:r>
            <a:r>
              <a:rPr lang="sr-Latn-RS" dirty="0"/>
              <a:t> i </a:t>
            </a:r>
            <a:r>
              <a:rPr lang="sr-Latn-RS" b="1" dirty="0"/>
              <a:t>sklapanje kompjuterskih konfiguracija</a:t>
            </a:r>
            <a:r>
              <a:rPr lang="sr-Latn-RS" dirty="0"/>
              <a:t>.</a:t>
            </a:r>
          </a:p>
          <a:p>
            <a:pPr marL="0" indent="0">
              <a:buNone/>
            </a:pPr>
            <a:r>
              <a:rPr lang="sr-Latn-RS" dirty="0"/>
              <a:t>Oslanjao se na preko </a:t>
            </a:r>
            <a:r>
              <a:rPr lang="sr-Latn-RS" b="1" dirty="0"/>
              <a:t>2500 pravila </a:t>
            </a:r>
            <a:r>
              <a:rPr lang="sr-Latn-RS" dirty="0"/>
              <a:t>da na osnovu </a:t>
            </a:r>
            <a:r>
              <a:rPr lang="sr-Latn-RS" b="1" dirty="0"/>
              <a:t>zahteva i potreba kupaca odabere</a:t>
            </a:r>
            <a:r>
              <a:rPr lang="sr-Latn-RS" dirty="0"/>
              <a:t> najpogodnije </a:t>
            </a:r>
            <a:r>
              <a:rPr lang="sr-Latn-RS" b="1" dirty="0"/>
              <a:t>hardverske</a:t>
            </a:r>
            <a:r>
              <a:rPr lang="sr-Latn-RS" dirty="0"/>
              <a:t> </a:t>
            </a:r>
            <a:r>
              <a:rPr lang="sr-Latn-RS" b="1" dirty="0"/>
              <a:t>komponente</a:t>
            </a:r>
            <a:r>
              <a:rPr lang="sr-Latn-RS" dirty="0"/>
              <a:t> </a:t>
            </a:r>
            <a:r>
              <a:rPr lang="sr-Latn-RS" b="1" dirty="0"/>
              <a:t>za konfiguraciju.</a:t>
            </a:r>
          </a:p>
          <a:p>
            <a:pPr marL="0" indent="0">
              <a:buNone/>
            </a:pPr>
            <a:r>
              <a:rPr lang="sr-Latn-RS" dirty="0"/>
              <a:t>Od 1980-1986 definisao je preko </a:t>
            </a:r>
            <a:r>
              <a:rPr lang="sr-Latn-RS" b="1" dirty="0"/>
              <a:t>80.000 konfiguracija </a:t>
            </a:r>
            <a:r>
              <a:rPr lang="sr-Latn-RS" dirty="0"/>
              <a:t>sa tačnošću od </a:t>
            </a:r>
            <a:r>
              <a:rPr lang="en-US" b="1" dirty="0"/>
              <a:t>95-98%</a:t>
            </a:r>
            <a:endParaRPr lang="sr-Latn-RS" b="1" dirty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97733204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Analiza usvajanja veština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Početnik koristi pravila, činjenice i heuristike za rešavanje problema</a:t>
            </a:r>
          </a:p>
          <a:p>
            <a:r>
              <a:rPr lang="sr-Latn-RS" dirty="0"/>
              <a:t>Ekspert ima direktnu situacionu svest na osnovu koje deluje</a:t>
            </a:r>
          </a:p>
          <a:p>
            <a:r>
              <a:rPr lang="sr-Latn-RS" dirty="0"/>
              <a:t>Posledice po ES:</a:t>
            </a:r>
          </a:p>
          <a:p>
            <a:pPr lvl="1"/>
            <a:r>
              <a:rPr lang="sr-Latn-RS" dirty="0"/>
              <a:t>Početnik koji zna mnogo činjenica može da bude veoma veoma koristan, posebno za obavljanje dosadnih poslova (rule based sistemi)</a:t>
            </a:r>
          </a:p>
          <a:p>
            <a:pPr lvl="1"/>
            <a:r>
              <a:rPr lang="sr-Latn-RS" dirty="0"/>
              <a:t>Postoji potreba da analiziramo i druge „prostore perspektiva“ u sistemima baziranim na znanju, osim rule based sistema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6498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>
                <a:solidFill>
                  <a:schemeClr val="tx1"/>
                </a:solidFill>
                <a:latin typeface="Arial" charset="0"/>
              </a:rPr>
              <a:t>Mogući ES-i</a:t>
            </a:r>
            <a:r>
              <a:rPr lang="en-GB" sz="3200" b="1" dirty="0">
                <a:solidFill>
                  <a:schemeClr val="tx1"/>
                </a:solidFill>
                <a:latin typeface="Arial" charset="0"/>
              </a:rPr>
              <a:t> – </a:t>
            </a:r>
            <a:r>
              <a:rPr lang="sr-Latn-RS" sz="3200" b="1" dirty="0">
                <a:solidFill>
                  <a:schemeClr val="tx1"/>
                </a:solidFill>
                <a:latin typeface="Arial" charset="0"/>
              </a:rPr>
              <a:t>istorije slučaja</a:t>
            </a:r>
            <a:endParaRPr lang="en-GB" sz="32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sr-Latn-RS" dirty="0"/>
              <a:t>Ovo je za diskusiju</a:t>
            </a:r>
            <a:r>
              <a:rPr lang="en-GB" dirty="0"/>
              <a:t>. </a:t>
            </a:r>
          </a:p>
          <a:p>
            <a:r>
              <a:rPr lang="sr-Latn-RS" dirty="0"/>
              <a:t>Sledećih sedam problema mogu, a ne moraju da budu pogodni za kompujterizaciju putem ES-a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281335"/>
      </p:ext>
    </p:extLst>
  </p:cSld>
  <p:clrMapOvr>
    <a:masterClrMapping/>
  </p:clrMapOvr>
  <p:transition spd="slow"/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>
                <a:latin typeface="Arial" charset="0"/>
              </a:rPr>
              <a:t>Mogući ES-i</a:t>
            </a:r>
            <a:r>
              <a:rPr lang="en-GB" sz="3200" b="1" dirty="0">
                <a:latin typeface="Arial" charset="0"/>
              </a:rPr>
              <a:t> – </a:t>
            </a:r>
            <a:r>
              <a:rPr lang="sr-Latn-RS" sz="3200" b="1" dirty="0">
                <a:latin typeface="Arial" charset="0"/>
              </a:rPr>
              <a:t>istorije slučaja - 1</a:t>
            </a:r>
            <a:endParaRPr lang="en-GB" sz="32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876800"/>
          </a:xfrm>
          <a:noFill/>
        </p:spPr>
        <p:txBody>
          <a:bodyPr>
            <a:normAutofit/>
          </a:bodyPr>
          <a:lstStyle/>
          <a:p>
            <a:pPr algn="just"/>
            <a:r>
              <a:rPr lang="sr-Latn-RS" dirty="0"/>
              <a:t>Siromašna zemlja ima veliku populaciju, malo lekara i nedovoljne resurse da se obuči više lekara.</a:t>
            </a:r>
          </a:p>
          <a:p>
            <a:pPr algn="just"/>
            <a:r>
              <a:rPr lang="sr-Latn-RS" dirty="0"/>
              <a:t>Predlog je da se obezbede bolničari koji se mogu relativno jeftino i brzo obučiti i da se opreme prenosivim personalnim računarom na kome je instaliran ekspertski sistem koji bi ih savetovao po pitanju dijagnostifikovanja i terapije za različite uobičajene bolesti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246131"/>
      </p:ext>
    </p:extLst>
  </p:cSld>
  <p:clrMapOvr>
    <a:masterClrMapping/>
  </p:clrMapOvr>
  <p:transition spd="slow"/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>
                <a:latin typeface="Arial" charset="0"/>
              </a:rPr>
              <a:t>Mogući ES-i</a:t>
            </a:r>
            <a:r>
              <a:rPr lang="en-GB" sz="3200" b="1" dirty="0">
                <a:latin typeface="Arial" charset="0"/>
              </a:rPr>
              <a:t> – </a:t>
            </a:r>
            <a:r>
              <a:rPr lang="sr-Latn-RS" sz="3200" b="1" dirty="0">
                <a:latin typeface="Arial" charset="0"/>
              </a:rPr>
              <a:t>istorije slučaja - 2</a:t>
            </a:r>
            <a:endParaRPr lang="en-GB" sz="32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876800"/>
          </a:xfrm>
          <a:noFill/>
        </p:spPr>
        <p:txBody>
          <a:bodyPr>
            <a:normAutofit/>
          </a:bodyPr>
          <a:lstStyle/>
          <a:p>
            <a:pPr algn="just"/>
            <a:r>
              <a:rPr lang="sr-Latn-RS" dirty="0"/>
              <a:t>Zaposleni u stambenoj agenciji u malom Britanskom gradu su premoreni, a promet koji ostvaruju je nizak. Veliki deo posla zaposlenih su intervjui sa klijentima za koje postoji vrlo jasan protokol postavljanja pitanja (koja malo variraju zavisno od okolnosti u kojima je klijent)</a:t>
            </a:r>
            <a:r>
              <a:rPr lang="en-GB" dirty="0"/>
              <a:t>. </a:t>
            </a:r>
            <a:endParaRPr lang="sr-Latn-RS" dirty="0"/>
          </a:p>
          <a:p>
            <a:pPr algn="just"/>
            <a:r>
              <a:rPr lang="sr-Latn-RS" dirty="0"/>
              <a:t>Predlog je da se napravi ekspertski sistem koji bi usmeravao proces ispitivanja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9772225"/>
      </p:ext>
    </p:extLst>
  </p:cSld>
  <p:clrMapOvr>
    <a:masterClrMapping/>
  </p:clrMapOvr>
  <p:transition spd="slow"/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>
                <a:latin typeface="Arial" charset="0"/>
              </a:rPr>
              <a:t>Mogući ES-i</a:t>
            </a:r>
            <a:r>
              <a:rPr lang="en-GB" sz="3200" b="1" dirty="0">
                <a:latin typeface="Arial" charset="0"/>
              </a:rPr>
              <a:t> – </a:t>
            </a:r>
            <a:r>
              <a:rPr lang="sr-Latn-RS" sz="3200" b="1" dirty="0">
                <a:latin typeface="Arial" charset="0"/>
              </a:rPr>
              <a:t>istorije slučaja - 3</a:t>
            </a:r>
            <a:endParaRPr lang="en-GB" sz="32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/>
            <a:r>
              <a:rPr lang="sr-Latn-RS" dirty="0"/>
              <a:t>Firma koja uvozi vina se u velikoj meri oslanja na svog glavnog vinskog eksperta koji ima sposobnost da, na bazi boje, ukusa, arome, itd.,  odabere vina koja postaju popularna. Uskoro odlazi u penziju.</a:t>
            </a:r>
          </a:p>
          <a:p>
            <a:pPr algn="just"/>
            <a:r>
              <a:rPr lang="sr-Latn-RS" dirty="0"/>
              <a:t>Predlog je da se napravi ekspertski sistem koji će omogućiti da se toj veštini nauči nekoliko mlađih vinskih specijalista i da oni preuzmu taj posao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946260"/>
      </p:ext>
    </p:extLst>
  </p:cSld>
  <p:clrMapOvr>
    <a:masterClrMapping/>
  </p:clrMapOvr>
  <p:transition spd="slow"/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>
                <a:latin typeface="Arial" charset="0"/>
              </a:rPr>
              <a:t>Mogući ES-i</a:t>
            </a:r>
            <a:r>
              <a:rPr lang="en-GB" sz="3200" b="1" dirty="0">
                <a:latin typeface="Arial" charset="0"/>
              </a:rPr>
              <a:t> – </a:t>
            </a:r>
            <a:r>
              <a:rPr lang="sr-Latn-RS" sz="3200" b="1" dirty="0">
                <a:latin typeface="Arial" charset="0"/>
              </a:rPr>
              <a:t>istorije slučaja - 4</a:t>
            </a:r>
            <a:endParaRPr lang="en-GB" sz="32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algn="just"/>
            <a:r>
              <a:rPr lang="sr-Latn-RS" dirty="0"/>
              <a:t>Školska uprava ima veliki nedostatak učitelja osnovne škole. </a:t>
            </a:r>
          </a:p>
          <a:p>
            <a:pPr algn="just"/>
            <a:r>
              <a:rPr lang="sr-Latn-RS" dirty="0"/>
              <a:t>Predlog je da se napravi ekspertski sistem koji bi podučavao decu engleskom jeziku i aritmetici u prvim razredima osnovne škole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037043"/>
      </p:ext>
    </p:extLst>
  </p:cSld>
  <p:clrMapOvr>
    <a:masterClrMapping/>
  </p:clrMapOvr>
  <p:transition spd="slow"/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>
                <a:latin typeface="Arial" charset="0"/>
              </a:rPr>
              <a:t>Mogući ES-i</a:t>
            </a:r>
            <a:r>
              <a:rPr lang="en-GB" sz="3200" b="1" dirty="0">
                <a:latin typeface="Arial" charset="0"/>
              </a:rPr>
              <a:t> – </a:t>
            </a:r>
            <a:r>
              <a:rPr lang="sr-Latn-RS" sz="3200" b="1" dirty="0">
                <a:latin typeface="Arial" charset="0"/>
              </a:rPr>
              <a:t>istorije slučaja - 5</a:t>
            </a:r>
            <a:endParaRPr lang="en-GB" sz="32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sr-Latn-RS" dirty="0"/>
              <a:t>Softverska kpompanije planira da razvije ekspertski sistem za vođenje računovodstva malih komercijalnih udruženja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504461"/>
      </p:ext>
    </p:extLst>
  </p:cSld>
  <p:clrMapOvr>
    <a:masterClrMapping/>
  </p:clrMapOvr>
  <p:transition spd="slow"/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>
                <a:latin typeface="Arial" charset="0"/>
              </a:rPr>
              <a:t>Mogući ES-i</a:t>
            </a:r>
            <a:r>
              <a:rPr lang="en-GB" sz="3200" b="1" dirty="0">
                <a:latin typeface="Arial" charset="0"/>
              </a:rPr>
              <a:t> – </a:t>
            </a:r>
            <a:r>
              <a:rPr lang="sr-Latn-RS" sz="3200" b="1" dirty="0">
                <a:latin typeface="Arial" charset="0"/>
              </a:rPr>
              <a:t>istorije slučaja - 6</a:t>
            </a:r>
            <a:endParaRPr lang="en-GB" sz="32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algn="just"/>
            <a:r>
              <a:rPr lang="sr-Latn-RS" dirty="0"/>
              <a:t>Veliki proizvođač dizela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sr-Latn-RS" dirty="0"/>
              <a:t> električnih lokomotiva ima problem da obezbedi dovoljan broj radnika na održavanju, a koji su dovoljno iskusni da lociraju otkaze u tim veoma složenim lokomotivama.</a:t>
            </a:r>
          </a:p>
          <a:p>
            <a:pPr algn="just"/>
            <a:r>
              <a:rPr lang="sr-Latn-RS" dirty="0"/>
              <a:t>Predlog je da se napravi ekspertski sistem koji će biti u stanju da locira delove koji su otkazalina takvim mašinama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807581"/>
      </p:ext>
    </p:extLst>
  </p:cSld>
  <p:clrMapOvr>
    <a:masterClrMapping/>
  </p:clrMapOvr>
  <p:transition spd="slow"/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>
                <a:latin typeface="Arial" charset="0"/>
              </a:rPr>
              <a:t>Mogući ES-i</a:t>
            </a:r>
            <a:r>
              <a:rPr lang="en-GB" sz="3200" b="1" dirty="0">
                <a:latin typeface="Arial" charset="0"/>
              </a:rPr>
              <a:t> – </a:t>
            </a:r>
            <a:r>
              <a:rPr lang="sr-Latn-RS" sz="3200" b="1" dirty="0">
                <a:latin typeface="Arial" charset="0"/>
              </a:rPr>
              <a:t>istorije slučaja - 7</a:t>
            </a:r>
            <a:endParaRPr lang="en-GB" sz="32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sr-Latn-RS" dirty="0"/>
              <a:t>Rudarska kompanija želi da proširi posao, što obuhvata i traganje za neotkrivenim ležištima vrednih metalnih ruda. Nedostaju joj iskusni geolozi.</a:t>
            </a:r>
          </a:p>
          <a:p>
            <a:r>
              <a:rPr lang="sr-Latn-RS" dirty="0"/>
              <a:t>Predlog je da se napravi ekspertski sistem koji će ocenjivati geološke lokacije i zaključivati kolika je verovatnoća da u njima postoje ležišta rude.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107205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Mycin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1"/>
            <a:ext cx="8839200" cy="1066799"/>
          </a:xfrm>
        </p:spPr>
        <p:txBody>
          <a:bodyPr>
            <a:normAutofit fontScale="92500" lnSpcReduction="20000"/>
          </a:bodyPr>
          <a:lstStyle/>
          <a:p>
            <a:r>
              <a:rPr lang="en-US" sz="2600"/>
              <a:t>U radu </a:t>
            </a:r>
            <a:r>
              <a:rPr lang="en-US" sz="2600" i="1"/>
              <a:t>Schwartz, T., 1988. Expert Systems Prove Adept at Physics. Comput. Phys. 2, 40. </a:t>
            </a:r>
            <a:r>
              <a:rPr lang="en-US" sz="2600" i="1">
                <a:hlinkClick r:id="rId3"/>
              </a:rPr>
              <a:t>https://doi.org/10.1063/1.4822649</a:t>
            </a:r>
            <a:r>
              <a:rPr lang="en-US" sz="2600" i="1"/>
              <a:t> </a:t>
            </a:r>
            <a:r>
              <a:rPr lang="en-US" sz="2600"/>
              <a:t>, naveden je opis sistema.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45117"/>
            <a:ext cx="3810000" cy="211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4962088"/>
            <a:ext cx="3651534" cy="151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76500"/>
            <a:ext cx="34459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40" y="5257800"/>
            <a:ext cx="3430710" cy="6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407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Osvrt na project proposal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1"/>
            <a:ext cx="8839200" cy="1066799"/>
          </a:xfrm>
        </p:spPr>
        <p:txBody>
          <a:bodyPr>
            <a:normAutofit/>
          </a:bodyPr>
          <a:lstStyle/>
          <a:p>
            <a:r>
              <a:rPr lang="en-US" sz="2600"/>
              <a:t>Studenti na MIT dali project proposal, vidite fajl </a:t>
            </a:r>
            <a:r>
              <a:rPr lang="pl-PL" sz="2600"/>
              <a:t>1. Ideje za projekte - lista projekata studenata MIT.pdf</a:t>
            </a:r>
            <a:endParaRPr lang="en-US" sz="260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8256270" cy="181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886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SBZ – </a:t>
            </a:r>
            <a:r>
              <a:rPr lang="sr-Latn-RS" dirty="0"/>
              <a:t>Terminologija</a:t>
            </a:r>
            <a:endParaRPr lang="en-US" dirty="0"/>
          </a:p>
        </p:txBody>
      </p:sp>
      <p:sp>
        <p:nvSpPr>
          <p:cNvPr id="1741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Podatak (činjenica)</a:t>
            </a:r>
            <a:endParaRPr lang="en-US" dirty="0"/>
          </a:p>
          <a:p>
            <a:r>
              <a:rPr lang="sr-Latn-RS" dirty="0"/>
              <a:t>Informacija (podatak koji ima određeno značenje)</a:t>
            </a:r>
            <a:endParaRPr lang="en-US" dirty="0"/>
          </a:p>
          <a:p>
            <a:r>
              <a:rPr lang="sr-Latn-RS" dirty="0"/>
              <a:t>Znanje (rezultati analize informacija koje se dovode u neki kontekst)</a:t>
            </a:r>
          </a:p>
          <a:p>
            <a:r>
              <a:rPr lang="sr-Latn-RS" dirty="0"/>
              <a:t>Mudrost (primenjeno znanje)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3919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Piramida </a:t>
            </a:r>
            <a:r>
              <a:rPr lang="en-GB" dirty="0"/>
              <a:t>p</a:t>
            </a:r>
            <a:r>
              <a:rPr lang="sr-Latn-RS" dirty="0"/>
              <a:t>odataka</a:t>
            </a:r>
            <a:endParaRPr lang="en-GB" dirty="0"/>
          </a:p>
        </p:txBody>
      </p:sp>
      <p:pic>
        <p:nvPicPr>
          <p:cNvPr id="1026" name="Picture 2" descr="C:\Users\milansegedinac\Downloads\Wisdom-Knowledge-Information-Data-Pyramid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469062" cy="485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0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rgbClr val="FCFEB9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FCFEB9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FCFEB9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FCFEB9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FCFEB9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CFEB9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9pPr>
          </a:lstStyle>
          <a:p>
            <a:pPr eaLnBrk="1" hangingPunct="1"/>
            <a:fld id="{EAC7D9E6-D24C-45EA-86A6-6D569B695C37}" type="slidenum">
              <a:rPr lang="en-US" sz="900" smtClean="0">
                <a:solidFill>
                  <a:srgbClr val="003399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3</a:t>
            </a:fld>
            <a:endParaRPr lang="en-US" sz="900">
              <a:solidFill>
                <a:srgbClr val="003399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Motivacija</a:t>
            </a:r>
            <a:r>
              <a:rPr lang="en-US" dirty="0"/>
              <a:t> i c</a:t>
            </a:r>
            <a:r>
              <a:rPr lang="sr-Latn-RS"/>
              <a:t>iljevi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sr-Latn-RS" dirty="0"/>
              <a:t>U SBZ se znanje mora predstaviti na neki način</a:t>
            </a:r>
          </a:p>
          <a:p>
            <a:pPr lvl="1"/>
            <a:r>
              <a:rPr lang="sr-Latn-RS" dirty="0"/>
              <a:t>SBZ su potpuno beskorisni ako u njima nemamo mogućnost predstave znanja ili nemamo znanja</a:t>
            </a:r>
          </a:p>
          <a:p>
            <a:pPr eaLnBrk="1" hangingPunct="1"/>
            <a:r>
              <a:rPr lang="sr-Latn-RS" dirty="0"/>
              <a:t>Postoje (kao što ćemo videti) različiti tipovi znanja</a:t>
            </a:r>
            <a:endParaRPr lang="en-US" dirty="0"/>
          </a:p>
          <a:p>
            <a:pPr eaLnBrk="1" hangingPunct="1"/>
            <a:r>
              <a:rPr lang="sr-Latn-RS" dirty="0"/>
              <a:t>Zbog toga za predstavljanje znanja mogu da budu prikladni različiti formati</a:t>
            </a:r>
            <a:endParaRPr lang="en-US" dirty="0"/>
          </a:p>
          <a:p>
            <a:pPr marL="685800" lvl="1" eaLnBrk="1" hangingPunct="1"/>
            <a:r>
              <a:rPr lang="sr-Latn-RS" dirty="0"/>
              <a:t>Zavisno od zadatka i okolnosti</a:t>
            </a:r>
            <a:endParaRPr lang="en-US" dirty="0"/>
          </a:p>
          <a:p>
            <a:pPr eaLnBrk="1" hangingPunct="1"/>
            <a:r>
              <a:rPr lang="sr-Latn-RS" dirty="0"/>
              <a:t>Znanje se u SBZ koristi za zaključivanje</a:t>
            </a:r>
          </a:p>
          <a:p>
            <a:pPr lvl="1"/>
            <a:r>
              <a:rPr lang="sr-Latn-RS" dirty="0"/>
              <a:t>Formati reprezentacije znanja moraju da budu usklađen</a:t>
            </a:r>
            <a:r>
              <a:rPr lang="en-US" dirty="0"/>
              <a:t>i</a:t>
            </a:r>
            <a:r>
              <a:rPr lang="sr-Latn-RS" dirty="0"/>
              <a:t> sa metodama z</a:t>
            </a:r>
            <a:r>
              <a:rPr lang="en-US" dirty="0"/>
              <a:t>a</a:t>
            </a:r>
            <a:r>
              <a:rPr lang="sr-Latn-RS" dirty="0" err="1"/>
              <a:t>ključivanja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3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Piramida </a:t>
            </a:r>
            <a:r>
              <a:rPr lang="en-GB" dirty="0"/>
              <a:t>p</a:t>
            </a:r>
            <a:r>
              <a:rPr lang="sr-Latn-RS" dirty="0" err="1"/>
              <a:t>odataka</a:t>
            </a:r>
            <a:endParaRPr lang="en-US" dirty="0"/>
          </a:p>
        </p:txBody>
      </p:sp>
      <p:sp>
        <p:nvSpPr>
          <p:cNvPr id="1741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Podaci:</a:t>
            </a:r>
          </a:p>
          <a:p>
            <a:pPr lvl="1"/>
            <a:r>
              <a:rPr lang="sr-Latn-RS" dirty="0"/>
              <a:t>brojevi</a:t>
            </a:r>
            <a:r>
              <a:rPr lang="en-US" dirty="0"/>
              <a:t>: 25</a:t>
            </a:r>
            <a:r>
              <a:rPr lang="sr-Latn-RS" dirty="0"/>
              <a:t>,</a:t>
            </a:r>
            <a:r>
              <a:rPr lang="en-US" dirty="0"/>
              <a:t> 29</a:t>
            </a:r>
            <a:r>
              <a:rPr lang="sr-Latn-RS" dirty="0"/>
              <a:t>,</a:t>
            </a:r>
            <a:r>
              <a:rPr lang="en-US" dirty="0"/>
              <a:t> 45</a:t>
            </a:r>
            <a:r>
              <a:rPr lang="sr-Latn-RS" dirty="0"/>
              <a:t>,</a:t>
            </a:r>
            <a:r>
              <a:rPr lang="en-US" dirty="0"/>
              <a:t> 23</a:t>
            </a:r>
            <a:r>
              <a:rPr lang="sr-Latn-RS" dirty="0"/>
              <a:t>,</a:t>
            </a:r>
            <a:r>
              <a:rPr lang="en-US" dirty="0"/>
              <a:t> 60</a:t>
            </a:r>
            <a:r>
              <a:rPr lang="sr-Latn-RS" dirty="0"/>
              <a:t>,</a:t>
            </a:r>
            <a:r>
              <a:rPr lang="en-US" dirty="0"/>
              <a:t> …</a:t>
            </a:r>
            <a:endParaRPr lang="sr-Latn-RS" dirty="0"/>
          </a:p>
          <a:p>
            <a:pPr lvl="1"/>
            <a:r>
              <a:rPr lang="sr-Latn-RS" dirty="0"/>
              <a:t>reči</a:t>
            </a:r>
            <a:r>
              <a:rPr lang="en-US" dirty="0"/>
              <a:t>: </a:t>
            </a:r>
            <a:r>
              <a:rPr lang="sr-Latn-RS" dirty="0"/>
              <a:t>Mika,</a:t>
            </a:r>
            <a:r>
              <a:rPr lang="en-US" dirty="0"/>
              <a:t> </a:t>
            </a:r>
            <a:r>
              <a:rPr lang="sr-Latn-RS" dirty="0"/>
              <a:t>Žika,</a:t>
            </a:r>
            <a:r>
              <a:rPr lang="en-US" dirty="0"/>
              <a:t> </a:t>
            </a:r>
            <a:r>
              <a:rPr lang="sr-Latn-RS" dirty="0"/>
              <a:t>Ana,</a:t>
            </a:r>
            <a:r>
              <a:rPr lang="en-US" dirty="0"/>
              <a:t> </a:t>
            </a:r>
            <a:r>
              <a:rPr lang="sr-Latn-RS" dirty="0"/>
              <a:t>Jovana,</a:t>
            </a:r>
            <a:r>
              <a:rPr lang="en-US" dirty="0"/>
              <a:t> </a:t>
            </a:r>
            <a:r>
              <a:rPr lang="sr-Latn-RS" dirty="0"/>
              <a:t>Marko,</a:t>
            </a:r>
            <a:r>
              <a:rPr lang="en-US" dirty="0"/>
              <a:t> …</a:t>
            </a:r>
            <a:endParaRPr lang="sr-Latn-RS" dirty="0"/>
          </a:p>
          <a:p>
            <a:pPr lvl="1"/>
            <a:r>
              <a:rPr lang="sr-Latn-RS" dirty="0"/>
              <a:t>novac: $400, $600, $1500, $350, $2000,… </a:t>
            </a:r>
            <a:r>
              <a:rPr lang="sr-Cyrl-RS" dirty="0"/>
              <a:t>$</a:t>
            </a:r>
            <a:r>
              <a:rPr lang="sr-Latn-RS" dirty="0"/>
              <a:t>200000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Informacije (značenje sirovih podataka</a:t>
            </a:r>
            <a:r>
              <a:rPr lang="en-US" dirty="0"/>
              <a:t>, </a:t>
            </a:r>
            <a:r>
              <a:rPr lang="en-US" dirty="0" err="1"/>
              <a:t>sirovi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je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neko</a:t>
            </a:r>
            <a:r>
              <a:rPr lang="en-US" dirty="0"/>
              <a:t> </a:t>
            </a:r>
            <a:r>
              <a:rPr lang="sr-Latn-RS" dirty="0"/>
              <a:t>z</a:t>
            </a:r>
            <a:r>
              <a:rPr lang="en-US" dirty="0" err="1"/>
              <a:t>na</a:t>
            </a:r>
            <a:r>
              <a:rPr lang="sr-Latn-RS" dirty="0"/>
              <a:t>č</a:t>
            </a:r>
            <a:r>
              <a:rPr lang="en-US" dirty="0" err="1"/>
              <a:t>enje</a:t>
            </a:r>
            <a:r>
              <a:rPr lang="sr-Latn-RS" dirty="0"/>
              <a:t>):</a:t>
            </a:r>
          </a:p>
          <a:p>
            <a:pPr lvl="1"/>
            <a:r>
              <a:rPr lang="sr-Latn-RS" dirty="0"/>
              <a:t>Godine starosti zaposlenih</a:t>
            </a:r>
            <a:r>
              <a:rPr lang="en-US" dirty="0"/>
              <a:t>: 25</a:t>
            </a:r>
            <a:r>
              <a:rPr lang="sr-Latn-RS" dirty="0"/>
              <a:t>,</a:t>
            </a:r>
            <a:r>
              <a:rPr lang="en-US" dirty="0"/>
              <a:t> 29</a:t>
            </a:r>
            <a:r>
              <a:rPr lang="sr-Latn-RS" dirty="0"/>
              <a:t>,</a:t>
            </a:r>
            <a:r>
              <a:rPr lang="en-US" dirty="0"/>
              <a:t> 45</a:t>
            </a:r>
            <a:r>
              <a:rPr lang="sr-Latn-RS" dirty="0"/>
              <a:t>,</a:t>
            </a:r>
            <a:r>
              <a:rPr lang="en-US" dirty="0"/>
              <a:t> 23</a:t>
            </a:r>
            <a:r>
              <a:rPr lang="sr-Latn-RS" dirty="0"/>
              <a:t>,</a:t>
            </a:r>
            <a:r>
              <a:rPr lang="en-US" dirty="0"/>
              <a:t> 60</a:t>
            </a:r>
            <a:r>
              <a:rPr lang="sr-Latn-RS" dirty="0"/>
              <a:t>,</a:t>
            </a:r>
            <a:r>
              <a:rPr lang="en-US" dirty="0"/>
              <a:t> …</a:t>
            </a:r>
            <a:endParaRPr lang="sr-Latn-RS" dirty="0"/>
          </a:p>
          <a:p>
            <a:pPr lvl="1"/>
            <a:r>
              <a:rPr lang="sr-Latn-RS" dirty="0"/>
              <a:t>Imena zaposlenih</a:t>
            </a:r>
            <a:r>
              <a:rPr lang="en-US" dirty="0"/>
              <a:t>: </a:t>
            </a:r>
            <a:r>
              <a:rPr lang="sr-Latn-RS" dirty="0"/>
              <a:t>Mika,</a:t>
            </a:r>
            <a:r>
              <a:rPr lang="en-US" dirty="0"/>
              <a:t> </a:t>
            </a:r>
            <a:r>
              <a:rPr lang="sr-Latn-RS" dirty="0"/>
              <a:t>Žika,</a:t>
            </a:r>
            <a:r>
              <a:rPr lang="en-US" dirty="0"/>
              <a:t> </a:t>
            </a:r>
            <a:r>
              <a:rPr lang="sr-Latn-RS" dirty="0"/>
              <a:t>Ana,</a:t>
            </a:r>
            <a:r>
              <a:rPr lang="en-US" dirty="0"/>
              <a:t> </a:t>
            </a:r>
            <a:r>
              <a:rPr lang="sr-Latn-RS" dirty="0"/>
              <a:t>Jovana,</a:t>
            </a:r>
            <a:r>
              <a:rPr lang="en-US" dirty="0"/>
              <a:t> </a:t>
            </a:r>
            <a:r>
              <a:rPr lang="sr-Latn-RS" dirty="0"/>
              <a:t>Marko,</a:t>
            </a:r>
            <a:r>
              <a:rPr lang="en-US" dirty="0"/>
              <a:t> …</a:t>
            </a:r>
            <a:endParaRPr lang="sr-Latn-RS" dirty="0"/>
          </a:p>
          <a:p>
            <a:pPr lvl="1"/>
            <a:r>
              <a:rPr lang="sr-Latn-RS" dirty="0"/>
              <a:t>Plate zaposlenih: $400, $600, $1500, $350, $2000,…</a:t>
            </a:r>
            <a:endParaRPr lang="en-US" dirty="0"/>
          </a:p>
          <a:p>
            <a:pPr lvl="1"/>
            <a:r>
              <a:rPr lang="sr-Latn-RS" dirty="0"/>
              <a:t>Trenutna zarada firme iznosi: </a:t>
            </a:r>
            <a:r>
              <a:rPr lang="sr-Cyrl-RS" dirty="0"/>
              <a:t>$</a:t>
            </a:r>
            <a:r>
              <a:rPr lang="sr-Latn-RS" dirty="0"/>
              <a:t>200,000</a:t>
            </a:r>
          </a:p>
        </p:txBody>
      </p:sp>
    </p:spTree>
    <p:extLst>
      <p:ext uri="{BB962C8B-B14F-4D97-AF65-F5344CB8AC3E}">
        <p14:creationId xmlns:p14="http://schemas.microsoft.com/office/powerpoint/2010/main" val="352305170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Piramida </a:t>
            </a:r>
            <a:r>
              <a:rPr lang="en-GB" dirty="0"/>
              <a:t>p</a:t>
            </a:r>
            <a:r>
              <a:rPr lang="sr-Latn-RS" dirty="0" err="1"/>
              <a:t>odataka</a:t>
            </a:r>
            <a:endParaRPr lang="en-US" dirty="0"/>
          </a:p>
        </p:txBody>
      </p:sp>
      <p:sp>
        <p:nvSpPr>
          <p:cNvPr id="174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51054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Znanje (analizirane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sintezirane</a:t>
            </a:r>
            <a:r>
              <a:rPr lang="en-US" dirty="0"/>
              <a:t> </a:t>
            </a:r>
            <a:r>
              <a:rPr lang="sr-Latn-RS" dirty="0"/>
              <a:t>informacije u nekom kontekstu):</a:t>
            </a:r>
          </a:p>
          <a:p>
            <a:pPr lvl="1"/>
            <a:r>
              <a:rPr lang="sr-Latn-RS" dirty="0"/>
              <a:t>Ko je koliko star: Mika ima 25 god, Žika ima 29 god, Ana ima 45 god, Jovana ima 23 god, Marko ima 63 god</a:t>
            </a:r>
          </a:p>
          <a:p>
            <a:pPr lvl="1"/>
            <a:r>
              <a:rPr lang="sr-Latn-RS" dirty="0"/>
              <a:t>Profit firme (odbiju plate zaposlenih i ostali troškovi): </a:t>
            </a:r>
            <a:r>
              <a:rPr lang="sr-Cyrl-RS" dirty="0"/>
              <a:t>$</a:t>
            </a:r>
            <a:r>
              <a:rPr lang="sr-Latn-RS" dirty="0"/>
              <a:t>100,000</a:t>
            </a:r>
          </a:p>
          <a:p>
            <a:r>
              <a:rPr lang="sr-Latn-RS" dirty="0"/>
              <a:t>Povezujemo sa ostalim znanjem npr.</a:t>
            </a:r>
          </a:p>
          <a:p>
            <a:pPr marL="571500" lvl="1" indent="-171450"/>
            <a:r>
              <a:rPr lang="sr-Latn-RS" dirty="0"/>
              <a:t>npr. mladi ljudi su neiskusni i spremni su da uče još, dok su stariji ljudi iskusni i imaju puno znanja i predstavljaju lidere firme</a:t>
            </a:r>
          </a:p>
          <a:p>
            <a:pPr marL="571500" lvl="1" indent="-171450"/>
            <a:r>
              <a:rPr lang="sr-Latn-RS" dirty="0"/>
              <a:t>profit firme u prošlom mesecu je </a:t>
            </a:r>
            <a:r>
              <a:rPr lang="sr-Cyrl-RS" dirty="0"/>
              <a:t>$</a:t>
            </a:r>
            <a:r>
              <a:rPr lang="sr-Latn-RS" dirty="0"/>
              <a:t>80,000</a:t>
            </a:r>
          </a:p>
          <a:p>
            <a:pPr marL="571500" lvl="1" indent="-171450"/>
            <a:r>
              <a:rPr lang="sr-Latn-RS" dirty="0"/>
              <a:t>obim posla raste</a:t>
            </a:r>
          </a:p>
        </p:txBody>
      </p:sp>
    </p:spTree>
    <p:extLst>
      <p:ext uri="{BB962C8B-B14F-4D97-AF65-F5344CB8AC3E}">
        <p14:creationId xmlns:p14="http://schemas.microsoft.com/office/powerpoint/2010/main" val="167613819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Piramida </a:t>
            </a:r>
            <a:r>
              <a:rPr lang="en-GB" dirty="0"/>
              <a:t>p</a:t>
            </a:r>
            <a:r>
              <a:rPr lang="sr-Latn-RS" dirty="0" err="1"/>
              <a:t>odataka</a:t>
            </a:r>
            <a:endParaRPr lang="en-US" dirty="0"/>
          </a:p>
        </p:txBody>
      </p:sp>
      <p:sp>
        <p:nvSpPr>
          <p:cNvPr id="174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51054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Mudrost (</a:t>
            </a:r>
            <a:r>
              <a:rPr lang="sr-Latn-RS" dirty="0" err="1"/>
              <a:t>primen</a:t>
            </a:r>
            <a:r>
              <a:rPr lang="en-US" dirty="0" err="1"/>
              <a:t>ljivo</a:t>
            </a:r>
            <a:r>
              <a:rPr lang="sr-Latn-RS" dirty="0"/>
              <a:t> znanje</a:t>
            </a:r>
            <a:r>
              <a:rPr lang="en-US" dirty="0"/>
              <a:t>, </a:t>
            </a:r>
            <a:r>
              <a:rPr lang="en-US" dirty="0" err="1"/>
              <a:t>iskustvo</a:t>
            </a:r>
            <a:r>
              <a:rPr lang="sr-Latn-RS" dirty="0"/>
              <a:t>):</a:t>
            </a:r>
          </a:p>
          <a:p>
            <a:pPr lvl="1"/>
            <a:r>
              <a:rPr lang="sr-Latn-RS" dirty="0"/>
              <a:t>Zaposleni Mika, Žika i Jovana su </a:t>
            </a:r>
            <a:r>
              <a:rPr lang="sr-Latn-RS"/>
              <a:t>mladi ne treba od njih ocekivati previše </a:t>
            </a:r>
          </a:p>
          <a:p>
            <a:pPr lvl="1"/>
            <a:r>
              <a:rPr lang="sr-Latn-RS"/>
              <a:t>Žika predstavlja potencijalnog lidera u firmi ako se uporedi sa ostalim mladim ljudima.</a:t>
            </a:r>
            <a:endParaRPr lang="sr-Latn-RS" dirty="0"/>
          </a:p>
          <a:p>
            <a:pPr lvl="1"/>
            <a:r>
              <a:rPr lang="sr-Latn-RS"/>
              <a:t>Mladi ljudi možda </a:t>
            </a:r>
            <a:r>
              <a:rPr lang="sr-Latn-RS" dirty="0"/>
              <a:t>žele da se dalje usavršavaju te ćemo ohrabriti ih da upišu neke kurseve tako što ćemo im obećati unapređenje ako ga uspešno završe.</a:t>
            </a:r>
          </a:p>
          <a:p>
            <a:pPr lvl="1"/>
            <a:r>
              <a:rPr lang="sr-Latn-RS" dirty="0"/>
              <a:t>Marko će se penzionisati </a:t>
            </a:r>
            <a:r>
              <a:rPr lang="sr-Latn-RS"/>
              <a:t>za </a:t>
            </a:r>
            <a:r>
              <a:rPr lang="en-US"/>
              <a:t>5 </a:t>
            </a:r>
            <a:r>
              <a:rPr lang="sr-Latn-RS"/>
              <a:t>godin</a:t>
            </a:r>
            <a:r>
              <a:rPr lang="en-US"/>
              <a:t>a</a:t>
            </a:r>
            <a:r>
              <a:rPr lang="sr-Latn-RS"/>
              <a:t> </a:t>
            </a:r>
            <a:r>
              <a:rPr lang="sr-Latn-RS" dirty="0"/>
              <a:t>te se mora naći osoba koga će ga zameniti na toj poziciji. To bi mogli biti Mika, Žika ili Jovana, ili pak Ana jer ona ima najviše iskustva u poređenju sa ostalima.</a:t>
            </a:r>
          </a:p>
          <a:p>
            <a:pPr lvl="1"/>
            <a:r>
              <a:rPr lang="sr-Latn-RS" dirty="0"/>
              <a:t>Ponuditi Ani prvo poziciju, pa pitati ostale.</a:t>
            </a:r>
          </a:p>
          <a:p>
            <a:pPr lvl="1"/>
            <a:r>
              <a:rPr lang="sr-Latn-RS" dirty="0"/>
              <a:t>Kako naša firma raste i kako uskoro ostajemo bez Marka potrebno je zaposliti nove radnike </a:t>
            </a:r>
          </a:p>
        </p:txBody>
      </p:sp>
    </p:spTree>
    <p:extLst>
      <p:ext uri="{BB962C8B-B14F-4D97-AF65-F5344CB8AC3E}">
        <p14:creationId xmlns:p14="http://schemas.microsoft.com/office/powerpoint/2010/main" val="3293438922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Proces sinteze znanja</a:t>
            </a:r>
            <a:endParaRPr lang="en-GB" dirty="0"/>
          </a:p>
        </p:txBody>
      </p:sp>
      <p:pic>
        <p:nvPicPr>
          <p:cNvPr id="1026" name="Picture 2" descr="C:\Users\milansegedinac\Downloads\Wisdom-Knowledge-Information-Data-Pyramid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469062" cy="485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1135380" y="2163842"/>
            <a:ext cx="1905000" cy="3581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5269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/>
              <a:t>Collecting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812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/>
              <a:t>Organising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278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/>
              <a:t>Summarising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3733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/>
              <a:t>Analysing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320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/>
              <a:t>Synthesizing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2514600"/>
            <a:ext cx="206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/>
              <a:t>Decision</a:t>
            </a:r>
            <a:r>
              <a:rPr lang="sr-Latn-RS" dirty="0"/>
              <a:t> </a:t>
            </a:r>
            <a:r>
              <a:rPr lang="sr-Latn-RS" dirty="0" err="1"/>
              <a:t>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8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395413" y="6457950"/>
            <a:ext cx="2555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7ED8165C-94B1-4810-8699-88E2787EF231}" type="slidenum">
              <a:rPr lang="en-US" sz="1000">
                <a:latin typeface="Arial" pitchFamily="34" charset="0"/>
                <a:ea typeface="ヒラギノ角ゴ ProN W3" charset="0"/>
                <a:sym typeface="Arial" pitchFamily="34" charset="0"/>
              </a:rPr>
              <a:pPr algn="ctr"/>
              <a:t>34</a:t>
            </a:fld>
            <a:endParaRPr lang="en-US" sz="1000">
              <a:latin typeface="Arial" pitchFamily="34" charset="0"/>
              <a:ea typeface="ヒラギノ角ゴ ProN W3" charset="0"/>
              <a:sym typeface="Arial" pitchFamily="34" charset="0"/>
            </a:endParaRP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>
          <a:xfrm>
            <a:off x="393700" y="76200"/>
            <a:ext cx="8229600" cy="1143000"/>
          </a:xfrm>
        </p:spPr>
        <p:txBody>
          <a:bodyPr rIns="132080">
            <a:normAutofit/>
          </a:bodyPr>
          <a:lstStyle/>
          <a:p>
            <a:r>
              <a:rPr lang="sr-Latn-RS" sz="3200" dirty="0"/>
              <a:t>Piramida Podataka i kompjuterski baziranih sistema</a:t>
            </a:r>
            <a:endParaRPr lang="en-US" sz="3200" dirty="0"/>
          </a:p>
        </p:txBody>
      </p:sp>
      <p:grpSp>
        <p:nvGrpSpPr>
          <p:cNvPr id="18438" name="Group 32"/>
          <p:cNvGrpSpPr>
            <a:grpSpLocks/>
          </p:cNvGrpSpPr>
          <p:nvPr/>
        </p:nvGrpSpPr>
        <p:grpSpPr bwMode="auto">
          <a:xfrm>
            <a:off x="152400" y="1016000"/>
            <a:ext cx="8837613" cy="5081588"/>
            <a:chOff x="0" y="128"/>
            <a:chExt cx="5567" cy="3201"/>
          </a:xfrm>
        </p:grpSpPr>
        <p:sp>
          <p:nvSpPr>
            <p:cNvPr id="18439" name="AutoShape 5"/>
            <p:cNvSpPr>
              <a:spLocks/>
            </p:cNvSpPr>
            <p:nvPr/>
          </p:nvSpPr>
          <p:spPr bwMode="auto">
            <a:xfrm>
              <a:off x="2517" y="365"/>
              <a:ext cx="441" cy="473"/>
            </a:xfrm>
            <a:custGeom>
              <a:avLst/>
              <a:gdLst>
                <a:gd name="T0" fmla="*/ 5 w 21600"/>
                <a:gd name="T1" fmla="*/ 0 h 21600"/>
                <a:gd name="T2" fmla="*/ 9 w 21600"/>
                <a:gd name="T3" fmla="*/ 10 h 21600"/>
                <a:gd name="T4" fmla="*/ 0 w 21600"/>
                <a:gd name="T5" fmla="*/ 10 h 21600"/>
                <a:gd name="T6" fmla="*/ 5 w 21600"/>
                <a:gd name="T7" fmla="*/ 0 h 21600"/>
                <a:gd name="T8" fmla="*/ 5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FFCCFF"/>
            </a:solidFill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0" name="AutoShape 6"/>
            <p:cNvSpPr>
              <a:spLocks/>
            </p:cNvSpPr>
            <p:nvPr/>
          </p:nvSpPr>
          <p:spPr bwMode="auto">
            <a:xfrm>
              <a:off x="2260" y="838"/>
              <a:ext cx="952" cy="556"/>
            </a:xfrm>
            <a:custGeom>
              <a:avLst/>
              <a:gdLst>
                <a:gd name="T0" fmla="*/ 11 w 21600"/>
                <a:gd name="T1" fmla="*/ 0 h 21600"/>
                <a:gd name="T2" fmla="*/ 31 w 21600"/>
                <a:gd name="T3" fmla="*/ 0 h 21600"/>
                <a:gd name="T4" fmla="*/ 42 w 21600"/>
                <a:gd name="T5" fmla="*/ 14 h 21600"/>
                <a:gd name="T6" fmla="*/ 0 w 21600"/>
                <a:gd name="T7" fmla="*/ 14 h 21600"/>
                <a:gd name="T8" fmla="*/ 11 w 21600"/>
                <a:gd name="T9" fmla="*/ 0 h 21600"/>
                <a:gd name="T10" fmla="*/ 1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5787" y="0"/>
                  </a:moveTo>
                  <a:lnTo>
                    <a:pt x="15812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87" y="0"/>
                  </a:lnTo>
                  <a:close/>
                  <a:moveTo>
                    <a:pt x="5787" y="0"/>
                  </a:moveTo>
                </a:path>
              </a:pathLst>
            </a:custGeom>
            <a:solidFill>
              <a:srgbClr val="FFCC99"/>
            </a:solidFill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1" name="AutoShape 7"/>
            <p:cNvSpPr>
              <a:spLocks/>
            </p:cNvSpPr>
            <p:nvPr/>
          </p:nvSpPr>
          <p:spPr bwMode="auto">
            <a:xfrm>
              <a:off x="2008" y="1394"/>
              <a:ext cx="1456" cy="555"/>
            </a:xfrm>
            <a:custGeom>
              <a:avLst/>
              <a:gdLst>
                <a:gd name="T0" fmla="*/ 17 w 21600"/>
                <a:gd name="T1" fmla="*/ 0 h 21600"/>
                <a:gd name="T2" fmla="*/ 81 w 21600"/>
                <a:gd name="T3" fmla="*/ 0 h 21600"/>
                <a:gd name="T4" fmla="*/ 98 w 21600"/>
                <a:gd name="T5" fmla="*/ 14 h 21600"/>
                <a:gd name="T6" fmla="*/ 0 w 21600"/>
                <a:gd name="T7" fmla="*/ 14 h 21600"/>
                <a:gd name="T8" fmla="*/ 17 w 21600"/>
                <a:gd name="T9" fmla="*/ 0 h 21600"/>
                <a:gd name="T10" fmla="*/ 17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3768" y="0"/>
                  </a:moveTo>
                  <a:lnTo>
                    <a:pt x="1783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768" y="0"/>
                  </a:lnTo>
                  <a:close/>
                  <a:moveTo>
                    <a:pt x="3768" y="0"/>
                  </a:moveTo>
                </a:path>
              </a:pathLst>
            </a:custGeom>
            <a:solidFill>
              <a:srgbClr val="FFFF99"/>
            </a:solidFill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2" name="AutoShape 8"/>
            <p:cNvSpPr>
              <a:spLocks/>
            </p:cNvSpPr>
            <p:nvPr/>
          </p:nvSpPr>
          <p:spPr bwMode="auto">
            <a:xfrm>
              <a:off x="1750" y="1946"/>
              <a:ext cx="1971" cy="556"/>
            </a:xfrm>
            <a:custGeom>
              <a:avLst/>
              <a:gdLst>
                <a:gd name="T0" fmla="*/ 23 w 21600"/>
                <a:gd name="T1" fmla="*/ 0 h 21600"/>
                <a:gd name="T2" fmla="*/ 157 w 21600"/>
                <a:gd name="T3" fmla="*/ 0 h 21600"/>
                <a:gd name="T4" fmla="*/ 180 w 21600"/>
                <a:gd name="T5" fmla="*/ 14 h 21600"/>
                <a:gd name="T6" fmla="*/ 0 w 21600"/>
                <a:gd name="T7" fmla="*/ 14 h 21600"/>
                <a:gd name="T8" fmla="*/ 23 w 21600"/>
                <a:gd name="T9" fmla="*/ 0 h 21600"/>
                <a:gd name="T10" fmla="*/ 23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793" y="0"/>
                  </a:moveTo>
                  <a:lnTo>
                    <a:pt x="18806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793" y="0"/>
                  </a:lnTo>
                  <a:close/>
                  <a:moveTo>
                    <a:pt x="2793" y="0"/>
                  </a:moveTo>
                </a:path>
              </a:pathLst>
            </a:custGeom>
            <a:solidFill>
              <a:srgbClr val="C9FFC9"/>
            </a:solidFill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3" name="Rectangle 9"/>
            <p:cNvSpPr>
              <a:spLocks/>
            </p:cNvSpPr>
            <p:nvPr/>
          </p:nvSpPr>
          <p:spPr bwMode="auto">
            <a:xfrm>
              <a:off x="0" y="2038"/>
              <a:ext cx="198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/>
              <a:r>
                <a:rPr lang="sr-Latn-RS" sz="1600" b="1" dirty="0"/>
                <a:t>Osnovne transakcije operativaca korišćenjem sistema za </a:t>
              </a:r>
              <a:r>
                <a:rPr lang="sr-Latn-RS" sz="1600" b="1" dirty="0">
                  <a:solidFill>
                    <a:srgbClr val="FF0000"/>
                  </a:solidFill>
                </a:rPr>
                <a:t>obradu podataka </a:t>
              </a:r>
              <a:r>
                <a:rPr lang="sr-Latn-RS" sz="1600" b="1" dirty="0"/>
                <a:t>(</a:t>
              </a:r>
              <a:r>
                <a:rPr lang="sr-Latn-RS" sz="1600" b="1" dirty="0" err="1"/>
                <a:t>Transaction</a:t>
              </a:r>
              <a:r>
                <a:rPr lang="sr-Latn-RS" sz="1600" b="1" dirty="0"/>
                <a:t> </a:t>
              </a:r>
              <a:r>
                <a:rPr lang="sr-Latn-RS" sz="1600" b="1" dirty="0" err="1"/>
                <a:t>processing</a:t>
              </a:r>
              <a:r>
                <a:rPr lang="sr-Latn-RS" sz="1600" b="1" dirty="0"/>
                <a:t> </a:t>
              </a:r>
              <a:r>
                <a:rPr lang="sr-Latn-RS" sz="1600" b="1" dirty="0" err="1"/>
                <a:t>Systems</a:t>
              </a:r>
              <a:r>
                <a:rPr lang="sr-Latn-RS" sz="1600" b="1" dirty="0"/>
                <a:t> - TPS)</a:t>
              </a:r>
              <a:r>
                <a:rPr lang="en-US" sz="1600" b="1" dirty="0"/>
                <a:t> </a:t>
              </a:r>
            </a:p>
          </p:txBody>
        </p:sp>
        <p:sp>
          <p:nvSpPr>
            <p:cNvPr id="18444" name="Rectangle 10"/>
            <p:cNvSpPr>
              <a:spLocks/>
            </p:cNvSpPr>
            <p:nvPr/>
          </p:nvSpPr>
          <p:spPr bwMode="auto">
            <a:xfrm>
              <a:off x="0" y="1407"/>
              <a:ext cx="2309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/>
              <a:r>
                <a:rPr lang="sr-Latn-RS" sz="1600" b="1" dirty="0"/>
                <a:t>Menadžment srednjeg nivoa koristi </a:t>
              </a:r>
              <a:r>
                <a:rPr lang="sr-Latn-RS" sz="1600" b="1" dirty="0">
                  <a:solidFill>
                    <a:srgbClr val="FF0000"/>
                  </a:solidFill>
                </a:rPr>
                <a:t>izveštaje/informacije</a:t>
              </a:r>
              <a:r>
                <a:rPr lang="sr-Latn-RS" sz="1600" b="1" dirty="0"/>
                <a:t> generisane analitičkim postupcima</a:t>
              </a:r>
              <a:endParaRPr lang="en-US" sz="1600" b="1" dirty="0"/>
            </a:p>
          </p:txBody>
        </p:sp>
        <p:sp>
          <p:nvSpPr>
            <p:cNvPr id="18445" name="Rectangle 11"/>
            <p:cNvSpPr>
              <a:spLocks/>
            </p:cNvSpPr>
            <p:nvPr/>
          </p:nvSpPr>
          <p:spPr bwMode="auto">
            <a:xfrm>
              <a:off x="0" y="1006"/>
              <a:ext cx="219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/>
              <a:r>
                <a:rPr lang="sr-Latn-RS" sz="1600" b="1" dirty="0"/>
                <a:t>Menadžment višeg nivoa generiše znanje </a:t>
              </a:r>
              <a:r>
                <a:rPr lang="sr-Latn-RS" sz="1600" b="1" dirty="0">
                  <a:solidFill>
                    <a:srgbClr val="FF0000"/>
                  </a:solidFill>
                </a:rPr>
                <a:t>sintezom informacija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446" name="Rectangle 12"/>
            <p:cNvSpPr>
              <a:spLocks/>
            </p:cNvSpPr>
            <p:nvPr/>
          </p:nvSpPr>
          <p:spPr bwMode="auto">
            <a:xfrm>
              <a:off x="0" y="490"/>
              <a:ext cx="2309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/>
              <a:r>
                <a:rPr lang="sr-Latn-RS" sz="1600" b="1" dirty="0"/>
                <a:t>Stratezi primenjuju moral, principe i iskustvo za generisanje politika</a:t>
              </a:r>
              <a:endParaRPr lang="en-US" sz="1600" b="1" dirty="0"/>
            </a:p>
          </p:txBody>
        </p:sp>
        <p:sp>
          <p:nvSpPr>
            <p:cNvPr id="18447" name="Rectangle 13"/>
            <p:cNvSpPr>
              <a:spLocks/>
            </p:cNvSpPr>
            <p:nvPr/>
          </p:nvSpPr>
          <p:spPr bwMode="auto">
            <a:xfrm>
              <a:off x="3064" y="490"/>
              <a:ext cx="14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sr-Latn-RS" sz="1600" b="1" dirty="0">
                  <a:solidFill>
                    <a:srgbClr val="220011"/>
                  </a:solidFill>
                </a:rPr>
                <a:t>Mudrost</a:t>
              </a:r>
              <a:r>
                <a:rPr lang="en-US" sz="1600" b="1" dirty="0">
                  <a:solidFill>
                    <a:srgbClr val="220011"/>
                  </a:solidFill>
                </a:rPr>
                <a:t> </a:t>
              </a:r>
              <a:r>
                <a:rPr lang="en-US" sz="1600" dirty="0">
                  <a:solidFill>
                    <a:srgbClr val="220011"/>
                  </a:solidFill>
                </a:rPr>
                <a:t>(</a:t>
              </a:r>
              <a:r>
                <a:rPr lang="sr-Latn-RS" sz="1600" dirty="0">
                  <a:solidFill>
                    <a:srgbClr val="220011"/>
                  </a:solidFill>
                </a:rPr>
                <a:t>iskustvo</a:t>
              </a:r>
              <a:r>
                <a:rPr lang="en-US" sz="1600" dirty="0">
                  <a:solidFill>
                    <a:srgbClr val="220011"/>
                  </a:solidFill>
                </a:rPr>
                <a:t>)</a:t>
              </a:r>
            </a:p>
          </p:txBody>
        </p:sp>
        <p:sp>
          <p:nvSpPr>
            <p:cNvPr id="18448" name="Rectangle 14"/>
            <p:cNvSpPr>
              <a:spLocks/>
            </p:cNvSpPr>
            <p:nvPr/>
          </p:nvSpPr>
          <p:spPr bwMode="auto">
            <a:xfrm>
              <a:off x="3283" y="980"/>
              <a:ext cx="128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sr-Latn-RS" sz="1600" b="1" dirty="0">
                  <a:solidFill>
                    <a:srgbClr val="220011"/>
                  </a:solidFill>
                </a:rPr>
                <a:t>Znanje</a:t>
              </a:r>
              <a:r>
                <a:rPr lang="en-US" sz="1600" b="1" dirty="0">
                  <a:solidFill>
                    <a:srgbClr val="220011"/>
                  </a:solidFill>
                </a:rPr>
                <a:t> </a:t>
              </a:r>
              <a:r>
                <a:rPr lang="en-US" sz="1600" dirty="0">
                  <a:solidFill>
                    <a:srgbClr val="220011"/>
                  </a:solidFill>
                </a:rPr>
                <a:t>(</a:t>
              </a:r>
              <a:r>
                <a:rPr lang="sr-Latn-RS" sz="1600" dirty="0">
                  <a:solidFill>
                    <a:srgbClr val="220011"/>
                  </a:solidFill>
                </a:rPr>
                <a:t>analiza i </a:t>
              </a:r>
              <a:r>
                <a:rPr lang="en-US" sz="1600" dirty="0">
                  <a:solidFill>
                    <a:srgbClr val="220011"/>
                  </a:solidFill>
                </a:rPr>
                <a:t>s</a:t>
              </a:r>
              <a:r>
                <a:rPr lang="sr-Latn-RS" sz="1600" dirty="0" err="1">
                  <a:solidFill>
                    <a:srgbClr val="220011"/>
                  </a:solidFill>
                </a:rPr>
                <a:t>inteza</a:t>
              </a:r>
              <a:r>
                <a:rPr lang="en-US" sz="1600" dirty="0">
                  <a:solidFill>
                    <a:srgbClr val="220011"/>
                  </a:solidFill>
                </a:rPr>
                <a:t>)</a:t>
              </a:r>
            </a:p>
          </p:txBody>
        </p:sp>
        <p:sp>
          <p:nvSpPr>
            <p:cNvPr id="18449" name="Rectangle 15"/>
            <p:cNvSpPr>
              <a:spLocks/>
            </p:cNvSpPr>
            <p:nvPr/>
          </p:nvSpPr>
          <p:spPr bwMode="auto">
            <a:xfrm>
              <a:off x="3392" y="1522"/>
              <a:ext cx="149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600" b="1" dirty="0" err="1">
                  <a:solidFill>
                    <a:srgbClr val="220011"/>
                  </a:solidFill>
                </a:rPr>
                <a:t>Informa</a:t>
              </a:r>
              <a:r>
                <a:rPr lang="sr-Latn-RS" sz="1600" b="1" dirty="0">
                  <a:solidFill>
                    <a:srgbClr val="220011"/>
                  </a:solidFill>
                </a:rPr>
                <a:t>cije</a:t>
              </a:r>
              <a:r>
                <a:rPr lang="en-US" sz="1600" b="1" dirty="0">
                  <a:solidFill>
                    <a:srgbClr val="220011"/>
                  </a:solidFill>
                </a:rPr>
                <a:t> </a:t>
              </a:r>
              <a:r>
                <a:rPr lang="en-US" sz="1600" dirty="0">
                  <a:solidFill>
                    <a:srgbClr val="220011"/>
                  </a:solidFill>
                </a:rPr>
                <a:t>(</a:t>
              </a:r>
              <a:r>
                <a:rPr lang="sr-Latn-RS" sz="1600" dirty="0">
                  <a:solidFill>
                    <a:srgbClr val="220011"/>
                  </a:solidFill>
                </a:rPr>
                <a:t>dovođenje u kontekst</a:t>
              </a:r>
              <a:r>
                <a:rPr lang="en-US" sz="1600" dirty="0">
                  <a:solidFill>
                    <a:srgbClr val="220011"/>
                  </a:solidFill>
                </a:rPr>
                <a:t>)</a:t>
              </a:r>
            </a:p>
          </p:txBody>
        </p:sp>
        <p:sp>
          <p:nvSpPr>
            <p:cNvPr id="18450" name="Rectangle 16"/>
            <p:cNvSpPr>
              <a:spLocks/>
            </p:cNvSpPr>
            <p:nvPr/>
          </p:nvSpPr>
          <p:spPr bwMode="auto">
            <a:xfrm>
              <a:off x="3626" y="2038"/>
              <a:ext cx="19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sr-Latn-RS" sz="1600" b="1" dirty="0">
                  <a:solidFill>
                    <a:srgbClr val="220011"/>
                  </a:solidFill>
                </a:rPr>
                <a:t>Podaci</a:t>
              </a:r>
              <a:r>
                <a:rPr lang="en-US" sz="1600" b="1" dirty="0">
                  <a:solidFill>
                    <a:srgbClr val="220011"/>
                  </a:solidFill>
                </a:rPr>
                <a:t> </a:t>
              </a:r>
              <a:r>
                <a:rPr lang="en-US" sz="1600" dirty="0">
                  <a:solidFill>
                    <a:srgbClr val="220011"/>
                  </a:solidFill>
                </a:rPr>
                <a:t>(</a:t>
              </a:r>
              <a:r>
                <a:rPr lang="sr-Latn-RS" sz="1600" dirty="0">
                  <a:solidFill>
                    <a:srgbClr val="220011"/>
                  </a:solidFill>
                </a:rPr>
                <a:t>obrada sirovih opažanja</a:t>
              </a:r>
              <a:r>
                <a:rPr lang="en-US" sz="1600" dirty="0">
                  <a:solidFill>
                    <a:srgbClr val="220011"/>
                  </a:solidFill>
                </a:rPr>
                <a:t>)</a:t>
              </a:r>
            </a:p>
          </p:txBody>
        </p:sp>
        <p:sp>
          <p:nvSpPr>
            <p:cNvPr id="18451" name="Line 17"/>
            <p:cNvSpPr>
              <a:spLocks noChangeShapeType="1"/>
            </p:cNvSpPr>
            <p:nvPr/>
          </p:nvSpPr>
          <p:spPr bwMode="auto">
            <a:xfrm>
              <a:off x="2358" y="360"/>
              <a:ext cx="1" cy="2323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 w="lg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>
              <a:off x="3022" y="360"/>
              <a:ext cx="1" cy="23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8453" name="Group 21"/>
            <p:cNvGrpSpPr>
              <a:grpSpLocks/>
            </p:cNvGrpSpPr>
            <p:nvPr/>
          </p:nvGrpSpPr>
          <p:grpSpPr bwMode="auto">
            <a:xfrm>
              <a:off x="1750" y="2684"/>
              <a:ext cx="657" cy="257"/>
              <a:chOff x="0" y="0"/>
              <a:chExt cx="656" cy="256"/>
            </a:xfrm>
          </p:grpSpPr>
          <p:sp>
            <p:nvSpPr>
              <p:cNvPr id="18464" name="Rectangle 19"/>
              <p:cNvSpPr>
                <a:spLocks/>
              </p:cNvSpPr>
              <p:nvPr/>
            </p:nvSpPr>
            <p:spPr bwMode="auto">
              <a:xfrm>
                <a:off x="0" y="0"/>
                <a:ext cx="656" cy="2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465" name="Rectangle 20"/>
              <p:cNvSpPr>
                <a:spLocks/>
              </p:cNvSpPr>
              <p:nvPr/>
            </p:nvSpPr>
            <p:spPr bwMode="auto">
              <a:xfrm>
                <a:off x="0" y="0"/>
                <a:ext cx="65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/>
                <a:r>
                  <a:rPr lang="sr-Latn-RS" b="1" dirty="0"/>
                  <a:t>Količina</a:t>
                </a:r>
                <a:endParaRPr lang="en-US" b="1" dirty="0"/>
              </a:p>
            </p:txBody>
          </p:sp>
        </p:grpSp>
        <p:grpSp>
          <p:nvGrpSpPr>
            <p:cNvPr id="18454" name="Group 24"/>
            <p:cNvGrpSpPr>
              <a:grpSpLocks/>
            </p:cNvGrpSpPr>
            <p:nvPr/>
          </p:nvGrpSpPr>
          <p:grpSpPr bwMode="auto">
            <a:xfrm>
              <a:off x="2952" y="2684"/>
              <a:ext cx="1317" cy="645"/>
              <a:chOff x="0" y="0"/>
              <a:chExt cx="1316" cy="644"/>
            </a:xfrm>
          </p:grpSpPr>
          <p:sp>
            <p:nvSpPr>
              <p:cNvPr id="18462" name="Rectangle 22"/>
              <p:cNvSpPr>
                <a:spLocks/>
              </p:cNvSpPr>
              <p:nvPr/>
            </p:nvSpPr>
            <p:spPr bwMode="auto">
              <a:xfrm>
                <a:off x="1" y="0"/>
                <a:ext cx="1314" cy="6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463" name="Rectangle 23"/>
              <p:cNvSpPr>
                <a:spLocks/>
              </p:cNvSpPr>
              <p:nvPr/>
            </p:nvSpPr>
            <p:spPr bwMode="auto">
              <a:xfrm>
                <a:off x="0" y="0"/>
                <a:ext cx="1316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r>
                  <a:rPr lang="sr-Latn-RS" b="1" dirty="0" err="1"/>
                  <a:t>Sofisticiranost</a:t>
                </a:r>
                <a:r>
                  <a:rPr lang="sr-Latn-RS" b="1" dirty="0"/>
                  <a:t> i kompleksnost</a:t>
                </a:r>
                <a:endParaRPr lang="en-US" b="1" dirty="0"/>
              </a:p>
            </p:txBody>
          </p:sp>
        </p:grpSp>
        <p:sp>
          <p:nvSpPr>
            <p:cNvPr id="18455" name="Rectangle 25"/>
            <p:cNvSpPr>
              <a:spLocks/>
            </p:cNvSpPr>
            <p:nvPr/>
          </p:nvSpPr>
          <p:spPr bwMode="auto">
            <a:xfrm>
              <a:off x="2189" y="2038"/>
              <a:ext cx="110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b="1" dirty="0"/>
                <a:t>TPS</a:t>
              </a:r>
            </a:p>
          </p:txBody>
        </p:sp>
        <p:sp>
          <p:nvSpPr>
            <p:cNvPr id="18456" name="Rectangle 26"/>
            <p:cNvSpPr>
              <a:spLocks/>
            </p:cNvSpPr>
            <p:nvPr/>
          </p:nvSpPr>
          <p:spPr bwMode="auto">
            <a:xfrm>
              <a:off x="2149" y="1476"/>
              <a:ext cx="110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b="1" dirty="0"/>
                <a:t>DSS, MIS</a:t>
              </a:r>
            </a:p>
          </p:txBody>
        </p:sp>
        <p:sp>
          <p:nvSpPr>
            <p:cNvPr id="18457" name="Rectangle 27"/>
            <p:cNvSpPr>
              <a:spLocks/>
            </p:cNvSpPr>
            <p:nvPr/>
          </p:nvSpPr>
          <p:spPr bwMode="auto">
            <a:xfrm>
              <a:off x="2149" y="1006"/>
              <a:ext cx="110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b="1" dirty="0"/>
                <a:t>KBS</a:t>
              </a:r>
            </a:p>
          </p:txBody>
        </p:sp>
        <p:sp>
          <p:nvSpPr>
            <p:cNvPr id="18458" name="Rectangle 28"/>
            <p:cNvSpPr>
              <a:spLocks/>
            </p:cNvSpPr>
            <p:nvPr/>
          </p:nvSpPr>
          <p:spPr bwMode="auto">
            <a:xfrm>
              <a:off x="2463" y="527"/>
              <a:ext cx="55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b="1" dirty="0"/>
                <a:t>WBS</a:t>
              </a:r>
            </a:p>
          </p:txBody>
        </p:sp>
        <p:sp>
          <p:nvSpPr>
            <p:cNvPr id="18459" name="Rectangle 29"/>
            <p:cNvSpPr>
              <a:spLocks/>
            </p:cNvSpPr>
            <p:nvPr/>
          </p:nvSpPr>
          <p:spPr bwMode="auto">
            <a:xfrm>
              <a:off x="2465" y="128"/>
              <a:ext cx="55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b="1" dirty="0"/>
                <a:t>IS</a:t>
              </a:r>
            </a:p>
          </p:txBody>
        </p:sp>
        <p:sp>
          <p:nvSpPr>
            <p:cNvPr id="18460" name="Oval 30"/>
            <p:cNvSpPr>
              <a:spLocks/>
            </p:cNvSpPr>
            <p:nvPr/>
          </p:nvSpPr>
          <p:spPr bwMode="auto">
            <a:xfrm>
              <a:off x="2689" y="259"/>
              <a:ext cx="110" cy="13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61" name="Rectangle 31"/>
            <p:cNvSpPr>
              <a:spLocks/>
            </p:cNvSpPr>
            <p:nvPr/>
          </p:nvSpPr>
          <p:spPr bwMode="auto">
            <a:xfrm>
              <a:off x="783" y="3007"/>
              <a:ext cx="404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sr-Latn-RS" sz="1400" b="1">
                  <a:solidFill>
                    <a:srgbClr val="000080"/>
                  </a:solidFill>
                </a:rPr>
                <a:t>Slika</a:t>
              </a:r>
              <a:r>
                <a:rPr lang="en-US" sz="1400" b="1">
                  <a:solidFill>
                    <a:srgbClr val="000080"/>
                  </a:solidFill>
                </a:rPr>
                <a:t> 1.7: </a:t>
              </a:r>
              <a:r>
                <a:rPr lang="sr-Latn-RS" sz="1400" b="1">
                  <a:solidFill>
                    <a:srgbClr val="000080"/>
                  </a:solidFill>
                </a:rPr>
                <a:t>Piramida podataka</a:t>
              </a:r>
              <a:r>
                <a:rPr lang="en-US" sz="1400" b="1">
                  <a:solidFill>
                    <a:srgbClr val="000080"/>
                  </a:solidFill>
                </a:rPr>
                <a:t>: </a:t>
              </a:r>
              <a:r>
                <a:rPr lang="sr-Latn-RS" sz="1400" b="1">
                  <a:solidFill>
                    <a:srgbClr val="000080"/>
                  </a:solidFill>
                </a:rPr>
                <a:t>Menadžerska perspektiva</a:t>
              </a:r>
              <a:endParaRPr lang="en-US" sz="1400" b="1">
                <a:solidFill>
                  <a:srgbClr val="000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474262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sr-Latn-RS" dirty="0"/>
              <a:t>Sistemi bazirani na znanju</a:t>
            </a:r>
            <a:r>
              <a:rPr lang="en-GB" dirty="0"/>
              <a:t> &amp; </a:t>
            </a:r>
            <a:r>
              <a:rPr lang="sr-Latn-RS" dirty="0"/>
              <a:t>Znanje</a:t>
            </a:r>
            <a:endParaRPr lang="en-GB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sr-Latn-RS" dirty="0"/>
              <a:t>Šta je sistem baziran na znanju</a:t>
            </a:r>
            <a:r>
              <a:rPr lang="en-GB" dirty="0"/>
              <a:t>?</a:t>
            </a:r>
          </a:p>
          <a:p>
            <a:pPr lvl="1">
              <a:buSzPct val="80000"/>
            </a:pPr>
            <a:r>
              <a:rPr lang="sr-Latn-RS" dirty="0"/>
              <a:t>Sistem koji se </a:t>
            </a:r>
            <a:r>
              <a:rPr lang="sr-Latn-RS" b="1" dirty="0"/>
              <a:t>oslanja</a:t>
            </a:r>
            <a:r>
              <a:rPr lang="sr-Latn-RS" dirty="0"/>
              <a:t> na </a:t>
            </a:r>
            <a:r>
              <a:rPr lang="sr-Latn-RS" b="1" dirty="0"/>
              <a:t>bazu znanja</a:t>
            </a:r>
            <a:r>
              <a:rPr lang="sr-Latn-RS" dirty="0"/>
              <a:t>, t.j. kolekciju znanja preuzetog </a:t>
            </a:r>
            <a:r>
              <a:rPr lang="sr-Latn-RS" dirty="0">
                <a:solidFill>
                  <a:srgbClr val="FF0000"/>
                </a:solidFill>
              </a:rPr>
              <a:t>od ljudi (ne nužno)</a:t>
            </a:r>
            <a:r>
              <a:rPr lang="sr-Latn-RS" dirty="0"/>
              <a:t> i skladištenog u sistemu tako da </a:t>
            </a:r>
            <a:r>
              <a:rPr lang="sr-Latn-RS" b="1" dirty="0"/>
              <a:t>sistem</a:t>
            </a:r>
            <a:r>
              <a:rPr lang="sr-Latn-RS" dirty="0"/>
              <a:t> može da </a:t>
            </a:r>
            <a:r>
              <a:rPr lang="sr-Latn-RS" i="1" dirty="0"/>
              <a:t>rasuđuje</a:t>
            </a:r>
            <a:r>
              <a:rPr lang="sr-Latn-RS" dirty="0"/>
              <a:t> (</a:t>
            </a:r>
            <a:r>
              <a:rPr lang="sr-Latn-RS" b="1" i="1" dirty="0"/>
              <a:t>rezonuje</a:t>
            </a:r>
            <a:r>
              <a:rPr lang="sr-Latn-RS" dirty="0"/>
              <a:t>) koristeći to znanje</a:t>
            </a:r>
            <a:r>
              <a:rPr lang="en-GB" dirty="0"/>
              <a:t>.</a:t>
            </a:r>
          </a:p>
          <a:p>
            <a:r>
              <a:rPr lang="sr-Latn-RS" dirty="0"/>
              <a:t>Šta je znanje</a:t>
            </a:r>
            <a:r>
              <a:rPr lang="en-GB" dirty="0"/>
              <a:t>?</a:t>
            </a:r>
          </a:p>
          <a:p>
            <a:pPr lvl="1">
              <a:buSzPct val="80000"/>
            </a:pPr>
            <a:r>
              <a:rPr lang="sr-Latn-RS" dirty="0"/>
              <a:t>Znanje je vrsta informacije koju </a:t>
            </a:r>
            <a:r>
              <a:rPr lang="sr-Latn-RS" dirty="0">
                <a:solidFill>
                  <a:srgbClr val="FF0000"/>
                </a:solidFill>
              </a:rPr>
              <a:t>ljudi (ne nužno)</a:t>
            </a:r>
            <a:r>
              <a:rPr lang="sr-Latn-RS" dirty="0"/>
              <a:t> koriste za rešavanje problema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411564"/>
      </p:ext>
    </p:extLst>
  </p:cSld>
  <p:clrMapOvr>
    <a:masterClrMapping/>
  </p:clrMapOvr>
  <p:transition advTm="11809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/>
              <a:t>Znanje – tripartitna definicija</a:t>
            </a:r>
            <a:endParaRPr lang="en-GB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85000" lnSpcReduction="10000"/>
          </a:bodyPr>
          <a:lstStyle/>
          <a:p>
            <a:r>
              <a:rPr lang="sr-Latn-RS" dirty="0"/>
              <a:t>Značenje termina znanje je oduvek bilo i biće predmet diskusija koje rezultuju velikim brojem različitih</a:t>
            </a:r>
            <a:r>
              <a:rPr lang="en-US" dirty="0"/>
              <a:t> </a:t>
            </a:r>
            <a:r>
              <a:rPr lang="sr-Latn-RS" dirty="0"/>
              <a:t> </a:t>
            </a:r>
            <a:r>
              <a:rPr lang="en-US" dirty="0"/>
              <a:t>”</a:t>
            </a:r>
            <a:r>
              <a:rPr lang="sr-Latn-RS" dirty="0"/>
              <a:t>definicija</a:t>
            </a:r>
            <a:r>
              <a:rPr lang="en-US" dirty="0"/>
              <a:t>”. </a:t>
            </a:r>
            <a:endParaRPr lang="sr-Latn-RS" dirty="0"/>
          </a:p>
          <a:p>
            <a:r>
              <a:rPr lang="sr-Latn-RS" dirty="0"/>
              <a:t>Znanje je </a:t>
            </a:r>
            <a:r>
              <a:rPr lang="sr-Latn-RS" b="1" dirty="0"/>
              <a:t>opravdano (</a:t>
            </a:r>
            <a:r>
              <a:rPr lang="en-US" b="1" dirty="0" err="1"/>
              <a:t>obra</a:t>
            </a:r>
            <a:r>
              <a:rPr lang="sr-Latn-RS" b="1" dirty="0"/>
              <a:t>zloženo)</a:t>
            </a:r>
            <a:r>
              <a:rPr lang="sr-Latn-RS" dirty="0"/>
              <a:t> </a:t>
            </a:r>
            <a:r>
              <a:rPr lang="sr-Latn-RS" b="1" dirty="0"/>
              <a:t>istinito</a:t>
            </a:r>
            <a:r>
              <a:rPr lang="sr-Latn-RS" dirty="0"/>
              <a:t> </a:t>
            </a:r>
            <a:r>
              <a:rPr lang="sr-Latn-RS" b="1" dirty="0"/>
              <a:t>uverenje </a:t>
            </a:r>
            <a:r>
              <a:rPr lang="sr-Latn-RS" dirty="0"/>
              <a:t>(Platon (</a:t>
            </a:r>
            <a:r>
              <a:rPr lang="el-GR" dirty="0"/>
              <a:t> Πλάτων</a:t>
            </a:r>
            <a:r>
              <a:rPr lang="sr-Latn-RS" dirty="0"/>
              <a:t>), 428 – 348 PNE)</a:t>
            </a:r>
            <a:r>
              <a:rPr lang="en-US" dirty="0"/>
              <a:t>.</a:t>
            </a:r>
            <a:r>
              <a:rPr lang="sr-Latn-RS" dirty="0"/>
              <a:t> Ova definicija je začetak tzv. </a:t>
            </a:r>
            <a:r>
              <a:rPr lang="sr-Latn-RS" b="1" i="1" dirty="0"/>
              <a:t>tripartitnog pogleda </a:t>
            </a:r>
            <a:r>
              <a:rPr lang="sr-Latn-RS" i="1" dirty="0"/>
              <a:t>na znanje</a:t>
            </a:r>
            <a:r>
              <a:rPr lang="sr-Latn-RS" dirty="0"/>
              <a:t> (</a:t>
            </a:r>
            <a:r>
              <a:rPr lang="sr-Latn-RS" b="1" dirty="0"/>
              <a:t>istinitost, uveren</a:t>
            </a:r>
            <a:r>
              <a:rPr lang="en-US" b="1" dirty="0" err="1"/>
              <a:t>ost</a:t>
            </a:r>
            <a:r>
              <a:rPr lang="sr-Latn-RS" b="1" dirty="0"/>
              <a:t>, opradvanost</a:t>
            </a:r>
            <a:r>
              <a:rPr lang="sr-Latn-RS" dirty="0"/>
              <a:t>). </a:t>
            </a:r>
          </a:p>
          <a:p>
            <a:r>
              <a:rPr lang="sr-Latn-RS" dirty="0"/>
              <a:t>Znam </a:t>
            </a:r>
            <a:r>
              <a:rPr lang="sr-Latn-RS" i="1" dirty="0"/>
              <a:t>p</a:t>
            </a:r>
            <a:r>
              <a:rPr lang="sr-Latn-RS" dirty="0"/>
              <a:t> ako:</a:t>
            </a:r>
          </a:p>
          <a:p>
            <a:pPr lvl="1"/>
            <a:r>
              <a:rPr lang="sr-Latn-RS" dirty="0"/>
              <a:t>Iskaz </a:t>
            </a:r>
            <a:r>
              <a:rPr lang="sr-Latn-RS" i="1" dirty="0"/>
              <a:t>p</a:t>
            </a:r>
            <a:r>
              <a:rPr lang="sr-Latn-RS" dirty="0"/>
              <a:t> je tačan</a:t>
            </a:r>
            <a:r>
              <a:rPr lang="en-GB" dirty="0"/>
              <a:t> (</a:t>
            </a:r>
            <a:r>
              <a:rPr lang="sr-Latn-RS" dirty="0">
                <a:solidFill>
                  <a:srgbClr val="FF0000"/>
                </a:solidFill>
              </a:rPr>
              <a:t>istinitost</a:t>
            </a:r>
            <a:r>
              <a:rPr lang="en-GB" dirty="0"/>
              <a:t>)</a:t>
            </a:r>
            <a:endParaRPr lang="sr-Latn-RS" dirty="0"/>
          </a:p>
          <a:p>
            <a:pPr lvl="1"/>
            <a:r>
              <a:rPr lang="sr-Latn-RS" dirty="0"/>
              <a:t>Verujem da je </a:t>
            </a:r>
            <a:r>
              <a:rPr lang="sr-Latn-RS" i="1" dirty="0"/>
              <a:t>p</a:t>
            </a:r>
            <a:r>
              <a:rPr lang="sr-Latn-RS" dirty="0"/>
              <a:t> tačno</a:t>
            </a:r>
            <a:r>
              <a:rPr lang="en-GB" dirty="0"/>
              <a:t> (</a:t>
            </a:r>
            <a:r>
              <a:rPr lang="sr-Latn-RS" dirty="0">
                <a:solidFill>
                  <a:srgbClr val="FF0000"/>
                </a:solidFill>
              </a:rPr>
              <a:t>uverenost</a:t>
            </a:r>
            <a:r>
              <a:rPr lang="en-GB" dirty="0"/>
              <a:t>)</a:t>
            </a:r>
            <a:endParaRPr lang="sr-Latn-RS" dirty="0"/>
          </a:p>
          <a:p>
            <a:pPr lvl="1"/>
            <a:r>
              <a:rPr lang="sr-Latn-RS" dirty="0"/>
              <a:t>Moje verovanje da je </a:t>
            </a:r>
            <a:r>
              <a:rPr lang="sr-Latn-RS" i="1" dirty="0"/>
              <a:t>p</a:t>
            </a:r>
            <a:r>
              <a:rPr lang="sr-Latn-RS" dirty="0"/>
              <a:t> tačno je opravdano (</a:t>
            </a:r>
            <a:r>
              <a:rPr lang="sr-Latn-RS" dirty="0">
                <a:solidFill>
                  <a:srgbClr val="FF0000"/>
                </a:solidFill>
              </a:rPr>
              <a:t>opravdanost</a:t>
            </a:r>
            <a:r>
              <a:rPr lang="sr-Latn-RS" dirty="0"/>
              <a:t>)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38510375"/>
      </p:ext>
    </p:extLst>
  </p:cSld>
  <p:clrMapOvr>
    <a:masterClrMapping/>
  </p:clrMapOvr>
  <p:transition advTm="1093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Znanje – tripartitna definicija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/>
          </a:bodyPr>
          <a:lstStyle/>
          <a:p>
            <a:r>
              <a:rPr lang="sr-Latn-RS" dirty="0"/>
              <a:t>Istinitost:</a:t>
            </a:r>
          </a:p>
          <a:p>
            <a:pPr lvl="1"/>
            <a:r>
              <a:rPr lang="sr-Latn-RS" dirty="0"/>
              <a:t>Ako </a:t>
            </a:r>
            <a:r>
              <a:rPr lang="sr-Latn-RS" b="1" dirty="0"/>
              <a:t>smatram</a:t>
            </a:r>
            <a:r>
              <a:rPr lang="sr-Latn-RS" dirty="0"/>
              <a:t> da je iskaz </a:t>
            </a:r>
            <a:r>
              <a:rPr lang="sr-Latn-RS" b="1" i="1" dirty="0"/>
              <a:t>p </a:t>
            </a:r>
            <a:r>
              <a:rPr lang="sr-Latn-RS" b="1" dirty="0"/>
              <a:t>tačan </a:t>
            </a:r>
            <a:r>
              <a:rPr lang="sr-Latn-RS" dirty="0"/>
              <a:t>(</a:t>
            </a:r>
            <a:r>
              <a:rPr lang="sr-Latn-RS" dirty="0">
                <a:solidFill>
                  <a:srgbClr val="FF0000"/>
                </a:solidFill>
              </a:rPr>
              <a:t>uverenje</a:t>
            </a:r>
            <a:r>
              <a:rPr lang="sr-Latn-RS" dirty="0"/>
              <a:t>) i postoji </a:t>
            </a:r>
            <a:r>
              <a:rPr lang="sr-Latn-RS" b="1" dirty="0"/>
              <a:t>obrazloženje</a:t>
            </a:r>
            <a:r>
              <a:rPr lang="sr-Latn-RS" dirty="0"/>
              <a:t> (</a:t>
            </a:r>
            <a:r>
              <a:rPr lang="sr-Latn-RS" dirty="0">
                <a:solidFill>
                  <a:srgbClr val="FF0000"/>
                </a:solidFill>
              </a:rPr>
              <a:t>opravdanost</a:t>
            </a:r>
            <a:r>
              <a:rPr lang="sr-Latn-RS" dirty="0"/>
              <a:t>) zašto bi </a:t>
            </a:r>
            <a:r>
              <a:rPr lang="sr-Latn-RS" i="1" dirty="0"/>
              <a:t>p</a:t>
            </a:r>
            <a:r>
              <a:rPr lang="sr-Latn-RS" dirty="0"/>
              <a:t> bilo tačno, a </a:t>
            </a:r>
            <a:r>
              <a:rPr lang="sr-Latn-RS" i="1" dirty="0"/>
              <a:t>p </a:t>
            </a:r>
            <a:r>
              <a:rPr lang="sr-Latn-RS" dirty="0"/>
              <a:t>nije tačan (</a:t>
            </a:r>
            <a:r>
              <a:rPr lang="sr-Latn-RS" dirty="0">
                <a:solidFill>
                  <a:srgbClr val="FF0000"/>
                </a:solidFill>
              </a:rPr>
              <a:t>istinitost</a:t>
            </a:r>
            <a:r>
              <a:rPr lang="sr-Latn-RS" dirty="0"/>
              <a:t>), onda svakako ne znam </a:t>
            </a:r>
            <a:r>
              <a:rPr lang="sr-Latn-RS" i="1" dirty="0"/>
              <a:t>p</a:t>
            </a:r>
            <a:r>
              <a:rPr lang="sr-Latn-RS" dirty="0"/>
              <a:t>.</a:t>
            </a:r>
          </a:p>
          <a:p>
            <a:pPr lvl="1"/>
            <a:r>
              <a:rPr lang="sr-Latn-RS" dirty="0"/>
              <a:t>Na primer</a:t>
            </a:r>
            <a:r>
              <a:rPr lang="sr-Latn-RS"/>
              <a:t>, </a:t>
            </a:r>
            <a:r>
              <a:rPr lang="sr-Latn-RS" b="1"/>
              <a:t>flamingosi su ptice sive boje</a:t>
            </a:r>
            <a:r>
              <a:rPr lang="sr-Latn-RS"/>
              <a:t>. Mogao </a:t>
            </a:r>
            <a:r>
              <a:rPr lang="sr-Latn-RS" dirty="0"/>
              <a:t>bih da smatram da su </a:t>
            </a:r>
            <a:r>
              <a:rPr lang="sr-Latn-RS" dirty="0" err="1"/>
              <a:t>flamingosi</a:t>
            </a:r>
            <a:r>
              <a:rPr lang="sr-Latn-RS" dirty="0"/>
              <a:t> sivi (</a:t>
            </a:r>
            <a:r>
              <a:rPr lang="sr-Latn-RS" dirty="0">
                <a:solidFill>
                  <a:srgbClr val="FF0000"/>
                </a:solidFill>
              </a:rPr>
              <a:t>uverenje</a:t>
            </a:r>
            <a:r>
              <a:rPr lang="sr-Latn-RS" dirty="0"/>
              <a:t>) i da iznesem evolutivno obrazloženje da je tako (</a:t>
            </a:r>
            <a:r>
              <a:rPr lang="sr-Latn-RS" dirty="0">
                <a:solidFill>
                  <a:srgbClr val="FF0000"/>
                </a:solidFill>
              </a:rPr>
              <a:t>opravdanost</a:t>
            </a:r>
            <a:r>
              <a:rPr lang="sr-Latn-RS" dirty="0"/>
              <a:t>) (recimo da to doprinosi da budu teže uočeni od strane predatora). Činjenica da su ružičasti (</a:t>
            </a:r>
            <a:r>
              <a:rPr lang="sr-Latn-RS" dirty="0">
                <a:solidFill>
                  <a:srgbClr val="FF0000"/>
                </a:solidFill>
              </a:rPr>
              <a:t>istinitost</a:t>
            </a:r>
            <a:r>
              <a:rPr lang="sr-Latn-RS" dirty="0"/>
              <a:t>) čini moje uverenje neznanjem.</a:t>
            </a:r>
          </a:p>
        </p:txBody>
      </p:sp>
      <p:pic>
        <p:nvPicPr>
          <p:cNvPr id="22530" name="Picture 2" descr="Free Smily, Download Free Clip Art, Free Clip Art on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5001"/>
            <a:ext cx="990600" cy="65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838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Znanje – tripartitna definicija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err="1"/>
              <a:t>Uverenost</a:t>
            </a:r>
            <a:endParaRPr lang="sr-Latn-RS" dirty="0"/>
          </a:p>
          <a:p>
            <a:pPr lvl="1"/>
            <a:r>
              <a:rPr lang="sr-Latn-RS" dirty="0"/>
              <a:t>Ukoliko je </a:t>
            </a:r>
            <a:r>
              <a:rPr lang="sr-Latn-RS" i="1" dirty="0"/>
              <a:t>p </a:t>
            </a:r>
            <a:r>
              <a:rPr lang="sr-Latn-RS" dirty="0"/>
              <a:t>tačno (</a:t>
            </a:r>
            <a:r>
              <a:rPr lang="sr-Latn-RS" dirty="0">
                <a:solidFill>
                  <a:srgbClr val="FF0000"/>
                </a:solidFill>
              </a:rPr>
              <a:t>istinitost</a:t>
            </a:r>
            <a:r>
              <a:rPr lang="sr-Latn-RS" dirty="0"/>
              <a:t>) i obrazloženo (</a:t>
            </a:r>
            <a:r>
              <a:rPr lang="sr-Latn-RS" dirty="0">
                <a:solidFill>
                  <a:srgbClr val="FF0000"/>
                </a:solidFill>
              </a:rPr>
              <a:t>opravdanost</a:t>
            </a:r>
            <a:r>
              <a:rPr lang="sr-Latn-RS" dirty="0"/>
              <a:t>) je, ali ja nisam uveren u </a:t>
            </a:r>
            <a:r>
              <a:rPr lang="sr-Latn-RS" i="1" dirty="0"/>
              <a:t>p </a:t>
            </a:r>
            <a:r>
              <a:rPr lang="sr-Latn-RS" dirty="0"/>
              <a:t>(</a:t>
            </a:r>
            <a:r>
              <a:rPr lang="sr-Latn-RS" dirty="0">
                <a:solidFill>
                  <a:srgbClr val="FF0000"/>
                </a:solidFill>
              </a:rPr>
              <a:t>uverenje</a:t>
            </a:r>
            <a:r>
              <a:rPr lang="sr-Latn-RS" dirty="0"/>
              <a:t>), ne znam </a:t>
            </a:r>
            <a:r>
              <a:rPr lang="sr-Latn-RS" i="1" dirty="0"/>
              <a:t>p</a:t>
            </a:r>
          </a:p>
          <a:p>
            <a:pPr lvl="1"/>
            <a:r>
              <a:rPr lang="sr-Latn-RS" dirty="0"/>
              <a:t>Primer (dvostruko mišljenje u Staljinovom govoru)</a:t>
            </a:r>
          </a:p>
          <a:p>
            <a:pPr lvl="1"/>
            <a:r>
              <a:rPr lang="sr-Latn-RS" dirty="0"/>
              <a:t>„Zalažemo se za odumiranje države, a istovremeno i za diktaturu proleterijata koja predstavlja najmoćniju državu koja je postojala do sada. Da li je to „kontradiktorno“? Jeste, ali </a:t>
            </a:r>
            <a:r>
              <a:rPr lang="sr-Latn-RS" b="1" dirty="0"/>
              <a:t>kontradikcija je živa stvar i u potpunosti odražava Marksističku dijalektiku</a:t>
            </a:r>
            <a:r>
              <a:rPr lang="sr-Latn-RS" dirty="0"/>
              <a:t>.“</a:t>
            </a:r>
          </a:p>
          <a:p>
            <a:pPr lvl="1"/>
            <a:r>
              <a:rPr lang="sr-Latn-RS" dirty="0"/>
              <a:t>Iako postoji kontradikcija (</a:t>
            </a:r>
            <a:r>
              <a:rPr lang="sr-Latn-RS" dirty="0">
                <a:solidFill>
                  <a:srgbClr val="FF0000"/>
                </a:solidFill>
              </a:rPr>
              <a:t>istinitost</a:t>
            </a:r>
            <a:r>
              <a:rPr lang="sr-Latn-RS" dirty="0"/>
              <a:t>) i obrazloženo je da postoji kontradikcija (</a:t>
            </a:r>
            <a:r>
              <a:rPr lang="sr-Latn-RS" dirty="0">
                <a:solidFill>
                  <a:srgbClr val="FF0000"/>
                </a:solidFill>
              </a:rPr>
              <a:t>opravdanost</a:t>
            </a:r>
            <a:r>
              <a:rPr lang="sr-Latn-RS" dirty="0"/>
              <a:t>), odbijam da verujem da je iskaz nelogičan (</a:t>
            </a:r>
            <a:r>
              <a:rPr lang="sr-Latn-RS" dirty="0">
                <a:solidFill>
                  <a:srgbClr val="FF0000"/>
                </a:solidFill>
              </a:rPr>
              <a:t>uverenje</a:t>
            </a:r>
            <a:r>
              <a:rPr lang="sr-Latn-RS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559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Znanje – tripartitna definicija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Opravdanost</a:t>
            </a:r>
          </a:p>
          <a:p>
            <a:pPr lvl="1"/>
            <a:r>
              <a:rPr lang="sr-Latn-RS" dirty="0"/>
              <a:t>Ako je </a:t>
            </a:r>
            <a:r>
              <a:rPr lang="sr-Latn-RS" i="1" dirty="0"/>
              <a:t>p</a:t>
            </a:r>
            <a:r>
              <a:rPr lang="sr-Latn-RS" dirty="0"/>
              <a:t> tačno (</a:t>
            </a:r>
            <a:r>
              <a:rPr lang="sr-Latn-RS" dirty="0">
                <a:solidFill>
                  <a:srgbClr val="FF0000"/>
                </a:solidFill>
              </a:rPr>
              <a:t>istinitost</a:t>
            </a:r>
            <a:r>
              <a:rPr lang="sr-Latn-RS" dirty="0"/>
              <a:t>) i ja definišem moje obrazloženje zašto je </a:t>
            </a:r>
            <a:r>
              <a:rPr lang="sr-Latn-RS" i="1" dirty="0"/>
              <a:t>p</a:t>
            </a:r>
            <a:r>
              <a:rPr lang="sr-Latn-RS" dirty="0"/>
              <a:t> tačno (</a:t>
            </a:r>
            <a:r>
              <a:rPr lang="sr-Latn-RS" dirty="0">
                <a:solidFill>
                  <a:srgbClr val="FF0000"/>
                </a:solidFill>
              </a:rPr>
              <a:t>uverenje</a:t>
            </a:r>
            <a:r>
              <a:rPr lang="sr-Latn-RS" dirty="0"/>
              <a:t>), ali obrazloženje je neopravdano (</a:t>
            </a:r>
            <a:r>
              <a:rPr lang="sr-Latn-RS" dirty="0">
                <a:solidFill>
                  <a:srgbClr val="FF0000"/>
                </a:solidFill>
              </a:rPr>
              <a:t>opravdanost</a:t>
            </a:r>
            <a:r>
              <a:rPr lang="sr-Latn-RS" dirty="0"/>
              <a:t>), onda ne znam </a:t>
            </a:r>
            <a:r>
              <a:rPr lang="sr-Latn-RS" i="1" dirty="0"/>
              <a:t>p</a:t>
            </a:r>
            <a:r>
              <a:rPr lang="sr-Latn-RS" dirty="0"/>
              <a:t>.</a:t>
            </a:r>
          </a:p>
          <a:p>
            <a:pPr lvl="1"/>
            <a:r>
              <a:rPr lang="sr-Latn-RS" dirty="0"/>
              <a:t>Na primer, osuđenik je kriv (</a:t>
            </a:r>
            <a:r>
              <a:rPr lang="sr-Latn-RS" dirty="0">
                <a:solidFill>
                  <a:srgbClr val="FF0000"/>
                </a:solidFill>
              </a:rPr>
              <a:t>istinitost</a:t>
            </a:r>
            <a:r>
              <a:rPr lang="sr-Latn-RS" dirty="0"/>
              <a:t>) i član porote proceni da je kriv na osnovu izgleda osuđenika (</a:t>
            </a:r>
            <a:r>
              <a:rPr lang="sr-Latn-RS">
                <a:solidFill>
                  <a:srgbClr val="FF0000"/>
                </a:solidFill>
              </a:rPr>
              <a:t>uverenje</a:t>
            </a:r>
            <a:r>
              <a:rPr lang="sr-Latn-RS"/>
              <a:t>), a ne na osnovu dokaza koji nagoveštavju da je osuđenik kriv . </a:t>
            </a:r>
            <a:r>
              <a:rPr lang="sr-Latn-RS" dirty="0"/>
              <a:t>Iako je </a:t>
            </a:r>
            <a:r>
              <a:rPr lang="sr-Latn-RS" i="1" dirty="0"/>
              <a:t>p</a:t>
            </a:r>
            <a:r>
              <a:rPr lang="sr-Latn-RS" dirty="0"/>
              <a:t> tačno i obrazloženo, p je tačno iz drugih razloga (</a:t>
            </a:r>
            <a:r>
              <a:rPr lang="sr-Latn-RS" dirty="0">
                <a:solidFill>
                  <a:srgbClr val="FF0000"/>
                </a:solidFill>
              </a:rPr>
              <a:t>opravdanost</a:t>
            </a:r>
            <a:r>
              <a:rPr lang="sr-Latn-RS" dirty="0"/>
              <a:t>) te porotnik ne zna </a:t>
            </a:r>
            <a:r>
              <a:rPr lang="sr-Latn-RS" i="1" dirty="0"/>
              <a:t>p</a:t>
            </a:r>
            <a:r>
              <a:rPr lang="sr-Latn-R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27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Prvi SBZ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Kasne šezdesete</a:t>
            </a:r>
          </a:p>
          <a:p>
            <a:r>
              <a:rPr lang="sr-Latn-RS" dirty="0"/>
              <a:t>Dve istraživačke grupe</a:t>
            </a:r>
          </a:p>
          <a:p>
            <a:r>
              <a:rPr lang="sr-Latn-RS" dirty="0"/>
              <a:t>Nezavisne</a:t>
            </a:r>
          </a:p>
          <a:p>
            <a:r>
              <a:rPr lang="sr-Latn-RS" dirty="0"/>
              <a:t>U različitim domenima (matematika i hemija)</a:t>
            </a:r>
          </a:p>
          <a:p>
            <a:r>
              <a:rPr lang="sr-Latn-RS" dirty="0"/>
              <a:t>Istovremeno</a:t>
            </a:r>
          </a:p>
          <a:p>
            <a:r>
              <a:rPr lang="sr-Latn-RS" dirty="0"/>
              <a:t>Potreba da se reše realni, komplikovani, tehnički problemi</a:t>
            </a:r>
          </a:p>
          <a:p>
            <a:r>
              <a:rPr lang="sr-Latn-RS" dirty="0"/>
              <a:t>MACSYMA i DENDRAL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758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Znanje – tripartitna definicija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sr-Latn-RS" dirty="0"/>
              <a:t>Postavlja se pitanje da li su </a:t>
            </a:r>
            <a:r>
              <a:rPr lang="sr-Latn-RS" b="1" dirty="0"/>
              <a:t>opravdanost</a:t>
            </a:r>
            <a:r>
              <a:rPr lang="sr-Latn-RS" dirty="0"/>
              <a:t>, </a:t>
            </a:r>
            <a:r>
              <a:rPr lang="sr-Latn-RS" b="1" dirty="0"/>
              <a:t>istinitost</a:t>
            </a:r>
            <a:r>
              <a:rPr lang="sr-Latn-RS" dirty="0"/>
              <a:t> i </a:t>
            </a:r>
            <a:r>
              <a:rPr lang="sr-Latn-RS" b="1" dirty="0"/>
              <a:t>uverenost</a:t>
            </a:r>
            <a:r>
              <a:rPr lang="sr-Latn-RS" dirty="0"/>
              <a:t> potpuno nezavisni i neophodni u svakom slučaju. Postoje pristupi koji eleminišu ili relaksiraju neki od elemenata.</a:t>
            </a:r>
          </a:p>
          <a:p>
            <a:r>
              <a:rPr lang="sr-Latn-RS" dirty="0"/>
              <a:t>Krajem 20tog veka </a:t>
            </a:r>
            <a:r>
              <a:rPr lang="sr-Latn-RS" b="1" dirty="0"/>
              <a:t>znanje</a:t>
            </a:r>
            <a:r>
              <a:rPr lang="sr-Latn-RS" dirty="0"/>
              <a:t> se definiše kao </a:t>
            </a:r>
            <a:r>
              <a:rPr lang="sr-Latn-RS" b="1" dirty="0"/>
              <a:t>neka vrsta informacije</a:t>
            </a:r>
            <a:r>
              <a:rPr lang="en-US" dirty="0"/>
              <a:t>.</a:t>
            </a:r>
            <a:r>
              <a:rPr lang="sr-Latn-RS" dirty="0"/>
              <a:t> </a:t>
            </a:r>
          </a:p>
          <a:p>
            <a:r>
              <a:rPr lang="sr-Latn-RS" dirty="0"/>
              <a:t>Ali i tu postoje različiti pristupi, čak neki autori definišu </a:t>
            </a:r>
            <a:r>
              <a:rPr lang="sr-Latn-RS" b="1" i="1" dirty="0"/>
              <a:t>znanje posredstvom informacije</a:t>
            </a:r>
            <a:r>
              <a:rPr lang="sr-Latn-RS" dirty="0"/>
              <a:t>, a drugi definišu </a:t>
            </a:r>
            <a:r>
              <a:rPr lang="sr-Latn-RS" b="1" i="1" dirty="0"/>
              <a:t>informaciju posredstvom znanja</a:t>
            </a:r>
            <a:r>
              <a:rPr lang="sr-Latn-R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428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Znanje u našem vremenu: čemu znanje</a:t>
            </a:r>
            <a:r>
              <a:rPr lang="en-US" dirty="0"/>
              <a:t> “</a:t>
            </a:r>
            <a:r>
              <a:rPr lang="sr-Latn-RS" dirty="0"/>
              <a:t>liči</a:t>
            </a:r>
            <a:r>
              <a:rPr lang="en-US" dirty="0"/>
              <a:t>”, </a:t>
            </a:r>
            <a:r>
              <a:rPr lang="sr-Latn-RS" dirty="0"/>
              <a:t>šta ono</a:t>
            </a:r>
            <a:r>
              <a:rPr lang="en-US" dirty="0"/>
              <a:t> “</a:t>
            </a:r>
            <a:r>
              <a:rPr lang="sr-Latn-RS" dirty="0"/>
              <a:t>može da uradi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sr-Latn-RS" dirty="0"/>
              <a:t>Zato što je znanje </a:t>
            </a:r>
            <a:r>
              <a:rPr lang="sr-Latn-RS" b="1" dirty="0"/>
              <a:t>pogonska snaga društava baziranih na znanju</a:t>
            </a:r>
            <a:r>
              <a:rPr lang="sr-Latn-RS" dirty="0"/>
              <a:t>, fokus je na </a:t>
            </a:r>
            <a:r>
              <a:rPr lang="sr-Latn-RS" b="1" dirty="0"/>
              <a:t>praktičnim mogućnostima</a:t>
            </a:r>
            <a:r>
              <a:rPr lang="sr-Latn-RS" dirty="0"/>
              <a:t>, a </a:t>
            </a:r>
            <a:r>
              <a:rPr lang="sr-Latn-RS" b="1" dirty="0"/>
              <a:t>ne</a:t>
            </a:r>
            <a:r>
              <a:rPr lang="sr-Latn-RS" dirty="0"/>
              <a:t> </a:t>
            </a:r>
            <a:r>
              <a:rPr lang="sr-Latn-RS" b="1" dirty="0"/>
              <a:t>na</a:t>
            </a:r>
            <a:r>
              <a:rPr lang="sr-Latn-RS" dirty="0"/>
              <a:t> </a:t>
            </a:r>
            <a:r>
              <a:rPr lang="sr-Latn-RS" b="1" dirty="0"/>
              <a:t>suštini</a:t>
            </a:r>
            <a:r>
              <a:rPr lang="sr-Latn-RS" dirty="0"/>
              <a:t> (pretpostavljenoj) </a:t>
            </a:r>
            <a:r>
              <a:rPr lang="sr-Latn-RS" b="1" dirty="0"/>
              <a:t>znanja</a:t>
            </a:r>
            <a:r>
              <a:rPr lang="sr-Latn-RS" dirty="0"/>
              <a:t> (</a:t>
            </a:r>
            <a:r>
              <a:rPr lang="sr-Latn-RS" dirty="0" err="1"/>
              <a:t>Niels</a:t>
            </a:r>
            <a:r>
              <a:rPr lang="sr-Latn-RS" dirty="0"/>
              <a:t> </a:t>
            </a:r>
            <a:r>
              <a:rPr lang="sr-Latn-RS" dirty="0" err="1"/>
              <a:t>Gottschalk</a:t>
            </a:r>
            <a:r>
              <a:rPr lang="sr-Latn-RS" dirty="0"/>
              <a:t>*-Mazouz: </a:t>
            </a:r>
            <a:r>
              <a:rPr lang="en-US" dirty="0"/>
              <a:t>“Internet and the flow of knowledge:</a:t>
            </a:r>
            <a:r>
              <a:rPr lang="sr-Latn-RS" dirty="0"/>
              <a:t> </a:t>
            </a:r>
            <a:r>
              <a:rPr lang="en-US" dirty="0"/>
              <a:t>Which ethical and political challenges</a:t>
            </a:r>
            <a:r>
              <a:rPr lang="sr-Latn-RS" dirty="0"/>
              <a:t> </a:t>
            </a:r>
            <a:r>
              <a:rPr lang="en-US" dirty="0"/>
              <a:t>will we face?”</a:t>
            </a:r>
            <a:r>
              <a:rPr lang="sr-Latn-RS" dirty="0"/>
              <a:t>) </a:t>
            </a:r>
          </a:p>
          <a:p>
            <a:r>
              <a:rPr lang="en-US" dirty="0"/>
              <a:t>‘</a:t>
            </a:r>
            <a:r>
              <a:rPr lang="sr-Latn-RS" dirty="0"/>
              <a:t>Znanje</a:t>
            </a:r>
            <a:r>
              <a:rPr lang="en-US" dirty="0"/>
              <a:t>’ </a:t>
            </a:r>
            <a:r>
              <a:rPr lang="sr-Latn-RS" dirty="0"/>
              <a:t>se rekonstruiše kao kompleksan koncept</a:t>
            </a:r>
            <a:r>
              <a:rPr lang="en-US" dirty="0"/>
              <a:t>, </a:t>
            </a:r>
            <a:r>
              <a:rPr lang="sr-Latn-RS" dirty="0"/>
              <a:t>sličan konceptu </a:t>
            </a:r>
            <a:r>
              <a:rPr lang="sr-Latn-RS" b="1" dirty="0"/>
              <a:t>klastera u lingvistici</a:t>
            </a:r>
            <a:r>
              <a:rPr lang="sr-Latn-RS" dirty="0"/>
              <a:t> koji se sastoji od </a:t>
            </a:r>
            <a:r>
              <a:rPr lang="sr-Latn-RS" b="1" dirty="0"/>
              <a:t>7 karakteristika</a:t>
            </a:r>
            <a:r>
              <a:rPr lang="sr-Latn-RS" dirty="0"/>
              <a:t> (ni potrebnih ni dovoljnih) koje znanje čine pogonskom snagom društava baziranih na znanju</a:t>
            </a:r>
          </a:p>
          <a:p>
            <a:pPr lvl="2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79010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Sedam karakteristika koncepta znanja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Znanje ima praktičan aspekt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Znanje jeste ili nije personalno ograničeno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Znanje ima normativnu strukturu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Znanje je interno umreženo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Znanje je eksterno umreženo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Znanje je dinamično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Znanje ima institucionalne kontekste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85573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rgbClr val="FF0000"/>
                </a:solidFill>
              </a:rPr>
              <a:t>nastavak naredni 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02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F1 - Znanje ima praktičan aspekt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dirty="0"/>
              <a:t>Znanje </a:t>
            </a:r>
            <a:r>
              <a:rPr lang="sr-Latn-RS" b="1" dirty="0"/>
              <a:t>ima vrednost zato što nam pomaže pri rešavanju problema</a:t>
            </a:r>
            <a:r>
              <a:rPr lang="sr-Latn-RS" dirty="0"/>
              <a:t>. Obuhvaćeni su problemi orijentacije, evaluacije i refleksije. </a:t>
            </a:r>
          </a:p>
          <a:p>
            <a:pPr marL="0" indent="0">
              <a:buNone/>
            </a:pPr>
            <a:r>
              <a:rPr lang="sr-Latn-RS" dirty="0"/>
              <a:t>Dakle, znanje se </a:t>
            </a:r>
            <a:r>
              <a:rPr lang="sr-Latn-RS" b="1" dirty="0"/>
              <a:t>ne </a:t>
            </a:r>
            <a:r>
              <a:rPr lang="sr-Latn-RS" dirty="0"/>
              <a:t>sastoji </a:t>
            </a:r>
            <a:r>
              <a:rPr lang="sr-Latn-RS" b="1" dirty="0"/>
              <a:t>samo </a:t>
            </a:r>
            <a:r>
              <a:rPr lang="sr-Latn-RS" dirty="0"/>
              <a:t>u </a:t>
            </a:r>
            <a:r>
              <a:rPr lang="sr-Latn-RS" b="1" dirty="0"/>
              <a:t>poznavanju objektivnih činjenica</a:t>
            </a:r>
            <a:r>
              <a:rPr lang="sr-Latn-RS" dirty="0"/>
              <a:t>. Štaviše, zbog svog praktičnog aspekta, svaki </a:t>
            </a:r>
            <a:r>
              <a:rPr lang="en-US" dirty="0"/>
              <a:t>“</a:t>
            </a:r>
            <a:r>
              <a:rPr lang="sr-Latn-RS" dirty="0"/>
              <a:t>komad</a:t>
            </a:r>
            <a:r>
              <a:rPr lang="en-US" dirty="0"/>
              <a:t>”</a:t>
            </a:r>
            <a:r>
              <a:rPr lang="sr-Latn-RS" dirty="0"/>
              <a:t> znanja </a:t>
            </a:r>
            <a:r>
              <a:rPr lang="sr-Latn-RS" b="1" dirty="0"/>
              <a:t>povezan</a:t>
            </a:r>
            <a:r>
              <a:rPr lang="sr-Latn-RS" dirty="0"/>
              <a:t> je sa </a:t>
            </a:r>
            <a:r>
              <a:rPr lang="sr-Latn-RS" b="1" dirty="0"/>
              <a:t>(praktičnim) situacijama</a:t>
            </a:r>
            <a:r>
              <a:rPr lang="sr-Latn-RS" dirty="0"/>
              <a:t>, ne samo sa </a:t>
            </a:r>
            <a:r>
              <a:rPr lang="sr-Latn-RS" b="1" dirty="0"/>
              <a:t>jednom</a:t>
            </a:r>
            <a:r>
              <a:rPr lang="sr-Latn-RS" dirty="0"/>
              <a:t> situacijom već (obično) sa </a:t>
            </a:r>
            <a:r>
              <a:rPr lang="sr-Latn-RS" b="1" dirty="0"/>
              <a:t>više sličnih</a:t>
            </a:r>
            <a:r>
              <a:rPr lang="sr-Latn-RS" dirty="0"/>
              <a:t> </a:t>
            </a:r>
            <a:r>
              <a:rPr lang="sr-Latn-RS" b="1" dirty="0"/>
              <a:t>situacija</a:t>
            </a:r>
            <a:r>
              <a:rPr lang="sr-Latn-RS" dirty="0"/>
              <a:t> iz (praktično definisanog, šireg ili specifičnijeg) </a:t>
            </a:r>
            <a:r>
              <a:rPr lang="sr-Latn-RS" b="1" dirty="0"/>
              <a:t>domena</a:t>
            </a:r>
            <a:r>
              <a:rPr lang="sr-Latn-RS" dirty="0"/>
              <a:t> znanja.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88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F2 - Znanje jeste ili nije personalno ograničeno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257800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Znanje dolazi u dva vida: </a:t>
            </a:r>
          </a:p>
          <a:p>
            <a:pPr lvl="1"/>
            <a:r>
              <a:rPr lang="sr-Latn-RS" dirty="0"/>
              <a:t>(1) kao personalno ograničeno - </a:t>
            </a:r>
            <a:r>
              <a:rPr lang="sr-Latn-RS" b="1" i="1"/>
              <a:t>personalizovano</a:t>
            </a:r>
            <a:r>
              <a:rPr lang="sr-Latn-RS"/>
              <a:t> znanje(kao </a:t>
            </a:r>
            <a:r>
              <a:rPr lang="sr-Latn-RS" dirty="0"/>
              <a:t>prirodno u psihologiji); </a:t>
            </a:r>
          </a:p>
          <a:p>
            <a:pPr lvl="1"/>
            <a:r>
              <a:rPr lang="sr-Latn-RS" dirty="0"/>
              <a:t>(2) kao personalno neograničeno - </a:t>
            </a:r>
            <a:r>
              <a:rPr lang="sr-Latn-RS" b="1" dirty="0"/>
              <a:t>(</a:t>
            </a:r>
            <a:r>
              <a:rPr lang="sr-Latn-RS" b="1" i="1" dirty="0"/>
              <a:t>eksterno</a:t>
            </a:r>
            <a:r>
              <a:rPr lang="sr-Latn-RS" b="1" dirty="0"/>
              <a:t>) </a:t>
            </a:r>
            <a:r>
              <a:rPr lang="sr-Latn-RS" b="1" i="1"/>
              <a:t>reprezentovano</a:t>
            </a:r>
            <a:r>
              <a:rPr lang="sr-Latn-RS" b="1"/>
              <a:t> znanje </a:t>
            </a:r>
            <a:r>
              <a:rPr lang="sr-Latn-RS"/>
              <a:t>(ali </a:t>
            </a:r>
            <a:r>
              <a:rPr lang="sr-Latn-RS" dirty="0"/>
              <a:t>ipak ograničeno na ili </a:t>
            </a:r>
            <a:r>
              <a:rPr lang="sr-Latn-RS" b="1" dirty="0"/>
              <a:t>inkoroprirano u objekte</a:t>
            </a:r>
            <a:r>
              <a:rPr lang="en-US" dirty="0"/>
              <a:t>). </a:t>
            </a:r>
            <a:endParaRPr lang="sr-Latn-RS" dirty="0"/>
          </a:p>
          <a:p>
            <a:r>
              <a:rPr lang="sr-Latn-RS" b="1" dirty="0"/>
              <a:t>Eksterne</a:t>
            </a:r>
            <a:r>
              <a:rPr lang="en-GB" b="1" dirty="0"/>
              <a:t> </a:t>
            </a:r>
            <a:r>
              <a:rPr lang="sr-Latn-RS" b="1" dirty="0"/>
              <a:t>simboličke reprezentacije </a:t>
            </a:r>
            <a:r>
              <a:rPr lang="sr-Latn-RS" dirty="0"/>
              <a:t>mogu da budu u obliku </a:t>
            </a:r>
            <a:r>
              <a:rPr lang="sr-Latn-RS" b="1" dirty="0"/>
              <a:t>teksta</a:t>
            </a:r>
            <a:r>
              <a:rPr lang="sr-Latn-RS" dirty="0"/>
              <a:t>, </a:t>
            </a:r>
            <a:r>
              <a:rPr lang="sr-Latn-RS" b="1" dirty="0"/>
              <a:t>slike</a:t>
            </a:r>
            <a:r>
              <a:rPr lang="sr-Latn-RS" dirty="0"/>
              <a:t>, </a:t>
            </a:r>
            <a:r>
              <a:rPr lang="sr-Latn-RS" b="1" dirty="0"/>
              <a:t>zvuka</a:t>
            </a:r>
            <a:r>
              <a:rPr lang="sr-Latn-RS" dirty="0"/>
              <a:t> – </a:t>
            </a:r>
            <a:r>
              <a:rPr lang="sr-Latn-RS" b="1" dirty="0"/>
              <a:t>svega što se može razumeti</a:t>
            </a:r>
            <a:r>
              <a:rPr lang="sr-Latn-RS" dirty="0"/>
              <a:t>, odnosno svega što može da bude nosač znanja</a:t>
            </a:r>
            <a:r>
              <a:rPr lang="en-US" dirty="0"/>
              <a:t>.</a:t>
            </a:r>
            <a:r>
              <a:rPr lang="sr-Latn-RS" dirty="0"/>
              <a:t>*</a:t>
            </a:r>
            <a:r>
              <a:rPr lang="en-US" dirty="0"/>
              <a:t> </a:t>
            </a:r>
            <a:endParaRPr lang="sr-Latn-RS" dirty="0"/>
          </a:p>
          <a:p>
            <a:r>
              <a:rPr lang="sr-Latn-RS" dirty="0"/>
              <a:t>Celokupna dinamika nastajanja i korišćenja znanja ne može se razumeti bez uključivanja oba vida znanja i njihovih međuzavisnosti</a:t>
            </a:r>
            <a:r>
              <a:rPr lang="en-US" dirty="0"/>
              <a:t>. </a:t>
            </a:r>
            <a:endParaRPr lang="sr-Latn-RS" dirty="0"/>
          </a:p>
          <a:p>
            <a:pPr lvl="1"/>
            <a:r>
              <a:rPr lang="sr-Latn-RS" dirty="0"/>
              <a:t>Za nastajanje i korišćenje personalizovanog znanja potrebno je reprezentovano znanje i obrnuto; dakle, potreban je </a:t>
            </a:r>
            <a:r>
              <a:rPr lang="sr-Latn-RS" b="1" dirty="0"/>
              <a:t>mehanizam transmisije personalizovanog znanja između dve individue</a:t>
            </a:r>
            <a:r>
              <a:rPr lang="sr-Latn-RS" dirty="0"/>
              <a:t> i </a:t>
            </a:r>
            <a:r>
              <a:rPr lang="sr-Latn-RS" b="1" dirty="0"/>
              <a:t>mehanizam prevođenja eksterne reprezentacije u personalnu</a:t>
            </a:r>
            <a:r>
              <a:rPr lang="sr-Latn-R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31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F3 - Znanje ima normativnu strukturu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Normativna struktura: Trajno važeći paterni </a:t>
            </a:r>
            <a:r>
              <a:rPr lang="en-GB" dirty="0"/>
              <a:t>(</a:t>
            </a:r>
            <a:r>
              <a:rPr lang="sr-Latn-RS" dirty="0"/>
              <a:t>norm</a:t>
            </a:r>
            <a:r>
              <a:rPr lang="en-GB" dirty="0"/>
              <a:t>e)</a:t>
            </a:r>
            <a:r>
              <a:rPr lang="sr-Latn-RS" dirty="0"/>
              <a:t> </a:t>
            </a:r>
            <a:r>
              <a:rPr lang="sr-Latn-RS" b="1" dirty="0"/>
              <a:t>očekivanog ponašanja </a:t>
            </a:r>
            <a:r>
              <a:rPr lang="sr-Latn-RS" dirty="0"/>
              <a:t>u društvu ili organizaciji</a:t>
            </a:r>
            <a:endParaRPr lang="en-US" b="1" dirty="0"/>
          </a:p>
          <a:p>
            <a:r>
              <a:rPr lang="sr-Latn-RS" dirty="0"/>
              <a:t>Fina normativna </a:t>
            </a:r>
            <a:r>
              <a:rPr lang="sr-Latn-RS" b="1" dirty="0"/>
              <a:t>struktura</a:t>
            </a:r>
            <a:r>
              <a:rPr lang="sr-Latn-RS" dirty="0"/>
              <a:t> </a:t>
            </a:r>
            <a:r>
              <a:rPr lang="sr-Latn-RS" b="1" dirty="0"/>
              <a:t>znanja</a:t>
            </a:r>
            <a:r>
              <a:rPr lang="sr-Latn-RS" dirty="0"/>
              <a:t> je najmanje </a:t>
            </a:r>
            <a:r>
              <a:rPr lang="sr-Latn-RS" b="1" dirty="0"/>
              <a:t>dvostruka</a:t>
            </a:r>
            <a:r>
              <a:rPr lang="en-US" dirty="0"/>
              <a:t>: </a:t>
            </a:r>
            <a:endParaRPr lang="sr-Latn-RS" dirty="0"/>
          </a:p>
          <a:p>
            <a:pPr lvl="1"/>
            <a:r>
              <a:rPr lang="sr-Latn-RS" dirty="0"/>
              <a:t>Znanje se sastoji od </a:t>
            </a:r>
            <a:r>
              <a:rPr lang="sr-Latn-RS" b="1" dirty="0"/>
              <a:t>prepoznatih tvrđenja</a:t>
            </a:r>
            <a:r>
              <a:rPr lang="sr-Latn-RS" dirty="0"/>
              <a:t>, tj. tvrđenja koja nisu samo prepoznata kao tvrđenja (</a:t>
            </a:r>
            <a:r>
              <a:rPr lang="en-US" dirty="0"/>
              <a:t> “</a:t>
            </a:r>
            <a:r>
              <a:rPr lang="sr-Latn-RS" dirty="0"/>
              <a:t>kandidatsko znanje</a:t>
            </a:r>
            <a:r>
              <a:rPr lang="en-US" dirty="0"/>
              <a:t>”)</a:t>
            </a:r>
            <a:r>
              <a:rPr lang="sr-Latn-RS" dirty="0"/>
              <a:t>, već i kao </a:t>
            </a:r>
            <a:r>
              <a:rPr lang="sr-Latn-RS" b="1" dirty="0"/>
              <a:t>uspešna tvrđenja</a:t>
            </a:r>
            <a:r>
              <a:rPr lang="sr-Latn-RS" dirty="0"/>
              <a:t>. U odnosu na osobinu F1, može se reći da su kandidatska znanja moguća rešenja za manje ili više datih problema.* </a:t>
            </a:r>
          </a:p>
          <a:p>
            <a:pPr lvl="1"/>
            <a:r>
              <a:rPr lang="sr-Latn-RS" b="1" dirty="0"/>
              <a:t>Normativne komponente tih tvrđenja mogu se dalje analizirati</a:t>
            </a:r>
            <a:r>
              <a:rPr lang="sr-Latn-RS" dirty="0"/>
              <a:t>, npr. kao sačinjene od normativnih posvećenosti i prava što dozvoljava da se reformulišu neki dublji pogledi u tripartitnu definiciju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0344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F4 – Znanje je interno umreženo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5410200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Entitet koji predstavlja znanje </a:t>
            </a:r>
            <a:r>
              <a:rPr lang="sr-Latn-RS" b="1" dirty="0"/>
              <a:t>ima svoju internu strukturu </a:t>
            </a:r>
            <a:r>
              <a:rPr lang="sr-Latn-RS" dirty="0"/>
              <a:t>(delovi su u određenim međusobnim relacijama) a celokupni </a:t>
            </a:r>
            <a:r>
              <a:rPr lang="sr-Latn-RS" b="1" dirty="0"/>
              <a:t>entitet je u određenim relacijama sa drugim </a:t>
            </a:r>
            <a:r>
              <a:rPr lang="sr-Latn-RS" dirty="0"/>
              <a:t>(eksternim entitetima)</a:t>
            </a:r>
            <a:r>
              <a:rPr lang="en-US" dirty="0"/>
              <a:t>. </a:t>
            </a:r>
            <a:endParaRPr lang="sr-Latn-RS" dirty="0"/>
          </a:p>
          <a:p>
            <a:r>
              <a:rPr lang="sr-Latn-RS" dirty="0"/>
              <a:t>Predlog je da se ove </a:t>
            </a:r>
            <a:r>
              <a:rPr lang="sr-Latn-RS" b="1" dirty="0"/>
              <a:t>relacije</a:t>
            </a:r>
            <a:r>
              <a:rPr lang="sr-Latn-RS" dirty="0"/>
              <a:t> osmisle po analogiji sa </a:t>
            </a:r>
            <a:r>
              <a:rPr lang="sr-Latn-RS" b="1" dirty="0"/>
              <a:t>mrežom</a:t>
            </a:r>
            <a:r>
              <a:rPr lang="sr-Latn-RS" dirty="0"/>
              <a:t>. </a:t>
            </a:r>
            <a:endParaRPr lang="en-GB" dirty="0"/>
          </a:p>
          <a:p>
            <a:r>
              <a:rPr lang="sr-Latn-RS" b="1" dirty="0"/>
              <a:t>Učenje </a:t>
            </a:r>
            <a:r>
              <a:rPr lang="en-GB" dirty="0"/>
              <a:t>je </a:t>
            </a:r>
            <a:r>
              <a:rPr lang="sr-Latn-RS" dirty="0"/>
              <a:t>integracij</a:t>
            </a:r>
            <a:r>
              <a:rPr lang="en-GB" dirty="0"/>
              <a:t>a</a:t>
            </a:r>
            <a:r>
              <a:rPr lang="sr-Latn-RS" dirty="0"/>
              <a:t> znanja </a:t>
            </a:r>
            <a:r>
              <a:rPr lang="sr-Latn-RS" b="1" dirty="0"/>
              <a:t>u postojeć</a:t>
            </a:r>
            <a:r>
              <a:rPr lang="en-GB" b="1" dirty="0"/>
              <a:t>u </a:t>
            </a:r>
            <a:r>
              <a:rPr lang="en-GB" b="1" dirty="0" err="1"/>
              <a:t>strukturu</a:t>
            </a:r>
            <a:r>
              <a:rPr lang="sr-Latn-RS" b="1" dirty="0"/>
              <a:t> (mrežu) znanje</a:t>
            </a:r>
            <a:r>
              <a:rPr lang="sr-Latn-RS" dirty="0"/>
              <a:t>, a ta integracija se dešava u eksplicitnom ili implicitnom procesu interpretacije, obrazlaganja, primene, dopunjavanja, itd. </a:t>
            </a:r>
            <a:endParaRPr lang="en-GB" dirty="0"/>
          </a:p>
          <a:p>
            <a:r>
              <a:rPr lang="sr-Latn-RS" dirty="0"/>
              <a:t>Zbog toga </a:t>
            </a:r>
            <a:r>
              <a:rPr lang="sr-Latn-RS" b="1" dirty="0"/>
              <a:t>znanje ima internu strukturu čiji su delovi opet znanja</a:t>
            </a:r>
            <a:r>
              <a:rPr lang="sr-Latn-RS" dirty="0"/>
              <a:t>, ali na različitom nivou formacije. </a:t>
            </a:r>
            <a:endParaRPr lang="en-GB" dirty="0"/>
          </a:p>
          <a:p>
            <a:r>
              <a:rPr lang="sr-Latn-RS" dirty="0"/>
              <a:t>Metaforički rečeno, </a:t>
            </a:r>
            <a:r>
              <a:rPr lang="sr-Latn-RS" b="1" dirty="0"/>
              <a:t>znanje je mreža </a:t>
            </a:r>
            <a:r>
              <a:rPr lang="sr-Latn-RS" dirty="0"/>
              <a:t>koja dozvoljava da se </a:t>
            </a:r>
            <a:r>
              <a:rPr lang="sr-Latn-RS" b="1" dirty="0"/>
              <a:t>uhvati</a:t>
            </a:r>
            <a:r>
              <a:rPr lang="sr-Latn-RS" dirty="0"/>
              <a:t> </a:t>
            </a:r>
            <a:r>
              <a:rPr lang="sr-Latn-RS" b="1" dirty="0"/>
              <a:t>određena vrsta ribe u zadatom okruženju </a:t>
            </a:r>
            <a:r>
              <a:rPr lang="sr-Latn-RS" dirty="0"/>
              <a:t>(npr. spoznaja i rešavanje problema u određenom domenu)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b="1" dirty="0"/>
              <a:t>Mrežne reprezentacija znanja igrale su ključnu ulogu u evoluciji sistema baziranih na znanju </a:t>
            </a:r>
            <a:r>
              <a:rPr lang="sr-Latn-RS" dirty="0"/>
              <a:t>i biće detaljno analizirane na ovom predmetu, posebno u predavanjima o predstvljanju znanja.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37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F5 – Znanje je eksterno umreženo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54102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Znanje mora da bude </a:t>
            </a:r>
            <a:r>
              <a:rPr lang="sr-Latn-RS" b="1" dirty="0"/>
              <a:t>povezano sa drugim znanjem </a:t>
            </a:r>
            <a:r>
              <a:rPr lang="sr-Latn-RS" dirty="0"/>
              <a:t>da bi bilo znanje</a:t>
            </a:r>
            <a:r>
              <a:rPr lang="en-US" dirty="0"/>
              <a:t>.</a:t>
            </a:r>
            <a:r>
              <a:rPr lang="sr-Latn-RS" dirty="0"/>
              <a:t>*</a:t>
            </a:r>
            <a:endParaRPr lang="en-US" dirty="0"/>
          </a:p>
          <a:p>
            <a:r>
              <a:rPr lang="sr-Latn-RS" dirty="0"/>
              <a:t>To već važi i u Platonovoj definiciji: da bi uverenje bilo znanje, </a:t>
            </a:r>
            <a:r>
              <a:rPr lang="sr-Latn-RS" b="1" dirty="0"/>
              <a:t>uverenje se mora opravdati (obrazložiti) nečim drugim </a:t>
            </a:r>
            <a:r>
              <a:rPr lang="sr-Latn-RS" dirty="0"/>
              <a:t>(drugim znanjima)</a:t>
            </a:r>
            <a:r>
              <a:rPr lang="en-US" dirty="0"/>
              <a:t>.</a:t>
            </a:r>
            <a:endParaRPr lang="sr-Latn-RS" dirty="0"/>
          </a:p>
          <a:p>
            <a:pPr lvl="1"/>
            <a:r>
              <a:rPr lang="sr-Latn-RS" dirty="0"/>
              <a:t>Odnosno ne može da stoji izvan </a:t>
            </a:r>
            <a:r>
              <a:rPr lang="sr-Latn-RS" b="1" dirty="0"/>
              <a:t>sistema preostalih znanja</a:t>
            </a:r>
            <a:r>
              <a:rPr lang="sr-Latn-RS" dirty="0"/>
              <a:t>.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sr-Latn-RS" dirty="0"/>
              <a:t>znanja mora da bude</a:t>
            </a:r>
            <a:r>
              <a:rPr lang="en-GB" dirty="0"/>
              <a:t> </a:t>
            </a:r>
            <a:r>
              <a:rPr lang="sr-Latn-RS" b="1" dirty="0"/>
              <a:t>konzistentan</a:t>
            </a:r>
          </a:p>
          <a:p>
            <a:r>
              <a:rPr lang="en-GB" b="1" dirty="0" err="1"/>
              <a:t>Konzistentnost</a:t>
            </a:r>
            <a:r>
              <a:rPr lang="sr-Latn-RS" b="1" dirty="0"/>
              <a:t> sistema nije dovoljna </a:t>
            </a:r>
            <a:r>
              <a:rPr lang="sr-Latn-RS" dirty="0"/>
              <a:t>da bi se mogla tvrditi </a:t>
            </a:r>
            <a:r>
              <a:rPr lang="sr-Latn-RS" b="1" dirty="0"/>
              <a:t>validnost znanja</a:t>
            </a:r>
          </a:p>
          <a:p>
            <a:pPr lvl="1"/>
            <a:r>
              <a:rPr lang="sr-Latn-RS" dirty="0"/>
              <a:t>Na primer, paranoična osoba ima </a:t>
            </a:r>
            <a:r>
              <a:rPr lang="sr-Latn-RS" dirty="0" err="1"/>
              <a:t>paranoindne</a:t>
            </a:r>
            <a:r>
              <a:rPr lang="sr-Latn-RS" dirty="0"/>
              <a:t> ideje koje mogu da budu </a:t>
            </a:r>
            <a:r>
              <a:rPr lang="en-GB" dirty="0" err="1"/>
              <a:t>konzistentne</a:t>
            </a:r>
            <a:r>
              <a:rPr lang="sr-Latn-RS" dirty="0"/>
              <a:t> za njega</a:t>
            </a:r>
            <a:endParaRPr lang="en-US" dirty="0"/>
          </a:p>
          <a:p>
            <a:r>
              <a:rPr lang="sr-Latn-RS" dirty="0"/>
              <a:t>Obrazloženje je takođe obrazloženo nečim drugim, a sva ta obrazloženja mogu da budu različita </a:t>
            </a:r>
          </a:p>
          <a:p>
            <a:pPr lvl="1"/>
            <a:r>
              <a:rPr lang="sr-Latn-RS" dirty="0"/>
              <a:t>Vrlo je retko da se tvrdi da postoji nešto što je razlog svemu ostalom i što stoji mimo svega ostalog – </a:t>
            </a:r>
            <a:r>
              <a:rPr lang="en-GB" dirty="0" err="1"/>
              <a:t>Ungrund</a:t>
            </a:r>
            <a:r>
              <a:rPr lang="en-US" dirty="0"/>
              <a:t>. </a:t>
            </a:r>
            <a:r>
              <a:rPr lang="sr-Latn-R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52808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F5 – Znanje je eksterno umreženo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5410200"/>
          </a:xfrm>
        </p:spPr>
        <p:txBody>
          <a:bodyPr>
            <a:normAutofit/>
          </a:bodyPr>
          <a:lstStyle/>
          <a:p>
            <a:r>
              <a:rPr lang="sr-Latn-RS" dirty="0"/>
              <a:t>Dakle, </a:t>
            </a:r>
            <a:r>
              <a:rPr lang="sr-Latn-RS" b="1" dirty="0"/>
              <a:t>mrežni karakter znanja </a:t>
            </a:r>
            <a:r>
              <a:rPr lang="sr-Latn-RS" dirty="0"/>
              <a:t>nas vodi ka </a:t>
            </a:r>
            <a:r>
              <a:rPr lang="sr-Latn-RS" b="1" dirty="0"/>
              <a:t>holističkoj</a:t>
            </a:r>
            <a:r>
              <a:rPr lang="sr-Latn-RS" dirty="0"/>
              <a:t> (</a:t>
            </a:r>
            <a:r>
              <a:rPr lang="el-GR" dirty="0"/>
              <a:t>ὅλος</a:t>
            </a:r>
            <a:r>
              <a:rPr lang="sr-Latn-RS" dirty="0"/>
              <a:t> na grčkom – celina) </a:t>
            </a:r>
            <a:r>
              <a:rPr lang="sr-Latn-RS" b="1" dirty="0"/>
              <a:t>slici</a:t>
            </a:r>
            <a:r>
              <a:rPr lang="sr-Latn-RS" dirty="0"/>
              <a:t> </a:t>
            </a:r>
            <a:r>
              <a:rPr lang="sr-Latn-RS" b="1" dirty="0"/>
              <a:t>umreženog znanja</a:t>
            </a:r>
            <a:r>
              <a:rPr lang="en-US" dirty="0"/>
              <a:t>: </a:t>
            </a:r>
            <a:r>
              <a:rPr lang="sr-Latn-RS" dirty="0"/>
              <a:t>znanje je umreženo sa znanjem </a:t>
            </a:r>
            <a:r>
              <a:rPr lang="sr-Latn-RS" b="1" dirty="0"/>
              <a:t>interno</a:t>
            </a:r>
            <a:r>
              <a:rPr lang="sr-Latn-RS" dirty="0"/>
              <a:t> (</a:t>
            </a:r>
            <a:r>
              <a:rPr lang="sr-Latn-RS" b="1" dirty="0"/>
              <a:t>sastoji se od znanja</a:t>
            </a:r>
            <a:r>
              <a:rPr lang="sr-Latn-RS" dirty="0"/>
              <a:t>) i </a:t>
            </a:r>
            <a:r>
              <a:rPr lang="sr-Latn-RS" b="1" dirty="0"/>
              <a:t>eksterno</a:t>
            </a:r>
            <a:r>
              <a:rPr lang="sr-Latn-RS" dirty="0"/>
              <a:t> (</a:t>
            </a:r>
            <a:r>
              <a:rPr lang="sr-Latn-RS" b="1" dirty="0"/>
              <a:t>podržava drugo znanje kao znanje</a:t>
            </a:r>
            <a:r>
              <a:rPr lang="sr-Latn-RS" dirty="0"/>
              <a:t>)</a:t>
            </a:r>
            <a:r>
              <a:rPr lang="en-US" dirty="0"/>
              <a:t>.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114994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F6 – Znanje je dinamično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51054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Manuel K</a:t>
            </a:r>
            <a:r>
              <a:rPr lang="en-US" dirty="0" err="1"/>
              <a:t>astels</a:t>
            </a:r>
            <a:r>
              <a:rPr lang="en-US" dirty="0"/>
              <a:t> </a:t>
            </a:r>
            <a:r>
              <a:rPr lang="sr-Latn-RS" dirty="0"/>
              <a:t>(1942) je karakterisao znanje kao </a:t>
            </a:r>
            <a:r>
              <a:rPr lang="sr-Latn-RS" b="1" dirty="0"/>
              <a:t>generisanje znanja u </a:t>
            </a:r>
            <a:r>
              <a:rPr lang="en-US" b="1" dirty="0"/>
              <a:t>“</a:t>
            </a:r>
            <a:r>
              <a:rPr lang="sr-Latn-RS" b="1" dirty="0"/>
              <a:t>kumulativnoj povratnoj sprezi</a:t>
            </a:r>
            <a:r>
              <a:rPr lang="en-US" b="1"/>
              <a:t>”</a:t>
            </a:r>
            <a:r>
              <a:rPr lang="en-US"/>
              <a:t>. </a:t>
            </a:r>
            <a:endParaRPr lang="sr-Latn-RS"/>
          </a:p>
          <a:p>
            <a:r>
              <a:rPr lang="sr-Latn-RS"/>
              <a:t>Ićiro </a:t>
            </a:r>
            <a:r>
              <a:rPr lang="sr-Latn-RS" dirty="0"/>
              <a:t>Nonaka (1935) i Hirotaka Takeuči (1946) su napisali da je to  </a:t>
            </a:r>
            <a:r>
              <a:rPr lang="en-US" dirty="0"/>
              <a:t>”</a:t>
            </a:r>
            <a:r>
              <a:rPr lang="sr-Latn-RS" b="1" dirty="0"/>
              <a:t>dinamički ljudima svojstven proces opravdavanja </a:t>
            </a:r>
            <a:r>
              <a:rPr lang="sr-Latn-RS" b="1"/>
              <a:t>ličnih uverenja </a:t>
            </a:r>
            <a:r>
              <a:rPr lang="sr-Latn-RS" b="1" dirty="0"/>
              <a:t>radi dostizanja </a:t>
            </a:r>
            <a:r>
              <a:rPr lang="en-US" b="1" dirty="0"/>
              <a:t>‘</a:t>
            </a:r>
            <a:r>
              <a:rPr lang="sr-Latn-RS" b="1" dirty="0"/>
              <a:t>istine</a:t>
            </a:r>
            <a:r>
              <a:rPr lang="en-US" b="1" dirty="0"/>
              <a:t>’</a:t>
            </a:r>
            <a:r>
              <a:rPr lang="en-US" dirty="0"/>
              <a:t>.” </a:t>
            </a:r>
            <a:r>
              <a:rPr lang="sr-Latn-RS" dirty="0"/>
              <a:t> Time su eksplicitno pridodali značenje </a:t>
            </a:r>
            <a:r>
              <a:rPr lang="en-US" dirty="0"/>
              <a:t>“</a:t>
            </a:r>
            <a:r>
              <a:rPr lang="sr-Latn-RS" dirty="0"/>
              <a:t>dinamičko</a:t>
            </a:r>
            <a:r>
              <a:rPr lang="en-US" dirty="0"/>
              <a:t>” </a:t>
            </a:r>
            <a:r>
              <a:rPr lang="sr-Latn-RS" dirty="0"/>
              <a:t>takvoj definiciji </a:t>
            </a:r>
            <a:r>
              <a:rPr lang="sr-Latn-RS" b="1" dirty="0"/>
              <a:t>karakterišući znanje u potpunosti kao proces, a ne kao stanje ili propoziciju</a:t>
            </a:r>
            <a:r>
              <a:rPr lang="en-US" dirty="0"/>
              <a:t>. </a:t>
            </a:r>
            <a:endParaRPr lang="sr-Latn-RS" dirty="0"/>
          </a:p>
          <a:p>
            <a:r>
              <a:rPr lang="sr-Latn-RS" dirty="0"/>
              <a:t>Da je </a:t>
            </a:r>
            <a:r>
              <a:rPr lang="sr-Latn-RS" b="1" dirty="0"/>
              <a:t>znanje dinamičko </a:t>
            </a:r>
            <a:r>
              <a:rPr lang="sr-Latn-RS" dirty="0"/>
              <a:t>znači da se </a:t>
            </a:r>
            <a:r>
              <a:rPr lang="sr-Latn-RS" b="1" dirty="0"/>
              <a:t>ono menja </a:t>
            </a:r>
            <a:r>
              <a:rPr lang="sr-Latn-RS" dirty="0"/>
              <a:t>i da ta promena nije samo </a:t>
            </a:r>
            <a:r>
              <a:rPr lang="sr-Latn-RS" b="1" dirty="0"/>
              <a:t>porast</a:t>
            </a:r>
            <a:r>
              <a:rPr lang="sr-Latn-RS" dirty="0"/>
              <a:t>, (iako jeste porast?) i to </a:t>
            </a:r>
            <a:r>
              <a:rPr lang="sr-Latn-RS" b="1" dirty="0"/>
              <a:t>nelinearan u vremenu</a:t>
            </a:r>
            <a:r>
              <a:rPr lang="sr-Latn-RS" dirty="0"/>
              <a:t>. Znanje se prikuplja, stavlja na raspolaganje, prepoznaje se, koristi/primenjuje, prodaje i kupuje, beleži, prenosi, deli sa drugima ili drži u tajnosti, reformuliše, itd</a:t>
            </a:r>
            <a:r>
              <a:rPr lang="sr-Latn-RS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14196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MACSYMA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Nastao kao jedan on </a:t>
            </a:r>
            <a:r>
              <a:rPr lang="sr-Latn-RS" dirty="0" err="1"/>
              <a:t>inicijalih</a:t>
            </a:r>
            <a:r>
              <a:rPr lang="sr-Latn-RS" dirty="0"/>
              <a:t> projekata koji je podržan kroz </a:t>
            </a:r>
            <a:r>
              <a:rPr lang="en-GB" dirty="0"/>
              <a:t>Project MAC</a:t>
            </a:r>
            <a:endParaRPr lang="sr-Latn-RS" dirty="0"/>
          </a:p>
          <a:p>
            <a:r>
              <a:rPr lang="en-GB" dirty="0"/>
              <a:t>Project MAC</a:t>
            </a:r>
            <a:r>
              <a:rPr lang="sr-Latn-RS" dirty="0"/>
              <a:t> započet je 1963 na MIT sa budžetom od </a:t>
            </a:r>
            <a:r>
              <a:rPr lang="en-US" dirty="0"/>
              <a:t>$2,220,000</a:t>
            </a:r>
            <a:r>
              <a:rPr lang="sr-Latn-RS" dirty="0"/>
              <a:t> sa ciljem da se razvije veliki, </a:t>
            </a:r>
            <a:r>
              <a:rPr lang="sr-Latn-RS" dirty="0" err="1"/>
              <a:t>kompijuterski</a:t>
            </a:r>
            <a:r>
              <a:rPr lang="sr-Latn-RS" dirty="0"/>
              <a:t> sistem koji bi omogućio jednostavan i nezavisan pristup svojim korisnicima</a:t>
            </a:r>
          </a:p>
          <a:p>
            <a:pPr lvl="1"/>
            <a:r>
              <a:rPr lang="sr-Latn-RS" dirty="0"/>
              <a:t>Trećina sredstva je data </a:t>
            </a:r>
            <a:r>
              <a:rPr lang="en-US" dirty="0"/>
              <a:t>Artificial Intelligence Group</a:t>
            </a:r>
            <a:r>
              <a:rPr lang="sr-Latn-RS" dirty="0"/>
              <a:t> (razvili svoj kompjuterski podsistem sa svojim OS)</a:t>
            </a:r>
          </a:p>
          <a:p>
            <a:r>
              <a:rPr lang="sr-Latn-RS" dirty="0"/>
              <a:t>Tumačenje </a:t>
            </a:r>
          </a:p>
          <a:p>
            <a:pPr lvl="1"/>
            <a:r>
              <a:rPr lang="en-US" b="1" dirty="0"/>
              <a:t>Multiple Access Computing </a:t>
            </a:r>
            <a:r>
              <a:rPr lang="en-US" dirty="0"/>
              <a:t>to the members of the </a:t>
            </a:r>
            <a:r>
              <a:rPr lang="en-US" b="1" dirty="0"/>
              <a:t>Computer Systems Research </a:t>
            </a:r>
            <a:r>
              <a:rPr lang="en-US" dirty="0"/>
              <a:t>group</a:t>
            </a:r>
            <a:endParaRPr lang="sr-Latn-RS" dirty="0"/>
          </a:p>
          <a:p>
            <a:pPr lvl="1"/>
            <a:r>
              <a:rPr lang="en-US" b="1" dirty="0"/>
              <a:t>Machine Aided Cognition </a:t>
            </a:r>
            <a:r>
              <a:rPr lang="en-US" dirty="0"/>
              <a:t>to the </a:t>
            </a:r>
            <a:r>
              <a:rPr lang="en-US" b="1" dirty="0"/>
              <a:t>AI Lab researchers</a:t>
            </a:r>
            <a:endParaRPr lang="sr-Latn-RS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36232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F6 – Znanje je dinamično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sr-Latn-RS" b="1"/>
              <a:t>Novo znanje može da obezvredi staro ili da mu poveća vrednost</a:t>
            </a:r>
            <a:r>
              <a:rPr lang="sr-Latn-RS"/>
              <a:t>. Znanje se </a:t>
            </a:r>
            <a:r>
              <a:rPr lang="sr-Latn-RS" b="1"/>
              <a:t>može i zaboraviti</a:t>
            </a:r>
            <a:r>
              <a:rPr lang="sr-Latn-RS"/>
              <a:t>, ili </a:t>
            </a:r>
            <a:r>
              <a:rPr lang="sr-Latn-RS" b="1"/>
              <a:t>može da nestane ako se dugo ne koristi</a:t>
            </a:r>
            <a:r>
              <a:rPr lang="sr-Latn-RS"/>
              <a:t>. </a:t>
            </a:r>
          </a:p>
          <a:p>
            <a:r>
              <a:rPr lang="sr-Latn-RS"/>
              <a:t>Povremeno</a:t>
            </a:r>
            <a:r>
              <a:rPr lang="sr-Latn-RS" dirty="0"/>
              <a:t>, može da dođe i </a:t>
            </a:r>
            <a:r>
              <a:rPr lang="sr-Latn-RS" b="1" dirty="0"/>
              <a:t>do velikih konceptualnih promena</a:t>
            </a:r>
            <a:r>
              <a:rPr lang="sr-Latn-RS" dirty="0"/>
              <a:t> (Zemlja je ravna ploča, Zemlja je lopta)</a:t>
            </a:r>
            <a:r>
              <a:rPr lang="en-US" dirty="0"/>
              <a:t>.</a:t>
            </a:r>
          </a:p>
          <a:p>
            <a:r>
              <a:rPr lang="sr-Latn-RS" b="1" dirty="0"/>
              <a:t>Znanje živi u vremenu, ali i u prostoru</a:t>
            </a:r>
            <a:r>
              <a:rPr lang="sr-Latn-RS" dirty="0"/>
              <a:t>; postoje </a:t>
            </a:r>
            <a:r>
              <a:rPr lang="sr-Latn-RS" b="1" dirty="0"/>
              <a:t>lokalne kulture znanja</a:t>
            </a:r>
            <a:r>
              <a:rPr lang="sr-Latn-RS" dirty="0"/>
              <a:t> sa jedne strane i </a:t>
            </a:r>
            <a:r>
              <a:rPr lang="sr-Latn-RS" b="1" dirty="0"/>
              <a:t>globalna cirkulacija (nekih) znanja</a:t>
            </a:r>
            <a:r>
              <a:rPr lang="sr-Latn-RS" dirty="0"/>
              <a:t> sa druge strane i postoje interakcije između njih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682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F7 – Znanje ima institucionalne kontekste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686800" cy="5257800"/>
          </a:xfrm>
        </p:spPr>
        <p:txBody>
          <a:bodyPr>
            <a:normAutofit/>
          </a:bodyPr>
          <a:lstStyle/>
          <a:p>
            <a:r>
              <a:rPr lang="sr-Latn-RS" b="1" dirty="0"/>
              <a:t>Produkcija i distribucija znanja su važni za institucije</a:t>
            </a:r>
            <a:r>
              <a:rPr lang="en-US" dirty="0"/>
              <a:t>:</a:t>
            </a:r>
            <a:r>
              <a:rPr lang="sr-Latn-RS" dirty="0"/>
              <a:t> škole, univerziteti, laboratorije, biblioteke, arhive, naučne institute..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Ali i sve </a:t>
            </a:r>
            <a:r>
              <a:rPr lang="sr-Latn-RS"/>
              <a:t>ostale institucije koje koriste to znanje: </a:t>
            </a:r>
            <a:r>
              <a:rPr lang="sr-Latn-RS" dirty="0"/>
              <a:t>bolnice, azile, vojne institucije, ...</a:t>
            </a:r>
            <a:endParaRPr lang="en-US" dirty="0"/>
          </a:p>
          <a:p>
            <a:r>
              <a:rPr lang="sr-Latn-RS"/>
              <a:t>Priznavanje nečega </a:t>
            </a:r>
            <a:r>
              <a:rPr lang="sr-Latn-RS" dirty="0"/>
              <a:t>kao znanja prethodi </a:t>
            </a:r>
            <a:r>
              <a:rPr lang="en-US" dirty="0"/>
              <a:t>“</a:t>
            </a:r>
            <a:r>
              <a:rPr lang="en-US" b="1" dirty="0"/>
              <a:t>individual</a:t>
            </a:r>
            <a:r>
              <a:rPr lang="sr-Latn-RS" b="1" dirty="0"/>
              <a:t>no i institucionalno prepoznavanje</a:t>
            </a:r>
            <a:r>
              <a:rPr lang="en-US" dirty="0"/>
              <a:t>”, </a:t>
            </a:r>
            <a:r>
              <a:rPr lang="sr-Latn-RS" dirty="0"/>
              <a:t>kako je to izrazio Kristof </a:t>
            </a:r>
            <a:r>
              <a:rPr lang="en-US" dirty="0" err="1"/>
              <a:t>Hubig</a:t>
            </a:r>
            <a:r>
              <a:rPr lang="en-US" dirty="0"/>
              <a:t> (</a:t>
            </a:r>
            <a:r>
              <a:rPr lang="sr-Latn-RS" dirty="0"/>
              <a:t>Nemački filozof, rođen 1952.)</a:t>
            </a:r>
            <a:r>
              <a:rPr lang="en-US"/>
              <a:t>: </a:t>
            </a:r>
            <a:r>
              <a:rPr lang="sr-Latn-RS"/>
              <a:t>Prepoznavanje </a:t>
            </a:r>
            <a:r>
              <a:rPr lang="sr-Latn-RS" dirty="0"/>
              <a:t>znanja od strane drugih </a:t>
            </a:r>
            <a:r>
              <a:rPr lang="sr-Latn-RS"/>
              <a:t>institucija čini </a:t>
            </a:r>
            <a:r>
              <a:rPr lang="sr-Latn-RS" dirty="0"/>
              <a:t>datu instituciju nadležnom</a:t>
            </a:r>
            <a:r>
              <a:rPr lang="sr-Latn-RS"/>
              <a:t>. 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4289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F7 – Znanje ima institucionalne kontekste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686800" cy="5257800"/>
          </a:xfrm>
        </p:spPr>
        <p:txBody>
          <a:bodyPr>
            <a:normAutofit fontScale="92500" lnSpcReduction="20000"/>
          </a:bodyPr>
          <a:lstStyle/>
          <a:p>
            <a:r>
              <a:rPr lang="sr-Latn-RS"/>
              <a:t>U </a:t>
            </a:r>
            <a:r>
              <a:rPr lang="sr-Latn-RS" b="1" dirty="0"/>
              <a:t>savremenom društvu </a:t>
            </a:r>
            <a:r>
              <a:rPr lang="sr-Latn-RS" dirty="0"/>
              <a:t>oni koji </a:t>
            </a:r>
            <a:r>
              <a:rPr lang="sr-Latn-RS" b="1" dirty="0"/>
              <a:t>poseduju</a:t>
            </a:r>
            <a:r>
              <a:rPr lang="sr-Latn-RS" dirty="0"/>
              <a:t> znanje više nisu samo </a:t>
            </a:r>
            <a:r>
              <a:rPr lang="sr-Latn-RS" b="1" dirty="0"/>
              <a:t>pojedinci</a:t>
            </a:r>
            <a:r>
              <a:rPr lang="sr-Latn-RS" dirty="0"/>
              <a:t> ili male grupe i </a:t>
            </a:r>
            <a:r>
              <a:rPr lang="sr-Latn-RS" b="1" dirty="0"/>
              <a:t>teško da bilo koji pojedinac može relevantno znanje danas da prikupi sam</a:t>
            </a:r>
            <a:r>
              <a:rPr lang="sr-Latn-RS" dirty="0"/>
              <a:t>.</a:t>
            </a:r>
          </a:p>
          <a:p>
            <a:r>
              <a:rPr lang="sr-Latn-RS" dirty="0"/>
              <a:t>I obrnuto, </a:t>
            </a:r>
            <a:r>
              <a:rPr lang="sr-Latn-RS" b="1" dirty="0"/>
              <a:t>znanje je veoma važno za održavanje institucija</a:t>
            </a:r>
            <a:r>
              <a:rPr lang="sr-Latn-RS" dirty="0"/>
              <a:t>. Peter </a:t>
            </a:r>
            <a:r>
              <a:rPr lang="en-US" dirty="0"/>
              <a:t>Berger</a:t>
            </a:r>
            <a:r>
              <a:rPr lang="sr-Latn-RS" dirty="0"/>
              <a:t> (američki sociolog austrijskog porekla, rođen 1929) i Tomas (Tomaž) Lukman (američki sociolog austrijsko-slovenačkog porekla, rođen 1927) u knjizi </a:t>
            </a:r>
            <a:r>
              <a:rPr lang="en-US" dirty="0"/>
              <a:t>“</a:t>
            </a:r>
            <a:r>
              <a:rPr lang="sr-Latn-RS" dirty="0"/>
              <a:t>Društvena konstrukcija stvarnosti</a:t>
            </a:r>
            <a:r>
              <a:rPr lang="en-US" dirty="0"/>
              <a:t>” </a:t>
            </a:r>
            <a:r>
              <a:rPr lang="sr-Latn-RS" dirty="0"/>
              <a:t>(</a:t>
            </a:r>
            <a:r>
              <a:rPr lang="en-US" dirty="0"/>
              <a:t>1966)</a:t>
            </a:r>
            <a:r>
              <a:rPr lang="sr-Latn-RS" dirty="0"/>
              <a:t> govore o </a:t>
            </a:r>
            <a:r>
              <a:rPr lang="sr-Latn-RS" b="1" dirty="0"/>
              <a:t>znanju kao o </a:t>
            </a:r>
            <a:r>
              <a:rPr lang="en-US" b="1" dirty="0"/>
              <a:t>“</a:t>
            </a:r>
            <a:r>
              <a:rPr lang="sr-Latn-RS" b="1" dirty="0"/>
              <a:t>zaštitnim nadstrešnicama nad institucionalnim redom</a:t>
            </a:r>
            <a:r>
              <a:rPr lang="en-US" b="1" dirty="0"/>
              <a:t>”</a:t>
            </a:r>
            <a:r>
              <a:rPr lang="sr-Latn-RS" dirty="0"/>
              <a:t>. Dakle, </a:t>
            </a:r>
            <a:r>
              <a:rPr lang="sr-Latn-RS" b="1" dirty="0"/>
              <a:t>znanjem vladaju institucije ali znanje takođe </a:t>
            </a:r>
            <a:r>
              <a:rPr lang="sr-Latn-RS" b="1"/>
              <a:t>stabilizuje institucije</a:t>
            </a:r>
            <a:r>
              <a:rPr lang="sr-Latn-R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4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Kako se to slaže sa Platonovom definicijom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419600" cy="5105400"/>
          </a:xfrm>
        </p:spPr>
        <p:txBody>
          <a:bodyPr>
            <a:normAutofit fontScale="77500" lnSpcReduction="20000"/>
          </a:bodyPr>
          <a:lstStyle/>
          <a:p>
            <a:r>
              <a:rPr lang="sr-Latn-RS" b="1" dirty="0"/>
              <a:t>Uveren</a:t>
            </a:r>
            <a:r>
              <a:rPr lang="en-US" b="1" dirty="0" err="1"/>
              <a:t>ost</a:t>
            </a:r>
            <a:r>
              <a:rPr lang="sr-Latn-RS" b="1" dirty="0"/>
              <a:t> </a:t>
            </a:r>
            <a:r>
              <a:rPr lang="sr-Latn-RS" dirty="0"/>
              <a:t> je zastupljeno u karakteristici </a:t>
            </a:r>
            <a:r>
              <a:rPr lang="en-US" dirty="0"/>
              <a:t>F2 (“</a:t>
            </a:r>
            <a:r>
              <a:rPr lang="sr-Latn-RS" dirty="0"/>
              <a:t>personalno ograničeno</a:t>
            </a:r>
            <a:r>
              <a:rPr lang="en-US" dirty="0"/>
              <a:t>”)</a:t>
            </a:r>
            <a:r>
              <a:rPr lang="sr-Latn-RS" dirty="0"/>
              <a:t> i u</a:t>
            </a:r>
            <a:r>
              <a:rPr lang="en-US" dirty="0"/>
              <a:t> F7 (</a:t>
            </a:r>
            <a:r>
              <a:rPr lang="sr-Latn-RS" dirty="0"/>
              <a:t>kao individualno prepoznato</a:t>
            </a:r>
            <a:r>
              <a:rPr lang="en-US" dirty="0"/>
              <a:t>). </a:t>
            </a:r>
            <a:endParaRPr lang="sr-Latn-RS" dirty="0"/>
          </a:p>
          <a:p>
            <a:r>
              <a:rPr lang="sr-Latn-RS" b="1" dirty="0"/>
              <a:t>Opravdan</a:t>
            </a:r>
            <a:r>
              <a:rPr lang="en-US" b="1" dirty="0" err="1"/>
              <a:t>ost</a:t>
            </a:r>
            <a:r>
              <a:rPr lang="sr-Latn-RS" b="1" dirty="0"/>
              <a:t> </a:t>
            </a:r>
            <a:r>
              <a:rPr lang="sr-Latn-RS" dirty="0"/>
              <a:t> je zastupljeno u karakteristici </a:t>
            </a:r>
            <a:r>
              <a:rPr lang="en-US" dirty="0"/>
              <a:t>F5 (</a:t>
            </a:r>
            <a:r>
              <a:rPr lang="sr-Latn-RS"/>
              <a:t>eksterno umreženo</a:t>
            </a:r>
            <a:r>
              <a:rPr lang="en-US" dirty="0"/>
              <a:t>), </a:t>
            </a:r>
            <a:endParaRPr lang="sr-Latn-RS" dirty="0"/>
          </a:p>
          <a:p>
            <a:r>
              <a:rPr lang="sr-Latn-RS" b="1" dirty="0"/>
              <a:t>Istinitost </a:t>
            </a:r>
            <a:r>
              <a:rPr lang="sr-Latn-RS" dirty="0"/>
              <a:t> zavisi od konkretne teorije istinitosti u</a:t>
            </a:r>
            <a:r>
              <a:rPr lang="en-US" dirty="0"/>
              <a:t> F1 (</a:t>
            </a:r>
            <a:r>
              <a:rPr lang="sr-Latn-RS" dirty="0"/>
              <a:t>pragmatska</a:t>
            </a:r>
            <a:r>
              <a:rPr lang="en-US" dirty="0"/>
              <a:t>), F5 (</a:t>
            </a:r>
            <a:r>
              <a:rPr lang="sr-Latn-RS" dirty="0"/>
              <a:t>koherentistička</a:t>
            </a:r>
            <a:r>
              <a:rPr lang="en-US" dirty="0"/>
              <a:t>) </a:t>
            </a:r>
            <a:r>
              <a:rPr lang="sr-Latn-RS" dirty="0"/>
              <a:t>ili</a:t>
            </a:r>
            <a:r>
              <a:rPr lang="en-US" dirty="0"/>
              <a:t> F2/F7 (</a:t>
            </a:r>
            <a:r>
              <a:rPr lang="sr-Latn-RS" dirty="0"/>
              <a:t>konstruktivistička</a:t>
            </a:r>
            <a:r>
              <a:rPr lang="en-US" dirty="0"/>
              <a:t>). </a:t>
            </a:r>
            <a:endParaRPr lang="sr-Latn-RS" dirty="0"/>
          </a:p>
          <a:p>
            <a:r>
              <a:rPr lang="sr-Latn-RS" dirty="0"/>
              <a:t>U svakom slučaju, komponentne tripartitnih definicija </a:t>
            </a:r>
            <a:r>
              <a:rPr lang="sr-Latn-RS" b="1" dirty="0"/>
              <a:t>nisu ni potrebni ni dovoljni uslovi za znanje</a:t>
            </a:r>
            <a:r>
              <a:rPr lang="sr-Latn-RS" dirty="0"/>
              <a:t> onako kako ga posmatra Gottschalk- Mazouz</a:t>
            </a:r>
            <a:r>
              <a:rPr lang="en-US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51054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Znanje ima praktičan aspekt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Znanje jeste ili nije personalno ograničeno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Znanje ima normativnu strukturu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Znanje je interno </a:t>
            </a:r>
            <a:r>
              <a:rPr lang="sr-Latn-RS" dirty="0" err="1"/>
              <a:t>umreženo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Znanje je eksterno </a:t>
            </a:r>
            <a:r>
              <a:rPr lang="sr-Latn-RS" dirty="0" err="1"/>
              <a:t>umreženo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Znanje je dinamično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Znanje ima institucionalne kontekste (individualno i instituciono prepoznato)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677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Znanje – šta obuhvata i kakvo može da bude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Znanje obuhvata</a:t>
            </a:r>
            <a:r>
              <a:rPr lang="en-GB" dirty="0"/>
              <a:t>:</a:t>
            </a:r>
          </a:p>
          <a:p>
            <a:pPr lvl="1">
              <a:buSzPct val="80000"/>
            </a:pPr>
            <a:r>
              <a:rPr lang="sr-Latn-RS" b="1" dirty="0"/>
              <a:t>činjenice</a:t>
            </a:r>
            <a:r>
              <a:rPr lang="en-GB" dirty="0"/>
              <a:t>, </a:t>
            </a:r>
            <a:r>
              <a:rPr lang="sr-Latn-RS" b="1" dirty="0"/>
              <a:t>koncepte</a:t>
            </a:r>
            <a:r>
              <a:rPr lang="en-GB" dirty="0"/>
              <a:t>, </a:t>
            </a:r>
            <a:r>
              <a:rPr lang="en-GB" b="1" dirty="0"/>
              <a:t>procedure</a:t>
            </a:r>
            <a:r>
              <a:rPr lang="en-GB" dirty="0"/>
              <a:t>, </a:t>
            </a:r>
            <a:r>
              <a:rPr lang="en-GB" b="1" dirty="0"/>
              <a:t>model</a:t>
            </a:r>
            <a:r>
              <a:rPr lang="sr-Latn-RS" b="1" dirty="0"/>
              <a:t>e</a:t>
            </a:r>
            <a:r>
              <a:rPr lang="en-GB" dirty="0"/>
              <a:t>, </a:t>
            </a:r>
            <a:r>
              <a:rPr lang="sr-Latn-RS" b="1" dirty="0"/>
              <a:t>heuristuke</a:t>
            </a:r>
            <a:r>
              <a:rPr lang="en-GB" dirty="0"/>
              <a:t>, </a:t>
            </a:r>
            <a:r>
              <a:rPr lang="sr-Latn-RS" b="1" dirty="0"/>
              <a:t>primere</a:t>
            </a:r>
            <a:r>
              <a:rPr lang="en-GB" dirty="0"/>
              <a:t>.</a:t>
            </a:r>
          </a:p>
          <a:p>
            <a:r>
              <a:rPr lang="sr-Latn-RS" dirty="0"/>
              <a:t>može da bude</a:t>
            </a:r>
            <a:r>
              <a:rPr lang="en-GB" dirty="0"/>
              <a:t>:</a:t>
            </a:r>
          </a:p>
          <a:p>
            <a:pPr lvl="1">
              <a:buSzPct val="80000"/>
            </a:pPr>
            <a:r>
              <a:rPr lang="sr-Latn-RS" dirty="0"/>
              <a:t>Specifično ili opšte</a:t>
            </a:r>
            <a:endParaRPr lang="en-GB" dirty="0"/>
          </a:p>
          <a:p>
            <a:pPr lvl="1">
              <a:buSzPct val="80000"/>
            </a:pPr>
            <a:r>
              <a:rPr lang="sr-Latn-RS" dirty="0"/>
              <a:t>Egzaktno ili približno</a:t>
            </a:r>
            <a:endParaRPr lang="en-GB" dirty="0"/>
          </a:p>
          <a:p>
            <a:pPr lvl="1">
              <a:buSzPct val="80000"/>
            </a:pPr>
            <a:r>
              <a:rPr lang="sr-Latn-RS" dirty="0"/>
              <a:t>Proceduralno ili deklarativno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798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Komponente znanja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029200"/>
          </a:xfrm>
        </p:spPr>
        <p:txBody>
          <a:bodyPr>
            <a:normAutofit fontScale="77500" lnSpcReduction="20000"/>
          </a:bodyPr>
          <a:lstStyle/>
          <a:p>
            <a:r>
              <a:rPr lang="sr-Latn-RS" b="1" dirty="0"/>
              <a:t>Činjenica</a:t>
            </a:r>
            <a:r>
              <a:rPr lang="sr-Latn-RS" dirty="0"/>
              <a:t>: </a:t>
            </a:r>
            <a:r>
              <a:rPr lang="sr-Latn-RS" b="1" dirty="0"/>
              <a:t>stvar koja se zna</a:t>
            </a:r>
            <a:r>
              <a:rPr lang="sr-Latn-RS" dirty="0"/>
              <a:t> ili je dokazano </a:t>
            </a:r>
            <a:r>
              <a:rPr lang="sr-Latn-RS"/>
              <a:t>da je stvar </a:t>
            </a:r>
            <a:r>
              <a:rPr lang="sr-Latn-RS" dirty="0"/>
              <a:t>istinita.</a:t>
            </a:r>
          </a:p>
          <a:p>
            <a:r>
              <a:rPr lang="sr-Latn-RS" b="1" dirty="0"/>
              <a:t>Koncept</a:t>
            </a:r>
            <a:r>
              <a:rPr lang="sr-Latn-RS" dirty="0"/>
              <a:t>: </a:t>
            </a:r>
            <a:r>
              <a:rPr lang="sr-Latn-RS" b="1" dirty="0"/>
              <a:t>apstrakcija</a:t>
            </a:r>
            <a:r>
              <a:rPr lang="sr-Latn-RS" dirty="0"/>
              <a:t> ili </a:t>
            </a:r>
            <a:r>
              <a:rPr lang="sr-Latn-RS" b="1" dirty="0"/>
              <a:t>uopštenje iskustva</a:t>
            </a:r>
            <a:r>
              <a:rPr lang="sr-Latn-RS" dirty="0"/>
              <a:t> ili rezultat transformacije postojećih koncepata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b="1" dirty="0"/>
              <a:t>Procedura</a:t>
            </a:r>
            <a:r>
              <a:rPr lang="sr-Latn-RS" dirty="0"/>
              <a:t>: uspostavljen ili službeni način činjenja nečega; </a:t>
            </a:r>
            <a:r>
              <a:rPr lang="sr-Latn-RS" b="1" dirty="0"/>
              <a:t>niz akcija koje se sprovode po određenom redosledu i načinu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b="1" dirty="0"/>
              <a:t>Model</a:t>
            </a:r>
            <a:r>
              <a:rPr lang="sr-Latn-RS" dirty="0"/>
              <a:t>: </a:t>
            </a:r>
            <a:r>
              <a:rPr lang="en-US" dirty="0"/>
              <a:t> </a:t>
            </a:r>
            <a:r>
              <a:rPr lang="sr-Latn-RS" dirty="0"/>
              <a:t> </a:t>
            </a:r>
            <a:r>
              <a:rPr lang="sr-Latn-RS" b="1" dirty="0"/>
              <a:t>reprezentacija</a:t>
            </a:r>
            <a:r>
              <a:rPr lang="sr-Latn-RS" dirty="0"/>
              <a:t> (obično pojednostavljena) </a:t>
            </a:r>
            <a:r>
              <a:rPr lang="sr-Latn-RS" b="1" dirty="0"/>
              <a:t>sistema</a:t>
            </a:r>
            <a:r>
              <a:rPr lang="sr-Latn-RS" dirty="0"/>
              <a:t> ili složenog entiteta. </a:t>
            </a:r>
          </a:p>
          <a:p>
            <a:r>
              <a:rPr lang="sr-Latn-RS" b="1" dirty="0"/>
              <a:t>Heuristika</a:t>
            </a:r>
            <a:r>
              <a:rPr lang="sr-Latn-RS" dirty="0"/>
              <a:t>: </a:t>
            </a:r>
            <a:r>
              <a:rPr lang="sr-Latn-RS" b="1" dirty="0"/>
              <a:t>iskustveno bazirana tehnika za rešavanje problema</a:t>
            </a:r>
            <a:r>
              <a:rPr lang="sr-Latn-RS" dirty="0"/>
              <a:t>, učenje i otkrivanje kojim se dolazi do </a:t>
            </a:r>
            <a:r>
              <a:rPr lang="sr-Latn-RS" b="1" dirty="0"/>
              <a:t>rešenja koje nije garantovano optimalno</a:t>
            </a:r>
            <a:r>
              <a:rPr lang="sr-Latn-RS" dirty="0"/>
              <a:t> ali je dovoljno dobro za zadati skup ciljeva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b="1" dirty="0"/>
              <a:t>Primer</a:t>
            </a:r>
            <a:r>
              <a:rPr lang="sr-Latn-RS" dirty="0"/>
              <a:t>: jedna od više stvari, ili </a:t>
            </a:r>
            <a:r>
              <a:rPr lang="sr-Latn-RS" b="1" dirty="0"/>
              <a:t>deo nečega </a:t>
            </a:r>
            <a:r>
              <a:rPr lang="sr-Latn-RS" dirty="0"/>
              <a:t>što se </a:t>
            </a:r>
            <a:r>
              <a:rPr lang="sr-Latn-RS" b="1" dirty="0"/>
              <a:t>uzima da pokaže karakter celine</a:t>
            </a:r>
            <a:r>
              <a:rPr lang="sr-Latn-R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828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r-Latn-RS" dirty="0"/>
              <a:t>Sistem baziran na znanju </a:t>
            </a:r>
            <a:r>
              <a:rPr lang="en-US" dirty="0"/>
              <a:t>(</a:t>
            </a:r>
            <a:r>
              <a:rPr lang="sr-Latn-RS" dirty="0"/>
              <a:t>S</a:t>
            </a:r>
            <a:r>
              <a:rPr lang="en-US" dirty="0"/>
              <a:t>B</a:t>
            </a:r>
            <a:r>
              <a:rPr lang="sr-Latn-RS" dirty="0"/>
              <a:t>Z</a:t>
            </a:r>
            <a:r>
              <a:rPr lang="en-US" dirty="0"/>
              <a:t>)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r-Latn-RS" dirty="0"/>
              <a:t>Oslanja se na (najčešće simbolički i eksplicitno) reprezentovano znanje da bi izvršio zadatke.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sr-Latn-RS" dirty="0"/>
              <a:t>Koristi metode rasuđivanja/zaključivanja da bi izveo novo znanje.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sr-Latn-RS" dirty="0"/>
              <a:t>Obično je ograničen na specifični </a:t>
            </a:r>
            <a:r>
              <a:rPr lang="en-GB" dirty="0"/>
              <a:t>p</a:t>
            </a:r>
            <a:r>
              <a:rPr lang="sr-Latn-RS" dirty="0"/>
              <a:t>roblemski domen, iako postoje sistemi koji pokušavaju da obuhvate zdravorazumsko znanje</a:t>
            </a:r>
            <a:endParaRPr lang="en-US" dirty="0"/>
          </a:p>
          <a:p>
            <a:pPr marL="685800" lvl="1" fontAlgn="auto">
              <a:spcAft>
                <a:spcPts val="0"/>
              </a:spcAft>
              <a:defRPr/>
            </a:pPr>
            <a:r>
              <a:rPr lang="en-US" dirty="0"/>
              <a:t>General Problem Solver (Newell, Shaw, Simon)</a:t>
            </a:r>
            <a:r>
              <a:rPr lang="sr-Latn-RS" dirty="0"/>
              <a:t>*</a:t>
            </a:r>
            <a:endParaRPr lang="en-US" dirty="0"/>
          </a:p>
          <a:p>
            <a:pPr marL="685800" lvl="1" fontAlgn="auto">
              <a:spcAft>
                <a:spcPts val="0"/>
              </a:spcAft>
              <a:defRPr/>
            </a:pPr>
            <a:r>
              <a:rPr lang="en-US" dirty="0" err="1"/>
              <a:t>Cyc</a:t>
            </a:r>
            <a:r>
              <a:rPr lang="en-US" dirty="0"/>
              <a:t> (</a:t>
            </a:r>
            <a:r>
              <a:rPr lang="en-US" dirty="0" err="1"/>
              <a:t>Lenat</a:t>
            </a:r>
            <a:r>
              <a:rPr lang="en-US" dirty="0"/>
              <a:t>)</a:t>
            </a:r>
            <a:r>
              <a:rPr lang="sr-Latn-RS" dirty="0"/>
              <a:t>*</a:t>
            </a:r>
            <a:br>
              <a:rPr lang="en-US" dirty="0"/>
            </a:br>
            <a:endParaRPr lang="en-US" dirty="0"/>
          </a:p>
        </p:txBody>
      </p:sp>
      <p:pic>
        <p:nvPicPr>
          <p:cNvPr id="2052" name="Picture 4" descr="https://upload.wikimedia.org/wikipedia/commons/thumb/0/07/Tower_of_Hanoi.jpeg/300px-Tower_of_Hanoi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600699"/>
            <a:ext cx="2511137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sinisa\Pictures\Tower_of_Hanoi_4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334000"/>
            <a:ext cx="3048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922057"/>
      </p:ext>
    </p:extLst>
  </p:cSld>
  <p:clrMapOvr>
    <a:masterClrMapping/>
  </p:clrMapOvr>
  <p:transition spd="slow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B1E5FAF3-D0EA-4B7C-87A7-A3A527C13FDB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35843" name="Rectangle 4"/>
          <p:cNvSpPr>
            <a:spLocks/>
          </p:cNvSpPr>
          <p:nvPr/>
        </p:nvSpPr>
        <p:spPr bwMode="auto">
          <a:xfrm>
            <a:off x="3068638" y="6553200"/>
            <a:ext cx="2984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6EB7D7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© Franz J. Kurfess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Glavne komponente SBZ</a:t>
            </a:r>
            <a:endParaRPr lang="en-US" dirty="0"/>
          </a:p>
        </p:txBody>
      </p:sp>
      <p:sp>
        <p:nvSpPr>
          <p:cNvPr id="35845" name="Rectangle 6"/>
          <p:cNvSpPr>
            <a:spLocks/>
          </p:cNvSpPr>
          <p:nvPr/>
        </p:nvSpPr>
        <p:spPr bwMode="auto">
          <a:xfrm>
            <a:off x="457200" y="1219200"/>
            <a:ext cx="8382000" cy="5181600"/>
          </a:xfrm>
          <a:prstGeom prst="rect">
            <a:avLst/>
          </a:prstGeom>
          <a:solidFill>
            <a:srgbClr val="FCFEB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5846" name="Group 9"/>
          <p:cNvGrpSpPr>
            <a:grpSpLocks/>
          </p:cNvGrpSpPr>
          <p:nvPr/>
        </p:nvGrpSpPr>
        <p:grpSpPr bwMode="auto">
          <a:xfrm rot="-5400000">
            <a:off x="1714500" y="3314700"/>
            <a:ext cx="4343400" cy="1066800"/>
            <a:chOff x="0" y="0"/>
            <a:chExt cx="2736" cy="672"/>
          </a:xfrm>
        </p:grpSpPr>
        <p:sp>
          <p:nvSpPr>
            <p:cNvPr id="35866" name="Rectangle 7"/>
            <p:cNvSpPr>
              <a:spLocks/>
            </p:cNvSpPr>
            <p:nvPr/>
          </p:nvSpPr>
          <p:spPr bwMode="auto">
            <a:xfrm>
              <a:off x="0" y="0"/>
              <a:ext cx="2736" cy="672"/>
            </a:xfrm>
            <a:prstGeom prst="rect">
              <a:avLst/>
            </a:prstGeom>
            <a:solidFill>
              <a:srgbClr val="FFE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7" name="Rectangle 8"/>
            <p:cNvSpPr>
              <a:spLocks/>
            </p:cNvSpPr>
            <p:nvPr/>
          </p:nvSpPr>
          <p:spPr bwMode="auto">
            <a:xfrm>
              <a:off x="585" y="220"/>
              <a:ext cx="15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Korisnički interfejs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4800600" y="1600200"/>
            <a:ext cx="3733800" cy="2057400"/>
            <a:chOff x="0" y="0"/>
            <a:chExt cx="2352" cy="1296"/>
          </a:xfrm>
        </p:grpSpPr>
        <p:sp>
          <p:nvSpPr>
            <p:cNvPr id="35864" name="Rectangle 10"/>
            <p:cNvSpPr>
              <a:spLocks/>
            </p:cNvSpPr>
            <p:nvPr/>
          </p:nvSpPr>
          <p:spPr bwMode="auto">
            <a:xfrm>
              <a:off x="0" y="0"/>
              <a:ext cx="2352" cy="1296"/>
            </a:xfrm>
            <a:prstGeom prst="rect">
              <a:avLst/>
            </a:prstGeom>
            <a:solidFill>
              <a:srgbClr val="0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5" name="Rectangle 11"/>
            <p:cNvSpPr>
              <a:spLocks/>
            </p:cNvSpPr>
            <p:nvPr/>
          </p:nvSpPr>
          <p:spPr bwMode="auto">
            <a:xfrm>
              <a:off x="641" y="532"/>
              <a:ext cx="10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Baza znanja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35848" name="Group 15"/>
          <p:cNvGrpSpPr>
            <a:grpSpLocks/>
          </p:cNvGrpSpPr>
          <p:nvPr/>
        </p:nvGrpSpPr>
        <p:grpSpPr bwMode="auto">
          <a:xfrm>
            <a:off x="4800600" y="4038600"/>
            <a:ext cx="3733800" cy="2057400"/>
            <a:chOff x="0" y="0"/>
            <a:chExt cx="2352" cy="1296"/>
          </a:xfrm>
        </p:grpSpPr>
        <p:sp>
          <p:nvSpPr>
            <p:cNvPr id="35862" name="Rectangle 13"/>
            <p:cNvSpPr>
              <a:spLocks/>
            </p:cNvSpPr>
            <p:nvPr/>
          </p:nvSpPr>
          <p:spPr bwMode="auto">
            <a:xfrm>
              <a:off x="0" y="0"/>
              <a:ext cx="2352" cy="129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3" name="Rectangle 14"/>
            <p:cNvSpPr>
              <a:spLocks/>
            </p:cNvSpPr>
            <p:nvPr/>
          </p:nvSpPr>
          <p:spPr bwMode="auto">
            <a:xfrm>
              <a:off x="202" y="532"/>
              <a:ext cx="19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Modul za zaključivanje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sp>
        <p:nvSpPr>
          <p:cNvPr id="35849" name="AutoShape 16"/>
          <p:cNvSpPr>
            <a:spLocks/>
          </p:cNvSpPr>
          <p:nvPr/>
        </p:nvSpPr>
        <p:spPr bwMode="auto">
          <a:xfrm rot="5400000">
            <a:off x="6229351" y="3408362"/>
            <a:ext cx="723900" cy="84137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0" name="AutoShape 17"/>
          <p:cNvSpPr>
            <a:spLocks/>
          </p:cNvSpPr>
          <p:nvPr/>
        </p:nvSpPr>
        <p:spPr bwMode="auto">
          <a:xfrm>
            <a:off x="2286000" y="2514600"/>
            <a:ext cx="1295400" cy="304800"/>
          </a:xfrm>
          <a:prstGeom prst="leftArrow">
            <a:avLst>
              <a:gd name="adj1" fmla="val 50000"/>
              <a:gd name="adj2" fmla="val 106250"/>
            </a:avLst>
          </a:prstGeom>
          <a:solidFill>
            <a:srgbClr val="ED181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1" name="AutoShape 18"/>
          <p:cNvSpPr>
            <a:spLocks/>
          </p:cNvSpPr>
          <p:nvPr/>
        </p:nvSpPr>
        <p:spPr bwMode="auto">
          <a:xfrm>
            <a:off x="1828800" y="4876800"/>
            <a:ext cx="1752600" cy="304800"/>
          </a:xfrm>
          <a:prstGeom prst="leftArrow">
            <a:avLst>
              <a:gd name="adj1" fmla="val 50000"/>
              <a:gd name="adj2" fmla="val 143750"/>
            </a:avLst>
          </a:prstGeom>
          <a:solidFill>
            <a:srgbClr val="ED181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2" name="Rectangle 19"/>
          <p:cNvSpPr>
            <a:spLocks/>
          </p:cNvSpPr>
          <p:nvPr/>
        </p:nvSpPr>
        <p:spPr bwMode="auto">
          <a:xfrm>
            <a:off x="2209800" y="2057400"/>
            <a:ext cx="1438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r-Latn-R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Ekspertiza</a:t>
            </a:r>
            <a:endParaRPr lang="en-US" sz="2400">
              <a:solidFill>
                <a:srgbClr val="00025A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35853" name="Rectangle 20"/>
          <p:cNvSpPr>
            <a:spLocks/>
          </p:cNvSpPr>
          <p:nvPr/>
        </p:nvSpPr>
        <p:spPr bwMode="auto">
          <a:xfrm>
            <a:off x="2093913" y="5105400"/>
            <a:ext cx="1438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r-Latn-R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Ekspertiza</a:t>
            </a:r>
            <a:endParaRPr lang="en-US" sz="2400">
              <a:solidFill>
                <a:srgbClr val="00025A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35854" name="Rectangle 21"/>
          <p:cNvSpPr>
            <a:spLocks/>
          </p:cNvSpPr>
          <p:nvPr/>
        </p:nvSpPr>
        <p:spPr bwMode="auto">
          <a:xfrm>
            <a:off x="1066800" y="3657600"/>
            <a:ext cx="2382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r-Latn-RS" sz="20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Činjenice</a:t>
            </a:r>
            <a:r>
              <a:rPr lang="en-US" sz="20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/Informa</a:t>
            </a:r>
            <a:r>
              <a:rPr lang="sr-Latn-RS" sz="20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cije</a:t>
            </a:r>
            <a:endParaRPr lang="en-US" sz="2000">
              <a:solidFill>
                <a:srgbClr val="00025A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35855" name="AutoShape 22"/>
          <p:cNvSpPr>
            <a:spLocks/>
          </p:cNvSpPr>
          <p:nvPr/>
        </p:nvSpPr>
        <p:spPr bwMode="auto">
          <a:xfrm>
            <a:off x="4267200" y="4495800"/>
            <a:ext cx="685800" cy="457200"/>
          </a:xfrm>
          <a:prstGeom prst="leftRightArrow">
            <a:avLst>
              <a:gd name="adj1" fmla="val 50000"/>
              <a:gd name="adj2" fmla="val 30000"/>
            </a:avLst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6" name="AutoShape 23"/>
          <p:cNvSpPr>
            <a:spLocks/>
          </p:cNvSpPr>
          <p:nvPr/>
        </p:nvSpPr>
        <p:spPr bwMode="auto">
          <a:xfrm>
            <a:off x="1295400" y="3962400"/>
            <a:ext cx="2209800" cy="685800"/>
          </a:xfrm>
          <a:custGeom>
            <a:avLst/>
            <a:gdLst>
              <a:gd name="T0" fmla="*/ 226074817 w 21600"/>
              <a:gd name="T1" fmla="*/ 6128004 h 21600"/>
              <a:gd name="T2" fmla="*/ 158315187 w 21600"/>
              <a:gd name="T3" fmla="*/ 0 h 21600"/>
              <a:gd name="T4" fmla="*/ 158315187 w 21600"/>
              <a:gd name="T5" fmla="*/ 2935478 h 21600"/>
              <a:gd name="T6" fmla="*/ 130066270 w 21600"/>
              <a:gd name="T7" fmla="*/ 2935478 h 21600"/>
              <a:gd name="T8" fmla="*/ 0 w 21600"/>
              <a:gd name="T9" fmla="*/ 12256040 h 21600"/>
              <a:gd name="T10" fmla="*/ 0 w 21600"/>
              <a:gd name="T11" fmla="*/ 21774150 h 21600"/>
              <a:gd name="T12" fmla="*/ 67759629 w 21600"/>
              <a:gd name="T13" fmla="*/ 21774150 h 21600"/>
              <a:gd name="T14" fmla="*/ 67759629 w 21600"/>
              <a:gd name="T15" fmla="*/ 12256040 h 21600"/>
              <a:gd name="T16" fmla="*/ 130066270 w 21600"/>
              <a:gd name="T17" fmla="*/ 9320562 h 21600"/>
              <a:gd name="T18" fmla="*/ 158315187 w 21600"/>
              <a:gd name="T19" fmla="*/ 9320562 h 21600"/>
              <a:gd name="T20" fmla="*/ 158315187 w 21600"/>
              <a:gd name="T21" fmla="*/ 12256040 h 21600"/>
              <a:gd name="T22" fmla="*/ 226074817 w 21600"/>
              <a:gd name="T23" fmla="*/ 6128004 h 21600"/>
              <a:gd name="T24" fmla="*/ 226074817 w 21600"/>
              <a:gd name="T25" fmla="*/ 6128004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  <a:moveTo>
                  <a:pt x="21600" y="6079"/>
                </a:moveTo>
              </a:path>
            </a:pathLst>
          </a:cu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7" name="AutoShape 24"/>
          <p:cNvSpPr>
            <a:spLocks/>
          </p:cNvSpPr>
          <p:nvPr/>
        </p:nvSpPr>
        <p:spPr bwMode="auto">
          <a:xfrm rot="10800000" flipH="1">
            <a:off x="1295400" y="3048000"/>
            <a:ext cx="2209800" cy="685800"/>
          </a:xfrm>
          <a:custGeom>
            <a:avLst/>
            <a:gdLst>
              <a:gd name="T0" fmla="*/ 226074817 w 21600"/>
              <a:gd name="T1" fmla="*/ 6128004 h 21600"/>
              <a:gd name="T2" fmla="*/ 158315187 w 21600"/>
              <a:gd name="T3" fmla="*/ 0 h 21600"/>
              <a:gd name="T4" fmla="*/ 158315187 w 21600"/>
              <a:gd name="T5" fmla="*/ 2935478 h 21600"/>
              <a:gd name="T6" fmla="*/ 130066270 w 21600"/>
              <a:gd name="T7" fmla="*/ 2935478 h 21600"/>
              <a:gd name="T8" fmla="*/ 0 w 21600"/>
              <a:gd name="T9" fmla="*/ 12256040 h 21600"/>
              <a:gd name="T10" fmla="*/ 0 w 21600"/>
              <a:gd name="T11" fmla="*/ 21774150 h 21600"/>
              <a:gd name="T12" fmla="*/ 67759629 w 21600"/>
              <a:gd name="T13" fmla="*/ 21774150 h 21600"/>
              <a:gd name="T14" fmla="*/ 67759629 w 21600"/>
              <a:gd name="T15" fmla="*/ 12256040 h 21600"/>
              <a:gd name="T16" fmla="*/ 130066270 w 21600"/>
              <a:gd name="T17" fmla="*/ 9320562 h 21600"/>
              <a:gd name="T18" fmla="*/ 158315187 w 21600"/>
              <a:gd name="T19" fmla="*/ 9320562 h 21600"/>
              <a:gd name="T20" fmla="*/ 158315187 w 21600"/>
              <a:gd name="T21" fmla="*/ 12256040 h 21600"/>
              <a:gd name="T22" fmla="*/ 226074817 w 21600"/>
              <a:gd name="T23" fmla="*/ 6128004 h 21600"/>
              <a:gd name="T24" fmla="*/ 226074817 w 21600"/>
              <a:gd name="T25" fmla="*/ 6128004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  <a:moveTo>
                  <a:pt x="21600" y="6079"/>
                </a:moveTo>
              </a:path>
            </a:pathLst>
          </a:cu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5858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2155825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9" name="Picture 2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94456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0" name="Rectangle 27"/>
          <p:cNvSpPr>
            <a:spLocks/>
          </p:cNvSpPr>
          <p:nvPr/>
        </p:nvSpPr>
        <p:spPr bwMode="auto">
          <a:xfrm>
            <a:off x="685800" y="1660525"/>
            <a:ext cx="860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20"/>
                </a:solidFill>
              </a:rPr>
              <a:t>Kori</a:t>
            </a:r>
            <a:r>
              <a:rPr lang="sr-Latn-RS" sz="1600">
                <a:solidFill>
                  <a:srgbClr val="000020"/>
                </a:solidFill>
              </a:rPr>
              <a:t>šćenje</a:t>
            </a:r>
            <a:endParaRPr lang="en-US" sz="1600">
              <a:solidFill>
                <a:srgbClr val="000020"/>
              </a:solidFill>
            </a:endParaRPr>
          </a:p>
        </p:txBody>
      </p:sp>
      <p:sp>
        <p:nvSpPr>
          <p:cNvPr id="35861" name="Rectangle 28"/>
          <p:cNvSpPr>
            <a:spLocks/>
          </p:cNvSpPr>
          <p:nvPr/>
        </p:nvSpPr>
        <p:spPr bwMode="auto">
          <a:xfrm>
            <a:off x="762000" y="5562600"/>
            <a:ext cx="5397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r-Latn-RS" sz="1600">
                <a:solidFill>
                  <a:srgbClr val="000020"/>
                </a:solidFill>
              </a:rPr>
              <a:t>Razvoj</a:t>
            </a:r>
            <a:endParaRPr lang="en-US" sz="1600">
              <a:solidFill>
                <a:srgbClr val="000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94864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395413" y="6457950"/>
            <a:ext cx="2555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F88481F3-9BD0-4EDC-A8E5-A79A4D43457C}" type="slidenum">
              <a:rPr lang="en-US" sz="1000">
                <a:latin typeface="Arial" pitchFamily="34" charset="0"/>
                <a:ea typeface="ヒラギノ角ゴ ProN W3" charset="0"/>
                <a:sym typeface="Arial" pitchFamily="34" charset="0"/>
              </a:rPr>
              <a:pPr algn="ctr"/>
              <a:t>58</a:t>
            </a:fld>
            <a:endParaRPr lang="en-US" sz="1000">
              <a:latin typeface="Arial" pitchFamily="34" charset="0"/>
              <a:ea typeface="ヒラギノ角ゴ ProN W3" charset="0"/>
              <a:sym typeface="Arial" pitchFamily="34" charset="0"/>
            </a:endParaRPr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32080">
            <a:normAutofit/>
          </a:bodyPr>
          <a:lstStyle/>
          <a:p>
            <a:r>
              <a:rPr lang="sr-Latn-RS" sz="3600" dirty="0">
                <a:solidFill>
                  <a:srgbClr val="003300"/>
                </a:solidFill>
              </a:rPr>
              <a:t>Komponente SBZ</a:t>
            </a:r>
            <a:endParaRPr lang="en-US" sz="3600" dirty="0">
              <a:solidFill>
                <a:srgbClr val="003300"/>
              </a:solidFill>
            </a:endParaRPr>
          </a:p>
        </p:txBody>
      </p:sp>
      <p:grpSp>
        <p:nvGrpSpPr>
          <p:cNvPr id="36870" name="Group 47"/>
          <p:cNvGrpSpPr>
            <a:grpSpLocks/>
          </p:cNvGrpSpPr>
          <p:nvPr/>
        </p:nvGrpSpPr>
        <p:grpSpPr bwMode="auto">
          <a:xfrm>
            <a:off x="1995488" y="2873375"/>
            <a:ext cx="5345112" cy="3846513"/>
            <a:chOff x="0" y="0"/>
            <a:chExt cx="3367" cy="2423"/>
          </a:xfrm>
        </p:grpSpPr>
        <p:grpSp>
          <p:nvGrpSpPr>
            <p:cNvPr id="36899" name="Group 7"/>
            <p:cNvGrpSpPr>
              <a:grpSpLocks/>
            </p:cNvGrpSpPr>
            <p:nvPr/>
          </p:nvGrpSpPr>
          <p:grpSpPr bwMode="auto">
            <a:xfrm>
              <a:off x="972" y="83"/>
              <a:ext cx="658" cy="456"/>
              <a:chOff x="0" y="0"/>
              <a:chExt cx="658" cy="456"/>
            </a:xfrm>
          </p:grpSpPr>
          <p:sp>
            <p:nvSpPr>
              <p:cNvPr id="36939" name="Rectangle 5"/>
              <p:cNvSpPr>
                <a:spLocks/>
              </p:cNvSpPr>
              <p:nvPr/>
            </p:nvSpPr>
            <p:spPr bwMode="auto">
              <a:xfrm>
                <a:off x="2" y="0"/>
                <a:ext cx="653" cy="456"/>
              </a:xfrm>
              <a:prstGeom prst="rect">
                <a:avLst/>
              </a:prstGeom>
              <a:solidFill>
                <a:srgbClr val="CCFFCC"/>
              </a:solidFill>
              <a:ln w="9525" cap="rnd">
                <a:solidFill>
                  <a:srgbClr val="33CCCC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40" name="Rectangle 6"/>
              <p:cNvSpPr>
                <a:spLocks/>
              </p:cNvSpPr>
              <p:nvPr/>
            </p:nvSpPr>
            <p:spPr bwMode="auto">
              <a:xfrm>
                <a:off x="0" y="0"/>
                <a:ext cx="658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sr-Latn-RS" sz="1400" b="1" dirty="0"/>
                  <a:t>Baza znanja</a:t>
                </a:r>
                <a:endParaRPr lang="en-US" sz="1400" b="1" dirty="0"/>
              </a:p>
            </p:txBody>
          </p:sp>
        </p:grpSp>
        <p:grpSp>
          <p:nvGrpSpPr>
            <p:cNvPr id="36900" name="Group 10"/>
            <p:cNvGrpSpPr>
              <a:grpSpLocks/>
            </p:cNvGrpSpPr>
            <p:nvPr/>
          </p:nvGrpSpPr>
          <p:grpSpPr bwMode="auto">
            <a:xfrm>
              <a:off x="1700" y="76"/>
              <a:ext cx="658" cy="473"/>
              <a:chOff x="0" y="0"/>
              <a:chExt cx="658" cy="472"/>
            </a:xfrm>
          </p:grpSpPr>
          <p:sp>
            <p:nvSpPr>
              <p:cNvPr id="36937" name="Rectangle 8"/>
              <p:cNvSpPr>
                <a:spLocks/>
              </p:cNvSpPr>
              <p:nvPr/>
            </p:nvSpPr>
            <p:spPr bwMode="auto">
              <a:xfrm>
                <a:off x="2" y="0"/>
                <a:ext cx="653" cy="456"/>
              </a:xfrm>
              <a:prstGeom prst="rect">
                <a:avLst/>
              </a:prstGeom>
              <a:solidFill>
                <a:srgbClr val="CCFFCC"/>
              </a:solidFill>
              <a:ln w="9525" cap="rnd">
                <a:solidFill>
                  <a:srgbClr val="33CCCC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38" name="Rectangle 9"/>
              <p:cNvSpPr>
                <a:spLocks/>
              </p:cNvSpPr>
              <p:nvPr/>
            </p:nvSpPr>
            <p:spPr bwMode="auto">
              <a:xfrm>
                <a:off x="0" y="0"/>
                <a:ext cx="658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r>
                  <a:rPr lang="sr-Latn-RS" sz="1400" b="1" dirty="0"/>
                  <a:t>Modul za zaključivanje</a:t>
                </a:r>
                <a:endParaRPr lang="en-US" sz="1400" b="1" dirty="0"/>
              </a:p>
            </p:txBody>
          </p:sp>
        </p:grpSp>
        <p:sp>
          <p:nvSpPr>
            <p:cNvPr id="36901" name="Rectangle 11"/>
            <p:cNvSpPr>
              <a:spLocks/>
            </p:cNvSpPr>
            <p:nvPr/>
          </p:nvSpPr>
          <p:spPr bwMode="auto">
            <a:xfrm>
              <a:off x="906" y="0"/>
              <a:ext cx="1507" cy="6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6902" name="Group 14"/>
            <p:cNvGrpSpPr>
              <a:grpSpLocks/>
            </p:cNvGrpSpPr>
            <p:nvPr/>
          </p:nvGrpSpPr>
          <p:grpSpPr bwMode="auto">
            <a:xfrm>
              <a:off x="906" y="760"/>
              <a:ext cx="1507" cy="456"/>
              <a:chOff x="0" y="0"/>
              <a:chExt cx="1506" cy="456"/>
            </a:xfrm>
          </p:grpSpPr>
          <p:sp>
            <p:nvSpPr>
              <p:cNvPr id="36935" name="Rectangle 12"/>
              <p:cNvSpPr>
                <a:spLocks/>
              </p:cNvSpPr>
              <p:nvPr/>
            </p:nvSpPr>
            <p:spPr bwMode="auto">
              <a:xfrm>
                <a:off x="0" y="0"/>
                <a:ext cx="1506" cy="45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36" name="Rectangle 13"/>
              <p:cNvSpPr>
                <a:spLocks/>
              </p:cNvSpPr>
              <p:nvPr/>
            </p:nvSpPr>
            <p:spPr bwMode="auto">
              <a:xfrm>
                <a:off x="0" y="0"/>
                <a:ext cx="150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r>
                  <a:rPr lang="sr-Latn-RS" sz="1400" b="1" dirty="0"/>
                  <a:t>Korisnički interfejs</a:t>
                </a:r>
                <a:endParaRPr lang="en-US" sz="1400" b="1" dirty="0"/>
              </a:p>
            </p:txBody>
          </p:sp>
        </p:grpSp>
        <p:grpSp>
          <p:nvGrpSpPr>
            <p:cNvPr id="36903" name="Group 17"/>
            <p:cNvGrpSpPr>
              <a:grpSpLocks/>
            </p:cNvGrpSpPr>
            <p:nvPr/>
          </p:nvGrpSpPr>
          <p:grpSpPr bwMode="auto">
            <a:xfrm>
              <a:off x="0" y="304"/>
              <a:ext cx="758" cy="641"/>
              <a:chOff x="0" y="0"/>
              <a:chExt cx="758" cy="641"/>
            </a:xfrm>
          </p:grpSpPr>
          <p:sp>
            <p:nvSpPr>
              <p:cNvPr id="36933" name="Rectangle 15"/>
              <p:cNvSpPr>
                <a:spLocks/>
              </p:cNvSpPr>
              <p:nvPr/>
            </p:nvSpPr>
            <p:spPr bwMode="auto">
              <a:xfrm>
                <a:off x="2" y="0"/>
                <a:ext cx="754" cy="619"/>
              </a:xfrm>
              <a:prstGeom prst="rect">
                <a:avLst/>
              </a:prstGeom>
              <a:solidFill>
                <a:srgbClr val="CCFFFF"/>
              </a:solidFill>
              <a:ln w="9525" cap="rnd">
                <a:solidFill>
                  <a:srgbClr val="33CCCC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34" name="Rectangle 16"/>
              <p:cNvSpPr>
                <a:spLocks/>
              </p:cNvSpPr>
              <p:nvPr/>
            </p:nvSpPr>
            <p:spPr bwMode="auto">
              <a:xfrm>
                <a:off x="0" y="0"/>
                <a:ext cx="758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r>
                  <a:rPr lang="sr-Latn-RS" sz="1600" b="1" dirty="0"/>
                  <a:t>Obrazlaganje rezonovanja</a:t>
                </a:r>
                <a:endParaRPr lang="en-US" sz="1600" b="1" dirty="0"/>
              </a:p>
            </p:txBody>
          </p:sp>
        </p:grpSp>
        <p:grpSp>
          <p:nvGrpSpPr>
            <p:cNvPr id="36904" name="Group 20"/>
            <p:cNvGrpSpPr>
              <a:grpSpLocks/>
            </p:cNvGrpSpPr>
            <p:nvPr/>
          </p:nvGrpSpPr>
          <p:grpSpPr bwMode="auto">
            <a:xfrm>
              <a:off x="2511" y="304"/>
              <a:ext cx="759" cy="619"/>
              <a:chOff x="0" y="0"/>
              <a:chExt cx="758" cy="619"/>
            </a:xfrm>
          </p:grpSpPr>
          <p:sp>
            <p:nvSpPr>
              <p:cNvPr id="36931" name="Rectangle 18"/>
              <p:cNvSpPr>
                <a:spLocks/>
              </p:cNvSpPr>
              <p:nvPr/>
            </p:nvSpPr>
            <p:spPr bwMode="auto">
              <a:xfrm>
                <a:off x="2" y="0"/>
                <a:ext cx="754" cy="619"/>
              </a:xfrm>
              <a:prstGeom prst="rect">
                <a:avLst/>
              </a:prstGeom>
              <a:solidFill>
                <a:srgbClr val="CCFFFF"/>
              </a:solidFill>
              <a:ln w="9525" cap="rnd">
                <a:solidFill>
                  <a:srgbClr val="33CCCC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32" name="Rectangle 19"/>
              <p:cNvSpPr>
                <a:spLocks/>
              </p:cNvSpPr>
              <p:nvPr/>
            </p:nvSpPr>
            <p:spPr bwMode="auto">
              <a:xfrm>
                <a:off x="0" y="0"/>
                <a:ext cx="758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endParaRPr lang="en-US" sz="400" b="1" dirty="0">
                  <a:ea typeface="Lucida Grande" charset="0"/>
                  <a:cs typeface="Lucida Grande" charset="0"/>
                </a:endParaRPr>
              </a:p>
              <a:p>
                <a:pPr marL="39688" algn="ctr"/>
                <a:r>
                  <a:rPr lang="sr-Latn-RS" sz="1400" b="1" dirty="0"/>
                  <a:t>Samo-učenje</a:t>
                </a:r>
                <a:endParaRPr lang="en-US" sz="1400" b="1" dirty="0"/>
              </a:p>
            </p:txBody>
          </p:sp>
        </p:grpSp>
        <p:grpSp>
          <p:nvGrpSpPr>
            <p:cNvPr id="36905" name="Group 25"/>
            <p:cNvGrpSpPr>
              <a:grpSpLocks/>
            </p:cNvGrpSpPr>
            <p:nvPr/>
          </p:nvGrpSpPr>
          <p:grpSpPr bwMode="auto">
            <a:xfrm>
              <a:off x="1509" y="1368"/>
              <a:ext cx="263" cy="370"/>
              <a:chOff x="0" y="0"/>
              <a:chExt cx="262" cy="369"/>
            </a:xfrm>
          </p:grpSpPr>
          <p:sp>
            <p:nvSpPr>
              <p:cNvPr id="36927" name="AutoShape 21"/>
              <p:cNvSpPr>
                <a:spLocks/>
              </p:cNvSpPr>
              <p:nvPr/>
            </p:nvSpPr>
            <p:spPr bwMode="auto">
              <a:xfrm>
                <a:off x="0" y="0"/>
                <a:ext cx="262" cy="369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3 h 21600"/>
                  <a:gd name="T4" fmla="*/ 2 w 21600"/>
                  <a:gd name="T5" fmla="*/ 6 h 21600"/>
                  <a:gd name="T6" fmla="*/ 3 w 21600"/>
                  <a:gd name="T7" fmla="*/ 3 h 21600"/>
                  <a:gd name="T8" fmla="*/ 2 w 21600"/>
                  <a:gd name="T9" fmla="*/ 0 h 21600"/>
                  <a:gd name="T10" fmla="*/ 2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FF99CC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8" name="AutoShape 22"/>
              <p:cNvSpPr>
                <a:spLocks/>
              </p:cNvSpPr>
              <p:nvPr/>
            </p:nvSpPr>
            <p:spPr bwMode="auto">
              <a:xfrm>
                <a:off x="75" y="110"/>
                <a:ext cx="28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CC7A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9" name="AutoShape 23"/>
              <p:cNvSpPr>
                <a:spLocks/>
              </p:cNvSpPr>
              <p:nvPr/>
            </p:nvSpPr>
            <p:spPr bwMode="auto">
              <a:xfrm>
                <a:off x="159" y="110"/>
                <a:ext cx="28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CC7A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30" name="AutoShape 24"/>
              <p:cNvSpPr>
                <a:spLocks/>
              </p:cNvSpPr>
              <p:nvPr/>
            </p:nvSpPr>
            <p:spPr bwMode="auto">
              <a:xfrm>
                <a:off x="60" y="110"/>
                <a:ext cx="142" cy="190"/>
              </a:xfrm>
              <a:custGeom>
                <a:avLst/>
                <a:gdLst>
                  <a:gd name="T0" fmla="*/ 0 w 21600"/>
                  <a:gd name="T1" fmla="*/ 0 h 20368"/>
                  <a:gd name="T2" fmla="*/ 0 w 21600"/>
                  <a:gd name="T3" fmla="*/ 0 h 20368"/>
                  <a:gd name="T4" fmla="*/ 0 w 21600"/>
                  <a:gd name="T5" fmla="*/ 0 h 20368"/>
                  <a:gd name="T6" fmla="*/ 0 w 21600"/>
                  <a:gd name="T7" fmla="*/ 0 h 20368"/>
                  <a:gd name="T8" fmla="*/ 0 w 21600"/>
                  <a:gd name="T9" fmla="*/ 0 h 20368"/>
                  <a:gd name="T10" fmla="*/ 1 w 21600"/>
                  <a:gd name="T11" fmla="*/ 0 h 20368"/>
                  <a:gd name="T12" fmla="*/ 1 w 21600"/>
                  <a:gd name="T13" fmla="*/ 0 h 20368"/>
                  <a:gd name="T14" fmla="*/ 1 w 21600"/>
                  <a:gd name="T15" fmla="*/ 0 h 20368"/>
                  <a:gd name="T16" fmla="*/ 1 w 21600"/>
                  <a:gd name="T17" fmla="*/ 0 h 20368"/>
                  <a:gd name="T18" fmla="*/ 1 w 21600"/>
                  <a:gd name="T19" fmla="*/ 0 h 20368"/>
                  <a:gd name="T20" fmla="*/ 0 w 21600"/>
                  <a:gd name="T21" fmla="*/ 1 h 20368"/>
                  <a:gd name="T22" fmla="*/ 1 w 21600"/>
                  <a:gd name="T23" fmla="*/ 1 h 203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36906" name="Group 30"/>
            <p:cNvGrpSpPr>
              <a:grpSpLocks/>
            </p:cNvGrpSpPr>
            <p:nvPr/>
          </p:nvGrpSpPr>
          <p:grpSpPr bwMode="auto">
            <a:xfrm>
              <a:off x="1911" y="1368"/>
              <a:ext cx="263" cy="370"/>
              <a:chOff x="0" y="0"/>
              <a:chExt cx="262" cy="369"/>
            </a:xfrm>
          </p:grpSpPr>
          <p:sp>
            <p:nvSpPr>
              <p:cNvPr id="36923" name="AutoShape 26"/>
              <p:cNvSpPr>
                <a:spLocks/>
              </p:cNvSpPr>
              <p:nvPr/>
            </p:nvSpPr>
            <p:spPr bwMode="auto">
              <a:xfrm>
                <a:off x="0" y="0"/>
                <a:ext cx="262" cy="369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3 h 21600"/>
                  <a:gd name="T4" fmla="*/ 2 w 21600"/>
                  <a:gd name="T5" fmla="*/ 6 h 21600"/>
                  <a:gd name="T6" fmla="*/ 3 w 21600"/>
                  <a:gd name="T7" fmla="*/ 3 h 21600"/>
                  <a:gd name="T8" fmla="*/ 2 w 21600"/>
                  <a:gd name="T9" fmla="*/ 0 h 21600"/>
                  <a:gd name="T10" fmla="*/ 2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FFCC99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4" name="AutoShape 27"/>
              <p:cNvSpPr>
                <a:spLocks/>
              </p:cNvSpPr>
              <p:nvPr/>
            </p:nvSpPr>
            <p:spPr bwMode="auto">
              <a:xfrm>
                <a:off x="75" y="110"/>
                <a:ext cx="28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CCA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5" name="AutoShape 28"/>
              <p:cNvSpPr>
                <a:spLocks/>
              </p:cNvSpPr>
              <p:nvPr/>
            </p:nvSpPr>
            <p:spPr bwMode="auto">
              <a:xfrm>
                <a:off x="159" y="110"/>
                <a:ext cx="28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CCA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6" name="AutoShape 29"/>
              <p:cNvSpPr>
                <a:spLocks/>
              </p:cNvSpPr>
              <p:nvPr/>
            </p:nvSpPr>
            <p:spPr bwMode="auto">
              <a:xfrm>
                <a:off x="60" y="110"/>
                <a:ext cx="142" cy="190"/>
              </a:xfrm>
              <a:custGeom>
                <a:avLst/>
                <a:gdLst>
                  <a:gd name="T0" fmla="*/ 0 w 21600"/>
                  <a:gd name="T1" fmla="*/ 0 h 20368"/>
                  <a:gd name="T2" fmla="*/ 0 w 21600"/>
                  <a:gd name="T3" fmla="*/ 0 h 20368"/>
                  <a:gd name="T4" fmla="*/ 0 w 21600"/>
                  <a:gd name="T5" fmla="*/ 0 h 20368"/>
                  <a:gd name="T6" fmla="*/ 0 w 21600"/>
                  <a:gd name="T7" fmla="*/ 0 h 20368"/>
                  <a:gd name="T8" fmla="*/ 0 w 21600"/>
                  <a:gd name="T9" fmla="*/ 0 h 20368"/>
                  <a:gd name="T10" fmla="*/ 1 w 21600"/>
                  <a:gd name="T11" fmla="*/ 0 h 20368"/>
                  <a:gd name="T12" fmla="*/ 1 w 21600"/>
                  <a:gd name="T13" fmla="*/ 0 h 20368"/>
                  <a:gd name="T14" fmla="*/ 1 w 21600"/>
                  <a:gd name="T15" fmla="*/ 0 h 20368"/>
                  <a:gd name="T16" fmla="*/ 1 w 21600"/>
                  <a:gd name="T17" fmla="*/ 0 h 20368"/>
                  <a:gd name="T18" fmla="*/ 1 w 21600"/>
                  <a:gd name="T19" fmla="*/ 0 h 20368"/>
                  <a:gd name="T20" fmla="*/ 0 w 21600"/>
                  <a:gd name="T21" fmla="*/ 1 h 20368"/>
                  <a:gd name="T22" fmla="*/ 1 w 21600"/>
                  <a:gd name="T23" fmla="*/ 1 h 203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36907" name="Group 35"/>
            <p:cNvGrpSpPr>
              <a:grpSpLocks/>
            </p:cNvGrpSpPr>
            <p:nvPr/>
          </p:nvGrpSpPr>
          <p:grpSpPr bwMode="auto">
            <a:xfrm>
              <a:off x="1107" y="1368"/>
              <a:ext cx="263" cy="370"/>
              <a:chOff x="0" y="0"/>
              <a:chExt cx="262" cy="369"/>
            </a:xfrm>
          </p:grpSpPr>
          <p:sp>
            <p:nvSpPr>
              <p:cNvPr id="36919" name="AutoShape 31"/>
              <p:cNvSpPr>
                <a:spLocks/>
              </p:cNvSpPr>
              <p:nvPr/>
            </p:nvSpPr>
            <p:spPr bwMode="auto">
              <a:xfrm>
                <a:off x="0" y="0"/>
                <a:ext cx="262" cy="369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3 h 21600"/>
                  <a:gd name="T4" fmla="*/ 2 w 21600"/>
                  <a:gd name="T5" fmla="*/ 6 h 21600"/>
                  <a:gd name="T6" fmla="*/ 3 w 21600"/>
                  <a:gd name="T7" fmla="*/ 3 h 21600"/>
                  <a:gd name="T8" fmla="*/ 2 w 21600"/>
                  <a:gd name="T9" fmla="*/ 0 h 21600"/>
                  <a:gd name="T10" fmla="*/ 2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00FF00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0" name="AutoShape 32"/>
              <p:cNvSpPr>
                <a:spLocks/>
              </p:cNvSpPr>
              <p:nvPr/>
            </p:nvSpPr>
            <p:spPr bwMode="auto">
              <a:xfrm>
                <a:off x="75" y="110"/>
                <a:ext cx="28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1" name="AutoShape 33"/>
              <p:cNvSpPr>
                <a:spLocks/>
              </p:cNvSpPr>
              <p:nvPr/>
            </p:nvSpPr>
            <p:spPr bwMode="auto">
              <a:xfrm>
                <a:off x="159" y="110"/>
                <a:ext cx="28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2" name="AutoShape 34"/>
              <p:cNvSpPr>
                <a:spLocks/>
              </p:cNvSpPr>
              <p:nvPr/>
            </p:nvSpPr>
            <p:spPr bwMode="auto">
              <a:xfrm>
                <a:off x="60" y="110"/>
                <a:ext cx="142" cy="190"/>
              </a:xfrm>
              <a:custGeom>
                <a:avLst/>
                <a:gdLst>
                  <a:gd name="T0" fmla="*/ 0 w 21600"/>
                  <a:gd name="T1" fmla="*/ 0 h 20368"/>
                  <a:gd name="T2" fmla="*/ 0 w 21600"/>
                  <a:gd name="T3" fmla="*/ 0 h 20368"/>
                  <a:gd name="T4" fmla="*/ 0 w 21600"/>
                  <a:gd name="T5" fmla="*/ 0 h 20368"/>
                  <a:gd name="T6" fmla="*/ 0 w 21600"/>
                  <a:gd name="T7" fmla="*/ 0 h 20368"/>
                  <a:gd name="T8" fmla="*/ 0 w 21600"/>
                  <a:gd name="T9" fmla="*/ 0 h 20368"/>
                  <a:gd name="T10" fmla="*/ 1 w 21600"/>
                  <a:gd name="T11" fmla="*/ 0 h 20368"/>
                  <a:gd name="T12" fmla="*/ 1 w 21600"/>
                  <a:gd name="T13" fmla="*/ 0 h 20368"/>
                  <a:gd name="T14" fmla="*/ 1 w 21600"/>
                  <a:gd name="T15" fmla="*/ 0 h 20368"/>
                  <a:gd name="T16" fmla="*/ 1 w 21600"/>
                  <a:gd name="T17" fmla="*/ 0 h 20368"/>
                  <a:gd name="T18" fmla="*/ 1 w 21600"/>
                  <a:gd name="T19" fmla="*/ 0 h 20368"/>
                  <a:gd name="T20" fmla="*/ 0 w 21600"/>
                  <a:gd name="T21" fmla="*/ 1 h 20368"/>
                  <a:gd name="T22" fmla="*/ 1 w 21600"/>
                  <a:gd name="T23" fmla="*/ 1 h 203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36908" name="Line 36"/>
            <p:cNvSpPr>
              <a:spLocks noChangeShapeType="1"/>
            </p:cNvSpPr>
            <p:nvPr/>
          </p:nvSpPr>
          <p:spPr bwMode="auto">
            <a:xfrm rot="10800000" flipH="1">
              <a:off x="1660" y="609"/>
              <a:ext cx="2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09" name="Line 37"/>
            <p:cNvSpPr>
              <a:spLocks noChangeShapeType="1"/>
            </p:cNvSpPr>
            <p:nvPr/>
          </p:nvSpPr>
          <p:spPr bwMode="auto">
            <a:xfrm rot="10800000" flipH="1">
              <a:off x="771" y="304"/>
              <a:ext cx="100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0" name="Line 38"/>
            <p:cNvSpPr>
              <a:spLocks noChangeShapeType="1"/>
            </p:cNvSpPr>
            <p:nvPr/>
          </p:nvSpPr>
          <p:spPr bwMode="auto">
            <a:xfrm rot="10800000" flipH="1">
              <a:off x="2413" y="760"/>
              <a:ext cx="101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1" name="Line 39"/>
            <p:cNvSpPr>
              <a:spLocks noChangeShapeType="1"/>
            </p:cNvSpPr>
            <p:nvPr/>
          </p:nvSpPr>
          <p:spPr bwMode="auto">
            <a:xfrm>
              <a:off x="2413" y="304"/>
              <a:ext cx="101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2" name="Line 40"/>
            <p:cNvSpPr>
              <a:spLocks noChangeShapeType="1"/>
            </p:cNvSpPr>
            <p:nvPr/>
          </p:nvSpPr>
          <p:spPr bwMode="auto">
            <a:xfrm>
              <a:off x="784" y="694"/>
              <a:ext cx="101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3" name="Line 41"/>
            <p:cNvSpPr>
              <a:spLocks noChangeShapeType="1"/>
            </p:cNvSpPr>
            <p:nvPr/>
          </p:nvSpPr>
          <p:spPr bwMode="auto">
            <a:xfrm rot="10800000" flipH="1">
              <a:off x="1646" y="1216"/>
              <a:ext cx="1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4" name="Line 42"/>
            <p:cNvSpPr>
              <a:spLocks noChangeShapeType="1"/>
            </p:cNvSpPr>
            <p:nvPr/>
          </p:nvSpPr>
          <p:spPr bwMode="auto">
            <a:xfrm rot="10800000" flipH="1">
              <a:off x="2048" y="1216"/>
              <a:ext cx="1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5" name="Line 43"/>
            <p:cNvSpPr>
              <a:spLocks noChangeShapeType="1"/>
            </p:cNvSpPr>
            <p:nvPr/>
          </p:nvSpPr>
          <p:spPr bwMode="auto">
            <a:xfrm rot="10800000" flipH="1">
              <a:off x="1208" y="1216"/>
              <a:ext cx="1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6916" name="Group 46"/>
            <p:cNvGrpSpPr>
              <a:grpSpLocks/>
            </p:cNvGrpSpPr>
            <p:nvPr/>
          </p:nvGrpSpPr>
          <p:grpSpPr bwMode="auto">
            <a:xfrm>
              <a:off x="53" y="1967"/>
              <a:ext cx="3314" cy="456"/>
              <a:chOff x="0" y="0"/>
              <a:chExt cx="3314" cy="456"/>
            </a:xfrm>
          </p:grpSpPr>
          <p:sp>
            <p:nvSpPr>
              <p:cNvPr id="36917" name="Rectangle 44"/>
              <p:cNvSpPr>
                <a:spLocks/>
              </p:cNvSpPr>
              <p:nvPr/>
            </p:nvSpPr>
            <p:spPr bwMode="auto">
              <a:xfrm>
                <a:off x="0" y="0"/>
                <a:ext cx="3314" cy="4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18" name="Rectangle 45"/>
              <p:cNvSpPr>
                <a:spLocks/>
              </p:cNvSpPr>
              <p:nvPr/>
            </p:nvSpPr>
            <p:spPr bwMode="auto">
              <a:xfrm>
                <a:off x="0" y="0"/>
                <a:ext cx="3314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r>
                  <a:rPr lang="en-US" sz="1400" b="1" dirty="0">
                    <a:solidFill>
                      <a:srgbClr val="000080"/>
                    </a:solidFill>
                  </a:rPr>
                  <a:t>Figure 1.10: </a:t>
                </a:r>
                <a:r>
                  <a:rPr lang="sr-Latn-RS" sz="1400" b="1" dirty="0">
                    <a:solidFill>
                      <a:srgbClr val="000080"/>
                    </a:solidFill>
                  </a:rPr>
                  <a:t>Opšta struktura SBZ</a:t>
                </a:r>
                <a:endParaRPr lang="en-US" sz="1400" b="1" dirty="0">
                  <a:solidFill>
                    <a:srgbClr val="000080"/>
                  </a:solidFill>
                </a:endParaRPr>
              </a:p>
            </p:txBody>
          </p:sp>
        </p:grpSp>
      </p:grpSp>
      <p:grpSp>
        <p:nvGrpSpPr>
          <p:cNvPr id="36871" name="Group 54"/>
          <p:cNvGrpSpPr>
            <a:grpSpLocks/>
          </p:cNvGrpSpPr>
          <p:nvPr/>
        </p:nvGrpSpPr>
        <p:grpSpPr bwMode="auto">
          <a:xfrm>
            <a:off x="6648731" y="1759427"/>
            <a:ext cx="1981200" cy="1620837"/>
            <a:chOff x="0" y="0"/>
            <a:chExt cx="1247" cy="1020"/>
          </a:xfrm>
        </p:grpSpPr>
        <p:sp>
          <p:nvSpPr>
            <p:cNvPr id="36893" name="AutoShape 48"/>
            <p:cNvSpPr>
              <a:spLocks/>
            </p:cNvSpPr>
            <p:nvPr/>
          </p:nvSpPr>
          <p:spPr bwMode="auto">
            <a:xfrm>
              <a:off x="0" y="0"/>
              <a:ext cx="1247" cy="815"/>
            </a:xfrm>
            <a:custGeom>
              <a:avLst/>
              <a:gdLst>
                <a:gd name="T0" fmla="*/ 7 w 21264"/>
                <a:gd name="T1" fmla="*/ 11 h 20623"/>
                <a:gd name="T2" fmla="*/ 0 w 21264"/>
                <a:gd name="T3" fmla="*/ 16 h 20623"/>
                <a:gd name="T4" fmla="*/ 4 w 21264"/>
                <a:gd name="T5" fmla="*/ 19 h 20623"/>
                <a:gd name="T6" fmla="*/ 4 w 21264"/>
                <a:gd name="T7" fmla="*/ 19 h 20623"/>
                <a:gd name="T8" fmla="*/ 4 w 21264"/>
                <a:gd name="T9" fmla="*/ 25 h 20623"/>
                <a:gd name="T10" fmla="*/ 10 w 21264"/>
                <a:gd name="T11" fmla="*/ 26 h 20623"/>
                <a:gd name="T12" fmla="*/ 10 w 21264"/>
                <a:gd name="T13" fmla="*/ 26 h 20623"/>
                <a:gd name="T14" fmla="*/ 28 w 21264"/>
                <a:gd name="T15" fmla="*/ 29 h 20623"/>
                <a:gd name="T16" fmla="*/ 28 w 21264"/>
                <a:gd name="T17" fmla="*/ 29 h 20623"/>
                <a:gd name="T18" fmla="*/ 28 w 21264"/>
                <a:gd name="T19" fmla="*/ 29 h 20623"/>
                <a:gd name="T20" fmla="*/ 44 w 21264"/>
                <a:gd name="T21" fmla="*/ 31 h 20623"/>
                <a:gd name="T22" fmla="*/ 48 w 21264"/>
                <a:gd name="T23" fmla="*/ 27 h 20623"/>
                <a:gd name="T24" fmla="*/ 48 w 21264"/>
                <a:gd name="T25" fmla="*/ 27 h 20623"/>
                <a:gd name="T26" fmla="*/ 62 w 21264"/>
                <a:gd name="T27" fmla="*/ 25 h 20623"/>
                <a:gd name="T28" fmla="*/ 63 w 21264"/>
                <a:gd name="T29" fmla="*/ 22 h 20623"/>
                <a:gd name="T30" fmla="*/ 63 w 21264"/>
                <a:gd name="T31" fmla="*/ 22 h 20623"/>
                <a:gd name="T32" fmla="*/ 73 w 21264"/>
                <a:gd name="T33" fmla="*/ 15 h 20623"/>
                <a:gd name="T34" fmla="*/ 71 w 21264"/>
                <a:gd name="T35" fmla="*/ 11 h 20623"/>
                <a:gd name="T36" fmla="*/ 71 w 21264"/>
                <a:gd name="T37" fmla="*/ 11 h 20623"/>
                <a:gd name="T38" fmla="*/ 66 w 21264"/>
                <a:gd name="T39" fmla="*/ 4 h 20623"/>
                <a:gd name="T40" fmla="*/ 65 w 21264"/>
                <a:gd name="T41" fmla="*/ 4 h 20623"/>
                <a:gd name="T42" fmla="*/ 65 w 21264"/>
                <a:gd name="T43" fmla="*/ 4 h 20623"/>
                <a:gd name="T44" fmla="*/ 55 w 21264"/>
                <a:gd name="T45" fmla="*/ 0 h 20623"/>
                <a:gd name="T46" fmla="*/ 50 w 21264"/>
                <a:gd name="T47" fmla="*/ 2 h 20623"/>
                <a:gd name="T48" fmla="*/ 50 w 21264"/>
                <a:gd name="T49" fmla="*/ 2 h 20623"/>
                <a:gd name="T50" fmla="*/ 40 w 21264"/>
                <a:gd name="T51" fmla="*/ 1 h 20623"/>
                <a:gd name="T52" fmla="*/ 38 w 21264"/>
                <a:gd name="T53" fmla="*/ 2 h 20623"/>
                <a:gd name="T54" fmla="*/ 38 w 21264"/>
                <a:gd name="T55" fmla="*/ 3 h 20623"/>
                <a:gd name="T56" fmla="*/ 25 w 21264"/>
                <a:gd name="T57" fmla="*/ 3 h 20623"/>
                <a:gd name="T58" fmla="*/ 24 w 21264"/>
                <a:gd name="T59" fmla="*/ 4 h 20623"/>
                <a:gd name="T60" fmla="*/ 24 w 21264"/>
                <a:gd name="T61" fmla="*/ 4 h 20623"/>
                <a:gd name="T62" fmla="*/ 8 w 21264"/>
                <a:gd name="T63" fmla="*/ 6 h 20623"/>
                <a:gd name="T64" fmla="*/ 7 w 21264"/>
                <a:gd name="T65" fmla="*/ 11 h 20623"/>
                <a:gd name="T66" fmla="*/ 7 w 21264"/>
                <a:gd name="T67" fmla="*/ 11 h 20623"/>
                <a:gd name="T68" fmla="*/ 7 w 21264"/>
                <a:gd name="T69" fmla="*/ 11 h 206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1264" h="20623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2" y="15737"/>
                    <a:pt x="18401" y="15059"/>
                    <a:pt x="18406" y="1436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lnTo>
                    <a:pt x="1919" y="6857"/>
                  </a:lnTo>
                  <a:close/>
                  <a:moveTo>
                    <a:pt x="1919" y="6857"/>
                  </a:moveTo>
                </a:path>
              </a:pathLst>
            </a:custGeom>
            <a:gradFill rotWithShape="0">
              <a:gsLst>
                <a:gs pos="0">
                  <a:srgbClr val="FFFF66"/>
                </a:gs>
                <a:gs pos="50000">
                  <a:srgbClr val="FFFFFF"/>
                </a:gs>
                <a:gs pos="100000">
                  <a:srgbClr val="FF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4" name="AutoShape 49"/>
            <p:cNvSpPr>
              <a:spLocks/>
            </p:cNvSpPr>
            <p:nvPr/>
          </p:nvSpPr>
          <p:spPr bwMode="auto">
            <a:xfrm>
              <a:off x="117" y="753"/>
              <a:ext cx="208" cy="13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1 h 21600"/>
                <a:gd name="T6" fmla="*/ 2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FFFF66"/>
                </a:gs>
                <a:gs pos="50000">
                  <a:srgbClr val="FFFFFF"/>
                </a:gs>
                <a:gs pos="100000">
                  <a:srgbClr val="FF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5" name="AutoShape 50"/>
            <p:cNvSpPr>
              <a:spLocks/>
            </p:cNvSpPr>
            <p:nvPr/>
          </p:nvSpPr>
          <p:spPr bwMode="auto">
            <a:xfrm>
              <a:off x="47" y="883"/>
              <a:ext cx="139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FFFF66"/>
                </a:gs>
                <a:gs pos="50000">
                  <a:srgbClr val="FFFFFF"/>
                </a:gs>
                <a:gs pos="100000">
                  <a:srgbClr val="FF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6" name="AutoShape 51"/>
            <p:cNvSpPr>
              <a:spLocks/>
            </p:cNvSpPr>
            <p:nvPr/>
          </p:nvSpPr>
          <p:spPr bwMode="auto">
            <a:xfrm>
              <a:off x="15" y="975"/>
              <a:ext cx="69" cy="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FFFF66"/>
                </a:gs>
                <a:gs pos="50000">
                  <a:srgbClr val="FFFFFF"/>
                </a:gs>
                <a:gs pos="100000">
                  <a:srgbClr val="FF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7" name="AutoShape 52"/>
            <p:cNvSpPr>
              <a:spLocks/>
            </p:cNvSpPr>
            <p:nvPr/>
          </p:nvSpPr>
          <p:spPr bwMode="auto">
            <a:xfrm>
              <a:off x="62" y="44"/>
              <a:ext cx="1144" cy="694"/>
            </a:xfrm>
            <a:custGeom>
              <a:avLst/>
              <a:gdLst>
                <a:gd name="T0" fmla="*/ 0 w 21600"/>
                <a:gd name="T1" fmla="*/ 14 h 21600"/>
                <a:gd name="T2" fmla="*/ 4 w 21600"/>
                <a:gd name="T3" fmla="*/ 14 h 21600"/>
                <a:gd name="T4" fmla="*/ 6 w 21600"/>
                <a:gd name="T5" fmla="*/ 20 h 21600"/>
                <a:gd name="T6" fmla="*/ 7 w 21600"/>
                <a:gd name="T7" fmla="*/ 20 h 21600"/>
                <a:gd name="T8" fmla="*/ 21 w 21600"/>
                <a:gd name="T9" fmla="*/ 21 h 21600"/>
                <a:gd name="T10" fmla="*/ 22 w 21600"/>
                <a:gd name="T11" fmla="*/ 22 h 21600"/>
                <a:gd name="T12" fmla="*/ 40 w 21600"/>
                <a:gd name="T13" fmla="*/ 21 h 21600"/>
                <a:gd name="T14" fmla="*/ 41 w 21600"/>
                <a:gd name="T15" fmla="*/ 20 h 21600"/>
                <a:gd name="T16" fmla="*/ 54 w 21600"/>
                <a:gd name="T17" fmla="*/ 17 h 21600"/>
                <a:gd name="T18" fmla="*/ 49 w 21600"/>
                <a:gd name="T19" fmla="*/ 12 h 21600"/>
                <a:gd name="T20" fmla="*/ 58 w 21600"/>
                <a:gd name="T21" fmla="*/ 10 h 21600"/>
                <a:gd name="T22" fmla="*/ 61 w 21600"/>
                <a:gd name="T23" fmla="*/ 8 h 21600"/>
                <a:gd name="T24" fmla="*/ 55 w 21600"/>
                <a:gd name="T25" fmla="*/ 3 h 21600"/>
                <a:gd name="T26" fmla="*/ 55 w 21600"/>
                <a:gd name="T27" fmla="*/ 2 h 21600"/>
                <a:gd name="T28" fmla="*/ 42 w 21600"/>
                <a:gd name="T29" fmla="*/ 0 h 21600"/>
                <a:gd name="T30" fmla="*/ 41 w 21600"/>
                <a:gd name="T31" fmla="*/ 1 h 21600"/>
                <a:gd name="T32" fmla="*/ 31 w 21600"/>
                <a:gd name="T33" fmla="*/ 1 h 21600"/>
                <a:gd name="T34" fmla="*/ 30 w 21600"/>
                <a:gd name="T35" fmla="*/ 1 h 21600"/>
                <a:gd name="T36" fmla="*/ 20 w 21600"/>
                <a:gd name="T37" fmla="*/ 3 h 21600"/>
                <a:gd name="T38" fmla="*/ 18 w 21600"/>
                <a:gd name="T39" fmla="*/ 2 h 21600"/>
                <a:gd name="T40" fmla="*/ 3 w 21600"/>
                <a:gd name="T41" fmla="*/ 7 h 21600"/>
                <a:gd name="T42" fmla="*/ 3 w 21600"/>
                <a:gd name="T43" fmla="*/ 8 h 216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600" h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307"/>
                  </a:moveTo>
                  <a:cubicBezTo>
                    <a:pt x="19218" y="14526"/>
                    <a:pt x="18528" y="12895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8" name="Rectangle 53"/>
            <p:cNvSpPr>
              <a:spLocks/>
            </p:cNvSpPr>
            <p:nvPr/>
          </p:nvSpPr>
          <p:spPr bwMode="auto">
            <a:xfrm>
              <a:off x="171" y="123"/>
              <a:ext cx="816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72334" bIns="38100"/>
            <a:lstStyle/>
            <a:p>
              <a:pPr marL="1588" algn="ctr"/>
              <a:r>
                <a:rPr lang="sr-Latn-RS" sz="1200" b="1" dirty="0">
                  <a:latin typeface="Tahoma" pitchFamily="34" charset="0"/>
                  <a:cs typeface="Tahoma" pitchFamily="34" charset="0"/>
                  <a:sym typeface="Tahoma" pitchFamily="34" charset="0"/>
                </a:rPr>
                <a:t>Obogaćuje sistem mogućnostima samoučenja</a:t>
              </a:r>
              <a:endParaRPr lang="en-US" sz="1200" b="1" dirty="0">
                <a:latin typeface="Tahoma" pitchFamily="34" charset="0"/>
                <a:cs typeface="Tahoma" pitchFamily="34" charset="0"/>
                <a:sym typeface="Tahoma" pitchFamily="34" charset="0"/>
              </a:endParaRPr>
            </a:p>
          </p:txBody>
        </p:sp>
      </p:grpSp>
      <p:grpSp>
        <p:nvGrpSpPr>
          <p:cNvPr id="36872" name="Group 61"/>
          <p:cNvGrpSpPr>
            <a:grpSpLocks/>
          </p:cNvGrpSpPr>
          <p:nvPr/>
        </p:nvGrpSpPr>
        <p:grpSpPr bwMode="auto">
          <a:xfrm>
            <a:off x="206355" y="4452141"/>
            <a:ext cx="2528887" cy="1222375"/>
            <a:chOff x="0" y="0"/>
            <a:chExt cx="1592" cy="770"/>
          </a:xfrm>
        </p:grpSpPr>
        <p:sp>
          <p:nvSpPr>
            <p:cNvPr id="36887" name="AutoShape 55"/>
            <p:cNvSpPr>
              <a:spLocks/>
            </p:cNvSpPr>
            <p:nvPr/>
          </p:nvSpPr>
          <p:spPr bwMode="auto">
            <a:xfrm>
              <a:off x="0" y="2"/>
              <a:ext cx="1487" cy="768"/>
            </a:xfrm>
            <a:custGeom>
              <a:avLst/>
              <a:gdLst>
                <a:gd name="T0" fmla="*/ 9 w 21264"/>
                <a:gd name="T1" fmla="*/ 9 h 20623"/>
                <a:gd name="T2" fmla="*/ 0 w 21264"/>
                <a:gd name="T3" fmla="*/ 14 h 20623"/>
                <a:gd name="T4" fmla="*/ 5 w 21264"/>
                <a:gd name="T5" fmla="*/ 17 h 20623"/>
                <a:gd name="T6" fmla="*/ 5 w 21264"/>
                <a:gd name="T7" fmla="*/ 17 h 20623"/>
                <a:gd name="T8" fmla="*/ 6 w 21264"/>
                <a:gd name="T9" fmla="*/ 22 h 20623"/>
                <a:gd name="T10" fmla="*/ 14 w 21264"/>
                <a:gd name="T11" fmla="*/ 23 h 20623"/>
                <a:gd name="T12" fmla="*/ 14 w 21264"/>
                <a:gd name="T13" fmla="*/ 23 h 20623"/>
                <a:gd name="T14" fmla="*/ 39 w 21264"/>
                <a:gd name="T15" fmla="*/ 26 h 20623"/>
                <a:gd name="T16" fmla="*/ 40 w 21264"/>
                <a:gd name="T17" fmla="*/ 26 h 20623"/>
                <a:gd name="T18" fmla="*/ 40 w 21264"/>
                <a:gd name="T19" fmla="*/ 26 h 20623"/>
                <a:gd name="T20" fmla="*/ 62 w 21264"/>
                <a:gd name="T21" fmla="*/ 28 h 20623"/>
                <a:gd name="T22" fmla="*/ 69 w 21264"/>
                <a:gd name="T23" fmla="*/ 24 h 20623"/>
                <a:gd name="T24" fmla="*/ 69 w 21264"/>
                <a:gd name="T25" fmla="*/ 24 h 20623"/>
                <a:gd name="T26" fmla="*/ 88 w 21264"/>
                <a:gd name="T27" fmla="*/ 23 h 20623"/>
                <a:gd name="T28" fmla="*/ 90 w 21264"/>
                <a:gd name="T29" fmla="*/ 20 h 20623"/>
                <a:gd name="T30" fmla="*/ 90 w 21264"/>
                <a:gd name="T31" fmla="*/ 20 h 20623"/>
                <a:gd name="T32" fmla="*/ 104 w 21264"/>
                <a:gd name="T33" fmla="*/ 13 h 20623"/>
                <a:gd name="T34" fmla="*/ 101 w 21264"/>
                <a:gd name="T35" fmla="*/ 10 h 20623"/>
                <a:gd name="T36" fmla="*/ 101 w 21264"/>
                <a:gd name="T37" fmla="*/ 10 h 20623"/>
                <a:gd name="T38" fmla="*/ 94 w 21264"/>
                <a:gd name="T39" fmla="*/ 4 h 20623"/>
                <a:gd name="T40" fmla="*/ 92 w 21264"/>
                <a:gd name="T41" fmla="*/ 4 h 20623"/>
                <a:gd name="T42" fmla="*/ 92 w 21264"/>
                <a:gd name="T43" fmla="*/ 4 h 20623"/>
                <a:gd name="T44" fmla="*/ 79 w 21264"/>
                <a:gd name="T45" fmla="*/ 0 h 20623"/>
                <a:gd name="T46" fmla="*/ 72 w 21264"/>
                <a:gd name="T47" fmla="*/ 2 h 20623"/>
                <a:gd name="T48" fmla="*/ 72 w 21264"/>
                <a:gd name="T49" fmla="*/ 2 h 20623"/>
                <a:gd name="T50" fmla="*/ 57 w 21264"/>
                <a:gd name="T51" fmla="*/ 1 h 20623"/>
                <a:gd name="T52" fmla="*/ 54 w 21264"/>
                <a:gd name="T53" fmla="*/ 2 h 20623"/>
                <a:gd name="T54" fmla="*/ 54 w 21264"/>
                <a:gd name="T55" fmla="*/ 2 h 20623"/>
                <a:gd name="T56" fmla="*/ 36 w 21264"/>
                <a:gd name="T57" fmla="*/ 2 h 20623"/>
                <a:gd name="T58" fmla="*/ 34 w 21264"/>
                <a:gd name="T59" fmla="*/ 3 h 20623"/>
                <a:gd name="T60" fmla="*/ 34 w 21264"/>
                <a:gd name="T61" fmla="*/ 3 h 20623"/>
                <a:gd name="T62" fmla="*/ 11 w 21264"/>
                <a:gd name="T63" fmla="*/ 6 h 20623"/>
                <a:gd name="T64" fmla="*/ 9 w 21264"/>
                <a:gd name="T65" fmla="*/ 10 h 20623"/>
                <a:gd name="T66" fmla="*/ 9 w 21264"/>
                <a:gd name="T67" fmla="*/ 9 h 20623"/>
                <a:gd name="T68" fmla="*/ 9 w 21264"/>
                <a:gd name="T69" fmla="*/ 9 h 206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1264" h="20623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2" y="15737"/>
                    <a:pt x="18401" y="15059"/>
                    <a:pt x="18406" y="1436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lnTo>
                    <a:pt x="1919" y="6857"/>
                  </a:lnTo>
                  <a:close/>
                  <a:moveTo>
                    <a:pt x="1919" y="6857"/>
                  </a:moveTo>
                </a:path>
              </a:pathLst>
            </a:custGeom>
            <a:gradFill rotWithShape="0">
              <a:gsLst>
                <a:gs pos="0">
                  <a:srgbClr val="FFCC99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8" name="AutoShape 56"/>
            <p:cNvSpPr>
              <a:spLocks/>
            </p:cNvSpPr>
            <p:nvPr/>
          </p:nvSpPr>
          <p:spPr bwMode="auto">
            <a:xfrm>
              <a:off x="1241" y="41"/>
              <a:ext cx="248" cy="12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1 h 21600"/>
                <a:gd name="T6" fmla="*/ 3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FFCC99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9" name="AutoShape 57"/>
            <p:cNvSpPr>
              <a:spLocks/>
            </p:cNvSpPr>
            <p:nvPr/>
          </p:nvSpPr>
          <p:spPr bwMode="auto">
            <a:xfrm>
              <a:off x="1406" y="6"/>
              <a:ext cx="165" cy="85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FFCC99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0" name="AutoShape 58"/>
            <p:cNvSpPr>
              <a:spLocks/>
            </p:cNvSpPr>
            <p:nvPr/>
          </p:nvSpPr>
          <p:spPr bwMode="auto">
            <a:xfrm>
              <a:off x="1509" y="0"/>
              <a:ext cx="83" cy="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FFCC99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1" name="AutoShape 59"/>
            <p:cNvSpPr>
              <a:spLocks/>
            </p:cNvSpPr>
            <p:nvPr/>
          </p:nvSpPr>
          <p:spPr bwMode="auto">
            <a:xfrm>
              <a:off x="74" y="43"/>
              <a:ext cx="1365" cy="654"/>
            </a:xfrm>
            <a:custGeom>
              <a:avLst/>
              <a:gdLst>
                <a:gd name="T0" fmla="*/ 0 w 21600"/>
                <a:gd name="T1" fmla="*/ 12 h 21600"/>
                <a:gd name="T2" fmla="*/ 5 w 21600"/>
                <a:gd name="T3" fmla="*/ 13 h 21600"/>
                <a:gd name="T4" fmla="*/ 8 w 21600"/>
                <a:gd name="T5" fmla="*/ 18 h 21600"/>
                <a:gd name="T6" fmla="*/ 10 w 21600"/>
                <a:gd name="T7" fmla="*/ 18 h 21600"/>
                <a:gd name="T8" fmla="*/ 30 w 21600"/>
                <a:gd name="T9" fmla="*/ 19 h 21600"/>
                <a:gd name="T10" fmla="*/ 31 w 21600"/>
                <a:gd name="T11" fmla="*/ 20 h 21600"/>
                <a:gd name="T12" fmla="*/ 57 w 21600"/>
                <a:gd name="T13" fmla="*/ 18 h 21600"/>
                <a:gd name="T14" fmla="*/ 58 w 21600"/>
                <a:gd name="T15" fmla="*/ 17 h 21600"/>
                <a:gd name="T16" fmla="*/ 77 w 21600"/>
                <a:gd name="T17" fmla="*/ 15 h 21600"/>
                <a:gd name="T18" fmla="*/ 70 w 21600"/>
                <a:gd name="T19" fmla="*/ 11 h 21600"/>
                <a:gd name="T20" fmla="*/ 83 w 21600"/>
                <a:gd name="T21" fmla="*/ 8 h 21600"/>
                <a:gd name="T22" fmla="*/ 86 w 21600"/>
                <a:gd name="T23" fmla="*/ 7 h 21600"/>
                <a:gd name="T24" fmla="*/ 79 w 21600"/>
                <a:gd name="T25" fmla="*/ 2 h 21600"/>
                <a:gd name="T26" fmla="*/ 79 w 21600"/>
                <a:gd name="T27" fmla="*/ 2 h 21600"/>
                <a:gd name="T28" fmla="*/ 60 w 21600"/>
                <a:gd name="T29" fmla="*/ 0 h 21600"/>
                <a:gd name="T30" fmla="*/ 59 w 21600"/>
                <a:gd name="T31" fmla="*/ 1 h 21600"/>
                <a:gd name="T32" fmla="*/ 44 w 21600"/>
                <a:gd name="T33" fmla="*/ 1 h 21600"/>
                <a:gd name="T34" fmla="*/ 43 w 21600"/>
                <a:gd name="T35" fmla="*/ 1 h 21600"/>
                <a:gd name="T36" fmla="*/ 29 w 21600"/>
                <a:gd name="T37" fmla="*/ 2 h 21600"/>
                <a:gd name="T38" fmla="*/ 26 w 21600"/>
                <a:gd name="T39" fmla="*/ 2 h 21600"/>
                <a:gd name="T40" fmla="*/ 4 w 21600"/>
                <a:gd name="T41" fmla="*/ 6 h 21600"/>
                <a:gd name="T42" fmla="*/ 4 w 21600"/>
                <a:gd name="T43" fmla="*/ 7 h 216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600" h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307"/>
                  </a:moveTo>
                  <a:cubicBezTo>
                    <a:pt x="19218" y="14526"/>
                    <a:pt x="18528" y="12895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2" name="Rectangle 60"/>
            <p:cNvSpPr>
              <a:spLocks/>
            </p:cNvSpPr>
            <p:nvPr/>
          </p:nvSpPr>
          <p:spPr bwMode="auto">
            <a:xfrm>
              <a:off x="203" y="118"/>
              <a:ext cx="976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72334" bIns="38100"/>
            <a:lstStyle/>
            <a:p>
              <a:pPr marL="1588" algn="ctr"/>
              <a:r>
                <a:rPr lang="sr-Latn-RS" sz="1200" b="1" dirty="0">
                  <a:latin typeface="Tahoma" pitchFamily="34" charset="0"/>
                  <a:cs typeface="Tahoma" pitchFamily="34" charset="0"/>
                  <a:sym typeface="Tahoma" pitchFamily="34" charset="0"/>
                </a:rPr>
                <a:t>Obezbeđuje objašnjenja postupka rezonovanja</a:t>
              </a:r>
              <a:endParaRPr lang="en-US" sz="1200" b="1" dirty="0">
                <a:latin typeface="Tahoma" pitchFamily="34" charset="0"/>
                <a:cs typeface="Tahoma" pitchFamily="34" charset="0"/>
                <a:sym typeface="Tahoma" pitchFamily="34" charset="0"/>
              </a:endParaRPr>
            </a:p>
          </p:txBody>
        </p:sp>
      </p:grpSp>
      <p:grpSp>
        <p:nvGrpSpPr>
          <p:cNvPr id="36873" name="Group 68"/>
          <p:cNvGrpSpPr>
            <a:grpSpLocks/>
          </p:cNvGrpSpPr>
          <p:nvPr/>
        </p:nvGrpSpPr>
        <p:grpSpPr bwMode="auto">
          <a:xfrm>
            <a:off x="490720" y="1287780"/>
            <a:ext cx="4572000" cy="1543050"/>
            <a:chOff x="0" y="0"/>
            <a:chExt cx="2879" cy="971"/>
          </a:xfrm>
        </p:grpSpPr>
        <p:sp>
          <p:nvSpPr>
            <p:cNvPr id="36881" name="AutoShape 62"/>
            <p:cNvSpPr>
              <a:spLocks/>
            </p:cNvSpPr>
            <p:nvPr/>
          </p:nvSpPr>
          <p:spPr bwMode="auto">
            <a:xfrm>
              <a:off x="0" y="0"/>
              <a:ext cx="2879" cy="767"/>
            </a:xfrm>
            <a:custGeom>
              <a:avLst/>
              <a:gdLst>
                <a:gd name="T0" fmla="*/ 35 w 21264"/>
                <a:gd name="T1" fmla="*/ 9 h 20623"/>
                <a:gd name="T2" fmla="*/ 0 w 21264"/>
                <a:gd name="T3" fmla="*/ 14 h 20623"/>
                <a:gd name="T4" fmla="*/ 19 w 21264"/>
                <a:gd name="T5" fmla="*/ 17 h 20623"/>
                <a:gd name="T6" fmla="*/ 19 w 21264"/>
                <a:gd name="T7" fmla="*/ 17 h 20623"/>
                <a:gd name="T8" fmla="*/ 21 w 21264"/>
                <a:gd name="T9" fmla="*/ 22 h 20623"/>
                <a:gd name="T10" fmla="*/ 53 w 21264"/>
                <a:gd name="T11" fmla="*/ 23 h 20623"/>
                <a:gd name="T12" fmla="*/ 52 w 21264"/>
                <a:gd name="T13" fmla="*/ 23 h 20623"/>
                <a:gd name="T14" fmla="*/ 147 w 21264"/>
                <a:gd name="T15" fmla="*/ 26 h 20623"/>
                <a:gd name="T16" fmla="*/ 149 w 21264"/>
                <a:gd name="T17" fmla="*/ 26 h 20623"/>
                <a:gd name="T18" fmla="*/ 149 w 21264"/>
                <a:gd name="T19" fmla="*/ 26 h 20623"/>
                <a:gd name="T20" fmla="*/ 233 w 21264"/>
                <a:gd name="T21" fmla="*/ 27 h 20623"/>
                <a:gd name="T22" fmla="*/ 258 w 21264"/>
                <a:gd name="T23" fmla="*/ 24 h 20623"/>
                <a:gd name="T24" fmla="*/ 258 w 21264"/>
                <a:gd name="T25" fmla="*/ 24 h 20623"/>
                <a:gd name="T26" fmla="*/ 330 w 21264"/>
                <a:gd name="T27" fmla="*/ 23 h 20623"/>
                <a:gd name="T28" fmla="*/ 337 w 21264"/>
                <a:gd name="T29" fmla="*/ 20 h 20623"/>
                <a:gd name="T30" fmla="*/ 337 w 21264"/>
                <a:gd name="T31" fmla="*/ 20 h 20623"/>
                <a:gd name="T32" fmla="*/ 389 w 21264"/>
                <a:gd name="T33" fmla="*/ 13 h 20623"/>
                <a:gd name="T34" fmla="*/ 377 w 21264"/>
                <a:gd name="T35" fmla="*/ 10 h 20623"/>
                <a:gd name="T36" fmla="*/ 377 w 21264"/>
                <a:gd name="T37" fmla="*/ 10 h 20623"/>
                <a:gd name="T38" fmla="*/ 352 w 21264"/>
                <a:gd name="T39" fmla="*/ 4 h 20623"/>
                <a:gd name="T40" fmla="*/ 345 w 21264"/>
                <a:gd name="T41" fmla="*/ 4 h 20623"/>
                <a:gd name="T42" fmla="*/ 346 w 21264"/>
                <a:gd name="T43" fmla="*/ 4 h 20623"/>
                <a:gd name="T44" fmla="*/ 295 w 21264"/>
                <a:gd name="T45" fmla="*/ 0 h 20623"/>
                <a:gd name="T46" fmla="*/ 269 w 21264"/>
                <a:gd name="T47" fmla="*/ 2 h 20623"/>
                <a:gd name="T48" fmla="*/ 269 w 21264"/>
                <a:gd name="T49" fmla="*/ 2 h 20623"/>
                <a:gd name="T50" fmla="*/ 214 w 21264"/>
                <a:gd name="T51" fmla="*/ 1 h 20623"/>
                <a:gd name="T52" fmla="*/ 203 w 21264"/>
                <a:gd name="T53" fmla="*/ 2 h 20623"/>
                <a:gd name="T54" fmla="*/ 203 w 21264"/>
                <a:gd name="T55" fmla="*/ 2 h 20623"/>
                <a:gd name="T56" fmla="*/ 135 w 21264"/>
                <a:gd name="T57" fmla="*/ 2 h 20623"/>
                <a:gd name="T58" fmla="*/ 126 w 21264"/>
                <a:gd name="T59" fmla="*/ 3 h 20623"/>
                <a:gd name="T60" fmla="*/ 126 w 21264"/>
                <a:gd name="T61" fmla="*/ 3 h 20623"/>
                <a:gd name="T62" fmla="*/ 43 w 21264"/>
                <a:gd name="T63" fmla="*/ 6 h 20623"/>
                <a:gd name="T64" fmla="*/ 35 w 21264"/>
                <a:gd name="T65" fmla="*/ 9 h 20623"/>
                <a:gd name="T66" fmla="*/ 35 w 21264"/>
                <a:gd name="T67" fmla="*/ 9 h 20623"/>
                <a:gd name="T68" fmla="*/ 35 w 21264"/>
                <a:gd name="T69" fmla="*/ 9 h 206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1264" h="20623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2" y="15737"/>
                    <a:pt x="18401" y="15059"/>
                    <a:pt x="18406" y="1436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lnTo>
                    <a:pt x="1919" y="6857"/>
                  </a:lnTo>
                  <a:close/>
                  <a:moveTo>
                    <a:pt x="1919" y="6857"/>
                  </a:moveTo>
                </a:path>
              </a:pathLst>
            </a:custGeom>
            <a:gradFill rotWithShape="0">
              <a:gsLst>
                <a:gs pos="0">
                  <a:srgbClr val="CCFF66"/>
                </a:gs>
                <a:gs pos="50000">
                  <a:srgbClr val="FFFFFF"/>
                </a:gs>
                <a:gs pos="100000">
                  <a:srgbClr val="CC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2" name="AutoShape 63"/>
            <p:cNvSpPr>
              <a:spLocks/>
            </p:cNvSpPr>
            <p:nvPr/>
          </p:nvSpPr>
          <p:spPr bwMode="auto">
            <a:xfrm>
              <a:off x="1526" y="745"/>
              <a:ext cx="480" cy="128"/>
            </a:xfrm>
            <a:custGeom>
              <a:avLst/>
              <a:gdLst>
                <a:gd name="T0" fmla="*/ 5 w 21600"/>
                <a:gd name="T1" fmla="*/ 0 h 21600"/>
                <a:gd name="T2" fmla="*/ 0 w 21600"/>
                <a:gd name="T3" fmla="*/ 0 h 21600"/>
                <a:gd name="T4" fmla="*/ 5 w 21600"/>
                <a:gd name="T5" fmla="*/ 1 h 21600"/>
                <a:gd name="T6" fmla="*/ 11 w 21600"/>
                <a:gd name="T7" fmla="*/ 0 h 21600"/>
                <a:gd name="T8" fmla="*/ 5 w 21600"/>
                <a:gd name="T9" fmla="*/ 0 h 21600"/>
                <a:gd name="T10" fmla="*/ 5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CCFF66"/>
                </a:gs>
                <a:gs pos="50000">
                  <a:srgbClr val="FFFFFF"/>
                </a:gs>
                <a:gs pos="100000">
                  <a:srgbClr val="CC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3" name="AutoShape 64"/>
            <p:cNvSpPr>
              <a:spLocks/>
            </p:cNvSpPr>
            <p:nvPr/>
          </p:nvSpPr>
          <p:spPr bwMode="auto">
            <a:xfrm>
              <a:off x="1676" y="858"/>
              <a:ext cx="320" cy="85"/>
            </a:xfrm>
            <a:custGeom>
              <a:avLst/>
              <a:gdLst>
                <a:gd name="T0" fmla="*/ 2 w 21600"/>
                <a:gd name="T1" fmla="*/ 0 h 21600"/>
                <a:gd name="T2" fmla="*/ 0 w 21600"/>
                <a:gd name="T3" fmla="*/ 0 h 21600"/>
                <a:gd name="T4" fmla="*/ 2 w 21600"/>
                <a:gd name="T5" fmla="*/ 0 h 21600"/>
                <a:gd name="T6" fmla="*/ 5 w 21600"/>
                <a:gd name="T7" fmla="*/ 0 h 21600"/>
                <a:gd name="T8" fmla="*/ 2 w 21600"/>
                <a:gd name="T9" fmla="*/ 0 h 21600"/>
                <a:gd name="T10" fmla="*/ 2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CCFF66"/>
                </a:gs>
                <a:gs pos="50000">
                  <a:srgbClr val="FFFFFF"/>
                </a:gs>
                <a:gs pos="100000">
                  <a:srgbClr val="CC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4" name="AutoShape 65"/>
            <p:cNvSpPr>
              <a:spLocks/>
            </p:cNvSpPr>
            <p:nvPr/>
          </p:nvSpPr>
          <p:spPr bwMode="auto">
            <a:xfrm>
              <a:off x="1794" y="928"/>
              <a:ext cx="160" cy="43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CCFF66"/>
                </a:gs>
                <a:gs pos="50000">
                  <a:srgbClr val="FFFFFF"/>
                </a:gs>
                <a:gs pos="100000">
                  <a:srgbClr val="CC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5" name="AutoShape 66"/>
            <p:cNvSpPr>
              <a:spLocks/>
            </p:cNvSpPr>
            <p:nvPr/>
          </p:nvSpPr>
          <p:spPr bwMode="auto">
            <a:xfrm>
              <a:off x="143" y="41"/>
              <a:ext cx="2642" cy="654"/>
            </a:xfrm>
            <a:custGeom>
              <a:avLst/>
              <a:gdLst>
                <a:gd name="T0" fmla="*/ 0 w 21600"/>
                <a:gd name="T1" fmla="*/ 12 h 21600"/>
                <a:gd name="T2" fmla="*/ 21 w 21600"/>
                <a:gd name="T3" fmla="*/ 13 h 21600"/>
                <a:gd name="T4" fmla="*/ 30 w 21600"/>
                <a:gd name="T5" fmla="*/ 18 h 21600"/>
                <a:gd name="T6" fmla="*/ 39 w 21600"/>
                <a:gd name="T7" fmla="*/ 18 h 21600"/>
                <a:gd name="T8" fmla="*/ 111 w 21600"/>
                <a:gd name="T9" fmla="*/ 19 h 21600"/>
                <a:gd name="T10" fmla="*/ 117 w 21600"/>
                <a:gd name="T11" fmla="*/ 20 h 21600"/>
                <a:gd name="T12" fmla="*/ 215 w 21600"/>
                <a:gd name="T13" fmla="*/ 18 h 21600"/>
                <a:gd name="T14" fmla="*/ 217 w 21600"/>
                <a:gd name="T15" fmla="*/ 17 h 21600"/>
                <a:gd name="T16" fmla="*/ 287 w 21600"/>
                <a:gd name="T17" fmla="*/ 15 h 21600"/>
                <a:gd name="T18" fmla="*/ 261 w 21600"/>
                <a:gd name="T19" fmla="*/ 11 h 21600"/>
                <a:gd name="T20" fmla="*/ 311 w 21600"/>
                <a:gd name="T21" fmla="*/ 8 h 21600"/>
                <a:gd name="T22" fmla="*/ 323 w 21600"/>
                <a:gd name="T23" fmla="*/ 7 h 21600"/>
                <a:gd name="T24" fmla="*/ 295 w 21600"/>
                <a:gd name="T25" fmla="*/ 2 h 21600"/>
                <a:gd name="T26" fmla="*/ 295 w 21600"/>
                <a:gd name="T27" fmla="*/ 2 h 21600"/>
                <a:gd name="T28" fmla="*/ 226 w 21600"/>
                <a:gd name="T29" fmla="*/ 0 h 21600"/>
                <a:gd name="T30" fmla="*/ 220 w 21600"/>
                <a:gd name="T31" fmla="*/ 1 h 21600"/>
                <a:gd name="T32" fmla="*/ 165 w 21600"/>
                <a:gd name="T33" fmla="*/ 1 h 21600"/>
                <a:gd name="T34" fmla="*/ 163 w 21600"/>
                <a:gd name="T35" fmla="*/ 1 h 21600"/>
                <a:gd name="T36" fmla="*/ 107 w 21600"/>
                <a:gd name="T37" fmla="*/ 2 h 21600"/>
                <a:gd name="T38" fmla="*/ 97 w 21600"/>
                <a:gd name="T39" fmla="*/ 2 h 21600"/>
                <a:gd name="T40" fmla="*/ 14 w 21600"/>
                <a:gd name="T41" fmla="*/ 6 h 21600"/>
                <a:gd name="T42" fmla="*/ 16 w 21600"/>
                <a:gd name="T43" fmla="*/ 7 h 216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600" h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307"/>
                  </a:moveTo>
                  <a:cubicBezTo>
                    <a:pt x="19218" y="14526"/>
                    <a:pt x="18528" y="12895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6" name="Rectangle 67"/>
            <p:cNvSpPr>
              <a:spLocks/>
            </p:cNvSpPr>
            <p:nvPr/>
          </p:nvSpPr>
          <p:spPr bwMode="auto">
            <a:xfrm>
              <a:off x="397" y="116"/>
              <a:ext cx="188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72334" bIns="38100"/>
            <a:lstStyle/>
            <a:p>
              <a:pPr marL="1588" algn="ctr"/>
              <a:r>
                <a:rPr lang="sr-Latn-RS" sz="1000" b="1" dirty="0">
                  <a:latin typeface="Tahoma" pitchFamily="34" charset="0"/>
                  <a:cs typeface="Tahoma" pitchFamily="34" charset="0"/>
                  <a:sym typeface="Tahoma" pitchFamily="34" charset="0"/>
                </a:rPr>
                <a:t>Baza znanja </a:t>
              </a:r>
              <a:r>
                <a:rPr lang="sr-Latn-RS" sz="1000" dirty="0">
                  <a:latin typeface="Tahoma" pitchFamily="34" charset="0"/>
                  <a:cs typeface="Tahoma" pitchFamily="34" charset="0"/>
                  <a:sym typeface="Tahoma" pitchFamily="34" charset="0"/>
                </a:rPr>
                <a:t>je repozitorijum </a:t>
              </a:r>
              <a:r>
                <a:rPr lang="sr-Latn-RS" sz="1000" b="1" dirty="0">
                  <a:latin typeface="Tahoma" pitchFamily="34" charset="0"/>
                  <a:cs typeface="Tahoma" pitchFamily="34" charset="0"/>
                  <a:sym typeface="Tahoma" pitchFamily="34" charset="0"/>
                </a:rPr>
                <a:t>domenskog znanja i meta znanja</a:t>
              </a:r>
              <a:r>
                <a:rPr lang="en-US" sz="1000" b="1" dirty="0">
                  <a:latin typeface="Tahoma" pitchFamily="34" charset="0"/>
                  <a:cs typeface="Tahoma" pitchFamily="34" charset="0"/>
                  <a:sym typeface="Tahoma" pitchFamily="34" charset="0"/>
                </a:rPr>
                <a:t>. </a:t>
              </a:r>
            </a:p>
            <a:p>
              <a:pPr marL="1588" algn="ctr"/>
              <a:endParaRPr lang="en-US" sz="600" b="1" dirty="0">
                <a:latin typeface="Tahoma" pitchFamily="34" charset="0"/>
                <a:ea typeface="Lucida Grande" charset="0"/>
                <a:cs typeface="Lucida Grande" charset="0"/>
                <a:sym typeface="Tahoma" pitchFamily="34" charset="0"/>
              </a:endParaRPr>
            </a:p>
            <a:p>
              <a:pPr marL="1588" algn="ctr"/>
              <a:r>
                <a:rPr lang="sr-Latn-RS" sz="1000" b="1" dirty="0">
                  <a:latin typeface="Tahoma" pitchFamily="34" charset="0"/>
                  <a:cs typeface="Tahoma" pitchFamily="34" charset="0"/>
                  <a:sym typeface="Tahoma" pitchFamily="34" charset="0"/>
                </a:rPr>
                <a:t>Modul za zaključivanje </a:t>
              </a:r>
              <a:r>
                <a:rPr lang="sr-Latn-RS" sz="1000" dirty="0">
                  <a:latin typeface="Tahoma" pitchFamily="34" charset="0"/>
                  <a:cs typeface="Tahoma" pitchFamily="34" charset="0"/>
                  <a:sym typeface="Tahoma" pitchFamily="34" charset="0"/>
                </a:rPr>
                <a:t>je</a:t>
              </a:r>
              <a:r>
                <a:rPr lang="sr-Latn-RS" sz="1000" b="1" dirty="0">
                  <a:latin typeface="Tahoma" pitchFamily="34" charset="0"/>
                  <a:cs typeface="Tahoma" pitchFamily="34" charset="0"/>
                  <a:sym typeface="Tahoma" pitchFamily="34" charset="0"/>
                </a:rPr>
                <a:t> softverski program koji zaključuje </a:t>
              </a:r>
              <a:r>
                <a:rPr lang="sr-Latn-RS" sz="1000" dirty="0">
                  <a:latin typeface="Tahoma" pitchFamily="34" charset="0"/>
                  <a:cs typeface="Tahoma" pitchFamily="34" charset="0"/>
                  <a:sym typeface="Tahoma" pitchFamily="34" charset="0"/>
                </a:rPr>
                <a:t>na osnovu znanja u bazi znanja</a:t>
              </a:r>
            </a:p>
            <a:p>
              <a:pPr marL="1588" algn="ctr"/>
              <a:r>
                <a:rPr lang="en-US" sz="1000" b="1" dirty="0">
                  <a:latin typeface="Tahoma" pitchFamily="34" charset="0"/>
                  <a:cs typeface="Tahoma" pitchFamily="34" charset="0"/>
                  <a:sym typeface="Tahoma" pitchFamily="34" charset="0"/>
                </a:rPr>
                <a:t> </a:t>
              </a:r>
            </a:p>
          </p:txBody>
        </p:sp>
      </p:grpSp>
      <p:grpSp>
        <p:nvGrpSpPr>
          <p:cNvPr id="36874" name="Group 75"/>
          <p:cNvGrpSpPr>
            <a:grpSpLocks/>
          </p:cNvGrpSpPr>
          <p:nvPr/>
        </p:nvGrpSpPr>
        <p:grpSpPr bwMode="auto">
          <a:xfrm>
            <a:off x="5691188" y="4672013"/>
            <a:ext cx="3197225" cy="1600200"/>
            <a:chOff x="0" y="0"/>
            <a:chExt cx="2014" cy="1007"/>
          </a:xfrm>
        </p:grpSpPr>
        <p:sp>
          <p:nvSpPr>
            <p:cNvPr id="36875" name="AutoShape 69"/>
            <p:cNvSpPr>
              <a:spLocks/>
            </p:cNvSpPr>
            <p:nvPr/>
          </p:nvSpPr>
          <p:spPr bwMode="auto">
            <a:xfrm>
              <a:off x="766" y="0"/>
              <a:ext cx="1248" cy="1007"/>
            </a:xfrm>
            <a:custGeom>
              <a:avLst/>
              <a:gdLst>
                <a:gd name="T0" fmla="*/ 7 w 21264"/>
                <a:gd name="T1" fmla="*/ 16 h 20623"/>
                <a:gd name="T2" fmla="*/ 0 w 21264"/>
                <a:gd name="T3" fmla="*/ 24 h 20623"/>
                <a:gd name="T4" fmla="*/ 4 w 21264"/>
                <a:gd name="T5" fmla="*/ 29 h 20623"/>
                <a:gd name="T6" fmla="*/ 4 w 21264"/>
                <a:gd name="T7" fmla="*/ 29 h 20623"/>
                <a:gd name="T8" fmla="*/ 4 w 21264"/>
                <a:gd name="T9" fmla="*/ 38 h 20623"/>
                <a:gd name="T10" fmla="*/ 10 w 21264"/>
                <a:gd name="T11" fmla="*/ 40 h 20623"/>
                <a:gd name="T12" fmla="*/ 10 w 21264"/>
                <a:gd name="T13" fmla="*/ 40 h 20623"/>
                <a:gd name="T14" fmla="*/ 28 w 21264"/>
                <a:gd name="T15" fmla="*/ 45 h 20623"/>
                <a:gd name="T16" fmla="*/ 28 w 21264"/>
                <a:gd name="T17" fmla="*/ 44 h 20623"/>
                <a:gd name="T18" fmla="*/ 28 w 21264"/>
                <a:gd name="T19" fmla="*/ 45 h 20623"/>
                <a:gd name="T20" fmla="*/ 44 w 21264"/>
                <a:gd name="T21" fmla="*/ 47 h 20623"/>
                <a:gd name="T22" fmla="*/ 48 w 21264"/>
                <a:gd name="T23" fmla="*/ 42 h 20623"/>
                <a:gd name="T24" fmla="*/ 48 w 21264"/>
                <a:gd name="T25" fmla="*/ 42 h 20623"/>
                <a:gd name="T26" fmla="*/ 62 w 21264"/>
                <a:gd name="T27" fmla="*/ 39 h 20623"/>
                <a:gd name="T28" fmla="*/ 63 w 21264"/>
                <a:gd name="T29" fmla="*/ 34 h 20623"/>
                <a:gd name="T30" fmla="*/ 63 w 21264"/>
                <a:gd name="T31" fmla="*/ 34 h 20623"/>
                <a:gd name="T32" fmla="*/ 73 w 21264"/>
                <a:gd name="T33" fmla="*/ 22 h 20623"/>
                <a:gd name="T34" fmla="*/ 71 w 21264"/>
                <a:gd name="T35" fmla="*/ 17 h 20623"/>
                <a:gd name="T36" fmla="*/ 71 w 21264"/>
                <a:gd name="T37" fmla="*/ 17 h 20623"/>
                <a:gd name="T38" fmla="*/ 66 w 21264"/>
                <a:gd name="T39" fmla="*/ 7 h 20623"/>
                <a:gd name="T40" fmla="*/ 65 w 21264"/>
                <a:gd name="T41" fmla="*/ 6 h 20623"/>
                <a:gd name="T42" fmla="*/ 65 w 21264"/>
                <a:gd name="T43" fmla="*/ 6 h 20623"/>
                <a:gd name="T44" fmla="*/ 55 w 21264"/>
                <a:gd name="T45" fmla="*/ 0 h 20623"/>
                <a:gd name="T46" fmla="*/ 51 w 21264"/>
                <a:gd name="T47" fmla="*/ 3 h 20623"/>
                <a:gd name="T48" fmla="*/ 51 w 21264"/>
                <a:gd name="T49" fmla="*/ 3 h 20623"/>
                <a:gd name="T50" fmla="*/ 40 w 21264"/>
                <a:gd name="T51" fmla="*/ 1 h 20623"/>
                <a:gd name="T52" fmla="*/ 38 w 21264"/>
                <a:gd name="T53" fmla="*/ 4 h 20623"/>
                <a:gd name="T54" fmla="*/ 38 w 21264"/>
                <a:gd name="T55" fmla="*/ 4 h 20623"/>
                <a:gd name="T56" fmla="*/ 25 w 21264"/>
                <a:gd name="T57" fmla="*/ 4 h 20623"/>
                <a:gd name="T58" fmla="*/ 24 w 21264"/>
                <a:gd name="T59" fmla="*/ 6 h 20623"/>
                <a:gd name="T60" fmla="*/ 24 w 21264"/>
                <a:gd name="T61" fmla="*/ 6 h 20623"/>
                <a:gd name="T62" fmla="*/ 8 w 21264"/>
                <a:gd name="T63" fmla="*/ 10 h 20623"/>
                <a:gd name="T64" fmla="*/ 7 w 21264"/>
                <a:gd name="T65" fmla="*/ 16 h 20623"/>
                <a:gd name="T66" fmla="*/ 7 w 21264"/>
                <a:gd name="T67" fmla="*/ 16 h 20623"/>
                <a:gd name="T68" fmla="*/ 7 w 21264"/>
                <a:gd name="T69" fmla="*/ 16 h 206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1264" h="20623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2" y="15737"/>
                    <a:pt x="18401" y="15059"/>
                    <a:pt x="18406" y="1436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lnTo>
                    <a:pt x="1919" y="6857"/>
                  </a:lnTo>
                  <a:close/>
                  <a:moveTo>
                    <a:pt x="1919" y="6857"/>
                  </a:moveTo>
                </a:path>
              </a:pathLst>
            </a:custGeom>
            <a:gradFill rotWithShape="0">
              <a:gsLst>
                <a:gs pos="0">
                  <a:srgbClr val="66FFCC"/>
                </a:gs>
                <a:gs pos="50000">
                  <a:srgbClr val="FFFFFF"/>
                </a:gs>
                <a:gs pos="100000">
                  <a:srgbClr val="66FFCC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6" name="AutoShape 70"/>
            <p:cNvSpPr>
              <a:spLocks/>
            </p:cNvSpPr>
            <p:nvPr/>
          </p:nvSpPr>
          <p:spPr bwMode="auto">
            <a:xfrm>
              <a:off x="465" y="177"/>
              <a:ext cx="208" cy="16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 h 21600"/>
                <a:gd name="T4" fmla="*/ 1 w 21600"/>
                <a:gd name="T5" fmla="*/ 1 h 21600"/>
                <a:gd name="T6" fmla="*/ 2 w 21600"/>
                <a:gd name="T7" fmla="*/ 1 h 21600"/>
                <a:gd name="T8" fmla="*/ 1 w 21600"/>
                <a:gd name="T9" fmla="*/ 0 h 21600"/>
                <a:gd name="T10" fmla="*/ 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66FFCC"/>
                </a:gs>
                <a:gs pos="50000">
                  <a:srgbClr val="FFFFFF"/>
                </a:gs>
                <a:gs pos="100000">
                  <a:srgbClr val="66FFCC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7" name="AutoShape 71"/>
            <p:cNvSpPr>
              <a:spLocks/>
            </p:cNvSpPr>
            <p:nvPr/>
          </p:nvSpPr>
          <p:spPr bwMode="auto">
            <a:xfrm>
              <a:off x="200" y="116"/>
              <a:ext cx="138" cy="1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1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66FFCC"/>
                </a:gs>
                <a:gs pos="50000">
                  <a:srgbClr val="FFFFFF"/>
                </a:gs>
                <a:gs pos="100000">
                  <a:srgbClr val="66FFCC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8" name="AutoShape 72"/>
            <p:cNvSpPr>
              <a:spLocks/>
            </p:cNvSpPr>
            <p:nvPr/>
          </p:nvSpPr>
          <p:spPr bwMode="auto">
            <a:xfrm>
              <a:off x="0" y="75"/>
              <a:ext cx="6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66FFCC"/>
                </a:gs>
                <a:gs pos="50000">
                  <a:srgbClr val="FFFFFF"/>
                </a:gs>
                <a:gs pos="100000">
                  <a:srgbClr val="66FFCC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9" name="AutoShape 73"/>
            <p:cNvSpPr>
              <a:spLocks/>
            </p:cNvSpPr>
            <p:nvPr/>
          </p:nvSpPr>
          <p:spPr bwMode="auto">
            <a:xfrm>
              <a:off x="828" y="54"/>
              <a:ext cx="1145" cy="858"/>
            </a:xfrm>
            <a:custGeom>
              <a:avLst/>
              <a:gdLst>
                <a:gd name="T0" fmla="*/ 0 w 21600"/>
                <a:gd name="T1" fmla="*/ 21 h 21600"/>
                <a:gd name="T2" fmla="*/ 4 w 21600"/>
                <a:gd name="T3" fmla="*/ 22 h 21600"/>
                <a:gd name="T4" fmla="*/ 6 w 21600"/>
                <a:gd name="T5" fmla="*/ 31 h 21600"/>
                <a:gd name="T6" fmla="*/ 7 w 21600"/>
                <a:gd name="T7" fmla="*/ 30 h 21600"/>
                <a:gd name="T8" fmla="*/ 21 w 21600"/>
                <a:gd name="T9" fmla="*/ 32 h 21600"/>
                <a:gd name="T10" fmla="*/ 22 w 21600"/>
                <a:gd name="T11" fmla="*/ 34 h 21600"/>
                <a:gd name="T12" fmla="*/ 40 w 21600"/>
                <a:gd name="T13" fmla="*/ 32 h 21600"/>
                <a:gd name="T14" fmla="*/ 41 w 21600"/>
                <a:gd name="T15" fmla="*/ 30 h 21600"/>
                <a:gd name="T16" fmla="*/ 54 w 21600"/>
                <a:gd name="T17" fmla="*/ 26 h 21600"/>
                <a:gd name="T18" fmla="*/ 49 w 21600"/>
                <a:gd name="T19" fmla="*/ 19 h 21600"/>
                <a:gd name="T20" fmla="*/ 58 w 21600"/>
                <a:gd name="T21" fmla="*/ 15 h 21600"/>
                <a:gd name="T22" fmla="*/ 61 w 21600"/>
                <a:gd name="T23" fmla="*/ 12 h 21600"/>
                <a:gd name="T24" fmla="*/ 56 w 21600"/>
                <a:gd name="T25" fmla="*/ 4 h 21600"/>
                <a:gd name="T26" fmla="*/ 55 w 21600"/>
                <a:gd name="T27" fmla="*/ 3 h 21600"/>
                <a:gd name="T28" fmla="*/ 42 w 21600"/>
                <a:gd name="T29" fmla="*/ 0 h 21600"/>
                <a:gd name="T30" fmla="*/ 41 w 21600"/>
                <a:gd name="T31" fmla="*/ 2 h 21600"/>
                <a:gd name="T32" fmla="*/ 31 w 21600"/>
                <a:gd name="T33" fmla="*/ 1 h 21600"/>
                <a:gd name="T34" fmla="*/ 31 w 21600"/>
                <a:gd name="T35" fmla="*/ 2 h 21600"/>
                <a:gd name="T36" fmla="*/ 20 w 21600"/>
                <a:gd name="T37" fmla="*/ 4 h 21600"/>
                <a:gd name="T38" fmla="*/ 18 w 21600"/>
                <a:gd name="T39" fmla="*/ 3 h 21600"/>
                <a:gd name="T40" fmla="*/ 3 w 21600"/>
                <a:gd name="T41" fmla="*/ 11 h 21600"/>
                <a:gd name="T42" fmla="*/ 3 w 21600"/>
                <a:gd name="T43" fmla="*/ 12 h 216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600" h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307"/>
                  </a:moveTo>
                  <a:cubicBezTo>
                    <a:pt x="19218" y="14526"/>
                    <a:pt x="18528" y="12895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0" name="Rectangle 74"/>
            <p:cNvSpPr>
              <a:spLocks/>
            </p:cNvSpPr>
            <p:nvPr/>
          </p:nvSpPr>
          <p:spPr bwMode="auto">
            <a:xfrm>
              <a:off x="938" y="152"/>
              <a:ext cx="816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72334" bIns="38100"/>
            <a:lstStyle/>
            <a:p>
              <a:pPr marL="1588" algn="ctr"/>
              <a:r>
                <a:rPr lang="sr-Latn-RS" sz="1200" b="1" dirty="0">
                  <a:latin typeface="Tahoma" pitchFamily="34" charset="0"/>
                  <a:cs typeface="Tahoma" pitchFamily="34" charset="0"/>
                  <a:sym typeface="Tahoma" pitchFamily="34" charset="0"/>
                </a:rPr>
                <a:t>Interfejs koji omogućuje korisnicima da rade u jeziku koji razumeju</a:t>
              </a:r>
              <a:endParaRPr lang="en-US" sz="1200" b="1" dirty="0">
                <a:latin typeface="Tahoma" pitchFamily="34" charset="0"/>
                <a:cs typeface="Tahoma" pitchFamily="34" charset="0"/>
                <a:sym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955106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ED6A2295-B978-470E-8E1E-EDF79AB8509A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dirty="0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1203" name="Rectangle 4"/>
          <p:cNvSpPr>
            <a:spLocks/>
          </p:cNvSpPr>
          <p:nvPr/>
        </p:nvSpPr>
        <p:spPr bwMode="auto">
          <a:xfrm>
            <a:off x="3068638" y="6553200"/>
            <a:ext cx="2984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6EB7D7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© Franz J. Kurfess</a:t>
            </a:r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Detalji strukture SBZ</a:t>
            </a:r>
            <a:endParaRPr lang="en-US" dirty="0"/>
          </a:p>
        </p:txBody>
      </p:sp>
      <p:sp>
        <p:nvSpPr>
          <p:cNvPr id="51205" name="Rectangle 6"/>
          <p:cNvSpPr>
            <a:spLocks/>
          </p:cNvSpPr>
          <p:nvPr/>
        </p:nvSpPr>
        <p:spPr bwMode="auto">
          <a:xfrm>
            <a:off x="228600" y="1219200"/>
            <a:ext cx="8839200" cy="5181600"/>
          </a:xfrm>
          <a:prstGeom prst="rect">
            <a:avLst/>
          </a:prstGeom>
          <a:solidFill>
            <a:srgbClr val="FCFEB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5105400" y="1524000"/>
            <a:ext cx="3733800" cy="1295400"/>
            <a:chOff x="0" y="0"/>
            <a:chExt cx="2352" cy="816"/>
          </a:xfrm>
        </p:grpSpPr>
        <p:sp>
          <p:nvSpPr>
            <p:cNvPr id="51234" name="Rectangle 7"/>
            <p:cNvSpPr>
              <a:spLocks/>
            </p:cNvSpPr>
            <p:nvPr/>
          </p:nvSpPr>
          <p:spPr bwMode="auto">
            <a:xfrm>
              <a:off x="0" y="0"/>
              <a:ext cx="2352" cy="816"/>
            </a:xfrm>
            <a:prstGeom prst="rect">
              <a:avLst/>
            </a:prstGeom>
            <a:solidFill>
              <a:srgbClr val="0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5" name="Rectangle 8"/>
            <p:cNvSpPr>
              <a:spLocks/>
            </p:cNvSpPr>
            <p:nvPr/>
          </p:nvSpPr>
          <p:spPr bwMode="auto">
            <a:xfrm>
              <a:off x="641" y="292"/>
              <a:ext cx="10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Baza znanja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1207" name="Group 12"/>
          <p:cNvGrpSpPr>
            <a:grpSpLocks/>
          </p:cNvGrpSpPr>
          <p:nvPr/>
        </p:nvGrpSpPr>
        <p:grpSpPr bwMode="auto">
          <a:xfrm>
            <a:off x="5105400" y="3200400"/>
            <a:ext cx="3733800" cy="1295400"/>
            <a:chOff x="0" y="0"/>
            <a:chExt cx="2352" cy="816"/>
          </a:xfrm>
        </p:grpSpPr>
        <p:sp>
          <p:nvSpPr>
            <p:cNvPr id="51232" name="Rectangle 10"/>
            <p:cNvSpPr>
              <a:spLocks/>
            </p:cNvSpPr>
            <p:nvPr/>
          </p:nvSpPr>
          <p:spPr bwMode="auto">
            <a:xfrm>
              <a:off x="0" y="0"/>
              <a:ext cx="2352" cy="8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3" name="Rectangle 11"/>
            <p:cNvSpPr>
              <a:spLocks/>
            </p:cNvSpPr>
            <p:nvPr/>
          </p:nvSpPr>
          <p:spPr bwMode="auto">
            <a:xfrm>
              <a:off x="188" y="176"/>
              <a:ext cx="110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 </a:t>
              </a:r>
              <a:r>
                <a:rPr lang="sr-Latn-RS" sz="2400" dirty="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Modul za </a:t>
              </a:r>
            </a:p>
            <a:p>
              <a:r>
                <a:rPr lang="sr-Latn-RS" sz="2400" dirty="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zaključivanje</a:t>
              </a:r>
              <a:endParaRPr lang="en-US" sz="2400" dirty="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sp>
        <p:nvSpPr>
          <p:cNvPr id="51208" name="AutoShape 13"/>
          <p:cNvSpPr>
            <a:spLocks/>
          </p:cNvSpPr>
          <p:nvPr/>
        </p:nvSpPr>
        <p:spPr bwMode="auto">
          <a:xfrm rot="5400000">
            <a:off x="6553201" y="2589212"/>
            <a:ext cx="838200" cy="84137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AFD00"/>
          </a:solidFill>
          <a:ln w="12700">
            <a:solidFill>
              <a:srgbClr val="FAFD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1209" name="Group 16"/>
          <p:cNvGrpSpPr>
            <a:grpSpLocks/>
          </p:cNvGrpSpPr>
          <p:nvPr/>
        </p:nvGrpSpPr>
        <p:grpSpPr bwMode="auto">
          <a:xfrm>
            <a:off x="5105400" y="4876800"/>
            <a:ext cx="3733800" cy="1295400"/>
            <a:chOff x="0" y="0"/>
            <a:chExt cx="2352" cy="816"/>
          </a:xfrm>
        </p:grpSpPr>
        <p:sp>
          <p:nvSpPr>
            <p:cNvPr id="51230" name="Rectangle 14"/>
            <p:cNvSpPr>
              <a:spLocks/>
            </p:cNvSpPr>
            <p:nvPr/>
          </p:nvSpPr>
          <p:spPr bwMode="auto">
            <a:xfrm>
              <a:off x="0" y="0"/>
              <a:ext cx="2352" cy="81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1" name="Rectangle 15"/>
            <p:cNvSpPr>
              <a:spLocks/>
            </p:cNvSpPr>
            <p:nvPr/>
          </p:nvSpPr>
          <p:spPr bwMode="auto">
            <a:xfrm>
              <a:off x="462" y="292"/>
              <a:ext cx="14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Radna memorija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sp>
        <p:nvSpPr>
          <p:cNvPr id="51210" name="AutoShape 17"/>
          <p:cNvSpPr>
            <a:spLocks/>
          </p:cNvSpPr>
          <p:nvPr/>
        </p:nvSpPr>
        <p:spPr bwMode="auto">
          <a:xfrm rot="5400000">
            <a:off x="6630988" y="4265612"/>
            <a:ext cx="838200" cy="84137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AFD00"/>
          </a:solidFill>
          <a:ln w="12700">
            <a:solidFill>
              <a:srgbClr val="FAFD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1211" name="Group 20"/>
          <p:cNvGrpSpPr>
            <a:grpSpLocks/>
          </p:cNvGrpSpPr>
          <p:nvPr/>
        </p:nvGrpSpPr>
        <p:grpSpPr bwMode="auto">
          <a:xfrm rot="-5400000">
            <a:off x="-1257300" y="3238500"/>
            <a:ext cx="4648200" cy="1219200"/>
            <a:chOff x="0" y="0"/>
            <a:chExt cx="2928" cy="768"/>
          </a:xfrm>
        </p:grpSpPr>
        <p:sp>
          <p:nvSpPr>
            <p:cNvPr id="51228" name="Rectangle 18"/>
            <p:cNvSpPr>
              <a:spLocks/>
            </p:cNvSpPr>
            <p:nvPr/>
          </p:nvSpPr>
          <p:spPr bwMode="auto">
            <a:xfrm rot="5400000">
              <a:off x="1080" y="-1080"/>
              <a:ext cx="768" cy="2928"/>
            </a:xfrm>
            <a:prstGeom prst="rect">
              <a:avLst/>
            </a:prstGeom>
            <a:solidFill>
              <a:srgbClr val="FFE95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9" name="Rectangle 19"/>
            <p:cNvSpPr>
              <a:spLocks/>
            </p:cNvSpPr>
            <p:nvPr/>
          </p:nvSpPr>
          <p:spPr bwMode="auto">
            <a:xfrm>
              <a:off x="739" y="263"/>
              <a:ext cx="15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Korisnički interfejs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1212" name="Group 27"/>
          <p:cNvGrpSpPr>
            <a:grpSpLocks/>
          </p:cNvGrpSpPr>
          <p:nvPr/>
        </p:nvGrpSpPr>
        <p:grpSpPr bwMode="auto">
          <a:xfrm>
            <a:off x="2266950" y="2057400"/>
            <a:ext cx="2209800" cy="3581400"/>
            <a:chOff x="0" y="0"/>
            <a:chExt cx="1392" cy="2256"/>
          </a:xfrm>
        </p:grpSpPr>
        <p:grpSp>
          <p:nvGrpSpPr>
            <p:cNvPr id="51222" name="Group 23"/>
            <p:cNvGrpSpPr>
              <a:grpSpLocks/>
            </p:cNvGrpSpPr>
            <p:nvPr/>
          </p:nvGrpSpPr>
          <p:grpSpPr bwMode="auto">
            <a:xfrm>
              <a:off x="0" y="0"/>
              <a:ext cx="1392" cy="912"/>
              <a:chOff x="0" y="0"/>
              <a:chExt cx="1392" cy="912"/>
            </a:xfrm>
          </p:grpSpPr>
          <p:sp>
            <p:nvSpPr>
              <p:cNvPr id="51226" name="Rectangle 21"/>
              <p:cNvSpPr>
                <a:spLocks/>
              </p:cNvSpPr>
              <p:nvPr/>
            </p:nvSpPr>
            <p:spPr bwMode="auto">
              <a:xfrm>
                <a:off x="0" y="0"/>
                <a:ext cx="1392" cy="912"/>
              </a:xfrm>
              <a:prstGeom prst="rect">
                <a:avLst/>
              </a:prstGeom>
              <a:solidFill>
                <a:srgbClr val="62D6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227" name="Rectangle 22"/>
              <p:cNvSpPr>
                <a:spLocks/>
              </p:cNvSpPr>
              <p:nvPr/>
            </p:nvSpPr>
            <p:spPr bwMode="auto">
              <a:xfrm>
                <a:off x="0" y="84"/>
                <a:ext cx="1392" cy="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sr-Latn-RS" sz="2400">
                    <a:solidFill>
                      <a:srgbClr val="00025A"/>
                    </a:solidFill>
                    <a:latin typeface="News Gothic MT" charset="0"/>
                    <a:ea typeface="News Gothic MT" charset="0"/>
                    <a:cs typeface="News Gothic MT" charset="0"/>
                    <a:sym typeface="News Gothic MT" charset="0"/>
                  </a:rPr>
                  <a:t>Modul za prikupljanje znanja</a:t>
                </a:r>
                <a:endPara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endParaRPr>
              </a:p>
            </p:txBody>
          </p:sp>
        </p:grpSp>
        <p:grpSp>
          <p:nvGrpSpPr>
            <p:cNvPr id="51223" name="Group 26"/>
            <p:cNvGrpSpPr>
              <a:grpSpLocks/>
            </p:cNvGrpSpPr>
            <p:nvPr/>
          </p:nvGrpSpPr>
          <p:grpSpPr bwMode="auto">
            <a:xfrm>
              <a:off x="0" y="1344"/>
              <a:ext cx="1392" cy="912"/>
              <a:chOff x="0" y="0"/>
              <a:chExt cx="1392" cy="912"/>
            </a:xfrm>
          </p:grpSpPr>
          <p:sp>
            <p:nvSpPr>
              <p:cNvPr id="51224" name="Rectangle 24"/>
              <p:cNvSpPr>
                <a:spLocks/>
              </p:cNvSpPr>
              <p:nvPr/>
            </p:nvSpPr>
            <p:spPr bwMode="auto">
              <a:xfrm>
                <a:off x="0" y="0"/>
                <a:ext cx="1392" cy="912"/>
              </a:xfrm>
              <a:prstGeom prst="rect">
                <a:avLst/>
              </a:prstGeom>
              <a:solidFill>
                <a:srgbClr val="FF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225" name="Rectangle 25"/>
              <p:cNvSpPr>
                <a:spLocks/>
              </p:cNvSpPr>
              <p:nvPr/>
            </p:nvSpPr>
            <p:spPr bwMode="auto">
              <a:xfrm>
                <a:off x="0" y="200"/>
                <a:ext cx="1392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sr-Latn-RS" sz="2400" dirty="0">
                    <a:solidFill>
                      <a:srgbClr val="00025A"/>
                    </a:solidFill>
                    <a:latin typeface="News Gothic MT" charset="0"/>
                    <a:ea typeface="News Gothic MT" charset="0"/>
                    <a:cs typeface="News Gothic MT" charset="0"/>
                    <a:sym typeface="News Gothic MT" charset="0"/>
                  </a:rPr>
                  <a:t>Modul za obrazlaganje</a:t>
                </a:r>
                <a:endParaRPr lang="en-US" sz="2400" dirty="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endParaRPr>
              </a:p>
            </p:txBody>
          </p:sp>
        </p:grpSp>
      </p:grpSp>
      <p:grpSp>
        <p:nvGrpSpPr>
          <p:cNvPr id="51213" name="Group 30"/>
          <p:cNvGrpSpPr>
            <a:grpSpLocks/>
          </p:cNvGrpSpPr>
          <p:nvPr/>
        </p:nvGrpSpPr>
        <p:grpSpPr bwMode="auto">
          <a:xfrm>
            <a:off x="7467600" y="3390900"/>
            <a:ext cx="1219200" cy="914400"/>
            <a:chOff x="0" y="0"/>
            <a:chExt cx="768" cy="576"/>
          </a:xfrm>
        </p:grpSpPr>
        <p:sp>
          <p:nvSpPr>
            <p:cNvPr id="51220" name="Rectangle 28"/>
            <p:cNvSpPr>
              <a:spLocks/>
            </p:cNvSpPr>
            <p:nvPr/>
          </p:nvSpPr>
          <p:spPr bwMode="auto">
            <a:xfrm>
              <a:off x="0" y="0"/>
              <a:ext cx="768" cy="576"/>
            </a:xfrm>
            <a:prstGeom prst="rect">
              <a:avLst/>
            </a:prstGeom>
            <a:solidFill>
              <a:srgbClr val="FF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1" name="Rectangle 29"/>
            <p:cNvSpPr>
              <a:spLocks/>
            </p:cNvSpPr>
            <p:nvPr/>
          </p:nvSpPr>
          <p:spPr bwMode="auto">
            <a:xfrm>
              <a:off x="19" y="148"/>
              <a:ext cx="72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Agenda</a:t>
              </a:r>
            </a:p>
          </p:txBody>
        </p:sp>
      </p:grpSp>
      <p:grpSp>
        <p:nvGrpSpPr>
          <p:cNvPr id="51214" name="Group 33"/>
          <p:cNvGrpSpPr>
            <a:grpSpLocks/>
          </p:cNvGrpSpPr>
          <p:nvPr/>
        </p:nvGrpSpPr>
        <p:grpSpPr bwMode="auto">
          <a:xfrm>
            <a:off x="4117975" y="2911475"/>
            <a:ext cx="1285875" cy="1873250"/>
            <a:chOff x="0" y="0"/>
            <a:chExt cx="809" cy="1179"/>
          </a:xfrm>
        </p:grpSpPr>
        <p:sp>
          <p:nvSpPr>
            <p:cNvPr id="51218" name="AutoShape 31"/>
            <p:cNvSpPr>
              <a:spLocks/>
            </p:cNvSpPr>
            <p:nvPr/>
          </p:nvSpPr>
          <p:spPr bwMode="auto">
            <a:xfrm rot="2039999">
              <a:off x="-3" y="207"/>
              <a:ext cx="815" cy="238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AFD00"/>
            </a:solidFill>
            <a:ln w="12700">
              <a:solidFill>
                <a:srgbClr val="FAFD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9" name="AutoShape 32"/>
            <p:cNvSpPr>
              <a:spLocks/>
            </p:cNvSpPr>
            <p:nvPr/>
          </p:nvSpPr>
          <p:spPr bwMode="auto">
            <a:xfrm rot="19560000" flipH="1">
              <a:off x="-3" y="733"/>
              <a:ext cx="815" cy="238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AFD00"/>
            </a:solidFill>
            <a:ln w="12700">
              <a:solidFill>
                <a:srgbClr val="FAFD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51215" name="Group 36"/>
          <p:cNvGrpSpPr>
            <a:grpSpLocks/>
          </p:cNvGrpSpPr>
          <p:nvPr/>
        </p:nvGrpSpPr>
        <p:grpSpPr bwMode="auto">
          <a:xfrm flipH="1">
            <a:off x="1298575" y="2946400"/>
            <a:ext cx="1285875" cy="1873250"/>
            <a:chOff x="0" y="0"/>
            <a:chExt cx="809" cy="1179"/>
          </a:xfrm>
        </p:grpSpPr>
        <p:sp>
          <p:nvSpPr>
            <p:cNvPr id="51216" name="AutoShape 34"/>
            <p:cNvSpPr>
              <a:spLocks/>
            </p:cNvSpPr>
            <p:nvPr/>
          </p:nvSpPr>
          <p:spPr bwMode="auto">
            <a:xfrm rot="2039999">
              <a:off x="-3" y="207"/>
              <a:ext cx="815" cy="238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AFD00"/>
            </a:solidFill>
            <a:ln w="12700">
              <a:solidFill>
                <a:srgbClr val="FAFD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7" name="AutoShape 35"/>
            <p:cNvSpPr>
              <a:spLocks/>
            </p:cNvSpPr>
            <p:nvPr/>
          </p:nvSpPr>
          <p:spPr bwMode="auto">
            <a:xfrm rot="19560000" flipH="1">
              <a:off x="-3" y="733"/>
              <a:ext cx="815" cy="238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AFD00"/>
            </a:solidFill>
            <a:ln w="12700">
              <a:solidFill>
                <a:srgbClr val="FAFD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97861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MACSYMA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 numCol="3"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Pro</a:t>
            </a:r>
            <a:r>
              <a:rPr lang="sr-Latn-RS" dirty="0" err="1"/>
              <a:t>jekti</a:t>
            </a:r>
            <a:r>
              <a:rPr lang="en-GB" dirty="0"/>
              <a:t> </a:t>
            </a:r>
            <a:r>
              <a:rPr lang="sr-Latn-RS" dirty="0"/>
              <a:t>Project </a:t>
            </a:r>
            <a:r>
              <a:rPr lang="en-GB" dirty="0"/>
              <a:t>MAC</a:t>
            </a:r>
            <a:r>
              <a:rPr lang="sr-Latn-RS" dirty="0"/>
              <a:t> </a:t>
            </a:r>
            <a:r>
              <a:rPr lang="sr-Latn-RS" dirty="0" err="1"/>
              <a:t>pokrivli</a:t>
            </a:r>
            <a:r>
              <a:rPr lang="sr-Latn-RS" dirty="0"/>
              <a:t> su:</a:t>
            </a:r>
          </a:p>
          <a:p>
            <a:pPr marL="171450" indent="-171450"/>
            <a:r>
              <a:rPr lang="en-US" dirty="0"/>
              <a:t>Algol Extended for Design (AED) language (ESL, Doug Ross)</a:t>
            </a:r>
          </a:p>
          <a:p>
            <a:pPr marL="171450" indent="-171450"/>
            <a:r>
              <a:rPr lang="en-US" dirty="0"/>
              <a:t>Braille terminal (MIT Sensory Aids Center, George Dalrymple)</a:t>
            </a:r>
          </a:p>
          <a:p>
            <a:pPr marL="171450" indent="-171450"/>
            <a:r>
              <a:rPr lang="en-US" dirty="0"/>
              <a:t>COGO language (Dan </a:t>
            </a:r>
            <a:r>
              <a:rPr lang="en-US" dirty="0" err="1"/>
              <a:t>Roos</a:t>
            </a:r>
            <a:r>
              <a:rPr lang="en-US" dirty="0"/>
              <a:t>)</a:t>
            </a:r>
          </a:p>
          <a:p>
            <a:pPr marL="171450" indent="-171450"/>
            <a:r>
              <a:rPr lang="en-US" b="1" dirty="0"/>
              <a:t>Communications simulation</a:t>
            </a:r>
            <a:r>
              <a:rPr lang="en-US" dirty="0"/>
              <a:t> (Prof. </a:t>
            </a:r>
            <a:r>
              <a:rPr lang="en-US" dirty="0" err="1"/>
              <a:t>Ithiel</a:t>
            </a:r>
            <a:r>
              <a:rPr lang="en-US" dirty="0"/>
              <a:t> Pool)</a:t>
            </a:r>
          </a:p>
          <a:p>
            <a:pPr marL="171450" indent="-171450"/>
            <a:r>
              <a:rPr lang="en-US" b="1" dirty="0"/>
              <a:t>Computer architecture research and multiprogramming semantics</a:t>
            </a:r>
            <a:r>
              <a:rPr lang="en-US" dirty="0"/>
              <a:t> (Prof. Jack Dennis)</a:t>
            </a:r>
          </a:p>
          <a:p>
            <a:pPr marL="171450" indent="-171450"/>
            <a:r>
              <a:rPr lang="en-US" b="1" dirty="0"/>
              <a:t>Computer-aided ship design</a:t>
            </a:r>
          </a:p>
          <a:p>
            <a:pPr marL="171450" indent="-171450"/>
            <a:r>
              <a:rPr lang="en-US" dirty="0"/>
              <a:t>Electronic Systems Laboratory (ESL) Display, known as the Kludge (John Ward)</a:t>
            </a:r>
          </a:p>
          <a:p>
            <a:pPr marL="171450" indent="-171450"/>
            <a:r>
              <a:rPr lang="en-US" b="1" dirty="0"/>
              <a:t>Job shop simulation </a:t>
            </a:r>
            <a:r>
              <a:rPr lang="en-US" dirty="0"/>
              <a:t>(Prof. Donald Carroll)</a:t>
            </a:r>
          </a:p>
          <a:p>
            <a:pPr marL="171450" indent="-171450"/>
            <a:r>
              <a:rPr lang="en-US" dirty="0"/>
              <a:t>Library Automation: Project TIP (Prof. Carl </a:t>
            </a:r>
            <a:r>
              <a:rPr lang="en-US" dirty="0" err="1"/>
              <a:t>Overhage</a:t>
            </a:r>
            <a:r>
              <a:rPr lang="en-US" dirty="0"/>
              <a:t>, Meyer Kessler)</a:t>
            </a:r>
          </a:p>
          <a:p>
            <a:pPr marL="171450" indent="-171450"/>
            <a:r>
              <a:rPr lang="en-US" b="1" dirty="0">
                <a:solidFill>
                  <a:srgbClr val="FF0000"/>
                </a:solidFill>
              </a:rPr>
              <a:t>MATHLAB/MACSYMA/MACLISP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(AI Lab)</a:t>
            </a:r>
          </a:p>
          <a:p>
            <a:pPr marL="171450" indent="-171450"/>
            <a:r>
              <a:rPr lang="en-US" dirty="0"/>
              <a:t>Molecular biology using the ESL display (Prof. Cyrus </a:t>
            </a:r>
            <a:r>
              <a:rPr lang="en-US" dirty="0" err="1"/>
              <a:t>Levinthal</a:t>
            </a:r>
            <a:r>
              <a:rPr lang="en-US" dirty="0"/>
              <a:t>) [cy]</a:t>
            </a:r>
          </a:p>
          <a:p>
            <a:pPr marL="171450" indent="-171450"/>
            <a:r>
              <a:rPr lang="en-US" b="1" dirty="0"/>
              <a:t>Natural language problem solving</a:t>
            </a:r>
            <a:r>
              <a:rPr lang="en-US" dirty="0"/>
              <a:t> (Daniel </a:t>
            </a:r>
            <a:r>
              <a:rPr lang="en-US" dirty="0" err="1"/>
              <a:t>Bobrow</a:t>
            </a:r>
            <a:r>
              <a:rPr lang="en-US" dirty="0"/>
              <a:t>)</a:t>
            </a:r>
          </a:p>
          <a:p>
            <a:pPr marL="171450" indent="-171450"/>
            <a:r>
              <a:rPr lang="en-US" dirty="0"/>
              <a:t>OPS-1 language for management simulation (Sloan School, Prof. Martin Greenberger)</a:t>
            </a:r>
          </a:p>
          <a:p>
            <a:pPr marL="171450" indent="-171450"/>
            <a:r>
              <a:rPr lang="en-US" b="1" dirty="0"/>
              <a:t>Plasma beam display </a:t>
            </a:r>
            <a:r>
              <a:rPr lang="en-US" dirty="0"/>
              <a:t>(Jim Mills)</a:t>
            </a:r>
          </a:p>
          <a:p>
            <a:pPr marL="171450" indent="-171450"/>
            <a:r>
              <a:rPr lang="en-US" b="1" dirty="0"/>
              <a:t>Plasma beam dynamics </a:t>
            </a:r>
            <a:r>
              <a:rPr lang="en-US" dirty="0"/>
              <a:t>(Prof. A. </a:t>
            </a:r>
            <a:r>
              <a:rPr lang="en-US" dirty="0" err="1"/>
              <a:t>Bers</a:t>
            </a:r>
            <a:r>
              <a:rPr lang="en-US" dirty="0"/>
              <a:t>)</a:t>
            </a:r>
          </a:p>
          <a:p>
            <a:pPr marL="171450" indent="-171450"/>
            <a:r>
              <a:rPr lang="en-US" b="1" dirty="0"/>
              <a:t>Programs for Physical Problems </a:t>
            </a:r>
            <a:r>
              <a:rPr lang="en-US" dirty="0"/>
              <a:t>(Betty Campbell, Carla Marceau, Martha Pennell)</a:t>
            </a:r>
          </a:p>
          <a:p>
            <a:pPr marL="171450" indent="-171450"/>
            <a:r>
              <a:rPr lang="en-US" b="1" dirty="0"/>
              <a:t>Project Scheduling system</a:t>
            </a:r>
          </a:p>
          <a:p>
            <a:pPr marL="171450" indent="-171450"/>
            <a:r>
              <a:rPr lang="en-US" dirty="0"/>
              <a:t>Proof Mechanization (David </a:t>
            </a:r>
            <a:r>
              <a:rPr lang="en-US" dirty="0" err="1"/>
              <a:t>Luckham</a:t>
            </a:r>
            <a:r>
              <a:rPr lang="en-US" dirty="0"/>
              <a:t>)</a:t>
            </a:r>
          </a:p>
          <a:p>
            <a:pPr marL="171450" indent="-171450"/>
            <a:r>
              <a:rPr lang="en-US" b="1" dirty="0"/>
              <a:t>Railway engineering systems </a:t>
            </a:r>
            <a:r>
              <a:rPr lang="en-US" dirty="0"/>
              <a:t>(Luttrell, </a:t>
            </a:r>
            <a:r>
              <a:rPr lang="en-US" dirty="0" err="1"/>
              <a:t>Ditmeyer</a:t>
            </a:r>
            <a:r>
              <a:rPr lang="en-US" dirty="0"/>
              <a:t>)</a:t>
            </a:r>
          </a:p>
          <a:p>
            <a:pPr marL="171450" indent="-171450"/>
            <a:r>
              <a:rPr lang="en-US" b="1" dirty="0"/>
              <a:t>Semantic Information Retrieval </a:t>
            </a:r>
            <a:r>
              <a:rPr lang="en-US" dirty="0"/>
              <a:t>(Bert Raphael)</a:t>
            </a:r>
          </a:p>
          <a:p>
            <a:pPr marL="171450" indent="-171450"/>
            <a:r>
              <a:rPr lang="en-US" dirty="0" err="1"/>
              <a:t>MacAIMS</a:t>
            </a:r>
            <a:r>
              <a:rPr lang="en-US" dirty="0"/>
              <a:t> Relational database (Bob Goldstein)</a:t>
            </a:r>
          </a:p>
          <a:p>
            <a:pPr marL="171450" indent="-171450"/>
            <a:r>
              <a:rPr lang="en-US" b="1" dirty="0"/>
              <a:t>STRUDL and COGO Civil Engineering languages </a:t>
            </a:r>
            <a:r>
              <a:rPr lang="en-US" dirty="0"/>
              <a:t>(Biggs, </a:t>
            </a:r>
            <a:r>
              <a:rPr lang="en-US" dirty="0" err="1"/>
              <a:t>Logcher</a:t>
            </a:r>
            <a:r>
              <a:rPr lang="en-US" dirty="0"/>
              <a:t>)</a:t>
            </a:r>
          </a:p>
          <a:p>
            <a:pPr marL="171450" indent="-171450"/>
            <a:r>
              <a:rPr lang="en-US" b="1" dirty="0"/>
              <a:t>Scheduling algorithms </a:t>
            </a:r>
            <a:r>
              <a:rPr lang="en-US" dirty="0"/>
              <a:t>(Dick </a:t>
            </a:r>
            <a:r>
              <a:rPr lang="en-US" dirty="0" err="1"/>
              <a:t>Kain</a:t>
            </a:r>
            <a:r>
              <a:rPr lang="en-US" dirty="0"/>
              <a:t>, David </a:t>
            </a:r>
            <a:r>
              <a:rPr lang="en-US" dirty="0" err="1"/>
              <a:t>Kuck</a:t>
            </a:r>
            <a:r>
              <a:rPr lang="en-US" dirty="0"/>
              <a:t>)</a:t>
            </a:r>
          </a:p>
          <a:p>
            <a:pPr marL="171450" indent="-171450"/>
            <a:r>
              <a:rPr lang="en-US" b="1" dirty="0"/>
              <a:t>Simulation of computer systems </a:t>
            </a:r>
            <a:r>
              <a:rPr lang="en-US" dirty="0"/>
              <a:t>(Allan </a:t>
            </a:r>
            <a:r>
              <a:rPr lang="en-US" dirty="0" err="1"/>
              <a:t>Scherr</a:t>
            </a:r>
            <a:r>
              <a:rPr lang="en-US" dirty="0"/>
              <a:t>)</a:t>
            </a:r>
          </a:p>
          <a:p>
            <a:pPr marL="171450" indent="-171450"/>
            <a:r>
              <a:rPr lang="en-US" b="1" dirty="0"/>
              <a:t>Simulation of time-sharing systems </a:t>
            </a:r>
            <a:r>
              <a:rPr lang="en-US" dirty="0"/>
              <a:t>(Earl Van Horn)</a:t>
            </a:r>
          </a:p>
          <a:p>
            <a:pPr marL="171450" indent="-171450"/>
            <a:r>
              <a:rPr lang="en-US" b="1" dirty="0"/>
              <a:t>Social system analysis </a:t>
            </a:r>
            <a:r>
              <a:rPr lang="en-US" dirty="0"/>
              <a:t>(Prof. </a:t>
            </a:r>
            <a:r>
              <a:rPr lang="en-US" dirty="0" err="1"/>
              <a:t>Ithiel</a:t>
            </a:r>
            <a:r>
              <a:rPr lang="en-US" dirty="0"/>
              <a:t> Pool)</a:t>
            </a:r>
          </a:p>
          <a:p>
            <a:pPr marL="171450" indent="-171450"/>
            <a:r>
              <a:rPr lang="en-US" b="1" dirty="0"/>
              <a:t>Soil Engineering Problem Oriented Language </a:t>
            </a:r>
            <a:r>
              <a:rPr lang="en-US" dirty="0"/>
              <a:t>(SEPOL) (</a:t>
            </a:r>
            <a:r>
              <a:rPr lang="en-US" dirty="0" err="1"/>
              <a:t>Schiffman</a:t>
            </a:r>
            <a:r>
              <a:rPr lang="en-US" dirty="0"/>
              <a:t>, </a:t>
            </a:r>
            <a:r>
              <a:rPr lang="en-US" dirty="0" err="1"/>
              <a:t>Beckreck</a:t>
            </a:r>
            <a:r>
              <a:rPr lang="en-US" dirty="0"/>
              <a:t>)</a:t>
            </a:r>
          </a:p>
          <a:p>
            <a:pPr marL="171450" indent="-171450"/>
            <a:r>
              <a:rPr lang="en-US" b="1" dirty="0"/>
              <a:t>Speech analysis </a:t>
            </a:r>
            <a:r>
              <a:rPr lang="en-US" dirty="0"/>
              <a:t>(John Heinz)</a:t>
            </a:r>
          </a:p>
          <a:p>
            <a:pPr marL="171450" indent="-171450"/>
            <a:r>
              <a:rPr lang="en-US" b="1" dirty="0"/>
              <a:t>Stock trading simulation </a:t>
            </a:r>
            <a:r>
              <a:rPr lang="en-US" dirty="0"/>
              <a:t>(R. W. Spitz)</a:t>
            </a:r>
          </a:p>
          <a:p>
            <a:pPr marL="171450" indent="-171450"/>
            <a:r>
              <a:rPr lang="en-US" b="1" dirty="0"/>
              <a:t>Structural Engineering Systems Solver </a:t>
            </a:r>
            <a:r>
              <a:rPr lang="en-US" dirty="0"/>
              <a:t>(STRESS), (Prof. Biggs, Prof. </a:t>
            </a:r>
            <a:r>
              <a:rPr lang="en-US" dirty="0" err="1"/>
              <a:t>Logcher</a:t>
            </a:r>
            <a:r>
              <a:rPr lang="en-US" dirty="0"/>
              <a:t>)</a:t>
            </a:r>
          </a:p>
          <a:p>
            <a:pPr marL="171450" indent="-171450"/>
            <a:r>
              <a:rPr lang="en-US" b="1" dirty="0"/>
              <a:t>Text to speech </a:t>
            </a:r>
            <a:r>
              <a:rPr lang="en-US" dirty="0"/>
              <a:t>(Prof. Francis F. Lee)</a:t>
            </a:r>
          </a:p>
          <a:p>
            <a:pPr marL="171450" indent="-171450"/>
            <a:r>
              <a:rPr lang="en-US" dirty="0"/>
              <a:t>Theorem proving (Tim Hart)</a:t>
            </a:r>
          </a:p>
          <a:p>
            <a:pPr marL="171450" indent="-171450"/>
            <a:r>
              <a:rPr lang="en-US" b="1" dirty="0"/>
              <a:t>Transportation and highway systems</a:t>
            </a:r>
          </a:p>
          <a:p>
            <a:pPr marL="171450" indent="-171450"/>
            <a:r>
              <a:rPr lang="en-US" b="1" dirty="0"/>
              <a:t>Circuit design loading </a:t>
            </a:r>
            <a:r>
              <a:rPr lang="en-US" dirty="0"/>
              <a:t>(ESL)</a:t>
            </a:r>
          </a:p>
          <a:p>
            <a:pPr marL="171450" indent="-171450"/>
            <a:r>
              <a:rPr lang="en-US" b="1" dirty="0"/>
              <a:t>Marketing modeling</a:t>
            </a:r>
          </a:p>
          <a:p>
            <a:pPr marL="171450" indent="-171450"/>
            <a:r>
              <a:rPr lang="en-US" b="1" dirty="0"/>
              <a:t>Nuclear reactor design</a:t>
            </a:r>
          </a:p>
          <a:p>
            <a:pPr marL="171450" indent="-171450"/>
            <a:r>
              <a:rPr lang="en-US" dirty="0"/>
              <a:t>Performance analysis of a mainframe with an attached PDP-8 (Jerry </a:t>
            </a:r>
            <a:r>
              <a:rPr lang="en-US" dirty="0" err="1"/>
              <a:t>Grochow</a:t>
            </a:r>
            <a:r>
              <a:rPr lang="en-US" dirty="0"/>
              <a:t>)</a:t>
            </a:r>
          </a:p>
          <a:p>
            <a:pPr marL="171450" indent="-171450"/>
            <a:r>
              <a:rPr lang="en-US" b="1" dirty="0"/>
              <a:t>Ship loading </a:t>
            </a:r>
            <a:r>
              <a:rPr lang="en-US" dirty="0"/>
              <a:t>(ESL)</a:t>
            </a:r>
          </a:p>
          <a:p>
            <a:pPr marL="171450" indent="-171450"/>
            <a:r>
              <a:rPr lang="en-US" dirty="0"/>
              <a:t>Storage tube displays, such as the ARDS (Rob </a:t>
            </a:r>
            <a:r>
              <a:rPr lang="en-US" dirty="0" err="1"/>
              <a:t>Stotz</a:t>
            </a:r>
            <a:r>
              <a:rPr lang="en-US" dirty="0"/>
              <a:t>)</a:t>
            </a:r>
          </a:p>
          <a:p>
            <a:pPr marL="171450" indent="-171450"/>
            <a:r>
              <a:rPr lang="en-US" b="1" dirty="0"/>
              <a:t>Traffic simulation</a:t>
            </a:r>
          </a:p>
          <a:p>
            <a:endParaRPr lang="sr-Latn-RS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269488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Elementi SBZ</a:t>
            </a:r>
            <a:endParaRPr lang="en-US" dirty="0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Baza znanja</a:t>
            </a:r>
            <a:endParaRPr lang="en-US" dirty="0"/>
          </a:p>
          <a:p>
            <a:r>
              <a:rPr lang="sr-Latn-RS" dirty="0"/>
              <a:t>Modul za zaključivanje</a:t>
            </a:r>
            <a:endParaRPr lang="en-US" dirty="0"/>
          </a:p>
          <a:p>
            <a:r>
              <a:rPr lang="sr-Latn-RS" dirty="0"/>
              <a:t>Radna memorija</a:t>
            </a:r>
            <a:endParaRPr lang="en-US" dirty="0"/>
          </a:p>
          <a:p>
            <a:r>
              <a:rPr lang="sr-Latn-RS" dirty="0"/>
              <a:t>A</a:t>
            </a:r>
            <a:r>
              <a:rPr lang="en-US" dirty="0" err="1"/>
              <a:t>genda</a:t>
            </a:r>
            <a:endParaRPr lang="en-US" dirty="0"/>
          </a:p>
          <a:p>
            <a:r>
              <a:rPr lang="sr-Latn-RS" dirty="0"/>
              <a:t>Modul za obrazlaganje rezonovanja</a:t>
            </a:r>
            <a:endParaRPr lang="en-US" dirty="0"/>
          </a:p>
          <a:p>
            <a:r>
              <a:rPr lang="sr-Latn-RS" dirty="0"/>
              <a:t>Modul za prikupljanje znanja</a:t>
            </a:r>
            <a:endParaRPr lang="en-US" dirty="0"/>
          </a:p>
          <a:p>
            <a:r>
              <a:rPr lang="sr-Latn-RS" dirty="0"/>
              <a:t>Korisnički interfejs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94034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bi to bio Ekspertski Sistem?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Ekspertski sistem je kompjuterski sistem koji:</a:t>
            </a:r>
          </a:p>
          <a:p>
            <a:pPr lvl="1"/>
            <a:r>
              <a:rPr lang="sr-Latn-RS" dirty="0"/>
              <a:t>Obavlja funkcije</a:t>
            </a:r>
            <a:r>
              <a:rPr lang="en-US" dirty="0"/>
              <a:t>/</a:t>
            </a:r>
            <a:r>
              <a:rPr lang="en-US" dirty="0" err="1"/>
              <a:t>zadatke</a:t>
            </a:r>
            <a:r>
              <a:rPr lang="sr-Latn-RS" dirty="0"/>
              <a:t> slične onima koje obično vrši stručnjak (osoba ekspert)</a:t>
            </a:r>
          </a:p>
          <a:p>
            <a:pPr lvl="1"/>
            <a:r>
              <a:rPr lang="sr-Latn-RS" dirty="0"/>
              <a:t>Koristi reprezentaciju ljudske ekspertize u specijalizovanom domenu radi obavljanja zadataka</a:t>
            </a:r>
          </a:p>
          <a:p>
            <a:pPr lvl="1"/>
            <a:r>
              <a:rPr lang="sr-Latn-RS" dirty="0"/>
              <a:t>Oslanja se na mehanizam zaključivanja i bazu znanja u kojoj se nalazi znanje stručnjaka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024421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sr-Latn-RS" dirty="0" err="1"/>
              <a:t>kspertski</a:t>
            </a:r>
            <a:r>
              <a:rPr lang="sr-Latn-RS" dirty="0"/>
              <a:t> sistem bazirani na pravilima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nastavku pričaćemo o </a:t>
            </a:r>
            <a:r>
              <a:rPr lang="sr-Latn-RS" dirty="0" err="1"/>
              <a:t>rule</a:t>
            </a:r>
            <a:r>
              <a:rPr lang="sr-Latn-RS" dirty="0"/>
              <a:t>-</a:t>
            </a:r>
            <a:r>
              <a:rPr lang="sr-Latn-RS" dirty="0" err="1"/>
              <a:t>based</a:t>
            </a:r>
            <a:r>
              <a:rPr lang="sr-Latn-RS" dirty="0"/>
              <a:t> </a:t>
            </a:r>
            <a:r>
              <a:rPr lang="sr-Latn-RS" dirty="0" err="1"/>
              <a:t>expert</a:t>
            </a:r>
            <a:r>
              <a:rPr lang="sr-Latn-RS" dirty="0"/>
              <a:t> </a:t>
            </a:r>
            <a:r>
              <a:rPr lang="sr-Latn-RS" dirty="0" err="1"/>
              <a:t>systems</a:t>
            </a:r>
            <a:endParaRPr lang="sr-Latn-RS" dirty="0"/>
          </a:p>
          <a:p>
            <a:pPr lvl="1"/>
            <a:r>
              <a:rPr lang="sr-Latn-RS" dirty="0"/>
              <a:t>šta bi to bili </a:t>
            </a:r>
            <a:r>
              <a:rPr lang="en-US" dirty="0"/>
              <a:t>ES</a:t>
            </a:r>
            <a:r>
              <a:rPr lang="sr-Latn-RS" dirty="0"/>
              <a:t> bazirani na pravilima?*</a:t>
            </a:r>
          </a:p>
          <a:p>
            <a:pPr lvl="1"/>
            <a:r>
              <a:rPr lang="sr-Latn-RS" dirty="0"/>
              <a:t>pogledaćemo arhitekturu </a:t>
            </a:r>
            <a:r>
              <a:rPr lang="en-US" dirty="0"/>
              <a:t>ES</a:t>
            </a:r>
            <a:r>
              <a:rPr lang="sr-Latn-RS" dirty="0"/>
              <a:t> bazirani na pravilima</a:t>
            </a:r>
          </a:p>
          <a:p>
            <a:pPr lvl="1"/>
            <a:r>
              <a:rPr lang="sr-Latn-RS" dirty="0"/>
              <a:t>zaključivanje u </a:t>
            </a:r>
            <a:r>
              <a:rPr lang="en-US" dirty="0"/>
              <a:t>ES</a:t>
            </a:r>
            <a:r>
              <a:rPr lang="sr-Latn-RS" dirty="0"/>
              <a:t> bazirani na pravilima</a:t>
            </a:r>
          </a:p>
          <a:p>
            <a:pPr lvl="2"/>
            <a:r>
              <a:rPr lang="sr-Latn-RS" dirty="0"/>
              <a:t>Ulančavanje unapred (</a:t>
            </a:r>
            <a:r>
              <a:rPr lang="en-IE" altLang="en-US" dirty="0"/>
              <a:t>Forward chaining</a:t>
            </a:r>
            <a:r>
              <a:rPr lang="sr-Latn-RS" dirty="0"/>
              <a:t>)</a:t>
            </a:r>
          </a:p>
          <a:p>
            <a:pPr lvl="2"/>
            <a:r>
              <a:rPr lang="sr-Latn-RS" dirty="0"/>
              <a:t>Ulančavanje unazad (</a:t>
            </a:r>
            <a:r>
              <a:rPr lang="sr-Latn-RS" dirty="0" err="1"/>
              <a:t>Backward</a:t>
            </a:r>
            <a:r>
              <a:rPr lang="sr-Latn-RS" dirty="0"/>
              <a:t> </a:t>
            </a:r>
            <a:r>
              <a:rPr lang="sr-Latn-RS" dirty="0" err="1"/>
              <a:t>chaining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Ograničenja </a:t>
            </a:r>
            <a:r>
              <a:rPr lang="en-IE" altLang="en-US" dirty="0"/>
              <a:t>rule-based expert systems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323603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sr-Latn-RS" dirty="0"/>
              <a:t> bazirani na pravilima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Pravilima se mogu predstavljati</a:t>
            </a:r>
          </a:p>
          <a:p>
            <a:pPr lvl="1"/>
            <a:r>
              <a:rPr lang="sr-Latn-RS" dirty="0"/>
              <a:t>Relacije</a:t>
            </a:r>
          </a:p>
          <a:p>
            <a:pPr lvl="1"/>
            <a:r>
              <a:rPr lang="sr-Latn-RS" dirty="0"/>
              <a:t>Preporuke</a:t>
            </a:r>
          </a:p>
          <a:p>
            <a:pPr lvl="1"/>
            <a:r>
              <a:rPr lang="sr-Latn-RS" dirty="0"/>
              <a:t>Direktive</a:t>
            </a:r>
          </a:p>
          <a:p>
            <a:pPr lvl="1"/>
            <a:r>
              <a:rPr lang="sr-Latn-RS" dirty="0"/>
              <a:t>Strategije</a:t>
            </a:r>
          </a:p>
          <a:p>
            <a:pPr lvl="1"/>
            <a:r>
              <a:rPr lang="sr-Latn-RS" dirty="0"/>
              <a:t>Heuristike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0231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Šta bi to bio Ekspertski Sistem baziran na pravilima?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To bi bio ES čija baza znanja sadrži znanje stručnjaka reprezentovano u formi IF-THEN pravila</a:t>
            </a:r>
          </a:p>
          <a:p>
            <a:pPr>
              <a:spcBef>
                <a:spcPct val="0"/>
              </a:spcBef>
            </a:pPr>
            <a:r>
              <a:rPr lang="sr-Latn-RS" dirty="0"/>
              <a:t>Znanje se predstavlja pomoću IF-THEN pravila</a:t>
            </a:r>
          </a:p>
          <a:p>
            <a:pPr lvl="1">
              <a:spcBef>
                <a:spcPct val="0"/>
              </a:spcBef>
            </a:pPr>
            <a:r>
              <a:rPr lang="sr-Latn-RS" sz="2400" dirty="0"/>
              <a:t>IF </a:t>
            </a:r>
            <a:r>
              <a:rPr lang="sr-Latn-RS" sz="2400" dirty="0">
                <a:solidFill>
                  <a:srgbClr val="FF0000"/>
                </a:solidFill>
              </a:rPr>
              <a:t>pretpostavka</a:t>
            </a:r>
            <a:r>
              <a:rPr lang="sr-Latn-RS" sz="2400" dirty="0"/>
              <a:t> THEN </a:t>
            </a:r>
            <a:r>
              <a:rPr lang="sr-Latn-RS" sz="2400" dirty="0">
                <a:solidFill>
                  <a:srgbClr val="FF0000"/>
                </a:solidFill>
              </a:rPr>
              <a:t>zaključak/akcija</a:t>
            </a:r>
          </a:p>
          <a:p>
            <a:pPr lvl="1">
              <a:spcBef>
                <a:spcPct val="0"/>
              </a:spcBef>
            </a:pPr>
            <a:r>
              <a:rPr lang="sr-Latn-RS" sz="2400" dirty="0"/>
              <a:t>Ako su ispunjeni određeni uslovi tada izvrši akcije</a:t>
            </a:r>
            <a:endParaRPr lang="sr-Latn-RS" sz="2400" dirty="0">
              <a:solidFill>
                <a:srgbClr val="FF0000"/>
              </a:solidFill>
            </a:endParaRPr>
          </a:p>
          <a:p>
            <a:r>
              <a:rPr lang="sr-Latn-RS" dirty="0"/>
              <a:t>Tvrdnje u IF-THEN formi se još nazivaju i </a:t>
            </a:r>
            <a:r>
              <a:rPr lang="sr-Latn-RS" b="1" dirty="0"/>
              <a:t>produkciona pravila</a:t>
            </a:r>
          </a:p>
          <a:p>
            <a:r>
              <a:rPr lang="sr-Latn-RS" dirty="0"/>
              <a:t>ES baziran na pravilima preslikava znanje stručnjaka u skup produkcionih pravila koja primenjuje na činjenično stanje podataka iz radne memorije da bi donosio zaključke 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670321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</a:t>
            </a:r>
            <a:r>
              <a:rPr lang="sr-Latn-RS" dirty="0"/>
              <a:t> bazirani na pravilima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/>
          </a:bodyPr>
          <a:lstStyle/>
          <a:p>
            <a:r>
              <a:rPr lang="sr-Latn-RS" dirty="0"/>
              <a:t>Pretpostavka – </a:t>
            </a:r>
            <a:r>
              <a:rPr lang="sr-Latn-RS" dirty="0" err="1"/>
              <a:t>patern</a:t>
            </a:r>
            <a:r>
              <a:rPr lang="sr-Latn-RS" dirty="0"/>
              <a:t> na osnovu kojeg se utvrđuje da li pravilo može da se primeni na posmatrani problem (1..N pretpostavki)</a:t>
            </a:r>
          </a:p>
          <a:p>
            <a:r>
              <a:rPr lang="sr-Latn-RS" dirty="0"/>
              <a:t>Zaključak/Akcija – definiše predviđeni korak za rešavanje problema (1..N zaključaka/akcija)</a:t>
            </a:r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721941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sr-Latn-RS" dirty="0"/>
              <a:t> bazirani na pravilima</a:t>
            </a:r>
            <a:endParaRPr lang="en-US" dirty="0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51816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sr-Latn-RS" dirty="0"/>
              <a:t>Tipično su podržani logički operatori nad pretpostavkama</a:t>
            </a:r>
          </a:p>
          <a:p>
            <a:pPr lvl="1">
              <a:spcBef>
                <a:spcPct val="0"/>
              </a:spcBef>
            </a:pPr>
            <a:r>
              <a:rPr lang="sr-Latn-RS" dirty="0"/>
              <a:t>AND, OR, NOT, mogu se koristiti i () za grupisanje</a:t>
            </a:r>
          </a:p>
          <a:p>
            <a:pPr lvl="1">
              <a:spcBef>
                <a:spcPct val="0"/>
              </a:spcBef>
            </a:pPr>
            <a:r>
              <a:rPr lang="en-US" dirty="0"/>
              <a:t>IF &lt;</a:t>
            </a:r>
            <a:r>
              <a:rPr lang="sr-Latn-RS" dirty="0"/>
              <a:t>pretpostavka</a:t>
            </a:r>
            <a:r>
              <a:rPr lang="en-US" dirty="0"/>
              <a:t>0&gt; AND &lt;</a:t>
            </a:r>
            <a:r>
              <a:rPr lang="sr-Latn-RS" dirty="0"/>
              <a:t>pretpostavka</a:t>
            </a:r>
            <a:r>
              <a:rPr lang="en-US" dirty="0"/>
              <a:t>1&gt; … AND &lt;</a:t>
            </a:r>
            <a:r>
              <a:rPr lang="sr-Latn-RS" dirty="0" err="1"/>
              <a:t>pretpostavkaN</a:t>
            </a:r>
            <a:r>
              <a:rPr lang="en-US" dirty="0"/>
              <a:t>&gt;</a:t>
            </a:r>
            <a:r>
              <a:rPr lang="sr-Latn-RS" dirty="0"/>
              <a:t> </a:t>
            </a:r>
            <a:r>
              <a:rPr lang="en-US" dirty="0"/>
              <a:t>THEN &lt;</a:t>
            </a:r>
            <a:r>
              <a:rPr lang="sr-Latn-RS" dirty="0"/>
              <a:t>zaključak/akcija</a:t>
            </a:r>
            <a:r>
              <a:rPr lang="en-US" dirty="0"/>
              <a:t>&gt; </a:t>
            </a:r>
          </a:p>
          <a:p>
            <a:pPr lvl="1">
              <a:spcBef>
                <a:spcPct val="0"/>
              </a:spcBef>
            </a:pPr>
            <a:r>
              <a:rPr lang="en-US" dirty="0"/>
              <a:t>IF &lt;</a:t>
            </a:r>
            <a:r>
              <a:rPr lang="sr-Latn-RS" dirty="0"/>
              <a:t>pretpostavka</a:t>
            </a:r>
            <a:r>
              <a:rPr lang="en-US" dirty="0"/>
              <a:t>0&gt; </a:t>
            </a:r>
            <a:r>
              <a:rPr lang="sr-Latn-RS" dirty="0"/>
              <a:t>OR </a:t>
            </a:r>
            <a:r>
              <a:rPr lang="en-US" dirty="0"/>
              <a:t>&lt;</a:t>
            </a:r>
            <a:r>
              <a:rPr lang="sr-Latn-RS" dirty="0"/>
              <a:t>pretpostavka</a:t>
            </a:r>
            <a:r>
              <a:rPr lang="en-US" dirty="0"/>
              <a:t>1&gt; … </a:t>
            </a:r>
            <a:r>
              <a:rPr lang="sr-Latn-RS" dirty="0"/>
              <a:t>OR </a:t>
            </a:r>
            <a:r>
              <a:rPr lang="en-US" dirty="0"/>
              <a:t>&lt;</a:t>
            </a:r>
            <a:r>
              <a:rPr lang="sr-Latn-RS" dirty="0" err="1"/>
              <a:t>pretpostavkaN</a:t>
            </a:r>
            <a:r>
              <a:rPr lang="en-US" dirty="0"/>
              <a:t>&gt;</a:t>
            </a:r>
            <a:r>
              <a:rPr lang="sr-Latn-RS" dirty="0"/>
              <a:t> </a:t>
            </a:r>
            <a:r>
              <a:rPr lang="en-US" dirty="0"/>
              <a:t>THEN &lt;</a:t>
            </a:r>
            <a:r>
              <a:rPr lang="sr-Latn-RS" dirty="0"/>
              <a:t>zaključak/akcija</a:t>
            </a:r>
            <a:r>
              <a:rPr lang="en-US" dirty="0"/>
              <a:t>&gt; </a:t>
            </a:r>
          </a:p>
          <a:p>
            <a:pPr lvl="1">
              <a:spcBef>
                <a:spcPct val="0"/>
              </a:spcBef>
            </a:pPr>
            <a:r>
              <a:rPr lang="en-US" dirty="0"/>
              <a:t>IF &lt;</a:t>
            </a:r>
            <a:r>
              <a:rPr lang="sr-Latn-RS" dirty="0"/>
              <a:t>pretpostavka</a:t>
            </a:r>
            <a:r>
              <a:rPr lang="en-US" dirty="0"/>
              <a:t>0&gt; AND &lt;</a:t>
            </a:r>
            <a:r>
              <a:rPr lang="sr-Latn-RS" dirty="0"/>
              <a:t>pretpostavka</a:t>
            </a:r>
            <a:r>
              <a:rPr lang="en-US" dirty="0"/>
              <a:t>1&gt; … AND &lt;</a:t>
            </a:r>
            <a:r>
              <a:rPr lang="sr-Latn-RS" dirty="0" err="1"/>
              <a:t>pretpostavkaN</a:t>
            </a:r>
            <a:r>
              <a:rPr lang="en-US" dirty="0"/>
              <a:t>&gt;</a:t>
            </a:r>
            <a:r>
              <a:rPr lang="sr-Latn-RS" dirty="0"/>
              <a:t> OR </a:t>
            </a:r>
            <a:r>
              <a:rPr lang="en-US" dirty="0"/>
              <a:t>&lt;</a:t>
            </a:r>
            <a:r>
              <a:rPr lang="sr-Latn-RS" dirty="0" err="1"/>
              <a:t>pretpostavkaX</a:t>
            </a:r>
            <a:r>
              <a:rPr lang="en-US" dirty="0"/>
              <a:t>0&gt; … </a:t>
            </a:r>
            <a:r>
              <a:rPr lang="sr-Latn-RS" dirty="0"/>
              <a:t>OR </a:t>
            </a:r>
            <a:r>
              <a:rPr lang="en-US" dirty="0"/>
              <a:t>&lt;</a:t>
            </a:r>
            <a:r>
              <a:rPr lang="sr-Latn-RS" dirty="0" err="1"/>
              <a:t>pretpostavkaXN</a:t>
            </a:r>
            <a:r>
              <a:rPr lang="en-US" dirty="0"/>
              <a:t>&gt; THEN &lt;</a:t>
            </a:r>
            <a:r>
              <a:rPr lang="sr-Latn-RS" dirty="0"/>
              <a:t>zaključak/akcija</a:t>
            </a:r>
            <a:r>
              <a:rPr lang="en-US" dirty="0"/>
              <a:t>&gt;</a:t>
            </a:r>
            <a:endParaRPr lang="sr-Latn-RS" dirty="0"/>
          </a:p>
          <a:p>
            <a:pPr lvl="1">
              <a:spcBef>
                <a:spcPct val="0"/>
              </a:spcBef>
            </a:pPr>
            <a:r>
              <a:rPr lang="sr-Latn-RS" dirty="0"/>
              <a:t>Mada bi prethodni primer bilo bolje grupisati sa ()</a:t>
            </a:r>
          </a:p>
          <a:p>
            <a:pPr lvl="1">
              <a:spcBef>
                <a:spcPct val="0"/>
              </a:spcBef>
            </a:pPr>
            <a:r>
              <a:rPr lang="en-US" dirty="0"/>
              <a:t>IF &lt;</a:t>
            </a:r>
            <a:r>
              <a:rPr lang="sr-Latn-RS" dirty="0"/>
              <a:t>pretpostavka</a:t>
            </a:r>
            <a:r>
              <a:rPr lang="en-US" dirty="0"/>
              <a:t>0&gt; AND &lt;</a:t>
            </a:r>
            <a:r>
              <a:rPr lang="sr-Latn-RS" dirty="0"/>
              <a:t>pretpostavka</a:t>
            </a:r>
            <a:r>
              <a:rPr lang="en-US" dirty="0"/>
              <a:t>1&gt; … AND &lt;</a:t>
            </a:r>
            <a:r>
              <a:rPr lang="sr-Latn-RS" dirty="0" err="1"/>
              <a:t>pretpostavkaN</a:t>
            </a:r>
            <a:r>
              <a:rPr lang="en-US" dirty="0"/>
              <a:t>&gt;</a:t>
            </a:r>
            <a:r>
              <a:rPr lang="sr-Latn-RS" dirty="0"/>
              <a:t> AND (</a:t>
            </a:r>
            <a:r>
              <a:rPr lang="en-US" dirty="0"/>
              <a:t>&lt;</a:t>
            </a:r>
            <a:r>
              <a:rPr lang="sr-Latn-RS" dirty="0" err="1"/>
              <a:t>pretpostavkaX</a:t>
            </a:r>
            <a:r>
              <a:rPr lang="en-US" dirty="0"/>
              <a:t>0&gt; … </a:t>
            </a:r>
            <a:r>
              <a:rPr lang="sr-Latn-RS" dirty="0"/>
              <a:t>OR </a:t>
            </a:r>
            <a:r>
              <a:rPr lang="en-US" dirty="0"/>
              <a:t>&lt;</a:t>
            </a:r>
            <a:r>
              <a:rPr lang="sr-Latn-RS" dirty="0" err="1"/>
              <a:t>pretpostavkaXN</a:t>
            </a:r>
            <a:r>
              <a:rPr lang="en-US" dirty="0"/>
              <a:t>&gt;</a:t>
            </a:r>
            <a:r>
              <a:rPr lang="sr-Latn-RS" dirty="0"/>
              <a:t>)</a:t>
            </a:r>
            <a:r>
              <a:rPr lang="en-US" dirty="0"/>
              <a:t> THEN &lt;</a:t>
            </a:r>
            <a:r>
              <a:rPr lang="sr-Latn-RS" dirty="0"/>
              <a:t>zaključak/akcija</a:t>
            </a:r>
            <a:r>
              <a:rPr lang="en-US" dirty="0"/>
              <a:t>&gt;</a:t>
            </a:r>
            <a:endParaRPr lang="sr-Latn-RS" dirty="0"/>
          </a:p>
          <a:p>
            <a:pPr lvl="2">
              <a:spcBef>
                <a:spcPct val="0"/>
              </a:spcBef>
            </a:pPr>
            <a:endParaRPr lang="sr-Latn-RS" dirty="0"/>
          </a:p>
          <a:p>
            <a:pPr marL="457200" lvl="1" indent="0">
              <a:spcBef>
                <a:spcPct val="0"/>
              </a:spcBef>
              <a:buNone/>
            </a:pPr>
            <a:endParaRPr lang="en-US" dirty="0"/>
          </a:p>
          <a:p>
            <a:pPr lvl="1">
              <a:spcBef>
                <a:spcPct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42976856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sr-Latn-RS" dirty="0"/>
              <a:t> bazirani na pravilima</a:t>
            </a:r>
            <a:endParaRPr lang="en-US" dirty="0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sr-Latn-RS" dirty="0"/>
              <a:t>Pretpostavka se sastoji od dva dela</a:t>
            </a:r>
          </a:p>
          <a:p>
            <a:pPr lvl="1">
              <a:spcBef>
                <a:spcPct val="0"/>
              </a:spcBef>
            </a:pPr>
            <a:r>
              <a:rPr lang="sr-Latn-RS" dirty="0"/>
              <a:t>(Lingvistički) objekat</a:t>
            </a:r>
          </a:p>
          <a:p>
            <a:pPr lvl="1">
              <a:spcBef>
                <a:spcPct val="0"/>
              </a:spcBef>
            </a:pPr>
            <a:r>
              <a:rPr lang="sr-Latn-RS" dirty="0"/>
              <a:t>Vrednost</a:t>
            </a:r>
          </a:p>
          <a:p>
            <a:pPr lvl="1">
              <a:spcBef>
                <a:spcPct val="0"/>
              </a:spcBef>
            </a:pPr>
            <a:r>
              <a:rPr lang="sr-Latn-RS" dirty="0"/>
              <a:t>Povezani su operatorom</a:t>
            </a:r>
          </a:p>
          <a:p>
            <a:pPr lvl="2">
              <a:spcBef>
                <a:spcPct val="0"/>
              </a:spcBef>
            </a:pPr>
            <a:r>
              <a:rPr lang="sr-Latn-RS" dirty="0"/>
              <a:t>Na primer </a:t>
            </a:r>
            <a:r>
              <a:rPr lang="sr-Latn-RS" i="1" dirty="0"/>
              <a:t>traffic light is red</a:t>
            </a:r>
          </a:p>
          <a:p>
            <a:pPr lvl="2">
              <a:spcBef>
                <a:spcPct val="0"/>
              </a:spcBef>
            </a:pPr>
            <a:r>
              <a:rPr lang="sr-Latn-RS" i="1" dirty="0"/>
              <a:t>Traffic light </a:t>
            </a:r>
            <a:r>
              <a:rPr lang="sr-Latn-RS" dirty="0"/>
              <a:t>– lingvistički objekat</a:t>
            </a:r>
          </a:p>
          <a:p>
            <a:pPr lvl="2">
              <a:spcBef>
                <a:spcPct val="0"/>
              </a:spcBef>
            </a:pPr>
            <a:r>
              <a:rPr lang="sr-Latn-RS" i="1" dirty="0"/>
              <a:t>Red </a:t>
            </a:r>
            <a:r>
              <a:rPr lang="sr-Latn-RS" dirty="0"/>
              <a:t>– vrednost</a:t>
            </a:r>
          </a:p>
          <a:p>
            <a:pPr lvl="2">
              <a:spcBef>
                <a:spcPct val="0"/>
              </a:spcBef>
            </a:pPr>
            <a:r>
              <a:rPr lang="sr-Latn-RS" i="1" dirty="0"/>
              <a:t>Is</a:t>
            </a:r>
            <a:r>
              <a:rPr lang="sr-Latn-RS" dirty="0"/>
              <a:t> - operator</a:t>
            </a:r>
          </a:p>
        </p:txBody>
      </p:sp>
    </p:spTree>
    <p:extLst>
      <p:ext uri="{BB962C8B-B14F-4D97-AF65-F5344CB8AC3E}">
        <p14:creationId xmlns:p14="http://schemas.microsoft.com/office/powerpoint/2010/main" val="897175371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sr-Latn-RS" dirty="0"/>
              <a:t> bazirani na pravilima</a:t>
            </a:r>
            <a:endParaRPr lang="en-US" dirty="0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sr-Latn-RS" dirty="0"/>
              <a:t>Primeri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5800" y="2508251"/>
            <a:ext cx="3951288" cy="6953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 defTabSz="8001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900" b="1" dirty="0">
                <a:solidFill>
                  <a:schemeClr val="bg1"/>
                </a:solidFill>
              </a:rPr>
              <a:t>IF 	the fuel tank is empty</a:t>
            </a:r>
          </a:p>
          <a:p>
            <a:pPr eaLnBrk="1" hangingPunct="1"/>
            <a:r>
              <a:rPr lang="en-GB" altLang="en-US" sz="1900" b="1" dirty="0">
                <a:solidFill>
                  <a:schemeClr val="bg1"/>
                </a:solidFill>
              </a:rPr>
              <a:t>THEN 	the car is dead</a:t>
            </a:r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" y="3279776"/>
            <a:ext cx="3951288" cy="12985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 defTabSz="8001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900" b="1" dirty="0">
                <a:solidFill>
                  <a:schemeClr val="bg1"/>
                </a:solidFill>
              </a:rPr>
              <a:t>IF 	the season is autumn</a:t>
            </a:r>
          </a:p>
          <a:p>
            <a:pPr eaLnBrk="1" hangingPunct="1"/>
            <a:r>
              <a:rPr lang="en-GB" altLang="en-US" sz="1900" b="1" dirty="0">
                <a:solidFill>
                  <a:schemeClr val="bg1"/>
                </a:solidFill>
              </a:rPr>
              <a:t>AND	the sky is cloudy</a:t>
            </a:r>
          </a:p>
          <a:p>
            <a:pPr eaLnBrk="1" hangingPunct="1"/>
            <a:r>
              <a:rPr lang="en-GB" altLang="en-US" sz="1900" b="1" dirty="0">
                <a:solidFill>
                  <a:schemeClr val="bg1"/>
                </a:solidFill>
              </a:rPr>
              <a:t>AND	the forecast is drizzle</a:t>
            </a:r>
          </a:p>
          <a:p>
            <a:pPr eaLnBrk="1" hangingPunct="1"/>
            <a:r>
              <a:rPr lang="en-GB" altLang="en-US" sz="1900" b="1" dirty="0">
                <a:solidFill>
                  <a:schemeClr val="bg1"/>
                </a:solidFill>
              </a:rPr>
              <a:t>THEN 	advice is take an umbrella</a:t>
            </a:r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89475" y="2508251"/>
            <a:ext cx="3951288" cy="157638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 defTabSz="8001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900" b="1" dirty="0">
                <a:solidFill>
                  <a:schemeClr val="bg1"/>
                </a:solidFill>
              </a:rPr>
              <a:t>IF 	</a:t>
            </a:r>
            <a:r>
              <a:rPr lang="en-GB" altLang="en-US" b="1" dirty="0">
                <a:solidFill>
                  <a:schemeClr val="bg1"/>
                </a:solidFill>
              </a:rPr>
              <a:t>patient has stomach pains</a:t>
            </a:r>
            <a:r>
              <a:rPr lang="en-GB" altLang="en-US" dirty="0"/>
              <a:t> </a:t>
            </a:r>
          </a:p>
          <a:p>
            <a:pPr eaLnBrk="1" hangingPunct="1"/>
            <a:r>
              <a:rPr lang="en-GB" altLang="en-US" sz="1900" b="1" dirty="0">
                <a:solidFill>
                  <a:schemeClr val="bg1"/>
                </a:solidFill>
              </a:rPr>
              <a:t>AND	(temperature &gt; 98</a:t>
            </a:r>
          </a:p>
          <a:p>
            <a:pPr eaLnBrk="1" hangingPunct="1"/>
            <a:r>
              <a:rPr lang="en-GB" altLang="en-US" sz="1900" b="1" dirty="0">
                <a:solidFill>
                  <a:schemeClr val="bg1"/>
                </a:solidFill>
              </a:rPr>
              <a:t>OR	patient is nauseous)</a:t>
            </a:r>
          </a:p>
          <a:p>
            <a:pPr eaLnBrk="1" hangingPunct="1"/>
            <a:r>
              <a:rPr lang="en-GB" altLang="en-US" sz="1900" b="1" dirty="0">
                <a:solidFill>
                  <a:schemeClr val="bg1"/>
                </a:solidFill>
              </a:rPr>
              <a:t>THEN 	diagnosis is appendicitis,</a:t>
            </a:r>
          </a:p>
          <a:p>
            <a:pPr eaLnBrk="1" hangingPunct="1"/>
            <a:r>
              <a:rPr lang="en-GB" altLang="en-US" sz="1900" b="1" dirty="0">
                <a:solidFill>
                  <a:schemeClr val="bg1"/>
                </a:solidFill>
              </a:rPr>
              <a:t>	action is call the surgeon</a:t>
            </a:r>
          </a:p>
        </p:txBody>
      </p:sp>
    </p:spTree>
    <p:extLst>
      <p:ext uri="{BB962C8B-B14F-4D97-AF65-F5344CB8AC3E}">
        <p14:creationId xmlns:p14="http://schemas.microsoft.com/office/powerpoint/2010/main" val="2455137659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01F3E7F-A2E7-458A-A934-5D29920258C1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1262063"/>
          </a:xfrm>
        </p:spPr>
        <p:txBody>
          <a:bodyPr/>
          <a:lstStyle/>
          <a:p>
            <a:r>
              <a:rPr lang="sr-Latn-RS" dirty="0"/>
              <a:t>Primer pravila</a:t>
            </a:r>
            <a:endParaRPr lang="en-US" dirty="0"/>
          </a:p>
        </p:txBody>
      </p:sp>
      <p:grpSp>
        <p:nvGrpSpPr>
          <p:cNvPr id="48133" name="Group 8"/>
          <p:cNvGrpSpPr>
            <a:grpSpLocks/>
          </p:cNvGrpSpPr>
          <p:nvPr/>
        </p:nvGrpSpPr>
        <p:grpSpPr bwMode="auto">
          <a:xfrm>
            <a:off x="152400" y="4572000"/>
            <a:ext cx="8839200" cy="1905000"/>
            <a:chOff x="0" y="0"/>
            <a:chExt cx="5568" cy="1200"/>
          </a:xfrm>
        </p:grpSpPr>
        <p:sp>
          <p:nvSpPr>
            <p:cNvPr id="48157" name="Rectangle 6"/>
            <p:cNvSpPr>
              <a:spLocks/>
            </p:cNvSpPr>
            <p:nvPr/>
          </p:nvSpPr>
          <p:spPr bwMode="auto">
            <a:xfrm>
              <a:off x="0" y="0"/>
              <a:ext cx="5568" cy="1200"/>
            </a:xfrm>
            <a:prstGeom prst="rect">
              <a:avLst/>
            </a:prstGeom>
            <a:solidFill>
              <a:srgbClr val="FCFE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158" name="Rectangle 7"/>
            <p:cNvSpPr>
              <a:spLocks/>
            </p:cNvSpPr>
            <p:nvPr/>
          </p:nvSpPr>
          <p:spPr bwMode="auto">
            <a:xfrm>
              <a:off x="0" y="56"/>
              <a:ext cx="2936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ts val="638"/>
                </a:spcBef>
              </a:pPr>
              <a:r>
                <a:rPr lang="en-US" sz="2800" dirty="0" err="1"/>
                <a:t>Produ</a:t>
              </a:r>
              <a:r>
                <a:rPr lang="sr-Latn-RS" sz="2800" dirty="0"/>
                <a:t>k</a:t>
              </a:r>
              <a:r>
                <a:rPr lang="en-US" sz="2800" dirty="0" err="1"/>
                <a:t>cion</a:t>
              </a:r>
              <a:r>
                <a:rPr lang="sr-Latn-RS" sz="2800" dirty="0"/>
                <a:t>a</a:t>
              </a:r>
              <a:r>
                <a:rPr lang="en-US" sz="2800" dirty="0"/>
                <a:t> </a:t>
              </a:r>
              <a:r>
                <a:rPr lang="sr-Latn-RS" sz="2800" dirty="0"/>
                <a:t>pravila</a:t>
              </a:r>
              <a:endParaRPr lang="en-US" sz="2800" dirty="0"/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the light is red ==&gt; stop</a:t>
              </a:r>
            </a:p>
            <a:p>
              <a:pPr>
                <a:spcBef>
                  <a:spcPts val="538"/>
                </a:spcBef>
              </a:pPr>
              <a:endParaRPr lang="en-US" sz="2400" dirty="0">
                <a:solidFill>
                  <a:srgbClr val="00025A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the light is green ==&gt; go</a:t>
              </a:r>
            </a:p>
          </p:txBody>
        </p:sp>
      </p:grpSp>
      <p:sp>
        <p:nvSpPr>
          <p:cNvPr id="48134" name="Rectangle 9"/>
          <p:cNvSpPr>
            <a:spLocks/>
          </p:cNvSpPr>
          <p:nvPr/>
        </p:nvSpPr>
        <p:spPr bwMode="auto">
          <a:xfrm>
            <a:off x="228600" y="5130800"/>
            <a:ext cx="3048000" cy="381000"/>
          </a:xfrm>
          <a:prstGeom prst="rect">
            <a:avLst/>
          </a:prstGeom>
          <a:noFill/>
          <a:ln w="57150">
            <a:solidFill>
              <a:srgbClr val="C00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5" name="Rectangle 10"/>
          <p:cNvSpPr>
            <a:spLocks/>
          </p:cNvSpPr>
          <p:nvPr/>
        </p:nvSpPr>
        <p:spPr bwMode="auto">
          <a:xfrm>
            <a:off x="3200400" y="4572000"/>
            <a:ext cx="579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sr-Latn-RS" sz="2400" dirty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Uslov</a:t>
            </a:r>
            <a:r>
              <a:rPr lang="en-US" sz="2400" dirty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 (</a:t>
            </a:r>
            <a:r>
              <a:rPr lang="sr-Latn-RS" sz="2400" dirty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leva-strana</a:t>
            </a:r>
            <a:r>
              <a:rPr lang="en-US" sz="2400" dirty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)</a:t>
            </a:r>
            <a:r>
              <a:rPr lang="sr-Latn-RS" sz="2400" dirty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 – </a:t>
            </a:r>
            <a:r>
              <a:rPr lang="sr-Latn-RS" sz="2400" dirty="0">
                <a:solidFill>
                  <a:srgbClr val="FF000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LHS (</a:t>
            </a:r>
            <a:r>
              <a:rPr lang="en-US" sz="2400" i="1" dirty="0">
                <a:solidFill>
                  <a:srgbClr val="FF0000"/>
                </a:solidFill>
              </a:rPr>
              <a:t>left-hand side</a:t>
            </a:r>
            <a:r>
              <a:rPr lang="sr-Latn-RS" sz="2400" dirty="0">
                <a:solidFill>
                  <a:srgbClr val="FF000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)</a:t>
            </a:r>
            <a:endParaRPr lang="en-US" sz="2400" dirty="0">
              <a:solidFill>
                <a:srgbClr val="FF0000"/>
              </a:solidFill>
              <a:latin typeface="Times New Roman Bold" charset="0"/>
              <a:cs typeface="Times New Roman Bold" charset="0"/>
              <a:sym typeface="Times New Roman Bold" charset="0"/>
            </a:endParaRPr>
          </a:p>
        </p:txBody>
      </p:sp>
      <p:sp>
        <p:nvSpPr>
          <p:cNvPr id="48136" name="Rectangle 11"/>
          <p:cNvSpPr>
            <a:spLocks/>
          </p:cNvSpPr>
          <p:nvPr/>
        </p:nvSpPr>
        <p:spPr bwMode="auto">
          <a:xfrm>
            <a:off x="5181600" y="5410200"/>
            <a:ext cx="3810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sr-Latn-RS" sz="2400" dirty="0">
                <a:solidFill>
                  <a:srgbClr val="184B81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Akcija</a:t>
            </a:r>
            <a:r>
              <a:rPr lang="en-US" sz="2400" dirty="0">
                <a:solidFill>
                  <a:srgbClr val="184B81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 (</a:t>
            </a:r>
            <a:r>
              <a:rPr lang="sr-Latn-RS" sz="2400" dirty="0">
                <a:solidFill>
                  <a:srgbClr val="184B81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desna-strana</a:t>
            </a:r>
            <a:r>
              <a:rPr lang="en-US" sz="2400" dirty="0">
                <a:solidFill>
                  <a:srgbClr val="184B81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)</a:t>
            </a:r>
            <a:r>
              <a:rPr lang="sr-Latn-RS" sz="2400" dirty="0">
                <a:solidFill>
                  <a:srgbClr val="184B81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  - </a:t>
            </a:r>
            <a:br>
              <a:rPr lang="sr-Latn-RS" sz="2400" dirty="0">
                <a:solidFill>
                  <a:srgbClr val="184B81"/>
                </a:solidFill>
                <a:latin typeface="Times New Roman Bold" charset="0"/>
                <a:cs typeface="Times New Roman Bold" charset="0"/>
                <a:sym typeface="Times New Roman Bold" charset="0"/>
              </a:rPr>
            </a:br>
            <a:r>
              <a:rPr lang="sr-Latn-RS" sz="2400" dirty="0">
                <a:solidFill>
                  <a:srgbClr val="FF000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RHS (</a:t>
            </a:r>
            <a:r>
              <a:rPr lang="en-US" sz="2400" i="1" dirty="0">
                <a:solidFill>
                  <a:srgbClr val="FF0000"/>
                </a:solidFill>
              </a:rPr>
              <a:t>right-hand side</a:t>
            </a:r>
            <a:r>
              <a:rPr lang="sr-Latn-RS" sz="2400" dirty="0">
                <a:solidFill>
                  <a:srgbClr val="FF000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)</a:t>
            </a:r>
            <a:endParaRPr lang="en-US" sz="2400" dirty="0">
              <a:solidFill>
                <a:srgbClr val="FF0000"/>
              </a:solidFill>
              <a:latin typeface="Times New Roman Bold" charset="0"/>
              <a:cs typeface="Times New Roman Bold" charset="0"/>
              <a:sym typeface="Times New Roman Bold" charset="0"/>
            </a:endParaRPr>
          </a:p>
          <a:p>
            <a:endParaRPr lang="en-US" sz="2400" dirty="0">
              <a:solidFill>
                <a:srgbClr val="184B81"/>
              </a:solidFill>
              <a:latin typeface="Times New Roman Bold" charset="0"/>
              <a:cs typeface="Times New Roman Bold" charset="0"/>
              <a:sym typeface="Times New Roman Bold" charset="0"/>
            </a:endParaRPr>
          </a:p>
        </p:txBody>
      </p:sp>
      <p:sp>
        <p:nvSpPr>
          <p:cNvPr id="48137" name="Rectangle 12"/>
          <p:cNvSpPr>
            <a:spLocks/>
          </p:cNvSpPr>
          <p:nvPr/>
        </p:nvSpPr>
        <p:spPr bwMode="auto">
          <a:xfrm>
            <a:off x="3962400" y="5130800"/>
            <a:ext cx="914400" cy="381000"/>
          </a:xfrm>
          <a:prstGeom prst="rect">
            <a:avLst/>
          </a:prstGeom>
          <a:noFill/>
          <a:ln w="57150">
            <a:solidFill>
              <a:srgbClr val="184B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8" name="Rectangle 13"/>
          <p:cNvSpPr>
            <a:spLocks/>
          </p:cNvSpPr>
          <p:nvPr/>
        </p:nvSpPr>
        <p:spPr bwMode="auto">
          <a:xfrm>
            <a:off x="190500" y="5981700"/>
            <a:ext cx="3352800" cy="381000"/>
          </a:xfrm>
          <a:prstGeom prst="rect">
            <a:avLst/>
          </a:prstGeom>
          <a:noFill/>
          <a:ln w="57150">
            <a:solidFill>
              <a:srgbClr val="C00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9" name="Rectangle 14"/>
          <p:cNvSpPr>
            <a:spLocks/>
          </p:cNvSpPr>
          <p:nvPr/>
        </p:nvSpPr>
        <p:spPr bwMode="auto">
          <a:xfrm>
            <a:off x="4292600" y="5994400"/>
            <a:ext cx="685800" cy="381000"/>
          </a:xfrm>
          <a:prstGeom prst="rect">
            <a:avLst/>
          </a:prstGeom>
          <a:noFill/>
          <a:ln w="57150">
            <a:solidFill>
              <a:srgbClr val="184B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0" name="Line 15"/>
          <p:cNvSpPr>
            <a:spLocks noChangeShapeType="1"/>
          </p:cNvSpPr>
          <p:nvPr/>
        </p:nvSpPr>
        <p:spPr bwMode="auto">
          <a:xfrm rot="10800000">
            <a:off x="4953000" y="5257800"/>
            <a:ext cx="762000" cy="228600"/>
          </a:xfrm>
          <a:prstGeom prst="line">
            <a:avLst/>
          </a:prstGeom>
          <a:noFill/>
          <a:ln w="12700">
            <a:solidFill>
              <a:srgbClr val="184B8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1" name="Line 16"/>
          <p:cNvSpPr>
            <a:spLocks noChangeShapeType="1"/>
          </p:cNvSpPr>
          <p:nvPr/>
        </p:nvSpPr>
        <p:spPr bwMode="auto">
          <a:xfrm flipH="1">
            <a:off x="5029200" y="5867400"/>
            <a:ext cx="228600" cy="304800"/>
          </a:xfrm>
          <a:prstGeom prst="line">
            <a:avLst/>
          </a:prstGeom>
          <a:noFill/>
          <a:ln w="12700">
            <a:solidFill>
              <a:srgbClr val="184B8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2" name="Line 17"/>
          <p:cNvSpPr>
            <a:spLocks noChangeShapeType="1"/>
          </p:cNvSpPr>
          <p:nvPr/>
        </p:nvSpPr>
        <p:spPr bwMode="auto">
          <a:xfrm flipH="1">
            <a:off x="3352800" y="4953000"/>
            <a:ext cx="381000" cy="152400"/>
          </a:xfrm>
          <a:prstGeom prst="line">
            <a:avLst/>
          </a:prstGeom>
          <a:noFill/>
          <a:ln w="12700">
            <a:solidFill>
              <a:srgbClr val="C00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8143" name="Group 20"/>
          <p:cNvGrpSpPr>
            <a:grpSpLocks/>
          </p:cNvGrpSpPr>
          <p:nvPr/>
        </p:nvGrpSpPr>
        <p:grpSpPr bwMode="auto">
          <a:xfrm>
            <a:off x="152400" y="914400"/>
            <a:ext cx="8839200" cy="3429000"/>
            <a:chOff x="0" y="0"/>
            <a:chExt cx="5568" cy="2160"/>
          </a:xfrm>
        </p:grpSpPr>
        <p:sp>
          <p:nvSpPr>
            <p:cNvPr id="48155" name="Rectangle 18"/>
            <p:cNvSpPr>
              <a:spLocks/>
            </p:cNvSpPr>
            <p:nvPr/>
          </p:nvSpPr>
          <p:spPr bwMode="auto">
            <a:xfrm>
              <a:off x="0" y="0"/>
              <a:ext cx="5568" cy="2160"/>
            </a:xfrm>
            <a:prstGeom prst="rect">
              <a:avLst/>
            </a:prstGeom>
            <a:solidFill>
              <a:srgbClr val="FCFE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156" name="Rectangle 19"/>
            <p:cNvSpPr>
              <a:spLocks/>
            </p:cNvSpPr>
            <p:nvPr/>
          </p:nvSpPr>
          <p:spPr bwMode="auto">
            <a:xfrm>
              <a:off x="0" y="23"/>
              <a:ext cx="3253" cy="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ts val="613"/>
                </a:spcBef>
              </a:pPr>
              <a:endParaRPr lang="en-US" sz="1600">
                <a:latin typeface="News Gothic MT" charset="0"/>
                <a:ea typeface="Lucida Grande" charset="0"/>
                <a:cs typeface="Lucida Grande" charset="0"/>
                <a:sym typeface="News Gothic MT" charset="0"/>
              </a:endParaRPr>
            </a:p>
            <a:p>
              <a:pPr>
                <a:spcBef>
                  <a:spcPts val="613"/>
                </a:spcBef>
              </a:pPr>
              <a:r>
                <a:rPr lang="en-US" sz="2800">
                  <a:latin typeface="Courier New Bold" charset="0"/>
                  <a:cs typeface="Courier New Bold" charset="0"/>
                  <a:sym typeface="Courier New Bold" charset="0"/>
                </a:rPr>
                <a:t>IF … THEN</a:t>
              </a:r>
              <a:r>
                <a:rPr lang="en-US" sz="2800"/>
                <a:t> </a:t>
              </a:r>
              <a:r>
                <a:rPr lang="sr-Latn-RS" sz="2800"/>
                <a:t>pravila</a:t>
              </a:r>
              <a:endParaRPr lang="en-US" sz="2800"/>
            </a:p>
            <a:p>
              <a:pPr>
                <a:spcBef>
                  <a:spcPts val="538"/>
                </a:spcBef>
              </a:pPr>
              <a:r>
                <a:rPr lang="en-US" sz="240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Rule: Red_Light</a:t>
              </a:r>
            </a:p>
            <a:p>
              <a:pPr>
                <a:spcBef>
                  <a:spcPts val="538"/>
                </a:spcBef>
              </a:pPr>
              <a:r>
                <a:rPr lang="en-US" sz="240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IF		the light is red</a:t>
              </a:r>
            </a:p>
            <a:p>
              <a:pPr>
                <a:spcBef>
                  <a:spcPts val="538"/>
                </a:spcBef>
              </a:pPr>
              <a:r>
                <a:rPr lang="en-US" sz="240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THEN	stop</a:t>
              </a:r>
            </a:p>
            <a:p>
              <a:pPr>
                <a:spcBef>
                  <a:spcPts val="538"/>
                </a:spcBef>
              </a:pPr>
              <a:r>
                <a:rPr lang="en-US" sz="240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Rule: Green_Light</a:t>
              </a:r>
            </a:p>
            <a:p>
              <a:pPr>
                <a:spcBef>
                  <a:spcPts val="538"/>
                </a:spcBef>
              </a:pPr>
              <a:r>
                <a:rPr lang="en-US" sz="240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IF		the light is green</a:t>
              </a:r>
            </a:p>
            <a:p>
              <a:pPr>
                <a:spcBef>
                  <a:spcPts val="538"/>
                </a:spcBef>
              </a:pPr>
              <a:r>
                <a:rPr lang="en-US" sz="240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THEN	go</a:t>
              </a:r>
            </a:p>
          </p:txBody>
        </p:sp>
      </p:grpSp>
      <p:sp>
        <p:nvSpPr>
          <p:cNvPr id="48144" name="Rectangle 21"/>
          <p:cNvSpPr>
            <a:spLocks/>
          </p:cNvSpPr>
          <p:nvPr/>
        </p:nvSpPr>
        <p:spPr bwMode="auto">
          <a:xfrm>
            <a:off x="5715000" y="1614488"/>
            <a:ext cx="1752083" cy="738664"/>
          </a:xfrm>
          <a:prstGeom prst="rect">
            <a:avLst/>
          </a:prstGeom>
          <a:solidFill>
            <a:srgbClr val="FCFEB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r-Latn-RS" sz="2400" dirty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Uslov</a:t>
            </a:r>
            <a:endParaRPr lang="en-US" sz="2400" dirty="0">
              <a:solidFill>
                <a:srgbClr val="C000C0"/>
              </a:solidFill>
              <a:latin typeface="Times New Roman Bold" charset="0"/>
              <a:cs typeface="Times New Roman Bold" charset="0"/>
              <a:sym typeface="Times New Roman Bold" charset="0"/>
            </a:endParaRPr>
          </a:p>
          <a:p>
            <a:r>
              <a:rPr lang="en-US" sz="2400" dirty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 (</a:t>
            </a:r>
            <a:r>
              <a:rPr lang="sr-Latn-RS" sz="2400" dirty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leva-strana</a:t>
            </a:r>
            <a:r>
              <a:rPr lang="en-US" sz="2400" dirty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)</a:t>
            </a:r>
          </a:p>
        </p:txBody>
      </p:sp>
      <p:sp>
        <p:nvSpPr>
          <p:cNvPr id="48145" name="Rectangle 22"/>
          <p:cNvSpPr>
            <a:spLocks/>
          </p:cNvSpPr>
          <p:nvPr/>
        </p:nvSpPr>
        <p:spPr bwMode="auto">
          <a:xfrm>
            <a:off x="5715000" y="2466975"/>
            <a:ext cx="1976503" cy="1477328"/>
          </a:xfrm>
          <a:prstGeom prst="rect">
            <a:avLst/>
          </a:prstGeom>
          <a:solidFill>
            <a:srgbClr val="FCFEB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400" dirty="0">
              <a:solidFill>
                <a:srgbClr val="184B81"/>
              </a:solidFill>
              <a:latin typeface="Times New Roman Bold" charset="0"/>
              <a:cs typeface="Times" charset="0"/>
              <a:sym typeface="Times New Roman Bold" charset="0"/>
            </a:endParaRPr>
          </a:p>
          <a:p>
            <a:endParaRPr lang="en-US" sz="2400" dirty="0">
              <a:solidFill>
                <a:srgbClr val="184B81"/>
              </a:solidFill>
              <a:latin typeface="Times New Roman Bold" charset="0"/>
              <a:cs typeface="Times" charset="0"/>
              <a:sym typeface="Times New Roman Bold" charset="0"/>
            </a:endParaRPr>
          </a:p>
          <a:p>
            <a:r>
              <a:rPr lang="sr-Latn-RS" sz="2400" dirty="0">
                <a:solidFill>
                  <a:srgbClr val="184B81"/>
                </a:solidFill>
                <a:latin typeface="Times New Roman Bold" charset="0"/>
                <a:cs typeface="Times" charset="0"/>
                <a:sym typeface="Times New Roman Bold" charset="0"/>
              </a:rPr>
              <a:t>    Akcija</a:t>
            </a:r>
            <a:r>
              <a:rPr lang="en-US" sz="2400" dirty="0">
                <a:solidFill>
                  <a:srgbClr val="184B81"/>
                </a:solidFill>
                <a:latin typeface="Times New Roman Bold" charset="0"/>
                <a:cs typeface="Times" charset="0"/>
                <a:sym typeface="Times New Roman Bold" charset="0"/>
              </a:rPr>
              <a:t> </a:t>
            </a:r>
          </a:p>
          <a:p>
            <a:r>
              <a:rPr lang="en-US" sz="2400" dirty="0">
                <a:solidFill>
                  <a:srgbClr val="184B81"/>
                </a:solidFill>
                <a:latin typeface="Times New Roman Bold" charset="0"/>
                <a:cs typeface="Times" charset="0"/>
                <a:sym typeface="Times New Roman Bold" charset="0"/>
              </a:rPr>
              <a:t> (</a:t>
            </a:r>
            <a:r>
              <a:rPr lang="sr-Latn-RS" sz="2400" dirty="0">
                <a:solidFill>
                  <a:srgbClr val="184B81"/>
                </a:solidFill>
                <a:latin typeface="Times New Roman Bold" charset="0"/>
                <a:cs typeface="Times" charset="0"/>
                <a:sym typeface="Times New Roman Bold" charset="0"/>
              </a:rPr>
              <a:t>desna-strana</a:t>
            </a:r>
            <a:r>
              <a:rPr lang="en-US" sz="2400" dirty="0">
                <a:solidFill>
                  <a:srgbClr val="184B81"/>
                </a:solidFill>
                <a:latin typeface="Times New Roman Bold" charset="0"/>
                <a:cs typeface="Times" charset="0"/>
                <a:sym typeface="Times New Roman Bold" charset="0"/>
              </a:rPr>
              <a:t>)</a:t>
            </a:r>
          </a:p>
        </p:txBody>
      </p:sp>
      <p:sp>
        <p:nvSpPr>
          <p:cNvPr id="48146" name="Rectangle 23"/>
          <p:cNvSpPr>
            <a:spLocks/>
          </p:cNvSpPr>
          <p:nvPr/>
        </p:nvSpPr>
        <p:spPr bwMode="auto">
          <a:xfrm>
            <a:off x="1981200" y="2260600"/>
            <a:ext cx="3124200" cy="381000"/>
          </a:xfrm>
          <a:prstGeom prst="rect">
            <a:avLst/>
          </a:prstGeom>
          <a:noFill/>
          <a:ln w="57150">
            <a:solidFill>
              <a:srgbClr val="C00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7" name="Rectangle 24"/>
          <p:cNvSpPr>
            <a:spLocks/>
          </p:cNvSpPr>
          <p:nvPr/>
        </p:nvSpPr>
        <p:spPr bwMode="auto">
          <a:xfrm>
            <a:off x="1866900" y="2641600"/>
            <a:ext cx="914400" cy="381000"/>
          </a:xfrm>
          <a:prstGeom prst="rect">
            <a:avLst/>
          </a:prstGeom>
          <a:noFill/>
          <a:ln w="57150">
            <a:solidFill>
              <a:srgbClr val="184B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8" name="Rectangle 25"/>
          <p:cNvSpPr>
            <a:spLocks/>
          </p:cNvSpPr>
          <p:nvPr/>
        </p:nvSpPr>
        <p:spPr bwMode="auto">
          <a:xfrm>
            <a:off x="1968500" y="3479800"/>
            <a:ext cx="3429000" cy="381000"/>
          </a:xfrm>
          <a:prstGeom prst="rect">
            <a:avLst/>
          </a:prstGeom>
          <a:noFill/>
          <a:ln w="57150">
            <a:solidFill>
              <a:srgbClr val="C00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9" name="Rectangle 26"/>
          <p:cNvSpPr>
            <a:spLocks/>
          </p:cNvSpPr>
          <p:nvPr/>
        </p:nvSpPr>
        <p:spPr bwMode="auto">
          <a:xfrm>
            <a:off x="1866900" y="3898900"/>
            <a:ext cx="685800" cy="381000"/>
          </a:xfrm>
          <a:prstGeom prst="rect">
            <a:avLst/>
          </a:prstGeom>
          <a:noFill/>
          <a:ln w="57150">
            <a:solidFill>
              <a:srgbClr val="184B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50" name="Line 27"/>
          <p:cNvSpPr>
            <a:spLocks noChangeShapeType="1"/>
          </p:cNvSpPr>
          <p:nvPr/>
        </p:nvSpPr>
        <p:spPr bwMode="auto">
          <a:xfrm flipH="1">
            <a:off x="5181600" y="2209800"/>
            <a:ext cx="533400" cy="1588"/>
          </a:xfrm>
          <a:prstGeom prst="line">
            <a:avLst/>
          </a:prstGeom>
          <a:noFill/>
          <a:ln w="12700">
            <a:solidFill>
              <a:srgbClr val="C00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51" name="Line 28"/>
          <p:cNvSpPr>
            <a:spLocks noChangeShapeType="1"/>
          </p:cNvSpPr>
          <p:nvPr/>
        </p:nvSpPr>
        <p:spPr bwMode="auto">
          <a:xfrm flipH="1">
            <a:off x="4305300" y="2362200"/>
            <a:ext cx="1485900" cy="1054100"/>
          </a:xfrm>
          <a:prstGeom prst="line">
            <a:avLst/>
          </a:prstGeom>
          <a:noFill/>
          <a:ln w="12700">
            <a:solidFill>
              <a:srgbClr val="C00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52" name="Line 29"/>
          <p:cNvSpPr>
            <a:spLocks noChangeShapeType="1"/>
          </p:cNvSpPr>
          <p:nvPr/>
        </p:nvSpPr>
        <p:spPr bwMode="auto">
          <a:xfrm flipH="1">
            <a:off x="3276600" y="4953000"/>
            <a:ext cx="609600" cy="990600"/>
          </a:xfrm>
          <a:prstGeom prst="line">
            <a:avLst/>
          </a:prstGeom>
          <a:noFill/>
          <a:ln w="12700">
            <a:solidFill>
              <a:srgbClr val="C00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53" name="Line 30"/>
          <p:cNvSpPr>
            <a:spLocks noChangeShapeType="1"/>
          </p:cNvSpPr>
          <p:nvPr/>
        </p:nvSpPr>
        <p:spPr bwMode="auto">
          <a:xfrm flipH="1">
            <a:off x="2590800" y="3962400"/>
            <a:ext cx="3886200" cy="114300"/>
          </a:xfrm>
          <a:prstGeom prst="line">
            <a:avLst/>
          </a:prstGeom>
          <a:noFill/>
          <a:ln w="12700">
            <a:solidFill>
              <a:srgbClr val="184B8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54" name="Line 31"/>
          <p:cNvSpPr>
            <a:spLocks noChangeShapeType="1"/>
          </p:cNvSpPr>
          <p:nvPr/>
        </p:nvSpPr>
        <p:spPr bwMode="auto">
          <a:xfrm rot="10800000">
            <a:off x="2794000" y="2870200"/>
            <a:ext cx="3683000" cy="482600"/>
          </a:xfrm>
          <a:prstGeom prst="line">
            <a:avLst/>
          </a:prstGeom>
          <a:noFill/>
          <a:ln w="12700">
            <a:solidFill>
              <a:srgbClr val="184B8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477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MACSYMA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</a:t>
            </a:r>
            <a:r>
              <a:rPr lang="en-GB" dirty="0" err="1"/>
              <a:t>Mathlab</a:t>
            </a:r>
            <a:r>
              <a:rPr lang="en-GB" dirty="0"/>
              <a:t> Group</a:t>
            </a:r>
          </a:p>
          <a:p>
            <a:r>
              <a:rPr lang="sr-Latn-RS" dirty="0"/>
              <a:t>Sistem za simboličku manipulaciju u matematici</a:t>
            </a:r>
          </a:p>
          <a:p>
            <a:r>
              <a:rPr lang="sr-Latn-RS" dirty="0"/>
              <a:t>Za razliku od prethodnika pokriva širok spektar problema:</a:t>
            </a:r>
          </a:p>
          <a:p>
            <a:pPr lvl="1"/>
            <a:r>
              <a:rPr lang="sr-Latn-RS" dirty="0"/>
              <a:t>Simbolička integracija</a:t>
            </a:r>
          </a:p>
          <a:p>
            <a:pPr lvl="1"/>
            <a:r>
              <a:rPr lang="sr-Latn-RS" dirty="0"/>
              <a:t>Razvoj u red</a:t>
            </a:r>
          </a:p>
          <a:p>
            <a:pPr lvl="1"/>
            <a:r>
              <a:rPr lang="sr-Latn-RS" dirty="0"/>
              <a:t>Faktorizacija polinoma</a:t>
            </a:r>
          </a:p>
          <a:p>
            <a:pPr lvl="1"/>
            <a:r>
              <a:rPr lang="sr-Latn-RS" dirty="0"/>
              <a:t>Rad sa matricama</a:t>
            </a:r>
          </a:p>
          <a:p>
            <a:pPr lvl="1"/>
            <a:r>
              <a:rPr lang="sr-Latn-RS" dirty="0"/>
              <a:t>...</a:t>
            </a:r>
          </a:p>
          <a:p>
            <a:r>
              <a:rPr lang="sr-Latn-RS" dirty="0"/>
              <a:t>Realan problem, ne može da se svede na lepu ilustraciju AI tehnologija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4402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sr-Latn-RS" dirty="0"/>
              <a:t> bazirani na pravilima</a:t>
            </a:r>
            <a:endParaRPr lang="en-US" dirty="0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5181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sr-Latn-RS" dirty="0"/>
              <a:t>Logički operator NOT</a:t>
            </a:r>
          </a:p>
          <a:p>
            <a:pPr lvl="1">
              <a:spcBef>
                <a:spcPct val="0"/>
              </a:spcBef>
            </a:pPr>
            <a:r>
              <a:rPr lang="sr-Latn-RS" dirty="0"/>
              <a:t>IF NOT </a:t>
            </a:r>
            <a:r>
              <a:rPr lang="en-US" dirty="0"/>
              <a:t>&lt;</a:t>
            </a:r>
            <a:r>
              <a:rPr lang="sr-Latn-RS" dirty="0"/>
              <a:t>pretpostavka</a:t>
            </a:r>
            <a:r>
              <a:rPr lang="en-US" dirty="0"/>
              <a:t>0&gt; THEN &lt;</a:t>
            </a:r>
            <a:r>
              <a:rPr lang="sr-Latn-RS" dirty="0"/>
              <a:t>zaključak/akcija</a:t>
            </a:r>
            <a:r>
              <a:rPr lang="en-US" dirty="0"/>
              <a:t>&gt;</a:t>
            </a:r>
            <a:endParaRPr lang="sr-Latn-RS" dirty="0"/>
          </a:p>
          <a:p>
            <a:pPr eaLnBrk="1" hangingPunct="1"/>
            <a:r>
              <a:rPr lang="sr-Latn-CS" altLang="en-US" dirty="0"/>
              <a:t>NOT opeator </a:t>
            </a:r>
            <a:r>
              <a:rPr lang="sr-Latn-CS" altLang="en-US" b="1" dirty="0"/>
              <a:t>se tumači </a:t>
            </a:r>
            <a:r>
              <a:rPr lang="sr-Latn-CS" altLang="en-US" dirty="0"/>
              <a:t>kao da NE postoji fakt u memoriji koji zadovoljava patern</a:t>
            </a:r>
          </a:p>
          <a:p>
            <a:r>
              <a:rPr lang="sr-Latn-CS" altLang="en-US" dirty="0"/>
              <a:t>NOT opeator </a:t>
            </a:r>
            <a:r>
              <a:rPr lang="sr-Latn-CS" altLang="en-US" b="1" dirty="0"/>
              <a:t>se ne tumači </a:t>
            </a:r>
            <a:r>
              <a:rPr lang="sr-Latn-CS" altLang="en-US" dirty="0"/>
              <a:t>kao postoji fakt za koji se posmatra obrnuta vrednost paterna</a:t>
            </a:r>
          </a:p>
          <a:p>
            <a:pPr eaLnBrk="1" hangingPunct="1"/>
            <a:endParaRPr lang="sr-Latn-RS" dirty="0"/>
          </a:p>
          <a:p>
            <a:pPr lvl="2"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/>
          </a:p>
          <a:p>
            <a:pPr marL="457200" lvl="1" indent="0">
              <a:spcBef>
                <a:spcPct val="0"/>
              </a:spcBef>
              <a:buNone/>
            </a:pPr>
            <a:endParaRPr lang="en-US" dirty="0"/>
          </a:p>
          <a:p>
            <a:pPr lvl="1">
              <a:spcBef>
                <a:spcPct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21007100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sr-Latn-RS" dirty="0"/>
              <a:t> bazirani na pravilima</a:t>
            </a:r>
            <a:endParaRPr lang="en-US" dirty="0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5181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sr-Latn-RS" dirty="0"/>
              <a:t>Logički operator NOT</a:t>
            </a:r>
          </a:p>
          <a:p>
            <a:pPr marL="457200" lvl="1" indent="0">
              <a:spcBef>
                <a:spcPct val="0"/>
              </a:spcBef>
              <a:buNone/>
            </a:pPr>
            <a:br>
              <a:rPr lang="sr-Latn-RS" dirty="0"/>
            </a:br>
            <a:r>
              <a:rPr lang="sr-Latn-RS" dirty="0"/>
              <a:t>IF </a:t>
            </a:r>
            <a:r>
              <a:rPr lang="en-US" dirty="0"/>
              <a:t>(</a:t>
            </a:r>
            <a:r>
              <a:rPr lang="en-US" dirty="0" err="1"/>
              <a:t>klijent</a:t>
            </a:r>
            <a:r>
              <a:rPr lang="en-US" dirty="0"/>
              <a:t> (</a:t>
            </a:r>
            <a:r>
              <a:rPr lang="en-US" dirty="0" err="1"/>
              <a:t>idK</a:t>
            </a:r>
            <a:r>
              <a:rPr lang="en-US" dirty="0"/>
              <a:t>)) AND NOT (</a:t>
            </a:r>
            <a:r>
              <a:rPr lang="en-US" dirty="0" err="1"/>
              <a:t>racun</a:t>
            </a:r>
            <a:r>
              <a:rPr lang="en-US" dirty="0"/>
              <a:t> </a:t>
            </a:r>
            <a:r>
              <a:rPr lang="sr-Latn-RS" dirty="0"/>
              <a:t>(id</a:t>
            </a:r>
            <a:r>
              <a:rPr lang="en-US" dirty="0"/>
              <a:t>R</a:t>
            </a:r>
            <a:r>
              <a:rPr lang="sr-Latn-RS" dirty="0"/>
              <a:t>) </a:t>
            </a:r>
            <a:r>
              <a:rPr lang="en-US" dirty="0"/>
              <a:t>(</a:t>
            </a:r>
            <a:r>
              <a:rPr lang="sr-Latn-RS" dirty="0"/>
              <a:t>vlasnik</a:t>
            </a:r>
            <a:r>
              <a:rPr lang="en-US" dirty="0"/>
              <a:t>R== </a:t>
            </a:r>
            <a:r>
              <a:rPr lang="en-US" dirty="0" err="1"/>
              <a:t>idK</a:t>
            </a:r>
            <a:r>
              <a:rPr lang="en-US" dirty="0"/>
              <a:t>) (</a:t>
            </a:r>
            <a:r>
              <a:rPr lang="en-US" dirty="0" err="1"/>
              <a:t>tipR</a:t>
            </a:r>
            <a:r>
              <a:rPr lang="en-US" dirty="0"/>
              <a:t>=</a:t>
            </a:r>
            <a:r>
              <a:rPr lang="sr-Latn-RS" dirty="0"/>
              <a:t>=</a:t>
            </a:r>
            <a:r>
              <a:rPr lang="en-US" dirty="0"/>
              <a:t>“</a:t>
            </a:r>
            <a:r>
              <a:rPr lang="en-US" dirty="0" err="1"/>
              <a:t>zlatni</a:t>
            </a:r>
            <a:r>
              <a:rPr lang="en-US" dirty="0"/>
              <a:t>”)) THEN  “</a:t>
            </a:r>
            <a:r>
              <a:rPr lang="sr-Latn-RS" dirty="0"/>
              <a:t>AKCIJA</a:t>
            </a:r>
            <a:r>
              <a:rPr lang="en-US" dirty="0"/>
              <a:t>”</a:t>
            </a:r>
            <a:endParaRPr lang="sr-Latn-RS" dirty="0"/>
          </a:p>
          <a:p>
            <a:pPr lvl="1">
              <a:spcBef>
                <a:spcPct val="0"/>
              </a:spcBef>
            </a:pPr>
            <a:endParaRPr lang="sr-Latn-RS" altLang="en-US" dirty="0"/>
          </a:p>
          <a:p>
            <a:pPr lvl="1">
              <a:spcBef>
                <a:spcPct val="0"/>
              </a:spcBef>
            </a:pPr>
            <a:r>
              <a:rPr lang="sr-Latn-RS" altLang="en-US" dirty="0"/>
              <a:t>Kako bi ovo tumačili?</a:t>
            </a:r>
          </a:p>
          <a:p>
            <a:pPr lvl="2">
              <a:spcBef>
                <a:spcPct val="0"/>
              </a:spcBef>
            </a:pPr>
            <a:r>
              <a:rPr lang="sr-Latn-RS" altLang="en-US" dirty="0"/>
              <a:t>Pronađi </a:t>
            </a:r>
            <a:r>
              <a:rPr lang="en-US" altLang="en-US" dirty="0"/>
              <a:t>“</a:t>
            </a:r>
            <a:r>
              <a:rPr lang="en-US" altLang="en-US" dirty="0" err="1"/>
              <a:t>klijent</a:t>
            </a:r>
            <a:r>
              <a:rPr lang="sr-Latn-RS" altLang="en-US" dirty="0"/>
              <a:t>e</a:t>
            </a:r>
            <a:r>
              <a:rPr lang="en-US" altLang="en-US" dirty="0"/>
              <a:t> </a:t>
            </a:r>
            <a:r>
              <a:rPr lang="sr-Latn-RS" altLang="en-US" dirty="0"/>
              <a:t>koji </a:t>
            </a:r>
            <a:r>
              <a:rPr lang="en-US" altLang="en-US" dirty="0" err="1"/>
              <a:t>ima</a:t>
            </a:r>
            <a:r>
              <a:rPr lang="sr-Latn-RS" altLang="en-US" dirty="0"/>
              <a:t>ju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sr-Latn-RS" altLang="en-US" dirty="0"/>
              <a:t>č</a:t>
            </a:r>
            <a:r>
              <a:rPr lang="en-US" altLang="en-US" dirty="0" err="1"/>
              <a:t>une</a:t>
            </a:r>
            <a:r>
              <a:rPr lang="en-US" altLang="en-US" dirty="0"/>
              <a:t> koji </a:t>
            </a:r>
            <a:r>
              <a:rPr lang="en-US" altLang="en-US" dirty="0" err="1"/>
              <a:t>nisu</a:t>
            </a:r>
            <a:r>
              <a:rPr lang="en-US" altLang="en-US" dirty="0"/>
              <a:t> zlatni”</a:t>
            </a:r>
            <a:endParaRPr lang="sr-Latn-RS" altLang="en-US" dirty="0"/>
          </a:p>
          <a:p>
            <a:pPr lvl="2">
              <a:spcBef>
                <a:spcPct val="0"/>
              </a:spcBef>
            </a:pPr>
            <a:r>
              <a:rPr lang="sr-Latn-RS" altLang="en-US" dirty="0"/>
              <a:t>Pronađi </a:t>
            </a:r>
            <a:r>
              <a:rPr lang="en-US" altLang="en-US" dirty="0"/>
              <a:t>“</a:t>
            </a:r>
            <a:r>
              <a:rPr lang="en-US" altLang="en-US" dirty="0" err="1"/>
              <a:t>klijent</a:t>
            </a:r>
            <a:r>
              <a:rPr lang="sr-Latn-RS" altLang="en-US" dirty="0"/>
              <a:t>e</a:t>
            </a:r>
            <a:r>
              <a:rPr lang="en-US" altLang="en-US" dirty="0"/>
              <a:t> </a:t>
            </a:r>
            <a:r>
              <a:rPr lang="sr-Latn-RS" altLang="en-US" dirty="0"/>
              <a:t>koji n</a:t>
            </a:r>
            <a:r>
              <a:rPr lang="en-US" altLang="en-US" dirty="0" err="1"/>
              <a:t>em</a:t>
            </a:r>
            <a:r>
              <a:rPr lang="sr-Latn-RS" altLang="en-US" dirty="0"/>
              <a:t>aju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sr-Latn-RS" altLang="en-US" dirty="0"/>
              <a:t>čune koji su zlatni</a:t>
            </a:r>
            <a:r>
              <a:rPr lang="en-US" altLang="en-US" dirty="0"/>
              <a:t>”</a:t>
            </a:r>
            <a:endParaRPr lang="sr-Latn-RS" altLang="en-US" dirty="0"/>
          </a:p>
          <a:p>
            <a:pPr lvl="2">
              <a:spcBef>
                <a:spcPct val="0"/>
              </a:spcBef>
            </a:pPr>
            <a:r>
              <a:rPr lang="sr-Latn-RS" altLang="en-US" dirty="0"/>
              <a:t>Pronađi </a:t>
            </a:r>
            <a:r>
              <a:rPr lang="en-US" altLang="en-US" dirty="0"/>
              <a:t>“</a:t>
            </a:r>
            <a:r>
              <a:rPr lang="en-US" altLang="en-US" dirty="0" err="1"/>
              <a:t>klijent</a:t>
            </a:r>
            <a:r>
              <a:rPr lang="sr-Latn-RS" altLang="en-US" dirty="0"/>
              <a:t>e</a:t>
            </a:r>
            <a:r>
              <a:rPr lang="en-US" altLang="en-US" dirty="0"/>
              <a:t> </a:t>
            </a:r>
            <a:r>
              <a:rPr lang="sr-Latn-RS" altLang="en-US" dirty="0"/>
              <a:t>koji n</a:t>
            </a:r>
            <a:r>
              <a:rPr lang="en-US" altLang="en-US" dirty="0" err="1"/>
              <a:t>em</a:t>
            </a:r>
            <a:r>
              <a:rPr lang="sr-Latn-RS" altLang="en-US" dirty="0"/>
              <a:t>aju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sr-Latn-RS" altLang="en-US" dirty="0"/>
              <a:t>čune</a:t>
            </a:r>
            <a:r>
              <a:rPr lang="en-US" altLang="en-US" dirty="0"/>
              <a:t>”</a:t>
            </a:r>
          </a:p>
          <a:p>
            <a:pPr lvl="2">
              <a:spcBef>
                <a:spcPct val="0"/>
              </a:spcBef>
            </a:pPr>
            <a:r>
              <a:rPr lang="sr-Latn-CS" altLang="en-US" dirty="0" err="1"/>
              <a:t>Nista</a:t>
            </a:r>
            <a:r>
              <a:rPr lang="sr-Latn-CS" altLang="en-US" dirty="0"/>
              <a:t> od navedenog</a:t>
            </a:r>
          </a:p>
          <a:p>
            <a:pPr lvl="2">
              <a:spcBef>
                <a:spcPct val="0"/>
              </a:spcBef>
            </a:pPr>
            <a:endParaRPr lang="sr-Latn-RS" dirty="0"/>
          </a:p>
          <a:p>
            <a:pPr lvl="2"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/>
          </a:p>
          <a:p>
            <a:pPr marL="457200" lvl="1" indent="0">
              <a:spcBef>
                <a:spcPct val="0"/>
              </a:spcBef>
              <a:buNone/>
            </a:pPr>
            <a:endParaRPr lang="en-US" dirty="0"/>
          </a:p>
          <a:p>
            <a:pPr lvl="1">
              <a:spcBef>
                <a:spcPct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64551970"/>
      </p:ext>
    </p:ext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sr-Latn-RS" dirty="0"/>
              <a:t> bazirani na pravilima</a:t>
            </a:r>
            <a:endParaRPr lang="en-US" dirty="0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638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sr-Latn-RS" dirty="0"/>
              <a:t>Logički operator NOT</a:t>
            </a:r>
          </a:p>
          <a:p>
            <a:pPr lvl="1">
              <a:spcBef>
                <a:spcPct val="0"/>
              </a:spcBef>
            </a:pPr>
            <a:r>
              <a:rPr lang="sr-Latn-RS" dirty="0"/>
              <a:t>pravilo: </a:t>
            </a:r>
            <a:br>
              <a:rPr lang="sr-Latn-RS" dirty="0"/>
            </a:br>
            <a:r>
              <a:rPr lang="sr-Latn-RS" dirty="0"/>
              <a:t>IF </a:t>
            </a:r>
            <a:r>
              <a:rPr lang="en-US" dirty="0"/>
              <a:t>(</a:t>
            </a:r>
            <a:r>
              <a:rPr lang="en-US" dirty="0" err="1"/>
              <a:t>klijent</a:t>
            </a:r>
            <a:r>
              <a:rPr lang="en-US" dirty="0"/>
              <a:t> (idK)) AND NOT (</a:t>
            </a:r>
            <a:r>
              <a:rPr lang="en-US" dirty="0" err="1"/>
              <a:t>racun</a:t>
            </a:r>
            <a:r>
              <a:rPr lang="en-US" dirty="0"/>
              <a:t> </a:t>
            </a:r>
            <a:r>
              <a:rPr lang="sr-Latn-RS" dirty="0"/>
              <a:t>(id</a:t>
            </a:r>
            <a:r>
              <a:rPr lang="en-US" dirty="0"/>
              <a:t>R</a:t>
            </a:r>
            <a:r>
              <a:rPr lang="sr-Latn-RS" dirty="0"/>
              <a:t>) </a:t>
            </a:r>
            <a:r>
              <a:rPr lang="en-US" dirty="0"/>
              <a:t>(</a:t>
            </a:r>
            <a:r>
              <a:rPr lang="sr-Latn-RS" dirty="0"/>
              <a:t>vlasnik</a:t>
            </a:r>
            <a:r>
              <a:rPr lang="en-US" dirty="0"/>
              <a:t>R== idK) (</a:t>
            </a:r>
            <a:r>
              <a:rPr lang="en-US" dirty="0" err="1"/>
              <a:t>tipR</a:t>
            </a:r>
            <a:r>
              <a:rPr lang="en-US" dirty="0"/>
              <a:t>=</a:t>
            </a:r>
            <a:r>
              <a:rPr lang="sr-Latn-RS" dirty="0"/>
              <a:t>=</a:t>
            </a:r>
            <a:r>
              <a:rPr lang="en-US" dirty="0"/>
              <a:t>“zlatni”)) THEN  “</a:t>
            </a:r>
            <a:r>
              <a:rPr lang="sr-Latn-RS" dirty="0"/>
              <a:t>AKCIJA</a:t>
            </a:r>
            <a:r>
              <a:rPr lang="en-US" dirty="0"/>
              <a:t>”</a:t>
            </a:r>
            <a:endParaRPr lang="sr-Latn-RS" dirty="0"/>
          </a:p>
          <a:p>
            <a:pPr lvl="1">
              <a:spcBef>
                <a:spcPct val="0"/>
              </a:spcBef>
            </a:pPr>
            <a:r>
              <a:rPr lang="sr-Latn-CS" altLang="en-US" dirty="0"/>
              <a:t>Koja radna memorija bi okinula pravilo?</a:t>
            </a:r>
            <a:endParaRPr lang="en-US" dirty="0"/>
          </a:p>
          <a:p>
            <a:pPr lvl="2">
              <a:spcBef>
                <a:spcPct val="0"/>
              </a:spcBef>
            </a:pPr>
            <a:r>
              <a:rPr lang="sr-Latn-RS" dirty="0"/>
              <a:t>Radna memorija 1: </a:t>
            </a:r>
            <a:br>
              <a:rPr lang="en-US" dirty="0"/>
            </a:br>
            <a:r>
              <a:rPr lang="sr-Latn-RS" dirty="0"/>
              <a:t>(racun (id</a:t>
            </a:r>
            <a:r>
              <a:rPr lang="en-US" dirty="0"/>
              <a:t>R</a:t>
            </a:r>
            <a:r>
              <a:rPr lang="sr-Latn-RS" dirty="0"/>
              <a:t>=1) (tip</a:t>
            </a:r>
            <a:r>
              <a:rPr lang="en-US" dirty="0"/>
              <a:t>R</a:t>
            </a:r>
            <a:r>
              <a:rPr lang="sr-Latn-RS" dirty="0"/>
              <a:t>=“srebrni”) (vlasnik</a:t>
            </a:r>
            <a:r>
              <a:rPr lang="en-US" dirty="0"/>
              <a:t>R</a:t>
            </a:r>
            <a:r>
              <a:rPr lang="sr-Latn-RS" dirty="0"/>
              <a:t>=10)</a:t>
            </a:r>
            <a:r>
              <a:rPr lang="en-US" dirty="0"/>
              <a:t>)</a:t>
            </a:r>
            <a:br>
              <a:rPr lang="en-US" dirty="0"/>
            </a:br>
            <a:r>
              <a:rPr lang="sr-Latn-RS" dirty="0"/>
              <a:t>(racun (id</a:t>
            </a:r>
            <a:r>
              <a:rPr lang="en-US" dirty="0"/>
              <a:t>R</a:t>
            </a:r>
            <a:r>
              <a:rPr lang="sr-Latn-RS" dirty="0"/>
              <a:t>=</a:t>
            </a:r>
            <a:r>
              <a:rPr lang="en-US" dirty="0"/>
              <a:t>2</a:t>
            </a:r>
            <a:r>
              <a:rPr lang="sr-Latn-RS" dirty="0"/>
              <a:t>) (tip</a:t>
            </a:r>
            <a:r>
              <a:rPr lang="en-US" dirty="0"/>
              <a:t>R</a:t>
            </a:r>
            <a:r>
              <a:rPr lang="sr-Latn-RS" dirty="0"/>
              <a:t>=“</a:t>
            </a:r>
            <a:r>
              <a:rPr lang="en-US" dirty="0"/>
              <a:t>zlatni</a:t>
            </a:r>
            <a:r>
              <a:rPr lang="sr-Latn-RS" dirty="0"/>
              <a:t>”) (vlasnik</a:t>
            </a:r>
            <a:r>
              <a:rPr lang="en-US" dirty="0"/>
              <a:t>R</a:t>
            </a:r>
            <a:r>
              <a:rPr lang="sr-Latn-RS" dirty="0"/>
              <a:t>=10)</a:t>
            </a:r>
            <a:r>
              <a:rPr lang="en-US" dirty="0"/>
              <a:t>)</a:t>
            </a:r>
            <a:br>
              <a:rPr lang="en-US" dirty="0"/>
            </a:br>
            <a:r>
              <a:rPr lang="sr-Latn-RS" dirty="0"/>
              <a:t>(klijent</a:t>
            </a:r>
            <a:r>
              <a:rPr lang="en-US" dirty="0"/>
              <a:t> (idK</a:t>
            </a:r>
            <a:r>
              <a:rPr lang="sr-Latn-RS" dirty="0"/>
              <a:t>=10)) (imeK=</a:t>
            </a:r>
            <a:r>
              <a:rPr lang="en-US" dirty="0"/>
              <a:t>“pera”</a:t>
            </a:r>
            <a:r>
              <a:rPr lang="sr-Latn-RS" dirty="0"/>
              <a:t>))</a:t>
            </a:r>
          </a:p>
          <a:p>
            <a:pPr lvl="2">
              <a:spcBef>
                <a:spcPct val="0"/>
              </a:spcBef>
            </a:pPr>
            <a:r>
              <a:rPr lang="sr-Latn-RS" dirty="0"/>
              <a:t>Radna memorija 2:</a:t>
            </a:r>
            <a:br>
              <a:rPr lang="en-US" dirty="0"/>
            </a:br>
            <a:r>
              <a:rPr lang="sr-Latn-RS" dirty="0"/>
              <a:t>(racun (id</a:t>
            </a:r>
            <a:r>
              <a:rPr lang="en-US" dirty="0"/>
              <a:t>R</a:t>
            </a:r>
            <a:r>
              <a:rPr lang="sr-Latn-RS" dirty="0"/>
              <a:t>=1) (tip=“srebrni”) (vlasnik</a:t>
            </a:r>
            <a:r>
              <a:rPr lang="en-US" dirty="0"/>
              <a:t>R</a:t>
            </a:r>
            <a:r>
              <a:rPr lang="sr-Latn-RS" dirty="0"/>
              <a:t>=10)</a:t>
            </a:r>
            <a:r>
              <a:rPr lang="en-US" dirty="0"/>
              <a:t>)</a:t>
            </a:r>
            <a:br>
              <a:rPr lang="en-US" dirty="0"/>
            </a:br>
            <a:r>
              <a:rPr lang="sr-Latn-RS" dirty="0"/>
              <a:t>(klijent</a:t>
            </a:r>
            <a:r>
              <a:rPr lang="en-US" dirty="0"/>
              <a:t> (idK</a:t>
            </a:r>
            <a:r>
              <a:rPr lang="sr-Latn-RS" dirty="0"/>
              <a:t>=10)) (imeK=</a:t>
            </a:r>
            <a:r>
              <a:rPr lang="en-US" dirty="0"/>
              <a:t>“pera”</a:t>
            </a:r>
            <a:r>
              <a:rPr lang="sr-Latn-RS" dirty="0"/>
              <a:t>))</a:t>
            </a:r>
            <a:endParaRPr lang="en-US" dirty="0"/>
          </a:p>
          <a:p>
            <a:pPr lvl="2">
              <a:spcBef>
                <a:spcPct val="0"/>
              </a:spcBef>
            </a:pPr>
            <a:r>
              <a:rPr lang="sr-Latn-RS" dirty="0"/>
              <a:t>Radna memorija </a:t>
            </a:r>
            <a:r>
              <a:rPr lang="en-US" dirty="0"/>
              <a:t>3</a:t>
            </a:r>
            <a:r>
              <a:rPr lang="sr-Latn-RS" dirty="0"/>
              <a:t>:</a:t>
            </a:r>
            <a:br>
              <a:rPr lang="en-US" dirty="0"/>
            </a:br>
            <a:r>
              <a:rPr lang="sr-Latn-RS" dirty="0"/>
              <a:t>(klijent</a:t>
            </a:r>
            <a:r>
              <a:rPr lang="en-US" dirty="0"/>
              <a:t> (</a:t>
            </a:r>
            <a:r>
              <a:rPr lang="en-US"/>
              <a:t>idK</a:t>
            </a:r>
            <a:r>
              <a:rPr lang="sr-Latn-RS"/>
              <a:t>=</a:t>
            </a:r>
            <a:r>
              <a:rPr lang="sr-Latn-RS" dirty="0"/>
              <a:t>10)) (imeK=</a:t>
            </a:r>
            <a:r>
              <a:rPr lang="en-US" dirty="0"/>
              <a:t>“pera”</a:t>
            </a:r>
            <a:r>
              <a:rPr lang="sr-Latn-RS" dirty="0"/>
              <a:t>))</a:t>
            </a:r>
          </a:p>
          <a:p>
            <a:pPr lvl="2">
              <a:spcBef>
                <a:spcPct val="0"/>
              </a:spcBef>
            </a:pPr>
            <a:endParaRPr lang="sr-Latn-RS" dirty="0"/>
          </a:p>
          <a:p>
            <a:pPr lvl="2"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/>
          </a:p>
          <a:p>
            <a:pPr marL="457200" lvl="1" indent="0">
              <a:spcBef>
                <a:spcPct val="0"/>
              </a:spcBef>
              <a:buNone/>
            </a:pPr>
            <a:endParaRPr lang="en-US" dirty="0"/>
          </a:p>
          <a:p>
            <a:pPr lvl="1">
              <a:spcBef>
                <a:spcPct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03030820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sr-Latn-RS" dirty="0"/>
              <a:t> bazirani na pravilima</a:t>
            </a:r>
            <a:endParaRPr lang="en-US" dirty="0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9067800" cy="5715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sr-Latn-RS" dirty="0"/>
              <a:t>Logički operator NOT </a:t>
            </a:r>
          </a:p>
          <a:p>
            <a:pPr lvl="1">
              <a:spcBef>
                <a:spcPct val="0"/>
              </a:spcBef>
            </a:pPr>
            <a:r>
              <a:rPr lang="sr-Latn-RS" dirty="0"/>
              <a:t>pravilo: IF NOT </a:t>
            </a:r>
            <a:r>
              <a:rPr lang="en-US" dirty="0"/>
              <a:t>(</a:t>
            </a:r>
            <a:r>
              <a:rPr lang="en-US" dirty="0" err="1"/>
              <a:t>racun</a:t>
            </a:r>
            <a:r>
              <a:rPr lang="en-US" dirty="0"/>
              <a:t> (</a:t>
            </a:r>
            <a:r>
              <a:rPr lang="en-US" dirty="0" err="1"/>
              <a:t>tipR</a:t>
            </a:r>
            <a:r>
              <a:rPr lang="en-US" dirty="0"/>
              <a:t>=</a:t>
            </a:r>
            <a:r>
              <a:rPr lang="sr-Latn-RS" dirty="0"/>
              <a:t>=</a:t>
            </a:r>
            <a:r>
              <a:rPr lang="en-US" dirty="0"/>
              <a:t>“zlatni”) (</a:t>
            </a:r>
            <a:r>
              <a:rPr lang="en-US" dirty="0" err="1"/>
              <a:t>vlasnikR</a:t>
            </a:r>
            <a:r>
              <a:rPr lang="en-US" dirty="0"/>
              <a:t>)) </a:t>
            </a:r>
            <a:r>
              <a:rPr lang="sr-Latn-RS" dirty="0"/>
              <a:t>AND</a:t>
            </a:r>
            <a:r>
              <a:rPr lang="en-US" dirty="0"/>
              <a:t> (</a:t>
            </a:r>
            <a:r>
              <a:rPr lang="en-US" dirty="0" err="1"/>
              <a:t>klijent</a:t>
            </a:r>
            <a:r>
              <a:rPr lang="en-US" dirty="0"/>
              <a:t> (idK== </a:t>
            </a:r>
            <a:r>
              <a:rPr lang="en-US" dirty="0" err="1"/>
              <a:t>vlasnikR</a:t>
            </a:r>
            <a:r>
              <a:rPr lang="en-US" dirty="0"/>
              <a:t>)) THEN  “</a:t>
            </a:r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sr-Latn-RS" dirty="0"/>
              <a:t>koji nema račun koji je zlatan</a:t>
            </a:r>
            <a:r>
              <a:rPr lang="en-US" dirty="0"/>
              <a:t>”</a:t>
            </a:r>
            <a:endParaRPr lang="sr-Latn-RS" dirty="0"/>
          </a:p>
          <a:p>
            <a:pPr lvl="1">
              <a:spcBef>
                <a:spcPct val="0"/>
              </a:spcBef>
            </a:pPr>
            <a:r>
              <a:rPr lang="sr-Latn-CS" altLang="en-US" dirty="0"/>
              <a:t>Koja radna memorija bi okinula pravilo?</a:t>
            </a:r>
            <a:endParaRPr lang="sr-Latn-RS" dirty="0"/>
          </a:p>
          <a:p>
            <a:pPr lvl="2">
              <a:spcBef>
                <a:spcPct val="0"/>
              </a:spcBef>
            </a:pPr>
            <a:r>
              <a:rPr lang="sr-Latn-RS" dirty="0"/>
              <a:t>Radna memorija 1: </a:t>
            </a:r>
            <a:br>
              <a:rPr lang="en-US" dirty="0"/>
            </a:br>
            <a:r>
              <a:rPr lang="sr-Latn-RS" dirty="0"/>
              <a:t>(racun (id</a:t>
            </a:r>
            <a:r>
              <a:rPr lang="en-US" dirty="0"/>
              <a:t>R</a:t>
            </a:r>
            <a:r>
              <a:rPr lang="sr-Latn-RS" dirty="0"/>
              <a:t>=1) (tip</a:t>
            </a:r>
            <a:r>
              <a:rPr lang="en-US" dirty="0"/>
              <a:t>R</a:t>
            </a:r>
            <a:r>
              <a:rPr lang="sr-Latn-RS" dirty="0"/>
              <a:t>=“srebrni”) (vlasnik</a:t>
            </a:r>
            <a:r>
              <a:rPr lang="en-US" dirty="0"/>
              <a:t>R</a:t>
            </a:r>
            <a:r>
              <a:rPr lang="sr-Latn-RS" dirty="0"/>
              <a:t>=10)</a:t>
            </a:r>
            <a:r>
              <a:rPr lang="en-US" dirty="0"/>
              <a:t>)</a:t>
            </a:r>
            <a:br>
              <a:rPr lang="en-US" dirty="0"/>
            </a:br>
            <a:r>
              <a:rPr lang="sr-Latn-RS" dirty="0"/>
              <a:t>(racun (id</a:t>
            </a:r>
            <a:r>
              <a:rPr lang="en-US" dirty="0"/>
              <a:t>R</a:t>
            </a:r>
            <a:r>
              <a:rPr lang="sr-Latn-RS" dirty="0"/>
              <a:t>=</a:t>
            </a:r>
            <a:r>
              <a:rPr lang="en-US" dirty="0"/>
              <a:t>2</a:t>
            </a:r>
            <a:r>
              <a:rPr lang="sr-Latn-RS" dirty="0"/>
              <a:t>) (tip</a:t>
            </a:r>
            <a:r>
              <a:rPr lang="en-US" dirty="0"/>
              <a:t>R</a:t>
            </a:r>
            <a:r>
              <a:rPr lang="sr-Latn-RS" dirty="0"/>
              <a:t>=“</a:t>
            </a:r>
            <a:r>
              <a:rPr lang="en-US" dirty="0"/>
              <a:t>zlatni</a:t>
            </a:r>
            <a:r>
              <a:rPr lang="sr-Latn-RS" dirty="0"/>
              <a:t>”) (vlasnik</a:t>
            </a:r>
            <a:r>
              <a:rPr lang="en-US" dirty="0"/>
              <a:t>R</a:t>
            </a:r>
            <a:r>
              <a:rPr lang="sr-Latn-RS" dirty="0"/>
              <a:t>=10)</a:t>
            </a:r>
            <a:r>
              <a:rPr lang="en-US" dirty="0"/>
              <a:t>)</a:t>
            </a:r>
            <a:br>
              <a:rPr lang="en-US" dirty="0"/>
            </a:br>
            <a:r>
              <a:rPr lang="sr-Latn-RS" dirty="0"/>
              <a:t>(klijent</a:t>
            </a:r>
            <a:r>
              <a:rPr lang="en-US" dirty="0"/>
              <a:t> (idK</a:t>
            </a:r>
            <a:r>
              <a:rPr lang="sr-Latn-RS" dirty="0"/>
              <a:t>=10)) (imeK=</a:t>
            </a:r>
            <a:r>
              <a:rPr lang="en-US" dirty="0"/>
              <a:t>“pera”</a:t>
            </a:r>
            <a:r>
              <a:rPr lang="sr-Latn-RS" dirty="0"/>
              <a:t>))</a:t>
            </a:r>
          </a:p>
          <a:p>
            <a:pPr lvl="2">
              <a:spcBef>
                <a:spcPct val="0"/>
              </a:spcBef>
            </a:pPr>
            <a:r>
              <a:rPr lang="sr-Latn-RS" dirty="0"/>
              <a:t>Radna memorija 2:</a:t>
            </a:r>
            <a:br>
              <a:rPr lang="en-US" dirty="0"/>
            </a:br>
            <a:r>
              <a:rPr lang="sr-Latn-RS" dirty="0"/>
              <a:t>(racun (id</a:t>
            </a:r>
            <a:r>
              <a:rPr lang="en-US" dirty="0"/>
              <a:t>R</a:t>
            </a:r>
            <a:r>
              <a:rPr lang="sr-Latn-RS" dirty="0"/>
              <a:t>=1) (tip=“srebrni”) (vlasnik</a:t>
            </a:r>
            <a:r>
              <a:rPr lang="en-US" dirty="0"/>
              <a:t>R</a:t>
            </a:r>
            <a:r>
              <a:rPr lang="sr-Latn-RS" dirty="0"/>
              <a:t>=10)</a:t>
            </a:r>
            <a:r>
              <a:rPr lang="en-US" dirty="0"/>
              <a:t>)</a:t>
            </a:r>
            <a:br>
              <a:rPr lang="en-US" dirty="0"/>
            </a:br>
            <a:r>
              <a:rPr lang="sr-Latn-RS" dirty="0"/>
              <a:t>(klijent</a:t>
            </a:r>
            <a:r>
              <a:rPr lang="en-US" dirty="0"/>
              <a:t> (idK</a:t>
            </a:r>
            <a:r>
              <a:rPr lang="sr-Latn-RS" dirty="0"/>
              <a:t>=10)) (imeK=</a:t>
            </a:r>
            <a:r>
              <a:rPr lang="en-US" dirty="0"/>
              <a:t>“pera”</a:t>
            </a:r>
            <a:r>
              <a:rPr lang="sr-Latn-RS" dirty="0"/>
              <a:t>))</a:t>
            </a:r>
            <a:endParaRPr lang="en-US" dirty="0"/>
          </a:p>
          <a:p>
            <a:pPr lvl="2">
              <a:spcBef>
                <a:spcPct val="0"/>
              </a:spcBef>
            </a:pPr>
            <a:r>
              <a:rPr lang="sr-Latn-RS" dirty="0"/>
              <a:t>Radna memorija </a:t>
            </a:r>
            <a:r>
              <a:rPr lang="en-US" dirty="0"/>
              <a:t>3</a:t>
            </a:r>
            <a:r>
              <a:rPr lang="sr-Latn-RS" dirty="0"/>
              <a:t>:</a:t>
            </a:r>
            <a:br>
              <a:rPr lang="en-US" dirty="0"/>
            </a:br>
            <a:r>
              <a:rPr lang="sr-Latn-RS" dirty="0"/>
              <a:t>(klijent</a:t>
            </a:r>
            <a:r>
              <a:rPr lang="en-US" dirty="0"/>
              <a:t> (id</a:t>
            </a:r>
            <a:r>
              <a:rPr lang="sr-Latn-RS" dirty="0"/>
              <a:t>K=10)) (imeK=</a:t>
            </a:r>
            <a:r>
              <a:rPr lang="en-US" dirty="0"/>
              <a:t>“pera”</a:t>
            </a:r>
            <a:r>
              <a:rPr lang="sr-Latn-RS" dirty="0"/>
              <a:t>))</a:t>
            </a:r>
          </a:p>
          <a:p>
            <a:pPr lvl="1">
              <a:spcBef>
                <a:spcPct val="0"/>
              </a:spcBef>
            </a:pPr>
            <a:endParaRPr lang="en-US" dirty="0"/>
          </a:p>
          <a:p>
            <a:pPr marL="914400" lvl="2" indent="0">
              <a:spcBef>
                <a:spcPct val="0"/>
              </a:spcBef>
              <a:buNone/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/>
          </a:p>
          <a:p>
            <a:pPr marL="457200" lvl="1" indent="0">
              <a:spcBef>
                <a:spcPct val="0"/>
              </a:spcBef>
              <a:buNone/>
            </a:pPr>
            <a:endParaRPr lang="en-US" dirty="0"/>
          </a:p>
          <a:p>
            <a:pPr lvl="1">
              <a:spcBef>
                <a:spcPct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41622549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sr-Latn-RS" dirty="0"/>
              <a:t> bazirani na pravilima</a:t>
            </a:r>
            <a:endParaRPr lang="en-US" dirty="0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9067800" cy="5715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sr-Latn-RS" dirty="0"/>
              <a:t>Logički operator NOT </a:t>
            </a:r>
          </a:p>
          <a:p>
            <a:pPr lvl="1">
              <a:spcBef>
                <a:spcPct val="0"/>
              </a:spcBef>
            </a:pPr>
            <a:r>
              <a:rPr lang="sr-Latn-RS" dirty="0"/>
              <a:t>pravilo: IF NOT </a:t>
            </a:r>
            <a:r>
              <a:rPr lang="en-US" dirty="0"/>
              <a:t>(</a:t>
            </a:r>
            <a:r>
              <a:rPr lang="en-US" dirty="0" err="1"/>
              <a:t>racun</a:t>
            </a:r>
            <a:r>
              <a:rPr lang="en-US" dirty="0"/>
              <a:t> (</a:t>
            </a:r>
            <a:r>
              <a:rPr lang="en-US" dirty="0" err="1"/>
              <a:t>tipR</a:t>
            </a:r>
            <a:r>
              <a:rPr lang="en-US" dirty="0"/>
              <a:t>=</a:t>
            </a:r>
            <a:r>
              <a:rPr lang="sr-Latn-RS" dirty="0"/>
              <a:t>=</a:t>
            </a:r>
            <a:r>
              <a:rPr lang="en-US" dirty="0"/>
              <a:t>“zlatni”) (</a:t>
            </a:r>
            <a:r>
              <a:rPr lang="en-US" dirty="0" err="1"/>
              <a:t>vlasnikR</a:t>
            </a:r>
            <a:r>
              <a:rPr lang="en-US" dirty="0"/>
              <a:t>)) </a:t>
            </a:r>
            <a:r>
              <a:rPr lang="sr-Latn-RS" dirty="0"/>
              <a:t>AND</a:t>
            </a:r>
            <a:r>
              <a:rPr lang="en-US" dirty="0"/>
              <a:t> (</a:t>
            </a:r>
            <a:r>
              <a:rPr lang="en-US" dirty="0" err="1"/>
              <a:t>klijent</a:t>
            </a:r>
            <a:r>
              <a:rPr lang="en-US" dirty="0"/>
              <a:t> (idK== </a:t>
            </a:r>
            <a:r>
              <a:rPr lang="en-US" dirty="0" err="1"/>
              <a:t>vlasnikR</a:t>
            </a:r>
            <a:r>
              <a:rPr lang="en-US" dirty="0"/>
              <a:t>)) THEN  “</a:t>
            </a:r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sr-Latn-RS" dirty="0"/>
              <a:t>koji nema račun koji je zlatan</a:t>
            </a:r>
            <a:r>
              <a:rPr lang="en-US" dirty="0"/>
              <a:t>”</a:t>
            </a:r>
            <a:endParaRPr lang="sr-Latn-RS" dirty="0"/>
          </a:p>
          <a:p>
            <a:pPr lvl="1">
              <a:spcBef>
                <a:spcPct val="0"/>
              </a:spcBef>
            </a:pPr>
            <a:r>
              <a:rPr lang="sr-Latn-CS" altLang="en-US" dirty="0"/>
              <a:t>Koja radna memorija bi okinula pravilo?</a:t>
            </a:r>
            <a:endParaRPr lang="sr-Latn-RS" dirty="0"/>
          </a:p>
          <a:p>
            <a:pPr lvl="2">
              <a:spcBef>
                <a:spcPct val="0"/>
              </a:spcBef>
            </a:pPr>
            <a:r>
              <a:rPr lang="sr-Latn-RS" dirty="0"/>
              <a:t>Radna memorija 1: </a:t>
            </a:r>
            <a:br>
              <a:rPr lang="en-US" dirty="0"/>
            </a:br>
            <a:r>
              <a:rPr lang="sr-Latn-RS" dirty="0"/>
              <a:t>(racun (id</a:t>
            </a:r>
            <a:r>
              <a:rPr lang="en-US" dirty="0"/>
              <a:t>R</a:t>
            </a:r>
            <a:r>
              <a:rPr lang="sr-Latn-RS" dirty="0"/>
              <a:t>=1) (tip</a:t>
            </a:r>
            <a:r>
              <a:rPr lang="en-US" dirty="0"/>
              <a:t>R</a:t>
            </a:r>
            <a:r>
              <a:rPr lang="sr-Latn-RS" dirty="0"/>
              <a:t>=“srebrni”) (vlasnik</a:t>
            </a:r>
            <a:r>
              <a:rPr lang="en-US" dirty="0"/>
              <a:t>R</a:t>
            </a:r>
            <a:r>
              <a:rPr lang="sr-Latn-RS" dirty="0"/>
              <a:t>=10)</a:t>
            </a:r>
            <a:r>
              <a:rPr lang="en-US" dirty="0"/>
              <a:t>)</a:t>
            </a:r>
            <a:br>
              <a:rPr lang="en-US" dirty="0"/>
            </a:br>
            <a:r>
              <a:rPr lang="sr-Latn-RS" dirty="0"/>
              <a:t>(racun (id</a:t>
            </a:r>
            <a:r>
              <a:rPr lang="en-US" dirty="0"/>
              <a:t>R</a:t>
            </a:r>
            <a:r>
              <a:rPr lang="sr-Latn-RS" dirty="0"/>
              <a:t>=</a:t>
            </a:r>
            <a:r>
              <a:rPr lang="en-US" dirty="0"/>
              <a:t>2</a:t>
            </a:r>
            <a:r>
              <a:rPr lang="sr-Latn-RS" dirty="0"/>
              <a:t>) (tip</a:t>
            </a:r>
            <a:r>
              <a:rPr lang="en-US" dirty="0"/>
              <a:t>R</a:t>
            </a:r>
            <a:r>
              <a:rPr lang="sr-Latn-RS" dirty="0"/>
              <a:t>=“</a:t>
            </a:r>
            <a:r>
              <a:rPr lang="en-US" dirty="0"/>
              <a:t>zlatni</a:t>
            </a:r>
            <a:r>
              <a:rPr lang="sr-Latn-RS" dirty="0"/>
              <a:t>”) (vlasnik</a:t>
            </a:r>
            <a:r>
              <a:rPr lang="en-US" dirty="0"/>
              <a:t>R</a:t>
            </a:r>
            <a:r>
              <a:rPr lang="sr-Latn-RS" dirty="0"/>
              <a:t>=10)</a:t>
            </a:r>
            <a:r>
              <a:rPr lang="en-US" dirty="0"/>
              <a:t>)</a:t>
            </a:r>
            <a:br>
              <a:rPr lang="en-US" dirty="0"/>
            </a:br>
            <a:r>
              <a:rPr lang="sr-Latn-RS" dirty="0"/>
              <a:t>(klijent</a:t>
            </a:r>
            <a:r>
              <a:rPr lang="en-US" dirty="0"/>
              <a:t> (idK</a:t>
            </a:r>
            <a:r>
              <a:rPr lang="sr-Latn-RS" dirty="0"/>
              <a:t>=10)) (imeK=</a:t>
            </a:r>
            <a:r>
              <a:rPr lang="en-US" dirty="0"/>
              <a:t>“pera”</a:t>
            </a:r>
            <a:r>
              <a:rPr lang="sr-Latn-RS" dirty="0"/>
              <a:t>))</a:t>
            </a:r>
          </a:p>
          <a:p>
            <a:pPr lvl="2">
              <a:spcBef>
                <a:spcPct val="0"/>
              </a:spcBef>
            </a:pPr>
            <a:r>
              <a:rPr lang="sr-Latn-RS" dirty="0"/>
              <a:t>Radna memorija 2:</a:t>
            </a:r>
            <a:br>
              <a:rPr lang="en-US" dirty="0"/>
            </a:br>
            <a:r>
              <a:rPr lang="sr-Latn-RS" dirty="0"/>
              <a:t>(racun (id</a:t>
            </a:r>
            <a:r>
              <a:rPr lang="en-US" dirty="0"/>
              <a:t>R</a:t>
            </a:r>
            <a:r>
              <a:rPr lang="sr-Latn-RS" dirty="0"/>
              <a:t>=1) (tip=“srebrni”) (vlasnik</a:t>
            </a:r>
            <a:r>
              <a:rPr lang="en-US" dirty="0"/>
              <a:t>R</a:t>
            </a:r>
            <a:r>
              <a:rPr lang="sr-Latn-RS" dirty="0"/>
              <a:t>=10)</a:t>
            </a:r>
            <a:r>
              <a:rPr lang="en-US" dirty="0"/>
              <a:t>)</a:t>
            </a:r>
            <a:br>
              <a:rPr lang="en-US" dirty="0"/>
            </a:br>
            <a:r>
              <a:rPr lang="sr-Latn-RS" dirty="0"/>
              <a:t>(klijent</a:t>
            </a:r>
            <a:r>
              <a:rPr lang="en-US" dirty="0"/>
              <a:t> (idK</a:t>
            </a:r>
            <a:r>
              <a:rPr lang="sr-Latn-RS" dirty="0"/>
              <a:t>=10)) (imeK=</a:t>
            </a:r>
            <a:r>
              <a:rPr lang="en-US" dirty="0"/>
              <a:t>“pera”</a:t>
            </a:r>
            <a:r>
              <a:rPr lang="sr-Latn-RS" dirty="0"/>
              <a:t>))</a:t>
            </a:r>
            <a:endParaRPr lang="en-US" dirty="0"/>
          </a:p>
          <a:p>
            <a:pPr lvl="2">
              <a:spcBef>
                <a:spcPct val="0"/>
              </a:spcBef>
            </a:pPr>
            <a:r>
              <a:rPr lang="sr-Latn-RS" dirty="0"/>
              <a:t>Radna memorija </a:t>
            </a:r>
            <a:r>
              <a:rPr lang="en-US" dirty="0"/>
              <a:t>3</a:t>
            </a:r>
            <a:r>
              <a:rPr lang="sr-Latn-RS" dirty="0"/>
              <a:t>:</a:t>
            </a:r>
            <a:br>
              <a:rPr lang="en-US" dirty="0"/>
            </a:br>
            <a:r>
              <a:rPr lang="sr-Latn-RS" dirty="0"/>
              <a:t>(klijent</a:t>
            </a:r>
            <a:r>
              <a:rPr lang="en-US" dirty="0"/>
              <a:t> (id</a:t>
            </a:r>
            <a:r>
              <a:rPr lang="sr-Latn-RS" dirty="0"/>
              <a:t>K=10)) (imeK=</a:t>
            </a:r>
            <a:r>
              <a:rPr lang="en-US" dirty="0"/>
              <a:t>“pera”</a:t>
            </a:r>
            <a:r>
              <a:rPr lang="sr-Latn-RS" dirty="0"/>
              <a:t>))</a:t>
            </a:r>
          </a:p>
          <a:p>
            <a:pPr lvl="1">
              <a:spcBef>
                <a:spcPct val="0"/>
              </a:spcBef>
            </a:pPr>
            <a:endParaRPr lang="en-US" dirty="0"/>
          </a:p>
          <a:p>
            <a:pPr marL="914400" lvl="2" indent="0">
              <a:spcBef>
                <a:spcPct val="0"/>
              </a:spcBef>
              <a:buNone/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/>
          </a:p>
          <a:p>
            <a:pPr marL="457200" lvl="1" indent="0">
              <a:spcBef>
                <a:spcPct val="0"/>
              </a:spcBef>
              <a:buNone/>
            </a:pPr>
            <a:endParaRPr lang="en-US" dirty="0"/>
          </a:p>
          <a:p>
            <a:pPr lvl="1">
              <a:spcBef>
                <a:spcPct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26884943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ED6A2295-B978-470E-8E1E-EDF79AB8509A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en-US" dirty="0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1203" name="Rectangle 4"/>
          <p:cNvSpPr>
            <a:spLocks/>
          </p:cNvSpPr>
          <p:nvPr/>
        </p:nvSpPr>
        <p:spPr bwMode="auto">
          <a:xfrm>
            <a:off x="3068638" y="6553200"/>
            <a:ext cx="2984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6EB7D7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© Franz J. Kurfess</a:t>
            </a:r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Arhitektura ES baziranim na pravilima</a:t>
            </a:r>
            <a:endParaRPr lang="en-US" dirty="0"/>
          </a:p>
        </p:txBody>
      </p:sp>
      <p:sp>
        <p:nvSpPr>
          <p:cNvPr id="51205" name="Rectangle 6"/>
          <p:cNvSpPr>
            <a:spLocks/>
          </p:cNvSpPr>
          <p:nvPr/>
        </p:nvSpPr>
        <p:spPr bwMode="auto">
          <a:xfrm>
            <a:off x="228600" y="1219200"/>
            <a:ext cx="8839200" cy="5181600"/>
          </a:xfrm>
          <a:prstGeom prst="rect">
            <a:avLst/>
          </a:prstGeom>
          <a:solidFill>
            <a:srgbClr val="FCFEB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5105400" y="1524000"/>
            <a:ext cx="3733800" cy="1295400"/>
            <a:chOff x="0" y="0"/>
            <a:chExt cx="2352" cy="816"/>
          </a:xfrm>
        </p:grpSpPr>
        <p:sp>
          <p:nvSpPr>
            <p:cNvPr id="51234" name="Rectangle 7"/>
            <p:cNvSpPr>
              <a:spLocks/>
            </p:cNvSpPr>
            <p:nvPr/>
          </p:nvSpPr>
          <p:spPr bwMode="auto">
            <a:xfrm>
              <a:off x="0" y="0"/>
              <a:ext cx="2352" cy="816"/>
            </a:xfrm>
            <a:prstGeom prst="rect">
              <a:avLst/>
            </a:prstGeom>
            <a:solidFill>
              <a:srgbClr val="0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5" name="Rectangle 8"/>
            <p:cNvSpPr>
              <a:spLocks/>
            </p:cNvSpPr>
            <p:nvPr/>
          </p:nvSpPr>
          <p:spPr bwMode="auto">
            <a:xfrm>
              <a:off x="36" y="1"/>
              <a:ext cx="10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 dirty="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Baza znanja</a:t>
              </a:r>
              <a:endParaRPr lang="en-US" sz="2400" dirty="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1207" name="Group 12"/>
          <p:cNvGrpSpPr>
            <a:grpSpLocks/>
          </p:cNvGrpSpPr>
          <p:nvPr/>
        </p:nvGrpSpPr>
        <p:grpSpPr bwMode="auto">
          <a:xfrm>
            <a:off x="5105400" y="3200400"/>
            <a:ext cx="3733800" cy="1295400"/>
            <a:chOff x="0" y="0"/>
            <a:chExt cx="2352" cy="816"/>
          </a:xfrm>
        </p:grpSpPr>
        <p:sp>
          <p:nvSpPr>
            <p:cNvPr id="51232" name="Rectangle 10"/>
            <p:cNvSpPr>
              <a:spLocks/>
            </p:cNvSpPr>
            <p:nvPr/>
          </p:nvSpPr>
          <p:spPr bwMode="auto">
            <a:xfrm>
              <a:off x="0" y="0"/>
              <a:ext cx="2352" cy="8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3" name="Rectangle 11"/>
            <p:cNvSpPr>
              <a:spLocks/>
            </p:cNvSpPr>
            <p:nvPr/>
          </p:nvSpPr>
          <p:spPr bwMode="auto">
            <a:xfrm>
              <a:off x="188" y="176"/>
              <a:ext cx="110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 </a:t>
              </a:r>
              <a:r>
                <a:rPr lang="sr-Latn-RS" sz="2400" dirty="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Modul za </a:t>
              </a:r>
            </a:p>
            <a:p>
              <a:r>
                <a:rPr lang="sr-Latn-RS" sz="2400" dirty="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zaključivanje</a:t>
              </a:r>
              <a:endParaRPr lang="en-US" sz="2400" dirty="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1209" name="Group 16"/>
          <p:cNvGrpSpPr>
            <a:grpSpLocks/>
          </p:cNvGrpSpPr>
          <p:nvPr/>
        </p:nvGrpSpPr>
        <p:grpSpPr bwMode="auto">
          <a:xfrm>
            <a:off x="5075237" y="4876800"/>
            <a:ext cx="3763963" cy="1295400"/>
            <a:chOff x="-19" y="0"/>
            <a:chExt cx="2371" cy="816"/>
          </a:xfrm>
        </p:grpSpPr>
        <p:sp>
          <p:nvSpPr>
            <p:cNvPr id="51230" name="Rectangle 14"/>
            <p:cNvSpPr>
              <a:spLocks/>
            </p:cNvSpPr>
            <p:nvPr/>
          </p:nvSpPr>
          <p:spPr bwMode="auto">
            <a:xfrm>
              <a:off x="0" y="0"/>
              <a:ext cx="2352" cy="81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1" name="Rectangle 15"/>
            <p:cNvSpPr>
              <a:spLocks/>
            </p:cNvSpPr>
            <p:nvPr/>
          </p:nvSpPr>
          <p:spPr bwMode="auto">
            <a:xfrm>
              <a:off x="-19" y="77"/>
              <a:ext cx="14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 dirty="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Radna memorija</a:t>
              </a:r>
              <a:endParaRPr lang="en-US" sz="2400" dirty="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sp>
        <p:nvSpPr>
          <p:cNvPr id="51210" name="AutoShape 17"/>
          <p:cNvSpPr>
            <a:spLocks/>
          </p:cNvSpPr>
          <p:nvPr/>
        </p:nvSpPr>
        <p:spPr bwMode="auto">
          <a:xfrm rot="5400000">
            <a:off x="6630988" y="4265612"/>
            <a:ext cx="838200" cy="84137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AFD00"/>
          </a:solidFill>
          <a:ln w="12700">
            <a:solidFill>
              <a:srgbClr val="FAFD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1211" name="Group 20"/>
          <p:cNvGrpSpPr>
            <a:grpSpLocks/>
          </p:cNvGrpSpPr>
          <p:nvPr/>
        </p:nvGrpSpPr>
        <p:grpSpPr bwMode="auto">
          <a:xfrm rot="-5400000">
            <a:off x="-1257300" y="3238500"/>
            <a:ext cx="4648200" cy="1219200"/>
            <a:chOff x="0" y="0"/>
            <a:chExt cx="2928" cy="768"/>
          </a:xfrm>
        </p:grpSpPr>
        <p:sp>
          <p:nvSpPr>
            <p:cNvPr id="51228" name="Rectangle 18"/>
            <p:cNvSpPr>
              <a:spLocks/>
            </p:cNvSpPr>
            <p:nvPr/>
          </p:nvSpPr>
          <p:spPr bwMode="auto">
            <a:xfrm rot="5400000">
              <a:off x="1080" y="-1080"/>
              <a:ext cx="768" cy="2928"/>
            </a:xfrm>
            <a:prstGeom prst="rect">
              <a:avLst/>
            </a:prstGeom>
            <a:solidFill>
              <a:srgbClr val="FFE95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9" name="Rectangle 19"/>
            <p:cNvSpPr>
              <a:spLocks/>
            </p:cNvSpPr>
            <p:nvPr/>
          </p:nvSpPr>
          <p:spPr bwMode="auto">
            <a:xfrm>
              <a:off x="739" y="263"/>
              <a:ext cx="15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Korisnički interfejs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1212" name="Group 27"/>
          <p:cNvGrpSpPr>
            <a:grpSpLocks/>
          </p:cNvGrpSpPr>
          <p:nvPr/>
        </p:nvGrpSpPr>
        <p:grpSpPr bwMode="auto">
          <a:xfrm>
            <a:off x="2266950" y="2057400"/>
            <a:ext cx="2209800" cy="3581400"/>
            <a:chOff x="0" y="0"/>
            <a:chExt cx="1392" cy="2256"/>
          </a:xfrm>
        </p:grpSpPr>
        <p:grpSp>
          <p:nvGrpSpPr>
            <p:cNvPr id="51222" name="Group 23"/>
            <p:cNvGrpSpPr>
              <a:grpSpLocks/>
            </p:cNvGrpSpPr>
            <p:nvPr/>
          </p:nvGrpSpPr>
          <p:grpSpPr bwMode="auto">
            <a:xfrm>
              <a:off x="0" y="0"/>
              <a:ext cx="1392" cy="912"/>
              <a:chOff x="0" y="0"/>
              <a:chExt cx="1392" cy="912"/>
            </a:xfrm>
          </p:grpSpPr>
          <p:sp>
            <p:nvSpPr>
              <p:cNvPr id="51226" name="Rectangle 21"/>
              <p:cNvSpPr>
                <a:spLocks/>
              </p:cNvSpPr>
              <p:nvPr/>
            </p:nvSpPr>
            <p:spPr bwMode="auto">
              <a:xfrm>
                <a:off x="0" y="0"/>
                <a:ext cx="1392" cy="912"/>
              </a:xfrm>
              <a:prstGeom prst="rect">
                <a:avLst/>
              </a:prstGeom>
              <a:solidFill>
                <a:srgbClr val="62D6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227" name="Rectangle 22"/>
              <p:cNvSpPr>
                <a:spLocks/>
              </p:cNvSpPr>
              <p:nvPr/>
            </p:nvSpPr>
            <p:spPr bwMode="auto">
              <a:xfrm>
                <a:off x="0" y="84"/>
                <a:ext cx="1392" cy="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sr-Latn-RS" sz="2400">
                    <a:solidFill>
                      <a:srgbClr val="00025A"/>
                    </a:solidFill>
                    <a:latin typeface="News Gothic MT" charset="0"/>
                    <a:ea typeface="News Gothic MT" charset="0"/>
                    <a:cs typeface="News Gothic MT" charset="0"/>
                    <a:sym typeface="News Gothic MT" charset="0"/>
                  </a:rPr>
                  <a:t>Modul za prikupljanje znanja</a:t>
                </a:r>
                <a:endPara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endParaRPr>
              </a:p>
            </p:txBody>
          </p:sp>
        </p:grpSp>
        <p:grpSp>
          <p:nvGrpSpPr>
            <p:cNvPr id="51223" name="Group 26"/>
            <p:cNvGrpSpPr>
              <a:grpSpLocks/>
            </p:cNvGrpSpPr>
            <p:nvPr/>
          </p:nvGrpSpPr>
          <p:grpSpPr bwMode="auto">
            <a:xfrm>
              <a:off x="0" y="1344"/>
              <a:ext cx="1392" cy="912"/>
              <a:chOff x="0" y="0"/>
              <a:chExt cx="1392" cy="912"/>
            </a:xfrm>
          </p:grpSpPr>
          <p:sp>
            <p:nvSpPr>
              <p:cNvPr id="51224" name="Rectangle 24"/>
              <p:cNvSpPr>
                <a:spLocks/>
              </p:cNvSpPr>
              <p:nvPr/>
            </p:nvSpPr>
            <p:spPr bwMode="auto">
              <a:xfrm>
                <a:off x="0" y="0"/>
                <a:ext cx="1392" cy="912"/>
              </a:xfrm>
              <a:prstGeom prst="rect">
                <a:avLst/>
              </a:prstGeom>
              <a:solidFill>
                <a:srgbClr val="FF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225" name="Rectangle 25"/>
              <p:cNvSpPr>
                <a:spLocks/>
              </p:cNvSpPr>
              <p:nvPr/>
            </p:nvSpPr>
            <p:spPr bwMode="auto">
              <a:xfrm>
                <a:off x="0" y="200"/>
                <a:ext cx="1392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sr-Latn-RS" sz="2400" dirty="0">
                    <a:solidFill>
                      <a:srgbClr val="00025A"/>
                    </a:solidFill>
                    <a:latin typeface="News Gothic MT" charset="0"/>
                    <a:ea typeface="News Gothic MT" charset="0"/>
                    <a:cs typeface="News Gothic MT" charset="0"/>
                    <a:sym typeface="News Gothic MT" charset="0"/>
                  </a:rPr>
                  <a:t>Modul za obrazlaganje</a:t>
                </a:r>
                <a:endParaRPr lang="en-US" sz="2400" dirty="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endParaRPr>
              </a:p>
            </p:txBody>
          </p:sp>
        </p:grpSp>
      </p:grpSp>
      <p:grpSp>
        <p:nvGrpSpPr>
          <p:cNvPr id="51213" name="Group 30"/>
          <p:cNvGrpSpPr>
            <a:grpSpLocks/>
          </p:cNvGrpSpPr>
          <p:nvPr/>
        </p:nvGrpSpPr>
        <p:grpSpPr bwMode="auto">
          <a:xfrm>
            <a:off x="7467600" y="3390900"/>
            <a:ext cx="1219200" cy="914400"/>
            <a:chOff x="0" y="0"/>
            <a:chExt cx="768" cy="576"/>
          </a:xfrm>
        </p:grpSpPr>
        <p:sp>
          <p:nvSpPr>
            <p:cNvPr id="51220" name="Rectangle 28"/>
            <p:cNvSpPr>
              <a:spLocks/>
            </p:cNvSpPr>
            <p:nvPr/>
          </p:nvSpPr>
          <p:spPr bwMode="auto">
            <a:xfrm>
              <a:off x="0" y="0"/>
              <a:ext cx="768" cy="576"/>
            </a:xfrm>
            <a:prstGeom prst="rect">
              <a:avLst/>
            </a:prstGeom>
            <a:solidFill>
              <a:srgbClr val="FF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1" name="Rectangle 29"/>
            <p:cNvSpPr>
              <a:spLocks/>
            </p:cNvSpPr>
            <p:nvPr/>
          </p:nvSpPr>
          <p:spPr bwMode="auto">
            <a:xfrm>
              <a:off x="19" y="148"/>
              <a:ext cx="72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Agenda</a:t>
              </a:r>
            </a:p>
          </p:txBody>
        </p:sp>
      </p:grpSp>
      <p:grpSp>
        <p:nvGrpSpPr>
          <p:cNvPr id="51214" name="Group 33"/>
          <p:cNvGrpSpPr>
            <a:grpSpLocks/>
          </p:cNvGrpSpPr>
          <p:nvPr/>
        </p:nvGrpSpPr>
        <p:grpSpPr bwMode="auto">
          <a:xfrm>
            <a:off x="4117975" y="2911475"/>
            <a:ext cx="1285875" cy="1873250"/>
            <a:chOff x="0" y="0"/>
            <a:chExt cx="809" cy="1179"/>
          </a:xfrm>
        </p:grpSpPr>
        <p:sp>
          <p:nvSpPr>
            <p:cNvPr id="51218" name="AutoShape 31"/>
            <p:cNvSpPr>
              <a:spLocks/>
            </p:cNvSpPr>
            <p:nvPr/>
          </p:nvSpPr>
          <p:spPr bwMode="auto">
            <a:xfrm rot="2039999">
              <a:off x="-3" y="207"/>
              <a:ext cx="815" cy="238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AFD00"/>
            </a:solidFill>
            <a:ln w="12700">
              <a:solidFill>
                <a:srgbClr val="FAFD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9" name="AutoShape 32"/>
            <p:cNvSpPr>
              <a:spLocks/>
            </p:cNvSpPr>
            <p:nvPr/>
          </p:nvSpPr>
          <p:spPr bwMode="auto">
            <a:xfrm rot="19560000" flipH="1">
              <a:off x="-3" y="733"/>
              <a:ext cx="815" cy="238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AFD00"/>
            </a:solidFill>
            <a:ln w="12700">
              <a:solidFill>
                <a:srgbClr val="FAFD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51215" name="Group 36"/>
          <p:cNvGrpSpPr>
            <a:grpSpLocks/>
          </p:cNvGrpSpPr>
          <p:nvPr/>
        </p:nvGrpSpPr>
        <p:grpSpPr bwMode="auto">
          <a:xfrm flipH="1">
            <a:off x="1298575" y="2946400"/>
            <a:ext cx="1285875" cy="1873250"/>
            <a:chOff x="0" y="0"/>
            <a:chExt cx="809" cy="1179"/>
          </a:xfrm>
        </p:grpSpPr>
        <p:sp>
          <p:nvSpPr>
            <p:cNvPr id="51216" name="AutoShape 34"/>
            <p:cNvSpPr>
              <a:spLocks/>
            </p:cNvSpPr>
            <p:nvPr/>
          </p:nvSpPr>
          <p:spPr bwMode="auto">
            <a:xfrm rot="2039999">
              <a:off x="-3" y="207"/>
              <a:ext cx="815" cy="238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AFD00"/>
            </a:solidFill>
            <a:ln w="12700">
              <a:solidFill>
                <a:srgbClr val="FAFD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7" name="AutoShape 35"/>
            <p:cNvSpPr>
              <a:spLocks/>
            </p:cNvSpPr>
            <p:nvPr/>
          </p:nvSpPr>
          <p:spPr bwMode="auto">
            <a:xfrm rot="19560000" flipH="1">
              <a:off x="-3" y="733"/>
              <a:ext cx="815" cy="238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AFD00"/>
            </a:solidFill>
            <a:ln w="12700">
              <a:solidFill>
                <a:srgbClr val="FAFD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6667501" y="1866900"/>
            <a:ext cx="17145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6819901" y="2019300"/>
            <a:ext cx="17145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6972301" y="2171700"/>
            <a:ext cx="180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1600" dirty="0">
                <a:latin typeface="Tahoma" pitchFamily="34" charset="0"/>
              </a:rPr>
              <a:t>P</a:t>
            </a:r>
            <a:r>
              <a:rPr lang="sr-Latn-RS" altLang="en-US" sz="1600" dirty="0" err="1">
                <a:latin typeface="Tahoma" pitchFamily="34" charset="0"/>
              </a:rPr>
              <a:t>rodukciona</a:t>
            </a:r>
            <a:r>
              <a:rPr lang="sr-Latn-RS" altLang="en-US" sz="1600" dirty="0">
                <a:latin typeface="Tahoma" pitchFamily="34" charset="0"/>
              </a:rPr>
              <a:t> pravila</a:t>
            </a:r>
            <a:endParaRPr lang="en-GB" altLang="en-US" sz="1600" dirty="0">
              <a:latin typeface="Tahoma" pitchFamily="34" charset="0"/>
            </a:endParaRPr>
          </a:p>
        </p:txBody>
      </p:sp>
      <p:sp>
        <p:nvSpPr>
          <p:cNvPr id="51208" name="AutoShape 13"/>
          <p:cNvSpPr>
            <a:spLocks/>
          </p:cNvSpPr>
          <p:nvPr/>
        </p:nvSpPr>
        <p:spPr bwMode="auto">
          <a:xfrm rot="5400000">
            <a:off x="6553201" y="2589212"/>
            <a:ext cx="838200" cy="84137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AFD00"/>
          </a:solidFill>
          <a:ln w="12700">
            <a:solidFill>
              <a:srgbClr val="FAFD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6821487" y="5310797"/>
            <a:ext cx="171291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6973887" y="5463197"/>
            <a:ext cx="171291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7126287" y="5615597"/>
            <a:ext cx="171291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r-Latn-RS" altLang="en-US" sz="1600" dirty="0">
                <a:latin typeface="Tahoma" pitchFamily="34" charset="0"/>
              </a:rPr>
              <a:t>Činjenice</a:t>
            </a:r>
            <a:endParaRPr lang="en-GB" altLang="en-US" sz="1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825150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6213C1D4-BFEA-4AF4-8365-7131450AD753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Rad modula za zaključivanje</a:t>
            </a: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080000"/>
            <a:ext cx="9000000" cy="5760000"/>
          </a:xfrm>
        </p:spPr>
        <p:txBody>
          <a:bodyPr rtlCol="0">
            <a:normAutofit fontScale="92500"/>
          </a:bodyPr>
          <a:lstStyle/>
          <a:p>
            <a:pPr marL="0" indent="0">
              <a:spcBef>
                <a:spcPts val="575"/>
              </a:spcBef>
              <a:buNone/>
              <a:defRPr/>
            </a:pPr>
            <a:r>
              <a:rPr lang="pl-PL" sz="2800" dirty="0"/>
              <a:t>Pre početka </a:t>
            </a:r>
            <a:r>
              <a:rPr lang="sr-Latn-RS" sz="2800" dirty="0"/>
              <a:t>rezonovanja:</a:t>
            </a:r>
            <a:endParaRPr lang="pl-PL" sz="2800" b="1" dirty="0"/>
          </a:p>
          <a:p>
            <a:pPr marL="285750">
              <a:spcBef>
                <a:spcPts val="575"/>
              </a:spcBef>
              <a:defRPr/>
            </a:pPr>
            <a:r>
              <a:rPr lang="pl-PL" sz="2800" b="1" dirty="0"/>
              <a:t>Radna memorija se inicijalizuje sa činenicama </a:t>
            </a:r>
          </a:p>
          <a:p>
            <a:pPr marL="285750">
              <a:spcBef>
                <a:spcPts val="575"/>
              </a:spcBef>
              <a:defRPr/>
            </a:pPr>
            <a:r>
              <a:rPr lang="sr-Latn-RS" sz="2800" b="1" dirty="0"/>
              <a:t>Baza znanja se popuni pravilima</a:t>
            </a:r>
          </a:p>
          <a:p>
            <a:pPr marL="285750">
              <a:spcBef>
                <a:spcPts val="575"/>
              </a:spcBef>
              <a:defRPr/>
            </a:pPr>
            <a:endParaRPr lang="sr-Latn-RS" sz="2800" dirty="0"/>
          </a:p>
          <a:p>
            <a:pPr marL="0" indent="0">
              <a:spcBef>
                <a:spcPts val="575"/>
              </a:spcBef>
              <a:buNone/>
              <a:defRPr/>
            </a:pPr>
            <a:r>
              <a:rPr lang="sr-Latn-RS" sz="2800" dirty="0"/>
              <a:t>Pokreće se modul za zaključivanje:</a:t>
            </a:r>
          </a:p>
          <a:p>
            <a:pPr marL="285750" lvl="1" indent="-342900">
              <a:spcBef>
                <a:spcPts val="575"/>
              </a:spcBef>
              <a:buFont typeface="Arial" pitchFamily="34" charset="0"/>
              <a:buChar char="•"/>
              <a:defRPr/>
            </a:pPr>
            <a:r>
              <a:rPr lang="sr-Latn-RS" sz="2800" b="1" dirty="0"/>
              <a:t>Uparivanje</a:t>
            </a:r>
            <a:r>
              <a:rPr lang="sr-Latn-RS" sz="2800" dirty="0"/>
              <a:t> - Modul za zaključivanje </a:t>
            </a:r>
            <a:r>
              <a:rPr lang="sr-Latn-RS" sz="2800" dirty="0" err="1"/>
              <a:t>uparuje</a:t>
            </a:r>
            <a:r>
              <a:rPr lang="sr-Latn-RS" sz="2800" dirty="0"/>
              <a:t> </a:t>
            </a:r>
            <a:r>
              <a:rPr lang="sr-Latn-RS" sz="2800" dirty="0" err="1"/>
              <a:t>paterne</a:t>
            </a:r>
            <a:r>
              <a:rPr lang="sr-Latn-RS" sz="2800" dirty="0"/>
              <a:t> koji su definisani u pretpostavkama sa činjenicama u radnoj memoriji da bi pronašao pravila koja su </a:t>
            </a:r>
            <a:r>
              <a:rPr lang="sr-Latn-RS" dirty="0"/>
              <a:t>zadovoljena.</a:t>
            </a:r>
          </a:p>
          <a:p>
            <a:pPr marL="685800" lvl="1">
              <a:spcBef>
                <a:spcPts val="588"/>
              </a:spcBef>
            </a:pPr>
            <a:r>
              <a:rPr lang="sr-Latn-RS" sz="2400" dirty="0"/>
              <a:t>U zadovoljenom pravilu Leva-strana mora da se slaže sa činjenicama u radnoj memoriji</a:t>
            </a:r>
          </a:p>
          <a:p>
            <a:pPr marL="685800" lvl="1">
              <a:spcBef>
                <a:spcPts val="588"/>
              </a:spcBef>
            </a:pPr>
            <a:r>
              <a:rPr lang="sr-Latn-RS" sz="2400" dirty="0"/>
              <a:t>Modul za zaključivanje određuje 1 ili više pravila čiji su preduslovi (IF deo, leva-strana) zadovoljeni</a:t>
            </a:r>
          </a:p>
          <a:p>
            <a:pPr marL="285750" lvl="1" indent="-342900">
              <a:spcBef>
                <a:spcPts val="588"/>
              </a:spcBef>
              <a:buFont typeface="Arial" pitchFamily="34" charset="0"/>
              <a:buChar char="•"/>
            </a:pPr>
            <a:r>
              <a:rPr lang="sr-Latn-RS" b="1" dirty="0"/>
              <a:t>Ažuriranje agende - </a:t>
            </a:r>
            <a:r>
              <a:rPr lang="sr-Latn-RS" dirty="0"/>
              <a:t>Zadovoljena pravila se smeštaju u Agendu.</a:t>
            </a:r>
          </a:p>
          <a:p>
            <a:pPr marL="0" indent="0">
              <a:spcBef>
                <a:spcPts val="588"/>
              </a:spcBef>
              <a:buNone/>
            </a:pPr>
            <a:endParaRPr lang="en-US" dirty="0"/>
          </a:p>
          <a:p>
            <a:pPr marL="285750" lvl="1" indent="-342900">
              <a:spcBef>
                <a:spcPts val="575"/>
              </a:spcBef>
              <a:buFont typeface="Arial" pitchFamily="34" charset="0"/>
              <a:buChar char="•"/>
              <a:defRPr/>
            </a:pPr>
            <a:endParaRPr lang="sr-Latn-RS" sz="2300" dirty="0"/>
          </a:p>
          <a:p>
            <a:pPr marL="285750" lvl="1" indent="-342900">
              <a:spcBef>
                <a:spcPts val="575"/>
              </a:spcBef>
              <a:buFont typeface="Arial" pitchFamily="34" charset="0"/>
              <a:buChar char="•"/>
              <a:defRPr/>
            </a:pPr>
            <a:endParaRPr lang="sr-Latn-RS" sz="2300" dirty="0"/>
          </a:p>
          <a:p>
            <a:pPr marL="285750">
              <a:spcBef>
                <a:spcPts val="575"/>
              </a:spcBef>
              <a:defRPr/>
            </a:pPr>
            <a:endParaRPr lang="sr-Latn-RS" sz="2300" dirty="0"/>
          </a:p>
          <a:p>
            <a:pPr marL="285750">
              <a:spcBef>
                <a:spcPts val="575"/>
              </a:spcBef>
              <a:defRPr/>
            </a:pPr>
            <a:endParaRPr lang="sr-Latn-RS" sz="2300" dirty="0"/>
          </a:p>
          <a:p>
            <a:pPr marL="285750">
              <a:spcBef>
                <a:spcPts val="575"/>
              </a:spcBef>
              <a:defRPr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37503688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6213C1D4-BFEA-4AF4-8365-7131450AD753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Rad modula za zaključivanje</a:t>
            </a: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080000"/>
            <a:ext cx="9000000" cy="5760000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spcBef>
                <a:spcPts val="1950"/>
              </a:spcBef>
              <a:buNone/>
            </a:pPr>
            <a:r>
              <a:rPr lang="sr-Latn-RS" sz="2800" dirty="0"/>
              <a:t>Samo jedno pravilo može da se aktivira u jednom trenutku</a:t>
            </a:r>
            <a:r>
              <a:rPr lang="en-US" sz="2800" dirty="0"/>
              <a:t> (</a:t>
            </a:r>
            <a:r>
              <a:rPr lang="sr-Latn-RS" sz="2800" dirty="0"/>
              <a:t>engl. </a:t>
            </a:r>
            <a:r>
              <a:rPr lang="en-US" sz="2800" dirty="0"/>
              <a:t>“fired”)</a:t>
            </a:r>
          </a:p>
          <a:p>
            <a:pPr marL="0" indent="0">
              <a:spcBef>
                <a:spcPts val="1950"/>
              </a:spcBef>
              <a:buNone/>
            </a:pPr>
            <a:r>
              <a:rPr lang="sr-Latn-RS" sz="2800" dirty="0"/>
              <a:t>Šta raditi ako postoji više pravila u Agendi i koje odabrati (</a:t>
            </a:r>
            <a:r>
              <a:rPr lang="sr-Latn-RS" sz="2800" i="1" dirty="0"/>
              <a:t>conflict resolution</a:t>
            </a:r>
            <a:r>
              <a:rPr lang="sr-Latn-RS" sz="2800" dirty="0"/>
              <a:t>)?</a:t>
            </a:r>
          </a:p>
          <a:p>
            <a:pPr marL="0" indent="0">
              <a:spcBef>
                <a:spcPts val="1950"/>
              </a:spcBef>
              <a:buNone/>
            </a:pPr>
            <a:endParaRPr lang="sr-Latn-RS" sz="2800" dirty="0"/>
          </a:p>
          <a:p>
            <a:pPr marL="285750">
              <a:spcBef>
                <a:spcPts val="575"/>
              </a:spcBef>
              <a:defRPr/>
            </a:pPr>
            <a:r>
              <a:rPr lang="sr-Latn-RS" sz="2800" b="1" dirty="0"/>
              <a:t>Razrešavanje konflikta </a:t>
            </a:r>
            <a:r>
              <a:rPr lang="sr-Latn-RS" sz="2800" dirty="0"/>
              <a:t>– određuje se koje će se pravilo aktivirati/izvršiti</a:t>
            </a:r>
          </a:p>
          <a:p>
            <a:pPr marL="685800" lvl="1">
              <a:spcBef>
                <a:spcPts val="575"/>
              </a:spcBef>
              <a:defRPr/>
            </a:pPr>
            <a:r>
              <a:rPr lang="sr-Latn-RS" sz="2400" dirty="0"/>
              <a:t>NPR. Jedan od mehanizma može biti uzimanje pravila najvišeg prioriteta iz Agende</a:t>
            </a:r>
          </a:p>
          <a:p>
            <a:pPr marL="285750">
              <a:spcBef>
                <a:spcPts val="575"/>
              </a:spcBef>
              <a:defRPr/>
            </a:pPr>
            <a:r>
              <a:rPr lang="sr-Latn-RS" sz="2800" b="1" dirty="0"/>
              <a:t>Izvršavanje pravila</a:t>
            </a:r>
          </a:p>
          <a:p>
            <a:pPr marL="568325" lvl="1">
              <a:spcBef>
                <a:spcPts val="575"/>
              </a:spcBef>
              <a:defRPr/>
            </a:pPr>
            <a:r>
              <a:rPr lang="sr-Latn-RS" sz="2400" dirty="0"/>
              <a:t>Izvršavaju se akcije Desne-strane odabranog pravila</a:t>
            </a:r>
          </a:p>
          <a:p>
            <a:pPr marL="568325" lvl="1">
              <a:spcBef>
                <a:spcPts val="575"/>
              </a:spcBef>
              <a:defRPr/>
            </a:pPr>
            <a:r>
              <a:rPr lang="sr-Latn-RS" sz="2400" dirty="0"/>
              <a:t>Izmene radne memorije (opciono)</a:t>
            </a:r>
            <a:endParaRPr lang="en-US" sz="2400" dirty="0"/>
          </a:p>
          <a:p>
            <a:pPr marL="568325" lvl="1">
              <a:spcBef>
                <a:spcPts val="575"/>
              </a:spcBef>
              <a:defRPr/>
            </a:pPr>
            <a:r>
              <a:rPr lang="sr-Latn-RS" sz="2400" dirty="0"/>
              <a:t>Pravilo se uklanja iz Agende</a:t>
            </a:r>
            <a:endParaRPr lang="sr-Latn-RS" sz="2800" dirty="0"/>
          </a:p>
          <a:p>
            <a:pPr marL="285750" lvl="1" indent="-342900">
              <a:spcBef>
                <a:spcPts val="575"/>
              </a:spcBef>
              <a:buFont typeface="Arial" pitchFamily="34" charset="0"/>
              <a:buChar char="•"/>
              <a:defRPr/>
            </a:pPr>
            <a:endParaRPr lang="sr-Latn-RS" sz="2300" dirty="0"/>
          </a:p>
          <a:p>
            <a:pPr marL="285750" lvl="1" indent="-342900">
              <a:spcBef>
                <a:spcPts val="575"/>
              </a:spcBef>
              <a:buFont typeface="Arial" pitchFamily="34" charset="0"/>
              <a:buChar char="•"/>
              <a:defRPr/>
            </a:pPr>
            <a:endParaRPr lang="sr-Latn-RS" sz="2300" dirty="0"/>
          </a:p>
          <a:p>
            <a:pPr marL="285750">
              <a:spcBef>
                <a:spcPts val="575"/>
              </a:spcBef>
              <a:defRPr/>
            </a:pPr>
            <a:endParaRPr lang="sr-Latn-RS" sz="2300" dirty="0"/>
          </a:p>
          <a:p>
            <a:pPr marL="285750">
              <a:spcBef>
                <a:spcPts val="575"/>
              </a:spcBef>
              <a:defRPr/>
            </a:pPr>
            <a:endParaRPr lang="sr-Latn-RS" sz="2300" dirty="0"/>
          </a:p>
          <a:p>
            <a:pPr marL="285750">
              <a:spcBef>
                <a:spcPts val="575"/>
              </a:spcBef>
              <a:defRPr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20657763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6213C1D4-BFEA-4AF4-8365-7131450AD753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78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Rad modula za zaključivanje</a:t>
            </a: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080000"/>
            <a:ext cx="9000000" cy="5760000"/>
          </a:xfrm>
        </p:spPr>
        <p:txBody>
          <a:bodyPr rtlCol="0">
            <a:normAutofit fontScale="92500" lnSpcReduction="20000"/>
          </a:bodyPr>
          <a:lstStyle/>
          <a:p>
            <a:pPr marL="685800" lvl="1">
              <a:spcBef>
                <a:spcPts val="588"/>
              </a:spcBef>
            </a:pPr>
            <a:r>
              <a:rPr lang="sr-Latn-RS" sz="2400" dirty="0"/>
              <a:t>Izvršeno pravilo može da generiše nove činjenice putem svoje Desne-strane (Akcije, zaključka)- izmene radne memorije</a:t>
            </a:r>
            <a:endParaRPr lang="en-US" sz="2400" dirty="0"/>
          </a:p>
          <a:p>
            <a:pPr marL="1085850" lvl="2">
              <a:spcBef>
                <a:spcPts val="588"/>
              </a:spcBef>
            </a:pPr>
            <a:r>
              <a:rPr lang="sr-Latn-RS" sz="2000" dirty="0"/>
              <a:t>Nove činjenice u radnoj memoriji mogu zatim da izazovu zadovoljavanje sekvence drugih pravila (dodaju u Agendu)</a:t>
            </a:r>
          </a:p>
          <a:p>
            <a:pPr marL="685800" lvl="1">
              <a:spcBef>
                <a:spcPts val="588"/>
              </a:spcBef>
            </a:pPr>
            <a:r>
              <a:rPr lang="sr-Latn-RS" sz="2400" dirty="0"/>
              <a:t>Izvršeno pravilo može da ukloni postojeće činjenice putem svoje Desne-strane (Akcije, zaključka)- izmene radne memorije</a:t>
            </a:r>
          </a:p>
          <a:p>
            <a:pPr marL="1085850" lvl="2">
              <a:spcBef>
                <a:spcPts val="588"/>
              </a:spcBef>
            </a:pPr>
            <a:r>
              <a:rPr lang="sr-Latn-RS" sz="2000" dirty="0"/>
              <a:t>Uklanjanje činjenice iz radne memorije mogu zatim da izazovu prestanak zadovoljavanja postojećih pravila iz Agende (uklanjaju iz Agende)</a:t>
            </a:r>
          </a:p>
          <a:p>
            <a:pPr marL="285750">
              <a:spcBef>
                <a:spcPts val="588"/>
              </a:spcBef>
            </a:pPr>
            <a:r>
              <a:rPr lang="sr-Latn-RS" sz="3100" b="1" dirty="0"/>
              <a:t>Uparivanje </a:t>
            </a:r>
            <a:r>
              <a:rPr lang="sr-Latn-RS" sz="3100" dirty="0"/>
              <a:t>(ako je došlo do izmene radne memorije)</a:t>
            </a:r>
          </a:p>
          <a:p>
            <a:pPr marL="685800" lvl="1">
              <a:spcBef>
                <a:spcPts val="588"/>
              </a:spcBef>
            </a:pPr>
            <a:r>
              <a:rPr lang="sr-Latn-RS" sz="2700" b="1" dirty="0"/>
              <a:t>Nove</a:t>
            </a:r>
            <a:r>
              <a:rPr lang="sr-Latn-RS" sz="2700" dirty="0"/>
              <a:t> i </a:t>
            </a:r>
            <a:r>
              <a:rPr lang="sr-Latn-RS" sz="2700" b="1" dirty="0" err="1"/>
              <a:t>izmenene</a:t>
            </a:r>
            <a:r>
              <a:rPr lang="sr-Latn-RS" sz="2700" dirty="0"/>
              <a:t> činjenice se samo proveravaju u odnosu na pravila</a:t>
            </a:r>
          </a:p>
          <a:p>
            <a:pPr marL="285750">
              <a:spcBef>
                <a:spcPts val="588"/>
              </a:spcBef>
            </a:pPr>
            <a:r>
              <a:rPr lang="sr-Latn-RS" sz="3100" b="1" dirty="0"/>
              <a:t>Ažuriranje agende </a:t>
            </a:r>
            <a:r>
              <a:rPr lang="sr-Latn-RS" sz="3100" dirty="0"/>
              <a:t>(ako je došlo do izmene radne memorije)</a:t>
            </a:r>
            <a:endParaRPr lang="en-US" sz="3100" b="1" dirty="0"/>
          </a:p>
          <a:p>
            <a:pPr marL="806450" lvl="2">
              <a:spcBef>
                <a:spcPts val="575"/>
              </a:spcBef>
              <a:defRPr/>
            </a:pPr>
            <a:r>
              <a:rPr lang="sr-Latn-RS" dirty="0"/>
              <a:t>Pravila iz Baze znanja čije su Leve-strane zadovoljene, dodaju se u Agendu</a:t>
            </a:r>
            <a:endParaRPr lang="en-US" dirty="0"/>
          </a:p>
          <a:p>
            <a:pPr marL="806450" lvl="2">
              <a:spcBef>
                <a:spcPts val="575"/>
              </a:spcBef>
              <a:defRPr/>
            </a:pPr>
            <a:r>
              <a:rPr lang="sr-Latn-RS" dirty="0"/>
              <a:t>Pravila iz Agende čije Leve-strane više nisu zadovoljene, uklanjaju se iz Agende</a:t>
            </a:r>
            <a:endParaRPr lang="en-US" dirty="0"/>
          </a:p>
          <a:p>
            <a:pPr marL="285750">
              <a:spcBef>
                <a:spcPts val="588"/>
              </a:spcBef>
            </a:pPr>
            <a:endParaRPr lang="sr-Latn-RS" sz="3100" dirty="0"/>
          </a:p>
          <a:p>
            <a:pPr marL="285750">
              <a:spcBef>
                <a:spcPts val="588"/>
              </a:spcBef>
            </a:pPr>
            <a:endParaRPr lang="sr-Latn-RS" sz="3100" dirty="0"/>
          </a:p>
          <a:p>
            <a:pPr marL="285750">
              <a:spcBef>
                <a:spcPts val="588"/>
              </a:spcBef>
            </a:pPr>
            <a:endParaRPr lang="sr-Latn-RS" sz="3100" dirty="0"/>
          </a:p>
          <a:p>
            <a:pPr marL="285750">
              <a:spcBef>
                <a:spcPts val="588"/>
              </a:spcBef>
            </a:pPr>
            <a:endParaRPr lang="sr-Latn-RS" sz="3100" dirty="0"/>
          </a:p>
        </p:txBody>
      </p:sp>
    </p:spTree>
    <p:extLst>
      <p:ext uri="{BB962C8B-B14F-4D97-AF65-F5344CB8AC3E}">
        <p14:creationId xmlns:p14="http://schemas.microsoft.com/office/powerpoint/2010/main" val="1985072572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6213C1D4-BFEA-4AF4-8365-7131450AD753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79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Rad modula za zaključivanje</a:t>
            </a: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080000"/>
            <a:ext cx="9000000" cy="5760000"/>
          </a:xfrm>
        </p:spPr>
        <p:txBody>
          <a:bodyPr rtlCol="0">
            <a:normAutofit/>
          </a:bodyPr>
          <a:lstStyle/>
          <a:p>
            <a:pPr marL="285750">
              <a:spcBef>
                <a:spcPts val="575"/>
              </a:spcBef>
              <a:defRPr/>
            </a:pPr>
            <a:r>
              <a:rPr lang="sr-Latn-RS" sz="2800" b="1" dirty="0"/>
              <a:t>Razrešavanje konflikta</a:t>
            </a:r>
          </a:p>
          <a:p>
            <a:pPr marL="285750">
              <a:spcBef>
                <a:spcPts val="575"/>
              </a:spcBef>
              <a:defRPr/>
            </a:pPr>
            <a:r>
              <a:rPr lang="sr-Latn-RS" sz="2800" b="1" dirty="0"/>
              <a:t>Izvršavanje pravila</a:t>
            </a:r>
          </a:p>
          <a:p>
            <a:pPr marL="0" indent="0">
              <a:spcBef>
                <a:spcPts val="575"/>
              </a:spcBef>
              <a:buNone/>
              <a:defRPr/>
            </a:pPr>
            <a:r>
              <a:rPr lang="sr-Latn-RS" sz="2800" b="1" dirty="0"/>
              <a:t>…</a:t>
            </a:r>
            <a:endParaRPr lang="en-US" sz="2800" dirty="0"/>
          </a:p>
          <a:p>
            <a:pPr fontAlgn="auto">
              <a:spcBef>
                <a:spcPts val="1913"/>
              </a:spcBef>
              <a:spcAft>
                <a:spcPts val="0"/>
              </a:spcAft>
              <a:defRPr/>
            </a:pPr>
            <a:r>
              <a:rPr lang="sr-Latn-RS" sz="2800" b="1" dirty="0"/>
              <a:t>Završetak rada modula za zaključivanje</a:t>
            </a:r>
            <a:endParaRPr lang="en-US" sz="2800" b="1" dirty="0"/>
          </a:p>
          <a:p>
            <a:pPr marL="685800" lvl="1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lang="sr-Latn-RS" sz="2400" dirty="0"/>
              <a:t>U Agendi nema više pravila</a:t>
            </a:r>
            <a:endParaRPr lang="en-US" sz="2400" dirty="0"/>
          </a:p>
          <a:p>
            <a:pPr marL="685800" lvl="1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lang="sr-Latn-RS" sz="2400" dirty="0"/>
              <a:t>Eksplicitna</a:t>
            </a:r>
            <a:r>
              <a:rPr lang="en-US" sz="2400" dirty="0"/>
              <a:t> “stop” </a:t>
            </a:r>
            <a:r>
              <a:rPr lang="sr-Latn-RS" sz="2400" dirty="0"/>
              <a:t>komanda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09095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MACSYMA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1"/>
            <a:ext cx="8839200" cy="1066799"/>
          </a:xfrm>
        </p:spPr>
        <p:txBody>
          <a:bodyPr>
            <a:normAutofit fontScale="92500" lnSpcReduction="20000"/>
          </a:bodyPr>
          <a:lstStyle/>
          <a:p>
            <a:r>
              <a:rPr lang="en-US" sz="2600"/>
              <a:t>U radu </a:t>
            </a:r>
            <a:r>
              <a:rPr lang="en-US" sz="2600" i="1"/>
              <a:t>Schwartz, T., 1988. Expert Systems Prove Adept at Physics. Comput. Phys. 2, 40. </a:t>
            </a:r>
            <a:r>
              <a:rPr lang="en-US" sz="2600" i="1">
                <a:hlinkClick r:id="rId3"/>
              </a:rPr>
              <a:t>https://doi.org/10.1063/1.4822649</a:t>
            </a:r>
            <a:r>
              <a:rPr lang="en-US" sz="2600" i="1"/>
              <a:t> </a:t>
            </a:r>
            <a:r>
              <a:rPr lang="en-US" sz="2600"/>
              <a:t>, naveden je opis sistema.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3962399" cy="330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0" y="3048000"/>
            <a:ext cx="4114801" cy="267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638800"/>
            <a:ext cx="4270838" cy="94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26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F7404BBB-5739-41DE-A2E1-10F231613984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80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sr-Latn-RS" dirty="0"/>
              <a:t>Primer </a:t>
            </a:r>
            <a:r>
              <a:rPr lang="en-US" dirty="0"/>
              <a:t>MYCIN </a:t>
            </a:r>
            <a:r>
              <a:rPr lang="sr-Latn-RS" dirty="0"/>
              <a:t>pravila</a:t>
            </a:r>
            <a:endParaRPr lang="en-US" dirty="0"/>
          </a:p>
        </p:txBody>
      </p:sp>
      <p:grpSp>
        <p:nvGrpSpPr>
          <p:cNvPr id="49158" name="Group 8"/>
          <p:cNvGrpSpPr>
            <a:grpSpLocks/>
          </p:cNvGrpSpPr>
          <p:nvPr/>
        </p:nvGrpSpPr>
        <p:grpSpPr bwMode="auto">
          <a:xfrm>
            <a:off x="152400" y="1066800"/>
            <a:ext cx="8839200" cy="2819400"/>
            <a:chOff x="0" y="0"/>
            <a:chExt cx="5568" cy="1776"/>
          </a:xfrm>
        </p:grpSpPr>
        <p:sp>
          <p:nvSpPr>
            <p:cNvPr id="49163" name="Rectangle 6"/>
            <p:cNvSpPr>
              <a:spLocks/>
            </p:cNvSpPr>
            <p:nvPr/>
          </p:nvSpPr>
          <p:spPr bwMode="auto">
            <a:xfrm>
              <a:off x="0" y="0"/>
              <a:ext cx="5568" cy="1776"/>
            </a:xfrm>
            <a:prstGeom prst="rect">
              <a:avLst/>
            </a:prstGeom>
            <a:solidFill>
              <a:srgbClr val="FCFE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164" name="Rectangle 7"/>
            <p:cNvSpPr>
              <a:spLocks/>
            </p:cNvSpPr>
            <p:nvPr/>
          </p:nvSpPr>
          <p:spPr bwMode="auto">
            <a:xfrm>
              <a:off x="0" y="66"/>
              <a:ext cx="4644" cy="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ts val="638"/>
                </a:spcBef>
              </a:pPr>
              <a:r>
                <a:rPr lang="en-US" sz="2800" dirty="0"/>
                <a:t>Format</a:t>
              </a:r>
              <a:r>
                <a:rPr lang="sr-Latn-RS" sz="2800" dirty="0"/>
                <a:t> čitljiv za ljude</a:t>
              </a:r>
              <a:endParaRPr lang="en-US" sz="2800" dirty="0"/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IF	</a:t>
              </a:r>
              <a:r>
                <a:rPr lang="en-US" sz="2400" dirty="0">
                  <a:solidFill>
                    <a:srgbClr val="00025A"/>
                  </a:solidFill>
                </a:rPr>
                <a:t>the stain of the organism is gram negative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AND	</a:t>
              </a:r>
              <a:r>
                <a:rPr lang="en-US" sz="2400" dirty="0">
                  <a:solidFill>
                    <a:srgbClr val="00025A"/>
                  </a:solidFill>
                </a:rPr>
                <a:t>the morphology of the organism is rod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AND	</a:t>
              </a:r>
              <a:r>
                <a:rPr lang="en-US" sz="2400" dirty="0">
                  <a:solidFill>
                    <a:srgbClr val="00025A"/>
                  </a:solidFill>
                </a:rPr>
                <a:t>the </a:t>
              </a:r>
              <a:r>
                <a:rPr lang="en-US" sz="2400" dirty="0" err="1">
                  <a:solidFill>
                    <a:srgbClr val="00025A"/>
                  </a:solidFill>
                </a:rPr>
                <a:t>aerobiocity</a:t>
              </a:r>
              <a:r>
                <a:rPr lang="en-US" sz="2400" dirty="0">
                  <a:solidFill>
                    <a:srgbClr val="00025A"/>
                  </a:solidFill>
                </a:rPr>
                <a:t> of the organism is gram anaerobic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THEN	</a:t>
              </a:r>
              <a:r>
                <a:rPr lang="en-US" sz="2400" dirty="0">
                  <a:solidFill>
                    <a:srgbClr val="00025A"/>
                  </a:solidFill>
                </a:rPr>
                <a:t>there is strongly suggestive evidence (0.8) </a:t>
              </a:r>
            </a:p>
            <a:p>
              <a:pPr>
                <a:spcBef>
                  <a:spcPts val="550"/>
                </a:spcBef>
              </a:pPr>
              <a:r>
                <a:rPr lang="en-US" sz="2400" dirty="0">
                  <a:solidFill>
                    <a:srgbClr val="00025A"/>
                  </a:solidFill>
                  <a:ea typeface="Lucida Grande" charset="0"/>
                  <a:cs typeface="Lucida Grande" charset="0"/>
                </a:rPr>
                <a:t>	that the class of the organism is </a:t>
              </a:r>
              <a:r>
                <a:rPr lang="en-US" sz="2400" dirty="0" err="1">
                  <a:solidFill>
                    <a:srgbClr val="00025A"/>
                  </a:solidFill>
                  <a:ea typeface="Lucida Grande" charset="0"/>
                  <a:cs typeface="Lucida Grande" charset="0"/>
                </a:rPr>
                <a:t>enterobacteriaceae</a:t>
              </a:r>
              <a:endParaRPr lang="en-US" sz="2400" dirty="0">
                <a:solidFill>
                  <a:srgbClr val="00025A"/>
                </a:solidFill>
                <a:ea typeface="Lucida Grande" charset="0"/>
                <a:cs typeface="Lucida Grande" charset="0"/>
              </a:endParaRPr>
            </a:p>
          </p:txBody>
        </p:sp>
      </p:grpSp>
      <p:grpSp>
        <p:nvGrpSpPr>
          <p:cNvPr id="49159" name="Group 11"/>
          <p:cNvGrpSpPr>
            <a:grpSpLocks/>
          </p:cNvGrpSpPr>
          <p:nvPr/>
        </p:nvGrpSpPr>
        <p:grpSpPr bwMode="auto">
          <a:xfrm>
            <a:off x="152400" y="3878262"/>
            <a:ext cx="8839200" cy="2598738"/>
            <a:chOff x="0" y="-5"/>
            <a:chExt cx="5568" cy="1637"/>
          </a:xfrm>
        </p:grpSpPr>
        <p:sp>
          <p:nvSpPr>
            <p:cNvPr id="49161" name="Rectangle 9"/>
            <p:cNvSpPr>
              <a:spLocks/>
            </p:cNvSpPr>
            <p:nvPr/>
          </p:nvSpPr>
          <p:spPr bwMode="auto">
            <a:xfrm>
              <a:off x="0" y="0"/>
              <a:ext cx="5568" cy="1626"/>
            </a:xfrm>
            <a:prstGeom prst="rect">
              <a:avLst/>
            </a:prstGeom>
            <a:solidFill>
              <a:srgbClr val="FCFE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162" name="Rectangle 10"/>
            <p:cNvSpPr>
              <a:spLocks/>
            </p:cNvSpPr>
            <p:nvPr/>
          </p:nvSpPr>
          <p:spPr bwMode="auto">
            <a:xfrm>
              <a:off x="0" y="-5"/>
              <a:ext cx="5458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ts val="638"/>
                </a:spcBef>
              </a:pPr>
              <a:r>
                <a:rPr lang="en-US" sz="2800" dirty="0"/>
                <a:t>MYCIN Format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IF	(AND (SAME CNTEXT GRAM GRAMNEG)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		(SAME CNTEXT MORPH ROD)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		(SAME CNTEXT AIR ANAEROBIC)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THEN (CONCLUDE CNTEXT CLASS ENTEROBACTERIACEAE 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	 TALLY .8)</a:t>
              </a:r>
            </a:p>
          </p:txBody>
        </p:sp>
      </p:grpSp>
      <p:sp>
        <p:nvSpPr>
          <p:cNvPr id="49160" name="Rectangle 12"/>
          <p:cNvSpPr>
            <a:spLocks/>
          </p:cNvSpPr>
          <p:nvPr/>
        </p:nvSpPr>
        <p:spPr bwMode="auto">
          <a:xfrm>
            <a:off x="4572000" y="6477000"/>
            <a:ext cx="15414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[Durkin 94, p. 133]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4600" y="1066800"/>
            <a:ext cx="28194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r-Latn-RS" b="1" dirty="0"/>
              <a:t>Zašto bi pravila bila eksternalizovana u bazu znanja, umesto da budu implementirana u programskom kodu?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46001722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Karakteristike </a:t>
            </a:r>
            <a:r>
              <a:rPr lang="en-US" dirty="0"/>
              <a:t>ES</a:t>
            </a:r>
            <a:r>
              <a:rPr lang="sr-Latn-RS" dirty="0"/>
              <a:t> baziranih na pravilima</a:t>
            </a:r>
            <a:endParaRPr lang="en-US" dirty="0"/>
          </a:p>
        </p:txBody>
      </p:sp>
      <p:graphicFrame>
        <p:nvGraphicFramePr>
          <p:cNvPr id="8" name="Group 1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292070"/>
              </p:ext>
            </p:extLst>
          </p:nvPr>
        </p:nvGraphicFramePr>
        <p:xfrm>
          <a:off x="228600" y="1225774"/>
          <a:ext cx="8601074" cy="5601746"/>
        </p:xfrm>
        <a:graphic>
          <a:graphicData uri="http://schemas.openxmlformats.org/drawingml/2006/table">
            <a:tbl>
              <a:tblPr/>
              <a:tblGrid>
                <a:gridCol w="28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Stručnjak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Ekspertski sistemi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Konvencionalni programi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Koristi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„pravilo placa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 ili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heuristike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rešavanje problema u uskom domenu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Koristi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pravila i zaključivanje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za rešavanje problema u uskom domenu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Procesira podatke i koristi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algoritme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za rešavanje problema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6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Stručnjaci skladište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personalizovano znanje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 njihovoj glavi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Pruža jasnu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separaciju znanja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od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modula za primenu znanja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Ne postoji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jasno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razgraničenje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znanja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kontrolnih struktura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koje to znanje primenjuju (sve je u programskom kodu)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Stručnjaci mogu da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objasne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logiku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njihovog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zaključivanja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Prati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tok aktiviranja pravila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 ciljem da se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objasni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kako se došlo do određenog zaključka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 na osnovu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kojih ulaznih podataka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 taj zaključak </a:t>
                      </a:r>
                      <a:r>
                        <a:rPr kumimoji="0" lang="sr-Latn-R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donešen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Ne postoji mogućnost objašnjenja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kako se došlo do određenog rezultata i koji ulazni podaci su korišćeni </a:t>
                      </a:r>
                      <a:r>
                        <a:rPr kumimoji="0" lang="sr-Latn-R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pritom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57217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Karakteristike </a:t>
            </a:r>
            <a:r>
              <a:rPr lang="en-US" dirty="0"/>
              <a:t>ES</a:t>
            </a:r>
            <a:r>
              <a:rPr lang="sr-Latn-RS" dirty="0"/>
              <a:t> baziranih na pravilima</a:t>
            </a:r>
            <a:endParaRPr lang="en-US" dirty="0"/>
          </a:p>
        </p:txBody>
      </p:sp>
      <p:graphicFrame>
        <p:nvGraphicFramePr>
          <p:cNvPr id="8" name="Group 1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903638"/>
              </p:ext>
            </p:extLst>
          </p:nvPr>
        </p:nvGraphicFramePr>
        <p:xfrm>
          <a:off x="314325" y="1365250"/>
          <a:ext cx="8491538" cy="4677112"/>
        </p:xfrm>
        <a:graphic>
          <a:graphicData uri="http://schemas.openxmlformats.org/drawingml/2006/table">
            <a:tbl>
              <a:tblPr/>
              <a:tblGrid>
                <a:gridCol w="28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0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Stručnjak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Ekspertski sistemi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Konvencionalni programi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Koristi približno zaključivanje nad nekompletnim i nejasnim informacijama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Moguće je približno zaključivanje ako postoje nekompletni i nejasni podaci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Radi na problemima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samo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gde su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podaci kompletni i tačni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Moguće su greške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ako su informacije nekompletne i nejasne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Moguće su greške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ako su podaci nekompletni i nejasni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Nema rešenja ili je rešenje pogrešno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ako su podaci nekompletni i nejasni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6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Kvalitet i brzina rešavanja problema raste sa godinama učenja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vežbanja i ponavljanja). Proces je spor, često neefikasan i skup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Kvalitet i brzina rešavanja problema raste dodavanjem novih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ili finim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podešavanjem postojećih pravila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Proces je brz i jeftin.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Kvalitet i brzina rešavanja problema raste tako što će se </a:t>
                      </a:r>
                      <a:r>
                        <a:rPr kumimoji="0" lang="sr-Latn-R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izmeniti programski kod.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712515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5DFD51D5-76DC-44DA-AE5A-499DE730918D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83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unapred</a:t>
            </a:r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080000"/>
            <a:ext cx="9000000" cy="5760000"/>
          </a:xfrm>
        </p:spPr>
        <p:txBody>
          <a:bodyPr>
            <a:normAutofit fontScale="92500" lnSpcReduction="20000"/>
          </a:bodyPr>
          <a:lstStyle/>
          <a:p>
            <a:pPr marL="285750">
              <a:spcBef>
                <a:spcPts val="588"/>
              </a:spcBef>
            </a:pPr>
            <a:r>
              <a:rPr lang="sr-Latn-RS" sz="2800" dirty="0"/>
              <a:t>Ulančavanje unapred (</a:t>
            </a:r>
            <a:r>
              <a:rPr lang="en-US" sz="2800" dirty="0"/>
              <a:t>forward chaining</a:t>
            </a:r>
            <a:r>
              <a:rPr lang="sr-Latn-RS" sz="2800" dirty="0"/>
              <a:t>), </a:t>
            </a:r>
            <a:r>
              <a:rPr lang="sr-Latn-RS" sz="2800" b="1" dirty="0"/>
              <a:t>vođeno</a:t>
            </a:r>
            <a:r>
              <a:rPr lang="en-US" sz="2800" b="1" dirty="0"/>
              <a:t> </a:t>
            </a:r>
            <a:r>
              <a:rPr lang="sr-Latn-RS" sz="2800" b="1" dirty="0"/>
              <a:t>podacima </a:t>
            </a:r>
            <a:r>
              <a:rPr lang="en-US" sz="2800" dirty="0"/>
              <a:t>(data-driven)</a:t>
            </a:r>
          </a:p>
          <a:p>
            <a:pPr marL="568325" lvl="1">
              <a:spcBef>
                <a:spcPts val="588"/>
              </a:spcBef>
            </a:pPr>
            <a:r>
              <a:rPr lang="sr-Latn-RS" b="1" dirty="0"/>
              <a:t>Rezonovanje od činjenica ka zaključku</a:t>
            </a:r>
          </a:p>
          <a:p>
            <a:pPr marL="568325" lvl="1">
              <a:spcBef>
                <a:spcPts val="588"/>
              </a:spcBef>
            </a:pPr>
            <a:r>
              <a:rPr lang="sr-Latn-RS" b="1" dirty="0"/>
              <a:t>Znamo samo koje je trenutno stanje radne memorije a nema se pojma kojim putem će krenuti zaključivanje i koji će konačan zaključak biti</a:t>
            </a:r>
          </a:p>
          <a:p>
            <a:pPr marL="968375" lvl="2">
              <a:spcBef>
                <a:spcPts val="588"/>
              </a:spcBef>
            </a:pPr>
            <a:r>
              <a:rPr lang="sr-Latn-RS" b="1" dirty="0"/>
              <a:t>I da li će se uopšte zaključiti nešto bitno</a:t>
            </a:r>
            <a:endParaRPr lang="en-US" b="1" dirty="0"/>
          </a:p>
          <a:p>
            <a:pPr marL="568325" lvl="1">
              <a:spcBef>
                <a:spcPts val="588"/>
              </a:spcBef>
            </a:pPr>
            <a:r>
              <a:rPr lang="sr-Latn-RS" dirty="0"/>
              <a:t>U svakom koraku se aktivira (tačno jedno) pravilo najvišeg prioriteta</a:t>
            </a:r>
          </a:p>
          <a:p>
            <a:pPr marL="568325" lvl="1">
              <a:spcBef>
                <a:spcPts val="588"/>
              </a:spcBef>
            </a:pPr>
            <a:r>
              <a:rPr lang="sr-Latn-RS" dirty="0"/>
              <a:t>Pravilo se može aktivirati ako su svi delovi Leve-strane zadovoljeni</a:t>
            </a:r>
          </a:p>
          <a:p>
            <a:pPr marL="568325" lvl="1">
              <a:spcBef>
                <a:spcPts val="588"/>
              </a:spcBef>
            </a:pPr>
            <a:r>
              <a:rPr lang="sr-Latn-RS" dirty="0"/>
              <a:t>Sve dok postoje, činjenice se koriste za zadovoljavanje Levih-strana pravila</a:t>
            </a:r>
            <a:endParaRPr lang="en-US" dirty="0"/>
          </a:p>
          <a:p>
            <a:pPr marL="568325" lvl="1">
              <a:spcBef>
                <a:spcPts val="588"/>
              </a:spcBef>
            </a:pPr>
            <a:r>
              <a:rPr lang="sr-Latn-RS" dirty="0"/>
              <a:t>Proces se zaustavlja kada više nema pravila u agendi koja bi se mogla aktivirati</a:t>
            </a:r>
          </a:p>
          <a:p>
            <a:pPr marL="568325" lvl="1">
              <a:spcBef>
                <a:spcPts val="58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79423"/>
      </p:ext>
    </p:extLst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5DFD51D5-76DC-44DA-AE5A-499DE730918D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unapred</a:t>
            </a:r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080000"/>
            <a:ext cx="9000000" cy="5760000"/>
          </a:xfrm>
        </p:spPr>
        <p:txBody>
          <a:bodyPr>
            <a:normAutofit/>
          </a:bodyPr>
          <a:lstStyle/>
          <a:p>
            <a:pPr marL="285750">
              <a:spcBef>
                <a:spcPts val="588"/>
              </a:spcBef>
            </a:pPr>
            <a:r>
              <a:rPr lang="sr-Latn-RS" sz="2800" dirty="0"/>
              <a:t>Ulančavanje unapred (</a:t>
            </a:r>
            <a:r>
              <a:rPr lang="en-US" sz="2800" dirty="0"/>
              <a:t>forward chaining</a:t>
            </a:r>
            <a:r>
              <a:rPr lang="sr-Latn-RS" sz="2800" dirty="0"/>
              <a:t>), vođeno</a:t>
            </a:r>
            <a:r>
              <a:rPr lang="en-US" sz="2800" dirty="0"/>
              <a:t> </a:t>
            </a:r>
            <a:r>
              <a:rPr lang="sr-Latn-RS" sz="2800" dirty="0"/>
              <a:t>podacima </a:t>
            </a:r>
            <a:r>
              <a:rPr lang="en-US" sz="2800" dirty="0"/>
              <a:t>(data-driven)</a:t>
            </a:r>
          </a:p>
          <a:p>
            <a:pPr marL="568325" lvl="1">
              <a:spcBef>
                <a:spcPts val="588"/>
              </a:spcBef>
            </a:pPr>
            <a:r>
              <a:rPr lang="sr-Latn-RS" sz="2400" dirty="0"/>
              <a:t>Često se koristi u ES-a </a:t>
            </a:r>
            <a:r>
              <a:rPr lang="sr-Latn-RS" sz="2400" b="1" dirty="0"/>
              <a:t>realnog vremena za nadgledanje i upravljanje</a:t>
            </a:r>
            <a:endParaRPr lang="en-US" sz="2400" b="1" dirty="0"/>
          </a:p>
          <a:p>
            <a:pPr marL="568325" lvl="1">
              <a:spcBef>
                <a:spcPts val="588"/>
              </a:spcBef>
            </a:pPr>
            <a:r>
              <a:rPr lang="sr-Latn-RS" sz="2400" b="1" dirty="0"/>
              <a:t>Sakupe se sve informacije i onda se iz njih zaključi sve što može da se zaključi</a:t>
            </a:r>
          </a:p>
          <a:p>
            <a:pPr marL="568325" lvl="1">
              <a:spcBef>
                <a:spcPts val="588"/>
              </a:spcBef>
            </a:pPr>
            <a:r>
              <a:rPr lang="sr-Latn-RS" sz="2400" b="1" dirty="0"/>
              <a:t>Često se dešava da aktiviranje pravila nema nikakvu posledicu na planirani rezultat</a:t>
            </a:r>
          </a:p>
          <a:p>
            <a:pPr marL="968375" lvl="2">
              <a:spcBef>
                <a:spcPts val="588"/>
              </a:spcBef>
            </a:pPr>
            <a:r>
              <a:rPr lang="sr-Latn-RS" sz="2000" b="1" dirty="0"/>
              <a:t>NPR. do određenog rezultata smo došli uvezivanjem N pravila, pri čemu se pored tih N pravila izvršila i dodatna M pravila koja nisu uslovila aktiviranjem ni jednog od N pravila </a:t>
            </a:r>
          </a:p>
          <a:p>
            <a:pPr marL="568325" lvl="1">
              <a:spcBef>
                <a:spcPts val="588"/>
              </a:spcBef>
            </a:pPr>
            <a:r>
              <a:rPr lang="sr-Latn-RS" sz="2400" b="1" dirty="0"/>
              <a:t>Neefikasno ako znamo hipotezu, a želimo da proverimo da li je zadovoljena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9478377"/>
      </p:ext>
    </p:extLst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unapred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657600" y="1326166"/>
            <a:ext cx="5257800" cy="5303234"/>
          </a:xfrm>
        </p:spPr>
        <p:txBody>
          <a:bodyPr/>
          <a:lstStyle/>
          <a:p>
            <a:r>
              <a:rPr lang="sr-Latn-RS" dirty="0"/>
              <a:t>Pretpostavka je da </a:t>
            </a:r>
            <a:r>
              <a:rPr lang="sr-Latn-RS" dirty="0" err="1"/>
              <a:t>inicijalizujemo</a:t>
            </a:r>
            <a:r>
              <a:rPr lang="sr-Latn-RS" dirty="0"/>
              <a:t> radnu memoriju sa činjenicama </a:t>
            </a:r>
            <a:r>
              <a:rPr lang="en-US" dirty="0"/>
              <a:t>A, B, C, D, E </a:t>
            </a:r>
            <a:r>
              <a:rPr lang="sr-Latn-RS" dirty="0"/>
              <a:t>i da znamo koja se pravila nalaze u bazi znanja</a:t>
            </a:r>
            <a:endParaRPr lang="en-US" dirty="0"/>
          </a:p>
          <a:p>
            <a:r>
              <a:rPr lang="sr-Latn-RS" b="1" dirty="0"/>
              <a:t>Koje činjenice ćemo zaključiti iz pravila</a:t>
            </a:r>
            <a:r>
              <a:rPr lang="en-US" b="1" dirty="0"/>
              <a:t>?</a:t>
            </a:r>
          </a:p>
          <a:p>
            <a:endParaRPr lang="en-US" dirty="0"/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5DFD51D5-76DC-44DA-AE5A-499DE730918D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85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96862" y="3546475"/>
            <a:ext cx="3055937" cy="3082925"/>
            <a:chOff x="211" y="2234"/>
            <a:chExt cx="1324" cy="1587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211" y="2506"/>
              <a:ext cx="1324" cy="131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5" y="2556"/>
              <a:ext cx="1217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Y &amp; D → Z</a:t>
              </a: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11" y="2234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Pravila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265" y="2808"/>
              <a:ext cx="1217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X &amp; B &amp; E → Y</a:t>
              </a: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265" y="3061"/>
              <a:ext cx="1217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A → X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65" y="3313"/>
              <a:ext cx="1217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C → L</a:t>
              </a: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65" y="3566"/>
              <a:ext cx="1217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L &amp; M → N</a:t>
              </a:r>
            </a:p>
          </p:txBody>
        </p:sp>
      </p:grpSp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296862" y="1470024"/>
            <a:ext cx="3055937" cy="1903759"/>
            <a:chOff x="187" y="926"/>
            <a:chExt cx="1324" cy="98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088647"/>
      </p:ext>
    </p:extLst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unapred</a:t>
            </a:r>
            <a:endParaRPr lang="en-US" dirty="0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96863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82588" y="405765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296863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82588" y="445770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382588" y="4859338"/>
            <a:ext cx="193198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382588" y="5259388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382588" y="5661025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296863" y="1901825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96863" y="147002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388938" y="1990725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A</a:t>
            </a: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117792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782638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157162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1966913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85763" y="2370138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cxnSp>
        <p:nvCxnSpPr>
          <p:cNvPr id="39" name="AutoShape 20"/>
          <p:cNvCxnSpPr>
            <a:cxnSpLocks noChangeShapeType="1"/>
            <a:stCxn id="28" idx="1"/>
            <a:endCxn id="38" idx="1"/>
          </p:cNvCxnSpPr>
          <p:nvPr/>
        </p:nvCxnSpPr>
        <p:spPr bwMode="auto">
          <a:xfrm rot="10800000" flipH="1">
            <a:off x="382588" y="2532063"/>
            <a:ext cx="3175" cy="2489200"/>
          </a:xfrm>
          <a:prstGeom prst="bentConnector3">
            <a:avLst>
              <a:gd name="adj1" fmla="val -720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220663" y="6163875"/>
            <a:ext cx="3041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C</a:t>
            </a:r>
            <a:r>
              <a:rPr lang="sr-Latn-RS" altLang="en-US" sz="1800" b="1" dirty="0" err="1"/>
              <a:t>iklus</a:t>
            </a:r>
            <a:r>
              <a:rPr lang="sr-Latn-RS" altLang="en-US" sz="1800" b="1" dirty="0"/>
              <a:t> zaključivanja </a:t>
            </a:r>
            <a:r>
              <a:rPr lang="en-IE" altLang="en-US" sz="1800" b="1" dirty="0"/>
              <a:t>1</a:t>
            </a:r>
            <a:endParaRPr lang="en-US" altLang="en-US" sz="1800" b="1" dirty="0"/>
          </a:p>
        </p:txBody>
      </p:sp>
      <p:sp>
        <p:nvSpPr>
          <p:cNvPr id="41" name="AutoShape 22"/>
          <p:cNvSpPr>
            <a:spLocks/>
          </p:cNvSpPr>
          <p:nvPr/>
        </p:nvSpPr>
        <p:spPr bwMode="auto">
          <a:xfrm rot="16200000">
            <a:off x="1225551" y="5126037"/>
            <a:ext cx="228600" cy="2238375"/>
          </a:xfrm>
          <a:prstGeom prst="leftBrace">
            <a:avLst>
              <a:gd name="adj1" fmla="val 815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3794743" y="3956050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880468" y="4035425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794743" y="352425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3880468" y="4435475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3880468" y="4837113"/>
            <a:ext cx="193198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3880468" y="5237163"/>
            <a:ext cx="193198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C → L</a:t>
            </a: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3880468" y="563880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3794743" y="1879600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3794743" y="144780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3886818" y="196850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A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4675805" y="19685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4280518" y="196850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C</a:t>
            </a:r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5069505" y="19685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5464793" y="19685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83643" y="23479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cxnSp>
        <p:nvCxnSpPr>
          <p:cNvPr id="57" name="AutoShape 18"/>
          <p:cNvCxnSpPr>
            <a:cxnSpLocks noChangeShapeType="1"/>
            <a:stCxn id="46" idx="1"/>
            <a:endCxn id="56" idx="1"/>
          </p:cNvCxnSpPr>
          <p:nvPr/>
        </p:nvCxnSpPr>
        <p:spPr bwMode="auto">
          <a:xfrm rot="10800000" flipH="1">
            <a:off x="3880468" y="2509838"/>
            <a:ext cx="3175" cy="2489200"/>
          </a:xfrm>
          <a:prstGeom prst="bentConnector3">
            <a:avLst>
              <a:gd name="adj1" fmla="val -720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4278930" y="235267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L</a:t>
            </a:r>
          </a:p>
        </p:txBody>
      </p:sp>
      <p:cxnSp>
        <p:nvCxnSpPr>
          <p:cNvPr id="59" name="AutoShape 20"/>
          <p:cNvCxnSpPr>
            <a:cxnSpLocks noChangeShapeType="1"/>
            <a:stCxn id="47" idx="3"/>
            <a:endCxn id="58" idx="3"/>
          </p:cNvCxnSpPr>
          <p:nvPr/>
        </p:nvCxnSpPr>
        <p:spPr bwMode="auto">
          <a:xfrm flipH="1" flipV="1">
            <a:off x="4602780" y="2514600"/>
            <a:ext cx="1209675" cy="2884488"/>
          </a:xfrm>
          <a:prstGeom prst="bentConnector3">
            <a:avLst>
              <a:gd name="adj1" fmla="val -1876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AutoShape 22"/>
          <p:cNvSpPr>
            <a:spLocks/>
          </p:cNvSpPr>
          <p:nvPr/>
        </p:nvSpPr>
        <p:spPr bwMode="auto">
          <a:xfrm rot="16200000">
            <a:off x="4723431" y="5103812"/>
            <a:ext cx="228600" cy="2238375"/>
          </a:xfrm>
          <a:prstGeom prst="leftBrace">
            <a:avLst>
              <a:gd name="adj1" fmla="val 815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sp>
        <p:nvSpPr>
          <p:cNvPr id="62" name="Text Box 21">
            <a:extLst>
              <a:ext uri="{FF2B5EF4-FFF2-40B4-BE49-F238E27FC236}">
                <a16:creationId xmlns:a16="http://schemas.microsoft.com/office/drawing/2014/main" id="{C3449790-BF82-4A33-A9FF-6DA79979E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686" y="6163875"/>
            <a:ext cx="3041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Ciklus zaključivanja </a:t>
            </a:r>
            <a:r>
              <a:rPr lang="en-IE" altLang="en-US" sz="1800" b="1" dirty="0"/>
              <a:t>2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61977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unapred</a:t>
            </a:r>
            <a:endParaRPr lang="en-US" dirty="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296863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382588" y="405765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296863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382588" y="445770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382588" y="4859338"/>
            <a:ext cx="193198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382588" y="5259388"/>
            <a:ext cx="193198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C → L</a:t>
            </a: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382588" y="5661025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296863" y="1901825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70" name="Rectangle 11"/>
          <p:cNvSpPr>
            <a:spLocks noChangeArrowheads="1"/>
          </p:cNvSpPr>
          <p:nvPr/>
        </p:nvSpPr>
        <p:spPr bwMode="auto">
          <a:xfrm>
            <a:off x="296863" y="147002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388938" y="1990725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A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117792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782638" y="1990725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C</a:t>
            </a:r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157162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1966913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385763" y="2370138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cxnSp>
        <p:nvCxnSpPr>
          <p:cNvPr id="77" name="AutoShape 18"/>
          <p:cNvCxnSpPr>
            <a:cxnSpLocks noChangeShapeType="1"/>
            <a:stCxn id="66" idx="1"/>
            <a:endCxn id="76" idx="1"/>
          </p:cNvCxnSpPr>
          <p:nvPr/>
        </p:nvCxnSpPr>
        <p:spPr bwMode="auto">
          <a:xfrm rot="10800000" flipH="1">
            <a:off x="382588" y="2532063"/>
            <a:ext cx="3175" cy="2489200"/>
          </a:xfrm>
          <a:prstGeom prst="bentConnector3">
            <a:avLst>
              <a:gd name="adj1" fmla="val -720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781050" y="2374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L</a:t>
            </a:r>
          </a:p>
        </p:txBody>
      </p:sp>
      <p:cxnSp>
        <p:nvCxnSpPr>
          <p:cNvPr id="79" name="AutoShape 20"/>
          <p:cNvCxnSpPr>
            <a:cxnSpLocks noChangeShapeType="1"/>
            <a:stCxn id="67" idx="3"/>
            <a:endCxn id="78" idx="3"/>
          </p:cNvCxnSpPr>
          <p:nvPr/>
        </p:nvCxnSpPr>
        <p:spPr bwMode="auto">
          <a:xfrm flipH="1" flipV="1">
            <a:off x="1104900" y="2536825"/>
            <a:ext cx="1209675" cy="2884488"/>
          </a:xfrm>
          <a:prstGeom prst="bentConnector3">
            <a:avLst>
              <a:gd name="adj1" fmla="val -1876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Text Box 21"/>
          <p:cNvSpPr txBox="1">
            <a:spLocks noChangeArrowheads="1"/>
          </p:cNvSpPr>
          <p:nvPr/>
        </p:nvSpPr>
        <p:spPr bwMode="auto">
          <a:xfrm>
            <a:off x="-76780" y="6324600"/>
            <a:ext cx="2877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Ciklus zaključivanja </a:t>
            </a:r>
            <a:r>
              <a:rPr lang="en-IE" altLang="en-US" sz="1800" b="1" dirty="0"/>
              <a:t>1 </a:t>
            </a:r>
            <a:r>
              <a:rPr lang="en-IE" altLang="en-US" sz="1800" b="1" dirty="0" err="1"/>
              <a:t>i</a:t>
            </a:r>
            <a:r>
              <a:rPr lang="en-IE" altLang="en-US" sz="1800" b="1" dirty="0"/>
              <a:t> 2</a:t>
            </a:r>
            <a:endParaRPr lang="en-US" altLang="en-US" sz="1800" b="1" dirty="0"/>
          </a:p>
        </p:txBody>
      </p:sp>
      <p:sp>
        <p:nvSpPr>
          <p:cNvPr id="81" name="AutoShape 22"/>
          <p:cNvSpPr>
            <a:spLocks/>
          </p:cNvSpPr>
          <p:nvPr/>
        </p:nvSpPr>
        <p:spPr bwMode="auto">
          <a:xfrm rot="16200000">
            <a:off x="1225551" y="5126037"/>
            <a:ext cx="228600" cy="2238375"/>
          </a:xfrm>
          <a:prstGeom prst="leftBrace">
            <a:avLst>
              <a:gd name="adj1" fmla="val 815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3121025" y="3981450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3206750" y="40608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3121025" y="354965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3206750" y="446087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3206750" y="4862513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3206750" y="5262563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206750" y="56642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89" name="Rectangle 30"/>
          <p:cNvSpPr>
            <a:spLocks noChangeArrowheads="1"/>
          </p:cNvSpPr>
          <p:nvPr/>
        </p:nvSpPr>
        <p:spPr bwMode="auto">
          <a:xfrm>
            <a:off x="3121025" y="1905000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90" name="Rectangle 31"/>
          <p:cNvSpPr>
            <a:spLocks noChangeArrowheads="1"/>
          </p:cNvSpPr>
          <p:nvPr/>
        </p:nvSpPr>
        <p:spPr bwMode="auto">
          <a:xfrm>
            <a:off x="3121025" y="147320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1" name="Rectangle 32"/>
          <p:cNvSpPr>
            <a:spLocks noChangeArrowheads="1"/>
          </p:cNvSpPr>
          <p:nvPr/>
        </p:nvSpPr>
        <p:spPr bwMode="auto">
          <a:xfrm>
            <a:off x="3213100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A</a:t>
            </a:r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4002088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93" name="Rectangle 34"/>
          <p:cNvSpPr>
            <a:spLocks noChangeArrowheads="1"/>
          </p:cNvSpPr>
          <p:nvPr/>
        </p:nvSpPr>
        <p:spPr bwMode="auto">
          <a:xfrm>
            <a:off x="3606800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4395788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4791075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sp>
        <p:nvSpPr>
          <p:cNvPr id="96" name="Rectangle 37"/>
          <p:cNvSpPr>
            <a:spLocks noChangeArrowheads="1"/>
          </p:cNvSpPr>
          <p:nvPr/>
        </p:nvSpPr>
        <p:spPr bwMode="auto">
          <a:xfrm>
            <a:off x="3209925" y="23733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3605213" y="23733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L</a:t>
            </a:r>
          </a:p>
        </p:txBody>
      </p:sp>
      <p:sp>
        <p:nvSpPr>
          <p:cNvPr id="98" name="Text Box 41"/>
          <p:cNvSpPr txBox="1">
            <a:spLocks noChangeArrowheads="1"/>
          </p:cNvSpPr>
          <p:nvPr/>
        </p:nvSpPr>
        <p:spPr bwMode="auto">
          <a:xfrm>
            <a:off x="3396164" y="6306647"/>
            <a:ext cx="1556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/>
              <a:t>Stanje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posle</a:t>
            </a:r>
            <a:endParaRPr lang="en-US" altLang="en-US" sz="1800" b="1" dirty="0"/>
          </a:p>
        </p:txBody>
      </p:sp>
      <p:sp>
        <p:nvSpPr>
          <p:cNvPr id="99" name="AutoShape 42"/>
          <p:cNvSpPr>
            <a:spLocks/>
          </p:cNvSpPr>
          <p:nvPr/>
        </p:nvSpPr>
        <p:spPr bwMode="auto">
          <a:xfrm rot="16200000">
            <a:off x="4049713" y="5129212"/>
            <a:ext cx="228600" cy="2238375"/>
          </a:xfrm>
          <a:prstGeom prst="leftBrace">
            <a:avLst>
              <a:gd name="adj1" fmla="val 815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</p:spTree>
    <p:extLst>
      <p:ext uri="{BB962C8B-B14F-4D97-AF65-F5344CB8AC3E}">
        <p14:creationId xmlns:p14="http://schemas.microsoft.com/office/powerpoint/2010/main" val="2157687489"/>
      </p:ext>
    </p:extLst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unapred</a:t>
            </a:r>
            <a:endParaRPr lang="en-US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296863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2588" y="405765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296863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82588" y="445770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382588" y="4859338"/>
            <a:ext cx="193198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382588" y="5259388"/>
            <a:ext cx="193198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C → L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82588" y="5661025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96863" y="1901825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296863" y="147002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388938" y="1990725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A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117792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782638" y="1990725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C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157162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1966913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385763" y="2370138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cxnSp>
        <p:nvCxnSpPr>
          <p:cNvPr id="56" name="AutoShape 18"/>
          <p:cNvCxnSpPr>
            <a:cxnSpLocks noChangeShapeType="1"/>
            <a:stCxn id="45" idx="1"/>
            <a:endCxn id="55" idx="1"/>
          </p:cNvCxnSpPr>
          <p:nvPr/>
        </p:nvCxnSpPr>
        <p:spPr bwMode="auto">
          <a:xfrm rot="10800000" flipH="1">
            <a:off x="382588" y="2532063"/>
            <a:ext cx="3175" cy="2489200"/>
          </a:xfrm>
          <a:prstGeom prst="bentConnector3">
            <a:avLst>
              <a:gd name="adj1" fmla="val -720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781050" y="2374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L</a:t>
            </a:r>
          </a:p>
        </p:txBody>
      </p:sp>
      <p:cxnSp>
        <p:nvCxnSpPr>
          <p:cNvPr id="58" name="AutoShape 20"/>
          <p:cNvCxnSpPr>
            <a:cxnSpLocks noChangeShapeType="1"/>
            <a:stCxn id="46" idx="3"/>
            <a:endCxn id="57" idx="3"/>
          </p:cNvCxnSpPr>
          <p:nvPr/>
        </p:nvCxnSpPr>
        <p:spPr bwMode="auto">
          <a:xfrm flipH="1" flipV="1">
            <a:off x="1104900" y="2536825"/>
            <a:ext cx="1209675" cy="2884488"/>
          </a:xfrm>
          <a:prstGeom prst="bentConnector3">
            <a:avLst>
              <a:gd name="adj1" fmla="val -1876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-12660" y="6324600"/>
            <a:ext cx="2749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Ciklus zaključivanja </a:t>
            </a:r>
            <a:r>
              <a:rPr lang="en-IE" altLang="en-US" sz="1800" b="1" dirty="0"/>
              <a:t>1,2</a:t>
            </a:r>
            <a:endParaRPr lang="en-US" altLang="en-US" sz="1800" b="1" dirty="0"/>
          </a:p>
        </p:txBody>
      </p:sp>
      <p:sp>
        <p:nvSpPr>
          <p:cNvPr id="60" name="AutoShape 22"/>
          <p:cNvSpPr>
            <a:spLocks/>
          </p:cNvSpPr>
          <p:nvPr/>
        </p:nvSpPr>
        <p:spPr bwMode="auto">
          <a:xfrm rot="16200000">
            <a:off x="1225551" y="5126037"/>
            <a:ext cx="228600" cy="2238375"/>
          </a:xfrm>
          <a:prstGeom prst="leftBrace">
            <a:avLst>
              <a:gd name="adj1" fmla="val 815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3121025" y="3981450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00" name="Rectangle 24"/>
          <p:cNvSpPr>
            <a:spLocks noChangeArrowheads="1"/>
          </p:cNvSpPr>
          <p:nvPr/>
        </p:nvSpPr>
        <p:spPr bwMode="auto">
          <a:xfrm>
            <a:off x="3206750" y="40608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101" name="Rectangle 25"/>
          <p:cNvSpPr>
            <a:spLocks noChangeArrowheads="1"/>
          </p:cNvSpPr>
          <p:nvPr/>
        </p:nvSpPr>
        <p:spPr bwMode="auto">
          <a:xfrm>
            <a:off x="3121025" y="354965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2" name="Rectangle 26"/>
          <p:cNvSpPr>
            <a:spLocks noChangeArrowheads="1"/>
          </p:cNvSpPr>
          <p:nvPr/>
        </p:nvSpPr>
        <p:spPr bwMode="auto">
          <a:xfrm>
            <a:off x="3206750" y="4460875"/>
            <a:ext cx="1931988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X &amp; B &amp; E → Y</a:t>
            </a:r>
          </a:p>
        </p:txBody>
      </p:sp>
      <p:sp>
        <p:nvSpPr>
          <p:cNvPr id="103" name="Rectangle 27"/>
          <p:cNvSpPr>
            <a:spLocks noChangeArrowheads="1"/>
          </p:cNvSpPr>
          <p:nvPr/>
        </p:nvSpPr>
        <p:spPr bwMode="auto">
          <a:xfrm>
            <a:off x="3206750" y="4862513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104" name="Rectangle 28"/>
          <p:cNvSpPr>
            <a:spLocks noChangeArrowheads="1"/>
          </p:cNvSpPr>
          <p:nvPr/>
        </p:nvSpPr>
        <p:spPr bwMode="auto">
          <a:xfrm>
            <a:off x="3206750" y="5262563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3206750" y="56642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3121025" y="1905000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07" name="Rectangle 31"/>
          <p:cNvSpPr>
            <a:spLocks noChangeArrowheads="1"/>
          </p:cNvSpPr>
          <p:nvPr/>
        </p:nvSpPr>
        <p:spPr bwMode="auto">
          <a:xfrm>
            <a:off x="3121025" y="147320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8" name="Rectangle 32"/>
          <p:cNvSpPr>
            <a:spLocks noChangeArrowheads="1"/>
          </p:cNvSpPr>
          <p:nvPr/>
        </p:nvSpPr>
        <p:spPr bwMode="auto">
          <a:xfrm>
            <a:off x="3213100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A</a:t>
            </a:r>
          </a:p>
        </p:txBody>
      </p:sp>
      <p:sp>
        <p:nvSpPr>
          <p:cNvPr id="109" name="Rectangle 33"/>
          <p:cNvSpPr>
            <a:spLocks noChangeArrowheads="1"/>
          </p:cNvSpPr>
          <p:nvPr/>
        </p:nvSpPr>
        <p:spPr bwMode="auto">
          <a:xfrm>
            <a:off x="4002088" y="199390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B</a:t>
            </a:r>
          </a:p>
        </p:txBody>
      </p:sp>
      <p:sp>
        <p:nvSpPr>
          <p:cNvPr id="110" name="Rectangle 34"/>
          <p:cNvSpPr>
            <a:spLocks noChangeArrowheads="1"/>
          </p:cNvSpPr>
          <p:nvPr/>
        </p:nvSpPr>
        <p:spPr bwMode="auto">
          <a:xfrm>
            <a:off x="3606800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111" name="Rectangle 35"/>
          <p:cNvSpPr>
            <a:spLocks noChangeArrowheads="1"/>
          </p:cNvSpPr>
          <p:nvPr/>
        </p:nvSpPr>
        <p:spPr bwMode="auto">
          <a:xfrm>
            <a:off x="4395788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112" name="Rectangle 36"/>
          <p:cNvSpPr>
            <a:spLocks noChangeArrowheads="1"/>
          </p:cNvSpPr>
          <p:nvPr/>
        </p:nvSpPr>
        <p:spPr bwMode="auto">
          <a:xfrm>
            <a:off x="4791075" y="199390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E</a:t>
            </a:r>
          </a:p>
        </p:txBody>
      </p:sp>
      <p:sp>
        <p:nvSpPr>
          <p:cNvPr id="113" name="Rectangle 37"/>
          <p:cNvSpPr>
            <a:spLocks noChangeArrowheads="1"/>
          </p:cNvSpPr>
          <p:nvPr/>
        </p:nvSpPr>
        <p:spPr bwMode="auto">
          <a:xfrm>
            <a:off x="3209925" y="23733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X</a:t>
            </a:r>
          </a:p>
        </p:txBody>
      </p:sp>
      <p:sp>
        <p:nvSpPr>
          <p:cNvPr id="114" name="Rectangle 38"/>
          <p:cNvSpPr>
            <a:spLocks noChangeArrowheads="1"/>
          </p:cNvSpPr>
          <p:nvPr/>
        </p:nvSpPr>
        <p:spPr bwMode="auto">
          <a:xfrm>
            <a:off x="3605213" y="23733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L</a:t>
            </a:r>
          </a:p>
        </p:txBody>
      </p:sp>
      <p:sp>
        <p:nvSpPr>
          <p:cNvPr id="115" name="Text Box 39"/>
          <p:cNvSpPr txBox="1">
            <a:spLocks noChangeArrowheads="1"/>
          </p:cNvSpPr>
          <p:nvPr/>
        </p:nvSpPr>
        <p:spPr bwMode="auto">
          <a:xfrm>
            <a:off x="2907683" y="6327775"/>
            <a:ext cx="2557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Ciklus zaključivanja </a:t>
            </a:r>
            <a:r>
              <a:rPr lang="en-IE" altLang="en-US" sz="1800" b="1" dirty="0"/>
              <a:t>3</a:t>
            </a:r>
            <a:endParaRPr lang="en-US" altLang="en-US" sz="1800" b="1" dirty="0"/>
          </a:p>
        </p:txBody>
      </p:sp>
      <p:sp>
        <p:nvSpPr>
          <p:cNvPr id="116" name="AutoShape 40"/>
          <p:cNvSpPr>
            <a:spLocks/>
          </p:cNvSpPr>
          <p:nvPr/>
        </p:nvSpPr>
        <p:spPr bwMode="auto">
          <a:xfrm rot="16200000">
            <a:off x="4049713" y="5129212"/>
            <a:ext cx="228600" cy="2238375"/>
          </a:xfrm>
          <a:prstGeom prst="leftBrace">
            <a:avLst>
              <a:gd name="adj1" fmla="val 815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sp>
        <p:nvSpPr>
          <p:cNvPr id="117" name="Rectangle 41"/>
          <p:cNvSpPr>
            <a:spLocks noChangeArrowheads="1"/>
          </p:cNvSpPr>
          <p:nvPr/>
        </p:nvSpPr>
        <p:spPr bwMode="auto">
          <a:xfrm>
            <a:off x="4016375" y="23733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Y</a:t>
            </a:r>
          </a:p>
        </p:txBody>
      </p:sp>
      <p:cxnSp>
        <p:nvCxnSpPr>
          <p:cNvPr id="118" name="AutoShape 42"/>
          <p:cNvCxnSpPr>
            <a:cxnSpLocks noChangeShapeType="1"/>
            <a:stCxn id="102" idx="3"/>
            <a:endCxn id="117" idx="3"/>
          </p:cNvCxnSpPr>
          <p:nvPr/>
        </p:nvCxnSpPr>
        <p:spPr bwMode="auto">
          <a:xfrm flipH="1" flipV="1">
            <a:off x="4340225" y="2535238"/>
            <a:ext cx="798513" cy="2087562"/>
          </a:xfrm>
          <a:prstGeom prst="bentConnector3">
            <a:avLst>
              <a:gd name="adj1" fmla="val -2843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317025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unapred</a:t>
            </a:r>
            <a:endParaRPr lang="en-US" dirty="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296863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382588" y="405765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296863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382588" y="445770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382588" y="4859338"/>
            <a:ext cx="193198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382588" y="5259388"/>
            <a:ext cx="193198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C → L</a:t>
            </a: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382588" y="5661025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296863" y="1901825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70" name="Rectangle 11"/>
          <p:cNvSpPr>
            <a:spLocks noChangeArrowheads="1"/>
          </p:cNvSpPr>
          <p:nvPr/>
        </p:nvSpPr>
        <p:spPr bwMode="auto">
          <a:xfrm>
            <a:off x="296863" y="147002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388938" y="1990725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A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117792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782638" y="1990725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C</a:t>
            </a:r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157162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1966913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385763" y="2370138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cxnSp>
        <p:nvCxnSpPr>
          <p:cNvPr id="77" name="AutoShape 18"/>
          <p:cNvCxnSpPr>
            <a:cxnSpLocks noChangeShapeType="1"/>
            <a:stCxn id="66" idx="1"/>
            <a:endCxn id="76" idx="1"/>
          </p:cNvCxnSpPr>
          <p:nvPr/>
        </p:nvCxnSpPr>
        <p:spPr bwMode="auto">
          <a:xfrm rot="10800000" flipH="1">
            <a:off x="382588" y="2532063"/>
            <a:ext cx="3175" cy="2489200"/>
          </a:xfrm>
          <a:prstGeom prst="bentConnector3">
            <a:avLst>
              <a:gd name="adj1" fmla="val -720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781050" y="2374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L</a:t>
            </a:r>
          </a:p>
        </p:txBody>
      </p:sp>
      <p:cxnSp>
        <p:nvCxnSpPr>
          <p:cNvPr id="79" name="AutoShape 20"/>
          <p:cNvCxnSpPr>
            <a:cxnSpLocks noChangeShapeType="1"/>
            <a:stCxn id="67" idx="3"/>
            <a:endCxn id="78" idx="3"/>
          </p:cNvCxnSpPr>
          <p:nvPr/>
        </p:nvCxnSpPr>
        <p:spPr bwMode="auto">
          <a:xfrm flipH="1" flipV="1">
            <a:off x="1104900" y="2536825"/>
            <a:ext cx="1209675" cy="2884488"/>
          </a:xfrm>
          <a:prstGeom prst="bentConnector3">
            <a:avLst>
              <a:gd name="adj1" fmla="val -1876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Text Box 21"/>
          <p:cNvSpPr txBox="1">
            <a:spLocks noChangeArrowheads="1"/>
          </p:cNvSpPr>
          <p:nvPr/>
        </p:nvSpPr>
        <p:spPr bwMode="auto">
          <a:xfrm>
            <a:off x="-12660" y="6324600"/>
            <a:ext cx="2749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Ciklus zaključivanja </a:t>
            </a:r>
            <a:r>
              <a:rPr lang="en-IE" altLang="en-US" sz="1800" b="1" dirty="0"/>
              <a:t>1,2</a:t>
            </a:r>
            <a:endParaRPr lang="en-US" altLang="en-US" sz="1800" b="1" dirty="0"/>
          </a:p>
        </p:txBody>
      </p:sp>
      <p:sp>
        <p:nvSpPr>
          <p:cNvPr id="81" name="AutoShape 22"/>
          <p:cNvSpPr>
            <a:spLocks/>
          </p:cNvSpPr>
          <p:nvPr/>
        </p:nvSpPr>
        <p:spPr bwMode="auto">
          <a:xfrm rot="16200000">
            <a:off x="1225551" y="5126037"/>
            <a:ext cx="228600" cy="2238375"/>
          </a:xfrm>
          <a:prstGeom prst="leftBrace">
            <a:avLst>
              <a:gd name="adj1" fmla="val 815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3121025" y="3981450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3206750" y="40608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3121025" y="354965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3206750" y="4460875"/>
            <a:ext cx="1931988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X &amp; B &amp; E → Y</a:t>
            </a: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3206750" y="4862513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3206750" y="5262563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206750" y="56642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89" name="Rectangle 30"/>
          <p:cNvSpPr>
            <a:spLocks noChangeArrowheads="1"/>
          </p:cNvSpPr>
          <p:nvPr/>
        </p:nvSpPr>
        <p:spPr bwMode="auto">
          <a:xfrm>
            <a:off x="3121025" y="1905000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90" name="Rectangle 31"/>
          <p:cNvSpPr>
            <a:spLocks noChangeArrowheads="1"/>
          </p:cNvSpPr>
          <p:nvPr/>
        </p:nvSpPr>
        <p:spPr bwMode="auto">
          <a:xfrm>
            <a:off x="3121025" y="147320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1" name="Rectangle 32"/>
          <p:cNvSpPr>
            <a:spLocks noChangeArrowheads="1"/>
          </p:cNvSpPr>
          <p:nvPr/>
        </p:nvSpPr>
        <p:spPr bwMode="auto">
          <a:xfrm>
            <a:off x="3213100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A</a:t>
            </a:r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4002088" y="199390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B</a:t>
            </a:r>
          </a:p>
        </p:txBody>
      </p:sp>
      <p:sp>
        <p:nvSpPr>
          <p:cNvPr id="93" name="Rectangle 34"/>
          <p:cNvSpPr>
            <a:spLocks noChangeArrowheads="1"/>
          </p:cNvSpPr>
          <p:nvPr/>
        </p:nvSpPr>
        <p:spPr bwMode="auto">
          <a:xfrm>
            <a:off x="3606800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4395788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4791075" y="199390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E</a:t>
            </a:r>
          </a:p>
        </p:txBody>
      </p:sp>
      <p:sp>
        <p:nvSpPr>
          <p:cNvPr id="96" name="Rectangle 37"/>
          <p:cNvSpPr>
            <a:spLocks noChangeArrowheads="1"/>
          </p:cNvSpPr>
          <p:nvPr/>
        </p:nvSpPr>
        <p:spPr bwMode="auto">
          <a:xfrm>
            <a:off x="3209925" y="23733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X</a:t>
            </a:r>
          </a:p>
        </p:txBody>
      </p: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3605213" y="23733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L</a:t>
            </a:r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2907683" y="6327775"/>
            <a:ext cx="2557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Ciklus zaključivanja </a:t>
            </a:r>
            <a:r>
              <a:rPr lang="en-IE" altLang="en-US" sz="1800" b="1" dirty="0"/>
              <a:t>3</a:t>
            </a:r>
            <a:endParaRPr lang="en-US" altLang="en-US" sz="1800" b="1" dirty="0"/>
          </a:p>
        </p:txBody>
      </p:sp>
      <p:sp>
        <p:nvSpPr>
          <p:cNvPr id="99" name="AutoShape 40"/>
          <p:cNvSpPr>
            <a:spLocks/>
          </p:cNvSpPr>
          <p:nvPr/>
        </p:nvSpPr>
        <p:spPr bwMode="auto">
          <a:xfrm rot="16200000">
            <a:off x="4049713" y="5129212"/>
            <a:ext cx="228600" cy="2238375"/>
          </a:xfrm>
          <a:prstGeom prst="leftBrace">
            <a:avLst>
              <a:gd name="adj1" fmla="val 815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sp>
        <p:nvSpPr>
          <p:cNvPr id="119" name="Rectangle 41"/>
          <p:cNvSpPr>
            <a:spLocks noChangeArrowheads="1"/>
          </p:cNvSpPr>
          <p:nvPr/>
        </p:nvSpPr>
        <p:spPr bwMode="auto">
          <a:xfrm>
            <a:off x="4016375" y="23733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Y</a:t>
            </a:r>
          </a:p>
        </p:txBody>
      </p:sp>
      <p:cxnSp>
        <p:nvCxnSpPr>
          <p:cNvPr id="120" name="AutoShape 42"/>
          <p:cNvCxnSpPr>
            <a:cxnSpLocks noChangeShapeType="1"/>
            <a:stCxn id="85" idx="3"/>
            <a:endCxn id="119" idx="3"/>
          </p:cNvCxnSpPr>
          <p:nvPr/>
        </p:nvCxnSpPr>
        <p:spPr bwMode="auto">
          <a:xfrm flipH="1" flipV="1">
            <a:off x="4340225" y="2535238"/>
            <a:ext cx="798513" cy="2087562"/>
          </a:xfrm>
          <a:prstGeom prst="bentConnector3">
            <a:avLst>
              <a:gd name="adj1" fmla="val -2843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Rectangle 43"/>
          <p:cNvSpPr>
            <a:spLocks noChangeArrowheads="1"/>
          </p:cNvSpPr>
          <p:nvPr/>
        </p:nvSpPr>
        <p:spPr bwMode="auto">
          <a:xfrm>
            <a:off x="6134100" y="3998913"/>
            <a:ext cx="2101850" cy="20875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22" name="Rectangle 44"/>
          <p:cNvSpPr>
            <a:spLocks noChangeArrowheads="1"/>
          </p:cNvSpPr>
          <p:nvPr/>
        </p:nvSpPr>
        <p:spPr bwMode="auto">
          <a:xfrm>
            <a:off x="6219825" y="40782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123" name="Rectangle 45"/>
          <p:cNvSpPr>
            <a:spLocks noChangeArrowheads="1"/>
          </p:cNvSpPr>
          <p:nvPr/>
        </p:nvSpPr>
        <p:spPr bwMode="auto">
          <a:xfrm>
            <a:off x="6134100" y="356711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4" name="Rectangle 46"/>
          <p:cNvSpPr>
            <a:spLocks noChangeArrowheads="1"/>
          </p:cNvSpPr>
          <p:nvPr/>
        </p:nvSpPr>
        <p:spPr bwMode="auto">
          <a:xfrm>
            <a:off x="6219825" y="4478338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125" name="Rectangle 47"/>
          <p:cNvSpPr>
            <a:spLocks noChangeArrowheads="1"/>
          </p:cNvSpPr>
          <p:nvPr/>
        </p:nvSpPr>
        <p:spPr bwMode="auto">
          <a:xfrm>
            <a:off x="6219825" y="4879975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126" name="Rectangle 48"/>
          <p:cNvSpPr>
            <a:spLocks noChangeArrowheads="1"/>
          </p:cNvSpPr>
          <p:nvPr/>
        </p:nvSpPr>
        <p:spPr bwMode="auto">
          <a:xfrm>
            <a:off x="6219825" y="5280025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27" name="Rectangle 49"/>
          <p:cNvSpPr>
            <a:spLocks noChangeArrowheads="1"/>
          </p:cNvSpPr>
          <p:nvPr/>
        </p:nvSpPr>
        <p:spPr bwMode="auto">
          <a:xfrm>
            <a:off x="6219825" y="5681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128" name="Rectangle 50"/>
          <p:cNvSpPr>
            <a:spLocks noChangeArrowheads="1"/>
          </p:cNvSpPr>
          <p:nvPr/>
        </p:nvSpPr>
        <p:spPr bwMode="auto">
          <a:xfrm>
            <a:off x="6134100" y="1922463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29" name="Rectangle 51"/>
          <p:cNvSpPr>
            <a:spLocks noChangeArrowheads="1"/>
          </p:cNvSpPr>
          <p:nvPr/>
        </p:nvSpPr>
        <p:spPr bwMode="auto">
          <a:xfrm>
            <a:off x="6134100" y="149066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30" name="Rectangle 52"/>
          <p:cNvSpPr>
            <a:spLocks noChangeArrowheads="1"/>
          </p:cNvSpPr>
          <p:nvPr/>
        </p:nvSpPr>
        <p:spPr bwMode="auto">
          <a:xfrm>
            <a:off x="6226175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A</a:t>
            </a:r>
          </a:p>
        </p:txBody>
      </p:sp>
      <p:sp>
        <p:nvSpPr>
          <p:cNvPr id="131" name="Rectangle 53"/>
          <p:cNvSpPr>
            <a:spLocks noChangeArrowheads="1"/>
          </p:cNvSpPr>
          <p:nvPr/>
        </p:nvSpPr>
        <p:spPr bwMode="auto">
          <a:xfrm>
            <a:off x="7015163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132" name="Rectangle 54"/>
          <p:cNvSpPr>
            <a:spLocks noChangeArrowheads="1"/>
          </p:cNvSpPr>
          <p:nvPr/>
        </p:nvSpPr>
        <p:spPr bwMode="auto">
          <a:xfrm>
            <a:off x="6619875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133" name="Rectangle 55"/>
          <p:cNvSpPr>
            <a:spLocks noChangeArrowheads="1"/>
          </p:cNvSpPr>
          <p:nvPr/>
        </p:nvSpPr>
        <p:spPr bwMode="auto">
          <a:xfrm>
            <a:off x="7408863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134" name="Rectangle 56"/>
          <p:cNvSpPr>
            <a:spLocks noChangeArrowheads="1"/>
          </p:cNvSpPr>
          <p:nvPr/>
        </p:nvSpPr>
        <p:spPr bwMode="auto">
          <a:xfrm>
            <a:off x="7804150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sp>
        <p:nvSpPr>
          <p:cNvPr id="135" name="Rectangle 57"/>
          <p:cNvSpPr>
            <a:spLocks noChangeArrowheads="1"/>
          </p:cNvSpPr>
          <p:nvPr/>
        </p:nvSpPr>
        <p:spPr bwMode="auto">
          <a:xfrm>
            <a:off x="6223000" y="239077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sp>
        <p:nvSpPr>
          <p:cNvPr id="136" name="Rectangle 58"/>
          <p:cNvSpPr>
            <a:spLocks noChangeArrowheads="1"/>
          </p:cNvSpPr>
          <p:nvPr/>
        </p:nvSpPr>
        <p:spPr bwMode="auto">
          <a:xfrm>
            <a:off x="6618288" y="239077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L</a:t>
            </a:r>
          </a:p>
        </p:txBody>
      </p:sp>
      <p:sp>
        <p:nvSpPr>
          <p:cNvPr id="137" name="Text Box 59"/>
          <p:cNvSpPr txBox="1">
            <a:spLocks noChangeArrowheads="1"/>
          </p:cNvSpPr>
          <p:nvPr/>
        </p:nvSpPr>
        <p:spPr bwMode="auto">
          <a:xfrm>
            <a:off x="6427309" y="6345238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/>
              <a:t>Stanje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posle</a:t>
            </a:r>
            <a:endParaRPr lang="en-US" altLang="en-US" sz="1800" b="1" dirty="0"/>
          </a:p>
        </p:txBody>
      </p:sp>
      <p:sp>
        <p:nvSpPr>
          <p:cNvPr id="138" name="AutoShape 60"/>
          <p:cNvSpPr>
            <a:spLocks/>
          </p:cNvSpPr>
          <p:nvPr/>
        </p:nvSpPr>
        <p:spPr bwMode="auto">
          <a:xfrm rot="16200000">
            <a:off x="7062788" y="5146675"/>
            <a:ext cx="228600" cy="2238375"/>
          </a:xfrm>
          <a:prstGeom prst="leftBrace">
            <a:avLst>
              <a:gd name="adj1" fmla="val 815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sp>
        <p:nvSpPr>
          <p:cNvPr id="139" name="Rectangle 61"/>
          <p:cNvSpPr>
            <a:spLocks noChangeArrowheads="1"/>
          </p:cNvSpPr>
          <p:nvPr/>
        </p:nvSpPr>
        <p:spPr bwMode="auto">
          <a:xfrm>
            <a:off x="7029450" y="239077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18148326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Moses o simboličkoj integraciji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Joel Moses (1941.-</a:t>
            </a:r>
            <a:r>
              <a:rPr lang="sr-Latn-RS" dirty="0"/>
              <a:t>, 80godina</a:t>
            </a:r>
            <a:r>
              <a:rPr lang="en-GB" dirty="0"/>
              <a:t>) – </a:t>
            </a:r>
            <a:r>
              <a:rPr lang="sr-Latn-RS" dirty="0"/>
              <a:t>jedan od tvoraca MACSYMA-e*</a:t>
            </a:r>
          </a:p>
          <a:p>
            <a:r>
              <a:rPr lang="en-US" dirty="0">
                <a:effectLst/>
                <a:hlinkClick r:id="rId3"/>
              </a:rPr>
              <a:t>Thesis</a:t>
            </a:r>
            <a:r>
              <a:rPr lang="en-US" dirty="0">
                <a:effectLst/>
              </a:rPr>
              <a:t>: Symbolic Integration (1967)</a:t>
            </a:r>
            <a:endParaRPr lang="en-GB" dirty="0"/>
          </a:p>
          <a:p>
            <a:r>
              <a:rPr lang="sr-Latn-RS" dirty="0"/>
              <a:t>SIN, preteča MACSYMA-e</a:t>
            </a:r>
          </a:p>
          <a:p>
            <a:r>
              <a:rPr lang="en-GB" dirty="0"/>
              <a:t>„</a:t>
            </a:r>
            <a:r>
              <a:rPr lang="sr-Latn-RS" dirty="0"/>
              <a:t>Akcenat u SINu je na </a:t>
            </a:r>
            <a:r>
              <a:rPr lang="sr-Latn-RS" b="1" dirty="0"/>
              <a:t>analizi domena</a:t>
            </a:r>
            <a:r>
              <a:rPr lang="sr-Latn-RS" dirty="0"/>
              <a:t> </a:t>
            </a:r>
            <a:r>
              <a:rPr lang="sr-Latn-RS" b="1" dirty="0"/>
              <a:t>problema</a:t>
            </a:r>
            <a:r>
              <a:rPr lang="sr-Latn-RS" dirty="0"/>
              <a:t>. Kada SIN rešava problem, najprimetnije je </a:t>
            </a:r>
            <a:r>
              <a:rPr lang="sr-Latn-RS" b="1" dirty="0"/>
              <a:t>koliko brzo odlučuje koju strategiju da sledi</a:t>
            </a:r>
            <a:r>
              <a:rPr lang="sr-Latn-RS" dirty="0"/>
              <a:t>, kao i na koliko </a:t>
            </a:r>
            <a:r>
              <a:rPr lang="sr-Latn-RS" b="1" dirty="0"/>
              <a:t>direktan</a:t>
            </a:r>
            <a:r>
              <a:rPr lang="sr-Latn-RS" dirty="0"/>
              <a:t> način </a:t>
            </a:r>
            <a:r>
              <a:rPr lang="sr-Latn-RS" b="1" dirty="0"/>
              <a:t>stiže do rešenja</a:t>
            </a:r>
            <a:r>
              <a:rPr lang="en-GB" dirty="0"/>
              <a:t>.„</a:t>
            </a:r>
            <a:endParaRPr lang="sr-Latn-RS" dirty="0"/>
          </a:p>
          <a:p>
            <a:r>
              <a:rPr lang="en-GB" dirty="0"/>
              <a:t>„</a:t>
            </a:r>
            <a:r>
              <a:rPr lang="sr-Latn-RS" dirty="0"/>
              <a:t>Nije nam bio cilj da izučavamo </a:t>
            </a:r>
            <a:r>
              <a:rPr lang="sr-Latn-RS" b="1" dirty="0"/>
              <a:t>specifične mehanizme rešavanja problema</a:t>
            </a:r>
            <a:r>
              <a:rPr lang="sr-Latn-RS" dirty="0"/>
              <a:t>, već smo želeli da napravimo moćan </a:t>
            </a:r>
            <a:r>
              <a:rPr lang="sr-Latn-RS" b="1" dirty="0"/>
              <a:t>program za simboličku integraciju koji se po mogućnostima približava ljudskom ekspertu</a:t>
            </a:r>
            <a:r>
              <a:rPr lang="en-GB" dirty="0"/>
              <a:t>."</a:t>
            </a:r>
          </a:p>
          <a:p>
            <a:endParaRPr lang="en-GB" dirty="0"/>
          </a:p>
        </p:txBody>
      </p:sp>
      <p:pic>
        <p:nvPicPr>
          <p:cNvPr id="5" name="Picture 4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76EDD647-B341-4E18-ACA2-E345A7465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133600"/>
            <a:ext cx="965200" cy="9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357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unapred</a:t>
            </a:r>
            <a:endParaRPr lang="en-US" dirty="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296863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382588" y="405765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102" name="Rectangle 5"/>
          <p:cNvSpPr>
            <a:spLocks noChangeArrowheads="1"/>
          </p:cNvSpPr>
          <p:nvPr/>
        </p:nvSpPr>
        <p:spPr bwMode="auto">
          <a:xfrm>
            <a:off x="296863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382588" y="445770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auto">
          <a:xfrm>
            <a:off x="382588" y="4859338"/>
            <a:ext cx="193198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82588" y="5259388"/>
            <a:ext cx="193198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C → L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382588" y="5661025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107" name="Rectangle 10"/>
          <p:cNvSpPr>
            <a:spLocks noChangeArrowheads="1"/>
          </p:cNvSpPr>
          <p:nvPr/>
        </p:nvSpPr>
        <p:spPr bwMode="auto">
          <a:xfrm>
            <a:off x="296863" y="1901825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08" name="Rectangle 11"/>
          <p:cNvSpPr>
            <a:spLocks noChangeArrowheads="1"/>
          </p:cNvSpPr>
          <p:nvPr/>
        </p:nvSpPr>
        <p:spPr bwMode="auto">
          <a:xfrm>
            <a:off x="296863" y="147002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9" name="Rectangle 12"/>
          <p:cNvSpPr>
            <a:spLocks noChangeArrowheads="1"/>
          </p:cNvSpPr>
          <p:nvPr/>
        </p:nvSpPr>
        <p:spPr bwMode="auto">
          <a:xfrm>
            <a:off x="388938" y="1990725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A</a:t>
            </a:r>
          </a:p>
        </p:txBody>
      </p:sp>
      <p:sp>
        <p:nvSpPr>
          <p:cNvPr id="110" name="Rectangle 13"/>
          <p:cNvSpPr>
            <a:spLocks noChangeArrowheads="1"/>
          </p:cNvSpPr>
          <p:nvPr/>
        </p:nvSpPr>
        <p:spPr bwMode="auto">
          <a:xfrm>
            <a:off x="117792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111" name="Rectangle 14"/>
          <p:cNvSpPr>
            <a:spLocks noChangeArrowheads="1"/>
          </p:cNvSpPr>
          <p:nvPr/>
        </p:nvSpPr>
        <p:spPr bwMode="auto">
          <a:xfrm>
            <a:off x="782638" y="1990725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C</a:t>
            </a:r>
          </a:p>
        </p:txBody>
      </p:sp>
      <p:sp>
        <p:nvSpPr>
          <p:cNvPr id="112" name="Rectangle 15"/>
          <p:cNvSpPr>
            <a:spLocks noChangeArrowheads="1"/>
          </p:cNvSpPr>
          <p:nvPr/>
        </p:nvSpPr>
        <p:spPr bwMode="auto">
          <a:xfrm>
            <a:off x="157162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113" name="Rectangle 16"/>
          <p:cNvSpPr>
            <a:spLocks noChangeArrowheads="1"/>
          </p:cNvSpPr>
          <p:nvPr/>
        </p:nvSpPr>
        <p:spPr bwMode="auto">
          <a:xfrm>
            <a:off x="1966913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sp>
        <p:nvSpPr>
          <p:cNvPr id="114" name="Rectangle 17"/>
          <p:cNvSpPr>
            <a:spLocks noChangeArrowheads="1"/>
          </p:cNvSpPr>
          <p:nvPr/>
        </p:nvSpPr>
        <p:spPr bwMode="auto">
          <a:xfrm>
            <a:off x="385763" y="2370138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cxnSp>
        <p:nvCxnSpPr>
          <p:cNvPr id="115" name="AutoShape 18"/>
          <p:cNvCxnSpPr>
            <a:cxnSpLocks noChangeShapeType="1"/>
            <a:stCxn id="104" idx="1"/>
            <a:endCxn id="114" idx="1"/>
          </p:cNvCxnSpPr>
          <p:nvPr/>
        </p:nvCxnSpPr>
        <p:spPr bwMode="auto">
          <a:xfrm rot="10800000" flipH="1">
            <a:off x="382588" y="2532063"/>
            <a:ext cx="3175" cy="2489200"/>
          </a:xfrm>
          <a:prstGeom prst="bentConnector3">
            <a:avLst>
              <a:gd name="adj1" fmla="val -720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Rectangle 19"/>
          <p:cNvSpPr>
            <a:spLocks noChangeArrowheads="1"/>
          </p:cNvSpPr>
          <p:nvPr/>
        </p:nvSpPr>
        <p:spPr bwMode="auto">
          <a:xfrm>
            <a:off x="781050" y="2374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L</a:t>
            </a:r>
          </a:p>
        </p:txBody>
      </p:sp>
      <p:cxnSp>
        <p:nvCxnSpPr>
          <p:cNvPr id="117" name="AutoShape 20"/>
          <p:cNvCxnSpPr>
            <a:cxnSpLocks noChangeShapeType="1"/>
            <a:stCxn id="105" idx="3"/>
            <a:endCxn id="116" idx="3"/>
          </p:cNvCxnSpPr>
          <p:nvPr/>
        </p:nvCxnSpPr>
        <p:spPr bwMode="auto">
          <a:xfrm flipH="1" flipV="1">
            <a:off x="1104900" y="2536825"/>
            <a:ext cx="1209675" cy="2884488"/>
          </a:xfrm>
          <a:prstGeom prst="bentConnector3">
            <a:avLst>
              <a:gd name="adj1" fmla="val -1876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 Box 21"/>
          <p:cNvSpPr txBox="1">
            <a:spLocks noChangeArrowheads="1"/>
          </p:cNvSpPr>
          <p:nvPr/>
        </p:nvSpPr>
        <p:spPr bwMode="auto">
          <a:xfrm>
            <a:off x="-12660" y="6324600"/>
            <a:ext cx="2749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Ciklus zaključivanja </a:t>
            </a:r>
            <a:r>
              <a:rPr lang="en-IE" altLang="en-US" sz="1800" b="1" dirty="0"/>
              <a:t>1,2</a:t>
            </a:r>
            <a:endParaRPr lang="en-US" altLang="en-US" sz="1800" b="1" dirty="0"/>
          </a:p>
        </p:txBody>
      </p:sp>
      <p:sp>
        <p:nvSpPr>
          <p:cNvPr id="140" name="AutoShape 22"/>
          <p:cNvSpPr>
            <a:spLocks/>
          </p:cNvSpPr>
          <p:nvPr/>
        </p:nvSpPr>
        <p:spPr bwMode="auto">
          <a:xfrm rot="16200000">
            <a:off x="1225551" y="5126037"/>
            <a:ext cx="228600" cy="2238375"/>
          </a:xfrm>
          <a:prstGeom prst="leftBrace">
            <a:avLst>
              <a:gd name="adj1" fmla="val 815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sp>
        <p:nvSpPr>
          <p:cNvPr id="141" name="Rectangle 23"/>
          <p:cNvSpPr>
            <a:spLocks noChangeArrowheads="1"/>
          </p:cNvSpPr>
          <p:nvPr/>
        </p:nvSpPr>
        <p:spPr bwMode="auto">
          <a:xfrm>
            <a:off x="3121025" y="3981450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42" name="Rectangle 24"/>
          <p:cNvSpPr>
            <a:spLocks noChangeArrowheads="1"/>
          </p:cNvSpPr>
          <p:nvPr/>
        </p:nvSpPr>
        <p:spPr bwMode="auto">
          <a:xfrm>
            <a:off x="3206750" y="40608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143" name="Rectangle 25"/>
          <p:cNvSpPr>
            <a:spLocks noChangeArrowheads="1"/>
          </p:cNvSpPr>
          <p:nvPr/>
        </p:nvSpPr>
        <p:spPr bwMode="auto">
          <a:xfrm>
            <a:off x="3121025" y="354965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44" name="Rectangle 26"/>
          <p:cNvSpPr>
            <a:spLocks noChangeArrowheads="1"/>
          </p:cNvSpPr>
          <p:nvPr/>
        </p:nvSpPr>
        <p:spPr bwMode="auto">
          <a:xfrm>
            <a:off x="3206750" y="4460875"/>
            <a:ext cx="1931988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X &amp; B &amp; E → Y</a:t>
            </a:r>
          </a:p>
        </p:txBody>
      </p:sp>
      <p:sp>
        <p:nvSpPr>
          <p:cNvPr id="145" name="Rectangle 27"/>
          <p:cNvSpPr>
            <a:spLocks noChangeArrowheads="1"/>
          </p:cNvSpPr>
          <p:nvPr/>
        </p:nvSpPr>
        <p:spPr bwMode="auto">
          <a:xfrm>
            <a:off x="3206750" y="4862513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3206750" y="5262563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47" name="Rectangle 29"/>
          <p:cNvSpPr>
            <a:spLocks noChangeArrowheads="1"/>
          </p:cNvSpPr>
          <p:nvPr/>
        </p:nvSpPr>
        <p:spPr bwMode="auto">
          <a:xfrm>
            <a:off x="3206750" y="56642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148" name="Rectangle 30"/>
          <p:cNvSpPr>
            <a:spLocks noChangeArrowheads="1"/>
          </p:cNvSpPr>
          <p:nvPr/>
        </p:nvSpPr>
        <p:spPr bwMode="auto">
          <a:xfrm>
            <a:off x="3121025" y="1905000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49" name="Rectangle 31"/>
          <p:cNvSpPr>
            <a:spLocks noChangeArrowheads="1"/>
          </p:cNvSpPr>
          <p:nvPr/>
        </p:nvSpPr>
        <p:spPr bwMode="auto">
          <a:xfrm>
            <a:off x="3121025" y="147320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50" name="Rectangle 32"/>
          <p:cNvSpPr>
            <a:spLocks noChangeArrowheads="1"/>
          </p:cNvSpPr>
          <p:nvPr/>
        </p:nvSpPr>
        <p:spPr bwMode="auto">
          <a:xfrm>
            <a:off x="3213100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A</a:t>
            </a:r>
          </a:p>
        </p:txBody>
      </p:sp>
      <p:sp>
        <p:nvSpPr>
          <p:cNvPr id="151" name="Rectangle 33"/>
          <p:cNvSpPr>
            <a:spLocks noChangeArrowheads="1"/>
          </p:cNvSpPr>
          <p:nvPr/>
        </p:nvSpPr>
        <p:spPr bwMode="auto">
          <a:xfrm>
            <a:off x="4002088" y="199390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B</a:t>
            </a:r>
          </a:p>
        </p:txBody>
      </p:sp>
      <p:sp>
        <p:nvSpPr>
          <p:cNvPr id="152" name="Rectangle 34"/>
          <p:cNvSpPr>
            <a:spLocks noChangeArrowheads="1"/>
          </p:cNvSpPr>
          <p:nvPr/>
        </p:nvSpPr>
        <p:spPr bwMode="auto">
          <a:xfrm>
            <a:off x="3606800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153" name="Rectangle 35"/>
          <p:cNvSpPr>
            <a:spLocks noChangeArrowheads="1"/>
          </p:cNvSpPr>
          <p:nvPr/>
        </p:nvSpPr>
        <p:spPr bwMode="auto">
          <a:xfrm>
            <a:off x="4395788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154" name="Rectangle 36"/>
          <p:cNvSpPr>
            <a:spLocks noChangeArrowheads="1"/>
          </p:cNvSpPr>
          <p:nvPr/>
        </p:nvSpPr>
        <p:spPr bwMode="auto">
          <a:xfrm>
            <a:off x="4791075" y="199390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E</a:t>
            </a:r>
          </a:p>
        </p:txBody>
      </p:sp>
      <p:sp>
        <p:nvSpPr>
          <p:cNvPr id="155" name="Rectangle 37"/>
          <p:cNvSpPr>
            <a:spLocks noChangeArrowheads="1"/>
          </p:cNvSpPr>
          <p:nvPr/>
        </p:nvSpPr>
        <p:spPr bwMode="auto">
          <a:xfrm>
            <a:off x="3209925" y="23733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X</a:t>
            </a:r>
          </a:p>
        </p:txBody>
      </p:sp>
      <p:sp>
        <p:nvSpPr>
          <p:cNvPr id="156" name="Rectangle 38"/>
          <p:cNvSpPr>
            <a:spLocks noChangeArrowheads="1"/>
          </p:cNvSpPr>
          <p:nvPr/>
        </p:nvSpPr>
        <p:spPr bwMode="auto">
          <a:xfrm>
            <a:off x="3605213" y="23733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L</a:t>
            </a:r>
          </a:p>
        </p:txBody>
      </p:sp>
      <p:sp>
        <p:nvSpPr>
          <p:cNvPr id="157" name="Text Box 39"/>
          <p:cNvSpPr txBox="1">
            <a:spLocks noChangeArrowheads="1"/>
          </p:cNvSpPr>
          <p:nvPr/>
        </p:nvSpPr>
        <p:spPr bwMode="auto">
          <a:xfrm>
            <a:off x="2907683" y="6327775"/>
            <a:ext cx="2557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Ciklus zaključivanja </a:t>
            </a:r>
            <a:r>
              <a:rPr lang="en-IE" altLang="en-US" sz="1800" b="1" dirty="0"/>
              <a:t>3</a:t>
            </a:r>
            <a:endParaRPr lang="en-US" altLang="en-US" sz="1800" b="1" dirty="0"/>
          </a:p>
        </p:txBody>
      </p:sp>
      <p:sp>
        <p:nvSpPr>
          <p:cNvPr id="158" name="AutoShape 40"/>
          <p:cNvSpPr>
            <a:spLocks/>
          </p:cNvSpPr>
          <p:nvPr/>
        </p:nvSpPr>
        <p:spPr bwMode="auto">
          <a:xfrm rot="16200000">
            <a:off x="4049713" y="5129212"/>
            <a:ext cx="228600" cy="2238375"/>
          </a:xfrm>
          <a:prstGeom prst="leftBrace">
            <a:avLst>
              <a:gd name="adj1" fmla="val 815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sp>
        <p:nvSpPr>
          <p:cNvPr id="159" name="Rectangle 41"/>
          <p:cNvSpPr>
            <a:spLocks noChangeArrowheads="1"/>
          </p:cNvSpPr>
          <p:nvPr/>
        </p:nvSpPr>
        <p:spPr bwMode="auto">
          <a:xfrm>
            <a:off x="4016375" y="23733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Y</a:t>
            </a:r>
          </a:p>
        </p:txBody>
      </p:sp>
      <p:cxnSp>
        <p:nvCxnSpPr>
          <p:cNvPr id="160" name="AutoShape 42"/>
          <p:cNvCxnSpPr>
            <a:cxnSpLocks noChangeShapeType="1"/>
            <a:stCxn id="144" idx="3"/>
            <a:endCxn id="159" idx="3"/>
          </p:cNvCxnSpPr>
          <p:nvPr/>
        </p:nvCxnSpPr>
        <p:spPr bwMode="auto">
          <a:xfrm flipH="1" flipV="1">
            <a:off x="4340225" y="2535238"/>
            <a:ext cx="798513" cy="2087562"/>
          </a:xfrm>
          <a:prstGeom prst="bentConnector3">
            <a:avLst>
              <a:gd name="adj1" fmla="val -2843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Rectangle 43"/>
          <p:cNvSpPr>
            <a:spLocks noChangeArrowheads="1"/>
          </p:cNvSpPr>
          <p:nvPr/>
        </p:nvSpPr>
        <p:spPr bwMode="auto">
          <a:xfrm>
            <a:off x="6134100" y="3998913"/>
            <a:ext cx="2101850" cy="20875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62" name="Rectangle 44"/>
          <p:cNvSpPr>
            <a:spLocks noChangeArrowheads="1"/>
          </p:cNvSpPr>
          <p:nvPr/>
        </p:nvSpPr>
        <p:spPr bwMode="auto">
          <a:xfrm>
            <a:off x="6219825" y="4078288"/>
            <a:ext cx="1931988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Y &amp; D → Z</a:t>
            </a:r>
          </a:p>
        </p:txBody>
      </p:sp>
      <p:sp>
        <p:nvSpPr>
          <p:cNvPr id="163" name="Rectangle 45"/>
          <p:cNvSpPr>
            <a:spLocks noChangeArrowheads="1"/>
          </p:cNvSpPr>
          <p:nvPr/>
        </p:nvSpPr>
        <p:spPr bwMode="auto">
          <a:xfrm>
            <a:off x="6134100" y="356711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64" name="Rectangle 46"/>
          <p:cNvSpPr>
            <a:spLocks noChangeArrowheads="1"/>
          </p:cNvSpPr>
          <p:nvPr/>
        </p:nvSpPr>
        <p:spPr bwMode="auto">
          <a:xfrm>
            <a:off x="6219825" y="4478338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165" name="Rectangle 47"/>
          <p:cNvSpPr>
            <a:spLocks noChangeArrowheads="1"/>
          </p:cNvSpPr>
          <p:nvPr/>
        </p:nvSpPr>
        <p:spPr bwMode="auto">
          <a:xfrm>
            <a:off x="6219825" y="4879975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166" name="Rectangle 48"/>
          <p:cNvSpPr>
            <a:spLocks noChangeArrowheads="1"/>
          </p:cNvSpPr>
          <p:nvPr/>
        </p:nvSpPr>
        <p:spPr bwMode="auto">
          <a:xfrm>
            <a:off x="6219825" y="5280025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67" name="Rectangle 49"/>
          <p:cNvSpPr>
            <a:spLocks noChangeArrowheads="1"/>
          </p:cNvSpPr>
          <p:nvPr/>
        </p:nvSpPr>
        <p:spPr bwMode="auto">
          <a:xfrm>
            <a:off x="6219825" y="5681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168" name="Rectangle 50"/>
          <p:cNvSpPr>
            <a:spLocks noChangeArrowheads="1"/>
          </p:cNvSpPr>
          <p:nvPr/>
        </p:nvSpPr>
        <p:spPr bwMode="auto">
          <a:xfrm>
            <a:off x="6134100" y="1922463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134100" y="149066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70" name="Rectangle 52"/>
          <p:cNvSpPr>
            <a:spLocks noChangeArrowheads="1"/>
          </p:cNvSpPr>
          <p:nvPr/>
        </p:nvSpPr>
        <p:spPr bwMode="auto">
          <a:xfrm>
            <a:off x="6226175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A</a:t>
            </a:r>
          </a:p>
        </p:txBody>
      </p:sp>
      <p:sp>
        <p:nvSpPr>
          <p:cNvPr id="171" name="Rectangle 53"/>
          <p:cNvSpPr>
            <a:spLocks noChangeArrowheads="1"/>
          </p:cNvSpPr>
          <p:nvPr/>
        </p:nvSpPr>
        <p:spPr bwMode="auto">
          <a:xfrm>
            <a:off x="7015163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172" name="Rectangle 54"/>
          <p:cNvSpPr>
            <a:spLocks noChangeArrowheads="1"/>
          </p:cNvSpPr>
          <p:nvPr/>
        </p:nvSpPr>
        <p:spPr bwMode="auto">
          <a:xfrm>
            <a:off x="6619875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173" name="Rectangle 55"/>
          <p:cNvSpPr>
            <a:spLocks noChangeArrowheads="1"/>
          </p:cNvSpPr>
          <p:nvPr/>
        </p:nvSpPr>
        <p:spPr bwMode="auto">
          <a:xfrm>
            <a:off x="7408863" y="20113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D</a:t>
            </a:r>
          </a:p>
        </p:txBody>
      </p:sp>
      <p:sp>
        <p:nvSpPr>
          <p:cNvPr id="174" name="Rectangle 56"/>
          <p:cNvSpPr>
            <a:spLocks noChangeArrowheads="1"/>
          </p:cNvSpPr>
          <p:nvPr/>
        </p:nvSpPr>
        <p:spPr bwMode="auto">
          <a:xfrm>
            <a:off x="7804150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sp>
        <p:nvSpPr>
          <p:cNvPr id="175" name="Rectangle 57"/>
          <p:cNvSpPr>
            <a:spLocks noChangeArrowheads="1"/>
          </p:cNvSpPr>
          <p:nvPr/>
        </p:nvSpPr>
        <p:spPr bwMode="auto">
          <a:xfrm>
            <a:off x="6223000" y="239077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sp>
        <p:nvSpPr>
          <p:cNvPr id="176" name="Rectangle 58"/>
          <p:cNvSpPr>
            <a:spLocks noChangeArrowheads="1"/>
          </p:cNvSpPr>
          <p:nvPr/>
        </p:nvSpPr>
        <p:spPr bwMode="auto">
          <a:xfrm>
            <a:off x="6618288" y="239077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L</a:t>
            </a:r>
          </a:p>
        </p:txBody>
      </p:sp>
      <p:sp>
        <p:nvSpPr>
          <p:cNvPr id="177" name="Text Box 59"/>
          <p:cNvSpPr txBox="1">
            <a:spLocks noChangeArrowheads="1"/>
          </p:cNvSpPr>
          <p:nvPr/>
        </p:nvSpPr>
        <p:spPr bwMode="auto">
          <a:xfrm>
            <a:off x="5920758" y="6345238"/>
            <a:ext cx="2557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Ciklus zaključivanja </a:t>
            </a:r>
            <a:r>
              <a:rPr lang="en-IE" altLang="en-US" sz="1800" b="1" dirty="0"/>
              <a:t>4</a:t>
            </a:r>
            <a:endParaRPr lang="en-US" altLang="en-US" sz="1800" b="1" dirty="0"/>
          </a:p>
        </p:txBody>
      </p:sp>
      <p:sp>
        <p:nvSpPr>
          <p:cNvPr id="178" name="AutoShape 60"/>
          <p:cNvSpPr>
            <a:spLocks/>
          </p:cNvSpPr>
          <p:nvPr/>
        </p:nvSpPr>
        <p:spPr bwMode="auto">
          <a:xfrm rot="16200000">
            <a:off x="7062788" y="5146675"/>
            <a:ext cx="228600" cy="2238375"/>
          </a:xfrm>
          <a:prstGeom prst="leftBrace">
            <a:avLst>
              <a:gd name="adj1" fmla="val 815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sp>
        <p:nvSpPr>
          <p:cNvPr id="179" name="Rectangle 61"/>
          <p:cNvSpPr>
            <a:spLocks noChangeArrowheads="1"/>
          </p:cNvSpPr>
          <p:nvPr/>
        </p:nvSpPr>
        <p:spPr bwMode="auto">
          <a:xfrm>
            <a:off x="7029450" y="2390775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Y</a:t>
            </a:r>
          </a:p>
        </p:txBody>
      </p:sp>
      <p:sp>
        <p:nvSpPr>
          <p:cNvPr id="180" name="Rectangle 62"/>
          <p:cNvSpPr>
            <a:spLocks noChangeArrowheads="1"/>
          </p:cNvSpPr>
          <p:nvPr/>
        </p:nvSpPr>
        <p:spPr bwMode="auto">
          <a:xfrm>
            <a:off x="7437438" y="239395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Z</a:t>
            </a:r>
          </a:p>
        </p:txBody>
      </p:sp>
      <p:cxnSp>
        <p:nvCxnSpPr>
          <p:cNvPr id="181" name="AutoShape 63"/>
          <p:cNvCxnSpPr>
            <a:cxnSpLocks noChangeShapeType="1"/>
            <a:stCxn id="162" idx="3"/>
            <a:endCxn id="180" idx="3"/>
          </p:cNvCxnSpPr>
          <p:nvPr/>
        </p:nvCxnSpPr>
        <p:spPr bwMode="auto">
          <a:xfrm flipH="1" flipV="1">
            <a:off x="7761288" y="2555875"/>
            <a:ext cx="390525" cy="1684338"/>
          </a:xfrm>
          <a:prstGeom prst="bentConnector3">
            <a:avLst>
              <a:gd name="adj1" fmla="val -5813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372599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unapred</a:t>
            </a:r>
            <a:endParaRPr lang="en-US" dirty="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296863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382588" y="405765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102" name="Rectangle 5"/>
          <p:cNvSpPr>
            <a:spLocks noChangeArrowheads="1"/>
          </p:cNvSpPr>
          <p:nvPr/>
        </p:nvSpPr>
        <p:spPr bwMode="auto">
          <a:xfrm>
            <a:off x="296863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382588" y="445770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auto">
          <a:xfrm>
            <a:off x="382588" y="4859338"/>
            <a:ext cx="193198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 → X</a:t>
            </a:r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82588" y="5259388"/>
            <a:ext cx="193198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C → L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382588" y="5661025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107" name="Rectangle 10"/>
          <p:cNvSpPr>
            <a:spLocks noChangeArrowheads="1"/>
          </p:cNvSpPr>
          <p:nvPr/>
        </p:nvSpPr>
        <p:spPr bwMode="auto">
          <a:xfrm>
            <a:off x="296863" y="1901825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08" name="Rectangle 11"/>
          <p:cNvSpPr>
            <a:spLocks noChangeArrowheads="1"/>
          </p:cNvSpPr>
          <p:nvPr/>
        </p:nvSpPr>
        <p:spPr bwMode="auto">
          <a:xfrm>
            <a:off x="296863" y="147002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9" name="Rectangle 12"/>
          <p:cNvSpPr>
            <a:spLocks noChangeArrowheads="1"/>
          </p:cNvSpPr>
          <p:nvPr/>
        </p:nvSpPr>
        <p:spPr bwMode="auto">
          <a:xfrm>
            <a:off x="388938" y="1990725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A</a:t>
            </a:r>
          </a:p>
        </p:txBody>
      </p:sp>
      <p:sp>
        <p:nvSpPr>
          <p:cNvPr id="110" name="Rectangle 13"/>
          <p:cNvSpPr>
            <a:spLocks noChangeArrowheads="1"/>
          </p:cNvSpPr>
          <p:nvPr/>
        </p:nvSpPr>
        <p:spPr bwMode="auto">
          <a:xfrm>
            <a:off x="117792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111" name="Rectangle 14"/>
          <p:cNvSpPr>
            <a:spLocks noChangeArrowheads="1"/>
          </p:cNvSpPr>
          <p:nvPr/>
        </p:nvSpPr>
        <p:spPr bwMode="auto">
          <a:xfrm>
            <a:off x="782638" y="1990725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C</a:t>
            </a:r>
          </a:p>
        </p:txBody>
      </p:sp>
      <p:sp>
        <p:nvSpPr>
          <p:cNvPr id="112" name="Rectangle 15"/>
          <p:cNvSpPr>
            <a:spLocks noChangeArrowheads="1"/>
          </p:cNvSpPr>
          <p:nvPr/>
        </p:nvSpPr>
        <p:spPr bwMode="auto">
          <a:xfrm>
            <a:off x="1571625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113" name="Rectangle 16"/>
          <p:cNvSpPr>
            <a:spLocks noChangeArrowheads="1"/>
          </p:cNvSpPr>
          <p:nvPr/>
        </p:nvSpPr>
        <p:spPr bwMode="auto">
          <a:xfrm>
            <a:off x="1966913" y="199072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sp>
        <p:nvSpPr>
          <p:cNvPr id="114" name="Rectangle 17"/>
          <p:cNvSpPr>
            <a:spLocks noChangeArrowheads="1"/>
          </p:cNvSpPr>
          <p:nvPr/>
        </p:nvSpPr>
        <p:spPr bwMode="auto">
          <a:xfrm>
            <a:off x="385763" y="2370138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cxnSp>
        <p:nvCxnSpPr>
          <p:cNvPr id="115" name="AutoShape 18"/>
          <p:cNvCxnSpPr>
            <a:cxnSpLocks noChangeShapeType="1"/>
            <a:stCxn id="104" idx="1"/>
            <a:endCxn id="114" idx="1"/>
          </p:cNvCxnSpPr>
          <p:nvPr/>
        </p:nvCxnSpPr>
        <p:spPr bwMode="auto">
          <a:xfrm rot="10800000" flipH="1">
            <a:off x="382588" y="2532063"/>
            <a:ext cx="3175" cy="2489200"/>
          </a:xfrm>
          <a:prstGeom prst="bentConnector3">
            <a:avLst>
              <a:gd name="adj1" fmla="val -720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Rectangle 19"/>
          <p:cNvSpPr>
            <a:spLocks noChangeArrowheads="1"/>
          </p:cNvSpPr>
          <p:nvPr/>
        </p:nvSpPr>
        <p:spPr bwMode="auto">
          <a:xfrm>
            <a:off x="781050" y="2374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L</a:t>
            </a:r>
          </a:p>
        </p:txBody>
      </p:sp>
      <p:cxnSp>
        <p:nvCxnSpPr>
          <p:cNvPr id="117" name="AutoShape 20"/>
          <p:cNvCxnSpPr>
            <a:cxnSpLocks noChangeShapeType="1"/>
            <a:stCxn id="105" idx="3"/>
            <a:endCxn id="116" idx="3"/>
          </p:cNvCxnSpPr>
          <p:nvPr/>
        </p:nvCxnSpPr>
        <p:spPr bwMode="auto">
          <a:xfrm flipH="1" flipV="1">
            <a:off x="1104900" y="2536825"/>
            <a:ext cx="1209675" cy="2884488"/>
          </a:xfrm>
          <a:prstGeom prst="bentConnector3">
            <a:avLst>
              <a:gd name="adj1" fmla="val -1876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 Box 21"/>
          <p:cNvSpPr txBox="1">
            <a:spLocks noChangeArrowheads="1"/>
          </p:cNvSpPr>
          <p:nvPr/>
        </p:nvSpPr>
        <p:spPr bwMode="auto">
          <a:xfrm>
            <a:off x="-12660" y="6324600"/>
            <a:ext cx="2749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Ciklus zaključivanja </a:t>
            </a:r>
            <a:r>
              <a:rPr lang="en-IE" altLang="en-US" sz="1800" b="1" dirty="0"/>
              <a:t>1,2</a:t>
            </a:r>
            <a:endParaRPr lang="en-US" altLang="en-US" sz="1800" b="1" dirty="0"/>
          </a:p>
        </p:txBody>
      </p:sp>
      <p:sp>
        <p:nvSpPr>
          <p:cNvPr id="140" name="AutoShape 22"/>
          <p:cNvSpPr>
            <a:spLocks/>
          </p:cNvSpPr>
          <p:nvPr/>
        </p:nvSpPr>
        <p:spPr bwMode="auto">
          <a:xfrm rot="16200000">
            <a:off x="1225551" y="5126037"/>
            <a:ext cx="228600" cy="2238375"/>
          </a:xfrm>
          <a:prstGeom prst="leftBrace">
            <a:avLst>
              <a:gd name="adj1" fmla="val 815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sp>
        <p:nvSpPr>
          <p:cNvPr id="141" name="Rectangle 23"/>
          <p:cNvSpPr>
            <a:spLocks noChangeArrowheads="1"/>
          </p:cNvSpPr>
          <p:nvPr/>
        </p:nvSpPr>
        <p:spPr bwMode="auto">
          <a:xfrm>
            <a:off x="3121025" y="3981450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42" name="Rectangle 24"/>
          <p:cNvSpPr>
            <a:spLocks noChangeArrowheads="1"/>
          </p:cNvSpPr>
          <p:nvPr/>
        </p:nvSpPr>
        <p:spPr bwMode="auto">
          <a:xfrm>
            <a:off x="3206750" y="40608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143" name="Rectangle 25"/>
          <p:cNvSpPr>
            <a:spLocks noChangeArrowheads="1"/>
          </p:cNvSpPr>
          <p:nvPr/>
        </p:nvSpPr>
        <p:spPr bwMode="auto">
          <a:xfrm>
            <a:off x="3121025" y="354965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44" name="Rectangle 26"/>
          <p:cNvSpPr>
            <a:spLocks noChangeArrowheads="1"/>
          </p:cNvSpPr>
          <p:nvPr/>
        </p:nvSpPr>
        <p:spPr bwMode="auto">
          <a:xfrm>
            <a:off x="3206750" y="4460875"/>
            <a:ext cx="1931988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X &amp; B &amp; E → Y</a:t>
            </a:r>
          </a:p>
        </p:txBody>
      </p:sp>
      <p:sp>
        <p:nvSpPr>
          <p:cNvPr id="145" name="Rectangle 27"/>
          <p:cNvSpPr>
            <a:spLocks noChangeArrowheads="1"/>
          </p:cNvSpPr>
          <p:nvPr/>
        </p:nvSpPr>
        <p:spPr bwMode="auto">
          <a:xfrm>
            <a:off x="3206750" y="4862513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3206750" y="5262563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47" name="Rectangle 29"/>
          <p:cNvSpPr>
            <a:spLocks noChangeArrowheads="1"/>
          </p:cNvSpPr>
          <p:nvPr/>
        </p:nvSpPr>
        <p:spPr bwMode="auto">
          <a:xfrm>
            <a:off x="3206750" y="56642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148" name="Rectangle 30"/>
          <p:cNvSpPr>
            <a:spLocks noChangeArrowheads="1"/>
          </p:cNvSpPr>
          <p:nvPr/>
        </p:nvSpPr>
        <p:spPr bwMode="auto">
          <a:xfrm>
            <a:off x="3121025" y="1905000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49" name="Rectangle 31"/>
          <p:cNvSpPr>
            <a:spLocks noChangeArrowheads="1"/>
          </p:cNvSpPr>
          <p:nvPr/>
        </p:nvSpPr>
        <p:spPr bwMode="auto">
          <a:xfrm>
            <a:off x="3121025" y="147320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50" name="Rectangle 32"/>
          <p:cNvSpPr>
            <a:spLocks noChangeArrowheads="1"/>
          </p:cNvSpPr>
          <p:nvPr/>
        </p:nvSpPr>
        <p:spPr bwMode="auto">
          <a:xfrm>
            <a:off x="3213100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A</a:t>
            </a:r>
          </a:p>
        </p:txBody>
      </p:sp>
      <p:sp>
        <p:nvSpPr>
          <p:cNvPr id="151" name="Rectangle 33"/>
          <p:cNvSpPr>
            <a:spLocks noChangeArrowheads="1"/>
          </p:cNvSpPr>
          <p:nvPr/>
        </p:nvSpPr>
        <p:spPr bwMode="auto">
          <a:xfrm>
            <a:off x="4002088" y="199390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B</a:t>
            </a:r>
          </a:p>
        </p:txBody>
      </p:sp>
      <p:sp>
        <p:nvSpPr>
          <p:cNvPr id="152" name="Rectangle 34"/>
          <p:cNvSpPr>
            <a:spLocks noChangeArrowheads="1"/>
          </p:cNvSpPr>
          <p:nvPr/>
        </p:nvSpPr>
        <p:spPr bwMode="auto">
          <a:xfrm>
            <a:off x="3606800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153" name="Rectangle 35"/>
          <p:cNvSpPr>
            <a:spLocks noChangeArrowheads="1"/>
          </p:cNvSpPr>
          <p:nvPr/>
        </p:nvSpPr>
        <p:spPr bwMode="auto">
          <a:xfrm>
            <a:off x="4395788" y="199390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D</a:t>
            </a:r>
          </a:p>
        </p:txBody>
      </p:sp>
      <p:sp>
        <p:nvSpPr>
          <p:cNvPr id="154" name="Rectangle 36"/>
          <p:cNvSpPr>
            <a:spLocks noChangeArrowheads="1"/>
          </p:cNvSpPr>
          <p:nvPr/>
        </p:nvSpPr>
        <p:spPr bwMode="auto">
          <a:xfrm>
            <a:off x="4791075" y="199390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E</a:t>
            </a:r>
          </a:p>
        </p:txBody>
      </p:sp>
      <p:sp>
        <p:nvSpPr>
          <p:cNvPr id="155" name="Rectangle 37"/>
          <p:cNvSpPr>
            <a:spLocks noChangeArrowheads="1"/>
          </p:cNvSpPr>
          <p:nvPr/>
        </p:nvSpPr>
        <p:spPr bwMode="auto">
          <a:xfrm>
            <a:off x="3209925" y="23733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X</a:t>
            </a:r>
          </a:p>
        </p:txBody>
      </p:sp>
      <p:sp>
        <p:nvSpPr>
          <p:cNvPr id="156" name="Rectangle 38"/>
          <p:cNvSpPr>
            <a:spLocks noChangeArrowheads="1"/>
          </p:cNvSpPr>
          <p:nvPr/>
        </p:nvSpPr>
        <p:spPr bwMode="auto">
          <a:xfrm>
            <a:off x="3605213" y="23733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L</a:t>
            </a:r>
          </a:p>
        </p:txBody>
      </p:sp>
      <p:sp>
        <p:nvSpPr>
          <p:cNvPr id="157" name="Text Box 39"/>
          <p:cNvSpPr txBox="1">
            <a:spLocks noChangeArrowheads="1"/>
          </p:cNvSpPr>
          <p:nvPr/>
        </p:nvSpPr>
        <p:spPr bwMode="auto">
          <a:xfrm>
            <a:off x="2907683" y="6327775"/>
            <a:ext cx="2557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Ciklus zaključivanja </a:t>
            </a:r>
            <a:r>
              <a:rPr lang="en-IE" altLang="en-US" sz="1800" b="1" dirty="0"/>
              <a:t>3</a:t>
            </a:r>
            <a:endParaRPr lang="en-US" altLang="en-US" sz="1800" b="1" dirty="0"/>
          </a:p>
        </p:txBody>
      </p:sp>
      <p:sp>
        <p:nvSpPr>
          <p:cNvPr id="158" name="AutoShape 40"/>
          <p:cNvSpPr>
            <a:spLocks/>
          </p:cNvSpPr>
          <p:nvPr/>
        </p:nvSpPr>
        <p:spPr bwMode="auto">
          <a:xfrm rot="16200000">
            <a:off x="4049713" y="5129212"/>
            <a:ext cx="228600" cy="2238375"/>
          </a:xfrm>
          <a:prstGeom prst="leftBrace">
            <a:avLst>
              <a:gd name="adj1" fmla="val 815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sp>
        <p:nvSpPr>
          <p:cNvPr id="159" name="Rectangle 41"/>
          <p:cNvSpPr>
            <a:spLocks noChangeArrowheads="1"/>
          </p:cNvSpPr>
          <p:nvPr/>
        </p:nvSpPr>
        <p:spPr bwMode="auto">
          <a:xfrm>
            <a:off x="4016375" y="23733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Y</a:t>
            </a:r>
          </a:p>
        </p:txBody>
      </p:sp>
      <p:cxnSp>
        <p:nvCxnSpPr>
          <p:cNvPr id="160" name="AutoShape 42"/>
          <p:cNvCxnSpPr>
            <a:cxnSpLocks noChangeShapeType="1"/>
            <a:stCxn id="144" idx="3"/>
            <a:endCxn id="159" idx="3"/>
          </p:cNvCxnSpPr>
          <p:nvPr/>
        </p:nvCxnSpPr>
        <p:spPr bwMode="auto">
          <a:xfrm flipH="1" flipV="1">
            <a:off x="4340225" y="2535238"/>
            <a:ext cx="798513" cy="2087562"/>
          </a:xfrm>
          <a:prstGeom prst="bentConnector3">
            <a:avLst>
              <a:gd name="adj1" fmla="val -2843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Rectangle 43"/>
          <p:cNvSpPr>
            <a:spLocks noChangeArrowheads="1"/>
          </p:cNvSpPr>
          <p:nvPr/>
        </p:nvSpPr>
        <p:spPr bwMode="auto">
          <a:xfrm>
            <a:off x="6134100" y="3998913"/>
            <a:ext cx="2101850" cy="20875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62" name="Rectangle 44"/>
          <p:cNvSpPr>
            <a:spLocks noChangeArrowheads="1"/>
          </p:cNvSpPr>
          <p:nvPr/>
        </p:nvSpPr>
        <p:spPr bwMode="auto">
          <a:xfrm>
            <a:off x="6219825" y="4078288"/>
            <a:ext cx="1931988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Y &amp; D → Z</a:t>
            </a:r>
          </a:p>
        </p:txBody>
      </p:sp>
      <p:sp>
        <p:nvSpPr>
          <p:cNvPr id="163" name="Rectangle 45"/>
          <p:cNvSpPr>
            <a:spLocks noChangeArrowheads="1"/>
          </p:cNvSpPr>
          <p:nvPr/>
        </p:nvSpPr>
        <p:spPr bwMode="auto">
          <a:xfrm>
            <a:off x="6134100" y="356711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64" name="Rectangle 46"/>
          <p:cNvSpPr>
            <a:spLocks noChangeArrowheads="1"/>
          </p:cNvSpPr>
          <p:nvPr/>
        </p:nvSpPr>
        <p:spPr bwMode="auto">
          <a:xfrm>
            <a:off x="6219825" y="4478338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165" name="Rectangle 47"/>
          <p:cNvSpPr>
            <a:spLocks noChangeArrowheads="1"/>
          </p:cNvSpPr>
          <p:nvPr/>
        </p:nvSpPr>
        <p:spPr bwMode="auto">
          <a:xfrm>
            <a:off x="6219825" y="4879975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166" name="Rectangle 48"/>
          <p:cNvSpPr>
            <a:spLocks noChangeArrowheads="1"/>
          </p:cNvSpPr>
          <p:nvPr/>
        </p:nvSpPr>
        <p:spPr bwMode="auto">
          <a:xfrm>
            <a:off x="6219825" y="5280025"/>
            <a:ext cx="1931988" cy="3238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67" name="Rectangle 49"/>
          <p:cNvSpPr>
            <a:spLocks noChangeArrowheads="1"/>
          </p:cNvSpPr>
          <p:nvPr/>
        </p:nvSpPr>
        <p:spPr bwMode="auto">
          <a:xfrm>
            <a:off x="6219825" y="5681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sp>
        <p:nvSpPr>
          <p:cNvPr id="168" name="Rectangle 50"/>
          <p:cNvSpPr>
            <a:spLocks noChangeArrowheads="1"/>
          </p:cNvSpPr>
          <p:nvPr/>
        </p:nvSpPr>
        <p:spPr bwMode="auto">
          <a:xfrm>
            <a:off x="6134100" y="1922463"/>
            <a:ext cx="2101850" cy="1123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134100" y="149066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Radna memorija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70" name="Rectangle 52"/>
          <p:cNvSpPr>
            <a:spLocks noChangeArrowheads="1"/>
          </p:cNvSpPr>
          <p:nvPr/>
        </p:nvSpPr>
        <p:spPr bwMode="auto">
          <a:xfrm>
            <a:off x="6226175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A</a:t>
            </a:r>
          </a:p>
        </p:txBody>
      </p:sp>
      <p:sp>
        <p:nvSpPr>
          <p:cNvPr id="171" name="Rectangle 53"/>
          <p:cNvSpPr>
            <a:spLocks noChangeArrowheads="1"/>
          </p:cNvSpPr>
          <p:nvPr/>
        </p:nvSpPr>
        <p:spPr bwMode="auto">
          <a:xfrm>
            <a:off x="7015163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B</a:t>
            </a:r>
          </a:p>
        </p:txBody>
      </p:sp>
      <p:sp>
        <p:nvSpPr>
          <p:cNvPr id="172" name="Rectangle 54"/>
          <p:cNvSpPr>
            <a:spLocks noChangeArrowheads="1"/>
          </p:cNvSpPr>
          <p:nvPr/>
        </p:nvSpPr>
        <p:spPr bwMode="auto">
          <a:xfrm>
            <a:off x="6619875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</a:t>
            </a:r>
          </a:p>
        </p:txBody>
      </p:sp>
      <p:sp>
        <p:nvSpPr>
          <p:cNvPr id="173" name="Rectangle 55"/>
          <p:cNvSpPr>
            <a:spLocks noChangeArrowheads="1"/>
          </p:cNvSpPr>
          <p:nvPr/>
        </p:nvSpPr>
        <p:spPr bwMode="auto">
          <a:xfrm>
            <a:off x="7408863" y="20113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D</a:t>
            </a:r>
          </a:p>
        </p:txBody>
      </p:sp>
      <p:sp>
        <p:nvSpPr>
          <p:cNvPr id="174" name="Rectangle 56"/>
          <p:cNvSpPr>
            <a:spLocks noChangeArrowheads="1"/>
          </p:cNvSpPr>
          <p:nvPr/>
        </p:nvSpPr>
        <p:spPr bwMode="auto">
          <a:xfrm>
            <a:off x="7804150" y="20113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</a:t>
            </a:r>
          </a:p>
        </p:txBody>
      </p:sp>
      <p:sp>
        <p:nvSpPr>
          <p:cNvPr id="175" name="Rectangle 57"/>
          <p:cNvSpPr>
            <a:spLocks noChangeArrowheads="1"/>
          </p:cNvSpPr>
          <p:nvPr/>
        </p:nvSpPr>
        <p:spPr bwMode="auto">
          <a:xfrm>
            <a:off x="6223000" y="239077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X</a:t>
            </a:r>
          </a:p>
        </p:txBody>
      </p:sp>
      <p:sp>
        <p:nvSpPr>
          <p:cNvPr id="176" name="Rectangle 58"/>
          <p:cNvSpPr>
            <a:spLocks noChangeArrowheads="1"/>
          </p:cNvSpPr>
          <p:nvPr/>
        </p:nvSpPr>
        <p:spPr bwMode="auto">
          <a:xfrm>
            <a:off x="6618288" y="2390775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L</a:t>
            </a:r>
          </a:p>
        </p:txBody>
      </p:sp>
      <p:sp>
        <p:nvSpPr>
          <p:cNvPr id="177" name="Text Box 59"/>
          <p:cNvSpPr txBox="1">
            <a:spLocks noChangeArrowheads="1"/>
          </p:cNvSpPr>
          <p:nvPr/>
        </p:nvSpPr>
        <p:spPr bwMode="auto">
          <a:xfrm>
            <a:off x="5920758" y="6345238"/>
            <a:ext cx="2557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Ciklus zaključivanja </a:t>
            </a:r>
            <a:r>
              <a:rPr lang="en-IE" altLang="en-US" sz="1800" b="1" dirty="0"/>
              <a:t>4</a:t>
            </a:r>
            <a:endParaRPr lang="en-US" altLang="en-US" sz="1800" b="1" dirty="0"/>
          </a:p>
        </p:txBody>
      </p:sp>
      <p:sp>
        <p:nvSpPr>
          <p:cNvPr id="178" name="AutoShape 60"/>
          <p:cNvSpPr>
            <a:spLocks/>
          </p:cNvSpPr>
          <p:nvPr/>
        </p:nvSpPr>
        <p:spPr bwMode="auto">
          <a:xfrm rot="16200000">
            <a:off x="7062788" y="5146675"/>
            <a:ext cx="228600" cy="2238375"/>
          </a:xfrm>
          <a:prstGeom prst="leftBrace">
            <a:avLst>
              <a:gd name="adj1" fmla="val 815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sp>
        <p:nvSpPr>
          <p:cNvPr id="179" name="Rectangle 61"/>
          <p:cNvSpPr>
            <a:spLocks noChangeArrowheads="1"/>
          </p:cNvSpPr>
          <p:nvPr/>
        </p:nvSpPr>
        <p:spPr bwMode="auto">
          <a:xfrm>
            <a:off x="7029450" y="2390775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Y</a:t>
            </a:r>
          </a:p>
        </p:txBody>
      </p:sp>
      <p:sp>
        <p:nvSpPr>
          <p:cNvPr id="180" name="Rectangle 62"/>
          <p:cNvSpPr>
            <a:spLocks noChangeArrowheads="1"/>
          </p:cNvSpPr>
          <p:nvPr/>
        </p:nvSpPr>
        <p:spPr bwMode="auto">
          <a:xfrm>
            <a:off x="7437438" y="239395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Z</a:t>
            </a:r>
          </a:p>
        </p:txBody>
      </p:sp>
      <p:cxnSp>
        <p:nvCxnSpPr>
          <p:cNvPr id="181" name="AutoShape 63"/>
          <p:cNvCxnSpPr>
            <a:cxnSpLocks noChangeShapeType="1"/>
            <a:stCxn id="162" idx="3"/>
            <a:endCxn id="180" idx="3"/>
          </p:cNvCxnSpPr>
          <p:nvPr/>
        </p:nvCxnSpPr>
        <p:spPr bwMode="auto">
          <a:xfrm flipH="1" flipV="1">
            <a:off x="7761288" y="2555875"/>
            <a:ext cx="390525" cy="1684338"/>
          </a:xfrm>
          <a:prstGeom prst="bentConnector3">
            <a:avLst>
              <a:gd name="adj1" fmla="val -5813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1763713" y="2352675"/>
            <a:ext cx="5697537" cy="3297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dirty="0">
                <a:solidFill>
                  <a:srgbClr val="000066"/>
                </a:solidFill>
              </a:rPr>
              <a:t>Posle zaključivanje činjenica </a:t>
            </a:r>
            <a:r>
              <a:rPr lang="en-IE" altLang="en-US" dirty="0">
                <a:solidFill>
                  <a:srgbClr val="000066"/>
                </a:solidFill>
              </a:rPr>
              <a:t>X, L, Y </a:t>
            </a:r>
            <a:r>
              <a:rPr lang="sr-Latn-RS" altLang="en-US" dirty="0">
                <a:solidFill>
                  <a:srgbClr val="000066"/>
                </a:solidFill>
              </a:rPr>
              <a:t>i</a:t>
            </a:r>
            <a:r>
              <a:rPr lang="en-IE" altLang="en-US" dirty="0">
                <a:solidFill>
                  <a:srgbClr val="000066"/>
                </a:solidFill>
              </a:rPr>
              <a:t> Z </a:t>
            </a:r>
            <a:r>
              <a:rPr lang="sr-Latn-RS" altLang="en-US" dirty="0">
                <a:solidFill>
                  <a:srgbClr val="000066"/>
                </a:solidFill>
              </a:rPr>
              <a:t>ne postoje više pravila koja su zadovoljena i koja se mogu izvršiti</a:t>
            </a:r>
            <a:endParaRPr lang="en-US" alt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591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5DFD51D5-76DC-44DA-AE5A-499DE730918D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92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unazad</a:t>
            </a:r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080000"/>
            <a:ext cx="9000000" cy="5760000"/>
          </a:xfrm>
        </p:spPr>
        <p:txBody>
          <a:bodyPr>
            <a:normAutofit/>
          </a:bodyPr>
          <a:lstStyle/>
          <a:p>
            <a:pPr marL="285750">
              <a:spcBef>
                <a:spcPts val="588"/>
              </a:spcBef>
            </a:pPr>
            <a:r>
              <a:rPr lang="sr-Latn-RS" sz="2800" dirty="0"/>
              <a:t>Ulančavanje unazad (</a:t>
            </a:r>
            <a:r>
              <a:rPr lang="en-US" sz="2800" dirty="0"/>
              <a:t>backward chaining</a:t>
            </a:r>
            <a:r>
              <a:rPr lang="sr-Latn-RS" sz="2800" dirty="0"/>
              <a:t>), </a:t>
            </a:r>
            <a:r>
              <a:rPr lang="sr-Latn-RS" sz="2800" b="1" dirty="0"/>
              <a:t>vođeno</a:t>
            </a:r>
            <a:r>
              <a:rPr lang="en-US" sz="2800" b="1" dirty="0"/>
              <a:t> </a:t>
            </a:r>
            <a:r>
              <a:rPr lang="sr-Latn-RS" sz="2800" b="1" dirty="0"/>
              <a:t>upitom </a:t>
            </a:r>
            <a:r>
              <a:rPr lang="en-US" sz="2800" dirty="0"/>
              <a:t>(query-driven)</a:t>
            </a:r>
          </a:p>
          <a:p>
            <a:pPr marL="568325" lvl="1">
              <a:spcBef>
                <a:spcPts val="588"/>
              </a:spcBef>
            </a:pPr>
            <a:r>
              <a:rPr lang="sr-Latn-RS" sz="2400" b="1" dirty="0"/>
              <a:t>Rezonovanje od zaključka ka činjenicama, potvrđivanje zaključka sa činjenicama</a:t>
            </a:r>
          </a:p>
          <a:p>
            <a:pPr marL="568325" lvl="1">
              <a:spcBef>
                <a:spcPts val="588"/>
              </a:spcBef>
            </a:pPr>
            <a:r>
              <a:rPr lang="sr-Latn-RS" sz="2400" b="1" dirty="0"/>
              <a:t>Znamo šta želimo da dokažemo, ne znamo da li ćemo to dokazati sa činjenicama iz radne memorije</a:t>
            </a:r>
          </a:p>
          <a:p>
            <a:pPr marL="568325" lvl="1">
              <a:spcBef>
                <a:spcPts val="588"/>
              </a:spcBef>
            </a:pPr>
            <a:r>
              <a:rPr lang="sr-Latn-RS" sz="2400" b="1" dirty="0"/>
              <a:t>Željeni cilj se stavlja u radnu memoriju a </a:t>
            </a:r>
            <a:r>
              <a:rPr lang="sr-Latn-RS" sz="2400" b="1" dirty="0" err="1"/>
              <a:t>rezorner</a:t>
            </a:r>
            <a:r>
              <a:rPr lang="sr-Latn-RS" sz="2400" b="1" dirty="0"/>
              <a:t> (modul za zaključivanje) pokušava da pronađe dokaze da dokaže željeni cilj</a:t>
            </a:r>
          </a:p>
          <a:p>
            <a:pPr marL="568325" lvl="1">
              <a:spcBef>
                <a:spcPts val="588"/>
              </a:spcBef>
            </a:pPr>
            <a:r>
              <a:rPr lang="sr-Latn-RS" sz="2400" dirty="0"/>
              <a:t>Polazeći od hipoteze </a:t>
            </a:r>
            <a:r>
              <a:rPr lang="en-US" sz="2400" dirty="0"/>
              <a:t>(</a:t>
            </a:r>
            <a:r>
              <a:rPr lang="sr-Latn-RS" sz="2400" dirty="0"/>
              <a:t>upit</a:t>
            </a:r>
            <a:r>
              <a:rPr lang="en-US" sz="2400" dirty="0"/>
              <a:t>)</a:t>
            </a:r>
            <a:endParaRPr lang="sr-Latn-RS" sz="2400" dirty="0"/>
          </a:p>
          <a:p>
            <a:pPr marL="568325" lvl="1">
              <a:spcBef>
                <a:spcPts val="588"/>
              </a:spcBef>
            </a:pPr>
            <a:r>
              <a:rPr lang="sr-Latn-RS" dirty="0"/>
              <a:t>Prvo se pretražuje se baza znanja za pravilima koja bi mogla da dokažu hipotezu</a:t>
            </a:r>
          </a:p>
          <a:p>
            <a:pPr marL="968375" lvl="2">
              <a:spcBef>
                <a:spcPts val="588"/>
              </a:spcBef>
            </a:pPr>
            <a:r>
              <a:rPr lang="sr-Latn-RS" dirty="0"/>
              <a:t>To su pravila čija desna-strana je hipoteza</a:t>
            </a:r>
          </a:p>
          <a:p>
            <a:pPr marL="568325" lvl="1">
              <a:spcBef>
                <a:spcPts val="588"/>
              </a:spcBef>
            </a:pPr>
            <a:r>
              <a:rPr lang="sr-Latn-RS" dirty="0"/>
              <a:t>Ako ne postoje takva pravila, hipoteza je oborena</a:t>
            </a:r>
          </a:p>
        </p:txBody>
      </p:sp>
    </p:spTree>
    <p:extLst>
      <p:ext uri="{BB962C8B-B14F-4D97-AF65-F5344CB8AC3E}">
        <p14:creationId xmlns:p14="http://schemas.microsoft.com/office/powerpoint/2010/main" val="2788372828"/>
      </p:ext>
    </p:extLst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5DFD51D5-76DC-44DA-AE5A-499DE730918D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93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unazad</a:t>
            </a:r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080000"/>
            <a:ext cx="9000000" cy="5760000"/>
          </a:xfrm>
        </p:spPr>
        <p:txBody>
          <a:bodyPr>
            <a:noAutofit/>
          </a:bodyPr>
          <a:lstStyle/>
          <a:p>
            <a:pPr marL="285750">
              <a:spcBef>
                <a:spcPts val="588"/>
              </a:spcBef>
            </a:pPr>
            <a:r>
              <a:rPr lang="sr-Latn-RS" sz="2800" dirty="0"/>
              <a:t>Ulančavanje unazad (</a:t>
            </a:r>
            <a:r>
              <a:rPr lang="en-US" sz="2800" dirty="0"/>
              <a:t>backward chaining</a:t>
            </a:r>
            <a:r>
              <a:rPr lang="sr-Latn-RS" sz="2800" dirty="0"/>
              <a:t>), vođeno upitom</a:t>
            </a:r>
            <a:r>
              <a:rPr lang="en-US" sz="2800" dirty="0"/>
              <a:t> (query-driven)</a:t>
            </a:r>
          </a:p>
          <a:p>
            <a:pPr marL="568325" lvl="1">
              <a:spcBef>
                <a:spcPts val="588"/>
              </a:spcBef>
            </a:pPr>
            <a:r>
              <a:rPr lang="sr-Latn-RS" sz="2400" dirty="0"/>
              <a:t>Ako postoje pravila</a:t>
            </a:r>
          </a:p>
          <a:p>
            <a:pPr marL="968375" lvl="2">
              <a:spcBef>
                <a:spcPts val="588"/>
              </a:spcBef>
            </a:pPr>
            <a:r>
              <a:rPr lang="sr-Latn-RS" sz="2000" dirty="0"/>
              <a:t>Proverava se da li su leve-strane zadovoljene činjenicama</a:t>
            </a:r>
          </a:p>
          <a:p>
            <a:pPr marL="968375" lvl="2">
              <a:spcBef>
                <a:spcPts val="588"/>
              </a:spcBef>
            </a:pPr>
            <a:r>
              <a:rPr lang="sr-Latn-RS" sz="2000" dirty="0"/>
              <a:t>Ako jesu, hipoteza je dokazana</a:t>
            </a:r>
          </a:p>
          <a:p>
            <a:pPr marL="968375" lvl="2">
              <a:spcBef>
                <a:spcPts val="588"/>
              </a:spcBef>
            </a:pPr>
            <a:r>
              <a:rPr lang="sr-Latn-RS" sz="2000" dirty="0"/>
              <a:t>Ako nisu, leva-strana postaje podhipoteza i rekurzivno se ponavlja ciklus</a:t>
            </a:r>
          </a:p>
          <a:p>
            <a:pPr marL="568325" lvl="1">
              <a:spcBef>
                <a:spcPts val="588"/>
              </a:spcBef>
            </a:pPr>
            <a:r>
              <a:rPr lang="sr-Latn-RS" sz="2400" dirty="0"/>
              <a:t>Ciklus se ponavlja dok se </a:t>
            </a:r>
            <a:r>
              <a:rPr lang="sr-Latn-RS" sz="2400" b="1" dirty="0"/>
              <a:t>ne obori hipoteza </a:t>
            </a:r>
            <a:r>
              <a:rPr lang="sr-Latn-RS" sz="2400" dirty="0"/>
              <a:t>(neka od podhipoteza ne može da se izvede iz baze znanja) ili </a:t>
            </a:r>
            <a:r>
              <a:rPr lang="sr-Latn-RS" sz="2400" b="1" dirty="0"/>
              <a:t>se ne dokaže hipoteza </a:t>
            </a:r>
            <a:r>
              <a:rPr lang="sr-Latn-RS" sz="2400" dirty="0"/>
              <a:t>(sve njene podhipoteze se izvode iz baze znanja) </a:t>
            </a:r>
          </a:p>
          <a:p>
            <a:pPr marL="568325" lvl="1">
              <a:spcBef>
                <a:spcPts val="588"/>
              </a:spcBef>
            </a:pPr>
            <a:r>
              <a:rPr lang="sr-Latn-RS" sz="2400" dirty="0"/>
              <a:t>Često se koristi u dijagnostici i sistemima za konsultovanje</a:t>
            </a:r>
            <a:endParaRPr lang="en-US" sz="2400" dirty="0"/>
          </a:p>
          <a:p>
            <a:pPr marL="568325" lvl="1">
              <a:spcBef>
                <a:spcPts val="588"/>
              </a:spcBef>
            </a:pPr>
            <a:r>
              <a:rPr lang="sr-Latn-RS" sz="2400" dirty="0"/>
              <a:t>primeri</a:t>
            </a:r>
            <a:r>
              <a:rPr lang="en-US" sz="2400" dirty="0"/>
              <a:t>: EMYCIN</a:t>
            </a:r>
          </a:p>
        </p:txBody>
      </p:sp>
    </p:spTree>
    <p:extLst>
      <p:ext uri="{BB962C8B-B14F-4D97-AF65-F5344CB8AC3E}">
        <p14:creationId xmlns:p14="http://schemas.microsoft.com/office/powerpoint/2010/main" val="2132673618"/>
      </p:ext>
    </p:extLst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5DFD51D5-76DC-44DA-AE5A-499DE730918D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94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unazad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4294967295"/>
          </p:nvPr>
        </p:nvSpPr>
        <p:spPr>
          <a:xfrm>
            <a:off x="3657600" y="1326166"/>
            <a:ext cx="5257800" cy="5303234"/>
          </a:xfrm>
          <a:prstGeom prst="rect">
            <a:avLst/>
          </a:prstGeom>
        </p:spPr>
        <p:txBody>
          <a:bodyPr/>
          <a:lstStyle/>
          <a:p>
            <a:r>
              <a:rPr lang="sr-Latn-RS" dirty="0"/>
              <a:t>Pretpostavka je da </a:t>
            </a:r>
            <a:r>
              <a:rPr lang="sr-Latn-RS" dirty="0" err="1"/>
              <a:t>inicijalizujemo</a:t>
            </a:r>
            <a:r>
              <a:rPr lang="sr-Latn-RS" dirty="0"/>
              <a:t> radnu memoriju sa činjenicama </a:t>
            </a:r>
            <a:r>
              <a:rPr lang="en-US" dirty="0"/>
              <a:t>A, B, C, D, E </a:t>
            </a:r>
            <a:r>
              <a:rPr lang="sr-Latn-RS" dirty="0"/>
              <a:t>i da znamo koja se pravila nalaze u bazi znanja</a:t>
            </a:r>
            <a:endParaRPr lang="en-US" dirty="0"/>
          </a:p>
          <a:p>
            <a:r>
              <a:rPr lang="sr-Latn-RS" b="1" dirty="0"/>
              <a:t>Da li će se zaključiti činjenica Z?</a:t>
            </a:r>
            <a:endParaRPr lang="en-US" b="1" dirty="0"/>
          </a:p>
          <a:p>
            <a:endParaRPr lang="en-US" dirty="0"/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96862" y="3546475"/>
            <a:ext cx="3055937" cy="3082925"/>
            <a:chOff x="211" y="2234"/>
            <a:chExt cx="1324" cy="1587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211" y="2506"/>
              <a:ext cx="1324" cy="131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5" y="2556"/>
              <a:ext cx="1217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Y &amp; D → Z</a:t>
              </a: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11" y="2234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Pravila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265" y="2808"/>
              <a:ext cx="1217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X &amp; B &amp; E → Y</a:t>
              </a: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265" y="3061"/>
              <a:ext cx="1217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A → X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65" y="3313"/>
              <a:ext cx="1217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C → L</a:t>
              </a: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65" y="3566"/>
              <a:ext cx="1217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L &amp; M → N</a:t>
              </a:r>
            </a:p>
          </p:txBody>
        </p:sp>
      </p:grpSp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296862" y="1470024"/>
            <a:ext cx="3055937" cy="1903759"/>
            <a:chOff x="187" y="926"/>
            <a:chExt cx="1324" cy="98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342970"/>
      </p:ext>
    </p:extLst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unazad</a:t>
            </a:r>
            <a:endParaRPr lang="en-US" dirty="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016000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01725" y="405765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016000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101725" y="44577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1101725" y="485933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101725" y="52593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1101725" y="5661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grpSp>
        <p:nvGrpSpPr>
          <p:cNvPr id="30" name="Group 10"/>
          <p:cNvGrpSpPr>
            <a:grpSpLocks/>
          </p:cNvGrpSpPr>
          <p:nvPr/>
        </p:nvGrpSpPr>
        <p:grpSpPr bwMode="auto">
          <a:xfrm>
            <a:off x="1016000" y="1470025"/>
            <a:ext cx="2101850" cy="1555750"/>
            <a:chOff x="187" y="926"/>
            <a:chExt cx="1324" cy="980"/>
          </a:xfrm>
        </p:grpSpPr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1668279" y="61341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Cilj</a:t>
            </a:r>
            <a:r>
              <a:rPr lang="en-IE" altLang="en-US" sz="1800" b="1" dirty="0"/>
              <a:t>: Z</a:t>
            </a:r>
            <a:endParaRPr lang="en-US" altLang="en-US" sz="1800" b="1" dirty="0"/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276225" y="3084513"/>
            <a:ext cx="423863" cy="42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Z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637288483"/>
      </p:ext>
    </p:extLst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unazad</a:t>
            </a:r>
            <a:endParaRPr lang="en-US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016000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63563" y="405765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016000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101725" y="44577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1101725" y="485933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1101725" y="52593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1101725" y="5661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grpSp>
        <p:nvGrpSpPr>
          <p:cNvPr id="44" name="Group 10"/>
          <p:cNvGrpSpPr>
            <a:grpSpLocks/>
          </p:cNvGrpSpPr>
          <p:nvPr/>
        </p:nvGrpSpPr>
        <p:grpSpPr bwMode="auto">
          <a:xfrm>
            <a:off x="1016000" y="1470025"/>
            <a:ext cx="2101850" cy="1555750"/>
            <a:chOff x="187" y="926"/>
            <a:chExt cx="1324" cy="980"/>
          </a:xfrm>
        </p:grpSpPr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1668279" y="61341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Cilj</a:t>
            </a:r>
            <a:r>
              <a:rPr lang="en-IE" altLang="en-US" sz="1800" b="1" dirty="0"/>
              <a:t>: Z</a:t>
            </a:r>
            <a:endParaRPr lang="en-US" altLang="en-US" sz="1800" b="1" dirty="0"/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276225" y="3084513"/>
            <a:ext cx="423863" cy="42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Z</a:t>
            </a:r>
            <a:endParaRPr lang="en-US" altLang="en-US" sz="1800"/>
          </a:p>
        </p:txBody>
      </p:sp>
      <p:cxnSp>
        <p:nvCxnSpPr>
          <p:cNvPr id="54" name="AutoShape 20"/>
          <p:cNvCxnSpPr>
            <a:cxnSpLocks noChangeShapeType="1"/>
            <a:stCxn id="53" idx="6"/>
            <a:endCxn id="21" idx="3"/>
          </p:cNvCxnSpPr>
          <p:nvPr/>
        </p:nvCxnSpPr>
        <p:spPr bwMode="auto">
          <a:xfrm>
            <a:off x="709613" y="3297238"/>
            <a:ext cx="1785937" cy="922337"/>
          </a:xfrm>
          <a:prstGeom prst="bentConnector3">
            <a:avLst>
              <a:gd name="adj1" fmla="val 14106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56466861"/>
      </p:ext>
    </p:extLst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unazad</a:t>
            </a:r>
            <a:endParaRPr lang="en-US" dirty="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016000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63563" y="405765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016000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101725" y="44577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1101725" y="485933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101725" y="52593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1101725" y="5661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grpSp>
        <p:nvGrpSpPr>
          <p:cNvPr id="30" name="Group 10"/>
          <p:cNvGrpSpPr>
            <a:grpSpLocks/>
          </p:cNvGrpSpPr>
          <p:nvPr/>
        </p:nvGrpSpPr>
        <p:grpSpPr bwMode="auto">
          <a:xfrm>
            <a:off x="1016000" y="1470025"/>
            <a:ext cx="2101850" cy="1555750"/>
            <a:chOff x="187" y="926"/>
            <a:chExt cx="1324" cy="980"/>
          </a:xfrm>
        </p:grpSpPr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1668279" y="61341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Cilj</a:t>
            </a:r>
            <a:r>
              <a:rPr lang="en-IE" altLang="en-US" sz="1800" b="1" dirty="0"/>
              <a:t>: Z</a:t>
            </a:r>
            <a:endParaRPr lang="en-US" altLang="en-US" sz="1800" b="1" dirty="0"/>
          </a:p>
        </p:txBody>
      </p:sp>
      <p:sp>
        <p:nvSpPr>
          <p:cNvPr id="39" name="Oval 19"/>
          <p:cNvSpPr>
            <a:spLocks noChangeArrowheads="1"/>
          </p:cNvSpPr>
          <p:nvPr/>
        </p:nvSpPr>
        <p:spPr bwMode="auto">
          <a:xfrm>
            <a:off x="276225" y="3084513"/>
            <a:ext cx="423863" cy="42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Z</a:t>
            </a:r>
            <a:endParaRPr lang="en-US" altLang="en-US" sz="1800"/>
          </a:p>
        </p:txBody>
      </p:sp>
      <p:cxnSp>
        <p:nvCxnSpPr>
          <p:cNvPr id="55" name="AutoShape 20"/>
          <p:cNvCxnSpPr>
            <a:cxnSpLocks noChangeShapeType="1"/>
            <a:stCxn id="39" idx="6"/>
            <a:endCxn id="24" idx="3"/>
          </p:cNvCxnSpPr>
          <p:nvPr/>
        </p:nvCxnSpPr>
        <p:spPr bwMode="auto">
          <a:xfrm>
            <a:off x="709613" y="3297238"/>
            <a:ext cx="1785937" cy="922337"/>
          </a:xfrm>
          <a:prstGeom prst="bentConnector3">
            <a:avLst>
              <a:gd name="adj1" fmla="val 14106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3981450" y="3998913"/>
            <a:ext cx="2101850" cy="20875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3806825" y="40782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3981450" y="356711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9" name="Rectangle 24"/>
          <p:cNvSpPr>
            <a:spLocks noChangeArrowheads="1"/>
          </p:cNvSpPr>
          <p:nvPr/>
        </p:nvSpPr>
        <p:spPr bwMode="auto">
          <a:xfrm>
            <a:off x="4067175" y="447833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60" name="Rectangle 25"/>
          <p:cNvSpPr>
            <a:spLocks noChangeArrowheads="1"/>
          </p:cNvSpPr>
          <p:nvPr/>
        </p:nvSpPr>
        <p:spPr bwMode="auto">
          <a:xfrm>
            <a:off x="4067175" y="487997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61" name="Rectangle 26"/>
          <p:cNvSpPr>
            <a:spLocks noChangeArrowheads="1"/>
          </p:cNvSpPr>
          <p:nvPr/>
        </p:nvSpPr>
        <p:spPr bwMode="auto">
          <a:xfrm>
            <a:off x="4067175" y="5280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4067175" y="5681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grpSp>
        <p:nvGrpSpPr>
          <p:cNvPr id="63" name="Group 28"/>
          <p:cNvGrpSpPr>
            <a:grpSpLocks/>
          </p:cNvGrpSpPr>
          <p:nvPr/>
        </p:nvGrpSpPr>
        <p:grpSpPr bwMode="auto">
          <a:xfrm>
            <a:off x="3981450" y="1490663"/>
            <a:ext cx="2101850" cy="1555750"/>
            <a:chOff x="187" y="926"/>
            <a:chExt cx="1324" cy="980"/>
          </a:xfrm>
        </p:grpSpPr>
        <p:sp>
          <p:nvSpPr>
            <p:cNvPr id="64" name="Rectangle 29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65" name="Rectangle 30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66" name="Rectangle 31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67" name="Rectangle 32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68" name="Rectangle 33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69" name="Rectangle 34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70" name="Rectangle 35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  <p:sp>
        <p:nvSpPr>
          <p:cNvPr id="71" name="Text Box 36"/>
          <p:cNvSpPr txBox="1">
            <a:spLocks noChangeArrowheads="1"/>
          </p:cNvSpPr>
          <p:nvPr/>
        </p:nvSpPr>
        <p:spPr bwMode="auto">
          <a:xfrm>
            <a:off x="4372921" y="6154738"/>
            <a:ext cx="134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Pod-Cilj</a:t>
            </a:r>
            <a:r>
              <a:rPr lang="en-IE" altLang="en-US" sz="1800" b="1" dirty="0"/>
              <a:t>: Y</a:t>
            </a:r>
            <a:endParaRPr lang="en-US" altLang="en-US" sz="1800" b="1" dirty="0"/>
          </a:p>
        </p:txBody>
      </p:sp>
      <p:sp>
        <p:nvSpPr>
          <p:cNvPr id="72" name="Oval 37"/>
          <p:cNvSpPr>
            <a:spLocks noChangeArrowheads="1"/>
          </p:cNvSpPr>
          <p:nvPr/>
        </p:nvSpPr>
        <p:spPr bwMode="auto">
          <a:xfrm>
            <a:off x="3384550" y="3105150"/>
            <a:ext cx="423863" cy="4238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endParaRPr lang="en-US" altLang="en-US" sz="1800"/>
          </a:p>
        </p:txBody>
      </p:sp>
      <p:cxnSp>
        <p:nvCxnSpPr>
          <p:cNvPr id="73" name="AutoShape 39"/>
          <p:cNvCxnSpPr>
            <a:cxnSpLocks noChangeShapeType="1"/>
            <a:stCxn id="57" idx="1"/>
            <a:endCxn id="72" idx="4"/>
          </p:cNvCxnSpPr>
          <p:nvPr/>
        </p:nvCxnSpPr>
        <p:spPr bwMode="auto">
          <a:xfrm rot="10800000">
            <a:off x="3597275" y="3538538"/>
            <a:ext cx="209550" cy="7016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Oval 40"/>
          <p:cNvSpPr>
            <a:spLocks noChangeArrowheads="1"/>
          </p:cNvSpPr>
          <p:nvPr/>
        </p:nvSpPr>
        <p:spPr bwMode="auto">
          <a:xfrm>
            <a:off x="4219575" y="2471738"/>
            <a:ext cx="423863" cy="42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?</a:t>
            </a:r>
            <a:endParaRPr lang="en-US" altLang="en-US" sz="1800"/>
          </a:p>
        </p:txBody>
      </p:sp>
      <p:cxnSp>
        <p:nvCxnSpPr>
          <p:cNvPr id="75" name="AutoShape 41"/>
          <p:cNvCxnSpPr>
            <a:cxnSpLocks noChangeShapeType="1"/>
            <a:stCxn id="72" idx="0"/>
            <a:endCxn id="74" idx="2"/>
          </p:cNvCxnSpPr>
          <p:nvPr/>
        </p:nvCxnSpPr>
        <p:spPr bwMode="auto">
          <a:xfrm rot="16200000">
            <a:off x="3698082" y="2583656"/>
            <a:ext cx="411162" cy="6127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17837870"/>
      </p:ext>
    </p:extLst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unazad</a:t>
            </a:r>
            <a:endParaRPr lang="en-US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1016000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63563" y="405765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1016000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1101725" y="44577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1101725" y="485933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1101725" y="52593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1101725" y="5661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grpSp>
        <p:nvGrpSpPr>
          <p:cNvPr id="48" name="Group 10"/>
          <p:cNvGrpSpPr>
            <a:grpSpLocks/>
          </p:cNvGrpSpPr>
          <p:nvPr/>
        </p:nvGrpSpPr>
        <p:grpSpPr bwMode="auto">
          <a:xfrm>
            <a:off x="1016000" y="1470025"/>
            <a:ext cx="2101850" cy="1555750"/>
            <a:chOff x="187" y="926"/>
            <a:chExt cx="1324" cy="980"/>
          </a:xfrm>
        </p:grpSpPr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76" name="Rectangle 17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  <p:sp>
        <p:nvSpPr>
          <p:cNvPr id="77" name="Text Box 18"/>
          <p:cNvSpPr txBox="1">
            <a:spLocks noChangeArrowheads="1"/>
          </p:cNvSpPr>
          <p:nvPr/>
        </p:nvSpPr>
        <p:spPr bwMode="auto">
          <a:xfrm>
            <a:off x="1668279" y="61341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Cilj</a:t>
            </a:r>
            <a:r>
              <a:rPr lang="en-IE" altLang="en-US" sz="1800" b="1" dirty="0"/>
              <a:t>: Z</a:t>
            </a:r>
            <a:endParaRPr lang="en-US" altLang="en-US" sz="1800" b="1" dirty="0"/>
          </a:p>
        </p:txBody>
      </p:sp>
      <p:sp>
        <p:nvSpPr>
          <p:cNvPr id="78" name="Oval 19"/>
          <p:cNvSpPr>
            <a:spLocks noChangeArrowheads="1"/>
          </p:cNvSpPr>
          <p:nvPr/>
        </p:nvSpPr>
        <p:spPr bwMode="auto">
          <a:xfrm>
            <a:off x="276225" y="3084513"/>
            <a:ext cx="423863" cy="42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Z</a:t>
            </a:r>
            <a:endParaRPr lang="en-US" altLang="en-US" sz="1800"/>
          </a:p>
        </p:txBody>
      </p:sp>
      <p:cxnSp>
        <p:nvCxnSpPr>
          <p:cNvPr id="79" name="AutoShape 20"/>
          <p:cNvCxnSpPr>
            <a:cxnSpLocks noChangeShapeType="1"/>
            <a:stCxn id="78" idx="6"/>
            <a:endCxn id="42" idx="3"/>
          </p:cNvCxnSpPr>
          <p:nvPr/>
        </p:nvCxnSpPr>
        <p:spPr bwMode="auto">
          <a:xfrm>
            <a:off x="709613" y="3297238"/>
            <a:ext cx="1785937" cy="922337"/>
          </a:xfrm>
          <a:prstGeom prst="bentConnector3">
            <a:avLst>
              <a:gd name="adj1" fmla="val 14106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Rectangle 21"/>
          <p:cNvSpPr>
            <a:spLocks noChangeArrowheads="1"/>
          </p:cNvSpPr>
          <p:nvPr/>
        </p:nvSpPr>
        <p:spPr bwMode="auto">
          <a:xfrm>
            <a:off x="3981450" y="3998913"/>
            <a:ext cx="2101850" cy="20875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3806825" y="40782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3981450" y="356711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3806825" y="447833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4067175" y="487997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4067175" y="5280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4067175" y="5681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grpSp>
        <p:nvGrpSpPr>
          <p:cNvPr id="87" name="Group 28"/>
          <p:cNvGrpSpPr>
            <a:grpSpLocks/>
          </p:cNvGrpSpPr>
          <p:nvPr/>
        </p:nvGrpSpPr>
        <p:grpSpPr bwMode="auto">
          <a:xfrm>
            <a:off x="3981450" y="1490663"/>
            <a:ext cx="2101850" cy="1555750"/>
            <a:chOff x="187" y="926"/>
            <a:chExt cx="1324" cy="980"/>
          </a:xfrm>
        </p:grpSpPr>
        <p:sp>
          <p:nvSpPr>
            <p:cNvPr id="88" name="Rectangle 29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89" name="Rectangle 30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90" name="Rectangle 31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91" name="Rectangle 32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92" name="Rectangle 33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93" name="Rectangle 34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94" name="Rectangle 35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  <p:sp>
        <p:nvSpPr>
          <p:cNvPr id="95" name="Text Box 36"/>
          <p:cNvSpPr txBox="1">
            <a:spLocks noChangeArrowheads="1"/>
          </p:cNvSpPr>
          <p:nvPr/>
        </p:nvSpPr>
        <p:spPr bwMode="auto">
          <a:xfrm>
            <a:off x="4372921" y="6154738"/>
            <a:ext cx="134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Pod-Cilj</a:t>
            </a:r>
            <a:r>
              <a:rPr lang="en-IE" altLang="en-US" sz="1800" b="1" dirty="0"/>
              <a:t>: Y</a:t>
            </a:r>
            <a:endParaRPr lang="en-US" altLang="en-US" sz="1800" b="1" dirty="0"/>
          </a:p>
        </p:txBody>
      </p:sp>
      <p:sp>
        <p:nvSpPr>
          <p:cNvPr id="96" name="Oval 37"/>
          <p:cNvSpPr>
            <a:spLocks noChangeArrowheads="1"/>
          </p:cNvSpPr>
          <p:nvPr/>
        </p:nvSpPr>
        <p:spPr bwMode="auto">
          <a:xfrm>
            <a:off x="3384550" y="3105150"/>
            <a:ext cx="423863" cy="4238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endParaRPr lang="en-US" altLang="en-US" sz="1800"/>
          </a:p>
        </p:txBody>
      </p:sp>
      <p:cxnSp>
        <p:nvCxnSpPr>
          <p:cNvPr id="97" name="AutoShape 38"/>
          <p:cNvCxnSpPr>
            <a:cxnSpLocks noChangeShapeType="1"/>
            <a:stCxn id="96" idx="6"/>
            <a:endCxn id="83" idx="3"/>
          </p:cNvCxnSpPr>
          <p:nvPr/>
        </p:nvCxnSpPr>
        <p:spPr bwMode="auto">
          <a:xfrm>
            <a:off x="3817938" y="3317875"/>
            <a:ext cx="1920875" cy="1322388"/>
          </a:xfrm>
          <a:prstGeom prst="bentConnector3">
            <a:avLst>
              <a:gd name="adj1" fmla="val 12289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57"/>
          <p:cNvCxnSpPr>
            <a:cxnSpLocks noChangeShapeType="1"/>
            <a:stCxn id="81" idx="1"/>
            <a:endCxn id="96" idx="4"/>
          </p:cNvCxnSpPr>
          <p:nvPr/>
        </p:nvCxnSpPr>
        <p:spPr bwMode="auto">
          <a:xfrm rot="10800000">
            <a:off x="3597275" y="3538538"/>
            <a:ext cx="209550" cy="7016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Oval 58"/>
          <p:cNvSpPr>
            <a:spLocks noChangeArrowheads="1"/>
          </p:cNvSpPr>
          <p:nvPr/>
        </p:nvSpPr>
        <p:spPr bwMode="auto">
          <a:xfrm>
            <a:off x="4219575" y="2471738"/>
            <a:ext cx="423863" cy="42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?</a:t>
            </a:r>
            <a:endParaRPr lang="en-US" altLang="en-US" sz="1800"/>
          </a:p>
        </p:txBody>
      </p:sp>
      <p:cxnSp>
        <p:nvCxnSpPr>
          <p:cNvPr id="100" name="AutoShape 59"/>
          <p:cNvCxnSpPr>
            <a:cxnSpLocks noChangeShapeType="1"/>
            <a:stCxn id="96" idx="0"/>
            <a:endCxn id="99" idx="2"/>
          </p:cNvCxnSpPr>
          <p:nvPr/>
        </p:nvCxnSpPr>
        <p:spPr bwMode="auto">
          <a:xfrm rot="16200000">
            <a:off x="3698082" y="2583656"/>
            <a:ext cx="411162" cy="6127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58637640"/>
      </p:ext>
    </p:extLst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Ulančavanje unazad</a:t>
            </a:r>
            <a:endParaRPr lang="en-US" dirty="0"/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1016000" y="3978275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563563" y="4057650"/>
            <a:ext cx="1931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1016000" y="3546475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1101725" y="44577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1101725" y="485933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1101725" y="52593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1101725" y="5661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grpSp>
        <p:nvGrpSpPr>
          <p:cNvPr id="62" name="Group 10"/>
          <p:cNvGrpSpPr>
            <a:grpSpLocks/>
          </p:cNvGrpSpPr>
          <p:nvPr/>
        </p:nvGrpSpPr>
        <p:grpSpPr bwMode="auto">
          <a:xfrm>
            <a:off x="1016000" y="1470025"/>
            <a:ext cx="2101850" cy="1555750"/>
            <a:chOff x="187" y="926"/>
            <a:chExt cx="1324" cy="980"/>
          </a:xfrm>
        </p:grpSpPr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1668279" y="61341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Cilj</a:t>
            </a:r>
            <a:r>
              <a:rPr lang="en-IE" altLang="en-US" sz="1800" b="1" dirty="0"/>
              <a:t>: Z</a:t>
            </a:r>
            <a:endParaRPr lang="en-US" altLang="en-US" sz="1800" b="1" dirty="0"/>
          </a:p>
        </p:txBody>
      </p:sp>
      <p:sp>
        <p:nvSpPr>
          <p:cNvPr id="71" name="Oval 19"/>
          <p:cNvSpPr>
            <a:spLocks noChangeArrowheads="1"/>
          </p:cNvSpPr>
          <p:nvPr/>
        </p:nvSpPr>
        <p:spPr bwMode="auto">
          <a:xfrm>
            <a:off x="276225" y="3084513"/>
            <a:ext cx="423863" cy="42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Z</a:t>
            </a:r>
            <a:endParaRPr lang="en-US" altLang="en-US" sz="1800"/>
          </a:p>
        </p:txBody>
      </p:sp>
      <p:cxnSp>
        <p:nvCxnSpPr>
          <p:cNvPr id="72" name="AutoShape 20"/>
          <p:cNvCxnSpPr>
            <a:cxnSpLocks noChangeShapeType="1"/>
            <a:stCxn id="71" idx="6"/>
            <a:endCxn id="56" idx="3"/>
          </p:cNvCxnSpPr>
          <p:nvPr/>
        </p:nvCxnSpPr>
        <p:spPr bwMode="auto">
          <a:xfrm>
            <a:off x="709613" y="3297238"/>
            <a:ext cx="1785937" cy="922337"/>
          </a:xfrm>
          <a:prstGeom prst="bentConnector3">
            <a:avLst>
              <a:gd name="adj1" fmla="val 14106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Rectangle 79"/>
          <p:cNvSpPr>
            <a:spLocks noChangeArrowheads="1"/>
          </p:cNvSpPr>
          <p:nvPr/>
        </p:nvSpPr>
        <p:spPr bwMode="auto">
          <a:xfrm>
            <a:off x="3981450" y="3998913"/>
            <a:ext cx="2101850" cy="20875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74" name="Rectangle 80"/>
          <p:cNvSpPr>
            <a:spLocks noChangeArrowheads="1"/>
          </p:cNvSpPr>
          <p:nvPr/>
        </p:nvSpPr>
        <p:spPr bwMode="auto">
          <a:xfrm>
            <a:off x="3806825" y="407828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75" name="Rectangle 81"/>
          <p:cNvSpPr>
            <a:spLocks noChangeArrowheads="1"/>
          </p:cNvSpPr>
          <p:nvPr/>
        </p:nvSpPr>
        <p:spPr bwMode="auto">
          <a:xfrm>
            <a:off x="3981450" y="3567113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1" name="Rectangle 82"/>
          <p:cNvSpPr>
            <a:spLocks noChangeArrowheads="1"/>
          </p:cNvSpPr>
          <p:nvPr/>
        </p:nvSpPr>
        <p:spPr bwMode="auto">
          <a:xfrm>
            <a:off x="3806825" y="4478338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102" name="Rectangle 83"/>
          <p:cNvSpPr>
            <a:spLocks noChangeArrowheads="1"/>
          </p:cNvSpPr>
          <p:nvPr/>
        </p:nvSpPr>
        <p:spPr bwMode="auto">
          <a:xfrm>
            <a:off x="4067175" y="487997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103" name="Rectangle 84"/>
          <p:cNvSpPr>
            <a:spLocks noChangeArrowheads="1"/>
          </p:cNvSpPr>
          <p:nvPr/>
        </p:nvSpPr>
        <p:spPr bwMode="auto">
          <a:xfrm>
            <a:off x="4067175" y="52800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04" name="Rectangle 85"/>
          <p:cNvSpPr>
            <a:spLocks noChangeArrowheads="1"/>
          </p:cNvSpPr>
          <p:nvPr/>
        </p:nvSpPr>
        <p:spPr bwMode="auto">
          <a:xfrm>
            <a:off x="4067175" y="5681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grpSp>
        <p:nvGrpSpPr>
          <p:cNvPr id="105" name="Group 86"/>
          <p:cNvGrpSpPr>
            <a:grpSpLocks/>
          </p:cNvGrpSpPr>
          <p:nvPr/>
        </p:nvGrpSpPr>
        <p:grpSpPr bwMode="auto">
          <a:xfrm>
            <a:off x="3981450" y="1490663"/>
            <a:ext cx="2101850" cy="1555750"/>
            <a:chOff x="187" y="926"/>
            <a:chExt cx="1324" cy="980"/>
          </a:xfrm>
        </p:grpSpPr>
        <p:sp>
          <p:nvSpPr>
            <p:cNvPr id="106" name="Rectangle 87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107" name="Rectangle 88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108" name="Rectangle 89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109" name="Rectangle 90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110" name="Rectangle 91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111" name="Rectangle 92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112" name="Rectangle 93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  <p:sp>
        <p:nvSpPr>
          <p:cNvPr id="113" name="Text Box 94"/>
          <p:cNvSpPr txBox="1">
            <a:spLocks noChangeArrowheads="1"/>
          </p:cNvSpPr>
          <p:nvPr/>
        </p:nvSpPr>
        <p:spPr bwMode="auto">
          <a:xfrm>
            <a:off x="4372921" y="6154738"/>
            <a:ext cx="134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Pod-Cilj</a:t>
            </a:r>
            <a:r>
              <a:rPr lang="en-IE" altLang="en-US" sz="1800" b="1" dirty="0"/>
              <a:t>: Y</a:t>
            </a:r>
            <a:endParaRPr lang="en-US" altLang="en-US" sz="1800" b="1" dirty="0"/>
          </a:p>
        </p:txBody>
      </p:sp>
      <p:sp>
        <p:nvSpPr>
          <p:cNvPr id="114" name="Oval 95"/>
          <p:cNvSpPr>
            <a:spLocks noChangeArrowheads="1"/>
          </p:cNvSpPr>
          <p:nvPr/>
        </p:nvSpPr>
        <p:spPr bwMode="auto">
          <a:xfrm>
            <a:off x="3384550" y="3105150"/>
            <a:ext cx="423863" cy="4238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endParaRPr lang="en-US" altLang="en-US" sz="1800"/>
          </a:p>
        </p:txBody>
      </p:sp>
      <p:cxnSp>
        <p:nvCxnSpPr>
          <p:cNvPr id="115" name="AutoShape 96"/>
          <p:cNvCxnSpPr>
            <a:cxnSpLocks noChangeShapeType="1"/>
            <a:stCxn id="114" idx="6"/>
            <a:endCxn id="101" idx="3"/>
          </p:cNvCxnSpPr>
          <p:nvPr/>
        </p:nvCxnSpPr>
        <p:spPr bwMode="auto">
          <a:xfrm>
            <a:off x="3817938" y="3317875"/>
            <a:ext cx="1920875" cy="1322388"/>
          </a:xfrm>
          <a:prstGeom prst="bentConnector3">
            <a:avLst>
              <a:gd name="adj1" fmla="val 12289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97"/>
          <p:cNvCxnSpPr>
            <a:cxnSpLocks noChangeShapeType="1"/>
            <a:stCxn id="74" idx="1"/>
            <a:endCxn id="114" idx="4"/>
          </p:cNvCxnSpPr>
          <p:nvPr/>
        </p:nvCxnSpPr>
        <p:spPr bwMode="auto">
          <a:xfrm rot="10800000">
            <a:off x="3597275" y="3538538"/>
            <a:ext cx="209550" cy="7016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Oval 98"/>
          <p:cNvSpPr>
            <a:spLocks noChangeArrowheads="1"/>
          </p:cNvSpPr>
          <p:nvPr/>
        </p:nvSpPr>
        <p:spPr bwMode="auto">
          <a:xfrm>
            <a:off x="4219575" y="2471738"/>
            <a:ext cx="423863" cy="42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?</a:t>
            </a:r>
            <a:endParaRPr lang="en-US" altLang="en-US" sz="1800"/>
          </a:p>
        </p:txBody>
      </p:sp>
      <p:cxnSp>
        <p:nvCxnSpPr>
          <p:cNvPr id="118" name="AutoShape 99"/>
          <p:cNvCxnSpPr>
            <a:cxnSpLocks noChangeShapeType="1"/>
            <a:stCxn id="114" idx="0"/>
            <a:endCxn id="117" idx="2"/>
          </p:cNvCxnSpPr>
          <p:nvPr/>
        </p:nvCxnSpPr>
        <p:spPr bwMode="auto">
          <a:xfrm rot="16200000">
            <a:off x="3698082" y="2583656"/>
            <a:ext cx="411162" cy="6127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Rectangle 100"/>
          <p:cNvSpPr>
            <a:spLocks noChangeArrowheads="1"/>
          </p:cNvSpPr>
          <p:nvPr/>
        </p:nvSpPr>
        <p:spPr bwMode="auto">
          <a:xfrm>
            <a:off x="6842125" y="4019550"/>
            <a:ext cx="2101850" cy="2087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Tahoma" pitchFamily="34" charset="0"/>
            </a:endParaRPr>
          </a:p>
        </p:txBody>
      </p:sp>
      <p:sp>
        <p:nvSpPr>
          <p:cNvPr id="120" name="Rectangle 101"/>
          <p:cNvSpPr>
            <a:spLocks noChangeArrowheads="1"/>
          </p:cNvSpPr>
          <p:nvPr/>
        </p:nvSpPr>
        <p:spPr bwMode="auto">
          <a:xfrm>
            <a:off x="6667500" y="409892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Y &amp; D → Z</a:t>
            </a:r>
          </a:p>
        </p:txBody>
      </p:sp>
      <p:sp>
        <p:nvSpPr>
          <p:cNvPr id="121" name="Rectangle 102"/>
          <p:cNvSpPr>
            <a:spLocks noChangeArrowheads="1"/>
          </p:cNvSpPr>
          <p:nvPr/>
        </p:nvSpPr>
        <p:spPr bwMode="auto">
          <a:xfrm>
            <a:off x="6842125" y="3587750"/>
            <a:ext cx="2101850" cy="4381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>
                <a:solidFill>
                  <a:schemeClr val="bg1"/>
                </a:solidFill>
                <a:latin typeface="Tahoma" pitchFamily="34" charset="0"/>
              </a:rPr>
              <a:t>Pravila</a:t>
            </a:r>
            <a:endParaRPr lang="en-GB" altLang="en-US" sz="1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2" name="Rectangle 103"/>
          <p:cNvSpPr>
            <a:spLocks noChangeArrowheads="1"/>
          </p:cNvSpPr>
          <p:nvPr/>
        </p:nvSpPr>
        <p:spPr bwMode="auto">
          <a:xfrm>
            <a:off x="6667500" y="4498975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 &amp; B &amp; E → Y</a:t>
            </a:r>
          </a:p>
        </p:txBody>
      </p:sp>
      <p:sp>
        <p:nvSpPr>
          <p:cNvPr id="123" name="Rectangle 104"/>
          <p:cNvSpPr>
            <a:spLocks noChangeArrowheads="1"/>
          </p:cNvSpPr>
          <p:nvPr/>
        </p:nvSpPr>
        <p:spPr bwMode="auto">
          <a:xfrm>
            <a:off x="6927850" y="490061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→ X</a:t>
            </a:r>
          </a:p>
        </p:txBody>
      </p:sp>
      <p:sp>
        <p:nvSpPr>
          <p:cNvPr id="124" name="Rectangle 105"/>
          <p:cNvSpPr>
            <a:spLocks noChangeArrowheads="1"/>
          </p:cNvSpPr>
          <p:nvPr/>
        </p:nvSpPr>
        <p:spPr bwMode="auto">
          <a:xfrm>
            <a:off x="6927850" y="5300663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 → L</a:t>
            </a:r>
          </a:p>
        </p:txBody>
      </p:sp>
      <p:sp>
        <p:nvSpPr>
          <p:cNvPr id="125" name="Rectangle 106"/>
          <p:cNvSpPr>
            <a:spLocks noChangeArrowheads="1"/>
          </p:cNvSpPr>
          <p:nvPr/>
        </p:nvSpPr>
        <p:spPr bwMode="auto">
          <a:xfrm>
            <a:off x="6927850" y="5702300"/>
            <a:ext cx="19319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 &amp; M → N</a:t>
            </a:r>
          </a:p>
        </p:txBody>
      </p:sp>
      <p:grpSp>
        <p:nvGrpSpPr>
          <p:cNvPr id="126" name="Group 107"/>
          <p:cNvGrpSpPr>
            <a:grpSpLocks/>
          </p:cNvGrpSpPr>
          <p:nvPr/>
        </p:nvGrpSpPr>
        <p:grpSpPr bwMode="auto">
          <a:xfrm>
            <a:off x="6842125" y="1511300"/>
            <a:ext cx="2101850" cy="1555750"/>
            <a:chOff x="187" y="926"/>
            <a:chExt cx="1324" cy="980"/>
          </a:xfrm>
        </p:grpSpPr>
        <p:sp>
          <p:nvSpPr>
            <p:cNvPr id="127" name="Rectangle 108"/>
            <p:cNvSpPr>
              <a:spLocks noChangeArrowheads="1"/>
            </p:cNvSpPr>
            <p:nvPr/>
          </p:nvSpPr>
          <p:spPr bwMode="auto">
            <a:xfrm>
              <a:off x="187" y="1198"/>
              <a:ext cx="1324" cy="7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Tahoma" pitchFamily="34" charset="0"/>
              </a:endParaRPr>
            </a:p>
          </p:txBody>
        </p:sp>
        <p:sp>
          <p:nvSpPr>
            <p:cNvPr id="128" name="Rectangle 109"/>
            <p:cNvSpPr>
              <a:spLocks noChangeArrowheads="1"/>
            </p:cNvSpPr>
            <p:nvPr/>
          </p:nvSpPr>
          <p:spPr bwMode="auto">
            <a:xfrm>
              <a:off x="187" y="926"/>
              <a:ext cx="1324" cy="2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r-Latn-RS" altLang="en-US" sz="1800" b="1" dirty="0">
                  <a:solidFill>
                    <a:schemeClr val="bg1"/>
                  </a:solidFill>
                  <a:latin typeface="Tahoma" pitchFamily="34" charset="0"/>
                </a:rPr>
                <a:t>Radna memorija</a:t>
              </a:r>
              <a:endParaRPr lang="en-GB" altLang="en-US" sz="18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129" name="Rectangle 110"/>
            <p:cNvSpPr>
              <a:spLocks noChangeArrowheads="1"/>
            </p:cNvSpPr>
            <p:nvPr/>
          </p:nvSpPr>
          <p:spPr bwMode="auto">
            <a:xfrm>
              <a:off x="245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A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auto">
            <a:xfrm>
              <a:off x="742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B</a:t>
              </a: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auto">
            <a:xfrm>
              <a:off x="493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C</a:t>
              </a:r>
            </a:p>
          </p:txBody>
        </p:sp>
        <p:sp>
          <p:nvSpPr>
            <p:cNvPr id="132" name="Rectangle 113"/>
            <p:cNvSpPr>
              <a:spLocks noChangeArrowheads="1"/>
            </p:cNvSpPr>
            <p:nvPr/>
          </p:nvSpPr>
          <p:spPr bwMode="auto">
            <a:xfrm>
              <a:off x="990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D</a:t>
              </a:r>
            </a:p>
          </p:txBody>
        </p:sp>
        <p:sp>
          <p:nvSpPr>
            <p:cNvPr id="133" name="Rectangle 114"/>
            <p:cNvSpPr>
              <a:spLocks noChangeArrowheads="1"/>
            </p:cNvSpPr>
            <p:nvPr/>
          </p:nvSpPr>
          <p:spPr bwMode="auto">
            <a:xfrm>
              <a:off x="1239" y="1254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/>
                <a:t>E</a:t>
              </a:r>
            </a:p>
          </p:txBody>
        </p:sp>
      </p:grpSp>
      <p:sp>
        <p:nvSpPr>
          <p:cNvPr id="134" name="Text Box 115"/>
          <p:cNvSpPr txBox="1">
            <a:spLocks noChangeArrowheads="1"/>
          </p:cNvSpPr>
          <p:nvPr/>
        </p:nvSpPr>
        <p:spPr bwMode="auto">
          <a:xfrm>
            <a:off x="7231512" y="6175375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1800" b="1" dirty="0"/>
              <a:t>Pod-Cilj</a:t>
            </a:r>
            <a:r>
              <a:rPr lang="en-IE" altLang="en-US" sz="1800" b="1" dirty="0"/>
              <a:t>: X</a:t>
            </a:r>
            <a:endParaRPr lang="en-US" altLang="en-US" sz="1800" b="1" dirty="0"/>
          </a:p>
        </p:txBody>
      </p:sp>
      <p:sp>
        <p:nvSpPr>
          <p:cNvPr id="135" name="Oval 116"/>
          <p:cNvSpPr>
            <a:spLocks noChangeArrowheads="1"/>
          </p:cNvSpPr>
          <p:nvPr/>
        </p:nvSpPr>
        <p:spPr bwMode="auto">
          <a:xfrm>
            <a:off x="6245225" y="3125788"/>
            <a:ext cx="423863" cy="42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endParaRPr lang="en-US" altLang="en-US" sz="1800"/>
          </a:p>
        </p:txBody>
      </p:sp>
      <p:cxnSp>
        <p:nvCxnSpPr>
          <p:cNvPr id="136" name="AutoShape 118"/>
          <p:cNvCxnSpPr>
            <a:cxnSpLocks noChangeShapeType="1"/>
            <a:stCxn id="122" idx="1"/>
            <a:endCxn id="135" idx="4"/>
          </p:cNvCxnSpPr>
          <p:nvPr/>
        </p:nvCxnSpPr>
        <p:spPr bwMode="auto">
          <a:xfrm rot="10800000">
            <a:off x="6457950" y="3559175"/>
            <a:ext cx="209550" cy="11017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Oval 119"/>
          <p:cNvSpPr>
            <a:spLocks noChangeArrowheads="1"/>
          </p:cNvSpPr>
          <p:nvPr/>
        </p:nvSpPr>
        <p:spPr bwMode="auto">
          <a:xfrm>
            <a:off x="7080250" y="2492375"/>
            <a:ext cx="423863" cy="4238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?</a:t>
            </a:r>
            <a:endParaRPr lang="en-US" altLang="en-US" sz="1800"/>
          </a:p>
        </p:txBody>
      </p:sp>
      <p:cxnSp>
        <p:nvCxnSpPr>
          <p:cNvPr id="138" name="AutoShape 120"/>
          <p:cNvCxnSpPr>
            <a:cxnSpLocks noChangeShapeType="1"/>
            <a:stCxn id="135" idx="0"/>
            <a:endCxn id="137" idx="2"/>
          </p:cNvCxnSpPr>
          <p:nvPr/>
        </p:nvCxnSpPr>
        <p:spPr bwMode="auto">
          <a:xfrm rot="16200000">
            <a:off x="6558756" y="2604294"/>
            <a:ext cx="411163" cy="6127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6341789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16933</TotalTime>
  <Words>18885</Words>
  <Application>Microsoft Office PowerPoint</Application>
  <PresentationFormat>On-screen Show (4:3)</PresentationFormat>
  <Paragraphs>2614</Paragraphs>
  <Slides>258</Slides>
  <Notes>125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258</vt:i4>
      </vt:variant>
    </vt:vector>
  </HeadingPairs>
  <TitlesOfParts>
    <vt:vector size="271" baseType="lpstr">
      <vt:lpstr>Arial</vt:lpstr>
      <vt:lpstr>Arial Italic</vt:lpstr>
      <vt:lpstr>Calibri</vt:lpstr>
      <vt:lpstr>Cambria Math</vt:lpstr>
      <vt:lpstr>Courier New</vt:lpstr>
      <vt:lpstr>Courier New Bold</vt:lpstr>
      <vt:lpstr>Helvetica</vt:lpstr>
      <vt:lpstr>Monotype Sorts</vt:lpstr>
      <vt:lpstr>News Gothic MT</vt:lpstr>
      <vt:lpstr>Tahoma</vt:lpstr>
      <vt:lpstr>Times New Roman Bold</vt:lpstr>
      <vt:lpstr>Office Theme</vt:lpstr>
      <vt:lpstr>Document</vt:lpstr>
      <vt:lpstr>Sistemi bazirani na znanju</vt:lpstr>
      <vt:lpstr>Sadržaj</vt:lpstr>
      <vt:lpstr>Motivacija i ciljevi</vt:lpstr>
      <vt:lpstr>Prvi SBZ</vt:lpstr>
      <vt:lpstr>MACSYMA</vt:lpstr>
      <vt:lpstr>MACSYMA</vt:lpstr>
      <vt:lpstr>MACSYMA</vt:lpstr>
      <vt:lpstr>MACSYMA</vt:lpstr>
      <vt:lpstr>Moses o simboličkoj integraciji</vt:lpstr>
      <vt:lpstr>Strategija tri faze</vt:lpstr>
      <vt:lpstr>MACSYMA</vt:lpstr>
      <vt:lpstr>Uspeh MACSYMA</vt:lpstr>
      <vt:lpstr>DENDRAL</vt:lpstr>
      <vt:lpstr>DENDRAL</vt:lpstr>
      <vt:lpstr>Naivan pristup</vt:lpstr>
      <vt:lpstr>Izomeri za empirjsku formulu</vt:lpstr>
      <vt:lpstr>Izomeri za empirjsku formulu</vt:lpstr>
      <vt:lpstr>Podstrukture</vt:lpstr>
      <vt:lpstr>DENDRAL</vt:lpstr>
      <vt:lpstr>DENDRAL</vt:lpstr>
      <vt:lpstr>Primer potprograma – ketoni</vt:lpstr>
      <vt:lpstr>Primer potprograma – ketoni</vt:lpstr>
      <vt:lpstr>Rezultati</vt:lpstr>
      <vt:lpstr>NASTALI IZ DENDRAL</vt:lpstr>
      <vt:lpstr>NASTALI IZ DENDRAL</vt:lpstr>
      <vt:lpstr>Mycin</vt:lpstr>
      <vt:lpstr>Osvrt na project proposal</vt:lpstr>
      <vt:lpstr>SBZ – Terminologija</vt:lpstr>
      <vt:lpstr>Piramida podataka</vt:lpstr>
      <vt:lpstr>Piramida podataka</vt:lpstr>
      <vt:lpstr>Piramida podataka</vt:lpstr>
      <vt:lpstr>Piramida podataka</vt:lpstr>
      <vt:lpstr>Proces sinteze znanja</vt:lpstr>
      <vt:lpstr>Piramida Podataka i kompjuterski baziranih sistema</vt:lpstr>
      <vt:lpstr>Sistemi bazirani na znanju &amp; Znanje</vt:lpstr>
      <vt:lpstr>Znanje – tripartitna definicija</vt:lpstr>
      <vt:lpstr>Znanje – tripartitna definicija</vt:lpstr>
      <vt:lpstr>Znanje – tripartitna definicija</vt:lpstr>
      <vt:lpstr>Znanje – tripartitna definicija</vt:lpstr>
      <vt:lpstr>Znanje – tripartitna definicija</vt:lpstr>
      <vt:lpstr>Znanje u našem vremenu: čemu znanje “liči”, šta ono “može da uradi”</vt:lpstr>
      <vt:lpstr>Sedam karakteristika koncepta znanja</vt:lpstr>
      <vt:lpstr>F1 - Znanje ima praktičan aspekt</vt:lpstr>
      <vt:lpstr>F2 - Znanje jeste ili nije personalno ograničeno</vt:lpstr>
      <vt:lpstr>F3 - Znanje ima normativnu strukturu</vt:lpstr>
      <vt:lpstr>F4 – Znanje je interno umreženo</vt:lpstr>
      <vt:lpstr>F5 – Znanje je eksterno umreženo</vt:lpstr>
      <vt:lpstr>F5 – Znanje je eksterno umreženo</vt:lpstr>
      <vt:lpstr>F6 – Znanje je dinamično</vt:lpstr>
      <vt:lpstr>F6 – Znanje je dinamično</vt:lpstr>
      <vt:lpstr>F7 – Znanje ima institucionalne kontekste</vt:lpstr>
      <vt:lpstr>F7 – Znanje ima institucionalne kontekste</vt:lpstr>
      <vt:lpstr>Kako se to slaže sa Platonovom definicijom</vt:lpstr>
      <vt:lpstr>Znanje – šta obuhvata i kakvo može da bude</vt:lpstr>
      <vt:lpstr>Komponente znanja</vt:lpstr>
      <vt:lpstr>Sistem baziran na znanju (SBZ)</vt:lpstr>
      <vt:lpstr>Glavne komponente SBZ</vt:lpstr>
      <vt:lpstr>Komponente SBZ</vt:lpstr>
      <vt:lpstr>Detalji strukture SBZ</vt:lpstr>
      <vt:lpstr>Elementi SBZ</vt:lpstr>
      <vt:lpstr>Šta bi to bio Ekspertski Sistem?</vt:lpstr>
      <vt:lpstr>Ekspertski sistem bazirani na pravilima</vt:lpstr>
      <vt:lpstr>ES bazirani na pravilima</vt:lpstr>
      <vt:lpstr>Šta bi to bio Ekspertski Sistem baziran na pravilima?</vt:lpstr>
      <vt:lpstr>ES bazirani na pravilima</vt:lpstr>
      <vt:lpstr>ES bazirani na pravilima</vt:lpstr>
      <vt:lpstr>ES bazirani na pravilima</vt:lpstr>
      <vt:lpstr>ES bazirani na pravilima</vt:lpstr>
      <vt:lpstr>Primer pravila</vt:lpstr>
      <vt:lpstr>ES bazirani na pravilima</vt:lpstr>
      <vt:lpstr>ES bazirani na pravilima</vt:lpstr>
      <vt:lpstr>ES bazirani na pravilima</vt:lpstr>
      <vt:lpstr>ES bazirani na pravilima</vt:lpstr>
      <vt:lpstr>ES bazirani na pravilima</vt:lpstr>
      <vt:lpstr>Arhitektura ES baziranim na pravilima</vt:lpstr>
      <vt:lpstr>Rad modula za zaključivanje</vt:lpstr>
      <vt:lpstr>Rad modula za zaključivanje</vt:lpstr>
      <vt:lpstr>Rad modula za zaključivanje</vt:lpstr>
      <vt:lpstr>Rad modula za zaključivanje</vt:lpstr>
      <vt:lpstr>Primer MYCIN pravila</vt:lpstr>
      <vt:lpstr>Karakteristike ES baziranih na pravilima</vt:lpstr>
      <vt:lpstr>Karakteristike ES baziranih na pravilima</vt:lpstr>
      <vt:lpstr>Ulančavanje unapred</vt:lpstr>
      <vt:lpstr>Ulančavanje unapred</vt:lpstr>
      <vt:lpstr>Ulančavanje unapred</vt:lpstr>
      <vt:lpstr>Ulančavanje unapred</vt:lpstr>
      <vt:lpstr>Ulančavanje unapred</vt:lpstr>
      <vt:lpstr>Ulančavanje unapred</vt:lpstr>
      <vt:lpstr>Ulančavanje unapred</vt:lpstr>
      <vt:lpstr>Ulančavanje unapred</vt:lpstr>
      <vt:lpstr>Ulančavanje unapred</vt:lpstr>
      <vt:lpstr>Ulančavanje unazad</vt:lpstr>
      <vt:lpstr>Ulančavanje unazad</vt:lpstr>
      <vt:lpstr>Ulančavanje unazad</vt:lpstr>
      <vt:lpstr>Ulančavanje unazad</vt:lpstr>
      <vt:lpstr>Ulančavanje unazad</vt:lpstr>
      <vt:lpstr>Ulančavanje unazad</vt:lpstr>
      <vt:lpstr>Ulančavanje unazad</vt:lpstr>
      <vt:lpstr>Ulančavanje unazad</vt:lpstr>
      <vt:lpstr>Ulančavanje unazad</vt:lpstr>
      <vt:lpstr>Ulančavanje unazad</vt:lpstr>
      <vt:lpstr>Ulančavanje unazad</vt:lpstr>
      <vt:lpstr>Ulančavanje unazad</vt:lpstr>
      <vt:lpstr>Ulančavanje unazad</vt:lpstr>
      <vt:lpstr>Razrešavanje konflikta</vt:lpstr>
      <vt:lpstr>Razrešavanje konflikta</vt:lpstr>
      <vt:lpstr>Razrešavanje konflikta</vt:lpstr>
      <vt:lpstr>Razrešavanje konflikta</vt:lpstr>
      <vt:lpstr>Razrešavanje konflikta</vt:lpstr>
      <vt:lpstr>Razrešavanje konflikta</vt:lpstr>
      <vt:lpstr>Razrešavanje konflikta</vt:lpstr>
      <vt:lpstr>Temelji SBZ</vt:lpstr>
      <vt:lpstr>Emil Leon Post</vt:lpstr>
      <vt:lpstr>Postovi produkcioni sistemi</vt:lpstr>
      <vt:lpstr>Postov kanonički sistem</vt:lpstr>
      <vt:lpstr>Postov kanonički sistem</vt:lpstr>
      <vt:lpstr>Primer</vt:lpstr>
      <vt:lpstr>Primer – MU slagalica</vt:lpstr>
      <vt:lpstr>MU slagalica</vt:lpstr>
      <vt:lpstr>MU slagalica - rešenje</vt:lpstr>
      <vt:lpstr>MU slagalica - rešenje</vt:lpstr>
      <vt:lpstr>Markovljev algoritam</vt:lpstr>
      <vt:lpstr>Neefikasan algoritam za Uprarivanje</vt:lpstr>
      <vt:lpstr>Rete Algoritam</vt:lpstr>
      <vt:lpstr>RETE algoritam</vt:lpstr>
      <vt:lpstr>RETE mreža</vt:lpstr>
      <vt:lpstr>RETE mreža</vt:lpstr>
      <vt:lpstr>RETE mreža</vt:lpstr>
      <vt:lpstr>Osnovna topografija Rete mreže: Alfa mreža</vt:lpstr>
      <vt:lpstr>Osnovna topografija Rete mreže: Alfa mreža</vt:lpstr>
      <vt:lpstr>Osnovna topografija Rete mreže: Beta mreža</vt:lpstr>
      <vt:lpstr>Osnovna topografija Rete mreže: Beta mreža</vt:lpstr>
      <vt:lpstr>Osnovna topografija Rete mreže</vt:lpstr>
      <vt:lpstr>RETE algoritam</vt:lpstr>
      <vt:lpstr>RETE algoritam primer</vt:lpstr>
      <vt:lpstr>RETE algoritam primer</vt:lpstr>
      <vt:lpstr>Alfa ulazni čvorovi</vt:lpstr>
      <vt:lpstr>RETE algoritam primer</vt:lpstr>
      <vt:lpstr>RETE algoritam primer</vt:lpstr>
      <vt:lpstr>Uslovi u Alfa mreži</vt:lpstr>
      <vt:lpstr>RETE algoritam primer</vt:lpstr>
      <vt:lpstr>RETE algoritam primer</vt:lpstr>
      <vt:lpstr>Objedinjavanje činjenica (spojevi) u Beta mreži</vt:lpstr>
      <vt:lpstr>RETE algoritam primer</vt:lpstr>
      <vt:lpstr>RETE algoritam primer</vt:lpstr>
      <vt:lpstr>Zadovoljena pravila</vt:lpstr>
      <vt:lpstr>Primer</vt:lpstr>
      <vt:lpstr>RETE ciklus: evaluacija</vt:lpstr>
      <vt:lpstr>Zadovoljena pravila</vt:lpstr>
      <vt:lpstr>RETE ciklus: izvršavanje</vt:lpstr>
      <vt:lpstr>Okidanje pravila</vt:lpstr>
      <vt:lpstr>Ponavljanje RETE ciklusa: evaluacija</vt:lpstr>
      <vt:lpstr>PowerPoint Presentation</vt:lpstr>
      <vt:lpstr>PowerPoint Presentation</vt:lpstr>
      <vt:lpstr>RETE algoritam - proširivanje</vt:lpstr>
      <vt:lpstr>Prednosti ES baziranih na pravilima </vt:lpstr>
      <vt:lpstr>Nedostaci ES baziranih na pravilima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ES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RBS Jess</vt:lpstr>
      <vt:lpstr>Primeri rada sa pravilima u ES Jess</vt:lpstr>
      <vt:lpstr>Primeri rada sa pravilima u ES Jess</vt:lpstr>
      <vt:lpstr>Primeri rada sa pravilima u ES Jess</vt:lpstr>
      <vt:lpstr>Primeri rada sa pravilima u ES Jess</vt:lpstr>
      <vt:lpstr>Primeri rada sa pravilima u ES Jess</vt:lpstr>
      <vt:lpstr>Primeri rada sa pravilima u ES Jess</vt:lpstr>
      <vt:lpstr>Primeri rada sa pravilima u ES Jess</vt:lpstr>
      <vt:lpstr>Primeri rada sa pravilima u ES Jess</vt:lpstr>
      <vt:lpstr>Primeri rada sa pravilima u ES Jess</vt:lpstr>
      <vt:lpstr>SBZ alati</vt:lpstr>
      <vt:lpstr>SBZ alati</vt:lpstr>
      <vt:lpstr>SBZ alati</vt:lpstr>
      <vt:lpstr>SBZ alati</vt:lpstr>
      <vt:lpstr>SBZ alati</vt:lpstr>
      <vt:lpstr>SBZ alati</vt:lpstr>
      <vt:lpstr>Novi pravci povezani sa SBZ</vt:lpstr>
      <vt:lpstr>Inženjerstvo znanja</vt:lpstr>
      <vt:lpstr>Šta bi to bio Ekspertski Sistem?</vt:lpstr>
      <vt:lpstr>Ekspertski sistemi</vt:lpstr>
      <vt:lpstr>Eksperti</vt:lpstr>
      <vt:lpstr>Eksperti i ekspertski sistemi</vt:lpstr>
      <vt:lpstr>Eksperti i ekspertski sistemi</vt:lpstr>
      <vt:lpstr>Razlozi za pravljenje ES-a</vt:lpstr>
      <vt:lpstr>Prednosti ES-a nad ekspertima ljudima</vt:lpstr>
      <vt:lpstr>Nedostaci ES-a</vt:lpstr>
      <vt:lpstr>Preduslovi za uspešan ES projekat</vt:lpstr>
      <vt:lpstr>Tipovi ekspertize</vt:lpstr>
      <vt:lpstr>Tipovi ekspertize</vt:lpstr>
      <vt:lpstr>Test telefonskog poziva</vt:lpstr>
      <vt:lpstr>Drajfusova kritika ekspretskih sistema</vt:lpstr>
      <vt:lpstr>Drajfusova kritika ekspretskih sistema</vt:lpstr>
      <vt:lpstr>Simboličko mišljenje</vt:lpstr>
      <vt:lpstr>Simboličko mišljenje</vt:lpstr>
      <vt:lpstr>Mikro-svetovi</vt:lpstr>
      <vt:lpstr>Ekspret (prema Fajgenbaumu)</vt:lpstr>
      <vt:lpstr>Ispitivanje eksperata</vt:lpstr>
      <vt:lpstr>Ispitivanje eksperata</vt:lpstr>
      <vt:lpstr>Ispitivanje eksperata</vt:lpstr>
      <vt:lpstr>Drajfus – fenomenologija usvajanja veština</vt:lpstr>
      <vt:lpstr>Drajfus – fenomenologija usvajanja veština</vt:lpstr>
      <vt:lpstr>1. Početnik (Novice)</vt:lpstr>
      <vt:lpstr>1. Vozač početnik</vt:lpstr>
      <vt:lpstr>1. Šahista početnik</vt:lpstr>
      <vt:lpstr>1. Programer početnik</vt:lpstr>
      <vt:lpstr>2. Napredni (advanced) početnik</vt:lpstr>
      <vt:lpstr>2. Napredni početnik vozač</vt:lpstr>
      <vt:lpstr>2. Napredni početnik šahista</vt:lpstr>
      <vt:lpstr>2. Napredni početnik programer</vt:lpstr>
      <vt:lpstr>3. Kompetentnost</vt:lpstr>
      <vt:lpstr>3. Kompetetni vozač</vt:lpstr>
      <vt:lpstr>3. Kompetentni šahista</vt:lpstr>
      <vt:lpstr>3. Kompetentni programer</vt:lpstr>
      <vt:lpstr>4. Profesionalnost (proficiency)</vt:lpstr>
      <vt:lpstr>4. Profesionalni vozač</vt:lpstr>
      <vt:lpstr>4. Profesionalni šahista</vt:lpstr>
      <vt:lpstr>4. Profesionalni programer</vt:lpstr>
      <vt:lpstr>5. Ekspretiza</vt:lpstr>
      <vt:lpstr>5. Eksper vozač</vt:lpstr>
      <vt:lpstr>5. Ekspert šahista</vt:lpstr>
      <vt:lpstr>5. Ekspert programer</vt:lpstr>
      <vt:lpstr>Dodatak 6. Master</vt:lpstr>
      <vt:lpstr>Analiza usvajanja veština</vt:lpstr>
      <vt:lpstr>Mogući ES-i – istorije slučaja</vt:lpstr>
      <vt:lpstr>Mogući ES-i – istorije slučaja - 1</vt:lpstr>
      <vt:lpstr>Mogući ES-i – istorije slučaja - 2</vt:lpstr>
      <vt:lpstr>Mogući ES-i – istorije slučaja - 3</vt:lpstr>
      <vt:lpstr>Mogući ES-i – istorije slučaja - 4</vt:lpstr>
      <vt:lpstr>Mogući ES-i – istorije slučaja - 5</vt:lpstr>
      <vt:lpstr>Mogući ES-i – istorije slučaja - 6</vt:lpstr>
      <vt:lpstr>Mogući ES-i – istorije slučaja - 7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bazirani na znanju</dc:title>
  <dc:creator>ZiM</dc:creator>
  <cp:lastModifiedBy>Siniša</cp:lastModifiedBy>
  <cp:revision>1491</cp:revision>
  <dcterms:created xsi:type="dcterms:W3CDTF">2015-01-11T08:58:30Z</dcterms:created>
  <dcterms:modified xsi:type="dcterms:W3CDTF">2023-04-12T18:12:52Z</dcterms:modified>
</cp:coreProperties>
</file>