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8" r:id="rId5"/>
    <p:sldId id="331" r:id="rId6"/>
    <p:sldId id="259" r:id="rId7"/>
    <p:sldId id="260" r:id="rId8"/>
    <p:sldId id="261" r:id="rId9"/>
    <p:sldId id="265" r:id="rId10"/>
    <p:sldId id="275" r:id="rId11"/>
    <p:sldId id="262" r:id="rId12"/>
    <p:sldId id="263" r:id="rId13"/>
    <p:sldId id="264" r:id="rId14"/>
    <p:sldId id="266" r:id="rId15"/>
    <p:sldId id="286" r:id="rId16"/>
    <p:sldId id="330" r:id="rId17"/>
    <p:sldId id="267" r:id="rId18"/>
    <p:sldId id="277" r:id="rId19"/>
    <p:sldId id="276" r:id="rId20"/>
    <p:sldId id="268" r:id="rId21"/>
    <p:sldId id="269" r:id="rId22"/>
    <p:sldId id="278" r:id="rId23"/>
    <p:sldId id="270" r:id="rId24"/>
    <p:sldId id="271" r:id="rId25"/>
    <p:sldId id="272" r:id="rId26"/>
    <p:sldId id="281" r:id="rId27"/>
    <p:sldId id="279" r:id="rId28"/>
    <p:sldId id="280" r:id="rId29"/>
    <p:sldId id="274" r:id="rId30"/>
    <p:sldId id="284" r:id="rId31"/>
    <p:sldId id="285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71EA-252A-B9F8-E32B-99E9BAA3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2DFB-730B-8B60-3FE4-9FE476A0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C8DE-B934-43C1-FC6E-606BABCA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D20D-F6CB-CF36-BDEF-38FE9BC6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4074-BD5C-B5C1-2F6F-825000F4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FE1-F12C-2A7B-4D22-CB2BF96E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F13D3-5717-1DE3-C638-1E8DCB08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863D-F4B3-BE1D-D6BE-205F3248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B1E6-A274-C8AB-2BED-D184A1E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C98F8-C0C7-6CCE-5D28-0CD9C75B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3131-1DA3-D8C4-C4DB-BC13F12D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FDB5-948B-8FAE-6475-2C16A18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EE27-EF7F-D20F-D417-56055EDC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4988-70BD-22BE-5581-DB3427A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3036-5ECB-F0E1-4FCB-C43F1658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98AD-C2DF-6D0B-61E0-D50338D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E7E6-DA4F-7CD4-E903-82887969C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86A-FB86-5AE0-C6F1-DA88B0E9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E38A-B4B0-FD05-EED4-C749FAA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CC4D-25C3-D507-A5F1-E326DC7D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1190-3356-F6D3-9789-063C4E40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B6F-2F42-D911-CCB3-2C92868E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C9AA-DA4A-A942-3923-6C161084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915C-33EA-0588-EC20-10F9964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774-1202-B3D4-0FF4-CE88F1D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9FCBD-4958-8BA0-8DC7-2F0ACE8B6DEA}"/>
              </a:ext>
            </a:extLst>
          </p:cNvPr>
          <p:cNvSpPr txBox="1"/>
          <p:nvPr userDrawn="1"/>
        </p:nvSpPr>
        <p:spPr>
          <a:xfrm>
            <a:off x="8783053" y="6356350"/>
            <a:ext cx="25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0023264-E2ED-4660-96E1-8F6FCDAEC5AB}" type="slidenum">
              <a:rPr lang="en-US" smtClean="0"/>
              <a:t>‹#›</a:t>
            </a:fld>
            <a:r>
              <a:rPr lang="sr-Latn-RS"/>
              <a:t>/33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AB6F-2F42-D911-CCB3-2C92868E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C9AA-DA4A-A942-3923-6C161084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915C-33EA-0588-EC20-10F9964C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2774-1202-B3D4-0FF4-CE88F1D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9FCBD-4958-8BA0-8DC7-2F0ACE8B6DEA}"/>
              </a:ext>
            </a:extLst>
          </p:cNvPr>
          <p:cNvSpPr txBox="1"/>
          <p:nvPr userDrawn="1"/>
        </p:nvSpPr>
        <p:spPr>
          <a:xfrm>
            <a:off x="8783053" y="6356350"/>
            <a:ext cx="257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0023264-E2ED-4660-96E1-8F6FCDAEC5AB}" type="slidenum">
              <a:rPr lang="en-US" smtClean="0"/>
              <a:t>‹#›</a:t>
            </a:fld>
            <a:r>
              <a:rPr lang="sr-Latn-RS"/>
              <a:t>/33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2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04A-526B-2FAE-DF3A-692E3673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D7F4-05AC-C927-FA13-05B219AD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3F76-8B02-27FA-A4AC-2370F1B7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A8E5-0F73-A233-2CA1-FA78392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75DD-21DD-4E10-3C7A-584739A2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034-5501-038E-8052-290E8A70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FF63-EAF1-96AA-E549-63970C201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E5CE-D72A-BF8D-9569-80A8AB04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BE52-0BDB-6404-630B-2A581F01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3767-F0BA-AA81-FAB4-6BF762A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2A14-12DE-B7D1-527F-0E60D60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1FED-B9EB-E2E4-E2B7-6E01752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03AD-582B-F2BE-3DBA-84F703C59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BE7B-AB06-819E-FC01-8B7669E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0185A-B951-2053-8108-296F64CA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9AC96-A571-489F-8636-3ADF8073B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87BEB-F829-1D00-7EDF-1E18F487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340CD-A839-8A19-10E9-BD89A71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C6181-99EB-A136-76BA-3B17A79E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FFC0-DAC9-AFE1-0932-C4128CA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120E5-34EC-8930-4D44-79F7A72F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ADC8F-EA5C-2DDA-77CF-EFD22FC5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BF2EE-769E-ACFE-4E6F-95C54CED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4CED2-7605-1476-548B-C48DE08F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1BDCC-D75D-3B0A-2C26-EB1119CA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1B038-EF8A-A84C-07EF-3C049DFD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DD74-0832-E18C-825A-B050141A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3500-98D3-6876-584B-4F418B1D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71E63-7231-22C7-35FE-8E792028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818BD-6652-35EE-7CEF-CF8AA99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BF24-1928-5B57-40A7-7290018C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AF96-0896-F9D6-DD18-A3A633FE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7E85-213A-B927-E0C6-89AB0A14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B172-392E-34D0-47F2-FE86232A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9B73-7734-E86A-4970-E6426F8B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CC9C-BFE4-4386-8C54-B81E4330E6DB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4EE7-6507-A848-DC63-8009062A3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5272-511B-9FD4-D996-383466C9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408-36EE-417E-A243-16DA0EB5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1BA6-57F6-5F4F-A620-7199B635A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6248-2E5C-0C74-3946-E4CE06023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Osnove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4DE-9C17-2908-12C4-C341A0E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A8E2-1F9D-C554-8820-9972BEBE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Na USB punjač (5V) smo spojili otpornik od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Kolika je snaga na otporniku?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P = U</a:t>
            </a:r>
            <a:r>
              <a:rPr lang="sr-Latn-RS" baseline="3000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 / R = (25 / 100)W = 0,25W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4D84DB-7A86-D619-55D9-572FBD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115" y="3847028"/>
            <a:ext cx="3408575" cy="2555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16101-8E33-39AC-6CC2-7EB851C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Kirhofovi zakoni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035-D938-38F4-32D1-F7A554EC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4493"/>
          </a:xfrm>
        </p:spPr>
        <p:txBody>
          <a:bodyPr>
            <a:normAutofit/>
          </a:bodyPr>
          <a:lstStyle/>
          <a:p>
            <a:r>
              <a:rPr lang="sr-Latn-RS" sz="3200"/>
              <a:t>Prvi Kirhofov zakon</a:t>
            </a:r>
          </a:p>
          <a:p>
            <a:pPr lvl="1"/>
            <a:r>
              <a:rPr lang="sr-Latn-RS" sz="2800"/>
              <a:t>Suma svih struja u nekom čvoru je nula:</a:t>
            </a:r>
          </a:p>
          <a:p>
            <a:pPr lvl="1"/>
            <a:endParaRPr lang="sr-Latn-RS" sz="2800"/>
          </a:p>
          <a:p>
            <a:endParaRPr lang="sr-Latn-RS" sz="3200"/>
          </a:p>
          <a:p>
            <a:r>
              <a:rPr lang="sr-Latn-RS" sz="3200"/>
              <a:t>Drugi Kirhofov zakon</a:t>
            </a:r>
          </a:p>
          <a:p>
            <a:pPr lvl="1"/>
            <a:r>
              <a:rPr lang="sr-Latn-RS" sz="2800"/>
              <a:t>Suma svih napona u petlji je nula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CFC82-2786-F52F-220C-292FBFAF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277" y="802819"/>
            <a:ext cx="2628591" cy="256221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962AEA33-1644-DA96-15CA-F6956502BB73}"/>
              </a:ext>
            </a:extLst>
          </p:cNvPr>
          <p:cNvSpPr/>
          <p:nvPr/>
        </p:nvSpPr>
        <p:spPr>
          <a:xfrm flipV="1">
            <a:off x="8779242" y="4526050"/>
            <a:ext cx="514350" cy="247650"/>
          </a:xfrm>
          <a:prstGeom prst="arc">
            <a:avLst>
              <a:gd name="adj1" fmla="val 11274440"/>
              <a:gd name="adj2" fmla="val 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649DED-40D2-E0CE-DBC5-2F6E64204FE1}"/>
              </a:ext>
            </a:extLst>
          </p:cNvPr>
          <p:cNvSpPr/>
          <p:nvPr/>
        </p:nvSpPr>
        <p:spPr>
          <a:xfrm flipV="1">
            <a:off x="8779242" y="5931356"/>
            <a:ext cx="514350" cy="247650"/>
          </a:xfrm>
          <a:prstGeom prst="arc">
            <a:avLst>
              <a:gd name="adj1" fmla="val 10536355"/>
              <a:gd name="adj2" fmla="val 87919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BCC74C9-50E7-832B-5265-020A23F1CB9C}"/>
              </a:ext>
            </a:extLst>
          </p:cNvPr>
          <p:cNvSpPr/>
          <p:nvPr/>
        </p:nvSpPr>
        <p:spPr>
          <a:xfrm rot="15234369" flipH="1" flipV="1">
            <a:off x="10358957" y="4931296"/>
            <a:ext cx="514350" cy="247650"/>
          </a:xfrm>
          <a:prstGeom prst="arc">
            <a:avLst>
              <a:gd name="adj1" fmla="val 11274440"/>
              <a:gd name="adj2" fmla="val 0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43C-6DFC-6A3F-EF86-B4DF8CFD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Komponente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E22E-3C3F-D25C-00CD-BD64D205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Napajanja (baterije, adapteri)</a:t>
            </a:r>
          </a:p>
          <a:p>
            <a:r>
              <a:rPr lang="sr-Latn-RS"/>
              <a:t>Žice (provodnici)</a:t>
            </a:r>
          </a:p>
          <a:p>
            <a:r>
              <a:rPr lang="sr-Latn-RS"/>
              <a:t>Prekidači</a:t>
            </a:r>
          </a:p>
          <a:p>
            <a:r>
              <a:rPr lang="sr-Latn-RS"/>
              <a:t>Otpornici</a:t>
            </a:r>
          </a:p>
          <a:p>
            <a:r>
              <a:rPr lang="sr-Latn-RS"/>
              <a:t>Kondenzatori</a:t>
            </a:r>
          </a:p>
          <a:p>
            <a:r>
              <a:rPr lang="sr-Latn-RS"/>
              <a:t>Zavojnice</a:t>
            </a:r>
          </a:p>
          <a:p>
            <a:r>
              <a:rPr lang="sr-Latn-RS"/>
              <a:t>Transformatori</a:t>
            </a:r>
          </a:p>
          <a:p>
            <a:r>
              <a:rPr lang="sr-Latn-RS"/>
              <a:t>Diode</a:t>
            </a:r>
          </a:p>
          <a:p>
            <a:r>
              <a:rPr lang="sr-Latn-RS"/>
              <a:t>Tranzistori</a:t>
            </a:r>
          </a:p>
          <a:p>
            <a:r>
              <a:rPr lang="sr-Latn-RS"/>
              <a:t>Releji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A6DD-CFE7-E74C-3FB2-FB9DBD00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Napajanja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C5BB-A358-4766-3FF7-4C6F8930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3200"/>
              <a:t>Baterije</a:t>
            </a:r>
          </a:p>
          <a:p>
            <a:pPr lvl="1"/>
            <a:r>
              <a:rPr lang="sr-Latn-RS" sz="2800"/>
              <a:t>Punjive</a:t>
            </a:r>
          </a:p>
          <a:p>
            <a:pPr lvl="2"/>
            <a:r>
              <a:rPr lang="sr-Latn-RS" sz="2400"/>
              <a:t>Li-jonske (3V - 3,7V - 4,2V), Li-polimerske (3V - 3,7V - 4,2V), LiFePo(2,5V - 3,2V - 3,6V)</a:t>
            </a:r>
          </a:p>
          <a:p>
            <a:pPr lvl="2"/>
            <a:r>
              <a:rPr lang="sr-Latn-RS" sz="2400"/>
              <a:t>NiMH (Nikl-Metal-Hidridne 1,2V), NiCd (Nikl-Kadmijumske 1,2V)</a:t>
            </a:r>
          </a:p>
          <a:p>
            <a:pPr lvl="2"/>
            <a:r>
              <a:rPr lang="sr-Latn-RS" sz="2400"/>
              <a:t>Olovni akumulatori (1,8V - 2V - 2,1V)</a:t>
            </a:r>
          </a:p>
          <a:p>
            <a:pPr lvl="1"/>
            <a:r>
              <a:rPr lang="sr-Latn-RS" sz="2800"/>
              <a:t>Nisu punjive</a:t>
            </a:r>
          </a:p>
          <a:p>
            <a:pPr lvl="2"/>
            <a:r>
              <a:rPr lang="sr-Latn-RS" sz="2400"/>
              <a:t>Alkalne (1,5V)</a:t>
            </a:r>
          </a:p>
          <a:p>
            <a:r>
              <a:rPr lang="sr-Latn-RS" sz="3200"/>
              <a:t>Adapteri</a:t>
            </a:r>
          </a:p>
          <a:p>
            <a:pPr lvl="1"/>
            <a:r>
              <a:rPr lang="sr-Latn-RS" sz="2800"/>
              <a:t>Sa 240V AC (naizmenična struja) na određeni napon DC (jednosmerna struja)</a:t>
            </a:r>
          </a:p>
          <a:p>
            <a:pPr lvl="2"/>
            <a:r>
              <a:rPr lang="sr-Latn-RS" sz="2400"/>
              <a:t>USB punjači za telefone po defaultu daju 5V DC</a:t>
            </a:r>
          </a:p>
          <a:p>
            <a:pPr lvl="2"/>
            <a:r>
              <a:rPr lang="sr-Latn-RS" sz="2400"/>
              <a:t>Bitno je proveriti koliku struju mogu da pruže (kolika je snaga)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08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E51C-0AA6-1D44-98A3-7CA06A20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Žice (provodnici)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3928-CA2B-3339-F1FD-0E925850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Povezuju komponente</a:t>
            </a:r>
          </a:p>
          <a:p>
            <a:r>
              <a:rPr lang="sr-Latn-RS" sz="3200"/>
              <a:t>Mi ih u električnim šemama idealizujemo (da nemaju otpornost, induktivnost i sl.)</a:t>
            </a:r>
          </a:p>
          <a:p>
            <a:pPr lvl="1"/>
            <a:r>
              <a:rPr lang="sr-Latn-RS" sz="2800"/>
              <a:t>U realnom životu, naravno, ništa nije idealno, ali se do neke mere i u određenim slučajevima stvarno mogu smatrati idealnim</a:t>
            </a:r>
          </a:p>
          <a:p>
            <a:endParaRPr lang="en-US" sz="32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B2B5BD-2529-E5C8-7BF9-43BA5541C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986" y="0"/>
            <a:ext cx="1667627" cy="166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70D3632-4FFA-0064-059D-3A74B58A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714" y="0"/>
            <a:ext cx="2873459" cy="21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0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C85A-4415-EAE1-FECE-FE5F4D8F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Prekidači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081F-62BF-04CB-0197-4F2ABDB3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3200"/>
              <a:t>Prekidaju/uspostavljaju električno kolo</a:t>
            </a:r>
          </a:p>
          <a:p>
            <a:r>
              <a:rPr lang="sr-Latn-RS" sz="3200"/>
              <a:t>Vrste:</a:t>
            </a:r>
          </a:p>
          <a:p>
            <a:pPr lvl="1"/>
            <a:r>
              <a:rPr lang="sr-Latn-RS" sz="2800"/>
              <a:t>Dvopolni prekidač</a:t>
            </a:r>
          </a:p>
          <a:p>
            <a:pPr marL="457200" lvl="1" indent="0">
              <a:buNone/>
            </a:pPr>
            <a:endParaRPr lang="sr-Latn-RS" sz="2800"/>
          </a:p>
          <a:p>
            <a:pPr lvl="1"/>
            <a:r>
              <a:rPr lang="sr-Latn-RS" sz="2800"/>
              <a:t>Tropolni prekidač</a:t>
            </a:r>
          </a:p>
          <a:p>
            <a:pPr marL="457200" lvl="1" indent="0">
              <a:buNone/>
            </a:pPr>
            <a:endParaRPr lang="sr-Latn-RS" sz="2800"/>
          </a:p>
          <a:p>
            <a:pPr lvl="1"/>
            <a:r>
              <a:rPr lang="sr-Latn-RS" sz="2800"/>
              <a:t>Taster</a:t>
            </a:r>
          </a:p>
          <a:p>
            <a:endParaRPr lang="sr-Latn-RS" sz="3200"/>
          </a:p>
          <a:p>
            <a:r>
              <a:rPr lang="sr-Latn-RS" sz="3200"/>
              <a:t>Nezgodna osobina svih prekidača – bouncing</a:t>
            </a:r>
          </a:p>
          <a:p>
            <a:pPr lvl="1"/>
            <a:r>
              <a:rPr lang="sr-Latn-RS" sz="2800"/>
              <a:t>Potrebna kola/kod za debouncing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881DC-8905-735C-3C26-AA1E6227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85" y="4038549"/>
            <a:ext cx="1383883" cy="749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A81F2-E6B2-7BE6-84C2-2E2408DF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19" y="3375274"/>
            <a:ext cx="1383883" cy="715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1EAC7-99A2-D8E0-2EC7-85DA7A9B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961" y="2625626"/>
            <a:ext cx="793961" cy="56218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3B4B061-6A66-D113-9898-89475DA11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21527"/>
            <a:ext cx="1812758" cy="181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FF7D43-83AD-D0B5-D57C-04351E50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76966"/>
            <a:ext cx="1548063" cy="1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FC6D8-DB0B-21D4-5D9C-39DD36972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929" y="3232940"/>
            <a:ext cx="1480899" cy="1611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88F71-37EC-EC24-73AD-C18A0C4CD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1148" y="5051982"/>
            <a:ext cx="1204459" cy="9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562E-49B2-9555-346E-E4C7D27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Debouncing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031E-8CAC-8279-99B0-15CBE9DA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Tasteri imaju nezgodnu osobinu da jednim pritiskom proizvedu više uspostavljenih veza</a:t>
            </a:r>
          </a:p>
          <a:p>
            <a:pPr lvl="1"/>
            <a:r>
              <a:rPr lang="sr-Latn-RS"/>
              <a:t>Fantomski, višestruki klikovi</a:t>
            </a:r>
          </a:p>
          <a:p>
            <a:r>
              <a:rPr lang="sr-Latn-RS"/>
              <a:t>Problem se rešava debouncing tehnikama</a:t>
            </a:r>
          </a:p>
          <a:p>
            <a:pPr lvl="1"/>
            <a:r>
              <a:rPr lang="sr-Latn-RS"/>
              <a:t>Hardverski debouncing</a:t>
            </a:r>
          </a:p>
          <a:p>
            <a:pPr lvl="1"/>
            <a:r>
              <a:rPr lang="sr-Latn-RS"/>
              <a:t>Softverski debouncing</a:t>
            </a:r>
          </a:p>
          <a:p>
            <a:r>
              <a:rPr lang="sr-Latn-RS"/>
              <a:t>Obe varijante rade na isti način:</a:t>
            </a:r>
          </a:p>
          <a:p>
            <a:pPr lvl="1"/>
            <a:r>
              <a:rPr lang="sr-Latn-RS"/>
              <a:t>Detektuje prvi klik</a:t>
            </a:r>
          </a:p>
          <a:p>
            <a:pPr lvl="1"/>
            <a:r>
              <a:rPr lang="sr-Latn-RS"/>
              <a:t>Sačeka predefinisano vreme</a:t>
            </a:r>
          </a:p>
          <a:p>
            <a:pPr lvl="2"/>
            <a:r>
              <a:rPr lang="sr-Latn-RS"/>
              <a:t>Ignoriše dodatne klikove</a:t>
            </a:r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F51B227-8E45-4105-1137-22F39167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59175"/>
            <a:ext cx="4876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7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3B15-5D01-37B7-775B-DDEBC457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Otpornici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4F51-8CE1-4355-8A4F-FB81F0AE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Pružaju otpor struji, odn. ograničavaju je</a:t>
            </a:r>
          </a:p>
          <a:p>
            <a:pPr lvl="1"/>
            <a:r>
              <a:rPr lang="sr-Latn-RS" sz="2800"/>
              <a:t>Za neki dati napon U, struja ne može biti veća od U/R</a:t>
            </a:r>
          </a:p>
          <a:p>
            <a:r>
              <a:rPr lang="sr-Latn-RS" sz="3200"/>
              <a:t>Jedinica za otpornost: Om (</a:t>
            </a:r>
            <a:r>
              <a:rPr lang="el-GR" sz="3200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sz="3200"/>
              <a:t>)</a:t>
            </a:r>
          </a:p>
          <a:p>
            <a:r>
              <a:rPr lang="sr-Latn-RS" sz="3200"/>
              <a:t>Mogu da se ozbiljno greju dok struja protiče kroz njih</a:t>
            </a:r>
          </a:p>
          <a:p>
            <a:pPr lvl="1"/>
            <a:r>
              <a:rPr lang="sr-Latn-RS" sz="2800"/>
              <a:t>Zato postoje podaci o snazi koju mogu da izdrže (1/8W, 1/4W, itd.)</a:t>
            </a:r>
          </a:p>
          <a:p>
            <a:r>
              <a:rPr lang="sr-Latn-RS" sz="3200"/>
              <a:t>U digitalnoj elektronici imaju posebno značenje kao pull-up ili pull-down otpornici</a:t>
            </a:r>
            <a:endParaRPr lang="en-US" sz="320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E68A0D-CB11-91CE-8E92-3F37CB7B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4" y="315819"/>
            <a:ext cx="2476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9E7D2-0AB4-E756-284F-2792667E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40" y="632911"/>
            <a:ext cx="2448260" cy="5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85D-75F1-E42E-36EC-75113F55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Kombinacije otpornika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6300-7F9F-C28C-8E04-8FE4A895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Redna:</a:t>
            </a:r>
          </a:p>
          <a:p>
            <a:pPr marL="0" indent="0">
              <a:buNone/>
            </a:pPr>
            <a:r>
              <a:rPr lang="sr-Latn-RS"/>
              <a:t>R</a:t>
            </a:r>
            <a:r>
              <a:rPr lang="sr-Latn-RS" baseline="-25000"/>
              <a:t>eq</a:t>
            </a:r>
            <a:r>
              <a:rPr lang="sr-Latn-RS"/>
              <a:t> = R</a:t>
            </a:r>
            <a:r>
              <a:rPr lang="sr-Latn-RS" baseline="-25000"/>
              <a:t>1</a:t>
            </a:r>
            <a:r>
              <a:rPr lang="sr-Latn-RS"/>
              <a:t> + R</a:t>
            </a:r>
            <a:r>
              <a:rPr lang="sr-Latn-RS" baseline="-25000"/>
              <a:t>2</a:t>
            </a:r>
            <a:r>
              <a:rPr lang="sr-Latn-RS"/>
              <a:t> + ... + R</a:t>
            </a:r>
            <a:r>
              <a:rPr lang="sr-Latn-RS" baseline="-25000"/>
              <a:t>n</a:t>
            </a:r>
          </a:p>
          <a:p>
            <a:endParaRPr lang="sr-Latn-RS"/>
          </a:p>
          <a:p>
            <a:r>
              <a:rPr lang="sr-Latn-RS"/>
              <a:t>Paralelna:</a:t>
            </a:r>
            <a:endParaRPr lang="en-US"/>
          </a:p>
        </p:txBody>
      </p:sp>
      <p:pic>
        <p:nvPicPr>
          <p:cNvPr id="2050" name="Picture 2" descr="Circuit diagram of several resistors, labelled R1, R2 ... Rn, connected end to end">
            <a:extLst>
              <a:ext uri="{FF2B5EF4-FFF2-40B4-BE49-F238E27FC236}">
                <a16:creationId xmlns:a16="http://schemas.microsoft.com/office/drawing/2014/main" id="{16ACFE8E-43AC-8251-BF0A-61BA0499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5625"/>
            <a:ext cx="3714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rcuit diagram of several resistors, labelled R1, R2 ... Rn, side by side, both leads of each connected to the same wires">
            <a:extLst>
              <a:ext uri="{FF2B5EF4-FFF2-40B4-BE49-F238E27FC236}">
                <a16:creationId xmlns:a16="http://schemas.microsoft.com/office/drawing/2014/main" id="{4A6CD7D5-6BFF-30A5-B015-A364A15B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72" y="3604712"/>
            <a:ext cx="28670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239E7-1A91-D1FF-AF9B-D30C1A3AB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4906"/>
            <a:ext cx="3162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C107-E716-EC74-A49B-D471E665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Naponski razdelnik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D88E-4693-4FDC-1A09-1A95ECCF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Napon na izlazu (V</a:t>
            </a:r>
            <a:r>
              <a:rPr lang="sr-Latn-RS" baseline="-25000"/>
              <a:t>out</a:t>
            </a:r>
            <a:r>
              <a:rPr lang="sr-Latn-RS"/>
              <a:t>):</a:t>
            </a:r>
          </a:p>
          <a:p>
            <a:endParaRPr lang="sr-Latn-RS"/>
          </a:p>
          <a:p>
            <a:endParaRPr lang="sr-Latn-RS"/>
          </a:p>
          <a:p>
            <a:r>
              <a:rPr lang="sr-Latn-RS"/>
              <a:t>Izvođenje:</a:t>
            </a:r>
          </a:p>
          <a:p>
            <a:r>
              <a:rPr lang="sr-Latn-RS"/>
              <a:t>I = V</a:t>
            </a:r>
            <a:r>
              <a:rPr lang="sr-Latn-RS" baseline="-25000"/>
              <a:t>in</a:t>
            </a:r>
            <a:r>
              <a:rPr lang="sr-Latn-RS"/>
              <a:t> / (R1 + R2)</a:t>
            </a:r>
          </a:p>
          <a:p>
            <a:r>
              <a:rPr lang="sr-Latn-RS"/>
              <a:t>V</a:t>
            </a:r>
            <a:r>
              <a:rPr lang="sr-Latn-RS" baseline="-25000"/>
              <a:t>out</a:t>
            </a:r>
            <a:r>
              <a:rPr lang="sr-Latn-RS"/>
              <a:t> = I * R2 = R2/(R1 + R2)*V</a:t>
            </a:r>
            <a:r>
              <a:rPr lang="sr-Latn-RS" baseline="-25000"/>
              <a:t>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C5FAC-4FDB-F723-BE6B-D2EC82E8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2010569"/>
            <a:ext cx="300990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98355-F1B8-9557-31E9-E7DD0703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6" y="2305050"/>
            <a:ext cx="2447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Internet of Things – sta je to?</a:t>
            </a:r>
          </a:p>
          <a:p>
            <a:r>
              <a:rPr lang="sr-Latn-RS" sz="3200"/>
              <a:t>Umreženi uređaji i oprema, koji korišćenjem senzora, aktuatora i ostale elektronike "osećaju" okolinu, utiču na nju i razmenjuju podatke kako međusobno, tako i sa korisnicima i drugim sistemima, obično preko Interneta:</a:t>
            </a:r>
          </a:p>
          <a:p>
            <a:pPr lvl="1"/>
            <a:r>
              <a:rPr lang="sr-Latn-RS" sz="2800"/>
              <a:t>"pametna" pećnica,</a:t>
            </a:r>
          </a:p>
          <a:p>
            <a:pPr lvl="1"/>
            <a:r>
              <a:rPr lang="sr-Latn-RS" sz="2800"/>
              <a:t>"pametni" frižider,</a:t>
            </a:r>
          </a:p>
          <a:p>
            <a:pPr lvl="1"/>
            <a:r>
              <a:rPr lang="sr-Latn-RS" sz="2800"/>
              <a:t>"pametna" vrata,</a:t>
            </a:r>
          </a:p>
          <a:p>
            <a:pPr lvl="1"/>
            <a:r>
              <a:rPr lang="sr-Latn-RS" sz="28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973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5AFC-15AC-03D0-04F9-1AD74087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Pull-down i pull-up otpornici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AB3D-8702-A4F6-1432-B6180538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Pull-up</a:t>
            </a:r>
          </a:p>
          <a:p>
            <a:pPr lvl="1"/>
            <a:r>
              <a:rPr lang="sr-Latn-RS"/>
              <a:t>Stavlja se u kombinaciji sa tasterom ispred </a:t>
            </a:r>
            <a:br>
              <a:rPr lang="sr-Latn-RS"/>
            </a:br>
            <a:r>
              <a:rPr lang="sr-Latn-RS"/>
              <a:t>digitalnog ulaza</a:t>
            </a:r>
          </a:p>
          <a:p>
            <a:pPr lvl="1"/>
            <a:r>
              <a:rPr lang="sr-Latn-RS"/>
              <a:t>Ako taster nije stisnut, onda je na ulazu napon </a:t>
            </a:r>
            <a:br>
              <a:rPr lang="sr-Latn-RS"/>
            </a:br>
            <a:r>
              <a:rPr lang="sr-Latn-RS"/>
              <a:t>napajanja (logička jedinica)</a:t>
            </a:r>
          </a:p>
          <a:p>
            <a:pPr lvl="1"/>
            <a:r>
              <a:rPr lang="sr-Latn-RS"/>
              <a:t>Ako je taster pritisnut, onda je na ulazu nula Volti</a:t>
            </a:r>
            <a:br>
              <a:rPr lang="sr-Latn-RS"/>
            </a:br>
            <a:r>
              <a:rPr lang="sr-Latn-RS"/>
              <a:t>(logička nula)</a:t>
            </a:r>
          </a:p>
          <a:p>
            <a:r>
              <a:rPr lang="sr-Latn-RS"/>
              <a:t>Pull-down</a:t>
            </a:r>
          </a:p>
          <a:p>
            <a:pPr lvl="1"/>
            <a:r>
              <a:rPr lang="sr-Latn-RS"/>
              <a:t>Stavlja se u kombinaciji sa tasterom ispred </a:t>
            </a:r>
            <a:br>
              <a:rPr lang="sr-Latn-RS"/>
            </a:br>
            <a:r>
              <a:rPr lang="sr-Latn-RS"/>
              <a:t>digitalnog ulaza</a:t>
            </a:r>
          </a:p>
          <a:p>
            <a:pPr lvl="1"/>
            <a:r>
              <a:rPr lang="sr-Latn-RS"/>
              <a:t>Ako taster nije stisnut, onda je na ulazu nula Volti </a:t>
            </a:r>
            <a:br>
              <a:rPr lang="sr-Latn-RS"/>
            </a:br>
            <a:r>
              <a:rPr lang="sr-Latn-RS"/>
              <a:t>(logička nula)</a:t>
            </a:r>
            <a:br>
              <a:rPr lang="sr-Latn-RS"/>
            </a:br>
            <a:r>
              <a:rPr lang="sr-Latn-RS"/>
              <a:t>Ako je taster pritisnut, onda je na ulazu napon napajanja</a:t>
            </a:r>
            <a:br>
              <a:rPr lang="sr-Latn-RS"/>
            </a:br>
            <a:r>
              <a:rPr lang="sr-Latn-RS"/>
              <a:t>(logička jedinica)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6EC2A-AA5E-C3A6-1C3D-782E76E7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3578225"/>
            <a:ext cx="2119268" cy="323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F28F5-5D2B-4169-8770-682D3790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5" y="278430"/>
            <a:ext cx="2119268" cy="31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F310-FE91-6112-9E8C-DCD5ECD6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Kondenzatori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E9B2-AFC6-E6F4-C9A6-BF248A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Smešta električnu energiju (gomila naelektrisanja)</a:t>
            </a:r>
          </a:p>
          <a:p>
            <a:r>
              <a:rPr lang="sr-Latn-RS"/>
              <a:t>Jedinica za kapacitet kondenzatora je Farad (F)</a:t>
            </a:r>
          </a:p>
          <a:p>
            <a:r>
              <a:rPr lang="sr-Latn-RS"/>
              <a:t>Sastoji se iz dve ploče i dielektrika između: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Keramički</a:t>
            </a:r>
          </a:p>
          <a:p>
            <a:pPr lvl="1"/>
            <a:r>
              <a:rPr lang="sr-Latn-RS"/>
              <a:t>Film</a:t>
            </a:r>
          </a:p>
          <a:p>
            <a:pPr lvl="1"/>
            <a:r>
              <a:rPr lang="sr-Latn-RS"/>
              <a:t>Elektrolitski</a:t>
            </a:r>
          </a:p>
          <a:p>
            <a:pPr lvl="1"/>
            <a:r>
              <a:rPr lang="sr-Latn-RS"/>
              <a:t>Superkondenzatori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54C05F-7CBF-9307-53D5-88DF5CF1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20" y="693069"/>
            <a:ext cx="2838480" cy="18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0E0FB8B-7590-21B3-A7BA-ABDB36016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69" y="3006725"/>
            <a:ext cx="2095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E7508-05BF-B023-6588-D36B948F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38" y="633973"/>
            <a:ext cx="1776662" cy="7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57B5-581C-1174-1378-E152074D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Kombinacije kondenzatora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7D57-79EC-6CA6-1982-7B6D52B0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Redna:</a:t>
            </a:r>
          </a:p>
          <a:p>
            <a:endParaRPr lang="sr-Latn-RS"/>
          </a:p>
          <a:p>
            <a:endParaRPr lang="sr-Latn-RS"/>
          </a:p>
          <a:p>
            <a:r>
              <a:rPr lang="sr-Latn-RS"/>
              <a:t>Paralelna:</a:t>
            </a:r>
          </a:p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E2BC84-4EAE-ADA2-DFD5-A039E4CA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94" y="1825625"/>
            <a:ext cx="2785311" cy="7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93F9F-753A-ACAA-D200-9ADF6CF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485357"/>
            <a:ext cx="4343400" cy="8001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694F9E-383F-83C2-9DEB-5BC5CA2E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24" y="3862137"/>
            <a:ext cx="2095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2BE07-BD65-B216-1818-4D3C572EB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42" y="4172702"/>
            <a:ext cx="37433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1126-3410-7F3A-141F-A6FC6C97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Zavojnice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F2A3-B169-87C6-D934-53B998E8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Smešta električnu energiju u magnetnom polju koje </a:t>
            </a:r>
            <a:br>
              <a:rPr lang="sr-Latn-RS"/>
            </a:br>
            <a:r>
              <a:rPr lang="sr-Latn-RS"/>
              <a:t>se stvara protokom struje kroz zavojnicu</a:t>
            </a:r>
          </a:p>
          <a:p>
            <a:r>
              <a:rPr lang="sr-Latn-RS"/>
              <a:t>Jedinica za induktivnost zavojnice je Henri (H)</a:t>
            </a:r>
          </a:p>
          <a:p>
            <a:r>
              <a:rPr lang="sr-Latn-RS"/>
              <a:t>Namotana žica sa ili bez jezgra</a:t>
            </a:r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474B06-EFA0-1B27-C859-A767AFFE2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66" y="543176"/>
            <a:ext cx="2095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05D8A-6798-02D4-F1C4-322570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72" y="810878"/>
            <a:ext cx="1354053" cy="4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D00-5DB6-43F5-98C2-4A779078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808"/>
            <a:ext cx="10515600" cy="786840"/>
          </a:xfrm>
        </p:spPr>
        <p:txBody>
          <a:bodyPr/>
          <a:lstStyle/>
          <a:p>
            <a:r>
              <a:rPr lang="sr-Latn-RS"/>
              <a:t>Transformatori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1C-CE3A-335C-C434-8FDB22C0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3" y="1550894"/>
            <a:ext cx="10515600" cy="4908457"/>
          </a:xfrm>
        </p:spPr>
        <p:txBody>
          <a:bodyPr>
            <a:normAutofit fontScale="92500" lnSpcReduction="20000"/>
          </a:bodyPr>
          <a:lstStyle/>
          <a:p>
            <a:r>
              <a:rPr lang="sr-Latn-RS"/>
              <a:t>Prebacuju električnu energiju sa jednog kraja na drugi</a:t>
            </a:r>
          </a:p>
          <a:p>
            <a:r>
              <a:rPr lang="sr-Latn-RS"/>
              <a:t>Primar i sekundar su galvanski odvojeni </a:t>
            </a:r>
          </a:p>
          <a:p>
            <a:r>
              <a:rPr lang="sr-Latn-RS"/>
              <a:t>Prenos energije je moguć isključivo ako je struja naizmenična!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Skoro ista količina energije se prenese sa primara ne sekundar (uvek malo umanjena zbog gubitaka):</a:t>
            </a:r>
          </a:p>
          <a:p>
            <a:pPr marL="457200" lvl="1" indent="0">
              <a:buNone/>
            </a:pPr>
            <a:r>
              <a:rPr lang="sr-Latn-RS" sz="2800"/>
              <a:t>V</a:t>
            </a:r>
            <a:r>
              <a:rPr lang="sr-Latn-RS" sz="2800" baseline="-25000"/>
              <a:t>p</a:t>
            </a:r>
            <a:r>
              <a:rPr lang="sr-Latn-RS" sz="2800"/>
              <a:t> * I</a:t>
            </a:r>
            <a:r>
              <a:rPr lang="sr-Latn-RS" sz="2800" baseline="-25000"/>
              <a:t>p</a:t>
            </a:r>
            <a:r>
              <a:rPr lang="sr-Latn-RS" sz="2800"/>
              <a:t> </a:t>
            </a:r>
            <a:r>
              <a:rPr lang="sr-Latn-RS" sz="1900">
                <a:latin typeface="Arial" panose="020B0604020202020204" pitchFamily="34" charset="0"/>
              </a:rPr>
              <a:t>≈</a:t>
            </a:r>
            <a:r>
              <a:rPr lang="sr-Latn-RS" sz="2800"/>
              <a:t> V</a:t>
            </a:r>
            <a:r>
              <a:rPr lang="sr-Latn-RS" sz="2800" baseline="-25000"/>
              <a:t>s</a:t>
            </a:r>
            <a:r>
              <a:rPr lang="sr-Latn-RS" sz="2800"/>
              <a:t> * I</a:t>
            </a:r>
            <a:r>
              <a:rPr lang="sr-Latn-RS" sz="2800" baseline="-25000"/>
              <a:t>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95495-CCA0-6216-868C-F44DB672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871" y="36512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6A40E-3E7C-345F-9B25-B0559099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71" y="2891824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994C-23F7-2728-EABD-A689014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8B66-0E21-58C6-80CE-10815C55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Poluprovodnička komponenta koja propušta struju </a:t>
            </a:r>
            <a:br>
              <a:rPr lang="sr-Latn-RS"/>
            </a:br>
            <a:r>
              <a:rPr lang="sr-Latn-RS"/>
              <a:t>samo u jednom smeru</a:t>
            </a:r>
          </a:p>
          <a:p>
            <a:r>
              <a:rPr lang="sr-Latn-RS"/>
              <a:t>Služi da ispravi naizmeničnu struju, odn. Da od nje napravi jednosmernu struju</a:t>
            </a:r>
          </a:p>
          <a:p>
            <a:r>
              <a:rPr lang="sr-Latn-RS"/>
              <a:t>Dok propušta struju, dioda ima na sebi pad napona</a:t>
            </a:r>
            <a:br>
              <a:rPr lang="sr-Latn-RS"/>
            </a:br>
            <a:r>
              <a:rPr lang="sr-Latn-RS"/>
              <a:t>od oko 0,7V</a:t>
            </a:r>
          </a:p>
          <a:p>
            <a:r>
              <a:rPr lang="sr-Latn-RS"/>
              <a:t>Bitne podvrste:</a:t>
            </a:r>
          </a:p>
          <a:p>
            <a:pPr lvl="1"/>
            <a:r>
              <a:rPr lang="sr-Latn-RS"/>
              <a:t>LED (Light Emitting Diode)</a:t>
            </a:r>
          </a:p>
          <a:p>
            <a:pPr lvl="1"/>
            <a:r>
              <a:rPr lang="sr-Latn-RS"/>
              <a:t>Fotodioda – proizvodi struju kada je obasja svetlost 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A16E40-CE0B-F2F2-6351-4FFBF704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755" y="143877"/>
            <a:ext cx="20955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E24133-D96B-03C7-E418-DC4A6670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1" y="681037"/>
            <a:ext cx="1633539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-emitting diode (LED)">
            <a:extLst>
              <a:ext uri="{FF2B5EF4-FFF2-40B4-BE49-F238E27FC236}">
                <a16:creationId xmlns:a16="http://schemas.microsoft.com/office/drawing/2014/main" id="{DDA5FE03-2FA0-571A-E4FB-DB94436E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21" y="4908176"/>
            <a:ext cx="1339529" cy="4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diode">
            <a:extLst>
              <a:ext uri="{FF2B5EF4-FFF2-40B4-BE49-F238E27FC236}">
                <a16:creationId xmlns:a16="http://schemas.microsoft.com/office/drawing/2014/main" id="{B12ACCBA-6C77-1C01-B10B-DB1D54E5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08" y="5319994"/>
            <a:ext cx="1421546" cy="49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1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66F2-A751-3177-C716-09337E56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Dioda kao deo ispravljača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6660-7DF5-FACF-AE3A-D04C8A60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8F2C-54F8-E8EE-B8EB-4C6B6EE5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9" y="1673475"/>
            <a:ext cx="5956133" cy="2018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0FE9E-6EF6-FF9A-A191-8BEA26DE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" y="3659709"/>
            <a:ext cx="6705601" cy="2897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2A83F-BD49-BA9A-86E1-5B19E689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2" y="1437189"/>
            <a:ext cx="2628900" cy="2428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FA969-0ECC-495E-3A9A-260D13D31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051" y="2248301"/>
            <a:ext cx="2863320" cy="14734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9D9AAD-33ED-3C7A-0B40-6BD96346E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082" y="4017126"/>
            <a:ext cx="2924676" cy="2314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06DF43-9C37-0F84-8808-28A9931DF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39" y="4636169"/>
            <a:ext cx="2787952" cy="13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0BE3-F958-B7FC-42B4-0C118A7D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A967-32B2-8E1D-F157-7D1F4BA1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Emituje svetlost kada se pusti struja kroz nju (u odgovarajućem smeru)</a:t>
            </a:r>
          </a:p>
          <a:p>
            <a:r>
              <a:rPr lang="sr-Latn-RS" sz="3200"/>
              <a:t>Dok propušta struju, dioda ima na sebi pad napona</a:t>
            </a:r>
            <a:br>
              <a:rPr lang="sr-Latn-RS" sz="3200"/>
            </a:br>
            <a:r>
              <a:rPr lang="sr-Latn-RS" sz="3200"/>
              <a:t>od oko 1,8V (crvena) – 3,6V (plava)</a:t>
            </a:r>
          </a:p>
          <a:p>
            <a:r>
              <a:rPr lang="sr-Latn-RS" sz="3200"/>
              <a:t>Mora da se ograniči struja kroz LED da ne bi pregorela</a:t>
            </a:r>
          </a:p>
          <a:p>
            <a:pPr lvl="1"/>
            <a:r>
              <a:rPr lang="sr-Latn-RS" sz="2800"/>
              <a:t>Najjednostavnije se to radi otpornikom</a:t>
            </a:r>
          </a:p>
          <a:p>
            <a:endParaRPr lang="sr-Latn-RS" sz="3200"/>
          </a:p>
          <a:p>
            <a:endParaRPr lang="sr-Latn-RS" sz="3200"/>
          </a:p>
          <a:p>
            <a:endParaRPr lang="en-US" sz="3200"/>
          </a:p>
        </p:txBody>
      </p:sp>
      <p:pic>
        <p:nvPicPr>
          <p:cNvPr id="4" name="Picture 8" descr="Light-emitting diode (LED)">
            <a:extLst>
              <a:ext uri="{FF2B5EF4-FFF2-40B4-BE49-F238E27FC236}">
                <a16:creationId xmlns:a16="http://schemas.microsoft.com/office/drawing/2014/main" id="{D7209B56-436E-B79D-E13E-B61F49BC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95" y="746828"/>
            <a:ext cx="1436358" cy="4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9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B915-20B2-3135-8EF8-D796702E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Ograničavanje struje kroz LED – case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7ACC-33AE-97E4-91CC-E888F2F6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/>
              <a:t>Elementi:</a:t>
            </a:r>
          </a:p>
          <a:p>
            <a:pPr lvl="1"/>
            <a:r>
              <a:rPr lang="sr-Latn-RS"/>
              <a:t>Napajanje od 5V (Vcc)</a:t>
            </a:r>
          </a:p>
          <a:p>
            <a:pPr lvl="1"/>
            <a:r>
              <a:rPr lang="sr-Latn-RS"/>
              <a:t>Crvena LED, sa padom napona od oko 1,8V i uobičajenom </a:t>
            </a:r>
            <a:br>
              <a:rPr lang="sr-Latn-RS"/>
            </a:br>
            <a:r>
              <a:rPr lang="sr-Latn-RS"/>
              <a:t>strujom od 20mA</a:t>
            </a:r>
          </a:p>
          <a:p>
            <a:pPr marL="0" indent="0">
              <a:buNone/>
            </a:pPr>
            <a:r>
              <a:rPr lang="sr-Latn-RS"/>
              <a:t>Vcc = V</a:t>
            </a:r>
            <a:r>
              <a:rPr lang="sr-Latn-RS" baseline="-25000"/>
              <a:t>otpornik</a:t>
            </a:r>
            <a:r>
              <a:rPr lang="sr-Latn-RS"/>
              <a:t> + V</a:t>
            </a:r>
            <a:r>
              <a:rPr lang="sr-Latn-RS" baseline="-25000"/>
              <a:t>LED</a:t>
            </a:r>
            <a:endParaRPr lang="sr-Latn-RS"/>
          </a:p>
          <a:p>
            <a:pPr marL="0" indent="0">
              <a:buNone/>
            </a:pPr>
            <a:r>
              <a:rPr lang="sr-Latn-RS"/>
              <a:t>5V = V</a:t>
            </a:r>
            <a:r>
              <a:rPr lang="sr-Latn-RS" baseline="-25000"/>
              <a:t>otpornik</a:t>
            </a:r>
            <a:r>
              <a:rPr lang="sr-Latn-RS"/>
              <a:t> + 1,8V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otpornik</a:t>
            </a:r>
            <a:r>
              <a:rPr lang="sr-Latn-RS"/>
              <a:t> = 3,2V</a:t>
            </a:r>
          </a:p>
          <a:p>
            <a:pPr marL="0" indent="0">
              <a:buNone/>
            </a:pPr>
            <a:r>
              <a:rPr lang="sr-Latn-RS"/>
              <a:t>I = V</a:t>
            </a:r>
            <a:r>
              <a:rPr lang="sr-Latn-RS" baseline="-25000"/>
              <a:t>otpornik </a:t>
            </a:r>
            <a:r>
              <a:rPr lang="sr-Latn-RS"/>
              <a:t>/ R</a:t>
            </a:r>
          </a:p>
          <a:p>
            <a:pPr marL="0" indent="0">
              <a:buNone/>
            </a:pPr>
            <a:r>
              <a:rPr lang="sr-Latn-RS"/>
              <a:t>20mA = 3,2V / R</a:t>
            </a:r>
          </a:p>
          <a:p>
            <a:pPr marL="0" indent="0">
              <a:buNone/>
            </a:pPr>
            <a:r>
              <a:rPr lang="sr-Latn-RS"/>
              <a:t>R = 3,2V / 20mA</a:t>
            </a:r>
          </a:p>
          <a:p>
            <a:pPr marL="0" indent="0">
              <a:buNone/>
            </a:pPr>
            <a:r>
              <a:rPr lang="sr-Latn-RS"/>
              <a:t>R = 160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endParaRPr lang="sr-Latn-R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68B5F-2AFC-60E8-24A0-5611376F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817" y="1992730"/>
            <a:ext cx="1552575" cy="386715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3D0C155-3599-B03B-6F57-F6D074895A02}"/>
              </a:ext>
            </a:extLst>
          </p:cNvPr>
          <p:cNvSpPr/>
          <p:nvPr/>
        </p:nvSpPr>
        <p:spPr>
          <a:xfrm>
            <a:off x="3160295" y="5859880"/>
            <a:ext cx="2879558" cy="612648"/>
          </a:xfrm>
          <a:prstGeom prst="wedgeRoundRectCallout">
            <a:avLst>
              <a:gd name="adj1" fmla="val -80114"/>
              <a:gd name="adj2" fmla="val -775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Može da bude i 100</a:t>
            </a:r>
            <a:r>
              <a:rPr lang="el-GR"/>
              <a:t>Ω</a:t>
            </a:r>
            <a:r>
              <a:rPr lang="sr-Latn-RS"/>
              <a:t>, a može i 200</a:t>
            </a:r>
            <a:r>
              <a:rPr lang="el-GR"/>
              <a:t>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56C1-0B2F-296C-C3A3-6E6F6CF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Tranzistori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8977-297F-7EF7-FB1F-24964915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Aktivna komponenta koja može da pojača ili uključi/isključi signal</a:t>
            </a:r>
          </a:p>
          <a:p>
            <a:pPr lvl="1"/>
            <a:r>
              <a:rPr lang="sr-Latn-RS"/>
              <a:t>Pojačanje se svodi na to da slab signal na ulazu upravlja jačim signalom na izlazu</a:t>
            </a:r>
          </a:p>
          <a:p>
            <a:pPr lvl="1"/>
            <a:r>
              <a:rPr lang="sr-Latn-RS"/>
              <a:t>Stepen pojačanja je jedna od karakteristika tranzistora (hFE ili ß)</a:t>
            </a:r>
          </a:p>
          <a:p>
            <a:pPr marL="457200" lvl="1" indent="0">
              <a:buNone/>
            </a:pPr>
            <a:endParaRPr lang="sr-Latn-RS"/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Bipolarni</a:t>
            </a:r>
          </a:p>
          <a:p>
            <a:pPr lvl="1"/>
            <a:endParaRPr lang="sr-Latn-RS"/>
          </a:p>
          <a:p>
            <a:pPr lvl="1"/>
            <a:r>
              <a:rPr lang="sr-Latn-RS"/>
              <a:t>JFET</a:t>
            </a:r>
          </a:p>
          <a:p>
            <a:pPr lvl="1"/>
            <a:endParaRPr lang="sr-Latn-RS"/>
          </a:p>
          <a:p>
            <a:pPr lvl="1"/>
            <a:r>
              <a:rPr lang="sr-Latn-RS"/>
              <a:t>MOSFET</a:t>
            </a:r>
          </a:p>
          <a:p>
            <a:pPr lvl="1"/>
            <a:endParaRPr lang="sr-Latn-R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EC0FD1-3D77-7628-1150-36B235B0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544" y="258177"/>
            <a:ext cx="2095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54B88-4ACD-70A2-D7B8-32529302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33" y="433388"/>
            <a:ext cx="215265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9F202-2C7C-2189-9710-626B588C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90" y="3668191"/>
            <a:ext cx="2133600" cy="1246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76BEA-4A58-0C32-5D3B-15924BC7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336" y="4669430"/>
            <a:ext cx="1259277" cy="648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85699-AE40-A877-9EDE-69928FAE2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740" y="5516070"/>
            <a:ext cx="922377" cy="917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111390-B182-8720-0210-4F96BE197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800" y="5516069"/>
            <a:ext cx="868904" cy="9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25C6-2568-4929-2799-EEA6EBE4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F8AA-6AEB-6988-2AEE-FD002C48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IoT se bazira na </a:t>
            </a:r>
            <a:r>
              <a:rPr lang="sr-Latn-RS" b="1"/>
              <a:t>senzorima</a:t>
            </a:r>
            <a:r>
              <a:rPr lang="sr-Latn-RS"/>
              <a:t> i </a:t>
            </a:r>
            <a:r>
              <a:rPr lang="sr-Latn-RS" b="1"/>
              <a:t>aktuatorima</a:t>
            </a:r>
            <a:r>
              <a:rPr lang="sr-Latn-RS"/>
              <a:t> spojenim na mikrokontrolere ili SBC (Single Board Computers), a odatle ti podaci mogu da idu na:</a:t>
            </a:r>
          </a:p>
          <a:p>
            <a:pPr lvl="1"/>
            <a:r>
              <a:rPr lang="sr-Latn-RS"/>
              <a:t>Posvećene servere (dedicated servers)</a:t>
            </a:r>
          </a:p>
          <a:p>
            <a:pPr lvl="1"/>
            <a:r>
              <a:rPr lang="sr-Latn-RS"/>
              <a:t>Cloud</a:t>
            </a:r>
          </a:p>
          <a:p>
            <a:r>
              <a:rPr lang="sr-Latn-RS" b="1"/>
              <a:t>Senzori</a:t>
            </a:r>
            <a:r>
              <a:rPr lang="sr-Latn-RS"/>
              <a:t> pretvaraju fizičke veličine u:</a:t>
            </a:r>
          </a:p>
          <a:p>
            <a:pPr lvl="1"/>
            <a:r>
              <a:rPr lang="sr-Latn-RS"/>
              <a:t>Napon</a:t>
            </a:r>
          </a:p>
          <a:p>
            <a:pPr lvl="1"/>
            <a:r>
              <a:rPr lang="sr-Latn-RS"/>
              <a:t>Struju</a:t>
            </a:r>
          </a:p>
          <a:p>
            <a:pPr lvl="1"/>
            <a:r>
              <a:rPr lang="sr-Latn-RS"/>
              <a:t>Digitalnu vrednost (broj) prenetu nekim od protokola (1-wire, I2C, SPI, itd.)</a:t>
            </a:r>
          </a:p>
          <a:p>
            <a:r>
              <a:rPr lang="sr-Latn-RS" b="1"/>
              <a:t>Aktuatori</a:t>
            </a:r>
            <a:r>
              <a:rPr lang="sr-Latn-RS"/>
              <a:t> vrše fizički rad kada im računar naredi</a:t>
            </a:r>
          </a:p>
          <a:p>
            <a:pPr lvl="1"/>
            <a:r>
              <a:rPr lang="sr-Latn-RS"/>
              <a:t>Motori</a:t>
            </a:r>
          </a:p>
          <a:p>
            <a:pPr lvl="1"/>
            <a:r>
              <a:rPr lang="sr-Latn-RS"/>
              <a:t>Releji</a:t>
            </a:r>
          </a:p>
          <a:p>
            <a:pPr lvl="1"/>
            <a:r>
              <a:rPr lang="sr-Latn-RS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0D4B-C285-D249-3E57-3412CF73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Bipolarni tranzistori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B75F-C840-53DA-2259-7A69844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Kada provodi, postoji pad napona između baze i emitera od oko 0,7V</a:t>
            </a:r>
          </a:p>
          <a:p>
            <a:r>
              <a:rPr lang="sr-Latn-RS"/>
              <a:t>Parametar h</a:t>
            </a:r>
            <a:r>
              <a:rPr lang="sr-Latn-RS" baseline="-25000"/>
              <a:t>FE</a:t>
            </a:r>
            <a:r>
              <a:rPr lang="sr-Latn-RS"/>
              <a:t> ili </a:t>
            </a:r>
            <a:r>
              <a:rPr lang="el-GR" sz="2000">
                <a:latin typeface="Arial" panose="020B0604020202020204" pitchFamily="34" charset="0"/>
              </a:rPr>
              <a:t>β</a:t>
            </a:r>
            <a:r>
              <a:rPr lang="sr-Latn-RS" sz="2000">
                <a:latin typeface="Arial" panose="020B0604020202020204" pitchFamily="34" charset="0"/>
              </a:rPr>
              <a:t> </a:t>
            </a:r>
            <a:r>
              <a:rPr lang="sr-Latn-RS">
                <a:latin typeface="Calibri (Body)"/>
              </a:rPr>
              <a:t>predstavlja faktor pojačanja struje, ili odnos struje kolektora i baze</a:t>
            </a:r>
          </a:p>
          <a:p>
            <a:endParaRPr lang="sr-Latn-RS"/>
          </a:p>
          <a:p>
            <a:r>
              <a:rPr lang="sr-Latn-RS"/>
              <a:t>Kao prekidač:</a:t>
            </a:r>
          </a:p>
          <a:p>
            <a:endParaRPr lang="sr-Latn-RS"/>
          </a:p>
          <a:p>
            <a:endParaRPr lang="sr-Latn-RS"/>
          </a:p>
          <a:p>
            <a:endParaRPr lang="sr-Latn-RS"/>
          </a:p>
          <a:p>
            <a:r>
              <a:rPr lang="sr-Latn-RS"/>
              <a:t>Kao pojačalo: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FBF3-B578-E156-F3D1-A194F84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85" y="2963363"/>
            <a:ext cx="2367714" cy="176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1E28A9-E849-E234-123E-0E6B0518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558" y="4728119"/>
            <a:ext cx="1697857" cy="20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AA7E-29D8-0F18-6679-29972D1E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MOSFET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A627-103E-D0A0-5F27-A8559FD4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Kao prekidač:</a:t>
            </a:r>
          </a:p>
          <a:p>
            <a:endParaRPr lang="sr-Latn-RS"/>
          </a:p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endParaRPr lang="sr-Latn-RS"/>
          </a:p>
          <a:p>
            <a:r>
              <a:rPr lang="sr-Latn-RS"/>
              <a:t>Kao deo CMOS (Complementary MOS)</a:t>
            </a:r>
            <a:br>
              <a:rPr lang="sr-Latn-RS"/>
            </a:br>
            <a:r>
              <a:rPr lang="sr-Latn-RS"/>
              <a:t>logičkih kola: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363C5-C81E-05AE-7C24-575D6A61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5625"/>
            <a:ext cx="1885970" cy="160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F708D-9744-EED6-B5F9-1A87ED9C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62" y="4442311"/>
            <a:ext cx="1395889" cy="217088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6B2D53B-E808-BFBF-CFBB-BB610740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19" y="4291096"/>
            <a:ext cx="1548063" cy="2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81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A4E-73AE-F541-F29D-00C8D80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Releji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5C8CC-11C4-347C-1256-4776B35F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/>
              <a:t>Električno upravljan prekidač</a:t>
            </a:r>
          </a:p>
          <a:p>
            <a:pPr lvl="1"/>
            <a:r>
              <a:rPr lang="sr-Latn-RS"/>
              <a:t>Slabim upravljačkim signalom se uspostavlja/prekida električno kolo višeg napona i/ili većih struja</a:t>
            </a:r>
          </a:p>
          <a:p>
            <a:pPr lvl="1"/>
            <a:r>
              <a:rPr lang="sr-Latn-RS"/>
              <a:t>Upravljački signal je galvanski odvojen od električnog kola kojim upravlja!</a:t>
            </a:r>
          </a:p>
          <a:p>
            <a:r>
              <a:rPr lang="sr-Latn-RS"/>
              <a:t>Kola nižeg napona i/ili niže struje se može prekidati tranzistorom</a:t>
            </a:r>
          </a:p>
          <a:p>
            <a:r>
              <a:rPr lang="sr-Latn-RS"/>
              <a:t>Vrste:</a:t>
            </a:r>
          </a:p>
          <a:p>
            <a:pPr lvl="1"/>
            <a:r>
              <a:rPr lang="sr-Latn-RS"/>
              <a:t>SPST – single pole single throw</a:t>
            </a:r>
          </a:p>
          <a:p>
            <a:pPr lvl="1"/>
            <a:r>
              <a:rPr lang="sr-Latn-RS"/>
              <a:t>SPDT – single pole double throw</a:t>
            </a:r>
          </a:p>
          <a:p>
            <a:pPr lvl="1"/>
            <a:r>
              <a:rPr lang="sr-Latn-RS"/>
              <a:t>...</a:t>
            </a:r>
          </a:p>
          <a:p>
            <a:pPr lvl="1"/>
            <a:r>
              <a:rPr lang="sr-Latn-RS"/>
              <a:t>Poluprovodnički releji</a:t>
            </a:r>
          </a:p>
          <a:p>
            <a:pPr lvl="1"/>
            <a:r>
              <a:rPr lang="sr-Latn-RS"/>
              <a:t>Kontaktori – koriste se za prekidanje ozbiljno velikih napona/struja (u električnim vozilima, gde struje mogu da budu 1000A ili više)</a:t>
            </a:r>
          </a:p>
          <a:p>
            <a:pPr lvl="1"/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D1272-21A8-8414-7BCC-0ECEAA06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5" y="461003"/>
            <a:ext cx="1804736" cy="1297154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2A2AFD9-34AD-D24A-15C9-43DFE215C3E7}"/>
              </a:ext>
            </a:extLst>
          </p:cNvPr>
          <p:cNvSpPr/>
          <p:nvPr/>
        </p:nvSpPr>
        <p:spPr>
          <a:xfrm>
            <a:off x="6858000" y="3793958"/>
            <a:ext cx="4042610" cy="1379621"/>
          </a:xfrm>
          <a:prstGeom prst="wedgeRoundRectCallout">
            <a:avLst>
              <a:gd name="adj1" fmla="val -90601"/>
              <a:gd name="adj2" fmla="val -109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 b="1"/>
              <a:t>Pole</a:t>
            </a:r>
            <a:r>
              <a:rPr lang="sr-Latn-RS"/>
              <a:t> – broj prekidača koji se aktiviraju</a:t>
            </a:r>
          </a:p>
          <a:p>
            <a:r>
              <a:rPr lang="sr-Latn-RS" b="1"/>
              <a:t>Throw</a:t>
            </a:r>
            <a:r>
              <a:rPr lang="sr-Latn-RS"/>
              <a:t> – broj pozicija prekidača (da li samo prekida jedno kolo, ili u jednom položaju prekida jedno kolo, a uspostavlja vezu na drugom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FEA22-5B96-02C9-D960-AE0CD3E1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317964"/>
            <a:ext cx="4133850" cy="440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36147-CEE0-EEAF-78D2-77F7D72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Upravljanje relejom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5DFE-569D-F2DB-FA1F-C01EC4EC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sr-Latn-RS" sz="3200"/>
              <a:t>Mikrokontroleri ne mogu da direktno upravljaju relejom</a:t>
            </a:r>
          </a:p>
          <a:p>
            <a:pPr lvl="1"/>
            <a:r>
              <a:rPr lang="sr-Latn-RS" sz="2600"/>
              <a:t>Struja za aktivaciju elektromagneta u releju je prevelika za digitalne izlaze</a:t>
            </a:r>
          </a:p>
          <a:p>
            <a:pPr lvl="1"/>
            <a:r>
              <a:rPr lang="sr-Latn-RS" sz="2600"/>
              <a:t>Zato se koriste tranzistori</a:t>
            </a:r>
          </a:p>
          <a:p>
            <a:r>
              <a:rPr lang="sr-Latn-RS" sz="3200"/>
              <a:t>Primer:</a:t>
            </a:r>
          </a:p>
          <a:p>
            <a:pPr lvl="1"/>
            <a:r>
              <a:rPr lang="sr-Latn-RS" sz="2600"/>
              <a:t>Napajanje 5V</a:t>
            </a:r>
          </a:p>
          <a:p>
            <a:pPr lvl="1"/>
            <a:r>
              <a:rPr lang="sr-Latn-RS" sz="2600"/>
              <a:t>Relej ima struju elektromagneta 30mA</a:t>
            </a:r>
          </a:p>
          <a:p>
            <a:pPr lvl="1"/>
            <a:r>
              <a:rPr lang="sr-Latn-RS" sz="2600"/>
              <a:t>Tranzistor ima hFE 100</a:t>
            </a:r>
          </a:p>
          <a:p>
            <a:pPr lvl="1"/>
            <a:r>
              <a:rPr lang="sr-Latn-RS" sz="2600"/>
              <a:t>V</a:t>
            </a:r>
            <a:r>
              <a:rPr lang="sr-Latn-RS" sz="2600" baseline="-25000"/>
              <a:t>GPIO</a:t>
            </a:r>
            <a:r>
              <a:rPr lang="sr-Latn-RS" sz="2600"/>
              <a:t> je napon na digitalnom izlazu mikrokontrolera: 3,3V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relej</a:t>
            </a:r>
            <a:r>
              <a:rPr lang="sr-Latn-RS"/>
              <a:t> = I</a:t>
            </a:r>
            <a:r>
              <a:rPr lang="sr-Latn-RS" baseline="-25000"/>
              <a:t>baza</a:t>
            </a:r>
            <a:r>
              <a:rPr lang="sr-Latn-RS"/>
              <a:t> * hFE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baza</a:t>
            </a:r>
            <a:r>
              <a:rPr lang="sr-Latn-RS"/>
              <a:t> = I</a:t>
            </a:r>
            <a:r>
              <a:rPr lang="sr-Latn-RS" baseline="-25000"/>
              <a:t>relej</a:t>
            </a:r>
            <a:r>
              <a:rPr lang="sr-Latn-RS"/>
              <a:t> / hFE = 30mA / 100 = 0,3mA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GPIO</a:t>
            </a:r>
            <a:r>
              <a:rPr lang="sr-Latn-RS"/>
              <a:t> – V</a:t>
            </a:r>
            <a:r>
              <a:rPr lang="sr-Latn-RS" baseline="-25000"/>
              <a:t>R</a:t>
            </a:r>
            <a:r>
              <a:rPr lang="sr-Latn-RS"/>
              <a:t> – 0,7V = 0</a:t>
            </a:r>
          </a:p>
          <a:p>
            <a:pPr marL="0" indent="0">
              <a:buNone/>
            </a:pPr>
            <a:r>
              <a:rPr lang="sr-Latn-RS"/>
              <a:t>3,3V – V</a:t>
            </a:r>
            <a:r>
              <a:rPr lang="sr-Latn-RS" baseline="-25000"/>
              <a:t>R</a:t>
            </a:r>
            <a:r>
              <a:rPr lang="sr-Latn-RS"/>
              <a:t> – 0,7V = 0</a:t>
            </a:r>
          </a:p>
          <a:p>
            <a:pPr marL="0" indent="0">
              <a:buNone/>
            </a:pPr>
            <a:r>
              <a:rPr lang="sr-Latn-RS"/>
              <a:t>V</a:t>
            </a:r>
            <a:r>
              <a:rPr lang="sr-Latn-RS" baseline="-25000"/>
              <a:t>R</a:t>
            </a:r>
            <a:r>
              <a:rPr lang="sr-Latn-RS"/>
              <a:t> = 3,3V – 0,7V = 2,6V</a:t>
            </a:r>
          </a:p>
          <a:p>
            <a:pPr marL="0" indent="0">
              <a:buNone/>
            </a:pPr>
            <a:r>
              <a:rPr lang="sr-Latn-RS"/>
              <a:t>I</a:t>
            </a:r>
            <a:r>
              <a:rPr lang="sr-Latn-RS" baseline="-25000"/>
              <a:t>baza</a:t>
            </a:r>
            <a:r>
              <a:rPr lang="sr-Latn-RS"/>
              <a:t> = V</a:t>
            </a:r>
            <a:r>
              <a:rPr lang="sr-Latn-RS" baseline="-25000"/>
              <a:t>R</a:t>
            </a:r>
            <a:r>
              <a:rPr lang="sr-Latn-RS"/>
              <a:t> / RB</a:t>
            </a:r>
          </a:p>
          <a:p>
            <a:pPr marL="0" indent="0">
              <a:buNone/>
            </a:pPr>
            <a:r>
              <a:rPr lang="sr-Latn-RS"/>
              <a:t>RB = V</a:t>
            </a:r>
            <a:r>
              <a:rPr lang="sr-Latn-RS" baseline="-25000"/>
              <a:t>R</a:t>
            </a:r>
            <a:r>
              <a:rPr lang="sr-Latn-RS"/>
              <a:t> / I</a:t>
            </a:r>
            <a:r>
              <a:rPr lang="sr-Latn-RS" baseline="-25000"/>
              <a:t>baza</a:t>
            </a:r>
            <a:r>
              <a:rPr lang="sr-Latn-RS"/>
              <a:t> = 2,6V / 0,3mA = 8600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2D7AA1E-FB66-EA3C-EFDE-245F12DC7D5C}"/>
              </a:ext>
            </a:extLst>
          </p:cNvPr>
          <p:cNvSpPr/>
          <p:nvPr/>
        </p:nvSpPr>
        <p:spPr>
          <a:xfrm>
            <a:off x="5863389" y="2638926"/>
            <a:ext cx="1363579" cy="790074"/>
          </a:xfrm>
          <a:prstGeom prst="wedgeRoundRectCallout">
            <a:avLst>
              <a:gd name="adj1" fmla="val 94079"/>
              <a:gd name="adj2" fmla="val 1030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Namena je zaštita tranzistora!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229-1121-C266-5180-6580A8B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Struja, napon, otpornost, itd.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200A-8DFB-7922-8146-D2D5C873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Napon je razlika potencijala</a:t>
            </a:r>
          </a:p>
          <a:p>
            <a:pPr lvl="1"/>
            <a:r>
              <a:rPr lang="sr-Latn-RS" sz="2800"/>
              <a:t>Potencijal možemo da zamislimo kao razliku u visinama između dva kraja cevi, kroz koje će da se kotrljaju klikeri (naelektrisanje)</a:t>
            </a:r>
          </a:p>
          <a:p>
            <a:r>
              <a:rPr lang="sr-Latn-RS" sz="3200"/>
              <a:t>Struja predstavlja protok naelektrisanja</a:t>
            </a:r>
          </a:p>
          <a:p>
            <a:pPr lvl="1"/>
            <a:r>
              <a:rPr lang="sr-Latn-RS" sz="2800"/>
              <a:t>Izazvana naponom, odn. razlikom potencijala</a:t>
            </a:r>
          </a:p>
          <a:p>
            <a:pPr lvl="1"/>
            <a:r>
              <a:rPr lang="sr-Latn-RS" sz="2800"/>
              <a:t>Struju možemo da zamislimo kao meru protoka klikera kroz cev, gde je napon razlika u visini između dva kraja cevi</a:t>
            </a:r>
          </a:p>
        </p:txBody>
      </p:sp>
    </p:spTree>
    <p:extLst>
      <p:ext uri="{BB962C8B-B14F-4D97-AF65-F5344CB8AC3E}">
        <p14:creationId xmlns:p14="http://schemas.microsoft.com/office/powerpoint/2010/main" val="38415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DBA7-2F2E-706B-5760-DADC9135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Struja, napon, otpornost, itd.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A156-1B0C-2BDC-3D64-84ABF981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Otpornost (obrnuto od provodnosti)</a:t>
            </a:r>
          </a:p>
          <a:p>
            <a:pPr lvl="1"/>
            <a:r>
              <a:rPr lang="sr-Latn-RS" sz="2800"/>
              <a:t>Mera suprotstavljanja protoku struje</a:t>
            </a:r>
          </a:p>
          <a:p>
            <a:pPr lvl="1"/>
            <a:r>
              <a:rPr lang="sr-Latn-RS" sz="2800"/>
              <a:t>Protok struje kroz materijal obično izaziva toplotu</a:t>
            </a:r>
          </a:p>
          <a:p>
            <a:pPr lvl="1"/>
            <a:r>
              <a:rPr lang="sr-Latn-RS" sz="2800"/>
              <a:t>Otpornost možemo da zamislimo kao meru trenja između klikera i zidova cevi</a:t>
            </a:r>
          </a:p>
          <a:p>
            <a:pPr lvl="1"/>
            <a:r>
              <a:rPr lang="sr-Latn-RS" sz="2800"/>
              <a:t>Materijali mogu biti:</a:t>
            </a:r>
          </a:p>
          <a:p>
            <a:pPr lvl="2"/>
            <a:r>
              <a:rPr lang="sr-Latn-RS" sz="2400"/>
              <a:t>Provodnici</a:t>
            </a:r>
          </a:p>
          <a:p>
            <a:pPr lvl="2"/>
            <a:r>
              <a:rPr lang="sr-Latn-RS" sz="2400"/>
              <a:t>Izolatori</a:t>
            </a:r>
          </a:p>
          <a:p>
            <a:pPr lvl="2"/>
            <a:r>
              <a:rPr lang="sr-Latn-RS" sz="2400"/>
              <a:t>Poluprovodnici</a:t>
            </a:r>
          </a:p>
          <a:p>
            <a:pPr lvl="2"/>
            <a:r>
              <a:rPr lang="sr-Latn-RS" sz="2400"/>
              <a:t>Superprovodnici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81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352F-FAC3-B5F4-D578-379680E6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Simboli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738-230D-18A9-EEC8-EC0B7796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282"/>
            <a:ext cx="10515600" cy="4351338"/>
          </a:xfrm>
        </p:spPr>
        <p:txBody>
          <a:bodyPr/>
          <a:lstStyle/>
          <a:p>
            <a:r>
              <a:rPr lang="sr-Latn-RS"/>
              <a:t>Više vrsta crteža i simbola</a:t>
            </a:r>
          </a:p>
          <a:p>
            <a:endParaRPr lang="sr-Latn-RS"/>
          </a:p>
          <a:p>
            <a:r>
              <a:rPr lang="sr-Latn-RS"/>
              <a:t>Konvencija definiše da struja ide</a:t>
            </a:r>
            <a:br>
              <a:rPr lang="sr-Latn-RS"/>
            </a:br>
            <a:r>
              <a:rPr lang="sr-Latn-RS"/>
              <a:t>od pozitivnog kraja ka negativnom</a:t>
            </a:r>
          </a:p>
          <a:p>
            <a:r>
              <a:rPr lang="sr-Latn-RS"/>
              <a:t>Elektroni idu od negativnog kraja ka pozitivnom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B5C6D4-2934-2875-A4A6-B3A1DC49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3" y="647099"/>
            <a:ext cx="4638675" cy="30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C4AB4-34B2-F61F-739D-63B27215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150" y="1825625"/>
            <a:ext cx="814878" cy="928427"/>
          </a:xfrm>
          <a:prstGeom prst="rect">
            <a:avLst/>
          </a:prstGeom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58B913B8-DBF8-886E-17F7-3C49AD5A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3" y="4021709"/>
            <a:ext cx="3643313" cy="27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81F6E-A22C-74B3-C66A-ADB8B0DDD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730" y="3847048"/>
            <a:ext cx="1500269" cy="2741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3C6D89-747E-2BE5-AA2A-CB1A472C3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7383"/>
            <a:ext cx="1843071" cy="25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464-9BFF-B925-C458-651EC93A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Omov zakon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BD63-7BC3-2C67-D92E-FFA28DD8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Daje odnos između napona, struje i otpornosti:</a:t>
            </a:r>
          </a:p>
          <a:p>
            <a:pPr marL="0" indent="0">
              <a:buNone/>
            </a:pPr>
            <a:r>
              <a:rPr lang="sr-Latn-RS"/>
              <a:t>I = U / R</a:t>
            </a:r>
          </a:p>
          <a:p>
            <a:endParaRPr lang="sr-Latn-RS"/>
          </a:p>
          <a:p>
            <a:r>
              <a:rPr lang="sr-Latn-RS"/>
              <a:t>U – napon (jedinica Volt – V)</a:t>
            </a:r>
          </a:p>
          <a:p>
            <a:r>
              <a:rPr lang="sr-Latn-RS"/>
              <a:t>I – struja (jedinica Amper – A)</a:t>
            </a:r>
          </a:p>
          <a:p>
            <a:r>
              <a:rPr lang="sr-Latn-RS"/>
              <a:t>R – otpornost (jedinica Om – 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659-BBF4-9266-0F45-35E90C7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5072-C3B5-42AB-6BE5-B40A7594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USB punjači po defaultu imaju napon od 5V.</a:t>
            </a:r>
          </a:p>
          <a:p>
            <a:r>
              <a:rPr lang="sr-Latn-RS"/>
              <a:t>Ako na punjač spojim otpornik od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, kolika će struja teći kroz kolo?</a:t>
            </a:r>
          </a:p>
          <a:p>
            <a:r>
              <a:rPr lang="sr-Latn-RS">
                <a:solidFill>
                  <a:srgbClr val="202122"/>
                </a:solidFill>
                <a:latin typeface="Arial" panose="020B0604020202020204" pitchFamily="34" charset="0"/>
              </a:rPr>
              <a:t>I = U / R = 5V / 100</a:t>
            </a:r>
            <a:r>
              <a:rPr lang="el-GR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sr-Latn-RS" b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= 0,05A = 50mA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24113-B1DD-5C6D-0FDB-73593E53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036" y="2906573"/>
            <a:ext cx="1638300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CA50-6A5A-5D0B-7030-58989BD8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Električna snaga, energija i toplotni gubici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EC6-B8B8-4951-4D41-1F1ED322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/>
              <a:t>Električna snaga (P) je umnožak napona i struje</a:t>
            </a:r>
          </a:p>
          <a:p>
            <a:pPr lvl="1"/>
            <a:r>
              <a:rPr lang="sr-Latn-RS" sz="2800"/>
              <a:t>Mera koliki rad može da se izvede po jedinici vremena (E / t)</a:t>
            </a:r>
          </a:p>
          <a:p>
            <a:pPr lvl="1"/>
            <a:r>
              <a:rPr lang="sr-Latn-RS" sz="2800"/>
              <a:t>Jedinica je W</a:t>
            </a:r>
          </a:p>
          <a:p>
            <a:pPr lvl="1"/>
            <a:r>
              <a:rPr lang="sr-Latn-RS" sz="2800"/>
              <a:t>P = U * I</a:t>
            </a:r>
          </a:p>
          <a:p>
            <a:r>
              <a:rPr lang="sr-Latn-RS" sz="3200"/>
              <a:t>Električna energija (E) je mera izvršenog rada</a:t>
            </a:r>
          </a:p>
          <a:p>
            <a:pPr lvl="1"/>
            <a:r>
              <a:rPr lang="sr-Latn-RS" sz="2800"/>
              <a:t>Jedinica je J ili kWh (1kWh == 3,6MJ)</a:t>
            </a:r>
          </a:p>
          <a:p>
            <a:pPr lvl="1"/>
            <a:r>
              <a:rPr lang="sr-Latn-RS" sz="2800"/>
              <a:t>Kupujemo električnu energiju!</a:t>
            </a:r>
          </a:p>
          <a:p>
            <a:r>
              <a:rPr lang="sr-Latn-RS" sz="3200"/>
              <a:t>Provodnik se zagreva dok struja protiče kroz njega:</a:t>
            </a:r>
          </a:p>
          <a:p>
            <a:pPr lvl="1"/>
            <a:r>
              <a:rPr lang="sr-Latn-RS" sz="2800"/>
              <a:t>Toplotni gubici (Džulov zakon): P = U * I = U * (U/R) = U</a:t>
            </a:r>
            <a:r>
              <a:rPr lang="sr-Latn-RS" sz="2800" baseline="30000"/>
              <a:t>2</a:t>
            </a:r>
            <a:r>
              <a:rPr lang="sr-Latn-RS" sz="2800"/>
              <a:t> / 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1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1561</Words>
  <Application>Microsoft Office PowerPoint</Application>
  <PresentationFormat>Widescreen</PresentationFormat>
  <Paragraphs>266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Office Theme</vt:lpstr>
      <vt:lpstr>Inženjerstvo softvera za Internet-Web of Things</vt:lpstr>
      <vt:lpstr>Uvod</vt:lpstr>
      <vt:lpstr>Uvod</vt:lpstr>
      <vt:lpstr>Struja, napon, otpornost, itd.</vt:lpstr>
      <vt:lpstr>Struja, napon, otpornost, itd.</vt:lpstr>
      <vt:lpstr>Simboli</vt:lpstr>
      <vt:lpstr>Omov zakon</vt:lpstr>
      <vt:lpstr>Primer</vt:lpstr>
      <vt:lpstr>Električna snaga, energija i toplotni gubici</vt:lpstr>
      <vt:lpstr>Primer</vt:lpstr>
      <vt:lpstr>Kirhofovi zakoni</vt:lpstr>
      <vt:lpstr>Komponente</vt:lpstr>
      <vt:lpstr>Napajanja</vt:lpstr>
      <vt:lpstr>Žice (provodnici)</vt:lpstr>
      <vt:lpstr>Prekidači</vt:lpstr>
      <vt:lpstr>Debouncing</vt:lpstr>
      <vt:lpstr>Otpornici</vt:lpstr>
      <vt:lpstr>Kombinacije otpornika</vt:lpstr>
      <vt:lpstr>Naponski razdelnik</vt:lpstr>
      <vt:lpstr>Pull-down i pull-up otpornici</vt:lpstr>
      <vt:lpstr>Kondenzatori</vt:lpstr>
      <vt:lpstr>Kombinacije kondenzatora</vt:lpstr>
      <vt:lpstr>Zavojnice</vt:lpstr>
      <vt:lpstr>Transformatori</vt:lpstr>
      <vt:lpstr>Diode</vt:lpstr>
      <vt:lpstr>Dioda kao deo ispravljača</vt:lpstr>
      <vt:lpstr>LED</vt:lpstr>
      <vt:lpstr>Ograničavanje struje kroz LED – case study</vt:lpstr>
      <vt:lpstr>Tranzistori</vt:lpstr>
      <vt:lpstr>Bipolarni tranzistori</vt:lpstr>
      <vt:lpstr>MOSFET</vt:lpstr>
      <vt:lpstr>Releji</vt:lpstr>
      <vt:lpstr>Upravljanje relejom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127</cp:revision>
  <dcterms:created xsi:type="dcterms:W3CDTF">2023-06-19T19:18:07Z</dcterms:created>
  <dcterms:modified xsi:type="dcterms:W3CDTF">2023-10-12T11:10:35Z</dcterms:modified>
</cp:coreProperties>
</file>