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35" r:id="rId5"/>
    <p:sldId id="294" r:id="rId6"/>
    <p:sldId id="299" r:id="rId7"/>
    <p:sldId id="338" r:id="rId8"/>
    <p:sldId id="341" r:id="rId9"/>
    <p:sldId id="296" r:id="rId10"/>
    <p:sldId id="300" r:id="rId11"/>
    <p:sldId id="340" r:id="rId12"/>
    <p:sldId id="355" r:id="rId13"/>
    <p:sldId id="334" r:id="rId14"/>
    <p:sldId id="356" r:id="rId15"/>
    <p:sldId id="339" r:id="rId16"/>
    <p:sldId id="357" r:id="rId17"/>
    <p:sldId id="295" r:id="rId18"/>
    <p:sldId id="301" r:id="rId19"/>
    <p:sldId id="342" r:id="rId20"/>
    <p:sldId id="343" r:id="rId21"/>
    <p:sldId id="344" r:id="rId22"/>
    <p:sldId id="297" r:id="rId23"/>
    <p:sldId id="302" r:id="rId24"/>
    <p:sldId id="336" r:id="rId25"/>
    <p:sldId id="337" r:id="rId26"/>
    <p:sldId id="358" r:id="rId27"/>
    <p:sldId id="359" r:id="rId28"/>
    <p:sldId id="304" r:id="rId29"/>
    <p:sldId id="305" r:id="rId30"/>
    <p:sldId id="345" r:id="rId31"/>
    <p:sldId id="349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B676-6681-033C-FFD4-CDD353B2A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3AB7-BD85-CEF1-C7C6-535FC9FF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2D69-55E1-4F12-0768-4ED5394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2091-3906-46DF-CFA7-08277870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B16E-C7CF-D574-21F9-75BC8E8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4A81-EDDA-7D83-908B-72CE123F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341A4-A01F-6180-17F6-92E9E49F1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6931D-C589-1E27-2457-29A92B66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63BA-8F25-5F55-2649-1DCFB73A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14C0-D3C4-A335-409A-33FB9AD9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E1E4-074D-0DD9-8FBB-A700099C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BFF-BA8B-6FC9-9F56-B043A93F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41B9-180D-CCC1-BC84-F04EF2B0F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A552-BE53-C98C-DDF5-6662C17E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33B6-E198-7415-E827-A0E81DE4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A69C-862D-7536-5DE8-85BC9754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611C8-6434-026E-A884-5C087D1CC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56A3-BEAA-1EAE-FB56-3C24932F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7559-4B99-8834-8E46-181CB721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CBB5-F23D-60CB-6118-A058FAE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566F-7DB7-D855-AA8C-16CDAA09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2BFE-2729-AD75-1D9F-C3F15CD1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B72E-2823-3CA8-CDBF-6F5E9589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2F41-9F9A-AEA6-7655-B61699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5360-3266-0F25-3E33-9620DC7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B5E9-DEF2-257A-5A01-BA8AFE3E6BD8}"/>
              </a:ext>
            </a:extLst>
          </p:cNvPr>
          <p:cNvSpPr txBox="1"/>
          <p:nvPr userDrawn="1"/>
        </p:nvSpPr>
        <p:spPr>
          <a:xfrm>
            <a:off x="8558463" y="6356350"/>
            <a:ext cx="27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1A4C106-F66A-424A-81A8-9103429E3A58}" type="slidenum">
              <a:rPr lang="en-US" smtClean="0"/>
              <a:pPr algn="r"/>
              <a:t>‹#›</a:t>
            </a:fld>
            <a:r>
              <a:rPr lang="sr-Latn-RS"/>
              <a:t>/32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2BFE-2729-AD75-1D9F-C3F15CD1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B72E-2823-3CA8-CDBF-6F5E9589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2F41-9F9A-AEA6-7655-B61699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5360-3266-0F25-3E33-9620DC7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B5E9-DEF2-257A-5A01-BA8AFE3E6BD8}"/>
              </a:ext>
            </a:extLst>
          </p:cNvPr>
          <p:cNvSpPr txBox="1"/>
          <p:nvPr userDrawn="1"/>
        </p:nvSpPr>
        <p:spPr>
          <a:xfrm>
            <a:off x="8558463" y="6356350"/>
            <a:ext cx="27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1A4C106-F66A-424A-81A8-9103429E3A58}" type="slidenum">
              <a:rPr lang="en-US" smtClean="0"/>
              <a:pPr algn="r"/>
              <a:t>‹#›</a:t>
            </a:fld>
            <a:r>
              <a:rPr lang="sr-Latn-RS"/>
              <a:t>/32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7DC5-66C6-A6CE-2677-B7389E38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3462-3941-D2F9-CF08-DBFD85F2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7ACF-9CC3-4DBB-929F-31A70199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A9F9-26F1-649C-6BF5-E6405025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2BF7-7276-E7A4-7302-EE2EB4D4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250F-E3CE-49A9-7825-88E4160B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1554-CCE0-13FB-C9E4-9432BD32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071C5-8D26-20D6-500B-38A84E15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16D2-2F1F-BB88-DBCE-5CFDA8AE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F683-6C82-03D6-5BAE-9AE76A7F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25F0-76AD-11F1-AB3C-90552EBA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ED1-7F92-7E90-6E34-D63D94A9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4268-4A4F-06E7-152A-737E58D9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2CE0-6C81-54FD-54D9-3BC4F154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261AF-C7A8-1D44-139C-04FB04B15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B3F1-68A4-BEF1-F40D-FC316250D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59CF0-4509-8DE8-5B8E-676E1EAE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AA166-D98F-EE57-A75D-D2E62C93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1D2FF-AD98-867D-4FCD-30671C73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25D-D1C5-F6DE-C4D1-9384C99A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EAE77-9B34-4542-2661-838899D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10BF-8C05-368E-CD69-105FD144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C103F-6238-7104-8A4B-A53B23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962FD-2F0B-CB00-8436-CF97D69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BCA4-2150-2E81-6024-B1AA0026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70D3-503A-4C2E-50C7-137BFB1E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D235-DDA1-C646-63A0-F6C4FEDB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23CC-2038-64B6-291B-A96EBB88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7CE2-4595-1A78-BDAD-22E576E7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86C9-66D4-665F-AE92-1EEB532B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613E9-5926-B602-E314-FD43CCA0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06D9-645C-F5F8-444A-31189AE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4CDE-D153-CE58-97EB-C6F87D20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FB17-56B5-2300-0373-DA9ECEEF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0081-DE55-B760-047F-56748B202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E011-8444-48F4-8F4E-E40B9BFD8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42C5-D0A7-2568-D2AB-63F243D2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258F-D8A7-F2D7-26A0-E19AA0D6A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D2AF-875C-4413-8D93-E8C215F4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1AF0-30C8-BE2C-15B5-A7653726E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50E7-6D79-20B7-956D-3BB11FC29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Senzori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Temperatura i vlažnost-šema</a:t>
            </a:r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010570"/>
            <a:ext cx="34766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4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3624-F3C9-F015-4CFE-98D58E9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0B0F-8AEA-127A-AC0E-BD512F27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# port za temperaturu i vlaznost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PORT_TEMP_HUMIDITY = 19 </a:t>
            </a:r>
          </a:p>
          <a:p>
            <a:pPr marL="0" indent="0">
              <a:buNone/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humidity, deg_c = Adafruit_DHT.read_retry(11, PORT_TEMP_HUMIDITY)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B5466BB-F858-463C-A0AC-F36B9063249B}"/>
              </a:ext>
            </a:extLst>
          </p:cNvPr>
          <p:cNvSpPr/>
          <p:nvPr/>
        </p:nvSpPr>
        <p:spPr>
          <a:xfrm>
            <a:off x="8157410" y="617621"/>
            <a:ext cx="2863516" cy="1807785"/>
          </a:xfrm>
          <a:prstGeom prst="wedgeRoundRectCallout">
            <a:avLst>
              <a:gd name="adj1" fmla="val 16253"/>
              <a:gd name="adj2" fmla="val 1008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11 za DHT-11, a </a:t>
            </a:r>
          </a:p>
          <a:p>
            <a:pPr algn="ctr"/>
            <a:r>
              <a:rPr lang="sr-Latn-RS"/>
              <a:t>22 za DHT-22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A3CB-F0DC-8CC0-1B4C-DF3323BA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iz C++ (Arduino, ESP32)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06FF-B9DC-F80C-AF68-476ABFE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dht11 DHT11;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chk = DHT11.read(DHT11PIN);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Serial.print("Humidity (%): ");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Serial.println((float)DHT11.humidity, 2);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Serial.print("Temperature (C): ");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Serial.println((float)DHT11.temperature, 2);</a:t>
            </a:r>
          </a:p>
        </p:txBody>
      </p:sp>
    </p:spTree>
    <p:extLst>
      <p:ext uri="{BB962C8B-B14F-4D97-AF65-F5344CB8AC3E}">
        <p14:creationId xmlns:p14="http://schemas.microsoft.com/office/powerpoint/2010/main" val="3299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4108-43BA-BC00-38B8-F947A5C2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Senzor za temperaturu, vlažnost vazduha i atmosferski pritisak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BBC2-D1F6-D934-59A4-156418EE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/>
              <a:t>BME 280</a:t>
            </a:r>
          </a:p>
          <a:p>
            <a:r>
              <a:rPr lang="sr-Latn-RS"/>
              <a:t>Temperatura:</a:t>
            </a:r>
          </a:p>
          <a:p>
            <a:pPr lvl="1"/>
            <a:r>
              <a:rPr lang="en-US">
                <a:solidFill>
                  <a:srgbClr val="303030"/>
                </a:solidFill>
                <a:latin typeface="-apple-system"/>
              </a:rPr>
              <a:t> -</a:t>
            </a:r>
            <a:r>
              <a:rPr lang="sr-Latn-RS">
                <a:solidFill>
                  <a:srgbClr val="303030"/>
                </a:solidFill>
                <a:latin typeface="-apple-system"/>
              </a:rPr>
              <a:t>40</a:t>
            </a:r>
            <a:r>
              <a:rPr lang="en-US">
                <a:solidFill>
                  <a:srgbClr val="303030"/>
                </a:solidFill>
                <a:latin typeface="-apple-system"/>
              </a:rPr>
              <a:t>°C to +</a:t>
            </a:r>
            <a:r>
              <a:rPr lang="sr-Latn-RS">
                <a:solidFill>
                  <a:srgbClr val="303030"/>
                </a:solidFill>
                <a:latin typeface="-apple-system"/>
              </a:rPr>
              <a:t>8</a:t>
            </a:r>
            <a:r>
              <a:rPr lang="en-US">
                <a:solidFill>
                  <a:srgbClr val="303030"/>
                </a:solidFill>
                <a:latin typeface="-apple-system"/>
              </a:rPr>
              <a:t>5°C</a:t>
            </a:r>
            <a:endParaRPr lang="sr-Latn-RS">
              <a:solidFill>
                <a:srgbClr val="303030"/>
              </a:solidFill>
              <a:latin typeface="-apple-system"/>
            </a:endParaRPr>
          </a:p>
          <a:p>
            <a:r>
              <a:rPr lang="sr-Latn-RS">
                <a:solidFill>
                  <a:srgbClr val="303030"/>
                </a:solidFill>
                <a:latin typeface="-apple-system"/>
              </a:rPr>
              <a:t>Vlažnost vazduha:</a:t>
            </a:r>
          </a:p>
          <a:p>
            <a:pPr lvl="1"/>
            <a:r>
              <a:rPr lang="sr-Latn-RS">
                <a:solidFill>
                  <a:srgbClr val="303030"/>
                </a:solidFill>
                <a:latin typeface="-apple-system"/>
              </a:rPr>
              <a:t>0 – 100%</a:t>
            </a:r>
          </a:p>
          <a:p>
            <a:r>
              <a:rPr lang="sr-Latn-RS">
                <a:solidFill>
                  <a:srgbClr val="303030"/>
                </a:solidFill>
                <a:latin typeface="-apple-system"/>
              </a:rPr>
              <a:t>Vazdušni pritisak: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boschsans"/>
              </a:rPr>
              <a:t>300...1100 </a:t>
            </a:r>
            <a:r>
              <a:rPr lang="sr-Latn-RS">
                <a:solidFill>
                  <a:srgbClr val="000000"/>
                </a:solidFill>
                <a:latin typeface="boschsans"/>
              </a:rPr>
              <a:t>milibara</a:t>
            </a:r>
          </a:p>
          <a:p>
            <a:r>
              <a:rPr lang="sr-Latn-RS">
                <a:solidFill>
                  <a:srgbClr val="000000"/>
                </a:solidFill>
                <a:latin typeface="boschsans"/>
              </a:rPr>
              <a:t>Arduino:</a:t>
            </a:r>
            <a:br>
              <a:rPr lang="sr-Latn-RS">
                <a:solidFill>
                  <a:srgbClr val="000000"/>
                </a:solidFill>
                <a:latin typeface="boschsans"/>
              </a:rPr>
            </a:br>
            <a:r>
              <a:rPr lang="sr-Latn-RS">
                <a:solidFill>
                  <a:srgbClr val="000000"/>
                </a:solidFill>
                <a:latin typeface="boschsans"/>
              </a:rPr>
              <a:t>https://github.com/adafruit/Adafruit_BME280_Library</a:t>
            </a:r>
          </a:p>
          <a:p>
            <a:r>
              <a:rPr lang="sr-Latn-RS">
                <a:solidFill>
                  <a:srgbClr val="000000"/>
                </a:solidFill>
                <a:latin typeface="boschsans"/>
              </a:rPr>
              <a:t>ESP32:</a:t>
            </a:r>
            <a:br>
              <a:rPr lang="sr-Latn-RS">
                <a:solidFill>
                  <a:srgbClr val="000000"/>
                </a:solidFill>
                <a:latin typeface="boschsans"/>
              </a:rPr>
            </a:br>
            <a:r>
              <a:rPr lang="sr-Latn-RS">
                <a:solidFill>
                  <a:srgbClr val="000000"/>
                </a:solidFill>
                <a:latin typeface="boschsans"/>
              </a:rPr>
              <a:t>https://github.com/roamingthings/esp32-bme280</a:t>
            </a:r>
          </a:p>
          <a:p>
            <a:r>
              <a:rPr lang="sr-Latn-RS">
                <a:solidFill>
                  <a:srgbClr val="000000"/>
                </a:solidFill>
                <a:latin typeface="boschsans"/>
              </a:rPr>
              <a:t>RPI:</a:t>
            </a:r>
            <a:br>
              <a:rPr lang="sr-Latn-RS">
                <a:solidFill>
                  <a:srgbClr val="000000"/>
                </a:solidFill>
                <a:latin typeface="boschsans"/>
              </a:rPr>
            </a:br>
            <a:r>
              <a:rPr lang="sr-Latn-RS">
                <a:solidFill>
                  <a:srgbClr val="000000"/>
                </a:solidFill>
                <a:latin typeface="boschsans"/>
              </a:rPr>
              <a:t>https://github.com/adafruit/Adafruit_BME280_Library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16621-E745-9752-19E5-5FA749C3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821419"/>
            <a:ext cx="2622054" cy="20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7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5EDF-4B1D-D329-8AE9-D74AED91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Senzor za temperaturu, vlažnost vazduha i atmosferski pritisak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460AD-F80B-BA6A-29BF-4A0E99D7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08" y="3068961"/>
            <a:ext cx="5770984" cy="2654761"/>
          </a:xfrm>
        </p:spPr>
      </p:pic>
    </p:spTree>
    <p:extLst>
      <p:ext uri="{BB962C8B-B14F-4D97-AF65-F5344CB8AC3E}">
        <p14:creationId xmlns:p14="http://schemas.microsoft.com/office/powerpoint/2010/main" val="405548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368F-7503-84BA-220E-93B1714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5E2B-DA95-23E7-A1F0-E940B8C5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temperature,pressure,humidity = bme280.readBME280All() </a:t>
            </a:r>
          </a:p>
        </p:txBody>
      </p:sp>
    </p:spTree>
    <p:extLst>
      <p:ext uri="{BB962C8B-B14F-4D97-AF65-F5344CB8AC3E}">
        <p14:creationId xmlns:p14="http://schemas.microsoft.com/office/powerpoint/2010/main" val="66624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5CDE-8EE9-0086-665F-A802AD9C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iz C++ (Arduino, ESP32)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27FA-6D8B-3F2A-7D37-FF28A117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6" y="1600200"/>
            <a:ext cx="9381946" cy="4781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Adafruit_BME280 bme;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status = bme.begin();  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 (!status) {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Serial.println("Could not find a valid BME280 sensor, check wiring!");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while (1);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Temperature (Celsius)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= ");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Serial.print(bme.readTemperature());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Serial.print("Pressure = ");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Serial.print(bme.readPressure() / 100.0F);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Serial.print("Approx. Altitude = ");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Serial.print(bme.readAltitude(SEALEVELPRESSURE_HPA));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Serial.print("Humidity = ");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Serial.print(bme.readHumidity());</a:t>
            </a:r>
          </a:p>
        </p:txBody>
      </p:sp>
    </p:spTree>
    <p:extLst>
      <p:ext uri="{BB962C8B-B14F-4D97-AF65-F5344CB8AC3E}">
        <p14:creationId xmlns:p14="http://schemas.microsoft.com/office/powerpoint/2010/main" val="156038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Motion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Najčešće korišćen senzor: HC-SR501</a:t>
            </a:r>
          </a:p>
          <a:p>
            <a:r>
              <a:rPr lang="sr-Latn-RS"/>
              <a:t>Šalje logičku jedinicu (3.3V) na srednji pin ako detektuje da se neko pomera ispred</a:t>
            </a:r>
          </a:p>
          <a:p>
            <a:pPr lvl="1"/>
            <a:r>
              <a:rPr lang="sr-Latn-RS"/>
              <a:t>nema potrebe za bibliotekom – obično čitanje GPIO porta</a:t>
            </a:r>
          </a:p>
        </p:txBody>
      </p:sp>
      <p:pic>
        <p:nvPicPr>
          <p:cNvPr id="7170" name="Picture 2" descr="Резултат слика за HC-SR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293096"/>
            <a:ext cx="2857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6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Motion detection-šema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115345"/>
            <a:ext cx="46672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96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C8B-ACA5-1AC0-C26F-2D16E98F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Detekcija kretanja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DC79-2338-E5A7-37DF-37E6D321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825625"/>
            <a:ext cx="119433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Courier New" panose="02070309020205020404" pitchFamily="49" charset="0"/>
                <a:cs typeface="Courier New" panose="02070309020205020404" pitchFamily="49" charset="0"/>
              </a:rPr>
              <a:t># Port za motion senzor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400" b="1">
                <a:latin typeface="Courier New" panose="02070309020205020404" pitchFamily="49" charset="0"/>
                <a:cs typeface="Courier New" panose="02070309020205020404" pitchFamily="49" charset="0"/>
              </a:rPr>
              <a:t>ORT_MOTION = 5 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GPIO.setup(PORT_MOTION, GPIO.IN, pull_up_down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GPIO.PUD_DOWN)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GPIO.add_event_detect(PORT_MOTION, GPIO.RISING, callback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motion_edge_detected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bouncetime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50)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2CC9819-49D2-0FE5-DF1F-EDA3E8C9A25F}"/>
              </a:ext>
            </a:extLst>
          </p:cNvPr>
          <p:cNvSpPr/>
          <p:nvPr/>
        </p:nvSpPr>
        <p:spPr>
          <a:xfrm>
            <a:off x="6785811" y="1570372"/>
            <a:ext cx="3400926" cy="1283368"/>
          </a:xfrm>
          <a:prstGeom prst="wedgeRoundRectCallout">
            <a:avLst>
              <a:gd name="adj1" fmla="val -122368"/>
              <a:gd name="adj2" fmla="val 536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GPIO.setmode(GPIO.BOARD)</a:t>
            </a:r>
          </a:p>
          <a:p>
            <a:pPr algn="ctr"/>
            <a:r>
              <a:rPr lang="sr-Latn-RS"/>
              <a:t>GPIO.setmode(GPIO.BCM)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EF0B-999E-7874-EC69-719B4FE3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CA28-E5D0-F754-8C80-D78AC606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Senzori pretvaraju fizičke veličine u:</a:t>
            </a:r>
          </a:p>
          <a:p>
            <a:pPr lvl="1"/>
            <a:r>
              <a:rPr lang="sr-Latn-RS" sz="2800"/>
              <a:t>Napon</a:t>
            </a:r>
          </a:p>
          <a:p>
            <a:pPr lvl="1"/>
            <a:r>
              <a:rPr lang="sr-Latn-RS" sz="2800"/>
              <a:t>Struju</a:t>
            </a:r>
          </a:p>
          <a:p>
            <a:pPr lvl="1"/>
            <a:r>
              <a:rPr lang="sr-Latn-RS" sz="2800"/>
              <a:t>Digitalnu vrednost (broj) prenetu nekim od protokola (1-wire, I2C, SPI, itd.)</a:t>
            </a:r>
            <a:endParaRPr lang="en-US" sz="28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433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F800-5850-7DA8-F903-DC8AC5F2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Slanje detektovanog pomeraja na Gateway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CF2C-B8CF-C13D-7A66-0C81F390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motion_edge_detected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(channel):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'MOTION EDGE detected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 pokupimo stanje motion senzora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pozicija = 'ULAZ'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requests.get('http://' + STATUS_HOST + '/motionSet/' + pozicija) </a:t>
            </a:r>
          </a:p>
        </p:txBody>
      </p:sp>
    </p:spTree>
    <p:extLst>
      <p:ext uri="{BB962C8B-B14F-4D97-AF65-F5344CB8AC3E}">
        <p14:creationId xmlns:p14="http://schemas.microsoft.com/office/powerpoint/2010/main" val="163761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4C54-D182-808D-F47A-58C4BB66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Detekcija kretanja iz C++-a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2DD3-55E2-70EE-E279-49289AEB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// Motion detection sensor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const int motionSensor = 27;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// PIR Motion Sensor mode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pinMode(motionSensor, INPUT_PULLDOWN);</a:t>
            </a: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// Set motionSensor pin as interrupt, </a:t>
            </a: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assign interrupt function and set RISING mode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attachInterrupt(digitalPinToInterrupt(motionSensor),</a:t>
            </a:r>
            <a:b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detectMovement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RISING);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IRAM_ATTR 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detectMovement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ether.browseUrl(PSTR("/motionSet/PROLAZ"), "", gateway,</a:t>
            </a:r>
            <a:b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my_callback_motion);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38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Induktivni prekidač za beskontaktnu detekciju metalnih predmeta u blizini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Koristim za "Pametna vrata"</a:t>
            </a:r>
          </a:p>
          <a:p>
            <a:r>
              <a:rPr lang="sr-Latn-RS"/>
              <a:t>Induktivni prekidač (</a:t>
            </a:r>
            <a:r>
              <a:rPr lang="sr-Latn-RS" i="1"/>
              <a:t>LX-18P-08E1</a:t>
            </a:r>
            <a:r>
              <a:rPr lang="sr-Latn-RS"/>
              <a:t>) spojen na GPIO pin </a:t>
            </a:r>
          </a:p>
          <a:p>
            <a:pPr lvl="1"/>
            <a:r>
              <a:rPr lang="sr-Latn-RS"/>
              <a:t>izbacuje visok napon na izlaznu žicu kada se metalni objekat pojavi u blizini (bliže od </a:t>
            </a:r>
            <a:br>
              <a:rPr lang="sr-Latn-RS"/>
            </a:br>
            <a:r>
              <a:rPr lang="sr-Latn-RS"/>
              <a:t>8mm konkretno)</a:t>
            </a:r>
          </a:p>
          <a:p>
            <a:pPr lvl="1"/>
            <a:r>
              <a:rPr lang="sr-Latn-RS"/>
              <a:t>ulazno/izlazni naponski opseg: </a:t>
            </a:r>
            <a:br>
              <a:rPr lang="sr-Latn-RS"/>
            </a:br>
            <a:r>
              <a:rPr lang="sr-Latn-RS"/>
              <a:t>6V-30V</a:t>
            </a:r>
          </a:p>
          <a:p>
            <a:pPr lvl="1"/>
            <a:r>
              <a:rPr lang="sr-Latn-RS"/>
              <a:t>izlazni napon mora da se spusti na</a:t>
            </a:r>
            <a:br>
              <a:rPr lang="sr-Latn-RS"/>
            </a:br>
            <a:r>
              <a:rPr lang="sr-Latn-RS"/>
              <a:t>3.3V da ne bi spalio GPIO ulazni </a:t>
            </a:r>
            <a:br>
              <a:rPr lang="sr-Latn-RS"/>
            </a:br>
            <a:r>
              <a:rPr lang="sr-Latn-RS"/>
              <a:t>pin</a:t>
            </a:r>
          </a:p>
          <a:p>
            <a:pPr lvl="1"/>
            <a:r>
              <a:rPr lang="sr-Latn-RS"/>
              <a:t>nema potrebe za bibliotekom – </a:t>
            </a:r>
            <a:br>
              <a:rPr lang="sr-Latn-RS"/>
            </a:br>
            <a:r>
              <a:rPr lang="sr-Latn-RS"/>
              <a:t>obično čitanje stanja GPIO pina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356992"/>
            <a:ext cx="2885306" cy="29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40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Induktivni prekidač-šema</a:t>
            </a:r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115345"/>
            <a:ext cx="6838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248128" y="2348880"/>
            <a:ext cx="1080120" cy="576064"/>
          </a:xfrm>
          <a:prstGeom prst="wedgeRoundRectCallout">
            <a:avLst>
              <a:gd name="adj1" fmla="val -69808"/>
              <a:gd name="adj2" fmla="val 114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Zašto?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2B48-744A-06F0-C30F-CEF11422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Detekcija otključanih/zaključanih vrata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E05C-12F8-9CC5-CC69-68EFD0A4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84" y="1600201"/>
            <a:ext cx="11718758" cy="4525963"/>
          </a:xfrm>
        </p:spPr>
        <p:txBody>
          <a:bodyPr>
            <a:normAutofit fontScale="92500"/>
          </a:bodyPr>
          <a:lstStyle/>
          <a:p>
            <a:r>
              <a:rPr lang="sr-Latn-RS"/>
              <a:t>Na RPI:</a:t>
            </a: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# Port od induktivnog</a:t>
            </a: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prekidaca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PORT_INDUCTIVE = 26 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</a:t>
            </a: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GPIO.setup(PORT_INDUCTIVE, GPIO.IN, pull_up_down=GPIO.PUD_DOWN) 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GPIO.add_event_detect(PORT_INDUCTIVE, GPIO.BOTH, callback=</a:t>
            </a:r>
            <a:r>
              <a:rPr lang="en-US" sz="2600" b="1" i="1">
                <a:latin typeface="Courier New" panose="02070309020205020404" pitchFamily="49" charset="0"/>
                <a:cs typeface="Courier New" panose="02070309020205020404" pitchFamily="49" charset="0"/>
              </a:rPr>
              <a:t>edge_detected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bouncetime=50)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b="1" i="1">
                <a:latin typeface="Courier New" panose="02070309020205020404" pitchFamily="49" charset="0"/>
                <a:cs typeface="Courier New" panose="02070309020205020404" pitchFamily="49" charset="0"/>
              </a:rPr>
              <a:t>edge_detected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(channel):	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'EDGE detected, channel is ', channel</a:t>
            </a: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</a:p>
        </p:txBody>
      </p:sp>
    </p:spTree>
    <p:extLst>
      <p:ext uri="{BB962C8B-B14F-4D97-AF65-F5344CB8AC3E}">
        <p14:creationId xmlns:p14="http://schemas.microsoft.com/office/powerpoint/2010/main" val="271734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5CA-2627-2D32-897B-C66036E8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10515600" cy="926264"/>
          </a:xfrm>
        </p:spPr>
        <p:txBody>
          <a:bodyPr>
            <a:normAutofit/>
          </a:bodyPr>
          <a:lstStyle/>
          <a:p>
            <a:r>
              <a:rPr lang="sr-Latn-RS"/>
              <a:t>Slanje statusa vrata na Gateway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2F66-1EA3-AB12-0153-8688F6DE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1010653"/>
            <a:ext cx="9673389" cy="5743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process():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kada god se detektuje promena ivice na ulazu od induktivnog prekidaca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input_value = GPIO.input(PORT_INDUCTIVE)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pristupicemo globalnoj promenljivoj previous da bismo je menjali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global previous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 input_value != previous: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ako je novo stanje razlicito od prethodnog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previous = input_value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status = 'ZAKLJUCANO' if input_value == 1 else 'OTKLJUCANO'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podesimo LED diodu prema statusu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GPIO.output(PORT_LED, input_value)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		  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posaljemo na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gateway status vrata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requests.get('http://' + STATUS_HOST + '/vrataSet/' +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status)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"problem"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4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2B48-744A-06F0-C30F-CEF11422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Detekcija otključanih/zaključanih vrata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E05C-12F8-9CC5-CC69-68EFD0A4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1600201"/>
            <a:ext cx="8856984" cy="4525963"/>
          </a:xfrm>
        </p:spPr>
        <p:txBody>
          <a:bodyPr>
            <a:normAutofit/>
          </a:bodyPr>
          <a:lstStyle/>
          <a:p>
            <a:r>
              <a:rPr lang="sr-Latn-RS"/>
              <a:t>Arduino/ESP32:</a:t>
            </a:r>
          </a:p>
          <a:p>
            <a:pPr marL="0" indent="0">
              <a:buNone/>
            </a:pP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Door sensor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#define PORT_INDUCTIVE  7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 s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ensor mode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PORT_INDUCTIVE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INPUT_PULLDOWN);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 sensor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pin as interrupt, assign interrupt function </a:t>
            </a:r>
            <a:endParaRPr lang="sr-Latn-RS" sz="16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set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attachInterrupt(digitalPinToInterrupt(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PORT_INDUCTIVE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sr-Latn-R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6308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5CA-2627-2D32-897B-C66036E8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10515600" cy="926264"/>
          </a:xfrm>
        </p:spPr>
        <p:txBody>
          <a:bodyPr>
            <a:normAutofit/>
          </a:bodyPr>
          <a:lstStyle/>
          <a:p>
            <a:r>
              <a:rPr lang="sr-Latn-RS"/>
              <a:t>Slanje statusa vrata na Gateway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2F66-1EA3-AB12-0153-8688F6DE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4" y="1403682"/>
            <a:ext cx="9689432" cy="5069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IRAM_ATTR 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detectChange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kada god se detektuje promena ivice na ulazu od induktivnog prekidaca</a:t>
            </a:r>
            <a:endParaRPr lang="sr-Latn-RS" sz="16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input_value =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digitalRead(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PORT_INDUCTIVE)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pristupicemo globalnoj promenljivoj previous da bismo je menjali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input_value != previous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ako je novo stanje razlicito od prethodnog	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previous = input_value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input_value == 1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"vrataSet/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ZAKLJUCANO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status = "/vrataSet/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OTKLJUCANO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podesimo LED diodu prema statusu	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digitalWrite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(PORT_LED, input_value)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ether.browseUrl(PSTR(status), "", gateway, my_callback_motion);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6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Foto-osetljiv otpornik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/>
              <a:t>Otpornost mu se smanjuje kada se osvetli</a:t>
            </a:r>
          </a:p>
          <a:p>
            <a:pPr lvl="1"/>
            <a:r>
              <a:rPr lang="sr-Latn-RS" sz="2000"/>
              <a:t>pada sa 100K na otprilike 10K (može da padne i više ako je svetlost jača)</a:t>
            </a:r>
          </a:p>
          <a:p>
            <a:r>
              <a:rPr lang="sr-Latn-RS" sz="2400"/>
              <a:t>Ako se spoji na GPIO pin, može da detektuje prisustvo/odsustvo svetlosti.</a:t>
            </a:r>
          </a:p>
          <a:p>
            <a:r>
              <a:rPr lang="sr-Latn-RS" sz="2400"/>
              <a:t>Koristim za detekciju da li mi je klima uređaj upaljen ili ne.</a:t>
            </a:r>
            <a:endParaRPr lang="en-US" sz="2400"/>
          </a:p>
        </p:txBody>
      </p:sp>
      <p:pic>
        <p:nvPicPr>
          <p:cNvPr id="2050" name="Picture 2" descr="https://1.bp.blogspot.com/-sdPRlkyFtrA/XR86PSiCPUI/AAAAAAAANMA/ld6pFSPL5hc0IJYtEhoQFXldSiVjH7GXACLcBGAs/s1600/IMG_20190705_1335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509120"/>
            <a:ext cx="4183894" cy="20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1.bp.blogspot.com/-ZVH1kWzqKec/XR81S7_MSuI/AAAAAAAANLU/AS4crLLvG3QgTwJxMjWwQVcasd4ILVidwCLcBGAs/s1600/IMG_20190705_1330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724799"/>
            <a:ext cx="2841448" cy="16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1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Foto-otpornik-šema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32172-1704-F840-5C0B-AAB3676A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9" y="1825625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IoT – Primer na mom stanu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Temperatura,</a:t>
            </a:r>
          </a:p>
          <a:p>
            <a:r>
              <a:rPr lang="sr-Latn-RS"/>
              <a:t>Temperatura, vlažnost vazduha i vazdušni pritisak,</a:t>
            </a:r>
          </a:p>
          <a:p>
            <a:r>
              <a:rPr lang="sr-Latn-RS"/>
              <a:t>Motion detection,</a:t>
            </a:r>
          </a:p>
          <a:p>
            <a:r>
              <a:rPr lang="sr-Latn-RS"/>
              <a:t>Pametna vrata – javljaju da li su zaključana ili otključana (koriste induktivni prekidač),</a:t>
            </a:r>
          </a:p>
          <a:p>
            <a:r>
              <a:rPr lang="sr-Latn-RS"/>
              <a:t>Detektor stanja klima uređaja (da li je upaljena ili ne – koristi foto-otpornik),</a:t>
            </a:r>
          </a:p>
          <a:p>
            <a:r>
              <a:rPr lang="sr-Latn-RS"/>
              <a:t>Daljinsko upravljanje klimom (upotrebom IR LED).</a:t>
            </a:r>
          </a:p>
        </p:txBody>
      </p:sp>
    </p:spTree>
    <p:extLst>
      <p:ext uri="{BB962C8B-B14F-4D97-AF65-F5344CB8AC3E}">
        <p14:creationId xmlns:p14="http://schemas.microsoft.com/office/powerpoint/2010/main" val="40161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B59-034D-9DA1-9118-89EC5AD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Detekcija stanja klime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A2EA-68C4-56B8-A3E6-B72020FC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825625"/>
            <a:ext cx="1172677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AC status</a:t>
            </a: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PORT_AC = 21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AC status</a:t>
            </a: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GPIO.setup(PORT_AC, GPIO.IN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pull_up_down=GPIO.PUD_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GPIO.add_event_detect(PORT_AC, GPIO.BOTH, callback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ac_edge_detected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bouncetime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50)</a:t>
            </a:r>
          </a:p>
        </p:txBody>
      </p:sp>
    </p:spTree>
    <p:extLst>
      <p:ext uri="{BB962C8B-B14F-4D97-AF65-F5344CB8AC3E}">
        <p14:creationId xmlns:p14="http://schemas.microsoft.com/office/powerpoint/2010/main" val="3708768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897-4BF3-3912-6239-F183F1C5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Slanje statusa klime na Gateway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028E-47A8-118A-E821-D8F75D65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825625"/>
            <a:ext cx="113738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ac_edge_detected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(channel):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time.sleep(0.25)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'AC EDGE detected'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global acStatus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aacStatus 	= not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GPIO.input(PORT_AC)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if aacStatus != acStatus: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acStatus = aacStatus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requests.get('http://' + STATUS_HOST + '/setAc/' + str(acStatus))</a:t>
            </a:r>
          </a:p>
        </p:txBody>
      </p:sp>
    </p:spTree>
    <p:extLst>
      <p:ext uri="{BB962C8B-B14F-4D97-AF65-F5344CB8AC3E}">
        <p14:creationId xmlns:p14="http://schemas.microsoft.com/office/powerpoint/2010/main" val="379463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A1E4-880F-5E44-202B-AE2B4FBC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Detekcija stanja klime iz C++-a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4F8-F9D5-B524-8819-AA60DCA3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 status sensor (PhotoSensitive)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int acSensor = 25;</a:t>
            </a:r>
          </a:p>
          <a:p>
            <a:pPr marL="0" indent="0">
              <a:buNone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 Sensor mode</a:t>
            </a:r>
          </a:p>
          <a:p>
            <a:pPr marL="0" indent="0">
              <a:buNone/>
            </a:pPr>
            <a:r>
              <a:rPr lang="fr-FR" sz="1600" b="1">
                <a:latin typeface="Courier New" panose="02070309020205020404" pitchFamily="49" charset="0"/>
                <a:cs typeface="Courier New" panose="02070309020205020404" pitchFamily="49" charset="0"/>
              </a:rPr>
              <a:t>pinMode(acSensor, INPUT_PULLUP);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b="1">
                <a:latin typeface="Courier New" panose="02070309020205020404" pitchFamily="49" charset="0"/>
                <a:cs typeface="Courier New" panose="02070309020205020404" pitchFamily="49" charset="0"/>
              </a:rPr>
              <a:t>attachInterrupt(digitalPinToInterrupt(acSensor), </a:t>
            </a:r>
            <a:r>
              <a:rPr lang="fr-FR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detectAc</a:t>
            </a:r>
            <a:r>
              <a:rPr lang="fr-FR" sz="1600" b="1">
                <a:latin typeface="Courier New" panose="02070309020205020404" pitchFamily="49" charset="0"/>
                <a:cs typeface="Courier New" panose="02070309020205020404" pitchFamily="49" charset="0"/>
              </a:rPr>
              <a:t>, CHANGE);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IRAM_ATTR </a:t>
            </a:r>
            <a:r>
              <a:rPr lang="fr-FR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detectAc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ac = !digitalRead(acSensor);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if (ac)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ether.browseUrl(PSTR("/setAc/true"), "", gateway, my_callback_ac);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ether.browseUrl(PSTR("/setAc/false"), "", gateway, my_callback_ac);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90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559496" y="116813"/>
            <a:ext cx="6192688" cy="53285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3787" y="125957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Python code</a:t>
            </a:r>
          </a:p>
          <a:p>
            <a:pPr algn="ctr"/>
            <a:r>
              <a:rPr lang="sr-Latn-RS"/>
              <a:t>@RPI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9937" y="2533073"/>
            <a:ext cx="206352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Java code</a:t>
            </a:r>
          </a:p>
          <a:p>
            <a:pPr algn="ctr"/>
            <a:r>
              <a:rPr lang="sr-Latn-RS"/>
              <a:t>@Gateway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7710" y="6020363"/>
            <a:ext cx="2540778" cy="6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Android application</a:t>
            </a:r>
          </a:p>
        </p:txBody>
      </p:sp>
      <p:sp>
        <p:nvSpPr>
          <p:cNvPr id="7" name="Action Button: Sound 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3583283" y="283470"/>
            <a:ext cx="521208" cy="562352"/>
          </a:xfrm>
          <a:prstGeom prst="actionButtonSou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/>
          <p:cNvSpPr/>
          <p:nvPr/>
        </p:nvSpPr>
        <p:spPr>
          <a:xfrm>
            <a:off x="8311963" y="396040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Google</a:t>
            </a:r>
          </a:p>
        </p:txBody>
      </p:sp>
      <p:sp>
        <p:nvSpPr>
          <p:cNvPr id="10" name="Oval 9"/>
          <p:cNvSpPr/>
          <p:nvPr/>
        </p:nvSpPr>
        <p:spPr>
          <a:xfrm>
            <a:off x="1807891" y="196253"/>
            <a:ext cx="60165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IS</a:t>
            </a:r>
          </a:p>
        </p:txBody>
      </p:sp>
      <p:sp>
        <p:nvSpPr>
          <p:cNvPr id="11" name="Oval 10"/>
          <p:cNvSpPr/>
          <p:nvPr/>
        </p:nvSpPr>
        <p:spPr>
          <a:xfrm>
            <a:off x="1811328" y="909695"/>
            <a:ext cx="601656" cy="578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MS</a:t>
            </a:r>
          </a:p>
        </p:txBody>
      </p:sp>
      <p:sp>
        <p:nvSpPr>
          <p:cNvPr id="12" name="Oval 11"/>
          <p:cNvSpPr/>
          <p:nvPr/>
        </p:nvSpPr>
        <p:spPr>
          <a:xfrm>
            <a:off x="1811328" y="1675612"/>
            <a:ext cx="601657" cy="60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TS</a:t>
            </a:r>
          </a:p>
        </p:txBody>
      </p:sp>
      <p:cxnSp>
        <p:nvCxnSpPr>
          <p:cNvPr id="14" name="Straight Arrow Connector 13"/>
          <p:cNvCxnSpPr>
            <a:stCxn id="10" idx="6"/>
          </p:cNvCxnSpPr>
          <p:nvPr/>
        </p:nvCxnSpPr>
        <p:spPr>
          <a:xfrm>
            <a:off x="2409548" y="484286"/>
            <a:ext cx="565495" cy="7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4" idx="1"/>
          </p:cNvCxnSpPr>
          <p:nvPr/>
        </p:nvCxnSpPr>
        <p:spPr>
          <a:xfrm>
            <a:off x="2412985" y="1198874"/>
            <a:ext cx="530803" cy="38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</p:cNvCxnSpPr>
          <p:nvPr/>
        </p:nvCxnSpPr>
        <p:spPr>
          <a:xfrm flipV="1">
            <a:off x="2412985" y="1907642"/>
            <a:ext cx="530803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</p:cNvCxnSpPr>
          <p:nvPr/>
        </p:nvCxnSpPr>
        <p:spPr>
          <a:xfrm>
            <a:off x="4743987" y="1583607"/>
            <a:ext cx="770206" cy="981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34" idx="1"/>
          </p:cNvCxnSpPr>
          <p:nvPr/>
        </p:nvCxnSpPr>
        <p:spPr>
          <a:xfrm>
            <a:off x="7583457" y="3253153"/>
            <a:ext cx="728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0"/>
            <a:endCxn id="7" idx="1"/>
          </p:cNvCxnSpPr>
          <p:nvPr/>
        </p:nvCxnSpPr>
        <p:spPr>
          <a:xfrm flipV="1">
            <a:off x="3843887" y="845822"/>
            <a:ext cx="0" cy="413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0"/>
            <a:endCxn id="34" idx="2"/>
          </p:cNvCxnSpPr>
          <p:nvPr/>
        </p:nvCxnSpPr>
        <p:spPr>
          <a:xfrm flipH="1" flipV="1">
            <a:off x="9212063" y="3973234"/>
            <a:ext cx="6036" cy="2047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29879" y="2431696"/>
            <a:ext cx="601657" cy="60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/>
              <a:t>THS</a:t>
            </a:r>
          </a:p>
        </p:txBody>
      </p:sp>
      <p:cxnSp>
        <p:nvCxnSpPr>
          <p:cNvPr id="26" name="Straight Arrow Connector 25"/>
          <p:cNvCxnSpPr>
            <a:stCxn id="36" idx="6"/>
          </p:cNvCxnSpPr>
          <p:nvPr/>
        </p:nvCxnSpPr>
        <p:spPr>
          <a:xfrm flipV="1">
            <a:off x="2431536" y="3007829"/>
            <a:ext cx="565495" cy="45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75042" y="235975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Python code</a:t>
            </a:r>
          </a:p>
          <a:p>
            <a:pPr algn="ctr"/>
            <a:r>
              <a:rPr lang="sr-Latn-RS"/>
              <a:t>@RPI</a:t>
            </a:r>
          </a:p>
        </p:txBody>
      </p:sp>
      <p:sp>
        <p:nvSpPr>
          <p:cNvPr id="36" name="Oval 35"/>
          <p:cNvSpPr/>
          <p:nvPr/>
        </p:nvSpPr>
        <p:spPr>
          <a:xfrm>
            <a:off x="1829879" y="3176395"/>
            <a:ext cx="601656" cy="578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MS</a:t>
            </a:r>
          </a:p>
        </p:txBody>
      </p:sp>
      <p:cxnSp>
        <p:nvCxnSpPr>
          <p:cNvPr id="37" name="Straight Arrow Connector 36"/>
          <p:cNvCxnSpPr>
            <a:stCxn id="24" idx="6"/>
            <a:endCxn id="30" idx="1"/>
          </p:cNvCxnSpPr>
          <p:nvPr/>
        </p:nvCxnSpPr>
        <p:spPr>
          <a:xfrm flipV="1">
            <a:off x="2431536" y="2683792"/>
            <a:ext cx="543507" cy="5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5" idx="1"/>
          </p:cNvCxnSpPr>
          <p:nvPr/>
        </p:nvCxnSpPr>
        <p:spPr>
          <a:xfrm>
            <a:off x="4775242" y="2683793"/>
            <a:ext cx="744694" cy="569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303912" y="6020363"/>
            <a:ext cx="2160240" cy="6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Browser</a:t>
            </a:r>
          </a:p>
          <a:p>
            <a:pPr algn="ctr"/>
            <a:r>
              <a:rPr lang="sr-Latn-RS"/>
              <a:t>(web application)</a:t>
            </a:r>
          </a:p>
        </p:txBody>
      </p:sp>
      <p:cxnSp>
        <p:nvCxnSpPr>
          <p:cNvPr id="33" name="Straight Arrow Connector 32"/>
          <p:cNvCxnSpPr>
            <a:stCxn id="48" idx="0"/>
          </p:cNvCxnSpPr>
          <p:nvPr/>
        </p:nvCxnSpPr>
        <p:spPr>
          <a:xfrm flipV="1">
            <a:off x="6384033" y="3978002"/>
            <a:ext cx="2525877" cy="204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311963" y="2533073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Java code</a:t>
            </a:r>
          </a:p>
          <a:p>
            <a:pPr algn="ctr"/>
            <a:r>
              <a:rPr lang="sr-Latn-RS"/>
              <a:t>@Glavni server</a:t>
            </a:r>
          </a:p>
        </p:txBody>
      </p:sp>
      <p:cxnSp>
        <p:nvCxnSpPr>
          <p:cNvPr id="39" name="Straight Arrow Connector 38"/>
          <p:cNvCxnSpPr>
            <a:stCxn id="34" idx="0"/>
            <a:endCxn id="9" idx="2"/>
          </p:cNvCxnSpPr>
          <p:nvPr/>
        </p:nvCxnSpPr>
        <p:spPr>
          <a:xfrm flipV="1">
            <a:off x="9212063" y="1836201"/>
            <a:ext cx="0" cy="69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7856347" y="3388221"/>
            <a:ext cx="4904242" cy="360040"/>
          </a:xfrm>
          <a:prstGeom prst="bentConnector3">
            <a:avLst>
              <a:gd name="adj1" fmla="val -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975042" y="3648717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C++ code</a:t>
            </a:r>
          </a:p>
          <a:p>
            <a:pPr algn="ctr"/>
            <a:r>
              <a:rPr lang="sr-Latn-RS"/>
              <a:t>@ESP32</a:t>
            </a:r>
          </a:p>
        </p:txBody>
      </p:sp>
      <p:sp>
        <p:nvSpPr>
          <p:cNvPr id="60" name="Oval 59"/>
          <p:cNvSpPr/>
          <p:nvPr/>
        </p:nvSpPr>
        <p:spPr>
          <a:xfrm>
            <a:off x="1800770" y="4007147"/>
            <a:ext cx="601656" cy="578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MS</a:t>
            </a:r>
          </a:p>
        </p:txBody>
      </p:sp>
      <p:sp>
        <p:nvSpPr>
          <p:cNvPr id="61" name="Oval 60"/>
          <p:cNvSpPr/>
          <p:nvPr/>
        </p:nvSpPr>
        <p:spPr>
          <a:xfrm>
            <a:off x="1793128" y="4692539"/>
            <a:ext cx="601657" cy="60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TS</a:t>
            </a:r>
          </a:p>
        </p:txBody>
      </p:sp>
      <p:cxnSp>
        <p:nvCxnSpPr>
          <p:cNvPr id="66" name="Straight Arrow Connector 65"/>
          <p:cNvCxnSpPr>
            <a:stCxn id="61" idx="6"/>
          </p:cNvCxnSpPr>
          <p:nvPr/>
        </p:nvCxnSpPr>
        <p:spPr>
          <a:xfrm flipV="1">
            <a:off x="2394784" y="4296789"/>
            <a:ext cx="602246" cy="69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55" idx="1"/>
          </p:cNvCxnSpPr>
          <p:nvPr/>
        </p:nvCxnSpPr>
        <p:spPr>
          <a:xfrm flipV="1">
            <a:off x="2402426" y="3972753"/>
            <a:ext cx="572616" cy="32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</p:cNvCxnSpPr>
          <p:nvPr/>
        </p:nvCxnSpPr>
        <p:spPr>
          <a:xfrm flipV="1">
            <a:off x="4775242" y="3648717"/>
            <a:ext cx="722812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55641" y="4697304"/>
            <a:ext cx="601657" cy="60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IR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V="1">
            <a:off x="3156469" y="4301556"/>
            <a:ext cx="263266" cy="395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91745" y="4697304"/>
            <a:ext cx="601657" cy="60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/>
              <a:t>Photo Res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H="1" flipV="1">
            <a:off x="3813131" y="4306320"/>
            <a:ext cx="279443" cy="39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0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езултат слика за DS18B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609181"/>
            <a:ext cx="229330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Temperatura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627" y="1581289"/>
            <a:ext cx="8291264" cy="4781127"/>
          </a:xfrm>
        </p:spPr>
        <p:txBody>
          <a:bodyPr>
            <a:normAutofit/>
          </a:bodyPr>
          <a:lstStyle/>
          <a:p>
            <a:r>
              <a:rPr lang="sr-Latn-RS"/>
              <a:t>Najčešće korišćen senzor: DS18B20</a:t>
            </a:r>
          </a:p>
          <a:p>
            <a:pPr lvl="1"/>
            <a:r>
              <a:rPr lang="sr-Latn-RS"/>
              <a:t>1-wire protocol</a:t>
            </a:r>
          </a:p>
          <a:p>
            <a:pPr lvl="1"/>
            <a:r>
              <a:rPr lang="en-US" b="0" i="0">
                <a:solidFill>
                  <a:srgbClr val="303030"/>
                </a:solidFill>
                <a:effectLst/>
                <a:latin typeface="-apple-system"/>
              </a:rPr>
              <a:t>-55°C </a:t>
            </a:r>
            <a:r>
              <a:rPr lang="sr-Latn-RS" b="0" i="0">
                <a:solidFill>
                  <a:srgbClr val="303030"/>
                </a:solidFill>
                <a:effectLst/>
                <a:latin typeface="-apple-system"/>
              </a:rPr>
              <a:t>do</a:t>
            </a:r>
            <a:r>
              <a:rPr lang="en-US" b="0" i="0">
                <a:solidFill>
                  <a:srgbClr val="303030"/>
                </a:solidFill>
                <a:effectLst/>
                <a:latin typeface="-apple-system"/>
              </a:rPr>
              <a:t> +125°C</a:t>
            </a:r>
            <a:endParaRPr lang="sr-Latn-RS"/>
          </a:p>
          <a:p>
            <a:pPr lvl="1"/>
            <a:r>
              <a:rPr lang="sr-Latn-RS"/>
              <a:t>Repozitorijumi:</a:t>
            </a:r>
          </a:p>
          <a:p>
            <a:pPr lvl="2"/>
            <a:r>
              <a:rPr lang="sr-Latn-RS"/>
              <a:t>Arduino/ESP32</a:t>
            </a:r>
          </a:p>
          <a:p>
            <a:pPr marL="914400" lvl="2" indent="0">
              <a:buNone/>
            </a:pPr>
            <a:r>
              <a:rPr lang="sr-Latn-RS"/>
              <a:t>1-wire:  </a:t>
            </a:r>
            <a:r>
              <a:rPr lang="en-US"/>
              <a:t>https://github.com/PaulStoffregen/OneWire</a:t>
            </a:r>
            <a:endParaRPr lang="sr-Latn-RS"/>
          </a:p>
          <a:p>
            <a:pPr marL="914400" lvl="2" indent="0">
              <a:buNone/>
            </a:pPr>
            <a:r>
              <a:rPr lang="sr-Latn-RS"/>
              <a:t>Dallas:  </a:t>
            </a:r>
            <a:r>
              <a:rPr lang="en-US"/>
              <a:t>https://github.com/milesburton/Arduino-Temperature-Control-Library</a:t>
            </a:r>
            <a:endParaRPr lang="sr-Latn-RS"/>
          </a:p>
          <a:p>
            <a:pPr lvl="2"/>
            <a:r>
              <a:rPr lang="sr-Latn-RS"/>
              <a:t>RPI: (uključiti </a:t>
            </a:r>
            <a:r>
              <a:rPr lang="sr-Latn-RS" b="1"/>
              <a:t>1-wire </a:t>
            </a:r>
            <a:r>
              <a:rPr lang="sr-Latn-RS"/>
              <a:t>u </a:t>
            </a:r>
            <a:r>
              <a:rPr lang="sr-Latn-RS" b="1"/>
              <a:t>raspi-config</a:t>
            </a:r>
            <a:r>
              <a:rPr lang="sr-Latn-RS"/>
              <a:t> aplikaciji)</a:t>
            </a:r>
          </a:p>
          <a:p>
            <a:pPr marL="914400" lvl="2" indent="0">
              <a:buNone/>
            </a:pPr>
            <a:r>
              <a:rPr lang="sr-Latn-RS"/>
              <a:t>to stvara virtualnu datoteku:</a:t>
            </a:r>
            <a:br>
              <a:rPr lang="sr-Latn-RS"/>
            </a:br>
            <a:r>
              <a:rPr lang="sr-Latn-RS"/>
              <a:t>/sys/bus/w1/devices/</a:t>
            </a:r>
            <a:r>
              <a:rPr lang="sr-Latn-RS" b="1" i="1"/>
              <a:t>10-000802824e58</a:t>
            </a:r>
            <a:r>
              <a:rPr lang="sr-Latn-RS"/>
              <a:t>/w1_slave</a:t>
            </a:r>
          </a:p>
          <a:p>
            <a:pPr marL="914400" lvl="2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72 01 4b 46 7f ff 0e 10 57 : crc=57 YES</a:t>
            </a:r>
          </a:p>
          <a:p>
            <a:pPr marL="914400" lvl="2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72 01 4b 46 7f ff 0e 10 57 t=23125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83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Temperatura-šema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629570"/>
            <a:ext cx="75533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4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1FC9-F947-C8F4-CC89-FD5DEB00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temperature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5AE9-BBDF-0A3A-7C54-C565C877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import mytemp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deg_c, deg_f = mytemp.read_temp()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75D-4478-CD59-0126-DA0BED9D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Čitanje temperature iz C++ (Arduino/ESP32)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7D45-D87F-4202-D5AC-5617D83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GPIO where the DS18B20 is connected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const int oneWireBus = 22;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a oneWire instance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OneWire oneWire(oneWireBus);</a:t>
            </a: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Pass our oneWire to Temperature sensor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DallasTemperature sensors(&amp;oneWire);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sensors.begin();</a:t>
            </a:r>
          </a:p>
          <a:p>
            <a:pPr marL="0" indent="0">
              <a:buNone/>
            </a:pP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sensors.requestTemperatures(); 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float tempC = sensors.getTempCByIndex(0);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1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Temperatura i vlažnost vazduha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595934"/>
            <a:ext cx="9036496" cy="4641379"/>
          </a:xfrm>
        </p:spPr>
        <p:txBody>
          <a:bodyPr/>
          <a:lstStyle/>
          <a:p>
            <a:r>
              <a:rPr lang="sr-Latn-RS"/>
              <a:t>Najčešće korišćen senzor: DHT-11 i/ili DHT-22</a:t>
            </a:r>
          </a:p>
          <a:p>
            <a:r>
              <a:rPr lang="sr-Latn-RS"/>
              <a:t>Repozitorijumi:</a:t>
            </a:r>
          </a:p>
          <a:p>
            <a:pPr lvl="1"/>
            <a:r>
              <a:rPr lang="sr-Latn-RS"/>
              <a:t>Arduino: </a:t>
            </a:r>
            <a:r>
              <a:rPr lang="en-US"/>
              <a:t>https://github.com/Adrianogba/dht11-dht22-arduino</a:t>
            </a:r>
            <a:endParaRPr lang="sr-Latn-RS"/>
          </a:p>
          <a:p>
            <a:pPr lvl="1"/>
            <a:r>
              <a:rPr lang="sr-Latn-RS"/>
              <a:t>ESP32: </a:t>
            </a:r>
            <a:r>
              <a:rPr lang="en-US"/>
              <a:t>https://github.com/beegee-tokyo/DHTesp</a:t>
            </a:r>
            <a:endParaRPr lang="sr-Latn-RS"/>
          </a:p>
          <a:p>
            <a:pPr lvl="1"/>
            <a:r>
              <a:rPr lang="sr-Latn-RS"/>
              <a:t>RPI: </a:t>
            </a:r>
            <a:r>
              <a:rPr lang="en-US"/>
              <a:t>https://github.com/adafruit/Adafruit_Python_DHT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810457"/>
            <a:ext cx="3960440" cy="20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89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1838</Words>
  <Application>Microsoft Office PowerPoint</Application>
  <PresentationFormat>Widescreen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boschsans</vt:lpstr>
      <vt:lpstr>Calibri</vt:lpstr>
      <vt:lpstr>Calibri Light</vt:lpstr>
      <vt:lpstr>Courier New</vt:lpstr>
      <vt:lpstr>Office Theme</vt:lpstr>
      <vt:lpstr>Inženjerstvo softvera za Internet-Web of Things</vt:lpstr>
      <vt:lpstr>Uvod</vt:lpstr>
      <vt:lpstr>IoT – Primer na mom stanu</vt:lpstr>
      <vt:lpstr>PowerPoint Presentation</vt:lpstr>
      <vt:lpstr>Temperatura</vt:lpstr>
      <vt:lpstr>Temperatura-šema</vt:lpstr>
      <vt:lpstr>Čitanje temperature iz Python-a</vt:lpstr>
      <vt:lpstr>Čitanje temperature iz C++ (Arduino/ESP32)</vt:lpstr>
      <vt:lpstr>Temperatura i vlažnost vazduha</vt:lpstr>
      <vt:lpstr>Temperatura i vlažnost-šema</vt:lpstr>
      <vt:lpstr>Čitanje iz Python-a</vt:lpstr>
      <vt:lpstr>Čitanje iz C++ (Arduino, ESP32)</vt:lpstr>
      <vt:lpstr>Senzor za temperaturu, vlažnost vazduha i atmosferski pritisak</vt:lpstr>
      <vt:lpstr>Senzor za temperaturu, vlažnost vazduha i atmosferski pritisak</vt:lpstr>
      <vt:lpstr>Čitanje iz Python-a</vt:lpstr>
      <vt:lpstr>Čitanje iz C++ (Arduino, ESP32)</vt:lpstr>
      <vt:lpstr>Motion detection</vt:lpstr>
      <vt:lpstr>Motion detection-šema</vt:lpstr>
      <vt:lpstr>Detekcija kretanja iz Python-a</vt:lpstr>
      <vt:lpstr>Slanje detektovanog pomeraja na Gateway server</vt:lpstr>
      <vt:lpstr>Detekcija kretanja iz C++-a</vt:lpstr>
      <vt:lpstr>Induktivni prekidač za beskontaktnu detekciju metalnih predmeta u blizini</vt:lpstr>
      <vt:lpstr>Induktivni prekidač-šema</vt:lpstr>
      <vt:lpstr>Detekcija otključanih/zaključanih vrata</vt:lpstr>
      <vt:lpstr>Slanje statusa vrata na Gateway server</vt:lpstr>
      <vt:lpstr>Detekcija otključanih/zaključanih vrata</vt:lpstr>
      <vt:lpstr>Slanje statusa vrata na Gateway server</vt:lpstr>
      <vt:lpstr>Foto-osetljiv otpornik</vt:lpstr>
      <vt:lpstr>Foto-otpornik-šema</vt:lpstr>
      <vt:lpstr>Detekcija stanja klime iz Python-a</vt:lpstr>
      <vt:lpstr>Slanje statusa klime na Gateway server</vt:lpstr>
      <vt:lpstr>Detekcija stanja klime iz C++-a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69</cp:revision>
  <dcterms:created xsi:type="dcterms:W3CDTF">2023-07-02T11:03:25Z</dcterms:created>
  <dcterms:modified xsi:type="dcterms:W3CDTF">2023-10-17T18:35:22Z</dcterms:modified>
</cp:coreProperties>
</file>