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9" r:id="rId4"/>
    <p:sldId id="288" r:id="rId5"/>
    <p:sldId id="298" r:id="rId6"/>
    <p:sldId id="347" r:id="rId7"/>
    <p:sldId id="348" r:id="rId8"/>
    <p:sldId id="352" r:id="rId9"/>
    <p:sldId id="350" r:id="rId10"/>
    <p:sldId id="351" r:id="rId11"/>
    <p:sldId id="359" r:id="rId12"/>
    <p:sldId id="353" r:id="rId13"/>
    <p:sldId id="354" r:id="rId14"/>
    <p:sldId id="358" r:id="rId15"/>
    <p:sldId id="355" r:id="rId16"/>
    <p:sldId id="356" r:id="rId17"/>
    <p:sldId id="357" r:id="rId18"/>
    <p:sldId id="360" r:id="rId19"/>
    <p:sldId id="362" r:id="rId20"/>
    <p:sldId id="363" r:id="rId21"/>
    <p:sldId id="364" r:id="rId22"/>
    <p:sldId id="366" r:id="rId23"/>
    <p:sldId id="367" r:id="rId24"/>
    <p:sldId id="365" r:id="rId25"/>
    <p:sldId id="369" r:id="rId26"/>
    <p:sldId id="361" r:id="rId27"/>
    <p:sldId id="370" r:id="rId28"/>
    <p:sldId id="3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8ACC-30AF-F4FC-0529-6BF365BA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185FB-2E57-0E23-FE39-B45D95EEC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2C79-F663-2E08-79DC-69EBE25E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7651-CF6E-1F28-A8E0-9F484666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E212-FBCB-4750-9AAE-B1C575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A181-870F-A7CC-1D68-FC0FEE73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467B-888C-E204-A0E9-282F8815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168F-63B5-9577-5139-218FB353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B6C8-79EB-61EF-D6EC-FA3A665B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7BAB-FCD9-6C9D-68B1-0AD50FC3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43B1C-F113-1F87-98D3-54973895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FE01-81F8-49D6-903C-EA9164E51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8419-8E9F-702B-3641-69E8A8AE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7A82-4623-CACE-7B37-659CAFB2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2A1-C6FE-3C1B-B7F4-6A00BD4C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1B9E-450D-E8B8-ACC1-427B54BB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1162-2F87-CC92-EE15-72293579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D405-F7F5-AB60-504E-4B2FE6E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64CA-BE66-8581-99BF-B4221DC2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5547B-A28E-31EF-D483-57B67D4ECD5A}"/>
              </a:ext>
            </a:extLst>
          </p:cNvPr>
          <p:cNvSpPr txBox="1"/>
          <p:nvPr userDrawn="1"/>
        </p:nvSpPr>
        <p:spPr>
          <a:xfrm>
            <a:off x="9152021" y="6356350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9099BE8-9C3A-42B8-B56C-F11290CC08A9}" type="slidenum">
              <a:rPr lang="en-US" smtClean="0"/>
              <a:t>‹#›</a:t>
            </a:fld>
            <a:r>
              <a:rPr lang="sr-Latn-RS"/>
              <a:t>/28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52BF-8093-C980-F746-44F8EE7D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4A7D-E604-C3FD-F7C2-112DE071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5C42-949A-A45A-5B53-6F2AB808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7D0E-E646-9F2C-6533-2EE1AA7D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6A96-94A9-DEE7-16FC-08C89A39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A654-9E2A-6E2C-E430-10DFE03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5221-98E0-4306-958A-8589B9837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4D5-2B83-5D36-1A00-6B7967F7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BE424-CCD5-66CD-DAC5-608AE746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33A80-6B40-E2B3-9852-92D6FA91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8D7A-0228-9C68-9340-3569448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A292-3934-9F81-EBAB-081E25E6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3B23-F43F-D63B-A5C3-2E104233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88BD2-B0DD-7C36-5BC0-1345FE91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C3A3B-ABFC-A006-47FE-E96E50D1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F1DC4-1C29-3211-C2ED-690440D0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E5F8B-E7B8-0C70-6F60-491C33F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EFBB6-653E-2092-EEB6-D232C957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2FC06-89CF-AEB9-12D5-2AE2B7A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FE05-B90D-6A74-DE12-6A8F5795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97DD-A6CF-DD55-7C46-74C29BCF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56F0-AB80-4322-8D7B-303A8826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45652-23AF-BADD-8F80-7BE78C19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6FDA8-FAE3-0DC4-9D44-FA1211EF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DC099-EE65-B6D6-7029-284FAF07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3F43-27B8-6613-AADE-3BF19F50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15B4-1467-BAD0-3EAF-EDD5AE45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CB4-7B4F-9E5B-3C6F-8F0EE1A3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2DE1-3FC4-9443-25C3-91844B2B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F5A76-4303-12C4-F10B-D3A3331B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3EAF-810D-1A01-60E2-D3479EE5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6C3-E8B5-BB27-A640-818BA2C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FC79-156B-D31F-1BCE-7756B1CB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FB8-CF79-4AB0-6C02-71B529899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5BCE7-30BE-272B-DEAC-76D700A9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8A76E-9F79-DC0E-48CE-1CF944CE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5DEC-1301-65EA-71EC-30430DE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37175-DA06-B7FB-8BE3-E5FF20BF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47AAC-32BE-F903-8FB4-D0490529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BAED-0853-B816-5882-4533367A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0280-505B-1950-25DF-95DABFD82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3953-F63C-41B3-97AF-C8D04834D20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799F-83C1-2106-4D68-07007B511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30E2-0067-34C1-728A-59F0F7C3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DF9F-78FE-4084-9BD1-3241438C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E98A-23B4-6E02-B7B0-A248D6E37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657C-2F05-B2BA-432E-85EB2672D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Aktuatori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58B-7127-6ACE-18A2-8043087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DC motorom sa četkicama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E688-AEE4-75FE-483C-2811849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53"/>
            <a:ext cx="10515600" cy="4351338"/>
          </a:xfrm>
        </p:spPr>
        <p:txBody>
          <a:bodyPr/>
          <a:lstStyle/>
          <a:p>
            <a:r>
              <a:rPr lang="sr-Latn-RS"/>
              <a:t>Jednostavno upravljanje – paljenje/gašenje</a:t>
            </a:r>
          </a:p>
          <a:p>
            <a:pPr lvl="1"/>
            <a:r>
              <a:rPr lang="sr-Latn-RS"/>
              <a:t>Pomoću releja</a:t>
            </a:r>
          </a:p>
          <a:p>
            <a:pPr lvl="1"/>
            <a:r>
              <a:rPr lang="sr-Latn-RS"/>
              <a:t>Pomoću H-mosta</a:t>
            </a:r>
          </a:p>
          <a:p>
            <a:r>
              <a:rPr lang="sr-Latn-RS"/>
              <a:t>Sofisticirano upravljanje – PWM (Pulse Width Modulation)</a:t>
            </a:r>
          </a:p>
          <a:p>
            <a:pPr lvl="1"/>
            <a:r>
              <a:rPr lang="sr-Latn-RS"/>
              <a:t>Pomoću H-mosta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026AD8-BCD1-09F4-F173-7DAED5C5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9" y="3508709"/>
            <a:ext cx="4443662" cy="31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914C91-BB31-04BC-4C17-250B3EA2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26" y="1759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6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8AC2F9-D034-4B59-583D-C184BEB5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628148"/>
            <a:ext cx="114109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F7037-EA9E-9398-D85A-8E1EA32E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"/>
            <a:ext cx="10515600" cy="1325563"/>
          </a:xfrm>
        </p:spPr>
        <p:txBody>
          <a:bodyPr/>
          <a:lstStyle/>
          <a:p>
            <a:r>
              <a:rPr lang="sr-Latn-RS"/>
              <a:t>H-most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58B-7127-6ACE-18A2-80430879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8"/>
            <a:ext cx="10515600" cy="1110749"/>
          </a:xfrm>
        </p:spPr>
        <p:txBody>
          <a:bodyPr>
            <a:normAutofit/>
          </a:bodyPr>
          <a:lstStyle/>
          <a:p>
            <a:r>
              <a:rPr lang="sr-Latn-RS"/>
              <a:t>H-most –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E688-AEE4-75FE-483C-2811849D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numeracija pinova po GPIO varijanti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</a:t>
            </a:r>
          </a:p>
          <a:p>
            <a:pPr marL="0" indent="0">
              <a:buNone/>
            </a:pP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upravljenje NAPRED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GPIO.setup(PORT_FORWARD, GPIO.OUT)</a:t>
            </a:r>
          </a:p>
          <a:p>
            <a:pPr marL="0" indent="0">
              <a:buNone/>
            </a:pP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upravljanje NAZAD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GPIO.setup(PORT_BACK, GPIO.OUT)</a:t>
            </a:r>
          </a:p>
          <a:p>
            <a:pPr marL="0" indent="0">
              <a:buNone/>
            </a:pP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upravljanje LEVO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GPIO.setup(PORT_LEFT, GPIO.OUT)</a:t>
            </a:r>
          </a:p>
          <a:p>
            <a:pPr marL="0" indent="0">
              <a:buNone/>
            </a:pP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 za upravljanje DESNO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GPIO.setup(PORT_RIGHT, GPIO.OUT)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DAFD0-E0C9-2D83-7256-6A6982A8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00" y="3752431"/>
            <a:ext cx="2838450" cy="2990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6D1ED4-F628-DFB3-5C48-6897C489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22" y="1649914"/>
            <a:ext cx="2445919" cy="282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B0D7-D3A7-AFFC-4977-FB1C328B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/>
              <a:t>H-most – Python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7335-06B1-A9B2-6C93-036EF4CF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8297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if text == 'F':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GPIO.output(PORT_FORWARD,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'B':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GPIO.output(PORT_BACK,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'L':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GPIO.output(PORT_LEFT,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'R':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GPIO.output(PORT_RIGHT, 1)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'RB':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GPIO.output(PORT_RIGHT,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GPIO.output(PORT_BACK,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'RF':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GPIO.output(PORT_RIGHT, 1)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GPIO.output(PORT_FORWARD, 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A6AFF-5F8F-FB75-4089-9C5D70450CFC}"/>
              </a:ext>
            </a:extLst>
          </p:cNvPr>
          <p:cNvSpPr txBox="1">
            <a:spLocks/>
          </p:cNvSpPr>
          <p:nvPr/>
        </p:nvSpPr>
        <p:spPr>
          <a:xfrm>
            <a:off x="5835316" y="1830471"/>
            <a:ext cx="399047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'LB':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GPIO.output(PORT_LEFT,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GPIO.output(PORT_BACK,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'LF':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GPIO.output(PORT_LEFT,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GPIO.output(PORT_FORWARD,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'x':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GPIO.output(PORT_FORWARD,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GPIO.output(PORT_BACK,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elif text == 'X':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GPIO.output(PORT_LEFT,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GPIO.output(PORT_RIGHT, 0)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3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3E74-6E79-B75B-B024-8FD80C10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/>
              <a:t>H-most – Arduino/ESP32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49D0-5A23-13BD-DC28-D2D59F85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1, OUTPUT);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2, OUTPUT);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initial rotation direction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digitalWrite(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1, LOW);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digitalWrite(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2, HIGH);</a:t>
            </a:r>
          </a:p>
        </p:txBody>
      </p:sp>
    </p:spTree>
    <p:extLst>
      <p:ext uri="{BB962C8B-B14F-4D97-AF65-F5344CB8AC3E}">
        <p14:creationId xmlns:p14="http://schemas.microsoft.com/office/powerpoint/2010/main" val="317859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C47B-23C3-A104-1D98-30129E26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DC motorom sa četkicama - PWM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3914-2624-7630-121C-BEAA8A9A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PWM - Pulsno kodna modulacija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41BB1-6A8E-56BC-B75D-97E306E5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77522"/>
            <a:ext cx="6259178" cy="38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2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E2E-5707-17E5-283E-3B63C48E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PWM, H-most –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2BD8-D9A9-5784-96C8-C0B8FA4E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2011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PORT_EN = 10   # GPIO 10 - pin 19, port za Enable signal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PORT_IN1 = 9   # GPIO 09 - pin 21, port za IN1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PORT_IN2 = 11  # GPIO 11 - pin 23, port za IN2</a:t>
            </a:r>
          </a:p>
          <a:p>
            <a:pPr marL="0" indent="0">
              <a:buNone/>
            </a:pP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numeracija pinova po GPIO varijanti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GPIO.setup(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PORT_EN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GPIO.OUT)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GPIO.setup(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GPIO.OUT)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GPIO.setup(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GPIO.OUT)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pwmobj = GPIO.PWM(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PORT_EN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i frekvencija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pwmobj.start(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50% duty cycle – pola od maksimalne snage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GPIO.output(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GPIO.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GPIO.output(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PORT_IN2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GPIO.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69717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3E74-6E79-B75B-B024-8FD80C10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PWM, H-most – Arduino / 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49D0-5A23-13BD-DC28-D2D59F8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825624"/>
            <a:ext cx="11261557" cy="4527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PORT_EN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EN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1, OUTPUT);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2, OUTPUT);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0-255 </a:t>
            </a: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128 je </a:t>
            </a:r>
            <a:r>
              <a:rPr lang="sr-Latn-R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50% duty cycle – pola maksimalne snage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analogWrite(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EN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digitalWrite(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1, LOW);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digitalWrite(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 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2, HIGH);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0ABBA6-FCA6-77D5-D240-F30D2AC500FB}"/>
              </a:ext>
            </a:extLst>
          </p:cNvPr>
          <p:cNvSpPr/>
          <p:nvPr/>
        </p:nvSpPr>
        <p:spPr>
          <a:xfrm>
            <a:off x="7138735" y="2550695"/>
            <a:ext cx="2382253" cy="1268620"/>
          </a:xfrm>
          <a:prstGeom prst="wedgeRoundRectCallout">
            <a:avLst>
              <a:gd name="adj1" fmla="val -108889"/>
              <a:gd name="adj2" fmla="val 1572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Frekvencija je od 490 do 1000 Hz, u zavisnosti od modela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2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392-5049-9D4F-18AF-1A40B134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/>
          <a:lstStyle/>
          <a:p>
            <a:r>
              <a:rPr lang="sr-Latn-RS"/>
              <a:t>Upravljanje Servo Motorima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A827-7117-83F4-5DBB-E634A302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" y="1536867"/>
            <a:ext cx="10515600" cy="5144670"/>
          </a:xfrm>
        </p:spPr>
        <p:txBody>
          <a:bodyPr>
            <a:normAutofit fontScale="92500" lnSpcReduction="20000"/>
          </a:bodyPr>
          <a:lstStyle/>
          <a:p>
            <a:r>
              <a:rPr lang="sr-Latn-RS"/>
              <a:t>Servo motor se pomera na zadati ugao!</a:t>
            </a:r>
          </a:p>
          <a:p>
            <a:pPr lvl="1"/>
            <a:r>
              <a:rPr lang="sr-Latn-RS"/>
              <a:t>Ne vrti se, već se osovina pomera na zadati ugao</a:t>
            </a:r>
            <a:br>
              <a:rPr lang="sr-Latn-RS"/>
            </a:br>
            <a:r>
              <a:rPr lang="sr-Latn-RS"/>
              <a:t>0 – 180 stepeni</a:t>
            </a:r>
          </a:p>
          <a:p>
            <a:r>
              <a:rPr lang="sr-Latn-RS"/>
              <a:t>Servo motor se sastoji iz:</a:t>
            </a:r>
          </a:p>
          <a:p>
            <a:pPr lvl="1"/>
            <a:r>
              <a:rPr lang="sr-Latn-RS"/>
              <a:t>Električnog motora</a:t>
            </a:r>
          </a:p>
          <a:p>
            <a:pPr lvl="1"/>
            <a:r>
              <a:rPr lang="sr-Latn-RS"/>
              <a:t>Enkodera pozicije  </a:t>
            </a:r>
          </a:p>
          <a:p>
            <a:pPr lvl="1"/>
            <a:r>
              <a:rPr lang="sr-Latn-RS"/>
              <a:t>Upravljačke elektronike</a:t>
            </a:r>
          </a:p>
          <a:p>
            <a:r>
              <a:rPr lang="sr-Latn-RS"/>
              <a:t>Upravlja se tako što se zadaje ugao </a:t>
            </a:r>
            <a:br>
              <a:rPr lang="sr-Latn-RS"/>
            </a:br>
            <a:r>
              <a:rPr lang="sr-Latn-RS"/>
              <a:t>rotacije</a:t>
            </a:r>
          </a:p>
          <a:p>
            <a:pPr lvl="1"/>
            <a:r>
              <a:rPr lang="sr-Latn-RS"/>
              <a:t>Mikrokontroler proverava poziciju (ugao)</a:t>
            </a:r>
          </a:p>
          <a:p>
            <a:pPr lvl="1"/>
            <a:r>
              <a:rPr lang="sr-Latn-RS"/>
              <a:t>Okreće motor i nastavlja da proverava ugao</a:t>
            </a:r>
          </a:p>
          <a:p>
            <a:pPr lvl="1"/>
            <a:r>
              <a:rPr lang="sr-Latn-RS"/>
              <a:t>Kada dostigne željeni ugao, zaustavlja motor</a:t>
            </a:r>
          </a:p>
          <a:p>
            <a:r>
              <a:rPr lang="sr-Latn-RS"/>
              <a:t>Servo obično ima tri kontakta:</a:t>
            </a:r>
          </a:p>
          <a:p>
            <a:pPr lvl="1"/>
            <a:r>
              <a:rPr lang="sr-Latn-RS"/>
              <a:t>+Vcc (5V, 12V, itd.)</a:t>
            </a:r>
          </a:p>
          <a:p>
            <a:pPr lvl="1"/>
            <a:r>
              <a:rPr lang="sr-Latn-RS"/>
              <a:t>GND</a:t>
            </a:r>
          </a:p>
          <a:p>
            <a:pPr lvl="1"/>
            <a:r>
              <a:rPr lang="sr-Latn-RS"/>
              <a:t>Signal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7BD00-3A3B-8CD1-F7BD-4409EC2B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436896"/>
            <a:ext cx="4572000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93A3EF-3428-97B5-FBE0-B658CE42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87" y="323934"/>
            <a:ext cx="1876425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F97E7-83DA-7D77-EB63-84056D13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356" y="237854"/>
            <a:ext cx="1874019" cy="192476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14CE5F5-454F-24CC-1B50-8224CE78C7CC}"/>
              </a:ext>
            </a:extLst>
          </p:cNvPr>
          <p:cNvSpPr/>
          <p:nvPr/>
        </p:nvSpPr>
        <p:spPr>
          <a:xfrm>
            <a:off x="8021054" y="5053262"/>
            <a:ext cx="3039978" cy="1211179"/>
          </a:xfrm>
          <a:prstGeom prst="wedgeRoundRectCallout">
            <a:avLst>
              <a:gd name="adj1" fmla="val -34878"/>
              <a:gd name="adj2" fmla="val -859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Momenat (torque) je bitna karakteristika, ako servo mora da pomeri nešto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F932-D647-9468-0C58-A445055F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servo motorima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8874-8BF6-E97B-1CA5-D4B93D22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Upravljanje se svodi na slanje signala na servo</a:t>
            </a:r>
          </a:p>
          <a:p>
            <a:r>
              <a:rPr lang="sr-Latn-RS"/>
              <a:t>Duty cycle signala zadaje ugao rotacije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ECC1B-064D-1691-6542-E369645E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895425"/>
            <a:ext cx="6819900" cy="39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20E8-B1EF-6DF4-9A54-4E8F33C2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Aktuatori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7610-8824-640A-2343-64732713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Služe da upravljamo uređajima</a:t>
            </a:r>
          </a:p>
          <a:p>
            <a:r>
              <a:rPr lang="sr-Latn-RS"/>
              <a:t>Najjednostavnije upravljanje:</a:t>
            </a:r>
          </a:p>
          <a:p>
            <a:pPr lvl="1"/>
            <a:r>
              <a:rPr lang="sr-Latn-RS"/>
              <a:t>Paljenje/gašenje samog uređaja</a:t>
            </a:r>
          </a:p>
          <a:p>
            <a:r>
              <a:rPr lang="sr-Latn-RS"/>
              <a:t>Sofisticirano upravljanje:</a:t>
            </a:r>
          </a:p>
          <a:p>
            <a:pPr lvl="1"/>
            <a:r>
              <a:rPr lang="sr-Latn-RS"/>
              <a:t>Upravljamo uređajem tako što postavljamo upravljačke vrednosti (napon/struja/frekvencija/...)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8498-D079-4518-BB12-6B7BCF8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RPI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A2B0-B713-2CFE-0F28-9678EC93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Pošto se upravljanje Servo motorom svodi na slanje impulsa, dovoljna je jedna GPIO nožica</a:t>
            </a:r>
          </a:p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servo = 21</a:t>
            </a:r>
          </a:p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numeracija pinova po GPIO varijanti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GPIO.setup(servo, GPIO.OUT)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GPIO.PWM(servo, 50) 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50hz frequency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p.start(0) </a:t>
            </a: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 duty cycle yet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497-EF8A-F535-C549-5EF87AD4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RPI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3BEF-8E08-6081-4F5F-92AAF872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angle(pwm, deg):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val = deg/18.0 + 2.0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pwm.ChangeDutyCycle(val)</a:t>
            </a:r>
          </a:p>
          <a:p>
            <a:pPr marL="0" indent="0">
              <a:buNone/>
            </a:pP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x in range(0, 180, 10):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angle(p, x)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time.sleep(0.1)</a:t>
            </a:r>
          </a:p>
          <a:p>
            <a:pPr marL="0" indent="0">
              <a:buNone/>
            </a:pP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x in range(180, -10, -10):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angle(p, x)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time.sleep(0.1)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GPIO.cleanup()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1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7F71-7807-31B6-AE79-AAECABFE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Arduino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C124-2BFE-72A9-7493-53E18FE5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825625"/>
            <a:ext cx="11149263" cy="4351338"/>
          </a:xfrm>
        </p:spPr>
        <p:txBody>
          <a:bodyPr>
            <a:normAutofit/>
          </a:bodyPr>
          <a:lstStyle/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SERVOPIN 3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Servo myservo; 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servo object to control a servo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attaches the servo on pin SERVOPIN to the servo object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myservo.attach(SERVOPIN);  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91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5FB-DF43-EA81-2A3B-79E7776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Arduino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5D0E-2520-2638-C638-9C3BF1C0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from 0 degrees to 180 degrees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for (pos = 0; pos &lt;= 180; pos += 1) {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steps of 1 degree</a:t>
            </a:r>
            <a:endParaRPr lang="sr-Latn-RS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tell servo to go to position in variable 'pos'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myservo.write(pos);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delay(15);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from 180 degrees to 0 degrees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for (pos = 180; pos &gt;= 0; pos -= 1) { 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tell servo to go to position in variable 'pos'</a:t>
            </a:r>
            <a:endParaRPr lang="sr-Latn-RS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myservo.write(pos);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delay(15);         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53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9A9C-A1B2-FDD5-96BF-6A72F1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ESP32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2B08-5ECD-ED47-BF8B-101FB4AD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&lt;ESP32Servo.h&gt;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PIN_SG90 27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 pin used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Servo 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.setPeriodHertz(50);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PWM frequency for SG90</a:t>
            </a:r>
            <a:endParaRPr lang="sr-Latn-RS" b="1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Min and max pulse width (in µs) to go from 0° to 180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.attach(PIN_SG90, 400, 2400);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05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5FB-DF43-EA81-2A3B-79E7776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ESP32 i Servo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5D0E-2520-2638-C638-9C3BF1C0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from 0 degrees to 180 degrees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for (pos = 0; pos &lt;= 180; pos += 1) {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steps of 1 degree</a:t>
            </a:r>
            <a:endParaRPr lang="sr-Latn-RS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tell servo to go to position in variable 'pos'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myservo.write(pos);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delay(15);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goes from 180 degrees to 0 degrees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for (pos = 180; pos &gt;= 0; pos -= 1) { 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tell servo to go to position in variable 'pos'</a:t>
            </a:r>
            <a:endParaRPr lang="sr-Latn-RS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myservo.write(pos);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delay(15);            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60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4E9-9912-97E1-BD03-4B45A273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Steper Motorima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CE24-7337-0EF0-A352-F37770FC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5" y="1825625"/>
            <a:ext cx="10515600" cy="4351338"/>
          </a:xfrm>
        </p:spPr>
        <p:txBody>
          <a:bodyPr/>
          <a:lstStyle/>
          <a:p>
            <a:r>
              <a:rPr lang="sr-Latn-RS"/>
              <a:t>Steper motor se pomera u zadatim koracima</a:t>
            </a:r>
          </a:p>
          <a:p>
            <a:pPr lvl="1"/>
            <a:r>
              <a:rPr lang="sr-Latn-RS"/>
              <a:t>Zadaje se smer i broj koraka</a:t>
            </a:r>
          </a:p>
          <a:p>
            <a:r>
              <a:rPr lang="sr-Latn-RS"/>
              <a:t>Za razliku od motora sa četkicama, ovaj motor</a:t>
            </a:r>
            <a:br>
              <a:rPr lang="sr-Latn-RS"/>
            </a:br>
            <a:r>
              <a:rPr lang="sr-Latn-RS"/>
              <a:t> nema četkice</a:t>
            </a:r>
          </a:p>
          <a:p>
            <a:pPr lvl="1"/>
            <a:r>
              <a:rPr lang="sr-Latn-RS"/>
              <a:t>Nema varničenja na četkicama</a:t>
            </a:r>
          </a:p>
          <a:p>
            <a:pPr lvl="1"/>
            <a:r>
              <a:rPr lang="sr-Latn-RS"/>
              <a:t>Četkice se ne habaju (jer ih nema </a:t>
            </a:r>
            <a:r>
              <a:rPr lang="sr-Latn-RS">
                <a:sym typeface="Wingdings" panose="05000000000000000000" pitchFamily="2" charset="2"/>
              </a:rPr>
              <a:t>)</a:t>
            </a:r>
            <a:r>
              <a:rPr lang="sr-Latn-RS"/>
              <a:t> </a:t>
            </a:r>
          </a:p>
          <a:p>
            <a:pPr lvl="1"/>
            <a:r>
              <a:rPr lang="sr-Latn-RS"/>
              <a:t>Ovakvi motori spadaju u grupu Brushless DC Motors (BLDC) motora</a:t>
            </a:r>
          </a:p>
          <a:p>
            <a:r>
              <a:rPr lang="sr-Latn-RS"/>
              <a:t>Obično se koriste zajedno sa upravljačkim čipovima poput ULN2003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4EC02-45C8-707D-16E9-EBE7C127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36" y="243682"/>
            <a:ext cx="373583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5AD8-0674-6AF0-6ED9-0A4269A8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RPI i steper motori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233D-275B-4864-FBB8-8CFC65B9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/>
              <a:t>Svaki korak je jedan red iz ovog niza:</a:t>
            </a:r>
          </a:p>
          <a:p>
            <a:pPr marL="0" indent="0">
              <a:buNone/>
            </a:pPr>
            <a:r>
              <a:rPr lang="sr-Latn-RS" b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IN:             1 2 3 4 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step_sequence = [[1,0,0,1],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[1,0,0,0],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[1,1,0,0],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[0,1,0,0],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[0,1,1,0],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[0,0,1,0],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[0,0,1,1],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[0,0,0,1]]</a:t>
            </a: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B50-ACD9-A0B1-E6DD-1469DB9A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138"/>
          </a:xfrm>
        </p:spPr>
        <p:txBody>
          <a:bodyPr/>
          <a:lstStyle/>
          <a:p>
            <a:r>
              <a:rPr lang="sr-Latn-RS"/>
              <a:t>Arduino/ESP32 i steper motor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3D6C-4887-B1AC-7C72-BB1E05B1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264"/>
            <a:ext cx="10515600" cy="53741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#define STEPS_PER_REVOLUTION 2048</a:t>
            </a: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pins: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1   3    2  4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Stepper myStepper(STEPS_PER_REVOLUTION, 33, 26, 25, 27);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Serial.begin(115200);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speed at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rpm: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myStepper.setSpeed(8);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Serial.println("clockwise");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myStepper.step(STEPS_PER_REVOLUTION);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delay(1500);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Serial.println("counterclockwise");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myStepper.step(-STEPS_PER_REVOLUTION);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delay(1500);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CF31-F979-0F4C-E703-65A49474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Aktuatori u mom stanu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CFAF-8848-8247-4BC1-E935D22E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Paljenje/gašenje klime</a:t>
            </a:r>
          </a:p>
          <a:p>
            <a:r>
              <a:rPr lang="sr-Latn-RS"/>
              <a:t>Paljenje/gašenje svetla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IR LED za emulaciju daljinskog upravljača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9144000" cy="4637112"/>
          </a:xfrm>
        </p:spPr>
        <p:txBody>
          <a:bodyPr>
            <a:normAutofit fontScale="92500"/>
          </a:bodyPr>
          <a:lstStyle/>
          <a:p>
            <a:r>
              <a:rPr lang="sr-Latn-RS"/>
              <a:t>IR LED emituje infracrvenu svetlost (koriste je daljinski upravljači)</a:t>
            </a:r>
          </a:p>
          <a:p>
            <a:pPr lvl="1"/>
            <a:r>
              <a:rPr lang="sr-Latn-RS"/>
              <a:t>ako spojim na Arduino/ESP32/RPI, mogu da emuliram daljinske upravljače</a:t>
            </a:r>
          </a:p>
          <a:p>
            <a:pPr lvl="2"/>
            <a:r>
              <a:rPr lang="sr-Latn-RS"/>
              <a:t>klima, TV, itd.</a:t>
            </a:r>
          </a:p>
          <a:p>
            <a:r>
              <a:rPr lang="sr-Latn-RS"/>
              <a:t>Repozitorijumi:</a:t>
            </a:r>
          </a:p>
          <a:p>
            <a:pPr lvl="1"/>
            <a:r>
              <a:rPr lang="sr-Latn-RS"/>
              <a:t>Arduino: </a:t>
            </a:r>
            <a:r>
              <a:rPr lang="en-US"/>
              <a:t>https://github.com/z3t0/Arduino-IRremote</a:t>
            </a:r>
            <a:endParaRPr lang="sr-Latn-RS"/>
          </a:p>
          <a:p>
            <a:pPr lvl="1"/>
            <a:r>
              <a:rPr lang="sr-Latn-RS"/>
              <a:t>ESP32: </a:t>
            </a:r>
            <a:r>
              <a:rPr lang="en-US"/>
              <a:t>https://github.com/crankyoldgit/IRremoteESP8266</a:t>
            </a:r>
            <a:endParaRPr lang="sr-Latn-RS"/>
          </a:p>
          <a:p>
            <a:pPr lvl="1"/>
            <a:r>
              <a:rPr lang="sr-Latn-RS"/>
              <a:t>RPI: lirc module (</a:t>
            </a:r>
            <a:r>
              <a:rPr lang="en-US"/>
              <a:t>sudo apt-get install lirc</a:t>
            </a:r>
            <a:r>
              <a:rPr lang="sr-Latn-RS"/>
              <a:t>)</a:t>
            </a:r>
          </a:p>
          <a:p>
            <a:r>
              <a:rPr lang="sr-Latn-RS"/>
              <a:t>Obično GPIO nema snagu (struju) da pogoni IR LED za veće razdaljine </a:t>
            </a:r>
          </a:p>
          <a:p>
            <a:pPr lvl="1"/>
            <a:r>
              <a:rPr lang="sr-Latn-RS"/>
              <a:t>ako se IR LED direktno spoji na GPIO, domet je desetak centimetara</a:t>
            </a:r>
          </a:p>
          <a:p>
            <a:pPr lvl="1"/>
            <a:r>
              <a:rPr lang="sr-Latn-RS"/>
              <a:t>potrebno je pojačati struju - tranzistor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IR LED-šema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71" y="2478854"/>
            <a:ext cx="2881998" cy="332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D35C9-BECA-0BFF-2FB9-34394FCD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083" y="2547774"/>
            <a:ext cx="2990516" cy="32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ACBE-BB3B-E295-7D2C-30973DAA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Paljenje/gašenje klime iz Python-a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BF0A-B8D4-15B3-9A88-C0533CFC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825625"/>
            <a:ext cx="112294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komanda za ukljucivanje/iskljucivanje klime</a:t>
            </a:r>
            <a:endParaRPr lang="sr-Latn-RS" sz="24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p2 = Popen("irsend SEND_ONCE /home/pi/panasonic.conf KEY_0", shell=True, stdout=PIPE)		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p2.communicate() </a:t>
            </a:r>
          </a:p>
        </p:txBody>
      </p:sp>
    </p:spTree>
    <p:extLst>
      <p:ext uri="{BB962C8B-B14F-4D97-AF65-F5344CB8AC3E}">
        <p14:creationId xmlns:p14="http://schemas.microsoft.com/office/powerpoint/2010/main" val="333871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4DAA-25AA-90DD-2620-6F965758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Paljenje/gašenje klime iz C++-a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9497-8B1F-41D1-D69D-D992D97E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ESP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GPIO pin to use</a:t>
            </a: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#define PORT_IR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GPIO used for sending messages</a:t>
            </a: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IRsend ac(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PORT_IR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ac.begin();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Panasonic IR raw data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uint16_t rawData[135] = {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a raw data capture at 38kHz</a:t>
            </a:r>
            <a:endParaRPr lang="sr-Latn-RS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ac.sendRaw(rawData, 135, 38);  </a:t>
            </a:r>
          </a:p>
        </p:txBody>
      </p:sp>
    </p:spTree>
    <p:extLst>
      <p:ext uri="{BB962C8B-B14F-4D97-AF65-F5344CB8AC3E}">
        <p14:creationId xmlns:p14="http://schemas.microsoft.com/office/powerpoint/2010/main" val="164259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1A90-A750-F0B8-BBDF-0E181B6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Paljenje/gašenje svetla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22D-6965-126C-7691-1DEE2375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Pomoću releja</a:t>
            </a:r>
          </a:p>
          <a:p>
            <a:r>
              <a:rPr lang="sr-Latn-RS"/>
              <a:t>Nije potrebna dodatna biblioteka – sve se radi preko GPIO nožica</a:t>
            </a:r>
          </a:p>
          <a:p>
            <a:r>
              <a:rPr lang="sr-Latn-RS"/>
              <a:t>Postoje gotovi relejski moduli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8AE5C-45B6-D5B3-89EA-424C1829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969015"/>
            <a:ext cx="4257675" cy="32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684-D4BE-45D1-D4CE-EC4551E3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motorima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63E0-0B89-077F-7F6B-180048B3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sr-Latn-RS"/>
              <a:t>Više vrsta motora:</a:t>
            </a:r>
          </a:p>
          <a:p>
            <a:pPr lvl="1"/>
            <a:r>
              <a:rPr lang="sr-Latn-RS"/>
              <a:t>DC (jednosmerna struja)</a:t>
            </a:r>
          </a:p>
          <a:p>
            <a:pPr lvl="2"/>
            <a:r>
              <a:rPr lang="sr-Latn-RS"/>
              <a:t>DC sa četkicama</a:t>
            </a:r>
          </a:p>
          <a:p>
            <a:pPr lvl="2"/>
            <a:r>
              <a:rPr lang="sr-Latn-RS"/>
              <a:t>Servo – osovina povezana sa senzorom ugla </a:t>
            </a:r>
            <a:r>
              <a:rPr lang="sr-Latn-RS">
                <a:sym typeface="Wingdings" panose="05000000000000000000" pitchFamily="2" charset="2"/>
              </a:rPr>
              <a:t> zadaje se pozicija preko ugla</a:t>
            </a:r>
          </a:p>
          <a:p>
            <a:pPr lvl="3"/>
            <a:r>
              <a:rPr lang="sr-Latn-RS">
                <a:sym typeface="Wingdings" panose="05000000000000000000" pitchFamily="2" charset="2"/>
              </a:rPr>
              <a:t>Kontrola daljinski upravljanih kola, aviona, dronova</a:t>
            </a:r>
          </a:p>
          <a:p>
            <a:pPr lvl="2"/>
            <a:r>
              <a:rPr lang="sr-Latn-RS"/>
              <a:t>Stepper – zadaje se ugao rotacije impulsima</a:t>
            </a:r>
          </a:p>
          <a:p>
            <a:pPr lvl="3"/>
            <a:r>
              <a:rPr lang="sr-Latn-RS"/>
              <a:t>Motori koji pomeraju mehanizam 3D štampača, skenera, itd.</a:t>
            </a:r>
          </a:p>
          <a:p>
            <a:pPr lvl="2"/>
            <a:r>
              <a:rPr lang="sr-Latn-RS"/>
              <a:t>BLDC motori – upravlja se preko ECS (Electronics Speed Controller) uređaja</a:t>
            </a:r>
          </a:p>
          <a:p>
            <a:pPr lvl="3"/>
            <a:r>
              <a:rPr lang="sr-Latn-RS"/>
              <a:t>Motori u daljinski upravljanim kolima, avionima, dronovima</a:t>
            </a:r>
          </a:p>
          <a:p>
            <a:pPr lvl="1"/>
            <a:r>
              <a:rPr lang="sr-Latn-RS"/>
              <a:t>AC (naizmenična struja)</a:t>
            </a:r>
          </a:p>
          <a:p>
            <a:pPr lvl="2"/>
            <a:r>
              <a:rPr lang="sr-Latn-RS"/>
              <a:t>AC sinhroni</a:t>
            </a:r>
          </a:p>
          <a:p>
            <a:pPr lvl="2"/>
            <a:r>
              <a:rPr lang="sr-Latn-RS"/>
              <a:t>AC asinhroni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1915</Words>
  <Application>Microsoft Office PowerPoint</Application>
  <PresentationFormat>Widescreen</PresentationFormat>
  <Paragraphs>263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Aktuatori</vt:lpstr>
      <vt:lpstr>Aktuatori u mom stanu</vt:lpstr>
      <vt:lpstr>IR LED za emulaciju daljinskog upravljača</vt:lpstr>
      <vt:lpstr>IR LED-šema</vt:lpstr>
      <vt:lpstr>Paljenje/gašenje klime iz Python-a</vt:lpstr>
      <vt:lpstr>Paljenje/gašenje klime iz C++-a</vt:lpstr>
      <vt:lpstr>Paljenje/gašenje svetla</vt:lpstr>
      <vt:lpstr>Upravljanje motorima</vt:lpstr>
      <vt:lpstr>Upravljanje DC motorom sa četkicama</vt:lpstr>
      <vt:lpstr>H-most</vt:lpstr>
      <vt:lpstr>H-most – Python</vt:lpstr>
      <vt:lpstr>H-most – Python</vt:lpstr>
      <vt:lpstr>H-most – Arduino/ESP32</vt:lpstr>
      <vt:lpstr>Upravljanje DC motorom sa četkicama - PWM</vt:lpstr>
      <vt:lpstr>PWM, H-most – Python</vt:lpstr>
      <vt:lpstr>PWM, H-most – Arduino / ESP32</vt:lpstr>
      <vt:lpstr>Upravljanje Servo Motorima</vt:lpstr>
      <vt:lpstr>Upravljanje servo motorima</vt:lpstr>
      <vt:lpstr>RPI i Servo</vt:lpstr>
      <vt:lpstr>RPI i Servo</vt:lpstr>
      <vt:lpstr>Arduino i Servo</vt:lpstr>
      <vt:lpstr>Arduino i Servo</vt:lpstr>
      <vt:lpstr>ESP32 i Servo</vt:lpstr>
      <vt:lpstr>ESP32 i Servo</vt:lpstr>
      <vt:lpstr>Upravljanje Steper Motorima</vt:lpstr>
      <vt:lpstr>RPI i steper motori</vt:lpstr>
      <vt:lpstr>Arduino/ESP32 i steper motor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102</cp:revision>
  <dcterms:created xsi:type="dcterms:W3CDTF">2023-07-02T11:26:34Z</dcterms:created>
  <dcterms:modified xsi:type="dcterms:W3CDTF">2023-10-17T18:38:40Z</dcterms:modified>
</cp:coreProperties>
</file>