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5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352" r:id="rId17"/>
    <p:sldId id="270" r:id="rId18"/>
    <p:sldId id="316" r:id="rId19"/>
    <p:sldId id="350" r:id="rId20"/>
    <p:sldId id="317" r:id="rId21"/>
    <p:sldId id="351" r:id="rId22"/>
    <p:sldId id="366" r:id="rId23"/>
    <p:sldId id="354" r:id="rId24"/>
    <p:sldId id="353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08B5-6C7C-0120-B546-7E8CE425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1918C-3226-33CD-895D-F8F3E8642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203D-445C-3F8A-8FEA-85262063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5B27-A47C-3210-EEF8-5C7B2672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5F5B-A418-8E58-CF9D-42257341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5541-E3C7-627D-F551-2852C500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6BD79-4745-BD28-A5FC-ABF4A438D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8377-B583-B8DF-5247-F7083CE9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774D-C953-3E46-7673-2439286E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FA48-8E4F-675D-1AF4-10508C8C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0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7FC92-773D-0C83-F8AD-3B7B69570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CA6C-460D-08E2-E54E-AD6B7E064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5121-013A-05AB-820A-8797E72F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9F10-F6B0-335B-DD07-95DB9AC4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30FB-E072-6BE4-B041-7EC0BF11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40C02-AC9E-D0FB-D7AA-5DB3D7A94C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6BA2E-F737-7CB6-A144-02D2B8643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CFED7-1F4D-6061-A4AC-39BAC7813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A18F6-9E2F-4A67-8870-A9EC32C0B90E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/16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85075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F6CC-4D4B-DD37-ACFF-77C0E36A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ECF7-22E1-5878-35F7-409BEC63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D2FC-F7A1-A93F-A7A9-228FFD10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6731-DD4C-9E4C-07A3-B232D49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6C4DF-8040-0654-3F89-530D987A2C25}"/>
              </a:ext>
            </a:extLst>
          </p:cNvPr>
          <p:cNvSpPr txBox="1"/>
          <p:nvPr userDrawn="1"/>
        </p:nvSpPr>
        <p:spPr>
          <a:xfrm>
            <a:off x="8422105" y="6356350"/>
            <a:ext cx="293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FE1396-77F4-4C30-A584-BE47C9649FE3}" type="slidenum">
              <a:rPr lang="en-US" smtClean="0"/>
              <a:t>‹#›</a:t>
            </a:fld>
            <a:r>
              <a:rPr lang="sr-Latn-RS"/>
              <a:t>/34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D6C1-2198-8A4E-7B16-B1DCD6E3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CB37-0702-F767-96EB-1B98B6FB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04C8-C251-CA9D-7B53-4573FEC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464A-9058-A93F-8DFB-E271CBFF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8C95-AF5E-C0FC-725A-11CFBFB0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88C5-F7D5-A84A-028E-18344F4C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E65C-E170-D5DF-7B4D-3174E454E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38B0D-EC59-52B2-E323-8BB813EF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32896-B099-86B0-3655-8F372757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3735E-0BED-18F5-69E7-A27BE329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EA0C7-F25B-76AA-D36A-997F47FD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C8D9-74A6-C2FF-2F28-B91CB1FD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E3B7-DE4E-8036-24A4-6735BF06C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E1ECE-27F6-73B7-2408-8B3FECBC6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03532-5F6B-EE19-E954-C1B372007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28979-E4FE-E466-D5CA-93D65BA71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64D91-C89F-6576-FD26-886499B0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22AB7-9370-FF62-D55F-835D7FB4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D4973-5A5F-05D3-7A03-3FBE2862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7C6C-9464-3DBE-DC53-D74372E4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B4E24-5302-584C-AC1A-CA7A18AF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15149-A70B-8EED-3910-1A649469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B4EA1-3AC2-90B0-3517-21AAE233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73ADF-062A-B134-04BE-E26E9EDD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D8130-0FF0-32DB-9070-4817F21C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24D9B-A9AC-2A4E-2565-89379236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9571-E535-76D2-2423-F8AFF880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E3B8-5671-B17D-AF4D-FC7D6B87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A1F30-BE97-9666-599C-57B2084BC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16284-F985-92BF-22C0-9A9E714C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2AFF5-6769-B6D3-85C3-EC10ECB3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6B505-B5D5-F918-E6BC-D1D634EA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9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F1B5-4889-710A-F61B-50C42C06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FE39F-9AB9-D4AC-869C-72EB48401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EE61-11E0-148B-26E5-4E12C9C51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B597C-D593-B0C0-B0F9-348CCBB7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D6E3-9CE0-B9DD-4FB4-FAB58B0B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A737-2200-535B-F137-53BF2063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B49AF-E69B-C86D-E56B-2C1A7C3B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0EFB-9227-CE22-4A58-C8A47E3D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288E-7FB0-814F-3711-2C3F1C68E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2FE6-5AB3-4B82-9801-6E15D707783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DD44-7AF7-6C26-9B56-3C788F43D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4DD9-33AD-794D-CAD3-D8C18D6B7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7392-D1E8-F669-7F03-C26A82044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1FCA4-F55C-2013-9D78-9A1CCAD2C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Komunikacija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2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720B-9F60-2B56-AE13-82FAC54E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TCP/IP server u Pajtonu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0C1B-6C5E-C2D9-E3D0-664EF7C10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31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threadsock(c):</a:t>
            </a:r>
          </a:p>
          <a:p>
            <a:pPr marL="0" indent="0">
              <a:buNone/>
            </a:pPr>
            <a:r>
              <a:rPr lang="en-US" sz="64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6400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kada se neko spoji na nas program preko socketa</a:t>
            </a:r>
            <a:endParaRPr lang="en-US" sz="6400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6400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procitamo maks 1KB od klijenta</a:t>
            </a:r>
            <a:endParaRPr lang="en-US" sz="6400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text = c.recv(1024)</a:t>
            </a:r>
          </a:p>
          <a:p>
            <a:pPr marL="0" indent="0">
              <a:buNone/>
            </a:pPr>
            <a:r>
              <a:rPr lang="en-U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if text == b'':</a:t>
            </a:r>
          </a:p>
          <a:p>
            <a:pPr marL="0" indent="0">
              <a:buNone/>
            </a:pPr>
            <a:r>
              <a:rPr lang="en-U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return</a:t>
            </a:r>
          </a:p>
          <a:p>
            <a:pPr marL="0" indent="0">
              <a:buNone/>
            </a:pPr>
            <a:r>
              <a:rPr lang="en-U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print (</a:t>
            </a:r>
            <a:r>
              <a:rPr lang="sr-Latn-R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6400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pristupicemo globalnoj promenljivoj counter da bismo je menjali</a:t>
            </a:r>
            <a:endParaRPr lang="en-US" sz="6400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counter</a:t>
            </a:r>
          </a:p>
          <a:p>
            <a:pPr marL="0" indent="0">
              <a:buNone/>
            </a:pPr>
            <a:r>
              <a:rPr lang="en-U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counter = counter + 1</a:t>
            </a:r>
          </a:p>
          <a:p>
            <a:pPr marL="0" indent="0">
              <a:buNone/>
            </a:pPr>
            <a:r>
              <a:rPr lang="en-U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text = 'counter: ' + str(counter) + '\n'</a:t>
            </a:r>
          </a:p>
          <a:p>
            <a:pPr marL="0" indent="0">
              <a:buNone/>
            </a:pPr>
            <a:r>
              <a:rPr lang="en-U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c.send(text.encode())</a:t>
            </a:r>
          </a:p>
          <a:p>
            <a:pPr marL="0" indent="0">
              <a:buNone/>
            </a:pPr>
            <a:r>
              <a:rPr lang="en-US" sz="6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c.close()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8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B793-E9C9-037D-2470-D002B317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TCP/IP klijent u Pajtonu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01C7-2C6F-165D-4FE4-762CFA23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sr-Latn-RS"/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client_socket = socket.socket()  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instantiate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('Connecting to: ' + host)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client_socket.connect((host, port))  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connect to the server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= input(" -&gt; ")  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take input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client_socket.send(message.encode())  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send message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 client_socket.recv(1024).decode()  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receive response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print('Received from server: ' + data)  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show in terminal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client_socket.close()  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close the connection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F180-6BB3-5170-ED08-864FB140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REST klijent u Pajtonu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0162-8DD8-6827-9EE8-C2026283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Koristimo, recimo, Requests biblioteku</a:t>
            </a:r>
          </a:p>
          <a:p>
            <a:endParaRPr lang="sr-Latn-RS"/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requests.get(STATUS_HOST)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requests.get(STATUS_HOST, timeout=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CC10-48D8-9134-8EEF-CDE78148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TCP/IP komunikacija na Arduino/ESP32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47BD-636D-1519-E51D-4ABF949D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Nema operativnog sistema</a:t>
            </a:r>
          </a:p>
          <a:p>
            <a:pPr lvl="1"/>
            <a:r>
              <a:rPr lang="sr-Latn-RS"/>
              <a:t>Koriste se biblioteke</a:t>
            </a:r>
          </a:p>
          <a:p>
            <a:r>
              <a:rPr lang="sr-Latn-RS"/>
              <a:t>Biblioteke za WiFi i za Ethernet</a:t>
            </a:r>
          </a:p>
          <a:p>
            <a:pPr lvl="1"/>
            <a:r>
              <a:rPr lang="sr-Latn-RS"/>
              <a:t>Podrška za WiFi je ugrađena u postojeće biblioteke</a:t>
            </a:r>
          </a:p>
          <a:p>
            <a:pPr lvl="1"/>
            <a:r>
              <a:rPr lang="sr-Latn-RS"/>
              <a:t>Podrška za Ethernet zavisi od hardvera i mora da se instalira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0438-BF71-6B79-5854-9D99CDA4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45"/>
            <a:ext cx="10515600" cy="685632"/>
          </a:xfrm>
        </p:spPr>
        <p:txBody>
          <a:bodyPr>
            <a:normAutofit fontScale="90000"/>
          </a:bodyPr>
          <a:lstStyle/>
          <a:p>
            <a:r>
              <a:rPr lang="sr-Latn-RS"/>
              <a:t>TCP/IP server preko WiFi na ESP32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7ABC-C1D6-BE83-D3FC-4D2D57F7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978"/>
            <a:ext cx="10515600" cy="61040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r-Latn-RS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300" b="1">
                <a:latin typeface="Courier New" panose="02070309020205020404" pitchFamily="49" charset="0"/>
                <a:cs typeface="Courier New" panose="02070309020205020404" pitchFamily="49" charset="0"/>
              </a:rPr>
              <a:t>void handleRoot() {</a:t>
            </a:r>
          </a:p>
          <a:p>
            <a:pPr marL="0" indent="0">
              <a:buNone/>
            </a:pPr>
            <a:r>
              <a:rPr lang="sr-Latn-RS" sz="1300" b="1">
                <a:latin typeface="Courier New" panose="02070309020205020404" pitchFamily="49" charset="0"/>
                <a:cs typeface="Courier New" panose="02070309020205020404" pitchFamily="49" charset="0"/>
              </a:rPr>
              <a:t>  server.send(200, "text/plain", "hello from esp8266!");</a:t>
            </a:r>
          </a:p>
          <a:p>
            <a:pPr marL="0" indent="0">
              <a:buNone/>
            </a:pPr>
            <a:r>
              <a:rPr lang="sr-Latn-RS" sz="13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300" b="1">
                <a:latin typeface="Courier New" panose="02070309020205020404" pitchFamily="49" charset="0"/>
                <a:cs typeface="Courier New" panose="02070309020205020404" pitchFamily="49" charset="0"/>
              </a:rPr>
              <a:t>void handleNotFound() {</a:t>
            </a:r>
          </a:p>
          <a:p>
            <a:pPr marL="0" indent="0">
              <a:buNone/>
            </a:pPr>
            <a:r>
              <a:rPr lang="sr-Latn-RS" sz="1300" b="1">
                <a:latin typeface="Courier New" panose="02070309020205020404" pitchFamily="49" charset="0"/>
                <a:cs typeface="Courier New" panose="02070309020205020404" pitchFamily="49" charset="0"/>
              </a:rPr>
              <a:t>  server.send(404, "text/plain", "not found");</a:t>
            </a:r>
          </a:p>
          <a:p>
            <a:pPr marL="0" indent="0">
              <a:buNone/>
            </a:pPr>
            <a:r>
              <a:rPr lang="sr-Latn-RS" sz="13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void setup(void) {</a:t>
            </a:r>
          </a:p>
          <a:p>
            <a:pPr marL="0" indent="0">
              <a:buNone/>
            </a:pPr>
            <a:r>
              <a:rPr lang="sr-Latn-RS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WiFi.begin(</a:t>
            </a:r>
            <a:r>
              <a:rPr lang="en-US" sz="1300" b="1" i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i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while (WiFi.status() != WL_CONNECTED) {</a:t>
            </a:r>
            <a:r>
              <a:rPr lang="sr-Latn-RS" sz="13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 delay(500);</a:t>
            </a:r>
            <a:r>
              <a:rPr lang="sr-Latn-RS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  server.on("/", handleRoot);</a:t>
            </a:r>
          </a:p>
          <a:p>
            <a:pPr marL="0" indent="0">
              <a:buNone/>
            </a:pP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  server.on("/inline", []() {</a:t>
            </a:r>
          </a:p>
          <a:p>
            <a:pPr marL="0" indent="0">
              <a:buNone/>
            </a:pP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    server.send(200, "text/plain", "this works as well");</a:t>
            </a:r>
          </a:p>
          <a:p>
            <a:pPr marL="0" indent="0">
              <a:buNone/>
            </a:pP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  server.onNotFound(handleNotFound);</a:t>
            </a:r>
          </a:p>
          <a:p>
            <a:pPr marL="0" indent="0">
              <a:buNone/>
            </a:pP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  server.begin();</a:t>
            </a:r>
          </a:p>
          <a:p>
            <a:pPr marL="0" indent="0">
              <a:buNone/>
            </a:pP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void loop(void) {</a:t>
            </a:r>
          </a:p>
          <a:p>
            <a:pPr marL="0" indent="0">
              <a:buNone/>
            </a:pP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  server.handleClient();</a:t>
            </a:r>
          </a:p>
          <a:p>
            <a:pPr marL="0" indent="0">
              <a:buNone/>
            </a:pPr>
            <a:r>
              <a:rPr lang="en-US" sz="13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371CCF6-E2FB-F3B4-FF5B-9865671CB3AE}"/>
              </a:ext>
            </a:extLst>
          </p:cNvPr>
          <p:cNvSpPr/>
          <p:nvPr/>
        </p:nvSpPr>
        <p:spPr>
          <a:xfrm>
            <a:off x="6785810" y="753978"/>
            <a:ext cx="5229725" cy="1652337"/>
          </a:xfrm>
          <a:prstGeom prst="wedgeRoundRectCallout">
            <a:avLst>
              <a:gd name="adj1" fmla="val -132183"/>
              <a:gd name="adj2" fmla="val -3847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 char* ssid = "........";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 char* password = "........";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WebServer server(80);</a:t>
            </a:r>
          </a:p>
        </p:txBody>
      </p:sp>
    </p:spTree>
    <p:extLst>
      <p:ext uri="{BB962C8B-B14F-4D97-AF65-F5344CB8AC3E}">
        <p14:creationId xmlns:p14="http://schemas.microsoft.com/office/powerpoint/2010/main" val="2781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2207-0138-53B7-D339-63DFD7DD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TCP/IP klijent preko WiFi na ESP32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1864-F810-7CFA-E3B8-DA334B35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setup(void) {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WiFi.begin(</a:t>
            </a:r>
            <a:r>
              <a:rPr lang="en-U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while (WiFi.status() != WL_CONNECTED) {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// Wait for connection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delay(500);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HTTPClient http;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http.begin("http://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neki.server.com/putanja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httpCode = http.GET();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if(httpCode &gt; 0) {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if(httpCode == HTTP_CODE_OK) {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String payload = http.getString();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http.end()</a:t>
            </a:r>
            <a:endParaRPr lang="sr-Latn-R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6E9F-1F08-2489-99D3-5CE97763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15"/>
            <a:ext cx="10515600" cy="685633"/>
          </a:xfrm>
        </p:spPr>
        <p:txBody>
          <a:bodyPr>
            <a:normAutofit fontScale="90000"/>
          </a:bodyPr>
          <a:lstStyle/>
          <a:p>
            <a:r>
              <a:rPr lang="sr-Latn-RS"/>
              <a:t>Skeniranje WiFi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9A6C-E283-E0C1-34E1-A5DA5166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907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Serial.begin(115200);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// Set WiFi to station mode and disconnect from an AP if it was previously connected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WiFi.mode(WIFI_STA);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WiFi.disconnect();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delay(100);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Serial.println("scan start");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// WiFi.scanNetworks will return the number of networks found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int n = WiFi.scanNetworks();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if (n 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0) {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n; ++i) {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"%s (%s) ",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WiFi.SSID(i)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WiFi.RSSI(i));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Serial.println((WiFi.encryptionType(i) == WIFI_AUTH_OPEN)?" ":"*");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delay(10);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delay(5000);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75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566B-CCB9-7D53-1080-BF34B8D7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TCP/IP preko Etherneta na ESP32 i RPI Zero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2A02-7A66-F55B-145F-79EF6C0C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/>
              <a:t>Nema ugrađen Ethernet port</a:t>
            </a:r>
          </a:p>
          <a:p>
            <a:r>
              <a:rPr lang="sr-Latn-RS"/>
              <a:t>Mora da se nabavi</a:t>
            </a:r>
          </a:p>
          <a:p>
            <a:r>
              <a:rPr lang="sr-Latn-RS"/>
              <a:t>Jevtino Ethernet rešenje: ENC28J60 modul</a:t>
            </a:r>
          </a:p>
          <a:p>
            <a:pPr lvl="1"/>
            <a:r>
              <a:rPr lang="sr-Latn-RS"/>
              <a:t>za njegov rad je potreban SPI interfejs, a to svi navedeni uređaji poseduju (za RPI Zero W je </a:t>
            </a:r>
            <a:r>
              <a:rPr lang="sr-Latn-RS" b="1"/>
              <a:t>samo</a:t>
            </a:r>
            <a:r>
              <a:rPr lang="sr-Latn-RS"/>
              <a:t> potrebno da se uključi podrška za SPI u okviru </a:t>
            </a:r>
            <a:r>
              <a:rPr lang="sr-Latn-RS" b="1"/>
              <a:t>raspi-config</a:t>
            </a:r>
            <a:r>
              <a:rPr lang="sr-Latn-RS"/>
              <a:t> aplikacije)</a:t>
            </a:r>
          </a:p>
          <a:p>
            <a:r>
              <a:rPr lang="sr-Latn-RS"/>
              <a:t>Repozitorijumi:</a:t>
            </a:r>
          </a:p>
          <a:p>
            <a:pPr lvl="1"/>
            <a:r>
              <a:rPr lang="sr-Latn-RS"/>
              <a:t>Arduino: </a:t>
            </a:r>
            <a:r>
              <a:rPr lang="en-US"/>
              <a:t>https://github.com/njh/EtherCard</a:t>
            </a:r>
            <a:endParaRPr lang="sr-Latn-RS"/>
          </a:p>
          <a:p>
            <a:pPr lvl="1"/>
            <a:r>
              <a:rPr lang="sr-Latn-RS"/>
              <a:t>https://github.com/UIPEthernet/UIPEthernet</a:t>
            </a:r>
          </a:p>
          <a:p>
            <a:pPr lvl="1"/>
            <a:r>
              <a:rPr lang="sr-Latn-RS"/>
              <a:t>RPI: https://mvidakovic.blogspot.com/2018/08/raspberry-pi-stuff.html#zeroeth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ENC28J60 modul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56" y="2996953"/>
            <a:ext cx="3144961" cy="230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5" y="2852936"/>
            <a:ext cx="1508739" cy="232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47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AFEB-2665-B540-ACF5-E1540652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ENC28J60 na RPI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2E36-C844-0E1D-9EAB-E459F56A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Pi            	PinNo	ENC28J60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+3V3          	17	VCC     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GPIO10/MOSI   	19	SI      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GPIO9/MISO    	21	SO      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GPIO11/SCLK   	23	SCK     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GND           	20	GND          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GPIO25        	22	INT        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GPIO8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CE0</a:t>
            </a: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	24	CS</a:t>
            </a: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Dodati u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/boot/config.txt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dtoverlay=enc28j60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3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B5C6-50B1-DBFB-E43B-8F7A1BA5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4DD-223A-3022-717D-AA944249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Ključni delovi IoT tehnologije su:</a:t>
            </a:r>
          </a:p>
          <a:p>
            <a:pPr lvl="1"/>
            <a:r>
              <a:rPr lang="sr-Latn-RS"/>
              <a:t>Senzori</a:t>
            </a:r>
          </a:p>
          <a:p>
            <a:pPr lvl="1"/>
            <a:r>
              <a:rPr lang="sr-Latn-RS"/>
              <a:t>Aktuatori</a:t>
            </a:r>
          </a:p>
          <a:p>
            <a:pPr lvl="1"/>
            <a:r>
              <a:rPr lang="sr-Latn-RS"/>
              <a:t>Komunikacija</a:t>
            </a:r>
          </a:p>
          <a:p>
            <a:r>
              <a:rPr lang="sr-Latn-RS"/>
              <a:t>Komunikacija je omogućena upotrebom velikog broja tehnologija:</a:t>
            </a:r>
          </a:p>
          <a:p>
            <a:pPr lvl="1"/>
            <a:r>
              <a:rPr lang="sr-Latn-RS"/>
              <a:t>Bluetooth</a:t>
            </a:r>
          </a:p>
          <a:p>
            <a:pPr lvl="1"/>
            <a:r>
              <a:rPr lang="sr-Latn-RS"/>
              <a:t>WiFi</a:t>
            </a:r>
          </a:p>
          <a:p>
            <a:pPr lvl="1"/>
            <a:r>
              <a:rPr lang="sr-Latn-RS"/>
              <a:t>NFC (Near Field Communication)</a:t>
            </a:r>
          </a:p>
          <a:p>
            <a:pPr lvl="1"/>
            <a:r>
              <a:rPr lang="sr-Latn-RS"/>
              <a:t>RFID (Radio Frequency Identification)</a:t>
            </a:r>
          </a:p>
          <a:p>
            <a:pPr lvl="1"/>
            <a:r>
              <a:rPr lang="sr-Latn-RS"/>
              <a:t>Zigbee</a:t>
            </a:r>
          </a:p>
          <a:p>
            <a:pPr lvl="1"/>
            <a:r>
              <a:rPr lang="sr-Latn-RS"/>
              <a:t>LoRa (Long Range)</a:t>
            </a:r>
          </a:p>
          <a:p>
            <a:pPr lvl="1"/>
            <a:r>
              <a:rPr lang="sr-Latn-RS"/>
              <a:t>Ethernet,...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BCFA-2E8D-BA87-1E30-D706929F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642"/>
            <a:ext cx="10515600" cy="765843"/>
          </a:xfrm>
        </p:spPr>
        <p:txBody>
          <a:bodyPr/>
          <a:lstStyle/>
          <a:p>
            <a:r>
              <a:rPr lang="sr-Latn-RS"/>
              <a:t>TCP/IP server na ENC28J60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E859-06FE-C53D-4443-73EB6138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569"/>
            <a:ext cx="10515600" cy="5791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EthernetServer server = EthernetServer(LISTENPORT);</a:t>
            </a: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uint8_t mac[6] = {MACADDRESS};  uint8_t myIP[4] = {MYIPADDR};  uint8_t myMASK[4] = {MYIPMASK};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uint8_t myDNS[4] = {MYDNS};  uint8_t myGW[4] = {MYGW};</a:t>
            </a: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Ethernet.begin(mac,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myIP,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myDNS,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myGW,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myMASK);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 server.begin();</a:t>
            </a: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while(true) {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size_t size;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if (EthernetClient client = server.available()) {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while((size = client.available()) &gt; 0) {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  uint8_t* msg = (uint8_t*)malloc(size+1); memset(msg, 0, size+1);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  size = client.read(msg,size);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  printf(msg);  // uradimo nešto sa primljenom porukom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  free(msg);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client.stop();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81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1131-CFF8-A98D-63FD-DEF91E5A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8"/>
            <a:ext cx="10515600" cy="725738"/>
          </a:xfrm>
        </p:spPr>
        <p:txBody>
          <a:bodyPr/>
          <a:lstStyle/>
          <a:p>
            <a:r>
              <a:rPr lang="sr-Latn-RS"/>
              <a:t>TCP/IP klijent na ENC28J60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355A-08D2-A6D5-2D63-553206B7F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203158"/>
            <a:ext cx="11470105" cy="5342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EthernetClient client;</a:t>
            </a:r>
            <a:endParaRPr lang="sr-Latn-RS" sz="1200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uint8_t mac[6] = {MACADDRESS};  uint8_t myIP[4] = {MYIPADDR};  </a:t>
            </a: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uint8_t myMASK[4] = {MYIPMASK}; uint8_t myDNS[4] = {MYDNS};  </a:t>
            </a: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uint8_t myGW[4] = {MYGW};</a:t>
            </a:r>
            <a:endParaRPr lang="sr-Latn-R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Ethernet.begin(mac,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myIP,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myDNS,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myGW,</a:t>
            </a: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myMASK);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if (client.connect(server_addr, PORT)) {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client.printf("GET /level/%d/DEVICE%d HTTP/1.1\r\nHost: %s:5000\r\n\r\n", lightValue, DEVICE_ID, myIPAddress);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Serial.printf("Available bytes: %d\n", client.available());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client.flush();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usleep(100000); // 0.1 sec sleep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client.stop();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buNone/>
            </a:pPr>
            <a:r>
              <a:rPr lang="sr-Latn-RS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88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378D-CDF7-E98B-8A0D-10BA9A7D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Rad sa HTTPS na Arduino/ESP32 platformi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2380-D370-66FC-D888-1F3E6E69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Nije automatski podržana</a:t>
            </a:r>
          </a:p>
          <a:p>
            <a:pPr lvl="1"/>
            <a:r>
              <a:rPr lang="sr-Latn-RS"/>
              <a:t>Nedovoljno resursa da se implementira provera HTTPS sertifikata preko CA (Certificate Authority)</a:t>
            </a:r>
          </a:p>
          <a:p>
            <a:r>
              <a:rPr lang="sr-Latn-RS"/>
              <a:t>Sertifikat mora da se ugradi u kod</a:t>
            </a:r>
          </a:p>
          <a:p>
            <a:pPr lvl="1"/>
            <a:r>
              <a:rPr lang="sr-Latn-RS"/>
              <a:t>Prvo se pokupi sa web sajta</a:t>
            </a:r>
          </a:p>
          <a:p>
            <a:pPr lvl="1"/>
            <a:r>
              <a:rPr lang="sr-Latn-RS"/>
              <a:t>Iskonvertuje se u niz bajtova</a:t>
            </a:r>
          </a:p>
          <a:p>
            <a:pPr lvl="1"/>
            <a:r>
              <a:rPr lang="sr-Latn-RS"/>
              <a:t>Ugradi u kod</a:t>
            </a:r>
          </a:p>
          <a:p>
            <a:pPr lvl="1"/>
            <a:r>
              <a:rPr lang="sr-Latn-RS"/>
              <a:t>Komplikovano, zar ne?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1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83E7-9A08-56B7-28DB-3359C0B8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Bluetooth Low Energy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C9FD-6213-CC18-4D19-FCEDA27DB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1035-4AD2-1363-0EFE-E6B54BB6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Bluetooth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4092-7862-1F95-6E3B-38E572A8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Bežična komunikaciona tehnologija kratkog dometa</a:t>
            </a:r>
          </a:p>
          <a:p>
            <a:r>
              <a:rPr lang="sr-Latn-RS"/>
              <a:t>Opseg frekvencija: 2,402GHz do 2,48GHz</a:t>
            </a:r>
          </a:p>
          <a:p>
            <a:r>
              <a:rPr lang="sr-Latn-RS"/>
              <a:t>Osnovna namena je bila da zameni žične konekcije za razmenu datoteka između računara i mobilnih telefona, kao i da zameni žične slušalice</a:t>
            </a:r>
          </a:p>
          <a:p>
            <a:pPr lvl="1"/>
            <a:r>
              <a:rPr lang="sr-Latn-RS"/>
              <a:t>To se proširilo na:</a:t>
            </a:r>
          </a:p>
          <a:p>
            <a:pPr lvl="2"/>
            <a:r>
              <a:rPr lang="sr-Latn-RS"/>
              <a:t>Bežične slušalice, zvučnike i mikrofone</a:t>
            </a:r>
          </a:p>
          <a:p>
            <a:pPr lvl="2"/>
            <a:r>
              <a:rPr lang="sr-Latn-RS"/>
              <a:t>Bežične miševe i tastature</a:t>
            </a:r>
          </a:p>
          <a:p>
            <a:pPr lvl="2"/>
            <a:r>
              <a:rPr lang="sr-Latn-RS"/>
              <a:t>Bežične selfie stick-ove</a:t>
            </a:r>
          </a:p>
          <a:p>
            <a:pPr lvl="2"/>
            <a:r>
              <a:rPr lang="sr-Latn-RS"/>
              <a:t>Praćenje lokacije uređaja i objekata</a:t>
            </a:r>
          </a:p>
          <a:p>
            <a:pPr lvl="2"/>
            <a:r>
              <a:rPr lang="sr-Latn-RS"/>
              <a:t>Ostalo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CF91E1-A3D8-0F5B-3F4F-54C90E15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49" y="681037"/>
            <a:ext cx="416093" cy="6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69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7627-6DBD-28F0-8063-6E1402D3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Bluetoothe Low Energy (BLE)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C58D-E6A9-0D56-C690-93C3CE19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/>
              <a:t>Omogućava bežični prenos podataka između "low energy" uređaja (beacons) i ostalih uređaja</a:t>
            </a:r>
          </a:p>
          <a:p>
            <a:r>
              <a:rPr lang="sr-Latn-RS"/>
              <a:t>Ideja je da beacon periodično šalje Advertizing poruke, koje ostali uređaji (smartphones) mogu da primete i da se konektuju na beacone</a:t>
            </a:r>
          </a:p>
          <a:p>
            <a:r>
              <a:rPr lang="sr-Latn-RS"/>
              <a:t>Namena:</a:t>
            </a:r>
          </a:p>
          <a:p>
            <a:pPr lvl="1"/>
            <a:r>
              <a:rPr lang="sr-Latn-RS"/>
              <a:t>Pametni satovi (smart watches)</a:t>
            </a:r>
          </a:p>
          <a:p>
            <a:pPr lvl="1"/>
            <a:r>
              <a:rPr lang="sr-Latn-RS"/>
              <a:t>Bežični monitori zdravstvenih parametara</a:t>
            </a:r>
          </a:p>
          <a:p>
            <a:pPr lvl="1"/>
            <a:r>
              <a:rPr lang="sr-Latn-RS"/>
              <a:t>Fitness trackers</a:t>
            </a:r>
          </a:p>
          <a:p>
            <a:pPr lvl="1"/>
            <a:r>
              <a:rPr lang="sr-Latn-RS"/>
              <a:t>Bežične slušalice, mikrofoni, itd.</a:t>
            </a:r>
          </a:p>
          <a:p>
            <a:pPr lvl="1"/>
            <a:r>
              <a:rPr lang="sr-Latn-RS"/>
              <a:t>HID (Human Interface Device) devices (bežične tastature, miševi, itd.)</a:t>
            </a:r>
          </a:p>
          <a:p>
            <a:pPr lvl="1"/>
            <a:r>
              <a:rPr lang="sr-Latn-RS"/>
              <a:t>Ostalo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0E126-34A1-684C-6D03-C22DCCBD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28" y="681037"/>
            <a:ext cx="817694" cy="7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8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E588-94C1-1866-1655-69E9DC00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Osnove 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72E7-8979-E3A7-BA7A-B0058E7D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Radi na opsegu frekvencija od  2.400GHz do 2.4835 GHz</a:t>
            </a:r>
          </a:p>
          <a:p>
            <a:r>
              <a:rPr lang="sr-Latn-RS"/>
              <a:t>Koristi se Generic Attribute Profile (GATT):</a:t>
            </a:r>
          </a:p>
          <a:p>
            <a:pPr lvl="1"/>
            <a:r>
              <a:rPr lang="sr-Latn-RS"/>
              <a:t>Client – uređaj koji se spaja na beacon, na primer pametni telefon</a:t>
            </a:r>
          </a:p>
          <a:p>
            <a:pPr lvl="1"/>
            <a:r>
              <a:rPr lang="sr-Latn-RS"/>
              <a:t>Server – uređaj na koji se spajaju klijenti, na primer fitness tracker</a:t>
            </a:r>
          </a:p>
          <a:p>
            <a:pPr lvl="1"/>
            <a:r>
              <a:rPr lang="sr-Latn-RS"/>
              <a:t>Characteristic (karakteristika) – vrednost koja se prenosi od beacona do uređaja, na primer, napon na bateriji</a:t>
            </a:r>
          </a:p>
          <a:p>
            <a:pPr lvl="1"/>
            <a:r>
              <a:rPr lang="sr-Latn-RS"/>
              <a:t>Service (servis) – kolekcija karakteristika koje podržava beacon</a:t>
            </a:r>
          </a:p>
          <a:p>
            <a:pPr lvl="1"/>
            <a:r>
              <a:rPr lang="sr-Latn-RS"/>
              <a:t>Descriptor (opis) – dodatne informacije o karakteristici, na primer, jedinica mere (Volt)</a:t>
            </a:r>
          </a:p>
          <a:p>
            <a:pPr lvl="1"/>
            <a:r>
              <a:rPr lang="sr-Latn-RS"/>
              <a:t>Identifiers – karakteristike, servisi i opisi se identifikuju jedinistvenim identifikatorom - UUID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8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363B-A89B-208A-9A42-D6DFF6CB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BLE na RPI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91E7-55D2-7E85-EE78-2E130240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/>
              <a:t>Modeli koji imaju WiFi, imaju i BLE</a:t>
            </a:r>
          </a:p>
          <a:p>
            <a:r>
              <a:rPr lang="sr-Latn-RS"/>
              <a:t>Postoje razne biblioteke koje se mogu koristiti za BLE</a:t>
            </a:r>
          </a:p>
          <a:p>
            <a:pPr lvl="1"/>
            <a:r>
              <a:rPr lang="sr-Latn-RS" sz="2900" b="1"/>
              <a:t>bleak</a:t>
            </a:r>
            <a:r>
              <a:rPr lang="sr-Latn-RS" sz="2900"/>
              <a:t>: pip install bleak</a:t>
            </a:r>
          </a:p>
          <a:p>
            <a:r>
              <a:rPr lang="sr-Latn-RS"/>
              <a:t>Skeniranje BLE uređaja u blizini: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asyncio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bleak import BleakScanner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 def main():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devices = await BleakScanner.discover()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for d in devices: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print(d)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asyncio.run(main())</a:t>
            </a:r>
          </a:p>
        </p:txBody>
      </p:sp>
    </p:spTree>
    <p:extLst>
      <p:ext uri="{BB962C8B-B14F-4D97-AF65-F5344CB8AC3E}">
        <p14:creationId xmlns:p14="http://schemas.microsoft.com/office/powerpoint/2010/main" val="1953655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9C63-F00E-C9D4-990A-5C000C7C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BLE advertisment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B153-B426-2F35-893A-26CE7691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3" y="1825625"/>
            <a:ext cx="11454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devices = await BleakScanner.discover(</a:t>
            </a:r>
          </a:p>
          <a:p>
            <a:pPr marL="0" indent="0">
              <a:buNone/>
            </a:pP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return_adv=True, </a:t>
            </a:r>
            <a:b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cb=dict(use_bdaddr=args.macos_use_bdaddr)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)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d, a in devices.values():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print(d)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print(a)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04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04A6-0D82-7A80-809C-659E0EDA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Prijem notifikacija sa BLE uređaja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4DCC-2EAE-3D75-9029-E0056A3E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match_nus_uuid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(device: BLEDevice, adv: AdvertisementData):</a:t>
            </a:r>
          </a:p>
          <a:p>
            <a:pPr marL="0" indent="0">
              <a:buNone/>
            </a:pPr>
            <a:r>
              <a:rPr lang="sr-Latn-R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print(adv.local_name)</a:t>
            </a:r>
          </a:p>
          <a:p>
            <a:pPr marL="0" indent="0">
              <a:buNone/>
            </a:pPr>
            <a:r>
              <a:rPr lang="sr-Latn-R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adv.local_name == 'ESP32 UART Test':</a:t>
            </a:r>
          </a:p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  <a:endParaRPr lang="sr-Latn-RS" sz="2000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b="1">
              <a:solidFill>
                <a:schemeClr val="accent5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BleakScanner.find_device_by_filter(</a:t>
            </a:r>
            <a:r>
              <a:rPr lang="en-US" sz="2000" b="1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match_nus_uuid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000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handle_rx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(_: BleakGATTCharacteristic, data: bytearray):</a:t>
            </a:r>
          </a:p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print("received:", data)</a:t>
            </a:r>
          </a:p>
          <a:p>
            <a:pPr marL="0" indent="0">
              <a:buNone/>
            </a:pPr>
            <a:b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 with BleakClient(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sr-Latn-R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disconnected_callback=handle_disconnect) as </a:t>
            </a:r>
            <a:r>
              <a:rPr lang="en-US" sz="2000" b="1" u="sng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await </a:t>
            </a:r>
            <a:r>
              <a:rPr lang="en-US" sz="2000" b="1" u="sng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.start_notify(UART_TX_CHAR_UUID, 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handle_rx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9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EBED-DADC-C33A-A4AA-08732078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Protokoli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1286-AB92-52A6-BFC7-11E95F8A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Obradićemo </a:t>
            </a:r>
          </a:p>
          <a:p>
            <a:pPr lvl="1"/>
            <a:r>
              <a:rPr lang="sr-Latn-RS"/>
              <a:t>TCP/IP protokol</a:t>
            </a:r>
          </a:p>
          <a:p>
            <a:pPr lvl="2"/>
            <a:r>
              <a:rPr lang="sr-Latn-RS"/>
              <a:t>WiFi</a:t>
            </a:r>
          </a:p>
          <a:p>
            <a:pPr lvl="2"/>
            <a:r>
              <a:rPr lang="sr-Latn-RS"/>
              <a:t>Ethernet</a:t>
            </a:r>
          </a:p>
          <a:p>
            <a:pPr lvl="1"/>
            <a:r>
              <a:rPr lang="sr-Latn-RS"/>
              <a:t>Bluetooth Low Energy (BLE)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0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39DD-7D05-7600-9056-06C417B0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Slanje podataka od RPI na BLE uređaj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B69B-8ECD-7E87-FA77-F277DCC5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nus = </a:t>
            </a:r>
            <a:r>
              <a:rPr lang="en-US" sz="2400" b="1" u="sng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2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.services.get_service(UART_SERVICE_UUID)</a:t>
            </a:r>
          </a:p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rx_char</a:t>
            </a:r>
            <a:r>
              <a:rPr lang="en-US" sz="2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nus.get_characteristic(UART_RX_CHAR_UUID)</a:t>
            </a:r>
          </a:p>
          <a:p>
            <a:pPr marL="0" indent="0">
              <a:buNone/>
            </a:pPr>
            <a:endParaRPr lang="sr-Latn-RS" sz="2400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"sadfasdf"</a:t>
            </a:r>
          </a:p>
          <a:p>
            <a:pPr marL="0" indent="0">
              <a:buNone/>
            </a:pPr>
            <a:r>
              <a:rPr lang="en-US" sz="2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client.write_gatt_char(</a:t>
            </a:r>
            <a:r>
              <a:rPr lang="en-US" sz="2400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rx_char</a:t>
            </a:r>
            <a:r>
              <a:rPr lang="en-US" sz="2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s)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4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2F66-73A4-86D5-4D13-D0E818D1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16"/>
            <a:ext cx="10515600" cy="797928"/>
          </a:xfrm>
        </p:spPr>
        <p:txBody>
          <a:bodyPr/>
          <a:lstStyle/>
          <a:p>
            <a:r>
              <a:rPr lang="sr-Latn-RS"/>
              <a:t>BLE uređaj na ESP32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C9BF-5370-5DD5-AAEB-C5FD7D6B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844"/>
            <a:ext cx="10515600" cy="5094119"/>
          </a:xfrm>
        </p:spPr>
        <p:txBody>
          <a:bodyPr>
            <a:normAutofit fontScale="40000" lnSpcReduction="20000"/>
          </a:bodyPr>
          <a:lstStyle/>
          <a:p>
            <a:r>
              <a:rPr lang="sr-Latn-RS" sz="4000"/>
              <a:t>ESP32 može da radi kao BLE uređaj</a:t>
            </a:r>
          </a:p>
          <a:p>
            <a:r>
              <a:rPr lang="sr-Latn-RS" sz="4000"/>
              <a:t>Inicijalizacija: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SERVICE_UUID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  "6E400001-B5A3-F393-E0A9-E50E24DCCA9E" // Nordic UART Service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CHARACTERISTIC_UUID_RX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"6E400002-B5A3-F393-E0A9-E50E24DCCA9E"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CHARACTERISTIC_UUID_TX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"6E400003-B5A3-F393-E0A9-E50E24DCCA9E"</a:t>
            </a:r>
          </a:p>
          <a:p>
            <a:pPr marL="0" indent="0">
              <a:buNone/>
            </a:pPr>
            <a:endParaRPr lang="sr-Latn-R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the BLE Device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BLEDevice::init("ESP32 UART Test"); // Give it a name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the BLE Server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BLEServer *pServer = BLEDevice::createServer();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pServer-&gt;setCallbacks(new </a:t>
            </a:r>
            <a:r>
              <a:rPr lang="en-US" b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MyServerCallbacks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the BLE Service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BLEService *pService = pServer-&gt;createService(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SERVICE_UUID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BLE Characteristic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pCharacteristic = pService-&gt;createCharacteristic(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</a:t>
            </a:r>
            <a:r>
              <a:rPr lang="en-US" b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CHARACTERISTIC_UUID_TX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BLECharacteristic::PROPERTY_NOTIFY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);             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pCharacteristic-&gt;addDescriptor(new BLE2902());</a:t>
            </a: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Karakteristika za notifikacije mora da ima deskriptor (0x2902)</a:t>
            </a:r>
            <a:endParaRPr lang="en-U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B286D39-F015-FFA1-A807-CF8BC4451246}"/>
              </a:ext>
            </a:extLst>
          </p:cNvPr>
          <p:cNvSpPr/>
          <p:nvPr/>
        </p:nvSpPr>
        <p:spPr>
          <a:xfrm>
            <a:off x="9208168" y="4243137"/>
            <a:ext cx="2213810" cy="965575"/>
          </a:xfrm>
          <a:prstGeom prst="wedgeRoundRectCallout">
            <a:avLst>
              <a:gd name="adj1" fmla="val -17572"/>
              <a:gd name="adj2" fmla="val 10832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>
                <a:latin typeface="ArialMT"/>
              </a:rPr>
              <a:t>Client Characteristic Configuration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4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64FA-6D5C-A110-B83C-C8375D27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801"/>
          </a:xfrm>
        </p:spPr>
        <p:txBody>
          <a:bodyPr/>
          <a:lstStyle/>
          <a:p>
            <a:r>
              <a:rPr lang="sr-Latn-RS"/>
              <a:t>Callback kada se neko spoji na ESP32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6B46-D788-40F8-4B5E-E385D7A9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5193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MyServerCallbacks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public BLEServerCallbacks {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void onConnect(BLEServer* pServer) {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deviceConnected = true;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digitalWrite(LED, HIGH);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#ifdef DEBUG 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Serial.println("Device connected");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#endif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};</a:t>
            </a:r>
          </a:p>
          <a:p>
            <a:pPr marL="0" indent="0">
              <a:buNone/>
            </a:pPr>
            <a:b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void onDisconnect(BLEServer* pServer) {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deviceConnected = false;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digitalWrite(LED, LOW);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#ifdef DEBUG 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Serial.println("Device disconnected");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#endif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ESP.restart();</a:t>
            </a: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ponekad upadne u čudno stanje nakon raskida BLE veze, pa ga restartujemo</a:t>
            </a:r>
            <a:endParaRPr lang="en-US" sz="1200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35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1AF0-8BE5-E624-A596-525FF3B9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Nastavak inicijalizacije – registracija prijema poruka od uređaja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36AC-3735-39D7-1CD0-654E6908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BLECharacteristic *pCharacteristic2 = pService-&gt;createCharacteristic(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  </a:t>
            </a:r>
            <a:r>
              <a:rPr lang="en-US" b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CHARACTERISTIC_UUID_RX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  BLECharacteristic::PROPERTY_WRITE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);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pCharacteristic2-&gt;setCallbacks(new </a:t>
            </a:r>
            <a:r>
              <a:rPr lang="en-US" b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MyCallbacks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Start the service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pService-&gt;start();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Start advertising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pServer-&gt;getAdvertising()-&gt;start();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#ifdef DEBUG 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Serial.println("Waiting a client connection to notify...");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62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24C4-BA04-83CA-BDBB-71A90B91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537"/>
            <a:ext cx="10515600" cy="854075"/>
          </a:xfrm>
        </p:spPr>
        <p:txBody>
          <a:bodyPr/>
          <a:lstStyle/>
          <a:p>
            <a:r>
              <a:rPr lang="sr-Latn-RS"/>
              <a:t>Callback za prijem poruka od uređaja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20DF-CC1B-54B0-768D-0F0D0C4B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612"/>
            <a:ext cx="10515600" cy="5799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MyCallbacks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public BLECharacteristicCallbacks {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void onWrite(BLECharacteristic *pCharacteristic) {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std::string rxValue = pCharacteristic-&gt;getValue();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if (rxValue.length() &gt; 0) {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Serial.print("Received Value: ");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for (int i = 0; i &lt; rxValue.length(); i++) {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Serial.print(rxValue[i]);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stuff based on the command received from the app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(rxValue.find("A") != -1) { 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Serial.print("Turning ON!");</a:t>
            </a:r>
          </a:p>
          <a:p>
            <a:pPr marL="0" indent="0">
              <a:buNone/>
            </a:pP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digitalWrite(LED, HIGH);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else if (rxValue.find("B") != -1) {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Serial.print("Turning OFF!");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digitalWrite(LED, LOW);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sr-Latn-R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0008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AAB0-BA33-2F1C-7AE8-806659EB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TCP/IP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0BD5-3B1A-B8E6-EAE7-70742D80D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081AE338-5AF0-F46A-127D-3BA85A741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Osnovne odrednice TCP/IP protokola</a:t>
            </a:r>
            <a:endParaRPr lang="en-GB" altLang="sr-Latn-RS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7550CBA-C959-05DF-64CC-1672456D7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4663" y="1966119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sr-Latn-RS"/>
              <a:t>Osnova je IP mrežni protokol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Pojam </a:t>
            </a:r>
            <a:r>
              <a:rPr lang="sr-Latn-CS" altLang="sr-Latn-RS" i="1"/>
              <a:t>socket</a:t>
            </a:r>
            <a:r>
              <a:rPr lang="sr-Latn-CS" altLang="sr-Latn-RS"/>
              <a:t>-a: par (IP adresa, port)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Mogućnost korišćenja TCP i UDP protokola</a:t>
            </a:r>
          </a:p>
          <a:p>
            <a:pPr lvl="1"/>
            <a:r>
              <a:rPr lang="sr-Latn-CS" altLang="sr-Latn-RS"/>
              <a:t>Razlika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1EB2C81-012D-03D4-A596-418344F87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Socket</a:t>
            </a:r>
            <a:r>
              <a:rPr lang="sr-Latn-CS" altLang="sr-Latn-RS"/>
              <a:t> </a:t>
            </a:r>
            <a:r>
              <a:rPr lang="sr-Latn-CS" altLang="sr-Latn-RS" baseline="-25000"/>
              <a:t>1/2</a:t>
            </a:r>
            <a:endParaRPr lang="en-GB" altLang="sr-Latn-RS"/>
          </a:p>
        </p:txBody>
      </p:sp>
      <p:pic>
        <p:nvPicPr>
          <p:cNvPr id="5126" name="Picture 5">
            <a:extLst>
              <a:ext uri="{FF2B5EF4-FFF2-40B4-BE49-F238E27FC236}">
                <a16:creationId xmlns:a16="http://schemas.microsoft.com/office/drawing/2014/main" id="{5A2AB52D-C8BA-ABCF-FB64-BB4402B8A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87" y="3658437"/>
            <a:ext cx="3772426" cy="685714"/>
          </a:xfrm>
          <a:noFill/>
        </p:spPr>
      </p:pic>
      <p:sp>
        <p:nvSpPr>
          <p:cNvPr id="5124" name="Rectangle 3">
            <a:extLst>
              <a:ext uri="{FF2B5EF4-FFF2-40B4-BE49-F238E27FC236}">
                <a16:creationId xmlns:a16="http://schemas.microsoft.com/office/drawing/2014/main" id="{D170310D-7099-892B-9AC0-2BE2CBD64E3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10121" y="1600200"/>
            <a:ext cx="7545388" cy="2541588"/>
          </a:xfrm>
        </p:spPr>
        <p:txBody>
          <a:bodyPr/>
          <a:lstStyle/>
          <a:p>
            <a:pPr eaLnBrk="1" hangingPunct="1"/>
            <a:r>
              <a:rPr lang="en-US" altLang="sr-Latn-RS"/>
              <a:t>P</a:t>
            </a:r>
            <a:r>
              <a:rPr lang="sr-Latn-CS" altLang="sr-Latn-RS"/>
              <a:t>ar (IP adresa, port)</a:t>
            </a:r>
            <a:endParaRPr lang="en-US" altLang="sr-Latn-RS"/>
          </a:p>
          <a:p>
            <a:pPr eaLnBrk="1" hangingPunct="1"/>
            <a:r>
              <a:rPr lang="en-US" altLang="sr-Latn-RS"/>
              <a:t>Uspostavljena veza i</a:t>
            </a:r>
            <a:r>
              <a:rPr lang="sr-Latn-CS" altLang="sr-Latn-RS"/>
              <a:t>zmeđu dva programa određena je parom socket-a</a:t>
            </a:r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9694F35B-596D-677E-C052-02549100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FAEC1D7C-FC15-A2E8-4776-7BCA106E0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Socket</a:t>
            </a:r>
            <a:r>
              <a:rPr lang="sr-Latn-CS" altLang="sr-Latn-RS"/>
              <a:t> </a:t>
            </a:r>
            <a:r>
              <a:rPr lang="sr-Latn-CS" altLang="sr-Latn-RS" baseline="-25000"/>
              <a:t>2/2</a:t>
            </a:r>
            <a:endParaRPr lang="en-GB" altLang="sr-Latn-RS"/>
          </a:p>
        </p:txBody>
      </p:sp>
      <p:pic>
        <p:nvPicPr>
          <p:cNvPr id="6150" name="Picture 5">
            <a:extLst>
              <a:ext uri="{FF2B5EF4-FFF2-40B4-BE49-F238E27FC236}">
                <a16:creationId xmlns:a16="http://schemas.microsoft.com/office/drawing/2014/main" id="{7C29D167-B52C-0A9A-64A8-D59E1FCC77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24" y="2639389"/>
            <a:ext cx="4580952" cy="2723809"/>
          </a:xfrm>
          <a:noFill/>
        </p:spPr>
      </p:pic>
      <p:sp>
        <p:nvSpPr>
          <p:cNvPr id="6148" name="Rectangle 3">
            <a:extLst>
              <a:ext uri="{FF2B5EF4-FFF2-40B4-BE49-F238E27FC236}">
                <a16:creationId xmlns:a16="http://schemas.microsoft.com/office/drawing/2014/main" id="{40AABC5E-93E0-718A-9396-A2B02839C0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5953" y="1600200"/>
            <a:ext cx="7392988" cy="1036638"/>
          </a:xfrm>
        </p:spPr>
        <p:txBody>
          <a:bodyPr/>
          <a:lstStyle/>
          <a:p>
            <a:pPr eaLnBrk="1" hangingPunct="1"/>
            <a:r>
              <a:rPr lang="en-US" altLang="sr-Latn-RS"/>
              <a:t>V</a:t>
            </a:r>
            <a:r>
              <a:rPr lang="sr-Latn-CS" altLang="sr-Latn-RS"/>
              <a:t>iše programa u vezi</a:t>
            </a:r>
            <a:endParaRPr lang="en-US" altLang="sr-Latn-RS"/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0A553750-E441-97ED-982B-3A3AC2EF0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35F58C18-020D-BE87-AD02-06173BF12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Identifikacija čvorova mreže</a:t>
            </a:r>
            <a:endParaRPr lang="en-GB" altLang="sr-Latn-R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4B5C110-3223-E5CD-F02B-B921EC2A3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73" y="1955800"/>
            <a:ext cx="7772400" cy="4400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sr-Latn-RS"/>
              <a:t>P</a:t>
            </a:r>
            <a:r>
              <a:rPr lang="sr-Latn-CS" altLang="sr-Latn-RS"/>
              <a:t>omoću simboličke adrese, npr. www.yahoo.com</a:t>
            </a:r>
          </a:p>
          <a:p>
            <a:pPr lvl="1"/>
            <a:r>
              <a:rPr lang="sr-Latn-CS" altLang="sr-Latn-RS"/>
              <a:t>DNS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sr-Latn-RS"/>
              <a:t>P</a:t>
            </a:r>
            <a:r>
              <a:rPr lang="sr-Latn-CS" altLang="sr-Latn-RS"/>
              <a:t>omoću numeričke adrese, podeljene u oktete, npr. 147.91.177.196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IPv4 vs. IPV6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967A-F359-FAB8-7171-C56C2D6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TCP/IP server u Pajtonu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12BB-43BF-0A28-D8E2-4839D943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91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sr-Latn-RS"/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socket.socket()        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 socket object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('Waiting for connections on host: ' + host)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s.bind((host, port))        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Bind to the port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s.listen(5)                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Now wait for client connection.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c, addr = s.accept()    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Establish connection with client.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('Got connection from ', addr)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threading.Thread(target=threadsock, args=[c]).start()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2635</Words>
  <Application>Microsoft Office PowerPoint</Application>
  <PresentationFormat>Widescreen</PresentationFormat>
  <Paragraphs>357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ArialMT</vt:lpstr>
      <vt:lpstr>Calibri</vt:lpstr>
      <vt:lpstr>Calibri Light</vt:lpstr>
      <vt:lpstr>Courier New</vt:lpstr>
      <vt:lpstr>Office Theme</vt:lpstr>
      <vt:lpstr>Inženjerstvo softvera za Internet-Web of Things</vt:lpstr>
      <vt:lpstr>Uvod</vt:lpstr>
      <vt:lpstr>Protokoli</vt:lpstr>
      <vt:lpstr>TCP/IP</vt:lpstr>
      <vt:lpstr>Osnovne odrednice TCP/IP protokola</vt:lpstr>
      <vt:lpstr>Socket 1/2</vt:lpstr>
      <vt:lpstr>Socket 2/2</vt:lpstr>
      <vt:lpstr>Identifikacija čvorova mreže</vt:lpstr>
      <vt:lpstr>TCP/IP server u Pajtonu</vt:lpstr>
      <vt:lpstr>TCP/IP server u Pajtonu</vt:lpstr>
      <vt:lpstr>TCP/IP klijent u Pajtonu</vt:lpstr>
      <vt:lpstr>REST klijent u Pajtonu</vt:lpstr>
      <vt:lpstr>TCP/IP komunikacija na Arduino/ESP32</vt:lpstr>
      <vt:lpstr>TCP/IP server preko WiFi na ESP32</vt:lpstr>
      <vt:lpstr>TCP/IP klijent preko WiFi na ESP32</vt:lpstr>
      <vt:lpstr>Skeniranje WiFi </vt:lpstr>
      <vt:lpstr>TCP/IP preko Etherneta na ESP32 i RPI Zero</vt:lpstr>
      <vt:lpstr>ENC28J60 modul</vt:lpstr>
      <vt:lpstr>ENC28J60 na RPI</vt:lpstr>
      <vt:lpstr>TCP/IP server na ENC28J60</vt:lpstr>
      <vt:lpstr>TCP/IP klijent na ENC28J60</vt:lpstr>
      <vt:lpstr>Rad sa HTTPS na Arduino/ESP32 platformi</vt:lpstr>
      <vt:lpstr>Bluetooth Low Energy</vt:lpstr>
      <vt:lpstr>Bluetooth</vt:lpstr>
      <vt:lpstr>Bluetoothe Low Energy (BLE)</vt:lpstr>
      <vt:lpstr>Osnove BLE</vt:lpstr>
      <vt:lpstr>BLE na RPI</vt:lpstr>
      <vt:lpstr>BLE advertisment data</vt:lpstr>
      <vt:lpstr>Prijem notifikacija sa BLE uređaja</vt:lpstr>
      <vt:lpstr>Slanje podataka od RPI na BLE uređaj</vt:lpstr>
      <vt:lpstr>BLE uređaj na ESP32</vt:lpstr>
      <vt:lpstr>Callback kada se neko spoji na ESP32</vt:lpstr>
      <vt:lpstr>Nastavak inicijalizacije – registracija prijema poruka od uređaja</vt:lpstr>
      <vt:lpstr>Callback za prijem poruka od uređaja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Komunikacija</dc:title>
  <dc:creator>Milan Vidaković</dc:creator>
  <cp:lastModifiedBy>Milan Vidaković</cp:lastModifiedBy>
  <cp:revision>84</cp:revision>
  <dcterms:created xsi:type="dcterms:W3CDTF">2023-08-16T05:43:04Z</dcterms:created>
  <dcterms:modified xsi:type="dcterms:W3CDTF">2023-08-22T18:27:23Z</dcterms:modified>
</cp:coreProperties>
</file>