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7" r:id="rId5"/>
    <p:sldId id="369" r:id="rId6"/>
    <p:sldId id="368" r:id="rId7"/>
    <p:sldId id="366" r:id="rId8"/>
    <p:sldId id="355" r:id="rId9"/>
    <p:sldId id="259" r:id="rId10"/>
    <p:sldId id="370" r:id="rId11"/>
    <p:sldId id="262" r:id="rId12"/>
    <p:sldId id="371" r:id="rId13"/>
    <p:sldId id="263" r:id="rId14"/>
    <p:sldId id="264" r:id="rId15"/>
    <p:sldId id="372" r:id="rId16"/>
    <p:sldId id="373" r:id="rId17"/>
    <p:sldId id="374" r:id="rId18"/>
    <p:sldId id="375" r:id="rId19"/>
    <p:sldId id="3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08B5-6C7C-0120-B546-7E8CE425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1918C-3226-33CD-895D-F8F3E8642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203D-445C-3F8A-8FEA-85262063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5B27-A47C-3210-EEF8-5C7B2672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5F5B-A418-8E58-CF9D-42257341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5541-E3C7-627D-F551-2852C500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6BD79-4745-BD28-A5FC-ABF4A438D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8377-B583-B8DF-5247-F7083CE9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774D-C953-3E46-7673-2439286E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FA48-8E4F-675D-1AF4-10508C8C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0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7FC92-773D-0C83-F8AD-3B7B69570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CA6C-460D-08E2-E54E-AD6B7E064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5121-013A-05AB-820A-8797E72F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9F10-F6B0-335B-DD07-95DB9AC4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30FB-E072-6BE4-B041-7EC0BF11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40C02-AC9E-D0FB-D7AA-5DB3D7A94C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6BA2E-F737-7CB6-A144-02D2B8643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sr-Latn-R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CFED7-1F4D-6061-A4AC-39BAC7813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A18F6-9E2F-4A67-8870-A9EC32C0B90E}" type="slidenum">
              <a:rPr lang="en-US" altLang="sr-Latn-RS"/>
              <a:pPr>
                <a:defRPr/>
              </a:pPr>
              <a:t>‹#›</a:t>
            </a:fld>
            <a:r>
              <a:rPr lang="sr-Latn-CS" altLang="sr-Latn-RS"/>
              <a:t>/16</a:t>
            </a:r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85075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F6CC-4D4B-DD37-ACFF-77C0E36A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ECF7-22E1-5878-35F7-409BEC63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D2FC-F7A1-A93F-A7A9-228FFD10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6731-DD4C-9E4C-07A3-B232D49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6C4DF-8040-0654-3F89-530D987A2C25}"/>
              </a:ext>
            </a:extLst>
          </p:cNvPr>
          <p:cNvSpPr txBox="1"/>
          <p:nvPr userDrawn="1"/>
        </p:nvSpPr>
        <p:spPr>
          <a:xfrm>
            <a:off x="8422105" y="6356350"/>
            <a:ext cx="293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BFE1396-77F4-4C30-A584-BE47C9649FE3}" type="slidenum">
              <a:rPr lang="en-US" smtClean="0"/>
              <a:t>‹#›</a:t>
            </a:fld>
            <a:r>
              <a:rPr lang="sr-Latn-RS"/>
              <a:t>/19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D6C1-2198-8A4E-7B16-B1DCD6E3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CB37-0702-F767-96EB-1B98B6FB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04C8-C251-CA9D-7B53-4573FEC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464A-9058-A93F-8DFB-E271CBFF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8C95-AF5E-C0FC-725A-11CFBFB0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5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88C5-F7D5-A84A-028E-18344F4C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E65C-E170-D5DF-7B4D-3174E454E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38B0D-EC59-52B2-E323-8BB813EF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32896-B099-86B0-3655-8F372757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3735E-0BED-18F5-69E7-A27BE329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EA0C7-F25B-76AA-D36A-997F47FD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C8D9-74A6-C2FF-2F28-B91CB1FD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E3B7-DE4E-8036-24A4-6735BF06C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E1ECE-27F6-73B7-2408-8B3FECBC6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03532-5F6B-EE19-E954-C1B372007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28979-E4FE-E466-D5CA-93D65BA71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64D91-C89F-6576-FD26-886499B0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22AB7-9370-FF62-D55F-835D7FB4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D4973-5A5F-05D3-7A03-3FBE2862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7C6C-9464-3DBE-DC53-D74372E4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B4E24-5302-584C-AC1A-CA7A18AF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15149-A70B-8EED-3910-1A649469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B4EA1-3AC2-90B0-3517-21AAE233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73ADF-062A-B134-04BE-E26E9EDD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D8130-0FF0-32DB-9070-4817F21C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24D9B-A9AC-2A4E-2565-89379236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9571-E535-76D2-2423-F8AFF880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E3B8-5671-B17D-AF4D-FC7D6B87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A1F30-BE97-9666-599C-57B2084BC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16284-F985-92BF-22C0-9A9E714C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2AFF5-6769-B6D3-85C3-EC10ECB3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6B505-B5D5-F918-E6BC-D1D634EA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9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F1B5-4889-710A-F61B-50C42C06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FE39F-9AB9-D4AC-869C-72EB48401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EE61-11E0-148B-26E5-4E12C9C51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B597C-D593-B0C0-B0F9-348CCBB7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D6E3-9CE0-B9DD-4FB4-FAB58B0B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A737-2200-535B-F137-53BF2063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B49AF-E69B-C86D-E56B-2C1A7C3B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0EFB-9227-CE22-4A58-C8A47E3D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288E-7FB0-814F-3711-2C3F1C68E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2FE6-5AB3-4B82-9801-6E15D707783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DD44-7AF7-6C26-9B56-3C788F43D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4DD9-33AD-794D-CAD3-D8C18D6B7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19AC-ACDB-447D-B871-750F9977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7392-D1E8-F669-7F03-C26A82044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1FCA4-F55C-2013-9D78-9A1CCAD2C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Asinhrona razmena poruka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2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8A9E-4B43-CF69-91FD-24F7873B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sr-Latn-RS"/>
              <a:t>MQTT (Message Queue Telemetry Transport)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32E1-DB91-6CB6-D6C4-478EF31F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Sigurnost:</a:t>
            </a:r>
          </a:p>
          <a:p>
            <a:pPr lvl="1"/>
            <a:r>
              <a:rPr lang="sr-Latn-RS"/>
              <a:t>Enkripcija</a:t>
            </a:r>
          </a:p>
          <a:p>
            <a:pPr lvl="1"/>
            <a:r>
              <a:rPr lang="sr-Latn-RS"/>
              <a:t>Autentikacija</a:t>
            </a:r>
          </a:p>
          <a:p>
            <a:pPr lvl="1"/>
            <a:r>
              <a:rPr lang="sr-Latn-RS"/>
              <a:t>Autorizacija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35F58C18-020D-BE87-AD02-06173BF12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MQTT na RPI</a:t>
            </a:r>
            <a:endParaRPr lang="en-GB" altLang="sr-Latn-R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4B5C110-3223-E5CD-F02B-B921EC2A3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72" y="1955800"/>
            <a:ext cx="10411327" cy="44005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sr-Latn-RS" altLang="sr-Latn-RS"/>
              <a:t>Mosquitto broker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mosquitto -y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sudo apt-get install mosquitto-clients –y</a:t>
            </a:r>
            <a:endParaRPr lang="sr-Latn-RS" alt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altLang="sr-Latn-RS"/>
              <a:t>Konfiguracija u /etc/mosquito/mosquito.conf:</a:t>
            </a:r>
          </a:p>
          <a:p>
            <a:pPr marL="0" indent="0">
              <a:buNone/>
            </a:pPr>
            <a:r>
              <a:rPr lang="sr-Latn-R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sr-Latn-R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#include_dir /etc/mosquitto/conf.d</a:t>
            </a:r>
          </a:p>
          <a:p>
            <a:pPr marL="0" indent="0">
              <a:buNone/>
            </a:pPr>
            <a:r>
              <a:rPr lang="sr-Latn-R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allow_anonymous false</a:t>
            </a:r>
          </a:p>
          <a:p>
            <a:pPr marL="0" indent="0">
              <a:buNone/>
            </a:pPr>
            <a:r>
              <a:rPr lang="sr-Latn-R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password_file /etc/mosquitto/pwfile</a:t>
            </a:r>
          </a:p>
          <a:p>
            <a:pPr marL="0" indent="0">
              <a:buNone/>
            </a:pPr>
            <a:r>
              <a:rPr lang="sr-Latn-R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listener 1883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B3CF-D0B8-1718-F251-E3A7D6D3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sr-Latn-RS"/>
              <a:t>MQTT na RPI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BABE-C7E9-8D68-8880-57194248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1825625"/>
            <a:ext cx="11197390" cy="4351338"/>
          </a:xfrm>
        </p:spPr>
        <p:txBody>
          <a:bodyPr/>
          <a:lstStyle/>
          <a:p>
            <a:r>
              <a:rPr lang="sr-Latn-RS" altLang="sr-Latn-RS"/>
              <a:t>Dodavanje korisnika:</a:t>
            </a:r>
          </a:p>
          <a:p>
            <a:pPr marL="0" indent="0">
              <a:buNone/>
            </a:pPr>
            <a:r>
              <a:rPr lang="sr-Latn-R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sudo mosquitto_passwd -c /etc/mosquitto/pwfile </a:t>
            </a:r>
            <a:r>
              <a:rPr lang="sr-Latn-RS" altLang="sr-Latn-R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</a:p>
          <a:p>
            <a:r>
              <a:rPr lang="sr-Latn-RS" altLang="sr-Latn-RS"/>
              <a:t>Testiranje pretplate (subscribe):</a:t>
            </a:r>
          </a:p>
          <a:p>
            <a:pPr marL="0" indent="0">
              <a:buNone/>
            </a:pPr>
            <a:r>
              <a:rPr lang="sr-Latn-R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mosquitto_sub -h </a:t>
            </a:r>
            <a:r>
              <a:rPr lang="sr-Latn-RS" altLang="sr-Latn-RS" sz="2400" b="1" i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sr-Latn-R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-d -u </a:t>
            </a:r>
            <a:r>
              <a:rPr lang="sr-Latn-RS" altLang="sr-Latn-R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r>
              <a:rPr lang="sr-Latn-R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-P mqtt -t test</a:t>
            </a:r>
          </a:p>
          <a:p>
            <a:r>
              <a:rPr lang="sr-Latn-RS" altLang="sr-Latn-RS"/>
              <a:t>Testiranje slanja poruke (publish):</a:t>
            </a:r>
          </a:p>
          <a:p>
            <a:pPr marL="0" indent="0">
              <a:buNone/>
            </a:pPr>
            <a:r>
              <a:rPr lang="en-U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mosquitto_pub -h </a:t>
            </a:r>
            <a:r>
              <a:rPr lang="sr-Latn-RS" altLang="sr-Latn-RS" sz="2400" b="1" i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-d -u </a:t>
            </a:r>
            <a:r>
              <a:rPr lang="en-US" altLang="sr-Latn-R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mqtt</a:t>
            </a:r>
            <a:r>
              <a:rPr lang="en-US" alt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-P mqtt -t test -m "HELLO"</a:t>
            </a:r>
            <a:endParaRPr lang="sr-Latn-RS" altLang="sr-Latn-RS" sz="2400"/>
          </a:p>
          <a:p>
            <a:pPr eaLnBrk="1" hangingPunct="1">
              <a:lnSpc>
                <a:spcPct val="90000"/>
              </a:lnSpc>
            </a:pPr>
            <a:r>
              <a:rPr lang="sr-Latn-RS" altLang="sr-Latn-RS"/>
              <a:t>Paho client za MQTT: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i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paho-mqtt</a:t>
            </a:r>
            <a:endParaRPr lang="sr-Latn-CS" alt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967A-F359-FAB8-7171-C56C2D6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MQTT na RPI u Pajtonu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12BB-43BF-0A28-D8E2-4839D943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6916" cy="44548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client = mqtt.Client()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client.on_connect = </a:t>
            </a:r>
            <a:r>
              <a:rPr lang="sr-Latn-R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on_connect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client.on_message = </a:t>
            </a:r>
            <a:r>
              <a:rPr lang="sr-Latn-R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on_message</a:t>
            </a:r>
          </a:p>
          <a:p>
            <a:pPr marL="0" indent="0">
              <a:buNone/>
            </a:pPr>
            <a:endParaRPr lang="sr-Latn-R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client.username_pw_set("mqtt", "mqtt")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client.connect("192.268.137.110", 1883, 60)</a:t>
            </a:r>
          </a:p>
          <a:p>
            <a:pPr marL="0" indent="0">
              <a:buNone/>
            </a:pPr>
            <a:r>
              <a:rPr 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client.publish("test", "Once from client")</a:t>
            </a:r>
            <a:endParaRPr lang="sr-Latn-RS" sz="1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Blocking call that processes network traffic, dispatches callbacks and</a:t>
            </a:r>
          </a:p>
          <a:p>
            <a:pPr marL="0" indent="0">
              <a:buNone/>
            </a:pPr>
            <a:r>
              <a:rPr lang="sr-Latn-RS" sz="1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handles reconnecting.</a:t>
            </a:r>
          </a:p>
          <a:p>
            <a:pPr marL="0" indent="0">
              <a:buNone/>
            </a:pPr>
            <a:r>
              <a:rPr lang="sr-Latn-RS" sz="1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Other loop*() functions are available that give a threaded interface and a</a:t>
            </a:r>
          </a:p>
          <a:p>
            <a:pPr marL="0" indent="0">
              <a:buNone/>
            </a:pPr>
            <a:r>
              <a:rPr lang="sr-Latn-RS" sz="1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manual interface.</a:t>
            </a:r>
          </a:p>
          <a:p>
            <a:pPr marL="0" indent="0">
              <a:buNone/>
            </a:pPr>
            <a:r>
              <a:rPr lang="sr-Latn-RS" sz="1800" b="1">
                <a:latin typeface="Courier New" panose="02070309020205020404" pitchFamily="49" charset="0"/>
                <a:cs typeface="Courier New" panose="02070309020205020404" pitchFamily="49" charset="0"/>
              </a:rPr>
              <a:t>client.loop_forever()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D5DEE07-559B-9E01-FCA2-69534584041F}"/>
              </a:ext>
            </a:extLst>
          </p:cNvPr>
          <p:cNvSpPr/>
          <p:nvPr/>
        </p:nvSpPr>
        <p:spPr>
          <a:xfrm>
            <a:off x="7716253" y="1307432"/>
            <a:ext cx="2502568" cy="2024353"/>
          </a:xfrm>
          <a:prstGeom prst="wedgeRoundRectCallout">
            <a:avLst>
              <a:gd name="adj1" fmla="val -109818"/>
              <a:gd name="adj2" fmla="val 5431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Ako imamo username/password, a ovo ne napišemo, neće prijaviti grešku, već neće primati poruke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720B-9F60-2B56-AE13-82FAC54E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MQTT na RPI u Pajtonu - callbacks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0C1B-6C5E-C2D9-E3D0-664EF7C10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1825625"/>
            <a:ext cx="1163052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r-Latn-RS" sz="2000" b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allback for when the client receives a CONNACK response from the server.</a:t>
            </a:r>
          </a:p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on_connect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(client, userdata, flags, rc):</a:t>
            </a:r>
          </a:p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print("Connected with result code "+str(rc))</a:t>
            </a:r>
          </a:p>
          <a:p>
            <a:pPr marL="0" indent="0">
              <a:buNone/>
            </a:pPr>
            <a:endParaRPr lang="en-US" sz="2000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Subscribing in on_connect() means that if we lose the connection and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reconnect then subscriptions will be renewed.</a:t>
            </a:r>
          </a:p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client.subscribe("test")</a:t>
            </a:r>
          </a:p>
          <a:p>
            <a:pPr marL="0" indent="0">
              <a:buNone/>
            </a:pPr>
            <a:endParaRPr lang="en-US" sz="2000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callback for when a PUBLISH message is received from the server.</a:t>
            </a:r>
          </a:p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on_message</a:t>
            </a: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(client, userdata, msg):</a:t>
            </a:r>
          </a:p>
          <a:p>
            <a:pPr marL="0" indent="0">
              <a:buNone/>
            </a:pPr>
            <a:r>
              <a:rPr lang="en-US" sz="20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print(msg.topic+" "+str(msg.payload))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5368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8457-61A2-C029-BCF1-E886878C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MQTT na Arduino/ESP32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1D43-02A8-4D01-C705-BAE973566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Biblioteka PubSubClient</a:t>
            </a:r>
          </a:p>
          <a:p>
            <a:pPr marL="457200" lvl="1" indent="0">
              <a:buNone/>
            </a:pPr>
            <a:r>
              <a:rPr lang="sr-Latn-RS"/>
              <a:t>https://github.com/knolleary/pubsubclient</a:t>
            </a:r>
          </a:p>
          <a:p>
            <a:r>
              <a:rPr lang="sr-Latn-RS"/>
              <a:t>Potrebno je da mikrokontroler spojimo na mrežu ili preko WiFi, ili preko Etherneta</a:t>
            </a:r>
          </a:p>
          <a:p>
            <a:r>
              <a:rPr lang="sr-Latn-RS"/>
              <a:t>Može i da objavljuje (publish) i da prima (subscribe) poruke preko teme (topic)</a:t>
            </a:r>
          </a:p>
        </p:txBody>
      </p:sp>
    </p:spTree>
    <p:extLst>
      <p:ext uri="{BB962C8B-B14F-4D97-AF65-F5344CB8AC3E}">
        <p14:creationId xmlns:p14="http://schemas.microsoft.com/office/powerpoint/2010/main" val="195921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AEA-BF72-2951-DC1F-1CA0A0B8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MQTT na Arduino/ESP32 - inicijalizacija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08ED-837E-C525-4092-806C86F9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// WiFi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const char *ssid = "SSID"; // Enter your Wi-Fi name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const char *password = "SIFRA";  // Enter Wi-Fi password</a:t>
            </a:r>
          </a:p>
          <a:p>
            <a:pPr marL="0" indent="0">
              <a:buNone/>
            </a:pPr>
            <a:endParaRPr lang="sr-Latn-R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// MQTT Broker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const char *mqtt_broker = "192.168.137.1";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const char *topic = "test";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const char *mqtt_username = "mqtt";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const char *mqtt_password = "mqtt";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const int mqtt_port = 1883;</a:t>
            </a:r>
          </a:p>
          <a:p>
            <a:pPr marL="0" indent="0">
              <a:buNone/>
            </a:pPr>
            <a:endParaRPr lang="sr-Latn-R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WiFiClient espClient;</a:t>
            </a:r>
          </a:p>
          <a:p>
            <a:pPr marL="0" indent="0">
              <a:buNone/>
            </a:pPr>
            <a:r>
              <a:rPr lang="fr-FR" sz="2800" b="1">
                <a:latin typeface="Courier New" panose="02070309020205020404" pitchFamily="49" charset="0"/>
                <a:cs typeface="Courier New" panose="02070309020205020404" pitchFamily="49" charset="0"/>
              </a:rPr>
              <a:t>PubSubClient client(espClient);</a:t>
            </a:r>
            <a:endParaRPr lang="sr-Latn-R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8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08C4-C59B-EDBE-27B4-E0AFB2B5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854075"/>
          </a:xfrm>
        </p:spPr>
        <p:txBody>
          <a:bodyPr/>
          <a:lstStyle/>
          <a:p>
            <a:r>
              <a:rPr lang="sr-Latn-RS"/>
              <a:t>MQTT na Arduino/ESP32 - inicijalizacija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B317-528A-A117-E7DA-D7E448139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724"/>
            <a:ext cx="10515600" cy="51262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client.setServer(mqtt_broker, mqtt_port);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client.setCallback(</a:t>
            </a:r>
            <a:r>
              <a:rPr lang="sr-Latn-RS" sz="2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while (!client.connected()) {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String client_id = "esp32-client-";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client_id += String(WiFi.macAddress());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Serial.printf("The client %s connects to the MQTT broker\n", client_id.c_str());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if (client.connect(client_id.c_str(), mqtt_username, mqtt_password)) {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Serial.println("Connected to broker.");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Serial.printf("Failed with state %d\n", client.state()); delay(2000);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// Publish and subscribe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client.publish(topic, "Hi, I'm ESP32");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  client.subscribe(topic);</a:t>
            </a:r>
          </a:p>
          <a:p>
            <a:pPr marL="0" indent="0">
              <a:buNone/>
            </a:pPr>
            <a:r>
              <a:rPr lang="sr-Latn-RS" sz="2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2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C010-9EB4-1809-E3E1-D9060FC5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MQTT na Arduino/ESP32 - callback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12EB-17FD-2746-FEB6-0B750B5D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(char *topic, byte *payload, unsigned int length) {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Serial.print("Message arrived in topic: ");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Serial.println(topic);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Serial.print("Message:");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for (int i = 0; i &lt; length; i++) {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Serial.print((char) payload[i]);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Serial.println();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Serial.println("-----------------------");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16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B713-D822-A0BD-7B23-642980EE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Zaključak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DA03-D8CB-5D8E-48E7-6471BD5F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Jednostavne, proverene implementacije za razmenu poruka</a:t>
            </a:r>
          </a:p>
          <a:p>
            <a:r>
              <a:rPr lang="sr-Latn-RS"/>
              <a:t>Jednostavan asinhroni (neblokirajući) prijem poruka</a:t>
            </a:r>
          </a:p>
          <a:p>
            <a:r>
              <a:rPr lang="sr-Latn-RS"/>
              <a:t>Jednostavno slanje poruka</a:t>
            </a:r>
          </a:p>
          <a:p>
            <a:r>
              <a:rPr lang="sr-Latn-RS"/>
              <a:t>Zahteva instalaciju </a:t>
            </a:r>
            <a:r>
              <a:rPr lang="sr-Latn-RS" i="1"/>
              <a:t>Messaging</a:t>
            </a:r>
            <a:r>
              <a:rPr lang="sr-Latn-RS"/>
              <a:t> servera (brokera) na RPI i/ili dalje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B5C6-50B1-DBFB-E43B-8F7A1BA5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4DD-223A-3022-717D-AA944249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Komunikacija je ključni deo IoT steka</a:t>
            </a:r>
          </a:p>
          <a:p>
            <a:r>
              <a:rPr lang="sr-Latn-RS"/>
              <a:t>Videli smo da možemo lako da uspostavimo vezu između dva i više elementa IoT</a:t>
            </a:r>
          </a:p>
          <a:p>
            <a:pPr lvl="1"/>
            <a:r>
              <a:rPr lang="sr-Latn-RS"/>
              <a:t>Bazirano uglavnom na TCP/IP protokolu</a:t>
            </a:r>
          </a:p>
          <a:p>
            <a:r>
              <a:rPr lang="sr-Latn-RS"/>
              <a:t>Messaging (asinhrona razmena poruka) je viši nivo apstrakcije, koji omogućuje ono što mu ime kaže</a:t>
            </a:r>
          </a:p>
          <a:p>
            <a:pPr lvl="1"/>
            <a:r>
              <a:rPr lang="sr-Latn-RS"/>
              <a:t>Asinhrona Razmena Poruka</a:t>
            </a:r>
          </a:p>
          <a:p>
            <a:r>
              <a:rPr lang="sr-Latn-RS"/>
              <a:t>Ideja je da učesnici u komunikaciji mogu da asinhrono, pouzdano i sigurno razmenjuju poruke</a:t>
            </a:r>
          </a:p>
          <a:p>
            <a:pPr lvl="1"/>
            <a:r>
              <a:rPr lang="sr-Latn-CS" altLang="en-US"/>
              <a:t>Više prijemnika/predajnika</a:t>
            </a:r>
          </a:p>
        </p:txBody>
      </p:sp>
    </p:spTree>
    <p:extLst>
      <p:ext uri="{BB962C8B-B14F-4D97-AF65-F5344CB8AC3E}">
        <p14:creationId xmlns:p14="http://schemas.microsoft.com/office/powerpoint/2010/main" val="321470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EBED-DADC-C33A-A4AA-08732078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Messaging Systems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1286-AB92-52A6-BFC7-11E95F8A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Asinhrono</a:t>
            </a:r>
          </a:p>
          <a:p>
            <a:pPr lvl="1"/>
            <a:r>
              <a:rPr lang="sr-Latn-CS" altLang="en-US"/>
              <a:t>Nonblocking request processing</a:t>
            </a:r>
            <a:endParaRPr lang="sr-Latn-RS"/>
          </a:p>
          <a:p>
            <a:r>
              <a:rPr lang="sr-Latn-RS"/>
              <a:t>Pouzdano</a:t>
            </a:r>
          </a:p>
          <a:p>
            <a:pPr lvl="1"/>
            <a:r>
              <a:rPr lang="sr-Latn-CS" altLang="en-US"/>
              <a:t>Garant</a:t>
            </a:r>
            <a:r>
              <a:rPr lang="en-US" altLang="en-US"/>
              <a:t>o</a:t>
            </a:r>
            <a:r>
              <a:rPr lang="sr-Latn-CS" altLang="en-US"/>
              <a:t>vana isporuka čak i ako primalac ne radi (perzistencija poruka)</a:t>
            </a:r>
            <a:endParaRPr lang="sr-Latn-RS"/>
          </a:p>
          <a:p>
            <a:r>
              <a:rPr lang="sr-Latn-RS"/>
              <a:t>Sigurno</a:t>
            </a:r>
          </a:p>
          <a:p>
            <a:pPr lvl="1"/>
            <a:r>
              <a:rPr lang="sr-Latn-RS"/>
              <a:t>Enkripcija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A6AF82-DF62-AC50-8EE0-723E9B78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299" y="5037971"/>
            <a:ext cx="1368425" cy="1081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Latn-CS" altLang="en-US" sz="2400"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1A37095-55B3-A00F-E9CA-0886151F2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724" y="561423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4C6266-3C45-122B-5159-40CF4E67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786" y="5037971"/>
            <a:ext cx="1368425" cy="1081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Latn-CS" altLang="en-US" sz="2000">
                <a:cs typeface="Arial" panose="020B0604020202020204" pitchFamily="34" charset="0"/>
              </a:rPr>
              <a:t>Messaging </a:t>
            </a:r>
          </a:p>
          <a:p>
            <a:pPr algn="ctr"/>
            <a:r>
              <a:rPr lang="sr-Latn-CS" altLang="en-US" sz="2000"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AF117A0-31F0-4648-B128-E8B17E0C5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274" y="5037971"/>
            <a:ext cx="1368425" cy="1081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Latn-CS" altLang="en-US" sz="2400"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07697FB8-703B-4B0E-F4A5-8483085AE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211" y="561423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8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C10F0D3-56A8-ECB5-9E1F-C19C599B0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Dva načina rada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F7A0C8-F7DA-244F-3F7C-8B0EAEAFB5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CS" altLang="en-US"/>
              <a:t>Publish/subscribe</a:t>
            </a:r>
            <a:endParaRPr lang="en-US" altLang="en-US"/>
          </a:p>
          <a:p>
            <a:pPr eaLnBrk="1" hangingPunct="1"/>
            <a:r>
              <a:rPr lang="sr-Latn-CS" altLang="en-US"/>
              <a:t>Point-to-point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C8CBB1B-E3D2-8EF7-9CC3-648AD601D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Publish/subscribe</a:t>
            </a: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41F88B-317E-C6F0-CC27-0EA79BED1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Više predajnika i prijemnika podešenih na jedan "kanal"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F98D7EC-BE74-BF20-E752-3BCD977B7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Point-to-point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864F0A5-0127-8862-D3B5-639327D07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Omogućava komunikaciju između dva učesnika posredstvom reda (</a:t>
            </a:r>
            <a:r>
              <a:rPr lang="sr-Latn-CS" altLang="en-US" i="1"/>
              <a:t>Queue</a:t>
            </a:r>
            <a:r>
              <a:rPr lang="sr-Latn-CS" altLang="en-US"/>
              <a:t>)</a:t>
            </a:r>
          </a:p>
          <a:p>
            <a:pPr eaLnBrk="1" hangingPunct="1"/>
            <a:r>
              <a:rPr lang="sr-Latn-CS" altLang="en-US"/>
              <a:t>Svaka poruka u redu se tačno jednom upotrebi</a:t>
            </a:r>
          </a:p>
          <a:p>
            <a:pPr eaLnBrk="1" hangingPunct="1"/>
            <a:r>
              <a:rPr lang="sr-Latn-CS" altLang="en-US"/>
              <a:t>Može i više predajnika i prijemnika ali gornje ograničenje i dalje postoji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123B-47A5-3C1E-31D3-594EF96E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Messaging Protokoli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5C94-090A-9E53-11BC-FE0F13C9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Više protokola</a:t>
            </a:r>
          </a:p>
          <a:p>
            <a:pPr lvl="1"/>
            <a:r>
              <a:rPr lang="sr-Latn-RS"/>
              <a:t>MQTT (Message Queue Telemetry Transport)</a:t>
            </a:r>
          </a:p>
          <a:p>
            <a:pPr lvl="1"/>
            <a:r>
              <a:rPr lang="en-US"/>
              <a:t>AMQP (Advanced Message Queue Protocol)</a:t>
            </a:r>
            <a:endParaRPr lang="sr-Latn-RS"/>
          </a:p>
          <a:p>
            <a:pPr lvl="1"/>
            <a:r>
              <a:rPr lang="en-US"/>
              <a:t>XMPP (Extensible Messaging and Presence Protocol)</a:t>
            </a:r>
            <a:endParaRPr lang="sr-Latn-RS"/>
          </a:p>
          <a:p>
            <a:pPr lvl="1"/>
            <a:r>
              <a:rPr lang="en-US"/>
              <a:t>DDS (Data Distributed Service)</a:t>
            </a:r>
            <a:endParaRPr lang="sr-Latn-RS"/>
          </a:p>
          <a:p>
            <a:pPr lvl="1"/>
            <a:r>
              <a:rPr lang="sr-Latn-RS"/>
              <a:t>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AAB0-BA33-2F1C-7AE8-806659EB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MQTT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0BD5-3B1A-B8E6-EAE7-70742D80D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081AE338-5AF0-F46A-127D-3BA85A741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MQTT (Message Queue Telemetry Transport)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7550CBA-C959-05DF-64CC-1672456D7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4663" y="1966119"/>
            <a:ext cx="80010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sr-Latn-CS" altLang="sr-Latn-RS"/>
              <a:t>Bazira se na klijent/server arhitekturi</a:t>
            </a:r>
          </a:p>
          <a:p>
            <a:pPr lvl="1"/>
            <a:r>
              <a:rPr lang="sr-Latn-CS" altLang="sr-Latn-RS"/>
              <a:t>Server se zove </a:t>
            </a:r>
            <a:r>
              <a:rPr lang="sr-Latn-CS" altLang="sr-Latn-RS" i="1"/>
              <a:t>broker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Podržava publish/subscribe način rada</a:t>
            </a:r>
          </a:p>
          <a:p>
            <a:pPr eaLnBrk="1" hangingPunct="1">
              <a:lnSpc>
                <a:spcPct val="90000"/>
              </a:lnSpc>
            </a:pPr>
            <a:r>
              <a:rPr lang="sr-Latn-CS" altLang="sr-Latn-RS"/>
              <a:t>Tri nivoa pouzdanosti:</a:t>
            </a:r>
          </a:p>
          <a:p>
            <a:pPr lvl="1"/>
            <a:r>
              <a:rPr lang="sr-Latn-CS" altLang="sr-Latn-RS"/>
              <a:t>Nikakav – poruke se ne čuvaju</a:t>
            </a:r>
          </a:p>
          <a:p>
            <a:pPr lvl="2"/>
            <a:r>
              <a:rPr lang="sr-Latn-CS" altLang="sr-Latn-RS"/>
              <a:t>Ako je neko od učesnika offline, neće dobiti poruku</a:t>
            </a:r>
          </a:p>
          <a:p>
            <a:pPr lvl="1"/>
            <a:r>
              <a:rPr lang="sr-Latn-CS" altLang="sr-Latn-RS"/>
              <a:t>Queued persistent – poruke se čuvaju u memoriji (queue)</a:t>
            </a:r>
          </a:p>
          <a:p>
            <a:pPr lvl="2"/>
            <a:r>
              <a:rPr lang="sr-Latn-CS" altLang="sr-Latn-RS"/>
              <a:t>Klijenti ne moraju da budu online da bi primili poruku</a:t>
            </a:r>
          </a:p>
          <a:p>
            <a:pPr lvl="1"/>
            <a:r>
              <a:rPr lang="sr-Latn-CS" altLang="sr-Latn-RS"/>
              <a:t>Persistent with acknowledgment – klijent mora da potvrdi prijem, inače će mu poruka biti isporučena ponovo</a:t>
            </a:r>
          </a:p>
          <a:p>
            <a:pPr eaLnBrk="1" hangingPunct="1">
              <a:lnSpc>
                <a:spcPct val="90000"/>
              </a:lnSpc>
            </a:pPr>
            <a:endParaRPr lang="sr-Latn-CS" altLang="sr-Latn-R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1085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Inženjerstvo softvera za Internet-Web of Things</vt:lpstr>
      <vt:lpstr>Uvod</vt:lpstr>
      <vt:lpstr>Messaging Systems</vt:lpstr>
      <vt:lpstr>Dva načina rada</vt:lpstr>
      <vt:lpstr>Publish/subscribe</vt:lpstr>
      <vt:lpstr>Point-to-point</vt:lpstr>
      <vt:lpstr>Messaging Protokoli</vt:lpstr>
      <vt:lpstr>MQTT</vt:lpstr>
      <vt:lpstr>MQTT (Message Queue Telemetry Transport)</vt:lpstr>
      <vt:lpstr>MQTT (Message Queue Telemetry Transport)</vt:lpstr>
      <vt:lpstr>MQTT na RPI</vt:lpstr>
      <vt:lpstr>MQTT na RPI</vt:lpstr>
      <vt:lpstr>MQTT na RPI u Pajtonu</vt:lpstr>
      <vt:lpstr>MQTT na RPI u Pajtonu - callbacks</vt:lpstr>
      <vt:lpstr>MQTT na Arduino/ESP32</vt:lpstr>
      <vt:lpstr>MQTT na Arduino/ESP32 - inicijalizacija</vt:lpstr>
      <vt:lpstr>MQTT na Arduino/ESP32 - inicijalizacija</vt:lpstr>
      <vt:lpstr>MQTT na Arduino/ESP32 - callback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Komunikacija</dc:title>
  <dc:creator>Milan Vidaković</dc:creator>
  <cp:lastModifiedBy>Milan Vidaković</cp:lastModifiedBy>
  <cp:revision>122</cp:revision>
  <dcterms:created xsi:type="dcterms:W3CDTF">2023-08-16T05:43:04Z</dcterms:created>
  <dcterms:modified xsi:type="dcterms:W3CDTF">2023-08-24T15:46:08Z</dcterms:modified>
</cp:coreProperties>
</file>