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70" r:id="rId8"/>
    <p:sldId id="265" r:id="rId9"/>
    <p:sldId id="273" r:id="rId10"/>
    <p:sldId id="272" r:id="rId11"/>
    <p:sldId id="260" r:id="rId12"/>
    <p:sldId id="271" r:id="rId13"/>
    <p:sldId id="261" r:id="rId14"/>
    <p:sldId id="264" r:id="rId15"/>
    <p:sldId id="269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8B5-6C7C-0120-B546-7E8CE425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918C-3226-33CD-895D-F8F3E864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203D-445C-3F8A-8FEA-8526206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5B27-A47C-3210-EEF8-5C7B2672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F5B-A418-8E58-CF9D-42257341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5541-E3C7-627D-F551-2852C500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BD79-4745-BD28-A5FC-ABF4A438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8377-B583-B8DF-5247-F7083CE9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774D-C953-3E46-7673-2439286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A48-8E4F-675D-1AF4-10508C8C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7FC92-773D-0C83-F8AD-3B7B6957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CA6C-460D-08E2-E54E-AD6B7E06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5121-013A-05AB-820A-8797E72F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9F10-F6B0-335B-DD07-95DB9AC4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30FB-E072-6BE4-B041-7EC0BF1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40C02-AC9E-D0FB-D7AA-5DB3D7A94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6BA2E-F737-7CB6-A144-02D2B864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CFED7-1F4D-6061-A4AC-39BAC7813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18F6-9E2F-4A67-8870-A9EC32C0B90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/16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8507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F6CC-4D4B-DD37-ACFF-77C0E36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ECF7-22E1-5878-35F7-409BEC63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2FC-F7A1-A93F-A7A9-228FFD1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731-DD4C-9E4C-07A3-B232D49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6C4DF-8040-0654-3F89-530D987A2C25}"/>
              </a:ext>
            </a:extLst>
          </p:cNvPr>
          <p:cNvSpPr txBox="1"/>
          <p:nvPr userDrawn="1"/>
        </p:nvSpPr>
        <p:spPr>
          <a:xfrm>
            <a:off x="8422105" y="6356350"/>
            <a:ext cx="29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FE1396-77F4-4C30-A584-BE47C9649FE3}" type="slidenum">
              <a:rPr lang="en-US" smtClean="0"/>
              <a:t>‹#›</a:t>
            </a:fld>
            <a:r>
              <a:rPr lang="sr-Latn-RS"/>
              <a:t>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6C1-2198-8A4E-7B16-B1DCD6E3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CB37-0702-F767-96EB-1B98B6FB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04C8-C251-CA9D-7B53-4573FEC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464A-9058-A93F-8DFB-E271CBF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8C95-AF5E-C0FC-725A-11CFBFB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88C5-F7D5-A84A-028E-18344F4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E65C-E170-D5DF-7B4D-3174E454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8B0D-EC59-52B2-E323-8BB813EF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2896-B099-86B0-3655-8F37275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735E-0BED-18F5-69E7-A27BE32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A0C7-F25B-76AA-D36A-997F47FD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8D9-74A6-C2FF-2F28-B91CB1F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E3B7-DE4E-8036-24A4-6735BF06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1ECE-27F6-73B7-2408-8B3FECBC6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3532-5F6B-EE19-E954-C1B37200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8979-E4FE-E466-D5CA-93D65BA7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4D91-C89F-6576-FD26-886499B0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22AB7-9370-FF62-D55F-835D7FB4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D4973-5A5F-05D3-7A03-3FBE2862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7C6C-9464-3DBE-DC53-D74372E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B4E24-5302-584C-AC1A-CA7A18A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5149-A70B-8EED-3910-1A649469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4EA1-3AC2-90B0-3517-21AAE23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3ADF-062A-B134-04BE-E26E9ED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D8130-0FF0-32DB-9070-4817F21C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4D9B-A9AC-2A4E-2565-89379236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571-E535-76D2-2423-F8AFF880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E3B8-5671-B17D-AF4D-FC7D6B87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1F30-BE97-9666-599C-57B2084B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6284-F985-92BF-22C0-9A9E714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AFF5-6769-B6D3-85C3-EC10ECB3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B505-B5D5-F918-E6BC-D1D634EA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F1B5-4889-710A-F61B-50C42C06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E39F-9AB9-D4AC-869C-72EB48401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EE61-11E0-148B-26E5-4E12C9C5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597C-D593-B0C0-B0F9-348CCBB7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D6E3-9CE0-B9DD-4FB4-FAB58B0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A737-2200-535B-F137-53BF2063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49AF-E69B-C86D-E56B-2C1A7C3B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0EFB-9227-CE22-4A58-C8A47E3D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88E-7FB0-814F-3711-2C3F1C68E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2FE6-5AB3-4B82-9801-6E15D707783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DD44-7AF7-6C26-9B56-3C788F43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4DD9-33AD-794D-CAD3-D8C18D6B7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sonliam/mjpg-stream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392-D1E8-F669-7F03-C26A82044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FCA4-F55C-2013-9D78-9A1CCAD2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Multimedia streaming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44AA8A-8395-14DD-4BA3-5C484DBA41A5}"/>
              </a:ext>
            </a:extLst>
          </p:cNvPr>
          <p:cNvSpPr txBox="1"/>
          <p:nvPr/>
        </p:nvSpPr>
        <p:spPr>
          <a:xfrm>
            <a:off x="3072063" y="176463"/>
            <a:ext cx="571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http://localhost:8080/camera.mpeg</a:t>
            </a:r>
            <a:endParaRPr 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64DF16-D592-E9E5-8F13-171A3309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76275"/>
            <a:ext cx="76771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53F-4B80-FCD5-A7C5-3E88CE74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mjpeg-streamer modul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12F-49A4-A164-DF1F-2E19BF0D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Instalacija: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pip install mjpeg-streamer</a:t>
            </a:r>
          </a:p>
          <a:p>
            <a:pPr marL="0" indent="0">
              <a:buNone/>
            </a:pPr>
            <a:r>
              <a:rPr lang="sr-Latn-RS"/>
              <a:t>pa onda, recimo: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libatlas-base-dev</a:t>
            </a:r>
          </a:p>
          <a:p>
            <a:pPr marL="0" indent="0">
              <a:buNone/>
            </a:pPr>
            <a:r>
              <a:rPr lang="sr-Latn-RS"/>
              <a:t>pa onda, recimo: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pip install -U numpy</a:t>
            </a:r>
          </a:p>
          <a:p>
            <a:r>
              <a:rPr lang="sr-Latn-RS"/>
              <a:t>Nakon toga, možemo da probamo da poteramo streaming preko Python aplikacije</a:t>
            </a:r>
          </a:p>
          <a:p>
            <a:r>
              <a:rPr lang="sr-Latn-RS"/>
              <a:t>MJPEG stream je dostupan na adresi:</a:t>
            </a:r>
          </a:p>
          <a:p>
            <a:pPr marL="0" indent="0">
              <a:buNone/>
            </a:pPr>
            <a:r>
              <a:rPr lang="sr-Latn-RS"/>
              <a:t>http://racunar:8080/my_camera</a:t>
            </a:r>
          </a:p>
        </p:txBody>
      </p:sp>
    </p:spTree>
    <p:extLst>
      <p:ext uri="{BB962C8B-B14F-4D97-AF65-F5344CB8AC3E}">
        <p14:creationId xmlns:p14="http://schemas.microsoft.com/office/powerpoint/2010/main" val="387227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DA2BE-9040-4520-9C09-B95B4192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33" y="621506"/>
            <a:ext cx="8141046" cy="56149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F6FFC-096A-AA77-177F-3C113931518D}"/>
              </a:ext>
            </a:extLst>
          </p:cNvPr>
          <p:cNvSpPr txBox="1"/>
          <p:nvPr/>
        </p:nvSpPr>
        <p:spPr>
          <a:xfrm>
            <a:off x="4048461" y="104274"/>
            <a:ext cx="34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http://racunar:8080/my_camera</a:t>
            </a:r>
          </a:p>
        </p:txBody>
      </p:sp>
    </p:spTree>
    <p:extLst>
      <p:ext uri="{BB962C8B-B14F-4D97-AF65-F5344CB8AC3E}">
        <p14:creationId xmlns:p14="http://schemas.microsoft.com/office/powerpoint/2010/main" val="42753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0A46-5ADE-29E3-3AD0-5B778AD0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sr-Latn-RS"/>
              <a:t>mjpeg-streamer  modul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71BD-E41D-C5D9-4E74-F770CFB4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94"/>
            <a:ext cx="10515600" cy="53137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cv2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mjpeg_streamer import MjpegServer, Stream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 = cv2.VideoCapture(0)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 = Stream("my_camera", size=(640, 480), quality=50, fps=30)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= MjpegServer("pizero1.m", 8080)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server.add_stream(stream)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server.start()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_, frame = cap.read()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   cv2.imshow(stream.name, frame)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cv2.waitKey(1) == ord("q"):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break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stream.set_frame(frame)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server.stop()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cap.release()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cv2.destroyAllWindows()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576A-3D54-FFE4-B719-36021CC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Motion Detection na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D564-C29C-D189-ACB1-51F622F2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Jedan od najjednostavnijih programa je </a:t>
            </a:r>
            <a:r>
              <a:rPr lang="sr-Latn-RS" b="1"/>
              <a:t>motion</a:t>
            </a:r>
          </a:p>
          <a:p>
            <a:pPr marL="0" indent="0">
              <a:buNone/>
            </a:pPr>
            <a:r>
              <a:rPr lang="sr-Latn-RS"/>
              <a:t>https://motion-project.github.io/index.html</a:t>
            </a:r>
          </a:p>
          <a:p>
            <a:r>
              <a:rPr lang="sr-Latn-RS"/>
              <a:t>Instalacija: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sudo apt install python3-dev libcurl4-openssl-dev libssl-dev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sudo apt install motion</a:t>
            </a:r>
          </a:p>
          <a:p>
            <a:r>
              <a:rPr lang="sr-Latn-RS"/>
              <a:t>Instalacija će prijaviti problem sa /var/log/motion folderom – nije zapravo problem</a:t>
            </a:r>
          </a:p>
          <a:p>
            <a:pPr lvl="1"/>
            <a:r>
              <a:rPr lang="sr-Latn-RS"/>
              <a:t>Podesićemo log i sve ostalo u datoteci /etc/motion/motion.conf</a:t>
            </a:r>
          </a:p>
          <a:p>
            <a:r>
              <a:rPr lang="sr-Latn-RS"/>
              <a:t>Posle konfigurisanja ostaje samo da poteramo program: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motion –b</a:t>
            </a:r>
          </a:p>
          <a:p>
            <a:r>
              <a:rPr lang="sr-Latn-RS" sz="2400"/>
              <a:t>Pristup web interfejsu preko: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http://racunar:8081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3AF5-AA45-3B7C-EF12-D54491BF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Karakteristike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9D06-A27E-9A04-0351-C97929CC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MJPEG HTTP Streaming</a:t>
            </a:r>
          </a:p>
          <a:p>
            <a:r>
              <a:rPr lang="sr-Latn-RS"/>
              <a:t>Detekcija pomeranja</a:t>
            </a:r>
          </a:p>
          <a:p>
            <a:pPr lvl="1"/>
            <a:r>
              <a:rPr lang="sr-Latn-RS"/>
              <a:t>Generisanje slike</a:t>
            </a:r>
          </a:p>
          <a:p>
            <a:pPr lvl="1"/>
            <a:r>
              <a:rPr lang="sr-Latn-RS"/>
              <a:t>Generisanje videa koji obuhvata pomeraj</a:t>
            </a:r>
          </a:p>
          <a:p>
            <a:r>
              <a:rPr lang="sr-Latn-RS"/>
              <a:t>Konfigurabilan</a:t>
            </a:r>
          </a:p>
          <a:p>
            <a:r>
              <a:rPr lang="sr-Latn-RS"/>
              <a:t>Može da se potera u background modu, da radi kao servis u pozadini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277-01CF-894D-34FF-E3783D8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/etc/motion/motion.conf – bitni parametri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78E6-7AF2-F09C-113E-AEB03363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6" y="1705310"/>
            <a:ext cx="5125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Webcontrol configuration parameters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Port number used for the webcontrol.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webcontrol_port 8081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Restrict webcontrol connections to the localhost.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webcontrol_localhost off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Live stream configuration parameters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The port number for the live stream.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stream_port 8082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# Restrict stream connections to the localhost.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stream_localhost off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DA4706-BAE4-46F8-F1E5-EFB1C1CDCC6B}"/>
              </a:ext>
            </a:extLst>
          </p:cNvPr>
          <p:cNvSpPr txBox="1">
            <a:spLocks/>
          </p:cNvSpPr>
          <p:nvPr/>
        </p:nvSpPr>
        <p:spPr>
          <a:xfrm>
            <a:off x="5606716" y="1690688"/>
            <a:ext cx="61120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 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System control configuration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File to write logs messages into.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log_file /home/pi/motion/motion.log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Target directory for pictures, snapshots and movies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target_dir /home/pi/motion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Video device (e.g. /dev/video0) to be used.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videodevice /dev/video0</a:t>
            </a:r>
          </a:p>
        </p:txBody>
      </p:sp>
    </p:spTree>
    <p:extLst>
      <p:ext uri="{BB962C8B-B14F-4D97-AF65-F5344CB8AC3E}">
        <p14:creationId xmlns:p14="http://schemas.microsoft.com/office/powerpoint/2010/main" val="134770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D7AB-B815-E1F7-D1CB-04DDC06F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10515600" cy="797928"/>
          </a:xfrm>
        </p:spPr>
        <p:txBody>
          <a:bodyPr/>
          <a:lstStyle/>
          <a:p>
            <a:r>
              <a:rPr lang="sr-Latn-RS"/>
              <a:t>/etc/motion/motion.conf – bitni parametri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58C2-B869-7291-47D1-31C906F3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054"/>
            <a:ext cx="10515600" cy="553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1200"/>
              <a:t># Motion detection configuration parameters</a:t>
            </a:r>
          </a:p>
          <a:p>
            <a:pPr marL="0" indent="0">
              <a:buNone/>
            </a:pPr>
            <a:r>
              <a:rPr lang="en-US" sz="1200"/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1200"/>
              <a:t># Always save pictures and movies even if there was no motion.</a:t>
            </a:r>
          </a:p>
          <a:p>
            <a:pPr marL="0" indent="0">
              <a:buNone/>
            </a:pPr>
            <a:r>
              <a:rPr lang="en-US" sz="1200"/>
              <a:t>emulate_motion off</a:t>
            </a:r>
          </a:p>
          <a:p>
            <a:pPr marL="0" indent="0">
              <a:buNone/>
            </a:pPr>
            <a:r>
              <a:rPr lang="en-US" sz="1200"/>
              <a:t># Threshold for number of changed pixels that triggers motion.</a:t>
            </a:r>
          </a:p>
          <a:p>
            <a:pPr marL="0" indent="0">
              <a:buNone/>
            </a:pPr>
            <a:r>
              <a:rPr lang="en-US" sz="1200"/>
              <a:t>threshold 1500</a:t>
            </a:r>
          </a:p>
          <a:p>
            <a:pPr marL="0" indent="0">
              <a:buNone/>
            </a:pPr>
            <a:r>
              <a:rPr lang="en-US" sz="1200"/>
              <a:t># Noise threshold for the motion detection.</a:t>
            </a:r>
          </a:p>
          <a:p>
            <a:pPr marL="0" indent="0">
              <a:buNone/>
            </a:pPr>
            <a:r>
              <a:rPr lang="en-US" sz="1200"/>
              <a:t>; noise_level 32</a:t>
            </a:r>
          </a:p>
          <a:p>
            <a:pPr marL="0" indent="0">
              <a:buNone/>
            </a:pPr>
            <a:r>
              <a:rPr lang="en-US" sz="1200"/>
              <a:t># Despeckle the image using (E/e)rode or (D/d)ilate or (l)abel.</a:t>
            </a:r>
          </a:p>
          <a:p>
            <a:pPr marL="0" indent="0">
              <a:buNone/>
            </a:pPr>
            <a:r>
              <a:rPr lang="en-US" sz="1200"/>
              <a:t>despeckle_filter EedDl</a:t>
            </a:r>
          </a:p>
          <a:p>
            <a:pPr marL="0" indent="0">
              <a:buNone/>
            </a:pPr>
            <a:r>
              <a:rPr lang="en-US" sz="1200"/>
              <a:t># Number of images that must contain motion to trigger an event.</a:t>
            </a:r>
          </a:p>
          <a:p>
            <a:pPr marL="0" indent="0">
              <a:buNone/>
            </a:pPr>
            <a:r>
              <a:rPr lang="en-US" sz="1200"/>
              <a:t>minimum_motion_frames 1</a:t>
            </a:r>
          </a:p>
          <a:p>
            <a:pPr marL="0" indent="0">
              <a:buNone/>
            </a:pPr>
            <a:r>
              <a:rPr lang="en-US" sz="1200"/>
              <a:t># Gap in seconds of no motion detected that triggers the end of an event.</a:t>
            </a:r>
          </a:p>
          <a:p>
            <a:pPr marL="0" indent="0">
              <a:buNone/>
            </a:pPr>
            <a:r>
              <a:rPr lang="en-US" sz="1200"/>
              <a:t>event_gap 60</a:t>
            </a:r>
          </a:p>
          <a:p>
            <a:pPr marL="0" indent="0">
              <a:buNone/>
            </a:pPr>
            <a:r>
              <a:rPr lang="en-US" sz="1200"/>
              <a:t># The number of pre-captured (buffered) pictures from before motion.</a:t>
            </a:r>
          </a:p>
          <a:p>
            <a:pPr marL="0" indent="0">
              <a:buNone/>
            </a:pPr>
            <a:r>
              <a:rPr lang="en-US" sz="1200"/>
              <a:t>pre_capture 3</a:t>
            </a:r>
          </a:p>
          <a:p>
            <a:pPr marL="0" indent="0">
              <a:buNone/>
            </a:pPr>
            <a:r>
              <a:rPr lang="en-US" sz="1200"/>
              <a:t># Number of frames to capture after motion is no longer detected.</a:t>
            </a:r>
          </a:p>
          <a:p>
            <a:pPr marL="0" indent="0">
              <a:buNone/>
            </a:pPr>
            <a:r>
              <a:rPr lang="en-US" sz="1200"/>
              <a:t>post_capture 0</a:t>
            </a:r>
          </a:p>
        </p:txBody>
      </p:sp>
    </p:spTree>
    <p:extLst>
      <p:ext uri="{BB962C8B-B14F-4D97-AF65-F5344CB8AC3E}">
        <p14:creationId xmlns:p14="http://schemas.microsoft.com/office/powerpoint/2010/main" val="21730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451AB-7FD0-6CD0-F422-019AE808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07" y="573881"/>
            <a:ext cx="9372666" cy="57102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5049F-FD19-869F-6961-F4340023B77C}"/>
              </a:ext>
            </a:extLst>
          </p:cNvPr>
          <p:cNvSpPr txBox="1"/>
          <p:nvPr/>
        </p:nvSpPr>
        <p:spPr>
          <a:xfrm>
            <a:off x="4419600" y="136358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http://racunar:8081</a:t>
            </a:r>
          </a:p>
        </p:txBody>
      </p:sp>
    </p:spTree>
    <p:extLst>
      <p:ext uri="{BB962C8B-B14F-4D97-AF65-F5344CB8AC3E}">
        <p14:creationId xmlns:p14="http://schemas.microsoft.com/office/powerpoint/2010/main" val="265977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B5C6-50B1-DBFB-E43B-8F7A1BA5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Multimedia streaming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DD-223A-3022-717D-AA944249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altLang="en-US"/>
              <a:t>Osnovna upotreba je u IP kamerama</a:t>
            </a:r>
          </a:p>
          <a:p>
            <a:r>
              <a:rPr lang="sr-Latn-CS" altLang="en-US"/>
              <a:t>Raspberry Pi ima svoj modul za kameru, ali može da koristi i USB webcams</a:t>
            </a:r>
          </a:p>
          <a:p>
            <a:pPr lvl="1"/>
            <a:r>
              <a:rPr lang="sr-Latn-CS" altLang="en-US"/>
              <a:t>Logitech sigurno radi</a:t>
            </a:r>
          </a:p>
          <a:p>
            <a:r>
              <a:rPr lang="sr-Latn-CS" altLang="en-US"/>
              <a:t>ESP32 ima posebnu hardversku konfiguraciju sa integrisanom kamerom</a:t>
            </a:r>
          </a:p>
          <a:p>
            <a:pPr lvl="1"/>
            <a:r>
              <a:rPr lang="sr-Latn-CS" altLang="en-US"/>
              <a:t>Slabija rezolucija i frame rate</a:t>
            </a:r>
          </a:p>
          <a:p>
            <a:r>
              <a:rPr lang="sr-Latn-CS" altLang="en-US"/>
              <a:t>Mi ćemo se fokusirati na Raspberry Pi</a:t>
            </a:r>
          </a:p>
          <a:p>
            <a:r>
              <a:rPr lang="sr-Latn-CS" altLang="en-US"/>
              <a:t>Najjednostavniji format je MJPEG</a:t>
            </a:r>
          </a:p>
        </p:txBody>
      </p:sp>
    </p:spTree>
    <p:extLst>
      <p:ext uri="{BB962C8B-B14F-4D97-AF65-F5344CB8AC3E}">
        <p14:creationId xmlns:p14="http://schemas.microsoft.com/office/powerpoint/2010/main" val="32147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FAE3-5D2B-49AB-AB98-708B9697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MJPEG 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47D3-8DAE-8E0E-4772-EF57AA28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Motion JPEG</a:t>
            </a:r>
          </a:p>
          <a:p>
            <a:pPr lvl="1"/>
            <a:r>
              <a:rPr lang="sr-Latn-RS"/>
              <a:t>Tok pojedinačnih JPEG slika (intraframe-only kompresija)</a:t>
            </a:r>
          </a:p>
          <a:p>
            <a:r>
              <a:rPr lang="sr-Latn-RS"/>
              <a:t>Mana je da nema računanja razlike između dva frejma, pa da se šalje samo ta razlika</a:t>
            </a:r>
          </a:p>
          <a:p>
            <a:pPr lvl="1"/>
            <a:r>
              <a:rPr lang="sr-Latn-RS"/>
              <a:t>Stepen kompresije je 1:20 naspram 1:50, kada imamo računanje razlike</a:t>
            </a:r>
          </a:p>
          <a:p>
            <a:r>
              <a:rPr lang="sr-Latn-RS"/>
              <a:t>Prednost je da nije komplikovano kodiranje i dekodiranje</a:t>
            </a:r>
          </a:p>
          <a:p>
            <a:r>
              <a:rPr lang="sr-Latn-RS"/>
              <a:t>Najrasprostranjenija upotreba ovog formata je u MJPEG HTTP Streaming</a:t>
            </a:r>
          </a:p>
        </p:txBody>
      </p:sp>
    </p:spTree>
    <p:extLst>
      <p:ext uri="{BB962C8B-B14F-4D97-AF65-F5344CB8AC3E}">
        <p14:creationId xmlns:p14="http://schemas.microsoft.com/office/powerpoint/2010/main" val="18400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8249-80C3-4891-0BDA-C36251B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MJPEG HTTP streaming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CE6C-7D48-3A1C-4920-581260D9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sr-Latn-RS"/>
              <a:t>Ideja je da veb server vraća u zaglavlju HTTP odgovora sledeći Content-type: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Content-Type: multipart/x-mixed-replace;boundary=image-boundary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To znači da u telu odgovora imamo boundary string, pa onda minijaturno zaglavlje, pa onda sliku, i tako neprekidno:</a:t>
            </a: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--image-boundary</a:t>
            </a: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image/jpeg</a:t>
            </a: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23520</a:t>
            </a:r>
            <a:endParaRPr lang="sr-Latn-R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sr-Latn-R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X-Timestamp: 2253.066890</a:t>
            </a:r>
          </a:p>
          <a:p>
            <a:pPr marL="0" indent="0" algn="l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&lt;SLIKA&gt;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--image-boundary</a:t>
            </a: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image/jpeg</a:t>
            </a:r>
          </a:p>
          <a:p>
            <a:pPr marL="0" indent="0" algn="l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23457</a:t>
            </a:r>
            <a:endParaRPr lang="sr-Latn-R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X-Timestamp: 2253.166890</a:t>
            </a:r>
          </a:p>
          <a:p>
            <a:pPr marL="0" indent="0" algn="l">
              <a:buNone/>
            </a:pPr>
            <a:r>
              <a:rPr lang="sr-Latn-R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&lt;SLIKA&gt;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329DA4C-D979-16C0-288F-ECECCBDCEA7D}"/>
              </a:ext>
            </a:extLst>
          </p:cNvPr>
          <p:cNvSpPr/>
          <p:nvPr/>
        </p:nvSpPr>
        <p:spPr>
          <a:xfrm>
            <a:off x="5815262" y="3429000"/>
            <a:ext cx="4563979" cy="612648"/>
          </a:xfrm>
          <a:prstGeom prst="wedgeRoundRectCallout">
            <a:avLst>
              <a:gd name="adj1" fmla="val -134159"/>
              <a:gd name="adj2" fmla="val 13450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Kako znamo gde počinje slika?</a:t>
            </a:r>
          </a:p>
          <a:p>
            <a:pPr algn="ctr"/>
            <a:r>
              <a:rPr lang="sr-Latn-RS"/>
              <a:t>JPEG slika počinje bajtom 0xFF</a:t>
            </a:r>
          </a:p>
        </p:txBody>
      </p:sp>
    </p:spTree>
    <p:extLst>
      <p:ext uri="{BB962C8B-B14F-4D97-AF65-F5344CB8AC3E}">
        <p14:creationId xmlns:p14="http://schemas.microsoft.com/office/powerpoint/2010/main" val="211068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EB07-95F4-49FF-F432-E6818ADD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MJPEG streaming na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C5E3-84E5-0AC3-0D8A-617A4CBD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altLang="en-US" sz="3200"/>
              <a:t>Dve varijante:</a:t>
            </a:r>
          </a:p>
          <a:p>
            <a:pPr lvl="1"/>
            <a:r>
              <a:rPr lang="sr-Latn-CS" altLang="en-US" sz="2800"/>
              <a:t>Standalone aplikacija</a:t>
            </a:r>
          </a:p>
          <a:p>
            <a:pPr marL="914400" lvl="2" indent="0">
              <a:buNone/>
            </a:pPr>
            <a:r>
              <a:rPr lang="sr-Latn-CS" altLang="en-US" sz="2400">
                <a:hlinkClick r:id="rId2"/>
              </a:rPr>
              <a:t>https://github.com/jacksonliam/mjpg-streamer</a:t>
            </a:r>
            <a:endParaRPr lang="sr-Latn-CS" altLang="en-US" sz="2400"/>
          </a:p>
          <a:p>
            <a:pPr marL="914400" lvl="2" indent="0">
              <a:buNone/>
            </a:pPr>
            <a:r>
              <a:rPr lang="sr-Latn-CS" altLang="en-US" sz="2400"/>
              <a:t>ili</a:t>
            </a:r>
          </a:p>
          <a:p>
            <a:pPr marL="914400" lvl="2" indent="0">
              <a:buNone/>
            </a:pPr>
            <a:r>
              <a:rPr lang="sr-Latn-CS" altLang="en-US" sz="2400"/>
              <a:t>ffmpeg i ffserver kombinacija</a:t>
            </a:r>
          </a:p>
          <a:p>
            <a:pPr lvl="1"/>
            <a:r>
              <a:rPr lang="sr-Latn-CS" altLang="en-US" sz="2800"/>
              <a:t>Python mjpeg-streamer modul</a:t>
            </a:r>
          </a:p>
          <a:p>
            <a:pPr marL="914400" lvl="2" indent="0">
              <a:buNone/>
            </a:pPr>
            <a:r>
              <a:rPr lang="sr-Latn-C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pip install mjpeg-streamer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648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0B9C-F7D1-410F-8266-CD8AA650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365125"/>
            <a:ext cx="10964779" cy="1325563"/>
          </a:xfrm>
        </p:spPr>
        <p:txBody>
          <a:bodyPr/>
          <a:lstStyle/>
          <a:p>
            <a:r>
              <a:rPr lang="sr-Latn-RS"/>
              <a:t>mjpeg-streamer build kao standalone aplikacija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71C8-B2A4-EE82-5E1B-231BBDCA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Skine se izvorni kod sa github repozitorijuma</a:t>
            </a:r>
          </a:p>
          <a:p>
            <a:r>
              <a:rPr lang="sr-Latn-RS"/>
              <a:t>Instaliraju se sve zavisnosti i kompajleri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sudo apt install cmake libjpeg-dev gcc g++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# opciono: make install</a:t>
            </a:r>
          </a:p>
          <a:p>
            <a:r>
              <a:rPr lang="sr-Latn-RS"/>
              <a:t>Dobijamo program koji pozivamo ovako:</a:t>
            </a:r>
          </a:p>
          <a:p>
            <a:pPr marL="0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export LD_LIBRARY_PATH="$(pwd)"</a:t>
            </a:r>
            <a:endParaRPr lang="sr-Latn-R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./mjpg_streamer -i "./input_uvc.so" -o "./output_http.so -w ./www"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MJPEG stream je dostupan na adresi:</a:t>
            </a:r>
          </a:p>
          <a:p>
            <a:pPr marL="0" indent="0">
              <a:buNone/>
            </a:pPr>
            <a:r>
              <a:rPr lang="sr-Latn-RS"/>
              <a:t>http://racunar:8080/?action=stream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35029-E0E0-A6E3-2BE3-DED665278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10" y="751496"/>
            <a:ext cx="8111380" cy="567311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D1090-FE59-773B-4267-2EEEC1E5D23A}"/>
              </a:ext>
            </a:extLst>
          </p:cNvPr>
          <p:cNvSpPr txBox="1"/>
          <p:nvPr/>
        </p:nvSpPr>
        <p:spPr>
          <a:xfrm>
            <a:off x="3072063" y="176463"/>
            <a:ext cx="571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http://racunar:8080/?action=stream</a:t>
            </a:r>
          </a:p>
        </p:txBody>
      </p:sp>
    </p:spTree>
    <p:extLst>
      <p:ext uri="{BB962C8B-B14F-4D97-AF65-F5344CB8AC3E}">
        <p14:creationId xmlns:p14="http://schemas.microsoft.com/office/powerpoint/2010/main" val="243551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4E88-6FD1-AD5E-72AA-5040A8B7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ffmpeg i ffserver programi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B019-5B99-DA78-FA6C-895C15A9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Programski paket za obradu audia i videa</a:t>
            </a:r>
          </a:p>
          <a:p>
            <a:pPr lvl="1"/>
            <a:r>
              <a:rPr lang="sr-Latn-RS"/>
              <a:t>Transcoding, concatenation, trimming, scaling,...</a:t>
            </a:r>
          </a:p>
          <a:p>
            <a:r>
              <a:rPr lang="sr-Latn-RS"/>
              <a:t>Od 2018. ffserver je izbačen iz ffmpeg projekta</a:t>
            </a:r>
          </a:p>
          <a:p>
            <a:pPr lvl="1"/>
            <a:r>
              <a:rPr lang="sr-Latn-RS"/>
              <a:t>Poslednja verzija sa njime je 3.4 – dostupno kao 3.4.13 u 2023. godini</a:t>
            </a:r>
          </a:p>
          <a:p>
            <a:r>
              <a:rPr lang="sr-Latn-RS"/>
              <a:t>ffserver služi za strimovanje sadržaja preko weba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ffserver -f /etc/ffserver.conf</a:t>
            </a:r>
          </a:p>
          <a:p>
            <a:r>
              <a:rPr lang="sr-Latn-RS"/>
              <a:t>ffmpeg spaja ulaz (video kameru) i web server: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ffmpeg -f video4linux2 -s 320x240 -r 15 -i /dev/video0 http://localhost:8080/camera.ffm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Streaming dostupan preko:</a:t>
            </a:r>
          </a:p>
          <a:p>
            <a:pPr marL="0" indent="0">
              <a:buNone/>
            </a:pPr>
            <a:r>
              <a:rPr lang="sr-Latn-RS"/>
              <a:t>http://localhost:8080/camera.mpeg</a:t>
            </a:r>
            <a:endParaRPr 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9FB-9435-4BC9-8938-B13FB006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89907"/>
          </a:xfrm>
        </p:spPr>
        <p:txBody>
          <a:bodyPr/>
          <a:lstStyle/>
          <a:p>
            <a:r>
              <a:rPr lang="sr-Latn-RS"/>
              <a:t>ffserver.conf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115B-B3E7-6266-1214-F2FC5173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9" y="1363578"/>
            <a:ext cx="4784561" cy="4122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HTTPPort            8080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HTTPBindAddress     0.0.0.0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MaxHTTPConnections 200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MaxClients      100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MaxBandWidth    500000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CustomLog       -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&lt;Feed camera.ffm&gt;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File            /ram/camera.ffm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FileMaxSize     200M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&lt;/Feed&gt;</a:t>
            </a:r>
          </a:p>
          <a:p>
            <a:pPr marL="0" indent="0">
              <a:buNone/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8F85F-15AD-9485-E4D5-61203DE29E77}"/>
              </a:ext>
            </a:extLst>
          </p:cNvPr>
          <p:cNvSpPr txBox="1"/>
          <p:nvPr/>
        </p:nvSpPr>
        <p:spPr>
          <a:xfrm>
            <a:off x="6669505" y="1582340"/>
            <a:ext cx="4684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&lt;Stream camera.mjpeg&gt;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Feed camera.ffm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Format mpjpeg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VideoFrameRate 15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VideoIntraOnly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VideoBitRate 4096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VideoBufferSize 4096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VideoSize 320x240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VideoQMin 5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VideoQMax 51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NoAudio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Strict -1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&lt;/Stream&gt;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1144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Multimedia streaming</vt:lpstr>
      <vt:lpstr>MJPEG format</vt:lpstr>
      <vt:lpstr>MJPEG HTTP streaming</vt:lpstr>
      <vt:lpstr>MJPEG streaming na Raspberry Pi</vt:lpstr>
      <vt:lpstr>mjpeg-streamer build kao standalone aplikacija</vt:lpstr>
      <vt:lpstr>PowerPoint Presentation</vt:lpstr>
      <vt:lpstr>ffmpeg i ffserver programi</vt:lpstr>
      <vt:lpstr>ffserver.conf</vt:lpstr>
      <vt:lpstr>PowerPoint Presentation</vt:lpstr>
      <vt:lpstr>mjpeg-streamer modul u Pajtonu</vt:lpstr>
      <vt:lpstr>PowerPoint Presentation</vt:lpstr>
      <vt:lpstr>mjpeg-streamer  modul u Pajtonu</vt:lpstr>
      <vt:lpstr>Motion Detection na Raspberry Pi</vt:lpstr>
      <vt:lpstr>Karakteristike</vt:lpstr>
      <vt:lpstr>/etc/motion/motion.conf – bitni parametri</vt:lpstr>
      <vt:lpstr>/etc/motion/motion.conf – bitni parametri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Komunikacija</dc:title>
  <dc:creator>Milan Vidaković</dc:creator>
  <cp:lastModifiedBy>Milan Vidaković</cp:lastModifiedBy>
  <cp:revision>181</cp:revision>
  <dcterms:created xsi:type="dcterms:W3CDTF">2023-08-16T05:43:04Z</dcterms:created>
  <dcterms:modified xsi:type="dcterms:W3CDTF">2023-08-26T09:09:56Z</dcterms:modified>
</cp:coreProperties>
</file>