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29" r:id="rId8"/>
    <p:sldId id="344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8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62" r:id="rId29"/>
    <p:sldId id="288" r:id="rId30"/>
    <p:sldId id="287" r:id="rId31"/>
    <p:sldId id="286" r:id="rId32"/>
    <p:sldId id="285" r:id="rId33"/>
    <p:sldId id="290" r:id="rId34"/>
    <p:sldId id="282" r:id="rId35"/>
    <p:sldId id="284" r:id="rId36"/>
    <p:sldId id="283" r:id="rId37"/>
    <p:sldId id="28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1EFE-BA65-5A19-F797-12A18B1DD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F5B44-8593-7860-6B0C-2B438F4CD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586F8-D50A-8916-C7A1-1F537720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4100-FFD9-1EB4-DA33-687E0AC8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E0DC-4838-6A39-8B32-C4E398C6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4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CF5B-A10C-8D66-A934-F2B3F8BD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FE212-F70D-473D-8267-AD43A072F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AFAB5-22A4-AC6B-7612-DF61E6D0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AE2A4-4BE6-2CF4-668A-C7441C25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4FDE6-A026-8B29-7083-7919AE82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1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6C62D-F089-C4B9-8F78-613BAF2A6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FAFE0-12D5-9152-060D-BBAEEEF20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2ED58-842D-35B9-6A31-AF830D1E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FF238-FB72-F70E-F371-A8E931D3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1CE6E-8DB8-16C0-3400-89C089D6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E836-1532-02B1-325E-049C7CFB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EB26-0ACF-8417-DDCA-EF6A4493E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E526-E7D1-DDE5-AC37-94BFFCB1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AD2F-5C94-07DB-D9E3-3C52CD14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8244A-821E-F949-6DA5-C32FBFDE1F65}"/>
              </a:ext>
            </a:extLst>
          </p:cNvPr>
          <p:cNvSpPr txBox="1"/>
          <p:nvPr userDrawn="1"/>
        </p:nvSpPr>
        <p:spPr>
          <a:xfrm>
            <a:off x="8542421" y="6356350"/>
            <a:ext cx="281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6B86B29-6937-4A29-96A9-82E097FF30FC}" type="slidenum">
              <a:rPr lang="en-US" smtClean="0"/>
              <a:t>‹#›</a:t>
            </a:fld>
            <a:r>
              <a:rPr lang="sr-Latn-RS"/>
              <a:t>/37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3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697A-DCC3-3C78-5F42-43341F7A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0D6E7-5376-58A5-CFA0-4BF85DE33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6E4B9-FB0B-9F34-ECFC-F68AC6EC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2E0C0-1D38-4820-6CA1-2B196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2E810-C51B-ED62-0B5F-064BFF28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6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F84A-1527-2B40-2886-64E21C5B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2F598-58A5-FAC1-0BEF-779C72DDD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96E3-A4CC-EAEE-6357-CD862B9A0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29252-5E36-B76B-AF36-91782FFA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F5DF1-2F2C-849F-C041-6A5A5F70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273C1-06CF-35B3-75FA-590D8E56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6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F879-1328-E340-8B9B-8A10833F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BB2EB-6820-7C34-C33E-5DCD69BCD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144A7-490A-D753-E0E7-28DF5DE1B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CBF35-8FD6-0F05-0605-56D557A55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844EC-548C-7B10-ABF7-AF730DF29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C9BC2-5F39-628D-7575-4ACAFD2F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522D6-CBC7-ECE7-89E2-6E7446C4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4EBE0-CACB-531A-7EB9-A66C95F5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1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E2D2-F634-35C3-129C-402D4B67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A24AD-43C2-C9BF-0733-8E486F7B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D1A60-6C21-3DE1-F499-11EA33E4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23F8D-DF6D-C370-B139-38956701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1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095A3-4755-98D1-FAAF-BF3D1C88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A5674-95DF-A2A8-314E-666E8812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B0CFA-FA25-153B-4E0F-AAB297C0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1AD3-9771-6B60-DA0C-3A04177F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97B6-E4C4-62F0-D808-A21A692F9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5913F-2271-1F17-315D-1AA9C4588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5709E-F6BD-9BDF-D5DE-01385E47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4ADB-4D12-62DB-BEFF-F9CDF68F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D36E-1311-59AB-5543-EF0D5823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8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F30D-8E4C-1498-48E0-2794018F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0748E-1A0A-043A-84AC-AFF4520B0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7193-1AA9-3723-77F5-9F5BC97EF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F522E-F50D-D01C-0ACD-3F1E902E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C4F07-444B-FE89-BAB3-853D4DD0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93B50-85DA-2943-409A-8718B7AA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5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56229-3232-DDD9-36C0-636133B0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2307C-5448-A758-AE55-61343566E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15901-90A1-74B2-D0BE-EC0E7776D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41919-AE3E-4BAA-B420-BDAA2FF882F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72C9-5778-F295-0D0F-C8E043076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B4812-2D10-855E-B3E5-5DC1A5C0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5F2D-BCBE-5594-D92B-26F89A572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Inženjerstvo softvera za Internet-Web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1177C-0083-EA9B-7872-0333BDBB6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Protokoli za komunikaciju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BC5E-0B60-C7D8-455F-B0D0AEB1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/>
              <a:t>UART (Universal Asynchronous Receiver-Transmitter)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5A3C-C37E-CFAC-0B31-B999DEFCF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/>
              <a:t>Protokol za serijsku komunikaciju</a:t>
            </a:r>
          </a:p>
          <a:p>
            <a:pPr lvl="1"/>
            <a:r>
              <a:rPr lang="sr-Latn-RS"/>
              <a:t>Potiče od RS-232 protokola</a:t>
            </a:r>
          </a:p>
          <a:p>
            <a:pPr lvl="2"/>
            <a:r>
              <a:rPr lang="sr-Latn-RS"/>
              <a:t>Razlika je samo u naponskim nivoima – UART radi na </a:t>
            </a:r>
            <a:r>
              <a:rPr lang="sr-Latn-RS" b="1"/>
              <a:t>0V i 5V</a:t>
            </a:r>
            <a:r>
              <a:rPr lang="sr-Latn-RS"/>
              <a:t> ili </a:t>
            </a:r>
            <a:r>
              <a:rPr lang="sr-Latn-RS" b="1"/>
              <a:t>0V i 3.3V</a:t>
            </a:r>
          </a:p>
          <a:p>
            <a:r>
              <a:rPr lang="sr-Latn-RS"/>
              <a:t>Tri žice za dvosmernu komunikaciju</a:t>
            </a:r>
          </a:p>
          <a:p>
            <a:pPr lvl="1"/>
            <a:r>
              <a:rPr lang="sr-Latn-RS"/>
              <a:t>TX - transmit</a:t>
            </a:r>
          </a:p>
          <a:p>
            <a:pPr lvl="1"/>
            <a:r>
              <a:rPr lang="sr-Latn-RS"/>
              <a:t>RX - receive</a:t>
            </a:r>
          </a:p>
          <a:p>
            <a:pPr lvl="1"/>
            <a:r>
              <a:rPr lang="sr-Latn-RS"/>
              <a:t>GND</a:t>
            </a:r>
          </a:p>
          <a:p>
            <a:r>
              <a:rPr lang="sr-Latn-RS"/>
              <a:t>Žice za prijem i slanje su ukrštene između dva učesnika u komunikaciji</a:t>
            </a:r>
          </a:p>
          <a:p>
            <a:pPr lvl="1"/>
            <a:r>
              <a:rPr lang="sr-Latn-RS"/>
              <a:t>TX &lt;-&gt; RX</a:t>
            </a:r>
          </a:p>
          <a:p>
            <a:pPr lvl="1"/>
            <a:r>
              <a:rPr lang="sr-Latn-RS"/>
              <a:t>RX &lt;-&gt; TX</a:t>
            </a:r>
          </a:p>
          <a:p>
            <a:pPr lvl="1"/>
            <a:r>
              <a:rPr lang="sr-Latn-RS"/>
              <a:t>GND &lt;-&gt; GND</a:t>
            </a:r>
          </a:p>
          <a:p>
            <a:r>
              <a:rPr lang="sr-Latn-RS"/>
              <a:t>Tri moda komunikacije:</a:t>
            </a:r>
          </a:p>
          <a:p>
            <a:pPr lvl="1"/>
            <a:r>
              <a:rPr lang="sr-Latn-RS"/>
              <a:t>Simplex – komunikacija samo u jednom smeru</a:t>
            </a:r>
          </a:p>
          <a:p>
            <a:pPr lvl="1"/>
            <a:r>
              <a:rPr lang="sr-Latn-RS"/>
              <a:t>Half-duplex – dvosmerna komunikacija, ali ne mogu oba učesnika istovremeno da šalju i primaju </a:t>
            </a:r>
          </a:p>
          <a:p>
            <a:pPr lvl="1"/>
            <a:r>
              <a:rPr lang="sr-Latn-RS"/>
              <a:t>Full-duplex – dvosmerna komunikacija, gde oba učesnika istovremeno šalju i primaju podatke</a:t>
            </a:r>
          </a:p>
        </p:txBody>
      </p:sp>
    </p:spTree>
    <p:extLst>
      <p:ext uri="{BB962C8B-B14F-4D97-AF65-F5344CB8AC3E}">
        <p14:creationId xmlns:p14="http://schemas.microsoft.com/office/powerpoint/2010/main" val="404094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0BD2-5DC6-1838-71F8-6E33EA02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370"/>
          </a:xfrm>
        </p:spPr>
        <p:txBody>
          <a:bodyPr/>
          <a:lstStyle/>
          <a:p>
            <a:r>
              <a:rPr lang="sr-Latn-RS"/>
              <a:t>Elementi komunikacije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EE73-EDB1-080D-577D-54C239A20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496"/>
            <a:ext cx="10515600" cy="4845467"/>
          </a:xfrm>
        </p:spPr>
        <p:txBody>
          <a:bodyPr/>
          <a:lstStyle/>
          <a:p>
            <a:r>
              <a:rPr lang="sr-Latn-RS"/>
              <a:t>Brzina komunikacije (</a:t>
            </a:r>
            <a:r>
              <a:rPr lang="sr-Latn-RS" i="1"/>
              <a:t>baud rate</a:t>
            </a:r>
            <a:r>
              <a:rPr lang="sr-Latn-RS"/>
              <a:t>, u bps – bits per second)</a:t>
            </a:r>
          </a:p>
          <a:p>
            <a:pPr lvl="1"/>
            <a:r>
              <a:rPr lang="sr-Latn-RS"/>
              <a:t>115200 uobičajeno, preko toga je rizično zbog grešaka</a:t>
            </a:r>
          </a:p>
          <a:p>
            <a:pPr lvl="1"/>
            <a:r>
              <a:rPr lang="sr-Latn-RS"/>
              <a:t>9600 velik broj uređaja/senzora/modula</a:t>
            </a:r>
          </a:p>
          <a:p>
            <a:pPr lvl="1"/>
            <a:r>
              <a:rPr lang="sr-Latn-RS"/>
              <a:t>I,  sve između, iznad, ispod...</a:t>
            </a:r>
          </a:p>
          <a:p>
            <a:r>
              <a:rPr lang="sr-Latn-RS"/>
              <a:t>Start bit</a:t>
            </a:r>
          </a:p>
          <a:p>
            <a:r>
              <a:rPr lang="sr-Latn-RS"/>
              <a:t>Podaci (5-9 bitova, najčešće 8)</a:t>
            </a:r>
          </a:p>
          <a:p>
            <a:r>
              <a:rPr lang="sr-Latn-RS"/>
              <a:t>Parity bit (najčešće se ne koristi)</a:t>
            </a:r>
          </a:p>
          <a:p>
            <a:r>
              <a:rPr lang="sr-Latn-RS"/>
              <a:t>Stop bit(s) (1 ili 2 bita, najčešće 1 bit)</a:t>
            </a:r>
          </a:p>
          <a:p>
            <a:pPr lvl="1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B561C75-1863-E5A0-7D64-BD7E48F8EE30}"/>
              </a:ext>
            </a:extLst>
          </p:cNvPr>
          <p:cNvSpPr/>
          <p:nvPr/>
        </p:nvSpPr>
        <p:spPr>
          <a:xfrm>
            <a:off x="6721642" y="2719137"/>
            <a:ext cx="3505200" cy="1222248"/>
          </a:xfrm>
          <a:prstGeom prst="wedgeRoundRectCallout">
            <a:avLst>
              <a:gd name="adj1" fmla="val -3595"/>
              <a:gd name="adj2" fmla="val 14092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Ako tajming nije precizan (bilo kod predajnika, bilo kod prijemnika), bitovi mogu da promaše svoju poziciju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8985B2-BE4A-E895-3B78-6475E4019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086851"/>
            <a:ext cx="12192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7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6313-8054-EE97-BB71-CA375692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90"/>
            <a:ext cx="10515600" cy="1271170"/>
          </a:xfrm>
        </p:spPr>
        <p:txBody>
          <a:bodyPr>
            <a:normAutofit fontScale="90000"/>
          </a:bodyPr>
          <a:lstStyle/>
          <a:p>
            <a:r>
              <a:rPr lang="sr-Latn-RS"/>
              <a:t>Primer na osciloskopu (31 hex)</a:t>
            </a:r>
            <a:br>
              <a:rPr lang="sr-Latn-RS"/>
            </a:br>
            <a:r>
              <a:rPr lang="sr-Latn-RS"/>
              <a:t>START 1 0 0 0 1 1 0 0 STOP</a:t>
            </a:r>
            <a:endParaRPr lang="en-U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636A51F-5A03-FAD6-A464-9C0E6397F398}"/>
              </a:ext>
            </a:extLst>
          </p:cNvPr>
          <p:cNvSpPr/>
          <p:nvPr/>
        </p:nvSpPr>
        <p:spPr>
          <a:xfrm>
            <a:off x="8670757" y="2157663"/>
            <a:ext cx="2494547" cy="1053807"/>
          </a:xfrm>
          <a:prstGeom prst="wedgeRoundRectCallout">
            <a:avLst>
              <a:gd name="adj1" fmla="val -66447"/>
              <a:gd name="adj2" fmla="val 7035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Ovako čita osciloskop, ako se ne podesi da je redosled bitova obrnut.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D6662-A23E-B1EF-F049-9291DD452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509462"/>
            <a:ext cx="76962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9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19FC-B3E1-D9EF-26F2-A05B5433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UART na RPI platformi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054B-7111-A936-F9F7-84BFC3310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/>
              <a:t>RPI ima po default-u UART podešen na dve GPIO nožice:</a:t>
            </a:r>
          </a:p>
          <a:p>
            <a:pPr lvl="1"/>
            <a:r>
              <a:rPr lang="sr-Latn-RS"/>
              <a:t>GPIO 14 (pin 8) – TX</a:t>
            </a:r>
          </a:p>
          <a:p>
            <a:pPr lvl="1"/>
            <a:r>
              <a:rPr lang="sr-Latn-RS"/>
              <a:t>GPIO 15 (pin 10) – RX</a:t>
            </a:r>
          </a:p>
          <a:p>
            <a:r>
              <a:rPr lang="sr-Latn-RS"/>
              <a:t>UART moramo da uključimo svemogućom komandom: </a:t>
            </a:r>
            <a:r>
              <a:rPr lang="sr-Latn-RS" b="1"/>
              <a:t>raspi-config</a:t>
            </a:r>
          </a:p>
          <a:p>
            <a:pPr lvl="1"/>
            <a:r>
              <a:rPr lang="sr-Latn-RS"/>
              <a:t>Sekcija za interfejse</a:t>
            </a:r>
          </a:p>
          <a:p>
            <a:pPr lvl="1"/>
            <a:r>
              <a:rPr lang="sr-Latn-RS"/>
              <a:t>Isključiti interaktivnu prijavu na sistem preko UART-a (Linux Serial Console)</a:t>
            </a:r>
          </a:p>
          <a:p>
            <a:pPr lvl="1"/>
            <a:r>
              <a:rPr lang="sr-Latn-RS"/>
              <a:t>Uključiti UART (serial port hardware)</a:t>
            </a:r>
          </a:p>
          <a:p>
            <a:r>
              <a:rPr lang="sr-Latn-RS"/>
              <a:t>Ako smo dobro podesili, u okviru /dev foldera, ugledaćemo:</a:t>
            </a:r>
          </a:p>
          <a:p>
            <a:pPr lvl="1"/>
            <a:r>
              <a:rPr lang="sr-Latn-RS"/>
              <a:t>/dev/ttyS0</a:t>
            </a:r>
          </a:p>
          <a:p>
            <a:pPr lvl="1"/>
            <a:r>
              <a:rPr lang="sr-Latn-RS"/>
              <a:t>/dev/serial0  -&gt; /dev/ttyS0</a:t>
            </a:r>
          </a:p>
          <a:p>
            <a:r>
              <a:rPr lang="sr-Latn-RS"/>
              <a:t>RPI UART port je 3.3V tolerantan!</a:t>
            </a:r>
          </a:p>
          <a:p>
            <a:pPr lvl="1"/>
            <a:r>
              <a:rPr lang="sr-Latn-RS"/>
              <a:t>Napon veći od 3.3V može da uništi GPIO port i možda još nešto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8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66A2-73C5-A61E-C1B2-F31D43DA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UART na RPI platformi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E818-5CDF-EEF3-4AB9-A9CF46295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/>
              <a:t>Inicijalizacija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import serial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ser = serial.Serial('/dev/ttyS0', 9600, timeout=1)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ser.reset_input_buffer() </a:t>
            </a:r>
          </a:p>
          <a:p>
            <a:r>
              <a:rPr lang="sr-Latn-RS"/>
              <a:t>Slanje: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ser.write(b'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A'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sr-Latn-RS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mystring.encode()</a:t>
            </a:r>
          </a:p>
          <a:p>
            <a:r>
              <a:rPr lang="sr-Latn-RS"/>
              <a:t>Prijem:</a:t>
            </a:r>
          </a:p>
          <a:p>
            <a:pPr marL="0" indent="0" algn="l" fontAlgn="base">
              <a:buNone/>
            </a:pPr>
            <a:r>
              <a:rPr lang="en-US" b="1" i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ser.in_waiting &gt; 0:</a:t>
            </a:r>
          </a:p>
          <a:p>
            <a:pPr marL="0" indent="0" algn="l" fontAlgn="base">
              <a:buNone/>
            </a:pPr>
            <a:r>
              <a:rPr lang="sr-Latn-RS" b="1" i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l</a:t>
            </a:r>
            <a:r>
              <a:rPr lang="en-US" b="1" i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 = ser.readline().decode(</a:t>
            </a:r>
            <a:r>
              <a:rPr lang="sr-Latn-RS" b="1" i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i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utf-8</a:t>
            </a:r>
            <a:r>
              <a:rPr lang="sr-Latn-RS" b="1" i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i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145335CC-51D1-2058-70DA-878F2A8541EE}"/>
              </a:ext>
            </a:extLst>
          </p:cNvPr>
          <p:cNvSpPr/>
          <p:nvPr/>
        </p:nvSpPr>
        <p:spPr>
          <a:xfrm>
            <a:off x="7924799" y="1315453"/>
            <a:ext cx="1451811" cy="1122820"/>
          </a:xfrm>
          <a:prstGeom prst="wedgeRoundRectCallout">
            <a:avLst>
              <a:gd name="adj1" fmla="val -26973"/>
              <a:gd name="adj2" fmla="val 7952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Brzina u bps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8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9B8F-7514-BF40-8A3A-4CBD3B1B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/>
              <a:t>UART na Arduino/ESP32 platformi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4FF4C-0FDD-BF9B-1F9E-DF7FC951B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Arduino i ESP32 imaju hardverski UART spojen na GPIO nožice</a:t>
            </a:r>
          </a:p>
          <a:p>
            <a:pPr lvl="1"/>
            <a:r>
              <a:rPr lang="sr-Latn-RS"/>
              <a:t>Imaju više UART-a:</a:t>
            </a:r>
          </a:p>
          <a:p>
            <a:pPr lvl="2"/>
            <a:r>
              <a:rPr lang="sr-Latn-RS" sz="2400"/>
              <a:t>Jedan služi za debagiranje i programiranje (upload programa na Arduino/ESP32)</a:t>
            </a:r>
          </a:p>
          <a:p>
            <a:pPr lvl="3"/>
            <a:r>
              <a:rPr lang="sr-Latn-RS" sz="2000"/>
              <a:t>To je </a:t>
            </a:r>
            <a:r>
              <a:rPr lang="sr-Latn-RS" sz="2000" b="1"/>
              <a:t>Serial</a:t>
            </a:r>
            <a:r>
              <a:rPr lang="sr-Latn-RS" sz="2000"/>
              <a:t> objekat</a:t>
            </a:r>
          </a:p>
          <a:p>
            <a:pPr lvl="2"/>
            <a:r>
              <a:rPr lang="sr-Latn-RS" sz="2400"/>
              <a:t>Drugi, u zavisnosti od verzije, može biti:</a:t>
            </a:r>
          </a:p>
          <a:p>
            <a:pPr lvl="3"/>
            <a:r>
              <a:rPr lang="sr-Latn-RS" sz="2000" b="1"/>
              <a:t>Serial1</a:t>
            </a:r>
            <a:r>
              <a:rPr lang="sr-Latn-RS" sz="2000"/>
              <a:t>, ili </a:t>
            </a:r>
            <a:r>
              <a:rPr lang="sr-Latn-RS" sz="2000" b="1"/>
              <a:t>HardwareSerial</a:t>
            </a:r>
            <a:r>
              <a:rPr lang="sr-Latn-RS" sz="2000"/>
              <a:t> objekat</a:t>
            </a:r>
          </a:p>
          <a:p>
            <a:pPr lvl="1"/>
            <a:r>
              <a:rPr lang="sr-Latn-RS" sz="2800"/>
              <a:t>Mogu da imaju i softverski UART:</a:t>
            </a:r>
          </a:p>
          <a:p>
            <a:pPr lvl="2"/>
            <a:r>
              <a:rPr lang="sr-Latn-RS" sz="2400"/>
              <a:t>To je </a:t>
            </a:r>
            <a:r>
              <a:rPr lang="sr-Latn-RS" sz="2400" b="1"/>
              <a:t>SoftwareSerial</a:t>
            </a:r>
            <a:r>
              <a:rPr lang="sr-Latn-RS" sz="2400"/>
              <a:t> objekat (</a:t>
            </a:r>
            <a:r>
              <a:rPr lang="sr-Latn-RS" sz="2400" i="1"/>
              <a:t>bit-banging</a:t>
            </a:r>
            <a:r>
              <a:rPr lang="sr-Latn-RS" sz="2400"/>
              <a:t>)</a:t>
            </a:r>
          </a:p>
          <a:p>
            <a:r>
              <a:rPr lang="sr-Latn-RS"/>
              <a:t>Voditi računa da je Arduino uglavnom 5V, a ESP32, Pico i RPI su 3.3V!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65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BB3C-B131-A1AC-4C7D-FBCB18C8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15"/>
            <a:ext cx="10515600" cy="789907"/>
          </a:xfrm>
        </p:spPr>
        <p:txBody>
          <a:bodyPr>
            <a:normAutofit/>
          </a:bodyPr>
          <a:lstStyle/>
          <a:p>
            <a:r>
              <a:rPr lang="sr-Latn-RS"/>
              <a:t>UART na Arduino/ESP32 platformi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11A1-E614-6ADC-2D1A-CB234ED8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726"/>
            <a:ext cx="10515600" cy="5073149"/>
          </a:xfrm>
        </p:spPr>
        <p:txBody>
          <a:bodyPr>
            <a:normAutofit fontScale="77500" lnSpcReduction="20000"/>
          </a:bodyPr>
          <a:lstStyle/>
          <a:p>
            <a:r>
              <a:rPr lang="sr-Latn-RS"/>
              <a:t>Inicijalizacija (ako je potrebna)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HardwareSerial uart(2); </a:t>
            </a:r>
            <a:r>
              <a:rPr lang="sr-Latn-RS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redni broj UART kola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uart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.begin(9600, SERIAL_8N1, PORT_RX, PORT_TX); 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ili 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SoftwareSerial uart(PORT_RX, PORT_TX);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uart.begin(9600);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r-Latn-RS"/>
              <a:t>Slanje: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uart.print("string");</a:t>
            </a:r>
          </a:p>
          <a:p>
            <a:r>
              <a:rPr lang="sr-Latn-RS"/>
              <a:t>Prijem:</a:t>
            </a:r>
          </a:p>
          <a:p>
            <a:pPr marL="0" indent="0">
              <a:buNone/>
            </a:pPr>
            <a:r>
              <a:rPr lang="en-US" b="1" i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sr-Latn-RS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uart</a:t>
            </a:r>
            <a:r>
              <a:rPr lang="en-US" b="1" i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.available()) {</a:t>
            </a:r>
            <a:endParaRPr lang="sr-Latn-RS" b="1" i="0"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i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data_rcvd = </a:t>
            </a:r>
            <a:r>
              <a:rPr lang="sr-Latn-RS" b="1" i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uart</a:t>
            </a:r>
            <a:r>
              <a:rPr lang="en-US" b="1" i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.read();</a:t>
            </a:r>
            <a:endParaRPr lang="sr-Latn-RS" b="1" i="0"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b="1" i="0"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41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2B21-D531-0C53-C3FA-E3368A32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SPI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8D750-309A-F24E-C283-BCF6A81E7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/>
              <a:t>Serial Peripheral Interface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57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0158-D268-A534-4BBD-88E64C36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264"/>
          </a:xfrm>
        </p:spPr>
        <p:txBody>
          <a:bodyPr/>
          <a:lstStyle/>
          <a:p>
            <a:r>
              <a:rPr lang="sr-Latn-RS"/>
              <a:t>SPI (Serial Peripheral Interface) protokol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4D4E-10BA-E048-D3CE-316AD786D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94" y="1570373"/>
            <a:ext cx="10784305" cy="4775032"/>
          </a:xfrm>
        </p:spPr>
        <p:txBody>
          <a:bodyPr>
            <a:normAutofit fontScale="85000" lnSpcReduction="20000"/>
          </a:bodyPr>
          <a:lstStyle/>
          <a:p>
            <a:r>
              <a:rPr lang="sr-Latn-RS" b="1"/>
              <a:t>Sinhrona</a:t>
            </a:r>
            <a:r>
              <a:rPr lang="sr-Latn-RS"/>
              <a:t> serijska komunikacija</a:t>
            </a:r>
          </a:p>
          <a:p>
            <a:pPr lvl="1"/>
            <a:r>
              <a:rPr lang="sr-Latn-RS"/>
              <a:t>Sadrži i takt (SCLK)</a:t>
            </a:r>
          </a:p>
          <a:p>
            <a:r>
              <a:rPr lang="sr-Latn-RS"/>
              <a:t>Samo jedan gospodar (master)</a:t>
            </a:r>
            <a:br>
              <a:rPr lang="sr-Latn-RS"/>
            </a:br>
            <a:r>
              <a:rPr lang="sr-Latn-RS"/>
              <a:t> i jedan ili više robova (slave)</a:t>
            </a:r>
          </a:p>
          <a:p>
            <a:r>
              <a:rPr lang="sr-Latn-RS"/>
              <a:t>Četiri pina (žice):</a:t>
            </a:r>
          </a:p>
          <a:p>
            <a:pPr lvl="1"/>
            <a:r>
              <a:rPr lang="en-US"/>
              <a:t>SCLK : Serial Clock (</a:t>
            </a:r>
            <a:r>
              <a:rPr lang="sr-Latn-RS"/>
              <a:t>takt kojim gospodar diktira komunikaciju</a:t>
            </a:r>
            <a:r>
              <a:rPr lang="en-US"/>
              <a:t>)</a:t>
            </a:r>
          </a:p>
          <a:p>
            <a:pPr lvl="1"/>
            <a:r>
              <a:rPr lang="en-US"/>
              <a:t>MOSI : Master Out Slave In (</a:t>
            </a:r>
            <a:r>
              <a:rPr lang="sr-Latn-RS"/>
              <a:t>podaci od gospodara ka robu</a:t>
            </a:r>
            <a:r>
              <a:rPr lang="en-US"/>
              <a:t>)</a:t>
            </a:r>
          </a:p>
          <a:p>
            <a:pPr lvl="1"/>
            <a:r>
              <a:rPr lang="en-US"/>
              <a:t>MISO : Master In Slave Out (</a:t>
            </a:r>
            <a:r>
              <a:rPr lang="sr-Latn-RS"/>
              <a:t>podaci od roba ka gospodaru</a:t>
            </a:r>
            <a:r>
              <a:rPr lang="en-US"/>
              <a:t>)</a:t>
            </a:r>
          </a:p>
          <a:p>
            <a:pPr lvl="1"/>
            <a:r>
              <a:rPr lang="en-US"/>
              <a:t>SS : Slave Select (</a:t>
            </a:r>
            <a:r>
              <a:rPr lang="sr-Latn-RS"/>
              <a:t>najčešće aktivan nulom, služi za odabir roba</a:t>
            </a:r>
            <a:r>
              <a:rPr lang="en-US"/>
              <a:t>)</a:t>
            </a:r>
            <a:endParaRPr lang="sr-Latn-RS"/>
          </a:p>
          <a:p>
            <a:r>
              <a:rPr lang="sr-Latn-RS"/>
              <a:t>I gospodar i rob komuniciraju istovremeno</a:t>
            </a:r>
          </a:p>
          <a:p>
            <a:pPr lvl="1"/>
            <a:r>
              <a:rPr lang="sr-Latn-RS"/>
              <a:t>Za svaki poslat bajt od gospodara, odmah dolazi jedan bajt od roba</a:t>
            </a:r>
          </a:p>
          <a:p>
            <a:pPr lvl="2"/>
            <a:r>
              <a:rPr lang="sr-Latn-RS"/>
              <a:t>Nije realno očekivati da rob tog momenta šalje odgovor ka masteru</a:t>
            </a:r>
          </a:p>
          <a:p>
            <a:pPr lvl="3"/>
            <a:r>
              <a:rPr lang="sr-Latn-RS" sz="2100"/>
              <a:t>Taj bajt je odgovor na prethodni gospodarev bajt!</a:t>
            </a:r>
          </a:p>
          <a:p>
            <a:r>
              <a:rPr lang="sr-Latn-RS"/>
              <a:t>Bitno je da je komunikacija diktirana SCLK taktom, pa nema problema sa sinhronizacijom, kao što može da se dogodi kod UART-a</a:t>
            </a:r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335C8F5-88FD-E1FA-D2C5-534317A4F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913" y="1570373"/>
            <a:ext cx="4790766" cy="380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3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EFDE-FC32-19BC-586D-86F03B49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458"/>
          </a:xfrm>
        </p:spPr>
        <p:txBody>
          <a:bodyPr/>
          <a:lstStyle/>
          <a:p>
            <a:r>
              <a:rPr lang="sr-Latn-RS"/>
              <a:t>Primer komunikacije na osciloskopu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A4A2-979A-F0D2-C284-0708036C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9A420-BD75-6969-9392-314E0A28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94" y="1339056"/>
            <a:ext cx="76962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0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9AB9-6D41-B1B0-08C7-1F9D204C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Uvod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A013-095A-B8A7-40D3-02158F882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/>
              <a:t>Kako obezbediti komunikaciju između računara i nekog senzora?</a:t>
            </a:r>
          </a:p>
          <a:p>
            <a:pPr lvl="1"/>
            <a:r>
              <a:rPr lang="sr-Latn-RS"/>
              <a:t>Zavisi kako senzor komunicira sa računarom</a:t>
            </a:r>
          </a:p>
          <a:p>
            <a:pPr lvl="2"/>
            <a:r>
              <a:rPr lang="sr-Latn-RS"/>
              <a:t>Logički nivo (0V/3.3V/5V/drugi napon)</a:t>
            </a:r>
          </a:p>
          <a:p>
            <a:pPr lvl="2"/>
            <a:r>
              <a:rPr lang="sr-Latn-RS"/>
              <a:t>Analogna veličina (napon)</a:t>
            </a:r>
          </a:p>
          <a:p>
            <a:pPr lvl="2"/>
            <a:r>
              <a:rPr lang="sr-Latn-RS"/>
              <a:t>Digitalni protokol (1-WIRE, I2C, SPI, UART,...)</a:t>
            </a:r>
          </a:p>
          <a:p>
            <a:pPr lvl="2"/>
            <a:endParaRPr lang="en-US"/>
          </a:p>
          <a:p>
            <a:r>
              <a:rPr lang="sr-Latn-RS"/>
              <a:t>Kako obezbediti komunikaciju između dva ili više računara?</a:t>
            </a:r>
          </a:p>
          <a:p>
            <a:pPr lvl="1"/>
            <a:r>
              <a:rPr lang="sr-Latn-RS"/>
              <a:t>Žično (UART, I2C, SPI, Ethernet,...</a:t>
            </a:r>
          </a:p>
          <a:p>
            <a:pPr lvl="1"/>
            <a:r>
              <a:rPr lang="sr-Latn-RS"/>
              <a:t>Bežično (WiFi, Bluetooth, Zigbee, Radio,...)</a:t>
            </a:r>
          </a:p>
          <a:p>
            <a:r>
              <a:rPr lang="sr-Latn-RS"/>
              <a:t>Neki od navedenih protokola se koriste i za komunikaciju između delova računara </a:t>
            </a:r>
          </a:p>
          <a:p>
            <a:pPr lvl="1"/>
            <a:r>
              <a:rPr lang="sr-Latn-RS"/>
              <a:t>SPI i I2C se koriste, na primer, za komunikaciju CPU &lt;-&gt; EEPROM</a:t>
            </a:r>
          </a:p>
        </p:txBody>
      </p:sp>
    </p:spTree>
    <p:extLst>
      <p:ext uri="{BB962C8B-B14F-4D97-AF65-F5344CB8AC3E}">
        <p14:creationId xmlns:p14="http://schemas.microsoft.com/office/powerpoint/2010/main" val="38082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A3B6-57AB-859D-00E0-CE53CD58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SPI na RPI platformi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05D1-B59C-63D3-43C3-A38C801A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/>
              <a:t>RPI ima ugrađen kontroler za SPI povezan na GPIO nožice</a:t>
            </a:r>
          </a:p>
          <a:p>
            <a:pPr lvl="1"/>
            <a:r>
              <a:rPr lang="sr-Latn-RS"/>
              <a:t>GPIO 10 (pin 19) – MOSI</a:t>
            </a:r>
          </a:p>
          <a:p>
            <a:pPr lvl="1"/>
            <a:r>
              <a:rPr lang="sr-Latn-RS"/>
              <a:t>GPIO 09 (pin 21) – MISO</a:t>
            </a:r>
          </a:p>
          <a:p>
            <a:pPr lvl="1"/>
            <a:r>
              <a:rPr lang="sr-Latn-RS"/>
              <a:t>GPIO 11 (pin 23) – SCLK</a:t>
            </a:r>
          </a:p>
          <a:p>
            <a:pPr lvl="1"/>
            <a:r>
              <a:rPr lang="sr-Latn-RS"/>
              <a:t>GPIO 08 (pin 24) – SS_0  (Slave Select za prvog roba)</a:t>
            </a:r>
          </a:p>
          <a:p>
            <a:pPr lvl="1"/>
            <a:r>
              <a:rPr lang="sr-Latn-RS"/>
              <a:t>GPIO 07 (pin 26) – SS_1  (Slave Select za drugog roba)</a:t>
            </a:r>
          </a:p>
          <a:p>
            <a:r>
              <a:rPr lang="sr-Latn-RS"/>
              <a:t>RPI je isključivo gospodar (master)!</a:t>
            </a:r>
          </a:p>
          <a:p>
            <a:r>
              <a:rPr lang="sr-Latn-RS"/>
              <a:t>SPI moramo da uključimo svemogućom komandom: </a:t>
            </a:r>
            <a:r>
              <a:rPr lang="sr-Latn-RS" b="1"/>
              <a:t>raspi-config</a:t>
            </a:r>
          </a:p>
          <a:p>
            <a:pPr lvl="1"/>
            <a:r>
              <a:rPr lang="sr-Latn-RS"/>
              <a:t>Sekcija za interfejse</a:t>
            </a:r>
          </a:p>
          <a:p>
            <a:r>
              <a:rPr lang="sr-Latn-RS"/>
              <a:t>Ako smo dobro podesili, u okviru /dev foldera, ugledaćemo:</a:t>
            </a:r>
          </a:p>
          <a:p>
            <a:pPr lvl="1"/>
            <a:r>
              <a:rPr lang="sr-Latn-RS"/>
              <a:t>/dev/spidev0.0 [i /dev/spidev0.1]</a:t>
            </a:r>
          </a:p>
          <a:p>
            <a:r>
              <a:rPr lang="sr-Latn-RS"/>
              <a:t>SPI je 3.3V tolerantan!</a:t>
            </a:r>
          </a:p>
          <a:p>
            <a:endParaRPr lang="sr-Latn-RS"/>
          </a:p>
          <a:p>
            <a:endParaRPr lang="sr-Latn-RS" b="1"/>
          </a:p>
          <a:p>
            <a:endParaRPr lang="sr-Latn-R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64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7541-45BD-5CCE-4A15-F40C12BD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SPI na RPI platformi – gospodar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6FD7-5DAC-2278-C538-12EB31386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/>
              <a:t>Inicijalizacija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import spidev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spi = spidev.SpiDev()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spi.open(0,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prvi parametar je SPI_0, a drugi je SS_0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spi.max_speed_hz = 500000   </a:t>
            </a:r>
            <a:r>
              <a:rPr lang="sr-Latn-RS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obavezno!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spi.mode = 0b00			 </a:t>
            </a:r>
            <a:r>
              <a:rPr lang="sr-Latn-RS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obavezno!</a:t>
            </a:r>
          </a:p>
          <a:p>
            <a:r>
              <a:rPr lang="sr-Latn-RS"/>
              <a:t>Slanje i prijem: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primio = spi.xfer2([48, 49, 50])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spi.close()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/>
              <a:t>Prijem (i, zapravo slanje, ali niza nula):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niz_bajtova = spi.readBytes(broj_bajtova)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74781D6-2F9E-630F-FCBA-B88624CBE884}"/>
              </a:ext>
            </a:extLst>
          </p:cNvPr>
          <p:cNvSpPr/>
          <p:nvPr/>
        </p:nvSpPr>
        <p:spPr>
          <a:xfrm>
            <a:off x="8161421" y="3938337"/>
            <a:ext cx="3192379" cy="1198185"/>
          </a:xfrm>
          <a:prstGeom prst="wedgeRoundRectCallout">
            <a:avLst>
              <a:gd name="adj1" fmla="val -62673"/>
              <a:gd name="adj2" fmla="val 10679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Gospodar šalje niz nula ka robu, a u povratnoj vrednosti se nalazi niz bajtova od roba, iste dužine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42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A7E7-11EE-1693-F7BB-65F08277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SPI na Arduino/ESP32 platformi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57D4-EC56-1DDA-986B-82711762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Arduino/ESP32 sadrži hardversku podršku za SPI protokol</a:t>
            </a:r>
          </a:p>
          <a:p>
            <a:r>
              <a:rPr lang="sr-Latn-RS"/>
              <a:t>GPIO pinovi su alocirani za SPI</a:t>
            </a:r>
          </a:p>
          <a:p>
            <a:pPr lvl="1"/>
            <a:r>
              <a:rPr lang="sr-Latn-RS"/>
              <a:t>zavisi od modela</a:t>
            </a:r>
          </a:p>
          <a:p>
            <a:pPr lvl="1"/>
            <a:r>
              <a:rPr lang="sr-Latn-RS"/>
              <a:t>ESP32 VSPI (SS: 5, SCLK: 18, MOSI: 23, MISO: 19)</a:t>
            </a:r>
          </a:p>
          <a:p>
            <a:pPr lvl="1"/>
            <a:r>
              <a:rPr lang="sr-Latn-RS"/>
              <a:t>ESP32 HSPI (SS: 15, SCLK: 14, MOSI: 13, MISO: 12)</a:t>
            </a:r>
          </a:p>
          <a:p>
            <a:pPr lvl="1"/>
            <a:r>
              <a:rPr lang="sr-Latn-RS"/>
              <a:t>Arduino (SS: 10, SCLK: 13, MOSI: 11, MISO: 12)</a:t>
            </a:r>
          </a:p>
          <a:p>
            <a:r>
              <a:rPr lang="sr-Latn-RS"/>
              <a:t>Može da bude gospodar (master)</a:t>
            </a:r>
          </a:p>
          <a:p>
            <a:r>
              <a:rPr lang="sr-Latn-RS"/>
              <a:t>Može da bude rob (slave)</a:t>
            </a:r>
          </a:p>
          <a:p>
            <a:r>
              <a:rPr lang="sr-Latn-RS"/>
              <a:t>Voditi računa da je Arduino uglavnom 5V, a ESP32, Pico i RPI su 3.3V!</a:t>
            </a:r>
          </a:p>
        </p:txBody>
      </p:sp>
    </p:spTree>
    <p:extLst>
      <p:ext uri="{BB962C8B-B14F-4D97-AF65-F5344CB8AC3E}">
        <p14:creationId xmlns:p14="http://schemas.microsoft.com/office/powerpoint/2010/main" val="2882246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3AD6-736E-EF11-D002-D14EA524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SPI na Arduino/ESP32 platformi - gospodar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A0589-84EA-ADC8-8279-6226CBEF9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37" y="1841667"/>
            <a:ext cx="11165305" cy="4351338"/>
          </a:xfrm>
        </p:spPr>
        <p:txBody>
          <a:bodyPr/>
          <a:lstStyle/>
          <a:p>
            <a:r>
              <a:rPr lang="sr-Latn-RS"/>
              <a:t>Inicijalizacija: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SPI.begin();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SPI.setClockDivider(SPI_CLOCK_DIV8); </a:t>
            </a:r>
            <a:r>
              <a:rPr lang="en-US" sz="24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//divide the clock by 8</a:t>
            </a:r>
            <a:endParaRPr lang="sr-Latn-RS" sz="2400" b="1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/>
              <a:t>Slanje i prijem: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received =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SPI.transfer(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bajt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received16bits =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SPI.transfer(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send16bits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SPI.transfer(niz, duzina);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0861240-C15F-688E-2746-8A33AEDFF133}"/>
              </a:ext>
            </a:extLst>
          </p:cNvPr>
          <p:cNvSpPr/>
          <p:nvPr/>
        </p:nvSpPr>
        <p:spPr>
          <a:xfrm>
            <a:off x="9256295" y="1404643"/>
            <a:ext cx="1676400" cy="1325563"/>
          </a:xfrm>
          <a:prstGeom prst="wedgeRoundRectCallout">
            <a:avLst>
              <a:gd name="adj1" fmla="val -121311"/>
              <a:gd name="adj2" fmla="val 4810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Proveriti u specifikaciji za konkretan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87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0D04-07C9-E072-D787-A655D0A6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SPI na Arduino platformi - rob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86C9F-778E-EE06-FA00-4E453BF6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/>
              <a:t>Inicijalizacija: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SPCR |= _BV(SPE);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SPI.attachInterrupt();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ISR (SPI_STC_vect) 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char c = SPDR;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pročitamo bajt od mastera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 SPDR = nov_bajt_za_slanje_ka_masteru;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584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7A88-514E-9574-6330-B1D8E863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SPI na ESP32 platformi - rob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CE59-D4D7-5F3D-6A99-D56B33D20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79" y="1825625"/>
            <a:ext cx="11470105" cy="4351338"/>
          </a:xfrm>
        </p:spPr>
        <p:txBody>
          <a:bodyPr>
            <a:normAutofit fontScale="70000" lnSpcReduction="20000"/>
          </a:bodyPr>
          <a:lstStyle/>
          <a:p>
            <a:r>
              <a:rPr lang="sr-Latn-RS"/>
              <a:t>Inicijalizacija: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ESP32SPISlave slave;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static constexpr uint32_t BUFFER_SIZE {32};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uint8_t spi_slave_tx_buf[BUFFER_SIZE];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uint8_t spi_slave_rx_buf[BUFFER_SIZE];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slave.setDataMode(SPI_MODE0);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slave.begin(); </a:t>
            </a:r>
            <a:r>
              <a:rPr lang="en-US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-&gt; HSPI (CS: 15, CLK: 14, MOSI: 13, MISO: 12)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//slave.begin(VSPI); // VSPI (CS: 5, CLK: 18, MOSI: 23, MISO: 19)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memset(spi_slave_tx_buf, 0, BUFFER_SIZE);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memset(spi_slave_rx_buf, 0, BUFFER_SIZE);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5224553-9055-A667-AEE3-756375325DA9}"/>
              </a:ext>
            </a:extLst>
          </p:cNvPr>
          <p:cNvSpPr/>
          <p:nvPr/>
        </p:nvSpPr>
        <p:spPr>
          <a:xfrm>
            <a:off x="8229599" y="839185"/>
            <a:ext cx="3433011" cy="612648"/>
          </a:xfrm>
          <a:prstGeom prst="wedgeRoundRectCallout">
            <a:avLst>
              <a:gd name="adj1" fmla="val -78068"/>
              <a:gd name="adj2" fmla="val 489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ESP32SPISlave</a:t>
            </a:r>
            <a:r>
              <a:rPr lang="sr-Latn-RS"/>
              <a:t> biblioteka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3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CD56-D3E3-F3F4-888D-D2FE4E56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SPI na ESP32 platformi - rob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9DCF8-99F3-C283-73CB-9C0DB6E00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slave.wait(spi_slave_rx_buf, spi_slave_tx_buf, BUFFER_SIZE)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while (slave.available())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printf("slave.size(): %d\n", slave.size());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show received data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for (size_t i = 0; i &lt; slave.size(); ++i)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printf("%d ", spi_slave_rx_buf[i]);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slave.size(); i++)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spi_slave_tx_buf[i] = spi_slave_rx_buf[i] + 3;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slave.pop();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7832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5782-D70A-7162-D3BD-DC06C0A0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I2C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EF4E1-214F-A5ED-77E0-0DFEF8BF7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/>
              <a:t>Inter-Integrated Circuit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93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5640-F80F-3D64-773E-C230C5E3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I2C protokol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970C7-DB12-500F-213A-2E555D960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779" y="1825625"/>
            <a:ext cx="11057021" cy="4351338"/>
          </a:xfrm>
        </p:spPr>
        <p:txBody>
          <a:bodyPr/>
          <a:lstStyle/>
          <a:p>
            <a:r>
              <a:rPr lang="en-US"/>
              <a:t>I²C</a:t>
            </a:r>
            <a:r>
              <a:rPr lang="sr-Latn-RS"/>
              <a:t> (Inter-Integrated Circuit) protokol</a:t>
            </a:r>
          </a:p>
          <a:p>
            <a:r>
              <a:rPr lang="sr-Latn-RS"/>
              <a:t>Protokol za dvosmernu komunikaciju</a:t>
            </a:r>
          </a:p>
          <a:p>
            <a:r>
              <a:rPr lang="sr-Latn-RS"/>
              <a:t>SDA (Serial Data Line) – linija za podatke</a:t>
            </a:r>
          </a:p>
          <a:p>
            <a:r>
              <a:rPr lang="sr-Latn-RS"/>
              <a:t>SCL (Serial Clock Line) – linija za takt</a:t>
            </a:r>
          </a:p>
          <a:p>
            <a:r>
              <a:rPr lang="sr-Latn-RS"/>
              <a:t>Pošto nema Slave Select linije, kako gospodar (master) "pogađa" odgovarajućeg roba (target)?</a:t>
            </a:r>
          </a:p>
          <a:p>
            <a:pPr lvl="1"/>
            <a:r>
              <a:rPr lang="sr-Latn-RS"/>
              <a:t>Svaki rob ima jedinstvenu adresu (jednobajtni broj) koja je deo svake poruke od gospodara ka robovima</a:t>
            </a:r>
          </a:p>
          <a:p>
            <a:endParaRPr lang="sr-Latn-R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D25D0-43FD-CFEE-3E6A-9DF87624E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16" y="185987"/>
            <a:ext cx="5795684" cy="275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40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D4C6-E14B-9E0F-DFCD-FF2DCA1C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I2C protokol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B410-64D6-0AE8-D753-5F4AD0ADE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Komunikacija može da bude:</a:t>
            </a:r>
          </a:p>
          <a:p>
            <a:pPr lvl="1"/>
            <a:r>
              <a:rPr lang="sr-Latn-RS"/>
              <a:t>Jednosmerna – gospodar šalje komande sa eventualnim podacima ka robu</a:t>
            </a:r>
          </a:p>
          <a:p>
            <a:pPr lvl="1"/>
            <a:r>
              <a:rPr lang="sr-Latn-RS"/>
              <a:t>Dvosmerna – gospodar šalje zahtev za odgovor, pa rob šalje odgovor</a:t>
            </a:r>
          </a:p>
          <a:p>
            <a:pPr lvl="2"/>
            <a:r>
              <a:rPr lang="sr-Latn-RS"/>
              <a:t>Gospodarov zahtev sadrži komandu</a:t>
            </a:r>
          </a:p>
          <a:p>
            <a:r>
              <a:rPr lang="sr-Latn-RS"/>
              <a:t>U suštini, svaka poruka je jedan ili više bajtova, gde je konvencija da se prvi bajt smatra komandom, a ostali bajtovi su podaci</a:t>
            </a:r>
          </a:p>
        </p:txBody>
      </p:sp>
    </p:spTree>
    <p:extLst>
      <p:ext uri="{BB962C8B-B14F-4D97-AF65-F5344CB8AC3E}">
        <p14:creationId xmlns:p14="http://schemas.microsoft.com/office/powerpoint/2010/main" val="362007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EA6D-CDCD-1F2D-A619-80EEAA84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Komunikacija senzor </a:t>
            </a:r>
            <a:r>
              <a:rPr lang="sr-Latn-RS">
                <a:sym typeface="Wingdings" panose="05000000000000000000" pitchFamily="2" charset="2"/>
              </a:rPr>
              <a:t>računar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A0DB8-C709-2356-CC51-3D4CCE86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Neki senzori daju samo digitalni izlaz (nula/jedinica):</a:t>
            </a:r>
          </a:p>
          <a:p>
            <a:pPr lvl="1"/>
            <a:r>
              <a:rPr lang="sr-Latn-RS"/>
              <a:t>PIR motion detection (HC-SR501),</a:t>
            </a:r>
          </a:p>
          <a:p>
            <a:pPr lvl="1"/>
            <a:r>
              <a:rPr lang="sr-Latn-RS"/>
              <a:t>Induktivni prekidač (LX-18P-08E1),...</a:t>
            </a:r>
          </a:p>
          <a:p>
            <a:r>
              <a:rPr lang="sr-Latn-RS"/>
              <a:t>Senzori koji vraćaju analognu veličinu:</a:t>
            </a:r>
          </a:p>
          <a:p>
            <a:pPr lvl="1"/>
            <a:r>
              <a:rPr lang="sr-Latn-RS"/>
              <a:t>IR merač udaljenosti (GP2Y0A21YK),</a:t>
            </a:r>
          </a:p>
          <a:p>
            <a:pPr lvl="1"/>
            <a:r>
              <a:rPr lang="sr-Latn-RS"/>
              <a:t>Merač vlage u zemlji,...</a:t>
            </a:r>
          </a:p>
          <a:p>
            <a:r>
              <a:rPr lang="sr-Latn-RS"/>
              <a:t>Senzori koji vraćaju podatke po nekom digitalnom protokolu:</a:t>
            </a:r>
          </a:p>
          <a:p>
            <a:pPr lvl="1"/>
            <a:r>
              <a:rPr lang="sr-Latn-RS"/>
              <a:t>Merač temperature, vlage i pritiska (BME 280 – I2C),</a:t>
            </a:r>
          </a:p>
          <a:p>
            <a:pPr lvl="1"/>
            <a:r>
              <a:rPr lang="en-US" b="0" i="0">
                <a:solidFill>
                  <a:srgbClr val="212529"/>
                </a:solidFill>
                <a:effectLst/>
                <a:latin typeface="-apple-system"/>
              </a:rPr>
              <a:t>A/D converter</a:t>
            </a:r>
            <a:r>
              <a:rPr lang="sr-Latn-RS" b="0" i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sr-Latn-RS"/>
              <a:t>(</a:t>
            </a:r>
            <a:r>
              <a:rPr lang="en-US" b="0" i="0">
                <a:solidFill>
                  <a:srgbClr val="212529"/>
                </a:solidFill>
                <a:effectLst/>
                <a:latin typeface="-apple-system"/>
              </a:rPr>
              <a:t>MCP 3008</a:t>
            </a:r>
            <a:r>
              <a:rPr lang="sr-Latn-RS" b="0" i="0">
                <a:solidFill>
                  <a:srgbClr val="212529"/>
                </a:solidFill>
                <a:effectLst/>
                <a:latin typeface="-apple-system"/>
              </a:rPr>
              <a:t> - SPI)</a:t>
            </a:r>
          </a:p>
          <a:p>
            <a:pPr lvl="1"/>
            <a:r>
              <a:rPr lang="sr-Latn-RS">
                <a:solidFill>
                  <a:srgbClr val="212529"/>
                </a:solidFill>
                <a:latin typeface="-apple-system"/>
              </a:rPr>
              <a:t>Temperatura (</a:t>
            </a:r>
            <a:r>
              <a:rPr lang="sr-Latn-RS"/>
              <a:t>DS18B20 – 1Wire),...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28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B210-CBF7-5E94-3799-012D82B9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 fontScale="90000"/>
          </a:bodyPr>
          <a:lstStyle/>
          <a:p>
            <a:r>
              <a:rPr lang="sr-Latn-RS"/>
              <a:t>I2C na osciloskopu – komanda (30H), sa podatkom (2AH), bez odgovora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2AD1AC-B553-0522-AA40-0FAB7F042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844" y="1435768"/>
            <a:ext cx="7524464" cy="5205663"/>
          </a:xfrm>
        </p:spPr>
      </p:pic>
    </p:spTree>
    <p:extLst>
      <p:ext uri="{BB962C8B-B14F-4D97-AF65-F5344CB8AC3E}">
        <p14:creationId xmlns:p14="http://schemas.microsoft.com/office/powerpoint/2010/main" val="2621675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6DDB-AF3D-642D-202E-3D48303E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</p:spPr>
        <p:txBody>
          <a:bodyPr>
            <a:normAutofit fontScale="90000"/>
          </a:bodyPr>
          <a:lstStyle/>
          <a:p>
            <a:r>
              <a:rPr lang="sr-Latn-RS"/>
              <a:t>I2C na osciloskopu – zahtev za čitanje sa komandom (01H) i odgovor (33H)</a:t>
            </a:r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2C93FD1-969A-F07F-141A-FA13012EC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435769"/>
            <a:ext cx="7518307" cy="5201403"/>
          </a:xfrm>
        </p:spPr>
      </p:pic>
    </p:spTree>
    <p:extLst>
      <p:ext uri="{BB962C8B-B14F-4D97-AF65-F5344CB8AC3E}">
        <p14:creationId xmlns:p14="http://schemas.microsoft.com/office/powerpoint/2010/main" val="2484098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DEA3-E424-F940-86BF-CFD73AF8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I2C na RPI platformi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49EE-9A9A-5938-8206-EAB9E336E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/>
              <a:t>RPI ima predefinisane GPIO pinove za I2C:</a:t>
            </a:r>
          </a:p>
          <a:p>
            <a:pPr lvl="1"/>
            <a:r>
              <a:rPr lang="sr-Latn-RS"/>
              <a:t>GPIO 02 (pin 3) – SDA</a:t>
            </a:r>
          </a:p>
          <a:p>
            <a:pPr lvl="1"/>
            <a:r>
              <a:rPr lang="sr-Latn-RS"/>
              <a:t>GPIO 03 (pin 5) – SCL</a:t>
            </a:r>
          </a:p>
          <a:p>
            <a:r>
              <a:rPr lang="sr-Latn-RS"/>
              <a:t>Uglavnom se koristi kao gospodar</a:t>
            </a:r>
          </a:p>
          <a:p>
            <a:pPr lvl="1"/>
            <a:r>
              <a:rPr lang="sr-Latn-RS"/>
              <a:t>Može i kao rob, ali nije tako lepo pokriveno API-jem</a:t>
            </a:r>
          </a:p>
          <a:p>
            <a:r>
              <a:rPr lang="sr-Latn-RS"/>
              <a:t>I2C moramo da uključimo svemogućom komandom: </a:t>
            </a:r>
            <a:r>
              <a:rPr lang="sr-Latn-RS" b="1"/>
              <a:t>raspi-config</a:t>
            </a:r>
          </a:p>
          <a:p>
            <a:pPr lvl="1"/>
            <a:r>
              <a:rPr lang="sr-Latn-RS"/>
              <a:t>Sekcija za interfejse</a:t>
            </a:r>
          </a:p>
          <a:p>
            <a:r>
              <a:rPr lang="sr-Latn-RS"/>
              <a:t>Ako smo dobro podesili, u okviru /dev foldera, ugledaćemo:</a:t>
            </a:r>
          </a:p>
          <a:p>
            <a:pPr lvl="1"/>
            <a:r>
              <a:rPr lang="sr-Latn-RS"/>
              <a:t>/dev/i2c-1 [i /dev/i2c-2]</a:t>
            </a:r>
          </a:p>
          <a:p>
            <a:r>
              <a:rPr lang="sr-Latn-RS"/>
              <a:t>I2C je 3.3V tolerantan!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5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BA55-5AD5-BB09-84BD-43E81201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I2C na RPI platformi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89BC6-C2BE-C480-BC63-44A29FD8C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/>
              <a:t>Komandom i2cdetect možemo da proverimo koji su uređaju spojeni na I2C</a:t>
            </a:r>
          </a:p>
          <a:p>
            <a:pPr marL="0" indent="0">
              <a:buNone/>
            </a:pP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pi@pizero1:~/IoT $ i2cdetect -y 1</a:t>
            </a:r>
          </a:p>
          <a:p>
            <a:pPr marL="0" indent="0">
              <a:buNone/>
            </a:pP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0  1  2  3  4  5  6  7  8  9  a  b  c  d  e  f</a:t>
            </a:r>
          </a:p>
          <a:p>
            <a:pPr marL="0" indent="0">
              <a:buNone/>
            </a:pP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00:                         -- -- -- -- -- -- -- --</a:t>
            </a:r>
          </a:p>
          <a:p>
            <a:pPr marL="0" indent="0">
              <a:buNone/>
            </a:pP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10: -- -- -- -- -- -- -- -- -- -- -- -- -- -- -- --</a:t>
            </a:r>
          </a:p>
          <a:p>
            <a:pPr marL="0" indent="0">
              <a:buNone/>
            </a:pP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20: -- -- -- -- -- -- -- -- -- -- -- -- -- -- -- --</a:t>
            </a:r>
          </a:p>
          <a:p>
            <a:pPr marL="0" indent="0">
              <a:buNone/>
            </a:pP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30: -- -- -- -- -- -- -- -- -- -- -- -- -- -- -- --</a:t>
            </a:r>
          </a:p>
          <a:p>
            <a:pPr marL="0" indent="0">
              <a:buNone/>
            </a:pP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40: -- -- -- -- 44 -- -- -- -- -- -- -- -- -- -- --</a:t>
            </a:r>
          </a:p>
          <a:p>
            <a:pPr marL="0" indent="0">
              <a:buNone/>
            </a:pP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50: -- -- -- -- -- -- -- -- -- -- -- -- -- -- -- --</a:t>
            </a:r>
          </a:p>
          <a:p>
            <a:pPr marL="0" indent="0">
              <a:buNone/>
            </a:pP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60: -- -- -- -- -- -- -- -- -- -- -- -- -- -- -- --</a:t>
            </a:r>
          </a:p>
          <a:p>
            <a:pPr marL="0" indent="0">
              <a:buNone/>
            </a:pP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70: -- -- -- -- -- -- -- --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382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B9D8-F468-D682-CBFF-1E1DAF92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I2C na RPI platformi – gospodar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10D3-4FB9-4722-E68E-A7EFB4E72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for RPI version 1, use "bus = smbus.SMBus(0)"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bus = smbus.SMBus(1)</a:t>
            </a:r>
          </a:p>
          <a:p>
            <a:pPr marL="0" indent="0">
              <a:buNone/>
            </a:pPr>
            <a:br>
              <a:rPr lang="en-US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This is the slave address we setup in the Arduino/ESP32 Program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 = 0x44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cmd = 48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= 42</a:t>
            </a:r>
          </a:p>
          <a:p>
            <a:pPr marL="0" indent="0">
              <a:buNone/>
            </a:pP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r-Latn-R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bus.write_byte(address, cmd)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bus.write_byte_data(address, cmd, data)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time.sleep(1)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cmd = 1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= bus.read_byte_data(address, cmd)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(number)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00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02C8-D843-8F36-7362-D2CF7B0F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00"/>
            <a:ext cx="10515600" cy="765843"/>
          </a:xfrm>
        </p:spPr>
        <p:txBody>
          <a:bodyPr/>
          <a:lstStyle/>
          <a:p>
            <a:r>
              <a:rPr lang="sr-Latn-RS"/>
              <a:t>I2C na Arduino/ESP32 platformi – gospodar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1B720-42E0-0A8D-622E-8DA4D230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444"/>
            <a:ext cx="10515600" cy="59275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Wire.begin();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delay(5000);</a:t>
            </a:r>
          </a:p>
          <a:p>
            <a:pPr marL="0" indent="0">
              <a:buNone/>
            </a:pPr>
            <a:r>
              <a:rPr lang="sr-Latn-RS" sz="1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sr-Latn-RS" sz="1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message to the slave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Wire.beginTransmission(I2C_DEV_ADDR);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Wire.printf("Hello World! %u", i++);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uint8_t error = Wire.endTransmission(true);</a:t>
            </a:r>
            <a:endParaRPr lang="sr-Latn-R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sr-Latn-RS" sz="1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Send request with command: 16</a:t>
            </a: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uint8_t bytesReceived = Wire.requestFrom(I2C_DEV_ADDR, 16);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Serial.printf("requestFrom: %u\n", bytesReceived);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if((bool)bytesReceived){ </a:t>
            </a:r>
            <a:r>
              <a:rPr lang="en-US" sz="1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//If received more than zero bytes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uint8_t temp[bytesReceived];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Wire.readBytes(temp, bytesReceived);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log_print_buf(temp, bytesReceived);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sr-Latn-R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523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A7F8-DEB1-D631-359D-E0461347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I2C na Arduino/ESP32 platformi – rob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F9C2-13BB-A5B9-AED3-0A203D83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#define SLAVE_ADDRESS 0x44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Wire.onReceive(onReceive);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Wire.onRequest(onRequest);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// initialize i2c as slave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Wire.begin(SLAVE_ADDRESS, PORT_SDA, PORT_SCL, 100000);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re</a:t>
            </a:r>
            <a:r>
              <a:rPr lang="sr-Latn-R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sponse</a:t>
            </a: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goes here!?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message[10];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message[0] = 127;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Wire.slaveWrite((uint8_t *)message, 1);</a:t>
            </a:r>
            <a:endParaRPr lang="sr-Latn-RS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6289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6A6E-DC39-E72A-1C39-C10FA72E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I2C na Arduino/ESP32 platformi – rob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12FE-DEE7-3C38-877D-00319572C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void onRequest(){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Wire.write(toSend);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void onReceive(int len){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command = Wire.read();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Serial.printf("data[0]: %d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", command);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for (int j = 1; j &lt; len; j++)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Serial.printf("data[%d]: %d ", j, Wire.read());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Serial.println();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0B6D531-12D6-0462-5C0E-15AC1854F2CF}"/>
              </a:ext>
            </a:extLst>
          </p:cNvPr>
          <p:cNvSpPr/>
          <p:nvPr/>
        </p:nvSpPr>
        <p:spPr>
          <a:xfrm>
            <a:off x="6095999" y="2165684"/>
            <a:ext cx="3633537" cy="1013700"/>
          </a:xfrm>
          <a:prstGeom prst="wedgeRoundRectCallout">
            <a:avLst>
              <a:gd name="adj1" fmla="val -70432"/>
              <a:gd name="adj2" fmla="val 3500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I zahtev za čitanje od gospodara</a:t>
            </a:r>
          </a:p>
          <a:p>
            <a:pPr algn="ctr"/>
            <a:r>
              <a:rPr lang="sr-Latn-RS"/>
              <a:t>dolazi prvo kao onReceive,</a:t>
            </a:r>
          </a:p>
          <a:p>
            <a:pPr algn="ctr"/>
            <a:r>
              <a:rPr lang="sr-Latn-RS"/>
              <a:t>Pa onda ide na onRequest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B408-267B-6EB1-9EA9-295AF4CC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Čitanje digitalnih podataka od senzora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17FF-DFAB-A6A9-86F3-94CBD4941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/>
              <a:t>RPI i mikrokontroleri imaju GPIO (General Purpose Input/Output) nožice</a:t>
            </a:r>
          </a:p>
          <a:p>
            <a:r>
              <a:rPr lang="sr-Latn-RS"/>
              <a:t>Prvi korak je definicija da li je GPIO nožica za ulaz ili izlaz</a:t>
            </a:r>
          </a:p>
          <a:p>
            <a:r>
              <a:rPr lang="sr-Latn-RS"/>
              <a:t>Drugi korak je čitanje</a:t>
            </a:r>
          </a:p>
        </p:txBody>
      </p:sp>
    </p:spTree>
    <p:extLst>
      <p:ext uri="{BB962C8B-B14F-4D97-AF65-F5344CB8AC3E}">
        <p14:creationId xmlns:p14="http://schemas.microsoft.com/office/powerpoint/2010/main" val="403298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C13E-DC14-3888-0F5C-7FC7E2F7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RPI Python – čitanje sa digitalnog ulaza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6EFA-BE4E-3833-2192-3D249954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1825625"/>
            <a:ext cx="1080836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ORT_MOTION = 5 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GPIO.setmode(GPIO.BCM)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GPIO.setup(PORT_MOTION, GPIO.IN, pull_up_down=GPIO.PUD_DOWN)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GPIO.add_event_detect(PORT_MOTION, GPIO.RISING, callback=</a:t>
            </a:r>
            <a:r>
              <a:rPr lang="en-US" b="1" i="1">
                <a:latin typeface="Courier New" panose="02070309020205020404" pitchFamily="49" charset="0"/>
                <a:cs typeface="Courier New" panose="02070309020205020404" pitchFamily="49" charset="0"/>
              </a:rPr>
              <a:t>motion_edge_detected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bouncetime=50)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i="1">
                <a:latin typeface="Courier New" panose="02070309020205020404" pitchFamily="49" charset="0"/>
                <a:cs typeface="Courier New" panose="02070309020205020404" pitchFamily="49" charset="0"/>
              </a:rPr>
              <a:t>motion_edge_detected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(channel):	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'MOTION EDGE detected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E6C2269-24CA-8F23-6DB4-91C50B87CBC0}"/>
              </a:ext>
            </a:extLst>
          </p:cNvPr>
          <p:cNvSpPr/>
          <p:nvPr/>
        </p:nvSpPr>
        <p:spPr>
          <a:xfrm>
            <a:off x="7162800" y="1467853"/>
            <a:ext cx="3400926" cy="1283368"/>
          </a:xfrm>
          <a:prstGeom prst="wedgeRoundRectCallout">
            <a:avLst>
              <a:gd name="adj1" fmla="val -111519"/>
              <a:gd name="adj2" fmla="val 2365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GPIO.setmode(GPIO.BOARD)</a:t>
            </a:r>
          </a:p>
          <a:p>
            <a:pPr algn="ctr"/>
            <a:r>
              <a:rPr lang="sr-Latn-RS"/>
              <a:t>GPIO.setmode(GPIO.BCM)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9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5053-B70D-78C8-67B1-2A5F4D9E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32" y="365125"/>
            <a:ext cx="10960768" cy="1325563"/>
          </a:xfrm>
        </p:spPr>
        <p:txBody>
          <a:bodyPr/>
          <a:lstStyle/>
          <a:p>
            <a:r>
              <a:rPr lang="sr-Latn-RS"/>
              <a:t>Arduino/ESP32 C++  – čitanje sa digitalnog ulaza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CA52-C3BE-90B6-2948-3A6416EBC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1" y="1825625"/>
            <a:ext cx="108163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#define PORT_MOTION 27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pinMode(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PORT_MOTION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 INPUT_PULLDOWN);</a:t>
            </a:r>
            <a:endParaRPr lang="sr-Latn-R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attachInterrupt(digitalPinToInterrupt(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PORT_MOTION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400" b="1" i="1">
                <a:latin typeface="Courier New" panose="02070309020205020404" pitchFamily="49" charset="0"/>
                <a:cs typeface="Courier New" panose="02070309020205020404" pitchFamily="49" charset="0"/>
              </a:rPr>
              <a:t>detectMovement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 RISING);</a:t>
            </a:r>
          </a:p>
          <a:p>
            <a:pPr marL="0" indent="0">
              <a:buNone/>
            </a:pPr>
            <a:endParaRPr lang="sr-Latn-R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void IRAM_ATTR </a:t>
            </a:r>
            <a:r>
              <a:rPr lang="en-US" sz="2400" b="1" i="1">
                <a:latin typeface="Courier New" panose="02070309020205020404" pitchFamily="49" charset="0"/>
                <a:cs typeface="Courier New" panose="02070309020205020404" pitchFamily="49" charset="0"/>
              </a:rPr>
              <a:t>detectMovement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Serial.println("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MOTION EDGE detected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541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4A31-D872-BDF3-F465-88E6B76A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RPI Python – čitanje analognih signala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774C4-FDD3-6883-AB58-8755CA194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3" y="1588168"/>
            <a:ext cx="11245515" cy="4804611"/>
          </a:xfrm>
        </p:spPr>
        <p:txBody>
          <a:bodyPr>
            <a:normAutofit fontScale="77500" lnSpcReduction="20000"/>
          </a:bodyPr>
          <a:lstStyle/>
          <a:p>
            <a:r>
              <a:rPr lang="sr-Latn-RS" sz="2600"/>
              <a:t>RPI </a:t>
            </a:r>
            <a:r>
              <a:rPr lang="sr-Latn-RS" sz="2600" b="1"/>
              <a:t>nema</a:t>
            </a:r>
            <a:r>
              <a:rPr lang="sr-Latn-RS" sz="2600"/>
              <a:t> ugrađen A/D konverter</a:t>
            </a:r>
          </a:p>
          <a:p>
            <a:r>
              <a:rPr lang="sr-Latn-RS" sz="2600"/>
              <a:t>Postoji velik broj A/D konvertera koji se mogu spojiti na GPIO nožice </a:t>
            </a:r>
          </a:p>
          <a:p>
            <a:r>
              <a:rPr lang="sr-Latn-RS" sz="2600"/>
              <a:t>Primer: MCP 3008</a:t>
            </a:r>
          </a:p>
          <a:p>
            <a:pPr lvl="1"/>
            <a:r>
              <a:rPr lang="sr-Latn-RS" sz="2200"/>
              <a:t>Koristi SPI protokol da isporuči izmerenu vrednost</a:t>
            </a:r>
          </a:p>
          <a:p>
            <a:pPr lvl="1"/>
            <a:r>
              <a:rPr lang="sr-Latn-RS" sz="2200"/>
              <a:t>Gotove biblioteke, na primer, Adafriut MCP3008</a:t>
            </a:r>
          </a:p>
          <a:p>
            <a:r>
              <a:rPr lang="sr-Latn-RS" sz="2600"/>
              <a:t>Inicijalizacija:</a:t>
            </a:r>
          </a:p>
          <a:p>
            <a:pPr marL="0" indent="0" algn="l">
              <a:buNone/>
            </a:pPr>
            <a:r>
              <a:rPr lang="en-US" sz="2600" b="1" i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Adafruit_GPIO.SPI as SPI</a:t>
            </a:r>
            <a:endParaRPr lang="en-US" sz="2600" b="0" i="0"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sr-Latn-RS" sz="2600" b="1" i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i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mport Adafruit_MCP3008 </a:t>
            </a:r>
            <a:endParaRPr lang="en-US" sz="2600" b="0" i="0"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600" b="1" i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SPI_PORT   = </a:t>
            </a:r>
            <a:r>
              <a:rPr lang="sr-Latn-RS" sz="2600" b="1" i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600" b="0" i="0"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600" b="1" i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SPI_DEVICE = 0</a:t>
            </a:r>
            <a:endParaRPr lang="en-US" sz="2600" b="0" i="0"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600" b="1" i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mcp = Adafruit_MCP3008.MCP3008(spi=SPI.SpiDev(SPI_PORT, SPI_DEVICE))</a:t>
            </a:r>
            <a:r>
              <a:rPr lang="en-US" sz="2600" b="0" i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sr-Latn-RS" sz="2600" b="0" i="0"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2600" b="0" i="0">
                <a:solidFill>
                  <a:srgbClr val="212529"/>
                </a:solidFill>
                <a:effectLst/>
                <a:latin typeface="-apple-system"/>
              </a:rPr>
              <a:t>Čitanje:</a:t>
            </a:r>
          </a:p>
          <a:p>
            <a:pPr marL="0" indent="0">
              <a:buNone/>
            </a:pPr>
            <a:r>
              <a:rPr lang="en-US" sz="2600" b="1" i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voltage = mcp.read_adc(0)</a:t>
            </a:r>
            <a:r>
              <a:rPr lang="en-US" sz="2600" b="0" i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sr-Latn-RS" sz="1800"/>
              <a:t> </a:t>
            </a:r>
            <a:endParaRPr lang="en-US" sz="1800"/>
          </a:p>
        </p:txBody>
      </p:sp>
      <p:pic>
        <p:nvPicPr>
          <p:cNvPr id="1028" name="Picture 4" descr="MCP3008 chip analog to digital converter">
            <a:extLst>
              <a:ext uri="{FF2B5EF4-FFF2-40B4-BE49-F238E27FC236}">
                <a16:creationId xmlns:a16="http://schemas.microsoft.com/office/drawing/2014/main" id="{C8379B12-E53A-C377-8847-6CD111A4C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474" y="1575468"/>
            <a:ext cx="33337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90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A550-4099-E8BE-5BE4-A051F0D0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Arduino/ESP32 – Analogno čitanje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CC23A-C35D-5719-4A2A-BEBB4C926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Arduino/ESP32 ima A/D konvertor</a:t>
            </a:r>
          </a:p>
          <a:p>
            <a:r>
              <a:rPr lang="sr-Latn-RS"/>
              <a:t>Funkcija analogRead(port) vraća int vrednost od 0 do 1024 (10-bitni A/D konvertor)</a:t>
            </a:r>
          </a:p>
          <a:p>
            <a:pPr lvl="1"/>
            <a:r>
              <a:rPr lang="sr-Latn-RS"/>
              <a:t>Ne mogu sve nožice da se koriste za analogno čitanje</a:t>
            </a:r>
          </a:p>
          <a:p>
            <a:r>
              <a:rPr lang="sr-Latn-RS"/>
              <a:t>Primer: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val = analogRead(analogPin);  // read the input pin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Serial.println(val);          // debug value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6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422B-B125-1C02-9373-FA43EBBC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UART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4678-4FEC-A7F6-BF94-A7CACDBD5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sz="2400"/>
              <a:t>Universal Asynchronous Receiver-Transmitter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0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2976</Words>
  <Application>Microsoft Office PowerPoint</Application>
  <PresentationFormat>Widescreen</PresentationFormat>
  <Paragraphs>355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-apple-system</vt:lpstr>
      <vt:lpstr>Arial</vt:lpstr>
      <vt:lpstr>Calibri</vt:lpstr>
      <vt:lpstr>Calibri Light</vt:lpstr>
      <vt:lpstr>Courier New</vt:lpstr>
      <vt:lpstr>Office Theme</vt:lpstr>
      <vt:lpstr>Inženjerstvo softvera za Internet-Web of Things</vt:lpstr>
      <vt:lpstr>Uvod</vt:lpstr>
      <vt:lpstr>Komunikacija senzor računar </vt:lpstr>
      <vt:lpstr>Čitanje digitalnih podataka od senzora</vt:lpstr>
      <vt:lpstr>RPI Python – čitanje sa digitalnog ulaza</vt:lpstr>
      <vt:lpstr>Arduino/ESP32 C++  – čitanje sa digitalnog ulaza</vt:lpstr>
      <vt:lpstr>RPI Python – čitanje analognih signala</vt:lpstr>
      <vt:lpstr>Arduino/ESP32 – Analogno čitanje</vt:lpstr>
      <vt:lpstr>UART</vt:lpstr>
      <vt:lpstr>UART (Universal Asynchronous Receiver-Transmitter)</vt:lpstr>
      <vt:lpstr>Elementi komunikacije</vt:lpstr>
      <vt:lpstr>Primer na osciloskopu (31 hex) START 1 0 0 0 1 1 0 0 STOP</vt:lpstr>
      <vt:lpstr>UART na RPI platformi</vt:lpstr>
      <vt:lpstr>UART na RPI platformi</vt:lpstr>
      <vt:lpstr>UART na Arduino/ESP32 platformi</vt:lpstr>
      <vt:lpstr>UART na Arduino/ESP32 platformi</vt:lpstr>
      <vt:lpstr>SPI</vt:lpstr>
      <vt:lpstr>SPI (Serial Peripheral Interface) protokol</vt:lpstr>
      <vt:lpstr>Primer komunikacije na osciloskopu</vt:lpstr>
      <vt:lpstr>SPI na RPI platformi</vt:lpstr>
      <vt:lpstr>SPI na RPI platformi – gospodar</vt:lpstr>
      <vt:lpstr>SPI na Arduino/ESP32 platformi</vt:lpstr>
      <vt:lpstr>SPI na Arduino/ESP32 platformi - gospodar</vt:lpstr>
      <vt:lpstr>SPI na Arduino platformi - rob</vt:lpstr>
      <vt:lpstr>SPI na ESP32 platformi - rob</vt:lpstr>
      <vt:lpstr>SPI na ESP32 platformi - rob</vt:lpstr>
      <vt:lpstr>I2C</vt:lpstr>
      <vt:lpstr>I2C protokol</vt:lpstr>
      <vt:lpstr>I2C protokol</vt:lpstr>
      <vt:lpstr>I2C na osciloskopu – komanda (30H), sa podatkom (2AH), bez odgovora</vt:lpstr>
      <vt:lpstr>I2C na osciloskopu – zahtev za čitanje sa komandom (01H) i odgovor (33H)</vt:lpstr>
      <vt:lpstr>I2C na RPI platformi</vt:lpstr>
      <vt:lpstr>I2C na RPI platformi</vt:lpstr>
      <vt:lpstr>I2C na RPI platformi – gospodar</vt:lpstr>
      <vt:lpstr>I2C na Arduino/ESP32 platformi – gospodar</vt:lpstr>
      <vt:lpstr>I2C na Arduino/ESP32 platformi – rob</vt:lpstr>
      <vt:lpstr>I2C na Arduino/ESP32 platformi – rob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Inženjerstvo softvera za Internet-Web of Things</dc:title>
  <dc:creator>Milan Vidaković</dc:creator>
  <cp:lastModifiedBy>Milan Vidaković</cp:lastModifiedBy>
  <cp:revision>198</cp:revision>
  <dcterms:created xsi:type="dcterms:W3CDTF">2023-07-02T11:21:56Z</dcterms:created>
  <dcterms:modified xsi:type="dcterms:W3CDTF">2023-09-04T18:30:24Z</dcterms:modified>
</cp:coreProperties>
</file>