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61" r:id="rId6"/>
    <p:sldId id="259" r:id="rId7"/>
    <p:sldId id="281" r:id="rId8"/>
    <p:sldId id="282" r:id="rId9"/>
    <p:sldId id="260" r:id="rId10"/>
    <p:sldId id="267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2" r:id="rId19"/>
    <p:sldId id="274" r:id="rId20"/>
    <p:sldId id="273" r:id="rId21"/>
    <p:sldId id="275" r:id="rId22"/>
    <p:sldId id="258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1EFE-BA65-5A19-F797-12A18B1D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5B44-8593-7860-6B0C-2B438F4C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86F8-D50A-8916-C7A1-1F537720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100-FFD9-1EB4-DA33-687E0AC8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E0DC-4838-6A39-8B32-C4E398C6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CF5B-A10C-8D66-A934-F2B3F8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E212-F70D-473D-8267-AD43A072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FAB5-22A4-AC6B-7612-DF61E6D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E2A4-4BE6-2CF4-668A-C7441C25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FDE6-A026-8B29-7083-7919AE8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6C62D-F089-C4B9-8F78-613BAF2A6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FE0-12D5-9152-060D-BBAEEEF2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ED58-842D-35B9-6A31-AF830D1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FF238-FB72-F70E-F371-A8E931D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CE6E-8DB8-16C0-3400-89C089D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E836-1532-02B1-325E-049C7CFB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EB26-0ACF-8417-DDCA-EF6A4493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E526-E7D1-DDE5-AC37-94BFFCB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AD2F-5C94-07DB-D9E3-3C52CD14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8244A-821E-F949-6DA5-C32FBFDE1F65}"/>
              </a:ext>
            </a:extLst>
          </p:cNvPr>
          <p:cNvSpPr txBox="1"/>
          <p:nvPr userDrawn="1"/>
        </p:nvSpPr>
        <p:spPr>
          <a:xfrm>
            <a:off x="8542421" y="6356350"/>
            <a:ext cx="28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6B86B29-6937-4A29-96A9-82E097FF30FC}" type="slidenum">
              <a:rPr lang="en-US" smtClean="0"/>
              <a:t>‹#›</a:t>
            </a:fld>
            <a:r>
              <a:rPr lang="sr-Latn-RS"/>
              <a:t>/27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697A-DCC3-3C78-5F42-43341F7A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D6E7-5376-58A5-CFA0-4BF85DE3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E4B9-FB0B-9F34-ECFC-F68AC6EC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E0C0-1D38-4820-6CA1-2B196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2E810-C51B-ED62-0B5F-064BFF28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F84A-1527-2B40-2886-64E21C5B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F598-58A5-FAC1-0BEF-779C72DD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96E3-A4CC-EAEE-6357-CD862B9A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29252-5E36-B76B-AF36-91782FFA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F5DF1-2F2C-849F-C041-6A5A5F70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273C1-06CF-35B3-75FA-590D8E5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F879-1328-E340-8B9B-8A10833F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B2EB-6820-7C34-C33E-5DCD69BC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144A7-490A-D753-E0E7-28DF5DE1B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BF35-8FD6-0F05-0605-56D557A55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844EC-548C-7B10-ABF7-AF730DF2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9BC2-5F39-628D-7575-4ACAFD2F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522D6-CBC7-ECE7-89E2-6E7446C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4EBE0-CACB-531A-7EB9-A66C95F5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E2D2-F634-35C3-129C-402D4B67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24AD-43C2-C9BF-0733-8E486F7B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1A60-6C21-3DE1-F499-11EA33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3F8D-DF6D-C370-B139-38956701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95A3-4755-98D1-FAAF-BF3D1C88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A5674-95DF-A2A8-314E-666E8812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0CFA-FA25-153B-4E0F-AAB297C0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1AD3-9771-6B60-DA0C-3A04177F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97B6-E4C4-62F0-D808-A21A692F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913F-2271-1F17-315D-1AA9C4588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5709E-F6BD-9BDF-D5DE-01385E47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4ADB-4D12-62DB-BEFF-F9CDF68F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D36E-1311-59AB-5543-EF0D582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30D-8E4C-1498-48E0-2794018F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748E-1A0A-043A-84AC-AFF4520B0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17193-1AA9-3723-77F5-9F5BC97E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522E-F50D-D01C-0ACD-3F1E90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C4F07-444B-FE89-BAB3-853D4DD0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93B50-85DA-2943-409A-8718B7AA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6229-3232-DDD9-36C0-636133B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07C-5448-A758-AE55-61343566E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5901-90A1-74B2-D0BE-EC0E7776D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1919-AE3E-4BAA-B420-BDAA2FF882F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72C9-5778-F295-0D0F-C8E04307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4812-2D10-855E-B3E5-5DC1A5C06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A8-C17A-4048-80CE-632A4161B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5F2D-BCBE-5594-D92B-26F89A572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Inženjerstvo softvera za Internet-Web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177C-0083-EA9B-7872-0333BDBB6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RFID i NFC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5126-D6C8-CCDD-5F44-510019E3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LF čitači i tagovi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2D8C-0E3A-08F8-BA5D-ECA709E0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Veoma ograničena količina podataka u tagu</a:t>
            </a:r>
          </a:p>
          <a:p>
            <a:r>
              <a:rPr lang="sr-Latn-RS"/>
              <a:t>Najčešće je to nekoliko bajtova, koji se označavaju kao ID</a:t>
            </a:r>
          </a:p>
          <a:p>
            <a:r>
              <a:rPr lang="sr-Latn-RS"/>
              <a:t>Dovoljno za identifikaciju, ali nedovoljno za bezbednost</a:t>
            </a:r>
          </a:p>
          <a:p>
            <a:pPr lvl="1"/>
            <a:r>
              <a:rPr lang="sr-Latn-RS"/>
              <a:t>Nema nikakve sigurnosne mehanizme</a:t>
            </a:r>
          </a:p>
          <a:p>
            <a:pPr lvl="1"/>
            <a:r>
              <a:rPr lang="sr-Latn-RS"/>
              <a:t>Može lako da se klonira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2A26-C6FE-8842-33A8-21D0DC8D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LF RFID čitači i tagovi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7B61-D041-CDA9-23BD-7DC123C5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RDM6300 modul</a:t>
            </a:r>
          </a:p>
          <a:p>
            <a:r>
              <a:rPr lang="sr-Latn-RS"/>
              <a:t>Frekvencija 125 kHz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B061B-30EB-0B5B-D66F-2A1584D6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12" y="2531082"/>
            <a:ext cx="4114048" cy="38737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5D8BB4-FFC8-C4FB-2B82-F6C0CCD6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4" y="2843462"/>
            <a:ext cx="3561348" cy="3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FID Tag 125 Khz - PCF Electronics">
            <a:extLst>
              <a:ext uri="{FF2B5EF4-FFF2-40B4-BE49-F238E27FC236}">
                <a16:creationId xmlns:a16="http://schemas.microsoft.com/office/drawing/2014/main" id="{4ED3D1BC-2402-8EC7-1AF8-43D83C315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630" y="2602832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2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F723-5E2E-308C-520D-CB02EC2F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RFID RDM6300 čitač na RPI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6DDD-1552-DF4B-B4F2-2FB37E58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Spaja se na UART RX GPIO pin na RPI</a:t>
            </a:r>
          </a:p>
          <a:p>
            <a:pPr lvl="1"/>
            <a:r>
              <a:rPr lang="sr-Latn-RS"/>
              <a:t>Pin 10 – UART RX</a:t>
            </a:r>
          </a:p>
          <a:p>
            <a:r>
              <a:rPr lang="sr-Latn-RS"/>
              <a:t>Biblioteka rdm6300: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pip install rdm6300</a:t>
            </a:r>
          </a:p>
          <a:p>
            <a:r>
              <a:rPr lang="sr-Latn-RS"/>
              <a:t>Upotreba: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 = rdm6300.Reader('/dev/ttyS0')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card = reader.read()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4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5015-34B9-524E-6432-5E65F0B4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Kompletan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AD56-3F0D-FE9F-AC83-70B4B143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pip install rdm6300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rdm6300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.Reader('/dev/ttyS0')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print("Please insert an RFID card")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.read()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card: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print(f"[{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.value}] read card {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8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86A0-DC33-BB28-B38F-E4EC0BF1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RFID RDM6300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7813-21CC-5962-C59F-BBEFF4AD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Spaja se na proizvoljne nožice, pošto Arduino i ESP32 mogu da imaju i sotfverski UART</a:t>
            </a:r>
          </a:p>
          <a:p>
            <a:r>
              <a:rPr lang="sr-Latn-RS"/>
              <a:t>Biblioteka rdm6300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https://github.com/arduino12/rdm6300</a:t>
            </a:r>
          </a:p>
          <a:p>
            <a:r>
              <a:rPr lang="sr-Latn-RS"/>
              <a:t>Upotreba: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dm6300.get_new_tag_id()</a:t>
            </a:r>
            <a:r>
              <a:rPr lang="sr-Latn-RS"/>
              <a:t> – vraća </a:t>
            </a:r>
            <a:r>
              <a:rPr lang="sr-Latn-RS" b="1"/>
              <a:t>true</a:t>
            </a:r>
            <a:r>
              <a:rPr lang="sr-Latn-RS"/>
              <a:t> kada se pojavi nova kartica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rdm6300.get_tag_id()</a:t>
            </a:r>
            <a:r>
              <a:rPr lang="sr-Latn-RS"/>
              <a:t> – vraća ID kartice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B110-4C0D-05F4-4A53-73F7E42F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sr-Latn-RS"/>
              <a:t>Kompletan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8DD0-0153-A3AE-C42A-099EA7D3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389"/>
            <a:ext cx="10515600" cy="5181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&lt;rdm6300.h&gt;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RDM6300_RX_PIN 34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Serial.begin(115200);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.begin(RDM6300_RX_PIN);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Serial.println("\nPlace RFID tag near the rdm6300...");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/* get_new_tag_id returns the tag_id of a "new" near tag,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following calls will return 0 as long as the same tag is kept near. */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.get_new_tag_id())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Serial.println(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rdm6300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.get_tag_id(), HEX);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delay(10);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39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3C62-C177-2ABE-1DD7-CAE3F3B7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Near Field Communication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3082-52C8-A828-AE92-EDBF77FD0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NFC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7847-11EB-717D-A006-AC3ED41C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383C-903D-8777-E074-9D320DCD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NFC – </a:t>
            </a:r>
            <a:r>
              <a:rPr lang="en-US"/>
              <a:t>Near Field Communication</a:t>
            </a:r>
            <a:endParaRPr lang="sr-Latn-RS"/>
          </a:p>
          <a:p>
            <a:r>
              <a:rPr lang="sr-Latn-RS"/>
              <a:t>Podskup RFID tehnologije</a:t>
            </a:r>
          </a:p>
          <a:p>
            <a:r>
              <a:rPr lang="sr-Latn-RS"/>
              <a:t>Radi na HF frekvenciji od 13,56 MHz</a:t>
            </a:r>
          </a:p>
          <a:p>
            <a:r>
              <a:rPr lang="sr-Latn-RS"/>
              <a:t>Najčešće se koristi u pametnim telefonima</a:t>
            </a:r>
          </a:p>
          <a:p>
            <a:r>
              <a:rPr lang="sr-Latn-RS"/>
              <a:t>Ideja je da NFC uređaj (telefon) može i da čita tagove, ali i da se ponaša kao tag</a:t>
            </a:r>
          </a:p>
          <a:p>
            <a:pPr lvl="1"/>
            <a:r>
              <a:rPr lang="sr-Latn-RS"/>
              <a:t>Na taj način telefon može da se ponaša i kao beskontaktna platna kartica ili kao RFID tag za ulaz u firmu, i sl.</a:t>
            </a:r>
          </a:p>
          <a:p>
            <a:r>
              <a:rPr lang="sr-Latn-RS"/>
              <a:t>Najpoznatija Android aplikacija za testiranje NFC: NFC 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8E2B-9C10-C5DF-B40C-6A06F845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NFC čitači i tagovi/kartice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E3AF-FAA5-53CD-AC43-872FAE49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Kompleksnije od LF RFID tehnologije</a:t>
            </a:r>
          </a:p>
          <a:p>
            <a:pPr lvl="1"/>
            <a:r>
              <a:rPr lang="sr-Latn-RS"/>
              <a:t>Osim ID polja, moguće je snimiti i čitati veće količine podataka</a:t>
            </a:r>
          </a:p>
          <a:p>
            <a:pPr lvl="1"/>
            <a:r>
              <a:rPr lang="sr-Latn-RS"/>
              <a:t>Classic MIFARE 1k tag ima 64 bloka, svaki 16 bajtova == 1024 bajta</a:t>
            </a:r>
          </a:p>
          <a:p>
            <a:r>
              <a:rPr lang="sr-Latn-RS"/>
              <a:t>Pristup tagu/kartici:</a:t>
            </a:r>
          </a:p>
          <a:p>
            <a:pPr lvl="1"/>
            <a:r>
              <a:rPr lang="sr-Latn-RS"/>
              <a:t>ID i naziv vendora može svako da pročita</a:t>
            </a:r>
          </a:p>
          <a:p>
            <a:pPr lvl="1"/>
            <a:r>
              <a:rPr lang="sr-Latn-RS"/>
              <a:t>Pristup blokovima je zaštićen ključem</a:t>
            </a:r>
          </a:p>
          <a:p>
            <a:pPr lvl="2"/>
            <a:r>
              <a:rPr lang="sr-Latn-RS"/>
              <a:t>Šest bajtova čini 281.474.976.710.656 kombinacija</a:t>
            </a:r>
          </a:p>
          <a:p>
            <a:pPr lvl="2"/>
            <a:r>
              <a:rPr lang="sr-Latn-RS"/>
              <a:t>Fabrički ključ je 6 bajtova, svaki 0xFF</a:t>
            </a:r>
          </a:p>
          <a:p>
            <a:pPr lvl="1"/>
            <a:r>
              <a:rPr lang="sr-Latn-RS"/>
              <a:t>Blokovi 8, 9 i 10 se obično koriste za smeštaj imena (osobe, uređaja za praćenje ili nečeg trećeg)</a:t>
            </a:r>
          </a:p>
          <a:p>
            <a:r>
              <a:rPr lang="sr-Latn-RS"/>
              <a:t>Pisanje po kartici je takođe zaštićeno ključem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9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3019-546E-0752-F439-813C4F9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NFC čitači i tagovi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7D2F-931A-114C-EE77-51277054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MFRC522 ili RFID-RC522 modul</a:t>
            </a:r>
          </a:p>
          <a:p>
            <a:r>
              <a:rPr lang="sr-Latn-RS"/>
              <a:t>Može da radi preko:</a:t>
            </a:r>
          </a:p>
          <a:p>
            <a:pPr lvl="1"/>
            <a:r>
              <a:rPr lang="sr-Latn-RS"/>
              <a:t>SPI</a:t>
            </a:r>
          </a:p>
          <a:p>
            <a:pPr lvl="1"/>
            <a:r>
              <a:rPr lang="sr-Latn-RS"/>
              <a:t>I2C</a:t>
            </a:r>
          </a:p>
          <a:p>
            <a:pPr lvl="1"/>
            <a:r>
              <a:rPr lang="sr-Latn-RS"/>
              <a:t>UART</a:t>
            </a:r>
          </a:p>
          <a:p>
            <a:r>
              <a:rPr lang="sr-Latn-RS"/>
              <a:t>IRQ nožice se uglavnom </a:t>
            </a:r>
            <a:br>
              <a:rPr lang="sr-Latn-RS"/>
            </a:br>
            <a:r>
              <a:rPr lang="sr-Latn-RS"/>
              <a:t>ne koristi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DECEE-E8FD-B33F-2104-9BE7DDBD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2166674"/>
            <a:ext cx="6524625" cy="36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333-5F1E-1968-9F30-CD7C3816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Radion Frequency Identification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F80C-24BE-630B-BB6A-320A35123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/>
              <a:t>RFID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E88F-4856-2BDD-E293-A1D0CAB8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MFRC522 čitač/pisač modul na RPI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DD5F-F2FA-592F-B5E2-C3B5EF00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Spaja se na SPI port na RPI:</a:t>
            </a:r>
          </a:p>
          <a:p>
            <a:pPr lvl="1"/>
            <a:r>
              <a:rPr lang="sr-Latn-RS"/>
              <a:t>Pin 24 (GPIO 08 – SPI SS0) se spaja na </a:t>
            </a:r>
            <a:r>
              <a:rPr lang="en-US"/>
              <a:t>SDA</a:t>
            </a:r>
          </a:p>
          <a:p>
            <a:pPr lvl="1"/>
            <a:r>
              <a:rPr lang="sr-Latn-RS"/>
              <a:t>Pin 23 (GPIO 11 – SPI SCLK) se spaja na </a:t>
            </a:r>
            <a:r>
              <a:rPr lang="en-US"/>
              <a:t>SCK</a:t>
            </a:r>
          </a:p>
          <a:p>
            <a:pPr lvl="1"/>
            <a:r>
              <a:rPr lang="sr-Latn-RS"/>
              <a:t>Pin 19 (GPIO 10 – SPI MOSI) se spaja na </a:t>
            </a:r>
            <a:r>
              <a:rPr lang="en-US"/>
              <a:t>MOSI</a:t>
            </a:r>
          </a:p>
          <a:p>
            <a:pPr lvl="1"/>
            <a:r>
              <a:rPr lang="sr-Latn-RS"/>
              <a:t>Pin 21 (GPIO 09 – SPI MISO) se spaja na </a:t>
            </a:r>
            <a:r>
              <a:rPr lang="en-US"/>
              <a:t>MISO</a:t>
            </a:r>
          </a:p>
          <a:p>
            <a:pPr lvl="1"/>
            <a:r>
              <a:rPr lang="sr-Latn-RS"/>
              <a:t>Pin 6 (GND) se spaja na </a:t>
            </a:r>
            <a:r>
              <a:rPr lang="en-US"/>
              <a:t>GND</a:t>
            </a:r>
          </a:p>
          <a:p>
            <a:pPr lvl="1"/>
            <a:r>
              <a:rPr lang="sr-Latn-RS"/>
              <a:t>Pin 22 (GPIO 25) se spaja na </a:t>
            </a:r>
            <a:r>
              <a:rPr lang="en-US"/>
              <a:t>RST</a:t>
            </a:r>
          </a:p>
          <a:p>
            <a:pPr lvl="1"/>
            <a:r>
              <a:rPr lang="sr-Latn-RS"/>
              <a:t>Pin 1 (</a:t>
            </a:r>
            <a:r>
              <a:rPr lang="en-US"/>
              <a:t>3</a:t>
            </a:r>
            <a:r>
              <a:rPr lang="sr-Latn-RS"/>
              <a:t>,</a:t>
            </a:r>
            <a:r>
              <a:rPr lang="en-US"/>
              <a:t>3</a:t>
            </a:r>
            <a:r>
              <a:rPr lang="sr-Latn-RS"/>
              <a:t>V)</a:t>
            </a:r>
            <a:r>
              <a:rPr lang="en-US"/>
              <a:t> </a:t>
            </a:r>
            <a:r>
              <a:rPr lang="sr-Latn-RS"/>
              <a:t>se spaja na 3.3V</a:t>
            </a:r>
          </a:p>
          <a:p>
            <a:r>
              <a:rPr lang="sr-Latn-RS"/>
              <a:t>Biblioteka mfrc522:</a:t>
            </a:r>
          </a:p>
          <a:p>
            <a:pPr marL="0" indent="0">
              <a:buNone/>
            </a:pPr>
            <a:r>
              <a:rPr lang="en-US" sz="2400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mfrc522-python</a:t>
            </a: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0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A923-2ED8-BB18-3335-C801E2A6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MFRC522 na RPI platformi – čitanje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E315-5FB1-A62E-3940-7AC34501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RPi.GPIO as GPIO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mfrc522 import SimpleMFRC522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 = SimpleMFRC522()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print('Bring the card close to the reader...')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id, text = reader.read()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print(id)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print(text)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GPIO.cleanup()</a:t>
            </a:r>
          </a:p>
        </p:txBody>
      </p:sp>
    </p:spTree>
    <p:extLst>
      <p:ext uri="{BB962C8B-B14F-4D97-AF65-F5344CB8AC3E}">
        <p14:creationId xmlns:p14="http://schemas.microsoft.com/office/powerpoint/2010/main" val="219219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79B-8028-78AB-159F-8BC0C4B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MFRC522 na RPI platformi – ključ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D351-B90B-8FFF-4794-B6DC32F6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Ključ: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class SimpleMFRC522: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self.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KEY = [0xFF,0xFF,0xFF,0xFF,0xFF,0xFF]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self.TRAILER_BLOCK = 11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status = self.MFRC522.Authenticate(self.MFRC522.PICC_AUTHENT1A, trailer_block, self.KEY, uid)</a:t>
            </a:r>
            <a:endParaRPr lang="sr-Latn-R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block = self.MFRC522.ReadTag(block_num)</a:t>
            </a: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 # 8, 9, 10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3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2A92-4049-45AB-4862-4670670F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MFRC522 na RPI platformi – pisanje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4F81-ACF4-ADD7-BEF8-74E0E7DE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RPi.GPIO as GPIO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mfrc522 import SimpleMFRC522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reader = SimpleMFRC522()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text = input('New data:')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print("Now place your tag to write")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reader.write(text)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print("Written")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finally: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GPIO.cleanup()</a:t>
            </a:r>
          </a:p>
        </p:txBody>
      </p:sp>
    </p:spTree>
    <p:extLst>
      <p:ext uri="{BB962C8B-B14F-4D97-AF65-F5344CB8AC3E}">
        <p14:creationId xmlns:p14="http://schemas.microsoft.com/office/powerpoint/2010/main" val="110802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50E5-18C1-EE22-01A1-815130CB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MFRC522 na Arduino/ESP32 platformi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8E70-6AED-9A74-1C59-52CC1E6B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Spaja se na neki od dva SPI kompleta nožica</a:t>
            </a:r>
          </a:p>
          <a:p>
            <a:pPr lvl="1"/>
            <a:r>
              <a:rPr lang="sr-Latn-RS"/>
              <a:t>Default je VSPI:</a:t>
            </a:r>
          </a:p>
          <a:p>
            <a:pPr lvl="2"/>
            <a:r>
              <a:rPr lang="sr-Latn-RS"/>
              <a:t>D23 MOSI na MOSI</a:t>
            </a:r>
          </a:p>
          <a:p>
            <a:pPr lvl="2"/>
            <a:r>
              <a:rPr lang="sr-Latn-RS"/>
              <a:t>D19 MISO na MISO</a:t>
            </a:r>
          </a:p>
          <a:p>
            <a:pPr lvl="2"/>
            <a:r>
              <a:rPr lang="sr-Latn-RS"/>
              <a:t>D18 SCLK na SCK</a:t>
            </a:r>
          </a:p>
          <a:p>
            <a:pPr lvl="2"/>
            <a:r>
              <a:rPr lang="sr-Latn-RS"/>
              <a:t>D5 SS0 na SDA</a:t>
            </a:r>
          </a:p>
          <a:p>
            <a:pPr lvl="1"/>
            <a:r>
              <a:rPr lang="sr-Latn-RS"/>
              <a:t>GPIO D27 se spaja na RST</a:t>
            </a:r>
          </a:p>
          <a:p>
            <a:r>
              <a:rPr lang="sr-Latn-RS"/>
              <a:t>Biblioteka mfrc522:</a:t>
            </a:r>
          </a:p>
          <a:p>
            <a:pPr marL="0" indent="0">
              <a:buNone/>
            </a:pPr>
            <a:r>
              <a:rPr lang="sr-Latn-RS" sz="2400" b="1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https://github.com/miguelbalboa/rfid</a:t>
            </a:r>
          </a:p>
          <a:p>
            <a:endParaRPr lang="sr-Latn-R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736-1FE3-0205-637F-56330A16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/>
              <a:t>MFRC522 na Arduino/ESP32 platformi - čitanje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9A81-348E-32EE-72DC-F0817B09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&lt;SPI.h&gt;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&lt;MFRC522.h&gt;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SS_PIN  5  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ESP32 pin GPIO5 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RST_PIN 27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ESP32 pin GPIO27 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MFRC522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(SS_PIN, RST_PIN);</a:t>
            </a: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Serial.begin(115200);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SPI.begin();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 SPI bus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.PCD_Init();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 MFRC522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Serial.println("Tap an RFID/NFC tag on the RFID-RC522 reader");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43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736-1FE3-0205-637F-56330A16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/>
              <a:t>MFRC522 na Arduino/ESP32 platformi - čitanje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9A81-348E-32EE-72DC-F0817B09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825625"/>
            <a:ext cx="1086451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.PICC_IsNewCardPresent()) {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new tag is available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.PICC_ReadCardSerial()) { </a:t>
            </a: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NUID has been </a:t>
            </a:r>
            <a:r>
              <a:rPr lang="sr-Latn-R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obtained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MFRC522::PICC_Type piccType =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.PICC_GetType(rfid.uid.sak);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Serial.print("RFID/NFC Tag Type: 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Serial.println(rfid.PICC_GetTypeName(piccType));</a:t>
            </a:r>
          </a:p>
          <a:p>
            <a:pPr marL="0" indent="0">
              <a:buNone/>
            </a:pPr>
            <a:b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// print UID in Serial Monitor in the hex format</a:t>
            </a:r>
            <a:endParaRPr lang="en-US" b="1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Serial.print("UID:");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for (int i = 0; i &lt;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.uid.size; i++) {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Serial.print(rfid.uid.uidByte[i] &lt; 0x10 ? " 0" : " ");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Serial.print(rfid.uid.uidByte[i], HEX);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10915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3415-6267-1396-2824-D18B4D63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/>
              <a:t>MFRC522 na Arduino/ESP32 platformi - čitanje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6D9B-151D-83EB-9C40-9B5DE17A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 block = 8;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 len = 18;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MFRC522::MIFARE_Key key;</a:t>
            </a: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(byte i = 0; i &lt; 6; i++) key.keyByte[i] = 0xFF;</a:t>
            </a:r>
          </a:p>
          <a:p>
            <a:pPr marL="0" indent="0">
              <a:buNone/>
            </a:pP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MFRC522::StatusCode status =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.PCD_Authenticate(MFRC522::PICC_CMD_MF_AUTH_KEY_A, 11, &amp;key, &amp;(rfid.uid));</a:t>
            </a: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 buffer[18];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= </a:t>
            </a:r>
            <a:r>
              <a:rPr lang="en-US" b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rfid</a:t>
            </a: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.MIFARE_Read(block, buffer, &amp;len);</a:t>
            </a:r>
            <a:endParaRPr lang="sr-Latn-RS" b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buffer[16] = 0;</a:t>
            </a:r>
          </a:p>
          <a:p>
            <a:pPr marL="0" indent="0">
              <a:buNone/>
            </a:pPr>
            <a:r>
              <a:rPr lang="en-US" b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Serial.printf("%s ", buffer);</a:t>
            </a:r>
          </a:p>
        </p:txBody>
      </p:sp>
    </p:spTree>
    <p:extLst>
      <p:ext uri="{BB962C8B-B14F-4D97-AF65-F5344CB8AC3E}">
        <p14:creationId xmlns:p14="http://schemas.microsoft.com/office/powerpoint/2010/main" val="310076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AB9-6D41-B1B0-08C7-1F9D204C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Uvod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A013-095A-B8A7-40D3-02158F88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/>
              <a:t>RFID (Radio Frequency Identification) – tehnologija koja omogućuje identifikaciju (i praćenje) tagova</a:t>
            </a:r>
          </a:p>
          <a:p>
            <a:r>
              <a:rPr lang="sr-Latn-RS"/>
              <a:t>Sastoji se iz:</a:t>
            </a:r>
          </a:p>
          <a:p>
            <a:pPr lvl="1"/>
            <a:r>
              <a:rPr lang="sr-Latn-RS"/>
              <a:t>Čitača</a:t>
            </a:r>
          </a:p>
          <a:p>
            <a:pPr lvl="1"/>
            <a:r>
              <a:rPr lang="sr-Latn-RS"/>
              <a:t>Taga</a:t>
            </a:r>
          </a:p>
          <a:p>
            <a:r>
              <a:rPr lang="sr-Latn-RS"/>
              <a:t>Vrste čitača:</a:t>
            </a:r>
          </a:p>
          <a:p>
            <a:pPr lvl="1"/>
            <a:r>
              <a:rPr lang="sr-Latn-RS"/>
              <a:t>Pasivni (samo sluša)</a:t>
            </a:r>
          </a:p>
          <a:p>
            <a:pPr lvl="1"/>
            <a:r>
              <a:rPr lang="sr-Latn-RS"/>
              <a:t>Aktivni (emituje i sluša)</a:t>
            </a:r>
          </a:p>
          <a:p>
            <a:r>
              <a:rPr lang="sr-Latn-RS"/>
              <a:t>Vrste tagova:</a:t>
            </a:r>
          </a:p>
          <a:p>
            <a:pPr lvl="1"/>
            <a:r>
              <a:rPr lang="sr-Latn-RS"/>
              <a:t>Aktivni (ima sopstveno napajanje)</a:t>
            </a:r>
          </a:p>
          <a:p>
            <a:pPr lvl="1"/>
            <a:r>
              <a:rPr lang="sr-Latn-RS"/>
              <a:t>Pasivni (nema sopstveno napajanje)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E9F87E8-2207-B391-1364-BD0B8DCB19C8}"/>
              </a:ext>
            </a:extLst>
          </p:cNvPr>
          <p:cNvSpPr/>
          <p:nvPr/>
        </p:nvSpPr>
        <p:spPr>
          <a:xfrm>
            <a:off x="5478377" y="3745831"/>
            <a:ext cx="1836821" cy="1203158"/>
          </a:xfrm>
          <a:prstGeom prst="wedgeRoundRectCallout">
            <a:avLst>
              <a:gd name="adj1" fmla="val -89392"/>
              <a:gd name="adj2" fmla="val 3983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/>
              <a:t>Koja kombinacuja nema smisla? </a:t>
            </a:r>
            <a:r>
              <a:rPr lang="sr-Latn-RS">
                <a:sym typeface="Wingdings" panose="05000000000000000000" pitchFamily="2" charset="2"/>
              </a:rPr>
              <a:t></a:t>
            </a:r>
          </a:p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7CC46-C5EA-494F-1D1D-BD85670D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16" y="2525807"/>
            <a:ext cx="4423359" cy="33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A2DF-3627-9E14-0E34-FC124DD0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Upotreba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C51C-9A4E-B4CF-45C0-FC8BFAEA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/>
              <a:t>Kontrola pristupa </a:t>
            </a:r>
          </a:p>
          <a:p>
            <a:pPr lvl="1"/>
            <a:r>
              <a:rPr lang="sr-Latn-RS"/>
              <a:t>elektronske brave, ski-liftovi, itd.</a:t>
            </a:r>
          </a:p>
          <a:p>
            <a:r>
              <a:rPr lang="sr-Latn-RS"/>
              <a:t>Praćenje proizvoda</a:t>
            </a:r>
          </a:p>
          <a:p>
            <a:r>
              <a:rPr lang="sr-Latn-RS"/>
              <a:t>Praćenje životinja, ljudi, predmeta</a:t>
            </a:r>
          </a:p>
          <a:p>
            <a:pPr lvl="1"/>
            <a:r>
              <a:rPr lang="sr-Latn-RS"/>
              <a:t>Praćenje izgubljenog prtljaga</a:t>
            </a:r>
          </a:p>
          <a:p>
            <a:r>
              <a:rPr lang="sr-Latn-RS"/>
              <a:t>Naplata putarine, karata za prevoz i sl.</a:t>
            </a:r>
          </a:p>
          <a:p>
            <a:r>
              <a:rPr lang="sr-Latn-RS"/>
              <a:t>Beskontaktno čitanje dokumenata (pasoši)</a:t>
            </a:r>
          </a:p>
          <a:p>
            <a:r>
              <a:rPr lang="sr-Latn-RS"/>
              <a:t>Biblioteke</a:t>
            </a:r>
          </a:p>
          <a:p>
            <a:r>
              <a:rPr lang="sr-Latn-RS"/>
              <a:t>Beskontaktno plaćanje</a:t>
            </a:r>
          </a:p>
          <a:p>
            <a:pPr lvl="1"/>
            <a:r>
              <a:rPr lang="sr-Latn-RS"/>
              <a:t>Platne kartice</a:t>
            </a:r>
          </a:p>
          <a:p>
            <a:pPr lvl="1"/>
            <a:r>
              <a:rPr lang="sr-Latn-RS"/>
              <a:t>Telefoni</a:t>
            </a:r>
          </a:p>
          <a:p>
            <a:r>
              <a:rPr lang="sr-Latn-R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4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8ADE-8807-4A23-E4D8-0DCCBCE0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Način rada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D3C638-48A8-3743-9008-2AA2B476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1285361"/>
            <a:ext cx="6838950" cy="47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2F326-2316-5D98-1431-44F926C9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1019175"/>
            <a:ext cx="5796213" cy="4714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2FCDF-2CD4-42AD-365B-B5D0C26D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Način rada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3A06-B2DE-C3AC-A6F9-9A15A2F5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" y="1822279"/>
            <a:ext cx="6559717" cy="4145129"/>
          </a:xfrm>
        </p:spPr>
        <p:txBody>
          <a:bodyPr>
            <a:normAutofit fontScale="92500" lnSpcReduction="10000"/>
          </a:bodyPr>
          <a:lstStyle/>
          <a:p>
            <a:r>
              <a:rPr lang="sr-Latn-RS"/>
              <a:t>Najčešći način upotrebe je aktivni čitač – pasivni tag:</a:t>
            </a:r>
          </a:p>
          <a:p>
            <a:pPr lvl="1"/>
            <a:r>
              <a:rPr lang="sr-Latn-RS"/>
              <a:t>Čitač emituje elektromagnetno zračenje</a:t>
            </a:r>
          </a:p>
          <a:p>
            <a:pPr lvl="1"/>
            <a:r>
              <a:rPr lang="sr-Latn-RS"/>
              <a:t>Tag prima zračenje preko namotaja žice (indukuje se struja)</a:t>
            </a:r>
          </a:p>
          <a:p>
            <a:pPr lvl="1"/>
            <a:r>
              <a:rPr lang="sr-Latn-RS"/>
              <a:t>Ta struja može da napaja čip u tagu</a:t>
            </a:r>
          </a:p>
          <a:p>
            <a:pPr lvl="1"/>
            <a:r>
              <a:rPr lang="sr-Latn-RS"/>
              <a:t>Čip u tagu kontroliše tranzistor koji kratko spaja namotaj u skladu sa sekvencom jedinica i nula</a:t>
            </a:r>
            <a:br>
              <a:rPr lang="sr-Latn-RS"/>
            </a:br>
            <a:r>
              <a:rPr lang="sr-Latn-RS"/>
              <a:t>koju treba da pošalje</a:t>
            </a:r>
          </a:p>
          <a:p>
            <a:pPr lvl="1"/>
            <a:r>
              <a:rPr lang="sr-Latn-RS"/>
              <a:t>Kratak spoj namotaja na tagu prouzrokuje promenu struje u emisionom kolu čitača</a:t>
            </a:r>
          </a:p>
          <a:p>
            <a:pPr lvl="1"/>
            <a:r>
              <a:rPr lang="sr-Latn-RS"/>
              <a:t>Čitač tu promenu može da detektuje i dekodira, čime dobija niz bitova od taga</a:t>
            </a:r>
          </a:p>
        </p:txBody>
      </p:sp>
    </p:spTree>
    <p:extLst>
      <p:ext uri="{BB962C8B-B14F-4D97-AF65-F5344CB8AC3E}">
        <p14:creationId xmlns:p14="http://schemas.microsoft.com/office/powerpoint/2010/main" val="4037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6F46-A750-ACA8-FB8A-49E8A092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Dekodiranje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0531-FB05-7DA5-7BF3-BD46A5CD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U čitaču je potrebno ispravno dekodirati detektovane promene</a:t>
            </a:r>
          </a:p>
          <a:p>
            <a:r>
              <a:rPr lang="sr-Latn-RS"/>
              <a:t>Koristi se više načina enkodiranja:</a:t>
            </a:r>
          </a:p>
          <a:p>
            <a:pPr lvl="1"/>
            <a:r>
              <a:rPr lang="sr-Latn-RS"/>
              <a:t>NRZ (Non-Return to Zero) – standardni način markiranja 1 i 0 kao visok i nizak logički nivo</a:t>
            </a:r>
          </a:p>
          <a:p>
            <a:pPr lvl="1"/>
            <a:r>
              <a:rPr lang="sr-Latn-RS"/>
              <a:t>Manchester – gleda se tranzicija u sredini ciklusa</a:t>
            </a:r>
          </a:p>
          <a:p>
            <a:pPr lvl="2"/>
            <a:r>
              <a:rPr lang="sr-Latn-RS"/>
              <a:t>Sa niskog na visoki </a:t>
            </a:r>
            <a:r>
              <a:rPr lang="sr-Latn-RS">
                <a:sym typeface="Wingdings" panose="05000000000000000000" pitchFamily="2" charset="2"/>
              </a:rPr>
              <a:t> 0</a:t>
            </a:r>
          </a:p>
          <a:p>
            <a:pPr lvl="2"/>
            <a:r>
              <a:rPr lang="sr-Latn-RS">
                <a:sym typeface="Wingdings" panose="05000000000000000000" pitchFamily="2" charset="2"/>
              </a:rPr>
              <a:t>Sa visokog na niski  1</a:t>
            </a:r>
            <a:endParaRPr lang="sr-Latn-RS"/>
          </a:p>
          <a:p>
            <a:pPr lvl="1"/>
            <a:r>
              <a:rPr lang="sr-Latn-RS"/>
              <a:t>itd.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92E-DA77-03EC-1725-7F2E002D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sr-Latn-RS"/>
              <a:t>Dekodiranje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5034B-5750-EDED-6838-7A6FF35D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888" y="1381124"/>
            <a:ext cx="7309712" cy="5244275"/>
          </a:xfrm>
        </p:spPr>
      </p:pic>
    </p:spTree>
    <p:extLst>
      <p:ext uri="{BB962C8B-B14F-4D97-AF65-F5344CB8AC3E}">
        <p14:creationId xmlns:p14="http://schemas.microsoft.com/office/powerpoint/2010/main" val="12367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E9C5-CFEA-7459-EB79-E650B631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Opsezi frekvencija RFID tehnologije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7EC4-858F-6B46-3681-00908668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Niska frekvencija (Low Frequency – LF): 120 – 150 kHz</a:t>
            </a:r>
          </a:p>
          <a:p>
            <a:r>
              <a:rPr lang="sr-Latn-RS"/>
              <a:t>Visoka frekvencija (High Frequency – HF) : 13,56 MHz</a:t>
            </a:r>
          </a:p>
          <a:p>
            <a:r>
              <a:rPr lang="sr-Latn-RS"/>
              <a:t>Ultra-visoka frekvencija (Ultra High Frequency – UHF): 433 MHz</a:t>
            </a:r>
          </a:p>
          <a:p>
            <a:r>
              <a:rPr lang="sr-Latn-RS"/>
              <a:t>itd.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1593</Words>
  <Application>Microsoft Office PowerPoint</Application>
  <PresentationFormat>Widescreen</PresentationFormat>
  <Paragraphs>218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Inženjerstvo softvera za Internet-Web of Things</vt:lpstr>
      <vt:lpstr>Radion Frequency Identification</vt:lpstr>
      <vt:lpstr>Uvod</vt:lpstr>
      <vt:lpstr>Upotreba</vt:lpstr>
      <vt:lpstr>Način rada</vt:lpstr>
      <vt:lpstr>Način rada</vt:lpstr>
      <vt:lpstr>Dekodiranje</vt:lpstr>
      <vt:lpstr>Dekodiranje</vt:lpstr>
      <vt:lpstr>Opsezi frekvencija RFID tehnologije</vt:lpstr>
      <vt:lpstr>LF čitači i tagovi</vt:lpstr>
      <vt:lpstr>LF RFID čitači i tagovi</vt:lpstr>
      <vt:lpstr>RFID RDM6300 čitač na RPI</vt:lpstr>
      <vt:lpstr>Kompletan primer</vt:lpstr>
      <vt:lpstr>RFID RDM6300 na Arduino/ESP32 platformi</vt:lpstr>
      <vt:lpstr>Kompletan primer</vt:lpstr>
      <vt:lpstr>Near Field Communication</vt:lpstr>
      <vt:lpstr>Uvod</vt:lpstr>
      <vt:lpstr>NFC čitači i tagovi/kartice</vt:lpstr>
      <vt:lpstr>NFC čitači i tagovi</vt:lpstr>
      <vt:lpstr>MFRC522 čitač/pisač modul na RPI </vt:lpstr>
      <vt:lpstr>MFRC522 na RPI platformi – čitanje</vt:lpstr>
      <vt:lpstr>MFRC522 na RPI platformi – ključ</vt:lpstr>
      <vt:lpstr>MFRC522 na RPI platformi – pisanje</vt:lpstr>
      <vt:lpstr>MFRC522 na Arduino/ESP32 platformi</vt:lpstr>
      <vt:lpstr>MFRC522 na Arduino/ESP32 platformi - čitanje</vt:lpstr>
      <vt:lpstr>MFRC522 na Arduino/ESP32 platformi - čitanje</vt:lpstr>
      <vt:lpstr>MFRC522 na Arduino/ESP32 platformi - čitanje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Inženjerstvo softvera za Internet-Web of Things</dc:title>
  <dc:creator>Milan Vidaković</dc:creator>
  <cp:lastModifiedBy>Milan Vidaković</cp:lastModifiedBy>
  <cp:revision>259</cp:revision>
  <dcterms:created xsi:type="dcterms:W3CDTF">2023-07-02T11:21:56Z</dcterms:created>
  <dcterms:modified xsi:type="dcterms:W3CDTF">2023-09-05T08:03:22Z</dcterms:modified>
</cp:coreProperties>
</file>