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67" r:id="rId27"/>
    <p:sldId id="338" r:id="rId28"/>
    <p:sldId id="342" r:id="rId29"/>
    <p:sldId id="343" r:id="rId30"/>
    <p:sldId id="344" r:id="rId31"/>
    <p:sldId id="351" r:id="rId32"/>
    <p:sldId id="352" r:id="rId33"/>
    <p:sldId id="353" r:id="rId34"/>
    <p:sldId id="354" r:id="rId35"/>
    <p:sldId id="355" r:id="rId36"/>
    <p:sldId id="35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1EFE-BA65-5A19-F797-12A18B1DD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F5B44-8593-7860-6B0C-2B438F4CD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586F8-D50A-8916-C7A1-1F537720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4100-FFD9-1EB4-DA33-687E0AC8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E0DC-4838-6A39-8B32-C4E398C6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4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CF5B-A10C-8D66-A934-F2B3F8BD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FE212-F70D-473D-8267-AD43A072F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AFAB5-22A4-AC6B-7612-DF61E6D0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AE2A4-4BE6-2CF4-668A-C7441C25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4FDE6-A026-8B29-7083-7919AE82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1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6C62D-F089-C4B9-8F78-613BAF2A6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FAFE0-12D5-9152-060D-BBAEEEF20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2ED58-842D-35B9-6A31-AF830D1E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FF238-FB72-F70E-F371-A8E931D3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CE6E-8DB8-16C0-3400-89C089D6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E836-1532-02B1-325E-049C7CFB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EB26-0ACF-8417-DDCA-EF6A4493E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E526-E7D1-DDE5-AC37-94BFFCB1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AD2F-5C94-07DB-D9E3-3C52CD14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8244A-821E-F949-6DA5-C32FBFDE1F65}"/>
              </a:ext>
            </a:extLst>
          </p:cNvPr>
          <p:cNvSpPr txBox="1"/>
          <p:nvPr userDrawn="1"/>
        </p:nvSpPr>
        <p:spPr>
          <a:xfrm>
            <a:off x="8542421" y="6356350"/>
            <a:ext cx="281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6B86B29-6937-4A29-96A9-82E097FF30FC}" type="slidenum">
              <a:rPr lang="en-US" smtClean="0"/>
              <a:t>‹#›</a:t>
            </a:fld>
            <a:r>
              <a:rPr lang="sr-Latn-RS"/>
              <a:t>/36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3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697A-DCC3-3C78-5F42-43341F7A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0D6E7-5376-58A5-CFA0-4BF85DE33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6E4B9-FB0B-9F34-ECFC-F68AC6EC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2E0C0-1D38-4820-6CA1-2B196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2E810-C51B-ED62-0B5F-064BFF28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6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F84A-1527-2B40-2886-64E21C5B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F598-58A5-FAC1-0BEF-779C72DDD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96E3-A4CC-EAEE-6357-CD862B9A0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29252-5E36-B76B-AF36-91782FFA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F5DF1-2F2C-849F-C041-6A5A5F70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273C1-06CF-35B3-75FA-590D8E56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6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F879-1328-E340-8B9B-8A10833F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BB2EB-6820-7C34-C33E-5DCD69BCD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144A7-490A-D753-E0E7-28DF5DE1B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CBF35-8FD6-0F05-0605-56D557A55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844EC-548C-7B10-ABF7-AF730DF29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C9BC2-5F39-628D-7575-4ACAFD2F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522D6-CBC7-ECE7-89E2-6E7446C4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4EBE0-CACB-531A-7EB9-A66C95F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1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E2D2-F634-35C3-129C-402D4B67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A24AD-43C2-C9BF-0733-8E486F7B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D1A60-6C21-3DE1-F499-11EA33E4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23F8D-DF6D-C370-B139-38956701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1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095A3-4755-98D1-FAAF-BF3D1C88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A5674-95DF-A2A8-314E-666E8812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B0CFA-FA25-153B-4E0F-AAB297C0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1AD3-9771-6B60-DA0C-3A04177F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97B6-E4C4-62F0-D808-A21A692F9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5913F-2271-1F17-315D-1AA9C4588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5709E-F6BD-9BDF-D5DE-01385E47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4ADB-4D12-62DB-BEFF-F9CDF68F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D36E-1311-59AB-5543-EF0D5823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8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F30D-8E4C-1498-48E0-2794018F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0748E-1A0A-043A-84AC-AFF4520B0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7193-1AA9-3723-77F5-9F5BC97EF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F522E-F50D-D01C-0ACD-3F1E902E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C4F07-444B-FE89-BAB3-853D4DD0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93B50-85DA-2943-409A-8718B7AA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5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56229-3232-DDD9-36C0-636133B0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2307C-5448-A758-AE55-61343566E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15901-90A1-74B2-D0BE-EC0E7776D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41919-AE3E-4BAA-B420-BDAA2FF882F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72C9-5778-F295-0D0F-C8E043076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B4812-2D10-855E-B3E5-5DC1A5C0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5F2D-BCBE-5594-D92B-26F89A572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Inženjerstvo softvera za Internet-Web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1177C-0083-EA9B-7872-0333BDBB6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Matematičke osnove rada računara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DB68F09-E0FB-7E71-9FAB-312F08C21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4000"/>
              <a:t>Računske operacije</a:t>
            </a:r>
            <a:r>
              <a:rPr lang="en-US" altLang="sr-Latn-RS" sz="4000"/>
              <a:t> – binarni brojni sistem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F5B94C4-0C2F-8269-388B-BB6FDA733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946150" cy="1612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r-Latn-CS" altLang="sr-Latn-RS" sz="2000"/>
              <a:t> </a:t>
            </a:r>
            <a:r>
              <a:rPr lang="en-US" altLang="sr-Latn-RS" sz="2000"/>
              <a:t> </a:t>
            </a: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+11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---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110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32CF23E-5B41-22ED-7576-39B1D3910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1557338"/>
            <a:ext cx="94615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sr-Latn-CS" altLang="sr-Latn-RS" sz="2000"/>
              <a:t> </a:t>
            </a:r>
            <a:r>
              <a:rPr lang="en-US" altLang="sr-Latn-RS" sz="2000"/>
              <a:t> </a:t>
            </a: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110</a:t>
            </a:r>
          </a:p>
          <a:p>
            <a:pPr eaLnBrk="1" hangingPunct="1">
              <a:buFontTx/>
              <a:buNone/>
            </a:pPr>
            <a:r>
              <a:rPr lang="sr-Latn-C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101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---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001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2311A9BF-D111-2335-7289-D3A8078A5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9" y="1700213"/>
            <a:ext cx="2376487" cy="223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sr-Latn-CS" altLang="sr-Latn-RS" sz="2000"/>
              <a:t> </a:t>
            </a:r>
            <a:r>
              <a:rPr lang="en-US" altLang="sr-Latn-RS" sz="2000"/>
              <a:t> </a:t>
            </a: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r-Latn-C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110 x 11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--------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110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+ 110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-----------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10010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E4C24A78-8250-DAD9-6508-644996637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4" y="1773239"/>
            <a:ext cx="3095625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sr-Latn-RS" sz="2000"/>
              <a:t>      </a:t>
            </a: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1001 : 11 = 11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----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100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-011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-----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0011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-0011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------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0000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D0BAE3F-5EF5-6D39-0B1E-B9BC1A4EC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4000"/>
              <a:t>Računske operacije</a:t>
            </a:r>
            <a:r>
              <a:rPr lang="en-US" altLang="sr-Latn-RS" sz="4000"/>
              <a:t> – oktalni brojni sistem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67E664D-27F6-34F7-B5DC-4C36F63C2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0" y="1600200"/>
            <a:ext cx="1079500" cy="1612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sr-Latn-RS" sz="2000">
                <a:latin typeface="Courier New" panose="02070309020205020404" pitchFamily="49" charset="0"/>
              </a:rPr>
              <a:t> </a:t>
            </a:r>
            <a:r>
              <a:rPr lang="en-US" altLang="sr-Latn-RS" sz="2000">
                <a:latin typeface="Courier New" panose="02070309020205020404" pitchFamily="49" charset="0"/>
              </a:rPr>
              <a:t> </a:t>
            </a: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447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+652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1321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723EDAB-0373-60C1-9FFD-CF63BB5B5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1557338"/>
            <a:ext cx="1366838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sr-Latn-CS" altLang="sr-Latn-RS" sz="2000"/>
              <a:t> </a:t>
            </a:r>
            <a:r>
              <a:rPr lang="en-US" altLang="sr-Latn-RS" sz="2000"/>
              <a:t> </a:t>
            </a: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54,3</a:t>
            </a:r>
          </a:p>
          <a:p>
            <a:pPr eaLnBrk="1" hangingPunct="1">
              <a:buFontTx/>
              <a:buNone/>
            </a:pPr>
            <a:r>
              <a:rPr lang="sr-Latn-C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45,4</a:t>
            </a:r>
            <a:endParaRPr lang="en-US" altLang="sr-Latn-RS" sz="200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----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6,7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10C7C87A-B10C-D196-EEC0-EDF29F527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9" y="1700213"/>
            <a:ext cx="2376487" cy="223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sr-Latn-CS" altLang="sr-Latn-RS" sz="2000"/>
              <a:t> </a:t>
            </a:r>
            <a:r>
              <a:rPr lang="en-US" altLang="sr-Latn-RS" sz="2000"/>
              <a:t> </a:t>
            </a: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r-Latn-C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123 x 21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--------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123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+ 246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-----------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2603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D6BF7DB4-7DAA-6289-1884-DC37008D0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4" y="1773238"/>
            <a:ext cx="3095625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sr-Latn-RS" sz="2000"/>
              <a:t>      </a:t>
            </a: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2603 : 21 = 123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----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26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-21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----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50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-42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----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63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-63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-----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81A0623-A364-2366-6D49-F78BA0793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4000"/>
              <a:t>Računske operacije</a:t>
            </a:r>
            <a:r>
              <a:rPr lang="en-US" altLang="sr-Latn-RS" sz="4000"/>
              <a:t> – heksadecimalni brojni sistem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AD27B3B-5749-8645-4EBE-8F95027F1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0" y="1600200"/>
            <a:ext cx="1079500" cy="1612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r-Latn-CS" altLang="sr-Latn-RS" sz="2000">
                <a:latin typeface="Courier New" panose="02070309020205020404" pitchFamily="49" charset="0"/>
              </a:rPr>
              <a:t> </a:t>
            </a:r>
            <a:r>
              <a:rPr lang="en-US" altLang="sr-Latn-RS" sz="2000">
                <a:latin typeface="Courier New" panose="02070309020205020404" pitchFamily="49" charset="0"/>
              </a:rPr>
              <a:t> 12</a:t>
            </a: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+1AA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2D1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508497EA-FCD0-BB38-5B9B-7D9E51209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1557338"/>
            <a:ext cx="1366838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sr-Latn-CS" altLang="sr-Latn-RS" sz="2000"/>
              <a:t> </a:t>
            </a:r>
            <a:r>
              <a:rPr lang="en-US" altLang="sr-Latn-RS" sz="2000"/>
              <a:t> </a:t>
            </a: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2C</a:t>
            </a:r>
          </a:p>
          <a:p>
            <a:pPr eaLnBrk="1" hangingPunct="1">
              <a:buFontTx/>
              <a:buNone/>
            </a:pPr>
            <a:r>
              <a:rPr lang="sr-Latn-C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en-US" altLang="sr-Latn-RS" sz="200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----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7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9F490B81-635D-C573-EFA8-558BCA360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9" y="1700213"/>
            <a:ext cx="2376487" cy="223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sr-Latn-CS" altLang="sr-Latn-RS" sz="2000"/>
              <a:t> </a:t>
            </a:r>
            <a:r>
              <a:rPr lang="en-US" altLang="sr-Latn-RS" sz="2000"/>
              <a:t> </a:t>
            </a: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r-Latn-C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53 x 11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--------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53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+ 53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-----------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583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0242B25C-B59B-5F74-B77A-0119FE10D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4" y="1773239"/>
            <a:ext cx="3095625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sr-Latn-RS" sz="2000"/>
              <a:t>      </a:t>
            </a: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583 : 11 = 53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----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58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-55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----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33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-33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----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0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413B3AB8-9ABB-CA11-0CE5-324047B1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4437063"/>
            <a:ext cx="2376487" cy="223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sr-Latn-CS" altLang="sr-Latn-RS" sz="2000"/>
              <a:t> </a:t>
            </a:r>
            <a:r>
              <a:rPr lang="en-US" altLang="sr-Latn-RS" sz="2000"/>
              <a:t> </a:t>
            </a: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r-Latn-C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1A0 x 13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--------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4E0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+ 1A0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-----------</a:t>
            </a:r>
          </a:p>
          <a:p>
            <a:pPr eaLnBrk="1" hangingPunct="1">
              <a:buFontTx/>
              <a:buNone/>
            </a:pPr>
            <a:r>
              <a:rPr lang="en-US" altLang="sr-Latn-R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1EE0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297536E-2FD3-5BF7-2956-1FDEF15F4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Konverzije brojnih sistema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E85D9F6-6DF5-8210-D6CD-D22EECE8D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sr-Latn-RS"/>
              <a:t>Op</a:t>
            </a:r>
            <a:r>
              <a:rPr lang="sr-Latn-CS" altLang="sr-Latn-RS"/>
              <a:t>šta formula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sr-Latn-RS"/>
              <a:t>celobrojni deo: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r-Latn-RS"/>
              <a:t>celobrojni deo (</a:t>
            </a:r>
            <a:r>
              <a:rPr lang="sr-Latn-CS" altLang="sr-Latn-RS" b="1"/>
              <a:t>a</a:t>
            </a:r>
            <a:r>
              <a:rPr lang="en-US" altLang="sr-Latn-RS"/>
              <a:t>)</a:t>
            </a:r>
            <a:r>
              <a:rPr lang="sr-Latn-CS" altLang="sr-Latn-RS"/>
              <a:t> u novu bazu </a:t>
            </a:r>
            <a:r>
              <a:rPr lang="sr-Latn-CS" altLang="sr-Latn-RS" b="1"/>
              <a:t>b</a:t>
            </a:r>
            <a:r>
              <a:rPr lang="sr-Latn-CS" altLang="sr-Latn-RS"/>
              <a:t>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r-Latn-RS"/>
              <a:t> </a:t>
            </a:r>
            <a:r>
              <a:rPr lang="sr-Latn-CS" altLang="sr-Latn-RS"/>
              <a:t>a :</a:t>
            </a:r>
            <a:r>
              <a:rPr lang="en-US" altLang="sr-Latn-RS"/>
              <a:t> b = r1 i ostatak o1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r-Latn-RS"/>
              <a:t>r1 : b = r2 i ostatak o2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r-Latn-RS"/>
              <a:t>r2 : b = r3 i ostatak o3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r-Latn-RS"/>
              <a:t>...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r-Latn-RS"/>
              <a:t>rn : b = 0 i ostatak on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r-Latn-RS"/>
              <a:t>----------------------------------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r-Latn-RS"/>
              <a:t>rezultat: on ... o3 o2 o1</a:t>
            </a:r>
          </a:p>
        </p:txBody>
      </p:sp>
      <p:sp>
        <p:nvSpPr>
          <p:cNvPr id="16388" name="Line 4">
            <a:extLst>
              <a:ext uri="{FF2B5EF4-FFF2-40B4-BE49-F238E27FC236}">
                <a16:creationId xmlns:a16="http://schemas.microsoft.com/office/drawing/2014/main" id="{76547FC2-4D4E-9930-C5A7-2C40DFA8AE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51763" y="2205038"/>
            <a:ext cx="0" cy="316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05DE4F1-98E6-F4B1-71B4-4E2D274CA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Konverzije brojnih sistema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1B5EE94-E8D6-0EF0-7DA1-E54E76197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600201"/>
            <a:ext cx="8713788" cy="4525963"/>
          </a:xfrm>
        </p:spPr>
        <p:txBody>
          <a:bodyPr/>
          <a:lstStyle/>
          <a:p>
            <a:pPr eaLnBrk="1" hangingPunct="1"/>
            <a:r>
              <a:rPr lang="en-US" altLang="sr-Latn-RS"/>
              <a:t>Op</a:t>
            </a:r>
            <a:r>
              <a:rPr lang="sr-Latn-CS" altLang="sr-Latn-RS"/>
              <a:t>šta formula</a:t>
            </a:r>
          </a:p>
          <a:p>
            <a:pPr lvl="1" eaLnBrk="1" hangingPunct="1"/>
            <a:r>
              <a:rPr lang="sr-Latn-RS" altLang="sr-Latn-RS"/>
              <a:t>decimale</a:t>
            </a:r>
            <a:r>
              <a:rPr lang="sr-Latn-CS" altLang="sr-Latn-RS"/>
              <a:t>:</a:t>
            </a:r>
          </a:p>
          <a:p>
            <a:pPr lvl="2" eaLnBrk="1" hangingPunct="1">
              <a:buFontTx/>
              <a:buNone/>
            </a:pPr>
            <a:r>
              <a:rPr lang="sr-Latn-RS" altLang="sr-Latn-RS"/>
              <a:t>decimale</a:t>
            </a:r>
            <a:r>
              <a:rPr lang="en-US" altLang="sr-Latn-RS"/>
              <a:t> (</a:t>
            </a:r>
            <a:r>
              <a:rPr lang="sr-Latn-CS" altLang="sr-Latn-RS" b="1"/>
              <a:t>a=0,xxxx</a:t>
            </a:r>
            <a:r>
              <a:rPr lang="en-US" altLang="sr-Latn-RS"/>
              <a:t>)</a:t>
            </a:r>
            <a:r>
              <a:rPr lang="sr-Latn-CS" altLang="sr-Latn-RS"/>
              <a:t> u novu bazu </a:t>
            </a:r>
            <a:r>
              <a:rPr lang="sr-Latn-CS" altLang="sr-Latn-RS" b="1"/>
              <a:t>b</a:t>
            </a:r>
            <a:r>
              <a:rPr lang="sr-Latn-CS" altLang="sr-Latn-RS"/>
              <a:t>:</a:t>
            </a:r>
          </a:p>
          <a:p>
            <a:pPr lvl="2" eaLnBrk="1" hangingPunct="1">
              <a:buFontTx/>
              <a:buNone/>
            </a:pPr>
            <a:r>
              <a:rPr lang="en-US" altLang="sr-Latn-RS"/>
              <a:t> </a:t>
            </a:r>
            <a:r>
              <a:rPr lang="sr-Latn-CS" altLang="sr-Latn-RS"/>
              <a:t>a </a:t>
            </a:r>
            <a:r>
              <a:rPr lang="sr-Latn-CS" altLang="sr-Latn-RS">
                <a:cs typeface="Arial" panose="020B0604020202020204" pitchFamily="34" charset="0"/>
              </a:rPr>
              <a:t>∙</a:t>
            </a:r>
            <a:r>
              <a:rPr lang="en-US" altLang="sr-Latn-RS"/>
              <a:t> b = c1,r1  tj. celobrojni deo c1 i </a:t>
            </a:r>
            <a:r>
              <a:rPr lang="sr-Latn-RS" altLang="sr-Latn-RS"/>
              <a:t>decimale</a:t>
            </a:r>
            <a:r>
              <a:rPr lang="en-US" altLang="sr-Latn-RS"/>
              <a:t> r1</a:t>
            </a:r>
          </a:p>
          <a:p>
            <a:pPr lvl="2" eaLnBrk="1" hangingPunct="1">
              <a:buFontTx/>
              <a:buNone/>
            </a:pPr>
            <a:r>
              <a:rPr lang="en-US" altLang="sr-Latn-RS"/>
              <a:t>r1 </a:t>
            </a:r>
            <a:r>
              <a:rPr lang="sr-Latn-CS" altLang="sr-Latn-RS">
                <a:cs typeface="Arial" panose="020B0604020202020204" pitchFamily="34" charset="0"/>
              </a:rPr>
              <a:t>∙</a:t>
            </a:r>
            <a:r>
              <a:rPr lang="en-US" altLang="sr-Latn-RS"/>
              <a:t> b = c2,r2  tj. celobrojni deo c2 i </a:t>
            </a:r>
            <a:r>
              <a:rPr lang="sr-Latn-RS" altLang="sr-Latn-RS"/>
              <a:t>decimale</a:t>
            </a:r>
            <a:r>
              <a:rPr lang="en-US" altLang="sr-Latn-RS"/>
              <a:t> r2</a:t>
            </a:r>
          </a:p>
          <a:p>
            <a:pPr lvl="2" eaLnBrk="1" hangingPunct="1">
              <a:buFontTx/>
              <a:buNone/>
            </a:pPr>
            <a:r>
              <a:rPr lang="en-US" altLang="sr-Latn-RS"/>
              <a:t>r2 </a:t>
            </a:r>
            <a:r>
              <a:rPr lang="sr-Latn-CS" altLang="sr-Latn-RS">
                <a:cs typeface="Arial" panose="020B0604020202020204" pitchFamily="34" charset="0"/>
              </a:rPr>
              <a:t>∙</a:t>
            </a:r>
            <a:r>
              <a:rPr lang="en-US" altLang="sr-Latn-RS"/>
              <a:t> b = c3,r3  tj. celobrojni deo c3 i </a:t>
            </a:r>
            <a:r>
              <a:rPr lang="sr-Latn-RS" altLang="sr-Latn-RS"/>
              <a:t>decimale</a:t>
            </a:r>
            <a:r>
              <a:rPr lang="en-US" altLang="sr-Latn-RS"/>
              <a:t> r3</a:t>
            </a:r>
          </a:p>
          <a:p>
            <a:pPr lvl="2" eaLnBrk="1" hangingPunct="1">
              <a:buFontTx/>
              <a:buNone/>
            </a:pPr>
            <a:r>
              <a:rPr lang="en-US" altLang="sr-Latn-RS"/>
              <a:t>...</a:t>
            </a:r>
          </a:p>
          <a:p>
            <a:pPr lvl="2" eaLnBrk="1" hangingPunct="1">
              <a:buFontTx/>
              <a:buNone/>
            </a:pPr>
            <a:r>
              <a:rPr lang="en-US" altLang="sr-Latn-RS"/>
              <a:t>rn </a:t>
            </a:r>
            <a:r>
              <a:rPr lang="sr-Latn-CS" altLang="sr-Latn-RS">
                <a:cs typeface="Arial" panose="020B0604020202020204" pitchFamily="34" charset="0"/>
              </a:rPr>
              <a:t>∙</a:t>
            </a:r>
            <a:r>
              <a:rPr lang="en-US" altLang="sr-Latn-RS"/>
              <a:t> b = cn,0   tj. celobrojni deo cn i </a:t>
            </a:r>
            <a:r>
              <a:rPr lang="sr-Latn-RS" altLang="sr-Latn-RS"/>
              <a:t>decimale </a:t>
            </a:r>
            <a:r>
              <a:rPr lang="en-US" altLang="sr-Latn-RS"/>
              <a:t> 0</a:t>
            </a:r>
          </a:p>
          <a:p>
            <a:pPr lvl="2" eaLnBrk="1" hangingPunct="1">
              <a:buFontTx/>
              <a:buNone/>
            </a:pPr>
            <a:r>
              <a:rPr lang="en-US" altLang="sr-Latn-RS"/>
              <a:t>------------------------------------------</a:t>
            </a:r>
          </a:p>
          <a:p>
            <a:pPr lvl="2" eaLnBrk="1" hangingPunct="1">
              <a:buFontTx/>
              <a:buNone/>
            </a:pPr>
            <a:r>
              <a:rPr lang="en-US" altLang="sr-Latn-RS"/>
              <a:t>Rezultat: c1 c2 ... cn</a:t>
            </a:r>
          </a:p>
          <a:p>
            <a:pPr lvl="1" eaLnBrk="1" hangingPunct="1"/>
            <a:r>
              <a:rPr lang="en-US" altLang="sr-Latn-RS"/>
              <a:t>Problem</a:t>
            </a:r>
            <a:r>
              <a:rPr lang="sr-Latn-CS" altLang="sr-Latn-RS"/>
              <a:t>: ako decimalni deo ne bude 0</a:t>
            </a:r>
            <a:endParaRPr lang="en-US" altLang="sr-Latn-RS"/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F28685EE-851D-A4FB-61A6-D735440823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99688" y="2276476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D630992-AD93-1FF2-1E2C-18EE8EE28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Primer</a:t>
            </a:r>
            <a:endParaRPr lang="en-US" altLang="sr-Latn-R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743B358-FE33-11D5-619D-3D12B0F25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sr-Latn-RS">
                <a:latin typeface="Tahoma" panose="020B0604030504040204" pitchFamily="34" charset="0"/>
              </a:rPr>
              <a:t>Broj 701,625</a:t>
            </a:r>
            <a:r>
              <a:rPr lang="en-US" altLang="sr-Latn-RS" baseline="-25000">
                <a:latin typeface="Tahoma" panose="020B0604030504040204" pitchFamily="34" charset="0"/>
              </a:rPr>
              <a:t>10</a:t>
            </a:r>
            <a:r>
              <a:rPr lang="en-US" altLang="sr-Latn-RS">
                <a:latin typeface="Tahoma" panose="020B0604030504040204" pitchFamily="34" charset="0"/>
              </a:rPr>
              <a:t> konvertovati u heksadecimalni brojni sistem.</a:t>
            </a:r>
          </a:p>
          <a:p>
            <a:pPr lvl="2" eaLnBrk="1" hangingPunct="1">
              <a:buFontTx/>
              <a:buNone/>
            </a:pPr>
            <a:r>
              <a:rPr lang="en-US" altLang="sr-Latn-RS"/>
              <a:t>701</a:t>
            </a:r>
            <a:r>
              <a:rPr lang="sr-Latn-CS" altLang="sr-Latn-RS"/>
              <a:t> :</a:t>
            </a:r>
            <a:r>
              <a:rPr lang="en-US" altLang="sr-Latn-RS"/>
              <a:t> 16 = 43   i ostatak 13 </a:t>
            </a:r>
            <a:r>
              <a:rPr lang="en-US" altLang="sr-Latn-RS">
                <a:sym typeface="Wingdings" panose="05000000000000000000" pitchFamily="2" charset="2"/>
              </a:rPr>
              <a:t> D</a:t>
            </a:r>
            <a:endParaRPr lang="en-US" altLang="sr-Latn-RS"/>
          </a:p>
          <a:p>
            <a:pPr lvl="2" eaLnBrk="1" hangingPunct="1">
              <a:buFontTx/>
              <a:buNone/>
            </a:pPr>
            <a:r>
              <a:rPr lang="en-US" altLang="sr-Latn-RS"/>
              <a:t>  43 : 16 =   2   i ostatak 11 </a:t>
            </a:r>
            <a:r>
              <a:rPr lang="en-US" altLang="sr-Latn-RS">
                <a:sym typeface="Wingdings" panose="05000000000000000000" pitchFamily="2" charset="2"/>
              </a:rPr>
              <a:t> B</a:t>
            </a:r>
            <a:endParaRPr lang="en-US" altLang="sr-Latn-RS"/>
          </a:p>
          <a:p>
            <a:pPr lvl="2" eaLnBrk="1" hangingPunct="1">
              <a:buFontTx/>
              <a:buNone/>
            </a:pPr>
            <a:r>
              <a:rPr lang="en-US" altLang="sr-Latn-RS"/>
              <a:t>     2 : 16 =  0   i ostatak 2</a:t>
            </a:r>
          </a:p>
          <a:p>
            <a:pPr lvl="2" eaLnBrk="1" hangingPunct="1">
              <a:buFontTx/>
              <a:buNone/>
            </a:pPr>
            <a:r>
              <a:rPr lang="en-US" altLang="sr-Latn-RS"/>
              <a:t>----------------------------------</a:t>
            </a:r>
          </a:p>
          <a:p>
            <a:pPr lvl="2" eaLnBrk="1" hangingPunct="1">
              <a:buFontTx/>
              <a:buNone/>
            </a:pPr>
            <a:r>
              <a:rPr lang="en-US" altLang="sr-Latn-RS"/>
              <a:t>rezultat: 2BD</a:t>
            </a:r>
            <a:endParaRPr lang="en-US" altLang="sr-Latn-RS">
              <a:latin typeface="Tahoma" panose="020B0604030504040204" pitchFamily="34" charset="0"/>
            </a:endParaRPr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BEC8C23C-5F7E-0B7D-888F-BFFA0281CC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51763" y="2205038"/>
            <a:ext cx="0" cy="316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6F95C94-DB43-A6A4-68C1-8CFD5F744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Primer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8C3C3DA-A5BD-56DD-B8A8-D78FCF96C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1"/>
            <a:ext cx="9144000" cy="4525963"/>
          </a:xfrm>
        </p:spPr>
        <p:txBody>
          <a:bodyPr/>
          <a:lstStyle/>
          <a:p>
            <a:pPr eaLnBrk="1" hangingPunct="1"/>
            <a:r>
              <a:rPr lang="sr-Latn-RS" altLang="sr-Latn-RS"/>
              <a:t>Decimale:</a:t>
            </a:r>
            <a:r>
              <a:rPr lang="en-US" altLang="sr-Latn-RS"/>
              <a:t> 0,625</a:t>
            </a:r>
          </a:p>
          <a:p>
            <a:pPr lvl="1" eaLnBrk="1" hangingPunct="1">
              <a:buFontTx/>
              <a:buNone/>
            </a:pPr>
            <a:r>
              <a:rPr lang="en-US" altLang="sr-Latn-RS"/>
              <a:t>0,625</a:t>
            </a:r>
            <a:r>
              <a:rPr lang="sr-Latn-CS" altLang="sr-Latn-RS"/>
              <a:t> </a:t>
            </a:r>
            <a:r>
              <a:rPr lang="sr-Latn-CS" altLang="sr-Latn-RS">
                <a:cs typeface="Arial" panose="020B0604020202020204" pitchFamily="34" charset="0"/>
              </a:rPr>
              <a:t>∙</a:t>
            </a:r>
            <a:r>
              <a:rPr lang="en-US" altLang="sr-Latn-RS"/>
              <a:t> 16 = 10,0  tj. celobrojni deo 10 </a:t>
            </a:r>
            <a:r>
              <a:rPr lang="en-US" altLang="sr-Latn-RS">
                <a:sym typeface="Wingdings" panose="05000000000000000000" pitchFamily="2" charset="2"/>
              </a:rPr>
              <a:t>A</a:t>
            </a:r>
            <a:r>
              <a:rPr lang="en-US" altLang="sr-Latn-RS"/>
              <a:t> i razlomljeni deo 0</a:t>
            </a:r>
          </a:p>
          <a:p>
            <a:pPr lvl="1" eaLnBrk="1" hangingPunct="1">
              <a:buFontTx/>
              <a:buNone/>
            </a:pPr>
            <a:r>
              <a:rPr lang="en-US" altLang="sr-Latn-RS"/>
              <a:t>-----------------------</a:t>
            </a:r>
          </a:p>
          <a:p>
            <a:pPr eaLnBrk="1" hangingPunct="1"/>
            <a:r>
              <a:rPr lang="en-US" altLang="sr-Latn-RS"/>
              <a:t>Kona</a:t>
            </a:r>
            <a:r>
              <a:rPr lang="sr-Latn-CS" altLang="sr-Latn-RS"/>
              <a:t>č</a:t>
            </a:r>
            <a:r>
              <a:rPr lang="en-US" altLang="sr-Latn-RS"/>
              <a:t>an rezultat: 2BD,A</a:t>
            </a:r>
            <a:r>
              <a:rPr lang="en-US" altLang="sr-Latn-RS" baseline="-25000"/>
              <a:t>16</a:t>
            </a:r>
          </a:p>
          <a:p>
            <a:pPr lvl="1" eaLnBrk="1" hangingPunct="1">
              <a:buFontTx/>
              <a:buNone/>
            </a:pPr>
            <a:endParaRPr lang="en-US" altLang="sr-Latn-RS"/>
          </a:p>
          <a:p>
            <a:pPr lvl="1" eaLnBrk="1" hangingPunct="1">
              <a:buFontTx/>
              <a:buNone/>
            </a:pPr>
            <a:endParaRPr lang="en-US" altLang="sr-Latn-RS"/>
          </a:p>
          <a:p>
            <a:pPr lvl="2" eaLnBrk="1" hangingPunct="1">
              <a:buFontTx/>
              <a:buNone/>
            </a:pPr>
            <a:endParaRPr lang="en-US" altLang="sr-Latn-RS"/>
          </a:p>
        </p:txBody>
      </p:sp>
      <p:sp>
        <p:nvSpPr>
          <p:cNvPr id="19460" name="Line 4">
            <a:extLst>
              <a:ext uri="{FF2B5EF4-FFF2-40B4-BE49-F238E27FC236}">
                <a16:creationId xmlns:a16="http://schemas.microsoft.com/office/drawing/2014/main" id="{56BE6E38-DD4B-2E80-56B9-4EFE34FEF6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17175" y="22050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23EAD0E-6137-AC25-49B8-23E614643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Primer</a:t>
            </a:r>
            <a:endParaRPr lang="en-US" altLang="sr-Latn-R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EAB5564-DC6C-7751-CF9C-2E3343B17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sr-Latn-RS">
                <a:latin typeface="Tahoma" panose="020B0604030504040204" pitchFamily="34" charset="0"/>
              </a:rPr>
              <a:t>Broj 701,0625</a:t>
            </a:r>
            <a:r>
              <a:rPr lang="en-US" altLang="sr-Latn-RS" baseline="-25000">
                <a:latin typeface="Tahoma" panose="020B0604030504040204" pitchFamily="34" charset="0"/>
              </a:rPr>
              <a:t>10</a:t>
            </a:r>
            <a:r>
              <a:rPr lang="en-US" altLang="sr-Latn-RS">
                <a:latin typeface="Tahoma" panose="020B0604030504040204" pitchFamily="34" charset="0"/>
              </a:rPr>
              <a:t> konvertovati u oktalni brojni sistem.</a:t>
            </a:r>
          </a:p>
          <a:p>
            <a:pPr lvl="2" eaLnBrk="1" hangingPunct="1">
              <a:buFontTx/>
              <a:buNone/>
            </a:pPr>
            <a:r>
              <a:rPr lang="en-US" altLang="sr-Latn-RS"/>
              <a:t>701</a:t>
            </a:r>
            <a:r>
              <a:rPr lang="sr-Latn-CS" altLang="sr-Latn-RS"/>
              <a:t> :</a:t>
            </a:r>
            <a:r>
              <a:rPr lang="en-US" altLang="sr-Latn-RS"/>
              <a:t> 8 = 87   i ostatak 5 </a:t>
            </a:r>
          </a:p>
          <a:p>
            <a:pPr lvl="2" eaLnBrk="1" hangingPunct="1">
              <a:buFontTx/>
              <a:buNone/>
            </a:pPr>
            <a:r>
              <a:rPr lang="en-US" altLang="sr-Latn-RS"/>
              <a:t>  87 : 8 = 10   i ostatak 7 </a:t>
            </a:r>
          </a:p>
          <a:p>
            <a:pPr lvl="2" eaLnBrk="1" hangingPunct="1">
              <a:buFontTx/>
              <a:buNone/>
            </a:pPr>
            <a:r>
              <a:rPr lang="en-US" altLang="sr-Latn-RS"/>
              <a:t>  10 : 8 =  1    i ostatak 2</a:t>
            </a:r>
            <a:br>
              <a:rPr lang="en-US" altLang="sr-Latn-RS"/>
            </a:br>
            <a:r>
              <a:rPr lang="en-US" altLang="sr-Latn-RS"/>
              <a:t> 1 : 8 =  0    i ostatak 1 </a:t>
            </a:r>
          </a:p>
          <a:p>
            <a:pPr lvl="2" eaLnBrk="1" hangingPunct="1">
              <a:buFontTx/>
              <a:buNone/>
            </a:pPr>
            <a:r>
              <a:rPr lang="en-US" altLang="sr-Latn-RS"/>
              <a:t>----------------------------------</a:t>
            </a:r>
          </a:p>
          <a:p>
            <a:pPr lvl="2" eaLnBrk="1" hangingPunct="1">
              <a:buFontTx/>
              <a:buNone/>
            </a:pPr>
            <a:r>
              <a:rPr lang="en-US" altLang="sr-Latn-RS"/>
              <a:t>rezultat: 1275</a:t>
            </a:r>
            <a:endParaRPr lang="en-US" altLang="sr-Latn-RS">
              <a:latin typeface="Tahoma" panose="020B0604030504040204" pitchFamily="34" charset="0"/>
            </a:endParaRPr>
          </a:p>
        </p:txBody>
      </p:sp>
      <p:sp>
        <p:nvSpPr>
          <p:cNvPr id="20484" name="Line 4">
            <a:extLst>
              <a:ext uri="{FF2B5EF4-FFF2-40B4-BE49-F238E27FC236}">
                <a16:creationId xmlns:a16="http://schemas.microsoft.com/office/drawing/2014/main" id="{79E37493-6F44-E413-9FFA-D9162B75AC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51763" y="2205038"/>
            <a:ext cx="0" cy="316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7B3AC97-20B9-DD40-84E8-F7D6ABFD9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Primer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1EE742B-AC32-EAFC-608F-CCC3A2BCC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1"/>
            <a:ext cx="9144000" cy="4525963"/>
          </a:xfrm>
        </p:spPr>
        <p:txBody>
          <a:bodyPr/>
          <a:lstStyle/>
          <a:p>
            <a:pPr eaLnBrk="1" hangingPunct="1"/>
            <a:r>
              <a:rPr lang="sr-Latn-RS" altLang="sr-Latn-RS"/>
              <a:t>Decimale</a:t>
            </a:r>
            <a:r>
              <a:rPr lang="en-US" altLang="sr-Latn-RS"/>
              <a:t>: 0,0625</a:t>
            </a:r>
          </a:p>
          <a:p>
            <a:pPr lvl="1" eaLnBrk="1" hangingPunct="1">
              <a:buFontTx/>
              <a:buNone/>
            </a:pPr>
            <a:r>
              <a:rPr lang="en-US" altLang="sr-Latn-RS"/>
              <a:t>0,0625</a:t>
            </a:r>
            <a:r>
              <a:rPr lang="sr-Latn-CS" altLang="sr-Latn-RS"/>
              <a:t> </a:t>
            </a:r>
            <a:r>
              <a:rPr lang="sr-Latn-CS" altLang="sr-Latn-RS">
                <a:cs typeface="Arial" panose="020B0604020202020204" pitchFamily="34" charset="0"/>
              </a:rPr>
              <a:t>∙</a:t>
            </a:r>
            <a:r>
              <a:rPr lang="en-US" altLang="sr-Latn-RS"/>
              <a:t> 8 = 0,5  tj. celobrojni deo 0 i razlomljeni deo 0,5</a:t>
            </a:r>
          </a:p>
          <a:p>
            <a:pPr lvl="1" eaLnBrk="1" hangingPunct="1">
              <a:buFontTx/>
              <a:buNone/>
            </a:pPr>
            <a:r>
              <a:rPr lang="en-US" altLang="sr-Latn-RS"/>
              <a:t>0,5 </a:t>
            </a:r>
            <a:r>
              <a:rPr lang="sr-Latn-CS" altLang="sr-Latn-RS">
                <a:cs typeface="Arial" panose="020B0604020202020204" pitchFamily="34" charset="0"/>
              </a:rPr>
              <a:t>∙</a:t>
            </a:r>
            <a:r>
              <a:rPr lang="en-US" altLang="sr-Latn-RS">
                <a:cs typeface="Arial" panose="020B0604020202020204" pitchFamily="34" charset="0"/>
              </a:rPr>
              <a:t> 8 = 4,0 </a:t>
            </a:r>
            <a:r>
              <a:rPr lang="en-US" altLang="sr-Latn-RS"/>
              <a:t> tj. celobrojni deo 4 i razlomljeni deo 0</a:t>
            </a:r>
          </a:p>
          <a:p>
            <a:pPr lvl="1" eaLnBrk="1" hangingPunct="1">
              <a:buFontTx/>
              <a:buNone/>
            </a:pPr>
            <a:r>
              <a:rPr lang="en-US" altLang="sr-Latn-RS"/>
              <a:t>-----------------------</a:t>
            </a:r>
          </a:p>
          <a:p>
            <a:pPr eaLnBrk="1" hangingPunct="1"/>
            <a:r>
              <a:rPr lang="en-US" altLang="sr-Latn-RS"/>
              <a:t>Kona</a:t>
            </a:r>
            <a:r>
              <a:rPr lang="sr-Latn-CS" altLang="sr-Latn-RS"/>
              <a:t>č</a:t>
            </a:r>
            <a:r>
              <a:rPr lang="en-US" altLang="sr-Latn-RS"/>
              <a:t>an rezultat: 1275,04</a:t>
            </a:r>
            <a:r>
              <a:rPr lang="en-US" altLang="sr-Latn-RS" baseline="-25000"/>
              <a:t>8</a:t>
            </a:r>
          </a:p>
          <a:p>
            <a:pPr lvl="1" eaLnBrk="1" hangingPunct="1">
              <a:buFontTx/>
              <a:buNone/>
            </a:pPr>
            <a:endParaRPr lang="en-US" altLang="sr-Latn-RS"/>
          </a:p>
          <a:p>
            <a:pPr lvl="1" eaLnBrk="1" hangingPunct="1">
              <a:buFontTx/>
              <a:buNone/>
            </a:pPr>
            <a:endParaRPr lang="en-US" altLang="sr-Latn-RS"/>
          </a:p>
          <a:p>
            <a:pPr lvl="2" eaLnBrk="1" hangingPunct="1">
              <a:buFontTx/>
              <a:buNone/>
            </a:pPr>
            <a:endParaRPr lang="en-US" altLang="sr-Latn-RS"/>
          </a:p>
        </p:txBody>
      </p:sp>
      <p:sp>
        <p:nvSpPr>
          <p:cNvPr id="21508" name="Line 4">
            <a:extLst>
              <a:ext uri="{FF2B5EF4-FFF2-40B4-BE49-F238E27FC236}">
                <a16:creationId xmlns:a16="http://schemas.microsoft.com/office/drawing/2014/main" id="{3017B133-2A6F-21A0-0765-12C7D3A284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17175" y="22050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CC9AF53-D8F7-E5B1-1EAF-8CF5A7517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Primer</a:t>
            </a:r>
            <a:endParaRPr lang="en-US" altLang="sr-Latn-R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3D6C440-903A-8837-8585-BE6DF6303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sr-Latn-RS">
                <a:latin typeface="Tahoma" panose="020B0604030504040204" pitchFamily="34" charset="0"/>
              </a:rPr>
              <a:t>Broj 37,625</a:t>
            </a:r>
            <a:r>
              <a:rPr lang="en-US" altLang="sr-Latn-RS" baseline="-25000">
                <a:latin typeface="Tahoma" panose="020B0604030504040204" pitchFamily="34" charset="0"/>
              </a:rPr>
              <a:t>10</a:t>
            </a:r>
            <a:r>
              <a:rPr lang="en-US" altLang="sr-Latn-RS">
                <a:latin typeface="Tahoma" panose="020B0604030504040204" pitchFamily="34" charset="0"/>
              </a:rPr>
              <a:t> konvertovati u binarni brojni sistem.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r-Latn-RS"/>
              <a:t>37</a:t>
            </a:r>
            <a:r>
              <a:rPr lang="sr-Latn-CS" altLang="sr-Latn-RS"/>
              <a:t> :</a:t>
            </a:r>
            <a:r>
              <a:rPr lang="en-US" altLang="sr-Latn-RS"/>
              <a:t> 2 = 18 i ostatak 1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r-Latn-RS"/>
              <a:t>18 : 2 = 9   i ostatak 0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r-Latn-RS"/>
              <a:t>  9 : 2 = 4   i ostatak 1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r-Latn-RS"/>
              <a:t>  4 : 2 = 2   i ostatak 0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r-Latn-RS"/>
              <a:t>  2 : 2 = 1   i ostatak 0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r-Latn-RS"/>
              <a:t>  1 : 2 = 0   i ostatak 1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r-Latn-RS"/>
              <a:t>----------------------------------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r-Latn-RS"/>
              <a:t>rezultat: 100101</a:t>
            </a:r>
            <a:endParaRPr lang="en-US" altLang="sr-Latn-RS">
              <a:latin typeface="Tahoma" panose="020B0604030504040204" pitchFamily="34" charset="0"/>
            </a:endParaRPr>
          </a:p>
        </p:txBody>
      </p:sp>
      <p:sp>
        <p:nvSpPr>
          <p:cNvPr id="22532" name="Line 4">
            <a:extLst>
              <a:ext uri="{FF2B5EF4-FFF2-40B4-BE49-F238E27FC236}">
                <a16:creationId xmlns:a16="http://schemas.microsoft.com/office/drawing/2014/main" id="{E7344E85-7097-7B3B-398A-85148A338E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51763" y="2205038"/>
            <a:ext cx="0" cy="316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85EC682-DAB1-308F-366A-F95E45AE8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4000"/>
              <a:t>Matematičke osnove rada računara</a:t>
            </a:r>
            <a:endParaRPr lang="en-US" altLang="sr-Latn-RS" sz="400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8258E85-465B-4E4F-0DD1-F59B7CE6F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Brojni sistemi</a:t>
            </a:r>
          </a:p>
          <a:p>
            <a:pPr lvl="1" eaLnBrk="1" hangingPunct="1"/>
            <a:r>
              <a:rPr lang="en-US" altLang="sr-Latn-RS"/>
              <a:t>p</a:t>
            </a:r>
            <a:r>
              <a:rPr lang="sr-Latn-CS" altLang="sr-Latn-RS"/>
              <a:t>ozicioni i nepozicioni brojni sistemi</a:t>
            </a:r>
          </a:p>
          <a:p>
            <a:pPr lvl="1" eaLnBrk="1" hangingPunct="1"/>
            <a:r>
              <a:rPr lang="sr-Latn-CS" altLang="sr-Latn-RS"/>
              <a:t>računarske operacije</a:t>
            </a:r>
          </a:p>
          <a:p>
            <a:pPr eaLnBrk="1" hangingPunct="1"/>
            <a:r>
              <a:rPr lang="sr-Latn-CS" altLang="sr-Latn-RS"/>
              <a:t>Predstavljanje celobrojnih brojeva u računaru</a:t>
            </a:r>
            <a:endParaRPr lang="en-US" altLang="sr-Latn-RS"/>
          </a:p>
          <a:p>
            <a:pPr lvl="1" eaLnBrk="1" hangingPunct="1"/>
            <a:r>
              <a:rPr lang="sr-Latn-CS" altLang="sr-Latn-RS"/>
              <a:t>predstavljanje negativnih brojeva</a:t>
            </a:r>
          </a:p>
          <a:p>
            <a:pPr eaLnBrk="1" hangingPunct="1"/>
            <a:r>
              <a:rPr lang="sr-Latn-CS" altLang="sr-Latn-RS"/>
              <a:t>Predstavljanje </a:t>
            </a:r>
            <a:r>
              <a:rPr lang="sr-Latn-RS" altLang="sr-Latn-RS"/>
              <a:t>realnih </a:t>
            </a:r>
            <a:r>
              <a:rPr lang="sr-Latn-CS" altLang="sr-Latn-RS"/>
              <a:t>brojeva u računaru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34FC7A2-18D3-7BDA-8854-FB8FFB922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Primer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D95647D-A6E8-0B17-23FB-7494AC51D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1"/>
            <a:ext cx="9144000" cy="4525963"/>
          </a:xfrm>
        </p:spPr>
        <p:txBody>
          <a:bodyPr/>
          <a:lstStyle/>
          <a:p>
            <a:pPr eaLnBrk="1" hangingPunct="1"/>
            <a:r>
              <a:rPr lang="sr-Latn-RS" altLang="sr-Latn-RS"/>
              <a:t>Decimale</a:t>
            </a:r>
            <a:r>
              <a:rPr lang="en-US" altLang="sr-Latn-RS"/>
              <a:t>: 0,625</a:t>
            </a:r>
          </a:p>
          <a:p>
            <a:pPr lvl="1" eaLnBrk="1" hangingPunct="1">
              <a:buFontTx/>
              <a:buNone/>
            </a:pPr>
            <a:r>
              <a:rPr lang="en-US" altLang="sr-Latn-RS"/>
              <a:t>0,625</a:t>
            </a:r>
            <a:r>
              <a:rPr lang="sr-Latn-CS" altLang="sr-Latn-RS"/>
              <a:t> </a:t>
            </a:r>
            <a:r>
              <a:rPr lang="sr-Latn-CS" altLang="sr-Latn-RS">
                <a:cs typeface="Arial" panose="020B0604020202020204" pitchFamily="34" charset="0"/>
              </a:rPr>
              <a:t>∙</a:t>
            </a:r>
            <a:r>
              <a:rPr lang="en-US" altLang="sr-Latn-RS"/>
              <a:t> 2 = 1,250  tj. celobrojni deo 1 i razlomljeni deo 0,250</a:t>
            </a:r>
          </a:p>
          <a:p>
            <a:pPr lvl="1" eaLnBrk="1" hangingPunct="1">
              <a:buFontTx/>
              <a:buNone/>
            </a:pPr>
            <a:r>
              <a:rPr lang="en-US" altLang="sr-Latn-RS"/>
              <a:t>0,250 </a:t>
            </a:r>
            <a:r>
              <a:rPr lang="sr-Latn-CS" altLang="sr-Latn-RS">
                <a:cs typeface="Arial" panose="020B0604020202020204" pitchFamily="34" charset="0"/>
              </a:rPr>
              <a:t>∙</a:t>
            </a:r>
            <a:r>
              <a:rPr lang="en-US" altLang="sr-Latn-RS">
                <a:cs typeface="Arial" panose="020B0604020202020204" pitchFamily="34" charset="0"/>
              </a:rPr>
              <a:t> 2</a:t>
            </a:r>
            <a:r>
              <a:rPr lang="en-US" altLang="sr-Latn-RS"/>
              <a:t> = 0,5      tj. celobrojni deo 0 i razlomljeni deo 0,5</a:t>
            </a:r>
          </a:p>
          <a:p>
            <a:pPr lvl="1" eaLnBrk="1" hangingPunct="1">
              <a:buFontTx/>
              <a:buNone/>
            </a:pPr>
            <a:r>
              <a:rPr lang="en-US" altLang="sr-Latn-RS"/>
              <a:t>0,5     </a:t>
            </a:r>
            <a:r>
              <a:rPr lang="sr-Latn-CS" altLang="sr-Latn-RS">
                <a:cs typeface="Arial" panose="020B0604020202020204" pitchFamily="34" charset="0"/>
              </a:rPr>
              <a:t>∙</a:t>
            </a:r>
            <a:r>
              <a:rPr lang="en-US" altLang="sr-Latn-RS"/>
              <a:t> 2 = 1,0      tj. celobrojni deo 1 i razlomljeni deo 0</a:t>
            </a:r>
          </a:p>
          <a:p>
            <a:pPr lvl="1" eaLnBrk="1" hangingPunct="1">
              <a:buFontTx/>
              <a:buNone/>
            </a:pPr>
            <a:r>
              <a:rPr lang="en-US" altLang="sr-Latn-RS"/>
              <a:t>-----------------------</a:t>
            </a:r>
          </a:p>
          <a:p>
            <a:pPr eaLnBrk="1" hangingPunct="1"/>
            <a:r>
              <a:rPr lang="en-US" altLang="sr-Latn-RS"/>
              <a:t>Kona</a:t>
            </a:r>
            <a:r>
              <a:rPr lang="sr-Latn-CS" altLang="sr-Latn-RS"/>
              <a:t>č</a:t>
            </a:r>
            <a:r>
              <a:rPr lang="en-US" altLang="sr-Latn-RS"/>
              <a:t>an rezultat: 100101,101</a:t>
            </a:r>
            <a:r>
              <a:rPr lang="en-US" altLang="sr-Latn-RS" baseline="-25000"/>
              <a:t>2</a:t>
            </a:r>
          </a:p>
          <a:p>
            <a:pPr lvl="1" eaLnBrk="1" hangingPunct="1">
              <a:buFontTx/>
              <a:buNone/>
            </a:pPr>
            <a:endParaRPr lang="en-US" altLang="sr-Latn-RS"/>
          </a:p>
          <a:p>
            <a:pPr lvl="1" eaLnBrk="1" hangingPunct="1">
              <a:buFontTx/>
              <a:buNone/>
            </a:pPr>
            <a:endParaRPr lang="en-US" altLang="sr-Latn-RS"/>
          </a:p>
          <a:p>
            <a:pPr lvl="2" eaLnBrk="1" hangingPunct="1">
              <a:buFontTx/>
              <a:buNone/>
            </a:pPr>
            <a:endParaRPr lang="en-US" altLang="sr-Latn-RS"/>
          </a:p>
        </p:txBody>
      </p:sp>
      <p:sp>
        <p:nvSpPr>
          <p:cNvPr id="23556" name="Line 5">
            <a:extLst>
              <a:ext uri="{FF2B5EF4-FFF2-40B4-BE49-F238E27FC236}">
                <a16:creationId xmlns:a16="http://schemas.microsoft.com/office/drawing/2014/main" id="{5287B359-5141-F9D8-6C43-A3E5B7B35B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17175" y="22050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08C03A2-7E3C-908D-6B34-A9E9C619E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4000"/>
              <a:t>Konverzija iz binarnog u oktalni i heksadecimalni brojni sistem</a:t>
            </a:r>
            <a:endParaRPr lang="en-US" altLang="sr-Latn-RS" sz="400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AF1B33D-141F-DEC1-1D37-F280DA168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Drugačijim grupisanjem bitova:</a:t>
            </a:r>
          </a:p>
          <a:p>
            <a:pPr lvl="1" eaLnBrk="1" hangingPunct="1"/>
            <a:r>
              <a:rPr lang="sr-Latn-CS" altLang="sr-Latn-RS"/>
              <a:t>po tri bita za oktalni brojni sistem</a:t>
            </a:r>
          </a:p>
          <a:p>
            <a:pPr lvl="1" eaLnBrk="1" hangingPunct="1"/>
            <a:r>
              <a:rPr lang="sr-Latn-CS" altLang="sr-Latn-RS"/>
              <a:t>po četiri bita za heksadecimalni brojni sistem</a:t>
            </a:r>
          </a:p>
          <a:p>
            <a:pPr eaLnBrk="1" hangingPunct="1"/>
            <a:r>
              <a:rPr lang="sr-Latn-CS" altLang="sr-Latn-RS"/>
              <a:t>Primer:</a:t>
            </a:r>
          </a:p>
          <a:p>
            <a:pPr lvl="1" eaLnBrk="1" hangingPunct="1">
              <a:buFontTx/>
              <a:buNone/>
            </a:pPr>
            <a:r>
              <a:rPr lang="sr-Latn-CS" altLang="sr-Latn-RS"/>
              <a:t>01 100 111,111</a:t>
            </a:r>
            <a:r>
              <a:rPr lang="sr-Latn-CS" altLang="sr-Latn-RS" baseline="-25000"/>
              <a:t>2</a:t>
            </a:r>
            <a:r>
              <a:rPr lang="sr-Latn-CS" altLang="sr-Latn-RS"/>
              <a:t> = 147,7</a:t>
            </a:r>
            <a:r>
              <a:rPr lang="sr-Latn-CS" altLang="sr-Latn-RS" baseline="-25000"/>
              <a:t>8</a:t>
            </a:r>
          </a:p>
          <a:p>
            <a:pPr lvl="1" eaLnBrk="1" hangingPunct="1">
              <a:buFontTx/>
              <a:buNone/>
            </a:pPr>
            <a:endParaRPr lang="sr-Latn-CS" altLang="sr-Latn-RS" baseline="-25000"/>
          </a:p>
          <a:p>
            <a:pPr lvl="1" eaLnBrk="1" hangingPunct="1">
              <a:buFontTx/>
              <a:buNone/>
            </a:pPr>
            <a:r>
              <a:rPr lang="sr-Latn-CS" altLang="sr-Latn-RS"/>
              <a:t>0110 0111,111</a:t>
            </a:r>
            <a:r>
              <a:rPr lang="sr-Latn-CS" altLang="sr-Latn-RS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sr-Latn-CS" altLang="sr-Latn-RS" baseline="-25000"/>
              <a:t>2</a:t>
            </a:r>
            <a:r>
              <a:rPr lang="sr-Latn-CS" altLang="sr-Latn-RS"/>
              <a:t> = 67,E</a:t>
            </a:r>
            <a:r>
              <a:rPr lang="sr-Latn-CS" altLang="sr-Latn-RS" baseline="-25000"/>
              <a:t>16</a:t>
            </a:r>
            <a:endParaRPr lang="en-US" altLang="sr-Latn-RS"/>
          </a:p>
        </p:txBody>
      </p:sp>
      <p:sp>
        <p:nvSpPr>
          <p:cNvPr id="24580" name="Line 4">
            <a:extLst>
              <a:ext uri="{FF2B5EF4-FFF2-40B4-BE49-F238E27FC236}">
                <a16:creationId xmlns:a16="http://schemas.microsoft.com/office/drawing/2014/main" id="{330C4BF6-ED3E-8D3B-D7B4-FBFC37F5C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461" y="3516649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5">
            <a:extLst>
              <a:ext uri="{FF2B5EF4-FFF2-40B4-BE49-F238E27FC236}">
                <a16:creationId xmlns:a16="http://schemas.microsoft.com/office/drawing/2014/main" id="{654FE4FB-507E-D7CC-DE51-529F52BF7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8157" y="3516649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6">
            <a:extLst>
              <a:ext uri="{FF2B5EF4-FFF2-40B4-BE49-F238E27FC236}">
                <a16:creationId xmlns:a16="http://schemas.microsoft.com/office/drawing/2014/main" id="{712B5884-FFEC-7274-57C1-C28767B747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5680" y="4164432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7">
            <a:extLst>
              <a:ext uri="{FF2B5EF4-FFF2-40B4-BE49-F238E27FC236}">
                <a16:creationId xmlns:a16="http://schemas.microsoft.com/office/drawing/2014/main" id="{40B6F774-F915-826E-60F0-A607F64662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4479" y="4164432"/>
            <a:ext cx="701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Line 4">
            <a:extLst>
              <a:ext uri="{FF2B5EF4-FFF2-40B4-BE49-F238E27FC236}">
                <a16:creationId xmlns:a16="http://schemas.microsoft.com/office/drawing/2014/main" id="{4AB1A290-2332-A7E6-302A-82C01C393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5871" y="3516649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5BF65E0E-A8F1-E401-5104-130611FB4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3682" y="3516649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7BC09F19-528C-C063-7B63-B325495EE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7534" y="4235870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57C83BE8-F6AC-DCB9-C5C4-B544F2BFC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3682" y="4235870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EF4A942-AE6C-F292-6CE4-5D27F47EE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heksadecimalni </a:t>
            </a:r>
            <a:r>
              <a:rPr lang="sr-Latn-CS" altLang="sr-Latn-RS">
                <a:sym typeface="Wingdings" panose="05000000000000000000" pitchFamily="2" charset="2"/>
              </a:rPr>
              <a:t> </a:t>
            </a:r>
            <a:r>
              <a:rPr lang="sr-Latn-CS" altLang="sr-Latn-RS"/>
              <a:t>oktalni</a:t>
            </a:r>
            <a:endParaRPr lang="en-US" altLang="sr-Latn-R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8CC9520-D658-680F-BEFC-727E7ADAC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r-Latn-CS" altLang="sr-Latn-RS"/>
              <a:t>Preko binarnog brojnog sistema.</a:t>
            </a:r>
          </a:p>
          <a:p>
            <a:pPr eaLnBrk="1" hangingPunct="1">
              <a:defRPr/>
            </a:pPr>
            <a:r>
              <a:rPr lang="sr-Latn-CS" altLang="sr-Latn-RS"/>
              <a:t>Primer:</a:t>
            </a:r>
          </a:p>
          <a:p>
            <a:pPr lvl="1" eaLnBrk="1" hangingPunct="1">
              <a:buFontTx/>
              <a:buNone/>
              <a:defRPr/>
            </a:pPr>
            <a:r>
              <a:rPr lang="sr-Latn-CS" altLang="sr-Latn-RS"/>
              <a:t>A3,5</a:t>
            </a:r>
            <a:r>
              <a:rPr lang="sr-Latn-CS" altLang="sr-Latn-RS" baseline="-25000"/>
              <a:t>16</a:t>
            </a:r>
            <a:r>
              <a:rPr lang="sr-Latn-CS" altLang="sr-Latn-RS"/>
              <a:t> = 1010 0011,0101</a:t>
            </a:r>
            <a:r>
              <a:rPr lang="sr-Latn-CS" altLang="sr-Latn-RS" baseline="-25000"/>
              <a:t>2</a:t>
            </a:r>
          </a:p>
          <a:p>
            <a:pPr lvl="1" eaLnBrk="1" hangingPunct="1">
              <a:buFontTx/>
              <a:buNone/>
              <a:defRPr/>
            </a:pPr>
            <a:r>
              <a:rPr lang="sr-Latn-CS" altLang="sr-Latn-RS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sr-Latn-CS" altLang="sr-Latn-RS"/>
              <a:t>10 100 011, 0101</a:t>
            </a:r>
            <a:r>
              <a:rPr lang="sr-Latn-CS" altLang="sr-Latn-RS">
                <a:solidFill>
                  <a:schemeClr val="bg1">
                    <a:lumMod val="75000"/>
                  </a:schemeClr>
                </a:solidFill>
              </a:rPr>
              <a:t>00</a:t>
            </a:r>
            <a:r>
              <a:rPr lang="sr-Latn-CS" altLang="sr-Latn-RS" baseline="-25000"/>
              <a:t>2</a:t>
            </a:r>
            <a:r>
              <a:rPr lang="sr-Latn-CS" altLang="sr-Latn-RS"/>
              <a:t> = 243,24</a:t>
            </a:r>
            <a:r>
              <a:rPr lang="sr-Latn-CS" altLang="sr-Latn-RS" baseline="-25000"/>
              <a:t>8</a:t>
            </a:r>
            <a:endParaRPr lang="en-US" altLang="sr-Latn-RS"/>
          </a:p>
        </p:txBody>
      </p:sp>
      <p:sp>
        <p:nvSpPr>
          <p:cNvPr id="25604" name="Line 4">
            <a:extLst>
              <a:ext uri="{FF2B5EF4-FFF2-40B4-BE49-F238E27FC236}">
                <a16:creationId xmlns:a16="http://schemas.microsoft.com/office/drawing/2014/main" id="{203EEF8D-BB6C-D920-EF40-A1366AEBB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058" y="2708277"/>
            <a:ext cx="1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Line 5">
            <a:extLst>
              <a:ext uri="{FF2B5EF4-FFF2-40B4-BE49-F238E27FC236}">
                <a16:creationId xmlns:a16="http://schemas.microsoft.com/office/drawing/2014/main" id="{CD494F50-8F52-C15D-841C-688584FD4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7690" y="3172244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6">
            <a:extLst>
              <a:ext uri="{FF2B5EF4-FFF2-40B4-BE49-F238E27FC236}">
                <a16:creationId xmlns:a16="http://schemas.microsoft.com/office/drawing/2014/main" id="{87547095-9D28-C5E4-3D7D-7CE2C4801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9990" y="3172244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4">
            <a:extLst>
              <a:ext uri="{FF2B5EF4-FFF2-40B4-BE49-F238E27FC236}">
                <a16:creationId xmlns:a16="http://schemas.microsoft.com/office/drawing/2014/main" id="{8E427A93-9D1C-9651-1839-459A1D3C3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2486" y="2708277"/>
            <a:ext cx="1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5">
            <a:extLst>
              <a:ext uri="{FF2B5EF4-FFF2-40B4-BE49-F238E27FC236}">
                <a16:creationId xmlns:a16="http://schemas.microsoft.com/office/drawing/2014/main" id="{77D46514-20D7-FC58-301C-3335A030D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5390" y="3172244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5">
            <a:extLst>
              <a:ext uri="{FF2B5EF4-FFF2-40B4-BE49-F238E27FC236}">
                <a16:creationId xmlns:a16="http://schemas.microsoft.com/office/drawing/2014/main" id="{01642F4E-ACA1-14A7-BC69-4E9D02399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553" y="3172244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5">
            <a:extLst>
              <a:ext uri="{FF2B5EF4-FFF2-40B4-BE49-F238E27FC236}">
                <a16:creationId xmlns:a16="http://schemas.microsoft.com/office/drawing/2014/main" id="{BE9F5493-6D95-0320-58B5-D205E5EC3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9853" y="3172244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AA2199C-B6BF-E691-20D3-48D3F51C3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4000"/>
              <a:t>Predstavljanje celobrojnih brojeva</a:t>
            </a:r>
            <a:br>
              <a:rPr lang="sr-Latn-CS" altLang="sr-Latn-RS" sz="4000"/>
            </a:br>
            <a:r>
              <a:rPr lang="sr-Latn-CS" altLang="sr-Latn-RS" sz="4000"/>
              <a:t>u računaru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E083BBB-2DBD-AB53-E013-074EB1E8D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/>
            <a:r>
              <a:rPr lang="sr-Latn-CS" altLang="sr-Latn-RS"/>
              <a:t>Svaka memorijska ćelija u računaru ima 8 bitova – jedan bajt.</a:t>
            </a:r>
          </a:p>
          <a:p>
            <a:pPr lvl="1" eaLnBrk="1" hangingPunct="1"/>
            <a:r>
              <a:rPr lang="sr-Latn-CS" altLang="sr-Latn-RS"/>
              <a:t>u jedan bajt se može smestiti broj u rasponu od</a:t>
            </a:r>
            <a:r>
              <a:rPr lang="en-US" altLang="sr-Latn-RS"/>
              <a:t> </a:t>
            </a:r>
            <a:r>
              <a:rPr lang="sr-Latn-CS" altLang="sr-Latn-RS"/>
              <a:t>0 – 255</a:t>
            </a:r>
          </a:p>
          <a:p>
            <a:pPr eaLnBrk="1" hangingPunct="1"/>
            <a:r>
              <a:rPr lang="sr-Latn-CS" altLang="sr-Latn-RS"/>
              <a:t>Ako je celobrojna vrednost veća od 255, uzme se više bajtova:</a:t>
            </a:r>
          </a:p>
          <a:p>
            <a:pPr lvl="1" eaLnBrk="1" hangingPunct="1"/>
            <a:r>
              <a:rPr lang="sr-Latn-CS" altLang="sr-Latn-RS"/>
              <a:t>dva bajta – 16 bita</a:t>
            </a:r>
            <a:r>
              <a:rPr lang="en-US" altLang="sr-Latn-RS"/>
              <a:t>: </a:t>
            </a:r>
            <a:r>
              <a:rPr lang="sr-Latn-CS" altLang="sr-Latn-RS"/>
              <a:t>0 – 65535</a:t>
            </a:r>
          </a:p>
          <a:p>
            <a:pPr lvl="1" eaLnBrk="1" hangingPunct="1"/>
            <a:r>
              <a:rPr lang="sr-Latn-CS" altLang="sr-Latn-RS"/>
              <a:t>četiri bajta – 32 bita:</a:t>
            </a:r>
            <a:r>
              <a:rPr lang="en-US" altLang="sr-Latn-RS"/>
              <a:t> </a:t>
            </a:r>
            <a:r>
              <a:rPr lang="sr-Latn-CS" altLang="sr-Latn-RS"/>
              <a:t>0 – 4.294.967.295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670D5A6-7F86-F482-485C-76851326A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 sz="4000"/>
              <a:t>Predstavljanje negativnih brojeva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E2F40D8-1537-6145-7BBA-A31B1FF5A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Preko znaka i apsolutne vrednosti</a:t>
            </a:r>
          </a:p>
          <a:p>
            <a:pPr lvl="1" eaLnBrk="1" hangingPunct="1"/>
            <a:r>
              <a:rPr lang="en-US" altLang="sr-Latn-RS"/>
              <a:t>komplikovan algoritam za sabiranje i oduzimanje</a:t>
            </a:r>
          </a:p>
          <a:p>
            <a:pPr eaLnBrk="1" hangingPunct="1"/>
            <a:r>
              <a:rPr lang="en-US" altLang="sr-Latn-RS"/>
              <a:t>Preko komplementa</a:t>
            </a:r>
          </a:p>
          <a:p>
            <a:pPr lvl="1" eaLnBrk="1" hangingPunct="1"/>
            <a:r>
              <a:rPr lang="en-US" altLang="sr-Latn-RS"/>
              <a:t>jednostavan algoritam za sabiranje i oduzimanje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0629A50-6E06-1976-F16F-62E14B082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 sz="4000"/>
              <a:t>Predstavljanje negativnih brojeva komplementom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0D5EEB1-AF40-11B0-1651-B90734274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Potpuni komplement</a:t>
            </a:r>
            <a:r>
              <a:rPr lang="sr-Latn-CS" altLang="sr-Latn-RS"/>
              <a:t> (u binarnom brojnom sistemu se još zove i komplement dvojke).</a:t>
            </a:r>
            <a:endParaRPr lang="en-US" altLang="sr-Latn-RS"/>
          </a:p>
          <a:p>
            <a:pPr eaLnBrk="1" hangingPunct="1"/>
            <a:r>
              <a:rPr lang="en-US" altLang="sr-Latn-RS"/>
              <a:t>Nepotpuni komplement</a:t>
            </a:r>
            <a:r>
              <a:rPr lang="sr-Latn-CS" altLang="sr-Latn-RS"/>
              <a:t> (u binarnom brojnom sistemu se još zove i komplement jedinice)</a:t>
            </a:r>
          </a:p>
          <a:p>
            <a:pPr lvl="1" eaLnBrk="1" hangingPunct="1"/>
            <a:r>
              <a:rPr lang="sr-Latn-CS" altLang="sr-Latn-RS"/>
              <a:t>dve oznake za nulu </a:t>
            </a:r>
            <a:r>
              <a:rPr lang="sr-Latn-CS" altLang="sr-Latn-RS">
                <a:sym typeface="Wingdings" panose="05000000000000000000" pitchFamily="2" charset="2"/>
              </a:rPr>
              <a:t> loše</a:t>
            </a:r>
            <a:endParaRPr lang="sr-Latn-CS" altLang="sr-Latn-RS"/>
          </a:p>
          <a:p>
            <a:pPr eaLnBrk="1" hangingPunct="1"/>
            <a:r>
              <a:rPr lang="sr-Latn-CS" altLang="sr-Latn-RS"/>
              <a:t>U oba sistema se poslednja cifra koristi za znak broja (pozitivan ili negativan).</a:t>
            </a:r>
            <a:endParaRPr lang="en-US" altLang="sr-Latn-R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C91AEB4F-85D5-22D3-59CD-9C2792022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088" y="44450"/>
            <a:ext cx="7859712" cy="635000"/>
          </a:xfrm>
        </p:spPr>
        <p:txBody>
          <a:bodyPr/>
          <a:lstStyle/>
          <a:p>
            <a:r>
              <a:rPr lang="sr-Latn-RS" altLang="en-US" sz="3600"/>
              <a:t>Potpuni komplement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4FC934-CC91-7255-F736-1C3CEFB505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83114" y="765175"/>
          <a:ext cx="4681537" cy="5988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6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238">
                <a:tc>
                  <a:txBody>
                    <a:bodyPr/>
                    <a:lstStyle/>
                    <a:p>
                      <a:r>
                        <a:rPr lang="sr-Latn-RS" sz="1600"/>
                        <a:t>Binarno</a:t>
                      </a:r>
                    </a:p>
                  </a:txBody>
                  <a:tcPr marL="91460" marR="91460" marT="45722" marB="45722"/>
                </a:tc>
                <a:tc>
                  <a:txBody>
                    <a:bodyPr/>
                    <a:lstStyle/>
                    <a:p>
                      <a:r>
                        <a:rPr lang="sr-Latn-RS" sz="1600"/>
                        <a:t>Dekadno</a:t>
                      </a:r>
                    </a:p>
                  </a:txBody>
                  <a:tcPr marL="91460" marR="91460" marT="45722" marB="457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38"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</a:p>
                  </a:txBody>
                  <a:tcPr marL="91460" marR="91460" marT="45722" marB="45722"/>
                </a:tc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 marL="91460" marR="91460" marT="45722" marB="457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238"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 marL="91460" marR="91460" marT="45722" marB="45722"/>
                </a:tc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-7</a:t>
                      </a:r>
                    </a:p>
                  </a:txBody>
                  <a:tcPr marL="91460" marR="91460" marT="45722" marB="457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238"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</a:t>
                      </a:r>
                    </a:p>
                  </a:txBody>
                  <a:tcPr marL="91460" marR="91460" marT="45722" marB="45722"/>
                </a:tc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-6</a:t>
                      </a:r>
                    </a:p>
                  </a:txBody>
                  <a:tcPr marL="91460" marR="91460" marT="45722" marB="457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238"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1011</a:t>
                      </a:r>
                    </a:p>
                  </a:txBody>
                  <a:tcPr marL="91460" marR="91460" marT="45722" marB="45722"/>
                </a:tc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</a:t>
                      </a:r>
                    </a:p>
                  </a:txBody>
                  <a:tcPr marL="91460" marR="91460" marT="45722" marB="4572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238"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1100</a:t>
                      </a:r>
                    </a:p>
                  </a:txBody>
                  <a:tcPr marL="91460" marR="91460" marT="45722" marB="45722"/>
                </a:tc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</a:t>
                      </a:r>
                    </a:p>
                  </a:txBody>
                  <a:tcPr marL="91460" marR="91460" marT="45722" marB="4572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238"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1101</a:t>
                      </a:r>
                    </a:p>
                  </a:txBody>
                  <a:tcPr marL="91460" marR="91460" marT="45722" marB="45722"/>
                </a:tc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</a:t>
                      </a:r>
                    </a:p>
                  </a:txBody>
                  <a:tcPr marL="91460" marR="91460" marT="45722" marB="4572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238"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1110</a:t>
                      </a:r>
                    </a:p>
                  </a:txBody>
                  <a:tcPr marL="91460" marR="91460" marT="45722" marB="45722"/>
                </a:tc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</a:t>
                      </a:r>
                    </a:p>
                  </a:txBody>
                  <a:tcPr marL="91460" marR="91460" marT="45722" marB="4572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238"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</a:t>
                      </a:r>
                    </a:p>
                  </a:txBody>
                  <a:tcPr marL="91460" marR="91460" marT="45722" marB="45722"/>
                </a:tc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 marL="91460" marR="91460" marT="45722" marB="4572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238"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</a:t>
                      </a:r>
                    </a:p>
                  </a:txBody>
                  <a:tcPr marL="91460" marR="91460" marT="45722" marB="45722"/>
                </a:tc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1460" marR="91460" marT="45722" marB="4572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238"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</a:t>
                      </a:r>
                    </a:p>
                  </a:txBody>
                  <a:tcPr marL="91460" marR="91460" marT="45722" marB="45722"/>
                </a:tc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1460" marR="91460" marT="45722" marB="4572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238"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0010</a:t>
                      </a:r>
                    </a:p>
                  </a:txBody>
                  <a:tcPr marL="91460" marR="91460" marT="45722" marB="45722"/>
                </a:tc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1460" marR="91460" marT="45722" marB="45722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238"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0011</a:t>
                      </a:r>
                    </a:p>
                  </a:txBody>
                  <a:tcPr marL="91460" marR="91460" marT="45722" marB="45722"/>
                </a:tc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1460" marR="91460" marT="45722" marB="45722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2238"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0100</a:t>
                      </a:r>
                    </a:p>
                  </a:txBody>
                  <a:tcPr marL="91460" marR="91460" marT="45722" marB="45722"/>
                </a:tc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1460" marR="91460" marT="45722" marB="45722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2238"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0101</a:t>
                      </a:r>
                    </a:p>
                  </a:txBody>
                  <a:tcPr marL="91460" marR="91460" marT="45722" marB="45722"/>
                </a:tc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1460" marR="91460" marT="45722" marB="45722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2238"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0110</a:t>
                      </a:r>
                    </a:p>
                  </a:txBody>
                  <a:tcPr marL="91460" marR="91460" marT="45722" marB="45722"/>
                </a:tc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1460" marR="91460" marT="45722" marB="45722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2238"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0111</a:t>
                      </a:r>
                    </a:p>
                  </a:txBody>
                  <a:tcPr marL="91460" marR="91460" marT="45722" marB="45722"/>
                </a:tc>
                <a:tc>
                  <a:txBody>
                    <a:bodyPr/>
                    <a:lstStyle/>
                    <a:p>
                      <a:r>
                        <a:rPr lang="sr-Latn-R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1460" marR="91460" marT="45722" marB="45722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802D50A-5403-C4FE-9A08-56770E740DDC}"/>
              </a:ext>
            </a:extLst>
          </p:cNvPr>
          <p:cNvSpPr/>
          <p:nvPr/>
        </p:nvSpPr>
        <p:spPr>
          <a:xfrm>
            <a:off x="1774826" y="549275"/>
            <a:ext cx="2449513" cy="1295400"/>
          </a:xfrm>
          <a:prstGeom prst="wedgeRoundRectCallout">
            <a:avLst>
              <a:gd name="adj1" fmla="val 67606"/>
              <a:gd name="adj2" fmla="val 302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sr-Latn-RS">
                <a:solidFill>
                  <a:schemeClr val="tx1"/>
                </a:solidFill>
              </a:rPr>
              <a:t>Bit znaka možemo da računamo kao -8</a:t>
            </a:r>
          </a:p>
          <a:p>
            <a:pPr eaLnBrk="1" hangingPunct="1">
              <a:defRPr/>
            </a:pPr>
            <a:r>
              <a:rPr lang="sr-Latn-RS">
                <a:solidFill>
                  <a:schemeClr val="tx1"/>
                </a:solidFill>
              </a:rPr>
              <a:t>Tada je:</a:t>
            </a:r>
            <a:br>
              <a:rPr lang="sr-Latn-RS">
                <a:solidFill>
                  <a:schemeClr val="tx1"/>
                </a:solidFill>
              </a:rPr>
            </a:br>
            <a:r>
              <a:rPr lang="sr-Latn-RS">
                <a:solidFill>
                  <a:schemeClr val="tx1"/>
                </a:solidFill>
              </a:rPr>
              <a:t>1001 = -8 + 1 = -7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702B9C6-1AA1-FC1D-AC2B-2D51DE923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4000"/>
              <a:t>Računanje komplementa (bez oduzimanja)</a:t>
            </a:r>
            <a:endParaRPr lang="en-US" altLang="sr-Latn-RS" sz="400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E0CBFD5-E5EF-26C9-4A79-505920A87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Potpuni komplement: invertovati sve bitove i dodati 1.</a:t>
            </a:r>
          </a:p>
          <a:p>
            <a:pPr lvl="1" eaLnBrk="1" hangingPunct="1"/>
            <a:r>
              <a:rPr lang="sr-Latn-CS" altLang="sr-Latn-RS"/>
              <a:t>Primer: 0010</a:t>
            </a:r>
            <a:r>
              <a:rPr lang="sr-Latn-CS" altLang="sr-Latn-RS" baseline="-25000"/>
              <a:t>2</a:t>
            </a:r>
            <a:r>
              <a:rPr lang="sr-Latn-CS" altLang="sr-Latn-RS"/>
              <a:t> =&gt; 1101</a:t>
            </a:r>
            <a:r>
              <a:rPr lang="sr-Latn-CS" altLang="sr-Latn-RS" baseline="-25000"/>
              <a:t>2</a:t>
            </a:r>
            <a:r>
              <a:rPr lang="sr-Latn-CS" altLang="sr-Latn-RS"/>
              <a:t> + 1 = 1110</a:t>
            </a:r>
            <a:r>
              <a:rPr lang="sr-Latn-CS" altLang="sr-Latn-RS" baseline="-25000"/>
              <a:t>2</a:t>
            </a:r>
          </a:p>
          <a:p>
            <a:pPr eaLnBrk="1" hangingPunct="1"/>
            <a:r>
              <a:rPr lang="sr-Latn-CS" altLang="sr-Latn-RS"/>
              <a:t>Nepotpuni komplement: invertovati sve bitove.</a:t>
            </a:r>
          </a:p>
          <a:p>
            <a:pPr lvl="1" eaLnBrk="1" hangingPunct="1"/>
            <a:r>
              <a:rPr lang="sr-Latn-CS" altLang="sr-Latn-RS"/>
              <a:t>Primer: 0010</a:t>
            </a:r>
            <a:r>
              <a:rPr lang="sr-Latn-CS" altLang="sr-Latn-RS" baseline="-25000"/>
              <a:t>2</a:t>
            </a:r>
            <a:r>
              <a:rPr lang="sr-Latn-CS" altLang="sr-Latn-RS"/>
              <a:t> =&gt; 1101</a:t>
            </a:r>
            <a:r>
              <a:rPr lang="sr-Latn-CS" altLang="sr-Latn-RS" baseline="-25000"/>
              <a:t>2</a:t>
            </a:r>
            <a:endParaRPr lang="en-US" altLang="sr-Latn-R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BFCB5AF-7F79-15A3-79AF-6CB2AB4AB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4000"/>
              <a:t>Sabiranje sa potpunim komplementom</a:t>
            </a:r>
            <a:endParaRPr lang="en-US" altLang="sr-Latn-RS" sz="400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01A21FD-A5F2-9445-7E5C-184BF12FC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Latn-CS" altLang="sr-Latn-RS"/>
              <a:t>Pravilo: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CS" altLang="sr-Latn-RS"/>
              <a:t>	A – B = A + PotpuniKomplement(B) = Rezultat + Prenos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8D01073-7B38-16C4-5786-725A9CEA3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Primer</a:t>
            </a:r>
            <a:endParaRPr lang="en-US" altLang="sr-Latn-R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32A9F05-813A-18C5-5B00-7BDDD92A8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0101</a:t>
            </a:r>
            <a:r>
              <a:rPr lang="sr-Latn-CS" altLang="sr-Latn-RS" baseline="-25000"/>
              <a:t>2</a:t>
            </a:r>
            <a:r>
              <a:rPr lang="sr-Latn-CS" altLang="sr-Latn-RS"/>
              <a:t> – 0010</a:t>
            </a:r>
            <a:r>
              <a:rPr lang="sr-Latn-CS" altLang="sr-Latn-RS" baseline="-25000"/>
              <a:t>2</a:t>
            </a:r>
            <a:r>
              <a:rPr lang="sr-Latn-CS" altLang="sr-Latn-RS"/>
              <a:t> = 0101</a:t>
            </a:r>
            <a:r>
              <a:rPr lang="sr-Latn-CS" altLang="sr-Latn-RS" baseline="-25000"/>
              <a:t>2</a:t>
            </a:r>
            <a:r>
              <a:rPr lang="sr-Latn-CS" altLang="sr-Latn-RS"/>
              <a:t> + 1110</a:t>
            </a:r>
            <a:r>
              <a:rPr lang="sr-Latn-CS" altLang="sr-Latn-RS" baseline="-25000"/>
              <a:t>2</a:t>
            </a:r>
            <a:r>
              <a:rPr lang="sr-Latn-CS" altLang="sr-Latn-RS"/>
              <a:t> = 10011</a:t>
            </a:r>
            <a:r>
              <a:rPr lang="sr-Latn-CS" altLang="sr-Latn-RS" baseline="-25000"/>
              <a:t>2</a:t>
            </a:r>
          </a:p>
          <a:p>
            <a:pPr eaLnBrk="1" hangingPunct="1"/>
            <a:endParaRPr lang="sr-Latn-CS" altLang="sr-Latn-RS" baseline="-25000"/>
          </a:p>
          <a:p>
            <a:pPr eaLnBrk="1" hangingPunct="1"/>
            <a:endParaRPr lang="sr-Latn-CS" altLang="sr-Latn-RS" baseline="-25000"/>
          </a:p>
          <a:p>
            <a:pPr eaLnBrk="1" hangingPunct="1"/>
            <a:endParaRPr lang="sr-Latn-CS" altLang="sr-Latn-RS" baseline="-25000"/>
          </a:p>
          <a:p>
            <a:pPr eaLnBrk="1" hangingPunct="1"/>
            <a:r>
              <a:rPr lang="sr-Latn-CS" altLang="sr-Latn-RS"/>
              <a:t>0001</a:t>
            </a:r>
            <a:r>
              <a:rPr lang="sr-Latn-CS" altLang="sr-Latn-RS" baseline="-25000"/>
              <a:t>2</a:t>
            </a:r>
            <a:r>
              <a:rPr lang="sr-Latn-CS" altLang="sr-Latn-RS"/>
              <a:t> – 0010</a:t>
            </a:r>
            <a:r>
              <a:rPr lang="sr-Latn-CS" altLang="sr-Latn-RS" baseline="-25000"/>
              <a:t>2</a:t>
            </a:r>
            <a:r>
              <a:rPr lang="sr-Latn-CS" altLang="sr-Latn-RS"/>
              <a:t> = 0001</a:t>
            </a:r>
            <a:r>
              <a:rPr lang="sr-Latn-CS" altLang="sr-Latn-RS" baseline="-25000"/>
              <a:t>2</a:t>
            </a:r>
            <a:r>
              <a:rPr lang="sr-Latn-CS" altLang="sr-Latn-RS"/>
              <a:t> + 1110</a:t>
            </a:r>
            <a:r>
              <a:rPr lang="sr-Latn-CS" altLang="sr-Latn-RS" baseline="-25000"/>
              <a:t>2</a:t>
            </a:r>
            <a:r>
              <a:rPr lang="sr-Latn-CS" altLang="sr-Latn-RS"/>
              <a:t> = 01111</a:t>
            </a:r>
            <a:r>
              <a:rPr lang="sr-Latn-CS" altLang="sr-Latn-RS" baseline="-25000"/>
              <a:t>2</a:t>
            </a:r>
          </a:p>
          <a:p>
            <a:pPr eaLnBrk="1" hangingPunct="1"/>
            <a:endParaRPr lang="sr-Latn-CS" altLang="sr-Latn-RS" baseline="-25000"/>
          </a:p>
          <a:p>
            <a:pPr eaLnBrk="1" hangingPunct="1"/>
            <a:endParaRPr lang="sr-Latn-CS" altLang="sr-Latn-RS" baseline="-25000"/>
          </a:p>
          <a:p>
            <a:pPr eaLnBrk="1" hangingPunct="1"/>
            <a:endParaRPr lang="sr-Latn-CS" altLang="sr-Latn-RS" baseline="-25000"/>
          </a:p>
          <a:p>
            <a:pPr eaLnBrk="1" hangingPunct="1">
              <a:buFontTx/>
              <a:buNone/>
            </a:pPr>
            <a:r>
              <a:rPr lang="sr-Latn-CS" altLang="sr-Latn-RS"/>
              <a:t> Koliko je 1111</a:t>
            </a:r>
            <a:r>
              <a:rPr lang="sr-Latn-CS" altLang="sr-Latn-RS" baseline="-25000"/>
              <a:t>2</a:t>
            </a:r>
            <a:r>
              <a:rPr lang="sr-Latn-CS" altLang="sr-Latn-RS"/>
              <a:t>: </a:t>
            </a:r>
            <a:r>
              <a:rPr lang="en-US" altLang="sr-Latn-RS"/>
              <a:t>- </a:t>
            </a:r>
            <a:r>
              <a:rPr lang="sr-Latn-CS" altLang="sr-Latn-RS"/>
              <a:t>PotpuniKomplement(1111</a:t>
            </a:r>
            <a:r>
              <a:rPr lang="sr-Latn-CS" altLang="sr-Latn-RS" baseline="-25000"/>
              <a:t>2</a:t>
            </a:r>
            <a:r>
              <a:rPr lang="sr-Latn-CS" altLang="sr-Latn-RS"/>
              <a:t>) =</a:t>
            </a:r>
          </a:p>
          <a:p>
            <a:pPr eaLnBrk="1" hangingPunct="1">
              <a:buFontTx/>
              <a:buNone/>
            </a:pPr>
            <a:r>
              <a:rPr lang="sr-Latn-CS" altLang="sr-Latn-RS"/>
              <a:t>10000</a:t>
            </a:r>
            <a:r>
              <a:rPr lang="sr-Latn-CS" altLang="sr-Latn-RS" baseline="-25000"/>
              <a:t>2</a:t>
            </a:r>
            <a:r>
              <a:rPr lang="sr-Latn-CS" altLang="sr-Latn-RS"/>
              <a:t> – 1111</a:t>
            </a:r>
            <a:r>
              <a:rPr lang="sr-Latn-CS" altLang="sr-Latn-RS" baseline="-25000"/>
              <a:t>2</a:t>
            </a:r>
            <a:r>
              <a:rPr lang="sr-Latn-CS" altLang="sr-Latn-RS"/>
              <a:t> = </a:t>
            </a:r>
            <a:r>
              <a:rPr lang="en-US" altLang="sr-Latn-RS"/>
              <a:t>- </a:t>
            </a:r>
            <a:r>
              <a:rPr lang="sr-Latn-CS" altLang="sr-Latn-RS"/>
              <a:t>00001</a:t>
            </a:r>
            <a:r>
              <a:rPr lang="sr-Latn-CS" altLang="sr-Latn-RS" baseline="-25000"/>
              <a:t>2</a:t>
            </a:r>
            <a:endParaRPr lang="en-US" altLang="sr-Latn-RS"/>
          </a:p>
        </p:txBody>
      </p:sp>
      <p:sp>
        <p:nvSpPr>
          <p:cNvPr id="36868" name="Line 4">
            <a:extLst>
              <a:ext uri="{FF2B5EF4-FFF2-40B4-BE49-F238E27FC236}">
                <a16:creationId xmlns:a16="http://schemas.microsoft.com/office/drawing/2014/main" id="{9FAC7440-4E83-132D-8675-3428986DF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1384" y="170898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Line 5">
            <a:extLst>
              <a:ext uri="{FF2B5EF4-FFF2-40B4-BE49-F238E27FC236}">
                <a16:creationId xmlns:a16="http://schemas.microsoft.com/office/drawing/2014/main" id="{8ABC5B73-91C7-AAC7-E9D4-0098C2AD9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1385" y="228524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Line 7">
            <a:extLst>
              <a:ext uri="{FF2B5EF4-FFF2-40B4-BE49-F238E27FC236}">
                <a16:creationId xmlns:a16="http://schemas.microsoft.com/office/drawing/2014/main" id="{386FB5B9-2188-C7FF-A7E4-7CB51122EF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4047" y="2213810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Text Box 8">
            <a:extLst>
              <a:ext uri="{FF2B5EF4-FFF2-40B4-BE49-F238E27FC236}">
                <a16:creationId xmlns:a16="http://schemas.microsoft.com/office/drawing/2014/main" id="{0A0CB41C-F969-B1D9-7A95-1EFC67D22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016" y="2645610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sr-Latn-RS" sz="1800"/>
              <a:t>prenos</a:t>
            </a:r>
            <a:endParaRPr lang="en-US" altLang="sr-Latn-RS" sz="1800"/>
          </a:p>
        </p:txBody>
      </p:sp>
      <p:sp>
        <p:nvSpPr>
          <p:cNvPr id="36872" name="Line 9">
            <a:extLst>
              <a:ext uri="{FF2B5EF4-FFF2-40B4-BE49-F238E27FC236}">
                <a16:creationId xmlns:a16="http://schemas.microsoft.com/office/drawing/2014/main" id="{8BF9E29B-7DD1-FB17-7F97-FEECEE704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4697" y="3390315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10">
            <a:extLst>
              <a:ext uri="{FF2B5EF4-FFF2-40B4-BE49-F238E27FC236}">
                <a16:creationId xmlns:a16="http://schemas.microsoft.com/office/drawing/2014/main" id="{22A5C010-528E-1CFA-3446-07013F5CA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4697" y="3964990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11">
            <a:extLst>
              <a:ext uri="{FF2B5EF4-FFF2-40B4-BE49-F238E27FC236}">
                <a16:creationId xmlns:a16="http://schemas.microsoft.com/office/drawing/2014/main" id="{830F6F69-D35F-C5F8-5E15-804EAFFA04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2897" y="3893553"/>
            <a:ext cx="2159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Text Box 12">
            <a:extLst>
              <a:ext uri="{FF2B5EF4-FFF2-40B4-BE49-F238E27FC236}">
                <a16:creationId xmlns:a16="http://schemas.microsoft.com/office/drawing/2014/main" id="{BE87B925-F591-72CA-3FEE-C641042D8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660" y="4398378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sr-Latn-RS" sz="1800"/>
              <a:t>prenos</a:t>
            </a:r>
            <a:endParaRPr lang="en-US" altLang="sr-Latn-R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AD60A48-3F7F-04D6-6AC6-BAE5A9C80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Brojni sistemi</a:t>
            </a:r>
            <a:endParaRPr lang="en-US" altLang="sr-Latn-R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410C380-5BB9-66A7-862A-5A06BD4EFB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Pozicioni i nepozicioni brojni sistemi</a:t>
            </a:r>
          </a:p>
          <a:p>
            <a:pPr lvl="1" eaLnBrk="1" hangingPunct="1"/>
            <a:r>
              <a:rPr lang="sr-Latn-CS" altLang="sr-Latn-RS"/>
              <a:t>Nepozicioni brojni sistem – Rimski Brojni Sistem:</a:t>
            </a:r>
          </a:p>
          <a:p>
            <a:pPr lvl="2" eaLnBrk="1" hangingPunct="1"/>
            <a:r>
              <a:rPr lang="sr-Latn-CS" altLang="sr-Latn-RS"/>
              <a:t>I – jedan</a:t>
            </a:r>
          </a:p>
          <a:p>
            <a:pPr lvl="2" eaLnBrk="1" hangingPunct="1"/>
            <a:r>
              <a:rPr lang="sr-Latn-CS" altLang="sr-Latn-RS"/>
              <a:t>V – pet</a:t>
            </a:r>
          </a:p>
          <a:p>
            <a:pPr lvl="2" eaLnBrk="1" hangingPunct="1"/>
            <a:r>
              <a:rPr lang="sr-Latn-CS" altLang="sr-Latn-RS"/>
              <a:t>X – deset</a:t>
            </a:r>
          </a:p>
          <a:p>
            <a:pPr lvl="2" eaLnBrk="1" hangingPunct="1"/>
            <a:r>
              <a:rPr lang="sr-Latn-CS" altLang="sr-Latn-RS"/>
              <a:t>L – pedeset</a:t>
            </a:r>
          </a:p>
          <a:p>
            <a:pPr lvl="2" eaLnBrk="1" hangingPunct="1"/>
            <a:r>
              <a:rPr lang="sr-Latn-CS" altLang="sr-Latn-RS"/>
              <a:t>C – sto</a:t>
            </a:r>
          </a:p>
          <a:p>
            <a:pPr lvl="2" eaLnBrk="1" hangingPunct="1"/>
            <a:r>
              <a:rPr lang="sr-Latn-CS" altLang="sr-Latn-RS"/>
              <a:t>D – pet stotina</a:t>
            </a:r>
          </a:p>
          <a:p>
            <a:pPr lvl="2" eaLnBrk="1" hangingPunct="1"/>
            <a:r>
              <a:rPr lang="sr-Latn-CS" altLang="sr-Latn-RS"/>
              <a:t>M – hiljadu</a:t>
            </a:r>
          </a:p>
          <a:p>
            <a:pPr lvl="2" eaLnBrk="1" hangingPunct="1"/>
            <a:r>
              <a:rPr lang="sr-Latn-CS" altLang="sr-Latn-RS">
                <a:cs typeface="Arial" panose="020B0604020202020204" pitchFamily="34" charset="0"/>
              </a:rPr>
              <a:t>M – milion (broj crtica iznad slova M označava koliko puta množimo sa hiljadu).</a:t>
            </a:r>
            <a:endParaRPr lang="sr-Latn-CS" altLang="sr-Latn-RS"/>
          </a:p>
          <a:p>
            <a:pPr eaLnBrk="1" hangingPunct="1"/>
            <a:endParaRPr lang="en-US" altLang="sr-Latn-RS"/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0837DF02-C1E9-1551-D3ED-29E437B97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4" y="5157788"/>
            <a:ext cx="7143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1C7BAA6-35D9-DA8A-3587-5AD6320C5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Prekora</a:t>
            </a:r>
            <a:r>
              <a:rPr lang="sr-Latn-CS" altLang="sr-Latn-RS"/>
              <a:t>čenje (overflow)</a:t>
            </a:r>
            <a:endParaRPr lang="en-US" altLang="sr-Latn-R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D6B95BA-39C6-0B97-261A-DF02A59A9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068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Latn-CS" altLang="sr-Latn-RS"/>
              <a:t>Javlja se kada se prilikom sabiranja dva broja dobije rezultat koji ne može da stane u zadati broj bitova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sr-Latn-RS"/>
              <a:t>Pravilo: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sr-Latn-RS"/>
              <a:t>ako se prilikom sabiranja dva pozitivna ili dva negativna broja dobije broj suprotnog znaka, dogodilo se prekoračenje.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sr-Latn-RS"/>
              <a:t>Primer: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CS" altLang="sr-Latn-RS"/>
              <a:t>0101</a:t>
            </a:r>
            <a:r>
              <a:rPr lang="sr-Latn-CS" altLang="sr-Latn-RS" baseline="-25000"/>
              <a:t>2</a:t>
            </a:r>
            <a:r>
              <a:rPr lang="sr-Latn-CS" altLang="sr-Latn-RS"/>
              <a:t> + 0100</a:t>
            </a:r>
            <a:r>
              <a:rPr lang="sr-Latn-CS" altLang="sr-Latn-RS" baseline="-25000"/>
              <a:t>2</a:t>
            </a:r>
            <a:r>
              <a:rPr lang="sr-Latn-CS" altLang="sr-Latn-RS"/>
              <a:t> = 1001</a:t>
            </a:r>
            <a:r>
              <a:rPr lang="sr-Latn-CS" altLang="sr-Latn-RS" baseline="-25000"/>
              <a:t>2  		</a:t>
            </a:r>
            <a:r>
              <a:rPr lang="sr-Latn-CS" altLang="sr-Latn-RS"/>
              <a:t>(5 + 4 = 9)</a:t>
            </a:r>
            <a:endParaRPr lang="sr-Latn-CS" altLang="sr-Latn-RS" baseline="-25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CS" altLang="sr-Latn-RS"/>
              <a:t>1001</a:t>
            </a:r>
            <a:r>
              <a:rPr lang="sr-Latn-CS" altLang="sr-Latn-RS" baseline="-25000"/>
              <a:t>2</a:t>
            </a:r>
            <a:r>
              <a:rPr lang="sr-Latn-CS" altLang="sr-Latn-RS"/>
              <a:t> + 1010</a:t>
            </a:r>
            <a:r>
              <a:rPr lang="sr-Latn-CS" altLang="sr-Latn-RS" baseline="-25000"/>
              <a:t>2</a:t>
            </a:r>
            <a:r>
              <a:rPr lang="sr-Latn-CS" altLang="sr-Latn-RS"/>
              <a:t> = 10011</a:t>
            </a:r>
            <a:r>
              <a:rPr lang="sr-Latn-CS" altLang="sr-Latn-RS" baseline="-25000"/>
              <a:t>2	      </a:t>
            </a:r>
            <a:r>
              <a:rPr lang="sr-Latn-CS" altLang="sr-Latn-RS"/>
              <a:t>((-7)+(-6) = -13)</a:t>
            </a:r>
            <a:endParaRPr lang="en-US" altLang="sr-Latn-RS"/>
          </a:p>
        </p:txBody>
      </p:sp>
      <p:sp>
        <p:nvSpPr>
          <p:cNvPr id="37892" name="Line 4">
            <a:extLst>
              <a:ext uri="{FF2B5EF4-FFF2-40B4-BE49-F238E27FC236}">
                <a16:creationId xmlns:a16="http://schemas.microsoft.com/office/drawing/2014/main" id="{8DBEB560-1C15-621E-FAE7-BC8957CB1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6011" y="499461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Line 5">
            <a:extLst>
              <a:ext uri="{FF2B5EF4-FFF2-40B4-BE49-F238E27FC236}">
                <a16:creationId xmlns:a16="http://schemas.microsoft.com/office/drawing/2014/main" id="{0C24D96D-D8E2-9637-838B-08860388A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6011" y="557087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4F20563-8251-EE30-1E28-35DA819A2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4000"/>
              <a:t>Predstavljanje celobrojnih brojeva</a:t>
            </a:r>
            <a:br>
              <a:rPr lang="sr-Latn-CS" altLang="sr-Latn-RS" sz="4000"/>
            </a:br>
            <a:r>
              <a:rPr lang="sr-Latn-CS" altLang="sr-Latn-RS" sz="4000"/>
              <a:t>u računaru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4C33B3F-D957-7713-0464-B3C7B877A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Latn-CS" altLang="sr-Latn-RS" sz="2400"/>
              <a:t>Svaka memorijska ćelija u računaru ima 8 bitova – jedan bajt.</a:t>
            </a:r>
          </a:p>
          <a:p>
            <a:pPr lvl="1" eaLnBrk="1" hangingPunct="1">
              <a:lnSpc>
                <a:spcPct val="80000"/>
              </a:lnSpc>
            </a:pPr>
            <a:r>
              <a:rPr lang="sr-Latn-CS" altLang="sr-Latn-RS" sz="2000"/>
              <a:t>u jedan bajt se može smestiti broj u rasponu od:</a:t>
            </a:r>
          </a:p>
          <a:p>
            <a:pPr lvl="2" eaLnBrk="1" hangingPunct="1">
              <a:lnSpc>
                <a:spcPct val="80000"/>
              </a:lnSpc>
            </a:pPr>
            <a:r>
              <a:rPr lang="sr-Latn-CS" altLang="sr-Latn-RS" sz="1800"/>
              <a:t>0 – 255, neoznačen</a:t>
            </a:r>
          </a:p>
          <a:p>
            <a:pPr lvl="2" eaLnBrk="1" hangingPunct="1">
              <a:lnSpc>
                <a:spcPct val="80000"/>
              </a:lnSpc>
            </a:pPr>
            <a:r>
              <a:rPr lang="sr-Latn-CS" altLang="sr-Latn-RS" sz="1800"/>
              <a:t>-128 – 127, označen, u potpunom/nepotpunom komplementu</a:t>
            </a:r>
          </a:p>
          <a:p>
            <a:pPr eaLnBrk="1" hangingPunct="1">
              <a:lnSpc>
                <a:spcPct val="80000"/>
              </a:lnSpc>
            </a:pPr>
            <a:r>
              <a:rPr lang="sr-Latn-CS" altLang="sr-Latn-RS" sz="2400"/>
              <a:t>Ako je celobrojna vrednost veća od 128/255, uzme se više bajtova:</a:t>
            </a:r>
          </a:p>
          <a:p>
            <a:pPr lvl="1" eaLnBrk="1" hangingPunct="1">
              <a:lnSpc>
                <a:spcPct val="80000"/>
              </a:lnSpc>
            </a:pPr>
            <a:r>
              <a:rPr lang="sr-Latn-CS" altLang="sr-Latn-RS" sz="2000"/>
              <a:t>dva bajta – 16 bita:</a:t>
            </a:r>
          </a:p>
          <a:p>
            <a:pPr lvl="2" eaLnBrk="1" hangingPunct="1">
              <a:lnSpc>
                <a:spcPct val="80000"/>
              </a:lnSpc>
            </a:pPr>
            <a:r>
              <a:rPr lang="sr-Latn-CS" altLang="sr-Latn-RS" sz="1800"/>
              <a:t>0 – 65535, neoznačen</a:t>
            </a:r>
          </a:p>
          <a:p>
            <a:pPr lvl="2" eaLnBrk="1" hangingPunct="1">
              <a:lnSpc>
                <a:spcPct val="80000"/>
              </a:lnSpc>
            </a:pPr>
            <a:r>
              <a:rPr lang="sr-Latn-CS" altLang="sr-Latn-RS" sz="1800"/>
              <a:t>-32768 – 32767, označen, u potpunom/nepotpunom komplementu</a:t>
            </a:r>
          </a:p>
          <a:p>
            <a:pPr lvl="1" eaLnBrk="1" hangingPunct="1">
              <a:lnSpc>
                <a:spcPct val="80000"/>
              </a:lnSpc>
            </a:pPr>
            <a:r>
              <a:rPr lang="sr-Latn-CS" altLang="sr-Latn-RS" sz="2000"/>
              <a:t>četiri bajta – 32 bita:</a:t>
            </a:r>
          </a:p>
          <a:p>
            <a:pPr lvl="2" eaLnBrk="1" hangingPunct="1">
              <a:lnSpc>
                <a:spcPct val="80000"/>
              </a:lnSpc>
            </a:pPr>
            <a:r>
              <a:rPr lang="sr-Latn-CS" altLang="sr-Latn-RS" sz="1800"/>
              <a:t>0 – 4.294.967.295, neoznačen</a:t>
            </a:r>
          </a:p>
          <a:p>
            <a:pPr lvl="2" eaLnBrk="1" hangingPunct="1">
              <a:lnSpc>
                <a:spcPct val="80000"/>
              </a:lnSpc>
            </a:pPr>
            <a:r>
              <a:rPr lang="sr-Latn-CS" altLang="sr-Latn-RS" sz="1800"/>
              <a:t>-2.147.483.648 – 2.147.483.647, označen, u potpunom/nepotpunom komplementu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9DF8789-79DA-F016-AB27-6705C83D3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4000"/>
              <a:t>Predstavljanje realnih brojeva u računaru</a:t>
            </a:r>
            <a:endParaRPr lang="en-US" altLang="sr-Latn-RS" sz="40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8E50D74-02B6-0F61-948C-121D9A84F4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Latn-CS" altLang="sr-Latn-RS"/>
              <a:t>U nepokretnom zarezu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sr-Latn-RS"/>
              <a:t>fiksna pozicija decimalnog zareza.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sr-Latn-RS"/>
              <a:t>U pokretnom zarezu (floating point)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sr-Latn-RS"/>
              <a:t>brojevi se predstavljaju u obliku: m</a:t>
            </a:r>
            <a:r>
              <a:rPr lang="sr-Latn-CS" altLang="sr-Latn-RS">
                <a:cs typeface="Arial" panose="020B0604020202020204" pitchFamily="34" charset="0"/>
              </a:rPr>
              <a:t> ∙ b</a:t>
            </a:r>
            <a:r>
              <a:rPr lang="sr-Latn-CS" altLang="sr-Latn-RS" baseline="30000">
                <a:cs typeface="Arial" panose="020B0604020202020204" pitchFamily="34" charset="0"/>
              </a:rPr>
              <a:t>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r-Latn-CS" altLang="sr-Latn-RS">
                <a:cs typeface="Arial" panose="020B0604020202020204" pitchFamily="34" charset="0"/>
              </a:rPr>
              <a:t>m </a:t>
            </a:r>
            <a:r>
              <a:rPr lang="sr-Latn-CS" altLang="sr-Latn-RS"/>
              <a:t>– mantisa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r-Latn-CS" altLang="sr-Latn-RS"/>
              <a:t>b – baza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r-Latn-CS" altLang="sr-Latn-RS"/>
              <a:t>e – eksponent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sr-Latn-RS"/>
              <a:t>U memoriji računara se pamte mantisa i eksponent kao celobrojne označene vrednosti, </a:t>
            </a:r>
            <a:r>
              <a:rPr lang="en-US" altLang="sr-Latn-RS"/>
              <a:t>naj</a:t>
            </a:r>
            <a:r>
              <a:rPr lang="sr-Latn-CS" altLang="sr-Latn-RS"/>
              <a:t>češće sa bazom 2.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sr-Latn-R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17FA6A6-F466-532D-610C-5F9FFEBD4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Primer</a:t>
            </a:r>
            <a:endParaRPr lang="en-US" altLang="sr-Latn-R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C6A1890-318E-0BCE-4A5F-67C400C84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2,5</a:t>
            </a:r>
            <a:r>
              <a:rPr lang="en-US" altLang="sr-Latn-RS" baseline="-25000">
                <a:latin typeface="Tahoma" panose="020B0604030504040204" pitchFamily="34" charset="0"/>
              </a:rPr>
              <a:t>10</a:t>
            </a:r>
            <a:r>
              <a:rPr lang="sr-Latn-CS" altLang="sr-Latn-RS"/>
              <a:t> = 2,5</a:t>
            </a:r>
            <a:r>
              <a:rPr lang="en-US" altLang="sr-Latn-RS" baseline="-25000">
                <a:latin typeface="Tahoma" panose="020B0604030504040204" pitchFamily="34" charset="0"/>
              </a:rPr>
              <a:t>10</a:t>
            </a:r>
            <a:r>
              <a:rPr lang="sr-Latn-CS" altLang="sr-Latn-RS"/>
              <a:t>*10</a:t>
            </a:r>
            <a:r>
              <a:rPr lang="sr-Latn-CS" altLang="sr-Latn-RS" baseline="30000"/>
              <a:t>0</a:t>
            </a:r>
            <a:r>
              <a:rPr lang="sr-Latn-CS" altLang="sr-Latn-RS"/>
              <a:t> = 25</a:t>
            </a:r>
            <a:r>
              <a:rPr lang="en-US" altLang="sr-Latn-RS" baseline="-25000">
                <a:latin typeface="Tahoma" panose="020B0604030504040204" pitchFamily="34" charset="0"/>
              </a:rPr>
              <a:t>10</a:t>
            </a:r>
            <a:r>
              <a:rPr lang="sr-Latn-CS" altLang="sr-Latn-RS"/>
              <a:t>*10</a:t>
            </a:r>
            <a:r>
              <a:rPr lang="sr-Latn-CS" altLang="sr-Latn-RS" baseline="30000"/>
              <a:t>-1 </a:t>
            </a:r>
          </a:p>
          <a:p>
            <a:pPr eaLnBrk="1" hangingPunct="1"/>
            <a:r>
              <a:rPr lang="sr-Latn-CS" altLang="sr-Latn-RS"/>
              <a:t>2,5</a:t>
            </a:r>
            <a:r>
              <a:rPr lang="sr-Latn-RS" altLang="sr-Latn-RS" baseline="-25000">
                <a:latin typeface="Tahoma" panose="020B0604030504040204" pitchFamily="34" charset="0"/>
              </a:rPr>
              <a:t>10</a:t>
            </a:r>
            <a:r>
              <a:rPr lang="sr-Latn-CS" altLang="sr-Latn-RS"/>
              <a:t> = 10,1</a:t>
            </a:r>
            <a:r>
              <a:rPr lang="sr-Latn-RS" altLang="sr-Latn-RS" baseline="-25000">
                <a:latin typeface="Tahoma" panose="020B0604030504040204" pitchFamily="34" charset="0"/>
              </a:rPr>
              <a:t>2</a:t>
            </a:r>
            <a:r>
              <a:rPr lang="sr-Latn-CS" altLang="sr-Latn-RS"/>
              <a:t> = 10,1</a:t>
            </a:r>
            <a:r>
              <a:rPr lang="sr-Latn-RS" altLang="sr-Latn-RS" baseline="-25000">
                <a:latin typeface="Tahoma" panose="020B0604030504040204" pitchFamily="34" charset="0"/>
              </a:rPr>
              <a:t>2 </a:t>
            </a:r>
            <a:r>
              <a:rPr lang="sr-Latn-CS" altLang="sr-Latn-RS"/>
              <a:t>*2</a:t>
            </a:r>
            <a:r>
              <a:rPr lang="sr-Latn-CS" altLang="sr-Latn-RS" baseline="30000"/>
              <a:t>0</a:t>
            </a:r>
            <a:r>
              <a:rPr lang="sr-Latn-CS" altLang="sr-Latn-RS"/>
              <a:t> = 101</a:t>
            </a:r>
            <a:r>
              <a:rPr lang="sr-Latn-RS" altLang="sr-Latn-RS" baseline="-25000">
                <a:latin typeface="Tahoma" panose="020B0604030504040204" pitchFamily="34" charset="0"/>
              </a:rPr>
              <a:t>2</a:t>
            </a:r>
            <a:r>
              <a:rPr lang="sr-Latn-CS" altLang="sr-Latn-RS"/>
              <a:t>*2</a:t>
            </a:r>
            <a:r>
              <a:rPr lang="sr-Latn-CS" altLang="sr-Latn-RS" baseline="30000"/>
              <a:t>-1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ECE5568-69DA-58B4-0E78-AE8EB612A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Pokretni zarez</a:t>
            </a:r>
            <a:endParaRPr lang="en-US" altLang="sr-Latn-R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37A51FF-E0CB-184A-810B-263C72A0D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Sabiranje odn. oduzimanje - pre sabiranja (oduzimanja) brojevi se svedu na isti eksponent:</a:t>
            </a:r>
          </a:p>
          <a:p>
            <a:pPr lvl="1" eaLnBrk="1" hangingPunct="1">
              <a:buFontTx/>
              <a:buNone/>
            </a:pPr>
            <a:r>
              <a:rPr lang="sr-Latn-CS" altLang="sr-Latn-RS"/>
              <a:t>m1</a:t>
            </a:r>
            <a:r>
              <a:rPr lang="sr-Latn-CS" altLang="sr-Latn-RS">
                <a:cs typeface="Arial" panose="020B0604020202020204" pitchFamily="34" charset="0"/>
              </a:rPr>
              <a:t>∙ b</a:t>
            </a:r>
            <a:r>
              <a:rPr lang="sr-Latn-CS" altLang="sr-Latn-RS" baseline="30000">
                <a:cs typeface="Arial" panose="020B0604020202020204" pitchFamily="34" charset="0"/>
              </a:rPr>
              <a:t>e</a:t>
            </a:r>
            <a:r>
              <a:rPr lang="sr-Latn-CS" altLang="sr-Latn-RS">
                <a:cs typeface="Arial" panose="020B0604020202020204" pitchFamily="34" charset="0"/>
              </a:rPr>
              <a:t> + m2 ∙ b</a:t>
            </a:r>
            <a:r>
              <a:rPr lang="sr-Latn-CS" altLang="sr-Latn-RS" baseline="30000">
                <a:cs typeface="Arial" panose="020B0604020202020204" pitchFamily="34" charset="0"/>
              </a:rPr>
              <a:t>e</a:t>
            </a:r>
            <a:r>
              <a:rPr lang="sr-Latn-CS" altLang="sr-Latn-RS">
                <a:cs typeface="Arial" panose="020B0604020202020204" pitchFamily="34" charset="0"/>
              </a:rPr>
              <a:t> = (m1 + m2) ∙ b</a:t>
            </a:r>
            <a:r>
              <a:rPr lang="sr-Latn-CS" altLang="sr-Latn-RS" baseline="30000">
                <a:cs typeface="Arial" panose="020B0604020202020204" pitchFamily="34" charset="0"/>
              </a:rPr>
              <a:t>e</a:t>
            </a:r>
            <a:endParaRPr lang="sr-Latn-CS" altLang="sr-Latn-RS">
              <a:cs typeface="Arial" panose="020B0604020202020204" pitchFamily="34" charset="0"/>
            </a:endParaRPr>
          </a:p>
          <a:p>
            <a:pPr eaLnBrk="1" hangingPunct="1"/>
            <a:r>
              <a:rPr lang="sr-Latn-CS" altLang="sr-Latn-RS">
                <a:cs typeface="Arial" panose="020B0604020202020204" pitchFamily="34" charset="0"/>
              </a:rPr>
              <a:t>Množenje, odn. deljenje:</a:t>
            </a:r>
          </a:p>
          <a:p>
            <a:pPr lvl="1" eaLnBrk="1" hangingPunct="1">
              <a:buFontTx/>
              <a:buNone/>
            </a:pPr>
            <a:r>
              <a:rPr lang="sr-Latn-CS" altLang="sr-Latn-RS"/>
              <a:t>(m1</a:t>
            </a:r>
            <a:r>
              <a:rPr lang="sr-Latn-CS" altLang="sr-Latn-RS">
                <a:cs typeface="Arial" panose="020B0604020202020204" pitchFamily="34" charset="0"/>
              </a:rPr>
              <a:t>∙ b</a:t>
            </a:r>
            <a:r>
              <a:rPr lang="sr-Latn-CS" altLang="sr-Latn-RS" baseline="30000">
                <a:cs typeface="Arial" panose="020B0604020202020204" pitchFamily="34" charset="0"/>
              </a:rPr>
              <a:t>e1</a:t>
            </a:r>
            <a:r>
              <a:rPr lang="sr-Latn-CS" altLang="sr-Latn-RS">
                <a:cs typeface="Arial" panose="020B0604020202020204" pitchFamily="34" charset="0"/>
              </a:rPr>
              <a:t>) ∙ (m2 ∙ b</a:t>
            </a:r>
            <a:r>
              <a:rPr lang="sr-Latn-CS" altLang="sr-Latn-RS" baseline="30000">
                <a:cs typeface="Arial" panose="020B0604020202020204" pitchFamily="34" charset="0"/>
              </a:rPr>
              <a:t>e2</a:t>
            </a:r>
            <a:r>
              <a:rPr lang="sr-Latn-CS" altLang="sr-Latn-RS">
                <a:cs typeface="Arial" panose="020B0604020202020204" pitchFamily="34" charset="0"/>
              </a:rPr>
              <a:t>) = (m1 ∙ m2) ∙ b</a:t>
            </a:r>
            <a:r>
              <a:rPr lang="sr-Latn-CS" altLang="sr-Latn-RS" baseline="30000">
                <a:cs typeface="Arial" panose="020B0604020202020204" pitchFamily="34" charset="0"/>
              </a:rPr>
              <a:t>(e1+e2)</a:t>
            </a:r>
            <a:endParaRPr lang="sr-Latn-CS" altLang="sr-Latn-RS" baseline="-25000">
              <a:cs typeface="Arial" panose="020B0604020202020204" pitchFamily="34" charset="0"/>
            </a:endParaRPr>
          </a:p>
          <a:p>
            <a:pPr eaLnBrk="1" hangingPunct="1"/>
            <a:r>
              <a:rPr lang="sr-Latn-CS" altLang="sr-Latn-RS">
                <a:cs typeface="Arial" panose="020B0604020202020204" pitchFamily="34" charset="0"/>
              </a:rPr>
              <a:t>Svođenje eksponenata na istu vrednost se svodi na povećanje manjeg eksponenta, uz istovremeno deljenje mantise bazom</a:t>
            </a:r>
          </a:p>
          <a:p>
            <a:pPr lvl="1" eaLnBrk="1" hangingPunct="1"/>
            <a:r>
              <a:rPr lang="sr-Latn-CS" altLang="sr-Latn-RS">
                <a:cs typeface="Arial" panose="020B0604020202020204" pitchFamily="34" charset="0"/>
              </a:rPr>
              <a:t>u računaru se deljenje matise bazom 2 svodi na pomeranje desno bitova.</a:t>
            </a:r>
            <a:endParaRPr lang="en-US" altLang="sr-Latn-R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712CA6C-F127-2D8D-C8FB-9B54DD9A8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Pokretni zarez</a:t>
            </a:r>
            <a:endParaRPr lang="en-US" altLang="sr-Latn-R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B9F29C-8D01-6020-55FC-221DDCCA6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Latn-CS" altLang="sr-Latn-RS"/>
              <a:t>Normalizovana mantisa: </a:t>
            </a:r>
          </a:p>
          <a:p>
            <a:pPr lvl="1" eaLnBrk="1" hangingPunct="1">
              <a:lnSpc>
                <a:spcPct val="90000"/>
              </a:lnSpc>
            </a:pPr>
            <a:r>
              <a:rPr lang="sr-Latn-RS" altLang="sr-Latn-RS">
                <a:cs typeface="Arial" panose="020B0604020202020204" pitchFamily="34" charset="0"/>
              </a:rPr>
              <a:t>u </a:t>
            </a:r>
            <a:r>
              <a:rPr lang="en-US" altLang="sr-Latn-RS">
                <a:cs typeface="Arial" panose="020B0604020202020204" pitchFamily="34" charset="0"/>
              </a:rPr>
              <a:t>praksi se normalizacija mantise svodi na zapis: 1,xxxx, gde se 1 podrazumeva</a:t>
            </a:r>
            <a:r>
              <a:rPr lang="sr-Latn-RS" altLang="sr-Latn-RS">
                <a:cs typeface="Arial" panose="020B0604020202020204" pitchFamily="34" charset="0"/>
              </a:rPr>
              <a:t>;</a:t>
            </a:r>
            <a:endParaRPr lang="en-US" altLang="sr-Latn-RS"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sr-Latn-CS" altLang="sr-Latn-RS">
                <a:cs typeface="Arial" panose="020B0604020202020204" pitchFamily="34" charset="0"/>
              </a:rPr>
              <a:t>tada je preciznost najveća.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sr-Latn-RS">
                <a:cs typeface="Arial" panose="020B0604020202020204" pitchFamily="34" charset="0"/>
              </a:rPr>
              <a:t>Pokretni zarez u računarnima, u nekim situacijama nije dovoljno precizan!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sr-Latn-RS">
                <a:cs typeface="Arial" panose="020B0604020202020204" pitchFamily="34" charset="0"/>
              </a:rPr>
              <a:t>Razlog je taj što je baza 2, pa konverzija decimalnih brojeva u oblik m ∙2</a:t>
            </a:r>
            <a:r>
              <a:rPr lang="sr-Latn-CS" altLang="sr-Latn-RS" baseline="30000">
                <a:cs typeface="Arial" panose="020B0604020202020204" pitchFamily="34" charset="0"/>
              </a:rPr>
              <a:t>e</a:t>
            </a:r>
            <a:r>
              <a:rPr lang="sr-Latn-CS" altLang="sr-Latn-RS" baseline="-25000">
                <a:cs typeface="Arial" panose="020B0604020202020204" pitchFamily="34" charset="0"/>
              </a:rPr>
              <a:t> </a:t>
            </a:r>
            <a:r>
              <a:rPr lang="sr-Latn-CS" altLang="sr-Latn-RS">
                <a:cs typeface="Arial" panose="020B0604020202020204" pitchFamily="34" charset="0"/>
              </a:rPr>
              <a:t>ne daje okrugao broj.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sr-Latn-RS">
                <a:cs typeface="Arial" panose="020B0604020202020204" pitchFamily="34" charset="0"/>
              </a:rPr>
              <a:t>Greška je veoma mala, ali se uzastopnim operacijama može akumulirati.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71882C1-6E75-14D7-A6C5-DDBFAC7EB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Primer</a:t>
            </a:r>
            <a:endParaRPr lang="en-US" altLang="sr-Latn-RS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9781858-4BA3-DD4B-D285-3E46DC47C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52898"/>
            <a:ext cx="8229600" cy="4250070"/>
          </a:xfrm>
        </p:spPr>
        <p:txBody>
          <a:bodyPr/>
          <a:lstStyle/>
          <a:p>
            <a:pPr eaLnBrk="1" hangingPunct="1">
              <a:defRPr/>
            </a:pPr>
            <a:r>
              <a:rPr lang="sr-Latn-CS" altLang="sr-Latn-RS"/>
              <a:t>2</a:t>
            </a:r>
            <a:r>
              <a:rPr lang="sr-Latn-RS" altLang="sr-Latn-RS" baseline="-25000">
                <a:latin typeface="Tahoma" charset="0"/>
              </a:rPr>
              <a:t>10 </a:t>
            </a:r>
            <a:r>
              <a:rPr lang="sr-Latn-CS" altLang="sr-Latn-RS"/>
              <a:t>*10</a:t>
            </a:r>
            <a:r>
              <a:rPr lang="sr-Latn-CS" altLang="sr-Latn-RS" baseline="30000"/>
              <a:t>2</a:t>
            </a:r>
            <a:r>
              <a:rPr lang="sr-Latn-CS" altLang="sr-Latn-RS"/>
              <a:t> + 1</a:t>
            </a:r>
            <a:r>
              <a:rPr lang="sr-Latn-RS" altLang="sr-Latn-RS" baseline="-25000">
                <a:latin typeface="Tahoma" charset="0"/>
              </a:rPr>
              <a:t>10 </a:t>
            </a:r>
            <a:r>
              <a:rPr lang="sr-Latn-CS" altLang="sr-Latn-RS"/>
              <a:t>*10</a:t>
            </a:r>
            <a:r>
              <a:rPr lang="sr-Latn-CS" altLang="sr-Latn-RS" baseline="30000"/>
              <a:t>1 </a:t>
            </a:r>
            <a:r>
              <a:rPr lang="sr-Latn-CS" altLang="sr-Latn-RS"/>
              <a:t>= 2*10</a:t>
            </a:r>
            <a:r>
              <a:rPr lang="sr-Latn-CS" altLang="sr-Latn-RS" baseline="30000"/>
              <a:t>2</a:t>
            </a:r>
            <a:r>
              <a:rPr lang="sr-Latn-CS" altLang="sr-Latn-RS"/>
              <a:t> + 0,1*10</a:t>
            </a:r>
            <a:r>
              <a:rPr lang="sr-Latn-CS" altLang="sr-Latn-RS" baseline="30000"/>
              <a:t>2</a:t>
            </a:r>
            <a:r>
              <a:rPr lang="sr-Latn-CS" altLang="sr-Latn-RS"/>
              <a:t> = (2+0,1)*10</a:t>
            </a:r>
            <a:r>
              <a:rPr lang="sr-Latn-CS" altLang="sr-Latn-RS" baseline="30000"/>
              <a:t>2</a:t>
            </a:r>
            <a:r>
              <a:rPr lang="sr-Latn-CS" altLang="sr-Latn-RS"/>
              <a:t> = 2,1*10</a:t>
            </a:r>
            <a:r>
              <a:rPr lang="sr-Latn-CS" altLang="sr-Latn-RS" baseline="30000"/>
              <a:t>2</a:t>
            </a:r>
            <a:r>
              <a:rPr lang="sr-Latn-CS" altLang="sr-Latn-RS"/>
              <a:t> = 210</a:t>
            </a:r>
            <a:r>
              <a:rPr lang="sr-Latn-RS" altLang="sr-Latn-RS" baseline="-25000">
                <a:latin typeface="Tahoma" charset="0"/>
              </a:rPr>
              <a:t>10</a:t>
            </a:r>
            <a:endParaRPr lang="sr-Latn-CS" altLang="sr-Latn-RS"/>
          </a:p>
          <a:p>
            <a:pPr eaLnBrk="1" hangingPunct="1">
              <a:defRPr/>
            </a:pPr>
            <a:r>
              <a:rPr lang="sr-Latn-CS" altLang="sr-Latn-RS"/>
              <a:t>2,5</a:t>
            </a:r>
            <a:r>
              <a:rPr lang="sr-Latn-RS" altLang="sr-Latn-RS" baseline="-25000">
                <a:latin typeface="Tahoma" charset="0"/>
              </a:rPr>
              <a:t>10</a:t>
            </a:r>
            <a:r>
              <a:rPr lang="sr-Latn-CS" altLang="sr-Latn-RS"/>
              <a:t> + 2</a:t>
            </a:r>
            <a:r>
              <a:rPr lang="sr-Latn-RS" altLang="sr-Latn-RS" baseline="-25000">
                <a:latin typeface="Tahoma" charset="0"/>
              </a:rPr>
              <a:t>10</a:t>
            </a:r>
            <a:r>
              <a:rPr lang="sr-Latn-CS" altLang="sr-Latn-RS"/>
              <a:t> = 101</a:t>
            </a:r>
            <a:r>
              <a:rPr lang="sr-Latn-RS" altLang="sr-Latn-RS" baseline="-25000">
                <a:latin typeface="Tahoma" charset="0"/>
              </a:rPr>
              <a:t>2</a:t>
            </a:r>
            <a:r>
              <a:rPr lang="sr-Latn-CS" altLang="sr-Latn-RS"/>
              <a:t>*2</a:t>
            </a:r>
            <a:r>
              <a:rPr lang="sr-Latn-CS" altLang="sr-Latn-RS" baseline="30000"/>
              <a:t>-1</a:t>
            </a:r>
            <a:r>
              <a:rPr lang="sr-Latn-CS" altLang="sr-Latn-RS"/>
              <a:t> + 10</a:t>
            </a:r>
            <a:r>
              <a:rPr lang="sr-Latn-RS" altLang="sr-Latn-RS" baseline="-25000">
                <a:latin typeface="Tahoma" charset="0"/>
              </a:rPr>
              <a:t>2</a:t>
            </a:r>
            <a:r>
              <a:rPr lang="sr-Latn-CS" altLang="sr-Latn-RS"/>
              <a:t>*2</a:t>
            </a:r>
            <a:r>
              <a:rPr lang="sr-Latn-CS" altLang="sr-Latn-RS" baseline="30000"/>
              <a:t>0</a:t>
            </a:r>
            <a:r>
              <a:rPr lang="sr-Latn-CS" altLang="sr-Latn-RS"/>
              <a:t>  = </a:t>
            </a:r>
          </a:p>
          <a:p>
            <a:pPr marL="0" indent="0">
              <a:buNone/>
              <a:defRPr/>
            </a:pPr>
            <a:r>
              <a:rPr lang="sr-Latn-CS" altLang="sr-Latn-RS"/>
              <a:t>10,1</a:t>
            </a:r>
            <a:r>
              <a:rPr lang="sr-Latn-RS" altLang="sr-Latn-RS" baseline="-25000">
                <a:latin typeface="Tahoma" charset="0"/>
              </a:rPr>
              <a:t>2</a:t>
            </a:r>
            <a:r>
              <a:rPr lang="sr-Latn-CS" altLang="sr-Latn-RS"/>
              <a:t>*2</a:t>
            </a:r>
            <a:r>
              <a:rPr lang="sr-Latn-CS" altLang="sr-Latn-RS" baseline="30000"/>
              <a:t>0</a:t>
            </a:r>
            <a:r>
              <a:rPr lang="sr-Latn-CS" altLang="sr-Latn-RS"/>
              <a:t> + 10,0</a:t>
            </a:r>
            <a:r>
              <a:rPr lang="sr-Latn-RS" altLang="sr-Latn-RS" baseline="-25000">
                <a:latin typeface="Tahoma" charset="0"/>
              </a:rPr>
              <a:t>2</a:t>
            </a:r>
            <a:r>
              <a:rPr lang="sr-Latn-CS" altLang="sr-Latn-RS"/>
              <a:t>*2</a:t>
            </a:r>
            <a:r>
              <a:rPr lang="sr-Latn-CS" altLang="sr-Latn-RS" baseline="30000"/>
              <a:t>0</a:t>
            </a:r>
            <a:r>
              <a:rPr lang="sr-Latn-CS" altLang="sr-Latn-RS"/>
              <a:t> = (10,1</a:t>
            </a:r>
            <a:r>
              <a:rPr lang="sr-Latn-RS" altLang="sr-Latn-RS" baseline="-25000">
                <a:latin typeface="Tahoma" charset="0"/>
              </a:rPr>
              <a:t>2</a:t>
            </a:r>
            <a:r>
              <a:rPr lang="sr-Latn-CS" altLang="sr-Latn-RS"/>
              <a:t> + 10,0</a:t>
            </a:r>
            <a:r>
              <a:rPr lang="sr-Latn-RS" altLang="sr-Latn-RS" baseline="-25000">
                <a:latin typeface="Tahoma" charset="0"/>
              </a:rPr>
              <a:t>2</a:t>
            </a:r>
            <a:r>
              <a:rPr lang="sr-Latn-CS" altLang="sr-Latn-RS"/>
              <a:t>)*2</a:t>
            </a:r>
            <a:r>
              <a:rPr lang="sr-Latn-CS" altLang="sr-Latn-RS" baseline="30000"/>
              <a:t>0</a:t>
            </a:r>
            <a:r>
              <a:rPr lang="sr-Latn-CS" altLang="sr-Latn-RS"/>
              <a:t> = (100,1</a:t>
            </a:r>
            <a:r>
              <a:rPr lang="sr-Latn-RS" altLang="sr-Latn-RS" baseline="-25000">
                <a:latin typeface="Tahoma" charset="0"/>
              </a:rPr>
              <a:t>2</a:t>
            </a:r>
            <a:r>
              <a:rPr lang="sr-Latn-CS" altLang="sr-Latn-RS"/>
              <a:t>)*2</a:t>
            </a:r>
            <a:r>
              <a:rPr lang="sr-Latn-CS" altLang="sr-Latn-RS" baseline="30000"/>
              <a:t>0 </a:t>
            </a:r>
            <a:r>
              <a:rPr lang="sr-Latn-CS" altLang="sr-Latn-RS"/>
              <a:t>=(1001</a:t>
            </a:r>
            <a:r>
              <a:rPr lang="sr-Latn-RS" altLang="sr-Latn-RS" baseline="-25000">
                <a:latin typeface="Tahoma" charset="0"/>
              </a:rPr>
              <a:t>2</a:t>
            </a:r>
            <a:r>
              <a:rPr lang="sr-Latn-CS" altLang="sr-Latn-RS"/>
              <a:t>)*2</a:t>
            </a:r>
            <a:r>
              <a:rPr lang="sr-Latn-CS" altLang="sr-Latn-RS" baseline="30000"/>
              <a:t>-1</a:t>
            </a:r>
            <a:r>
              <a:rPr lang="sr-Latn-CS" altLang="sr-Latn-RS"/>
              <a:t> = 9</a:t>
            </a:r>
            <a:r>
              <a:rPr lang="sr-Latn-RS" altLang="sr-Latn-RS" baseline="-25000">
                <a:latin typeface="Tahoma" charset="0"/>
              </a:rPr>
              <a:t>10</a:t>
            </a:r>
            <a:r>
              <a:rPr lang="sr-Latn-CS" altLang="sr-Latn-RS"/>
              <a:t> * 1/2 = 4,5</a:t>
            </a:r>
            <a:r>
              <a:rPr lang="sr-Latn-RS" altLang="sr-Latn-RS" baseline="-25000">
                <a:latin typeface="Tahoma" charset="0"/>
              </a:rPr>
              <a:t>10</a:t>
            </a:r>
            <a:endParaRPr lang="sr-Latn-CS" altLang="sr-Latn-RS"/>
          </a:p>
          <a:p>
            <a:pPr eaLnBrk="1" hangingPunct="1">
              <a:defRPr/>
            </a:pPr>
            <a:r>
              <a:rPr lang="sr-Latn-CS" altLang="sr-Latn-RS"/>
              <a:t>2*10</a:t>
            </a:r>
            <a:r>
              <a:rPr lang="sr-Latn-CS" altLang="sr-Latn-RS" baseline="30000"/>
              <a:t>2</a:t>
            </a:r>
            <a:r>
              <a:rPr lang="sr-Latn-CS" altLang="sr-Latn-RS"/>
              <a:t> * 3*10</a:t>
            </a:r>
            <a:r>
              <a:rPr lang="sr-Latn-CS" altLang="sr-Latn-RS" baseline="30000"/>
              <a:t>1 </a:t>
            </a:r>
            <a:r>
              <a:rPr lang="sr-Latn-CS" altLang="sr-Latn-RS"/>
              <a:t>= (2*3)*10</a:t>
            </a:r>
            <a:r>
              <a:rPr lang="sr-Latn-CS" altLang="sr-Latn-RS" baseline="30000"/>
              <a:t>2+1</a:t>
            </a:r>
            <a:r>
              <a:rPr lang="sr-Latn-CS" altLang="sr-Latn-RS"/>
              <a:t> = 6*10</a:t>
            </a:r>
            <a:r>
              <a:rPr lang="sr-Latn-CS" altLang="sr-Latn-RS" baseline="30000"/>
              <a:t>3</a:t>
            </a:r>
            <a:r>
              <a:rPr lang="sr-Latn-CS" altLang="sr-Latn-RS"/>
              <a:t> = 6000</a:t>
            </a:r>
          </a:p>
          <a:p>
            <a:pPr eaLnBrk="1" hangingPunct="1">
              <a:defRPr/>
            </a:pPr>
            <a:r>
              <a:rPr lang="sr-Latn-CS" altLang="sr-Latn-RS"/>
              <a:t>2,5</a:t>
            </a:r>
            <a:r>
              <a:rPr lang="sr-Latn-RS" altLang="sr-Latn-RS" baseline="-25000">
                <a:latin typeface="Tahoma" charset="0"/>
              </a:rPr>
              <a:t>10</a:t>
            </a:r>
            <a:r>
              <a:rPr lang="sr-Latn-CS" altLang="sr-Latn-RS"/>
              <a:t> * 2</a:t>
            </a:r>
            <a:r>
              <a:rPr lang="sr-Latn-RS" altLang="sr-Latn-RS" baseline="-25000">
                <a:latin typeface="Tahoma" charset="0"/>
              </a:rPr>
              <a:t>10</a:t>
            </a:r>
            <a:r>
              <a:rPr lang="sr-Latn-CS" altLang="sr-Latn-RS"/>
              <a:t> = 101</a:t>
            </a:r>
            <a:r>
              <a:rPr lang="sr-Latn-RS" altLang="sr-Latn-RS" baseline="-25000">
                <a:latin typeface="Tahoma" charset="0"/>
              </a:rPr>
              <a:t>2</a:t>
            </a:r>
            <a:r>
              <a:rPr lang="sr-Latn-CS" altLang="sr-Latn-RS"/>
              <a:t>*2</a:t>
            </a:r>
            <a:r>
              <a:rPr lang="sr-Latn-CS" altLang="sr-Latn-RS" baseline="30000"/>
              <a:t>-1</a:t>
            </a:r>
            <a:r>
              <a:rPr lang="sr-Latn-CS" altLang="sr-Latn-RS"/>
              <a:t> * 10</a:t>
            </a:r>
            <a:r>
              <a:rPr lang="sr-Latn-RS" altLang="sr-Latn-RS" baseline="-25000">
                <a:latin typeface="Tahoma" charset="0"/>
              </a:rPr>
              <a:t>2</a:t>
            </a:r>
            <a:r>
              <a:rPr lang="sr-Latn-CS" altLang="sr-Latn-RS"/>
              <a:t>*2</a:t>
            </a:r>
            <a:r>
              <a:rPr lang="sr-Latn-CS" altLang="sr-Latn-RS" baseline="30000"/>
              <a:t>0</a:t>
            </a:r>
            <a:r>
              <a:rPr lang="sr-Latn-CS" altLang="sr-Latn-RS"/>
              <a:t>  = (101</a:t>
            </a:r>
            <a:r>
              <a:rPr lang="sr-Latn-RS" altLang="sr-Latn-RS" baseline="-25000">
                <a:latin typeface="Tahoma" charset="0"/>
              </a:rPr>
              <a:t>2</a:t>
            </a:r>
            <a:r>
              <a:rPr lang="sr-Latn-CS" altLang="sr-Latn-RS"/>
              <a:t> * 10</a:t>
            </a:r>
            <a:r>
              <a:rPr lang="sr-Latn-RS" altLang="sr-Latn-RS" baseline="-25000">
                <a:latin typeface="Tahoma" charset="0"/>
              </a:rPr>
              <a:t>2</a:t>
            </a:r>
            <a:r>
              <a:rPr lang="sr-Latn-CS" altLang="sr-Latn-RS"/>
              <a:t>)*2</a:t>
            </a:r>
            <a:r>
              <a:rPr lang="sr-Latn-CS" altLang="sr-Latn-RS" baseline="30000"/>
              <a:t>(-1+0)</a:t>
            </a:r>
            <a:endParaRPr lang="sr-Latn-CS" altLang="sr-Latn-RS"/>
          </a:p>
          <a:p>
            <a:pPr marL="0" indent="0">
              <a:buNone/>
              <a:defRPr/>
            </a:pPr>
            <a:r>
              <a:rPr lang="sr-Latn-CS" altLang="sr-Latn-RS"/>
              <a:t>=  (1010</a:t>
            </a:r>
            <a:r>
              <a:rPr lang="sr-Latn-RS" altLang="sr-Latn-RS" baseline="-25000">
                <a:latin typeface="Tahoma" charset="0"/>
              </a:rPr>
              <a:t> 2</a:t>
            </a:r>
            <a:r>
              <a:rPr lang="sr-Latn-CS" altLang="sr-Latn-RS"/>
              <a:t>)*2</a:t>
            </a:r>
            <a:r>
              <a:rPr lang="sr-Latn-CS" altLang="sr-Latn-RS" baseline="30000"/>
              <a:t>-1</a:t>
            </a:r>
            <a:r>
              <a:rPr lang="sr-Latn-CS" altLang="sr-Latn-RS"/>
              <a:t> = 10</a:t>
            </a:r>
            <a:r>
              <a:rPr lang="sr-Latn-RS" altLang="sr-Latn-RS" baseline="-25000">
                <a:latin typeface="Tahoma" charset="0"/>
              </a:rPr>
              <a:t>10</a:t>
            </a:r>
            <a:r>
              <a:rPr lang="sr-Latn-CS" altLang="sr-Latn-RS"/>
              <a:t> * 1/2 = 5</a:t>
            </a:r>
            <a:r>
              <a:rPr lang="sr-Latn-RS" altLang="sr-Latn-RS" baseline="-25000">
                <a:latin typeface="Tahoma" charset="0"/>
              </a:rPr>
              <a:t>10</a:t>
            </a:r>
            <a:endParaRPr lang="sr-Latn-CS" altLang="sr-Latn-RS"/>
          </a:p>
          <a:p>
            <a:pPr eaLnBrk="1" hangingPunct="1">
              <a:defRPr/>
            </a:pPr>
            <a:endParaRPr lang="sr-Latn-CS" altLang="sr-Latn-RS"/>
          </a:p>
          <a:p>
            <a:pPr eaLnBrk="1" hangingPunct="1">
              <a:defRPr/>
            </a:pPr>
            <a:endParaRPr lang="en-US" altLang="sr-Latn-R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61FB26A-0B52-F39F-942D-2E01A62A8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Pozicioni brojni sistem</a:t>
            </a:r>
            <a:endParaRPr lang="en-US" altLang="sr-Latn-R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6F3D3EF-F205-980F-6381-1B9B4E672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9" y="1600201"/>
            <a:ext cx="878522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Latn-CS" altLang="sr-Latn-RS"/>
              <a:t>Svaka cifra ima zadatu težinu.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sr-Latn-RS"/>
              <a:t>Opšti oblik:</a:t>
            </a:r>
            <a:br>
              <a:rPr lang="sr-Latn-CS" altLang="sr-Latn-RS"/>
            </a:br>
            <a:r>
              <a:rPr lang="sr-Latn-CS" altLang="sr-Latn-RS"/>
              <a:t>a</a:t>
            </a:r>
            <a:r>
              <a:rPr lang="sr-Latn-CS" altLang="sr-Latn-RS" baseline="-25000"/>
              <a:t>n</a:t>
            </a:r>
            <a:r>
              <a:rPr lang="sr-Latn-CS" altLang="sr-Latn-RS"/>
              <a:t>a</a:t>
            </a:r>
            <a:r>
              <a:rPr lang="sr-Latn-CS" altLang="sr-Latn-RS" baseline="-25000"/>
              <a:t>n-1</a:t>
            </a:r>
            <a:r>
              <a:rPr lang="sr-Latn-CS" altLang="sr-Latn-RS"/>
              <a:t>...a</a:t>
            </a:r>
            <a:r>
              <a:rPr lang="sr-Latn-CS" altLang="sr-Latn-RS" baseline="-25000"/>
              <a:t>1</a:t>
            </a:r>
            <a:r>
              <a:rPr lang="sr-Latn-CS" altLang="sr-Latn-RS"/>
              <a:t>a</a:t>
            </a:r>
            <a:r>
              <a:rPr lang="sr-Latn-CS" altLang="sr-Latn-RS" baseline="-25000"/>
              <a:t>0 </a:t>
            </a:r>
            <a:r>
              <a:rPr lang="sr-Latn-CS" altLang="sr-Latn-RS"/>
              <a:t>, a</a:t>
            </a:r>
            <a:r>
              <a:rPr lang="sr-Latn-CS" altLang="sr-Latn-RS" baseline="-25000"/>
              <a:t>-1</a:t>
            </a:r>
            <a:r>
              <a:rPr lang="sr-Latn-CS" altLang="sr-Latn-RS"/>
              <a:t>a</a:t>
            </a:r>
            <a:r>
              <a:rPr lang="sr-Latn-CS" altLang="sr-Latn-RS" baseline="-25000"/>
              <a:t>-2</a:t>
            </a:r>
            <a:r>
              <a:rPr lang="sr-Latn-CS" altLang="sr-Latn-RS"/>
              <a:t>...a</a:t>
            </a:r>
            <a:r>
              <a:rPr lang="sr-Latn-CS" altLang="sr-Latn-RS" baseline="-25000"/>
              <a:t>-m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CS" altLang="sr-Latn-RS"/>
              <a:t>			tj.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CS" altLang="sr-Latn-RS" sz="2000"/>
              <a:t>	a</a:t>
            </a:r>
            <a:r>
              <a:rPr lang="sr-Latn-CS" altLang="sr-Latn-RS" sz="2000" baseline="-25000"/>
              <a:t>n</a:t>
            </a:r>
            <a:r>
              <a:rPr lang="sr-Latn-CS" altLang="sr-Latn-RS" sz="2000">
                <a:cs typeface="Arial" panose="020B0604020202020204" pitchFamily="34" charset="0"/>
              </a:rPr>
              <a:t>∙b</a:t>
            </a:r>
            <a:r>
              <a:rPr lang="sr-Latn-CS" altLang="sr-Latn-RS" sz="2000" baseline="30000">
                <a:cs typeface="Arial" panose="020B0604020202020204" pitchFamily="34" charset="0"/>
              </a:rPr>
              <a:t>n</a:t>
            </a:r>
            <a:r>
              <a:rPr lang="sr-Latn-CS" altLang="sr-Latn-RS" sz="2000">
                <a:cs typeface="Arial" panose="020B0604020202020204" pitchFamily="34" charset="0"/>
              </a:rPr>
              <a:t>+a</a:t>
            </a:r>
            <a:r>
              <a:rPr lang="sr-Latn-CS" altLang="sr-Latn-RS" sz="2000" baseline="-25000">
                <a:cs typeface="Arial" panose="020B0604020202020204" pitchFamily="34" charset="0"/>
              </a:rPr>
              <a:t>n-1</a:t>
            </a:r>
            <a:r>
              <a:rPr lang="sr-Latn-CS" altLang="sr-Latn-RS" sz="2000">
                <a:cs typeface="Arial" panose="020B0604020202020204" pitchFamily="34" charset="0"/>
              </a:rPr>
              <a:t>∙b</a:t>
            </a:r>
            <a:r>
              <a:rPr lang="sr-Latn-CS" altLang="sr-Latn-RS" sz="2000" baseline="30000">
                <a:cs typeface="Arial" panose="020B0604020202020204" pitchFamily="34" charset="0"/>
              </a:rPr>
              <a:t>n-1</a:t>
            </a:r>
            <a:r>
              <a:rPr lang="sr-Latn-CS" altLang="sr-Latn-RS" sz="2000">
                <a:cs typeface="Arial" panose="020B0604020202020204" pitchFamily="34" charset="0"/>
              </a:rPr>
              <a:t> + ... + a</a:t>
            </a:r>
            <a:r>
              <a:rPr lang="sr-Latn-CS" altLang="sr-Latn-RS" sz="2000" baseline="-25000">
                <a:cs typeface="Arial" panose="020B0604020202020204" pitchFamily="34" charset="0"/>
              </a:rPr>
              <a:t>1</a:t>
            </a:r>
            <a:r>
              <a:rPr lang="sr-Latn-CS" altLang="sr-Latn-RS" sz="2000">
                <a:cs typeface="Arial" panose="020B0604020202020204" pitchFamily="34" charset="0"/>
              </a:rPr>
              <a:t>∙b</a:t>
            </a:r>
            <a:r>
              <a:rPr lang="sr-Latn-CS" altLang="sr-Latn-RS" sz="2000" baseline="30000">
                <a:cs typeface="Arial" panose="020B0604020202020204" pitchFamily="34" charset="0"/>
              </a:rPr>
              <a:t>1</a:t>
            </a:r>
            <a:r>
              <a:rPr lang="sr-Latn-CS" altLang="sr-Latn-RS" sz="2000">
                <a:cs typeface="Arial" panose="020B0604020202020204" pitchFamily="34" charset="0"/>
              </a:rPr>
              <a:t> + a</a:t>
            </a:r>
            <a:r>
              <a:rPr lang="sr-Latn-CS" altLang="sr-Latn-RS" sz="2000" baseline="-25000">
                <a:cs typeface="Arial" panose="020B0604020202020204" pitchFamily="34" charset="0"/>
              </a:rPr>
              <a:t>0</a:t>
            </a:r>
            <a:r>
              <a:rPr lang="sr-Latn-CS" altLang="sr-Latn-RS" sz="2000">
                <a:cs typeface="Arial" panose="020B0604020202020204" pitchFamily="34" charset="0"/>
              </a:rPr>
              <a:t>∙b</a:t>
            </a:r>
            <a:r>
              <a:rPr lang="sr-Latn-CS" altLang="sr-Latn-RS" sz="2000" baseline="30000">
                <a:cs typeface="Arial" panose="020B0604020202020204" pitchFamily="34" charset="0"/>
              </a:rPr>
              <a:t>0 </a:t>
            </a:r>
            <a:r>
              <a:rPr lang="sr-Latn-CS" altLang="sr-Latn-RS" sz="2000">
                <a:cs typeface="Arial" panose="020B0604020202020204" pitchFamily="34" charset="0"/>
              </a:rPr>
              <a:t>+ a</a:t>
            </a:r>
            <a:r>
              <a:rPr lang="sr-Latn-CS" altLang="sr-Latn-RS" sz="2000" baseline="-25000">
                <a:cs typeface="Arial" panose="020B0604020202020204" pitchFamily="34" charset="0"/>
              </a:rPr>
              <a:t>-1</a:t>
            </a:r>
            <a:r>
              <a:rPr lang="sr-Latn-CS" altLang="sr-Latn-RS" sz="2000">
                <a:cs typeface="Arial" panose="020B0604020202020204" pitchFamily="34" charset="0"/>
              </a:rPr>
              <a:t>∙b</a:t>
            </a:r>
            <a:r>
              <a:rPr lang="sr-Latn-CS" altLang="sr-Latn-RS" sz="2000" baseline="30000">
                <a:cs typeface="Arial" panose="020B0604020202020204" pitchFamily="34" charset="0"/>
              </a:rPr>
              <a:t>-1</a:t>
            </a:r>
            <a:r>
              <a:rPr lang="sr-Latn-CS" altLang="sr-Latn-RS" sz="2000">
                <a:cs typeface="Arial" panose="020B0604020202020204" pitchFamily="34" charset="0"/>
              </a:rPr>
              <a:t>+a</a:t>
            </a:r>
            <a:r>
              <a:rPr lang="sr-Latn-CS" altLang="sr-Latn-RS" sz="2000" baseline="-25000">
                <a:cs typeface="Arial" panose="020B0604020202020204" pitchFamily="34" charset="0"/>
              </a:rPr>
              <a:t>-2</a:t>
            </a:r>
            <a:r>
              <a:rPr lang="sr-Latn-CS" altLang="sr-Latn-RS" sz="2000">
                <a:cs typeface="Arial" panose="020B0604020202020204" pitchFamily="34" charset="0"/>
              </a:rPr>
              <a:t>∙b</a:t>
            </a:r>
            <a:r>
              <a:rPr lang="sr-Latn-CS" altLang="sr-Latn-RS" baseline="30000">
                <a:cs typeface="Arial" panose="020B0604020202020204" pitchFamily="34" charset="0"/>
              </a:rPr>
              <a:t>-2</a:t>
            </a:r>
            <a:r>
              <a:rPr lang="sr-Latn-CS" altLang="sr-Latn-RS" sz="2000">
                <a:cs typeface="Arial" panose="020B0604020202020204" pitchFamily="34" charset="0"/>
              </a:rPr>
              <a:t>+...+a</a:t>
            </a:r>
            <a:r>
              <a:rPr lang="sr-Latn-CS" altLang="sr-Latn-RS" sz="2000" baseline="-25000">
                <a:cs typeface="Arial" panose="020B0604020202020204" pitchFamily="34" charset="0"/>
              </a:rPr>
              <a:t>-m</a:t>
            </a:r>
            <a:r>
              <a:rPr lang="sr-Latn-CS" altLang="sr-Latn-RS" sz="2000">
                <a:cs typeface="Arial" panose="020B0604020202020204" pitchFamily="34" charset="0"/>
              </a:rPr>
              <a:t>∙b</a:t>
            </a:r>
            <a:r>
              <a:rPr lang="sr-Latn-CS" altLang="sr-Latn-RS" sz="2000" baseline="30000">
                <a:cs typeface="Arial" panose="020B0604020202020204" pitchFamily="34" charset="0"/>
              </a:rPr>
              <a:t>-m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sr-Latn-RS">
                <a:cs typeface="Arial" panose="020B0604020202020204" pitchFamily="34" charset="0"/>
              </a:rPr>
              <a:t>a – cifra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sr-Latn-RS">
                <a:cs typeface="Arial" panose="020B0604020202020204" pitchFamily="34" charset="0"/>
              </a:rPr>
              <a:t>b – osnova (baza)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sr-Latn-RS">
                <a:cs typeface="Arial" panose="020B0604020202020204" pitchFamily="34" charset="0"/>
              </a:rPr>
              <a:t>n+1 – broj celobrojnih cifara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sr-Latn-RS">
                <a:cs typeface="Arial" panose="020B0604020202020204" pitchFamily="34" charset="0"/>
              </a:rPr>
              <a:t>m – broj decimala</a:t>
            </a:r>
            <a:endParaRPr lang="en-US" altLang="sr-Latn-R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9AF6F48-F89A-3176-4DE6-049BF65FB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Pozicioni brojni sistem - primeri</a:t>
            </a:r>
            <a:endParaRPr lang="en-US" altLang="sr-Latn-R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78ABCF6-72AE-642B-800A-9CC3CD7E8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sr-Latn-CS" altLang="sr-Latn-RS"/>
              <a:t>1984</a:t>
            </a:r>
            <a:r>
              <a:rPr lang="sr-Latn-CS" altLang="sr-Latn-RS" baseline="-25000"/>
              <a:t>10</a:t>
            </a:r>
            <a:r>
              <a:rPr lang="sr-Latn-CS" altLang="sr-Latn-RS"/>
              <a:t> = 1</a:t>
            </a:r>
            <a:r>
              <a:rPr lang="sr-Latn-CS" altLang="sr-Latn-RS">
                <a:cs typeface="Arial" panose="020B0604020202020204" pitchFamily="34" charset="0"/>
              </a:rPr>
              <a:t>∙10</a:t>
            </a:r>
            <a:r>
              <a:rPr lang="sr-Latn-CS" altLang="sr-Latn-RS" baseline="30000">
                <a:cs typeface="Arial" panose="020B0604020202020204" pitchFamily="34" charset="0"/>
              </a:rPr>
              <a:t>3 </a:t>
            </a:r>
            <a:r>
              <a:rPr lang="sr-Latn-CS" altLang="sr-Latn-RS">
                <a:cs typeface="Arial" panose="020B0604020202020204" pitchFamily="34" charset="0"/>
              </a:rPr>
              <a:t>+ 9∙10</a:t>
            </a:r>
            <a:r>
              <a:rPr lang="sr-Latn-CS" altLang="sr-Latn-RS" baseline="30000">
                <a:cs typeface="Arial" panose="020B0604020202020204" pitchFamily="34" charset="0"/>
              </a:rPr>
              <a:t>2 </a:t>
            </a:r>
            <a:r>
              <a:rPr lang="sr-Latn-CS" altLang="sr-Latn-RS">
                <a:cs typeface="Arial" panose="020B0604020202020204" pitchFamily="34" charset="0"/>
              </a:rPr>
              <a:t>+ 8∙10</a:t>
            </a:r>
            <a:r>
              <a:rPr lang="sr-Latn-CS" altLang="sr-Latn-RS" baseline="30000">
                <a:cs typeface="Arial" panose="020B0604020202020204" pitchFamily="34" charset="0"/>
              </a:rPr>
              <a:t>1 </a:t>
            </a:r>
            <a:r>
              <a:rPr lang="sr-Latn-CS" altLang="sr-Latn-RS">
                <a:cs typeface="Arial" panose="020B0604020202020204" pitchFamily="34" charset="0"/>
              </a:rPr>
              <a:t>+ 4∙10</a:t>
            </a:r>
            <a:r>
              <a:rPr lang="sr-Latn-CS" altLang="sr-Latn-RS" baseline="30000">
                <a:cs typeface="Arial" panose="020B0604020202020204" pitchFamily="34" charset="0"/>
              </a:rPr>
              <a:t>0</a:t>
            </a:r>
            <a:r>
              <a:rPr lang="sr-Latn-CS" altLang="sr-Latn-RS">
                <a:cs typeface="Arial" panose="020B0604020202020204" pitchFamily="34" charset="0"/>
              </a:rPr>
              <a:t> =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r-Latn-CS" altLang="sr-Latn-RS">
                <a:cs typeface="Arial" panose="020B0604020202020204" pitchFamily="34" charset="0"/>
              </a:rPr>
              <a:t>1∙1000 + 9∙100 + 8∙10 + 4∙1 =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r-Latn-CS" altLang="sr-Latn-RS">
                <a:cs typeface="Arial" panose="020B0604020202020204" pitchFamily="34" charset="0"/>
              </a:rPr>
              <a:t>1000 + 900 + 80 + 4 = 1984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sr-Latn-RS">
                <a:cs typeface="Arial" panose="020B0604020202020204" pitchFamily="34" charset="0"/>
              </a:rPr>
              <a:t>10011</a:t>
            </a:r>
            <a:r>
              <a:rPr lang="sr-Latn-CS" altLang="sr-Latn-RS" baseline="-25000">
                <a:cs typeface="Arial" panose="020B0604020202020204" pitchFamily="34" charset="0"/>
              </a:rPr>
              <a:t>2</a:t>
            </a:r>
            <a:r>
              <a:rPr lang="sr-Latn-CS" altLang="sr-Latn-RS">
                <a:cs typeface="Arial" panose="020B0604020202020204" pitchFamily="34" charset="0"/>
              </a:rPr>
              <a:t> = 1∙2</a:t>
            </a:r>
            <a:r>
              <a:rPr lang="sr-Latn-CS" altLang="sr-Latn-RS" baseline="30000">
                <a:cs typeface="Arial" panose="020B0604020202020204" pitchFamily="34" charset="0"/>
              </a:rPr>
              <a:t>4</a:t>
            </a:r>
            <a:r>
              <a:rPr lang="sr-Latn-CS" altLang="sr-Latn-RS">
                <a:cs typeface="Arial" panose="020B0604020202020204" pitchFamily="34" charset="0"/>
              </a:rPr>
              <a:t> + 0∙2</a:t>
            </a:r>
            <a:r>
              <a:rPr lang="sr-Latn-CS" altLang="sr-Latn-RS" baseline="30000">
                <a:cs typeface="Arial" panose="020B0604020202020204" pitchFamily="34" charset="0"/>
              </a:rPr>
              <a:t>3</a:t>
            </a:r>
            <a:r>
              <a:rPr lang="sr-Latn-CS" altLang="sr-Latn-RS">
                <a:cs typeface="Arial" panose="020B0604020202020204" pitchFamily="34" charset="0"/>
              </a:rPr>
              <a:t> + 0∙2</a:t>
            </a:r>
            <a:r>
              <a:rPr lang="sr-Latn-CS" altLang="sr-Latn-RS" baseline="30000">
                <a:cs typeface="Arial" panose="020B0604020202020204" pitchFamily="34" charset="0"/>
              </a:rPr>
              <a:t>2</a:t>
            </a:r>
            <a:r>
              <a:rPr lang="sr-Latn-CS" altLang="sr-Latn-RS">
                <a:cs typeface="Arial" panose="020B0604020202020204" pitchFamily="34" charset="0"/>
              </a:rPr>
              <a:t> + 1∙2</a:t>
            </a:r>
            <a:r>
              <a:rPr lang="sr-Latn-CS" altLang="sr-Latn-RS" baseline="30000">
                <a:cs typeface="Arial" panose="020B0604020202020204" pitchFamily="34" charset="0"/>
              </a:rPr>
              <a:t>1</a:t>
            </a:r>
            <a:r>
              <a:rPr lang="sr-Latn-CS" altLang="sr-Latn-RS">
                <a:cs typeface="Arial" panose="020B0604020202020204" pitchFamily="34" charset="0"/>
              </a:rPr>
              <a:t> + 1∙2</a:t>
            </a:r>
            <a:r>
              <a:rPr lang="sr-Latn-CS" altLang="sr-Latn-RS" baseline="30000">
                <a:cs typeface="Arial" panose="020B0604020202020204" pitchFamily="34" charset="0"/>
              </a:rPr>
              <a:t>0</a:t>
            </a:r>
            <a:r>
              <a:rPr lang="sr-Latn-CS" altLang="sr-Latn-RS">
                <a:cs typeface="Arial" panose="020B0604020202020204" pitchFamily="34" charset="0"/>
              </a:rPr>
              <a:t> =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r-Latn-CS" altLang="sr-Latn-RS">
                <a:cs typeface="Arial" panose="020B0604020202020204" pitchFamily="34" charset="0"/>
              </a:rPr>
              <a:t>1∙16 + 0∙8 + 0∙4 + 1∙2 + 1∙1 = 16 + 2 + 1 =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r-Latn-CS" altLang="sr-Latn-RS">
                <a:cs typeface="Arial" panose="020B0604020202020204" pitchFamily="34" charset="0"/>
              </a:rPr>
              <a:t>19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sr-Latn-RS">
                <a:cs typeface="Arial" panose="020B0604020202020204" pitchFamily="34" charset="0"/>
              </a:rPr>
              <a:t>12,3</a:t>
            </a:r>
            <a:r>
              <a:rPr lang="sr-Latn-CS" altLang="sr-Latn-RS" baseline="-25000">
                <a:cs typeface="Arial" panose="020B0604020202020204" pitchFamily="34" charset="0"/>
              </a:rPr>
              <a:t>10</a:t>
            </a:r>
            <a:r>
              <a:rPr lang="sr-Latn-CS" altLang="sr-Latn-RS">
                <a:cs typeface="Arial" panose="020B0604020202020204" pitchFamily="34" charset="0"/>
              </a:rPr>
              <a:t>= 1∙10</a:t>
            </a:r>
            <a:r>
              <a:rPr lang="sr-Latn-CS" altLang="sr-Latn-RS" baseline="30000">
                <a:cs typeface="Arial" panose="020B0604020202020204" pitchFamily="34" charset="0"/>
              </a:rPr>
              <a:t>1 </a:t>
            </a:r>
            <a:r>
              <a:rPr lang="sr-Latn-CS" altLang="sr-Latn-RS">
                <a:cs typeface="Arial" panose="020B0604020202020204" pitchFamily="34" charset="0"/>
              </a:rPr>
              <a:t>+ 2∙10</a:t>
            </a:r>
            <a:r>
              <a:rPr lang="sr-Latn-CS" altLang="sr-Latn-RS" baseline="30000">
                <a:cs typeface="Arial" panose="020B0604020202020204" pitchFamily="34" charset="0"/>
              </a:rPr>
              <a:t>0 </a:t>
            </a:r>
            <a:r>
              <a:rPr lang="sr-Latn-CS" altLang="sr-Latn-RS">
                <a:cs typeface="Arial" panose="020B0604020202020204" pitchFamily="34" charset="0"/>
              </a:rPr>
              <a:t>+ 3∙10</a:t>
            </a:r>
            <a:r>
              <a:rPr lang="sr-Latn-CS" altLang="sr-Latn-RS" baseline="30000">
                <a:cs typeface="Arial" panose="020B0604020202020204" pitchFamily="34" charset="0"/>
              </a:rPr>
              <a:t>-1</a:t>
            </a:r>
            <a:r>
              <a:rPr lang="sr-Latn-CS" altLang="sr-Latn-RS">
                <a:cs typeface="Arial" panose="020B0604020202020204" pitchFamily="34" charset="0"/>
              </a:rPr>
              <a:t>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CS" altLang="sr-Latn-RS">
                <a:cs typeface="Arial" panose="020B0604020202020204" pitchFamily="34" charset="0"/>
              </a:rPr>
              <a:t>	</a:t>
            </a:r>
            <a:r>
              <a:rPr lang="sr-Latn-CS" altLang="sr-Latn-RS" sz="2400">
                <a:cs typeface="Arial" panose="020B0604020202020204" pitchFamily="34" charset="0"/>
              </a:rPr>
              <a:t>1∙10 + 2∙1 + 3∙0,1 =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CS" altLang="sr-Latn-RS" sz="2400">
                <a:cs typeface="Arial" panose="020B0604020202020204" pitchFamily="34" charset="0"/>
              </a:rPr>
              <a:t>	10+2+0,3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CS" altLang="sr-Latn-RS" sz="2400">
                <a:cs typeface="Arial" panose="020B0604020202020204" pitchFamily="34" charset="0"/>
              </a:rPr>
              <a:t>	12,3</a:t>
            </a:r>
            <a:endParaRPr lang="en-US" altLang="sr-Latn-RS" sz="24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15F361B-5DB6-7E70-498E-4BE83E264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4000"/>
              <a:t>Predstavljanje brojeva u različitim brojnim sistemima</a:t>
            </a:r>
            <a:endParaRPr lang="en-US" altLang="sr-Latn-RS" sz="40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24A76EB-D89C-DFFC-FB58-0AC397B1E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Cifre brojnog sistema su: 0 do (baza – 1)</a:t>
            </a:r>
          </a:p>
          <a:p>
            <a:pPr eaLnBrk="1" hangingPunct="1"/>
            <a:r>
              <a:rPr lang="sr-Latn-CS" altLang="sr-Latn-RS"/>
              <a:t>Primer:</a:t>
            </a:r>
          </a:p>
          <a:p>
            <a:pPr lvl="1" eaLnBrk="1" hangingPunct="1"/>
            <a:r>
              <a:rPr lang="sr-Latn-CS" altLang="sr-Latn-RS"/>
              <a:t>binarni (b=2): {0, 1}</a:t>
            </a:r>
          </a:p>
          <a:p>
            <a:pPr lvl="1" eaLnBrk="1" hangingPunct="1"/>
            <a:r>
              <a:rPr lang="sr-Latn-CS" altLang="sr-Latn-RS"/>
              <a:t>oktalni (b=8): {0, 1, 2, 3, 4, 5, 6, 7}</a:t>
            </a:r>
          </a:p>
          <a:p>
            <a:pPr lvl="1" eaLnBrk="1" hangingPunct="1"/>
            <a:r>
              <a:rPr lang="sr-Latn-CS" altLang="sr-Latn-RS"/>
              <a:t>decimalni (b=10): {0, 1, 2, 3,4 ,5 ,6 ,7 , 8, 9}</a:t>
            </a:r>
          </a:p>
          <a:p>
            <a:pPr lvl="1" eaLnBrk="1" hangingPunct="1"/>
            <a:r>
              <a:rPr lang="sr-Latn-CS" altLang="sr-Latn-RS"/>
              <a:t>heksadecimalni (b=16): {0, 1, 2, 3, 4, 5, 6, 7, 8, 9, A, B, C, D, E, F}</a:t>
            </a:r>
            <a:endParaRPr lang="en-US" altLang="sr-Latn-R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53CAAC6-F696-54F0-6276-DF826F4BB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Primer</a:t>
            </a:r>
            <a:endParaRPr lang="en-US" altLang="sr-Latn-RS"/>
          </a:p>
        </p:txBody>
      </p:sp>
      <p:graphicFrame>
        <p:nvGraphicFramePr>
          <p:cNvPr id="10243" name="Object 5">
            <a:extLst>
              <a:ext uri="{FF2B5EF4-FFF2-40B4-BE49-F238E27FC236}">
                <a16:creationId xmlns:a16="http://schemas.microsoft.com/office/drawing/2014/main" id="{2E63DDB2-363E-822B-F2A1-4584469E7E3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495550" y="1341438"/>
          <a:ext cx="7272338" cy="481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783276" imgH="5819048" progId="Paint.Picture">
                  <p:embed/>
                </p:oleObj>
              </mc:Choice>
              <mc:Fallback>
                <p:oleObj name="Bitmap Image" r:id="rId2" imgW="8783276" imgH="5819048" progId="Paint.Picture">
                  <p:embed/>
                  <p:pic>
                    <p:nvPicPr>
                      <p:cNvPr id="10243" name="Object 5">
                        <a:extLst>
                          <a:ext uri="{FF2B5EF4-FFF2-40B4-BE49-F238E27FC236}">
                            <a16:creationId xmlns:a16="http://schemas.microsoft.com/office/drawing/2014/main" id="{2E63DDB2-363E-822B-F2A1-4584469E7E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341438"/>
                        <a:ext cx="7272338" cy="481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8E638DC-8C3C-A560-431D-174A372D5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4000"/>
              <a:t>Računske operacije</a:t>
            </a:r>
            <a:r>
              <a:rPr lang="en-US" altLang="sr-Latn-RS" sz="4000"/>
              <a:t> – binarni brojni sistem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1387855-0907-9E53-D885-9A40201CF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1"/>
            <a:ext cx="4038600" cy="45259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sr-Latn-RS" sz="2800" kern="0"/>
              <a:t>Sabiranje:</a:t>
            </a:r>
            <a:endParaRPr lang="sr-Latn-CS" altLang="sr-Latn-RS" sz="2800" kern="0"/>
          </a:p>
          <a:p>
            <a:pPr eaLnBrk="1" hangingPunct="1">
              <a:defRPr/>
            </a:pPr>
            <a:endParaRPr lang="sr-Latn-CS" altLang="sr-Latn-RS" sz="2800" kern="0"/>
          </a:p>
          <a:p>
            <a:pPr eaLnBrk="1" hangingPunct="1">
              <a:defRPr/>
            </a:pPr>
            <a:endParaRPr lang="sr-Latn-CS" altLang="sr-Latn-RS" sz="2800" kern="0"/>
          </a:p>
          <a:p>
            <a:pPr eaLnBrk="1" hangingPunct="1">
              <a:defRPr/>
            </a:pPr>
            <a:endParaRPr lang="sr-Latn-CS" altLang="sr-Latn-RS" sz="2800" kern="0"/>
          </a:p>
          <a:p>
            <a:pPr eaLnBrk="1" hangingPunct="1">
              <a:defRPr/>
            </a:pPr>
            <a:r>
              <a:rPr lang="sr-Latn-CS" altLang="sr-Latn-RS" sz="2800" kern="0"/>
              <a:t>Oduzimanje:</a:t>
            </a:r>
            <a:endParaRPr lang="en-US" altLang="sr-Latn-RS" sz="2800" kern="0"/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655CCBAB-CBB0-1578-DB09-A040C41FD021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791325" y="1920875"/>
          <a:ext cx="280035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800741" imgH="1542857" progId="Paint.Picture">
                  <p:embed/>
                </p:oleObj>
              </mc:Choice>
              <mc:Fallback>
                <p:oleObj name="Bitmap Image" r:id="rId2" imgW="2800741" imgH="1542857" progId="Paint.Picture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655CCBAB-CBB0-1578-DB09-A040C41FD0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325" y="1920875"/>
                        <a:ext cx="280035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6">
            <a:extLst>
              <a:ext uri="{FF2B5EF4-FFF2-40B4-BE49-F238E27FC236}">
                <a16:creationId xmlns:a16="http://schemas.microsoft.com/office/drawing/2014/main" id="{21E11F2E-8E35-4358-7FBD-54B493559993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662739" y="4265614"/>
          <a:ext cx="3057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057143" imgH="1533739" progId="Paint.Picture">
                  <p:embed/>
                </p:oleObj>
              </mc:Choice>
              <mc:Fallback>
                <p:oleObj name="Bitmap Image" r:id="rId4" imgW="3057143" imgH="1533739" progId="Paint.Picture">
                  <p:embed/>
                  <p:pic>
                    <p:nvPicPr>
                      <p:cNvPr id="11269" name="Object 6">
                        <a:extLst>
                          <a:ext uri="{FF2B5EF4-FFF2-40B4-BE49-F238E27FC236}">
                            <a16:creationId xmlns:a16="http://schemas.microsoft.com/office/drawing/2014/main" id="{21E11F2E-8E35-4358-7FBD-54B493559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739" y="4265614"/>
                        <a:ext cx="3057525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D919429-2C5F-D729-2537-B75C56317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4000"/>
              <a:t>Računske operacije</a:t>
            </a:r>
            <a:r>
              <a:rPr lang="en-US" altLang="sr-Latn-RS" sz="4000"/>
              <a:t> – binarni brojni sistem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86C0334-7109-B6AD-8A2E-902039982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1"/>
            <a:ext cx="4038600" cy="45259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sr-Latn-CS" altLang="sr-Latn-RS" sz="2800" kern="0"/>
              <a:t>Množenje:</a:t>
            </a:r>
          </a:p>
          <a:p>
            <a:pPr eaLnBrk="1" hangingPunct="1">
              <a:defRPr/>
            </a:pPr>
            <a:endParaRPr lang="sr-Latn-CS" altLang="sr-Latn-RS" sz="2800" kern="0"/>
          </a:p>
          <a:p>
            <a:pPr eaLnBrk="1" hangingPunct="1">
              <a:defRPr/>
            </a:pPr>
            <a:endParaRPr lang="sr-Latn-CS" altLang="sr-Latn-RS" sz="2800" kern="0"/>
          </a:p>
          <a:p>
            <a:pPr eaLnBrk="1" hangingPunct="1">
              <a:defRPr/>
            </a:pPr>
            <a:endParaRPr lang="sr-Latn-CS" altLang="sr-Latn-RS" sz="2800" kern="0"/>
          </a:p>
          <a:p>
            <a:pPr eaLnBrk="1" hangingPunct="1">
              <a:defRPr/>
            </a:pPr>
            <a:endParaRPr lang="sr-Latn-CS" altLang="sr-Latn-RS" sz="2800" kern="0"/>
          </a:p>
          <a:p>
            <a:pPr eaLnBrk="1" hangingPunct="1">
              <a:defRPr/>
            </a:pPr>
            <a:r>
              <a:rPr lang="sr-Latn-CS" altLang="sr-Latn-RS" sz="2800" kern="0"/>
              <a:t>Deljenje:</a:t>
            </a:r>
          </a:p>
          <a:p>
            <a:pPr lvl="1" eaLnBrk="1" hangingPunct="1">
              <a:defRPr/>
            </a:pPr>
            <a:r>
              <a:rPr lang="sr-Latn-CS" altLang="sr-Latn-RS" sz="2400" kern="0"/>
              <a:t>nulom nije dozvoljeno</a:t>
            </a:r>
          </a:p>
          <a:p>
            <a:pPr lvl="1" eaLnBrk="1" hangingPunct="1">
              <a:defRPr/>
            </a:pPr>
            <a:r>
              <a:rPr lang="sr-Latn-CS" altLang="sr-Latn-RS" sz="2400" kern="0"/>
              <a:t>jedinicom - trivijalno</a:t>
            </a:r>
          </a:p>
          <a:p>
            <a:pPr eaLnBrk="1" hangingPunct="1">
              <a:defRPr/>
            </a:pPr>
            <a:endParaRPr lang="en-US" altLang="sr-Latn-RS" sz="2800" kern="0"/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169EC52C-214F-C4CB-BF85-44981427209B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319964" y="1844676"/>
          <a:ext cx="18002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800476" imgH="1533739" progId="Paint.Picture">
                  <p:embed/>
                </p:oleObj>
              </mc:Choice>
              <mc:Fallback>
                <p:oleObj name="Bitmap Image" r:id="rId2" imgW="1800476" imgH="1533739" progId="Paint.Picture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id="{169EC52C-214F-C4CB-BF85-4498142720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4" y="1844676"/>
                        <a:ext cx="1800225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1987</Words>
  <Application>Microsoft Office PowerPoint</Application>
  <PresentationFormat>Widescreen</PresentationFormat>
  <Paragraphs>351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Tahoma</vt:lpstr>
      <vt:lpstr>Office Theme</vt:lpstr>
      <vt:lpstr>Bitmap Image</vt:lpstr>
      <vt:lpstr>Inženjerstvo softvera za Internet-Web of Things</vt:lpstr>
      <vt:lpstr>Matematičke osnove rada računara</vt:lpstr>
      <vt:lpstr>Brojni sistemi</vt:lpstr>
      <vt:lpstr>Pozicioni brojni sistem</vt:lpstr>
      <vt:lpstr>Pozicioni brojni sistem - primeri</vt:lpstr>
      <vt:lpstr>Predstavljanje brojeva u različitim brojnim sistemima</vt:lpstr>
      <vt:lpstr>Primer</vt:lpstr>
      <vt:lpstr>Računske operacije – binarni brojni sistem</vt:lpstr>
      <vt:lpstr>Računske operacije – binarni brojni sistem</vt:lpstr>
      <vt:lpstr>Računske operacije – binarni brojni sistem</vt:lpstr>
      <vt:lpstr>Računske operacije – oktalni brojni sistem</vt:lpstr>
      <vt:lpstr>Računske operacije – heksadecimalni brojni sistem</vt:lpstr>
      <vt:lpstr>Konverzije brojnih sistema</vt:lpstr>
      <vt:lpstr>Konverzije brojnih sistema</vt:lpstr>
      <vt:lpstr>Primer</vt:lpstr>
      <vt:lpstr>Primer</vt:lpstr>
      <vt:lpstr>Primer</vt:lpstr>
      <vt:lpstr>Primer</vt:lpstr>
      <vt:lpstr>Primer</vt:lpstr>
      <vt:lpstr>Primer</vt:lpstr>
      <vt:lpstr>Konverzija iz binarnog u oktalni i heksadecimalni brojni sistem</vt:lpstr>
      <vt:lpstr>heksadecimalni  oktalni</vt:lpstr>
      <vt:lpstr>Predstavljanje celobrojnih brojeva u računaru</vt:lpstr>
      <vt:lpstr>Predstavljanje negativnih brojeva</vt:lpstr>
      <vt:lpstr>Predstavljanje negativnih brojeva komplementom</vt:lpstr>
      <vt:lpstr>Potpuni komplement</vt:lpstr>
      <vt:lpstr>Računanje komplementa (bez oduzimanja)</vt:lpstr>
      <vt:lpstr>Sabiranje sa potpunim komplementom</vt:lpstr>
      <vt:lpstr>Primer</vt:lpstr>
      <vt:lpstr>Prekoračenje (overflow)</vt:lpstr>
      <vt:lpstr>Predstavljanje celobrojnih brojeva u računaru</vt:lpstr>
      <vt:lpstr>Predstavljanje realnih brojeva u računaru</vt:lpstr>
      <vt:lpstr>Primer</vt:lpstr>
      <vt:lpstr>Pokretni zarez</vt:lpstr>
      <vt:lpstr>Pokretni zarez</vt:lpstr>
      <vt:lpstr>Primer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Inženjerstvo softvera za Internet-Web of Things</dc:title>
  <dc:creator>Milan Vidaković</dc:creator>
  <cp:lastModifiedBy>Milan Vidaković</cp:lastModifiedBy>
  <cp:revision>273</cp:revision>
  <dcterms:created xsi:type="dcterms:W3CDTF">2023-07-02T11:21:56Z</dcterms:created>
  <dcterms:modified xsi:type="dcterms:W3CDTF">2023-12-06T21:33:19Z</dcterms:modified>
</cp:coreProperties>
</file>