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67" r:id="rId13"/>
    <p:sldId id="268" r:id="rId14"/>
    <p:sldId id="298" r:id="rId15"/>
    <p:sldId id="271" r:id="rId16"/>
    <p:sldId id="272" r:id="rId17"/>
    <p:sldId id="273" r:id="rId18"/>
    <p:sldId id="274" r:id="rId19"/>
    <p:sldId id="299" r:id="rId20"/>
    <p:sldId id="276" r:id="rId21"/>
    <p:sldId id="286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EFE-BA65-5A19-F797-12A18B1D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F5B44-8593-7860-6B0C-2B438F4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86F8-D50A-8916-C7A1-1F537720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100-FFD9-1EB4-DA33-687E0AC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E0DC-4838-6A39-8B32-C4E398C6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CF5B-A10C-8D66-A934-F2B3F8B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E212-F70D-473D-8267-AD43A072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AB5-22A4-AC6B-7612-DF61E6D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E2A4-4BE6-2CF4-668A-C7441C25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FDE6-A026-8B29-7083-7919AE8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C62D-F089-C4B9-8F78-613BAF2A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FE0-12D5-9152-060D-BBAEEEF2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ED58-842D-35B9-6A31-AF830D1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F238-FB72-F70E-F371-A8E931D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CE6E-8DB8-16C0-3400-89C089D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836-1532-02B1-325E-049C7CF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EB26-0ACF-8417-DDCA-EF6A4493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E526-E7D1-DDE5-AC37-94BFFCB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AD2F-5C94-07DB-D9E3-3C52CD14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8244A-821E-F949-6DA5-C32FBFDE1F65}"/>
              </a:ext>
            </a:extLst>
          </p:cNvPr>
          <p:cNvSpPr txBox="1"/>
          <p:nvPr userDrawn="1"/>
        </p:nvSpPr>
        <p:spPr>
          <a:xfrm>
            <a:off x="8542421" y="6356350"/>
            <a:ext cx="2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6B86B29-6937-4A29-96A9-82E097FF30FC}" type="slidenum">
              <a:rPr lang="en-US" smtClean="0"/>
              <a:t>‹#›</a:t>
            </a:fld>
            <a:r>
              <a:rPr lang="sr-Latn-RS"/>
              <a:t>/22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97A-DCC3-3C78-5F42-43341F7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D6E7-5376-58A5-CFA0-4BF85DE3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E4B9-FB0B-9F34-ECFC-F68AC6EC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0C0-1D38-4820-6CA1-2B196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810-C51B-ED62-0B5F-064BFF2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F84A-1527-2B40-2886-64E21C5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598-58A5-FAC1-0BEF-779C72DD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6E3-A4CC-EAEE-6357-CD862B9A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9252-5E36-B76B-AF36-91782FF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5DF1-2F2C-849F-C041-6A5A5F7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73C1-06CF-35B3-75FA-590D8E5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F879-1328-E340-8B9B-8A10833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B2EB-6820-7C34-C33E-5DCD69B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44A7-490A-D753-E0E7-28DF5DE1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BF35-8FD6-0F05-0605-56D557A5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44EC-548C-7B10-ABF7-AF730DF2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9BC2-5F39-628D-7575-4ACAFD2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522D6-CBC7-ECE7-89E2-6E7446C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4EBE0-CACB-531A-7EB9-A66C95F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E2D2-F634-35C3-129C-402D4B67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4AD-43C2-C9BF-0733-8E486F7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1A60-6C21-3DE1-F499-11EA33E4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23F8D-DF6D-C370-B139-3895670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95A3-4755-98D1-FAAF-BF3D1C8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A5674-95DF-A2A8-314E-666E881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0CFA-FA25-153B-4E0F-AAB297C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AD3-9771-6B60-DA0C-3A04177F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97B6-E4C4-62F0-D808-A21A692F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913F-2271-1F17-315D-1AA9C458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709E-F6BD-9BDF-D5DE-01385E47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4ADB-4D12-62DB-BEFF-F9CDF68F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36E-1311-59AB-5543-EF0D582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30D-8E4C-1498-48E0-2794018F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0748E-1A0A-043A-84AC-AFF4520B0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7193-1AA9-3723-77F5-9F5BC97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522E-F50D-D01C-0ACD-3F1E90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4F07-444B-FE89-BAB3-853D4DD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3B50-85DA-2943-409A-8718B7A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6229-3232-DDD9-36C0-636133B0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07C-5448-A758-AE55-61343566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5901-90A1-74B2-D0BE-EC0E7776D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1919-AE3E-4BAA-B420-BDAA2FF882F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72C9-5778-F295-0D0F-C8E04307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4812-2D10-855E-B3E5-5DC1A5C0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5F2D-BCBE-5594-D92B-26F89A572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177C-0083-EA9B-7872-0333BDBB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Kombinatorna logička kola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B0B1259-8253-8E16-7C05-BEAFDDC43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Funkcija NOR (NILI)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7977C3-D149-02B0-A978-806C70C7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00201"/>
            <a:ext cx="3394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Negacija disjunkcije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Tehnološki se lakše pravi od ILI kola</a:t>
            </a:r>
            <a:endParaRPr lang="en-US" sz="2400" kern="0">
              <a:cs typeface="Arial" charset="0"/>
            </a:endParaRPr>
          </a:p>
        </p:txBody>
      </p:sp>
      <p:graphicFrame>
        <p:nvGraphicFramePr>
          <p:cNvPr id="6" name="Group 37">
            <a:extLst>
              <a:ext uri="{FF2B5EF4-FFF2-40B4-BE49-F238E27FC236}">
                <a16:creationId xmlns:a16="http://schemas.microsoft.com/office/drawing/2014/main" id="{FD510E15-F722-4E1C-0696-7197BA48324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816726" y="2133600"/>
          <a:ext cx="2386013" cy="2476500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NOR 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42" name="AutoShape 32">
            <a:extLst>
              <a:ext uri="{FF2B5EF4-FFF2-40B4-BE49-F238E27FC236}">
                <a16:creationId xmlns:a16="http://schemas.microsoft.com/office/drawing/2014/main" id="{3E401F35-7AC1-1899-A509-D228B97A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589589"/>
            <a:ext cx="792163" cy="288925"/>
          </a:xfrm>
          <a:prstGeom prst="leftRightArrow">
            <a:avLst>
              <a:gd name="adj1" fmla="val 50000"/>
              <a:gd name="adj2" fmla="val 5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3343" name="Picture 38">
            <a:extLst>
              <a:ext uri="{FF2B5EF4-FFF2-40B4-BE49-F238E27FC236}">
                <a16:creationId xmlns:a16="http://schemas.microsoft.com/office/drawing/2014/main" id="{9F59E655-25DE-EA16-B2EF-3577AD21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00663"/>
            <a:ext cx="29337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39">
            <a:extLst>
              <a:ext uri="{FF2B5EF4-FFF2-40B4-BE49-F238E27FC236}">
                <a16:creationId xmlns:a16="http://schemas.microsoft.com/office/drawing/2014/main" id="{0FD40EC8-62CA-B27D-77F3-AED660562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5157788"/>
            <a:ext cx="3028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78C1292-7A74-3B3C-9B66-5321C9056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Funkcija NXOR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88486-224D-F7DA-85CE-928D2907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Ekskluzivno NILI (isključivo NILI)</a:t>
            </a:r>
            <a:endParaRPr lang="en-US" sz="2400" kern="0">
              <a:cs typeface="Arial" charset="0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15B34E76-EAE9-5A86-A288-8B6EF3688885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88163" y="1773239"/>
          <a:ext cx="3035300" cy="2185989"/>
        </p:xfrm>
        <a:graphic>
          <a:graphicData uri="http://schemas.openxmlformats.org/drawingml/2006/table">
            <a:tbl>
              <a:tblPr/>
              <a:tblGrid>
                <a:gridCol w="77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NXOR 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366" name="Object 31">
            <a:extLst>
              <a:ext uri="{FF2B5EF4-FFF2-40B4-BE49-F238E27FC236}">
                <a16:creationId xmlns:a16="http://schemas.microsoft.com/office/drawing/2014/main" id="{9E9CF553-2AE9-803E-CD9D-469DDA9D2113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2351089" y="2565400"/>
          <a:ext cx="2016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203112" progId="Equation.3">
                  <p:embed/>
                </p:oleObj>
              </mc:Choice>
              <mc:Fallback>
                <p:oleObj name="Equation" r:id="rId2" imgW="837836" imgH="203112" progId="Equation.3">
                  <p:embed/>
                  <p:pic>
                    <p:nvPicPr>
                      <p:cNvPr id="14366" name="Object 31">
                        <a:extLst>
                          <a:ext uri="{FF2B5EF4-FFF2-40B4-BE49-F238E27FC236}">
                            <a16:creationId xmlns:a16="http://schemas.microsoft.com/office/drawing/2014/main" id="{9E9CF553-2AE9-803E-CD9D-469DDA9D2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565400"/>
                        <a:ext cx="20161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AutoShape 33">
            <a:extLst>
              <a:ext uri="{FF2B5EF4-FFF2-40B4-BE49-F238E27FC236}">
                <a16:creationId xmlns:a16="http://schemas.microsoft.com/office/drawing/2014/main" id="{249038ED-185C-F7AA-EA43-6A9D6B840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5445126"/>
            <a:ext cx="792163" cy="288925"/>
          </a:xfrm>
          <a:prstGeom prst="leftRightArrow">
            <a:avLst>
              <a:gd name="adj1" fmla="val 50000"/>
              <a:gd name="adj2" fmla="val 5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4368" name="Picture 35">
            <a:extLst>
              <a:ext uri="{FF2B5EF4-FFF2-40B4-BE49-F238E27FC236}">
                <a16:creationId xmlns:a16="http://schemas.microsoft.com/office/drawing/2014/main" id="{71B5BC33-169B-76D7-0E4D-66C75B375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5300664"/>
            <a:ext cx="3276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36">
            <a:extLst>
              <a:ext uri="{FF2B5EF4-FFF2-40B4-BE49-F238E27FC236}">
                <a16:creationId xmlns:a16="http://schemas.microsoft.com/office/drawing/2014/main" id="{A0516DFE-C115-1366-A674-53D2D531F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5084763"/>
            <a:ext cx="30194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2D2F6E2-9116-7F8F-B45B-862304C26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Bafer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E7C6CB7-76F6-E815-1B7E-ED60B0C09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Bafer služi za unificiranje naponskih i strujnih karakteristika ulaza i izlaza (karakteristike moraju biti po standardima).</a:t>
            </a:r>
          </a:p>
          <a:p>
            <a:pPr eaLnBrk="1" hangingPunct="1"/>
            <a:r>
              <a:rPr lang="sr-Latn-CS" altLang="en-US"/>
              <a:t>Ima ekstra pojačan izlaz (daje veću struju)</a:t>
            </a:r>
            <a:endParaRPr lang="en-US" altLang="en-US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8D429026-AF8A-0C36-FC1E-7FF5CC28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4292600"/>
            <a:ext cx="14859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406C2A9-8DA7-AAA2-45CC-C1D29EDF0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Tristate kola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D112602-0633-7CAE-D612-4E3328B59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en-US"/>
              <a:t>Kola sa tri stanja: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1,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0 i 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isključeno (visoke impedanse).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/>
              <a:t>Služe za kada se priključuje veći broj logičkih kola na zajednički vod (sabirnicu, magistralu, bus).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/>
              <a:t>Ulaz OE (OutputEnable):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ako je 1, kolo propušta ulaz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ako je 0, kolo ima isključen izlaz</a:t>
            </a:r>
            <a:endParaRPr lang="en-US" alt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BDDA573-FA1D-1430-295D-3464BFD4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5084763"/>
            <a:ext cx="18573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833623-F5F8-3C51-4514-498CD9711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2. Kombinacione mreže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99529FB-69F1-B0DE-C874-49B07F389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Koder</a:t>
            </a:r>
          </a:p>
          <a:p>
            <a:pPr eaLnBrk="1" hangingPunct="1"/>
            <a:r>
              <a:rPr lang="sr-Latn-CS" altLang="en-US"/>
              <a:t>Dekoder</a:t>
            </a:r>
          </a:p>
          <a:p>
            <a:pPr eaLnBrk="1" hangingPunct="1"/>
            <a:r>
              <a:rPr lang="sr-Latn-CS" altLang="en-US"/>
              <a:t>Multiplekser</a:t>
            </a:r>
          </a:p>
          <a:p>
            <a:pPr eaLnBrk="1" hangingPunct="1"/>
            <a:r>
              <a:rPr lang="sr-Latn-CS" altLang="en-US"/>
              <a:t>Demultiplekser</a:t>
            </a:r>
          </a:p>
          <a:p>
            <a:pPr eaLnBrk="1" hangingPunct="1"/>
            <a:r>
              <a:rPr lang="sr-Latn-CS" altLang="en-US"/>
              <a:t>Polusabirač</a:t>
            </a:r>
          </a:p>
          <a:p>
            <a:pPr eaLnBrk="1" hangingPunct="1"/>
            <a:r>
              <a:rPr lang="sr-Latn-CS" altLang="en-US"/>
              <a:t>Sabirač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CB5455B-89A4-67B2-6B17-4E7652D5D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Koder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FEA7A47-BE5A-09D9-1F17-0341BAB47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86688" cy="1612900"/>
          </a:xfrm>
        </p:spPr>
        <p:txBody>
          <a:bodyPr/>
          <a:lstStyle/>
          <a:p>
            <a:pPr eaLnBrk="1" hangingPunct="1"/>
            <a:r>
              <a:rPr lang="sr-Latn-CS" altLang="en-US"/>
              <a:t>Stanje logičke jedinice na jednom od 2</a:t>
            </a:r>
            <a:r>
              <a:rPr lang="sr-Latn-CS" altLang="en-US" baseline="30000"/>
              <a:t>n</a:t>
            </a:r>
            <a:r>
              <a:rPr lang="sr-Latn-CS" altLang="en-US"/>
              <a:t> ulaza reprezentuje binarnom reči od n bitova.</a:t>
            </a:r>
            <a:endParaRPr lang="en-US" alt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75014A43-318E-0AC6-6913-1C6081A0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3789363"/>
            <a:ext cx="1368425" cy="2303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Koder</a:t>
            </a:r>
            <a:endParaRPr lang="en-US" altLang="en-US" sz="1800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AE4AC96F-852D-E828-629C-557EB86E7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1" y="41481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A25E5908-03D4-C76B-654B-BF51C9803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1" y="43640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4847B411-D2D5-364E-06F2-7011AF2B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1" y="45799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0D7DEF99-5C0F-E150-6519-279310947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1" y="5948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6FF61C57-06F3-F9E5-F0C6-096BA4BA9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44370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376EA703-8AC9-BCD8-B6CA-02D776357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47244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19E57563-90B6-DB1A-A9C9-1D46183BB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52292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9600D7BD-942C-CDD8-56E7-822D0B25DC1B}"/>
              </a:ext>
            </a:extLst>
          </p:cNvPr>
          <p:cNvSpPr>
            <a:spLocks/>
          </p:cNvSpPr>
          <p:nvPr/>
        </p:nvSpPr>
        <p:spPr bwMode="auto">
          <a:xfrm>
            <a:off x="2351088" y="4076701"/>
            <a:ext cx="360362" cy="1871663"/>
          </a:xfrm>
          <a:prstGeom prst="leftBrace">
            <a:avLst>
              <a:gd name="adj1" fmla="val 432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2</a:t>
            </a:r>
            <a:r>
              <a:rPr lang="sr-Latn-CS" altLang="en-US" sz="1800" baseline="30000"/>
              <a:t>n                      </a:t>
            </a:r>
            <a:endParaRPr lang="en-US" altLang="en-US" sz="1800"/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B4466D1-3423-1489-5B39-F03A908576C1}"/>
              </a:ext>
            </a:extLst>
          </p:cNvPr>
          <p:cNvSpPr>
            <a:spLocks/>
          </p:cNvSpPr>
          <p:nvPr/>
        </p:nvSpPr>
        <p:spPr bwMode="auto">
          <a:xfrm>
            <a:off x="5807076" y="4437063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n</a:t>
            </a:r>
            <a:endParaRPr lang="en-US" altLang="en-US" sz="1800"/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971528FB-D8B9-5EBD-6538-974F7503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284538"/>
            <a:ext cx="424815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/>
              <a:t>Problem: ako ni jedan ulaz nije aktivan ili je nulti ulaz aktivan, isti je izlaz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FA76E18C-BD85-BAD1-313C-06134C8CA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sr-Latn-CS" altLang="en-US"/>
              <a:t>Dek</a:t>
            </a:r>
            <a:r>
              <a:rPr lang="en-US" altLang="en-US"/>
              <a:t>oder</a:t>
            </a: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C0876536-418A-8BA8-7CDD-105689C06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86688" cy="1612900"/>
          </a:xfrm>
          <a:noFill/>
        </p:spPr>
        <p:txBody>
          <a:bodyPr/>
          <a:lstStyle/>
          <a:p>
            <a:pPr eaLnBrk="1" hangingPunct="1"/>
            <a:r>
              <a:rPr lang="sr-Latn-CS" altLang="en-US"/>
              <a:t>Binarna reč od n bitova na ulazu izaziva aktivaciju jednog od 2</a:t>
            </a:r>
            <a:r>
              <a:rPr lang="sr-Latn-CS" altLang="en-US" baseline="30000"/>
              <a:t>n</a:t>
            </a:r>
            <a:r>
              <a:rPr lang="sr-Latn-CS" altLang="en-US"/>
              <a:t> izlaza.</a:t>
            </a:r>
            <a:endParaRPr lang="en-US" altLang="en-US"/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FD1B134B-7C62-4E69-DCC9-E282D525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3860801"/>
            <a:ext cx="1368425" cy="2303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Dekoder</a:t>
            </a:r>
            <a:endParaRPr lang="en-US" altLang="en-US" sz="1800"/>
          </a:p>
        </p:txBody>
      </p:sp>
      <p:sp>
        <p:nvSpPr>
          <p:cNvPr id="19461" name="Line 8">
            <a:extLst>
              <a:ext uri="{FF2B5EF4-FFF2-40B4-BE49-F238E27FC236}">
                <a16:creationId xmlns:a16="http://schemas.microsoft.com/office/drawing/2014/main" id="{FF40A22D-D3B1-82DF-DE74-6D8814E24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45799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9">
            <a:extLst>
              <a:ext uri="{FF2B5EF4-FFF2-40B4-BE49-F238E27FC236}">
                <a16:creationId xmlns:a16="http://schemas.microsoft.com/office/drawing/2014/main" id="{2CDF8D3E-4608-12A6-EA33-283AD341B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47958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10">
            <a:extLst>
              <a:ext uri="{FF2B5EF4-FFF2-40B4-BE49-F238E27FC236}">
                <a16:creationId xmlns:a16="http://schemas.microsoft.com/office/drawing/2014/main" id="{71F27915-5C6E-AB0E-AAF1-ED25D77FA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58039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1">
            <a:extLst>
              <a:ext uri="{FF2B5EF4-FFF2-40B4-BE49-F238E27FC236}">
                <a16:creationId xmlns:a16="http://schemas.microsoft.com/office/drawing/2014/main" id="{FAD7D51B-EC4E-BA56-7201-C51D718C1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54435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2">
            <a:extLst>
              <a:ext uri="{FF2B5EF4-FFF2-40B4-BE49-F238E27FC236}">
                <a16:creationId xmlns:a16="http://schemas.microsoft.com/office/drawing/2014/main" id="{E8A0AA01-5607-36E2-B633-4CA734BA0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42195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3">
            <a:extLst>
              <a:ext uri="{FF2B5EF4-FFF2-40B4-BE49-F238E27FC236}">
                <a16:creationId xmlns:a16="http://schemas.microsoft.com/office/drawing/2014/main" id="{D723FB08-54AB-FAFF-B0E3-90199359A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45085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4">
            <a:extLst>
              <a:ext uri="{FF2B5EF4-FFF2-40B4-BE49-F238E27FC236}">
                <a16:creationId xmlns:a16="http://schemas.microsoft.com/office/drawing/2014/main" id="{78247809-F331-5443-84D8-8376B5DD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47958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AutoShape 15">
            <a:extLst>
              <a:ext uri="{FF2B5EF4-FFF2-40B4-BE49-F238E27FC236}">
                <a16:creationId xmlns:a16="http://schemas.microsoft.com/office/drawing/2014/main" id="{42933C72-FB16-AFE2-FA0C-60C9ED291638}"/>
              </a:ext>
            </a:extLst>
          </p:cNvPr>
          <p:cNvSpPr>
            <a:spLocks/>
          </p:cNvSpPr>
          <p:nvPr/>
        </p:nvSpPr>
        <p:spPr bwMode="auto">
          <a:xfrm>
            <a:off x="2927351" y="4579938"/>
            <a:ext cx="360363" cy="863600"/>
          </a:xfrm>
          <a:prstGeom prst="leftBrace">
            <a:avLst>
              <a:gd name="adj1" fmla="val 19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n</a:t>
            </a:r>
            <a:r>
              <a:rPr lang="sr-Latn-CS" altLang="en-US" sz="1800" baseline="30000"/>
              <a:t>                      </a:t>
            </a:r>
            <a:endParaRPr lang="en-US" altLang="en-US" sz="1800"/>
          </a:p>
        </p:txBody>
      </p:sp>
      <p:sp>
        <p:nvSpPr>
          <p:cNvPr id="19469" name="AutoShape 16">
            <a:extLst>
              <a:ext uri="{FF2B5EF4-FFF2-40B4-BE49-F238E27FC236}">
                <a16:creationId xmlns:a16="http://schemas.microsoft.com/office/drawing/2014/main" id="{D5C0F0BD-2941-4423-2A5D-E895EA4675E3}"/>
              </a:ext>
            </a:extLst>
          </p:cNvPr>
          <p:cNvSpPr>
            <a:spLocks/>
          </p:cNvSpPr>
          <p:nvPr/>
        </p:nvSpPr>
        <p:spPr bwMode="auto">
          <a:xfrm>
            <a:off x="6240464" y="4219576"/>
            <a:ext cx="287337" cy="1584325"/>
          </a:xfrm>
          <a:prstGeom prst="rightBrace">
            <a:avLst>
              <a:gd name="adj1" fmla="val 45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2</a:t>
            </a:r>
            <a:r>
              <a:rPr lang="sr-Latn-CS" altLang="en-US" sz="1800" baseline="30000"/>
              <a:t>n</a:t>
            </a:r>
            <a:endParaRPr lang="en-US" altLang="en-US" sz="1800" baseline="30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EBE9930-D76C-9783-288F-652199F5F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Multiplekser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1332426-B04B-F515-8884-3962DB783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Jedan od 2</a:t>
            </a:r>
            <a:r>
              <a:rPr lang="sr-Latn-CS" altLang="en-US" baseline="30000"/>
              <a:t>n</a:t>
            </a:r>
            <a:r>
              <a:rPr lang="sr-Latn-CS" altLang="en-US"/>
              <a:t> informacionih ulaza se sprovodi na izlaz</a:t>
            </a:r>
          </a:p>
          <a:p>
            <a:pPr lvl="1" eaLnBrk="1" hangingPunct="1"/>
            <a:r>
              <a:rPr lang="sr-Latn-CS" altLang="en-US"/>
              <a:t>izbor informacionog ulaza se vrši pomoću n adresnih ulaza</a:t>
            </a:r>
            <a:endParaRPr lang="en-US" altLang="en-US"/>
          </a:p>
        </p:txBody>
      </p:sp>
      <p:sp>
        <p:nvSpPr>
          <p:cNvPr id="20484" name="Rectangle 14">
            <a:extLst>
              <a:ext uri="{FF2B5EF4-FFF2-40B4-BE49-F238E27FC236}">
                <a16:creationId xmlns:a16="http://schemas.microsoft.com/office/drawing/2014/main" id="{AAC51D82-FB08-C1F7-779A-6917BBBD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3644901"/>
            <a:ext cx="1368425" cy="2303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Multiplekser</a:t>
            </a:r>
            <a:endParaRPr lang="en-US" altLang="en-US" sz="1800"/>
          </a:p>
        </p:txBody>
      </p:sp>
      <p:sp>
        <p:nvSpPr>
          <p:cNvPr id="20485" name="Line 15">
            <a:extLst>
              <a:ext uri="{FF2B5EF4-FFF2-40B4-BE49-F238E27FC236}">
                <a16:creationId xmlns:a16="http://schemas.microsoft.com/office/drawing/2014/main" id="{C418E1BE-38BB-8A10-EFDF-64EB2C21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40036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16">
            <a:extLst>
              <a:ext uri="{FF2B5EF4-FFF2-40B4-BE49-F238E27FC236}">
                <a16:creationId xmlns:a16="http://schemas.microsoft.com/office/drawing/2014/main" id="{56EB87FD-74F7-7295-5CB2-E8F12F108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42195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17">
            <a:extLst>
              <a:ext uri="{FF2B5EF4-FFF2-40B4-BE49-F238E27FC236}">
                <a16:creationId xmlns:a16="http://schemas.microsoft.com/office/drawing/2014/main" id="{8446675F-D607-FEC8-5D79-A645DB626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44354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8">
            <a:extLst>
              <a:ext uri="{FF2B5EF4-FFF2-40B4-BE49-F238E27FC236}">
                <a16:creationId xmlns:a16="http://schemas.microsoft.com/office/drawing/2014/main" id="{93DE1334-433A-0455-47B7-C2B1ED33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58039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9">
            <a:extLst>
              <a:ext uri="{FF2B5EF4-FFF2-40B4-BE49-F238E27FC236}">
                <a16:creationId xmlns:a16="http://schemas.microsoft.com/office/drawing/2014/main" id="{0716D6DA-ABEC-1DD7-F74C-012F54090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9483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20">
            <a:extLst>
              <a:ext uri="{FF2B5EF4-FFF2-40B4-BE49-F238E27FC236}">
                <a16:creationId xmlns:a16="http://schemas.microsoft.com/office/drawing/2014/main" id="{CF432B3D-02BA-7C10-B60F-98B2580EB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7974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AutoShape 22">
            <a:extLst>
              <a:ext uri="{FF2B5EF4-FFF2-40B4-BE49-F238E27FC236}">
                <a16:creationId xmlns:a16="http://schemas.microsoft.com/office/drawing/2014/main" id="{2F6864E8-7769-9CCC-9A85-220BF0E51C57}"/>
              </a:ext>
            </a:extLst>
          </p:cNvPr>
          <p:cNvSpPr>
            <a:spLocks/>
          </p:cNvSpPr>
          <p:nvPr/>
        </p:nvSpPr>
        <p:spPr bwMode="auto">
          <a:xfrm>
            <a:off x="4583113" y="3932238"/>
            <a:ext cx="360362" cy="1871662"/>
          </a:xfrm>
          <a:prstGeom prst="leftBrace">
            <a:avLst>
              <a:gd name="adj1" fmla="val 432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2</a:t>
            </a:r>
            <a:r>
              <a:rPr lang="sr-Latn-CS" altLang="en-US" sz="1800" baseline="30000"/>
              <a:t>n                      </a:t>
            </a:r>
            <a:endParaRPr lang="en-US" altLang="en-US" sz="1800"/>
          </a:p>
        </p:txBody>
      </p:sp>
      <p:sp>
        <p:nvSpPr>
          <p:cNvPr id="20492" name="AutoShape 23">
            <a:extLst>
              <a:ext uri="{FF2B5EF4-FFF2-40B4-BE49-F238E27FC236}">
                <a16:creationId xmlns:a16="http://schemas.microsoft.com/office/drawing/2014/main" id="{A0D36D17-0739-E24E-3CCD-D37CA9E814BE}"/>
              </a:ext>
            </a:extLst>
          </p:cNvPr>
          <p:cNvSpPr>
            <a:spLocks/>
          </p:cNvSpPr>
          <p:nvPr/>
        </p:nvSpPr>
        <p:spPr bwMode="auto">
          <a:xfrm rot="5400000">
            <a:off x="6419851" y="5984876"/>
            <a:ext cx="144463" cy="792163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sr-Latn-CS" altLang="en-US" sz="1800"/>
          </a:p>
        </p:txBody>
      </p:sp>
      <p:sp>
        <p:nvSpPr>
          <p:cNvPr id="20493" name="Line 24">
            <a:extLst>
              <a:ext uri="{FF2B5EF4-FFF2-40B4-BE49-F238E27FC236}">
                <a16:creationId xmlns:a16="http://schemas.microsoft.com/office/drawing/2014/main" id="{CBDE5610-1AB0-85D1-3583-BF1208AD8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75" y="59483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5">
            <a:extLst>
              <a:ext uri="{FF2B5EF4-FFF2-40B4-BE49-F238E27FC236}">
                <a16:creationId xmlns:a16="http://schemas.microsoft.com/office/drawing/2014/main" id="{00A89024-8171-0526-2810-1B8AB978B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59483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 Box 26">
            <a:extLst>
              <a:ext uri="{FF2B5EF4-FFF2-40B4-BE49-F238E27FC236}">
                <a16:creationId xmlns:a16="http://schemas.microsoft.com/office/drawing/2014/main" id="{353B7EDE-D3AF-8B17-AE02-02C8F27F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6346826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n</a:t>
            </a:r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A16CAB5-3D10-FFC5-8EFD-7AB620BE0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Demultiplekser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40B05D1-2652-D938-0165-7916D34FB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Informacioni ulaz se sprovodi do jednog od 2</a:t>
            </a:r>
            <a:r>
              <a:rPr lang="sr-Latn-CS" altLang="en-US" baseline="30000"/>
              <a:t>n</a:t>
            </a:r>
            <a:r>
              <a:rPr lang="sr-Latn-CS" altLang="en-US"/>
              <a:t> izlaza</a:t>
            </a:r>
          </a:p>
          <a:p>
            <a:pPr lvl="1" eaLnBrk="1" hangingPunct="1"/>
            <a:r>
              <a:rPr lang="sr-Latn-CS" altLang="en-US"/>
              <a:t>izbor izlaza se vrši pomoću n adresnih ulaza</a:t>
            </a:r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714CDB5B-DBBB-A617-5C80-71FFF216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789363"/>
            <a:ext cx="1655762" cy="2303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Demultiplekser</a:t>
            </a:r>
            <a:endParaRPr lang="en-US" altLang="en-US" sz="1800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ED71EEF1-FD0C-F105-2875-C9FB1A637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40767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FC1A59D2-DDF2-52FA-AE97-28FFA4B2C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0C5B5388-42C6-1CFE-AD1C-069BE2CDB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45085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812F12A8-3864-3EA8-08DC-27E1537A4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769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1F23BB92-8EBE-9A26-B4A3-B611BE351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6092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D0B9F663-E18A-73A3-5D37-7CE8C107F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1" y="48688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C244A19D-EFAF-01EE-8450-0BABFACB8E86}"/>
              </a:ext>
            </a:extLst>
          </p:cNvPr>
          <p:cNvSpPr>
            <a:spLocks/>
          </p:cNvSpPr>
          <p:nvPr/>
        </p:nvSpPr>
        <p:spPr bwMode="auto">
          <a:xfrm flipH="1">
            <a:off x="5448301" y="4076701"/>
            <a:ext cx="360363" cy="1871663"/>
          </a:xfrm>
          <a:prstGeom prst="leftBrace">
            <a:avLst>
              <a:gd name="adj1" fmla="val 432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               2</a:t>
            </a:r>
            <a:r>
              <a:rPr lang="sr-Latn-CS" altLang="en-US" sz="1800" baseline="30000"/>
              <a:t>n</a:t>
            </a:r>
            <a:endParaRPr lang="en-US" altLang="en-US" sz="1800"/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7FA65735-7369-BDFF-C896-81ED4D15C1AC}"/>
              </a:ext>
            </a:extLst>
          </p:cNvPr>
          <p:cNvSpPr>
            <a:spLocks/>
          </p:cNvSpPr>
          <p:nvPr/>
        </p:nvSpPr>
        <p:spPr bwMode="auto">
          <a:xfrm rot="5400000">
            <a:off x="3756026" y="6129338"/>
            <a:ext cx="144462" cy="792163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sr-Latn-CS" altLang="en-US" sz="1800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E6446F01-16B1-FE10-EC44-298DEC44C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6092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698F4FD3-6C95-0E3F-018B-8E1714C5A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6092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FE6D445A-B80E-1518-7791-ACEB8F33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649128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n</a:t>
            </a:r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DF07775-17EA-1FC0-F214-EADDCDB66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Polusabira</a:t>
            </a:r>
            <a:r>
              <a:rPr lang="sr-Latn-CS" altLang="en-US"/>
              <a:t>č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DEAF56-29DB-8D4F-8F7C-4913CA858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00200"/>
            <a:ext cx="8075613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sr-Latn-CS" sz="2800" kern="0"/>
              <a:t>Obavlja funkciju sabiranja dva bita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sr-Latn-CS" sz="2400" kern="0"/>
              <a:t>ulaz: bit 1 i bit 2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sr-Latn-CS" sz="2400" kern="0"/>
              <a:t>izlaz: rezultat i prenos (carry)</a:t>
            </a:r>
            <a:endParaRPr lang="en-US" sz="2400" kern="0"/>
          </a:p>
        </p:txBody>
      </p:sp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9CB7894C-D001-1C56-D94D-998DB83FB783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401050" y="2492375"/>
          <a:ext cx="1868488" cy="25908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64" name="Rectangle 39">
            <a:extLst>
              <a:ext uri="{FF2B5EF4-FFF2-40B4-BE49-F238E27FC236}">
                <a16:creationId xmlns:a16="http://schemas.microsoft.com/office/drawing/2014/main" id="{49D5E8BC-D89E-B9F8-B7FA-605EADE3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005263"/>
            <a:ext cx="16557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Polusabirač</a:t>
            </a:r>
            <a:endParaRPr lang="en-US" altLang="en-US" sz="1800"/>
          </a:p>
        </p:txBody>
      </p:sp>
      <p:sp>
        <p:nvSpPr>
          <p:cNvPr id="22565" name="Line 40">
            <a:extLst>
              <a:ext uri="{FF2B5EF4-FFF2-40B4-BE49-F238E27FC236}">
                <a16:creationId xmlns:a16="http://schemas.microsoft.com/office/drawing/2014/main" id="{1D13886B-9B23-AC9B-3BA3-1850A0849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2926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41">
            <a:extLst>
              <a:ext uri="{FF2B5EF4-FFF2-40B4-BE49-F238E27FC236}">
                <a16:creationId xmlns:a16="http://schemas.microsoft.com/office/drawing/2014/main" id="{E6D2C744-A0FE-F783-704F-2CD077A9D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42">
            <a:extLst>
              <a:ext uri="{FF2B5EF4-FFF2-40B4-BE49-F238E27FC236}">
                <a16:creationId xmlns:a16="http://schemas.microsoft.com/office/drawing/2014/main" id="{C9DBFC48-0545-6AB8-F8CD-FF605FAED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42926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43">
            <a:extLst>
              <a:ext uri="{FF2B5EF4-FFF2-40B4-BE49-F238E27FC236}">
                <a16:creationId xmlns:a16="http://schemas.microsoft.com/office/drawing/2014/main" id="{A86DFB7B-A53A-2760-BFF9-AE1DC05B7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Text Box 44">
            <a:extLst>
              <a:ext uri="{FF2B5EF4-FFF2-40B4-BE49-F238E27FC236}">
                <a16:creationId xmlns:a16="http://schemas.microsoft.com/office/drawing/2014/main" id="{A778E2EF-AFB7-844E-7F48-F223A3A6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076701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A</a:t>
            </a:r>
            <a:endParaRPr lang="en-US" altLang="en-US" sz="1800"/>
          </a:p>
        </p:txBody>
      </p:sp>
      <p:sp>
        <p:nvSpPr>
          <p:cNvPr id="22570" name="Text Box 45">
            <a:extLst>
              <a:ext uri="{FF2B5EF4-FFF2-40B4-BE49-F238E27FC236}">
                <a16:creationId xmlns:a16="http://schemas.microsoft.com/office/drawing/2014/main" id="{5BD23CD8-5717-171B-1239-97D642AB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6529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B</a:t>
            </a:r>
            <a:endParaRPr lang="en-US" altLang="en-US" sz="1800"/>
          </a:p>
        </p:txBody>
      </p:sp>
      <p:sp>
        <p:nvSpPr>
          <p:cNvPr id="22571" name="Text Box 46">
            <a:extLst>
              <a:ext uri="{FF2B5EF4-FFF2-40B4-BE49-F238E27FC236}">
                <a16:creationId xmlns:a16="http://schemas.microsoft.com/office/drawing/2014/main" id="{D95AB094-22B5-8694-3AB2-D63BCF9EE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4149726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R</a:t>
            </a:r>
            <a:endParaRPr lang="en-US" altLang="en-US" sz="1800"/>
          </a:p>
        </p:txBody>
      </p:sp>
      <p:sp>
        <p:nvSpPr>
          <p:cNvPr id="22572" name="Text Box 47">
            <a:extLst>
              <a:ext uri="{FF2B5EF4-FFF2-40B4-BE49-F238E27FC236}">
                <a16:creationId xmlns:a16="http://schemas.microsoft.com/office/drawing/2014/main" id="{D1ABE941-EDAF-953C-C48D-5B877F72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465296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P</a:t>
            </a:r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AA6EEAE-4ACD-4437-3D9A-3D814C29C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Logička kola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2F7086-530F-B81B-DDD1-5554077B2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r-Latn-CS" altLang="en-US"/>
              <a:t>Osnovna logička kola</a:t>
            </a:r>
          </a:p>
          <a:p>
            <a:pPr marL="609600" indent="-609600">
              <a:buFontTx/>
              <a:buAutoNum type="arabicPeriod"/>
            </a:pPr>
            <a:r>
              <a:rPr lang="sr-Latn-CS" altLang="en-US"/>
              <a:t>Kombinatorne mreže</a:t>
            </a:r>
          </a:p>
          <a:p>
            <a:pPr marL="609600" indent="-609600">
              <a:buFontTx/>
              <a:buAutoNum type="arabicPeriod"/>
            </a:pPr>
            <a:r>
              <a:rPr lang="sr-Latn-CS" altLang="en-US"/>
              <a:t>Sekvencijalne mreže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1B16DE1C-D839-53C5-151E-00C1754AA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sr-Latn-CS" altLang="en-US"/>
              <a:t>Sabirač</a:t>
            </a:r>
            <a:endParaRPr lang="en-US" altLang="en-US"/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0A4AA349-A992-2AF3-B188-1FEFFC1BE5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1557339"/>
            <a:ext cx="8075612" cy="1468437"/>
          </a:xfrm>
          <a:noFill/>
        </p:spPr>
        <p:txBody>
          <a:bodyPr/>
          <a:lstStyle/>
          <a:p>
            <a:pPr eaLnBrk="1" hangingPunct="1"/>
            <a:r>
              <a:rPr lang="sr-Latn-CS" altLang="en-US"/>
              <a:t>Obavlja funkciju sabiranja dva bita</a:t>
            </a:r>
          </a:p>
          <a:p>
            <a:pPr lvl="1" eaLnBrk="1" hangingPunct="1"/>
            <a:r>
              <a:rPr lang="sr-Latn-CS" altLang="en-US"/>
              <a:t>ulaz: bit 1, bit 2 i ulazni prenos</a:t>
            </a:r>
          </a:p>
          <a:p>
            <a:pPr lvl="1" eaLnBrk="1" hangingPunct="1"/>
            <a:r>
              <a:rPr lang="sr-Latn-CS" altLang="en-US"/>
              <a:t>izlaz: rezultat i prenos (carry)</a:t>
            </a:r>
            <a:endParaRPr lang="en-US" altLang="en-US"/>
          </a:p>
        </p:txBody>
      </p:sp>
      <p:graphicFrame>
        <p:nvGraphicFramePr>
          <p:cNvPr id="72909" name="Group 205">
            <a:extLst>
              <a:ext uri="{FF2B5EF4-FFF2-40B4-BE49-F238E27FC236}">
                <a16:creationId xmlns:a16="http://schemas.microsoft.com/office/drawing/2014/main" id="{966DEF22-DBA9-E1DF-6435-912B6FEF92B3}"/>
              </a:ext>
            </a:extLst>
          </p:cNvPr>
          <p:cNvGraphicFramePr>
            <a:graphicFrameLocks noGrp="1"/>
          </p:cNvGraphicFramePr>
          <p:nvPr/>
        </p:nvGraphicFramePr>
        <p:xfrm>
          <a:off x="7680325" y="1628775"/>
          <a:ext cx="2840038" cy="4794269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sr-Latn-CS" altLang="sr-Latn-R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618" name="Rectangle 39">
            <a:extLst>
              <a:ext uri="{FF2B5EF4-FFF2-40B4-BE49-F238E27FC236}">
                <a16:creationId xmlns:a16="http://schemas.microsoft.com/office/drawing/2014/main" id="{49D3A1D7-A05D-56FB-56F3-648727DB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005263"/>
            <a:ext cx="16557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800"/>
              <a:t>Sabirač</a:t>
            </a:r>
            <a:endParaRPr lang="en-US" altLang="en-US" sz="1800"/>
          </a:p>
        </p:txBody>
      </p:sp>
      <p:sp>
        <p:nvSpPr>
          <p:cNvPr id="23619" name="Line 40">
            <a:extLst>
              <a:ext uri="{FF2B5EF4-FFF2-40B4-BE49-F238E27FC236}">
                <a16:creationId xmlns:a16="http://schemas.microsoft.com/office/drawing/2014/main" id="{919134EF-7339-E1EF-1EC8-E2468796B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2926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Line 41">
            <a:extLst>
              <a:ext uri="{FF2B5EF4-FFF2-40B4-BE49-F238E27FC236}">
                <a16:creationId xmlns:a16="http://schemas.microsoft.com/office/drawing/2014/main" id="{3FC89D53-30AC-020A-A593-8E9B53B96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6529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1" name="Line 42">
            <a:extLst>
              <a:ext uri="{FF2B5EF4-FFF2-40B4-BE49-F238E27FC236}">
                <a16:creationId xmlns:a16="http://schemas.microsoft.com/office/drawing/2014/main" id="{276CD065-F9BB-7F25-BFCE-9B186D442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42926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2" name="Line 43">
            <a:extLst>
              <a:ext uri="{FF2B5EF4-FFF2-40B4-BE49-F238E27FC236}">
                <a16:creationId xmlns:a16="http://schemas.microsoft.com/office/drawing/2014/main" id="{24B8D8A8-687D-F7DB-4B77-4B7A4EFB9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" name="Text Box 44">
            <a:extLst>
              <a:ext uri="{FF2B5EF4-FFF2-40B4-BE49-F238E27FC236}">
                <a16:creationId xmlns:a16="http://schemas.microsoft.com/office/drawing/2014/main" id="{2D899FE6-7F0C-2C3B-F3BC-AD720F067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076701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A</a:t>
            </a:r>
            <a:endParaRPr lang="en-US" altLang="en-US" sz="1800"/>
          </a:p>
        </p:txBody>
      </p:sp>
      <p:sp>
        <p:nvSpPr>
          <p:cNvPr id="23624" name="Text Box 45">
            <a:extLst>
              <a:ext uri="{FF2B5EF4-FFF2-40B4-BE49-F238E27FC236}">
                <a16:creationId xmlns:a16="http://schemas.microsoft.com/office/drawing/2014/main" id="{53E85CEA-5178-EFEC-6BAD-BE34C20D3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4370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B</a:t>
            </a:r>
            <a:endParaRPr lang="en-US" altLang="en-US" sz="1800"/>
          </a:p>
        </p:txBody>
      </p:sp>
      <p:sp>
        <p:nvSpPr>
          <p:cNvPr id="23625" name="Text Box 46">
            <a:extLst>
              <a:ext uri="{FF2B5EF4-FFF2-40B4-BE49-F238E27FC236}">
                <a16:creationId xmlns:a16="http://schemas.microsoft.com/office/drawing/2014/main" id="{E8A81CA4-F2DE-521C-FEFD-E8F7D6035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4149726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R</a:t>
            </a:r>
            <a:endParaRPr lang="en-US" altLang="en-US" sz="1800"/>
          </a:p>
        </p:txBody>
      </p:sp>
      <p:sp>
        <p:nvSpPr>
          <p:cNvPr id="23626" name="Text Box 47">
            <a:extLst>
              <a:ext uri="{FF2B5EF4-FFF2-40B4-BE49-F238E27FC236}">
                <a16:creationId xmlns:a16="http://schemas.microsoft.com/office/drawing/2014/main" id="{3620C5E3-407F-A490-B12E-99C4020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465296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P</a:t>
            </a:r>
            <a:endParaRPr lang="en-US" altLang="en-US" sz="1800"/>
          </a:p>
        </p:txBody>
      </p:sp>
      <p:sp>
        <p:nvSpPr>
          <p:cNvPr id="23627" name="Line 206">
            <a:extLst>
              <a:ext uri="{FF2B5EF4-FFF2-40B4-BE49-F238E27FC236}">
                <a16:creationId xmlns:a16="http://schemas.microsoft.com/office/drawing/2014/main" id="{ACC1F65C-3269-537B-F875-AAFCC6E0C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8" name="Text Box 207">
            <a:extLst>
              <a:ext uri="{FF2B5EF4-FFF2-40B4-BE49-F238E27FC236}">
                <a16:creationId xmlns:a16="http://schemas.microsoft.com/office/drawing/2014/main" id="{F0883C99-8EE9-8719-6C3B-0D9C5D2F6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8688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800"/>
              <a:t>P</a:t>
            </a:r>
            <a:r>
              <a:rPr lang="sr-Latn-CS" altLang="en-US" sz="1800" baseline="-25000"/>
              <a:t>u</a:t>
            </a:r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E59129A-11D5-CBC9-4439-D96817E51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Višebitni sabirač</a:t>
            </a:r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73A7421-1A66-461C-A1E2-710E9E0ED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570788" cy="3989388"/>
          </a:xfrm>
        </p:spPr>
        <p:txBody>
          <a:bodyPr/>
          <a:lstStyle/>
          <a:p>
            <a:pPr eaLnBrk="1" hangingPunct="1"/>
            <a:r>
              <a:rPr lang="sr-Latn-CS" altLang="en-US"/>
              <a:t>Ako sabiramo dva binarna broja, svaka dva bita sabiramo jednim 1-bitnim sabiračem, a prenos iz nižeg bita ubacujemo kao ulazni prenos višeg bita.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0FA8187-7D95-62C4-33A4-F73611CE3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Višebitni sabirač</a:t>
            </a:r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EA2AD16-09B7-6478-360E-B7B02BA23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ADD38645-E57B-01CC-279A-F5FC0BAD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68413"/>
            <a:ext cx="7920038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A1B44A-360D-6F8F-774B-480584E3F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1. Logička kola</a:t>
            </a:r>
            <a:endParaRPr lang="en-US" altLang="en-U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83DC9C4-CBEA-297B-009C-180B80F27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97450"/>
          </a:xfrm>
        </p:spPr>
        <p:txBody>
          <a:bodyPr/>
          <a:lstStyle/>
          <a:p>
            <a:pPr eaLnBrk="1" hangingPunct="1">
              <a:defRPr/>
            </a:pPr>
            <a:r>
              <a:rPr lang="sr-Latn-CS" altLang="sr-Latn-RS"/>
              <a:t>Realizuju funkcije Bulove algebre</a:t>
            </a:r>
          </a:p>
          <a:p>
            <a:pPr eaLnBrk="1" hangingPunct="1">
              <a:defRPr/>
            </a:pPr>
            <a:r>
              <a:rPr lang="sr-Latn-CS" altLang="sr-Latn-RS"/>
              <a:t>Kreiraju složenije mreže:</a:t>
            </a:r>
          </a:p>
          <a:p>
            <a:pPr lvl="1" eaLnBrk="1" hangingPunct="1">
              <a:defRPr/>
            </a:pPr>
            <a:r>
              <a:rPr lang="sr-Latn-CS" altLang="sr-Latn-RS"/>
              <a:t>kombinatorne mreže</a:t>
            </a:r>
          </a:p>
          <a:p>
            <a:pPr lvl="2" eaLnBrk="1" hangingPunct="1">
              <a:defRPr/>
            </a:pPr>
            <a:r>
              <a:rPr lang="sr-Latn-CS" altLang="sr-Latn-RS"/>
              <a:t>izlaz zavisi od ulaznih promenljivih</a:t>
            </a:r>
          </a:p>
          <a:p>
            <a:pPr lvl="1" eaLnBrk="1" hangingPunct="1">
              <a:defRPr/>
            </a:pPr>
            <a:r>
              <a:rPr lang="sr-Latn-CS" altLang="sr-Latn-RS"/>
              <a:t>sekvencijalne mreže</a:t>
            </a:r>
          </a:p>
          <a:p>
            <a:pPr lvl="2" eaLnBrk="1" hangingPunct="1">
              <a:defRPr/>
            </a:pPr>
            <a:r>
              <a:rPr lang="sr-Latn-CS" altLang="sr-Latn-RS"/>
              <a:t>izlaz zavisi od ulaznih promenljivih i od prethodnog stanja kola</a:t>
            </a:r>
          </a:p>
          <a:p>
            <a:pPr eaLnBrk="1" hangingPunct="1">
              <a:defRPr/>
            </a:pPr>
            <a:r>
              <a:rPr lang="sr-Latn-CS" altLang="sr-Latn-RS"/>
              <a:t>Odlično objašnjenje:</a:t>
            </a:r>
          </a:p>
          <a:p>
            <a:pPr marL="0" indent="0">
              <a:buNone/>
              <a:defRPr/>
            </a:pPr>
            <a:r>
              <a:rPr lang="en-US" sz="2400"/>
              <a:t>http://www.megaprocessor.com/stepping-stones.html</a:t>
            </a:r>
            <a:endParaRPr lang="sr-Latn-RS" sz="2400"/>
          </a:p>
          <a:p>
            <a:pPr marL="0" indent="0">
              <a:buNone/>
              <a:defRPr/>
            </a:pPr>
            <a:r>
              <a:rPr lang="en-US" altLang="sr-Latn-RS" sz="2400"/>
              <a:t>https://www.youtube.com/playlist?list=PLNmCdcvSgJj5bllQx5E3A6OsbMq2luA9J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424FA56-1CDC-73DD-0EEB-4B8345AD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Funkcije Bulove algebre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62C052-C757-58D6-3EDF-36361DBCF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en-US"/>
              <a:t>Kola realizuju: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AND (I)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OR (ILI)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NOT (NE)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XOR (EX-ILI)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NAND (NI)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NOR (NILI)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XNOR (EX-NILI)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itd.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46AF960-6F2B-A2AD-9309-5C39DD9E5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Funkcija AND (I)</a:t>
            </a:r>
            <a:endParaRPr lang="en-US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C446CC3-3AC2-00BC-2FCE-8B4A6ECA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Konjukcija</a:t>
            </a:r>
            <a:endParaRPr lang="en-US" sz="2400" kern="0">
              <a:cs typeface="Arial" charset="0"/>
            </a:endParaRP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9D87DC07-7987-225A-99B4-0E5C86A53F91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519738" y="2060575"/>
          <a:ext cx="2386012" cy="24765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AND 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222" name="Picture 46">
            <a:extLst>
              <a:ext uri="{FF2B5EF4-FFF2-40B4-BE49-F238E27FC236}">
                <a16:creationId xmlns:a16="http://schemas.microsoft.com/office/drawing/2014/main" id="{AF69BD36-24E4-63DF-E82C-0FA856AD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9" y="5229226"/>
            <a:ext cx="25431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8E83CA-A420-E231-F822-732332DD7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Funkcija OR (ILI)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76E8DA-C765-A529-621C-DB842FB3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Disjunkcija</a:t>
            </a:r>
            <a:endParaRPr lang="en-US" sz="2400" kern="0">
              <a:cs typeface="Arial" charset="0"/>
            </a:endParaRPr>
          </a:p>
        </p:txBody>
      </p:sp>
      <p:graphicFrame>
        <p:nvGraphicFramePr>
          <p:cNvPr id="6" name="Group 33">
            <a:extLst>
              <a:ext uri="{FF2B5EF4-FFF2-40B4-BE49-F238E27FC236}">
                <a16:creationId xmlns:a16="http://schemas.microsoft.com/office/drawing/2014/main" id="{903B3792-56DA-BD79-F3E3-F7705518F2E2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519738" y="2060575"/>
          <a:ext cx="2520950" cy="24765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OR 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246" name="Picture 35">
            <a:extLst>
              <a:ext uri="{FF2B5EF4-FFF2-40B4-BE49-F238E27FC236}">
                <a16:creationId xmlns:a16="http://schemas.microsoft.com/office/drawing/2014/main" id="{936F2DAD-4B10-AA33-DF91-12CC18D7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5084764"/>
            <a:ext cx="2419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C95A4AD-FDE8-BFD5-37B6-1F47CA0BB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Funkcija NOT (NE)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F368DA-B4C3-E7D4-1C93-5C6BE6404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Negacija</a:t>
            </a:r>
            <a:endParaRPr lang="en-US" sz="2400" kern="0">
              <a:cs typeface="Arial" charset="0"/>
            </a:endParaRPr>
          </a:p>
        </p:txBody>
      </p:sp>
      <p:graphicFrame>
        <p:nvGraphicFramePr>
          <p:cNvPr id="6" name="Group 32">
            <a:extLst>
              <a:ext uri="{FF2B5EF4-FFF2-40B4-BE49-F238E27FC236}">
                <a16:creationId xmlns:a16="http://schemas.microsoft.com/office/drawing/2014/main" id="{AAF95946-4D73-A62C-A5A9-4733F0C989AF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519739" y="2060575"/>
          <a:ext cx="1944687" cy="14859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58" name="Picture 34">
            <a:extLst>
              <a:ext uri="{FF2B5EF4-FFF2-40B4-BE49-F238E27FC236}">
                <a16:creationId xmlns:a16="http://schemas.microsoft.com/office/drawing/2014/main" id="{A514105F-ED1D-5A11-6EC0-D85F6AF0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9" y="4292600"/>
            <a:ext cx="25431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BD56215-FD68-4E83-694D-52E2E8A99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Funkcija XOR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F7113C-50B7-AE4F-6FFC-95B52D5C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Ekskluzivno ILI (isključivo ILI)</a:t>
            </a:r>
            <a:endParaRPr lang="en-US" sz="2400" kern="0">
              <a:cs typeface="Arial" charset="0"/>
            </a:endParaRPr>
          </a:p>
        </p:txBody>
      </p:sp>
      <p:graphicFrame>
        <p:nvGraphicFramePr>
          <p:cNvPr id="6" name="Group 33">
            <a:extLst>
              <a:ext uri="{FF2B5EF4-FFF2-40B4-BE49-F238E27FC236}">
                <a16:creationId xmlns:a16="http://schemas.microsoft.com/office/drawing/2014/main" id="{28495C5B-1459-1824-1263-88AAD4DF5DDE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88163" y="1773239"/>
          <a:ext cx="3035300" cy="2185989"/>
        </p:xfrm>
        <a:graphic>
          <a:graphicData uri="http://schemas.openxmlformats.org/drawingml/2006/table">
            <a:tbl>
              <a:tblPr/>
              <a:tblGrid>
                <a:gridCol w="77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XOR 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4">
            <a:extLst>
              <a:ext uri="{FF2B5EF4-FFF2-40B4-BE49-F238E27FC236}">
                <a16:creationId xmlns:a16="http://schemas.microsoft.com/office/drawing/2014/main" id="{776E7CB8-521B-C1D7-CA65-79E37DB5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4581525"/>
            <a:ext cx="2647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95" name="Object 35">
            <a:extLst>
              <a:ext uri="{FF2B5EF4-FFF2-40B4-BE49-F238E27FC236}">
                <a16:creationId xmlns:a16="http://schemas.microsoft.com/office/drawing/2014/main" id="{DDE0F878-BED5-ECF4-9DDD-90A85E7B1D06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2351089" y="2565400"/>
          <a:ext cx="2016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7836" imgH="203112" progId="Equation.3">
                  <p:embed/>
                </p:oleObj>
              </mc:Choice>
              <mc:Fallback>
                <p:oleObj name="Equation" r:id="rId3" imgW="837836" imgH="203112" progId="Equation.3">
                  <p:embed/>
                  <p:pic>
                    <p:nvPicPr>
                      <p:cNvPr id="11295" name="Object 35">
                        <a:extLst>
                          <a:ext uri="{FF2B5EF4-FFF2-40B4-BE49-F238E27FC236}">
                            <a16:creationId xmlns:a16="http://schemas.microsoft.com/office/drawing/2014/main" id="{DDE0F878-BED5-ECF4-9DDD-90A85E7B1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565400"/>
                        <a:ext cx="20161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C518D29-EFC3-A0FA-163E-B3F77BBAE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Funkcija NAND (NI)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3FE5CC-694F-44E6-B9BB-10BC3352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00201"/>
            <a:ext cx="3394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Negacija konjukcije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r-Latn-CS" sz="2400" kern="0"/>
              <a:t>Tehnološki se lakše pravi od I kola</a:t>
            </a:r>
            <a:endParaRPr lang="en-US" sz="2400" kern="0">
              <a:cs typeface="Arial" charset="0"/>
            </a:endParaRPr>
          </a:p>
        </p:txBody>
      </p:sp>
      <p:graphicFrame>
        <p:nvGraphicFramePr>
          <p:cNvPr id="6" name="Group 46">
            <a:extLst>
              <a:ext uri="{FF2B5EF4-FFF2-40B4-BE49-F238E27FC236}">
                <a16:creationId xmlns:a16="http://schemas.microsoft.com/office/drawing/2014/main" id="{C2FF0060-BC61-D77B-FD99-67B2BB49127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456364" y="2133600"/>
          <a:ext cx="2447925" cy="24765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NAND B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8" name="AutoShape 39">
            <a:extLst>
              <a:ext uri="{FF2B5EF4-FFF2-40B4-BE49-F238E27FC236}">
                <a16:creationId xmlns:a16="http://schemas.microsoft.com/office/drawing/2014/main" id="{FB7B95EA-55A3-D024-B742-E00FF410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589589"/>
            <a:ext cx="792163" cy="288925"/>
          </a:xfrm>
          <a:prstGeom prst="leftRightArrow">
            <a:avLst>
              <a:gd name="adj1" fmla="val 50000"/>
              <a:gd name="adj2" fmla="val 5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2319" name="Picture 47">
            <a:extLst>
              <a:ext uri="{FF2B5EF4-FFF2-40B4-BE49-F238E27FC236}">
                <a16:creationId xmlns:a16="http://schemas.microsoft.com/office/drawing/2014/main" id="{2DAE40D4-D689-B4D0-FD3F-87C54485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5229226"/>
            <a:ext cx="35147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48">
            <a:extLst>
              <a:ext uri="{FF2B5EF4-FFF2-40B4-BE49-F238E27FC236}">
                <a16:creationId xmlns:a16="http://schemas.microsoft.com/office/drawing/2014/main" id="{E95DF89A-FD44-A0CA-FEFC-2C10E56B4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5157789"/>
            <a:ext cx="29813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629</Words>
  <Application>Microsoft Office PowerPoint</Application>
  <PresentationFormat>Widescreen</PresentationFormat>
  <Paragraphs>267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Microsoft Equation 3.0</vt:lpstr>
      <vt:lpstr>Inženjerstvo softvera za Internet-Web of Things</vt:lpstr>
      <vt:lpstr>Logička kola</vt:lpstr>
      <vt:lpstr>1. Logička kola</vt:lpstr>
      <vt:lpstr>Funkcije Bulove algebre</vt:lpstr>
      <vt:lpstr>Funkcija AND (I)</vt:lpstr>
      <vt:lpstr>Funkcija OR (ILI)</vt:lpstr>
      <vt:lpstr>Funkcija NOT (NE)</vt:lpstr>
      <vt:lpstr>Funkcija XOR</vt:lpstr>
      <vt:lpstr>Funkcija NAND (NI)</vt:lpstr>
      <vt:lpstr>Funkcija NOR (NILI)</vt:lpstr>
      <vt:lpstr>Funkcija NXOR</vt:lpstr>
      <vt:lpstr>Bafer</vt:lpstr>
      <vt:lpstr>Tristate kola</vt:lpstr>
      <vt:lpstr>2. Kombinacione mreže</vt:lpstr>
      <vt:lpstr>Koder</vt:lpstr>
      <vt:lpstr>Dekoder</vt:lpstr>
      <vt:lpstr>Multiplekser</vt:lpstr>
      <vt:lpstr>Demultiplekser</vt:lpstr>
      <vt:lpstr>Polusabirač</vt:lpstr>
      <vt:lpstr>Sabirač</vt:lpstr>
      <vt:lpstr>Višebitni sabirač</vt:lpstr>
      <vt:lpstr>Višebitni sabirač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274</cp:revision>
  <dcterms:created xsi:type="dcterms:W3CDTF">2023-07-02T11:21:56Z</dcterms:created>
  <dcterms:modified xsi:type="dcterms:W3CDTF">2023-11-02T10:05:31Z</dcterms:modified>
</cp:coreProperties>
</file>