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7" r:id="rId4"/>
    <p:sldId id="299" r:id="rId5"/>
    <p:sldId id="279" r:id="rId6"/>
    <p:sldId id="300" r:id="rId7"/>
    <p:sldId id="301" r:id="rId8"/>
    <p:sldId id="285" r:id="rId9"/>
    <p:sldId id="288" r:id="rId10"/>
    <p:sldId id="282" r:id="rId11"/>
    <p:sldId id="283" r:id="rId12"/>
    <p:sldId id="284" r:id="rId13"/>
    <p:sldId id="287" r:id="rId14"/>
    <p:sldId id="289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1EFE-BA65-5A19-F797-12A18B1D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F5B44-8593-7860-6B0C-2B438F4C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86F8-D50A-8916-C7A1-1F537720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100-FFD9-1EB4-DA33-687E0AC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E0DC-4838-6A39-8B32-C4E398C6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CF5B-A10C-8D66-A934-F2B3F8B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E212-F70D-473D-8267-AD43A072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AB5-22A4-AC6B-7612-DF61E6D0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E2A4-4BE6-2CF4-668A-C7441C25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FDE6-A026-8B29-7083-7919AE82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6C62D-F089-C4B9-8F78-613BAF2A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AFE0-12D5-9152-060D-BBAEEEF2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ED58-842D-35B9-6A31-AF830D1E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F238-FB72-F70E-F371-A8E931D3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CE6E-8DB8-16C0-3400-89C089D6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E836-1532-02B1-325E-049C7CFB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EB26-0ACF-8417-DDCA-EF6A4493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E526-E7D1-DDE5-AC37-94BFFCB1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AD2F-5C94-07DB-D9E3-3C52CD14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8244A-821E-F949-6DA5-C32FBFDE1F65}"/>
              </a:ext>
            </a:extLst>
          </p:cNvPr>
          <p:cNvSpPr txBox="1"/>
          <p:nvPr userDrawn="1"/>
        </p:nvSpPr>
        <p:spPr>
          <a:xfrm>
            <a:off x="8542421" y="6356350"/>
            <a:ext cx="2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6B86B29-6937-4A29-96A9-82E097FF30FC}" type="slidenum">
              <a:rPr lang="en-US" smtClean="0"/>
              <a:t>‹#›</a:t>
            </a:fld>
            <a:r>
              <a:rPr lang="sr-Latn-RS"/>
              <a:t>/16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97A-DCC3-3C78-5F42-43341F7A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0D6E7-5376-58A5-CFA0-4BF85DE3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E4B9-FB0B-9F34-ECFC-F68AC6EC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E0C0-1D38-4820-6CA1-2B196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E810-C51B-ED62-0B5F-064BFF28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F84A-1527-2B40-2886-64E21C5B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F598-58A5-FAC1-0BEF-779C72DD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6E3-A4CC-EAEE-6357-CD862B9A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29252-5E36-B76B-AF36-91782FFA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5DF1-2F2C-849F-C041-6A5A5F70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273C1-06CF-35B3-75FA-590D8E5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F879-1328-E340-8B9B-8A10833F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BB2EB-6820-7C34-C33E-5DCD69BC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44A7-490A-D753-E0E7-28DF5DE1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BF35-8FD6-0F05-0605-56D557A5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844EC-548C-7B10-ABF7-AF730DF29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C9BC2-5F39-628D-7575-4ACAFD2F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522D6-CBC7-ECE7-89E2-6E7446C4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4EBE0-CACB-531A-7EB9-A66C95F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E2D2-F634-35C3-129C-402D4B67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24AD-43C2-C9BF-0733-8E486F7B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1A60-6C21-3DE1-F499-11EA33E4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23F8D-DF6D-C370-B139-38956701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095A3-4755-98D1-FAAF-BF3D1C8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A5674-95DF-A2A8-314E-666E8812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0CFA-FA25-153B-4E0F-AAB297C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1AD3-9771-6B60-DA0C-3A04177F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97B6-E4C4-62F0-D808-A21A692F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913F-2271-1F17-315D-1AA9C458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709E-F6BD-9BDF-D5DE-01385E47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4ADB-4D12-62DB-BEFF-F9CDF68F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D36E-1311-59AB-5543-EF0D5823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30D-8E4C-1498-48E0-2794018F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0748E-1A0A-043A-84AC-AFF4520B0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7193-1AA9-3723-77F5-9F5BC97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522E-F50D-D01C-0ACD-3F1E902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C4F07-444B-FE89-BAB3-853D4DD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3B50-85DA-2943-409A-8718B7AA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6229-3232-DDD9-36C0-636133B0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07C-5448-A758-AE55-61343566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5901-90A1-74B2-D0BE-EC0E7776D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72C9-5778-F295-0D0F-C8E04307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4812-2D10-855E-B3E5-5DC1A5C0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5F2D-BCBE-5594-D92B-26F89A572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177C-0083-EA9B-7872-0333BDBB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Sekvencijalna logička kola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B6F643A-C303-A5A9-E515-5A9EE6D23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Brojači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88236ED-F437-4BF0-28CA-DF87C9051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Obično broji ivice takta.</a:t>
            </a:r>
          </a:p>
          <a:p>
            <a:pPr eaLnBrk="1" hangingPunct="1"/>
            <a:r>
              <a:rPr lang="sr-Latn-CS" altLang="en-US"/>
              <a:t>Realizacije:</a:t>
            </a:r>
          </a:p>
          <a:p>
            <a:pPr lvl="1" eaLnBrk="1" hangingPunct="1"/>
            <a:r>
              <a:rPr lang="sr-Latn-CS" altLang="en-US"/>
              <a:t>redni,</a:t>
            </a:r>
          </a:p>
          <a:p>
            <a:pPr lvl="1" eaLnBrk="1" hangingPunct="1"/>
            <a:r>
              <a:rPr lang="sr-Latn-CS" altLang="en-US"/>
              <a:t>paralelni.</a:t>
            </a:r>
          </a:p>
          <a:p>
            <a:pPr eaLnBrk="1" hangingPunct="1"/>
            <a:r>
              <a:rPr lang="sr-Latn-CS" altLang="en-US"/>
              <a:t>Kapacitet brojača: broj različitih stanja u jednom ciklusu brojanja</a:t>
            </a:r>
          </a:p>
          <a:p>
            <a:pPr lvl="1" eaLnBrk="1" hangingPunct="1"/>
            <a:r>
              <a:rPr lang="sr-Latn-CS" altLang="en-US"/>
              <a:t>jedan c</a:t>
            </a:r>
            <a:r>
              <a:rPr lang="en-US" altLang="en-US"/>
              <a:t>i</a:t>
            </a:r>
            <a:r>
              <a:rPr lang="sr-Latn-CS" altLang="en-US"/>
              <a:t>klus je broj impulsa posle kojeg se brojač nađe u ist</a:t>
            </a:r>
            <a:r>
              <a:rPr lang="en-US" altLang="en-US"/>
              <a:t>o</a:t>
            </a:r>
            <a:r>
              <a:rPr lang="sr-Latn-CS" altLang="en-US"/>
              <a:t>m stanju.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2F1AA62-06AB-8CA0-6EBD-A7F35004B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Redni brojač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7669A14-DB2E-8190-84BC-7E956D169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468438"/>
          </a:xfrm>
        </p:spPr>
        <p:txBody>
          <a:bodyPr/>
          <a:lstStyle/>
          <a:p>
            <a:pPr eaLnBrk="1" hangingPunct="1"/>
            <a:r>
              <a:rPr lang="sr-Latn-CS" altLang="en-US"/>
              <a:t>Izlaz jednog stepena je ulaz u drugi</a:t>
            </a:r>
          </a:p>
          <a:p>
            <a:pPr eaLnBrk="1" hangingPunct="1"/>
            <a:r>
              <a:rPr lang="sr-Latn-CS" altLang="en-US"/>
              <a:t>Mana: kašnjenje</a:t>
            </a:r>
            <a:endParaRPr lang="en-US" altLang="en-US"/>
          </a:p>
        </p:txBody>
      </p:sp>
      <p:pic>
        <p:nvPicPr>
          <p:cNvPr id="14340" name="Picture 13">
            <a:extLst>
              <a:ext uri="{FF2B5EF4-FFF2-40B4-BE49-F238E27FC236}">
                <a16:creationId xmlns:a16="http://schemas.microsoft.com/office/drawing/2014/main" id="{3E1A3FB2-BA39-A099-AD00-6DAA9C73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9" y="3022600"/>
            <a:ext cx="802957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2B5BE74-30C3-72B7-D937-11330E98F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Paralelni broja</a:t>
            </a:r>
            <a:r>
              <a:rPr lang="sr-Latn-CS" altLang="en-US"/>
              <a:t>č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98E55ED-03D3-C1CB-A30B-99E8C23D2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468438"/>
          </a:xfrm>
        </p:spPr>
        <p:txBody>
          <a:bodyPr/>
          <a:lstStyle/>
          <a:p>
            <a:pPr eaLnBrk="1" hangingPunct="1"/>
            <a:r>
              <a:rPr lang="sr-Latn-CS" altLang="en-US"/>
              <a:t>Ispravlja manu rednog brojača – izlaz svih bitova se dobija istovremeno.</a:t>
            </a:r>
            <a:endParaRPr lang="en-US" altLang="en-US"/>
          </a:p>
        </p:txBody>
      </p:sp>
      <p:pic>
        <p:nvPicPr>
          <p:cNvPr id="15364" name="Picture 13">
            <a:extLst>
              <a:ext uri="{FF2B5EF4-FFF2-40B4-BE49-F238E27FC236}">
                <a16:creationId xmlns:a16="http://schemas.microsoft.com/office/drawing/2014/main" id="{1EEDFCF9-7303-6747-306A-D28F2CB3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1" y="2852738"/>
            <a:ext cx="87677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0F3500F-EA32-0893-9AE7-EA403B6A3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Pomerački registar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DED023-20AB-A1F5-DB7C-D8608BAE4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283450" cy="1252538"/>
          </a:xfrm>
        </p:spPr>
        <p:txBody>
          <a:bodyPr/>
          <a:lstStyle/>
          <a:p>
            <a:pPr eaLnBrk="1" hangingPunct="1"/>
            <a:r>
              <a:rPr lang="sr-Latn-CS" altLang="en-US"/>
              <a:t>Memorijski element koji omogućuje pomeranje bitova.</a:t>
            </a:r>
            <a:endParaRPr lang="en-US" altLang="en-US"/>
          </a:p>
        </p:txBody>
      </p:sp>
      <p:pic>
        <p:nvPicPr>
          <p:cNvPr id="16388" name="Picture 6">
            <a:extLst>
              <a:ext uri="{FF2B5EF4-FFF2-40B4-BE49-F238E27FC236}">
                <a16:creationId xmlns:a16="http://schemas.microsoft.com/office/drawing/2014/main" id="{70F765FF-EEBE-C703-CE1E-59F7132B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6" y="2606676"/>
            <a:ext cx="71151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C5AECE4-81B6-3AB0-E051-2D9C022A8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4-bitni pomerački registar</a:t>
            </a: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D263C07-671A-AF15-8BFC-4FA449C77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/>
              <a:t>Kombinacija dva dvobitna pomeračka registra.</a:t>
            </a:r>
            <a:endParaRPr lang="en-US" altLang="en-US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47A5CD3E-6DCE-F02C-5679-7CAF4C940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2636839"/>
            <a:ext cx="72707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70782E9-F0AA-52E5-B6DC-11B84B305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4-bitni barrel shifter</a:t>
            </a:r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B528312-7F85-BB46-C55E-5D347CF10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3251200" cy="4525963"/>
          </a:xfrm>
        </p:spPr>
        <p:txBody>
          <a:bodyPr/>
          <a:lstStyle/>
          <a:p>
            <a:r>
              <a:rPr lang="sr-Latn-RS" altLang="en-US" sz="2400"/>
              <a:t>Momentalno štiftovanje više bitova – u jednom taktu procesora!</a:t>
            </a:r>
          </a:p>
          <a:p>
            <a:r>
              <a:rPr lang="sr-Latn-RS" altLang="en-US" sz="2400"/>
              <a:t>Realizacija bez flip-flopova – samo multiplekseri.</a:t>
            </a:r>
          </a:p>
          <a:p>
            <a:endParaRPr lang="en-US" altLang="en-US" sz="2400"/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392785A7-7E20-E73A-20C0-D708A58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1557338"/>
            <a:ext cx="40481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0FB37E2-25DC-4F82-351E-7CBBF028C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Upotreba flip-flopova u računaru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4E21A02-001E-355C-CC45-4B76E6A9F2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/>
              <a:t>Registri</a:t>
            </a:r>
          </a:p>
          <a:p>
            <a:r>
              <a:rPr lang="sr-Latn-RS" altLang="en-US"/>
              <a:t>Ultra-brza memorija (cache)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A51803-380C-D824-F1BA-458E58BE2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Logička kola</a:t>
            </a: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46652A-4065-2CFC-680E-1C12361C0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r-Latn-CS" altLang="en-US"/>
              <a:t>Osnovna logička kola</a:t>
            </a:r>
          </a:p>
          <a:p>
            <a:pPr marL="609600" indent="-609600">
              <a:buFontTx/>
              <a:buAutoNum type="arabicPeriod"/>
            </a:pPr>
            <a:r>
              <a:rPr lang="sr-Latn-CS" altLang="en-US"/>
              <a:t>Kombinatorne mreže</a:t>
            </a:r>
          </a:p>
          <a:p>
            <a:pPr marL="609600" indent="-609600">
              <a:buFontTx/>
              <a:buAutoNum type="arabicPeriod"/>
            </a:pPr>
            <a:r>
              <a:rPr lang="sr-Latn-CS" altLang="en-US"/>
              <a:t>Sekvencijalne mreže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D85AE7-B6EA-0F27-70E5-BA2938D8A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3. Sekvencijalne mreže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CD00D6B-855C-1B23-0B25-E3E3A64B9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Leč</a:t>
            </a:r>
          </a:p>
          <a:p>
            <a:pPr lvl="1" eaLnBrk="1" hangingPunct="1"/>
            <a:r>
              <a:rPr lang="sr-Latn-CS" altLang="en-US"/>
              <a:t>RS</a:t>
            </a:r>
          </a:p>
          <a:p>
            <a:pPr eaLnBrk="1" hangingPunct="1"/>
            <a:r>
              <a:rPr lang="sr-Latn-CS" altLang="en-US"/>
              <a:t>Flip-flop</a:t>
            </a:r>
          </a:p>
          <a:p>
            <a:pPr lvl="1" eaLnBrk="1" hangingPunct="1"/>
            <a:r>
              <a:rPr lang="sr-Latn-CS" altLang="en-US"/>
              <a:t>Taktovani RS flip-flop (okidan nivoom)</a:t>
            </a:r>
          </a:p>
          <a:p>
            <a:pPr lvl="1" eaLnBrk="1" hangingPunct="1"/>
            <a:r>
              <a:rPr lang="sr-Latn-CS" altLang="en-US"/>
              <a:t>Taktovani JK flip-flop (okidan ivicom)</a:t>
            </a:r>
          </a:p>
          <a:p>
            <a:pPr lvl="1" eaLnBrk="1" hangingPunct="1"/>
            <a:r>
              <a:rPr lang="sr-Latn-CS" altLang="en-US"/>
              <a:t>D flip-flop (okidan ivicom)</a:t>
            </a:r>
          </a:p>
          <a:p>
            <a:pPr eaLnBrk="1" hangingPunct="1"/>
            <a:r>
              <a:rPr lang="sr-Latn-CS" altLang="en-US"/>
              <a:t>Brojači</a:t>
            </a:r>
          </a:p>
          <a:p>
            <a:pPr eaLnBrk="1" hangingPunct="1"/>
            <a:r>
              <a:rPr lang="sr-Latn-CS" altLang="en-US"/>
              <a:t>Registri</a:t>
            </a:r>
          </a:p>
          <a:p>
            <a:pPr eaLnBrk="1" hangingPunct="1"/>
            <a:r>
              <a:rPr lang="sr-Latn-CS" altLang="en-US"/>
              <a:t>Pomerači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8466E37-BEDF-6B0C-54E0-07FA3284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RS leč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8BD966-2A27-E9DD-2035-18108186A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sr-Latn-CS" sz="2800" kern="0"/>
              <a:t>Osnovna memorijska jedinica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sr-Latn-CS" sz="2800" kern="0"/>
              <a:t>Dva ulaza: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sr-Latn-CS" sz="2400" kern="0"/>
              <a:t>R – reset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sr-Latn-CS" sz="2400" kern="0"/>
              <a:t>S – set</a:t>
            </a:r>
            <a:endParaRPr lang="en-US" sz="2400" kern="0"/>
          </a:p>
        </p:txBody>
      </p:sp>
      <p:graphicFrame>
        <p:nvGraphicFramePr>
          <p:cNvPr id="6" name="Group 111">
            <a:extLst>
              <a:ext uri="{FF2B5EF4-FFF2-40B4-BE49-F238E27FC236}">
                <a16:creationId xmlns:a16="http://schemas.microsoft.com/office/drawing/2014/main" id="{CC3B14CD-DB2B-77E3-6037-3EF60BF31B7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383339" y="1700214"/>
          <a:ext cx="3106737" cy="4664079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sr-Latn-CS" altLang="sr-Latn-R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sr-Latn-CS" altLang="sr-Latn-R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24" name="AutoShape 112">
            <a:extLst>
              <a:ext uri="{FF2B5EF4-FFF2-40B4-BE49-F238E27FC236}">
                <a16:creationId xmlns:a16="http://schemas.microsoft.com/office/drawing/2014/main" id="{7DE45A84-C38C-E56A-0421-28D58BE3EF8B}"/>
              </a:ext>
            </a:extLst>
          </p:cNvPr>
          <p:cNvSpPr>
            <a:spLocks/>
          </p:cNvSpPr>
          <p:nvPr/>
        </p:nvSpPr>
        <p:spPr bwMode="auto">
          <a:xfrm>
            <a:off x="9696450" y="2205038"/>
            <a:ext cx="287338" cy="1008062"/>
          </a:xfrm>
          <a:prstGeom prst="righ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  hold</a:t>
            </a:r>
            <a:endParaRPr lang="en-US" altLang="en-US" sz="1800"/>
          </a:p>
        </p:txBody>
      </p:sp>
      <p:sp>
        <p:nvSpPr>
          <p:cNvPr id="7225" name="AutoShape 113">
            <a:extLst>
              <a:ext uri="{FF2B5EF4-FFF2-40B4-BE49-F238E27FC236}">
                <a16:creationId xmlns:a16="http://schemas.microsoft.com/office/drawing/2014/main" id="{4669B5D6-78F3-F897-CDF3-422DA4118971}"/>
              </a:ext>
            </a:extLst>
          </p:cNvPr>
          <p:cNvSpPr>
            <a:spLocks/>
          </p:cNvSpPr>
          <p:nvPr/>
        </p:nvSpPr>
        <p:spPr bwMode="auto">
          <a:xfrm>
            <a:off x="9696450" y="3284538"/>
            <a:ext cx="287338" cy="1008062"/>
          </a:xfrm>
          <a:prstGeom prst="righ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     reset</a:t>
            </a:r>
            <a:endParaRPr lang="en-US" altLang="en-US" sz="1800"/>
          </a:p>
        </p:txBody>
      </p:sp>
      <p:sp>
        <p:nvSpPr>
          <p:cNvPr id="7226" name="AutoShape 114">
            <a:extLst>
              <a:ext uri="{FF2B5EF4-FFF2-40B4-BE49-F238E27FC236}">
                <a16:creationId xmlns:a16="http://schemas.microsoft.com/office/drawing/2014/main" id="{F30F6989-B70B-F2F0-732A-B6C7DFF08EC4}"/>
              </a:ext>
            </a:extLst>
          </p:cNvPr>
          <p:cNvSpPr>
            <a:spLocks/>
          </p:cNvSpPr>
          <p:nvPr/>
        </p:nvSpPr>
        <p:spPr bwMode="auto">
          <a:xfrm>
            <a:off x="9696450" y="4292601"/>
            <a:ext cx="287338" cy="1008063"/>
          </a:xfrm>
          <a:prstGeom prst="righ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   set</a:t>
            </a:r>
            <a:endParaRPr lang="en-US" altLang="en-US" sz="1800"/>
          </a:p>
        </p:txBody>
      </p:sp>
      <p:sp>
        <p:nvSpPr>
          <p:cNvPr id="7227" name="AutoShape 115">
            <a:extLst>
              <a:ext uri="{FF2B5EF4-FFF2-40B4-BE49-F238E27FC236}">
                <a16:creationId xmlns:a16="http://schemas.microsoft.com/office/drawing/2014/main" id="{1FD6FED8-73BF-AA0D-DC11-EBE82A615327}"/>
              </a:ext>
            </a:extLst>
          </p:cNvPr>
          <p:cNvSpPr>
            <a:spLocks/>
          </p:cNvSpPr>
          <p:nvPr/>
        </p:nvSpPr>
        <p:spPr bwMode="auto">
          <a:xfrm>
            <a:off x="9696450" y="5373688"/>
            <a:ext cx="287338" cy="1008062"/>
          </a:xfrm>
          <a:prstGeom prst="righ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     </a:t>
            </a:r>
            <a:r>
              <a:rPr lang="sr-Latn-CS" altLang="en-US" sz="1800" b="1">
                <a:solidFill>
                  <a:srgbClr val="FF0000"/>
                </a:solidFill>
              </a:rPr>
              <a:t>ND</a:t>
            </a:r>
            <a:endParaRPr lang="en-US" altLang="en-US" sz="1800" b="1">
              <a:solidFill>
                <a:srgbClr val="FF0000"/>
              </a:solidFill>
            </a:endParaRPr>
          </a:p>
        </p:txBody>
      </p:sp>
      <p:pic>
        <p:nvPicPr>
          <p:cNvPr id="7228" name="Picture 117">
            <a:extLst>
              <a:ext uri="{FF2B5EF4-FFF2-40B4-BE49-F238E27FC236}">
                <a16:creationId xmlns:a16="http://schemas.microsoft.com/office/drawing/2014/main" id="{E190BAC0-C51F-ED15-175E-11A3A51C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4508501"/>
            <a:ext cx="33813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29" name="Text Box 118">
            <a:extLst>
              <a:ext uri="{FF2B5EF4-FFF2-40B4-BE49-F238E27FC236}">
                <a16:creationId xmlns:a16="http://schemas.microsoft.com/office/drawing/2014/main" id="{5D9D5ADD-6C20-D1E9-B71F-9B26797A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08501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R</a:t>
            </a:r>
            <a:endParaRPr lang="en-US" altLang="en-US" sz="1800"/>
          </a:p>
        </p:txBody>
      </p:sp>
      <p:sp>
        <p:nvSpPr>
          <p:cNvPr id="7230" name="Text Box 119">
            <a:extLst>
              <a:ext uri="{FF2B5EF4-FFF2-40B4-BE49-F238E27FC236}">
                <a16:creationId xmlns:a16="http://schemas.microsoft.com/office/drawing/2014/main" id="{365ABD28-7ABF-8818-B870-9F624EE8E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949951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S</a:t>
            </a:r>
            <a:endParaRPr lang="en-US" altLang="en-US" sz="1800"/>
          </a:p>
        </p:txBody>
      </p:sp>
      <p:sp>
        <p:nvSpPr>
          <p:cNvPr id="7231" name="Text Box 120">
            <a:extLst>
              <a:ext uri="{FF2B5EF4-FFF2-40B4-BE49-F238E27FC236}">
                <a16:creationId xmlns:a16="http://schemas.microsoft.com/office/drawing/2014/main" id="{CBB0370F-D3BE-B5CC-D553-F221DE28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46529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Q</a:t>
            </a:r>
            <a:endParaRPr lang="en-US" altLang="en-US" sz="1800"/>
          </a:p>
        </p:txBody>
      </p:sp>
      <p:sp>
        <p:nvSpPr>
          <p:cNvPr id="7232" name="Text Box 121">
            <a:extLst>
              <a:ext uri="{FF2B5EF4-FFF2-40B4-BE49-F238E27FC236}">
                <a16:creationId xmlns:a16="http://schemas.microsoft.com/office/drawing/2014/main" id="{0B446B7D-A5A9-4B27-785C-34462BFD0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5805488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Q’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703C9F1-DB21-9795-9927-1DCF951A4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4000"/>
              <a:t>Taktovani RS flip-flop </a:t>
            </a:r>
            <a:br>
              <a:rPr lang="sr-Latn-CS" altLang="en-US" sz="4000"/>
            </a:br>
            <a:r>
              <a:rPr lang="sr-Latn-CS" altLang="en-US" sz="4000"/>
              <a:t>(okidan nivoom)</a:t>
            </a:r>
            <a:endParaRPr lang="en-US" altLang="en-US" sz="40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B636FC1-3095-4CEA-190F-AF8957AEE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Promena stanja je dirigovana CL ulazom</a:t>
            </a:r>
          </a:p>
          <a:p>
            <a:pPr lvl="1" eaLnBrk="1" hangingPunct="1"/>
            <a:r>
              <a:rPr lang="sr-Latn-CS" altLang="en-US"/>
              <a:t>samo kada CL postane 1, prihvata se promena stanja R i S ulaza</a:t>
            </a:r>
            <a:endParaRPr lang="en-US" alt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6C051E0-3644-6089-2CAC-138D6ADE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3500438"/>
            <a:ext cx="34194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>
            <a:extLst>
              <a:ext uri="{FF2B5EF4-FFF2-40B4-BE49-F238E27FC236}">
                <a16:creationId xmlns:a16="http://schemas.microsoft.com/office/drawing/2014/main" id="{91F96920-69D1-DE5C-BADF-1E2D5B80D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3500438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S</a:t>
            </a:r>
            <a:endParaRPr lang="en-US" altLang="en-US" sz="1800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8AFC9D93-B29F-32C2-6BF1-012CB651B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422116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CL</a:t>
            </a:r>
            <a:endParaRPr lang="en-US" altLang="en-US" sz="1800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ED3B378A-EC9F-916C-7E91-ED51BB9A6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4797426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R</a:t>
            </a:r>
            <a:endParaRPr lang="en-US" altLang="en-US" sz="1800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BFE5DACD-74D6-E302-C431-10F65FB4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581526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Q’</a:t>
            </a:r>
            <a:endParaRPr lang="en-US" altLang="en-US" sz="1800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85A53EF6-E0A3-8E99-72EC-3B9311A1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860801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Q</a:t>
            </a:r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3FE474B-1C6F-3B27-32FD-0F781DA2C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JK flip-flop (okidan ivicom)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54D04B-89C3-34D3-845F-7D5F61AE6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sr-Latn-CS" sz="2800" kern="0"/>
              <a:t>Ispravlja nedostatak RS flip-flopa, odn. pri istovremenom stanju J i K na 1, menja stanje u komplement.</a:t>
            </a:r>
            <a:endParaRPr lang="en-US" sz="2800" kern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07EA2E8-A7EB-D8DF-6DB5-2AEADACE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221164"/>
            <a:ext cx="1619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>
            <a:extLst>
              <a:ext uri="{FF2B5EF4-FFF2-40B4-BE49-F238E27FC236}">
                <a16:creationId xmlns:a16="http://schemas.microsoft.com/office/drawing/2014/main" id="{C7942C34-BF72-0BB4-3E58-030EFAEE2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4797425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200"/>
              <a:t>CL</a:t>
            </a:r>
            <a:endParaRPr lang="en-US" altLang="en-US" sz="1200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A07B110-C67E-9CA0-20C1-82BDEEB6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3789363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Preset</a:t>
            </a:r>
            <a:endParaRPr lang="en-US" altLang="en-US" sz="1800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605A84B7-9A69-214B-BF21-8A67BEB8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5805488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Clear</a:t>
            </a:r>
            <a:endParaRPr lang="en-US" altLang="en-US" sz="1800"/>
          </a:p>
        </p:txBody>
      </p:sp>
      <p:graphicFrame>
        <p:nvGraphicFramePr>
          <p:cNvPr id="10" name="Group 70">
            <a:extLst>
              <a:ext uri="{FF2B5EF4-FFF2-40B4-BE49-F238E27FC236}">
                <a16:creationId xmlns:a16="http://schemas.microsoft.com/office/drawing/2014/main" id="{F5FD7CF6-49B4-E0C8-B3DB-F7DDF891B5B3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888164" y="2420939"/>
          <a:ext cx="2459037" cy="3692527"/>
        </p:xfrm>
        <a:graphic>
          <a:graphicData uri="http://schemas.openxmlformats.org/drawingml/2006/table">
            <a:tbl>
              <a:tblPr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sr-Latn-CS" altLang="sr-Latn-R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sr-Latn-CS" altLang="sr-Latn-R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276" name="AutoShape 71">
            <a:extLst>
              <a:ext uri="{FF2B5EF4-FFF2-40B4-BE49-F238E27FC236}">
                <a16:creationId xmlns:a16="http://schemas.microsoft.com/office/drawing/2014/main" id="{6487D63B-32CF-D41A-D1F3-86A366DE00BB}"/>
              </a:ext>
            </a:extLst>
          </p:cNvPr>
          <p:cNvSpPr>
            <a:spLocks/>
          </p:cNvSpPr>
          <p:nvPr/>
        </p:nvSpPr>
        <p:spPr bwMode="auto">
          <a:xfrm>
            <a:off x="9480550" y="2924176"/>
            <a:ext cx="287338" cy="720725"/>
          </a:xfrm>
          <a:prstGeom prst="rightBrace">
            <a:avLst>
              <a:gd name="adj1" fmla="val 209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  hold</a:t>
            </a:r>
            <a:endParaRPr lang="en-US" altLang="en-US" sz="1800"/>
          </a:p>
        </p:txBody>
      </p:sp>
      <p:sp>
        <p:nvSpPr>
          <p:cNvPr id="9277" name="AutoShape 72">
            <a:extLst>
              <a:ext uri="{FF2B5EF4-FFF2-40B4-BE49-F238E27FC236}">
                <a16:creationId xmlns:a16="http://schemas.microsoft.com/office/drawing/2014/main" id="{B7D956C2-6BCF-35CF-47F4-34C6002CC80A}"/>
              </a:ext>
            </a:extLst>
          </p:cNvPr>
          <p:cNvSpPr>
            <a:spLocks/>
          </p:cNvSpPr>
          <p:nvPr/>
        </p:nvSpPr>
        <p:spPr bwMode="auto">
          <a:xfrm>
            <a:off x="9480550" y="3716339"/>
            <a:ext cx="287338" cy="720725"/>
          </a:xfrm>
          <a:prstGeom prst="rightBrace">
            <a:avLst>
              <a:gd name="adj1" fmla="val 209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      reset</a:t>
            </a:r>
            <a:endParaRPr lang="en-US" altLang="en-US" sz="1800"/>
          </a:p>
        </p:txBody>
      </p:sp>
      <p:sp>
        <p:nvSpPr>
          <p:cNvPr id="9278" name="AutoShape 73">
            <a:extLst>
              <a:ext uri="{FF2B5EF4-FFF2-40B4-BE49-F238E27FC236}">
                <a16:creationId xmlns:a16="http://schemas.microsoft.com/office/drawing/2014/main" id="{98667F48-C491-BE89-7D99-00AC836809A4}"/>
              </a:ext>
            </a:extLst>
          </p:cNvPr>
          <p:cNvSpPr>
            <a:spLocks/>
          </p:cNvSpPr>
          <p:nvPr/>
        </p:nvSpPr>
        <p:spPr bwMode="auto">
          <a:xfrm>
            <a:off x="9480550" y="4508501"/>
            <a:ext cx="287338" cy="720725"/>
          </a:xfrm>
          <a:prstGeom prst="rightBrace">
            <a:avLst>
              <a:gd name="adj1" fmla="val 209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  set</a:t>
            </a:r>
            <a:endParaRPr lang="en-US" altLang="en-US" sz="1800"/>
          </a:p>
        </p:txBody>
      </p:sp>
      <p:sp>
        <p:nvSpPr>
          <p:cNvPr id="9279" name="AutoShape 74">
            <a:extLst>
              <a:ext uri="{FF2B5EF4-FFF2-40B4-BE49-F238E27FC236}">
                <a16:creationId xmlns:a16="http://schemas.microsoft.com/office/drawing/2014/main" id="{7970511E-DAC4-FFE0-F9C7-F6019552C15D}"/>
              </a:ext>
            </a:extLst>
          </p:cNvPr>
          <p:cNvSpPr>
            <a:spLocks/>
          </p:cNvSpPr>
          <p:nvPr/>
        </p:nvSpPr>
        <p:spPr bwMode="auto">
          <a:xfrm>
            <a:off x="9480550" y="5373689"/>
            <a:ext cx="287338" cy="720725"/>
          </a:xfrm>
          <a:prstGeom prst="rightBrace">
            <a:avLst>
              <a:gd name="adj1" fmla="val 209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      toggle</a:t>
            </a: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D320FC-2EC7-D7BB-F1A7-F81794D18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D flip-flop (okidan ivicom)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881056-8977-54D6-C1DB-198F6DE23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00201"/>
            <a:ext cx="7643813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sr-Latn-CS" sz="2800" kern="0"/>
              <a:t>Ulazno stanje (D – data) se prenosi na izlaz u sinhronizaciji sa taktom.</a:t>
            </a:r>
            <a:endParaRPr lang="en-US" sz="2800" kern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7A77EA7-1789-61CA-EBCD-0356D3339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4149726"/>
            <a:ext cx="14287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>
            <a:extLst>
              <a:ext uri="{FF2B5EF4-FFF2-40B4-BE49-F238E27FC236}">
                <a16:creationId xmlns:a16="http://schemas.microsoft.com/office/drawing/2014/main" id="{9FED00A7-6DB2-4512-1238-EA95F3671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716338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Preset</a:t>
            </a:r>
            <a:endParaRPr lang="en-US" altLang="en-US" sz="1800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6E198FE5-EF5C-CDED-674E-BB2F0C917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5876926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Clear</a:t>
            </a:r>
            <a:endParaRPr lang="en-US" altLang="en-US" sz="1800"/>
          </a:p>
        </p:txBody>
      </p:sp>
      <p:graphicFrame>
        <p:nvGraphicFramePr>
          <p:cNvPr id="9" name="Group 68">
            <a:extLst>
              <a:ext uri="{FF2B5EF4-FFF2-40B4-BE49-F238E27FC236}">
                <a16:creationId xmlns:a16="http://schemas.microsoft.com/office/drawing/2014/main" id="{BD5C6AB7-8814-FB6D-840B-0D9D2F19D01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39242734"/>
              </p:ext>
            </p:extLst>
          </p:nvPr>
        </p:nvGraphicFramePr>
        <p:xfrm>
          <a:off x="8328025" y="3141663"/>
          <a:ext cx="1728788" cy="1981200"/>
        </p:xfrm>
        <a:graphic>
          <a:graphicData uri="http://schemas.openxmlformats.org/drawingml/2006/table">
            <a:tbl>
              <a:tblPr/>
              <a:tblGrid>
                <a:gridCol w="463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sr-Latn-CS" altLang="sr-Latn-R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sr-Latn-CS" altLang="sr-Latn-R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939EA76-9F38-E7DB-B584-FFC9F9355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Registar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4A467A5-DDA0-0BDF-4F21-F1D2D6A1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1412875"/>
            <a:ext cx="3827462" cy="2260600"/>
          </a:xfrm>
        </p:spPr>
        <p:txBody>
          <a:bodyPr/>
          <a:lstStyle/>
          <a:p>
            <a:pPr eaLnBrk="1" hangingPunct="1"/>
            <a:r>
              <a:rPr lang="sr-Latn-CS" altLang="en-US"/>
              <a:t>Sklop koji služi za privremeno memorisanje podataka.</a:t>
            </a:r>
            <a:endParaRPr lang="en-US" altLang="en-US"/>
          </a:p>
        </p:txBody>
      </p:sp>
      <p:pic>
        <p:nvPicPr>
          <p:cNvPr id="11268" name="Picture 6">
            <a:extLst>
              <a:ext uri="{FF2B5EF4-FFF2-40B4-BE49-F238E27FC236}">
                <a16:creationId xmlns:a16="http://schemas.microsoft.com/office/drawing/2014/main" id="{E71B482C-9F87-100D-4FFB-C5B932FA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2060576"/>
            <a:ext cx="48006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362077B-043A-7A7B-202F-D0F2FBDF8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Registar sa magistralom</a:t>
            </a: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C5E6F44-66E8-1493-230C-8CBABB1AD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389" y="1600201"/>
            <a:ext cx="3240087" cy="4525963"/>
          </a:xfrm>
        </p:spPr>
        <p:txBody>
          <a:bodyPr/>
          <a:lstStyle/>
          <a:p>
            <a:r>
              <a:rPr lang="sr-Latn-RS" altLang="en-US"/>
              <a:t>Clock dolazi do svih D flip-flopova i svi se istovremeno okidaju.</a:t>
            </a:r>
            <a:endParaRPr lang="en-US" altLang="en-US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75060E2D-81EF-D371-9E35-DD1C89F5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1" y="1341439"/>
            <a:ext cx="5445125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397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Inženjerstvo softvera za Internet-Web of Things</vt:lpstr>
      <vt:lpstr>Logička kola</vt:lpstr>
      <vt:lpstr>3. Sekvencijalne mreže</vt:lpstr>
      <vt:lpstr>RS leč</vt:lpstr>
      <vt:lpstr>Taktovani RS flip-flop  (okidan nivoom)</vt:lpstr>
      <vt:lpstr>JK flip-flop (okidan ivicom)</vt:lpstr>
      <vt:lpstr>D flip-flop (okidan ivicom)</vt:lpstr>
      <vt:lpstr>Registar</vt:lpstr>
      <vt:lpstr>Registar sa magistralom</vt:lpstr>
      <vt:lpstr>Brojači</vt:lpstr>
      <vt:lpstr>Redni brojač</vt:lpstr>
      <vt:lpstr>Paralelni brojač</vt:lpstr>
      <vt:lpstr>Pomerački registar</vt:lpstr>
      <vt:lpstr>4-bitni pomerački registar</vt:lpstr>
      <vt:lpstr>4-bitni barrel shifter</vt:lpstr>
      <vt:lpstr>Upotreba flip-flopova u računaru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274</cp:revision>
  <dcterms:created xsi:type="dcterms:W3CDTF">2023-07-02T11:21:56Z</dcterms:created>
  <dcterms:modified xsi:type="dcterms:W3CDTF">2023-11-02T10:07:37Z</dcterms:modified>
</cp:coreProperties>
</file>