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2" r:id="rId5"/>
    <p:sldId id="260" r:id="rId6"/>
    <p:sldId id="267" r:id="rId7"/>
    <p:sldId id="263" r:id="rId8"/>
    <p:sldId id="264" r:id="rId9"/>
    <p:sldId id="266" r:id="rId10"/>
    <p:sldId id="268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EFE-BA65-5A19-F797-12A18B1D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5B44-8593-7860-6B0C-2B438F4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86F8-D50A-8916-C7A1-1F53772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100-FFD9-1EB4-DA33-687E0AC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E0DC-4838-6A39-8B32-C4E398C6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F5B-A10C-8D66-A934-F2B3F8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E212-F70D-473D-8267-AD43A07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AB5-22A4-AC6B-7612-DF61E6D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2A4-4BE6-2CF4-668A-C7441C25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DE6-A026-8B29-7083-7919AE8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62D-F089-C4B9-8F78-613BAF2A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FE0-12D5-9152-060D-BBAEEE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ED58-842D-35B9-6A31-AF830D1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238-FB72-F70E-F371-A8E931D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CE6E-8DB8-16C0-3400-89C089D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836-1532-02B1-325E-049C7CF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EB26-0ACF-8417-DDCA-EF6A4493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526-E7D1-DDE5-AC37-94BFFCB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AD2F-5C94-07DB-D9E3-3C52CD1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244A-821E-F949-6DA5-C32FBFDE1F65}"/>
              </a:ext>
            </a:extLst>
          </p:cNvPr>
          <p:cNvSpPr txBox="1"/>
          <p:nvPr userDrawn="1"/>
        </p:nvSpPr>
        <p:spPr>
          <a:xfrm>
            <a:off x="8542421" y="6356350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B86B29-6937-4A29-96A9-82E097FF30FC}" type="slidenum">
              <a:rPr lang="en-US" smtClean="0"/>
              <a:t>‹#›</a:t>
            </a:fld>
            <a:r>
              <a:rPr lang="sr-Latn-RS"/>
              <a:t>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A-DCC3-3C78-5F42-43341F7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D6E7-5376-58A5-CFA0-4BF85DE3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E4B9-FB0B-9F34-ECFC-F68AC6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0C0-1D38-4820-6CA1-2B196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810-C51B-ED62-0B5F-064BFF2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F84A-1527-2B40-2886-64E21C5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598-58A5-FAC1-0BEF-779C72D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6E3-A4CC-EAEE-6357-CD862B9A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9252-5E36-B76B-AF36-91782FF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5DF1-2F2C-849F-C041-6A5A5F7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C1-06CF-35B3-75FA-590D8E5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879-1328-E340-8B9B-8A10833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B2EB-6820-7C34-C33E-5DCD69B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44A7-490A-D753-E0E7-28DF5DE1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BF35-8FD6-0F05-0605-56D557A5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4EC-548C-7B10-ABF7-AF730DF2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9BC2-5F39-628D-7575-4ACAFD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522D6-CBC7-ECE7-89E2-6E7446C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EBE0-CACB-531A-7EB9-A66C95F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E2D2-F634-35C3-129C-402D4B6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4AD-43C2-C9BF-0733-8E486F7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1A60-6C21-3DE1-F499-11EA33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3F8D-DF6D-C370-B139-389567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95A3-4755-98D1-FAAF-BF3D1C8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A5674-95DF-A2A8-314E-666E881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0CFA-FA25-153B-4E0F-AAB297C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AD3-9771-6B60-DA0C-3A04177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97B6-E4C4-62F0-D808-A21A692F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913F-2271-1F17-315D-1AA9C458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709E-F6BD-9BDF-D5DE-01385E47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ADB-4D12-62DB-BEFF-F9CDF68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36E-1311-59AB-5543-EF0D582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30D-8E4C-1498-48E0-2794018F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748E-1A0A-043A-84AC-AFF4520B0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7193-1AA9-3723-77F5-9F5BC97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22E-F50D-D01C-0ACD-3F1E90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4F07-444B-FE89-BAB3-853D4DD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3B50-85DA-2943-409A-8718B7A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6229-3232-DDD9-36C0-636133B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07C-5448-A758-AE55-61343566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5901-90A1-74B2-D0BE-EC0E7776D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1919-AE3E-4BAA-B420-BDAA2FF882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72C9-5778-F295-0D0F-C8E0430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4812-2D10-855E-B3E5-5DC1A5C0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F2D-BCBE-5594-D92B-26F89A57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177C-0083-EA9B-7872-0333BDBB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Ekrani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B110-4C0D-05F4-4A53-73F7E42F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sr-Latn-RS"/>
              <a:t>Programiranje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8DD0-0153-A3AE-C42A-099EA7D3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291389"/>
            <a:ext cx="4333875" cy="51815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 = {' ':(0,0,0,0,0,0,0),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'0':(1,1,1,1,1,1,0),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'1':(0,1,1,0,0,0,0),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'2':(1,1,0,1,1,0,1),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'3':(1,1,1,1,0,0,1),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'4':(0,1,1,0,0,1,1),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'5':(1,0,1,1,0,1,1),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'6':(1,0,1,1,1,1,1),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'7':(1,1,1,0,0,0,0),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'8':(1,1,1,1,1,1,1),</a:t>
            </a:r>
          </a:p>
          <a:p>
            <a:pPr marL="0" indent="0">
              <a:buNone/>
            </a:pPr>
            <a:r>
              <a:rPr lang="pt-BR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'9':(1,1,1,1,0,1,1)}</a:t>
            </a: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B7C60-5625-E360-1BBB-8137685EAAC8}"/>
              </a:ext>
            </a:extLst>
          </p:cNvPr>
          <p:cNvSpPr txBox="1">
            <a:spLocks/>
          </p:cNvSpPr>
          <p:nvPr/>
        </p:nvSpPr>
        <p:spPr>
          <a:xfrm>
            <a:off x="4476751" y="1291389"/>
            <a:ext cx="7353300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n = time.ctime()[11:13]+time.ctime()[14:16]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s = str(n).rjust(4)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for digit in range(4):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for loop in range(0,7):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GPIO.output(segments[loop], num[s[digit]][loop])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if (int(time.ctime()[18:19])%2 == 0) and (digit == 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    GPIO.output(25,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      GPIO.output(25,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GPIO.output(digits[digit],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time.sleep(0.001)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  GPIO.output(digits[digit], 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9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7847-11EB-717D-A006-AC3ED41C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sr-Latn-RS"/>
              <a:t>4-cifre 7-segmentni LED sa TM 1637 drajverom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383C-903D-8777-E074-9D320DCD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Jednostavnije povezivanje – samo četiri žice:</a:t>
            </a:r>
          </a:p>
          <a:p>
            <a:pPr lvl="1"/>
            <a:r>
              <a:rPr lang="sr-Latn-RS"/>
              <a:t>+3,3V/+5V</a:t>
            </a:r>
          </a:p>
          <a:p>
            <a:pPr lvl="1"/>
            <a:r>
              <a:rPr lang="sr-Latn-RS"/>
              <a:t>GND</a:t>
            </a:r>
          </a:p>
          <a:p>
            <a:pPr lvl="1"/>
            <a:r>
              <a:rPr lang="sr-Latn-RS"/>
              <a:t>DIO</a:t>
            </a:r>
          </a:p>
          <a:p>
            <a:pPr lvl="1"/>
            <a:r>
              <a:rPr lang="sr-Latn-RS"/>
              <a:t>Clock</a:t>
            </a:r>
          </a:p>
          <a:p>
            <a:pPr lvl="1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F92071-9F1D-7570-F883-59B6A8D0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506662"/>
            <a:ext cx="5873750" cy="42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3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8E2B-9C10-C5DF-B40C-6A06F845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Programiranje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E3AF-FAA5-53CD-AC43-872FAE49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Instalacija:</a:t>
            </a:r>
          </a:p>
          <a:p>
            <a:r>
              <a:rPr lang="sr-Latn-RS"/>
              <a:t>pip3 install raspberrypi-tm1637</a:t>
            </a:r>
          </a:p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import tm1637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tm = tm1637.TM1637(clk=5, dio=4)</a:t>
            </a:r>
            <a:endParaRPr lang="sr-Latn-R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Prikaz četiri cifre: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# show "12:59"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tm.numbers(12, 59)</a:t>
            </a:r>
            <a:endParaRPr lang="sr-Latn-R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Prikaz broja: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# show "-123"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tm.number(-123)</a:t>
            </a:r>
          </a:p>
        </p:txBody>
      </p:sp>
    </p:spTree>
    <p:extLst>
      <p:ext uri="{BB962C8B-B14F-4D97-AF65-F5344CB8AC3E}">
        <p14:creationId xmlns:p14="http://schemas.microsoft.com/office/powerpoint/2010/main" val="47049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333-5F1E-1968-9F30-CD7C3816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LCD i LED ekrani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F80C-24BE-630B-BB6A-320A35123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AB9-6D41-B1B0-08C7-1F9D204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Hitachi HD44780 familija LCD ekrana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A013-095A-B8A7-40D3-02158F88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LCD ekran sa dva reda od po 16 karaktera</a:t>
            </a:r>
          </a:p>
          <a:p>
            <a:r>
              <a:rPr lang="sr-Latn-RS"/>
              <a:t>Način povezivanja:</a:t>
            </a:r>
          </a:p>
          <a:p>
            <a:pPr lvl="1"/>
            <a:r>
              <a:rPr lang="sr-Latn-RS"/>
              <a:t>8-bitno</a:t>
            </a:r>
          </a:p>
          <a:p>
            <a:pPr lvl="1"/>
            <a:r>
              <a:rPr lang="sr-Latn-RS"/>
              <a:t>4-bitno</a:t>
            </a:r>
          </a:p>
          <a:p>
            <a:r>
              <a:rPr lang="sr-Latn-RS"/>
              <a:t>Kontrola osvetljenja i kontrasta</a:t>
            </a:r>
          </a:p>
          <a:p>
            <a:r>
              <a:rPr lang="sr-Latn-RS"/>
              <a:t>Podrška za ekran za sve platforme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25D35-023C-2F39-D21B-6AA8CB8C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87" y="2544750"/>
            <a:ext cx="4405813" cy="32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A2DF-3627-9E14-0E34-FC124DD0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Povezivanje (4-bitni prenos)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C51C-9A4E-B4CF-45C0-FC8BFAEA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Pin #1 </a:t>
            </a:r>
            <a:r>
              <a:rPr lang="sr-Latn-RS"/>
              <a:t>(GND) se spaja na GND </a:t>
            </a:r>
            <a:endParaRPr lang="en-US"/>
          </a:p>
          <a:p>
            <a:r>
              <a:rPr lang="en-US"/>
              <a:t>Pin #2 </a:t>
            </a:r>
            <a:r>
              <a:rPr lang="sr-Latn-RS"/>
              <a:t>(Napajanje) se spaja na</a:t>
            </a:r>
            <a:r>
              <a:rPr lang="en-US"/>
              <a:t> +5V</a:t>
            </a:r>
          </a:p>
          <a:p>
            <a:r>
              <a:rPr lang="en-US"/>
              <a:t>Pin #3 (Vo</a:t>
            </a:r>
            <a:r>
              <a:rPr lang="sr-Latn-RS"/>
              <a:t> - kontrast</a:t>
            </a:r>
            <a:r>
              <a:rPr lang="en-US"/>
              <a:t>) </a:t>
            </a:r>
            <a:r>
              <a:rPr lang="sr-Latn-RS"/>
              <a:t>se spaja na potenciometar (1K-10K) za kontrast</a:t>
            </a:r>
            <a:endParaRPr lang="en-US"/>
          </a:p>
          <a:p>
            <a:r>
              <a:rPr lang="en-US"/>
              <a:t>Pin #4 (RS</a:t>
            </a:r>
            <a:r>
              <a:rPr lang="sr-Latn-RS"/>
              <a:t> - Register Relect</a:t>
            </a:r>
            <a:r>
              <a:rPr lang="en-US"/>
              <a:t>) </a:t>
            </a:r>
            <a:r>
              <a:rPr lang="sr-Latn-RS"/>
              <a:t>se spaja na GPIO_26 (pin </a:t>
            </a:r>
            <a:r>
              <a:rPr lang="en-US"/>
              <a:t>#</a:t>
            </a:r>
            <a:r>
              <a:rPr lang="sr-Latn-RS"/>
              <a:t>37)</a:t>
            </a:r>
            <a:endParaRPr lang="en-US"/>
          </a:p>
          <a:p>
            <a:r>
              <a:rPr lang="en-US"/>
              <a:t>Pin #5 (RW</a:t>
            </a:r>
            <a:r>
              <a:rPr lang="sr-Latn-RS"/>
              <a:t> - Read/Write</a:t>
            </a:r>
            <a:r>
              <a:rPr lang="en-US"/>
              <a:t>) </a:t>
            </a:r>
            <a:r>
              <a:rPr lang="sr-Latn-RS"/>
              <a:t>se spaja na GND</a:t>
            </a:r>
            <a:endParaRPr lang="en-US"/>
          </a:p>
          <a:p>
            <a:r>
              <a:rPr lang="en-US"/>
              <a:t>Pin #6 (EN</a:t>
            </a:r>
            <a:r>
              <a:rPr lang="sr-Latn-RS"/>
              <a:t> - Enable</a:t>
            </a:r>
            <a:r>
              <a:rPr lang="en-US"/>
              <a:t>) </a:t>
            </a:r>
            <a:r>
              <a:rPr lang="sr-Latn-RS"/>
              <a:t>se spaja na GPIO_19 (pin </a:t>
            </a:r>
            <a:r>
              <a:rPr lang="en-US"/>
              <a:t>#</a:t>
            </a:r>
            <a:r>
              <a:rPr lang="sr-Latn-RS"/>
              <a:t>35)</a:t>
            </a:r>
            <a:endParaRPr lang="en-US"/>
          </a:p>
          <a:p>
            <a:r>
              <a:rPr lang="en-US"/>
              <a:t>Pin</a:t>
            </a:r>
            <a:r>
              <a:rPr lang="sr-Latn-RS"/>
              <a:t>ovi</a:t>
            </a:r>
            <a:r>
              <a:rPr lang="en-US"/>
              <a:t> #7, #8, #9 </a:t>
            </a:r>
            <a:r>
              <a:rPr lang="sr-Latn-RS"/>
              <a:t>i</a:t>
            </a:r>
            <a:r>
              <a:rPr lang="en-US"/>
              <a:t> #10</a:t>
            </a:r>
            <a:r>
              <a:rPr lang="sr-Latn-RS"/>
              <a:t> se koriste za 8-bitni prenos</a:t>
            </a:r>
            <a:endParaRPr lang="en-US"/>
          </a:p>
          <a:p>
            <a:r>
              <a:rPr lang="en-US"/>
              <a:t>Pin #11 (D4) </a:t>
            </a:r>
            <a:r>
              <a:rPr lang="sr-Latn-RS"/>
              <a:t>se spaja na GPIO_13 (pin</a:t>
            </a:r>
            <a:r>
              <a:rPr lang="en-US"/>
              <a:t> #</a:t>
            </a:r>
            <a:r>
              <a:rPr lang="sr-Latn-RS"/>
              <a:t>33)</a:t>
            </a:r>
            <a:endParaRPr lang="en-US"/>
          </a:p>
          <a:p>
            <a:r>
              <a:rPr lang="en-US"/>
              <a:t>Pin #12 (D5) </a:t>
            </a:r>
            <a:r>
              <a:rPr lang="sr-Latn-RS"/>
              <a:t>se spaja na GPIO_06</a:t>
            </a:r>
            <a:r>
              <a:rPr lang="en-US"/>
              <a:t> </a:t>
            </a:r>
            <a:r>
              <a:rPr lang="sr-Latn-RS"/>
              <a:t>(pin </a:t>
            </a:r>
            <a:r>
              <a:rPr lang="en-US"/>
              <a:t>#</a:t>
            </a:r>
            <a:r>
              <a:rPr lang="sr-Latn-RS"/>
              <a:t>31)</a:t>
            </a:r>
            <a:endParaRPr lang="en-US"/>
          </a:p>
          <a:p>
            <a:r>
              <a:rPr lang="en-US"/>
              <a:t>Pin #13 (D6) </a:t>
            </a:r>
            <a:r>
              <a:rPr lang="sr-Latn-RS"/>
              <a:t>se spaja na GPIO_05</a:t>
            </a:r>
            <a:r>
              <a:rPr lang="en-US"/>
              <a:t> </a:t>
            </a:r>
            <a:r>
              <a:rPr lang="sr-Latn-RS"/>
              <a:t>(pin </a:t>
            </a:r>
            <a:r>
              <a:rPr lang="en-US"/>
              <a:t>#2</a:t>
            </a:r>
            <a:r>
              <a:rPr lang="sr-Latn-RS"/>
              <a:t>9)</a:t>
            </a:r>
            <a:endParaRPr lang="en-US"/>
          </a:p>
          <a:p>
            <a:r>
              <a:rPr lang="en-US"/>
              <a:t>Pin #14 (D7) </a:t>
            </a:r>
            <a:r>
              <a:rPr lang="sr-Latn-RS"/>
              <a:t>se spaja na GPIO_11</a:t>
            </a:r>
            <a:r>
              <a:rPr lang="en-US"/>
              <a:t> </a:t>
            </a:r>
            <a:r>
              <a:rPr lang="sr-Latn-RS"/>
              <a:t>(pin </a:t>
            </a:r>
            <a:r>
              <a:rPr lang="en-US"/>
              <a:t>#</a:t>
            </a:r>
            <a:r>
              <a:rPr lang="sr-Latn-RS"/>
              <a:t>23)</a:t>
            </a:r>
            <a:endParaRPr lang="en-US"/>
          </a:p>
          <a:p>
            <a:r>
              <a:rPr lang="en-US"/>
              <a:t>Pin #15 (LED </a:t>
            </a:r>
            <a:r>
              <a:rPr lang="sr-Latn-RS"/>
              <a:t>backlight </a:t>
            </a:r>
            <a:r>
              <a:rPr lang="en-US"/>
              <a:t>+) </a:t>
            </a:r>
            <a:r>
              <a:rPr lang="sr-Latn-RS"/>
              <a:t>se spaja na potenciometar za osvetljenje ili +5V</a:t>
            </a:r>
            <a:r>
              <a:rPr lang="en-US"/>
              <a:t> </a:t>
            </a:r>
            <a:endParaRPr lang="sr-Latn-RS"/>
          </a:p>
          <a:p>
            <a:r>
              <a:rPr lang="en-US"/>
              <a:t>Pin #16 (LED </a:t>
            </a:r>
            <a:r>
              <a:rPr lang="sr-Latn-RS"/>
              <a:t>backlight </a:t>
            </a:r>
            <a:r>
              <a:rPr lang="en-US"/>
              <a:t>-) </a:t>
            </a:r>
            <a:r>
              <a:rPr lang="sr-Latn-RS"/>
              <a:t>se spaja na GND</a:t>
            </a:r>
          </a:p>
          <a:p>
            <a:pPr marL="0" indent="0">
              <a:buNone/>
            </a:pPr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0A07D-E168-CC71-4684-B330A45C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46" y="1296234"/>
            <a:ext cx="353347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E9C5-CFEA-7459-EB79-E650B631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Programiranje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7EC4-858F-6B46-3681-00908668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r>
              <a:rPr lang="sr-Latn-RS"/>
              <a:t>Biblioteka RPLCD</a:t>
            </a:r>
          </a:p>
          <a:p>
            <a:pPr marL="0" indent="0">
              <a:buNone/>
            </a:pPr>
            <a:r>
              <a:rPr lang="sr-Latn-RS" sz="2200" b="1">
                <a:latin typeface="Courier New" panose="02070309020205020404" pitchFamily="49" charset="0"/>
                <a:cs typeface="Courier New" panose="02070309020205020404" pitchFamily="49" charset="0"/>
              </a:rPr>
              <a:t>sudo pip install RPLCD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Inicijalizacija:</a:t>
            </a:r>
          </a:p>
          <a:p>
            <a:pPr marL="0" indent="0">
              <a:buNone/>
            </a:pPr>
            <a:r>
              <a:rPr lang="en-US" sz="2200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RPLCD import CharLCD </a:t>
            </a:r>
            <a:endParaRPr lang="sr-Latn-RS" sz="2200" b="1" i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lcd = CharLCD(cols=16, rows=2, pin_rs=37, pin_e=35,pins_data=[33,31,29,23] ,numbering_mode=GPIO.BOARD) </a:t>
            </a:r>
            <a:endParaRPr lang="sr-Latn-RS" sz="2200" b="1" i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lcd.write_string(u'Hello world!')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Postavljanje kurzora:</a:t>
            </a:r>
          </a:p>
          <a:p>
            <a:pPr marL="0" indent="0">
              <a:buNone/>
            </a:pPr>
            <a:r>
              <a:rPr lang="en-US" sz="2200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lcd.cursor_pos = (1, 3)</a:t>
            </a:r>
            <a:endParaRPr lang="sr-Latn-R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Brisanje:</a:t>
            </a:r>
          </a:p>
          <a:p>
            <a:pPr marL="0" indent="0">
              <a:buNone/>
            </a:pPr>
            <a:r>
              <a:rPr lang="en-US" sz="2200" b="1" i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lcd.clear()</a:t>
            </a:r>
            <a:endParaRPr lang="en-U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0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5126-D6C8-CCDD-5F44-510019E3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7-segmentni ekran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2D8C-0E3A-08F8-BA5D-ECA709E0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7 LED dioda postavljenih da mogu da formiraju cifre</a:t>
            </a:r>
          </a:p>
          <a:p>
            <a:r>
              <a:rPr lang="sr-Latn-RS"/>
              <a:t>Obično imaju zajedničku katodu</a:t>
            </a:r>
          </a:p>
          <a:p>
            <a:r>
              <a:rPr lang="sr-Latn-RS"/>
              <a:t>Jedinstven način imenovanja </a:t>
            </a:r>
          </a:p>
          <a:p>
            <a:pPr lvl="1"/>
            <a:r>
              <a:rPr lang="sr-Latn-RS"/>
              <a:t>a – g, tačka (dp)</a:t>
            </a:r>
          </a:p>
          <a:p>
            <a:r>
              <a:rPr lang="sr-Latn-RS"/>
              <a:t>Cifra se programira postavljanjem </a:t>
            </a:r>
            <a:br>
              <a:rPr lang="sr-Latn-RS"/>
            </a:br>
            <a:r>
              <a:rPr lang="sr-Latn-RS"/>
              <a:t>logičke jedinice na ulaze od a do g</a:t>
            </a:r>
            <a:br>
              <a:rPr lang="sr-Latn-RS"/>
            </a:br>
            <a:r>
              <a:rPr lang="sr-Latn-RS"/>
              <a:t>(ako je zajednička katoda)</a:t>
            </a:r>
            <a:endParaRPr lang="en-US"/>
          </a:p>
        </p:txBody>
      </p:sp>
      <p:pic>
        <p:nvPicPr>
          <p:cNvPr id="1026" name="Picture 2" descr="Arduino 7 Segment LED Display and Counter - Tutorial #8 ...">
            <a:extLst>
              <a:ext uri="{FF2B5EF4-FFF2-40B4-BE49-F238E27FC236}">
                <a16:creationId xmlns:a16="http://schemas.microsoft.com/office/drawing/2014/main" id="{3130D225-2367-D58A-6760-20826EA7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83" y="2277478"/>
            <a:ext cx="5229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A03089-72DB-63F7-7CB6-992A91DB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83" y="4257675"/>
            <a:ext cx="36671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2A26-C6FE-8842-33A8-21D0DC8D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Povezivanje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7B61-D041-CDA9-23BD-7DC123C5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Ulazi od a do g i dp se povezuju na GPIO nožice</a:t>
            </a:r>
          </a:p>
          <a:p>
            <a:r>
              <a:rPr lang="sr-Latn-RS"/>
              <a:t>Zajednička katoda (ili anoda) ide preko otpornika na GND (ili na +3.3V)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93F85-4217-9579-8DD0-0E48DCF2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04" y="3007895"/>
            <a:ext cx="4766253" cy="37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F723-5E2E-308C-520D-CB02EC2F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4-cifre 7-segmentni LED bez drajvera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6DDD-1552-DF4B-B4F2-2FB37E58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Ulazi od a-g i DP su zajednički za sve četiri cifre</a:t>
            </a:r>
          </a:p>
          <a:p>
            <a:r>
              <a:rPr lang="sr-Latn-RS"/>
              <a:t>Posebne anode (ili katode) za pojedinačne cifre</a:t>
            </a:r>
          </a:p>
          <a:p>
            <a:r>
              <a:rPr lang="sr-Latn-RS"/>
              <a:t>U jednom trenutku može samo jedna cifra da se prikaže</a:t>
            </a:r>
          </a:p>
          <a:p>
            <a:pPr lvl="1"/>
            <a:r>
              <a:rPr lang="sr-Latn-RS"/>
              <a:t>Moraju brzo da se smenjuju</a:t>
            </a:r>
            <a:endParaRPr lang="en-US"/>
          </a:p>
        </p:txBody>
      </p:sp>
      <p:pic>
        <p:nvPicPr>
          <p:cNvPr id="3074" name="Picture 2" descr="Common cathode 4-digit 7-seg pinouts">
            <a:extLst>
              <a:ext uri="{FF2B5EF4-FFF2-40B4-BE49-F238E27FC236}">
                <a16:creationId xmlns:a16="http://schemas.microsoft.com/office/drawing/2014/main" id="{20ABB537-1FC6-E5D7-E022-FBC41124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889624"/>
            <a:ext cx="4905375" cy="26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86A0-DC33-BB28-B38F-E4EC0BF1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Povezivanje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813-21CC-5962-C59F-BBEFF4AD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Ulazi od a-g i DP se povezuju na GPIO nožice preko otpornika</a:t>
            </a:r>
          </a:p>
          <a:p>
            <a:r>
              <a:rPr lang="sr-Latn-RS"/>
              <a:t>Zajedničke katode (ili anode) se povezuju na GPIO nožice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371F0-288E-6C22-3AC4-0F47AD83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94" y="3074793"/>
            <a:ext cx="5586412" cy="36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7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737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Inženjerstvo softvera za Internet-Web of Things</vt:lpstr>
      <vt:lpstr>LCD i LED ekrani</vt:lpstr>
      <vt:lpstr>Hitachi HD44780 familija LCD ekrana</vt:lpstr>
      <vt:lpstr>Povezivanje (4-bitni prenos)</vt:lpstr>
      <vt:lpstr>Programiranje</vt:lpstr>
      <vt:lpstr>7-segmentni ekran</vt:lpstr>
      <vt:lpstr>Povezivanje</vt:lpstr>
      <vt:lpstr>4-cifre 7-segmentni LED bez drajvera</vt:lpstr>
      <vt:lpstr>Povezivanje</vt:lpstr>
      <vt:lpstr>Programiranje</vt:lpstr>
      <vt:lpstr>4-cifre 7-segmentni LED sa TM 1637 drajverom</vt:lpstr>
      <vt:lpstr>Programiranje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300</cp:revision>
  <dcterms:created xsi:type="dcterms:W3CDTF">2023-07-02T11:21:56Z</dcterms:created>
  <dcterms:modified xsi:type="dcterms:W3CDTF">2023-11-09T07:30:13Z</dcterms:modified>
</cp:coreProperties>
</file>