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7" r:id="rId3"/>
    <p:sldId id="352" r:id="rId4"/>
    <p:sldId id="300" r:id="rId5"/>
    <p:sldId id="319" r:id="rId6"/>
    <p:sldId id="372" r:id="rId7"/>
    <p:sldId id="373" r:id="rId8"/>
    <p:sldId id="374" r:id="rId9"/>
    <p:sldId id="375" r:id="rId10"/>
    <p:sldId id="376" r:id="rId11"/>
    <p:sldId id="377" r:id="rId12"/>
    <p:sldId id="378" r:id="rId13"/>
    <p:sldId id="379" r:id="rId14"/>
    <p:sldId id="355" r:id="rId15"/>
    <p:sldId id="380" r:id="rId16"/>
    <p:sldId id="381" r:id="rId17"/>
    <p:sldId id="347" r:id="rId18"/>
    <p:sldId id="382" r:id="rId19"/>
    <p:sldId id="383" r:id="rId20"/>
    <p:sldId id="384" r:id="rId21"/>
    <p:sldId id="385" r:id="rId22"/>
    <p:sldId id="279" r:id="rId23"/>
    <p:sldId id="265"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E536F73-0FAB-4A78-B26D-AB7A0575C195}">
          <p14:sldIdLst>
            <p14:sldId id="256"/>
            <p14:sldId id="257"/>
            <p14:sldId id="352"/>
            <p14:sldId id="300"/>
            <p14:sldId id="319"/>
            <p14:sldId id="372"/>
            <p14:sldId id="373"/>
            <p14:sldId id="374"/>
            <p14:sldId id="375"/>
            <p14:sldId id="376"/>
            <p14:sldId id="377"/>
            <p14:sldId id="378"/>
            <p14:sldId id="379"/>
            <p14:sldId id="355"/>
            <p14:sldId id="380"/>
            <p14:sldId id="381"/>
            <p14:sldId id="347"/>
            <p14:sldId id="382"/>
            <p14:sldId id="383"/>
            <p14:sldId id="384"/>
            <p14:sldId id="385"/>
            <p14:sldId id="279"/>
            <p14:sldId id="265"/>
          </p14:sldIdLst>
        </p14:section>
      </p14:sectionLst>
    </p:ext>
    <p:ext uri="{EFAFB233-063F-42B5-8137-9DF3F51BA10A}">
      <p15:sldGuideLst xmlns:p15="http://schemas.microsoft.com/office/powerpoint/2012/main">
        <p15:guide id="1" orient="horz" pos="1593" userDrawn="1">
          <p15:clr>
            <a:srgbClr val="A4A3A4"/>
          </p15:clr>
        </p15:guide>
        <p15:guide id="2" pos="5760"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jX4yZ4vQUhR0dfUy9II5uiIzYk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82" y="90"/>
      </p:cViewPr>
      <p:guideLst>
        <p:guide orient="horz" pos="1593"/>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Arial"/>
              <a:buNone/>
            </a:pPr>
            <a:endParaRPr/>
          </a:p>
        </p:txBody>
      </p:sp>
      <p:sp>
        <p:nvSpPr>
          <p:cNvPr id="145" name="Google Shape;14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11"/>
        <p:cNvGrpSpPr/>
        <p:nvPr/>
      </p:nvGrpSpPr>
      <p:grpSpPr>
        <a:xfrm>
          <a:off x="0" y="0"/>
          <a:ext cx="0" cy="0"/>
          <a:chOff x="0" y="0"/>
          <a:chExt cx="0" cy="0"/>
        </a:xfrm>
      </p:grpSpPr>
      <p:sp>
        <p:nvSpPr>
          <p:cNvPr id="12" name="Google Shape;12;p12"/>
          <p:cNvSpPr txBox="1">
            <a:spLocks noGrp="1"/>
          </p:cNvSpPr>
          <p:nvPr>
            <p:ph type="title"/>
          </p:nvPr>
        </p:nvSpPr>
        <p:spPr>
          <a:xfrm>
            <a:off x="629841" y="600075"/>
            <a:ext cx="4072800" cy="4167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F5333F"/>
              </a:buClr>
              <a:buSzPts val="2700"/>
              <a:buFont typeface="Arial"/>
              <a:buNone/>
              <a:defRPr sz="3600">
                <a:solidFill>
                  <a:srgbClr val="F5333F"/>
                </a:solidFill>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a:endParaRPr/>
          </a:p>
        </p:txBody>
      </p:sp>
      <p:sp>
        <p:nvSpPr>
          <p:cNvPr id="13" name="Google Shape;13;p12"/>
          <p:cNvSpPr>
            <a:spLocks noGrp="1"/>
          </p:cNvSpPr>
          <p:nvPr>
            <p:ph type="pic" idx="2"/>
          </p:nvPr>
        </p:nvSpPr>
        <p:spPr>
          <a:xfrm>
            <a:off x="629842" y="1681163"/>
            <a:ext cx="4535400" cy="28254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800"/>
              <a:buFont typeface="Arial"/>
              <a:buNone/>
              <a:defRPr sz="11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1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4" name="Google Shape;14;p12"/>
          <p:cNvSpPr txBox="1">
            <a:spLocks noGrp="1"/>
          </p:cNvSpPr>
          <p:nvPr>
            <p:ph type="body" idx="1"/>
          </p:nvPr>
        </p:nvSpPr>
        <p:spPr>
          <a:xfrm>
            <a:off x="5381625" y="1681163"/>
            <a:ext cx="3140100" cy="2825400"/>
          </a:xfrm>
          <a:prstGeom prst="rect">
            <a:avLst/>
          </a:prstGeom>
          <a:noFill/>
          <a:ln>
            <a:noFill/>
          </a:ln>
        </p:spPr>
        <p:txBody>
          <a:bodyPr spcFirstLastPara="1" wrap="square" lIns="68575" tIns="34275" rIns="68575" bIns="34275" anchor="t" anchorCtr="0">
            <a:noAutofit/>
          </a:bodyPr>
          <a:lstStyle>
            <a:lvl1pPr marL="457200" marR="0" lvl="0" indent="-228600" algn="ctr">
              <a:lnSpc>
                <a:spcPct val="90000"/>
              </a:lnSpc>
              <a:spcBef>
                <a:spcPts val="80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317500" algn="l">
              <a:lnSpc>
                <a:spcPct val="90000"/>
              </a:lnSpc>
              <a:spcBef>
                <a:spcPts val="160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2pPr>
            <a:lvl3pPr marL="1371600" marR="0" lvl="2" indent="-298450" algn="l">
              <a:lnSpc>
                <a:spcPct val="90000"/>
              </a:lnSpc>
              <a:spcBef>
                <a:spcPts val="1600"/>
              </a:spcBef>
              <a:spcAft>
                <a:spcPts val="0"/>
              </a:spcAft>
              <a:buClr>
                <a:schemeClr val="dk1"/>
              </a:buClr>
              <a:buSzPts val="1100"/>
              <a:buFont typeface="Arial"/>
              <a:buChar char="•"/>
              <a:defRPr sz="1500" b="0" i="0" u="none" strike="noStrike" cap="none">
                <a:solidFill>
                  <a:schemeClr val="dk1"/>
                </a:solidFill>
                <a:latin typeface="Arial"/>
                <a:ea typeface="Arial"/>
                <a:cs typeface="Arial"/>
                <a:sym typeface="Arial"/>
              </a:defRPr>
            </a:lvl3pPr>
            <a:lvl4pPr marL="1828800" marR="0" lvl="3" indent="-292100" algn="l">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4pPr>
            <a:lvl5pPr marL="2286000" marR="0" lvl="4" indent="-292100" algn="l">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5pPr>
            <a:lvl6pPr marL="2743200" marR="0" lvl="5" indent="-292100" algn="l">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6pPr>
            <a:lvl7pPr marL="3200400" marR="0" lvl="6" indent="-292100" algn="l">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7pPr>
            <a:lvl8pPr marL="3657600" marR="0" lvl="7" indent="-292100" algn="l">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8pPr>
            <a:lvl9pPr marL="4114800" marR="0" lvl="8" indent="-292100" algn="l">
              <a:lnSpc>
                <a:spcPct val="90000"/>
              </a:lnSpc>
              <a:spcBef>
                <a:spcPts val="1600"/>
              </a:spcBef>
              <a:spcAft>
                <a:spcPts val="1600"/>
              </a:spcAft>
              <a:buClr>
                <a:schemeClr val="dk1"/>
              </a:buClr>
              <a:buSzPts val="1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5" name="Google Shape;15;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888888"/>
              </a:buClr>
              <a:buSzPts val="1100"/>
              <a:buFont typeface="Arial"/>
              <a:buNone/>
              <a:defRPr/>
            </a:lvl1pPr>
            <a:lvl2pPr lvl="1" algn="l">
              <a:lnSpc>
                <a:spcPct val="100000"/>
              </a:lnSpc>
              <a:spcBef>
                <a:spcPts val="0"/>
              </a:spcBef>
              <a:spcAft>
                <a:spcPts val="0"/>
              </a:spcAft>
              <a:buClr>
                <a:schemeClr val="dk1"/>
              </a:buClr>
              <a:buSzPts val="1100"/>
              <a:buFont typeface="Arial"/>
              <a:buNone/>
              <a:defRPr/>
            </a:lvl2pPr>
            <a:lvl3pPr lvl="2" algn="l">
              <a:lnSpc>
                <a:spcPct val="100000"/>
              </a:lnSpc>
              <a:spcBef>
                <a:spcPts val="0"/>
              </a:spcBef>
              <a:spcAft>
                <a:spcPts val="0"/>
              </a:spcAft>
              <a:buClr>
                <a:schemeClr val="dk1"/>
              </a:buClr>
              <a:buSzPts val="1100"/>
              <a:buFont typeface="Arial"/>
              <a:buNone/>
              <a:defRPr/>
            </a:lvl3pPr>
            <a:lvl4pPr lvl="3" algn="l">
              <a:lnSpc>
                <a:spcPct val="100000"/>
              </a:lnSpc>
              <a:spcBef>
                <a:spcPts val="0"/>
              </a:spcBef>
              <a:spcAft>
                <a:spcPts val="0"/>
              </a:spcAft>
              <a:buClr>
                <a:schemeClr val="dk1"/>
              </a:buClr>
              <a:buSzPts val="1100"/>
              <a:buFont typeface="Arial"/>
              <a:buNone/>
              <a:defRPr/>
            </a:lvl4pPr>
            <a:lvl5pPr lvl="4" algn="l">
              <a:lnSpc>
                <a:spcPct val="100000"/>
              </a:lnSpc>
              <a:spcBef>
                <a:spcPts val="0"/>
              </a:spcBef>
              <a:spcAft>
                <a:spcPts val="0"/>
              </a:spcAft>
              <a:buClr>
                <a:schemeClr val="dk1"/>
              </a:buClr>
              <a:buSzPts val="1100"/>
              <a:buFont typeface="Arial"/>
              <a:buNone/>
              <a:defRPr/>
            </a:lvl5pPr>
            <a:lvl6pPr lvl="5" algn="l">
              <a:lnSpc>
                <a:spcPct val="100000"/>
              </a:lnSpc>
              <a:spcBef>
                <a:spcPts val="0"/>
              </a:spcBef>
              <a:spcAft>
                <a:spcPts val="0"/>
              </a:spcAft>
              <a:buClr>
                <a:schemeClr val="dk1"/>
              </a:buClr>
              <a:buSzPts val="1100"/>
              <a:buFont typeface="Arial"/>
              <a:buNone/>
              <a:defRPr/>
            </a:lvl6pPr>
            <a:lvl7pPr lvl="6" algn="l">
              <a:lnSpc>
                <a:spcPct val="100000"/>
              </a:lnSpc>
              <a:spcBef>
                <a:spcPts val="0"/>
              </a:spcBef>
              <a:spcAft>
                <a:spcPts val="0"/>
              </a:spcAft>
              <a:buClr>
                <a:schemeClr val="dk1"/>
              </a:buClr>
              <a:buSzPts val="1100"/>
              <a:buFont typeface="Arial"/>
              <a:buNone/>
              <a:defRPr/>
            </a:lvl7pPr>
            <a:lvl8pPr lvl="7" algn="l">
              <a:lnSpc>
                <a:spcPct val="100000"/>
              </a:lnSpc>
              <a:spcBef>
                <a:spcPts val="0"/>
              </a:spcBef>
              <a:spcAft>
                <a:spcPts val="0"/>
              </a:spcAft>
              <a:buClr>
                <a:schemeClr val="dk1"/>
              </a:buClr>
              <a:buSzPts val="1100"/>
              <a:buFont typeface="Arial"/>
              <a:buNone/>
              <a:defRPr/>
            </a:lvl8pPr>
            <a:lvl9pPr lvl="8" algn="l">
              <a:lnSpc>
                <a:spcPct val="100000"/>
              </a:lnSpc>
              <a:spcBef>
                <a:spcPts val="0"/>
              </a:spcBef>
              <a:spcAft>
                <a:spcPts val="0"/>
              </a:spcAft>
              <a:buClr>
                <a:schemeClr val="dk1"/>
              </a:buClr>
              <a:buSzPts val="1100"/>
              <a:buFont typeface="Arial"/>
              <a:buNone/>
              <a:defRPr/>
            </a:lvl9pPr>
          </a:lstStyle>
          <a:p>
            <a:endParaRPr/>
          </a:p>
        </p:txBody>
      </p:sp>
      <p:sp>
        <p:nvSpPr>
          <p:cNvPr id="16" name="Google Shape;16;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283">
          <p15:clr>
            <a:srgbClr val="FBAE40"/>
          </p15:clr>
        </p15:guide>
        <p15:guide id="2" orient="horz" pos="790">
          <p15:clr>
            <a:srgbClr val="FBAE40"/>
          </p15:clr>
        </p15:guide>
        <p15:guide id="3" orient="horz" pos="2134">
          <p15:clr>
            <a:srgbClr val="FBAE40"/>
          </p15:clr>
        </p15:guide>
        <p15:guide id="4" pos="2441">
          <p15:clr>
            <a:srgbClr val="FBAE40"/>
          </p15:clr>
        </p15:guide>
        <p15:guide id="5" pos="254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9" name="Google Shape;69;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70" name="Google Shape;70;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1" name="Google Shape;71;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22"/>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77" name="Google Shape;77;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78" name="Google Shape;78;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9" name="Google Shape;79;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0" name="Google Shape;80;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3" name="Google Shape;83;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4" name="Google Shape;84;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5" name="Google Shape;85;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6" name="Google Shape;86;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24"/>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9" name="Google Shape;89;p24"/>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0" name="Google Shape;90;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1" name="Google Shape;91;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2" name="Google Shape;92;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3"/>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 name="Google Shape;19;p13"/>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20" name="Google Shape;20;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 name="Google Shape;21;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 name="Google Shape;22;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23"/>
        <p:cNvGrpSpPr/>
        <p:nvPr/>
      </p:nvGrpSpPr>
      <p:grpSpPr>
        <a:xfrm>
          <a:off x="0" y="0"/>
          <a:ext cx="0" cy="0"/>
          <a:chOff x="0" y="0"/>
          <a:chExt cx="0" cy="0"/>
        </a:xfrm>
      </p:grpSpPr>
      <p:sp>
        <p:nvSpPr>
          <p:cNvPr id="24" name="Google Shape;24;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888888"/>
              </a:buClr>
              <a:buSzPts val="1100"/>
              <a:buFont typeface="Arial"/>
              <a:buNone/>
              <a:defRPr/>
            </a:lvl1pPr>
            <a:lvl2pPr lvl="1" algn="l">
              <a:lnSpc>
                <a:spcPct val="100000"/>
              </a:lnSpc>
              <a:spcBef>
                <a:spcPts val="0"/>
              </a:spcBef>
              <a:spcAft>
                <a:spcPts val="0"/>
              </a:spcAft>
              <a:buClr>
                <a:schemeClr val="dk1"/>
              </a:buClr>
              <a:buSzPts val="1100"/>
              <a:buFont typeface="Arial"/>
              <a:buNone/>
              <a:defRPr/>
            </a:lvl2pPr>
            <a:lvl3pPr lvl="2" algn="l">
              <a:lnSpc>
                <a:spcPct val="100000"/>
              </a:lnSpc>
              <a:spcBef>
                <a:spcPts val="0"/>
              </a:spcBef>
              <a:spcAft>
                <a:spcPts val="0"/>
              </a:spcAft>
              <a:buClr>
                <a:schemeClr val="dk1"/>
              </a:buClr>
              <a:buSzPts val="1100"/>
              <a:buFont typeface="Arial"/>
              <a:buNone/>
              <a:defRPr/>
            </a:lvl3pPr>
            <a:lvl4pPr lvl="3" algn="l">
              <a:lnSpc>
                <a:spcPct val="100000"/>
              </a:lnSpc>
              <a:spcBef>
                <a:spcPts val="0"/>
              </a:spcBef>
              <a:spcAft>
                <a:spcPts val="0"/>
              </a:spcAft>
              <a:buClr>
                <a:schemeClr val="dk1"/>
              </a:buClr>
              <a:buSzPts val="1100"/>
              <a:buFont typeface="Arial"/>
              <a:buNone/>
              <a:defRPr/>
            </a:lvl4pPr>
            <a:lvl5pPr lvl="4" algn="l">
              <a:lnSpc>
                <a:spcPct val="100000"/>
              </a:lnSpc>
              <a:spcBef>
                <a:spcPts val="0"/>
              </a:spcBef>
              <a:spcAft>
                <a:spcPts val="0"/>
              </a:spcAft>
              <a:buClr>
                <a:schemeClr val="dk1"/>
              </a:buClr>
              <a:buSzPts val="1100"/>
              <a:buFont typeface="Arial"/>
              <a:buNone/>
              <a:defRPr/>
            </a:lvl5pPr>
            <a:lvl6pPr lvl="5" algn="l">
              <a:lnSpc>
                <a:spcPct val="100000"/>
              </a:lnSpc>
              <a:spcBef>
                <a:spcPts val="0"/>
              </a:spcBef>
              <a:spcAft>
                <a:spcPts val="0"/>
              </a:spcAft>
              <a:buClr>
                <a:schemeClr val="dk1"/>
              </a:buClr>
              <a:buSzPts val="1100"/>
              <a:buFont typeface="Arial"/>
              <a:buNone/>
              <a:defRPr/>
            </a:lvl6pPr>
            <a:lvl7pPr lvl="6" algn="l">
              <a:lnSpc>
                <a:spcPct val="100000"/>
              </a:lnSpc>
              <a:spcBef>
                <a:spcPts val="0"/>
              </a:spcBef>
              <a:spcAft>
                <a:spcPts val="0"/>
              </a:spcAft>
              <a:buClr>
                <a:schemeClr val="dk1"/>
              </a:buClr>
              <a:buSzPts val="1100"/>
              <a:buFont typeface="Arial"/>
              <a:buNone/>
              <a:defRPr/>
            </a:lvl7pPr>
            <a:lvl8pPr lvl="7" algn="l">
              <a:lnSpc>
                <a:spcPct val="100000"/>
              </a:lnSpc>
              <a:spcBef>
                <a:spcPts val="0"/>
              </a:spcBef>
              <a:spcAft>
                <a:spcPts val="0"/>
              </a:spcAft>
              <a:buClr>
                <a:schemeClr val="dk1"/>
              </a:buClr>
              <a:buSzPts val="1100"/>
              <a:buFont typeface="Arial"/>
              <a:buNone/>
              <a:defRPr/>
            </a:lvl8pPr>
            <a:lvl9pPr lvl="8" algn="l">
              <a:lnSpc>
                <a:spcPct val="100000"/>
              </a:lnSpc>
              <a:spcBef>
                <a:spcPts val="0"/>
              </a:spcBef>
              <a:spcAft>
                <a:spcPts val="0"/>
              </a:spcAft>
              <a:buClr>
                <a:schemeClr val="dk1"/>
              </a:buClr>
              <a:buSzPts val="1100"/>
              <a:buFont typeface="Arial"/>
              <a:buNone/>
              <a:defRPr/>
            </a:lvl9pPr>
          </a:lstStyle>
          <a:p>
            <a:endParaRPr/>
          </a:p>
        </p:txBody>
      </p:sp>
      <p:sp>
        <p:nvSpPr>
          <p:cNvPr id="25" name="Google Shape;25;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14"/>
          <p:cNvSpPr txBox="1">
            <a:spLocks noGrp="1"/>
          </p:cNvSpPr>
          <p:nvPr>
            <p:ph type="body" idx="1"/>
          </p:nvPr>
        </p:nvSpPr>
        <p:spPr>
          <a:xfrm>
            <a:off x="3303588" y="1816100"/>
            <a:ext cx="5265600" cy="2619300"/>
          </a:xfrm>
          <a:prstGeom prst="rect">
            <a:avLst/>
          </a:prstGeom>
          <a:noFill/>
          <a:ln>
            <a:noFill/>
          </a:ln>
        </p:spPr>
        <p:txBody>
          <a:bodyPr spcFirstLastPara="1" wrap="square" lIns="68575" tIns="34275" rIns="68575" bIns="34275" anchor="t" anchorCtr="0">
            <a:noAutofit/>
          </a:bodyPr>
          <a:lstStyle>
            <a:lvl1pPr marL="457200" marR="0" lvl="0" indent="-228600" algn="ctr">
              <a:lnSpc>
                <a:spcPct val="90000"/>
              </a:lnSpc>
              <a:spcBef>
                <a:spcPts val="80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317500" algn="l">
              <a:lnSpc>
                <a:spcPct val="90000"/>
              </a:lnSpc>
              <a:spcBef>
                <a:spcPts val="160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2pPr>
            <a:lvl3pPr marL="1371600" marR="0" lvl="2" indent="-298450" algn="l">
              <a:lnSpc>
                <a:spcPct val="90000"/>
              </a:lnSpc>
              <a:spcBef>
                <a:spcPts val="1600"/>
              </a:spcBef>
              <a:spcAft>
                <a:spcPts val="0"/>
              </a:spcAft>
              <a:buClr>
                <a:schemeClr val="dk1"/>
              </a:buClr>
              <a:buSzPts val="1100"/>
              <a:buFont typeface="Arial"/>
              <a:buChar char="•"/>
              <a:defRPr sz="1500" b="0" i="0" u="none" strike="noStrike" cap="none">
                <a:solidFill>
                  <a:schemeClr val="dk1"/>
                </a:solidFill>
                <a:latin typeface="Arial"/>
                <a:ea typeface="Arial"/>
                <a:cs typeface="Arial"/>
                <a:sym typeface="Arial"/>
              </a:defRPr>
            </a:lvl3pPr>
            <a:lvl4pPr marL="1828800" marR="0" lvl="3" indent="-292100" algn="l">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4pPr>
            <a:lvl5pPr marL="2286000" marR="0" lvl="4" indent="-292100" algn="l">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5pPr>
            <a:lvl6pPr marL="2743200" marR="0" lvl="5" indent="-292100" algn="l">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6pPr>
            <a:lvl7pPr marL="3200400" marR="0" lvl="6" indent="-292100" algn="l">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7pPr>
            <a:lvl8pPr marL="3657600" marR="0" lvl="7" indent="-292100" algn="l">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8pPr>
            <a:lvl9pPr marL="4114800" marR="0" lvl="8" indent="-292100" algn="l">
              <a:lnSpc>
                <a:spcPct val="90000"/>
              </a:lnSpc>
              <a:spcBef>
                <a:spcPts val="1600"/>
              </a:spcBef>
              <a:spcAft>
                <a:spcPts val="1600"/>
              </a:spcAft>
              <a:buClr>
                <a:schemeClr val="dk1"/>
              </a:buClr>
              <a:buSzPts val="1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27" name="Google Shape;27;p14"/>
          <p:cNvSpPr/>
          <p:nvPr/>
        </p:nvSpPr>
        <p:spPr>
          <a:xfrm>
            <a:off x="0" y="0"/>
            <a:ext cx="9144000" cy="636900"/>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000"/>
              <a:buFont typeface="Arial"/>
              <a:buNone/>
            </a:pPr>
            <a:endParaRPr sz="1000" b="0" i="0" u="none" strike="noStrike" cap="none">
              <a:solidFill>
                <a:schemeClr val="lt1"/>
              </a:solidFill>
              <a:latin typeface="Arial"/>
              <a:ea typeface="Arial"/>
              <a:cs typeface="Arial"/>
              <a:sym typeface="Arial"/>
            </a:endParaRPr>
          </a:p>
        </p:txBody>
      </p:sp>
      <p:sp>
        <p:nvSpPr>
          <p:cNvPr id="28" name="Google Shape;28;p14"/>
          <p:cNvSpPr txBox="1">
            <a:spLocks noGrp="1"/>
          </p:cNvSpPr>
          <p:nvPr>
            <p:ph type="title"/>
          </p:nvPr>
        </p:nvSpPr>
        <p:spPr>
          <a:xfrm>
            <a:off x="316679" y="121966"/>
            <a:ext cx="3735900" cy="3825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800"/>
              <a:buFont typeface="Arial"/>
              <a:buNone/>
              <a:defRPr sz="2400" b="0" i="0">
                <a:solidFill>
                  <a:schemeClr val="lt1"/>
                </a:solidFill>
                <a:latin typeface="Arial"/>
                <a:ea typeface="Arial"/>
                <a:cs typeface="Arial"/>
                <a:sym typeface="Arial"/>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a:endParaRPr/>
          </a:p>
        </p:txBody>
      </p:sp>
      <p:pic>
        <p:nvPicPr>
          <p:cNvPr id="29" name="Google Shape;29;p14"/>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298">
          <p15:clr>
            <a:srgbClr val="FBAE40"/>
          </p15:clr>
        </p15:guide>
        <p15:guide id="2" orient="horz" pos="283">
          <p15:clr>
            <a:srgbClr val="FBAE40"/>
          </p15:clr>
        </p15:guide>
        <p15:guide id="3" orient="horz" pos="692">
          <p15:clr>
            <a:srgbClr val="FBAE40"/>
          </p15:clr>
        </p15:guide>
        <p15:guide id="4" orient="horz" pos="2095">
          <p15:clr>
            <a:srgbClr val="FBAE40"/>
          </p15:clr>
        </p15:guide>
        <p15:guide id="5" pos="1561">
          <p15:clr>
            <a:srgbClr val="FBAE40"/>
          </p15:clr>
        </p15:guide>
        <p15:guide id="6" orient="horz" pos="85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2" name="Google Shape;32;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 name="Google Shape;33;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 name="Google Shape;34;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 name="Google Shape;38;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9" name="Google Shape;39;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0" name="Google Shape;40;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1" name="Google Shape;41;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4" name="Google Shape;44;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5" name="Google Shape;45;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6" name="Google Shape;46;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7" name="Google Shape;47;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8" name="Google Shape;48;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1" name="Google Shape;51;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52" name="Google Shape;52;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53" name="Google Shape;53;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54" name="Google Shape;54;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55" name="Google Shape;55;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6" name="Google Shape;56;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7" name="Google Shape;57;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 name="Google Shape;61;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2" name="Google Shape;62;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5" name="Google Shape;65;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8" name="Google Shape;8;p1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9pPr>
          </a:lstStyle>
          <a:p>
            <a:endParaRPr/>
          </a:p>
        </p:txBody>
      </p:sp>
      <p:sp>
        <p:nvSpPr>
          <p:cNvPr id="9" name="Google Shape;9;p1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9pPr>
          </a:lstStyle>
          <a:p>
            <a:endParaRPr/>
          </a:p>
        </p:txBody>
      </p:sp>
      <p:sp>
        <p:nvSpPr>
          <p:cNvPr id="10" name="Google Shape;10;p1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1"/>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3FEA5F-15F0-0BE2-A797-852C89389853}"/>
              </a:ext>
            </a:extLst>
          </p:cNvPr>
          <p:cNvSpPr>
            <a:spLocks noGrp="1"/>
          </p:cNvSpPr>
          <p:nvPr>
            <p:ph type="title"/>
          </p:nvPr>
        </p:nvSpPr>
        <p:spPr>
          <a:xfrm>
            <a:off x="316678" y="121966"/>
            <a:ext cx="5956531" cy="382500"/>
          </a:xfrm>
        </p:spPr>
        <p:txBody>
          <a:bodyPr/>
          <a:lstStyle/>
          <a:p>
            <a:r>
              <a:rPr lang="en-US" b="1" dirty="0"/>
              <a:t>Lead Scoring Case Study</a:t>
            </a:r>
            <a:endParaRPr lang="en-IN" dirty="0"/>
          </a:p>
        </p:txBody>
      </p:sp>
      <p:sp>
        <p:nvSpPr>
          <p:cNvPr id="2" name="Content Placeholder 2">
            <a:extLst>
              <a:ext uri="{FF2B5EF4-FFF2-40B4-BE49-F238E27FC236}">
                <a16:creationId xmlns:a16="http://schemas.microsoft.com/office/drawing/2014/main" id="{B3DE59BD-330E-F917-D865-F26E3580E635}"/>
              </a:ext>
            </a:extLst>
          </p:cNvPr>
          <p:cNvSpPr txBox="1">
            <a:spLocks/>
          </p:cNvSpPr>
          <p:nvPr/>
        </p:nvSpPr>
        <p:spPr>
          <a:xfrm>
            <a:off x="303985" y="882614"/>
            <a:ext cx="7687733" cy="3242732"/>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28600" algn="ctr" rtl="0">
              <a:lnSpc>
                <a:spcPct val="90000"/>
              </a:lnSpc>
              <a:spcBef>
                <a:spcPts val="80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317500" algn="l" rtl="0">
              <a:lnSpc>
                <a:spcPct val="90000"/>
              </a:lnSpc>
              <a:spcBef>
                <a:spcPts val="160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2pPr>
            <a:lvl3pPr marL="1371600" marR="0" lvl="2" indent="-298450" algn="l" rtl="0">
              <a:lnSpc>
                <a:spcPct val="90000"/>
              </a:lnSpc>
              <a:spcBef>
                <a:spcPts val="1600"/>
              </a:spcBef>
              <a:spcAft>
                <a:spcPts val="0"/>
              </a:spcAft>
              <a:buClr>
                <a:schemeClr val="dk1"/>
              </a:buClr>
              <a:buSzPts val="1100"/>
              <a:buFont typeface="Arial"/>
              <a:buChar char="•"/>
              <a:defRPr sz="1500" b="0" i="0" u="none" strike="noStrike" cap="none">
                <a:solidFill>
                  <a:schemeClr val="dk1"/>
                </a:solidFill>
                <a:latin typeface="Arial"/>
                <a:ea typeface="Arial"/>
                <a:cs typeface="Arial"/>
                <a:sym typeface="Arial"/>
              </a:defRPr>
            </a:lvl3pPr>
            <a:lvl4pPr marL="1828800" marR="0" lvl="3"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4pPr>
            <a:lvl5pPr marL="2286000" marR="0" lvl="4"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5pPr>
            <a:lvl6pPr marL="2743200" marR="0" lvl="5"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6pPr>
            <a:lvl7pPr marL="3200400" marR="0" lvl="6"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7pPr>
            <a:lvl8pPr marL="3657600" marR="0" lvl="7"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8pPr>
            <a:lvl9pPr marL="4114800" marR="0" lvl="8" indent="-292100" algn="l" rtl="0">
              <a:lnSpc>
                <a:spcPct val="90000"/>
              </a:lnSpc>
              <a:spcBef>
                <a:spcPts val="1600"/>
              </a:spcBef>
              <a:spcAft>
                <a:spcPts val="1600"/>
              </a:spcAft>
              <a:buClr>
                <a:schemeClr val="dk1"/>
              </a:buClr>
              <a:buSzPts val="1000"/>
              <a:buFont typeface="Arial"/>
              <a:buChar char="•"/>
              <a:defRPr sz="1400" b="0" i="0" u="none" strike="noStrike" cap="none">
                <a:solidFill>
                  <a:schemeClr val="dk1"/>
                </a:solidFill>
                <a:latin typeface="Arial"/>
                <a:ea typeface="Arial"/>
                <a:cs typeface="Arial"/>
                <a:sym typeface="Arial"/>
              </a:defRPr>
            </a:lvl9pPr>
          </a:lstStyle>
          <a:p>
            <a:pPr marL="0" indent="0" algn="l"/>
            <a:r>
              <a:rPr lang="en-US" sz="2000" u="sng" dirty="0">
                <a:latin typeface="Graphik"/>
              </a:rPr>
              <a:t>Data Overview</a:t>
            </a:r>
            <a:endParaRPr lang="en-IN" sz="1050" dirty="0">
              <a:latin typeface="+mj-lt"/>
            </a:endParaRPr>
          </a:p>
        </p:txBody>
      </p:sp>
      <p:sp>
        <p:nvSpPr>
          <p:cNvPr id="6" name="TextBox 5">
            <a:extLst>
              <a:ext uri="{FF2B5EF4-FFF2-40B4-BE49-F238E27FC236}">
                <a16:creationId xmlns:a16="http://schemas.microsoft.com/office/drawing/2014/main" id="{C31DB0F7-6A92-DCA4-1C6C-C99ECE0D11A9}"/>
              </a:ext>
            </a:extLst>
          </p:cNvPr>
          <p:cNvSpPr txBox="1"/>
          <p:nvPr/>
        </p:nvSpPr>
        <p:spPr>
          <a:xfrm>
            <a:off x="303985" y="1362075"/>
            <a:ext cx="5956531" cy="3539430"/>
          </a:xfrm>
          <a:prstGeom prst="rect">
            <a:avLst/>
          </a:prstGeom>
          <a:noFill/>
        </p:spPr>
        <p:txBody>
          <a:bodyPr wrap="square">
            <a:spAutoFit/>
          </a:bodyPr>
          <a:lstStyle/>
          <a:p>
            <a:r>
              <a:rPr lang="en-US" b="0" i="0" dirty="0">
                <a:solidFill>
                  <a:srgbClr val="091E42"/>
                </a:solidFill>
                <a:effectLst/>
                <a:latin typeface="freight-text-pro"/>
              </a:rPr>
              <a:t>You have been provided with a leads dataset from the past with around </a:t>
            </a:r>
            <a:r>
              <a:rPr lang="en-US" b="0" i="0" dirty="0">
                <a:solidFill>
                  <a:schemeClr val="bg1"/>
                </a:solidFill>
                <a:effectLst/>
                <a:highlight>
                  <a:srgbClr val="0000FF"/>
                </a:highlight>
                <a:latin typeface="freight-text-pro"/>
              </a:rPr>
              <a:t>9000 data points.</a:t>
            </a:r>
            <a:r>
              <a:rPr lang="en-US" b="0" i="0" dirty="0">
                <a:solidFill>
                  <a:schemeClr val="bg1"/>
                </a:solidFill>
                <a:effectLst/>
                <a:latin typeface="freight-text-pro"/>
              </a:rPr>
              <a:t> </a:t>
            </a:r>
            <a:r>
              <a:rPr lang="en-US" b="0" i="0" dirty="0">
                <a:solidFill>
                  <a:srgbClr val="091E42"/>
                </a:solidFill>
                <a:effectLst/>
                <a:latin typeface="freight-text-pro"/>
              </a:rPr>
              <a:t>This dataset consists of various attributes such as Lead Source, Total Time Spent on Website, Total Visits, Last Activity, etc. which may or may not be useful in ultimately deciding whether a lead will be converted or not. </a:t>
            </a:r>
          </a:p>
          <a:p>
            <a:endParaRPr lang="en-US" dirty="0">
              <a:solidFill>
                <a:srgbClr val="091E42"/>
              </a:solidFill>
              <a:latin typeface="freight-text-pro"/>
            </a:endParaRPr>
          </a:p>
          <a:p>
            <a:endParaRPr lang="en-US" b="0" i="0" dirty="0">
              <a:solidFill>
                <a:schemeClr val="bg1"/>
              </a:solidFill>
              <a:effectLst/>
              <a:latin typeface="freight-text-pro"/>
            </a:endParaRPr>
          </a:p>
          <a:p>
            <a:r>
              <a:rPr lang="en-US" b="0" i="0" dirty="0">
                <a:solidFill>
                  <a:schemeClr val="bg1"/>
                </a:solidFill>
                <a:effectLst/>
                <a:highlight>
                  <a:srgbClr val="0000FF"/>
                </a:highlight>
                <a:latin typeface="freight-text-pro"/>
              </a:rPr>
              <a:t>The target variable, in this case, is the column ‘Converted’ which tells whether a past lead was converted or not wherein 1 means it was converted and 0 means it wasn’t converted. </a:t>
            </a:r>
            <a:r>
              <a:rPr lang="en-US" b="0" i="0" dirty="0">
                <a:solidFill>
                  <a:srgbClr val="091E42"/>
                </a:solidFill>
                <a:effectLst/>
                <a:latin typeface="freight-text-pro"/>
              </a:rPr>
              <a:t>You can learn more about the dataset from the data dictionary provided in the zip folder at the end of the page. </a:t>
            </a:r>
          </a:p>
          <a:p>
            <a:endParaRPr lang="en-US" dirty="0">
              <a:solidFill>
                <a:srgbClr val="091E42"/>
              </a:solidFill>
              <a:latin typeface="freight-text-pro"/>
            </a:endParaRPr>
          </a:p>
          <a:p>
            <a:r>
              <a:rPr lang="en-US" b="0" i="1" dirty="0">
                <a:solidFill>
                  <a:srgbClr val="091E42"/>
                </a:solidFill>
                <a:effectLst/>
                <a:latin typeface="freight-text-pro"/>
              </a:rPr>
              <a:t>Another thing that you also need to check out for are the levels present in the categorical variables. </a:t>
            </a:r>
          </a:p>
          <a:p>
            <a:endParaRPr lang="en-US" dirty="0">
              <a:solidFill>
                <a:srgbClr val="091E42"/>
              </a:solidFill>
              <a:latin typeface="freight-text-pro"/>
            </a:endParaRPr>
          </a:p>
          <a:p>
            <a:r>
              <a:rPr lang="en-US" b="0" i="1" dirty="0">
                <a:solidFill>
                  <a:srgbClr val="091E42"/>
                </a:solidFill>
                <a:effectLst/>
                <a:latin typeface="freight-text-pro"/>
              </a:rPr>
              <a:t>Many of the categorical variables have a level called 'Select' which needs to be handled because it is as good as a null value (think why?).</a:t>
            </a:r>
            <a:endParaRPr lang="en-IN" i="1" dirty="0"/>
          </a:p>
        </p:txBody>
      </p:sp>
      <p:graphicFrame>
        <p:nvGraphicFramePr>
          <p:cNvPr id="7" name="Table 6">
            <a:extLst>
              <a:ext uri="{FF2B5EF4-FFF2-40B4-BE49-F238E27FC236}">
                <a16:creationId xmlns:a16="http://schemas.microsoft.com/office/drawing/2014/main" id="{8FA26D17-2A74-6A58-0401-8B917F65A024}"/>
              </a:ext>
            </a:extLst>
          </p:cNvPr>
          <p:cNvGraphicFramePr>
            <a:graphicFrameLocks noGrp="1"/>
          </p:cNvGraphicFramePr>
          <p:nvPr>
            <p:extLst>
              <p:ext uri="{D42A27DB-BD31-4B8C-83A1-F6EECF244321}">
                <p14:modId xmlns:p14="http://schemas.microsoft.com/office/powerpoint/2010/main" val="1819474048"/>
              </p:ext>
            </p:extLst>
          </p:nvPr>
        </p:nvGraphicFramePr>
        <p:xfrm>
          <a:off x="6408674" y="1471613"/>
          <a:ext cx="2554116" cy="2392680"/>
        </p:xfrm>
        <a:graphic>
          <a:graphicData uri="http://schemas.openxmlformats.org/drawingml/2006/table">
            <a:tbl>
              <a:tblPr firstRow="1" bandRow="1">
                <a:tableStyleId>{69012ECD-51FC-41F1-AA8D-1B2483CD663E}</a:tableStyleId>
              </a:tblPr>
              <a:tblGrid>
                <a:gridCol w="951682">
                  <a:extLst>
                    <a:ext uri="{9D8B030D-6E8A-4147-A177-3AD203B41FA5}">
                      <a16:colId xmlns:a16="http://schemas.microsoft.com/office/drawing/2014/main" val="2272713439"/>
                    </a:ext>
                  </a:extLst>
                </a:gridCol>
                <a:gridCol w="1602434">
                  <a:extLst>
                    <a:ext uri="{9D8B030D-6E8A-4147-A177-3AD203B41FA5}">
                      <a16:colId xmlns:a16="http://schemas.microsoft.com/office/drawing/2014/main" val="3822310191"/>
                    </a:ext>
                  </a:extLst>
                </a:gridCol>
              </a:tblGrid>
              <a:tr h="370840">
                <a:tc>
                  <a:txBody>
                    <a:bodyPr/>
                    <a:lstStyle/>
                    <a:p>
                      <a:endParaRPr lang="en-IN" dirty="0"/>
                    </a:p>
                  </a:txBody>
                  <a:tcPr/>
                </a:tc>
                <a:tc>
                  <a:txBody>
                    <a:bodyPr/>
                    <a:lstStyle/>
                    <a:p>
                      <a:endParaRPr lang="en-IN"/>
                    </a:p>
                  </a:txBody>
                  <a:tcPr/>
                </a:tc>
                <a:extLst>
                  <a:ext uri="{0D108BD9-81ED-4DB2-BD59-A6C34878D82A}">
                    <a16:rowId xmlns:a16="http://schemas.microsoft.com/office/drawing/2014/main" val="3238868437"/>
                  </a:ext>
                </a:extLst>
              </a:tr>
              <a:tr h="370840">
                <a:tc>
                  <a:txBody>
                    <a:bodyPr/>
                    <a:lstStyle/>
                    <a:p>
                      <a:r>
                        <a:rPr lang="en-US" sz="1200" dirty="0"/>
                        <a:t>Dependent Variable</a:t>
                      </a:r>
                      <a:endParaRPr lang="en-IN" sz="1200" dirty="0"/>
                    </a:p>
                  </a:txBody>
                  <a:tcPr/>
                </a:tc>
                <a:tc>
                  <a:txBody>
                    <a:bodyPr/>
                    <a:lstStyle/>
                    <a:p>
                      <a:r>
                        <a:rPr lang="en-US" sz="1200" dirty="0"/>
                        <a:t>Converted </a:t>
                      </a:r>
                    </a:p>
                    <a:p>
                      <a:endParaRPr lang="en-US" sz="1200" dirty="0"/>
                    </a:p>
                    <a:p>
                      <a:r>
                        <a:rPr lang="en-US" sz="1200" dirty="0"/>
                        <a:t>0 = Not converted</a:t>
                      </a:r>
                    </a:p>
                    <a:p>
                      <a:r>
                        <a:rPr lang="en-US" sz="1200" dirty="0"/>
                        <a:t>1 = converted</a:t>
                      </a:r>
                      <a:endParaRPr lang="en-IN" sz="1200" dirty="0"/>
                    </a:p>
                  </a:txBody>
                  <a:tcPr/>
                </a:tc>
                <a:extLst>
                  <a:ext uri="{0D108BD9-81ED-4DB2-BD59-A6C34878D82A}">
                    <a16:rowId xmlns:a16="http://schemas.microsoft.com/office/drawing/2014/main" val="610407208"/>
                  </a:ext>
                </a:extLst>
              </a:tr>
              <a:tr h="370840">
                <a:tc>
                  <a:txBody>
                    <a:bodyPr/>
                    <a:lstStyle/>
                    <a:p>
                      <a:r>
                        <a:rPr lang="en-US" sz="1200" dirty="0"/>
                        <a:t>Total features</a:t>
                      </a:r>
                      <a:endParaRPr lang="en-IN" sz="1200" dirty="0"/>
                    </a:p>
                  </a:txBody>
                  <a:tcPr/>
                </a:tc>
                <a:tc>
                  <a:txBody>
                    <a:bodyPr/>
                    <a:lstStyle/>
                    <a:p>
                      <a:r>
                        <a:rPr lang="en-US" sz="1200" dirty="0"/>
                        <a:t>36</a:t>
                      </a:r>
                      <a:endParaRPr lang="en-IN" sz="1200" dirty="0"/>
                    </a:p>
                  </a:txBody>
                  <a:tcPr/>
                </a:tc>
                <a:extLst>
                  <a:ext uri="{0D108BD9-81ED-4DB2-BD59-A6C34878D82A}">
                    <a16:rowId xmlns:a16="http://schemas.microsoft.com/office/drawing/2014/main" val="2719241429"/>
                  </a:ext>
                </a:extLst>
              </a:tr>
              <a:tr h="370840">
                <a:tc>
                  <a:txBody>
                    <a:bodyPr/>
                    <a:lstStyle/>
                    <a:p>
                      <a:r>
                        <a:rPr lang="en-US" sz="1200" dirty="0"/>
                        <a:t>Total Rows </a:t>
                      </a:r>
                      <a:endParaRPr lang="en-IN" sz="1200" dirty="0"/>
                    </a:p>
                  </a:txBody>
                  <a:tcPr/>
                </a:tc>
                <a:tc>
                  <a:txBody>
                    <a:bodyPr/>
                    <a:lstStyle/>
                    <a:p>
                      <a:r>
                        <a:rPr lang="en-US" sz="1200" dirty="0"/>
                        <a:t>9000</a:t>
                      </a:r>
                      <a:endParaRPr lang="en-IN" sz="1200" dirty="0"/>
                    </a:p>
                  </a:txBody>
                  <a:tcPr/>
                </a:tc>
                <a:extLst>
                  <a:ext uri="{0D108BD9-81ED-4DB2-BD59-A6C34878D82A}">
                    <a16:rowId xmlns:a16="http://schemas.microsoft.com/office/drawing/2014/main" val="1559146040"/>
                  </a:ext>
                </a:extLst>
              </a:tr>
              <a:tr h="370840">
                <a:tc>
                  <a:txBody>
                    <a:bodyPr/>
                    <a:lstStyle/>
                    <a:p>
                      <a:r>
                        <a:rPr lang="en-US" sz="1200" dirty="0"/>
                        <a:t>Granularity</a:t>
                      </a:r>
                      <a:endParaRPr lang="en-IN" sz="1200" dirty="0"/>
                    </a:p>
                  </a:txBody>
                  <a:tcPr/>
                </a:tc>
                <a:tc>
                  <a:txBody>
                    <a:bodyPr/>
                    <a:lstStyle/>
                    <a:p>
                      <a:r>
                        <a:rPr lang="en-US" sz="1200" dirty="0"/>
                        <a:t>Customer Level</a:t>
                      </a:r>
                      <a:endParaRPr lang="en-IN" sz="1200" dirty="0"/>
                    </a:p>
                  </a:txBody>
                  <a:tcPr/>
                </a:tc>
                <a:extLst>
                  <a:ext uri="{0D108BD9-81ED-4DB2-BD59-A6C34878D82A}">
                    <a16:rowId xmlns:a16="http://schemas.microsoft.com/office/drawing/2014/main" val="700393791"/>
                  </a:ext>
                </a:extLst>
              </a:tr>
            </a:tbl>
          </a:graphicData>
        </a:graphic>
      </p:graphicFrame>
    </p:spTree>
    <p:extLst>
      <p:ext uri="{BB962C8B-B14F-4D97-AF65-F5344CB8AC3E}">
        <p14:creationId xmlns:p14="http://schemas.microsoft.com/office/powerpoint/2010/main" val="2046709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3FEA5F-15F0-0BE2-A797-852C89389853}"/>
              </a:ext>
            </a:extLst>
          </p:cNvPr>
          <p:cNvSpPr>
            <a:spLocks noGrp="1"/>
          </p:cNvSpPr>
          <p:nvPr>
            <p:ph type="title"/>
          </p:nvPr>
        </p:nvSpPr>
        <p:spPr>
          <a:xfrm>
            <a:off x="316678" y="121966"/>
            <a:ext cx="5956531" cy="382500"/>
          </a:xfrm>
        </p:spPr>
        <p:txBody>
          <a:bodyPr/>
          <a:lstStyle/>
          <a:p>
            <a:r>
              <a:rPr lang="en-US" b="1" dirty="0"/>
              <a:t>Lead Scoring Case Study</a:t>
            </a:r>
            <a:endParaRPr lang="en-IN" dirty="0"/>
          </a:p>
        </p:txBody>
      </p:sp>
      <p:sp>
        <p:nvSpPr>
          <p:cNvPr id="2" name="Content Placeholder 2">
            <a:extLst>
              <a:ext uri="{FF2B5EF4-FFF2-40B4-BE49-F238E27FC236}">
                <a16:creationId xmlns:a16="http://schemas.microsoft.com/office/drawing/2014/main" id="{B3DE59BD-330E-F917-D865-F26E3580E635}"/>
              </a:ext>
            </a:extLst>
          </p:cNvPr>
          <p:cNvSpPr txBox="1">
            <a:spLocks/>
          </p:cNvSpPr>
          <p:nvPr/>
        </p:nvSpPr>
        <p:spPr>
          <a:xfrm>
            <a:off x="303985" y="882614"/>
            <a:ext cx="7687733" cy="3242732"/>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28600" algn="ctr" rtl="0">
              <a:lnSpc>
                <a:spcPct val="90000"/>
              </a:lnSpc>
              <a:spcBef>
                <a:spcPts val="80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317500" algn="l" rtl="0">
              <a:lnSpc>
                <a:spcPct val="90000"/>
              </a:lnSpc>
              <a:spcBef>
                <a:spcPts val="160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2pPr>
            <a:lvl3pPr marL="1371600" marR="0" lvl="2" indent="-298450" algn="l" rtl="0">
              <a:lnSpc>
                <a:spcPct val="90000"/>
              </a:lnSpc>
              <a:spcBef>
                <a:spcPts val="1600"/>
              </a:spcBef>
              <a:spcAft>
                <a:spcPts val="0"/>
              </a:spcAft>
              <a:buClr>
                <a:schemeClr val="dk1"/>
              </a:buClr>
              <a:buSzPts val="1100"/>
              <a:buFont typeface="Arial"/>
              <a:buChar char="•"/>
              <a:defRPr sz="1500" b="0" i="0" u="none" strike="noStrike" cap="none">
                <a:solidFill>
                  <a:schemeClr val="dk1"/>
                </a:solidFill>
                <a:latin typeface="Arial"/>
                <a:ea typeface="Arial"/>
                <a:cs typeface="Arial"/>
                <a:sym typeface="Arial"/>
              </a:defRPr>
            </a:lvl3pPr>
            <a:lvl4pPr marL="1828800" marR="0" lvl="3"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4pPr>
            <a:lvl5pPr marL="2286000" marR="0" lvl="4"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5pPr>
            <a:lvl6pPr marL="2743200" marR="0" lvl="5"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6pPr>
            <a:lvl7pPr marL="3200400" marR="0" lvl="6"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7pPr>
            <a:lvl8pPr marL="3657600" marR="0" lvl="7"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8pPr>
            <a:lvl9pPr marL="4114800" marR="0" lvl="8" indent="-292100" algn="l" rtl="0">
              <a:lnSpc>
                <a:spcPct val="90000"/>
              </a:lnSpc>
              <a:spcBef>
                <a:spcPts val="1600"/>
              </a:spcBef>
              <a:spcAft>
                <a:spcPts val="1600"/>
              </a:spcAft>
              <a:buClr>
                <a:schemeClr val="dk1"/>
              </a:buClr>
              <a:buSzPts val="1000"/>
              <a:buFont typeface="Arial"/>
              <a:buChar char="•"/>
              <a:defRPr sz="1400" b="0" i="0" u="none" strike="noStrike" cap="none">
                <a:solidFill>
                  <a:schemeClr val="dk1"/>
                </a:solidFill>
                <a:latin typeface="Arial"/>
                <a:ea typeface="Arial"/>
                <a:cs typeface="Arial"/>
                <a:sym typeface="Arial"/>
              </a:defRPr>
            </a:lvl9pPr>
          </a:lstStyle>
          <a:p>
            <a:pPr marL="0" indent="0" algn="l"/>
            <a:r>
              <a:rPr lang="en-US" sz="2000" u="sng" dirty="0">
                <a:latin typeface="Graphik"/>
              </a:rPr>
              <a:t>Data Check: Categorical Variables</a:t>
            </a:r>
            <a:endParaRPr lang="en-IN" sz="1050" dirty="0">
              <a:latin typeface="+mj-lt"/>
            </a:endParaRPr>
          </a:p>
        </p:txBody>
      </p:sp>
      <p:sp>
        <p:nvSpPr>
          <p:cNvPr id="6" name="TextBox 5">
            <a:extLst>
              <a:ext uri="{FF2B5EF4-FFF2-40B4-BE49-F238E27FC236}">
                <a16:creationId xmlns:a16="http://schemas.microsoft.com/office/drawing/2014/main" id="{C31DB0F7-6A92-DCA4-1C6C-C99ECE0D11A9}"/>
              </a:ext>
            </a:extLst>
          </p:cNvPr>
          <p:cNvSpPr txBox="1"/>
          <p:nvPr/>
        </p:nvSpPr>
        <p:spPr>
          <a:xfrm>
            <a:off x="224962" y="1122779"/>
            <a:ext cx="6932194" cy="738664"/>
          </a:xfrm>
          <a:prstGeom prst="rect">
            <a:avLst/>
          </a:prstGeom>
          <a:noFill/>
        </p:spPr>
        <p:txBody>
          <a:bodyPr wrap="square">
            <a:spAutoFit/>
          </a:bodyPr>
          <a:lstStyle/>
          <a:p>
            <a:endParaRPr lang="en-US" dirty="0">
              <a:solidFill>
                <a:srgbClr val="091E42"/>
              </a:solidFill>
              <a:latin typeface="freight-text-pro"/>
            </a:endParaRPr>
          </a:p>
          <a:p>
            <a:r>
              <a:rPr lang="en-US" b="0" i="1" dirty="0">
                <a:solidFill>
                  <a:srgbClr val="091E42"/>
                </a:solidFill>
                <a:effectLst/>
                <a:latin typeface="freight-text-pro"/>
              </a:rPr>
              <a:t>Another thing that you also need to check out for are the levels present in the categorical variables. </a:t>
            </a:r>
          </a:p>
        </p:txBody>
      </p:sp>
      <p:graphicFrame>
        <p:nvGraphicFramePr>
          <p:cNvPr id="4" name="Table 3">
            <a:extLst>
              <a:ext uri="{FF2B5EF4-FFF2-40B4-BE49-F238E27FC236}">
                <a16:creationId xmlns:a16="http://schemas.microsoft.com/office/drawing/2014/main" id="{DE44872A-3145-E267-7F68-76DAEDB87481}"/>
              </a:ext>
            </a:extLst>
          </p:cNvPr>
          <p:cNvGraphicFramePr>
            <a:graphicFrameLocks noGrp="1"/>
          </p:cNvGraphicFramePr>
          <p:nvPr>
            <p:extLst>
              <p:ext uri="{D42A27DB-BD31-4B8C-83A1-F6EECF244321}">
                <p14:modId xmlns:p14="http://schemas.microsoft.com/office/powerpoint/2010/main" val="3406917961"/>
              </p:ext>
            </p:extLst>
          </p:nvPr>
        </p:nvGraphicFramePr>
        <p:xfrm>
          <a:off x="475612" y="2376012"/>
          <a:ext cx="3875615" cy="2127482"/>
        </p:xfrm>
        <a:graphic>
          <a:graphicData uri="http://schemas.openxmlformats.org/drawingml/2006/table">
            <a:tbl>
              <a:tblPr>
                <a:tableStyleId>{125E5076-3810-47DD-B79F-674D7AD40C01}</a:tableStyleId>
              </a:tblPr>
              <a:tblGrid>
                <a:gridCol w="1153232">
                  <a:extLst>
                    <a:ext uri="{9D8B030D-6E8A-4147-A177-3AD203B41FA5}">
                      <a16:colId xmlns:a16="http://schemas.microsoft.com/office/drawing/2014/main" val="2640305884"/>
                    </a:ext>
                  </a:extLst>
                </a:gridCol>
                <a:gridCol w="907461">
                  <a:extLst>
                    <a:ext uri="{9D8B030D-6E8A-4147-A177-3AD203B41FA5}">
                      <a16:colId xmlns:a16="http://schemas.microsoft.com/office/drawing/2014/main" val="3642296841"/>
                    </a:ext>
                  </a:extLst>
                </a:gridCol>
                <a:gridCol w="907461">
                  <a:extLst>
                    <a:ext uri="{9D8B030D-6E8A-4147-A177-3AD203B41FA5}">
                      <a16:colId xmlns:a16="http://schemas.microsoft.com/office/drawing/2014/main" val="264891656"/>
                    </a:ext>
                  </a:extLst>
                </a:gridCol>
                <a:gridCol w="907461">
                  <a:extLst>
                    <a:ext uri="{9D8B030D-6E8A-4147-A177-3AD203B41FA5}">
                      <a16:colId xmlns:a16="http://schemas.microsoft.com/office/drawing/2014/main" val="775366219"/>
                    </a:ext>
                  </a:extLst>
                </a:gridCol>
              </a:tblGrid>
              <a:tr h="303926">
                <a:tc>
                  <a:txBody>
                    <a:bodyPr/>
                    <a:lstStyle/>
                    <a:p>
                      <a:pPr algn="ctr" fontAlgn="b"/>
                      <a:r>
                        <a:rPr lang="en-IN" sz="1100" u="none" strike="noStrike" dirty="0">
                          <a:effectLst/>
                        </a:rPr>
                        <a:t>Country</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Count</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Prop</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Cu Prop</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07852289"/>
                  </a:ext>
                </a:extLst>
              </a:tr>
              <a:tr h="303926">
                <a:tc>
                  <a:txBody>
                    <a:bodyPr/>
                    <a:lstStyle/>
                    <a:p>
                      <a:pPr algn="ctr" fontAlgn="b"/>
                      <a:r>
                        <a:rPr lang="en-IN" sz="1100" u="none" strike="noStrike">
                          <a:effectLst/>
                        </a:rPr>
                        <a:t>India</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a:effectLst/>
                        </a:rPr>
                        <a:t>1500</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90%</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90%</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36507418"/>
                  </a:ext>
                </a:extLst>
              </a:tr>
              <a:tr h="303926">
                <a:tc>
                  <a:txBody>
                    <a:bodyPr/>
                    <a:lstStyle/>
                    <a:p>
                      <a:pPr algn="ctr" fontAlgn="b"/>
                      <a:r>
                        <a:rPr lang="en-IN" sz="1100" u="none" strike="noStrike">
                          <a:effectLst/>
                        </a:rPr>
                        <a:t>USA</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a:effectLst/>
                        </a:rPr>
                        <a:t>121</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a:effectLst/>
                        </a:rPr>
                        <a:t>7%</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97%</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26078833"/>
                  </a:ext>
                </a:extLst>
              </a:tr>
              <a:tr h="303926">
                <a:tc>
                  <a:txBody>
                    <a:bodyPr/>
                    <a:lstStyle/>
                    <a:p>
                      <a:pPr algn="ctr" fontAlgn="b"/>
                      <a:r>
                        <a:rPr lang="en-IN" sz="1100" u="none" strike="noStrike">
                          <a:effectLst/>
                        </a:rPr>
                        <a:t>Germany</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31</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a:effectLst/>
                        </a:rPr>
                        <a:t>2%</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99%</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34923894"/>
                  </a:ext>
                </a:extLst>
              </a:tr>
              <a:tr h="303926">
                <a:tc>
                  <a:txBody>
                    <a:bodyPr/>
                    <a:lstStyle/>
                    <a:p>
                      <a:pPr algn="ctr" fontAlgn="b"/>
                      <a:r>
                        <a:rPr lang="en-IN" sz="1100" u="none" strike="noStrike">
                          <a:effectLst/>
                        </a:rPr>
                        <a:t>UK</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a:effectLst/>
                        </a:rPr>
                        <a:t>99%</a:t>
                      </a:r>
                      <a:endParaRPr lang="en-IN"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42170180"/>
                  </a:ext>
                </a:extLst>
              </a:tr>
              <a:tr h="303926">
                <a:tc>
                  <a:txBody>
                    <a:bodyPr/>
                    <a:lstStyle/>
                    <a:p>
                      <a:pPr algn="ctr" fontAlgn="b"/>
                      <a:r>
                        <a:rPr lang="en-IN" sz="1100" u="none" strike="noStrike">
                          <a:effectLst/>
                        </a:rPr>
                        <a:t>New Zeland</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a:effectLst/>
                        </a:rPr>
                        <a:t>100%</a:t>
                      </a:r>
                      <a:endParaRPr lang="en-IN"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43140835"/>
                  </a:ext>
                </a:extLst>
              </a:tr>
              <a:tr h="303926">
                <a:tc>
                  <a:txBody>
                    <a:bodyPr/>
                    <a:lstStyle/>
                    <a:p>
                      <a:pPr algn="ctr" fontAlgn="b"/>
                      <a:r>
                        <a:rPr lang="en-IN" sz="1100" u="none" strike="noStrike">
                          <a:effectLst/>
                        </a:rPr>
                        <a:t>Australia</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a:effectLst/>
                        </a:rPr>
                        <a:t>100%</a:t>
                      </a:r>
                      <a:endParaRPr lang="en-IN"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54183471"/>
                  </a:ext>
                </a:extLst>
              </a:tr>
            </a:tbl>
          </a:graphicData>
        </a:graphic>
      </p:graphicFrame>
      <p:sp>
        <p:nvSpPr>
          <p:cNvPr id="5" name="Rectangle: Rounded Corners 4">
            <a:extLst>
              <a:ext uri="{FF2B5EF4-FFF2-40B4-BE49-F238E27FC236}">
                <a16:creationId xmlns:a16="http://schemas.microsoft.com/office/drawing/2014/main" id="{4DC49ADC-098B-BE0A-3547-7D8C2DC6D577}"/>
              </a:ext>
            </a:extLst>
          </p:cNvPr>
          <p:cNvSpPr/>
          <p:nvPr/>
        </p:nvSpPr>
        <p:spPr>
          <a:xfrm>
            <a:off x="354962" y="2291644"/>
            <a:ext cx="4176889" cy="103416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 name="Table 7">
            <a:extLst>
              <a:ext uri="{FF2B5EF4-FFF2-40B4-BE49-F238E27FC236}">
                <a16:creationId xmlns:a16="http://schemas.microsoft.com/office/drawing/2014/main" id="{B0AC3537-C9D1-668C-5442-AC46AE8E7A64}"/>
              </a:ext>
            </a:extLst>
          </p:cNvPr>
          <p:cNvGraphicFramePr>
            <a:graphicFrameLocks noGrp="1"/>
          </p:cNvGraphicFramePr>
          <p:nvPr>
            <p:extLst>
              <p:ext uri="{D42A27DB-BD31-4B8C-83A1-F6EECF244321}">
                <p14:modId xmlns:p14="http://schemas.microsoft.com/office/powerpoint/2010/main" val="4152209880"/>
              </p:ext>
            </p:extLst>
          </p:nvPr>
        </p:nvGraphicFramePr>
        <p:xfrm>
          <a:off x="5054667" y="2376012"/>
          <a:ext cx="3875615" cy="1215704"/>
        </p:xfrm>
        <a:graphic>
          <a:graphicData uri="http://schemas.openxmlformats.org/drawingml/2006/table">
            <a:tbl>
              <a:tblPr>
                <a:tableStyleId>{125E5076-3810-47DD-B79F-674D7AD40C01}</a:tableStyleId>
              </a:tblPr>
              <a:tblGrid>
                <a:gridCol w="1153232">
                  <a:extLst>
                    <a:ext uri="{9D8B030D-6E8A-4147-A177-3AD203B41FA5}">
                      <a16:colId xmlns:a16="http://schemas.microsoft.com/office/drawing/2014/main" val="2640305884"/>
                    </a:ext>
                  </a:extLst>
                </a:gridCol>
                <a:gridCol w="907461">
                  <a:extLst>
                    <a:ext uri="{9D8B030D-6E8A-4147-A177-3AD203B41FA5}">
                      <a16:colId xmlns:a16="http://schemas.microsoft.com/office/drawing/2014/main" val="3642296841"/>
                    </a:ext>
                  </a:extLst>
                </a:gridCol>
                <a:gridCol w="907461">
                  <a:extLst>
                    <a:ext uri="{9D8B030D-6E8A-4147-A177-3AD203B41FA5}">
                      <a16:colId xmlns:a16="http://schemas.microsoft.com/office/drawing/2014/main" val="264891656"/>
                    </a:ext>
                  </a:extLst>
                </a:gridCol>
                <a:gridCol w="907461">
                  <a:extLst>
                    <a:ext uri="{9D8B030D-6E8A-4147-A177-3AD203B41FA5}">
                      <a16:colId xmlns:a16="http://schemas.microsoft.com/office/drawing/2014/main" val="775366219"/>
                    </a:ext>
                  </a:extLst>
                </a:gridCol>
              </a:tblGrid>
              <a:tr h="303926">
                <a:tc>
                  <a:txBody>
                    <a:bodyPr/>
                    <a:lstStyle/>
                    <a:p>
                      <a:pPr algn="ctr" fontAlgn="b"/>
                      <a:r>
                        <a:rPr lang="en-IN" sz="1100" u="none" strike="noStrike" dirty="0">
                          <a:effectLst/>
                        </a:rPr>
                        <a:t>Country</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Count</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Prop</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Cu Prop</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07852289"/>
                  </a:ext>
                </a:extLst>
              </a:tr>
              <a:tr h="303926">
                <a:tc>
                  <a:txBody>
                    <a:bodyPr/>
                    <a:lstStyle/>
                    <a:p>
                      <a:pPr algn="ctr" fontAlgn="b"/>
                      <a:r>
                        <a:rPr lang="en-IN" sz="1100" u="none" strike="noStrike">
                          <a:effectLst/>
                        </a:rPr>
                        <a:t>India</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a:effectLst/>
                        </a:rPr>
                        <a:t>1500</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90%</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90%</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36507418"/>
                  </a:ext>
                </a:extLst>
              </a:tr>
              <a:tr h="303926">
                <a:tc>
                  <a:txBody>
                    <a:bodyPr/>
                    <a:lstStyle/>
                    <a:p>
                      <a:pPr algn="ctr" fontAlgn="b"/>
                      <a:r>
                        <a:rPr lang="en-IN" sz="1100" u="none" strike="noStrike">
                          <a:effectLst/>
                        </a:rPr>
                        <a:t>USA</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a:effectLst/>
                        </a:rPr>
                        <a:t>121</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a:effectLst/>
                        </a:rPr>
                        <a:t>7%</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a:effectLst/>
                        </a:rPr>
                        <a:t>97%</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26078833"/>
                  </a:ext>
                </a:extLst>
              </a:tr>
              <a:tr h="303926">
                <a:tc>
                  <a:txBody>
                    <a:bodyPr/>
                    <a:lstStyle/>
                    <a:p>
                      <a:pPr algn="ctr" fontAlgn="b"/>
                      <a:r>
                        <a:rPr lang="en-IN" sz="1100" u="none" strike="noStrike" dirty="0">
                          <a:effectLst/>
                        </a:rPr>
                        <a:t>Other</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a:effectLst/>
                        </a:rPr>
                        <a:t>52</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a:effectLst/>
                        </a:rPr>
                        <a:t>3%</a:t>
                      </a:r>
                      <a:endParaRPr lang="en-IN"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100" u="none" strike="noStrike" dirty="0">
                          <a:effectLst/>
                        </a:rPr>
                        <a:t>100%</a:t>
                      </a:r>
                      <a:endParaRPr lang="en-IN"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34923894"/>
                  </a:ext>
                </a:extLst>
              </a:tr>
            </a:tbl>
          </a:graphicData>
        </a:graphic>
      </p:graphicFrame>
      <p:cxnSp>
        <p:nvCxnSpPr>
          <p:cNvPr id="18" name="Straight Arrow Connector 17">
            <a:extLst>
              <a:ext uri="{FF2B5EF4-FFF2-40B4-BE49-F238E27FC236}">
                <a16:creationId xmlns:a16="http://schemas.microsoft.com/office/drawing/2014/main" id="{B536F4C1-4A7F-269C-2976-0A8CAA0F2B27}"/>
              </a:ext>
            </a:extLst>
          </p:cNvPr>
          <p:cNvCxnSpPr/>
          <p:nvPr/>
        </p:nvCxnSpPr>
        <p:spPr>
          <a:xfrm>
            <a:off x="4351227" y="2808728"/>
            <a:ext cx="5707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5000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3FEA5F-15F0-0BE2-A797-852C89389853}"/>
              </a:ext>
            </a:extLst>
          </p:cNvPr>
          <p:cNvSpPr>
            <a:spLocks noGrp="1"/>
          </p:cNvSpPr>
          <p:nvPr>
            <p:ph type="title"/>
          </p:nvPr>
        </p:nvSpPr>
        <p:spPr>
          <a:xfrm>
            <a:off x="316678" y="121966"/>
            <a:ext cx="5956531" cy="382500"/>
          </a:xfrm>
        </p:spPr>
        <p:txBody>
          <a:bodyPr/>
          <a:lstStyle/>
          <a:p>
            <a:r>
              <a:rPr lang="en-US" b="1" dirty="0"/>
              <a:t>Lead Scoring Case Study</a:t>
            </a:r>
            <a:endParaRPr lang="en-IN" dirty="0"/>
          </a:p>
        </p:txBody>
      </p:sp>
      <p:sp>
        <p:nvSpPr>
          <p:cNvPr id="2" name="Content Placeholder 2">
            <a:extLst>
              <a:ext uri="{FF2B5EF4-FFF2-40B4-BE49-F238E27FC236}">
                <a16:creationId xmlns:a16="http://schemas.microsoft.com/office/drawing/2014/main" id="{B3DE59BD-330E-F917-D865-F26E3580E635}"/>
              </a:ext>
            </a:extLst>
          </p:cNvPr>
          <p:cNvSpPr txBox="1">
            <a:spLocks/>
          </p:cNvSpPr>
          <p:nvPr/>
        </p:nvSpPr>
        <p:spPr>
          <a:xfrm>
            <a:off x="303985" y="882614"/>
            <a:ext cx="7687733" cy="3242732"/>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28600" algn="ctr" rtl="0">
              <a:lnSpc>
                <a:spcPct val="90000"/>
              </a:lnSpc>
              <a:spcBef>
                <a:spcPts val="80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317500" algn="l" rtl="0">
              <a:lnSpc>
                <a:spcPct val="90000"/>
              </a:lnSpc>
              <a:spcBef>
                <a:spcPts val="160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2pPr>
            <a:lvl3pPr marL="1371600" marR="0" lvl="2" indent="-298450" algn="l" rtl="0">
              <a:lnSpc>
                <a:spcPct val="90000"/>
              </a:lnSpc>
              <a:spcBef>
                <a:spcPts val="1600"/>
              </a:spcBef>
              <a:spcAft>
                <a:spcPts val="0"/>
              </a:spcAft>
              <a:buClr>
                <a:schemeClr val="dk1"/>
              </a:buClr>
              <a:buSzPts val="1100"/>
              <a:buFont typeface="Arial"/>
              <a:buChar char="•"/>
              <a:defRPr sz="1500" b="0" i="0" u="none" strike="noStrike" cap="none">
                <a:solidFill>
                  <a:schemeClr val="dk1"/>
                </a:solidFill>
                <a:latin typeface="Arial"/>
                <a:ea typeface="Arial"/>
                <a:cs typeface="Arial"/>
                <a:sym typeface="Arial"/>
              </a:defRPr>
            </a:lvl3pPr>
            <a:lvl4pPr marL="1828800" marR="0" lvl="3"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4pPr>
            <a:lvl5pPr marL="2286000" marR="0" lvl="4"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5pPr>
            <a:lvl6pPr marL="2743200" marR="0" lvl="5"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6pPr>
            <a:lvl7pPr marL="3200400" marR="0" lvl="6"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7pPr>
            <a:lvl8pPr marL="3657600" marR="0" lvl="7"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8pPr>
            <a:lvl9pPr marL="4114800" marR="0" lvl="8" indent="-292100" algn="l" rtl="0">
              <a:lnSpc>
                <a:spcPct val="90000"/>
              </a:lnSpc>
              <a:spcBef>
                <a:spcPts val="1600"/>
              </a:spcBef>
              <a:spcAft>
                <a:spcPts val="1600"/>
              </a:spcAft>
              <a:buClr>
                <a:schemeClr val="dk1"/>
              </a:buClr>
              <a:buSzPts val="1000"/>
              <a:buFont typeface="Arial"/>
              <a:buChar char="•"/>
              <a:defRPr sz="1400" b="0" i="0" u="none" strike="noStrike" cap="none">
                <a:solidFill>
                  <a:schemeClr val="dk1"/>
                </a:solidFill>
                <a:latin typeface="Arial"/>
                <a:ea typeface="Arial"/>
                <a:cs typeface="Arial"/>
                <a:sym typeface="Arial"/>
              </a:defRPr>
            </a:lvl9pPr>
          </a:lstStyle>
          <a:p>
            <a:pPr marL="0" indent="0" algn="l"/>
            <a:r>
              <a:rPr lang="en-US" sz="2000" u="sng" dirty="0">
                <a:latin typeface="Graphik"/>
              </a:rPr>
              <a:t>Data Check: “Select” handling</a:t>
            </a:r>
            <a:endParaRPr lang="en-IN" sz="1050" dirty="0">
              <a:latin typeface="+mj-lt"/>
            </a:endParaRPr>
          </a:p>
        </p:txBody>
      </p:sp>
      <p:sp>
        <p:nvSpPr>
          <p:cNvPr id="6" name="TextBox 5">
            <a:extLst>
              <a:ext uri="{FF2B5EF4-FFF2-40B4-BE49-F238E27FC236}">
                <a16:creationId xmlns:a16="http://schemas.microsoft.com/office/drawing/2014/main" id="{C31DB0F7-6A92-DCA4-1C6C-C99ECE0D11A9}"/>
              </a:ext>
            </a:extLst>
          </p:cNvPr>
          <p:cNvSpPr txBox="1"/>
          <p:nvPr/>
        </p:nvSpPr>
        <p:spPr>
          <a:xfrm>
            <a:off x="224962" y="1122779"/>
            <a:ext cx="6932194" cy="738664"/>
          </a:xfrm>
          <a:prstGeom prst="rect">
            <a:avLst/>
          </a:prstGeom>
          <a:noFill/>
        </p:spPr>
        <p:txBody>
          <a:bodyPr wrap="square">
            <a:spAutoFit/>
          </a:bodyPr>
          <a:lstStyle/>
          <a:p>
            <a:endParaRPr lang="en-US" dirty="0">
              <a:solidFill>
                <a:srgbClr val="091E42"/>
              </a:solidFill>
              <a:latin typeface="freight-text-pro"/>
            </a:endParaRPr>
          </a:p>
          <a:p>
            <a:r>
              <a:rPr lang="en-US" b="0" i="1" dirty="0">
                <a:solidFill>
                  <a:srgbClr val="091E42"/>
                </a:solidFill>
                <a:effectLst/>
                <a:latin typeface="freight-text-pro"/>
              </a:rPr>
              <a:t>Many of the categorical variables have a level called 'Select' which needs to be handled because it is as good as a null value (think why?).</a:t>
            </a:r>
            <a:endParaRPr lang="en-IN" i="1" dirty="0"/>
          </a:p>
        </p:txBody>
      </p:sp>
      <p:graphicFrame>
        <p:nvGraphicFramePr>
          <p:cNvPr id="4" name="Table 3">
            <a:extLst>
              <a:ext uri="{FF2B5EF4-FFF2-40B4-BE49-F238E27FC236}">
                <a16:creationId xmlns:a16="http://schemas.microsoft.com/office/drawing/2014/main" id="{DE44872A-3145-E267-7F68-76DAEDB87481}"/>
              </a:ext>
            </a:extLst>
          </p:cNvPr>
          <p:cNvGraphicFramePr>
            <a:graphicFrameLocks noGrp="1"/>
          </p:cNvGraphicFramePr>
          <p:nvPr>
            <p:extLst>
              <p:ext uri="{D42A27DB-BD31-4B8C-83A1-F6EECF244321}">
                <p14:modId xmlns:p14="http://schemas.microsoft.com/office/powerpoint/2010/main" val="3956068141"/>
              </p:ext>
            </p:extLst>
          </p:nvPr>
        </p:nvGraphicFramePr>
        <p:xfrm>
          <a:off x="2936590" y="2321684"/>
          <a:ext cx="1153232" cy="1823556"/>
        </p:xfrm>
        <a:graphic>
          <a:graphicData uri="http://schemas.openxmlformats.org/drawingml/2006/table">
            <a:tbl>
              <a:tblPr>
                <a:tableStyleId>{125E5076-3810-47DD-B79F-674D7AD40C01}</a:tableStyleId>
              </a:tblPr>
              <a:tblGrid>
                <a:gridCol w="1153232">
                  <a:extLst>
                    <a:ext uri="{9D8B030D-6E8A-4147-A177-3AD203B41FA5}">
                      <a16:colId xmlns:a16="http://schemas.microsoft.com/office/drawing/2014/main" val="2640305884"/>
                    </a:ext>
                  </a:extLst>
                </a:gridCol>
              </a:tblGrid>
              <a:tr h="303926">
                <a:tc>
                  <a:txBody>
                    <a:bodyPr/>
                    <a:lstStyle/>
                    <a:p>
                      <a:pPr algn="ctr" fontAlgn="b"/>
                      <a:r>
                        <a:rPr lang="en-IN" sz="1100" u="none" strike="noStrike" dirty="0">
                          <a:effectLst/>
                        </a:rPr>
                        <a:t>Drop Down Menu</a:t>
                      </a:r>
                      <a:endParaRPr lang="en-IN"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07852289"/>
                  </a:ext>
                </a:extLst>
              </a:tr>
              <a:tr h="303926">
                <a:tc>
                  <a:txBody>
                    <a:bodyPr/>
                    <a:lstStyle/>
                    <a:p>
                      <a:pPr algn="ctr" fontAlgn="b"/>
                      <a:r>
                        <a:rPr lang="en-IN" sz="1100" u="none" strike="noStrike" dirty="0">
                          <a:effectLst/>
                        </a:rPr>
                        <a:t>Select</a:t>
                      </a:r>
                      <a:endParaRPr lang="en-IN"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36507418"/>
                  </a:ext>
                </a:extLst>
              </a:tr>
              <a:tr h="303926">
                <a:tc>
                  <a:txBody>
                    <a:bodyPr/>
                    <a:lstStyle/>
                    <a:p>
                      <a:pPr algn="ctr" fontAlgn="b"/>
                      <a:r>
                        <a:rPr lang="en-IN" sz="1100" u="none" strike="noStrike" dirty="0">
                          <a:effectLst/>
                        </a:rPr>
                        <a:t>Gen AI</a:t>
                      </a:r>
                      <a:endParaRPr lang="en-IN"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26078833"/>
                  </a:ext>
                </a:extLst>
              </a:tr>
              <a:tr h="303926">
                <a:tc>
                  <a:txBody>
                    <a:bodyPr/>
                    <a:lstStyle/>
                    <a:p>
                      <a:pPr algn="ctr" fontAlgn="b"/>
                      <a:r>
                        <a:rPr lang="en-US" sz="1100" b="0" i="0" u="none" strike="noStrike" dirty="0">
                          <a:solidFill>
                            <a:schemeClr val="bg1"/>
                          </a:solidFill>
                          <a:effectLst/>
                          <a:latin typeface="Calibri" panose="020F0502020204030204" pitchFamily="34" charset="0"/>
                        </a:rPr>
                        <a:t>M</a:t>
                      </a:r>
                      <a:r>
                        <a:rPr lang="en-IN" sz="1100" b="0" i="0" u="none" strike="noStrike" dirty="0">
                          <a:solidFill>
                            <a:schemeClr val="bg1"/>
                          </a:solidFill>
                          <a:effectLst/>
                          <a:latin typeface="Calibri" panose="020F0502020204030204" pitchFamily="34" charset="0"/>
                        </a:rPr>
                        <a:t>L</a:t>
                      </a:r>
                    </a:p>
                  </a:txBody>
                  <a:tcPr marL="9525" marR="9525" marT="9525" marB="0" anchor="ctr"/>
                </a:tc>
                <a:extLst>
                  <a:ext uri="{0D108BD9-81ED-4DB2-BD59-A6C34878D82A}">
                    <a16:rowId xmlns:a16="http://schemas.microsoft.com/office/drawing/2014/main" val="3434923894"/>
                  </a:ext>
                </a:extLst>
              </a:tr>
              <a:tr h="303926">
                <a:tc>
                  <a:txBody>
                    <a:bodyPr/>
                    <a:lstStyle/>
                    <a:p>
                      <a:pPr algn="ctr" fontAlgn="b"/>
                      <a:r>
                        <a:rPr lang="en-US" sz="1100" b="0" i="0" u="none" strike="noStrike" dirty="0">
                          <a:solidFill>
                            <a:schemeClr val="bg1"/>
                          </a:solidFill>
                          <a:effectLst/>
                          <a:latin typeface="Calibri" panose="020F0502020204030204" pitchFamily="34" charset="0"/>
                        </a:rPr>
                        <a:t>DL</a:t>
                      </a:r>
                      <a:endParaRPr lang="en-IN" sz="1100" b="0" i="0" u="none" strike="noStrike" dirty="0">
                        <a:solidFill>
                          <a:schemeClr val="bg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42170180"/>
                  </a:ext>
                </a:extLst>
              </a:tr>
              <a:tr h="303926">
                <a:tc>
                  <a:txBody>
                    <a:bodyPr/>
                    <a:lstStyle/>
                    <a:p>
                      <a:pPr algn="ctr" fontAlgn="b"/>
                      <a:r>
                        <a:rPr lang="en-US" sz="1100" b="0" i="0" u="none" strike="noStrike" dirty="0">
                          <a:solidFill>
                            <a:schemeClr val="bg1"/>
                          </a:solidFill>
                          <a:effectLst/>
                          <a:latin typeface="Calibri" panose="020F0502020204030204" pitchFamily="34" charset="0"/>
                        </a:rPr>
                        <a:t>DE</a:t>
                      </a:r>
                      <a:endParaRPr lang="en-IN" sz="1100" b="0" i="0" u="none" strike="noStrike" dirty="0">
                        <a:solidFill>
                          <a:schemeClr val="bg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39584491"/>
                  </a:ext>
                </a:extLst>
              </a:tr>
            </a:tbl>
          </a:graphicData>
        </a:graphic>
      </p:graphicFrame>
      <p:sp>
        <p:nvSpPr>
          <p:cNvPr id="5" name="Rectangle: Rounded Corners 4">
            <a:extLst>
              <a:ext uri="{FF2B5EF4-FFF2-40B4-BE49-F238E27FC236}">
                <a16:creationId xmlns:a16="http://schemas.microsoft.com/office/drawing/2014/main" id="{4DC49ADC-098B-BE0A-3547-7D8C2DC6D577}"/>
              </a:ext>
            </a:extLst>
          </p:cNvPr>
          <p:cNvSpPr/>
          <p:nvPr/>
        </p:nvSpPr>
        <p:spPr>
          <a:xfrm>
            <a:off x="2815941" y="2237316"/>
            <a:ext cx="1496416" cy="73866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Arrow Connector 17">
            <a:extLst>
              <a:ext uri="{FF2B5EF4-FFF2-40B4-BE49-F238E27FC236}">
                <a16:creationId xmlns:a16="http://schemas.microsoft.com/office/drawing/2014/main" id="{B536F4C1-4A7F-269C-2976-0A8CAA0F2B27}"/>
              </a:ext>
            </a:extLst>
          </p:cNvPr>
          <p:cNvCxnSpPr/>
          <p:nvPr/>
        </p:nvCxnSpPr>
        <p:spPr>
          <a:xfrm>
            <a:off x="4312357" y="2664089"/>
            <a:ext cx="5707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139B530-B61D-939F-B0B0-65D8A3323819}"/>
              </a:ext>
            </a:extLst>
          </p:cNvPr>
          <p:cNvSpPr txBox="1"/>
          <p:nvPr/>
        </p:nvSpPr>
        <p:spPr>
          <a:xfrm>
            <a:off x="4883086" y="2528888"/>
            <a:ext cx="2111022" cy="261610"/>
          </a:xfrm>
          <a:prstGeom prst="rect">
            <a:avLst/>
          </a:prstGeom>
          <a:noFill/>
        </p:spPr>
        <p:txBody>
          <a:bodyPr wrap="square" rtlCol="0">
            <a:spAutoFit/>
          </a:bodyPr>
          <a:lstStyle/>
          <a:p>
            <a:r>
              <a:rPr lang="en-US" sz="1050" dirty="0"/>
              <a:t>Treat as Null Values</a:t>
            </a:r>
            <a:endParaRPr lang="en-IN" sz="1050" dirty="0"/>
          </a:p>
        </p:txBody>
      </p:sp>
    </p:spTree>
    <p:extLst>
      <p:ext uri="{BB962C8B-B14F-4D97-AF65-F5344CB8AC3E}">
        <p14:creationId xmlns:p14="http://schemas.microsoft.com/office/powerpoint/2010/main" val="1474022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752045-26E2-7421-89C6-152FFB406407}"/>
              </a:ext>
            </a:extLst>
          </p:cNvPr>
          <p:cNvSpPr txBox="1"/>
          <p:nvPr/>
        </p:nvSpPr>
        <p:spPr>
          <a:xfrm>
            <a:off x="180622" y="1069824"/>
            <a:ext cx="7811911" cy="584775"/>
          </a:xfrm>
          <a:prstGeom prst="rect">
            <a:avLst/>
          </a:prstGeom>
          <a:noFill/>
        </p:spPr>
        <p:txBody>
          <a:bodyPr wrap="square" rtlCol="0">
            <a:spAutoFit/>
          </a:bodyPr>
          <a:lstStyle/>
          <a:p>
            <a:pPr marL="12700" marR="5080" lvl="0" indent="0" algn="l" defTabSz="914400" rtl="0" eaLnBrk="1" fontAlgn="auto" latinLnBrk="0" hangingPunct="1">
              <a:lnSpc>
                <a:spcPct val="100000"/>
              </a:lnSpc>
              <a:spcBef>
                <a:spcPts val="100"/>
              </a:spcBef>
              <a:spcAft>
                <a:spcPts val="0"/>
              </a:spcAft>
              <a:buClrTx/>
              <a:buSzTx/>
              <a:buFontTx/>
              <a:buNone/>
              <a:tabLst/>
              <a:defRPr/>
            </a:pPr>
            <a:r>
              <a:rPr kumimoji="0" lang="en-US" sz="3200" b="1" i="0" u="none" strike="noStrike" kern="0" cap="none" spc="-5" normalizeH="0" baseline="0" noProof="0" dirty="0">
                <a:ln>
                  <a:noFill/>
                </a:ln>
                <a:solidFill>
                  <a:srgbClr val="FFFFFF"/>
                </a:solidFill>
                <a:effectLst/>
                <a:uLnTx/>
                <a:uFillTx/>
                <a:latin typeface="Arial Black" panose="020B0A04020102020204" pitchFamily="34" charset="0"/>
                <a:ea typeface="+mj-ea"/>
                <a:cs typeface="Calibri"/>
                <a:sym typeface="Arial"/>
              </a:rPr>
              <a:t>Modeling Approach (Guidance)</a:t>
            </a:r>
          </a:p>
        </p:txBody>
      </p:sp>
    </p:spTree>
    <p:extLst>
      <p:ext uri="{BB962C8B-B14F-4D97-AF65-F5344CB8AC3E}">
        <p14:creationId xmlns:p14="http://schemas.microsoft.com/office/powerpoint/2010/main" val="3678403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3FEA5F-15F0-0BE2-A797-852C89389853}"/>
              </a:ext>
            </a:extLst>
          </p:cNvPr>
          <p:cNvSpPr>
            <a:spLocks noGrp="1"/>
          </p:cNvSpPr>
          <p:nvPr>
            <p:ph type="title"/>
          </p:nvPr>
        </p:nvSpPr>
        <p:spPr>
          <a:xfrm>
            <a:off x="316678" y="121966"/>
            <a:ext cx="5956531" cy="382500"/>
          </a:xfrm>
        </p:spPr>
        <p:txBody>
          <a:bodyPr/>
          <a:lstStyle/>
          <a:p>
            <a:r>
              <a:rPr lang="en-US" b="1" dirty="0"/>
              <a:t>Lead Scoring Case Study</a:t>
            </a:r>
            <a:endParaRPr lang="en-IN" dirty="0"/>
          </a:p>
        </p:txBody>
      </p:sp>
      <p:sp>
        <p:nvSpPr>
          <p:cNvPr id="8" name="Rectangle 7">
            <a:extLst>
              <a:ext uri="{FF2B5EF4-FFF2-40B4-BE49-F238E27FC236}">
                <a16:creationId xmlns:a16="http://schemas.microsoft.com/office/drawing/2014/main" id="{D778C4B0-E542-7A63-541A-6BDFD4E1015E}"/>
              </a:ext>
            </a:extLst>
          </p:cNvPr>
          <p:cNvSpPr/>
          <p:nvPr/>
        </p:nvSpPr>
        <p:spPr>
          <a:xfrm>
            <a:off x="0" y="833324"/>
            <a:ext cx="9144000" cy="3825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4B8467AE-8B2B-9E90-EC8C-DCDE3C25E943}"/>
              </a:ext>
            </a:extLst>
          </p:cNvPr>
          <p:cNvSpPr txBox="1"/>
          <p:nvPr/>
        </p:nvSpPr>
        <p:spPr>
          <a:xfrm>
            <a:off x="130116" y="833324"/>
            <a:ext cx="8409633" cy="307777"/>
          </a:xfrm>
          <a:prstGeom prst="rect">
            <a:avLst/>
          </a:prstGeom>
          <a:noFill/>
        </p:spPr>
        <p:txBody>
          <a:bodyPr wrap="square">
            <a:spAutoFit/>
          </a:bodyPr>
          <a:lstStyle/>
          <a:p>
            <a:r>
              <a:rPr lang="en-US" b="0" i="0" dirty="0">
                <a:solidFill>
                  <a:srgbClr val="222222"/>
                </a:solidFill>
                <a:effectLst/>
                <a:latin typeface="Lato" panose="020F0502020204030203" pitchFamily="34" charset="0"/>
              </a:rPr>
              <a:t>Modeling Guidelines (Indicative not exhaustive) (1/2) </a:t>
            </a:r>
            <a:endParaRPr lang="en-IN" dirty="0"/>
          </a:p>
        </p:txBody>
      </p:sp>
      <p:graphicFrame>
        <p:nvGraphicFramePr>
          <p:cNvPr id="2" name="Table 1">
            <a:extLst>
              <a:ext uri="{FF2B5EF4-FFF2-40B4-BE49-F238E27FC236}">
                <a16:creationId xmlns:a16="http://schemas.microsoft.com/office/drawing/2014/main" id="{8C22B8FD-89B8-FC74-3DF4-7E67818E098A}"/>
              </a:ext>
            </a:extLst>
          </p:cNvPr>
          <p:cNvGraphicFramePr>
            <a:graphicFrameLocks noGrp="1"/>
          </p:cNvGraphicFramePr>
          <p:nvPr>
            <p:extLst>
              <p:ext uri="{D42A27DB-BD31-4B8C-83A1-F6EECF244321}">
                <p14:modId xmlns:p14="http://schemas.microsoft.com/office/powerpoint/2010/main" val="1498289084"/>
              </p:ext>
            </p:extLst>
          </p:nvPr>
        </p:nvGraphicFramePr>
        <p:xfrm>
          <a:off x="316678" y="1362075"/>
          <a:ext cx="8420922" cy="3124200"/>
        </p:xfrm>
        <a:graphic>
          <a:graphicData uri="http://schemas.openxmlformats.org/drawingml/2006/table">
            <a:tbl>
              <a:tblPr firstRow="1" bandRow="1">
                <a:tableStyleId>{69012ECD-51FC-41F1-AA8D-1B2483CD663E}</a:tableStyleId>
              </a:tblPr>
              <a:tblGrid>
                <a:gridCol w="2291055">
                  <a:extLst>
                    <a:ext uri="{9D8B030D-6E8A-4147-A177-3AD203B41FA5}">
                      <a16:colId xmlns:a16="http://schemas.microsoft.com/office/drawing/2014/main" val="1915215335"/>
                    </a:ext>
                  </a:extLst>
                </a:gridCol>
                <a:gridCol w="6129867">
                  <a:extLst>
                    <a:ext uri="{9D8B030D-6E8A-4147-A177-3AD203B41FA5}">
                      <a16:colId xmlns:a16="http://schemas.microsoft.com/office/drawing/2014/main" val="108093879"/>
                    </a:ext>
                  </a:extLst>
                </a:gridCol>
              </a:tblGrid>
              <a:tr h="370840">
                <a:tc>
                  <a:txBody>
                    <a:bodyPr/>
                    <a:lstStyle/>
                    <a:p>
                      <a:r>
                        <a:rPr lang="en-US" dirty="0"/>
                        <a:t>Modeling Steps</a:t>
                      </a:r>
                      <a:endParaRPr lang="en-IN" dirty="0"/>
                    </a:p>
                  </a:txBody>
                  <a:tcPr/>
                </a:tc>
                <a:tc>
                  <a:txBody>
                    <a:bodyPr/>
                    <a:lstStyle/>
                    <a:p>
                      <a:r>
                        <a:rPr lang="en-US" dirty="0"/>
                        <a:t>Remarks </a:t>
                      </a:r>
                      <a:endParaRPr lang="en-IN" dirty="0"/>
                    </a:p>
                  </a:txBody>
                  <a:tcPr/>
                </a:tc>
                <a:extLst>
                  <a:ext uri="{0D108BD9-81ED-4DB2-BD59-A6C34878D82A}">
                    <a16:rowId xmlns:a16="http://schemas.microsoft.com/office/drawing/2014/main" val="370578080"/>
                  </a:ext>
                </a:extLst>
              </a:tr>
              <a:tr h="370840">
                <a:tc>
                  <a:txBody>
                    <a:bodyPr/>
                    <a:lstStyle/>
                    <a:p>
                      <a:r>
                        <a:rPr lang="en-US" sz="1200" dirty="0"/>
                        <a:t>1. Data Sanity</a:t>
                      </a:r>
                      <a:endParaRPr lang="en-IN" sz="1200" dirty="0"/>
                    </a:p>
                  </a:txBody>
                  <a:tcPr/>
                </a:tc>
                <a:tc>
                  <a:txBody>
                    <a:bodyPr/>
                    <a:lstStyle/>
                    <a:p>
                      <a:pPr marL="171450" indent="-171450">
                        <a:buFont typeface="Arial" panose="020B0604020202020204" pitchFamily="34" charset="0"/>
                        <a:buChar char="•"/>
                      </a:pPr>
                      <a:r>
                        <a:rPr lang="en-US" sz="1200" dirty="0"/>
                        <a:t>Check the head/tail, shape, info, column names, describe, initial no. of missing value</a:t>
                      </a:r>
                      <a:endParaRPr lang="en-IN" sz="1200" dirty="0"/>
                    </a:p>
                  </a:txBody>
                  <a:tcPr/>
                </a:tc>
                <a:extLst>
                  <a:ext uri="{0D108BD9-81ED-4DB2-BD59-A6C34878D82A}">
                    <a16:rowId xmlns:a16="http://schemas.microsoft.com/office/drawing/2014/main" val="3147025822"/>
                  </a:ext>
                </a:extLst>
              </a:tr>
              <a:tr h="370840">
                <a:tc>
                  <a:txBody>
                    <a:bodyPr/>
                    <a:lstStyle/>
                    <a:p>
                      <a:r>
                        <a:rPr lang="en-US" sz="1200" dirty="0"/>
                        <a:t>2. Data Cleaning &amp; Preparation</a:t>
                      </a:r>
                      <a:endParaRPr lang="en-IN" sz="1200" dirty="0"/>
                    </a:p>
                  </a:txBody>
                  <a:tcPr/>
                </a:tc>
                <a:tc>
                  <a:txBody>
                    <a:bodyPr/>
                    <a:lstStyle/>
                    <a:p>
                      <a:pPr marL="171450" indent="-171450">
                        <a:buFont typeface="Arial" panose="020B0604020202020204" pitchFamily="34" charset="0"/>
                        <a:buChar char="•"/>
                      </a:pPr>
                      <a:r>
                        <a:rPr lang="en-US" sz="1200" dirty="0"/>
                        <a:t>Drop columns where missing values is greater than 30-40%</a:t>
                      </a:r>
                    </a:p>
                    <a:p>
                      <a:pPr marL="171450" indent="-171450">
                        <a:buFont typeface="Arial" panose="020B0604020202020204" pitchFamily="34" charset="0"/>
                        <a:buChar char="•"/>
                      </a:pPr>
                      <a:r>
                        <a:rPr lang="en-US" sz="1200" dirty="0"/>
                        <a:t>Drop any features which are not relevant for the analysis like IDs, locations </a:t>
                      </a:r>
                      <a:r>
                        <a:rPr lang="en-US" sz="1200" dirty="0" err="1"/>
                        <a:t>etc</a:t>
                      </a:r>
                      <a:endParaRPr lang="en-US" sz="1200" dirty="0"/>
                    </a:p>
                    <a:p>
                      <a:pPr marL="171450" indent="-171450">
                        <a:buFont typeface="Arial" panose="020B0604020202020204" pitchFamily="34" charset="0"/>
                        <a:buChar char="•"/>
                      </a:pPr>
                      <a:r>
                        <a:rPr lang="en-US" sz="1200" dirty="0"/>
                        <a:t>Drop columns which have high proportions of ‘Select’ since they are same as null</a:t>
                      </a:r>
                    </a:p>
                    <a:p>
                      <a:pPr marL="171450" indent="-171450">
                        <a:buFont typeface="Arial" panose="020B0604020202020204" pitchFamily="34" charset="0"/>
                        <a:buChar char="•"/>
                      </a:pPr>
                      <a:r>
                        <a:rPr lang="en-US" sz="1200" dirty="0"/>
                        <a:t>Create dummy features where ever applicable for the categorical features </a:t>
                      </a:r>
                    </a:p>
                    <a:p>
                      <a:pPr marL="171450" indent="-171450">
                        <a:buFont typeface="Arial" panose="020B0604020202020204" pitchFamily="34" charset="0"/>
                        <a:buChar char="•"/>
                      </a:pPr>
                      <a:r>
                        <a:rPr lang="en-US" sz="1200" dirty="0"/>
                        <a:t>Also, check the variance rule of the dummy features, to categorize the smaller ones into 1 category</a:t>
                      </a:r>
                    </a:p>
                    <a:p>
                      <a:endParaRPr lang="en-US" sz="1200" dirty="0"/>
                    </a:p>
                    <a:p>
                      <a:endParaRPr lang="en-IN" sz="1200" dirty="0"/>
                    </a:p>
                  </a:txBody>
                  <a:tcPr/>
                </a:tc>
                <a:extLst>
                  <a:ext uri="{0D108BD9-81ED-4DB2-BD59-A6C34878D82A}">
                    <a16:rowId xmlns:a16="http://schemas.microsoft.com/office/drawing/2014/main" val="3652805532"/>
                  </a:ext>
                </a:extLst>
              </a:tr>
              <a:tr h="370840">
                <a:tc>
                  <a:txBody>
                    <a:bodyPr/>
                    <a:lstStyle/>
                    <a:p>
                      <a:r>
                        <a:rPr lang="en-US" sz="1200" dirty="0"/>
                        <a:t>3. Create feature &amp; dependent data set </a:t>
                      </a:r>
                      <a:endParaRPr lang="en-IN" sz="1200" dirty="0"/>
                    </a:p>
                  </a:txBody>
                  <a:tcPr/>
                </a:tc>
                <a:tc>
                  <a:txBody>
                    <a:bodyPr/>
                    <a:lstStyle/>
                    <a:p>
                      <a:pPr marL="171450" indent="-171450">
                        <a:buFont typeface="Arial" panose="020B0604020202020204" pitchFamily="34" charset="0"/>
                        <a:buChar char="•"/>
                      </a:pPr>
                      <a:r>
                        <a:rPr lang="en-US" sz="1200" dirty="0"/>
                        <a:t>Create the X &amp; Y data frame containing the features &amp; target respectively </a:t>
                      </a:r>
                      <a:endParaRPr lang="en-IN" sz="1200" dirty="0"/>
                    </a:p>
                  </a:txBody>
                  <a:tcPr/>
                </a:tc>
                <a:extLst>
                  <a:ext uri="{0D108BD9-81ED-4DB2-BD59-A6C34878D82A}">
                    <a16:rowId xmlns:a16="http://schemas.microsoft.com/office/drawing/2014/main" val="2177988893"/>
                  </a:ext>
                </a:extLst>
              </a:tr>
              <a:tr h="370840">
                <a:tc>
                  <a:txBody>
                    <a:bodyPr/>
                    <a:lstStyle/>
                    <a:p>
                      <a:r>
                        <a:rPr lang="en-US" sz="1200" dirty="0"/>
                        <a:t>4. Create the train &amp; test data</a:t>
                      </a:r>
                      <a:endParaRPr lang="en-IN" sz="1200" dirty="0"/>
                    </a:p>
                  </a:txBody>
                  <a:tcPr/>
                </a:tc>
                <a:tc>
                  <a:txBody>
                    <a:bodyPr/>
                    <a:lstStyle/>
                    <a:p>
                      <a:pPr marL="171450" indent="-171450">
                        <a:buFont typeface="Arial" panose="020B0604020202020204" pitchFamily="34" charset="0"/>
                        <a:buChar char="•"/>
                      </a:pPr>
                      <a:r>
                        <a:rPr lang="en-US" sz="1200" dirty="0"/>
                        <a:t>80/20 or 70/30 recommended </a:t>
                      </a:r>
                      <a:endParaRPr lang="en-IN" sz="1200" dirty="0"/>
                    </a:p>
                  </a:txBody>
                  <a:tcPr/>
                </a:tc>
                <a:extLst>
                  <a:ext uri="{0D108BD9-81ED-4DB2-BD59-A6C34878D82A}">
                    <a16:rowId xmlns:a16="http://schemas.microsoft.com/office/drawing/2014/main" val="1666394104"/>
                  </a:ext>
                </a:extLst>
              </a:tr>
            </a:tbl>
          </a:graphicData>
        </a:graphic>
      </p:graphicFrame>
    </p:spTree>
    <p:extLst>
      <p:ext uri="{BB962C8B-B14F-4D97-AF65-F5344CB8AC3E}">
        <p14:creationId xmlns:p14="http://schemas.microsoft.com/office/powerpoint/2010/main" val="3826401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3FEA5F-15F0-0BE2-A797-852C89389853}"/>
              </a:ext>
            </a:extLst>
          </p:cNvPr>
          <p:cNvSpPr>
            <a:spLocks noGrp="1"/>
          </p:cNvSpPr>
          <p:nvPr>
            <p:ph type="title"/>
          </p:nvPr>
        </p:nvSpPr>
        <p:spPr>
          <a:xfrm>
            <a:off x="316678" y="121966"/>
            <a:ext cx="5956531" cy="382500"/>
          </a:xfrm>
        </p:spPr>
        <p:txBody>
          <a:bodyPr/>
          <a:lstStyle/>
          <a:p>
            <a:r>
              <a:rPr lang="en-US" b="1" dirty="0"/>
              <a:t>Lead Scoring Case Study</a:t>
            </a:r>
            <a:endParaRPr lang="en-IN" dirty="0"/>
          </a:p>
        </p:txBody>
      </p:sp>
      <p:sp>
        <p:nvSpPr>
          <p:cNvPr id="8" name="Rectangle 7">
            <a:extLst>
              <a:ext uri="{FF2B5EF4-FFF2-40B4-BE49-F238E27FC236}">
                <a16:creationId xmlns:a16="http://schemas.microsoft.com/office/drawing/2014/main" id="{D778C4B0-E542-7A63-541A-6BDFD4E1015E}"/>
              </a:ext>
            </a:extLst>
          </p:cNvPr>
          <p:cNvSpPr/>
          <p:nvPr/>
        </p:nvSpPr>
        <p:spPr>
          <a:xfrm>
            <a:off x="0" y="833324"/>
            <a:ext cx="9144000" cy="3825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4B8467AE-8B2B-9E90-EC8C-DCDE3C25E943}"/>
              </a:ext>
            </a:extLst>
          </p:cNvPr>
          <p:cNvSpPr txBox="1"/>
          <p:nvPr/>
        </p:nvSpPr>
        <p:spPr>
          <a:xfrm>
            <a:off x="130116" y="833324"/>
            <a:ext cx="8409633" cy="307777"/>
          </a:xfrm>
          <a:prstGeom prst="rect">
            <a:avLst/>
          </a:prstGeom>
          <a:noFill/>
        </p:spPr>
        <p:txBody>
          <a:bodyPr wrap="square">
            <a:spAutoFit/>
          </a:bodyPr>
          <a:lstStyle/>
          <a:p>
            <a:r>
              <a:rPr lang="en-US" b="0" i="0" dirty="0">
                <a:solidFill>
                  <a:srgbClr val="222222"/>
                </a:solidFill>
                <a:effectLst/>
                <a:latin typeface="Lato" panose="020F0502020204030203" pitchFamily="34" charset="0"/>
              </a:rPr>
              <a:t>Modeling Guidelines (Indicative not exhaustive)  (2/2)</a:t>
            </a:r>
            <a:endParaRPr lang="en-IN" dirty="0"/>
          </a:p>
        </p:txBody>
      </p:sp>
      <p:graphicFrame>
        <p:nvGraphicFramePr>
          <p:cNvPr id="2" name="Table 1">
            <a:extLst>
              <a:ext uri="{FF2B5EF4-FFF2-40B4-BE49-F238E27FC236}">
                <a16:creationId xmlns:a16="http://schemas.microsoft.com/office/drawing/2014/main" id="{8C22B8FD-89B8-FC74-3DF4-7E67818E098A}"/>
              </a:ext>
            </a:extLst>
          </p:cNvPr>
          <p:cNvGraphicFramePr>
            <a:graphicFrameLocks noGrp="1"/>
          </p:cNvGraphicFramePr>
          <p:nvPr>
            <p:extLst>
              <p:ext uri="{D42A27DB-BD31-4B8C-83A1-F6EECF244321}">
                <p14:modId xmlns:p14="http://schemas.microsoft.com/office/powerpoint/2010/main" val="2983789374"/>
              </p:ext>
            </p:extLst>
          </p:nvPr>
        </p:nvGraphicFramePr>
        <p:xfrm>
          <a:off x="316678" y="1362075"/>
          <a:ext cx="8420922" cy="3581400"/>
        </p:xfrm>
        <a:graphic>
          <a:graphicData uri="http://schemas.openxmlformats.org/drawingml/2006/table">
            <a:tbl>
              <a:tblPr firstRow="1" bandRow="1">
                <a:tableStyleId>{69012ECD-51FC-41F1-AA8D-1B2483CD663E}</a:tableStyleId>
              </a:tblPr>
              <a:tblGrid>
                <a:gridCol w="2291055">
                  <a:extLst>
                    <a:ext uri="{9D8B030D-6E8A-4147-A177-3AD203B41FA5}">
                      <a16:colId xmlns:a16="http://schemas.microsoft.com/office/drawing/2014/main" val="1915215335"/>
                    </a:ext>
                  </a:extLst>
                </a:gridCol>
                <a:gridCol w="6129867">
                  <a:extLst>
                    <a:ext uri="{9D8B030D-6E8A-4147-A177-3AD203B41FA5}">
                      <a16:colId xmlns:a16="http://schemas.microsoft.com/office/drawing/2014/main" val="108093879"/>
                    </a:ext>
                  </a:extLst>
                </a:gridCol>
              </a:tblGrid>
              <a:tr h="370840">
                <a:tc>
                  <a:txBody>
                    <a:bodyPr/>
                    <a:lstStyle/>
                    <a:p>
                      <a:r>
                        <a:rPr lang="en-US" dirty="0"/>
                        <a:t>Modeling Steps</a:t>
                      </a:r>
                      <a:endParaRPr lang="en-IN" dirty="0"/>
                    </a:p>
                  </a:txBody>
                  <a:tcPr/>
                </a:tc>
                <a:tc>
                  <a:txBody>
                    <a:bodyPr/>
                    <a:lstStyle/>
                    <a:p>
                      <a:r>
                        <a:rPr lang="en-US" dirty="0"/>
                        <a:t>Remarks </a:t>
                      </a:r>
                      <a:endParaRPr lang="en-IN" dirty="0"/>
                    </a:p>
                  </a:txBody>
                  <a:tcPr/>
                </a:tc>
                <a:extLst>
                  <a:ext uri="{0D108BD9-81ED-4DB2-BD59-A6C34878D82A}">
                    <a16:rowId xmlns:a16="http://schemas.microsoft.com/office/drawing/2014/main" val="370578080"/>
                  </a:ext>
                </a:extLst>
              </a:tr>
              <a:tr h="370840">
                <a:tc>
                  <a:txBody>
                    <a:bodyPr/>
                    <a:lstStyle/>
                    <a:p>
                      <a:r>
                        <a:rPr lang="en-US" sz="1200" dirty="0"/>
                        <a:t>1. Scaling features</a:t>
                      </a:r>
                      <a:endParaRPr lang="en-IN" sz="1200" dirty="0"/>
                    </a:p>
                  </a:txBody>
                  <a:tcPr/>
                </a:tc>
                <a:tc>
                  <a:txBody>
                    <a:bodyPr/>
                    <a:lstStyle/>
                    <a:p>
                      <a:pPr marL="171450" indent="-171450">
                        <a:buFont typeface="Arial" panose="020B0604020202020204" pitchFamily="34" charset="0"/>
                        <a:buChar char="•"/>
                      </a:pPr>
                      <a:r>
                        <a:rPr lang="en-US" sz="1200" dirty="0"/>
                        <a:t>Given there are numerical values present in different scales, hence good to scale (min-max scaler)</a:t>
                      </a:r>
                      <a:endParaRPr lang="en-IN" sz="1200" dirty="0"/>
                    </a:p>
                  </a:txBody>
                  <a:tcPr/>
                </a:tc>
                <a:extLst>
                  <a:ext uri="{0D108BD9-81ED-4DB2-BD59-A6C34878D82A}">
                    <a16:rowId xmlns:a16="http://schemas.microsoft.com/office/drawing/2014/main" val="3147025822"/>
                  </a:ext>
                </a:extLst>
              </a:tr>
              <a:tr h="370840">
                <a:tc>
                  <a:txBody>
                    <a:bodyPr/>
                    <a:lstStyle/>
                    <a:p>
                      <a:r>
                        <a:rPr lang="en-US" sz="1200" dirty="0"/>
                        <a:t>2. EDA &amp; Correlations</a:t>
                      </a:r>
                      <a:endParaRPr lang="en-IN" sz="1200" dirty="0"/>
                    </a:p>
                  </a:txBody>
                  <a:tcPr/>
                </a:tc>
                <a:tc>
                  <a:txBody>
                    <a:bodyPr/>
                    <a:lstStyle/>
                    <a:p>
                      <a:pPr marL="171450" indent="-171450">
                        <a:buFont typeface="Arial" panose="020B0604020202020204" pitchFamily="34" charset="0"/>
                        <a:buChar char="•"/>
                      </a:pPr>
                      <a:r>
                        <a:rPr lang="en-US" sz="1200" dirty="0"/>
                        <a:t>Visualize the distributions &amp; relationship among the variables using correlations</a:t>
                      </a:r>
                    </a:p>
                    <a:p>
                      <a:endParaRPr lang="en-US" sz="1200" dirty="0"/>
                    </a:p>
                    <a:p>
                      <a:endParaRPr lang="en-IN" sz="1200" dirty="0"/>
                    </a:p>
                  </a:txBody>
                  <a:tcPr/>
                </a:tc>
                <a:extLst>
                  <a:ext uri="{0D108BD9-81ED-4DB2-BD59-A6C34878D82A}">
                    <a16:rowId xmlns:a16="http://schemas.microsoft.com/office/drawing/2014/main" val="3652805532"/>
                  </a:ext>
                </a:extLst>
              </a:tr>
              <a:tr h="370840">
                <a:tc>
                  <a:txBody>
                    <a:bodyPr/>
                    <a:lstStyle/>
                    <a:p>
                      <a:r>
                        <a:rPr lang="en-US" sz="1200" dirty="0"/>
                        <a:t>3. Feature Selection</a:t>
                      </a:r>
                      <a:endParaRPr lang="en-IN" sz="1200" dirty="0"/>
                    </a:p>
                  </a:txBody>
                  <a:tcPr/>
                </a:tc>
                <a:tc>
                  <a:txBody>
                    <a:bodyPr/>
                    <a:lstStyle/>
                    <a:p>
                      <a:pPr marL="171450" indent="-171450">
                        <a:buFont typeface="Arial" panose="020B0604020202020204" pitchFamily="34" charset="0"/>
                        <a:buChar char="•"/>
                      </a:pPr>
                      <a:r>
                        <a:rPr lang="en-US" sz="1200" dirty="0"/>
                        <a:t>Can use Recursive feature elimination to select top features to iterate in the model</a:t>
                      </a:r>
                      <a:endParaRPr lang="en-IN" sz="1200" dirty="0"/>
                    </a:p>
                  </a:txBody>
                  <a:tcPr/>
                </a:tc>
                <a:extLst>
                  <a:ext uri="{0D108BD9-81ED-4DB2-BD59-A6C34878D82A}">
                    <a16:rowId xmlns:a16="http://schemas.microsoft.com/office/drawing/2014/main" val="2177988893"/>
                  </a:ext>
                </a:extLst>
              </a:tr>
              <a:tr h="370840">
                <a:tc>
                  <a:txBody>
                    <a:bodyPr/>
                    <a:lstStyle/>
                    <a:p>
                      <a:r>
                        <a:rPr lang="en-US" sz="1200" dirty="0"/>
                        <a:t>4. Model Building</a:t>
                      </a:r>
                      <a:endParaRPr lang="en-IN" sz="1200" dirty="0"/>
                    </a:p>
                  </a:txBody>
                  <a:tcPr/>
                </a:tc>
                <a:tc>
                  <a:txBody>
                    <a:bodyPr/>
                    <a:lstStyle/>
                    <a:p>
                      <a:pPr marL="171450" indent="-171450">
                        <a:buFont typeface="Arial" panose="020B0604020202020204" pitchFamily="34" charset="0"/>
                        <a:buChar char="•"/>
                      </a:pPr>
                      <a:r>
                        <a:rPr lang="en-US" sz="1200" dirty="0"/>
                        <a:t>Use Logistic Regression to iterate &amp; select the best features</a:t>
                      </a:r>
                    </a:p>
                    <a:p>
                      <a:pPr marL="171450" indent="-171450">
                        <a:buFont typeface="Arial" panose="020B0604020202020204" pitchFamily="34" charset="0"/>
                        <a:buChar char="•"/>
                      </a:pPr>
                      <a:r>
                        <a:rPr lang="en-US" sz="1200" dirty="0"/>
                        <a:t>Can add constant in the model </a:t>
                      </a:r>
                      <a:endParaRPr lang="en-IN" sz="1200" dirty="0"/>
                    </a:p>
                  </a:txBody>
                  <a:tcPr/>
                </a:tc>
                <a:extLst>
                  <a:ext uri="{0D108BD9-81ED-4DB2-BD59-A6C34878D82A}">
                    <a16:rowId xmlns:a16="http://schemas.microsoft.com/office/drawing/2014/main" val="1666394104"/>
                  </a:ext>
                </a:extLst>
              </a:tr>
              <a:tr h="370840">
                <a:tc>
                  <a:txBody>
                    <a:bodyPr/>
                    <a:lstStyle/>
                    <a:p>
                      <a:r>
                        <a:rPr lang="en-US" sz="1200" dirty="0"/>
                        <a:t>5. Model Evaluation</a:t>
                      </a:r>
                      <a:endParaRPr lang="en-IN" sz="1200" dirty="0"/>
                    </a:p>
                  </a:txBody>
                  <a:tcPr/>
                </a:tc>
                <a:tc>
                  <a:txBody>
                    <a:bodyPr/>
                    <a:lstStyle/>
                    <a:p>
                      <a:pPr marL="171450" indent="-171450">
                        <a:buFont typeface="Arial" panose="020B0604020202020204" pitchFamily="34" charset="0"/>
                        <a:buChar char="•"/>
                      </a:pPr>
                      <a:r>
                        <a:rPr lang="en-US" sz="1200" dirty="0"/>
                        <a:t>P-values, VIF, Accuracy score, F1, Recall, Precision, ROC, AUC, Sensitivity, Specificity</a:t>
                      </a:r>
                      <a:endParaRPr lang="en-IN" sz="1200" dirty="0"/>
                    </a:p>
                  </a:txBody>
                  <a:tcPr/>
                </a:tc>
                <a:extLst>
                  <a:ext uri="{0D108BD9-81ED-4DB2-BD59-A6C34878D82A}">
                    <a16:rowId xmlns:a16="http://schemas.microsoft.com/office/drawing/2014/main" val="261149040"/>
                  </a:ext>
                </a:extLst>
              </a:tr>
              <a:tr h="370840">
                <a:tc>
                  <a:txBody>
                    <a:bodyPr/>
                    <a:lstStyle/>
                    <a:p>
                      <a:r>
                        <a:rPr lang="en-US" sz="1200" dirty="0"/>
                        <a:t>6. Model Prediction</a:t>
                      </a:r>
                      <a:endParaRPr lang="en-IN" sz="1200" dirty="0"/>
                    </a:p>
                  </a:txBody>
                  <a:tcPr/>
                </a:tc>
                <a:tc>
                  <a:txBody>
                    <a:bodyPr/>
                    <a:lstStyle/>
                    <a:p>
                      <a:pPr marL="171450" indent="-171450">
                        <a:buFont typeface="Arial" panose="020B0604020202020204" pitchFamily="34" charset="0"/>
                        <a:buChar char="•"/>
                      </a:pPr>
                      <a:r>
                        <a:rPr lang="en-US" sz="1200" dirty="0"/>
                        <a:t>Prediction of lead score (1000 X Probabilities) in train, test, recheck Model Accuracy in test </a:t>
                      </a:r>
                      <a:endParaRPr lang="en-IN" sz="1200" dirty="0"/>
                    </a:p>
                  </a:txBody>
                  <a:tcPr/>
                </a:tc>
                <a:extLst>
                  <a:ext uri="{0D108BD9-81ED-4DB2-BD59-A6C34878D82A}">
                    <a16:rowId xmlns:a16="http://schemas.microsoft.com/office/drawing/2014/main" val="37197561"/>
                  </a:ext>
                </a:extLst>
              </a:tr>
              <a:tr h="370840">
                <a:tc>
                  <a:txBody>
                    <a:bodyPr/>
                    <a:lstStyle/>
                    <a:p>
                      <a:r>
                        <a:rPr lang="en-US" sz="1200" dirty="0"/>
                        <a:t>7. Model Summary</a:t>
                      </a:r>
                      <a:endParaRPr lang="en-IN" sz="1200" dirty="0"/>
                    </a:p>
                  </a:txBody>
                  <a:tcPr/>
                </a:tc>
                <a:tc>
                  <a:txBody>
                    <a:bodyPr/>
                    <a:lstStyle/>
                    <a:p>
                      <a:pPr marL="171450" indent="-171450">
                        <a:buFont typeface="Arial" panose="020B0604020202020204" pitchFamily="34" charset="0"/>
                        <a:buChar char="•"/>
                      </a:pPr>
                      <a:r>
                        <a:rPr lang="en-US" sz="1200" dirty="0"/>
                        <a:t>Final Important variables, accuracy summary</a:t>
                      </a:r>
                      <a:endParaRPr lang="en-IN" sz="1200" dirty="0"/>
                    </a:p>
                  </a:txBody>
                  <a:tcPr/>
                </a:tc>
                <a:extLst>
                  <a:ext uri="{0D108BD9-81ED-4DB2-BD59-A6C34878D82A}">
                    <a16:rowId xmlns:a16="http://schemas.microsoft.com/office/drawing/2014/main" val="680399781"/>
                  </a:ext>
                </a:extLst>
              </a:tr>
            </a:tbl>
          </a:graphicData>
        </a:graphic>
      </p:graphicFrame>
    </p:spTree>
    <p:extLst>
      <p:ext uri="{BB962C8B-B14F-4D97-AF65-F5344CB8AC3E}">
        <p14:creationId xmlns:p14="http://schemas.microsoft.com/office/powerpoint/2010/main" val="2726571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752045-26E2-7421-89C6-152FFB406407}"/>
              </a:ext>
            </a:extLst>
          </p:cNvPr>
          <p:cNvSpPr txBox="1"/>
          <p:nvPr/>
        </p:nvSpPr>
        <p:spPr>
          <a:xfrm>
            <a:off x="180622" y="1069824"/>
            <a:ext cx="7811911" cy="584775"/>
          </a:xfrm>
          <a:prstGeom prst="rect">
            <a:avLst/>
          </a:prstGeom>
          <a:noFill/>
        </p:spPr>
        <p:txBody>
          <a:bodyPr wrap="square" rtlCol="0">
            <a:spAutoFit/>
          </a:bodyPr>
          <a:lstStyle/>
          <a:p>
            <a:pPr marL="12700" marR="5080" lvl="0" indent="0" algn="l" defTabSz="914400" rtl="0" eaLnBrk="1" fontAlgn="auto" latinLnBrk="0" hangingPunct="1">
              <a:lnSpc>
                <a:spcPct val="100000"/>
              </a:lnSpc>
              <a:spcBef>
                <a:spcPts val="100"/>
              </a:spcBef>
              <a:spcAft>
                <a:spcPts val="0"/>
              </a:spcAft>
              <a:buClrTx/>
              <a:buSzTx/>
              <a:buFontTx/>
              <a:buNone/>
              <a:tabLst/>
              <a:defRPr/>
            </a:pPr>
            <a:r>
              <a:rPr kumimoji="0" lang="en-US" sz="3200" b="1" i="0" u="none" strike="noStrike" kern="0" cap="none" spc="-5" normalizeH="0" baseline="0" noProof="0" dirty="0">
                <a:ln>
                  <a:noFill/>
                </a:ln>
                <a:solidFill>
                  <a:srgbClr val="FFFFFF"/>
                </a:solidFill>
                <a:effectLst/>
                <a:uLnTx/>
                <a:uFillTx/>
                <a:latin typeface="Arial Black" panose="020B0A04020102020204" pitchFamily="34" charset="0"/>
                <a:ea typeface="+mj-ea"/>
                <a:cs typeface="Calibri"/>
                <a:sym typeface="Arial"/>
              </a:rPr>
              <a:t>Goals of the Case Study</a:t>
            </a:r>
          </a:p>
        </p:txBody>
      </p:sp>
    </p:spTree>
    <p:extLst>
      <p:ext uri="{BB962C8B-B14F-4D97-AF65-F5344CB8AC3E}">
        <p14:creationId xmlns:p14="http://schemas.microsoft.com/office/powerpoint/2010/main" val="4233805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3FEA5F-15F0-0BE2-A797-852C89389853}"/>
              </a:ext>
            </a:extLst>
          </p:cNvPr>
          <p:cNvSpPr>
            <a:spLocks noGrp="1"/>
          </p:cNvSpPr>
          <p:nvPr>
            <p:ph type="title"/>
          </p:nvPr>
        </p:nvSpPr>
        <p:spPr>
          <a:xfrm>
            <a:off x="316678" y="121966"/>
            <a:ext cx="5956531" cy="382500"/>
          </a:xfrm>
        </p:spPr>
        <p:txBody>
          <a:bodyPr/>
          <a:lstStyle/>
          <a:p>
            <a:r>
              <a:rPr lang="en-US" b="1" dirty="0"/>
              <a:t>Lead Scoring Case Study</a:t>
            </a:r>
            <a:endParaRPr lang="en-IN" dirty="0"/>
          </a:p>
        </p:txBody>
      </p:sp>
      <p:sp>
        <p:nvSpPr>
          <p:cNvPr id="4" name="TextBox 3">
            <a:extLst>
              <a:ext uri="{FF2B5EF4-FFF2-40B4-BE49-F238E27FC236}">
                <a16:creationId xmlns:a16="http://schemas.microsoft.com/office/drawing/2014/main" id="{21E4262D-C6B6-F5C0-9F05-0F348200B354}"/>
              </a:ext>
            </a:extLst>
          </p:cNvPr>
          <p:cNvSpPr txBox="1"/>
          <p:nvPr/>
        </p:nvSpPr>
        <p:spPr>
          <a:xfrm>
            <a:off x="316678" y="1320447"/>
            <a:ext cx="7754878" cy="2893100"/>
          </a:xfrm>
          <a:prstGeom prst="rect">
            <a:avLst/>
          </a:prstGeom>
          <a:noFill/>
        </p:spPr>
        <p:txBody>
          <a:bodyPr wrap="square">
            <a:spAutoFit/>
          </a:bodyPr>
          <a:lstStyle/>
          <a:p>
            <a:pPr algn="l"/>
            <a:r>
              <a:rPr lang="en-US" b="1" i="0" dirty="0">
                <a:solidFill>
                  <a:srgbClr val="091E42"/>
                </a:solidFill>
                <a:effectLst/>
                <a:latin typeface="freight-text-pro"/>
              </a:rPr>
              <a:t>There are quite a few goals for this case study.</a:t>
            </a:r>
          </a:p>
          <a:p>
            <a:pPr algn="l"/>
            <a:endParaRPr lang="en-US" b="1" i="0" dirty="0">
              <a:solidFill>
                <a:srgbClr val="091E42"/>
              </a:solidFill>
              <a:effectLst/>
              <a:latin typeface="freight-text-pro"/>
            </a:endParaRPr>
          </a:p>
          <a:p>
            <a:pPr algn="l">
              <a:buFont typeface="+mj-lt"/>
              <a:buAutoNum type="arabicPeriod"/>
            </a:pPr>
            <a:r>
              <a:rPr lang="en-US" b="0" i="0" dirty="0">
                <a:solidFill>
                  <a:srgbClr val="091E42"/>
                </a:solidFill>
                <a:effectLst/>
                <a:latin typeface="freight-text-pro"/>
              </a:rPr>
              <a:t>Build a logistic regression model to assign a </a:t>
            </a:r>
            <a:r>
              <a:rPr lang="en-US" b="0" i="0" dirty="0">
                <a:solidFill>
                  <a:schemeClr val="bg1"/>
                </a:solidFill>
                <a:effectLst/>
                <a:highlight>
                  <a:srgbClr val="0000FF"/>
                </a:highlight>
                <a:latin typeface="freight-text-pro"/>
              </a:rPr>
              <a:t>lead score between 0 and 100 to each of the leads which can be used by the company to target potential leads</a:t>
            </a:r>
            <a:r>
              <a:rPr lang="en-US" b="0" i="0" dirty="0">
                <a:solidFill>
                  <a:srgbClr val="091E42"/>
                </a:solidFill>
                <a:effectLst/>
                <a:latin typeface="freight-text-pro"/>
              </a:rPr>
              <a:t>. A higher score would mean that the lead is hot, i.e. is most likely to convert whereas a lower score would mean that the lead is cold and will mostly not get converted.</a:t>
            </a:r>
          </a:p>
          <a:p>
            <a:pPr algn="l">
              <a:buFont typeface="+mj-lt"/>
              <a:buAutoNum type="arabicPeriod"/>
            </a:pPr>
            <a:endParaRPr lang="en-US" dirty="0">
              <a:solidFill>
                <a:srgbClr val="091E42"/>
              </a:solidFill>
              <a:latin typeface="freight-text-pro"/>
            </a:endParaRPr>
          </a:p>
          <a:p>
            <a:pPr algn="l">
              <a:buFont typeface="+mj-lt"/>
              <a:buAutoNum type="arabicPeriod"/>
            </a:pPr>
            <a:endParaRPr lang="en-US" b="0" i="0" dirty="0">
              <a:solidFill>
                <a:srgbClr val="091E42"/>
              </a:solidFill>
              <a:effectLst/>
              <a:latin typeface="freight-text-pro"/>
            </a:endParaRPr>
          </a:p>
          <a:p>
            <a:pPr algn="l">
              <a:buFont typeface="+mj-lt"/>
              <a:buAutoNum type="arabicPeriod"/>
            </a:pPr>
            <a:endParaRPr lang="en-US" b="0" i="0" dirty="0">
              <a:solidFill>
                <a:srgbClr val="091E42"/>
              </a:solidFill>
              <a:effectLst/>
              <a:latin typeface="freight-text-pro"/>
            </a:endParaRPr>
          </a:p>
          <a:p>
            <a:pPr algn="l">
              <a:buFont typeface="+mj-lt"/>
              <a:buAutoNum type="arabicPeriod"/>
            </a:pPr>
            <a:r>
              <a:rPr lang="en-US" b="0" i="0" dirty="0">
                <a:solidFill>
                  <a:schemeClr val="bg1"/>
                </a:solidFill>
                <a:effectLst/>
                <a:highlight>
                  <a:srgbClr val="0000FF"/>
                </a:highlight>
                <a:latin typeface="freight-text-pro"/>
              </a:rPr>
              <a:t>There are some more problems presented by the company which your model should be able to adjust to if the company's requirement changes in the future so you will need to handle these as well. These problems are provided in a separate doc file. </a:t>
            </a:r>
            <a:r>
              <a:rPr lang="en-US" b="0" i="0" dirty="0">
                <a:solidFill>
                  <a:srgbClr val="091E42"/>
                </a:solidFill>
                <a:effectLst/>
                <a:latin typeface="freight-text-pro"/>
              </a:rPr>
              <a:t>Please fill it based on the logistic regression model you got in the first step. Also, make sure you include this in your final PPT where you'll make recommendations.</a:t>
            </a:r>
          </a:p>
        </p:txBody>
      </p:sp>
    </p:spTree>
    <p:extLst>
      <p:ext uri="{BB962C8B-B14F-4D97-AF65-F5344CB8AC3E}">
        <p14:creationId xmlns:p14="http://schemas.microsoft.com/office/powerpoint/2010/main" val="1537374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752045-26E2-7421-89C6-152FFB406407}"/>
              </a:ext>
            </a:extLst>
          </p:cNvPr>
          <p:cNvSpPr txBox="1"/>
          <p:nvPr/>
        </p:nvSpPr>
        <p:spPr>
          <a:xfrm>
            <a:off x="180622" y="1069824"/>
            <a:ext cx="7811911" cy="584775"/>
          </a:xfrm>
          <a:prstGeom prst="rect">
            <a:avLst/>
          </a:prstGeom>
          <a:noFill/>
        </p:spPr>
        <p:txBody>
          <a:bodyPr wrap="square" rtlCol="0">
            <a:spAutoFit/>
          </a:bodyPr>
          <a:lstStyle/>
          <a:p>
            <a:pPr marL="12700" marR="5080" lvl="0" indent="0" algn="l" defTabSz="914400" rtl="0" eaLnBrk="1" fontAlgn="auto" latinLnBrk="0" hangingPunct="1">
              <a:lnSpc>
                <a:spcPct val="100000"/>
              </a:lnSpc>
              <a:spcBef>
                <a:spcPts val="100"/>
              </a:spcBef>
              <a:spcAft>
                <a:spcPts val="0"/>
              </a:spcAft>
              <a:buClrTx/>
              <a:buSzTx/>
              <a:buFontTx/>
              <a:buNone/>
              <a:tabLst/>
              <a:defRPr/>
            </a:pPr>
            <a:r>
              <a:rPr kumimoji="0" lang="en-US" sz="3200" b="1" i="0" u="none" strike="noStrike" kern="0" cap="none" spc="-5" normalizeH="0" baseline="0" noProof="0" dirty="0">
                <a:ln>
                  <a:noFill/>
                </a:ln>
                <a:solidFill>
                  <a:srgbClr val="FFFFFF"/>
                </a:solidFill>
                <a:effectLst/>
                <a:uLnTx/>
                <a:uFillTx/>
                <a:latin typeface="Arial Black" panose="020B0A04020102020204" pitchFamily="34" charset="0"/>
                <a:ea typeface="+mj-ea"/>
                <a:cs typeface="Calibri"/>
                <a:sym typeface="Arial"/>
              </a:rPr>
              <a:t>Submission Guidelines</a:t>
            </a:r>
          </a:p>
        </p:txBody>
      </p:sp>
    </p:spTree>
    <p:extLst>
      <p:ext uri="{BB962C8B-B14F-4D97-AF65-F5344CB8AC3E}">
        <p14:creationId xmlns:p14="http://schemas.microsoft.com/office/powerpoint/2010/main" val="1856916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3FEA5F-15F0-0BE2-A797-852C89389853}"/>
              </a:ext>
            </a:extLst>
          </p:cNvPr>
          <p:cNvSpPr>
            <a:spLocks noGrp="1"/>
          </p:cNvSpPr>
          <p:nvPr>
            <p:ph type="title"/>
          </p:nvPr>
        </p:nvSpPr>
        <p:spPr>
          <a:xfrm>
            <a:off x="316678" y="121966"/>
            <a:ext cx="5956531" cy="382500"/>
          </a:xfrm>
        </p:spPr>
        <p:txBody>
          <a:bodyPr/>
          <a:lstStyle/>
          <a:p>
            <a:r>
              <a:rPr lang="en-US" b="1" dirty="0"/>
              <a:t>Lead Scoring Case Study</a:t>
            </a:r>
            <a:endParaRPr lang="en-IN" dirty="0"/>
          </a:p>
        </p:txBody>
      </p:sp>
      <p:sp>
        <p:nvSpPr>
          <p:cNvPr id="5" name="TextBox 4">
            <a:extLst>
              <a:ext uri="{FF2B5EF4-FFF2-40B4-BE49-F238E27FC236}">
                <a16:creationId xmlns:a16="http://schemas.microsoft.com/office/drawing/2014/main" id="{4E14E336-E083-075B-C336-87C756BFD4D6}"/>
              </a:ext>
            </a:extLst>
          </p:cNvPr>
          <p:cNvSpPr txBox="1"/>
          <p:nvPr/>
        </p:nvSpPr>
        <p:spPr>
          <a:xfrm>
            <a:off x="316678" y="1362075"/>
            <a:ext cx="8296744" cy="2246769"/>
          </a:xfrm>
          <a:prstGeom prst="rect">
            <a:avLst/>
          </a:prstGeom>
          <a:noFill/>
        </p:spPr>
        <p:txBody>
          <a:bodyPr wrap="square">
            <a:spAutoFit/>
          </a:bodyPr>
          <a:lstStyle/>
          <a:p>
            <a:pPr algn="l">
              <a:buFont typeface="+mj-lt"/>
              <a:buAutoNum type="arabicPeriod"/>
            </a:pPr>
            <a:r>
              <a:rPr lang="en-US" b="0" i="0" dirty="0">
                <a:solidFill>
                  <a:srgbClr val="091E42"/>
                </a:solidFill>
                <a:effectLst/>
                <a:latin typeface="freight-text-pro"/>
              </a:rPr>
              <a:t>A well-commented </a:t>
            </a:r>
            <a:r>
              <a:rPr lang="en-US" b="0" i="0" dirty="0" err="1">
                <a:solidFill>
                  <a:srgbClr val="091E42"/>
                </a:solidFill>
                <a:effectLst/>
                <a:latin typeface="freight-text-pro"/>
              </a:rPr>
              <a:t>Jupyter</a:t>
            </a:r>
            <a:r>
              <a:rPr lang="en-US" b="0" i="0" dirty="0">
                <a:solidFill>
                  <a:srgbClr val="091E42"/>
                </a:solidFill>
                <a:effectLst/>
                <a:latin typeface="freight-text-pro"/>
              </a:rPr>
              <a:t> note with at least the logistic regression model, the conversion predictions and evaluation metrics.</a:t>
            </a:r>
          </a:p>
          <a:p>
            <a:pPr algn="l">
              <a:buFont typeface="+mj-lt"/>
              <a:buAutoNum type="arabicPeriod"/>
            </a:pPr>
            <a:r>
              <a:rPr lang="en-US" b="0" i="0" dirty="0">
                <a:solidFill>
                  <a:srgbClr val="091E42"/>
                </a:solidFill>
                <a:effectLst/>
                <a:latin typeface="freight-text-pro"/>
              </a:rPr>
              <a:t>The word document filled with solutions to all the problems.</a:t>
            </a:r>
          </a:p>
          <a:p>
            <a:pPr algn="l">
              <a:buFont typeface="+mj-lt"/>
              <a:buAutoNum type="arabicPeriod"/>
            </a:pPr>
            <a:r>
              <a:rPr lang="en-US" b="0" i="0" dirty="0">
                <a:solidFill>
                  <a:srgbClr val="091E42"/>
                </a:solidFill>
                <a:effectLst/>
                <a:latin typeface="freight-text-pro"/>
              </a:rPr>
              <a:t>The overall approach of the analysis in a presentation</a:t>
            </a:r>
          </a:p>
          <a:p>
            <a:pPr marL="742950" lvl="1" indent="-285750" algn="l">
              <a:buFont typeface="+mj-lt"/>
              <a:buAutoNum type="arabicPeriod"/>
            </a:pPr>
            <a:r>
              <a:rPr lang="en-US" b="0" i="0" dirty="0">
                <a:solidFill>
                  <a:srgbClr val="091E42"/>
                </a:solidFill>
                <a:effectLst/>
                <a:latin typeface="freight-text-pro"/>
              </a:rPr>
              <a:t>Mention the problem statement and the analysis approach briefly </a:t>
            </a:r>
          </a:p>
          <a:p>
            <a:pPr marL="742950" lvl="1" indent="-285750" algn="l">
              <a:buFont typeface="+mj-lt"/>
              <a:buAutoNum type="arabicPeriod"/>
            </a:pPr>
            <a:r>
              <a:rPr lang="en-US" b="0" i="0" dirty="0">
                <a:solidFill>
                  <a:srgbClr val="091E42"/>
                </a:solidFill>
                <a:effectLst/>
                <a:latin typeface="freight-text-pro"/>
              </a:rPr>
              <a:t>Explain the results in business terms</a:t>
            </a:r>
          </a:p>
          <a:p>
            <a:pPr marL="742950" lvl="1" indent="-285750" algn="l">
              <a:buFont typeface="+mj-lt"/>
              <a:buAutoNum type="arabicPeriod"/>
            </a:pPr>
            <a:r>
              <a:rPr lang="en-US" b="0" i="0" dirty="0">
                <a:solidFill>
                  <a:srgbClr val="091E42"/>
                </a:solidFill>
                <a:effectLst/>
                <a:latin typeface="freight-text-pro"/>
              </a:rPr>
              <a:t>Include </a:t>
            </a:r>
            <a:r>
              <a:rPr lang="en-US" b="0" i="0" dirty="0" err="1">
                <a:solidFill>
                  <a:srgbClr val="091E42"/>
                </a:solidFill>
                <a:effectLst/>
                <a:latin typeface="freight-text-pro"/>
              </a:rPr>
              <a:t>visualisations</a:t>
            </a:r>
            <a:r>
              <a:rPr lang="en-US" b="0" i="0" dirty="0">
                <a:solidFill>
                  <a:srgbClr val="091E42"/>
                </a:solidFill>
                <a:effectLst/>
                <a:latin typeface="freight-text-pro"/>
              </a:rPr>
              <a:t> and </a:t>
            </a:r>
            <a:r>
              <a:rPr lang="en-US" b="0" i="0" dirty="0" err="1">
                <a:solidFill>
                  <a:srgbClr val="091E42"/>
                </a:solidFill>
                <a:effectLst/>
                <a:latin typeface="freight-text-pro"/>
              </a:rPr>
              <a:t>summarise</a:t>
            </a:r>
            <a:r>
              <a:rPr lang="en-US" b="0" i="0" dirty="0">
                <a:solidFill>
                  <a:srgbClr val="091E42"/>
                </a:solidFill>
                <a:effectLst/>
                <a:latin typeface="freight-text-pro"/>
              </a:rPr>
              <a:t> the most important results in the presentation</a:t>
            </a:r>
          </a:p>
          <a:p>
            <a:pPr algn="l">
              <a:buFont typeface="+mj-lt"/>
              <a:buAutoNum type="arabicPeriod"/>
            </a:pPr>
            <a:r>
              <a:rPr lang="en-US" b="0" i="0" dirty="0">
                <a:solidFill>
                  <a:srgbClr val="091E42"/>
                </a:solidFill>
                <a:effectLst/>
                <a:latin typeface="freight-text-pro"/>
              </a:rPr>
              <a:t>A brief summary report in 500 words explaining how you proceeded with the assignment and the learnings that you gathered.</a:t>
            </a:r>
          </a:p>
          <a:p>
            <a:pPr algn="l">
              <a:buFont typeface="+mj-lt"/>
              <a:buAutoNum type="arabicPeriod"/>
            </a:pPr>
            <a:r>
              <a:rPr lang="en-US" dirty="0">
                <a:solidFill>
                  <a:srgbClr val="091E42"/>
                </a:solidFill>
                <a:latin typeface="freight-text-pro"/>
              </a:rPr>
              <a:t>ReadMe file while pushing it to the </a:t>
            </a:r>
            <a:r>
              <a:rPr lang="en-US" dirty="0" err="1">
                <a:solidFill>
                  <a:srgbClr val="091E42"/>
                </a:solidFill>
                <a:latin typeface="freight-text-pro"/>
              </a:rPr>
              <a:t>Github</a:t>
            </a:r>
            <a:r>
              <a:rPr lang="en-US" dirty="0">
                <a:solidFill>
                  <a:srgbClr val="091E42"/>
                </a:solidFill>
                <a:latin typeface="freight-text-pro"/>
              </a:rPr>
              <a:t> Repo</a:t>
            </a:r>
            <a:endParaRPr lang="en-US" b="0" i="0" dirty="0">
              <a:solidFill>
                <a:srgbClr val="091E42"/>
              </a:solidFill>
              <a:effectLst/>
              <a:latin typeface="freight-text-pro"/>
            </a:endParaRPr>
          </a:p>
        </p:txBody>
      </p:sp>
    </p:spTree>
    <p:extLst>
      <p:ext uri="{BB962C8B-B14F-4D97-AF65-F5344CB8AC3E}">
        <p14:creationId xmlns:p14="http://schemas.microsoft.com/office/powerpoint/2010/main" val="205503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8" name="Google Shape;148;p2"/>
          <p:cNvPicPr preferRelativeResize="0"/>
          <p:nvPr/>
        </p:nvPicPr>
        <p:blipFill rotWithShape="1">
          <a:blip r:embed="rId3">
            <a:alphaModFix/>
          </a:blip>
          <a:srcRect/>
          <a:stretch/>
        </p:blipFill>
        <p:spPr>
          <a:xfrm>
            <a:off x="7582371" y="0"/>
            <a:ext cx="1356542" cy="1577482"/>
          </a:xfrm>
          <a:prstGeom prst="rect">
            <a:avLst/>
          </a:prstGeom>
          <a:noFill/>
          <a:ln>
            <a:noFill/>
          </a:ln>
        </p:spPr>
      </p:pic>
      <p:sp>
        <p:nvSpPr>
          <p:cNvPr id="149" name="Google Shape;149;p2"/>
          <p:cNvSpPr txBox="1"/>
          <p:nvPr/>
        </p:nvSpPr>
        <p:spPr>
          <a:xfrm>
            <a:off x="0" y="-32917"/>
            <a:ext cx="1655700" cy="1311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1100"/>
              <a:buFont typeface="Arial"/>
              <a:buNone/>
            </a:pPr>
            <a:endParaRPr sz="1400" b="0" i="0" u="none" strike="noStrike" cap="none" dirty="0">
              <a:solidFill>
                <a:srgbClr val="FFFFFF"/>
              </a:solidFill>
              <a:latin typeface="Arial"/>
              <a:ea typeface="Arial"/>
              <a:cs typeface="Arial"/>
              <a:sym typeface="Arial"/>
            </a:endParaRPr>
          </a:p>
          <a:p>
            <a:pPr marL="0" marR="0" lvl="0" indent="0" algn="l" rtl="0">
              <a:lnSpc>
                <a:spcPct val="90000"/>
              </a:lnSpc>
              <a:spcBef>
                <a:spcPts val="1000"/>
              </a:spcBef>
              <a:spcAft>
                <a:spcPts val="0"/>
              </a:spcAft>
              <a:buClr>
                <a:srgbClr val="000000"/>
              </a:buClr>
              <a:buSzPts val="1100"/>
              <a:buFont typeface="Arial"/>
              <a:buNone/>
            </a:pPr>
            <a:r>
              <a:rPr lang="en" sz="1400" b="0" i="1" u="none" strike="noStrike" cap="none" dirty="0">
                <a:solidFill>
                  <a:srgbClr val="000000"/>
                </a:solidFill>
                <a:latin typeface="Arial"/>
                <a:ea typeface="Arial"/>
                <a:cs typeface="Arial"/>
                <a:sym typeface="Arial"/>
              </a:rPr>
              <a:t>    #LifeKoKaroLift</a:t>
            </a:r>
            <a:endParaRPr sz="1800" b="0" i="0" u="none" strike="noStrike" cap="none" dirty="0">
              <a:solidFill>
                <a:srgbClr val="000000"/>
              </a:solidFill>
              <a:latin typeface="Arial"/>
              <a:ea typeface="Arial"/>
              <a:cs typeface="Arial"/>
              <a:sym typeface="Arial"/>
            </a:endParaRPr>
          </a:p>
        </p:txBody>
      </p:sp>
      <p:sp>
        <p:nvSpPr>
          <p:cNvPr id="5" name="object 2">
            <a:extLst>
              <a:ext uri="{FF2B5EF4-FFF2-40B4-BE49-F238E27FC236}">
                <a16:creationId xmlns:a16="http://schemas.microsoft.com/office/drawing/2014/main" id="{D3CAA0F7-E4E3-BE79-D413-538F1FD47B44}"/>
              </a:ext>
            </a:extLst>
          </p:cNvPr>
          <p:cNvSpPr txBox="1">
            <a:spLocks/>
          </p:cNvSpPr>
          <p:nvPr/>
        </p:nvSpPr>
        <p:spPr>
          <a:xfrm>
            <a:off x="4768148" y="1817934"/>
            <a:ext cx="3676763" cy="2240998"/>
          </a:xfrm>
          <a:prstGeom prst="rect">
            <a:avLst/>
          </a:prstGeom>
          <a:noFill/>
          <a:ln>
            <a:noFill/>
          </a:ln>
        </p:spPr>
        <p:txBody>
          <a:bodyPr spcFirstLastPara="1" vert="horz" wrap="square" lIns="0" tIns="12065" rIns="0" bIns="0" rtlCol="0" anchor="b" anchorCtr="0">
            <a:sp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marL="149860" marR="5080" indent="-137160">
              <a:lnSpc>
                <a:spcPct val="100000"/>
              </a:lnSpc>
              <a:spcBef>
                <a:spcPts val="95"/>
              </a:spcBef>
            </a:pPr>
            <a:r>
              <a:rPr lang="en-IN" sz="3600" spc="-5" dirty="0"/>
              <a:t>Lead Scoring Case Study – </a:t>
            </a:r>
            <a:r>
              <a:rPr lang="en-IN" sz="3600" spc="-5" dirty="0">
                <a:solidFill>
                  <a:srgbClr val="C00000"/>
                </a:solidFill>
              </a:rPr>
              <a:t>Pre Assignment Session</a:t>
            </a:r>
            <a:endParaRPr lang="en-IN" sz="3600" dirty="0">
              <a:solidFill>
                <a:srgbClr val="C00000"/>
              </a:solidFill>
            </a:endParaRPr>
          </a:p>
        </p:txBody>
      </p:sp>
      <p:pic>
        <p:nvPicPr>
          <p:cNvPr id="1026" name="Picture 2" descr="Python Programming case study high resolution image. Image 1 of 4">
            <a:extLst>
              <a:ext uri="{FF2B5EF4-FFF2-40B4-BE49-F238E27FC236}">
                <a16:creationId xmlns:a16="http://schemas.microsoft.com/office/drawing/2014/main" id="{81A07601-D6F7-2B17-0EDD-DAEED4CD75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767644"/>
            <a:ext cx="4375855" cy="43758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1794049-99DD-12E7-939F-64EAB1818529}"/>
              </a:ext>
            </a:extLst>
          </p:cNvPr>
          <p:cNvSpPr/>
          <p:nvPr/>
        </p:nvSpPr>
        <p:spPr>
          <a:xfrm>
            <a:off x="3897196" y="4951588"/>
            <a:ext cx="2709333" cy="1919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rPr>
              <a:t>Image created by Generative AI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752045-26E2-7421-89C6-152FFB406407}"/>
              </a:ext>
            </a:extLst>
          </p:cNvPr>
          <p:cNvSpPr txBox="1"/>
          <p:nvPr/>
        </p:nvSpPr>
        <p:spPr>
          <a:xfrm>
            <a:off x="180622" y="1069824"/>
            <a:ext cx="7811911" cy="584775"/>
          </a:xfrm>
          <a:prstGeom prst="rect">
            <a:avLst/>
          </a:prstGeom>
          <a:noFill/>
        </p:spPr>
        <p:txBody>
          <a:bodyPr wrap="square" rtlCol="0">
            <a:spAutoFit/>
          </a:bodyPr>
          <a:lstStyle/>
          <a:p>
            <a:pPr marL="12700" marR="5080" lvl="0" indent="0" algn="l" defTabSz="914400" rtl="0" eaLnBrk="1" fontAlgn="auto" latinLnBrk="0" hangingPunct="1">
              <a:lnSpc>
                <a:spcPct val="100000"/>
              </a:lnSpc>
              <a:spcBef>
                <a:spcPts val="100"/>
              </a:spcBef>
              <a:spcAft>
                <a:spcPts val="0"/>
              </a:spcAft>
              <a:buClrTx/>
              <a:buSzTx/>
              <a:buFontTx/>
              <a:buNone/>
              <a:tabLst/>
              <a:defRPr/>
            </a:pPr>
            <a:r>
              <a:rPr kumimoji="0" lang="en-US" sz="3200" b="1" i="0" u="none" strike="noStrike" kern="0" cap="none" spc="-5" normalizeH="0" baseline="0" noProof="0" dirty="0">
                <a:ln>
                  <a:noFill/>
                </a:ln>
                <a:solidFill>
                  <a:srgbClr val="FFFFFF"/>
                </a:solidFill>
                <a:effectLst/>
                <a:uLnTx/>
                <a:uFillTx/>
                <a:latin typeface="Arial Black" panose="020B0A04020102020204" pitchFamily="34" charset="0"/>
                <a:ea typeface="+mj-ea"/>
                <a:cs typeface="Calibri"/>
                <a:sym typeface="Arial"/>
              </a:rPr>
              <a:t>Evaluation Criteria</a:t>
            </a:r>
          </a:p>
        </p:txBody>
      </p:sp>
    </p:spTree>
    <p:extLst>
      <p:ext uri="{BB962C8B-B14F-4D97-AF65-F5344CB8AC3E}">
        <p14:creationId xmlns:p14="http://schemas.microsoft.com/office/powerpoint/2010/main" val="2369809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3FEA5F-15F0-0BE2-A797-852C89389853}"/>
              </a:ext>
            </a:extLst>
          </p:cNvPr>
          <p:cNvSpPr>
            <a:spLocks noGrp="1"/>
          </p:cNvSpPr>
          <p:nvPr>
            <p:ph type="title"/>
          </p:nvPr>
        </p:nvSpPr>
        <p:spPr>
          <a:xfrm>
            <a:off x="316678" y="121966"/>
            <a:ext cx="5956531" cy="382500"/>
          </a:xfrm>
        </p:spPr>
        <p:txBody>
          <a:bodyPr/>
          <a:lstStyle/>
          <a:p>
            <a:r>
              <a:rPr lang="en-US" b="1" dirty="0"/>
              <a:t>Lead Scoring Case Study</a:t>
            </a:r>
            <a:endParaRPr lang="en-IN" dirty="0"/>
          </a:p>
        </p:txBody>
      </p:sp>
      <p:graphicFrame>
        <p:nvGraphicFramePr>
          <p:cNvPr id="2" name="Table 1">
            <a:extLst>
              <a:ext uri="{FF2B5EF4-FFF2-40B4-BE49-F238E27FC236}">
                <a16:creationId xmlns:a16="http://schemas.microsoft.com/office/drawing/2014/main" id="{18E96F90-2F6D-1167-DC78-A08D0D2060A5}"/>
              </a:ext>
            </a:extLst>
          </p:cNvPr>
          <p:cNvGraphicFramePr>
            <a:graphicFrameLocks noGrp="1"/>
          </p:cNvGraphicFramePr>
          <p:nvPr>
            <p:extLst>
              <p:ext uri="{D42A27DB-BD31-4B8C-83A1-F6EECF244321}">
                <p14:modId xmlns:p14="http://schemas.microsoft.com/office/powerpoint/2010/main" val="2700220020"/>
              </p:ext>
            </p:extLst>
          </p:nvPr>
        </p:nvGraphicFramePr>
        <p:xfrm>
          <a:off x="0" y="618460"/>
          <a:ext cx="9144000" cy="4525040"/>
        </p:xfrm>
        <a:graphic>
          <a:graphicData uri="http://schemas.openxmlformats.org/drawingml/2006/table">
            <a:tbl>
              <a:tblPr>
                <a:tableStyleId>{125E5076-3810-47DD-B79F-674D7AD40C01}</a:tableStyleId>
              </a:tblPr>
              <a:tblGrid>
                <a:gridCol w="1196379">
                  <a:extLst>
                    <a:ext uri="{9D8B030D-6E8A-4147-A177-3AD203B41FA5}">
                      <a16:colId xmlns:a16="http://schemas.microsoft.com/office/drawing/2014/main" val="3994069566"/>
                    </a:ext>
                  </a:extLst>
                </a:gridCol>
                <a:gridCol w="4140157">
                  <a:extLst>
                    <a:ext uri="{9D8B030D-6E8A-4147-A177-3AD203B41FA5}">
                      <a16:colId xmlns:a16="http://schemas.microsoft.com/office/drawing/2014/main" val="1310664682"/>
                    </a:ext>
                  </a:extLst>
                </a:gridCol>
                <a:gridCol w="3807464">
                  <a:extLst>
                    <a:ext uri="{9D8B030D-6E8A-4147-A177-3AD203B41FA5}">
                      <a16:colId xmlns:a16="http://schemas.microsoft.com/office/drawing/2014/main" val="1801588057"/>
                    </a:ext>
                  </a:extLst>
                </a:gridCol>
              </a:tblGrid>
              <a:tr h="80012">
                <a:tc>
                  <a:txBody>
                    <a:bodyPr/>
                    <a:lstStyle/>
                    <a:p>
                      <a:pPr algn="ctr" fontAlgn="auto"/>
                      <a:r>
                        <a:rPr lang="en-IN" sz="800" b="1" u="sng" dirty="0">
                          <a:effectLst/>
                        </a:rPr>
                        <a:t>Criteria</a:t>
                      </a:r>
                    </a:p>
                  </a:txBody>
                  <a:tcPr marL="1000" marR="1000" marT="1000" marB="1000" anchor="ctr"/>
                </a:tc>
                <a:tc>
                  <a:txBody>
                    <a:bodyPr/>
                    <a:lstStyle/>
                    <a:p>
                      <a:pPr algn="ctr" fontAlgn="auto"/>
                      <a:r>
                        <a:rPr lang="en-IN" sz="800" b="1" u="sng" dirty="0">
                          <a:effectLst/>
                        </a:rPr>
                        <a:t>Meets expectations</a:t>
                      </a:r>
                    </a:p>
                  </a:txBody>
                  <a:tcPr marL="1000" marR="1000" marT="1000" marB="1000" anchor="ctr"/>
                </a:tc>
                <a:tc>
                  <a:txBody>
                    <a:bodyPr/>
                    <a:lstStyle/>
                    <a:p>
                      <a:pPr algn="ctr" fontAlgn="auto"/>
                      <a:r>
                        <a:rPr lang="en-IN" sz="800" b="1" u="sng" dirty="0">
                          <a:effectLst/>
                        </a:rPr>
                        <a:t>Does not meet expectations</a:t>
                      </a:r>
                    </a:p>
                  </a:txBody>
                  <a:tcPr marL="1000" marR="1000" marT="1000" marB="1000" anchor="ctr"/>
                </a:tc>
                <a:extLst>
                  <a:ext uri="{0D108BD9-81ED-4DB2-BD59-A6C34878D82A}">
                    <a16:rowId xmlns:a16="http://schemas.microsoft.com/office/drawing/2014/main" val="1572078557"/>
                  </a:ext>
                </a:extLst>
              </a:tr>
              <a:tr h="552339">
                <a:tc>
                  <a:txBody>
                    <a:bodyPr/>
                    <a:lstStyle/>
                    <a:p>
                      <a:pPr algn="ctr" fontAlgn="auto"/>
                      <a:r>
                        <a:rPr lang="en-US" sz="800" b="1" dirty="0">
                          <a:effectLst/>
                        </a:rPr>
                        <a:t>Data understanding, preparation and EDA (~30%)</a:t>
                      </a:r>
                    </a:p>
                  </a:txBody>
                  <a:tcPr marL="1000" marR="1000" marT="1000" marB="1000" anchor="ctr"/>
                </a:tc>
                <a:tc>
                  <a:txBody>
                    <a:bodyPr/>
                    <a:lstStyle/>
                    <a:p>
                      <a:pPr algn="ctr" rtl="0" fontAlgn="auto"/>
                      <a:r>
                        <a:rPr lang="en-US" sz="800" b="0" dirty="0">
                          <a:effectLst/>
                        </a:rPr>
                        <a:t>All data quality checks are performed, and all data quality issues are addressed in the right way (missing value imputation, removing duplicate data and other kinds of data redundancies, etc.). Explanations for data quality issues are clearly mentioned in comments or in the presentation.</a:t>
                      </a:r>
                    </a:p>
                    <a:p>
                      <a:pPr algn="ctr" rtl="0" fontAlgn="auto"/>
                      <a:r>
                        <a:rPr lang="en-US" sz="800" dirty="0">
                          <a:effectLst/>
                        </a:rPr>
                        <a:t> </a:t>
                      </a:r>
                      <a:r>
                        <a:rPr lang="en-US" sz="800" b="0" dirty="0">
                          <a:effectLst/>
                        </a:rPr>
                        <a:t>Dummy variables are created properly wherever applicable.</a:t>
                      </a:r>
                    </a:p>
                    <a:p>
                      <a:pPr algn="ctr" rtl="0" fontAlgn="auto"/>
                      <a:r>
                        <a:rPr lang="en-US" sz="800" dirty="0">
                          <a:effectLst/>
                        </a:rPr>
                        <a:t> </a:t>
                      </a:r>
                      <a:r>
                        <a:rPr lang="en-US" sz="800" b="0" dirty="0">
                          <a:effectLst/>
                        </a:rPr>
                        <a:t>New metrics are derived if applicable and are used for analysis and modelling.</a:t>
                      </a:r>
                    </a:p>
                    <a:p>
                      <a:pPr algn="ctr" rtl="0" fontAlgn="auto"/>
                      <a:r>
                        <a:rPr lang="en-US" sz="800" dirty="0">
                          <a:effectLst/>
                        </a:rPr>
                        <a:t> </a:t>
                      </a:r>
                      <a:r>
                        <a:rPr lang="en-US" sz="800" b="0" dirty="0">
                          <a:effectLst/>
                        </a:rPr>
                        <a:t>The data is converted to a clean format suitable for analysis in Python.</a:t>
                      </a:r>
                    </a:p>
                  </a:txBody>
                  <a:tcPr marL="1000" marR="1000" marT="1000" marB="1000" anchor="ctr"/>
                </a:tc>
                <a:tc>
                  <a:txBody>
                    <a:bodyPr/>
                    <a:lstStyle/>
                    <a:p>
                      <a:pPr algn="ctr" rtl="0" fontAlgn="auto"/>
                      <a:r>
                        <a:rPr lang="en-US" sz="800" b="0" dirty="0">
                          <a:effectLst/>
                        </a:rPr>
                        <a:t>All quality checks are not done, data quality issues are not addressed correctly to an appropriate level.</a:t>
                      </a:r>
                    </a:p>
                    <a:p>
                      <a:pPr algn="ctr" rtl="0" fontAlgn="auto"/>
                      <a:r>
                        <a:rPr lang="en-US" sz="800" dirty="0">
                          <a:effectLst/>
                        </a:rPr>
                        <a:t> </a:t>
                      </a:r>
                      <a:r>
                        <a:rPr lang="en-US" sz="800" b="0" dirty="0">
                          <a:effectLst/>
                        </a:rPr>
                        <a:t>Dummy variables are not created properly.</a:t>
                      </a:r>
                    </a:p>
                    <a:p>
                      <a:pPr algn="ctr" rtl="0" fontAlgn="auto"/>
                      <a:r>
                        <a:rPr lang="en-US" sz="800" dirty="0">
                          <a:effectLst/>
                        </a:rPr>
                        <a:t> </a:t>
                      </a:r>
                      <a:r>
                        <a:rPr lang="en-US" sz="800" b="0" dirty="0">
                          <a:effectLst/>
                        </a:rPr>
                        <a:t>New metrics are not derived or are not used for analysis.</a:t>
                      </a:r>
                    </a:p>
                    <a:p>
                      <a:pPr algn="ctr" rtl="0" fontAlgn="auto"/>
                      <a:r>
                        <a:rPr lang="en-US" sz="800" dirty="0">
                          <a:effectLst/>
                        </a:rPr>
                        <a:t> </a:t>
                      </a:r>
                      <a:r>
                        <a:rPr lang="en-US" sz="800" b="0" dirty="0">
                          <a:effectLst/>
                        </a:rPr>
                        <a:t>The data is not converted to a clean format which is suitable for analysis or is not cleaned using commands in Python.</a:t>
                      </a:r>
                    </a:p>
                  </a:txBody>
                  <a:tcPr marL="1000" marR="1000" marT="1000" marB="1000" anchor="ctr"/>
                </a:tc>
                <a:extLst>
                  <a:ext uri="{0D108BD9-81ED-4DB2-BD59-A6C34878D82A}">
                    <a16:rowId xmlns:a16="http://schemas.microsoft.com/office/drawing/2014/main" val="3177426807"/>
                  </a:ext>
                </a:extLst>
              </a:tr>
              <a:tr h="709781">
                <a:tc>
                  <a:txBody>
                    <a:bodyPr/>
                    <a:lstStyle/>
                    <a:p>
                      <a:pPr algn="ctr" fontAlgn="auto"/>
                      <a:r>
                        <a:rPr lang="en-US" sz="800" b="1" dirty="0">
                          <a:effectLst/>
                        </a:rPr>
                        <a:t>Model building and evaluation (~40%)</a:t>
                      </a:r>
                    </a:p>
                  </a:txBody>
                  <a:tcPr marL="1000" marR="1000" marT="1000" marB="1000" anchor="ctr"/>
                </a:tc>
                <a:tc>
                  <a:txBody>
                    <a:bodyPr/>
                    <a:lstStyle/>
                    <a:p>
                      <a:pPr algn="ctr" rtl="0" fontAlgn="auto"/>
                      <a:r>
                        <a:rPr lang="en-US" sz="800" b="0" dirty="0">
                          <a:effectLst/>
                        </a:rPr>
                        <a:t>Model parameters are tuned using correct principles and the approach is explained clearly. Both technical and business aspects are considered while building the model.</a:t>
                      </a:r>
                    </a:p>
                    <a:p>
                      <a:pPr algn="ctr" rtl="0" fontAlgn="auto"/>
                      <a:r>
                        <a:rPr lang="en-US" sz="800" dirty="0">
                          <a:effectLst/>
                        </a:rPr>
                        <a:t> </a:t>
                      </a:r>
                      <a:r>
                        <a:rPr lang="en-US" sz="800" b="0" dirty="0">
                          <a:effectLst/>
                        </a:rPr>
                        <a:t>Correct variable selection techniques are used. A reasonable number of different models are attempted and the best one is chosen based on key performance metrics.</a:t>
                      </a:r>
                    </a:p>
                    <a:p>
                      <a:pPr algn="ctr" rtl="0" fontAlgn="auto"/>
                      <a:r>
                        <a:rPr lang="en-US" sz="800" dirty="0">
                          <a:effectLst/>
                        </a:rPr>
                        <a:t> </a:t>
                      </a:r>
                      <a:r>
                        <a:rPr lang="en-US" sz="800" b="0" dirty="0">
                          <a:effectLst/>
                        </a:rPr>
                        <a:t>Model evaluation is done using the correct principles and appropriate evaluation metrics are chosen.</a:t>
                      </a:r>
                    </a:p>
                    <a:p>
                      <a:pPr algn="ctr" rtl="0" fontAlgn="auto"/>
                      <a:r>
                        <a:rPr lang="en-US" sz="800" dirty="0">
                          <a:effectLst/>
                        </a:rPr>
                        <a:t> </a:t>
                      </a:r>
                      <a:r>
                        <a:rPr lang="en-US" sz="800" b="0" dirty="0">
                          <a:effectLst/>
                        </a:rPr>
                        <a:t>The results are at par with the best possible model on the dataset.</a:t>
                      </a:r>
                    </a:p>
                    <a:p>
                      <a:pPr algn="ctr" rtl="0" fontAlgn="auto"/>
                      <a:r>
                        <a:rPr lang="en-US" sz="800" dirty="0">
                          <a:effectLst/>
                        </a:rPr>
                        <a:t> </a:t>
                      </a:r>
                      <a:r>
                        <a:rPr lang="en-US" sz="800" b="0" dirty="0">
                          <a:effectLst/>
                        </a:rPr>
                        <a:t>The model is interpreted and explained correctly. The commented code includes a brief explanation of the important variables and the model in simple terms.</a:t>
                      </a:r>
                    </a:p>
                  </a:txBody>
                  <a:tcPr marL="1000" marR="1000" marT="1000" marB="1000" anchor="ctr"/>
                </a:tc>
                <a:tc>
                  <a:txBody>
                    <a:bodyPr/>
                    <a:lstStyle/>
                    <a:p>
                      <a:pPr algn="ctr" rtl="0" fontAlgn="auto"/>
                      <a:r>
                        <a:rPr lang="en-US" sz="800" b="0" dirty="0">
                          <a:effectLst/>
                        </a:rPr>
                        <a:t>Parameters are not tuned enough or tuned incorrectly. Relevant business aspects are not considered while model building.</a:t>
                      </a:r>
                    </a:p>
                    <a:p>
                      <a:pPr algn="ctr" rtl="0" fontAlgn="auto"/>
                      <a:r>
                        <a:rPr lang="en-US" sz="800" dirty="0">
                          <a:effectLst/>
                        </a:rPr>
                        <a:t> </a:t>
                      </a:r>
                      <a:r>
                        <a:rPr lang="en-US" sz="800" b="0" dirty="0">
                          <a:effectLst/>
                        </a:rPr>
                        <a:t>Variable selection techniques are used incorrectly / not conducted. A variety of models are not considered or a sub-optimal one is </a:t>
                      </a:r>
                      <a:r>
                        <a:rPr lang="en-US" sz="800" b="0" dirty="0" err="1">
                          <a:effectLst/>
                        </a:rPr>
                        <a:t>finalised</a:t>
                      </a:r>
                      <a:r>
                        <a:rPr lang="en-US" sz="800" b="0" dirty="0">
                          <a:effectLst/>
                        </a:rPr>
                        <a:t>.</a:t>
                      </a:r>
                    </a:p>
                    <a:p>
                      <a:pPr algn="ctr" rtl="0" fontAlgn="auto"/>
                      <a:r>
                        <a:rPr lang="en-US" sz="800" dirty="0">
                          <a:effectLst/>
                        </a:rPr>
                        <a:t> </a:t>
                      </a:r>
                      <a:r>
                        <a:rPr lang="en-US" sz="800" b="0" dirty="0">
                          <a:effectLst/>
                        </a:rPr>
                        <a:t>The evaluation process deviates from correct model selection principles, inappropriate metrics are evaluated or are incorrectly evaluated.</a:t>
                      </a:r>
                    </a:p>
                    <a:p>
                      <a:pPr algn="ctr" rtl="0" fontAlgn="auto"/>
                      <a:r>
                        <a:rPr lang="en-US" sz="800" dirty="0">
                          <a:effectLst/>
                        </a:rPr>
                        <a:t> </a:t>
                      </a:r>
                      <a:r>
                        <a:rPr lang="en-US" sz="800" b="0" dirty="0">
                          <a:effectLst/>
                        </a:rPr>
                        <a:t>The results are not at par with the best possible model on the dataset.</a:t>
                      </a:r>
                    </a:p>
                    <a:p>
                      <a:pPr algn="ctr" rtl="0" fontAlgn="auto"/>
                      <a:r>
                        <a:rPr lang="en-US" sz="800" dirty="0">
                          <a:effectLst/>
                        </a:rPr>
                        <a:t> </a:t>
                      </a:r>
                      <a:r>
                        <a:rPr lang="en-US" sz="800" b="0" dirty="0">
                          <a:effectLst/>
                        </a:rPr>
                        <a:t>The model is not interpreted and explained correctly.</a:t>
                      </a:r>
                    </a:p>
                  </a:txBody>
                  <a:tcPr marL="1000" marR="1000" marT="1000" marB="1000" anchor="ctr"/>
                </a:tc>
                <a:extLst>
                  <a:ext uri="{0D108BD9-81ED-4DB2-BD59-A6C34878D82A}">
                    <a16:rowId xmlns:a16="http://schemas.microsoft.com/office/drawing/2014/main" val="1865877177"/>
                  </a:ext>
                </a:extLst>
              </a:tr>
              <a:tr h="316176">
                <a:tc>
                  <a:txBody>
                    <a:bodyPr/>
                    <a:lstStyle/>
                    <a:p>
                      <a:pPr algn="ctr" fontAlgn="auto"/>
                      <a:r>
                        <a:rPr lang="en-IN" sz="800" b="1" dirty="0">
                          <a:effectLst/>
                        </a:rPr>
                        <a:t>Subjective Questions (~10%)</a:t>
                      </a:r>
                    </a:p>
                  </a:txBody>
                  <a:tcPr marL="1000" marR="1000" marT="1000" marB="1000" anchor="ctr"/>
                </a:tc>
                <a:tc>
                  <a:txBody>
                    <a:bodyPr/>
                    <a:lstStyle/>
                    <a:p>
                      <a:pPr algn="ctr" fontAlgn="auto"/>
                      <a:r>
                        <a:rPr lang="en-US" sz="800" b="0" dirty="0">
                          <a:effectLst/>
                        </a:rPr>
                        <a:t>The answer to the subjective questions clear, concise and to the point.</a:t>
                      </a:r>
                    </a:p>
                    <a:p>
                      <a:pPr algn="ctr" fontAlgn="auto"/>
                      <a:r>
                        <a:rPr lang="en-US" sz="800" b="0" dirty="0">
                          <a:effectLst/>
                        </a:rPr>
                        <a:t> </a:t>
                      </a:r>
                    </a:p>
                    <a:p>
                      <a:pPr algn="ctr" fontAlgn="auto"/>
                      <a:r>
                        <a:rPr lang="en-US" sz="800" b="0" dirty="0">
                          <a:effectLst/>
                        </a:rPr>
                        <a:t>No assumptions are made and the reasons behind the answers are explained clearly.</a:t>
                      </a:r>
                    </a:p>
                  </a:txBody>
                  <a:tcPr marL="1000" marR="1000" marT="1000" marB="1000" anchor="ctr"/>
                </a:tc>
                <a:tc>
                  <a:txBody>
                    <a:bodyPr/>
                    <a:lstStyle/>
                    <a:p>
                      <a:pPr algn="ctr" fontAlgn="auto"/>
                      <a:r>
                        <a:rPr lang="en-US" sz="800" b="0" dirty="0">
                          <a:effectLst/>
                        </a:rPr>
                        <a:t>The answers are unnecessarily long and unclear.</a:t>
                      </a:r>
                    </a:p>
                    <a:p>
                      <a:pPr algn="ctr" fontAlgn="auto"/>
                      <a:r>
                        <a:rPr lang="en-US" sz="800" b="0" dirty="0">
                          <a:effectLst/>
                        </a:rPr>
                        <a:t> </a:t>
                      </a:r>
                    </a:p>
                    <a:p>
                      <a:pPr algn="ctr" fontAlgn="auto"/>
                      <a:r>
                        <a:rPr lang="en-US" sz="800" b="0" dirty="0">
                          <a:effectLst/>
                        </a:rPr>
                        <a:t>The assumptions, if any, behind the answers, are not explained and the reasons behind the answers are not given clearly.</a:t>
                      </a:r>
                    </a:p>
                  </a:txBody>
                  <a:tcPr marL="1000" marR="1000" marT="1000" marB="1000" anchor="ctr"/>
                </a:tc>
                <a:extLst>
                  <a:ext uri="{0D108BD9-81ED-4DB2-BD59-A6C34878D82A}">
                    <a16:rowId xmlns:a16="http://schemas.microsoft.com/office/drawing/2014/main" val="2393595280"/>
                  </a:ext>
                </a:extLst>
              </a:tr>
              <a:tr h="552339">
                <a:tc>
                  <a:txBody>
                    <a:bodyPr/>
                    <a:lstStyle/>
                    <a:p>
                      <a:pPr algn="ctr" fontAlgn="auto"/>
                      <a:r>
                        <a:rPr lang="en-IN" sz="800" b="1" dirty="0">
                          <a:effectLst/>
                        </a:rPr>
                        <a:t>Presentation and Recommendations (~10%)</a:t>
                      </a:r>
                    </a:p>
                  </a:txBody>
                  <a:tcPr marL="1000" marR="1000" marT="1000" marB="1000" anchor="ctr"/>
                </a:tc>
                <a:tc>
                  <a:txBody>
                    <a:bodyPr/>
                    <a:lstStyle/>
                    <a:p>
                      <a:pPr algn="ctr" rtl="0" fontAlgn="auto"/>
                      <a:r>
                        <a:rPr lang="en-US" sz="800" b="0" dirty="0">
                          <a:effectLst/>
                        </a:rPr>
                        <a:t>The presentation has a clear structure, is not too long, and explains the most important results concisely in simple language.</a:t>
                      </a:r>
                    </a:p>
                    <a:p>
                      <a:pPr algn="ctr" rtl="0" fontAlgn="auto"/>
                      <a:r>
                        <a:rPr lang="en-US" sz="800" dirty="0">
                          <a:effectLst/>
                        </a:rPr>
                        <a:t> </a:t>
                      </a:r>
                      <a:r>
                        <a:rPr lang="en-US" sz="800" b="0" dirty="0">
                          <a:effectLst/>
                        </a:rPr>
                        <a:t>The recommendations to solve the problems are realistic, actionable and coherent with the analysis.</a:t>
                      </a:r>
                    </a:p>
                    <a:p>
                      <a:pPr algn="ctr" rtl="0" fontAlgn="auto"/>
                      <a:r>
                        <a:rPr lang="en-US" sz="800" dirty="0">
                          <a:effectLst/>
                        </a:rPr>
                        <a:t> </a:t>
                      </a:r>
                      <a:r>
                        <a:rPr lang="en-US" sz="800" b="0" dirty="0">
                          <a:effectLst/>
                        </a:rPr>
                        <a:t>If any assumptions are made, they are stated clearly.</a:t>
                      </a:r>
                    </a:p>
                  </a:txBody>
                  <a:tcPr marL="1000" marR="1000" marT="1000" marB="1000" anchor="ctr"/>
                </a:tc>
                <a:tc>
                  <a:txBody>
                    <a:bodyPr/>
                    <a:lstStyle/>
                    <a:p>
                      <a:pPr algn="ctr" rtl="0" fontAlgn="auto"/>
                      <a:r>
                        <a:rPr lang="en-US" sz="800" b="0" dirty="0">
                          <a:effectLst/>
                        </a:rPr>
                        <a:t>The presentation lacks structure, is too long or does not put emphasis on the important observations. The language used is complicated for business people to understand.</a:t>
                      </a:r>
                    </a:p>
                    <a:p>
                      <a:pPr algn="ctr" rtl="0" fontAlgn="auto"/>
                      <a:r>
                        <a:rPr lang="en-US" sz="800" dirty="0">
                          <a:effectLst/>
                        </a:rPr>
                        <a:t> </a:t>
                      </a:r>
                      <a:r>
                        <a:rPr lang="en-US" sz="800" b="0" dirty="0">
                          <a:effectLst/>
                        </a:rPr>
                        <a:t>The recommendations to solve the problems are either unrealistic, non-actionable or incoherent with the analysis.</a:t>
                      </a:r>
                    </a:p>
                    <a:p>
                      <a:pPr algn="ctr" rtl="0" fontAlgn="auto"/>
                      <a:r>
                        <a:rPr lang="en-US" sz="800" dirty="0">
                          <a:effectLst/>
                        </a:rPr>
                        <a:t> </a:t>
                      </a:r>
                      <a:r>
                        <a:rPr lang="en-US" sz="800" b="0" dirty="0">
                          <a:effectLst/>
                        </a:rPr>
                        <a:t>Contains unnecessary details or lacks the important ones.</a:t>
                      </a:r>
                    </a:p>
                    <a:p>
                      <a:pPr algn="ctr" rtl="0" fontAlgn="auto"/>
                      <a:r>
                        <a:rPr lang="en-US" sz="800" dirty="0">
                          <a:effectLst/>
                        </a:rPr>
                        <a:t> </a:t>
                      </a:r>
                      <a:r>
                        <a:rPr lang="en-US" sz="800" b="0" dirty="0">
                          <a:effectLst/>
                        </a:rPr>
                        <a:t>Assumptions made, if any, are not stated clearly.</a:t>
                      </a:r>
                    </a:p>
                  </a:txBody>
                  <a:tcPr marL="1000" marR="1000" marT="1000" marB="1000" anchor="ctr"/>
                </a:tc>
                <a:extLst>
                  <a:ext uri="{0D108BD9-81ED-4DB2-BD59-A6C34878D82A}">
                    <a16:rowId xmlns:a16="http://schemas.microsoft.com/office/drawing/2014/main" val="2047956672"/>
                  </a:ext>
                </a:extLst>
              </a:tr>
              <a:tr h="394897">
                <a:tc>
                  <a:txBody>
                    <a:bodyPr/>
                    <a:lstStyle/>
                    <a:p>
                      <a:pPr algn="ctr" fontAlgn="auto"/>
                      <a:r>
                        <a:rPr lang="en-IN" sz="800" b="1" dirty="0">
                          <a:effectLst/>
                        </a:rPr>
                        <a:t>Summary Report (~5%)</a:t>
                      </a:r>
                    </a:p>
                  </a:txBody>
                  <a:tcPr marL="1000" marR="1000" marT="1000" marB="1000" anchor="ctr"/>
                </a:tc>
                <a:tc>
                  <a:txBody>
                    <a:bodyPr/>
                    <a:lstStyle/>
                    <a:p>
                      <a:pPr algn="ctr" fontAlgn="auto"/>
                      <a:r>
                        <a:rPr lang="en-US" sz="800" b="0">
                          <a:effectLst/>
                        </a:rPr>
                        <a:t>The process followed and all the learnings are clearly mentioned.</a:t>
                      </a:r>
                    </a:p>
                    <a:p>
                      <a:pPr algn="ctr" fontAlgn="auto"/>
                      <a:r>
                        <a:rPr lang="en-US" sz="800" b="0">
                          <a:effectLst/>
                        </a:rPr>
                        <a:t> </a:t>
                      </a:r>
                    </a:p>
                    <a:p>
                      <a:pPr algn="ctr" fontAlgn="auto"/>
                      <a:r>
                        <a:rPr lang="en-US" sz="800" b="0">
                          <a:effectLst/>
                        </a:rPr>
                        <a:t>The report is neither too detailed nor too brief. The 500-word word limit is followed.</a:t>
                      </a:r>
                    </a:p>
                  </a:txBody>
                  <a:tcPr marL="1000" marR="1000" marT="1000" marB="1000" anchor="ctr"/>
                </a:tc>
                <a:tc>
                  <a:txBody>
                    <a:bodyPr/>
                    <a:lstStyle/>
                    <a:p>
                      <a:pPr algn="ctr" fontAlgn="auto"/>
                      <a:r>
                        <a:rPr lang="en-US" sz="800" b="0" dirty="0">
                          <a:effectLst/>
                        </a:rPr>
                        <a:t>The process followed and learnings are not mentioned clearly and the report keeps deviating from it.</a:t>
                      </a:r>
                    </a:p>
                    <a:p>
                      <a:pPr algn="ctr" fontAlgn="auto"/>
                      <a:r>
                        <a:rPr lang="en-US" sz="800" b="0" dirty="0">
                          <a:effectLst/>
                        </a:rPr>
                        <a:t> </a:t>
                      </a:r>
                    </a:p>
                    <a:p>
                      <a:pPr algn="ctr" fontAlgn="auto"/>
                      <a:r>
                        <a:rPr lang="en-US" sz="800" b="0" dirty="0">
                          <a:effectLst/>
                        </a:rPr>
                        <a:t>The report is too brief or too detailed, i.e., it doesn't stick to the 500-word word limit.</a:t>
                      </a:r>
                    </a:p>
                  </a:txBody>
                  <a:tcPr marL="1000" marR="1000" marT="1000" marB="1000" anchor="ctr"/>
                </a:tc>
                <a:extLst>
                  <a:ext uri="{0D108BD9-81ED-4DB2-BD59-A6C34878D82A}">
                    <a16:rowId xmlns:a16="http://schemas.microsoft.com/office/drawing/2014/main" val="1561995438"/>
                  </a:ext>
                </a:extLst>
              </a:tr>
              <a:tr h="473618">
                <a:tc>
                  <a:txBody>
                    <a:bodyPr/>
                    <a:lstStyle/>
                    <a:p>
                      <a:pPr algn="ctr" fontAlgn="auto"/>
                      <a:r>
                        <a:rPr lang="en-US" sz="800" b="1" dirty="0">
                          <a:effectLst/>
                        </a:rPr>
                        <a:t>Conciseness and readability of the code (~5%)</a:t>
                      </a:r>
                    </a:p>
                  </a:txBody>
                  <a:tcPr marL="1000" marR="1000" marT="1000" marB="1000" anchor="ctr"/>
                </a:tc>
                <a:tc>
                  <a:txBody>
                    <a:bodyPr/>
                    <a:lstStyle/>
                    <a:p>
                      <a:pPr algn="ctr" rtl="0" fontAlgn="auto"/>
                      <a:r>
                        <a:rPr lang="en-US" sz="800" b="0">
                          <a:effectLst/>
                        </a:rPr>
                        <a:t>The code is concise and syntactically correct. Wherever appropriate, built-in functions and standard libraries are used instead of writing long code (if-else statements, for loops, etc.).</a:t>
                      </a:r>
                    </a:p>
                    <a:p>
                      <a:pPr algn="ctr" rtl="0" fontAlgn="auto"/>
                      <a:r>
                        <a:rPr lang="en-US" sz="800">
                          <a:effectLst/>
                        </a:rPr>
                        <a:t> </a:t>
                      </a:r>
                      <a:r>
                        <a:rPr lang="en-US" sz="800" b="0">
                          <a:effectLst/>
                        </a:rPr>
                        <a:t>Custom functions are used to perform repetitive tasks.</a:t>
                      </a:r>
                    </a:p>
                    <a:p>
                      <a:pPr algn="ctr" rtl="0" fontAlgn="auto"/>
                      <a:r>
                        <a:rPr lang="en-US" sz="800">
                          <a:effectLst/>
                        </a:rPr>
                        <a:t> </a:t>
                      </a:r>
                      <a:r>
                        <a:rPr lang="en-US" sz="800" b="0">
                          <a:effectLst/>
                        </a:rPr>
                        <a:t>The code is readable with appropriately named variables and detailed comments are written wherever necessary.</a:t>
                      </a:r>
                    </a:p>
                  </a:txBody>
                  <a:tcPr marL="1000" marR="1000" marT="1000" marB="1000" anchor="ctr"/>
                </a:tc>
                <a:tc>
                  <a:txBody>
                    <a:bodyPr/>
                    <a:lstStyle/>
                    <a:p>
                      <a:pPr algn="ctr" rtl="0" fontAlgn="auto"/>
                      <a:r>
                        <a:rPr lang="en-US" sz="800" b="0" dirty="0">
                          <a:effectLst/>
                        </a:rPr>
                        <a:t>Long and complex code used instead of shorter built-in functions.</a:t>
                      </a:r>
                    </a:p>
                    <a:p>
                      <a:pPr algn="ctr" rtl="0" fontAlgn="auto"/>
                      <a:r>
                        <a:rPr lang="en-US" sz="800" dirty="0">
                          <a:effectLst/>
                        </a:rPr>
                        <a:t> </a:t>
                      </a:r>
                      <a:r>
                        <a:rPr lang="en-US" sz="800" b="0" dirty="0">
                          <a:effectLst/>
                        </a:rPr>
                        <a:t>Custom functions are not used to perform repetitive tasks resulting in the same piece of code being repeated multiple times.</a:t>
                      </a:r>
                    </a:p>
                    <a:p>
                      <a:pPr algn="ctr" rtl="0" fontAlgn="auto"/>
                      <a:r>
                        <a:rPr lang="en-US" sz="800" dirty="0">
                          <a:effectLst/>
                        </a:rPr>
                        <a:t> </a:t>
                      </a:r>
                      <a:r>
                        <a:rPr lang="en-US" sz="800" b="0" dirty="0">
                          <a:effectLst/>
                        </a:rPr>
                        <a:t>Code readability is poor because of vaguely named variables or lack of comments wherever necessary.</a:t>
                      </a:r>
                    </a:p>
                  </a:txBody>
                  <a:tcPr marL="1000" marR="1000" marT="1000" marB="1000" anchor="ctr"/>
                </a:tc>
                <a:extLst>
                  <a:ext uri="{0D108BD9-81ED-4DB2-BD59-A6C34878D82A}">
                    <a16:rowId xmlns:a16="http://schemas.microsoft.com/office/drawing/2014/main" val="438642586"/>
                  </a:ext>
                </a:extLst>
              </a:tr>
            </a:tbl>
          </a:graphicData>
        </a:graphic>
      </p:graphicFrame>
    </p:spTree>
    <p:extLst>
      <p:ext uri="{BB962C8B-B14F-4D97-AF65-F5344CB8AC3E}">
        <p14:creationId xmlns:p14="http://schemas.microsoft.com/office/powerpoint/2010/main" val="2301080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752045-26E2-7421-89C6-152FFB406407}"/>
              </a:ext>
            </a:extLst>
          </p:cNvPr>
          <p:cNvSpPr txBox="1"/>
          <p:nvPr/>
        </p:nvSpPr>
        <p:spPr>
          <a:xfrm>
            <a:off x="203200" y="2256842"/>
            <a:ext cx="632177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400" b="1" i="0" u="none" strike="noStrike" kern="0" cap="none" spc="0" normalizeH="0" baseline="0" noProof="0" dirty="0">
                <a:ln>
                  <a:noFill/>
                </a:ln>
                <a:solidFill>
                  <a:srgbClr val="FFFFFF"/>
                </a:solidFill>
                <a:effectLst/>
                <a:uLnTx/>
                <a:uFillTx/>
                <a:latin typeface="Arial"/>
                <a:cs typeface="Arial"/>
                <a:sym typeface="Arial"/>
              </a:rPr>
              <a:t>Thank You</a:t>
            </a:r>
          </a:p>
        </p:txBody>
      </p:sp>
    </p:spTree>
    <p:extLst>
      <p:ext uri="{BB962C8B-B14F-4D97-AF65-F5344CB8AC3E}">
        <p14:creationId xmlns:p14="http://schemas.microsoft.com/office/powerpoint/2010/main" val="1036809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0"/>
          <p:cNvSpPr txBox="1">
            <a:spLocks noGrp="1"/>
          </p:cNvSpPr>
          <p:nvPr>
            <p:ph type="body" idx="1"/>
          </p:nvPr>
        </p:nvSpPr>
        <p:spPr>
          <a:xfrm>
            <a:off x="1682182" y="2258263"/>
            <a:ext cx="4541885" cy="899875"/>
          </a:xfrm>
          <a:prstGeom prst="rect">
            <a:avLst/>
          </a:prstGeom>
          <a:noFill/>
          <a:ln>
            <a:noFill/>
          </a:ln>
        </p:spPr>
        <p:txBody>
          <a:bodyPr spcFirstLastPara="1" wrap="square" lIns="91425" tIns="45700" rIns="91425" bIns="45700" anchor="t" anchorCtr="0">
            <a:noAutofit/>
          </a:bodyPr>
          <a:lstStyle/>
          <a:p>
            <a:pPr marL="457200" lvl="0" indent="0" algn="l" rtl="0">
              <a:lnSpc>
                <a:spcPct val="90000"/>
              </a:lnSpc>
              <a:spcBef>
                <a:spcPts val="800"/>
              </a:spcBef>
              <a:spcAft>
                <a:spcPts val="1600"/>
              </a:spcAft>
              <a:buSzPts val="1400"/>
              <a:buNone/>
            </a:pPr>
            <a:r>
              <a:rPr lang="en" sz="4400" u="sng">
                <a:solidFill>
                  <a:srgbClr val="000000"/>
                </a:solidFill>
                <a:latin typeface="Arial"/>
                <a:ea typeface="Arial"/>
                <a:cs typeface="Arial"/>
                <a:sym typeface="Arial"/>
              </a:rPr>
              <a:t>Questions/ Doubts?</a:t>
            </a:r>
            <a:endParaRPr sz="4400" b="1">
              <a:solidFill>
                <a:srgbClr val="000000"/>
              </a:solidFill>
              <a:latin typeface="Arial"/>
              <a:ea typeface="Arial"/>
              <a:cs typeface="Arial"/>
              <a:sym typeface="Arial"/>
            </a:endParaRPr>
          </a:p>
        </p:txBody>
      </p:sp>
      <p:pic>
        <p:nvPicPr>
          <p:cNvPr id="246" name="Google Shape;246;p10" descr="Chat"/>
          <p:cNvPicPr preferRelativeResize="0"/>
          <p:nvPr/>
        </p:nvPicPr>
        <p:blipFill rotWithShape="1">
          <a:blip r:embed="rId3">
            <a:alphaModFix/>
          </a:blip>
          <a:srcRect/>
          <a:stretch/>
        </p:blipFill>
        <p:spPr>
          <a:xfrm>
            <a:off x="5957761" y="1710109"/>
            <a:ext cx="2407381" cy="2407381"/>
          </a:xfrm>
          <a:prstGeom prst="rect">
            <a:avLst/>
          </a:prstGeom>
          <a:noFill/>
          <a:ln>
            <a:noFill/>
          </a:ln>
        </p:spPr>
      </p:pic>
      <p:sp>
        <p:nvSpPr>
          <p:cNvPr id="247" name="Google Shape;247;p10"/>
          <p:cNvSpPr txBox="1">
            <a:spLocks noGrp="1"/>
          </p:cNvSpPr>
          <p:nvPr>
            <p:ph type="title"/>
          </p:nvPr>
        </p:nvSpPr>
        <p:spPr>
          <a:xfrm>
            <a:off x="316679" y="121966"/>
            <a:ext cx="3735900" cy="382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lt1"/>
              </a:buClr>
              <a:buSzPts val="1800"/>
              <a:buFont typeface="Arial"/>
              <a:buNone/>
            </a:pPr>
            <a:r>
              <a:rPr lang="en" sz="1100"/>
              <a:t>Ask your Questions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752045-26E2-7421-89C6-152FFB406407}"/>
              </a:ext>
            </a:extLst>
          </p:cNvPr>
          <p:cNvSpPr txBox="1"/>
          <p:nvPr/>
        </p:nvSpPr>
        <p:spPr>
          <a:xfrm>
            <a:off x="191911" y="561824"/>
            <a:ext cx="7811911" cy="584775"/>
          </a:xfrm>
          <a:prstGeom prst="rect">
            <a:avLst/>
          </a:prstGeom>
          <a:noFill/>
        </p:spPr>
        <p:txBody>
          <a:bodyPr wrap="square" rtlCol="0">
            <a:spAutoFit/>
          </a:bodyPr>
          <a:lstStyle/>
          <a:p>
            <a:pPr marL="12700" marR="5080" lvl="0" indent="0" algn="l" defTabSz="914400" rtl="0" eaLnBrk="1" fontAlgn="auto" latinLnBrk="0" hangingPunct="1">
              <a:lnSpc>
                <a:spcPct val="100000"/>
              </a:lnSpc>
              <a:spcBef>
                <a:spcPts val="100"/>
              </a:spcBef>
              <a:spcAft>
                <a:spcPts val="0"/>
              </a:spcAft>
              <a:buClrTx/>
              <a:buSzTx/>
              <a:buFontTx/>
              <a:buNone/>
              <a:tabLst/>
              <a:defRPr/>
            </a:pPr>
            <a:r>
              <a:rPr kumimoji="0" lang="en-US" sz="3200" b="1" i="0" u="none" strike="noStrike" kern="0" cap="none" spc="-5" normalizeH="0" baseline="0" noProof="0" dirty="0">
                <a:ln>
                  <a:noFill/>
                </a:ln>
                <a:solidFill>
                  <a:srgbClr val="FFFFFF"/>
                </a:solidFill>
                <a:effectLst/>
                <a:uLnTx/>
                <a:uFillTx/>
                <a:latin typeface="Arial Black" panose="020B0A04020102020204" pitchFamily="34" charset="0"/>
                <a:ea typeface="+mj-ea"/>
                <a:cs typeface="Calibri"/>
                <a:sym typeface="Arial"/>
              </a:rPr>
              <a:t>What’s for Today?</a:t>
            </a:r>
          </a:p>
        </p:txBody>
      </p:sp>
      <p:sp>
        <p:nvSpPr>
          <p:cNvPr id="2" name="TextBox 1">
            <a:extLst>
              <a:ext uri="{FF2B5EF4-FFF2-40B4-BE49-F238E27FC236}">
                <a16:creationId xmlns:a16="http://schemas.microsoft.com/office/drawing/2014/main" id="{AE619227-B2D8-A01A-3421-EC79556D8B1D}"/>
              </a:ext>
            </a:extLst>
          </p:cNvPr>
          <p:cNvSpPr txBox="1"/>
          <p:nvPr/>
        </p:nvSpPr>
        <p:spPr>
          <a:xfrm>
            <a:off x="553154" y="1332089"/>
            <a:ext cx="7529689" cy="2970557"/>
          </a:xfrm>
          <a:prstGeom prst="rect">
            <a:avLst/>
          </a:prstGeom>
          <a:noFill/>
        </p:spPr>
        <p:txBody>
          <a:bodyPr wrap="square" rtlCol="0">
            <a:spAutoFit/>
          </a:bodyPr>
          <a:lstStyle/>
          <a:p>
            <a:pPr marL="342900" indent="-342900">
              <a:lnSpc>
                <a:spcPct val="200000"/>
              </a:lnSpc>
              <a:buAutoNum type="arabicPeriod"/>
            </a:pPr>
            <a:r>
              <a:rPr lang="en-IN" sz="1600" dirty="0">
                <a:solidFill>
                  <a:schemeClr val="bg1"/>
                </a:solidFill>
              </a:rPr>
              <a:t>Introduction to the Problem Statement</a:t>
            </a:r>
          </a:p>
          <a:p>
            <a:pPr marL="342900" indent="-342900">
              <a:lnSpc>
                <a:spcPct val="200000"/>
              </a:lnSpc>
              <a:buAutoNum type="arabicPeriod"/>
            </a:pPr>
            <a:r>
              <a:rPr lang="en-IN" sz="1600" dirty="0">
                <a:solidFill>
                  <a:schemeClr val="bg1"/>
                </a:solidFill>
              </a:rPr>
              <a:t>About the Data</a:t>
            </a:r>
          </a:p>
          <a:p>
            <a:pPr marL="342900" indent="-342900">
              <a:lnSpc>
                <a:spcPct val="200000"/>
              </a:lnSpc>
              <a:buAutoNum type="arabicPeriod"/>
            </a:pPr>
            <a:r>
              <a:rPr lang="en-IN" sz="1600" dirty="0">
                <a:solidFill>
                  <a:schemeClr val="bg1"/>
                </a:solidFill>
              </a:rPr>
              <a:t>Modelling Approach (Guidance)</a:t>
            </a:r>
          </a:p>
          <a:p>
            <a:pPr marL="342900" indent="-342900">
              <a:lnSpc>
                <a:spcPct val="200000"/>
              </a:lnSpc>
              <a:buAutoNum type="arabicPeriod"/>
            </a:pPr>
            <a:r>
              <a:rPr lang="en-IN" sz="1600" dirty="0">
                <a:solidFill>
                  <a:schemeClr val="bg1"/>
                </a:solidFill>
              </a:rPr>
              <a:t>Key Goals of the Case Study</a:t>
            </a:r>
          </a:p>
          <a:p>
            <a:pPr marL="342900" indent="-342900">
              <a:lnSpc>
                <a:spcPct val="200000"/>
              </a:lnSpc>
              <a:buAutoNum type="arabicPeriod"/>
            </a:pPr>
            <a:r>
              <a:rPr lang="en-IN" sz="1600" dirty="0">
                <a:solidFill>
                  <a:schemeClr val="bg1"/>
                </a:solidFill>
              </a:rPr>
              <a:t>Final Submissions </a:t>
            </a:r>
          </a:p>
          <a:p>
            <a:pPr marL="342900" indent="-342900">
              <a:lnSpc>
                <a:spcPct val="200000"/>
              </a:lnSpc>
              <a:buAutoNum type="arabicPeriod"/>
            </a:pPr>
            <a:r>
              <a:rPr lang="en-IN" sz="1600" dirty="0">
                <a:solidFill>
                  <a:schemeClr val="bg1"/>
                </a:solidFill>
              </a:rPr>
              <a:t>Guidelines on the Evaluation Metrics</a:t>
            </a:r>
          </a:p>
        </p:txBody>
      </p:sp>
    </p:spTree>
    <p:extLst>
      <p:ext uri="{BB962C8B-B14F-4D97-AF65-F5344CB8AC3E}">
        <p14:creationId xmlns:p14="http://schemas.microsoft.com/office/powerpoint/2010/main" val="1462804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752045-26E2-7421-89C6-152FFB406407}"/>
              </a:ext>
            </a:extLst>
          </p:cNvPr>
          <p:cNvSpPr txBox="1"/>
          <p:nvPr/>
        </p:nvSpPr>
        <p:spPr>
          <a:xfrm>
            <a:off x="180622" y="1069824"/>
            <a:ext cx="7811911" cy="1077218"/>
          </a:xfrm>
          <a:prstGeom prst="rect">
            <a:avLst/>
          </a:prstGeom>
          <a:noFill/>
        </p:spPr>
        <p:txBody>
          <a:bodyPr wrap="square" rtlCol="0">
            <a:spAutoFit/>
          </a:bodyPr>
          <a:lstStyle/>
          <a:p>
            <a:pPr marL="12700" marR="5080" lvl="0" indent="0" defTabSz="914400" eaLnBrk="1" fontAlgn="auto" latinLnBrk="0" hangingPunct="1">
              <a:lnSpc>
                <a:spcPct val="100000"/>
              </a:lnSpc>
              <a:spcBef>
                <a:spcPts val="100"/>
              </a:spcBef>
              <a:spcAft>
                <a:spcPts val="0"/>
              </a:spcAft>
              <a:buClrTx/>
              <a:buSzTx/>
              <a:buFontTx/>
              <a:buNone/>
              <a:tabLst/>
              <a:defRPr/>
            </a:pPr>
            <a:r>
              <a:rPr kumimoji="0" lang="en-US" sz="3200" b="1" i="0" u="none" strike="noStrike" kern="0" cap="none" spc="-5" normalizeH="0" baseline="0" noProof="0" dirty="0">
                <a:ln>
                  <a:noFill/>
                </a:ln>
                <a:solidFill>
                  <a:schemeClr val="bg1"/>
                </a:solidFill>
                <a:effectLst/>
                <a:uLnTx/>
                <a:uFillTx/>
                <a:latin typeface="Arial Black" panose="020B0A04020102020204" pitchFamily="34" charset="0"/>
                <a:ea typeface="+mj-ea"/>
                <a:cs typeface="Calibri"/>
              </a:rPr>
              <a:t>Introduction to the Problem Statement</a:t>
            </a:r>
          </a:p>
        </p:txBody>
      </p:sp>
    </p:spTree>
    <p:extLst>
      <p:ext uri="{BB962C8B-B14F-4D97-AF65-F5344CB8AC3E}">
        <p14:creationId xmlns:p14="http://schemas.microsoft.com/office/powerpoint/2010/main" val="178239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3FEA5F-15F0-0BE2-A797-852C89389853}"/>
              </a:ext>
            </a:extLst>
          </p:cNvPr>
          <p:cNvSpPr>
            <a:spLocks noGrp="1"/>
          </p:cNvSpPr>
          <p:nvPr>
            <p:ph type="title"/>
          </p:nvPr>
        </p:nvSpPr>
        <p:spPr>
          <a:xfrm>
            <a:off x="316678" y="121966"/>
            <a:ext cx="5956531" cy="382500"/>
          </a:xfrm>
        </p:spPr>
        <p:txBody>
          <a:bodyPr/>
          <a:lstStyle/>
          <a:p>
            <a:r>
              <a:rPr lang="en-US" b="1" dirty="0"/>
              <a:t>Lead Scoring Case Study</a:t>
            </a:r>
            <a:endParaRPr lang="en-IN" dirty="0"/>
          </a:p>
        </p:txBody>
      </p:sp>
      <p:sp>
        <p:nvSpPr>
          <p:cNvPr id="2" name="Content Placeholder 2">
            <a:extLst>
              <a:ext uri="{FF2B5EF4-FFF2-40B4-BE49-F238E27FC236}">
                <a16:creationId xmlns:a16="http://schemas.microsoft.com/office/drawing/2014/main" id="{B3DE59BD-330E-F917-D865-F26E3580E635}"/>
              </a:ext>
            </a:extLst>
          </p:cNvPr>
          <p:cNvSpPr txBox="1">
            <a:spLocks/>
          </p:cNvSpPr>
          <p:nvPr/>
        </p:nvSpPr>
        <p:spPr>
          <a:xfrm>
            <a:off x="316678" y="769704"/>
            <a:ext cx="7687733" cy="3242732"/>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28600" algn="ctr" rtl="0">
              <a:lnSpc>
                <a:spcPct val="90000"/>
              </a:lnSpc>
              <a:spcBef>
                <a:spcPts val="80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317500" algn="l" rtl="0">
              <a:lnSpc>
                <a:spcPct val="90000"/>
              </a:lnSpc>
              <a:spcBef>
                <a:spcPts val="160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2pPr>
            <a:lvl3pPr marL="1371600" marR="0" lvl="2" indent="-298450" algn="l" rtl="0">
              <a:lnSpc>
                <a:spcPct val="90000"/>
              </a:lnSpc>
              <a:spcBef>
                <a:spcPts val="1600"/>
              </a:spcBef>
              <a:spcAft>
                <a:spcPts val="0"/>
              </a:spcAft>
              <a:buClr>
                <a:schemeClr val="dk1"/>
              </a:buClr>
              <a:buSzPts val="1100"/>
              <a:buFont typeface="Arial"/>
              <a:buChar char="•"/>
              <a:defRPr sz="1500" b="0" i="0" u="none" strike="noStrike" cap="none">
                <a:solidFill>
                  <a:schemeClr val="dk1"/>
                </a:solidFill>
                <a:latin typeface="Arial"/>
                <a:ea typeface="Arial"/>
                <a:cs typeface="Arial"/>
                <a:sym typeface="Arial"/>
              </a:defRPr>
            </a:lvl3pPr>
            <a:lvl4pPr marL="1828800" marR="0" lvl="3"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4pPr>
            <a:lvl5pPr marL="2286000" marR="0" lvl="4"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5pPr>
            <a:lvl6pPr marL="2743200" marR="0" lvl="5"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6pPr>
            <a:lvl7pPr marL="3200400" marR="0" lvl="6"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7pPr>
            <a:lvl8pPr marL="3657600" marR="0" lvl="7"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8pPr>
            <a:lvl9pPr marL="4114800" marR="0" lvl="8" indent="-292100" algn="l" rtl="0">
              <a:lnSpc>
                <a:spcPct val="90000"/>
              </a:lnSpc>
              <a:spcBef>
                <a:spcPts val="1600"/>
              </a:spcBef>
              <a:spcAft>
                <a:spcPts val="1600"/>
              </a:spcAft>
              <a:buClr>
                <a:schemeClr val="dk1"/>
              </a:buClr>
              <a:buSzPts val="1000"/>
              <a:buFont typeface="Arial"/>
              <a:buChar char="•"/>
              <a:defRPr sz="1400" b="0" i="0" u="none" strike="noStrike" cap="none">
                <a:solidFill>
                  <a:schemeClr val="dk1"/>
                </a:solidFill>
                <a:latin typeface="Arial"/>
                <a:ea typeface="Arial"/>
                <a:cs typeface="Arial"/>
                <a:sym typeface="Arial"/>
              </a:defRPr>
            </a:lvl9pPr>
          </a:lstStyle>
          <a:p>
            <a:pPr marL="228600" indent="0" algn="l"/>
            <a:r>
              <a:rPr lang="en-US" sz="2000" u="sng" dirty="0">
                <a:latin typeface="Graphik"/>
              </a:rPr>
              <a:t>Overview</a:t>
            </a:r>
          </a:p>
          <a:p>
            <a:pPr marL="228600" indent="0" algn="l"/>
            <a:endParaRPr lang="en-US" sz="2000" u="sng" dirty="0">
              <a:latin typeface="Graphik"/>
            </a:endParaRPr>
          </a:p>
          <a:p>
            <a:pPr marL="228600" indent="0" algn="l"/>
            <a:endParaRPr lang="en-US" sz="2000" u="sng" dirty="0">
              <a:latin typeface="Graphik"/>
            </a:endParaRPr>
          </a:p>
          <a:p>
            <a:pPr marL="228600" indent="0" algn="l"/>
            <a:r>
              <a:rPr lang="en-US" sz="1050" dirty="0">
                <a:latin typeface="+mj-lt"/>
              </a:rPr>
              <a:t> </a:t>
            </a:r>
            <a:endParaRPr lang="en-IN" sz="1050" dirty="0">
              <a:latin typeface="+mj-lt"/>
            </a:endParaRPr>
          </a:p>
        </p:txBody>
      </p:sp>
      <p:sp>
        <p:nvSpPr>
          <p:cNvPr id="5" name="TextBox 4">
            <a:extLst>
              <a:ext uri="{FF2B5EF4-FFF2-40B4-BE49-F238E27FC236}">
                <a16:creationId xmlns:a16="http://schemas.microsoft.com/office/drawing/2014/main" id="{BD726267-F4DF-BBFE-FC34-15A6F8BC9DC7}"/>
              </a:ext>
            </a:extLst>
          </p:cNvPr>
          <p:cNvSpPr txBox="1"/>
          <p:nvPr/>
        </p:nvSpPr>
        <p:spPr>
          <a:xfrm>
            <a:off x="473075" y="1210158"/>
            <a:ext cx="5656792" cy="954107"/>
          </a:xfrm>
          <a:prstGeom prst="rect">
            <a:avLst/>
          </a:prstGeom>
          <a:noFill/>
        </p:spPr>
        <p:txBody>
          <a:bodyPr wrap="square">
            <a:spAutoFit/>
          </a:bodyPr>
          <a:lstStyle/>
          <a:p>
            <a:pPr algn="l"/>
            <a:r>
              <a:rPr lang="en-US" b="0" i="0" dirty="0">
                <a:solidFill>
                  <a:srgbClr val="091E42"/>
                </a:solidFill>
                <a:effectLst/>
                <a:latin typeface="freight-text-pro"/>
              </a:rPr>
              <a:t>An education company named </a:t>
            </a:r>
            <a:r>
              <a:rPr lang="en-US" b="1" i="0" dirty="0">
                <a:solidFill>
                  <a:srgbClr val="091E42"/>
                </a:solidFill>
                <a:effectLst/>
                <a:latin typeface="freight-text-pro"/>
              </a:rPr>
              <a:t>X Education </a:t>
            </a:r>
            <a:r>
              <a:rPr lang="en-US" b="0" i="0" dirty="0">
                <a:solidFill>
                  <a:srgbClr val="091E42"/>
                </a:solidFill>
                <a:effectLst/>
                <a:highlight>
                  <a:srgbClr val="FFFF00"/>
                </a:highlight>
                <a:latin typeface="freight-text-pro"/>
              </a:rPr>
              <a:t>sells online courses to industry professionals</a:t>
            </a:r>
            <a:r>
              <a:rPr lang="en-US" b="0" i="0" dirty="0">
                <a:solidFill>
                  <a:srgbClr val="091E42"/>
                </a:solidFill>
                <a:effectLst/>
                <a:latin typeface="freight-text-pro"/>
              </a:rPr>
              <a:t>. On any given day, many professionals who are interested in </a:t>
            </a:r>
            <a:r>
              <a:rPr lang="en-US" b="0" i="0" dirty="0">
                <a:solidFill>
                  <a:schemeClr val="bg1"/>
                </a:solidFill>
                <a:effectLst/>
                <a:highlight>
                  <a:srgbClr val="0000FF"/>
                </a:highlight>
                <a:latin typeface="freight-text-pro"/>
              </a:rPr>
              <a:t>the courses land on their website and browse for courses</a:t>
            </a:r>
            <a:r>
              <a:rPr lang="en-US" b="0" i="0" dirty="0">
                <a:solidFill>
                  <a:schemeClr val="bg1"/>
                </a:solidFill>
                <a:effectLst/>
                <a:latin typeface="freight-text-pro"/>
              </a:rPr>
              <a:t>. </a:t>
            </a:r>
          </a:p>
          <a:p>
            <a:pPr algn="l"/>
            <a:r>
              <a:rPr lang="en-US" b="0" i="0" dirty="0">
                <a:solidFill>
                  <a:srgbClr val="091E42"/>
                </a:solidFill>
                <a:effectLst/>
                <a:latin typeface="freight-text-pro"/>
              </a:rPr>
              <a:t> </a:t>
            </a:r>
          </a:p>
        </p:txBody>
      </p:sp>
      <p:sp>
        <p:nvSpPr>
          <p:cNvPr id="7" name="TextBox 6">
            <a:extLst>
              <a:ext uri="{FF2B5EF4-FFF2-40B4-BE49-F238E27FC236}">
                <a16:creationId xmlns:a16="http://schemas.microsoft.com/office/drawing/2014/main" id="{5E9FB13F-B5B2-E9EB-FD91-C808981C22FD}"/>
              </a:ext>
            </a:extLst>
          </p:cNvPr>
          <p:cNvSpPr txBox="1"/>
          <p:nvPr/>
        </p:nvSpPr>
        <p:spPr>
          <a:xfrm>
            <a:off x="473075" y="2754239"/>
            <a:ext cx="5656792" cy="1384995"/>
          </a:xfrm>
          <a:prstGeom prst="rect">
            <a:avLst/>
          </a:prstGeom>
          <a:noFill/>
        </p:spPr>
        <p:txBody>
          <a:bodyPr wrap="square">
            <a:spAutoFit/>
          </a:bodyPr>
          <a:lstStyle/>
          <a:p>
            <a:r>
              <a:rPr lang="en-US" b="0" i="0" dirty="0">
                <a:solidFill>
                  <a:srgbClr val="091E42"/>
                </a:solidFill>
                <a:effectLst/>
                <a:latin typeface="freight-text-pro"/>
              </a:rPr>
              <a:t>The company markets its courses on several websites and search engines like Google. Once these people land on the website, they might browse the courses or fill up a form for the course or watch some videos. </a:t>
            </a:r>
            <a:r>
              <a:rPr lang="en-US" b="0" i="0" dirty="0">
                <a:solidFill>
                  <a:schemeClr val="bg1"/>
                </a:solidFill>
                <a:effectLst/>
                <a:highlight>
                  <a:srgbClr val="0000FF"/>
                </a:highlight>
                <a:latin typeface="freight-text-pro"/>
              </a:rPr>
              <a:t>When these people fill up a form providing their email address or phone number, they are classified to be a lead.</a:t>
            </a:r>
            <a:r>
              <a:rPr lang="en-US" b="0" i="0" dirty="0">
                <a:solidFill>
                  <a:srgbClr val="091E42"/>
                </a:solidFill>
                <a:effectLst/>
                <a:latin typeface="freight-text-pro"/>
              </a:rPr>
              <a:t> </a:t>
            </a:r>
            <a:r>
              <a:rPr lang="en-US" b="0" i="0" dirty="0">
                <a:solidFill>
                  <a:schemeClr val="bg1"/>
                </a:solidFill>
                <a:effectLst/>
                <a:highlight>
                  <a:srgbClr val="0000FF"/>
                </a:highlight>
                <a:latin typeface="freight-text-pro"/>
              </a:rPr>
              <a:t>Moreover, the company also gets leads through past referrals</a:t>
            </a:r>
            <a:endParaRPr lang="en-IN" dirty="0">
              <a:solidFill>
                <a:schemeClr val="bg1"/>
              </a:solidFill>
              <a:highlight>
                <a:srgbClr val="0000FF"/>
              </a:highlight>
            </a:endParaRPr>
          </a:p>
        </p:txBody>
      </p:sp>
      <p:sp>
        <p:nvSpPr>
          <p:cNvPr id="8" name="TextBox 7">
            <a:extLst>
              <a:ext uri="{FF2B5EF4-FFF2-40B4-BE49-F238E27FC236}">
                <a16:creationId xmlns:a16="http://schemas.microsoft.com/office/drawing/2014/main" id="{7DB75BF0-F78E-1F7A-A4BD-353178109E9F}"/>
              </a:ext>
            </a:extLst>
          </p:cNvPr>
          <p:cNvSpPr txBox="1"/>
          <p:nvPr/>
        </p:nvSpPr>
        <p:spPr>
          <a:xfrm>
            <a:off x="473075" y="2446462"/>
            <a:ext cx="2698045" cy="307777"/>
          </a:xfrm>
          <a:prstGeom prst="rect">
            <a:avLst/>
          </a:prstGeom>
          <a:noFill/>
        </p:spPr>
        <p:txBody>
          <a:bodyPr wrap="square" rtlCol="0">
            <a:spAutoFit/>
          </a:bodyPr>
          <a:lstStyle/>
          <a:p>
            <a:r>
              <a:rPr lang="en-US" u="sng" dirty="0">
                <a:latin typeface="Graphik"/>
              </a:rPr>
              <a:t>Generation of Potential Leads</a:t>
            </a:r>
            <a:endParaRPr lang="en-IN" u="sng" dirty="0">
              <a:latin typeface="Graphik"/>
            </a:endParaRPr>
          </a:p>
        </p:txBody>
      </p:sp>
      <p:pic>
        <p:nvPicPr>
          <p:cNvPr id="1030" name="Picture 6" descr="Education Logo On Letter X Template. Initial Educational ...">
            <a:extLst>
              <a:ext uri="{FF2B5EF4-FFF2-40B4-BE49-F238E27FC236}">
                <a16:creationId xmlns:a16="http://schemas.microsoft.com/office/drawing/2014/main" id="{EEA60FCC-E0D5-F453-D9CA-75E8C49C8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8009" y="1658840"/>
            <a:ext cx="1731202" cy="1731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252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3FEA5F-15F0-0BE2-A797-852C89389853}"/>
              </a:ext>
            </a:extLst>
          </p:cNvPr>
          <p:cNvSpPr>
            <a:spLocks noGrp="1"/>
          </p:cNvSpPr>
          <p:nvPr>
            <p:ph type="title"/>
          </p:nvPr>
        </p:nvSpPr>
        <p:spPr>
          <a:xfrm>
            <a:off x="316678" y="121966"/>
            <a:ext cx="5956531" cy="382500"/>
          </a:xfrm>
        </p:spPr>
        <p:txBody>
          <a:bodyPr/>
          <a:lstStyle/>
          <a:p>
            <a:r>
              <a:rPr lang="en-US" b="1" dirty="0"/>
              <a:t>Lead Scoring Case Study</a:t>
            </a:r>
            <a:endParaRPr lang="en-IN" dirty="0"/>
          </a:p>
        </p:txBody>
      </p:sp>
      <p:sp>
        <p:nvSpPr>
          <p:cNvPr id="2" name="Content Placeholder 2">
            <a:extLst>
              <a:ext uri="{FF2B5EF4-FFF2-40B4-BE49-F238E27FC236}">
                <a16:creationId xmlns:a16="http://schemas.microsoft.com/office/drawing/2014/main" id="{B3DE59BD-330E-F917-D865-F26E3580E635}"/>
              </a:ext>
            </a:extLst>
          </p:cNvPr>
          <p:cNvSpPr txBox="1">
            <a:spLocks/>
          </p:cNvSpPr>
          <p:nvPr/>
        </p:nvSpPr>
        <p:spPr>
          <a:xfrm>
            <a:off x="473075" y="783995"/>
            <a:ext cx="7687733" cy="3242732"/>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28600" algn="ctr" rtl="0">
              <a:lnSpc>
                <a:spcPct val="90000"/>
              </a:lnSpc>
              <a:spcBef>
                <a:spcPts val="80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317500" algn="l" rtl="0">
              <a:lnSpc>
                <a:spcPct val="90000"/>
              </a:lnSpc>
              <a:spcBef>
                <a:spcPts val="160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2pPr>
            <a:lvl3pPr marL="1371600" marR="0" lvl="2" indent="-298450" algn="l" rtl="0">
              <a:lnSpc>
                <a:spcPct val="90000"/>
              </a:lnSpc>
              <a:spcBef>
                <a:spcPts val="1600"/>
              </a:spcBef>
              <a:spcAft>
                <a:spcPts val="0"/>
              </a:spcAft>
              <a:buClr>
                <a:schemeClr val="dk1"/>
              </a:buClr>
              <a:buSzPts val="1100"/>
              <a:buFont typeface="Arial"/>
              <a:buChar char="•"/>
              <a:defRPr sz="1500" b="0" i="0" u="none" strike="noStrike" cap="none">
                <a:solidFill>
                  <a:schemeClr val="dk1"/>
                </a:solidFill>
                <a:latin typeface="Arial"/>
                <a:ea typeface="Arial"/>
                <a:cs typeface="Arial"/>
                <a:sym typeface="Arial"/>
              </a:defRPr>
            </a:lvl3pPr>
            <a:lvl4pPr marL="1828800" marR="0" lvl="3"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4pPr>
            <a:lvl5pPr marL="2286000" marR="0" lvl="4"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5pPr>
            <a:lvl6pPr marL="2743200" marR="0" lvl="5"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6pPr>
            <a:lvl7pPr marL="3200400" marR="0" lvl="6"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7pPr>
            <a:lvl8pPr marL="3657600" marR="0" lvl="7"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8pPr>
            <a:lvl9pPr marL="4114800" marR="0" lvl="8" indent="-292100" algn="l" rtl="0">
              <a:lnSpc>
                <a:spcPct val="90000"/>
              </a:lnSpc>
              <a:spcBef>
                <a:spcPts val="1600"/>
              </a:spcBef>
              <a:spcAft>
                <a:spcPts val="1600"/>
              </a:spcAft>
              <a:buClr>
                <a:schemeClr val="dk1"/>
              </a:buClr>
              <a:buSzPts val="1000"/>
              <a:buFont typeface="Arial"/>
              <a:buChar char="•"/>
              <a:defRPr sz="1400" b="0" i="0" u="none" strike="noStrike" cap="none">
                <a:solidFill>
                  <a:schemeClr val="dk1"/>
                </a:solidFill>
                <a:latin typeface="Arial"/>
                <a:ea typeface="Arial"/>
                <a:cs typeface="Arial"/>
                <a:sym typeface="Arial"/>
              </a:defRPr>
            </a:lvl9pPr>
          </a:lstStyle>
          <a:p>
            <a:pPr marL="0" indent="0" algn="l"/>
            <a:r>
              <a:rPr lang="en-US" sz="2000" u="sng" dirty="0">
                <a:latin typeface="Graphik"/>
              </a:rPr>
              <a:t>Post Lead Generation Process</a:t>
            </a:r>
          </a:p>
          <a:p>
            <a:pPr marL="228600" indent="0" algn="l"/>
            <a:endParaRPr lang="en-US" sz="2000" u="sng" dirty="0">
              <a:latin typeface="Graphik"/>
            </a:endParaRPr>
          </a:p>
          <a:p>
            <a:pPr marL="228600" indent="0" algn="l"/>
            <a:endParaRPr lang="en-US" sz="2000" u="sng" dirty="0">
              <a:latin typeface="Graphik"/>
            </a:endParaRPr>
          </a:p>
          <a:p>
            <a:pPr marL="228600" indent="0" algn="l"/>
            <a:r>
              <a:rPr lang="en-US" sz="1050" dirty="0">
                <a:latin typeface="+mj-lt"/>
              </a:rPr>
              <a:t> </a:t>
            </a:r>
            <a:endParaRPr lang="en-IN" sz="1050" dirty="0">
              <a:latin typeface="+mj-lt"/>
            </a:endParaRPr>
          </a:p>
        </p:txBody>
      </p:sp>
      <p:sp>
        <p:nvSpPr>
          <p:cNvPr id="5" name="TextBox 4">
            <a:extLst>
              <a:ext uri="{FF2B5EF4-FFF2-40B4-BE49-F238E27FC236}">
                <a16:creationId xmlns:a16="http://schemas.microsoft.com/office/drawing/2014/main" id="{BD726267-F4DF-BBFE-FC34-15A6F8BC9DC7}"/>
              </a:ext>
            </a:extLst>
          </p:cNvPr>
          <p:cNvSpPr txBox="1"/>
          <p:nvPr/>
        </p:nvSpPr>
        <p:spPr>
          <a:xfrm>
            <a:off x="473075" y="1210158"/>
            <a:ext cx="5656792" cy="954107"/>
          </a:xfrm>
          <a:prstGeom prst="rect">
            <a:avLst/>
          </a:prstGeom>
          <a:noFill/>
        </p:spPr>
        <p:txBody>
          <a:bodyPr wrap="square">
            <a:spAutoFit/>
          </a:bodyPr>
          <a:lstStyle/>
          <a:p>
            <a:pPr algn="l"/>
            <a:r>
              <a:rPr lang="en-US" b="0" i="0" dirty="0">
                <a:solidFill>
                  <a:srgbClr val="091E42"/>
                </a:solidFill>
                <a:effectLst/>
                <a:latin typeface="freight-text-pro"/>
              </a:rPr>
              <a:t>Once these leads are acquired, employees from the sales team start making calls, writing emails, etc. Through this process, some of the leads get converted while most do not. </a:t>
            </a:r>
            <a:r>
              <a:rPr lang="en-US" b="0" i="0" dirty="0">
                <a:solidFill>
                  <a:schemeClr val="bg1"/>
                </a:solidFill>
                <a:effectLst/>
                <a:highlight>
                  <a:srgbClr val="0000FF"/>
                </a:highlight>
                <a:latin typeface="freight-text-pro"/>
              </a:rPr>
              <a:t>The typical lead conversion rate at X education is around 30%. </a:t>
            </a:r>
          </a:p>
        </p:txBody>
      </p:sp>
      <p:pic>
        <p:nvPicPr>
          <p:cNvPr id="2050" name="Picture 2" descr="Image of sales person calling another person. Image 4 of 4">
            <a:extLst>
              <a:ext uri="{FF2B5EF4-FFF2-40B4-BE49-F238E27FC236}">
                <a16:creationId xmlns:a16="http://schemas.microsoft.com/office/drawing/2014/main" id="{8A9E784A-8859-2F38-41FB-535C63799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545" y="920306"/>
            <a:ext cx="1647825" cy="16478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D33EF099-0FBD-79C3-E67F-65202E59F2AC}"/>
              </a:ext>
            </a:extLst>
          </p:cNvPr>
          <p:cNvSpPr/>
          <p:nvPr/>
        </p:nvSpPr>
        <p:spPr>
          <a:xfrm>
            <a:off x="711200" y="2923822"/>
            <a:ext cx="1422400" cy="401991"/>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Search Engines </a:t>
            </a:r>
            <a:endParaRPr lang="en-IN" sz="1100" dirty="0"/>
          </a:p>
        </p:txBody>
      </p:sp>
      <p:sp>
        <p:nvSpPr>
          <p:cNvPr id="6" name="Rectangle: Rounded Corners 5">
            <a:extLst>
              <a:ext uri="{FF2B5EF4-FFF2-40B4-BE49-F238E27FC236}">
                <a16:creationId xmlns:a16="http://schemas.microsoft.com/office/drawing/2014/main" id="{F0F39EC6-7049-F9AE-AD68-321C7E0EBCA4}"/>
              </a:ext>
            </a:extLst>
          </p:cNvPr>
          <p:cNvSpPr/>
          <p:nvPr/>
        </p:nvSpPr>
        <p:spPr>
          <a:xfrm>
            <a:off x="711200" y="3632579"/>
            <a:ext cx="1422400" cy="401991"/>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Direct Website Visits</a:t>
            </a:r>
            <a:endParaRPr lang="en-IN" sz="1100" dirty="0"/>
          </a:p>
        </p:txBody>
      </p:sp>
      <p:sp>
        <p:nvSpPr>
          <p:cNvPr id="9" name="Rectangle: Rounded Corners 8">
            <a:extLst>
              <a:ext uri="{FF2B5EF4-FFF2-40B4-BE49-F238E27FC236}">
                <a16:creationId xmlns:a16="http://schemas.microsoft.com/office/drawing/2014/main" id="{D59ED823-232E-FF7E-FF43-D0F286F079BF}"/>
              </a:ext>
            </a:extLst>
          </p:cNvPr>
          <p:cNvSpPr/>
          <p:nvPr/>
        </p:nvSpPr>
        <p:spPr>
          <a:xfrm>
            <a:off x="711200" y="4341336"/>
            <a:ext cx="1422400" cy="401991"/>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Past Referrals </a:t>
            </a:r>
            <a:endParaRPr lang="en-IN" sz="1100" dirty="0"/>
          </a:p>
        </p:txBody>
      </p:sp>
      <p:sp>
        <p:nvSpPr>
          <p:cNvPr id="10" name="Oval 9">
            <a:extLst>
              <a:ext uri="{FF2B5EF4-FFF2-40B4-BE49-F238E27FC236}">
                <a16:creationId xmlns:a16="http://schemas.microsoft.com/office/drawing/2014/main" id="{942E2749-5F79-1769-EFDF-08661D810D26}"/>
              </a:ext>
            </a:extLst>
          </p:cNvPr>
          <p:cNvSpPr/>
          <p:nvPr/>
        </p:nvSpPr>
        <p:spPr>
          <a:xfrm>
            <a:off x="3270188" y="3099505"/>
            <a:ext cx="1260000" cy="1260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All Leads</a:t>
            </a:r>
            <a:endParaRPr lang="en-IN" dirty="0"/>
          </a:p>
        </p:txBody>
      </p:sp>
      <p:sp>
        <p:nvSpPr>
          <p:cNvPr id="11" name="Flowchart: Manual Operation 10">
            <a:extLst>
              <a:ext uri="{FF2B5EF4-FFF2-40B4-BE49-F238E27FC236}">
                <a16:creationId xmlns:a16="http://schemas.microsoft.com/office/drawing/2014/main" id="{50084AE0-817D-414D-3B52-4C75C87598C7}"/>
              </a:ext>
            </a:extLst>
          </p:cNvPr>
          <p:cNvSpPr/>
          <p:nvPr/>
        </p:nvSpPr>
        <p:spPr>
          <a:xfrm>
            <a:off x="4967111" y="3371724"/>
            <a:ext cx="1772356" cy="708757"/>
          </a:xfrm>
          <a:prstGeom prst="flowChartManualOperation">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Sales people call these Leads</a:t>
            </a:r>
            <a:endParaRPr lang="en-IN" sz="1200" dirty="0"/>
          </a:p>
        </p:txBody>
      </p:sp>
      <p:sp>
        <p:nvSpPr>
          <p:cNvPr id="12" name="Oval 11">
            <a:extLst>
              <a:ext uri="{FF2B5EF4-FFF2-40B4-BE49-F238E27FC236}">
                <a16:creationId xmlns:a16="http://schemas.microsoft.com/office/drawing/2014/main" id="{B1F144FE-30E9-CFEB-1866-3C8BE80C3A56}"/>
              </a:ext>
            </a:extLst>
          </p:cNvPr>
          <p:cNvSpPr/>
          <p:nvPr/>
        </p:nvSpPr>
        <p:spPr>
          <a:xfrm>
            <a:off x="7176390" y="2851279"/>
            <a:ext cx="1260000" cy="720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Converted</a:t>
            </a:r>
            <a:endParaRPr lang="en-IN" sz="1200" dirty="0"/>
          </a:p>
        </p:txBody>
      </p:sp>
      <p:sp>
        <p:nvSpPr>
          <p:cNvPr id="13" name="Oval 12">
            <a:extLst>
              <a:ext uri="{FF2B5EF4-FFF2-40B4-BE49-F238E27FC236}">
                <a16:creationId xmlns:a16="http://schemas.microsoft.com/office/drawing/2014/main" id="{B2C4D255-8DCB-4ECE-31ED-6393A716EC5D}"/>
              </a:ext>
            </a:extLst>
          </p:cNvPr>
          <p:cNvSpPr/>
          <p:nvPr/>
        </p:nvSpPr>
        <p:spPr>
          <a:xfrm>
            <a:off x="7176390" y="3999505"/>
            <a:ext cx="1421341" cy="1012762"/>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Not Converted</a:t>
            </a:r>
            <a:endParaRPr lang="en-IN" sz="1200" dirty="0"/>
          </a:p>
        </p:txBody>
      </p:sp>
      <p:sp>
        <p:nvSpPr>
          <p:cNvPr id="14" name="TextBox 13">
            <a:extLst>
              <a:ext uri="{FF2B5EF4-FFF2-40B4-BE49-F238E27FC236}">
                <a16:creationId xmlns:a16="http://schemas.microsoft.com/office/drawing/2014/main" id="{3D3E6D9A-1B65-FC98-4DCA-D1252F1971E5}"/>
              </a:ext>
            </a:extLst>
          </p:cNvPr>
          <p:cNvSpPr txBox="1"/>
          <p:nvPr/>
        </p:nvSpPr>
        <p:spPr>
          <a:xfrm>
            <a:off x="7552268" y="2875465"/>
            <a:ext cx="959555" cy="276999"/>
          </a:xfrm>
          <a:prstGeom prst="rect">
            <a:avLst/>
          </a:prstGeom>
          <a:noFill/>
        </p:spPr>
        <p:txBody>
          <a:bodyPr wrap="square" rtlCol="0">
            <a:spAutoFit/>
          </a:bodyPr>
          <a:lstStyle/>
          <a:p>
            <a:r>
              <a:rPr lang="en-US" sz="1200" dirty="0">
                <a:solidFill>
                  <a:schemeClr val="bg1"/>
                </a:solidFill>
              </a:rPr>
              <a:t>30%</a:t>
            </a:r>
            <a:endParaRPr lang="en-IN" sz="1200" dirty="0">
              <a:solidFill>
                <a:schemeClr val="bg1"/>
              </a:solidFill>
            </a:endParaRPr>
          </a:p>
        </p:txBody>
      </p:sp>
      <p:sp>
        <p:nvSpPr>
          <p:cNvPr id="15" name="TextBox 14">
            <a:extLst>
              <a:ext uri="{FF2B5EF4-FFF2-40B4-BE49-F238E27FC236}">
                <a16:creationId xmlns:a16="http://schemas.microsoft.com/office/drawing/2014/main" id="{33CCF669-000F-05CC-CC2D-1034E38F13A0}"/>
              </a:ext>
            </a:extLst>
          </p:cNvPr>
          <p:cNvSpPr txBox="1"/>
          <p:nvPr/>
        </p:nvSpPr>
        <p:spPr>
          <a:xfrm>
            <a:off x="7638176" y="4064337"/>
            <a:ext cx="959555" cy="276999"/>
          </a:xfrm>
          <a:prstGeom prst="rect">
            <a:avLst/>
          </a:prstGeom>
          <a:noFill/>
        </p:spPr>
        <p:txBody>
          <a:bodyPr wrap="square" rtlCol="0">
            <a:spAutoFit/>
          </a:bodyPr>
          <a:lstStyle/>
          <a:p>
            <a:r>
              <a:rPr lang="en-US" sz="1200" dirty="0">
                <a:solidFill>
                  <a:schemeClr val="bg1"/>
                </a:solidFill>
              </a:rPr>
              <a:t>70%</a:t>
            </a:r>
            <a:endParaRPr lang="en-IN" sz="1200" dirty="0">
              <a:solidFill>
                <a:schemeClr val="bg1"/>
              </a:solidFill>
            </a:endParaRPr>
          </a:p>
        </p:txBody>
      </p:sp>
      <p:cxnSp>
        <p:nvCxnSpPr>
          <p:cNvPr id="21" name="Straight Connector 20">
            <a:extLst>
              <a:ext uri="{FF2B5EF4-FFF2-40B4-BE49-F238E27FC236}">
                <a16:creationId xmlns:a16="http://schemas.microsoft.com/office/drawing/2014/main" id="{E205A86E-FD2E-B1DF-3DFA-AC2951AF74E4}"/>
              </a:ext>
            </a:extLst>
          </p:cNvPr>
          <p:cNvCxnSpPr/>
          <p:nvPr/>
        </p:nvCxnSpPr>
        <p:spPr>
          <a:xfrm>
            <a:off x="2478088" y="3013964"/>
            <a:ext cx="0" cy="1729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93F02EC-BDD6-DA0C-6095-CD7CDB21425F}"/>
              </a:ext>
            </a:extLst>
          </p:cNvPr>
          <p:cNvCxnSpPr>
            <a:cxnSpLocks/>
          </p:cNvCxnSpPr>
          <p:nvPr/>
        </p:nvCxnSpPr>
        <p:spPr>
          <a:xfrm flipV="1">
            <a:off x="2495196" y="3828424"/>
            <a:ext cx="774992" cy="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4ED588-F8F7-13BF-844D-67ED3D1EADD1}"/>
              </a:ext>
            </a:extLst>
          </p:cNvPr>
          <p:cNvCxnSpPr>
            <a:stCxn id="9" idx="3"/>
          </p:cNvCxnSpPr>
          <p:nvPr/>
        </p:nvCxnSpPr>
        <p:spPr>
          <a:xfrm flipV="1">
            <a:off x="2133600" y="4542331"/>
            <a:ext cx="36159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77F89B3-4EFC-0440-5EC5-9677FF4E8200}"/>
              </a:ext>
            </a:extLst>
          </p:cNvPr>
          <p:cNvCxnSpPr/>
          <p:nvPr/>
        </p:nvCxnSpPr>
        <p:spPr>
          <a:xfrm flipV="1">
            <a:off x="2125046" y="3830127"/>
            <a:ext cx="36159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5099B7D-078A-0561-5571-562E410FECB5}"/>
              </a:ext>
            </a:extLst>
          </p:cNvPr>
          <p:cNvCxnSpPr/>
          <p:nvPr/>
        </p:nvCxnSpPr>
        <p:spPr>
          <a:xfrm flipV="1">
            <a:off x="2136686" y="3124817"/>
            <a:ext cx="36159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E5AFF17-9533-BD30-83BC-2949755A5A59}"/>
              </a:ext>
            </a:extLst>
          </p:cNvPr>
          <p:cNvCxnSpPr>
            <a:cxnSpLocks/>
          </p:cNvCxnSpPr>
          <p:nvPr/>
        </p:nvCxnSpPr>
        <p:spPr>
          <a:xfrm>
            <a:off x="4491655" y="3852167"/>
            <a:ext cx="7238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D0CCDFF-236D-143E-3E60-4E96C5A1065D}"/>
              </a:ext>
            </a:extLst>
          </p:cNvPr>
          <p:cNvCxnSpPr>
            <a:cxnSpLocks/>
            <a:endCxn id="12" idx="2"/>
          </p:cNvCxnSpPr>
          <p:nvPr/>
        </p:nvCxnSpPr>
        <p:spPr>
          <a:xfrm flipV="1">
            <a:off x="6596856" y="3211279"/>
            <a:ext cx="579534" cy="42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90B75C2-C88C-FC0C-8E2C-B5ED16ADBC87}"/>
              </a:ext>
            </a:extLst>
          </p:cNvPr>
          <p:cNvCxnSpPr>
            <a:cxnSpLocks/>
            <a:endCxn id="13" idx="2"/>
          </p:cNvCxnSpPr>
          <p:nvPr/>
        </p:nvCxnSpPr>
        <p:spPr>
          <a:xfrm>
            <a:off x="6504806" y="3852167"/>
            <a:ext cx="671584" cy="653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486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3FEA5F-15F0-0BE2-A797-852C89389853}"/>
              </a:ext>
            </a:extLst>
          </p:cNvPr>
          <p:cNvSpPr>
            <a:spLocks noGrp="1"/>
          </p:cNvSpPr>
          <p:nvPr>
            <p:ph type="title"/>
          </p:nvPr>
        </p:nvSpPr>
        <p:spPr>
          <a:xfrm>
            <a:off x="316678" y="121966"/>
            <a:ext cx="5956531" cy="382500"/>
          </a:xfrm>
        </p:spPr>
        <p:txBody>
          <a:bodyPr/>
          <a:lstStyle/>
          <a:p>
            <a:r>
              <a:rPr lang="en-US" b="1" dirty="0"/>
              <a:t>Lead Scoring Case Study</a:t>
            </a:r>
            <a:endParaRPr lang="en-IN" dirty="0"/>
          </a:p>
        </p:txBody>
      </p:sp>
      <p:sp>
        <p:nvSpPr>
          <p:cNvPr id="2" name="Content Placeholder 2">
            <a:extLst>
              <a:ext uri="{FF2B5EF4-FFF2-40B4-BE49-F238E27FC236}">
                <a16:creationId xmlns:a16="http://schemas.microsoft.com/office/drawing/2014/main" id="{B3DE59BD-330E-F917-D865-F26E3580E635}"/>
              </a:ext>
            </a:extLst>
          </p:cNvPr>
          <p:cNvSpPr txBox="1">
            <a:spLocks/>
          </p:cNvSpPr>
          <p:nvPr/>
        </p:nvSpPr>
        <p:spPr>
          <a:xfrm>
            <a:off x="473075" y="783995"/>
            <a:ext cx="7687733" cy="3242732"/>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28600" algn="ctr" rtl="0">
              <a:lnSpc>
                <a:spcPct val="90000"/>
              </a:lnSpc>
              <a:spcBef>
                <a:spcPts val="80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317500" algn="l" rtl="0">
              <a:lnSpc>
                <a:spcPct val="90000"/>
              </a:lnSpc>
              <a:spcBef>
                <a:spcPts val="160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2pPr>
            <a:lvl3pPr marL="1371600" marR="0" lvl="2" indent="-298450" algn="l" rtl="0">
              <a:lnSpc>
                <a:spcPct val="90000"/>
              </a:lnSpc>
              <a:spcBef>
                <a:spcPts val="1600"/>
              </a:spcBef>
              <a:spcAft>
                <a:spcPts val="0"/>
              </a:spcAft>
              <a:buClr>
                <a:schemeClr val="dk1"/>
              </a:buClr>
              <a:buSzPts val="1100"/>
              <a:buFont typeface="Arial"/>
              <a:buChar char="•"/>
              <a:defRPr sz="1500" b="0" i="0" u="none" strike="noStrike" cap="none">
                <a:solidFill>
                  <a:schemeClr val="dk1"/>
                </a:solidFill>
                <a:latin typeface="Arial"/>
                <a:ea typeface="Arial"/>
                <a:cs typeface="Arial"/>
                <a:sym typeface="Arial"/>
              </a:defRPr>
            </a:lvl3pPr>
            <a:lvl4pPr marL="1828800" marR="0" lvl="3"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4pPr>
            <a:lvl5pPr marL="2286000" marR="0" lvl="4"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5pPr>
            <a:lvl6pPr marL="2743200" marR="0" lvl="5"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6pPr>
            <a:lvl7pPr marL="3200400" marR="0" lvl="6"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7pPr>
            <a:lvl8pPr marL="3657600" marR="0" lvl="7"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8pPr>
            <a:lvl9pPr marL="4114800" marR="0" lvl="8" indent="-292100" algn="l" rtl="0">
              <a:lnSpc>
                <a:spcPct val="90000"/>
              </a:lnSpc>
              <a:spcBef>
                <a:spcPts val="1600"/>
              </a:spcBef>
              <a:spcAft>
                <a:spcPts val="1600"/>
              </a:spcAft>
              <a:buClr>
                <a:schemeClr val="dk1"/>
              </a:buClr>
              <a:buSzPts val="1000"/>
              <a:buFont typeface="Arial"/>
              <a:buChar char="•"/>
              <a:defRPr sz="1400" b="0" i="0" u="none" strike="noStrike" cap="none">
                <a:solidFill>
                  <a:schemeClr val="dk1"/>
                </a:solidFill>
                <a:latin typeface="Arial"/>
                <a:ea typeface="Arial"/>
                <a:cs typeface="Arial"/>
                <a:sym typeface="Arial"/>
              </a:defRPr>
            </a:lvl9pPr>
          </a:lstStyle>
          <a:p>
            <a:pPr marL="0" indent="0" algn="l"/>
            <a:r>
              <a:rPr lang="en-US" sz="2000" u="sng">
                <a:latin typeface="Graphik"/>
              </a:rPr>
              <a:t>Business Problem Faced by X Education</a:t>
            </a:r>
            <a:endParaRPr lang="en-IN" sz="1050" dirty="0">
              <a:latin typeface="+mj-lt"/>
            </a:endParaRPr>
          </a:p>
        </p:txBody>
      </p:sp>
      <p:sp>
        <p:nvSpPr>
          <p:cNvPr id="8" name="TextBox 7">
            <a:extLst>
              <a:ext uri="{FF2B5EF4-FFF2-40B4-BE49-F238E27FC236}">
                <a16:creationId xmlns:a16="http://schemas.microsoft.com/office/drawing/2014/main" id="{533F2C3F-4DEB-6BB6-E816-D9089D0485DF}"/>
              </a:ext>
            </a:extLst>
          </p:cNvPr>
          <p:cNvSpPr txBox="1"/>
          <p:nvPr/>
        </p:nvSpPr>
        <p:spPr>
          <a:xfrm>
            <a:off x="473075" y="1362075"/>
            <a:ext cx="8197850" cy="461665"/>
          </a:xfrm>
          <a:prstGeom prst="rect">
            <a:avLst/>
          </a:prstGeom>
          <a:noFill/>
        </p:spPr>
        <p:txBody>
          <a:bodyPr wrap="square">
            <a:spAutoFit/>
          </a:bodyPr>
          <a:lstStyle/>
          <a:p>
            <a:r>
              <a:rPr lang="en-US" sz="1200" b="0" i="0" dirty="0">
                <a:solidFill>
                  <a:srgbClr val="091E42"/>
                </a:solidFill>
                <a:effectLst/>
                <a:latin typeface="freight-text-pro"/>
              </a:rPr>
              <a:t>Now, although X Education gets a lot of leads, its lead conversion rate is very poor. </a:t>
            </a:r>
            <a:r>
              <a:rPr lang="en-US" sz="1200" b="0" i="0" dirty="0">
                <a:solidFill>
                  <a:schemeClr val="bg1"/>
                </a:solidFill>
                <a:effectLst/>
                <a:highlight>
                  <a:srgbClr val="0000FF"/>
                </a:highlight>
                <a:latin typeface="freight-text-pro"/>
              </a:rPr>
              <a:t>For example, if, say, they acquire 100 leads in a day, only about 30 of them are converted.</a:t>
            </a:r>
            <a:endParaRPr lang="en-IN" sz="1200" dirty="0">
              <a:solidFill>
                <a:schemeClr val="bg1"/>
              </a:solidFill>
              <a:highlight>
                <a:srgbClr val="0000FF"/>
              </a:highlight>
            </a:endParaRPr>
          </a:p>
        </p:txBody>
      </p:sp>
      <p:sp>
        <p:nvSpPr>
          <p:cNvPr id="17" name="TextBox 16">
            <a:extLst>
              <a:ext uri="{FF2B5EF4-FFF2-40B4-BE49-F238E27FC236}">
                <a16:creationId xmlns:a16="http://schemas.microsoft.com/office/drawing/2014/main" id="{586F168A-D431-7E25-49AD-00E15E512DA7}"/>
              </a:ext>
            </a:extLst>
          </p:cNvPr>
          <p:cNvSpPr txBox="1"/>
          <p:nvPr/>
        </p:nvSpPr>
        <p:spPr>
          <a:xfrm>
            <a:off x="473077" y="1823740"/>
            <a:ext cx="4505324" cy="1384995"/>
          </a:xfrm>
          <a:prstGeom prst="rect">
            <a:avLst/>
          </a:prstGeom>
          <a:noFill/>
        </p:spPr>
        <p:txBody>
          <a:bodyPr wrap="square">
            <a:spAutoFit/>
          </a:bodyPr>
          <a:lstStyle/>
          <a:p>
            <a:pPr algn="just"/>
            <a:r>
              <a:rPr lang="en-US" sz="1200" b="0" i="0" dirty="0">
                <a:solidFill>
                  <a:srgbClr val="091E42"/>
                </a:solidFill>
                <a:effectLst/>
                <a:latin typeface="freight-text-pro"/>
              </a:rPr>
              <a:t>To make this process more efficient, the company wishes to </a:t>
            </a:r>
            <a:r>
              <a:rPr lang="en-US" sz="1200" b="0" i="0" dirty="0">
                <a:solidFill>
                  <a:schemeClr val="bg1"/>
                </a:solidFill>
                <a:effectLst/>
                <a:highlight>
                  <a:srgbClr val="0000FF"/>
                </a:highlight>
                <a:latin typeface="freight-text-pro"/>
              </a:rPr>
              <a:t>identify the most potential leads, also known as ‘Hot Leads’. If they successfully identify this set of leads, the lead conversion rate should go up as the sales team will now be focusing more on communicating with the potential leads rather than making calls to everyone</a:t>
            </a:r>
            <a:r>
              <a:rPr lang="en-US" sz="1200" b="0" i="0" dirty="0">
                <a:solidFill>
                  <a:srgbClr val="091E42"/>
                </a:solidFill>
                <a:effectLst/>
                <a:latin typeface="freight-text-pro"/>
              </a:rPr>
              <a:t>. A typical lead conversion process can be represented using the following funnel:</a:t>
            </a:r>
            <a:endParaRPr lang="en-IN" sz="1200" dirty="0"/>
          </a:p>
        </p:txBody>
      </p:sp>
      <p:pic>
        <p:nvPicPr>
          <p:cNvPr id="3074" name="Picture 2" descr="Lead Conversion Process - Demonstrated as a funnel">
            <a:extLst>
              <a:ext uri="{FF2B5EF4-FFF2-40B4-BE49-F238E27FC236}">
                <a16:creationId xmlns:a16="http://schemas.microsoft.com/office/drawing/2014/main" id="{312AECD8-8997-1601-1BC1-14DA55B7E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5412" y="1791031"/>
            <a:ext cx="2168410" cy="3057459"/>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15F7E619-785A-1AFB-5E6D-5C5C35410276}"/>
              </a:ext>
            </a:extLst>
          </p:cNvPr>
          <p:cNvSpPr txBox="1"/>
          <p:nvPr/>
        </p:nvSpPr>
        <p:spPr>
          <a:xfrm>
            <a:off x="534693" y="3463495"/>
            <a:ext cx="4572000" cy="1015663"/>
          </a:xfrm>
          <a:prstGeom prst="rect">
            <a:avLst/>
          </a:prstGeom>
          <a:noFill/>
        </p:spPr>
        <p:txBody>
          <a:bodyPr wrap="square">
            <a:spAutoFit/>
          </a:bodyPr>
          <a:lstStyle/>
          <a:p>
            <a:pPr algn="just"/>
            <a:r>
              <a:rPr lang="en-US" sz="1200" b="0" i="0" dirty="0">
                <a:solidFill>
                  <a:srgbClr val="091E42"/>
                </a:solidFill>
                <a:effectLst/>
                <a:latin typeface="freight-text-pro"/>
              </a:rPr>
              <a:t>As you can see, there are a lot of leads generated in the initial stage (top) but only a few of them come out as paying customers from the bottom. In the middle stage, you need to nurture the potential leads well (i.e. educating the leads about the product, constantly communicating etc. ) in order to get a higher lead conversion.</a:t>
            </a:r>
            <a:endParaRPr lang="en-IN" sz="1200" dirty="0"/>
          </a:p>
        </p:txBody>
      </p:sp>
    </p:spTree>
    <p:extLst>
      <p:ext uri="{BB962C8B-B14F-4D97-AF65-F5344CB8AC3E}">
        <p14:creationId xmlns:p14="http://schemas.microsoft.com/office/powerpoint/2010/main" val="228644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3FEA5F-15F0-0BE2-A797-852C89389853}"/>
              </a:ext>
            </a:extLst>
          </p:cNvPr>
          <p:cNvSpPr>
            <a:spLocks noGrp="1"/>
          </p:cNvSpPr>
          <p:nvPr>
            <p:ph type="title"/>
          </p:nvPr>
        </p:nvSpPr>
        <p:spPr>
          <a:xfrm>
            <a:off x="316678" y="121966"/>
            <a:ext cx="5956531" cy="382500"/>
          </a:xfrm>
        </p:spPr>
        <p:txBody>
          <a:bodyPr/>
          <a:lstStyle/>
          <a:p>
            <a:r>
              <a:rPr lang="en-US" b="1" dirty="0"/>
              <a:t>Lead Scoring Case Study</a:t>
            </a:r>
            <a:endParaRPr lang="en-IN" dirty="0"/>
          </a:p>
        </p:txBody>
      </p:sp>
      <p:sp>
        <p:nvSpPr>
          <p:cNvPr id="2" name="Content Placeholder 2">
            <a:extLst>
              <a:ext uri="{FF2B5EF4-FFF2-40B4-BE49-F238E27FC236}">
                <a16:creationId xmlns:a16="http://schemas.microsoft.com/office/drawing/2014/main" id="{B3DE59BD-330E-F917-D865-F26E3580E635}"/>
              </a:ext>
            </a:extLst>
          </p:cNvPr>
          <p:cNvSpPr txBox="1">
            <a:spLocks/>
          </p:cNvSpPr>
          <p:nvPr/>
        </p:nvSpPr>
        <p:spPr>
          <a:xfrm>
            <a:off x="473075" y="783995"/>
            <a:ext cx="7687733" cy="3242732"/>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28600" algn="ctr" rtl="0">
              <a:lnSpc>
                <a:spcPct val="90000"/>
              </a:lnSpc>
              <a:spcBef>
                <a:spcPts val="800"/>
              </a:spcBef>
              <a:spcAft>
                <a:spcPts val="0"/>
              </a:spcAft>
              <a:buClr>
                <a:schemeClr val="dk1"/>
              </a:buClr>
              <a:buSzPts val="1400"/>
              <a:buFont typeface="Arial"/>
              <a:buNone/>
              <a:defRPr sz="1800" b="0" i="0" u="none" strike="noStrike" cap="none">
                <a:solidFill>
                  <a:schemeClr val="dk1"/>
                </a:solidFill>
                <a:latin typeface="Arial"/>
                <a:ea typeface="Arial"/>
                <a:cs typeface="Arial"/>
                <a:sym typeface="Arial"/>
              </a:defRPr>
            </a:lvl1pPr>
            <a:lvl2pPr marL="914400" marR="0" lvl="1" indent="-317500" algn="l" rtl="0">
              <a:lnSpc>
                <a:spcPct val="90000"/>
              </a:lnSpc>
              <a:spcBef>
                <a:spcPts val="1600"/>
              </a:spcBef>
              <a:spcAft>
                <a:spcPts val="0"/>
              </a:spcAft>
              <a:buClr>
                <a:schemeClr val="dk1"/>
              </a:buClr>
              <a:buSzPts val="1400"/>
              <a:buFont typeface="Arial"/>
              <a:buChar char="•"/>
              <a:defRPr sz="1800" b="0" i="0" u="none" strike="noStrike" cap="none">
                <a:solidFill>
                  <a:schemeClr val="dk1"/>
                </a:solidFill>
                <a:latin typeface="Arial"/>
                <a:ea typeface="Arial"/>
                <a:cs typeface="Arial"/>
                <a:sym typeface="Arial"/>
              </a:defRPr>
            </a:lvl2pPr>
            <a:lvl3pPr marL="1371600" marR="0" lvl="2" indent="-298450" algn="l" rtl="0">
              <a:lnSpc>
                <a:spcPct val="90000"/>
              </a:lnSpc>
              <a:spcBef>
                <a:spcPts val="1600"/>
              </a:spcBef>
              <a:spcAft>
                <a:spcPts val="0"/>
              </a:spcAft>
              <a:buClr>
                <a:schemeClr val="dk1"/>
              </a:buClr>
              <a:buSzPts val="1100"/>
              <a:buFont typeface="Arial"/>
              <a:buChar char="•"/>
              <a:defRPr sz="1500" b="0" i="0" u="none" strike="noStrike" cap="none">
                <a:solidFill>
                  <a:schemeClr val="dk1"/>
                </a:solidFill>
                <a:latin typeface="Arial"/>
                <a:ea typeface="Arial"/>
                <a:cs typeface="Arial"/>
                <a:sym typeface="Arial"/>
              </a:defRPr>
            </a:lvl3pPr>
            <a:lvl4pPr marL="1828800" marR="0" lvl="3"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4pPr>
            <a:lvl5pPr marL="2286000" marR="0" lvl="4"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5pPr>
            <a:lvl6pPr marL="2743200" marR="0" lvl="5"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6pPr>
            <a:lvl7pPr marL="3200400" marR="0" lvl="6"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7pPr>
            <a:lvl8pPr marL="3657600" marR="0" lvl="7" indent="-292100" algn="l" rtl="0">
              <a:lnSpc>
                <a:spcPct val="90000"/>
              </a:lnSpc>
              <a:spcBef>
                <a:spcPts val="1600"/>
              </a:spcBef>
              <a:spcAft>
                <a:spcPts val="0"/>
              </a:spcAft>
              <a:buClr>
                <a:schemeClr val="dk1"/>
              </a:buClr>
              <a:buSzPts val="1000"/>
              <a:buFont typeface="Arial"/>
              <a:buChar char="•"/>
              <a:defRPr sz="1400" b="0" i="0" u="none" strike="noStrike" cap="none">
                <a:solidFill>
                  <a:schemeClr val="dk1"/>
                </a:solidFill>
                <a:latin typeface="Arial"/>
                <a:ea typeface="Arial"/>
                <a:cs typeface="Arial"/>
                <a:sym typeface="Arial"/>
              </a:defRPr>
            </a:lvl8pPr>
            <a:lvl9pPr marL="4114800" marR="0" lvl="8" indent="-292100" algn="l" rtl="0">
              <a:lnSpc>
                <a:spcPct val="90000"/>
              </a:lnSpc>
              <a:spcBef>
                <a:spcPts val="1600"/>
              </a:spcBef>
              <a:spcAft>
                <a:spcPts val="1600"/>
              </a:spcAft>
              <a:buClr>
                <a:schemeClr val="dk1"/>
              </a:buClr>
              <a:buSzPts val="1000"/>
              <a:buFont typeface="Arial"/>
              <a:buChar char="•"/>
              <a:defRPr sz="1400" b="0" i="0" u="none" strike="noStrike" cap="none">
                <a:solidFill>
                  <a:schemeClr val="dk1"/>
                </a:solidFill>
                <a:latin typeface="Arial"/>
                <a:ea typeface="Arial"/>
                <a:cs typeface="Arial"/>
                <a:sym typeface="Arial"/>
              </a:defRPr>
            </a:lvl9pPr>
          </a:lstStyle>
          <a:p>
            <a:pPr marL="0" indent="0" algn="l"/>
            <a:r>
              <a:rPr lang="en-US" sz="2000" u="sng" dirty="0">
                <a:latin typeface="Graphik"/>
              </a:rPr>
              <a:t>Business </a:t>
            </a:r>
            <a:r>
              <a:rPr lang="en-US" sz="2000" u="sng" dirty="0" err="1">
                <a:latin typeface="Graphik"/>
              </a:rPr>
              <a:t>Opportuntity</a:t>
            </a:r>
            <a:endParaRPr lang="en-IN" sz="1050" dirty="0">
              <a:latin typeface="+mj-lt"/>
            </a:endParaRPr>
          </a:p>
        </p:txBody>
      </p:sp>
      <p:sp>
        <p:nvSpPr>
          <p:cNvPr id="5" name="TextBox 4">
            <a:extLst>
              <a:ext uri="{FF2B5EF4-FFF2-40B4-BE49-F238E27FC236}">
                <a16:creationId xmlns:a16="http://schemas.microsoft.com/office/drawing/2014/main" id="{AA3C19C0-1150-01A2-C376-389B399E58D2}"/>
              </a:ext>
            </a:extLst>
          </p:cNvPr>
          <p:cNvSpPr txBox="1"/>
          <p:nvPr/>
        </p:nvSpPr>
        <p:spPr>
          <a:xfrm>
            <a:off x="316678" y="1648515"/>
            <a:ext cx="4572000" cy="2893100"/>
          </a:xfrm>
          <a:prstGeom prst="rect">
            <a:avLst/>
          </a:prstGeom>
          <a:noFill/>
        </p:spPr>
        <p:txBody>
          <a:bodyPr wrap="square">
            <a:spAutoFit/>
          </a:bodyPr>
          <a:lstStyle/>
          <a:p>
            <a:pPr algn="just"/>
            <a:r>
              <a:rPr lang="en-US" b="0" i="0" dirty="0">
                <a:solidFill>
                  <a:schemeClr val="bg1"/>
                </a:solidFill>
                <a:effectLst/>
                <a:highlight>
                  <a:srgbClr val="0000FF"/>
                </a:highlight>
                <a:latin typeface="freight-text-pro"/>
              </a:rPr>
              <a:t>X Education has appointed you to help them select the most promising leads, i.e. the leads that are most likely to convert into paying customers</a:t>
            </a:r>
            <a:r>
              <a:rPr lang="en-US" b="0" i="0" dirty="0">
                <a:solidFill>
                  <a:schemeClr val="bg1"/>
                </a:solidFill>
                <a:effectLst/>
                <a:latin typeface="freight-text-pro"/>
              </a:rPr>
              <a:t>. </a:t>
            </a:r>
          </a:p>
          <a:p>
            <a:pPr algn="just"/>
            <a:endParaRPr lang="en-US" dirty="0">
              <a:solidFill>
                <a:schemeClr val="bg1"/>
              </a:solidFill>
              <a:latin typeface="freight-text-pro"/>
            </a:endParaRPr>
          </a:p>
          <a:p>
            <a:pPr algn="just"/>
            <a:r>
              <a:rPr lang="en-US" b="0" i="0" dirty="0">
                <a:solidFill>
                  <a:schemeClr val="bg1"/>
                </a:solidFill>
                <a:effectLst/>
                <a:highlight>
                  <a:srgbClr val="0000FF"/>
                </a:highlight>
                <a:latin typeface="freight-text-pro"/>
              </a:rPr>
              <a:t>The company requires you to build a model wherein you need to assign a lead score to each of the leads such that the customers with higher lead score have a higher conversion chance and the customers with lower lead score have a lower conversion chance. </a:t>
            </a:r>
          </a:p>
          <a:p>
            <a:pPr algn="just"/>
            <a:endParaRPr lang="en-US" dirty="0">
              <a:solidFill>
                <a:srgbClr val="091E42"/>
              </a:solidFill>
              <a:latin typeface="freight-text-pro"/>
            </a:endParaRPr>
          </a:p>
          <a:p>
            <a:pPr algn="just"/>
            <a:endParaRPr lang="en-US" b="0" i="0" dirty="0">
              <a:solidFill>
                <a:srgbClr val="091E42"/>
              </a:solidFill>
              <a:effectLst/>
              <a:latin typeface="freight-text-pro"/>
            </a:endParaRPr>
          </a:p>
          <a:p>
            <a:pPr algn="just"/>
            <a:r>
              <a:rPr lang="en-US" b="0" i="0" u="sng" dirty="0">
                <a:solidFill>
                  <a:srgbClr val="091E42"/>
                </a:solidFill>
                <a:effectLst/>
                <a:latin typeface="freight-text-pro"/>
              </a:rPr>
              <a:t>The CEO, in particular, has given a ballpark of the target lead conversion rate to be around 80%.</a:t>
            </a:r>
            <a:endParaRPr lang="en-IN" u="sng" dirty="0"/>
          </a:p>
        </p:txBody>
      </p:sp>
      <p:pic>
        <p:nvPicPr>
          <p:cNvPr id="4098" name="Picture 2" descr="1,200+ Data Scientist Illustrations, Royalty-Free Vector Graphics &amp; Clip  Art - iStock | Data science, Data, Data scientist and computer">
            <a:extLst>
              <a:ext uri="{FF2B5EF4-FFF2-40B4-BE49-F238E27FC236}">
                <a16:creationId xmlns:a16="http://schemas.microsoft.com/office/drawing/2014/main" id="{33CEB328-FB9A-907D-6D59-34EDB40A0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6360" y="1521115"/>
            <a:ext cx="3585156" cy="250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91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752045-26E2-7421-89C6-152FFB406407}"/>
              </a:ext>
            </a:extLst>
          </p:cNvPr>
          <p:cNvSpPr txBox="1"/>
          <p:nvPr/>
        </p:nvSpPr>
        <p:spPr>
          <a:xfrm>
            <a:off x="180622" y="1069824"/>
            <a:ext cx="7811911" cy="584775"/>
          </a:xfrm>
          <a:prstGeom prst="rect">
            <a:avLst/>
          </a:prstGeom>
          <a:noFill/>
        </p:spPr>
        <p:txBody>
          <a:bodyPr wrap="square" rtlCol="0">
            <a:spAutoFit/>
          </a:bodyPr>
          <a:lstStyle/>
          <a:p>
            <a:pPr marL="12700" marR="5080" lvl="0" indent="0" algn="l" defTabSz="914400" rtl="0" eaLnBrk="1" fontAlgn="auto" latinLnBrk="0" hangingPunct="1">
              <a:lnSpc>
                <a:spcPct val="100000"/>
              </a:lnSpc>
              <a:spcBef>
                <a:spcPts val="100"/>
              </a:spcBef>
              <a:spcAft>
                <a:spcPts val="0"/>
              </a:spcAft>
              <a:buClrTx/>
              <a:buSzTx/>
              <a:buFontTx/>
              <a:buNone/>
              <a:tabLst/>
              <a:defRPr/>
            </a:pPr>
            <a:r>
              <a:rPr kumimoji="0" lang="en-US" sz="3200" b="1" i="0" u="none" strike="noStrike" kern="0" cap="none" spc="-5" normalizeH="0" baseline="0" noProof="0" dirty="0">
                <a:ln>
                  <a:noFill/>
                </a:ln>
                <a:solidFill>
                  <a:srgbClr val="FFFFFF"/>
                </a:solidFill>
                <a:effectLst/>
                <a:uLnTx/>
                <a:uFillTx/>
                <a:latin typeface="Arial Black" panose="020B0A04020102020204" pitchFamily="34" charset="0"/>
                <a:ea typeface="+mj-ea"/>
                <a:cs typeface="Calibri"/>
                <a:sym typeface="Arial"/>
              </a:rPr>
              <a:t>About the Data </a:t>
            </a:r>
          </a:p>
        </p:txBody>
      </p:sp>
    </p:spTree>
    <p:extLst>
      <p:ext uri="{BB962C8B-B14F-4D97-AF65-F5344CB8AC3E}">
        <p14:creationId xmlns:p14="http://schemas.microsoft.com/office/powerpoint/2010/main" val="365594972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14502</TotalTime>
  <Words>2248</Words>
  <Application>Microsoft Office PowerPoint</Application>
  <PresentationFormat>On-screen Show (16:9)</PresentationFormat>
  <Paragraphs>242</Paragraphs>
  <Slides>23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Calibri</vt:lpstr>
      <vt:lpstr>freight-text-pro</vt:lpstr>
      <vt:lpstr>Graphik</vt:lpstr>
      <vt:lpstr>Lato</vt:lpstr>
      <vt:lpstr>Office Theme</vt:lpstr>
      <vt:lpstr>PowerPoint Presentation</vt:lpstr>
      <vt:lpstr>PowerPoint Presentation</vt:lpstr>
      <vt:lpstr>PowerPoint Presentation</vt:lpstr>
      <vt:lpstr>PowerPoint Presentation</vt:lpstr>
      <vt:lpstr>Lead Scoring Case Study</vt:lpstr>
      <vt:lpstr>Lead Scoring Case Study</vt:lpstr>
      <vt:lpstr>Lead Scoring Case Study</vt:lpstr>
      <vt:lpstr>Lead Scoring Case Study</vt:lpstr>
      <vt:lpstr>PowerPoint Presentation</vt:lpstr>
      <vt:lpstr>Lead Scoring Case Study</vt:lpstr>
      <vt:lpstr>Lead Scoring Case Study</vt:lpstr>
      <vt:lpstr>Lead Scoring Case Study</vt:lpstr>
      <vt:lpstr>PowerPoint Presentation</vt:lpstr>
      <vt:lpstr>Lead Scoring Case Study</vt:lpstr>
      <vt:lpstr>Lead Scoring Case Study</vt:lpstr>
      <vt:lpstr>PowerPoint Presentation</vt:lpstr>
      <vt:lpstr>Lead Scoring Case Study</vt:lpstr>
      <vt:lpstr>PowerPoint Presentation</vt:lpstr>
      <vt:lpstr>Lead Scoring Case Study</vt:lpstr>
      <vt:lpstr>PowerPoint Presentation</vt:lpstr>
      <vt:lpstr>Lead Scoring Case Study</vt:lpstr>
      <vt:lpstr>PowerPoint Presentation</vt:lpstr>
      <vt:lpstr>Ask your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Arpendu Ganguly</cp:lastModifiedBy>
  <cp:revision>9</cp:revision>
  <dcterms:modified xsi:type="dcterms:W3CDTF">2023-10-15T05:17:02Z</dcterms:modified>
</cp:coreProperties>
</file>