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16"/>
  </p:notesMasterIdLst>
  <p:sldIdLst>
    <p:sldId id="261" r:id="rId4"/>
    <p:sldId id="256" r:id="rId5"/>
    <p:sldId id="258" r:id="rId6"/>
    <p:sldId id="259" r:id="rId7"/>
    <p:sldId id="260" r:id="rId8"/>
    <p:sldId id="262" r:id="rId9"/>
    <p:sldId id="264" r:id="rId10"/>
    <p:sldId id="263"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p:scale>
          <a:sx n="75" d="100"/>
          <a:sy n="75" d="100"/>
        </p:scale>
        <p:origin x="946" y="25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2EB2A-9EEB-4C09-83D6-01029B7557DF}" type="datetimeFigureOut">
              <a:rPr lang="en-US" smtClean="0"/>
              <a:t>9/5/2018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020C9-15D5-4994-B88F-692771FDB418}" type="slidenum">
              <a:rPr lang="en-US" smtClean="0"/>
              <a:t>‹#›</a:t>
            </a:fld>
            <a:endParaRPr lang="en-US"/>
          </a:p>
        </p:txBody>
      </p:sp>
    </p:spTree>
    <p:extLst>
      <p:ext uri="{BB962C8B-B14F-4D97-AF65-F5344CB8AC3E}">
        <p14:creationId xmlns:p14="http://schemas.microsoft.com/office/powerpoint/2010/main" val="345483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B020C9-15D5-4994-B88F-692771FDB418}" type="slidenum">
              <a:rPr lang="en-US" smtClean="0"/>
              <a:t>1</a:t>
            </a:fld>
            <a:endParaRPr lang="en-US"/>
          </a:p>
        </p:txBody>
      </p:sp>
    </p:spTree>
    <p:extLst>
      <p:ext uri="{BB962C8B-B14F-4D97-AF65-F5344CB8AC3E}">
        <p14:creationId xmlns:p14="http://schemas.microsoft.com/office/powerpoint/2010/main" val="244389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B020C9-15D5-4994-B88F-692771FDB418}" type="slidenum">
              <a:rPr lang="en-US" smtClean="0"/>
              <a:t>2</a:t>
            </a:fld>
            <a:endParaRPr lang="en-US"/>
          </a:p>
        </p:txBody>
      </p:sp>
    </p:spTree>
    <p:extLst>
      <p:ext uri="{BB962C8B-B14F-4D97-AF65-F5344CB8AC3E}">
        <p14:creationId xmlns:p14="http://schemas.microsoft.com/office/powerpoint/2010/main" val="4026523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B020C9-15D5-4994-B88F-692771FDB418}" type="slidenum">
              <a:rPr lang="en-US" smtClean="0"/>
              <a:t>3</a:t>
            </a:fld>
            <a:endParaRPr lang="en-US"/>
          </a:p>
        </p:txBody>
      </p:sp>
    </p:spTree>
    <p:extLst>
      <p:ext uri="{BB962C8B-B14F-4D97-AF65-F5344CB8AC3E}">
        <p14:creationId xmlns:p14="http://schemas.microsoft.com/office/powerpoint/2010/main" val="224417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B020C9-15D5-4994-B88F-692771FDB418}" type="slidenum">
              <a:rPr lang="en-US" smtClean="0"/>
              <a:t>4</a:t>
            </a:fld>
            <a:endParaRPr lang="en-US"/>
          </a:p>
        </p:txBody>
      </p:sp>
    </p:spTree>
    <p:extLst>
      <p:ext uri="{BB962C8B-B14F-4D97-AF65-F5344CB8AC3E}">
        <p14:creationId xmlns:p14="http://schemas.microsoft.com/office/powerpoint/2010/main" val="2868020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B020C9-15D5-4994-B88F-692771FDB418}" type="slidenum">
              <a:rPr lang="en-US" smtClean="0"/>
              <a:t>5</a:t>
            </a:fld>
            <a:endParaRPr lang="en-US"/>
          </a:p>
        </p:txBody>
      </p:sp>
    </p:spTree>
    <p:extLst>
      <p:ext uri="{BB962C8B-B14F-4D97-AF65-F5344CB8AC3E}">
        <p14:creationId xmlns:p14="http://schemas.microsoft.com/office/powerpoint/2010/main" val="70265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B020C9-15D5-4994-B88F-692771FDB418}" type="slidenum">
              <a:rPr lang="en-US" smtClean="0"/>
              <a:t>6</a:t>
            </a:fld>
            <a:endParaRPr lang="en-US"/>
          </a:p>
        </p:txBody>
      </p:sp>
    </p:spTree>
    <p:extLst>
      <p:ext uri="{BB962C8B-B14F-4D97-AF65-F5344CB8AC3E}">
        <p14:creationId xmlns:p14="http://schemas.microsoft.com/office/powerpoint/2010/main" val="3000558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B020C9-15D5-4994-B88F-692771FDB418}" type="slidenum">
              <a:rPr lang="en-US" smtClean="0"/>
              <a:t>7</a:t>
            </a:fld>
            <a:endParaRPr lang="en-US"/>
          </a:p>
        </p:txBody>
      </p:sp>
    </p:spTree>
    <p:extLst>
      <p:ext uri="{BB962C8B-B14F-4D97-AF65-F5344CB8AC3E}">
        <p14:creationId xmlns:p14="http://schemas.microsoft.com/office/powerpoint/2010/main" val="72929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CFFBE5-F307-49C1-BC08-6BE3B64E5C38}" type="datetime1">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273217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EB20CF-1CBE-47DC-9F48-0387BEC0453B}" type="datetime1">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409966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9F1942-62F8-4562-8444-EE1092646B30}" type="datetime1">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2840619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3FD7A0-D5FA-48C1-BC9B-A1CBF4D4A24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2881131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FD7A0-D5FA-48C1-BC9B-A1CBF4D4A24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1306434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3FD7A0-D5FA-48C1-BC9B-A1CBF4D4A24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2263571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3FD7A0-D5FA-48C1-BC9B-A1CBF4D4A249}"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3402978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3FD7A0-D5FA-48C1-BC9B-A1CBF4D4A249}" type="datetimeFigureOut">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129204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3FD7A0-D5FA-48C1-BC9B-A1CBF4D4A249}"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3903707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FD7A0-D5FA-48C1-BC9B-A1CBF4D4A249}" type="datetimeFigureOut">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623980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3FD7A0-D5FA-48C1-BC9B-A1CBF4D4A249}"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273546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9668C-C7C6-4404-808E-0539DA450CC5}" type="datetime1">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1103396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3FD7A0-D5FA-48C1-BC9B-A1CBF4D4A249}"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3054014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FD7A0-D5FA-48C1-BC9B-A1CBF4D4A24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36000022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FD7A0-D5FA-48C1-BC9B-A1CBF4D4A24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461017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3FD7A0-D5FA-48C1-BC9B-A1CBF4D4A249}"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56B31-3D66-4237-A7C3-183AFE5E4952}" type="slidenum">
              <a:rPr lang="en-US" smtClean="0"/>
              <a:t>‹#›</a:t>
            </a:fld>
            <a:endParaRPr lang="en-US"/>
          </a:p>
        </p:txBody>
      </p:sp>
    </p:spTree>
    <p:extLst>
      <p:ext uri="{BB962C8B-B14F-4D97-AF65-F5344CB8AC3E}">
        <p14:creationId xmlns:p14="http://schemas.microsoft.com/office/powerpoint/2010/main" val="1584276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B67E20-A212-4DAA-841F-78075EF7A68E}"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6404899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67E20-A212-4DAA-841F-78075EF7A68E}"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3533145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B67E20-A212-4DAA-841F-78075EF7A68E}"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2175791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B67E20-A212-4DAA-841F-78075EF7A68E}"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3249660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B67E20-A212-4DAA-841F-78075EF7A68E}" type="datetimeFigureOut">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3108175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B67E20-A212-4DAA-841F-78075EF7A68E}"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123238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83BAF4-2E6A-4F2E-9F41-AC6E3363F33C}" type="datetime1">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3382274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67E20-A212-4DAA-841F-78075EF7A68E}" type="datetimeFigureOut">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36573575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B67E20-A212-4DAA-841F-78075EF7A68E}"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25105773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B67E20-A212-4DAA-841F-78075EF7A68E}"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35021977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67E20-A212-4DAA-841F-78075EF7A68E}"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9224456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67E20-A212-4DAA-841F-78075EF7A68E}"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FE784-3ACB-4215-91CB-AC216CF64738}" type="slidenum">
              <a:rPr lang="en-US" smtClean="0"/>
              <a:t>‹#›</a:t>
            </a:fld>
            <a:endParaRPr lang="en-US"/>
          </a:p>
        </p:txBody>
      </p:sp>
    </p:spTree>
    <p:extLst>
      <p:ext uri="{BB962C8B-B14F-4D97-AF65-F5344CB8AC3E}">
        <p14:creationId xmlns:p14="http://schemas.microsoft.com/office/powerpoint/2010/main" val="421681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3ED700F2-3F53-4933-9D51-91927F1340FD}" type="datetime1">
              <a:rPr lang="en-US" smtClean="0"/>
              <a:t>9/5/2018</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189911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C340AA-D90C-49B8-88A1-B020EF98A321}" type="datetime1">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284538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7A77E0-C376-4BC4-89AB-3F863865389E}" type="datetime1">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26168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7CE6A-88A8-4CFF-9132-F52ACACFBE8F}" type="datetime1">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347971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A05CB3-0A98-4446-A250-89091B6FA934}" type="datetime1">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5857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904206-26D8-4644-9E8B-4827FA7B1CEC}" type="datetime1">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68FE4-5454-4C1B-AA34-64AFB58E4049}" type="slidenum">
              <a:rPr lang="en-US" smtClean="0"/>
              <a:t>‹#›</a:t>
            </a:fld>
            <a:endParaRPr lang="en-US"/>
          </a:p>
        </p:txBody>
      </p:sp>
    </p:spTree>
    <p:extLst>
      <p:ext uri="{BB962C8B-B14F-4D97-AF65-F5344CB8AC3E}">
        <p14:creationId xmlns:p14="http://schemas.microsoft.com/office/powerpoint/2010/main" val="63779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700F2-3F53-4933-9D51-91927F1340FD}" type="datetime1">
              <a:rPr lang="en-US" smtClean="0"/>
              <a:t>9/5/2018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68FE4-5454-4C1B-AA34-64AFB58E4049}" type="slidenum">
              <a:rPr lang="en-US" smtClean="0"/>
              <a:t>‹#›</a:t>
            </a:fld>
            <a:endParaRPr lang="en-US"/>
          </a:p>
        </p:txBody>
      </p:sp>
    </p:spTree>
    <p:extLst>
      <p:ext uri="{BB962C8B-B14F-4D97-AF65-F5344CB8AC3E}">
        <p14:creationId xmlns:p14="http://schemas.microsoft.com/office/powerpoint/2010/main" val="1582527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FD7A0-D5FA-48C1-BC9B-A1CBF4D4A249}" type="datetimeFigureOut">
              <a:rPr lang="en-US" smtClean="0"/>
              <a:t>9/5/2018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56B31-3D66-4237-A7C3-183AFE5E4952}" type="slidenum">
              <a:rPr lang="en-US" smtClean="0"/>
              <a:t>‹#›</a:t>
            </a:fld>
            <a:endParaRPr lang="en-US"/>
          </a:p>
        </p:txBody>
      </p:sp>
    </p:spTree>
    <p:extLst>
      <p:ext uri="{BB962C8B-B14F-4D97-AF65-F5344CB8AC3E}">
        <p14:creationId xmlns:p14="http://schemas.microsoft.com/office/powerpoint/2010/main" val="4036562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67E20-A212-4DAA-841F-78075EF7A68E}" type="datetimeFigureOut">
              <a:rPr lang="en-US" smtClean="0"/>
              <a:t>9/5/2018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FE784-3ACB-4215-91CB-AC216CF64738}" type="slidenum">
              <a:rPr lang="en-US" smtClean="0"/>
              <a:t>‹#›</a:t>
            </a:fld>
            <a:endParaRPr lang="en-US"/>
          </a:p>
        </p:txBody>
      </p:sp>
    </p:spTree>
    <p:extLst>
      <p:ext uri="{BB962C8B-B14F-4D97-AF65-F5344CB8AC3E}">
        <p14:creationId xmlns:p14="http://schemas.microsoft.com/office/powerpoint/2010/main" val="6215989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rtos.org/RTOS-idle-task.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6424" y="901052"/>
            <a:ext cx="10564431" cy="1323439"/>
          </a:xfrm>
          <a:prstGeom prst="rect">
            <a:avLst/>
          </a:prstGeom>
        </p:spPr>
        <p:txBody>
          <a:bodyPr wrap="square">
            <a:spAutoFit/>
          </a:bodyPr>
          <a:lstStyle/>
          <a:p>
            <a:r>
              <a:rPr lang="en-US" sz="4000" b="1"/>
              <a:t>Priorities + Scheduling and Scheduling Algorithm</a:t>
            </a:r>
          </a:p>
          <a:p>
            <a:endParaRPr lang="en-US" sz="4000" b="1" dirty="0"/>
          </a:p>
        </p:txBody>
      </p:sp>
      <p:cxnSp>
        <p:nvCxnSpPr>
          <p:cNvPr id="3" name="Straight Connector 2"/>
          <p:cNvCxnSpPr/>
          <p:nvPr/>
        </p:nvCxnSpPr>
        <p:spPr>
          <a:xfrm flipH="1">
            <a:off x="1371600" y="1700784"/>
            <a:ext cx="9144" cy="5157216"/>
          </a:xfrm>
          <a:prstGeom prst="line">
            <a:avLst/>
          </a:prstGeom>
        </p:spPr>
        <p:style>
          <a:lnRef idx="2">
            <a:schemeClr val="dk1"/>
          </a:lnRef>
          <a:fillRef idx="0">
            <a:schemeClr val="dk1"/>
          </a:fillRef>
          <a:effectRef idx="1">
            <a:schemeClr val="dk1"/>
          </a:effectRef>
          <a:fontRef idx="minor">
            <a:schemeClr val="tx1"/>
          </a:fontRef>
        </p:style>
      </p:cxnSp>
      <p:sp>
        <p:nvSpPr>
          <p:cNvPr id="7" name="Slide Number Placeholder 6"/>
          <p:cNvSpPr>
            <a:spLocks noGrp="1"/>
          </p:cNvSpPr>
          <p:nvPr>
            <p:ph type="sldNum" sz="quarter" idx="12"/>
          </p:nvPr>
        </p:nvSpPr>
        <p:spPr/>
        <p:txBody>
          <a:bodyPr/>
          <a:lstStyle/>
          <a:p>
            <a:fld id="{15C68FE4-5454-4C1B-AA34-64AFB58E4049}" type="slidenum">
              <a:rPr lang="en-US" b="1" smtClean="0"/>
              <a:t>1</a:t>
            </a:fld>
            <a:endParaRPr lang="en-US" b="1"/>
          </a:p>
        </p:txBody>
      </p:sp>
    </p:spTree>
    <p:extLst>
      <p:ext uri="{BB962C8B-B14F-4D97-AF65-F5344CB8AC3E}">
        <p14:creationId xmlns:p14="http://schemas.microsoft.com/office/powerpoint/2010/main" val="3580592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327398"/>
            <a:ext cx="4862037" cy="707886"/>
          </a:xfrm>
          <a:prstGeom prst="rect">
            <a:avLst/>
          </a:prstGeom>
        </p:spPr>
        <p:txBody>
          <a:bodyPr wrap="none">
            <a:spAutoFit/>
          </a:bodyPr>
          <a:lstStyle/>
          <a:p>
            <a:r>
              <a:rPr lang="en-US" sz="4000" b="1"/>
              <a:t> Scheduling Algorithm</a:t>
            </a:r>
          </a:p>
        </p:txBody>
      </p:sp>
      <p:sp>
        <p:nvSpPr>
          <p:cNvPr id="3" name="TextBox 2"/>
          <p:cNvSpPr txBox="1"/>
          <p:nvPr/>
        </p:nvSpPr>
        <p:spPr>
          <a:xfrm>
            <a:off x="365760" y="1527046"/>
            <a:ext cx="5193792" cy="4524315"/>
          </a:xfrm>
          <a:prstGeom prst="rect">
            <a:avLst/>
          </a:prstGeom>
          <a:noFill/>
        </p:spPr>
        <p:txBody>
          <a:bodyPr wrap="square" rtlCol="0">
            <a:spAutoFit/>
          </a:bodyPr>
          <a:lstStyle/>
          <a:p>
            <a:pPr marL="342900" indent="-342900">
              <a:buFont typeface="+mj-lt"/>
              <a:buAutoNum type="arabicPeriod"/>
            </a:pPr>
            <a:r>
              <a:rPr lang="en-US" sz="2400" b="1" smtClean="0"/>
              <a:t>Prioritized Pre-emptive Scheduling (without Time Slicing)</a:t>
            </a:r>
            <a:r>
              <a:rPr lang="en-US" sz="2400" smtClean="0"/>
              <a:t> </a:t>
            </a:r>
          </a:p>
          <a:p>
            <a:pPr marL="342900" indent="-342900">
              <a:buFont typeface="Wingdings" panose="05000000000000000000" pitchFamily="2" charset="2"/>
              <a:buChar char="Ø"/>
            </a:pPr>
            <a:r>
              <a:rPr lang="en-US" sz="2400" b="1"/>
              <a:t>Config :</a:t>
            </a:r>
          </a:p>
          <a:p>
            <a:r>
              <a:rPr lang="en-US" sz="2400" b="1"/>
              <a:t>                    configUSE_PREEMPTION </a:t>
            </a:r>
            <a:r>
              <a:rPr lang="en-US" sz="2400" b="1" smtClean="0"/>
              <a:t> 1</a:t>
            </a:r>
            <a:endParaRPr lang="en-US" sz="2400" b="1"/>
          </a:p>
          <a:p>
            <a:r>
              <a:rPr lang="en-US" sz="2400" b="1"/>
              <a:t>                    configUSE_TIME_SLICING </a:t>
            </a:r>
            <a:r>
              <a:rPr lang="en-US" sz="2400" b="1" smtClean="0"/>
              <a:t>0</a:t>
            </a:r>
          </a:p>
          <a:p>
            <a:endParaRPr lang="en-US" sz="2400" b="1"/>
          </a:p>
          <a:p>
            <a:pPr marL="342900" indent="-342900">
              <a:buFont typeface="Wingdings" panose="05000000000000000000" pitchFamily="2" charset="2"/>
              <a:buChar char="Ø"/>
            </a:pPr>
            <a:r>
              <a:rPr lang="en-US" sz="2400" b="1"/>
              <a:t>How it works </a:t>
            </a:r>
            <a:r>
              <a:rPr lang="en-US" sz="2400" b="1" smtClean="0"/>
              <a:t>?</a:t>
            </a:r>
          </a:p>
          <a:p>
            <a:pPr marL="342900" indent="-342900">
              <a:buFont typeface="Arial" panose="020B0604020202020204" pitchFamily="34" charset="0"/>
              <a:buChar char="•"/>
            </a:pPr>
            <a:r>
              <a:rPr lang="en-US" sz="2400"/>
              <a:t>A higher priority task enters the Ready state.</a:t>
            </a:r>
          </a:p>
          <a:p>
            <a:pPr marL="342900" indent="-342900">
              <a:buFont typeface="Arial" panose="020B0604020202020204" pitchFamily="34" charset="0"/>
              <a:buChar char="•"/>
            </a:pPr>
            <a:r>
              <a:rPr lang="en-US" sz="2400"/>
              <a:t> The task in the Running state enters the Blocked or Suspended state.</a:t>
            </a:r>
          </a:p>
          <a:p>
            <a:endParaRPr lang="en-US" sz="2400"/>
          </a:p>
        </p:txBody>
      </p:sp>
      <p:pic>
        <p:nvPicPr>
          <p:cNvPr id="4" name="Picture 3"/>
          <p:cNvPicPr>
            <a:picLocks noChangeAspect="1"/>
          </p:cNvPicPr>
          <p:nvPr/>
        </p:nvPicPr>
        <p:blipFill>
          <a:blip r:embed="rId2"/>
          <a:stretch>
            <a:fillRect/>
          </a:stretch>
        </p:blipFill>
        <p:spPr>
          <a:xfrm>
            <a:off x="5870448" y="1847086"/>
            <a:ext cx="6321552" cy="4067175"/>
          </a:xfrm>
          <a:prstGeom prst="rect">
            <a:avLst/>
          </a:prstGeom>
        </p:spPr>
      </p:pic>
      <p:sp>
        <p:nvSpPr>
          <p:cNvPr id="5" name="Slide Number Placeholder 4"/>
          <p:cNvSpPr>
            <a:spLocks noGrp="1"/>
          </p:cNvSpPr>
          <p:nvPr>
            <p:ph type="sldNum" sz="quarter" idx="12"/>
          </p:nvPr>
        </p:nvSpPr>
        <p:spPr/>
        <p:txBody>
          <a:bodyPr/>
          <a:lstStyle/>
          <a:p>
            <a:fld id="{15C68FE4-5454-4C1B-AA34-64AFB58E4049}" type="slidenum">
              <a:rPr lang="en-US" smtClean="0"/>
              <a:t>10</a:t>
            </a:fld>
            <a:endParaRPr lang="en-US"/>
          </a:p>
        </p:txBody>
      </p:sp>
      <p:cxnSp>
        <p:nvCxnSpPr>
          <p:cNvPr id="7" name="Straight Connector 6"/>
          <p:cNvCxnSpPr/>
          <p:nvPr/>
        </p:nvCxnSpPr>
        <p:spPr>
          <a:xfrm>
            <a:off x="5586984" y="1591056"/>
            <a:ext cx="18288" cy="526694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97350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737" y="382262"/>
            <a:ext cx="4862037" cy="707886"/>
          </a:xfrm>
          <a:prstGeom prst="rect">
            <a:avLst/>
          </a:prstGeom>
        </p:spPr>
        <p:txBody>
          <a:bodyPr wrap="none">
            <a:spAutoFit/>
          </a:bodyPr>
          <a:lstStyle/>
          <a:p>
            <a:r>
              <a:rPr lang="en-US" sz="4000" b="1"/>
              <a:t> Scheduling Algorithm</a:t>
            </a:r>
          </a:p>
        </p:txBody>
      </p:sp>
      <p:sp>
        <p:nvSpPr>
          <p:cNvPr id="3" name="TextBox 2"/>
          <p:cNvSpPr txBox="1"/>
          <p:nvPr/>
        </p:nvSpPr>
        <p:spPr>
          <a:xfrm>
            <a:off x="431737" y="2487168"/>
            <a:ext cx="5528440" cy="3046988"/>
          </a:xfrm>
          <a:prstGeom prst="rect">
            <a:avLst/>
          </a:prstGeom>
          <a:noFill/>
        </p:spPr>
        <p:txBody>
          <a:bodyPr wrap="square" rtlCol="0">
            <a:spAutoFit/>
          </a:bodyPr>
          <a:lstStyle/>
          <a:p>
            <a:r>
              <a:rPr lang="en-US" sz="2400" b="1" smtClean="0"/>
              <a:t>3. Co-operative Scheduling</a:t>
            </a:r>
          </a:p>
          <a:p>
            <a:pPr marL="342900" indent="-342900">
              <a:buFont typeface="Wingdings" panose="05000000000000000000" pitchFamily="2" charset="2"/>
              <a:buChar char="Ø"/>
            </a:pPr>
            <a:r>
              <a:rPr lang="en-US" sz="2400" smtClean="0"/>
              <a:t> </a:t>
            </a:r>
            <a:r>
              <a:rPr lang="en-US" sz="2400" b="1" smtClean="0"/>
              <a:t>Config </a:t>
            </a:r>
            <a:r>
              <a:rPr lang="en-US" sz="2400" b="1"/>
              <a:t>:</a:t>
            </a:r>
          </a:p>
          <a:p>
            <a:r>
              <a:rPr lang="en-US" sz="2400" b="1"/>
              <a:t>                    configUSE_PREEMPTION  </a:t>
            </a:r>
            <a:r>
              <a:rPr lang="en-US" sz="2400" smtClean="0"/>
              <a:t>0</a:t>
            </a:r>
            <a:endParaRPr lang="en-US" sz="2400"/>
          </a:p>
          <a:p>
            <a:r>
              <a:rPr lang="en-US" sz="2400" b="1"/>
              <a:t>                    configUSE_TIME_SLICING </a:t>
            </a:r>
            <a:r>
              <a:rPr lang="en-US" sz="2400" smtClean="0"/>
              <a:t>Any value</a:t>
            </a:r>
          </a:p>
          <a:p>
            <a:pPr marL="342900" indent="-342900">
              <a:buFont typeface="Wingdings" panose="05000000000000000000" pitchFamily="2" charset="2"/>
              <a:buChar char="Ø"/>
            </a:pPr>
            <a:r>
              <a:rPr lang="en-US" sz="2400" b="1"/>
              <a:t>How it works ?</a:t>
            </a:r>
          </a:p>
          <a:p>
            <a:pPr marL="342900" indent="-342900">
              <a:buFont typeface="Wingdings" panose="05000000000000000000" pitchFamily="2" charset="2"/>
              <a:buChar char="Ø"/>
            </a:pPr>
            <a:endParaRPr lang="en-US" sz="2400" b="1"/>
          </a:p>
          <a:p>
            <a:endParaRPr lang="en-US" sz="2400"/>
          </a:p>
        </p:txBody>
      </p:sp>
      <p:pic>
        <p:nvPicPr>
          <p:cNvPr id="4" name="Picture 3"/>
          <p:cNvPicPr>
            <a:picLocks noChangeAspect="1"/>
          </p:cNvPicPr>
          <p:nvPr/>
        </p:nvPicPr>
        <p:blipFill>
          <a:blip r:embed="rId2"/>
          <a:stretch>
            <a:fillRect/>
          </a:stretch>
        </p:blipFill>
        <p:spPr>
          <a:xfrm>
            <a:off x="6099429" y="1772352"/>
            <a:ext cx="5787771" cy="3609975"/>
          </a:xfrm>
          <a:prstGeom prst="rect">
            <a:avLst/>
          </a:prstGeom>
        </p:spPr>
      </p:pic>
      <p:sp>
        <p:nvSpPr>
          <p:cNvPr id="5" name="Slide Number Placeholder 4"/>
          <p:cNvSpPr>
            <a:spLocks noGrp="1"/>
          </p:cNvSpPr>
          <p:nvPr>
            <p:ph type="sldNum" sz="quarter" idx="12"/>
          </p:nvPr>
        </p:nvSpPr>
        <p:spPr/>
        <p:txBody>
          <a:bodyPr/>
          <a:lstStyle/>
          <a:p>
            <a:fld id="{15C68FE4-5454-4C1B-AA34-64AFB58E4049}" type="slidenum">
              <a:rPr lang="en-US" smtClean="0"/>
              <a:t>11</a:t>
            </a:fld>
            <a:endParaRPr lang="en-US"/>
          </a:p>
        </p:txBody>
      </p:sp>
      <p:cxnSp>
        <p:nvCxnSpPr>
          <p:cNvPr id="11" name="Straight Connector 10"/>
          <p:cNvCxnSpPr/>
          <p:nvPr/>
        </p:nvCxnSpPr>
        <p:spPr>
          <a:xfrm>
            <a:off x="5806440" y="2487168"/>
            <a:ext cx="18288" cy="437083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14287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C68FE4-5454-4C1B-AA34-64AFB58E4049}" type="slidenum">
              <a:rPr lang="en-US" smtClean="0"/>
              <a:t>12</a:t>
            </a:fld>
            <a:endParaRPr lang="en-US"/>
          </a:p>
        </p:txBody>
      </p:sp>
      <p:sp>
        <p:nvSpPr>
          <p:cNvPr id="3" name="Rectangle 2"/>
          <p:cNvSpPr/>
          <p:nvPr/>
        </p:nvSpPr>
        <p:spPr>
          <a:xfrm>
            <a:off x="3840055" y="2796278"/>
            <a:ext cx="4336893" cy="707886"/>
          </a:xfrm>
          <a:prstGeom prst="rect">
            <a:avLst/>
          </a:prstGeom>
        </p:spPr>
        <p:txBody>
          <a:bodyPr wrap="none">
            <a:spAutoFit/>
          </a:bodyPr>
          <a:lstStyle/>
          <a:p>
            <a:r>
              <a:rPr lang="en-US" sz="4000"/>
              <a:t>Thanks for listening</a:t>
            </a:r>
            <a:r>
              <a:rPr lang="en-US" sz="4000" b="1" smtClean="0"/>
              <a:t> </a:t>
            </a:r>
            <a:endParaRPr lang="en-US" sz="4000" b="1"/>
          </a:p>
        </p:txBody>
      </p:sp>
    </p:spTree>
    <p:extLst>
      <p:ext uri="{BB962C8B-B14F-4D97-AF65-F5344CB8AC3E}">
        <p14:creationId xmlns:p14="http://schemas.microsoft.com/office/powerpoint/2010/main" val="246874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591851" y="490251"/>
            <a:ext cx="5557872" cy="707886"/>
          </a:xfrm>
          <a:prstGeom prst="rect">
            <a:avLst/>
          </a:prstGeom>
          <a:noFill/>
        </p:spPr>
        <p:txBody>
          <a:bodyPr wrap="square" rtlCol="0">
            <a:spAutoFit/>
          </a:bodyPr>
          <a:lstStyle/>
          <a:p>
            <a:r>
              <a:rPr lang="en-US" sz="4000" smtClean="0"/>
              <a:t>      </a:t>
            </a:r>
            <a:r>
              <a:rPr lang="en-US" sz="4000" b="1" smtClean="0"/>
              <a:t>Task</a:t>
            </a:r>
            <a:r>
              <a:rPr lang="en-US" sz="4000" smtClean="0">
                <a:solidFill>
                  <a:srgbClr val="FF0000"/>
                </a:solidFill>
              </a:rPr>
              <a:t> </a:t>
            </a:r>
            <a:r>
              <a:rPr lang="en-US" sz="4000" b="1" smtClean="0"/>
              <a:t>Priorities</a:t>
            </a:r>
            <a:endParaRPr lang="en-US" sz="4000" b="1" dirty="0"/>
          </a:p>
        </p:txBody>
      </p:sp>
      <p:sp>
        <p:nvSpPr>
          <p:cNvPr id="10" name="TextBox 9"/>
          <p:cNvSpPr txBox="1"/>
          <p:nvPr/>
        </p:nvSpPr>
        <p:spPr>
          <a:xfrm>
            <a:off x="381995" y="1477128"/>
            <a:ext cx="10581661"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Each task is assigned a priority from </a:t>
            </a:r>
            <a:r>
              <a:rPr lang="en-US" sz="2400" b="1" dirty="0"/>
              <a:t>0</a:t>
            </a:r>
            <a:r>
              <a:rPr lang="en-US" sz="2400" dirty="0"/>
              <a:t> to ( </a:t>
            </a:r>
            <a:r>
              <a:rPr lang="en-US" sz="2400" b="1" dirty="0" err="1"/>
              <a:t>configMAX_PRIORITIES</a:t>
            </a:r>
            <a:r>
              <a:rPr lang="en-US" sz="2400" dirty="0"/>
              <a:t> - </a:t>
            </a:r>
            <a:r>
              <a:rPr lang="en-US" sz="2400" b="1" dirty="0"/>
              <a:t>1</a:t>
            </a:r>
            <a:r>
              <a:rPr lang="en-US" sz="2400" dirty="0"/>
              <a:t> ), where </a:t>
            </a:r>
            <a:r>
              <a:rPr lang="en-US" sz="2400" b="1" dirty="0" err="1"/>
              <a:t>configMAX_PRIORITIES</a:t>
            </a:r>
            <a:r>
              <a:rPr lang="en-US" sz="2400" dirty="0"/>
              <a:t> is defined within </a:t>
            </a:r>
            <a:r>
              <a:rPr lang="en-US" sz="2400" b="1" dirty="0" err="1"/>
              <a:t>FreeRTOSConfig.h</a:t>
            </a:r>
            <a:r>
              <a:rPr lang="en-US" sz="2400" dirty="0" smtClean="0"/>
              <a:t>.</a:t>
            </a: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The maximum value to which </a:t>
            </a:r>
            <a:r>
              <a:rPr lang="en-US" sz="2400" b="1" dirty="0" err="1"/>
              <a:t>configMAX_PRIORITIES</a:t>
            </a:r>
            <a:r>
              <a:rPr lang="en-US" sz="2400" dirty="0"/>
              <a:t> can be set depends </a:t>
            </a:r>
            <a:r>
              <a:rPr lang="en-US" sz="2400" dirty="0" smtClean="0"/>
              <a:t>on the </a:t>
            </a:r>
            <a:r>
              <a:rPr lang="en-US" sz="2400" dirty="0"/>
              <a:t>method used</a:t>
            </a:r>
            <a:r>
              <a:rPr lang="en-US" sz="2400" dirty="0" smtClean="0"/>
              <a:t>:</a:t>
            </a:r>
          </a:p>
        </p:txBody>
      </p:sp>
      <p:sp>
        <p:nvSpPr>
          <p:cNvPr id="11" name="TextBox 10"/>
          <p:cNvSpPr txBox="1"/>
          <p:nvPr/>
        </p:nvSpPr>
        <p:spPr>
          <a:xfrm>
            <a:off x="1060704" y="3695112"/>
            <a:ext cx="11045951" cy="2585323"/>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t>Generic</a:t>
            </a:r>
            <a:r>
              <a:rPr lang="en-US" dirty="0" smtClean="0"/>
              <a:t> </a:t>
            </a:r>
            <a:r>
              <a:rPr lang="en-US" b="1" dirty="0" smtClean="0"/>
              <a:t>Method</a:t>
            </a:r>
            <a:r>
              <a:rPr lang="en-US" dirty="0" smtClean="0"/>
              <a:t> : will be used if </a:t>
            </a:r>
            <a:r>
              <a:rPr lang="en-US" b="1" dirty="0" err="1" smtClean="0"/>
              <a:t>configUSE_PORT_OPTIMISED_TASK_SELECTION</a:t>
            </a:r>
            <a:r>
              <a:rPr lang="en-US" dirty="0" smtClean="0"/>
              <a:t> is set </a:t>
            </a:r>
            <a:r>
              <a:rPr lang="en-US" smtClean="0"/>
              <a:t>to </a:t>
            </a:r>
            <a:r>
              <a:rPr lang="en-US" b="1" smtClean="0"/>
              <a:t>0</a:t>
            </a:r>
            <a:r>
              <a:rPr lang="en-US" smtClean="0"/>
              <a:t> </a:t>
            </a:r>
            <a:r>
              <a:rPr lang="en-US" smtClean="0"/>
              <a:t>in FreeRTOSConfig.h </a:t>
            </a:r>
            <a:endParaRPr lang="en-US" dirty="0" smtClean="0"/>
          </a:p>
          <a:p>
            <a:r>
              <a:rPr lang="en-US" dirty="0" smtClean="0"/>
              <a:t>or if </a:t>
            </a:r>
            <a:r>
              <a:rPr lang="en-US" b="1" dirty="0" err="1" smtClean="0"/>
              <a:t>configUSE_PORT_OPTIMISED_TASK_SELECTION</a:t>
            </a:r>
            <a:r>
              <a:rPr lang="en-US" dirty="0" smtClean="0"/>
              <a:t> is left undefined, or if generic method is the only method</a:t>
            </a:r>
          </a:p>
          <a:p>
            <a:r>
              <a:rPr lang="en-US" dirty="0" smtClean="0"/>
              <a:t> provided for the </a:t>
            </a:r>
            <a:r>
              <a:rPr lang="en-US" dirty="0" err="1" smtClean="0"/>
              <a:t>FreeRTOS</a:t>
            </a:r>
            <a:r>
              <a:rPr lang="en-US" dirty="0" smtClean="0"/>
              <a:t> port in use.</a:t>
            </a:r>
            <a:br>
              <a:rPr lang="en-US" dirty="0" smtClean="0"/>
            </a:br>
            <a:endParaRPr lang="en-US" dirty="0" smtClean="0"/>
          </a:p>
          <a:p>
            <a:pPr marL="285750" indent="-285750">
              <a:buFont typeface="Wingdings" panose="05000000000000000000" pitchFamily="2" charset="2"/>
              <a:buChar char="q"/>
            </a:pPr>
            <a:r>
              <a:rPr lang="en-US" b="1" dirty="0" smtClean="0"/>
              <a:t>Architecture</a:t>
            </a:r>
            <a:r>
              <a:rPr lang="en-US" dirty="0" smtClean="0"/>
              <a:t> </a:t>
            </a:r>
            <a:r>
              <a:rPr lang="en-US" b="1" dirty="0"/>
              <a:t>Optimized</a:t>
            </a:r>
            <a:r>
              <a:rPr lang="en-US" dirty="0"/>
              <a:t> </a:t>
            </a:r>
            <a:r>
              <a:rPr lang="en-US" b="1" dirty="0"/>
              <a:t>Method</a:t>
            </a:r>
            <a:r>
              <a:rPr lang="en-US" dirty="0"/>
              <a:t> </a:t>
            </a:r>
            <a:r>
              <a:rPr lang="en-US" dirty="0" smtClean="0"/>
              <a:t>: </a:t>
            </a:r>
            <a:r>
              <a:rPr lang="en-US" dirty="0"/>
              <a:t>will be used </a:t>
            </a:r>
            <a:r>
              <a:rPr lang="en-US" b="1" dirty="0" err="1" smtClean="0"/>
              <a:t>ifconfigUSE_PORT_OPTIMISED_TASK_SELECTION</a:t>
            </a:r>
            <a:r>
              <a:rPr lang="en-US" dirty="0" smtClean="0"/>
              <a:t> is </a:t>
            </a:r>
            <a:r>
              <a:rPr lang="en-US" dirty="0"/>
              <a:t>set to 1 in </a:t>
            </a:r>
            <a:endParaRPr lang="en-US" dirty="0" smtClean="0"/>
          </a:p>
          <a:p>
            <a:r>
              <a:rPr lang="en-US" dirty="0" err="1" smtClean="0"/>
              <a:t>FreeRTOSConfig.h</a:t>
            </a:r>
            <a:r>
              <a:rPr lang="en-US" dirty="0" smtClean="0"/>
              <a:t> </a:t>
            </a:r>
            <a:r>
              <a:rPr lang="en-US" dirty="0"/>
              <a:t/>
            </a:r>
            <a:br>
              <a:rPr lang="en-US" dirty="0"/>
            </a:br>
            <a:r>
              <a:rPr lang="en-US" dirty="0"/>
              <a:t/>
            </a:r>
            <a:br>
              <a:rPr lang="en-US" dirty="0"/>
            </a:br>
            <a:endParaRPr lang="en-US" dirty="0" smtClean="0"/>
          </a:p>
          <a:p>
            <a:pPr marL="285750" indent="-285750">
              <a:buFont typeface="Wingdings" panose="05000000000000000000" pitchFamily="2" charset="2"/>
              <a:buChar char="q"/>
            </a:pPr>
            <a:endParaRPr lang="en-US" dirty="0"/>
          </a:p>
        </p:txBody>
      </p:sp>
      <p:sp>
        <p:nvSpPr>
          <p:cNvPr id="2" name="Slide Number Placeholder 1"/>
          <p:cNvSpPr>
            <a:spLocks noGrp="1"/>
          </p:cNvSpPr>
          <p:nvPr>
            <p:ph type="sldNum" sz="quarter" idx="12"/>
          </p:nvPr>
        </p:nvSpPr>
        <p:spPr/>
        <p:txBody>
          <a:bodyPr/>
          <a:lstStyle/>
          <a:p>
            <a:fld id="{15C68FE4-5454-4C1B-AA34-64AFB58E4049}" type="slidenum">
              <a:rPr lang="en-US" smtClean="0"/>
              <a:t>2</a:t>
            </a:fld>
            <a:endParaRPr lang="en-US"/>
          </a:p>
        </p:txBody>
      </p:sp>
    </p:spTree>
    <p:extLst>
      <p:ext uri="{BB962C8B-B14F-4D97-AF65-F5344CB8AC3E}">
        <p14:creationId xmlns:p14="http://schemas.microsoft.com/office/powerpoint/2010/main" val="1687743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74136" y="356616"/>
            <a:ext cx="5312664" cy="707886"/>
          </a:xfrm>
          <a:prstGeom prst="rect">
            <a:avLst/>
          </a:prstGeom>
          <a:noFill/>
        </p:spPr>
        <p:txBody>
          <a:bodyPr wrap="square" rtlCol="0">
            <a:spAutoFit/>
          </a:bodyPr>
          <a:lstStyle/>
          <a:p>
            <a:r>
              <a:rPr lang="en-US" sz="4000" b="1" dirty="0" smtClean="0"/>
              <a:t>Use</a:t>
            </a:r>
            <a:r>
              <a:rPr lang="en-US" sz="4000" dirty="0" smtClean="0"/>
              <a:t> </a:t>
            </a:r>
            <a:r>
              <a:rPr lang="en-US" sz="4000" b="1" dirty="0" smtClean="0"/>
              <a:t>the</a:t>
            </a:r>
            <a:r>
              <a:rPr lang="en-US" sz="4000" dirty="0" smtClean="0"/>
              <a:t> </a:t>
            </a:r>
            <a:r>
              <a:rPr lang="en-US" sz="4000" b="1" dirty="0" smtClean="0"/>
              <a:t>Task</a:t>
            </a:r>
            <a:r>
              <a:rPr lang="en-US" sz="4000" dirty="0" smtClean="0"/>
              <a:t> </a:t>
            </a:r>
            <a:r>
              <a:rPr lang="en-US" sz="4000" b="1" dirty="0" smtClean="0"/>
              <a:t>Priorities</a:t>
            </a:r>
            <a:r>
              <a:rPr lang="en-US" sz="4000" dirty="0" smtClean="0"/>
              <a:t> </a:t>
            </a:r>
            <a:endParaRPr lang="en-US" sz="4000" dirty="0"/>
          </a:p>
        </p:txBody>
      </p:sp>
      <p:sp>
        <p:nvSpPr>
          <p:cNvPr id="7" name="TextBox 6"/>
          <p:cNvSpPr txBox="1"/>
          <p:nvPr/>
        </p:nvSpPr>
        <p:spPr>
          <a:xfrm>
            <a:off x="946404" y="1600200"/>
            <a:ext cx="10168128" cy="4585871"/>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If </a:t>
            </a:r>
            <a:r>
              <a:rPr lang="en-US" sz="2000" b="1" dirty="0" smtClean="0"/>
              <a:t>Generic Method </a:t>
            </a:r>
            <a:r>
              <a:rPr lang="en-US" sz="2000" dirty="0" smtClean="0"/>
              <a:t>is used </a:t>
            </a:r>
            <a:r>
              <a:rPr lang="en-US" sz="2000" dirty="0" err="1"/>
              <a:t>FreeRTOS</a:t>
            </a:r>
            <a:r>
              <a:rPr lang="en-US" sz="2000" dirty="0"/>
              <a:t> does not limit the maximum value </a:t>
            </a:r>
            <a:r>
              <a:rPr lang="en-US" sz="2000" dirty="0" smtClean="0"/>
              <a:t>to which </a:t>
            </a:r>
            <a:r>
              <a:rPr lang="en-US" sz="2000" b="1" dirty="0" err="1"/>
              <a:t>configMAX_PRIORITIES</a:t>
            </a:r>
            <a:r>
              <a:rPr lang="en-US" sz="2000" b="1" dirty="0"/>
              <a:t> </a:t>
            </a:r>
            <a:r>
              <a:rPr lang="en-US" sz="2000" dirty="0"/>
              <a:t>can be set </a:t>
            </a:r>
            <a:endParaRPr lang="en-US" sz="2000" dirty="0" smtClean="0"/>
          </a:p>
          <a:p>
            <a:endParaRPr lang="en-US" sz="2000" dirty="0" smtClean="0"/>
          </a:p>
          <a:p>
            <a:pPr marL="285750" indent="-285750">
              <a:buFont typeface="Arial" panose="020B0604020202020204" pitchFamily="34" charset="0"/>
              <a:buChar char="•"/>
            </a:pPr>
            <a:r>
              <a:rPr lang="en-US" sz="2000" dirty="0" smtClean="0"/>
              <a:t>If </a:t>
            </a:r>
            <a:r>
              <a:rPr lang="en-US" sz="2000" dirty="0"/>
              <a:t>T</a:t>
            </a:r>
            <a:r>
              <a:rPr lang="en-US" sz="2000" dirty="0" smtClean="0"/>
              <a:t>he </a:t>
            </a:r>
            <a:r>
              <a:rPr lang="en-US" sz="2000" dirty="0"/>
              <a:t>A</a:t>
            </a:r>
            <a:r>
              <a:rPr lang="en-US" sz="2000" dirty="0" smtClean="0"/>
              <a:t>rchitecture </a:t>
            </a:r>
            <a:r>
              <a:rPr lang="en-US" sz="2000" dirty="0"/>
              <a:t>O</a:t>
            </a:r>
            <a:r>
              <a:rPr lang="en-US" sz="2000" dirty="0" smtClean="0"/>
              <a:t>ptimized </a:t>
            </a:r>
            <a:r>
              <a:rPr lang="en-US" sz="2000" dirty="0"/>
              <a:t>method is used then </a:t>
            </a:r>
            <a:r>
              <a:rPr lang="en-US" sz="2000" b="1" dirty="0" err="1"/>
              <a:t>configMAX_PRIORITIES</a:t>
            </a:r>
            <a:r>
              <a:rPr lang="en-US" sz="2000" dirty="0"/>
              <a:t> cannot </a:t>
            </a:r>
            <a:r>
              <a:rPr lang="en-US" sz="2000" dirty="0" smtClean="0"/>
              <a:t>be greater </a:t>
            </a:r>
            <a:r>
              <a:rPr lang="en-US" sz="2000" dirty="0"/>
              <a:t>than </a:t>
            </a:r>
            <a:r>
              <a:rPr lang="en-US" sz="2000" b="1" dirty="0"/>
              <a:t>32</a:t>
            </a:r>
            <a:r>
              <a:rPr lang="en-US" sz="2000" dirty="0"/>
              <a:t> </a:t>
            </a:r>
            <a:br>
              <a:rPr lang="en-US" sz="2000" dirty="0"/>
            </a:br>
            <a:endParaRPr lang="en-US" sz="2000" dirty="0" smtClean="0"/>
          </a:p>
          <a:p>
            <a:pPr marL="285750" indent="-285750">
              <a:buFont typeface="Arial" panose="020B0604020202020204" pitchFamily="34" charset="0"/>
              <a:buChar char="•"/>
            </a:pPr>
            <a:r>
              <a:rPr lang="en-US" sz="2000" dirty="0"/>
              <a:t>However, it is always advisable to </a:t>
            </a:r>
            <a:r>
              <a:rPr lang="en-US" sz="2000" dirty="0" smtClean="0"/>
              <a:t>keep the </a:t>
            </a:r>
            <a:r>
              <a:rPr lang="en-US" sz="2000" b="1" dirty="0" err="1"/>
              <a:t>configMAX_PRIORITIES</a:t>
            </a:r>
            <a:r>
              <a:rPr lang="en-US" sz="2000" dirty="0"/>
              <a:t> value at the minimum necessary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dirty="0"/>
              <a:t>Low priority numbers denote low priority tasks. The </a:t>
            </a:r>
            <a:r>
              <a:rPr lang="en-US" b="1" dirty="0">
                <a:hlinkClick r:id="rId3"/>
              </a:rPr>
              <a:t>idle</a:t>
            </a:r>
            <a:r>
              <a:rPr lang="en-US" dirty="0">
                <a:hlinkClick r:id="rId3"/>
              </a:rPr>
              <a:t> </a:t>
            </a:r>
            <a:r>
              <a:rPr lang="en-US" b="1" dirty="0">
                <a:hlinkClick r:id="rId3"/>
              </a:rPr>
              <a:t>task</a:t>
            </a:r>
            <a:r>
              <a:rPr lang="en-US" dirty="0"/>
              <a:t> has priority zero (</a:t>
            </a:r>
            <a:r>
              <a:rPr lang="en-US" b="1" err="1"/>
              <a:t>tskIDLE_PRIORITY</a:t>
            </a:r>
            <a:r>
              <a:rPr lang="en-US"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mtClean="0"/>
              <a:t>Any </a:t>
            </a:r>
            <a:r>
              <a:rPr lang="en-US" dirty="0"/>
              <a:t>number of tasks can share the same priority. If </a:t>
            </a:r>
            <a:r>
              <a:rPr lang="en-US" b="1" dirty="0" err="1"/>
              <a:t>configUSE_TIME_SLICING</a:t>
            </a:r>
            <a:r>
              <a:rPr lang="en-US" dirty="0"/>
              <a:t> is not defined, or if </a:t>
            </a:r>
            <a:r>
              <a:rPr lang="en-US" b="1" dirty="0" err="1"/>
              <a:t>configUSE_TIME_SLICING</a:t>
            </a:r>
            <a:r>
              <a:rPr lang="en-US" dirty="0"/>
              <a:t> is set to </a:t>
            </a:r>
            <a:r>
              <a:rPr lang="en-US" b="1" dirty="0"/>
              <a:t>1</a:t>
            </a:r>
            <a:r>
              <a:rPr lang="en-US" dirty="0"/>
              <a:t>, then Ready state tasks of equal priority will share the available processing time using a time sliced round robin scheduling scheme</a:t>
            </a:r>
            <a:r>
              <a:rPr lang="en-US" sz="2000" dirty="0"/>
              <a:t/>
            </a:r>
            <a:br>
              <a:rPr lang="en-US" sz="2000" dirty="0"/>
            </a:br>
            <a:endParaRPr lang="en-US" sz="2000" dirty="0"/>
          </a:p>
        </p:txBody>
      </p:sp>
      <p:sp>
        <p:nvSpPr>
          <p:cNvPr id="2" name="Slide Number Placeholder 1"/>
          <p:cNvSpPr>
            <a:spLocks noGrp="1"/>
          </p:cNvSpPr>
          <p:nvPr>
            <p:ph type="sldNum" sz="quarter" idx="12"/>
          </p:nvPr>
        </p:nvSpPr>
        <p:spPr/>
        <p:txBody>
          <a:bodyPr/>
          <a:lstStyle/>
          <a:p>
            <a:fld id="{15C68FE4-5454-4C1B-AA34-64AFB58E4049}" type="slidenum">
              <a:rPr lang="en-US" smtClean="0"/>
              <a:t>3</a:t>
            </a:fld>
            <a:endParaRPr lang="en-US"/>
          </a:p>
        </p:txBody>
      </p:sp>
    </p:spTree>
    <p:extLst>
      <p:ext uri="{BB962C8B-B14F-4D97-AF65-F5344CB8AC3E}">
        <p14:creationId xmlns:p14="http://schemas.microsoft.com/office/powerpoint/2010/main" val="3663746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3561" y="501629"/>
            <a:ext cx="6753452" cy="1323439"/>
          </a:xfrm>
          <a:prstGeom prst="rect">
            <a:avLst/>
          </a:prstGeom>
          <a:noFill/>
        </p:spPr>
        <p:txBody>
          <a:bodyPr wrap="none" rtlCol="0">
            <a:spAutoFit/>
          </a:bodyPr>
          <a:lstStyle/>
          <a:p>
            <a:r>
              <a:rPr lang="en-US" sz="4000" b="1"/>
              <a:t>Changing the Priority of a Task</a:t>
            </a:r>
            <a:r>
              <a:rPr lang="en-US" sz="4000"/>
              <a:t> </a:t>
            </a:r>
            <a:br>
              <a:rPr lang="en-US" sz="4000"/>
            </a:br>
            <a:endParaRPr lang="en-US" sz="4000"/>
          </a:p>
        </p:txBody>
      </p:sp>
      <p:sp>
        <p:nvSpPr>
          <p:cNvPr id="3" name="TextBox 2"/>
          <p:cNvSpPr txBox="1"/>
          <p:nvPr/>
        </p:nvSpPr>
        <p:spPr>
          <a:xfrm>
            <a:off x="1702650" y="1854926"/>
            <a:ext cx="9051452" cy="3693319"/>
          </a:xfrm>
          <a:prstGeom prst="rect">
            <a:avLst/>
          </a:prstGeom>
          <a:noFill/>
        </p:spPr>
        <p:txBody>
          <a:bodyPr wrap="none" rtlCol="0">
            <a:spAutoFit/>
          </a:bodyPr>
          <a:lstStyle/>
          <a:p>
            <a:pPr marL="285750" indent="-285750">
              <a:buFont typeface="Wingdings" panose="05000000000000000000" pitchFamily="2" charset="2"/>
              <a:buChar char="q"/>
            </a:pPr>
            <a:r>
              <a:rPr lang="en-US" b="1"/>
              <a:t>void vTaskPrioritySet( TaskHandle_t pxTask, UBaseType_t uxNewPriority </a:t>
            </a:r>
            <a:r>
              <a:rPr lang="en-US" b="1" smtClean="0"/>
              <a:t>);</a:t>
            </a:r>
          </a:p>
          <a:p>
            <a:pPr marL="285750" indent="-285750">
              <a:buFont typeface="Arial" panose="020B0604020202020204" pitchFamily="34" charset="0"/>
              <a:buChar char="•"/>
            </a:pPr>
            <a:r>
              <a:rPr lang="en-US" smtClean="0"/>
              <a:t> </a:t>
            </a:r>
            <a:r>
              <a:rPr lang="en-US" b="1" smtClean="0"/>
              <a:t>pxTask</a:t>
            </a:r>
            <a:r>
              <a:rPr lang="en-US" smtClean="0"/>
              <a:t>  : Task được sửa đổi mức Priority. Một Task đang thực thi có thể thay đổi mức </a:t>
            </a:r>
          </a:p>
          <a:p>
            <a:r>
              <a:rPr lang="en-US"/>
              <a:t> </a:t>
            </a:r>
            <a:r>
              <a:rPr lang="en-US" smtClean="0"/>
              <a:t>                      Priority của chính nó bằng cách điền giá trị NULL vào tham số px Task.</a:t>
            </a:r>
          </a:p>
          <a:p>
            <a:pPr marL="285750" indent="-285750">
              <a:buFont typeface="Arial" panose="020B0604020202020204" pitchFamily="34" charset="0"/>
              <a:buChar char="•"/>
            </a:pPr>
            <a:r>
              <a:rPr lang="en-US" b="1" smtClean="0"/>
              <a:t>uxNewPriority </a:t>
            </a:r>
            <a:r>
              <a:rPr lang="en-US" smtClean="0"/>
              <a:t>: Giá trị Priority cần set.</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smtClean="0"/>
          </a:p>
          <a:p>
            <a:endParaRPr lang="en-US" smtClean="0"/>
          </a:p>
          <a:p>
            <a:pPr marL="285750" indent="-285750">
              <a:buFont typeface="Wingdings" panose="05000000000000000000" pitchFamily="2" charset="2"/>
              <a:buChar char="q"/>
            </a:pPr>
            <a:r>
              <a:rPr lang="en-US" b="1"/>
              <a:t>UBaseType_t uxTaskPriorityGet( TaskHandle_t pxTask );</a:t>
            </a:r>
            <a:r>
              <a:rPr lang="en-US"/>
              <a:t> </a:t>
            </a:r>
            <a:endParaRPr lang="en-US" smtClean="0"/>
          </a:p>
          <a:p>
            <a:pPr marL="285750" indent="-285750">
              <a:buFont typeface="Arial" panose="020B0604020202020204" pitchFamily="34" charset="0"/>
              <a:buChar char="•"/>
            </a:pPr>
            <a:r>
              <a:rPr lang="en-US" b="1" smtClean="0"/>
              <a:t>pxTask</a:t>
            </a:r>
            <a:r>
              <a:rPr lang="en-US" smtClean="0"/>
              <a:t> : Task cần lấy ra mức Priority , Một Task đang thực thi có thể lấy ra mức Priority của  </a:t>
            </a:r>
          </a:p>
          <a:p>
            <a:r>
              <a:rPr lang="en-US"/>
              <a:t> </a:t>
            </a:r>
            <a:r>
              <a:rPr lang="en-US" smtClean="0"/>
              <a:t>                    chính nó bằng cách điền giá trị NULL vào tham số pxTask.</a:t>
            </a:r>
          </a:p>
          <a:p>
            <a:pPr marL="285750" indent="-285750">
              <a:buFont typeface="Arial" panose="020B0604020202020204" pitchFamily="34" charset="0"/>
              <a:buChar char="•"/>
            </a:pPr>
            <a:r>
              <a:rPr lang="en-US" b="1" smtClean="0"/>
              <a:t>Return value </a:t>
            </a:r>
            <a:r>
              <a:rPr lang="en-US" smtClean="0"/>
              <a:t>: Trả về Priority của pxTask.</a:t>
            </a:r>
            <a:r>
              <a:rPr lang="en-US"/>
              <a:t/>
            </a:r>
            <a:br>
              <a:rPr lang="en-US"/>
            </a:br>
            <a:r>
              <a:rPr lang="en-US"/>
              <a:t/>
            </a:r>
            <a:br>
              <a:rPr lang="en-US"/>
            </a:br>
            <a:endParaRPr lang="en-US"/>
          </a:p>
        </p:txBody>
      </p:sp>
      <p:sp>
        <p:nvSpPr>
          <p:cNvPr id="4" name="Slide Number Placeholder 3"/>
          <p:cNvSpPr>
            <a:spLocks noGrp="1"/>
          </p:cNvSpPr>
          <p:nvPr>
            <p:ph type="sldNum" sz="quarter" idx="12"/>
          </p:nvPr>
        </p:nvSpPr>
        <p:spPr/>
        <p:txBody>
          <a:bodyPr/>
          <a:lstStyle/>
          <a:p>
            <a:fld id="{15C68FE4-5454-4C1B-AA34-64AFB58E4049}" type="slidenum">
              <a:rPr lang="en-US" smtClean="0"/>
              <a:t>4</a:t>
            </a:fld>
            <a:endParaRPr lang="en-US"/>
          </a:p>
        </p:txBody>
      </p:sp>
    </p:spTree>
    <p:extLst>
      <p:ext uri="{BB962C8B-B14F-4D97-AF65-F5344CB8AC3E}">
        <p14:creationId xmlns:p14="http://schemas.microsoft.com/office/powerpoint/2010/main" val="1973141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271" y="916826"/>
            <a:ext cx="4746620" cy="1323439"/>
          </a:xfrm>
          <a:prstGeom prst="rect">
            <a:avLst/>
          </a:prstGeom>
          <a:noFill/>
        </p:spPr>
        <p:txBody>
          <a:bodyPr wrap="none" rtlCol="0">
            <a:spAutoFit/>
          </a:bodyPr>
          <a:lstStyle/>
          <a:p>
            <a:r>
              <a:rPr lang="en-US" sz="4000" b="1" smtClean="0"/>
              <a:t>Scheduling </a:t>
            </a:r>
            <a:r>
              <a:rPr lang="en-US" sz="4000" b="1" smtClean="0"/>
              <a:t>and </a:t>
            </a:r>
          </a:p>
          <a:p>
            <a:r>
              <a:rPr lang="en-US" sz="4000" b="1" smtClean="0"/>
              <a:t>Scheduling Algorithm</a:t>
            </a:r>
            <a:endParaRPr lang="en-US" sz="4000" b="1"/>
          </a:p>
        </p:txBody>
      </p:sp>
      <p:sp>
        <p:nvSpPr>
          <p:cNvPr id="3" name="TextBox 2"/>
          <p:cNvSpPr txBox="1"/>
          <p:nvPr/>
        </p:nvSpPr>
        <p:spPr>
          <a:xfrm>
            <a:off x="6122000" y="3059949"/>
            <a:ext cx="7184572" cy="1200329"/>
          </a:xfrm>
          <a:prstGeom prst="rect">
            <a:avLst/>
          </a:prstGeom>
          <a:noFill/>
        </p:spPr>
        <p:txBody>
          <a:bodyPr wrap="square" rtlCol="0">
            <a:spAutoFit/>
          </a:bodyPr>
          <a:lstStyle/>
          <a:p>
            <a:pPr marL="342900" indent="-342900">
              <a:buFont typeface="+mj-lt"/>
              <a:buAutoNum type="arabicPeriod"/>
            </a:pPr>
            <a:r>
              <a:rPr lang="en-US" sz="2400" b="1"/>
              <a:t>What does Scheduling mean</a:t>
            </a:r>
            <a:r>
              <a:rPr lang="en-US" sz="2400" b="1" smtClean="0"/>
              <a:t>?</a:t>
            </a:r>
          </a:p>
          <a:p>
            <a:endParaRPr lang="en-US" sz="2400" b="1"/>
          </a:p>
          <a:p>
            <a:r>
              <a:rPr lang="en-US" sz="2400" b="1" smtClean="0"/>
              <a:t>2.  </a:t>
            </a:r>
            <a:r>
              <a:rPr lang="en-US" sz="2400" b="1"/>
              <a:t>Scheduling </a:t>
            </a:r>
            <a:r>
              <a:rPr lang="en-US" sz="2400" b="1" smtClean="0"/>
              <a:t>Algorithm</a:t>
            </a:r>
            <a:endParaRPr lang="en-US" sz="2400" b="1"/>
          </a:p>
        </p:txBody>
      </p:sp>
      <p:sp>
        <p:nvSpPr>
          <p:cNvPr id="4" name="Slide Number Placeholder 3"/>
          <p:cNvSpPr>
            <a:spLocks noGrp="1"/>
          </p:cNvSpPr>
          <p:nvPr>
            <p:ph type="sldNum" sz="quarter" idx="12"/>
          </p:nvPr>
        </p:nvSpPr>
        <p:spPr/>
        <p:txBody>
          <a:bodyPr/>
          <a:lstStyle/>
          <a:p>
            <a:fld id="{15C68FE4-5454-4C1B-AA34-64AFB58E4049}" type="slidenum">
              <a:rPr lang="en-US" smtClean="0"/>
              <a:t>5</a:t>
            </a:fld>
            <a:endParaRPr lang="en-US"/>
          </a:p>
        </p:txBody>
      </p:sp>
      <p:cxnSp>
        <p:nvCxnSpPr>
          <p:cNvPr id="8" name="Straight Connector 7"/>
          <p:cNvCxnSpPr/>
          <p:nvPr/>
        </p:nvCxnSpPr>
        <p:spPr>
          <a:xfrm flipH="1">
            <a:off x="5458968" y="950976"/>
            <a:ext cx="18288" cy="590702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59712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7964" y="72295"/>
            <a:ext cx="6468502" cy="707886"/>
          </a:xfrm>
          <a:prstGeom prst="rect">
            <a:avLst/>
          </a:prstGeom>
        </p:spPr>
        <p:txBody>
          <a:bodyPr wrap="none">
            <a:spAutoFit/>
          </a:bodyPr>
          <a:lstStyle/>
          <a:p>
            <a:r>
              <a:rPr lang="en-US" sz="4000" b="1"/>
              <a:t>What does Scheduling mean?</a:t>
            </a:r>
          </a:p>
        </p:txBody>
      </p:sp>
      <p:sp>
        <p:nvSpPr>
          <p:cNvPr id="2" name="Slide Number Placeholder 1"/>
          <p:cNvSpPr>
            <a:spLocks noGrp="1"/>
          </p:cNvSpPr>
          <p:nvPr>
            <p:ph type="sldNum" sz="quarter" idx="12"/>
          </p:nvPr>
        </p:nvSpPr>
        <p:spPr/>
        <p:txBody>
          <a:bodyPr/>
          <a:lstStyle/>
          <a:p>
            <a:fld id="{15C68FE4-5454-4C1B-AA34-64AFB58E4049}" type="slidenum">
              <a:rPr lang="en-US" smtClean="0"/>
              <a:t>6</a:t>
            </a:fld>
            <a:endParaRPr lang="en-US"/>
          </a:p>
        </p:txBody>
      </p:sp>
      <p:sp>
        <p:nvSpPr>
          <p:cNvPr id="5" name="TextBox 4"/>
          <p:cNvSpPr txBox="1"/>
          <p:nvPr/>
        </p:nvSpPr>
        <p:spPr>
          <a:xfrm>
            <a:off x="681075" y="1090148"/>
            <a:ext cx="3778899" cy="5047536"/>
          </a:xfrm>
          <a:prstGeom prst="rect">
            <a:avLst/>
          </a:prstGeom>
          <a:noFill/>
        </p:spPr>
        <p:txBody>
          <a:bodyPr wrap="square" rtlCol="0">
            <a:spAutoFit/>
          </a:bodyPr>
          <a:lstStyle/>
          <a:p>
            <a:pPr marL="285750" indent="-285750">
              <a:buFont typeface="Arial" panose="020B0604020202020204" pitchFamily="34" charset="0"/>
              <a:buChar char="•"/>
            </a:pPr>
            <a:r>
              <a:rPr lang="en-US" sz="1600"/>
              <a:t> Scheduling is a method that is used to distribute valuable computing </a:t>
            </a:r>
            <a:r>
              <a:rPr lang="en-US" sz="1400"/>
              <a:t>resources</a:t>
            </a:r>
            <a:r>
              <a:rPr lang="en-US" sz="1600"/>
              <a:t>, usually processor time, bandwidth and memory, to the various processes, threads, data flows and applications that need them. Scheduling is done to balance the load on the system and ensure equal distribution of resources and give some prioritization according to set rules. This ensures that a computer system is able to serve all requests and achieve a certain quality of service.</a:t>
            </a:r>
          </a:p>
          <a:p>
            <a:pPr marL="285750" indent="-285750">
              <a:buFont typeface="Arial" panose="020B0604020202020204" pitchFamily="34" charset="0"/>
              <a:buChar char="•"/>
            </a:pPr>
            <a:r>
              <a:rPr lang="en-US" sz="1600"/>
              <a:t>Scheduling is also known as process scheduling.</a:t>
            </a:r>
          </a:p>
          <a:p>
            <a:endParaRPr lang="en-US" sz="1600"/>
          </a:p>
          <a:p>
            <a:pPr marL="285750" indent="-285750">
              <a:buFont typeface="Arial" panose="020B0604020202020204" pitchFamily="34" charset="0"/>
              <a:buChar char="•"/>
            </a:pPr>
            <a:r>
              <a:rPr lang="en-US" sz="1600"/>
              <a:t>Scheduling in a system is done by the aptly named scheduler, which is mainly concerned with three things:</a:t>
            </a:r>
          </a:p>
          <a:p>
            <a:endParaRPr lang="en-US" sz="1600"/>
          </a:p>
        </p:txBody>
      </p:sp>
      <p:cxnSp>
        <p:nvCxnSpPr>
          <p:cNvPr id="7" name="Straight Connector 6"/>
          <p:cNvCxnSpPr/>
          <p:nvPr/>
        </p:nvCxnSpPr>
        <p:spPr>
          <a:xfrm>
            <a:off x="0" y="6437376"/>
            <a:ext cx="4459974" cy="10275"/>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a:off x="5715000" y="1316736"/>
            <a:ext cx="1" cy="5541264"/>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091770" y="907268"/>
            <a:ext cx="5446465" cy="6155531"/>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342900" indent="-342900">
              <a:buFont typeface="+mj-lt"/>
              <a:buAutoNum type="arabicPeriod"/>
            </a:pPr>
            <a:r>
              <a:rPr lang="en-US" sz="1600"/>
              <a:t>Throughput, or how fast it can finish a certain number of tasks from beginning to end per unit of time</a:t>
            </a:r>
          </a:p>
          <a:p>
            <a:pPr marL="342900" indent="-342900">
              <a:buFont typeface="+mj-lt"/>
              <a:buAutoNum type="arabicPeriod"/>
            </a:pPr>
            <a:r>
              <a:rPr lang="en-US" sz="1600"/>
              <a:t>Latency, which is the turnaround time or the time it takes to finish the task from the time of request or submission until finish, which includes the waiting time before it could be served</a:t>
            </a:r>
          </a:p>
          <a:p>
            <a:pPr marL="342900" indent="-342900">
              <a:buFont typeface="+mj-lt"/>
              <a:buAutoNum type="arabicPeriod"/>
            </a:pPr>
            <a:r>
              <a:rPr lang="en-US" sz="1600"/>
              <a:t>Response time, which is the time it takes for the process or request to be served, in short the waiting time</a:t>
            </a:r>
          </a:p>
          <a:p>
            <a:pPr marL="285750" indent="-285750">
              <a:buFont typeface="Arial" panose="020B0604020202020204" pitchFamily="34" charset="0"/>
              <a:buChar char="•"/>
            </a:pPr>
            <a:r>
              <a:rPr lang="en-US" sz="1600"/>
              <a:t>Types of scheduling include:</a:t>
            </a:r>
          </a:p>
          <a:p>
            <a:pPr marL="342900" indent="-342900">
              <a:buFont typeface="+mj-lt"/>
              <a:buAutoNum type="arabicPeriod"/>
            </a:pPr>
            <a:endParaRPr lang="en-US" sz="1600"/>
          </a:p>
          <a:p>
            <a:pPr marL="342900" indent="-342900">
              <a:buFont typeface="Wingdings" panose="05000000000000000000" pitchFamily="2" charset="2"/>
              <a:buChar char="Ø"/>
            </a:pPr>
            <a:r>
              <a:rPr lang="en-US" sz="1600"/>
              <a:t>First come, first served — The most straightforward approach and may be referred to as first in, first out; it simply does what the name suggests.</a:t>
            </a:r>
          </a:p>
          <a:p>
            <a:pPr marL="342900" indent="-342900">
              <a:buFont typeface="Wingdings" panose="05000000000000000000" pitchFamily="2" charset="2"/>
              <a:buChar char="Ø"/>
            </a:pPr>
            <a:r>
              <a:rPr lang="en-US" sz="1600"/>
              <a:t>Round robin — Also known as time slicing, since each task is given a certain amount of time to use resources. This is still on a first-come-first-served basis.</a:t>
            </a:r>
          </a:p>
          <a:p>
            <a:pPr marL="342900" indent="-342900">
              <a:buFont typeface="Wingdings" panose="05000000000000000000" pitchFamily="2" charset="2"/>
              <a:buChar char="Ø"/>
            </a:pPr>
            <a:r>
              <a:rPr lang="en-US" sz="1600"/>
              <a:t>Shortest remaining time first — The task which needs the least amount of time to finish is given priority.</a:t>
            </a:r>
          </a:p>
          <a:p>
            <a:pPr marL="342900" indent="-342900">
              <a:buFont typeface="Wingdings" panose="05000000000000000000" pitchFamily="2" charset="2"/>
              <a:buChar char="Ø"/>
            </a:pPr>
            <a:r>
              <a:rPr lang="en-US" sz="1600"/>
              <a:t>Priority — Tasks are assigned priorities and are served depending on that priority. This can lead to the starvation of the least important tasks as they are always preempted by more important ones.</a:t>
            </a:r>
          </a:p>
          <a:p>
            <a:endParaRPr lang="en-US" sz="1600"/>
          </a:p>
        </p:txBody>
      </p:sp>
    </p:spTree>
    <p:extLst>
      <p:ext uri="{BB962C8B-B14F-4D97-AF65-F5344CB8AC3E}">
        <p14:creationId xmlns:p14="http://schemas.microsoft.com/office/powerpoint/2010/main" val="1516824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04861" y="247840"/>
            <a:ext cx="8287139" cy="6291072"/>
          </a:xfrm>
          <a:prstGeom prst="rect">
            <a:avLst/>
          </a:prstGeom>
        </p:spPr>
      </p:pic>
      <p:sp>
        <p:nvSpPr>
          <p:cNvPr id="3" name="Slide Number Placeholder 2"/>
          <p:cNvSpPr>
            <a:spLocks noGrp="1"/>
          </p:cNvSpPr>
          <p:nvPr>
            <p:ph type="sldNum" sz="quarter" idx="12"/>
          </p:nvPr>
        </p:nvSpPr>
        <p:spPr/>
        <p:txBody>
          <a:bodyPr/>
          <a:lstStyle/>
          <a:p>
            <a:fld id="{15C68FE4-5454-4C1B-AA34-64AFB58E4049}" type="slidenum">
              <a:rPr lang="en-US" smtClean="0"/>
              <a:t>7</a:t>
            </a:fld>
            <a:endParaRPr lang="en-US"/>
          </a:p>
        </p:txBody>
      </p:sp>
      <p:sp>
        <p:nvSpPr>
          <p:cNvPr id="4" name="Rectangle 3"/>
          <p:cNvSpPr/>
          <p:nvPr/>
        </p:nvSpPr>
        <p:spPr>
          <a:xfrm>
            <a:off x="520783" y="1799582"/>
            <a:ext cx="2579033" cy="1938992"/>
          </a:xfrm>
          <a:prstGeom prst="rect">
            <a:avLst/>
          </a:prstGeom>
        </p:spPr>
        <p:txBody>
          <a:bodyPr wrap="square">
            <a:spAutoFit/>
          </a:bodyPr>
          <a:lstStyle/>
          <a:p>
            <a:r>
              <a:rPr lang="en-US" sz="4000" b="1"/>
              <a:t> Scheduling Algorithm</a:t>
            </a:r>
            <a:endParaRPr lang="en-US" sz="4000" b="1"/>
          </a:p>
        </p:txBody>
      </p:sp>
      <p:cxnSp>
        <p:nvCxnSpPr>
          <p:cNvPr id="6" name="Straight Connector 5"/>
          <p:cNvCxnSpPr/>
          <p:nvPr/>
        </p:nvCxnSpPr>
        <p:spPr>
          <a:xfrm>
            <a:off x="3666744" y="2587752"/>
            <a:ext cx="36576" cy="427024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49678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0128" y="1408177"/>
            <a:ext cx="109728" cy="369332"/>
          </a:xfrm>
          <a:prstGeom prst="rect">
            <a:avLst/>
          </a:prstGeom>
          <a:noFill/>
        </p:spPr>
        <p:txBody>
          <a:bodyPr wrap="square" rtlCol="0">
            <a:spAutoFit/>
          </a:bodyPr>
          <a:lstStyle/>
          <a:p>
            <a:endParaRPr lang="en-US"/>
          </a:p>
        </p:txBody>
      </p:sp>
      <p:sp>
        <p:nvSpPr>
          <p:cNvPr id="4" name="TextBox 3"/>
          <p:cNvSpPr txBox="1"/>
          <p:nvPr/>
        </p:nvSpPr>
        <p:spPr>
          <a:xfrm>
            <a:off x="-64008" y="368169"/>
            <a:ext cx="8860536" cy="1323439"/>
          </a:xfrm>
          <a:prstGeom prst="rect">
            <a:avLst/>
          </a:prstGeom>
          <a:noFill/>
        </p:spPr>
        <p:txBody>
          <a:bodyPr wrap="square" rtlCol="0">
            <a:spAutoFit/>
          </a:bodyPr>
          <a:lstStyle/>
          <a:p>
            <a:r>
              <a:rPr lang="en-US" sz="4000" b="1" smtClean="0"/>
              <a:t>  Scheduling </a:t>
            </a:r>
            <a:r>
              <a:rPr lang="en-US" sz="4000" b="1"/>
              <a:t>Algorithm</a:t>
            </a:r>
          </a:p>
          <a:p>
            <a:endParaRPr lang="en-US" sz="4000"/>
          </a:p>
        </p:txBody>
      </p:sp>
      <p:sp>
        <p:nvSpPr>
          <p:cNvPr id="3" name="TextBox 2"/>
          <p:cNvSpPr txBox="1"/>
          <p:nvPr/>
        </p:nvSpPr>
        <p:spPr>
          <a:xfrm>
            <a:off x="150876" y="1592843"/>
            <a:ext cx="5573268" cy="2985433"/>
          </a:xfrm>
          <a:prstGeom prst="rect">
            <a:avLst/>
          </a:prstGeom>
          <a:noFill/>
        </p:spPr>
        <p:txBody>
          <a:bodyPr wrap="square" rtlCol="0">
            <a:spAutoFit/>
          </a:bodyPr>
          <a:lstStyle/>
          <a:p>
            <a:pPr marL="342900" indent="-342900">
              <a:buFont typeface="+mj-lt"/>
              <a:buAutoNum type="arabicPeriod"/>
            </a:pPr>
            <a:r>
              <a:rPr lang="en-US" sz="2400" b="1"/>
              <a:t>Prioritized Pre-emptive Scheduling with </a:t>
            </a:r>
            <a:endParaRPr lang="en-US" sz="2400" b="1"/>
          </a:p>
          <a:p>
            <a:r>
              <a:rPr lang="en-US" sz="2400" b="1" smtClean="0"/>
              <a:t>Time Slicing</a:t>
            </a:r>
            <a:endParaRPr lang="en-US" sz="2400" b="1" smtClean="0"/>
          </a:p>
          <a:p>
            <a:pPr marL="342900" indent="-342900">
              <a:buFont typeface="Wingdings" panose="05000000000000000000" pitchFamily="2" charset="2"/>
              <a:buChar char="Ø"/>
            </a:pPr>
            <a:r>
              <a:rPr lang="en-US" sz="2000" b="1" smtClean="0"/>
              <a:t>Config :</a:t>
            </a:r>
          </a:p>
          <a:p>
            <a:r>
              <a:rPr lang="en-US" sz="2000" b="1" smtClean="0"/>
              <a:t>                 </a:t>
            </a:r>
            <a:r>
              <a:rPr lang="en-US" sz="2000" b="1" smtClean="0"/>
              <a:t>   configUSE_PREEMPTION </a:t>
            </a:r>
            <a:r>
              <a:rPr lang="en-US" sz="2000" b="1"/>
              <a:t>1</a:t>
            </a:r>
          </a:p>
          <a:p>
            <a:r>
              <a:rPr lang="en-US" sz="2000" b="1" smtClean="0"/>
              <a:t>                    configUSE_TIME_SLICING 1</a:t>
            </a:r>
          </a:p>
          <a:p>
            <a:endParaRPr lang="en-US" sz="2000" b="1" smtClean="0"/>
          </a:p>
          <a:p>
            <a:pPr marL="342900" indent="-342900">
              <a:buFont typeface="Wingdings" panose="05000000000000000000" pitchFamily="2" charset="2"/>
              <a:buChar char="Ø"/>
            </a:pPr>
            <a:r>
              <a:rPr lang="en-US" sz="2000" b="1" smtClean="0"/>
              <a:t>How </a:t>
            </a:r>
            <a:r>
              <a:rPr lang="en-US" sz="2000" b="1"/>
              <a:t>it </a:t>
            </a:r>
            <a:r>
              <a:rPr lang="en-US" sz="2000" b="1" smtClean="0"/>
              <a:t>works ?</a:t>
            </a:r>
            <a:endParaRPr lang="en-US" sz="2000" b="1"/>
          </a:p>
          <a:p>
            <a:pPr marL="342900" indent="-342900">
              <a:buFont typeface="Wingdings" panose="05000000000000000000" pitchFamily="2" charset="2"/>
              <a:buChar char="Ø"/>
            </a:pPr>
            <a:endParaRPr lang="en-US" sz="2000" b="1"/>
          </a:p>
          <a:p>
            <a:pPr marL="342900" indent="-342900">
              <a:buFont typeface="+mj-lt"/>
              <a:buAutoNum type="arabicPeriod"/>
            </a:pPr>
            <a:endParaRPr lang="en-US" sz="2000" b="1"/>
          </a:p>
        </p:txBody>
      </p:sp>
      <p:pic>
        <p:nvPicPr>
          <p:cNvPr id="5" name="Picture 4"/>
          <p:cNvPicPr>
            <a:picLocks noChangeAspect="1"/>
          </p:cNvPicPr>
          <p:nvPr/>
        </p:nvPicPr>
        <p:blipFill>
          <a:blip r:embed="rId2"/>
          <a:stretch>
            <a:fillRect/>
          </a:stretch>
        </p:blipFill>
        <p:spPr>
          <a:xfrm>
            <a:off x="5846064" y="1592843"/>
            <a:ext cx="6345936" cy="5071881"/>
          </a:xfrm>
          <a:prstGeom prst="rect">
            <a:avLst/>
          </a:prstGeom>
        </p:spPr>
      </p:pic>
      <p:sp>
        <p:nvSpPr>
          <p:cNvPr id="6" name="Slide Number Placeholder 5"/>
          <p:cNvSpPr>
            <a:spLocks noGrp="1"/>
          </p:cNvSpPr>
          <p:nvPr>
            <p:ph type="sldNum" sz="quarter" idx="12"/>
          </p:nvPr>
        </p:nvSpPr>
        <p:spPr/>
        <p:txBody>
          <a:bodyPr/>
          <a:lstStyle/>
          <a:p>
            <a:fld id="{15C68FE4-5454-4C1B-AA34-64AFB58E4049}" type="slidenum">
              <a:rPr lang="en-US" smtClean="0"/>
              <a:t>8</a:t>
            </a:fld>
            <a:endParaRPr lang="en-US"/>
          </a:p>
        </p:txBody>
      </p:sp>
      <p:cxnSp>
        <p:nvCxnSpPr>
          <p:cNvPr id="11" name="Straight Connector 10"/>
          <p:cNvCxnSpPr/>
          <p:nvPr/>
        </p:nvCxnSpPr>
        <p:spPr>
          <a:xfrm>
            <a:off x="5833872" y="1764792"/>
            <a:ext cx="12192" cy="509320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60389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04688" y="76910"/>
            <a:ext cx="6506597" cy="3584448"/>
          </a:xfrm>
          <a:prstGeom prst="rect">
            <a:avLst/>
          </a:prstGeom>
        </p:spPr>
      </p:pic>
      <p:sp>
        <p:nvSpPr>
          <p:cNvPr id="4" name="TextBox 3"/>
          <p:cNvSpPr txBox="1"/>
          <p:nvPr/>
        </p:nvSpPr>
        <p:spPr>
          <a:xfrm>
            <a:off x="356616" y="1222368"/>
            <a:ext cx="4837176" cy="4524315"/>
          </a:xfrm>
          <a:prstGeom prst="rect">
            <a:avLst/>
          </a:prstGeom>
          <a:noFill/>
        </p:spPr>
        <p:txBody>
          <a:bodyPr wrap="square" rtlCol="0">
            <a:spAutoFit/>
          </a:bodyPr>
          <a:lstStyle/>
          <a:p>
            <a:pPr marL="285750" indent="-285750">
              <a:buFont typeface="Arial" panose="020B0604020202020204" pitchFamily="34" charset="0"/>
              <a:buChar char="•"/>
            </a:pPr>
            <a:r>
              <a:rPr lang="en-US" smtClean="0"/>
              <a:t> </a:t>
            </a:r>
            <a:r>
              <a:rPr lang="en-US"/>
              <a:t>If configIDLE_SHOULD_YIELD is set to 0 then the Idle task will remain in the Running</a:t>
            </a:r>
            <a:br>
              <a:rPr lang="en-US"/>
            </a:br>
            <a:r>
              <a:rPr lang="en-US"/>
              <a:t>state for the entirety of its time slice, unless it is preempted by a higher priority task</a:t>
            </a:r>
            <a:r>
              <a:rPr lang="en-US" smtClean="0"/>
              <a:t>.</a:t>
            </a:r>
            <a:r>
              <a:rPr lang="en-US"/>
              <a:t> </a:t>
            </a:r>
            <a:endParaRPr lang="en-US" smtClean="0"/>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smtClean="0"/>
          </a:p>
          <a:p>
            <a:endParaRPr lang="en-US" smtClean="0"/>
          </a:p>
          <a:p>
            <a:pPr marL="285750" indent="-285750">
              <a:buFont typeface="Arial" panose="020B0604020202020204" pitchFamily="34" charset="0"/>
              <a:buChar char="•"/>
            </a:pPr>
            <a:r>
              <a:rPr lang="en-US" smtClean="0"/>
              <a:t> </a:t>
            </a:r>
            <a:r>
              <a:rPr lang="en-US"/>
              <a:t>If configIDLE_SHOULD_YIELD is set to 1 then the Idle task will yield (voluntarily give</a:t>
            </a:r>
            <a:br>
              <a:rPr lang="en-US"/>
            </a:br>
            <a:r>
              <a:rPr lang="en-US"/>
              <a:t>up whatever remains of its allocated time slice) on each iteration of its loop if there are</a:t>
            </a:r>
            <a:br>
              <a:rPr lang="en-US"/>
            </a:br>
            <a:r>
              <a:rPr lang="en-US"/>
              <a:t>other Idle priority tasks in the Ready state. </a:t>
            </a:r>
            <a:br>
              <a:rPr lang="en-US"/>
            </a:br>
            <a:endParaRPr lang="en-US"/>
          </a:p>
        </p:txBody>
      </p:sp>
      <p:pic>
        <p:nvPicPr>
          <p:cNvPr id="6" name="Picture 5"/>
          <p:cNvPicPr>
            <a:picLocks noChangeAspect="1"/>
          </p:cNvPicPr>
          <p:nvPr/>
        </p:nvPicPr>
        <p:blipFill>
          <a:blip r:embed="rId3"/>
          <a:stretch>
            <a:fillRect/>
          </a:stretch>
        </p:blipFill>
        <p:spPr>
          <a:xfrm>
            <a:off x="5193792" y="4023995"/>
            <a:ext cx="6327457" cy="2697480"/>
          </a:xfrm>
          <a:prstGeom prst="rect">
            <a:avLst/>
          </a:prstGeom>
        </p:spPr>
      </p:pic>
      <p:cxnSp>
        <p:nvCxnSpPr>
          <p:cNvPr id="8" name="Straight Connector 7"/>
          <p:cNvCxnSpPr/>
          <p:nvPr/>
        </p:nvCxnSpPr>
        <p:spPr>
          <a:xfrm>
            <a:off x="5193792" y="3695640"/>
            <a:ext cx="6998208" cy="16824"/>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932517" y="145150"/>
            <a:ext cx="9041258" cy="1077218"/>
          </a:xfrm>
          <a:prstGeom prst="rect">
            <a:avLst/>
          </a:prstGeom>
          <a:noFill/>
        </p:spPr>
        <p:txBody>
          <a:bodyPr wrap="none" rtlCol="0">
            <a:spAutoFit/>
          </a:bodyPr>
          <a:lstStyle/>
          <a:p>
            <a:r>
              <a:rPr lang="en-US" sz="3200" b="1"/>
              <a:t>Prioritized Pre-emptive Scheduling with Time Slicing</a:t>
            </a:r>
          </a:p>
          <a:p>
            <a:endParaRPr lang="en-US" sz="3200"/>
          </a:p>
        </p:txBody>
      </p:sp>
      <p:sp>
        <p:nvSpPr>
          <p:cNvPr id="2" name="Slide Number Placeholder 1"/>
          <p:cNvSpPr>
            <a:spLocks noGrp="1"/>
          </p:cNvSpPr>
          <p:nvPr>
            <p:ph type="sldNum" sz="quarter" idx="12"/>
          </p:nvPr>
        </p:nvSpPr>
        <p:spPr/>
        <p:txBody>
          <a:bodyPr/>
          <a:lstStyle/>
          <a:p>
            <a:fld id="{15C68FE4-5454-4C1B-AA34-64AFB58E4049}" type="slidenum">
              <a:rPr lang="en-US" smtClean="0"/>
              <a:t>9</a:t>
            </a:fld>
            <a:endParaRPr lang="en-US"/>
          </a:p>
        </p:txBody>
      </p:sp>
    </p:spTree>
    <p:extLst>
      <p:ext uri="{BB962C8B-B14F-4D97-AF65-F5344CB8AC3E}">
        <p14:creationId xmlns:p14="http://schemas.microsoft.com/office/powerpoint/2010/main" val="3556410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683</Words>
  <Application>Microsoft Office PowerPoint</Application>
  <PresentationFormat>Widescreen</PresentationFormat>
  <Paragraphs>104</Paragraphs>
  <Slides>12</Slides>
  <Notes>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Arial</vt:lpstr>
      <vt:lpstr>Calibri</vt:lpstr>
      <vt:lpstr>Calibri Light</vt:lpstr>
      <vt:lpstr>Wingdings</vt:lpstr>
      <vt:lpstr>Office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31</cp:revision>
  <dcterms:created xsi:type="dcterms:W3CDTF">2018-08-29T11:20:03Z</dcterms:created>
  <dcterms:modified xsi:type="dcterms:W3CDTF">2018-09-05T08:52:26Z</dcterms:modified>
</cp:coreProperties>
</file>