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vviet181998@outlook.com" initials="n" lastIdx="1" clrIdx="0">
    <p:extLst>
      <p:ext uri="{19B8F6BF-5375-455C-9EA6-DF929625EA0E}">
        <p15:presenceInfo xmlns:p15="http://schemas.microsoft.com/office/powerpoint/2012/main" userId="7a728d9e25abd8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8-16T19:41:50.891" idx="1">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B579A-1D8C-41CD-9A25-4C5505554288}" type="datetimeFigureOut">
              <a:rPr lang="en-US" smtClean="0"/>
              <a:t>8/16/2018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CC577C-948E-4401-A758-E7D86B6C1679}" type="slidenum">
              <a:rPr lang="en-US" smtClean="0"/>
              <a:t>‹#›</a:t>
            </a:fld>
            <a:endParaRPr lang="en-US"/>
          </a:p>
        </p:txBody>
      </p:sp>
    </p:spTree>
    <p:extLst>
      <p:ext uri="{BB962C8B-B14F-4D97-AF65-F5344CB8AC3E}">
        <p14:creationId xmlns:p14="http://schemas.microsoft.com/office/powerpoint/2010/main" val="339581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FCA34711-0BFC-4358-8671-7327D6D87260}" type="datetime1">
              <a:rPr lang="en-US" smtClean="0"/>
              <a:t>8/16/2018</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r>
              <a:rPr lang="en-US" smtClean="0"/>
              <a:t>VIETNV14</a:t>
            </a:r>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6D22F896-40B5-4ADD-8801-0D06FADFA095}" type="slidenum">
              <a:rPr lang="en-US" smtClean="0"/>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062448"/>
      </p:ext>
    </p:extLst>
  </p:cSld>
  <p:clrMapOvr>
    <a:masterClrMapping/>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6D074F-4334-4846-BFDE-CE5260D5ACC3}" type="datetime1">
              <a:rPr lang="en-US" smtClean="0"/>
              <a:t>8/16/2018</a:t>
            </a:fld>
            <a:endParaRPr lang="en-US" dirty="0"/>
          </a:p>
        </p:txBody>
      </p:sp>
      <p:sp>
        <p:nvSpPr>
          <p:cNvPr id="5" name="Footer Placeholder 4"/>
          <p:cNvSpPr>
            <a:spLocks noGrp="1"/>
          </p:cNvSpPr>
          <p:nvPr>
            <p:ph type="ftr" sz="quarter" idx="11"/>
          </p:nvPr>
        </p:nvSpPr>
        <p:spPr/>
        <p:txBody>
          <a:bodyPr/>
          <a:lstStyle/>
          <a:p>
            <a:r>
              <a:rPr lang="en-US" smtClean="0"/>
              <a:t>VIETNV14</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7544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A885F5BD-3480-4EB2-8016-20207E71E356}" type="datetime1">
              <a:rPr lang="en-US" smtClean="0"/>
              <a:t>8/16/2018</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r>
              <a:rPr lang="en-US" smtClean="0"/>
              <a:t>VIETNV14</a:t>
            </a:r>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6D22F896-40B5-4ADD-8801-0D06FADFA095}" type="slidenum">
              <a:rPr lang="en-US" smtClean="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7498045"/>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099740-BB24-4A9D-8747-533619F7F531}" type="datetime1">
              <a:rPr lang="en-US" smtClean="0"/>
              <a:t>8/16/2018</a:t>
            </a:fld>
            <a:endParaRPr lang="en-US" dirty="0"/>
          </a:p>
        </p:txBody>
      </p:sp>
      <p:sp>
        <p:nvSpPr>
          <p:cNvPr id="5" name="Footer Placeholder 4"/>
          <p:cNvSpPr>
            <a:spLocks noGrp="1"/>
          </p:cNvSpPr>
          <p:nvPr>
            <p:ph type="ftr" sz="quarter" idx="11"/>
          </p:nvPr>
        </p:nvSpPr>
        <p:spPr/>
        <p:txBody>
          <a:bodyPr/>
          <a:lstStyle/>
          <a:p>
            <a:r>
              <a:rPr lang="en-US" smtClean="0"/>
              <a:t>VIETNV14</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75520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AF69D020-5DD7-49D9-BFEB-591DAE19B5D6}" type="datetime1">
              <a:rPr lang="en-US" smtClean="0"/>
              <a:t>8/16/2018</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r>
              <a:rPr lang="en-US" smtClean="0"/>
              <a:t>VIETNV14</a:t>
            </a:r>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6D22F896-40B5-4ADD-8801-0D06FADFA095}" type="slidenum">
              <a:rPr lang="en-US" smtClean="0"/>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1305161"/>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34E790-CAB9-40F2-A410-1DD47C2843C3}" type="datetime1">
              <a:rPr lang="en-US" smtClean="0"/>
              <a:t>8/16/2018</a:t>
            </a:fld>
            <a:endParaRPr lang="en-US" dirty="0"/>
          </a:p>
        </p:txBody>
      </p:sp>
      <p:sp>
        <p:nvSpPr>
          <p:cNvPr id="6" name="Footer Placeholder 5"/>
          <p:cNvSpPr>
            <a:spLocks noGrp="1"/>
          </p:cNvSpPr>
          <p:nvPr>
            <p:ph type="ftr" sz="quarter" idx="11"/>
          </p:nvPr>
        </p:nvSpPr>
        <p:spPr/>
        <p:txBody>
          <a:bodyPr/>
          <a:lstStyle/>
          <a:p>
            <a:r>
              <a:rPr lang="en-US" smtClean="0"/>
              <a:t>VIETNV14</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4857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88F1786-44AA-4308-8E8D-BFECDF0C2E5D}" type="datetime1">
              <a:rPr lang="en-US" smtClean="0"/>
              <a:t>8/16/2018</a:t>
            </a:fld>
            <a:endParaRPr lang="en-US" dirty="0"/>
          </a:p>
        </p:txBody>
      </p:sp>
      <p:sp>
        <p:nvSpPr>
          <p:cNvPr id="8" name="Footer Placeholder 7"/>
          <p:cNvSpPr>
            <a:spLocks noGrp="1"/>
          </p:cNvSpPr>
          <p:nvPr>
            <p:ph type="ftr" sz="quarter" idx="11"/>
          </p:nvPr>
        </p:nvSpPr>
        <p:spPr/>
        <p:txBody>
          <a:bodyPr/>
          <a:lstStyle/>
          <a:p>
            <a:r>
              <a:rPr lang="en-US" smtClean="0"/>
              <a:t>VIETNV14</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0806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D2A972-7F6D-4111-A1FD-1641D51FFA7E}" type="datetime1">
              <a:rPr lang="en-US" smtClean="0"/>
              <a:t>8/16/2018</a:t>
            </a:fld>
            <a:endParaRPr lang="en-US" dirty="0"/>
          </a:p>
        </p:txBody>
      </p:sp>
      <p:sp>
        <p:nvSpPr>
          <p:cNvPr id="4" name="Footer Placeholder 3"/>
          <p:cNvSpPr>
            <a:spLocks noGrp="1"/>
          </p:cNvSpPr>
          <p:nvPr>
            <p:ph type="ftr" sz="quarter" idx="11"/>
          </p:nvPr>
        </p:nvSpPr>
        <p:spPr/>
        <p:txBody>
          <a:bodyPr/>
          <a:lstStyle/>
          <a:p>
            <a:r>
              <a:rPr lang="en-US" smtClean="0"/>
              <a:t>VIETNV14</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84585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8D57FE-EE6F-4416-8B66-F80F15109269}" type="datetime1">
              <a:rPr lang="en-US" smtClean="0"/>
              <a:t>8/16/2018</a:t>
            </a:fld>
            <a:endParaRPr lang="en-US" dirty="0"/>
          </a:p>
        </p:txBody>
      </p:sp>
      <p:sp>
        <p:nvSpPr>
          <p:cNvPr id="3" name="Footer Placeholder 2"/>
          <p:cNvSpPr>
            <a:spLocks noGrp="1"/>
          </p:cNvSpPr>
          <p:nvPr>
            <p:ph type="ftr" sz="quarter" idx="11"/>
          </p:nvPr>
        </p:nvSpPr>
        <p:spPr/>
        <p:txBody>
          <a:bodyPr/>
          <a:lstStyle/>
          <a:p>
            <a:r>
              <a:rPr lang="en-US" smtClean="0"/>
              <a:t>VIETNV14</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0401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55F607F-3424-4595-8395-A31BBBA26715}" type="datetime1">
              <a:rPr lang="en-US" smtClean="0"/>
              <a:t>8/16/2018</a:t>
            </a:fld>
            <a:endParaRPr lang="en-US" dirty="0"/>
          </a:p>
        </p:txBody>
      </p:sp>
      <p:sp>
        <p:nvSpPr>
          <p:cNvPr id="6" name="Footer Placeholder 5"/>
          <p:cNvSpPr>
            <a:spLocks noGrp="1"/>
          </p:cNvSpPr>
          <p:nvPr>
            <p:ph type="ftr" sz="quarter" idx="11"/>
          </p:nvPr>
        </p:nvSpPr>
        <p:spPr/>
        <p:txBody>
          <a:bodyPr/>
          <a:lstStyle/>
          <a:p>
            <a:r>
              <a:rPr lang="en-US" smtClean="0"/>
              <a:t>VIETNV14</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6385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44F6021-F7D5-4465-8D91-C4BE188F920A}" type="datetime1">
              <a:rPr lang="en-US" smtClean="0"/>
              <a:t>8/16/2018</a:t>
            </a:fld>
            <a:endParaRPr lang="en-US" dirty="0"/>
          </a:p>
        </p:txBody>
      </p:sp>
      <p:sp>
        <p:nvSpPr>
          <p:cNvPr id="6" name="Footer Placeholder 5"/>
          <p:cNvSpPr>
            <a:spLocks noGrp="1"/>
          </p:cNvSpPr>
          <p:nvPr>
            <p:ph type="ftr" sz="quarter" idx="11"/>
          </p:nvPr>
        </p:nvSpPr>
        <p:spPr/>
        <p:txBody>
          <a:bodyPr/>
          <a:lstStyle/>
          <a:p>
            <a:r>
              <a:rPr lang="en-US" smtClean="0"/>
              <a:t>VIETNV14</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1923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4480A5AB-E883-47D8-8126-05569749C6D5}" type="datetime1">
              <a:rPr lang="en-US" smtClean="0"/>
              <a:t>8/16/2018</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r>
              <a:rPr lang="en-US" smtClean="0"/>
              <a:t>VIETNV14</a:t>
            </a:r>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6D22F896-40B5-4ADD-8801-0D06FADFA095}" type="slidenum">
              <a:rPr lang="en-US" smtClean="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436999"/>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freertos.org/FreeRTOS_Support_Forum_Archive/January_2018/freertos_Task_control_block_memory_allocation_55c3c1a5j.html" TargetMode="External"/><Relationship Id="rId2" Type="http://schemas.openxmlformats.org/officeDocument/2006/relationships/hyperlink" Target="https://www.aosabook.org/en/freertos.html" TargetMode="External"/><Relationship Id="rId1" Type="http://schemas.openxmlformats.org/officeDocument/2006/relationships/slideLayout" Target="../slideLayouts/slideLayout2.xml"/><Relationship Id="rId6" Type="http://schemas.openxmlformats.org/officeDocument/2006/relationships/hyperlink" Target="https://courses.cs.washington.edu/courses/cse466/12au/calendar/12-tcb-fsm.pdf" TargetMode="External"/><Relationship Id="rId5" Type="http://schemas.openxmlformats.org/officeDocument/2006/relationships/hyperlink" Target="https://www.intervalzero.com/real-time-2/rtos-task-control-functions/" TargetMode="External"/><Relationship Id="rId4" Type="http://schemas.openxmlformats.org/officeDocument/2006/relationships/hyperlink" Target="https://doc.micrium.com/display/kernel304/Task+Control+Blocks+TCB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74582" y="823224"/>
            <a:ext cx="7789832" cy="923330"/>
          </a:xfrm>
          <a:prstGeom prst="rect">
            <a:avLst/>
          </a:prstGeom>
          <a:noFill/>
        </p:spPr>
        <p:txBody>
          <a:bodyPr wrap="square" lIns="91440" tIns="45720" rIns="91440" bIns="45720">
            <a:spAutoFit/>
          </a:bodyPr>
          <a:lstStyle/>
          <a:p>
            <a:pPr algn="ctr"/>
            <a:r>
              <a:rPr lang="en-US" sz="5400" b="1" cap="none" spc="0" dirty="0" smtClean="0">
                <a:ln w="0"/>
                <a:solidFill>
                  <a:schemeClr val="tx1"/>
                </a:solidFill>
                <a:effectLst>
                  <a:outerShdw blurRad="38100" dist="19050" dir="2700000" algn="tl" rotWithShape="0">
                    <a:schemeClr val="dk1">
                      <a:alpha val="40000"/>
                    </a:schemeClr>
                  </a:outerShdw>
                </a:effectLst>
              </a:rPr>
              <a:t>Task Control Block</a:t>
            </a:r>
            <a:endParaRPr lang="en-US" sz="5400" b="1" cap="none" spc="0" dirty="0">
              <a:ln w="0"/>
              <a:solidFill>
                <a:schemeClr val="tx1"/>
              </a:solidFill>
              <a:effectLst>
                <a:outerShdw blurRad="38100" dist="19050" dir="2700000" algn="tl" rotWithShape="0">
                  <a:schemeClr val="dk1">
                    <a:alpha val="40000"/>
                  </a:schemeClr>
                </a:outerShdw>
              </a:effectLst>
            </a:endParaRPr>
          </a:p>
        </p:txBody>
      </p:sp>
      <p:sp>
        <p:nvSpPr>
          <p:cNvPr id="6" name="TextBox 5"/>
          <p:cNvSpPr txBox="1"/>
          <p:nvPr/>
        </p:nvSpPr>
        <p:spPr>
          <a:xfrm>
            <a:off x="1502979" y="2511971"/>
            <a:ext cx="484527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What is Task Control Block</a:t>
            </a:r>
            <a:endParaRPr lang="en-US" sz="2800" dirty="0"/>
          </a:p>
        </p:txBody>
      </p:sp>
      <p:sp>
        <p:nvSpPr>
          <p:cNvPr id="7" name="TextBox 6"/>
          <p:cNvSpPr txBox="1"/>
          <p:nvPr/>
        </p:nvSpPr>
        <p:spPr>
          <a:xfrm>
            <a:off x="1502979" y="3089709"/>
            <a:ext cx="484527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Why use TCB/PCBs?</a:t>
            </a:r>
          </a:p>
        </p:txBody>
      </p:sp>
      <p:sp>
        <p:nvSpPr>
          <p:cNvPr id="9" name="TextBox 8"/>
          <p:cNvSpPr txBox="1"/>
          <p:nvPr/>
        </p:nvSpPr>
        <p:spPr>
          <a:xfrm>
            <a:off x="1502979" y="3667447"/>
            <a:ext cx="484527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RTOS Task Control Functions</a:t>
            </a:r>
          </a:p>
        </p:txBody>
      </p:sp>
      <p:sp>
        <p:nvSpPr>
          <p:cNvPr id="10" name="TextBox 9"/>
          <p:cNvSpPr txBox="1"/>
          <p:nvPr/>
        </p:nvSpPr>
        <p:spPr>
          <a:xfrm>
            <a:off x="1502979" y="4245185"/>
            <a:ext cx="484527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TCB’s process</a:t>
            </a:r>
            <a:endParaRPr lang="en-US" sz="2800" dirty="0"/>
          </a:p>
        </p:txBody>
      </p:sp>
      <p:sp>
        <p:nvSpPr>
          <p:cNvPr id="11" name="Date Placeholder 10"/>
          <p:cNvSpPr>
            <a:spLocks noGrp="1"/>
          </p:cNvSpPr>
          <p:nvPr>
            <p:ph type="dt" sz="half" idx="10"/>
          </p:nvPr>
        </p:nvSpPr>
        <p:spPr/>
        <p:txBody>
          <a:bodyPr/>
          <a:lstStyle/>
          <a:p>
            <a:fld id="{891655E9-92FA-44D7-9BA4-29E0D35E208E}" type="datetime1">
              <a:rPr lang="en-US" smtClean="0"/>
              <a:t>8/16/2018</a:t>
            </a:fld>
            <a:endParaRPr lang="en-US" dirty="0"/>
          </a:p>
        </p:txBody>
      </p:sp>
      <p:sp>
        <p:nvSpPr>
          <p:cNvPr id="12" name="Footer Placeholder 11"/>
          <p:cNvSpPr>
            <a:spLocks noGrp="1"/>
          </p:cNvSpPr>
          <p:nvPr>
            <p:ph type="ftr" sz="quarter" idx="11"/>
          </p:nvPr>
        </p:nvSpPr>
        <p:spPr>
          <a:xfrm>
            <a:off x="7278302" y="6314440"/>
            <a:ext cx="5122683" cy="365125"/>
          </a:xfrm>
        </p:spPr>
        <p:txBody>
          <a:bodyPr/>
          <a:lstStyle/>
          <a:p>
            <a:pPr algn="ctr"/>
            <a:r>
              <a:rPr lang="en-US" dirty="0" smtClean="0"/>
              <a:t>VIETNV14</a:t>
            </a:r>
            <a:endParaRPr lang="en-US" dirty="0"/>
          </a:p>
        </p:txBody>
      </p:sp>
      <p:sp>
        <p:nvSpPr>
          <p:cNvPr id="13" name="Slide Number Placeholder 12"/>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9668903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0">
                                            <p:txEl>
                                              <p:pRg st="0" end="0"/>
                                            </p:txEl>
                                          </p:spTgt>
                                        </p:tgtEl>
                                        <p:attrNameLst>
                                          <p:attrName>style.visibility</p:attrName>
                                        </p:attrNameLst>
                                      </p:cBhvr>
                                      <p:to>
                                        <p:strVal val="visible"/>
                                      </p:to>
                                    </p:set>
                                    <p:animEffect transition="in" filter="fade">
                                      <p:cBhvr>
                                        <p:cTn id="34" dur="1000"/>
                                        <p:tgtEl>
                                          <p:spTgt spid="10">
                                            <p:txEl>
                                              <p:pRg st="0" end="0"/>
                                            </p:txEl>
                                          </p:spTgt>
                                        </p:tgtEl>
                                      </p:cBhvr>
                                    </p:animEffect>
                                    <p:anim calcmode="lin" valueType="num">
                                      <p:cBhvr>
                                        <p:cTn id="35"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9938" y="465872"/>
            <a:ext cx="5531470" cy="1477328"/>
          </a:xfrm>
          <a:prstGeom prst="rect">
            <a:avLst/>
          </a:prstGeom>
          <a:noFill/>
        </p:spPr>
        <p:txBody>
          <a:bodyPr wrap="square" lIns="91440" tIns="45720" rIns="91440" bIns="45720">
            <a:spAutoFit/>
          </a:bodyPr>
          <a:lstStyle/>
          <a:p>
            <a:r>
              <a:rPr lang="en-US" sz="4500" b="1" i="1" dirty="0" smtClean="0">
                <a:latin typeface="Century Schoolbook (Headings)"/>
              </a:rPr>
              <a:t>What is </a:t>
            </a:r>
          </a:p>
          <a:p>
            <a:r>
              <a:rPr lang="en-US" sz="4500" b="1" i="1" dirty="0" smtClean="0">
                <a:latin typeface="Century Schoolbook (Headings)"/>
              </a:rPr>
              <a:t>Task Control Block</a:t>
            </a:r>
            <a:endParaRPr lang="en-US" sz="4500" b="1" i="1" dirty="0">
              <a:latin typeface="Century Schoolbook (Headings)"/>
            </a:endParaRPr>
          </a:p>
        </p:txBody>
      </p:sp>
      <p:pic>
        <p:nvPicPr>
          <p:cNvPr id="13" name="Picture 12"/>
          <p:cNvPicPr>
            <a:picLocks noChangeAspect="1"/>
          </p:cNvPicPr>
          <p:nvPr/>
        </p:nvPicPr>
        <p:blipFill>
          <a:blip r:embed="rId2"/>
          <a:stretch>
            <a:fillRect/>
          </a:stretch>
        </p:blipFill>
        <p:spPr>
          <a:xfrm>
            <a:off x="7748094" y="298394"/>
            <a:ext cx="3695700" cy="6429375"/>
          </a:xfrm>
          <a:prstGeom prst="rect">
            <a:avLst/>
          </a:prstGeom>
        </p:spPr>
      </p:pic>
      <p:sp>
        <p:nvSpPr>
          <p:cNvPr id="14" name="Content Placeholder 2"/>
          <p:cNvSpPr>
            <a:spLocks noGrp="1"/>
          </p:cNvSpPr>
          <p:nvPr>
            <p:ph idx="1"/>
          </p:nvPr>
        </p:nvSpPr>
        <p:spPr>
          <a:xfrm>
            <a:off x="469938" y="2165132"/>
            <a:ext cx="6248398" cy="3312856"/>
          </a:xfrm>
        </p:spPr>
        <p:txBody>
          <a:bodyPr/>
          <a:lstStyle/>
          <a:p>
            <a:pPr lvl="0"/>
            <a:r>
              <a:rPr lang="en-US" altLang="en-US" dirty="0">
                <a:latin typeface="Corbel (Body)"/>
                <a:ea typeface="Calibri" panose="020F0502020204030204" pitchFamily="34" charset="0"/>
                <a:cs typeface="Arial" panose="020B0604020202020204" pitchFamily="34" charset="0"/>
              </a:rPr>
              <a:t>A task control block (TCB) is a data structure used by kernels to maintain information about a task. Each task requires its own TCB and, for Micro-Controller Operating Systems, the user assigns the TCB in user memory space (RAM). The address of the task’s TCB is provided to Micro-Controller Operating Systems when calling task-related services</a:t>
            </a:r>
            <a:endParaRPr lang="en-US" altLang="en-US" sz="4400" dirty="0">
              <a:latin typeface="Corbel (Body)"/>
            </a:endParaRPr>
          </a:p>
          <a:p>
            <a:endParaRPr lang="en-US" dirty="0"/>
          </a:p>
        </p:txBody>
      </p:sp>
      <p:sp>
        <p:nvSpPr>
          <p:cNvPr id="15" name="Date Placeholder 14"/>
          <p:cNvSpPr>
            <a:spLocks noGrp="1"/>
          </p:cNvSpPr>
          <p:nvPr>
            <p:ph type="dt" sz="half" idx="10"/>
          </p:nvPr>
        </p:nvSpPr>
        <p:spPr/>
        <p:txBody>
          <a:bodyPr/>
          <a:lstStyle/>
          <a:p>
            <a:fld id="{B74A7AD3-494D-443F-9DFC-958E2924213F}" type="datetime1">
              <a:rPr lang="en-US" smtClean="0"/>
              <a:t>8/16/2018</a:t>
            </a:fld>
            <a:endParaRPr lang="en-US" dirty="0"/>
          </a:p>
        </p:txBody>
      </p:sp>
      <p:sp>
        <p:nvSpPr>
          <p:cNvPr id="16" name="Footer Placeholder 15"/>
          <p:cNvSpPr>
            <a:spLocks noGrp="1"/>
          </p:cNvSpPr>
          <p:nvPr>
            <p:ph type="ftr" sz="quarter" idx="11"/>
          </p:nvPr>
        </p:nvSpPr>
        <p:spPr/>
        <p:txBody>
          <a:bodyPr/>
          <a:lstStyle/>
          <a:p>
            <a:r>
              <a:rPr lang="en-US" smtClean="0"/>
              <a:t>VIETNV14</a:t>
            </a:r>
            <a:endParaRPr lang="en-US" dirty="0"/>
          </a:p>
        </p:txBody>
      </p:sp>
      <p:sp>
        <p:nvSpPr>
          <p:cNvPr id="17" name="Slide Number Placeholder 16"/>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0557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animEffect transition="in" filter="barn(inVertical)">
                                      <p:cBhvr>
                                        <p:cTn id="13" dur="500"/>
                                        <p:tgtEl>
                                          <p:spTgt spid="1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arn(inVertical)">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345" y="569066"/>
            <a:ext cx="3936124" cy="1502980"/>
          </a:xfrm>
        </p:spPr>
        <p:txBody>
          <a:bodyPr>
            <a:normAutofit fontScale="90000"/>
          </a:bodyPr>
          <a:lstStyle/>
          <a:p>
            <a:pPr algn="l"/>
            <a:r>
              <a:rPr lang="en-US" b="1" dirty="0"/>
              <a:t>Why use TCB/PCBs?</a:t>
            </a:r>
            <a:r>
              <a:rPr lang="en-US" dirty="0"/>
              <a:t/>
            </a:r>
            <a:br>
              <a:rPr lang="en-US" dirty="0"/>
            </a:br>
            <a:endParaRPr lang="en-US" dirty="0"/>
          </a:p>
        </p:txBody>
      </p:sp>
      <p:sp>
        <p:nvSpPr>
          <p:cNvPr id="3" name="Content Placeholder 2"/>
          <p:cNvSpPr>
            <a:spLocks noGrp="1"/>
          </p:cNvSpPr>
          <p:nvPr>
            <p:ph idx="1"/>
          </p:nvPr>
        </p:nvSpPr>
        <p:spPr>
          <a:xfrm>
            <a:off x="4288221" y="2072046"/>
            <a:ext cx="7036674" cy="4152176"/>
          </a:xfrm>
        </p:spPr>
        <p:txBody>
          <a:bodyPr>
            <a:normAutofit/>
          </a:bodyPr>
          <a:lstStyle/>
          <a:p>
            <a:r>
              <a:rPr lang="en-US" sz="2400" dirty="0" smtClean="0"/>
              <a:t>Necessary </a:t>
            </a:r>
            <a:r>
              <a:rPr lang="en-US" sz="2400" dirty="0"/>
              <a:t>for OS-based embedded applications.</a:t>
            </a:r>
          </a:p>
          <a:p>
            <a:r>
              <a:rPr lang="en-US" sz="2400" dirty="0" smtClean="0"/>
              <a:t>Encourages </a:t>
            </a:r>
            <a:r>
              <a:rPr lang="en-US" sz="2400" dirty="0"/>
              <a:t>good practices, even if not using full OS</a:t>
            </a:r>
          </a:p>
          <a:p>
            <a:pPr lvl="1"/>
            <a:r>
              <a:rPr lang="en-US" sz="2000" dirty="0" smtClean="0"/>
              <a:t>Encapsulation </a:t>
            </a:r>
            <a:r>
              <a:rPr lang="en-US" sz="2000" dirty="0"/>
              <a:t>of functionality</a:t>
            </a:r>
          </a:p>
          <a:p>
            <a:pPr lvl="1"/>
            <a:r>
              <a:rPr lang="en-US" sz="2000" dirty="0" smtClean="0"/>
              <a:t>Well </a:t>
            </a:r>
            <a:r>
              <a:rPr lang="en-US" sz="2000" dirty="0"/>
              <a:t>defined global data access</a:t>
            </a:r>
          </a:p>
          <a:p>
            <a:pPr lvl="1"/>
            <a:r>
              <a:rPr lang="en-US" sz="2000" dirty="0" smtClean="0"/>
              <a:t>Easier </a:t>
            </a:r>
            <a:r>
              <a:rPr lang="en-US" sz="2000" dirty="0"/>
              <a:t>to upgrade to OS</a:t>
            </a:r>
          </a:p>
        </p:txBody>
      </p:sp>
      <p:sp>
        <p:nvSpPr>
          <p:cNvPr id="4" name="Date Placeholder 3"/>
          <p:cNvSpPr>
            <a:spLocks noGrp="1"/>
          </p:cNvSpPr>
          <p:nvPr>
            <p:ph type="dt" sz="half" idx="10"/>
          </p:nvPr>
        </p:nvSpPr>
        <p:spPr/>
        <p:txBody>
          <a:bodyPr/>
          <a:lstStyle/>
          <a:p>
            <a:fld id="{641C1373-BD21-4CE8-A4A5-C8456A23472F}" type="datetime1">
              <a:rPr lang="en-US" smtClean="0"/>
              <a:t>8/16/2018</a:t>
            </a:fld>
            <a:endParaRPr lang="en-US" dirty="0"/>
          </a:p>
        </p:txBody>
      </p:sp>
      <p:sp>
        <p:nvSpPr>
          <p:cNvPr id="5" name="Footer Placeholder 4"/>
          <p:cNvSpPr>
            <a:spLocks noGrp="1"/>
          </p:cNvSpPr>
          <p:nvPr>
            <p:ph type="ftr" sz="quarter" idx="11"/>
          </p:nvPr>
        </p:nvSpPr>
        <p:spPr/>
        <p:txBody>
          <a:bodyPr/>
          <a:lstStyle/>
          <a:p>
            <a:r>
              <a:rPr lang="en-US" smtClean="0"/>
              <a:t>VIETNV14</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4539042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arn(inVertical)">
                                      <p:cBhvr>
                                        <p:cTn id="25" dur="500"/>
                                        <p:tgtEl>
                                          <p:spTgt spid="3">
                                            <p:txEl>
                                              <p:pRg st="3" end="3"/>
                                            </p:txEl>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arn(inVertical)">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9"/>
            <a:ext cx="5376042" cy="1395245"/>
          </a:xfrm>
        </p:spPr>
        <p:txBody>
          <a:bodyPr>
            <a:normAutofit fontScale="90000"/>
          </a:bodyPr>
          <a:lstStyle/>
          <a:p>
            <a:pPr algn="l"/>
            <a:r>
              <a:rPr lang="en-US" b="1" dirty="0"/>
              <a:t>RTOS Task Control Functions</a:t>
            </a:r>
            <a:br>
              <a:rPr lang="en-US" b="1" dirty="0"/>
            </a:br>
            <a:endParaRPr lang="en-US" dirty="0"/>
          </a:p>
        </p:txBody>
      </p:sp>
      <p:sp>
        <p:nvSpPr>
          <p:cNvPr id="3" name="Content Placeholder 2"/>
          <p:cNvSpPr>
            <a:spLocks noGrp="1"/>
          </p:cNvSpPr>
          <p:nvPr>
            <p:ph idx="1"/>
          </p:nvPr>
        </p:nvSpPr>
        <p:spPr>
          <a:xfrm>
            <a:off x="677917" y="2406869"/>
            <a:ext cx="5544205" cy="2251312"/>
          </a:xfrm>
        </p:spPr>
        <p:txBody>
          <a:bodyPr>
            <a:normAutofit/>
          </a:bodyPr>
          <a:lstStyle/>
          <a:p>
            <a:r>
              <a:rPr lang="en-US" dirty="0" smtClean="0"/>
              <a:t>Task Context</a:t>
            </a:r>
          </a:p>
          <a:p>
            <a:r>
              <a:rPr lang="en-US" dirty="0" smtClean="0"/>
              <a:t>Task Scheduling and Dispatch</a:t>
            </a:r>
          </a:p>
          <a:p>
            <a:r>
              <a:rPr lang="en-US" dirty="0" err="1" smtClean="0"/>
              <a:t>Coroutines</a:t>
            </a:r>
            <a:endParaRPr lang="en-US" dirty="0" smtClean="0"/>
          </a:p>
          <a:p>
            <a:r>
              <a:rPr lang="en-US" dirty="0" smtClean="0"/>
              <a:t>Interrupts</a:t>
            </a:r>
            <a:endParaRPr lang="en-US" dirty="0"/>
          </a:p>
        </p:txBody>
      </p:sp>
      <p:sp>
        <p:nvSpPr>
          <p:cNvPr id="4" name="Content Placeholder 2"/>
          <p:cNvSpPr txBox="1">
            <a:spLocks/>
          </p:cNvSpPr>
          <p:nvPr/>
        </p:nvSpPr>
        <p:spPr>
          <a:xfrm>
            <a:off x="6222122" y="1371600"/>
            <a:ext cx="5544205" cy="2251312"/>
          </a:xfrm>
          <a:prstGeom prst="rect">
            <a:avLst/>
          </a:prstGeom>
        </p:spPr>
        <p:txBody>
          <a:bodyPr vert="horz" lIns="91440" tIns="45720" rIns="91440" bIns="45720" rtlCol="0">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endParaRPr lang="en-US" dirty="0"/>
          </a:p>
        </p:txBody>
      </p:sp>
      <p:sp>
        <p:nvSpPr>
          <p:cNvPr id="5" name="Content Placeholder 2"/>
          <p:cNvSpPr txBox="1">
            <a:spLocks/>
          </p:cNvSpPr>
          <p:nvPr/>
        </p:nvSpPr>
        <p:spPr>
          <a:xfrm>
            <a:off x="6222121" y="1371600"/>
            <a:ext cx="5759671" cy="1739462"/>
          </a:xfrm>
          <a:prstGeom prst="rect">
            <a:avLst/>
          </a:prstGeom>
        </p:spPr>
        <p:txBody>
          <a:bodyPr vert="horz" lIns="91440" tIns="45720" rIns="91440" bIns="45720" rtlCol="0">
            <a:normAutofit lnSpcReduction="10000"/>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buNone/>
            </a:pPr>
            <a:r>
              <a:rPr lang="en-US" dirty="0" smtClean="0"/>
              <a:t>Once a task is switched, the execution context represented by program stack, registers, and counter contents is saved by the OS in a data structure known as a task control block to ensure that the task resumes when rescheduled. </a:t>
            </a:r>
            <a:endParaRPr lang="en-US" dirty="0"/>
          </a:p>
        </p:txBody>
      </p:sp>
      <p:sp>
        <p:nvSpPr>
          <p:cNvPr id="6" name="Content Placeholder 2"/>
          <p:cNvSpPr txBox="1">
            <a:spLocks/>
          </p:cNvSpPr>
          <p:nvPr/>
        </p:nvSpPr>
        <p:spPr>
          <a:xfrm>
            <a:off x="6222121" y="3111062"/>
            <a:ext cx="5759671" cy="1486685"/>
          </a:xfrm>
          <a:prstGeom prst="rect">
            <a:avLst/>
          </a:prstGeom>
        </p:spPr>
        <p:txBody>
          <a:bodyPr vert="horz" lIns="91440" tIns="45720" rIns="91440" bIns="45720" rtlCol="0">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buNone/>
            </a:pPr>
            <a:r>
              <a:rPr lang="en-US" dirty="0"/>
              <a:t>Task scheduling and dispatch ensure that every task accesses the CPU as well as other system resources effectively to ensure timely and successful completion of system computations.</a:t>
            </a:r>
            <a:endParaRPr lang="en-US" dirty="0"/>
          </a:p>
        </p:txBody>
      </p:sp>
      <p:sp>
        <p:nvSpPr>
          <p:cNvPr id="7" name="Content Placeholder 2"/>
          <p:cNvSpPr txBox="1">
            <a:spLocks/>
          </p:cNvSpPr>
          <p:nvPr/>
        </p:nvSpPr>
        <p:spPr>
          <a:xfrm>
            <a:off x="6222121" y="4597747"/>
            <a:ext cx="5759671" cy="1486685"/>
          </a:xfrm>
          <a:prstGeom prst="rect">
            <a:avLst/>
          </a:prstGeom>
        </p:spPr>
        <p:txBody>
          <a:bodyPr vert="horz" lIns="91440" tIns="45720" rIns="91440" bIns="45720" rtlCol="0">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buNone/>
            </a:pPr>
            <a:r>
              <a:rPr lang="en-US" dirty="0"/>
              <a:t>T</a:t>
            </a:r>
            <a:r>
              <a:rPr lang="en-US" dirty="0" smtClean="0"/>
              <a:t>he </a:t>
            </a:r>
            <a:r>
              <a:rPr lang="en-US" dirty="0"/>
              <a:t>tasks exchange program control mutually as opposed to relinquishing it to the RTOS, so every task transfers control to other scheduled tasks once its data and control state is saved</a:t>
            </a:r>
          </a:p>
        </p:txBody>
      </p:sp>
      <p:sp>
        <p:nvSpPr>
          <p:cNvPr id="8" name="Content Placeholder 2"/>
          <p:cNvSpPr txBox="1">
            <a:spLocks/>
          </p:cNvSpPr>
          <p:nvPr/>
        </p:nvSpPr>
        <p:spPr>
          <a:xfrm>
            <a:off x="378370" y="4597747"/>
            <a:ext cx="5759671" cy="1486685"/>
          </a:xfrm>
          <a:prstGeom prst="rect">
            <a:avLst/>
          </a:prstGeom>
        </p:spPr>
        <p:txBody>
          <a:bodyPr vert="horz" lIns="91440" tIns="45720" rIns="91440" bIns="45720" rtlCol="0">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buNone/>
            </a:pPr>
            <a:r>
              <a:rPr lang="en-US" dirty="0"/>
              <a:t>When such scenarios occur, the interrupt capabilities available on all processors are used to facilitate task switching. Different tasks in the system are either switched by software or hardware interrupts. </a:t>
            </a:r>
          </a:p>
        </p:txBody>
      </p:sp>
      <p:sp>
        <p:nvSpPr>
          <p:cNvPr id="9" name="Date Placeholder 8"/>
          <p:cNvSpPr>
            <a:spLocks noGrp="1"/>
          </p:cNvSpPr>
          <p:nvPr>
            <p:ph type="dt" sz="half" idx="10"/>
          </p:nvPr>
        </p:nvSpPr>
        <p:spPr/>
        <p:txBody>
          <a:bodyPr/>
          <a:lstStyle/>
          <a:p>
            <a:fld id="{CC48482B-0BAF-454A-90EE-3EFF6CF33FDD}" type="datetime1">
              <a:rPr lang="en-US" smtClean="0"/>
              <a:t>8/16/2018</a:t>
            </a:fld>
            <a:endParaRPr lang="en-US" dirty="0"/>
          </a:p>
        </p:txBody>
      </p:sp>
      <p:sp>
        <p:nvSpPr>
          <p:cNvPr id="10" name="Footer Placeholder 9"/>
          <p:cNvSpPr>
            <a:spLocks noGrp="1"/>
          </p:cNvSpPr>
          <p:nvPr>
            <p:ph type="ftr" sz="quarter" idx="11"/>
          </p:nvPr>
        </p:nvSpPr>
        <p:spPr/>
        <p:txBody>
          <a:bodyPr/>
          <a:lstStyle/>
          <a:p>
            <a:r>
              <a:rPr lang="en-US" smtClean="0"/>
              <a:t>VIETNV14</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5701526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barn(inVertical)">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down)">
                                      <p:cBhvr>
                                        <p:cTn id="46" dur="500"/>
                                        <p:tgtEl>
                                          <p:spTgt spid="6"/>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circle(in)">
                                      <p:cBhvr>
                                        <p:cTn id="51" dur="20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1000"/>
                                        <p:tgtEl>
                                          <p:spTgt spid="8"/>
                                        </p:tgtEl>
                                      </p:cBhvr>
                                    </p:animEffect>
                                    <p:anim calcmode="lin" valueType="num">
                                      <p:cBhvr>
                                        <p:cTn id="57" dur="1000" fill="hold"/>
                                        <p:tgtEl>
                                          <p:spTgt spid="8"/>
                                        </p:tgtEl>
                                        <p:attrNameLst>
                                          <p:attrName>ppt_x</p:attrName>
                                        </p:attrNameLst>
                                      </p:cBhvr>
                                      <p:tavLst>
                                        <p:tav tm="0">
                                          <p:val>
                                            <p:strVal val="#ppt_x"/>
                                          </p:val>
                                        </p:tav>
                                        <p:tav tm="100000">
                                          <p:val>
                                            <p:strVal val="#ppt_x"/>
                                          </p:val>
                                        </p:tav>
                                      </p:tavLst>
                                    </p:anim>
                                    <p:anim calcmode="lin" valueType="num">
                                      <p:cBhvr>
                                        <p:cTn id="5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730" y="239769"/>
            <a:ext cx="3736429" cy="1594943"/>
          </a:xfrm>
        </p:spPr>
        <p:txBody>
          <a:bodyPr>
            <a:noAutofit/>
          </a:bodyPr>
          <a:lstStyle/>
          <a:p>
            <a:pPr algn="l"/>
            <a:r>
              <a:rPr lang="en-US" sz="5400" dirty="0" smtClean="0"/>
              <a:t>TCB/PCB’s </a:t>
            </a:r>
            <a:r>
              <a:rPr lang="en-US" sz="5400" dirty="0"/>
              <a:t>process</a:t>
            </a:r>
            <a:br>
              <a:rPr lang="en-US" sz="5400" dirty="0"/>
            </a:br>
            <a:endParaRPr lang="en-US" sz="4800" dirty="0"/>
          </a:p>
        </p:txBody>
      </p:sp>
      <p:sp>
        <p:nvSpPr>
          <p:cNvPr id="3" name="Content Placeholder 2"/>
          <p:cNvSpPr>
            <a:spLocks noGrp="1"/>
          </p:cNvSpPr>
          <p:nvPr>
            <p:ph idx="1"/>
          </p:nvPr>
        </p:nvSpPr>
        <p:spPr>
          <a:xfrm>
            <a:off x="488730" y="1744717"/>
            <a:ext cx="5609406" cy="4166088"/>
          </a:xfrm>
        </p:spPr>
        <p:txBody>
          <a:bodyPr>
            <a:noAutofit/>
          </a:bodyPr>
          <a:lstStyle/>
          <a:p>
            <a:r>
              <a:rPr lang="en-US" sz="1200" dirty="0"/>
              <a:t>The TCB stores the address of the stack start address in </a:t>
            </a:r>
            <a:r>
              <a:rPr lang="en-US" sz="1200" b="1" dirty="0" err="1">
                <a:solidFill>
                  <a:srgbClr val="FF0000"/>
                </a:solidFill>
              </a:rPr>
              <a:t>pxStack</a:t>
            </a:r>
            <a:r>
              <a:rPr lang="en-US" sz="1200" dirty="0"/>
              <a:t> and the current top of stack in </a:t>
            </a:r>
            <a:r>
              <a:rPr lang="en-US" sz="1200" b="1" dirty="0" err="1">
                <a:solidFill>
                  <a:srgbClr val="FF0000"/>
                </a:solidFill>
              </a:rPr>
              <a:t>pxTopOfStack</a:t>
            </a:r>
            <a:r>
              <a:rPr lang="en-US" sz="1200" dirty="0"/>
              <a:t>. It also stores a pointer to the end of the stack in </a:t>
            </a:r>
            <a:r>
              <a:rPr lang="en-US" sz="1200" b="1" dirty="0" err="1">
                <a:solidFill>
                  <a:srgbClr val="FF0000"/>
                </a:solidFill>
              </a:rPr>
              <a:t>pxEndOfStack</a:t>
            </a:r>
            <a:r>
              <a:rPr lang="en-US" sz="1200" dirty="0"/>
              <a:t> </a:t>
            </a:r>
            <a:r>
              <a:rPr lang="en-US" sz="1200" dirty="0">
                <a:solidFill>
                  <a:schemeClr val="tx1"/>
                </a:solidFill>
              </a:rPr>
              <a:t>to</a:t>
            </a:r>
            <a:r>
              <a:rPr lang="en-US" sz="1200" dirty="0"/>
              <a:t> check for stack overflow if the stack grows "up" to higher addresses. If the stack grows "down" to lower addresses then stack overflow is checked by comparing the current top of stack against the start of stack memory in </a:t>
            </a:r>
            <a:r>
              <a:rPr lang="en-US" sz="1200" b="1" dirty="0" err="1">
                <a:solidFill>
                  <a:srgbClr val="FF0000"/>
                </a:solidFill>
              </a:rPr>
              <a:t>pxStack</a:t>
            </a:r>
            <a:r>
              <a:rPr lang="en-US" sz="1200" dirty="0"/>
              <a:t>.</a:t>
            </a:r>
          </a:p>
          <a:p>
            <a:r>
              <a:rPr lang="en-US" sz="1200" dirty="0"/>
              <a:t>The TCB stores the initial priority of the task in </a:t>
            </a:r>
            <a:r>
              <a:rPr lang="en-US" sz="1200" b="1" dirty="0" err="1">
                <a:solidFill>
                  <a:srgbClr val="FF0000"/>
                </a:solidFill>
              </a:rPr>
              <a:t>uxPriority</a:t>
            </a:r>
            <a:r>
              <a:rPr lang="en-US" sz="1200" dirty="0"/>
              <a:t> and </a:t>
            </a:r>
            <a:r>
              <a:rPr lang="en-US" sz="1200" b="1" dirty="0" err="1">
                <a:solidFill>
                  <a:srgbClr val="FF0000"/>
                </a:solidFill>
              </a:rPr>
              <a:t>uxBasePriority</a:t>
            </a:r>
            <a:r>
              <a:rPr lang="en-US" sz="1200" dirty="0"/>
              <a:t>. A task is given a priority when it is created, and a task's priority can be changed. If </a:t>
            </a:r>
            <a:r>
              <a:rPr lang="en-US" sz="1200" dirty="0" err="1"/>
              <a:t>FreeRTOS</a:t>
            </a:r>
            <a:r>
              <a:rPr lang="en-US" sz="1200" dirty="0"/>
              <a:t> implements priority inheritance then it uses </a:t>
            </a:r>
            <a:r>
              <a:rPr lang="en-US" sz="1200" b="1" dirty="0" err="1">
                <a:solidFill>
                  <a:srgbClr val="FF0000"/>
                </a:solidFill>
              </a:rPr>
              <a:t>uxBasePriority</a:t>
            </a:r>
            <a:r>
              <a:rPr lang="en-US" sz="1200" dirty="0"/>
              <a:t> to remember the original priority while the task is temporarily elevated to the "inherited" priority. </a:t>
            </a:r>
            <a:endParaRPr lang="en-US" sz="1200" dirty="0" smtClean="0"/>
          </a:p>
          <a:p>
            <a:r>
              <a:rPr lang="en-US" sz="1200" dirty="0" smtClean="0"/>
              <a:t>Each task has two list items for use in </a:t>
            </a:r>
            <a:r>
              <a:rPr lang="en-US" sz="1200" dirty="0" err="1" smtClean="0"/>
              <a:t>FreeRTOS's</a:t>
            </a:r>
            <a:r>
              <a:rPr lang="en-US" sz="1200" dirty="0" smtClean="0"/>
              <a:t> various scheduling lists. When a task is inserted into a list </a:t>
            </a:r>
            <a:r>
              <a:rPr lang="en-US" sz="1200" dirty="0" err="1" smtClean="0"/>
              <a:t>FreeRTOS</a:t>
            </a:r>
            <a:r>
              <a:rPr lang="en-US" sz="1200" dirty="0" smtClean="0"/>
              <a:t> doesn't insert a pointer directly to the TCB. Instead, it inserts a pointer to either the TCB's </a:t>
            </a:r>
            <a:r>
              <a:rPr lang="en-US" sz="1200" b="1" dirty="0" err="1" smtClean="0">
                <a:solidFill>
                  <a:srgbClr val="FF0000"/>
                </a:solidFill>
              </a:rPr>
              <a:t>xGenericListItem</a:t>
            </a:r>
            <a:r>
              <a:rPr lang="en-US" sz="1200" dirty="0" smtClean="0"/>
              <a:t> or </a:t>
            </a:r>
            <a:r>
              <a:rPr lang="en-US" sz="1200" b="1" dirty="0" err="1" smtClean="0">
                <a:solidFill>
                  <a:srgbClr val="FF0000"/>
                </a:solidFill>
              </a:rPr>
              <a:t>xEventListItem</a:t>
            </a:r>
            <a:r>
              <a:rPr lang="en-US" sz="1200" dirty="0" smtClean="0"/>
              <a:t>. These </a:t>
            </a:r>
            <a:r>
              <a:rPr lang="en-US" sz="1200" b="1" dirty="0" err="1" smtClean="0">
                <a:solidFill>
                  <a:srgbClr val="FF0000"/>
                </a:solidFill>
              </a:rPr>
              <a:t>xListItem</a:t>
            </a:r>
            <a:r>
              <a:rPr lang="en-US" sz="1200" dirty="0" smtClean="0"/>
              <a:t> variables let the </a:t>
            </a:r>
            <a:r>
              <a:rPr lang="en-US" sz="1200" dirty="0" err="1" smtClean="0"/>
              <a:t>FreeRTOS</a:t>
            </a:r>
            <a:r>
              <a:rPr lang="en-US" sz="1200" dirty="0" smtClean="0"/>
              <a:t> lists be smarter than if they merely held a pointer to the TCB. We'll see an example of this when we discuss lists later.</a:t>
            </a:r>
          </a:p>
          <a:p>
            <a:endParaRPr lang="en-US" sz="1200" dirty="0"/>
          </a:p>
        </p:txBody>
      </p:sp>
      <p:sp>
        <p:nvSpPr>
          <p:cNvPr id="5" name="Content Placeholder 2"/>
          <p:cNvSpPr txBox="1">
            <a:spLocks/>
          </p:cNvSpPr>
          <p:nvPr/>
        </p:nvSpPr>
        <p:spPr>
          <a:xfrm>
            <a:off x="5602014" y="1357149"/>
            <a:ext cx="6248398" cy="5655156"/>
          </a:xfrm>
          <a:prstGeom prst="rect">
            <a:avLst/>
          </a:prstGeom>
        </p:spPr>
        <p:txBody>
          <a:bodyPr vert="horz" lIns="91440" tIns="45720" rIns="91440" bIns="45720" rtlCol="0">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098136" y="239769"/>
            <a:ext cx="5934075" cy="5019675"/>
          </a:xfrm>
          <a:prstGeom prst="rect">
            <a:avLst/>
          </a:prstGeom>
          <a:noFill/>
          <a:ln>
            <a:noFill/>
          </a:ln>
        </p:spPr>
      </p:pic>
      <p:sp>
        <p:nvSpPr>
          <p:cNvPr id="11" name="Date Placeholder 10"/>
          <p:cNvSpPr>
            <a:spLocks noGrp="1"/>
          </p:cNvSpPr>
          <p:nvPr>
            <p:ph type="dt" sz="half" idx="10"/>
          </p:nvPr>
        </p:nvSpPr>
        <p:spPr/>
        <p:txBody>
          <a:bodyPr/>
          <a:lstStyle/>
          <a:p>
            <a:fld id="{1B077D73-5FDE-4915-914B-3FD5955F8556}" type="datetime1">
              <a:rPr lang="en-US" smtClean="0"/>
              <a:t>8/16/2018</a:t>
            </a:fld>
            <a:endParaRPr lang="en-US" dirty="0"/>
          </a:p>
        </p:txBody>
      </p:sp>
      <p:sp>
        <p:nvSpPr>
          <p:cNvPr id="12" name="Footer Placeholder 11"/>
          <p:cNvSpPr>
            <a:spLocks noGrp="1"/>
          </p:cNvSpPr>
          <p:nvPr>
            <p:ph type="ftr" sz="quarter" idx="11"/>
          </p:nvPr>
        </p:nvSpPr>
        <p:spPr/>
        <p:txBody>
          <a:bodyPr/>
          <a:lstStyle/>
          <a:p>
            <a:r>
              <a:rPr lang="en-US" smtClean="0"/>
              <a:t>VIETNV14</a:t>
            </a:r>
            <a:endParaRPr lang="en-US" dirty="0"/>
          </a:p>
        </p:txBody>
      </p:sp>
      <p:sp>
        <p:nvSpPr>
          <p:cNvPr id="13" name="Slide Number Placeholder 12"/>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30662933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 calcmode="lin" valueType="num">
                                      <p:cBhvr additive="base">
                                        <p:cTn id="2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 calcmode="lin" valueType="num">
                                      <p:cBhvr additive="base">
                                        <p:cTn id="2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 calcmode="lin" valueType="num">
                                      <p:cBhvr additive="base">
                                        <p:cTn id="3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937" y="569066"/>
            <a:ext cx="4629807" cy="901260"/>
          </a:xfrm>
        </p:spPr>
        <p:txBody>
          <a:bodyPr>
            <a:noAutofit/>
          </a:bodyPr>
          <a:lstStyle/>
          <a:p>
            <a:pPr marL="571500" indent="-571500" algn="l">
              <a:buFont typeface="Arial" panose="020B0604020202020204" pitchFamily="34" charset="0"/>
              <a:buChar char="•"/>
            </a:pPr>
            <a:r>
              <a:rPr lang="en-US" sz="3600" b="1" dirty="0"/>
              <a:t>About its </a:t>
            </a:r>
            <a:r>
              <a:rPr lang="en-US" sz="3600" b="1" dirty="0" smtClean="0"/>
              <a:t>process</a:t>
            </a:r>
            <a:r>
              <a:rPr lang="en-US" sz="3600" dirty="0"/>
              <a:t/>
            </a:r>
            <a:br>
              <a:rPr lang="en-US" sz="3600" dirty="0"/>
            </a:br>
            <a:endParaRPr lang="en-US" sz="3600" dirty="0"/>
          </a:p>
        </p:txBody>
      </p:sp>
      <p:sp>
        <p:nvSpPr>
          <p:cNvPr id="3" name="Content Placeholder 2"/>
          <p:cNvSpPr>
            <a:spLocks noGrp="1"/>
          </p:cNvSpPr>
          <p:nvPr>
            <p:ph idx="1"/>
          </p:nvPr>
        </p:nvSpPr>
        <p:spPr>
          <a:xfrm>
            <a:off x="698937" y="1600815"/>
            <a:ext cx="5333998" cy="3875075"/>
          </a:xfrm>
        </p:spPr>
        <p:txBody>
          <a:bodyPr>
            <a:normAutofit lnSpcReduction="10000"/>
          </a:bodyPr>
          <a:lstStyle/>
          <a:p>
            <a:pPr marL="0" indent="0" algn="ctr">
              <a:buNone/>
            </a:pPr>
            <a:r>
              <a:rPr lang="en-US" sz="3600" b="1" dirty="0"/>
              <a:t>Process State</a:t>
            </a:r>
            <a:r>
              <a:rPr lang="en-US" sz="3600" b="1" dirty="0"/>
              <a:t> </a:t>
            </a:r>
            <a:endParaRPr lang="en-US" b="1" dirty="0"/>
          </a:p>
          <a:p>
            <a:pPr marL="0" indent="0">
              <a:buNone/>
            </a:pPr>
            <a:r>
              <a:rPr lang="en-US" dirty="0" smtClean="0"/>
              <a:t>•</a:t>
            </a:r>
            <a:r>
              <a:rPr lang="en-US" dirty="0" smtClean="0">
                <a:solidFill>
                  <a:srgbClr val="00B0F0"/>
                </a:solidFill>
              </a:rPr>
              <a:t> </a:t>
            </a:r>
            <a:r>
              <a:rPr lang="en-US" b="1" dirty="0">
                <a:solidFill>
                  <a:srgbClr val="00B0F0"/>
                </a:solidFill>
              </a:rPr>
              <a:t>New</a:t>
            </a:r>
            <a:r>
              <a:rPr lang="en-US" dirty="0">
                <a:solidFill>
                  <a:srgbClr val="00B0F0"/>
                </a:solidFill>
              </a:rPr>
              <a:t>.</a:t>
            </a:r>
            <a:r>
              <a:rPr lang="en-US" dirty="0"/>
              <a:t> The process is being created.</a:t>
            </a:r>
            <a:br>
              <a:rPr lang="en-US" dirty="0"/>
            </a:br>
            <a:r>
              <a:rPr lang="en-US" dirty="0"/>
              <a:t>• </a:t>
            </a:r>
            <a:r>
              <a:rPr lang="en-US" b="1" dirty="0">
                <a:solidFill>
                  <a:srgbClr val="00B0F0"/>
                </a:solidFill>
              </a:rPr>
              <a:t>Running</a:t>
            </a:r>
            <a:r>
              <a:rPr lang="en-US" dirty="0">
                <a:solidFill>
                  <a:srgbClr val="00B0F0"/>
                </a:solidFill>
              </a:rPr>
              <a:t>.</a:t>
            </a:r>
            <a:r>
              <a:rPr lang="en-US" dirty="0"/>
              <a:t> Instructions are being executed.</a:t>
            </a:r>
            <a:br>
              <a:rPr lang="en-US" dirty="0"/>
            </a:br>
            <a:r>
              <a:rPr lang="en-US" dirty="0"/>
              <a:t>• </a:t>
            </a:r>
            <a:r>
              <a:rPr lang="en-US" b="1" dirty="0">
                <a:solidFill>
                  <a:srgbClr val="00B0F0"/>
                </a:solidFill>
              </a:rPr>
              <a:t>Waiting</a:t>
            </a:r>
            <a:r>
              <a:rPr lang="en-US" dirty="0">
                <a:solidFill>
                  <a:srgbClr val="00B0F0"/>
                </a:solidFill>
              </a:rPr>
              <a:t>.</a:t>
            </a:r>
            <a:r>
              <a:rPr lang="en-US" dirty="0"/>
              <a:t> The process is waiting for some event to occur (such as an I/O</a:t>
            </a:r>
            <a:br>
              <a:rPr lang="en-US" dirty="0"/>
            </a:br>
            <a:r>
              <a:rPr lang="en-US" dirty="0"/>
              <a:t>completion or reception of a signal).</a:t>
            </a:r>
            <a:br>
              <a:rPr lang="en-US" dirty="0"/>
            </a:br>
            <a:r>
              <a:rPr lang="en-US" dirty="0"/>
              <a:t>• </a:t>
            </a:r>
            <a:r>
              <a:rPr lang="en-US" b="1" dirty="0">
                <a:solidFill>
                  <a:srgbClr val="00B0F0"/>
                </a:solidFill>
              </a:rPr>
              <a:t>Ready</a:t>
            </a:r>
            <a:r>
              <a:rPr lang="en-US" dirty="0">
                <a:solidFill>
                  <a:srgbClr val="00B0F0"/>
                </a:solidFill>
              </a:rPr>
              <a:t>.</a:t>
            </a:r>
            <a:r>
              <a:rPr lang="en-US" dirty="0"/>
              <a:t> The process is waiting to be assigned to a processor.</a:t>
            </a:r>
            <a:br>
              <a:rPr lang="en-US" dirty="0"/>
            </a:br>
            <a:r>
              <a:rPr lang="en-US" dirty="0"/>
              <a:t>• </a:t>
            </a:r>
            <a:r>
              <a:rPr lang="en-US" b="1" dirty="0">
                <a:solidFill>
                  <a:srgbClr val="00B0F0"/>
                </a:solidFill>
              </a:rPr>
              <a:t>Terminated</a:t>
            </a:r>
            <a:r>
              <a:rPr lang="en-US" dirty="0">
                <a:solidFill>
                  <a:srgbClr val="00B0F0"/>
                </a:solidFill>
              </a:rPr>
              <a:t>.</a:t>
            </a:r>
            <a:r>
              <a:rPr lang="en-US" dirty="0"/>
              <a:t> The process has finished execution.</a:t>
            </a:r>
          </a:p>
          <a:p>
            <a:endParaRPr lang="en-US" dirty="0"/>
          </a:p>
        </p:txBody>
      </p:sp>
      <p:pic>
        <p:nvPicPr>
          <p:cNvPr id="8" name="Picture 7"/>
          <p:cNvPicPr>
            <a:picLocks noChangeAspect="1"/>
          </p:cNvPicPr>
          <p:nvPr/>
        </p:nvPicPr>
        <p:blipFill>
          <a:blip r:embed="rId2"/>
          <a:stretch>
            <a:fillRect/>
          </a:stretch>
        </p:blipFill>
        <p:spPr>
          <a:xfrm>
            <a:off x="6228691" y="1312863"/>
            <a:ext cx="5600700" cy="4019550"/>
          </a:xfrm>
          <a:prstGeom prst="rect">
            <a:avLst/>
          </a:prstGeom>
        </p:spPr>
      </p:pic>
      <p:sp>
        <p:nvSpPr>
          <p:cNvPr id="9" name="Date Placeholder 8"/>
          <p:cNvSpPr>
            <a:spLocks noGrp="1"/>
          </p:cNvSpPr>
          <p:nvPr>
            <p:ph type="dt" sz="half" idx="10"/>
          </p:nvPr>
        </p:nvSpPr>
        <p:spPr/>
        <p:txBody>
          <a:bodyPr/>
          <a:lstStyle/>
          <a:p>
            <a:fld id="{F5C0B9FF-7419-4936-96F8-48C08C41D3AB}" type="datetime1">
              <a:rPr lang="en-US" smtClean="0"/>
              <a:t>8/16/2018</a:t>
            </a:fld>
            <a:endParaRPr lang="en-US" dirty="0"/>
          </a:p>
        </p:txBody>
      </p:sp>
      <p:sp>
        <p:nvSpPr>
          <p:cNvPr id="10" name="Footer Placeholder 9"/>
          <p:cNvSpPr>
            <a:spLocks noGrp="1"/>
          </p:cNvSpPr>
          <p:nvPr>
            <p:ph type="ftr" sz="quarter" idx="11"/>
          </p:nvPr>
        </p:nvSpPr>
        <p:spPr/>
        <p:txBody>
          <a:bodyPr/>
          <a:lstStyle/>
          <a:p>
            <a:r>
              <a:rPr lang="en-US" smtClean="0"/>
              <a:t>VIETNV14</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5836864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5239407" cy="1258612"/>
          </a:xfrm>
        </p:spPr>
        <p:txBody>
          <a:bodyPr>
            <a:noAutofit/>
          </a:bodyPr>
          <a:lstStyle/>
          <a:p>
            <a:pPr algn="l"/>
            <a:r>
              <a:rPr lang="en-US" sz="3600" i="0" dirty="0"/>
              <a:t>Process Control Block</a:t>
            </a:r>
            <a:r>
              <a:rPr lang="en-US" sz="3600" dirty="0"/>
              <a:t> </a:t>
            </a:r>
            <a:br>
              <a:rPr lang="en-US" sz="3600" dirty="0"/>
            </a:br>
            <a:endParaRPr lang="en-US" sz="3600" dirty="0"/>
          </a:p>
        </p:txBody>
      </p:sp>
      <p:sp>
        <p:nvSpPr>
          <p:cNvPr id="3" name="Content Placeholder 2"/>
          <p:cNvSpPr>
            <a:spLocks noGrp="1"/>
          </p:cNvSpPr>
          <p:nvPr>
            <p:ph idx="1"/>
          </p:nvPr>
        </p:nvSpPr>
        <p:spPr>
          <a:xfrm>
            <a:off x="761999" y="1734206"/>
            <a:ext cx="5595690" cy="3869905"/>
          </a:xfrm>
        </p:spPr>
        <p:txBody>
          <a:bodyPr>
            <a:normAutofit fontScale="70000" lnSpcReduction="20000"/>
          </a:bodyPr>
          <a:lstStyle/>
          <a:p>
            <a:pPr marL="0" indent="0">
              <a:buNone/>
            </a:pPr>
            <a:r>
              <a:rPr lang="en-US" dirty="0"/>
              <a:t>• </a:t>
            </a:r>
            <a:r>
              <a:rPr lang="en-US" b="1" dirty="0">
                <a:solidFill>
                  <a:srgbClr val="00B0F0"/>
                </a:solidFill>
              </a:rPr>
              <a:t>Process state</a:t>
            </a:r>
            <a:r>
              <a:rPr lang="en-US" dirty="0">
                <a:solidFill>
                  <a:srgbClr val="00B0F0"/>
                </a:solidFill>
              </a:rPr>
              <a:t>. </a:t>
            </a:r>
            <a:r>
              <a:rPr lang="en-US" dirty="0"/>
              <a:t>The state may be new, ready, running, waiting, halted, </a:t>
            </a:r>
            <a:r>
              <a:rPr lang="en-US" dirty="0" smtClean="0"/>
              <a:t>and so </a:t>
            </a:r>
            <a:r>
              <a:rPr lang="en-US" dirty="0"/>
              <a:t>on.</a:t>
            </a:r>
            <a:br>
              <a:rPr lang="en-US" dirty="0"/>
            </a:br>
            <a:r>
              <a:rPr lang="en-US" dirty="0"/>
              <a:t>• </a:t>
            </a:r>
            <a:r>
              <a:rPr lang="en-US" b="1" dirty="0">
                <a:solidFill>
                  <a:srgbClr val="00B0F0"/>
                </a:solidFill>
              </a:rPr>
              <a:t>Program counter</a:t>
            </a:r>
            <a:r>
              <a:rPr lang="en-US" dirty="0">
                <a:solidFill>
                  <a:srgbClr val="00B0F0"/>
                </a:solidFill>
              </a:rPr>
              <a:t>. </a:t>
            </a:r>
            <a:r>
              <a:rPr lang="en-US" dirty="0"/>
              <a:t>The counter indicates the address of the next </a:t>
            </a:r>
            <a:r>
              <a:rPr lang="en-US" dirty="0" smtClean="0"/>
              <a:t>instruction to </a:t>
            </a:r>
            <a:r>
              <a:rPr lang="en-US" dirty="0"/>
              <a:t>be executed for this process.</a:t>
            </a:r>
            <a:br>
              <a:rPr lang="en-US" dirty="0"/>
            </a:br>
            <a:r>
              <a:rPr lang="en-US" dirty="0"/>
              <a:t>• </a:t>
            </a:r>
            <a:r>
              <a:rPr lang="en-US" b="1" dirty="0">
                <a:solidFill>
                  <a:srgbClr val="00B0F0"/>
                </a:solidFill>
              </a:rPr>
              <a:t>CPU registers</a:t>
            </a:r>
            <a:r>
              <a:rPr lang="en-US" dirty="0">
                <a:solidFill>
                  <a:srgbClr val="00B0F0"/>
                </a:solidFill>
              </a:rPr>
              <a:t>. </a:t>
            </a:r>
            <a:r>
              <a:rPr lang="en-US" dirty="0"/>
              <a:t>The registers vary in number and type, depending </a:t>
            </a:r>
            <a:r>
              <a:rPr lang="en-US" dirty="0" smtClean="0"/>
              <a:t>on the </a:t>
            </a:r>
            <a:r>
              <a:rPr lang="en-US" dirty="0"/>
              <a:t>computer architecture. They include accumulators, index registers</a:t>
            </a:r>
            <a:r>
              <a:rPr lang="en-US" dirty="0" smtClean="0"/>
              <a:t>, stack </a:t>
            </a:r>
            <a:r>
              <a:rPr lang="en-US" dirty="0"/>
              <a:t>pointers, and general-purpose registers, plus any </a:t>
            </a:r>
            <a:r>
              <a:rPr lang="en-US" dirty="0" smtClean="0"/>
              <a:t>condition-code information</a:t>
            </a:r>
            <a:r>
              <a:rPr lang="en-US" dirty="0"/>
              <a:t>. Along with the program counter, this state information </a:t>
            </a:r>
            <a:r>
              <a:rPr lang="en-US" dirty="0" smtClean="0"/>
              <a:t>must be </a:t>
            </a:r>
            <a:r>
              <a:rPr lang="en-US" dirty="0"/>
              <a:t>saved when an interrupt occurs, to allow the process to be </a:t>
            </a:r>
            <a:r>
              <a:rPr lang="en-US" dirty="0" smtClean="0"/>
              <a:t>continued correctly afterward.</a:t>
            </a:r>
            <a:r>
              <a:rPr lang="en-US" dirty="0"/>
              <a:t/>
            </a:r>
            <a:br>
              <a:rPr lang="en-US" dirty="0"/>
            </a:br>
            <a:r>
              <a:rPr lang="en-US" dirty="0"/>
              <a:t>• </a:t>
            </a:r>
            <a:r>
              <a:rPr lang="en-US" b="1" dirty="0">
                <a:solidFill>
                  <a:srgbClr val="00B0F0"/>
                </a:solidFill>
              </a:rPr>
              <a:t>CPU-scheduling information</a:t>
            </a:r>
            <a:r>
              <a:rPr lang="en-US" dirty="0">
                <a:solidFill>
                  <a:srgbClr val="00B0F0"/>
                </a:solidFill>
              </a:rPr>
              <a:t>. </a:t>
            </a:r>
            <a:r>
              <a:rPr lang="en-US" dirty="0"/>
              <a:t>This information includes a process </a:t>
            </a:r>
            <a:r>
              <a:rPr lang="en-US" dirty="0" smtClean="0"/>
              <a:t>priority, pointers </a:t>
            </a:r>
            <a:r>
              <a:rPr lang="en-US" dirty="0"/>
              <a:t>to scheduling queues, and any other scheduling parameters</a:t>
            </a:r>
            <a:r>
              <a:rPr lang="en-US" dirty="0" smtClean="0"/>
              <a:t>. </a:t>
            </a:r>
            <a:endParaRPr lang="en-US" dirty="0"/>
          </a:p>
          <a:p>
            <a:pPr marL="0" indent="0">
              <a:buNone/>
            </a:pPr>
            <a:r>
              <a:rPr lang="en-US" dirty="0" smtClean="0"/>
              <a:t>• </a:t>
            </a:r>
            <a:r>
              <a:rPr lang="en-US" b="1" dirty="0">
                <a:solidFill>
                  <a:srgbClr val="00B0F0"/>
                </a:solidFill>
              </a:rPr>
              <a:t>Memory-management information</a:t>
            </a:r>
            <a:r>
              <a:rPr lang="en-US" dirty="0">
                <a:solidFill>
                  <a:srgbClr val="00B0F0"/>
                </a:solidFill>
              </a:rPr>
              <a:t>. </a:t>
            </a:r>
            <a:r>
              <a:rPr lang="en-US" dirty="0"/>
              <a:t>This information may include </a:t>
            </a:r>
            <a:r>
              <a:rPr lang="en-US" dirty="0" smtClean="0"/>
              <a:t>such items </a:t>
            </a:r>
            <a:r>
              <a:rPr lang="en-US" dirty="0"/>
              <a:t>as the value of the base and limit registers and the page tables, or </a:t>
            </a:r>
            <a:r>
              <a:rPr lang="en-US" dirty="0" smtClean="0"/>
              <a:t>the segment </a:t>
            </a:r>
            <a:r>
              <a:rPr lang="en-US" dirty="0"/>
              <a:t>tables, depending on the memory system used by the </a:t>
            </a:r>
            <a:r>
              <a:rPr lang="en-US" smtClean="0"/>
              <a:t>operating system.</a:t>
            </a:r>
            <a:endParaRPr lang="en-US" dirty="0"/>
          </a:p>
          <a:p>
            <a:endParaRPr lang="en-US" dirty="0"/>
          </a:p>
        </p:txBody>
      </p:sp>
      <p:pic>
        <p:nvPicPr>
          <p:cNvPr id="5" name="Picture 4"/>
          <p:cNvPicPr>
            <a:picLocks noChangeAspect="1"/>
          </p:cNvPicPr>
          <p:nvPr/>
        </p:nvPicPr>
        <p:blipFill>
          <a:blip r:embed="rId2"/>
          <a:stretch>
            <a:fillRect/>
          </a:stretch>
        </p:blipFill>
        <p:spPr>
          <a:xfrm>
            <a:off x="7453968" y="1056201"/>
            <a:ext cx="3800475" cy="4295775"/>
          </a:xfrm>
          <a:prstGeom prst="rect">
            <a:avLst/>
          </a:prstGeom>
        </p:spPr>
      </p:pic>
      <p:sp>
        <p:nvSpPr>
          <p:cNvPr id="6" name="Date Placeholder 5"/>
          <p:cNvSpPr>
            <a:spLocks noGrp="1"/>
          </p:cNvSpPr>
          <p:nvPr>
            <p:ph type="dt" sz="half" idx="10"/>
          </p:nvPr>
        </p:nvSpPr>
        <p:spPr/>
        <p:txBody>
          <a:bodyPr/>
          <a:lstStyle/>
          <a:p>
            <a:fld id="{A1334A15-A11D-49B5-A85F-2B2A0215BD87}" type="datetime1">
              <a:rPr lang="en-US" smtClean="0"/>
              <a:t>8/16/2018</a:t>
            </a:fld>
            <a:endParaRPr lang="en-US" dirty="0"/>
          </a:p>
        </p:txBody>
      </p:sp>
      <p:sp>
        <p:nvSpPr>
          <p:cNvPr id="7" name="Footer Placeholder 6"/>
          <p:cNvSpPr>
            <a:spLocks noGrp="1"/>
          </p:cNvSpPr>
          <p:nvPr>
            <p:ph type="ftr" sz="quarter" idx="11"/>
          </p:nvPr>
        </p:nvSpPr>
        <p:spPr/>
        <p:txBody>
          <a:bodyPr/>
          <a:lstStyle/>
          <a:p>
            <a:r>
              <a:rPr lang="en-US" smtClean="0"/>
              <a:t>VIETNV14</a:t>
            </a:r>
            <a:endParaRPr lang="en-US" dirty="0"/>
          </a:p>
        </p:txBody>
      </p:sp>
      <p:sp>
        <p:nvSpPr>
          <p:cNvPr id="8" name="Slide Number Placeholder 7"/>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177183568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1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1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heel(1)">
                                      <p:cBhvr>
                                        <p:cTn id="22"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5421" y="1303282"/>
            <a:ext cx="10494577" cy="4920939"/>
          </a:xfrm>
        </p:spPr>
        <p:txBody>
          <a:bodyPr/>
          <a:lstStyle/>
          <a:p>
            <a:pPr marL="0" indent="0">
              <a:buNone/>
            </a:pPr>
            <a:r>
              <a:rPr lang="en-US" u="sng" dirty="0" smtClean="0">
                <a:hlinkClick r:id="rId2"/>
              </a:rPr>
              <a:t>Sources:</a:t>
            </a:r>
          </a:p>
          <a:p>
            <a:r>
              <a:rPr lang="en-US" u="sng" dirty="0" smtClean="0">
                <a:hlinkClick r:id="rId2"/>
              </a:rPr>
              <a:t>https</a:t>
            </a:r>
            <a:r>
              <a:rPr lang="en-US" u="sng" dirty="0">
                <a:hlinkClick r:id="rId2"/>
              </a:rPr>
              <a:t>://www.aosabook.org/en/freertos.html</a:t>
            </a:r>
            <a:endParaRPr lang="en-US" dirty="0"/>
          </a:p>
          <a:p>
            <a:r>
              <a:rPr lang="en-US" u="sng" dirty="0">
                <a:hlinkClick r:id="rId3"/>
              </a:rPr>
              <a:t>https://www.freertos.org/FreeRTOS_Support_Forum_Archive/January_2018/freertos_Task_control_block_memory_allocation_55c3c1a5j.html</a:t>
            </a:r>
            <a:endParaRPr lang="en-US" dirty="0"/>
          </a:p>
          <a:p>
            <a:r>
              <a:rPr lang="en-US" u="sng" dirty="0">
                <a:hlinkClick r:id="rId4"/>
              </a:rPr>
              <a:t>https://doc.micrium.com/display/kernel304/Task+Control+Blocks+TCBs</a:t>
            </a:r>
            <a:endParaRPr lang="en-US" dirty="0"/>
          </a:p>
          <a:p>
            <a:r>
              <a:rPr lang="en-US" dirty="0"/>
              <a:t>Abraham-</a:t>
            </a:r>
            <a:r>
              <a:rPr lang="en-US" dirty="0" err="1"/>
              <a:t>Silberschatz</a:t>
            </a:r>
            <a:r>
              <a:rPr lang="en-US" dirty="0"/>
              <a:t>-Operating-System-Concepts---9th2012.12 pages </a:t>
            </a:r>
            <a:r>
              <a:rPr lang="en-US" dirty="0" smtClean="0"/>
              <a:t>107-108-109</a:t>
            </a:r>
            <a:endParaRPr lang="en-US" dirty="0"/>
          </a:p>
          <a:p>
            <a:r>
              <a:rPr lang="en-US" u="sng" dirty="0">
                <a:hlinkClick r:id="rId5"/>
              </a:rPr>
              <a:t>https://www.intervalzero.com/real-time-2/rtos-task-control-functions/</a:t>
            </a:r>
            <a:endParaRPr lang="en-US" dirty="0"/>
          </a:p>
          <a:p>
            <a:r>
              <a:rPr lang="en-US" u="sng" dirty="0">
                <a:hlinkClick r:id="rId6"/>
              </a:rPr>
              <a:t>https://courses.cs.washington.edu/courses/cse466/12au/calendar/12-tcb-fsm.pdf</a:t>
            </a:r>
            <a:endParaRPr lang="en-US" dirty="0"/>
          </a:p>
          <a:p>
            <a:endParaRPr lang="en-US" dirty="0"/>
          </a:p>
        </p:txBody>
      </p:sp>
      <p:sp>
        <p:nvSpPr>
          <p:cNvPr id="4" name="Date Placeholder 3"/>
          <p:cNvSpPr>
            <a:spLocks noGrp="1"/>
          </p:cNvSpPr>
          <p:nvPr>
            <p:ph type="dt" sz="half" idx="10"/>
          </p:nvPr>
        </p:nvSpPr>
        <p:spPr/>
        <p:txBody>
          <a:bodyPr/>
          <a:lstStyle/>
          <a:p>
            <a:fld id="{1D099740-BB24-4A9D-8747-533619F7F531}" type="datetime1">
              <a:rPr lang="en-US" smtClean="0"/>
              <a:t>8/16/2018</a:t>
            </a:fld>
            <a:endParaRPr lang="en-US" dirty="0"/>
          </a:p>
        </p:txBody>
      </p:sp>
      <p:sp>
        <p:nvSpPr>
          <p:cNvPr id="5" name="Footer Placeholder 4"/>
          <p:cNvSpPr>
            <a:spLocks noGrp="1"/>
          </p:cNvSpPr>
          <p:nvPr>
            <p:ph type="ftr" sz="quarter" idx="11"/>
          </p:nvPr>
        </p:nvSpPr>
        <p:spPr/>
        <p:txBody>
          <a:bodyPr/>
          <a:lstStyle/>
          <a:p>
            <a:r>
              <a:rPr lang="en-US" smtClean="0"/>
              <a:t>VIETNV14</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41752838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440" y="2060027"/>
            <a:ext cx="9690539" cy="3216165"/>
          </a:xfrm>
        </p:spPr>
        <p:txBody>
          <a:bodyPr>
            <a:normAutofit/>
          </a:bodyPr>
          <a:lstStyle/>
          <a:p>
            <a:pPr algn="ctr"/>
            <a:r>
              <a:rPr lang="en-US" sz="6600" b="1" dirty="0" smtClean="0"/>
              <a:t>Thanks</a:t>
            </a:r>
            <a:br>
              <a:rPr lang="en-US" sz="6600" b="1" dirty="0" smtClean="0"/>
            </a:br>
            <a:r>
              <a:rPr lang="en-US" sz="6600" b="1" dirty="0" smtClean="0"/>
              <a:t> </a:t>
            </a:r>
            <a:r>
              <a:rPr lang="en-US" sz="6600" b="1" dirty="0"/>
              <a:t>for your attention</a:t>
            </a:r>
          </a:p>
        </p:txBody>
      </p:sp>
      <p:sp>
        <p:nvSpPr>
          <p:cNvPr id="4" name="Date Placeholder 3"/>
          <p:cNvSpPr>
            <a:spLocks noGrp="1"/>
          </p:cNvSpPr>
          <p:nvPr>
            <p:ph type="dt" sz="half" idx="10"/>
          </p:nvPr>
        </p:nvSpPr>
        <p:spPr/>
        <p:txBody>
          <a:bodyPr/>
          <a:lstStyle/>
          <a:p>
            <a:fld id="{1D099740-BB24-4A9D-8747-533619F7F531}" type="datetime1">
              <a:rPr lang="en-US" smtClean="0"/>
              <a:t>8/16/2018</a:t>
            </a:fld>
            <a:endParaRPr lang="en-US" dirty="0"/>
          </a:p>
        </p:txBody>
      </p:sp>
      <p:sp>
        <p:nvSpPr>
          <p:cNvPr id="5" name="Footer Placeholder 4"/>
          <p:cNvSpPr>
            <a:spLocks noGrp="1"/>
          </p:cNvSpPr>
          <p:nvPr>
            <p:ph type="ftr" sz="quarter" idx="11"/>
          </p:nvPr>
        </p:nvSpPr>
        <p:spPr/>
        <p:txBody>
          <a:bodyPr/>
          <a:lstStyle/>
          <a:p>
            <a:r>
              <a:rPr lang="en-US" smtClean="0"/>
              <a:t>VIETNV14</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27472482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TM10001103[[fn=Headlines]]</Template>
  <TotalTime>130</TotalTime>
  <Words>577</Words>
  <Application>Microsoft Office PowerPoint</Application>
  <PresentationFormat>Widescreen</PresentationFormat>
  <Paragraphs>68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Schoolbook</vt:lpstr>
      <vt:lpstr>Century Schoolbook (Headings)</vt:lpstr>
      <vt:lpstr>Corbel</vt:lpstr>
      <vt:lpstr>Corbel (Body)</vt:lpstr>
      <vt:lpstr>Headlines</vt:lpstr>
      <vt:lpstr>PowerPoint Presentation</vt:lpstr>
      <vt:lpstr>PowerPoint Presentation</vt:lpstr>
      <vt:lpstr>Why use TCB/PCBs? </vt:lpstr>
      <vt:lpstr>RTOS Task Control Functions </vt:lpstr>
      <vt:lpstr>TCB/PCB’s process </vt:lpstr>
      <vt:lpstr>About its process </vt:lpstr>
      <vt:lpstr>Process Control Block  </vt:lpstr>
      <vt:lpstr>PowerPoint Presentation</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nvviet181998@outlook.com</dc:creator>
  <cp:lastModifiedBy>nvviet181998@outlook.com</cp:lastModifiedBy>
  <cp:revision>24</cp:revision>
  <dcterms:created xsi:type="dcterms:W3CDTF">2018-08-16T12:40:37Z</dcterms:created>
  <dcterms:modified xsi:type="dcterms:W3CDTF">2018-08-16T14:51:26Z</dcterms:modified>
</cp:coreProperties>
</file>