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elegraf Bold" charset="1" panose="00000800000000000000"/>
      <p:regular r:id="rId18"/>
    </p:embeddedFont>
    <p:embeddedFont>
      <p:font typeface="Telegraf" charset="1" panose="00000500000000000000"/>
      <p:regular r:id="rId19"/>
    </p:embeddedFont>
    <p:embeddedFont>
      <p:font typeface="SVN-Gilroy Semi-Bold" charset="1" panose="00000700000000000000"/>
      <p:regular r:id="rId20"/>
    </p:embeddedFont>
    <p:embeddedFont>
      <p:font typeface="SVN-Gilroy" charset="1" panose="00000500000000000000"/>
      <p:regular r:id="rId21"/>
    </p:embeddedFont>
    <p:embeddedFont>
      <p:font typeface="SVN-Gilroy Italics" charset="1" panose="00000500000000000000"/>
      <p:regular r:id="rId22"/>
    </p:embeddedFont>
    <p:embeddedFont>
      <p:font typeface="SVN-Gilroy Semi-Bold Italics" charset="1" panose="000007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sp>
        <p:nvSpPr>
          <p:cNvPr name="TextBox 2" id="2"/>
          <p:cNvSpPr txBox="true"/>
          <p:nvPr/>
        </p:nvSpPr>
        <p:spPr>
          <a:xfrm rot="0">
            <a:off x="1028700" y="4110351"/>
            <a:ext cx="17259300" cy="1386840"/>
          </a:xfrm>
          <a:prstGeom prst="rect">
            <a:avLst/>
          </a:prstGeom>
        </p:spPr>
        <p:txBody>
          <a:bodyPr anchor="t" rtlCol="false" tIns="0" lIns="0" bIns="0" rIns="0">
            <a:spAutoFit/>
          </a:bodyPr>
          <a:lstStyle/>
          <a:p>
            <a:pPr algn="l">
              <a:lnSpc>
                <a:spcPts val="9600"/>
              </a:lnSpc>
            </a:pPr>
            <a:r>
              <a:rPr lang="en-US" sz="9600" spc="-768" b="true">
                <a:solidFill>
                  <a:srgbClr val="222222"/>
                </a:solidFill>
                <a:latin typeface="Telegraf Bold"/>
                <a:ea typeface="Telegraf Bold"/>
                <a:cs typeface="Telegraf Bold"/>
                <a:sym typeface="Telegraf Bold"/>
              </a:rPr>
              <a:t>lộ trình cho sinh viên CNTT</a:t>
            </a:r>
          </a:p>
        </p:txBody>
      </p:sp>
      <p:sp>
        <p:nvSpPr>
          <p:cNvPr name="TextBox 3" id="3"/>
          <p:cNvSpPr txBox="true"/>
          <p:nvPr/>
        </p:nvSpPr>
        <p:spPr>
          <a:xfrm rot="0">
            <a:off x="1028700" y="5656891"/>
            <a:ext cx="9000162" cy="417830"/>
          </a:xfrm>
          <a:prstGeom prst="rect">
            <a:avLst/>
          </a:prstGeom>
        </p:spPr>
        <p:txBody>
          <a:bodyPr anchor="t" rtlCol="false" tIns="0" lIns="0" bIns="0" rIns="0">
            <a:spAutoFit/>
          </a:bodyPr>
          <a:lstStyle/>
          <a:p>
            <a:pPr algn="l">
              <a:lnSpc>
                <a:spcPts val="3219"/>
              </a:lnSpc>
            </a:pPr>
            <a:r>
              <a:rPr lang="en-US" sz="2299" spc="-80">
                <a:solidFill>
                  <a:srgbClr val="222222"/>
                </a:solidFill>
                <a:latin typeface="Telegraf"/>
                <a:ea typeface="Telegraf"/>
                <a:cs typeface="Telegraf"/>
                <a:sym typeface="Telegraf"/>
              </a:rPr>
              <a:t>GROUP:</a:t>
            </a:r>
          </a:p>
        </p:txBody>
      </p:sp>
      <p:sp>
        <p:nvSpPr>
          <p:cNvPr name="TextBox 4" id="4"/>
          <p:cNvSpPr txBox="true"/>
          <p:nvPr/>
        </p:nvSpPr>
        <p:spPr>
          <a:xfrm rot="0">
            <a:off x="1028700" y="8703843"/>
            <a:ext cx="3806574" cy="265430"/>
          </a:xfrm>
          <a:prstGeom prst="rect">
            <a:avLst/>
          </a:prstGeom>
        </p:spPr>
        <p:txBody>
          <a:bodyPr anchor="t" rtlCol="false" tIns="0" lIns="0" bIns="0" rIns="0">
            <a:spAutoFit/>
          </a:bodyPr>
          <a:lstStyle/>
          <a:p>
            <a:pPr algn="just" marL="0" indent="0" lvl="0">
              <a:lnSpc>
                <a:spcPts val="2079"/>
              </a:lnSpc>
              <a:spcBef>
                <a:spcPct val="0"/>
              </a:spcBef>
            </a:pPr>
            <a:r>
              <a:rPr lang="en-US" b="true" sz="1599">
                <a:solidFill>
                  <a:srgbClr val="222222"/>
                </a:solidFill>
                <a:latin typeface="Telegraf Bold"/>
                <a:ea typeface="Telegraf Bold"/>
                <a:cs typeface="Telegraf Bold"/>
                <a:sym typeface="Telegraf Bold"/>
              </a:rPr>
              <a:t>PRESENTED BY:</a:t>
            </a:r>
          </a:p>
        </p:txBody>
      </p:sp>
      <p:sp>
        <p:nvSpPr>
          <p:cNvPr name="TextBox 5" id="5"/>
          <p:cNvSpPr txBox="true"/>
          <p:nvPr/>
        </p:nvSpPr>
        <p:spPr>
          <a:xfrm rot="0">
            <a:off x="1028700" y="8992870"/>
            <a:ext cx="3806574" cy="265430"/>
          </a:xfrm>
          <a:prstGeom prst="rect">
            <a:avLst/>
          </a:prstGeom>
        </p:spPr>
        <p:txBody>
          <a:bodyPr anchor="t" rtlCol="false" tIns="0" lIns="0" bIns="0" rIns="0">
            <a:spAutoFit/>
          </a:bodyPr>
          <a:lstStyle/>
          <a:p>
            <a:pPr algn="just" marL="0" indent="0" lvl="0">
              <a:lnSpc>
                <a:spcPts val="2079"/>
              </a:lnSpc>
              <a:spcBef>
                <a:spcPct val="0"/>
              </a:spcBef>
            </a:pPr>
            <a:r>
              <a:rPr lang="en-US" sz="1599">
                <a:solidFill>
                  <a:srgbClr val="222222"/>
                </a:solidFill>
                <a:latin typeface="Telegraf"/>
                <a:ea typeface="Telegraf"/>
                <a:cs typeface="Telegraf"/>
                <a:sym typeface="Telegraf"/>
              </a:rPr>
              <a:t>Write here</a:t>
            </a:r>
          </a:p>
        </p:txBody>
      </p:sp>
      <p:sp>
        <p:nvSpPr>
          <p:cNvPr name="TextBox 6" id="6"/>
          <p:cNvSpPr txBox="true"/>
          <p:nvPr/>
        </p:nvSpPr>
        <p:spPr>
          <a:xfrm rot="0">
            <a:off x="1028700" y="3009886"/>
            <a:ext cx="14291167" cy="1386840"/>
          </a:xfrm>
          <a:prstGeom prst="rect">
            <a:avLst/>
          </a:prstGeom>
        </p:spPr>
        <p:txBody>
          <a:bodyPr anchor="t" rtlCol="false" tIns="0" lIns="0" bIns="0" rIns="0">
            <a:spAutoFit/>
          </a:bodyPr>
          <a:lstStyle/>
          <a:p>
            <a:pPr algn="l">
              <a:lnSpc>
                <a:spcPts val="9600"/>
              </a:lnSpc>
            </a:pPr>
            <a:r>
              <a:rPr lang="en-US" sz="9600" spc="-768" b="true">
                <a:solidFill>
                  <a:srgbClr val="0085FF"/>
                </a:solidFill>
                <a:latin typeface="Telegraf Bold"/>
                <a:ea typeface="Telegraf Bold"/>
                <a:cs typeface="Telegraf Bold"/>
                <a:sym typeface="Telegraf Bold"/>
              </a:rPr>
              <a:t>Hệ thống hỗ trợ phát triển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085FF"/>
        </a:solidFill>
      </p:bgPr>
    </p:bg>
    <p:spTree>
      <p:nvGrpSpPr>
        <p:cNvPr id="1" name=""/>
        <p:cNvGrpSpPr/>
        <p:nvPr/>
      </p:nvGrpSpPr>
      <p:grpSpPr>
        <a:xfrm>
          <a:off x="0" y="0"/>
          <a:ext cx="0" cy="0"/>
          <a:chOff x="0" y="0"/>
          <a:chExt cx="0" cy="0"/>
        </a:xfrm>
      </p:grpSpPr>
      <p:grpSp>
        <p:nvGrpSpPr>
          <p:cNvPr name="Group 2" id="2"/>
          <p:cNvGrpSpPr/>
          <p:nvPr/>
        </p:nvGrpSpPr>
        <p:grpSpPr>
          <a:xfrm rot="0">
            <a:off x="1281417" y="3210369"/>
            <a:ext cx="12460121" cy="2138615"/>
            <a:chOff x="0" y="0"/>
            <a:chExt cx="4151297" cy="712515"/>
          </a:xfrm>
        </p:grpSpPr>
        <p:sp>
          <p:nvSpPr>
            <p:cNvPr name="Freeform 3" id="3"/>
            <p:cNvSpPr/>
            <p:nvPr/>
          </p:nvSpPr>
          <p:spPr>
            <a:xfrm flipH="false" flipV="false" rot="0">
              <a:off x="0" y="0"/>
              <a:ext cx="4151297" cy="712515"/>
            </a:xfrm>
            <a:custGeom>
              <a:avLst/>
              <a:gdLst/>
              <a:ahLst/>
              <a:cxnLst/>
              <a:rect r="r" b="b" t="t" l="l"/>
              <a:pathLst>
                <a:path h="712515" w="4151297">
                  <a:moveTo>
                    <a:pt x="31688" y="0"/>
                  </a:moveTo>
                  <a:lnTo>
                    <a:pt x="4119609" y="0"/>
                  </a:lnTo>
                  <a:cubicBezTo>
                    <a:pt x="4128013" y="0"/>
                    <a:pt x="4136073" y="3339"/>
                    <a:pt x="4142015" y="9281"/>
                  </a:cubicBezTo>
                  <a:cubicBezTo>
                    <a:pt x="4147958" y="15224"/>
                    <a:pt x="4151297" y="23284"/>
                    <a:pt x="4151297" y="31688"/>
                  </a:cubicBezTo>
                  <a:lnTo>
                    <a:pt x="4151297" y="680827"/>
                  </a:lnTo>
                  <a:cubicBezTo>
                    <a:pt x="4151297" y="689231"/>
                    <a:pt x="4147958" y="697291"/>
                    <a:pt x="4142015" y="703234"/>
                  </a:cubicBezTo>
                  <a:cubicBezTo>
                    <a:pt x="4136073" y="709177"/>
                    <a:pt x="4128013" y="712515"/>
                    <a:pt x="4119609" y="712515"/>
                  </a:cubicBezTo>
                  <a:lnTo>
                    <a:pt x="31688" y="712515"/>
                  </a:lnTo>
                  <a:cubicBezTo>
                    <a:pt x="23284" y="712515"/>
                    <a:pt x="15224" y="709177"/>
                    <a:pt x="9281" y="703234"/>
                  </a:cubicBezTo>
                  <a:cubicBezTo>
                    <a:pt x="3339" y="697291"/>
                    <a:pt x="0" y="689231"/>
                    <a:pt x="0" y="680827"/>
                  </a:cubicBezTo>
                  <a:lnTo>
                    <a:pt x="0" y="31688"/>
                  </a:lnTo>
                  <a:cubicBezTo>
                    <a:pt x="0" y="23284"/>
                    <a:pt x="3339" y="15224"/>
                    <a:pt x="9281" y="9281"/>
                  </a:cubicBezTo>
                  <a:cubicBezTo>
                    <a:pt x="15224" y="3339"/>
                    <a:pt x="23284" y="0"/>
                    <a:pt x="31688" y="0"/>
                  </a:cubicBezTo>
                  <a:close/>
                </a:path>
              </a:pathLst>
            </a:custGeom>
            <a:solidFill>
              <a:srgbClr val="FFFFFF"/>
            </a:solidFill>
          </p:spPr>
        </p:sp>
        <p:sp>
          <p:nvSpPr>
            <p:cNvPr name="TextBox 4" id="4"/>
            <p:cNvSpPr txBox="true"/>
            <p:nvPr/>
          </p:nvSpPr>
          <p:spPr>
            <a:xfrm>
              <a:off x="0" y="-57150"/>
              <a:ext cx="4151297" cy="769665"/>
            </a:xfrm>
            <a:prstGeom prst="rect">
              <a:avLst/>
            </a:prstGeom>
          </p:spPr>
          <p:txBody>
            <a:bodyPr anchor="ctr" rtlCol="false" tIns="50800" lIns="50800" bIns="50800" rIns="50800"/>
            <a:lstStyle/>
            <a:p>
              <a:pPr algn="ctr">
                <a:lnSpc>
                  <a:spcPts val="3538"/>
                </a:lnSpc>
              </a:pPr>
            </a:p>
          </p:txBody>
        </p:sp>
      </p:grpSp>
      <p:sp>
        <p:nvSpPr>
          <p:cNvPr name="TextBox 5" id="5"/>
          <p:cNvSpPr txBox="true"/>
          <p:nvPr/>
        </p:nvSpPr>
        <p:spPr>
          <a:xfrm rot="0">
            <a:off x="1192223" y="942975"/>
            <a:ext cx="14473058" cy="1181481"/>
          </a:xfrm>
          <a:prstGeom prst="rect">
            <a:avLst/>
          </a:prstGeom>
        </p:spPr>
        <p:txBody>
          <a:bodyPr anchor="t" rtlCol="false" tIns="0" lIns="0" bIns="0" rIns="0">
            <a:spAutoFit/>
          </a:bodyPr>
          <a:lstStyle/>
          <a:p>
            <a:pPr algn="l">
              <a:lnSpc>
                <a:spcPts val="8712"/>
              </a:lnSpc>
            </a:pPr>
            <a:r>
              <a:rPr lang="en-US" sz="7200" spc="-410" b="true">
                <a:solidFill>
                  <a:srgbClr val="222222"/>
                </a:solidFill>
                <a:latin typeface="Telegraf Bold"/>
                <a:ea typeface="Telegraf Bold"/>
                <a:cs typeface="Telegraf Bold"/>
                <a:sym typeface="Telegraf Bold"/>
              </a:rPr>
              <a:t>CÔNG NGHỆ </a:t>
            </a:r>
            <a:r>
              <a:rPr lang="en-US" sz="7200" spc="-410" b="true">
                <a:solidFill>
                  <a:srgbClr val="FFFFFF"/>
                </a:solidFill>
                <a:latin typeface="Telegraf Bold"/>
                <a:ea typeface="Telegraf Bold"/>
                <a:cs typeface="Telegraf Bold"/>
                <a:sym typeface="Telegraf Bold"/>
              </a:rPr>
              <a:t>SỬ DỤNG</a:t>
            </a:r>
          </a:p>
        </p:txBody>
      </p:sp>
      <p:sp>
        <p:nvSpPr>
          <p:cNvPr name="TextBox 6" id="6"/>
          <p:cNvSpPr txBox="true"/>
          <p:nvPr/>
        </p:nvSpPr>
        <p:spPr>
          <a:xfrm rot="0">
            <a:off x="1641168" y="3430282"/>
            <a:ext cx="13325718" cy="2192783"/>
          </a:xfrm>
          <a:prstGeom prst="rect">
            <a:avLst/>
          </a:prstGeom>
        </p:spPr>
        <p:txBody>
          <a:bodyPr anchor="t" rtlCol="false" tIns="0" lIns="0" bIns="0" rIns="0">
            <a:spAutoFit/>
          </a:bodyPr>
          <a:lstStyle/>
          <a:p>
            <a:pPr algn="l" marL="546814" indent="-273407" lvl="1">
              <a:lnSpc>
                <a:spcPts val="3545"/>
              </a:lnSpc>
              <a:buAutoNum type="arabicPeriod" startAt="1"/>
            </a:pPr>
            <a:r>
              <a:rPr lang="en-US" sz="2532" spc="-88">
                <a:solidFill>
                  <a:srgbClr val="0085FF"/>
                </a:solidFill>
                <a:latin typeface="SVN-Gilroy"/>
                <a:ea typeface="SVN-Gilroy"/>
                <a:cs typeface="SVN-Gilroy"/>
                <a:sym typeface="SVN-Gilroy"/>
              </a:rPr>
              <a:t>Lấy thông tin sinh viên hiện tại.</a:t>
            </a:r>
          </a:p>
          <a:p>
            <a:pPr algn="l" marL="546814" indent="-273407" lvl="1">
              <a:lnSpc>
                <a:spcPts val="3545"/>
              </a:lnSpc>
              <a:buAutoNum type="arabicPeriod" startAt="1"/>
            </a:pPr>
            <a:r>
              <a:rPr lang="en-US" sz="2532" spc="-88">
                <a:solidFill>
                  <a:srgbClr val="0085FF"/>
                </a:solidFill>
                <a:latin typeface="SVN-Gilroy"/>
                <a:ea typeface="SVN-Gilroy"/>
                <a:cs typeface="SVN-Gilroy"/>
                <a:sym typeface="SVN-Gilroy"/>
              </a:rPr>
              <a:t>Tìm các sinh viên tương tự dựa trên điểm mạnh/yếu, kỹ năng hiện tại (User-Based).</a:t>
            </a:r>
          </a:p>
          <a:p>
            <a:pPr algn="l" marL="546814" indent="-273407" lvl="1">
              <a:lnSpc>
                <a:spcPts val="3545"/>
              </a:lnSpc>
              <a:buAutoNum type="arabicPeriod" startAt="1"/>
            </a:pPr>
            <a:r>
              <a:rPr lang="en-US" sz="2532" spc="-88">
                <a:solidFill>
                  <a:srgbClr val="0085FF"/>
                </a:solidFill>
                <a:latin typeface="SVN-Gilroy"/>
                <a:ea typeface="SVN-Gilroy"/>
                <a:cs typeface="SVN-Gilroy"/>
                <a:sym typeface="SVN-Gilroy"/>
              </a:rPr>
              <a:t>Gợi ý khóa học hoặc lộ trình phù hợp với nhóm sinh viên này.</a:t>
            </a:r>
          </a:p>
          <a:p>
            <a:pPr algn="l" marL="546814" indent="-273407" lvl="1">
              <a:lnSpc>
                <a:spcPts val="3545"/>
              </a:lnSpc>
              <a:buAutoNum type="arabicPeriod" startAt="1"/>
            </a:pPr>
            <a:r>
              <a:rPr lang="en-US" sz="2532" spc="-88">
                <a:solidFill>
                  <a:srgbClr val="0085FF"/>
                </a:solidFill>
                <a:latin typeface="SVN-Gilroy"/>
                <a:ea typeface="SVN-Gilroy"/>
                <a:cs typeface="SVN-Gilroy"/>
                <a:sym typeface="SVN-Gilroy"/>
              </a:rPr>
              <a:t>Cải thiện mô hình qua phản hồi từ người dùng.</a:t>
            </a:r>
          </a:p>
          <a:p>
            <a:pPr algn="l">
              <a:lnSpc>
                <a:spcPts val="3545"/>
              </a:lnSpc>
            </a:pPr>
          </a:p>
        </p:txBody>
      </p:sp>
      <p:sp>
        <p:nvSpPr>
          <p:cNvPr name="TextBox 7" id="7"/>
          <p:cNvSpPr txBox="true"/>
          <p:nvPr/>
        </p:nvSpPr>
        <p:spPr>
          <a:xfrm rot="0">
            <a:off x="-294341" y="2503257"/>
            <a:ext cx="7045472" cy="431324"/>
          </a:xfrm>
          <a:prstGeom prst="rect">
            <a:avLst/>
          </a:prstGeom>
        </p:spPr>
        <p:txBody>
          <a:bodyPr anchor="t" rtlCol="false" tIns="0" lIns="0" bIns="0" rIns="0">
            <a:spAutoFit/>
          </a:bodyPr>
          <a:lstStyle/>
          <a:p>
            <a:pPr algn="ctr">
              <a:lnSpc>
                <a:spcPts val="2956"/>
              </a:lnSpc>
            </a:pPr>
            <a:r>
              <a:rPr lang="en-US" b="true" sz="2956" spc="-103">
                <a:solidFill>
                  <a:srgbClr val="000000"/>
                </a:solidFill>
                <a:latin typeface="Telegraf Bold"/>
                <a:ea typeface="Telegraf Bold"/>
                <a:cs typeface="Telegraf Bold"/>
                <a:sym typeface="Telegraf Bold"/>
              </a:rPr>
              <a:t>Pipeline hoạt động:</a:t>
            </a:r>
          </a:p>
        </p:txBody>
      </p:sp>
      <p:grpSp>
        <p:nvGrpSpPr>
          <p:cNvPr name="Group 8" id="8"/>
          <p:cNvGrpSpPr/>
          <p:nvPr/>
        </p:nvGrpSpPr>
        <p:grpSpPr>
          <a:xfrm rot="0">
            <a:off x="1281417" y="6614198"/>
            <a:ext cx="12460121" cy="1522784"/>
            <a:chOff x="0" y="0"/>
            <a:chExt cx="4151297" cy="507341"/>
          </a:xfrm>
        </p:grpSpPr>
        <p:sp>
          <p:nvSpPr>
            <p:cNvPr name="Freeform 9" id="9"/>
            <p:cNvSpPr/>
            <p:nvPr/>
          </p:nvSpPr>
          <p:spPr>
            <a:xfrm flipH="false" flipV="false" rot="0">
              <a:off x="0" y="0"/>
              <a:ext cx="4151297" cy="507341"/>
            </a:xfrm>
            <a:custGeom>
              <a:avLst/>
              <a:gdLst/>
              <a:ahLst/>
              <a:cxnLst/>
              <a:rect r="r" b="b" t="t" l="l"/>
              <a:pathLst>
                <a:path h="507341" w="4151297">
                  <a:moveTo>
                    <a:pt x="31688" y="0"/>
                  </a:moveTo>
                  <a:lnTo>
                    <a:pt x="4119609" y="0"/>
                  </a:lnTo>
                  <a:cubicBezTo>
                    <a:pt x="4128013" y="0"/>
                    <a:pt x="4136073" y="3339"/>
                    <a:pt x="4142015" y="9281"/>
                  </a:cubicBezTo>
                  <a:cubicBezTo>
                    <a:pt x="4147958" y="15224"/>
                    <a:pt x="4151297" y="23284"/>
                    <a:pt x="4151297" y="31688"/>
                  </a:cubicBezTo>
                  <a:lnTo>
                    <a:pt x="4151297" y="475653"/>
                  </a:lnTo>
                  <a:cubicBezTo>
                    <a:pt x="4151297" y="493154"/>
                    <a:pt x="4137109" y="507341"/>
                    <a:pt x="4119609" y="507341"/>
                  </a:cubicBezTo>
                  <a:lnTo>
                    <a:pt x="31688" y="507341"/>
                  </a:lnTo>
                  <a:cubicBezTo>
                    <a:pt x="23284" y="507341"/>
                    <a:pt x="15224" y="504002"/>
                    <a:pt x="9281" y="498060"/>
                  </a:cubicBezTo>
                  <a:cubicBezTo>
                    <a:pt x="3339" y="492117"/>
                    <a:pt x="0" y="484057"/>
                    <a:pt x="0" y="475653"/>
                  </a:cubicBezTo>
                  <a:lnTo>
                    <a:pt x="0" y="31688"/>
                  </a:lnTo>
                  <a:cubicBezTo>
                    <a:pt x="0" y="23284"/>
                    <a:pt x="3339" y="15224"/>
                    <a:pt x="9281" y="9281"/>
                  </a:cubicBezTo>
                  <a:cubicBezTo>
                    <a:pt x="15224" y="3339"/>
                    <a:pt x="23284" y="0"/>
                    <a:pt x="31688" y="0"/>
                  </a:cubicBezTo>
                  <a:close/>
                </a:path>
              </a:pathLst>
            </a:custGeom>
            <a:solidFill>
              <a:srgbClr val="FFFFFF"/>
            </a:solidFill>
          </p:spPr>
        </p:sp>
        <p:sp>
          <p:nvSpPr>
            <p:cNvPr name="TextBox 10" id="10"/>
            <p:cNvSpPr txBox="true"/>
            <p:nvPr/>
          </p:nvSpPr>
          <p:spPr>
            <a:xfrm>
              <a:off x="0" y="-57150"/>
              <a:ext cx="4151297" cy="564491"/>
            </a:xfrm>
            <a:prstGeom prst="rect">
              <a:avLst/>
            </a:prstGeom>
          </p:spPr>
          <p:txBody>
            <a:bodyPr anchor="ctr" rtlCol="false" tIns="50800" lIns="50800" bIns="50800" rIns="50800"/>
            <a:lstStyle/>
            <a:p>
              <a:pPr algn="ctr">
                <a:lnSpc>
                  <a:spcPts val="3538"/>
                </a:lnSpc>
              </a:pPr>
            </a:p>
          </p:txBody>
        </p:sp>
      </p:grpSp>
      <p:sp>
        <p:nvSpPr>
          <p:cNvPr name="TextBox 11" id="11"/>
          <p:cNvSpPr txBox="true"/>
          <p:nvPr/>
        </p:nvSpPr>
        <p:spPr>
          <a:xfrm rot="0">
            <a:off x="1641168" y="6824185"/>
            <a:ext cx="13325718" cy="1312797"/>
          </a:xfrm>
          <a:prstGeom prst="rect">
            <a:avLst/>
          </a:prstGeom>
        </p:spPr>
        <p:txBody>
          <a:bodyPr anchor="t" rtlCol="false" tIns="0" lIns="0" bIns="0" rIns="0">
            <a:spAutoFit/>
          </a:bodyPr>
          <a:lstStyle/>
          <a:p>
            <a:pPr algn="l" marL="546814" indent="-273407" lvl="1">
              <a:lnSpc>
                <a:spcPts val="3545"/>
              </a:lnSpc>
              <a:buAutoNum type="arabicPeriod" startAt="1"/>
            </a:pPr>
            <a:r>
              <a:rPr lang="en-US" sz="2532" spc="-88">
                <a:solidFill>
                  <a:srgbClr val="0085FF"/>
                </a:solidFill>
                <a:latin typeface="SVN-Gilroy"/>
                <a:ea typeface="SVN-Gilroy"/>
                <a:cs typeface="SVN-Gilroy"/>
                <a:sym typeface="SVN-Gilroy"/>
              </a:rPr>
              <a:t>Docker: Đóng gói và triển khai hệ thống dễ dàng.</a:t>
            </a:r>
          </a:p>
          <a:p>
            <a:pPr algn="l" marL="546814" indent="-273407" lvl="1">
              <a:lnSpc>
                <a:spcPts val="3545"/>
              </a:lnSpc>
              <a:buAutoNum type="arabicPeriod" startAt="1"/>
            </a:pPr>
            <a:r>
              <a:rPr lang="en-US" sz="2532" spc="-88">
                <a:solidFill>
                  <a:srgbClr val="0085FF"/>
                </a:solidFill>
                <a:latin typeface="SVN-Gilroy"/>
                <a:ea typeface="SVN-Gilroy"/>
                <a:cs typeface="SVN-Gilroy"/>
                <a:sym typeface="SVN-Gilroy"/>
              </a:rPr>
              <a:t>Nginx: Làm reverse proxy và tối ưu hóa tốc độ tải trang.</a:t>
            </a:r>
          </a:p>
          <a:p>
            <a:pPr algn="l">
              <a:lnSpc>
                <a:spcPts val="3545"/>
              </a:lnSpc>
            </a:pPr>
          </a:p>
        </p:txBody>
      </p:sp>
      <p:sp>
        <p:nvSpPr>
          <p:cNvPr name="TextBox 12" id="12"/>
          <p:cNvSpPr txBox="true"/>
          <p:nvPr/>
        </p:nvSpPr>
        <p:spPr>
          <a:xfrm rot="0">
            <a:off x="-1111956" y="5907086"/>
            <a:ext cx="7045472" cy="431324"/>
          </a:xfrm>
          <a:prstGeom prst="rect">
            <a:avLst/>
          </a:prstGeom>
        </p:spPr>
        <p:txBody>
          <a:bodyPr anchor="t" rtlCol="false" tIns="0" lIns="0" bIns="0" rIns="0">
            <a:spAutoFit/>
          </a:bodyPr>
          <a:lstStyle/>
          <a:p>
            <a:pPr algn="ctr">
              <a:lnSpc>
                <a:spcPts val="2956"/>
              </a:lnSpc>
            </a:pPr>
            <a:r>
              <a:rPr lang="en-US" b="true" sz="2956" spc="-103">
                <a:solidFill>
                  <a:srgbClr val="000000"/>
                </a:solidFill>
                <a:latin typeface="Telegraf Bold"/>
                <a:ea typeface="Telegraf Bold"/>
                <a:cs typeface="Telegraf Bold"/>
                <a:sym typeface="Telegraf Bold"/>
              </a:rPr>
              <a:t>Triển khai:</a:t>
            </a:r>
          </a:p>
        </p:txBody>
      </p:sp>
    </p:spTree>
  </p:cSld>
  <p:clrMapOvr>
    <a:masterClrMapping/>
  </p:clrMapOvr>
  <p:transition spd="slow">
    <p:push dir="u"/>
  </p:transition>
</p:sld>
</file>

<file path=ppt/slides/slide11.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sp>
        <p:nvSpPr>
          <p:cNvPr name="TextBox 2" id="2"/>
          <p:cNvSpPr txBox="true"/>
          <p:nvPr/>
        </p:nvSpPr>
        <p:spPr>
          <a:xfrm rot="0">
            <a:off x="1028700" y="3660070"/>
            <a:ext cx="17027228" cy="3166884"/>
          </a:xfrm>
          <a:prstGeom prst="rect">
            <a:avLst/>
          </a:prstGeom>
        </p:spPr>
        <p:txBody>
          <a:bodyPr anchor="t" rtlCol="false" tIns="0" lIns="0" bIns="0" rIns="0">
            <a:spAutoFit/>
          </a:bodyPr>
          <a:lstStyle/>
          <a:p>
            <a:pPr algn="l">
              <a:lnSpc>
                <a:spcPts val="22092"/>
              </a:lnSpc>
            </a:pPr>
            <a:r>
              <a:rPr lang="en-US" sz="22092" spc="-1767" b="true">
                <a:solidFill>
                  <a:srgbClr val="0085FF"/>
                </a:solidFill>
                <a:latin typeface="Telegraf Bold"/>
                <a:ea typeface="Telegraf Bold"/>
                <a:cs typeface="Telegraf Bold"/>
                <a:sym typeface="Telegraf Bold"/>
              </a:rPr>
              <a:t>THANK YOU!</a:t>
            </a:r>
          </a:p>
        </p:txBody>
      </p:sp>
    </p:spTree>
  </p:cSld>
  <p:clrMapOvr>
    <a:masterClrMapping/>
  </p:clrMapOvr>
  <p:transition spd="slow">
    <p:push dir="u"/>
  </p:transition>
</p:sld>
</file>

<file path=ppt/slides/slide12.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spTree>
  </p:cSld>
  <p:clrMapOvr>
    <a:masterClrMapping/>
  </p:clrMapOvr>
  <p:transition spd="slow">
    <p:push dir="u"/>
  </p:transition>
</p:sld>
</file>

<file path=ppt/slides/slide2.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308386" y="2876657"/>
          <a:ext cx="6393038" cy="4134630"/>
        </p:xfrm>
        <a:graphic>
          <a:graphicData uri="http://schemas.openxmlformats.org/drawingml/2006/table">
            <a:tbl>
              <a:tblPr/>
              <a:tblGrid>
                <a:gridCol w="6393038"/>
              </a:tblGrid>
              <a:tr h="1378210">
                <a:tc>
                  <a:txBody>
                    <a:bodyPr anchor="t" rtlCol="false"/>
                    <a:lstStyle/>
                    <a:p>
                      <a:pPr algn="l">
                        <a:lnSpc>
                          <a:spcPts val="3919"/>
                        </a:lnSpc>
                        <a:defRPr/>
                      </a:pPr>
                      <a:r>
                        <a:rPr lang="en-US" sz="2799" spc="-97" b="true">
                          <a:solidFill>
                            <a:srgbClr val="222222"/>
                          </a:solidFill>
                          <a:latin typeface="SVN-Gilroy Semi-Bold"/>
                          <a:ea typeface="SVN-Gilroy Semi-Bold"/>
                          <a:cs typeface="SVN-Gilroy Semi-Bold"/>
                          <a:sym typeface="SVN-Gilroy Semi-Bold"/>
                        </a:rPr>
                        <a:t>Vũ Hà Lâm</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74B0BF"/>
                      </a:solidFill>
                      <a:prstDash val="solid"/>
                      <a:round/>
                      <a:headEnd type="none" w="med" len="med"/>
                      <a:tailEnd type="none" w="med" len="med"/>
                    </a:lnB>
                  </a:tcPr>
                </a:tc>
              </a:tr>
              <a:tr h="1378210">
                <a:tc>
                  <a:txBody>
                    <a:bodyPr anchor="t" rtlCol="false"/>
                    <a:lstStyle/>
                    <a:p>
                      <a:pPr algn="l">
                        <a:lnSpc>
                          <a:spcPts val="3919"/>
                        </a:lnSpc>
                        <a:defRPr/>
                      </a:pPr>
                      <a:r>
                        <a:rPr lang="en-US" sz="2799" spc="-97" b="true">
                          <a:solidFill>
                            <a:srgbClr val="222222"/>
                          </a:solidFill>
                          <a:latin typeface="SVN-Gilroy Semi-Bold"/>
                          <a:ea typeface="SVN-Gilroy Semi-Bold"/>
                          <a:cs typeface="SVN-Gilroy Semi-Bold"/>
                          <a:sym typeface="SVN-Gilroy Semi-Bold"/>
                        </a:rPr>
                        <a:t>Nguyễn Minh Hiếu</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74B0BF"/>
                      </a:solidFill>
                      <a:prstDash val="solid"/>
                      <a:round/>
                      <a:headEnd type="none" w="med" len="med"/>
                      <a:tailEnd type="none" w="med" len="med"/>
                    </a:lnT>
                    <a:lnB cmpd="sng" algn="ctr" cap="flat" w="0">
                      <a:solidFill>
                        <a:srgbClr val="74B0BF"/>
                      </a:solidFill>
                      <a:prstDash val="solid"/>
                      <a:round/>
                      <a:headEnd type="none" w="med" len="med"/>
                      <a:tailEnd type="none" w="med" len="med"/>
                    </a:lnB>
                  </a:tcPr>
                </a:tc>
              </a:tr>
              <a:tr h="1378210">
                <a:tc>
                  <a:txBody>
                    <a:bodyPr anchor="t" rtlCol="false"/>
                    <a:lstStyle/>
                    <a:p>
                      <a:pPr algn="l">
                        <a:lnSpc>
                          <a:spcPts val="3919"/>
                        </a:lnSpc>
                        <a:defRPr/>
                      </a:pPr>
                      <a:r>
                        <a:rPr lang="en-US" sz="2799" spc="-97" b="true">
                          <a:solidFill>
                            <a:srgbClr val="222222"/>
                          </a:solidFill>
                          <a:latin typeface="SVN-Gilroy Semi-Bold"/>
                          <a:ea typeface="SVN-Gilroy Semi-Bold"/>
                          <a:cs typeface="SVN-Gilroy Semi-Bold"/>
                          <a:sym typeface="SVN-Gilroy Semi-Bold"/>
                        </a:rPr>
                        <a:t>Trần Ngọc Tuyền</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74B0BF"/>
                      </a:solidFill>
                      <a:prstDash val="solid"/>
                      <a:round/>
                      <a:headEnd type="none" w="med" len="med"/>
                      <a:tailEnd type="none" w="med" len="med"/>
                    </a:lnT>
                    <a:lnB cmpd="sng" algn="ctr" cap="flat" w="0">
                      <a:solidFill>
                        <a:srgbClr val="74B0BF"/>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10866262" y="2876657"/>
          <a:ext cx="6393038" cy="2756420"/>
        </p:xfrm>
        <a:graphic>
          <a:graphicData uri="http://schemas.openxmlformats.org/drawingml/2006/table">
            <a:tbl>
              <a:tblPr/>
              <a:tblGrid>
                <a:gridCol w="6393038"/>
              </a:tblGrid>
              <a:tr h="1378210">
                <a:tc>
                  <a:txBody>
                    <a:bodyPr anchor="t" rtlCol="false"/>
                    <a:lstStyle/>
                    <a:p>
                      <a:pPr algn="l">
                        <a:lnSpc>
                          <a:spcPts val="3919"/>
                        </a:lnSpc>
                        <a:defRPr/>
                      </a:pPr>
                      <a:r>
                        <a:rPr lang="en-US" sz="2799" spc="-97" b="true">
                          <a:solidFill>
                            <a:srgbClr val="222222"/>
                          </a:solidFill>
                          <a:latin typeface="Telegraf Bold"/>
                          <a:ea typeface="Telegraf Bold"/>
                          <a:cs typeface="Telegraf Bold"/>
                          <a:sym typeface="Telegraf Bold"/>
                        </a:rPr>
                        <a:t>La Hồng Quân</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74B0BF"/>
                      </a:solidFill>
                      <a:prstDash val="solid"/>
                      <a:round/>
                      <a:headEnd type="none" w="med" len="med"/>
                      <a:tailEnd type="none" w="med" len="med"/>
                    </a:lnT>
                    <a:lnB cmpd="sng" algn="ctr" cap="flat" w="0">
                      <a:solidFill>
                        <a:srgbClr val="74B0BF"/>
                      </a:solidFill>
                      <a:prstDash val="solid"/>
                      <a:round/>
                      <a:headEnd type="none" w="med" len="med"/>
                      <a:tailEnd type="none" w="med" len="med"/>
                    </a:lnB>
                  </a:tcPr>
                </a:tc>
              </a:tr>
              <a:tr h="1378210">
                <a:tc>
                  <a:txBody>
                    <a:bodyPr anchor="t" rtlCol="false"/>
                    <a:lstStyle/>
                    <a:p>
                      <a:pPr algn="l">
                        <a:lnSpc>
                          <a:spcPts val="3919"/>
                        </a:lnSpc>
                        <a:defRPr/>
                      </a:pPr>
                      <a:r>
                        <a:rPr lang="en-US" sz="2799" spc="-97" b="true">
                          <a:solidFill>
                            <a:srgbClr val="222222"/>
                          </a:solidFill>
                          <a:latin typeface="Telegraf Bold"/>
                          <a:ea typeface="Telegraf Bold"/>
                          <a:cs typeface="Telegraf Bold"/>
                          <a:sym typeface="Telegraf Bold"/>
                        </a:rPr>
                        <a:t>Trần Thị Vân Anh</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74B0BF"/>
                      </a:solidFill>
                      <a:prstDash val="solid"/>
                      <a:round/>
                      <a:headEnd type="none" w="med" len="med"/>
                      <a:tailEnd type="none" w="med" len="med"/>
                    </a:lnB>
                  </a:tcPr>
                </a:tc>
              </a:tr>
            </a:tbl>
          </a:graphicData>
        </a:graphic>
      </p:graphicFrame>
      <p:sp>
        <p:nvSpPr>
          <p:cNvPr name="TextBox 4" id="4"/>
          <p:cNvSpPr txBox="true"/>
          <p:nvPr/>
        </p:nvSpPr>
        <p:spPr>
          <a:xfrm rot="0">
            <a:off x="1028700" y="1190625"/>
            <a:ext cx="7120263" cy="929706"/>
          </a:xfrm>
          <a:prstGeom prst="rect">
            <a:avLst/>
          </a:prstGeom>
        </p:spPr>
        <p:txBody>
          <a:bodyPr anchor="t" rtlCol="false" tIns="0" lIns="0" bIns="0" rIns="0">
            <a:spAutoFit/>
          </a:bodyPr>
          <a:lstStyle/>
          <a:p>
            <a:pPr algn="l">
              <a:lnSpc>
                <a:spcPts val="6120"/>
              </a:lnSpc>
            </a:pPr>
            <a:r>
              <a:rPr lang="en-US" sz="7200" spc="-410" b="true">
                <a:solidFill>
                  <a:srgbClr val="222222"/>
                </a:solidFill>
                <a:latin typeface="Telegraf Bold"/>
                <a:ea typeface="Telegraf Bold"/>
                <a:cs typeface="Telegraf Bold"/>
                <a:sym typeface="Telegraf Bold"/>
              </a:rPr>
              <a:t>Thành viên</a:t>
            </a:r>
          </a:p>
        </p:txBody>
      </p:sp>
      <p:sp>
        <p:nvSpPr>
          <p:cNvPr name="TextBox 5" id="5"/>
          <p:cNvSpPr txBox="true"/>
          <p:nvPr/>
        </p:nvSpPr>
        <p:spPr>
          <a:xfrm rot="0">
            <a:off x="1028700" y="3390082"/>
            <a:ext cx="1006042" cy="404462"/>
          </a:xfrm>
          <a:prstGeom prst="rect">
            <a:avLst/>
          </a:prstGeom>
        </p:spPr>
        <p:txBody>
          <a:bodyPr anchor="t" rtlCol="false" tIns="0" lIns="0" bIns="0" rIns="0">
            <a:spAutoFit/>
          </a:bodyPr>
          <a:lstStyle/>
          <a:p>
            <a:pPr algn="ctr">
              <a:lnSpc>
                <a:spcPts val="2799"/>
              </a:lnSpc>
            </a:pPr>
            <a:r>
              <a:rPr lang="en-US" b="true" sz="2799" spc="-97">
                <a:solidFill>
                  <a:srgbClr val="F1F1F8"/>
                </a:solidFill>
                <a:latin typeface="Telegraf Bold"/>
                <a:ea typeface="Telegraf Bold"/>
                <a:cs typeface="Telegraf Bold"/>
                <a:sym typeface="Telegraf Bold"/>
              </a:rPr>
              <a:t>01</a:t>
            </a:r>
          </a:p>
        </p:txBody>
      </p:sp>
      <p:sp>
        <p:nvSpPr>
          <p:cNvPr name="TextBox 6" id="6"/>
          <p:cNvSpPr txBox="true"/>
          <p:nvPr/>
        </p:nvSpPr>
        <p:spPr>
          <a:xfrm rot="0">
            <a:off x="1028700" y="4757603"/>
            <a:ext cx="1006042" cy="404495"/>
          </a:xfrm>
          <a:prstGeom prst="rect">
            <a:avLst/>
          </a:prstGeom>
        </p:spPr>
        <p:txBody>
          <a:bodyPr anchor="t" rtlCol="false" tIns="0" lIns="0" bIns="0" rIns="0">
            <a:spAutoFit/>
          </a:bodyPr>
          <a:lstStyle/>
          <a:p>
            <a:pPr algn="ctr">
              <a:lnSpc>
                <a:spcPts val="2799"/>
              </a:lnSpc>
            </a:pPr>
            <a:r>
              <a:rPr lang="en-US" b="true" sz="2799" spc="-97">
                <a:solidFill>
                  <a:srgbClr val="F1F1F8"/>
                </a:solidFill>
                <a:latin typeface="Telegraf Bold"/>
                <a:ea typeface="Telegraf Bold"/>
                <a:cs typeface="Telegraf Bold"/>
                <a:sym typeface="Telegraf Bold"/>
              </a:rPr>
              <a:t>02</a:t>
            </a:r>
          </a:p>
        </p:txBody>
      </p:sp>
      <p:sp>
        <p:nvSpPr>
          <p:cNvPr name="TextBox 7" id="7"/>
          <p:cNvSpPr txBox="true"/>
          <p:nvPr/>
        </p:nvSpPr>
        <p:spPr>
          <a:xfrm rot="0">
            <a:off x="1028700" y="6124123"/>
            <a:ext cx="1006042" cy="404495"/>
          </a:xfrm>
          <a:prstGeom prst="rect">
            <a:avLst/>
          </a:prstGeom>
        </p:spPr>
        <p:txBody>
          <a:bodyPr anchor="t" rtlCol="false" tIns="0" lIns="0" bIns="0" rIns="0">
            <a:spAutoFit/>
          </a:bodyPr>
          <a:lstStyle/>
          <a:p>
            <a:pPr algn="ctr">
              <a:lnSpc>
                <a:spcPts val="2799"/>
              </a:lnSpc>
            </a:pPr>
            <a:r>
              <a:rPr lang="en-US" b="true" sz="2799" spc="-97">
                <a:solidFill>
                  <a:srgbClr val="F1F1F8"/>
                </a:solidFill>
                <a:latin typeface="Telegraf Bold"/>
                <a:ea typeface="Telegraf Bold"/>
                <a:cs typeface="Telegraf Bold"/>
                <a:sym typeface="Telegraf Bold"/>
              </a:rPr>
              <a:t>03</a:t>
            </a:r>
          </a:p>
        </p:txBody>
      </p:sp>
      <p:sp>
        <p:nvSpPr>
          <p:cNvPr name="TextBox 8" id="8"/>
          <p:cNvSpPr txBox="true"/>
          <p:nvPr/>
        </p:nvSpPr>
        <p:spPr>
          <a:xfrm rot="0">
            <a:off x="9280822" y="3390049"/>
            <a:ext cx="1006042" cy="404495"/>
          </a:xfrm>
          <a:prstGeom prst="rect">
            <a:avLst/>
          </a:prstGeom>
        </p:spPr>
        <p:txBody>
          <a:bodyPr anchor="t" rtlCol="false" tIns="0" lIns="0" bIns="0" rIns="0">
            <a:spAutoFit/>
          </a:bodyPr>
          <a:lstStyle/>
          <a:p>
            <a:pPr algn="ctr">
              <a:lnSpc>
                <a:spcPts val="2799"/>
              </a:lnSpc>
            </a:pPr>
            <a:r>
              <a:rPr lang="en-US" b="true" sz="2799" spc="-97">
                <a:solidFill>
                  <a:srgbClr val="F1F1F8"/>
                </a:solidFill>
                <a:latin typeface="Telegraf Bold"/>
                <a:ea typeface="Telegraf Bold"/>
                <a:cs typeface="Telegraf Bold"/>
                <a:sym typeface="Telegraf Bold"/>
              </a:rPr>
              <a:t>04</a:t>
            </a:r>
          </a:p>
        </p:txBody>
      </p:sp>
      <p:sp>
        <p:nvSpPr>
          <p:cNvPr name="TextBox 9" id="9"/>
          <p:cNvSpPr txBox="true"/>
          <p:nvPr/>
        </p:nvSpPr>
        <p:spPr>
          <a:xfrm rot="0">
            <a:off x="9280822" y="4756585"/>
            <a:ext cx="1006042" cy="404495"/>
          </a:xfrm>
          <a:prstGeom prst="rect">
            <a:avLst/>
          </a:prstGeom>
        </p:spPr>
        <p:txBody>
          <a:bodyPr anchor="t" rtlCol="false" tIns="0" lIns="0" bIns="0" rIns="0">
            <a:spAutoFit/>
          </a:bodyPr>
          <a:lstStyle/>
          <a:p>
            <a:pPr algn="ctr">
              <a:lnSpc>
                <a:spcPts val="2799"/>
              </a:lnSpc>
            </a:pPr>
            <a:r>
              <a:rPr lang="en-US" b="true" sz="2799" spc="-97">
                <a:solidFill>
                  <a:srgbClr val="F1F1F8"/>
                </a:solidFill>
                <a:latin typeface="Telegraf Bold"/>
                <a:ea typeface="Telegraf Bold"/>
                <a:cs typeface="Telegraf Bold"/>
                <a:sym typeface="Telegraf Bold"/>
              </a:rPr>
              <a:t>05</a:t>
            </a:r>
          </a:p>
        </p:txBody>
      </p:sp>
    </p:spTree>
  </p:cSld>
  <p:clrMapOvr>
    <a:masterClrMapping/>
  </p:clrMapOvr>
  <p:transition spd="slow">
    <p:push dir="u"/>
  </p:transition>
</p:sld>
</file>

<file path=ppt/slides/slide3.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308386" y="2876657"/>
          <a:ext cx="6393038" cy="4134630"/>
        </p:xfrm>
        <a:graphic>
          <a:graphicData uri="http://schemas.openxmlformats.org/drawingml/2006/table">
            <a:tbl>
              <a:tblPr/>
              <a:tblGrid>
                <a:gridCol w="6393038"/>
              </a:tblGrid>
              <a:tr h="1378210">
                <a:tc>
                  <a:txBody>
                    <a:bodyPr anchor="t" rtlCol="false"/>
                    <a:lstStyle/>
                    <a:p>
                      <a:pPr algn="l">
                        <a:lnSpc>
                          <a:spcPts val="3919"/>
                        </a:lnSpc>
                        <a:defRPr/>
                      </a:pPr>
                      <a:r>
                        <a:rPr lang="en-US" sz="2799" spc="-97" b="true">
                          <a:solidFill>
                            <a:srgbClr val="222222"/>
                          </a:solidFill>
                          <a:latin typeface="SVN-Gilroy Semi-Bold"/>
                          <a:ea typeface="SVN-Gilroy Semi-Bold"/>
                          <a:cs typeface="SVN-Gilroy Semi-Bold"/>
                          <a:sym typeface="SVN-Gilroy Semi-Bold"/>
                        </a:rPr>
                        <a:t>Giới thiệu dự án</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74B0BF"/>
                      </a:solidFill>
                      <a:prstDash val="solid"/>
                      <a:round/>
                      <a:headEnd type="none" w="med" len="med"/>
                      <a:tailEnd type="none" w="med" len="med"/>
                    </a:lnB>
                  </a:tcPr>
                </a:tc>
              </a:tr>
              <a:tr h="1378210">
                <a:tc>
                  <a:txBody>
                    <a:bodyPr anchor="t" rtlCol="false"/>
                    <a:lstStyle/>
                    <a:p>
                      <a:pPr algn="l">
                        <a:lnSpc>
                          <a:spcPts val="3919"/>
                        </a:lnSpc>
                        <a:defRPr/>
                      </a:pPr>
                      <a:r>
                        <a:rPr lang="en-US" sz="2799" spc="-97" b="true">
                          <a:solidFill>
                            <a:srgbClr val="222222"/>
                          </a:solidFill>
                          <a:latin typeface="SVN-Gilroy Semi-Bold"/>
                          <a:ea typeface="SVN-Gilroy Semi-Bold"/>
                          <a:cs typeface="SVN-Gilroy Semi-Bold"/>
                          <a:sym typeface="SVN-Gilroy Semi-Bold"/>
                        </a:rPr>
                        <a:t>Đối tượng sử dụng</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74B0BF"/>
                      </a:solidFill>
                      <a:prstDash val="solid"/>
                      <a:round/>
                      <a:headEnd type="none" w="med" len="med"/>
                      <a:tailEnd type="none" w="med" len="med"/>
                    </a:lnT>
                    <a:lnB cmpd="sng" algn="ctr" cap="flat" w="0">
                      <a:solidFill>
                        <a:srgbClr val="74B0BF"/>
                      </a:solidFill>
                      <a:prstDash val="solid"/>
                      <a:round/>
                      <a:headEnd type="none" w="med" len="med"/>
                      <a:tailEnd type="none" w="med" len="med"/>
                    </a:lnB>
                  </a:tcPr>
                </a:tc>
              </a:tr>
              <a:tr h="1378210">
                <a:tc>
                  <a:txBody>
                    <a:bodyPr anchor="t" rtlCol="false"/>
                    <a:lstStyle/>
                    <a:p>
                      <a:pPr algn="l">
                        <a:lnSpc>
                          <a:spcPts val="3919"/>
                        </a:lnSpc>
                        <a:defRPr/>
                      </a:pPr>
                      <a:r>
                        <a:rPr lang="en-US" sz="2799" spc="-97" b="true">
                          <a:solidFill>
                            <a:srgbClr val="222222"/>
                          </a:solidFill>
                          <a:latin typeface="SVN-Gilroy Semi-Bold"/>
                          <a:ea typeface="SVN-Gilroy Semi-Bold"/>
                          <a:cs typeface="SVN-Gilroy Semi-Bold"/>
                          <a:sym typeface="SVN-Gilroy Semi-Bold"/>
                        </a:rPr>
                        <a:t>Nội dung hệ thống</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74B0BF"/>
                      </a:solidFill>
                      <a:prstDash val="solid"/>
                      <a:round/>
                      <a:headEnd type="none" w="med" len="med"/>
                      <a:tailEnd type="none" w="med" len="med"/>
                    </a:lnT>
                    <a:lnB cmpd="sng" algn="ctr" cap="flat" w="0">
                      <a:solidFill>
                        <a:srgbClr val="74B0BF"/>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10866262" y="2876657"/>
          <a:ext cx="6393038" cy="2756420"/>
        </p:xfrm>
        <a:graphic>
          <a:graphicData uri="http://schemas.openxmlformats.org/drawingml/2006/table">
            <a:tbl>
              <a:tblPr/>
              <a:tblGrid>
                <a:gridCol w="6393038"/>
              </a:tblGrid>
              <a:tr h="1378210">
                <a:tc>
                  <a:txBody>
                    <a:bodyPr anchor="t" rtlCol="false"/>
                    <a:lstStyle/>
                    <a:p>
                      <a:pPr algn="l">
                        <a:lnSpc>
                          <a:spcPts val="3919"/>
                        </a:lnSpc>
                        <a:defRPr/>
                      </a:pPr>
                      <a:r>
                        <a:rPr lang="en-US" sz="2799" spc="-97" b="true">
                          <a:solidFill>
                            <a:srgbClr val="222222"/>
                          </a:solidFill>
                          <a:latin typeface="Telegraf Bold"/>
                          <a:ea typeface="Telegraf Bold"/>
                          <a:cs typeface="Telegraf Bold"/>
                          <a:sym typeface="Telegraf Bold"/>
                        </a:rPr>
                        <a:t>Giao diện hệ thống</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74B0BF"/>
                      </a:solidFill>
                      <a:prstDash val="solid"/>
                      <a:round/>
                      <a:headEnd type="none" w="med" len="med"/>
                      <a:tailEnd type="none" w="med" len="med"/>
                    </a:lnT>
                    <a:lnB cmpd="sng" algn="ctr" cap="flat" w="0">
                      <a:solidFill>
                        <a:srgbClr val="74B0BF"/>
                      </a:solidFill>
                      <a:prstDash val="solid"/>
                      <a:round/>
                      <a:headEnd type="none" w="med" len="med"/>
                      <a:tailEnd type="none" w="med" len="med"/>
                    </a:lnB>
                  </a:tcPr>
                </a:tc>
              </a:tr>
              <a:tr h="1378210">
                <a:tc>
                  <a:txBody>
                    <a:bodyPr anchor="t" rtlCol="false"/>
                    <a:lstStyle/>
                    <a:p>
                      <a:pPr algn="l">
                        <a:lnSpc>
                          <a:spcPts val="3919"/>
                        </a:lnSpc>
                        <a:defRPr/>
                      </a:pPr>
                      <a:r>
                        <a:rPr lang="en-US" sz="2799" spc="-97" b="true">
                          <a:solidFill>
                            <a:srgbClr val="222222"/>
                          </a:solidFill>
                          <a:latin typeface="Telegraf Bold"/>
                          <a:ea typeface="Telegraf Bold"/>
                          <a:cs typeface="Telegraf Bold"/>
                          <a:sym typeface="Telegraf Bold"/>
                        </a:rPr>
                        <a:t>Công nghệ</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74B0BF"/>
                      </a:solidFill>
                      <a:prstDash val="solid"/>
                      <a:round/>
                      <a:headEnd type="none" w="med" len="med"/>
                      <a:tailEnd type="none" w="med" len="med"/>
                    </a:lnB>
                  </a:tcPr>
                </a:tc>
              </a:tr>
            </a:tbl>
          </a:graphicData>
        </a:graphic>
      </p:graphicFrame>
      <p:sp>
        <p:nvSpPr>
          <p:cNvPr name="TextBox 4" id="4"/>
          <p:cNvSpPr txBox="true"/>
          <p:nvPr/>
        </p:nvSpPr>
        <p:spPr>
          <a:xfrm rot="0">
            <a:off x="1028700" y="1190625"/>
            <a:ext cx="7120263" cy="929706"/>
          </a:xfrm>
          <a:prstGeom prst="rect">
            <a:avLst/>
          </a:prstGeom>
        </p:spPr>
        <p:txBody>
          <a:bodyPr anchor="t" rtlCol="false" tIns="0" lIns="0" bIns="0" rIns="0">
            <a:spAutoFit/>
          </a:bodyPr>
          <a:lstStyle/>
          <a:p>
            <a:pPr algn="l">
              <a:lnSpc>
                <a:spcPts val="6120"/>
              </a:lnSpc>
            </a:pPr>
            <a:r>
              <a:rPr lang="en-US" sz="7200" spc="-410" b="true">
                <a:solidFill>
                  <a:srgbClr val="222222"/>
                </a:solidFill>
                <a:latin typeface="Telegraf Bold"/>
                <a:ea typeface="Telegraf Bold"/>
                <a:cs typeface="Telegraf Bold"/>
                <a:sym typeface="Telegraf Bold"/>
              </a:rPr>
              <a:t>CONTENT</a:t>
            </a:r>
          </a:p>
        </p:txBody>
      </p:sp>
      <p:sp>
        <p:nvSpPr>
          <p:cNvPr name="TextBox 5" id="5"/>
          <p:cNvSpPr txBox="true"/>
          <p:nvPr/>
        </p:nvSpPr>
        <p:spPr>
          <a:xfrm rot="0">
            <a:off x="1028700" y="3390082"/>
            <a:ext cx="1006042" cy="404462"/>
          </a:xfrm>
          <a:prstGeom prst="rect">
            <a:avLst/>
          </a:prstGeom>
        </p:spPr>
        <p:txBody>
          <a:bodyPr anchor="t" rtlCol="false" tIns="0" lIns="0" bIns="0" rIns="0">
            <a:spAutoFit/>
          </a:bodyPr>
          <a:lstStyle/>
          <a:p>
            <a:pPr algn="ctr">
              <a:lnSpc>
                <a:spcPts val="2799"/>
              </a:lnSpc>
            </a:pPr>
            <a:r>
              <a:rPr lang="en-US" b="true" sz="2799" spc="-97">
                <a:solidFill>
                  <a:srgbClr val="F1F1F8"/>
                </a:solidFill>
                <a:latin typeface="Telegraf Bold"/>
                <a:ea typeface="Telegraf Bold"/>
                <a:cs typeface="Telegraf Bold"/>
                <a:sym typeface="Telegraf Bold"/>
              </a:rPr>
              <a:t>01</a:t>
            </a:r>
          </a:p>
        </p:txBody>
      </p:sp>
      <p:sp>
        <p:nvSpPr>
          <p:cNvPr name="TextBox 6" id="6"/>
          <p:cNvSpPr txBox="true"/>
          <p:nvPr/>
        </p:nvSpPr>
        <p:spPr>
          <a:xfrm rot="0">
            <a:off x="1028700" y="4757603"/>
            <a:ext cx="1006042" cy="404495"/>
          </a:xfrm>
          <a:prstGeom prst="rect">
            <a:avLst/>
          </a:prstGeom>
        </p:spPr>
        <p:txBody>
          <a:bodyPr anchor="t" rtlCol="false" tIns="0" lIns="0" bIns="0" rIns="0">
            <a:spAutoFit/>
          </a:bodyPr>
          <a:lstStyle/>
          <a:p>
            <a:pPr algn="ctr">
              <a:lnSpc>
                <a:spcPts val="2799"/>
              </a:lnSpc>
            </a:pPr>
            <a:r>
              <a:rPr lang="en-US" b="true" sz="2799" spc="-97">
                <a:solidFill>
                  <a:srgbClr val="F1F1F8"/>
                </a:solidFill>
                <a:latin typeface="Telegraf Bold"/>
                <a:ea typeface="Telegraf Bold"/>
                <a:cs typeface="Telegraf Bold"/>
                <a:sym typeface="Telegraf Bold"/>
              </a:rPr>
              <a:t>02</a:t>
            </a:r>
          </a:p>
        </p:txBody>
      </p:sp>
      <p:sp>
        <p:nvSpPr>
          <p:cNvPr name="TextBox 7" id="7"/>
          <p:cNvSpPr txBox="true"/>
          <p:nvPr/>
        </p:nvSpPr>
        <p:spPr>
          <a:xfrm rot="0">
            <a:off x="1028700" y="6124123"/>
            <a:ext cx="1006042" cy="404495"/>
          </a:xfrm>
          <a:prstGeom prst="rect">
            <a:avLst/>
          </a:prstGeom>
        </p:spPr>
        <p:txBody>
          <a:bodyPr anchor="t" rtlCol="false" tIns="0" lIns="0" bIns="0" rIns="0">
            <a:spAutoFit/>
          </a:bodyPr>
          <a:lstStyle/>
          <a:p>
            <a:pPr algn="ctr">
              <a:lnSpc>
                <a:spcPts val="2799"/>
              </a:lnSpc>
            </a:pPr>
            <a:r>
              <a:rPr lang="en-US" b="true" sz="2799" spc="-97">
                <a:solidFill>
                  <a:srgbClr val="F1F1F8"/>
                </a:solidFill>
                <a:latin typeface="Telegraf Bold"/>
                <a:ea typeface="Telegraf Bold"/>
                <a:cs typeface="Telegraf Bold"/>
                <a:sym typeface="Telegraf Bold"/>
              </a:rPr>
              <a:t>03</a:t>
            </a:r>
          </a:p>
        </p:txBody>
      </p:sp>
      <p:sp>
        <p:nvSpPr>
          <p:cNvPr name="TextBox 8" id="8"/>
          <p:cNvSpPr txBox="true"/>
          <p:nvPr/>
        </p:nvSpPr>
        <p:spPr>
          <a:xfrm rot="0">
            <a:off x="9280822" y="3390049"/>
            <a:ext cx="1006042" cy="404495"/>
          </a:xfrm>
          <a:prstGeom prst="rect">
            <a:avLst/>
          </a:prstGeom>
        </p:spPr>
        <p:txBody>
          <a:bodyPr anchor="t" rtlCol="false" tIns="0" lIns="0" bIns="0" rIns="0">
            <a:spAutoFit/>
          </a:bodyPr>
          <a:lstStyle/>
          <a:p>
            <a:pPr algn="ctr">
              <a:lnSpc>
                <a:spcPts val="2799"/>
              </a:lnSpc>
            </a:pPr>
            <a:r>
              <a:rPr lang="en-US" b="true" sz="2799" spc="-97">
                <a:solidFill>
                  <a:srgbClr val="F1F1F8"/>
                </a:solidFill>
                <a:latin typeface="Telegraf Bold"/>
                <a:ea typeface="Telegraf Bold"/>
                <a:cs typeface="Telegraf Bold"/>
                <a:sym typeface="Telegraf Bold"/>
              </a:rPr>
              <a:t>04</a:t>
            </a:r>
          </a:p>
        </p:txBody>
      </p:sp>
      <p:sp>
        <p:nvSpPr>
          <p:cNvPr name="TextBox 9" id="9"/>
          <p:cNvSpPr txBox="true"/>
          <p:nvPr/>
        </p:nvSpPr>
        <p:spPr>
          <a:xfrm rot="0">
            <a:off x="9280822" y="4756585"/>
            <a:ext cx="1006042" cy="404495"/>
          </a:xfrm>
          <a:prstGeom prst="rect">
            <a:avLst/>
          </a:prstGeom>
        </p:spPr>
        <p:txBody>
          <a:bodyPr anchor="t" rtlCol="false" tIns="0" lIns="0" bIns="0" rIns="0">
            <a:spAutoFit/>
          </a:bodyPr>
          <a:lstStyle/>
          <a:p>
            <a:pPr algn="ctr">
              <a:lnSpc>
                <a:spcPts val="2799"/>
              </a:lnSpc>
            </a:pPr>
            <a:r>
              <a:rPr lang="en-US" b="true" sz="2799" spc="-97">
                <a:solidFill>
                  <a:srgbClr val="F1F1F8"/>
                </a:solidFill>
                <a:latin typeface="Telegraf Bold"/>
                <a:ea typeface="Telegraf Bold"/>
                <a:cs typeface="Telegraf Bold"/>
                <a:sym typeface="Telegraf Bold"/>
              </a:rPr>
              <a:t>05</a:t>
            </a:r>
          </a:p>
        </p:txBody>
      </p:sp>
    </p:spTree>
  </p:cSld>
  <p:clrMapOvr>
    <a:masterClrMapping/>
  </p:clrMapOvr>
  <p:transition spd="slow">
    <p:push dir="u"/>
  </p:transition>
</p:sld>
</file>

<file path=ppt/slides/slide4.xml><?xml version="1.0" encoding="utf-8"?>
<p:sld xmlns:p="http://schemas.openxmlformats.org/presentationml/2006/main" xmlns:a="http://schemas.openxmlformats.org/drawingml/2006/main">
  <p:cSld>
    <p:bg>
      <p:bgPr>
        <a:solidFill>
          <a:srgbClr val="0085FF"/>
        </a:solidFill>
      </p:bgPr>
    </p:bg>
    <p:spTree>
      <p:nvGrpSpPr>
        <p:cNvPr id="1" name=""/>
        <p:cNvGrpSpPr/>
        <p:nvPr/>
      </p:nvGrpSpPr>
      <p:grpSpPr>
        <a:xfrm>
          <a:off x="0" y="0"/>
          <a:ext cx="0" cy="0"/>
          <a:chOff x="0" y="0"/>
          <a:chExt cx="0" cy="0"/>
        </a:xfrm>
      </p:grpSpPr>
      <p:sp>
        <p:nvSpPr>
          <p:cNvPr name="TextBox 2" id="2"/>
          <p:cNvSpPr txBox="true"/>
          <p:nvPr/>
        </p:nvSpPr>
        <p:spPr>
          <a:xfrm rot="0">
            <a:off x="1028700" y="6414029"/>
            <a:ext cx="7062129" cy="1054608"/>
          </a:xfrm>
          <a:prstGeom prst="rect">
            <a:avLst/>
          </a:prstGeom>
        </p:spPr>
        <p:txBody>
          <a:bodyPr anchor="t" rtlCol="false" tIns="0" lIns="0" bIns="0" rIns="0">
            <a:spAutoFit/>
          </a:bodyPr>
          <a:lstStyle/>
          <a:p>
            <a:pPr algn="just">
              <a:lnSpc>
                <a:spcPts val="8135"/>
              </a:lnSpc>
            </a:pPr>
            <a:r>
              <a:rPr lang="en-US" b="true" sz="7200" spc="-410">
                <a:solidFill>
                  <a:srgbClr val="F6F4F1"/>
                </a:solidFill>
                <a:latin typeface="SVN-Gilroy Semi-Bold"/>
                <a:ea typeface="SVN-Gilroy Semi-Bold"/>
                <a:cs typeface="SVN-Gilroy Semi-Bold"/>
                <a:sym typeface="SVN-Gilroy Semi-Bold"/>
              </a:rPr>
              <a:t>GIỚI THIỆU</a:t>
            </a:r>
          </a:p>
        </p:txBody>
      </p:sp>
      <p:sp>
        <p:nvSpPr>
          <p:cNvPr name="TextBox 3" id="3"/>
          <p:cNvSpPr txBox="true"/>
          <p:nvPr/>
        </p:nvSpPr>
        <p:spPr>
          <a:xfrm rot="0">
            <a:off x="6159506" y="1392454"/>
            <a:ext cx="10555156" cy="2399030"/>
          </a:xfrm>
          <a:prstGeom prst="rect">
            <a:avLst/>
          </a:prstGeom>
        </p:spPr>
        <p:txBody>
          <a:bodyPr anchor="t" rtlCol="false" tIns="0" lIns="0" bIns="0" rIns="0">
            <a:spAutoFit/>
          </a:bodyPr>
          <a:lstStyle/>
          <a:p>
            <a:pPr algn="l" marL="496572" indent="-248286" lvl="1">
              <a:lnSpc>
                <a:spcPts val="3220"/>
              </a:lnSpc>
              <a:buFont typeface="Arial"/>
              <a:buChar char="•"/>
            </a:pPr>
            <a:r>
              <a:rPr lang="en-US" sz="2300" spc="-80">
                <a:solidFill>
                  <a:srgbClr val="F6F4F1"/>
                </a:solidFill>
                <a:latin typeface="SVN-Gilroy"/>
                <a:ea typeface="SVN-Gilroy"/>
                <a:cs typeface="SVN-Gilroy"/>
                <a:sym typeface="SVN-Gilroy"/>
              </a:rPr>
              <a:t>Sinh viên ngành Khoa học Máy tính (KHMT) và Công nghệ Thông tin (CNTT) thường gặp khó khăn trong việc xác định lộ trình học tập phù hợp với năng lực và mục tiêu nghề nghiệp.</a:t>
            </a:r>
          </a:p>
          <a:p>
            <a:pPr algn="l" marL="496572" indent="-248286" lvl="1">
              <a:lnSpc>
                <a:spcPts val="3220"/>
              </a:lnSpc>
              <a:buFont typeface="Arial"/>
              <a:buChar char="•"/>
            </a:pPr>
            <a:r>
              <a:rPr lang="en-US" sz="2300" spc="-80">
                <a:solidFill>
                  <a:srgbClr val="F6F4F1"/>
                </a:solidFill>
                <a:latin typeface="SVN-Gilroy"/>
                <a:ea typeface="SVN-Gilroy"/>
                <a:cs typeface="SVN-Gilroy"/>
                <a:sym typeface="SVN-Gilroy"/>
              </a:rPr>
              <a:t>Nhiều sinh viên lãng phí thời gian vào các khoá học không cần thiết hoặc không phù hợp, dẫn đến hiệu quả học tập không cao và mất động lực.</a:t>
            </a:r>
          </a:p>
          <a:p>
            <a:pPr algn="l">
              <a:lnSpc>
                <a:spcPts val="3220"/>
              </a:lnSpc>
            </a:pPr>
          </a:p>
        </p:txBody>
      </p:sp>
      <p:sp>
        <p:nvSpPr>
          <p:cNvPr name="TextBox 4" id="4"/>
          <p:cNvSpPr txBox="true"/>
          <p:nvPr/>
        </p:nvSpPr>
        <p:spPr>
          <a:xfrm rot="0">
            <a:off x="6159506" y="616903"/>
            <a:ext cx="1931323" cy="404495"/>
          </a:xfrm>
          <a:prstGeom prst="rect">
            <a:avLst/>
          </a:prstGeom>
        </p:spPr>
        <p:txBody>
          <a:bodyPr anchor="t" rtlCol="false" tIns="0" lIns="0" bIns="0" rIns="0">
            <a:spAutoFit/>
          </a:bodyPr>
          <a:lstStyle/>
          <a:p>
            <a:pPr algn="ctr">
              <a:lnSpc>
                <a:spcPts val="2799"/>
              </a:lnSpc>
            </a:pPr>
            <a:r>
              <a:rPr lang="en-US" b="true" sz="2799" spc="-97">
                <a:solidFill>
                  <a:srgbClr val="222222"/>
                </a:solidFill>
                <a:latin typeface="Telegraf Bold"/>
                <a:ea typeface="Telegraf Bold"/>
                <a:cs typeface="Telegraf Bold"/>
                <a:sym typeface="Telegraf Bold"/>
              </a:rPr>
              <a:t>vấn đề</a:t>
            </a:r>
          </a:p>
        </p:txBody>
      </p:sp>
      <p:sp>
        <p:nvSpPr>
          <p:cNvPr name="TextBox 5" id="5"/>
          <p:cNvSpPr txBox="true"/>
          <p:nvPr/>
        </p:nvSpPr>
        <p:spPr>
          <a:xfrm rot="0">
            <a:off x="1028700" y="7440062"/>
            <a:ext cx="9975127" cy="1572005"/>
          </a:xfrm>
          <a:prstGeom prst="rect">
            <a:avLst/>
          </a:prstGeom>
        </p:spPr>
        <p:txBody>
          <a:bodyPr anchor="t" rtlCol="false" tIns="0" lIns="0" bIns="0" rIns="0">
            <a:spAutoFit/>
          </a:bodyPr>
          <a:lstStyle/>
          <a:p>
            <a:pPr algn="just">
              <a:lnSpc>
                <a:spcPts val="11491"/>
              </a:lnSpc>
            </a:pPr>
            <a:r>
              <a:rPr lang="en-US" b="true" sz="10169" spc="-579">
                <a:solidFill>
                  <a:srgbClr val="222222"/>
                </a:solidFill>
                <a:latin typeface="Telegraf Bold"/>
                <a:ea typeface="Telegraf Bold"/>
                <a:cs typeface="Telegraf Bold"/>
                <a:sym typeface="Telegraf Bold"/>
              </a:rPr>
              <a:t>DỰ ÁN</a:t>
            </a:r>
          </a:p>
        </p:txBody>
      </p:sp>
      <p:sp>
        <p:nvSpPr>
          <p:cNvPr name="TextBox 6" id="6"/>
          <p:cNvSpPr txBox="true"/>
          <p:nvPr/>
        </p:nvSpPr>
        <p:spPr>
          <a:xfrm rot="0">
            <a:off x="6159506" y="4376950"/>
            <a:ext cx="10555156" cy="1998980"/>
          </a:xfrm>
          <a:prstGeom prst="rect">
            <a:avLst/>
          </a:prstGeom>
        </p:spPr>
        <p:txBody>
          <a:bodyPr anchor="t" rtlCol="false" tIns="0" lIns="0" bIns="0" rIns="0">
            <a:spAutoFit/>
          </a:bodyPr>
          <a:lstStyle/>
          <a:p>
            <a:pPr algn="l" marL="496572" indent="-248286" lvl="1">
              <a:lnSpc>
                <a:spcPts val="3220"/>
              </a:lnSpc>
              <a:buFont typeface="Arial"/>
              <a:buChar char="•"/>
            </a:pPr>
            <a:r>
              <a:rPr lang="en-US" sz="2300" spc="-80">
                <a:solidFill>
                  <a:srgbClr val="F6F4F1"/>
                </a:solidFill>
                <a:latin typeface="SVN-Gilroy"/>
                <a:ea typeface="SVN-Gilroy"/>
                <a:cs typeface="SVN-Gilroy"/>
                <a:sym typeface="SVN-Gilroy"/>
              </a:rPr>
              <a:t>Xây dựng một hệ thống hỗ trợ sinh viên cá nhân hóa lộ trình học tập dựa trên điểm mạnh, điểm yếu, kỹ năng hiện tại và mục tiêu nghề nghiệp.</a:t>
            </a:r>
          </a:p>
          <a:p>
            <a:pPr algn="l" marL="496572" indent="-248286" lvl="1">
              <a:lnSpc>
                <a:spcPts val="3220"/>
              </a:lnSpc>
              <a:buFont typeface="Arial"/>
              <a:buChar char="•"/>
            </a:pPr>
            <a:r>
              <a:rPr lang="en-US" sz="2300" spc="-80">
                <a:solidFill>
                  <a:srgbClr val="F6F4F1"/>
                </a:solidFill>
                <a:latin typeface="SVN-Gilroy"/>
                <a:ea typeface="SVN-Gilroy"/>
                <a:cs typeface="SVN-Gilroy"/>
                <a:sym typeface="SVN-Gilroy"/>
              </a:rPr>
              <a:t>Tích hợp các công cụ gợi ý thông minh và trực quan hóa tiến độ học tập để nâng cao trải nghiệm người dùng.</a:t>
            </a:r>
          </a:p>
          <a:p>
            <a:pPr algn="l">
              <a:lnSpc>
                <a:spcPts val="3220"/>
              </a:lnSpc>
            </a:pPr>
          </a:p>
        </p:txBody>
      </p:sp>
      <p:sp>
        <p:nvSpPr>
          <p:cNvPr name="TextBox 7" id="7"/>
          <p:cNvSpPr txBox="true"/>
          <p:nvPr/>
        </p:nvSpPr>
        <p:spPr>
          <a:xfrm rot="0">
            <a:off x="6357937" y="3689040"/>
            <a:ext cx="1931323" cy="404495"/>
          </a:xfrm>
          <a:prstGeom prst="rect">
            <a:avLst/>
          </a:prstGeom>
        </p:spPr>
        <p:txBody>
          <a:bodyPr anchor="t" rtlCol="false" tIns="0" lIns="0" bIns="0" rIns="0">
            <a:spAutoFit/>
          </a:bodyPr>
          <a:lstStyle/>
          <a:p>
            <a:pPr algn="ctr">
              <a:lnSpc>
                <a:spcPts val="2799"/>
              </a:lnSpc>
            </a:pPr>
            <a:r>
              <a:rPr lang="en-US" b="true" sz="2799" spc="-97">
                <a:solidFill>
                  <a:srgbClr val="222222"/>
                </a:solidFill>
                <a:latin typeface="Telegraf Bold"/>
                <a:ea typeface="Telegraf Bold"/>
                <a:cs typeface="Telegraf Bold"/>
                <a:sym typeface="Telegraf Bold"/>
              </a:rPr>
              <a:t>giải pháp</a:t>
            </a:r>
          </a:p>
        </p:txBody>
      </p:sp>
      <p:sp>
        <p:nvSpPr>
          <p:cNvPr name="TextBox 8" id="8"/>
          <p:cNvSpPr txBox="true"/>
          <p:nvPr/>
        </p:nvSpPr>
        <p:spPr>
          <a:xfrm rot="0">
            <a:off x="6159506" y="7170949"/>
            <a:ext cx="10901363" cy="2399030"/>
          </a:xfrm>
          <a:prstGeom prst="rect">
            <a:avLst/>
          </a:prstGeom>
        </p:spPr>
        <p:txBody>
          <a:bodyPr anchor="t" rtlCol="false" tIns="0" lIns="0" bIns="0" rIns="0">
            <a:spAutoFit/>
          </a:bodyPr>
          <a:lstStyle/>
          <a:p>
            <a:pPr algn="l" marL="496572" indent="-248286" lvl="1">
              <a:lnSpc>
                <a:spcPts val="3220"/>
              </a:lnSpc>
              <a:buFont typeface="Arial"/>
              <a:buChar char="•"/>
            </a:pPr>
            <a:r>
              <a:rPr lang="en-US" sz="2300" spc="-80">
                <a:solidFill>
                  <a:srgbClr val="F6F4F1"/>
                </a:solidFill>
                <a:latin typeface="SVN-Gilroy"/>
                <a:ea typeface="SVN-Gilroy"/>
                <a:cs typeface="SVN-Gilroy"/>
                <a:sym typeface="SVN-Gilroy"/>
              </a:rPr>
              <a:t>Sử dụng phương pháp Collaborative Filtering trong hệ thống gợi ý để phân tích và đưa ra lộ trình học tập cá nhân hóa, dựa trên dữ liệu từ khảo sát và ý kiến của những cá nhân đã thành công trong ngành.</a:t>
            </a:r>
          </a:p>
          <a:p>
            <a:pPr algn="l" marL="496572" indent="-248286" lvl="1">
              <a:lnSpc>
                <a:spcPts val="3220"/>
              </a:lnSpc>
              <a:buFont typeface="Arial"/>
              <a:buChar char="•"/>
            </a:pPr>
            <a:r>
              <a:rPr lang="en-US" sz="2300" spc="-80">
                <a:solidFill>
                  <a:srgbClr val="F6F4F1"/>
                </a:solidFill>
                <a:latin typeface="SVN-Gilroy"/>
                <a:ea typeface="SVN-Gilroy"/>
                <a:cs typeface="SVN-Gilroy"/>
                <a:sym typeface="SVN-Gilroy"/>
              </a:rPr>
              <a:t>Phát triển giao diện trực quan, thân thiện, giúp sinh viên dễ dàng theo dõi tiến độ và điều chỉnh mục tiêu học tập.</a:t>
            </a:r>
          </a:p>
          <a:p>
            <a:pPr algn="l" marL="496572" indent="-248286" lvl="1">
              <a:lnSpc>
                <a:spcPts val="3220"/>
              </a:lnSpc>
              <a:buFont typeface="Arial"/>
              <a:buChar char="•"/>
            </a:pPr>
            <a:r>
              <a:rPr lang="en-US" sz="2300" spc="-80">
                <a:solidFill>
                  <a:srgbClr val="F6F4F1"/>
                </a:solidFill>
                <a:latin typeface="SVN-Gilroy"/>
                <a:ea typeface="SVN-Gilroy"/>
                <a:cs typeface="SVN-Gilroy"/>
                <a:sym typeface="SVN-Gilroy"/>
              </a:rPr>
              <a:t>Tận dụng công nghệ hiện đại như Apache Superset để minh họa tiến trình học tập.</a:t>
            </a:r>
          </a:p>
        </p:txBody>
      </p:sp>
      <p:sp>
        <p:nvSpPr>
          <p:cNvPr name="TextBox 9" id="9"/>
          <p:cNvSpPr txBox="true"/>
          <p:nvPr/>
        </p:nvSpPr>
        <p:spPr>
          <a:xfrm rot="0">
            <a:off x="6357937" y="6394979"/>
            <a:ext cx="1931323" cy="404495"/>
          </a:xfrm>
          <a:prstGeom prst="rect">
            <a:avLst/>
          </a:prstGeom>
        </p:spPr>
        <p:txBody>
          <a:bodyPr anchor="t" rtlCol="false" tIns="0" lIns="0" bIns="0" rIns="0">
            <a:spAutoFit/>
          </a:bodyPr>
          <a:lstStyle/>
          <a:p>
            <a:pPr algn="ctr">
              <a:lnSpc>
                <a:spcPts val="2799"/>
              </a:lnSpc>
            </a:pPr>
            <a:r>
              <a:rPr lang="en-US" b="true" sz="2799" spc="-97">
                <a:solidFill>
                  <a:srgbClr val="222222"/>
                </a:solidFill>
                <a:latin typeface="Telegraf Bold"/>
                <a:ea typeface="Telegraf Bold"/>
                <a:cs typeface="Telegraf Bold"/>
                <a:sym typeface="Telegraf Bold"/>
              </a:rPr>
              <a:t>ý tưởng</a:t>
            </a:r>
          </a:p>
        </p:txBody>
      </p:sp>
    </p:spTree>
  </p:cSld>
  <p:clrMapOvr>
    <a:masterClrMapping/>
  </p:clrMapOvr>
  <p:transition spd="slow">
    <p:push dir="u"/>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4F1"/>
        </a:solidFill>
      </p:bgPr>
    </p:bg>
    <p:spTree>
      <p:nvGrpSpPr>
        <p:cNvPr id="1" name=""/>
        <p:cNvGrpSpPr/>
        <p:nvPr/>
      </p:nvGrpSpPr>
      <p:grpSpPr>
        <a:xfrm>
          <a:off x="0" y="0"/>
          <a:ext cx="0" cy="0"/>
          <a:chOff x="0" y="0"/>
          <a:chExt cx="0" cy="0"/>
        </a:xfrm>
      </p:grpSpPr>
      <p:sp>
        <p:nvSpPr>
          <p:cNvPr name="Freeform 2" id="2"/>
          <p:cNvSpPr/>
          <p:nvPr/>
        </p:nvSpPr>
        <p:spPr>
          <a:xfrm flipH="false" flipV="false" rot="0">
            <a:off x="-576460" y="3939854"/>
            <a:ext cx="9520719" cy="6347146"/>
          </a:xfrm>
          <a:custGeom>
            <a:avLst/>
            <a:gdLst/>
            <a:ahLst/>
            <a:cxnLst/>
            <a:rect r="r" b="b" t="t" l="l"/>
            <a:pathLst>
              <a:path h="6347146" w="9520719">
                <a:moveTo>
                  <a:pt x="0" y="0"/>
                </a:moveTo>
                <a:lnTo>
                  <a:pt x="9520718" y="0"/>
                </a:lnTo>
                <a:lnTo>
                  <a:pt x="9520718" y="6347146"/>
                </a:lnTo>
                <a:lnTo>
                  <a:pt x="0" y="6347146"/>
                </a:lnTo>
                <a:lnTo>
                  <a:pt x="0" y="0"/>
                </a:lnTo>
                <a:close/>
              </a:path>
            </a:pathLst>
          </a:custGeom>
          <a:blipFill>
            <a:blip r:embed="rId2"/>
            <a:stretch>
              <a:fillRect l="0" t="0" r="0" b="0"/>
            </a:stretch>
          </a:blipFill>
        </p:spPr>
      </p:sp>
      <p:sp>
        <p:nvSpPr>
          <p:cNvPr name="Freeform 3" id="3"/>
          <p:cNvSpPr/>
          <p:nvPr/>
        </p:nvSpPr>
        <p:spPr>
          <a:xfrm flipH="false" flipV="false" rot="0">
            <a:off x="-169930" y="4077713"/>
            <a:ext cx="9313930" cy="6209287"/>
          </a:xfrm>
          <a:custGeom>
            <a:avLst/>
            <a:gdLst/>
            <a:ahLst/>
            <a:cxnLst/>
            <a:rect r="r" b="b" t="t" l="l"/>
            <a:pathLst>
              <a:path h="6209287" w="9313930">
                <a:moveTo>
                  <a:pt x="0" y="0"/>
                </a:moveTo>
                <a:lnTo>
                  <a:pt x="9313930" y="0"/>
                </a:lnTo>
                <a:lnTo>
                  <a:pt x="9313930" y="6209287"/>
                </a:lnTo>
                <a:lnTo>
                  <a:pt x="0" y="6209287"/>
                </a:lnTo>
                <a:lnTo>
                  <a:pt x="0" y="0"/>
                </a:lnTo>
                <a:close/>
              </a:path>
            </a:pathLst>
          </a:custGeom>
          <a:blipFill>
            <a:blip r:embed="rId3"/>
            <a:stretch>
              <a:fillRect l="0" t="0" r="0" b="0"/>
            </a:stretch>
          </a:blipFill>
        </p:spPr>
      </p:sp>
      <p:sp>
        <p:nvSpPr>
          <p:cNvPr name="TextBox 4" id="4"/>
          <p:cNvSpPr txBox="true"/>
          <p:nvPr/>
        </p:nvSpPr>
        <p:spPr>
          <a:xfrm rot="0">
            <a:off x="1051956" y="1496384"/>
            <a:ext cx="6870158" cy="2287283"/>
          </a:xfrm>
          <a:prstGeom prst="rect">
            <a:avLst/>
          </a:prstGeom>
        </p:spPr>
        <p:txBody>
          <a:bodyPr anchor="t" rtlCol="false" tIns="0" lIns="0" bIns="0" rIns="0">
            <a:spAutoFit/>
          </a:bodyPr>
          <a:lstStyle/>
          <a:p>
            <a:pPr algn="l">
              <a:lnSpc>
                <a:spcPts val="8425"/>
              </a:lnSpc>
            </a:pPr>
            <a:r>
              <a:rPr lang="en-US" sz="8425" spc="-480" b="true">
                <a:solidFill>
                  <a:srgbClr val="222222"/>
                </a:solidFill>
                <a:latin typeface="Telegraf Bold"/>
                <a:ea typeface="Telegraf Bold"/>
                <a:cs typeface="Telegraf Bold"/>
                <a:sym typeface="Telegraf Bold"/>
              </a:rPr>
              <a:t>ĐỐI TƯỢNG </a:t>
            </a:r>
          </a:p>
          <a:p>
            <a:pPr algn="l" marL="0" indent="0" lvl="0">
              <a:lnSpc>
                <a:spcPts val="8425"/>
              </a:lnSpc>
            </a:pPr>
            <a:r>
              <a:rPr lang="en-US" b="true" sz="8425" spc="-480">
                <a:solidFill>
                  <a:srgbClr val="222222"/>
                </a:solidFill>
                <a:latin typeface="Telegraf Bold"/>
                <a:ea typeface="Telegraf Bold"/>
                <a:cs typeface="Telegraf Bold"/>
                <a:sym typeface="Telegraf Bold"/>
              </a:rPr>
              <a:t>SỬ DỤNG</a:t>
            </a:r>
          </a:p>
        </p:txBody>
      </p:sp>
      <p:sp>
        <p:nvSpPr>
          <p:cNvPr name="TextBox 5" id="5"/>
          <p:cNvSpPr txBox="true"/>
          <p:nvPr/>
        </p:nvSpPr>
        <p:spPr>
          <a:xfrm rot="0">
            <a:off x="9426117" y="2225237"/>
            <a:ext cx="8276533" cy="2190938"/>
          </a:xfrm>
          <a:prstGeom prst="rect">
            <a:avLst/>
          </a:prstGeom>
        </p:spPr>
        <p:txBody>
          <a:bodyPr anchor="t" rtlCol="false" tIns="0" lIns="0" bIns="0" rIns="0">
            <a:spAutoFit/>
          </a:bodyPr>
          <a:lstStyle/>
          <a:p>
            <a:pPr algn="l" marL="545661" indent="-272830" lvl="1">
              <a:lnSpc>
                <a:spcPts val="3538"/>
              </a:lnSpc>
              <a:buFont typeface="Arial"/>
              <a:buChar char="•"/>
            </a:pPr>
            <a:r>
              <a:rPr lang="en-US" sz="2527" spc="-88">
                <a:solidFill>
                  <a:srgbClr val="0085FF"/>
                </a:solidFill>
                <a:latin typeface="SVN-Gilroy"/>
                <a:ea typeface="SVN-Gilroy"/>
                <a:cs typeface="SVN-Gilroy"/>
                <a:sym typeface="SVN-Gilroy"/>
              </a:rPr>
              <a:t>Cần định hướng rõ ràng trong học tập và phát triển kỹ năng chuyên môn.</a:t>
            </a:r>
          </a:p>
          <a:p>
            <a:pPr algn="l" marL="545661" indent="-272830" lvl="1">
              <a:lnSpc>
                <a:spcPts val="3538"/>
              </a:lnSpc>
              <a:buFont typeface="Arial"/>
              <a:buChar char="•"/>
            </a:pPr>
            <a:r>
              <a:rPr lang="en-US" sz="2527" spc="-88">
                <a:solidFill>
                  <a:srgbClr val="0085FF"/>
                </a:solidFill>
                <a:latin typeface="SVN-Gilroy"/>
                <a:ea typeface="SVN-Gilroy"/>
                <a:cs typeface="SVN-Gilroy"/>
                <a:sym typeface="SVN-Gilroy"/>
              </a:rPr>
              <a:t>Mong muốn nâng cao hiệu quả học tập qua các gợi ý cá nhân hóa.</a:t>
            </a:r>
          </a:p>
          <a:p>
            <a:pPr algn="l">
              <a:lnSpc>
                <a:spcPts val="3538"/>
              </a:lnSpc>
            </a:pPr>
          </a:p>
        </p:txBody>
      </p:sp>
      <p:sp>
        <p:nvSpPr>
          <p:cNvPr name="TextBox 6" id="6"/>
          <p:cNvSpPr txBox="true"/>
          <p:nvPr/>
        </p:nvSpPr>
        <p:spPr>
          <a:xfrm rot="0">
            <a:off x="9163745" y="1458284"/>
            <a:ext cx="5332856" cy="824103"/>
          </a:xfrm>
          <a:prstGeom prst="rect">
            <a:avLst/>
          </a:prstGeom>
        </p:spPr>
        <p:txBody>
          <a:bodyPr anchor="t" rtlCol="false" tIns="0" lIns="0" bIns="0" rIns="0">
            <a:spAutoFit/>
          </a:bodyPr>
          <a:lstStyle/>
          <a:p>
            <a:pPr algn="ctr">
              <a:lnSpc>
                <a:spcPts val="3076"/>
              </a:lnSpc>
            </a:pPr>
            <a:r>
              <a:rPr lang="en-US" b="true" sz="3076" spc="-107">
                <a:solidFill>
                  <a:srgbClr val="FFFFFF"/>
                </a:solidFill>
                <a:latin typeface="Telegraf Bold"/>
                <a:ea typeface="Telegraf Bold"/>
                <a:cs typeface="Telegraf Bold"/>
                <a:sym typeface="Telegraf Bold"/>
              </a:rPr>
              <a:t>Sinh viên ngành CNTT:</a:t>
            </a:r>
          </a:p>
          <a:p>
            <a:pPr algn="ctr">
              <a:lnSpc>
                <a:spcPts val="3076"/>
              </a:lnSpc>
            </a:pPr>
          </a:p>
        </p:txBody>
      </p:sp>
      <p:sp>
        <p:nvSpPr>
          <p:cNvPr name="TextBox 7" id="7"/>
          <p:cNvSpPr txBox="true"/>
          <p:nvPr/>
        </p:nvSpPr>
        <p:spPr>
          <a:xfrm rot="0">
            <a:off x="9426117" y="5224961"/>
            <a:ext cx="8276533" cy="1311745"/>
          </a:xfrm>
          <a:prstGeom prst="rect">
            <a:avLst/>
          </a:prstGeom>
        </p:spPr>
        <p:txBody>
          <a:bodyPr anchor="t" rtlCol="false" tIns="0" lIns="0" bIns="0" rIns="0">
            <a:spAutoFit/>
          </a:bodyPr>
          <a:lstStyle/>
          <a:p>
            <a:pPr algn="l" marL="545661" indent="-272830" lvl="1">
              <a:lnSpc>
                <a:spcPts val="3538"/>
              </a:lnSpc>
              <a:buFont typeface="Arial"/>
              <a:buChar char="•"/>
            </a:pPr>
            <a:r>
              <a:rPr lang="en-US" sz="2527" spc="-88">
                <a:solidFill>
                  <a:srgbClr val="0085FF"/>
                </a:solidFill>
                <a:latin typeface="SVN-Gilroy"/>
                <a:ea typeface="SVN-Gilroy"/>
                <a:cs typeface="SVN-Gilroy"/>
                <a:sym typeface="SVN-Gilroy"/>
              </a:rPr>
              <a:t>Sử dụng hệ thống để theo dõi tiến độ của sinh viên và cung cấp hướng dẫn kịp thời.</a:t>
            </a:r>
          </a:p>
          <a:p>
            <a:pPr algn="l">
              <a:lnSpc>
                <a:spcPts val="3538"/>
              </a:lnSpc>
            </a:pPr>
          </a:p>
        </p:txBody>
      </p:sp>
      <p:sp>
        <p:nvSpPr>
          <p:cNvPr name="TextBox 8" id="8"/>
          <p:cNvSpPr txBox="true"/>
          <p:nvPr/>
        </p:nvSpPr>
        <p:spPr>
          <a:xfrm rot="0">
            <a:off x="9688489" y="4444750"/>
            <a:ext cx="5332856" cy="436839"/>
          </a:xfrm>
          <a:prstGeom prst="rect">
            <a:avLst/>
          </a:prstGeom>
        </p:spPr>
        <p:txBody>
          <a:bodyPr anchor="t" rtlCol="false" tIns="0" lIns="0" bIns="0" rIns="0">
            <a:spAutoFit/>
          </a:bodyPr>
          <a:lstStyle/>
          <a:p>
            <a:pPr algn="ctr">
              <a:lnSpc>
                <a:spcPts val="3076"/>
              </a:lnSpc>
            </a:pPr>
            <a:r>
              <a:rPr lang="en-US" b="true" sz="3076" spc="-107">
                <a:solidFill>
                  <a:srgbClr val="FFFFFF"/>
                </a:solidFill>
                <a:latin typeface="Telegraf Bold"/>
                <a:ea typeface="Telegraf Bold"/>
                <a:cs typeface="Telegraf Bold"/>
                <a:sym typeface="Telegraf Bold"/>
              </a:rPr>
              <a:t>Giảng viên và cố vấn học tập:</a:t>
            </a:r>
          </a:p>
        </p:txBody>
      </p:sp>
      <p:sp>
        <p:nvSpPr>
          <p:cNvPr name="TextBox 9" id="9"/>
          <p:cNvSpPr txBox="true"/>
          <p:nvPr/>
        </p:nvSpPr>
        <p:spPr>
          <a:xfrm rot="0">
            <a:off x="9426117" y="7484466"/>
            <a:ext cx="8276533" cy="432551"/>
          </a:xfrm>
          <a:prstGeom prst="rect">
            <a:avLst/>
          </a:prstGeom>
        </p:spPr>
        <p:txBody>
          <a:bodyPr anchor="t" rtlCol="false" tIns="0" lIns="0" bIns="0" rIns="0">
            <a:spAutoFit/>
          </a:bodyPr>
          <a:lstStyle/>
          <a:p>
            <a:pPr algn="l" marL="545661" indent="-272830" lvl="1">
              <a:lnSpc>
                <a:spcPts val="3538"/>
              </a:lnSpc>
              <a:buFont typeface="Arial"/>
              <a:buChar char="•"/>
            </a:pPr>
            <a:r>
              <a:rPr lang="en-US" sz="2527" spc="-88">
                <a:solidFill>
                  <a:srgbClr val="0085FF"/>
                </a:solidFill>
                <a:latin typeface="SVN-Gilroy"/>
                <a:ea typeface="SVN-Gilroy"/>
                <a:cs typeface="SVN-Gilroy"/>
                <a:sym typeface="SVN-Gilroy"/>
              </a:rPr>
              <a:t>Triển khai hệ thống nhằm nâng cao chất lượng đào tạo.</a:t>
            </a:r>
          </a:p>
        </p:txBody>
      </p:sp>
      <p:sp>
        <p:nvSpPr>
          <p:cNvPr name="TextBox 10" id="10"/>
          <p:cNvSpPr txBox="true"/>
          <p:nvPr/>
        </p:nvSpPr>
        <p:spPr>
          <a:xfrm rot="0">
            <a:off x="8944258" y="6565281"/>
            <a:ext cx="5332856" cy="436839"/>
          </a:xfrm>
          <a:prstGeom prst="rect">
            <a:avLst/>
          </a:prstGeom>
        </p:spPr>
        <p:txBody>
          <a:bodyPr anchor="t" rtlCol="false" tIns="0" lIns="0" bIns="0" rIns="0">
            <a:spAutoFit/>
          </a:bodyPr>
          <a:lstStyle/>
          <a:p>
            <a:pPr algn="ctr">
              <a:lnSpc>
                <a:spcPts val="3076"/>
              </a:lnSpc>
            </a:pPr>
            <a:r>
              <a:rPr lang="en-US" b="true" sz="3076" spc="-107">
                <a:solidFill>
                  <a:srgbClr val="FFFFFF"/>
                </a:solidFill>
                <a:latin typeface="Telegraf Bold"/>
                <a:ea typeface="Telegraf Bold"/>
                <a:cs typeface="Telegraf Bold"/>
                <a:sym typeface="Telegraf Bold"/>
              </a:rPr>
              <a:t>Tổ chức giáo dục:</a:t>
            </a:r>
          </a:p>
        </p:txBody>
      </p:sp>
    </p:spTree>
  </p:cSld>
  <p:clrMapOvr>
    <a:masterClrMapping/>
  </p:clrMapOvr>
  <p:transition spd="slow">
    <p:push dir="u"/>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4F1"/>
        </a:solidFill>
      </p:bgPr>
    </p:bg>
    <p:spTree>
      <p:nvGrpSpPr>
        <p:cNvPr id="1" name=""/>
        <p:cNvGrpSpPr/>
        <p:nvPr/>
      </p:nvGrpSpPr>
      <p:grpSpPr>
        <a:xfrm>
          <a:off x="0" y="0"/>
          <a:ext cx="0" cy="0"/>
          <a:chOff x="0" y="0"/>
          <a:chExt cx="0" cy="0"/>
        </a:xfrm>
      </p:grpSpPr>
      <p:sp>
        <p:nvSpPr>
          <p:cNvPr name="TextBox 2" id="2"/>
          <p:cNvSpPr txBox="true"/>
          <p:nvPr/>
        </p:nvSpPr>
        <p:spPr>
          <a:xfrm rot="0">
            <a:off x="1028700" y="1301356"/>
            <a:ext cx="10078737" cy="1040130"/>
          </a:xfrm>
          <a:prstGeom prst="rect">
            <a:avLst/>
          </a:prstGeom>
        </p:spPr>
        <p:txBody>
          <a:bodyPr anchor="t" rtlCol="false" tIns="0" lIns="0" bIns="0" rIns="0">
            <a:spAutoFit/>
          </a:bodyPr>
          <a:lstStyle/>
          <a:p>
            <a:pPr algn="l">
              <a:lnSpc>
                <a:spcPts val="7200"/>
              </a:lnSpc>
            </a:pPr>
            <a:r>
              <a:rPr lang="en-US" sz="7200" spc="-410" b="true">
                <a:solidFill>
                  <a:srgbClr val="222222"/>
                </a:solidFill>
                <a:latin typeface="Telegraf Bold"/>
                <a:ea typeface="Telegraf Bold"/>
                <a:cs typeface="Telegraf Bold"/>
                <a:sym typeface="Telegraf Bold"/>
              </a:rPr>
              <a:t>NỘI DUNG HỆ THỐNG</a:t>
            </a:r>
          </a:p>
        </p:txBody>
      </p:sp>
      <p:sp>
        <p:nvSpPr>
          <p:cNvPr name="Freeform 3" id="3"/>
          <p:cNvSpPr/>
          <p:nvPr/>
        </p:nvSpPr>
        <p:spPr>
          <a:xfrm flipH="false" flipV="false" rot="0">
            <a:off x="10497667" y="1487580"/>
            <a:ext cx="609770" cy="610533"/>
          </a:xfrm>
          <a:custGeom>
            <a:avLst/>
            <a:gdLst/>
            <a:ahLst/>
            <a:cxnLst/>
            <a:rect r="r" b="b" t="t" l="l"/>
            <a:pathLst>
              <a:path h="610533" w="609770">
                <a:moveTo>
                  <a:pt x="0" y="0"/>
                </a:moveTo>
                <a:lnTo>
                  <a:pt x="609770" y="0"/>
                </a:lnTo>
                <a:lnTo>
                  <a:pt x="609770" y="610533"/>
                </a:lnTo>
                <a:lnTo>
                  <a:pt x="0" y="6105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93571" y="3219400"/>
            <a:ext cx="3412858" cy="830637"/>
          </a:xfrm>
          <a:prstGeom prst="rect">
            <a:avLst/>
          </a:prstGeom>
        </p:spPr>
        <p:txBody>
          <a:bodyPr anchor="t" rtlCol="false" tIns="0" lIns="0" bIns="0" rIns="0">
            <a:spAutoFit/>
          </a:bodyPr>
          <a:lstStyle/>
          <a:p>
            <a:pPr algn="l">
              <a:lnSpc>
                <a:spcPts val="3077"/>
              </a:lnSpc>
            </a:pPr>
            <a:r>
              <a:rPr lang="en-US" sz="3077" spc="-107" b="true">
                <a:solidFill>
                  <a:srgbClr val="F6F4F1"/>
                </a:solidFill>
                <a:latin typeface="Telegraf Bold"/>
                <a:ea typeface="Telegraf Bold"/>
                <a:cs typeface="Telegraf Bold"/>
                <a:sym typeface="Telegraf Bold"/>
              </a:rPr>
              <a:t>01: </a:t>
            </a:r>
            <a:r>
              <a:rPr lang="en-US" sz="3077" spc="-107">
                <a:solidFill>
                  <a:srgbClr val="F6F4F1"/>
                </a:solidFill>
                <a:latin typeface="Telegraf"/>
                <a:ea typeface="Telegraf"/>
                <a:cs typeface="Telegraf"/>
                <a:sym typeface="Telegraf"/>
              </a:rPr>
              <a:t> Cá nhân hoá</a:t>
            </a:r>
          </a:p>
          <a:p>
            <a:pPr algn="l">
              <a:lnSpc>
                <a:spcPts val="3077"/>
              </a:lnSpc>
            </a:pPr>
            <a:r>
              <a:rPr lang="en-US" sz="3077" spc="-107">
                <a:solidFill>
                  <a:srgbClr val="F6F4F1"/>
                </a:solidFill>
                <a:latin typeface="Telegraf"/>
                <a:ea typeface="Telegraf"/>
                <a:cs typeface="Telegraf"/>
                <a:sym typeface="Telegraf"/>
              </a:rPr>
              <a:t>lộ trình học tập   </a:t>
            </a:r>
          </a:p>
        </p:txBody>
      </p:sp>
      <p:sp>
        <p:nvSpPr>
          <p:cNvPr name="TextBox 5" id="5"/>
          <p:cNvSpPr txBox="true"/>
          <p:nvPr/>
        </p:nvSpPr>
        <p:spPr>
          <a:xfrm rot="0">
            <a:off x="4806429" y="3126801"/>
            <a:ext cx="11660865" cy="1526557"/>
          </a:xfrm>
          <a:prstGeom prst="rect">
            <a:avLst/>
          </a:prstGeom>
        </p:spPr>
        <p:txBody>
          <a:bodyPr anchor="t" rtlCol="false" tIns="0" lIns="0" bIns="0" rIns="0">
            <a:spAutoFit/>
          </a:bodyPr>
          <a:lstStyle/>
          <a:p>
            <a:pPr algn="l" marL="625963" indent="-312982" lvl="1">
              <a:lnSpc>
                <a:spcPts val="4059"/>
              </a:lnSpc>
              <a:buFont typeface="Arial"/>
              <a:buChar char="•"/>
            </a:pPr>
            <a:r>
              <a:rPr lang="en-US" sz="2899" i="true" spc="-101">
                <a:solidFill>
                  <a:srgbClr val="0085FF"/>
                </a:solidFill>
                <a:latin typeface="SVN-Gilroy Italics"/>
                <a:ea typeface="SVN-Gilroy Italics"/>
                <a:cs typeface="SVN-Gilroy Italics"/>
                <a:sym typeface="SVN-Gilroy Italics"/>
              </a:rPr>
              <a:t>Thu thập thông tin: </a:t>
            </a:r>
            <a:r>
              <a:rPr lang="en-US" sz="2899" spc="-101">
                <a:solidFill>
                  <a:srgbClr val="0085FF"/>
                </a:solidFill>
                <a:latin typeface="SVN-Gilroy"/>
                <a:ea typeface="SVN-Gilroy"/>
                <a:cs typeface="SVN-Gilroy"/>
                <a:sym typeface="SVN-Gilroy"/>
              </a:rPr>
              <a:t>ngành học, điểm mạnh/yếu, kỹ năng hiện tại.</a:t>
            </a:r>
          </a:p>
          <a:p>
            <a:pPr algn="l" marL="625963" indent="-312982" lvl="1">
              <a:lnSpc>
                <a:spcPts val="4059"/>
              </a:lnSpc>
              <a:buFont typeface="Arial"/>
              <a:buChar char="•"/>
            </a:pPr>
            <a:r>
              <a:rPr lang="en-US" sz="2899" i="true" spc="-101">
                <a:solidFill>
                  <a:srgbClr val="0085FF"/>
                </a:solidFill>
                <a:latin typeface="SVN-Gilroy Italics"/>
                <a:ea typeface="SVN-Gilroy Italics"/>
                <a:cs typeface="SVN-Gilroy Italics"/>
                <a:sym typeface="SVN-Gilroy Italics"/>
              </a:rPr>
              <a:t>Gợi ý lộ trình </a:t>
            </a:r>
            <a:r>
              <a:rPr lang="en-US" sz="2899" spc="-101">
                <a:solidFill>
                  <a:srgbClr val="0085FF"/>
                </a:solidFill>
                <a:latin typeface="SVN-Gilroy"/>
                <a:ea typeface="SVN-Gilroy"/>
                <a:cs typeface="SVN-Gilroy"/>
                <a:sym typeface="SVN-Gilroy"/>
              </a:rPr>
              <a:t>dựa trên dữ liệu từ những cá nhân thành công.</a:t>
            </a:r>
          </a:p>
          <a:p>
            <a:pPr algn="l">
              <a:lnSpc>
                <a:spcPts val="4059"/>
              </a:lnSpc>
            </a:pPr>
          </a:p>
        </p:txBody>
      </p:sp>
      <p:sp>
        <p:nvSpPr>
          <p:cNvPr name="TextBox 6" id="6"/>
          <p:cNvSpPr txBox="true"/>
          <p:nvPr/>
        </p:nvSpPr>
        <p:spPr>
          <a:xfrm rot="0">
            <a:off x="1393571" y="4658629"/>
            <a:ext cx="3412858" cy="830637"/>
          </a:xfrm>
          <a:prstGeom prst="rect">
            <a:avLst/>
          </a:prstGeom>
        </p:spPr>
        <p:txBody>
          <a:bodyPr anchor="t" rtlCol="false" tIns="0" lIns="0" bIns="0" rIns="0">
            <a:spAutoFit/>
          </a:bodyPr>
          <a:lstStyle/>
          <a:p>
            <a:pPr algn="l">
              <a:lnSpc>
                <a:spcPts val="3077"/>
              </a:lnSpc>
            </a:pPr>
            <a:r>
              <a:rPr lang="en-US" sz="3077" spc="-107" b="true">
                <a:solidFill>
                  <a:srgbClr val="F6F4F1"/>
                </a:solidFill>
                <a:latin typeface="Telegraf Bold"/>
                <a:ea typeface="Telegraf Bold"/>
                <a:cs typeface="Telegraf Bold"/>
                <a:sym typeface="Telegraf Bold"/>
              </a:rPr>
              <a:t>02: </a:t>
            </a:r>
            <a:r>
              <a:rPr lang="en-US" sz="3077" spc="-107">
                <a:solidFill>
                  <a:srgbClr val="F6F4F1"/>
                </a:solidFill>
                <a:latin typeface="Telegraf"/>
                <a:ea typeface="Telegraf"/>
                <a:cs typeface="Telegraf"/>
                <a:sym typeface="Telegraf"/>
              </a:rPr>
              <a:t>Gợi ý</a:t>
            </a:r>
          </a:p>
          <a:p>
            <a:pPr algn="l">
              <a:lnSpc>
                <a:spcPts val="3077"/>
              </a:lnSpc>
            </a:pPr>
            <a:r>
              <a:rPr lang="en-US" sz="3077" spc="-107">
                <a:solidFill>
                  <a:srgbClr val="F6F4F1"/>
                </a:solidFill>
                <a:latin typeface="Telegraf"/>
                <a:ea typeface="Telegraf"/>
                <a:cs typeface="Telegraf"/>
                <a:sym typeface="Telegraf"/>
              </a:rPr>
              <a:t>khoá học</a:t>
            </a:r>
          </a:p>
        </p:txBody>
      </p:sp>
      <p:sp>
        <p:nvSpPr>
          <p:cNvPr name="TextBox 7" id="7"/>
          <p:cNvSpPr txBox="true"/>
          <p:nvPr/>
        </p:nvSpPr>
        <p:spPr>
          <a:xfrm rot="0">
            <a:off x="4806429" y="4581119"/>
            <a:ext cx="13086476" cy="1496379"/>
          </a:xfrm>
          <a:prstGeom prst="rect">
            <a:avLst/>
          </a:prstGeom>
        </p:spPr>
        <p:txBody>
          <a:bodyPr anchor="t" rtlCol="false" tIns="0" lIns="0" bIns="0" rIns="0">
            <a:spAutoFit/>
          </a:bodyPr>
          <a:lstStyle/>
          <a:p>
            <a:pPr algn="l" marL="625964" indent="-312982" lvl="1">
              <a:lnSpc>
                <a:spcPts val="4059"/>
              </a:lnSpc>
              <a:buFont typeface="Arial"/>
              <a:buChar char="•"/>
            </a:pPr>
            <a:r>
              <a:rPr lang="en-US" sz="2899" spc="-101">
                <a:solidFill>
                  <a:srgbClr val="0085FF"/>
                </a:solidFill>
                <a:latin typeface="SVN-Gilroy"/>
                <a:ea typeface="SVN-Gilroy"/>
                <a:cs typeface="SVN-Gilroy"/>
                <a:sym typeface="SVN-Gilroy"/>
              </a:rPr>
              <a:t>Tìm kiếm và gợi ý các khóa học trực tuyến (MOOC như Coursera, Udemy, edX).</a:t>
            </a:r>
          </a:p>
          <a:p>
            <a:pPr algn="l" marL="625964" indent="-312982" lvl="1">
              <a:lnSpc>
                <a:spcPts val="4059"/>
              </a:lnSpc>
              <a:buFont typeface="Arial"/>
              <a:buChar char="•"/>
            </a:pPr>
            <a:r>
              <a:rPr lang="en-US" sz="2899" spc="-101">
                <a:solidFill>
                  <a:srgbClr val="0085FF"/>
                </a:solidFill>
                <a:latin typeface="SVN-Gilroy"/>
                <a:ea typeface="SVN-Gilroy"/>
                <a:cs typeface="SVN-Gilroy"/>
                <a:sym typeface="SVN-Gilroy"/>
              </a:rPr>
              <a:t>Đánh giá mức độ phù hợp dựa trên năng lực của sinh viên.</a:t>
            </a:r>
          </a:p>
          <a:p>
            <a:pPr algn="l">
              <a:lnSpc>
                <a:spcPts val="4059"/>
              </a:lnSpc>
            </a:pPr>
          </a:p>
        </p:txBody>
      </p:sp>
      <p:sp>
        <p:nvSpPr>
          <p:cNvPr name="TextBox 8" id="8"/>
          <p:cNvSpPr txBox="true"/>
          <p:nvPr/>
        </p:nvSpPr>
        <p:spPr>
          <a:xfrm rot="0">
            <a:off x="1393571" y="6097859"/>
            <a:ext cx="3412858" cy="830637"/>
          </a:xfrm>
          <a:prstGeom prst="rect">
            <a:avLst/>
          </a:prstGeom>
        </p:spPr>
        <p:txBody>
          <a:bodyPr anchor="t" rtlCol="false" tIns="0" lIns="0" bIns="0" rIns="0">
            <a:spAutoFit/>
          </a:bodyPr>
          <a:lstStyle/>
          <a:p>
            <a:pPr algn="l">
              <a:lnSpc>
                <a:spcPts val="3077"/>
              </a:lnSpc>
            </a:pPr>
            <a:r>
              <a:rPr lang="en-US" sz="3077" spc="-107" b="true">
                <a:solidFill>
                  <a:srgbClr val="F6F4F1"/>
                </a:solidFill>
                <a:latin typeface="Telegraf Bold"/>
                <a:ea typeface="Telegraf Bold"/>
                <a:cs typeface="Telegraf Bold"/>
                <a:sym typeface="Telegraf Bold"/>
              </a:rPr>
              <a:t>03: </a:t>
            </a:r>
            <a:r>
              <a:rPr lang="en-US" sz="3077" spc="-107">
                <a:solidFill>
                  <a:srgbClr val="F6F4F1"/>
                </a:solidFill>
                <a:latin typeface="Telegraf"/>
                <a:ea typeface="Telegraf"/>
                <a:cs typeface="Telegraf"/>
                <a:sym typeface="Telegraf"/>
              </a:rPr>
              <a:t>Trực quan hoá</a:t>
            </a:r>
          </a:p>
          <a:p>
            <a:pPr algn="l">
              <a:lnSpc>
                <a:spcPts val="3077"/>
              </a:lnSpc>
            </a:pPr>
            <a:r>
              <a:rPr lang="en-US" sz="3077" spc="-107">
                <a:solidFill>
                  <a:srgbClr val="F6F4F1"/>
                </a:solidFill>
                <a:latin typeface="Telegraf"/>
                <a:ea typeface="Telegraf"/>
                <a:cs typeface="Telegraf"/>
                <a:sym typeface="Telegraf"/>
              </a:rPr>
              <a:t>tiến độ học tập.      </a:t>
            </a:r>
          </a:p>
        </p:txBody>
      </p:sp>
      <p:sp>
        <p:nvSpPr>
          <p:cNvPr name="TextBox 9" id="9"/>
          <p:cNvSpPr txBox="true"/>
          <p:nvPr/>
        </p:nvSpPr>
        <p:spPr>
          <a:xfrm rot="0">
            <a:off x="4806429" y="6020349"/>
            <a:ext cx="11660865" cy="1010623"/>
          </a:xfrm>
          <a:prstGeom prst="rect">
            <a:avLst/>
          </a:prstGeom>
        </p:spPr>
        <p:txBody>
          <a:bodyPr anchor="t" rtlCol="false" tIns="0" lIns="0" bIns="0" rIns="0">
            <a:spAutoFit/>
          </a:bodyPr>
          <a:lstStyle/>
          <a:p>
            <a:pPr algn="l" marL="625963" indent="-312981" lvl="1">
              <a:lnSpc>
                <a:spcPts val="4059"/>
              </a:lnSpc>
              <a:buFont typeface="Arial"/>
              <a:buChar char="•"/>
            </a:pPr>
            <a:r>
              <a:rPr lang="en-US" sz="2899" spc="-101">
                <a:solidFill>
                  <a:srgbClr val="0085FF"/>
                </a:solidFill>
                <a:latin typeface="SVN-Gilroy"/>
                <a:ea typeface="SVN-Gilroy"/>
                <a:cs typeface="SVN-Gilroy"/>
                <a:sym typeface="SVN-Gilroy"/>
              </a:rPr>
              <a:t>Sử dụng Apache Superset để hiển thị biểu đồ tiến độ học tập, kỹ năng đạt được và khóa học đã hoàn thành.</a:t>
            </a:r>
          </a:p>
        </p:txBody>
      </p:sp>
      <p:sp>
        <p:nvSpPr>
          <p:cNvPr name="TextBox 10" id="10"/>
          <p:cNvSpPr txBox="true"/>
          <p:nvPr/>
        </p:nvSpPr>
        <p:spPr>
          <a:xfrm rot="0">
            <a:off x="1393571" y="7537088"/>
            <a:ext cx="3412858" cy="830637"/>
          </a:xfrm>
          <a:prstGeom prst="rect">
            <a:avLst/>
          </a:prstGeom>
        </p:spPr>
        <p:txBody>
          <a:bodyPr anchor="t" rtlCol="false" tIns="0" lIns="0" bIns="0" rIns="0">
            <a:spAutoFit/>
          </a:bodyPr>
          <a:lstStyle/>
          <a:p>
            <a:pPr algn="l">
              <a:lnSpc>
                <a:spcPts val="3077"/>
              </a:lnSpc>
            </a:pPr>
            <a:r>
              <a:rPr lang="en-US" sz="3077" spc="-107" b="true">
                <a:solidFill>
                  <a:srgbClr val="F6F4F1"/>
                </a:solidFill>
                <a:latin typeface="Telegraf Bold"/>
                <a:ea typeface="Telegraf Bold"/>
                <a:cs typeface="Telegraf Bold"/>
                <a:sym typeface="Telegraf Bold"/>
              </a:rPr>
              <a:t>04: </a:t>
            </a:r>
            <a:r>
              <a:rPr lang="en-US" sz="3077" spc="-107">
                <a:solidFill>
                  <a:srgbClr val="F6F4F1"/>
                </a:solidFill>
                <a:latin typeface="Telegraf"/>
                <a:ea typeface="Telegraf"/>
                <a:cs typeface="Telegraf"/>
                <a:sym typeface="Telegraf"/>
              </a:rPr>
              <a:t>Hỗ trợ        </a:t>
            </a:r>
          </a:p>
          <a:p>
            <a:pPr algn="l">
              <a:lnSpc>
                <a:spcPts val="3077"/>
              </a:lnSpc>
            </a:pPr>
            <a:r>
              <a:rPr lang="en-US" sz="3077" spc="-107">
                <a:solidFill>
                  <a:srgbClr val="F6F4F1"/>
                </a:solidFill>
                <a:latin typeface="Telegraf"/>
                <a:ea typeface="Telegraf"/>
                <a:cs typeface="Telegraf"/>
                <a:sym typeface="Telegraf"/>
              </a:rPr>
              <a:t>thời gian thực</a:t>
            </a:r>
          </a:p>
        </p:txBody>
      </p:sp>
      <p:sp>
        <p:nvSpPr>
          <p:cNvPr name="TextBox 11" id="11"/>
          <p:cNvSpPr txBox="true"/>
          <p:nvPr/>
        </p:nvSpPr>
        <p:spPr>
          <a:xfrm rot="0">
            <a:off x="4806429" y="7459578"/>
            <a:ext cx="11660865" cy="1010623"/>
          </a:xfrm>
          <a:prstGeom prst="rect">
            <a:avLst/>
          </a:prstGeom>
        </p:spPr>
        <p:txBody>
          <a:bodyPr anchor="t" rtlCol="false" tIns="0" lIns="0" bIns="0" rIns="0">
            <a:spAutoFit/>
          </a:bodyPr>
          <a:lstStyle/>
          <a:p>
            <a:pPr algn="l" marL="625963" indent="-312981" lvl="1">
              <a:lnSpc>
                <a:spcPts val="4059"/>
              </a:lnSpc>
              <a:buFont typeface="Arial"/>
              <a:buChar char="•"/>
            </a:pPr>
            <a:r>
              <a:rPr lang="en-US" sz="2899" spc="-101">
                <a:solidFill>
                  <a:srgbClr val="0085FF"/>
                </a:solidFill>
                <a:latin typeface="SVN-Gilroy"/>
                <a:ea typeface="SVN-Gilroy"/>
                <a:cs typeface="SVN-Gilroy"/>
                <a:sym typeface="SVN-Gilroy"/>
              </a:rPr>
              <a:t>Tích hợp hệ thống truy vấn thông tin (RAG) để trả lời câu hỏi và cung cấp tài liệu học tập.</a:t>
            </a:r>
          </a:p>
        </p:txBody>
      </p:sp>
    </p:spTree>
  </p:cSld>
  <p:clrMapOvr>
    <a:masterClrMapping/>
  </p:clrMapOvr>
  <p:transition spd="slow">
    <p:push dir="u"/>
  </p:transition>
</p:sld>
</file>

<file path=ppt/slides/slide7.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sp>
        <p:nvSpPr>
          <p:cNvPr name="TextBox 2" id="2"/>
          <p:cNvSpPr txBox="true"/>
          <p:nvPr/>
        </p:nvSpPr>
        <p:spPr>
          <a:xfrm rot="0">
            <a:off x="901144" y="675114"/>
            <a:ext cx="16230600" cy="1040130"/>
          </a:xfrm>
          <a:prstGeom prst="rect">
            <a:avLst/>
          </a:prstGeom>
        </p:spPr>
        <p:txBody>
          <a:bodyPr anchor="t" rtlCol="false" tIns="0" lIns="0" bIns="0" rIns="0">
            <a:spAutoFit/>
          </a:bodyPr>
          <a:lstStyle/>
          <a:p>
            <a:pPr algn="l">
              <a:lnSpc>
                <a:spcPts val="7200"/>
              </a:lnSpc>
            </a:pPr>
            <a:r>
              <a:rPr lang="en-US" sz="7200" spc="-410" b="true">
                <a:solidFill>
                  <a:srgbClr val="222222"/>
                </a:solidFill>
                <a:latin typeface="Telegraf Bold"/>
                <a:ea typeface="Telegraf Bold"/>
                <a:cs typeface="Telegraf Bold"/>
                <a:sym typeface="Telegraf Bold"/>
              </a:rPr>
              <a:t>GIAO DIỆN HỆ THỐNG</a:t>
            </a:r>
          </a:p>
        </p:txBody>
      </p:sp>
      <p:grpSp>
        <p:nvGrpSpPr>
          <p:cNvPr name="Group 3" id="3"/>
          <p:cNvGrpSpPr/>
          <p:nvPr/>
        </p:nvGrpSpPr>
        <p:grpSpPr>
          <a:xfrm rot="0">
            <a:off x="1087083" y="2349471"/>
            <a:ext cx="16172217" cy="1993865"/>
            <a:chOff x="0" y="0"/>
            <a:chExt cx="5855886" cy="721969"/>
          </a:xfrm>
        </p:grpSpPr>
        <p:sp>
          <p:nvSpPr>
            <p:cNvPr name="Freeform 4" id="4"/>
            <p:cNvSpPr/>
            <p:nvPr/>
          </p:nvSpPr>
          <p:spPr>
            <a:xfrm flipH="false" flipV="false" rot="0">
              <a:off x="0" y="0"/>
              <a:ext cx="5855886" cy="721969"/>
            </a:xfrm>
            <a:custGeom>
              <a:avLst/>
              <a:gdLst/>
              <a:ahLst/>
              <a:cxnLst/>
              <a:rect r="r" b="b" t="t" l="l"/>
              <a:pathLst>
                <a:path h="721969" w="5855886">
                  <a:moveTo>
                    <a:pt x="24415" y="0"/>
                  </a:moveTo>
                  <a:lnTo>
                    <a:pt x="5831471" y="0"/>
                  </a:lnTo>
                  <a:cubicBezTo>
                    <a:pt x="5844955" y="0"/>
                    <a:pt x="5855886" y="10931"/>
                    <a:pt x="5855886" y="24415"/>
                  </a:cubicBezTo>
                  <a:lnTo>
                    <a:pt x="5855886" y="697555"/>
                  </a:lnTo>
                  <a:cubicBezTo>
                    <a:pt x="5855886" y="711039"/>
                    <a:pt x="5844955" y="721969"/>
                    <a:pt x="5831471" y="721969"/>
                  </a:cubicBezTo>
                  <a:lnTo>
                    <a:pt x="24415" y="721969"/>
                  </a:lnTo>
                  <a:cubicBezTo>
                    <a:pt x="10931" y="721969"/>
                    <a:pt x="0" y="711039"/>
                    <a:pt x="0" y="697555"/>
                  </a:cubicBezTo>
                  <a:lnTo>
                    <a:pt x="0" y="24415"/>
                  </a:lnTo>
                  <a:cubicBezTo>
                    <a:pt x="0" y="10931"/>
                    <a:pt x="10931" y="0"/>
                    <a:pt x="24415" y="0"/>
                  </a:cubicBezTo>
                  <a:close/>
                </a:path>
              </a:pathLst>
            </a:custGeom>
            <a:solidFill>
              <a:srgbClr val="FFFFFF"/>
            </a:solidFill>
          </p:spPr>
        </p:sp>
        <p:sp>
          <p:nvSpPr>
            <p:cNvPr name="TextBox 5" id="5"/>
            <p:cNvSpPr txBox="true"/>
            <p:nvPr/>
          </p:nvSpPr>
          <p:spPr>
            <a:xfrm>
              <a:off x="0" y="-57150"/>
              <a:ext cx="5855886" cy="779119"/>
            </a:xfrm>
            <a:prstGeom prst="rect">
              <a:avLst/>
            </a:prstGeom>
          </p:spPr>
          <p:txBody>
            <a:bodyPr anchor="ctr" rtlCol="false" tIns="50800" lIns="50800" bIns="50800" rIns="50800"/>
            <a:lstStyle/>
            <a:p>
              <a:pPr algn="ctr">
                <a:lnSpc>
                  <a:spcPts val="3538"/>
                </a:lnSpc>
              </a:pPr>
            </a:p>
          </p:txBody>
        </p:sp>
      </p:grpSp>
      <p:sp>
        <p:nvSpPr>
          <p:cNvPr name="TextBox 6" id="6"/>
          <p:cNvSpPr txBox="true"/>
          <p:nvPr/>
        </p:nvSpPr>
        <p:spPr>
          <a:xfrm rot="0">
            <a:off x="2513235" y="2759197"/>
            <a:ext cx="13382101" cy="1318110"/>
          </a:xfrm>
          <a:prstGeom prst="rect">
            <a:avLst/>
          </a:prstGeom>
        </p:spPr>
        <p:txBody>
          <a:bodyPr anchor="t" rtlCol="false" tIns="0" lIns="0" bIns="0" rIns="0">
            <a:spAutoFit/>
          </a:bodyPr>
          <a:lstStyle/>
          <a:p>
            <a:pPr algn="l" marL="549127" indent="-274564" lvl="1">
              <a:lnSpc>
                <a:spcPts val="3560"/>
              </a:lnSpc>
              <a:buFont typeface="Arial"/>
              <a:buChar char="•"/>
            </a:pPr>
            <a:r>
              <a:rPr lang="en-US" sz="2543" spc="-89">
                <a:solidFill>
                  <a:srgbClr val="0085FF"/>
                </a:solidFill>
                <a:latin typeface="SVN-Gilroy"/>
                <a:ea typeface="SVN-Gilroy"/>
                <a:cs typeface="SVN-Gilroy"/>
                <a:sym typeface="SVN-Gilroy"/>
              </a:rPr>
              <a:t>Thanh</a:t>
            </a:r>
            <a:r>
              <a:rPr lang="en-US" sz="2543" spc="-89">
                <a:solidFill>
                  <a:srgbClr val="0085FF"/>
                </a:solidFill>
                <a:latin typeface="SVN-Gilroy"/>
                <a:ea typeface="SVN-Gilroy"/>
                <a:cs typeface="SVN-Gilroy"/>
                <a:sym typeface="SVN-Gilroy"/>
              </a:rPr>
              <a:t> tìm kiếm: Cho phép tìm nhanh các khóa học hoặc lộ trình liên quan.</a:t>
            </a:r>
          </a:p>
          <a:p>
            <a:pPr algn="l" marL="549127" indent="-274564" lvl="1">
              <a:lnSpc>
                <a:spcPts val="3560"/>
              </a:lnSpc>
              <a:buFont typeface="Arial"/>
              <a:buChar char="•"/>
            </a:pPr>
            <a:r>
              <a:rPr lang="en-US" sz="2543" spc="-89">
                <a:solidFill>
                  <a:srgbClr val="0085FF"/>
                </a:solidFill>
                <a:latin typeface="SVN-Gilroy"/>
                <a:ea typeface="SVN-Gilroy"/>
                <a:cs typeface="SVN-Gilroy"/>
                <a:sym typeface="SVN-Gilroy"/>
              </a:rPr>
              <a:t>Da</a:t>
            </a:r>
            <a:r>
              <a:rPr lang="en-US" sz="2543" spc="-89">
                <a:solidFill>
                  <a:srgbClr val="0085FF"/>
                </a:solidFill>
                <a:latin typeface="SVN-Gilroy"/>
                <a:ea typeface="SVN-Gilroy"/>
                <a:cs typeface="SVN-Gilroy"/>
                <a:sym typeface="SVN-Gilroy"/>
              </a:rPr>
              <a:t>nh sách lộ trình và khóa học nổi bật: Hiển thị các gợi ý được cá nhân hóa.</a:t>
            </a:r>
          </a:p>
          <a:p>
            <a:pPr algn="l" marL="549127" indent="-274564" lvl="1">
              <a:lnSpc>
                <a:spcPts val="3560"/>
              </a:lnSpc>
              <a:buFont typeface="Arial"/>
              <a:buChar char="•"/>
            </a:pPr>
            <a:r>
              <a:rPr lang="en-US" sz="2543" spc="-89">
                <a:solidFill>
                  <a:srgbClr val="0085FF"/>
                </a:solidFill>
                <a:latin typeface="SVN-Gilroy"/>
                <a:ea typeface="SVN-Gilroy"/>
                <a:cs typeface="SVN-Gilroy"/>
                <a:sym typeface="SVN-Gilroy"/>
              </a:rPr>
              <a:t>Cập nhật tiến độ: Mục cập nhật nhanh trạng thái học tập gần nhất của sinh viên.</a:t>
            </a:r>
          </a:p>
        </p:txBody>
      </p:sp>
      <p:sp>
        <p:nvSpPr>
          <p:cNvPr name="TextBox 7" id="7"/>
          <p:cNvSpPr txBox="true"/>
          <p:nvPr/>
        </p:nvSpPr>
        <p:spPr>
          <a:xfrm rot="0">
            <a:off x="-1009501" y="2009748"/>
            <a:ext cx="7045472" cy="806599"/>
          </a:xfrm>
          <a:prstGeom prst="rect">
            <a:avLst/>
          </a:prstGeom>
        </p:spPr>
        <p:txBody>
          <a:bodyPr anchor="t" rtlCol="false" tIns="0" lIns="0" bIns="0" rIns="0">
            <a:spAutoFit/>
          </a:bodyPr>
          <a:lstStyle/>
          <a:p>
            <a:pPr algn="ctr">
              <a:lnSpc>
                <a:spcPts val="2956"/>
              </a:lnSpc>
            </a:pPr>
            <a:r>
              <a:rPr lang="en-US" b="true" sz="2956" spc="-103">
                <a:solidFill>
                  <a:srgbClr val="FFFFFF"/>
                </a:solidFill>
                <a:latin typeface="Telegraf Bold"/>
                <a:ea typeface="Telegraf Bold"/>
                <a:cs typeface="Telegraf Bold"/>
                <a:sym typeface="Telegraf Bold"/>
              </a:rPr>
              <a:t>Trang chính </a:t>
            </a:r>
          </a:p>
          <a:p>
            <a:pPr algn="ctr">
              <a:lnSpc>
                <a:spcPts val="2956"/>
              </a:lnSpc>
            </a:pPr>
          </a:p>
        </p:txBody>
      </p:sp>
      <p:grpSp>
        <p:nvGrpSpPr>
          <p:cNvPr name="Group 8" id="8"/>
          <p:cNvGrpSpPr/>
          <p:nvPr/>
        </p:nvGrpSpPr>
        <p:grpSpPr>
          <a:xfrm rot="0">
            <a:off x="1087083" y="4978333"/>
            <a:ext cx="16172217" cy="4279967"/>
            <a:chOff x="0" y="0"/>
            <a:chExt cx="5855886" cy="1549756"/>
          </a:xfrm>
        </p:grpSpPr>
        <p:sp>
          <p:nvSpPr>
            <p:cNvPr name="Freeform 9" id="9"/>
            <p:cNvSpPr/>
            <p:nvPr/>
          </p:nvSpPr>
          <p:spPr>
            <a:xfrm flipH="false" flipV="false" rot="0">
              <a:off x="0" y="0"/>
              <a:ext cx="5855886" cy="1549756"/>
            </a:xfrm>
            <a:custGeom>
              <a:avLst/>
              <a:gdLst/>
              <a:ahLst/>
              <a:cxnLst/>
              <a:rect r="r" b="b" t="t" l="l"/>
              <a:pathLst>
                <a:path h="1549756" w="5855886">
                  <a:moveTo>
                    <a:pt x="24415" y="0"/>
                  </a:moveTo>
                  <a:lnTo>
                    <a:pt x="5831471" y="0"/>
                  </a:lnTo>
                  <a:cubicBezTo>
                    <a:pt x="5844955" y="0"/>
                    <a:pt x="5855886" y="10931"/>
                    <a:pt x="5855886" y="24415"/>
                  </a:cubicBezTo>
                  <a:lnTo>
                    <a:pt x="5855886" y="1525342"/>
                  </a:lnTo>
                  <a:cubicBezTo>
                    <a:pt x="5855886" y="1538825"/>
                    <a:pt x="5844955" y="1549756"/>
                    <a:pt x="5831471" y="1549756"/>
                  </a:cubicBezTo>
                  <a:lnTo>
                    <a:pt x="24415" y="1549756"/>
                  </a:lnTo>
                  <a:cubicBezTo>
                    <a:pt x="10931" y="1549756"/>
                    <a:pt x="0" y="1538825"/>
                    <a:pt x="0" y="1525342"/>
                  </a:cubicBezTo>
                  <a:lnTo>
                    <a:pt x="0" y="24415"/>
                  </a:lnTo>
                  <a:cubicBezTo>
                    <a:pt x="0" y="10931"/>
                    <a:pt x="10931" y="0"/>
                    <a:pt x="24415" y="0"/>
                  </a:cubicBezTo>
                  <a:close/>
                </a:path>
              </a:pathLst>
            </a:custGeom>
            <a:solidFill>
              <a:srgbClr val="FFFFFF"/>
            </a:solidFill>
          </p:spPr>
        </p:sp>
        <p:sp>
          <p:nvSpPr>
            <p:cNvPr name="TextBox 10" id="10"/>
            <p:cNvSpPr txBox="true"/>
            <p:nvPr/>
          </p:nvSpPr>
          <p:spPr>
            <a:xfrm>
              <a:off x="0" y="-57150"/>
              <a:ext cx="5855886" cy="1606906"/>
            </a:xfrm>
            <a:prstGeom prst="rect">
              <a:avLst/>
            </a:prstGeom>
          </p:spPr>
          <p:txBody>
            <a:bodyPr anchor="ctr" rtlCol="false" tIns="50800" lIns="50800" bIns="50800" rIns="50800"/>
            <a:lstStyle/>
            <a:p>
              <a:pPr algn="ctr">
                <a:lnSpc>
                  <a:spcPts val="3538"/>
                </a:lnSpc>
              </a:pPr>
            </a:p>
          </p:txBody>
        </p:sp>
      </p:grpSp>
      <p:sp>
        <p:nvSpPr>
          <p:cNvPr name="TextBox 11" id="11"/>
          <p:cNvSpPr txBox="true"/>
          <p:nvPr/>
        </p:nvSpPr>
        <p:spPr>
          <a:xfrm rot="0">
            <a:off x="2513235" y="5422595"/>
            <a:ext cx="13382101" cy="3969237"/>
          </a:xfrm>
          <a:prstGeom prst="rect">
            <a:avLst/>
          </a:prstGeom>
        </p:spPr>
        <p:txBody>
          <a:bodyPr anchor="t" rtlCol="false" tIns="0" lIns="0" bIns="0" rIns="0">
            <a:spAutoFit/>
          </a:bodyPr>
          <a:lstStyle/>
          <a:p>
            <a:pPr algn="l" marL="549127" indent="-274564" lvl="1">
              <a:lnSpc>
                <a:spcPts val="3560"/>
              </a:lnSpc>
              <a:buFont typeface="Arial"/>
              <a:buChar char="•"/>
            </a:pPr>
            <a:r>
              <a:rPr lang="en-US" sz="2543" spc="-89">
                <a:solidFill>
                  <a:srgbClr val="0085FF"/>
                </a:solidFill>
                <a:latin typeface="SVN-Gilroy"/>
                <a:ea typeface="SVN-Gilroy"/>
                <a:cs typeface="SVN-Gilroy"/>
                <a:sym typeface="SVN-Gilroy"/>
              </a:rPr>
              <a:t>Form nhập thông tin:</a:t>
            </a:r>
          </a:p>
          <a:p>
            <a:pPr algn="l" marL="549127" indent="-274564" lvl="1">
              <a:lnSpc>
                <a:spcPts val="3560"/>
              </a:lnSpc>
              <a:buFont typeface="Arial"/>
              <a:buChar char="•"/>
            </a:pPr>
            <a:r>
              <a:rPr lang="en-US" sz="2543" spc="-89">
                <a:solidFill>
                  <a:srgbClr val="0085FF"/>
                </a:solidFill>
                <a:latin typeface="SVN-Gilroy"/>
                <a:ea typeface="SVN-Gilroy"/>
                <a:cs typeface="SVN-Gilroy"/>
                <a:sym typeface="SVN-Gilroy"/>
              </a:rPr>
              <a:t>Ngành học.</a:t>
            </a:r>
          </a:p>
          <a:p>
            <a:pPr algn="l" marL="549127" indent="-274564" lvl="1">
              <a:lnSpc>
                <a:spcPts val="3560"/>
              </a:lnSpc>
              <a:buFont typeface="Arial"/>
              <a:buChar char="•"/>
            </a:pPr>
            <a:r>
              <a:rPr lang="en-US" sz="2543" spc="-89">
                <a:solidFill>
                  <a:srgbClr val="0085FF"/>
                </a:solidFill>
                <a:latin typeface="SVN-Gilroy"/>
                <a:ea typeface="SVN-Gilroy"/>
                <a:cs typeface="SVN-Gilroy"/>
                <a:sym typeface="SVN-Gilroy"/>
              </a:rPr>
              <a:t>Điểm mạnh/yếu.</a:t>
            </a:r>
          </a:p>
          <a:p>
            <a:pPr algn="l" marL="549127" indent="-274564" lvl="1">
              <a:lnSpc>
                <a:spcPts val="3560"/>
              </a:lnSpc>
              <a:buFont typeface="Arial"/>
              <a:buChar char="•"/>
            </a:pPr>
            <a:r>
              <a:rPr lang="en-US" sz="2543" spc="-89">
                <a:solidFill>
                  <a:srgbClr val="0085FF"/>
                </a:solidFill>
                <a:latin typeface="SVN-Gilroy"/>
                <a:ea typeface="SVN-Gilroy"/>
                <a:cs typeface="SVN-Gilroy"/>
                <a:sym typeface="SVN-Gilroy"/>
              </a:rPr>
              <a:t>Kỹ năng hiện tại.</a:t>
            </a:r>
          </a:p>
          <a:p>
            <a:pPr algn="l" marL="549127" indent="-274564" lvl="1">
              <a:lnSpc>
                <a:spcPts val="3560"/>
              </a:lnSpc>
              <a:buFont typeface="Arial"/>
              <a:buChar char="•"/>
            </a:pPr>
            <a:r>
              <a:rPr lang="en-US" sz="2543" spc="-89">
                <a:solidFill>
                  <a:srgbClr val="0085FF"/>
                </a:solidFill>
                <a:latin typeface="SVN-Gilroy"/>
                <a:ea typeface="SVN-Gilroy"/>
                <a:cs typeface="SVN-Gilroy"/>
                <a:sym typeface="SVN-Gilroy"/>
              </a:rPr>
              <a:t>Mục tiêu nghề nghiệp.</a:t>
            </a:r>
          </a:p>
          <a:p>
            <a:pPr algn="l" marL="549127" indent="-274564" lvl="1">
              <a:lnSpc>
                <a:spcPts val="3560"/>
              </a:lnSpc>
              <a:buFont typeface="Arial"/>
              <a:buChar char="•"/>
            </a:pPr>
            <a:r>
              <a:rPr lang="en-US" sz="2543" spc="-89">
                <a:solidFill>
                  <a:srgbClr val="0085FF"/>
                </a:solidFill>
                <a:latin typeface="SVN-Gilroy"/>
                <a:ea typeface="SVN-Gilroy"/>
                <a:cs typeface="SVN-Gilroy"/>
                <a:sym typeface="SVN-Gilroy"/>
              </a:rPr>
              <a:t>Kết quả hiển thị:</a:t>
            </a:r>
          </a:p>
          <a:p>
            <a:pPr algn="l" marL="549127" indent="-274564" lvl="1">
              <a:lnSpc>
                <a:spcPts val="3560"/>
              </a:lnSpc>
              <a:buFont typeface="Arial"/>
              <a:buChar char="•"/>
            </a:pPr>
            <a:r>
              <a:rPr lang="en-US" sz="2543" spc="-89">
                <a:solidFill>
                  <a:srgbClr val="0085FF"/>
                </a:solidFill>
                <a:latin typeface="SVN-Gilroy"/>
                <a:ea typeface="SVN-Gilroy"/>
                <a:cs typeface="SVN-Gilroy"/>
                <a:sym typeface="SVN-Gilroy"/>
              </a:rPr>
              <a:t>Lộ trình học tập chi tiết với từng giai đoạn.</a:t>
            </a:r>
          </a:p>
          <a:p>
            <a:pPr algn="l" marL="549127" indent="-274564" lvl="1">
              <a:lnSpc>
                <a:spcPts val="3560"/>
              </a:lnSpc>
              <a:buFont typeface="Arial"/>
              <a:buChar char="•"/>
            </a:pPr>
            <a:r>
              <a:rPr lang="en-US" sz="2543" spc="-89">
                <a:solidFill>
                  <a:srgbClr val="0085FF"/>
                </a:solidFill>
                <a:latin typeface="SVN-Gilroy"/>
                <a:ea typeface="SVN-Gilroy"/>
                <a:cs typeface="SVN-Gilroy"/>
                <a:sym typeface="SVN-Gilroy"/>
              </a:rPr>
              <a:t>Thời gian ước tính để hoàn thành từng giai đoạn.</a:t>
            </a:r>
          </a:p>
          <a:p>
            <a:pPr algn="l">
              <a:lnSpc>
                <a:spcPts val="3560"/>
              </a:lnSpc>
            </a:pPr>
          </a:p>
        </p:txBody>
      </p:sp>
      <p:sp>
        <p:nvSpPr>
          <p:cNvPr name="TextBox 12" id="12"/>
          <p:cNvSpPr txBox="true"/>
          <p:nvPr/>
        </p:nvSpPr>
        <p:spPr>
          <a:xfrm rot="0">
            <a:off x="-355409" y="4772196"/>
            <a:ext cx="7045472" cy="431324"/>
          </a:xfrm>
          <a:prstGeom prst="rect">
            <a:avLst/>
          </a:prstGeom>
        </p:spPr>
        <p:txBody>
          <a:bodyPr anchor="t" rtlCol="false" tIns="0" lIns="0" bIns="0" rIns="0">
            <a:spAutoFit/>
          </a:bodyPr>
          <a:lstStyle/>
          <a:p>
            <a:pPr algn="ctr">
              <a:lnSpc>
                <a:spcPts val="2956"/>
              </a:lnSpc>
            </a:pPr>
            <a:r>
              <a:rPr lang="en-US" b="true" sz="2956" spc="-103">
                <a:solidFill>
                  <a:srgbClr val="FFFFFF"/>
                </a:solidFill>
                <a:latin typeface="Telegraf Bold"/>
                <a:ea typeface="Telegraf Bold"/>
                <a:cs typeface="Telegraf Bold"/>
                <a:sym typeface="Telegraf Bold"/>
              </a:rPr>
              <a:t>Trang cá nhân hóa:</a:t>
            </a:r>
          </a:p>
        </p:txBody>
      </p:sp>
    </p:spTree>
  </p:cSld>
  <p:clrMapOvr>
    <a:masterClrMapping/>
  </p:clrMapOvr>
  <p:transition spd="slow">
    <p:push dir="u"/>
  </p:transition>
</p:sld>
</file>

<file path=ppt/slides/slide8.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sp>
        <p:nvSpPr>
          <p:cNvPr name="TextBox 2" id="2"/>
          <p:cNvSpPr txBox="true"/>
          <p:nvPr/>
        </p:nvSpPr>
        <p:spPr>
          <a:xfrm rot="0">
            <a:off x="901144" y="675114"/>
            <a:ext cx="16230600" cy="1040130"/>
          </a:xfrm>
          <a:prstGeom prst="rect">
            <a:avLst/>
          </a:prstGeom>
        </p:spPr>
        <p:txBody>
          <a:bodyPr anchor="t" rtlCol="false" tIns="0" lIns="0" bIns="0" rIns="0">
            <a:spAutoFit/>
          </a:bodyPr>
          <a:lstStyle/>
          <a:p>
            <a:pPr algn="l">
              <a:lnSpc>
                <a:spcPts val="7200"/>
              </a:lnSpc>
            </a:pPr>
            <a:r>
              <a:rPr lang="en-US" sz="7200" spc="-410" b="true">
                <a:solidFill>
                  <a:srgbClr val="222222"/>
                </a:solidFill>
                <a:latin typeface="Telegraf Bold"/>
                <a:ea typeface="Telegraf Bold"/>
                <a:cs typeface="Telegraf Bold"/>
                <a:sym typeface="Telegraf Bold"/>
              </a:rPr>
              <a:t>GIAO DIỆN HỆ THỐNG</a:t>
            </a:r>
          </a:p>
        </p:txBody>
      </p:sp>
      <p:grpSp>
        <p:nvGrpSpPr>
          <p:cNvPr name="Group 3" id="3"/>
          <p:cNvGrpSpPr/>
          <p:nvPr/>
        </p:nvGrpSpPr>
        <p:grpSpPr>
          <a:xfrm rot="0">
            <a:off x="1076855" y="2117286"/>
            <a:ext cx="16054889" cy="1873539"/>
            <a:chOff x="0" y="0"/>
            <a:chExt cx="7458361" cy="870360"/>
          </a:xfrm>
        </p:grpSpPr>
        <p:sp>
          <p:nvSpPr>
            <p:cNvPr name="Freeform 4" id="4"/>
            <p:cNvSpPr/>
            <p:nvPr/>
          </p:nvSpPr>
          <p:spPr>
            <a:xfrm flipH="false" flipV="false" rot="0">
              <a:off x="0" y="0"/>
              <a:ext cx="7458361" cy="870360"/>
            </a:xfrm>
            <a:custGeom>
              <a:avLst/>
              <a:gdLst/>
              <a:ahLst/>
              <a:cxnLst/>
              <a:rect r="r" b="b" t="t" l="l"/>
              <a:pathLst>
                <a:path h="870360" w="7458361">
                  <a:moveTo>
                    <a:pt x="24593" y="0"/>
                  </a:moveTo>
                  <a:lnTo>
                    <a:pt x="7433768" y="0"/>
                  </a:lnTo>
                  <a:cubicBezTo>
                    <a:pt x="7447350" y="0"/>
                    <a:pt x="7458361" y="11011"/>
                    <a:pt x="7458361" y="24593"/>
                  </a:cubicBezTo>
                  <a:lnTo>
                    <a:pt x="7458361" y="845767"/>
                  </a:lnTo>
                  <a:cubicBezTo>
                    <a:pt x="7458361" y="852289"/>
                    <a:pt x="7455770" y="858545"/>
                    <a:pt x="7451158" y="863157"/>
                  </a:cubicBezTo>
                  <a:cubicBezTo>
                    <a:pt x="7446545" y="867769"/>
                    <a:pt x="7440291" y="870360"/>
                    <a:pt x="7433768" y="870360"/>
                  </a:cubicBezTo>
                  <a:lnTo>
                    <a:pt x="24593" y="870360"/>
                  </a:lnTo>
                  <a:cubicBezTo>
                    <a:pt x="18071" y="870360"/>
                    <a:pt x="11815" y="867769"/>
                    <a:pt x="7203" y="863157"/>
                  </a:cubicBezTo>
                  <a:cubicBezTo>
                    <a:pt x="2591" y="858545"/>
                    <a:pt x="0" y="852289"/>
                    <a:pt x="0" y="845767"/>
                  </a:cubicBezTo>
                  <a:lnTo>
                    <a:pt x="0" y="24593"/>
                  </a:lnTo>
                  <a:cubicBezTo>
                    <a:pt x="0" y="18071"/>
                    <a:pt x="2591" y="11815"/>
                    <a:pt x="7203" y="7203"/>
                  </a:cubicBezTo>
                  <a:cubicBezTo>
                    <a:pt x="11815" y="2591"/>
                    <a:pt x="18071" y="0"/>
                    <a:pt x="24593" y="0"/>
                  </a:cubicBezTo>
                  <a:close/>
                </a:path>
              </a:pathLst>
            </a:custGeom>
            <a:solidFill>
              <a:srgbClr val="FFFFFF"/>
            </a:solidFill>
          </p:spPr>
        </p:sp>
        <p:sp>
          <p:nvSpPr>
            <p:cNvPr name="TextBox 5" id="5"/>
            <p:cNvSpPr txBox="true"/>
            <p:nvPr/>
          </p:nvSpPr>
          <p:spPr>
            <a:xfrm>
              <a:off x="0" y="-57150"/>
              <a:ext cx="7458361" cy="927510"/>
            </a:xfrm>
            <a:prstGeom prst="rect">
              <a:avLst/>
            </a:prstGeom>
          </p:spPr>
          <p:txBody>
            <a:bodyPr anchor="ctr" rtlCol="false" tIns="50800" lIns="50800" bIns="50800" rIns="50800"/>
            <a:lstStyle/>
            <a:p>
              <a:pPr algn="ctr">
                <a:lnSpc>
                  <a:spcPts val="3538"/>
                </a:lnSpc>
              </a:pPr>
            </a:p>
          </p:txBody>
        </p:sp>
      </p:grpSp>
      <p:sp>
        <p:nvSpPr>
          <p:cNvPr name="TextBox 6" id="6"/>
          <p:cNvSpPr txBox="true"/>
          <p:nvPr/>
        </p:nvSpPr>
        <p:spPr>
          <a:xfrm rot="0">
            <a:off x="2492661" y="2421039"/>
            <a:ext cx="13285015" cy="1384405"/>
          </a:xfrm>
          <a:prstGeom prst="rect">
            <a:avLst/>
          </a:prstGeom>
        </p:spPr>
        <p:txBody>
          <a:bodyPr anchor="t" rtlCol="false" tIns="0" lIns="0" bIns="0" rIns="0">
            <a:spAutoFit/>
          </a:bodyPr>
          <a:lstStyle/>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Dashboard trực quan:</a:t>
            </a:r>
          </a:p>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Biểu đồ tiến độ cá nhân: Hiển thị kỹ năng đã đạt và những phần còn thiếu.</a:t>
            </a:r>
          </a:p>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Biểu đồ đánh giá hiệu quả: So sánh tiến độ của sinh viên với trung bình ngành.</a:t>
            </a:r>
          </a:p>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Biểu đồ khóa học hoàn thành: Liệt kê và phân tích các khóa học đã hoàn thành.</a:t>
            </a:r>
          </a:p>
        </p:txBody>
      </p:sp>
      <p:sp>
        <p:nvSpPr>
          <p:cNvPr name="TextBox 7" id="7"/>
          <p:cNvSpPr txBox="true"/>
          <p:nvPr/>
        </p:nvSpPr>
        <p:spPr>
          <a:xfrm rot="0">
            <a:off x="-322705" y="1908071"/>
            <a:ext cx="6994358" cy="341518"/>
          </a:xfrm>
          <a:prstGeom prst="rect">
            <a:avLst/>
          </a:prstGeom>
        </p:spPr>
        <p:txBody>
          <a:bodyPr anchor="t" rtlCol="false" tIns="0" lIns="0" bIns="0" rIns="0">
            <a:spAutoFit/>
          </a:bodyPr>
          <a:lstStyle/>
          <a:p>
            <a:pPr algn="ctr">
              <a:lnSpc>
                <a:spcPts val="2304"/>
              </a:lnSpc>
            </a:pPr>
            <a:r>
              <a:rPr lang="en-US" b="true" sz="2304" spc="-80">
                <a:solidFill>
                  <a:srgbClr val="FFFFFF"/>
                </a:solidFill>
                <a:latin typeface="Telegraf Bold"/>
                <a:ea typeface="Telegraf Bold"/>
                <a:cs typeface="Telegraf Bold"/>
                <a:sym typeface="Telegraf Bold"/>
              </a:rPr>
              <a:t>Trang phân tích tiến độ:</a:t>
            </a:r>
          </a:p>
        </p:txBody>
      </p:sp>
      <p:grpSp>
        <p:nvGrpSpPr>
          <p:cNvPr name="Group 8" id="8"/>
          <p:cNvGrpSpPr/>
          <p:nvPr/>
        </p:nvGrpSpPr>
        <p:grpSpPr>
          <a:xfrm rot="0">
            <a:off x="1076855" y="4653126"/>
            <a:ext cx="16054889" cy="2214383"/>
            <a:chOff x="0" y="0"/>
            <a:chExt cx="7458361" cy="1028700"/>
          </a:xfrm>
        </p:grpSpPr>
        <p:sp>
          <p:nvSpPr>
            <p:cNvPr name="Freeform 9" id="9"/>
            <p:cNvSpPr/>
            <p:nvPr/>
          </p:nvSpPr>
          <p:spPr>
            <a:xfrm flipH="false" flipV="false" rot="0">
              <a:off x="0" y="0"/>
              <a:ext cx="7458361" cy="1028700"/>
            </a:xfrm>
            <a:custGeom>
              <a:avLst/>
              <a:gdLst/>
              <a:ahLst/>
              <a:cxnLst/>
              <a:rect r="r" b="b" t="t" l="l"/>
              <a:pathLst>
                <a:path h="1028700" w="7458361">
                  <a:moveTo>
                    <a:pt x="24593" y="0"/>
                  </a:moveTo>
                  <a:lnTo>
                    <a:pt x="7433768" y="0"/>
                  </a:lnTo>
                  <a:cubicBezTo>
                    <a:pt x="7447350" y="0"/>
                    <a:pt x="7458361" y="11011"/>
                    <a:pt x="7458361" y="24593"/>
                  </a:cubicBezTo>
                  <a:lnTo>
                    <a:pt x="7458361" y="1004107"/>
                  </a:lnTo>
                  <a:cubicBezTo>
                    <a:pt x="7458361" y="1010630"/>
                    <a:pt x="7455770" y="1016885"/>
                    <a:pt x="7451158" y="1021497"/>
                  </a:cubicBezTo>
                  <a:cubicBezTo>
                    <a:pt x="7446545" y="1026109"/>
                    <a:pt x="7440291" y="1028700"/>
                    <a:pt x="7433768" y="1028700"/>
                  </a:cubicBezTo>
                  <a:lnTo>
                    <a:pt x="24593" y="1028700"/>
                  </a:lnTo>
                  <a:cubicBezTo>
                    <a:pt x="18071" y="1028700"/>
                    <a:pt x="11815" y="1026109"/>
                    <a:pt x="7203" y="1021497"/>
                  </a:cubicBezTo>
                  <a:cubicBezTo>
                    <a:pt x="2591" y="1016885"/>
                    <a:pt x="0" y="1010630"/>
                    <a:pt x="0" y="1004107"/>
                  </a:cubicBezTo>
                  <a:lnTo>
                    <a:pt x="0" y="24593"/>
                  </a:lnTo>
                  <a:cubicBezTo>
                    <a:pt x="0" y="18071"/>
                    <a:pt x="2591" y="11815"/>
                    <a:pt x="7203" y="7203"/>
                  </a:cubicBezTo>
                  <a:cubicBezTo>
                    <a:pt x="11815" y="2591"/>
                    <a:pt x="18071" y="0"/>
                    <a:pt x="24593" y="0"/>
                  </a:cubicBezTo>
                  <a:close/>
                </a:path>
              </a:pathLst>
            </a:custGeom>
            <a:solidFill>
              <a:srgbClr val="FFFFFF"/>
            </a:solidFill>
          </p:spPr>
        </p:sp>
        <p:sp>
          <p:nvSpPr>
            <p:cNvPr name="TextBox 10" id="10"/>
            <p:cNvSpPr txBox="true"/>
            <p:nvPr/>
          </p:nvSpPr>
          <p:spPr>
            <a:xfrm>
              <a:off x="0" y="-57150"/>
              <a:ext cx="7458361" cy="1085850"/>
            </a:xfrm>
            <a:prstGeom prst="rect">
              <a:avLst/>
            </a:prstGeom>
          </p:spPr>
          <p:txBody>
            <a:bodyPr anchor="ctr" rtlCol="false" tIns="50800" lIns="50800" bIns="50800" rIns="50800"/>
            <a:lstStyle/>
            <a:p>
              <a:pPr algn="ctr">
                <a:lnSpc>
                  <a:spcPts val="3538"/>
                </a:lnSpc>
              </a:pPr>
            </a:p>
          </p:txBody>
        </p:sp>
      </p:grpSp>
      <p:sp>
        <p:nvSpPr>
          <p:cNvPr name="TextBox 11" id="11"/>
          <p:cNvSpPr txBox="true"/>
          <p:nvPr/>
        </p:nvSpPr>
        <p:spPr>
          <a:xfrm rot="0">
            <a:off x="2461792" y="4969982"/>
            <a:ext cx="13285015" cy="2073209"/>
          </a:xfrm>
          <a:prstGeom prst="rect">
            <a:avLst/>
          </a:prstGeom>
        </p:spPr>
        <p:txBody>
          <a:bodyPr anchor="t" rtlCol="false" tIns="0" lIns="0" bIns="0" rIns="0">
            <a:spAutoFit/>
          </a:bodyPr>
          <a:lstStyle/>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Danh sách khóa học phù hợp:</a:t>
            </a:r>
          </a:p>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Liệt kê các khóa học được gợi ý, kèm thông tin về nội dung và thời lượng.</a:t>
            </a:r>
          </a:p>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Cung cấp liên kết trực tiếp đến nền tảng học tập.</a:t>
            </a:r>
          </a:p>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Bộ lọc nâng cao:</a:t>
            </a:r>
          </a:p>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Lọc theo kỹ năng cần học, thời gian, chi phí.</a:t>
            </a:r>
          </a:p>
          <a:p>
            <a:pPr algn="l">
              <a:lnSpc>
                <a:spcPts val="2775"/>
              </a:lnSpc>
            </a:pPr>
          </a:p>
        </p:txBody>
      </p:sp>
      <p:sp>
        <p:nvSpPr>
          <p:cNvPr name="TextBox 12" id="12"/>
          <p:cNvSpPr txBox="true"/>
          <p:nvPr/>
        </p:nvSpPr>
        <p:spPr>
          <a:xfrm rot="0">
            <a:off x="-322705" y="4409925"/>
            <a:ext cx="6994358" cy="634025"/>
          </a:xfrm>
          <a:prstGeom prst="rect">
            <a:avLst/>
          </a:prstGeom>
        </p:spPr>
        <p:txBody>
          <a:bodyPr anchor="t" rtlCol="false" tIns="0" lIns="0" bIns="0" rIns="0">
            <a:spAutoFit/>
          </a:bodyPr>
          <a:lstStyle/>
          <a:p>
            <a:pPr algn="ctr">
              <a:lnSpc>
                <a:spcPts val="2304"/>
              </a:lnSpc>
            </a:pPr>
            <a:r>
              <a:rPr lang="en-US" b="true" sz="2304" spc="-80">
                <a:solidFill>
                  <a:srgbClr val="FFFFFF"/>
                </a:solidFill>
                <a:latin typeface="Telegraf Bold"/>
                <a:ea typeface="Telegraf Bold"/>
                <a:cs typeface="Telegraf Bold"/>
                <a:sym typeface="Telegraf Bold"/>
              </a:rPr>
              <a:t>Trang gợi ý khóa học:</a:t>
            </a:r>
          </a:p>
          <a:p>
            <a:pPr algn="ctr">
              <a:lnSpc>
                <a:spcPts val="2304"/>
              </a:lnSpc>
            </a:pPr>
          </a:p>
        </p:txBody>
      </p:sp>
      <p:grpSp>
        <p:nvGrpSpPr>
          <p:cNvPr name="Group 13" id="13"/>
          <p:cNvGrpSpPr/>
          <p:nvPr/>
        </p:nvGrpSpPr>
        <p:grpSpPr>
          <a:xfrm rot="0">
            <a:off x="1076855" y="7526069"/>
            <a:ext cx="16054889" cy="2214383"/>
            <a:chOff x="0" y="0"/>
            <a:chExt cx="7458361" cy="1028700"/>
          </a:xfrm>
        </p:grpSpPr>
        <p:sp>
          <p:nvSpPr>
            <p:cNvPr name="Freeform 14" id="14"/>
            <p:cNvSpPr/>
            <p:nvPr/>
          </p:nvSpPr>
          <p:spPr>
            <a:xfrm flipH="false" flipV="false" rot="0">
              <a:off x="0" y="0"/>
              <a:ext cx="7458361" cy="1028700"/>
            </a:xfrm>
            <a:custGeom>
              <a:avLst/>
              <a:gdLst/>
              <a:ahLst/>
              <a:cxnLst/>
              <a:rect r="r" b="b" t="t" l="l"/>
              <a:pathLst>
                <a:path h="1028700" w="7458361">
                  <a:moveTo>
                    <a:pt x="24593" y="0"/>
                  </a:moveTo>
                  <a:lnTo>
                    <a:pt x="7433768" y="0"/>
                  </a:lnTo>
                  <a:cubicBezTo>
                    <a:pt x="7447350" y="0"/>
                    <a:pt x="7458361" y="11011"/>
                    <a:pt x="7458361" y="24593"/>
                  </a:cubicBezTo>
                  <a:lnTo>
                    <a:pt x="7458361" y="1004107"/>
                  </a:lnTo>
                  <a:cubicBezTo>
                    <a:pt x="7458361" y="1010630"/>
                    <a:pt x="7455770" y="1016885"/>
                    <a:pt x="7451158" y="1021497"/>
                  </a:cubicBezTo>
                  <a:cubicBezTo>
                    <a:pt x="7446545" y="1026109"/>
                    <a:pt x="7440291" y="1028700"/>
                    <a:pt x="7433768" y="1028700"/>
                  </a:cubicBezTo>
                  <a:lnTo>
                    <a:pt x="24593" y="1028700"/>
                  </a:lnTo>
                  <a:cubicBezTo>
                    <a:pt x="18071" y="1028700"/>
                    <a:pt x="11815" y="1026109"/>
                    <a:pt x="7203" y="1021497"/>
                  </a:cubicBezTo>
                  <a:cubicBezTo>
                    <a:pt x="2591" y="1016885"/>
                    <a:pt x="0" y="1010630"/>
                    <a:pt x="0" y="1004107"/>
                  </a:cubicBezTo>
                  <a:lnTo>
                    <a:pt x="0" y="24593"/>
                  </a:lnTo>
                  <a:cubicBezTo>
                    <a:pt x="0" y="18071"/>
                    <a:pt x="2591" y="11815"/>
                    <a:pt x="7203" y="7203"/>
                  </a:cubicBezTo>
                  <a:cubicBezTo>
                    <a:pt x="11815" y="2591"/>
                    <a:pt x="18071" y="0"/>
                    <a:pt x="24593" y="0"/>
                  </a:cubicBezTo>
                  <a:close/>
                </a:path>
              </a:pathLst>
            </a:custGeom>
            <a:solidFill>
              <a:srgbClr val="FFFFFF"/>
            </a:solidFill>
          </p:spPr>
        </p:sp>
        <p:sp>
          <p:nvSpPr>
            <p:cNvPr name="TextBox 15" id="15"/>
            <p:cNvSpPr txBox="true"/>
            <p:nvPr/>
          </p:nvSpPr>
          <p:spPr>
            <a:xfrm>
              <a:off x="0" y="-57150"/>
              <a:ext cx="7458361" cy="1085850"/>
            </a:xfrm>
            <a:prstGeom prst="rect">
              <a:avLst/>
            </a:prstGeom>
          </p:spPr>
          <p:txBody>
            <a:bodyPr anchor="ctr" rtlCol="false" tIns="50800" lIns="50800" bIns="50800" rIns="50800"/>
            <a:lstStyle/>
            <a:p>
              <a:pPr algn="ctr">
                <a:lnSpc>
                  <a:spcPts val="3538"/>
                </a:lnSpc>
              </a:pPr>
            </a:p>
          </p:txBody>
        </p:sp>
      </p:grpSp>
      <p:sp>
        <p:nvSpPr>
          <p:cNvPr name="TextBox 16" id="16"/>
          <p:cNvSpPr txBox="true"/>
          <p:nvPr/>
        </p:nvSpPr>
        <p:spPr>
          <a:xfrm rot="0">
            <a:off x="2461792" y="7842925"/>
            <a:ext cx="13285015" cy="2073209"/>
          </a:xfrm>
          <a:prstGeom prst="rect">
            <a:avLst/>
          </a:prstGeom>
        </p:spPr>
        <p:txBody>
          <a:bodyPr anchor="t" rtlCol="false" tIns="0" lIns="0" bIns="0" rIns="0">
            <a:spAutoFit/>
          </a:bodyPr>
          <a:lstStyle/>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Hệ thống hỏi đáp:</a:t>
            </a:r>
          </a:p>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Tích hợp chatbot hỗ trợ sinh viên giải đáp thắc mắc.</a:t>
            </a:r>
          </a:p>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Cung cấp các tài liệu và bài học nhanh.</a:t>
            </a:r>
          </a:p>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Hướng dẫn cá nhân hóa:</a:t>
            </a:r>
          </a:p>
          <a:p>
            <a:pPr algn="l" marL="428016" indent="-214008" lvl="1">
              <a:lnSpc>
                <a:spcPts val="2775"/>
              </a:lnSpc>
              <a:buFont typeface="Arial"/>
              <a:buChar char="•"/>
            </a:pPr>
            <a:r>
              <a:rPr lang="en-US" sz="1982" spc="-69">
                <a:solidFill>
                  <a:srgbClr val="0085FF"/>
                </a:solidFill>
                <a:latin typeface="SVN-Gilroy"/>
                <a:ea typeface="SVN-Gilroy"/>
                <a:cs typeface="SVN-Gilroy"/>
                <a:sym typeface="SVN-Gilroy"/>
              </a:rPr>
              <a:t>Tư vấn điều chỉnh lộ trình khi có thay đổi mục tiêu.</a:t>
            </a:r>
          </a:p>
          <a:p>
            <a:pPr algn="l">
              <a:lnSpc>
                <a:spcPts val="2775"/>
              </a:lnSpc>
            </a:pPr>
          </a:p>
        </p:txBody>
      </p:sp>
      <p:sp>
        <p:nvSpPr>
          <p:cNvPr name="TextBox 17" id="17"/>
          <p:cNvSpPr txBox="true"/>
          <p:nvPr/>
        </p:nvSpPr>
        <p:spPr>
          <a:xfrm rot="0">
            <a:off x="0" y="7281316"/>
            <a:ext cx="6994358" cy="634025"/>
          </a:xfrm>
          <a:prstGeom prst="rect">
            <a:avLst/>
          </a:prstGeom>
        </p:spPr>
        <p:txBody>
          <a:bodyPr anchor="t" rtlCol="false" tIns="0" lIns="0" bIns="0" rIns="0">
            <a:spAutoFit/>
          </a:bodyPr>
          <a:lstStyle/>
          <a:p>
            <a:pPr algn="ctr">
              <a:lnSpc>
                <a:spcPts val="2304"/>
              </a:lnSpc>
            </a:pPr>
            <a:r>
              <a:rPr lang="en-US" b="true" sz="2304" spc="-80">
                <a:solidFill>
                  <a:srgbClr val="FFFFFF"/>
                </a:solidFill>
                <a:latin typeface="Telegraf Bold"/>
                <a:ea typeface="Telegraf Bold"/>
                <a:cs typeface="Telegraf Bold"/>
                <a:sym typeface="Telegraf Bold"/>
              </a:rPr>
              <a:t>Trang hỗ trợ thời gian thực:</a:t>
            </a:r>
          </a:p>
          <a:p>
            <a:pPr algn="ctr">
              <a:lnSpc>
                <a:spcPts val="2304"/>
              </a:lnSpc>
            </a:pPr>
          </a:p>
        </p:txBody>
      </p:sp>
    </p:spTree>
  </p:cSld>
  <p:clrMapOvr>
    <a:masterClrMapping/>
  </p:clrMapOvr>
  <p:transition spd="slow">
    <p:push dir="u"/>
  </p:transition>
</p:sld>
</file>

<file path=ppt/slides/slide9.xml><?xml version="1.0" encoding="utf-8"?>
<p:sld xmlns:p="http://schemas.openxmlformats.org/presentationml/2006/main" xmlns:a="http://schemas.openxmlformats.org/drawingml/2006/main">
  <p:cSld>
    <p:bg>
      <p:bgPr>
        <a:solidFill>
          <a:srgbClr val="0085FF"/>
        </a:solidFill>
      </p:bgPr>
    </p:bg>
    <p:spTree>
      <p:nvGrpSpPr>
        <p:cNvPr id="1" name=""/>
        <p:cNvGrpSpPr/>
        <p:nvPr/>
      </p:nvGrpSpPr>
      <p:grpSpPr>
        <a:xfrm>
          <a:off x="0" y="0"/>
          <a:ext cx="0" cy="0"/>
          <a:chOff x="0" y="0"/>
          <a:chExt cx="0" cy="0"/>
        </a:xfrm>
      </p:grpSpPr>
      <p:grpSp>
        <p:nvGrpSpPr>
          <p:cNvPr name="Group 2" id="2"/>
          <p:cNvGrpSpPr/>
          <p:nvPr/>
        </p:nvGrpSpPr>
        <p:grpSpPr>
          <a:xfrm rot="0">
            <a:off x="1087083" y="1484695"/>
            <a:ext cx="16172217" cy="1026348"/>
            <a:chOff x="0" y="0"/>
            <a:chExt cx="5855886" cy="371636"/>
          </a:xfrm>
        </p:grpSpPr>
        <p:sp>
          <p:nvSpPr>
            <p:cNvPr name="Freeform 3" id="3"/>
            <p:cNvSpPr/>
            <p:nvPr/>
          </p:nvSpPr>
          <p:spPr>
            <a:xfrm flipH="false" flipV="false" rot="0">
              <a:off x="0" y="0"/>
              <a:ext cx="5855886" cy="371636"/>
            </a:xfrm>
            <a:custGeom>
              <a:avLst/>
              <a:gdLst/>
              <a:ahLst/>
              <a:cxnLst/>
              <a:rect r="r" b="b" t="t" l="l"/>
              <a:pathLst>
                <a:path h="371636" w="5855886">
                  <a:moveTo>
                    <a:pt x="24415" y="0"/>
                  </a:moveTo>
                  <a:lnTo>
                    <a:pt x="5831471" y="0"/>
                  </a:lnTo>
                  <a:cubicBezTo>
                    <a:pt x="5844955" y="0"/>
                    <a:pt x="5855886" y="10931"/>
                    <a:pt x="5855886" y="24415"/>
                  </a:cubicBezTo>
                  <a:lnTo>
                    <a:pt x="5855886" y="347221"/>
                  </a:lnTo>
                  <a:cubicBezTo>
                    <a:pt x="5855886" y="353696"/>
                    <a:pt x="5853313" y="359906"/>
                    <a:pt x="5848735" y="364485"/>
                  </a:cubicBezTo>
                  <a:cubicBezTo>
                    <a:pt x="5844156" y="369064"/>
                    <a:pt x="5837946" y="371636"/>
                    <a:pt x="5831471" y="371636"/>
                  </a:cubicBezTo>
                  <a:lnTo>
                    <a:pt x="24415" y="371636"/>
                  </a:lnTo>
                  <a:cubicBezTo>
                    <a:pt x="10931" y="371636"/>
                    <a:pt x="0" y="360705"/>
                    <a:pt x="0" y="347221"/>
                  </a:cubicBezTo>
                  <a:lnTo>
                    <a:pt x="0" y="24415"/>
                  </a:lnTo>
                  <a:cubicBezTo>
                    <a:pt x="0" y="10931"/>
                    <a:pt x="10931" y="0"/>
                    <a:pt x="24415" y="0"/>
                  </a:cubicBezTo>
                  <a:close/>
                </a:path>
              </a:pathLst>
            </a:custGeom>
            <a:solidFill>
              <a:srgbClr val="FFFFFF"/>
            </a:solidFill>
          </p:spPr>
        </p:sp>
        <p:sp>
          <p:nvSpPr>
            <p:cNvPr name="TextBox 4" id="4"/>
            <p:cNvSpPr txBox="true"/>
            <p:nvPr/>
          </p:nvSpPr>
          <p:spPr>
            <a:xfrm>
              <a:off x="0" y="-57150"/>
              <a:ext cx="5855886" cy="428786"/>
            </a:xfrm>
            <a:prstGeom prst="rect">
              <a:avLst/>
            </a:prstGeom>
          </p:spPr>
          <p:txBody>
            <a:bodyPr anchor="ctr" rtlCol="false" tIns="50800" lIns="50800" bIns="50800" rIns="50800"/>
            <a:lstStyle/>
            <a:p>
              <a:pPr algn="ctr">
                <a:lnSpc>
                  <a:spcPts val="3538"/>
                </a:lnSpc>
              </a:pPr>
            </a:p>
          </p:txBody>
        </p:sp>
      </p:grpSp>
      <p:sp>
        <p:nvSpPr>
          <p:cNvPr name="TextBox 5" id="5"/>
          <p:cNvSpPr txBox="true"/>
          <p:nvPr/>
        </p:nvSpPr>
        <p:spPr>
          <a:xfrm rot="0">
            <a:off x="1028700" y="198439"/>
            <a:ext cx="14473058" cy="1181481"/>
          </a:xfrm>
          <a:prstGeom prst="rect">
            <a:avLst/>
          </a:prstGeom>
        </p:spPr>
        <p:txBody>
          <a:bodyPr anchor="t" rtlCol="false" tIns="0" lIns="0" bIns="0" rIns="0">
            <a:spAutoFit/>
          </a:bodyPr>
          <a:lstStyle/>
          <a:p>
            <a:pPr algn="l">
              <a:lnSpc>
                <a:spcPts val="8712"/>
              </a:lnSpc>
            </a:pPr>
            <a:r>
              <a:rPr lang="en-US" sz="7200" spc="-410" b="true">
                <a:solidFill>
                  <a:srgbClr val="222222"/>
                </a:solidFill>
                <a:latin typeface="Telegraf Bold"/>
                <a:ea typeface="Telegraf Bold"/>
                <a:cs typeface="Telegraf Bold"/>
                <a:sym typeface="Telegraf Bold"/>
              </a:rPr>
              <a:t>CÔNG NGHỆ </a:t>
            </a:r>
            <a:r>
              <a:rPr lang="en-US" sz="7200" spc="-410" b="true">
                <a:solidFill>
                  <a:srgbClr val="FFFFFF"/>
                </a:solidFill>
                <a:latin typeface="Telegraf Bold"/>
                <a:ea typeface="Telegraf Bold"/>
                <a:cs typeface="Telegraf Bold"/>
                <a:sym typeface="Telegraf Bold"/>
              </a:rPr>
              <a:t>SỬ DỤNG</a:t>
            </a:r>
          </a:p>
        </p:txBody>
      </p:sp>
      <p:sp>
        <p:nvSpPr>
          <p:cNvPr name="TextBox 6" id="6"/>
          <p:cNvSpPr txBox="true"/>
          <p:nvPr/>
        </p:nvSpPr>
        <p:spPr>
          <a:xfrm rot="0">
            <a:off x="4926183" y="1675635"/>
            <a:ext cx="11250574" cy="726737"/>
          </a:xfrm>
          <a:prstGeom prst="rect">
            <a:avLst/>
          </a:prstGeom>
        </p:spPr>
        <p:txBody>
          <a:bodyPr anchor="t" rtlCol="false" tIns="0" lIns="0" bIns="0" rIns="0">
            <a:spAutoFit/>
          </a:bodyPr>
          <a:lstStyle/>
          <a:p>
            <a:pPr algn="l" marL="461661" indent="-230831" lvl="1">
              <a:lnSpc>
                <a:spcPts val="2993"/>
              </a:lnSpc>
              <a:buFont typeface="Arial"/>
              <a:buChar char="•"/>
            </a:pPr>
            <a:r>
              <a:rPr lang="en-US" sz="2138" spc="-74">
                <a:solidFill>
                  <a:srgbClr val="0085FF"/>
                </a:solidFill>
                <a:latin typeface="SVN-Gilroy"/>
                <a:ea typeface="SVN-Gilroy"/>
                <a:cs typeface="SVN-Gilroy"/>
                <a:sym typeface="SVN-Gilroy"/>
              </a:rPr>
              <a:t>HTML, CSS, JavaScript: Xây dựng giao diện người dùng.</a:t>
            </a:r>
          </a:p>
          <a:p>
            <a:pPr algn="l" marL="461661" indent="-230831" lvl="1">
              <a:lnSpc>
                <a:spcPts val="2993"/>
              </a:lnSpc>
              <a:buFont typeface="Arial"/>
              <a:buChar char="•"/>
            </a:pPr>
            <a:r>
              <a:rPr lang="en-US" sz="2138" spc="-74">
                <a:solidFill>
                  <a:srgbClr val="0085FF"/>
                </a:solidFill>
                <a:latin typeface="SVN-Gilroy"/>
                <a:ea typeface="SVN-Gilroy"/>
                <a:cs typeface="SVN-Gilroy"/>
                <a:sym typeface="SVN-Gilroy"/>
              </a:rPr>
              <a:t>Bootstrap: Tăng tính thẩm mỹ và responsive.</a:t>
            </a:r>
          </a:p>
        </p:txBody>
      </p:sp>
      <p:sp>
        <p:nvSpPr>
          <p:cNvPr name="TextBox 7" id="7"/>
          <p:cNvSpPr txBox="true"/>
          <p:nvPr/>
        </p:nvSpPr>
        <p:spPr>
          <a:xfrm rot="0">
            <a:off x="-585716" y="1804509"/>
            <a:ext cx="7045472" cy="806599"/>
          </a:xfrm>
          <a:prstGeom prst="rect">
            <a:avLst/>
          </a:prstGeom>
        </p:spPr>
        <p:txBody>
          <a:bodyPr anchor="t" rtlCol="false" tIns="0" lIns="0" bIns="0" rIns="0">
            <a:spAutoFit/>
          </a:bodyPr>
          <a:lstStyle/>
          <a:p>
            <a:pPr algn="ctr">
              <a:lnSpc>
                <a:spcPts val="2956"/>
              </a:lnSpc>
            </a:pPr>
            <a:r>
              <a:rPr lang="en-US" b="true" sz="2956" spc="-103">
                <a:solidFill>
                  <a:srgbClr val="FFFFFF"/>
                </a:solidFill>
                <a:latin typeface="Telegraf Bold"/>
                <a:ea typeface="Telegraf Bold"/>
                <a:cs typeface="Telegraf Bold"/>
                <a:sym typeface="Telegraf Bold"/>
              </a:rPr>
              <a:t>Frontend</a:t>
            </a:r>
          </a:p>
          <a:p>
            <a:pPr algn="ctr">
              <a:lnSpc>
                <a:spcPts val="2956"/>
              </a:lnSpc>
            </a:pPr>
          </a:p>
        </p:txBody>
      </p:sp>
      <p:grpSp>
        <p:nvGrpSpPr>
          <p:cNvPr name="Group 8" id="8"/>
          <p:cNvGrpSpPr/>
          <p:nvPr/>
        </p:nvGrpSpPr>
        <p:grpSpPr>
          <a:xfrm rot="0">
            <a:off x="1028700" y="2611108"/>
            <a:ext cx="16172217" cy="1405182"/>
            <a:chOff x="0" y="0"/>
            <a:chExt cx="5855886" cy="508810"/>
          </a:xfrm>
        </p:grpSpPr>
        <p:sp>
          <p:nvSpPr>
            <p:cNvPr name="Freeform 9" id="9"/>
            <p:cNvSpPr/>
            <p:nvPr/>
          </p:nvSpPr>
          <p:spPr>
            <a:xfrm flipH="false" flipV="false" rot="0">
              <a:off x="0" y="0"/>
              <a:ext cx="5855886" cy="508810"/>
            </a:xfrm>
            <a:custGeom>
              <a:avLst/>
              <a:gdLst/>
              <a:ahLst/>
              <a:cxnLst/>
              <a:rect r="r" b="b" t="t" l="l"/>
              <a:pathLst>
                <a:path h="508810" w="5855886">
                  <a:moveTo>
                    <a:pt x="24415" y="0"/>
                  </a:moveTo>
                  <a:lnTo>
                    <a:pt x="5831471" y="0"/>
                  </a:lnTo>
                  <a:cubicBezTo>
                    <a:pt x="5844955" y="0"/>
                    <a:pt x="5855886" y="10931"/>
                    <a:pt x="5855886" y="24415"/>
                  </a:cubicBezTo>
                  <a:lnTo>
                    <a:pt x="5855886" y="484395"/>
                  </a:lnTo>
                  <a:cubicBezTo>
                    <a:pt x="5855886" y="497879"/>
                    <a:pt x="5844955" y="508810"/>
                    <a:pt x="5831471" y="508810"/>
                  </a:cubicBezTo>
                  <a:lnTo>
                    <a:pt x="24415" y="508810"/>
                  </a:lnTo>
                  <a:cubicBezTo>
                    <a:pt x="17939" y="508810"/>
                    <a:pt x="11729" y="506238"/>
                    <a:pt x="7151" y="501659"/>
                  </a:cubicBezTo>
                  <a:cubicBezTo>
                    <a:pt x="2572" y="497081"/>
                    <a:pt x="0" y="490871"/>
                    <a:pt x="0" y="484395"/>
                  </a:cubicBezTo>
                  <a:lnTo>
                    <a:pt x="0" y="24415"/>
                  </a:lnTo>
                  <a:cubicBezTo>
                    <a:pt x="0" y="10931"/>
                    <a:pt x="10931" y="0"/>
                    <a:pt x="24415" y="0"/>
                  </a:cubicBezTo>
                  <a:close/>
                </a:path>
              </a:pathLst>
            </a:custGeom>
            <a:solidFill>
              <a:srgbClr val="FFFFFF"/>
            </a:solidFill>
          </p:spPr>
        </p:sp>
        <p:sp>
          <p:nvSpPr>
            <p:cNvPr name="TextBox 10" id="10"/>
            <p:cNvSpPr txBox="true"/>
            <p:nvPr/>
          </p:nvSpPr>
          <p:spPr>
            <a:xfrm>
              <a:off x="0" y="-57150"/>
              <a:ext cx="5855886" cy="565960"/>
            </a:xfrm>
            <a:prstGeom prst="rect">
              <a:avLst/>
            </a:prstGeom>
          </p:spPr>
          <p:txBody>
            <a:bodyPr anchor="ctr" rtlCol="false" tIns="50800" lIns="50800" bIns="50800" rIns="50800"/>
            <a:lstStyle/>
            <a:p>
              <a:pPr algn="ctr">
                <a:lnSpc>
                  <a:spcPts val="3538"/>
                </a:lnSpc>
              </a:pPr>
            </a:p>
          </p:txBody>
        </p:sp>
      </p:grpSp>
      <p:grpSp>
        <p:nvGrpSpPr>
          <p:cNvPr name="Group 11" id="11"/>
          <p:cNvGrpSpPr/>
          <p:nvPr/>
        </p:nvGrpSpPr>
        <p:grpSpPr>
          <a:xfrm rot="0">
            <a:off x="1087083" y="4206424"/>
            <a:ext cx="16172217" cy="824559"/>
            <a:chOff x="0" y="0"/>
            <a:chExt cx="5855886" cy="298569"/>
          </a:xfrm>
        </p:grpSpPr>
        <p:sp>
          <p:nvSpPr>
            <p:cNvPr name="Freeform 12" id="12"/>
            <p:cNvSpPr/>
            <p:nvPr/>
          </p:nvSpPr>
          <p:spPr>
            <a:xfrm flipH="false" flipV="false" rot="0">
              <a:off x="0" y="0"/>
              <a:ext cx="5855886" cy="298569"/>
            </a:xfrm>
            <a:custGeom>
              <a:avLst/>
              <a:gdLst/>
              <a:ahLst/>
              <a:cxnLst/>
              <a:rect r="r" b="b" t="t" l="l"/>
              <a:pathLst>
                <a:path h="298569" w="5855886">
                  <a:moveTo>
                    <a:pt x="24415" y="0"/>
                  </a:moveTo>
                  <a:lnTo>
                    <a:pt x="5831471" y="0"/>
                  </a:lnTo>
                  <a:cubicBezTo>
                    <a:pt x="5844955" y="0"/>
                    <a:pt x="5855886" y="10931"/>
                    <a:pt x="5855886" y="24415"/>
                  </a:cubicBezTo>
                  <a:lnTo>
                    <a:pt x="5855886" y="274154"/>
                  </a:lnTo>
                  <a:cubicBezTo>
                    <a:pt x="5855886" y="280630"/>
                    <a:pt x="5853313" y="286840"/>
                    <a:pt x="5848735" y="291418"/>
                  </a:cubicBezTo>
                  <a:cubicBezTo>
                    <a:pt x="5844156" y="295997"/>
                    <a:pt x="5837946" y="298569"/>
                    <a:pt x="5831471" y="298569"/>
                  </a:cubicBezTo>
                  <a:lnTo>
                    <a:pt x="24415" y="298569"/>
                  </a:lnTo>
                  <a:cubicBezTo>
                    <a:pt x="10931" y="298569"/>
                    <a:pt x="0" y="287638"/>
                    <a:pt x="0" y="274154"/>
                  </a:cubicBezTo>
                  <a:lnTo>
                    <a:pt x="0" y="24415"/>
                  </a:lnTo>
                  <a:cubicBezTo>
                    <a:pt x="0" y="10931"/>
                    <a:pt x="10931" y="0"/>
                    <a:pt x="24415" y="0"/>
                  </a:cubicBezTo>
                  <a:close/>
                </a:path>
              </a:pathLst>
            </a:custGeom>
            <a:solidFill>
              <a:srgbClr val="FFFFFF"/>
            </a:solidFill>
          </p:spPr>
        </p:sp>
        <p:sp>
          <p:nvSpPr>
            <p:cNvPr name="TextBox 13" id="13"/>
            <p:cNvSpPr txBox="true"/>
            <p:nvPr/>
          </p:nvSpPr>
          <p:spPr>
            <a:xfrm>
              <a:off x="0" y="-57150"/>
              <a:ext cx="5855886" cy="355719"/>
            </a:xfrm>
            <a:prstGeom prst="rect">
              <a:avLst/>
            </a:prstGeom>
          </p:spPr>
          <p:txBody>
            <a:bodyPr anchor="ctr" rtlCol="false" tIns="50800" lIns="50800" bIns="50800" rIns="50800"/>
            <a:lstStyle/>
            <a:p>
              <a:pPr algn="ctr">
                <a:lnSpc>
                  <a:spcPts val="3538"/>
                </a:lnSpc>
              </a:pPr>
            </a:p>
          </p:txBody>
        </p:sp>
      </p:grpSp>
      <p:sp>
        <p:nvSpPr>
          <p:cNvPr name="TextBox 14" id="14"/>
          <p:cNvSpPr txBox="true"/>
          <p:nvPr/>
        </p:nvSpPr>
        <p:spPr>
          <a:xfrm rot="0">
            <a:off x="5332856" y="2776965"/>
            <a:ext cx="11250574" cy="1469687"/>
          </a:xfrm>
          <a:prstGeom prst="rect">
            <a:avLst/>
          </a:prstGeom>
        </p:spPr>
        <p:txBody>
          <a:bodyPr anchor="t" rtlCol="false" tIns="0" lIns="0" bIns="0" rIns="0">
            <a:spAutoFit/>
          </a:bodyPr>
          <a:lstStyle/>
          <a:p>
            <a:pPr algn="l">
              <a:lnSpc>
                <a:spcPts val="2993"/>
              </a:lnSpc>
            </a:pPr>
            <a:r>
              <a:rPr lang="en-US" sz="2138" spc="-74">
                <a:solidFill>
                  <a:srgbClr val="0085FF"/>
                </a:solidFill>
                <a:latin typeface="SVN-Gilroy"/>
                <a:ea typeface="SVN-Gilroy"/>
                <a:cs typeface="SVN-Gilroy"/>
                <a:sym typeface="SVN-Gilroy"/>
              </a:rPr>
              <a:t>PHP Laravel:</a:t>
            </a:r>
          </a:p>
          <a:p>
            <a:pPr algn="l" marL="461661" indent="-230831" lvl="1">
              <a:lnSpc>
                <a:spcPts val="2993"/>
              </a:lnSpc>
              <a:buFont typeface="Arial"/>
              <a:buChar char="•"/>
            </a:pPr>
            <a:r>
              <a:rPr lang="en-US" sz="2138" spc="-74">
                <a:solidFill>
                  <a:srgbClr val="0085FF"/>
                </a:solidFill>
                <a:latin typeface="SVN-Gilroy"/>
                <a:ea typeface="SVN-Gilroy"/>
                <a:cs typeface="SVN-Gilroy"/>
                <a:sym typeface="SVN-Gilroy"/>
              </a:rPr>
              <a:t>Xử lý logic phía server.</a:t>
            </a:r>
          </a:p>
          <a:p>
            <a:pPr algn="l" marL="461661" indent="-230831" lvl="1">
              <a:lnSpc>
                <a:spcPts val="2993"/>
              </a:lnSpc>
              <a:buFont typeface="Arial"/>
              <a:buChar char="•"/>
            </a:pPr>
            <a:r>
              <a:rPr lang="en-US" sz="2138" spc="-74">
                <a:solidFill>
                  <a:srgbClr val="0085FF"/>
                </a:solidFill>
                <a:latin typeface="SVN-Gilroy"/>
                <a:ea typeface="SVN-Gilroy"/>
                <a:cs typeface="SVN-Gilroy"/>
                <a:sym typeface="SVN-Gilroy"/>
              </a:rPr>
              <a:t>Quản lý API và kết nối cơ sở dữ liệu.</a:t>
            </a:r>
          </a:p>
          <a:p>
            <a:pPr algn="l">
              <a:lnSpc>
                <a:spcPts val="2993"/>
              </a:lnSpc>
            </a:pPr>
          </a:p>
        </p:txBody>
      </p:sp>
      <p:sp>
        <p:nvSpPr>
          <p:cNvPr name="TextBox 15" id="15"/>
          <p:cNvSpPr txBox="true"/>
          <p:nvPr/>
        </p:nvSpPr>
        <p:spPr>
          <a:xfrm rot="0">
            <a:off x="-666670" y="3089185"/>
            <a:ext cx="7207380" cy="441674"/>
          </a:xfrm>
          <a:prstGeom prst="rect">
            <a:avLst/>
          </a:prstGeom>
        </p:spPr>
        <p:txBody>
          <a:bodyPr anchor="t" rtlCol="false" tIns="0" lIns="0" bIns="0" rIns="0">
            <a:spAutoFit/>
          </a:bodyPr>
          <a:lstStyle/>
          <a:p>
            <a:pPr algn="ctr">
              <a:lnSpc>
                <a:spcPts val="3024"/>
              </a:lnSpc>
            </a:pPr>
            <a:r>
              <a:rPr lang="en-US" b="true" sz="3024" spc="-105">
                <a:solidFill>
                  <a:srgbClr val="FFFFFF"/>
                </a:solidFill>
                <a:latin typeface="Telegraf Bold"/>
                <a:ea typeface="Telegraf Bold"/>
                <a:cs typeface="Telegraf Bold"/>
                <a:sym typeface="Telegraf Bold"/>
              </a:rPr>
              <a:t>Backend:</a:t>
            </a:r>
          </a:p>
        </p:txBody>
      </p:sp>
      <p:sp>
        <p:nvSpPr>
          <p:cNvPr name="TextBox 16" id="16"/>
          <p:cNvSpPr txBox="true"/>
          <p:nvPr/>
        </p:nvSpPr>
        <p:spPr>
          <a:xfrm rot="0">
            <a:off x="4926183" y="4408577"/>
            <a:ext cx="11250574" cy="726737"/>
          </a:xfrm>
          <a:prstGeom prst="rect">
            <a:avLst/>
          </a:prstGeom>
        </p:spPr>
        <p:txBody>
          <a:bodyPr anchor="t" rtlCol="false" tIns="0" lIns="0" bIns="0" rIns="0">
            <a:spAutoFit/>
          </a:bodyPr>
          <a:lstStyle/>
          <a:p>
            <a:pPr algn="l" marL="461661" indent="-230831" lvl="1">
              <a:lnSpc>
                <a:spcPts val="2993"/>
              </a:lnSpc>
              <a:buFont typeface="Arial"/>
              <a:buChar char="•"/>
            </a:pPr>
            <a:r>
              <a:rPr lang="en-US" sz="2138" spc="-74">
                <a:solidFill>
                  <a:srgbClr val="0085FF"/>
                </a:solidFill>
                <a:latin typeface="SVN-Gilroy"/>
                <a:ea typeface="SVN-Gilroy"/>
                <a:cs typeface="SVN-Gilroy"/>
                <a:sym typeface="SVN-Gilroy"/>
              </a:rPr>
              <a:t>Apache Superset: Hiển thị dữ liệu dưới dạng biểu đồ trực quan.</a:t>
            </a:r>
          </a:p>
          <a:p>
            <a:pPr algn="l">
              <a:lnSpc>
                <a:spcPts val="2993"/>
              </a:lnSpc>
            </a:pPr>
            <a:r>
              <a:rPr lang="en-US" sz="2138" spc="-74">
                <a:solidFill>
                  <a:srgbClr val="0085FF"/>
                </a:solidFill>
                <a:latin typeface="SVN-Gilroy"/>
                <a:ea typeface="SVN-Gilroy"/>
                <a:cs typeface="SVN-Gilroy"/>
                <a:sym typeface="SVN-Gilroy"/>
              </a:rPr>
              <a:t> </a:t>
            </a:r>
          </a:p>
        </p:txBody>
      </p:sp>
      <p:sp>
        <p:nvSpPr>
          <p:cNvPr name="TextBox 17" id="17"/>
          <p:cNvSpPr txBox="true"/>
          <p:nvPr/>
        </p:nvSpPr>
        <p:spPr>
          <a:xfrm rot="0">
            <a:off x="270592" y="4477912"/>
            <a:ext cx="5332856" cy="321847"/>
          </a:xfrm>
          <a:prstGeom prst="rect">
            <a:avLst/>
          </a:prstGeom>
        </p:spPr>
        <p:txBody>
          <a:bodyPr anchor="t" rtlCol="false" tIns="0" lIns="0" bIns="0" rIns="0">
            <a:spAutoFit/>
          </a:bodyPr>
          <a:lstStyle/>
          <a:p>
            <a:pPr algn="ctr">
              <a:lnSpc>
                <a:spcPts val="2237"/>
              </a:lnSpc>
            </a:pPr>
            <a:r>
              <a:rPr lang="en-US" b="true" sz="2237" spc="-78">
                <a:solidFill>
                  <a:srgbClr val="FFFFFF"/>
                </a:solidFill>
                <a:latin typeface="Telegraf Bold"/>
                <a:ea typeface="Telegraf Bold"/>
                <a:cs typeface="Telegraf Bold"/>
                <a:sym typeface="Telegraf Bold"/>
              </a:rPr>
              <a:t>Trực quan hóa:</a:t>
            </a:r>
          </a:p>
        </p:txBody>
      </p:sp>
      <p:grpSp>
        <p:nvGrpSpPr>
          <p:cNvPr name="Group 18" id="18"/>
          <p:cNvGrpSpPr/>
          <p:nvPr/>
        </p:nvGrpSpPr>
        <p:grpSpPr>
          <a:xfrm rot="0">
            <a:off x="1087083" y="5240533"/>
            <a:ext cx="16172217" cy="4591855"/>
            <a:chOff x="0" y="0"/>
            <a:chExt cx="5855886" cy="1662690"/>
          </a:xfrm>
        </p:grpSpPr>
        <p:sp>
          <p:nvSpPr>
            <p:cNvPr name="Freeform 19" id="19"/>
            <p:cNvSpPr/>
            <p:nvPr/>
          </p:nvSpPr>
          <p:spPr>
            <a:xfrm flipH="false" flipV="false" rot="0">
              <a:off x="0" y="0"/>
              <a:ext cx="5855886" cy="1662690"/>
            </a:xfrm>
            <a:custGeom>
              <a:avLst/>
              <a:gdLst/>
              <a:ahLst/>
              <a:cxnLst/>
              <a:rect r="r" b="b" t="t" l="l"/>
              <a:pathLst>
                <a:path h="1662690" w="5855886">
                  <a:moveTo>
                    <a:pt x="24415" y="0"/>
                  </a:moveTo>
                  <a:lnTo>
                    <a:pt x="5831471" y="0"/>
                  </a:lnTo>
                  <a:cubicBezTo>
                    <a:pt x="5844955" y="0"/>
                    <a:pt x="5855886" y="10931"/>
                    <a:pt x="5855886" y="24415"/>
                  </a:cubicBezTo>
                  <a:lnTo>
                    <a:pt x="5855886" y="1638275"/>
                  </a:lnTo>
                  <a:cubicBezTo>
                    <a:pt x="5855886" y="1651759"/>
                    <a:pt x="5844955" y="1662690"/>
                    <a:pt x="5831471" y="1662690"/>
                  </a:cubicBezTo>
                  <a:lnTo>
                    <a:pt x="24415" y="1662690"/>
                  </a:lnTo>
                  <a:cubicBezTo>
                    <a:pt x="10931" y="1662690"/>
                    <a:pt x="0" y="1651759"/>
                    <a:pt x="0" y="1638275"/>
                  </a:cubicBezTo>
                  <a:lnTo>
                    <a:pt x="0" y="24415"/>
                  </a:lnTo>
                  <a:cubicBezTo>
                    <a:pt x="0" y="10931"/>
                    <a:pt x="10931" y="0"/>
                    <a:pt x="24415" y="0"/>
                  </a:cubicBezTo>
                  <a:close/>
                </a:path>
              </a:pathLst>
            </a:custGeom>
            <a:solidFill>
              <a:srgbClr val="FFFFFF"/>
            </a:solidFill>
          </p:spPr>
        </p:sp>
        <p:sp>
          <p:nvSpPr>
            <p:cNvPr name="TextBox 20" id="20"/>
            <p:cNvSpPr txBox="true"/>
            <p:nvPr/>
          </p:nvSpPr>
          <p:spPr>
            <a:xfrm>
              <a:off x="0" y="-57150"/>
              <a:ext cx="5855886" cy="1719840"/>
            </a:xfrm>
            <a:prstGeom prst="rect">
              <a:avLst/>
            </a:prstGeom>
          </p:spPr>
          <p:txBody>
            <a:bodyPr anchor="ctr" rtlCol="false" tIns="50800" lIns="50800" bIns="50800" rIns="50800"/>
            <a:lstStyle/>
            <a:p>
              <a:pPr algn="ctr">
                <a:lnSpc>
                  <a:spcPts val="3538"/>
                </a:lnSpc>
              </a:pPr>
            </a:p>
          </p:txBody>
        </p:sp>
      </p:grpSp>
      <p:sp>
        <p:nvSpPr>
          <p:cNvPr name="TextBox 21" id="21"/>
          <p:cNvSpPr txBox="true"/>
          <p:nvPr/>
        </p:nvSpPr>
        <p:spPr>
          <a:xfrm rot="0">
            <a:off x="12955144" y="9680989"/>
            <a:ext cx="5332856" cy="321847"/>
          </a:xfrm>
          <a:prstGeom prst="rect">
            <a:avLst/>
          </a:prstGeom>
        </p:spPr>
        <p:txBody>
          <a:bodyPr anchor="t" rtlCol="false" tIns="0" lIns="0" bIns="0" rIns="0">
            <a:spAutoFit/>
          </a:bodyPr>
          <a:lstStyle/>
          <a:p>
            <a:pPr algn="ctr">
              <a:lnSpc>
                <a:spcPts val="2237"/>
              </a:lnSpc>
            </a:pPr>
            <a:r>
              <a:rPr lang="en-US" b="true" sz="2237" spc="-78">
                <a:solidFill>
                  <a:srgbClr val="FFFFFF"/>
                </a:solidFill>
                <a:latin typeface="Telegraf Bold"/>
                <a:ea typeface="Telegraf Bold"/>
                <a:cs typeface="Telegraf Bold"/>
                <a:sym typeface="Telegraf Bold"/>
              </a:rPr>
              <a:t>HỆ THỐNG GỢI Ý</a:t>
            </a:r>
          </a:p>
        </p:txBody>
      </p:sp>
      <p:sp>
        <p:nvSpPr>
          <p:cNvPr name="TextBox 22" id="22"/>
          <p:cNvSpPr txBox="true"/>
          <p:nvPr/>
        </p:nvSpPr>
        <p:spPr>
          <a:xfrm rot="0">
            <a:off x="2058364" y="5617897"/>
            <a:ext cx="7046919" cy="4414515"/>
          </a:xfrm>
          <a:prstGeom prst="rect">
            <a:avLst/>
          </a:prstGeom>
        </p:spPr>
        <p:txBody>
          <a:bodyPr anchor="t" rtlCol="false" tIns="0" lIns="0" bIns="0" rIns="0">
            <a:spAutoFit/>
          </a:bodyPr>
          <a:lstStyle/>
          <a:p>
            <a:pPr algn="l">
              <a:lnSpc>
                <a:spcPts val="2905"/>
              </a:lnSpc>
            </a:pPr>
            <a:r>
              <a:rPr lang="en-US" b="true" sz="2075" i="true" spc="-72">
                <a:solidFill>
                  <a:srgbClr val="222222"/>
                </a:solidFill>
                <a:latin typeface="SVN-Gilroy Semi-Bold Italics"/>
                <a:ea typeface="SVN-Gilroy Semi-Bold Italics"/>
                <a:cs typeface="SVN-Gilroy Semi-Bold Italics"/>
                <a:sym typeface="SVN-Gilroy Semi-Bold Italics"/>
              </a:rPr>
              <a:t>Dữ liệu thu thập:</a:t>
            </a:r>
          </a:p>
          <a:p>
            <a:pPr algn="l" marL="448034" indent="-224017" lvl="1">
              <a:lnSpc>
                <a:spcPts val="2905"/>
              </a:lnSpc>
              <a:buFont typeface="Arial"/>
              <a:buChar char="•"/>
            </a:pPr>
            <a:r>
              <a:rPr lang="en-US" sz="2075" spc="-72">
                <a:solidFill>
                  <a:srgbClr val="0085FF"/>
                </a:solidFill>
                <a:latin typeface="SVN-Gilroy"/>
                <a:ea typeface="SVN-Gilroy"/>
                <a:cs typeface="SVN-Gilroy"/>
                <a:sym typeface="SVN-Gilroy"/>
              </a:rPr>
              <a:t>Nguồn dữ liệu:</a:t>
            </a:r>
          </a:p>
          <a:p>
            <a:pPr algn="l">
              <a:lnSpc>
                <a:spcPts val="2905"/>
              </a:lnSpc>
            </a:pPr>
            <a:r>
              <a:rPr lang="en-US" sz="2075" spc="-72">
                <a:solidFill>
                  <a:srgbClr val="0085FF"/>
                </a:solidFill>
                <a:latin typeface="SVN-Gilroy"/>
                <a:ea typeface="SVN-Gilroy"/>
                <a:cs typeface="SVN-Gilroy"/>
                <a:sym typeface="SVN-Gilroy"/>
              </a:rPr>
              <a:t>+ </a:t>
            </a:r>
            <a:r>
              <a:rPr lang="en-US" sz="2075" spc="-72">
                <a:solidFill>
                  <a:srgbClr val="0085FF"/>
                </a:solidFill>
                <a:latin typeface="SVN-Gilroy"/>
                <a:ea typeface="SVN-Gilroy"/>
                <a:cs typeface="SVN-Gilroy"/>
                <a:sym typeface="SVN-Gilroy"/>
              </a:rPr>
              <a:t>Phỏng vấn những người đã có kinh nghiệm trong ngành.</a:t>
            </a:r>
          </a:p>
          <a:p>
            <a:pPr algn="l">
              <a:lnSpc>
                <a:spcPts val="3045"/>
              </a:lnSpc>
            </a:pPr>
            <a:r>
              <a:rPr lang="en-US" sz="2175" spc="-76">
                <a:solidFill>
                  <a:srgbClr val="0085FF"/>
                </a:solidFill>
                <a:latin typeface="SVN-Gilroy"/>
                <a:ea typeface="SVN-Gilroy"/>
                <a:cs typeface="SVN-Gilroy"/>
                <a:sym typeface="SVN-Gilroy"/>
              </a:rPr>
              <a:t>+ </a:t>
            </a:r>
            <a:r>
              <a:rPr lang="en-US" sz="2175" spc="-76">
                <a:solidFill>
                  <a:srgbClr val="0085FF"/>
                </a:solidFill>
                <a:latin typeface="SVN-Gilroy"/>
                <a:ea typeface="SVN-Gilroy"/>
                <a:cs typeface="SVN-Gilroy"/>
                <a:sym typeface="SVN-Gilroy"/>
              </a:rPr>
              <a:t>Điền form khảo sát trực tuyến, thu thập ý kiến về lộ trình học tập và các khóa học phù hợp.</a:t>
            </a:r>
          </a:p>
          <a:p>
            <a:pPr algn="l">
              <a:lnSpc>
                <a:spcPts val="3045"/>
              </a:lnSpc>
            </a:pPr>
            <a:r>
              <a:rPr lang="en-US" sz="2175" spc="-76">
                <a:solidFill>
                  <a:srgbClr val="0085FF"/>
                </a:solidFill>
                <a:latin typeface="SVN-Gilroy"/>
                <a:ea typeface="SVN-Gilroy"/>
                <a:cs typeface="SVN-Gilroy"/>
                <a:sym typeface="SVN-Gilroy"/>
              </a:rPr>
              <a:t>+ Sentiment analysis những forum trực tuyến về các khoá học như Reddit, Stackoverflow,...</a:t>
            </a:r>
          </a:p>
          <a:p>
            <a:pPr algn="l" marL="448034" indent="-224017" lvl="1">
              <a:lnSpc>
                <a:spcPts val="2905"/>
              </a:lnSpc>
              <a:buFont typeface="Arial"/>
              <a:buChar char="•"/>
            </a:pPr>
            <a:r>
              <a:rPr lang="en-US" sz="2075" spc="-72">
                <a:solidFill>
                  <a:srgbClr val="0085FF"/>
                </a:solidFill>
                <a:latin typeface="SVN-Gilroy"/>
                <a:ea typeface="SVN-Gilroy"/>
                <a:cs typeface="SVN-Gilroy"/>
                <a:sym typeface="SVN-Gilroy"/>
              </a:rPr>
              <a:t>Thông tin cần thiết:</a:t>
            </a:r>
          </a:p>
          <a:p>
            <a:pPr algn="l">
              <a:lnSpc>
                <a:spcPts val="2905"/>
              </a:lnSpc>
            </a:pPr>
            <a:r>
              <a:rPr lang="en-US" sz="2075" spc="-72">
                <a:solidFill>
                  <a:srgbClr val="0085FF"/>
                </a:solidFill>
                <a:latin typeface="SVN-Gilroy"/>
                <a:ea typeface="SVN-Gilroy"/>
                <a:cs typeface="SVN-Gilroy"/>
                <a:sym typeface="SVN-Gilroy"/>
              </a:rPr>
              <a:t>+ </a:t>
            </a:r>
            <a:r>
              <a:rPr lang="en-US" sz="2075" spc="-72">
                <a:solidFill>
                  <a:srgbClr val="0085FF"/>
                </a:solidFill>
                <a:latin typeface="SVN-Gilroy"/>
                <a:ea typeface="SVN-Gilroy"/>
                <a:cs typeface="SVN-Gilroy"/>
                <a:sym typeface="SVN-Gilroy"/>
              </a:rPr>
              <a:t>Khóa học đã tham gia.</a:t>
            </a:r>
          </a:p>
          <a:p>
            <a:pPr algn="l">
              <a:lnSpc>
                <a:spcPts val="2905"/>
              </a:lnSpc>
            </a:pPr>
            <a:r>
              <a:rPr lang="en-US" sz="2075" spc="-72">
                <a:solidFill>
                  <a:srgbClr val="0085FF"/>
                </a:solidFill>
                <a:latin typeface="SVN-Gilroy"/>
                <a:ea typeface="SVN-Gilroy"/>
                <a:cs typeface="SVN-Gilroy"/>
                <a:sym typeface="SVN-Gilroy"/>
              </a:rPr>
              <a:t>+ K</a:t>
            </a:r>
            <a:r>
              <a:rPr lang="en-US" sz="2075" spc="-72">
                <a:solidFill>
                  <a:srgbClr val="0085FF"/>
                </a:solidFill>
                <a:latin typeface="SVN-Gilroy"/>
                <a:ea typeface="SVN-Gilroy"/>
                <a:cs typeface="SVN-Gilroy"/>
                <a:sym typeface="SVN-Gilroy"/>
              </a:rPr>
              <a:t>ỹ năng đạt được.</a:t>
            </a:r>
          </a:p>
          <a:p>
            <a:pPr algn="l">
              <a:lnSpc>
                <a:spcPts val="2905"/>
              </a:lnSpc>
            </a:pPr>
            <a:r>
              <a:rPr lang="en-US" sz="2075" spc="-72">
                <a:solidFill>
                  <a:srgbClr val="0085FF"/>
                </a:solidFill>
                <a:latin typeface="SVN-Gilroy"/>
                <a:ea typeface="SVN-Gilroy"/>
                <a:cs typeface="SVN-Gilroy"/>
                <a:sym typeface="SVN-Gilroy"/>
              </a:rPr>
              <a:t>+ </a:t>
            </a:r>
            <a:r>
              <a:rPr lang="en-US" sz="2075" spc="-72">
                <a:solidFill>
                  <a:srgbClr val="0085FF"/>
                </a:solidFill>
                <a:latin typeface="SVN-Gilroy"/>
                <a:ea typeface="SVN-Gilroy"/>
                <a:cs typeface="SVN-Gilroy"/>
                <a:sym typeface="SVN-Gilroy"/>
              </a:rPr>
              <a:t>Lộ trình học tập hiệu quả.</a:t>
            </a:r>
          </a:p>
          <a:p>
            <a:pPr algn="l">
              <a:lnSpc>
                <a:spcPts val="2905"/>
              </a:lnSpc>
            </a:pPr>
          </a:p>
        </p:txBody>
      </p:sp>
      <p:sp>
        <p:nvSpPr>
          <p:cNvPr name="AutoShape 23" id="23"/>
          <p:cNvSpPr/>
          <p:nvPr/>
        </p:nvSpPr>
        <p:spPr>
          <a:xfrm>
            <a:off x="9105284" y="6324613"/>
            <a:ext cx="0" cy="2970461"/>
          </a:xfrm>
          <a:prstGeom prst="line">
            <a:avLst/>
          </a:prstGeom>
          <a:ln cap="flat" w="19050">
            <a:solidFill>
              <a:srgbClr val="0085FF"/>
            </a:solidFill>
            <a:prstDash val="sysDash"/>
            <a:headEnd type="none" len="sm" w="sm"/>
            <a:tailEnd type="none" len="sm" w="sm"/>
          </a:ln>
        </p:spPr>
      </p:sp>
      <p:sp>
        <p:nvSpPr>
          <p:cNvPr name="TextBox 24" id="24"/>
          <p:cNvSpPr txBox="true"/>
          <p:nvPr/>
        </p:nvSpPr>
        <p:spPr>
          <a:xfrm rot="0">
            <a:off x="10346344" y="6017947"/>
            <a:ext cx="6237086" cy="3614415"/>
          </a:xfrm>
          <a:prstGeom prst="rect">
            <a:avLst/>
          </a:prstGeom>
        </p:spPr>
        <p:txBody>
          <a:bodyPr anchor="t" rtlCol="false" tIns="0" lIns="0" bIns="0" rIns="0">
            <a:spAutoFit/>
          </a:bodyPr>
          <a:lstStyle/>
          <a:p>
            <a:pPr algn="l">
              <a:lnSpc>
                <a:spcPts val="2905"/>
              </a:lnSpc>
            </a:pPr>
            <a:r>
              <a:rPr lang="en-US" b="true" sz="2075" i="true" spc="-72">
                <a:solidFill>
                  <a:srgbClr val="222222"/>
                </a:solidFill>
                <a:latin typeface="SVN-Gilroy Semi-Bold Italics"/>
                <a:ea typeface="SVN-Gilroy Semi-Bold Italics"/>
                <a:cs typeface="SVN-Gilroy Semi-Bold Italics"/>
                <a:sym typeface="SVN-Gilroy Semi-Bold Italics"/>
              </a:rPr>
              <a:t>Mô hình gợi ý:</a:t>
            </a:r>
          </a:p>
          <a:p>
            <a:pPr algn="l" marL="448034" indent="-224017" lvl="1">
              <a:lnSpc>
                <a:spcPts val="2905"/>
              </a:lnSpc>
              <a:buFont typeface="Arial"/>
              <a:buChar char="•"/>
            </a:pPr>
            <a:r>
              <a:rPr lang="en-US" sz="2075" spc="-72">
                <a:solidFill>
                  <a:srgbClr val="0085FF"/>
                </a:solidFill>
                <a:latin typeface="SVN-Gilroy"/>
                <a:ea typeface="SVN-Gilroy"/>
                <a:cs typeface="SVN-Gilroy"/>
                <a:sym typeface="SVN-Gilroy"/>
              </a:rPr>
              <a:t>Áp dụ</a:t>
            </a:r>
            <a:r>
              <a:rPr lang="en-US" sz="2075" spc="-72">
                <a:solidFill>
                  <a:srgbClr val="0085FF"/>
                </a:solidFill>
                <a:latin typeface="SVN-Gilroy"/>
                <a:ea typeface="SVN-Gilroy"/>
                <a:cs typeface="SVN-Gilroy"/>
                <a:sym typeface="SVN-Gilroy"/>
              </a:rPr>
              <a:t>ng User-Based Collaborative Filtering: Gợi ý lộ trình</a:t>
            </a:r>
            <a:r>
              <a:rPr lang="en-US" sz="2075" spc="-72">
                <a:solidFill>
                  <a:srgbClr val="0085FF"/>
                </a:solidFill>
                <a:latin typeface="SVN-Gilroy"/>
                <a:ea typeface="SVN-Gilroy"/>
                <a:cs typeface="SVN-Gilroy"/>
                <a:sym typeface="SVN-Gilroy"/>
              </a:rPr>
              <a:t> học tập dựa trên sự tương đồng về hành vi học tập giữa các sinh viên.</a:t>
            </a:r>
          </a:p>
          <a:p>
            <a:pPr algn="l" marL="448034" indent="-224017" lvl="1">
              <a:lnSpc>
                <a:spcPts val="2905"/>
              </a:lnSpc>
              <a:buFont typeface="Arial"/>
              <a:buChar char="•"/>
            </a:pPr>
            <a:r>
              <a:rPr lang="en-US" sz="2075" spc="-72">
                <a:solidFill>
                  <a:srgbClr val="0085FF"/>
                </a:solidFill>
                <a:latin typeface="SVN-Gilroy"/>
                <a:ea typeface="SVN-Gilroy"/>
                <a:cs typeface="SVN-Gilroy"/>
                <a:sym typeface="SVN-Gilroy"/>
              </a:rPr>
              <a:t>Kết hợp Item-Based Collaborative Filteri</a:t>
            </a:r>
            <a:r>
              <a:rPr lang="en-US" sz="2075" spc="-72">
                <a:solidFill>
                  <a:srgbClr val="0085FF"/>
                </a:solidFill>
                <a:latin typeface="SVN-Gilroy"/>
                <a:ea typeface="SVN-Gilroy"/>
                <a:cs typeface="SVN-Gilroy"/>
                <a:sym typeface="SVN-Gilroy"/>
              </a:rPr>
              <a:t>ng: Dựa trên mức độ tương đồng giữa các</a:t>
            </a:r>
            <a:r>
              <a:rPr lang="en-US" sz="2075" spc="-72">
                <a:solidFill>
                  <a:srgbClr val="0085FF"/>
                </a:solidFill>
                <a:latin typeface="SVN-Gilroy"/>
                <a:ea typeface="SVN-Gilroy"/>
                <a:cs typeface="SVN-Gilroy"/>
                <a:sym typeface="SVN-Gilroy"/>
              </a:rPr>
              <a:t> k</a:t>
            </a:r>
            <a:r>
              <a:rPr lang="en-US" sz="2075" spc="-72">
                <a:solidFill>
                  <a:srgbClr val="0085FF"/>
                </a:solidFill>
                <a:latin typeface="SVN-Gilroy"/>
                <a:ea typeface="SVN-Gilroy"/>
                <a:cs typeface="SVN-Gilroy"/>
                <a:sym typeface="SVN-Gilroy"/>
              </a:rPr>
              <a:t>hóa học được đánh giá cao</a:t>
            </a:r>
            <a:r>
              <a:rPr lang="en-US" sz="2075" spc="-72">
                <a:solidFill>
                  <a:srgbClr val="0085FF"/>
                </a:solidFill>
                <a:latin typeface="SVN-Gilroy"/>
                <a:ea typeface="SVN-Gilroy"/>
                <a:cs typeface="SVN-Gilroy"/>
                <a:sym typeface="SVN-Gilroy"/>
              </a:rPr>
              <a:t> bởi</a:t>
            </a:r>
            <a:r>
              <a:rPr lang="en-US" sz="2075" spc="-72">
                <a:solidFill>
                  <a:srgbClr val="0085FF"/>
                </a:solidFill>
                <a:latin typeface="SVN-Gilroy"/>
                <a:ea typeface="SVN-Gilroy"/>
                <a:cs typeface="SVN-Gilroy"/>
                <a:sym typeface="SVN-Gilroy"/>
              </a:rPr>
              <a:t> sinh viên có cùng đặc điểm.</a:t>
            </a:r>
          </a:p>
          <a:p>
            <a:pPr algn="l" marL="448034" indent="-224017" lvl="1">
              <a:lnSpc>
                <a:spcPts val="2905"/>
              </a:lnSpc>
              <a:buFont typeface="Arial"/>
              <a:buChar char="•"/>
            </a:pPr>
            <a:r>
              <a:rPr lang="en-US" sz="2075" spc="-72">
                <a:solidFill>
                  <a:srgbClr val="0085FF"/>
                </a:solidFill>
                <a:latin typeface="SVN-Gilroy"/>
                <a:ea typeface="SVN-Gilroy"/>
                <a:cs typeface="SVN-Gilroy"/>
                <a:sym typeface="SVN-Gilroy"/>
              </a:rPr>
              <a:t>Công cụ:</a:t>
            </a:r>
            <a:r>
              <a:rPr lang="en-US" sz="2075" spc="-72">
                <a:solidFill>
                  <a:srgbClr val="0085FF"/>
                </a:solidFill>
                <a:latin typeface="SVN-Gilroy"/>
                <a:ea typeface="SVN-Gilroy"/>
                <a:cs typeface="SVN-Gilroy"/>
                <a:sym typeface="SVN-Gilroy"/>
              </a:rPr>
              <a:t> Scikit-learn, TensorFlow, hoặc LightFM để triển khai mô hình.</a:t>
            </a:r>
          </a:p>
          <a:p>
            <a:pPr algn="l">
              <a:lnSpc>
                <a:spcPts val="2905"/>
              </a:lnSpc>
            </a:pP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DAGZwhbBt4E</dc:identifier>
  <dcterms:modified xsi:type="dcterms:W3CDTF">2011-08-01T06:04:30Z</dcterms:modified>
  <cp:revision>1</cp:revision>
  <dc:title>THUYẾT TRÌNH</dc:title>
</cp:coreProperties>
</file>