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9" r:id="rId5"/>
    <p:sldId id="260" r:id="rId6"/>
    <p:sldId id="261" r:id="rId7"/>
    <p:sldId id="262" r:id="rId8"/>
    <p:sldId id="263" r:id="rId9"/>
    <p:sldId id="264" r:id="rId10"/>
    <p:sldId id="265" r:id="rId11"/>
    <p:sldId id="266" r:id="rId12"/>
    <p:sldId id="270" r:id="rId13"/>
    <p:sldId id="271" r:id="rId14"/>
    <p:sldId id="272"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snapToGrid="0">
      <p:cViewPr varScale="1">
        <p:scale>
          <a:sx n="67" d="100"/>
          <a:sy n="67"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FFDA9-64FE-4DA2-B33D-E6A2DF1CF677}"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128E8-7C32-4AE5-8332-ADBFB42CBE4D}" type="slidenum">
              <a:rPr lang="en-US" smtClean="0"/>
              <a:t>‹#›</a:t>
            </a:fld>
            <a:endParaRPr lang="en-US"/>
          </a:p>
        </p:txBody>
      </p:sp>
    </p:spTree>
    <p:extLst>
      <p:ext uri="{BB962C8B-B14F-4D97-AF65-F5344CB8AC3E}">
        <p14:creationId xmlns:p14="http://schemas.microsoft.com/office/powerpoint/2010/main" val="348788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5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971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15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263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652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76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80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76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00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63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92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301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f687790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87790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58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2831-4F22-4E15-823A-4DEE66B32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182410-B1D9-4EDA-A3DD-6D9B3BD9C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E8AFCE-2383-464A-8ADB-5D0D731B10E3}"/>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5" name="Footer Placeholder 4">
            <a:extLst>
              <a:ext uri="{FF2B5EF4-FFF2-40B4-BE49-F238E27FC236}">
                <a16:creationId xmlns:a16="http://schemas.microsoft.com/office/drawing/2014/main" id="{CBE98998-763E-4659-AE89-EA33D95BA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BA54D-EECA-411A-ACA3-502CCB6171C3}"/>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40040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2F76-6E62-43B4-992C-97F606393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0F51B9-D096-42EE-BB76-E1E289F28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251B7-03B5-4E72-9A73-507E27C227CD}"/>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5" name="Footer Placeholder 4">
            <a:extLst>
              <a:ext uri="{FF2B5EF4-FFF2-40B4-BE49-F238E27FC236}">
                <a16:creationId xmlns:a16="http://schemas.microsoft.com/office/drawing/2014/main" id="{4988B17B-9DC2-4C72-ACCF-D55F85F8B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5E2A3-217F-4937-A932-71D2DE4DE61A}"/>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354693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A49A0-AA09-469D-8065-2D90EE3675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D5FB4-FF57-4EAB-9A41-FA4D9AE3D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A1C15-6AC7-48B9-B9E6-B9E4EBC771D2}"/>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5" name="Footer Placeholder 4">
            <a:extLst>
              <a:ext uri="{FF2B5EF4-FFF2-40B4-BE49-F238E27FC236}">
                <a16:creationId xmlns:a16="http://schemas.microsoft.com/office/drawing/2014/main" id="{78F4B15E-1292-4064-9A00-0DC0B9325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B45E2-A0B2-435D-B274-2399A9ED64F1}"/>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1248403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909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3D00-6F95-4C71-AF23-0DEF43A91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F2CBD-C852-47D2-8E0A-0343A3BBD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D510D-A6FF-4DB3-BC3A-BF12818C2282}"/>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5" name="Footer Placeholder 4">
            <a:extLst>
              <a:ext uri="{FF2B5EF4-FFF2-40B4-BE49-F238E27FC236}">
                <a16:creationId xmlns:a16="http://schemas.microsoft.com/office/drawing/2014/main" id="{87B3DA69-FE25-41C8-8668-C9B37D98A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BF03D-FD8C-43FB-9EC8-E9B6415CA145}"/>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05067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3D06-0BC1-4156-939D-81B40365D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F944C5-1B04-47FC-AAB9-CA65AA20A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A1ACCB-DFFE-4D61-AB9A-BAEDD8226593}"/>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5" name="Footer Placeholder 4">
            <a:extLst>
              <a:ext uri="{FF2B5EF4-FFF2-40B4-BE49-F238E27FC236}">
                <a16:creationId xmlns:a16="http://schemas.microsoft.com/office/drawing/2014/main" id="{5C7F2C33-1C49-4ED5-B2A4-0F6AEAFA2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3A721-0965-420E-9956-BD502249E3DF}"/>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414977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1CB4-929B-4443-B409-9ED24F2EF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FD03A-FA1F-4996-864B-679A733D27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30BA5B-BE59-4144-ACEA-37F459D032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1E960-B18E-4304-BE73-872E59D74B60}"/>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6" name="Footer Placeholder 5">
            <a:extLst>
              <a:ext uri="{FF2B5EF4-FFF2-40B4-BE49-F238E27FC236}">
                <a16:creationId xmlns:a16="http://schemas.microsoft.com/office/drawing/2014/main" id="{2276CABC-079A-458B-A107-A5589FF05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877B1-7009-48FD-B6AE-496A06EA8925}"/>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17130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06C0-CE75-4313-9B61-A74993A52C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84F2CF-E9B7-4974-B698-BC9EE68A7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C8B2B5-F032-4939-B679-CABAA259C3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BA4802-AF0D-4064-B7BE-519750C9E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4DF08-9EF3-467E-8CD4-B13D2D5B03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32794-41A0-40F8-BB18-49400DBD6B04}"/>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8" name="Footer Placeholder 7">
            <a:extLst>
              <a:ext uri="{FF2B5EF4-FFF2-40B4-BE49-F238E27FC236}">
                <a16:creationId xmlns:a16="http://schemas.microsoft.com/office/drawing/2014/main" id="{70DEA9AC-62BA-40C4-9C15-3F12A5F922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D6653-CE54-43CE-A8E0-977270C74E26}"/>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01916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D197-6DA2-4E40-B5EE-C241F6307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0348F7-C547-48BC-9328-79C168F2359A}"/>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4" name="Footer Placeholder 3">
            <a:extLst>
              <a:ext uri="{FF2B5EF4-FFF2-40B4-BE49-F238E27FC236}">
                <a16:creationId xmlns:a16="http://schemas.microsoft.com/office/drawing/2014/main" id="{82BF9C88-34DF-4BA7-AE04-DC6F81F384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EEA05-E940-46F4-984E-3429B7B102FE}"/>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245332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48B1D-4819-437B-8A48-8BF0A33618B9}"/>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3" name="Footer Placeholder 2">
            <a:extLst>
              <a:ext uri="{FF2B5EF4-FFF2-40B4-BE49-F238E27FC236}">
                <a16:creationId xmlns:a16="http://schemas.microsoft.com/office/drawing/2014/main" id="{DC723B29-DA96-42EB-96DB-B92D57474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EC40CE-745A-4B3C-8A63-867981BDCFCF}"/>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390757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E695-76FE-45D4-93D8-E125778F6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FE9EA-150F-4CA2-9AE5-765F2654A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9F34A-57EA-49F0-B0F1-93AFA29D2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81DEB-47C9-420D-9522-9DA2B37D1CAA}"/>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6" name="Footer Placeholder 5">
            <a:extLst>
              <a:ext uri="{FF2B5EF4-FFF2-40B4-BE49-F238E27FC236}">
                <a16:creationId xmlns:a16="http://schemas.microsoft.com/office/drawing/2014/main" id="{DDF3DACD-02DE-4CB7-8FCF-E79EA3EBF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F3B5B-62D4-4A59-9454-12B145760C1B}"/>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42770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0DDE-0B01-4DFF-9FD5-39927C109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9ADB62-1155-463E-9259-15AA8D401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1CA74-EB24-4CDA-92FA-DCABFDD67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7F693-D952-4202-9037-83FBA36F2C3C}"/>
              </a:ext>
            </a:extLst>
          </p:cNvPr>
          <p:cNvSpPr>
            <a:spLocks noGrp="1"/>
          </p:cNvSpPr>
          <p:nvPr>
            <p:ph type="dt" sz="half" idx="10"/>
          </p:nvPr>
        </p:nvSpPr>
        <p:spPr/>
        <p:txBody>
          <a:bodyPr/>
          <a:lstStyle/>
          <a:p>
            <a:fld id="{017A8336-2832-4D7A-8A02-DE67BB88D58B}" type="datetimeFigureOut">
              <a:rPr lang="en-US" smtClean="0"/>
              <a:t>3/26/2022</a:t>
            </a:fld>
            <a:endParaRPr lang="en-US"/>
          </a:p>
        </p:txBody>
      </p:sp>
      <p:sp>
        <p:nvSpPr>
          <p:cNvPr id="6" name="Footer Placeholder 5">
            <a:extLst>
              <a:ext uri="{FF2B5EF4-FFF2-40B4-BE49-F238E27FC236}">
                <a16:creationId xmlns:a16="http://schemas.microsoft.com/office/drawing/2014/main" id="{074CC1E6-8A2E-47E3-AA7C-EB1E608D2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298C6-A5F0-485A-A2F6-65BFEE31D13D}"/>
              </a:ext>
            </a:extLst>
          </p:cNvPr>
          <p:cNvSpPr>
            <a:spLocks noGrp="1"/>
          </p:cNvSpPr>
          <p:nvPr>
            <p:ph type="sldNum" sz="quarter" idx="12"/>
          </p:nvPr>
        </p:nvSpPr>
        <p:spPr/>
        <p:txBody>
          <a:bodyPr/>
          <a:lstStyle/>
          <a:p>
            <a:fld id="{036DD0DC-C477-43FC-BA84-7BB37600FC59}" type="slidenum">
              <a:rPr lang="en-US" smtClean="0"/>
              <a:t>‹#›</a:t>
            </a:fld>
            <a:endParaRPr lang="en-US"/>
          </a:p>
        </p:txBody>
      </p:sp>
    </p:spTree>
    <p:extLst>
      <p:ext uri="{BB962C8B-B14F-4D97-AF65-F5344CB8AC3E}">
        <p14:creationId xmlns:p14="http://schemas.microsoft.com/office/powerpoint/2010/main" val="100347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D3A18-0F53-47B2-86FE-009791934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26E171-1642-4954-8376-AA5133204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13EFC-4D04-4490-BD85-CE2D31E33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A8336-2832-4D7A-8A02-DE67BB88D58B}" type="datetimeFigureOut">
              <a:rPr lang="en-US" smtClean="0"/>
              <a:t>3/26/2022</a:t>
            </a:fld>
            <a:endParaRPr lang="en-US"/>
          </a:p>
        </p:txBody>
      </p:sp>
      <p:sp>
        <p:nvSpPr>
          <p:cNvPr id="5" name="Footer Placeholder 4">
            <a:extLst>
              <a:ext uri="{FF2B5EF4-FFF2-40B4-BE49-F238E27FC236}">
                <a16:creationId xmlns:a16="http://schemas.microsoft.com/office/drawing/2014/main" id="{0DD992CB-1EDA-4F01-BB5E-15AE3814B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5FE201-2355-4832-9C6E-2577FE5C4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DD0DC-C477-43FC-BA84-7BB37600FC59}" type="slidenum">
              <a:rPr lang="en-US" smtClean="0"/>
              <a:t>‹#›</a:t>
            </a:fld>
            <a:endParaRPr lang="en-US"/>
          </a:p>
        </p:txBody>
      </p:sp>
    </p:spTree>
    <p:extLst>
      <p:ext uri="{BB962C8B-B14F-4D97-AF65-F5344CB8AC3E}">
        <p14:creationId xmlns:p14="http://schemas.microsoft.com/office/powerpoint/2010/main" val="364028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ekq@mail.u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wutz@mail.uc.edu" TargetMode="External"/><Relationship Id="rId4" Type="http://schemas.openxmlformats.org/officeDocument/2006/relationships/hyperlink" Target="mailto:vuhg@mail.uc.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231123"/>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 sz="5200" dirty="0">
                <a:latin typeface="Arial" panose="020B0604020202020204" pitchFamily="34" charset="0"/>
                <a:cs typeface="Arial" panose="020B0604020202020204" pitchFamily="34" charset="0"/>
              </a:rPr>
              <a:t>COVID-19 Intelligent Query System</a:t>
            </a:r>
            <a:endParaRPr sz="5200" dirty="0">
              <a:latin typeface="Arial" panose="020B0604020202020204" pitchFamily="34" charset="0"/>
              <a:cs typeface="Arial" panose="020B0604020202020204" pitchFamily="34" charset="0"/>
            </a:endParaRPr>
          </a:p>
        </p:txBody>
      </p:sp>
      <p:sp>
        <p:nvSpPr>
          <p:cNvPr id="55" name="Google Shape;55;p13"/>
          <p:cNvSpPr txBox="1">
            <a:spLocks noGrp="1"/>
          </p:cNvSpPr>
          <p:nvPr>
            <p:ph type="subTitle" idx="1"/>
          </p:nvPr>
        </p:nvSpPr>
        <p:spPr>
          <a:xfrm>
            <a:off x="415600" y="2900600"/>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 sz="2600" dirty="0"/>
              <a:t>Team members:</a:t>
            </a:r>
          </a:p>
          <a:p>
            <a:pPr>
              <a:spcBef>
                <a:spcPts val="0"/>
              </a:spcBef>
            </a:pPr>
            <a:r>
              <a:rPr lang="en" sz="2600" dirty="0"/>
              <a:t>Khanh Le (</a:t>
            </a:r>
            <a:r>
              <a:rPr lang="en" sz="2600" dirty="0">
                <a:hlinkClick r:id="rId3"/>
              </a:rPr>
              <a:t>lekq@mail.uc.edu</a:t>
            </a:r>
            <a:r>
              <a:rPr lang="en" sz="2600" dirty="0"/>
              <a:t>)</a:t>
            </a:r>
          </a:p>
          <a:p>
            <a:pPr>
              <a:spcBef>
                <a:spcPts val="0"/>
              </a:spcBef>
            </a:pPr>
            <a:r>
              <a:rPr lang="en" sz="2600" dirty="0"/>
              <a:t>Hoang Vu (</a:t>
            </a:r>
            <a:r>
              <a:rPr lang="en" sz="2600" dirty="0">
                <a:hlinkClick r:id="rId4"/>
              </a:rPr>
              <a:t>vuhg@mail.uc.edu</a:t>
            </a:r>
            <a:r>
              <a:rPr lang="en" sz="2600" dirty="0"/>
              <a:t>)</a:t>
            </a:r>
          </a:p>
          <a:p>
            <a:pPr>
              <a:spcBef>
                <a:spcPts val="0"/>
              </a:spcBef>
            </a:pPr>
            <a:endParaRPr lang="en" sz="2600" dirty="0"/>
          </a:p>
          <a:p>
            <a:pPr>
              <a:spcBef>
                <a:spcPts val="0"/>
              </a:spcBef>
            </a:pPr>
            <a:r>
              <a:rPr lang="en" sz="2600" dirty="0"/>
              <a:t>Advisor:</a:t>
            </a:r>
          </a:p>
          <a:p>
            <a:pPr>
              <a:spcBef>
                <a:spcPts val="0"/>
              </a:spcBef>
            </a:pPr>
            <a:r>
              <a:rPr lang="en" sz="2600" dirty="0"/>
              <a:t>Dr. Danny T. Y. Wu (</a:t>
            </a:r>
            <a:r>
              <a:rPr lang="en" sz="2600" dirty="0">
                <a:hlinkClick r:id="rId5"/>
              </a:rPr>
              <a:t>wutz@mail.uc.edu</a:t>
            </a:r>
            <a:r>
              <a:rPr lang="en" sz="2600" dirty="0"/>
              <a:t>)</a:t>
            </a:r>
          </a:p>
          <a:p>
            <a:pPr>
              <a:spcBef>
                <a:spcPts val="0"/>
              </a:spcBef>
            </a:pPr>
            <a:endParaRPr sz="2600" dirty="0"/>
          </a:p>
        </p:txBody>
      </p:sp>
    </p:spTree>
  </p:cSld>
  <p:clrMapOvr>
    <a:masterClrMapping/>
  </p:clrMapOvr>
  <mc:AlternateContent xmlns:mc="http://schemas.openxmlformats.org/markup-compatibility/2006">
    <mc:Choice xmlns:p14="http://schemas.microsoft.com/office/powerpoint/2010/main" Requires="p14">
      <p:transition spd="slow" p14:dur="2000" advTm="6132"/>
    </mc:Choice>
    <mc:Fallback>
      <p:transition spd="slow" advTm="61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7. Milestone</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Before the Tech Expo on April 12</a:t>
            </a:r>
            <a:r>
              <a:rPr lang="en-US" baseline="30000" dirty="0"/>
              <a:t>th</a:t>
            </a:r>
            <a:r>
              <a:rPr lang="en-US" dirty="0"/>
              <a:t> , we expect to achieve the following targets:</a:t>
            </a:r>
          </a:p>
          <a:p>
            <a:r>
              <a:rPr lang="en-US" dirty="0"/>
              <a:t>Complete both searching mode for elastic search (before March 15</a:t>
            </a:r>
            <a:r>
              <a:rPr lang="en-US" baseline="30000" dirty="0"/>
              <a:t>th</a:t>
            </a:r>
            <a:r>
              <a:rPr lang="en-US" dirty="0"/>
              <a:t>)</a:t>
            </a:r>
          </a:p>
          <a:p>
            <a:r>
              <a:rPr lang="en-US" dirty="0"/>
              <a:t>Integrate completed elastic search into project (before April 1</a:t>
            </a:r>
            <a:r>
              <a:rPr lang="en-US" baseline="30000" dirty="0"/>
              <a:t>st</a:t>
            </a:r>
            <a:r>
              <a:rPr lang="en-US" dirty="0"/>
              <a:t>)</a:t>
            </a:r>
          </a:p>
          <a:p>
            <a:pPr marL="152396" indent="0">
              <a:buNone/>
            </a:pPr>
            <a:endParaRPr lang="en-US" dirty="0"/>
          </a:p>
          <a:p>
            <a:pPr marL="152396" indent="0">
              <a:buNone/>
            </a:pPr>
            <a:r>
              <a:rPr lang="en-US" dirty="0"/>
              <a:t>At the Tech Expo, we expect to deliver a project with all searching functions and a table of user interactions that could be used on researches in the future </a:t>
            </a:r>
          </a:p>
        </p:txBody>
      </p:sp>
    </p:spTree>
    <p:extLst>
      <p:ext uri="{BB962C8B-B14F-4D97-AF65-F5344CB8AC3E}">
        <p14:creationId xmlns:p14="http://schemas.microsoft.com/office/powerpoint/2010/main" val="28728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8. Result</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solidFill>
                  <a:srgbClr val="00B050"/>
                </a:solidFill>
              </a:rPr>
              <a:t>Finished </a:t>
            </a:r>
          </a:p>
          <a:p>
            <a:r>
              <a:rPr lang="en-US" b="1" dirty="0">
                <a:solidFill>
                  <a:srgbClr val="00B050"/>
                </a:solidFill>
              </a:rPr>
              <a:t>Search by term</a:t>
            </a:r>
          </a:p>
          <a:p>
            <a:r>
              <a:rPr lang="en-US" b="1" dirty="0">
                <a:solidFill>
                  <a:srgbClr val="00B050"/>
                </a:solidFill>
              </a:rPr>
              <a:t>Create/edit/delete project</a:t>
            </a:r>
          </a:p>
          <a:p>
            <a:r>
              <a:rPr lang="en-US" b="1" dirty="0">
                <a:solidFill>
                  <a:srgbClr val="00B050"/>
                </a:solidFill>
              </a:rPr>
              <a:t>Create/edit/delete repository</a:t>
            </a:r>
          </a:p>
          <a:p>
            <a:r>
              <a:rPr lang="en-US" b="1" dirty="0">
                <a:solidFill>
                  <a:srgbClr val="00B050"/>
                </a:solidFill>
              </a:rPr>
              <a:t>Save/remove articles</a:t>
            </a:r>
          </a:p>
          <a:p>
            <a:pPr marL="152396" indent="0">
              <a:buNone/>
            </a:pPr>
            <a:endParaRPr lang="en-US" dirty="0"/>
          </a:p>
          <a:p>
            <a:pPr marL="152396" indent="0">
              <a:buNone/>
            </a:pPr>
            <a:r>
              <a:rPr lang="en-US" b="1" dirty="0">
                <a:solidFill>
                  <a:srgbClr val="FF0000"/>
                </a:solidFill>
              </a:rPr>
              <a:t>Unfinished</a:t>
            </a:r>
          </a:p>
          <a:p>
            <a:r>
              <a:rPr lang="en-US" b="1" dirty="0">
                <a:solidFill>
                  <a:srgbClr val="FF0000"/>
                </a:solidFill>
              </a:rPr>
              <a:t>Search by concept</a:t>
            </a:r>
          </a:p>
          <a:p>
            <a:r>
              <a:rPr lang="en-US" b="1" dirty="0">
                <a:solidFill>
                  <a:srgbClr val="FF0000"/>
                </a:solidFill>
              </a:rPr>
              <a:t>Expand the search limit to be bigger than 30</a:t>
            </a:r>
          </a:p>
        </p:txBody>
      </p:sp>
    </p:spTree>
    <p:extLst>
      <p:ext uri="{BB962C8B-B14F-4D97-AF65-F5344CB8AC3E}">
        <p14:creationId xmlns:p14="http://schemas.microsoft.com/office/powerpoint/2010/main" val="77256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8. Result (cont.)</a:t>
            </a:r>
            <a:endParaRPr b="1" dirty="0"/>
          </a:p>
        </p:txBody>
      </p:sp>
      <p:pic>
        <p:nvPicPr>
          <p:cNvPr id="10" name="Picture 9">
            <a:extLst>
              <a:ext uri="{FF2B5EF4-FFF2-40B4-BE49-F238E27FC236}">
                <a16:creationId xmlns:a16="http://schemas.microsoft.com/office/drawing/2014/main" id="{4926AAC2-1983-4A67-AD9C-0F19CEED471F}"/>
              </a:ext>
            </a:extLst>
          </p:cNvPr>
          <p:cNvPicPr>
            <a:picLocks noChangeAspect="1"/>
          </p:cNvPicPr>
          <p:nvPr/>
        </p:nvPicPr>
        <p:blipFill>
          <a:blip r:embed="rId3"/>
          <a:stretch>
            <a:fillRect/>
          </a:stretch>
        </p:blipFill>
        <p:spPr>
          <a:xfrm>
            <a:off x="519112" y="1371254"/>
            <a:ext cx="11153775" cy="5305425"/>
          </a:xfrm>
          <a:prstGeom prst="rect">
            <a:avLst/>
          </a:prstGeom>
        </p:spPr>
      </p:pic>
    </p:spTree>
    <p:extLst>
      <p:ext uri="{BB962C8B-B14F-4D97-AF65-F5344CB8AC3E}">
        <p14:creationId xmlns:p14="http://schemas.microsoft.com/office/powerpoint/2010/main" val="38009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8. Result (cont.)</a:t>
            </a:r>
            <a:endParaRPr b="1" dirty="0"/>
          </a:p>
        </p:txBody>
      </p:sp>
      <p:pic>
        <p:nvPicPr>
          <p:cNvPr id="4" name="Picture 3">
            <a:extLst>
              <a:ext uri="{FF2B5EF4-FFF2-40B4-BE49-F238E27FC236}">
                <a16:creationId xmlns:a16="http://schemas.microsoft.com/office/drawing/2014/main" id="{D80A13D2-3BAF-4971-94E7-BC16D04BF626}"/>
              </a:ext>
            </a:extLst>
          </p:cNvPr>
          <p:cNvPicPr>
            <a:picLocks noChangeAspect="1"/>
          </p:cNvPicPr>
          <p:nvPr/>
        </p:nvPicPr>
        <p:blipFill>
          <a:blip r:embed="rId3"/>
          <a:stretch>
            <a:fillRect/>
          </a:stretch>
        </p:blipFill>
        <p:spPr>
          <a:xfrm>
            <a:off x="728662" y="1440559"/>
            <a:ext cx="10268691" cy="5003104"/>
          </a:xfrm>
          <a:prstGeom prst="rect">
            <a:avLst/>
          </a:prstGeom>
        </p:spPr>
      </p:pic>
    </p:spTree>
    <p:extLst>
      <p:ext uri="{BB962C8B-B14F-4D97-AF65-F5344CB8AC3E}">
        <p14:creationId xmlns:p14="http://schemas.microsoft.com/office/powerpoint/2010/main" val="144486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8. Result (cont.)</a:t>
            </a:r>
            <a:endParaRPr b="1" dirty="0"/>
          </a:p>
        </p:txBody>
      </p:sp>
      <p:pic>
        <p:nvPicPr>
          <p:cNvPr id="3" name="Picture 2">
            <a:extLst>
              <a:ext uri="{FF2B5EF4-FFF2-40B4-BE49-F238E27FC236}">
                <a16:creationId xmlns:a16="http://schemas.microsoft.com/office/drawing/2014/main" id="{50631D79-57F1-4F67-B834-4585BBBB0F75}"/>
              </a:ext>
            </a:extLst>
          </p:cNvPr>
          <p:cNvPicPr>
            <a:picLocks noChangeAspect="1"/>
          </p:cNvPicPr>
          <p:nvPr/>
        </p:nvPicPr>
        <p:blipFill>
          <a:blip r:embed="rId3"/>
          <a:stretch>
            <a:fillRect/>
          </a:stretch>
        </p:blipFill>
        <p:spPr>
          <a:xfrm>
            <a:off x="1604963" y="1387832"/>
            <a:ext cx="8439150" cy="5175891"/>
          </a:xfrm>
          <a:prstGeom prst="rect">
            <a:avLst/>
          </a:prstGeom>
        </p:spPr>
      </p:pic>
    </p:spTree>
    <p:extLst>
      <p:ext uri="{BB962C8B-B14F-4D97-AF65-F5344CB8AC3E}">
        <p14:creationId xmlns:p14="http://schemas.microsoft.com/office/powerpoint/2010/main" val="241953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9. Challenge</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solidFill>
                  <a:srgbClr val="FF0000"/>
                </a:solidFill>
              </a:rPr>
              <a:t>Challenge</a:t>
            </a:r>
            <a:r>
              <a:rPr lang="en-US" dirty="0"/>
              <a:t>: Our team lacks the cross-designing skill. That means the designer can create blueprints but cannot translate it into code. Vice versa, the developer can generate HTML pages but struggle to recreate the exact page and its behavior specified by the designer</a:t>
            </a:r>
          </a:p>
          <a:p>
            <a:pPr marL="152396" indent="0">
              <a:buNone/>
            </a:pPr>
            <a:endParaRPr lang="en-US" dirty="0"/>
          </a:p>
          <a:p>
            <a:pPr marL="152396" indent="0">
              <a:buNone/>
            </a:pPr>
            <a:r>
              <a:rPr lang="en-US" b="1" dirty="0">
                <a:solidFill>
                  <a:srgbClr val="00B050"/>
                </a:solidFill>
              </a:rPr>
              <a:t>Solution</a:t>
            </a:r>
            <a:r>
              <a:rPr lang="en-US" dirty="0"/>
              <a:t>: More informal and formal communications were established between designers and developers. The designer supervised the page-creating process of developers and gave suggestions as soon as possible</a:t>
            </a:r>
          </a:p>
        </p:txBody>
      </p:sp>
    </p:spTree>
    <p:extLst>
      <p:ext uri="{BB962C8B-B14F-4D97-AF65-F5344CB8AC3E}">
        <p14:creationId xmlns:p14="http://schemas.microsoft.com/office/powerpoint/2010/main" val="122021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9. Challenge</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solidFill>
                  <a:srgbClr val="FF0000"/>
                </a:solidFill>
              </a:rPr>
              <a:t>Challenge</a:t>
            </a:r>
            <a:r>
              <a:rPr lang="en-US" dirty="0"/>
              <a:t>: The initial code is very messy. A huge number of lines of code are compacted into small number of files. There was a symptom of “god object” at the beginning of the project, and it was difficult for simultaneous development.</a:t>
            </a:r>
          </a:p>
          <a:p>
            <a:pPr marL="152396" indent="0">
              <a:buNone/>
            </a:pPr>
            <a:r>
              <a:rPr lang="en-US" dirty="0"/>
              <a:t> </a:t>
            </a:r>
          </a:p>
          <a:p>
            <a:pPr marL="152396" indent="0">
              <a:buNone/>
            </a:pPr>
            <a:r>
              <a:rPr lang="en-US" b="1" dirty="0">
                <a:solidFill>
                  <a:srgbClr val="00B050"/>
                </a:solidFill>
              </a:rPr>
              <a:t>Solution</a:t>
            </a:r>
            <a:r>
              <a:rPr lang="en-US" dirty="0"/>
              <a:t>: Code-separating phase was added into our development process.</a:t>
            </a:r>
          </a:p>
        </p:txBody>
      </p:sp>
    </p:spTree>
    <p:extLst>
      <p:ext uri="{BB962C8B-B14F-4D97-AF65-F5344CB8AC3E}">
        <p14:creationId xmlns:p14="http://schemas.microsoft.com/office/powerpoint/2010/main" val="56245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1. Goals</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 dirty="0"/>
              <a:t>Develop a website that helps users interact with a database of research documents related to COVID-19.</a:t>
            </a:r>
            <a:endParaRPr dirty="0"/>
          </a:p>
          <a:p>
            <a:r>
              <a:rPr lang="en" dirty="0"/>
              <a:t>Provide a text-based search engine to search for relevant documents based on the entered query.</a:t>
            </a:r>
            <a:endParaRPr dirty="0"/>
          </a:p>
          <a:p>
            <a:r>
              <a:rPr lang="en" dirty="0"/>
              <a:t>Collect users' interactions for research purposes.</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advTm="3374"/>
    </mc:Choice>
    <mc:Fallback>
      <p:transition spd="slow" advTm="33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2. Progress</a:t>
            </a:r>
            <a:endParaRPr b="1" dirty="0"/>
          </a:p>
        </p:txBody>
      </p:sp>
      <p:sp>
        <p:nvSpPr>
          <p:cNvPr id="4" name="Arrow: Right 3">
            <a:extLst>
              <a:ext uri="{FF2B5EF4-FFF2-40B4-BE49-F238E27FC236}">
                <a16:creationId xmlns:a16="http://schemas.microsoft.com/office/drawing/2014/main" id="{876BC8DA-5550-4244-AF89-D0EAE817A391}"/>
              </a:ext>
            </a:extLst>
          </p:cNvPr>
          <p:cNvSpPr/>
          <p:nvPr/>
        </p:nvSpPr>
        <p:spPr>
          <a:xfrm>
            <a:off x="1041009" y="1448966"/>
            <a:ext cx="9945859" cy="967154"/>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D1D43F40-330C-49B7-8DCB-9609E54E492A}"/>
              </a:ext>
            </a:extLst>
          </p:cNvPr>
          <p:cNvSpPr/>
          <p:nvPr/>
        </p:nvSpPr>
        <p:spPr>
          <a:xfrm>
            <a:off x="1350498" y="1772524"/>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3F81766-C234-4E1B-874E-C2E7C2DF0B29}"/>
              </a:ext>
            </a:extLst>
          </p:cNvPr>
          <p:cNvSpPr/>
          <p:nvPr/>
        </p:nvSpPr>
        <p:spPr>
          <a:xfrm>
            <a:off x="3327011" y="1791866"/>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3A86081-8843-48E1-B7E1-E0106AD8D359}"/>
              </a:ext>
            </a:extLst>
          </p:cNvPr>
          <p:cNvSpPr/>
          <p:nvPr/>
        </p:nvSpPr>
        <p:spPr>
          <a:xfrm>
            <a:off x="5291798"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6D1226E-B355-44D2-8BDE-EA7111EAD262}"/>
              </a:ext>
            </a:extLst>
          </p:cNvPr>
          <p:cNvSpPr/>
          <p:nvPr/>
        </p:nvSpPr>
        <p:spPr>
          <a:xfrm>
            <a:off x="6991643"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2237C6-EABD-46BB-BA55-7EDB77E4EB9F}"/>
              </a:ext>
            </a:extLst>
          </p:cNvPr>
          <p:cNvSpPr/>
          <p:nvPr/>
        </p:nvSpPr>
        <p:spPr>
          <a:xfrm>
            <a:off x="8550811"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77CA87B-9649-468B-93E7-FF1504208F72}"/>
              </a:ext>
            </a:extLst>
          </p:cNvPr>
          <p:cNvSpPr/>
          <p:nvPr/>
        </p:nvSpPr>
        <p:spPr>
          <a:xfrm>
            <a:off x="9487485" y="1785711"/>
            <a:ext cx="281354" cy="2813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5920B58-BABA-4B9C-8273-A2F3A10BBD06}"/>
              </a:ext>
            </a:extLst>
          </p:cNvPr>
          <p:cNvCxnSpPr/>
          <p:nvPr/>
        </p:nvCxnSpPr>
        <p:spPr>
          <a:xfrm>
            <a:off x="1477107" y="2067068"/>
            <a:ext cx="0" cy="915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41EA817-60B5-485F-9635-874895A1E6B9}"/>
              </a:ext>
            </a:extLst>
          </p:cNvPr>
          <p:cNvCxnSpPr/>
          <p:nvPr/>
        </p:nvCxnSpPr>
        <p:spPr>
          <a:xfrm flipV="1">
            <a:off x="3453620" y="2075271"/>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C9EA4C-671A-49B4-80D8-D894B92B719E}"/>
              </a:ext>
            </a:extLst>
          </p:cNvPr>
          <p:cNvCxnSpPr/>
          <p:nvPr/>
        </p:nvCxnSpPr>
        <p:spPr>
          <a:xfrm flipV="1">
            <a:off x="5413717" y="2067065"/>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BFD9E1-1252-4FC9-8CBE-119EAFED2926}"/>
              </a:ext>
            </a:extLst>
          </p:cNvPr>
          <p:cNvCxnSpPr/>
          <p:nvPr/>
        </p:nvCxnSpPr>
        <p:spPr>
          <a:xfrm flipV="1">
            <a:off x="7113563" y="2067064"/>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EDA5A6-60E8-4CC1-8D71-AC18A8F2C6AC}"/>
              </a:ext>
            </a:extLst>
          </p:cNvPr>
          <p:cNvCxnSpPr/>
          <p:nvPr/>
        </p:nvCxnSpPr>
        <p:spPr>
          <a:xfrm flipV="1">
            <a:off x="8675077" y="2075271"/>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BDCF38-B38D-414C-8821-2E603051DCB1}"/>
              </a:ext>
            </a:extLst>
          </p:cNvPr>
          <p:cNvCxnSpPr/>
          <p:nvPr/>
        </p:nvCxnSpPr>
        <p:spPr>
          <a:xfrm flipV="1">
            <a:off x="9603544" y="2095198"/>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DEB110F-7A50-4E10-A24D-65585AC0D867}"/>
              </a:ext>
            </a:extLst>
          </p:cNvPr>
          <p:cNvSpPr txBox="1"/>
          <p:nvPr/>
        </p:nvSpPr>
        <p:spPr>
          <a:xfrm>
            <a:off x="886266" y="3017807"/>
            <a:ext cx="1392697" cy="203132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Jan 2020</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Crawled medical documents from </a:t>
            </a:r>
            <a:r>
              <a:rPr lang="en-US" dirty="0" err="1">
                <a:latin typeface="Arial" panose="020B0604020202020204" pitchFamily="34" charset="0"/>
                <a:cs typeface="Arial" panose="020B0604020202020204" pitchFamily="34" charset="0"/>
              </a:rPr>
              <a:t>Pubmed</a:t>
            </a:r>
            <a:endParaRPr lang="en-US"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80E183E-0402-40EC-840E-693E15B8B4DA}"/>
              </a:ext>
            </a:extLst>
          </p:cNvPr>
          <p:cNvSpPr txBox="1"/>
          <p:nvPr/>
        </p:nvSpPr>
        <p:spPr>
          <a:xfrm>
            <a:off x="2912008" y="3004010"/>
            <a:ext cx="1392697" cy="203132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June 2020</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Organized nearly 29,000 articles into database</a:t>
            </a:r>
          </a:p>
        </p:txBody>
      </p:sp>
      <p:sp>
        <p:nvSpPr>
          <p:cNvPr id="26" name="TextBox 25">
            <a:extLst>
              <a:ext uri="{FF2B5EF4-FFF2-40B4-BE49-F238E27FC236}">
                <a16:creationId xmlns:a16="http://schemas.microsoft.com/office/drawing/2014/main" id="{5D2EB7DA-DA39-46AC-8B1E-83F96C442661}"/>
              </a:ext>
            </a:extLst>
          </p:cNvPr>
          <p:cNvSpPr txBox="1"/>
          <p:nvPr/>
        </p:nvSpPr>
        <p:spPr>
          <a:xfrm>
            <a:off x="4722059" y="3004009"/>
            <a:ext cx="1392697"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Jan 2021</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Created the first version of COVID-IQS</a:t>
            </a:r>
          </a:p>
        </p:txBody>
      </p:sp>
      <p:sp>
        <p:nvSpPr>
          <p:cNvPr id="27" name="TextBox 26">
            <a:extLst>
              <a:ext uri="{FF2B5EF4-FFF2-40B4-BE49-F238E27FC236}">
                <a16:creationId xmlns:a16="http://schemas.microsoft.com/office/drawing/2014/main" id="{0C7D0518-26D4-4490-A6AC-9201F9BB926C}"/>
              </a:ext>
            </a:extLst>
          </p:cNvPr>
          <p:cNvSpPr txBox="1"/>
          <p:nvPr/>
        </p:nvSpPr>
        <p:spPr>
          <a:xfrm>
            <a:off x="6494600" y="2989671"/>
            <a:ext cx="1392697" cy="203132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June 2021</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Finished first stable elastic search for COVID-IQS</a:t>
            </a:r>
          </a:p>
        </p:txBody>
      </p:sp>
      <p:sp>
        <p:nvSpPr>
          <p:cNvPr id="28" name="TextBox 27">
            <a:extLst>
              <a:ext uri="{FF2B5EF4-FFF2-40B4-BE49-F238E27FC236}">
                <a16:creationId xmlns:a16="http://schemas.microsoft.com/office/drawing/2014/main" id="{A7099A02-3254-4702-B7FB-219A0A8EC775}"/>
              </a:ext>
            </a:extLst>
          </p:cNvPr>
          <p:cNvSpPr txBox="1"/>
          <p:nvPr/>
        </p:nvSpPr>
        <p:spPr>
          <a:xfrm>
            <a:off x="8049068" y="3004009"/>
            <a:ext cx="1392697"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Dec 2021</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Finished most of user interface</a:t>
            </a:r>
          </a:p>
        </p:txBody>
      </p:sp>
      <p:sp>
        <p:nvSpPr>
          <p:cNvPr id="29" name="TextBox 28">
            <a:extLst>
              <a:ext uri="{FF2B5EF4-FFF2-40B4-BE49-F238E27FC236}">
                <a16:creationId xmlns:a16="http://schemas.microsoft.com/office/drawing/2014/main" id="{EB43886C-5760-40ED-8088-509A15B6B73F}"/>
              </a:ext>
            </a:extLst>
          </p:cNvPr>
          <p:cNvSpPr txBox="1"/>
          <p:nvPr/>
        </p:nvSpPr>
        <p:spPr>
          <a:xfrm>
            <a:off x="9155735" y="3017807"/>
            <a:ext cx="1772541"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Mar 2022 (*)</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Completed elastic search</a:t>
            </a:r>
          </a:p>
        </p:txBody>
      </p:sp>
      <p:sp>
        <p:nvSpPr>
          <p:cNvPr id="23" name="TextBox 22">
            <a:extLst>
              <a:ext uri="{FF2B5EF4-FFF2-40B4-BE49-F238E27FC236}">
                <a16:creationId xmlns:a16="http://schemas.microsoft.com/office/drawing/2014/main" id="{6B5DE220-6D4D-4BA8-A0D7-3FECDC1B5E26}"/>
              </a:ext>
            </a:extLst>
          </p:cNvPr>
          <p:cNvSpPr txBox="1"/>
          <p:nvPr/>
        </p:nvSpPr>
        <p:spPr>
          <a:xfrm>
            <a:off x="886266" y="5584874"/>
            <a:ext cx="6006903" cy="369332"/>
          </a:xfrm>
          <a:prstGeom prst="rect">
            <a:avLst/>
          </a:prstGeom>
          <a:noFill/>
        </p:spPr>
        <p:txBody>
          <a:bodyPr wrap="square" rtlCol="0">
            <a:spAutoFit/>
          </a:bodyPr>
          <a:lstStyle/>
          <a:p>
            <a:r>
              <a:rPr lang="en-US" dirty="0"/>
              <a:t>(*): Planned when this presentation was created</a:t>
            </a:r>
          </a:p>
        </p:txBody>
      </p:sp>
    </p:spTree>
    <p:extLst>
      <p:ext uri="{BB962C8B-B14F-4D97-AF65-F5344CB8AC3E}">
        <p14:creationId xmlns:p14="http://schemas.microsoft.com/office/powerpoint/2010/main" val="3435520120"/>
      </p:ext>
    </p:extLst>
  </p:cSld>
  <p:clrMapOvr>
    <a:masterClrMapping/>
  </p:clrMapOvr>
  <mc:AlternateContent xmlns:mc="http://schemas.openxmlformats.org/markup-compatibility/2006">
    <mc:Choice xmlns:p14="http://schemas.microsoft.com/office/powerpoint/2010/main" Requires="p14">
      <p:transition spd="slow" p14:dur="2000" advTm="6142"/>
    </mc:Choice>
    <mc:Fallback>
      <p:transition spd="slow" advTm="61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3. </a:t>
            </a:r>
            <a:r>
              <a:rPr lang="en-US" b="0" i="0" dirty="0">
                <a:solidFill>
                  <a:srgbClr val="333333"/>
                </a:solidFill>
                <a:effectLst/>
                <a:latin typeface="Lato Extended"/>
              </a:rPr>
              <a:t>Intellectual Merits</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US" dirty="0"/>
              <a:t>This project could provide a great input for us to understand more about user interaction on a website. Our designers could use the collected data to determine which page components are used mostly. From there, they could either improve the components or twist the design to improve user experience</a:t>
            </a:r>
          </a:p>
          <a:p>
            <a:r>
              <a:rPr lang="en-US" dirty="0"/>
              <a:t>Understands of user’s interest in medical articles could also be a potential contribution of this project. Through collected data, we can know which topics/articles could attract more readers. This information could be useful for publishers to make their articles more appealing and readable </a:t>
            </a:r>
            <a:r>
              <a:rPr lang="en-US"/>
              <a:t>to ordinary users</a:t>
            </a:r>
            <a:endParaRPr dirty="0"/>
          </a:p>
        </p:txBody>
      </p:sp>
    </p:spTree>
    <p:extLst>
      <p:ext uri="{BB962C8B-B14F-4D97-AF65-F5344CB8AC3E}">
        <p14:creationId xmlns:p14="http://schemas.microsoft.com/office/powerpoint/2010/main" val="3283375007"/>
      </p:ext>
    </p:extLst>
  </p:cSld>
  <p:clrMapOvr>
    <a:masterClrMapping/>
  </p:clrMapOvr>
  <mc:AlternateContent xmlns:mc="http://schemas.openxmlformats.org/markup-compatibility/2006" xmlns:p14="http://schemas.microsoft.com/office/powerpoint/2010/main">
    <mc:Choice Requires="p14">
      <p:transition spd="slow" p14:dur="2000" advTm="4266"/>
    </mc:Choice>
    <mc:Fallback xmlns="">
      <p:transition spd="slow" advTm="42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4. </a:t>
            </a:r>
            <a:r>
              <a:rPr lang="en-US" b="1" i="0" dirty="0">
                <a:solidFill>
                  <a:srgbClr val="333333"/>
                </a:solidFill>
                <a:effectLst/>
              </a:rPr>
              <a:t>Broader Impacts</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We aim to provide Internet users:</a:t>
            </a:r>
          </a:p>
          <a:p>
            <a:r>
              <a:rPr lang="en-US" dirty="0"/>
              <a:t>a tool to search for medical information they need from prestigious and reliable sources</a:t>
            </a:r>
          </a:p>
          <a:p>
            <a:r>
              <a:rPr lang="en-US" dirty="0"/>
              <a:t>a platform for them to store, exchange, and share medical knowledge</a:t>
            </a:r>
            <a:endParaRPr dirty="0"/>
          </a:p>
        </p:txBody>
      </p:sp>
      <p:pic>
        <p:nvPicPr>
          <p:cNvPr id="3" name="Picture 2">
            <a:extLst>
              <a:ext uri="{FF2B5EF4-FFF2-40B4-BE49-F238E27FC236}">
                <a16:creationId xmlns:a16="http://schemas.microsoft.com/office/drawing/2014/main" id="{4328DB86-C4EC-418B-B599-A87C0E173B43}"/>
              </a:ext>
            </a:extLst>
          </p:cNvPr>
          <p:cNvPicPr>
            <a:picLocks noChangeAspect="1"/>
          </p:cNvPicPr>
          <p:nvPr/>
        </p:nvPicPr>
        <p:blipFill>
          <a:blip r:embed="rId3"/>
          <a:stretch>
            <a:fillRect/>
          </a:stretch>
        </p:blipFill>
        <p:spPr>
          <a:xfrm>
            <a:off x="1233487" y="3635473"/>
            <a:ext cx="9725025" cy="3190875"/>
          </a:xfrm>
          <a:prstGeom prst="rect">
            <a:avLst/>
          </a:prstGeom>
        </p:spPr>
      </p:pic>
    </p:spTree>
    <p:extLst>
      <p:ext uri="{BB962C8B-B14F-4D97-AF65-F5344CB8AC3E}">
        <p14:creationId xmlns:p14="http://schemas.microsoft.com/office/powerpoint/2010/main" val="2533651007"/>
      </p:ext>
    </p:extLst>
  </p:cSld>
  <p:clrMapOvr>
    <a:masterClrMapping/>
  </p:clrMapOvr>
  <mc:AlternateContent xmlns:mc="http://schemas.openxmlformats.org/markup-compatibility/2006" xmlns:p14="http://schemas.microsoft.com/office/powerpoint/2010/main">
    <mc:Choice Requires="p14">
      <p:transition spd="slow" p14:dur="2000" advTm="872"/>
    </mc:Choice>
    <mc:Fallback xmlns="">
      <p:transition spd="slow" advTm="8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4. </a:t>
            </a:r>
            <a:r>
              <a:rPr lang="en-US" b="1" i="0" dirty="0">
                <a:solidFill>
                  <a:srgbClr val="333333"/>
                </a:solidFill>
                <a:effectLst/>
              </a:rPr>
              <a:t>Broader Impacts (cont.)</a:t>
            </a:r>
            <a:endParaRPr b="1"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The collected user’s interaction will be used to:</a:t>
            </a:r>
          </a:p>
          <a:p>
            <a:r>
              <a:rPr lang="en-US" dirty="0"/>
              <a:t>generate understands of user behavior on a website</a:t>
            </a:r>
          </a:p>
          <a:p>
            <a:r>
              <a:rPr lang="en-US" dirty="0"/>
              <a:t>research on factors that makes an article more appealing to readers </a:t>
            </a:r>
            <a:endParaRPr dirty="0"/>
          </a:p>
        </p:txBody>
      </p:sp>
    </p:spTree>
    <p:extLst>
      <p:ext uri="{BB962C8B-B14F-4D97-AF65-F5344CB8AC3E}">
        <p14:creationId xmlns:p14="http://schemas.microsoft.com/office/powerpoint/2010/main" val="122918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5. Design Diagram</a:t>
            </a:r>
            <a:endParaRPr b="1" dirty="0"/>
          </a:p>
        </p:txBody>
      </p:sp>
      <p:pic>
        <p:nvPicPr>
          <p:cNvPr id="7" name="Google Shape;97;p20">
            <a:extLst>
              <a:ext uri="{FF2B5EF4-FFF2-40B4-BE49-F238E27FC236}">
                <a16:creationId xmlns:a16="http://schemas.microsoft.com/office/drawing/2014/main" id="{26A3386A-9FAE-49B4-A6DD-1BDE67686A29}"/>
              </a:ext>
            </a:extLst>
          </p:cNvPr>
          <p:cNvPicPr preferRelativeResize="0"/>
          <p:nvPr/>
        </p:nvPicPr>
        <p:blipFill>
          <a:blip r:embed="rId3">
            <a:alphaModFix/>
          </a:blip>
          <a:stretch>
            <a:fillRect/>
          </a:stretch>
        </p:blipFill>
        <p:spPr>
          <a:xfrm>
            <a:off x="759654" y="1356967"/>
            <a:ext cx="10466363" cy="5353322"/>
          </a:xfrm>
          <a:prstGeom prst="rect">
            <a:avLst/>
          </a:prstGeom>
          <a:noFill/>
          <a:ln>
            <a:noFill/>
          </a:ln>
        </p:spPr>
      </p:pic>
    </p:spTree>
    <p:extLst>
      <p:ext uri="{BB962C8B-B14F-4D97-AF65-F5344CB8AC3E}">
        <p14:creationId xmlns:p14="http://schemas.microsoft.com/office/powerpoint/2010/main" val="402476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t>5. Design Diagram (cont.)</a:t>
            </a:r>
            <a:endParaRPr b="1" dirty="0"/>
          </a:p>
        </p:txBody>
      </p:sp>
      <p:sp>
        <p:nvSpPr>
          <p:cNvPr id="4" name="Google Shape;61;p14">
            <a:extLst>
              <a:ext uri="{FF2B5EF4-FFF2-40B4-BE49-F238E27FC236}">
                <a16:creationId xmlns:a16="http://schemas.microsoft.com/office/drawing/2014/main" id="{64EBC8FC-59B1-43EF-950D-967945242BFE}"/>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dirty="0"/>
              <a:t>In general, our project has four main layers:</a:t>
            </a:r>
          </a:p>
          <a:p>
            <a:r>
              <a:rPr lang="en-US" dirty="0"/>
              <a:t>1</a:t>
            </a:r>
            <a:r>
              <a:rPr lang="en-US" baseline="30000" dirty="0"/>
              <a:t>st</a:t>
            </a:r>
            <a:r>
              <a:rPr lang="en-US" dirty="0"/>
              <a:t> layer: user interface. This layer contains HTML pages where the user will interact</a:t>
            </a:r>
          </a:p>
          <a:p>
            <a:r>
              <a:rPr lang="en-US" dirty="0"/>
              <a:t>2</a:t>
            </a:r>
            <a:r>
              <a:rPr lang="en-US" baseline="30000" dirty="0"/>
              <a:t>nd</a:t>
            </a:r>
            <a:r>
              <a:rPr lang="en-US" dirty="0"/>
              <a:t> layer: input-parsing layer. This layer will collect the input of user and translate it into the format that the next layer could understand or reject such input</a:t>
            </a:r>
          </a:p>
          <a:p>
            <a:r>
              <a:rPr lang="en-US" dirty="0"/>
              <a:t>3</a:t>
            </a:r>
            <a:r>
              <a:rPr lang="en-US" baseline="30000" dirty="0"/>
              <a:t>rd</a:t>
            </a:r>
            <a:r>
              <a:rPr lang="en-US" dirty="0"/>
              <a:t> layer: request-processing layer. This layer will receive parsed input from 2</a:t>
            </a:r>
            <a:r>
              <a:rPr lang="en-US" baseline="30000" dirty="0"/>
              <a:t>nd</a:t>
            </a:r>
            <a:r>
              <a:rPr lang="en-US" dirty="0"/>
              <a:t> layer, check the privilege, and execute the request if appropriate</a:t>
            </a:r>
          </a:p>
          <a:p>
            <a:r>
              <a:rPr lang="en-US" dirty="0"/>
              <a:t>4</a:t>
            </a:r>
            <a:r>
              <a:rPr lang="en-US" baseline="30000" dirty="0"/>
              <a:t>th</a:t>
            </a:r>
            <a:r>
              <a:rPr lang="en-US" dirty="0"/>
              <a:t> layer: database. This layer contains SQL tables of important information such as accounts, articles, etc. </a:t>
            </a:r>
          </a:p>
        </p:txBody>
      </p:sp>
    </p:spTree>
    <p:extLst>
      <p:ext uri="{BB962C8B-B14F-4D97-AF65-F5344CB8AC3E}">
        <p14:creationId xmlns:p14="http://schemas.microsoft.com/office/powerpoint/2010/main" val="106089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152396" indent="0">
              <a:buNone/>
            </a:pPr>
            <a:r>
              <a:rPr lang="en-US" b="1" dirty="0"/>
              <a:t>Front-end development</a:t>
            </a:r>
          </a:p>
          <a:p>
            <a:pPr marL="152396" indent="0">
              <a:buNone/>
            </a:pPr>
            <a:endParaRPr lang="en-US" dirty="0"/>
          </a:p>
          <a:p>
            <a:r>
              <a:rPr lang="en-US" dirty="0"/>
              <a:t>Bootstrap 4</a:t>
            </a:r>
          </a:p>
          <a:p>
            <a:pPr marL="152396" indent="0">
              <a:buNone/>
            </a:pPr>
            <a:endParaRPr lang="en-US" dirty="0"/>
          </a:p>
          <a:p>
            <a:r>
              <a:rPr lang="en-US" dirty="0"/>
              <a:t>jQuery </a:t>
            </a:r>
          </a:p>
          <a:p>
            <a:endParaRPr lang="en-US" dirty="0"/>
          </a:p>
          <a:p>
            <a:r>
              <a:rPr lang="en-US" dirty="0"/>
              <a:t>Jinja</a:t>
            </a:r>
          </a:p>
        </p:txBody>
      </p:sp>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dirty="0"/>
              <a:t>6. </a:t>
            </a:r>
            <a:r>
              <a:rPr lang="en-US" b="1" dirty="0">
                <a:solidFill>
                  <a:srgbClr val="333333"/>
                </a:solidFill>
              </a:rPr>
              <a:t>Technology</a:t>
            </a:r>
            <a:endParaRPr b="1" dirty="0"/>
          </a:p>
        </p:txBody>
      </p:sp>
      <p:sp>
        <p:nvSpPr>
          <p:cNvPr id="5" name="AutoShape 8" descr="Introduction · Bootstrap">
            <a:extLst>
              <a:ext uri="{FF2B5EF4-FFF2-40B4-BE49-F238E27FC236}">
                <a16:creationId xmlns:a16="http://schemas.microsoft.com/office/drawing/2014/main" id="{50BE1BF6-6CE7-460A-A9A2-8093E49506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8FD1A29-F3EB-4D07-B575-15CC2CEE8800}"/>
              </a:ext>
            </a:extLst>
          </p:cNvPr>
          <p:cNvPicPr>
            <a:picLocks noChangeAspect="1"/>
          </p:cNvPicPr>
          <p:nvPr/>
        </p:nvPicPr>
        <p:blipFill>
          <a:blip r:embed="rId3"/>
          <a:stretch>
            <a:fillRect/>
          </a:stretch>
        </p:blipFill>
        <p:spPr>
          <a:xfrm>
            <a:off x="3145546" y="2378796"/>
            <a:ext cx="651651" cy="547285"/>
          </a:xfrm>
          <a:prstGeom prst="rect">
            <a:avLst/>
          </a:prstGeom>
        </p:spPr>
      </p:pic>
      <p:pic>
        <p:nvPicPr>
          <p:cNvPr id="1034" name="Picture 10" descr="JQuery Training - Chicago Computer Classes">
            <a:extLst>
              <a:ext uri="{FF2B5EF4-FFF2-40B4-BE49-F238E27FC236}">
                <a16:creationId xmlns:a16="http://schemas.microsoft.com/office/drawing/2014/main" id="{A3FEBC5F-7BB3-4902-AEFE-7F2894822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546" y="315468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B475E1-5008-45AC-B9A5-FA7C5EA2DE41}"/>
              </a:ext>
            </a:extLst>
          </p:cNvPr>
          <p:cNvPicPr>
            <a:picLocks noChangeAspect="1"/>
          </p:cNvPicPr>
          <p:nvPr/>
        </p:nvPicPr>
        <p:blipFill>
          <a:blip r:embed="rId5"/>
          <a:stretch>
            <a:fillRect/>
          </a:stretch>
        </p:blipFill>
        <p:spPr>
          <a:xfrm>
            <a:off x="3145546" y="3960317"/>
            <a:ext cx="548640" cy="548640"/>
          </a:xfrm>
          <a:prstGeom prst="rect">
            <a:avLst/>
          </a:prstGeom>
        </p:spPr>
      </p:pic>
      <p:sp>
        <p:nvSpPr>
          <p:cNvPr id="12" name="Google Shape;61;p14">
            <a:extLst>
              <a:ext uri="{FF2B5EF4-FFF2-40B4-BE49-F238E27FC236}">
                <a16:creationId xmlns:a16="http://schemas.microsoft.com/office/drawing/2014/main" id="{172F7335-45C8-47A7-B322-8FB2B50BF23D}"/>
              </a:ext>
            </a:extLst>
          </p:cNvPr>
          <p:cNvSpPr txBox="1">
            <a:spLocks/>
          </p:cNvSpPr>
          <p:nvPr/>
        </p:nvSpPr>
        <p:spPr>
          <a:xfrm>
            <a:off x="6172636" y="1536633"/>
            <a:ext cx="6019364" cy="4555200"/>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Font typeface="Arial" panose="020B0604020202020204" pitchFamily="34" charset="0"/>
              <a:buNone/>
            </a:pPr>
            <a:r>
              <a:rPr lang="en-US" b="1"/>
              <a:t>Back-end development</a:t>
            </a:r>
          </a:p>
          <a:p>
            <a:pPr marL="152396" indent="0">
              <a:buFont typeface="Arial" panose="020B0604020202020204" pitchFamily="34" charset="0"/>
              <a:buNone/>
            </a:pPr>
            <a:endParaRPr lang="en-US"/>
          </a:p>
          <a:p>
            <a:r>
              <a:rPr lang="en-US"/>
              <a:t>Python</a:t>
            </a:r>
          </a:p>
          <a:p>
            <a:pPr marL="152396" indent="0">
              <a:buFont typeface="Arial" panose="020B0604020202020204" pitchFamily="34" charset="0"/>
              <a:buNone/>
            </a:pPr>
            <a:endParaRPr lang="en-US"/>
          </a:p>
          <a:p>
            <a:r>
              <a:rPr lang="en-US"/>
              <a:t>Flask </a:t>
            </a:r>
          </a:p>
          <a:p>
            <a:endParaRPr lang="en-US"/>
          </a:p>
          <a:p>
            <a:r>
              <a:rPr lang="en-US"/>
              <a:t>MySQL </a:t>
            </a:r>
          </a:p>
          <a:p>
            <a:endParaRPr lang="en-US"/>
          </a:p>
          <a:p>
            <a:r>
              <a:rPr lang="en-US"/>
              <a:t>Elasticsearch </a:t>
            </a:r>
            <a:endParaRPr lang="en-US" dirty="0"/>
          </a:p>
        </p:txBody>
      </p:sp>
      <p:pic>
        <p:nvPicPr>
          <p:cNvPr id="13" name="Picture 12">
            <a:extLst>
              <a:ext uri="{FF2B5EF4-FFF2-40B4-BE49-F238E27FC236}">
                <a16:creationId xmlns:a16="http://schemas.microsoft.com/office/drawing/2014/main" id="{C0D20388-7494-4E17-806C-70697A37B255}"/>
              </a:ext>
            </a:extLst>
          </p:cNvPr>
          <p:cNvPicPr>
            <a:picLocks noChangeAspect="1"/>
          </p:cNvPicPr>
          <p:nvPr/>
        </p:nvPicPr>
        <p:blipFill>
          <a:blip r:embed="rId6"/>
          <a:stretch>
            <a:fillRect/>
          </a:stretch>
        </p:blipFill>
        <p:spPr>
          <a:xfrm>
            <a:off x="8902582" y="2333175"/>
            <a:ext cx="548640" cy="548640"/>
          </a:xfrm>
          <a:prstGeom prst="rect">
            <a:avLst/>
          </a:prstGeom>
        </p:spPr>
      </p:pic>
      <p:pic>
        <p:nvPicPr>
          <p:cNvPr id="14" name="Picture 13">
            <a:extLst>
              <a:ext uri="{FF2B5EF4-FFF2-40B4-BE49-F238E27FC236}">
                <a16:creationId xmlns:a16="http://schemas.microsoft.com/office/drawing/2014/main" id="{34915BA0-9B04-4BE9-9FFD-801CB696CBE6}"/>
              </a:ext>
            </a:extLst>
          </p:cNvPr>
          <p:cNvPicPr>
            <a:picLocks noChangeAspect="1"/>
          </p:cNvPicPr>
          <p:nvPr/>
        </p:nvPicPr>
        <p:blipFill>
          <a:blip r:embed="rId7"/>
          <a:stretch>
            <a:fillRect/>
          </a:stretch>
        </p:blipFill>
        <p:spPr>
          <a:xfrm>
            <a:off x="8811142" y="3081475"/>
            <a:ext cx="731520" cy="548640"/>
          </a:xfrm>
          <a:prstGeom prst="rect">
            <a:avLst/>
          </a:prstGeom>
        </p:spPr>
      </p:pic>
      <p:pic>
        <p:nvPicPr>
          <p:cNvPr id="15" name="Picture 14">
            <a:extLst>
              <a:ext uri="{FF2B5EF4-FFF2-40B4-BE49-F238E27FC236}">
                <a16:creationId xmlns:a16="http://schemas.microsoft.com/office/drawing/2014/main" id="{AC1A27CF-F78D-4C25-BA4F-AD1A6CA5702B}"/>
              </a:ext>
            </a:extLst>
          </p:cNvPr>
          <p:cNvPicPr>
            <a:picLocks noChangeAspect="1"/>
          </p:cNvPicPr>
          <p:nvPr/>
        </p:nvPicPr>
        <p:blipFill>
          <a:blip r:embed="rId8"/>
          <a:stretch>
            <a:fillRect/>
          </a:stretch>
        </p:blipFill>
        <p:spPr>
          <a:xfrm>
            <a:off x="8646895" y="3872520"/>
            <a:ext cx="1060014" cy="548640"/>
          </a:xfrm>
          <a:prstGeom prst="rect">
            <a:avLst/>
          </a:prstGeom>
        </p:spPr>
      </p:pic>
      <p:pic>
        <p:nvPicPr>
          <p:cNvPr id="16" name="Picture 15">
            <a:extLst>
              <a:ext uri="{FF2B5EF4-FFF2-40B4-BE49-F238E27FC236}">
                <a16:creationId xmlns:a16="http://schemas.microsoft.com/office/drawing/2014/main" id="{4C6A195A-6998-4FB8-A535-A828CD147553}"/>
              </a:ext>
            </a:extLst>
          </p:cNvPr>
          <p:cNvPicPr>
            <a:picLocks noChangeAspect="1"/>
          </p:cNvPicPr>
          <p:nvPr/>
        </p:nvPicPr>
        <p:blipFill>
          <a:blip r:embed="rId9"/>
          <a:stretch>
            <a:fillRect/>
          </a:stretch>
        </p:blipFill>
        <p:spPr>
          <a:xfrm>
            <a:off x="8811142" y="4707856"/>
            <a:ext cx="1020470" cy="548640"/>
          </a:xfrm>
          <a:prstGeom prst="rect">
            <a:avLst/>
          </a:prstGeom>
        </p:spPr>
      </p:pic>
    </p:spTree>
    <p:extLst>
      <p:ext uri="{BB962C8B-B14F-4D97-AF65-F5344CB8AC3E}">
        <p14:creationId xmlns:p14="http://schemas.microsoft.com/office/powerpoint/2010/main" val="36550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723</Words>
  <Application>Microsoft Office PowerPoint</Application>
  <PresentationFormat>Widescreen</PresentationFormat>
  <Paragraphs>93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Lato Extended</vt:lpstr>
      <vt:lpstr>Office Theme</vt:lpstr>
      <vt:lpstr>COVID-19 Intelligent Query System</vt:lpstr>
      <vt:lpstr>1. Goals</vt:lpstr>
      <vt:lpstr>2. Progress</vt:lpstr>
      <vt:lpstr>3. Intellectual Merits</vt:lpstr>
      <vt:lpstr>4. Broader Impacts</vt:lpstr>
      <vt:lpstr>4. Broader Impacts (cont.)</vt:lpstr>
      <vt:lpstr>5. Design Diagram</vt:lpstr>
      <vt:lpstr>5. Design Diagram (cont.)</vt:lpstr>
      <vt:lpstr>6. Technology</vt:lpstr>
      <vt:lpstr>7. Milestone</vt:lpstr>
      <vt:lpstr>8. Result</vt:lpstr>
      <vt:lpstr>8. Result (cont.)</vt:lpstr>
      <vt:lpstr>8. Result (cont.)</vt:lpstr>
      <vt:lpstr>8. Result (cont.)</vt:lpstr>
      <vt:lpstr>9. Challenge</vt:lpstr>
      <vt:lpstr>9.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Intelligent Query System</dc:title>
  <dc:creator>Le, Khanh (lekq)</dc:creator>
  <cp:lastModifiedBy>Le, Khanh (lekq)</cp:lastModifiedBy>
  <cp:revision>231</cp:revision>
  <dcterms:created xsi:type="dcterms:W3CDTF">2022-02-19T01:57:19Z</dcterms:created>
  <dcterms:modified xsi:type="dcterms:W3CDTF">2022-03-26T15:28:16Z</dcterms:modified>
</cp:coreProperties>
</file>