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7" r:id="rId1"/>
  </p:sldMasterIdLst>
  <p:notesMasterIdLst>
    <p:notesMasterId r:id="rId39"/>
  </p:notesMasterIdLst>
  <p:sldIdLst>
    <p:sldId id="256" r:id="rId2"/>
    <p:sldId id="257" r:id="rId3"/>
    <p:sldId id="258" r:id="rId4"/>
    <p:sldId id="263" r:id="rId5"/>
    <p:sldId id="277" r:id="rId6"/>
    <p:sldId id="276" r:id="rId7"/>
    <p:sldId id="290" r:id="rId8"/>
    <p:sldId id="291" r:id="rId9"/>
    <p:sldId id="292" r:id="rId10"/>
    <p:sldId id="293" r:id="rId11"/>
    <p:sldId id="294" r:id="rId12"/>
    <p:sldId id="295" r:id="rId13"/>
    <p:sldId id="296" r:id="rId14"/>
    <p:sldId id="264" r:id="rId15"/>
    <p:sldId id="278" r:id="rId16"/>
    <p:sldId id="279" r:id="rId17"/>
    <p:sldId id="280" r:id="rId18"/>
    <p:sldId id="281" r:id="rId19"/>
    <p:sldId id="282" r:id="rId20"/>
    <p:sldId id="283" r:id="rId21"/>
    <p:sldId id="284" r:id="rId22"/>
    <p:sldId id="285" r:id="rId23"/>
    <p:sldId id="265" r:id="rId24"/>
    <p:sldId id="266" r:id="rId25"/>
    <p:sldId id="267" r:id="rId26"/>
    <p:sldId id="268" r:id="rId27"/>
    <p:sldId id="269" r:id="rId28"/>
    <p:sldId id="270" r:id="rId29"/>
    <p:sldId id="271" r:id="rId30"/>
    <p:sldId id="286" r:id="rId31"/>
    <p:sldId id="287" r:id="rId32"/>
    <p:sldId id="288" r:id="rId33"/>
    <p:sldId id="289" r:id="rId34"/>
    <p:sldId id="272" r:id="rId35"/>
    <p:sldId id="273" r:id="rId36"/>
    <p:sldId id="274" r:id="rId37"/>
    <p:sldId id="275"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B52DE3-0C1C-D343-84A0-7EDAA10F5F5C}" type="datetimeFigureOut">
              <a:rPr lang="en-US" smtClean="0"/>
              <a:t>10/11/2017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ED6C64-EA1F-AE4E-9F0F-D0F085A6F2A0}" type="slidenum">
              <a:rPr lang="en-US" smtClean="0"/>
              <a:t>‹#›</a:t>
            </a:fld>
            <a:endParaRPr lang="en-US"/>
          </a:p>
        </p:txBody>
      </p:sp>
    </p:spTree>
    <p:extLst>
      <p:ext uri="{BB962C8B-B14F-4D97-AF65-F5344CB8AC3E}">
        <p14:creationId xmlns:p14="http://schemas.microsoft.com/office/powerpoint/2010/main" val="1540039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53756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250942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8661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3688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70750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5781238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315820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845528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178337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24244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382695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143505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359746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17484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00385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811409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10/11/2017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161961865"/>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220"/>
            <a:ext cx="12191999" cy="1168757"/>
          </a:xfrm>
          <a:solidFill>
            <a:schemeClr val="accent2"/>
          </a:solidFill>
        </p:spPr>
        <p:txBody>
          <a:bodyPr anchor="ctr">
            <a:normAutofit/>
          </a:bodyPr>
          <a:lstStyle/>
          <a:p>
            <a:pPr algn="ctr"/>
            <a:r>
              <a:rPr lang="en-US" sz="2800" smtClean="0">
                <a:solidFill>
                  <a:schemeClr val="bg1"/>
                </a:solidFill>
                <a:latin typeface="Times New Roman" panose="02020603050405020304" pitchFamily="18" charset="0"/>
                <a:cs typeface="Times New Roman" panose="02020603050405020304" pitchFamily="18" charset="0"/>
              </a:rPr>
              <a:t>HỌC VIỆN KỸ THUẬT QUÂN SỰ</a:t>
            </a:r>
            <a:r>
              <a:rPr lang="en-US" sz="2700" smtClean="0">
                <a:solidFill>
                  <a:schemeClr val="bg1"/>
                </a:solidFill>
                <a:latin typeface="Times New Roman" panose="02020603050405020304" pitchFamily="18" charset="0"/>
                <a:cs typeface="Times New Roman" panose="02020603050405020304" pitchFamily="18" charset="0"/>
              </a:rPr>
              <a:t/>
            </a:r>
            <a:br>
              <a:rPr lang="en-US" sz="2700" smtClean="0">
                <a:solidFill>
                  <a:schemeClr val="bg1"/>
                </a:solidFill>
                <a:latin typeface="Times New Roman" panose="02020603050405020304" pitchFamily="18" charset="0"/>
                <a:cs typeface="Times New Roman" panose="02020603050405020304" pitchFamily="18" charset="0"/>
              </a:rPr>
            </a:br>
            <a:r>
              <a:rPr lang="en-US" sz="2400" smtClean="0">
                <a:solidFill>
                  <a:schemeClr val="bg1"/>
                </a:solidFill>
                <a:latin typeface="Times New Roman" panose="02020603050405020304" pitchFamily="18" charset="0"/>
                <a:cs typeface="Times New Roman" panose="02020603050405020304" pitchFamily="18" charset="0"/>
              </a:rPr>
              <a:t>KHOA CÔNG NGHỆ THÔNG TIN</a:t>
            </a:r>
            <a:endParaRPr lang="en-US" sz="240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95459" y="1210612"/>
            <a:ext cx="8860665" cy="1313647"/>
          </a:xfrm>
        </p:spPr>
        <p:txBody>
          <a:bodyPr anchor="ctr">
            <a:normAutofit/>
          </a:bodyPr>
          <a:lstStyle/>
          <a:p>
            <a:pPr algn="ctr"/>
            <a:r>
              <a:rPr lang="en-US" sz="3200" dirty="0" smtClean="0">
                <a:solidFill>
                  <a:schemeClr val="accent2"/>
                </a:solidFill>
                <a:latin typeface="Times New Roman" panose="02020603050405020304" pitchFamily="18" charset="0"/>
                <a:cs typeface="Times New Roman" panose="02020603050405020304" pitchFamily="18" charset="0"/>
              </a:rPr>
              <a:t>KHÓA LUẬN TỐT NGHIỆP ĐẠI HỌC</a:t>
            </a:r>
            <a:endParaRPr lang="en-US" sz="3200" dirty="0">
              <a:solidFill>
                <a:schemeClr val="accent2"/>
              </a:solidFill>
              <a:latin typeface="Times New Roman" panose="02020603050405020304" pitchFamily="18" charset="0"/>
              <a:cs typeface="Times New Roman" panose="02020603050405020304" pitchFamily="18" charset="0"/>
            </a:endParaRPr>
          </a:p>
        </p:txBody>
      </p:sp>
      <p:sp>
        <p:nvSpPr>
          <p:cNvPr id="6" name="Subtitle 2"/>
          <p:cNvSpPr txBox="1">
            <a:spLocks/>
          </p:cNvSpPr>
          <p:nvPr/>
        </p:nvSpPr>
        <p:spPr>
          <a:xfrm>
            <a:off x="399245" y="2807595"/>
            <a:ext cx="9388700" cy="1809469"/>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i="1" u="sng" dirty="0" smtClean="0">
                <a:solidFill>
                  <a:schemeClr val="accent3">
                    <a:lumMod val="75000"/>
                  </a:schemeClr>
                </a:solidFill>
                <a:latin typeface="Times New Roman" panose="02020603050405020304" pitchFamily="18" charset="0"/>
                <a:cs typeface="Times New Roman" panose="02020603050405020304" pitchFamily="18" charset="0"/>
              </a:rPr>
              <a:t>ĐỀ TÀI</a:t>
            </a:r>
          </a:p>
          <a:p>
            <a:pPr algn="ctr"/>
            <a:r>
              <a:rPr lang="en-US" sz="2800" dirty="0" smtClean="0">
                <a:solidFill>
                  <a:schemeClr val="tx1"/>
                </a:solidFill>
                <a:latin typeface="Times New Roman" panose="02020603050405020304" pitchFamily="18" charset="0"/>
                <a:cs typeface="Times New Roman" panose="02020603050405020304" pitchFamily="18" charset="0"/>
              </a:rPr>
              <a:t>XÂY DỰNG PHẦN MỀM QUẢN LÝ HỖ TRỢ CỬA HÀNG </a:t>
            </a:r>
          </a:p>
          <a:p>
            <a:pPr algn="ctr"/>
            <a:r>
              <a:rPr lang="en-US" sz="2800" dirty="0" smtClean="0">
                <a:solidFill>
                  <a:schemeClr val="tx1"/>
                </a:solidFill>
                <a:latin typeface="Times New Roman" panose="02020603050405020304" pitchFamily="18" charset="0"/>
                <a:cs typeface="Times New Roman" panose="02020603050405020304" pitchFamily="18" charset="0"/>
              </a:rPr>
              <a:t>KINH DOANH CÂY CẢNH VĂN PHÒNG</a:t>
            </a:r>
            <a:endParaRPr lang="en-US" sz="2800" dirty="0">
              <a:solidFill>
                <a:schemeClr val="tx1"/>
              </a:solidFill>
              <a:latin typeface="Times New Roman" panose="02020603050405020304" pitchFamily="18" charset="0"/>
              <a:cs typeface="Times New Roman" panose="020206030504050203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598118854"/>
              </p:ext>
            </p:extLst>
          </p:nvPr>
        </p:nvGraphicFramePr>
        <p:xfrm>
          <a:off x="2820473" y="5151550"/>
          <a:ext cx="6568227" cy="1529545"/>
        </p:xfrm>
        <a:graphic>
          <a:graphicData uri="http://schemas.openxmlformats.org/drawingml/2006/table">
            <a:tbl>
              <a:tblPr>
                <a:tableStyleId>{5C22544A-7EE6-4342-B048-85BDC9FD1C3A}</a:tableStyleId>
              </a:tblPr>
              <a:tblGrid>
                <a:gridCol w="2575254"/>
                <a:gridCol w="3992973"/>
              </a:tblGrid>
              <a:tr h="537568">
                <a:tc>
                  <a:txBody>
                    <a:bodyPr/>
                    <a:lstStyle/>
                    <a:p>
                      <a:r>
                        <a:rPr lang="en-US" sz="2000" smtClean="0">
                          <a:solidFill>
                            <a:schemeClr val="tx1"/>
                          </a:solidFill>
                          <a:latin typeface="Times New Roman" panose="02020603050405020304" pitchFamily="18" charset="0"/>
                          <a:cs typeface="Times New Roman" panose="02020603050405020304" pitchFamily="18" charset="0"/>
                        </a:rPr>
                        <a:t>Giáo</a:t>
                      </a:r>
                      <a:r>
                        <a:rPr lang="en-US" sz="2000" baseline="0" smtClean="0">
                          <a:solidFill>
                            <a:schemeClr val="tx1"/>
                          </a:solidFill>
                          <a:latin typeface="Times New Roman" panose="02020603050405020304" pitchFamily="18" charset="0"/>
                          <a:cs typeface="Times New Roman" panose="02020603050405020304" pitchFamily="18" charset="0"/>
                        </a:rPr>
                        <a:t> viên hướng dẫn</a:t>
                      </a:r>
                      <a:endParaRPr lang="en-US" sz="200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smtClean="0">
                          <a:solidFill>
                            <a:schemeClr val="tx1"/>
                          </a:solidFill>
                          <a:latin typeface="Times New Roman" panose="02020603050405020304" pitchFamily="18" charset="0"/>
                          <a:cs typeface="Times New Roman" panose="02020603050405020304" pitchFamily="18" charset="0"/>
                        </a:rPr>
                        <a:t>Thiếu</a:t>
                      </a:r>
                      <a:r>
                        <a:rPr lang="en-US" sz="2000" baseline="0" smtClean="0">
                          <a:solidFill>
                            <a:schemeClr val="tx1"/>
                          </a:solidFill>
                          <a:latin typeface="Times New Roman" panose="02020603050405020304" pitchFamily="18" charset="0"/>
                          <a:cs typeface="Times New Roman" panose="02020603050405020304" pitchFamily="18" charset="0"/>
                        </a:rPr>
                        <a:t> tá, TS. Nguyễn Việt Hùng</a:t>
                      </a:r>
                      <a:endParaRPr lang="en-US" sz="200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37568">
                <a:tc>
                  <a:txBody>
                    <a:bodyPr/>
                    <a:lstStyle/>
                    <a:p>
                      <a:r>
                        <a:rPr lang="en-US" sz="2000" smtClean="0">
                          <a:solidFill>
                            <a:schemeClr val="tx1"/>
                          </a:solidFill>
                          <a:latin typeface="Times New Roman" panose="02020603050405020304" pitchFamily="18" charset="0"/>
                          <a:cs typeface="Times New Roman" panose="02020603050405020304" pitchFamily="18" charset="0"/>
                        </a:rPr>
                        <a:t>Sinh viên</a:t>
                      </a:r>
                      <a:r>
                        <a:rPr lang="en-US" sz="2000" baseline="0" smtClean="0">
                          <a:solidFill>
                            <a:schemeClr val="tx1"/>
                          </a:solidFill>
                          <a:latin typeface="Times New Roman" panose="02020603050405020304" pitchFamily="18" charset="0"/>
                          <a:cs typeface="Times New Roman" panose="02020603050405020304" pitchFamily="18" charset="0"/>
                        </a:rPr>
                        <a:t> thực hiện</a:t>
                      </a:r>
                      <a:endParaRPr lang="en-US" sz="200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smtClean="0">
                          <a:solidFill>
                            <a:schemeClr val="tx1"/>
                          </a:solidFill>
                          <a:latin typeface="Times New Roman" panose="02020603050405020304" pitchFamily="18" charset="0"/>
                          <a:cs typeface="Times New Roman" panose="02020603050405020304" pitchFamily="18" charset="0"/>
                        </a:rPr>
                        <a:t>Vũ</a:t>
                      </a:r>
                      <a:r>
                        <a:rPr lang="en-US" sz="2000" baseline="0" smtClean="0">
                          <a:solidFill>
                            <a:schemeClr val="tx1"/>
                          </a:solidFill>
                          <a:latin typeface="Times New Roman" panose="02020603050405020304" pitchFamily="18" charset="0"/>
                          <a:cs typeface="Times New Roman" panose="02020603050405020304" pitchFamily="18" charset="0"/>
                        </a:rPr>
                        <a:t> Hoàng Mai Tây Hà</a:t>
                      </a:r>
                      <a:endParaRPr lang="en-US" sz="200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4409">
                <a:tc>
                  <a:txBody>
                    <a:bodyPr/>
                    <a:lstStyle/>
                    <a:p>
                      <a:r>
                        <a:rPr lang="en-US" sz="2000" smtClean="0">
                          <a:solidFill>
                            <a:schemeClr val="tx1"/>
                          </a:solidFill>
                          <a:latin typeface="Times New Roman" panose="02020603050405020304" pitchFamily="18" charset="0"/>
                          <a:cs typeface="Times New Roman" panose="02020603050405020304" pitchFamily="18" charset="0"/>
                        </a:rPr>
                        <a:t>Lớp</a:t>
                      </a:r>
                      <a:endParaRPr lang="en-US" sz="200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smtClean="0">
                          <a:solidFill>
                            <a:schemeClr val="tx1"/>
                          </a:solidFill>
                          <a:latin typeface="Times New Roman" panose="02020603050405020304" pitchFamily="18" charset="0"/>
                          <a:cs typeface="Times New Roman" panose="02020603050405020304" pitchFamily="18" charset="0"/>
                        </a:rPr>
                        <a:t>TH.12A</a:t>
                      </a:r>
                      <a:endParaRPr lang="en-US" sz="200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4164219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Các chức năng chính trong phần mềm</a:t>
            </a:r>
            <a:endParaRPr lang="en-US" sz="2800">
              <a:solidFill>
                <a:schemeClr val="bg1"/>
              </a:solidFill>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300506" y="1146221"/>
            <a:ext cx="9423044" cy="4971244"/>
          </a:xfrm>
          <a:prstGeom prst="rect">
            <a:avLst/>
          </a:prstGeom>
          <a:no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gn="just">
              <a:lnSpc>
                <a:spcPct val="15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Quản lý nhà cung cấp: quản lý được có những nhà cung cấp nào đang cung cấp hàng cho shop, thông tin cụ thể về những nhà cung cấp này. Ngoài ra còn phải thêm, sửa, xóa, tìm kiếm được nhà cung cấp.</a:t>
            </a:r>
          </a:p>
        </p:txBody>
      </p:sp>
    </p:spTree>
    <p:extLst>
      <p:ext uri="{BB962C8B-B14F-4D97-AF65-F5344CB8AC3E}">
        <p14:creationId xmlns:p14="http://schemas.microsoft.com/office/powerpoint/2010/main" val="3581214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Các chức năng chính trong phần mềm</a:t>
            </a:r>
            <a:endParaRPr lang="en-US" sz="2800">
              <a:solidFill>
                <a:schemeClr val="bg1"/>
              </a:solidFill>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300506" y="1146221"/>
            <a:ext cx="9423044" cy="4971244"/>
          </a:xfrm>
          <a:prstGeom prst="rect">
            <a:avLst/>
          </a:prstGeom>
          <a:no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gn="just">
              <a:lnSpc>
                <a:spcPct val="15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Quản lý nhập hàng: hỗ trợ tìm kiếm hóa đơn nhập hàng theo ngày tạo hóa đơn, hoặc theo mã hóa đơn nhập hàng.Ngoài ra còn có thể xem thông tin chi tiết của hóa đơn nhập hàng, thêm hóa đơn nhập hàng.</a:t>
            </a:r>
          </a:p>
        </p:txBody>
      </p:sp>
    </p:spTree>
    <p:extLst>
      <p:ext uri="{BB962C8B-B14F-4D97-AF65-F5344CB8AC3E}">
        <p14:creationId xmlns:p14="http://schemas.microsoft.com/office/powerpoint/2010/main" val="22035577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Các chức năng chính trong phần mềm</a:t>
            </a:r>
            <a:endParaRPr lang="en-US" sz="2800">
              <a:solidFill>
                <a:schemeClr val="bg1"/>
              </a:solidFill>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300506" y="1146221"/>
            <a:ext cx="9423044" cy="4971244"/>
          </a:xfrm>
          <a:prstGeom prst="rect">
            <a:avLst/>
          </a:prstGeom>
          <a:no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gn="just">
              <a:lnSpc>
                <a:spcPct val="15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Quản lý người dùng: quản lý được có những nhân viên nào trong hệ thống, thông tin cụ thể về từng nhân viên. Ngoài ra còn phải thêm, sửa, xóa và tìm kiếm được nhân viên.</a:t>
            </a:r>
          </a:p>
        </p:txBody>
      </p:sp>
    </p:spTree>
    <p:extLst>
      <p:ext uri="{BB962C8B-B14F-4D97-AF65-F5344CB8AC3E}">
        <p14:creationId xmlns:p14="http://schemas.microsoft.com/office/powerpoint/2010/main" val="2912217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Các chức năng chính trong phần mềm</a:t>
            </a:r>
            <a:endParaRPr lang="en-US" sz="2800">
              <a:solidFill>
                <a:schemeClr val="bg1"/>
              </a:solidFill>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300506" y="1146221"/>
            <a:ext cx="9423044" cy="4971244"/>
          </a:xfrm>
          <a:prstGeom prst="rect">
            <a:avLst/>
          </a:prstGeom>
          <a:no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gn="just">
              <a:lnSpc>
                <a:spcPct val="15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Quản lý </a:t>
            </a:r>
            <a:r>
              <a:rPr lang="en-US" sz="2400" smtClean="0">
                <a:latin typeface="Times New Roman" panose="02020603050405020304" pitchFamily="18" charset="0"/>
                <a:cs typeface="Times New Roman" panose="02020603050405020304" pitchFamily="18" charset="0"/>
              </a:rPr>
              <a:t>khách hàng: Hỗ trợ quản lý thông tin của khách hàng với các chức năng thêm và sửa khách hàng </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86014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Cách thiết kế thực hiện</a:t>
            </a:r>
            <a:endParaRPr lang="en-US" sz="280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831" y="1853551"/>
            <a:ext cx="8482138" cy="4894978"/>
          </a:xfrm>
          <a:prstGeom prst="rect">
            <a:avLst/>
          </a:prstGeom>
        </p:spPr>
      </p:pic>
      <p:sp>
        <p:nvSpPr>
          <p:cNvPr id="7" name="TextBox 6"/>
          <p:cNvSpPr txBox="1"/>
          <p:nvPr/>
        </p:nvSpPr>
        <p:spPr>
          <a:xfrm>
            <a:off x="193180" y="927277"/>
            <a:ext cx="4623516" cy="461665"/>
          </a:xfrm>
          <a:prstGeom prst="rect">
            <a:avLst/>
          </a:prstGeom>
          <a:noFill/>
        </p:spPr>
        <p:txBody>
          <a:bodyPr wrap="square" rtlCol="0" anchor="ctr">
            <a:spAutoFit/>
          </a:bodyPr>
          <a:lstStyle/>
          <a:p>
            <a:r>
              <a:rPr lang="en-US" sz="2400" smtClean="0">
                <a:latin typeface="Times New Roman" panose="02020603050405020304" pitchFamily="18" charset="0"/>
                <a:cs typeface="Times New Roman" panose="02020603050405020304" pitchFamily="18" charset="0"/>
              </a:rPr>
              <a:t>Mô hình ca sử dụng mức tổng quát</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3080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Cách thiết kế thực hiện</a:t>
            </a:r>
            <a:endParaRPr lang="en-US" sz="280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 y="927277"/>
            <a:ext cx="9543245" cy="461665"/>
          </a:xfrm>
          <a:prstGeom prst="rect">
            <a:avLst/>
          </a:prstGeom>
          <a:noFill/>
        </p:spPr>
        <p:txBody>
          <a:bodyPr wrap="square" rtlCol="0" anchor="ctr">
            <a:spAutoFit/>
          </a:bodyPr>
          <a:lstStyle/>
          <a:p>
            <a:r>
              <a:rPr lang="en-US" sz="2400" dirty="0" err="1" smtClean="0">
                <a:latin typeface="Times New Roman" panose="02020603050405020304" pitchFamily="18" charset="0"/>
                <a:cs typeface="Times New Roman" panose="02020603050405020304" pitchFamily="18" charset="0"/>
              </a:rPr>
              <a:t>Mô</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hình</a:t>
            </a:r>
            <a:r>
              <a:rPr lang="en-US" sz="2400" dirty="0" smtClean="0">
                <a:latin typeface="Times New Roman" panose="02020603050405020304" pitchFamily="18" charset="0"/>
                <a:cs typeface="Times New Roman" panose="02020603050405020304" pitchFamily="18" charset="0"/>
              </a:rPr>
              <a:t> ca </a:t>
            </a:r>
            <a:r>
              <a:rPr lang="en-US" sz="2400" dirty="0" err="1" smtClean="0">
                <a:latin typeface="Times New Roman" panose="02020603050405020304" pitchFamily="18" charset="0"/>
                <a:cs typeface="Times New Roman" panose="02020603050405020304" pitchFamily="18" charset="0"/>
              </a:rPr>
              <a:t>sử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gói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cây</a:t>
            </a:r>
            <a:endParaRPr lang="en-US" sz="2400" dirty="0">
              <a:latin typeface="Times New Roman" panose="02020603050405020304" pitchFamily="18" charset="0"/>
              <a:cs typeface="Times New Roman" panose="02020603050405020304" pitchFamily="18" charset="0"/>
            </a:endParaRPr>
          </a:p>
        </p:txBody>
      </p:sp>
      <p:sp>
        <p:nvSpPr>
          <p:cNvPr id="2" name="Rectangle 2"/>
          <p:cNvSpPr>
            <a:spLocks noChangeArrowheads="1"/>
          </p:cNvSpPr>
          <p:nvPr/>
        </p:nvSpPr>
        <p:spPr bwMode="auto">
          <a:xfrm>
            <a:off x="2954216" y="202976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descr="DoAn_UseCase_QuanLyC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9" y="2150347"/>
            <a:ext cx="3048000" cy="246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5553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Cách thiết kế thực hiện</a:t>
            </a:r>
            <a:endParaRPr lang="en-US" sz="280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237267" y="1001076"/>
            <a:ext cx="5695154" cy="461665"/>
          </a:xfrm>
          <a:prstGeom prst="rect">
            <a:avLst/>
          </a:prstGeom>
          <a:noFill/>
        </p:spPr>
        <p:txBody>
          <a:bodyPr wrap="square" rtlCol="0" anchor="ctr">
            <a:spAutoFit/>
          </a:bodyPr>
          <a:lstStyle/>
          <a:p>
            <a:r>
              <a:rPr lang="en-US" sz="2400" dirty="0" err="1" smtClean="0">
                <a:latin typeface="Times New Roman" panose="02020603050405020304" pitchFamily="18" charset="0"/>
                <a:cs typeface="Times New Roman" panose="02020603050405020304" pitchFamily="18" charset="0"/>
              </a:rPr>
              <a:t>Mô</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hình</a:t>
            </a:r>
            <a:r>
              <a:rPr lang="en-US" sz="2400" dirty="0" smtClean="0">
                <a:latin typeface="Times New Roman" panose="02020603050405020304" pitchFamily="18" charset="0"/>
                <a:cs typeface="Times New Roman" panose="02020603050405020304" pitchFamily="18" charset="0"/>
              </a:rPr>
              <a:t> ca </a:t>
            </a:r>
            <a:r>
              <a:rPr lang="en-US" sz="2400" dirty="0" err="1" smtClean="0">
                <a:latin typeface="Times New Roman" panose="02020603050405020304" pitchFamily="18" charset="0"/>
                <a:cs typeface="Times New Roman" panose="02020603050405020304" pitchFamily="18" charset="0"/>
              </a:rPr>
              <a:t>sử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gói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nhóm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cây</a:t>
            </a:r>
            <a:endParaRPr lang="en-US" sz="2400" dirty="0">
              <a:latin typeface="Times New Roman" panose="02020603050405020304" pitchFamily="18" charset="0"/>
              <a:cs typeface="Times New Roman" panose="02020603050405020304" pitchFamily="18" charset="0"/>
            </a:endParaRPr>
          </a:p>
        </p:txBody>
      </p:sp>
      <p:sp>
        <p:nvSpPr>
          <p:cNvPr id="2" name="Rectangle 2"/>
          <p:cNvSpPr>
            <a:spLocks noChangeArrowheads="1"/>
          </p:cNvSpPr>
          <p:nvPr/>
        </p:nvSpPr>
        <p:spPr bwMode="auto">
          <a:xfrm>
            <a:off x="3084844" y="24618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descr="DoAn_UseCase_QuanLyNhomC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1699" y="2461846"/>
            <a:ext cx="2654300" cy="265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4409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Cách thiết kế thực hiện</a:t>
            </a:r>
            <a:endParaRPr lang="en-US" sz="280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93180" y="927277"/>
            <a:ext cx="5534380" cy="461665"/>
          </a:xfrm>
          <a:prstGeom prst="rect">
            <a:avLst/>
          </a:prstGeom>
          <a:noFill/>
        </p:spPr>
        <p:txBody>
          <a:bodyPr wrap="square" rtlCol="0" anchor="ctr">
            <a:spAutoFit/>
          </a:bodyPr>
          <a:lstStyle/>
          <a:p>
            <a:r>
              <a:rPr lang="en-US" sz="2400" dirty="0" err="1" smtClean="0">
                <a:latin typeface="Times New Roman" panose="02020603050405020304" pitchFamily="18" charset="0"/>
                <a:cs typeface="Times New Roman" panose="02020603050405020304" pitchFamily="18" charset="0"/>
              </a:rPr>
              <a:t>Mô</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hình</a:t>
            </a:r>
            <a:r>
              <a:rPr lang="en-US" sz="2400" dirty="0" smtClean="0">
                <a:latin typeface="Times New Roman" panose="02020603050405020304" pitchFamily="18" charset="0"/>
                <a:cs typeface="Times New Roman" panose="02020603050405020304" pitchFamily="18" charset="0"/>
              </a:rPr>
              <a:t> ca </a:t>
            </a:r>
            <a:r>
              <a:rPr lang="en-US" sz="2400" dirty="0" err="1" smtClean="0">
                <a:latin typeface="Times New Roman" panose="02020603050405020304" pitchFamily="18" charset="0"/>
                <a:cs typeface="Times New Roman" panose="02020603050405020304" pitchFamily="18" charset="0"/>
              </a:rPr>
              <a:t>sử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gói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nhân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viên</a:t>
            </a:r>
            <a:endParaRPr lang="en-US" sz="2400" dirty="0">
              <a:latin typeface="Times New Roman" panose="02020603050405020304" pitchFamily="18" charset="0"/>
              <a:cs typeface="Times New Roman" panose="02020603050405020304" pitchFamily="18" charset="0"/>
            </a:endParaRPr>
          </a:p>
        </p:txBody>
      </p:sp>
      <p:sp>
        <p:nvSpPr>
          <p:cNvPr id="2" name="Rectangle 2"/>
          <p:cNvSpPr>
            <a:spLocks noChangeArrowheads="1"/>
          </p:cNvSpPr>
          <p:nvPr/>
        </p:nvSpPr>
        <p:spPr bwMode="auto">
          <a:xfrm>
            <a:off x="2703007" y="25321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3" name="Picture 1" descr="DoAn_UseCase_QuanLyNhanVi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3007" y="2532185"/>
            <a:ext cx="40259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8826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Cách thiết kế thực hiện</a:t>
            </a:r>
            <a:endParaRPr lang="en-US" sz="280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93180" y="927277"/>
            <a:ext cx="5745396" cy="461665"/>
          </a:xfrm>
          <a:prstGeom prst="rect">
            <a:avLst/>
          </a:prstGeom>
          <a:noFill/>
        </p:spPr>
        <p:txBody>
          <a:bodyPr wrap="square" rtlCol="0" anchor="ctr">
            <a:spAutoFit/>
          </a:bodyPr>
          <a:lstStyle/>
          <a:p>
            <a:r>
              <a:rPr lang="en-US" sz="2400" dirty="0" err="1" smtClean="0">
                <a:latin typeface="Times New Roman" panose="02020603050405020304" pitchFamily="18" charset="0"/>
                <a:cs typeface="Times New Roman" panose="02020603050405020304" pitchFamily="18" charset="0"/>
              </a:rPr>
              <a:t>Mô</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hình</a:t>
            </a:r>
            <a:r>
              <a:rPr lang="en-US" sz="2400" dirty="0" smtClean="0">
                <a:latin typeface="Times New Roman" panose="02020603050405020304" pitchFamily="18" charset="0"/>
                <a:cs typeface="Times New Roman" panose="02020603050405020304" pitchFamily="18" charset="0"/>
              </a:rPr>
              <a:t> ca </a:t>
            </a:r>
            <a:r>
              <a:rPr lang="en-US" sz="2400" dirty="0" err="1" smtClean="0">
                <a:latin typeface="Times New Roman" panose="02020603050405020304" pitchFamily="18" charset="0"/>
                <a:cs typeface="Times New Roman" panose="02020603050405020304" pitchFamily="18" charset="0"/>
              </a:rPr>
              <a:t>sử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gói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nhập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hàng</a:t>
            </a:r>
            <a:endParaRPr lang="en-US" sz="2400" dirty="0">
              <a:latin typeface="Times New Roman" panose="02020603050405020304" pitchFamily="18" charset="0"/>
              <a:cs typeface="Times New Roman" panose="02020603050405020304" pitchFamily="18" charset="0"/>
            </a:endParaRPr>
          </a:p>
        </p:txBody>
      </p:sp>
      <p:sp>
        <p:nvSpPr>
          <p:cNvPr id="2" name="Rectangle 2"/>
          <p:cNvSpPr>
            <a:spLocks noChangeArrowheads="1"/>
          </p:cNvSpPr>
          <p:nvPr/>
        </p:nvSpPr>
        <p:spPr bwMode="auto">
          <a:xfrm>
            <a:off x="2069960" y="23111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097" name="Picture 1" descr="DoAn_UseCase_QuanLyNhapHa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9960" y="2311121"/>
            <a:ext cx="4254500" cy="325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0888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Cách thiết kế thực hiện</a:t>
            </a:r>
            <a:endParaRPr lang="en-US" sz="280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93180" y="927277"/>
            <a:ext cx="6026750" cy="461665"/>
          </a:xfrm>
          <a:prstGeom prst="rect">
            <a:avLst/>
          </a:prstGeom>
          <a:noFill/>
        </p:spPr>
        <p:txBody>
          <a:bodyPr wrap="square" rtlCol="0" anchor="ctr">
            <a:spAutoFit/>
          </a:bodyPr>
          <a:lstStyle/>
          <a:p>
            <a:r>
              <a:rPr lang="en-US" sz="2400" dirty="0" err="1" smtClean="0">
                <a:latin typeface="Times New Roman" panose="02020603050405020304" pitchFamily="18" charset="0"/>
                <a:cs typeface="Times New Roman" panose="02020603050405020304" pitchFamily="18" charset="0"/>
              </a:rPr>
              <a:t>Mô</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hình</a:t>
            </a:r>
            <a:r>
              <a:rPr lang="en-US" sz="2400" dirty="0" smtClean="0">
                <a:latin typeface="Times New Roman" panose="02020603050405020304" pitchFamily="18" charset="0"/>
                <a:cs typeface="Times New Roman" panose="02020603050405020304" pitchFamily="18" charset="0"/>
              </a:rPr>
              <a:t> ca </a:t>
            </a:r>
            <a:r>
              <a:rPr lang="en-US" sz="2400" dirty="0" err="1" smtClean="0">
                <a:latin typeface="Times New Roman" panose="02020603050405020304" pitchFamily="18" charset="0"/>
                <a:cs typeface="Times New Roman" panose="02020603050405020304" pitchFamily="18" charset="0"/>
              </a:rPr>
              <a:t>sử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gói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xuất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hàng</a:t>
            </a:r>
            <a:endParaRPr lang="en-US" sz="2400" dirty="0">
              <a:latin typeface="Times New Roman" panose="02020603050405020304" pitchFamily="18" charset="0"/>
              <a:cs typeface="Times New Roman" panose="02020603050405020304" pitchFamily="18" charset="0"/>
            </a:endParaRPr>
          </a:p>
        </p:txBody>
      </p:sp>
      <p:sp>
        <p:nvSpPr>
          <p:cNvPr id="2" name="Rectangle 2"/>
          <p:cNvSpPr>
            <a:spLocks noChangeArrowheads="1"/>
          </p:cNvSpPr>
          <p:nvPr/>
        </p:nvSpPr>
        <p:spPr bwMode="auto">
          <a:xfrm>
            <a:off x="2602523" y="21704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121" name="Picture 1" descr="DoAn_UseCase_QuanLyXuatHa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2523" y="2170444"/>
            <a:ext cx="4254500" cy="325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0024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74255" y="296161"/>
            <a:ext cx="5666703" cy="584775"/>
          </a:xfrm>
          <a:prstGeom prst="rect">
            <a:avLst/>
          </a:prstGeom>
          <a:noFill/>
        </p:spPr>
        <p:txBody>
          <a:bodyPr wrap="square" rtlCol="0">
            <a:spAutoFit/>
          </a:bodyPr>
          <a:lstStyle/>
          <a:p>
            <a:pPr algn="ctr"/>
            <a:r>
              <a:rPr lang="en-US" sz="3200" b="1" smtClean="0">
                <a:latin typeface="Times New Roman" panose="02020603050405020304" pitchFamily="18" charset="0"/>
                <a:cs typeface="Times New Roman" panose="02020603050405020304" pitchFamily="18" charset="0"/>
              </a:rPr>
              <a:t>Nội dung chính</a:t>
            </a:r>
          </a:p>
        </p:txBody>
      </p:sp>
      <p:sp>
        <p:nvSpPr>
          <p:cNvPr id="2" name="Rounded Rectangle 1"/>
          <p:cNvSpPr/>
          <p:nvPr/>
        </p:nvSpPr>
        <p:spPr>
          <a:xfrm>
            <a:off x="1159099" y="1511008"/>
            <a:ext cx="4597758" cy="7083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Times New Roman" panose="02020603050405020304" pitchFamily="18" charset="0"/>
                <a:cs typeface="Times New Roman" panose="02020603050405020304" pitchFamily="18" charset="0"/>
              </a:rPr>
              <a:t>Mục đích đề </a:t>
            </a:r>
            <a:r>
              <a:rPr lang="en-US" sz="2400" smtClean="0">
                <a:latin typeface="Times New Roman" panose="02020603050405020304" pitchFamily="18" charset="0"/>
                <a:cs typeface="Times New Roman" panose="02020603050405020304" pitchFamily="18" charset="0"/>
              </a:rPr>
              <a:t>tài</a:t>
            </a:r>
            <a:endParaRPr lang="en-US" sz="2400">
              <a:latin typeface="Times New Roman" panose="02020603050405020304" pitchFamily="18" charset="0"/>
              <a:cs typeface="Times New Roman" panose="02020603050405020304" pitchFamily="18" charset="0"/>
            </a:endParaRPr>
          </a:p>
        </p:txBody>
      </p:sp>
      <p:sp>
        <p:nvSpPr>
          <p:cNvPr id="5" name="Rounded Rectangle 4"/>
          <p:cNvSpPr/>
          <p:nvPr/>
        </p:nvSpPr>
        <p:spPr>
          <a:xfrm>
            <a:off x="1210615" y="4828583"/>
            <a:ext cx="4597758" cy="7083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Times New Roman" panose="02020603050405020304" pitchFamily="18" charset="0"/>
                <a:cs typeface="Times New Roman" panose="02020603050405020304" pitchFamily="18" charset="0"/>
              </a:rPr>
              <a:t>Công nghệ WinForm</a:t>
            </a:r>
          </a:p>
        </p:txBody>
      </p:sp>
      <p:sp>
        <p:nvSpPr>
          <p:cNvPr id="6" name="Rounded Rectangle 5"/>
          <p:cNvSpPr/>
          <p:nvPr/>
        </p:nvSpPr>
        <p:spPr>
          <a:xfrm>
            <a:off x="4134114" y="2333266"/>
            <a:ext cx="4597758" cy="7083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Times New Roman" panose="02020603050405020304" pitchFamily="18" charset="0"/>
                <a:cs typeface="Times New Roman" panose="02020603050405020304" pitchFamily="18" charset="0"/>
              </a:rPr>
              <a:t>Kiến trúc tổng quan của phần mềm</a:t>
            </a:r>
          </a:p>
        </p:txBody>
      </p:sp>
      <p:sp>
        <p:nvSpPr>
          <p:cNvPr id="7" name="Rounded Rectangle 6"/>
          <p:cNvSpPr/>
          <p:nvPr/>
        </p:nvSpPr>
        <p:spPr>
          <a:xfrm>
            <a:off x="4134114" y="5659473"/>
            <a:ext cx="4597758" cy="7083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Times New Roman" panose="02020603050405020304" pitchFamily="18" charset="0"/>
                <a:cs typeface="Times New Roman" panose="02020603050405020304" pitchFamily="18" charset="0"/>
              </a:rPr>
              <a:t>Kết quả ứng dụng</a:t>
            </a:r>
          </a:p>
        </p:txBody>
      </p:sp>
      <p:sp>
        <p:nvSpPr>
          <p:cNvPr id="8" name="Rounded Rectangle 7"/>
          <p:cNvSpPr/>
          <p:nvPr/>
        </p:nvSpPr>
        <p:spPr>
          <a:xfrm>
            <a:off x="4134114" y="3958262"/>
            <a:ext cx="4597758" cy="7083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Times New Roman" panose="02020603050405020304" pitchFamily="18" charset="0"/>
                <a:cs typeface="Times New Roman" panose="02020603050405020304" pitchFamily="18" charset="0"/>
              </a:rPr>
              <a:t>Cách thiết kế thực hiện </a:t>
            </a:r>
          </a:p>
        </p:txBody>
      </p:sp>
      <p:sp>
        <p:nvSpPr>
          <p:cNvPr id="9" name="Rounded Rectangle 8"/>
          <p:cNvSpPr/>
          <p:nvPr/>
        </p:nvSpPr>
        <p:spPr>
          <a:xfrm>
            <a:off x="1159099" y="3136004"/>
            <a:ext cx="4597758" cy="7083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Times New Roman" panose="02020603050405020304" pitchFamily="18" charset="0"/>
                <a:cs typeface="Times New Roman" panose="02020603050405020304" pitchFamily="18" charset="0"/>
              </a:rPr>
              <a:t>Chức năng chính của phần mềm</a:t>
            </a:r>
          </a:p>
        </p:txBody>
      </p:sp>
    </p:spTree>
    <p:extLst>
      <p:ext uri="{BB962C8B-B14F-4D97-AF65-F5344CB8AC3E}">
        <p14:creationId xmlns:p14="http://schemas.microsoft.com/office/powerpoint/2010/main" val="40040089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Cách thiết kế thực hiện</a:t>
            </a:r>
            <a:endParaRPr lang="en-US" sz="280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93180" y="927277"/>
            <a:ext cx="6026750" cy="461665"/>
          </a:xfrm>
          <a:prstGeom prst="rect">
            <a:avLst/>
          </a:prstGeom>
          <a:noFill/>
        </p:spPr>
        <p:txBody>
          <a:bodyPr wrap="square" rtlCol="0" anchor="ctr">
            <a:spAutoFit/>
          </a:bodyPr>
          <a:lstStyle/>
          <a:p>
            <a:r>
              <a:rPr lang="en-US" sz="2400" dirty="0" err="1" smtClean="0">
                <a:latin typeface="Times New Roman" panose="02020603050405020304" pitchFamily="18" charset="0"/>
                <a:cs typeface="Times New Roman" panose="02020603050405020304" pitchFamily="18" charset="0"/>
              </a:rPr>
              <a:t>Mô</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hình</a:t>
            </a:r>
            <a:r>
              <a:rPr lang="en-US" sz="2400" dirty="0" smtClean="0">
                <a:latin typeface="Times New Roman" panose="02020603050405020304" pitchFamily="18" charset="0"/>
                <a:cs typeface="Times New Roman" panose="02020603050405020304" pitchFamily="18" charset="0"/>
              </a:rPr>
              <a:t> ca </a:t>
            </a:r>
            <a:r>
              <a:rPr lang="en-US" sz="2400" dirty="0" err="1" smtClean="0">
                <a:latin typeface="Times New Roman" panose="02020603050405020304" pitchFamily="18" charset="0"/>
                <a:cs typeface="Times New Roman" panose="02020603050405020304" pitchFamily="18" charset="0"/>
              </a:rPr>
              <a:t>sử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gói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khách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hàng</a:t>
            </a:r>
            <a:endParaRPr lang="en-US" sz="2400" dirty="0">
              <a:latin typeface="Times New Roman" panose="02020603050405020304" pitchFamily="18" charset="0"/>
              <a:cs typeface="Times New Roman" panose="02020603050405020304" pitchFamily="18" charset="0"/>
            </a:endParaRPr>
          </a:p>
        </p:txBody>
      </p:sp>
      <p:sp>
        <p:nvSpPr>
          <p:cNvPr id="2" name="Rectangle 2"/>
          <p:cNvSpPr>
            <a:spLocks noChangeArrowheads="1"/>
          </p:cNvSpPr>
          <p:nvPr/>
        </p:nvSpPr>
        <p:spPr bwMode="auto">
          <a:xfrm>
            <a:off x="2602523" y="21704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a:off x="2793442" y="26226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145" name="Picture 1" descr="DoAn_UseCase_QuanLyKhachHa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3442" y="2622620"/>
            <a:ext cx="3886200" cy="284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8061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Cách thiết kế thực hiện</a:t>
            </a:r>
            <a:endParaRPr lang="en-US" sz="280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93180" y="927277"/>
            <a:ext cx="6026750" cy="461665"/>
          </a:xfrm>
          <a:prstGeom prst="rect">
            <a:avLst/>
          </a:prstGeom>
          <a:noFill/>
        </p:spPr>
        <p:txBody>
          <a:bodyPr wrap="square" rtlCol="0" anchor="ctr">
            <a:spAutoFit/>
          </a:bodyPr>
          <a:lstStyle/>
          <a:p>
            <a:r>
              <a:rPr lang="en-US" sz="2400" dirty="0" err="1" smtClean="0">
                <a:latin typeface="Times New Roman" panose="02020603050405020304" pitchFamily="18" charset="0"/>
                <a:cs typeface="Times New Roman" panose="02020603050405020304" pitchFamily="18" charset="0"/>
              </a:rPr>
              <a:t>Mô</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hình</a:t>
            </a:r>
            <a:r>
              <a:rPr lang="en-US" sz="2400" dirty="0" smtClean="0">
                <a:latin typeface="Times New Roman" panose="02020603050405020304" pitchFamily="18" charset="0"/>
                <a:cs typeface="Times New Roman" panose="02020603050405020304" pitchFamily="18" charset="0"/>
              </a:rPr>
              <a:t> ca </a:t>
            </a:r>
            <a:r>
              <a:rPr lang="en-US" sz="2400" dirty="0" err="1" smtClean="0">
                <a:latin typeface="Times New Roman" panose="02020603050405020304" pitchFamily="18" charset="0"/>
                <a:cs typeface="Times New Roman" panose="02020603050405020304" pitchFamily="18" charset="0"/>
              </a:rPr>
              <a:t>sử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gói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cung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cấp</a:t>
            </a:r>
            <a:endParaRPr lang="en-US" sz="2400" dirty="0">
              <a:latin typeface="Times New Roman" panose="02020603050405020304" pitchFamily="18" charset="0"/>
              <a:cs typeface="Times New Roman" panose="02020603050405020304" pitchFamily="18" charset="0"/>
            </a:endParaRPr>
          </a:p>
        </p:txBody>
      </p:sp>
      <p:sp>
        <p:nvSpPr>
          <p:cNvPr id="2" name="Rectangle 2"/>
          <p:cNvSpPr>
            <a:spLocks noChangeArrowheads="1"/>
          </p:cNvSpPr>
          <p:nvPr/>
        </p:nvSpPr>
        <p:spPr bwMode="auto">
          <a:xfrm>
            <a:off x="2602523" y="21704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a:off x="2793442" y="26226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2401556" y="286378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169" name="Picture 1" descr="DoAn_UseCase_QuanLyNhaCungC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1556" y="2863780"/>
            <a:ext cx="40259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08335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Cách thiết kế thực hiện</a:t>
            </a:r>
            <a:endParaRPr lang="en-US" sz="280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93180" y="927277"/>
            <a:ext cx="6026750" cy="461665"/>
          </a:xfrm>
          <a:prstGeom prst="rect">
            <a:avLst/>
          </a:prstGeom>
          <a:noFill/>
        </p:spPr>
        <p:txBody>
          <a:bodyPr wrap="square" rtlCol="0" anchor="ctr">
            <a:spAutoFit/>
          </a:bodyPr>
          <a:lstStyle/>
          <a:p>
            <a:r>
              <a:rPr lang="en-US" sz="2400" dirty="0" err="1" smtClean="0">
                <a:latin typeface="Times New Roman" panose="02020603050405020304" pitchFamily="18" charset="0"/>
                <a:cs typeface="Times New Roman" panose="02020603050405020304" pitchFamily="18" charset="0"/>
              </a:rPr>
              <a:t>Mô</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hình</a:t>
            </a:r>
            <a:r>
              <a:rPr lang="en-US" sz="2400" dirty="0" smtClean="0">
                <a:latin typeface="Times New Roman" panose="02020603050405020304" pitchFamily="18" charset="0"/>
                <a:cs typeface="Times New Roman" panose="02020603050405020304" pitchFamily="18" charset="0"/>
              </a:rPr>
              <a:t> ca </a:t>
            </a:r>
            <a:r>
              <a:rPr lang="en-US" sz="2400" dirty="0" err="1" smtClean="0">
                <a:latin typeface="Times New Roman" panose="02020603050405020304" pitchFamily="18" charset="0"/>
                <a:cs typeface="Times New Roman" panose="02020603050405020304" pitchFamily="18" charset="0"/>
              </a:rPr>
              <a:t>sử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gói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quyền</a:t>
            </a:r>
            <a:endParaRPr lang="en-US" sz="2400" dirty="0">
              <a:latin typeface="Times New Roman" panose="02020603050405020304" pitchFamily="18" charset="0"/>
              <a:cs typeface="Times New Roman" panose="02020603050405020304" pitchFamily="18" charset="0"/>
            </a:endParaRPr>
          </a:p>
        </p:txBody>
      </p:sp>
      <p:sp>
        <p:nvSpPr>
          <p:cNvPr id="2" name="Rectangle 2"/>
          <p:cNvSpPr>
            <a:spLocks noChangeArrowheads="1"/>
          </p:cNvSpPr>
          <p:nvPr/>
        </p:nvSpPr>
        <p:spPr bwMode="auto">
          <a:xfrm>
            <a:off x="2602523" y="21704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a:off x="2793442" y="26226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2984361" y="30747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193" name="Picture 1" descr="DoAn_UseCase_DangNh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4361" y="3074796"/>
            <a:ext cx="3530600" cy="187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6222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Cách thiết kế thực hiện</a:t>
            </a:r>
            <a:endParaRPr lang="en-US" sz="280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93180" y="927278"/>
            <a:ext cx="4623516" cy="461665"/>
          </a:xfrm>
          <a:prstGeom prst="rect">
            <a:avLst/>
          </a:prstGeom>
          <a:noFill/>
        </p:spPr>
        <p:txBody>
          <a:bodyPr wrap="square" rtlCol="0" anchor="ctr">
            <a:spAutoFit/>
          </a:bodyPr>
          <a:lstStyle/>
          <a:p>
            <a:r>
              <a:rPr lang="en-US" sz="2400">
                <a:latin typeface="Times New Roman" panose="02020603050405020304" pitchFamily="18" charset="0"/>
                <a:cs typeface="Times New Roman" panose="02020603050405020304" pitchFamily="18" charset="0"/>
              </a:rPr>
              <a:t>Biểu đồ cơ sở dữ liệu</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569" y="1543488"/>
            <a:ext cx="11888859" cy="5239481"/>
          </a:xfrm>
          <a:prstGeom prst="rect">
            <a:avLst/>
          </a:prstGeom>
        </p:spPr>
      </p:pic>
    </p:spTree>
    <p:extLst>
      <p:ext uri="{BB962C8B-B14F-4D97-AF65-F5344CB8AC3E}">
        <p14:creationId xmlns:p14="http://schemas.microsoft.com/office/powerpoint/2010/main" val="15486615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Cách thiết kế thực hiện</a:t>
            </a:r>
            <a:endParaRPr lang="en-US" sz="280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93180" y="927278"/>
            <a:ext cx="4623516" cy="461665"/>
          </a:xfrm>
          <a:prstGeom prst="rect">
            <a:avLst/>
          </a:prstGeom>
          <a:noFill/>
        </p:spPr>
        <p:txBody>
          <a:bodyPr wrap="square" rtlCol="0" anchor="ctr">
            <a:spAutoFit/>
          </a:bodyPr>
          <a:lstStyle/>
          <a:p>
            <a:r>
              <a:rPr lang="en-US" sz="2400" smtClean="0">
                <a:latin typeface="Times New Roman" panose="02020603050405020304" pitchFamily="18" charset="0"/>
                <a:cs typeface="Times New Roman" panose="02020603050405020304" pitchFamily="18" charset="0"/>
              </a:rPr>
              <a:t>Giao diện quản lý cây</a:t>
            </a:r>
            <a:endParaRPr lang="en-US" sz="240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129" y="1517730"/>
            <a:ext cx="11088647" cy="5207364"/>
          </a:xfrm>
          <a:prstGeom prst="rect">
            <a:avLst/>
          </a:prstGeom>
          <a:ln>
            <a:solidFill>
              <a:schemeClr val="bg2">
                <a:lumMod val="75000"/>
              </a:schemeClr>
            </a:solidFill>
          </a:ln>
        </p:spPr>
      </p:pic>
    </p:spTree>
    <p:extLst>
      <p:ext uri="{BB962C8B-B14F-4D97-AF65-F5344CB8AC3E}">
        <p14:creationId xmlns:p14="http://schemas.microsoft.com/office/powerpoint/2010/main" val="25137618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Cách thiết kế thực hiện</a:t>
            </a:r>
            <a:endParaRPr lang="en-US" sz="280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93180" y="927278"/>
            <a:ext cx="4623516" cy="461665"/>
          </a:xfrm>
          <a:prstGeom prst="rect">
            <a:avLst/>
          </a:prstGeom>
          <a:noFill/>
        </p:spPr>
        <p:txBody>
          <a:bodyPr wrap="square" rtlCol="0" anchor="ctr">
            <a:spAutoFit/>
          </a:bodyPr>
          <a:lstStyle/>
          <a:p>
            <a:r>
              <a:rPr lang="en-US" sz="2400" smtClean="0">
                <a:latin typeface="Times New Roman" panose="02020603050405020304" pitchFamily="18" charset="0"/>
                <a:cs typeface="Times New Roman" panose="02020603050405020304" pitchFamily="18" charset="0"/>
              </a:rPr>
              <a:t>Giao diện quản lý nhóm cây</a:t>
            </a:r>
            <a:endParaRPr lang="en-US" sz="240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149" y="1504851"/>
            <a:ext cx="11107700" cy="5243678"/>
          </a:xfrm>
          <a:prstGeom prst="rect">
            <a:avLst/>
          </a:prstGeom>
          <a:ln>
            <a:solidFill>
              <a:schemeClr val="bg2">
                <a:lumMod val="75000"/>
              </a:schemeClr>
            </a:solidFill>
          </a:ln>
        </p:spPr>
      </p:pic>
    </p:spTree>
    <p:extLst>
      <p:ext uri="{BB962C8B-B14F-4D97-AF65-F5344CB8AC3E}">
        <p14:creationId xmlns:p14="http://schemas.microsoft.com/office/powerpoint/2010/main" val="29987275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Cách thiết kế thực hiện</a:t>
            </a:r>
            <a:endParaRPr lang="en-US" sz="280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93179" y="927278"/>
            <a:ext cx="7109141" cy="461665"/>
          </a:xfrm>
          <a:prstGeom prst="rect">
            <a:avLst/>
          </a:prstGeom>
          <a:noFill/>
        </p:spPr>
        <p:txBody>
          <a:bodyPr wrap="square" rtlCol="0" anchor="ctr">
            <a:spAutoFit/>
          </a:bodyPr>
          <a:lstStyle/>
          <a:p>
            <a:r>
              <a:rPr lang="en-US" sz="2400" smtClean="0">
                <a:latin typeface="Times New Roman" panose="02020603050405020304" pitchFamily="18" charset="0"/>
                <a:cs typeface="Times New Roman" panose="02020603050405020304" pitchFamily="18" charset="0"/>
              </a:rPr>
              <a:t>Giao diện quản lý hóa đơn xuất hàng</a:t>
            </a:r>
            <a:endParaRPr lang="en-US" sz="240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150" y="1517730"/>
            <a:ext cx="11107700" cy="5251328"/>
          </a:xfrm>
          <a:prstGeom prst="rect">
            <a:avLst/>
          </a:prstGeom>
          <a:ln>
            <a:solidFill>
              <a:schemeClr val="bg2">
                <a:lumMod val="75000"/>
              </a:schemeClr>
            </a:solidFill>
          </a:ln>
        </p:spPr>
      </p:pic>
    </p:spTree>
    <p:extLst>
      <p:ext uri="{BB962C8B-B14F-4D97-AF65-F5344CB8AC3E}">
        <p14:creationId xmlns:p14="http://schemas.microsoft.com/office/powerpoint/2010/main" val="4975516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Cách thiết kế thực hiện</a:t>
            </a:r>
            <a:endParaRPr lang="en-US" sz="280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93179" y="927278"/>
            <a:ext cx="7109141" cy="461665"/>
          </a:xfrm>
          <a:prstGeom prst="rect">
            <a:avLst/>
          </a:prstGeom>
          <a:noFill/>
        </p:spPr>
        <p:txBody>
          <a:bodyPr wrap="square" rtlCol="0" anchor="ctr">
            <a:spAutoFit/>
          </a:bodyPr>
          <a:lstStyle/>
          <a:p>
            <a:r>
              <a:rPr lang="en-US" sz="2400" smtClean="0">
                <a:latin typeface="Times New Roman" panose="02020603050405020304" pitchFamily="18" charset="0"/>
                <a:cs typeface="Times New Roman" panose="02020603050405020304" pitchFamily="18" charset="0"/>
              </a:rPr>
              <a:t>Giao diện quản lý nhà cung cấp</a:t>
            </a:r>
            <a:endParaRPr lang="en-US" sz="240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623" y="1517730"/>
            <a:ext cx="11126753" cy="5251334"/>
          </a:xfrm>
          <a:prstGeom prst="rect">
            <a:avLst/>
          </a:prstGeom>
          <a:ln>
            <a:solidFill>
              <a:schemeClr val="bg2">
                <a:lumMod val="75000"/>
              </a:schemeClr>
            </a:solidFill>
          </a:ln>
        </p:spPr>
      </p:pic>
    </p:spTree>
    <p:extLst>
      <p:ext uri="{BB962C8B-B14F-4D97-AF65-F5344CB8AC3E}">
        <p14:creationId xmlns:p14="http://schemas.microsoft.com/office/powerpoint/2010/main" val="16558163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Cách thiết kế thực hiện</a:t>
            </a:r>
            <a:endParaRPr lang="en-US" sz="280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93179" y="927278"/>
            <a:ext cx="7109141" cy="461665"/>
          </a:xfrm>
          <a:prstGeom prst="rect">
            <a:avLst/>
          </a:prstGeom>
          <a:noFill/>
        </p:spPr>
        <p:txBody>
          <a:bodyPr wrap="square" rtlCol="0" anchor="ctr">
            <a:spAutoFit/>
          </a:bodyPr>
          <a:lstStyle/>
          <a:p>
            <a:r>
              <a:rPr lang="en-US" sz="2400" smtClean="0">
                <a:latin typeface="Times New Roman" panose="02020603050405020304" pitchFamily="18" charset="0"/>
                <a:cs typeface="Times New Roman" panose="02020603050405020304" pitchFamily="18" charset="0"/>
              </a:rPr>
              <a:t>Giao diện quản lý hóa đơn nhập hàng</a:t>
            </a:r>
            <a:endParaRPr lang="en-US" sz="240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623" y="1517730"/>
            <a:ext cx="11126753" cy="5222218"/>
          </a:xfrm>
          <a:prstGeom prst="rect">
            <a:avLst/>
          </a:prstGeom>
          <a:ln>
            <a:solidFill>
              <a:schemeClr val="bg2">
                <a:lumMod val="75000"/>
              </a:schemeClr>
            </a:solidFill>
          </a:ln>
        </p:spPr>
      </p:pic>
    </p:spTree>
    <p:extLst>
      <p:ext uri="{BB962C8B-B14F-4D97-AF65-F5344CB8AC3E}">
        <p14:creationId xmlns:p14="http://schemas.microsoft.com/office/powerpoint/2010/main" val="29281130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Cách thiết kế thực hiện</a:t>
            </a:r>
            <a:endParaRPr lang="en-US" sz="280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93179" y="927278"/>
            <a:ext cx="7109141" cy="461665"/>
          </a:xfrm>
          <a:prstGeom prst="rect">
            <a:avLst/>
          </a:prstGeom>
          <a:noFill/>
        </p:spPr>
        <p:txBody>
          <a:bodyPr wrap="square" rtlCol="0" anchor="ctr">
            <a:spAutoFit/>
          </a:bodyPr>
          <a:lstStyle/>
          <a:p>
            <a:r>
              <a:rPr lang="en-US" sz="2400" smtClean="0">
                <a:latin typeface="Times New Roman" panose="02020603050405020304" pitchFamily="18" charset="0"/>
                <a:cs typeface="Times New Roman" panose="02020603050405020304" pitchFamily="18" charset="0"/>
              </a:rPr>
              <a:t>Giao diện quản lý nhân viên</a:t>
            </a:r>
            <a:endParaRPr lang="en-US" sz="240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622" y="1517729"/>
            <a:ext cx="11126753" cy="5265423"/>
          </a:xfrm>
          <a:prstGeom prst="rect">
            <a:avLst/>
          </a:prstGeom>
          <a:ln>
            <a:solidFill>
              <a:schemeClr val="bg2">
                <a:lumMod val="75000"/>
              </a:schemeClr>
            </a:solidFill>
          </a:ln>
        </p:spPr>
      </p:pic>
    </p:spTree>
    <p:extLst>
      <p:ext uri="{BB962C8B-B14F-4D97-AF65-F5344CB8AC3E}">
        <p14:creationId xmlns:p14="http://schemas.microsoft.com/office/powerpoint/2010/main" val="4209983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Mục đích đề tài</a:t>
            </a:r>
            <a:endParaRPr lang="en-US" sz="2800">
              <a:solidFill>
                <a:schemeClr val="bg1"/>
              </a:solidFill>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141669" y="1108658"/>
            <a:ext cx="9607639" cy="4145922"/>
          </a:xfrm>
          <a:prstGeom prst="rect">
            <a:avLst/>
          </a:prstGeom>
          <a:no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gn="just">
              <a:buFont typeface="Arial" panose="020B0604020202020204" pitchFamily="34" charset="0"/>
              <a:buChar char="•"/>
            </a:pPr>
            <a:r>
              <a:rPr lang="en-US" sz="2400" smtClean="0">
                <a:latin typeface="Times New Roman" panose="02020603050405020304" pitchFamily="18" charset="0"/>
                <a:cs typeface="Times New Roman" panose="02020603050405020304" pitchFamily="18" charset="0"/>
              </a:rPr>
              <a:t>Xây </a:t>
            </a:r>
            <a:r>
              <a:rPr lang="en-US" sz="2400">
                <a:latin typeface="Times New Roman" panose="02020603050405020304" pitchFamily="18" charset="0"/>
                <a:cs typeface="Times New Roman" panose="02020603050405020304" pitchFamily="18" charset="0"/>
              </a:rPr>
              <a:t>dựng phần mềm có thể quản lý các thông tin cơ bản của một cửa hàng bán cây như số </a:t>
            </a:r>
            <a:r>
              <a:rPr lang="en-US" sz="2400" smtClean="0">
                <a:latin typeface="Times New Roman" panose="02020603050405020304" pitchFamily="18" charset="0"/>
                <a:cs typeface="Times New Roman" panose="02020603050405020304" pitchFamily="18" charset="0"/>
              </a:rPr>
              <a:t>lượng, </a:t>
            </a:r>
            <a:r>
              <a:rPr lang="en-US" sz="2400">
                <a:latin typeface="Times New Roman" panose="02020603050405020304" pitchFamily="18" charset="0"/>
                <a:cs typeface="Times New Roman" panose="02020603050405020304" pitchFamily="18" charset="0"/>
              </a:rPr>
              <a:t>giá </a:t>
            </a:r>
            <a:r>
              <a:rPr lang="en-US" sz="2400" smtClean="0">
                <a:latin typeface="Times New Roman" panose="02020603050405020304" pitchFamily="18" charset="0"/>
                <a:cs typeface="Times New Roman" panose="02020603050405020304" pitchFamily="18" charset="0"/>
              </a:rPr>
              <a:t>cây</a:t>
            </a:r>
            <a:r>
              <a:rPr lang="en-US" sz="2400">
                <a:latin typeface="Times New Roman" panose="02020603050405020304" pitchFamily="18" charset="0"/>
                <a:cs typeface="Times New Roman" panose="02020603050405020304" pitchFamily="18" charset="0"/>
              </a:rPr>
              <a:t>, mô tả về cây, thông tin về nhà cung cấp cây, thông tin nhân viên, khách hàng… </a:t>
            </a:r>
            <a:endParaRPr lang="en-US" sz="2400" smtClean="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Giúp nhân viên cửa hàng có thể lưu trữ hóa đơn và xuất hóa đơn dễ dàng.</a:t>
            </a:r>
          </a:p>
          <a:p>
            <a:pPr marL="457200" indent="-457200" algn="just">
              <a:buFont typeface="Arial" panose="020B0604020202020204" pitchFamily="34" charset="0"/>
              <a:buChar char="•"/>
            </a:pPr>
            <a:endParaRPr lang="en-US" sz="2800" smtClean="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Nghiên cứu ngôn ngữ lập trình C# , cơ sở dữ liệu SQL Server</a:t>
            </a:r>
          </a:p>
          <a:p>
            <a:pPr marL="342900" lvl="0" indent="-342900" algn="jus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Học cách sử dụng công cụ Visual Studio, Git và TortoiseGit.</a:t>
            </a:r>
          </a:p>
        </p:txBody>
      </p:sp>
    </p:spTree>
    <p:extLst>
      <p:ext uri="{BB962C8B-B14F-4D97-AF65-F5344CB8AC3E}">
        <p14:creationId xmlns:p14="http://schemas.microsoft.com/office/powerpoint/2010/main" val="21938526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15912" y="1108659"/>
            <a:ext cx="9362939" cy="4300468"/>
          </a:xfrm>
          <a:prstGeom prst="rect">
            <a:avLst/>
          </a:prstGeom>
          <a:no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gn="just">
              <a:buFont typeface="Arial" panose="020B0604020202020204" pitchFamily="34" charset="0"/>
              <a:buChar char="•"/>
            </a:pPr>
            <a:r>
              <a:rPr lang="en-US" sz="2400" smtClean="0">
                <a:latin typeface="Times New Roman" panose="02020603050405020304" pitchFamily="18" charset="0"/>
                <a:cs typeface="Times New Roman" panose="02020603050405020304" pitchFamily="18" charset="0"/>
              </a:rPr>
              <a:t>WinForm </a:t>
            </a:r>
            <a:r>
              <a:rPr lang="en-US" sz="2400">
                <a:latin typeface="Times New Roman" panose="02020603050405020304" pitchFamily="18" charset="0"/>
                <a:cs typeface="Times New Roman" panose="02020603050405020304" pitchFamily="18" charset="0"/>
              </a:rPr>
              <a:t>là một công nghệ của Microsoft, cho phép lập trình các ứng dụng </a:t>
            </a:r>
            <a:r>
              <a:rPr lang="en-US" sz="2400" smtClean="0">
                <a:latin typeface="Times New Roman" panose="02020603050405020304" pitchFamily="18" charset="0"/>
                <a:cs typeface="Times New Roman" panose="02020603050405020304" pitchFamily="18" charset="0"/>
              </a:rPr>
              <a:t>Windows</a:t>
            </a:r>
          </a:p>
          <a:p>
            <a:pPr marL="342900" lvl="0" indent="-342900" algn="just">
              <a:buFont typeface="Arial" panose="020B0604020202020204" pitchFamily="34" charset="0"/>
              <a:buChar char="•"/>
            </a:pPr>
            <a:endParaRPr lang="en-US" sz="2400" smtClean="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US" sz="2400" smtClean="0">
                <a:latin typeface="Times New Roman" panose="02020603050405020304" pitchFamily="18" charset="0"/>
                <a:cs typeface="Times New Roman" panose="02020603050405020304" pitchFamily="18" charset="0"/>
              </a:rPr>
              <a:t>Windows </a:t>
            </a:r>
            <a:r>
              <a:rPr lang="en-US" sz="2400">
                <a:latin typeface="Times New Roman" panose="02020603050405020304" pitchFamily="18" charset="0"/>
                <a:cs typeface="Times New Roman" panose="02020603050405020304" pitchFamily="18" charset="0"/>
              </a:rPr>
              <a:t>Forms ra đời vào năm 2003 và dần trở nên rất phổ biến trong giới lập trình viên, học sinh, sinh </a:t>
            </a:r>
            <a:r>
              <a:rPr lang="en-US" sz="2400" smtClean="0">
                <a:latin typeface="Times New Roman" panose="02020603050405020304" pitchFamily="18" charset="0"/>
                <a:cs typeface="Times New Roman" panose="02020603050405020304" pitchFamily="18" charset="0"/>
              </a:rPr>
              <a:t>viên</a:t>
            </a:r>
          </a:p>
          <a:p>
            <a:pPr marL="342900" lvl="0" indent="-342900" algn="just">
              <a:buFont typeface="Arial" panose="020B0604020202020204" pitchFamily="34" charset="0"/>
              <a:buChar char="•"/>
            </a:pPr>
            <a:endParaRPr lang="en-US" sz="2400" smtClean="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H</a:t>
            </a:r>
            <a:r>
              <a:rPr lang="en-US" sz="2400" smtClean="0">
                <a:latin typeface="Times New Roman" panose="02020603050405020304" pitchFamily="18" charset="0"/>
                <a:cs typeface="Times New Roman" panose="02020603050405020304" pitchFamily="18" charset="0"/>
              </a:rPr>
              <a:t>àng </a:t>
            </a:r>
            <a:r>
              <a:rPr lang="en-US" sz="2400">
                <a:latin typeface="Times New Roman" panose="02020603050405020304" pitchFamily="18" charset="0"/>
                <a:cs typeface="Times New Roman" panose="02020603050405020304" pitchFamily="18" charset="0"/>
              </a:rPr>
              <a:t>triệu ứng dụng Windows Form được ra đời, đưa công nghệ thông tin xích lại gần hơn nữa với đời sống con </a:t>
            </a:r>
            <a:r>
              <a:rPr lang="en-US" sz="2400" smtClean="0">
                <a:latin typeface="Times New Roman" panose="02020603050405020304" pitchFamily="18" charset="0"/>
                <a:cs typeface="Times New Roman" panose="02020603050405020304" pitchFamily="18" charset="0"/>
              </a:rPr>
              <a:t>người</a:t>
            </a:r>
          </a:p>
          <a:p>
            <a:pPr marL="342900" lvl="0" indent="-342900" algn="just">
              <a:buFont typeface="Arial" panose="020B0604020202020204" pitchFamily="34" charset="0"/>
              <a:buChar char="•"/>
            </a:pPr>
            <a:endParaRPr lang="en-US" sz="2400" smtClean="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US" sz="2400" smtClean="0">
                <a:latin typeface="Times New Roman" panose="02020603050405020304" pitchFamily="18" charset="0"/>
                <a:cs typeface="Times New Roman" panose="02020603050405020304" pitchFamily="18" charset="0"/>
              </a:rPr>
              <a:t>Lập </a:t>
            </a:r>
            <a:r>
              <a:rPr lang="en-US" sz="2400">
                <a:latin typeface="Times New Roman" panose="02020603050405020304" pitchFamily="18" charset="0"/>
                <a:cs typeface="Times New Roman" panose="02020603050405020304" pitchFamily="18" charset="0"/>
              </a:rPr>
              <a:t>trình Windows Forms sử dụng ngôn ngữ C# và được chạy trên nền tảng .NET.</a:t>
            </a:r>
          </a:p>
        </p:txBody>
      </p:sp>
      <p:sp>
        <p:nvSpPr>
          <p:cNvPr id="4"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Công nghệ WinForm</a:t>
            </a:r>
            <a:endParaRPr lang="en-US" sz="28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67444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31821" y="1043188"/>
            <a:ext cx="9581882" cy="5100033"/>
          </a:xfrm>
          <a:prstGeom prst="rect">
            <a:avLst/>
          </a:prstGeom>
          <a:no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lgn="just">
              <a:lnSpc>
                <a:spcPct val="200000"/>
              </a:lnSpc>
            </a:pPr>
            <a:r>
              <a:rPr lang="en-US" sz="2400" smtClean="0">
                <a:latin typeface="Times New Roman" panose="02020603050405020304" pitchFamily="18" charset="0"/>
                <a:cs typeface="Times New Roman" panose="02020603050405020304" pitchFamily="18" charset="0"/>
              </a:rPr>
              <a:t>Ưu điểm của WinForm:</a:t>
            </a:r>
          </a:p>
          <a:p>
            <a:pPr marL="342900" lvl="0" indent="-342900" algn="just">
              <a:lnSpc>
                <a:spcPct val="15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Giao diện kéo thả dễ sử </a:t>
            </a:r>
            <a:r>
              <a:rPr lang="en-US" sz="2400" smtClean="0">
                <a:latin typeface="Times New Roman" panose="02020603050405020304" pitchFamily="18" charset="0"/>
                <a:cs typeface="Times New Roman" panose="02020603050405020304" pitchFamily="18" charset="0"/>
              </a:rPr>
              <a:t>dụng</a:t>
            </a:r>
            <a:endParaRPr lang="en-US" sz="2400">
              <a:latin typeface="Times New Roman" panose="02020603050405020304" pitchFamily="18" charset="0"/>
              <a:cs typeface="Times New Roman" panose="02020603050405020304" pitchFamily="18" charset="0"/>
            </a:endParaRPr>
          </a:p>
          <a:p>
            <a:pPr marL="342900" lvl="0" indent="-342900" algn="just">
              <a:lnSpc>
                <a:spcPct val="15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IDE hỗ trợ rất mạnh mẽ là Visual </a:t>
            </a:r>
            <a:r>
              <a:rPr lang="en-US" sz="2400" smtClean="0">
                <a:latin typeface="Times New Roman" panose="02020603050405020304" pitchFamily="18" charset="0"/>
                <a:cs typeface="Times New Roman" panose="02020603050405020304" pitchFamily="18" charset="0"/>
              </a:rPr>
              <a:t>Studio</a:t>
            </a:r>
            <a:endParaRPr lang="en-US" sz="2400">
              <a:latin typeface="Times New Roman" panose="02020603050405020304" pitchFamily="18" charset="0"/>
              <a:cs typeface="Times New Roman" panose="02020603050405020304" pitchFamily="18" charset="0"/>
            </a:endParaRPr>
          </a:p>
          <a:p>
            <a:pPr marL="342900" lvl="0" indent="-342900" algn="just">
              <a:lnSpc>
                <a:spcPct val="150000"/>
              </a:lnSpc>
              <a:buFont typeface="Arial" panose="020B0604020202020204" pitchFamily="34" charset="0"/>
              <a:buChar char="•"/>
            </a:pPr>
            <a:r>
              <a:rPr lang="en-US" sz="2400" smtClean="0">
                <a:latin typeface="Times New Roman" panose="02020603050405020304" pitchFamily="18" charset="0"/>
                <a:cs typeface="Times New Roman" panose="02020603050405020304" pitchFamily="18" charset="0"/>
              </a:rPr>
              <a:t>Chỉ </a:t>
            </a:r>
            <a:r>
              <a:rPr lang="en-US" sz="2400">
                <a:latin typeface="Times New Roman" panose="02020603050405020304" pitchFamily="18" charset="0"/>
                <a:cs typeface="Times New Roman" panose="02020603050405020304" pitchFamily="18" charset="0"/>
              </a:rPr>
              <a:t>cần sử dụng thêm các component như DevExpress có thể tạo ra các giao diện hiện đại, phù hợp với mọi yêu </a:t>
            </a:r>
            <a:r>
              <a:rPr lang="en-US" sz="2400" smtClean="0">
                <a:latin typeface="Times New Roman" panose="02020603050405020304" pitchFamily="18" charset="0"/>
                <a:cs typeface="Times New Roman" panose="02020603050405020304" pitchFamily="18" charset="0"/>
              </a:rPr>
              <a:t>cầu</a:t>
            </a:r>
            <a:endParaRPr lang="en-US" sz="2400">
              <a:latin typeface="Times New Roman" panose="02020603050405020304" pitchFamily="18" charset="0"/>
              <a:cs typeface="Times New Roman" panose="02020603050405020304" pitchFamily="18" charset="0"/>
            </a:endParaRPr>
          </a:p>
          <a:p>
            <a:pPr marL="342900" lvl="0" indent="-342900" algn="just">
              <a:lnSpc>
                <a:spcPct val="15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Được viết bởi ngôn ngữ C# nên Windows Forms được thừa hưởng tính mạnh mẽ, mềm dẻo và đơn giản của C</a:t>
            </a:r>
            <a:r>
              <a:rPr lang="en-US" sz="2400" smtClean="0">
                <a:latin typeface="Times New Roman" panose="02020603050405020304" pitchFamily="18" charset="0"/>
                <a:cs typeface="Times New Roman" panose="02020603050405020304" pitchFamily="18" charset="0"/>
              </a:rPr>
              <a:t>#</a:t>
            </a:r>
          </a:p>
          <a:p>
            <a:pPr marL="342900" lvl="0" indent="-342900" algn="just">
              <a:lnSpc>
                <a:spcPct val="150000"/>
              </a:lnSpc>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Công nghệ WinForm</a:t>
            </a:r>
            <a:endParaRPr lang="en-US" sz="28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21873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73993" y="1558344"/>
            <a:ext cx="10844011" cy="5022760"/>
          </a:xfrm>
          <a:prstGeom prst="rect">
            <a:avLst/>
          </a:prstGeom>
          <a:noFill/>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lgn="just">
              <a:lnSpc>
                <a:spcPct val="200000"/>
              </a:lnSpc>
            </a:pPr>
            <a:r>
              <a:rPr lang="en-US" sz="2400" smtClean="0">
                <a:latin typeface="Times New Roman" panose="02020603050405020304" pitchFamily="18" charset="0"/>
                <a:cs typeface="Times New Roman" panose="02020603050405020304" pitchFamily="18" charset="0"/>
              </a:rPr>
              <a:t>Nhược điểm của WinForm:</a:t>
            </a:r>
            <a:endParaRPr lang="en-US" sz="2400" smtClean="0"/>
          </a:p>
          <a:p>
            <a:pPr marL="342900" lvl="0" indent="-342900">
              <a:lnSpc>
                <a:spcPct val="150000"/>
              </a:lnSpc>
              <a:buFont typeface="Arial" panose="020B0604020202020204" pitchFamily="34" charset="0"/>
              <a:buChar char="•"/>
            </a:pPr>
            <a:r>
              <a:rPr lang="en-US" sz="2400" smtClean="0">
                <a:latin typeface="Times New Roman" panose="02020603050405020304" pitchFamily="18" charset="0"/>
                <a:cs typeface="Times New Roman" panose="02020603050405020304" pitchFamily="18" charset="0"/>
              </a:rPr>
              <a:t>Chỉ </a:t>
            </a:r>
            <a:r>
              <a:rPr lang="en-US" sz="2400">
                <a:latin typeface="Times New Roman" panose="02020603050405020304" pitchFamily="18" charset="0"/>
                <a:cs typeface="Times New Roman" panose="02020603050405020304" pitchFamily="18" charset="0"/>
              </a:rPr>
              <a:t>chạy trên Windows và có cài .NET </a:t>
            </a:r>
            <a:r>
              <a:rPr lang="en-US" sz="2400" smtClean="0">
                <a:latin typeface="Times New Roman" panose="02020603050405020304" pitchFamily="18" charset="0"/>
                <a:cs typeface="Times New Roman" panose="02020603050405020304" pitchFamily="18" charset="0"/>
              </a:rPr>
              <a:t>Framework</a:t>
            </a:r>
          </a:p>
          <a:p>
            <a:pPr marL="342900" lvl="0" indent="-342900">
              <a:lnSpc>
                <a:spcPct val="150000"/>
              </a:lnSpc>
              <a:buFont typeface="Arial" panose="020B0604020202020204" pitchFamily="34" charset="0"/>
              <a:buChar char="•"/>
            </a:pPr>
            <a:r>
              <a:rPr lang="en-US" sz="2400" smtClean="0">
                <a:latin typeface="Times New Roman" panose="02020603050405020304" pitchFamily="18" charset="0"/>
                <a:cs typeface="Times New Roman" panose="02020603050405020304" pitchFamily="18" charset="0"/>
              </a:rPr>
              <a:t>Vì </a:t>
            </a:r>
            <a:r>
              <a:rPr lang="en-US" sz="2400">
                <a:latin typeface="Times New Roman" panose="02020603050405020304" pitchFamily="18" charset="0"/>
                <a:cs typeface="Times New Roman" panose="02020603050405020304" pitchFamily="18" charset="0"/>
              </a:rPr>
              <a:t>ra đời từ khá lâu nên có một số điểm đã lạc </a:t>
            </a:r>
            <a:r>
              <a:rPr lang="en-US" sz="2400" smtClean="0">
                <a:latin typeface="Times New Roman" panose="02020603050405020304" pitchFamily="18" charset="0"/>
                <a:cs typeface="Times New Roman" panose="02020603050405020304" pitchFamily="18" charset="0"/>
              </a:rPr>
              <a:t>hậu</a:t>
            </a:r>
            <a:endParaRPr lang="en-US" sz="2400">
              <a:latin typeface="Times New Roman" panose="02020603050405020304" pitchFamily="18" charset="0"/>
              <a:cs typeface="Times New Roman" panose="02020603050405020304" pitchFamily="18" charset="0"/>
            </a:endParaRPr>
          </a:p>
          <a:p>
            <a:pPr lvl="0" algn="just">
              <a:lnSpc>
                <a:spcPct val="150000"/>
              </a:lnSpc>
            </a:pPr>
            <a:endParaRPr lang="en-US" sz="2400" smtClean="0">
              <a:latin typeface="Times New Roman" panose="02020603050405020304" pitchFamily="18" charset="0"/>
              <a:cs typeface="Times New Roman" panose="02020603050405020304" pitchFamily="18" charset="0"/>
            </a:endParaRPr>
          </a:p>
          <a:p>
            <a:pPr marL="342900" lvl="0" indent="-342900" algn="just">
              <a:lnSpc>
                <a:spcPct val="150000"/>
              </a:lnSpc>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Công nghệ WinForm</a:t>
            </a:r>
            <a:endParaRPr lang="en-US" sz="28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41332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36111" y="927278"/>
            <a:ext cx="9049558" cy="5331853"/>
          </a:xfrm>
          <a:prstGeom prst="rect">
            <a:avLst/>
          </a:prstGeom>
          <a:noFill/>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lgn="just">
              <a:lnSpc>
                <a:spcPct val="200000"/>
              </a:lnSpc>
            </a:pPr>
            <a:r>
              <a:rPr lang="en-US" sz="2400" smtClean="0">
                <a:latin typeface="Times New Roman" panose="02020603050405020304" pitchFamily="18" charset="0"/>
                <a:cs typeface="Times New Roman" panose="02020603050405020304" pitchFamily="18" charset="0"/>
              </a:rPr>
              <a:t>Tương lai của WinForm:</a:t>
            </a:r>
            <a:endParaRPr lang="en-US" sz="2400" smtClean="0"/>
          </a:p>
          <a:p>
            <a:pPr marL="342900" indent="-342900">
              <a:lnSpc>
                <a:spcPct val="15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a:t>
            </a:r>
            <a:r>
              <a:rPr lang="en-US" sz="2400" smtClean="0">
                <a:latin typeface="Times New Roman" panose="02020603050405020304" pitchFamily="18" charset="0"/>
                <a:cs typeface="Times New Roman" panose="02020603050405020304" pitchFamily="18" charset="0"/>
              </a:rPr>
              <a:t>ố </a:t>
            </a:r>
            <a:r>
              <a:rPr lang="en-US" sz="2400">
                <a:latin typeface="Times New Roman" panose="02020603050405020304" pitchFamily="18" charset="0"/>
                <a:cs typeface="Times New Roman" panose="02020603050405020304" pitchFamily="18" charset="0"/>
              </a:rPr>
              <a:t>lượng người sử </a:t>
            </a:r>
            <a:r>
              <a:rPr lang="en-US" sz="2400" smtClean="0">
                <a:latin typeface="Times New Roman" panose="02020603050405020304" pitchFamily="18" charset="0"/>
                <a:cs typeface="Times New Roman" panose="02020603050405020304" pitchFamily="18" charset="0"/>
              </a:rPr>
              <a:t>dụng phần mềm trên hệ điều hành Windows là rất nhiều nên Winform vẫn cần thiết.</a:t>
            </a:r>
          </a:p>
          <a:p>
            <a:pPr marL="342900" indent="-342900">
              <a:lnSpc>
                <a:spcPct val="150000"/>
              </a:lnSpc>
              <a:buFont typeface="Arial" panose="020B0604020202020204" pitchFamily="34" charset="0"/>
              <a:buChar char="•"/>
            </a:pPr>
            <a:r>
              <a:rPr lang="en-US" sz="2400" smtClean="0">
                <a:latin typeface="Times New Roman" panose="02020603050405020304" pitchFamily="18" charset="0"/>
                <a:cs typeface="Times New Roman" panose="02020603050405020304" pitchFamily="18" charset="0"/>
              </a:rPr>
              <a:t>Winform vẫn là sự lựa chọn hoàn hảo cho </a:t>
            </a:r>
            <a:r>
              <a:rPr lang="en-US" sz="2400">
                <a:latin typeface="Times New Roman" panose="02020603050405020304" pitchFamily="18" charset="0"/>
                <a:cs typeface="Times New Roman" panose="02020603050405020304" pitchFamily="18" charset="0"/>
              </a:rPr>
              <a:t>những phần mềm quản lý đơn </a:t>
            </a:r>
            <a:r>
              <a:rPr lang="en-US" sz="2400" smtClean="0">
                <a:latin typeface="Times New Roman" panose="02020603050405020304" pitchFamily="18" charset="0"/>
                <a:cs typeface="Times New Roman" panose="02020603050405020304" pitchFamily="18" charset="0"/>
              </a:rPr>
              <a:t>giản, đòi hỏi </a:t>
            </a:r>
            <a:r>
              <a:rPr lang="en-US" sz="2400">
                <a:latin typeface="Times New Roman" panose="02020603050405020304" pitchFamily="18" charset="0"/>
                <a:cs typeface="Times New Roman" panose="02020603050405020304" pitchFamily="18" charset="0"/>
              </a:rPr>
              <a:t>chi phí rẻ, thời gian xây dựng nhanh </a:t>
            </a:r>
            <a:r>
              <a:rPr lang="en-US" sz="2400" smtClean="0">
                <a:latin typeface="Times New Roman" panose="02020603050405020304" pitchFamily="18" charset="0"/>
                <a:cs typeface="Times New Roman" panose="02020603050405020304" pitchFamily="18" charset="0"/>
              </a:rPr>
              <a:t>chóng.</a:t>
            </a:r>
          </a:p>
          <a:p>
            <a:pPr marL="342900" lvl="0" indent="-342900" algn="just">
              <a:lnSpc>
                <a:spcPct val="150000"/>
              </a:lnSpc>
              <a:buFont typeface="Arial" panose="020B0604020202020204" pitchFamily="34" charset="0"/>
              <a:buChar char="•"/>
            </a:pPr>
            <a:r>
              <a:rPr lang="en-US" sz="2400" smtClean="0">
                <a:latin typeface="Times New Roman" panose="02020603050405020304" pitchFamily="18" charset="0"/>
                <a:cs typeface="Times New Roman" panose="02020603050405020304" pitchFamily="18" charset="0"/>
              </a:rPr>
              <a:t>Nhiều ngôn ngữ, thư viện, công cụ hiện đại học hỏi, kế thừa lại ý tưởng của Winform và C# nên trong tương lai, Winform vẫn được nhiều trường đại học đào tạo, giảng dạy</a:t>
            </a:r>
          </a:p>
          <a:p>
            <a:pPr marL="342900" lvl="0" indent="-342900" algn="just">
              <a:lnSpc>
                <a:spcPct val="150000"/>
              </a:lnSpc>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Công nghệ WinForm</a:t>
            </a:r>
            <a:endParaRPr lang="en-US" sz="28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70767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Kết quả ứng dụng</a:t>
            </a:r>
            <a:endParaRPr lang="en-US" sz="280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270452" y="1300766"/>
            <a:ext cx="2614415" cy="461665"/>
          </a:xfrm>
          <a:prstGeom prst="rect">
            <a:avLst/>
          </a:prstGeom>
          <a:noFill/>
        </p:spPr>
        <p:txBody>
          <a:bodyPr wrap="square" rtlCol="0" anchor="ctr">
            <a:spAutoFit/>
          </a:bodyPr>
          <a:lstStyle/>
          <a:p>
            <a:r>
              <a:rPr lang="en-US" sz="2400" smtClean="0">
                <a:latin typeface="Times New Roman" panose="02020603050405020304" pitchFamily="18" charset="0"/>
                <a:cs typeface="Times New Roman" panose="02020603050405020304" pitchFamily="18" charset="0"/>
              </a:rPr>
              <a:t>Kết quả đạt được</a:t>
            </a:r>
            <a:endParaRPr lang="en-US" sz="240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579552" y="2074574"/>
            <a:ext cx="9169755" cy="4145922"/>
          </a:xfrm>
          <a:prstGeom prst="rect">
            <a:avLst/>
          </a:prstGeom>
          <a:no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gn="just">
              <a:lnSpc>
                <a:spcPct val="150000"/>
              </a:lnSpc>
              <a:buFont typeface="Arial" panose="020B0604020202020204" pitchFamily="34" charset="0"/>
              <a:buChar char="•"/>
            </a:pPr>
            <a:r>
              <a:rPr lang="en-US" sz="2400" smtClean="0">
                <a:solidFill>
                  <a:schemeClr val="tx1"/>
                </a:solidFill>
                <a:latin typeface="Times New Roman" panose="02020603050405020304" pitchFamily="18" charset="0"/>
                <a:cs typeface="Times New Roman" panose="02020603050405020304" pitchFamily="18" charset="0"/>
              </a:rPr>
              <a:t>Thực hiện đầy đủ các chức năng đề ra</a:t>
            </a:r>
          </a:p>
          <a:p>
            <a:pPr marL="342900" lvl="0" indent="-342900" algn="just">
              <a:lnSpc>
                <a:spcPct val="150000"/>
              </a:lnSpc>
              <a:buFont typeface="Arial" panose="020B0604020202020204" pitchFamily="34" charset="0"/>
              <a:buChar char="•"/>
            </a:pPr>
            <a:r>
              <a:rPr lang="en-US" sz="2400" smtClean="0">
                <a:solidFill>
                  <a:schemeClr val="tx1"/>
                </a:solidFill>
                <a:latin typeface="Times New Roman" panose="02020603050405020304" pitchFamily="18" charset="0"/>
                <a:cs typeface="Times New Roman" panose="02020603050405020304" pitchFamily="18" charset="0"/>
              </a:rPr>
              <a:t>Hiểu về cách thức một cửa hang cây cảnh văn phòng hoạt động</a:t>
            </a:r>
          </a:p>
          <a:p>
            <a:pPr marL="342900" lvl="0" indent="-342900" algn="just">
              <a:lnSpc>
                <a:spcPct val="150000"/>
              </a:lnSpc>
              <a:buFont typeface="Arial" panose="020B0604020202020204" pitchFamily="34" charset="0"/>
              <a:buChar char="•"/>
            </a:pPr>
            <a:r>
              <a:rPr lang="en-US" sz="2400" smtClean="0">
                <a:solidFill>
                  <a:schemeClr val="tx1"/>
                </a:solidFill>
                <a:latin typeface="Times New Roman" panose="02020603050405020304" pitchFamily="18" charset="0"/>
                <a:cs typeface="Times New Roman" panose="02020603050405020304" pitchFamily="18" charset="0"/>
              </a:rPr>
              <a:t>Hiểu rõ hơn về ngôn ngữ C# và lập trình ứng dụng WinForm</a:t>
            </a:r>
          </a:p>
          <a:p>
            <a:pPr marL="342900" lvl="0" indent="-342900" algn="just">
              <a:lnSpc>
                <a:spcPct val="150000"/>
              </a:lnSpc>
              <a:buFont typeface="Arial" panose="020B0604020202020204" pitchFamily="34" charset="0"/>
              <a:buChar char="•"/>
            </a:pPr>
            <a:r>
              <a:rPr lang="en-US" sz="2400" smtClean="0">
                <a:solidFill>
                  <a:schemeClr val="tx1"/>
                </a:solidFill>
                <a:latin typeface="Times New Roman" panose="02020603050405020304" pitchFamily="18" charset="0"/>
                <a:cs typeface="Times New Roman" panose="02020603050405020304" pitchFamily="18" charset="0"/>
              </a:rPr>
              <a:t>Hiểu rõ hơn về cơ sở dữ liệu SQL Server</a:t>
            </a:r>
          </a:p>
          <a:p>
            <a:pPr marL="342900" lvl="0" indent="-342900" algn="just">
              <a:lnSpc>
                <a:spcPct val="150000"/>
              </a:lnSpc>
              <a:buFont typeface="Arial" panose="020B0604020202020204" pitchFamily="34" charset="0"/>
              <a:buChar char="•"/>
            </a:pPr>
            <a:r>
              <a:rPr lang="en-US" sz="2400" smtClean="0">
                <a:solidFill>
                  <a:schemeClr val="tx1"/>
                </a:solidFill>
                <a:latin typeface="Times New Roman" panose="02020603050405020304" pitchFamily="18" charset="0"/>
                <a:cs typeface="Times New Roman" panose="02020603050405020304" pitchFamily="18" charset="0"/>
              </a:rPr>
              <a:t>Nâng cao kỹ năng tìm kiếm tài liệu trên mạng, khả năng đọc hiểu tài liệu tiếng Anh</a:t>
            </a:r>
          </a:p>
          <a:p>
            <a:pPr marL="342900" lvl="0" indent="-342900" algn="just">
              <a:lnSpc>
                <a:spcPct val="150000"/>
              </a:lnSpc>
              <a:buFont typeface="Arial" panose="020B0604020202020204" pitchFamily="34" charset="0"/>
              <a:buChar char="•"/>
            </a:pPr>
            <a:r>
              <a:rPr lang="en-US" sz="2400" smtClean="0">
                <a:solidFill>
                  <a:schemeClr val="tx1"/>
                </a:solidFill>
                <a:latin typeface="Times New Roman" panose="02020603050405020304" pitchFamily="18" charset="0"/>
                <a:cs typeface="Times New Roman" panose="02020603050405020304" pitchFamily="18" charset="0"/>
              </a:rPr>
              <a:t>Biết cách sử dụng công cụ Visual Studio</a:t>
            </a:r>
          </a:p>
          <a:p>
            <a:pPr marL="342900" lvl="0" indent="-342900" algn="jus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70126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Kết quả ứng dụng</a:t>
            </a:r>
            <a:endParaRPr lang="en-US" sz="280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218937" y="1687133"/>
            <a:ext cx="3477300" cy="461665"/>
          </a:xfrm>
          <a:prstGeom prst="rect">
            <a:avLst/>
          </a:prstGeom>
          <a:noFill/>
        </p:spPr>
        <p:txBody>
          <a:bodyPr wrap="square" rtlCol="0" anchor="ctr">
            <a:spAutoFit/>
          </a:bodyPr>
          <a:lstStyle/>
          <a:p>
            <a:r>
              <a:rPr lang="en-US" sz="2400" smtClean="0">
                <a:latin typeface="Times New Roman" panose="02020603050405020304" pitchFamily="18" charset="0"/>
                <a:cs typeface="Times New Roman" panose="02020603050405020304" pitchFamily="18" charset="0"/>
              </a:rPr>
              <a:t>Hạn chế của ứng dụng</a:t>
            </a:r>
            <a:endParaRPr lang="en-US" sz="240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862880" y="2316222"/>
            <a:ext cx="8474297" cy="3527736"/>
          </a:xfrm>
          <a:prstGeom prst="rect">
            <a:avLst/>
          </a:prstGeom>
          <a:no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gn="just">
              <a:lnSpc>
                <a:spcPct val="150000"/>
              </a:lnSpc>
              <a:buFont typeface="Arial" panose="020B0604020202020204" pitchFamily="34" charset="0"/>
              <a:buChar char="•"/>
            </a:pPr>
            <a:r>
              <a:rPr lang="en-US" sz="2400" smtClean="0">
                <a:solidFill>
                  <a:schemeClr val="tx1"/>
                </a:solidFill>
                <a:latin typeface="Times New Roman" panose="02020603050405020304" pitchFamily="18" charset="0"/>
                <a:cs typeface="Times New Roman" panose="02020603050405020304" pitchFamily="18" charset="0"/>
              </a:rPr>
              <a:t>Nên tách phần đồng bộ khách hàng ra một form riêng</a:t>
            </a:r>
          </a:p>
          <a:p>
            <a:pPr marL="342900" lvl="0" indent="-342900" algn="just">
              <a:lnSpc>
                <a:spcPct val="150000"/>
              </a:lnSpc>
              <a:buFont typeface="Arial" panose="020B0604020202020204" pitchFamily="34" charset="0"/>
              <a:buChar char="•"/>
            </a:pPr>
            <a:r>
              <a:rPr lang="en-US" sz="2400" smtClean="0">
                <a:solidFill>
                  <a:schemeClr val="tx1"/>
                </a:solidFill>
                <a:latin typeface="Times New Roman" panose="02020603050405020304" pitchFamily="18" charset="0"/>
                <a:cs typeface="Times New Roman" panose="02020603050405020304" pitchFamily="18" charset="0"/>
              </a:rPr>
              <a:t>Nên có chức năng quản lý khách hang</a:t>
            </a:r>
          </a:p>
          <a:p>
            <a:pPr marL="342900" lvl="0" indent="-342900" algn="just">
              <a:lnSpc>
                <a:spcPct val="150000"/>
              </a:lnSpc>
              <a:buFont typeface="Arial" panose="020B0604020202020204" pitchFamily="34" charset="0"/>
              <a:buChar char="•"/>
            </a:pPr>
            <a:r>
              <a:rPr lang="en-US" sz="2400" smtClean="0">
                <a:solidFill>
                  <a:schemeClr val="tx1"/>
                </a:solidFill>
                <a:latin typeface="Times New Roman" panose="02020603050405020304" pitchFamily="18" charset="0"/>
                <a:cs typeface="Times New Roman" panose="02020603050405020304" pitchFamily="18" charset="0"/>
              </a:rPr>
              <a:t>Nên có chức năng xuất báo cáo thu-chi hàng tháng</a:t>
            </a:r>
          </a:p>
          <a:p>
            <a:pPr marL="342900" lvl="0" indent="-342900" algn="just">
              <a:lnSpc>
                <a:spcPct val="150000"/>
              </a:lnSpc>
              <a:buFont typeface="Arial" panose="020B0604020202020204" pitchFamily="34" charset="0"/>
              <a:buChar char="•"/>
            </a:pPr>
            <a:r>
              <a:rPr lang="en-US" sz="2400" smtClean="0">
                <a:solidFill>
                  <a:schemeClr val="tx1"/>
                </a:solidFill>
                <a:latin typeface="Times New Roman" panose="02020603050405020304" pitchFamily="18" charset="0"/>
                <a:cs typeface="Times New Roman" panose="02020603050405020304" pitchFamily="18" charset="0"/>
              </a:rPr>
              <a:t>Giao diện chương trình chưa được thân thiện</a:t>
            </a:r>
          </a:p>
          <a:p>
            <a:pPr marL="342900" lvl="0" indent="-342900" algn="just">
              <a:lnSpc>
                <a:spcPct val="150000"/>
              </a:lnSpc>
              <a:buFont typeface="Arial" panose="020B0604020202020204" pitchFamily="34" charset="0"/>
              <a:buChar char="•"/>
            </a:pPr>
            <a:r>
              <a:rPr lang="en-US" sz="2400" smtClean="0">
                <a:solidFill>
                  <a:schemeClr val="tx1"/>
                </a:solidFill>
                <a:latin typeface="Times New Roman" panose="02020603050405020304" pitchFamily="18" charset="0"/>
                <a:cs typeface="Times New Roman" panose="02020603050405020304" pitchFamily="18" charset="0"/>
              </a:rPr>
              <a:t>Nên có thêm chức năng giảm giá với khách hàng mua nhiều ở cửa hàng</a:t>
            </a:r>
            <a:r>
              <a:rPr lang="en-US" sz="2400" smtClean="0">
                <a:latin typeface="Times New Roman" panose="02020603050405020304" pitchFamily="18" charset="0"/>
                <a:cs typeface="Times New Roman" panose="02020603050405020304" pitchFamily="18" charset="0"/>
              </a:rPr>
              <a:t> </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54121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Kết quả ứng dụng</a:t>
            </a:r>
            <a:endParaRPr lang="en-US" sz="280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244694" y="1390919"/>
            <a:ext cx="3477300" cy="461665"/>
          </a:xfrm>
          <a:prstGeom prst="rect">
            <a:avLst/>
          </a:prstGeom>
          <a:noFill/>
        </p:spPr>
        <p:txBody>
          <a:bodyPr wrap="square" rtlCol="0" anchor="ctr">
            <a:spAutoFit/>
          </a:bodyPr>
          <a:lstStyle/>
          <a:p>
            <a:r>
              <a:rPr lang="en-US" sz="2400" smtClean="0">
                <a:latin typeface="Times New Roman" panose="02020603050405020304" pitchFamily="18" charset="0"/>
                <a:cs typeface="Times New Roman" panose="02020603050405020304" pitchFamily="18" charset="0"/>
              </a:rPr>
              <a:t>Hướng phát triển</a:t>
            </a:r>
            <a:endParaRPr lang="en-US" sz="240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605309" y="2138967"/>
            <a:ext cx="8770511" cy="4403501"/>
          </a:xfrm>
          <a:prstGeom prst="rect">
            <a:avLst/>
          </a:prstGeom>
          <a:noFill/>
        </p:spPr>
        <p:txBody>
          <a:bodyPr vert="horz" lIns="91440" tIns="45720" rIns="91440" bIns="45720" rtlCol="0" anchor="ctr">
            <a:normAutofit lnSpcReduction="10000"/>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gn="just">
              <a:lnSpc>
                <a:spcPct val="150000"/>
              </a:lnSpc>
              <a:buFont typeface="Arial" panose="020B0604020202020204" pitchFamily="34" charset="0"/>
              <a:buChar char="•"/>
            </a:pPr>
            <a:r>
              <a:rPr lang="en-US" sz="2400" smtClean="0">
                <a:solidFill>
                  <a:schemeClr val="tx1"/>
                </a:solidFill>
                <a:latin typeface="Times New Roman" panose="02020603050405020304" pitchFamily="18" charset="0"/>
                <a:cs typeface="Times New Roman" panose="02020603050405020304" pitchFamily="18" charset="0"/>
              </a:rPr>
              <a:t>Tích hợp chức năng Real-time vào màn hình quản lý khi thêm, sửa, xóa cây, nhóm cây, nhân viên, nhà cung cấp.</a:t>
            </a:r>
          </a:p>
          <a:p>
            <a:pPr marL="342900" lvl="0" indent="-342900" algn="just">
              <a:lnSpc>
                <a:spcPct val="150000"/>
              </a:lnSpc>
              <a:buFont typeface="Arial" panose="020B0604020202020204" pitchFamily="34" charset="0"/>
              <a:buChar char="•"/>
            </a:pPr>
            <a:r>
              <a:rPr lang="en-US" sz="2400" smtClean="0">
                <a:solidFill>
                  <a:schemeClr val="tx1"/>
                </a:solidFill>
                <a:latin typeface="Times New Roman" panose="02020603050405020304" pitchFamily="18" charset="0"/>
                <a:cs typeface="Times New Roman" panose="02020603050405020304" pitchFamily="18" charset="0"/>
              </a:rPr>
              <a:t>Nghiên cứu chức năng cảnh báo khi có một cây trong hệ thống có số lượng dưới mức cho phép</a:t>
            </a:r>
          </a:p>
          <a:p>
            <a:pPr marL="342900" lvl="0" indent="-342900" algn="just">
              <a:lnSpc>
                <a:spcPct val="150000"/>
              </a:lnSpc>
              <a:buFont typeface="Arial" panose="020B0604020202020204" pitchFamily="34" charset="0"/>
              <a:buChar char="•"/>
            </a:pPr>
            <a:r>
              <a:rPr lang="en-US" sz="2400" smtClean="0">
                <a:solidFill>
                  <a:schemeClr val="tx1"/>
                </a:solidFill>
                <a:latin typeface="Times New Roman" panose="02020603050405020304" pitchFamily="18" charset="0"/>
                <a:cs typeface="Times New Roman" panose="02020603050405020304" pitchFamily="18" charset="0"/>
              </a:rPr>
              <a:t>Tích hợp thêm chức năng xuất ra báo cáo về các cây được tiêu thụ nhiều và ít ở cửa hàng</a:t>
            </a:r>
          </a:p>
          <a:p>
            <a:pPr marL="342900" lvl="0" indent="-342900" algn="just">
              <a:lnSpc>
                <a:spcPct val="150000"/>
              </a:lnSpc>
              <a:buFont typeface="Arial" panose="020B0604020202020204" pitchFamily="34" charset="0"/>
              <a:buChar char="•"/>
            </a:pPr>
            <a:r>
              <a:rPr lang="en-US" sz="2400" smtClean="0">
                <a:solidFill>
                  <a:schemeClr val="tx1"/>
                </a:solidFill>
                <a:latin typeface="Times New Roman" panose="02020603050405020304" pitchFamily="18" charset="0"/>
                <a:cs typeface="Times New Roman" panose="02020603050405020304" pitchFamily="18" charset="0"/>
              </a:rPr>
              <a:t>Tích hợp </a:t>
            </a:r>
            <a:r>
              <a:rPr lang="en-US" sz="2400">
                <a:solidFill>
                  <a:schemeClr val="tx1"/>
                </a:solidFill>
                <a:latin typeface="Times New Roman" panose="02020603050405020304" pitchFamily="18" charset="0"/>
                <a:cs typeface="Times New Roman" panose="02020603050405020304" pitchFamily="18" charset="0"/>
              </a:rPr>
              <a:t>thêm </a:t>
            </a:r>
            <a:r>
              <a:rPr lang="en-US" sz="2400" smtClean="0">
                <a:solidFill>
                  <a:schemeClr val="tx1"/>
                </a:solidFill>
                <a:latin typeface="Times New Roman" panose="02020603050405020304" pitchFamily="18" charset="0"/>
                <a:cs typeface="Times New Roman" panose="02020603050405020304" pitchFamily="18" charset="0"/>
              </a:rPr>
              <a:t>chức năng giảm giá cho những khách </a:t>
            </a:r>
            <a:r>
              <a:rPr lang="en-US" sz="2400">
                <a:solidFill>
                  <a:schemeClr val="tx1"/>
                </a:solidFill>
                <a:latin typeface="Times New Roman" panose="02020603050405020304" pitchFamily="18" charset="0"/>
                <a:cs typeface="Times New Roman" panose="02020603050405020304" pitchFamily="18" charset="0"/>
              </a:rPr>
              <a:t>hàng </a:t>
            </a:r>
            <a:r>
              <a:rPr lang="en-US" sz="2400" smtClean="0">
                <a:solidFill>
                  <a:schemeClr val="tx1"/>
                </a:solidFill>
                <a:latin typeface="Times New Roman" panose="02020603050405020304" pitchFamily="18" charset="0"/>
                <a:cs typeface="Times New Roman" panose="02020603050405020304" pitchFamily="18" charset="0"/>
              </a:rPr>
              <a:t>thường xuyên mua hàng</a:t>
            </a:r>
          </a:p>
          <a:p>
            <a:pPr marL="342900" lvl="0" indent="-342900" algn="just">
              <a:lnSpc>
                <a:spcPct val="150000"/>
              </a:lnSpc>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42849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378039" y="3178529"/>
            <a:ext cx="7881869" cy="584775"/>
          </a:xfrm>
          <a:prstGeom prst="rect">
            <a:avLst/>
          </a:prstGeom>
          <a:noFill/>
        </p:spPr>
        <p:txBody>
          <a:bodyPr wrap="square" rtlCol="0" anchor="ctr">
            <a:spAutoFit/>
          </a:bodyPr>
          <a:lstStyle/>
          <a:p>
            <a:r>
              <a:rPr lang="en-US" sz="3200" smtClean="0">
                <a:latin typeface="Times New Roman" panose="02020603050405020304" pitchFamily="18" charset="0"/>
                <a:cs typeface="Times New Roman" panose="02020603050405020304" pitchFamily="18" charset="0"/>
              </a:rPr>
              <a:t>Xin cảm ơn thầy cô và các bạn đã theo dõi!</a:t>
            </a:r>
            <a:endParaRPr lang="en-US"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05183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Kiến trúc tổng quan của phần mềm</a:t>
            </a:r>
            <a:endParaRPr lang="en-US" sz="2800">
              <a:solidFill>
                <a:schemeClr val="bg1"/>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623" y="2928670"/>
            <a:ext cx="7105650" cy="1876425"/>
          </a:xfrm>
          <a:prstGeom prst="rect">
            <a:avLst/>
          </a:prstGeom>
        </p:spPr>
      </p:pic>
      <p:sp>
        <p:nvSpPr>
          <p:cNvPr id="11" name="TextBox 10"/>
          <p:cNvSpPr txBox="1"/>
          <p:nvPr/>
        </p:nvSpPr>
        <p:spPr>
          <a:xfrm>
            <a:off x="2290291" y="1525250"/>
            <a:ext cx="5215947" cy="461665"/>
          </a:xfrm>
          <a:prstGeom prst="rect">
            <a:avLst/>
          </a:prstGeom>
          <a:noFill/>
        </p:spPr>
        <p:txBody>
          <a:bodyPr wrap="square" rtlCol="0" anchor="ctr">
            <a:spAutoFit/>
          </a:bodyPr>
          <a:lstStyle/>
          <a:p>
            <a:r>
              <a:rPr lang="en-US" sz="2400" smtClean="0">
                <a:latin typeface="Times New Roman" panose="02020603050405020304" pitchFamily="18" charset="0"/>
                <a:cs typeface="Times New Roman" panose="02020603050405020304" pitchFamily="18" charset="0"/>
              </a:rPr>
              <a:t>Sơ đồ kiến trúc tổng quan của phần mềm</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83577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Kiến trúc tổng quan của phần mềm</a:t>
            </a:r>
            <a:endParaRPr lang="en-US" sz="2800">
              <a:solidFill>
                <a:schemeClr val="bg1"/>
              </a:solidFill>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120201" y="798491"/>
            <a:ext cx="9607639" cy="5098958"/>
          </a:xfrm>
          <a:prstGeom prst="rect">
            <a:avLst/>
          </a:prstGeom>
          <a:noFill/>
        </p:spPr>
        <p:txBody>
          <a:bodyPr vert="horz" lIns="91440" tIns="45720" rIns="91440" bIns="45720" rtlCol="0" anchor="ctr">
            <a:normAutofit fontScale="92500"/>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gn="just">
              <a:lnSpc>
                <a:spcPct val="150000"/>
              </a:lnSpc>
              <a:buFont typeface="Arial" panose="020B0604020202020204" pitchFamily="34" charset="0"/>
              <a:buChar char="•"/>
            </a:pPr>
            <a:r>
              <a:rPr lang="en-US" sz="2400" smtClean="0">
                <a:latin typeface="Times New Roman" panose="02020603050405020304" pitchFamily="18" charset="0"/>
                <a:cs typeface="Times New Roman" panose="02020603050405020304" pitchFamily="18" charset="0"/>
              </a:rPr>
              <a:t>Tầng</a:t>
            </a:r>
            <a:r>
              <a:rPr lang="en-US" sz="2400" dirty="0" smtClean="0">
                <a:latin typeface="Times New Roman" panose="02020603050405020304" pitchFamily="18" charset="0"/>
                <a:cs typeface="Times New Roman" panose="02020603050405020304" pitchFamily="18" charset="0"/>
              </a:rPr>
              <a:t> UI Layer </a:t>
            </a:r>
            <a:r>
              <a:rPr lang="en-US" sz="2400" dirty="0" err="1" smtClean="0">
                <a:latin typeface="Times New Roman" panose="02020603050405020304" pitchFamily="18" charset="0"/>
                <a:cs typeface="Times New Roman" panose="02020603050405020304" pitchFamily="18" charset="0"/>
              </a:rPr>
              <a:t>hiển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thị</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người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dùng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người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dùng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hệ</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thống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Tầng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này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lấy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tiếp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dữ</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liệu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từ</a:t>
            </a:r>
            <a:r>
              <a:rPr lang="en-US" sz="2400" dirty="0" smtClean="0">
                <a:latin typeface="Times New Roman" panose="02020603050405020304" pitchFamily="18" charset="0"/>
                <a:cs typeface="Times New Roman" panose="02020603050405020304" pitchFamily="18" charset="0"/>
              </a:rPr>
              <a:t> Database </a:t>
            </a:r>
            <a:r>
              <a:rPr lang="en-US" sz="2400" dirty="0" err="1" smtClean="0">
                <a:latin typeface="Times New Roman" panose="02020603050405020304" pitchFamily="18" charset="0"/>
                <a:cs typeface="Times New Roman" panose="02020603050405020304" pitchFamily="18" charset="0"/>
              </a:rPr>
              <a:t>mà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phải</a:t>
            </a:r>
            <a:r>
              <a:rPr lang="en-US" sz="2400" dirty="0" smtClean="0">
                <a:latin typeface="Times New Roman" panose="02020603050405020304" pitchFamily="18" charset="0"/>
                <a:cs typeface="Times New Roman" panose="02020603050405020304" pitchFamily="18" charset="0"/>
              </a:rPr>
              <a:t> qua </a:t>
            </a:r>
            <a:r>
              <a:rPr lang="en-US" sz="2400" dirty="0" err="1" smtClean="0">
                <a:latin typeface="Times New Roman" panose="02020603050405020304" pitchFamily="18" charset="0"/>
                <a:cs typeface="Times New Roman" panose="02020603050405020304" pitchFamily="18" charset="0"/>
              </a:rPr>
              <a:t>tầng</a:t>
            </a:r>
            <a:r>
              <a:rPr lang="en-US" sz="2400" dirty="0" smtClean="0">
                <a:latin typeface="Times New Roman" panose="02020603050405020304" pitchFamily="18" charset="0"/>
                <a:cs typeface="Times New Roman" panose="02020603050405020304" pitchFamily="18" charset="0"/>
              </a:rPr>
              <a:t> Business Layer</a:t>
            </a:r>
          </a:p>
          <a:p>
            <a:pPr marL="342900" lvl="0" indent="-342900" algn="just">
              <a:lnSpc>
                <a:spcPct val="150000"/>
              </a:lnSpc>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Tầng</a:t>
            </a:r>
            <a:r>
              <a:rPr lang="en-US" sz="2400" dirty="0" smtClean="0">
                <a:latin typeface="Times New Roman" panose="02020603050405020304" pitchFamily="18" charset="0"/>
                <a:cs typeface="Times New Roman" panose="02020603050405020304" pitchFamily="18" charset="0"/>
              </a:rPr>
              <a:t> Business Layer </a:t>
            </a:r>
            <a:r>
              <a:rPr lang="en-US" sz="2400" dirty="0" err="1" smtClean="0">
                <a:latin typeface="Times New Roman" panose="02020603050405020304" pitchFamily="18" charset="0"/>
                <a:cs typeface="Times New Roman" panose="02020603050405020304" pitchFamily="18" charset="0"/>
              </a:rPr>
              <a:t>dùng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yêu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cầu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tầng</a:t>
            </a:r>
            <a:r>
              <a:rPr lang="en-US" sz="2400" dirty="0" smtClean="0">
                <a:latin typeface="Times New Roman" panose="02020603050405020304" pitchFamily="18" charset="0"/>
                <a:cs typeface="Times New Roman" panose="02020603050405020304" pitchFamily="18" charset="0"/>
              </a:rPr>
              <a:t> UI </a:t>
            </a:r>
            <a:r>
              <a:rPr lang="en-US" sz="2400" dirty="0" err="1" smtClean="0">
                <a:latin typeface="Times New Roman" panose="02020603050405020304" pitchFamily="18" charset="0"/>
                <a:cs typeface="Times New Roman" panose="02020603050405020304" pitchFamily="18" charset="0"/>
              </a:rPr>
              <a:t>Layer,tính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toán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sau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gửi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xuống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tầng</a:t>
            </a:r>
            <a:r>
              <a:rPr lang="en-US" sz="2400" dirty="0" smtClean="0">
                <a:latin typeface="Times New Roman" panose="02020603050405020304" pitchFamily="18" charset="0"/>
                <a:cs typeface="Times New Roman" panose="02020603050405020304" pitchFamily="18" charset="0"/>
              </a:rPr>
              <a:t> Data Access Layer </a:t>
            </a: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tiếp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từ</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tầng</a:t>
            </a:r>
            <a:r>
              <a:rPr lang="en-US" sz="2400" dirty="0">
                <a:latin typeface="Times New Roman" panose="02020603050405020304" pitchFamily="18" charset="0"/>
                <a:cs typeface="Times New Roman" panose="02020603050405020304" pitchFamily="18" charset="0"/>
              </a:rPr>
              <a:t> Data Access </a:t>
            </a:r>
            <a:r>
              <a:rPr lang="en-US" sz="2400" dirty="0" smtClean="0">
                <a:latin typeface="Times New Roman" panose="02020603050405020304" pitchFamily="18" charset="0"/>
                <a:cs typeface="Times New Roman" panose="02020603050405020304" pitchFamily="18" charset="0"/>
              </a:rPr>
              <a:t>Layer </a:t>
            </a:r>
            <a:r>
              <a:rPr lang="en-US" sz="2400" dirty="0" err="1" smtClean="0">
                <a:latin typeface="Times New Roman" panose="02020603050405020304" pitchFamily="18" charset="0"/>
                <a:cs typeface="Times New Roman" panose="02020603050405020304" pitchFamily="18" charset="0"/>
              </a:rPr>
              <a:t>trả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về</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tính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toán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gửi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tầng</a:t>
            </a:r>
            <a:r>
              <a:rPr lang="en-US" sz="2400" dirty="0" smtClean="0">
                <a:latin typeface="Times New Roman" panose="02020603050405020304" pitchFamily="18" charset="0"/>
                <a:cs typeface="Times New Roman" panose="02020603050405020304" pitchFamily="18" charset="0"/>
              </a:rPr>
              <a:t> UI Layer</a:t>
            </a:r>
          </a:p>
          <a:p>
            <a:pPr marL="342900" lvl="0" indent="-342900" algn="just">
              <a:lnSpc>
                <a:spcPct val="150000"/>
              </a:lnSpc>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Tầng</a:t>
            </a:r>
            <a:r>
              <a:rPr lang="en-US" sz="2400" dirty="0" smtClean="0">
                <a:latin typeface="Times New Roman" panose="02020603050405020304" pitchFamily="18" charset="0"/>
                <a:cs typeface="Times New Roman" panose="02020603050405020304" pitchFamily="18" charset="0"/>
              </a:rPr>
              <a:t> Data Access Layer </a:t>
            </a:r>
            <a:r>
              <a:rPr lang="en-US" sz="2400" dirty="0" err="1" smtClean="0">
                <a:latin typeface="Times New Roman" panose="02020603050405020304" pitchFamily="18" charset="0"/>
                <a:cs typeface="Times New Roman" panose="02020603050405020304" pitchFamily="18" charset="0"/>
              </a:rPr>
              <a:t>tiếp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nhận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yêu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cầu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tầng</a:t>
            </a:r>
            <a:r>
              <a:rPr lang="en-US" sz="2400" dirty="0" smtClean="0">
                <a:latin typeface="Times New Roman" panose="02020603050405020304" pitchFamily="18" charset="0"/>
                <a:cs typeface="Times New Roman" panose="02020603050405020304" pitchFamily="18" charset="0"/>
              </a:rPr>
              <a:t> Business Layer </a:t>
            </a:r>
            <a:r>
              <a:rPr lang="en-US" sz="2400" dirty="0" err="1" smtClean="0">
                <a:latin typeface="Times New Roman" panose="02020603050405020304" pitchFamily="18" charset="0"/>
                <a:cs typeface="Times New Roman" panose="02020603050405020304" pitchFamily="18" charset="0"/>
              </a:rPr>
              <a:t>sau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tiếp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Database </a:t>
            </a:r>
            <a:r>
              <a:rPr lang="en-US" sz="2400" dirty="0" err="1" smtClean="0">
                <a:latin typeface="Times New Roman" panose="02020603050405020304" pitchFamily="18" charset="0"/>
                <a:cs typeface="Times New Roman" panose="02020603050405020304" pitchFamily="18" charset="0"/>
              </a:rPr>
              <a:t>rồi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tầng</a:t>
            </a:r>
            <a:r>
              <a:rPr lang="en-US" sz="2400" dirty="0" smtClean="0">
                <a:latin typeface="Times New Roman" panose="02020603050405020304" pitchFamily="18" charset="0"/>
                <a:cs typeface="Times New Roman" panose="02020603050405020304" pitchFamily="18" charset="0"/>
              </a:rPr>
              <a:t> Business Layer</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43801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Các chức năng chính trong phần mềm</a:t>
            </a:r>
            <a:endParaRPr lang="en-US" sz="2800">
              <a:solidFill>
                <a:schemeClr val="bg1"/>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378" y="940158"/>
            <a:ext cx="7924800" cy="5742502"/>
          </a:xfrm>
          <a:prstGeom prst="rect">
            <a:avLst/>
          </a:prstGeom>
        </p:spPr>
      </p:pic>
    </p:spTree>
    <p:extLst>
      <p:ext uri="{BB962C8B-B14F-4D97-AF65-F5344CB8AC3E}">
        <p14:creationId xmlns:p14="http://schemas.microsoft.com/office/powerpoint/2010/main" val="13985140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Các chức năng chính trong phần mềm</a:t>
            </a:r>
            <a:endParaRPr lang="en-US" sz="2800">
              <a:solidFill>
                <a:schemeClr val="bg1"/>
              </a:solidFill>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300506" y="1146221"/>
            <a:ext cx="9423044" cy="4971244"/>
          </a:xfrm>
          <a:prstGeom prst="rect">
            <a:avLst/>
          </a:prstGeom>
          <a:no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just">
              <a:lnSpc>
                <a:spcPct val="150000"/>
              </a:lnSpc>
              <a:buFont typeface="Arial" panose="020B0604020202020204" pitchFamily="34" charset="0"/>
              <a:buChar char="•"/>
            </a:pPr>
            <a:r>
              <a:rPr lang="en-US" sz="2400" smtClean="0">
                <a:latin typeface="Times New Roman" panose="02020603050405020304" pitchFamily="18" charset="0"/>
                <a:cs typeface="Times New Roman" panose="02020603050405020304" pitchFamily="18" charset="0"/>
              </a:rPr>
              <a:t>Chức năng quản </a:t>
            </a:r>
            <a:r>
              <a:rPr lang="en-US" sz="2400">
                <a:latin typeface="Times New Roman" panose="02020603050405020304" pitchFamily="18" charset="0"/>
                <a:cs typeface="Times New Roman" panose="02020603050405020304" pitchFamily="18" charset="0"/>
              </a:rPr>
              <a:t>lý cây: quản lý được có những loại cây nào trong hệ thống, thông tin chi tiết về tên cây, thuộc nhóm cây nào, giá cả, số lượng và thông tin mô tả về cây. Ngoài ra còn phải thêm</a:t>
            </a:r>
            <a:r>
              <a:rPr lang="en-US" sz="2400" smtClean="0">
                <a:latin typeface="Times New Roman" panose="02020603050405020304" pitchFamily="18" charset="0"/>
                <a:cs typeface="Times New Roman" panose="02020603050405020304" pitchFamily="18" charset="0"/>
              </a:rPr>
              <a:t>, sửa</a:t>
            </a:r>
            <a:r>
              <a:rPr lang="en-US" sz="2400">
                <a:latin typeface="Times New Roman" panose="02020603050405020304" pitchFamily="18" charset="0"/>
                <a:cs typeface="Times New Roman" panose="02020603050405020304" pitchFamily="18" charset="0"/>
              </a:rPr>
              <a:t>, xóa</a:t>
            </a:r>
            <a:r>
              <a:rPr lang="en-US" sz="2400" smtClean="0">
                <a:latin typeface="Times New Roman" panose="02020603050405020304" pitchFamily="18" charset="0"/>
                <a:cs typeface="Times New Roman" panose="02020603050405020304" pitchFamily="18" charset="0"/>
              </a:rPr>
              <a:t>, tìm </a:t>
            </a:r>
            <a:r>
              <a:rPr lang="en-US" sz="2400">
                <a:latin typeface="Times New Roman" panose="02020603050405020304" pitchFamily="18" charset="0"/>
                <a:cs typeface="Times New Roman" panose="02020603050405020304" pitchFamily="18" charset="0"/>
              </a:rPr>
              <a:t>kiếm cây trong hệ thống.</a:t>
            </a:r>
          </a:p>
          <a:p>
            <a:pPr marL="342900" lvl="0" indent="-342900" algn="just">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42301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Các chức năng chính trong phần mềm</a:t>
            </a:r>
            <a:endParaRPr lang="en-US" sz="2800">
              <a:solidFill>
                <a:schemeClr val="bg1"/>
              </a:solidFill>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300506" y="1146221"/>
            <a:ext cx="9423044" cy="4971244"/>
          </a:xfrm>
          <a:prstGeom prst="rect">
            <a:avLst/>
          </a:prstGeom>
          <a:no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gn="just">
              <a:lnSpc>
                <a:spcPct val="150000"/>
              </a:lnSpc>
              <a:buFont typeface="Arial" panose="020B0604020202020204" pitchFamily="34" charset="0"/>
              <a:buChar char="•"/>
            </a:pPr>
            <a:r>
              <a:rPr lang="en-US" sz="2400" smtClean="0">
                <a:latin typeface="Times New Roman" panose="02020603050405020304" pitchFamily="18" charset="0"/>
                <a:cs typeface="Times New Roman" panose="02020603050405020304" pitchFamily="18" charset="0"/>
              </a:rPr>
              <a:t>Chức năng quản </a:t>
            </a:r>
            <a:r>
              <a:rPr lang="en-US" sz="2400">
                <a:latin typeface="Times New Roman" panose="02020603050405020304" pitchFamily="18" charset="0"/>
                <a:cs typeface="Times New Roman" panose="02020603050405020304" pitchFamily="18" charset="0"/>
              </a:rPr>
              <a:t>lý nhóm cây: quản lý được có những nhóm cây nào trong hệ thống, thông tin chi tiết về tên nhóm cây, có bao nhiêu cây thuộc nhóm này. Ngoài ra còn phải thêm,sửa,xóa,tìm kiếm nhóm cây trong hệ thống.</a:t>
            </a:r>
          </a:p>
        </p:txBody>
      </p:sp>
    </p:spTree>
    <p:extLst>
      <p:ext uri="{BB962C8B-B14F-4D97-AF65-F5344CB8AC3E}">
        <p14:creationId xmlns:p14="http://schemas.microsoft.com/office/powerpoint/2010/main" val="12078474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3221"/>
            <a:ext cx="12191999" cy="795270"/>
          </a:xfrm>
          <a:prstGeom prst="rect">
            <a:avLst/>
          </a:prstGeom>
          <a:solidFill>
            <a:schemeClr val="accent2"/>
          </a:solid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smtClean="0">
                <a:solidFill>
                  <a:schemeClr val="bg1"/>
                </a:solidFill>
                <a:latin typeface="Times New Roman" panose="02020603050405020304" pitchFamily="18" charset="0"/>
                <a:cs typeface="Times New Roman" panose="02020603050405020304" pitchFamily="18" charset="0"/>
              </a:rPr>
              <a:t>Các chức năng chính trong phần mềm</a:t>
            </a:r>
            <a:endParaRPr lang="en-US" sz="2800">
              <a:solidFill>
                <a:schemeClr val="bg1"/>
              </a:solidFill>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300506" y="1146221"/>
            <a:ext cx="9423044" cy="4971244"/>
          </a:xfrm>
          <a:prstGeom prst="rect">
            <a:avLst/>
          </a:prstGeom>
          <a:noFill/>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gn="just">
              <a:lnSpc>
                <a:spcPct val="15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Quản lý hóa đơn: hỗ trợ tìm kiếm hóa đơn xuất hàng theo ngày tạo hóa đơn, hoặc theo mã hóa đơn. Ngoài ra còn có thể xem thông tin chi tiết của hóa đơn xuất hàng, thêm hóa đơn xuất hàng và xuất hóa đơn  xuất hàng ra file PDF.</a:t>
            </a:r>
          </a:p>
        </p:txBody>
      </p:sp>
    </p:spTree>
    <p:extLst>
      <p:ext uri="{BB962C8B-B14F-4D97-AF65-F5344CB8AC3E}">
        <p14:creationId xmlns:p14="http://schemas.microsoft.com/office/powerpoint/2010/main" val="389758523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491</TotalTime>
  <Words>1456</Words>
  <Application>Microsoft Office PowerPoint</Application>
  <PresentationFormat>Widescreen</PresentationFormat>
  <Paragraphs>124</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Times New Roman</vt:lpstr>
      <vt:lpstr>Trebuchet MS</vt:lpstr>
      <vt:lpstr>Wingdings 3</vt:lpstr>
      <vt:lpstr>Facet</vt:lpstr>
      <vt:lpstr>HỌC VIỆN KỸ THUẬT QUÂN SỰ KHOA CÔNG NGHỆ THÔNG TIN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HỌC VIỆN KỸ THUẬT QUÂN SỰ KHOA CÔNG NGHỆ THÔNG TIN</dc:title>
  <dc:creator>vu hoang ha</dc:creator>
  <cp:lastModifiedBy>vu hoang ha</cp:lastModifiedBy>
  <cp:revision>52</cp:revision>
  <dcterms:created xsi:type="dcterms:W3CDTF">2017-10-10T14:11:29Z</dcterms:created>
  <dcterms:modified xsi:type="dcterms:W3CDTF">2017-10-11T11:39:52Z</dcterms:modified>
</cp:coreProperties>
</file>