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2" r:id="rId8"/>
    <p:sldId id="263" r:id="rId9"/>
    <p:sldId id="277" r:id="rId10"/>
    <p:sldId id="276"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5375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5094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66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68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0750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78123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1582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455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7833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8269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4350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974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48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385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1140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6196186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20"/>
            <a:ext cx="12191999" cy="1168757"/>
          </a:xfrm>
          <a:solidFill>
            <a:schemeClr val="accent2"/>
          </a:solidFill>
        </p:spPr>
        <p:txBody>
          <a:bodyPr anchor="ctr">
            <a:normAutofit/>
          </a:bodyPr>
          <a:lstStyle/>
          <a:p>
            <a:pPr algn="ctr"/>
            <a:r>
              <a:rPr lang="en-US" sz="2800" smtClean="0">
                <a:solidFill>
                  <a:schemeClr val="bg1"/>
                </a:solidFill>
                <a:latin typeface="Times New Roman" panose="02020603050405020304" pitchFamily="18" charset="0"/>
                <a:cs typeface="Times New Roman" panose="02020603050405020304" pitchFamily="18" charset="0"/>
              </a:rPr>
              <a:t>HỌC VIỆN KỸ THUẬT QUÂN SỰ</a:t>
            </a:r>
            <a:r>
              <a:rPr lang="en-US" sz="2700" smtClean="0">
                <a:solidFill>
                  <a:schemeClr val="bg1"/>
                </a:solidFill>
                <a:latin typeface="Times New Roman" panose="02020603050405020304" pitchFamily="18" charset="0"/>
                <a:cs typeface="Times New Roman" panose="02020603050405020304" pitchFamily="18" charset="0"/>
              </a:rPr>
              <a:t/>
            </a:r>
            <a:br>
              <a:rPr lang="en-US" sz="2700" smtClean="0">
                <a:solidFill>
                  <a:schemeClr val="bg1"/>
                </a:solidFill>
                <a:latin typeface="Times New Roman" panose="02020603050405020304" pitchFamily="18" charset="0"/>
                <a:cs typeface="Times New Roman" panose="02020603050405020304" pitchFamily="18" charset="0"/>
              </a:rPr>
            </a:br>
            <a:r>
              <a:rPr lang="en-US" sz="2400" smtClean="0">
                <a:solidFill>
                  <a:schemeClr val="bg1"/>
                </a:solidFill>
                <a:latin typeface="Times New Roman" panose="02020603050405020304" pitchFamily="18" charset="0"/>
                <a:cs typeface="Times New Roman" panose="02020603050405020304" pitchFamily="18" charset="0"/>
              </a:rPr>
              <a:t>KHOA CÔNG NGHỆ THÔNG TIN</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95459" y="1210612"/>
            <a:ext cx="8860665" cy="1313647"/>
          </a:xfrm>
        </p:spPr>
        <p:txBody>
          <a:bodyPr anchor="ctr">
            <a:normAutofit/>
          </a:bodyPr>
          <a:lstStyle/>
          <a:p>
            <a:pPr algn="ctr"/>
            <a:r>
              <a:rPr lang="en-US" sz="3200" smtClean="0">
                <a:solidFill>
                  <a:schemeClr val="accent2"/>
                </a:solidFill>
                <a:latin typeface="Times New Roman" panose="02020603050405020304" pitchFamily="18" charset="0"/>
                <a:cs typeface="Times New Roman" panose="02020603050405020304" pitchFamily="18" charset="0"/>
              </a:rPr>
              <a:t>KHÓA </a:t>
            </a:r>
            <a:r>
              <a:rPr lang="en-US" sz="3200" smtClean="0">
                <a:solidFill>
                  <a:schemeClr val="accent2"/>
                </a:solidFill>
                <a:latin typeface="Times New Roman" panose="02020603050405020304" pitchFamily="18" charset="0"/>
                <a:cs typeface="Times New Roman" panose="02020603050405020304" pitchFamily="18" charset="0"/>
              </a:rPr>
              <a:t>LUẬN TỐT NGHIỆP ĐẠI HỌC</a:t>
            </a:r>
            <a:endParaRPr lang="en-US" sz="3200">
              <a:solidFill>
                <a:schemeClr val="accent2"/>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9245" y="2807595"/>
            <a:ext cx="9388700" cy="180946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i="1" u="sng" smtClean="0">
                <a:solidFill>
                  <a:schemeClr val="accent3">
                    <a:lumMod val="75000"/>
                  </a:schemeClr>
                </a:solidFill>
                <a:latin typeface="Times New Roman" panose="02020603050405020304" pitchFamily="18" charset="0"/>
                <a:cs typeface="Times New Roman" panose="02020603050405020304" pitchFamily="18" charset="0"/>
              </a:rPr>
              <a:t>ĐỀ TÀI</a:t>
            </a:r>
          </a:p>
          <a:p>
            <a:pPr algn="ctr"/>
            <a:r>
              <a:rPr lang="en-US" sz="2800" smtClean="0">
                <a:solidFill>
                  <a:schemeClr val="tx1"/>
                </a:solidFill>
                <a:latin typeface="Times New Roman" panose="02020603050405020304" pitchFamily="18" charset="0"/>
                <a:cs typeface="Times New Roman" panose="02020603050405020304" pitchFamily="18" charset="0"/>
              </a:rPr>
              <a:t>XÂY DỰNG PHẦN MỀM QUẢN LÝ HỖ TRỢ CỬA HÀNG </a:t>
            </a:r>
          </a:p>
          <a:p>
            <a:pPr algn="ctr"/>
            <a:r>
              <a:rPr lang="en-US" sz="2800" smtClean="0">
                <a:solidFill>
                  <a:schemeClr val="tx1"/>
                </a:solidFill>
                <a:latin typeface="Times New Roman" panose="02020603050405020304" pitchFamily="18" charset="0"/>
                <a:cs typeface="Times New Roman" panose="02020603050405020304" pitchFamily="18" charset="0"/>
              </a:rPr>
              <a:t>KINH DOANH CÂY CẢNH VĂN PHÒNG</a:t>
            </a:r>
            <a:endParaRPr lang="en-US" sz="2800">
              <a:solidFill>
                <a:schemeClr val="tx1"/>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98118854"/>
              </p:ext>
            </p:extLst>
          </p:nvPr>
        </p:nvGraphicFramePr>
        <p:xfrm>
          <a:off x="2820473" y="5151550"/>
          <a:ext cx="6568227" cy="1529545"/>
        </p:xfrm>
        <a:graphic>
          <a:graphicData uri="http://schemas.openxmlformats.org/drawingml/2006/table">
            <a:tbl>
              <a:tblPr>
                <a:tableStyleId>{5C22544A-7EE6-4342-B048-85BDC9FD1C3A}</a:tableStyleId>
              </a:tblPr>
              <a:tblGrid>
                <a:gridCol w="2575254"/>
                <a:gridCol w="3992973"/>
              </a:tblGrid>
              <a:tr h="537568">
                <a:tc>
                  <a:txBody>
                    <a:bodyPr/>
                    <a:lstStyle/>
                    <a:p>
                      <a:r>
                        <a:rPr lang="en-US" sz="2000" smtClean="0">
                          <a:solidFill>
                            <a:schemeClr val="tx1"/>
                          </a:solidFill>
                          <a:latin typeface="Times New Roman" panose="02020603050405020304" pitchFamily="18" charset="0"/>
                          <a:cs typeface="Times New Roman" panose="02020603050405020304" pitchFamily="18" charset="0"/>
                        </a:rPr>
                        <a:t>Giáo</a:t>
                      </a:r>
                      <a:r>
                        <a:rPr lang="en-US" sz="2000" baseline="0" smtClean="0">
                          <a:solidFill>
                            <a:schemeClr val="tx1"/>
                          </a:solidFill>
                          <a:latin typeface="Times New Roman" panose="02020603050405020304" pitchFamily="18" charset="0"/>
                          <a:cs typeface="Times New Roman" panose="02020603050405020304" pitchFamily="18" charset="0"/>
                        </a:rPr>
                        <a:t> viên hướng dẫn</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tx1"/>
                          </a:solidFill>
                          <a:latin typeface="Times New Roman" panose="02020603050405020304" pitchFamily="18" charset="0"/>
                          <a:cs typeface="Times New Roman" panose="02020603050405020304" pitchFamily="18" charset="0"/>
                        </a:rPr>
                        <a:t>Thiếu</a:t>
                      </a:r>
                      <a:r>
                        <a:rPr lang="en-US" sz="2000" baseline="0" smtClean="0">
                          <a:solidFill>
                            <a:schemeClr val="tx1"/>
                          </a:solidFill>
                          <a:latin typeface="Times New Roman" panose="02020603050405020304" pitchFamily="18" charset="0"/>
                          <a:cs typeface="Times New Roman" panose="02020603050405020304" pitchFamily="18" charset="0"/>
                        </a:rPr>
                        <a:t> tá, TS. Nguyễn Việt Hùng</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7568">
                <a:tc>
                  <a:txBody>
                    <a:bodyPr/>
                    <a:lstStyle/>
                    <a:p>
                      <a:r>
                        <a:rPr lang="en-US" sz="2000" smtClean="0">
                          <a:solidFill>
                            <a:schemeClr val="tx1"/>
                          </a:solidFill>
                          <a:latin typeface="Times New Roman" panose="02020603050405020304" pitchFamily="18" charset="0"/>
                          <a:cs typeface="Times New Roman" panose="02020603050405020304" pitchFamily="18" charset="0"/>
                        </a:rPr>
                        <a:t>Sinh viên</a:t>
                      </a:r>
                      <a:r>
                        <a:rPr lang="en-US" sz="2000" baseline="0" smtClean="0">
                          <a:solidFill>
                            <a:schemeClr val="tx1"/>
                          </a:solidFill>
                          <a:latin typeface="Times New Roman" panose="02020603050405020304" pitchFamily="18" charset="0"/>
                          <a:cs typeface="Times New Roman" panose="02020603050405020304" pitchFamily="18" charset="0"/>
                        </a:rPr>
                        <a:t> thực hiện</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tx1"/>
                          </a:solidFill>
                          <a:latin typeface="Times New Roman" panose="02020603050405020304" pitchFamily="18" charset="0"/>
                          <a:cs typeface="Times New Roman" panose="02020603050405020304" pitchFamily="18" charset="0"/>
                        </a:rPr>
                        <a:t>Vũ</a:t>
                      </a:r>
                      <a:r>
                        <a:rPr lang="en-US" sz="2000" baseline="0" smtClean="0">
                          <a:solidFill>
                            <a:schemeClr val="tx1"/>
                          </a:solidFill>
                          <a:latin typeface="Times New Roman" panose="02020603050405020304" pitchFamily="18" charset="0"/>
                          <a:cs typeface="Times New Roman" panose="02020603050405020304" pitchFamily="18" charset="0"/>
                        </a:rPr>
                        <a:t> Hoàng Mai Tây Hà</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4409">
                <a:tc>
                  <a:txBody>
                    <a:bodyPr/>
                    <a:lstStyle/>
                    <a:p>
                      <a:r>
                        <a:rPr lang="en-US" sz="2000" smtClean="0">
                          <a:solidFill>
                            <a:schemeClr val="tx1"/>
                          </a:solidFill>
                          <a:latin typeface="Times New Roman" panose="02020603050405020304" pitchFamily="18" charset="0"/>
                          <a:cs typeface="Times New Roman" panose="02020603050405020304" pitchFamily="18" charset="0"/>
                        </a:rPr>
                        <a:t>Lớp</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tx1"/>
                          </a:solidFill>
                          <a:latin typeface="Times New Roman" panose="02020603050405020304" pitchFamily="18" charset="0"/>
                          <a:cs typeface="Times New Roman" panose="02020603050405020304" pitchFamily="18" charset="0"/>
                        </a:rPr>
                        <a:t>TH.12A</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164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378" y="940158"/>
            <a:ext cx="7924800" cy="5742502"/>
          </a:xfrm>
          <a:prstGeom prst="rect">
            <a:avLst/>
          </a:prstGeom>
        </p:spPr>
      </p:pic>
    </p:spTree>
    <p:extLst>
      <p:ext uri="{BB962C8B-B14F-4D97-AF65-F5344CB8AC3E}">
        <p14:creationId xmlns:p14="http://schemas.microsoft.com/office/powerpoint/2010/main" val="139851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31" y="1853551"/>
            <a:ext cx="8482138" cy="4894978"/>
          </a:xfrm>
          <a:prstGeom prst="rect">
            <a:avLst/>
          </a:prstGeom>
        </p:spPr>
      </p:pic>
      <p:sp>
        <p:nvSpPr>
          <p:cNvPr id="7" name="TextBox 6"/>
          <p:cNvSpPr txBox="1"/>
          <p:nvPr/>
        </p:nvSpPr>
        <p:spPr>
          <a:xfrm>
            <a:off x="193180" y="927277"/>
            <a:ext cx="4623516"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Mô hình ca sử dụng mức tổng quát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080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8"/>
            <a:ext cx="4623516" cy="461665"/>
          </a:xfrm>
          <a:prstGeom prst="rect">
            <a:avLst/>
          </a:prstGeom>
          <a:noFill/>
        </p:spPr>
        <p:txBody>
          <a:bodyPr wrap="square" rtlCol="0" anchor="ctr">
            <a:spAutoFit/>
          </a:bodyPr>
          <a:lstStyle/>
          <a:p>
            <a:r>
              <a:rPr lang="en-US" sz="2400">
                <a:latin typeface="Times New Roman" panose="02020603050405020304" pitchFamily="18" charset="0"/>
                <a:cs typeface="Times New Roman" panose="02020603050405020304" pitchFamily="18" charset="0"/>
              </a:rPr>
              <a:t>Biểu đồ cơ sở dữ liệu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69" y="1543488"/>
            <a:ext cx="11888859" cy="5239481"/>
          </a:xfrm>
          <a:prstGeom prst="rect">
            <a:avLst/>
          </a:prstGeom>
        </p:spPr>
      </p:pic>
    </p:spTree>
    <p:extLst>
      <p:ext uri="{BB962C8B-B14F-4D97-AF65-F5344CB8AC3E}">
        <p14:creationId xmlns:p14="http://schemas.microsoft.com/office/powerpoint/2010/main" val="1548661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8"/>
            <a:ext cx="4623516"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cây</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29" y="1517730"/>
            <a:ext cx="11088647" cy="5207364"/>
          </a:xfrm>
          <a:prstGeom prst="rect">
            <a:avLst/>
          </a:prstGeom>
          <a:ln>
            <a:solidFill>
              <a:schemeClr val="bg2">
                <a:lumMod val="75000"/>
              </a:schemeClr>
            </a:solidFill>
          </a:ln>
        </p:spPr>
      </p:pic>
    </p:spTree>
    <p:extLst>
      <p:ext uri="{BB962C8B-B14F-4D97-AF65-F5344CB8AC3E}">
        <p14:creationId xmlns:p14="http://schemas.microsoft.com/office/powerpoint/2010/main" val="2513761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8"/>
            <a:ext cx="4623516"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nhóm cây</a:t>
            </a:r>
            <a:endParaRPr lang="en-US"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49" y="1504851"/>
            <a:ext cx="11107700" cy="5243678"/>
          </a:xfrm>
          <a:prstGeom prst="rect">
            <a:avLst/>
          </a:prstGeom>
          <a:ln>
            <a:solidFill>
              <a:schemeClr val="bg2">
                <a:lumMod val="75000"/>
              </a:schemeClr>
            </a:solidFill>
          </a:ln>
        </p:spPr>
      </p:pic>
    </p:spTree>
    <p:extLst>
      <p:ext uri="{BB962C8B-B14F-4D97-AF65-F5344CB8AC3E}">
        <p14:creationId xmlns:p14="http://schemas.microsoft.com/office/powerpoint/2010/main" val="2998727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hóa đơn xuất hàng</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0" y="1517730"/>
            <a:ext cx="11107700" cy="5251328"/>
          </a:xfrm>
          <a:prstGeom prst="rect">
            <a:avLst/>
          </a:prstGeom>
          <a:ln>
            <a:solidFill>
              <a:schemeClr val="bg2">
                <a:lumMod val="75000"/>
              </a:schemeClr>
            </a:solidFill>
          </a:ln>
        </p:spPr>
      </p:pic>
    </p:spTree>
    <p:extLst>
      <p:ext uri="{BB962C8B-B14F-4D97-AF65-F5344CB8AC3E}">
        <p14:creationId xmlns:p14="http://schemas.microsoft.com/office/powerpoint/2010/main" val="497551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nhà cung cấp</a:t>
            </a:r>
            <a:endParaRPr lang="en-US"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517730"/>
            <a:ext cx="11126753" cy="5251334"/>
          </a:xfrm>
          <a:prstGeom prst="rect">
            <a:avLst/>
          </a:prstGeom>
          <a:ln>
            <a:solidFill>
              <a:schemeClr val="bg2">
                <a:lumMod val="75000"/>
              </a:schemeClr>
            </a:solidFill>
          </a:ln>
        </p:spPr>
      </p:pic>
    </p:spTree>
    <p:extLst>
      <p:ext uri="{BB962C8B-B14F-4D97-AF65-F5344CB8AC3E}">
        <p14:creationId xmlns:p14="http://schemas.microsoft.com/office/powerpoint/2010/main" val="1655816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hóa đơn nhập hàng</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517730"/>
            <a:ext cx="11126753" cy="5222218"/>
          </a:xfrm>
          <a:prstGeom prst="rect">
            <a:avLst/>
          </a:prstGeom>
          <a:ln>
            <a:solidFill>
              <a:schemeClr val="bg2">
                <a:lumMod val="75000"/>
              </a:schemeClr>
            </a:solidFill>
          </a:ln>
        </p:spPr>
      </p:pic>
    </p:spTree>
    <p:extLst>
      <p:ext uri="{BB962C8B-B14F-4D97-AF65-F5344CB8AC3E}">
        <p14:creationId xmlns:p14="http://schemas.microsoft.com/office/powerpoint/2010/main" val="2928113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nhân viên</a:t>
            </a:r>
            <a:endParaRPr lang="en-US"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1517729"/>
            <a:ext cx="11126753" cy="5265423"/>
          </a:xfrm>
          <a:prstGeom prst="rect">
            <a:avLst/>
          </a:prstGeom>
          <a:ln>
            <a:solidFill>
              <a:schemeClr val="bg2">
                <a:lumMod val="75000"/>
              </a:schemeClr>
            </a:solidFill>
          </a:ln>
        </p:spPr>
      </p:pic>
    </p:spTree>
    <p:extLst>
      <p:ext uri="{BB962C8B-B14F-4D97-AF65-F5344CB8AC3E}">
        <p14:creationId xmlns:p14="http://schemas.microsoft.com/office/powerpoint/2010/main" val="4209983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Kết quả ứng dụng</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70452" y="1300766"/>
            <a:ext cx="2614415"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Kết quả đạt được</a:t>
            </a: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579552" y="2074574"/>
            <a:ext cx="9169755" cy="4145922"/>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Thực hiện đầy đủ các chức năng đề ra</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Hiểu về cách thức một cửa hang cây cảnh văn phòng hoạt động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Hiểu rõ hơn về ngôn ngữ C# và lập trình ứng dụng WinForm</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Hiểu rõ hơn về cơ sở dữ liệu SQL Server</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Nâng cao kỹ năng tìm kiếm tài liệu trên mạng, khả năng đọc hiểu tài liệu tiếng Anh</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Biết cách sử dụng công cụ Visual Studio</a:t>
            </a:r>
          </a:p>
          <a:p>
            <a:pPr marL="342900" lvl="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012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4255" y="296161"/>
            <a:ext cx="5666703" cy="584775"/>
          </a:xfrm>
          <a:prstGeom prst="rect">
            <a:avLst/>
          </a:prstGeom>
          <a:noFill/>
        </p:spPr>
        <p:txBody>
          <a:bodyPr wrap="square" rtlCol="0">
            <a:spAutoFit/>
          </a:bodyPr>
          <a:lstStyle/>
          <a:p>
            <a:pPr algn="ctr"/>
            <a:r>
              <a:rPr lang="en-US" sz="3200" b="1" smtClean="0">
                <a:latin typeface="Times New Roman" panose="02020603050405020304" pitchFamily="18" charset="0"/>
                <a:cs typeface="Times New Roman" panose="02020603050405020304" pitchFamily="18" charset="0"/>
              </a:rPr>
              <a:t>Nội dung </a:t>
            </a:r>
            <a:r>
              <a:rPr lang="en-US" sz="3200" b="1" smtClean="0">
                <a:latin typeface="Times New Roman" panose="02020603050405020304" pitchFamily="18" charset="0"/>
                <a:cs typeface="Times New Roman" panose="02020603050405020304" pitchFamily="18" charset="0"/>
              </a:rPr>
              <a:t>chính</a:t>
            </a:r>
            <a:endParaRPr lang="en-US" sz="3200" b="1" smtClean="0">
              <a:latin typeface="Times New Roman" panose="02020603050405020304" pitchFamily="18" charset="0"/>
              <a:cs typeface="Times New Roman" panose="02020603050405020304" pitchFamily="18" charset="0"/>
            </a:endParaRPr>
          </a:p>
        </p:txBody>
      </p:sp>
      <p:sp>
        <p:nvSpPr>
          <p:cNvPr id="2" name="Rounded Rectangle 1"/>
          <p:cNvSpPr/>
          <p:nvPr/>
        </p:nvSpPr>
        <p:spPr>
          <a:xfrm>
            <a:off x="1159099" y="1511008"/>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Mục đích </a:t>
            </a:r>
            <a:r>
              <a:rPr lang="en-US" sz="2400">
                <a:latin typeface="Times New Roman" panose="02020603050405020304" pitchFamily="18" charset="0"/>
                <a:cs typeface="Times New Roman" panose="02020603050405020304" pitchFamily="18" charset="0"/>
              </a:rPr>
              <a:t>đề </a:t>
            </a:r>
            <a:r>
              <a:rPr lang="en-US" sz="2400" smtClean="0">
                <a:latin typeface="Times New Roman" panose="02020603050405020304" pitchFamily="18" charset="0"/>
                <a:cs typeface="Times New Roman" panose="02020603050405020304" pitchFamily="18" charset="0"/>
              </a:rPr>
              <a:t>tài</a:t>
            </a:r>
            <a:endParaRPr lang="en-US" sz="2400">
              <a:latin typeface="Times New Roman" panose="02020603050405020304" pitchFamily="18" charset="0"/>
              <a:cs typeface="Times New Roman" panose="02020603050405020304" pitchFamily="18" charset="0"/>
            </a:endParaRPr>
          </a:p>
        </p:txBody>
      </p:sp>
      <p:sp>
        <p:nvSpPr>
          <p:cNvPr id="5" name="Rounded Rectangle 4"/>
          <p:cNvSpPr/>
          <p:nvPr/>
        </p:nvSpPr>
        <p:spPr>
          <a:xfrm>
            <a:off x="4134114" y="2340701"/>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Công nghệ WinForm</a:t>
            </a:r>
          </a:p>
        </p:txBody>
      </p:sp>
      <p:sp>
        <p:nvSpPr>
          <p:cNvPr id="6" name="Rounded Rectangle 5"/>
          <p:cNvSpPr/>
          <p:nvPr/>
        </p:nvSpPr>
        <p:spPr>
          <a:xfrm>
            <a:off x="1159099" y="3170394"/>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Kiến trúc tổng quan của phần mềm</a:t>
            </a:r>
          </a:p>
        </p:txBody>
      </p:sp>
      <p:sp>
        <p:nvSpPr>
          <p:cNvPr id="7" name="Rounded Rectangle 6"/>
          <p:cNvSpPr/>
          <p:nvPr/>
        </p:nvSpPr>
        <p:spPr>
          <a:xfrm>
            <a:off x="4134114" y="5659473"/>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Kết quả ứng dụng</a:t>
            </a:r>
          </a:p>
        </p:txBody>
      </p:sp>
      <p:sp>
        <p:nvSpPr>
          <p:cNvPr id="8" name="Rounded Rectangle 7"/>
          <p:cNvSpPr/>
          <p:nvPr/>
        </p:nvSpPr>
        <p:spPr>
          <a:xfrm>
            <a:off x="1159099" y="4829780"/>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Cách thiết kế thực hiện </a:t>
            </a:r>
          </a:p>
        </p:txBody>
      </p:sp>
      <p:sp>
        <p:nvSpPr>
          <p:cNvPr id="9" name="Rounded Rectangle 8"/>
          <p:cNvSpPr/>
          <p:nvPr/>
        </p:nvSpPr>
        <p:spPr>
          <a:xfrm>
            <a:off x="4121231" y="4000087"/>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Chức năng chính của phần mềm</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008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Kết quả ứng dụng</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18937" y="1687133"/>
            <a:ext cx="3477300"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Hạn chế của ứng dụng</a:t>
            </a: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62880" y="2316222"/>
            <a:ext cx="8474297" cy="3527736"/>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tách phần đồng bộ khách hàng ra một form riêng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có chức năng quản lý khách hang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có chức năng xuất báo cáo thu-chi hàng tháng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Giao diện chương trình chưa được thân thiện</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có thêm chức năng giảm giá với khách hàng mua nhiều ở cửa hàng</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412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Kết quả ứng dụng</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44694" y="1390919"/>
            <a:ext cx="3477300"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Hướng phát triển</a:t>
            </a: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05309" y="2138967"/>
            <a:ext cx="8770511" cy="4403501"/>
          </a:xfrm>
          <a:prstGeom prst="rect">
            <a:avLst/>
          </a:prstGeom>
          <a:noFill/>
        </p:spPr>
        <p:txBody>
          <a:bodyPr vert="horz" lIns="91440" tIns="45720" rIns="91440" bIns="45720" rtlCol="0" anchor="ctr">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Tích hợp chức năng Real-time vào màn hình quản lý khi thêm, sửa, xóa cây, nhóm cây, nhân viên, nhà cung cấp.</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Nghiên cứu chức năng cảnh báo khi có một cây trong hệ thống có số lượng dưới mức cho phép</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Tích hợp thêm chức năng xuất ra báo cáo về các cây được tiêu thụ nhiều và ít ở cửa hàng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Tích hợp </a:t>
            </a:r>
            <a:r>
              <a:rPr lang="en-US" sz="2400">
                <a:solidFill>
                  <a:schemeClr val="tx1"/>
                </a:solidFill>
                <a:latin typeface="Times New Roman" panose="02020603050405020304" pitchFamily="18" charset="0"/>
                <a:cs typeface="Times New Roman" panose="02020603050405020304" pitchFamily="18" charset="0"/>
              </a:rPr>
              <a:t>thêm </a:t>
            </a:r>
            <a:r>
              <a:rPr lang="en-US" sz="2400" smtClean="0">
                <a:solidFill>
                  <a:schemeClr val="tx1"/>
                </a:solidFill>
                <a:latin typeface="Times New Roman" panose="02020603050405020304" pitchFamily="18" charset="0"/>
                <a:cs typeface="Times New Roman" panose="02020603050405020304" pitchFamily="18" charset="0"/>
              </a:rPr>
              <a:t>chức năng giảm giá cho những khách </a:t>
            </a:r>
            <a:r>
              <a:rPr lang="en-US" sz="2400">
                <a:solidFill>
                  <a:schemeClr val="tx1"/>
                </a:solidFill>
                <a:latin typeface="Times New Roman" panose="02020603050405020304" pitchFamily="18" charset="0"/>
                <a:cs typeface="Times New Roman" panose="02020603050405020304" pitchFamily="18" charset="0"/>
              </a:rPr>
              <a:t>hàng </a:t>
            </a:r>
            <a:r>
              <a:rPr lang="en-US" sz="2400" smtClean="0">
                <a:solidFill>
                  <a:schemeClr val="tx1"/>
                </a:solidFill>
                <a:latin typeface="Times New Roman" panose="02020603050405020304" pitchFamily="18" charset="0"/>
                <a:cs typeface="Times New Roman" panose="02020603050405020304" pitchFamily="18" charset="0"/>
              </a:rPr>
              <a:t>thường xuyên mua hàng</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84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8039" y="3178529"/>
            <a:ext cx="7881869" cy="584775"/>
          </a:xfrm>
          <a:prstGeom prst="rect">
            <a:avLst/>
          </a:prstGeom>
          <a:noFill/>
        </p:spPr>
        <p:txBody>
          <a:bodyPr wrap="square" rtlCol="0" anchor="ctr">
            <a:spAutoFit/>
          </a:bodyPr>
          <a:lstStyle/>
          <a:p>
            <a:r>
              <a:rPr lang="en-US" sz="3200" smtClean="0">
                <a:latin typeface="Times New Roman" panose="02020603050405020304" pitchFamily="18" charset="0"/>
                <a:cs typeface="Times New Roman" panose="02020603050405020304" pitchFamily="18" charset="0"/>
              </a:rPr>
              <a:t>Xin cảm ơn thầy cô và các bạn đã theo dõi</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18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Mục đích đề tài</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1669" y="1108658"/>
            <a:ext cx="9607639" cy="4145922"/>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Xây </a:t>
            </a:r>
            <a:r>
              <a:rPr lang="en-US" sz="2400">
                <a:latin typeface="Times New Roman" panose="02020603050405020304" pitchFamily="18" charset="0"/>
                <a:cs typeface="Times New Roman" panose="02020603050405020304" pitchFamily="18" charset="0"/>
              </a:rPr>
              <a:t>dựng phần mềm có thể quản lý các thông tin cơ bản của một cửa hàng bán cây như số </a:t>
            </a:r>
            <a:r>
              <a:rPr lang="en-US" sz="2400" smtClean="0">
                <a:latin typeface="Times New Roman" panose="02020603050405020304" pitchFamily="18" charset="0"/>
                <a:cs typeface="Times New Roman" panose="02020603050405020304" pitchFamily="18" charset="0"/>
              </a:rPr>
              <a:t>lượng, </a:t>
            </a:r>
            <a:r>
              <a:rPr lang="en-US" sz="2400">
                <a:latin typeface="Times New Roman" panose="02020603050405020304" pitchFamily="18" charset="0"/>
                <a:cs typeface="Times New Roman" panose="02020603050405020304" pitchFamily="18" charset="0"/>
              </a:rPr>
              <a:t>giá </a:t>
            </a:r>
            <a:r>
              <a:rPr lang="en-US" sz="2400" smtClean="0">
                <a:latin typeface="Times New Roman" panose="02020603050405020304" pitchFamily="18" charset="0"/>
                <a:cs typeface="Times New Roman" panose="02020603050405020304" pitchFamily="18" charset="0"/>
              </a:rPr>
              <a:t>cây</a:t>
            </a:r>
            <a:r>
              <a:rPr lang="en-US" sz="2400">
                <a:latin typeface="Times New Roman" panose="02020603050405020304" pitchFamily="18" charset="0"/>
                <a:cs typeface="Times New Roman" panose="02020603050405020304" pitchFamily="18" charset="0"/>
              </a:rPr>
              <a:t>, mô tả về cây, thông tin về nhà cung cấp cây, thông tin nhân viên, khách hàng… </a:t>
            </a: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Giúp nhân viên cửa hàng có thể lưu trữ hóa đơn và xuất hóa đơn dễ dàng.</a:t>
            </a:r>
          </a:p>
          <a:p>
            <a:pPr marL="457200" indent="-457200" algn="just">
              <a:buFont typeface="Arial" panose="020B0604020202020204" pitchFamily="34" charset="0"/>
              <a:buChar char="•"/>
            </a:pPr>
            <a:endParaRPr lang="en-US" sz="28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Nghiên cứu ngôn ngữ lập trình C# , cơ sở dữ liệu SQL Server</a:t>
            </a:r>
          </a:p>
          <a:p>
            <a:pPr marL="342900" lvl="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Học cách sử dụng công cụ Visual Studio, Git và TortoiseGit.</a:t>
            </a:r>
          </a:p>
        </p:txBody>
      </p:sp>
    </p:spTree>
    <p:extLst>
      <p:ext uri="{BB962C8B-B14F-4D97-AF65-F5344CB8AC3E}">
        <p14:creationId xmlns:p14="http://schemas.microsoft.com/office/powerpoint/2010/main" val="2193852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5912" y="1108659"/>
            <a:ext cx="9362939" cy="4300468"/>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WinForm </a:t>
            </a:r>
            <a:r>
              <a:rPr lang="en-US" sz="2400">
                <a:latin typeface="Times New Roman" panose="02020603050405020304" pitchFamily="18" charset="0"/>
                <a:cs typeface="Times New Roman" panose="02020603050405020304" pitchFamily="18" charset="0"/>
              </a:rPr>
              <a:t>là một công nghệ của Microsoft, cho phép lập trình các ứng dụng </a:t>
            </a:r>
            <a:r>
              <a:rPr lang="en-US" sz="2400" smtClean="0">
                <a:latin typeface="Times New Roman" panose="02020603050405020304" pitchFamily="18" charset="0"/>
                <a:cs typeface="Times New Roman" panose="02020603050405020304" pitchFamily="18" charset="0"/>
              </a:rPr>
              <a:t>Windows</a:t>
            </a:r>
          </a:p>
          <a:p>
            <a:pPr marL="342900" lvl="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Windows </a:t>
            </a:r>
            <a:r>
              <a:rPr lang="en-US" sz="2400">
                <a:latin typeface="Times New Roman" panose="02020603050405020304" pitchFamily="18" charset="0"/>
                <a:cs typeface="Times New Roman" panose="02020603050405020304" pitchFamily="18" charset="0"/>
              </a:rPr>
              <a:t>Forms ra đời vào năm 2003 và dần trở nên rất phổ biến trong giới lập trình viên, học sinh, sinh </a:t>
            </a:r>
            <a:r>
              <a:rPr lang="en-US" sz="2400" smtClean="0">
                <a:latin typeface="Times New Roman" panose="02020603050405020304" pitchFamily="18" charset="0"/>
                <a:cs typeface="Times New Roman" panose="02020603050405020304" pitchFamily="18" charset="0"/>
              </a:rPr>
              <a:t>viên</a:t>
            </a:r>
          </a:p>
          <a:p>
            <a:pPr marL="342900" lvl="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a:t>
            </a:r>
            <a:r>
              <a:rPr lang="en-US" sz="2400" smtClean="0">
                <a:latin typeface="Times New Roman" panose="02020603050405020304" pitchFamily="18" charset="0"/>
                <a:cs typeface="Times New Roman" panose="02020603050405020304" pitchFamily="18" charset="0"/>
              </a:rPr>
              <a:t>àng </a:t>
            </a:r>
            <a:r>
              <a:rPr lang="en-US" sz="2400">
                <a:latin typeface="Times New Roman" panose="02020603050405020304" pitchFamily="18" charset="0"/>
                <a:cs typeface="Times New Roman" panose="02020603050405020304" pitchFamily="18" charset="0"/>
              </a:rPr>
              <a:t>triệu ứng dụng Windows Form được ra đời, đưa công nghệ thông tin xích lại gần hơn nữa với đời sống con </a:t>
            </a:r>
            <a:r>
              <a:rPr lang="en-US" sz="2400" smtClean="0">
                <a:latin typeface="Times New Roman" panose="02020603050405020304" pitchFamily="18" charset="0"/>
                <a:cs typeface="Times New Roman" panose="02020603050405020304" pitchFamily="18" charset="0"/>
              </a:rPr>
              <a:t>người</a:t>
            </a:r>
          </a:p>
          <a:p>
            <a:pPr marL="342900" lvl="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Lập </a:t>
            </a:r>
            <a:r>
              <a:rPr lang="en-US" sz="2400">
                <a:latin typeface="Times New Roman" panose="02020603050405020304" pitchFamily="18" charset="0"/>
                <a:cs typeface="Times New Roman" panose="02020603050405020304" pitchFamily="18" charset="0"/>
              </a:rPr>
              <a:t>trình Windows Forms sử dụng ngôn ngữ C# và được chạy trên nền tảng .NET.</a:t>
            </a:r>
          </a:p>
        </p:txBody>
      </p:sp>
      <p:sp>
        <p:nvSpPr>
          <p:cNvPr id="4"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19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1821" y="1043188"/>
            <a:ext cx="9581882" cy="5100033"/>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200000"/>
              </a:lnSpc>
            </a:pPr>
            <a:r>
              <a:rPr lang="en-US" sz="2400" smtClean="0">
                <a:latin typeface="Times New Roman" panose="02020603050405020304" pitchFamily="18" charset="0"/>
                <a:cs typeface="Times New Roman" panose="02020603050405020304" pitchFamily="18" charset="0"/>
              </a:rPr>
              <a:t>Ưu điểm của WinForm:</a:t>
            </a: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Giao diện kéo thả dễ sử </a:t>
            </a:r>
            <a:r>
              <a:rPr lang="en-US" sz="2400" smtClean="0">
                <a:latin typeface="Times New Roman" panose="02020603050405020304" pitchFamily="18" charset="0"/>
                <a:cs typeface="Times New Roman" panose="02020603050405020304" pitchFamily="18" charset="0"/>
              </a:rPr>
              <a:t>dụng</a:t>
            </a: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IDE hỗ trợ rất mạnh mẽ là Visual </a:t>
            </a:r>
            <a:r>
              <a:rPr lang="en-US" sz="2400" smtClean="0">
                <a:latin typeface="Times New Roman" panose="02020603050405020304" pitchFamily="18" charset="0"/>
                <a:cs typeface="Times New Roman" panose="02020603050405020304" pitchFamily="18" charset="0"/>
              </a:rPr>
              <a:t>Studio</a:t>
            </a: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Chỉ </a:t>
            </a:r>
            <a:r>
              <a:rPr lang="en-US" sz="2400">
                <a:latin typeface="Times New Roman" panose="02020603050405020304" pitchFamily="18" charset="0"/>
                <a:cs typeface="Times New Roman" panose="02020603050405020304" pitchFamily="18" charset="0"/>
              </a:rPr>
              <a:t>cần sử dụng thêm các component như DevExpress có thể tạo ra các giao diện hiện đại, phù hợp với mọi yêu </a:t>
            </a:r>
            <a:r>
              <a:rPr lang="en-US" sz="2400" smtClean="0">
                <a:latin typeface="Times New Roman" panose="02020603050405020304" pitchFamily="18" charset="0"/>
                <a:cs typeface="Times New Roman" panose="02020603050405020304" pitchFamily="18" charset="0"/>
              </a:rPr>
              <a:t>cầu</a:t>
            </a: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Được viết bởi ngôn ngữ C# nên Windows Forms được thừa hưởng tính mạnh mẽ, mềm dẻo và đơn giản của C</a:t>
            </a:r>
            <a:r>
              <a:rPr lang="en-US" sz="2400" smtClean="0">
                <a:latin typeface="Times New Roman" panose="02020603050405020304" pitchFamily="18" charset="0"/>
                <a:cs typeface="Times New Roman" panose="02020603050405020304" pitchFamily="18" charset="0"/>
              </a:rPr>
              <a:t>#</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29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73993" y="1558344"/>
            <a:ext cx="10844011" cy="502276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200000"/>
              </a:lnSpc>
            </a:pPr>
            <a:r>
              <a:rPr lang="en-US" sz="2400" smtClean="0">
                <a:latin typeface="Times New Roman" panose="02020603050405020304" pitchFamily="18" charset="0"/>
                <a:cs typeface="Times New Roman" panose="02020603050405020304" pitchFamily="18" charset="0"/>
              </a:rPr>
              <a:t>Nhược điểm của WinForm:</a:t>
            </a:r>
            <a:endParaRPr lang="en-US" sz="2400" smtClean="0"/>
          </a:p>
          <a:p>
            <a:pPr marL="342900" lvl="0" indent="-342900">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Chỉ </a:t>
            </a:r>
            <a:r>
              <a:rPr lang="en-US" sz="2400">
                <a:latin typeface="Times New Roman" panose="02020603050405020304" pitchFamily="18" charset="0"/>
                <a:cs typeface="Times New Roman" panose="02020603050405020304" pitchFamily="18" charset="0"/>
              </a:rPr>
              <a:t>chạy trên Windows và có cài .NET </a:t>
            </a:r>
            <a:r>
              <a:rPr lang="en-US" sz="2400" smtClean="0">
                <a:latin typeface="Times New Roman" panose="02020603050405020304" pitchFamily="18" charset="0"/>
                <a:cs typeface="Times New Roman" panose="02020603050405020304" pitchFamily="18" charset="0"/>
              </a:rPr>
              <a:t>Framework</a:t>
            </a:r>
          </a:p>
          <a:p>
            <a:pPr marL="342900" lvl="0" indent="-342900">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Vì </a:t>
            </a:r>
            <a:r>
              <a:rPr lang="en-US" sz="2400">
                <a:latin typeface="Times New Roman" panose="02020603050405020304" pitchFamily="18" charset="0"/>
                <a:cs typeface="Times New Roman" panose="02020603050405020304" pitchFamily="18" charset="0"/>
              </a:rPr>
              <a:t>ra đời từ khá lâu nên có một số điểm đã lạc </a:t>
            </a:r>
            <a:r>
              <a:rPr lang="en-US" sz="2400" smtClean="0">
                <a:latin typeface="Times New Roman" panose="02020603050405020304" pitchFamily="18" charset="0"/>
                <a:cs typeface="Times New Roman" panose="02020603050405020304" pitchFamily="18" charset="0"/>
              </a:rPr>
              <a:t>hậu</a:t>
            </a:r>
            <a:endParaRPr lang="en-US" sz="2400">
              <a:latin typeface="Times New Roman" panose="02020603050405020304" pitchFamily="18" charset="0"/>
              <a:cs typeface="Times New Roman" panose="02020603050405020304" pitchFamily="18" charset="0"/>
            </a:endParaRPr>
          </a:p>
          <a:p>
            <a:pPr lvl="0" algn="just">
              <a:lnSpc>
                <a:spcPct val="150000"/>
              </a:lnSpc>
            </a:pPr>
            <a:endParaRPr lang="en-US" sz="2400" smtClean="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924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6111" y="927278"/>
            <a:ext cx="9049558" cy="5331853"/>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200000"/>
              </a:lnSpc>
            </a:pPr>
            <a:r>
              <a:rPr lang="en-US" sz="2400" smtClean="0">
                <a:latin typeface="Times New Roman" panose="02020603050405020304" pitchFamily="18" charset="0"/>
                <a:cs typeface="Times New Roman" panose="02020603050405020304" pitchFamily="18" charset="0"/>
              </a:rPr>
              <a:t>Tương lai của WinForm:</a:t>
            </a:r>
            <a:endParaRPr lang="en-US" sz="2400" smtClean="0"/>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a:t>
            </a:r>
            <a:r>
              <a:rPr lang="en-US" sz="2400" smtClean="0">
                <a:latin typeface="Times New Roman" panose="02020603050405020304" pitchFamily="18" charset="0"/>
                <a:cs typeface="Times New Roman" panose="02020603050405020304" pitchFamily="18" charset="0"/>
              </a:rPr>
              <a:t>ố </a:t>
            </a:r>
            <a:r>
              <a:rPr lang="en-US" sz="2400">
                <a:latin typeface="Times New Roman" panose="02020603050405020304" pitchFamily="18" charset="0"/>
                <a:cs typeface="Times New Roman" panose="02020603050405020304" pitchFamily="18" charset="0"/>
              </a:rPr>
              <a:t>lượng người sử </a:t>
            </a:r>
            <a:r>
              <a:rPr lang="en-US" sz="2400" smtClean="0">
                <a:latin typeface="Times New Roman" panose="02020603050405020304" pitchFamily="18" charset="0"/>
                <a:cs typeface="Times New Roman" panose="02020603050405020304" pitchFamily="18" charset="0"/>
              </a:rPr>
              <a:t>dụng phần mềm trên hệ điều hành Windows là rất nhiều nên Winform vẫn cần thiết.</a:t>
            </a:r>
          </a:p>
          <a:p>
            <a:pPr marL="342900" indent="-342900">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Winform vẫn là sự lựa chọn hoàn hảo cho </a:t>
            </a:r>
            <a:r>
              <a:rPr lang="en-US" sz="2400">
                <a:latin typeface="Times New Roman" panose="02020603050405020304" pitchFamily="18" charset="0"/>
                <a:cs typeface="Times New Roman" panose="02020603050405020304" pitchFamily="18" charset="0"/>
              </a:rPr>
              <a:t>những phần mềm quản lý đơn </a:t>
            </a:r>
            <a:r>
              <a:rPr lang="en-US" sz="2400" smtClean="0">
                <a:latin typeface="Times New Roman" panose="02020603050405020304" pitchFamily="18" charset="0"/>
                <a:cs typeface="Times New Roman" panose="02020603050405020304" pitchFamily="18" charset="0"/>
              </a:rPr>
              <a:t>giản, đòi hỏi </a:t>
            </a:r>
            <a:r>
              <a:rPr lang="en-US" sz="2400">
                <a:latin typeface="Times New Roman" panose="02020603050405020304" pitchFamily="18" charset="0"/>
                <a:cs typeface="Times New Roman" panose="02020603050405020304" pitchFamily="18" charset="0"/>
              </a:rPr>
              <a:t>chi phí rẻ, thời gian xây dựng nhanh </a:t>
            </a:r>
            <a:r>
              <a:rPr lang="en-US" sz="2400" smtClean="0">
                <a:latin typeface="Times New Roman" panose="02020603050405020304" pitchFamily="18" charset="0"/>
                <a:cs typeface="Times New Roman" panose="02020603050405020304" pitchFamily="18" charset="0"/>
              </a:rPr>
              <a:t>chóng.</a:t>
            </a:r>
          </a:p>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Nhiều ngôn ngữ, thư viện, công cụ hiện đại học hỏi, kế thừa lại ý tưởng của Winform và C# nên trong tương lai, Winform vẫn được nhiều trường đại học đào tạo, giảng dạy</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806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Kiến trúc tổng quan của phần mềm</a:t>
            </a:r>
            <a:endParaRPr lang="en-US" sz="280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23" y="3482458"/>
            <a:ext cx="7105650" cy="1876425"/>
          </a:xfrm>
          <a:prstGeom prst="rect">
            <a:avLst/>
          </a:prstGeom>
        </p:spPr>
      </p:pic>
      <p:sp>
        <p:nvSpPr>
          <p:cNvPr id="11" name="TextBox 10"/>
          <p:cNvSpPr txBox="1"/>
          <p:nvPr/>
        </p:nvSpPr>
        <p:spPr>
          <a:xfrm>
            <a:off x="2483474" y="2205856"/>
            <a:ext cx="5215947"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Sơ đồ kiến trúc tổng quan của phần mềm</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35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Kiến trúc tổng quan của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0201" y="798491"/>
            <a:ext cx="9607639" cy="5098958"/>
          </a:xfrm>
          <a:prstGeom prst="rect">
            <a:avLst/>
          </a:prstGeom>
          <a:noFill/>
        </p:spPr>
        <p:txBody>
          <a:bodyPr vert="horz" lIns="91440" tIns="45720" rIns="91440" bIns="45720" rtlCol="0" anchor="ctr">
            <a:normAutofit fontScale="92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Tầng UI Layer hiển thị giao diện người dùng và để người dùng tương tác với hệ thống. Tầng này không thể lấy trực tiếp dữ liệu từ Database mà phải qua tầng Business Layer</a:t>
            </a:r>
          </a:p>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Tầng Business Layer dùng để xử lý các yêu cầu của tầng UI Layer,tính toán sau đó gửi xuống tầng Data Access Layer để xử lý tiếp. Khi có kết quả từ </a:t>
            </a:r>
            <a:r>
              <a:rPr lang="en-US" sz="2400">
                <a:latin typeface="Times New Roman" panose="02020603050405020304" pitchFamily="18" charset="0"/>
                <a:cs typeface="Times New Roman" panose="02020603050405020304" pitchFamily="18" charset="0"/>
              </a:rPr>
              <a:t>tầng Data Access </a:t>
            </a:r>
            <a:r>
              <a:rPr lang="en-US" sz="2400" smtClean="0">
                <a:latin typeface="Times New Roman" panose="02020603050405020304" pitchFamily="18" charset="0"/>
                <a:cs typeface="Times New Roman" panose="02020603050405020304" pitchFamily="18" charset="0"/>
              </a:rPr>
              <a:t>Layer trả về, nó sẽ tính toán và gửi ngược lại cho tầng UI Layer</a:t>
            </a:r>
          </a:p>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Tầng Data Access Layer tiếp nhận yêu cầu của tầng Business Layer sau đó thao tác trực tiếp với Database rồi trả kết quả lại cho tầng Business Layer</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38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437</TotalTime>
  <Words>961</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HỌC VIỆN KỸ THUẬT QUÂN SỰ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KHOA CÔNG NGHỆ THÔNG TIN</dc:title>
  <dc:creator>vu hoang ha</dc:creator>
  <cp:lastModifiedBy>vu hoang ha</cp:lastModifiedBy>
  <cp:revision>43</cp:revision>
  <dcterms:created xsi:type="dcterms:W3CDTF">2017-10-10T14:11:29Z</dcterms:created>
  <dcterms:modified xsi:type="dcterms:W3CDTF">2017-10-10T21:29:30Z</dcterms:modified>
</cp:coreProperties>
</file>