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69" r:id="rId3"/>
    <p:sldId id="257" r:id="rId4"/>
    <p:sldId id="258" r:id="rId5"/>
    <p:sldId id="259" r:id="rId6"/>
    <p:sldId id="260" r:id="rId7"/>
    <p:sldId id="262" r:id="rId8"/>
    <p:sldId id="261" r:id="rId9"/>
    <p:sldId id="263" r:id="rId10"/>
    <p:sldId id="264" r:id="rId11"/>
    <p:sldId id="266" r:id="rId12"/>
    <p:sldId id="267" r:id="rId13"/>
  </p:sldIdLst>
  <p:sldSz cx="9144000" cy="6858000" type="screen4x3"/>
  <p:notesSz cx="6858000" cy="9144000"/>
  <p:defaultTextStyle>
    <a:defPPr>
      <a:defRPr lang="vi-V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/>
    <p:restoredTop sz="94679"/>
  </p:normalViewPr>
  <p:slideViewPr>
    <p:cSldViewPr>
      <p:cViewPr varScale="1">
        <p:scale>
          <a:sx n="75" d="100"/>
          <a:sy n="75" d="100"/>
        </p:scale>
        <p:origin x="360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C7B614-B946-4C72-A27E-FB472074DEA8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vi-V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365B596-36C2-41ED-BBFE-040EF84A49C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57943547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vi-V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365B596-36C2-41ED-BBFE-040EF84A49C3}" type="slidenum">
              <a:rPr lang="vi-VN" smtClean="0"/>
              <a:t>1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3536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15144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745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222098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266965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716475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40863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012354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134630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150653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0962369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vi-V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vi-V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6842791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vi-V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vi-V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AAF5BA-AE4F-441E-A9BB-71DB78F5AD39}" type="datetimeFigureOut">
              <a:rPr lang="vi-VN" smtClean="0"/>
              <a:t>26/04/2020</a:t>
            </a:fld>
            <a:endParaRPr lang="vi-V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vi-V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4197BD2-FD2E-4C52-BBBD-10DB09CBAE43}" type="slidenum">
              <a:rPr lang="vi-VN" smtClean="0"/>
              <a:t>‹#›</a:t>
            </a:fld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5074293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vi-V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accent5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r>
              <a:rPr lang="en-US" sz="3200" dirty="0" err="1"/>
              <a:t>Yêu</a:t>
            </a:r>
            <a:r>
              <a:rPr lang="en-US" sz="3200" dirty="0"/>
              <a:t> </a:t>
            </a:r>
            <a:r>
              <a:rPr lang="en-US" sz="3200" dirty="0" err="1"/>
              <a:t>cầu</a:t>
            </a:r>
            <a:r>
              <a:rPr lang="en-US" sz="3200" dirty="0"/>
              <a:t> </a:t>
            </a:r>
            <a:r>
              <a:rPr lang="en-US" sz="3200" dirty="0" err="1"/>
              <a:t>đối</a:t>
            </a:r>
            <a:r>
              <a:rPr lang="en-US" sz="3200" dirty="0"/>
              <a:t> </a:t>
            </a:r>
            <a:r>
              <a:rPr lang="en-US" sz="3200" dirty="0" err="1"/>
              <a:t>với</a:t>
            </a:r>
            <a:r>
              <a:rPr lang="en-US" sz="3200" dirty="0"/>
              <a:t> </a:t>
            </a:r>
            <a:r>
              <a:rPr lang="en-US" sz="3200" dirty="0" err="1"/>
              <a:t>bài</a:t>
            </a:r>
            <a:r>
              <a:rPr lang="en-US" sz="3200" dirty="0"/>
              <a:t> </a:t>
            </a:r>
            <a:r>
              <a:rPr lang="en-US" sz="3200" dirty="0" err="1"/>
              <a:t>tập</a:t>
            </a:r>
            <a:r>
              <a:rPr lang="en-US" sz="3200" dirty="0"/>
              <a:t> </a:t>
            </a:r>
            <a:r>
              <a:rPr lang="en-US" sz="3200" dirty="0" err="1"/>
              <a:t>nhóm</a:t>
            </a:r>
            <a:r>
              <a:rPr lang="en-US" sz="3200" dirty="0"/>
              <a:t> </a:t>
            </a:r>
            <a:r>
              <a:rPr lang="en-US" sz="3200" dirty="0" err="1"/>
              <a:t>số</a:t>
            </a:r>
            <a:r>
              <a:rPr lang="en-US" sz="3200" dirty="0"/>
              <a:t> 1</a:t>
            </a:r>
            <a:endParaRPr lang="vi-VN" sz="3200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số</a:t>
            </a:r>
            <a:r>
              <a:rPr lang="en-US" dirty="0"/>
              <a:t> 1 </a:t>
            </a:r>
            <a:r>
              <a:rPr lang="en-US" dirty="0" err="1"/>
              <a:t>được</a:t>
            </a:r>
            <a:r>
              <a:rPr lang="en-US" dirty="0"/>
              <a:t> </a:t>
            </a:r>
            <a:r>
              <a:rPr lang="en-US" dirty="0" err="1"/>
              <a:t>thiết</a:t>
            </a:r>
            <a:r>
              <a:rPr lang="en-US" dirty="0"/>
              <a:t> </a:t>
            </a:r>
            <a:r>
              <a:rPr lang="en-US" dirty="0" err="1"/>
              <a:t>kế</a:t>
            </a:r>
            <a:r>
              <a:rPr lang="en-US" dirty="0"/>
              <a:t> </a:t>
            </a:r>
            <a:r>
              <a:rPr lang="en-US" dirty="0" err="1"/>
              <a:t>sau</a:t>
            </a:r>
            <a:r>
              <a:rPr lang="en-US" dirty="0"/>
              <a:t> </a:t>
            </a:r>
            <a:r>
              <a:rPr lang="en-US" dirty="0" err="1"/>
              <a:t>khi</a:t>
            </a:r>
            <a:r>
              <a:rPr lang="en-US" dirty="0"/>
              <a:t> </a:t>
            </a:r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viên</a:t>
            </a:r>
            <a:r>
              <a:rPr lang="en-US" dirty="0"/>
              <a:t> </a:t>
            </a:r>
            <a:r>
              <a:rPr lang="en-US" dirty="0" err="1"/>
              <a:t>học</a:t>
            </a:r>
            <a:r>
              <a:rPr lang="en-US" dirty="0"/>
              <a:t> </a:t>
            </a:r>
            <a:r>
              <a:rPr lang="en-US" dirty="0" err="1"/>
              <a:t>xong</a:t>
            </a:r>
            <a:r>
              <a:rPr lang="en-US" dirty="0"/>
              <a:t> </a:t>
            </a:r>
            <a:r>
              <a:rPr lang="en-US" dirty="0" err="1"/>
              <a:t>chương</a:t>
            </a:r>
            <a:r>
              <a:rPr lang="en-US" dirty="0"/>
              <a:t> 1 </a:t>
            </a:r>
            <a:r>
              <a:rPr lang="en-US" dirty="0" err="1"/>
              <a:t>và</a:t>
            </a:r>
            <a:r>
              <a:rPr lang="en-US" dirty="0"/>
              <a:t> 2.</a:t>
            </a:r>
          </a:p>
          <a:p>
            <a:pPr algn="just"/>
            <a:r>
              <a:rPr lang="en-US" dirty="0" err="1"/>
              <a:t>Các</a:t>
            </a:r>
            <a:r>
              <a:rPr lang="en-US" dirty="0"/>
              <a:t>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sẽ</a:t>
            </a:r>
            <a:r>
              <a:rPr lang="en-US" dirty="0"/>
              <a:t> </a:t>
            </a:r>
            <a:r>
              <a:rPr lang="en-US" dirty="0" err="1"/>
              <a:t>đánh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mức</a:t>
            </a:r>
            <a:r>
              <a:rPr lang="en-US" dirty="0"/>
              <a:t> </a:t>
            </a:r>
            <a:r>
              <a:rPr lang="en-US" dirty="0" err="1"/>
              <a:t>độ</a:t>
            </a:r>
            <a:r>
              <a:rPr lang="en-US" dirty="0"/>
              <a:t> </a:t>
            </a:r>
            <a:r>
              <a:rPr lang="en-US" dirty="0" err="1"/>
              <a:t>hợp</a:t>
            </a:r>
            <a:r>
              <a:rPr lang="en-US" dirty="0"/>
              <a:t> </a:t>
            </a:r>
            <a:r>
              <a:rPr lang="en-US" dirty="0" err="1"/>
              <a:t>lý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</a:t>
            </a:r>
            <a:r>
              <a:rPr lang="en-US" dirty="0" err="1"/>
              <a:t>tuyên</a:t>
            </a:r>
            <a:r>
              <a:rPr lang="en-US" dirty="0"/>
              <a:t> </a:t>
            </a:r>
            <a:r>
              <a:rPr lang="en-US" dirty="0" err="1"/>
              <a:t>bố</a:t>
            </a:r>
            <a:r>
              <a:rPr lang="en-US" dirty="0"/>
              <a:t> </a:t>
            </a:r>
            <a:r>
              <a:rPr lang="en-US" dirty="0" err="1"/>
              <a:t>tầm</a:t>
            </a:r>
            <a:r>
              <a:rPr lang="en-US" dirty="0"/>
              <a:t> </a:t>
            </a:r>
            <a:r>
              <a:rPr lang="en-US" dirty="0" err="1"/>
              <a:t>nhìn</a:t>
            </a:r>
            <a:r>
              <a:rPr lang="en-US" dirty="0"/>
              <a:t>, </a:t>
            </a:r>
            <a:r>
              <a:rPr lang="en-US" dirty="0" err="1"/>
              <a:t>sứ</a:t>
            </a:r>
            <a:r>
              <a:rPr lang="en-US" dirty="0"/>
              <a:t> </a:t>
            </a:r>
            <a:r>
              <a:rPr lang="en-US" dirty="0" err="1"/>
              <a:t>mạng</a:t>
            </a:r>
            <a:r>
              <a:rPr lang="en-US" dirty="0"/>
              <a:t>, </a:t>
            </a:r>
            <a:r>
              <a:rPr lang="en-US" dirty="0" err="1"/>
              <a:t>hệ</a:t>
            </a:r>
            <a:r>
              <a:rPr lang="en-US" dirty="0"/>
              <a:t> </a:t>
            </a:r>
            <a:r>
              <a:rPr lang="en-US" dirty="0" err="1"/>
              <a:t>thống</a:t>
            </a:r>
            <a:r>
              <a:rPr lang="en-US" dirty="0"/>
              <a:t> </a:t>
            </a:r>
            <a:r>
              <a:rPr lang="en-US" dirty="0" err="1"/>
              <a:t>giá</a:t>
            </a:r>
            <a:r>
              <a:rPr lang="en-US" dirty="0"/>
              <a:t> </a:t>
            </a:r>
            <a:r>
              <a:rPr lang="en-US" dirty="0" err="1"/>
              <a:t>trị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NHTM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;</a:t>
            </a:r>
          </a:p>
          <a:p>
            <a:pPr algn="just"/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r>
              <a:rPr lang="en-US" dirty="0"/>
              <a:t> </a:t>
            </a:r>
            <a:r>
              <a:rPr lang="en-US" dirty="0" err="1"/>
              <a:t>và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chỉ</a:t>
            </a:r>
            <a:r>
              <a:rPr lang="en-US" dirty="0"/>
              <a:t> </a:t>
            </a:r>
            <a:r>
              <a:rPr lang="en-US" dirty="0" err="1"/>
              <a:t>ra</a:t>
            </a:r>
            <a:r>
              <a:rPr lang="en-US" dirty="0"/>
              <a:t> </a:t>
            </a:r>
            <a:r>
              <a:rPr lang="en-US" dirty="0" err="1"/>
              <a:t>thời</a:t>
            </a:r>
            <a:r>
              <a:rPr lang="en-US" dirty="0"/>
              <a:t> </a:t>
            </a:r>
            <a:r>
              <a:rPr lang="en-US" dirty="0" err="1"/>
              <a:t>cơ</a:t>
            </a:r>
            <a:r>
              <a:rPr lang="en-US" dirty="0"/>
              <a:t>, </a:t>
            </a:r>
            <a:r>
              <a:rPr lang="en-US" dirty="0" err="1"/>
              <a:t>thách</a:t>
            </a:r>
            <a:r>
              <a:rPr lang="en-US" dirty="0"/>
              <a:t> </a:t>
            </a:r>
            <a:r>
              <a:rPr lang="en-US" dirty="0" err="1"/>
              <a:t>thức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mạnh</a:t>
            </a:r>
            <a:r>
              <a:rPr lang="en-US" dirty="0"/>
              <a:t>, </a:t>
            </a:r>
            <a:r>
              <a:rPr lang="en-US" dirty="0" err="1"/>
              <a:t>điểm</a:t>
            </a:r>
            <a:r>
              <a:rPr lang="en-US" dirty="0"/>
              <a:t> </a:t>
            </a:r>
            <a:r>
              <a:rPr lang="en-US" dirty="0" err="1"/>
              <a:t>yếu</a:t>
            </a:r>
            <a:r>
              <a:rPr lang="en-US" dirty="0"/>
              <a:t> </a:t>
            </a:r>
            <a:r>
              <a:rPr lang="en-US" dirty="0" err="1"/>
              <a:t>phục</a:t>
            </a:r>
            <a:r>
              <a:rPr lang="en-US" dirty="0"/>
              <a:t> </a:t>
            </a:r>
            <a:r>
              <a:rPr lang="en-US" dirty="0" err="1"/>
              <a:t>vụ</a:t>
            </a:r>
            <a:r>
              <a:rPr lang="en-US" dirty="0"/>
              <a:t> </a:t>
            </a:r>
            <a:r>
              <a:rPr lang="en-US" dirty="0" err="1"/>
              <a:t>cho</a:t>
            </a:r>
            <a:r>
              <a:rPr lang="en-US" dirty="0"/>
              <a:t> </a:t>
            </a:r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r>
              <a:rPr lang="en-US" dirty="0"/>
              <a:t> </a:t>
            </a:r>
            <a:r>
              <a:rPr lang="en-US" dirty="0" err="1"/>
              <a:t>của</a:t>
            </a:r>
            <a:r>
              <a:rPr lang="en-US" dirty="0"/>
              <a:t> NHTM </a:t>
            </a:r>
            <a:r>
              <a:rPr lang="en-US" dirty="0" err="1"/>
              <a:t>nhóm</a:t>
            </a:r>
            <a:r>
              <a:rPr lang="en-US" dirty="0"/>
              <a:t> </a:t>
            </a:r>
            <a:r>
              <a:rPr lang="en-US" dirty="0" err="1"/>
              <a:t>lựa</a:t>
            </a:r>
            <a:r>
              <a:rPr lang="en-US" dirty="0"/>
              <a:t> </a:t>
            </a:r>
            <a:r>
              <a:rPr lang="en-US" dirty="0" err="1"/>
              <a:t>chọn</a:t>
            </a:r>
            <a:r>
              <a:rPr lang="en-US" dirty="0"/>
              <a:t>.</a:t>
            </a:r>
            <a:endParaRPr lang="vi-VN" dirty="0"/>
          </a:p>
        </p:txBody>
      </p:sp>
    </p:spTree>
    <p:extLst>
      <p:ext uri="{BB962C8B-B14F-4D97-AF65-F5344CB8AC3E}">
        <p14:creationId xmlns:p14="http://schemas.microsoft.com/office/powerpoint/2010/main" val="14536876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br>
              <a:rPr lang="en-US" dirty="0"/>
            </a:br>
            <a:r>
              <a:rPr lang="en-US" dirty="0"/>
              <a:t>(</a:t>
            </a:r>
            <a:r>
              <a:rPr lang="en-US" dirty="0" err="1"/>
              <a:t>chọn</a:t>
            </a:r>
            <a:r>
              <a:rPr lang="en-US" dirty="0"/>
              <a:t> 2-3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)</a:t>
            </a:r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89696160"/>
              </p:ext>
            </p:extLst>
          </p:nvPr>
        </p:nvGraphicFramePr>
        <p:xfrm>
          <a:off x="395536" y="1484787"/>
          <a:ext cx="8424937" cy="468651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98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59947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507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91618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TT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Các hoạt động theo chuỗi giá trị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Điểm mạnh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Điểm yếu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Hoạt động chính: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1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Hậu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cần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đầu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vào</a:t>
                      </a:r>
                      <a:endParaRPr lang="vi-VN" sz="18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2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Cơ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chế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vận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hành</a:t>
                      </a:r>
                      <a:endParaRPr lang="vi-VN" sz="18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3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Hậu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cần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đầu</a:t>
                      </a:r>
                      <a:r>
                        <a:rPr lang="en-US" sz="2000" dirty="0">
                          <a:effectLst/>
                        </a:rPr>
                        <a:t> ra</a:t>
                      </a:r>
                      <a:endParaRPr lang="vi-VN" sz="18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4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>
                          <a:effectLst/>
                        </a:rPr>
                        <a:t>Marketing </a:t>
                      </a:r>
                      <a:r>
                        <a:rPr lang="en-US" sz="2000" dirty="0" err="1">
                          <a:effectLst/>
                        </a:rPr>
                        <a:t>va</a:t>
                      </a:r>
                      <a:r>
                        <a:rPr lang="en-US" sz="2000" dirty="0">
                          <a:effectLst/>
                        </a:rPr>
                        <a:t>̀  </a:t>
                      </a:r>
                      <a:r>
                        <a:rPr lang="en-US" sz="2000" dirty="0" err="1">
                          <a:effectLst/>
                        </a:rPr>
                        <a:t>bán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hàng</a:t>
                      </a:r>
                      <a:endParaRPr lang="vi-VN" sz="18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 dirty="0" err="1">
                          <a:effectLst/>
                        </a:rPr>
                        <a:t>Dịch</a:t>
                      </a:r>
                      <a:r>
                        <a:rPr lang="en-US" sz="2000" dirty="0">
                          <a:effectLst/>
                        </a:rPr>
                        <a:t> vụ- </a:t>
                      </a:r>
                      <a:r>
                        <a:rPr lang="en-US" sz="2000" dirty="0" err="1">
                          <a:effectLst/>
                        </a:rPr>
                        <a:t>phục</a:t>
                      </a:r>
                      <a:r>
                        <a:rPr lang="en-US" sz="2000" dirty="0">
                          <a:effectLst/>
                        </a:rPr>
                        <a:t> </a:t>
                      </a:r>
                      <a:r>
                        <a:rPr lang="en-US" sz="2000" dirty="0" err="1">
                          <a:effectLst/>
                        </a:rPr>
                        <a:t>vụ</a:t>
                      </a:r>
                      <a:endParaRPr lang="vi-VN" sz="18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Hoạt động hỗ trợ: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5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Hạ tầng và điều kiện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6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Quản trị nhân lực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4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6047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7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000">
                          <a:effectLst/>
                        </a:rPr>
                        <a:t>Công nghệ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>
                          <a:effectLst/>
                        </a:rPr>
                        <a:t> </a:t>
                      </a:r>
                      <a:endParaRPr lang="vi-VN" sz="18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000" dirty="0">
                          <a:effectLst/>
                        </a:rPr>
                        <a:t> </a:t>
                      </a:r>
                      <a:endParaRPr lang="vi-VN" sz="18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839241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/>
              <a:t>Tổng hợp cơ hội, thách thức, điểm mạnh và điểm yếu</a:t>
            </a:r>
            <a:endParaRPr lang="vi-VN"/>
          </a:p>
        </p:txBody>
      </p:sp>
      <p:graphicFrame>
        <p:nvGraphicFramePr>
          <p:cNvPr id="4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58996135"/>
              </p:ext>
            </p:extLst>
          </p:nvPr>
        </p:nvGraphicFramePr>
        <p:xfrm>
          <a:off x="179512" y="1682654"/>
          <a:ext cx="8712968" cy="4698674"/>
        </p:xfrm>
        <a:graphic>
          <a:graphicData uri="http://schemas.openxmlformats.org/drawingml/2006/table">
            <a:tbl>
              <a:tblPr/>
              <a:tblGrid>
                <a:gridCol w="423201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809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5202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Strengths – 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b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Các điểm mạnh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…….</a:t>
                      </a: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Weaknesses – 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Các điểm yếu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……..</a:t>
                      </a: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178394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Opportunities –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Các cơ hội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…….</a:t>
                      </a: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8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Threats – </a:t>
                      </a:r>
                      <a: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br>
                        <a:rPr kumimoji="0" lang="en-US" sz="28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Các thách thức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………</a:t>
                      </a: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08356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Đề</a:t>
            </a:r>
            <a:r>
              <a:rPr lang="en-US" dirty="0"/>
              <a:t> </a:t>
            </a:r>
            <a:r>
              <a:rPr lang="en-US" dirty="0" err="1"/>
              <a:t>xuất</a:t>
            </a:r>
            <a:r>
              <a:rPr lang="en-US" dirty="0"/>
              <a:t>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 </a:t>
            </a:r>
            <a:r>
              <a:rPr lang="en-US" dirty="0" err="1"/>
              <a:t>chiến</a:t>
            </a:r>
            <a:r>
              <a:rPr lang="en-US" dirty="0"/>
              <a:t> </a:t>
            </a:r>
            <a:r>
              <a:rPr lang="en-US" dirty="0" err="1"/>
              <a:t>lược</a:t>
            </a:r>
            <a:br>
              <a:rPr lang="en-US" dirty="0"/>
            </a:br>
            <a:r>
              <a:rPr lang="en-US" dirty="0"/>
              <a:t>( 1 </a:t>
            </a:r>
            <a:r>
              <a:rPr lang="en-US" dirty="0" err="1"/>
              <a:t>trong</a:t>
            </a:r>
            <a:r>
              <a:rPr lang="en-US" dirty="0"/>
              <a:t> 4 </a:t>
            </a:r>
            <a:r>
              <a:rPr lang="en-US" dirty="0" err="1"/>
              <a:t>phương</a:t>
            </a:r>
            <a:r>
              <a:rPr lang="en-US" dirty="0"/>
              <a:t> </a:t>
            </a:r>
            <a:r>
              <a:rPr lang="en-US" dirty="0" err="1"/>
              <a:t>án</a:t>
            </a:r>
            <a:r>
              <a:rPr lang="en-US" dirty="0"/>
              <a:t>)</a:t>
            </a:r>
            <a:endParaRPr lang="vi-VN" dirty="0"/>
          </a:p>
        </p:txBody>
      </p:sp>
      <p:graphicFrame>
        <p:nvGraphicFramePr>
          <p:cNvPr id="4" name="Group 4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47903728"/>
              </p:ext>
            </p:extLst>
          </p:nvPr>
        </p:nvGraphicFramePr>
        <p:xfrm>
          <a:off x="179512" y="1484784"/>
          <a:ext cx="8784976" cy="5184576"/>
        </p:xfrm>
        <a:graphic>
          <a:graphicData uri="http://schemas.openxmlformats.org/drawingml/2006/table">
            <a:tbl>
              <a:tblPr/>
              <a:tblGrid>
                <a:gridCol w="30910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6564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283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68704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SWOT matrix</a:t>
                      </a:r>
                    </a:p>
                  </a:txBody>
                  <a:tcPr marT="60960" marB="60960"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0D4B4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Strengths –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</a:t>
                      </a:r>
                      <a:b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Các điểm mạnh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…….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Weaknesses –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Các điểm yếu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……..</a:t>
                      </a: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0279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Opportunities –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O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Các cơ hội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…….</a:t>
                      </a:r>
                    </a:p>
                  </a:txBody>
                  <a:tcPr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SO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Strategies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WO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Strategies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469551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Threats – 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T</a:t>
                      </a:r>
                      <a:b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Các thách thức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000" b="0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………</a:t>
                      </a:r>
                    </a:p>
                  </a:txBody>
                  <a:tcPr marT="60960" marB="6096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ST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Strategies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65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rgbClr val="800000"/>
                          </a:solidFill>
                          <a:effectLst/>
                          <a:latin typeface="Arial" charset="0"/>
                          <a:cs typeface="Arial" charset="0"/>
                        </a:rPr>
                        <a:t>WT</a:t>
                      </a:r>
                      <a:r>
                        <a:rPr kumimoji="0" lang="en-US" sz="2400" b="1" i="1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Strategies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  <a:t> </a:t>
                      </a:r>
                      <a:br>
                        <a:rPr kumimoji="0" 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charset="0"/>
                          <a:cs typeface="Arial" charset="0"/>
                        </a:rPr>
                      </a:br>
                      <a:endParaRPr kumimoji="0" lang="en-US" sz="1800" b="1" i="1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Arial" charset="0"/>
                        <a:cs typeface="Arial" charset="0"/>
                      </a:endParaRPr>
                    </a:p>
                  </a:txBody>
                  <a:tcPr marT="60960" marB="6096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3DD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39055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/>
              <a:t>Xây dựng chiến lược phát triển của ngân hàng:…..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600" y="3886200"/>
            <a:ext cx="7128792" cy="1752600"/>
          </a:xfrm>
        </p:spPr>
        <p:txBody>
          <a:bodyPr>
            <a:normAutofit fontScale="92500"/>
          </a:bodyPr>
          <a:lstStyle/>
          <a:p>
            <a:r>
              <a:rPr lang="en-US"/>
              <a:t>Các thành viên của nhóm (3-5 thành viên):</a:t>
            </a:r>
          </a:p>
          <a:p>
            <a:r>
              <a:rPr lang="en-US"/>
              <a:t>…..</a:t>
            </a:r>
          </a:p>
          <a:p>
            <a:r>
              <a:rPr lang="en-US"/>
              <a:t>…..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319691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Giới thiệu về Ngân hàng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Thông tin chung</a:t>
            </a:r>
          </a:p>
          <a:p>
            <a:r>
              <a:rPr lang="en-US"/>
              <a:t>Hoạt động</a:t>
            </a:r>
          </a:p>
          <a:p>
            <a:r>
              <a:rPr lang="en-US"/>
              <a:t>Lợi thế truyền thống…</a:t>
            </a:r>
          </a:p>
          <a:p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28259268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Giới thiệu về Ngân hàng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Nội dung đặc trưng cần có trong chiến lược phát triển của ngân hàng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4099918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Đánh giá chiến lược hiện tại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Tầm nhìn hiện tại:….</a:t>
            </a:r>
          </a:p>
          <a:p>
            <a:r>
              <a:rPr lang="en-US"/>
              <a:t>Đánh giá theo các tiêu chí </a:t>
            </a:r>
          </a:p>
          <a:p>
            <a:r>
              <a:rPr lang="en-US"/>
              <a:t>Khuyến nghị điều chỉnh tầm nhìn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15299500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/>
              <a:t>Đánh giá chiến lược hiện tại</a:t>
            </a:r>
            <a:endParaRPr lang="vi-VN"/>
          </a:p>
        </p:txBody>
      </p:sp>
      <p:sp>
        <p:nvSpPr>
          <p:cNvPr id="3" name="Subtitl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/>
              <a:t>Sứ mạng hiện tại:….</a:t>
            </a:r>
          </a:p>
          <a:p>
            <a:r>
              <a:rPr lang="en-US"/>
              <a:t>Đánh giá theo các tiêu chí </a:t>
            </a:r>
          </a:p>
          <a:p>
            <a:r>
              <a:rPr lang="en-US"/>
              <a:t>Khuyến nghị điều chỉnh sứ mạng</a:t>
            </a:r>
            <a:endParaRPr lang="vi-VN"/>
          </a:p>
        </p:txBody>
      </p:sp>
    </p:spTree>
    <p:extLst>
      <p:ext uri="{BB962C8B-B14F-4D97-AF65-F5344CB8AC3E}">
        <p14:creationId xmlns:p14="http://schemas.microsoft.com/office/powerpoint/2010/main" val="3588700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err="1"/>
              <a:t>Chọn</a:t>
            </a:r>
            <a:r>
              <a:rPr lang="en-US" dirty="0"/>
              <a:t> 2-3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)</a:t>
            </a:r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583100"/>
              </p:ext>
            </p:extLst>
          </p:nvPr>
        </p:nvGraphicFramePr>
        <p:xfrm>
          <a:off x="395536" y="1600200"/>
          <a:ext cx="7891230" cy="466369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Nhân tố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Mô tả</a:t>
                      </a:r>
                      <a:r>
                        <a:rPr lang="en-US" sz="1400">
                          <a:effectLst/>
                        </a:rPr>
                        <a:t> các ảnh hưởng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Cơ hội và thách thức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1723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Kinh tế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0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Văn hoá, xã hội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0252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err="1">
                          <a:effectLst/>
                        </a:rPr>
                        <a:t>Chính</a:t>
                      </a:r>
                      <a:r>
                        <a:rPr lang="en-US" sz="1400" dirty="0">
                          <a:effectLst/>
                        </a:rPr>
                        <a:t> trị/ </a:t>
                      </a:r>
                      <a:r>
                        <a:rPr lang="en-US" sz="1400" dirty="0" err="1">
                          <a:effectLst/>
                        </a:rPr>
                        <a:t>pháp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luật</a:t>
                      </a:r>
                      <a:endParaRPr lang="vi-VN" sz="14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400" dirty="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4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4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30247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ngoài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err="1"/>
              <a:t>Chọn</a:t>
            </a:r>
            <a:r>
              <a:rPr lang="en-US" dirty="0"/>
              <a:t> 2-3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)</a:t>
            </a:r>
            <a:endParaRPr lang="vi-VN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29968334"/>
              </p:ext>
            </p:extLst>
          </p:nvPr>
        </p:nvGraphicFramePr>
        <p:xfrm>
          <a:off x="395536" y="1600200"/>
          <a:ext cx="7891230" cy="434365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3808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87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2260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16050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Nhân tố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Mô tả</a:t>
                      </a:r>
                      <a:r>
                        <a:rPr lang="en-US" sz="1400">
                          <a:effectLst/>
                        </a:rPr>
                        <a:t> các ảnh hưởng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400">
                          <a:effectLst/>
                        </a:rPr>
                        <a:t>Cơ hội và thách thức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80252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err="1">
                          <a:effectLst/>
                        </a:rPr>
                        <a:t>Công</a:t>
                      </a:r>
                      <a:r>
                        <a:rPr lang="en-US" sz="1400" dirty="0">
                          <a:effectLst/>
                        </a:rPr>
                        <a:t> </a:t>
                      </a:r>
                      <a:r>
                        <a:rPr lang="en-US" sz="1400" dirty="0" err="1">
                          <a:effectLst/>
                        </a:rPr>
                        <a:t>nghê</a:t>
                      </a:r>
                      <a:r>
                        <a:rPr lang="en-US" sz="1400" dirty="0">
                          <a:effectLst/>
                        </a:rPr>
                        <a:t>̣</a:t>
                      </a:r>
                      <a:endParaRPr lang="vi-VN" sz="14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4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  <a:latin typeface=".VnTime"/>
                          <a:ea typeface="Times New Roman"/>
                          <a:cs typeface="Times New Roman"/>
                        </a:rPr>
                        <a:t>Môi trường ngành ( cạnh tranh, cơ cấu, xu thế,…)</a:t>
                      </a: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4201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1400" dirty="0">
                          <a:effectLst/>
                        </a:rPr>
                        <a:t>Khác ( nếu có)</a:t>
                      </a:r>
                      <a:endParaRPr lang="vi-VN" sz="14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</a:endParaRPr>
                    </a:p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 </a:t>
                      </a:r>
                      <a:endParaRPr lang="vi-VN" sz="14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 </a:t>
                      </a:r>
                      <a:endParaRPr lang="vi-VN" sz="1400" dirty="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29013" marR="29013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27959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 </a:t>
            </a:r>
            <a:r>
              <a:rPr lang="en-US" dirty="0" err="1"/>
              <a:t>môi</a:t>
            </a:r>
            <a:r>
              <a:rPr lang="en-US" dirty="0"/>
              <a:t> </a:t>
            </a:r>
            <a:r>
              <a:rPr lang="en-US" dirty="0" err="1"/>
              <a:t>trường</a:t>
            </a:r>
            <a:r>
              <a:rPr lang="en-US" dirty="0"/>
              <a:t> </a:t>
            </a:r>
            <a:r>
              <a:rPr lang="en-US" dirty="0" err="1"/>
              <a:t>bên</a:t>
            </a:r>
            <a:r>
              <a:rPr lang="en-US" dirty="0"/>
              <a:t> </a:t>
            </a:r>
            <a:r>
              <a:rPr lang="en-US" dirty="0" err="1"/>
              <a:t>trong</a:t>
            </a:r>
            <a:br>
              <a:rPr lang="en-US" dirty="0"/>
            </a:br>
            <a:r>
              <a:rPr lang="en-US" dirty="0"/>
              <a:t>( </a:t>
            </a:r>
            <a:r>
              <a:rPr lang="en-US" dirty="0" err="1"/>
              <a:t>chọn</a:t>
            </a:r>
            <a:r>
              <a:rPr lang="en-US" dirty="0"/>
              <a:t> 2-3 </a:t>
            </a:r>
            <a:r>
              <a:rPr lang="en-US" dirty="0" err="1"/>
              <a:t>tiêu</a:t>
            </a:r>
            <a:r>
              <a:rPr lang="en-US" dirty="0"/>
              <a:t> </a:t>
            </a:r>
            <a:r>
              <a:rPr lang="en-US" dirty="0" err="1"/>
              <a:t>chí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phân</a:t>
            </a:r>
            <a:r>
              <a:rPr lang="en-US" dirty="0"/>
              <a:t> </a:t>
            </a:r>
            <a:r>
              <a:rPr lang="en-US" dirty="0" err="1"/>
              <a:t>tích</a:t>
            </a:r>
            <a:r>
              <a:rPr lang="en-US" dirty="0"/>
              <a:t>)</a:t>
            </a:r>
            <a:endParaRPr lang="vi-VN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749455"/>
              </p:ext>
            </p:extLst>
          </p:nvPr>
        </p:nvGraphicFramePr>
        <p:xfrm>
          <a:off x="467545" y="1772817"/>
          <a:ext cx="8280919" cy="468052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4895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9225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569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8343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TT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Nhân tố bên trong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Điểm mạnh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Điểm yếu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1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Tài sản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2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Sản phẩm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3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</a:rPr>
                        <a:t>Thương hiệu và thị trường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4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Hệ thống hoạt động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5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vi-VN" sz="2400">
                          <a:effectLst/>
                        </a:rPr>
                        <a:t>Tổ chức và nhân lực 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68646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6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en-US" sz="2400">
                          <a:effectLst/>
                        </a:rPr>
                        <a:t>Nguồn lực tài chính</a:t>
                      </a:r>
                      <a:endParaRPr lang="vi-VN" sz="2000">
                        <a:effectLst/>
                        <a:latin typeface=".VnTime"/>
                        <a:ea typeface="Times New Roman"/>
                        <a:cs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tc>
                  <a:txBody>
                    <a:bodyPr/>
                    <a:lstStyle/>
                    <a:p>
                      <a:endParaRPr lang="vi-VN" sz="1600">
                        <a:effectLst/>
                        <a:latin typeface="Times New Roman"/>
                      </a:endParaRPr>
                    </a:p>
                  </a:txBody>
                  <a:tcPr marL="68580" marR="68580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85744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</TotalTime>
  <Words>562</Words>
  <Application>Microsoft Macintosh PowerPoint</Application>
  <PresentationFormat>On-screen Show (4:3)</PresentationFormat>
  <Paragraphs>147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.VnTime</vt:lpstr>
      <vt:lpstr>Arial</vt:lpstr>
      <vt:lpstr>Calibri</vt:lpstr>
      <vt:lpstr>Times New Roman</vt:lpstr>
      <vt:lpstr>Wingdings</vt:lpstr>
      <vt:lpstr>Office Theme</vt:lpstr>
      <vt:lpstr>Yêu cầu đối với bài tập nhóm số 1</vt:lpstr>
      <vt:lpstr>Xây dựng chiến lược phát triển của ngân hàng:…..</vt:lpstr>
      <vt:lpstr>Giới thiệu về Ngân hàng</vt:lpstr>
      <vt:lpstr>Giới thiệu về Ngân hàng</vt:lpstr>
      <vt:lpstr>Đánh giá chiến lược hiện tại</vt:lpstr>
      <vt:lpstr>Đánh giá chiến lược hiện tại</vt:lpstr>
      <vt:lpstr>Phân tích môi trường bên ngoài ( Chọn 2-3 tiêu chí để phân tích)</vt:lpstr>
      <vt:lpstr>Phân tích môi trường bên ngoài ( Chọn 2-3 tiêu chí để phân tích)</vt:lpstr>
      <vt:lpstr>Phân tích môi trường bên trong ( chọn 2-3 tiêu chí để phân tích)</vt:lpstr>
      <vt:lpstr>Phân tích môi trường bên trong (chọn 2-3 tiêu chí để phân tích)</vt:lpstr>
      <vt:lpstr>Tổng hợp cơ hội, thách thức, điểm mạnh và điểm yếu</vt:lpstr>
      <vt:lpstr>Đề xuất phương án chiến lược ( 1 trong 4 phương án)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Xây dựng chiến lược phát triển của ngân hàng:…..</dc:title>
  <dc:creator>Pham Quoc Khanh</dc:creator>
  <cp:lastModifiedBy>Microsoft Office User</cp:lastModifiedBy>
  <cp:revision>13</cp:revision>
  <dcterms:created xsi:type="dcterms:W3CDTF">2017-08-13T04:35:33Z</dcterms:created>
  <dcterms:modified xsi:type="dcterms:W3CDTF">2020-04-26T09:43:53Z</dcterms:modified>
</cp:coreProperties>
</file>