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9" r:id="rId2"/>
    <p:sldId id="256" r:id="rId3"/>
    <p:sldId id="257" r:id="rId4"/>
    <p:sldId id="268" r:id="rId5"/>
    <p:sldId id="269" r:id="rId6"/>
    <p:sldId id="270" r:id="rId7"/>
    <p:sldId id="271" r:id="rId8"/>
    <p:sldId id="272" r:id="rId9"/>
    <p:sldId id="273" r:id="rId10"/>
    <p:sldId id="258" r:id="rId11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F7B0B-DEC0-4CFD-9A97-71208479257C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AD5A-67FA-4F93-B8D8-FC06317BB1F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762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B596-36C2-41ED-BBFE-040EF84A49C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35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1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0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9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64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08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3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46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506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23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2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F5BA-AE4F-441E-A9BB-71DB78F5AD39}" type="datetimeFigureOut">
              <a:rPr lang="vi-VN" smtClean="0"/>
              <a:t>28/12/2018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4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err="1" smtClean="0"/>
              <a:t>Yêu</a:t>
            </a:r>
            <a:r>
              <a:rPr lang="en-US" sz="3200" dirty="0" smtClean="0"/>
              <a:t> </a:t>
            </a:r>
            <a:r>
              <a:rPr lang="en-US" sz="3200" dirty="0" err="1" smtClean="0"/>
              <a:t>cầu</a:t>
            </a:r>
            <a:r>
              <a:rPr lang="en-US" sz="3200" dirty="0" smtClean="0"/>
              <a:t> </a:t>
            </a:r>
            <a:r>
              <a:rPr lang="en-US" sz="3200" dirty="0" err="1" smtClean="0"/>
              <a:t>đối</a:t>
            </a:r>
            <a:r>
              <a:rPr lang="en-US" sz="3200" dirty="0" smtClean="0"/>
              <a:t> </a:t>
            </a:r>
            <a:r>
              <a:rPr lang="en-US" sz="3200" dirty="0" err="1" smtClean="0"/>
              <a:t>với</a:t>
            </a:r>
            <a:r>
              <a:rPr lang="en-US" sz="3200" dirty="0" smtClean="0"/>
              <a:t> </a:t>
            </a:r>
            <a:r>
              <a:rPr lang="en-US" sz="3200" dirty="0" err="1" smtClean="0"/>
              <a:t>bài</a:t>
            </a:r>
            <a:r>
              <a:rPr lang="en-US" sz="3200" dirty="0" smtClean="0"/>
              <a:t> </a:t>
            </a:r>
            <a:r>
              <a:rPr lang="en-US" sz="3200" dirty="0" err="1" smtClean="0"/>
              <a:t>tập</a:t>
            </a:r>
            <a:r>
              <a:rPr lang="en-US" sz="3200" dirty="0" smtClean="0"/>
              <a:t> </a:t>
            </a:r>
            <a:r>
              <a:rPr lang="en-US" sz="3200" dirty="0" err="1" smtClean="0"/>
              <a:t>nhóm</a:t>
            </a:r>
            <a:r>
              <a:rPr lang="en-US" sz="3200" dirty="0" smtClean="0"/>
              <a:t> </a:t>
            </a:r>
            <a:r>
              <a:rPr lang="en-US" sz="3200" dirty="0" err="1" smtClean="0"/>
              <a:t>số</a:t>
            </a:r>
            <a:r>
              <a:rPr lang="en-US" sz="3200" dirty="0" smtClean="0"/>
              <a:t> 2</a:t>
            </a:r>
            <a:endParaRPr lang="vi-V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smtClean="0"/>
              <a:t>2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smtClean="0"/>
              <a:t>3.</a:t>
            </a:r>
          </a:p>
          <a:p>
            <a:pPr algn="just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giác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NHTM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31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Lựa </a:t>
            </a:r>
            <a:r>
              <a:rPr lang="en-US"/>
              <a:t>chọn chiến lược chính thức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Chiến lược chính thức (được lựa chọn):…….</a:t>
            </a:r>
          </a:p>
          <a:p>
            <a:r>
              <a:rPr lang="en-US" smtClean="0"/>
              <a:t>Các giải pháp bổ sung sau đánh giá: </a:t>
            </a:r>
            <a:r>
              <a:rPr lang="en-US" i="1" smtClean="0">
                <a:solidFill>
                  <a:srgbClr val="FF0000"/>
                </a:solidFill>
              </a:rPr>
              <a:t>khắc phục hạn chế</a:t>
            </a:r>
            <a:r>
              <a:rPr lang="en-US" i="1" smtClean="0"/>
              <a:t> của phương án chiến lược được lựa chọn hoặc </a:t>
            </a:r>
            <a:r>
              <a:rPr lang="en-US" i="1" smtClean="0">
                <a:solidFill>
                  <a:srgbClr val="FF0000"/>
                </a:solidFill>
              </a:rPr>
              <a:t>tận dụng lợi thế của các phương án không được lựa chọn</a:t>
            </a:r>
            <a:r>
              <a:rPr lang="en-US" i="1" smtClean="0"/>
              <a:t>.</a:t>
            </a:r>
            <a:endParaRPr lang="vi-VN" i="1"/>
          </a:p>
        </p:txBody>
      </p:sp>
    </p:spTree>
    <p:extLst>
      <p:ext uri="{BB962C8B-B14F-4D97-AF65-F5344CB8AC3E}">
        <p14:creationId xmlns:p14="http://schemas.microsoft.com/office/powerpoint/2010/main" val="4099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Xây dựng chiến lược phát triển của ngân hàng:…..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128792" cy="1752600"/>
          </a:xfrm>
        </p:spPr>
        <p:txBody>
          <a:bodyPr>
            <a:normAutofit fontScale="92500"/>
          </a:bodyPr>
          <a:lstStyle/>
          <a:p>
            <a:r>
              <a:rPr lang="en-US" smtClean="0"/>
              <a:t>Các thành viên của nhóm (3-5 thành viên):</a:t>
            </a:r>
          </a:p>
          <a:p>
            <a:r>
              <a:rPr lang="en-US" smtClean="0"/>
              <a:t>…..</a:t>
            </a:r>
          </a:p>
          <a:p>
            <a:r>
              <a:rPr lang="en-US" smtClean="0"/>
              <a:t>…..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53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Tầm nhìn và sứ mạng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Tầm </a:t>
            </a:r>
            <a:r>
              <a:rPr lang="en-US" smtClean="0"/>
              <a:t>nhìn </a:t>
            </a:r>
            <a:r>
              <a:rPr lang="en-US"/>
              <a:t>(theo điều chỉnh của </a:t>
            </a:r>
            <a:r>
              <a:rPr lang="en-US" smtClean="0"/>
              <a:t>nhóm- nếu có)</a:t>
            </a:r>
          </a:p>
          <a:p>
            <a:r>
              <a:rPr lang="en-US" smtClean="0"/>
              <a:t>Sứ mạng (theo điều chỉnh của nhóm- nếu có)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59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</a:t>
            </a:r>
            <a:r>
              <a:rPr lang="en-US" smtClean="0"/>
              <a:t>ác phương án chiến lược thực hiện tầm nhìn và sứ mạng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Phương án chiến lược 1: Tên và giới thiệu các hoạt động chính (5-10 hoạt động);</a:t>
            </a:r>
          </a:p>
          <a:p>
            <a:r>
              <a:rPr lang="en-US" smtClean="0"/>
              <a:t>Phương án chiến lược 2</a:t>
            </a:r>
            <a:r>
              <a:rPr lang="en-US"/>
              <a:t>: Tên và giới thiệu các hoạt động chính </a:t>
            </a:r>
            <a:r>
              <a:rPr lang="en-US" smtClean="0"/>
              <a:t>(5-10 </a:t>
            </a:r>
            <a:r>
              <a:rPr lang="en-US"/>
              <a:t>hoạt động</a:t>
            </a:r>
            <a:r>
              <a:rPr lang="en-US" smtClean="0"/>
              <a:t>).</a:t>
            </a:r>
          </a:p>
          <a:p>
            <a:pPr marL="0" indent="0" algn="ctr">
              <a:buNone/>
            </a:pPr>
            <a:r>
              <a:rPr lang="en-US" smtClean="0"/>
              <a:t>(Các phương án nên dựa vào kết quả phân tích môi trường, các nhóm/ loại hình chiến lược)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37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 các phương án để lựa chọn chiến lược chính thức</a:t>
            </a:r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70031"/>
              </p:ext>
            </p:extLst>
          </p:nvPr>
        </p:nvGraphicFramePr>
        <p:xfrm>
          <a:off x="107504" y="1484784"/>
          <a:ext cx="9036496" cy="409894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304256"/>
                <a:gridCol w="3443073"/>
                <a:gridCol w="3289167"/>
              </a:tblGrid>
              <a:tr h="617369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800" smtClean="0">
                          <a:effectLst/>
                        </a:rPr>
                        <a:t>ĐÁNH GIÁ </a:t>
                      </a:r>
                    </a:p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800" smtClean="0">
                          <a:effectLst/>
                        </a:rPr>
                        <a:t>SỰ PHÙ HỢP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Lựa chọn nào cho </a:t>
                      </a:r>
                      <a:r>
                        <a:rPr lang="vi-VN" sz="2000" smtClean="0">
                          <a:effectLst/>
                        </a:rPr>
                        <a:t>Ngân</a:t>
                      </a:r>
                      <a:r>
                        <a:rPr lang="vi-VN" sz="2000" baseline="0" smtClean="0">
                          <a:effectLst/>
                        </a:rPr>
                        <a:t> hàng trong </a:t>
                      </a:r>
                      <a:r>
                        <a:rPr lang="vi-VN" sz="2000" smtClean="0">
                          <a:effectLst/>
                        </a:rPr>
                        <a:t>10 </a:t>
                      </a:r>
                      <a:r>
                        <a:rPr lang="vi-VN" sz="2000">
                          <a:effectLst/>
                        </a:rPr>
                        <a:t>năm tới?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1</a:t>
                      </a:r>
                      <a:endParaRPr lang="vi-VN" sz="2000" baseline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2</a:t>
                      </a:r>
                      <a:endParaRPr lang="vi-VN" sz="2000" smtClean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 smtClean="0">
                          <a:effectLst/>
                        </a:rPr>
                        <a:t>Điểm </a:t>
                      </a:r>
                      <a:r>
                        <a:rPr lang="vi-VN" sz="1800">
                          <a:effectLst/>
                        </a:rPr>
                        <a:t>mạnh và lợi thế hoạt động riêng có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9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>
                          <a:effectLst/>
                        </a:rPr>
                        <a:t>Khắc phục điểm yếu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>
                          <a:effectLst/>
                        </a:rPr>
                        <a:t>Ứng phó với các thách thức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86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>
                          <a:effectLst/>
                        </a:rPr>
                        <a:t>Nắm bắt- tận dụng các cơ hội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 các phương án để lựa chọn chiến lược chính thức</a:t>
            </a:r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834640"/>
              </p:ext>
            </p:extLst>
          </p:nvPr>
        </p:nvGraphicFramePr>
        <p:xfrm>
          <a:off x="107504" y="1484784"/>
          <a:ext cx="9036496" cy="305826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17437"/>
                <a:gridCol w="3629892"/>
                <a:gridCol w="3289167"/>
              </a:tblGrid>
              <a:tr h="432048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ĐÁNH GIÁ </a:t>
                      </a:r>
                    </a:p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SỰ KHẢ</a:t>
                      </a:r>
                      <a:r>
                        <a:rPr lang="vi-VN" sz="2000" baseline="0" smtClean="0">
                          <a:effectLst/>
                        </a:rPr>
                        <a:t> THI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Lựa chọn nào cho </a:t>
                      </a:r>
                      <a:r>
                        <a:rPr lang="vi-VN" sz="2000" smtClean="0">
                          <a:effectLst/>
                        </a:rPr>
                        <a:t>Ngân</a:t>
                      </a:r>
                      <a:r>
                        <a:rPr lang="vi-VN" sz="2000" baseline="0" smtClean="0">
                          <a:effectLst/>
                        </a:rPr>
                        <a:t> hàng trong </a:t>
                      </a:r>
                      <a:r>
                        <a:rPr lang="vi-VN" sz="2000" smtClean="0">
                          <a:effectLst/>
                        </a:rPr>
                        <a:t>10 </a:t>
                      </a:r>
                      <a:r>
                        <a:rPr lang="vi-VN" sz="2000">
                          <a:effectLst/>
                        </a:rPr>
                        <a:t>năm tới?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1</a:t>
                      </a:r>
                      <a:endParaRPr lang="vi-VN" sz="2000" baseline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2</a:t>
                      </a:r>
                      <a:endParaRPr lang="vi-VN" sz="2000" smtClean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Quản trị và lãnh đạo 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Nguồn nhân lực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Công nghệ sử dụng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7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 các phương án để lựa chọn chiến lược chính thức</a:t>
            </a:r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60384"/>
              </p:ext>
            </p:extLst>
          </p:nvPr>
        </p:nvGraphicFramePr>
        <p:xfrm>
          <a:off x="107504" y="1484784"/>
          <a:ext cx="9036496" cy="394676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17437"/>
                <a:gridCol w="3629892"/>
                <a:gridCol w="3289167"/>
              </a:tblGrid>
              <a:tr h="432048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ĐÁNH GIÁ </a:t>
                      </a:r>
                    </a:p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SỰ</a:t>
                      </a:r>
                      <a:r>
                        <a:rPr lang="vi-VN" sz="2000" baseline="0" smtClean="0">
                          <a:effectLst/>
                        </a:rPr>
                        <a:t> ĐỒNG THUẬN 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Lựa chọn nào cho </a:t>
                      </a:r>
                      <a:r>
                        <a:rPr lang="vi-VN" sz="2000" smtClean="0">
                          <a:effectLst/>
                        </a:rPr>
                        <a:t>Ngân</a:t>
                      </a:r>
                      <a:r>
                        <a:rPr lang="vi-VN" sz="2000" baseline="0" smtClean="0">
                          <a:effectLst/>
                        </a:rPr>
                        <a:t> hàng trong </a:t>
                      </a:r>
                      <a:r>
                        <a:rPr lang="vi-VN" sz="2000" smtClean="0">
                          <a:effectLst/>
                        </a:rPr>
                        <a:t>10 </a:t>
                      </a:r>
                      <a:r>
                        <a:rPr lang="vi-VN" sz="2000">
                          <a:effectLst/>
                        </a:rPr>
                        <a:t>năm tới?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1</a:t>
                      </a:r>
                      <a:endParaRPr lang="vi-VN" sz="2000" baseline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2</a:t>
                      </a:r>
                      <a:endParaRPr lang="vi-VN" sz="2000" smtClean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920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Chủ sở hữu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Nhân viên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Quản lý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Khách hàng</a:t>
                      </a:r>
                      <a:endParaRPr lang="vi-VN" sz="2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45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 các phương án để lựa chọn chiến lược chính thức</a:t>
            </a:r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136649"/>
              </p:ext>
            </p:extLst>
          </p:nvPr>
        </p:nvGraphicFramePr>
        <p:xfrm>
          <a:off x="107504" y="1484784"/>
          <a:ext cx="9036496" cy="3154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117437"/>
                <a:gridCol w="3629892"/>
                <a:gridCol w="3289167"/>
              </a:tblGrid>
              <a:tr h="617369">
                <a:tc rowSpan="2">
                  <a:txBody>
                    <a:bodyPr/>
                    <a:lstStyle/>
                    <a:p>
                      <a:pPr marL="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ĐÁNH GIÁ KHẢ</a:t>
                      </a:r>
                      <a:r>
                        <a:rPr lang="vi-VN" sz="2000" baseline="0" smtClean="0">
                          <a:effectLst/>
                        </a:rPr>
                        <a:t> NĂNG K</a:t>
                      </a:r>
                      <a:r>
                        <a:rPr lang="vi-VN" sz="2000" smtClean="0">
                          <a:effectLst/>
                        </a:rPr>
                        <a:t>IỂM</a:t>
                      </a:r>
                      <a:r>
                        <a:rPr lang="vi-VN" sz="2000" baseline="0" smtClean="0">
                          <a:effectLst/>
                        </a:rPr>
                        <a:t> SOÁT RỦI RO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Lựa chọn nào cho </a:t>
                      </a:r>
                      <a:r>
                        <a:rPr lang="vi-VN" sz="2000" smtClean="0">
                          <a:effectLst/>
                        </a:rPr>
                        <a:t>Ngân</a:t>
                      </a:r>
                      <a:r>
                        <a:rPr lang="vi-VN" sz="2000" baseline="0" smtClean="0">
                          <a:effectLst/>
                        </a:rPr>
                        <a:t> hàng trong </a:t>
                      </a:r>
                      <a:r>
                        <a:rPr lang="vi-VN" sz="2000" smtClean="0">
                          <a:effectLst/>
                        </a:rPr>
                        <a:t>10 </a:t>
                      </a:r>
                      <a:r>
                        <a:rPr lang="vi-VN" sz="2000">
                          <a:effectLst/>
                        </a:rPr>
                        <a:t>năm tới?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1</a:t>
                      </a:r>
                      <a:endParaRPr lang="vi-VN" sz="2000" baseline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2</a:t>
                      </a:r>
                      <a:endParaRPr lang="vi-VN" sz="2000" smtClean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9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Rủi ro tài chính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8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Rủi ro </a:t>
                      </a:r>
                      <a:r>
                        <a:rPr lang="vi-VN" sz="1800" smtClean="0">
                          <a:effectLst/>
                        </a:rPr>
                        <a:t>hoạt</a:t>
                      </a:r>
                      <a:r>
                        <a:rPr lang="vi-VN" sz="1800" baseline="0" smtClean="0">
                          <a:effectLst/>
                        </a:rPr>
                        <a:t> động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7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1800">
                          <a:effectLst/>
                        </a:rPr>
                        <a:t>Rủi ro chính </a:t>
                      </a:r>
                      <a:r>
                        <a:rPr lang="vi-VN" sz="1800" smtClean="0">
                          <a:effectLst/>
                        </a:rPr>
                        <a:t>trị- pháp</a:t>
                      </a:r>
                      <a:r>
                        <a:rPr lang="vi-VN" sz="1800" baseline="0" smtClean="0">
                          <a:effectLst/>
                        </a:rPr>
                        <a:t> luật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Dữ</a:t>
                      </a:r>
                      <a:r>
                        <a:rPr lang="vi-VN" sz="2000" baseline="0" smtClean="0">
                          <a:effectLst/>
                        </a:rPr>
                        <a:t> liệu, mô tả, đánh giá</a:t>
                      </a:r>
                    </a:p>
                    <a:p>
                      <a:pPr marL="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- Điểm</a:t>
                      </a:r>
                      <a:r>
                        <a:rPr lang="vi-VN" sz="2000" baseline="0" smtClean="0">
                          <a:effectLst/>
                        </a:rPr>
                        <a:t> số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5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Đánh giá các phương án để lựa chọn chiến lược chính thức</a:t>
            </a:r>
            <a:endParaRPr lang="vi-VN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70334"/>
              </p:ext>
            </p:extLst>
          </p:nvPr>
        </p:nvGraphicFramePr>
        <p:xfrm>
          <a:off x="107504" y="1484784"/>
          <a:ext cx="9036496" cy="36245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20280"/>
                <a:gridCol w="3227049"/>
                <a:gridCol w="3289167"/>
              </a:tblGrid>
              <a:tr h="432048">
                <a:tc rowSpan="2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KẾT</a:t>
                      </a:r>
                      <a:r>
                        <a:rPr lang="vi-VN" sz="2000" baseline="0" smtClean="0">
                          <a:effectLst/>
                        </a:rPr>
                        <a:t> QUẢ </a:t>
                      </a:r>
                    </a:p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ĐÁNH GIÁ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Lựa chọn nào cho </a:t>
                      </a:r>
                      <a:r>
                        <a:rPr lang="vi-VN" sz="2000" smtClean="0">
                          <a:effectLst/>
                        </a:rPr>
                        <a:t>Ngân</a:t>
                      </a:r>
                      <a:r>
                        <a:rPr lang="vi-VN" sz="2000" baseline="0" smtClean="0">
                          <a:effectLst/>
                        </a:rPr>
                        <a:t> hàng trong </a:t>
                      </a:r>
                      <a:r>
                        <a:rPr lang="vi-VN" sz="2000" smtClean="0">
                          <a:effectLst/>
                        </a:rPr>
                        <a:t>10 </a:t>
                      </a:r>
                      <a:r>
                        <a:rPr lang="vi-VN" sz="2000">
                          <a:effectLst/>
                        </a:rPr>
                        <a:t>năm tới?</a:t>
                      </a:r>
                      <a:endParaRPr lang="vi-VN" sz="200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1</a:t>
                      </a:r>
                      <a:endParaRPr lang="vi-VN" sz="2000" baseline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000" smtClean="0">
                          <a:effectLst/>
                        </a:rPr>
                        <a:t>Phương</a:t>
                      </a:r>
                      <a:r>
                        <a:rPr lang="vi-VN" sz="2000" baseline="0" smtClean="0">
                          <a:effectLst/>
                        </a:rPr>
                        <a:t> án 2</a:t>
                      </a:r>
                      <a:endParaRPr lang="vi-VN" sz="2000" smtClean="0">
                        <a:effectLst/>
                        <a:latin typeface="+mn-lt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PHÙ</a:t>
                      </a:r>
                      <a:r>
                        <a:rPr lang="vi-VN" sz="1800" baseline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 HỢP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39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KHẢ</a:t>
                      </a:r>
                      <a:r>
                        <a:rPr lang="vi-VN" sz="1800" baseline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 THI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7606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ĐỒNG</a:t>
                      </a:r>
                      <a:r>
                        <a:rPr lang="vi-VN" sz="1800" baseline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 THUẬN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6786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180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KIỂM</a:t>
                      </a:r>
                      <a:r>
                        <a:rPr lang="vi-VN" sz="1800" baseline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 SOÁT RỦI RO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vi-VN" sz="30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797">
                <a:tc>
                  <a:txBody>
                    <a:bodyPr/>
                    <a:lstStyle/>
                    <a:p>
                      <a:pPr marL="0" lvl="0" indent="0" algn="r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28600" algn="l"/>
                        </a:tabLst>
                      </a:pPr>
                      <a:r>
                        <a:rPr lang="vi-VN" sz="240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Tổng</a:t>
                      </a:r>
                      <a:r>
                        <a:rPr lang="vi-VN" sz="2400" baseline="0" smtClean="0">
                          <a:effectLst/>
                          <a:latin typeface="Arial"/>
                          <a:ea typeface="Arial"/>
                          <a:cs typeface="Times New Roman"/>
                        </a:rPr>
                        <a:t> điểm:</a:t>
                      </a:r>
                      <a:endParaRPr lang="vi-VN" sz="1800"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vi-VN" sz="36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vi-VN" sz="360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7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812</Words>
  <Application>Microsoft Office PowerPoint</Application>
  <PresentationFormat>On-screen Show (4:3)</PresentationFormat>
  <Paragraphs>122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Yêu cầu đối với bài tập nhóm số 2</vt:lpstr>
      <vt:lpstr>Xây dựng chiến lược phát triển của ngân hàng:…..</vt:lpstr>
      <vt:lpstr>Tầm nhìn và sứ mạng</vt:lpstr>
      <vt:lpstr>Các phương án chiến lược thực hiện tầm nhìn và sứ mạng</vt:lpstr>
      <vt:lpstr>Đánh giá các phương án để lựa chọn chiến lược chính thức</vt:lpstr>
      <vt:lpstr>Đánh giá các phương án để lựa chọn chiến lược chính thức</vt:lpstr>
      <vt:lpstr>Đánh giá các phương án để lựa chọn chiến lược chính thức</vt:lpstr>
      <vt:lpstr>Đánh giá các phương án để lựa chọn chiến lược chính thức</vt:lpstr>
      <vt:lpstr>Đánh giá các phương án để lựa chọn chiến lược chính thức</vt:lpstr>
      <vt:lpstr>Lựa chọn chiến lược chính thức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chiến lược phát triển của ngân hàng:…..</dc:title>
  <dc:creator>Pham Quoc Khanh</dc:creator>
  <cp:lastModifiedBy>Pham Quoc Khanh</cp:lastModifiedBy>
  <cp:revision>31</cp:revision>
  <dcterms:created xsi:type="dcterms:W3CDTF">2017-08-13T04:35:33Z</dcterms:created>
  <dcterms:modified xsi:type="dcterms:W3CDTF">2018-12-28T03:07:02Z</dcterms:modified>
</cp:coreProperties>
</file>