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9" r:id="rId2"/>
    <p:sldId id="256" r:id="rId3"/>
    <p:sldId id="275" r:id="rId4"/>
    <p:sldId id="274" r:id="rId5"/>
    <p:sldId id="276" r:id="rId6"/>
    <p:sldId id="277" r:id="rId7"/>
    <p:sldId id="278" r:id="rId8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/>
    <p:restoredTop sz="83099"/>
  </p:normalViewPr>
  <p:slideViewPr>
    <p:cSldViewPr>
      <p:cViewPr varScale="1">
        <p:scale>
          <a:sx n="54" d="100"/>
          <a:sy n="54" d="100"/>
        </p:scale>
        <p:origin x="48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F7B0B-DEC0-4CFD-9A97-71208479257C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0AD5A-67FA-4F93-B8D8-FC06317BB1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762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5B596-36C2-41ED-BBFE-040EF84A49C3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535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AD5A-67FA-4F93-B8D8-FC06317BB1FF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556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AD5A-67FA-4F93-B8D8-FC06317BB1FF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5047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AD5A-67FA-4F93-B8D8-FC06317BB1FF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9699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AD5A-67FA-4F93-B8D8-FC06317BB1FF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294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AD5A-67FA-4F93-B8D8-FC06317BB1FF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5066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AD5A-67FA-4F93-B8D8-FC06317BB1FF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363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514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7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209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696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647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086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235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463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506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623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427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F5BA-AE4F-441E-A9BB-71DB78F5AD39}" type="datetimeFigureOut">
              <a:rPr lang="vi-VN" smtClean="0"/>
              <a:t>04/04/2020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742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err="1"/>
              <a:t>Yêu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đối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3</a:t>
            </a:r>
            <a:endParaRPr lang="vi-V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3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4 </a:t>
            </a:r>
            <a:r>
              <a:rPr lang="en-US" dirty="0" err="1"/>
              <a:t>và</a:t>
            </a:r>
            <a:r>
              <a:rPr lang="en-US" dirty="0"/>
              <a:t> 5.</a:t>
            </a:r>
          </a:p>
          <a:p>
            <a:pPr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;</a:t>
            </a:r>
          </a:p>
          <a:p>
            <a:pPr algn="just"/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01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8318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…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128792" cy="1752600"/>
          </a:xfrm>
        </p:spPr>
        <p:txBody>
          <a:bodyPr>
            <a:normAutofit fontScale="92500"/>
          </a:bodyPr>
          <a:lstStyle/>
          <a:p>
            <a:r>
              <a:rPr lang="en-US"/>
              <a:t>Các thành viên của nhóm (3-5 thành viên):</a:t>
            </a:r>
          </a:p>
          <a:p>
            <a:r>
              <a:rPr lang="en-US"/>
              <a:t>…..</a:t>
            </a:r>
          </a:p>
          <a:p>
            <a:r>
              <a:rPr lang="en-US"/>
              <a:t>…..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368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Mục tiêu chiến lược của Ngân hàng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36815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i="1"/>
              <a:t>- Mục tiêu cần đảm bảo yêu cầu </a:t>
            </a:r>
            <a:r>
              <a:rPr lang="en-AU" sz="2000" i="1"/>
              <a:t>SMART (Specific- Cụ thể, Measurable- Đo lường được, Agreed upon- Đồng thuận, Relevent- Hợp lý, Time-bound- Có mốc thời gian</a:t>
            </a:r>
            <a:r>
              <a:rPr lang="en-US" sz="2000" i="1"/>
              <a:t>).</a:t>
            </a:r>
            <a:endParaRPr lang="vi-VN" sz="2000" i="1"/>
          </a:p>
          <a:p>
            <a:pPr marL="0" indent="0" algn="just">
              <a:buNone/>
            </a:pPr>
            <a:r>
              <a:rPr lang="en-US" sz="2000" i="1"/>
              <a:t>- Mục tiêu cần </a:t>
            </a:r>
            <a:r>
              <a:rPr lang="en-US" sz="2000" i="1">
                <a:solidFill>
                  <a:srgbClr val="FF0000"/>
                </a:solidFill>
              </a:rPr>
              <a:t>bám sát tầm nhìn và sứ mạng </a:t>
            </a:r>
            <a:r>
              <a:rPr lang="en-US" sz="2000" i="1"/>
              <a:t>đã xác định của NHTM.</a:t>
            </a:r>
            <a:endParaRPr lang="vi-VN" sz="2000" i="1"/>
          </a:p>
          <a:p>
            <a:pPr marL="0" indent="0">
              <a:buNone/>
            </a:pPr>
            <a:endParaRPr lang="vi-VN" sz="20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38750"/>
              </p:ext>
            </p:extLst>
          </p:nvPr>
        </p:nvGraphicFramePr>
        <p:xfrm>
          <a:off x="107504" y="2564593"/>
          <a:ext cx="9036496" cy="4173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1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5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202">
                <a:tc rowSpan="4"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Tuyên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bố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tầm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nhìn</a:t>
                      </a:r>
                      <a:r>
                        <a:rPr lang="en-US" sz="2400" baseline="0" dirty="0"/>
                        <a:t> 2030: </a:t>
                      </a:r>
                      <a:r>
                        <a:rPr lang="en-US" sz="2400" baseline="0" dirty="0" err="1"/>
                        <a:t>Trở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thành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ngân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hàng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sáng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tạo</a:t>
                      </a:r>
                      <a:r>
                        <a:rPr lang="en-US" sz="2400" baseline="0" dirty="0"/>
                        <a:t>, </a:t>
                      </a:r>
                      <a:r>
                        <a:rPr lang="en-US" sz="2400" baseline="0" dirty="0" err="1"/>
                        <a:t>ứng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dụng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công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nghệ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hiện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đại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và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hướng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tới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khách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hàng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nhất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tại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Việt</a:t>
                      </a:r>
                      <a:r>
                        <a:rPr lang="en-US" sz="2400" baseline="0" dirty="0"/>
                        <a:t> Nam.</a:t>
                      </a:r>
                      <a:endParaRPr lang="vi-V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sz="2400" b="1" baseline="0">
                          <a:solidFill>
                            <a:schemeClr val="tx1"/>
                          </a:solidFill>
                        </a:rPr>
                        <a:t> tiêu 1: NHTM hàng đầu VN về cung cấp các dịch vụ ngân hàng.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514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 err="1"/>
                        <a:t>Mục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tiêu</a:t>
                      </a:r>
                      <a:r>
                        <a:rPr lang="en-US" sz="2400" b="1" baseline="0" dirty="0"/>
                        <a:t> 2: </a:t>
                      </a:r>
                      <a:r>
                        <a:rPr lang="en-US" sz="2400" b="1" baseline="0" dirty="0" err="1"/>
                        <a:t>Các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điểm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giao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dịch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thông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minh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có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mặt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ở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tất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cả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các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tỉnh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thành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phố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với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khả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năng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phục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vụ</a:t>
                      </a:r>
                      <a:r>
                        <a:rPr lang="en-US" sz="2400" b="1" baseline="0" dirty="0"/>
                        <a:t> 24x7.</a:t>
                      </a:r>
                      <a:endParaRPr lang="vi-V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202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dirty="0" err="1"/>
                        <a:t>Mục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tiêu</a:t>
                      </a:r>
                      <a:r>
                        <a:rPr lang="en-US" sz="2400" b="1" baseline="0" dirty="0"/>
                        <a:t> 3: 100% </a:t>
                      </a:r>
                      <a:r>
                        <a:rPr lang="en-US" sz="2400" b="1" baseline="0" dirty="0" err="1"/>
                        <a:t>khách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hàng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hài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lòng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với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dịch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vụ</a:t>
                      </a:r>
                      <a:r>
                        <a:rPr lang="en-US" sz="2400" b="1" baseline="0" dirty="0"/>
                        <a:t> do NH </a:t>
                      </a:r>
                      <a:r>
                        <a:rPr lang="en-US" sz="2400" b="1" baseline="0" dirty="0" err="1"/>
                        <a:t>cung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cấp</a:t>
                      </a:r>
                      <a:r>
                        <a:rPr lang="en-US" sz="2400" b="1" baseline="0" dirty="0"/>
                        <a:t>.</a:t>
                      </a:r>
                      <a:endParaRPr lang="vi-V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5514">
                <a:tc vMerge="1">
                  <a:txBody>
                    <a:bodyPr/>
                    <a:lstStyle/>
                    <a:p>
                      <a:pPr algn="ctr"/>
                      <a:endParaRPr lang="vi-VN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just">
                        <a:buFontTx/>
                        <a:buChar char="-"/>
                      </a:pPr>
                      <a:r>
                        <a:rPr lang="en-US" sz="2400" b="1" i="1" baseline="0" dirty="0" err="1"/>
                        <a:t>Tăng</a:t>
                      </a:r>
                      <a:r>
                        <a:rPr lang="en-US" sz="2400" b="1" i="1" baseline="0" dirty="0"/>
                        <a:t> </a:t>
                      </a:r>
                      <a:r>
                        <a:rPr lang="en-US" sz="2400" b="1" i="1" baseline="0" dirty="0" err="1"/>
                        <a:t>trưởng</a:t>
                      </a:r>
                      <a:r>
                        <a:rPr lang="en-US" sz="2400" b="1" i="1" baseline="0" dirty="0"/>
                        <a:t> </a:t>
                      </a:r>
                      <a:r>
                        <a:rPr lang="en-US" sz="2400" b="1" i="1" baseline="0" dirty="0" err="1"/>
                        <a:t>doanh</a:t>
                      </a:r>
                      <a:r>
                        <a:rPr lang="en-US" sz="2400" b="1" i="1" baseline="0" dirty="0"/>
                        <a:t> </a:t>
                      </a:r>
                      <a:r>
                        <a:rPr lang="en-US" sz="2400" b="1" i="1" baseline="0" dirty="0" err="1"/>
                        <a:t>thu</a:t>
                      </a:r>
                      <a:r>
                        <a:rPr lang="en-US" sz="2400" b="1" i="1" baseline="0" dirty="0"/>
                        <a:t> 20-30%/ </a:t>
                      </a:r>
                      <a:r>
                        <a:rPr lang="en-US" sz="2400" b="1" i="1" baseline="0" dirty="0" err="1"/>
                        <a:t>năm</a:t>
                      </a:r>
                      <a:r>
                        <a:rPr lang="en-US" sz="2400" b="1" i="1" baseline="0" dirty="0"/>
                        <a:t>.</a:t>
                      </a:r>
                    </a:p>
                    <a:p>
                      <a:pPr marL="342900" indent="-342900" algn="just">
                        <a:buFontTx/>
                        <a:buChar char="-"/>
                      </a:pPr>
                      <a:r>
                        <a:rPr lang="en-US" sz="2400" b="1" i="1" baseline="0" dirty="0" err="1"/>
                        <a:t>Quy</a:t>
                      </a:r>
                      <a:r>
                        <a:rPr lang="en-US" sz="2400" b="1" i="1" baseline="0" dirty="0"/>
                        <a:t> </a:t>
                      </a:r>
                      <a:r>
                        <a:rPr lang="en-US" sz="2400" b="1" i="1" baseline="0" dirty="0" err="1"/>
                        <a:t>mô</a:t>
                      </a:r>
                      <a:r>
                        <a:rPr lang="en-US" sz="2400" b="1" i="1" baseline="0" dirty="0"/>
                        <a:t> </a:t>
                      </a:r>
                      <a:r>
                        <a:rPr lang="en-US" sz="2400" b="1" i="1" baseline="0" dirty="0" err="1"/>
                        <a:t>vốn</a:t>
                      </a:r>
                      <a:r>
                        <a:rPr lang="en-US" sz="2400" b="1" i="1" baseline="0" dirty="0"/>
                        <a:t> </a:t>
                      </a:r>
                      <a:r>
                        <a:rPr lang="en-US" sz="2400" b="1" i="1" baseline="0" dirty="0" err="1"/>
                        <a:t>điều</a:t>
                      </a:r>
                      <a:r>
                        <a:rPr lang="en-US" sz="2400" b="1" i="1" baseline="0" dirty="0"/>
                        <a:t> </a:t>
                      </a:r>
                      <a:r>
                        <a:rPr lang="en-US" sz="2400" b="1" i="1" baseline="0" dirty="0" err="1"/>
                        <a:t>lệ</a:t>
                      </a:r>
                      <a:r>
                        <a:rPr lang="en-US" sz="2400" b="1" i="1" baseline="0" dirty="0"/>
                        <a:t>.</a:t>
                      </a:r>
                    </a:p>
                    <a:p>
                      <a:pPr marL="342900" indent="-342900" algn="just">
                        <a:buFontTx/>
                        <a:buChar char="-"/>
                      </a:pPr>
                      <a:r>
                        <a:rPr lang="en-US" sz="2400" b="1" i="1" dirty="0" err="1"/>
                        <a:t>Niêm</a:t>
                      </a:r>
                      <a:r>
                        <a:rPr lang="en-US" sz="2400" b="1" i="1" baseline="0" dirty="0"/>
                        <a:t> </a:t>
                      </a:r>
                      <a:r>
                        <a:rPr lang="en-US" sz="2400" b="1" i="1" baseline="0" dirty="0" err="1"/>
                        <a:t>yết</a:t>
                      </a:r>
                      <a:r>
                        <a:rPr lang="en-US" sz="2400" b="1" i="1" baseline="0" dirty="0"/>
                        <a:t> </a:t>
                      </a:r>
                      <a:r>
                        <a:rPr lang="en-US" sz="2400" b="1" i="1" baseline="0" dirty="0" err="1"/>
                        <a:t>trên</a:t>
                      </a:r>
                      <a:r>
                        <a:rPr lang="en-US" sz="2400" b="1" i="1" baseline="0" dirty="0"/>
                        <a:t> </a:t>
                      </a:r>
                      <a:r>
                        <a:rPr lang="en-US" sz="2400" b="1" i="1" baseline="0" dirty="0" err="1"/>
                        <a:t>thị</a:t>
                      </a:r>
                      <a:r>
                        <a:rPr lang="en-US" sz="2400" b="1" i="1" baseline="0" dirty="0"/>
                        <a:t> </a:t>
                      </a:r>
                      <a:r>
                        <a:rPr lang="en-US" sz="2400" b="1" i="1" baseline="0" dirty="0" err="1"/>
                        <a:t>trường</a:t>
                      </a:r>
                      <a:r>
                        <a:rPr lang="en-US" sz="2400" b="1" i="1" baseline="0" dirty="0"/>
                        <a:t> </a:t>
                      </a:r>
                      <a:r>
                        <a:rPr lang="en-US" sz="2400" b="1" i="1" baseline="0" dirty="0" err="1"/>
                        <a:t>chứng</a:t>
                      </a:r>
                      <a:r>
                        <a:rPr lang="en-US" sz="2400" b="1" i="1" baseline="0" dirty="0"/>
                        <a:t> </a:t>
                      </a:r>
                      <a:r>
                        <a:rPr lang="en-US" sz="2400" b="1" i="1" baseline="0" dirty="0" err="1"/>
                        <a:t>khoán</a:t>
                      </a:r>
                      <a:r>
                        <a:rPr lang="en-US" sz="2400" b="1" i="1" baseline="0" dirty="0"/>
                        <a:t>.</a:t>
                      </a:r>
                      <a:endParaRPr lang="vi-VN" sz="24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86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Chỉ số hoạt động để đạt mục tiêu mục tiêu chiến lược của Ngân hàng</a:t>
            </a:r>
            <a:endParaRPr lang="vi-V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71956"/>
              </p:ext>
            </p:extLst>
          </p:nvPr>
        </p:nvGraphicFramePr>
        <p:xfrm>
          <a:off x="251520" y="1556792"/>
          <a:ext cx="8568951" cy="50219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60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Mục tiêu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Chỉ số hoạt động (CSFs)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Kết quả 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dự</a:t>
                      </a:r>
                      <a:r>
                        <a:rPr lang="en-US" sz="2000" baseline="0">
                          <a:effectLst/>
                        </a:rPr>
                        <a:t> kiến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Cách đo lường kết</a:t>
                      </a:r>
                      <a:r>
                        <a:rPr lang="en-US" sz="2000" baseline="0">
                          <a:effectLst/>
                        </a:rPr>
                        <a:t> quả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Mốc thời gian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78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Mục tiêu 1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Chỉ số 1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7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Chỉ số 2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7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Chỉ số 3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7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……..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778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Mục tiêu 2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……..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77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……..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77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……..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79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Triển khai Chiến lược phát triển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(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,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) –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</a:t>
            </a:r>
          </a:p>
          <a:p>
            <a:pPr algn="just"/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6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7436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Phát triển kế hoạch chi tiết 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01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/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/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.</a:t>
            </a:r>
          </a:p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/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/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6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.</a:t>
            </a: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0682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Đề án/ Dự án/ Kế hoạch số 1</a:t>
            </a:r>
            <a:endParaRPr lang="vi-V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627120"/>
              </p:ext>
            </p:extLst>
          </p:nvPr>
        </p:nvGraphicFramePr>
        <p:xfrm>
          <a:off x="179512" y="2420888"/>
          <a:ext cx="8784977" cy="4213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6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77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77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012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STT</a:t>
                      </a: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Hoạt động chính</a:t>
                      </a: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Trách nhiệm triển khai</a:t>
                      </a: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Tiêu chí đánh giá</a:t>
                      </a:r>
                      <a:r>
                        <a:rPr lang="en-US" sz="1600">
                          <a:effectLst/>
                        </a:rPr>
                        <a:t> (CSFs)</a:t>
                      </a: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Ngưỡng chuẩn đánh giá  (cần đạt được)</a:t>
                      </a: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Minh chứng (tài liệu, dữ liệu...)</a:t>
                      </a: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Nguồn lực thực hiện</a:t>
                      </a: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9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Tài chính</a:t>
                      </a: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Nhân lực</a:t>
                      </a: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Thời gian</a:t>
                      </a: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 </a:t>
                      </a: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 </a:t>
                      </a: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 </a:t>
                      </a: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 </a:t>
                      </a: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 </a:t>
                      </a: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 </a:t>
                      </a: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 </a:t>
                      </a: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 </a:t>
                      </a: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 </a:t>
                      </a: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60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7544" y="1340768"/>
            <a:ext cx="845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Kết quả  dự kiến sau ... năm: .................................................................................</a:t>
            </a:r>
          </a:p>
          <a:p>
            <a:r>
              <a:rPr lang="vi-VN" dirty="0"/>
              <a:t>.................................................................................................................................</a:t>
            </a:r>
          </a:p>
          <a:p>
            <a:r>
              <a:rPr lang="vi-VN" dirty="0"/>
              <a:t>(Lưu ý áp dụng yêu cầu SMART)</a:t>
            </a:r>
          </a:p>
        </p:txBody>
      </p:sp>
    </p:spTree>
    <p:extLst>
      <p:ext uri="{BB962C8B-B14F-4D97-AF65-F5344CB8AC3E}">
        <p14:creationId xmlns:p14="http://schemas.microsoft.com/office/powerpoint/2010/main" val="83270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521</Words>
  <Application>Microsoft Macintosh PowerPoint</Application>
  <PresentationFormat>On-screen Show (4:3)</PresentationFormat>
  <Paragraphs>92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.VnTime</vt:lpstr>
      <vt:lpstr>Arial</vt:lpstr>
      <vt:lpstr>Calibri</vt:lpstr>
      <vt:lpstr>Times New Roman</vt:lpstr>
      <vt:lpstr>Office Theme</vt:lpstr>
      <vt:lpstr>Yêu cầu đối với bài tập nhóm số 3</vt:lpstr>
      <vt:lpstr>Xây dựng chi tiết mục tiêu và kế hoạch bộ phận…</vt:lpstr>
      <vt:lpstr>Mục tiêu chiến lược của Ngân hàng</vt:lpstr>
      <vt:lpstr>Chỉ số hoạt động để đạt mục tiêu mục tiêu chiến lược của Ngân hàng</vt:lpstr>
      <vt:lpstr>Triển khai Chiến lược phát triển</vt:lpstr>
      <vt:lpstr>Phát triển kế hoạch chi tiết </vt:lpstr>
      <vt:lpstr>Đề án/ Dự án/ Kế hoạch số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chiến lược phát triển của ngân hàng:…..</dc:title>
  <dc:creator>Pham Quoc Khanh</dc:creator>
  <cp:lastModifiedBy>BuiTrung</cp:lastModifiedBy>
  <cp:revision>46</cp:revision>
  <cp:lastPrinted>2020-04-03T16:36:04Z</cp:lastPrinted>
  <dcterms:created xsi:type="dcterms:W3CDTF">2017-08-13T04:35:33Z</dcterms:created>
  <dcterms:modified xsi:type="dcterms:W3CDTF">2020-04-04T05:44:10Z</dcterms:modified>
</cp:coreProperties>
</file>