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62"/>
  </p:notesMasterIdLst>
  <p:sldIdLst>
    <p:sldId id="256" r:id="rId2"/>
    <p:sldId id="258" r:id="rId3"/>
    <p:sldId id="262" r:id="rId4"/>
    <p:sldId id="263" r:id="rId5"/>
    <p:sldId id="264" r:id="rId6"/>
    <p:sldId id="265" r:id="rId7"/>
    <p:sldId id="266" r:id="rId8"/>
    <p:sldId id="315" r:id="rId9"/>
    <p:sldId id="316" r:id="rId10"/>
    <p:sldId id="318" r:id="rId11"/>
    <p:sldId id="274" r:id="rId12"/>
    <p:sldId id="26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2" r:id="rId26"/>
    <p:sldId id="334" r:id="rId27"/>
    <p:sldId id="335" r:id="rId28"/>
    <p:sldId id="336" r:id="rId29"/>
    <p:sldId id="337" r:id="rId30"/>
    <p:sldId id="338" r:id="rId31"/>
    <p:sldId id="313" r:id="rId32"/>
    <p:sldId id="333" r:id="rId33"/>
    <p:sldId id="259" r:id="rId34"/>
    <p:sldId id="275" r:id="rId35"/>
    <p:sldId id="319" r:id="rId36"/>
    <p:sldId id="269" r:id="rId37"/>
    <p:sldId id="320" r:id="rId38"/>
    <p:sldId id="291" r:id="rId39"/>
    <p:sldId id="321" r:id="rId40"/>
    <p:sldId id="268" r:id="rId41"/>
    <p:sldId id="339" r:id="rId42"/>
    <p:sldId id="322" r:id="rId43"/>
    <p:sldId id="323" r:id="rId44"/>
    <p:sldId id="324" r:id="rId45"/>
    <p:sldId id="325" r:id="rId46"/>
    <p:sldId id="326" r:id="rId47"/>
    <p:sldId id="327" r:id="rId48"/>
    <p:sldId id="329" r:id="rId49"/>
    <p:sldId id="330" r:id="rId50"/>
    <p:sldId id="272" r:id="rId51"/>
    <p:sldId id="286" r:id="rId52"/>
    <p:sldId id="290" r:id="rId53"/>
    <p:sldId id="289" r:id="rId54"/>
    <p:sldId id="288" r:id="rId55"/>
    <p:sldId id="332" r:id="rId56"/>
    <p:sldId id="342" r:id="rId57"/>
    <p:sldId id="341" r:id="rId58"/>
    <p:sldId id="340" r:id="rId59"/>
    <p:sldId id="273" r:id="rId60"/>
    <p:sldId id="34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41"/>
    <p:restoredTop sz="50000" autoAdjust="0"/>
  </p:normalViewPr>
  <p:slideViewPr>
    <p:cSldViewPr snapToGrid="0" snapToObjects="1">
      <p:cViewPr varScale="1">
        <p:scale>
          <a:sx n="113" d="100"/>
          <a:sy n="113" d="100"/>
        </p:scale>
        <p:origin x="20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BD0EA-088E-429E-907F-C92E3D1326AB}" type="doc">
      <dgm:prSet loTypeId="urn:microsoft.com/office/officeart/2005/8/layout/process5" loCatId="process" qsTypeId="urn:microsoft.com/office/officeart/2005/8/quickstyle/3d3" qsCatId="3D" csTypeId="urn:microsoft.com/office/officeart/2005/8/colors/accent3_3" csCatId="accent3" phldr="1"/>
      <dgm:spPr/>
      <dgm:t>
        <a:bodyPr/>
        <a:lstStyle/>
        <a:p>
          <a:endParaRPr lang="en-US"/>
        </a:p>
      </dgm:t>
    </dgm:pt>
    <dgm:pt modelId="{011062CE-6215-458F-AA6D-021E04FB3A2B}">
      <dgm:prSet phldrT="[Text]"/>
      <dgm:spPr/>
      <dgm:t>
        <a:bodyPr/>
        <a:lstStyle/>
        <a:p>
          <a:pPr algn="just"/>
          <a:r>
            <a:rPr lang="en-US" b="1" dirty="0" err="1"/>
            <a:t>Cấp</a:t>
          </a:r>
          <a:r>
            <a:rPr lang="en-US" b="1" dirty="0"/>
            <a:t> </a:t>
          </a:r>
          <a:r>
            <a:rPr lang="en-US" b="1" dirty="0" err="1"/>
            <a:t>độ</a:t>
          </a:r>
          <a:r>
            <a:rPr lang="en-US" b="1" dirty="0"/>
            <a:t> 1</a:t>
          </a:r>
          <a:r>
            <a:rPr lang="en-US" dirty="0"/>
            <a:t>: </a:t>
          </a:r>
          <a:r>
            <a:rPr lang="en-US" dirty="0" err="1"/>
            <a:t>người</a:t>
          </a:r>
          <a:r>
            <a:rPr lang="en-US" dirty="0"/>
            <a:t> </a:t>
          </a:r>
          <a:r>
            <a:rPr lang="en-US" dirty="0" err="1"/>
            <a:t>nào</a:t>
          </a:r>
          <a:r>
            <a:rPr lang="en-US" dirty="0"/>
            <a:t> </a:t>
          </a:r>
          <a:r>
            <a:rPr lang="en-US" dirty="0" err="1"/>
            <a:t>đã</a:t>
          </a:r>
          <a:r>
            <a:rPr lang="en-US" dirty="0"/>
            <a:t> </a:t>
          </a:r>
          <a:r>
            <a:rPr lang="en-US" dirty="0" err="1"/>
            <a:t>mua</a:t>
          </a:r>
          <a:r>
            <a:rPr lang="en-US" dirty="0"/>
            <a:t> </a:t>
          </a:r>
          <a:r>
            <a:rPr lang="en-US" dirty="0" err="1"/>
            <a:t>hoặc</a:t>
          </a:r>
          <a:r>
            <a:rPr lang="en-US" dirty="0"/>
            <a:t> </a:t>
          </a:r>
          <a:r>
            <a:rPr lang="en-US" dirty="0" err="1"/>
            <a:t>bán</a:t>
          </a:r>
          <a:r>
            <a:rPr lang="en-US" dirty="0"/>
            <a:t> </a:t>
          </a:r>
          <a:r>
            <a:rPr lang="en-US" dirty="0" err="1"/>
            <a:t>một</a:t>
          </a:r>
          <a:r>
            <a:rPr lang="en-US" dirty="0"/>
            <a:t> </a:t>
          </a:r>
          <a:r>
            <a:rPr lang="en-US" dirty="0" err="1"/>
            <a:t>tài</a:t>
          </a:r>
          <a:r>
            <a:rPr lang="en-US" dirty="0"/>
            <a:t> </a:t>
          </a:r>
          <a:r>
            <a:rPr lang="en-US" dirty="0" err="1"/>
            <a:t>sản</a:t>
          </a:r>
          <a:r>
            <a:rPr lang="en-US" dirty="0"/>
            <a:t>, </a:t>
          </a:r>
          <a:r>
            <a:rPr lang="en-US" dirty="0" err="1"/>
            <a:t>đang</a:t>
          </a:r>
          <a:r>
            <a:rPr lang="en-US" dirty="0"/>
            <a:t> </a:t>
          </a:r>
          <a:r>
            <a:rPr lang="en-US" dirty="0" err="1"/>
            <a:t>sở</a:t>
          </a:r>
          <a:r>
            <a:rPr lang="en-US" dirty="0"/>
            <a:t> </a:t>
          </a:r>
          <a:r>
            <a:rPr lang="en-US" dirty="0" err="1"/>
            <a:t>hữu</a:t>
          </a:r>
          <a:r>
            <a:rPr lang="en-US" dirty="0"/>
            <a:t> </a:t>
          </a:r>
          <a:r>
            <a:rPr lang="en-US" dirty="0" err="1"/>
            <a:t>hoặc</a:t>
          </a:r>
          <a:r>
            <a:rPr lang="en-US" dirty="0"/>
            <a:t> </a:t>
          </a:r>
          <a:r>
            <a:rPr lang="en-US" dirty="0" err="1"/>
            <a:t>đã</a:t>
          </a:r>
          <a:r>
            <a:rPr lang="en-US" dirty="0"/>
            <a:t> </a:t>
          </a:r>
          <a:r>
            <a:rPr lang="en-US" dirty="0" err="1"/>
            <a:t>sở</a:t>
          </a:r>
          <a:r>
            <a:rPr lang="en-US" dirty="0"/>
            <a:t> </a:t>
          </a:r>
          <a:r>
            <a:rPr lang="en-US" dirty="0" err="1"/>
            <a:t>hữu</a:t>
          </a:r>
          <a:r>
            <a:rPr lang="en-US" dirty="0"/>
            <a:t> </a:t>
          </a:r>
          <a:r>
            <a:rPr lang="en-US" dirty="0" err="1"/>
            <a:t>một</a:t>
          </a:r>
          <a:r>
            <a:rPr lang="en-US" dirty="0"/>
            <a:t> </a:t>
          </a:r>
          <a:r>
            <a:rPr lang="en-US" dirty="0" err="1"/>
            <a:t>tài</a:t>
          </a:r>
          <a:r>
            <a:rPr lang="en-US" dirty="0"/>
            <a:t> </a:t>
          </a:r>
          <a:r>
            <a:rPr lang="en-US" dirty="0" err="1"/>
            <a:t>sản</a:t>
          </a:r>
          <a:r>
            <a:rPr lang="en-US" dirty="0"/>
            <a:t> </a:t>
          </a:r>
          <a:r>
            <a:rPr lang="en-US" dirty="0" err="1"/>
            <a:t>đều</a:t>
          </a:r>
          <a:r>
            <a:rPr lang="en-US" dirty="0"/>
            <a:t> </a:t>
          </a:r>
          <a:r>
            <a:rPr lang="en-US" dirty="0" err="1"/>
            <a:t>có</a:t>
          </a:r>
          <a:r>
            <a:rPr lang="en-US" dirty="0"/>
            <a:t> </a:t>
          </a:r>
          <a:r>
            <a:rPr lang="en-US" dirty="0" err="1"/>
            <a:t>quan</a:t>
          </a:r>
          <a:r>
            <a:rPr lang="en-US" dirty="0"/>
            <a:t> </a:t>
          </a:r>
          <a:r>
            <a:rPr lang="en-US" dirty="0" err="1"/>
            <a:t>niệm</a:t>
          </a:r>
          <a:r>
            <a:rPr lang="en-US" dirty="0"/>
            <a:t> </a:t>
          </a:r>
          <a:r>
            <a:rPr lang="en-US" dirty="0" err="1"/>
            <a:t>sơ</a:t>
          </a:r>
          <a:r>
            <a:rPr lang="en-US" dirty="0"/>
            <a:t> qua </a:t>
          </a:r>
          <a:r>
            <a:rPr lang="en-US" dirty="0" err="1"/>
            <a:t>về</a:t>
          </a:r>
          <a:r>
            <a:rPr lang="en-US" dirty="0"/>
            <a:t> </a:t>
          </a:r>
          <a:r>
            <a:rPr lang="en-US" dirty="0" err="1"/>
            <a:t>giá</a:t>
          </a:r>
          <a:r>
            <a:rPr lang="en-US" dirty="0"/>
            <a:t> </a:t>
          </a:r>
          <a:r>
            <a:rPr lang="en-US" dirty="0" err="1"/>
            <a:t>trị</a:t>
          </a:r>
          <a:r>
            <a:rPr lang="en-US" dirty="0"/>
            <a:t> </a:t>
          </a:r>
          <a:r>
            <a:rPr lang="en-US" dirty="0" err="1"/>
            <a:t>để</a:t>
          </a:r>
          <a:r>
            <a:rPr lang="en-US" dirty="0"/>
            <a:t> </a:t>
          </a:r>
          <a:r>
            <a:rPr lang="en-US" dirty="0" err="1"/>
            <a:t>ra</a:t>
          </a:r>
          <a:r>
            <a:rPr lang="en-US" dirty="0"/>
            <a:t> </a:t>
          </a:r>
          <a:r>
            <a:rPr lang="en-US" dirty="0" err="1"/>
            <a:t>quyết</a:t>
          </a:r>
          <a:r>
            <a:rPr lang="en-US" dirty="0"/>
            <a:t> </a:t>
          </a:r>
          <a:r>
            <a:rPr lang="en-US" dirty="0" err="1"/>
            <a:t>định</a:t>
          </a:r>
          <a:r>
            <a:rPr lang="en-US" dirty="0"/>
            <a:t>.</a:t>
          </a:r>
        </a:p>
      </dgm:t>
    </dgm:pt>
    <dgm:pt modelId="{EED5CF4E-4ADE-4C70-9F5B-6672948D1E37}" type="parTrans" cxnId="{88DD5693-A587-48A6-8118-E27E0C61EB64}">
      <dgm:prSet/>
      <dgm:spPr/>
      <dgm:t>
        <a:bodyPr/>
        <a:lstStyle/>
        <a:p>
          <a:endParaRPr lang="en-US"/>
        </a:p>
      </dgm:t>
    </dgm:pt>
    <dgm:pt modelId="{81C1C377-D4C8-443E-8A6E-6A205C4B86B8}" type="sibTrans" cxnId="{88DD5693-A587-48A6-8118-E27E0C61EB64}">
      <dgm:prSet/>
      <dgm:spPr/>
      <dgm:t>
        <a:bodyPr/>
        <a:lstStyle/>
        <a:p>
          <a:endParaRPr lang="en-US"/>
        </a:p>
      </dgm:t>
    </dgm:pt>
    <dgm:pt modelId="{55C6CF1C-82E3-46B4-8648-2DA063CA7A33}">
      <dgm:prSet phldrT="[Text]"/>
      <dgm:spPr/>
      <dgm:t>
        <a:bodyPr/>
        <a:lstStyle/>
        <a:p>
          <a:pPr algn="just"/>
          <a:r>
            <a:rPr lang="en-US" b="1" dirty="0" err="1"/>
            <a:t>Cấp</a:t>
          </a:r>
          <a:r>
            <a:rPr lang="en-US" b="1" dirty="0"/>
            <a:t> </a:t>
          </a:r>
          <a:r>
            <a:rPr lang="en-US" b="1" dirty="0" err="1"/>
            <a:t>độ</a:t>
          </a:r>
          <a:r>
            <a:rPr lang="en-US" b="1" dirty="0"/>
            <a:t> 2: </a:t>
          </a:r>
          <a:r>
            <a:rPr lang="en-US" dirty="0" err="1"/>
            <a:t>liên</a:t>
          </a:r>
          <a:r>
            <a:rPr lang="en-US" dirty="0"/>
            <a:t> </a:t>
          </a:r>
          <a:r>
            <a:rPr lang="en-US" dirty="0" err="1"/>
            <a:t>quan</a:t>
          </a:r>
          <a:r>
            <a:rPr lang="en-US" dirty="0"/>
            <a:t> </a:t>
          </a:r>
          <a:r>
            <a:rPr lang="en-US" dirty="0" err="1"/>
            <a:t>đến</a:t>
          </a:r>
          <a:r>
            <a:rPr lang="en-US" dirty="0"/>
            <a:t> </a:t>
          </a:r>
          <a:r>
            <a:rPr lang="en-US" dirty="0" err="1"/>
            <a:t>những</a:t>
          </a:r>
          <a:r>
            <a:rPr lang="en-US" dirty="0"/>
            <a:t> </a:t>
          </a:r>
          <a:r>
            <a:rPr lang="en-US" dirty="0" err="1"/>
            <a:t>người</a:t>
          </a:r>
          <a:r>
            <a:rPr lang="en-US" dirty="0"/>
            <a:t> </a:t>
          </a:r>
          <a:r>
            <a:rPr lang="en-US" dirty="0" err="1"/>
            <a:t>môi</a:t>
          </a:r>
          <a:r>
            <a:rPr lang="en-US" dirty="0"/>
            <a:t> </a:t>
          </a:r>
          <a:r>
            <a:rPr lang="en-US" dirty="0" err="1"/>
            <a:t>giới</a:t>
          </a:r>
          <a:r>
            <a:rPr lang="en-US" dirty="0"/>
            <a:t>, </a:t>
          </a:r>
          <a:r>
            <a:rPr lang="en-US" dirty="0" err="1"/>
            <a:t>những</a:t>
          </a:r>
          <a:r>
            <a:rPr lang="en-US" dirty="0"/>
            <a:t> </a:t>
          </a:r>
          <a:r>
            <a:rPr lang="en-US" dirty="0" err="1"/>
            <a:t>đại</a:t>
          </a:r>
          <a:r>
            <a:rPr lang="en-US" dirty="0"/>
            <a:t> </a:t>
          </a:r>
          <a:r>
            <a:rPr lang="en-US" dirty="0" err="1"/>
            <a:t>lý</a:t>
          </a:r>
          <a:r>
            <a:rPr lang="en-US" dirty="0"/>
            <a:t>, </a:t>
          </a:r>
          <a:r>
            <a:rPr lang="en-US" dirty="0" err="1"/>
            <a:t>những</a:t>
          </a:r>
          <a:r>
            <a:rPr lang="en-US" dirty="0"/>
            <a:t> </a:t>
          </a:r>
          <a:r>
            <a:rPr lang="en-US" dirty="0" err="1"/>
            <a:t>người</a:t>
          </a:r>
          <a:r>
            <a:rPr lang="en-US" dirty="0"/>
            <a:t> </a:t>
          </a:r>
          <a:r>
            <a:rPr lang="en-US" dirty="0" err="1"/>
            <a:t>cho</a:t>
          </a:r>
          <a:r>
            <a:rPr lang="en-US" dirty="0"/>
            <a:t> </a:t>
          </a:r>
          <a:r>
            <a:rPr lang="en-US" dirty="0" err="1"/>
            <a:t>vay</a:t>
          </a:r>
          <a:r>
            <a:rPr lang="en-US" dirty="0"/>
            <a:t> </a:t>
          </a:r>
          <a:r>
            <a:rPr lang="en-US" dirty="0" err="1"/>
            <a:t>thế</a:t>
          </a:r>
          <a:r>
            <a:rPr lang="en-US" dirty="0"/>
            <a:t> </a:t>
          </a:r>
          <a:r>
            <a:rPr lang="en-US" dirty="0" err="1"/>
            <a:t>chấp</a:t>
          </a:r>
          <a:r>
            <a:rPr lang="en-US" dirty="0"/>
            <a:t> </a:t>
          </a:r>
          <a:r>
            <a:rPr lang="en-US" dirty="0" err="1"/>
            <a:t>và</a:t>
          </a:r>
          <a:r>
            <a:rPr lang="en-US" dirty="0"/>
            <a:t> </a:t>
          </a:r>
          <a:r>
            <a:rPr lang="en-US" dirty="0" err="1"/>
            <a:t>những</a:t>
          </a:r>
          <a:r>
            <a:rPr lang="en-US" dirty="0"/>
            <a:t> </a:t>
          </a:r>
          <a:r>
            <a:rPr lang="en-US" dirty="0" err="1"/>
            <a:t>người</a:t>
          </a:r>
          <a:r>
            <a:rPr lang="en-US" dirty="0"/>
            <a:t> </a:t>
          </a:r>
          <a:r>
            <a:rPr lang="en-US" dirty="0" err="1"/>
            <a:t>khác</a:t>
          </a:r>
          <a:r>
            <a:rPr lang="en-US" dirty="0"/>
            <a:t> </a:t>
          </a:r>
          <a:r>
            <a:rPr lang="en-US" dirty="0" err="1"/>
            <a:t>mà</a:t>
          </a:r>
          <a:r>
            <a:rPr lang="en-US" dirty="0"/>
            <a:t> do </a:t>
          </a:r>
          <a:r>
            <a:rPr lang="en-US" dirty="0" err="1"/>
            <a:t>nghề</a:t>
          </a:r>
          <a:r>
            <a:rPr lang="en-US" dirty="0"/>
            <a:t> </a:t>
          </a:r>
          <a:r>
            <a:rPr lang="en-US" dirty="0" err="1"/>
            <a:t>nghiệp</a:t>
          </a:r>
          <a:r>
            <a:rPr lang="en-US" dirty="0"/>
            <a:t> </a:t>
          </a:r>
          <a:r>
            <a:rPr lang="en-US" dirty="0" err="1"/>
            <a:t>phải</a:t>
          </a:r>
          <a:r>
            <a:rPr lang="en-US" dirty="0"/>
            <a:t> can </a:t>
          </a:r>
          <a:r>
            <a:rPr lang="en-US" dirty="0" err="1"/>
            <a:t>thiệp</a:t>
          </a:r>
          <a:r>
            <a:rPr lang="en-US" dirty="0"/>
            <a:t> </a:t>
          </a:r>
          <a:r>
            <a:rPr lang="en-US" dirty="0" err="1"/>
            <a:t>hàng</a:t>
          </a:r>
          <a:r>
            <a:rPr lang="en-US" dirty="0"/>
            <a:t> </a:t>
          </a:r>
          <a:r>
            <a:rPr lang="en-US" dirty="0" err="1"/>
            <a:t>ngày</a:t>
          </a:r>
          <a:r>
            <a:rPr lang="en-US" dirty="0"/>
            <a:t> </a:t>
          </a:r>
          <a:r>
            <a:rPr lang="en-US" dirty="0" err="1"/>
            <a:t>vào</a:t>
          </a:r>
          <a:r>
            <a:rPr lang="en-US" dirty="0"/>
            <a:t> </a:t>
          </a:r>
          <a:r>
            <a:rPr lang="en-US" dirty="0" err="1"/>
            <a:t>thị</a:t>
          </a:r>
          <a:r>
            <a:rPr lang="en-US" dirty="0"/>
            <a:t> </a:t>
          </a:r>
          <a:r>
            <a:rPr lang="en-US" dirty="0" err="1"/>
            <a:t>trường</a:t>
          </a:r>
          <a:r>
            <a:rPr lang="en-US" dirty="0"/>
            <a:t> </a:t>
          </a:r>
          <a:r>
            <a:rPr lang="en-US" dirty="0" err="1"/>
            <a:t>mua</a:t>
          </a:r>
          <a:r>
            <a:rPr lang="en-US" dirty="0"/>
            <a:t> </a:t>
          </a:r>
          <a:r>
            <a:rPr lang="en-US" dirty="0" err="1"/>
            <a:t>bán</a:t>
          </a:r>
          <a:r>
            <a:rPr lang="en-US" dirty="0"/>
            <a:t> </a:t>
          </a:r>
          <a:r>
            <a:rPr lang="en-US" dirty="0" err="1"/>
            <a:t>tài</a:t>
          </a:r>
          <a:r>
            <a:rPr lang="en-US" dirty="0"/>
            <a:t> </a:t>
          </a:r>
          <a:r>
            <a:rPr lang="en-US" dirty="0" err="1"/>
            <a:t>sản</a:t>
          </a:r>
          <a:r>
            <a:rPr lang="en-US" dirty="0"/>
            <a:t> (</a:t>
          </a:r>
          <a:r>
            <a:rPr lang="en-US" dirty="0" err="1"/>
            <a:t>bất</a:t>
          </a:r>
          <a:r>
            <a:rPr lang="en-US" dirty="0"/>
            <a:t> </a:t>
          </a:r>
          <a:r>
            <a:rPr lang="en-US" dirty="0" err="1"/>
            <a:t>động</a:t>
          </a:r>
          <a:r>
            <a:rPr lang="en-US" dirty="0"/>
            <a:t> </a:t>
          </a:r>
          <a:r>
            <a:rPr lang="en-US" dirty="0" err="1"/>
            <a:t>sản</a:t>
          </a:r>
          <a:r>
            <a:rPr lang="en-US" dirty="0"/>
            <a:t>, …) </a:t>
          </a:r>
          <a:r>
            <a:rPr lang="en-US" dirty="0" err="1"/>
            <a:t>và</a:t>
          </a:r>
          <a:r>
            <a:rPr lang="en-US" dirty="0"/>
            <a:t> </a:t>
          </a:r>
          <a:r>
            <a:rPr lang="en-US" dirty="0" err="1"/>
            <a:t>phải</a:t>
          </a:r>
          <a:r>
            <a:rPr lang="en-US" dirty="0"/>
            <a:t> </a:t>
          </a:r>
          <a:r>
            <a:rPr lang="en-US" dirty="0" err="1"/>
            <a:t>có</a:t>
          </a:r>
          <a:r>
            <a:rPr lang="en-US" dirty="0"/>
            <a:t> </a:t>
          </a:r>
          <a:r>
            <a:rPr lang="en-US" dirty="0" err="1"/>
            <a:t>khái</a:t>
          </a:r>
          <a:r>
            <a:rPr lang="en-US" dirty="0"/>
            <a:t> </a:t>
          </a:r>
          <a:r>
            <a:rPr lang="en-US" dirty="0" err="1"/>
            <a:t>niệm</a:t>
          </a:r>
          <a:r>
            <a:rPr lang="en-US" dirty="0"/>
            <a:t> </a:t>
          </a:r>
          <a:r>
            <a:rPr lang="en-US" dirty="0" err="1"/>
            <a:t>về</a:t>
          </a:r>
          <a:r>
            <a:rPr lang="en-US" dirty="0"/>
            <a:t> </a:t>
          </a:r>
          <a:r>
            <a:rPr lang="en-US" dirty="0" err="1"/>
            <a:t>giá</a:t>
          </a:r>
          <a:r>
            <a:rPr lang="en-US" dirty="0"/>
            <a:t> </a:t>
          </a:r>
          <a:r>
            <a:rPr lang="en-US" dirty="0" err="1"/>
            <a:t>trị</a:t>
          </a:r>
          <a:r>
            <a:rPr lang="en-US" dirty="0"/>
            <a:t>.</a:t>
          </a:r>
        </a:p>
      </dgm:t>
    </dgm:pt>
    <dgm:pt modelId="{5EDD8D3E-57ED-4E1A-9BE3-B39183A7FDBE}" type="parTrans" cxnId="{8863F04C-B684-4C5A-B9A8-37F880FDE51A}">
      <dgm:prSet/>
      <dgm:spPr/>
      <dgm:t>
        <a:bodyPr/>
        <a:lstStyle/>
        <a:p>
          <a:endParaRPr lang="en-US"/>
        </a:p>
      </dgm:t>
    </dgm:pt>
    <dgm:pt modelId="{70D288D0-D8B4-4AF7-8CFA-8B34EC83F319}" type="sibTrans" cxnId="{8863F04C-B684-4C5A-B9A8-37F880FDE51A}">
      <dgm:prSet/>
      <dgm:spPr/>
      <dgm:t>
        <a:bodyPr/>
        <a:lstStyle/>
        <a:p>
          <a:endParaRPr lang="en-US"/>
        </a:p>
      </dgm:t>
    </dgm:pt>
    <dgm:pt modelId="{435D5F44-E096-4A33-8829-B433EF791C9F}">
      <dgm:prSet phldrT="[Text]"/>
      <dgm:spPr/>
      <dgm:t>
        <a:bodyPr/>
        <a:lstStyle/>
        <a:p>
          <a:pPr algn="just"/>
          <a:r>
            <a:rPr lang="en-US" b="1" dirty="0" err="1"/>
            <a:t>Cấp</a:t>
          </a:r>
          <a:r>
            <a:rPr lang="en-US" b="1" dirty="0"/>
            <a:t> </a:t>
          </a:r>
          <a:r>
            <a:rPr lang="en-US" b="1" dirty="0" err="1"/>
            <a:t>độ</a:t>
          </a:r>
          <a:r>
            <a:rPr lang="en-US" b="1" dirty="0"/>
            <a:t> 3: </a:t>
          </a:r>
          <a:r>
            <a:rPr lang="en-US" dirty="0" err="1"/>
            <a:t>những</a:t>
          </a:r>
          <a:r>
            <a:rPr lang="en-US" dirty="0"/>
            <a:t> </a:t>
          </a:r>
          <a:r>
            <a:rPr lang="en-US" dirty="0" err="1"/>
            <a:t>chuyên</a:t>
          </a:r>
          <a:r>
            <a:rPr lang="en-US" dirty="0"/>
            <a:t> </a:t>
          </a:r>
          <a:r>
            <a:rPr lang="en-US" dirty="0" err="1"/>
            <a:t>gia</a:t>
          </a:r>
          <a:r>
            <a:rPr lang="en-US" dirty="0"/>
            <a:t> </a:t>
          </a:r>
          <a:r>
            <a:rPr lang="en-US" dirty="0" err="1"/>
            <a:t>hoặc</a:t>
          </a:r>
          <a:r>
            <a:rPr lang="en-US" dirty="0"/>
            <a:t> </a:t>
          </a:r>
          <a:r>
            <a:rPr lang="en-US" dirty="0" err="1"/>
            <a:t>nhà</a:t>
          </a:r>
          <a:r>
            <a:rPr lang="en-US" dirty="0"/>
            <a:t> </a:t>
          </a:r>
          <a:r>
            <a:rPr lang="en-US" dirty="0" err="1"/>
            <a:t>thẩm</a:t>
          </a:r>
          <a:r>
            <a:rPr lang="en-US" dirty="0"/>
            <a:t> </a:t>
          </a:r>
          <a:r>
            <a:rPr lang="en-US" dirty="0" err="1"/>
            <a:t>định</a:t>
          </a:r>
          <a:r>
            <a:rPr lang="en-US" dirty="0"/>
            <a:t> </a:t>
          </a:r>
          <a:r>
            <a:rPr lang="en-US" dirty="0" err="1"/>
            <a:t>giá</a:t>
          </a:r>
          <a:r>
            <a:rPr lang="en-US" dirty="0"/>
            <a:t> </a:t>
          </a:r>
          <a:r>
            <a:rPr lang="en-US" dirty="0" err="1"/>
            <a:t>chuyên</a:t>
          </a:r>
          <a:r>
            <a:rPr lang="en-US" dirty="0"/>
            <a:t> </a:t>
          </a:r>
          <a:r>
            <a:rPr lang="en-US" dirty="0" err="1"/>
            <a:t>nghiệp</a:t>
          </a:r>
          <a:r>
            <a:rPr lang="en-US" dirty="0"/>
            <a:t> </a:t>
          </a:r>
          <a:r>
            <a:rPr lang="en-US" dirty="0" err="1"/>
            <a:t>dành</a:t>
          </a:r>
          <a:r>
            <a:rPr lang="en-US" dirty="0"/>
            <a:t> </a:t>
          </a:r>
          <a:r>
            <a:rPr lang="en-US" dirty="0" err="1"/>
            <a:t>cả</a:t>
          </a:r>
          <a:r>
            <a:rPr lang="en-US" dirty="0"/>
            <a:t> </a:t>
          </a:r>
          <a:r>
            <a:rPr lang="en-US" dirty="0" err="1"/>
            <a:t>cuộc</a:t>
          </a:r>
          <a:r>
            <a:rPr lang="en-US" dirty="0"/>
            <a:t> </a:t>
          </a:r>
          <a:r>
            <a:rPr lang="en-US" dirty="0" err="1"/>
            <a:t>đời</a:t>
          </a:r>
          <a:r>
            <a:rPr lang="en-US" dirty="0"/>
            <a:t> </a:t>
          </a:r>
          <a:r>
            <a:rPr lang="en-US" dirty="0" err="1"/>
            <a:t>để</a:t>
          </a:r>
          <a:r>
            <a:rPr lang="en-US" dirty="0"/>
            <a:t> </a:t>
          </a:r>
          <a:r>
            <a:rPr lang="en-US" dirty="0" err="1"/>
            <a:t>có</a:t>
          </a:r>
          <a:r>
            <a:rPr lang="en-US" dirty="0"/>
            <a:t> </a:t>
          </a:r>
          <a:r>
            <a:rPr lang="en-US" dirty="0" err="1"/>
            <a:t>được</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những</a:t>
          </a:r>
          <a:r>
            <a:rPr lang="en-US" dirty="0"/>
            <a:t> </a:t>
          </a:r>
          <a:r>
            <a:rPr lang="en-US" dirty="0" err="1"/>
            <a:t>năng</a:t>
          </a:r>
          <a:r>
            <a:rPr lang="en-US" dirty="0"/>
            <a:t> </a:t>
          </a:r>
          <a:r>
            <a:rPr lang="en-US" dirty="0" err="1"/>
            <a:t>lực</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soạn</a:t>
          </a:r>
          <a:r>
            <a:rPr lang="en-US" dirty="0"/>
            <a:t> </a:t>
          </a:r>
          <a:r>
            <a:rPr lang="en-US" dirty="0" err="1"/>
            <a:t>ra</a:t>
          </a:r>
          <a:r>
            <a:rPr lang="en-US" dirty="0"/>
            <a:t> </a:t>
          </a:r>
          <a:r>
            <a:rPr lang="en-US" dirty="0" err="1"/>
            <a:t>những</a:t>
          </a:r>
          <a:r>
            <a:rPr lang="en-US" dirty="0"/>
            <a:t> </a:t>
          </a:r>
          <a:r>
            <a:rPr lang="en-US" dirty="0" err="1"/>
            <a:t>biên</a:t>
          </a:r>
          <a:r>
            <a:rPr lang="en-US" dirty="0"/>
            <a:t> </a:t>
          </a:r>
          <a:r>
            <a:rPr lang="en-US" dirty="0" err="1"/>
            <a:t>bản</a:t>
          </a:r>
          <a:r>
            <a:rPr lang="en-US" dirty="0"/>
            <a:t> </a:t>
          </a:r>
          <a:r>
            <a:rPr lang="en-US" dirty="0" err="1"/>
            <a:t>giám</a:t>
          </a:r>
          <a:r>
            <a:rPr lang="en-US" dirty="0"/>
            <a:t> </a:t>
          </a:r>
          <a:r>
            <a:rPr lang="en-US" dirty="0" err="1"/>
            <a:t>định</a:t>
          </a:r>
          <a:r>
            <a:rPr lang="en-US" dirty="0"/>
            <a:t> </a:t>
          </a:r>
          <a:r>
            <a:rPr lang="en-US" dirty="0" err="1"/>
            <a:t>khách</a:t>
          </a:r>
          <a:r>
            <a:rPr lang="en-US" dirty="0"/>
            <a:t> </a:t>
          </a:r>
          <a:r>
            <a:rPr lang="en-US" dirty="0" err="1"/>
            <a:t>quan</a:t>
          </a:r>
          <a:r>
            <a:rPr lang="en-US" dirty="0"/>
            <a:t> </a:t>
          </a:r>
          <a:r>
            <a:rPr lang="en-US" dirty="0" err="1"/>
            <a:t>gồm</a:t>
          </a:r>
          <a:r>
            <a:rPr lang="en-US" dirty="0"/>
            <a:t> </a:t>
          </a:r>
          <a:r>
            <a:rPr lang="en-US" dirty="0" err="1"/>
            <a:t>những</a:t>
          </a:r>
          <a:r>
            <a:rPr lang="en-US" dirty="0"/>
            <a:t> </a:t>
          </a:r>
          <a:r>
            <a:rPr lang="en-US" dirty="0" err="1"/>
            <a:t>ước</a:t>
          </a:r>
          <a:r>
            <a:rPr lang="en-US" dirty="0"/>
            <a:t> </a:t>
          </a:r>
          <a:r>
            <a:rPr lang="en-US" dirty="0" err="1"/>
            <a:t>tính</a:t>
          </a:r>
          <a:r>
            <a:rPr lang="en-US" dirty="0"/>
            <a:t> </a:t>
          </a:r>
          <a:r>
            <a:rPr lang="en-US" dirty="0" err="1"/>
            <a:t>về</a:t>
          </a:r>
          <a:r>
            <a:rPr lang="en-US" dirty="0"/>
            <a:t> </a:t>
          </a:r>
          <a:r>
            <a:rPr lang="en-US" dirty="0" err="1"/>
            <a:t>giá</a:t>
          </a:r>
          <a:r>
            <a:rPr lang="en-US" dirty="0"/>
            <a:t> </a:t>
          </a:r>
          <a:r>
            <a:rPr lang="en-US" dirty="0" err="1"/>
            <a:t>trị</a:t>
          </a:r>
          <a:r>
            <a:rPr lang="en-US" dirty="0"/>
            <a:t>.</a:t>
          </a:r>
        </a:p>
      </dgm:t>
    </dgm:pt>
    <dgm:pt modelId="{0D4B9733-F7E4-4B29-A984-D7647F278D5E}" type="parTrans" cxnId="{DF33451A-B6A9-41EC-B90F-ABBAF60BD184}">
      <dgm:prSet/>
      <dgm:spPr/>
      <dgm:t>
        <a:bodyPr/>
        <a:lstStyle/>
        <a:p>
          <a:endParaRPr lang="en-US"/>
        </a:p>
      </dgm:t>
    </dgm:pt>
    <dgm:pt modelId="{757AD073-E9C6-49A5-AF30-E46122E769A1}" type="sibTrans" cxnId="{DF33451A-B6A9-41EC-B90F-ABBAF60BD184}">
      <dgm:prSet/>
      <dgm:spPr/>
      <dgm:t>
        <a:bodyPr/>
        <a:lstStyle/>
        <a:p>
          <a:endParaRPr lang="en-US"/>
        </a:p>
      </dgm:t>
    </dgm:pt>
    <dgm:pt modelId="{1CB8A876-0305-47A3-8D12-A95549776C7A}" type="pres">
      <dgm:prSet presAssocID="{04ABD0EA-088E-429E-907F-C92E3D1326AB}" presName="diagram" presStyleCnt="0">
        <dgm:presLayoutVars>
          <dgm:dir/>
          <dgm:resizeHandles val="exact"/>
        </dgm:presLayoutVars>
      </dgm:prSet>
      <dgm:spPr/>
    </dgm:pt>
    <dgm:pt modelId="{BCD8D6ED-CF5E-4706-B151-082AA411C59B}" type="pres">
      <dgm:prSet presAssocID="{011062CE-6215-458F-AA6D-021E04FB3A2B}" presName="node" presStyleLbl="node1" presStyleIdx="0" presStyleCnt="3" custScaleX="384906" custLinFactNeighborX="3596" custLinFactNeighborY="-41249">
        <dgm:presLayoutVars>
          <dgm:bulletEnabled val="1"/>
        </dgm:presLayoutVars>
      </dgm:prSet>
      <dgm:spPr/>
    </dgm:pt>
    <dgm:pt modelId="{E07EA211-7E57-41C3-8393-9B6B1F39D832}" type="pres">
      <dgm:prSet presAssocID="{81C1C377-D4C8-443E-8A6E-6A205C4B86B8}" presName="sibTrans" presStyleLbl="sibTrans2D1" presStyleIdx="0" presStyleCnt="2"/>
      <dgm:spPr/>
    </dgm:pt>
    <dgm:pt modelId="{77077EDD-C6EA-4703-A5B7-53F37A5D3552}" type="pres">
      <dgm:prSet presAssocID="{81C1C377-D4C8-443E-8A6E-6A205C4B86B8}" presName="connectorText" presStyleLbl="sibTrans2D1" presStyleIdx="0" presStyleCnt="2"/>
      <dgm:spPr/>
    </dgm:pt>
    <dgm:pt modelId="{B8FD4872-FB2A-4E78-AEA2-112DDDB2DF9A}" type="pres">
      <dgm:prSet presAssocID="{55C6CF1C-82E3-46B4-8648-2DA063CA7A33}" presName="node" presStyleLbl="node1" presStyleIdx="1" presStyleCnt="3" custScaleX="384906">
        <dgm:presLayoutVars>
          <dgm:bulletEnabled val="1"/>
        </dgm:presLayoutVars>
      </dgm:prSet>
      <dgm:spPr/>
    </dgm:pt>
    <dgm:pt modelId="{3F51DDDD-1CD8-419D-981C-5524F214FD35}" type="pres">
      <dgm:prSet presAssocID="{70D288D0-D8B4-4AF7-8CFA-8B34EC83F319}" presName="sibTrans" presStyleLbl="sibTrans2D1" presStyleIdx="1" presStyleCnt="2"/>
      <dgm:spPr/>
    </dgm:pt>
    <dgm:pt modelId="{D441DC83-D6E4-41EA-9BE6-BC264DDEA378}" type="pres">
      <dgm:prSet presAssocID="{70D288D0-D8B4-4AF7-8CFA-8B34EC83F319}" presName="connectorText" presStyleLbl="sibTrans2D1" presStyleIdx="1" presStyleCnt="2"/>
      <dgm:spPr/>
    </dgm:pt>
    <dgm:pt modelId="{8331D541-E743-4E47-AAAD-01BC6A3498E9}" type="pres">
      <dgm:prSet presAssocID="{435D5F44-E096-4A33-8829-B433EF791C9F}" presName="node" presStyleLbl="node1" presStyleIdx="2" presStyleCnt="3" custScaleX="384906">
        <dgm:presLayoutVars>
          <dgm:bulletEnabled val="1"/>
        </dgm:presLayoutVars>
      </dgm:prSet>
      <dgm:spPr/>
    </dgm:pt>
  </dgm:ptLst>
  <dgm:cxnLst>
    <dgm:cxn modelId="{6B29CC16-82CF-DE4E-8583-2DCB87E48BD9}" type="presOf" srcId="{011062CE-6215-458F-AA6D-021E04FB3A2B}" destId="{BCD8D6ED-CF5E-4706-B151-082AA411C59B}" srcOrd="0" destOrd="0" presId="urn:microsoft.com/office/officeart/2005/8/layout/process5"/>
    <dgm:cxn modelId="{DF33451A-B6A9-41EC-B90F-ABBAF60BD184}" srcId="{04ABD0EA-088E-429E-907F-C92E3D1326AB}" destId="{435D5F44-E096-4A33-8829-B433EF791C9F}" srcOrd="2" destOrd="0" parTransId="{0D4B9733-F7E4-4B29-A984-D7647F278D5E}" sibTransId="{757AD073-E9C6-49A5-AF30-E46122E769A1}"/>
    <dgm:cxn modelId="{82422B37-3B88-FC49-AD12-2BE63693C84C}" type="presOf" srcId="{435D5F44-E096-4A33-8829-B433EF791C9F}" destId="{8331D541-E743-4E47-AAAD-01BC6A3498E9}" srcOrd="0" destOrd="0" presId="urn:microsoft.com/office/officeart/2005/8/layout/process5"/>
    <dgm:cxn modelId="{8863F04C-B684-4C5A-B9A8-37F880FDE51A}" srcId="{04ABD0EA-088E-429E-907F-C92E3D1326AB}" destId="{55C6CF1C-82E3-46B4-8648-2DA063CA7A33}" srcOrd="1" destOrd="0" parTransId="{5EDD8D3E-57ED-4E1A-9BE3-B39183A7FDBE}" sibTransId="{70D288D0-D8B4-4AF7-8CFA-8B34EC83F319}"/>
    <dgm:cxn modelId="{43CBFA4E-E71A-3347-AB8F-E639E0B5260B}" type="presOf" srcId="{81C1C377-D4C8-443E-8A6E-6A205C4B86B8}" destId="{77077EDD-C6EA-4703-A5B7-53F37A5D3552}" srcOrd="1" destOrd="0" presId="urn:microsoft.com/office/officeart/2005/8/layout/process5"/>
    <dgm:cxn modelId="{440F0F5B-9DB2-5946-B3D1-1347E42C7E4C}" type="presOf" srcId="{70D288D0-D8B4-4AF7-8CFA-8B34EC83F319}" destId="{3F51DDDD-1CD8-419D-981C-5524F214FD35}" srcOrd="0" destOrd="0" presId="urn:microsoft.com/office/officeart/2005/8/layout/process5"/>
    <dgm:cxn modelId="{190CC474-34C0-BF4B-820D-73AFBE2D320E}" type="presOf" srcId="{04ABD0EA-088E-429E-907F-C92E3D1326AB}" destId="{1CB8A876-0305-47A3-8D12-A95549776C7A}" srcOrd="0" destOrd="0" presId="urn:microsoft.com/office/officeart/2005/8/layout/process5"/>
    <dgm:cxn modelId="{438FCA82-BCBF-2748-AE33-2D9F57652680}" type="presOf" srcId="{70D288D0-D8B4-4AF7-8CFA-8B34EC83F319}" destId="{D441DC83-D6E4-41EA-9BE6-BC264DDEA378}" srcOrd="1" destOrd="0" presId="urn:microsoft.com/office/officeart/2005/8/layout/process5"/>
    <dgm:cxn modelId="{88DD5693-A587-48A6-8118-E27E0C61EB64}" srcId="{04ABD0EA-088E-429E-907F-C92E3D1326AB}" destId="{011062CE-6215-458F-AA6D-021E04FB3A2B}" srcOrd="0" destOrd="0" parTransId="{EED5CF4E-4ADE-4C70-9F5B-6672948D1E37}" sibTransId="{81C1C377-D4C8-443E-8A6E-6A205C4B86B8}"/>
    <dgm:cxn modelId="{D02290C1-01E7-6D40-9C37-B14350B4FDAC}" type="presOf" srcId="{81C1C377-D4C8-443E-8A6E-6A205C4B86B8}" destId="{E07EA211-7E57-41C3-8393-9B6B1F39D832}" srcOrd="0" destOrd="0" presId="urn:microsoft.com/office/officeart/2005/8/layout/process5"/>
    <dgm:cxn modelId="{0EEA03E7-5706-DB48-9C35-C8C971127A17}" type="presOf" srcId="{55C6CF1C-82E3-46B4-8648-2DA063CA7A33}" destId="{B8FD4872-FB2A-4E78-AEA2-112DDDB2DF9A}" srcOrd="0" destOrd="0" presId="urn:microsoft.com/office/officeart/2005/8/layout/process5"/>
    <dgm:cxn modelId="{5FF972AB-4693-724D-91D3-489192C4AD57}" type="presParOf" srcId="{1CB8A876-0305-47A3-8D12-A95549776C7A}" destId="{BCD8D6ED-CF5E-4706-B151-082AA411C59B}" srcOrd="0" destOrd="0" presId="urn:microsoft.com/office/officeart/2005/8/layout/process5"/>
    <dgm:cxn modelId="{D5AF75D2-70A8-C04C-9343-32C72A5A5BD0}" type="presParOf" srcId="{1CB8A876-0305-47A3-8D12-A95549776C7A}" destId="{E07EA211-7E57-41C3-8393-9B6B1F39D832}" srcOrd="1" destOrd="0" presId="urn:microsoft.com/office/officeart/2005/8/layout/process5"/>
    <dgm:cxn modelId="{9433787A-EA66-1443-8D33-1F583237103A}" type="presParOf" srcId="{E07EA211-7E57-41C3-8393-9B6B1F39D832}" destId="{77077EDD-C6EA-4703-A5B7-53F37A5D3552}" srcOrd="0" destOrd="0" presId="urn:microsoft.com/office/officeart/2005/8/layout/process5"/>
    <dgm:cxn modelId="{59651902-B0B0-4B42-8A9A-76BE253465DB}" type="presParOf" srcId="{1CB8A876-0305-47A3-8D12-A95549776C7A}" destId="{B8FD4872-FB2A-4E78-AEA2-112DDDB2DF9A}" srcOrd="2" destOrd="0" presId="urn:microsoft.com/office/officeart/2005/8/layout/process5"/>
    <dgm:cxn modelId="{AA8BDBDB-CBE5-AD44-8D8C-265C638AF79C}" type="presParOf" srcId="{1CB8A876-0305-47A3-8D12-A95549776C7A}" destId="{3F51DDDD-1CD8-419D-981C-5524F214FD35}" srcOrd="3" destOrd="0" presId="urn:microsoft.com/office/officeart/2005/8/layout/process5"/>
    <dgm:cxn modelId="{2919F1CD-74EE-0640-A0AA-891462C58553}" type="presParOf" srcId="{3F51DDDD-1CD8-419D-981C-5524F214FD35}" destId="{D441DC83-D6E4-41EA-9BE6-BC264DDEA378}" srcOrd="0" destOrd="0" presId="urn:microsoft.com/office/officeart/2005/8/layout/process5"/>
    <dgm:cxn modelId="{08BC8A79-BF54-1F4B-AA7F-0261BBBBEF74}" type="presParOf" srcId="{1CB8A876-0305-47A3-8D12-A95549776C7A}" destId="{8331D541-E743-4E47-AAAD-01BC6A3498E9}"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AA3108-FA7A-41B9-9FFA-72AFCB020D07}" type="doc">
      <dgm:prSet loTypeId="urn:microsoft.com/office/officeart/2005/8/layout/arrow3" loCatId="relationship" qsTypeId="urn:microsoft.com/office/officeart/2005/8/quickstyle/3d3" qsCatId="3D" csTypeId="urn:microsoft.com/office/officeart/2005/8/colors/accent0_1" csCatId="mainScheme" phldr="1"/>
      <dgm:spPr/>
    </dgm:pt>
    <dgm:pt modelId="{0C8B76BF-1F67-4079-B45F-0730109C1C3C}">
      <dgm:prSet custT="1"/>
      <dgm:spPr/>
      <dgm:t>
        <a:bodyPr/>
        <a:lstStyle/>
        <a:p>
          <a:pPr marL="0" marR="0" lvl="0" indent="0" algn="ctr" defTabSz="914400" rtl="0" eaLnBrk="0" fontAlgn="base" latinLnBrk="0" hangingPunct="0">
            <a:lnSpc>
              <a:spcPct val="150000"/>
            </a:lnSpc>
            <a:spcBef>
              <a:spcPct val="20000"/>
            </a:spcBef>
            <a:spcAft>
              <a:spcPct val="0"/>
            </a:spcAft>
            <a:buClr>
              <a:srgbClr val="006600"/>
            </a:buClr>
            <a:buSzPct val="75000"/>
            <a:buFont typeface="Wingdings" pitchFamily="2" charset="2"/>
            <a:buNone/>
            <a:tabLst/>
          </a:pPr>
          <a:r>
            <a:rPr kumimoji="1" lang="en-US" sz="2800" b="1" i="0" u="none" strike="noStrike" cap="none" normalizeH="0" baseline="0" dirty="0" err="1">
              <a:ln/>
              <a:effectLst/>
              <a:latin typeface="Times New Roman" pitchFamily="18" charset="0"/>
            </a:rPr>
            <a:t>Các</a:t>
          </a:r>
          <a:r>
            <a:rPr kumimoji="1" lang="en-US" sz="2800" b="1" i="0" u="none" strike="noStrike" cap="none" normalizeH="0" baseline="0" dirty="0">
              <a:ln/>
              <a:effectLst/>
              <a:latin typeface="Times New Roman" pitchFamily="18" charset="0"/>
            </a:rPr>
            <a:t> </a:t>
          </a:r>
          <a:r>
            <a:rPr kumimoji="1" lang="en-US" sz="2800" b="1" i="0" u="none" strike="noStrike" cap="none" normalizeH="0" baseline="0" dirty="0" err="1">
              <a:ln/>
              <a:effectLst/>
              <a:latin typeface="Times New Roman" pitchFamily="18" charset="0"/>
            </a:rPr>
            <a:t>yếu</a:t>
          </a:r>
          <a:r>
            <a:rPr kumimoji="1" lang="en-US" sz="2800" b="1" i="0" u="none" strike="noStrike" cap="none" normalizeH="0" baseline="0" dirty="0">
              <a:ln/>
              <a:effectLst/>
              <a:latin typeface="Times New Roman" pitchFamily="18" charset="0"/>
            </a:rPr>
            <a:t> </a:t>
          </a:r>
          <a:r>
            <a:rPr kumimoji="1" lang="en-US" sz="2800" b="1" i="0" u="none" strike="noStrike" cap="none" normalizeH="0" baseline="0" dirty="0" err="1">
              <a:ln/>
              <a:effectLst/>
              <a:latin typeface="Times New Roman" pitchFamily="18" charset="0"/>
            </a:rPr>
            <a:t>tố</a:t>
          </a:r>
          <a:r>
            <a:rPr kumimoji="1" lang="en-US" sz="2800" b="1" i="0" u="none" strike="noStrike" cap="none" normalizeH="0" baseline="0" dirty="0">
              <a:ln/>
              <a:effectLst/>
              <a:latin typeface="Times New Roman" pitchFamily="18" charset="0"/>
            </a:rPr>
            <a:t> </a:t>
          </a:r>
          <a:r>
            <a:rPr kumimoji="1" lang="en-US" sz="2800" b="1" i="0" u="none" strike="noStrike" cap="none" normalizeH="0" baseline="0" dirty="0" err="1">
              <a:ln/>
              <a:effectLst/>
              <a:latin typeface="Times New Roman" pitchFamily="18" charset="0"/>
            </a:rPr>
            <a:t>khách</a:t>
          </a:r>
          <a:r>
            <a:rPr kumimoji="1" lang="en-US" sz="2800" b="1" i="0" u="none" strike="noStrike" cap="none" normalizeH="0" baseline="0" dirty="0">
              <a:ln/>
              <a:effectLst/>
              <a:latin typeface="Times New Roman" pitchFamily="18" charset="0"/>
            </a:rPr>
            <a:t> </a:t>
          </a:r>
          <a:r>
            <a:rPr kumimoji="1" lang="en-US" sz="2800" b="1" i="0" u="none" strike="noStrike" cap="none" normalizeH="0" baseline="0" dirty="0" err="1">
              <a:ln/>
              <a:effectLst/>
              <a:latin typeface="Times New Roman" pitchFamily="18" charset="0"/>
            </a:rPr>
            <a:t>quan</a:t>
          </a:r>
          <a:endParaRPr kumimoji="0" lang="en-US" sz="2300" b="1" i="0" u="none" strike="noStrike" cap="none" normalizeH="0" baseline="0" dirty="0">
            <a:ln/>
            <a:effectLst/>
            <a:latin typeface="Times New Roman" pitchFamily="18" charset="0"/>
          </a:endParaRPr>
        </a:p>
      </dgm:t>
    </dgm:pt>
    <dgm:pt modelId="{D705E417-CA23-4792-B86E-78FEA8DB0596}" type="parTrans" cxnId="{4089C408-7A4D-41FC-9DD4-17AEBDA6749E}">
      <dgm:prSet/>
      <dgm:spPr/>
      <dgm:t>
        <a:bodyPr/>
        <a:lstStyle/>
        <a:p>
          <a:endParaRPr lang="en-US">
            <a:solidFill>
              <a:schemeClr val="accent2"/>
            </a:solidFill>
          </a:endParaRPr>
        </a:p>
      </dgm:t>
    </dgm:pt>
    <dgm:pt modelId="{07CA7BBC-D982-4513-8281-81673B611C37}" type="sibTrans" cxnId="{4089C408-7A4D-41FC-9DD4-17AEBDA6749E}">
      <dgm:prSet/>
      <dgm:spPr/>
      <dgm:t>
        <a:bodyPr/>
        <a:lstStyle/>
        <a:p>
          <a:endParaRPr lang="en-US">
            <a:solidFill>
              <a:schemeClr val="accent2"/>
            </a:solidFill>
          </a:endParaRPr>
        </a:p>
      </dgm:t>
    </dgm:pt>
    <dgm:pt modelId="{D1A9C3EE-470A-4BA8-9FEA-C9F614FD6323}">
      <dgm:prSet custT="1"/>
      <dgm:spPr/>
      <dgm:t>
        <a:bodyPr/>
        <a:lstStyle/>
        <a:p>
          <a:pPr marL="0" marR="0" lvl="0" indent="0" algn="ctr" defTabSz="914400" rtl="0" eaLnBrk="0" fontAlgn="base" latinLnBrk="0" hangingPunct="0">
            <a:lnSpc>
              <a:spcPct val="100000"/>
            </a:lnSpc>
            <a:spcBef>
              <a:spcPct val="20000"/>
            </a:spcBef>
            <a:spcAft>
              <a:spcPct val="0"/>
            </a:spcAft>
            <a:buClr>
              <a:srgbClr val="006600"/>
            </a:buClr>
            <a:buSzPct val="75000"/>
            <a:buFont typeface="Wingdings" pitchFamily="2" charset="2"/>
            <a:buNone/>
            <a:tabLst/>
          </a:pPr>
          <a:endParaRPr kumimoji="1" lang="en-US" sz="2300" b="1" i="0" u="none" strike="noStrike" cap="none" normalizeH="0" baseline="0" dirty="0">
            <a:ln/>
            <a:effectLst/>
            <a:latin typeface="Times New Roman" pitchFamily="18" charset="0"/>
          </a:endParaRPr>
        </a:p>
        <a:p>
          <a:pPr marL="0" marR="0" lvl="0" indent="0" algn="ctr" defTabSz="914400" rtl="0" eaLnBrk="0" fontAlgn="base" latinLnBrk="0" hangingPunct="0">
            <a:lnSpc>
              <a:spcPct val="150000"/>
            </a:lnSpc>
            <a:spcBef>
              <a:spcPct val="20000"/>
            </a:spcBef>
            <a:spcAft>
              <a:spcPct val="0"/>
            </a:spcAft>
            <a:buClr>
              <a:srgbClr val="006600"/>
            </a:buClr>
            <a:buSzPct val="75000"/>
            <a:buFont typeface="Wingdings" pitchFamily="2" charset="2"/>
            <a:buNone/>
            <a:tabLst/>
          </a:pPr>
          <a:r>
            <a:rPr kumimoji="0" lang="en-US" sz="2800" b="1" i="0" u="none" strike="noStrike" cap="none" normalizeH="0" baseline="0">
              <a:ln/>
              <a:effectLst/>
              <a:latin typeface="Times New Roman" pitchFamily="18" charset="0"/>
            </a:rPr>
            <a:t>Các yếu tố chủ quan</a:t>
          </a:r>
          <a:endParaRPr kumimoji="0" lang="en-US" sz="2800" b="1" i="0" u="none" strike="noStrike" cap="none" normalizeH="0" baseline="0" dirty="0">
            <a:ln/>
            <a:effectLst/>
            <a:latin typeface="Times New Roman" pitchFamily="18" charset="0"/>
          </a:endParaRPr>
        </a:p>
      </dgm:t>
    </dgm:pt>
    <dgm:pt modelId="{B6CEF94B-E6CD-4D8C-BA33-7DC8795ECD40}" type="parTrans" cxnId="{49149EDF-417C-4F1D-ADC4-8761219F1FC1}">
      <dgm:prSet/>
      <dgm:spPr/>
      <dgm:t>
        <a:bodyPr/>
        <a:lstStyle/>
        <a:p>
          <a:endParaRPr lang="en-US">
            <a:solidFill>
              <a:schemeClr val="accent2"/>
            </a:solidFill>
          </a:endParaRPr>
        </a:p>
      </dgm:t>
    </dgm:pt>
    <dgm:pt modelId="{D9CCE523-52DB-4075-A5BD-0EF293B7D150}" type="sibTrans" cxnId="{49149EDF-417C-4F1D-ADC4-8761219F1FC1}">
      <dgm:prSet/>
      <dgm:spPr/>
      <dgm:t>
        <a:bodyPr/>
        <a:lstStyle/>
        <a:p>
          <a:endParaRPr lang="en-US">
            <a:solidFill>
              <a:schemeClr val="accent2"/>
            </a:solidFill>
          </a:endParaRPr>
        </a:p>
      </dgm:t>
    </dgm:pt>
    <dgm:pt modelId="{C8740516-7FB0-4A81-817A-71496C87138B}" type="pres">
      <dgm:prSet presAssocID="{77AA3108-FA7A-41B9-9FFA-72AFCB020D07}" presName="compositeShape" presStyleCnt="0">
        <dgm:presLayoutVars>
          <dgm:chMax val="2"/>
          <dgm:dir/>
          <dgm:resizeHandles val="exact"/>
        </dgm:presLayoutVars>
      </dgm:prSet>
      <dgm:spPr/>
    </dgm:pt>
    <dgm:pt modelId="{7736B6D0-B8F7-47A5-BDF9-25CF171FD8FF}" type="pres">
      <dgm:prSet presAssocID="{77AA3108-FA7A-41B9-9FFA-72AFCB020D07}" presName="divider" presStyleLbl="fgShp" presStyleIdx="0" presStyleCnt="1"/>
      <dgm:spPr/>
    </dgm:pt>
    <dgm:pt modelId="{1E1398E9-52D2-4B77-A4BB-1E8EFD798C75}" type="pres">
      <dgm:prSet presAssocID="{0C8B76BF-1F67-4079-B45F-0730109C1C3C}" presName="downArrow" presStyleLbl="node1" presStyleIdx="0" presStyleCnt="2"/>
      <dgm:spPr/>
    </dgm:pt>
    <dgm:pt modelId="{1C5BB40B-2944-4137-B8EC-48F0F983036F}" type="pres">
      <dgm:prSet presAssocID="{0C8B76BF-1F67-4079-B45F-0730109C1C3C}" presName="downArrowText" presStyleLbl="revTx" presStyleIdx="0" presStyleCnt="2" custScaleX="145690" custScaleY="92559" custLinFactNeighborX="-2694" custLinFactNeighborY="3720">
        <dgm:presLayoutVars>
          <dgm:bulletEnabled val="1"/>
        </dgm:presLayoutVars>
      </dgm:prSet>
      <dgm:spPr/>
    </dgm:pt>
    <dgm:pt modelId="{3159BF8F-5F31-410B-94BC-10BDF920A3AC}" type="pres">
      <dgm:prSet presAssocID="{D1A9C3EE-470A-4BA8-9FEA-C9F614FD6323}" presName="upArrow" presStyleLbl="node1" presStyleIdx="1" presStyleCnt="2"/>
      <dgm:spPr/>
    </dgm:pt>
    <dgm:pt modelId="{1AA0832B-A5CA-458E-A37B-6EDBFC0F89ED}" type="pres">
      <dgm:prSet presAssocID="{D1A9C3EE-470A-4BA8-9FEA-C9F614FD6323}" presName="upArrowText" presStyleLbl="revTx" presStyleIdx="1" presStyleCnt="2" custScaleX="147454" custLinFactNeighborX="-499" custLinFactNeighborY="-23424">
        <dgm:presLayoutVars>
          <dgm:bulletEnabled val="1"/>
        </dgm:presLayoutVars>
      </dgm:prSet>
      <dgm:spPr/>
    </dgm:pt>
  </dgm:ptLst>
  <dgm:cxnLst>
    <dgm:cxn modelId="{18A73D01-5599-CB4B-B18E-1DF24A6D271C}" type="presOf" srcId="{D1A9C3EE-470A-4BA8-9FEA-C9F614FD6323}" destId="{1AA0832B-A5CA-458E-A37B-6EDBFC0F89ED}" srcOrd="0" destOrd="0" presId="urn:microsoft.com/office/officeart/2005/8/layout/arrow3"/>
    <dgm:cxn modelId="{4089C408-7A4D-41FC-9DD4-17AEBDA6749E}" srcId="{77AA3108-FA7A-41B9-9FFA-72AFCB020D07}" destId="{0C8B76BF-1F67-4079-B45F-0730109C1C3C}" srcOrd="0" destOrd="0" parTransId="{D705E417-CA23-4792-B86E-78FEA8DB0596}" sibTransId="{07CA7BBC-D982-4513-8281-81673B611C37}"/>
    <dgm:cxn modelId="{17FD2C7D-3E36-D045-A809-A6299422EEDA}" type="presOf" srcId="{0C8B76BF-1F67-4079-B45F-0730109C1C3C}" destId="{1C5BB40B-2944-4137-B8EC-48F0F983036F}" srcOrd="0" destOrd="0" presId="urn:microsoft.com/office/officeart/2005/8/layout/arrow3"/>
    <dgm:cxn modelId="{372D55C6-467D-CA4D-AED3-91CDE5E08E96}" type="presOf" srcId="{77AA3108-FA7A-41B9-9FFA-72AFCB020D07}" destId="{C8740516-7FB0-4A81-817A-71496C87138B}" srcOrd="0" destOrd="0" presId="urn:microsoft.com/office/officeart/2005/8/layout/arrow3"/>
    <dgm:cxn modelId="{49149EDF-417C-4F1D-ADC4-8761219F1FC1}" srcId="{77AA3108-FA7A-41B9-9FFA-72AFCB020D07}" destId="{D1A9C3EE-470A-4BA8-9FEA-C9F614FD6323}" srcOrd="1" destOrd="0" parTransId="{B6CEF94B-E6CD-4D8C-BA33-7DC8795ECD40}" sibTransId="{D9CCE523-52DB-4075-A5BD-0EF293B7D150}"/>
    <dgm:cxn modelId="{755C4E60-3E95-CB4F-A2F8-B48EE3266EA9}" type="presParOf" srcId="{C8740516-7FB0-4A81-817A-71496C87138B}" destId="{7736B6D0-B8F7-47A5-BDF9-25CF171FD8FF}" srcOrd="0" destOrd="0" presId="urn:microsoft.com/office/officeart/2005/8/layout/arrow3"/>
    <dgm:cxn modelId="{8B04FC00-2434-BD43-A1D0-A77B3B26F461}" type="presParOf" srcId="{C8740516-7FB0-4A81-817A-71496C87138B}" destId="{1E1398E9-52D2-4B77-A4BB-1E8EFD798C75}" srcOrd="1" destOrd="0" presId="urn:microsoft.com/office/officeart/2005/8/layout/arrow3"/>
    <dgm:cxn modelId="{47AF1038-3DA9-F240-B3EF-DC69306F5C5D}" type="presParOf" srcId="{C8740516-7FB0-4A81-817A-71496C87138B}" destId="{1C5BB40B-2944-4137-B8EC-48F0F983036F}" srcOrd="2" destOrd="0" presId="urn:microsoft.com/office/officeart/2005/8/layout/arrow3"/>
    <dgm:cxn modelId="{4A0C6A3C-2310-BF43-862C-C1B2C3B5EEAF}" type="presParOf" srcId="{C8740516-7FB0-4A81-817A-71496C87138B}" destId="{3159BF8F-5F31-410B-94BC-10BDF920A3AC}" srcOrd="3" destOrd="0" presId="urn:microsoft.com/office/officeart/2005/8/layout/arrow3"/>
    <dgm:cxn modelId="{513A1666-51E0-B34C-A87A-1314DBB195E9}" type="presParOf" srcId="{C8740516-7FB0-4A81-817A-71496C87138B}" destId="{1AA0832B-A5CA-458E-A37B-6EDBFC0F89ED}"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8D6ED-CF5E-4706-B151-082AA411C59B}">
      <dsp:nvSpPr>
        <dsp:cNvPr id="0" name=""/>
        <dsp:cNvSpPr/>
      </dsp:nvSpPr>
      <dsp:spPr>
        <a:xfrm>
          <a:off x="444738" y="0"/>
          <a:ext cx="7324582" cy="1141772"/>
        </a:xfrm>
        <a:prstGeom prst="roundRect">
          <a:avLst>
            <a:gd name="adj" fmla="val 10000"/>
          </a:avLst>
        </a:prstGeom>
        <a:solidFill>
          <a:schemeClr val="accent3">
            <a:shade val="80000"/>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1" kern="1200" dirty="0" err="1"/>
            <a:t>Cấp</a:t>
          </a:r>
          <a:r>
            <a:rPr lang="en-US" sz="1700" b="1" kern="1200" dirty="0"/>
            <a:t> </a:t>
          </a:r>
          <a:r>
            <a:rPr lang="en-US" sz="1700" b="1" kern="1200" dirty="0" err="1"/>
            <a:t>độ</a:t>
          </a:r>
          <a:r>
            <a:rPr lang="en-US" sz="1700" b="1" kern="1200" dirty="0"/>
            <a:t> 1</a:t>
          </a:r>
          <a:r>
            <a:rPr lang="en-US" sz="1700" kern="1200" dirty="0"/>
            <a:t>: </a:t>
          </a:r>
          <a:r>
            <a:rPr lang="en-US" sz="1700" kern="1200" dirty="0" err="1"/>
            <a:t>người</a:t>
          </a:r>
          <a:r>
            <a:rPr lang="en-US" sz="1700" kern="1200" dirty="0"/>
            <a:t> </a:t>
          </a:r>
          <a:r>
            <a:rPr lang="en-US" sz="1700" kern="1200" dirty="0" err="1"/>
            <a:t>nào</a:t>
          </a:r>
          <a:r>
            <a:rPr lang="en-US" sz="1700" kern="1200" dirty="0"/>
            <a:t> </a:t>
          </a:r>
          <a:r>
            <a:rPr lang="en-US" sz="1700" kern="1200" dirty="0" err="1"/>
            <a:t>đã</a:t>
          </a:r>
          <a:r>
            <a:rPr lang="en-US" sz="1700" kern="1200" dirty="0"/>
            <a:t> </a:t>
          </a:r>
          <a:r>
            <a:rPr lang="en-US" sz="1700" kern="1200" dirty="0" err="1"/>
            <a:t>mua</a:t>
          </a:r>
          <a:r>
            <a:rPr lang="en-US" sz="1700" kern="1200" dirty="0"/>
            <a:t> </a:t>
          </a:r>
          <a:r>
            <a:rPr lang="en-US" sz="1700" kern="1200" dirty="0" err="1"/>
            <a:t>hoặc</a:t>
          </a:r>
          <a:r>
            <a:rPr lang="en-US" sz="1700" kern="1200" dirty="0"/>
            <a:t> </a:t>
          </a:r>
          <a:r>
            <a:rPr lang="en-US" sz="1700" kern="1200" dirty="0" err="1"/>
            <a:t>bán</a:t>
          </a:r>
          <a:r>
            <a:rPr lang="en-US" sz="1700" kern="1200" dirty="0"/>
            <a:t> </a:t>
          </a:r>
          <a:r>
            <a:rPr lang="en-US" sz="1700" kern="1200" dirty="0" err="1"/>
            <a:t>một</a:t>
          </a:r>
          <a:r>
            <a:rPr lang="en-US" sz="1700" kern="1200" dirty="0"/>
            <a:t> </a:t>
          </a:r>
          <a:r>
            <a:rPr lang="en-US" sz="1700" kern="1200" dirty="0" err="1"/>
            <a:t>tài</a:t>
          </a:r>
          <a:r>
            <a:rPr lang="en-US" sz="1700" kern="1200" dirty="0"/>
            <a:t> </a:t>
          </a:r>
          <a:r>
            <a:rPr lang="en-US" sz="1700" kern="1200" dirty="0" err="1"/>
            <a:t>sản</a:t>
          </a:r>
          <a:r>
            <a:rPr lang="en-US" sz="1700" kern="1200" dirty="0"/>
            <a:t>, </a:t>
          </a:r>
          <a:r>
            <a:rPr lang="en-US" sz="1700" kern="1200" dirty="0" err="1"/>
            <a:t>đang</a:t>
          </a:r>
          <a:r>
            <a:rPr lang="en-US" sz="1700" kern="1200" dirty="0"/>
            <a:t> </a:t>
          </a:r>
          <a:r>
            <a:rPr lang="en-US" sz="1700" kern="1200" dirty="0" err="1"/>
            <a:t>sở</a:t>
          </a:r>
          <a:r>
            <a:rPr lang="en-US" sz="1700" kern="1200" dirty="0"/>
            <a:t> </a:t>
          </a:r>
          <a:r>
            <a:rPr lang="en-US" sz="1700" kern="1200" dirty="0" err="1"/>
            <a:t>hữu</a:t>
          </a:r>
          <a:r>
            <a:rPr lang="en-US" sz="1700" kern="1200" dirty="0"/>
            <a:t> </a:t>
          </a:r>
          <a:r>
            <a:rPr lang="en-US" sz="1700" kern="1200" dirty="0" err="1"/>
            <a:t>hoặc</a:t>
          </a:r>
          <a:r>
            <a:rPr lang="en-US" sz="1700" kern="1200" dirty="0"/>
            <a:t> </a:t>
          </a:r>
          <a:r>
            <a:rPr lang="en-US" sz="1700" kern="1200" dirty="0" err="1"/>
            <a:t>đã</a:t>
          </a:r>
          <a:r>
            <a:rPr lang="en-US" sz="1700" kern="1200" dirty="0"/>
            <a:t> </a:t>
          </a:r>
          <a:r>
            <a:rPr lang="en-US" sz="1700" kern="1200" dirty="0" err="1"/>
            <a:t>sở</a:t>
          </a:r>
          <a:r>
            <a:rPr lang="en-US" sz="1700" kern="1200" dirty="0"/>
            <a:t> </a:t>
          </a:r>
          <a:r>
            <a:rPr lang="en-US" sz="1700" kern="1200" dirty="0" err="1"/>
            <a:t>hữu</a:t>
          </a:r>
          <a:r>
            <a:rPr lang="en-US" sz="1700" kern="1200" dirty="0"/>
            <a:t> </a:t>
          </a:r>
          <a:r>
            <a:rPr lang="en-US" sz="1700" kern="1200" dirty="0" err="1"/>
            <a:t>một</a:t>
          </a:r>
          <a:r>
            <a:rPr lang="en-US" sz="1700" kern="1200" dirty="0"/>
            <a:t> </a:t>
          </a:r>
          <a:r>
            <a:rPr lang="en-US" sz="1700" kern="1200" dirty="0" err="1"/>
            <a:t>tài</a:t>
          </a:r>
          <a:r>
            <a:rPr lang="en-US" sz="1700" kern="1200" dirty="0"/>
            <a:t> </a:t>
          </a:r>
          <a:r>
            <a:rPr lang="en-US" sz="1700" kern="1200" dirty="0" err="1"/>
            <a:t>sản</a:t>
          </a:r>
          <a:r>
            <a:rPr lang="en-US" sz="1700" kern="1200" dirty="0"/>
            <a:t> </a:t>
          </a:r>
          <a:r>
            <a:rPr lang="en-US" sz="1700" kern="1200" dirty="0" err="1"/>
            <a:t>đều</a:t>
          </a:r>
          <a:r>
            <a:rPr lang="en-US" sz="1700" kern="1200" dirty="0"/>
            <a:t> </a:t>
          </a:r>
          <a:r>
            <a:rPr lang="en-US" sz="1700" kern="1200" dirty="0" err="1"/>
            <a:t>có</a:t>
          </a:r>
          <a:r>
            <a:rPr lang="en-US" sz="1700" kern="1200" dirty="0"/>
            <a:t> </a:t>
          </a:r>
          <a:r>
            <a:rPr lang="en-US" sz="1700" kern="1200" dirty="0" err="1"/>
            <a:t>quan</a:t>
          </a:r>
          <a:r>
            <a:rPr lang="en-US" sz="1700" kern="1200" dirty="0"/>
            <a:t> </a:t>
          </a:r>
          <a:r>
            <a:rPr lang="en-US" sz="1700" kern="1200" dirty="0" err="1"/>
            <a:t>niệm</a:t>
          </a:r>
          <a:r>
            <a:rPr lang="en-US" sz="1700" kern="1200" dirty="0"/>
            <a:t> </a:t>
          </a:r>
          <a:r>
            <a:rPr lang="en-US" sz="1700" kern="1200" dirty="0" err="1"/>
            <a:t>sơ</a:t>
          </a:r>
          <a:r>
            <a:rPr lang="en-US" sz="1700" kern="1200" dirty="0"/>
            <a:t> qua </a:t>
          </a:r>
          <a:r>
            <a:rPr lang="en-US" sz="1700" kern="1200" dirty="0" err="1"/>
            <a:t>về</a:t>
          </a:r>
          <a:r>
            <a:rPr lang="en-US" sz="1700" kern="1200" dirty="0"/>
            <a:t> </a:t>
          </a:r>
          <a:r>
            <a:rPr lang="en-US" sz="1700" kern="1200" dirty="0" err="1"/>
            <a:t>giá</a:t>
          </a:r>
          <a:r>
            <a:rPr lang="en-US" sz="1700" kern="1200" dirty="0"/>
            <a:t> </a:t>
          </a:r>
          <a:r>
            <a:rPr lang="en-US" sz="1700" kern="1200" dirty="0" err="1"/>
            <a:t>trị</a:t>
          </a:r>
          <a:r>
            <a:rPr lang="en-US" sz="1700" kern="1200" dirty="0"/>
            <a:t> </a:t>
          </a:r>
          <a:r>
            <a:rPr lang="en-US" sz="1700" kern="1200" dirty="0" err="1"/>
            <a:t>để</a:t>
          </a:r>
          <a:r>
            <a:rPr lang="en-US" sz="1700" kern="1200" dirty="0"/>
            <a:t> </a:t>
          </a:r>
          <a:r>
            <a:rPr lang="en-US" sz="1700" kern="1200" dirty="0" err="1"/>
            <a:t>ra</a:t>
          </a:r>
          <a:r>
            <a:rPr lang="en-US" sz="1700" kern="1200" dirty="0"/>
            <a:t> </a:t>
          </a:r>
          <a:r>
            <a:rPr lang="en-US" sz="1700" kern="1200" dirty="0" err="1"/>
            <a:t>quyết</a:t>
          </a:r>
          <a:r>
            <a:rPr lang="en-US" sz="1700" kern="1200" dirty="0"/>
            <a:t> </a:t>
          </a:r>
          <a:r>
            <a:rPr lang="en-US" sz="1700" kern="1200" dirty="0" err="1"/>
            <a:t>định</a:t>
          </a:r>
          <a:r>
            <a:rPr lang="en-US" sz="1700" kern="1200" dirty="0"/>
            <a:t>.</a:t>
          </a:r>
        </a:p>
      </dsp:txBody>
      <dsp:txXfrm>
        <a:off x="478179" y="33441"/>
        <a:ext cx="7257700" cy="1074890"/>
      </dsp:txXfrm>
    </dsp:sp>
    <dsp:sp modelId="{E07EA211-7E57-41C3-8393-9B6B1F39D832}">
      <dsp:nvSpPr>
        <dsp:cNvPr id="0" name=""/>
        <dsp:cNvSpPr/>
      </dsp:nvSpPr>
      <dsp:spPr>
        <a:xfrm rot="5523467">
          <a:off x="3870970" y="1275733"/>
          <a:ext cx="404511" cy="471932"/>
        </a:xfrm>
        <a:prstGeom prst="rightArrow">
          <a:avLst>
            <a:gd name="adj1" fmla="val 60000"/>
            <a:gd name="adj2" fmla="val 50000"/>
          </a:avLst>
        </a:prstGeom>
        <a:solidFill>
          <a:schemeClr val="accent3">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933824" y="1309483"/>
        <a:ext cx="283160" cy="283158"/>
      </dsp:txXfrm>
    </dsp:sp>
    <dsp:sp modelId="{B8FD4872-FB2A-4E78-AEA2-112DDDB2DF9A}">
      <dsp:nvSpPr>
        <dsp:cNvPr id="0" name=""/>
        <dsp:cNvSpPr/>
      </dsp:nvSpPr>
      <dsp:spPr>
        <a:xfrm>
          <a:off x="376308" y="1904509"/>
          <a:ext cx="7324582" cy="1141772"/>
        </a:xfrm>
        <a:prstGeom prst="roundRect">
          <a:avLst>
            <a:gd name="adj" fmla="val 10000"/>
          </a:avLst>
        </a:prstGeom>
        <a:solidFill>
          <a:schemeClr val="accent3">
            <a:shade val="80000"/>
            <a:hueOff val="-32917"/>
            <a:satOff val="13280"/>
            <a:lumOff val="8447"/>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1" kern="1200" dirty="0" err="1"/>
            <a:t>Cấp</a:t>
          </a:r>
          <a:r>
            <a:rPr lang="en-US" sz="1700" b="1" kern="1200" dirty="0"/>
            <a:t> </a:t>
          </a:r>
          <a:r>
            <a:rPr lang="en-US" sz="1700" b="1" kern="1200" dirty="0" err="1"/>
            <a:t>độ</a:t>
          </a:r>
          <a:r>
            <a:rPr lang="en-US" sz="1700" b="1" kern="1200" dirty="0"/>
            <a:t> 2: </a:t>
          </a:r>
          <a:r>
            <a:rPr lang="en-US" sz="1700" kern="1200" dirty="0" err="1"/>
            <a:t>liên</a:t>
          </a:r>
          <a:r>
            <a:rPr lang="en-US" sz="1700" kern="1200" dirty="0"/>
            <a:t> </a:t>
          </a:r>
          <a:r>
            <a:rPr lang="en-US" sz="1700" kern="1200" dirty="0" err="1"/>
            <a:t>quan</a:t>
          </a:r>
          <a:r>
            <a:rPr lang="en-US" sz="1700" kern="1200" dirty="0"/>
            <a:t> </a:t>
          </a:r>
          <a:r>
            <a:rPr lang="en-US" sz="1700" kern="1200" dirty="0" err="1"/>
            <a:t>đến</a:t>
          </a:r>
          <a:r>
            <a:rPr lang="en-US" sz="1700" kern="1200" dirty="0"/>
            <a:t> </a:t>
          </a:r>
          <a:r>
            <a:rPr lang="en-US" sz="1700" kern="1200" dirty="0" err="1"/>
            <a:t>những</a:t>
          </a:r>
          <a:r>
            <a:rPr lang="en-US" sz="1700" kern="1200" dirty="0"/>
            <a:t> </a:t>
          </a:r>
          <a:r>
            <a:rPr lang="en-US" sz="1700" kern="1200" dirty="0" err="1"/>
            <a:t>người</a:t>
          </a:r>
          <a:r>
            <a:rPr lang="en-US" sz="1700" kern="1200" dirty="0"/>
            <a:t> </a:t>
          </a:r>
          <a:r>
            <a:rPr lang="en-US" sz="1700" kern="1200" dirty="0" err="1"/>
            <a:t>môi</a:t>
          </a:r>
          <a:r>
            <a:rPr lang="en-US" sz="1700" kern="1200" dirty="0"/>
            <a:t> </a:t>
          </a:r>
          <a:r>
            <a:rPr lang="en-US" sz="1700" kern="1200" dirty="0" err="1"/>
            <a:t>giới</a:t>
          </a:r>
          <a:r>
            <a:rPr lang="en-US" sz="1700" kern="1200" dirty="0"/>
            <a:t>, </a:t>
          </a:r>
          <a:r>
            <a:rPr lang="en-US" sz="1700" kern="1200" dirty="0" err="1"/>
            <a:t>những</a:t>
          </a:r>
          <a:r>
            <a:rPr lang="en-US" sz="1700" kern="1200" dirty="0"/>
            <a:t> </a:t>
          </a:r>
          <a:r>
            <a:rPr lang="en-US" sz="1700" kern="1200" dirty="0" err="1"/>
            <a:t>đại</a:t>
          </a:r>
          <a:r>
            <a:rPr lang="en-US" sz="1700" kern="1200" dirty="0"/>
            <a:t> </a:t>
          </a:r>
          <a:r>
            <a:rPr lang="en-US" sz="1700" kern="1200" dirty="0" err="1"/>
            <a:t>lý</a:t>
          </a:r>
          <a:r>
            <a:rPr lang="en-US" sz="1700" kern="1200" dirty="0"/>
            <a:t>, </a:t>
          </a:r>
          <a:r>
            <a:rPr lang="en-US" sz="1700" kern="1200" dirty="0" err="1"/>
            <a:t>những</a:t>
          </a:r>
          <a:r>
            <a:rPr lang="en-US" sz="1700" kern="1200" dirty="0"/>
            <a:t> </a:t>
          </a:r>
          <a:r>
            <a:rPr lang="en-US" sz="1700" kern="1200" dirty="0" err="1"/>
            <a:t>người</a:t>
          </a:r>
          <a:r>
            <a:rPr lang="en-US" sz="1700" kern="1200" dirty="0"/>
            <a:t> </a:t>
          </a:r>
          <a:r>
            <a:rPr lang="en-US" sz="1700" kern="1200" dirty="0" err="1"/>
            <a:t>cho</a:t>
          </a:r>
          <a:r>
            <a:rPr lang="en-US" sz="1700" kern="1200" dirty="0"/>
            <a:t> </a:t>
          </a:r>
          <a:r>
            <a:rPr lang="en-US" sz="1700" kern="1200" dirty="0" err="1"/>
            <a:t>vay</a:t>
          </a:r>
          <a:r>
            <a:rPr lang="en-US" sz="1700" kern="1200" dirty="0"/>
            <a:t> </a:t>
          </a:r>
          <a:r>
            <a:rPr lang="en-US" sz="1700" kern="1200" dirty="0" err="1"/>
            <a:t>thế</a:t>
          </a:r>
          <a:r>
            <a:rPr lang="en-US" sz="1700" kern="1200" dirty="0"/>
            <a:t> </a:t>
          </a:r>
          <a:r>
            <a:rPr lang="en-US" sz="1700" kern="1200" dirty="0" err="1"/>
            <a:t>chấp</a:t>
          </a:r>
          <a:r>
            <a:rPr lang="en-US" sz="1700" kern="1200" dirty="0"/>
            <a:t> </a:t>
          </a:r>
          <a:r>
            <a:rPr lang="en-US" sz="1700" kern="1200" dirty="0" err="1"/>
            <a:t>và</a:t>
          </a:r>
          <a:r>
            <a:rPr lang="en-US" sz="1700" kern="1200" dirty="0"/>
            <a:t> </a:t>
          </a:r>
          <a:r>
            <a:rPr lang="en-US" sz="1700" kern="1200" dirty="0" err="1"/>
            <a:t>những</a:t>
          </a:r>
          <a:r>
            <a:rPr lang="en-US" sz="1700" kern="1200" dirty="0"/>
            <a:t> </a:t>
          </a:r>
          <a:r>
            <a:rPr lang="en-US" sz="1700" kern="1200" dirty="0" err="1"/>
            <a:t>người</a:t>
          </a:r>
          <a:r>
            <a:rPr lang="en-US" sz="1700" kern="1200" dirty="0"/>
            <a:t> </a:t>
          </a:r>
          <a:r>
            <a:rPr lang="en-US" sz="1700" kern="1200" dirty="0" err="1"/>
            <a:t>khác</a:t>
          </a:r>
          <a:r>
            <a:rPr lang="en-US" sz="1700" kern="1200" dirty="0"/>
            <a:t> </a:t>
          </a:r>
          <a:r>
            <a:rPr lang="en-US" sz="1700" kern="1200" dirty="0" err="1"/>
            <a:t>mà</a:t>
          </a:r>
          <a:r>
            <a:rPr lang="en-US" sz="1700" kern="1200" dirty="0"/>
            <a:t> do </a:t>
          </a:r>
          <a:r>
            <a:rPr lang="en-US" sz="1700" kern="1200" dirty="0" err="1"/>
            <a:t>nghề</a:t>
          </a:r>
          <a:r>
            <a:rPr lang="en-US" sz="1700" kern="1200" dirty="0"/>
            <a:t> </a:t>
          </a:r>
          <a:r>
            <a:rPr lang="en-US" sz="1700" kern="1200" dirty="0" err="1"/>
            <a:t>nghiệp</a:t>
          </a:r>
          <a:r>
            <a:rPr lang="en-US" sz="1700" kern="1200" dirty="0"/>
            <a:t> </a:t>
          </a:r>
          <a:r>
            <a:rPr lang="en-US" sz="1700" kern="1200" dirty="0" err="1"/>
            <a:t>phải</a:t>
          </a:r>
          <a:r>
            <a:rPr lang="en-US" sz="1700" kern="1200" dirty="0"/>
            <a:t> can </a:t>
          </a:r>
          <a:r>
            <a:rPr lang="en-US" sz="1700" kern="1200" dirty="0" err="1"/>
            <a:t>thiệp</a:t>
          </a:r>
          <a:r>
            <a:rPr lang="en-US" sz="1700" kern="1200" dirty="0"/>
            <a:t> </a:t>
          </a:r>
          <a:r>
            <a:rPr lang="en-US" sz="1700" kern="1200" dirty="0" err="1"/>
            <a:t>hàng</a:t>
          </a:r>
          <a:r>
            <a:rPr lang="en-US" sz="1700" kern="1200" dirty="0"/>
            <a:t> </a:t>
          </a:r>
          <a:r>
            <a:rPr lang="en-US" sz="1700" kern="1200" dirty="0" err="1"/>
            <a:t>ngày</a:t>
          </a:r>
          <a:r>
            <a:rPr lang="en-US" sz="1700" kern="1200" dirty="0"/>
            <a:t> </a:t>
          </a:r>
          <a:r>
            <a:rPr lang="en-US" sz="1700" kern="1200" dirty="0" err="1"/>
            <a:t>vào</a:t>
          </a:r>
          <a:r>
            <a:rPr lang="en-US" sz="1700" kern="1200" dirty="0"/>
            <a:t> </a:t>
          </a:r>
          <a:r>
            <a:rPr lang="en-US" sz="1700" kern="1200" dirty="0" err="1"/>
            <a:t>thị</a:t>
          </a:r>
          <a:r>
            <a:rPr lang="en-US" sz="1700" kern="1200" dirty="0"/>
            <a:t> </a:t>
          </a:r>
          <a:r>
            <a:rPr lang="en-US" sz="1700" kern="1200" dirty="0" err="1"/>
            <a:t>trường</a:t>
          </a:r>
          <a:r>
            <a:rPr lang="en-US" sz="1700" kern="1200" dirty="0"/>
            <a:t> </a:t>
          </a:r>
          <a:r>
            <a:rPr lang="en-US" sz="1700" kern="1200" dirty="0" err="1"/>
            <a:t>mua</a:t>
          </a:r>
          <a:r>
            <a:rPr lang="en-US" sz="1700" kern="1200" dirty="0"/>
            <a:t> </a:t>
          </a:r>
          <a:r>
            <a:rPr lang="en-US" sz="1700" kern="1200" dirty="0" err="1"/>
            <a:t>bán</a:t>
          </a:r>
          <a:r>
            <a:rPr lang="en-US" sz="1700" kern="1200" dirty="0"/>
            <a:t> </a:t>
          </a:r>
          <a:r>
            <a:rPr lang="en-US" sz="1700" kern="1200" dirty="0" err="1"/>
            <a:t>tài</a:t>
          </a:r>
          <a:r>
            <a:rPr lang="en-US" sz="1700" kern="1200" dirty="0"/>
            <a:t> </a:t>
          </a:r>
          <a:r>
            <a:rPr lang="en-US" sz="1700" kern="1200" dirty="0" err="1"/>
            <a:t>sản</a:t>
          </a:r>
          <a:r>
            <a:rPr lang="en-US" sz="1700" kern="1200" dirty="0"/>
            <a:t> (</a:t>
          </a:r>
          <a:r>
            <a:rPr lang="en-US" sz="1700" kern="1200" dirty="0" err="1"/>
            <a:t>bất</a:t>
          </a:r>
          <a:r>
            <a:rPr lang="en-US" sz="1700" kern="1200" dirty="0"/>
            <a:t> </a:t>
          </a:r>
          <a:r>
            <a:rPr lang="en-US" sz="1700" kern="1200" dirty="0" err="1"/>
            <a:t>động</a:t>
          </a:r>
          <a:r>
            <a:rPr lang="en-US" sz="1700" kern="1200" dirty="0"/>
            <a:t> </a:t>
          </a:r>
          <a:r>
            <a:rPr lang="en-US" sz="1700" kern="1200" dirty="0" err="1"/>
            <a:t>sản</a:t>
          </a:r>
          <a:r>
            <a:rPr lang="en-US" sz="1700" kern="1200" dirty="0"/>
            <a:t>, …) </a:t>
          </a:r>
          <a:r>
            <a:rPr lang="en-US" sz="1700" kern="1200" dirty="0" err="1"/>
            <a:t>và</a:t>
          </a:r>
          <a:r>
            <a:rPr lang="en-US" sz="1700" kern="1200" dirty="0"/>
            <a:t> </a:t>
          </a:r>
          <a:r>
            <a:rPr lang="en-US" sz="1700" kern="1200" dirty="0" err="1"/>
            <a:t>phải</a:t>
          </a:r>
          <a:r>
            <a:rPr lang="en-US" sz="1700" kern="1200" dirty="0"/>
            <a:t> </a:t>
          </a:r>
          <a:r>
            <a:rPr lang="en-US" sz="1700" kern="1200" dirty="0" err="1"/>
            <a:t>có</a:t>
          </a:r>
          <a:r>
            <a:rPr lang="en-US" sz="1700" kern="1200" dirty="0"/>
            <a:t> </a:t>
          </a:r>
          <a:r>
            <a:rPr lang="en-US" sz="1700" kern="1200" dirty="0" err="1"/>
            <a:t>khái</a:t>
          </a:r>
          <a:r>
            <a:rPr lang="en-US" sz="1700" kern="1200" dirty="0"/>
            <a:t> </a:t>
          </a:r>
          <a:r>
            <a:rPr lang="en-US" sz="1700" kern="1200" dirty="0" err="1"/>
            <a:t>niệm</a:t>
          </a:r>
          <a:r>
            <a:rPr lang="en-US" sz="1700" kern="1200" dirty="0"/>
            <a:t> </a:t>
          </a:r>
          <a:r>
            <a:rPr lang="en-US" sz="1700" kern="1200" dirty="0" err="1"/>
            <a:t>về</a:t>
          </a:r>
          <a:r>
            <a:rPr lang="en-US" sz="1700" kern="1200" dirty="0"/>
            <a:t> </a:t>
          </a:r>
          <a:r>
            <a:rPr lang="en-US" sz="1700" kern="1200" dirty="0" err="1"/>
            <a:t>giá</a:t>
          </a:r>
          <a:r>
            <a:rPr lang="en-US" sz="1700" kern="1200" dirty="0"/>
            <a:t> </a:t>
          </a:r>
          <a:r>
            <a:rPr lang="en-US" sz="1700" kern="1200" dirty="0" err="1"/>
            <a:t>trị</a:t>
          </a:r>
          <a:r>
            <a:rPr lang="en-US" sz="1700" kern="1200" dirty="0"/>
            <a:t>.</a:t>
          </a:r>
        </a:p>
      </dsp:txBody>
      <dsp:txXfrm>
        <a:off x="409749" y="1937950"/>
        <a:ext cx="7257700" cy="1074890"/>
      </dsp:txXfrm>
    </dsp:sp>
    <dsp:sp modelId="{3F51DDDD-1CD8-419D-981C-5524F214FD35}">
      <dsp:nvSpPr>
        <dsp:cNvPr id="0" name=""/>
        <dsp:cNvSpPr/>
      </dsp:nvSpPr>
      <dsp:spPr>
        <a:xfrm rot="5400000">
          <a:off x="3836886" y="3179488"/>
          <a:ext cx="403426" cy="471932"/>
        </a:xfrm>
        <a:prstGeom prst="rightArrow">
          <a:avLst>
            <a:gd name="adj1" fmla="val 60000"/>
            <a:gd name="adj2" fmla="val 50000"/>
          </a:avLst>
        </a:prstGeom>
        <a:solidFill>
          <a:schemeClr val="accent3">
            <a:shade val="90000"/>
            <a:hueOff val="-65837"/>
            <a:satOff val="14105"/>
            <a:lumOff val="1319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897019" y="3213741"/>
        <a:ext cx="283160" cy="282398"/>
      </dsp:txXfrm>
    </dsp:sp>
    <dsp:sp modelId="{8331D541-E743-4E47-AAAD-01BC6A3498E9}">
      <dsp:nvSpPr>
        <dsp:cNvPr id="0" name=""/>
        <dsp:cNvSpPr/>
      </dsp:nvSpPr>
      <dsp:spPr>
        <a:xfrm>
          <a:off x="376308" y="3807463"/>
          <a:ext cx="7324582" cy="1141772"/>
        </a:xfrm>
        <a:prstGeom prst="roundRect">
          <a:avLst>
            <a:gd name="adj" fmla="val 10000"/>
          </a:avLst>
        </a:prstGeom>
        <a:solidFill>
          <a:schemeClr val="accent3">
            <a:shade val="80000"/>
            <a:hueOff val="-65835"/>
            <a:satOff val="26561"/>
            <a:lumOff val="16894"/>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1" kern="1200" dirty="0" err="1"/>
            <a:t>Cấp</a:t>
          </a:r>
          <a:r>
            <a:rPr lang="en-US" sz="1700" b="1" kern="1200" dirty="0"/>
            <a:t> </a:t>
          </a:r>
          <a:r>
            <a:rPr lang="en-US" sz="1700" b="1" kern="1200" dirty="0" err="1"/>
            <a:t>độ</a:t>
          </a:r>
          <a:r>
            <a:rPr lang="en-US" sz="1700" b="1" kern="1200" dirty="0"/>
            <a:t> 3: </a:t>
          </a:r>
          <a:r>
            <a:rPr lang="en-US" sz="1700" kern="1200" dirty="0" err="1"/>
            <a:t>những</a:t>
          </a:r>
          <a:r>
            <a:rPr lang="en-US" sz="1700" kern="1200" dirty="0"/>
            <a:t> </a:t>
          </a:r>
          <a:r>
            <a:rPr lang="en-US" sz="1700" kern="1200" dirty="0" err="1"/>
            <a:t>chuyên</a:t>
          </a:r>
          <a:r>
            <a:rPr lang="en-US" sz="1700" kern="1200" dirty="0"/>
            <a:t> </a:t>
          </a:r>
          <a:r>
            <a:rPr lang="en-US" sz="1700" kern="1200" dirty="0" err="1"/>
            <a:t>gia</a:t>
          </a:r>
          <a:r>
            <a:rPr lang="en-US" sz="1700" kern="1200" dirty="0"/>
            <a:t> </a:t>
          </a:r>
          <a:r>
            <a:rPr lang="en-US" sz="1700" kern="1200" dirty="0" err="1"/>
            <a:t>hoặc</a:t>
          </a:r>
          <a:r>
            <a:rPr lang="en-US" sz="1700" kern="1200" dirty="0"/>
            <a:t> </a:t>
          </a:r>
          <a:r>
            <a:rPr lang="en-US" sz="1700" kern="1200" dirty="0" err="1"/>
            <a:t>nhà</a:t>
          </a:r>
          <a:r>
            <a:rPr lang="en-US" sz="1700" kern="1200" dirty="0"/>
            <a:t> </a:t>
          </a:r>
          <a:r>
            <a:rPr lang="en-US" sz="1700" kern="1200" dirty="0" err="1"/>
            <a:t>thẩm</a:t>
          </a:r>
          <a:r>
            <a:rPr lang="en-US" sz="1700" kern="1200" dirty="0"/>
            <a:t> </a:t>
          </a:r>
          <a:r>
            <a:rPr lang="en-US" sz="1700" kern="1200" dirty="0" err="1"/>
            <a:t>định</a:t>
          </a:r>
          <a:r>
            <a:rPr lang="en-US" sz="1700" kern="1200" dirty="0"/>
            <a:t> </a:t>
          </a:r>
          <a:r>
            <a:rPr lang="en-US" sz="1700" kern="1200" dirty="0" err="1"/>
            <a:t>giá</a:t>
          </a:r>
          <a:r>
            <a:rPr lang="en-US" sz="1700" kern="1200" dirty="0"/>
            <a:t> </a:t>
          </a:r>
          <a:r>
            <a:rPr lang="en-US" sz="1700" kern="1200" dirty="0" err="1"/>
            <a:t>chuyên</a:t>
          </a:r>
          <a:r>
            <a:rPr lang="en-US" sz="1700" kern="1200" dirty="0"/>
            <a:t> </a:t>
          </a:r>
          <a:r>
            <a:rPr lang="en-US" sz="1700" kern="1200" dirty="0" err="1"/>
            <a:t>nghiệp</a:t>
          </a:r>
          <a:r>
            <a:rPr lang="en-US" sz="1700" kern="1200" dirty="0"/>
            <a:t> </a:t>
          </a:r>
          <a:r>
            <a:rPr lang="en-US" sz="1700" kern="1200" dirty="0" err="1"/>
            <a:t>dành</a:t>
          </a:r>
          <a:r>
            <a:rPr lang="en-US" sz="1700" kern="1200" dirty="0"/>
            <a:t> </a:t>
          </a:r>
          <a:r>
            <a:rPr lang="en-US" sz="1700" kern="1200" dirty="0" err="1"/>
            <a:t>cả</a:t>
          </a:r>
          <a:r>
            <a:rPr lang="en-US" sz="1700" kern="1200" dirty="0"/>
            <a:t> </a:t>
          </a:r>
          <a:r>
            <a:rPr lang="en-US" sz="1700" kern="1200" dirty="0" err="1"/>
            <a:t>cuộc</a:t>
          </a:r>
          <a:r>
            <a:rPr lang="en-US" sz="1700" kern="1200" dirty="0"/>
            <a:t> </a:t>
          </a:r>
          <a:r>
            <a:rPr lang="en-US" sz="1700" kern="1200" dirty="0" err="1"/>
            <a:t>đời</a:t>
          </a:r>
          <a:r>
            <a:rPr lang="en-US" sz="1700" kern="1200" dirty="0"/>
            <a:t> </a:t>
          </a:r>
          <a:r>
            <a:rPr lang="en-US" sz="1700" kern="1200" dirty="0" err="1"/>
            <a:t>để</a:t>
          </a:r>
          <a:r>
            <a:rPr lang="en-US" sz="1700" kern="1200" dirty="0"/>
            <a:t> </a:t>
          </a:r>
          <a:r>
            <a:rPr lang="en-US" sz="1700" kern="1200" dirty="0" err="1"/>
            <a:t>có</a:t>
          </a:r>
          <a:r>
            <a:rPr lang="en-US" sz="1700" kern="1200" dirty="0"/>
            <a:t> </a:t>
          </a:r>
          <a:r>
            <a:rPr lang="en-US" sz="1700" kern="1200" dirty="0" err="1"/>
            <a:t>được</a:t>
          </a:r>
          <a:r>
            <a:rPr lang="en-US" sz="1700" kern="1200" dirty="0"/>
            <a:t> </a:t>
          </a:r>
          <a:r>
            <a:rPr lang="en-US" sz="1700" kern="1200" dirty="0" err="1"/>
            <a:t>kiến</a:t>
          </a:r>
          <a:r>
            <a:rPr lang="en-US" sz="1700" kern="1200" dirty="0"/>
            <a:t> </a:t>
          </a:r>
          <a:r>
            <a:rPr lang="en-US" sz="1700" kern="1200" dirty="0" err="1"/>
            <a:t>thức</a:t>
          </a:r>
          <a:r>
            <a:rPr lang="en-US" sz="1700" kern="1200" dirty="0"/>
            <a:t> </a:t>
          </a:r>
          <a:r>
            <a:rPr lang="en-US" sz="1700" kern="1200" dirty="0" err="1"/>
            <a:t>và</a:t>
          </a:r>
          <a:r>
            <a:rPr lang="en-US" sz="1700" kern="1200" dirty="0"/>
            <a:t> </a:t>
          </a:r>
          <a:r>
            <a:rPr lang="en-US" sz="1700" kern="1200" dirty="0" err="1"/>
            <a:t>những</a:t>
          </a:r>
          <a:r>
            <a:rPr lang="en-US" sz="1700" kern="1200" dirty="0"/>
            <a:t> </a:t>
          </a:r>
          <a:r>
            <a:rPr lang="en-US" sz="1700" kern="1200" dirty="0" err="1"/>
            <a:t>năng</a:t>
          </a:r>
          <a:r>
            <a:rPr lang="en-US" sz="1700" kern="1200" dirty="0"/>
            <a:t> </a:t>
          </a:r>
          <a:r>
            <a:rPr lang="en-US" sz="1700" kern="1200" dirty="0" err="1"/>
            <a:t>lực</a:t>
          </a:r>
          <a:r>
            <a:rPr lang="en-US" sz="1700" kern="1200" dirty="0"/>
            <a:t> </a:t>
          </a:r>
          <a:r>
            <a:rPr lang="en-US" sz="1700" kern="1200" dirty="0" err="1"/>
            <a:t>cần</a:t>
          </a:r>
          <a:r>
            <a:rPr lang="en-US" sz="1700" kern="1200" dirty="0"/>
            <a:t> </a:t>
          </a:r>
          <a:r>
            <a:rPr lang="en-US" sz="1700" kern="1200" dirty="0" err="1"/>
            <a:t>thiết</a:t>
          </a:r>
          <a:r>
            <a:rPr lang="en-US" sz="1700" kern="1200" dirty="0"/>
            <a:t> </a:t>
          </a:r>
          <a:r>
            <a:rPr lang="en-US" sz="1700" kern="1200" dirty="0" err="1"/>
            <a:t>để</a:t>
          </a:r>
          <a:r>
            <a:rPr lang="en-US" sz="1700" kern="1200" dirty="0"/>
            <a:t> </a:t>
          </a:r>
          <a:r>
            <a:rPr lang="en-US" sz="1700" kern="1200" dirty="0" err="1"/>
            <a:t>soạn</a:t>
          </a:r>
          <a:r>
            <a:rPr lang="en-US" sz="1700" kern="1200" dirty="0"/>
            <a:t> </a:t>
          </a:r>
          <a:r>
            <a:rPr lang="en-US" sz="1700" kern="1200" dirty="0" err="1"/>
            <a:t>ra</a:t>
          </a:r>
          <a:r>
            <a:rPr lang="en-US" sz="1700" kern="1200" dirty="0"/>
            <a:t> </a:t>
          </a:r>
          <a:r>
            <a:rPr lang="en-US" sz="1700" kern="1200" dirty="0" err="1"/>
            <a:t>những</a:t>
          </a:r>
          <a:r>
            <a:rPr lang="en-US" sz="1700" kern="1200" dirty="0"/>
            <a:t> </a:t>
          </a:r>
          <a:r>
            <a:rPr lang="en-US" sz="1700" kern="1200" dirty="0" err="1"/>
            <a:t>biên</a:t>
          </a:r>
          <a:r>
            <a:rPr lang="en-US" sz="1700" kern="1200" dirty="0"/>
            <a:t> </a:t>
          </a:r>
          <a:r>
            <a:rPr lang="en-US" sz="1700" kern="1200" dirty="0" err="1"/>
            <a:t>bản</a:t>
          </a:r>
          <a:r>
            <a:rPr lang="en-US" sz="1700" kern="1200" dirty="0"/>
            <a:t> </a:t>
          </a:r>
          <a:r>
            <a:rPr lang="en-US" sz="1700" kern="1200" dirty="0" err="1"/>
            <a:t>giám</a:t>
          </a:r>
          <a:r>
            <a:rPr lang="en-US" sz="1700" kern="1200" dirty="0"/>
            <a:t> </a:t>
          </a:r>
          <a:r>
            <a:rPr lang="en-US" sz="1700" kern="1200" dirty="0" err="1"/>
            <a:t>định</a:t>
          </a:r>
          <a:r>
            <a:rPr lang="en-US" sz="1700" kern="1200" dirty="0"/>
            <a:t> </a:t>
          </a:r>
          <a:r>
            <a:rPr lang="en-US" sz="1700" kern="1200" dirty="0" err="1"/>
            <a:t>khách</a:t>
          </a:r>
          <a:r>
            <a:rPr lang="en-US" sz="1700" kern="1200" dirty="0"/>
            <a:t> </a:t>
          </a:r>
          <a:r>
            <a:rPr lang="en-US" sz="1700" kern="1200" dirty="0" err="1"/>
            <a:t>quan</a:t>
          </a:r>
          <a:r>
            <a:rPr lang="en-US" sz="1700" kern="1200" dirty="0"/>
            <a:t> </a:t>
          </a:r>
          <a:r>
            <a:rPr lang="en-US" sz="1700" kern="1200" dirty="0" err="1"/>
            <a:t>gồm</a:t>
          </a:r>
          <a:r>
            <a:rPr lang="en-US" sz="1700" kern="1200" dirty="0"/>
            <a:t> </a:t>
          </a:r>
          <a:r>
            <a:rPr lang="en-US" sz="1700" kern="1200" dirty="0" err="1"/>
            <a:t>những</a:t>
          </a:r>
          <a:r>
            <a:rPr lang="en-US" sz="1700" kern="1200" dirty="0"/>
            <a:t> </a:t>
          </a:r>
          <a:r>
            <a:rPr lang="en-US" sz="1700" kern="1200" dirty="0" err="1"/>
            <a:t>ước</a:t>
          </a:r>
          <a:r>
            <a:rPr lang="en-US" sz="1700" kern="1200" dirty="0"/>
            <a:t> </a:t>
          </a:r>
          <a:r>
            <a:rPr lang="en-US" sz="1700" kern="1200" dirty="0" err="1"/>
            <a:t>tính</a:t>
          </a:r>
          <a:r>
            <a:rPr lang="en-US" sz="1700" kern="1200" dirty="0"/>
            <a:t> </a:t>
          </a:r>
          <a:r>
            <a:rPr lang="en-US" sz="1700" kern="1200" dirty="0" err="1"/>
            <a:t>về</a:t>
          </a:r>
          <a:r>
            <a:rPr lang="en-US" sz="1700" kern="1200" dirty="0"/>
            <a:t> </a:t>
          </a:r>
          <a:r>
            <a:rPr lang="en-US" sz="1700" kern="1200" dirty="0" err="1"/>
            <a:t>giá</a:t>
          </a:r>
          <a:r>
            <a:rPr lang="en-US" sz="1700" kern="1200" dirty="0"/>
            <a:t> </a:t>
          </a:r>
          <a:r>
            <a:rPr lang="en-US" sz="1700" kern="1200" dirty="0" err="1"/>
            <a:t>trị</a:t>
          </a:r>
          <a:r>
            <a:rPr lang="en-US" sz="1700" kern="1200" dirty="0"/>
            <a:t>.</a:t>
          </a:r>
        </a:p>
      </dsp:txBody>
      <dsp:txXfrm>
        <a:off x="409749" y="3840904"/>
        <a:ext cx="7257700" cy="1074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6B6D0-B8F7-47A5-BDF9-25CF171FD8FF}">
      <dsp:nvSpPr>
        <dsp:cNvPr id="0" name=""/>
        <dsp:cNvSpPr/>
      </dsp:nvSpPr>
      <dsp:spPr>
        <a:xfrm rot="21300000">
          <a:off x="27125" y="1935395"/>
          <a:ext cx="8784949" cy="1006009"/>
        </a:xfrm>
        <a:prstGeom prst="mathMinus">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E1398E9-52D2-4B77-A4BB-1E8EFD798C75}">
      <dsp:nvSpPr>
        <dsp:cNvPr id="0" name=""/>
        <dsp:cNvSpPr/>
      </dsp:nvSpPr>
      <dsp:spPr>
        <a:xfrm>
          <a:off x="1060704" y="243840"/>
          <a:ext cx="2651760" cy="1950720"/>
        </a:xfrm>
        <a:prstGeom prst="downArrow">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5BB40B-2944-4137-B8EC-48F0F983036F}">
      <dsp:nvSpPr>
        <dsp:cNvPr id="0" name=""/>
        <dsp:cNvSpPr/>
      </dsp:nvSpPr>
      <dsp:spPr>
        <a:xfrm>
          <a:off x="3962394" y="152400"/>
          <a:ext cx="4120905" cy="1895845"/>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marR="0" lvl="0" indent="0" algn="ctr" defTabSz="914400" rtl="0" eaLnBrk="0" fontAlgn="base" latinLnBrk="0" hangingPunct="0">
            <a:lnSpc>
              <a:spcPct val="150000"/>
            </a:lnSpc>
            <a:spcBef>
              <a:spcPct val="0"/>
            </a:spcBef>
            <a:spcAft>
              <a:spcPct val="0"/>
            </a:spcAft>
            <a:buClr>
              <a:srgbClr val="006600"/>
            </a:buClr>
            <a:buSzPct val="75000"/>
            <a:buFont typeface="Wingdings" pitchFamily="2" charset="2"/>
            <a:buNone/>
            <a:tabLst/>
          </a:pPr>
          <a:r>
            <a:rPr kumimoji="1" lang="en-US" sz="2800" b="1" i="0" u="none" strike="noStrike" kern="1200" cap="none" normalizeH="0" baseline="0" dirty="0" err="1">
              <a:ln/>
              <a:effectLst/>
              <a:latin typeface="Times New Roman" pitchFamily="18" charset="0"/>
            </a:rPr>
            <a:t>Các</a:t>
          </a:r>
          <a:r>
            <a:rPr kumimoji="1" lang="en-US" sz="2800" b="1" i="0" u="none" strike="noStrike" kern="1200" cap="none" normalizeH="0" baseline="0" dirty="0">
              <a:ln/>
              <a:effectLst/>
              <a:latin typeface="Times New Roman" pitchFamily="18" charset="0"/>
            </a:rPr>
            <a:t> </a:t>
          </a:r>
          <a:r>
            <a:rPr kumimoji="1" lang="en-US" sz="2800" b="1" i="0" u="none" strike="noStrike" kern="1200" cap="none" normalizeH="0" baseline="0" dirty="0" err="1">
              <a:ln/>
              <a:effectLst/>
              <a:latin typeface="Times New Roman" pitchFamily="18" charset="0"/>
            </a:rPr>
            <a:t>yếu</a:t>
          </a:r>
          <a:r>
            <a:rPr kumimoji="1" lang="en-US" sz="2800" b="1" i="0" u="none" strike="noStrike" kern="1200" cap="none" normalizeH="0" baseline="0" dirty="0">
              <a:ln/>
              <a:effectLst/>
              <a:latin typeface="Times New Roman" pitchFamily="18" charset="0"/>
            </a:rPr>
            <a:t> </a:t>
          </a:r>
          <a:r>
            <a:rPr kumimoji="1" lang="en-US" sz="2800" b="1" i="0" u="none" strike="noStrike" kern="1200" cap="none" normalizeH="0" baseline="0" dirty="0" err="1">
              <a:ln/>
              <a:effectLst/>
              <a:latin typeface="Times New Roman" pitchFamily="18" charset="0"/>
            </a:rPr>
            <a:t>tố</a:t>
          </a:r>
          <a:r>
            <a:rPr kumimoji="1" lang="en-US" sz="2800" b="1" i="0" u="none" strike="noStrike" kern="1200" cap="none" normalizeH="0" baseline="0" dirty="0">
              <a:ln/>
              <a:effectLst/>
              <a:latin typeface="Times New Roman" pitchFamily="18" charset="0"/>
            </a:rPr>
            <a:t> </a:t>
          </a:r>
          <a:r>
            <a:rPr kumimoji="1" lang="en-US" sz="2800" b="1" i="0" u="none" strike="noStrike" kern="1200" cap="none" normalizeH="0" baseline="0" dirty="0" err="1">
              <a:ln/>
              <a:effectLst/>
              <a:latin typeface="Times New Roman" pitchFamily="18" charset="0"/>
            </a:rPr>
            <a:t>khách</a:t>
          </a:r>
          <a:r>
            <a:rPr kumimoji="1" lang="en-US" sz="2800" b="1" i="0" u="none" strike="noStrike" kern="1200" cap="none" normalizeH="0" baseline="0" dirty="0">
              <a:ln/>
              <a:effectLst/>
              <a:latin typeface="Times New Roman" pitchFamily="18" charset="0"/>
            </a:rPr>
            <a:t> </a:t>
          </a:r>
          <a:r>
            <a:rPr kumimoji="1" lang="en-US" sz="2800" b="1" i="0" u="none" strike="noStrike" kern="1200" cap="none" normalizeH="0" baseline="0" dirty="0" err="1">
              <a:ln/>
              <a:effectLst/>
              <a:latin typeface="Times New Roman" pitchFamily="18" charset="0"/>
            </a:rPr>
            <a:t>quan</a:t>
          </a:r>
          <a:endParaRPr kumimoji="0" lang="en-US" sz="2300" b="1" i="0" u="none" strike="noStrike" kern="1200" cap="none" normalizeH="0" baseline="0" dirty="0">
            <a:ln/>
            <a:effectLst/>
            <a:latin typeface="Times New Roman" pitchFamily="18" charset="0"/>
          </a:endParaRPr>
        </a:p>
      </dsp:txBody>
      <dsp:txXfrm>
        <a:off x="3962394" y="152400"/>
        <a:ext cx="4120905" cy="1895845"/>
      </dsp:txXfrm>
    </dsp:sp>
    <dsp:sp modelId="{3159BF8F-5F31-410B-94BC-10BDF920A3AC}">
      <dsp:nvSpPr>
        <dsp:cNvPr id="0" name=""/>
        <dsp:cNvSpPr/>
      </dsp:nvSpPr>
      <dsp:spPr>
        <a:xfrm>
          <a:off x="5126736" y="2682240"/>
          <a:ext cx="2651760" cy="1950720"/>
        </a:xfrm>
        <a:prstGeom prst="upArrow">
          <a:avLst/>
        </a:prstGeom>
        <a:solidFill>
          <a:schemeClr val="lt1">
            <a:hueOff val="0"/>
            <a:satOff val="0"/>
            <a:lumOff val="0"/>
            <a:alphaOff val="0"/>
          </a:schemeClr>
        </a:solidFill>
        <a:ln>
          <a:noFill/>
        </a:ln>
        <a:effectLst>
          <a:outerShdw blurRad="50800" dist="63500" dir="2700000" sx="102000" sy="102000"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AA0832B-A5CA-458E-A37B-6EDBFC0F89ED}">
      <dsp:nvSpPr>
        <dsp:cNvPr id="0" name=""/>
        <dsp:cNvSpPr/>
      </dsp:nvSpPr>
      <dsp:spPr>
        <a:xfrm>
          <a:off x="640636" y="2348760"/>
          <a:ext cx="4170801" cy="2048256"/>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marR="0" lvl="0" indent="0" algn="ctr" defTabSz="914400" rtl="0" eaLnBrk="0" fontAlgn="base" latinLnBrk="0" hangingPunct="0">
            <a:lnSpc>
              <a:spcPct val="100000"/>
            </a:lnSpc>
            <a:spcBef>
              <a:spcPct val="0"/>
            </a:spcBef>
            <a:spcAft>
              <a:spcPct val="0"/>
            </a:spcAft>
            <a:buClr>
              <a:srgbClr val="006600"/>
            </a:buClr>
            <a:buSzPct val="75000"/>
            <a:buFont typeface="Wingdings" pitchFamily="2" charset="2"/>
            <a:buNone/>
            <a:tabLst/>
          </a:pPr>
          <a:endParaRPr kumimoji="1" lang="en-US" sz="2300" b="1" i="0" u="none" strike="noStrike" kern="1200" cap="none" normalizeH="0" baseline="0" dirty="0">
            <a:ln/>
            <a:effectLst/>
            <a:latin typeface="Times New Roman" pitchFamily="18" charset="0"/>
          </a:endParaRPr>
        </a:p>
        <a:p>
          <a:pPr marL="0" marR="0" lvl="0" indent="0" algn="ctr" defTabSz="914400" rtl="0" eaLnBrk="0" fontAlgn="base" latinLnBrk="0" hangingPunct="0">
            <a:lnSpc>
              <a:spcPct val="150000"/>
            </a:lnSpc>
            <a:spcBef>
              <a:spcPct val="0"/>
            </a:spcBef>
            <a:spcAft>
              <a:spcPct val="0"/>
            </a:spcAft>
            <a:buClr>
              <a:srgbClr val="006600"/>
            </a:buClr>
            <a:buSzPct val="75000"/>
            <a:buFont typeface="Wingdings" pitchFamily="2" charset="2"/>
            <a:buNone/>
            <a:tabLst/>
          </a:pPr>
          <a:r>
            <a:rPr kumimoji="0" lang="en-US" sz="2800" b="1" i="0" u="none" strike="noStrike" kern="1200" cap="none" normalizeH="0" baseline="0">
              <a:ln/>
              <a:effectLst/>
              <a:latin typeface="Times New Roman" pitchFamily="18" charset="0"/>
            </a:rPr>
            <a:t>Các yếu tố chủ quan</a:t>
          </a:r>
          <a:endParaRPr kumimoji="0" lang="en-US" sz="2800" b="1" i="0" u="none" strike="noStrike" kern="1200" cap="none" normalizeH="0" baseline="0" dirty="0">
            <a:ln/>
            <a:effectLst/>
            <a:latin typeface="Times New Roman" pitchFamily="18" charset="0"/>
          </a:endParaRPr>
        </a:p>
      </dsp:txBody>
      <dsp:txXfrm>
        <a:off x="640636" y="2348760"/>
        <a:ext cx="4170801" cy="20482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4A089-2A74-D741-9B33-33B1893DE1B5}" type="datetimeFigureOut">
              <a:rPr lang="en-US" smtClean="0"/>
              <a:t>9/12/22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475BFE-032B-8B4E-9A54-E58C6DECA192}" type="slidenum">
              <a:rPr lang="en-US" smtClean="0"/>
              <a:t>‹#›</a:t>
            </a:fld>
            <a:endParaRPr lang="en-US"/>
          </a:p>
        </p:txBody>
      </p:sp>
    </p:spTree>
    <p:extLst>
      <p:ext uri="{BB962C8B-B14F-4D97-AF65-F5344CB8AC3E}">
        <p14:creationId xmlns:p14="http://schemas.microsoft.com/office/powerpoint/2010/main" val="26724924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t>Click to edit Master title style</a:t>
            </a: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t>Click to edit Master title style</a:t>
            </a: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a:xfrm>
            <a:off x="2057400" y="6300216"/>
            <a:ext cx="2340864" cy="365125"/>
          </a:xfrm>
        </p:spPr>
        <p:txBody>
          <a:bodyPr/>
          <a:lstStyle/>
          <a:p>
            <a:endParaRPr/>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61F84E61-BFA6-4150-9FE3-AA0C8F288190}" type="slidenum">
              <a: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t>Click to edit Master title style</a:t>
            </a:r>
          </a:p>
        </p:txBody>
      </p:sp>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84442D2-6EC0-47EE-B633-BA0A345679BF}" type="slidenum">
              <a:rPr/>
              <a:pPr/>
              <a:t>‹#›</a:t>
            </a:fld>
            <a:endParaRPr/>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t>Click to edit Master title style</a:t>
            </a:r>
          </a:p>
        </p:txBody>
      </p:sp>
      <p:sp>
        <p:nvSpPr>
          <p:cNvPr id="3" name="Vertical Text Placeholder 2"/>
          <p:cNvSpPr>
            <a:spLocks noGrp="1"/>
          </p:cNvSpPr>
          <p:nvPr>
            <p:ph type="body" orient="vert" idx="1"/>
          </p:nvPr>
        </p:nvSpPr>
        <p:spPr>
          <a:xfrm>
            <a:off x="779462" y="838201"/>
            <a:ext cx="6307138" cy="5105400"/>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1"/>
          <p:cNvSpPr>
            <a:spLocks noChangeArrowheads="1"/>
          </p:cNvSpPr>
          <p:nvPr/>
        </p:nvSpPr>
        <p:spPr bwMode="ltGray">
          <a:xfrm>
            <a:off x="7239000" y="914400"/>
            <a:ext cx="1905000" cy="22860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aphicFrame>
        <p:nvGraphicFramePr>
          <p:cNvPr id="6" name="Object 15"/>
          <p:cNvGraphicFramePr>
            <a:graphicFrameLocks noChangeAspect="1"/>
          </p:cNvGraphicFramePr>
          <p:nvPr/>
        </p:nvGraphicFramePr>
        <p:xfrm>
          <a:off x="2484438" y="2354263"/>
          <a:ext cx="6659562" cy="4503737"/>
        </p:xfrm>
        <a:graphic>
          <a:graphicData uri="http://schemas.openxmlformats.org/presentationml/2006/ole">
            <mc:AlternateContent xmlns:mc="http://schemas.openxmlformats.org/markup-compatibility/2006">
              <mc:Choice xmlns:v="urn:schemas-microsoft-com:vml" Requires="v">
                <p:oleObj name="Image" r:id="rId2" imgW="5663492" imgH="3326984" progId="">
                  <p:embed/>
                </p:oleObj>
              </mc:Choice>
              <mc:Fallback>
                <p:oleObj name="Image" r:id="rId2" imgW="5663492" imgH="3326984"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354263"/>
                        <a:ext cx="6659562" cy="4503737"/>
                      </a:xfrm>
                      <a:prstGeom prst="rect">
                        <a:avLst/>
                      </a:prstGeom>
                      <a:noFill/>
                      <a:ln>
                        <a:noFill/>
                      </a:ln>
                      <a:effectLst/>
                      <a:extLst>
                        <a:ext uri="{909E8E84-426E-40dd-AFC4-6F175D3DCCD1}">
                          <a14:hiddenFill xmlns:a14="http://schemas.microsoft.com/office/drawing/2010/main" xmlns="">
                            <a:solidFill>
                              <a:srgbClr val="009999"/>
                            </a:solidFill>
                          </a14:hiddenFill>
                        </a:ext>
                        <a:ext uri="{91240B29-F687-4f45-9708-019B960494DF}">
                          <a14:hiddenLine xmlns:a14="http://schemas.microsoft.com/office/drawing/2010/main" xmlns="" w="9525">
                            <a:solidFill>
                              <a:srgbClr val="163794"/>
                            </a:solidFill>
                            <a:miter lim="800000"/>
                            <a:headEnd/>
                            <a:tailEnd/>
                          </a14:hiddenLine>
                        </a:ext>
                        <a:ext uri="{AF507438-7753-43e0-B8FC-AC1667EBCBE1}">
                          <a14:hiddenEffects xmlns:a14="http://schemas.microsoft.com/office/drawing/2010/main" xmlns="">
                            <a:effectLst>
                              <a:outerShdw blurRad="63500" dist="38099" dir="2700000" algn="ctr" rotWithShape="0">
                                <a:srgbClr val="DDDDDD">
                                  <a:alpha val="74997"/>
                                </a:srgbClr>
                              </a:outerShdw>
                            </a:effectLst>
                          </a14:hiddenEffects>
                        </a:ext>
                      </a:extLst>
                    </p:spPr>
                  </p:pic>
                </p:oleObj>
              </mc:Fallback>
            </mc:AlternateContent>
          </a:graphicData>
        </a:graphic>
      </p:graphicFrame>
      <p:sp>
        <p:nvSpPr>
          <p:cNvPr id="7" name="Rectangle 16"/>
          <p:cNvSpPr>
            <a:spLocks noChangeArrowheads="1"/>
          </p:cNvSpPr>
          <p:nvPr/>
        </p:nvSpPr>
        <p:spPr bwMode="ltGray">
          <a:xfrm>
            <a:off x="0" y="-1588"/>
            <a:ext cx="9144000" cy="838201"/>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a:effectLst/>
        </p:spPr>
        <p:txBody>
          <a:bodyPr wrap="none" anchor="ctr"/>
          <a:lstStyle/>
          <a:p>
            <a:pPr>
              <a:defRPr/>
            </a:pPr>
            <a:endParaRPr lang="en-US">
              <a:latin typeface="Times New Roman" pitchFamily="18" charset="0"/>
              <a:ea typeface="+mn-ea"/>
              <a:cs typeface="+mn-cs"/>
            </a:endParaRPr>
          </a:p>
        </p:txBody>
      </p:sp>
      <p:sp>
        <p:nvSpPr>
          <p:cNvPr id="8" name="Rectangle 17"/>
          <p:cNvSpPr>
            <a:spLocks noChangeArrowheads="1"/>
          </p:cNvSpPr>
          <p:nvPr/>
        </p:nvSpPr>
        <p:spPr bwMode="ltGray">
          <a:xfrm flipV="1">
            <a:off x="0" y="844550"/>
            <a:ext cx="9144000" cy="87313"/>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 name="Line 18"/>
          <p:cNvSpPr>
            <a:spLocks noChangeShapeType="1"/>
          </p:cNvSpPr>
          <p:nvPr/>
        </p:nvSpPr>
        <p:spPr bwMode="ltGray">
          <a:xfrm>
            <a:off x="0" y="876300"/>
            <a:ext cx="9144000" cy="0"/>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Rectangle 19"/>
          <p:cNvSpPr>
            <a:spLocks noChangeArrowheads="1"/>
          </p:cNvSpPr>
          <p:nvPr/>
        </p:nvSpPr>
        <p:spPr bwMode="ltGray">
          <a:xfrm>
            <a:off x="0" y="188913"/>
            <a:ext cx="9144000" cy="127000"/>
          </a:xfrm>
          <a:prstGeom prst="rect">
            <a:avLst/>
          </a:prstGeom>
          <a:gradFill rotWithShape="1">
            <a:gsLst>
              <a:gs pos="0">
                <a:schemeClr val="tx1"/>
              </a:gs>
              <a:gs pos="100000">
                <a:schemeClr val="tx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sp>
        <p:nvSpPr>
          <p:cNvPr id="11" name="Rectangle 20"/>
          <p:cNvSpPr>
            <a:spLocks noChangeArrowheads="1"/>
          </p:cNvSpPr>
          <p:nvPr/>
        </p:nvSpPr>
        <p:spPr bwMode="ltGray">
          <a:xfrm>
            <a:off x="0" y="350838"/>
            <a:ext cx="9144000" cy="69850"/>
          </a:xfrm>
          <a:prstGeom prst="rect">
            <a:avLst/>
          </a:prstGeom>
          <a:gradFill rotWithShape="1">
            <a:gsLst>
              <a:gs pos="0">
                <a:schemeClr val="tx1"/>
              </a:gs>
              <a:gs pos="100000">
                <a:schemeClr val="tx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sp>
        <p:nvSpPr>
          <p:cNvPr id="2" name="Title 1"/>
          <p:cNvSpPr>
            <a:spLocks noGrp="1"/>
          </p:cNvSpPr>
          <p:nvPr>
            <p:ph type="title"/>
          </p:nvPr>
        </p:nvSpPr>
        <p:spPr>
          <a:xfrm>
            <a:off x="0" y="109538"/>
            <a:ext cx="9144000" cy="593725"/>
          </a:xfrm>
        </p:spPr>
        <p:txBody>
          <a:bodyPr/>
          <a:lstStyle/>
          <a:p>
            <a:r>
              <a:rPr lang="en-US"/>
              <a:t>Click to edit Master title style</a:t>
            </a:r>
          </a:p>
        </p:txBody>
      </p:sp>
      <p:sp>
        <p:nvSpPr>
          <p:cNvPr id="3" name="Text Placeholder 2"/>
          <p:cNvSpPr>
            <a:spLocks noGrp="1"/>
          </p:cNvSpPr>
          <p:nvPr>
            <p:ph type="body" sz="half" idx="1"/>
          </p:nvPr>
        </p:nvSpPr>
        <p:spPr>
          <a:xfrm>
            <a:off x="533400" y="1295400"/>
            <a:ext cx="40005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295400"/>
            <a:ext cx="40005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2"/>
          <p:cNvSpPr>
            <a:spLocks noGrp="1" noChangeArrowheads="1"/>
          </p:cNvSpPr>
          <p:nvPr>
            <p:ph type="dt" sz="half" idx="10"/>
          </p:nvPr>
        </p:nvSpPr>
        <p:spPr>
          <a:xfrm>
            <a:off x="7315200" y="871538"/>
            <a:ext cx="1765300" cy="271462"/>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pPr>
              <a:defRPr/>
            </a:pPr>
            <a:fld id="{D582C100-A283-4548-83DE-725A922D60A8}" type="datetime1">
              <a:rPr lang="en-US"/>
              <a:pPr>
                <a:defRPr/>
              </a:pPr>
              <a:t>9/12/22</a:t>
            </a:fld>
            <a:endParaRPr lang="en-US"/>
          </a:p>
        </p:txBody>
      </p:sp>
      <p:sp>
        <p:nvSpPr>
          <p:cNvPr id="13" name="Rectangle 13"/>
          <p:cNvSpPr>
            <a:spLocks noGrp="1" noChangeArrowheads="1"/>
          </p:cNvSpPr>
          <p:nvPr>
            <p:ph type="ftr" sz="quarter" idx="11"/>
          </p:nvPr>
        </p:nvSpPr>
        <p:spPr>
          <a:xfrm>
            <a:off x="5791200" y="6477000"/>
            <a:ext cx="2895600" cy="244475"/>
          </a:xfrm>
          <a:prstGeom prst="rect">
            <a:avLst/>
          </a:prstGeom>
        </p:spPr>
        <p:txBody>
          <a:bodyPr/>
          <a:lstStyle>
            <a:lvl1pPr>
              <a:defRPr>
                <a:latin typeface="Times New Roman" pitchFamily="18" charset="0"/>
                <a:ea typeface="+mn-ea"/>
                <a:cs typeface="+mn-cs"/>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2201055E-00D5-F64B-B7C4-4C439ED7E863}" type="slidenum">
              <a:rPr lang="en-US"/>
              <a:pPr>
                <a:defRPr/>
              </a:pPr>
              <a:t>‹#›</a:t>
            </a:fld>
            <a:endParaRPr lang="en-US"/>
          </a:p>
        </p:txBody>
      </p:sp>
    </p:spTree>
    <p:extLst>
      <p:ext uri="{BB962C8B-B14F-4D97-AF65-F5344CB8AC3E}">
        <p14:creationId xmlns:p14="http://schemas.microsoft.com/office/powerpoint/2010/main" val="3365262556"/>
      </p:ext>
    </p:extLst>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t>Click to edit Master title style</a:t>
            </a: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t>Click to edit Master title style</a:t>
            </a: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196F663E-5ED1-47B2-8DFB-BADDA486BF96}" type="datetimeFigureOut">
              <a:rPr lang="en-US"/>
              <a:pPr/>
              <a:t>9/12/22</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t>Click to edit Master title style</a:t>
            </a: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t>Click to edit Master title style</a:t>
            </a: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196F663E-5ED1-47B2-8DFB-BADDA486BF96}" type="datetimeFigureOut">
              <a:rPr lang="en-US"/>
              <a:pPr/>
              <a:t>9/12/22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96F663E-5ED1-47B2-8DFB-BADDA486BF96}" type="datetimeFigureOut">
              <a:rPr lang="en-US"/>
              <a:pPr/>
              <a:t>9/12/22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t>Click to edit Master title style</a:t>
            </a: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a:xfrm>
            <a:off x="2057400" y="6297706"/>
            <a:ext cx="2339788" cy="365125"/>
          </a:xfrm>
        </p:spPr>
        <p:txBody>
          <a:bodyPr/>
          <a:lstStyle/>
          <a:p>
            <a:endParaRPr/>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61F84E61-BFA6-4150-9FE3-AA0C8F288190}"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t>Click to edit Master title style</a:t>
            </a: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61F84E61-BFA6-4150-9FE3-AA0C8F288190}" type="slidenum">
              <a:rPr/>
              <a:pPr/>
              <a:t>‹#›</a:t>
            </a:fld>
            <a:endParaRPr/>
          </a:p>
        </p:txBody>
      </p:sp>
    </p:spTree>
  </p:cSld>
  <p:clrMap bg1="dk1" tx1="lt1" bg2="dk2" tx2="lt2" accent1="accent1" accent2="accent2" accent3="accent3" accent4="accent4" accent5="accent5" accent6="accent6" hlink="hlink" folHlink="folHlink"/>
  <p:sldLayoutIdLst>
    <p:sldLayoutId id="2147483929" r:id="rId1"/>
    <p:sldLayoutId id="2147483931" r:id="rId2"/>
    <p:sldLayoutId id="2147483930"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425" y="4249039"/>
            <a:ext cx="7702815" cy="1470025"/>
          </a:xfrm>
        </p:spPr>
        <p:txBody>
          <a:bodyPr>
            <a:noAutofit/>
          </a:bodyPr>
          <a:lstStyle/>
          <a:p>
            <a:pPr>
              <a:lnSpc>
                <a:spcPct val="150000"/>
              </a:lnSpc>
            </a:pPr>
            <a:r>
              <a:rPr lang="en-US" sz="4800" b="1" dirty="0"/>
              <a:t>TỔNG QUAN VỀ </a:t>
            </a:r>
            <a:br>
              <a:rPr lang="en-US" sz="4800" b="1" dirty="0"/>
            </a:br>
            <a:r>
              <a:rPr lang="en-US" sz="4800" b="1" dirty="0"/>
              <a:t>ĐỊNH GIÁ DOANH NGHIỆP</a:t>
            </a:r>
          </a:p>
        </p:txBody>
      </p:sp>
      <p:sp>
        <p:nvSpPr>
          <p:cNvPr id="3" name="Subtitle 2"/>
          <p:cNvSpPr>
            <a:spLocks noGrp="1"/>
          </p:cNvSpPr>
          <p:nvPr>
            <p:ph type="subTitle" idx="1"/>
          </p:nvPr>
        </p:nvSpPr>
        <p:spPr>
          <a:xfrm>
            <a:off x="462295" y="6073854"/>
            <a:ext cx="5867400" cy="573741"/>
          </a:xfrm>
        </p:spPr>
        <p:txBody>
          <a:bodyPr>
            <a:noAutofit/>
          </a:bodyPr>
          <a:lstStyle/>
          <a:p>
            <a:r>
              <a:rPr lang="en-US" sz="2000" dirty="0">
                <a:solidFill>
                  <a:schemeClr val="bg1"/>
                </a:solidFill>
              </a:rPr>
              <a:t>GV: VŨ THỊ YẾN ANH - KHOA TÀI CHÍNH, HVNH</a:t>
            </a:r>
          </a:p>
        </p:txBody>
      </p:sp>
      <p:sp>
        <p:nvSpPr>
          <p:cNvPr id="4" name="TextBox 3"/>
          <p:cNvSpPr txBox="1"/>
          <p:nvPr/>
        </p:nvSpPr>
        <p:spPr>
          <a:xfrm>
            <a:off x="417139" y="2608961"/>
            <a:ext cx="3637219" cy="584776"/>
          </a:xfrm>
          <a:prstGeom prst="rect">
            <a:avLst/>
          </a:prstGeom>
          <a:noFill/>
        </p:spPr>
        <p:txBody>
          <a:bodyPr wrap="square" rtlCol="0">
            <a:spAutoFit/>
          </a:bodyPr>
          <a:lstStyle/>
          <a:p>
            <a:r>
              <a:rPr lang="en-US" sz="3200" dirty="0" err="1">
                <a:solidFill>
                  <a:srgbClr val="FFFFFF"/>
                </a:solidFill>
              </a:rPr>
              <a:t>Chuyên</a:t>
            </a:r>
            <a:r>
              <a:rPr lang="en-US" sz="3200" dirty="0">
                <a:solidFill>
                  <a:srgbClr val="FFFFFF"/>
                </a:solidFill>
              </a:rPr>
              <a:t> </a:t>
            </a:r>
            <a:r>
              <a:rPr lang="en-US" sz="3200" dirty="0" err="1">
                <a:solidFill>
                  <a:srgbClr val="FFFFFF"/>
                </a:solidFill>
              </a:rPr>
              <a:t>đề</a:t>
            </a:r>
            <a:r>
              <a:rPr lang="en-US" sz="3200" dirty="0">
                <a:solidFill>
                  <a:srgbClr val="FFFFFF"/>
                </a:solidFill>
              </a:rPr>
              <a:t> 1</a:t>
            </a:r>
          </a:p>
        </p:txBody>
      </p:sp>
    </p:spTree>
    <p:extLst>
      <p:ext uri="{BB962C8B-B14F-4D97-AF65-F5344CB8AC3E}">
        <p14:creationId xmlns:p14="http://schemas.microsoft.com/office/powerpoint/2010/main" val="418733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giá</a:t>
            </a:r>
            <a:r>
              <a:rPr lang="en-US" dirty="0"/>
              <a:t> </a:t>
            </a:r>
            <a:r>
              <a:rPr lang="en-US" dirty="0" err="1"/>
              <a:t>trị</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 </a:t>
            </a:r>
            <a:r>
              <a:rPr lang="en-US" b="1" dirty="0" err="1"/>
              <a:t>quan</a:t>
            </a:r>
            <a:r>
              <a:rPr lang="en-US" b="1" dirty="0"/>
              <a:t> </a:t>
            </a:r>
            <a:r>
              <a:rPr lang="en-US" b="1" dirty="0" err="1"/>
              <a:t>điểm</a:t>
            </a:r>
            <a:r>
              <a:rPr lang="en-US" b="1" dirty="0"/>
              <a:t> </a:t>
            </a:r>
            <a:r>
              <a:rPr lang="en-US" b="1" dirty="0" err="1"/>
              <a:t>của</a:t>
            </a:r>
            <a:r>
              <a:rPr lang="en-US" b="1" dirty="0"/>
              <a:t> </a:t>
            </a:r>
            <a:r>
              <a:rPr lang="en-US" b="1" dirty="0" err="1"/>
              <a:t>Mác</a:t>
            </a:r>
            <a:r>
              <a:rPr lang="en-US" b="1" dirty="0"/>
              <a:t>: </a:t>
            </a:r>
            <a:r>
              <a:rPr lang="en-US" sz="2400" dirty="0" err="1"/>
              <a:t>Hàng</a:t>
            </a:r>
            <a:r>
              <a:rPr lang="en-US" sz="2400" dirty="0"/>
              <a:t> </a:t>
            </a:r>
            <a:r>
              <a:rPr lang="en-US" sz="2400" dirty="0" err="1"/>
              <a:t>hóa</a:t>
            </a:r>
            <a:r>
              <a:rPr lang="en-US" sz="2400" dirty="0"/>
              <a:t> </a:t>
            </a:r>
            <a:r>
              <a:rPr lang="en-US" sz="2400" dirty="0" err="1"/>
              <a:t>có</a:t>
            </a:r>
            <a:r>
              <a:rPr lang="en-US" sz="2400" dirty="0"/>
              <a:t> 2 </a:t>
            </a:r>
            <a:r>
              <a:rPr lang="en-US" sz="2400" dirty="0" err="1"/>
              <a:t>thuộc</a:t>
            </a:r>
            <a:r>
              <a:rPr lang="en-US" sz="2400" dirty="0"/>
              <a:t> </a:t>
            </a:r>
            <a:r>
              <a:rPr lang="en-US" sz="2400" dirty="0" err="1"/>
              <a:t>tính</a:t>
            </a:r>
            <a:r>
              <a:rPr lang="en-US" sz="2400" dirty="0"/>
              <a:t>: </a:t>
            </a:r>
            <a:r>
              <a:rPr lang="en-US" sz="2400" dirty="0" err="1"/>
              <a:t>giá</a:t>
            </a:r>
            <a:r>
              <a:rPr lang="en-US" sz="2400" dirty="0"/>
              <a:t> </a:t>
            </a:r>
            <a:r>
              <a:rPr lang="en-US" sz="2400" dirty="0" err="1"/>
              <a:t>trị</a:t>
            </a:r>
            <a:r>
              <a:rPr lang="en-US" sz="2400" dirty="0"/>
              <a:t> </a:t>
            </a:r>
            <a:r>
              <a:rPr lang="en-US" sz="2400" dirty="0" err="1"/>
              <a:t>sử</a:t>
            </a:r>
            <a:r>
              <a:rPr lang="en-US" sz="2400" dirty="0"/>
              <a:t> </a:t>
            </a:r>
            <a:r>
              <a:rPr lang="en-US" sz="2400" dirty="0" err="1"/>
              <a:t>dụng</a:t>
            </a:r>
            <a:r>
              <a:rPr lang="en-US" sz="2400" dirty="0"/>
              <a:t> </a:t>
            </a:r>
            <a:r>
              <a:rPr lang="en-US" sz="2400" dirty="0" err="1"/>
              <a:t>và</a:t>
            </a:r>
            <a:r>
              <a:rPr lang="en-US" sz="2400" dirty="0"/>
              <a:t> </a:t>
            </a:r>
            <a:r>
              <a:rPr lang="en-US" sz="2400" dirty="0" err="1"/>
              <a:t>giá</a:t>
            </a:r>
            <a:r>
              <a:rPr lang="en-US" sz="2400" dirty="0"/>
              <a:t> </a:t>
            </a:r>
            <a:r>
              <a:rPr lang="en-US" sz="2400" dirty="0" err="1"/>
              <a:t>trị</a:t>
            </a:r>
            <a:r>
              <a:rPr lang="en-US" sz="2400" dirty="0"/>
              <a:t>:</a:t>
            </a:r>
            <a:endParaRPr lang="en-US" sz="2000" dirty="0"/>
          </a:p>
          <a:p>
            <a:r>
              <a:rPr lang="en-US" b="1" dirty="0" err="1"/>
              <a:t>Giá</a:t>
            </a:r>
            <a:r>
              <a:rPr lang="en-US" b="1" dirty="0"/>
              <a:t> </a:t>
            </a:r>
            <a:r>
              <a:rPr lang="en-US" b="1" dirty="0" err="1"/>
              <a:t>trị</a:t>
            </a:r>
            <a:r>
              <a:rPr lang="en-US" b="1" dirty="0"/>
              <a:t> </a:t>
            </a:r>
            <a:r>
              <a:rPr lang="en-US" b="1" dirty="0" err="1"/>
              <a:t>sử</a:t>
            </a:r>
            <a:r>
              <a:rPr lang="en-US" b="1" dirty="0"/>
              <a:t> </a:t>
            </a:r>
            <a:r>
              <a:rPr lang="en-US" b="1" dirty="0" err="1"/>
              <a:t>dụng</a:t>
            </a:r>
            <a:r>
              <a:rPr lang="en-US" b="1" dirty="0"/>
              <a:t> </a:t>
            </a:r>
            <a:r>
              <a:rPr lang="en-US" dirty="0" err="1"/>
              <a:t>là</a:t>
            </a:r>
            <a:r>
              <a:rPr lang="en-US" dirty="0"/>
              <a:t> </a:t>
            </a:r>
            <a:r>
              <a:rPr lang="en-US" dirty="0" err="1"/>
              <a:t>công</a:t>
            </a:r>
            <a:r>
              <a:rPr lang="en-US" dirty="0"/>
              <a:t> </a:t>
            </a:r>
            <a:r>
              <a:rPr lang="en-US" dirty="0" err="1"/>
              <a:t>dụng</a:t>
            </a:r>
            <a:r>
              <a:rPr lang="en-US" dirty="0"/>
              <a:t> </a:t>
            </a:r>
            <a:r>
              <a:rPr lang="en-US" dirty="0" err="1"/>
              <a:t>của</a:t>
            </a:r>
            <a:r>
              <a:rPr lang="en-US" dirty="0"/>
              <a:t> </a:t>
            </a:r>
            <a:r>
              <a:rPr lang="en-US" dirty="0" err="1"/>
              <a:t>hàng</a:t>
            </a:r>
            <a:r>
              <a:rPr lang="en-US" dirty="0"/>
              <a:t> </a:t>
            </a:r>
            <a:r>
              <a:rPr lang="en-US" dirty="0" err="1"/>
              <a:t>hóa</a:t>
            </a:r>
            <a:r>
              <a:rPr lang="en-US" dirty="0"/>
              <a:t> </a:t>
            </a:r>
            <a:r>
              <a:rPr lang="en-US" dirty="0" err="1"/>
              <a:t>để</a:t>
            </a:r>
            <a:r>
              <a:rPr lang="en-US" dirty="0"/>
              <a:t> </a:t>
            </a:r>
            <a:r>
              <a:rPr lang="en-US" dirty="0" err="1"/>
              <a:t>thỏa</a:t>
            </a:r>
            <a:r>
              <a:rPr lang="en-US" dirty="0"/>
              <a:t> </a:t>
            </a:r>
            <a:r>
              <a:rPr lang="en-US" dirty="0" err="1"/>
              <a:t>mãn</a:t>
            </a:r>
            <a:r>
              <a:rPr lang="en-US" dirty="0"/>
              <a:t> </a:t>
            </a:r>
            <a:r>
              <a:rPr lang="en-US" dirty="0" err="1"/>
              <a:t>nhu</a:t>
            </a:r>
            <a:r>
              <a:rPr lang="en-US" dirty="0"/>
              <a:t> </a:t>
            </a:r>
            <a:r>
              <a:rPr lang="en-US" dirty="0" err="1"/>
              <a:t>cầu</a:t>
            </a:r>
            <a:r>
              <a:rPr lang="en-US" dirty="0"/>
              <a:t> </a:t>
            </a:r>
            <a:r>
              <a:rPr lang="en-US" dirty="0" err="1"/>
              <a:t>nào</a:t>
            </a:r>
            <a:r>
              <a:rPr lang="en-US" dirty="0"/>
              <a:t> </a:t>
            </a:r>
            <a:r>
              <a:rPr lang="en-US" dirty="0" err="1"/>
              <a:t>đó</a:t>
            </a:r>
            <a:r>
              <a:rPr lang="en-US" dirty="0"/>
              <a:t> </a:t>
            </a:r>
            <a:r>
              <a:rPr lang="en-US" dirty="0" err="1"/>
              <a:t>của</a:t>
            </a:r>
            <a:r>
              <a:rPr lang="en-US" dirty="0"/>
              <a:t> con </a:t>
            </a:r>
            <a:r>
              <a:rPr lang="en-US" dirty="0" err="1"/>
              <a:t>người</a:t>
            </a:r>
            <a:r>
              <a:rPr lang="en-US" dirty="0"/>
              <a:t>.</a:t>
            </a:r>
          </a:p>
          <a:p>
            <a:r>
              <a:rPr lang="en-US" b="1" dirty="0" err="1"/>
              <a:t>Giá</a:t>
            </a:r>
            <a:r>
              <a:rPr lang="en-US" b="1" dirty="0"/>
              <a:t> </a:t>
            </a:r>
            <a:r>
              <a:rPr lang="en-US" b="1" dirty="0" err="1"/>
              <a:t>trị</a:t>
            </a:r>
            <a:r>
              <a:rPr lang="en-US" b="1" dirty="0"/>
              <a:t> </a:t>
            </a:r>
            <a:r>
              <a:rPr lang="en-US" dirty="0" err="1"/>
              <a:t>của</a:t>
            </a:r>
            <a:r>
              <a:rPr lang="en-US" dirty="0"/>
              <a:t> </a:t>
            </a:r>
            <a:r>
              <a:rPr lang="en-US" dirty="0" err="1"/>
              <a:t>hàng</a:t>
            </a:r>
            <a:r>
              <a:rPr lang="en-US" dirty="0"/>
              <a:t> </a:t>
            </a:r>
            <a:r>
              <a:rPr lang="en-US" dirty="0" err="1"/>
              <a:t>hóa</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ở</a:t>
            </a:r>
            <a:r>
              <a:rPr lang="en-US" dirty="0"/>
              <a:t> 2 </a:t>
            </a:r>
            <a:r>
              <a:rPr lang="en-US" dirty="0" err="1"/>
              <a:t>mặt</a:t>
            </a:r>
            <a:r>
              <a:rPr lang="en-US" dirty="0"/>
              <a:t>: </a:t>
            </a:r>
            <a:r>
              <a:rPr lang="en-US" dirty="0" err="1"/>
              <a:t>chất</a:t>
            </a:r>
            <a:r>
              <a:rPr lang="en-US" dirty="0"/>
              <a:t> </a:t>
            </a:r>
            <a:r>
              <a:rPr lang="en-US" dirty="0" err="1"/>
              <a:t>và</a:t>
            </a:r>
            <a:r>
              <a:rPr lang="en-US" dirty="0"/>
              <a:t> </a:t>
            </a:r>
            <a:r>
              <a:rPr lang="en-US" dirty="0" err="1"/>
              <a:t>lượng</a:t>
            </a:r>
            <a:r>
              <a:rPr lang="en-US" dirty="0"/>
              <a:t>.</a:t>
            </a:r>
          </a:p>
          <a:p>
            <a:pPr lvl="1"/>
            <a:r>
              <a:rPr lang="en-US" b="1" dirty="0" err="1"/>
              <a:t>Chất</a:t>
            </a:r>
            <a:r>
              <a:rPr lang="en-US" b="1" dirty="0"/>
              <a:t> </a:t>
            </a:r>
            <a:r>
              <a:rPr lang="en-US" b="1" dirty="0" err="1"/>
              <a:t>của</a:t>
            </a:r>
            <a:r>
              <a:rPr lang="en-US" b="1" dirty="0"/>
              <a:t> </a:t>
            </a:r>
            <a:r>
              <a:rPr lang="en-US" b="1" dirty="0" err="1"/>
              <a:t>giá</a:t>
            </a:r>
            <a:r>
              <a:rPr lang="en-US" b="1" dirty="0"/>
              <a:t> </a:t>
            </a:r>
            <a:r>
              <a:rPr lang="en-US" b="1" dirty="0" err="1"/>
              <a:t>trị</a:t>
            </a:r>
            <a:r>
              <a:rPr lang="en-US" dirty="0"/>
              <a:t> </a:t>
            </a:r>
            <a:r>
              <a:rPr lang="en-US" dirty="0" err="1"/>
              <a:t>là</a:t>
            </a:r>
            <a:r>
              <a:rPr lang="en-US" dirty="0"/>
              <a:t> </a:t>
            </a:r>
            <a:r>
              <a:rPr lang="en-US" dirty="0" err="1"/>
              <a:t>lao</a:t>
            </a:r>
            <a:r>
              <a:rPr lang="en-US" dirty="0"/>
              <a:t> </a:t>
            </a:r>
            <a:r>
              <a:rPr lang="en-US" dirty="0" err="1"/>
              <a:t>động</a:t>
            </a:r>
            <a:r>
              <a:rPr lang="en-US" dirty="0"/>
              <a:t> </a:t>
            </a:r>
            <a:r>
              <a:rPr lang="en-US" dirty="0" err="1"/>
              <a:t>của</a:t>
            </a:r>
            <a:r>
              <a:rPr lang="en-US" dirty="0"/>
              <a:t> </a:t>
            </a:r>
            <a:r>
              <a:rPr lang="en-US" dirty="0" err="1"/>
              <a:t>người</a:t>
            </a:r>
            <a:r>
              <a:rPr lang="en-US" dirty="0"/>
              <a:t> </a:t>
            </a:r>
            <a:r>
              <a:rPr lang="en-US" dirty="0" err="1"/>
              <a:t>sản</a:t>
            </a:r>
            <a:r>
              <a:rPr lang="en-US" dirty="0"/>
              <a:t> </a:t>
            </a:r>
            <a:r>
              <a:rPr lang="en-US" dirty="0" err="1"/>
              <a:t>xuất</a:t>
            </a:r>
            <a:r>
              <a:rPr lang="en-US" dirty="0"/>
              <a:t> </a:t>
            </a:r>
            <a:r>
              <a:rPr lang="en-US" dirty="0" err="1"/>
              <a:t>hàng</a:t>
            </a:r>
            <a:r>
              <a:rPr lang="en-US" dirty="0"/>
              <a:t> </a:t>
            </a:r>
            <a:r>
              <a:rPr lang="en-US" dirty="0" err="1"/>
              <a:t>hóa</a:t>
            </a:r>
            <a:r>
              <a:rPr lang="en-US" dirty="0"/>
              <a:t>, </a:t>
            </a:r>
            <a:r>
              <a:rPr lang="en-US" dirty="0" err="1"/>
              <a:t>là</a:t>
            </a:r>
            <a:r>
              <a:rPr lang="en-US" dirty="0"/>
              <a:t> </a:t>
            </a:r>
            <a:r>
              <a:rPr lang="en-US" dirty="0" err="1"/>
              <a:t>lao</a:t>
            </a:r>
            <a:r>
              <a:rPr lang="en-US" dirty="0"/>
              <a:t> </a:t>
            </a:r>
            <a:r>
              <a:rPr lang="en-US" dirty="0" err="1"/>
              <a:t>động</a:t>
            </a:r>
            <a:r>
              <a:rPr lang="en-US" dirty="0"/>
              <a:t> </a:t>
            </a:r>
            <a:r>
              <a:rPr lang="en-US" dirty="0" err="1"/>
              <a:t>trừu</a:t>
            </a:r>
            <a:r>
              <a:rPr lang="en-US" dirty="0"/>
              <a:t> </a:t>
            </a:r>
            <a:r>
              <a:rPr lang="en-US" dirty="0" err="1"/>
              <a:t>tượng</a:t>
            </a:r>
            <a:r>
              <a:rPr lang="en-US" dirty="0"/>
              <a:t> </a:t>
            </a:r>
            <a:r>
              <a:rPr lang="en-US" dirty="0" err="1"/>
              <a:t>của</a:t>
            </a:r>
            <a:r>
              <a:rPr lang="en-US" dirty="0"/>
              <a:t> </a:t>
            </a:r>
            <a:r>
              <a:rPr lang="en-US" dirty="0" err="1"/>
              <a:t>người</a:t>
            </a:r>
            <a:r>
              <a:rPr lang="en-US" dirty="0"/>
              <a:t> </a:t>
            </a:r>
            <a:r>
              <a:rPr lang="en-US" dirty="0" err="1"/>
              <a:t>sản</a:t>
            </a:r>
            <a:r>
              <a:rPr lang="en-US" dirty="0"/>
              <a:t> </a:t>
            </a:r>
            <a:r>
              <a:rPr lang="en-US" dirty="0" err="1"/>
              <a:t>xuất</a:t>
            </a:r>
            <a:r>
              <a:rPr lang="en-US" dirty="0"/>
              <a:t> </a:t>
            </a:r>
            <a:r>
              <a:rPr lang="en-US" dirty="0" err="1"/>
              <a:t>hàng</a:t>
            </a:r>
            <a:r>
              <a:rPr lang="en-US" dirty="0"/>
              <a:t> </a:t>
            </a:r>
            <a:r>
              <a:rPr lang="en-US" dirty="0" err="1"/>
              <a:t>hóa</a:t>
            </a:r>
            <a:r>
              <a:rPr lang="en-US" dirty="0"/>
              <a:t> </a:t>
            </a:r>
            <a:r>
              <a:rPr lang="en-US" dirty="0" err="1"/>
              <a:t>kết</a:t>
            </a:r>
            <a:r>
              <a:rPr lang="en-US" dirty="0"/>
              <a:t> </a:t>
            </a:r>
            <a:r>
              <a:rPr lang="en-US" dirty="0" err="1"/>
              <a:t>tinh</a:t>
            </a:r>
            <a:r>
              <a:rPr lang="en-US" dirty="0"/>
              <a:t> </a:t>
            </a:r>
            <a:r>
              <a:rPr lang="en-US" dirty="0" err="1"/>
              <a:t>trong</a:t>
            </a:r>
            <a:r>
              <a:rPr lang="en-US" dirty="0"/>
              <a:t> </a:t>
            </a:r>
            <a:r>
              <a:rPr lang="en-US" dirty="0" err="1"/>
              <a:t>hàng</a:t>
            </a:r>
            <a:r>
              <a:rPr lang="en-US" dirty="0"/>
              <a:t> </a:t>
            </a:r>
            <a:r>
              <a:rPr lang="en-US" dirty="0" err="1"/>
              <a:t>hóa</a:t>
            </a:r>
            <a:r>
              <a:rPr lang="en-US" dirty="0"/>
              <a:t>.</a:t>
            </a:r>
          </a:p>
          <a:p>
            <a:pPr lvl="1"/>
            <a:r>
              <a:rPr lang="en-US" b="1" dirty="0" err="1"/>
              <a:t>Lượng</a:t>
            </a:r>
            <a:r>
              <a:rPr lang="en-US" b="1" dirty="0"/>
              <a:t> </a:t>
            </a:r>
            <a:r>
              <a:rPr lang="en-US" b="1" dirty="0" err="1"/>
              <a:t>của</a:t>
            </a:r>
            <a:r>
              <a:rPr lang="en-US" b="1" dirty="0"/>
              <a:t> </a:t>
            </a:r>
            <a:r>
              <a:rPr lang="en-US" b="1" dirty="0" err="1"/>
              <a:t>giá</a:t>
            </a:r>
            <a:r>
              <a:rPr lang="en-US" b="1" dirty="0"/>
              <a:t> </a:t>
            </a:r>
            <a:r>
              <a:rPr lang="en-US" b="1" dirty="0" err="1"/>
              <a:t>trị</a:t>
            </a:r>
            <a:r>
              <a:rPr lang="en-US" dirty="0"/>
              <a:t> </a:t>
            </a:r>
            <a:r>
              <a:rPr lang="en-US" dirty="0" err="1"/>
              <a:t>được</a:t>
            </a:r>
            <a:r>
              <a:rPr lang="en-US" dirty="0"/>
              <a:t> </a:t>
            </a:r>
            <a:r>
              <a:rPr lang="en-US" dirty="0" err="1"/>
              <a:t>tính</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lao</a:t>
            </a:r>
            <a:r>
              <a:rPr lang="en-US" dirty="0"/>
              <a:t> </a:t>
            </a:r>
            <a:r>
              <a:rPr lang="en-US" dirty="0" err="1"/>
              <a:t>động</a:t>
            </a:r>
            <a:r>
              <a:rPr lang="en-US" dirty="0"/>
              <a:t>: </a:t>
            </a:r>
            <a:r>
              <a:rPr lang="en-US" dirty="0" err="1"/>
              <a:t>mỗi</a:t>
            </a:r>
            <a:r>
              <a:rPr lang="en-US" dirty="0"/>
              <a:t> </a:t>
            </a:r>
            <a:r>
              <a:rPr lang="en-US" dirty="0" err="1"/>
              <a:t>hàng</a:t>
            </a:r>
            <a:r>
              <a:rPr lang="en-US" dirty="0"/>
              <a:t> </a:t>
            </a:r>
            <a:r>
              <a:rPr lang="en-US" dirty="0" err="1"/>
              <a:t>hóa</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lao</a:t>
            </a:r>
            <a:r>
              <a:rPr lang="en-US" dirty="0"/>
              <a:t> </a:t>
            </a:r>
            <a:r>
              <a:rPr lang="en-US" dirty="0" err="1"/>
              <a:t>động</a:t>
            </a:r>
            <a:r>
              <a:rPr lang="en-US" dirty="0"/>
              <a:t> </a:t>
            </a:r>
            <a:r>
              <a:rPr lang="en-US" dirty="0" err="1"/>
              <a:t>cá</a:t>
            </a:r>
            <a:r>
              <a:rPr lang="en-US" dirty="0"/>
              <a:t> </a:t>
            </a:r>
            <a:r>
              <a:rPr lang="en-US" dirty="0" err="1"/>
              <a:t>biệt</a:t>
            </a:r>
            <a:r>
              <a:rPr lang="en-US" dirty="0"/>
              <a:t> </a:t>
            </a:r>
            <a:r>
              <a:rPr lang="en-US" dirty="0" err="1"/>
              <a:t>khác</a:t>
            </a:r>
            <a:r>
              <a:rPr lang="en-US" dirty="0"/>
              <a:t> </a:t>
            </a:r>
            <a:r>
              <a:rPr lang="en-US" dirty="0" err="1"/>
              <a:t>nhau</a:t>
            </a:r>
            <a:r>
              <a:rPr lang="en-US" dirty="0"/>
              <a:t>. </a:t>
            </a:r>
            <a:r>
              <a:rPr lang="en-US" dirty="0" err="1"/>
              <a:t>Khi</a:t>
            </a:r>
            <a:r>
              <a:rPr lang="en-US" dirty="0"/>
              <a:t> </a:t>
            </a:r>
            <a:r>
              <a:rPr lang="en-US" dirty="0" err="1"/>
              <a:t>trao</a:t>
            </a:r>
            <a:r>
              <a:rPr lang="en-US" dirty="0"/>
              <a:t> </a:t>
            </a:r>
            <a:r>
              <a:rPr lang="en-US" dirty="0" err="1"/>
              <a:t>đổi</a:t>
            </a:r>
            <a:r>
              <a:rPr lang="en-US" dirty="0"/>
              <a:t> </a:t>
            </a:r>
            <a:r>
              <a:rPr lang="en-US" dirty="0" err="1"/>
              <a:t>trên</a:t>
            </a:r>
            <a:r>
              <a:rPr lang="en-US" dirty="0"/>
              <a:t> </a:t>
            </a:r>
            <a:r>
              <a:rPr lang="en-US" dirty="0" err="1"/>
              <a:t>thị</a:t>
            </a:r>
            <a:r>
              <a:rPr lang="en-US" dirty="0"/>
              <a:t> </a:t>
            </a:r>
            <a:r>
              <a:rPr lang="en-US" dirty="0" err="1"/>
              <a:t>trường</a:t>
            </a:r>
            <a:r>
              <a:rPr lang="en-US" dirty="0"/>
              <a:t>, </a:t>
            </a:r>
            <a:r>
              <a:rPr lang="en-US" dirty="0" err="1"/>
              <a:t>giá</a:t>
            </a:r>
            <a:r>
              <a:rPr lang="en-US" dirty="0"/>
              <a:t> </a:t>
            </a:r>
            <a:r>
              <a:rPr lang="en-US" dirty="0" err="1"/>
              <a:t>trị</a:t>
            </a:r>
            <a:r>
              <a:rPr lang="en-US" dirty="0"/>
              <a:t> </a:t>
            </a:r>
            <a:r>
              <a:rPr lang="en-US" dirty="0" err="1"/>
              <a:t>hàng</a:t>
            </a:r>
            <a:r>
              <a:rPr lang="en-US" dirty="0"/>
              <a:t> </a:t>
            </a:r>
            <a:r>
              <a:rPr lang="en-US" dirty="0" err="1"/>
              <a:t>hóa</a:t>
            </a:r>
            <a:r>
              <a:rPr lang="en-US" dirty="0"/>
              <a:t> </a:t>
            </a:r>
            <a:r>
              <a:rPr lang="en-US" dirty="0" err="1"/>
              <a:t>được</a:t>
            </a:r>
            <a:r>
              <a:rPr lang="en-US" dirty="0"/>
              <a:t> </a:t>
            </a:r>
            <a:r>
              <a:rPr lang="en-US" dirty="0" err="1"/>
              <a:t>đo</a:t>
            </a:r>
            <a:r>
              <a:rPr lang="en-US" dirty="0"/>
              <a:t> </a:t>
            </a:r>
            <a:r>
              <a:rPr lang="en-US" dirty="0" err="1"/>
              <a:t>bằng</a:t>
            </a:r>
            <a:r>
              <a:rPr lang="en-US" dirty="0"/>
              <a:t> </a:t>
            </a:r>
            <a:r>
              <a:rPr lang="en-US" dirty="0" err="1"/>
              <a:t>thời</a:t>
            </a:r>
            <a:r>
              <a:rPr lang="en-US" dirty="0"/>
              <a:t> </a:t>
            </a:r>
            <a:r>
              <a:rPr lang="en-US" dirty="0" err="1"/>
              <a:t>gian</a:t>
            </a:r>
            <a:r>
              <a:rPr lang="en-US" dirty="0"/>
              <a:t> </a:t>
            </a:r>
            <a:r>
              <a:rPr lang="en-US" dirty="0" err="1"/>
              <a:t>lao</a:t>
            </a:r>
            <a:r>
              <a:rPr lang="en-US" dirty="0"/>
              <a:t> </a:t>
            </a:r>
            <a:r>
              <a:rPr lang="en-US" dirty="0" err="1"/>
              <a:t>động</a:t>
            </a:r>
            <a:r>
              <a:rPr lang="en-US" dirty="0"/>
              <a:t> </a:t>
            </a:r>
            <a:r>
              <a:rPr lang="en-US" dirty="0" err="1"/>
              <a:t>xã</a:t>
            </a:r>
            <a:r>
              <a:rPr lang="en-US" dirty="0"/>
              <a:t> </a:t>
            </a:r>
            <a:r>
              <a:rPr lang="en-US" dirty="0" err="1"/>
              <a:t>hội</a:t>
            </a:r>
            <a:r>
              <a:rPr lang="en-US" dirty="0"/>
              <a:t> </a:t>
            </a:r>
            <a:r>
              <a:rPr lang="en-US" dirty="0" err="1"/>
              <a:t>cần</a:t>
            </a:r>
            <a:r>
              <a:rPr lang="en-US" dirty="0"/>
              <a:t> </a:t>
            </a:r>
            <a:r>
              <a:rPr lang="en-US" dirty="0" err="1"/>
              <a:t>thiết</a:t>
            </a:r>
            <a:r>
              <a:rPr lang="en-US" dirty="0"/>
              <a:t>.</a:t>
            </a:r>
          </a:p>
          <a:p>
            <a:pPr marL="0" indent="0">
              <a:buNone/>
            </a:pPr>
            <a:endParaRPr lang="en-US" b="1" dirty="0"/>
          </a:p>
        </p:txBody>
      </p:sp>
    </p:spTree>
    <p:extLst>
      <p:ext uri="{BB962C8B-B14F-4D97-AF65-F5344CB8AC3E}">
        <p14:creationId xmlns:p14="http://schemas.microsoft.com/office/powerpoint/2010/main" val="2966206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dirty="0" err="1"/>
              <a:t>Khái</a:t>
            </a:r>
            <a:r>
              <a:rPr lang="en-US" dirty="0"/>
              <a:t> </a:t>
            </a:r>
            <a:r>
              <a:rPr lang="en-US" dirty="0" err="1"/>
              <a:t>niệm</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b="1" dirty="0" err="1">
                <a:solidFill>
                  <a:srgbClr val="174576"/>
                </a:solidFill>
              </a:rPr>
              <a:t>Tình</a:t>
            </a:r>
            <a:r>
              <a:rPr lang="en-US" b="1" dirty="0">
                <a:solidFill>
                  <a:srgbClr val="174576"/>
                </a:solidFill>
              </a:rPr>
              <a:t> </a:t>
            </a:r>
            <a:r>
              <a:rPr lang="en-US" b="1" dirty="0" err="1">
                <a:solidFill>
                  <a:srgbClr val="174576"/>
                </a:solidFill>
              </a:rPr>
              <a:t>huống</a:t>
            </a:r>
            <a:r>
              <a:rPr lang="en-US" b="1" dirty="0">
                <a:solidFill>
                  <a:srgbClr val="174576"/>
                </a:solidFill>
              </a:rPr>
              <a:t>:</a:t>
            </a:r>
          </a:p>
          <a:p>
            <a:pPr marL="0" indent="0">
              <a:buNone/>
            </a:pPr>
            <a:r>
              <a:rPr lang="en-US" dirty="0">
                <a:solidFill>
                  <a:schemeClr val="tx1"/>
                </a:solidFill>
              </a:rPr>
              <a:t>	</a:t>
            </a:r>
            <a:r>
              <a:rPr lang="en-US" dirty="0" err="1">
                <a:solidFill>
                  <a:schemeClr val="tx1"/>
                </a:solidFill>
              </a:rPr>
              <a:t>Ngày</a:t>
            </a:r>
            <a:r>
              <a:rPr lang="en-US" dirty="0">
                <a:solidFill>
                  <a:schemeClr val="tx1"/>
                </a:solidFill>
              </a:rPr>
              <a:t> 30/1/2008, Microsoft </a:t>
            </a:r>
            <a:r>
              <a:rPr lang="en-US" dirty="0" err="1">
                <a:solidFill>
                  <a:schemeClr val="tx1"/>
                </a:solidFill>
              </a:rPr>
              <a:t>ngỏ</a:t>
            </a:r>
            <a:r>
              <a:rPr lang="en-US" dirty="0">
                <a:solidFill>
                  <a:schemeClr val="tx1"/>
                </a:solidFill>
              </a:rPr>
              <a:t> </a:t>
            </a:r>
            <a:r>
              <a:rPr lang="en-US" dirty="0" err="1">
                <a:solidFill>
                  <a:schemeClr val="tx1"/>
                </a:solidFill>
              </a:rPr>
              <a:t>ý</a:t>
            </a:r>
            <a:r>
              <a:rPr lang="en-US" dirty="0">
                <a:solidFill>
                  <a:schemeClr val="tx1"/>
                </a:solidFill>
              </a:rPr>
              <a:t> </a:t>
            </a:r>
            <a:r>
              <a:rPr lang="en-US" dirty="0" err="1">
                <a:solidFill>
                  <a:schemeClr val="tx1"/>
                </a:solidFill>
              </a:rPr>
              <a:t>mua</a:t>
            </a:r>
            <a:r>
              <a:rPr lang="en-US" dirty="0">
                <a:solidFill>
                  <a:schemeClr val="tx1"/>
                </a:solidFill>
              </a:rPr>
              <a:t> </a:t>
            </a:r>
            <a:r>
              <a:rPr lang="en-US" dirty="0" err="1">
                <a:solidFill>
                  <a:schemeClr val="tx1"/>
                </a:solidFill>
              </a:rPr>
              <a:t>lại</a:t>
            </a:r>
            <a:r>
              <a:rPr lang="en-US" dirty="0">
                <a:solidFill>
                  <a:schemeClr val="tx1"/>
                </a:solidFill>
              </a:rPr>
              <a:t> Yahoo! </a:t>
            </a:r>
            <a:r>
              <a:rPr lang="en-US" dirty="0" err="1">
                <a:solidFill>
                  <a:schemeClr val="tx1"/>
                </a:solidFill>
              </a:rPr>
              <a:t>với</a:t>
            </a:r>
            <a:r>
              <a:rPr lang="en-US" dirty="0">
                <a:solidFill>
                  <a:schemeClr val="tx1"/>
                </a:solidFill>
              </a:rPr>
              <a:t> </a:t>
            </a:r>
            <a:r>
              <a:rPr lang="en-US" dirty="0" err="1">
                <a:solidFill>
                  <a:schemeClr val="tx1"/>
                </a:solidFill>
              </a:rPr>
              <a:t>giá</a:t>
            </a:r>
            <a:r>
              <a:rPr lang="en-US" dirty="0">
                <a:solidFill>
                  <a:schemeClr val="tx1"/>
                </a:solidFill>
              </a:rPr>
              <a:t> </a:t>
            </a:r>
            <a:r>
              <a:rPr lang="en-US" b="1" u="sng" dirty="0">
                <a:solidFill>
                  <a:schemeClr val="tx1"/>
                </a:solidFill>
              </a:rPr>
              <a:t>44,6 </a:t>
            </a:r>
            <a:r>
              <a:rPr lang="en-US" b="1" u="sng" dirty="0" err="1">
                <a:solidFill>
                  <a:schemeClr val="tx1"/>
                </a:solidFill>
              </a:rPr>
              <a:t>tỷ</a:t>
            </a:r>
            <a:r>
              <a:rPr lang="en-US" b="1" u="sng" dirty="0">
                <a:solidFill>
                  <a:schemeClr val="tx1"/>
                </a:solidFill>
              </a:rPr>
              <a:t> USD </a:t>
            </a:r>
            <a:r>
              <a:rPr lang="en-US" dirty="0">
                <a:solidFill>
                  <a:schemeClr val="tx1"/>
                </a:solidFill>
              </a:rPr>
              <a:t>(</a:t>
            </a:r>
            <a:r>
              <a:rPr lang="en-US" dirty="0" err="1">
                <a:solidFill>
                  <a:schemeClr val="tx1"/>
                </a:solidFill>
              </a:rPr>
              <a:t>tương</a:t>
            </a:r>
            <a:r>
              <a:rPr lang="en-US" dirty="0">
                <a:solidFill>
                  <a:schemeClr val="tx1"/>
                </a:solidFill>
              </a:rPr>
              <a:t> </a:t>
            </a:r>
            <a:r>
              <a:rPr lang="en-US" dirty="0" err="1">
                <a:solidFill>
                  <a:schemeClr val="tx1"/>
                </a:solidFill>
              </a:rPr>
              <a:t>đương</a:t>
            </a:r>
            <a:r>
              <a:rPr lang="en-US" dirty="0">
                <a:solidFill>
                  <a:schemeClr val="tx1"/>
                </a:solidFill>
              </a:rPr>
              <a:t> </a:t>
            </a:r>
            <a:r>
              <a:rPr lang="en-US" b="1" u="sng" dirty="0">
                <a:solidFill>
                  <a:schemeClr val="tx1"/>
                </a:solidFill>
              </a:rPr>
              <a:t>31USD/</a:t>
            </a:r>
            <a:r>
              <a:rPr lang="en-US" b="1" u="sng" dirty="0" err="1">
                <a:solidFill>
                  <a:schemeClr val="tx1"/>
                </a:solidFill>
              </a:rPr>
              <a:t>cp</a:t>
            </a:r>
            <a:r>
              <a:rPr lang="en-US" dirty="0">
                <a:solidFill>
                  <a:schemeClr val="tx1"/>
                </a:solidFill>
              </a:rPr>
              <a:t>). </a:t>
            </a:r>
            <a:r>
              <a:rPr lang="en-US" dirty="0" err="1">
                <a:solidFill>
                  <a:schemeClr val="tx1"/>
                </a:solidFill>
              </a:rPr>
              <a:t>Cuối</a:t>
            </a:r>
            <a:r>
              <a:rPr lang="en-US" dirty="0">
                <a:solidFill>
                  <a:schemeClr val="tx1"/>
                </a:solidFill>
              </a:rPr>
              <a:t> </a:t>
            </a:r>
            <a:r>
              <a:rPr lang="en-US" dirty="0" err="1">
                <a:solidFill>
                  <a:schemeClr val="tx1"/>
                </a:solidFill>
              </a:rPr>
              <a:t>tháng</a:t>
            </a:r>
            <a:r>
              <a:rPr lang="en-US" dirty="0">
                <a:solidFill>
                  <a:schemeClr val="tx1"/>
                </a:solidFill>
              </a:rPr>
              <a:t> 2, </a:t>
            </a:r>
            <a:r>
              <a:rPr lang="en-US" dirty="0" err="1">
                <a:solidFill>
                  <a:schemeClr val="tx1"/>
                </a:solidFill>
              </a:rPr>
              <a:t>giá</a:t>
            </a:r>
            <a:r>
              <a:rPr lang="en-US" dirty="0">
                <a:solidFill>
                  <a:schemeClr val="tx1"/>
                </a:solidFill>
              </a:rPr>
              <a:t> </a:t>
            </a:r>
            <a:r>
              <a:rPr lang="en-US" dirty="0" err="1">
                <a:solidFill>
                  <a:schemeClr val="tx1"/>
                </a:solidFill>
              </a:rPr>
              <a:t>cp</a:t>
            </a:r>
            <a:r>
              <a:rPr lang="en-US" dirty="0">
                <a:solidFill>
                  <a:schemeClr val="tx1"/>
                </a:solidFill>
              </a:rPr>
              <a:t> Microsoft </a:t>
            </a:r>
            <a:r>
              <a:rPr lang="en-US" dirty="0" err="1">
                <a:solidFill>
                  <a:schemeClr val="tx1"/>
                </a:solidFill>
              </a:rPr>
              <a:t>giảm</a:t>
            </a:r>
            <a:r>
              <a:rPr lang="en-US" dirty="0">
                <a:solidFill>
                  <a:schemeClr val="tx1"/>
                </a:solidFill>
              </a:rPr>
              <a:t> </a:t>
            </a:r>
            <a:r>
              <a:rPr lang="en-US" dirty="0" err="1">
                <a:solidFill>
                  <a:schemeClr val="tx1"/>
                </a:solidFill>
              </a:rPr>
              <a:t>giá</a:t>
            </a:r>
            <a:r>
              <a:rPr lang="en-US" dirty="0">
                <a:solidFill>
                  <a:schemeClr val="tx1"/>
                </a:solidFill>
              </a:rPr>
              <a:t> </a:t>
            </a:r>
            <a:r>
              <a:rPr lang="en-US" dirty="0" err="1">
                <a:solidFill>
                  <a:schemeClr val="tx1"/>
                </a:solidFill>
              </a:rPr>
              <a:t>nên</a:t>
            </a:r>
            <a:r>
              <a:rPr lang="en-US" dirty="0">
                <a:solidFill>
                  <a:schemeClr val="tx1"/>
                </a:solidFill>
              </a:rPr>
              <a:t> </a:t>
            </a:r>
            <a:r>
              <a:rPr lang="en-US" dirty="0" err="1">
                <a:solidFill>
                  <a:schemeClr val="tx1"/>
                </a:solidFill>
              </a:rPr>
              <a:t>trị</a:t>
            </a:r>
            <a:r>
              <a:rPr lang="en-US" dirty="0">
                <a:solidFill>
                  <a:schemeClr val="tx1"/>
                </a:solidFill>
              </a:rPr>
              <a:t> </a:t>
            </a:r>
            <a:r>
              <a:rPr lang="en-US" dirty="0" err="1">
                <a:solidFill>
                  <a:schemeClr val="tx1"/>
                </a:solidFill>
              </a:rPr>
              <a:t>giá</a:t>
            </a:r>
            <a:r>
              <a:rPr lang="en-US" dirty="0">
                <a:solidFill>
                  <a:schemeClr val="tx1"/>
                </a:solidFill>
              </a:rPr>
              <a:t> </a:t>
            </a:r>
            <a:r>
              <a:rPr lang="en-US" dirty="0" err="1">
                <a:solidFill>
                  <a:schemeClr val="tx1"/>
                </a:solidFill>
              </a:rPr>
              <a:t>thương</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còn</a:t>
            </a:r>
            <a:r>
              <a:rPr lang="en-US" dirty="0">
                <a:solidFill>
                  <a:schemeClr val="tx1"/>
                </a:solidFill>
              </a:rPr>
              <a:t> </a:t>
            </a:r>
            <a:r>
              <a:rPr lang="en-US" b="1" u="sng" dirty="0">
                <a:solidFill>
                  <a:schemeClr val="tx1"/>
                </a:solidFill>
              </a:rPr>
              <a:t>41,6 </a:t>
            </a:r>
            <a:r>
              <a:rPr lang="en-US" b="1" u="sng" dirty="0" err="1">
                <a:solidFill>
                  <a:schemeClr val="tx1"/>
                </a:solidFill>
              </a:rPr>
              <a:t>tỷ</a:t>
            </a:r>
            <a:r>
              <a:rPr lang="en-US" b="1" u="sng" dirty="0">
                <a:solidFill>
                  <a:schemeClr val="tx1"/>
                </a:solidFill>
              </a:rPr>
              <a:t> USD</a:t>
            </a:r>
            <a:r>
              <a:rPr lang="en-US" dirty="0">
                <a:solidFill>
                  <a:schemeClr val="tx1"/>
                </a:solidFill>
              </a:rPr>
              <a:t>. 18/4 Yahoo! </a:t>
            </a:r>
            <a:r>
              <a:rPr lang="en-US" dirty="0" err="1">
                <a:solidFill>
                  <a:schemeClr val="tx1"/>
                </a:solidFill>
              </a:rPr>
              <a:t>ngỏ</a:t>
            </a:r>
            <a:r>
              <a:rPr lang="en-US" dirty="0">
                <a:solidFill>
                  <a:schemeClr val="tx1"/>
                </a:solidFill>
              </a:rPr>
              <a:t> </a:t>
            </a:r>
            <a:r>
              <a:rPr lang="en-US" dirty="0" err="1">
                <a:solidFill>
                  <a:schemeClr val="tx1"/>
                </a:solidFill>
              </a:rPr>
              <a:t>ý</a:t>
            </a:r>
            <a:r>
              <a:rPr lang="en-US" dirty="0">
                <a:solidFill>
                  <a:schemeClr val="tx1"/>
                </a:solidFill>
              </a:rPr>
              <a:t> </a:t>
            </a:r>
            <a:r>
              <a:rPr lang="en-US" dirty="0" err="1">
                <a:solidFill>
                  <a:schemeClr val="tx1"/>
                </a:solidFill>
              </a:rPr>
              <a:t>sẽ</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lại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giá</a:t>
            </a:r>
            <a:r>
              <a:rPr lang="en-US" dirty="0">
                <a:solidFill>
                  <a:schemeClr val="tx1"/>
                </a:solidFill>
              </a:rPr>
              <a:t> </a:t>
            </a:r>
            <a:r>
              <a:rPr lang="en-US" b="1" u="sng" dirty="0">
                <a:solidFill>
                  <a:schemeClr val="tx1"/>
                </a:solidFill>
              </a:rPr>
              <a:t>40 USD/cp</a:t>
            </a:r>
            <a:r>
              <a:rPr lang="en-US" dirty="0">
                <a:solidFill>
                  <a:schemeClr val="tx1"/>
                </a:solidFill>
              </a:rPr>
              <a:t>. 26/4, Microsoft </a:t>
            </a:r>
            <a:r>
              <a:rPr lang="en-US" dirty="0" err="1">
                <a:solidFill>
                  <a:schemeClr val="tx1"/>
                </a:solidFill>
              </a:rPr>
              <a:t>lên</a:t>
            </a:r>
            <a:r>
              <a:rPr lang="en-US" dirty="0">
                <a:solidFill>
                  <a:schemeClr val="tx1"/>
                </a:solidFill>
              </a:rPr>
              <a:t> </a:t>
            </a:r>
            <a:r>
              <a:rPr lang="en-US" dirty="0" err="1">
                <a:solidFill>
                  <a:schemeClr val="tx1"/>
                </a:solidFill>
              </a:rPr>
              <a:t>tiếng</a:t>
            </a:r>
            <a:r>
              <a:rPr lang="en-US" dirty="0">
                <a:solidFill>
                  <a:schemeClr val="tx1"/>
                </a:solidFill>
              </a:rPr>
              <a:t> đe dọa </a:t>
            </a:r>
            <a:r>
              <a:rPr lang="en-US" dirty="0" err="1">
                <a:solidFill>
                  <a:schemeClr val="tx1"/>
                </a:solidFill>
              </a:rPr>
              <a:t>lần</a:t>
            </a:r>
            <a:r>
              <a:rPr lang="en-US" dirty="0">
                <a:solidFill>
                  <a:schemeClr val="tx1"/>
                </a:solidFill>
              </a:rPr>
              <a:t> </a:t>
            </a:r>
            <a:r>
              <a:rPr lang="en-US" dirty="0" err="1">
                <a:solidFill>
                  <a:schemeClr val="tx1"/>
                </a:solidFill>
              </a:rPr>
              <a:t>cuối</a:t>
            </a:r>
            <a:r>
              <a:rPr lang="en-US" dirty="0">
                <a:solidFill>
                  <a:schemeClr val="tx1"/>
                </a:solidFill>
              </a:rPr>
              <a:t>, </a:t>
            </a:r>
            <a:r>
              <a:rPr lang="en-US" dirty="0" err="1">
                <a:solidFill>
                  <a:schemeClr val="tx1"/>
                </a:solidFill>
              </a:rPr>
              <a:t>lúc</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giá</a:t>
            </a:r>
            <a:r>
              <a:rPr lang="en-US" dirty="0">
                <a:solidFill>
                  <a:schemeClr val="tx1"/>
                </a:solidFill>
              </a:rPr>
              <a:t> </a:t>
            </a:r>
            <a:r>
              <a:rPr lang="en-US" dirty="0" err="1">
                <a:solidFill>
                  <a:schemeClr val="tx1"/>
                </a:solidFill>
              </a:rPr>
              <a:t>thương</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khoảng</a:t>
            </a:r>
            <a:r>
              <a:rPr lang="en-US" dirty="0">
                <a:solidFill>
                  <a:schemeClr val="tx1"/>
                </a:solidFill>
              </a:rPr>
              <a:t> </a:t>
            </a:r>
            <a:r>
              <a:rPr lang="en-US" b="1" u="sng" dirty="0">
                <a:solidFill>
                  <a:schemeClr val="tx1"/>
                </a:solidFill>
              </a:rPr>
              <a:t>44,06 </a:t>
            </a:r>
            <a:r>
              <a:rPr lang="en-US" b="1" u="sng" dirty="0" err="1">
                <a:solidFill>
                  <a:schemeClr val="tx1"/>
                </a:solidFill>
              </a:rPr>
              <a:t>tỉ</a:t>
            </a:r>
            <a:r>
              <a:rPr lang="en-US" b="1" u="sng" dirty="0">
                <a:solidFill>
                  <a:schemeClr val="tx1"/>
                </a:solidFill>
              </a:rPr>
              <a:t> USD</a:t>
            </a:r>
            <a:r>
              <a:rPr lang="en-US" dirty="0">
                <a:solidFill>
                  <a:schemeClr val="tx1"/>
                </a:solidFill>
              </a:rPr>
              <a:t>. 30/4, </a:t>
            </a:r>
            <a:r>
              <a:rPr lang="en-US" dirty="0" err="1">
                <a:solidFill>
                  <a:schemeClr val="tx1"/>
                </a:solidFill>
              </a:rPr>
              <a:t>gặp</a:t>
            </a:r>
            <a:r>
              <a:rPr lang="en-US" dirty="0">
                <a:solidFill>
                  <a:schemeClr val="tx1"/>
                </a:solidFill>
              </a:rPr>
              <a:t> </a:t>
            </a:r>
            <a:r>
              <a:rPr lang="en-US" dirty="0" err="1">
                <a:solidFill>
                  <a:schemeClr val="tx1"/>
                </a:solidFill>
              </a:rPr>
              <a:t>gỡ</a:t>
            </a:r>
            <a:r>
              <a:rPr lang="en-US" dirty="0">
                <a:solidFill>
                  <a:schemeClr val="tx1"/>
                </a:solidFill>
              </a:rPr>
              <a:t> </a:t>
            </a:r>
            <a:r>
              <a:rPr lang="en-US" dirty="0" err="1">
                <a:solidFill>
                  <a:schemeClr val="tx1"/>
                </a:solidFill>
              </a:rPr>
              <a:t>tại</a:t>
            </a:r>
            <a:r>
              <a:rPr lang="en-US" dirty="0">
                <a:solidFill>
                  <a:schemeClr val="tx1"/>
                </a:solidFill>
              </a:rPr>
              <a:t> California, Yahoo! </a:t>
            </a:r>
            <a:r>
              <a:rPr lang="en-US" dirty="0" err="1">
                <a:solidFill>
                  <a:schemeClr val="tx1"/>
                </a:solidFill>
              </a:rPr>
              <a:t>ra</a:t>
            </a:r>
            <a:r>
              <a:rPr lang="en-US" dirty="0">
                <a:solidFill>
                  <a:schemeClr val="tx1"/>
                </a:solidFill>
              </a:rPr>
              <a:t> </a:t>
            </a:r>
            <a:r>
              <a:rPr lang="en-US" dirty="0" err="1">
                <a:solidFill>
                  <a:schemeClr val="tx1"/>
                </a:solidFill>
              </a:rPr>
              <a:t>giá</a:t>
            </a:r>
            <a:r>
              <a:rPr lang="en-US" dirty="0">
                <a:solidFill>
                  <a:schemeClr val="tx1"/>
                </a:solidFill>
              </a:rPr>
              <a:t> </a:t>
            </a:r>
            <a:r>
              <a:rPr lang="en-US" b="1" u="sng" dirty="0">
                <a:solidFill>
                  <a:schemeClr val="tx1"/>
                </a:solidFill>
              </a:rPr>
              <a:t>38 USD</a:t>
            </a:r>
            <a:r>
              <a:rPr lang="en-US" dirty="0">
                <a:solidFill>
                  <a:schemeClr val="tx1"/>
                </a:solidFill>
              </a:rPr>
              <a:t>.</a:t>
            </a:r>
            <a:r>
              <a:rPr lang="en-US" dirty="0"/>
              <a:t> </a:t>
            </a:r>
            <a:r>
              <a:rPr lang="en-US" dirty="0">
                <a:solidFill>
                  <a:srgbClr val="103154"/>
                </a:solidFill>
              </a:rPr>
              <a:t>3/5, Jerry Jang </a:t>
            </a:r>
            <a:r>
              <a:rPr lang="en-US" dirty="0" err="1">
                <a:solidFill>
                  <a:srgbClr val="103154"/>
                </a:solidFill>
              </a:rPr>
              <a:t>và</a:t>
            </a:r>
            <a:r>
              <a:rPr lang="en-US" dirty="0">
                <a:solidFill>
                  <a:srgbClr val="103154"/>
                </a:solidFill>
              </a:rPr>
              <a:t> David Filo </a:t>
            </a:r>
            <a:r>
              <a:rPr lang="en-US" dirty="0" err="1">
                <a:solidFill>
                  <a:srgbClr val="103154"/>
                </a:solidFill>
              </a:rPr>
              <a:t>đến</a:t>
            </a:r>
            <a:r>
              <a:rPr lang="en-US" dirty="0">
                <a:solidFill>
                  <a:srgbClr val="103154"/>
                </a:solidFill>
              </a:rPr>
              <a:t> </a:t>
            </a:r>
            <a:r>
              <a:rPr lang="en-US" dirty="0" err="1">
                <a:solidFill>
                  <a:srgbClr val="103154"/>
                </a:solidFill>
              </a:rPr>
              <a:t>đại</a:t>
            </a:r>
            <a:r>
              <a:rPr lang="en-US" dirty="0">
                <a:solidFill>
                  <a:srgbClr val="103154"/>
                </a:solidFill>
              </a:rPr>
              <a:t> </a:t>
            </a:r>
            <a:r>
              <a:rPr lang="en-US" dirty="0" err="1">
                <a:solidFill>
                  <a:srgbClr val="103154"/>
                </a:solidFill>
              </a:rPr>
              <a:t>bản</a:t>
            </a:r>
            <a:r>
              <a:rPr lang="en-US" dirty="0">
                <a:solidFill>
                  <a:srgbClr val="103154"/>
                </a:solidFill>
              </a:rPr>
              <a:t> </a:t>
            </a:r>
            <a:r>
              <a:rPr lang="en-US" dirty="0" err="1">
                <a:solidFill>
                  <a:srgbClr val="103154"/>
                </a:solidFill>
              </a:rPr>
              <a:t>doanh</a:t>
            </a:r>
            <a:r>
              <a:rPr lang="en-US" dirty="0">
                <a:solidFill>
                  <a:srgbClr val="103154"/>
                </a:solidFill>
              </a:rPr>
              <a:t> Microsoft. Yahoo! </a:t>
            </a:r>
            <a:r>
              <a:rPr lang="en-US" dirty="0" err="1">
                <a:solidFill>
                  <a:srgbClr val="103154"/>
                </a:solidFill>
              </a:rPr>
              <a:t>chỉ</a:t>
            </a:r>
            <a:r>
              <a:rPr lang="en-US" dirty="0">
                <a:solidFill>
                  <a:srgbClr val="103154"/>
                </a:solidFill>
              </a:rPr>
              <a:t> </a:t>
            </a:r>
            <a:r>
              <a:rPr lang="en-US" dirty="0" err="1">
                <a:solidFill>
                  <a:srgbClr val="103154"/>
                </a:solidFill>
              </a:rPr>
              <a:t>chấp</a:t>
            </a:r>
            <a:r>
              <a:rPr lang="en-US" dirty="0">
                <a:solidFill>
                  <a:srgbClr val="103154"/>
                </a:solidFill>
              </a:rPr>
              <a:t> </a:t>
            </a:r>
            <a:r>
              <a:rPr lang="en-US" dirty="0" err="1">
                <a:solidFill>
                  <a:srgbClr val="103154"/>
                </a:solidFill>
              </a:rPr>
              <a:t>nhận</a:t>
            </a:r>
            <a:r>
              <a:rPr lang="en-US" dirty="0">
                <a:solidFill>
                  <a:srgbClr val="103154"/>
                </a:solidFill>
              </a:rPr>
              <a:t> </a:t>
            </a:r>
            <a:r>
              <a:rPr lang="en-US" dirty="0" err="1">
                <a:solidFill>
                  <a:srgbClr val="103154"/>
                </a:solidFill>
              </a:rPr>
              <a:t>giá</a:t>
            </a:r>
            <a:r>
              <a:rPr lang="en-US" dirty="0">
                <a:solidFill>
                  <a:srgbClr val="103154"/>
                </a:solidFill>
              </a:rPr>
              <a:t> </a:t>
            </a:r>
            <a:r>
              <a:rPr lang="en-US" b="1" u="sng" dirty="0">
                <a:solidFill>
                  <a:srgbClr val="103154"/>
                </a:solidFill>
              </a:rPr>
              <a:t>37 USD </a:t>
            </a:r>
            <a:r>
              <a:rPr lang="en-US" dirty="0" err="1">
                <a:solidFill>
                  <a:srgbClr val="103154"/>
                </a:solidFill>
              </a:rPr>
              <a:t>trong</a:t>
            </a:r>
            <a:r>
              <a:rPr lang="en-US" dirty="0">
                <a:solidFill>
                  <a:srgbClr val="103154"/>
                </a:solidFill>
              </a:rPr>
              <a:t> </a:t>
            </a:r>
            <a:r>
              <a:rPr lang="en-US" dirty="0" err="1">
                <a:solidFill>
                  <a:srgbClr val="103154"/>
                </a:solidFill>
              </a:rPr>
              <a:t>khi</a:t>
            </a:r>
            <a:r>
              <a:rPr lang="en-US" dirty="0">
                <a:solidFill>
                  <a:srgbClr val="103154"/>
                </a:solidFill>
              </a:rPr>
              <a:t> Microsoft </a:t>
            </a:r>
            <a:r>
              <a:rPr lang="en-US" dirty="0" err="1">
                <a:solidFill>
                  <a:srgbClr val="103154"/>
                </a:solidFill>
              </a:rPr>
              <a:t>không</a:t>
            </a:r>
            <a:r>
              <a:rPr lang="en-US" dirty="0">
                <a:solidFill>
                  <a:srgbClr val="103154"/>
                </a:solidFill>
              </a:rPr>
              <a:t> </a:t>
            </a:r>
            <a:r>
              <a:rPr lang="en-US" dirty="0" err="1">
                <a:solidFill>
                  <a:srgbClr val="103154"/>
                </a:solidFill>
              </a:rPr>
              <a:t>trả</a:t>
            </a:r>
            <a:r>
              <a:rPr lang="en-US" dirty="0">
                <a:solidFill>
                  <a:srgbClr val="103154"/>
                </a:solidFill>
              </a:rPr>
              <a:t> </a:t>
            </a:r>
            <a:r>
              <a:rPr lang="en-US" dirty="0" err="1">
                <a:solidFill>
                  <a:srgbClr val="103154"/>
                </a:solidFill>
              </a:rPr>
              <a:t>cao</a:t>
            </a:r>
            <a:r>
              <a:rPr lang="en-US" dirty="0">
                <a:solidFill>
                  <a:srgbClr val="103154"/>
                </a:solidFill>
              </a:rPr>
              <a:t> </a:t>
            </a:r>
            <a:r>
              <a:rPr lang="en-US" dirty="0" err="1">
                <a:solidFill>
                  <a:srgbClr val="103154"/>
                </a:solidFill>
              </a:rPr>
              <a:t>hơn</a:t>
            </a:r>
            <a:r>
              <a:rPr lang="en-US" dirty="0">
                <a:solidFill>
                  <a:srgbClr val="103154"/>
                </a:solidFill>
              </a:rPr>
              <a:t> </a:t>
            </a:r>
            <a:r>
              <a:rPr lang="en-US" b="1" u="sng" dirty="0">
                <a:solidFill>
                  <a:srgbClr val="103154"/>
                </a:solidFill>
              </a:rPr>
              <a:t>33 USD</a:t>
            </a:r>
            <a:r>
              <a:rPr lang="en-US" dirty="0">
                <a:solidFill>
                  <a:srgbClr val="103154"/>
                </a:solidFill>
              </a:rPr>
              <a:t>. </a:t>
            </a:r>
            <a:r>
              <a:rPr lang="en-US" dirty="0" err="1">
                <a:solidFill>
                  <a:srgbClr val="103154"/>
                </a:solidFill>
              </a:rPr>
              <a:t>Các</a:t>
            </a:r>
            <a:r>
              <a:rPr lang="en-US" dirty="0">
                <a:solidFill>
                  <a:srgbClr val="103154"/>
                </a:solidFill>
              </a:rPr>
              <a:t> </a:t>
            </a:r>
            <a:r>
              <a:rPr lang="en-US" dirty="0" err="1">
                <a:solidFill>
                  <a:srgbClr val="103154"/>
                </a:solidFill>
              </a:rPr>
              <a:t>nhà</a:t>
            </a:r>
            <a:r>
              <a:rPr lang="en-US" dirty="0">
                <a:solidFill>
                  <a:srgbClr val="103154"/>
                </a:solidFill>
              </a:rPr>
              <a:t> </a:t>
            </a:r>
            <a:r>
              <a:rPr lang="en-US" dirty="0" err="1">
                <a:solidFill>
                  <a:srgbClr val="103154"/>
                </a:solidFill>
              </a:rPr>
              <a:t>phân</a:t>
            </a:r>
            <a:r>
              <a:rPr lang="en-US" dirty="0">
                <a:solidFill>
                  <a:srgbClr val="103154"/>
                </a:solidFill>
              </a:rPr>
              <a:t> </a:t>
            </a:r>
            <a:r>
              <a:rPr lang="en-US" dirty="0" err="1">
                <a:solidFill>
                  <a:srgbClr val="103154"/>
                </a:solidFill>
              </a:rPr>
              <a:t>tích</a:t>
            </a:r>
            <a:r>
              <a:rPr lang="en-US" dirty="0">
                <a:solidFill>
                  <a:srgbClr val="103154"/>
                </a:solidFill>
              </a:rPr>
              <a:t> </a:t>
            </a:r>
            <a:r>
              <a:rPr lang="en-US" dirty="0" err="1">
                <a:solidFill>
                  <a:srgbClr val="103154"/>
                </a:solidFill>
              </a:rPr>
              <a:t>phố</a:t>
            </a:r>
            <a:r>
              <a:rPr lang="en-US" dirty="0">
                <a:solidFill>
                  <a:srgbClr val="103154"/>
                </a:solidFill>
              </a:rPr>
              <a:t> Wall </a:t>
            </a:r>
            <a:r>
              <a:rPr lang="en-US" dirty="0" err="1">
                <a:solidFill>
                  <a:srgbClr val="103154"/>
                </a:solidFill>
              </a:rPr>
              <a:t>cho</a:t>
            </a:r>
            <a:r>
              <a:rPr lang="en-US" dirty="0">
                <a:solidFill>
                  <a:srgbClr val="103154"/>
                </a:solidFill>
              </a:rPr>
              <a:t> </a:t>
            </a:r>
            <a:r>
              <a:rPr lang="en-US" dirty="0" err="1">
                <a:solidFill>
                  <a:srgbClr val="103154"/>
                </a:solidFill>
              </a:rPr>
              <a:t>rằng</a:t>
            </a:r>
            <a:r>
              <a:rPr lang="en-US" dirty="0">
                <a:solidFill>
                  <a:srgbClr val="103154"/>
                </a:solidFill>
              </a:rPr>
              <a:t> </a:t>
            </a:r>
            <a:r>
              <a:rPr lang="en-US" dirty="0" err="1">
                <a:solidFill>
                  <a:srgbClr val="103154"/>
                </a:solidFill>
              </a:rPr>
              <a:t>cổ</a:t>
            </a:r>
            <a:r>
              <a:rPr lang="en-US" dirty="0">
                <a:solidFill>
                  <a:srgbClr val="103154"/>
                </a:solidFill>
              </a:rPr>
              <a:t> </a:t>
            </a:r>
            <a:r>
              <a:rPr lang="en-US" dirty="0" err="1">
                <a:solidFill>
                  <a:srgbClr val="103154"/>
                </a:solidFill>
              </a:rPr>
              <a:t>phiếu</a:t>
            </a:r>
            <a:r>
              <a:rPr lang="en-US" dirty="0">
                <a:solidFill>
                  <a:srgbClr val="103154"/>
                </a:solidFill>
              </a:rPr>
              <a:t> Yahoo! </a:t>
            </a:r>
            <a:r>
              <a:rPr lang="en-US" dirty="0" err="1">
                <a:solidFill>
                  <a:srgbClr val="103154"/>
                </a:solidFill>
              </a:rPr>
              <a:t>đáng</a:t>
            </a:r>
            <a:r>
              <a:rPr lang="en-US" dirty="0">
                <a:solidFill>
                  <a:srgbClr val="103154"/>
                </a:solidFill>
              </a:rPr>
              <a:t> </a:t>
            </a:r>
            <a:r>
              <a:rPr lang="en-US" dirty="0" err="1">
                <a:solidFill>
                  <a:srgbClr val="103154"/>
                </a:solidFill>
              </a:rPr>
              <a:t>giá</a:t>
            </a:r>
            <a:r>
              <a:rPr lang="en-US" dirty="0">
                <a:solidFill>
                  <a:srgbClr val="103154"/>
                </a:solidFill>
              </a:rPr>
              <a:t> </a:t>
            </a:r>
            <a:r>
              <a:rPr lang="en-US" b="1" u="sng" dirty="0">
                <a:solidFill>
                  <a:srgbClr val="103154"/>
                </a:solidFill>
              </a:rPr>
              <a:t>39 – 45 USD/cp</a:t>
            </a:r>
            <a:r>
              <a:rPr lang="en-US" dirty="0">
                <a:solidFill>
                  <a:srgbClr val="103154"/>
                </a:solidFill>
              </a:rPr>
              <a:t>. </a:t>
            </a:r>
            <a:r>
              <a:rPr lang="en-US" dirty="0" err="1">
                <a:solidFill>
                  <a:srgbClr val="103154"/>
                </a:solidFill>
              </a:rPr>
              <a:t>Sau</a:t>
            </a:r>
            <a:r>
              <a:rPr lang="en-US" dirty="0">
                <a:solidFill>
                  <a:srgbClr val="103154"/>
                </a:solidFill>
              </a:rPr>
              <a:t> </a:t>
            </a:r>
            <a:r>
              <a:rPr lang="en-US" dirty="0" err="1">
                <a:solidFill>
                  <a:srgbClr val="103154"/>
                </a:solidFill>
              </a:rPr>
              <a:t>khi</a:t>
            </a:r>
            <a:r>
              <a:rPr lang="en-US" dirty="0">
                <a:solidFill>
                  <a:srgbClr val="103154"/>
                </a:solidFill>
              </a:rPr>
              <a:t> Microsoft </a:t>
            </a:r>
            <a:r>
              <a:rPr lang="en-US" dirty="0" err="1">
                <a:solidFill>
                  <a:srgbClr val="103154"/>
                </a:solidFill>
              </a:rPr>
              <a:t>rút</a:t>
            </a:r>
            <a:r>
              <a:rPr lang="en-US" dirty="0">
                <a:solidFill>
                  <a:srgbClr val="103154"/>
                </a:solidFill>
              </a:rPr>
              <a:t> </a:t>
            </a:r>
            <a:r>
              <a:rPr lang="en-US" dirty="0" err="1">
                <a:solidFill>
                  <a:srgbClr val="103154"/>
                </a:solidFill>
              </a:rPr>
              <a:t>lui</a:t>
            </a:r>
            <a:r>
              <a:rPr lang="en-US" dirty="0">
                <a:solidFill>
                  <a:srgbClr val="103154"/>
                </a:solidFill>
              </a:rPr>
              <a:t>, </a:t>
            </a:r>
            <a:r>
              <a:rPr lang="en-US" dirty="0" err="1">
                <a:solidFill>
                  <a:srgbClr val="103154"/>
                </a:solidFill>
              </a:rPr>
              <a:t>giá</a:t>
            </a:r>
            <a:r>
              <a:rPr lang="en-US" dirty="0">
                <a:solidFill>
                  <a:srgbClr val="103154"/>
                </a:solidFill>
              </a:rPr>
              <a:t> </a:t>
            </a:r>
            <a:r>
              <a:rPr lang="en-US" dirty="0" err="1">
                <a:solidFill>
                  <a:srgbClr val="103154"/>
                </a:solidFill>
              </a:rPr>
              <a:t>của</a:t>
            </a:r>
            <a:r>
              <a:rPr lang="en-US" dirty="0">
                <a:solidFill>
                  <a:srgbClr val="103154"/>
                </a:solidFill>
              </a:rPr>
              <a:t> Yahoo! </a:t>
            </a:r>
            <a:r>
              <a:rPr lang="en-US" dirty="0" err="1">
                <a:solidFill>
                  <a:srgbClr val="103154"/>
                </a:solidFill>
              </a:rPr>
              <a:t>trên</a:t>
            </a:r>
            <a:r>
              <a:rPr lang="en-US" dirty="0">
                <a:solidFill>
                  <a:srgbClr val="103154"/>
                </a:solidFill>
              </a:rPr>
              <a:t> </a:t>
            </a:r>
            <a:r>
              <a:rPr lang="en-US" dirty="0" err="1">
                <a:solidFill>
                  <a:srgbClr val="103154"/>
                </a:solidFill>
              </a:rPr>
              <a:t>sàn</a:t>
            </a:r>
            <a:r>
              <a:rPr lang="en-US" dirty="0">
                <a:solidFill>
                  <a:srgbClr val="103154"/>
                </a:solidFill>
              </a:rPr>
              <a:t> </a:t>
            </a:r>
            <a:r>
              <a:rPr lang="en-US" dirty="0" err="1">
                <a:solidFill>
                  <a:srgbClr val="103154"/>
                </a:solidFill>
              </a:rPr>
              <a:t>giảm</a:t>
            </a:r>
            <a:r>
              <a:rPr lang="en-US" dirty="0">
                <a:solidFill>
                  <a:srgbClr val="103154"/>
                </a:solidFill>
              </a:rPr>
              <a:t> 15%, </a:t>
            </a:r>
            <a:r>
              <a:rPr lang="en-US" dirty="0" err="1">
                <a:solidFill>
                  <a:srgbClr val="103154"/>
                </a:solidFill>
              </a:rPr>
              <a:t>xuống</a:t>
            </a:r>
            <a:r>
              <a:rPr lang="en-US" dirty="0">
                <a:solidFill>
                  <a:srgbClr val="103154"/>
                </a:solidFill>
              </a:rPr>
              <a:t> </a:t>
            </a:r>
            <a:r>
              <a:rPr lang="en-US" dirty="0" err="1">
                <a:solidFill>
                  <a:srgbClr val="103154"/>
                </a:solidFill>
              </a:rPr>
              <a:t>còn</a:t>
            </a:r>
            <a:r>
              <a:rPr lang="en-US" dirty="0">
                <a:solidFill>
                  <a:srgbClr val="103154"/>
                </a:solidFill>
              </a:rPr>
              <a:t> </a:t>
            </a:r>
            <a:r>
              <a:rPr lang="en-US" dirty="0" err="1">
                <a:solidFill>
                  <a:srgbClr val="103154"/>
                </a:solidFill>
              </a:rPr>
              <a:t>khoảng</a:t>
            </a:r>
            <a:r>
              <a:rPr lang="en-US" dirty="0">
                <a:solidFill>
                  <a:srgbClr val="103154"/>
                </a:solidFill>
              </a:rPr>
              <a:t> </a:t>
            </a:r>
            <a:r>
              <a:rPr lang="en-US" b="1" u="sng" dirty="0">
                <a:solidFill>
                  <a:srgbClr val="103154"/>
                </a:solidFill>
              </a:rPr>
              <a:t>24USD/cp</a:t>
            </a:r>
            <a:r>
              <a:rPr lang="en-US" dirty="0">
                <a:solidFill>
                  <a:srgbClr val="103154"/>
                </a:solidFill>
              </a:rPr>
              <a:t>.</a:t>
            </a:r>
          </a:p>
          <a:p>
            <a:pPr marL="0" indent="0">
              <a:buNone/>
            </a:pPr>
            <a:r>
              <a:rPr lang="en-US" b="1" dirty="0" err="1">
                <a:solidFill>
                  <a:srgbClr val="103154"/>
                </a:solidFill>
              </a:rPr>
              <a:t>Vậy</a:t>
            </a:r>
            <a:r>
              <a:rPr lang="en-US" b="1" dirty="0">
                <a:solidFill>
                  <a:srgbClr val="103154"/>
                </a:solidFill>
              </a:rPr>
              <a:t> </a:t>
            </a:r>
            <a:r>
              <a:rPr lang="en-US" b="1" dirty="0" err="1">
                <a:solidFill>
                  <a:srgbClr val="103154"/>
                </a:solidFill>
              </a:rPr>
              <a:t>theo</a:t>
            </a:r>
            <a:r>
              <a:rPr lang="en-US" b="1" dirty="0">
                <a:solidFill>
                  <a:srgbClr val="103154"/>
                </a:solidFill>
              </a:rPr>
              <a:t> </a:t>
            </a:r>
            <a:r>
              <a:rPr lang="en-US" b="1" dirty="0" err="1">
                <a:solidFill>
                  <a:srgbClr val="103154"/>
                </a:solidFill>
              </a:rPr>
              <a:t>bạn</a:t>
            </a:r>
            <a:r>
              <a:rPr lang="en-US" b="1" dirty="0">
                <a:solidFill>
                  <a:srgbClr val="103154"/>
                </a:solidFill>
              </a:rPr>
              <a:t>, </a:t>
            </a:r>
            <a:r>
              <a:rPr lang="en-US" b="1" dirty="0" err="1">
                <a:solidFill>
                  <a:srgbClr val="103154"/>
                </a:solidFill>
              </a:rPr>
              <a:t>đâu</a:t>
            </a:r>
            <a:r>
              <a:rPr lang="en-US" b="1" dirty="0">
                <a:solidFill>
                  <a:srgbClr val="103154"/>
                </a:solidFill>
              </a:rPr>
              <a:t> </a:t>
            </a:r>
            <a:r>
              <a:rPr lang="en-US" b="1" dirty="0" err="1">
                <a:solidFill>
                  <a:srgbClr val="103154"/>
                </a:solidFill>
              </a:rPr>
              <a:t>là</a:t>
            </a:r>
            <a:r>
              <a:rPr lang="en-US" b="1" dirty="0">
                <a:solidFill>
                  <a:srgbClr val="103154"/>
                </a:solidFill>
              </a:rPr>
              <a:t> </a:t>
            </a:r>
            <a:r>
              <a:rPr lang="en-US" b="1" dirty="0" err="1">
                <a:solidFill>
                  <a:srgbClr val="103154"/>
                </a:solidFill>
              </a:rPr>
              <a:t>giá</a:t>
            </a:r>
            <a:r>
              <a:rPr lang="en-US" b="1" dirty="0">
                <a:solidFill>
                  <a:srgbClr val="103154"/>
                </a:solidFill>
              </a:rPr>
              <a:t> </a:t>
            </a:r>
            <a:r>
              <a:rPr lang="en-US" b="1" dirty="0" err="1">
                <a:solidFill>
                  <a:srgbClr val="103154"/>
                </a:solidFill>
              </a:rPr>
              <a:t>trị</a:t>
            </a:r>
            <a:r>
              <a:rPr lang="en-US" b="1" dirty="0">
                <a:solidFill>
                  <a:srgbClr val="103154"/>
                </a:solidFill>
              </a:rPr>
              <a:t> </a:t>
            </a:r>
            <a:r>
              <a:rPr lang="en-US" b="1" dirty="0" err="1">
                <a:solidFill>
                  <a:srgbClr val="103154"/>
                </a:solidFill>
              </a:rPr>
              <a:t>của</a:t>
            </a:r>
            <a:r>
              <a:rPr lang="en-US" b="1" dirty="0">
                <a:solidFill>
                  <a:srgbClr val="103154"/>
                </a:solidFill>
              </a:rPr>
              <a:t> </a:t>
            </a:r>
            <a:r>
              <a:rPr lang="en-US" b="1" dirty="0" err="1">
                <a:solidFill>
                  <a:srgbClr val="103154"/>
                </a:solidFill>
              </a:rPr>
              <a:t>cp</a:t>
            </a:r>
            <a:r>
              <a:rPr lang="en-US" b="1" dirty="0">
                <a:solidFill>
                  <a:srgbClr val="103154"/>
                </a:solidFill>
              </a:rPr>
              <a:t> Yahoo!, </a:t>
            </a:r>
            <a:r>
              <a:rPr lang="en-US" b="1" dirty="0" err="1">
                <a:solidFill>
                  <a:srgbClr val="103154"/>
                </a:solidFill>
              </a:rPr>
              <a:t>tại</a:t>
            </a:r>
            <a:r>
              <a:rPr lang="en-US" b="1" dirty="0">
                <a:solidFill>
                  <a:srgbClr val="103154"/>
                </a:solidFill>
              </a:rPr>
              <a:t> </a:t>
            </a:r>
            <a:r>
              <a:rPr lang="en-US" b="1" dirty="0" err="1">
                <a:solidFill>
                  <a:srgbClr val="103154"/>
                </a:solidFill>
              </a:rPr>
              <a:t>sao</a:t>
            </a:r>
            <a:r>
              <a:rPr lang="en-US" b="1" dirty="0">
                <a:solidFill>
                  <a:srgbClr val="103154"/>
                </a:solidFill>
              </a:rPr>
              <a:t>?</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59D60BB-BBF1-5E4E-92ED-2636DCDC6ADF}" type="slidenum">
              <a:rPr lang="en-US" sz="1400">
                <a:latin typeface="Arial" charset="0"/>
              </a:rPr>
              <a:pPr eaLnBrk="1" hangingPunct="1"/>
              <a:t>11</a:t>
            </a:fld>
            <a:endParaRPr lang="en-US" sz="1400">
              <a:latin typeface="Arial" charset="0"/>
            </a:endParaRPr>
          </a:p>
        </p:txBody>
      </p:sp>
    </p:spTree>
    <p:extLst>
      <p:ext uri="{BB962C8B-B14F-4D97-AF65-F5344CB8AC3E}">
        <p14:creationId xmlns:p14="http://schemas.microsoft.com/office/powerpoint/2010/main" val="219166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dirty="0" err="1"/>
              <a:t>Khái</a:t>
            </a:r>
            <a:r>
              <a:rPr lang="en-US" dirty="0"/>
              <a:t> </a:t>
            </a:r>
            <a:r>
              <a:rPr lang="en-US" dirty="0" err="1"/>
              <a:t>niệm</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endParaRPr lang="en-US" dirty="0"/>
          </a:p>
        </p:txBody>
      </p:sp>
      <p:sp>
        <p:nvSpPr>
          <p:cNvPr id="24578"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59D60BB-BBF1-5E4E-92ED-2636DCDC6ADF}" type="slidenum">
              <a:rPr lang="en-US" sz="1400">
                <a:latin typeface="Arial" charset="0"/>
              </a:rPr>
              <a:pPr eaLnBrk="1" hangingPunct="1"/>
              <a:t>12</a:t>
            </a:fld>
            <a:endParaRPr lang="en-US" sz="1400">
              <a:latin typeface="Arial" charset="0"/>
            </a:endParaRPr>
          </a:p>
        </p:txBody>
      </p:sp>
      <p:sp>
        <p:nvSpPr>
          <p:cNvPr id="4" name="TextBox 3"/>
          <p:cNvSpPr txBox="1"/>
          <p:nvPr/>
        </p:nvSpPr>
        <p:spPr>
          <a:xfrm>
            <a:off x="228600" y="1438833"/>
            <a:ext cx="8686800" cy="5059918"/>
          </a:xfrm>
          <a:prstGeom prst="cloud">
            <a:avLst/>
          </a:prstGeom>
        </p:spPr>
        <p:style>
          <a:lnRef idx="2">
            <a:schemeClr val="dk1">
              <a:shade val="50000"/>
            </a:schemeClr>
          </a:lnRef>
          <a:fillRef idx="1">
            <a:schemeClr val="dk1"/>
          </a:fillRef>
          <a:effectRef idx="0">
            <a:schemeClr val="dk1"/>
          </a:effectRef>
          <a:fontRef idx="minor">
            <a:schemeClr val="lt1"/>
          </a:fontRef>
        </p:style>
        <p:txBody>
          <a:bodyPr>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just" eaLnBrk="1" hangingPunct="1">
              <a:lnSpc>
                <a:spcPct val="150000"/>
              </a:lnSpc>
              <a:defRPr/>
            </a:pPr>
            <a:r>
              <a:rPr lang="en-US" sz="2800" dirty="0" err="1">
                <a:solidFill>
                  <a:srgbClr val="000000"/>
                </a:solidFill>
                <a:cs typeface="Times New Roman" charset="0"/>
              </a:rPr>
              <a:t>Giá</a:t>
            </a:r>
            <a:r>
              <a:rPr lang="en-US" sz="2800" dirty="0">
                <a:solidFill>
                  <a:srgbClr val="000000"/>
                </a:solidFill>
                <a:cs typeface="Times New Roman" charset="0"/>
              </a:rPr>
              <a:t> </a:t>
            </a:r>
            <a:r>
              <a:rPr lang="en-US" sz="2800" dirty="0" err="1">
                <a:solidFill>
                  <a:srgbClr val="000000"/>
                </a:solidFill>
                <a:cs typeface="Times New Roman" charset="0"/>
              </a:rPr>
              <a:t>trị</a:t>
            </a:r>
            <a:r>
              <a:rPr lang="en-US" sz="2800" dirty="0">
                <a:solidFill>
                  <a:srgbClr val="000000"/>
                </a:solidFill>
                <a:cs typeface="Times New Roman" charset="0"/>
              </a:rPr>
              <a:t> </a:t>
            </a:r>
            <a:r>
              <a:rPr lang="en-US" sz="2800" dirty="0" err="1">
                <a:solidFill>
                  <a:srgbClr val="000000"/>
                </a:solidFill>
                <a:cs typeface="Times New Roman" charset="0"/>
              </a:rPr>
              <a:t>doanh</a:t>
            </a:r>
            <a:r>
              <a:rPr lang="en-US" sz="2800" dirty="0">
                <a:solidFill>
                  <a:srgbClr val="000000"/>
                </a:solidFill>
                <a:cs typeface="Times New Roman" charset="0"/>
              </a:rPr>
              <a:t> </a:t>
            </a:r>
            <a:r>
              <a:rPr lang="en-US" sz="2800" dirty="0" err="1">
                <a:solidFill>
                  <a:srgbClr val="000000"/>
                </a:solidFill>
                <a:cs typeface="Times New Roman" charset="0"/>
              </a:rPr>
              <a:t>nghiệp</a:t>
            </a:r>
            <a:r>
              <a:rPr lang="en-US" sz="2800" dirty="0">
                <a:solidFill>
                  <a:srgbClr val="000000"/>
                </a:solidFill>
                <a:cs typeface="Times New Roman" charset="0"/>
              </a:rPr>
              <a:t> </a:t>
            </a:r>
            <a:r>
              <a:rPr lang="en-US" sz="2800" dirty="0" err="1">
                <a:solidFill>
                  <a:srgbClr val="000000"/>
                </a:solidFill>
                <a:cs typeface="Times New Roman" charset="0"/>
              </a:rPr>
              <a:t>là</a:t>
            </a:r>
            <a:r>
              <a:rPr lang="en-US" sz="2800" dirty="0">
                <a:solidFill>
                  <a:srgbClr val="000000"/>
                </a:solidFill>
                <a:cs typeface="Times New Roman" charset="0"/>
              </a:rPr>
              <a:t> </a:t>
            </a:r>
            <a:r>
              <a:rPr lang="en-US" sz="2800" dirty="0" err="1">
                <a:solidFill>
                  <a:srgbClr val="000000"/>
                </a:solidFill>
                <a:cs typeface="Times New Roman" charset="0"/>
              </a:rPr>
              <a:t>sự</a:t>
            </a:r>
            <a:r>
              <a:rPr lang="en-US" sz="2800" dirty="0">
                <a:solidFill>
                  <a:srgbClr val="000000"/>
                </a:solidFill>
                <a:cs typeface="Times New Roman" charset="0"/>
              </a:rPr>
              <a:t> </a:t>
            </a:r>
            <a:r>
              <a:rPr lang="en-US" sz="2800" dirty="0" err="1">
                <a:solidFill>
                  <a:srgbClr val="000000"/>
                </a:solidFill>
                <a:cs typeface="Times New Roman" charset="0"/>
              </a:rPr>
              <a:t>biểu</a:t>
            </a:r>
            <a:r>
              <a:rPr lang="en-US" sz="2800" dirty="0">
                <a:solidFill>
                  <a:srgbClr val="000000"/>
                </a:solidFill>
                <a:cs typeface="Times New Roman" charset="0"/>
              </a:rPr>
              <a:t> </a:t>
            </a:r>
            <a:r>
              <a:rPr lang="en-US" sz="2800" dirty="0" err="1">
                <a:solidFill>
                  <a:srgbClr val="000000"/>
                </a:solidFill>
                <a:cs typeface="Times New Roman" charset="0"/>
              </a:rPr>
              <a:t>hiện</a:t>
            </a:r>
            <a:r>
              <a:rPr lang="en-US" sz="2800" dirty="0">
                <a:solidFill>
                  <a:srgbClr val="000000"/>
                </a:solidFill>
                <a:cs typeface="Times New Roman" charset="0"/>
              </a:rPr>
              <a:t> </a:t>
            </a:r>
            <a:r>
              <a:rPr lang="en-US" sz="2800" u="sng" dirty="0" err="1">
                <a:solidFill>
                  <a:srgbClr val="000000"/>
                </a:solidFill>
                <a:cs typeface="Times New Roman" charset="0"/>
              </a:rPr>
              <a:t>bằng</a:t>
            </a:r>
            <a:r>
              <a:rPr lang="en-US" sz="2800" u="sng" dirty="0">
                <a:solidFill>
                  <a:srgbClr val="000000"/>
                </a:solidFill>
                <a:cs typeface="Times New Roman" charset="0"/>
              </a:rPr>
              <a:t> </a:t>
            </a:r>
            <a:r>
              <a:rPr lang="en-US" sz="2800" u="sng" dirty="0" err="1">
                <a:solidFill>
                  <a:srgbClr val="000000"/>
                </a:solidFill>
                <a:cs typeface="Times New Roman" charset="0"/>
              </a:rPr>
              <a:t>tiền</a:t>
            </a:r>
            <a:r>
              <a:rPr lang="en-US" sz="2800" u="sng" dirty="0">
                <a:solidFill>
                  <a:srgbClr val="000000"/>
                </a:solidFill>
                <a:cs typeface="Times New Roman" charset="0"/>
              </a:rPr>
              <a:t> </a:t>
            </a:r>
            <a:r>
              <a:rPr lang="en-US" sz="2800" dirty="0" err="1">
                <a:solidFill>
                  <a:srgbClr val="000000"/>
                </a:solidFill>
                <a:cs typeface="Times New Roman" charset="0"/>
              </a:rPr>
              <a:t>về</a:t>
            </a:r>
            <a:r>
              <a:rPr lang="en-US" sz="2800" dirty="0">
                <a:solidFill>
                  <a:srgbClr val="000000"/>
                </a:solidFill>
                <a:cs typeface="Times New Roman" charset="0"/>
              </a:rPr>
              <a:t> </a:t>
            </a:r>
            <a:r>
              <a:rPr lang="en-US" sz="2800" dirty="0" err="1">
                <a:solidFill>
                  <a:srgbClr val="000000"/>
                </a:solidFill>
                <a:cs typeface="Times New Roman" charset="0"/>
              </a:rPr>
              <a:t>các</a:t>
            </a:r>
            <a:r>
              <a:rPr lang="en-US" sz="2800" dirty="0">
                <a:solidFill>
                  <a:srgbClr val="000000"/>
                </a:solidFill>
                <a:cs typeface="Times New Roman" charset="0"/>
              </a:rPr>
              <a:t> </a:t>
            </a:r>
            <a:r>
              <a:rPr lang="en-US" sz="2800" b="1" dirty="0" err="1">
                <a:solidFill>
                  <a:srgbClr val="000000"/>
                </a:solidFill>
                <a:cs typeface="Times New Roman" charset="0"/>
              </a:rPr>
              <a:t>khoản</a:t>
            </a:r>
            <a:r>
              <a:rPr lang="en-US" sz="2800" b="1" dirty="0">
                <a:solidFill>
                  <a:srgbClr val="000000"/>
                </a:solidFill>
                <a:cs typeface="Times New Roman" charset="0"/>
              </a:rPr>
              <a:t> </a:t>
            </a:r>
            <a:r>
              <a:rPr lang="en-US" sz="2800" b="1" dirty="0" err="1">
                <a:solidFill>
                  <a:srgbClr val="000000"/>
                </a:solidFill>
                <a:cs typeface="Times New Roman" charset="0"/>
              </a:rPr>
              <a:t>thu</a:t>
            </a:r>
            <a:r>
              <a:rPr lang="en-US" sz="2800" b="1" dirty="0">
                <a:solidFill>
                  <a:srgbClr val="000000"/>
                </a:solidFill>
                <a:cs typeface="Times New Roman" charset="0"/>
              </a:rPr>
              <a:t> </a:t>
            </a:r>
            <a:r>
              <a:rPr lang="en-US" sz="2800" b="1" dirty="0" err="1">
                <a:solidFill>
                  <a:srgbClr val="000000"/>
                </a:solidFill>
                <a:cs typeface="Times New Roman" charset="0"/>
              </a:rPr>
              <a:t>nhập</a:t>
            </a:r>
            <a:r>
              <a:rPr lang="en-US" sz="2800" b="1" dirty="0">
                <a:solidFill>
                  <a:srgbClr val="000000"/>
                </a:solidFill>
                <a:cs typeface="Times New Roman" charset="0"/>
              </a:rPr>
              <a:t> </a:t>
            </a:r>
            <a:r>
              <a:rPr lang="en-US" sz="2800" dirty="0" err="1">
                <a:solidFill>
                  <a:srgbClr val="000000"/>
                </a:solidFill>
                <a:cs typeface="Times New Roman" charset="0"/>
              </a:rPr>
              <a:t>mà</a:t>
            </a:r>
            <a:r>
              <a:rPr lang="en-US" sz="2800" dirty="0">
                <a:solidFill>
                  <a:srgbClr val="000000"/>
                </a:solidFill>
                <a:cs typeface="Times New Roman" charset="0"/>
              </a:rPr>
              <a:t> </a:t>
            </a:r>
            <a:r>
              <a:rPr lang="en-US" sz="2800" dirty="0" err="1">
                <a:solidFill>
                  <a:srgbClr val="000000"/>
                </a:solidFill>
                <a:cs typeface="Times New Roman" charset="0"/>
              </a:rPr>
              <a:t>doanh</a:t>
            </a:r>
            <a:r>
              <a:rPr lang="en-US" sz="2800" dirty="0">
                <a:solidFill>
                  <a:srgbClr val="000000"/>
                </a:solidFill>
                <a:cs typeface="Times New Roman" charset="0"/>
              </a:rPr>
              <a:t> </a:t>
            </a:r>
            <a:r>
              <a:rPr lang="en-US" sz="2800" dirty="0" err="1">
                <a:solidFill>
                  <a:srgbClr val="000000"/>
                </a:solidFill>
                <a:cs typeface="Times New Roman" charset="0"/>
              </a:rPr>
              <a:t>nghiệp</a:t>
            </a:r>
            <a:r>
              <a:rPr lang="en-US" sz="2800" dirty="0">
                <a:solidFill>
                  <a:srgbClr val="000000"/>
                </a:solidFill>
                <a:cs typeface="Times New Roman" charset="0"/>
              </a:rPr>
              <a:t> </a:t>
            </a:r>
            <a:r>
              <a:rPr lang="en-US" sz="2800" dirty="0" err="1">
                <a:solidFill>
                  <a:srgbClr val="000000"/>
                </a:solidFill>
                <a:cs typeface="Times New Roman" charset="0"/>
              </a:rPr>
              <a:t>có</a:t>
            </a:r>
            <a:r>
              <a:rPr lang="en-US" sz="2800" dirty="0">
                <a:solidFill>
                  <a:srgbClr val="000000"/>
                </a:solidFill>
                <a:cs typeface="Times New Roman" charset="0"/>
              </a:rPr>
              <a:t> </a:t>
            </a:r>
            <a:r>
              <a:rPr lang="en-US" sz="2800" dirty="0" err="1">
                <a:solidFill>
                  <a:srgbClr val="000000"/>
                </a:solidFill>
                <a:cs typeface="Times New Roman" charset="0"/>
              </a:rPr>
              <a:t>thể</a:t>
            </a:r>
            <a:r>
              <a:rPr lang="en-US" sz="2800" dirty="0">
                <a:solidFill>
                  <a:srgbClr val="000000"/>
                </a:solidFill>
                <a:cs typeface="Times New Roman" charset="0"/>
              </a:rPr>
              <a:t> </a:t>
            </a:r>
            <a:r>
              <a:rPr lang="en-US" sz="2800" dirty="0" err="1">
                <a:solidFill>
                  <a:srgbClr val="000000"/>
                </a:solidFill>
                <a:cs typeface="Times New Roman" charset="0"/>
              </a:rPr>
              <a:t>mang</a:t>
            </a:r>
            <a:r>
              <a:rPr lang="en-US" sz="2800" dirty="0">
                <a:solidFill>
                  <a:srgbClr val="000000"/>
                </a:solidFill>
                <a:cs typeface="Times New Roman" charset="0"/>
              </a:rPr>
              <a:t> </a:t>
            </a:r>
            <a:r>
              <a:rPr lang="en-US" sz="2800" dirty="0" err="1">
                <a:solidFill>
                  <a:srgbClr val="000000"/>
                </a:solidFill>
                <a:cs typeface="Times New Roman" charset="0"/>
              </a:rPr>
              <a:t>lại</a:t>
            </a:r>
            <a:r>
              <a:rPr lang="en-US" sz="2800" dirty="0">
                <a:solidFill>
                  <a:srgbClr val="000000"/>
                </a:solidFill>
                <a:cs typeface="Times New Roman" charset="0"/>
              </a:rPr>
              <a:t> </a:t>
            </a:r>
            <a:r>
              <a:rPr lang="en-US" sz="2800" dirty="0" err="1">
                <a:solidFill>
                  <a:srgbClr val="000000"/>
                </a:solidFill>
                <a:cs typeface="Times New Roman" charset="0"/>
              </a:rPr>
              <a:t>cho</a:t>
            </a:r>
            <a:r>
              <a:rPr lang="en-US" sz="2800" dirty="0">
                <a:solidFill>
                  <a:srgbClr val="000000"/>
                </a:solidFill>
                <a:cs typeface="Times New Roman" charset="0"/>
              </a:rPr>
              <a:t> </a:t>
            </a:r>
            <a:r>
              <a:rPr lang="en-US" sz="2800" b="1" dirty="0" err="1">
                <a:solidFill>
                  <a:srgbClr val="000000"/>
                </a:solidFill>
                <a:cs typeface="Times New Roman" charset="0"/>
              </a:rPr>
              <a:t>các</a:t>
            </a:r>
            <a:r>
              <a:rPr lang="en-US" sz="2800" b="1" dirty="0">
                <a:solidFill>
                  <a:srgbClr val="000000"/>
                </a:solidFill>
                <a:cs typeface="Times New Roman" charset="0"/>
              </a:rPr>
              <a:t> </a:t>
            </a:r>
            <a:r>
              <a:rPr lang="en-US" sz="2800" b="1" dirty="0" err="1">
                <a:solidFill>
                  <a:srgbClr val="000000"/>
                </a:solidFill>
                <a:cs typeface="Times New Roman" charset="0"/>
              </a:rPr>
              <a:t>nhà</a:t>
            </a:r>
            <a:r>
              <a:rPr lang="en-US" sz="2800" b="1" dirty="0">
                <a:solidFill>
                  <a:srgbClr val="000000"/>
                </a:solidFill>
                <a:cs typeface="Times New Roman" charset="0"/>
              </a:rPr>
              <a:t> </a:t>
            </a:r>
            <a:r>
              <a:rPr lang="en-US" sz="2800" b="1" dirty="0" err="1">
                <a:solidFill>
                  <a:srgbClr val="000000"/>
                </a:solidFill>
                <a:cs typeface="Times New Roman" charset="0"/>
              </a:rPr>
              <a:t>đầu</a:t>
            </a:r>
            <a:r>
              <a:rPr lang="en-US" sz="2800" b="1" dirty="0">
                <a:solidFill>
                  <a:srgbClr val="000000"/>
                </a:solidFill>
                <a:cs typeface="Times New Roman" charset="0"/>
              </a:rPr>
              <a:t> </a:t>
            </a:r>
            <a:r>
              <a:rPr lang="en-US" sz="2800" b="1" dirty="0" err="1">
                <a:solidFill>
                  <a:srgbClr val="000000"/>
                </a:solidFill>
                <a:cs typeface="Times New Roman" charset="0"/>
              </a:rPr>
              <a:t>tư</a:t>
            </a:r>
            <a:r>
              <a:rPr lang="en-US" sz="2800" dirty="0">
                <a:solidFill>
                  <a:srgbClr val="000000"/>
                </a:solidFill>
                <a:cs typeface="Times New Roman" charset="0"/>
              </a:rPr>
              <a:t> </a:t>
            </a:r>
            <a:r>
              <a:rPr lang="en-US" sz="2800" dirty="0" err="1">
                <a:solidFill>
                  <a:srgbClr val="000000"/>
                </a:solidFill>
                <a:cs typeface="Times New Roman" charset="0"/>
              </a:rPr>
              <a:t>trong</a:t>
            </a:r>
            <a:r>
              <a:rPr lang="en-US" sz="2800" dirty="0">
                <a:solidFill>
                  <a:srgbClr val="000000"/>
                </a:solidFill>
                <a:cs typeface="Times New Roman" charset="0"/>
              </a:rPr>
              <a:t> </a:t>
            </a:r>
            <a:r>
              <a:rPr lang="en-US" sz="2800" dirty="0" err="1">
                <a:solidFill>
                  <a:srgbClr val="000000"/>
                </a:solidFill>
                <a:cs typeface="Times New Roman" charset="0"/>
              </a:rPr>
              <a:t>quá</a:t>
            </a:r>
            <a:r>
              <a:rPr lang="en-US" sz="2800" dirty="0">
                <a:solidFill>
                  <a:srgbClr val="000000"/>
                </a:solidFill>
                <a:cs typeface="Times New Roman" charset="0"/>
              </a:rPr>
              <a:t> </a:t>
            </a:r>
            <a:r>
              <a:rPr lang="en-US" sz="2800" dirty="0" err="1">
                <a:solidFill>
                  <a:srgbClr val="000000"/>
                </a:solidFill>
                <a:cs typeface="Times New Roman" charset="0"/>
              </a:rPr>
              <a:t>trình</a:t>
            </a:r>
            <a:r>
              <a:rPr lang="en-US" sz="2800" dirty="0">
                <a:solidFill>
                  <a:srgbClr val="000000"/>
                </a:solidFill>
                <a:cs typeface="Times New Roman" charset="0"/>
              </a:rPr>
              <a:t> </a:t>
            </a:r>
            <a:r>
              <a:rPr lang="en-US" sz="2800" dirty="0" err="1">
                <a:solidFill>
                  <a:srgbClr val="000000"/>
                </a:solidFill>
                <a:cs typeface="Times New Roman" charset="0"/>
              </a:rPr>
              <a:t>kinh</a:t>
            </a:r>
            <a:r>
              <a:rPr lang="en-US" sz="2800" dirty="0">
                <a:solidFill>
                  <a:srgbClr val="000000"/>
                </a:solidFill>
                <a:cs typeface="Times New Roman" charset="0"/>
              </a:rPr>
              <a:t> </a:t>
            </a:r>
            <a:r>
              <a:rPr lang="en-US" sz="2800" dirty="0" err="1">
                <a:solidFill>
                  <a:srgbClr val="000000"/>
                </a:solidFill>
                <a:cs typeface="Times New Roman" charset="0"/>
              </a:rPr>
              <a:t>doanh</a:t>
            </a:r>
            <a:r>
              <a:rPr lang="en-US" sz="2800" dirty="0">
                <a:solidFill>
                  <a:srgbClr val="000000"/>
                </a:solidFill>
                <a:cs typeface="Times New Roman" charset="0"/>
              </a:rPr>
              <a:t> </a:t>
            </a:r>
            <a:r>
              <a:rPr lang="en-US" sz="2800" dirty="0" err="1">
                <a:solidFill>
                  <a:srgbClr val="000000"/>
                </a:solidFill>
                <a:cs typeface="Times New Roman" charset="0"/>
              </a:rPr>
              <a:t>tại</a:t>
            </a:r>
            <a:r>
              <a:rPr lang="en-US" sz="2800" dirty="0">
                <a:solidFill>
                  <a:srgbClr val="000000"/>
                </a:solidFill>
                <a:cs typeface="Times New Roman" charset="0"/>
              </a:rPr>
              <a:t> </a:t>
            </a:r>
            <a:r>
              <a:rPr lang="en-US" sz="2800" b="1" dirty="0" err="1">
                <a:solidFill>
                  <a:srgbClr val="000000"/>
                </a:solidFill>
                <a:cs typeface="Times New Roman" charset="0"/>
              </a:rPr>
              <a:t>một</a:t>
            </a:r>
            <a:r>
              <a:rPr lang="en-US" sz="2800" dirty="0">
                <a:solidFill>
                  <a:srgbClr val="000000"/>
                </a:solidFill>
                <a:cs typeface="Times New Roman" charset="0"/>
              </a:rPr>
              <a:t> </a:t>
            </a:r>
            <a:r>
              <a:rPr lang="en-US" sz="2800" b="1" dirty="0" err="1">
                <a:solidFill>
                  <a:srgbClr val="000000"/>
                </a:solidFill>
                <a:cs typeface="Times New Roman" charset="0"/>
              </a:rPr>
              <a:t>thời</a:t>
            </a:r>
            <a:r>
              <a:rPr lang="en-US" sz="2800" b="1" dirty="0">
                <a:solidFill>
                  <a:srgbClr val="000000"/>
                </a:solidFill>
                <a:cs typeface="Times New Roman" charset="0"/>
              </a:rPr>
              <a:t> </a:t>
            </a:r>
            <a:r>
              <a:rPr lang="en-US" sz="2800" b="1" dirty="0" err="1">
                <a:solidFill>
                  <a:srgbClr val="000000"/>
                </a:solidFill>
                <a:cs typeface="Times New Roman" charset="0"/>
              </a:rPr>
              <a:t>điểm</a:t>
            </a:r>
            <a:r>
              <a:rPr lang="en-US" sz="2800" b="1" dirty="0">
                <a:solidFill>
                  <a:srgbClr val="000000"/>
                </a:solidFill>
                <a:cs typeface="Times New Roman" charset="0"/>
              </a:rPr>
              <a:t> </a:t>
            </a:r>
            <a:r>
              <a:rPr lang="en-US" sz="2800" b="1" dirty="0" err="1">
                <a:solidFill>
                  <a:srgbClr val="000000"/>
                </a:solidFill>
                <a:cs typeface="Times New Roman" charset="0"/>
              </a:rPr>
              <a:t>nhất</a:t>
            </a:r>
            <a:r>
              <a:rPr lang="en-US" sz="2800" b="1" dirty="0">
                <a:solidFill>
                  <a:srgbClr val="000000"/>
                </a:solidFill>
                <a:cs typeface="Times New Roman" charset="0"/>
              </a:rPr>
              <a:t> </a:t>
            </a:r>
            <a:r>
              <a:rPr lang="en-US" sz="2800" b="1" dirty="0" err="1">
                <a:solidFill>
                  <a:srgbClr val="000000"/>
                </a:solidFill>
                <a:cs typeface="Times New Roman" charset="0"/>
              </a:rPr>
              <a:t>định</a:t>
            </a:r>
            <a:r>
              <a:rPr lang="en-US" sz="2800" b="1" dirty="0">
                <a:solidFill>
                  <a:srgbClr val="000000"/>
                </a:solidFill>
                <a:cs typeface="Times New Roman" charset="0"/>
              </a:rPr>
              <a:t>.</a:t>
            </a:r>
          </a:p>
        </p:txBody>
      </p:sp>
    </p:spTree>
    <p:extLst>
      <p:ext uri="{BB962C8B-B14F-4D97-AF65-F5344CB8AC3E}">
        <p14:creationId xmlns:p14="http://schemas.microsoft.com/office/powerpoint/2010/main" val="27059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yếu</a:t>
            </a:r>
            <a:r>
              <a:rPr lang="en-US" dirty="0"/>
              <a:t> </a:t>
            </a:r>
            <a:r>
              <a:rPr lang="en-US" dirty="0" err="1"/>
              <a:t>tố</a:t>
            </a:r>
            <a:r>
              <a:rPr lang="en-US" dirty="0"/>
              <a:t> </a:t>
            </a:r>
            <a:r>
              <a:rPr lang="en-US" dirty="0" err="1"/>
              <a:t>ảnh</a:t>
            </a:r>
            <a:r>
              <a:rPr lang="en-US" dirty="0"/>
              <a:t> </a:t>
            </a:r>
            <a:r>
              <a:rPr lang="en-US" dirty="0" err="1"/>
              <a:t>hưởng</a:t>
            </a:r>
            <a:r>
              <a:rPr lang="en-US" dirty="0"/>
              <a:t> </a:t>
            </a:r>
            <a:r>
              <a:rPr lang="en-US" dirty="0" err="1"/>
              <a:t>đến</a:t>
            </a:r>
            <a:r>
              <a:rPr lang="en-US" dirty="0"/>
              <a:t> GTDN</a:t>
            </a:r>
          </a:p>
        </p:txBody>
      </p:sp>
      <p:grpSp>
        <p:nvGrpSpPr>
          <p:cNvPr id="19" name="Group 67"/>
          <p:cNvGrpSpPr>
            <a:grpSpLocks/>
          </p:cNvGrpSpPr>
          <p:nvPr/>
        </p:nvGrpSpPr>
        <p:grpSpPr bwMode="auto">
          <a:xfrm>
            <a:off x="2302623" y="2251868"/>
            <a:ext cx="6109261" cy="685800"/>
            <a:chOff x="1344" y="1104"/>
            <a:chExt cx="2976" cy="432"/>
          </a:xfrm>
        </p:grpSpPr>
        <p:sp>
          <p:nvSpPr>
            <p:cNvPr id="20" name="AutoShape 48"/>
            <p:cNvSpPr>
              <a:spLocks noChangeArrowheads="1"/>
            </p:cNvSpPr>
            <p:nvPr/>
          </p:nvSpPr>
          <p:spPr bwMode="gray">
            <a:xfrm>
              <a:off x="1584" y="117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1"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2" name="Text Box 50"/>
            <p:cNvSpPr txBox="1">
              <a:spLocks noChangeArrowheads="1"/>
            </p:cNvSpPr>
            <p:nvPr/>
          </p:nvSpPr>
          <p:spPr bwMode="gray">
            <a:xfrm>
              <a:off x="1774" y="1200"/>
              <a:ext cx="2538" cy="291"/>
            </a:xfrm>
            <a:prstGeom prst="rect">
              <a:avLst/>
            </a:prstGeom>
            <a:noFill/>
            <a:ln w="9525" algn="ctr">
              <a:noFill/>
              <a:miter lim="800000"/>
              <a:headEnd/>
              <a:tailEnd/>
            </a:ln>
          </p:spPr>
          <p:txBody>
            <a:bodyPr wrap="square">
              <a:spAutoFit/>
            </a:bodyPr>
            <a:lstStyle/>
            <a:p>
              <a:pPr eaLnBrk="0" hangingPunct="0">
                <a:defRPr/>
              </a:pPr>
              <a:r>
                <a:rPr lang="en-US" sz="2400" b="1" dirty="0" err="1">
                  <a:solidFill>
                    <a:srgbClr val="000000"/>
                  </a:solidFill>
                  <a:latin typeface="Times New Roman" pitchFamily="18" charset="0"/>
                  <a:ea typeface="+mn-ea"/>
                  <a:cs typeface="Times New Roman" pitchFamily="18" charset="0"/>
                </a:rPr>
                <a:t>Yếu</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tố</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thuộc</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môi</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trường</a:t>
              </a:r>
              <a:r>
                <a:rPr lang="en-US" sz="2400" b="1" dirty="0">
                  <a:solidFill>
                    <a:srgbClr val="000000"/>
                  </a:solidFill>
                  <a:latin typeface="Times New Roman" pitchFamily="18" charset="0"/>
                  <a:ea typeface="+mn-ea"/>
                  <a:cs typeface="Times New Roman" pitchFamily="18" charset="0"/>
                </a:rPr>
                <a:t> KDTQ</a:t>
              </a:r>
            </a:p>
          </p:txBody>
        </p:sp>
        <p:sp>
          <p:nvSpPr>
            <p:cNvPr id="23" name="Text Box 51"/>
            <p:cNvSpPr txBox="1">
              <a:spLocks noChangeArrowheads="1"/>
            </p:cNvSpPr>
            <p:nvPr/>
          </p:nvSpPr>
          <p:spPr bwMode="gray">
            <a:xfrm>
              <a:off x="1441" y="116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1</a:t>
              </a:r>
            </a:p>
          </p:txBody>
        </p:sp>
      </p:grpSp>
      <p:grpSp>
        <p:nvGrpSpPr>
          <p:cNvPr id="24" name="Group 68"/>
          <p:cNvGrpSpPr>
            <a:grpSpLocks/>
          </p:cNvGrpSpPr>
          <p:nvPr/>
        </p:nvGrpSpPr>
        <p:grpSpPr bwMode="auto">
          <a:xfrm>
            <a:off x="2401768" y="3466724"/>
            <a:ext cx="6393144" cy="685800"/>
            <a:chOff x="1344" y="1584"/>
            <a:chExt cx="3136" cy="432"/>
          </a:xfrm>
        </p:grpSpPr>
        <p:sp>
          <p:nvSpPr>
            <p:cNvPr id="25" name="AutoShape 53"/>
            <p:cNvSpPr>
              <a:spLocks noChangeArrowheads="1"/>
            </p:cNvSpPr>
            <p:nvPr/>
          </p:nvSpPr>
          <p:spPr bwMode="gray">
            <a:xfrm>
              <a:off x="1584" y="1659"/>
              <a:ext cx="2737"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6" name="AutoShape 54"/>
            <p:cNvSpPr>
              <a:spLocks noChangeArrowheads="1"/>
            </p:cNvSpPr>
            <p:nvPr/>
          </p:nvSpPr>
          <p:spPr bwMode="gray">
            <a:xfrm>
              <a:off x="1344" y="158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27" name="Text Box 55"/>
            <p:cNvSpPr txBox="1">
              <a:spLocks noChangeArrowheads="1"/>
            </p:cNvSpPr>
            <p:nvPr/>
          </p:nvSpPr>
          <p:spPr bwMode="gray">
            <a:xfrm>
              <a:off x="1789" y="1680"/>
              <a:ext cx="269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b="1" dirty="0" err="1">
                  <a:solidFill>
                    <a:srgbClr val="000000"/>
                  </a:solidFill>
                </a:rPr>
                <a:t>Yếu</a:t>
              </a:r>
              <a:r>
                <a:rPr lang="en-US" b="1" dirty="0">
                  <a:solidFill>
                    <a:srgbClr val="000000"/>
                  </a:solidFill>
                </a:rPr>
                <a:t> </a:t>
              </a:r>
              <a:r>
                <a:rPr lang="en-US" b="1" dirty="0" err="1">
                  <a:solidFill>
                    <a:srgbClr val="000000"/>
                  </a:solidFill>
                </a:rPr>
                <a:t>tố</a:t>
              </a:r>
              <a:r>
                <a:rPr lang="en-US" b="1" dirty="0">
                  <a:solidFill>
                    <a:srgbClr val="000000"/>
                  </a:solidFill>
                </a:rPr>
                <a:t> </a:t>
              </a:r>
              <a:r>
                <a:rPr lang="en-US" b="1" dirty="0" err="1">
                  <a:solidFill>
                    <a:srgbClr val="000000"/>
                  </a:solidFill>
                </a:rPr>
                <a:t>thuộc</a:t>
              </a:r>
              <a:r>
                <a:rPr lang="en-US" b="1" dirty="0">
                  <a:solidFill>
                    <a:srgbClr val="000000"/>
                  </a:solidFill>
                </a:rPr>
                <a:t> </a:t>
              </a:r>
              <a:r>
                <a:rPr lang="en-US" b="1" dirty="0" err="1">
                  <a:solidFill>
                    <a:srgbClr val="000000"/>
                  </a:solidFill>
                </a:rPr>
                <a:t>môi</a:t>
              </a:r>
              <a:r>
                <a:rPr lang="en-US" b="1" dirty="0">
                  <a:solidFill>
                    <a:srgbClr val="000000"/>
                  </a:solidFill>
                </a:rPr>
                <a:t> </a:t>
              </a:r>
              <a:r>
                <a:rPr lang="en-US" b="1" dirty="0" err="1">
                  <a:solidFill>
                    <a:srgbClr val="000000"/>
                  </a:solidFill>
                </a:rPr>
                <a:t>trường</a:t>
              </a:r>
              <a:r>
                <a:rPr lang="en-US" b="1" dirty="0">
                  <a:solidFill>
                    <a:srgbClr val="000000"/>
                  </a:solidFill>
                </a:rPr>
                <a:t> KD </a:t>
              </a:r>
              <a:r>
                <a:rPr lang="en-US" b="1" dirty="0" err="1">
                  <a:solidFill>
                    <a:srgbClr val="000000"/>
                  </a:solidFill>
                </a:rPr>
                <a:t>ngành</a:t>
              </a:r>
              <a:endParaRPr lang="en-US" b="1" dirty="0">
                <a:solidFill>
                  <a:srgbClr val="000000"/>
                </a:solidFill>
              </a:endParaRPr>
            </a:p>
          </p:txBody>
        </p:sp>
        <p:sp>
          <p:nvSpPr>
            <p:cNvPr id="28" name="Text Box 56"/>
            <p:cNvSpPr txBox="1">
              <a:spLocks noChangeArrowheads="1"/>
            </p:cNvSpPr>
            <p:nvPr/>
          </p:nvSpPr>
          <p:spPr bwMode="gray">
            <a:xfrm>
              <a:off x="1441" y="164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2</a:t>
              </a:r>
            </a:p>
          </p:txBody>
        </p:sp>
      </p:grpSp>
      <p:grpSp>
        <p:nvGrpSpPr>
          <p:cNvPr id="34" name="Group 25"/>
          <p:cNvGrpSpPr>
            <a:grpSpLocks/>
          </p:cNvGrpSpPr>
          <p:nvPr/>
        </p:nvGrpSpPr>
        <p:grpSpPr bwMode="auto">
          <a:xfrm>
            <a:off x="2627193" y="4711759"/>
            <a:ext cx="6167719" cy="983397"/>
            <a:chOff x="3810000" y="3962400"/>
            <a:chExt cx="5105400" cy="983397"/>
          </a:xfrm>
        </p:grpSpPr>
        <p:grpSp>
          <p:nvGrpSpPr>
            <p:cNvPr id="35" name="Group 69"/>
            <p:cNvGrpSpPr>
              <a:grpSpLocks/>
            </p:cNvGrpSpPr>
            <p:nvPr/>
          </p:nvGrpSpPr>
          <p:grpSpPr bwMode="auto">
            <a:xfrm>
              <a:off x="3810000" y="3962400"/>
              <a:ext cx="5105400" cy="685800"/>
              <a:chOff x="1344" y="2064"/>
              <a:chExt cx="2976" cy="432"/>
            </a:xfrm>
          </p:grpSpPr>
          <p:sp>
            <p:nvSpPr>
              <p:cNvPr id="37" name="AutoShape 58"/>
              <p:cNvSpPr>
                <a:spLocks noChangeArrowheads="1"/>
              </p:cNvSpPr>
              <p:nvPr/>
            </p:nvSpPr>
            <p:spPr bwMode="gray">
              <a:xfrm>
                <a:off x="1584" y="213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38"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ea typeface="+mn-ea"/>
                  <a:cs typeface="Arial" charset="0"/>
                </a:endParaRPr>
              </a:p>
            </p:txBody>
          </p:sp>
          <p:sp>
            <p:nvSpPr>
              <p:cNvPr id="39" name="Text Box 60"/>
              <p:cNvSpPr txBox="1">
                <a:spLocks noChangeArrowheads="1"/>
              </p:cNvSpPr>
              <p:nvPr/>
            </p:nvSpPr>
            <p:spPr bwMode="gray">
              <a:xfrm>
                <a:off x="1728" y="2112"/>
                <a:ext cx="216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endParaRPr lang="en-US" b="1">
                  <a:solidFill>
                    <a:srgbClr val="000000"/>
                  </a:solidFill>
                </a:endParaRPr>
              </a:p>
            </p:txBody>
          </p:sp>
          <p:sp>
            <p:nvSpPr>
              <p:cNvPr id="40" name="Text Box 61"/>
              <p:cNvSpPr txBox="1">
                <a:spLocks noChangeArrowheads="1"/>
              </p:cNvSpPr>
              <p:nvPr/>
            </p:nvSpPr>
            <p:spPr bwMode="gray">
              <a:xfrm>
                <a:off x="1454" y="2126"/>
                <a:ext cx="19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3</a:t>
                </a:r>
              </a:p>
            </p:txBody>
          </p:sp>
        </p:grpSp>
        <p:sp>
          <p:nvSpPr>
            <p:cNvPr id="36" name="Rectangle 35"/>
            <p:cNvSpPr/>
            <p:nvPr/>
          </p:nvSpPr>
          <p:spPr>
            <a:xfrm>
              <a:off x="4272688" y="4114800"/>
              <a:ext cx="4642712" cy="830997"/>
            </a:xfrm>
            <a:prstGeom prst="rect">
              <a:avLst/>
            </a:prstGeom>
          </p:spPr>
          <p:txBody>
            <a:bodyPr wrap="square">
              <a:spAutoFit/>
            </a:bodyPr>
            <a:lstStyle/>
            <a:p>
              <a:pPr algn="r" eaLnBrk="0" hangingPunct="0">
                <a:defRPr/>
              </a:pPr>
              <a:r>
                <a:rPr lang="en-US" sz="2400" b="1" dirty="0" err="1">
                  <a:solidFill>
                    <a:srgbClr val="000000"/>
                  </a:solidFill>
                  <a:latin typeface="Times New Roman" pitchFamily="18" charset="0"/>
                  <a:ea typeface="+mn-ea"/>
                  <a:cs typeface="Times New Roman" pitchFamily="18" charset="0"/>
                </a:rPr>
                <a:t>Yếu</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tố</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thuộc</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môi</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trường</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bên</a:t>
              </a:r>
              <a:r>
                <a:rPr lang="en-US" sz="2400" b="1" dirty="0">
                  <a:solidFill>
                    <a:srgbClr val="000000"/>
                  </a:solidFill>
                  <a:latin typeface="Times New Roman" pitchFamily="18" charset="0"/>
                  <a:ea typeface="+mn-ea"/>
                  <a:cs typeface="Times New Roman" pitchFamily="18" charset="0"/>
                </a:rPr>
                <a:t> </a:t>
              </a:r>
              <a:r>
                <a:rPr lang="en-US" sz="2400" b="1" dirty="0" err="1">
                  <a:solidFill>
                    <a:srgbClr val="000000"/>
                  </a:solidFill>
                  <a:latin typeface="Times New Roman" pitchFamily="18" charset="0"/>
                  <a:ea typeface="+mn-ea"/>
                  <a:cs typeface="Times New Roman" pitchFamily="18" charset="0"/>
                </a:rPr>
                <a:t>trong</a:t>
              </a:r>
              <a:r>
                <a:rPr lang="en-US" sz="2400" b="1" dirty="0">
                  <a:solidFill>
                    <a:srgbClr val="000000"/>
                  </a:solidFill>
                  <a:latin typeface="Times New Roman" pitchFamily="18" charset="0"/>
                  <a:ea typeface="+mn-ea"/>
                  <a:cs typeface="Times New Roman" pitchFamily="18" charset="0"/>
                </a:rPr>
                <a:t> DN </a:t>
              </a:r>
            </a:p>
          </p:txBody>
        </p:sp>
      </p:grpSp>
      <p:pic>
        <p:nvPicPr>
          <p:cNvPr id="4" name="Picture 3" descr="images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20" y="1831261"/>
            <a:ext cx="2059903" cy="4819333"/>
          </a:xfrm>
          <a:prstGeom prst="rect">
            <a:avLst/>
          </a:prstGeom>
        </p:spPr>
      </p:pic>
    </p:spTree>
    <p:extLst>
      <p:ext uri="{BB962C8B-B14F-4D97-AF65-F5344CB8AC3E}">
        <p14:creationId xmlns:p14="http://schemas.microsoft.com/office/powerpoint/2010/main" val="195355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8000031" cy="1143000"/>
          </a:xfrm>
        </p:spPr>
        <p:txBody>
          <a:bodyPr>
            <a:normAutofit/>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KDTQ</a:t>
            </a:r>
          </a:p>
        </p:txBody>
      </p:sp>
      <p:pic>
        <p:nvPicPr>
          <p:cNvPr id="4" name="Content Placeholder 3"/>
          <p:cNvPicPr>
            <a:picLocks noGrp="1" noChangeAspect="1"/>
          </p:cNvPicPr>
          <p:nvPr>
            <p:ph idx="1"/>
          </p:nvPr>
        </p:nvPicPr>
        <p:blipFill>
          <a:blip r:embed="rId2"/>
          <a:srcRect l="-71235" r="-71235"/>
          <a:stretch>
            <a:fillRect/>
          </a:stretch>
        </p:blipFill>
        <p:spPr>
          <a:xfrm>
            <a:off x="-1354668" y="1949824"/>
            <a:ext cx="11952111" cy="4007224"/>
          </a:xfrm>
        </p:spPr>
      </p:pic>
    </p:spTree>
    <p:extLst>
      <p:ext uri="{BB962C8B-B14F-4D97-AF65-F5344CB8AC3E}">
        <p14:creationId xmlns:p14="http://schemas.microsoft.com/office/powerpoint/2010/main" val="242184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295833"/>
            <a:ext cx="8078420" cy="1143000"/>
          </a:xfrm>
        </p:spPr>
        <p:txBody>
          <a:bodyPr>
            <a:normAutofit/>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KDTQ</a:t>
            </a:r>
          </a:p>
        </p:txBody>
      </p:sp>
      <p:sp>
        <p:nvSpPr>
          <p:cNvPr id="3" name="Content Placeholder 2"/>
          <p:cNvSpPr>
            <a:spLocks noGrp="1"/>
          </p:cNvSpPr>
          <p:nvPr>
            <p:ph idx="1"/>
          </p:nvPr>
        </p:nvSpPr>
        <p:spPr>
          <a:xfrm>
            <a:off x="779463" y="1949824"/>
            <a:ext cx="6045662" cy="4007224"/>
          </a:xfrm>
        </p:spPr>
        <p:txBody>
          <a:bodyPr>
            <a:normAutofit fontScale="85000" lnSpcReduction="10000"/>
          </a:bodyPr>
          <a:lstStyle/>
          <a:p>
            <a:pPr marL="349250" lvl="1" indent="0">
              <a:buNone/>
            </a:pPr>
            <a:r>
              <a:rPr lang="en-US" sz="2400" b="1" dirty="0" err="1"/>
              <a:t>Môi</a:t>
            </a:r>
            <a:r>
              <a:rPr lang="en-US" sz="2400" b="1" dirty="0"/>
              <a:t> </a:t>
            </a:r>
            <a:r>
              <a:rPr lang="en-US" sz="2400" b="1" dirty="0" err="1"/>
              <a:t>trường</a:t>
            </a:r>
            <a:r>
              <a:rPr lang="en-US" sz="2400" b="1" dirty="0"/>
              <a:t> </a:t>
            </a:r>
            <a:r>
              <a:rPr lang="en-US" sz="2400" b="1" dirty="0" err="1"/>
              <a:t>chính</a:t>
            </a:r>
            <a:r>
              <a:rPr lang="en-US" sz="2400" b="1" dirty="0"/>
              <a:t> </a:t>
            </a:r>
            <a:r>
              <a:rPr lang="en-US" sz="2400" b="1" dirty="0" err="1"/>
              <a:t>trị</a:t>
            </a:r>
            <a:r>
              <a:rPr lang="en-US" sz="2400" b="1" dirty="0"/>
              <a:t>:</a:t>
            </a:r>
          </a:p>
          <a:p>
            <a:pPr lvl="1"/>
            <a:r>
              <a:rPr lang="en-US" dirty="0" err="1"/>
              <a:t>Sự</a:t>
            </a:r>
            <a:r>
              <a:rPr lang="en-US" dirty="0"/>
              <a:t> </a:t>
            </a:r>
            <a:r>
              <a:rPr lang="en-US" dirty="0" err="1"/>
              <a:t>bình</a:t>
            </a:r>
            <a:r>
              <a:rPr lang="en-US" dirty="0"/>
              <a:t> </a:t>
            </a:r>
            <a:r>
              <a:rPr lang="en-US" dirty="0" err="1"/>
              <a:t>ổn</a:t>
            </a:r>
            <a:r>
              <a:rPr lang="en-US" dirty="0"/>
              <a:t> </a:t>
            </a:r>
            <a:r>
              <a:rPr lang="en-US" dirty="0" err="1"/>
              <a:t>của</a:t>
            </a:r>
            <a:r>
              <a:rPr lang="en-US" dirty="0"/>
              <a:t> </a:t>
            </a:r>
            <a:r>
              <a:rPr lang="en-US" dirty="0" err="1"/>
              <a:t>môi</a:t>
            </a:r>
            <a:r>
              <a:rPr lang="en-US" dirty="0"/>
              <a:t> </a:t>
            </a:r>
            <a:r>
              <a:rPr lang="en-US" dirty="0" err="1"/>
              <a:t>trường</a:t>
            </a:r>
            <a:r>
              <a:rPr lang="en-US" dirty="0"/>
              <a:t> </a:t>
            </a:r>
            <a:r>
              <a:rPr lang="en-US" dirty="0" err="1"/>
              <a:t>chính</a:t>
            </a:r>
            <a:r>
              <a:rPr lang="en-US" dirty="0"/>
              <a:t> </a:t>
            </a:r>
            <a:r>
              <a:rPr lang="en-US" dirty="0" err="1"/>
              <a:t>trị</a:t>
            </a:r>
            <a:r>
              <a:rPr lang="en-US" dirty="0"/>
              <a:t>, </a:t>
            </a:r>
            <a:r>
              <a:rPr lang="en-US" dirty="0" err="1"/>
              <a:t>các</a:t>
            </a:r>
            <a:r>
              <a:rPr lang="en-US" dirty="0"/>
              <a:t> </a:t>
            </a:r>
            <a:r>
              <a:rPr lang="en-US" dirty="0" err="1"/>
              <a:t>thể</a:t>
            </a:r>
            <a:r>
              <a:rPr lang="en-US" dirty="0"/>
              <a:t> </a:t>
            </a:r>
            <a:r>
              <a:rPr lang="en-US" dirty="0" err="1"/>
              <a:t>chế</a:t>
            </a:r>
            <a:r>
              <a:rPr lang="en-US" dirty="0"/>
              <a:t> </a:t>
            </a:r>
            <a:r>
              <a:rPr lang="en-US" dirty="0" err="1"/>
              <a:t>luật</a:t>
            </a:r>
            <a:r>
              <a:rPr lang="en-US" dirty="0"/>
              <a:t> </a:t>
            </a:r>
            <a:r>
              <a:rPr lang="en-US" dirty="0" err="1"/>
              <a:t>pháp</a:t>
            </a:r>
            <a:endParaRPr lang="en-US" dirty="0"/>
          </a:p>
          <a:p>
            <a:pPr lvl="1"/>
            <a:r>
              <a:rPr lang="en-US" dirty="0" err="1"/>
              <a:t>Chính</a:t>
            </a:r>
            <a:r>
              <a:rPr lang="en-US" dirty="0"/>
              <a:t> </a:t>
            </a:r>
            <a:r>
              <a:rPr lang="en-US" dirty="0" err="1"/>
              <a:t>sách</a:t>
            </a:r>
            <a:r>
              <a:rPr lang="en-US" dirty="0"/>
              <a:t> </a:t>
            </a:r>
            <a:r>
              <a:rPr lang="en-US" dirty="0" err="1"/>
              <a:t>thuế</a:t>
            </a:r>
            <a:endParaRPr lang="en-US" dirty="0"/>
          </a:p>
          <a:p>
            <a:pPr lvl="1"/>
            <a:r>
              <a:rPr lang="en-US" dirty="0" err="1"/>
              <a:t>Các</a:t>
            </a:r>
            <a:r>
              <a:rPr lang="en-US" dirty="0"/>
              <a:t> </a:t>
            </a:r>
            <a:r>
              <a:rPr lang="en-US" dirty="0" err="1"/>
              <a:t>đạo</a:t>
            </a:r>
            <a:r>
              <a:rPr lang="en-US" dirty="0"/>
              <a:t> </a:t>
            </a:r>
            <a:r>
              <a:rPr lang="en-US" dirty="0" err="1"/>
              <a:t>luật</a:t>
            </a:r>
            <a:r>
              <a:rPr lang="en-US" dirty="0"/>
              <a:t> </a:t>
            </a:r>
            <a:r>
              <a:rPr lang="en-US" dirty="0" err="1"/>
              <a:t>liên</a:t>
            </a:r>
            <a:r>
              <a:rPr lang="en-US" dirty="0"/>
              <a:t> </a:t>
            </a:r>
            <a:r>
              <a:rPr lang="en-US" dirty="0" err="1"/>
              <a:t>quan</a:t>
            </a:r>
            <a:endParaRPr lang="en-US" dirty="0"/>
          </a:p>
          <a:p>
            <a:pPr lvl="1"/>
            <a:r>
              <a:rPr lang="en-US" dirty="0" err="1"/>
              <a:t>Hệ</a:t>
            </a:r>
            <a:r>
              <a:rPr lang="en-US" dirty="0"/>
              <a:t> </a:t>
            </a:r>
            <a:r>
              <a:rPr lang="en-US" dirty="0" err="1"/>
              <a:t>thống</a:t>
            </a:r>
            <a:r>
              <a:rPr lang="en-US" dirty="0"/>
              <a:t> </a:t>
            </a:r>
            <a:r>
              <a:rPr lang="en-US" dirty="0" err="1"/>
              <a:t>chính</a:t>
            </a:r>
            <a:r>
              <a:rPr lang="en-US" dirty="0"/>
              <a:t> </a:t>
            </a:r>
            <a:r>
              <a:rPr lang="en-US" dirty="0" err="1"/>
              <a:t>sách</a:t>
            </a:r>
            <a:r>
              <a:rPr lang="en-US" dirty="0"/>
              <a:t> </a:t>
            </a:r>
            <a:r>
              <a:rPr lang="en-US" dirty="0" err="1"/>
              <a:t>của</a:t>
            </a:r>
            <a:r>
              <a:rPr lang="en-US" dirty="0"/>
              <a:t> </a:t>
            </a:r>
            <a:r>
              <a:rPr lang="en-US" dirty="0" err="1"/>
              <a:t>Nhà</a:t>
            </a:r>
            <a:r>
              <a:rPr lang="en-US" dirty="0"/>
              <a:t> </a:t>
            </a:r>
            <a:r>
              <a:rPr lang="en-US" dirty="0" err="1"/>
              <a:t>nước</a:t>
            </a:r>
            <a:endParaRPr lang="en-US" dirty="0"/>
          </a:p>
          <a:p>
            <a:pPr lvl="1"/>
            <a:r>
              <a:rPr lang="en-US" dirty="0" err="1">
                <a:sym typeface="Wingdings"/>
              </a:rPr>
              <a:t>Vấn</a:t>
            </a:r>
            <a:r>
              <a:rPr lang="en-US" dirty="0">
                <a:sym typeface="Wingdings"/>
              </a:rPr>
              <a:t> </a:t>
            </a:r>
            <a:r>
              <a:rPr lang="en-US" dirty="0" err="1">
                <a:sym typeface="Wingdings"/>
              </a:rPr>
              <a:t>đề</a:t>
            </a:r>
            <a:r>
              <a:rPr lang="en-US" dirty="0">
                <a:sym typeface="Wingdings"/>
              </a:rPr>
              <a:t> </a:t>
            </a:r>
            <a:r>
              <a:rPr lang="en-US" dirty="0" err="1">
                <a:sym typeface="Wingdings"/>
              </a:rPr>
              <a:t>đặt</a:t>
            </a:r>
            <a:r>
              <a:rPr lang="en-US" dirty="0">
                <a:sym typeface="Wingdings"/>
              </a:rPr>
              <a:t> </a:t>
            </a:r>
            <a:r>
              <a:rPr lang="en-US" dirty="0" err="1">
                <a:sym typeface="Wingdings"/>
              </a:rPr>
              <a:t>ra</a:t>
            </a:r>
            <a:r>
              <a:rPr lang="en-US" dirty="0">
                <a:sym typeface="Wingdings"/>
              </a:rPr>
              <a:t>:</a:t>
            </a:r>
          </a:p>
          <a:p>
            <a:pPr lvl="2"/>
            <a:r>
              <a:rPr lang="en-US" dirty="0" err="1">
                <a:sym typeface="Wingdings"/>
              </a:rPr>
              <a:t>Tính</a:t>
            </a:r>
            <a:r>
              <a:rPr lang="en-US" dirty="0">
                <a:sym typeface="Wingdings"/>
              </a:rPr>
              <a:t> </a:t>
            </a:r>
            <a:r>
              <a:rPr lang="en-US" dirty="0" err="1">
                <a:sym typeface="Wingdings"/>
              </a:rPr>
              <a:t>đầy</a:t>
            </a:r>
            <a:r>
              <a:rPr lang="en-US" dirty="0">
                <a:sym typeface="Wingdings"/>
              </a:rPr>
              <a:t> </a:t>
            </a:r>
            <a:r>
              <a:rPr lang="en-US" dirty="0" err="1">
                <a:sym typeface="Wingdings"/>
              </a:rPr>
              <a:t>đủ</a:t>
            </a:r>
            <a:r>
              <a:rPr lang="en-US" dirty="0">
                <a:sym typeface="Wingdings"/>
              </a:rPr>
              <a:t>, </a:t>
            </a:r>
            <a:r>
              <a:rPr lang="en-US" dirty="0" err="1">
                <a:sym typeface="Wingdings"/>
              </a:rPr>
              <a:t>rõ</a:t>
            </a:r>
            <a:r>
              <a:rPr lang="en-US" dirty="0">
                <a:sym typeface="Wingdings"/>
              </a:rPr>
              <a:t> </a:t>
            </a:r>
            <a:r>
              <a:rPr lang="en-US" dirty="0" err="1">
                <a:sym typeface="Wingdings"/>
              </a:rPr>
              <a:t>ràng</a:t>
            </a:r>
            <a:r>
              <a:rPr lang="en-US" dirty="0">
                <a:sym typeface="Wingdings"/>
              </a:rPr>
              <a:t>, chi </a:t>
            </a:r>
            <a:r>
              <a:rPr lang="en-US" dirty="0" err="1">
                <a:sym typeface="Wingdings"/>
              </a:rPr>
              <a:t>tiết</a:t>
            </a:r>
            <a:r>
              <a:rPr lang="en-US" dirty="0">
                <a:sym typeface="Wingdings"/>
              </a:rPr>
              <a:t> </a:t>
            </a:r>
            <a:r>
              <a:rPr lang="en-US" dirty="0" err="1">
                <a:sym typeface="Wingdings"/>
              </a:rPr>
              <a:t>của</a:t>
            </a:r>
            <a:r>
              <a:rPr lang="en-US" dirty="0">
                <a:sym typeface="Wingdings"/>
              </a:rPr>
              <a:t> </a:t>
            </a:r>
            <a:r>
              <a:rPr lang="en-US" dirty="0" err="1">
                <a:sym typeface="Wingdings"/>
              </a:rPr>
              <a:t>hệ</a:t>
            </a:r>
            <a:r>
              <a:rPr lang="en-US" dirty="0">
                <a:sym typeface="Wingdings"/>
              </a:rPr>
              <a:t> </a:t>
            </a:r>
            <a:r>
              <a:rPr lang="en-US" dirty="0" err="1">
                <a:sym typeface="Wingdings"/>
              </a:rPr>
              <a:t>thống</a:t>
            </a:r>
            <a:r>
              <a:rPr lang="en-US" dirty="0">
                <a:sym typeface="Wingdings"/>
              </a:rPr>
              <a:t> </a:t>
            </a:r>
            <a:r>
              <a:rPr lang="en-US" dirty="0" err="1">
                <a:sym typeface="Wingdings"/>
              </a:rPr>
              <a:t>luật</a:t>
            </a:r>
            <a:r>
              <a:rPr lang="en-US" dirty="0">
                <a:sym typeface="Wingdings"/>
              </a:rPr>
              <a:t> </a:t>
            </a:r>
            <a:r>
              <a:rPr lang="en-US" dirty="0" err="1">
                <a:sym typeface="Wingdings"/>
              </a:rPr>
              <a:t>pháp</a:t>
            </a:r>
            <a:endParaRPr lang="en-US" dirty="0">
              <a:sym typeface="Wingdings"/>
            </a:endParaRPr>
          </a:p>
          <a:p>
            <a:pPr lvl="2"/>
            <a:r>
              <a:rPr lang="en-US" dirty="0" err="1">
                <a:sym typeface="Wingdings"/>
              </a:rPr>
              <a:t>Quan</a:t>
            </a:r>
            <a:r>
              <a:rPr lang="en-US" dirty="0">
                <a:sym typeface="Wingdings"/>
              </a:rPr>
              <a:t> </a:t>
            </a:r>
            <a:r>
              <a:rPr lang="en-US" dirty="0" err="1">
                <a:sym typeface="Wingdings"/>
              </a:rPr>
              <a:t>điểm</a:t>
            </a:r>
            <a:r>
              <a:rPr lang="en-US" dirty="0">
                <a:sym typeface="Wingdings"/>
              </a:rPr>
              <a:t>, </a:t>
            </a:r>
            <a:r>
              <a:rPr lang="en-US" dirty="0" err="1">
                <a:sym typeface="Wingdings"/>
              </a:rPr>
              <a:t>tư</a:t>
            </a:r>
            <a:r>
              <a:rPr lang="en-US" dirty="0">
                <a:sym typeface="Wingdings"/>
              </a:rPr>
              <a:t> </a:t>
            </a:r>
            <a:r>
              <a:rPr lang="en-US" dirty="0" err="1">
                <a:sym typeface="Wingdings"/>
              </a:rPr>
              <a:t>tưởng</a:t>
            </a:r>
            <a:r>
              <a:rPr lang="en-US" dirty="0">
                <a:sym typeface="Wingdings"/>
              </a:rPr>
              <a:t> </a:t>
            </a:r>
            <a:r>
              <a:rPr lang="en-US" dirty="0" err="1">
                <a:sym typeface="Wingdings"/>
              </a:rPr>
              <a:t>của</a:t>
            </a:r>
            <a:r>
              <a:rPr lang="en-US" dirty="0">
                <a:sym typeface="Wingdings"/>
              </a:rPr>
              <a:t> </a:t>
            </a:r>
            <a:r>
              <a:rPr lang="en-US" dirty="0" err="1">
                <a:sym typeface="Wingdings"/>
              </a:rPr>
              <a:t>Nhà</a:t>
            </a:r>
            <a:r>
              <a:rPr lang="en-US" dirty="0">
                <a:sym typeface="Wingdings"/>
              </a:rPr>
              <a:t> </a:t>
            </a:r>
            <a:r>
              <a:rPr lang="en-US" dirty="0" err="1">
                <a:sym typeface="Wingdings"/>
              </a:rPr>
              <a:t>nước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sxkd</a:t>
            </a:r>
            <a:endParaRPr lang="en-US" dirty="0">
              <a:sym typeface="Wingdings"/>
            </a:endParaRPr>
          </a:p>
          <a:p>
            <a:pPr lvl="2"/>
            <a:r>
              <a:rPr lang="en-US" dirty="0" err="1">
                <a:sym typeface="Wingdings"/>
              </a:rPr>
              <a:t>Năng</a:t>
            </a:r>
            <a:r>
              <a:rPr lang="en-US" dirty="0">
                <a:sym typeface="Wingdings"/>
              </a:rPr>
              <a:t> </a:t>
            </a:r>
            <a:r>
              <a:rPr lang="en-US" dirty="0" err="1">
                <a:sym typeface="Wingdings"/>
              </a:rPr>
              <a:t>lực</a:t>
            </a:r>
            <a:r>
              <a:rPr lang="en-US" dirty="0">
                <a:sym typeface="Wingdings"/>
              </a:rPr>
              <a:t> </a:t>
            </a:r>
            <a:r>
              <a:rPr lang="en-US" dirty="0" err="1">
                <a:sym typeface="Wingdings"/>
              </a:rPr>
              <a:t>hành</a:t>
            </a:r>
            <a:r>
              <a:rPr lang="en-US" dirty="0">
                <a:sym typeface="Wingdings"/>
              </a:rPr>
              <a:t> </a:t>
            </a:r>
            <a:r>
              <a:rPr lang="en-US" dirty="0" err="1">
                <a:sym typeface="Wingdings"/>
              </a:rPr>
              <a:t>pháp</a:t>
            </a:r>
            <a:r>
              <a:rPr lang="en-US" dirty="0">
                <a:sym typeface="Wingdings"/>
              </a:rPr>
              <a:t> </a:t>
            </a:r>
            <a:r>
              <a:rPr lang="en-US" dirty="0" err="1">
                <a:sym typeface="Wingdings"/>
              </a:rPr>
              <a:t>của</a:t>
            </a:r>
            <a:r>
              <a:rPr lang="en-US" dirty="0">
                <a:sym typeface="Wingdings"/>
              </a:rPr>
              <a:t> </a:t>
            </a:r>
            <a:r>
              <a:rPr lang="en-US" dirty="0" err="1">
                <a:sym typeface="Wingdings"/>
              </a:rPr>
              <a:t>Chính</a:t>
            </a:r>
            <a:r>
              <a:rPr lang="en-US" dirty="0">
                <a:sym typeface="Wingdings"/>
              </a:rPr>
              <a:t> </a:t>
            </a:r>
            <a:r>
              <a:rPr lang="en-US" dirty="0" err="1">
                <a:sym typeface="Wingdings"/>
              </a:rPr>
              <a:t>phủ</a:t>
            </a:r>
            <a:endParaRPr lang="en-US" dirty="0">
              <a:sym typeface="Wingdings"/>
            </a:endParaRPr>
          </a:p>
          <a:p>
            <a:pPr lvl="2"/>
            <a:r>
              <a:rPr lang="en-US" dirty="0" err="1">
                <a:sym typeface="Wingdings"/>
              </a:rPr>
              <a:t>Ý</a:t>
            </a:r>
            <a:r>
              <a:rPr lang="en-US" dirty="0">
                <a:sym typeface="Wingdings"/>
              </a:rPr>
              <a:t> </a:t>
            </a:r>
            <a:r>
              <a:rPr lang="en-US" dirty="0" err="1">
                <a:sym typeface="Wingdings"/>
              </a:rPr>
              <a:t>thức</a:t>
            </a:r>
            <a:r>
              <a:rPr lang="en-US" dirty="0">
                <a:sym typeface="Wingdings"/>
              </a:rPr>
              <a:t> </a:t>
            </a:r>
            <a:r>
              <a:rPr lang="en-US" dirty="0" err="1">
                <a:sym typeface="Wingdings"/>
              </a:rPr>
              <a:t>chấp</a:t>
            </a:r>
            <a:r>
              <a:rPr lang="en-US" dirty="0">
                <a:sym typeface="Wingdings"/>
              </a:rPr>
              <a:t> </a:t>
            </a:r>
            <a:r>
              <a:rPr lang="en-US" dirty="0" err="1">
                <a:sym typeface="Wingdings"/>
              </a:rPr>
              <a:t>hành</a:t>
            </a:r>
            <a:r>
              <a:rPr lang="en-US" dirty="0">
                <a:sym typeface="Wingdings"/>
              </a:rPr>
              <a:t> </a:t>
            </a:r>
            <a:r>
              <a:rPr lang="en-US" dirty="0" err="1">
                <a:sym typeface="Wingdings"/>
              </a:rPr>
              <a:t>của</a:t>
            </a:r>
            <a:r>
              <a:rPr lang="en-US" dirty="0">
                <a:sym typeface="Wingdings"/>
              </a:rPr>
              <a:t> </a:t>
            </a:r>
            <a:r>
              <a:rPr lang="en-US" dirty="0" err="1">
                <a:sym typeface="Wingdings"/>
              </a:rPr>
              <a:t>các</a:t>
            </a:r>
            <a:r>
              <a:rPr lang="en-US" dirty="0">
                <a:sym typeface="Wingdings"/>
              </a:rPr>
              <a:t> </a:t>
            </a:r>
            <a:r>
              <a:rPr lang="en-US" dirty="0" err="1">
                <a:sym typeface="Wingdings"/>
              </a:rPr>
              <a:t>tổ</a:t>
            </a:r>
            <a:r>
              <a:rPr lang="en-US" dirty="0">
                <a:sym typeface="Wingdings"/>
              </a:rPr>
              <a:t> </a:t>
            </a:r>
            <a:r>
              <a:rPr lang="en-US" dirty="0" err="1">
                <a:sym typeface="Wingdings"/>
              </a:rPr>
              <a:t>chức</a:t>
            </a:r>
            <a:r>
              <a:rPr lang="en-US" dirty="0">
                <a:sym typeface="Wingdings"/>
              </a:rPr>
              <a:t> </a:t>
            </a:r>
            <a:r>
              <a:rPr lang="en-US" dirty="0" err="1">
                <a:sym typeface="Wingdings"/>
              </a:rPr>
              <a:t>và</a:t>
            </a:r>
            <a:r>
              <a:rPr lang="en-US" dirty="0">
                <a:sym typeface="Wingdings"/>
              </a:rPr>
              <a:t> </a:t>
            </a:r>
            <a:r>
              <a:rPr lang="en-US" dirty="0" err="1">
                <a:sym typeface="Wingdings"/>
              </a:rPr>
              <a:t>công</a:t>
            </a:r>
            <a:r>
              <a:rPr lang="en-US" dirty="0">
                <a:sym typeface="Wingdings"/>
              </a:rPr>
              <a:t> </a:t>
            </a:r>
            <a:r>
              <a:rPr lang="en-US" dirty="0" err="1">
                <a:sym typeface="Wingdings"/>
              </a:rPr>
              <a:t>dân</a:t>
            </a:r>
            <a:endParaRPr lang="en-US" dirty="0">
              <a:sym typeface="Wingdings"/>
            </a:endParaRPr>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p:txBody>
      </p:sp>
      <p:pic>
        <p:nvPicPr>
          <p:cNvPr id="4" name="Picture 3" descr="pes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125" y="1949824"/>
            <a:ext cx="2032758" cy="4258775"/>
          </a:xfrm>
          <a:prstGeom prst="rect">
            <a:avLst/>
          </a:prstGeom>
        </p:spPr>
      </p:pic>
    </p:spTree>
    <p:extLst>
      <p:ext uri="{BB962C8B-B14F-4D97-AF65-F5344CB8AC3E}">
        <p14:creationId xmlns:p14="http://schemas.microsoft.com/office/powerpoint/2010/main" val="275609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97" y="295833"/>
            <a:ext cx="7939654" cy="1143000"/>
          </a:xfrm>
        </p:spPr>
        <p:txBody>
          <a:bodyPr>
            <a:normAutofit/>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KDTQ</a:t>
            </a:r>
          </a:p>
        </p:txBody>
      </p:sp>
      <p:sp>
        <p:nvSpPr>
          <p:cNvPr id="3" name="Content Placeholder 2"/>
          <p:cNvSpPr>
            <a:spLocks noGrp="1"/>
          </p:cNvSpPr>
          <p:nvPr>
            <p:ph idx="1"/>
          </p:nvPr>
        </p:nvSpPr>
        <p:spPr/>
        <p:txBody>
          <a:bodyPr/>
          <a:lstStyle/>
          <a:p>
            <a:pPr marL="349250" lvl="1" indent="0">
              <a:lnSpc>
                <a:spcPct val="130000"/>
              </a:lnSpc>
              <a:buNone/>
            </a:pPr>
            <a:r>
              <a:rPr lang="en-US" sz="2400" b="1" dirty="0" err="1"/>
              <a:t>Môi</a:t>
            </a:r>
            <a:r>
              <a:rPr lang="en-US" sz="2400" b="1" dirty="0"/>
              <a:t> </a:t>
            </a:r>
            <a:r>
              <a:rPr lang="en-US" sz="2400" b="1" dirty="0" err="1"/>
              <a:t>trường</a:t>
            </a:r>
            <a:r>
              <a:rPr lang="en-US" sz="2400" b="1" dirty="0"/>
              <a:t> </a:t>
            </a:r>
            <a:r>
              <a:rPr lang="en-US" sz="2400" b="1" dirty="0" err="1"/>
              <a:t>kinh</a:t>
            </a:r>
            <a:r>
              <a:rPr lang="en-US" sz="2400" b="1" dirty="0"/>
              <a:t> </a:t>
            </a:r>
            <a:r>
              <a:rPr lang="en-US" sz="2400" b="1" dirty="0" err="1"/>
              <a:t>tế</a:t>
            </a:r>
            <a:r>
              <a:rPr lang="en-US" sz="2400" b="1" dirty="0"/>
              <a:t>:</a:t>
            </a:r>
          </a:p>
          <a:p>
            <a:pPr lvl="1">
              <a:lnSpc>
                <a:spcPct val="130000"/>
              </a:lnSpc>
            </a:pPr>
            <a:r>
              <a:rPr lang="en-US" dirty="0" err="1"/>
              <a:t>Tình</a:t>
            </a:r>
            <a:r>
              <a:rPr lang="en-US" dirty="0"/>
              <a:t> </a:t>
            </a:r>
            <a:r>
              <a:rPr lang="en-US" dirty="0" err="1"/>
              <a:t>trạng</a:t>
            </a:r>
            <a:r>
              <a:rPr lang="en-US" dirty="0"/>
              <a:t> </a:t>
            </a:r>
            <a:r>
              <a:rPr lang="en-US" dirty="0" err="1"/>
              <a:t>của</a:t>
            </a:r>
            <a:r>
              <a:rPr lang="en-US" dirty="0"/>
              <a:t> </a:t>
            </a:r>
            <a:r>
              <a:rPr lang="en-US" dirty="0" err="1"/>
              <a:t>nền</a:t>
            </a:r>
            <a:r>
              <a:rPr lang="en-US" dirty="0"/>
              <a:t> </a:t>
            </a:r>
            <a:r>
              <a:rPr lang="en-US" dirty="0" err="1"/>
              <a:t>kinh</a:t>
            </a:r>
            <a:r>
              <a:rPr lang="en-US" dirty="0"/>
              <a:t> </a:t>
            </a:r>
            <a:r>
              <a:rPr lang="en-US" dirty="0" err="1"/>
              <a:t>tế</a:t>
            </a:r>
            <a:endParaRPr lang="en-US" dirty="0"/>
          </a:p>
          <a:p>
            <a:pPr lvl="1">
              <a:lnSpc>
                <a:spcPct val="130000"/>
              </a:lnSpc>
            </a:pPr>
            <a:r>
              <a:rPr lang="en-US" dirty="0" err="1"/>
              <a:t>Các</a:t>
            </a:r>
            <a:r>
              <a:rPr lang="en-US" dirty="0"/>
              <a:t> </a:t>
            </a:r>
            <a:r>
              <a:rPr lang="en-US" dirty="0" err="1"/>
              <a:t>yếu</a:t>
            </a:r>
            <a:r>
              <a:rPr lang="en-US" dirty="0"/>
              <a:t> </a:t>
            </a:r>
            <a:r>
              <a:rPr lang="en-US" dirty="0" err="1"/>
              <a:t>tố</a:t>
            </a:r>
            <a:r>
              <a:rPr lang="en-US" dirty="0"/>
              <a:t> </a:t>
            </a:r>
            <a:r>
              <a:rPr lang="en-US" dirty="0" err="1"/>
              <a:t>tác</a:t>
            </a:r>
            <a:r>
              <a:rPr lang="en-US" dirty="0"/>
              <a:t> </a:t>
            </a:r>
            <a:r>
              <a:rPr lang="en-US" dirty="0" err="1"/>
              <a:t>động</a:t>
            </a:r>
            <a:r>
              <a:rPr lang="en-US" dirty="0"/>
              <a:t> </a:t>
            </a:r>
            <a:r>
              <a:rPr lang="en-US" dirty="0" err="1"/>
              <a:t>đến</a:t>
            </a:r>
            <a:r>
              <a:rPr lang="en-US" dirty="0"/>
              <a:t> </a:t>
            </a:r>
            <a:r>
              <a:rPr lang="en-US" dirty="0" err="1"/>
              <a:t>nền</a:t>
            </a:r>
            <a:r>
              <a:rPr lang="en-US" dirty="0"/>
              <a:t> </a:t>
            </a:r>
            <a:r>
              <a:rPr lang="en-US" dirty="0" err="1"/>
              <a:t>kinh</a:t>
            </a:r>
            <a:r>
              <a:rPr lang="en-US" dirty="0"/>
              <a:t> </a:t>
            </a:r>
            <a:r>
              <a:rPr lang="en-US" dirty="0" err="1"/>
              <a:t>tế</a:t>
            </a:r>
            <a:endParaRPr lang="en-US" dirty="0"/>
          </a:p>
          <a:p>
            <a:pPr lvl="1">
              <a:lnSpc>
                <a:spcPct val="130000"/>
              </a:lnSpc>
            </a:pPr>
            <a:r>
              <a:rPr lang="en-US" dirty="0" err="1"/>
              <a:t>Chính</a:t>
            </a:r>
            <a:r>
              <a:rPr lang="en-US" dirty="0"/>
              <a:t> </a:t>
            </a:r>
            <a:r>
              <a:rPr lang="en-US" dirty="0" err="1"/>
              <a:t>sách</a:t>
            </a:r>
            <a:r>
              <a:rPr lang="en-US" dirty="0"/>
              <a:t> </a:t>
            </a:r>
            <a:r>
              <a:rPr lang="en-US" dirty="0" err="1"/>
              <a:t>của</a:t>
            </a:r>
            <a:r>
              <a:rPr lang="en-US" dirty="0"/>
              <a:t> </a:t>
            </a:r>
            <a:r>
              <a:rPr lang="en-US" dirty="0" err="1"/>
              <a:t>Chính</a:t>
            </a:r>
            <a:r>
              <a:rPr lang="en-US" dirty="0"/>
              <a:t> </a:t>
            </a:r>
            <a:r>
              <a:rPr lang="en-US" dirty="0" err="1"/>
              <a:t>Phủ</a:t>
            </a:r>
            <a:endParaRPr lang="en-US" dirty="0"/>
          </a:p>
          <a:p>
            <a:pPr lvl="1">
              <a:lnSpc>
                <a:spcPct val="130000"/>
              </a:lnSpc>
            </a:pPr>
            <a:r>
              <a:rPr lang="en-US" dirty="0" err="1"/>
              <a:t>Triển</a:t>
            </a:r>
            <a:r>
              <a:rPr lang="en-US" dirty="0"/>
              <a:t> </a:t>
            </a:r>
            <a:r>
              <a:rPr lang="en-US" dirty="0" err="1"/>
              <a:t>vọng</a:t>
            </a:r>
            <a:r>
              <a:rPr lang="en-US" dirty="0"/>
              <a:t> </a:t>
            </a:r>
            <a:r>
              <a:rPr lang="en-US" dirty="0" err="1"/>
              <a:t>kinh</a:t>
            </a:r>
            <a:r>
              <a:rPr lang="en-US" dirty="0"/>
              <a:t> </a:t>
            </a:r>
            <a:r>
              <a:rPr lang="en-US" dirty="0" err="1"/>
              <a:t>tế</a:t>
            </a:r>
            <a:r>
              <a:rPr lang="en-US" dirty="0"/>
              <a:t> </a:t>
            </a:r>
            <a:r>
              <a:rPr lang="en-US" dirty="0" err="1"/>
              <a:t>trong</a:t>
            </a:r>
            <a:r>
              <a:rPr lang="en-US" dirty="0"/>
              <a:t> </a:t>
            </a:r>
            <a:r>
              <a:rPr lang="en-US" dirty="0" err="1"/>
              <a:t>tương</a:t>
            </a:r>
            <a:r>
              <a:rPr lang="en-US" dirty="0"/>
              <a:t> </a:t>
            </a:r>
            <a:r>
              <a:rPr lang="en-US" dirty="0" err="1"/>
              <a:t>lai</a:t>
            </a:r>
            <a:endParaRPr lang="en-US" dirty="0"/>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endParaRPr lang="en-US" dirty="0"/>
          </a:p>
        </p:txBody>
      </p:sp>
      <p:pic>
        <p:nvPicPr>
          <p:cNvPr id="4" name="Picture 3" descr="economic facto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822" y="2412233"/>
            <a:ext cx="2364129" cy="2321181"/>
          </a:xfrm>
          <a:prstGeom prst="rect">
            <a:avLst/>
          </a:prstGeom>
        </p:spPr>
      </p:pic>
    </p:spTree>
    <p:extLst>
      <p:ext uri="{BB962C8B-B14F-4D97-AF65-F5344CB8AC3E}">
        <p14:creationId xmlns:p14="http://schemas.microsoft.com/office/powerpoint/2010/main" val="257401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97" y="295833"/>
            <a:ext cx="7939654" cy="1143000"/>
          </a:xfrm>
        </p:spPr>
        <p:txBody>
          <a:bodyPr>
            <a:normAutofit/>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KDTQ</a:t>
            </a:r>
          </a:p>
        </p:txBody>
      </p:sp>
      <p:sp>
        <p:nvSpPr>
          <p:cNvPr id="3" name="Content Placeholder 2"/>
          <p:cNvSpPr>
            <a:spLocks noGrp="1"/>
          </p:cNvSpPr>
          <p:nvPr>
            <p:ph idx="1"/>
          </p:nvPr>
        </p:nvSpPr>
        <p:spPr/>
        <p:txBody>
          <a:bodyPr>
            <a:normAutofit lnSpcReduction="10000"/>
          </a:bodyPr>
          <a:lstStyle/>
          <a:p>
            <a:pPr marL="349250" lvl="1" indent="0">
              <a:lnSpc>
                <a:spcPct val="120000"/>
              </a:lnSpc>
              <a:buNone/>
            </a:pPr>
            <a:r>
              <a:rPr lang="en-US" sz="2400" b="1" dirty="0" err="1"/>
              <a:t>Môi</a:t>
            </a:r>
            <a:r>
              <a:rPr lang="en-US" sz="2400" b="1" dirty="0"/>
              <a:t> </a:t>
            </a:r>
            <a:r>
              <a:rPr lang="en-US" sz="2400" b="1" dirty="0" err="1"/>
              <a:t>trường</a:t>
            </a:r>
            <a:r>
              <a:rPr lang="en-US" sz="2400" b="1" dirty="0"/>
              <a:t> </a:t>
            </a:r>
            <a:r>
              <a:rPr lang="en-US" sz="2400" b="1" dirty="0" err="1"/>
              <a:t>văn</a:t>
            </a:r>
            <a:r>
              <a:rPr lang="en-US" sz="2400" b="1" dirty="0"/>
              <a:t> </a:t>
            </a:r>
            <a:r>
              <a:rPr lang="en-US" sz="2400" b="1" dirty="0" err="1"/>
              <a:t>hóa</a:t>
            </a:r>
            <a:r>
              <a:rPr lang="en-US" sz="2400" b="1" dirty="0"/>
              <a:t> </a:t>
            </a:r>
            <a:r>
              <a:rPr lang="en-US" sz="2400" b="1" dirty="0" err="1"/>
              <a:t>xã</a:t>
            </a:r>
            <a:r>
              <a:rPr lang="en-US" sz="2400" b="1" dirty="0"/>
              <a:t> </a:t>
            </a:r>
            <a:r>
              <a:rPr lang="en-US" sz="2400" b="1" dirty="0" err="1"/>
              <a:t>hội</a:t>
            </a:r>
            <a:r>
              <a:rPr lang="en-US" sz="2400" b="1" dirty="0"/>
              <a:t>:</a:t>
            </a:r>
          </a:p>
          <a:p>
            <a:pPr lvl="1">
              <a:lnSpc>
                <a:spcPct val="120000"/>
              </a:lnSpc>
            </a:pPr>
            <a:r>
              <a:rPr lang="en-US" dirty="0" err="1"/>
              <a:t>Môi</a:t>
            </a:r>
            <a:r>
              <a:rPr lang="en-US" dirty="0"/>
              <a:t> </a:t>
            </a:r>
            <a:r>
              <a:rPr lang="en-US" dirty="0" err="1"/>
              <a:t>trường</a:t>
            </a:r>
            <a:r>
              <a:rPr lang="en-US" dirty="0"/>
              <a:t> </a:t>
            </a:r>
            <a:r>
              <a:rPr lang="en-US" dirty="0" err="1"/>
              <a:t>văn</a:t>
            </a:r>
            <a:r>
              <a:rPr lang="en-US" dirty="0"/>
              <a:t> </a:t>
            </a:r>
            <a:r>
              <a:rPr lang="en-US" dirty="0" err="1"/>
              <a:t>hóa</a:t>
            </a:r>
            <a:r>
              <a:rPr lang="en-US" dirty="0"/>
              <a:t>: </a:t>
            </a:r>
            <a:r>
              <a:rPr lang="en-US" dirty="0" err="1"/>
              <a:t>Quan</a:t>
            </a:r>
            <a:r>
              <a:rPr lang="en-US" dirty="0"/>
              <a:t> </a:t>
            </a:r>
            <a:r>
              <a:rPr lang="en-US" dirty="0" err="1"/>
              <a:t>niệm</a:t>
            </a:r>
            <a:r>
              <a:rPr lang="en-US" dirty="0"/>
              <a:t>, </a:t>
            </a:r>
            <a:r>
              <a:rPr lang="en-US" dirty="0" err="1"/>
              <a:t>hệ</a:t>
            </a:r>
            <a:r>
              <a:rPr lang="en-US" dirty="0"/>
              <a:t> </a:t>
            </a:r>
            <a:r>
              <a:rPr lang="en-US" dirty="0" err="1"/>
              <a:t>tư</a:t>
            </a:r>
            <a:r>
              <a:rPr lang="en-US" dirty="0"/>
              <a:t> </a:t>
            </a:r>
            <a:r>
              <a:rPr lang="en-US" dirty="0" err="1"/>
              <a:t>tưởng</a:t>
            </a:r>
            <a:r>
              <a:rPr lang="en-US" dirty="0"/>
              <a:t> </a:t>
            </a:r>
            <a:r>
              <a:rPr lang="en-US" dirty="0" err="1"/>
              <a:t>của</a:t>
            </a:r>
            <a:r>
              <a:rPr lang="en-US" dirty="0"/>
              <a:t> </a:t>
            </a:r>
            <a:r>
              <a:rPr lang="en-US" dirty="0" err="1"/>
              <a:t>cộng</a:t>
            </a:r>
            <a:r>
              <a:rPr lang="en-US" dirty="0"/>
              <a:t> </a:t>
            </a:r>
            <a:r>
              <a:rPr lang="en-US" dirty="0" err="1"/>
              <a:t>đồng</a:t>
            </a:r>
            <a:r>
              <a:rPr lang="en-US" dirty="0"/>
              <a:t> </a:t>
            </a:r>
            <a:r>
              <a:rPr lang="en-US" dirty="0" err="1"/>
              <a:t>về</a:t>
            </a:r>
            <a:r>
              <a:rPr lang="en-US" dirty="0"/>
              <a:t> </a:t>
            </a:r>
            <a:r>
              <a:rPr lang="en-US" dirty="0" err="1"/>
              <a:t>lối</a:t>
            </a:r>
            <a:r>
              <a:rPr lang="en-US" dirty="0"/>
              <a:t> </a:t>
            </a:r>
            <a:r>
              <a:rPr lang="en-US" dirty="0" err="1"/>
              <a:t>sống</a:t>
            </a:r>
            <a:r>
              <a:rPr lang="en-US" dirty="0"/>
              <a:t>, </a:t>
            </a:r>
            <a:r>
              <a:rPr lang="en-US" dirty="0" err="1"/>
              <a:t>đạo</a:t>
            </a:r>
            <a:r>
              <a:rPr lang="en-US" dirty="0"/>
              <a:t> </a:t>
            </a:r>
            <a:r>
              <a:rPr lang="en-US" dirty="0" err="1"/>
              <a:t>đức</a:t>
            </a:r>
            <a:r>
              <a:rPr lang="en-US" dirty="0"/>
              <a:t>, …: </a:t>
            </a:r>
            <a:r>
              <a:rPr lang="en-US" dirty="0" err="1"/>
              <a:t>Quan</a:t>
            </a:r>
            <a:r>
              <a:rPr lang="en-US" dirty="0"/>
              <a:t> </a:t>
            </a:r>
            <a:r>
              <a:rPr lang="en-US" dirty="0" err="1"/>
              <a:t>niệm</a:t>
            </a:r>
            <a:r>
              <a:rPr lang="en-US" dirty="0"/>
              <a:t> “</a:t>
            </a:r>
            <a:r>
              <a:rPr lang="en-US" dirty="0" err="1"/>
              <a:t>chân</a:t>
            </a:r>
            <a:r>
              <a:rPr lang="en-US" dirty="0"/>
              <a:t> – </a:t>
            </a:r>
            <a:r>
              <a:rPr lang="en-US" dirty="0" err="1"/>
              <a:t>thiện</a:t>
            </a:r>
            <a:r>
              <a:rPr lang="en-US" dirty="0"/>
              <a:t> – </a:t>
            </a:r>
            <a:r>
              <a:rPr lang="en-US" dirty="0" err="1"/>
              <a:t>mỹ</a:t>
            </a:r>
            <a:r>
              <a:rPr lang="en-US" dirty="0"/>
              <a:t>”, </a:t>
            </a:r>
            <a:r>
              <a:rPr lang="en-US" dirty="0" err="1"/>
              <a:t>quan</a:t>
            </a:r>
            <a:r>
              <a:rPr lang="en-US" dirty="0"/>
              <a:t> </a:t>
            </a:r>
            <a:r>
              <a:rPr lang="en-US" dirty="0" err="1"/>
              <a:t>niệm</a:t>
            </a:r>
            <a:r>
              <a:rPr lang="en-US" dirty="0"/>
              <a:t> </a:t>
            </a:r>
            <a:r>
              <a:rPr lang="en-US" dirty="0" err="1"/>
              <a:t>về</a:t>
            </a:r>
            <a:r>
              <a:rPr lang="en-US" dirty="0"/>
              <a:t> </a:t>
            </a:r>
            <a:r>
              <a:rPr lang="en-US" dirty="0" err="1"/>
              <a:t>nhân</a:t>
            </a:r>
            <a:r>
              <a:rPr lang="en-US" dirty="0"/>
              <a:t> </a:t>
            </a:r>
            <a:r>
              <a:rPr lang="en-US" dirty="0" err="1"/>
              <a:t>cách</a:t>
            </a:r>
            <a:r>
              <a:rPr lang="en-US" dirty="0"/>
              <a:t>, </a:t>
            </a:r>
            <a:r>
              <a:rPr lang="en-US" dirty="0" err="1"/>
              <a:t>văn</a:t>
            </a:r>
            <a:r>
              <a:rPr lang="en-US" dirty="0"/>
              <a:t> minh </a:t>
            </a:r>
            <a:r>
              <a:rPr lang="en-US" dirty="0" err="1"/>
              <a:t>xã</a:t>
            </a:r>
            <a:r>
              <a:rPr lang="en-US" dirty="0"/>
              <a:t> </a:t>
            </a:r>
            <a:r>
              <a:rPr lang="en-US" dirty="0" err="1"/>
              <a:t>hội</a:t>
            </a:r>
            <a:r>
              <a:rPr lang="en-US" dirty="0"/>
              <a:t>, </a:t>
            </a:r>
            <a:r>
              <a:rPr lang="en-US" dirty="0" err="1"/>
              <a:t>tập</a:t>
            </a:r>
            <a:r>
              <a:rPr lang="en-US" dirty="0"/>
              <a:t> </a:t>
            </a:r>
            <a:r>
              <a:rPr lang="en-US" dirty="0" err="1"/>
              <a:t>quán</a:t>
            </a:r>
            <a:r>
              <a:rPr lang="en-US" dirty="0"/>
              <a:t> </a:t>
            </a:r>
            <a:r>
              <a:rPr lang="en-US" dirty="0" err="1"/>
              <a:t>sinh</a:t>
            </a:r>
            <a:r>
              <a:rPr lang="en-US" dirty="0"/>
              <a:t> </a:t>
            </a:r>
            <a:r>
              <a:rPr lang="en-US" dirty="0" err="1"/>
              <a:t>hoạt</a:t>
            </a:r>
            <a:r>
              <a:rPr lang="en-US" dirty="0"/>
              <a:t> </a:t>
            </a:r>
            <a:r>
              <a:rPr lang="en-US" dirty="0" err="1"/>
              <a:t>và</a:t>
            </a:r>
            <a:r>
              <a:rPr lang="en-US" dirty="0"/>
              <a:t> </a:t>
            </a:r>
            <a:r>
              <a:rPr lang="en-US" dirty="0" err="1"/>
              <a:t>tiêu</a:t>
            </a:r>
            <a:r>
              <a:rPr lang="en-US" dirty="0"/>
              <a:t> </a:t>
            </a:r>
            <a:r>
              <a:rPr lang="en-US" dirty="0" err="1"/>
              <a:t>dùng</a:t>
            </a:r>
            <a:endParaRPr lang="en-US" dirty="0"/>
          </a:p>
          <a:p>
            <a:pPr lvl="1">
              <a:lnSpc>
                <a:spcPct val="120000"/>
              </a:lnSpc>
            </a:pPr>
            <a:r>
              <a:rPr lang="en-US" dirty="0" err="1"/>
              <a:t>Môi</a:t>
            </a:r>
            <a:r>
              <a:rPr lang="en-US" dirty="0"/>
              <a:t> </a:t>
            </a:r>
            <a:r>
              <a:rPr lang="en-US" dirty="0" err="1"/>
              <a:t>trường</a:t>
            </a:r>
            <a:r>
              <a:rPr lang="en-US" dirty="0"/>
              <a:t> </a:t>
            </a:r>
            <a:r>
              <a:rPr lang="en-US" dirty="0" err="1"/>
              <a:t>xã</a:t>
            </a:r>
            <a:r>
              <a:rPr lang="en-US" dirty="0"/>
              <a:t> </a:t>
            </a:r>
            <a:r>
              <a:rPr lang="en-US" dirty="0" err="1"/>
              <a:t>hội</a:t>
            </a:r>
            <a:r>
              <a:rPr lang="en-US" dirty="0"/>
              <a:t>: </a:t>
            </a:r>
            <a:r>
              <a:rPr lang="en-US" dirty="0" err="1"/>
              <a:t>số</a:t>
            </a:r>
            <a:r>
              <a:rPr lang="en-US" dirty="0"/>
              <a:t> </a:t>
            </a:r>
            <a:r>
              <a:rPr lang="en-US" dirty="0" err="1"/>
              <a:t>lượng</a:t>
            </a:r>
            <a:r>
              <a:rPr lang="en-US" dirty="0"/>
              <a:t> </a:t>
            </a:r>
            <a:r>
              <a:rPr lang="en-US" dirty="0" err="1"/>
              <a:t>và</a:t>
            </a:r>
            <a:r>
              <a:rPr lang="en-US" dirty="0"/>
              <a:t> </a:t>
            </a:r>
            <a:r>
              <a:rPr lang="en-US" dirty="0" err="1"/>
              <a:t>cơ</a:t>
            </a:r>
            <a:r>
              <a:rPr lang="en-US" dirty="0"/>
              <a:t> </a:t>
            </a:r>
            <a:r>
              <a:rPr lang="en-US" dirty="0" err="1"/>
              <a:t>cấu</a:t>
            </a:r>
            <a:r>
              <a:rPr lang="en-US" dirty="0"/>
              <a:t> </a:t>
            </a:r>
            <a:r>
              <a:rPr lang="en-US" dirty="0" err="1"/>
              <a:t>dân</a:t>
            </a:r>
            <a:r>
              <a:rPr lang="en-US" dirty="0"/>
              <a:t> </a:t>
            </a:r>
            <a:r>
              <a:rPr lang="en-US" dirty="0" err="1"/>
              <a:t>cư</a:t>
            </a:r>
            <a:r>
              <a:rPr lang="en-US" dirty="0"/>
              <a:t>, </a:t>
            </a:r>
            <a:r>
              <a:rPr lang="en-US" dirty="0" err="1"/>
              <a:t>giới</a:t>
            </a:r>
            <a:r>
              <a:rPr lang="en-US" dirty="0"/>
              <a:t> </a:t>
            </a:r>
            <a:r>
              <a:rPr lang="en-US" dirty="0" err="1"/>
              <a:t>tính</a:t>
            </a:r>
            <a:r>
              <a:rPr lang="en-US" dirty="0"/>
              <a:t>, </a:t>
            </a:r>
            <a:r>
              <a:rPr lang="en-US" dirty="0" err="1"/>
              <a:t>độ</a:t>
            </a:r>
            <a:r>
              <a:rPr lang="en-US" dirty="0"/>
              <a:t> </a:t>
            </a:r>
            <a:r>
              <a:rPr lang="en-US" dirty="0" err="1"/>
              <a:t>tuổi</a:t>
            </a:r>
            <a:r>
              <a:rPr lang="en-US" dirty="0"/>
              <a:t>, </a:t>
            </a:r>
            <a:r>
              <a:rPr lang="en-US" dirty="0" err="1"/>
              <a:t>mật</a:t>
            </a:r>
            <a:r>
              <a:rPr lang="en-US" dirty="0"/>
              <a:t> </a:t>
            </a:r>
            <a:r>
              <a:rPr lang="en-US" dirty="0" err="1"/>
              <a:t>độ</a:t>
            </a:r>
            <a:r>
              <a:rPr lang="en-US" dirty="0"/>
              <a:t>, </a:t>
            </a:r>
            <a:r>
              <a:rPr lang="en-US" dirty="0" err="1"/>
              <a:t>sự</a:t>
            </a:r>
            <a:r>
              <a:rPr lang="en-US" dirty="0"/>
              <a:t> </a:t>
            </a:r>
            <a:r>
              <a:rPr lang="en-US" dirty="0" err="1"/>
              <a:t>gia</a:t>
            </a:r>
            <a:r>
              <a:rPr lang="en-US" dirty="0"/>
              <a:t> </a:t>
            </a:r>
            <a:r>
              <a:rPr lang="en-US" dirty="0" err="1"/>
              <a:t>tăng</a:t>
            </a:r>
            <a:r>
              <a:rPr lang="en-US" dirty="0"/>
              <a:t> </a:t>
            </a:r>
            <a:r>
              <a:rPr lang="en-US" dirty="0" err="1"/>
              <a:t>dân</a:t>
            </a:r>
            <a:r>
              <a:rPr lang="en-US" dirty="0"/>
              <a:t> </a:t>
            </a:r>
            <a:r>
              <a:rPr lang="en-US" dirty="0" err="1"/>
              <a:t>số</a:t>
            </a:r>
            <a:r>
              <a:rPr lang="en-US" dirty="0"/>
              <a:t>, </a:t>
            </a:r>
            <a:r>
              <a:rPr lang="en-US" dirty="0" err="1"/>
              <a:t>thu</a:t>
            </a:r>
            <a:r>
              <a:rPr lang="en-US" dirty="0"/>
              <a:t> </a:t>
            </a:r>
            <a:r>
              <a:rPr lang="en-US" dirty="0" err="1"/>
              <a:t>nhập</a:t>
            </a:r>
            <a:r>
              <a:rPr lang="en-US" dirty="0"/>
              <a:t> </a:t>
            </a:r>
            <a:r>
              <a:rPr lang="en-US" dirty="0" err="1"/>
              <a:t>bình</a:t>
            </a:r>
            <a:r>
              <a:rPr lang="en-US" dirty="0"/>
              <a:t> </a:t>
            </a:r>
            <a:r>
              <a:rPr lang="en-US" dirty="0" err="1"/>
              <a:t>quân</a:t>
            </a:r>
            <a:r>
              <a:rPr lang="en-US" dirty="0"/>
              <a:t> </a:t>
            </a:r>
            <a:r>
              <a:rPr lang="en-US" dirty="0" err="1"/>
              <a:t>đầu</a:t>
            </a:r>
            <a:r>
              <a:rPr lang="en-US" dirty="0"/>
              <a:t> </a:t>
            </a:r>
            <a:r>
              <a:rPr lang="en-US" dirty="0" err="1"/>
              <a:t>người</a:t>
            </a:r>
            <a:r>
              <a:rPr lang="en-US" dirty="0"/>
              <a:t>, </a:t>
            </a:r>
            <a:r>
              <a:rPr lang="en-US" dirty="0" err="1"/>
              <a:t>vấn</a:t>
            </a:r>
            <a:r>
              <a:rPr lang="en-US" dirty="0"/>
              <a:t> </a:t>
            </a:r>
            <a:r>
              <a:rPr lang="en-US" dirty="0" err="1"/>
              <a:t>đề</a:t>
            </a:r>
            <a:r>
              <a:rPr lang="en-US" dirty="0"/>
              <a:t> </a:t>
            </a:r>
            <a:r>
              <a:rPr lang="en-US" dirty="0" err="1"/>
              <a:t>ô</a:t>
            </a:r>
            <a:r>
              <a:rPr lang="en-US" dirty="0"/>
              <a:t> </a:t>
            </a:r>
            <a:r>
              <a:rPr lang="en-US" dirty="0" err="1"/>
              <a:t>nhiễm</a:t>
            </a:r>
            <a:r>
              <a:rPr lang="en-US" dirty="0"/>
              <a:t> </a:t>
            </a:r>
            <a:r>
              <a:rPr lang="en-US" dirty="0" err="1"/>
              <a:t>môi</a:t>
            </a:r>
            <a:r>
              <a:rPr lang="en-US" dirty="0"/>
              <a:t> </a:t>
            </a:r>
            <a:r>
              <a:rPr lang="en-US" dirty="0" err="1"/>
              <a:t>trường</a:t>
            </a:r>
            <a:r>
              <a:rPr lang="en-US" dirty="0"/>
              <a:t>, </a:t>
            </a:r>
            <a:r>
              <a:rPr lang="en-US" dirty="0" err="1"/>
              <a:t>tài</a:t>
            </a:r>
            <a:r>
              <a:rPr lang="en-US" dirty="0"/>
              <a:t> </a:t>
            </a:r>
            <a:r>
              <a:rPr lang="en-US" dirty="0" err="1"/>
              <a:t>nguyên</a:t>
            </a:r>
            <a:r>
              <a:rPr lang="en-US" dirty="0"/>
              <a:t> </a:t>
            </a:r>
            <a:r>
              <a:rPr lang="en-US" dirty="0" err="1"/>
              <a:t>cạn</a:t>
            </a:r>
            <a:r>
              <a:rPr lang="en-US" dirty="0"/>
              <a:t> </a:t>
            </a:r>
            <a:r>
              <a:rPr lang="en-US" dirty="0" err="1"/>
              <a:t>kiệt</a:t>
            </a:r>
            <a:r>
              <a:rPr lang="en-US" dirty="0"/>
              <a:t>, …</a:t>
            </a:r>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endParaRPr lang="en-US" dirty="0"/>
          </a:p>
        </p:txBody>
      </p:sp>
      <p:pic>
        <p:nvPicPr>
          <p:cNvPr id="4" name="Picture 3" descr="social iss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737" y="4567668"/>
            <a:ext cx="2082792" cy="1943100"/>
          </a:xfrm>
          <a:prstGeom prst="rect">
            <a:avLst/>
          </a:prstGeom>
        </p:spPr>
      </p:pic>
    </p:spTree>
    <p:extLst>
      <p:ext uri="{BB962C8B-B14F-4D97-AF65-F5344CB8AC3E}">
        <p14:creationId xmlns:p14="http://schemas.microsoft.com/office/powerpoint/2010/main" val="1731571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97" y="295833"/>
            <a:ext cx="7939654" cy="1143000"/>
          </a:xfrm>
        </p:spPr>
        <p:txBody>
          <a:bodyPr>
            <a:normAutofit/>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KDTQ</a:t>
            </a:r>
          </a:p>
        </p:txBody>
      </p:sp>
      <p:sp>
        <p:nvSpPr>
          <p:cNvPr id="3" name="Content Placeholder 2"/>
          <p:cNvSpPr>
            <a:spLocks noGrp="1"/>
          </p:cNvSpPr>
          <p:nvPr>
            <p:ph idx="1"/>
          </p:nvPr>
        </p:nvSpPr>
        <p:spPr/>
        <p:txBody>
          <a:bodyPr/>
          <a:lstStyle/>
          <a:p>
            <a:pPr marL="349250" lvl="1" indent="0">
              <a:buNone/>
            </a:pPr>
            <a:r>
              <a:rPr lang="en-US" sz="2400" b="1" dirty="0" err="1"/>
              <a:t>Môi</a:t>
            </a:r>
            <a:r>
              <a:rPr lang="en-US" sz="2400" b="1" dirty="0"/>
              <a:t> </a:t>
            </a:r>
            <a:r>
              <a:rPr lang="en-US" sz="2400" b="1" dirty="0" err="1"/>
              <a:t>trường</a:t>
            </a:r>
            <a:r>
              <a:rPr lang="en-US" sz="2400" b="1" dirty="0"/>
              <a:t> </a:t>
            </a:r>
            <a:r>
              <a:rPr lang="en-US" sz="2400" b="1" dirty="0" err="1"/>
              <a:t>khoa</a:t>
            </a:r>
            <a:r>
              <a:rPr lang="en-US" sz="2400" b="1" dirty="0"/>
              <a:t> </a:t>
            </a:r>
            <a:r>
              <a:rPr lang="en-US" sz="2400" b="1" dirty="0" err="1"/>
              <a:t>học</a:t>
            </a:r>
            <a:r>
              <a:rPr lang="en-US" sz="2400" b="1" dirty="0"/>
              <a:t> – </a:t>
            </a:r>
            <a:r>
              <a:rPr lang="en-US" sz="2400" b="1" dirty="0" err="1"/>
              <a:t>công</a:t>
            </a:r>
            <a:r>
              <a:rPr lang="en-US" sz="2400" b="1" dirty="0"/>
              <a:t> </a:t>
            </a:r>
            <a:r>
              <a:rPr lang="en-US" sz="2400" b="1" dirty="0" err="1"/>
              <a:t>nghệ</a:t>
            </a:r>
            <a:r>
              <a:rPr lang="en-US" sz="2400" b="1" dirty="0"/>
              <a:t>:</a:t>
            </a:r>
          </a:p>
          <a:p>
            <a:pPr lvl="1"/>
            <a:r>
              <a:rPr lang="en-US" dirty="0" err="1"/>
              <a:t>Sự</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khoa</a:t>
            </a:r>
            <a:r>
              <a:rPr lang="en-US" dirty="0"/>
              <a:t> </a:t>
            </a:r>
            <a:r>
              <a:rPr lang="en-US" dirty="0" err="1"/>
              <a:t>học</a:t>
            </a:r>
            <a:r>
              <a:rPr lang="en-US" dirty="0"/>
              <a:t> – </a:t>
            </a:r>
            <a:r>
              <a:rPr lang="en-US" dirty="0" err="1"/>
              <a:t>công</a:t>
            </a:r>
            <a:r>
              <a:rPr lang="en-US" dirty="0"/>
              <a:t> </a:t>
            </a:r>
            <a:r>
              <a:rPr lang="en-US" dirty="0" err="1"/>
              <a:t>nghệ</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về</a:t>
            </a:r>
            <a:r>
              <a:rPr lang="en-US" dirty="0"/>
              <a:t> </a:t>
            </a:r>
            <a:r>
              <a:rPr lang="en-US" dirty="0" err="1"/>
              <a:t>quy</a:t>
            </a:r>
            <a:r>
              <a:rPr lang="en-US" dirty="0"/>
              <a:t> </a:t>
            </a:r>
            <a:r>
              <a:rPr lang="en-US" dirty="0" err="1"/>
              <a:t>trình</a:t>
            </a:r>
            <a:r>
              <a:rPr lang="en-US" dirty="0"/>
              <a:t> </a:t>
            </a:r>
            <a:r>
              <a:rPr lang="en-US" dirty="0" err="1"/>
              <a:t>công</a:t>
            </a:r>
            <a:r>
              <a:rPr lang="en-US" dirty="0"/>
              <a:t> </a:t>
            </a:r>
            <a:r>
              <a:rPr lang="en-US" dirty="0" err="1"/>
              <a:t>nghệ</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tổ</a:t>
            </a:r>
            <a:r>
              <a:rPr lang="en-US" dirty="0"/>
              <a:t> </a:t>
            </a:r>
            <a:r>
              <a:rPr lang="en-US" dirty="0" err="1"/>
              <a:t>chức</a:t>
            </a:r>
            <a:r>
              <a:rPr lang="en-US" dirty="0"/>
              <a:t> </a:t>
            </a:r>
            <a:r>
              <a:rPr lang="en-US" dirty="0" err="1"/>
              <a:t>sxkd</a:t>
            </a:r>
            <a:endParaRPr lang="en-US" dirty="0"/>
          </a:p>
          <a:p>
            <a:pPr lvl="1"/>
            <a:r>
              <a:rPr lang="en-US" dirty="0" err="1"/>
              <a:t>Sản</a:t>
            </a:r>
            <a:r>
              <a:rPr lang="en-US" dirty="0"/>
              <a:t> </a:t>
            </a:r>
            <a:r>
              <a:rPr lang="en-US" dirty="0" err="1"/>
              <a:t>phẩm</a:t>
            </a:r>
            <a:r>
              <a:rPr lang="en-US" dirty="0"/>
              <a:t> </a:t>
            </a:r>
            <a:r>
              <a:rPr lang="en-US" dirty="0" err="1"/>
              <a:t>sản</a:t>
            </a:r>
            <a:r>
              <a:rPr lang="en-US" dirty="0"/>
              <a:t> </a:t>
            </a:r>
            <a:r>
              <a:rPr lang="en-US" dirty="0" err="1"/>
              <a:t>xuất</a:t>
            </a:r>
            <a:r>
              <a:rPr lang="en-US" dirty="0"/>
              <a:t> </a:t>
            </a:r>
            <a:r>
              <a:rPr lang="en-US" dirty="0" err="1"/>
              <a:t>ra</a:t>
            </a:r>
            <a:r>
              <a:rPr lang="en-US" dirty="0"/>
              <a:t> </a:t>
            </a:r>
            <a:r>
              <a:rPr lang="en-US" dirty="0" err="1"/>
              <a:t>ngày</a:t>
            </a:r>
            <a:r>
              <a:rPr lang="en-US" dirty="0"/>
              <a:t> </a:t>
            </a:r>
            <a:r>
              <a:rPr lang="en-US" dirty="0" err="1"/>
              <a:t>càng</a:t>
            </a:r>
            <a:r>
              <a:rPr lang="en-US" dirty="0"/>
              <a:t> </a:t>
            </a:r>
            <a:r>
              <a:rPr lang="en-US" dirty="0" err="1"/>
              <a:t>đa</a:t>
            </a:r>
            <a:r>
              <a:rPr lang="en-US" dirty="0"/>
              <a:t> </a:t>
            </a:r>
            <a:r>
              <a:rPr lang="en-US" dirty="0" err="1"/>
              <a:t>dạng</a:t>
            </a:r>
            <a:r>
              <a:rPr lang="en-US" dirty="0"/>
              <a:t>, </a:t>
            </a:r>
            <a:r>
              <a:rPr lang="en-US" dirty="0" err="1"/>
              <a:t>phong</a:t>
            </a:r>
            <a:r>
              <a:rPr lang="en-US" dirty="0"/>
              <a:t> </a:t>
            </a:r>
            <a:r>
              <a:rPr lang="en-US" dirty="0" err="1"/>
              <a:t>phú</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nhu</a:t>
            </a:r>
            <a:r>
              <a:rPr lang="en-US" dirty="0"/>
              <a:t> </a:t>
            </a:r>
            <a:r>
              <a:rPr lang="en-US" dirty="0" err="1"/>
              <a:t>cầu</a:t>
            </a:r>
            <a:r>
              <a:rPr lang="en-US" dirty="0"/>
              <a:t> </a:t>
            </a:r>
            <a:r>
              <a:rPr lang="en-US" dirty="0" err="1"/>
              <a:t>ngày</a:t>
            </a:r>
            <a:r>
              <a:rPr lang="en-US" dirty="0"/>
              <a:t> </a:t>
            </a:r>
            <a:r>
              <a:rPr lang="en-US" dirty="0" err="1"/>
              <a:t>càng</a:t>
            </a:r>
            <a:r>
              <a:rPr lang="en-US" dirty="0"/>
              <a:t> </a:t>
            </a:r>
            <a:r>
              <a:rPr lang="en-US" dirty="0" err="1"/>
              <a:t>cao</a:t>
            </a:r>
            <a:r>
              <a:rPr lang="en-US" dirty="0"/>
              <a:t> </a:t>
            </a:r>
            <a:r>
              <a:rPr lang="en-US" dirty="0" err="1"/>
              <a:t>trong</a:t>
            </a:r>
            <a:r>
              <a:rPr lang="en-US" dirty="0"/>
              <a:t> </a:t>
            </a:r>
            <a:r>
              <a:rPr lang="en-US" dirty="0" err="1"/>
              <a:t>đời</a:t>
            </a:r>
            <a:r>
              <a:rPr lang="en-US" dirty="0"/>
              <a:t> </a:t>
            </a:r>
            <a:r>
              <a:rPr lang="en-US" dirty="0" err="1"/>
              <a:t>sống</a:t>
            </a:r>
            <a:r>
              <a:rPr lang="en-US" dirty="0"/>
              <a:t> </a:t>
            </a:r>
            <a:r>
              <a:rPr lang="en-US" dirty="0" err="1"/>
              <a:t>vật</a:t>
            </a:r>
            <a:r>
              <a:rPr lang="en-US" dirty="0"/>
              <a:t> </a:t>
            </a:r>
            <a:r>
              <a:rPr lang="en-US" dirty="0" err="1"/>
              <a:t>chất</a:t>
            </a:r>
            <a:r>
              <a:rPr lang="en-US" dirty="0"/>
              <a:t>, </a:t>
            </a:r>
            <a:r>
              <a:rPr lang="en-US" dirty="0" err="1"/>
              <a:t>tinh</a:t>
            </a:r>
            <a:r>
              <a:rPr lang="en-US" dirty="0"/>
              <a:t> </a:t>
            </a:r>
            <a:r>
              <a:rPr lang="en-US" dirty="0" err="1"/>
              <a:t>thần</a:t>
            </a:r>
            <a:r>
              <a:rPr lang="en-US" dirty="0"/>
              <a:t>.</a:t>
            </a:r>
          </a:p>
          <a:p>
            <a:pPr lvl="1"/>
            <a:r>
              <a:rPr lang="en-US" dirty="0" err="1"/>
              <a:t>Hàm</a:t>
            </a:r>
            <a:r>
              <a:rPr lang="en-US" dirty="0"/>
              <a:t> </a:t>
            </a:r>
            <a:r>
              <a:rPr lang="en-US" dirty="0" err="1"/>
              <a:t>lượng</a:t>
            </a:r>
            <a:r>
              <a:rPr lang="en-US" dirty="0"/>
              <a:t> tri </a:t>
            </a:r>
            <a:r>
              <a:rPr lang="en-US" dirty="0" err="1"/>
              <a:t>thức</a:t>
            </a:r>
            <a:r>
              <a:rPr lang="en-US" dirty="0"/>
              <a:t> </a:t>
            </a:r>
            <a:r>
              <a:rPr lang="en-US" dirty="0" err="1"/>
              <a:t>có</a:t>
            </a:r>
            <a:r>
              <a:rPr lang="en-US" dirty="0"/>
              <a:t> </a:t>
            </a:r>
            <a:r>
              <a:rPr lang="en-US" dirty="0" err="1"/>
              <a:t>khuynh</a:t>
            </a:r>
            <a:r>
              <a:rPr lang="en-US" dirty="0"/>
              <a:t> </a:t>
            </a:r>
            <a:r>
              <a:rPr lang="en-US" dirty="0" err="1"/>
              <a:t>hướng</a:t>
            </a:r>
            <a:r>
              <a:rPr lang="en-US" dirty="0"/>
              <a:t> </a:t>
            </a:r>
            <a:r>
              <a:rPr lang="en-US" dirty="0" err="1"/>
              <a:t>chiếm</a:t>
            </a:r>
            <a:r>
              <a:rPr lang="en-US" dirty="0"/>
              <a:t> </a:t>
            </a:r>
            <a:r>
              <a:rPr lang="en-US" dirty="0" err="1"/>
              <a:t>ưu</a:t>
            </a:r>
            <a:r>
              <a:rPr lang="en-US" dirty="0"/>
              <a:t> </a:t>
            </a:r>
            <a:r>
              <a:rPr lang="en-US" dirty="0" err="1"/>
              <a:t>thế</a:t>
            </a:r>
            <a:r>
              <a:rPr lang="en-US" dirty="0"/>
              <a:t> </a:t>
            </a:r>
            <a:r>
              <a:rPr lang="en-US" dirty="0" err="1"/>
              <a:t>tuyệt</a:t>
            </a:r>
            <a:r>
              <a:rPr lang="en-US" dirty="0"/>
              <a:t> </a:t>
            </a:r>
            <a:r>
              <a:rPr lang="en-US" dirty="0" err="1"/>
              <a:t>đối</a:t>
            </a:r>
            <a:r>
              <a:rPr lang="en-US" dirty="0"/>
              <a:t> </a:t>
            </a:r>
            <a:r>
              <a:rPr lang="en-US" dirty="0" err="1"/>
              <a:t>trong</a:t>
            </a:r>
            <a:r>
              <a:rPr lang="en-US" dirty="0"/>
              <a:t> </a:t>
            </a:r>
            <a:r>
              <a:rPr lang="en-US" dirty="0" err="1"/>
              <a:t>giá</a:t>
            </a:r>
            <a:r>
              <a:rPr lang="en-US" dirty="0"/>
              <a:t> </a:t>
            </a:r>
            <a:r>
              <a:rPr lang="en-US" dirty="0" err="1"/>
              <a:t>bán</a:t>
            </a:r>
            <a:r>
              <a:rPr lang="en-US" dirty="0"/>
              <a:t> </a:t>
            </a:r>
            <a:r>
              <a:rPr lang="en-US" dirty="0" err="1"/>
              <a:t>sản</a:t>
            </a:r>
            <a:r>
              <a:rPr lang="en-US" dirty="0"/>
              <a:t> </a:t>
            </a:r>
            <a:r>
              <a:rPr lang="en-US" dirty="0" err="1"/>
              <a:t>phẩm</a:t>
            </a:r>
            <a:r>
              <a:rPr lang="en-US" dirty="0"/>
              <a:t>.</a:t>
            </a:r>
          </a:p>
          <a:p>
            <a:pPr lvl="1">
              <a:buFont typeface="Wingdings" charset="0"/>
              <a:buChar char="à"/>
            </a:pPr>
            <a:r>
              <a:rPr lang="en-US" b="1" dirty="0" err="1">
                <a:sym typeface="Wingdings"/>
              </a:rPr>
              <a:t>Nghiên</a:t>
            </a:r>
            <a:r>
              <a:rPr lang="en-US" b="1" dirty="0">
                <a:sym typeface="Wingdings"/>
              </a:rPr>
              <a:t> </a:t>
            </a:r>
            <a:r>
              <a:rPr lang="en-US" b="1" dirty="0" err="1">
                <a:sym typeface="Wingdings"/>
              </a:rPr>
              <a:t>cứu</a:t>
            </a:r>
            <a:r>
              <a:rPr lang="en-US" b="1" dirty="0">
                <a:sym typeface="Wingdings"/>
              </a:rPr>
              <a:t>:</a:t>
            </a:r>
          </a:p>
          <a:p>
            <a:pPr lvl="1"/>
            <a:r>
              <a:rPr lang="en-US" dirty="0" err="1">
                <a:sym typeface="Wingdings"/>
              </a:rPr>
              <a:t>Là</a:t>
            </a:r>
            <a:r>
              <a:rPr lang="en-US" dirty="0">
                <a:sym typeface="Wingdings"/>
              </a:rPr>
              <a:t> </a:t>
            </a:r>
            <a:r>
              <a:rPr lang="en-US" dirty="0" err="1">
                <a:sym typeface="Wingdings"/>
              </a:rPr>
              <a:t>cơ</a:t>
            </a:r>
            <a:r>
              <a:rPr lang="en-US" dirty="0">
                <a:sym typeface="Wingdings"/>
              </a:rPr>
              <a:t> </a:t>
            </a:r>
            <a:r>
              <a:rPr lang="en-US" dirty="0" err="1">
                <a:sym typeface="Wingdings"/>
              </a:rPr>
              <a:t>hội</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p>
          <a:p>
            <a:pPr lvl="1"/>
            <a:r>
              <a:rPr lang="en-US" dirty="0" err="1">
                <a:sym typeface="Wingdings"/>
              </a:rPr>
              <a:t>Là</a:t>
            </a:r>
            <a:r>
              <a:rPr lang="en-US" dirty="0">
                <a:sym typeface="Wingdings"/>
              </a:rPr>
              <a:t> </a:t>
            </a:r>
            <a:r>
              <a:rPr lang="en-US" dirty="0" err="1">
                <a:sym typeface="Wingdings"/>
              </a:rPr>
              <a:t>thách</a:t>
            </a:r>
            <a:r>
              <a:rPr lang="en-US" dirty="0">
                <a:sym typeface="Wingdings"/>
              </a:rPr>
              <a:t> </a:t>
            </a:r>
            <a:r>
              <a:rPr lang="en-US" dirty="0" err="1">
                <a:sym typeface="Wingdings"/>
              </a:rPr>
              <a:t>thức</a:t>
            </a:r>
            <a:r>
              <a:rPr lang="en-US" dirty="0">
                <a:sym typeface="Wingdings"/>
              </a:rPr>
              <a:t> </a:t>
            </a:r>
            <a:r>
              <a:rPr lang="en-US" dirty="0" err="1">
                <a:sym typeface="Wingdings"/>
              </a:rPr>
              <a:t>đối</a:t>
            </a:r>
            <a:r>
              <a:rPr lang="en-US" dirty="0">
                <a:sym typeface="Wingdings"/>
              </a:rPr>
              <a:t> </a:t>
            </a:r>
            <a:r>
              <a:rPr lang="en-US" dirty="0" err="1">
                <a:sym typeface="Wingdings"/>
              </a:rPr>
              <a:t>với</a:t>
            </a:r>
            <a:r>
              <a:rPr lang="en-US" dirty="0">
                <a:sym typeface="Wingdings"/>
              </a:rPr>
              <a:t> </a:t>
            </a:r>
            <a:r>
              <a:rPr lang="en-US" dirty="0" err="1">
                <a:sym typeface="Wingdings"/>
              </a:rPr>
              <a:t>doanh</a:t>
            </a:r>
            <a:r>
              <a:rPr lang="en-US" dirty="0">
                <a:sym typeface="Wingdings"/>
              </a:rPr>
              <a:t> </a:t>
            </a:r>
            <a:r>
              <a:rPr lang="en-US" dirty="0" err="1">
                <a:sym typeface="Wingdings"/>
              </a:rPr>
              <a:t>nghiệp</a:t>
            </a:r>
            <a:r>
              <a:rPr lang="en-US" dirty="0">
                <a:sym typeface="Wingdings"/>
              </a:rPr>
              <a:t> </a:t>
            </a:r>
            <a:r>
              <a:rPr lang="en-US" dirty="0" err="1">
                <a:sym typeface="Wingdings"/>
              </a:rPr>
              <a:t>khi</a:t>
            </a:r>
            <a:r>
              <a:rPr lang="en-US" dirty="0">
                <a:sym typeface="Wingdings"/>
              </a:rPr>
              <a:t> </a:t>
            </a:r>
            <a:r>
              <a:rPr lang="en-US" dirty="0" err="1">
                <a:sym typeface="Wingdings"/>
              </a:rPr>
              <a:t>nào</a:t>
            </a:r>
            <a:r>
              <a:rPr lang="en-US" dirty="0">
                <a:sym typeface="Wingdings"/>
              </a:rPr>
              <a:t>?</a:t>
            </a:r>
            <a:endParaRPr lang="en-US" dirty="0"/>
          </a:p>
        </p:txBody>
      </p:sp>
      <p:pic>
        <p:nvPicPr>
          <p:cNvPr id="4" name="Picture 3" descr="scien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625" y="4181826"/>
            <a:ext cx="2489200" cy="2295174"/>
          </a:xfrm>
          <a:prstGeom prst="rect">
            <a:avLst/>
          </a:prstGeom>
        </p:spPr>
      </p:pic>
    </p:spTree>
    <p:extLst>
      <p:ext uri="{BB962C8B-B14F-4D97-AF65-F5344CB8AC3E}">
        <p14:creationId xmlns:p14="http://schemas.microsoft.com/office/powerpoint/2010/main" val="414084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295833"/>
            <a:ext cx="8000031" cy="1143000"/>
          </a:xfrm>
        </p:spPr>
        <p:txBody>
          <a:bodyPr>
            <a:normAutofit/>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KDTQ</a:t>
            </a:r>
          </a:p>
        </p:txBody>
      </p:sp>
      <p:pic>
        <p:nvPicPr>
          <p:cNvPr id="4" name="Content Placeholder 3" descr="images.jpg"/>
          <p:cNvPicPr>
            <a:picLocks noGrp="1" noChangeAspect="1"/>
          </p:cNvPicPr>
          <p:nvPr>
            <p:ph idx="1"/>
          </p:nvPr>
        </p:nvPicPr>
        <p:blipFill>
          <a:blip r:embed="rId2">
            <a:extLst>
              <a:ext uri="{28A0092B-C50C-407E-A947-70E740481C1C}">
                <a14:useLocalDpi xmlns:a14="http://schemas.microsoft.com/office/drawing/2010/main" val="0"/>
              </a:ext>
            </a:extLst>
          </a:blip>
          <a:srcRect l="-12171" r="-12171"/>
          <a:stretch>
            <a:fillRect/>
          </a:stretch>
        </p:blipFill>
        <p:spPr/>
      </p:pic>
    </p:spTree>
    <p:extLst>
      <p:ext uri="{BB962C8B-B14F-4D97-AF65-F5344CB8AC3E}">
        <p14:creationId xmlns:p14="http://schemas.microsoft.com/office/powerpoint/2010/main" val="10786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36" descr="images 1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2530" y="1447800"/>
            <a:ext cx="2282219"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6" name="Title 4"/>
          <p:cNvSpPr>
            <a:spLocks noGrp="1"/>
          </p:cNvSpPr>
          <p:nvPr>
            <p:ph type="title"/>
          </p:nvPr>
        </p:nvSpPr>
        <p:spPr/>
        <p:txBody>
          <a:bodyPr/>
          <a:lstStyle/>
          <a:p>
            <a:r>
              <a:rPr lang="en-US"/>
              <a:t>NỘI DUNG NGHIÊN CỨU</a:t>
            </a:r>
          </a:p>
        </p:txBody>
      </p:sp>
      <p:grpSp>
        <p:nvGrpSpPr>
          <p:cNvPr id="2" name="Group 37"/>
          <p:cNvGrpSpPr>
            <a:grpSpLocks/>
          </p:cNvGrpSpPr>
          <p:nvPr/>
        </p:nvGrpSpPr>
        <p:grpSpPr bwMode="auto">
          <a:xfrm>
            <a:off x="779463" y="1855980"/>
            <a:ext cx="5410201" cy="665163"/>
            <a:chOff x="1152" y="1275"/>
            <a:chExt cx="3408" cy="419"/>
          </a:xfrm>
        </p:grpSpPr>
        <p:grpSp>
          <p:nvGrpSpPr>
            <p:cNvPr id="16414" name="Group 3"/>
            <p:cNvGrpSpPr>
              <a:grpSpLocks/>
            </p:cNvGrpSpPr>
            <p:nvPr/>
          </p:nvGrpSpPr>
          <p:grpSpPr bwMode="auto">
            <a:xfrm>
              <a:off x="1152" y="1275"/>
              <a:ext cx="480" cy="419"/>
              <a:chOff x="1110" y="2656"/>
              <a:chExt cx="1549" cy="1351"/>
            </a:xfrm>
          </p:grpSpPr>
          <p:sp>
            <p:nvSpPr>
              <p:cNvPr id="1641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41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16415" name="Line 11"/>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416" name="Text Box 12"/>
            <p:cNvSpPr txBox="1">
              <a:spLocks noChangeArrowheads="1"/>
            </p:cNvSpPr>
            <p:nvPr/>
          </p:nvSpPr>
          <p:spPr bwMode="auto">
            <a:xfrm>
              <a:off x="1776" y="1323"/>
              <a:ext cx="239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err="1">
                  <a:solidFill>
                    <a:srgbClr val="051925"/>
                  </a:solidFill>
                </a:rPr>
                <a:t>Doanh</a:t>
              </a:r>
              <a:r>
                <a:rPr lang="en-US" b="1" dirty="0">
                  <a:solidFill>
                    <a:srgbClr val="051925"/>
                  </a:solidFill>
                </a:rPr>
                <a:t> </a:t>
              </a:r>
              <a:r>
                <a:rPr lang="en-US" b="1" dirty="0" err="1">
                  <a:solidFill>
                    <a:srgbClr val="051925"/>
                  </a:solidFill>
                </a:rPr>
                <a:t>nghiệp</a:t>
              </a:r>
              <a:r>
                <a:rPr lang="en-US" b="1" dirty="0">
                  <a:solidFill>
                    <a:srgbClr val="051925"/>
                  </a:solidFill>
                </a:rPr>
                <a:t> </a:t>
              </a:r>
              <a:r>
                <a:rPr lang="en-US" b="1" dirty="0" err="1">
                  <a:solidFill>
                    <a:srgbClr val="051925"/>
                  </a:solidFill>
                </a:rPr>
                <a:t>và</a:t>
              </a:r>
              <a:r>
                <a:rPr lang="en-US" b="1" dirty="0">
                  <a:solidFill>
                    <a:srgbClr val="051925"/>
                  </a:solidFill>
                </a:rPr>
                <a:t> </a:t>
              </a:r>
              <a:r>
                <a:rPr lang="en-US" b="1" dirty="0" err="1">
                  <a:solidFill>
                    <a:srgbClr val="051925"/>
                  </a:solidFill>
                </a:rPr>
                <a:t>giá</a:t>
              </a:r>
              <a:r>
                <a:rPr lang="en-US" b="1" dirty="0">
                  <a:solidFill>
                    <a:srgbClr val="051925"/>
                  </a:solidFill>
                </a:rPr>
                <a:t> </a:t>
              </a:r>
              <a:r>
                <a:rPr lang="en-US" b="1" dirty="0" err="1">
                  <a:solidFill>
                    <a:srgbClr val="051925"/>
                  </a:solidFill>
                </a:rPr>
                <a:t>trị</a:t>
              </a:r>
              <a:r>
                <a:rPr lang="en-US" b="1" dirty="0">
                  <a:solidFill>
                    <a:srgbClr val="051925"/>
                  </a:solidFill>
                </a:rPr>
                <a:t> DN</a:t>
              </a:r>
            </a:p>
          </p:txBody>
        </p:sp>
        <p:sp>
          <p:nvSpPr>
            <p:cNvPr id="16417" name="Text Box 13"/>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1</a:t>
              </a:r>
            </a:p>
          </p:txBody>
        </p:sp>
      </p:grpSp>
      <p:grpSp>
        <p:nvGrpSpPr>
          <p:cNvPr id="4" name="Group 38"/>
          <p:cNvGrpSpPr>
            <a:grpSpLocks/>
          </p:cNvGrpSpPr>
          <p:nvPr/>
        </p:nvGrpSpPr>
        <p:grpSpPr bwMode="auto">
          <a:xfrm>
            <a:off x="779463" y="3041843"/>
            <a:ext cx="5410200" cy="665162"/>
            <a:chOff x="1152" y="1851"/>
            <a:chExt cx="3408" cy="419"/>
          </a:xfrm>
        </p:grpSpPr>
        <p:grpSp>
          <p:nvGrpSpPr>
            <p:cNvPr id="16407" name="Group 7"/>
            <p:cNvGrpSpPr>
              <a:grpSpLocks/>
            </p:cNvGrpSpPr>
            <p:nvPr/>
          </p:nvGrpSpPr>
          <p:grpSpPr bwMode="auto">
            <a:xfrm>
              <a:off x="1152" y="1851"/>
              <a:ext cx="480" cy="419"/>
              <a:chOff x="3174" y="2656"/>
              <a:chExt cx="1549" cy="1351"/>
            </a:xfrm>
          </p:grpSpPr>
          <p:sp>
            <p:nvSpPr>
              <p:cNvPr id="164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4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16408" name="Line 14"/>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409" name="Text Box 15"/>
            <p:cNvSpPr txBox="1">
              <a:spLocks noChangeArrowheads="1"/>
            </p:cNvSpPr>
            <p:nvPr/>
          </p:nvSpPr>
          <p:spPr bwMode="auto">
            <a:xfrm>
              <a:off x="1776" y="1899"/>
              <a:ext cx="259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err="1">
                  <a:solidFill>
                    <a:srgbClr val="051925"/>
                  </a:solidFill>
                </a:rPr>
                <a:t>Định</a:t>
              </a:r>
              <a:r>
                <a:rPr lang="en-US" b="1" dirty="0">
                  <a:solidFill>
                    <a:srgbClr val="051925"/>
                  </a:solidFill>
                </a:rPr>
                <a:t> </a:t>
              </a:r>
              <a:r>
                <a:rPr lang="en-US" b="1" dirty="0" err="1">
                  <a:solidFill>
                    <a:srgbClr val="051925"/>
                  </a:solidFill>
                </a:rPr>
                <a:t>giá</a:t>
              </a:r>
              <a:r>
                <a:rPr lang="en-US" b="1" dirty="0">
                  <a:solidFill>
                    <a:srgbClr val="051925"/>
                  </a:solidFill>
                </a:rPr>
                <a:t> </a:t>
              </a:r>
              <a:r>
                <a:rPr lang="en-US" b="1" dirty="0" err="1">
                  <a:solidFill>
                    <a:srgbClr val="051925"/>
                  </a:solidFill>
                </a:rPr>
                <a:t>doanh</a:t>
              </a:r>
              <a:r>
                <a:rPr lang="en-US" b="1" dirty="0">
                  <a:solidFill>
                    <a:srgbClr val="051925"/>
                  </a:solidFill>
                </a:rPr>
                <a:t> </a:t>
              </a:r>
              <a:r>
                <a:rPr lang="en-US" b="1" dirty="0" err="1">
                  <a:solidFill>
                    <a:srgbClr val="051925"/>
                  </a:solidFill>
                </a:rPr>
                <a:t>nghiệp</a:t>
              </a:r>
              <a:endParaRPr lang="en-US" b="1" dirty="0">
                <a:solidFill>
                  <a:srgbClr val="051925"/>
                </a:solidFill>
              </a:endParaRPr>
            </a:p>
          </p:txBody>
        </p:sp>
        <p:sp>
          <p:nvSpPr>
            <p:cNvPr id="16410" name="Text Box 16"/>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2</a:t>
              </a:r>
            </a:p>
          </p:txBody>
        </p:sp>
      </p:grpSp>
      <p:grpSp>
        <p:nvGrpSpPr>
          <p:cNvPr id="6" name="Group 39"/>
          <p:cNvGrpSpPr>
            <a:grpSpLocks/>
          </p:cNvGrpSpPr>
          <p:nvPr/>
        </p:nvGrpSpPr>
        <p:grpSpPr bwMode="auto">
          <a:xfrm>
            <a:off x="779463" y="4294380"/>
            <a:ext cx="5410200" cy="665163"/>
            <a:chOff x="1152" y="2413"/>
            <a:chExt cx="3408" cy="419"/>
          </a:xfrm>
        </p:grpSpPr>
        <p:grpSp>
          <p:nvGrpSpPr>
            <p:cNvPr id="16400" name="Group 17"/>
            <p:cNvGrpSpPr>
              <a:grpSpLocks/>
            </p:cNvGrpSpPr>
            <p:nvPr/>
          </p:nvGrpSpPr>
          <p:grpSpPr bwMode="auto">
            <a:xfrm>
              <a:off x="1152" y="2413"/>
              <a:ext cx="480" cy="419"/>
              <a:chOff x="1110" y="2656"/>
              <a:chExt cx="1549" cy="1351"/>
            </a:xfrm>
          </p:grpSpPr>
          <p:sp>
            <p:nvSpPr>
              <p:cNvPr id="1640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40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16401"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402" name="Text Box 26"/>
            <p:cNvSpPr txBox="1">
              <a:spLocks noChangeArrowheads="1"/>
            </p:cNvSpPr>
            <p:nvPr/>
          </p:nvSpPr>
          <p:spPr bwMode="auto">
            <a:xfrm>
              <a:off x="1776" y="2461"/>
              <a:ext cx="229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err="1">
                  <a:solidFill>
                    <a:srgbClr val="051925"/>
                  </a:solidFill>
                </a:rPr>
                <a:t>Phương</a:t>
              </a:r>
              <a:r>
                <a:rPr lang="en-US" b="1" dirty="0">
                  <a:solidFill>
                    <a:srgbClr val="051925"/>
                  </a:solidFill>
                </a:rPr>
                <a:t> </a:t>
              </a:r>
              <a:r>
                <a:rPr lang="en-US" b="1" dirty="0" err="1">
                  <a:solidFill>
                    <a:srgbClr val="051925"/>
                  </a:solidFill>
                </a:rPr>
                <a:t>pháp</a:t>
              </a:r>
              <a:r>
                <a:rPr lang="en-US" b="1" dirty="0">
                  <a:solidFill>
                    <a:srgbClr val="051925"/>
                  </a:solidFill>
                </a:rPr>
                <a:t> </a:t>
              </a:r>
              <a:r>
                <a:rPr lang="en-US" b="1" dirty="0" err="1">
                  <a:solidFill>
                    <a:srgbClr val="051925"/>
                  </a:solidFill>
                </a:rPr>
                <a:t>định</a:t>
              </a:r>
              <a:r>
                <a:rPr lang="en-US" b="1" dirty="0">
                  <a:solidFill>
                    <a:srgbClr val="051925"/>
                  </a:solidFill>
                </a:rPr>
                <a:t> </a:t>
              </a:r>
              <a:r>
                <a:rPr lang="en-US" b="1" dirty="0" err="1">
                  <a:solidFill>
                    <a:srgbClr val="051925"/>
                  </a:solidFill>
                </a:rPr>
                <a:t>giá</a:t>
              </a:r>
              <a:r>
                <a:rPr lang="en-US" b="1" dirty="0">
                  <a:solidFill>
                    <a:srgbClr val="051925"/>
                  </a:solidFill>
                </a:rPr>
                <a:t> DN</a:t>
              </a:r>
            </a:p>
          </p:txBody>
        </p:sp>
        <p:sp>
          <p:nvSpPr>
            <p:cNvPr id="16403" name="Text Box 27"/>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3</a:t>
              </a:r>
            </a:p>
          </p:txBody>
        </p:sp>
      </p:grpSp>
      <p:grpSp>
        <p:nvGrpSpPr>
          <p:cNvPr id="8" name="Group 40"/>
          <p:cNvGrpSpPr>
            <a:grpSpLocks/>
          </p:cNvGrpSpPr>
          <p:nvPr/>
        </p:nvGrpSpPr>
        <p:grpSpPr bwMode="auto">
          <a:xfrm>
            <a:off x="779463" y="5513580"/>
            <a:ext cx="5776913" cy="665163"/>
            <a:chOff x="1905000" y="5029200"/>
            <a:chExt cx="5776913" cy="665163"/>
          </a:xfrm>
        </p:grpSpPr>
        <p:grpSp>
          <p:nvGrpSpPr>
            <p:cNvPr id="16391" name="Group 40"/>
            <p:cNvGrpSpPr>
              <a:grpSpLocks/>
            </p:cNvGrpSpPr>
            <p:nvPr/>
          </p:nvGrpSpPr>
          <p:grpSpPr bwMode="auto">
            <a:xfrm>
              <a:off x="1905000" y="5029200"/>
              <a:ext cx="5776913" cy="665163"/>
              <a:chOff x="1152" y="2989"/>
              <a:chExt cx="3639" cy="419"/>
            </a:xfrm>
          </p:grpSpPr>
          <p:grpSp>
            <p:nvGrpSpPr>
              <p:cNvPr id="16393" name="Group 21"/>
              <p:cNvGrpSpPr>
                <a:grpSpLocks/>
              </p:cNvGrpSpPr>
              <p:nvPr/>
            </p:nvGrpSpPr>
            <p:grpSpPr bwMode="auto">
              <a:xfrm>
                <a:off x="1152" y="2989"/>
                <a:ext cx="480" cy="419"/>
                <a:chOff x="3174" y="2656"/>
                <a:chExt cx="1549" cy="1351"/>
              </a:xfrm>
            </p:grpSpPr>
            <p:sp>
              <p:nvSpPr>
                <p:cNvPr id="1639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39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9"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16394" name="Line 28"/>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Text Box 29"/>
              <p:cNvSpPr txBox="1">
                <a:spLocks noChangeArrowheads="1"/>
              </p:cNvSpPr>
              <p:nvPr/>
            </p:nvSpPr>
            <p:spPr bwMode="auto">
              <a:xfrm>
                <a:off x="1776" y="3037"/>
                <a:ext cx="3015" cy="291"/>
              </a:xfrm>
              <a:prstGeom prst="rect">
                <a:avLst/>
              </a:prstGeom>
              <a:noFill/>
              <a:ln w="9525" algn="ctr">
                <a:noFill/>
                <a:miter lim="800000"/>
                <a:headEnd/>
                <a:tailEnd/>
              </a:ln>
            </p:spPr>
            <p:txBody>
              <a:bodyPr wrap="none">
                <a:spAutoFit/>
              </a:bodyPr>
              <a:lstStyle/>
              <a:p>
                <a:pPr eaLnBrk="0" hangingPunct="0">
                  <a:defRPr/>
                </a:pPr>
                <a:r>
                  <a:rPr lang="en-US" sz="2400" b="1" dirty="0" err="1">
                    <a:solidFill>
                      <a:schemeClr val="accent5">
                        <a:lumMod val="10000"/>
                      </a:schemeClr>
                    </a:solidFill>
                    <a:latin typeface="Times New Roman" pitchFamily="18" charset="0"/>
                    <a:ea typeface="+mn-ea"/>
                    <a:cs typeface="+mn-cs"/>
                  </a:rPr>
                  <a:t>Đối</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tượng</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và</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phương</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pháp</a:t>
                </a:r>
                <a:r>
                  <a:rPr lang="en-US" sz="2400" b="1" dirty="0">
                    <a:solidFill>
                      <a:schemeClr val="accent5">
                        <a:lumMod val="10000"/>
                      </a:schemeClr>
                    </a:solidFill>
                    <a:latin typeface="Times New Roman" pitchFamily="18" charset="0"/>
                    <a:ea typeface="+mn-ea"/>
                    <a:cs typeface="+mn-cs"/>
                  </a:rPr>
                  <a:t> NCMH</a:t>
                </a:r>
              </a:p>
            </p:txBody>
          </p:sp>
          <p:sp>
            <p:nvSpPr>
              <p:cNvPr id="16396" name="Text Box 30"/>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4</a:t>
                </a:r>
              </a:p>
            </p:txBody>
          </p:sp>
        </p:grpSp>
        <p:sp>
          <p:nvSpPr>
            <p:cNvPr id="16392" name="Rectangle 39"/>
            <p:cNvSpPr>
              <a:spLocks noChangeArrowheads="1"/>
            </p:cNvSpPr>
            <p:nvPr/>
          </p:nvSpPr>
          <p:spPr bwMode="auto">
            <a:xfrm>
              <a:off x="3048000" y="5029200"/>
              <a:ext cx="18466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en-US" sz="2400" dirty="0">
                <a:latin typeface="Times New Roman"/>
                <a:cs typeface="Times New Roman"/>
              </a:endParaRPr>
            </a:p>
          </p:txBody>
        </p:sp>
      </p:grpSp>
    </p:spTree>
    <p:extLst>
      <p:ext uri="{BB962C8B-B14F-4D97-AF65-F5344CB8AC3E}">
        <p14:creationId xmlns:p14="http://schemas.microsoft.com/office/powerpoint/2010/main" val="1194955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a:t>
            </a:r>
            <a:r>
              <a:rPr lang="en-US" dirty="0" err="1"/>
              <a:t>ngành</a:t>
            </a:r>
            <a:endParaRPr lang="en-US" dirty="0"/>
          </a:p>
        </p:txBody>
      </p:sp>
      <p:sp>
        <p:nvSpPr>
          <p:cNvPr id="4" name="Content Placeholder 3"/>
          <p:cNvSpPr>
            <a:spLocks noGrp="1"/>
          </p:cNvSpPr>
          <p:nvPr>
            <p:ph idx="1"/>
          </p:nvPr>
        </p:nvSpPr>
        <p:spPr/>
        <p:txBody>
          <a:bodyPr/>
          <a:lstStyle/>
          <a:p>
            <a:endParaRPr lang="en-US"/>
          </a:p>
        </p:txBody>
      </p:sp>
      <p:pic>
        <p:nvPicPr>
          <p:cNvPr id="5" name="Content Placeholder 4" descr="cl10.gif"/>
          <p:cNvPicPr>
            <a:picLocks noChangeAspect="1"/>
          </p:cNvPicPr>
          <p:nvPr/>
        </p:nvPicPr>
        <p:blipFill>
          <a:blip r:embed="rId2">
            <a:extLst>
              <a:ext uri="{28A0092B-C50C-407E-A947-70E740481C1C}">
                <a14:useLocalDpi xmlns:a14="http://schemas.microsoft.com/office/drawing/2010/main" val="0"/>
              </a:ext>
            </a:extLst>
          </a:blip>
          <a:srcRect l="2684" r="2684"/>
          <a:stretch>
            <a:fillRect/>
          </a:stretch>
        </p:blipFill>
        <p:spPr>
          <a:xfrm>
            <a:off x="391942" y="1949824"/>
            <a:ext cx="8277809" cy="4243740"/>
          </a:xfrm>
          <a:prstGeom prst="rect">
            <a:avLst/>
          </a:prstGeom>
        </p:spPr>
      </p:pic>
    </p:spTree>
    <p:extLst>
      <p:ext uri="{BB962C8B-B14F-4D97-AF65-F5344CB8AC3E}">
        <p14:creationId xmlns:p14="http://schemas.microsoft.com/office/powerpoint/2010/main" val="64530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a:t>
            </a:r>
            <a:r>
              <a:rPr lang="en-US" dirty="0" err="1"/>
              <a:t>ngành</a:t>
            </a:r>
            <a:endParaRPr lang="en-US" dirty="0"/>
          </a:p>
        </p:txBody>
      </p:sp>
      <p:sp>
        <p:nvSpPr>
          <p:cNvPr id="3" name="Content Placeholder 2"/>
          <p:cNvSpPr>
            <a:spLocks noGrp="1"/>
          </p:cNvSpPr>
          <p:nvPr>
            <p:ph idx="1"/>
          </p:nvPr>
        </p:nvSpPr>
        <p:spPr>
          <a:xfrm>
            <a:off x="359217" y="1949824"/>
            <a:ext cx="5944941" cy="4007224"/>
          </a:xfrm>
        </p:spPr>
        <p:txBody>
          <a:bodyPr>
            <a:normAutofit fontScale="92500" lnSpcReduction="10000"/>
          </a:bodyPr>
          <a:lstStyle/>
          <a:p>
            <a:pPr marL="0" indent="0">
              <a:buNone/>
            </a:pPr>
            <a:r>
              <a:rPr lang="en-US" b="1" dirty="0"/>
              <a:t> </a:t>
            </a:r>
            <a:r>
              <a:rPr lang="en-US" b="1" dirty="0" err="1"/>
              <a:t>Sức</a:t>
            </a:r>
            <a:r>
              <a:rPr lang="en-US" b="1" dirty="0"/>
              <a:t> </a:t>
            </a:r>
            <a:r>
              <a:rPr lang="en-US" b="1" dirty="0" err="1"/>
              <a:t>mạnh</a:t>
            </a:r>
            <a:r>
              <a:rPr lang="en-US" b="1" dirty="0"/>
              <a:t> </a:t>
            </a:r>
            <a:r>
              <a:rPr lang="en-US" b="1" dirty="0" err="1"/>
              <a:t>nhà</a:t>
            </a:r>
            <a:r>
              <a:rPr lang="en-US" b="1" dirty="0"/>
              <a:t> </a:t>
            </a:r>
            <a:r>
              <a:rPr lang="en-US" b="1" dirty="0" err="1"/>
              <a:t>cung</a:t>
            </a:r>
            <a:r>
              <a:rPr lang="en-US" b="1" dirty="0"/>
              <a:t> </a:t>
            </a:r>
            <a:r>
              <a:rPr lang="en-US" b="1" dirty="0" err="1"/>
              <a:t>cấp</a:t>
            </a:r>
            <a:r>
              <a:rPr lang="en-US" b="1" dirty="0"/>
              <a:t> </a:t>
            </a:r>
            <a:r>
              <a:rPr lang="en-US" b="1" dirty="0" err="1"/>
              <a:t>thể</a:t>
            </a:r>
            <a:r>
              <a:rPr lang="en-US" b="1" dirty="0"/>
              <a:t> </a:t>
            </a:r>
            <a:r>
              <a:rPr lang="en-US" b="1" dirty="0" err="1"/>
              <a:t>hiện</a:t>
            </a:r>
            <a:r>
              <a:rPr lang="en-US" b="1" dirty="0"/>
              <a:t> </a:t>
            </a:r>
            <a:r>
              <a:rPr lang="en-US" b="1" dirty="0" err="1"/>
              <a:t>ở</a:t>
            </a:r>
            <a:r>
              <a:rPr lang="en-US" b="1" dirty="0"/>
              <a:t> </a:t>
            </a:r>
            <a:r>
              <a:rPr lang="en-US" b="1" dirty="0" err="1"/>
              <a:t>các</a:t>
            </a:r>
            <a:r>
              <a:rPr lang="en-US" b="1" dirty="0"/>
              <a:t> </a:t>
            </a:r>
            <a:r>
              <a:rPr lang="en-US" b="1" dirty="0" err="1"/>
              <a:t>đặc</a:t>
            </a:r>
            <a:r>
              <a:rPr lang="en-US" b="1" dirty="0"/>
              <a:t> </a:t>
            </a:r>
            <a:r>
              <a:rPr lang="en-US" b="1" dirty="0" err="1"/>
              <a:t>điểm</a:t>
            </a:r>
            <a:r>
              <a:rPr lang="en-US" b="1" dirty="0"/>
              <a:t> </a:t>
            </a:r>
            <a:r>
              <a:rPr lang="en-US" b="1" dirty="0" err="1"/>
              <a:t>sau</a:t>
            </a:r>
            <a:r>
              <a:rPr lang="en-US" b="1" dirty="0"/>
              <a:t>: </a:t>
            </a:r>
            <a:endParaRPr lang="en-US" dirty="0"/>
          </a:p>
          <a:p>
            <a:pPr marL="0" indent="0">
              <a:buNone/>
            </a:pPr>
            <a:r>
              <a:rPr lang="en-US" dirty="0"/>
              <a:t>- </a:t>
            </a:r>
            <a:r>
              <a:rPr lang="en-US" dirty="0" err="1"/>
              <a:t>Mức</a:t>
            </a:r>
            <a:r>
              <a:rPr lang="en-US" dirty="0"/>
              <a:t> </a:t>
            </a:r>
            <a:r>
              <a:rPr lang="en-US" dirty="0" err="1"/>
              <a:t>độ</a:t>
            </a:r>
            <a:r>
              <a:rPr lang="en-US" dirty="0"/>
              <a:t> </a:t>
            </a:r>
            <a:r>
              <a:rPr lang="en-US" dirty="0" err="1"/>
              <a:t>tập</a:t>
            </a:r>
            <a:r>
              <a:rPr lang="en-US" dirty="0"/>
              <a:t> </a:t>
            </a:r>
            <a:r>
              <a:rPr lang="en-US" dirty="0" err="1"/>
              <a:t>trung</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a:t>
            </a:r>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số</a:t>
            </a:r>
            <a:r>
              <a:rPr lang="en-US" dirty="0"/>
              <a:t> </a:t>
            </a:r>
            <a:r>
              <a:rPr lang="en-US" dirty="0" err="1"/>
              <a:t>lượng</a:t>
            </a:r>
            <a:r>
              <a:rPr lang="en-US" dirty="0"/>
              <a:t> </a:t>
            </a:r>
            <a:r>
              <a:rPr lang="en-US" dirty="0" err="1"/>
              <a:t>sản</a:t>
            </a:r>
            <a:r>
              <a:rPr lang="en-US" dirty="0"/>
              <a:t> </a:t>
            </a:r>
            <a:r>
              <a:rPr lang="en-US" dirty="0" err="1"/>
              <a:t>phẩm</a:t>
            </a:r>
            <a:r>
              <a:rPr lang="en-US" dirty="0"/>
              <a:t> </a:t>
            </a:r>
            <a:r>
              <a:rPr lang="en-US" dirty="0" err="1"/>
              <a:t>đối</a:t>
            </a:r>
            <a:r>
              <a:rPr lang="en-US" dirty="0"/>
              <a:t> </a:t>
            </a:r>
            <a:r>
              <a:rPr lang="en-US" dirty="0" err="1"/>
              <a:t>với</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a:t>
            </a:r>
            <a:r>
              <a:rPr lang="en-US" dirty="0" err="1"/>
              <a:t>Ảnh</a:t>
            </a:r>
            <a:r>
              <a:rPr lang="en-US" dirty="0"/>
              <a:t> </a:t>
            </a:r>
            <a:r>
              <a:rPr lang="en-US" dirty="0" err="1"/>
              <a:t>hưởng</a:t>
            </a:r>
            <a:r>
              <a:rPr lang="en-US" dirty="0"/>
              <a:t> </a:t>
            </a:r>
            <a:r>
              <a:rPr lang="en-US" dirty="0" err="1"/>
              <a:t>của</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đối</a:t>
            </a:r>
            <a:r>
              <a:rPr lang="en-US" dirty="0"/>
              <a:t> </a:t>
            </a:r>
            <a:r>
              <a:rPr lang="en-US" dirty="0" err="1"/>
              <a:t>với</a:t>
            </a:r>
            <a:r>
              <a:rPr lang="en-US" dirty="0"/>
              <a:t> chi </a:t>
            </a:r>
            <a:r>
              <a:rPr lang="en-US" dirty="0" err="1"/>
              <a:t>phí</a:t>
            </a:r>
            <a:r>
              <a:rPr lang="en-US" dirty="0"/>
              <a:t> </a:t>
            </a:r>
            <a:r>
              <a:rPr lang="en-US" dirty="0" err="1"/>
              <a:t>hoặc</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hóa</a:t>
            </a:r>
            <a:r>
              <a:rPr lang="en-US" dirty="0"/>
              <a:t> </a:t>
            </a:r>
            <a:r>
              <a:rPr lang="en-US" dirty="0" err="1"/>
              <a:t>sản</a:t>
            </a:r>
            <a:r>
              <a:rPr lang="en-US" dirty="0"/>
              <a:t> </a:t>
            </a:r>
            <a:r>
              <a:rPr lang="en-US" dirty="0" err="1"/>
              <a:t>phẩm</a:t>
            </a:r>
            <a:r>
              <a:rPr lang="en-US" dirty="0"/>
              <a:t>,</a:t>
            </a:r>
            <a:br>
              <a:rPr lang="en-US" dirty="0"/>
            </a:br>
            <a:r>
              <a:rPr lang="en-US" dirty="0"/>
              <a:t>- Chi </a:t>
            </a:r>
            <a:r>
              <a:rPr lang="en-US" dirty="0" err="1"/>
              <a:t>phí</a:t>
            </a:r>
            <a:r>
              <a:rPr lang="en-US" dirty="0"/>
              <a:t> </a:t>
            </a:r>
            <a:r>
              <a:rPr lang="en-US" dirty="0" err="1"/>
              <a:t>chuyển</a:t>
            </a:r>
            <a:r>
              <a:rPr lang="en-US" dirty="0"/>
              <a:t> </a:t>
            </a:r>
            <a:r>
              <a:rPr lang="en-US" dirty="0" err="1"/>
              <a:t>đổi</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ngành</a:t>
            </a:r>
            <a:r>
              <a:rPr lang="en-US" dirty="0"/>
              <a:t>,</a:t>
            </a:r>
            <a:br>
              <a:rPr lang="en-US" dirty="0"/>
            </a:b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thay</a:t>
            </a:r>
            <a:r>
              <a:rPr lang="en-US" dirty="0"/>
              <a:t> </a:t>
            </a:r>
            <a:r>
              <a:rPr lang="en-US" dirty="0" err="1"/>
              <a:t>thế</a:t>
            </a:r>
            <a:r>
              <a:rPr lang="en-US" dirty="0"/>
              <a:t>,</a:t>
            </a:r>
            <a:br>
              <a:rPr lang="en-US" dirty="0"/>
            </a:br>
            <a:r>
              <a:rPr lang="en-US" dirty="0"/>
              <a:t>- </a:t>
            </a:r>
            <a:r>
              <a:rPr lang="en-US" dirty="0" err="1"/>
              <a:t>Nguy</a:t>
            </a:r>
            <a:r>
              <a:rPr lang="en-US" dirty="0"/>
              <a:t> </a:t>
            </a:r>
            <a:r>
              <a:rPr lang="en-US" dirty="0" err="1"/>
              <a:t>cơ</a:t>
            </a:r>
            <a:r>
              <a:rPr lang="en-US" dirty="0"/>
              <a:t> </a:t>
            </a:r>
            <a:r>
              <a:rPr lang="en-US" dirty="0" err="1"/>
              <a:t>tăng</a:t>
            </a:r>
            <a:r>
              <a:rPr lang="en-US" dirty="0"/>
              <a:t> </a:t>
            </a:r>
            <a:r>
              <a:rPr lang="en-US" dirty="0" err="1"/>
              <a:t>cường</a:t>
            </a:r>
            <a:r>
              <a:rPr lang="en-US" dirty="0"/>
              <a:t> </a:t>
            </a:r>
            <a:r>
              <a:rPr lang="en-US" dirty="0" err="1"/>
              <a:t>sự</a:t>
            </a:r>
            <a:r>
              <a:rPr lang="en-US" dirty="0"/>
              <a:t> </a:t>
            </a:r>
            <a:r>
              <a:rPr lang="en-US" dirty="0" err="1"/>
              <a:t>hợp</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a:t>
            </a:r>
            <a:br>
              <a:rPr lang="en-US" dirty="0"/>
            </a:br>
            <a:r>
              <a:rPr lang="en-US" dirty="0"/>
              <a:t>- Chi </a:t>
            </a:r>
            <a:r>
              <a:rPr lang="en-US" dirty="0" err="1"/>
              <a:t>phí</a:t>
            </a:r>
            <a:r>
              <a:rPr lang="en-US" dirty="0"/>
              <a:t> </a:t>
            </a:r>
            <a:r>
              <a:rPr lang="en-US" dirty="0" err="1"/>
              <a:t>cung</a:t>
            </a:r>
            <a:r>
              <a:rPr lang="en-US" dirty="0"/>
              <a:t> </a:t>
            </a:r>
            <a:r>
              <a:rPr lang="en-US" dirty="0" err="1"/>
              <a:t>ứng</a:t>
            </a:r>
            <a:r>
              <a:rPr lang="en-US" dirty="0"/>
              <a:t> so </a:t>
            </a:r>
            <a:r>
              <a:rPr lang="en-US" dirty="0" err="1"/>
              <a:t>với</a:t>
            </a:r>
            <a:r>
              <a:rPr lang="en-US" dirty="0"/>
              <a:t> </a:t>
            </a:r>
            <a:r>
              <a:rPr lang="en-US" dirty="0" err="1"/>
              <a:t>tổng</a:t>
            </a:r>
            <a:r>
              <a:rPr lang="en-US" dirty="0"/>
              <a:t> </a:t>
            </a:r>
            <a:r>
              <a:rPr lang="en-US" dirty="0" err="1"/>
              <a:t>lợi</a:t>
            </a:r>
            <a:r>
              <a:rPr lang="en-US" dirty="0"/>
              <a:t> </a:t>
            </a:r>
            <a:r>
              <a:rPr lang="en-US" dirty="0" err="1"/>
              <a:t>tức</a:t>
            </a:r>
            <a:r>
              <a:rPr lang="en-US" dirty="0"/>
              <a:t> </a:t>
            </a:r>
            <a:r>
              <a:rPr lang="en-US" dirty="0" err="1"/>
              <a:t>của</a:t>
            </a:r>
            <a:r>
              <a:rPr lang="en-US" dirty="0"/>
              <a:t> </a:t>
            </a:r>
            <a:r>
              <a:rPr lang="en-US" dirty="0" err="1"/>
              <a:t>ngành</a:t>
            </a:r>
            <a:r>
              <a:rPr lang="en-US" dirty="0"/>
              <a:t>.</a:t>
            </a:r>
          </a:p>
          <a:p>
            <a:endParaRPr lang="en-US" dirty="0"/>
          </a:p>
        </p:txBody>
      </p:sp>
      <p:pic>
        <p:nvPicPr>
          <p:cNvPr id="4" name="Picture 3" descr="funn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158" y="1949824"/>
            <a:ext cx="2552700" cy="4007224"/>
          </a:xfrm>
          <a:prstGeom prst="rect">
            <a:avLst/>
          </a:prstGeom>
        </p:spPr>
      </p:pic>
    </p:spTree>
    <p:extLst>
      <p:ext uri="{BB962C8B-B14F-4D97-AF65-F5344CB8AC3E}">
        <p14:creationId xmlns:p14="http://schemas.microsoft.com/office/powerpoint/2010/main" val="134004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a:t>
            </a:r>
            <a:r>
              <a:rPr lang="en-US" dirty="0" err="1"/>
              <a:t>ngành</a:t>
            </a:r>
            <a:endParaRPr lang="en-US" dirty="0"/>
          </a:p>
        </p:txBody>
      </p:sp>
      <p:sp>
        <p:nvSpPr>
          <p:cNvPr id="3" name="Content Placeholder 2"/>
          <p:cNvSpPr>
            <a:spLocks noGrp="1"/>
          </p:cNvSpPr>
          <p:nvPr>
            <p:ph idx="1"/>
          </p:nvPr>
        </p:nvSpPr>
        <p:spPr/>
        <p:txBody>
          <a:bodyPr/>
          <a:lstStyle/>
          <a:p>
            <a:pPr marL="0" indent="0">
              <a:buNone/>
            </a:pPr>
            <a:r>
              <a:rPr lang="en-US" b="1" dirty="0" err="1"/>
              <a:t>Sức</a:t>
            </a:r>
            <a:r>
              <a:rPr lang="en-US" b="1" dirty="0"/>
              <a:t> </a:t>
            </a:r>
            <a:r>
              <a:rPr lang="en-US" b="1" dirty="0" err="1"/>
              <a:t>mạnh</a:t>
            </a:r>
            <a:r>
              <a:rPr lang="en-US" b="1" dirty="0"/>
              <a:t> </a:t>
            </a:r>
            <a:r>
              <a:rPr lang="en-US" b="1" dirty="0" err="1"/>
              <a:t>khách</a:t>
            </a:r>
            <a:r>
              <a:rPr lang="en-US" b="1" dirty="0"/>
              <a:t> </a:t>
            </a:r>
            <a:r>
              <a:rPr lang="en-US" b="1" dirty="0" err="1"/>
              <a:t>hàng</a:t>
            </a:r>
            <a:r>
              <a:rPr lang="en-US" b="1" dirty="0"/>
              <a:t> </a:t>
            </a:r>
            <a:r>
              <a:rPr lang="en-US" b="1" dirty="0" err="1"/>
              <a:t>thể</a:t>
            </a:r>
            <a:r>
              <a:rPr lang="en-US" b="1" dirty="0"/>
              <a:t> </a:t>
            </a:r>
            <a:r>
              <a:rPr lang="en-US" b="1" dirty="0" err="1"/>
              <a:t>hiện</a:t>
            </a:r>
            <a:r>
              <a:rPr lang="en-US" b="1" dirty="0"/>
              <a:t> </a:t>
            </a:r>
            <a:r>
              <a:rPr lang="en-US" b="1" dirty="0" err="1"/>
              <a:t>ở</a:t>
            </a:r>
            <a:r>
              <a:rPr lang="en-US" b="1" dirty="0"/>
              <a:t>:</a:t>
            </a:r>
            <a:endParaRPr lang="en-US" dirty="0"/>
          </a:p>
          <a:p>
            <a:pPr marL="0" indent="0">
              <a:buNone/>
            </a:pPr>
            <a:r>
              <a:rPr lang="en-US" dirty="0"/>
              <a:t>- </a:t>
            </a:r>
            <a:r>
              <a:rPr lang="en-US" dirty="0" err="1"/>
              <a:t>Vị</a:t>
            </a:r>
            <a:r>
              <a:rPr lang="en-US" dirty="0"/>
              <a:t> </a:t>
            </a:r>
            <a:r>
              <a:rPr lang="en-US" dirty="0" err="1"/>
              <a:t>thế</a:t>
            </a:r>
            <a:r>
              <a:rPr lang="en-US" dirty="0"/>
              <a:t> </a:t>
            </a:r>
            <a:r>
              <a:rPr lang="en-US" dirty="0" err="1"/>
              <a:t>mặc</a:t>
            </a:r>
            <a:r>
              <a:rPr lang="en-US" dirty="0"/>
              <a:t> </a:t>
            </a:r>
            <a:r>
              <a:rPr lang="en-US" dirty="0" err="1"/>
              <a:t>cả</a:t>
            </a:r>
            <a:r>
              <a:rPr lang="en-US" dirty="0"/>
              <a:t>,</a:t>
            </a:r>
            <a:br>
              <a:rPr lang="en-US" dirty="0"/>
            </a:br>
            <a:r>
              <a:rPr lang="en-US" dirty="0"/>
              <a:t>- </a:t>
            </a:r>
            <a:r>
              <a:rPr lang="en-US" dirty="0" err="1"/>
              <a:t>Số</a:t>
            </a:r>
            <a:r>
              <a:rPr lang="en-US" dirty="0"/>
              <a:t> </a:t>
            </a:r>
            <a:r>
              <a:rPr lang="en-US" dirty="0" err="1"/>
              <a:t>lượng</a:t>
            </a:r>
            <a:r>
              <a:rPr lang="en-US" dirty="0"/>
              <a:t> </a:t>
            </a:r>
            <a:r>
              <a:rPr lang="en-US" dirty="0" err="1"/>
              <a:t>người</a:t>
            </a:r>
            <a:r>
              <a:rPr lang="en-US" dirty="0"/>
              <a:t> </a:t>
            </a:r>
            <a:r>
              <a:rPr lang="en-US" dirty="0" err="1"/>
              <a:t>mua</a:t>
            </a:r>
            <a:r>
              <a:rPr lang="en-US" dirty="0"/>
              <a:t>,</a:t>
            </a:r>
            <a:br>
              <a:rPr lang="en-US" dirty="0"/>
            </a:br>
            <a:r>
              <a:rPr lang="en-US" dirty="0"/>
              <a:t>- </a:t>
            </a:r>
            <a:r>
              <a:rPr lang="en-US" dirty="0" err="1"/>
              <a:t>Thông</a:t>
            </a:r>
            <a:r>
              <a:rPr lang="en-US" dirty="0"/>
              <a:t> tin </a:t>
            </a:r>
            <a:r>
              <a:rPr lang="en-US" dirty="0" err="1"/>
              <a:t>mà</a:t>
            </a:r>
            <a:r>
              <a:rPr lang="en-US" dirty="0"/>
              <a:t> </a:t>
            </a:r>
            <a:r>
              <a:rPr lang="en-US" dirty="0" err="1"/>
              <a:t>người</a:t>
            </a:r>
            <a:r>
              <a:rPr lang="en-US" dirty="0"/>
              <a:t> </a:t>
            </a:r>
            <a:r>
              <a:rPr lang="en-US" dirty="0" err="1"/>
              <a:t>mua</a:t>
            </a:r>
            <a:r>
              <a:rPr lang="en-US" dirty="0"/>
              <a:t> </a:t>
            </a:r>
            <a:r>
              <a:rPr lang="en-US" dirty="0" err="1"/>
              <a:t>có</a:t>
            </a:r>
            <a:r>
              <a:rPr lang="en-US" dirty="0"/>
              <a:t> </a:t>
            </a:r>
            <a:r>
              <a:rPr lang="en-US" dirty="0" err="1"/>
              <a:t>được</a:t>
            </a:r>
            <a:r>
              <a:rPr lang="en-US" dirty="0"/>
              <a:t>,</a:t>
            </a:r>
            <a:br>
              <a:rPr lang="en-US" dirty="0"/>
            </a:br>
            <a:r>
              <a:rPr lang="en-US" dirty="0"/>
              <a:t>- </a:t>
            </a:r>
            <a:r>
              <a:rPr lang="en-US" dirty="0" err="1"/>
              <a:t>Tính</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nhãn</a:t>
            </a:r>
            <a:r>
              <a:rPr lang="en-US" dirty="0"/>
              <a:t> </a:t>
            </a:r>
            <a:r>
              <a:rPr lang="en-US" dirty="0" err="1"/>
              <a:t>hiệu</a:t>
            </a:r>
            <a:r>
              <a:rPr lang="en-US" dirty="0"/>
              <a:t> </a:t>
            </a:r>
            <a:r>
              <a:rPr lang="en-US" dirty="0" err="1"/>
              <a:t>hàng</a:t>
            </a:r>
            <a:r>
              <a:rPr lang="en-US" dirty="0"/>
              <a:t> </a:t>
            </a:r>
            <a:r>
              <a:rPr lang="en-US" dirty="0" err="1"/>
              <a:t>hóa</a:t>
            </a:r>
            <a:r>
              <a:rPr lang="en-US" dirty="0"/>
              <a:t>,</a:t>
            </a:r>
            <a:br>
              <a:rPr lang="en-US" dirty="0"/>
            </a:br>
            <a:r>
              <a:rPr lang="en-US" dirty="0"/>
              <a:t>- </a:t>
            </a:r>
            <a:r>
              <a:rPr lang="en-US" dirty="0" err="1"/>
              <a:t>Tính</a:t>
            </a:r>
            <a:r>
              <a:rPr lang="en-US" dirty="0"/>
              <a:t> </a:t>
            </a:r>
            <a:r>
              <a:rPr lang="en-US" dirty="0" err="1"/>
              <a:t>nhạy</a:t>
            </a:r>
            <a:r>
              <a:rPr lang="en-US" dirty="0"/>
              <a:t> </a:t>
            </a:r>
            <a:r>
              <a:rPr lang="en-US" dirty="0" err="1"/>
              <a:t>cảm</a:t>
            </a:r>
            <a:r>
              <a:rPr lang="en-US" dirty="0"/>
              <a:t> </a:t>
            </a:r>
            <a:r>
              <a:rPr lang="en-US" dirty="0" err="1"/>
              <a:t>đối</a:t>
            </a:r>
            <a:r>
              <a:rPr lang="en-US" dirty="0"/>
              <a:t> </a:t>
            </a:r>
            <a:r>
              <a:rPr lang="en-US" dirty="0" err="1"/>
              <a:t>với</a:t>
            </a:r>
            <a:r>
              <a:rPr lang="en-US" dirty="0"/>
              <a:t> </a:t>
            </a:r>
            <a:r>
              <a:rPr lang="en-US" dirty="0" err="1"/>
              <a:t>giá</a:t>
            </a:r>
            <a:r>
              <a:rPr lang="en-US" dirty="0"/>
              <a:t>,</a:t>
            </a:r>
            <a:br>
              <a:rPr lang="en-US" dirty="0"/>
            </a:b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hóa</a:t>
            </a:r>
            <a:r>
              <a:rPr lang="en-US" dirty="0"/>
              <a:t> </a:t>
            </a:r>
            <a:r>
              <a:rPr lang="en-US" dirty="0" err="1"/>
              <a:t>sản</a:t>
            </a:r>
            <a:r>
              <a:rPr lang="en-US" dirty="0"/>
              <a:t> </a:t>
            </a:r>
            <a:r>
              <a:rPr lang="en-US" dirty="0" err="1"/>
              <a:t>phẩm</a:t>
            </a:r>
            <a:r>
              <a:rPr lang="en-US" dirty="0"/>
              <a:t>,</a:t>
            </a:r>
            <a:br>
              <a:rPr lang="en-US" dirty="0"/>
            </a:br>
            <a:r>
              <a:rPr lang="en-US" dirty="0"/>
              <a:t>- </a:t>
            </a:r>
            <a:r>
              <a:rPr lang="en-US" dirty="0" err="1"/>
              <a:t>Mức</a:t>
            </a:r>
            <a:r>
              <a:rPr lang="en-US" dirty="0"/>
              <a:t> </a:t>
            </a:r>
            <a:r>
              <a:rPr lang="en-US" dirty="0" err="1"/>
              <a:t>độ</a:t>
            </a:r>
            <a:r>
              <a:rPr lang="en-US" dirty="0"/>
              <a:t> </a:t>
            </a:r>
            <a:r>
              <a:rPr lang="en-US" dirty="0" err="1"/>
              <a:t>tập</a:t>
            </a:r>
            <a:r>
              <a:rPr lang="en-US" dirty="0"/>
              <a:t> </a:t>
            </a:r>
            <a:r>
              <a:rPr lang="en-US" dirty="0" err="1"/>
              <a:t>trung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trong</a:t>
            </a:r>
            <a:r>
              <a:rPr lang="en-US" dirty="0"/>
              <a:t> </a:t>
            </a:r>
            <a:r>
              <a:rPr lang="en-US" dirty="0" err="1"/>
              <a:t>ngành</a:t>
            </a:r>
            <a:r>
              <a:rPr lang="en-US" dirty="0"/>
              <a:t>,</a:t>
            </a:r>
            <a:br>
              <a:rPr lang="en-US" dirty="0"/>
            </a:br>
            <a:r>
              <a:rPr lang="en-US" dirty="0"/>
              <a:t>- </a:t>
            </a:r>
            <a:r>
              <a:rPr lang="en-US" dirty="0" err="1"/>
              <a:t>Mức</a:t>
            </a:r>
            <a:r>
              <a:rPr lang="en-US" dirty="0"/>
              <a:t> </a:t>
            </a:r>
            <a:r>
              <a:rPr lang="en-US" dirty="0" err="1"/>
              <a:t>độ</a:t>
            </a:r>
            <a:r>
              <a:rPr lang="en-US" dirty="0"/>
              <a:t> </a:t>
            </a:r>
            <a:r>
              <a:rPr lang="en-US" dirty="0" err="1"/>
              <a:t>sẵn</a:t>
            </a:r>
            <a:r>
              <a:rPr lang="en-US" dirty="0"/>
              <a:t> </a:t>
            </a:r>
            <a:r>
              <a:rPr lang="en-US" dirty="0" err="1"/>
              <a:t>có</a:t>
            </a:r>
            <a:r>
              <a:rPr lang="en-US" dirty="0"/>
              <a:t> </a:t>
            </a:r>
            <a:r>
              <a:rPr lang="en-US" dirty="0" err="1"/>
              <a:t>của</a:t>
            </a:r>
            <a:r>
              <a:rPr lang="en-US" dirty="0"/>
              <a:t> </a:t>
            </a:r>
            <a:r>
              <a:rPr lang="en-US" dirty="0" err="1"/>
              <a:t>hàng</a:t>
            </a:r>
            <a:r>
              <a:rPr lang="en-US" dirty="0"/>
              <a:t> </a:t>
            </a:r>
            <a:r>
              <a:rPr lang="en-US" dirty="0" err="1"/>
              <a:t>hóa</a:t>
            </a:r>
            <a:r>
              <a:rPr lang="en-US" dirty="0"/>
              <a:t> </a:t>
            </a:r>
            <a:r>
              <a:rPr lang="en-US" dirty="0" err="1"/>
              <a:t>thay</a:t>
            </a:r>
            <a:r>
              <a:rPr lang="en-US" dirty="0"/>
              <a:t> </a:t>
            </a:r>
            <a:r>
              <a:rPr lang="en-US" dirty="0" err="1"/>
              <a:t>thế</a:t>
            </a:r>
            <a:r>
              <a:rPr lang="en-US" dirty="0"/>
              <a:t>,</a:t>
            </a:r>
            <a:br>
              <a:rPr lang="en-US" dirty="0"/>
            </a:br>
            <a:r>
              <a:rPr lang="en-US" dirty="0"/>
              <a:t>- </a:t>
            </a:r>
            <a:r>
              <a:rPr lang="en-US" dirty="0" err="1"/>
              <a:t>Động</a:t>
            </a:r>
            <a:r>
              <a:rPr lang="en-US" dirty="0"/>
              <a:t> </a:t>
            </a:r>
            <a:r>
              <a:rPr lang="en-US" dirty="0" err="1"/>
              <a:t>cơ</a:t>
            </a:r>
            <a:r>
              <a:rPr lang="en-US" dirty="0"/>
              <a:t> </a:t>
            </a:r>
            <a:r>
              <a:rPr lang="en-US" dirty="0" err="1"/>
              <a:t>của</a:t>
            </a:r>
            <a:r>
              <a:rPr lang="en-US" dirty="0"/>
              <a:t> </a:t>
            </a:r>
            <a:r>
              <a:rPr lang="en-US" dirty="0" err="1"/>
              <a:t>khách</a:t>
            </a:r>
            <a:r>
              <a:rPr lang="en-US" dirty="0"/>
              <a:t> </a:t>
            </a:r>
            <a:r>
              <a:rPr lang="en-US" dirty="0" err="1"/>
              <a:t>hàng</a:t>
            </a:r>
            <a:r>
              <a:rPr lang="en-US" dirty="0"/>
              <a:t>.</a:t>
            </a:r>
          </a:p>
          <a:p>
            <a:pPr marL="0" indent="0">
              <a:buNone/>
            </a:pPr>
            <a:endParaRPr lang="en-US" dirty="0"/>
          </a:p>
        </p:txBody>
      </p:sp>
      <p:pic>
        <p:nvPicPr>
          <p:cNvPr id="4" name="Picture 3" descr="custom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276" y="2116568"/>
            <a:ext cx="2490482" cy="4053548"/>
          </a:xfrm>
          <a:prstGeom prst="rect">
            <a:avLst/>
          </a:prstGeom>
        </p:spPr>
      </p:pic>
    </p:spTree>
    <p:extLst>
      <p:ext uri="{BB962C8B-B14F-4D97-AF65-F5344CB8AC3E}">
        <p14:creationId xmlns:p14="http://schemas.microsoft.com/office/powerpoint/2010/main" val="2536460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a:t>
            </a:r>
            <a:r>
              <a:rPr lang="en-US" dirty="0" err="1"/>
              <a:t>ngành</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t>Mức</a:t>
            </a:r>
            <a:r>
              <a:rPr lang="en-US" b="1" dirty="0"/>
              <a:t> </a:t>
            </a:r>
            <a:r>
              <a:rPr lang="en-US" b="1" dirty="0" err="1"/>
              <a:t>độ</a:t>
            </a:r>
            <a:r>
              <a:rPr lang="en-US" b="1" dirty="0"/>
              <a:t> </a:t>
            </a:r>
            <a:r>
              <a:rPr lang="en-US" b="1" dirty="0" err="1"/>
              <a:t>cạnh</a:t>
            </a:r>
            <a:r>
              <a:rPr lang="en-US" b="1" dirty="0"/>
              <a:t> </a:t>
            </a:r>
            <a:r>
              <a:rPr lang="en-US" b="1" dirty="0" err="1"/>
              <a:t>tranh</a:t>
            </a:r>
            <a:r>
              <a:rPr lang="en-US" b="1" dirty="0"/>
              <a:t> </a:t>
            </a:r>
            <a:r>
              <a:rPr lang="en-US" b="1" dirty="0" err="1"/>
              <a:t>thể</a:t>
            </a:r>
            <a:r>
              <a:rPr lang="en-US" b="1" dirty="0"/>
              <a:t> </a:t>
            </a:r>
            <a:r>
              <a:rPr lang="en-US" b="1" dirty="0" err="1"/>
              <a:t>hiện</a:t>
            </a:r>
            <a:r>
              <a:rPr lang="en-US" b="1" dirty="0"/>
              <a:t> </a:t>
            </a:r>
            <a:r>
              <a:rPr lang="en-US" b="1" dirty="0" err="1"/>
              <a:t>ở</a:t>
            </a:r>
            <a:r>
              <a:rPr lang="en-US" b="1" dirty="0"/>
              <a:t>: </a:t>
            </a:r>
            <a:endParaRPr lang="en-US" dirty="0"/>
          </a:p>
          <a:p>
            <a:pPr marL="0" indent="0">
              <a:buNone/>
            </a:pPr>
            <a:r>
              <a:rPr lang="en-US" dirty="0"/>
              <a:t>- </a:t>
            </a:r>
            <a:r>
              <a:rPr lang="en-US" dirty="0" err="1"/>
              <a:t>Các</a:t>
            </a:r>
            <a:r>
              <a:rPr lang="en-US" dirty="0"/>
              <a:t> </a:t>
            </a:r>
            <a:r>
              <a:rPr lang="en-US" dirty="0" err="1"/>
              <a:t>rào</a:t>
            </a:r>
            <a:r>
              <a:rPr lang="en-US" dirty="0"/>
              <a:t> </a:t>
            </a:r>
            <a:r>
              <a:rPr lang="en-US" dirty="0" err="1"/>
              <a:t>cản</a:t>
            </a:r>
            <a:r>
              <a:rPr lang="en-US" dirty="0"/>
              <a:t> </a:t>
            </a:r>
            <a:r>
              <a:rPr lang="en-US" dirty="0" err="1"/>
              <a:t>nếu</a:t>
            </a:r>
            <a:r>
              <a:rPr lang="en-US" dirty="0"/>
              <a:t> </a:t>
            </a:r>
            <a:r>
              <a:rPr lang="en-US" dirty="0" err="1"/>
              <a:t>muốn</a:t>
            </a:r>
            <a:r>
              <a:rPr lang="en-US" dirty="0"/>
              <a:t> “</a:t>
            </a:r>
            <a:r>
              <a:rPr lang="en-US" dirty="0" err="1"/>
              <a:t>thoát</a:t>
            </a:r>
            <a:r>
              <a:rPr lang="en-US" dirty="0"/>
              <a:t> </a:t>
            </a:r>
            <a:r>
              <a:rPr lang="en-US" dirty="0" err="1"/>
              <a:t>ra</a:t>
            </a:r>
            <a:r>
              <a:rPr lang="en-US" dirty="0"/>
              <a:t>” </a:t>
            </a:r>
            <a:r>
              <a:rPr lang="en-US" dirty="0" err="1"/>
              <a:t>khỏi</a:t>
            </a:r>
            <a:r>
              <a:rPr lang="en-US" dirty="0"/>
              <a:t> </a:t>
            </a:r>
            <a:r>
              <a:rPr lang="en-US" dirty="0" err="1"/>
              <a:t>ngành</a:t>
            </a:r>
            <a:r>
              <a:rPr lang="en-US" dirty="0"/>
              <a:t>,</a:t>
            </a:r>
            <a:br>
              <a:rPr lang="en-US" dirty="0"/>
            </a:br>
            <a:r>
              <a:rPr lang="en-US" dirty="0"/>
              <a:t>- </a:t>
            </a:r>
            <a:r>
              <a:rPr lang="en-US" dirty="0" err="1"/>
              <a:t>Mức</a:t>
            </a:r>
            <a:r>
              <a:rPr lang="en-US" dirty="0"/>
              <a:t> </a:t>
            </a:r>
            <a:r>
              <a:rPr lang="en-US" dirty="0" err="1"/>
              <a:t>độ</a:t>
            </a:r>
            <a:r>
              <a:rPr lang="en-US" dirty="0"/>
              <a:t> </a:t>
            </a:r>
            <a:r>
              <a:rPr lang="en-US" dirty="0" err="1"/>
              <a:t>tập</a:t>
            </a:r>
            <a:r>
              <a:rPr lang="en-US" dirty="0"/>
              <a:t> </a:t>
            </a:r>
            <a:r>
              <a:rPr lang="en-US" dirty="0" err="1"/>
              <a:t>trung</a:t>
            </a:r>
            <a:r>
              <a:rPr lang="en-US" dirty="0"/>
              <a:t> </a:t>
            </a:r>
            <a:r>
              <a:rPr lang="en-US" dirty="0" err="1"/>
              <a:t>của</a:t>
            </a:r>
            <a:r>
              <a:rPr lang="en-US" dirty="0"/>
              <a:t> </a:t>
            </a:r>
            <a:r>
              <a:rPr lang="en-US" dirty="0" err="1"/>
              <a:t>ngành</a:t>
            </a:r>
            <a:r>
              <a:rPr lang="en-US" dirty="0"/>
              <a:t>,</a:t>
            </a:r>
            <a:br>
              <a:rPr lang="en-US" dirty="0"/>
            </a:br>
            <a:r>
              <a:rPr lang="en-US" dirty="0"/>
              <a:t>- Chi </a:t>
            </a:r>
            <a:r>
              <a:rPr lang="en-US" dirty="0" err="1"/>
              <a:t>phí</a:t>
            </a:r>
            <a:r>
              <a:rPr lang="en-US" dirty="0"/>
              <a:t> </a:t>
            </a:r>
            <a:r>
              <a:rPr lang="en-US" dirty="0" err="1"/>
              <a:t>cố</a:t>
            </a:r>
            <a:r>
              <a:rPr lang="en-US" dirty="0"/>
              <a:t> </a:t>
            </a:r>
            <a:r>
              <a:rPr lang="en-US" dirty="0" err="1"/>
              <a:t>định</a:t>
            </a:r>
            <a:r>
              <a:rPr lang="en-US" dirty="0"/>
              <a:t>/</a:t>
            </a:r>
            <a:r>
              <a:rPr lang="en-US" dirty="0" err="1"/>
              <a:t>giá</a:t>
            </a:r>
            <a:r>
              <a:rPr lang="en-US" dirty="0"/>
              <a:t> </a:t>
            </a:r>
            <a:r>
              <a:rPr lang="en-US" dirty="0" err="1"/>
              <a:t>trị</a:t>
            </a:r>
            <a:r>
              <a:rPr lang="en-US" dirty="0"/>
              <a:t> </a:t>
            </a:r>
            <a:r>
              <a:rPr lang="en-US" dirty="0" err="1"/>
              <a:t>gia</a:t>
            </a:r>
            <a:r>
              <a:rPr lang="en-US" dirty="0"/>
              <a:t> </a:t>
            </a:r>
            <a:r>
              <a:rPr lang="en-US" dirty="0" err="1"/>
              <a:t>tăng</a:t>
            </a:r>
            <a:r>
              <a:rPr lang="en-US" dirty="0"/>
              <a:t>,</a:t>
            </a:r>
            <a:br>
              <a:rPr lang="en-US" dirty="0"/>
            </a:br>
            <a:r>
              <a:rPr lang="en-US" dirty="0"/>
              <a:t>- </a:t>
            </a:r>
            <a:r>
              <a:rPr lang="en-US" dirty="0" err="1"/>
              <a:t>Tình</a:t>
            </a:r>
            <a:r>
              <a:rPr lang="en-US" dirty="0"/>
              <a:t> </a:t>
            </a:r>
            <a:r>
              <a:rPr lang="en-US" dirty="0" err="1"/>
              <a:t>trạng</a:t>
            </a:r>
            <a:r>
              <a:rPr lang="en-US" dirty="0"/>
              <a:t> </a:t>
            </a:r>
            <a:r>
              <a:rPr lang="en-US" dirty="0" err="1"/>
              <a:t>tăng</a:t>
            </a:r>
            <a:r>
              <a:rPr lang="en-US" dirty="0"/>
              <a:t> </a:t>
            </a:r>
            <a:r>
              <a:rPr lang="en-US" dirty="0" err="1"/>
              <a:t>trưởng</a:t>
            </a:r>
            <a:r>
              <a:rPr lang="en-US" dirty="0"/>
              <a:t> </a:t>
            </a:r>
            <a:r>
              <a:rPr lang="en-US" dirty="0" err="1"/>
              <a:t>của</a:t>
            </a:r>
            <a:r>
              <a:rPr lang="en-US" dirty="0"/>
              <a:t> </a:t>
            </a:r>
            <a:r>
              <a:rPr lang="en-US" dirty="0" err="1"/>
              <a:t>ngành</a:t>
            </a:r>
            <a:r>
              <a:rPr lang="en-US" dirty="0"/>
              <a:t>,</a:t>
            </a:r>
            <a:br>
              <a:rPr lang="en-US" dirty="0"/>
            </a:br>
            <a:r>
              <a:rPr lang="en-US" dirty="0"/>
              <a:t>- </a:t>
            </a:r>
            <a:r>
              <a:rPr lang="en-US" dirty="0" err="1"/>
              <a:t>Tình</a:t>
            </a:r>
            <a:r>
              <a:rPr lang="en-US" dirty="0"/>
              <a:t> </a:t>
            </a:r>
            <a:r>
              <a:rPr lang="en-US" dirty="0" err="1"/>
              <a:t>trạng</a:t>
            </a:r>
            <a:r>
              <a:rPr lang="en-US" dirty="0"/>
              <a:t> </a:t>
            </a:r>
            <a:r>
              <a:rPr lang="en-US" dirty="0" err="1"/>
              <a:t>dư</a:t>
            </a:r>
            <a:r>
              <a:rPr lang="en-US" dirty="0"/>
              <a:t> </a:t>
            </a:r>
            <a:r>
              <a:rPr lang="en-US" dirty="0" err="1"/>
              <a:t>thừa</a:t>
            </a:r>
            <a:r>
              <a:rPr lang="en-US" dirty="0"/>
              <a:t> </a:t>
            </a:r>
            <a:r>
              <a:rPr lang="en-US" dirty="0" err="1"/>
              <a:t>công</a:t>
            </a:r>
            <a:r>
              <a:rPr lang="en-US" dirty="0"/>
              <a:t> </a:t>
            </a:r>
            <a:r>
              <a:rPr lang="en-US" dirty="0" err="1"/>
              <a:t>suất</a:t>
            </a:r>
            <a:r>
              <a:rPr lang="en-US" dirty="0"/>
              <a:t>,</a:t>
            </a:r>
            <a:br>
              <a:rPr lang="en-US" dirty="0"/>
            </a:b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các</a:t>
            </a:r>
            <a:r>
              <a:rPr lang="en-US" dirty="0"/>
              <a:t> </a:t>
            </a:r>
            <a:r>
              <a:rPr lang="en-US" dirty="0" err="1"/>
              <a:t>sản</a:t>
            </a:r>
            <a:r>
              <a:rPr lang="en-US" dirty="0"/>
              <a:t> </a:t>
            </a:r>
            <a:r>
              <a:rPr lang="en-US" dirty="0" err="1"/>
              <a:t>phẩm</a:t>
            </a:r>
            <a:r>
              <a:rPr lang="en-US" dirty="0"/>
              <a:t>,</a:t>
            </a:r>
            <a:br>
              <a:rPr lang="en-US" dirty="0"/>
            </a:br>
            <a:r>
              <a:rPr lang="en-US" dirty="0"/>
              <a:t>- </a:t>
            </a:r>
            <a:r>
              <a:rPr lang="en-US" dirty="0" err="1"/>
              <a:t>Các</a:t>
            </a:r>
            <a:r>
              <a:rPr lang="en-US" dirty="0"/>
              <a:t> chi </a:t>
            </a:r>
            <a:r>
              <a:rPr lang="en-US" dirty="0" err="1"/>
              <a:t>phí</a:t>
            </a:r>
            <a:r>
              <a:rPr lang="en-US" dirty="0"/>
              <a:t> </a:t>
            </a:r>
            <a:r>
              <a:rPr lang="en-US" dirty="0" err="1"/>
              <a:t>chuyển</a:t>
            </a:r>
            <a:r>
              <a:rPr lang="en-US" dirty="0"/>
              <a:t> </a:t>
            </a:r>
            <a:r>
              <a:rPr lang="en-US" dirty="0" err="1"/>
              <a:t>đổi</a:t>
            </a:r>
            <a:r>
              <a:rPr lang="en-US" dirty="0"/>
              <a:t>,</a:t>
            </a:r>
            <a:br>
              <a:rPr lang="en-US" dirty="0"/>
            </a:br>
            <a:r>
              <a:rPr lang="en-US" dirty="0"/>
              <a:t>- </a:t>
            </a:r>
            <a:r>
              <a:rPr lang="en-US" dirty="0" err="1"/>
              <a:t>Tính</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nhãn</a:t>
            </a:r>
            <a:r>
              <a:rPr lang="en-US" dirty="0"/>
              <a:t> </a:t>
            </a:r>
            <a:r>
              <a:rPr lang="en-US" dirty="0" err="1"/>
              <a:t>hiệu</a:t>
            </a:r>
            <a:r>
              <a:rPr lang="en-US" dirty="0"/>
              <a:t> </a:t>
            </a:r>
            <a:r>
              <a:rPr lang="en-US" dirty="0" err="1"/>
              <a:t>hàng</a:t>
            </a:r>
            <a:r>
              <a:rPr lang="en-US" dirty="0"/>
              <a:t> </a:t>
            </a:r>
            <a:r>
              <a:rPr lang="en-US" dirty="0" err="1"/>
              <a:t>hóa</a:t>
            </a:r>
            <a:r>
              <a:rPr lang="en-US" dirty="0"/>
              <a:t>,</a:t>
            </a:r>
            <a:br>
              <a:rPr lang="en-US" dirty="0"/>
            </a:br>
            <a:r>
              <a:rPr lang="en-US" dirty="0"/>
              <a:t>- </a:t>
            </a:r>
            <a:r>
              <a:rPr lang="en-US" dirty="0" err="1"/>
              <a:t>Tính</a:t>
            </a:r>
            <a:r>
              <a:rPr lang="en-US" dirty="0"/>
              <a:t> </a:t>
            </a:r>
            <a:r>
              <a:rPr lang="en-US" dirty="0" err="1"/>
              <a:t>đa</a:t>
            </a:r>
            <a:r>
              <a:rPr lang="en-US" dirty="0"/>
              <a:t> </a:t>
            </a:r>
            <a:r>
              <a:rPr lang="en-US" dirty="0" err="1"/>
              <a:t>dạng</a:t>
            </a:r>
            <a:r>
              <a:rPr lang="en-US" dirty="0"/>
              <a:t> </a:t>
            </a:r>
            <a:r>
              <a:rPr lang="en-US" dirty="0" err="1"/>
              <a:t>của</a:t>
            </a:r>
            <a:r>
              <a:rPr lang="en-US" dirty="0"/>
              <a:t> </a:t>
            </a:r>
            <a:r>
              <a:rPr lang="en-US" dirty="0" err="1"/>
              <a:t>các</a:t>
            </a:r>
            <a:r>
              <a:rPr lang="en-US" dirty="0"/>
              <a:t> </a:t>
            </a:r>
            <a:r>
              <a:rPr lang="en-US" dirty="0" err="1"/>
              <a:t>đối</a:t>
            </a:r>
            <a:r>
              <a:rPr lang="en-US" dirty="0"/>
              <a:t> </a:t>
            </a:r>
            <a:r>
              <a:rPr lang="en-US" dirty="0" err="1"/>
              <a:t>thủ</a:t>
            </a:r>
            <a:r>
              <a:rPr lang="en-US" dirty="0"/>
              <a:t> </a:t>
            </a:r>
            <a:r>
              <a:rPr lang="en-US" dirty="0" err="1"/>
              <a:t>cạnh</a:t>
            </a:r>
            <a:r>
              <a:rPr lang="en-US" dirty="0"/>
              <a:t> </a:t>
            </a:r>
            <a:r>
              <a:rPr lang="en-US" dirty="0" err="1"/>
              <a:t>tranh</a:t>
            </a:r>
            <a:r>
              <a:rPr lang="en-US" dirty="0"/>
              <a:t>,</a:t>
            </a:r>
            <a:br>
              <a:rPr lang="en-US" dirty="0"/>
            </a:br>
            <a:r>
              <a:rPr lang="en-US" dirty="0"/>
              <a:t>- </a:t>
            </a:r>
            <a:r>
              <a:rPr lang="en-US" dirty="0" err="1"/>
              <a:t>Tình</a:t>
            </a:r>
            <a:r>
              <a:rPr lang="en-US" dirty="0"/>
              <a:t> </a:t>
            </a:r>
            <a:r>
              <a:rPr lang="en-US" dirty="0" err="1"/>
              <a:t>trạng</a:t>
            </a:r>
            <a:r>
              <a:rPr lang="en-US" dirty="0"/>
              <a:t> </a:t>
            </a:r>
            <a:r>
              <a:rPr lang="en-US" dirty="0" err="1"/>
              <a:t>sàng</a:t>
            </a:r>
            <a:r>
              <a:rPr lang="en-US" dirty="0"/>
              <a:t> </a:t>
            </a:r>
            <a:r>
              <a:rPr lang="en-US" dirty="0" err="1"/>
              <a:t>lọc</a:t>
            </a:r>
            <a:r>
              <a:rPr lang="en-US" dirty="0"/>
              <a:t> </a:t>
            </a:r>
            <a:r>
              <a:rPr lang="en-US" dirty="0" err="1"/>
              <a:t>trong</a:t>
            </a:r>
            <a:r>
              <a:rPr lang="en-US" dirty="0"/>
              <a:t> </a:t>
            </a:r>
            <a:r>
              <a:rPr lang="en-US" dirty="0" err="1"/>
              <a:t>ngành</a:t>
            </a:r>
            <a:r>
              <a:rPr lang="en-US" dirty="0"/>
              <a:t>.</a:t>
            </a:r>
          </a:p>
          <a:p>
            <a:endParaRPr lang="en-US" dirty="0"/>
          </a:p>
        </p:txBody>
      </p:sp>
      <p:pic>
        <p:nvPicPr>
          <p:cNvPr id="4" name="Picture 3" descr="competitors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494" y="2065257"/>
            <a:ext cx="2604325" cy="3796994"/>
          </a:xfrm>
          <a:prstGeom prst="rect">
            <a:avLst/>
          </a:prstGeom>
        </p:spPr>
      </p:pic>
    </p:spTree>
    <p:extLst>
      <p:ext uri="{BB962C8B-B14F-4D97-AF65-F5344CB8AC3E}">
        <p14:creationId xmlns:p14="http://schemas.microsoft.com/office/powerpoint/2010/main" val="59345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a:t>
            </a:r>
            <a:r>
              <a:rPr lang="en-US" dirty="0" err="1"/>
              <a:t>ngành</a:t>
            </a:r>
            <a:endParaRPr lang="en-US" dirty="0"/>
          </a:p>
        </p:txBody>
      </p:sp>
      <p:pic>
        <p:nvPicPr>
          <p:cNvPr id="4" name="Picture 3" descr="rao can gia nhap ngan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329" y="1949824"/>
            <a:ext cx="2273020" cy="4007224"/>
          </a:xfrm>
          <a:prstGeom prst="rect">
            <a:avLst/>
          </a:prstGeom>
        </p:spPr>
      </p:pic>
      <p:sp>
        <p:nvSpPr>
          <p:cNvPr id="6" name="Content Placeholder 2"/>
          <p:cNvSpPr>
            <a:spLocks noGrp="1"/>
          </p:cNvSpPr>
          <p:nvPr>
            <p:ph idx="1"/>
          </p:nvPr>
        </p:nvSpPr>
        <p:spPr>
          <a:xfrm>
            <a:off x="779463" y="1949824"/>
            <a:ext cx="5362348" cy="4007224"/>
          </a:xfrm>
        </p:spPr>
        <p:txBody>
          <a:bodyPr>
            <a:normAutofit fontScale="92500" lnSpcReduction="20000"/>
          </a:bodyPr>
          <a:lstStyle/>
          <a:p>
            <a:pPr>
              <a:buNone/>
            </a:pPr>
            <a:r>
              <a:rPr lang="en-US" sz="2500" b="1" dirty="0"/>
              <a:t>Quan hệ với cơ quan nhà nước</a:t>
            </a:r>
          </a:p>
          <a:p>
            <a:pPr>
              <a:buFontTx/>
              <a:buChar char="-"/>
            </a:pPr>
            <a:r>
              <a:rPr lang="en-US" sz="2500" dirty="0"/>
              <a:t>Hoạt động của doanh nghiệp phải được đặt dưới sự kiểm tra, giám sát của các cơ quan nhà nước</a:t>
            </a:r>
          </a:p>
          <a:p>
            <a:pPr>
              <a:buFontTx/>
              <a:buChar char="-"/>
            </a:pPr>
            <a:r>
              <a:rPr lang="en-US" sz="2500" dirty="0"/>
              <a:t>Doanh nghiệp có quan hệ tốt đẹp với cơ quan nhà nước thể hiện doanh nghiệp thực hiện tốt nghĩa vụ đối với xã hội và nhà nước</a:t>
            </a:r>
          </a:p>
          <a:p>
            <a:pPr>
              <a:buNone/>
            </a:pPr>
            <a:r>
              <a:rPr lang="en-US" sz="2500" dirty="0"/>
              <a:t>	=&gt; Tính minh bạch và tiềm lực tài chính của doanh nghiệp </a:t>
            </a:r>
          </a:p>
        </p:txBody>
      </p:sp>
    </p:spTree>
    <p:extLst>
      <p:ext uri="{BB962C8B-B14F-4D97-AF65-F5344CB8AC3E}">
        <p14:creationId xmlns:p14="http://schemas.microsoft.com/office/powerpoint/2010/main" val="170875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a:t>
            </a:r>
            <a:r>
              <a:rPr lang="en-US" dirty="0" err="1"/>
              <a:t>bên</a:t>
            </a:r>
            <a:r>
              <a:rPr lang="en-US" dirty="0"/>
              <a:t> </a:t>
            </a:r>
            <a:r>
              <a:rPr lang="en-US" dirty="0" err="1"/>
              <a:t>trong</a:t>
            </a:r>
            <a:r>
              <a:rPr lang="en-US" dirty="0"/>
              <a:t> DN</a:t>
            </a:r>
          </a:p>
        </p:txBody>
      </p:sp>
      <p:sp>
        <p:nvSpPr>
          <p:cNvPr id="3" name="Content Placeholder 2"/>
          <p:cNvSpPr>
            <a:spLocks noGrp="1"/>
          </p:cNvSpPr>
          <p:nvPr>
            <p:ph idx="1"/>
          </p:nvPr>
        </p:nvSpPr>
        <p:spPr>
          <a:xfrm>
            <a:off x="779463" y="1949824"/>
            <a:ext cx="4595965" cy="4007224"/>
          </a:xfrm>
        </p:spPr>
        <p:txBody>
          <a:bodyPr/>
          <a:lstStyle/>
          <a:p>
            <a:r>
              <a:rPr lang="en-US" dirty="0" err="1"/>
              <a:t>Hiện</a:t>
            </a:r>
            <a:r>
              <a:rPr lang="en-US" dirty="0"/>
              <a:t> </a:t>
            </a:r>
            <a:r>
              <a:rPr lang="en-US" dirty="0" err="1"/>
              <a:t>trạng</a:t>
            </a:r>
            <a:r>
              <a:rPr lang="en-US" dirty="0"/>
              <a:t> </a:t>
            </a:r>
            <a:r>
              <a:rPr lang="en-US" dirty="0" err="1"/>
              <a:t>về</a:t>
            </a:r>
            <a:r>
              <a:rPr lang="en-US" dirty="0"/>
              <a:t> </a:t>
            </a:r>
            <a:r>
              <a:rPr lang="en-US" dirty="0" err="1"/>
              <a:t>tài</a:t>
            </a:r>
            <a:r>
              <a:rPr lang="en-US" dirty="0"/>
              <a:t> </a:t>
            </a:r>
            <a:r>
              <a:rPr lang="en-US" dirty="0" err="1"/>
              <a:t>sản</a:t>
            </a:r>
            <a:r>
              <a:rPr lang="en-US" dirty="0"/>
              <a:t> </a:t>
            </a:r>
            <a:r>
              <a:rPr lang="en-US" dirty="0" err="1"/>
              <a:t>trong</a:t>
            </a:r>
            <a:r>
              <a:rPr lang="en-US" dirty="0"/>
              <a:t> </a:t>
            </a:r>
            <a:r>
              <a:rPr lang="en-US" dirty="0" err="1"/>
              <a:t>doanh</a:t>
            </a:r>
            <a:r>
              <a:rPr lang="en-US" dirty="0"/>
              <a:t> </a:t>
            </a:r>
            <a:r>
              <a:rPr lang="en-US" dirty="0" err="1"/>
              <a:t>nghiệp</a:t>
            </a:r>
            <a:endParaRPr lang="en-US" dirty="0"/>
          </a:p>
          <a:p>
            <a:r>
              <a:rPr lang="en-US" dirty="0" err="1"/>
              <a:t>Vị</a:t>
            </a:r>
            <a:r>
              <a:rPr lang="en-US" dirty="0"/>
              <a:t> </a:t>
            </a:r>
            <a:r>
              <a:rPr lang="en-US" dirty="0" err="1"/>
              <a:t>trí</a:t>
            </a:r>
            <a:r>
              <a:rPr lang="en-US" dirty="0"/>
              <a:t> </a:t>
            </a:r>
            <a:r>
              <a:rPr lang="en-US" dirty="0" err="1"/>
              <a:t>kinh</a:t>
            </a:r>
            <a:r>
              <a:rPr lang="en-US" dirty="0"/>
              <a:t> </a:t>
            </a:r>
            <a:r>
              <a:rPr lang="en-US" dirty="0" err="1"/>
              <a:t>doanh</a:t>
            </a:r>
            <a:endParaRPr lang="en-US" dirty="0"/>
          </a:p>
          <a:p>
            <a:r>
              <a:rPr lang="en-US" dirty="0" err="1"/>
              <a:t>Uy</a:t>
            </a:r>
            <a:r>
              <a:rPr lang="en-US" dirty="0"/>
              <a:t> </a:t>
            </a:r>
            <a:r>
              <a:rPr lang="en-US" dirty="0" err="1"/>
              <a:t>tín</a:t>
            </a:r>
            <a:r>
              <a:rPr lang="en-US" dirty="0"/>
              <a:t> </a:t>
            </a:r>
            <a:r>
              <a:rPr lang="en-US" dirty="0" err="1"/>
              <a:t>kinh</a:t>
            </a:r>
            <a:r>
              <a:rPr lang="en-US" dirty="0"/>
              <a:t> </a:t>
            </a:r>
            <a:r>
              <a:rPr lang="en-US" dirty="0" err="1"/>
              <a:t>doanh</a:t>
            </a:r>
            <a:endParaRPr lang="en-US" dirty="0"/>
          </a:p>
          <a:p>
            <a:r>
              <a:rPr lang="en-US" dirty="0" err="1"/>
              <a:t>Trình</a:t>
            </a:r>
            <a:r>
              <a:rPr lang="en-US" dirty="0"/>
              <a:t> </a:t>
            </a:r>
            <a:r>
              <a:rPr lang="en-US" dirty="0" err="1"/>
              <a:t>độ</a:t>
            </a:r>
            <a:r>
              <a:rPr lang="en-US" dirty="0"/>
              <a:t> </a:t>
            </a:r>
            <a:r>
              <a:rPr lang="en-US" dirty="0" err="1"/>
              <a:t>kỹ</a:t>
            </a:r>
            <a:r>
              <a:rPr lang="en-US" dirty="0"/>
              <a:t> </a:t>
            </a:r>
            <a:r>
              <a:rPr lang="en-US" dirty="0" err="1"/>
              <a:t>thuật</a:t>
            </a:r>
            <a:r>
              <a:rPr lang="en-US" dirty="0"/>
              <a:t> </a:t>
            </a:r>
            <a:r>
              <a:rPr lang="en-US" dirty="0" err="1"/>
              <a:t>và</a:t>
            </a:r>
            <a:r>
              <a:rPr lang="en-US" dirty="0"/>
              <a:t> </a:t>
            </a:r>
            <a:r>
              <a:rPr lang="en-US" dirty="0" err="1"/>
              <a:t>tay</a:t>
            </a:r>
            <a:r>
              <a:rPr lang="en-US" dirty="0"/>
              <a:t> </a:t>
            </a:r>
            <a:r>
              <a:rPr lang="en-US" dirty="0" err="1"/>
              <a:t>nghề</a:t>
            </a:r>
            <a:r>
              <a:rPr lang="en-US" dirty="0"/>
              <a:t> </a:t>
            </a:r>
            <a:r>
              <a:rPr lang="en-US" dirty="0" err="1"/>
              <a:t>của</a:t>
            </a:r>
            <a:r>
              <a:rPr lang="en-US" dirty="0"/>
              <a:t> </a:t>
            </a:r>
            <a:r>
              <a:rPr lang="en-US" dirty="0" err="1"/>
              <a:t>người</a:t>
            </a:r>
            <a:r>
              <a:rPr lang="en-US" dirty="0"/>
              <a:t> </a:t>
            </a:r>
            <a:r>
              <a:rPr lang="en-US" dirty="0" err="1"/>
              <a:t>lao</a:t>
            </a:r>
            <a:r>
              <a:rPr lang="en-US" dirty="0"/>
              <a:t> </a:t>
            </a:r>
            <a:r>
              <a:rPr lang="en-US" dirty="0" err="1"/>
              <a:t>động</a:t>
            </a:r>
            <a:endParaRPr lang="en-US" dirty="0"/>
          </a:p>
          <a:p>
            <a:r>
              <a:rPr lang="en-US" dirty="0" err="1"/>
              <a:t>Năng</a:t>
            </a:r>
            <a:r>
              <a:rPr lang="en-US" dirty="0"/>
              <a:t> </a:t>
            </a:r>
            <a:r>
              <a:rPr lang="en-US" dirty="0" err="1"/>
              <a:t>lực</a:t>
            </a:r>
            <a:r>
              <a:rPr lang="en-US" dirty="0"/>
              <a:t> </a:t>
            </a:r>
            <a:r>
              <a:rPr lang="en-US" dirty="0" err="1"/>
              <a:t>quản</a:t>
            </a:r>
            <a:r>
              <a:rPr lang="en-US" dirty="0"/>
              <a:t> </a:t>
            </a:r>
            <a:r>
              <a:rPr lang="en-US" dirty="0" err="1"/>
              <a:t>trị</a:t>
            </a:r>
            <a:r>
              <a:rPr lang="en-US" dirty="0"/>
              <a:t> </a:t>
            </a:r>
            <a:r>
              <a:rPr lang="en-US" dirty="0" err="1"/>
              <a:t>kinh</a:t>
            </a:r>
            <a:r>
              <a:rPr lang="en-US" dirty="0"/>
              <a:t> </a:t>
            </a:r>
            <a:r>
              <a:rPr lang="en-US" dirty="0" err="1"/>
              <a:t>doanh</a:t>
            </a:r>
            <a:endParaRPr lang="en-US" dirty="0"/>
          </a:p>
        </p:txBody>
      </p:sp>
      <p:pic>
        <p:nvPicPr>
          <p:cNvPr id="4" name="Picture 3" descr="corporate .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624" y="1949824"/>
            <a:ext cx="3060700" cy="4467463"/>
          </a:xfrm>
          <a:prstGeom prst="rect">
            <a:avLst/>
          </a:prstGeom>
        </p:spPr>
      </p:pic>
    </p:spTree>
    <p:extLst>
      <p:ext uri="{BB962C8B-B14F-4D97-AF65-F5344CB8AC3E}">
        <p14:creationId xmlns:p14="http://schemas.microsoft.com/office/powerpoint/2010/main" val="2421973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Môi trường bên trong doanh nghiệp</a:t>
            </a:r>
            <a:endParaRPr lang="en-US" sz="3200" dirty="0"/>
          </a:p>
        </p:txBody>
      </p:sp>
      <p:sp>
        <p:nvSpPr>
          <p:cNvPr id="3" name="Content Placeholder 2"/>
          <p:cNvSpPr>
            <a:spLocks noGrp="1"/>
          </p:cNvSpPr>
          <p:nvPr>
            <p:ph idx="1"/>
          </p:nvPr>
        </p:nvSpPr>
        <p:spPr/>
        <p:txBody>
          <a:bodyPr>
            <a:normAutofit fontScale="85000" lnSpcReduction="20000"/>
          </a:bodyPr>
          <a:lstStyle/>
          <a:p>
            <a:pPr>
              <a:buNone/>
            </a:pPr>
            <a:r>
              <a:rPr lang="en-US" sz="2500" b="1" u="sng" dirty="0"/>
              <a:t>Hiện trạng tài sản</a:t>
            </a:r>
          </a:p>
          <a:p>
            <a:pPr>
              <a:buFontTx/>
              <a:buChar char="-"/>
            </a:pPr>
            <a:r>
              <a:rPr lang="en-US" sz="2500" dirty="0"/>
              <a:t>Là yếu tố vật chất cần thiết cho quá trình sản suất kinh doanh</a:t>
            </a:r>
          </a:p>
          <a:p>
            <a:pPr>
              <a:buNone/>
            </a:pPr>
            <a:r>
              <a:rPr lang="en-US" sz="2500" dirty="0"/>
              <a:t>	+ Số lượng</a:t>
            </a:r>
          </a:p>
          <a:p>
            <a:pPr>
              <a:buNone/>
            </a:pPr>
            <a:r>
              <a:rPr lang="en-US" sz="2500" dirty="0"/>
              <a:t>	+ Chất lượng</a:t>
            </a:r>
          </a:p>
          <a:p>
            <a:pPr>
              <a:buNone/>
            </a:pPr>
            <a:r>
              <a:rPr lang="en-US" sz="2500" dirty="0"/>
              <a:t>	+ Trình độ kỹ thuật và tính đồng bộ</a:t>
            </a:r>
          </a:p>
          <a:p>
            <a:pPr>
              <a:buFontTx/>
              <a:buChar char="-"/>
            </a:pPr>
            <a:r>
              <a:rPr lang="en-US" sz="2500" dirty="0"/>
              <a:t>Giá trị các tài sản của doanh nghiệp là căn cứ rõ ràng nhất về giá trị doanh nghiệp</a:t>
            </a:r>
          </a:p>
          <a:p>
            <a:pPr>
              <a:buNone/>
            </a:pPr>
            <a:r>
              <a:rPr lang="en-US" sz="2500" dirty="0"/>
              <a:t>=&gt; Giá trị doanh nghiệp tiếp cận trên góc độ tài sản bao giờ cũng có độ tin cậy cao</a:t>
            </a:r>
          </a:p>
        </p:txBody>
      </p:sp>
    </p:spTree>
    <p:extLst>
      <p:ext uri="{BB962C8B-B14F-4D97-AF65-F5344CB8AC3E}">
        <p14:creationId xmlns:p14="http://schemas.microsoft.com/office/powerpoint/2010/main" val="426499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Môi trường bên trong doanh nghiệp</a:t>
            </a:r>
            <a:endParaRPr lang="en-US" sz="3200" dirty="0"/>
          </a:p>
        </p:txBody>
      </p:sp>
      <p:sp>
        <p:nvSpPr>
          <p:cNvPr id="3" name="Content Placeholder 2"/>
          <p:cNvSpPr>
            <a:spLocks noGrp="1"/>
          </p:cNvSpPr>
          <p:nvPr>
            <p:ph idx="1"/>
          </p:nvPr>
        </p:nvSpPr>
        <p:spPr/>
        <p:txBody>
          <a:bodyPr>
            <a:normAutofit fontScale="92500" lnSpcReduction="20000"/>
          </a:bodyPr>
          <a:lstStyle/>
          <a:p>
            <a:pPr>
              <a:buNone/>
            </a:pPr>
            <a:r>
              <a:rPr lang="en-US" sz="2500" b="1" u="sng" dirty="0"/>
              <a:t>Vị trí kinh doanh</a:t>
            </a:r>
          </a:p>
          <a:p>
            <a:pPr>
              <a:buFontTx/>
              <a:buChar char="-"/>
            </a:pPr>
            <a:r>
              <a:rPr lang="en-US" sz="2500" dirty="0"/>
              <a:t>Vị trí kinh doanh tạo ra giá trị về lợi thế về khả năng cạnh tranh</a:t>
            </a:r>
          </a:p>
          <a:p>
            <a:pPr>
              <a:buFontTx/>
              <a:buChar char="-"/>
            </a:pPr>
            <a:r>
              <a:rPr lang="en-US" sz="2500" dirty="0"/>
              <a:t>=&gt; Vị trí kinh doanh là một bộ phận trong giá trị doanh nghiệp ( được tính toán trong bộ phận giá trị lợi thế thương mại )</a:t>
            </a:r>
          </a:p>
          <a:p>
            <a:pPr>
              <a:buNone/>
            </a:pPr>
            <a:endParaRPr lang="en-US" sz="2500" dirty="0"/>
          </a:p>
          <a:p>
            <a:pPr>
              <a:buNone/>
            </a:pPr>
            <a:r>
              <a:rPr lang="en-US" sz="2500" dirty="0"/>
              <a:t>	+ Địa điểm, diện tích và phạm vi kinh doanh</a:t>
            </a:r>
          </a:p>
          <a:p>
            <a:pPr>
              <a:buNone/>
            </a:pPr>
            <a:r>
              <a:rPr lang="en-US" sz="2500" dirty="0"/>
              <a:t>	+ Cân nhắc giữa lợi ích và gia tăng chi phí.</a:t>
            </a:r>
          </a:p>
          <a:p>
            <a:pPr>
              <a:buNone/>
            </a:pPr>
            <a:endParaRPr lang="en-US" sz="2500" dirty="0"/>
          </a:p>
          <a:p>
            <a:pPr>
              <a:buNone/>
            </a:pPr>
            <a:endParaRPr lang="en-US" sz="2500" b="1" u="sng" dirty="0"/>
          </a:p>
        </p:txBody>
      </p:sp>
    </p:spTree>
    <p:extLst>
      <p:ext uri="{BB962C8B-B14F-4D97-AF65-F5344CB8AC3E}">
        <p14:creationId xmlns:p14="http://schemas.microsoft.com/office/powerpoint/2010/main" val="831396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Môi trường bên trong doanh nghiệp</a:t>
            </a:r>
            <a:endParaRPr lang="en-US" sz="3200" dirty="0"/>
          </a:p>
        </p:txBody>
      </p:sp>
      <p:sp>
        <p:nvSpPr>
          <p:cNvPr id="3" name="Content Placeholder 2"/>
          <p:cNvSpPr>
            <a:spLocks noGrp="1"/>
          </p:cNvSpPr>
          <p:nvPr>
            <p:ph idx="1"/>
          </p:nvPr>
        </p:nvSpPr>
        <p:spPr/>
        <p:txBody>
          <a:bodyPr>
            <a:normAutofit fontScale="92500"/>
          </a:bodyPr>
          <a:lstStyle/>
          <a:p>
            <a:pPr>
              <a:buNone/>
            </a:pPr>
            <a:r>
              <a:rPr lang="en-US" sz="2500" b="1" u="sng" dirty="0"/>
              <a:t>Uy tín kinh doanh</a:t>
            </a:r>
          </a:p>
          <a:p>
            <a:pPr>
              <a:buFontTx/>
              <a:buChar char="-"/>
            </a:pPr>
            <a:r>
              <a:rPr lang="en-US" sz="2500" dirty="0"/>
              <a:t>Uy tín kinh doanh là sự đánh giá của khách hàng về sản phẩm của doanh nghiệp</a:t>
            </a:r>
          </a:p>
          <a:p>
            <a:pPr>
              <a:buFontTx/>
              <a:buChar char="-"/>
            </a:pPr>
            <a:r>
              <a:rPr lang="en-US" sz="2500" dirty="0"/>
              <a:t>Khi sản phẩm và danh tiếng của doanh nghiệp được khách hàng chấp nhận và được đánh giá cao thì uy tín của doanh nghiệp trở thành một tài sản có giá trị thực.</a:t>
            </a:r>
          </a:p>
          <a:p>
            <a:pPr>
              <a:buNone/>
            </a:pPr>
            <a:r>
              <a:rPr lang="en-US" sz="2500" dirty="0"/>
              <a:t>	+ Chất lượng sản phẩm</a:t>
            </a:r>
          </a:p>
          <a:p>
            <a:pPr>
              <a:buNone/>
            </a:pPr>
            <a:r>
              <a:rPr lang="en-US" sz="2500" dirty="0"/>
              <a:t>	+ Trình độ và năng lực quản trị...</a:t>
            </a:r>
          </a:p>
        </p:txBody>
      </p:sp>
    </p:spTree>
    <p:extLst>
      <p:ext uri="{BB962C8B-B14F-4D97-AF65-F5344CB8AC3E}">
        <p14:creationId xmlns:p14="http://schemas.microsoft.com/office/powerpoint/2010/main" val="145250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Môi trường bên trong doanh nghiệp</a:t>
            </a:r>
            <a:endParaRPr lang="en-US" sz="3200" dirty="0"/>
          </a:p>
        </p:txBody>
      </p:sp>
      <p:sp>
        <p:nvSpPr>
          <p:cNvPr id="3" name="Content Placeholder 2"/>
          <p:cNvSpPr>
            <a:spLocks noGrp="1"/>
          </p:cNvSpPr>
          <p:nvPr>
            <p:ph idx="1"/>
          </p:nvPr>
        </p:nvSpPr>
        <p:spPr/>
        <p:txBody>
          <a:bodyPr>
            <a:normAutofit/>
          </a:bodyPr>
          <a:lstStyle/>
          <a:p>
            <a:pPr>
              <a:buNone/>
            </a:pPr>
            <a:r>
              <a:rPr lang="en-US" sz="2500" b="1" u="sng" dirty="0"/>
              <a:t>Trình độ kỹ thuật và tay nghề người lao động</a:t>
            </a:r>
          </a:p>
          <a:p>
            <a:pPr>
              <a:buFontTx/>
              <a:buChar char="-"/>
            </a:pPr>
            <a:r>
              <a:rPr lang="en-US" sz="2500" dirty="0"/>
              <a:t>Chất lượng sản phẩm dịch vụ của doanh nghiệp còn phụ thuộc vào trình độ và tay nghề người lao động</a:t>
            </a:r>
          </a:p>
          <a:p>
            <a:pPr>
              <a:buFontTx/>
              <a:buChar char="-"/>
            </a:pPr>
            <a:r>
              <a:rPr lang="en-US" sz="2500" dirty="0"/>
              <a:t>Trình độ kỹ thuật và tay nghề cao còn có ý nghĩa quan trọng trong việc tiết kiệm chi phí SXKD</a:t>
            </a:r>
          </a:p>
          <a:p>
            <a:pPr>
              <a:buNone/>
            </a:pPr>
            <a:r>
              <a:rPr lang="en-US" sz="2500" dirty="0"/>
              <a:t>	+ Số lượng và chất lượng lao động</a:t>
            </a:r>
          </a:p>
          <a:p>
            <a:pPr>
              <a:buNone/>
            </a:pPr>
            <a:r>
              <a:rPr lang="en-US" sz="2500" dirty="0"/>
              <a:t>	+ Hàm lượng tri thức trong sản phẩm</a:t>
            </a:r>
          </a:p>
        </p:txBody>
      </p:sp>
    </p:spTree>
    <p:extLst>
      <p:ext uri="{BB962C8B-B14F-4D97-AF65-F5344CB8AC3E}">
        <p14:creationId xmlns:p14="http://schemas.microsoft.com/office/powerpoint/2010/main" val="72822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346379" y="295833"/>
            <a:ext cx="8445056" cy="1143000"/>
          </a:xfrm>
        </p:spPr>
        <p:txBody>
          <a:bodyPr>
            <a:normAutofit/>
          </a:bodyPr>
          <a:lstStyle/>
          <a:p>
            <a:r>
              <a:rPr lang="en-US" dirty="0" err="1"/>
              <a:t>Doanh</a:t>
            </a:r>
            <a:r>
              <a:rPr lang="en-US" dirty="0"/>
              <a:t> </a:t>
            </a:r>
            <a:r>
              <a:rPr lang="en-US" dirty="0" err="1"/>
              <a:t>nghiệp</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endParaRPr lang="en-US" dirty="0"/>
          </a:p>
        </p:txBody>
      </p:sp>
      <p:sp>
        <p:nvSpPr>
          <p:cNvPr id="36866" name="Content Placeholder 2"/>
          <p:cNvSpPr>
            <a:spLocks noGrp="1"/>
          </p:cNvSpPr>
          <p:nvPr>
            <p:ph idx="1"/>
          </p:nvPr>
        </p:nvSpPr>
        <p:spPr/>
        <p:txBody>
          <a:bodyPr/>
          <a:lstStyle/>
          <a:p>
            <a:pPr eaLnBrk="1" hangingPunct="1"/>
            <a:endParaRPr lang="en-US" dirty="0"/>
          </a:p>
        </p:txBody>
      </p:sp>
      <p:sp>
        <p:nvSpPr>
          <p:cNvPr id="36867" name="AutoShape 3"/>
          <p:cNvSpPr>
            <a:spLocks noChangeArrowheads="1"/>
          </p:cNvSpPr>
          <p:nvPr/>
        </p:nvSpPr>
        <p:spPr bwMode="auto">
          <a:xfrm>
            <a:off x="5562600" y="3048000"/>
            <a:ext cx="2667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36868"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7" name="Text Box 6"/>
          <p:cNvSpPr txBox="1">
            <a:spLocks noChangeArrowheads="1"/>
          </p:cNvSpPr>
          <p:nvPr/>
        </p:nvSpPr>
        <p:spPr bwMode="auto">
          <a:xfrm>
            <a:off x="1219200" y="3509079"/>
            <a:ext cx="2038350" cy="1995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sz="2800" b="1" dirty="0" err="1"/>
              <a:t>Doanh</a:t>
            </a:r>
            <a:endParaRPr lang="en-US" sz="2800" b="1" dirty="0"/>
          </a:p>
          <a:p>
            <a:pPr algn="ctr">
              <a:lnSpc>
                <a:spcPct val="150000"/>
              </a:lnSpc>
            </a:pPr>
            <a:r>
              <a:rPr lang="en-US" sz="2800" b="1" dirty="0"/>
              <a:t> </a:t>
            </a:r>
            <a:r>
              <a:rPr lang="en-US" sz="2800" b="1" dirty="0" err="1"/>
              <a:t>nghiệp</a:t>
            </a:r>
            <a:endParaRPr lang="en-US" sz="2800" b="1" dirty="0"/>
          </a:p>
          <a:p>
            <a:pPr algn="ctr">
              <a:lnSpc>
                <a:spcPct val="150000"/>
              </a:lnSpc>
            </a:pPr>
            <a:endParaRPr lang="en-US" sz="2800" b="1" dirty="0"/>
          </a:p>
        </p:txBody>
      </p:sp>
      <p:sp>
        <p:nvSpPr>
          <p:cNvPr id="8"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sp>
        <p:nvSpPr>
          <p:cNvPr id="36871" name="AutoShape 8"/>
          <p:cNvSpPr>
            <a:spLocks noChangeAspect="1" noChangeArrowheads="1" noTextEdit="1"/>
          </p:cNvSpPr>
          <p:nvPr/>
        </p:nvSpPr>
        <p:spPr bwMode="gray">
          <a:xfrm flipH="1">
            <a:off x="4868863" y="2947988"/>
            <a:ext cx="909637"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 name="Freeform 9"/>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grpSp>
        <p:nvGrpSpPr>
          <p:cNvPr id="36873" name="Group 10"/>
          <p:cNvGrpSpPr>
            <a:grpSpLocks/>
          </p:cNvGrpSpPr>
          <p:nvPr/>
        </p:nvGrpSpPr>
        <p:grpSpPr bwMode="auto">
          <a:xfrm>
            <a:off x="3049833" y="1674812"/>
            <a:ext cx="2998788" cy="1601788"/>
            <a:chOff x="1997" y="1314"/>
            <a:chExt cx="1889" cy="1009"/>
          </a:xfrm>
        </p:grpSpPr>
        <p:grpSp>
          <p:nvGrpSpPr>
            <p:cNvPr id="36876" name="Group 11"/>
            <p:cNvGrpSpPr>
              <a:grpSpLocks/>
            </p:cNvGrpSpPr>
            <p:nvPr/>
          </p:nvGrpSpPr>
          <p:grpSpPr bwMode="auto">
            <a:xfrm>
              <a:off x="1997" y="1404"/>
              <a:ext cx="1889" cy="919"/>
              <a:chOff x="1973" y="1027"/>
              <a:chExt cx="1926" cy="937"/>
            </a:xfrm>
          </p:grpSpPr>
          <p:sp>
            <p:nvSpPr>
              <p:cNvPr id="1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sp>
            <p:nvSpPr>
              <p:cNvPr id="1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grpSp>
        <p:sp>
          <p:nvSpPr>
            <p:cNvPr id="1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grpSp>
      <p:sp>
        <p:nvSpPr>
          <p:cNvPr id="36874" name="Text Box 18"/>
          <p:cNvSpPr txBox="1">
            <a:spLocks noChangeArrowheads="1"/>
          </p:cNvSpPr>
          <p:nvPr/>
        </p:nvSpPr>
        <p:spPr bwMode="auto">
          <a:xfrm>
            <a:off x="3581400" y="1949824"/>
            <a:ext cx="1905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dirty="0">
                <a:solidFill>
                  <a:srgbClr val="103154"/>
                </a:solidFill>
              </a:rPr>
              <a:t>NỘI DUNG</a:t>
            </a:r>
          </a:p>
        </p:txBody>
      </p:sp>
      <p:sp>
        <p:nvSpPr>
          <p:cNvPr id="20" name="Text Box 20"/>
          <p:cNvSpPr txBox="1">
            <a:spLocks noChangeArrowheads="1"/>
          </p:cNvSpPr>
          <p:nvPr/>
        </p:nvSpPr>
        <p:spPr bwMode="auto">
          <a:xfrm>
            <a:off x="5715000" y="3518044"/>
            <a:ext cx="2362200" cy="134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sz="2800" b="1" dirty="0" err="1">
                <a:solidFill>
                  <a:srgbClr val="103154"/>
                </a:solidFill>
              </a:rPr>
              <a:t>Giá</a:t>
            </a:r>
            <a:r>
              <a:rPr lang="en-US" sz="2800" b="1" dirty="0">
                <a:solidFill>
                  <a:srgbClr val="103154"/>
                </a:solidFill>
              </a:rPr>
              <a:t> </a:t>
            </a:r>
            <a:r>
              <a:rPr lang="en-US" sz="2800" b="1" dirty="0" err="1">
                <a:solidFill>
                  <a:srgbClr val="103154"/>
                </a:solidFill>
              </a:rPr>
              <a:t>trị</a:t>
            </a:r>
            <a:r>
              <a:rPr lang="en-US" sz="2800" b="1" dirty="0">
                <a:solidFill>
                  <a:srgbClr val="103154"/>
                </a:solidFill>
              </a:rPr>
              <a:t> </a:t>
            </a:r>
          </a:p>
          <a:p>
            <a:pPr algn="ctr">
              <a:lnSpc>
                <a:spcPct val="150000"/>
              </a:lnSpc>
            </a:pPr>
            <a:r>
              <a:rPr lang="en-US" sz="2800" b="1" dirty="0" err="1">
                <a:solidFill>
                  <a:srgbClr val="103154"/>
                </a:solidFill>
              </a:rPr>
              <a:t>doanh</a:t>
            </a:r>
            <a:r>
              <a:rPr lang="en-US" sz="2800" b="1" dirty="0">
                <a:solidFill>
                  <a:srgbClr val="103154"/>
                </a:solidFill>
              </a:rPr>
              <a:t> </a:t>
            </a:r>
            <a:r>
              <a:rPr lang="en-US" sz="2800" b="1" dirty="0" err="1">
                <a:solidFill>
                  <a:srgbClr val="103154"/>
                </a:solidFill>
              </a:rPr>
              <a:t>nghiệp</a:t>
            </a:r>
            <a:endParaRPr lang="en-US" sz="2800" b="1" dirty="0">
              <a:solidFill>
                <a:srgbClr val="103154"/>
              </a:solidFill>
            </a:endParaRPr>
          </a:p>
        </p:txBody>
      </p:sp>
    </p:spTree>
    <p:extLst>
      <p:ext uri="{BB962C8B-B14F-4D97-AF65-F5344CB8AC3E}">
        <p14:creationId xmlns:p14="http://schemas.microsoft.com/office/powerpoint/2010/main" val="4167419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ppt_x</p:attrName>
                                        </p:attrNameLst>
                                      </p:cBhvr>
                                      <p:tavLst>
                                        <p:tav tm="0">
                                          <p:val>
                                            <p:strVal val="#ppt_x-.2"/>
                                          </p:val>
                                        </p:tav>
                                        <p:tav tm="100000">
                                          <p:val>
                                            <p:strVal val="#ppt_x"/>
                                          </p:val>
                                        </p:tav>
                                      </p:tavLst>
                                    </p:anim>
                                    <p:anim calcmode="lin" valueType="num">
                                      <p:cBhvr>
                                        <p:cTn id="15"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Môi trường bên trong doanh nghiệp</a:t>
            </a:r>
            <a:endParaRPr lang="en-US" sz="3200" dirty="0"/>
          </a:p>
        </p:txBody>
      </p:sp>
      <p:sp>
        <p:nvSpPr>
          <p:cNvPr id="3" name="Content Placeholder 2"/>
          <p:cNvSpPr>
            <a:spLocks noGrp="1"/>
          </p:cNvSpPr>
          <p:nvPr>
            <p:ph idx="1"/>
          </p:nvPr>
        </p:nvSpPr>
        <p:spPr/>
        <p:txBody>
          <a:bodyPr>
            <a:normAutofit lnSpcReduction="10000"/>
          </a:bodyPr>
          <a:lstStyle/>
          <a:p>
            <a:pPr>
              <a:buNone/>
            </a:pPr>
            <a:r>
              <a:rPr lang="en-US" sz="2500" b="1" u="sng" dirty="0"/>
              <a:t>Năng lực quản trị kinh doanh</a:t>
            </a:r>
          </a:p>
          <a:p>
            <a:pPr>
              <a:buFontTx/>
              <a:buChar char="-"/>
            </a:pPr>
            <a:r>
              <a:rPr lang="en-US" sz="2500" dirty="0"/>
              <a:t>DN muốn tồn tại và phát triển lâu dài cần có một bộ máy QTKD đủ mạnh và tầm nhìn.</a:t>
            </a:r>
          </a:p>
          <a:p>
            <a:pPr>
              <a:buNone/>
            </a:pPr>
            <a:r>
              <a:rPr lang="en-US" sz="2500" dirty="0"/>
              <a:t>	+ Khả năng hoạch định chiến lược</a:t>
            </a:r>
          </a:p>
          <a:p>
            <a:pPr>
              <a:buNone/>
            </a:pPr>
            <a:r>
              <a:rPr lang="en-US" sz="2500" dirty="0"/>
              <a:t>	+ Trình độ tổ chức bộ máy quản lý</a:t>
            </a:r>
          </a:p>
          <a:p>
            <a:pPr>
              <a:buNone/>
            </a:pPr>
            <a:r>
              <a:rPr lang="en-US" sz="2500" dirty="0"/>
              <a:t>	+ Năng lực quản trị các yếu tố đầu vào, đầu ra</a:t>
            </a:r>
          </a:p>
          <a:p>
            <a:pPr>
              <a:buNone/>
            </a:pPr>
            <a:r>
              <a:rPr lang="en-US" sz="2500" dirty="0"/>
              <a:t>	+ Năng lực quản trị tài chính...</a:t>
            </a:r>
          </a:p>
          <a:p>
            <a:pPr>
              <a:buFontTx/>
              <a:buChar char="-"/>
            </a:pPr>
            <a:endParaRPr lang="en-US" sz="2500" dirty="0"/>
          </a:p>
        </p:txBody>
      </p:sp>
    </p:spTree>
    <p:extLst>
      <p:ext uri="{BB962C8B-B14F-4D97-AF65-F5344CB8AC3E}">
        <p14:creationId xmlns:p14="http://schemas.microsoft.com/office/powerpoint/2010/main" val="3575755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Yếu</a:t>
            </a:r>
            <a:r>
              <a:rPr lang="en-US" dirty="0"/>
              <a:t> </a:t>
            </a:r>
            <a:r>
              <a:rPr lang="en-US" dirty="0" err="1"/>
              <a:t>tố</a:t>
            </a:r>
            <a:r>
              <a:rPr lang="en-US" dirty="0"/>
              <a:t> </a:t>
            </a:r>
            <a:r>
              <a:rPr lang="en-US" dirty="0" err="1"/>
              <a:t>thuộc</a:t>
            </a:r>
            <a:r>
              <a:rPr lang="en-US" dirty="0"/>
              <a:t> </a:t>
            </a:r>
            <a:r>
              <a:rPr lang="en-US" dirty="0" err="1"/>
              <a:t>môi</a:t>
            </a:r>
            <a:r>
              <a:rPr lang="en-US" dirty="0"/>
              <a:t> </a:t>
            </a:r>
            <a:r>
              <a:rPr lang="en-US" dirty="0" err="1"/>
              <a:t>trường</a:t>
            </a:r>
            <a:r>
              <a:rPr lang="en-US" dirty="0"/>
              <a:t> </a:t>
            </a:r>
            <a:r>
              <a:rPr lang="en-US" dirty="0" err="1"/>
              <a:t>bên</a:t>
            </a:r>
            <a:r>
              <a:rPr lang="en-US" dirty="0"/>
              <a:t> </a:t>
            </a:r>
            <a:r>
              <a:rPr lang="en-US" dirty="0" err="1"/>
              <a:t>trong</a:t>
            </a:r>
            <a:r>
              <a:rPr lang="en-US" dirty="0"/>
              <a:t> DN</a:t>
            </a:r>
          </a:p>
        </p:txBody>
      </p:sp>
      <p:pic>
        <p:nvPicPr>
          <p:cNvPr id="5" name="Content Placeholder 4" descr="images11.jpg"/>
          <p:cNvPicPr>
            <a:picLocks noGrp="1" noChangeAspect="1"/>
          </p:cNvPicPr>
          <p:nvPr>
            <p:ph idx="1"/>
          </p:nvPr>
        </p:nvPicPr>
        <p:blipFill>
          <a:blip r:embed="rId2">
            <a:extLst>
              <a:ext uri="{28A0092B-C50C-407E-A947-70E740481C1C}">
                <a14:useLocalDpi xmlns:a14="http://schemas.microsoft.com/office/drawing/2010/main" val="0"/>
              </a:ext>
            </a:extLst>
          </a:blip>
          <a:srcRect t="10156" b="10156"/>
          <a:stretch>
            <a:fillRect/>
          </a:stretch>
        </p:blipFill>
        <p:spPr/>
      </p:pic>
    </p:spTree>
    <p:extLst>
      <p:ext uri="{BB962C8B-B14F-4D97-AF65-F5344CB8AC3E}">
        <p14:creationId xmlns:p14="http://schemas.microsoft.com/office/powerpoint/2010/main" val="3178792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Tình</a:t>
            </a:r>
            <a:r>
              <a:rPr lang="en-US" dirty="0"/>
              <a:t> </a:t>
            </a:r>
            <a:r>
              <a:rPr lang="en-US" dirty="0" err="1"/>
              <a:t>huống</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giá</a:t>
            </a:r>
            <a:r>
              <a:rPr lang="en-US" dirty="0"/>
              <a:t> </a:t>
            </a:r>
            <a:r>
              <a:rPr lang="en-US" dirty="0" err="1"/>
              <a:t>trị</a:t>
            </a:r>
            <a:r>
              <a:rPr lang="en-US" dirty="0"/>
              <a:t> Apple</a:t>
            </a:r>
          </a:p>
        </p:txBody>
      </p:sp>
      <p:pic>
        <p:nvPicPr>
          <p:cNvPr id="4" name="Content Placeholder 3" descr="index1.jpg"/>
          <p:cNvPicPr>
            <a:picLocks noGrp="1" noChangeAspect="1"/>
          </p:cNvPicPr>
          <p:nvPr>
            <p:ph idx="1"/>
          </p:nvPr>
        </p:nvPicPr>
        <p:blipFill>
          <a:blip r:embed="rId2">
            <a:extLst>
              <a:ext uri="{28A0092B-C50C-407E-A947-70E740481C1C}">
                <a14:useLocalDpi xmlns:a14="http://schemas.microsoft.com/office/drawing/2010/main" val="0"/>
              </a:ext>
            </a:extLst>
          </a:blip>
          <a:srcRect l="-29174" r="-29174"/>
          <a:stretch>
            <a:fillRect/>
          </a:stretch>
        </p:blipFill>
        <p:spPr/>
      </p:pic>
    </p:spTree>
    <p:extLst>
      <p:ext uri="{BB962C8B-B14F-4D97-AF65-F5344CB8AC3E}">
        <p14:creationId xmlns:p14="http://schemas.microsoft.com/office/powerpoint/2010/main" val="194473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GIÁ DOANH NGHIỆP</a:t>
            </a:r>
          </a:p>
        </p:txBody>
      </p:sp>
      <p:pic>
        <p:nvPicPr>
          <p:cNvPr id="4" name="Picture 23" descr="images 12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680" y="2065293"/>
            <a:ext cx="2762250" cy="4146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67"/>
          <p:cNvGrpSpPr>
            <a:grpSpLocks/>
          </p:cNvGrpSpPr>
          <p:nvPr/>
        </p:nvGrpSpPr>
        <p:grpSpPr bwMode="auto">
          <a:xfrm>
            <a:off x="3457918" y="2193925"/>
            <a:ext cx="4724400" cy="685800"/>
            <a:chOff x="1344" y="1104"/>
            <a:chExt cx="2976" cy="432"/>
          </a:xfrm>
        </p:grpSpPr>
        <p:sp>
          <p:nvSpPr>
            <p:cNvPr id="6" name="AutoShape 48"/>
            <p:cNvSpPr>
              <a:spLocks noChangeArrowheads="1"/>
            </p:cNvSpPr>
            <p:nvPr/>
          </p:nvSpPr>
          <p:spPr bwMode="gray">
            <a:xfrm>
              <a:off x="1584" y="117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7"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8" name="Text Box 50"/>
            <p:cNvSpPr txBox="1">
              <a:spLocks noChangeArrowheads="1"/>
            </p:cNvSpPr>
            <p:nvPr/>
          </p:nvSpPr>
          <p:spPr bwMode="gray">
            <a:xfrm>
              <a:off x="1824" y="1200"/>
              <a:ext cx="216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b="1" dirty="0" err="1"/>
                <a:t>Các</a:t>
              </a:r>
              <a:r>
                <a:rPr lang="en-US" b="1" dirty="0"/>
                <a:t> </a:t>
              </a:r>
              <a:r>
                <a:rPr lang="en-US" b="1" dirty="0" err="1"/>
                <a:t>cấp</a:t>
              </a:r>
              <a:r>
                <a:rPr lang="en-US" b="1" dirty="0"/>
                <a:t> </a:t>
              </a:r>
              <a:r>
                <a:rPr lang="en-US" b="1" dirty="0" err="1"/>
                <a:t>độ</a:t>
              </a:r>
              <a:r>
                <a:rPr lang="en-US" b="1" dirty="0"/>
                <a:t> </a:t>
              </a:r>
              <a:r>
                <a:rPr lang="en-US" b="1" dirty="0" err="1"/>
                <a:t>về</a:t>
              </a:r>
              <a:r>
                <a:rPr lang="en-US" b="1" dirty="0"/>
                <a:t> </a:t>
              </a:r>
              <a:r>
                <a:rPr lang="en-US" b="1" dirty="0" err="1"/>
                <a:t>định</a:t>
              </a:r>
              <a:r>
                <a:rPr lang="en-US" b="1" dirty="0"/>
                <a:t> </a:t>
              </a:r>
              <a:r>
                <a:rPr lang="en-US" b="1" dirty="0" err="1"/>
                <a:t>giá</a:t>
              </a:r>
              <a:endParaRPr lang="en-US" b="1" dirty="0"/>
            </a:p>
          </p:txBody>
        </p:sp>
        <p:sp>
          <p:nvSpPr>
            <p:cNvPr id="9" name="Text Box 51"/>
            <p:cNvSpPr txBox="1">
              <a:spLocks noChangeArrowheads="1"/>
            </p:cNvSpPr>
            <p:nvPr/>
          </p:nvSpPr>
          <p:spPr bwMode="gray">
            <a:xfrm>
              <a:off x="1441" y="116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1</a:t>
              </a:r>
            </a:p>
          </p:txBody>
        </p:sp>
      </p:grpSp>
      <p:grpSp>
        <p:nvGrpSpPr>
          <p:cNvPr id="10" name="Group 68"/>
          <p:cNvGrpSpPr>
            <a:grpSpLocks/>
          </p:cNvGrpSpPr>
          <p:nvPr/>
        </p:nvGrpSpPr>
        <p:grpSpPr bwMode="auto">
          <a:xfrm>
            <a:off x="3886200" y="3244850"/>
            <a:ext cx="4724400" cy="685800"/>
            <a:chOff x="1344" y="1584"/>
            <a:chExt cx="2976" cy="432"/>
          </a:xfrm>
        </p:grpSpPr>
        <p:sp>
          <p:nvSpPr>
            <p:cNvPr id="11" name="AutoShape 53"/>
            <p:cNvSpPr>
              <a:spLocks noChangeArrowheads="1"/>
            </p:cNvSpPr>
            <p:nvPr/>
          </p:nvSpPr>
          <p:spPr bwMode="gray">
            <a:xfrm>
              <a:off x="1584" y="1659"/>
              <a:ext cx="2736"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12" name="AutoShape 54"/>
            <p:cNvSpPr>
              <a:spLocks noChangeArrowheads="1"/>
            </p:cNvSpPr>
            <p:nvPr/>
          </p:nvSpPr>
          <p:spPr bwMode="gray">
            <a:xfrm>
              <a:off x="1344" y="158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13" name="Text Box 55"/>
            <p:cNvSpPr txBox="1">
              <a:spLocks noChangeArrowheads="1"/>
            </p:cNvSpPr>
            <p:nvPr/>
          </p:nvSpPr>
          <p:spPr bwMode="gray">
            <a:xfrm>
              <a:off x="1824" y="1680"/>
              <a:ext cx="216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b="1" dirty="0" err="1"/>
                <a:t>Khái</a:t>
              </a:r>
              <a:r>
                <a:rPr lang="en-US" b="1" dirty="0"/>
                <a:t> </a:t>
              </a:r>
              <a:r>
                <a:rPr lang="en-US" b="1" dirty="0" err="1"/>
                <a:t>niệm</a:t>
              </a:r>
              <a:r>
                <a:rPr lang="en-US" b="1" dirty="0"/>
                <a:t> </a:t>
              </a:r>
              <a:r>
                <a:rPr lang="en-US" b="1" dirty="0" err="1"/>
                <a:t>định</a:t>
              </a:r>
              <a:r>
                <a:rPr lang="en-US" b="1" dirty="0"/>
                <a:t> </a:t>
              </a:r>
              <a:r>
                <a:rPr lang="en-US" b="1" dirty="0" err="1"/>
                <a:t>giá</a:t>
              </a:r>
              <a:r>
                <a:rPr lang="en-US" b="1" dirty="0"/>
                <a:t> DN</a:t>
              </a:r>
            </a:p>
          </p:txBody>
        </p:sp>
        <p:sp>
          <p:nvSpPr>
            <p:cNvPr id="14" name="Text Box 56"/>
            <p:cNvSpPr txBox="1">
              <a:spLocks noChangeArrowheads="1"/>
            </p:cNvSpPr>
            <p:nvPr/>
          </p:nvSpPr>
          <p:spPr bwMode="gray">
            <a:xfrm>
              <a:off x="1441" y="164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2</a:t>
              </a:r>
            </a:p>
          </p:txBody>
        </p:sp>
      </p:grpSp>
      <p:grpSp>
        <p:nvGrpSpPr>
          <p:cNvPr id="15" name="Group 69"/>
          <p:cNvGrpSpPr>
            <a:grpSpLocks/>
          </p:cNvGrpSpPr>
          <p:nvPr/>
        </p:nvGrpSpPr>
        <p:grpSpPr bwMode="auto">
          <a:xfrm>
            <a:off x="4040188" y="5289551"/>
            <a:ext cx="4724400" cy="685800"/>
            <a:chOff x="1344" y="2064"/>
            <a:chExt cx="2976" cy="432"/>
          </a:xfrm>
        </p:grpSpPr>
        <p:sp>
          <p:nvSpPr>
            <p:cNvPr id="16" name="AutoShape 58"/>
            <p:cNvSpPr>
              <a:spLocks noChangeArrowheads="1"/>
            </p:cNvSpPr>
            <p:nvPr/>
          </p:nvSpPr>
          <p:spPr bwMode="gray">
            <a:xfrm>
              <a:off x="1584" y="213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17"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18" name="Text Box 60"/>
            <p:cNvSpPr txBox="1">
              <a:spLocks noChangeArrowheads="1"/>
            </p:cNvSpPr>
            <p:nvPr/>
          </p:nvSpPr>
          <p:spPr bwMode="gray">
            <a:xfrm>
              <a:off x="1824" y="2160"/>
              <a:ext cx="240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b="1" dirty="0" err="1"/>
                <a:t>Vai</a:t>
              </a:r>
              <a:r>
                <a:rPr lang="en-US" b="1" dirty="0"/>
                <a:t> </a:t>
              </a:r>
              <a:r>
                <a:rPr lang="en-US" b="1" dirty="0" err="1"/>
                <a:t>trò</a:t>
              </a:r>
              <a:r>
                <a:rPr lang="en-US" b="1" dirty="0"/>
                <a:t> </a:t>
              </a:r>
              <a:r>
                <a:rPr lang="en-US" b="1" dirty="0" err="1"/>
                <a:t>của</a:t>
              </a:r>
              <a:r>
                <a:rPr lang="en-US" b="1" dirty="0"/>
                <a:t> </a:t>
              </a:r>
              <a:r>
                <a:rPr lang="en-US" b="1" dirty="0" err="1"/>
                <a:t>định</a:t>
              </a:r>
              <a:r>
                <a:rPr lang="en-US" b="1" dirty="0"/>
                <a:t> </a:t>
              </a:r>
              <a:r>
                <a:rPr lang="en-US" b="1" dirty="0" err="1"/>
                <a:t>giá</a:t>
              </a:r>
              <a:r>
                <a:rPr lang="en-US" b="1" dirty="0"/>
                <a:t> DN</a:t>
              </a:r>
            </a:p>
          </p:txBody>
        </p:sp>
        <p:sp>
          <p:nvSpPr>
            <p:cNvPr id="19" name="Text Box 61"/>
            <p:cNvSpPr txBox="1">
              <a:spLocks noChangeArrowheads="1"/>
            </p:cNvSpPr>
            <p:nvPr/>
          </p:nvSpPr>
          <p:spPr bwMode="gray">
            <a:xfrm>
              <a:off x="1445" y="2126"/>
              <a:ext cx="21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dirty="0">
                  <a:solidFill>
                    <a:schemeClr val="bg1"/>
                  </a:solidFill>
                </a:rPr>
                <a:t>4</a:t>
              </a:r>
            </a:p>
          </p:txBody>
        </p:sp>
      </p:grpSp>
      <p:grpSp>
        <p:nvGrpSpPr>
          <p:cNvPr id="20" name="Group 69"/>
          <p:cNvGrpSpPr>
            <a:grpSpLocks/>
          </p:cNvGrpSpPr>
          <p:nvPr/>
        </p:nvGrpSpPr>
        <p:grpSpPr bwMode="auto">
          <a:xfrm>
            <a:off x="3450100" y="4202216"/>
            <a:ext cx="5160500" cy="1104000"/>
            <a:chOff x="1344" y="2064"/>
            <a:chExt cx="2976" cy="619"/>
          </a:xfrm>
        </p:grpSpPr>
        <p:sp>
          <p:nvSpPr>
            <p:cNvPr id="21" name="AutoShape 58"/>
            <p:cNvSpPr>
              <a:spLocks noChangeArrowheads="1"/>
            </p:cNvSpPr>
            <p:nvPr/>
          </p:nvSpPr>
          <p:spPr bwMode="gray">
            <a:xfrm>
              <a:off x="1584" y="213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22"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mn-cs"/>
              </a:endParaRPr>
            </a:p>
          </p:txBody>
        </p:sp>
        <p:sp>
          <p:nvSpPr>
            <p:cNvPr id="23" name="Text Box 60"/>
            <p:cNvSpPr txBox="1">
              <a:spLocks noChangeArrowheads="1"/>
            </p:cNvSpPr>
            <p:nvPr/>
          </p:nvSpPr>
          <p:spPr bwMode="gray">
            <a:xfrm>
              <a:off x="1824" y="2160"/>
              <a:ext cx="2400"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b="1" dirty="0" err="1"/>
                <a:t>Các</a:t>
              </a:r>
              <a:r>
                <a:rPr lang="en-US" b="1" dirty="0"/>
                <a:t> </a:t>
              </a:r>
              <a:r>
                <a:rPr lang="en-US" b="1" dirty="0" err="1"/>
                <a:t>yếu</a:t>
              </a:r>
              <a:r>
                <a:rPr lang="en-US" b="1" dirty="0"/>
                <a:t> </a:t>
              </a:r>
              <a:r>
                <a:rPr lang="en-US" b="1" dirty="0" err="1"/>
                <a:t>tố</a:t>
              </a:r>
              <a:r>
                <a:rPr lang="en-US" b="1" dirty="0"/>
                <a:t> </a:t>
              </a:r>
              <a:r>
                <a:rPr lang="en-US" b="1" dirty="0" err="1"/>
                <a:t>ảnh</a:t>
              </a:r>
              <a:r>
                <a:rPr lang="en-US" b="1" dirty="0"/>
                <a:t> </a:t>
              </a:r>
              <a:r>
                <a:rPr lang="en-US" b="1" dirty="0" err="1"/>
                <a:t>hưởng</a:t>
              </a:r>
              <a:r>
                <a:rPr lang="en-US" b="1" dirty="0"/>
                <a:t> ĐGDN</a:t>
              </a:r>
            </a:p>
          </p:txBody>
        </p:sp>
        <p:sp>
          <p:nvSpPr>
            <p:cNvPr id="24" name="Text Box 61"/>
            <p:cNvSpPr txBox="1">
              <a:spLocks noChangeArrowheads="1"/>
            </p:cNvSpPr>
            <p:nvPr/>
          </p:nvSpPr>
          <p:spPr bwMode="gray">
            <a:xfrm>
              <a:off x="1441" y="2126"/>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solidFill>
                    <a:schemeClr val="bg1"/>
                  </a:solidFill>
                </a:rPr>
                <a:t>3</a:t>
              </a:r>
            </a:p>
          </p:txBody>
        </p:sp>
      </p:grpSp>
    </p:spTree>
    <p:extLst>
      <p:ext uri="{BB962C8B-B14F-4D97-AF65-F5344CB8AC3E}">
        <p14:creationId xmlns:p14="http://schemas.microsoft.com/office/powerpoint/2010/main" val="371368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800" decel="100000"/>
                                        <p:tgtEl>
                                          <p:spTgt spid="10"/>
                                        </p:tgtEl>
                                      </p:cBhvr>
                                    </p:animEffect>
                                    <p:anim calcmode="lin" valueType="num">
                                      <p:cBhvr>
                                        <p:cTn id="18" dur="800" decel="100000" fill="hold"/>
                                        <p:tgtEl>
                                          <p:spTgt spid="10"/>
                                        </p:tgtEl>
                                        <p:attrNameLst>
                                          <p:attrName>style.rotation</p:attrName>
                                        </p:attrNameLst>
                                      </p:cBhvr>
                                      <p:tavLst>
                                        <p:tav tm="0">
                                          <p:val>
                                            <p:fltVal val="-90"/>
                                          </p:val>
                                        </p:tav>
                                        <p:tav tm="100000">
                                          <p:val>
                                            <p:fltVal val="0"/>
                                          </p:val>
                                        </p:tav>
                                      </p:tavLst>
                                    </p:anim>
                                    <p:anim calcmode="lin" valueType="num">
                                      <p:cBhvr>
                                        <p:cTn id="19" dur="800" decel="100000" fill="hold"/>
                                        <p:tgtEl>
                                          <p:spTgt spid="10"/>
                                        </p:tgtEl>
                                        <p:attrNameLst>
                                          <p:attrName>ppt_x</p:attrName>
                                        </p:attrNameLst>
                                      </p:cBhvr>
                                      <p:tavLst>
                                        <p:tav tm="0">
                                          <p:val>
                                            <p:strVal val="#ppt_x+0.4"/>
                                          </p:val>
                                        </p:tav>
                                        <p:tav tm="100000">
                                          <p:val>
                                            <p:strVal val="#ppt_x-0.05"/>
                                          </p:val>
                                        </p:tav>
                                      </p:tavLst>
                                    </p:anim>
                                    <p:anim calcmode="lin" valueType="num">
                                      <p:cBhvr>
                                        <p:cTn id="20" dur="800" decel="100000" fill="hold"/>
                                        <p:tgtEl>
                                          <p:spTgt spid="10"/>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800" decel="100000"/>
                                        <p:tgtEl>
                                          <p:spTgt spid="15"/>
                                        </p:tgtEl>
                                      </p:cBhvr>
                                    </p:animEffect>
                                    <p:anim calcmode="lin" valueType="num">
                                      <p:cBhvr>
                                        <p:cTn id="28" dur="800" decel="100000" fill="hold"/>
                                        <p:tgtEl>
                                          <p:spTgt spid="15"/>
                                        </p:tgtEl>
                                        <p:attrNameLst>
                                          <p:attrName>style.rotation</p:attrName>
                                        </p:attrNameLst>
                                      </p:cBhvr>
                                      <p:tavLst>
                                        <p:tav tm="0">
                                          <p:val>
                                            <p:fltVal val="-90"/>
                                          </p:val>
                                        </p:tav>
                                        <p:tav tm="100000">
                                          <p:val>
                                            <p:fltVal val="0"/>
                                          </p:val>
                                        </p:tav>
                                      </p:tavLst>
                                    </p:anim>
                                    <p:anim calcmode="lin" valueType="num">
                                      <p:cBhvr>
                                        <p:cTn id="29" dur="800" decel="100000" fill="hold"/>
                                        <p:tgtEl>
                                          <p:spTgt spid="15"/>
                                        </p:tgtEl>
                                        <p:attrNameLst>
                                          <p:attrName>ppt_x</p:attrName>
                                        </p:attrNameLst>
                                      </p:cBhvr>
                                      <p:tavLst>
                                        <p:tav tm="0">
                                          <p:val>
                                            <p:strVal val="#ppt_x+0.4"/>
                                          </p:val>
                                        </p:tav>
                                        <p:tav tm="100000">
                                          <p:val>
                                            <p:strVal val="#ppt_x-0.05"/>
                                          </p:val>
                                        </p:tav>
                                      </p:tavLst>
                                    </p:anim>
                                    <p:anim calcmode="lin" valueType="num">
                                      <p:cBhvr>
                                        <p:cTn id="30" dur="800" decel="100000" fill="hold"/>
                                        <p:tgtEl>
                                          <p:spTgt spid="15"/>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800" decel="100000"/>
                                        <p:tgtEl>
                                          <p:spTgt spid="20"/>
                                        </p:tgtEl>
                                      </p:cBhvr>
                                    </p:animEffect>
                                    <p:anim calcmode="lin" valueType="num">
                                      <p:cBhvr>
                                        <p:cTn id="38" dur="800" decel="100000" fill="hold"/>
                                        <p:tgtEl>
                                          <p:spTgt spid="20"/>
                                        </p:tgtEl>
                                        <p:attrNameLst>
                                          <p:attrName>style.rotation</p:attrName>
                                        </p:attrNameLst>
                                      </p:cBhvr>
                                      <p:tavLst>
                                        <p:tav tm="0">
                                          <p:val>
                                            <p:fltVal val="-90"/>
                                          </p:val>
                                        </p:tav>
                                        <p:tav tm="100000">
                                          <p:val>
                                            <p:fltVal val="0"/>
                                          </p:val>
                                        </p:tav>
                                      </p:tavLst>
                                    </p:anim>
                                    <p:anim calcmode="lin" valueType="num">
                                      <p:cBhvr>
                                        <p:cTn id="39" dur="800" decel="100000" fill="hold"/>
                                        <p:tgtEl>
                                          <p:spTgt spid="20"/>
                                        </p:tgtEl>
                                        <p:attrNameLst>
                                          <p:attrName>ppt_x</p:attrName>
                                        </p:attrNameLst>
                                      </p:cBhvr>
                                      <p:tavLst>
                                        <p:tav tm="0">
                                          <p:val>
                                            <p:strVal val="#ppt_x+0.4"/>
                                          </p:val>
                                        </p:tav>
                                        <p:tav tm="100000">
                                          <p:val>
                                            <p:strVal val="#ppt_x-0.05"/>
                                          </p:val>
                                        </p:tav>
                                      </p:tavLst>
                                    </p:anim>
                                    <p:anim calcmode="lin" valueType="num">
                                      <p:cBhvr>
                                        <p:cTn id="40" dur="800" decel="100000" fill="hold"/>
                                        <p:tgtEl>
                                          <p:spTgt spid="20"/>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t>CÁC CẤP ĐỘ VỀ ĐỊNH GIÁ</a:t>
            </a:r>
          </a:p>
        </p:txBody>
      </p:sp>
      <p:sp>
        <p:nvSpPr>
          <p:cNvPr id="47106" name="Rectangle 3"/>
          <p:cNvSpPr>
            <a:spLocks noGrp="1" noChangeArrowheads="1"/>
          </p:cNvSpPr>
          <p:nvPr>
            <p:ph idx="1"/>
          </p:nvPr>
        </p:nvSpPr>
        <p:spPr>
          <a:xfrm>
            <a:off x="0" y="1143000"/>
            <a:ext cx="9144000" cy="5562600"/>
          </a:xfrm>
        </p:spPr>
        <p:txBody>
          <a:bodyPr/>
          <a:lstStyle/>
          <a:p>
            <a:pPr algn="just" eaLnBrk="1" hangingPunct="1">
              <a:lnSpc>
                <a:spcPct val="80000"/>
              </a:lnSpc>
              <a:buFont typeface="Wingdings" charset="0"/>
              <a:buChar char="ü"/>
            </a:pPr>
            <a:endParaRPr lang="en-US" sz="2400"/>
          </a:p>
          <a:p>
            <a:pPr algn="just" eaLnBrk="1" hangingPunct="1">
              <a:lnSpc>
                <a:spcPct val="80000"/>
              </a:lnSpc>
              <a:buFont typeface="Wingdings" charset="0"/>
              <a:buChar char="ü"/>
            </a:pPr>
            <a:endParaRPr lang="en-US" sz="2400"/>
          </a:p>
        </p:txBody>
      </p:sp>
      <p:sp>
        <p:nvSpPr>
          <p:cNvPr id="47107" name="Rectangle 7"/>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D51BAA5-615F-124F-BA7F-841D4DF0CACB}" type="slidenum">
              <a:rPr lang="en-US" sz="1400"/>
              <a:pPr eaLnBrk="1" hangingPunct="1"/>
              <a:t>34</a:t>
            </a:fld>
            <a:endParaRPr lang="en-US" sz="1400"/>
          </a:p>
        </p:txBody>
      </p:sp>
      <p:graphicFrame>
        <p:nvGraphicFramePr>
          <p:cNvPr id="5" name="Diagram 4"/>
          <p:cNvGraphicFramePr/>
          <p:nvPr>
            <p:extLst>
              <p:ext uri="{D42A27DB-BD31-4B8C-83A1-F6EECF244321}">
                <p14:modId xmlns:p14="http://schemas.microsoft.com/office/powerpoint/2010/main" val="3273096540"/>
              </p:ext>
            </p:extLst>
          </p:nvPr>
        </p:nvGraphicFramePr>
        <p:xfrm>
          <a:off x="452259" y="1658251"/>
          <a:ext cx="8077200" cy="49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3057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352778"/>
            <a:ext cx="8534400" cy="984250"/>
          </a:xfrm>
        </p:spPr>
        <p:txBody>
          <a:bodyPr/>
          <a:lstStyle/>
          <a:p>
            <a:pPr eaLnBrk="1" hangingPunct="1"/>
            <a:r>
              <a:rPr lang="en-US" dirty="0" err="1"/>
              <a:t>Khái</a:t>
            </a:r>
            <a:r>
              <a:rPr lang="en-US" dirty="0"/>
              <a:t> </a:t>
            </a:r>
            <a:r>
              <a:rPr lang="en-US" dirty="0" err="1"/>
              <a:t>niệm</a:t>
            </a:r>
            <a:r>
              <a:rPr lang="en-US" dirty="0"/>
              <a:t> </a:t>
            </a:r>
            <a:r>
              <a:rPr lang="en-US" dirty="0" err="1"/>
              <a:t>Định</a:t>
            </a:r>
            <a:r>
              <a:rPr lang="en-US" dirty="0"/>
              <a:t> </a:t>
            </a:r>
            <a:r>
              <a:rPr lang="en-US" dirty="0" err="1"/>
              <a:t>giá</a:t>
            </a:r>
            <a:r>
              <a:rPr lang="en-US" dirty="0"/>
              <a:t> </a:t>
            </a:r>
            <a:r>
              <a:rPr lang="en-US" dirty="0" err="1"/>
              <a:t>tài</a:t>
            </a:r>
            <a:r>
              <a:rPr lang="en-US" dirty="0"/>
              <a:t> </a:t>
            </a:r>
            <a:r>
              <a:rPr lang="en-US" dirty="0" err="1"/>
              <a:t>sản</a:t>
            </a:r>
            <a:endParaRPr lang="en-US" dirty="0"/>
          </a:p>
        </p:txBody>
      </p:sp>
      <p:sp>
        <p:nvSpPr>
          <p:cNvPr id="54275" name="Rectangle 3"/>
          <p:cNvSpPr>
            <a:spLocks noGrp="1" noChangeArrowheads="1"/>
          </p:cNvSpPr>
          <p:nvPr>
            <p:ph idx="1"/>
          </p:nvPr>
        </p:nvSpPr>
        <p:spPr>
          <a:xfrm>
            <a:off x="381000" y="2243666"/>
            <a:ext cx="5486400" cy="4080933"/>
          </a:xfrm>
        </p:spPr>
        <p:txBody>
          <a:bodyPr/>
          <a:lstStyle/>
          <a:p>
            <a:pPr algn="just" eaLnBrk="1" hangingPunct="1">
              <a:lnSpc>
                <a:spcPct val="200000"/>
              </a:lnSpc>
              <a:spcBef>
                <a:spcPct val="50000"/>
              </a:spcBef>
              <a:buClrTx/>
              <a:buFontTx/>
              <a:buNone/>
            </a:pPr>
            <a:r>
              <a:rPr lang="en-US" dirty="0"/>
              <a:t>	</a:t>
            </a:r>
            <a:r>
              <a:rPr lang="en-US" dirty="0" err="1"/>
              <a:t>Định</a:t>
            </a:r>
            <a:r>
              <a:rPr lang="en-US" dirty="0"/>
              <a:t> </a:t>
            </a:r>
            <a:r>
              <a:rPr lang="en-US" dirty="0" err="1"/>
              <a:t>giá</a:t>
            </a:r>
            <a:r>
              <a:rPr lang="en-US" dirty="0"/>
              <a:t> TS </a:t>
            </a:r>
            <a:r>
              <a:rPr lang="en-US" dirty="0" err="1"/>
              <a:t>là</a:t>
            </a:r>
            <a:r>
              <a:rPr lang="en-US" dirty="0"/>
              <a:t> </a:t>
            </a:r>
            <a:r>
              <a:rPr lang="en-US" dirty="0" err="1"/>
              <a:t>việc</a:t>
            </a:r>
            <a:r>
              <a:rPr lang="en-US" dirty="0"/>
              <a:t> </a:t>
            </a:r>
            <a:r>
              <a:rPr lang="en-US" dirty="0" err="1"/>
              <a:t>ước</a:t>
            </a:r>
            <a:r>
              <a:rPr lang="en-US" dirty="0"/>
              <a:t> </a:t>
            </a:r>
            <a:r>
              <a:rPr lang="en-US" dirty="0" err="1"/>
              <a:t>tính</a:t>
            </a:r>
            <a:r>
              <a:rPr lang="en-US" dirty="0"/>
              <a:t> </a:t>
            </a:r>
            <a:r>
              <a:rPr lang="en-US" dirty="0" err="1"/>
              <a:t>bằng</a:t>
            </a:r>
            <a:r>
              <a:rPr lang="en-US" dirty="0"/>
              <a:t> </a:t>
            </a:r>
            <a:r>
              <a:rPr lang="en-US" dirty="0" err="1"/>
              <a:t>tiền</a:t>
            </a:r>
            <a:r>
              <a:rPr lang="en-US" dirty="0"/>
              <a:t> </a:t>
            </a:r>
            <a:r>
              <a:rPr lang="en-US" dirty="0" err="1"/>
              <a:t>với</a:t>
            </a:r>
            <a:r>
              <a:rPr lang="en-US" dirty="0"/>
              <a:t> </a:t>
            </a:r>
            <a:r>
              <a:rPr lang="en-US" dirty="0" err="1"/>
              <a:t>độ</a:t>
            </a:r>
            <a:r>
              <a:rPr lang="en-US" dirty="0"/>
              <a:t> tin </a:t>
            </a:r>
            <a:r>
              <a:rPr lang="en-US" dirty="0" err="1"/>
              <a:t>cậy</a:t>
            </a:r>
            <a:r>
              <a:rPr lang="en-US" dirty="0"/>
              <a:t> </a:t>
            </a:r>
            <a:r>
              <a:rPr lang="en-US" dirty="0" err="1"/>
              <a:t>cao</a:t>
            </a:r>
            <a:r>
              <a:rPr lang="en-US" dirty="0"/>
              <a:t> </a:t>
            </a:r>
            <a:r>
              <a:rPr lang="en-US" dirty="0" err="1"/>
              <a:t>nhất</a:t>
            </a:r>
            <a:r>
              <a:rPr lang="en-US" dirty="0"/>
              <a:t> </a:t>
            </a:r>
            <a:r>
              <a:rPr lang="en-US" dirty="0" err="1"/>
              <a:t>về</a:t>
            </a:r>
            <a:r>
              <a:rPr lang="en-US" dirty="0"/>
              <a:t> </a:t>
            </a:r>
            <a:r>
              <a:rPr lang="en-US" dirty="0" err="1"/>
              <a:t>lợi</a:t>
            </a:r>
            <a:r>
              <a:rPr lang="en-US" dirty="0"/>
              <a:t> </a:t>
            </a:r>
            <a:r>
              <a:rPr lang="en-US" dirty="0" err="1"/>
              <a:t>ích</a:t>
            </a:r>
            <a:r>
              <a:rPr lang="en-US" dirty="0"/>
              <a:t> </a:t>
            </a:r>
            <a:r>
              <a:rPr lang="en-US" dirty="0" err="1"/>
              <a:t>mà</a:t>
            </a:r>
            <a:r>
              <a:rPr lang="en-US" dirty="0"/>
              <a:t> </a:t>
            </a:r>
            <a:r>
              <a:rPr lang="en-US" dirty="0" err="1"/>
              <a:t>tài</a:t>
            </a:r>
            <a:r>
              <a:rPr lang="en-US" dirty="0"/>
              <a:t> </a:t>
            </a:r>
            <a:r>
              <a:rPr lang="en-US" dirty="0" err="1"/>
              <a:t>sản</a:t>
            </a:r>
            <a:r>
              <a:rPr lang="en-US" dirty="0"/>
              <a:t> </a:t>
            </a:r>
            <a:r>
              <a:rPr lang="en-US" dirty="0" err="1"/>
              <a:t>có</a:t>
            </a:r>
            <a:r>
              <a:rPr lang="en-US" dirty="0"/>
              <a:t> </a:t>
            </a:r>
            <a:r>
              <a:rPr lang="en-US" dirty="0" err="1"/>
              <a:t>thể</a:t>
            </a:r>
            <a:r>
              <a:rPr lang="en-US" dirty="0"/>
              <a:t> </a:t>
            </a:r>
            <a:r>
              <a:rPr lang="en-US" dirty="0" err="1"/>
              <a:t>mang</a:t>
            </a:r>
            <a:r>
              <a:rPr lang="en-US" dirty="0"/>
              <a:t> </a:t>
            </a:r>
            <a:r>
              <a:rPr lang="en-US" dirty="0" err="1"/>
              <a:t>lại</a:t>
            </a:r>
            <a:r>
              <a:rPr lang="en-US" dirty="0"/>
              <a:t> </a:t>
            </a:r>
            <a:r>
              <a:rPr lang="en-US" dirty="0" err="1"/>
              <a:t>cho</a:t>
            </a:r>
            <a:r>
              <a:rPr lang="en-US" dirty="0"/>
              <a:t> </a:t>
            </a:r>
            <a:r>
              <a:rPr lang="en-US" dirty="0" err="1"/>
              <a:t>chủ</a:t>
            </a:r>
            <a:r>
              <a:rPr lang="en-US" dirty="0"/>
              <a:t> </a:t>
            </a:r>
            <a:r>
              <a:rPr lang="en-US" dirty="0" err="1"/>
              <a:t>thể</a:t>
            </a:r>
            <a:r>
              <a:rPr lang="en-US" dirty="0"/>
              <a:t> </a:t>
            </a:r>
            <a:r>
              <a:rPr lang="en-US" dirty="0" err="1"/>
              <a:t>nào</a:t>
            </a:r>
            <a:r>
              <a:rPr lang="en-US" dirty="0"/>
              <a:t> </a:t>
            </a:r>
            <a:r>
              <a:rPr lang="en-US" dirty="0" err="1"/>
              <a:t>đó</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a:t>
            </a:r>
          </a:p>
          <a:p>
            <a:pPr algn="just" eaLnBrk="1" hangingPunct="1">
              <a:lnSpc>
                <a:spcPct val="200000"/>
              </a:lnSpc>
              <a:buFont typeface="Wingdings" charset="0"/>
              <a:buNone/>
            </a:pPr>
            <a:endParaRPr lang="en-US" dirty="0"/>
          </a:p>
        </p:txBody>
      </p:sp>
      <p:sp>
        <p:nvSpPr>
          <p:cNvPr id="58372" name="Rectangle 7"/>
          <p:cNvSpPr>
            <a:spLocks noGrp="1" noChangeArrowheads="1"/>
          </p:cNvSpPr>
          <p:nvPr>
            <p:ph type="sldNum" sz="quarter" idx="10"/>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558C244D-B6C2-F149-BAC7-066BDC5AAB8F}" type="slidenum">
              <a:rPr lang="en-US" sz="1400"/>
              <a:pPr eaLnBrk="1" hangingPunct="1"/>
              <a:t>35</a:t>
            </a:fld>
            <a:endParaRPr lang="en-US" sz="1400"/>
          </a:p>
        </p:txBody>
      </p:sp>
      <p:pic>
        <p:nvPicPr>
          <p:cNvPr id="5" name="Picture 4" descr="business_analysis_iStock_000003923536XSmall.jpg"/>
          <p:cNvPicPr>
            <a:picLocks noChangeAspect="1"/>
          </p:cNvPicPr>
          <p:nvPr/>
        </p:nvPicPr>
        <p:blipFill>
          <a:blip r:embed="rId2" cstate="print"/>
          <a:stretch>
            <a:fillRect/>
          </a:stretch>
        </p:blipFill>
        <p:spPr>
          <a:xfrm>
            <a:off x="5867400" y="1676400"/>
            <a:ext cx="3124200" cy="4419600"/>
          </a:xfrm>
          <a:prstGeom prst="ellipse">
            <a:avLst/>
          </a:prstGeom>
          <a:ln>
            <a:noFill/>
          </a:ln>
          <a:effectLst>
            <a:softEdge rad="112500"/>
          </a:effectLst>
        </p:spPr>
      </p:pic>
    </p:spTree>
    <p:extLst>
      <p:ext uri="{BB962C8B-B14F-4D97-AF65-F5344CB8AC3E}">
        <p14:creationId xmlns:p14="http://schemas.microsoft.com/office/powerpoint/2010/main" val="31771523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1000" fill="hold"/>
                                        <p:tgtEl>
                                          <p:spTgt spid="5427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427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4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định</a:t>
            </a:r>
            <a:r>
              <a:rPr lang="en-US" dirty="0"/>
              <a:t> </a:t>
            </a:r>
            <a:r>
              <a:rPr lang="en-US" dirty="0" err="1"/>
              <a:t>giá</a:t>
            </a:r>
            <a:r>
              <a:rPr lang="en-US" dirty="0"/>
              <a:t> </a:t>
            </a:r>
            <a:r>
              <a:rPr lang="en-US" dirty="0" err="1"/>
              <a:t>doanh</a:t>
            </a:r>
            <a:r>
              <a:rPr lang="en-US" dirty="0"/>
              <a:t> </a:t>
            </a:r>
            <a:r>
              <a:rPr lang="en-US" dirty="0" err="1"/>
              <a:t>nghiệp</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228600" y="1438833"/>
            <a:ext cx="8686800" cy="5153620"/>
          </a:xfrm>
          <a:prstGeom prst="cloud">
            <a:avLst/>
          </a:prstGeom>
        </p:spPr>
        <p:style>
          <a:lnRef idx="2">
            <a:schemeClr val="dk1">
              <a:shade val="50000"/>
            </a:schemeClr>
          </a:lnRef>
          <a:fillRef idx="1">
            <a:schemeClr val="dk1"/>
          </a:fillRef>
          <a:effectRef idx="0">
            <a:schemeClr val="dk1"/>
          </a:effectRef>
          <a:fontRef idx="minor">
            <a:schemeClr val="lt1"/>
          </a:fontRef>
        </p:style>
        <p:txBody>
          <a:bodyPr>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just" eaLnBrk="1" hangingPunct="1">
              <a:lnSpc>
                <a:spcPct val="150000"/>
              </a:lnSpc>
              <a:defRPr/>
            </a:pPr>
            <a:r>
              <a:rPr lang="en-US" b="1" dirty="0" err="1">
                <a:solidFill>
                  <a:srgbClr val="000000"/>
                </a:solidFill>
                <a:cs typeface="Times New Roman" charset="0"/>
              </a:rPr>
              <a:t>Thẩm</a:t>
            </a:r>
            <a:r>
              <a:rPr lang="en-US" b="1" dirty="0">
                <a:solidFill>
                  <a:srgbClr val="000000"/>
                </a:solidFill>
                <a:cs typeface="Times New Roman" charset="0"/>
              </a:rPr>
              <a:t> </a:t>
            </a:r>
            <a:r>
              <a:rPr lang="en-US" b="1" dirty="0" err="1">
                <a:solidFill>
                  <a:srgbClr val="000000"/>
                </a:solidFill>
                <a:cs typeface="Times New Roman" charset="0"/>
              </a:rPr>
              <a:t>định</a:t>
            </a:r>
            <a:r>
              <a:rPr lang="en-US" b="1" dirty="0">
                <a:solidFill>
                  <a:srgbClr val="000000"/>
                </a:solidFill>
                <a:cs typeface="Times New Roman" charset="0"/>
              </a:rPr>
              <a:t> </a:t>
            </a:r>
            <a:r>
              <a:rPr lang="en-US" b="1" dirty="0" err="1">
                <a:solidFill>
                  <a:srgbClr val="000000"/>
                </a:solidFill>
                <a:cs typeface="Times New Roman" charset="0"/>
              </a:rPr>
              <a:t>giá</a:t>
            </a:r>
            <a:r>
              <a:rPr lang="en-US" b="1" dirty="0">
                <a:solidFill>
                  <a:srgbClr val="000000"/>
                </a:solidFill>
                <a:cs typeface="Times New Roman" charset="0"/>
              </a:rPr>
              <a:t> DN </a:t>
            </a:r>
            <a:r>
              <a:rPr lang="en-US" b="1" dirty="0" err="1">
                <a:solidFill>
                  <a:srgbClr val="000000"/>
                </a:solidFill>
                <a:cs typeface="Times New Roman" charset="0"/>
              </a:rPr>
              <a:t>là</a:t>
            </a:r>
            <a:r>
              <a:rPr lang="en-US" b="1" dirty="0">
                <a:solidFill>
                  <a:srgbClr val="000000"/>
                </a:solidFill>
                <a:cs typeface="Times New Roman" charset="0"/>
              </a:rPr>
              <a:t> </a:t>
            </a:r>
            <a:r>
              <a:rPr lang="en-US" b="1" dirty="0" err="1">
                <a:solidFill>
                  <a:srgbClr val="000000"/>
                </a:solidFill>
                <a:cs typeface="Times New Roman" charset="0"/>
              </a:rPr>
              <a:t>việc</a:t>
            </a:r>
            <a:r>
              <a:rPr lang="en-US" b="1" dirty="0">
                <a:solidFill>
                  <a:srgbClr val="000000"/>
                </a:solidFill>
                <a:cs typeface="Times New Roman" charset="0"/>
              </a:rPr>
              <a:t> </a:t>
            </a:r>
            <a:r>
              <a:rPr lang="en-US" b="1" dirty="0" err="1">
                <a:solidFill>
                  <a:srgbClr val="000000"/>
                </a:solidFill>
                <a:cs typeface="Times New Roman" charset="0"/>
              </a:rPr>
              <a:t>ước</a:t>
            </a:r>
            <a:r>
              <a:rPr lang="en-US" b="1" dirty="0">
                <a:solidFill>
                  <a:srgbClr val="000000"/>
                </a:solidFill>
                <a:cs typeface="Times New Roman" charset="0"/>
              </a:rPr>
              <a:t> </a:t>
            </a:r>
            <a:r>
              <a:rPr lang="en-US" b="1" dirty="0" err="1">
                <a:solidFill>
                  <a:srgbClr val="000000"/>
                </a:solidFill>
                <a:cs typeface="Times New Roman" charset="0"/>
              </a:rPr>
              <a:t>tính</a:t>
            </a:r>
            <a:r>
              <a:rPr lang="en-US" b="1" dirty="0">
                <a:solidFill>
                  <a:srgbClr val="000000"/>
                </a:solidFill>
                <a:cs typeface="Times New Roman" charset="0"/>
              </a:rPr>
              <a:t> </a:t>
            </a:r>
            <a:r>
              <a:rPr lang="en-US" b="1" dirty="0" err="1">
                <a:solidFill>
                  <a:srgbClr val="000000"/>
                </a:solidFill>
                <a:cs typeface="Times New Roman" charset="0"/>
              </a:rPr>
              <a:t>giá</a:t>
            </a:r>
            <a:r>
              <a:rPr lang="en-US" b="1" dirty="0">
                <a:solidFill>
                  <a:srgbClr val="000000"/>
                </a:solidFill>
                <a:cs typeface="Times New Roman" charset="0"/>
              </a:rPr>
              <a:t> </a:t>
            </a:r>
            <a:r>
              <a:rPr lang="en-US" b="1" dirty="0" err="1">
                <a:solidFill>
                  <a:srgbClr val="000000"/>
                </a:solidFill>
                <a:cs typeface="Times New Roman" charset="0"/>
              </a:rPr>
              <a:t>trị</a:t>
            </a:r>
            <a:r>
              <a:rPr lang="en-US" b="1" dirty="0">
                <a:solidFill>
                  <a:srgbClr val="000000"/>
                </a:solidFill>
                <a:cs typeface="Times New Roman" charset="0"/>
              </a:rPr>
              <a:t> </a:t>
            </a:r>
            <a:r>
              <a:rPr lang="en-US" b="1" dirty="0" err="1">
                <a:solidFill>
                  <a:srgbClr val="000000"/>
                </a:solidFill>
                <a:cs typeface="Times New Roman" charset="0"/>
              </a:rPr>
              <a:t>của</a:t>
            </a:r>
            <a:r>
              <a:rPr lang="en-US" b="1" dirty="0">
                <a:solidFill>
                  <a:srgbClr val="000000"/>
                </a:solidFill>
                <a:cs typeface="Times New Roman" charset="0"/>
              </a:rPr>
              <a:t> DN hay </a:t>
            </a:r>
            <a:r>
              <a:rPr lang="en-US" b="1" dirty="0" err="1">
                <a:solidFill>
                  <a:srgbClr val="000000"/>
                </a:solidFill>
                <a:cs typeface="Times New Roman" charset="0"/>
              </a:rPr>
              <a:t>lợi</a:t>
            </a:r>
            <a:r>
              <a:rPr lang="en-US" b="1" dirty="0">
                <a:solidFill>
                  <a:srgbClr val="000000"/>
                </a:solidFill>
                <a:cs typeface="Times New Roman" charset="0"/>
              </a:rPr>
              <a:t> </a:t>
            </a:r>
            <a:r>
              <a:rPr lang="en-US" b="1" dirty="0" err="1">
                <a:solidFill>
                  <a:srgbClr val="000000"/>
                </a:solidFill>
                <a:cs typeface="Times New Roman" charset="0"/>
              </a:rPr>
              <a:t>ích</a:t>
            </a:r>
            <a:r>
              <a:rPr lang="en-US" b="1" dirty="0">
                <a:solidFill>
                  <a:srgbClr val="000000"/>
                </a:solidFill>
                <a:cs typeface="Times New Roman" charset="0"/>
              </a:rPr>
              <a:t> </a:t>
            </a:r>
            <a:r>
              <a:rPr lang="en-US" b="1" dirty="0" err="1">
                <a:solidFill>
                  <a:srgbClr val="000000"/>
                </a:solidFill>
                <a:cs typeface="Times New Roman" charset="0"/>
              </a:rPr>
              <a:t>của</a:t>
            </a:r>
            <a:r>
              <a:rPr lang="en-US" b="1" dirty="0">
                <a:solidFill>
                  <a:srgbClr val="000000"/>
                </a:solidFill>
                <a:cs typeface="Times New Roman" charset="0"/>
              </a:rPr>
              <a:t> DN, </a:t>
            </a:r>
            <a:r>
              <a:rPr lang="en-US" b="1" dirty="0" err="1">
                <a:solidFill>
                  <a:srgbClr val="000000"/>
                </a:solidFill>
                <a:cs typeface="Times New Roman" charset="0"/>
              </a:rPr>
              <a:t>bao</a:t>
            </a:r>
            <a:r>
              <a:rPr lang="en-US" b="1" dirty="0">
                <a:solidFill>
                  <a:srgbClr val="000000"/>
                </a:solidFill>
                <a:cs typeface="Times New Roman" charset="0"/>
              </a:rPr>
              <a:t> </a:t>
            </a:r>
            <a:r>
              <a:rPr lang="en-US" b="1" dirty="0" err="1">
                <a:solidFill>
                  <a:srgbClr val="000000"/>
                </a:solidFill>
                <a:cs typeface="Times New Roman" charset="0"/>
              </a:rPr>
              <a:t>gồm</a:t>
            </a:r>
            <a:r>
              <a:rPr lang="en-US" b="1" dirty="0">
                <a:solidFill>
                  <a:srgbClr val="000000"/>
                </a:solidFill>
                <a:cs typeface="Times New Roman" charset="0"/>
              </a:rPr>
              <a:t> </a:t>
            </a:r>
            <a:r>
              <a:rPr lang="en-US" b="1" dirty="0" err="1">
                <a:solidFill>
                  <a:srgbClr val="000000"/>
                </a:solidFill>
                <a:cs typeface="Times New Roman" charset="0"/>
              </a:rPr>
              <a:t>giá</a:t>
            </a:r>
            <a:r>
              <a:rPr lang="en-US" b="1" dirty="0">
                <a:solidFill>
                  <a:srgbClr val="000000"/>
                </a:solidFill>
                <a:cs typeface="Times New Roman" charset="0"/>
              </a:rPr>
              <a:t> </a:t>
            </a:r>
            <a:r>
              <a:rPr lang="en-US" b="1" dirty="0" err="1">
                <a:solidFill>
                  <a:srgbClr val="000000"/>
                </a:solidFill>
                <a:cs typeface="Times New Roman" charset="0"/>
              </a:rPr>
              <a:t>trị</a:t>
            </a:r>
            <a:r>
              <a:rPr lang="en-US" b="1" dirty="0">
                <a:solidFill>
                  <a:srgbClr val="000000"/>
                </a:solidFill>
                <a:cs typeface="Times New Roman" charset="0"/>
              </a:rPr>
              <a:t> </a:t>
            </a:r>
            <a:r>
              <a:rPr lang="en-US" b="1" dirty="0" err="1">
                <a:solidFill>
                  <a:srgbClr val="000000"/>
                </a:solidFill>
                <a:cs typeface="Times New Roman" charset="0"/>
              </a:rPr>
              <a:t>hiện</a:t>
            </a:r>
            <a:r>
              <a:rPr lang="en-US" b="1" dirty="0">
                <a:solidFill>
                  <a:srgbClr val="000000"/>
                </a:solidFill>
                <a:cs typeface="Times New Roman" charset="0"/>
              </a:rPr>
              <a:t> </a:t>
            </a:r>
            <a:r>
              <a:rPr lang="en-US" b="1" dirty="0" err="1">
                <a:solidFill>
                  <a:srgbClr val="000000"/>
                </a:solidFill>
                <a:cs typeface="Times New Roman" charset="0"/>
              </a:rPr>
              <a:t>hữu</a:t>
            </a:r>
            <a:r>
              <a:rPr lang="en-US" b="1" dirty="0">
                <a:solidFill>
                  <a:srgbClr val="000000"/>
                </a:solidFill>
                <a:cs typeface="Times New Roman" charset="0"/>
              </a:rPr>
              <a:t> </a:t>
            </a:r>
            <a:r>
              <a:rPr lang="en-US" b="1" dirty="0" err="1">
                <a:solidFill>
                  <a:srgbClr val="000000"/>
                </a:solidFill>
                <a:cs typeface="Times New Roman" charset="0"/>
              </a:rPr>
              <a:t>và</a:t>
            </a:r>
            <a:r>
              <a:rPr lang="en-US" b="1" dirty="0">
                <a:solidFill>
                  <a:srgbClr val="000000"/>
                </a:solidFill>
                <a:cs typeface="Times New Roman" charset="0"/>
              </a:rPr>
              <a:t> </a:t>
            </a:r>
            <a:r>
              <a:rPr lang="en-US" b="1" dirty="0" err="1">
                <a:solidFill>
                  <a:srgbClr val="000000"/>
                </a:solidFill>
                <a:cs typeface="Times New Roman" charset="0"/>
              </a:rPr>
              <a:t>giá</a:t>
            </a:r>
            <a:r>
              <a:rPr lang="en-US" b="1" dirty="0">
                <a:solidFill>
                  <a:srgbClr val="000000"/>
                </a:solidFill>
                <a:cs typeface="Times New Roman" charset="0"/>
              </a:rPr>
              <a:t> </a:t>
            </a:r>
            <a:r>
              <a:rPr lang="en-US" b="1" dirty="0" err="1">
                <a:solidFill>
                  <a:srgbClr val="000000"/>
                </a:solidFill>
                <a:cs typeface="Times New Roman" charset="0"/>
              </a:rPr>
              <a:t>trị</a:t>
            </a:r>
            <a:r>
              <a:rPr lang="en-US" b="1" dirty="0">
                <a:solidFill>
                  <a:srgbClr val="000000"/>
                </a:solidFill>
                <a:cs typeface="Times New Roman" charset="0"/>
              </a:rPr>
              <a:t> </a:t>
            </a:r>
            <a:r>
              <a:rPr lang="en-US" b="1" dirty="0" err="1">
                <a:solidFill>
                  <a:srgbClr val="000000"/>
                </a:solidFill>
                <a:cs typeface="Times New Roman" charset="0"/>
              </a:rPr>
              <a:t>tiềm</a:t>
            </a:r>
            <a:r>
              <a:rPr lang="en-US" b="1" dirty="0">
                <a:solidFill>
                  <a:srgbClr val="000000"/>
                </a:solidFill>
                <a:cs typeface="Times New Roman" charset="0"/>
              </a:rPr>
              <a:t> </a:t>
            </a:r>
            <a:r>
              <a:rPr lang="en-US" b="1" dirty="0" err="1">
                <a:solidFill>
                  <a:srgbClr val="000000"/>
                </a:solidFill>
                <a:cs typeface="Times New Roman" charset="0"/>
              </a:rPr>
              <a:t>năng</a:t>
            </a:r>
            <a:r>
              <a:rPr lang="en-US" b="1" dirty="0">
                <a:solidFill>
                  <a:srgbClr val="000000"/>
                </a:solidFill>
                <a:cs typeface="Times New Roman" charset="0"/>
              </a:rPr>
              <a:t> </a:t>
            </a:r>
            <a:r>
              <a:rPr lang="en-US" b="1" dirty="0" err="1">
                <a:solidFill>
                  <a:srgbClr val="000000"/>
                </a:solidFill>
                <a:cs typeface="Times New Roman" charset="0"/>
              </a:rPr>
              <a:t>tại</a:t>
            </a:r>
            <a:r>
              <a:rPr lang="en-US" b="1" dirty="0">
                <a:solidFill>
                  <a:srgbClr val="000000"/>
                </a:solidFill>
                <a:cs typeface="Times New Roman" charset="0"/>
              </a:rPr>
              <a:t> </a:t>
            </a:r>
            <a:r>
              <a:rPr lang="en-US" b="1" dirty="0" err="1">
                <a:solidFill>
                  <a:srgbClr val="000000"/>
                </a:solidFill>
                <a:cs typeface="Times New Roman" charset="0"/>
              </a:rPr>
              <a:t>một</a:t>
            </a:r>
            <a:r>
              <a:rPr lang="en-US" b="1" dirty="0">
                <a:solidFill>
                  <a:srgbClr val="000000"/>
                </a:solidFill>
                <a:cs typeface="Times New Roman" charset="0"/>
              </a:rPr>
              <a:t> </a:t>
            </a:r>
            <a:r>
              <a:rPr lang="en-US" b="1" dirty="0" err="1">
                <a:solidFill>
                  <a:srgbClr val="000000"/>
                </a:solidFill>
                <a:cs typeface="Times New Roman" charset="0"/>
              </a:rPr>
              <a:t>thời</a:t>
            </a:r>
            <a:r>
              <a:rPr lang="en-US" b="1" dirty="0">
                <a:solidFill>
                  <a:srgbClr val="000000"/>
                </a:solidFill>
                <a:cs typeface="Times New Roman" charset="0"/>
              </a:rPr>
              <a:t> </a:t>
            </a:r>
            <a:r>
              <a:rPr lang="en-US" b="1" dirty="0" err="1">
                <a:solidFill>
                  <a:srgbClr val="000000"/>
                </a:solidFill>
                <a:cs typeface="Times New Roman" charset="0"/>
              </a:rPr>
              <a:t>điểm</a:t>
            </a:r>
            <a:r>
              <a:rPr lang="en-US" b="1" dirty="0">
                <a:solidFill>
                  <a:srgbClr val="000000"/>
                </a:solidFill>
                <a:cs typeface="Times New Roman" charset="0"/>
              </a:rPr>
              <a:t> </a:t>
            </a:r>
            <a:r>
              <a:rPr lang="en-US" b="1" dirty="0" err="1">
                <a:solidFill>
                  <a:srgbClr val="000000"/>
                </a:solidFill>
                <a:cs typeface="Times New Roman" charset="0"/>
              </a:rPr>
              <a:t>nhất</a:t>
            </a:r>
            <a:r>
              <a:rPr lang="en-US" b="1" dirty="0">
                <a:solidFill>
                  <a:srgbClr val="000000"/>
                </a:solidFill>
                <a:cs typeface="Times New Roman" charset="0"/>
              </a:rPr>
              <a:t> </a:t>
            </a:r>
            <a:r>
              <a:rPr lang="en-US" b="1" dirty="0" err="1">
                <a:solidFill>
                  <a:srgbClr val="000000"/>
                </a:solidFill>
                <a:cs typeface="Times New Roman" charset="0"/>
              </a:rPr>
              <a:t>định</a:t>
            </a:r>
            <a:r>
              <a:rPr lang="en-US" b="1" dirty="0">
                <a:solidFill>
                  <a:srgbClr val="000000"/>
                </a:solidFill>
                <a:cs typeface="Times New Roman" charset="0"/>
              </a:rPr>
              <a:t> </a:t>
            </a:r>
            <a:r>
              <a:rPr lang="en-US" b="1" dirty="0" err="1">
                <a:solidFill>
                  <a:srgbClr val="000000"/>
                </a:solidFill>
                <a:cs typeface="Times New Roman" charset="0"/>
              </a:rPr>
              <a:t>trên</a:t>
            </a:r>
            <a:r>
              <a:rPr lang="en-US" b="1" dirty="0">
                <a:solidFill>
                  <a:srgbClr val="000000"/>
                </a:solidFill>
                <a:cs typeface="Times New Roman" charset="0"/>
              </a:rPr>
              <a:t> </a:t>
            </a:r>
            <a:r>
              <a:rPr lang="en-US" b="1" dirty="0" err="1">
                <a:solidFill>
                  <a:srgbClr val="000000"/>
                </a:solidFill>
                <a:cs typeface="Times New Roman" charset="0"/>
              </a:rPr>
              <a:t>cơ</a:t>
            </a:r>
            <a:r>
              <a:rPr lang="en-US" b="1" dirty="0">
                <a:solidFill>
                  <a:srgbClr val="000000"/>
                </a:solidFill>
                <a:cs typeface="Times New Roman" charset="0"/>
              </a:rPr>
              <a:t> </a:t>
            </a:r>
            <a:r>
              <a:rPr lang="en-US" b="1" dirty="0" err="1">
                <a:solidFill>
                  <a:srgbClr val="000000"/>
                </a:solidFill>
                <a:cs typeface="Times New Roman" charset="0"/>
              </a:rPr>
              <a:t>sở</a:t>
            </a:r>
            <a:r>
              <a:rPr lang="en-US" b="1" dirty="0">
                <a:solidFill>
                  <a:srgbClr val="000000"/>
                </a:solidFill>
                <a:cs typeface="Times New Roman" charset="0"/>
              </a:rPr>
              <a:t> </a:t>
            </a:r>
            <a:r>
              <a:rPr lang="en-US" b="1" dirty="0" err="1">
                <a:solidFill>
                  <a:srgbClr val="000000"/>
                </a:solidFill>
                <a:cs typeface="Times New Roman" charset="0"/>
              </a:rPr>
              <a:t>giá</a:t>
            </a:r>
            <a:r>
              <a:rPr lang="en-US" b="1" dirty="0">
                <a:solidFill>
                  <a:srgbClr val="000000"/>
                </a:solidFill>
                <a:cs typeface="Times New Roman" charset="0"/>
              </a:rPr>
              <a:t> </a:t>
            </a:r>
            <a:r>
              <a:rPr lang="en-US" b="1" dirty="0" err="1">
                <a:solidFill>
                  <a:srgbClr val="000000"/>
                </a:solidFill>
                <a:cs typeface="Times New Roman" charset="0"/>
              </a:rPr>
              <a:t>trị</a:t>
            </a:r>
            <a:r>
              <a:rPr lang="en-US" b="1" dirty="0">
                <a:solidFill>
                  <a:srgbClr val="000000"/>
                </a:solidFill>
                <a:cs typeface="Times New Roman" charset="0"/>
              </a:rPr>
              <a:t> </a:t>
            </a:r>
            <a:r>
              <a:rPr lang="en-US" b="1" dirty="0" err="1">
                <a:solidFill>
                  <a:srgbClr val="000000"/>
                </a:solidFill>
                <a:cs typeface="Times New Roman" charset="0"/>
              </a:rPr>
              <a:t>thị</a:t>
            </a:r>
            <a:r>
              <a:rPr lang="en-US" b="1" dirty="0">
                <a:solidFill>
                  <a:srgbClr val="000000"/>
                </a:solidFill>
                <a:cs typeface="Times New Roman" charset="0"/>
              </a:rPr>
              <a:t> </a:t>
            </a:r>
            <a:r>
              <a:rPr lang="en-US" b="1" dirty="0" err="1">
                <a:solidFill>
                  <a:srgbClr val="000000"/>
                </a:solidFill>
                <a:cs typeface="Times New Roman" charset="0"/>
              </a:rPr>
              <a:t>trường</a:t>
            </a:r>
            <a:r>
              <a:rPr lang="en-US" b="1" dirty="0">
                <a:solidFill>
                  <a:srgbClr val="000000"/>
                </a:solidFill>
                <a:cs typeface="Times New Roman" charset="0"/>
              </a:rPr>
              <a:t> </a:t>
            </a:r>
            <a:r>
              <a:rPr lang="en-US" b="1" dirty="0" err="1">
                <a:solidFill>
                  <a:srgbClr val="000000"/>
                </a:solidFill>
                <a:cs typeface="Times New Roman" charset="0"/>
              </a:rPr>
              <a:t>theo</a:t>
            </a:r>
            <a:r>
              <a:rPr lang="en-US" b="1" dirty="0">
                <a:solidFill>
                  <a:srgbClr val="000000"/>
                </a:solidFill>
                <a:cs typeface="Times New Roman" charset="0"/>
              </a:rPr>
              <a:t> </a:t>
            </a:r>
            <a:r>
              <a:rPr lang="en-US" b="1" dirty="0" err="1">
                <a:solidFill>
                  <a:srgbClr val="000000"/>
                </a:solidFill>
                <a:cs typeface="Times New Roman" charset="0"/>
              </a:rPr>
              <a:t>một</a:t>
            </a:r>
            <a:r>
              <a:rPr lang="en-US" b="1" dirty="0">
                <a:solidFill>
                  <a:srgbClr val="000000"/>
                </a:solidFill>
                <a:cs typeface="Times New Roman" charset="0"/>
              </a:rPr>
              <a:t> </a:t>
            </a:r>
            <a:r>
              <a:rPr lang="en-US" b="1" dirty="0" err="1">
                <a:solidFill>
                  <a:srgbClr val="000000"/>
                </a:solidFill>
                <a:cs typeface="Times New Roman" charset="0"/>
              </a:rPr>
              <a:t>mục</a:t>
            </a:r>
            <a:r>
              <a:rPr lang="en-US" b="1" dirty="0">
                <a:solidFill>
                  <a:srgbClr val="000000"/>
                </a:solidFill>
                <a:cs typeface="Times New Roman" charset="0"/>
              </a:rPr>
              <a:t> </a:t>
            </a:r>
            <a:r>
              <a:rPr lang="en-US" b="1" dirty="0" err="1">
                <a:solidFill>
                  <a:srgbClr val="000000"/>
                </a:solidFill>
                <a:cs typeface="Times New Roman" charset="0"/>
              </a:rPr>
              <a:t>đích</a:t>
            </a:r>
            <a:r>
              <a:rPr lang="en-US" b="1" dirty="0">
                <a:solidFill>
                  <a:srgbClr val="000000"/>
                </a:solidFill>
                <a:cs typeface="Times New Roman" charset="0"/>
              </a:rPr>
              <a:t> </a:t>
            </a:r>
            <a:r>
              <a:rPr lang="en-US" b="1" dirty="0" err="1">
                <a:solidFill>
                  <a:srgbClr val="000000"/>
                </a:solidFill>
                <a:cs typeface="Times New Roman" charset="0"/>
              </a:rPr>
              <a:t>nhất</a:t>
            </a:r>
            <a:r>
              <a:rPr lang="en-US" b="1" dirty="0">
                <a:solidFill>
                  <a:srgbClr val="000000"/>
                </a:solidFill>
                <a:cs typeface="Times New Roman" charset="0"/>
              </a:rPr>
              <a:t> </a:t>
            </a:r>
            <a:r>
              <a:rPr lang="en-US" b="1" dirty="0" err="1">
                <a:solidFill>
                  <a:srgbClr val="000000"/>
                </a:solidFill>
                <a:cs typeface="Times New Roman" charset="0"/>
              </a:rPr>
              <a:t>định</a:t>
            </a:r>
            <a:r>
              <a:rPr lang="en-US" b="1" dirty="0">
                <a:solidFill>
                  <a:srgbClr val="000000"/>
                </a:solidFill>
                <a:cs typeface="Times New Roman" charset="0"/>
              </a:rPr>
              <a:t> </a:t>
            </a:r>
            <a:r>
              <a:rPr lang="en-US" b="1" dirty="0" err="1">
                <a:solidFill>
                  <a:srgbClr val="000000"/>
                </a:solidFill>
                <a:cs typeface="Times New Roman" charset="0"/>
              </a:rPr>
              <a:t>bằng</a:t>
            </a:r>
            <a:r>
              <a:rPr lang="en-US" b="1" dirty="0">
                <a:solidFill>
                  <a:srgbClr val="000000"/>
                </a:solidFill>
                <a:cs typeface="Times New Roman" charset="0"/>
              </a:rPr>
              <a:t> </a:t>
            </a:r>
            <a:r>
              <a:rPr lang="en-US" b="1" dirty="0" err="1">
                <a:solidFill>
                  <a:srgbClr val="000000"/>
                </a:solidFill>
                <a:cs typeface="Times New Roman" charset="0"/>
              </a:rPr>
              <a:t>cách</a:t>
            </a:r>
            <a:r>
              <a:rPr lang="en-US" b="1" dirty="0">
                <a:solidFill>
                  <a:srgbClr val="000000"/>
                </a:solidFill>
                <a:cs typeface="Times New Roman" charset="0"/>
              </a:rPr>
              <a:t> </a:t>
            </a:r>
            <a:r>
              <a:rPr lang="en-US" b="1" dirty="0" err="1">
                <a:solidFill>
                  <a:srgbClr val="000000"/>
                </a:solidFill>
                <a:cs typeface="Times New Roman" charset="0"/>
              </a:rPr>
              <a:t>sử</a:t>
            </a:r>
            <a:r>
              <a:rPr lang="en-US" b="1" dirty="0">
                <a:solidFill>
                  <a:srgbClr val="000000"/>
                </a:solidFill>
                <a:cs typeface="Times New Roman" charset="0"/>
              </a:rPr>
              <a:t> </a:t>
            </a:r>
            <a:r>
              <a:rPr lang="en-US" b="1" dirty="0" err="1">
                <a:solidFill>
                  <a:srgbClr val="000000"/>
                </a:solidFill>
                <a:cs typeface="Times New Roman" charset="0"/>
              </a:rPr>
              <a:t>dụng</a:t>
            </a:r>
            <a:r>
              <a:rPr lang="en-US" b="1" dirty="0">
                <a:solidFill>
                  <a:srgbClr val="000000"/>
                </a:solidFill>
                <a:cs typeface="Times New Roman" charset="0"/>
              </a:rPr>
              <a:t> </a:t>
            </a:r>
            <a:r>
              <a:rPr lang="en-US" b="1" dirty="0" err="1">
                <a:solidFill>
                  <a:srgbClr val="000000"/>
                </a:solidFill>
                <a:cs typeface="Times New Roman" charset="0"/>
              </a:rPr>
              <a:t>các</a:t>
            </a:r>
            <a:r>
              <a:rPr lang="en-US" b="1" dirty="0">
                <a:solidFill>
                  <a:srgbClr val="000000"/>
                </a:solidFill>
                <a:cs typeface="Times New Roman" charset="0"/>
              </a:rPr>
              <a:t> </a:t>
            </a:r>
            <a:r>
              <a:rPr lang="en-US" b="1" dirty="0" err="1">
                <a:solidFill>
                  <a:srgbClr val="000000"/>
                </a:solidFill>
                <a:cs typeface="Times New Roman" charset="0"/>
              </a:rPr>
              <a:t>phương</a:t>
            </a:r>
            <a:r>
              <a:rPr lang="en-US" b="1" dirty="0">
                <a:solidFill>
                  <a:srgbClr val="000000"/>
                </a:solidFill>
                <a:cs typeface="Times New Roman" charset="0"/>
              </a:rPr>
              <a:t> </a:t>
            </a:r>
            <a:r>
              <a:rPr lang="en-US" b="1" dirty="0" err="1">
                <a:solidFill>
                  <a:srgbClr val="000000"/>
                </a:solidFill>
                <a:cs typeface="Times New Roman" charset="0"/>
              </a:rPr>
              <a:t>pháp</a:t>
            </a:r>
            <a:r>
              <a:rPr lang="en-US" b="1" dirty="0">
                <a:solidFill>
                  <a:srgbClr val="000000"/>
                </a:solidFill>
                <a:cs typeface="Times New Roman" charset="0"/>
              </a:rPr>
              <a:t> </a:t>
            </a:r>
            <a:r>
              <a:rPr lang="en-US" b="1" dirty="0" err="1">
                <a:solidFill>
                  <a:srgbClr val="000000"/>
                </a:solidFill>
                <a:cs typeface="Times New Roman" charset="0"/>
              </a:rPr>
              <a:t>phù</a:t>
            </a:r>
            <a:r>
              <a:rPr lang="en-US" b="1" dirty="0">
                <a:solidFill>
                  <a:srgbClr val="000000"/>
                </a:solidFill>
                <a:cs typeface="Times New Roman" charset="0"/>
              </a:rPr>
              <a:t> </a:t>
            </a:r>
            <a:r>
              <a:rPr lang="en-US" b="1" dirty="0" err="1">
                <a:solidFill>
                  <a:srgbClr val="000000"/>
                </a:solidFill>
                <a:cs typeface="Times New Roman" charset="0"/>
              </a:rPr>
              <a:t>hợp</a:t>
            </a:r>
            <a:endParaRPr lang="en-US" b="1" dirty="0">
              <a:solidFill>
                <a:srgbClr val="000000"/>
              </a:solidFill>
              <a:cs typeface="Times New Roman" charset="0"/>
            </a:endParaRPr>
          </a:p>
        </p:txBody>
      </p:sp>
    </p:spTree>
    <p:extLst>
      <p:ext uri="{BB962C8B-B14F-4D97-AF65-F5344CB8AC3E}">
        <p14:creationId xmlns:p14="http://schemas.microsoft.com/office/powerpoint/2010/main" val="3397346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04800" y="197055"/>
            <a:ext cx="7583488" cy="1143000"/>
          </a:xfrm>
        </p:spPr>
        <p:txBody>
          <a:bodyPr>
            <a:normAutofit/>
          </a:bodyPr>
          <a:lstStyle/>
          <a:p>
            <a:pPr eaLnBrk="1" hangingPunct="1"/>
            <a:r>
              <a:rPr lang="en-US" dirty="0" err="1"/>
              <a:t>Các</a:t>
            </a:r>
            <a:r>
              <a:rPr lang="en-US" dirty="0"/>
              <a:t> </a:t>
            </a:r>
            <a:r>
              <a:rPr lang="en-US" dirty="0" err="1"/>
              <a:t>yếu</a:t>
            </a:r>
            <a:r>
              <a:rPr lang="en-US" dirty="0"/>
              <a:t> </a:t>
            </a:r>
            <a:r>
              <a:rPr lang="en-US" dirty="0" err="1"/>
              <a:t>tố</a:t>
            </a:r>
            <a:r>
              <a:rPr lang="en-US" dirty="0"/>
              <a:t> </a:t>
            </a:r>
            <a:r>
              <a:rPr lang="en-US" dirty="0" err="1"/>
              <a:t>ảnh</a:t>
            </a:r>
            <a:r>
              <a:rPr lang="en-US" dirty="0"/>
              <a:t> </a:t>
            </a:r>
            <a:r>
              <a:rPr lang="en-US" dirty="0" err="1"/>
              <a:t>hưởng</a:t>
            </a:r>
            <a:r>
              <a:rPr lang="en-US" dirty="0"/>
              <a:t> </a:t>
            </a:r>
            <a:r>
              <a:rPr lang="en-US" dirty="0" err="1"/>
              <a:t>đến</a:t>
            </a:r>
            <a:r>
              <a:rPr lang="en-US" dirty="0"/>
              <a:t> ĐGDN</a:t>
            </a:r>
          </a:p>
        </p:txBody>
      </p:sp>
      <p:sp>
        <p:nvSpPr>
          <p:cNvPr id="2" name="Content Placeholder 1"/>
          <p:cNvSpPr>
            <a:spLocks noGrp="1"/>
          </p:cNvSpPr>
          <p:nvPr>
            <p:ph idx="1"/>
          </p:nvPr>
        </p:nvSpPr>
        <p:spPr/>
        <p:txBody>
          <a:bodyPr/>
          <a:lstStyle/>
          <a:p>
            <a:endParaRPr lang="en-US"/>
          </a:p>
        </p:txBody>
      </p:sp>
      <p:sp>
        <p:nvSpPr>
          <p:cNvPr id="79875" name="Rectangle 7"/>
          <p:cNvSpPr>
            <a:spLocks noGrp="1" noChangeArrowheads="1"/>
          </p:cNvSpPr>
          <p:nvPr>
            <p:ph type="sldNum" sz="quarter" idx="12"/>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CEA2B38A-4BBC-7D43-9979-2DB36C99072B}" type="slidenum">
              <a:rPr lang="en-US" sz="1400"/>
              <a:pPr eaLnBrk="1" hangingPunct="1"/>
              <a:t>37</a:t>
            </a:fld>
            <a:endParaRPr lang="en-US" sz="1400"/>
          </a:p>
        </p:txBody>
      </p:sp>
      <p:graphicFrame>
        <p:nvGraphicFramePr>
          <p:cNvPr id="5" name="Diagram 4"/>
          <p:cNvGraphicFramePr/>
          <p:nvPr>
            <p:extLst>
              <p:ext uri="{D42A27DB-BD31-4B8C-83A1-F6EECF244321}">
                <p14:modId xmlns:p14="http://schemas.microsoft.com/office/powerpoint/2010/main" val="2433551959"/>
              </p:ext>
            </p:extLst>
          </p:nvPr>
        </p:nvGraphicFramePr>
        <p:xfrm>
          <a:off x="304800" y="1676400"/>
          <a:ext cx="8839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098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khách</a:t>
            </a:r>
            <a:r>
              <a:rPr lang="en-US" dirty="0"/>
              <a:t> </a:t>
            </a:r>
            <a:r>
              <a:rPr lang="en-US" dirty="0" err="1"/>
              <a:t>quan</a:t>
            </a:r>
            <a:endParaRPr lang="en-US" dirty="0"/>
          </a:p>
        </p:txBody>
      </p:sp>
      <p:sp>
        <p:nvSpPr>
          <p:cNvPr id="3" name="Content Placeholder 2"/>
          <p:cNvSpPr>
            <a:spLocks noGrp="1"/>
          </p:cNvSpPr>
          <p:nvPr>
            <p:ph idx="1"/>
          </p:nvPr>
        </p:nvSpPr>
        <p:spPr>
          <a:xfrm>
            <a:off x="779462" y="1949824"/>
            <a:ext cx="5290422" cy="4007224"/>
          </a:xfrm>
        </p:spPr>
        <p:txBody>
          <a:bodyPr>
            <a:normAutofit/>
          </a:bodyPr>
          <a:lstStyle/>
          <a:p>
            <a:r>
              <a:rPr lang="en-US" sz="2400" dirty="0" err="1"/>
              <a:t>Môi</a:t>
            </a:r>
            <a:r>
              <a:rPr lang="en-US" sz="2400" dirty="0"/>
              <a:t> </a:t>
            </a:r>
            <a:r>
              <a:rPr lang="en-US" sz="2400" dirty="0" err="1"/>
              <a:t>trường</a:t>
            </a:r>
            <a:r>
              <a:rPr lang="en-US" sz="2400" dirty="0"/>
              <a:t> </a:t>
            </a:r>
            <a:r>
              <a:rPr lang="en-US" sz="2400" dirty="0" err="1"/>
              <a:t>kinh</a:t>
            </a:r>
            <a:r>
              <a:rPr lang="en-US" sz="2400" dirty="0"/>
              <a:t> </a:t>
            </a:r>
            <a:r>
              <a:rPr lang="en-US" sz="2400" dirty="0" err="1"/>
              <a:t>tế</a:t>
            </a:r>
            <a:endParaRPr lang="en-US" sz="2400" dirty="0"/>
          </a:p>
          <a:p>
            <a:r>
              <a:rPr lang="en-US" sz="2400" dirty="0" err="1"/>
              <a:t>Môi</a:t>
            </a:r>
            <a:r>
              <a:rPr lang="en-US" sz="2400" dirty="0"/>
              <a:t> </a:t>
            </a:r>
            <a:r>
              <a:rPr lang="en-US" sz="2400" dirty="0" err="1"/>
              <a:t>trường</a:t>
            </a:r>
            <a:r>
              <a:rPr lang="en-US" sz="2400" dirty="0"/>
              <a:t> </a:t>
            </a:r>
            <a:r>
              <a:rPr lang="en-US" sz="2400" dirty="0" err="1"/>
              <a:t>pháp</a:t>
            </a:r>
            <a:r>
              <a:rPr lang="en-US" sz="2400" dirty="0"/>
              <a:t> </a:t>
            </a:r>
            <a:r>
              <a:rPr lang="en-US" sz="2400" dirty="0" err="1"/>
              <a:t>lý</a:t>
            </a:r>
            <a:endParaRPr lang="en-US" sz="2400" dirty="0"/>
          </a:p>
          <a:p>
            <a:r>
              <a:rPr lang="en-US" sz="2400" dirty="0" err="1"/>
              <a:t>Sự</a:t>
            </a:r>
            <a:r>
              <a:rPr lang="en-US" sz="2400" dirty="0"/>
              <a:t> </a:t>
            </a:r>
            <a:r>
              <a:rPr lang="en-US" sz="2400" dirty="0" err="1"/>
              <a:t>phát</a:t>
            </a:r>
            <a:r>
              <a:rPr lang="en-US" sz="2400" dirty="0"/>
              <a:t> </a:t>
            </a:r>
            <a:r>
              <a:rPr lang="en-US" sz="2400" dirty="0" err="1"/>
              <a:t>triển</a:t>
            </a:r>
            <a:r>
              <a:rPr lang="en-US" sz="2400" dirty="0"/>
              <a:t> </a:t>
            </a:r>
            <a:r>
              <a:rPr lang="en-US" sz="2400" dirty="0" err="1"/>
              <a:t>của</a:t>
            </a:r>
            <a:r>
              <a:rPr lang="en-US" sz="2400" dirty="0"/>
              <a:t> </a:t>
            </a:r>
            <a:r>
              <a:rPr lang="en-US" sz="2400" dirty="0" err="1"/>
              <a:t>Hiệp</a:t>
            </a:r>
            <a:r>
              <a:rPr lang="en-US" sz="2400" dirty="0"/>
              <a:t> </a:t>
            </a:r>
            <a:r>
              <a:rPr lang="en-US" sz="2400" dirty="0" err="1"/>
              <a:t>hội</a:t>
            </a:r>
            <a:r>
              <a:rPr lang="en-US" sz="2400" dirty="0"/>
              <a:t> </a:t>
            </a:r>
            <a:r>
              <a:rPr lang="en-US" sz="2400" dirty="0" err="1"/>
              <a:t>nghề</a:t>
            </a:r>
            <a:r>
              <a:rPr lang="en-US" sz="2400" dirty="0"/>
              <a:t> </a:t>
            </a:r>
            <a:r>
              <a:rPr lang="en-US" sz="2400" dirty="0" err="1"/>
              <a:t>nghiệp</a:t>
            </a:r>
            <a:endParaRPr lang="en-US" sz="2400" dirty="0"/>
          </a:p>
          <a:p>
            <a:r>
              <a:rPr lang="en-US" sz="2400" dirty="0" err="1"/>
              <a:t>Mục</a:t>
            </a:r>
            <a:r>
              <a:rPr lang="en-US" sz="2400" dirty="0"/>
              <a:t> </a:t>
            </a:r>
            <a:r>
              <a:rPr lang="en-US" sz="2400" dirty="0" err="1"/>
              <a:t>đích</a:t>
            </a:r>
            <a:r>
              <a:rPr lang="en-US" sz="2400" dirty="0"/>
              <a:t> </a:t>
            </a:r>
            <a:r>
              <a:rPr lang="en-US" sz="2400" dirty="0" err="1"/>
              <a:t>xác</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DN</a:t>
            </a:r>
          </a:p>
          <a:p>
            <a:r>
              <a:rPr lang="en-US" sz="2400" dirty="0" err="1"/>
              <a:t>Sự</a:t>
            </a:r>
            <a:r>
              <a:rPr lang="en-US" sz="2400" dirty="0"/>
              <a:t> </a:t>
            </a:r>
            <a:r>
              <a:rPr lang="en-US" sz="2400" dirty="0" err="1"/>
              <a:t>cạnh</a:t>
            </a:r>
            <a:r>
              <a:rPr lang="en-US" sz="2400" dirty="0"/>
              <a:t> </a:t>
            </a:r>
            <a:r>
              <a:rPr lang="en-US" sz="2400" dirty="0" err="1"/>
              <a:t>tranh</a:t>
            </a:r>
            <a:r>
              <a:rPr lang="en-US" sz="2400" dirty="0"/>
              <a:t> </a:t>
            </a:r>
            <a:r>
              <a:rPr lang="en-US" sz="2400" dirty="0" err="1"/>
              <a:t>của</a:t>
            </a:r>
            <a:r>
              <a:rPr lang="en-US" sz="2400" dirty="0"/>
              <a:t> </a:t>
            </a:r>
            <a:r>
              <a:rPr lang="en-US" sz="2400" dirty="0" err="1"/>
              <a:t>các</a:t>
            </a:r>
            <a:r>
              <a:rPr lang="en-US" sz="2400" dirty="0"/>
              <a:t> </a:t>
            </a:r>
            <a:r>
              <a:rPr lang="en-US" sz="2400" dirty="0" err="1"/>
              <a:t>tổ</a:t>
            </a:r>
            <a:r>
              <a:rPr lang="en-US" sz="2400" dirty="0"/>
              <a:t> </a:t>
            </a:r>
            <a:r>
              <a:rPr lang="en-US" sz="2400" dirty="0" err="1"/>
              <a:t>chức</a:t>
            </a:r>
            <a:r>
              <a:rPr lang="en-US" sz="2400" dirty="0"/>
              <a:t> ĐG</a:t>
            </a:r>
          </a:p>
        </p:txBody>
      </p:sp>
      <p:pic>
        <p:nvPicPr>
          <p:cNvPr id="4" name="Picture 3" descr="Marketing_Ch1_Pt3_Marketing_Objectives.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5101" y="1949824"/>
            <a:ext cx="2486852" cy="4516408"/>
          </a:xfrm>
          <a:prstGeom prst="rect">
            <a:avLst/>
          </a:prstGeom>
        </p:spPr>
      </p:pic>
    </p:spTree>
    <p:extLst>
      <p:ext uri="{BB962C8B-B14F-4D97-AF65-F5344CB8AC3E}">
        <p14:creationId xmlns:p14="http://schemas.microsoft.com/office/powerpoint/2010/main" val="2373464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chủ</a:t>
            </a:r>
            <a:r>
              <a:rPr lang="en-US" dirty="0"/>
              <a:t> </a:t>
            </a:r>
            <a:r>
              <a:rPr lang="en-US" dirty="0" err="1"/>
              <a:t>quan</a:t>
            </a:r>
            <a:endParaRPr lang="en-US" dirty="0"/>
          </a:p>
        </p:txBody>
      </p:sp>
      <p:grpSp>
        <p:nvGrpSpPr>
          <p:cNvPr id="4" name="Group 67"/>
          <p:cNvGrpSpPr>
            <a:grpSpLocks/>
          </p:cNvGrpSpPr>
          <p:nvPr/>
        </p:nvGrpSpPr>
        <p:grpSpPr bwMode="auto">
          <a:xfrm>
            <a:off x="1066800" y="1905000"/>
            <a:ext cx="7615142" cy="1182688"/>
            <a:chOff x="1344" y="1104"/>
            <a:chExt cx="2976" cy="432"/>
          </a:xfrm>
        </p:grpSpPr>
        <p:sp>
          <p:nvSpPr>
            <p:cNvPr id="5" name="AutoShape 48"/>
            <p:cNvSpPr>
              <a:spLocks noChangeArrowheads="1"/>
            </p:cNvSpPr>
            <p:nvPr/>
          </p:nvSpPr>
          <p:spPr bwMode="gray">
            <a:xfrm>
              <a:off x="1584" y="1179"/>
              <a:ext cx="2736" cy="287"/>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6"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7" name="Text Box 50"/>
            <p:cNvSpPr txBox="1">
              <a:spLocks noChangeArrowheads="1"/>
            </p:cNvSpPr>
            <p:nvPr/>
          </p:nvSpPr>
          <p:spPr bwMode="gray">
            <a:xfrm>
              <a:off x="1728" y="1214"/>
              <a:ext cx="2160"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algn="ctr" eaLnBrk="1" hangingPunct="1"/>
              <a:r>
                <a:rPr lang="en-US" sz="2800" b="1" dirty="0" err="1"/>
                <a:t>Nguồn</a:t>
              </a:r>
              <a:r>
                <a:rPr lang="en-US" sz="2800" b="1" dirty="0"/>
                <a:t> </a:t>
              </a:r>
              <a:r>
                <a:rPr lang="en-US" sz="2800" b="1" dirty="0" err="1"/>
                <a:t>lực</a:t>
              </a:r>
              <a:r>
                <a:rPr lang="en-US" sz="2800" b="1" dirty="0"/>
                <a:t> </a:t>
              </a:r>
              <a:r>
                <a:rPr lang="en-US" sz="2800" b="1" dirty="0" err="1"/>
                <a:t>thực</a:t>
              </a:r>
              <a:r>
                <a:rPr lang="en-US" sz="2800" b="1" dirty="0"/>
                <a:t> </a:t>
              </a:r>
              <a:r>
                <a:rPr lang="en-US" sz="2800" b="1" dirty="0" err="1"/>
                <a:t>hiện</a:t>
              </a:r>
              <a:r>
                <a:rPr lang="en-US" sz="2800" b="1" dirty="0"/>
                <a:t> ĐGDN</a:t>
              </a:r>
            </a:p>
          </p:txBody>
        </p:sp>
        <p:sp>
          <p:nvSpPr>
            <p:cNvPr id="8" name="Text Box 51"/>
            <p:cNvSpPr txBox="1">
              <a:spLocks noChangeArrowheads="1"/>
            </p:cNvSpPr>
            <p:nvPr/>
          </p:nvSpPr>
          <p:spPr bwMode="gray">
            <a:xfrm>
              <a:off x="1471" y="1199"/>
              <a:ext cx="158"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a:solidFill>
                    <a:schemeClr val="bg1"/>
                  </a:solidFill>
                </a:rPr>
                <a:t>1</a:t>
              </a:r>
            </a:p>
          </p:txBody>
        </p:sp>
      </p:grpSp>
      <p:grpSp>
        <p:nvGrpSpPr>
          <p:cNvPr id="9" name="Group 68"/>
          <p:cNvGrpSpPr>
            <a:grpSpLocks/>
          </p:cNvGrpSpPr>
          <p:nvPr/>
        </p:nvGrpSpPr>
        <p:grpSpPr bwMode="auto">
          <a:xfrm>
            <a:off x="1066800" y="3276600"/>
            <a:ext cx="7615142" cy="1181100"/>
            <a:chOff x="1344" y="1584"/>
            <a:chExt cx="2976" cy="432"/>
          </a:xfrm>
        </p:grpSpPr>
        <p:sp>
          <p:nvSpPr>
            <p:cNvPr id="10" name="AutoShape 53"/>
            <p:cNvSpPr>
              <a:spLocks noChangeArrowheads="1"/>
            </p:cNvSpPr>
            <p:nvPr/>
          </p:nvSpPr>
          <p:spPr bwMode="gray">
            <a:xfrm>
              <a:off x="1584" y="1659"/>
              <a:ext cx="2736"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11" name="AutoShape 54"/>
            <p:cNvSpPr>
              <a:spLocks noChangeArrowheads="1"/>
            </p:cNvSpPr>
            <p:nvPr/>
          </p:nvSpPr>
          <p:spPr bwMode="gray">
            <a:xfrm>
              <a:off x="1344" y="158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12" name="Text Box 55"/>
            <p:cNvSpPr txBox="1">
              <a:spLocks noChangeArrowheads="1"/>
            </p:cNvSpPr>
            <p:nvPr/>
          </p:nvSpPr>
          <p:spPr bwMode="gray">
            <a:xfrm>
              <a:off x="1776" y="1705"/>
              <a:ext cx="2160"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r>
                <a:rPr lang="en-US" sz="2800" b="1" dirty="0" err="1"/>
                <a:t>Hệ</a:t>
              </a:r>
              <a:r>
                <a:rPr lang="en-US" sz="2800" b="1" dirty="0"/>
                <a:t> </a:t>
              </a:r>
              <a:r>
                <a:rPr lang="en-US" sz="2800" b="1" dirty="0" err="1"/>
                <a:t>thống</a:t>
              </a:r>
              <a:r>
                <a:rPr lang="en-US" sz="2800" b="1" dirty="0"/>
                <a:t> </a:t>
              </a:r>
              <a:r>
                <a:rPr lang="en-US" sz="2800" b="1" dirty="0" err="1"/>
                <a:t>cơ</a:t>
              </a:r>
              <a:r>
                <a:rPr lang="en-US" sz="2800" b="1" dirty="0"/>
                <a:t> </a:t>
              </a:r>
              <a:r>
                <a:rPr lang="en-US" sz="2800" b="1" dirty="0" err="1"/>
                <a:t>sở</a:t>
              </a:r>
              <a:r>
                <a:rPr lang="en-US" sz="2800" b="1" dirty="0"/>
                <a:t> </a:t>
              </a:r>
              <a:r>
                <a:rPr lang="en-US" sz="2800" b="1" dirty="0" err="1"/>
                <a:t>dữ</a:t>
              </a:r>
              <a:r>
                <a:rPr lang="en-US" sz="2800" b="1" dirty="0"/>
                <a:t> </a:t>
              </a:r>
              <a:r>
                <a:rPr lang="en-US" sz="2800" b="1" dirty="0" err="1"/>
                <a:t>liệu</a:t>
              </a:r>
              <a:endParaRPr lang="en-US" sz="2800" b="1" dirty="0"/>
            </a:p>
          </p:txBody>
        </p:sp>
        <p:sp>
          <p:nvSpPr>
            <p:cNvPr id="13" name="Text Box 56"/>
            <p:cNvSpPr txBox="1">
              <a:spLocks noChangeArrowheads="1"/>
            </p:cNvSpPr>
            <p:nvPr/>
          </p:nvSpPr>
          <p:spPr bwMode="gray">
            <a:xfrm>
              <a:off x="1471" y="1705"/>
              <a:ext cx="158"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a:solidFill>
                    <a:schemeClr val="bg1"/>
                  </a:solidFill>
                </a:rPr>
                <a:t>2</a:t>
              </a:r>
            </a:p>
          </p:txBody>
        </p:sp>
      </p:grpSp>
      <p:grpSp>
        <p:nvGrpSpPr>
          <p:cNvPr id="14" name="Group 69"/>
          <p:cNvGrpSpPr>
            <a:grpSpLocks/>
          </p:cNvGrpSpPr>
          <p:nvPr/>
        </p:nvGrpSpPr>
        <p:grpSpPr bwMode="auto">
          <a:xfrm>
            <a:off x="1066800" y="4800599"/>
            <a:ext cx="7615142" cy="1273032"/>
            <a:chOff x="1344" y="2064"/>
            <a:chExt cx="2976" cy="465"/>
          </a:xfrm>
        </p:grpSpPr>
        <p:sp>
          <p:nvSpPr>
            <p:cNvPr id="15" name="AutoShape 58"/>
            <p:cNvSpPr>
              <a:spLocks noChangeArrowheads="1"/>
            </p:cNvSpPr>
            <p:nvPr/>
          </p:nvSpPr>
          <p:spPr bwMode="gray">
            <a:xfrm>
              <a:off x="1584" y="2139"/>
              <a:ext cx="2736" cy="287"/>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16"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17" name="Text Box 60"/>
            <p:cNvSpPr txBox="1">
              <a:spLocks noChangeArrowheads="1"/>
            </p:cNvSpPr>
            <p:nvPr/>
          </p:nvSpPr>
          <p:spPr bwMode="gray">
            <a:xfrm>
              <a:off x="1822" y="2180"/>
              <a:ext cx="2160"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r>
                <a:rPr lang="en-US" sz="2800" b="1" dirty="0" err="1"/>
                <a:t>Năng</a:t>
              </a:r>
              <a:r>
                <a:rPr lang="en-US" sz="2800" b="1" dirty="0"/>
                <a:t> </a:t>
              </a:r>
              <a:r>
                <a:rPr lang="en-US" sz="2800" b="1" dirty="0" err="1"/>
                <a:t>lực</a:t>
              </a:r>
              <a:r>
                <a:rPr lang="en-US" sz="2800" b="1" dirty="0"/>
                <a:t> </a:t>
              </a:r>
              <a:r>
                <a:rPr lang="en-US" sz="2800" b="1" dirty="0" err="1"/>
                <a:t>tài</a:t>
              </a:r>
              <a:r>
                <a:rPr lang="en-US" sz="2800" b="1" dirty="0"/>
                <a:t> </a:t>
              </a:r>
              <a:r>
                <a:rPr lang="en-US" sz="2800" b="1" dirty="0" err="1"/>
                <a:t>chính</a:t>
              </a:r>
              <a:r>
                <a:rPr lang="en-US" sz="2800" b="1" dirty="0"/>
                <a:t> </a:t>
              </a:r>
              <a:r>
                <a:rPr lang="en-US" sz="2800" b="1" dirty="0" err="1"/>
                <a:t>của</a:t>
              </a:r>
              <a:r>
                <a:rPr lang="en-US" sz="2800" b="1" dirty="0"/>
                <a:t> DNĐG</a:t>
              </a:r>
            </a:p>
          </p:txBody>
        </p:sp>
        <p:sp>
          <p:nvSpPr>
            <p:cNvPr id="18" name="Text Box 61"/>
            <p:cNvSpPr txBox="1">
              <a:spLocks noChangeArrowheads="1"/>
            </p:cNvSpPr>
            <p:nvPr/>
          </p:nvSpPr>
          <p:spPr bwMode="gray">
            <a:xfrm>
              <a:off x="1471" y="2180"/>
              <a:ext cx="158"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a:solidFill>
                    <a:schemeClr val="bg1"/>
                  </a:solidFill>
                </a:rPr>
                <a:t>3</a:t>
              </a:r>
            </a:p>
          </p:txBody>
        </p:sp>
      </p:grpSp>
    </p:spTree>
    <p:extLst>
      <p:ext uri="{BB962C8B-B14F-4D97-AF65-F5344CB8AC3E}">
        <p14:creationId xmlns:p14="http://schemas.microsoft.com/office/powerpoint/2010/main" val="366869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ppt_x</p:attrName>
                                        </p:attrNameLst>
                                      </p:cBhvr>
                                      <p:tavLst>
                                        <p:tav tm="0">
                                          <p:val>
                                            <p:strVal val="#ppt_x-.2"/>
                                          </p:val>
                                        </p:tav>
                                        <p:tav tm="100000">
                                          <p:val>
                                            <p:strVal val="#ppt_x"/>
                                          </p:val>
                                        </p:tav>
                                      </p:tavLst>
                                    </p:anim>
                                    <p:anim calcmode="lin" valueType="num">
                                      <p:cBhvr>
                                        <p:cTn id="1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ppt_x</p:attrName>
                                        </p:attrNameLst>
                                      </p:cBhvr>
                                      <p:tavLst>
                                        <p:tav tm="0">
                                          <p:val>
                                            <p:strVal val="#ppt_x-.2"/>
                                          </p:val>
                                        </p:tav>
                                        <p:tav tm="100000">
                                          <p:val>
                                            <p:strVal val="#ppt_x"/>
                                          </p:val>
                                        </p:tav>
                                      </p:tavLst>
                                    </p:anim>
                                    <p:anim calcmode="lin" valueType="num">
                                      <p:cBhvr>
                                        <p:cTn id="22"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AutoShape 3"/>
          <p:cNvSpPr>
            <a:spLocks noChangeArrowheads="1"/>
          </p:cNvSpPr>
          <p:nvPr/>
        </p:nvSpPr>
        <p:spPr bwMode="gray">
          <a:xfrm>
            <a:off x="381000" y="1600200"/>
            <a:ext cx="5715000" cy="4495800"/>
          </a:xfrm>
          <a:prstGeom prst="rightArrow">
            <a:avLst>
              <a:gd name="adj1" fmla="val 86065"/>
              <a:gd name="adj2" fmla="val 31780"/>
            </a:avLst>
          </a:prstGeom>
          <a:gradFill rotWithShape="1">
            <a:gsLst>
              <a:gs pos="0">
                <a:srgbClr val="FFFFFF">
                  <a:alpha val="51999"/>
                </a:srgbClr>
              </a:gs>
              <a:gs pos="100000">
                <a:srgbClr val="FFCC66"/>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 name="AutoShape 4"/>
          <p:cNvSpPr>
            <a:spLocks noChangeArrowheads="1"/>
          </p:cNvSpPr>
          <p:nvPr/>
        </p:nvSpPr>
        <p:spPr bwMode="gray">
          <a:xfrm>
            <a:off x="838200" y="2590800"/>
            <a:ext cx="4038600" cy="990600"/>
          </a:xfrm>
          <a:prstGeom prst="roundRect">
            <a:avLst>
              <a:gd name="adj" fmla="val 9106"/>
            </a:avLst>
          </a:prstGeom>
          <a:gradFill rotWithShape="1">
            <a:gsLst>
              <a:gs pos="0">
                <a:srgbClr val="2A3D6C"/>
              </a:gs>
              <a:gs pos="50000">
                <a:srgbClr val="5B84E9"/>
              </a:gs>
              <a:gs pos="100000">
                <a:srgbClr val="2A3D6C"/>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pPr algn="ctr"/>
            <a:r>
              <a:rPr lang="en-US" sz="2800" b="1" dirty="0"/>
              <a:t>Theo </a:t>
            </a:r>
            <a:r>
              <a:rPr lang="en-US" sz="2800" b="1" dirty="0" err="1"/>
              <a:t>Luật</a:t>
            </a:r>
            <a:r>
              <a:rPr lang="en-US" sz="2800" b="1" dirty="0"/>
              <a:t> DN </a:t>
            </a:r>
          </a:p>
        </p:txBody>
      </p:sp>
      <p:sp>
        <p:nvSpPr>
          <p:cNvPr id="5" name="AutoShape 5"/>
          <p:cNvSpPr>
            <a:spLocks noChangeArrowheads="1"/>
          </p:cNvSpPr>
          <p:nvPr/>
        </p:nvSpPr>
        <p:spPr bwMode="gray">
          <a:xfrm>
            <a:off x="762000" y="4114800"/>
            <a:ext cx="4038600" cy="990600"/>
          </a:xfrm>
          <a:prstGeom prst="roundRect">
            <a:avLst>
              <a:gd name="adj" fmla="val 9106"/>
            </a:avLst>
          </a:prstGeom>
          <a:gradFill rotWithShape="1">
            <a:gsLst>
              <a:gs pos="0">
                <a:srgbClr val="57C9ED">
                  <a:gamma/>
                  <a:shade val="46275"/>
                  <a:invGamma/>
                </a:srgbClr>
              </a:gs>
              <a:gs pos="50000">
                <a:srgbClr val="57C9ED"/>
              </a:gs>
              <a:gs pos="100000">
                <a:srgbClr val="57C9ED">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pPr algn="ctr">
              <a:defRPr/>
            </a:pPr>
            <a:r>
              <a:rPr lang="en-US" sz="2800" b="1">
                <a:latin typeface="Times New Roman" pitchFamily="18" charset="0"/>
                <a:ea typeface="+mn-ea"/>
                <a:cs typeface="Arial" charset="0"/>
              </a:rPr>
              <a:t>Theo IVSC</a:t>
            </a:r>
          </a:p>
        </p:txBody>
      </p:sp>
      <p:sp>
        <p:nvSpPr>
          <p:cNvPr id="6" name="AutoShape 7"/>
          <p:cNvSpPr>
            <a:spLocks noChangeArrowheads="1"/>
          </p:cNvSpPr>
          <p:nvPr/>
        </p:nvSpPr>
        <p:spPr bwMode="gray">
          <a:xfrm>
            <a:off x="5791200" y="2209800"/>
            <a:ext cx="2819400" cy="3200400"/>
          </a:xfrm>
          <a:prstGeom prst="roundRect">
            <a:avLst>
              <a:gd name="adj" fmla="val 9106"/>
            </a:avLst>
          </a:prstGeom>
          <a:gradFill rotWithShape="1">
            <a:gsLst>
              <a:gs pos="0">
                <a:srgbClr val="5B84E9"/>
              </a:gs>
              <a:gs pos="100000">
                <a:srgbClr val="FFFFFF"/>
              </a:gs>
            </a:gsLst>
            <a:lin ang="5400000" scaled="1"/>
          </a:gradFill>
          <a:ln>
            <a:noFill/>
          </a:ln>
          <a:effectLst>
            <a:outerShdw blurRad="63500" dist="107763" dir="2700000" algn="ctr" rotWithShape="0">
              <a:srgbClr val="000000">
                <a:alpha val="50000"/>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eaLnBrk="0" hangingPunct="0">
              <a:defRPr/>
            </a:pPr>
            <a:r>
              <a:rPr lang="en-US" sz="3600" b="1">
                <a:cs typeface="Arial" charset="0"/>
              </a:rPr>
              <a:t>Khái niệm Doanh nghiệp</a:t>
            </a:r>
            <a:endParaRPr lang="en-US" sz="3600" b="1">
              <a:solidFill>
                <a:srgbClr val="000000"/>
              </a:solidFill>
              <a:cs typeface="Arial" charset="0"/>
            </a:endParaRPr>
          </a:p>
        </p:txBody>
      </p:sp>
      <p:sp>
        <p:nvSpPr>
          <p:cNvPr id="20485" name="Title 1"/>
          <p:cNvSpPr>
            <a:spLocks noGrp="1"/>
          </p:cNvSpPr>
          <p:nvPr>
            <p:ph type="title"/>
          </p:nvPr>
        </p:nvSpPr>
        <p:spPr/>
        <p:txBody>
          <a:bodyPr/>
          <a:lstStyle/>
          <a:p>
            <a:pPr eaLnBrk="1" hangingPunct="1"/>
            <a:r>
              <a:rPr lang="en-US" dirty="0" err="1"/>
              <a:t>Khái</a:t>
            </a:r>
            <a:r>
              <a:rPr lang="en-US" dirty="0"/>
              <a:t> </a:t>
            </a:r>
            <a:r>
              <a:rPr lang="en-US" dirty="0" err="1"/>
              <a:t>niệm</a:t>
            </a:r>
            <a:r>
              <a:rPr lang="en-US" dirty="0"/>
              <a:t> </a:t>
            </a:r>
            <a:r>
              <a:rPr lang="en-US" dirty="0" err="1"/>
              <a:t>Doanh</a:t>
            </a:r>
            <a:r>
              <a:rPr lang="en-US" dirty="0"/>
              <a:t> </a:t>
            </a:r>
            <a:r>
              <a:rPr lang="en-US" dirty="0" err="1"/>
              <a:t>nghiệp</a:t>
            </a:r>
            <a:endParaRPr lang="en-US" dirty="0"/>
          </a:p>
        </p:txBody>
      </p:sp>
      <p:sp>
        <p:nvSpPr>
          <p:cNvPr id="20486" name="Slide Number Placeholder 7"/>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042E2065-E1C7-9142-ABE6-BBD5F743B278}" type="slidenum">
              <a:rPr lang="en-US" sz="1400">
                <a:latin typeface="Arial" charset="0"/>
              </a:rPr>
              <a:pPr eaLnBrk="1" hangingPunct="1"/>
              <a:t>4</a:t>
            </a:fld>
            <a:endParaRPr lang="en-US" sz="1400">
              <a:latin typeface="Arial" charset="0"/>
            </a:endParaRPr>
          </a:p>
        </p:txBody>
      </p:sp>
    </p:spTree>
    <p:extLst>
      <p:ext uri="{BB962C8B-B14F-4D97-AF65-F5344CB8AC3E}">
        <p14:creationId xmlns:p14="http://schemas.microsoft.com/office/powerpoint/2010/main" val="1119618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596115" y="535722"/>
            <a:ext cx="7583488" cy="858851"/>
          </a:xfrm>
        </p:spPr>
        <p:txBody>
          <a:bodyPr/>
          <a:lstStyle/>
          <a:p>
            <a:r>
              <a:rPr lang="en-US" dirty="0" err="1"/>
              <a:t>Vai</a:t>
            </a:r>
            <a:r>
              <a:rPr lang="en-US" dirty="0"/>
              <a:t> </a:t>
            </a:r>
            <a:r>
              <a:rPr lang="en-US" dirty="0" err="1"/>
              <a:t>trò</a:t>
            </a:r>
            <a:r>
              <a:rPr lang="en-US" dirty="0"/>
              <a:t> </a:t>
            </a:r>
            <a:r>
              <a:rPr lang="en-US" dirty="0" err="1"/>
              <a:t>của</a:t>
            </a:r>
            <a:r>
              <a:rPr lang="en-US" dirty="0"/>
              <a:t> </a:t>
            </a:r>
            <a:r>
              <a:rPr lang="en-US" dirty="0" err="1"/>
              <a:t>Định</a:t>
            </a:r>
            <a:r>
              <a:rPr lang="en-US" dirty="0"/>
              <a:t> </a:t>
            </a:r>
            <a:r>
              <a:rPr lang="en-US" dirty="0" err="1"/>
              <a:t>giá</a:t>
            </a:r>
            <a:r>
              <a:rPr lang="en-US" dirty="0"/>
              <a:t> DN</a:t>
            </a:r>
          </a:p>
        </p:txBody>
      </p:sp>
      <p:sp>
        <p:nvSpPr>
          <p:cNvPr id="25603" name="Slide Number Placeholder 20"/>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B248B94-2C82-F04C-8CB1-A936563C5EAE}" type="slidenum">
              <a:rPr lang="en-US" sz="1400">
                <a:latin typeface="Arial" charset="0"/>
              </a:rPr>
              <a:pPr eaLnBrk="1" hangingPunct="1"/>
              <a:t>40</a:t>
            </a:fld>
            <a:endParaRPr lang="en-US" sz="1400">
              <a:latin typeface="Arial" charset="0"/>
            </a:endParaRPr>
          </a:p>
        </p:txBody>
      </p:sp>
      <p:grpSp>
        <p:nvGrpSpPr>
          <p:cNvPr id="2" name="Group 67"/>
          <p:cNvGrpSpPr>
            <a:grpSpLocks/>
          </p:cNvGrpSpPr>
          <p:nvPr/>
        </p:nvGrpSpPr>
        <p:grpSpPr bwMode="auto">
          <a:xfrm>
            <a:off x="1066800" y="1905000"/>
            <a:ext cx="6858000" cy="1182688"/>
            <a:chOff x="1344" y="1104"/>
            <a:chExt cx="2976" cy="432"/>
          </a:xfrm>
        </p:grpSpPr>
        <p:sp>
          <p:nvSpPr>
            <p:cNvPr id="6" name="AutoShape 48"/>
            <p:cNvSpPr>
              <a:spLocks noChangeArrowheads="1"/>
            </p:cNvSpPr>
            <p:nvPr/>
          </p:nvSpPr>
          <p:spPr bwMode="gray">
            <a:xfrm>
              <a:off x="1584" y="1179"/>
              <a:ext cx="2736" cy="287"/>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7" name="AutoShape 49"/>
            <p:cNvSpPr>
              <a:spLocks noChangeArrowheads="1"/>
            </p:cNvSpPr>
            <p:nvPr/>
          </p:nvSpPr>
          <p:spPr bwMode="gray">
            <a:xfrm>
              <a:off x="1344" y="11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25617" name="Text Box 50"/>
            <p:cNvSpPr txBox="1">
              <a:spLocks noChangeArrowheads="1"/>
            </p:cNvSpPr>
            <p:nvPr/>
          </p:nvSpPr>
          <p:spPr bwMode="gray">
            <a:xfrm>
              <a:off x="1776" y="1219"/>
              <a:ext cx="2160"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r>
                <a:rPr lang="en-US" sz="2800" b="1" dirty="0" err="1"/>
                <a:t>Đối</a:t>
              </a:r>
              <a:r>
                <a:rPr lang="en-US" sz="2800" b="1" dirty="0"/>
                <a:t> </a:t>
              </a:r>
              <a:r>
                <a:rPr lang="en-US" sz="2800" b="1" dirty="0" err="1"/>
                <a:t>với</a:t>
              </a:r>
              <a:r>
                <a:rPr lang="en-US" sz="2800" b="1" dirty="0"/>
                <a:t> </a:t>
              </a:r>
              <a:r>
                <a:rPr lang="en-US" sz="2800" b="1" dirty="0" err="1"/>
                <a:t>cơ</a:t>
              </a:r>
              <a:r>
                <a:rPr lang="en-US" sz="2800" b="1" dirty="0"/>
                <a:t> </a:t>
              </a:r>
              <a:r>
                <a:rPr lang="en-US" sz="2800" b="1" dirty="0" err="1"/>
                <a:t>quan</a:t>
              </a:r>
              <a:r>
                <a:rPr lang="en-US" sz="2800" b="1" dirty="0"/>
                <a:t> </a:t>
              </a:r>
              <a:r>
                <a:rPr lang="en-US" sz="2800" b="1" dirty="0" err="1"/>
                <a:t>quản</a:t>
              </a:r>
              <a:r>
                <a:rPr lang="en-US" sz="2800" b="1" dirty="0"/>
                <a:t> </a:t>
              </a:r>
              <a:r>
                <a:rPr lang="en-US" sz="2800" b="1" dirty="0" err="1"/>
                <a:t>lý</a:t>
              </a:r>
              <a:endParaRPr lang="en-US" sz="2800" b="1" dirty="0"/>
            </a:p>
          </p:txBody>
        </p:sp>
        <p:sp>
          <p:nvSpPr>
            <p:cNvPr id="25618" name="Text Box 51"/>
            <p:cNvSpPr txBox="1">
              <a:spLocks noChangeArrowheads="1"/>
            </p:cNvSpPr>
            <p:nvPr/>
          </p:nvSpPr>
          <p:spPr bwMode="gray">
            <a:xfrm>
              <a:off x="1471" y="1199"/>
              <a:ext cx="158"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a:solidFill>
                    <a:schemeClr val="bg1"/>
                  </a:solidFill>
                </a:rPr>
                <a:t>1</a:t>
              </a:r>
            </a:p>
          </p:txBody>
        </p:sp>
      </p:grpSp>
      <p:grpSp>
        <p:nvGrpSpPr>
          <p:cNvPr id="3" name="Group 68"/>
          <p:cNvGrpSpPr>
            <a:grpSpLocks/>
          </p:cNvGrpSpPr>
          <p:nvPr/>
        </p:nvGrpSpPr>
        <p:grpSpPr bwMode="auto">
          <a:xfrm>
            <a:off x="1066800" y="3276600"/>
            <a:ext cx="6858000" cy="1181100"/>
            <a:chOff x="1344" y="1584"/>
            <a:chExt cx="2976" cy="432"/>
          </a:xfrm>
        </p:grpSpPr>
        <p:sp>
          <p:nvSpPr>
            <p:cNvPr id="11" name="AutoShape 53"/>
            <p:cNvSpPr>
              <a:spLocks noChangeArrowheads="1"/>
            </p:cNvSpPr>
            <p:nvPr/>
          </p:nvSpPr>
          <p:spPr bwMode="gray">
            <a:xfrm>
              <a:off x="1584" y="1659"/>
              <a:ext cx="2736" cy="288"/>
            </a:xfrm>
            <a:prstGeom prst="roundRect">
              <a:avLst>
                <a:gd name="adj" fmla="val 16667"/>
              </a:avLst>
            </a:prstGeom>
            <a:gradFill rotWithShape="1">
              <a:gsLst>
                <a:gs pos="0">
                  <a:schemeClr val="hlink">
                    <a:gamma/>
                    <a:tint val="21176"/>
                    <a:invGamma/>
                  </a:schemeClr>
                </a:gs>
                <a:gs pos="100000">
                  <a:schemeClr va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12" name="AutoShape 54"/>
            <p:cNvSpPr>
              <a:spLocks noChangeArrowheads="1"/>
            </p:cNvSpPr>
            <p:nvPr/>
          </p:nvSpPr>
          <p:spPr bwMode="gray">
            <a:xfrm>
              <a:off x="1344" y="158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25613" name="Text Box 55"/>
            <p:cNvSpPr txBox="1">
              <a:spLocks noChangeArrowheads="1"/>
            </p:cNvSpPr>
            <p:nvPr/>
          </p:nvSpPr>
          <p:spPr bwMode="gray">
            <a:xfrm>
              <a:off x="1776" y="1705"/>
              <a:ext cx="2160"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r>
                <a:rPr lang="en-US" sz="2800" b="1" dirty="0" err="1"/>
                <a:t>Đối</a:t>
              </a:r>
              <a:r>
                <a:rPr lang="en-US" sz="2800" b="1" dirty="0"/>
                <a:t> </a:t>
              </a:r>
              <a:r>
                <a:rPr lang="en-US" sz="2800" b="1" dirty="0" err="1"/>
                <a:t>với</a:t>
              </a:r>
              <a:r>
                <a:rPr lang="en-US" sz="2800" b="1" dirty="0"/>
                <a:t> </a:t>
              </a:r>
              <a:r>
                <a:rPr lang="en-US" sz="2800" b="1" dirty="0" err="1"/>
                <a:t>Nhà</a:t>
              </a:r>
              <a:r>
                <a:rPr lang="en-US" sz="2800" b="1" dirty="0"/>
                <a:t> </a:t>
              </a:r>
              <a:r>
                <a:rPr lang="en-US" sz="2800" b="1" dirty="0" err="1"/>
                <a:t>đầu</a:t>
              </a:r>
              <a:r>
                <a:rPr lang="en-US" sz="2800" b="1" dirty="0"/>
                <a:t> </a:t>
              </a:r>
              <a:r>
                <a:rPr lang="en-US" sz="2800" b="1" dirty="0" err="1"/>
                <a:t>tư</a:t>
              </a:r>
              <a:endParaRPr lang="en-US" sz="2800" b="1" dirty="0"/>
            </a:p>
          </p:txBody>
        </p:sp>
        <p:sp>
          <p:nvSpPr>
            <p:cNvPr id="25614" name="Text Box 56"/>
            <p:cNvSpPr txBox="1">
              <a:spLocks noChangeArrowheads="1"/>
            </p:cNvSpPr>
            <p:nvPr/>
          </p:nvSpPr>
          <p:spPr bwMode="gray">
            <a:xfrm>
              <a:off x="1471" y="1705"/>
              <a:ext cx="158"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a:solidFill>
                    <a:schemeClr val="bg1"/>
                  </a:solidFill>
                </a:rPr>
                <a:t>2</a:t>
              </a:r>
            </a:p>
          </p:txBody>
        </p:sp>
      </p:grpSp>
      <p:grpSp>
        <p:nvGrpSpPr>
          <p:cNvPr id="4" name="Group 69"/>
          <p:cNvGrpSpPr>
            <a:grpSpLocks/>
          </p:cNvGrpSpPr>
          <p:nvPr/>
        </p:nvGrpSpPr>
        <p:grpSpPr bwMode="auto">
          <a:xfrm>
            <a:off x="1066800" y="4800600"/>
            <a:ext cx="6858000" cy="1182688"/>
            <a:chOff x="1344" y="2064"/>
            <a:chExt cx="2976" cy="432"/>
          </a:xfrm>
        </p:grpSpPr>
        <p:sp>
          <p:nvSpPr>
            <p:cNvPr id="16" name="AutoShape 58"/>
            <p:cNvSpPr>
              <a:spLocks noChangeArrowheads="1"/>
            </p:cNvSpPr>
            <p:nvPr/>
          </p:nvSpPr>
          <p:spPr bwMode="gray">
            <a:xfrm>
              <a:off x="1584" y="2139"/>
              <a:ext cx="2736" cy="287"/>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17" name="AutoShape 59"/>
            <p:cNvSpPr>
              <a:spLocks noChangeArrowheads="1"/>
            </p:cNvSpPr>
            <p:nvPr/>
          </p:nvSpPr>
          <p:spPr bwMode="gray">
            <a:xfrm>
              <a:off x="1344" y="206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Times New Roman" pitchFamily="18" charset="0"/>
                <a:ea typeface="+mn-ea"/>
                <a:cs typeface="Arial" charset="0"/>
              </a:endParaRPr>
            </a:p>
          </p:txBody>
        </p:sp>
        <p:sp>
          <p:nvSpPr>
            <p:cNvPr id="25609" name="Text Box 60"/>
            <p:cNvSpPr txBox="1">
              <a:spLocks noChangeArrowheads="1"/>
            </p:cNvSpPr>
            <p:nvPr/>
          </p:nvSpPr>
          <p:spPr bwMode="gray">
            <a:xfrm>
              <a:off x="1822" y="2194"/>
              <a:ext cx="2160"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r>
                <a:rPr lang="en-US" sz="2800" b="1" dirty="0" err="1"/>
                <a:t>Đối</a:t>
              </a:r>
              <a:r>
                <a:rPr lang="en-US" sz="2800" b="1" dirty="0"/>
                <a:t> </a:t>
              </a:r>
              <a:r>
                <a:rPr lang="en-US" sz="2800" b="1" dirty="0" err="1"/>
                <a:t>với</a:t>
              </a:r>
              <a:r>
                <a:rPr lang="en-US" sz="2800" b="1" dirty="0"/>
                <a:t> </a:t>
              </a:r>
              <a:r>
                <a:rPr lang="en-US" sz="2800" b="1" dirty="0" err="1"/>
                <a:t>doanh</a:t>
              </a:r>
              <a:r>
                <a:rPr lang="en-US" sz="2800" b="1" dirty="0"/>
                <a:t> </a:t>
              </a:r>
              <a:r>
                <a:rPr lang="en-US" sz="2800" b="1" dirty="0" err="1"/>
                <a:t>nghiệp</a:t>
              </a:r>
              <a:endParaRPr lang="en-US" sz="2800" b="1" dirty="0"/>
            </a:p>
          </p:txBody>
        </p:sp>
        <p:sp>
          <p:nvSpPr>
            <p:cNvPr id="25610" name="Text Box 61"/>
            <p:cNvSpPr txBox="1">
              <a:spLocks noChangeArrowheads="1"/>
            </p:cNvSpPr>
            <p:nvPr/>
          </p:nvSpPr>
          <p:spPr bwMode="gray">
            <a:xfrm>
              <a:off x="1471" y="2180"/>
              <a:ext cx="158"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a:solidFill>
                    <a:schemeClr val="bg1"/>
                  </a:solidFill>
                </a:rPr>
                <a:t>3</a:t>
              </a:r>
            </a:p>
          </p:txBody>
        </p:sp>
      </p:grpSp>
    </p:spTree>
    <p:extLst>
      <p:ext uri="{BB962C8B-B14F-4D97-AF65-F5344CB8AC3E}">
        <p14:creationId xmlns:p14="http://schemas.microsoft.com/office/powerpoint/2010/main" val="1917461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ppt_x</p:attrName>
                                        </p:attrNameLst>
                                      </p:cBhvr>
                                      <p:tavLst>
                                        <p:tav tm="0">
                                          <p:val>
                                            <p:strVal val="#ppt_x-.2"/>
                                          </p:val>
                                        </p:tav>
                                        <p:tav tm="100000">
                                          <p:val>
                                            <p:strVal val="#ppt_x"/>
                                          </p:val>
                                        </p:tav>
                                      </p:tavLst>
                                    </p:anim>
                                    <p:anim calcmode="lin" valueType="num">
                                      <p:cBhvr>
                                        <p:cTn id="1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ppt_x</p:attrName>
                                        </p:attrNameLst>
                                      </p:cBhvr>
                                      <p:tavLst>
                                        <p:tav tm="0">
                                          <p:val>
                                            <p:strVal val="#ppt_x-.2"/>
                                          </p:val>
                                        </p:tav>
                                        <p:tav tm="100000">
                                          <p:val>
                                            <p:strVal val="#ppt_x"/>
                                          </p:val>
                                        </p:tav>
                                      </p:tavLst>
                                    </p:anim>
                                    <p:anim calcmode="lin" valueType="num">
                                      <p:cBhvr>
                                        <p:cTn id="22"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Vai</a:t>
            </a:r>
            <a:r>
              <a:rPr lang="en-US" dirty="0"/>
              <a:t> </a:t>
            </a:r>
            <a:r>
              <a:rPr lang="en-US" dirty="0" err="1"/>
              <a:t>trò</a:t>
            </a:r>
            <a:r>
              <a:rPr lang="en-US" dirty="0"/>
              <a:t> </a:t>
            </a:r>
            <a:r>
              <a:rPr lang="en-US" dirty="0" err="1"/>
              <a:t>của</a:t>
            </a:r>
            <a:r>
              <a:rPr lang="en-US" dirty="0"/>
              <a:t> </a:t>
            </a:r>
            <a:r>
              <a:rPr lang="en-US" dirty="0" err="1"/>
              <a:t>Định</a:t>
            </a:r>
            <a:r>
              <a:rPr lang="en-US" dirty="0"/>
              <a:t> </a:t>
            </a:r>
            <a:r>
              <a:rPr lang="en-US" dirty="0" err="1"/>
              <a:t>giá</a:t>
            </a:r>
            <a:r>
              <a:rPr lang="en-US" dirty="0"/>
              <a:t> DN</a:t>
            </a:r>
          </a:p>
        </p:txBody>
      </p:sp>
      <p:sp>
        <p:nvSpPr>
          <p:cNvPr id="3" name="Content Placeholder 2"/>
          <p:cNvSpPr>
            <a:spLocks noGrp="1"/>
          </p:cNvSpPr>
          <p:nvPr>
            <p:ph idx="1"/>
          </p:nvPr>
        </p:nvSpPr>
        <p:spPr/>
        <p:txBody>
          <a:bodyPr/>
          <a:lstStyle/>
          <a:p>
            <a:pPr algn="just">
              <a:spcBef>
                <a:spcPts val="1200"/>
              </a:spcBef>
              <a:spcAft>
                <a:spcPts val="1200"/>
              </a:spcAft>
            </a:pPr>
            <a:r>
              <a:rPr lang="en-US" dirty="0"/>
              <a:t>ĐGDN </a:t>
            </a:r>
            <a:r>
              <a:rPr lang="en-US" dirty="0" err="1"/>
              <a:t>là</a:t>
            </a:r>
            <a:r>
              <a:rPr lang="en-US" dirty="0"/>
              <a:t> </a:t>
            </a:r>
            <a:r>
              <a:rPr lang="en-US" dirty="0" err="1"/>
              <a:t>cơ</a:t>
            </a:r>
            <a:r>
              <a:rPr lang="en-US" dirty="0"/>
              <a:t> </a:t>
            </a:r>
            <a:r>
              <a:rPr lang="en-US" dirty="0" err="1"/>
              <a:t>sở</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mua</a:t>
            </a:r>
            <a:r>
              <a:rPr lang="en-US" dirty="0"/>
              <a:t> </a:t>
            </a:r>
            <a:r>
              <a:rPr lang="en-US" dirty="0" err="1"/>
              <a:t>bán</a:t>
            </a:r>
            <a:r>
              <a:rPr lang="en-US" dirty="0"/>
              <a:t>, sap </a:t>
            </a:r>
            <a:r>
              <a:rPr lang="en-US" dirty="0" err="1"/>
              <a:t>nhập</a:t>
            </a:r>
            <a:r>
              <a:rPr lang="en-US" dirty="0"/>
              <a:t>, </a:t>
            </a:r>
            <a:r>
              <a:rPr lang="en-US" dirty="0" err="1"/>
              <a:t>hợp</a:t>
            </a:r>
            <a:r>
              <a:rPr lang="en-US" dirty="0"/>
              <a:t> </a:t>
            </a:r>
            <a:r>
              <a:rPr lang="en-US" dirty="0" err="1"/>
              <a:t>nhất</a:t>
            </a:r>
            <a:r>
              <a:rPr lang="en-US" dirty="0"/>
              <a:t> </a:t>
            </a:r>
            <a:r>
              <a:rPr lang="en-US" dirty="0" err="1"/>
              <a:t>hoặc</a:t>
            </a:r>
            <a:r>
              <a:rPr lang="en-US" dirty="0"/>
              <a:t> chia </a:t>
            </a:r>
            <a:r>
              <a:rPr lang="en-US" dirty="0" err="1"/>
              <a:t>nhỏ</a:t>
            </a:r>
            <a:r>
              <a:rPr lang="en-US" dirty="0"/>
              <a:t> </a:t>
            </a:r>
            <a:r>
              <a:rPr lang="en-US" dirty="0" err="1"/>
              <a:t>doanh</a:t>
            </a:r>
            <a:r>
              <a:rPr lang="en-US" dirty="0"/>
              <a:t> </a:t>
            </a:r>
            <a:r>
              <a:rPr lang="en-US" dirty="0" err="1"/>
              <a:t>nghiệp</a:t>
            </a:r>
            <a:endParaRPr lang="en-US" dirty="0"/>
          </a:p>
          <a:p>
            <a:pPr algn="just">
              <a:spcBef>
                <a:spcPts val="1200"/>
              </a:spcBef>
              <a:spcAft>
                <a:spcPts val="1200"/>
              </a:spcAft>
            </a:pPr>
            <a:r>
              <a:rPr lang="en-US" dirty="0" err="1"/>
              <a:t>Giá</a:t>
            </a:r>
            <a:r>
              <a:rPr lang="en-US" dirty="0"/>
              <a:t> </a:t>
            </a:r>
            <a:r>
              <a:rPr lang="en-US" dirty="0" err="1"/>
              <a:t>trị</a:t>
            </a:r>
            <a:r>
              <a:rPr lang="en-US" dirty="0"/>
              <a:t> DN </a:t>
            </a:r>
            <a:r>
              <a:rPr lang="en-US" dirty="0" err="1"/>
              <a:t>là</a:t>
            </a:r>
            <a:r>
              <a:rPr lang="en-US" dirty="0"/>
              <a:t> </a:t>
            </a:r>
            <a:r>
              <a:rPr lang="en-US" dirty="0" err="1"/>
              <a:t>thông</a:t>
            </a:r>
            <a:r>
              <a:rPr lang="en-US" dirty="0"/>
              <a:t> tin </a:t>
            </a:r>
            <a:r>
              <a:rPr lang="en-US" dirty="0" err="1"/>
              <a:t>để</a:t>
            </a:r>
            <a:r>
              <a:rPr lang="en-US" dirty="0"/>
              <a:t> </a:t>
            </a:r>
            <a:r>
              <a:rPr lang="en-US" dirty="0" err="1"/>
              <a:t>nhà</a:t>
            </a:r>
            <a:r>
              <a:rPr lang="en-US" dirty="0"/>
              <a:t> </a:t>
            </a:r>
            <a:r>
              <a:rPr lang="en-US" dirty="0" err="1"/>
              <a:t>quản</a:t>
            </a:r>
            <a:r>
              <a:rPr lang="en-US" dirty="0"/>
              <a:t> </a:t>
            </a:r>
            <a:r>
              <a:rPr lang="en-US" dirty="0" err="1"/>
              <a:t>trị</a:t>
            </a:r>
            <a:r>
              <a:rPr lang="en-US" dirty="0"/>
              <a:t> DN </a:t>
            </a:r>
            <a:r>
              <a:rPr lang="en-US" dirty="0" err="1"/>
              <a:t>phân</a:t>
            </a:r>
            <a:r>
              <a:rPr lang="en-US" dirty="0"/>
              <a:t> </a:t>
            </a:r>
            <a:r>
              <a:rPr lang="en-US" dirty="0" err="1"/>
              <a:t>tích</a:t>
            </a:r>
            <a:r>
              <a:rPr lang="en-US" dirty="0"/>
              <a:t>, </a:t>
            </a:r>
            <a:r>
              <a:rPr lang="en-US" dirty="0" err="1"/>
              <a:t>đánh</a:t>
            </a:r>
            <a:r>
              <a:rPr lang="en-US" dirty="0"/>
              <a:t> </a:t>
            </a:r>
            <a:r>
              <a:rPr lang="en-US" dirty="0" err="1"/>
              <a:t>giá</a:t>
            </a:r>
            <a:r>
              <a:rPr lang="en-US" dirty="0"/>
              <a:t> </a:t>
            </a:r>
            <a:r>
              <a:rPr lang="en-US" dirty="0" err="1"/>
              <a:t>về</a:t>
            </a:r>
            <a:r>
              <a:rPr lang="en-US" dirty="0"/>
              <a:t> </a:t>
            </a:r>
            <a:r>
              <a:rPr lang="en-US" dirty="0" err="1"/>
              <a:t>quyết</a:t>
            </a:r>
            <a:r>
              <a:rPr lang="en-US" dirty="0"/>
              <a:t> </a:t>
            </a:r>
            <a:r>
              <a:rPr lang="en-US" dirty="0" err="1"/>
              <a:t>định</a:t>
            </a:r>
            <a:r>
              <a:rPr lang="en-US" dirty="0"/>
              <a:t> </a:t>
            </a:r>
            <a:r>
              <a:rPr lang="en-US" dirty="0" err="1"/>
              <a:t>kinh</a:t>
            </a:r>
            <a:r>
              <a:rPr lang="en-US" dirty="0"/>
              <a:t> </a:t>
            </a:r>
            <a:r>
              <a:rPr lang="en-US" dirty="0" err="1"/>
              <a:t>doanh</a:t>
            </a:r>
            <a:r>
              <a:rPr lang="en-US" dirty="0"/>
              <a:t> </a:t>
            </a:r>
            <a:r>
              <a:rPr lang="en-US" dirty="0" err="1"/>
              <a:t>và</a:t>
            </a:r>
            <a:r>
              <a:rPr lang="en-US" dirty="0"/>
              <a:t> </a:t>
            </a:r>
            <a:r>
              <a:rPr lang="en-US" dirty="0" err="1"/>
              <a:t>tài</a:t>
            </a:r>
            <a:r>
              <a:rPr lang="en-US" dirty="0"/>
              <a:t> </a:t>
            </a:r>
            <a:r>
              <a:rPr lang="en-US" dirty="0" err="1"/>
              <a:t>chính</a:t>
            </a:r>
            <a:r>
              <a:rPr lang="en-US" dirty="0"/>
              <a:t>.</a:t>
            </a:r>
          </a:p>
          <a:p>
            <a:pPr algn="just">
              <a:spcBef>
                <a:spcPts val="1200"/>
              </a:spcBef>
              <a:spcAft>
                <a:spcPts val="1200"/>
              </a:spcAft>
            </a:pPr>
            <a:r>
              <a:rPr lang="en-US" dirty="0" err="1"/>
              <a:t>Giá</a:t>
            </a:r>
            <a:r>
              <a:rPr lang="en-US" dirty="0"/>
              <a:t> </a:t>
            </a:r>
            <a:r>
              <a:rPr lang="en-US" dirty="0" err="1"/>
              <a:t>trị</a:t>
            </a:r>
            <a:r>
              <a:rPr lang="en-US" dirty="0"/>
              <a:t> DN </a:t>
            </a:r>
            <a:r>
              <a:rPr lang="en-US" dirty="0" err="1"/>
              <a:t>là</a:t>
            </a:r>
            <a:r>
              <a:rPr lang="en-US" dirty="0"/>
              <a:t> </a:t>
            </a:r>
            <a:r>
              <a:rPr lang="en-US" dirty="0" err="1"/>
              <a:t>thông</a:t>
            </a:r>
            <a:r>
              <a:rPr lang="en-US" dirty="0"/>
              <a:t> tin </a:t>
            </a:r>
            <a:r>
              <a:rPr lang="en-US" dirty="0" err="1"/>
              <a:t>để</a:t>
            </a:r>
            <a:r>
              <a:rPr lang="en-US" dirty="0"/>
              <a:t> </a:t>
            </a:r>
            <a:r>
              <a:rPr lang="en-US" dirty="0" err="1"/>
              <a:t>đánh</a:t>
            </a:r>
            <a:r>
              <a:rPr lang="en-US" dirty="0"/>
              <a:t> </a:t>
            </a:r>
            <a:r>
              <a:rPr lang="en-US" dirty="0" err="1"/>
              <a:t>giá</a:t>
            </a:r>
            <a:r>
              <a:rPr lang="en-US" dirty="0"/>
              <a:t> </a:t>
            </a:r>
            <a:r>
              <a:rPr lang="en-US" dirty="0" err="1"/>
              <a:t>tổng</a:t>
            </a:r>
            <a:r>
              <a:rPr lang="en-US" dirty="0"/>
              <a:t> </a:t>
            </a:r>
            <a:r>
              <a:rPr lang="en-US" dirty="0" err="1"/>
              <a:t>quát</a:t>
            </a:r>
            <a:r>
              <a:rPr lang="en-US" dirty="0"/>
              <a:t> </a:t>
            </a:r>
            <a:r>
              <a:rPr lang="en-US" dirty="0" err="1"/>
              <a:t>về</a:t>
            </a:r>
            <a:r>
              <a:rPr lang="en-US" dirty="0"/>
              <a:t> </a:t>
            </a:r>
            <a:r>
              <a:rPr lang="en-US" dirty="0" err="1"/>
              <a:t>uy</a:t>
            </a:r>
            <a:r>
              <a:rPr lang="en-US" dirty="0"/>
              <a:t> </a:t>
            </a:r>
            <a:r>
              <a:rPr lang="en-US" dirty="0" err="1"/>
              <a:t>tín</a:t>
            </a:r>
            <a:r>
              <a:rPr lang="en-US" dirty="0"/>
              <a:t> </a:t>
            </a:r>
            <a:r>
              <a:rPr lang="en-US" dirty="0" err="1"/>
              <a:t>kinh</a:t>
            </a:r>
            <a:r>
              <a:rPr lang="en-US" dirty="0"/>
              <a:t> </a:t>
            </a:r>
            <a:r>
              <a:rPr lang="en-US" dirty="0" err="1"/>
              <a:t>doanh</a:t>
            </a:r>
            <a:r>
              <a:rPr lang="en-US" dirty="0"/>
              <a:t> </a:t>
            </a:r>
            <a:r>
              <a:rPr lang="en-US" dirty="0" err="1"/>
              <a:t>và</a:t>
            </a:r>
            <a:r>
              <a:rPr lang="en-US" dirty="0"/>
              <a:t> </a:t>
            </a:r>
            <a:r>
              <a:rPr lang="en-US" dirty="0" err="1"/>
              <a:t>khả</a:t>
            </a:r>
            <a:r>
              <a:rPr lang="en-US" dirty="0"/>
              <a:t> </a:t>
            </a:r>
            <a:r>
              <a:rPr lang="en-US" dirty="0" err="1"/>
              <a:t>năng</a:t>
            </a:r>
            <a:r>
              <a:rPr lang="en-US" dirty="0"/>
              <a:t> </a:t>
            </a:r>
            <a:r>
              <a:rPr lang="en-US" dirty="0" err="1"/>
              <a:t>tài</a:t>
            </a:r>
            <a:r>
              <a:rPr lang="en-US" dirty="0"/>
              <a:t> </a:t>
            </a:r>
            <a:r>
              <a:rPr lang="en-US" dirty="0" err="1"/>
              <a:t>chính</a:t>
            </a:r>
            <a:r>
              <a:rPr lang="en-US" dirty="0"/>
              <a:t> </a:t>
            </a:r>
            <a:r>
              <a:rPr lang="en-US" dirty="0" err="1"/>
              <a:t>của</a:t>
            </a:r>
            <a:r>
              <a:rPr lang="en-US" dirty="0"/>
              <a:t> DN</a:t>
            </a:r>
          </a:p>
          <a:p>
            <a:pPr algn="just">
              <a:spcBef>
                <a:spcPts val="1200"/>
              </a:spcBef>
              <a:spcAft>
                <a:spcPts val="1200"/>
              </a:spcAft>
            </a:pPr>
            <a:r>
              <a:rPr lang="en-US" dirty="0"/>
              <a:t> </a:t>
            </a:r>
            <a:r>
              <a:rPr lang="en-US" dirty="0" err="1"/>
              <a:t>Giá</a:t>
            </a:r>
            <a:r>
              <a:rPr lang="en-US" dirty="0"/>
              <a:t> </a:t>
            </a:r>
            <a:r>
              <a:rPr lang="en-US" dirty="0" err="1"/>
              <a:t>trị</a:t>
            </a:r>
            <a:r>
              <a:rPr lang="en-US" dirty="0"/>
              <a:t> DN </a:t>
            </a:r>
            <a:r>
              <a:rPr lang="en-US" dirty="0" err="1"/>
              <a:t>là</a:t>
            </a:r>
            <a:r>
              <a:rPr lang="en-US" dirty="0"/>
              <a:t> </a:t>
            </a:r>
            <a:r>
              <a:rPr lang="en-US" dirty="0" err="1"/>
              <a:t>thông</a:t>
            </a:r>
            <a:r>
              <a:rPr lang="en-US" dirty="0"/>
              <a:t> tin </a:t>
            </a:r>
            <a:r>
              <a:rPr lang="en-US" dirty="0" err="1"/>
              <a:t>quan</a:t>
            </a:r>
            <a:r>
              <a:rPr lang="en-US" dirty="0"/>
              <a:t> </a:t>
            </a:r>
            <a:r>
              <a:rPr lang="en-US" dirty="0" err="1"/>
              <a:t>trọng</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kinh</a:t>
            </a:r>
            <a:r>
              <a:rPr lang="en-US" dirty="0"/>
              <a:t> </a:t>
            </a:r>
            <a:r>
              <a:rPr lang="en-US" dirty="0" err="1"/>
              <a:t>tế</a:t>
            </a:r>
            <a:r>
              <a:rPr lang="en-US" dirty="0"/>
              <a:t> </a:t>
            </a:r>
            <a:r>
              <a:rPr lang="en-US" dirty="0" err="1"/>
              <a:t>vĩ</a:t>
            </a:r>
            <a:r>
              <a:rPr lang="en-US" dirty="0"/>
              <a:t> </a:t>
            </a:r>
            <a:r>
              <a:rPr lang="en-US" dirty="0" err="1"/>
              <a:t>mô</a:t>
            </a:r>
            <a:endParaRPr lang="en-US" dirty="0"/>
          </a:p>
        </p:txBody>
      </p:sp>
    </p:spTree>
    <p:extLst>
      <p:ext uri="{BB962C8B-B14F-4D97-AF65-F5344CB8AC3E}">
        <p14:creationId xmlns:p14="http://schemas.microsoft.com/office/powerpoint/2010/main" val="362394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1263474" y="1898739"/>
            <a:ext cx="5521325" cy="698500"/>
            <a:chOff x="1152" y="1254"/>
            <a:chExt cx="3478" cy="440"/>
          </a:xfrm>
        </p:grpSpPr>
        <p:grpSp>
          <p:nvGrpSpPr>
            <p:cNvPr id="23581" name="Group 3"/>
            <p:cNvGrpSpPr>
              <a:grpSpLocks/>
            </p:cNvGrpSpPr>
            <p:nvPr/>
          </p:nvGrpSpPr>
          <p:grpSpPr bwMode="auto">
            <a:xfrm>
              <a:off x="1152" y="1275"/>
              <a:ext cx="480" cy="419"/>
              <a:chOff x="1110" y="2656"/>
              <a:chExt cx="1549" cy="1351"/>
            </a:xfrm>
          </p:grpSpPr>
          <p:sp>
            <p:nvSpPr>
              <p:cNvPr id="2358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8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0"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82" name="Line 11"/>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83" name="Text Box 12"/>
            <p:cNvSpPr txBox="1">
              <a:spLocks noChangeArrowheads="1"/>
            </p:cNvSpPr>
            <p:nvPr/>
          </p:nvSpPr>
          <p:spPr bwMode="auto">
            <a:xfrm>
              <a:off x="1632" y="1254"/>
              <a:ext cx="2998" cy="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eaLnBrk="1" hangingPunct="1">
                <a:lnSpc>
                  <a:spcPct val="150000"/>
                </a:lnSpc>
              </a:pPr>
              <a:r>
                <a:rPr lang="en-US" b="1" dirty="0" err="1"/>
                <a:t>Cơ</a:t>
              </a:r>
              <a:r>
                <a:rPr lang="en-US" b="1" dirty="0"/>
                <a:t> </a:t>
              </a:r>
              <a:r>
                <a:rPr lang="en-US" b="1" dirty="0" err="1"/>
                <a:t>sở</a:t>
              </a:r>
              <a:r>
                <a:rPr lang="en-US" b="1" dirty="0"/>
                <a:t> </a:t>
              </a:r>
              <a:r>
                <a:rPr lang="en-US" b="1" dirty="0" err="1"/>
                <a:t>giá</a:t>
              </a:r>
              <a:r>
                <a:rPr lang="en-US" b="1" dirty="0"/>
                <a:t> </a:t>
              </a:r>
              <a:r>
                <a:rPr lang="en-US" b="1" dirty="0" err="1"/>
                <a:t>trị</a:t>
              </a:r>
              <a:r>
                <a:rPr lang="en-US" b="1" dirty="0"/>
                <a:t> </a:t>
              </a:r>
              <a:r>
                <a:rPr lang="en-US" b="1" dirty="0" err="1"/>
                <a:t>của</a:t>
              </a:r>
              <a:r>
                <a:rPr lang="en-US" b="1" dirty="0"/>
                <a:t> </a:t>
              </a:r>
              <a:r>
                <a:rPr lang="en-US" b="1" dirty="0" err="1"/>
                <a:t>định</a:t>
              </a:r>
              <a:r>
                <a:rPr lang="en-US" b="1" dirty="0"/>
                <a:t> </a:t>
              </a:r>
              <a:r>
                <a:rPr lang="en-US" b="1" dirty="0" err="1"/>
                <a:t>giá</a:t>
              </a:r>
              <a:r>
                <a:rPr lang="en-US" b="1" dirty="0"/>
                <a:t> DN</a:t>
              </a:r>
            </a:p>
          </p:txBody>
        </p:sp>
        <p:sp>
          <p:nvSpPr>
            <p:cNvPr id="23584" name="Text Box 13"/>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1</a:t>
              </a:r>
            </a:p>
          </p:txBody>
        </p:sp>
      </p:grpSp>
      <p:grpSp>
        <p:nvGrpSpPr>
          <p:cNvPr id="4" name="Group 38"/>
          <p:cNvGrpSpPr>
            <a:grpSpLocks/>
          </p:cNvGrpSpPr>
          <p:nvPr/>
        </p:nvGrpSpPr>
        <p:grpSpPr bwMode="auto">
          <a:xfrm>
            <a:off x="1263474" y="3117939"/>
            <a:ext cx="6629400" cy="665163"/>
            <a:chOff x="1152" y="1851"/>
            <a:chExt cx="4176" cy="419"/>
          </a:xfrm>
        </p:grpSpPr>
        <p:grpSp>
          <p:nvGrpSpPr>
            <p:cNvPr id="23574" name="Group 7"/>
            <p:cNvGrpSpPr>
              <a:grpSpLocks/>
            </p:cNvGrpSpPr>
            <p:nvPr/>
          </p:nvGrpSpPr>
          <p:grpSpPr bwMode="auto">
            <a:xfrm>
              <a:off x="1152" y="1851"/>
              <a:ext cx="480" cy="419"/>
              <a:chOff x="3174" y="2656"/>
              <a:chExt cx="1549" cy="1351"/>
            </a:xfrm>
          </p:grpSpPr>
          <p:sp>
            <p:nvSpPr>
              <p:cNvPr id="2357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7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8"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75" name="Line 14"/>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76" name="Text Box 15"/>
            <p:cNvSpPr txBox="1">
              <a:spLocks noChangeArrowheads="1"/>
            </p:cNvSpPr>
            <p:nvPr/>
          </p:nvSpPr>
          <p:spPr bwMode="auto">
            <a:xfrm>
              <a:off x="1632" y="1851"/>
              <a:ext cx="3696" cy="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eaLnBrk="1" hangingPunct="1">
                <a:lnSpc>
                  <a:spcPct val="150000"/>
                </a:lnSpc>
              </a:pPr>
              <a:r>
                <a:rPr lang="en-US" b="1" dirty="0" err="1"/>
                <a:t>Các</a:t>
              </a:r>
              <a:r>
                <a:rPr lang="en-US" b="1" dirty="0"/>
                <a:t> </a:t>
              </a:r>
              <a:r>
                <a:rPr lang="en-US" b="1" dirty="0" err="1"/>
                <a:t>nguyên</a:t>
              </a:r>
              <a:r>
                <a:rPr lang="en-US" b="1" dirty="0"/>
                <a:t> </a:t>
              </a:r>
              <a:r>
                <a:rPr lang="en-US" b="1" dirty="0" err="1"/>
                <a:t>tắc</a:t>
              </a:r>
              <a:r>
                <a:rPr lang="en-US" b="1" dirty="0"/>
                <a:t> </a:t>
              </a:r>
              <a:r>
                <a:rPr lang="en-US" b="1" dirty="0" err="1"/>
                <a:t>định</a:t>
              </a:r>
              <a:r>
                <a:rPr lang="en-US" b="1" dirty="0"/>
                <a:t> </a:t>
              </a:r>
              <a:r>
                <a:rPr lang="en-US" b="1" dirty="0" err="1"/>
                <a:t>giá</a:t>
              </a:r>
              <a:r>
                <a:rPr lang="en-US" b="1" dirty="0"/>
                <a:t> DN</a:t>
              </a:r>
            </a:p>
          </p:txBody>
        </p:sp>
        <p:sp>
          <p:nvSpPr>
            <p:cNvPr id="23577" name="Text Box 16"/>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2</a:t>
              </a:r>
            </a:p>
          </p:txBody>
        </p:sp>
      </p:grpSp>
      <p:grpSp>
        <p:nvGrpSpPr>
          <p:cNvPr id="6" name="Group 39"/>
          <p:cNvGrpSpPr>
            <a:grpSpLocks/>
          </p:cNvGrpSpPr>
          <p:nvPr/>
        </p:nvGrpSpPr>
        <p:grpSpPr bwMode="auto">
          <a:xfrm>
            <a:off x="1263474" y="4337139"/>
            <a:ext cx="5580063" cy="698500"/>
            <a:chOff x="1152" y="2392"/>
            <a:chExt cx="3515" cy="440"/>
          </a:xfrm>
        </p:grpSpPr>
        <p:grpSp>
          <p:nvGrpSpPr>
            <p:cNvPr id="23567" name="Group 17"/>
            <p:cNvGrpSpPr>
              <a:grpSpLocks/>
            </p:cNvGrpSpPr>
            <p:nvPr/>
          </p:nvGrpSpPr>
          <p:grpSpPr bwMode="auto">
            <a:xfrm>
              <a:off x="1152" y="2413"/>
              <a:ext cx="480" cy="419"/>
              <a:chOff x="1110" y="2656"/>
              <a:chExt cx="1549" cy="1351"/>
            </a:xfrm>
          </p:grpSpPr>
          <p:sp>
            <p:nvSpPr>
              <p:cNvPr id="2357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7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6"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68"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69" name="Text Box 26"/>
            <p:cNvSpPr txBox="1">
              <a:spLocks noChangeArrowheads="1"/>
            </p:cNvSpPr>
            <p:nvPr/>
          </p:nvSpPr>
          <p:spPr bwMode="auto">
            <a:xfrm>
              <a:off x="1632" y="2392"/>
              <a:ext cx="3035" cy="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eaLnBrk="1" hangingPunct="1">
                <a:lnSpc>
                  <a:spcPct val="150000"/>
                </a:lnSpc>
              </a:pPr>
              <a:r>
                <a:rPr lang="en-US" b="1" dirty="0" err="1"/>
                <a:t>Các</a:t>
              </a:r>
              <a:r>
                <a:rPr lang="en-US" b="1" dirty="0"/>
                <a:t> </a:t>
              </a:r>
              <a:r>
                <a:rPr lang="en-US" b="1" dirty="0" err="1"/>
                <a:t>cách</a:t>
              </a:r>
              <a:r>
                <a:rPr lang="en-US" b="1" dirty="0"/>
                <a:t> </a:t>
              </a:r>
              <a:r>
                <a:rPr lang="en-US" b="1" dirty="0" err="1"/>
                <a:t>tiếp</a:t>
              </a:r>
              <a:r>
                <a:rPr lang="en-US" b="1" dirty="0"/>
                <a:t> </a:t>
              </a:r>
              <a:r>
                <a:rPr lang="en-US" b="1" dirty="0" err="1"/>
                <a:t>cận</a:t>
              </a:r>
              <a:r>
                <a:rPr lang="en-US" b="1" dirty="0"/>
                <a:t> </a:t>
              </a:r>
              <a:r>
                <a:rPr lang="en-US" b="1" dirty="0" err="1"/>
                <a:t>định</a:t>
              </a:r>
              <a:r>
                <a:rPr lang="en-US" b="1" dirty="0"/>
                <a:t> </a:t>
              </a:r>
              <a:r>
                <a:rPr lang="en-US" b="1" dirty="0" err="1"/>
                <a:t>giá</a:t>
              </a:r>
              <a:r>
                <a:rPr lang="en-US" b="1" dirty="0"/>
                <a:t> DN</a:t>
              </a:r>
            </a:p>
          </p:txBody>
        </p:sp>
        <p:sp>
          <p:nvSpPr>
            <p:cNvPr id="23570" name="Text Box 27"/>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3</a:t>
              </a:r>
            </a:p>
          </p:txBody>
        </p:sp>
      </p:grpSp>
      <p:grpSp>
        <p:nvGrpSpPr>
          <p:cNvPr id="8" name="Group 40"/>
          <p:cNvGrpSpPr>
            <a:grpSpLocks/>
          </p:cNvGrpSpPr>
          <p:nvPr/>
        </p:nvGrpSpPr>
        <p:grpSpPr bwMode="auto">
          <a:xfrm>
            <a:off x="1263474" y="5589677"/>
            <a:ext cx="5410200" cy="665162"/>
            <a:chOff x="1152" y="2989"/>
            <a:chExt cx="3408" cy="419"/>
          </a:xfrm>
        </p:grpSpPr>
        <p:grpSp>
          <p:nvGrpSpPr>
            <p:cNvPr id="23560" name="Group 21"/>
            <p:cNvGrpSpPr>
              <a:grpSpLocks/>
            </p:cNvGrpSpPr>
            <p:nvPr/>
          </p:nvGrpSpPr>
          <p:grpSpPr bwMode="auto">
            <a:xfrm>
              <a:off x="1152" y="2989"/>
              <a:ext cx="480" cy="419"/>
              <a:chOff x="3174" y="2656"/>
              <a:chExt cx="1549" cy="1351"/>
            </a:xfrm>
          </p:grpSpPr>
          <p:sp>
            <p:nvSpPr>
              <p:cNvPr id="2356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6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61" name="Line 28"/>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62" name="Text Box 29"/>
            <p:cNvSpPr txBox="1">
              <a:spLocks noChangeArrowheads="1"/>
            </p:cNvSpPr>
            <p:nvPr/>
          </p:nvSpPr>
          <p:spPr bwMode="auto">
            <a:xfrm>
              <a:off x="1776" y="3037"/>
              <a:ext cx="11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n-US" b="1">
                <a:solidFill>
                  <a:srgbClr val="051925"/>
                </a:solidFill>
              </a:endParaRPr>
            </a:p>
          </p:txBody>
        </p:sp>
        <p:sp>
          <p:nvSpPr>
            <p:cNvPr id="23563" name="Text Box 30"/>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4</a:t>
              </a:r>
            </a:p>
          </p:txBody>
        </p:sp>
      </p:grpSp>
      <p:sp>
        <p:nvSpPr>
          <p:cNvPr id="23557" name="Title 1"/>
          <p:cNvSpPr>
            <a:spLocks noGrp="1"/>
          </p:cNvSpPr>
          <p:nvPr>
            <p:ph type="title"/>
          </p:nvPr>
        </p:nvSpPr>
        <p:spPr/>
        <p:txBody>
          <a:bodyPr/>
          <a:lstStyle/>
          <a:p>
            <a:pPr eaLnBrk="1" hangingPunct="1"/>
            <a:r>
              <a:rPr lang="en-US" dirty="0" err="1"/>
              <a:t>Phương</a:t>
            </a:r>
            <a:r>
              <a:rPr lang="en-US" dirty="0"/>
              <a:t> </a:t>
            </a:r>
            <a:r>
              <a:rPr lang="en-US" dirty="0" err="1"/>
              <a:t>pháp</a:t>
            </a:r>
            <a:r>
              <a:rPr lang="en-US" dirty="0"/>
              <a:t> </a:t>
            </a:r>
            <a:r>
              <a:rPr lang="en-US" dirty="0" err="1"/>
              <a:t>định</a:t>
            </a:r>
            <a:r>
              <a:rPr lang="en-US" dirty="0"/>
              <a:t> </a:t>
            </a:r>
            <a:r>
              <a:rPr lang="en-US" dirty="0" err="1"/>
              <a:t>giá</a:t>
            </a:r>
            <a:r>
              <a:rPr lang="en-US" dirty="0"/>
              <a:t> DN</a:t>
            </a:r>
          </a:p>
        </p:txBody>
      </p:sp>
      <p:sp>
        <p:nvSpPr>
          <p:cNvPr id="23558" name="Slide Number Placeholder 3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3F6FD3C-526C-CE4E-BCAC-3177B9205A9A}" type="slidenum">
              <a:rPr lang="en-US" sz="1400">
                <a:latin typeface="Arial" charset="0"/>
              </a:rPr>
              <a:pPr eaLnBrk="1" hangingPunct="1"/>
              <a:t>42</a:t>
            </a:fld>
            <a:endParaRPr lang="en-US" sz="1400">
              <a:latin typeface="Arial" charset="0"/>
            </a:endParaRPr>
          </a:p>
        </p:txBody>
      </p:sp>
      <p:sp>
        <p:nvSpPr>
          <p:cNvPr id="23559" name="Rectangle 67"/>
          <p:cNvSpPr>
            <a:spLocks noChangeArrowheads="1"/>
          </p:cNvSpPr>
          <p:nvPr/>
        </p:nvSpPr>
        <p:spPr bwMode="auto">
          <a:xfrm>
            <a:off x="2025474" y="5556339"/>
            <a:ext cx="5867400"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en-US" sz="2400" b="1" dirty="0" err="1">
                <a:latin typeface="Times New Roman"/>
                <a:cs typeface="Times New Roman"/>
              </a:rPr>
              <a:t>Các</a:t>
            </a:r>
            <a:r>
              <a:rPr lang="en-US" sz="2400" b="1" dirty="0">
                <a:latin typeface="Times New Roman"/>
                <a:cs typeface="Times New Roman"/>
              </a:rPr>
              <a:t> </a:t>
            </a:r>
            <a:r>
              <a:rPr lang="en-US" sz="2400" b="1" dirty="0" err="1">
                <a:latin typeface="Times New Roman"/>
                <a:cs typeface="Times New Roman"/>
              </a:rPr>
              <a:t>phương</a:t>
            </a:r>
            <a:r>
              <a:rPr lang="en-US" sz="2400" b="1" dirty="0">
                <a:latin typeface="Times New Roman"/>
                <a:cs typeface="Times New Roman"/>
              </a:rPr>
              <a:t> </a:t>
            </a:r>
            <a:r>
              <a:rPr lang="en-US" sz="2400" b="1" dirty="0" err="1">
                <a:latin typeface="Times New Roman"/>
                <a:cs typeface="Times New Roman"/>
              </a:rPr>
              <a:t>pháp</a:t>
            </a:r>
            <a:r>
              <a:rPr lang="en-US" sz="2400" b="1" dirty="0">
                <a:latin typeface="Times New Roman"/>
                <a:cs typeface="Times New Roman"/>
              </a:rPr>
              <a:t> </a:t>
            </a:r>
            <a:r>
              <a:rPr lang="en-US" sz="2400" b="1" dirty="0" err="1">
                <a:latin typeface="Times New Roman"/>
                <a:cs typeface="Times New Roman"/>
              </a:rPr>
              <a:t>định</a:t>
            </a:r>
            <a:r>
              <a:rPr lang="en-US" sz="2400" b="1" dirty="0">
                <a:latin typeface="Times New Roman"/>
                <a:cs typeface="Times New Roman"/>
              </a:rPr>
              <a:t> </a:t>
            </a:r>
            <a:r>
              <a:rPr lang="en-US" sz="2400" b="1" dirty="0" err="1">
                <a:latin typeface="Times New Roman"/>
                <a:cs typeface="Times New Roman"/>
              </a:rPr>
              <a:t>giá</a:t>
            </a:r>
            <a:r>
              <a:rPr lang="en-US" sz="2400" b="1" dirty="0">
                <a:latin typeface="Times New Roman"/>
                <a:cs typeface="Times New Roman"/>
              </a:rPr>
              <a:t> DN</a:t>
            </a:r>
          </a:p>
        </p:txBody>
      </p:sp>
    </p:spTree>
    <p:extLst>
      <p:ext uri="{BB962C8B-B14F-4D97-AF65-F5344CB8AC3E}">
        <p14:creationId xmlns:p14="http://schemas.microsoft.com/office/powerpoint/2010/main" val="690976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559"/>
                                        </p:tgtEl>
                                        <p:attrNameLst>
                                          <p:attrName>style.visibility</p:attrName>
                                        </p:attrNameLst>
                                      </p:cBhvr>
                                      <p:to>
                                        <p:strVal val="visible"/>
                                      </p:to>
                                    </p:set>
                                    <p:anim calcmode="lin" valueType="num">
                                      <p:cBhvr additive="base">
                                        <p:cTn id="29" dur="500" fill="hold"/>
                                        <p:tgtEl>
                                          <p:spTgt spid="23559"/>
                                        </p:tgtEl>
                                        <p:attrNameLst>
                                          <p:attrName>ppt_x</p:attrName>
                                        </p:attrNameLst>
                                      </p:cBhvr>
                                      <p:tavLst>
                                        <p:tav tm="0">
                                          <p:val>
                                            <p:strVal val="#ppt_x"/>
                                          </p:val>
                                        </p:tav>
                                        <p:tav tm="100000">
                                          <p:val>
                                            <p:strVal val="#ppt_x"/>
                                          </p:val>
                                        </p:tav>
                                      </p:tavLst>
                                    </p:anim>
                                    <p:anim calcmode="lin" valueType="num">
                                      <p:cBhvr additive="base">
                                        <p:cTn id="30"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3"/>
          <p:cNvGrpSpPr>
            <a:grpSpLocks/>
          </p:cNvGrpSpPr>
          <p:nvPr/>
        </p:nvGrpSpPr>
        <p:grpSpPr bwMode="auto">
          <a:xfrm>
            <a:off x="457200" y="1981200"/>
            <a:ext cx="7467600" cy="3200400"/>
            <a:chOff x="528" y="1200"/>
            <a:chExt cx="4752" cy="2352"/>
          </a:xfrm>
        </p:grpSpPr>
        <p:sp>
          <p:nvSpPr>
            <p:cNvPr id="34820" name="AutoShape 4"/>
            <p:cNvSpPr>
              <a:spLocks noChangeArrowheads="1"/>
            </p:cNvSpPr>
            <p:nvPr/>
          </p:nvSpPr>
          <p:spPr bwMode="gray">
            <a:xfrm>
              <a:off x="3504" y="1729"/>
              <a:ext cx="1776" cy="1823"/>
            </a:xfrm>
            <a:prstGeom prst="chevron">
              <a:avLst>
                <a:gd name="adj" fmla="val 16468"/>
              </a:avLst>
            </a:prstGeom>
            <a:gradFill rotWithShape="1">
              <a:gsLst>
                <a:gs pos="0">
                  <a:schemeClr val="accent2"/>
                </a:gs>
                <a:gs pos="100000">
                  <a:schemeClr val="accent2">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latin typeface="Times New Roman" pitchFamily="18" charset="0"/>
                <a:ea typeface="+mn-ea"/>
              </a:endParaRPr>
            </a:p>
          </p:txBody>
        </p:sp>
        <p:sp>
          <p:nvSpPr>
            <p:cNvPr id="34821" name="AutoShape 5"/>
            <p:cNvSpPr>
              <a:spLocks noChangeArrowheads="1"/>
            </p:cNvSpPr>
            <p:nvPr/>
          </p:nvSpPr>
          <p:spPr bwMode="gray">
            <a:xfrm>
              <a:off x="2016" y="1729"/>
              <a:ext cx="1872" cy="1823"/>
            </a:xfrm>
            <a:prstGeom prst="chevron">
              <a:avLst>
                <a:gd name="adj" fmla="val 17842"/>
              </a:avLst>
            </a:prstGeom>
            <a:gradFill rotWithShape="1">
              <a:gsLst>
                <a:gs pos="0">
                  <a:schemeClr val="hlink"/>
                </a:gs>
                <a:gs pos="100000">
                  <a:schemeClr val="hlink">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latin typeface="Times New Roman" pitchFamily="18" charset="0"/>
                <a:ea typeface="+mn-ea"/>
              </a:endParaRPr>
            </a:p>
          </p:txBody>
        </p:sp>
        <p:sp>
          <p:nvSpPr>
            <p:cNvPr id="34822" name="AutoShape 6"/>
            <p:cNvSpPr>
              <a:spLocks noChangeArrowheads="1"/>
            </p:cNvSpPr>
            <p:nvPr/>
          </p:nvSpPr>
          <p:spPr bwMode="gray">
            <a:xfrm>
              <a:off x="528" y="1729"/>
              <a:ext cx="1872" cy="1823"/>
            </a:xfrm>
            <a:prstGeom prst="chevron">
              <a:avLst>
                <a:gd name="adj" fmla="val 17842"/>
              </a:avLst>
            </a:prstGeom>
            <a:gradFill rotWithShape="1">
              <a:gsLst>
                <a:gs pos="0">
                  <a:schemeClr val="accent1"/>
                </a:gs>
                <a:gs pos="100000">
                  <a:schemeClr val="accent1">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latin typeface="Times New Roman" pitchFamily="18" charset="0"/>
                <a:ea typeface="+mn-ea"/>
              </a:endParaRPr>
            </a:p>
          </p:txBody>
        </p:sp>
        <p:sp>
          <p:nvSpPr>
            <p:cNvPr id="34823" name="AutoShape 7"/>
            <p:cNvSpPr>
              <a:spLocks noChangeArrowheads="1"/>
            </p:cNvSpPr>
            <p:nvPr/>
          </p:nvSpPr>
          <p:spPr bwMode="gray">
            <a:xfrm>
              <a:off x="672" y="1200"/>
              <a:ext cx="1291" cy="362"/>
            </a:xfrm>
            <a:prstGeom prst="roundRect">
              <a:avLst>
                <a:gd name="adj" fmla="val 50000"/>
              </a:avLst>
            </a:prstGeom>
            <a:gradFill rotWithShape="1">
              <a:gsLst>
                <a:gs pos="0">
                  <a:schemeClr val="accent1"/>
                </a:gs>
                <a:gs pos="100000">
                  <a:schemeClr val="accent1">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en-US" sz="2000" b="1">
                  <a:solidFill>
                    <a:schemeClr val="bg1"/>
                  </a:solidFill>
                  <a:latin typeface="Arial" charset="0"/>
                  <a:ea typeface="+mn-ea"/>
                </a:rPr>
                <a:t> 1</a:t>
              </a:r>
            </a:p>
          </p:txBody>
        </p:sp>
        <p:sp>
          <p:nvSpPr>
            <p:cNvPr id="34824" name="AutoShape 8"/>
            <p:cNvSpPr>
              <a:spLocks noChangeArrowheads="1"/>
            </p:cNvSpPr>
            <p:nvPr/>
          </p:nvSpPr>
          <p:spPr bwMode="gray">
            <a:xfrm>
              <a:off x="2133" y="1200"/>
              <a:ext cx="1296" cy="362"/>
            </a:xfrm>
            <a:prstGeom prst="roundRect">
              <a:avLst>
                <a:gd name="adj" fmla="val 50000"/>
              </a:avLst>
            </a:prstGeom>
            <a:gradFill rotWithShape="1">
              <a:gsLst>
                <a:gs pos="0">
                  <a:schemeClr val="hlink"/>
                </a:gs>
                <a:gs pos="100000">
                  <a:schemeClr val="hlink">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2000" b="1">
                  <a:solidFill>
                    <a:schemeClr val="bg1"/>
                  </a:solidFill>
                  <a:latin typeface="Arial" charset="0"/>
                  <a:ea typeface="+mn-ea"/>
                </a:rPr>
                <a:t>2</a:t>
              </a:r>
            </a:p>
          </p:txBody>
        </p:sp>
        <p:sp>
          <p:nvSpPr>
            <p:cNvPr id="34825" name="AutoShape 9"/>
            <p:cNvSpPr>
              <a:spLocks noChangeArrowheads="1"/>
            </p:cNvSpPr>
            <p:nvPr/>
          </p:nvSpPr>
          <p:spPr bwMode="gray">
            <a:xfrm>
              <a:off x="3600" y="1200"/>
              <a:ext cx="1296" cy="362"/>
            </a:xfrm>
            <a:prstGeom prst="roundRect">
              <a:avLst>
                <a:gd name="adj" fmla="val 50000"/>
              </a:avLst>
            </a:prstGeom>
            <a:gradFill rotWithShape="1">
              <a:gsLst>
                <a:gs pos="0">
                  <a:schemeClr val="accent2"/>
                </a:gs>
                <a:gs pos="100000">
                  <a:schemeClr val="accent2">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2000" b="1">
                  <a:solidFill>
                    <a:schemeClr val="bg1"/>
                  </a:solidFill>
                  <a:latin typeface="Arial" charset="0"/>
                  <a:ea typeface="+mn-ea"/>
                </a:rPr>
                <a:t>3</a:t>
              </a:r>
            </a:p>
          </p:txBody>
        </p:sp>
      </p:grpSp>
      <p:sp>
        <p:nvSpPr>
          <p:cNvPr id="72707" name="Rectangle 11"/>
          <p:cNvSpPr>
            <a:spLocks noChangeArrowheads="1"/>
          </p:cNvSpPr>
          <p:nvPr/>
        </p:nvSpPr>
        <p:spPr bwMode="auto">
          <a:xfrm>
            <a:off x="1143000" y="3048000"/>
            <a:ext cx="1981200" cy="206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a:solidFill>
                  <a:schemeClr val="bg1"/>
                </a:solidFill>
              </a:rPr>
              <a:t>Thị trường và phân loại thị trường</a:t>
            </a:r>
          </a:p>
        </p:txBody>
      </p:sp>
      <p:sp>
        <p:nvSpPr>
          <p:cNvPr id="72708" name="Rectangle 12"/>
          <p:cNvSpPr>
            <a:spLocks noChangeArrowheads="1"/>
          </p:cNvSpPr>
          <p:nvPr/>
        </p:nvSpPr>
        <p:spPr bwMode="auto">
          <a:xfrm>
            <a:off x="3430588" y="3198813"/>
            <a:ext cx="2282825"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a:solidFill>
                  <a:schemeClr val="bg1"/>
                </a:solidFill>
              </a:rPr>
              <a:t>Giá trị thị trường</a:t>
            </a:r>
          </a:p>
        </p:txBody>
      </p:sp>
      <p:sp>
        <p:nvSpPr>
          <p:cNvPr id="72709" name="Rectangle 13"/>
          <p:cNvSpPr>
            <a:spLocks noChangeArrowheads="1"/>
          </p:cNvSpPr>
          <p:nvPr/>
        </p:nvSpPr>
        <p:spPr bwMode="auto">
          <a:xfrm>
            <a:off x="5867400" y="3048000"/>
            <a:ext cx="21336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a:solidFill>
                  <a:schemeClr val="bg1"/>
                </a:solidFill>
              </a:rPr>
              <a:t>Giá trị phi thị trường</a:t>
            </a:r>
          </a:p>
        </p:txBody>
      </p:sp>
      <p:sp>
        <p:nvSpPr>
          <p:cNvPr id="72710" name="Rectangle 2"/>
          <p:cNvSpPr>
            <a:spLocks noGrp="1" noChangeArrowheads="1"/>
          </p:cNvSpPr>
          <p:nvPr>
            <p:ph type="title"/>
          </p:nvPr>
        </p:nvSpPr>
        <p:spPr/>
        <p:txBody>
          <a:bodyPr>
            <a:normAutofit/>
          </a:bodyPr>
          <a:lstStyle/>
          <a:p>
            <a:pPr eaLnBrk="1" hangingPunct="1"/>
            <a:r>
              <a:rPr lang="en-US" dirty="0" err="1"/>
              <a:t>Cơ</a:t>
            </a:r>
            <a:r>
              <a:rPr lang="en-US" dirty="0"/>
              <a:t> </a:t>
            </a:r>
            <a:r>
              <a:rPr lang="en-US" dirty="0" err="1"/>
              <a:t>sở</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Định</a:t>
            </a:r>
            <a:r>
              <a:rPr lang="en-US" dirty="0"/>
              <a:t> </a:t>
            </a:r>
            <a:r>
              <a:rPr lang="en-US" dirty="0" err="1"/>
              <a:t>giá</a:t>
            </a:r>
            <a:r>
              <a:rPr lang="en-US" dirty="0"/>
              <a:t> DN</a:t>
            </a:r>
          </a:p>
        </p:txBody>
      </p:sp>
    </p:spTree>
    <p:extLst>
      <p:ext uri="{BB962C8B-B14F-4D97-AF65-F5344CB8AC3E}">
        <p14:creationId xmlns:p14="http://schemas.microsoft.com/office/powerpoint/2010/main" val="2751163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09600" y="0"/>
            <a:ext cx="8070850" cy="984250"/>
          </a:xfrm>
        </p:spPr>
        <p:txBody>
          <a:bodyPr/>
          <a:lstStyle/>
          <a:p>
            <a:pPr eaLnBrk="1" hangingPunct="1"/>
            <a:r>
              <a:rPr lang="en-US"/>
              <a:t>THỊ TRƯỜNG VÀ PHÂN LOẠI TT</a:t>
            </a:r>
          </a:p>
        </p:txBody>
      </p:sp>
      <p:sp>
        <p:nvSpPr>
          <p:cNvPr id="73731" name="Rectangle 3"/>
          <p:cNvSpPr>
            <a:spLocks noGrp="1" noChangeArrowheads="1"/>
          </p:cNvSpPr>
          <p:nvPr>
            <p:ph idx="1"/>
          </p:nvPr>
        </p:nvSpPr>
        <p:spPr>
          <a:xfrm>
            <a:off x="508000" y="1925918"/>
            <a:ext cx="5105400" cy="4752975"/>
          </a:xfrm>
        </p:spPr>
        <p:txBody>
          <a:bodyPr>
            <a:normAutofit/>
          </a:bodyPr>
          <a:lstStyle/>
          <a:p>
            <a:pPr eaLnBrk="1" hangingPunct="1">
              <a:lnSpc>
                <a:spcPct val="200000"/>
              </a:lnSpc>
              <a:buFont typeface="Wingdings" charset="0"/>
              <a:buChar char="q"/>
            </a:pPr>
            <a:r>
              <a:rPr lang="en-US" sz="2800" b="1" dirty="0"/>
              <a:t> </a:t>
            </a:r>
            <a:r>
              <a:rPr lang="en-US" sz="2800" b="1" dirty="0" err="1"/>
              <a:t>Hiểu</a:t>
            </a:r>
            <a:r>
              <a:rPr lang="en-US" sz="2800" b="1" dirty="0"/>
              <a:t> </a:t>
            </a:r>
            <a:r>
              <a:rPr lang="en-US" sz="2800" b="1" dirty="0" err="1"/>
              <a:t>về</a:t>
            </a:r>
            <a:r>
              <a:rPr lang="en-US" sz="2800" b="1" dirty="0"/>
              <a:t> </a:t>
            </a:r>
            <a:r>
              <a:rPr lang="en-US" sz="2800" b="1" dirty="0" err="1"/>
              <a:t>thị</a:t>
            </a:r>
            <a:r>
              <a:rPr lang="en-US" sz="2800" b="1" dirty="0"/>
              <a:t> </a:t>
            </a:r>
            <a:r>
              <a:rPr lang="en-US" sz="2800" b="1" dirty="0" err="1"/>
              <a:t>trường</a:t>
            </a:r>
            <a:endParaRPr lang="en-US" sz="2800" dirty="0"/>
          </a:p>
          <a:p>
            <a:pPr eaLnBrk="1" hangingPunct="1">
              <a:lnSpc>
                <a:spcPct val="200000"/>
              </a:lnSpc>
              <a:buFont typeface="Wingdings" charset="0"/>
              <a:buChar char="q"/>
            </a:pPr>
            <a:endParaRPr lang="en-US" sz="2800" b="1" dirty="0"/>
          </a:p>
          <a:p>
            <a:pPr eaLnBrk="1" hangingPunct="1">
              <a:lnSpc>
                <a:spcPct val="200000"/>
              </a:lnSpc>
              <a:buFont typeface="Wingdings" charset="0"/>
              <a:buChar char="q"/>
            </a:pPr>
            <a:r>
              <a:rPr lang="en-US" sz="2800" b="1" dirty="0"/>
              <a:t> </a:t>
            </a:r>
            <a:r>
              <a:rPr lang="en-US" sz="2800" b="1" dirty="0" err="1"/>
              <a:t>Phân</a:t>
            </a:r>
            <a:r>
              <a:rPr lang="en-US" sz="2800" b="1" dirty="0"/>
              <a:t> </a:t>
            </a:r>
            <a:r>
              <a:rPr lang="en-US" sz="2800" b="1" dirty="0" err="1"/>
              <a:t>loại</a:t>
            </a:r>
            <a:r>
              <a:rPr lang="en-US" sz="2800" b="1" dirty="0"/>
              <a:t> </a:t>
            </a:r>
            <a:r>
              <a:rPr lang="en-US" sz="2800" b="1" dirty="0" err="1"/>
              <a:t>thị</a:t>
            </a:r>
            <a:r>
              <a:rPr lang="en-US" sz="2800" b="1" dirty="0"/>
              <a:t> </a:t>
            </a:r>
            <a:r>
              <a:rPr lang="en-US" sz="2800" b="1" dirty="0" err="1"/>
              <a:t>trường</a:t>
            </a:r>
            <a:endParaRPr lang="en-US" sz="2800" dirty="0"/>
          </a:p>
        </p:txBody>
      </p:sp>
      <p:sp>
        <p:nvSpPr>
          <p:cNvPr id="73732" name="Rectangle 7"/>
          <p:cNvSpPr>
            <a:spLocks noGrp="1" noChangeArrowheads="1"/>
          </p:cNvSpPr>
          <p:nvPr>
            <p:ph type="sldNum" sz="quarter" idx="10"/>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4538FE04-15C4-2145-AFB3-F7976C2735DC}" type="slidenum">
              <a:rPr lang="en-US" sz="1400"/>
              <a:pPr eaLnBrk="1" hangingPunct="1"/>
              <a:t>44</a:t>
            </a:fld>
            <a:endParaRPr lang="en-US" sz="1400"/>
          </a:p>
        </p:txBody>
      </p:sp>
      <p:pic>
        <p:nvPicPr>
          <p:cNvPr id="73733" name="Picture 4" descr="0511-0905-0817-0549_Open_Fruit_Market_clipart_image.jp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6045" y="1900518"/>
            <a:ext cx="40386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673654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dirty="0">
                <a:cs typeface="Times New Roman" charset="0"/>
              </a:rPr>
              <a:t>HIỂU VỀ THỊ TRƯỜNG</a:t>
            </a:r>
          </a:p>
        </p:txBody>
      </p:sp>
      <p:sp>
        <p:nvSpPr>
          <p:cNvPr id="74755" name="Content Placeholder 2"/>
          <p:cNvSpPr>
            <a:spLocks noGrp="1"/>
          </p:cNvSpPr>
          <p:nvPr>
            <p:ph idx="1"/>
          </p:nvPr>
        </p:nvSpPr>
        <p:spPr>
          <a:xfrm>
            <a:off x="3429000" y="2027237"/>
            <a:ext cx="5334000" cy="4830763"/>
          </a:xfrm>
        </p:spPr>
        <p:txBody>
          <a:bodyPr/>
          <a:lstStyle/>
          <a:p>
            <a:pPr algn="just" eaLnBrk="1" hangingPunct="1">
              <a:lnSpc>
                <a:spcPct val="150000"/>
              </a:lnSpc>
              <a:buFont typeface="Wingdings" charset="0"/>
              <a:buNone/>
            </a:pPr>
            <a:r>
              <a:rPr lang="en-US" sz="2400" b="1" dirty="0"/>
              <a:t>	Theo IVSC</a:t>
            </a:r>
            <a:r>
              <a:rPr lang="en-US" sz="2400" dirty="0"/>
              <a:t>: </a:t>
            </a:r>
            <a:r>
              <a:rPr lang="en-US" sz="2400" dirty="0" err="1"/>
              <a:t>Thị</a:t>
            </a:r>
            <a:r>
              <a:rPr lang="en-US" sz="2400" dirty="0"/>
              <a:t> </a:t>
            </a:r>
            <a:r>
              <a:rPr lang="en-US" sz="2400" dirty="0" err="1"/>
              <a:t>trường</a:t>
            </a:r>
            <a:r>
              <a:rPr lang="en-US" sz="2400" dirty="0"/>
              <a:t> </a:t>
            </a:r>
            <a:r>
              <a:rPr lang="en-US" sz="2400" dirty="0" err="1"/>
              <a:t>là</a:t>
            </a:r>
            <a:r>
              <a:rPr lang="en-US" sz="2400" dirty="0"/>
              <a:t> </a:t>
            </a:r>
            <a:r>
              <a:rPr lang="en-US" sz="2400" dirty="0" err="1"/>
              <a:t>môi</a:t>
            </a:r>
            <a:r>
              <a:rPr lang="en-US" sz="2400" dirty="0"/>
              <a:t> </a:t>
            </a:r>
            <a:r>
              <a:rPr lang="en-US" sz="2400" dirty="0" err="1"/>
              <a:t>trường</a:t>
            </a:r>
            <a:r>
              <a:rPr lang="en-US" sz="2400" dirty="0"/>
              <a:t> </a:t>
            </a:r>
            <a:r>
              <a:rPr lang="en-US" sz="2400" dirty="0" err="1"/>
              <a:t>trong</a:t>
            </a:r>
            <a:r>
              <a:rPr lang="en-US" sz="2400" dirty="0"/>
              <a:t> </a:t>
            </a:r>
            <a:r>
              <a:rPr lang="en-US" sz="2400" dirty="0" err="1"/>
              <a:t>đó</a:t>
            </a:r>
            <a:r>
              <a:rPr lang="en-US" sz="2400" dirty="0"/>
              <a:t> </a:t>
            </a:r>
            <a:r>
              <a:rPr lang="en-US" sz="2400" dirty="0" err="1"/>
              <a:t>hàng</a:t>
            </a:r>
            <a:r>
              <a:rPr lang="en-US" sz="2400" dirty="0"/>
              <a:t> </a:t>
            </a:r>
            <a:r>
              <a:rPr lang="en-US" sz="2400" dirty="0" err="1"/>
              <a:t>hóa</a:t>
            </a:r>
            <a:r>
              <a:rPr lang="en-US" sz="2400" dirty="0"/>
              <a:t>, </a:t>
            </a:r>
            <a:r>
              <a:rPr lang="en-US" sz="2400" dirty="0" err="1"/>
              <a:t>dịch</a:t>
            </a:r>
            <a:r>
              <a:rPr lang="en-US" sz="2400" dirty="0"/>
              <a:t> </a:t>
            </a:r>
            <a:r>
              <a:rPr lang="en-US" sz="2400" dirty="0" err="1"/>
              <a:t>vụ</a:t>
            </a:r>
            <a:r>
              <a:rPr lang="en-US" sz="2400" dirty="0"/>
              <a:t> </a:t>
            </a:r>
            <a:r>
              <a:rPr lang="en-US" sz="2400" dirty="0" err="1"/>
              <a:t>được</a:t>
            </a:r>
            <a:r>
              <a:rPr lang="en-US" sz="2400" dirty="0"/>
              <a:t> </a:t>
            </a:r>
            <a:r>
              <a:rPr lang="en-US" sz="2400" dirty="0" err="1"/>
              <a:t>trao</a:t>
            </a:r>
            <a:r>
              <a:rPr lang="en-US" sz="2400" dirty="0"/>
              <a:t> </a:t>
            </a:r>
            <a:r>
              <a:rPr lang="en-US" sz="2400" dirty="0" err="1"/>
              <a:t>đổi</a:t>
            </a:r>
            <a:r>
              <a:rPr lang="en-US" sz="2400" dirty="0"/>
              <a:t>, </a:t>
            </a:r>
            <a:r>
              <a:rPr lang="en-US" sz="2400" dirty="0" err="1"/>
              <a:t>kinh</a:t>
            </a:r>
            <a:r>
              <a:rPr lang="en-US" sz="2400" dirty="0"/>
              <a:t> </a:t>
            </a:r>
            <a:r>
              <a:rPr lang="en-US" sz="2400" dirty="0" err="1"/>
              <a:t>doanh</a:t>
            </a:r>
            <a:r>
              <a:rPr lang="en-US" sz="2400" dirty="0"/>
              <a:t> </a:t>
            </a:r>
            <a:r>
              <a:rPr lang="en-US" sz="2400" dirty="0" err="1"/>
              <a:t>giữa</a:t>
            </a:r>
            <a:r>
              <a:rPr lang="en-US" sz="2400" dirty="0"/>
              <a:t> </a:t>
            </a:r>
            <a:r>
              <a:rPr lang="en-US" sz="2400" dirty="0" err="1"/>
              <a:t>người</a:t>
            </a:r>
            <a:r>
              <a:rPr lang="en-US" sz="2400" dirty="0"/>
              <a:t> </a:t>
            </a:r>
            <a:r>
              <a:rPr lang="en-US" sz="2400" dirty="0" err="1"/>
              <a:t>mua</a:t>
            </a:r>
            <a:r>
              <a:rPr lang="en-US" sz="2400" dirty="0"/>
              <a:t> </a:t>
            </a:r>
            <a:r>
              <a:rPr lang="en-US" sz="2400" dirty="0" err="1"/>
              <a:t>và</a:t>
            </a:r>
            <a:r>
              <a:rPr lang="en-US" sz="2400" dirty="0"/>
              <a:t> </a:t>
            </a:r>
            <a:r>
              <a:rPr lang="en-US" sz="2400" dirty="0" err="1"/>
              <a:t>người</a:t>
            </a:r>
            <a:r>
              <a:rPr lang="en-US" sz="2400" dirty="0"/>
              <a:t> </a:t>
            </a:r>
            <a:r>
              <a:rPr lang="en-US" sz="2400" dirty="0" err="1"/>
              <a:t>bán</a:t>
            </a:r>
            <a:r>
              <a:rPr lang="en-US" sz="2400" dirty="0"/>
              <a:t> </a:t>
            </a:r>
            <a:r>
              <a:rPr lang="en-US" sz="2400" dirty="0" err="1"/>
              <a:t>thông</a:t>
            </a:r>
            <a:r>
              <a:rPr lang="en-US" sz="2400" dirty="0"/>
              <a:t> qua </a:t>
            </a:r>
            <a:r>
              <a:rPr lang="en-US" sz="2400" dirty="0" err="1"/>
              <a:t>một</a:t>
            </a:r>
            <a:r>
              <a:rPr lang="en-US" sz="2400" dirty="0"/>
              <a:t> </a:t>
            </a:r>
            <a:r>
              <a:rPr lang="en-US" sz="2400" dirty="0" err="1"/>
              <a:t>cơ</a:t>
            </a:r>
            <a:r>
              <a:rPr lang="en-US" sz="2400" dirty="0"/>
              <a:t> </a:t>
            </a:r>
            <a:r>
              <a:rPr lang="en-US" sz="2400" dirty="0" err="1"/>
              <a:t>chế</a:t>
            </a:r>
            <a:r>
              <a:rPr lang="en-US" sz="2400" dirty="0"/>
              <a:t> </a:t>
            </a:r>
            <a:r>
              <a:rPr lang="en-US" sz="2400" dirty="0" err="1"/>
              <a:t>giá</a:t>
            </a:r>
            <a:r>
              <a:rPr lang="en-US" sz="2400" dirty="0"/>
              <a:t> (</a:t>
            </a:r>
            <a:r>
              <a:rPr lang="en-US" sz="2400" dirty="0" err="1"/>
              <a:t>hàm</a:t>
            </a:r>
            <a:r>
              <a:rPr lang="en-US" sz="2400" dirty="0"/>
              <a:t> </a:t>
            </a:r>
            <a:r>
              <a:rPr lang="en-US" sz="2400" dirty="0" err="1"/>
              <a:t>ý</a:t>
            </a:r>
            <a:r>
              <a:rPr lang="en-US" sz="2400" dirty="0"/>
              <a:t> </a:t>
            </a:r>
            <a:r>
              <a:rPr lang="en-US" sz="2400" dirty="0" err="1"/>
              <a:t>khả</a:t>
            </a:r>
            <a:r>
              <a:rPr lang="en-US" sz="2400" dirty="0"/>
              <a:t> </a:t>
            </a:r>
            <a:r>
              <a:rPr lang="en-US" sz="2400" dirty="0" err="1"/>
              <a:t>năng</a:t>
            </a:r>
            <a:r>
              <a:rPr lang="en-US" sz="2400" dirty="0"/>
              <a:t> </a:t>
            </a:r>
            <a:r>
              <a:rPr lang="en-US" sz="2400" dirty="0" err="1"/>
              <a:t>người</a:t>
            </a:r>
            <a:r>
              <a:rPr lang="en-US" sz="2400" dirty="0"/>
              <a:t> </a:t>
            </a:r>
            <a:r>
              <a:rPr lang="en-US" sz="2400" dirty="0" err="1"/>
              <a:t>mua</a:t>
            </a:r>
            <a:r>
              <a:rPr lang="en-US" sz="2400" dirty="0"/>
              <a:t>, </a:t>
            </a:r>
            <a:r>
              <a:rPr lang="en-US" sz="2400" dirty="0" err="1"/>
              <a:t>người</a:t>
            </a:r>
            <a:r>
              <a:rPr lang="en-US" sz="2400" dirty="0"/>
              <a:t> </a:t>
            </a:r>
            <a:r>
              <a:rPr lang="en-US" sz="2400" dirty="0" err="1"/>
              <a:t>bán</a:t>
            </a:r>
            <a:r>
              <a:rPr lang="en-US" sz="2400" dirty="0"/>
              <a:t> </a:t>
            </a:r>
            <a:r>
              <a:rPr lang="en-US" sz="2400" dirty="0" err="1"/>
              <a:t>tiến</a:t>
            </a:r>
            <a:r>
              <a:rPr lang="en-US" sz="2400" dirty="0"/>
              <a:t> </a:t>
            </a:r>
            <a:r>
              <a:rPr lang="en-US" sz="2400" dirty="0" err="1"/>
              <a:t>hành</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một</a:t>
            </a:r>
            <a:r>
              <a:rPr lang="en-US" sz="2400" dirty="0"/>
              <a:t> </a:t>
            </a:r>
            <a:r>
              <a:rPr lang="en-US" sz="2400" dirty="0" err="1"/>
              <a:t>cách</a:t>
            </a:r>
            <a:r>
              <a:rPr lang="en-US" sz="2400" dirty="0"/>
              <a:t> </a:t>
            </a:r>
            <a:r>
              <a:rPr lang="en-US" sz="2400" dirty="0" err="1"/>
              <a:t>tự</a:t>
            </a:r>
            <a:r>
              <a:rPr lang="en-US" sz="2400" dirty="0"/>
              <a:t> </a:t>
            </a:r>
            <a:r>
              <a:rPr lang="en-US" sz="2400" dirty="0" err="1"/>
              <a:t>nguyện</a:t>
            </a:r>
            <a:r>
              <a:rPr lang="en-US" sz="2400" dirty="0"/>
              <a:t> </a:t>
            </a:r>
            <a:r>
              <a:rPr lang="en-US" sz="2400" dirty="0" err="1"/>
              <a:t>và</a:t>
            </a:r>
            <a:r>
              <a:rPr lang="en-US" sz="2400" dirty="0"/>
              <a:t> </a:t>
            </a:r>
            <a:r>
              <a:rPr lang="en-US" sz="2400" dirty="0" err="1"/>
              <a:t>không</a:t>
            </a:r>
            <a:r>
              <a:rPr lang="en-US" sz="2400" dirty="0"/>
              <a:t> </a:t>
            </a:r>
            <a:r>
              <a:rPr lang="en-US" sz="2400" dirty="0" err="1"/>
              <a:t>bị</a:t>
            </a:r>
            <a:r>
              <a:rPr lang="en-US" sz="2400" dirty="0"/>
              <a:t> </a:t>
            </a:r>
            <a:r>
              <a:rPr lang="en-US" sz="2400" dirty="0" err="1"/>
              <a:t>hạn</a:t>
            </a:r>
            <a:r>
              <a:rPr lang="en-US" sz="2400" dirty="0"/>
              <a:t> </a:t>
            </a:r>
            <a:r>
              <a:rPr lang="en-US" sz="2400" dirty="0" err="1"/>
              <a:t>chế</a:t>
            </a:r>
            <a:r>
              <a:rPr lang="en-US" sz="2400" dirty="0"/>
              <a:t> </a:t>
            </a:r>
            <a:r>
              <a:rPr lang="en-US" sz="2400" dirty="0" err="1"/>
              <a:t>gì</a:t>
            </a:r>
            <a:r>
              <a:rPr lang="en-US" sz="2400" dirty="0"/>
              <a:t>)</a:t>
            </a:r>
          </a:p>
        </p:txBody>
      </p:sp>
      <p:sp>
        <p:nvSpPr>
          <p:cNvPr id="74756" name="Slide Number Placeholder 3"/>
          <p:cNvSpPr>
            <a:spLocks noGrp="1"/>
          </p:cNvSpPr>
          <p:nvPr>
            <p:ph type="sldNum" sz="quarter" idx="10"/>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AFFB0986-F736-D44E-9773-9715A4A8EFC1}" type="slidenum">
              <a:rPr lang="en-US" sz="1400"/>
              <a:pPr eaLnBrk="1" hangingPunct="1"/>
              <a:t>45</a:t>
            </a:fld>
            <a:endParaRPr lang="en-US" sz="1400"/>
          </a:p>
        </p:txBody>
      </p:sp>
      <p:pic>
        <p:nvPicPr>
          <p:cNvPr id="74757" name="Picture 4" descr="71f1c8bf-b750-4cc2-aaab-fa7944349b5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2638425"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6839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t>PHÂN LOẠI THỊ TRƯỜNG</a:t>
            </a:r>
          </a:p>
        </p:txBody>
      </p:sp>
      <p:sp>
        <p:nvSpPr>
          <p:cNvPr id="75779" name="Rectangle 7"/>
          <p:cNvSpPr>
            <a:spLocks noGrp="1" noChangeArrowheads="1"/>
          </p:cNvSpPr>
          <p:nvPr>
            <p:ph type="sldNum" sz="quarter" idx="10"/>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B32E0B79-6090-194C-9A3C-CF19CFB24901}" type="slidenum">
              <a:rPr lang="en-US" sz="1400"/>
              <a:pPr eaLnBrk="1" hangingPunct="1"/>
              <a:t>46</a:t>
            </a:fld>
            <a:endParaRPr lang="en-US" sz="1400"/>
          </a:p>
        </p:txBody>
      </p:sp>
      <p:graphicFrame>
        <p:nvGraphicFramePr>
          <p:cNvPr id="31773" name="Group 29"/>
          <p:cNvGraphicFramePr>
            <a:graphicFrameLocks noGrp="1"/>
          </p:cNvGraphicFramePr>
          <p:nvPr>
            <p:extLst>
              <p:ext uri="{D42A27DB-BD31-4B8C-83A1-F6EECF244321}">
                <p14:modId xmlns:p14="http://schemas.microsoft.com/office/powerpoint/2010/main" val="1359687305"/>
              </p:ext>
            </p:extLst>
          </p:nvPr>
        </p:nvGraphicFramePr>
        <p:xfrm>
          <a:off x="381000" y="2134762"/>
          <a:ext cx="8610600" cy="4191000"/>
        </p:xfrm>
        <a:graphic>
          <a:graphicData uri="http://schemas.openxmlformats.org/drawingml/2006/table">
            <a:tbl>
              <a:tblPr/>
              <a:tblGrid>
                <a:gridCol w="4189413">
                  <a:extLst>
                    <a:ext uri="{9D8B030D-6E8A-4147-A177-3AD203B41FA5}">
                      <a16:colId xmlns:a16="http://schemas.microsoft.com/office/drawing/2014/main" val="20000"/>
                    </a:ext>
                  </a:extLst>
                </a:gridCol>
                <a:gridCol w="4421187">
                  <a:extLst>
                    <a:ext uri="{9D8B030D-6E8A-4147-A177-3AD203B41FA5}">
                      <a16:colId xmlns:a16="http://schemas.microsoft.com/office/drawing/2014/main" val="20001"/>
                    </a:ext>
                  </a:extLst>
                </a:gridCol>
              </a:tblGrid>
              <a:tr h="2095500">
                <a:tc>
                  <a:txBody>
                    <a:bodyPr/>
                    <a:lstStyle/>
                    <a:p>
                      <a:pPr marL="0" marR="0" lvl="0" indent="0" algn="ctr" defTabSz="914400" rtl="0" eaLnBrk="0" fontAlgn="base" latinLnBrk="0" hangingPunct="0">
                        <a:lnSpc>
                          <a:spcPct val="150000"/>
                        </a:lnSpc>
                        <a:spcBef>
                          <a:spcPct val="20000"/>
                        </a:spcBef>
                        <a:spcAft>
                          <a:spcPct val="0"/>
                        </a:spcAft>
                        <a:buClr>
                          <a:srgbClr val="006600"/>
                        </a:buClr>
                        <a:buSzPct val="75000"/>
                        <a:buFont typeface="Wingdings" charset="0"/>
                        <a:buNone/>
                        <a:tabLst/>
                      </a:pPr>
                      <a:r>
                        <a:rPr kumimoji="1" lang="en-US" sz="2800" b="1" i="0" u="none" strike="noStrike" cap="none" normalizeH="0" baseline="0">
                          <a:ln>
                            <a:noFill/>
                          </a:ln>
                          <a:solidFill>
                            <a:schemeClr val="accent2"/>
                          </a:solidFill>
                          <a:effectLst/>
                          <a:latin typeface="Arial" charset="0"/>
                          <a:ea typeface="ＭＳ Ｐゴシック" charset="0"/>
                          <a:cs typeface="Arial" charset="0"/>
                        </a:rPr>
                        <a:t>Thị trường cạnh tranh hoàn hảo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50000"/>
                        </a:lnSpc>
                        <a:spcBef>
                          <a:spcPct val="20000"/>
                        </a:spcBef>
                        <a:spcAft>
                          <a:spcPct val="0"/>
                        </a:spcAft>
                        <a:buClr>
                          <a:srgbClr val="006600"/>
                        </a:buClr>
                        <a:buSzPct val="75000"/>
                        <a:buFont typeface="Wingdings" charset="0"/>
                        <a:buNone/>
                        <a:tabLst/>
                      </a:pPr>
                      <a:r>
                        <a:rPr kumimoji="1" lang="en-US" sz="2800" b="1" i="0" u="none" strike="noStrike" cap="none" normalizeH="0" baseline="0">
                          <a:ln>
                            <a:noFill/>
                          </a:ln>
                          <a:solidFill>
                            <a:schemeClr val="accent2"/>
                          </a:solidFill>
                          <a:effectLst/>
                          <a:latin typeface="Arial" charset="0"/>
                          <a:ea typeface="ＭＳ Ｐゴシック" charset="0"/>
                          <a:cs typeface="Arial" charset="0"/>
                        </a:rPr>
                        <a:t>Thị trường cạnh tranh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095500">
                <a:tc>
                  <a:txBody>
                    <a:bodyPr/>
                    <a:lstStyle/>
                    <a:p>
                      <a:pPr marL="0" marR="0" lvl="0" indent="0" algn="ctr" defTabSz="914400" rtl="0" eaLnBrk="0" fontAlgn="base" latinLnBrk="0" hangingPunct="0">
                        <a:lnSpc>
                          <a:spcPct val="150000"/>
                        </a:lnSpc>
                        <a:spcBef>
                          <a:spcPct val="20000"/>
                        </a:spcBef>
                        <a:spcAft>
                          <a:spcPct val="0"/>
                        </a:spcAft>
                        <a:buClr>
                          <a:srgbClr val="006600"/>
                        </a:buClr>
                        <a:buSzPct val="75000"/>
                        <a:buFont typeface="Wingdings" charset="0"/>
                        <a:buNone/>
                        <a:tabLst/>
                      </a:pPr>
                      <a:r>
                        <a:rPr kumimoji="1" lang="en-US" sz="2800" b="1" i="0" u="none" strike="noStrike" cap="none" normalizeH="0" baseline="0">
                          <a:ln>
                            <a:noFill/>
                          </a:ln>
                          <a:solidFill>
                            <a:schemeClr val="accent2"/>
                          </a:solidFill>
                          <a:effectLst/>
                          <a:latin typeface="Arial" charset="0"/>
                          <a:ea typeface="ＭＳ Ｐゴシック" charset="0"/>
                          <a:cs typeface="Arial" charset="0"/>
                        </a:rPr>
                        <a:t>Thị trường độc quyền hoàn toàn</a:t>
                      </a:r>
                      <a:r>
                        <a:rPr kumimoji="1" lang="en-US" sz="2800" b="0" i="0" u="none" strike="noStrike" cap="none" normalizeH="0" baseline="0">
                          <a:ln>
                            <a:noFill/>
                          </a:ln>
                          <a:solidFill>
                            <a:schemeClr val="accent2"/>
                          </a:solidFill>
                          <a:effectLst/>
                          <a:latin typeface="Arial" charset="0"/>
                          <a:ea typeface="ＭＳ Ｐゴシック" charset="0"/>
                          <a:cs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50000"/>
                        </a:lnSpc>
                        <a:spcBef>
                          <a:spcPct val="20000"/>
                        </a:spcBef>
                        <a:spcAft>
                          <a:spcPct val="0"/>
                        </a:spcAft>
                        <a:buClr>
                          <a:srgbClr val="006600"/>
                        </a:buClr>
                        <a:buSzPct val="75000"/>
                        <a:buFont typeface="Wingdings" charset="0"/>
                        <a:buNone/>
                        <a:tabLst/>
                      </a:pPr>
                      <a:r>
                        <a:rPr kumimoji="1" lang="en-US" sz="2800" b="1" i="0" u="none" strike="noStrike" cap="none" normalizeH="0" baseline="0" dirty="0" err="1">
                          <a:ln>
                            <a:noFill/>
                          </a:ln>
                          <a:solidFill>
                            <a:schemeClr val="accent2"/>
                          </a:solidFill>
                          <a:effectLst/>
                          <a:latin typeface="Arial" charset="0"/>
                          <a:ea typeface="ＭＳ Ｐゴシック" charset="0"/>
                          <a:cs typeface="Arial" charset="0"/>
                        </a:rPr>
                        <a:t>Thị</a:t>
                      </a:r>
                      <a:r>
                        <a:rPr kumimoji="1" lang="en-US" sz="2800" b="1" i="0" u="none" strike="noStrike" cap="none" normalizeH="0" baseline="0" dirty="0">
                          <a:ln>
                            <a:noFill/>
                          </a:ln>
                          <a:solidFill>
                            <a:schemeClr val="accent2"/>
                          </a:solidFill>
                          <a:effectLst/>
                          <a:latin typeface="Arial" charset="0"/>
                          <a:ea typeface="ＭＳ Ｐゴシック" charset="0"/>
                          <a:cs typeface="Arial" charset="0"/>
                        </a:rPr>
                        <a:t> </a:t>
                      </a:r>
                      <a:r>
                        <a:rPr kumimoji="1" lang="en-US" sz="2800" b="1" i="0" u="none" strike="noStrike" cap="none" normalizeH="0" baseline="0" dirty="0" err="1">
                          <a:ln>
                            <a:noFill/>
                          </a:ln>
                          <a:solidFill>
                            <a:schemeClr val="accent2"/>
                          </a:solidFill>
                          <a:effectLst/>
                          <a:latin typeface="Arial" charset="0"/>
                          <a:ea typeface="ＭＳ Ｐゴシック" charset="0"/>
                          <a:cs typeface="Arial" charset="0"/>
                        </a:rPr>
                        <a:t>trường</a:t>
                      </a:r>
                      <a:r>
                        <a:rPr kumimoji="1" lang="en-US" sz="2800" b="1" i="0" u="none" strike="noStrike" cap="none" normalizeH="0" baseline="0" dirty="0">
                          <a:ln>
                            <a:noFill/>
                          </a:ln>
                          <a:solidFill>
                            <a:schemeClr val="accent2"/>
                          </a:solidFill>
                          <a:effectLst/>
                          <a:latin typeface="Arial" charset="0"/>
                          <a:ea typeface="ＭＳ Ｐゴシック" charset="0"/>
                          <a:cs typeface="Arial" charset="0"/>
                        </a:rPr>
                        <a:t> </a:t>
                      </a:r>
                      <a:r>
                        <a:rPr kumimoji="1" lang="en-US" sz="2800" b="1" i="0" u="none" strike="noStrike" cap="none" normalizeH="0" baseline="0" dirty="0" err="1">
                          <a:ln>
                            <a:noFill/>
                          </a:ln>
                          <a:solidFill>
                            <a:schemeClr val="accent2"/>
                          </a:solidFill>
                          <a:effectLst/>
                          <a:latin typeface="Arial" charset="0"/>
                          <a:ea typeface="ＭＳ Ｐゴシック" charset="0"/>
                          <a:cs typeface="Arial" charset="0"/>
                        </a:rPr>
                        <a:t>độc</a:t>
                      </a:r>
                      <a:r>
                        <a:rPr kumimoji="1" lang="en-US" sz="2800" b="1" i="0" u="none" strike="noStrike" cap="none" normalizeH="0" baseline="0" dirty="0">
                          <a:ln>
                            <a:noFill/>
                          </a:ln>
                          <a:solidFill>
                            <a:schemeClr val="accent2"/>
                          </a:solidFill>
                          <a:effectLst/>
                          <a:latin typeface="Arial" charset="0"/>
                          <a:ea typeface="ＭＳ Ｐゴシック" charset="0"/>
                          <a:cs typeface="Arial" charset="0"/>
                        </a:rPr>
                        <a:t> </a:t>
                      </a:r>
                      <a:r>
                        <a:rPr kumimoji="1" lang="en-US" sz="2800" b="1" i="0" u="none" strike="noStrike" cap="none" normalizeH="0" baseline="0" dirty="0" err="1">
                          <a:ln>
                            <a:noFill/>
                          </a:ln>
                          <a:solidFill>
                            <a:schemeClr val="accent2"/>
                          </a:solidFill>
                          <a:effectLst/>
                          <a:latin typeface="Arial" charset="0"/>
                          <a:ea typeface="ＭＳ Ｐゴシック" charset="0"/>
                          <a:cs typeface="Arial" charset="0"/>
                        </a:rPr>
                        <a:t>quyền</a:t>
                      </a:r>
                      <a:r>
                        <a:rPr kumimoji="1" lang="en-US" sz="2800" b="1" i="0" u="none" strike="noStrike" cap="none" normalizeH="0" baseline="0" dirty="0">
                          <a:ln>
                            <a:noFill/>
                          </a:ln>
                          <a:solidFill>
                            <a:schemeClr val="accent2"/>
                          </a:solidFill>
                          <a:effectLst/>
                          <a:latin typeface="Arial" charset="0"/>
                          <a:ea typeface="ＭＳ Ｐゴシック" charset="0"/>
                          <a:cs typeface="Arial" charset="0"/>
                        </a:rPr>
                        <a:t> </a:t>
                      </a:r>
                      <a:r>
                        <a:rPr kumimoji="1" lang="en-US" sz="2800" b="1" i="0" u="none" strike="noStrike" cap="none" normalizeH="0" baseline="0" dirty="0" err="1">
                          <a:ln>
                            <a:noFill/>
                          </a:ln>
                          <a:solidFill>
                            <a:schemeClr val="accent2"/>
                          </a:solidFill>
                          <a:effectLst/>
                          <a:latin typeface="Arial" charset="0"/>
                          <a:ea typeface="ＭＳ Ｐゴシック" charset="0"/>
                          <a:cs typeface="Arial" charset="0"/>
                        </a:rPr>
                        <a:t>nhóm</a:t>
                      </a:r>
                      <a:r>
                        <a:rPr kumimoji="1" lang="en-US" sz="2800" b="0" i="0" u="none" strike="noStrike" cap="none" normalizeH="0" baseline="0" dirty="0">
                          <a:ln>
                            <a:noFill/>
                          </a:ln>
                          <a:solidFill>
                            <a:schemeClr val="accent2"/>
                          </a:solidFill>
                          <a:effectLst/>
                          <a:latin typeface="Arial" charset="0"/>
                          <a:ea typeface="ＭＳ Ｐゴシック" charset="0"/>
                          <a:cs typeface="Arial"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810523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GIÁ TRỊ THỊ TRƯỜNG</a:t>
            </a:r>
          </a:p>
        </p:txBody>
      </p:sp>
      <p:sp>
        <p:nvSpPr>
          <p:cNvPr id="76803" name="Rectangle 3"/>
          <p:cNvSpPr>
            <a:spLocks noGrp="1" noChangeArrowheads="1"/>
          </p:cNvSpPr>
          <p:nvPr>
            <p:ph idx="1"/>
          </p:nvPr>
        </p:nvSpPr>
        <p:spPr>
          <a:xfrm>
            <a:off x="381000" y="1861712"/>
            <a:ext cx="6400800" cy="4752975"/>
          </a:xfrm>
        </p:spPr>
        <p:txBody>
          <a:bodyPr/>
          <a:lstStyle/>
          <a:p>
            <a:pPr algn="just" eaLnBrk="1" hangingPunct="1">
              <a:lnSpc>
                <a:spcPct val="150000"/>
              </a:lnSpc>
              <a:buFont typeface="Wingdings" charset="0"/>
              <a:buNone/>
            </a:pPr>
            <a:r>
              <a:rPr lang="en-US" sz="2400" i="1" dirty="0"/>
              <a:t>	</a:t>
            </a:r>
            <a:r>
              <a:rPr lang="en-US" sz="2400" i="1" dirty="0" err="1"/>
              <a:t>Giá</a:t>
            </a:r>
            <a:r>
              <a:rPr lang="en-US" sz="2400" i="1" dirty="0"/>
              <a:t> </a:t>
            </a:r>
            <a:r>
              <a:rPr lang="en-US" sz="2400" i="1" dirty="0" err="1"/>
              <a:t>trị</a:t>
            </a:r>
            <a:r>
              <a:rPr lang="en-US" sz="2400" i="1" dirty="0"/>
              <a:t> </a:t>
            </a:r>
            <a:r>
              <a:rPr lang="en-US" sz="2400" i="1" dirty="0" err="1"/>
              <a:t>thị</a:t>
            </a:r>
            <a:r>
              <a:rPr lang="en-US" sz="2400" i="1" dirty="0"/>
              <a:t> </a:t>
            </a:r>
            <a:r>
              <a:rPr lang="en-US" sz="2400" i="1" dirty="0" err="1"/>
              <a:t>trường</a:t>
            </a:r>
            <a:r>
              <a:rPr lang="en-US" sz="2400" i="1" dirty="0"/>
              <a:t> </a:t>
            </a:r>
            <a:r>
              <a:rPr lang="en-US" sz="2400" i="1" dirty="0" err="1"/>
              <a:t>là</a:t>
            </a:r>
            <a:r>
              <a:rPr lang="en-US" sz="2400" i="1" dirty="0"/>
              <a:t> </a:t>
            </a:r>
            <a:r>
              <a:rPr lang="en-US" sz="2400" i="1" dirty="0" err="1"/>
              <a:t>số</a:t>
            </a:r>
            <a:r>
              <a:rPr lang="en-US" sz="2400" i="1" dirty="0"/>
              <a:t> </a:t>
            </a:r>
            <a:r>
              <a:rPr lang="en-US" sz="2400" i="1" dirty="0" err="1"/>
              <a:t>tiền</a:t>
            </a:r>
            <a:r>
              <a:rPr lang="en-US" sz="2400" i="1" dirty="0"/>
              <a:t> </a:t>
            </a:r>
            <a:r>
              <a:rPr lang="en-US" sz="2400" i="1" dirty="0" err="1"/>
              <a:t>trao</a:t>
            </a:r>
            <a:r>
              <a:rPr lang="en-US" sz="2400" i="1" dirty="0"/>
              <a:t> </a:t>
            </a:r>
            <a:r>
              <a:rPr lang="en-US" sz="2400" i="1" dirty="0" err="1"/>
              <a:t>đổi</a:t>
            </a:r>
            <a:r>
              <a:rPr lang="en-US" sz="2400" i="1" dirty="0"/>
              <a:t> </a:t>
            </a:r>
            <a:r>
              <a:rPr lang="en-US" sz="2400" i="1" dirty="0" err="1"/>
              <a:t>ước</a:t>
            </a:r>
            <a:r>
              <a:rPr lang="en-US" sz="2400" i="1" dirty="0"/>
              <a:t> </a:t>
            </a:r>
            <a:r>
              <a:rPr lang="en-US" sz="2400" i="1" dirty="0" err="1"/>
              <a:t>tính</a:t>
            </a:r>
            <a:r>
              <a:rPr lang="en-US" sz="2400" i="1" dirty="0"/>
              <a:t> </a:t>
            </a:r>
            <a:r>
              <a:rPr lang="en-US" sz="2400" i="1" dirty="0" err="1"/>
              <a:t>về</a:t>
            </a:r>
            <a:r>
              <a:rPr lang="en-US" sz="2400" i="1" dirty="0"/>
              <a:t> </a:t>
            </a:r>
            <a:r>
              <a:rPr lang="en-US" sz="2400" i="1" dirty="0" err="1"/>
              <a:t>tài</a:t>
            </a:r>
            <a:r>
              <a:rPr lang="en-US" sz="2400" i="1" dirty="0"/>
              <a:t> </a:t>
            </a:r>
            <a:r>
              <a:rPr lang="en-US" sz="2400" i="1" dirty="0" err="1"/>
              <a:t>sản</a:t>
            </a:r>
            <a:r>
              <a:rPr lang="en-US" sz="2400" i="1" dirty="0"/>
              <a:t> </a:t>
            </a:r>
            <a:r>
              <a:rPr lang="en-US" sz="2400" i="1" dirty="0" err="1"/>
              <a:t>vào</a:t>
            </a:r>
            <a:r>
              <a:rPr lang="en-US" sz="2400" i="1" dirty="0"/>
              <a:t> </a:t>
            </a:r>
            <a:r>
              <a:rPr lang="en-US" sz="2400" i="1" dirty="0" err="1"/>
              <a:t>thời</a:t>
            </a:r>
            <a:r>
              <a:rPr lang="en-US" sz="2400" i="1" dirty="0"/>
              <a:t> </a:t>
            </a:r>
            <a:r>
              <a:rPr lang="en-US" sz="2400" i="1" dirty="0" err="1"/>
              <a:t>điểm</a:t>
            </a:r>
            <a:r>
              <a:rPr lang="en-US" sz="2400" i="1" dirty="0"/>
              <a:t>, </a:t>
            </a:r>
            <a:r>
              <a:rPr lang="en-US" sz="2400" i="1" dirty="0" err="1"/>
              <a:t>địa</a:t>
            </a:r>
            <a:r>
              <a:rPr lang="en-US" sz="2400" i="1" dirty="0"/>
              <a:t> </a:t>
            </a:r>
            <a:r>
              <a:rPr lang="en-US" sz="2400" i="1" dirty="0" err="1"/>
              <a:t>điểm</a:t>
            </a:r>
            <a:r>
              <a:rPr lang="en-US" sz="2400" i="1" dirty="0"/>
              <a:t> </a:t>
            </a:r>
            <a:r>
              <a:rPr lang="en-US" sz="2400" i="1" dirty="0" err="1"/>
              <a:t>thẩm</a:t>
            </a:r>
            <a:r>
              <a:rPr lang="en-US" sz="2400" i="1" dirty="0"/>
              <a:t> </a:t>
            </a:r>
            <a:r>
              <a:rPr lang="en-US" sz="2400" i="1" dirty="0" err="1"/>
              <a:t>định</a:t>
            </a:r>
            <a:r>
              <a:rPr lang="en-US" sz="2400" i="1" dirty="0"/>
              <a:t> </a:t>
            </a:r>
            <a:r>
              <a:rPr lang="en-US" sz="2400" i="1" dirty="0" err="1"/>
              <a:t>giá</a:t>
            </a:r>
            <a:r>
              <a:rPr lang="en-US" sz="2400" i="1" dirty="0"/>
              <a:t>, </a:t>
            </a:r>
            <a:r>
              <a:rPr lang="en-US" sz="2400" i="1" dirty="0" err="1"/>
              <a:t>giữa</a:t>
            </a:r>
            <a:r>
              <a:rPr lang="en-US" sz="2400" i="1" dirty="0"/>
              <a:t> </a:t>
            </a:r>
            <a:r>
              <a:rPr lang="en-US" sz="2400" i="1" dirty="0" err="1"/>
              <a:t>một</a:t>
            </a:r>
            <a:r>
              <a:rPr lang="en-US" sz="2400" i="1" dirty="0"/>
              <a:t> </a:t>
            </a:r>
            <a:r>
              <a:rPr lang="en-US" sz="2400" i="1" dirty="0" err="1"/>
              <a:t>bên</a:t>
            </a:r>
            <a:r>
              <a:rPr lang="en-US" sz="2400" i="1" dirty="0"/>
              <a:t> </a:t>
            </a:r>
            <a:r>
              <a:rPr lang="en-US" sz="2400" i="1" dirty="0" err="1"/>
              <a:t>là</a:t>
            </a:r>
            <a:r>
              <a:rPr lang="en-US" sz="2400" i="1" dirty="0"/>
              <a:t> </a:t>
            </a:r>
            <a:r>
              <a:rPr lang="en-US" sz="2400" i="1" dirty="0" err="1"/>
              <a:t>người</a:t>
            </a:r>
            <a:r>
              <a:rPr lang="en-US" sz="2400" i="1" dirty="0"/>
              <a:t> </a:t>
            </a:r>
            <a:r>
              <a:rPr lang="en-US" sz="2400" i="1" dirty="0" err="1"/>
              <a:t>bán</a:t>
            </a:r>
            <a:r>
              <a:rPr lang="en-US" sz="2400" i="1" dirty="0"/>
              <a:t> </a:t>
            </a:r>
            <a:r>
              <a:rPr lang="en-US" sz="2400" i="1" dirty="0" err="1"/>
              <a:t>sẵn</a:t>
            </a:r>
            <a:r>
              <a:rPr lang="en-US" sz="2400" i="1" dirty="0"/>
              <a:t> </a:t>
            </a:r>
            <a:r>
              <a:rPr lang="en-US" sz="2400" i="1" dirty="0" err="1"/>
              <a:t>sàng</a:t>
            </a:r>
            <a:r>
              <a:rPr lang="en-US" sz="2400" i="1" dirty="0"/>
              <a:t> </a:t>
            </a:r>
            <a:r>
              <a:rPr lang="en-US" sz="2400" i="1" dirty="0" err="1"/>
              <a:t>bán</a:t>
            </a:r>
            <a:r>
              <a:rPr lang="en-US" sz="2400" i="1" dirty="0"/>
              <a:t> </a:t>
            </a:r>
            <a:r>
              <a:rPr lang="en-US" sz="2400" i="1" dirty="0" err="1"/>
              <a:t>với</a:t>
            </a:r>
            <a:r>
              <a:rPr lang="en-US" sz="2400" i="1" dirty="0"/>
              <a:t> </a:t>
            </a:r>
            <a:r>
              <a:rPr lang="en-US" sz="2400" i="1" dirty="0" err="1"/>
              <a:t>một</a:t>
            </a:r>
            <a:r>
              <a:rPr lang="en-US" sz="2400" i="1" dirty="0"/>
              <a:t> </a:t>
            </a:r>
            <a:r>
              <a:rPr lang="en-US" sz="2400" i="1" dirty="0" err="1"/>
              <a:t>bên</a:t>
            </a:r>
            <a:r>
              <a:rPr lang="en-US" sz="2400" i="1" dirty="0"/>
              <a:t> </a:t>
            </a:r>
            <a:r>
              <a:rPr lang="en-US" sz="2400" i="1" dirty="0" err="1"/>
              <a:t>là</a:t>
            </a:r>
            <a:r>
              <a:rPr lang="en-US" sz="2400" i="1" dirty="0"/>
              <a:t> </a:t>
            </a:r>
            <a:r>
              <a:rPr lang="en-US" sz="2400" i="1" dirty="0" err="1"/>
              <a:t>người</a:t>
            </a:r>
            <a:r>
              <a:rPr lang="en-US" sz="2400" i="1" dirty="0"/>
              <a:t> </a:t>
            </a:r>
            <a:r>
              <a:rPr lang="en-US" sz="2400" i="1" dirty="0" err="1"/>
              <a:t>mua</a:t>
            </a:r>
            <a:r>
              <a:rPr lang="en-US" sz="2400" i="1" dirty="0"/>
              <a:t> </a:t>
            </a:r>
            <a:r>
              <a:rPr lang="en-US" sz="2400" i="1" dirty="0" err="1"/>
              <a:t>sẵn</a:t>
            </a:r>
            <a:r>
              <a:rPr lang="en-US" sz="2400" i="1" dirty="0"/>
              <a:t> </a:t>
            </a:r>
            <a:r>
              <a:rPr lang="en-US" sz="2400" i="1" dirty="0" err="1"/>
              <a:t>sàng</a:t>
            </a:r>
            <a:r>
              <a:rPr lang="en-US" sz="2400" i="1" dirty="0"/>
              <a:t> </a:t>
            </a:r>
            <a:r>
              <a:rPr lang="en-US" sz="2400" i="1" dirty="0" err="1"/>
              <a:t>mua</a:t>
            </a:r>
            <a:r>
              <a:rPr lang="en-US" sz="2400" i="1" dirty="0"/>
              <a:t>, </a:t>
            </a:r>
            <a:r>
              <a:rPr lang="en-US" sz="2400" i="1" dirty="0" err="1"/>
              <a:t>trong</a:t>
            </a:r>
            <a:r>
              <a:rPr lang="en-US" sz="2400" i="1" dirty="0"/>
              <a:t> </a:t>
            </a:r>
            <a:r>
              <a:rPr lang="en-US" sz="2400" i="1" dirty="0" err="1"/>
              <a:t>một</a:t>
            </a:r>
            <a:r>
              <a:rPr lang="en-US" sz="2400" i="1" dirty="0"/>
              <a:t> </a:t>
            </a:r>
            <a:r>
              <a:rPr lang="en-US" sz="2400" i="1" dirty="0" err="1"/>
              <a:t>giao</a:t>
            </a:r>
            <a:r>
              <a:rPr lang="en-US" sz="2400" i="1" dirty="0"/>
              <a:t> </a:t>
            </a:r>
            <a:r>
              <a:rPr lang="en-US" sz="2400" i="1" dirty="0" err="1"/>
              <a:t>dịch</a:t>
            </a:r>
            <a:r>
              <a:rPr lang="en-US" sz="2400" i="1" dirty="0"/>
              <a:t> </a:t>
            </a:r>
            <a:r>
              <a:rPr lang="en-US" sz="2400" i="1" dirty="0" err="1"/>
              <a:t>khách</a:t>
            </a:r>
            <a:r>
              <a:rPr lang="en-US" sz="2400" i="1" dirty="0"/>
              <a:t> </a:t>
            </a:r>
            <a:r>
              <a:rPr lang="en-US" sz="2400" i="1" dirty="0" err="1"/>
              <a:t>quan</a:t>
            </a:r>
            <a:r>
              <a:rPr lang="en-US" sz="2400" i="1" dirty="0"/>
              <a:t>, </a:t>
            </a:r>
            <a:r>
              <a:rPr lang="en-US" sz="2400" i="1" dirty="0" err="1"/>
              <a:t>độc</a:t>
            </a:r>
            <a:r>
              <a:rPr lang="en-US" sz="2400" i="1" dirty="0"/>
              <a:t> </a:t>
            </a:r>
            <a:r>
              <a:rPr lang="en-US" sz="2400" i="1" dirty="0" err="1"/>
              <a:t>lập</a:t>
            </a:r>
            <a:r>
              <a:rPr lang="en-US" sz="2400" i="1" dirty="0"/>
              <a:t>, </a:t>
            </a:r>
            <a:r>
              <a:rPr lang="en-US" sz="2400" i="1" dirty="0" err="1"/>
              <a:t>có</a:t>
            </a:r>
            <a:r>
              <a:rPr lang="en-US" sz="2400" i="1" dirty="0"/>
              <a:t> </a:t>
            </a:r>
            <a:r>
              <a:rPr lang="en-US" sz="2400" i="1" dirty="0" err="1"/>
              <a:t>đủ</a:t>
            </a:r>
            <a:r>
              <a:rPr lang="en-US" sz="2400" i="1" dirty="0"/>
              <a:t> </a:t>
            </a:r>
            <a:r>
              <a:rPr lang="en-US" sz="2400" i="1" dirty="0" err="1"/>
              <a:t>thông</a:t>
            </a:r>
            <a:r>
              <a:rPr lang="en-US" sz="2400" i="1" dirty="0"/>
              <a:t> tin, </a:t>
            </a:r>
            <a:r>
              <a:rPr lang="en-US" sz="2400" i="1" dirty="0" err="1"/>
              <a:t>các</a:t>
            </a:r>
            <a:r>
              <a:rPr lang="en-US" sz="2400" i="1" dirty="0"/>
              <a:t> </a:t>
            </a:r>
            <a:r>
              <a:rPr lang="en-US" sz="2400" i="1" dirty="0" err="1"/>
              <a:t>bên</a:t>
            </a:r>
            <a:r>
              <a:rPr lang="en-US" sz="2400" i="1" dirty="0"/>
              <a:t> </a:t>
            </a:r>
            <a:r>
              <a:rPr lang="en-US" sz="2400" i="1" dirty="0" err="1"/>
              <a:t>tham</a:t>
            </a:r>
            <a:r>
              <a:rPr lang="en-US" sz="2400" i="1" dirty="0"/>
              <a:t> </a:t>
            </a:r>
            <a:r>
              <a:rPr lang="en-US" sz="2400" i="1" dirty="0" err="1"/>
              <a:t>gia</a:t>
            </a:r>
            <a:r>
              <a:rPr lang="en-US" sz="2400" i="1" dirty="0"/>
              <a:t> </a:t>
            </a:r>
            <a:r>
              <a:rPr lang="en-US" sz="2400" i="1" dirty="0" err="1"/>
              <a:t>hoạt</a:t>
            </a:r>
            <a:r>
              <a:rPr lang="en-US" sz="2400" i="1" dirty="0"/>
              <a:t> </a:t>
            </a:r>
            <a:r>
              <a:rPr lang="en-US" sz="2400" i="1" dirty="0" err="1"/>
              <a:t>động</a:t>
            </a:r>
            <a:r>
              <a:rPr lang="en-US" sz="2400" i="1" dirty="0"/>
              <a:t> </a:t>
            </a:r>
            <a:r>
              <a:rPr lang="en-US" sz="2400" i="1" dirty="0" err="1"/>
              <a:t>một</a:t>
            </a:r>
            <a:r>
              <a:rPr lang="en-US" sz="2400" i="1" dirty="0"/>
              <a:t> </a:t>
            </a:r>
            <a:r>
              <a:rPr lang="en-US" sz="2400" i="1" dirty="0" err="1"/>
              <a:t>cách</a:t>
            </a:r>
            <a:r>
              <a:rPr lang="en-US" sz="2400" i="1" dirty="0"/>
              <a:t> </a:t>
            </a:r>
            <a:r>
              <a:rPr lang="en-US" sz="2400" i="1" dirty="0" err="1"/>
              <a:t>có</a:t>
            </a:r>
            <a:r>
              <a:rPr lang="en-US" sz="2400" i="1" dirty="0"/>
              <a:t> </a:t>
            </a:r>
            <a:r>
              <a:rPr lang="en-US" sz="2400" i="1" dirty="0" err="1"/>
              <a:t>hiểu</a:t>
            </a:r>
            <a:r>
              <a:rPr lang="en-US" sz="2400" i="1" dirty="0"/>
              <a:t> </a:t>
            </a:r>
            <a:r>
              <a:rPr lang="en-US" sz="2400" i="1" dirty="0" err="1"/>
              <a:t>biết</a:t>
            </a:r>
            <a:r>
              <a:rPr lang="en-US" sz="2400" i="1" dirty="0"/>
              <a:t>, </a:t>
            </a:r>
            <a:r>
              <a:rPr lang="en-US" sz="2400" i="1" dirty="0" err="1"/>
              <a:t>thận</a:t>
            </a:r>
            <a:r>
              <a:rPr lang="en-US" sz="2400" i="1" dirty="0"/>
              <a:t> </a:t>
            </a:r>
            <a:r>
              <a:rPr lang="en-US" sz="2400" i="1" dirty="0" err="1"/>
              <a:t>trọng</a:t>
            </a:r>
            <a:r>
              <a:rPr lang="en-US" sz="2400" i="1" dirty="0"/>
              <a:t> </a:t>
            </a:r>
            <a:r>
              <a:rPr lang="en-US" sz="2400" i="1" dirty="0" err="1"/>
              <a:t>và</a:t>
            </a:r>
            <a:r>
              <a:rPr lang="en-US" sz="2400" i="1" dirty="0"/>
              <a:t> </a:t>
            </a:r>
            <a:r>
              <a:rPr lang="en-US" sz="2400" i="1" dirty="0" err="1"/>
              <a:t>không</a:t>
            </a:r>
            <a:r>
              <a:rPr lang="en-US" sz="2400" i="1" dirty="0"/>
              <a:t> </a:t>
            </a:r>
            <a:r>
              <a:rPr lang="en-US" sz="2400" i="1" dirty="0" err="1"/>
              <a:t>bị</a:t>
            </a:r>
            <a:r>
              <a:rPr lang="en-US" sz="2400" i="1" dirty="0"/>
              <a:t> </a:t>
            </a:r>
            <a:r>
              <a:rPr lang="en-US" sz="2400" i="1" dirty="0" err="1"/>
              <a:t>ép</a:t>
            </a:r>
            <a:r>
              <a:rPr lang="en-US" sz="2400" i="1" dirty="0"/>
              <a:t> </a:t>
            </a:r>
            <a:r>
              <a:rPr lang="en-US" sz="2400" i="1" dirty="0" err="1"/>
              <a:t>buộc</a:t>
            </a:r>
            <a:r>
              <a:rPr lang="en-US" sz="2400" i="1" dirty="0"/>
              <a:t>.</a:t>
            </a:r>
          </a:p>
          <a:p>
            <a:pPr algn="just" eaLnBrk="1" hangingPunct="1">
              <a:lnSpc>
                <a:spcPct val="150000"/>
              </a:lnSpc>
              <a:buFont typeface="Wingdings" charset="0"/>
              <a:buNone/>
            </a:pPr>
            <a:r>
              <a:rPr lang="en-US" sz="2400" i="1" dirty="0"/>
              <a:t>(</a:t>
            </a:r>
            <a:r>
              <a:rPr lang="en-US" sz="2400" i="1" dirty="0" err="1"/>
              <a:t>Tiêu</a:t>
            </a:r>
            <a:r>
              <a:rPr lang="en-US" sz="2400" i="1" dirty="0"/>
              <a:t> </a:t>
            </a:r>
            <a:r>
              <a:rPr lang="en-US" sz="2400" i="1" dirty="0" err="1"/>
              <a:t>chuẩn</a:t>
            </a:r>
            <a:r>
              <a:rPr lang="en-US" sz="2400" i="1" dirty="0"/>
              <a:t> TĐGVN </a:t>
            </a:r>
            <a:r>
              <a:rPr lang="en-US" sz="2400" i="1" dirty="0" err="1"/>
              <a:t>số</a:t>
            </a:r>
            <a:r>
              <a:rPr lang="en-US" sz="2400" i="1" dirty="0"/>
              <a:t> 02)</a:t>
            </a:r>
          </a:p>
        </p:txBody>
      </p:sp>
      <p:sp>
        <p:nvSpPr>
          <p:cNvPr id="76804" name="Rectangle 7"/>
          <p:cNvSpPr>
            <a:spLocks noGrp="1" noChangeArrowheads="1"/>
          </p:cNvSpPr>
          <p:nvPr>
            <p:ph type="sldNum" sz="quarter" idx="10"/>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52652B59-0706-7646-AFC1-82B8C12D919F}" type="slidenum">
              <a:rPr lang="en-US" sz="1400"/>
              <a:pPr eaLnBrk="1" hangingPunct="1"/>
              <a:t>47</a:t>
            </a:fld>
            <a:endParaRPr lang="en-US" sz="1400" dirty="0"/>
          </a:p>
        </p:txBody>
      </p:sp>
      <p:pic>
        <p:nvPicPr>
          <p:cNvPr id="76805" name="Picture 4" descr="market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9667" y="1861712"/>
            <a:ext cx="1622778" cy="4488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7371203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t>GIÁ TRỊ PHI THỊ TRƯỜNG</a:t>
            </a:r>
          </a:p>
        </p:txBody>
      </p:sp>
      <p:sp>
        <p:nvSpPr>
          <p:cNvPr id="78851" name="Rectangle 3"/>
          <p:cNvSpPr>
            <a:spLocks noGrp="1" noChangeArrowheads="1"/>
          </p:cNvSpPr>
          <p:nvPr>
            <p:ph idx="1"/>
          </p:nvPr>
        </p:nvSpPr>
        <p:spPr>
          <a:xfrm>
            <a:off x="533400" y="2102556"/>
            <a:ext cx="5334000" cy="4023607"/>
          </a:xfrm>
        </p:spPr>
        <p:txBody>
          <a:bodyPr/>
          <a:lstStyle/>
          <a:p>
            <a:pPr algn="just" eaLnBrk="1" hangingPunct="1">
              <a:lnSpc>
                <a:spcPct val="150000"/>
              </a:lnSpc>
              <a:buFont typeface="Wingdings" charset="0"/>
              <a:buNone/>
            </a:pPr>
            <a:r>
              <a:rPr lang="en-US" dirty="0"/>
              <a:t>	</a:t>
            </a:r>
            <a:r>
              <a:rPr lang="en-US" i="1" dirty="0" err="1"/>
              <a:t>Giá</a:t>
            </a:r>
            <a:r>
              <a:rPr lang="en-US" i="1" dirty="0"/>
              <a:t> </a:t>
            </a:r>
            <a:r>
              <a:rPr lang="en-US" i="1" dirty="0" err="1"/>
              <a:t>trị</a:t>
            </a:r>
            <a:r>
              <a:rPr lang="en-US" i="1" dirty="0"/>
              <a:t> phi </a:t>
            </a:r>
            <a:r>
              <a:rPr lang="en-US" i="1" dirty="0" err="1"/>
              <a:t>thị</a:t>
            </a:r>
            <a:r>
              <a:rPr lang="en-US" i="1" dirty="0"/>
              <a:t> </a:t>
            </a:r>
            <a:r>
              <a:rPr lang="en-US" i="1" dirty="0" err="1"/>
              <a:t>trường</a:t>
            </a:r>
            <a:r>
              <a:rPr lang="en-US" i="1" dirty="0"/>
              <a:t> </a:t>
            </a:r>
            <a:r>
              <a:rPr lang="en-US" i="1" dirty="0" err="1"/>
              <a:t>là</a:t>
            </a:r>
            <a:r>
              <a:rPr lang="en-US" i="1" dirty="0"/>
              <a:t> </a:t>
            </a:r>
            <a:r>
              <a:rPr lang="en-US" i="1" dirty="0" err="1"/>
              <a:t>số</a:t>
            </a:r>
            <a:r>
              <a:rPr lang="en-US" i="1" dirty="0"/>
              <a:t> </a:t>
            </a:r>
            <a:r>
              <a:rPr lang="en-US" i="1" dirty="0" err="1"/>
              <a:t>tiền</a:t>
            </a:r>
            <a:r>
              <a:rPr lang="en-US" i="1" dirty="0"/>
              <a:t> </a:t>
            </a:r>
            <a:r>
              <a:rPr lang="en-US" i="1" dirty="0" err="1"/>
              <a:t>ước</a:t>
            </a:r>
            <a:r>
              <a:rPr lang="en-US" i="1" dirty="0"/>
              <a:t> </a:t>
            </a:r>
            <a:r>
              <a:rPr lang="en-US" i="1" dirty="0" err="1"/>
              <a:t>tính</a:t>
            </a:r>
            <a:r>
              <a:rPr lang="en-US" i="1" dirty="0"/>
              <a:t> </a:t>
            </a:r>
            <a:r>
              <a:rPr lang="en-US" i="1" dirty="0" err="1"/>
              <a:t>của</a:t>
            </a:r>
            <a:r>
              <a:rPr lang="en-US" i="1" dirty="0"/>
              <a:t> </a:t>
            </a:r>
            <a:r>
              <a:rPr lang="en-US" i="1" dirty="0" err="1"/>
              <a:t>một</a:t>
            </a:r>
            <a:r>
              <a:rPr lang="en-US" i="1" dirty="0"/>
              <a:t> </a:t>
            </a:r>
            <a:r>
              <a:rPr lang="en-US" i="1" dirty="0" err="1"/>
              <a:t>tài</a:t>
            </a:r>
            <a:r>
              <a:rPr lang="en-US" i="1" dirty="0"/>
              <a:t> </a:t>
            </a:r>
            <a:r>
              <a:rPr lang="en-US" i="1" dirty="0" err="1"/>
              <a:t>sản</a:t>
            </a:r>
            <a:r>
              <a:rPr lang="en-US" i="1" dirty="0"/>
              <a:t> </a:t>
            </a:r>
            <a:r>
              <a:rPr lang="en-US" i="1" dirty="0" err="1"/>
              <a:t>dựa</a:t>
            </a:r>
            <a:r>
              <a:rPr lang="en-US" i="1" dirty="0"/>
              <a:t> </a:t>
            </a:r>
            <a:r>
              <a:rPr lang="en-US" i="1" dirty="0" err="1"/>
              <a:t>trên</a:t>
            </a:r>
            <a:r>
              <a:rPr lang="en-US" i="1" dirty="0"/>
              <a:t> </a:t>
            </a:r>
            <a:r>
              <a:rPr lang="en-US" i="1" dirty="0" err="1"/>
              <a:t>việc</a:t>
            </a:r>
            <a:r>
              <a:rPr lang="en-US" i="1" dirty="0"/>
              <a:t> </a:t>
            </a:r>
            <a:r>
              <a:rPr lang="en-US" i="1" dirty="0" err="1"/>
              <a:t>đánh</a:t>
            </a:r>
            <a:r>
              <a:rPr lang="en-US" i="1" dirty="0"/>
              <a:t> </a:t>
            </a:r>
            <a:r>
              <a:rPr lang="en-US" i="1" dirty="0" err="1"/>
              <a:t>giá</a:t>
            </a:r>
            <a:r>
              <a:rPr lang="en-US" i="1" dirty="0"/>
              <a:t> </a:t>
            </a:r>
            <a:r>
              <a:rPr lang="en-US" i="1" dirty="0" err="1"/>
              <a:t>yếu</a:t>
            </a:r>
            <a:r>
              <a:rPr lang="en-US" i="1" dirty="0"/>
              <a:t> </a:t>
            </a:r>
            <a:r>
              <a:rPr lang="en-US" i="1" dirty="0" err="1"/>
              <a:t>tố</a:t>
            </a:r>
            <a:r>
              <a:rPr lang="en-US" i="1" dirty="0"/>
              <a:t> </a:t>
            </a:r>
            <a:r>
              <a:rPr lang="en-US" i="1" dirty="0" err="1"/>
              <a:t>chủ</a:t>
            </a:r>
            <a:r>
              <a:rPr lang="en-US" i="1" dirty="0"/>
              <a:t> </a:t>
            </a:r>
            <a:r>
              <a:rPr lang="en-US" i="1" dirty="0" err="1"/>
              <a:t>quan</a:t>
            </a:r>
            <a:r>
              <a:rPr lang="en-US" i="1" dirty="0"/>
              <a:t> </a:t>
            </a:r>
            <a:r>
              <a:rPr lang="en-US" i="1" dirty="0" err="1"/>
              <a:t>của</a:t>
            </a:r>
            <a:r>
              <a:rPr lang="en-US" i="1" dirty="0"/>
              <a:t> </a:t>
            </a:r>
            <a:r>
              <a:rPr lang="en-US" i="1" dirty="0" err="1"/>
              <a:t>giá</a:t>
            </a:r>
            <a:r>
              <a:rPr lang="en-US" i="1" dirty="0"/>
              <a:t> </a:t>
            </a:r>
            <a:r>
              <a:rPr lang="en-US" i="1" dirty="0" err="1"/>
              <a:t>trị</a:t>
            </a:r>
            <a:r>
              <a:rPr lang="en-US" i="1" dirty="0"/>
              <a:t> </a:t>
            </a:r>
            <a:r>
              <a:rPr lang="en-US" i="1" dirty="0" err="1"/>
              <a:t>nhiều</a:t>
            </a:r>
            <a:r>
              <a:rPr lang="en-US" i="1" dirty="0"/>
              <a:t> </a:t>
            </a:r>
            <a:r>
              <a:rPr lang="en-US" i="1" dirty="0" err="1"/>
              <a:t>hơn</a:t>
            </a:r>
            <a:r>
              <a:rPr lang="en-US" i="1" dirty="0"/>
              <a:t> </a:t>
            </a:r>
            <a:r>
              <a:rPr lang="en-US" i="1" dirty="0" err="1"/>
              <a:t>là</a:t>
            </a:r>
            <a:r>
              <a:rPr lang="en-US" i="1" dirty="0"/>
              <a:t> </a:t>
            </a:r>
            <a:r>
              <a:rPr lang="en-US" i="1" dirty="0" err="1"/>
              <a:t>dựa</a:t>
            </a:r>
            <a:r>
              <a:rPr lang="en-US" i="1" dirty="0"/>
              <a:t> </a:t>
            </a:r>
            <a:r>
              <a:rPr lang="en-US" i="1" dirty="0" err="1"/>
              <a:t>vào</a:t>
            </a:r>
            <a:r>
              <a:rPr lang="en-US" i="1" dirty="0"/>
              <a:t> </a:t>
            </a:r>
            <a:r>
              <a:rPr lang="en-US" i="1" dirty="0" err="1"/>
              <a:t>khả</a:t>
            </a:r>
            <a:r>
              <a:rPr lang="en-US" i="1" dirty="0"/>
              <a:t> </a:t>
            </a:r>
            <a:r>
              <a:rPr lang="en-US" i="1" dirty="0" err="1"/>
              <a:t>năng</a:t>
            </a:r>
            <a:r>
              <a:rPr lang="en-US" i="1" dirty="0"/>
              <a:t> </a:t>
            </a:r>
            <a:r>
              <a:rPr lang="en-US" i="1" dirty="0" err="1"/>
              <a:t>có</a:t>
            </a:r>
            <a:r>
              <a:rPr lang="en-US" i="1" dirty="0"/>
              <a:t> </a:t>
            </a:r>
            <a:r>
              <a:rPr lang="en-US" i="1" dirty="0" err="1"/>
              <a:t>thể</a:t>
            </a:r>
            <a:r>
              <a:rPr lang="en-US" i="1" dirty="0"/>
              <a:t> </a:t>
            </a:r>
            <a:r>
              <a:rPr lang="en-US" i="1" dirty="0" err="1"/>
              <a:t>mua</a:t>
            </a:r>
            <a:r>
              <a:rPr lang="en-US" i="1" dirty="0"/>
              <a:t> </a:t>
            </a:r>
            <a:r>
              <a:rPr lang="en-US" i="1" dirty="0" err="1"/>
              <a:t>bán</a:t>
            </a:r>
            <a:r>
              <a:rPr lang="en-US" i="1" dirty="0"/>
              <a:t> </a:t>
            </a:r>
            <a:r>
              <a:rPr lang="en-US" i="1" dirty="0" err="1"/>
              <a:t>tài</a:t>
            </a:r>
            <a:r>
              <a:rPr lang="en-US" i="1" dirty="0"/>
              <a:t> </a:t>
            </a:r>
            <a:r>
              <a:rPr lang="en-US" i="1" dirty="0" err="1"/>
              <a:t>sản</a:t>
            </a:r>
            <a:r>
              <a:rPr lang="en-US" i="1" dirty="0"/>
              <a:t> </a:t>
            </a:r>
            <a:r>
              <a:rPr lang="en-US" i="1" dirty="0" err="1"/>
              <a:t>trên</a:t>
            </a:r>
            <a:r>
              <a:rPr lang="en-US" i="1" dirty="0"/>
              <a:t> </a:t>
            </a:r>
            <a:r>
              <a:rPr lang="en-US" i="1" dirty="0" err="1"/>
              <a:t>thị</a:t>
            </a:r>
            <a:r>
              <a:rPr lang="en-US" i="1" dirty="0"/>
              <a:t> </a:t>
            </a:r>
            <a:r>
              <a:rPr lang="en-US" i="1" dirty="0" err="1"/>
              <a:t>trường</a:t>
            </a:r>
            <a:r>
              <a:rPr lang="en-US" dirty="0"/>
              <a:t> </a:t>
            </a:r>
          </a:p>
        </p:txBody>
      </p:sp>
      <p:sp>
        <p:nvSpPr>
          <p:cNvPr id="77828" name="Rectangle 7"/>
          <p:cNvSpPr>
            <a:spLocks noGrp="1" noChangeArrowheads="1"/>
          </p:cNvSpPr>
          <p:nvPr>
            <p:ph type="sldNum" sz="quarter" idx="10"/>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5E9D5E1D-A8F8-C142-9A36-9C4A7C71D7B3}" type="slidenum">
              <a:rPr lang="en-US" sz="1400"/>
              <a:pPr eaLnBrk="1" hangingPunct="1"/>
              <a:t>48</a:t>
            </a:fld>
            <a:endParaRPr lang="en-US" sz="1400"/>
          </a:p>
        </p:txBody>
      </p:sp>
      <p:pic>
        <p:nvPicPr>
          <p:cNvPr id="78853" name="Picture 5" descr="price-reduced-clipar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02556"/>
            <a:ext cx="2190751" cy="3838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2249059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dirty="0"/>
              <a:t>GIÁ TRỊ PHI THỊ TRƯỜNG</a:t>
            </a:r>
          </a:p>
        </p:txBody>
      </p:sp>
      <p:sp>
        <p:nvSpPr>
          <p:cNvPr id="79875" name="Rectangle 4"/>
          <p:cNvSpPr>
            <a:spLocks noGrp="1" noChangeArrowheads="1"/>
          </p:cNvSpPr>
          <p:nvPr>
            <p:ph sz="half" idx="1"/>
          </p:nvPr>
        </p:nvSpPr>
        <p:spPr>
          <a:xfrm>
            <a:off x="588963" y="1989667"/>
            <a:ext cx="3716337" cy="3796242"/>
          </a:xfrm>
        </p:spPr>
        <p:txBody>
          <a:bodyPr>
            <a:noAutofit/>
          </a:bodyPr>
          <a:lstStyle/>
          <a:p>
            <a:pPr eaLnBrk="1" hangingPunct="1">
              <a:lnSpc>
                <a:spcPct val="70000"/>
              </a:lnSpc>
              <a:buFont typeface="Wingdings" charset="0"/>
              <a:buChar char="q"/>
            </a:pPr>
            <a:r>
              <a:rPr lang="en-US" sz="2000" b="0" dirty="0" err="1">
                <a:solidFill>
                  <a:schemeClr val="tx1"/>
                </a:solidFill>
              </a:rPr>
              <a:t>Giá</a:t>
            </a:r>
            <a:r>
              <a:rPr lang="en-US" sz="2000" b="0" dirty="0">
                <a:solidFill>
                  <a:schemeClr val="tx1"/>
                </a:solidFill>
              </a:rPr>
              <a:t> </a:t>
            </a:r>
            <a:r>
              <a:rPr lang="en-US" sz="2000" b="0" dirty="0" err="1">
                <a:solidFill>
                  <a:schemeClr val="tx1"/>
                </a:solidFill>
              </a:rPr>
              <a:t>trị</a:t>
            </a:r>
            <a:r>
              <a:rPr lang="en-US" sz="2000" b="0" dirty="0">
                <a:solidFill>
                  <a:schemeClr val="tx1"/>
                </a:solidFill>
              </a:rPr>
              <a:t> </a:t>
            </a:r>
            <a:r>
              <a:rPr lang="en-US" sz="2000" b="0" dirty="0" err="1">
                <a:solidFill>
                  <a:schemeClr val="tx1"/>
                </a:solidFill>
              </a:rPr>
              <a:t>đang</a:t>
            </a:r>
            <a:r>
              <a:rPr lang="en-US" sz="2000" b="0" dirty="0">
                <a:solidFill>
                  <a:schemeClr val="tx1"/>
                </a:solidFill>
              </a:rPr>
              <a:t> </a:t>
            </a:r>
            <a:r>
              <a:rPr lang="en-US" sz="2000" b="0" dirty="0" err="1">
                <a:solidFill>
                  <a:schemeClr val="tx1"/>
                </a:solidFill>
              </a:rPr>
              <a:t>sử</a:t>
            </a:r>
            <a:r>
              <a:rPr lang="en-US" sz="2000" b="0" dirty="0">
                <a:solidFill>
                  <a:schemeClr val="tx1"/>
                </a:solidFill>
              </a:rPr>
              <a:t> </a:t>
            </a:r>
            <a:r>
              <a:rPr lang="en-US" sz="2000" b="0" dirty="0" err="1">
                <a:solidFill>
                  <a:schemeClr val="tx1"/>
                </a:solidFill>
              </a:rPr>
              <a:t>dụng</a:t>
            </a:r>
            <a:endParaRPr lang="en-US" sz="2000" b="0" dirty="0">
              <a:solidFill>
                <a:schemeClr val="tx1"/>
              </a:solidFill>
            </a:endParaRPr>
          </a:p>
          <a:p>
            <a:pPr eaLnBrk="1" hangingPunct="1">
              <a:lnSpc>
                <a:spcPct val="70000"/>
              </a:lnSpc>
              <a:buFont typeface="Wingdings" charset="0"/>
              <a:buChar char="q"/>
            </a:pPr>
            <a:endParaRPr lang="en-US" sz="2000" b="0" dirty="0">
              <a:solidFill>
                <a:schemeClr val="tx1"/>
              </a:solidFill>
            </a:endParaRPr>
          </a:p>
          <a:p>
            <a:pPr eaLnBrk="1" hangingPunct="1">
              <a:lnSpc>
                <a:spcPct val="70000"/>
              </a:lnSpc>
              <a:buFont typeface="Wingdings" charset="0"/>
              <a:buChar char="q"/>
            </a:pPr>
            <a:r>
              <a:rPr lang="en-US" sz="2000" b="0" dirty="0" err="1">
                <a:solidFill>
                  <a:schemeClr val="tx1"/>
                </a:solidFill>
              </a:rPr>
              <a:t>Giá</a:t>
            </a:r>
            <a:r>
              <a:rPr lang="en-US" sz="2000" b="0" dirty="0">
                <a:solidFill>
                  <a:schemeClr val="tx1"/>
                </a:solidFill>
              </a:rPr>
              <a:t> </a:t>
            </a:r>
            <a:r>
              <a:rPr lang="en-US" sz="2000" b="0" dirty="0" err="1">
                <a:solidFill>
                  <a:schemeClr val="tx1"/>
                </a:solidFill>
              </a:rPr>
              <a:t>trị</a:t>
            </a:r>
            <a:r>
              <a:rPr lang="en-US" sz="2000" b="0" dirty="0">
                <a:solidFill>
                  <a:schemeClr val="tx1"/>
                </a:solidFill>
              </a:rPr>
              <a:t> </a:t>
            </a:r>
            <a:r>
              <a:rPr lang="en-US" sz="2000" b="0" dirty="0" err="1">
                <a:solidFill>
                  <a:schemeClr val="tx1"/>
                </a:solidFill>
              </a:rPr>
              <a:t>đầu</a:t>
            </a:r>
            <a:r>
              <a:rPr lang="en-US" sz="2000" b="0" dirty="0">
                <a:solidFill>
                  <a:schemeClr val="tx1"/>
                </a:solidFill>
              </a:rPr>
              <a:t> </a:t>
            </a:r>
            <a:r>
              <a:rPr lang="en-US" sz="2000" b="0" dirty="0" err="1">
                <a:solidFill>
                  <a:schemeClr val="tx1"/>
                </a:solidFill>
              </a:rPr>
              <a:t>tư</a:t>
            </a:r>
            <a:endParaRPr lang="en-US" sz="2000" b="0" dirty="0">
              <a:solidFill>
                <a:schemeClr val="tx1"/>
              </a:solidFill>
            </a:endParaRPr>
          </a:p>
          <a:p>
            <a:pPr eaLnBrk="1" hangingPunct="1">
              <a:lnSpc>
                <a:spcPct val="70000"/>
              </a:lnSpc>
              <a:buFont typeface="Wingdings" charset="0"/>
              <a:buChar char="q"/>
            </a:pPr>
            <a:endParaRPr lang="en-US" sz="2000" b="0" dirty="0">
              <a:solidFill>
                <a:schemeClr val="tx1"/>
              </a:solidFill>
            </a:endParaRPr>
          </a:p>
          <a:p>
            <a:pPr eaLnBrk="1" hangingPunct="1">
              <a:lnSpc>
                <a:spcPct val="70000"/>
              </a:lnSpc>
              <a:buFont typeface="Wingdings" charset="0"/>
              <a:buChar char="q"/>
            </a:pPr>
            <a:r>
              <a:rPr lang="en-US" sz="2000" b="0" dirty="0" err="1">
                <a:solidFill>
                  <a:schemeClr val="tx1"/>
                </a:solidFill>
              </a:rPr>
              <a:t>Giá</a:t>
            </a:r>
            <a:r>
              <a:rPr lang="en-US" sz="2000" b="0" dirty="0">
                <a:solidFill>
                  <a:schemeClr val="tx1"/>
                </a:solidFill>
              </a:rPr>
              <a:t> </a:t>
            </a:r>
            <a:r>
              <a:rPr lang="en-US" sz="2000" b="0" dirty="0" err="1">
                <a:solidFill>
                  <a:schemeClr val="tx1"/>
                </a:solidFill>
              </a:rPr>
              <a:t>trị</a:t>
            </a:r>
            <a:r>
              <a:rPr lang="en-US" sz="2000" b="0" dirty="0">
                <a:solidFill>
                  <a:schemeClr val="tx1"/>
                </a:solidFill>
              </a:rPr>
              <a:t> </a:t>
            </a:r>
            <a:r>
              <a:rPr lang="en-US" sz="2000" b="0" dirty="0" err="1">
                <a:solidFill>
                  <a:schemeClr val="tx1"/>
                </a:solidFill>
              </a:rPr>
              <a:t>doanh</a:t>
            </a:r>
            <a:r>
              <a:rPr lang="en-US" sz="2000" b="0" dirty="0">
                <a:solidFill>
                  <a:schemeClr val="tx1"/>
                </a:solidFill>
              </a:rPr>
              <a:t> </a:t>
            </a:r>
            <a:r>
              <a:rPr lang="en-US" sz="2000" b="0" dirty="0" err="1">
                <a:solidFill>
                  <a:schemeClr val="tx1"/>
                </a:solidFill>
              </a:rPr>
              <a:t>nghiệp</a:t>
            </a:r>
            <a:endParaRPr lang="en-US" sz="2000" b="0" dirty="0">
              <a:solidFill>
                <a:schemeClr val="tx1"/>
              </a:solidFill>
            </a:endParaRPr>
          </a:p>
          <a:p>
            <a:pPr eaLnBrk="1" hangingPunct="1">
              <a:lnSpc>
                <a:spcPct val="70000"/>
              </a:lnSpc>
              <a:buFont typeface="Wingdings" charset="0"/>
              <a:buChar char="q"/>
            </a:pPr>
            <a:endParaRPr lang="en-US" sz="2000" b="0" dirty="0">
              <a:solidFill>
                <a:schemeClr val="tx1"/>
              </a:solidFill>
            </a:endParaRPr>
          </a:p>
          <a:p>
            <a:pPr eaLnBrk="1" hangingPunct="1">
              <a:lnSpc>
                <a:spcPct val="70000"/>
              </a:lnSpc>
              <a:buFont typeface="Wingdings" charset="0"/>
              <a:buChar char="q"/>
            </a:pPr>
            <a:r>
              <a:rPr lang="en-US" sz="2000" b="0" dirty="0" err="1">
                <a:solidFill>
                  <a:schemeClr val="tx1"/>
                </a:solidFill>
              </a:rPr>
              <a:t>Giá</a:t>
            </a:r>
            <a:r>
              <a:rPr lang="en-US" sz="2000" b="0" dirty="0">
                <a:solidFill>
                  <a:schemeClr val="tx1"/>
                </a:solidFill>
              </a:rPr>
              <a:t> </a:t>
            </a:r>
            <a:r>
              <a:rPr lang="en-US" sz="2000" b="0" dirty="0" err="1">
                <a:solidFill>
                  <a:schemeClr val="tx1"/>
                </a:solidFill>
              </a:rPr>
              <a:t>trị</a:t>
            </a:r>
            <a:r>
              <a:rPr lang="en-US" sz="2000" b="0" dirty="0">
                <a:solidFill>
                  <a:schemeClr val="tx1"/>
                </a:solidFill>
              </a:rPr>
              <a:t> </a:t>
            </a:r>
            <a:r>
              <a:rPr lang="en-US" sz="2000" b="0" dirty="0" err="1">
                <a:solidFill>
                  <a:schemeClr val="tx1"/>
                </a:solidFill>
              </a:rPr>
              <a:t>tính</a:t>
            </a:r>
            <a:r>
              <a:rPr lang="en-US" sz="2000" b="0" dirty="0">
                <a:solidFill>
                  <a:schemeClr val="tx1"/>
                </a:solidFill>
              </a:rPr>
              <a:t> </a:t>
            </a:r>
            <a:r>
              <a:rPr lang="en-US" sz="2000" b="0" dirty="0" err="1">
                <a:solidFill>
                  <a:schemeClr val="tx1"/>
                </a:solidFill>
              </a:rPr>
              <a:t>thuế</a:t>
            </a:r>
            <a:endParaRPr lang="en-US" sz="2000" b="0" dirty="0">
              <a:solidFill>
                <a:schemeClr val="tx1"/>
              </a:solidFill>
            </a:endParaRPr>
          </a:p>
          <a:p>
            <a:pPr eaLnBrk="1" hangingPunct="1">
              <a:lnSpc>
                <a:spcPct val="70000"/>
              </a:lnSpc>
              <a:buFont typeface="Wingdings" charset="0"/>
              <a:buChar char="q"/>
            </a:pPr>
            <a:endParaRPr lang="en-US" sz="2000" b="0" dirty="0">
              <a:solidFill>
                <a:schemeClr val="tx1"/>
              </a:solidFill>
            </a:endParaRPr>
          </a:p>
          <a:p>
            <a:pPr eaLnBrk="1" hangingPunct="1">
              <a:lnSpc>
                <a:spcPct val="70000"/>
              </a:lnSpc>
              <a:buFont typeface="Wingdings" charset="0"/>
              <a:buChar char="q"/>
            </a:pPr>
            <a:r>
              <a:rPr lang="en-US" sz="2000" b="0" dirty="0" err="1">
                <a:solidFill>
                  <a:schemeClr val="tx1"/>
                </a:solidFill>
              </a:rPr>
              <a:t>Giá</a:t>
            </a:r>
            <a:r>
              <a:rPr lang="en-US" sz="2000" b="0" dirty="0">
                <a:solidFill>
                  <a:schemeClr val="tx1"/>
                </a:solidFill>
              </a:rPr>
              <a:t> </a:t>
            </a:r>
            <a:r>
              <a:rPr lang="en-US" sz="2000" b="0" dirty="0" err="1">
                <a:solidFill>
                  <a:schemeClr val="tx1"/>
                </a:solidFill>
              </a:rPr>
              <a:t>trị</a:t>
            </a:r>
            <a:r>
              <a:rPr lang="en-US" sz="2000" b="0" dirty="0">
                <a:solidFill>
                  <a:schemeClr val="tx1"/>
                </a:solidFill>
              </a:rPr>
              <a:t> </a:t>
            </a:r>
            <a:r>
              <a:rPr lang="en-US" sz="2000" b="0" dirty="0" err="1">
                <a:solidFill>
                  <a:schemeClr val="tx1"/>
                </a:solidFill>
              </a:rPr>
              <a:t>còn</a:t>
            </a:r>
            <a:r>
              <a:rPr lang="en-US" sz="2000" b="0" dirty="0">
                <a:solidFill>
                  <a:schemeClr val="tx1"/>
                </a:solidFill>
              </a:rPr>
              <a:t> </a:t>
            </a:r>
            <a:r>
              <a:rPr lang="en-US" sz="2000" b="0" dirty="0" err="1">
                <a:solidFill>
                  <a:schemeClr val="tx1"/>
                </a:solidFill>
              </a:rPr>
              <a:t>lại</a:t>
            </a:r>
            <a:endParaRPr lang="en-US" sz="2000" b="0" dirty="0">
              <a:solidFill>
                <a:schemeClr val="tx1"/>
              </a:solidFill>
            </a:endParaRPr>
          </a:p>
        </p:txBody>
      </p:sp>
      <p:sp>
        <p:nvSpPr>
          <p:cNvPr id="79876" name="Rectangle 5"/>
          <p:cNvSpPr>
            <a:spLocks noGrp="1" noChangeArrowheads="1"/>
          </p:cNvSpPr>
          <p:nvPr>
            <p:ph sz="half" idx="2"/>
          </p:nvPr>
        </p:nvSpPr>
        <p:spPr>
          <a:xfrm>
            <a:off x="5142089" y="1989668"/>
            <a:ext cx="4122738" cy="4534958"/>
          </a:xfrm>
        </p:spPr>
        <p:txBody>
          <a:bodyPr>
            <a:normAutofit fontScale="85000" lnSpcReduction="20000"/>
          </a:bodyPr>
          <a:lstStyle/>
          <a:p>
            <a:pPr eaLnBrk="1" hangingPunct="1">
              <a:buFont typeface="Wingdings" charset="0"/>
              <a:buChar char="q"/>
            </a:pPr>
            <a:r>
              <a:rPr lang="en-US" sz="2400" b="0" dirty="0" err="1">
                <a:solidFill>
                  <a:schemeClr val="tx1"/>
                </a:solidFill>
              </a:rPr>
              <a:t>Giá</a:t>
            </a:r>
            <a:r>
              <a:rPr lang="en-US" sz="2400" b="0" dirty="0">
                <a:solidFill>
                  <a:schemeClr val="tx1"/>
                </a:solidFill>
              </a:rPr>
              <a:t> </a:t>
            </a:r>
            <a:r>
              <a:rPr lang="en-US" sz="2400" b="0" dirty="0" err="1">
                <a:solidFill>
                  <a:schemeClr val="tx1"/>
                </a:solidFill>
              </a:rPr>
              <a:t>trị</a:t>
            </a:r>
            <a:r>
              <a:rPr lang="en-US" sz="2400" b="0" dirty="0">
                <a:solidFill>
                  <a:schemeClr val="tx1"/>
                </a:solidFill>
              </a:rPr>
              <a:t> </a:t>
            </a:r>
            <a:r>
              <a:rPr lang="en-US" sz="2400" b="0" dirty="0" err="1">
                <a:solidFill>
                  <a:schemeClr val="tx1"/>
                </a:solidFill>
              </a:rPr>
              <a:t>bảo</a:t>
            </a:r>
            <a:r>
              <a:rPr lang="en-US" sz="2400" b="0" dirty="0">
                <a:solidFill>
                  <a:schemeClr val="tx1"/>
                </a:solidFill>
              </a:rPr>
              <a:t> </a:t>
            </a:r>
            <a:r>
              <a:rPr lang="en-US" sz="2400" b="0" dirty="0" err="1">
                <a:solidFill>
                  <a:schemeClr val="tx1"/>
                </a:solidFill>
              </a:rPr>
              <a:t>hiểm</a:t>
            </a:r>
            <a:endParaRPr lang="en-US" sz="2400" b="0" dirty="0">
              <a:solidFill>
                <a:schemeClr val="tx1"/>
              </a:solidFill>
            </a:endParaRPr>
          </a:p>
          <a:p>
            <a:pPr eaLnBrk="1" hangingPunct="1">
              <a:buFont typeface="Wingdings" charset="0"/>
              <a:buChar char="q"/>
            </a:pPr>
            <a:endParaRPr lang="en-US" sz="2400" b="0" dirty="0">
              <a:solidFill>
                <a:schemeClr val="tx1"/>
              </a:solidFill>
            </a:endParaRPr>
          </a:p>
          <a:p>
            <a:pPr eaLnBrk="1" hangingPunct="1">
              <a:buFont typeface="Wingdings" charset="0"/>
              <a:buChar char="q"/>
            </a:pPr>
            <a:r>
              <a:rPr lang="en-US" sz="2400" b="0" dirty="0" err="1">
                <a:solidFill>
                  <a:schemeClr val="tx1"/>
                </a:solidFill>
              </a:rPr>
              <a:t>Giá</a:t>
            </a:r>
            <a:r>
              <a:rPr lang="en-US" sz="2400" b="0" dirty="0">
                <a:solidFill>
                  <a:schemeClr val="tx1"/>
                </a:solidFill>
              </a:rPr>
              <a:t> </a:t>
            </a:r>
            <a:r>
              <a:rPr lang="en-US" sz="2400" b="0" dirty="0" err="1">
                <a:solidFill>
                  <a:schemeClr val="tx1"/>
                </a:solidFill>
              </a:rPr>
              <a:t>trị</a:t>
            </a:r>
            <a:r>
              <a:rPr lang="en-US" sz="2400" b="0" dirty="0">
                <a:solidFill>
                  <a:schemeClr val="tx1"/>
                </a:solidFill>
              </a:rPr>
              <a:t> </a:t>
            </a:r>
            <a:r>
              <a:rPr lang="en-US" sz="2400" b="0" dirty="0" err="1">
                <a:solidFill>
                  <a:schemeClr val="tx1"/>
                </a:solidFill>
              </a:rPr>
              <a:t>thế</a:t>
            </a:r>
            <a:r>
              <a:rPr lang="en-US" sz="2400" b="0" dirty="0">
                <a:solidFill>
                  <a:schemeClr val="tx1"/>
                </a:solidFill>
              </a:rPr>
              <a:t> </a:t>
            </a:r>
            <a:r>
              <a:rPr lang="en-US" sz="2400" b="0" dirty="0" err="1">
                <a:solidFill>
                  <a:schemeClr val="tx1"/>
                </a:solidFill>
              </a:rPr>
              <a:t>chấp</a:t>
            </a:r>
            <a:endParaRPr lang="en-US" sz="2400" b="0" dirty="0">
              <a:solidFill>
                <a:schemeClr val="tx1"/>
              </a:solidFill>
            </a:endParaRPr>
          </a:p>
          <a:p>
            <a:pPr eaLnBrk="1" hangingPunct="1">
              <a:buFont typeface="Wingdings" charset="0"/>
              <a:buChar char="q"/>
            </a:pPr>
            <a:endParaRPr lang="en-US" sz="2400" b="0" dirty="0">
              <a:solidFill>
                <a:schemeClr val="tx1"/>
              </a:solidFill>
            </a:endParaRPr>
          </a:p>
          <a:p>
            <a:pPr eaLnBrk="1" hangingPunct="1">
              <a:buFont typeface="Wingdings" charset="0"/>
              <a:buChar char="q"/>
            </a:pPr>
            <a:r>
              <a:rPr lang="en-US" sz="2400" b="0" dirty="0" err="1">
                <a:solidFill>
                  <a:schemeClr val="tx1"/>
                </a:solidFill>
              </a:rPr>
              <a:t>Giá</a:t>
            </a:r>
            <a:r>
              <a:rPr lang="en-US" sz="2400" b="0" dirty="0">
                <a:solidFill>
                  <a:schemeClr val="tx1"/>
                </a:solidFill>
              </a:rPr>
              <a:t> </a:t>
            </a:r>
            <a:r>
              <a:rPr lang="en-US" sz="2400" b="0" dirty="0" err="1">
                <a:solidFill>
                  <a:schemeClr val="tx1"/>
                </a:solidFill>
              </a:rPr>
              <a:t>trị</a:t>
            </a:r>
            <a:r>
              <a:rPr lang="en-US" sz="2400" b="0" dirty="0">
                <a:solidFill>
                  <a:schemeClr val="tx1"/>
                </a:solidFill>
              </a:rPr>
              <a:t> </a:t>
            </a:r>
            <a:r>
              <a:rPr lang="en-US" sz="2400" b="0" dirty="0" err="1">
                <a:solidFill>
                  <a:schemeClr val="tx1"/>
                </a:solidFill>
              </a:rPr>
              <a:t>đặc</a:t>
            </a:r>
            <a:r>
              <a:rPr lang="en-US" sz="2400" b="0" dirty="0">
                <a:solidFill>
                  <a:schemeClr val="tx1"/>
                </a:solidFill>
              </a:rPr>
              <a:t> </a:t>
            </a:r>
            <a:r>
              <a:rPr lang="en-US" sz="2400" b="0" dirty="0" err="1">
                <a:solidFill>
                  <a:schemeClr val="tx1"/>
                </a:solidFill>
              </a:rPr>
              <a:t>biệt</a:t>
            </a:r>
            <a:endParaRPr lang="en-US" sz="2400" b="0" dirty="0">
              <a:solidFill>
                <a:schemeClr val="tx1"/>
              </a:solidFill>
            </a:endParaRPr>
          </a:p>
          <a:p>
            <a:pPr eaLnBrk="1" hangingPunct="1">
              <a:buFont typeface="Wingdings" charset="0"/>
              <a:buChar char="q"/>
            </a:pPr>
            <a:endParaRPr lang="en-US" sz="2400" b="0" dirty="0">
              <a:solidFill>
                <a:schemeClr val="tx1"/>
              </a:solidFill>
            </a:endParaRPr>
          </a:p>
          <a:p>
            <a:pPr eaLnBrk="1" hangingPunct="1">
              <a:buFont typeface="Wingdings" charset="0"/>
              <a:buChar char="q"/>
            </a:pPr>
            <a:r>
              <a:rPr lang="en-US" sz="2400" b="0" dirty="0" err="1">
                <a:solidFill>
                  <a:schemeClr val="tx1"/>
                </a:solidFill>
              </a:rPr>
              <a:t>Giá</a:t>
            </a:r>
            <a:r>
              <a:rPr lang="en-US" sz="2400" b="0" dirty="0">
                <a:solidFill>
                  <a:schemeClr val="tx1"/>
                </a:solidFill>
              </a:rPr>
              <a:t> </a:t>
            </a:r>
            <a:r>
              <a:rPr lang="en-US" sz="2400" b="0" dirty="0" err="1">
                <a:solidFill>
                  <a:schemeClr val="tx1"/>
                </a:solidFill>
              </a:rPr>
              <a:t>trị</a:t>
            </a:r>
            <a:r>
              <a:rPr lang="en-US" sz="2400" b="0" dirty="0">
                <a:solidFill>
                  <a:schemeClr val="tx1"/>
                </a:solidFill>
              </a:rPr>
              <a:t> </a:t>
            </a:r>
            <a:r>
              <a:rPr lang="en-US" sz="2400" b="0" dirty="0" err="1">
                <a:solidFill>
                  <a:schemeClr val="tx1"/>
                </a:solidFill>
              </a:rPr>
              <a:t>sổ</a:t>
            </a:r>
            <a:r>
              <a:rPr lang="en-US" sz="2400" b="0" dirty="0">
                <a:solidFill>
                  <a:schemeClr val="tx1"/>
                </a:solidFill>
              </a:rPr>
              <a:t> </a:t>
            </a:r>
            <a:r>
              <a:rPr lang="en-US" sz="2400" b="0" dirty="0" err="1">
                <a:solidFill>
                  <a:schemeClr val="tx1"/>
                </a:solidFill>
              </a:rPr>
              <a:t>sách</a:t>
            </a:r>
            <a:endParaRPr lang="en-US" sz="2400" b="0" dirty="0">
              <a:solidFill>
                <a:schemeClr val="tx1"/>
              </a:solidFill>
            </a:endParaRPr>
          </a:p>
          <a:p>
            <a:pPr eaLnBrk="1" hangingPunct="1">
              <a:buFont typeface="Wingdings" charset="0"/>
              <a:buChar char="q"/>
            </a:pPr>
            <a:endParaRPr lang="en-US" sz="2400" b="0" dirty="0">
              <a:solidFill>
                <a:schemeClr val="tx1"/>
              </a:solidFill>
            </a:endParaRPr>
          </a:p>
          <a:p>
            <a:pPr eaLnBrk="1" hangingPunct="1">
              <a:buFont typeface="Wingdings" charset="0"/>
              <a:buChar char="q"/>
            </a:pPr>
            <a:r>
              <a:rPr lang="en-US" sz="2400" b="0" dirty="0" err="1">
                <a:solidFill>
                  <a:schemeClr val="tx1"/>
                </a:solidFill>
              </a:rPr>
              <a:t>Giá</a:t>
            </a:r>
            <a:r>
              <a:rPr lang="en-US" sz="2400" b="0" dirty="0">
                <a:solidFill>
                  <a:schemeClr val="tx1"/>
                </a:solidFill>
              </a:rPr>
              <a:t> </a:t>
            </a:r>
            <a:r>
              <a:rPr lang="en-US" sz="2400" b="0" dirty="0" err="1">
                <a:solidFill>
                  <a:schemeClr val="tx1"/>
                </a:solidFill>
              </a:rPr>
              <a:t>trị</a:t>
            </a:r>
            <a:r>
              <a:rPr lang="en-US" sz="2400" b="0" dirty="0">
                <a:solidFill>
                  <a:schemeClr val="tx1"/>
                </a:solidFill>
              </a:rPr>
              <a:t> </a:t>
            </a:r>
            <a:r>
              <a:rPr lang="en-US" sz="2400" b="0" dirty="0" err="1">
                <a:solidFill>
                  <a:schemeClr val="tx1"/>
                </a:solidFill>
              </a:rPr>
              <a:t>tài</a:t>
            </a:r>
            <a:r>
              <a:rPr lang="en-US" sz="2400" b="0" dirty="0">
                <a:solidFill>
                  <a:schemeClr val="tx1"/>
                </a:solidFill>
              </a:rPr>
              <a:t> </a:t>
            </a:r>
            <a:r>
              <a:rPr lang="en-US" sz="2400" b="0" dirty="0" err="1">
                <a:solidFill>
                  <a:schemeClr val="tx1"/>
                </a:solidFill>
              </a:rPr>
              <a:t>sản</a:t>
            </a:r>
            <a:r>
              <a:rPr lang="en-US" sz="2400" b="0" dirty="0">
                <a:solidFill>
                  <a:schemeClr val="tx1"/>
                </a:solidFill>
              </a:rPr>
              <a:t> </a:t>
            </a:r>
            <a:r>
              <a:rPr lang="en-US" sz="2400" b="0" dirty="0" err="1">
                <a:solidFill>
                  <a:schemeClr val="tx1"/>
                </a:solidFill>
              </a:rPr>
              <a:t>bắt</a:t>
            </a:r>
            <a:r>
              <a:rPr lang="en-US" sz="2400" b="0" dirty="0">
                <a:solidFill>
                  <a:schemeClr val="tx1"/>
                </a:solidFill>
              </a:rPr>
              <a:t> </a:t>
            </a:r>
            <a:r>
              <a:rPr lang="en-US" sz="2400" b="0" dirty="0" err="1">
                <a:solidFill>
                  <a:schemeClr val="tx1"/>
                </a:solidFill>
              </a:rPr>
              <a:t>buộc</a:t>
            </a:r>
            <a:r>
              <a:rPr lang="en-US" sz="2400" b="0" dirty="0">
                <a:solidFill>
                  <a:schemeClr val="tx1"/>
                </a:solidFill>
              </a:rPr>
              <a:t> </a:t>
            </a:r>
            <a:r>
              <a:rPr lang="en-US" sz="2400" b="0" dirty="0" err="1">
                <a:solidFill>
                  <a:schemeClr val="tx1"/>
                </a:solidFill>
              </a:rPr>
              <a:t>phải</a:t>
            </a:r>
            <a:r>
              <a:rPr lang="en-US" sz="2400" b="0" dirty="0">
                <a:solidFill>
                  <a:schemeClr val="tx1"/>
                </a:solidFill>
              </a:rPr>
              <a:t> </a:t>
            </a:r>
            <a:r>
              <a:rPr lang="en-US" sz="2400" b="0" dirty="0" err="1">
                <a:solidFill>
                  <a:schemeClr val="tx1"/>
                </a:solidFill>
              </a:rPr>
              <a:t>bán</a:t>
            </a:r>
            <a:endParaRPr lang="en-US" sz="2400" b="0" dirty="0">
              <a:solidFill>
                <a:schemeClr val="tx1"/>
              </a:solidFill>
            </a:endParaRPr>
          </a:p>
          <a:p>
            <a:pPr eaLnBrk="1" hangingPunct="1">
              <a:buFont typeface="Wingdings" charset="0"/>
              <a:buChar char="q"/>
            </a:pPr>
            <a:endParaRPr lang="en-US" sz="2400" b="0" dirty="0">
              <a:solidFill>
                <a:schemeClr val="tx1"/>
              </a:solidFill>
            </a:endParaRPr>
          </a:p>
        </p:txBody>
      </p:sp>
      <p:sp>
        <p:nvSpPr>
          <p:cNvPr id="78853" name="Rectangle 7"/>
          <p:cNvSpPr>
            <a:spLocks noGrp="1" noChangeArrowheads="1"/>
          </p:cNvSpPr>
          <p:nvPr>
            <p:ph type="sldNum" sz="quarter" idx="12"/>
          </p:nvPr>
        </p:nvSpPr>
        <p:spPr/>
        <p:txBody>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fld id="{5B33D2EB-8BDF-0648-B2FF-98ECC94542ED}" type="slidenum">
              <a:rPr lang="en-US" sz="1400"/>
              <a:pPr eaLnBrk="1" hangingPunct="1"/>
              <a:t>49</a:t>
            </a:fld>
            <a:endParaRPr lang="en-US" sz="1400"/>
          </a:p>
        </p:txBody>
      </p:sp>
      <p:pic>
        <p:nvPicPr>
          <p:cNvPr id="79878" name="Picture 5" descr="banner_low_price_guarantee_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600"/>
            <a:ext cx="1828800" cy="286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144238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t>Khái niệm Doanh nghiệp </a:t>
            </a:r>
          </a:p>
        </p:txBody>
      </p:sp>
      <p:sp>
        <p:nvSpPr>
          <p:cNvPr id="2150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7D800BDD-75E8-2149-960D-0BAEB21D1135}" type="slidenum">
              <a:rPr lang="en-US" sz="1400">
                <a:latin typeface="Arial" charset="0"/>
              </a:rPr>
              <a:pPr eaLnBrk="1" hangingPunct="1"/>
              <a:t>5</a:t>
            </a:fld>
            <a:endParaRPr lang="en-US" sz="1400">
              <a:latin typeface="Arial" charset="0"/>
            </a:endParaRPr>
          </a:p>
        </p:txBody>
      </p:sp>
      <p:sp>
        <p:nvSpPr>
          <p:cNvPr id="134145" name="Rectangle 1"/>
          <p:cNvSpPr>
            <a:spLocks noChangeArrowheads="1"/>
          </p:cNvSpPr>
          <p:nvPr/>
        </p:nvSpPr>
        <p:spPr bwMode="auto">
          <a:xfrm>
            <a:off x="623775" y="2167873"/>
            <a:ext cx="7467600" cy="4076045"/>
          </a:xfrm>
          <a:prstGeom prst="cloud">
            <a:avLst/>
          </a:prstGeom>
          <a:ln>
            <a:headEnd/>
            <a:tailEnd/>
          </a:ln>
        </p:spPr>
        <p:style>
          <a:lnRef idx="2">
            <a:schemeClr val="dk1">
              <a:shade val="50000"/>
            </a:schemeClr>
          </a:lnRef>
          <a:fillRef idx="1">
            <a:schemeClr val="dk1"/>
          </a:fillRef>
          <a:effectRef idx="0">
            <a:schemeClr val="dk1"/>
          </a:effectRef>
          <a:fontRef idx="minor">
            <a:schemeClr val="lt1"/>
          </a:fontRef>
        </p:style>
        <p:txBody>
          <a:bodyPr anchor="ctr">
            <a:spAutoFit/>
          </a:bodyPr>
          <a:lstStyle>
            <a:lvl1pPr indent="457200"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just">
              <a:defRPr/>
            </a:pPr>
            <a:r>
              <a:rPr lang="en-US" b="1" dirty="0"/>
              <a:t>Theo </a:t>
            </a:r>
            <a:r>
              <a:rPr lang="en-US" b="1" dirty="0" err="1"/>
              <a:t>Luật</a:t>
            </a:r>
            <a:r>
              <a:rPr lang="en-US" b="1" dirty="0"/>
              <a:t> </a:t>
            </a:r>
            <a:r>
              <a:rPr lang="en-US" b="1" dirty="0" err="1"/>
              <a:t>Doanh</a:t>
            </a:r>
            <a:r>
              <a:rPr lang="en-US" b="1" dirty="0"/>
              <a:t> </a:t>
            </a:r>
            <a:r>
              <a:rPr lang="en-US" b="1" dirty="0" err="1"/>
              <a:t>nghiệp</a:t>
            </a:r>
            <a:r>
              <a:rPr lang="en-US" b="1" dirty="0"/>
              <a:t>: </a:t>
            </a:r>
          </a:p>
          <a:p>
            <a:pPr algn="just">
              <a:defRPr/>
            </a:pPr>
            <a:r>
              <a:rPr lang="ja-JP" altLang="en-US" dirty="0"/>
              <a:t>“</a:t>
            </a:r>
            <a:r>
              <a:rPr lang="en-US" dirty="0" err="1"/>
              <a:t>Doanh</a:t>
            </a:r>
            <a:r>
              <a:rPr lang="en-US" dirty="0"/>
              <a:t> </a:t>
            </a:r>
            <a:r>
              <a:rPr lang="en-US" dirty="0" err="1"/>
              <a:t>nghiệp</a:t>
            </a:r>
            <a:r>
              <a:rPr lang="en-US" dirty="0"/>
              <a:t> </a:t>
            </a:r>
            <a:r>
              <a:rPr lang="en-US" dirty="0" err="1"/>
              <a:t>là</a:t>
            </a:r>
            <a:r>
              <a:rPr lang="en-US" dirty="0"/>
              <a:t> </a:t>
            </a:r>
            <a:r>
              <a:rPr lang="en-US" dirty="0" err="1"/>
              <a:t>tổ</a:t>
            </a:r>
            <a:r>
              <a:rPr lang="en-US" dirty="0"/>
              <a:t> </a:t>
            </a:r>
            <a:r>
              <a:rPr lang="en-US" dirty="0" err="1"/>
              <a:t>chức</a:t>
            </a:r>
            <a:r>
              <a:rPr lang="en-US" dirty="0"/>
              <a:t> </a:t>
            </a:r>
            <a:r>
              <a:rPr lang="en-US" dirty="0" err="1"/>
              <a:t>kinh</a:t>
            </a:r>
            <a:r>
              <a:rPr lang="en-US" dirty="0"/>
              <a:t> </a:t>
            </a:r>
            <a:r>
              <a:rPr lang="en-US" dirty="0" err="1"/>
              <a:t>tế</a:t>
            </a:r>
            <a:r>
              <a:rPr lang="en-US" dirty="0"/>
              <a:t> </a:t>
            </a:r>
            <a:r>
              <a:rPr lang="en-US" dirty="0" err="1"/>
              <a:t>có</a:t>
            </a:r>
            <a:r>
              <a:rPr lang="en-US" dirty="0"/>
              <a:t> </a:t>
            </a:r>
            <a:r>
              <a:rPr lang="en-US" dirty="0" err="1"/>
              <a:t>tên</a:t>
            </a:r>
            <a:r>
              <a:rPr lang="en-US" dirty="0"/>
              <a:t> </a:t>
            </a:r>
            <a:r>
              <a:rPr lang="en-US" dirty="0" err="1"/>
              <a:t>riêng</a:t>
            </a:r>
            <a:r>
              <a:rPr lang="en-US" dirty="0"/>
              <a:t>, </a:t>
            </a:r>
            <a:r>
              <a:rPr lang="en-US" dirty="0" err="1"/>
              <a:t>có</a:t>
            </a:r>
            <a:r>
              <a:rPr lang="en-US" dirty="0"/>
              <a:t> </a:t>
            </a:r>
            <a:r>
              <a:rPr lang="en-US" dirty="0" err="1"/>
              <a:t>tài</a:t>
            </a:r>
            <a:r>
              <a:rPr lang="en-US" dirty="0"/>
              <a:t> </a:t>
            </a:r>
            <a:r>
              <a:rPr lang="en-US" dirty="0" err="1"/>
              <a:t>sản</a:t>
            </a:r>
            <a:r>
              <a:rPr lang="en-US" dirty="0"/>
              <a:t>, </a:t>
            </a:r>
            <a:r>
              <a:rPr lang="en-US" dirty="0" err="1"/>
              <a:t>có</a:t>
            </a:r>
            <a:r>
              <a:rPr lang="en-US" dirty="0"/>
              <a:t> </a:t>
            </a:r>
            <a:r>
              <a:rPr lang="en-US" dirty="0" err="1"/>
              <a:t>trụ</a:t>
            </a:r>
            <a:r>
              <a:rPr lang="en-US" dirty="0"/>
              <a:t> </a:t>
            </a:r>
            <a:r>
              <a:rPr lang="en-US" dirty="0" err="1"/>
              <a:t>sở</a:t>
            </a:r>
            <a:r>
              <a:rPr lang="en-US" dirty="0"/>
              <a:t> </a:t>
            </a:r>
            <a:r>
              <a:rPr lang="en-US" dirty="0" err="1"/>
              <a:t>giao</a:t>
            </a:r>
            <a:r>
              <a:rPr lang="en-US" dirty="0"/>
              <a:t> </a:t>
            </a:r>
            <a:r>
              <a:rPr lang="en-US" dirty="0" err="1"/>
              <a:t>dịch</a:t>
            </a:r>
            <a:r>
              <a:rPr lang="en-US" dirty="0"/>
              <a:t> </a:t>
            </a:r>
            <a:r>
              <a:rPr lang="en-US" dirty="0" err="1"/>
              <a:t>ổn</a:t>
            </a:r>
            <a:r>
              <a:rPr lang="en-US" dirty="0"/>
              <a:t> </a:t>
            </a:r>
            <a:r>
              <a:rPr lang="en-US" dirty="0" err="1"/>
              <a:t>định</a:t>
            </a:r>
            <a:r>
              <a:rPr lang="en-US" dirty="0"/>
              <a:t>, </a:t>
            </a:r>
            <a:r>
              <a:rPr lang="en-US" dirty="0" err="1"/>
              <a:t>được</a:t>
            </a:r>
            <a:r>
              <a:rPr lang="en-US" dirty="0"/>
              <a:t> </a:t>
            </a:r>
            <a:r>
              <a:rPr lang="en-US" dirty="0" err="1"/>
              <a:t>đăng</a:t>
            </a:r>
            <a:r>
              <a:rPr lang="en-US" dirty="0"/>
              <a:t> </a:t>
            </a:r>
            <a:r>
              <a:rPr lang="en-US" dirty="0" err="1"/>
              <a:t>ký</a:t>
            </a:r>
            <a:r>
              <a:rPr lang="en-US" dirty="0"/>
              <a:t> </a:t>
            </a:r>
            <a:r>
              <a:rPr lang="en-US" dirty="0" err="1"/>
              <a:t>kinh</a:t>
            </a:r>
            <a:r>
              <a:rPr lang="en-US" dirty="0"/>
              <a:t> </a:t>
            </a:r>
            <a:r>
              <a:rPr lang="en-US" dirty="0" err="1"/>
              <a:t>doanh</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của</a:t>
            </a:r>
            <a:r>
              <a:rPr lang="en-US" dirty="0"/>
              <a:t> </a:t>
            </a:r>
            <a:r>
              <a:rPr lang="en-US" dirty="0" err="1"/>
              <a:t>pháp</a:t>
            </a:r>
            <a:r>
              <a:rPr lang="en-US" dirty="0"/>
              <a:t> </a:t>
            </a:r>
            <a:r>
              <a:rPr lang="en-US" dirty="0" err="1"/>
              <a:t>luật</a:t>
            </a:r>
            <a:r>
              <a:rPr lang="en-US" dirty="0"/>
              <a:t>, </a:t>
            </a:r>
            <a:r>
              <a:rPr lang="en-US" dirty="0" err="1"/>
              <a:t>nhằm</a:t>
            </a:r>
            <a:r>
              <a:rPr lang="en-US" dirty="0"/>
              <a:t> </a:t>
            </a:r>
            <a:r>
              <a:rPr lang="en-US" dirty="0" err="1"/>
              <a:t>mục</a:t>
            </a:r>
            <a:r>
              <a:rPr lang="en-US" dirty="0"/>
              <a:t> </a:t>
            </a:r>
            <a:r>
              <a:rPr lang="en-US" dirty="0" err="1"/>
              <a:t>đích</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ja-JP" altLang="en-US" dirty="0"/>
              <a:t>”</a:t>
            </a:r>
            <a:r>
              <a:rPr lang="en-US" dirty="0"/>
              <a:t>.</a:t>
            </a:r>
            <a:endParaRPr lang="en-US" sz="4000" dirty="0"/>
          </a:p>
        </p:txBody>
      </p:sp>
    </p:spTree>
    <p:extLst>
      <p:ext uri="{BB962C8B-B14F-4D97-AF65-F5344CB8AC3E}">
        <p14:creationId xmlns:p14="http://schemas.microsoft.com/office/powerpoint/2010/main" val="2323617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tắc</a:t>
            </a:r>
            <a:r>
              <a:rPr lang="en-US" dirty="0"/>
              <a:t> </a:t>
            </a:r>
            <a:r>
              <a:rPr lang="en-US" dirty="0" err="1"/>
              <a:t>định</a:t>
            </a:r>
            <a:r>
              <a:rPr lang="en-US" dirty="0"/>
              <a:t> </a:t>
            </a:r>
            <a:r>
              <a:rPr lang="en-US" dirty="0" err="1"/>
              <a:t>giá</a:t>
            </a:r>
            <a:r>
              <a:rPr lang="en-US" dirty="0"/>
              <a:t> DN</a:t>
            </a:r>
          </a:p>
        </p:txBody>
      </p:sp>
      <p:sp>
        <p:nvSpPr>
          <p:cNvPr id="3" name="Content Placeholder 2"/>
          <p:cNvSpPr>
            <a:spLocks noGrp="1"/>
          </p:cNvSpPr>
          <p:nvPr>
            <p:ph idx="1"/>
          </p:nvPr>
        </p:nvSpPr>
        <p:spPr>
          <a:xfrm>
            <a:off x="779463" y="1949824"/>
            <a:ext cx="5500688" cy="4007224"/>
          </a:xfrm>
        </p:spPr>
        <p:txBody>
          <a:bodyPr>
            <a:normAutofit/>
          </a:bodyPr>
          <a:lstStyle/>
          <a:p>
            <a:pPr>
              <a:lnSpc>
                <a:spcPct val="140000"/>
              </a:lnSpc>
            </a:pPr>
            <a:r>
              <a:rPr lang="en-US" sz="2400" dirty="0" err="1"/>
              <a:t>Nguyên</a:t>
            </a:r>
            <a:r>
              <a:rPr lang="en-US" sz="2400" dirty="0"/>
              <a:t> </a:t>
            </a:r>
            <a:r>
              <a:rPr lang="en-US" sz="2400" dirty="0" err="1"/>
              <a:t>tắc</a:t>
            </a:r>
            <a:r>
              <a:rPr lang="en-US" sz="2400" dirty="0"/>
              <a:t> </a:t>
            </a:r>
            <a:r>
              <a:rPr lang="en-US" sz="2400" dirty="0" err="1"/>
              <a:t>sử</a:t>
            </a:r>
            <a:r>
              <a:rPr lang="en-US" sz="2400" dirty="0"/>
              <a:t> </a:t>
            </a:r>
            <a:r>
              <a:rPr lang="en-US" sz="2400" dirty="0" err="1"/>
              <a:t>dụng</a:t>
            </a:r>
            <a:r>
              <a:rPr lang="en-US" sz="2400" dirty="0"/>
              <a:t> </a:t>
            </a:r>
            <a:r>
              <a:rPr lang="en-US" sz="2400" dirty="0" err="1"/>
              <a:t>tốt</a:t>
            </a:r>
            <a:r>
              <a:rPr lang="en-US" sz="2400" dirty="0"/>
              <a:t> </a:t>
            </a:r>
            <a:r>
              <a:rPr lang="en-US" sz="2400" dirty="0" err="1"/>
              <a:t>nhất</a:t>
            </a:r>
            <a:r>
              <a:rPr lang="en-US" sz="2400" dirty="0"/>
              <a:t> </a:t>
            </a:r>
            <a:r>
              <a:rPr lang="en-US" sz="2400" dirty="0" err="1"/>
              <a:t>và</a:t>
            </a:r>
            <a:r>
              <a:rPr lang="en-US" sz="2400" dirty="0"/>
              <a:t> </a:t>
            </a:r>
            <a:r>
              <a:rPr lang="en-US" sz="2400" dirty="0" err="1"/>
              <a:t>hiệu</a:t>
            </a:r>
            <a:r>
              <a:rPr lang="en-US" sz="2400" dirty="0"/>
              <a:t> </a:t>
            </a:r>
            <a:r>
              <a:rPr lang="en-US" sz="2400" dirty="0" err="1"/>
              <a:t>quả</a:t>
            </a:r>
            <a:r>
              <a:rPr lang="en-US" sz="2400" dirty="0"/>
              <a:t> </a:t>
            </a:r>
            <a:r>
              <a:rPr lang="en-US" sz="2400" dirty="0" err="1"/>
              <a:t>nhất</a:t>
            </a:r>
            <a:endParaRPr lang="en-US" sz="2400" dirty="0"/>
          </a:p>
          <a:p>
            <a:pPr>
              <a:lnSpc>
                <a:spcPct val="140000"/>
              </a:lnSpc>
            </a:pPr>
            <a:r>
              <a:rPr lang="en-US" sz="2400" dirty="0" err="1"/>
              <a:t>Nguyên</a:t>
            </a:r>
            <a:r>
              <a:rPr lang="en-US" sz="2400" dirty="0"/>
              <a:t> </a:t>
            </a:r>
            <a:r>
              <a:rPr lang="en-US" sz="2400" dirty="0" err="1"/>
              <a:t>tắc</a:t>
            </a:r>
            <a:r>
              <a:rPr lang="en-US" sz="2400" dirty="0"/>
              <a:t> </a:t>
            </a:r>
            <a:r>
              <a:rPr lang="en-US" sz="2400" dirty="0" err="1"/>
              <a:t>cung</a:t>
            </a:r>
            <a:r>
              <a:rPr lang="en-US" sz="2400" dirty="0"/>
              <a:t> – </a:t>
            </a:r>
            <a:r>
              <a:rPr lang="en-US" sz="2400" dirty="0" err="1"/>
              <a:t>cầu</a:t>
            </a:r>
            <a:endParaRPr lang="en-US" sz="2400" dirty="0"/>
          </a:p>
          <a:p>
            <a:pPr>
              <a:lnSpc>
                <a:spcPct val="140000"/>
              </a:lnSpc>
            </a:pPr>
            <a:r>
              <a:rPr lang="en-US" sz="2400" dirty="0" err="1"/>
              <a:t>Nguyên</a:t>
            </a:r>
            <a:r>
              <a:rPr lang="en-US" sz="2400" dirty="0"/>
              <a:t> </a:t>
            </a:r>
            <a:r>
              <a:rPr lang="en-US" sz="2400" dirty="0" err="1"/>
              <a:t>tắc</a:t>
            </a:r>
            <a:r>
              <a:rPr lang="en-US" sz="2400" dirty="0"/>
              <a:t> </a:t>
            </a:r>
            <a:r>
              <a:rPr lang="en-US" sz="2400" dirty="0" err="1"/>
              <a:t>đóng</a:t>
            </a:r>
            <a:r>
              <a:rPr lang="en-US" sz="2400" dirty="0"/>
              <a:t> </a:t>
            </a:r>
            <a:r>
              <a:rPr lang="en-US" sz="2400" dirty="0" err="1"/>
              <a:t>góp</a:t>
            </a:r>
            <a:endParaRPr lang="en-US" sz="2400" dirty="0"/>
          </a:p>
          <a:p>
            <a:pPr>
              <a:lnSpc>
                <a:spcPct val="140000"/>
              </a:lnSpc>
            </a:pPr>
            <a:r>
              <a:rPr lang="en-US" sz="2400" dirty="0" err="1"/>
              <a:t>Nguyên</a:t>
            </a:r>
            <a:r>
              <a:rPr lang="en-US" sz="2400" dirty="0"/>
              <a:t> </a:t>
            </a:r>
            <a:r>
              <a:rPr lang="en-US" sz="2400" dirty="0" err="1"/>
              <a:t>tắc</a:t>
            </a:r>
            <a:r>
              <a:rPr lang="en-US" sz="2400" dirty="0"/>
              <a:t> </a:t>
            </a:r>
            <a:r>
              <a:rPr lang="en-US" sz="2400" dirty="0" err="1"/>
              <a:t>dự</a:t>
            </a:r>
            <a:r>
              <a:rPr lang="en-US" sz="2400" dirty="0"/>
              <a:t> </a:t>
            </a:r>
            <a:r>
              <a:rPr lang="en-US" sz="2400" dirty="0" err="1"/>
              <a:t>kiến</a:t>
            </a:r>
            <a:r>
              <a:rPr lang="en-US" sz="2400" dirty="0"/>
              <a:t> </a:t>
            </a:r>
            <a:r>
              <a:rPr lang="en-US" sz="2400" dirty="0" err="1"/>
              <a:t>các</a:t>
            </a:r>
            <a:r>
              <a:rPr lang="en-US" sz="2400" dirty="0"/>
              <a:t> </a:t>
            </a:r>
            <a:r>
              <a:rPr lang="en-US" sz="2400" dirty="0" err="1"/>
              <a:t>khoản</a:t>
            </a:r>
            <a:r>
              <a:rPr lang="en-US" sz="2400" dirty="0"/>
              <a:t> </a:t>
            </a:r>
            <a:r>
              <a:rPr lang="en-US" sz="2400" dirty="0" err="1"/>
              <a:t>lợi</a:t>
            </a:r>
            <a:r>
              <a:rPr lang="en-US" sz="2400" dirty="0"/>
              <a:t> </a:t>
            </a:r>
            <a:r>
              <a:rPr lang="en-US" sz="2400" dirty="0" err="1"/>
              <a:t>ích</a:t>
            </a:r>
            <a:r>
              <a:rPr lang="en-US" sz="2400" dirty="0"/>
              <a:t> </a:t>
            </a:r>
            <a:r>
              <a:rPr lang="en-US" sz="2400" dirty="0" err="1"/>
              <a:t>trong</a:t>
            </a:r>
            <a:r>
              <a:rPr lang="en-US" sz="2400" dirty="0"/>
              <a:t> </a:t>
            </a:r>
            <a:r>
              <a:rPr lang="en-US" sz="2400" dirty="0" err="1"/>
              <a:t>tương</a:t>
            </a:r>
            <a:r>
              <a:rPr lang="en-US" sz="2400" dirty="0"/>
              <a:t> </a:t>
            </a:r>
            <a:r>
              <a:rPr lang="en-US" sz="2400" dirty="0" err="1"/>
              <a:t>lai</a:t>
            </a:r>
            <a:endParaRPr lang="en-US" sz="2400" dirty="0"/>
          </a:p>
        </p:txBody>
      </p:sp>
      <p:pic>
        <p:nvPicPr>
          <p:cNvPr id="4" name="Picture 3" descr="index.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151" y="1949824"/>
            <a:ext cx="2082800" cy="3741120"/>
          </a:xfrm>
          <a:prstGeom prst="rect">
            <a:avLst/>
          </a:prstGeom>
        </p:spPr>
      </p:pic>
    </p:spTree>
    <p:extLst>
      <p:ext uri="{BB962C8B-B14F-4D97-AF65-F5344CB8AC3E}">
        <p14:creationId xmlns:p14="http://schemas.microsoft.com/office/powerpoint/2010/main" val="114956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normAutofit/>
          </a:bodyPr>
          <a:lstStyle/>
          <a:p>
            <a:pPr eaLnBrk="1" hangingPunct="1"/>
            <a:r>
              <a:rPr lang="en-US" sz="3600" dirty="0" err="1"/>
              <a:t>Nguyên</a:t>
            </a:r>
            <a:r>
              <a:rPr lang="en-US" sz="3600" dirty="0"/>
              <a:t> </a:t>
            </a:r>
            <a:r>
              <a:rPr lang="en-US" sz="3600" dirty="0" err="1"/>
              <a:t>tắc</a:t>
            </a:r>
            <a:r>
              <a:rPr lang="en-US" sz="3600" dirty="0"/>
              <a:t> SDTNVHQN</a:t>
            </a:r>
          </a:p>
        </p:txBody>
      </p:sp>
      <p:sp>
        <p:nvSpPr>
          <p:cNvPr id="7782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B686769E-5628-3B43-8222-4AC871C8064E}" type="slidenum">
              <a:rPr lang="en-US" sz="1400"/>
              <a:pPr eaLnBrk="1" hangingPunct="1"/>
              <a:t>51</a:t>
            </a:fld>
            <a:endParaRPr lang="en-US" sz="1400"/>
          </a:p>
        </p:txBody>
      </p:sp>
      <p:sp>
        <p:nvSpPr>
          <p:cNvPr id="77827" name="Rectangle 3"/>
          <p:cNvSpPr txBox="1">
            <a:spLocks noChangeArrowheads="1"/>
          </p:cNvSpPr>
          <p:nvPr/>
        </p:nvSpPr>
        <p:spPr bwMode="auto">
          <a:xfrm>
            <a:off x="685800" y="1447800"/>
            <a:ext cx="5334000" cy="4830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eaLnBrk="1" hangingPunct="1">
              <a:spcBef>
                <a:spcPct val="20000"/>
              </a:spcBef>
              <a:buClr>
                <a:schemeClr val="accent1"/>
              </a:buClr>
              <a:buFont typeface="Wingdings" charset="0"/>
              <a:buChar char="q"/>
            </a:pPr>
            <a:endParaRPr lang="en-US" dirty="0">
              <a:latin typeface="Verdana" charset="0"/>
            </a:endParaRPr>
          </a:p>
          <a:p>
            <a:pPr algn="just" eaLnBrk="1" hangingPunct="1">
              <a:spcBef>
                <a:spcPct val="20000"/>
              </a:spcBef>
              <a:buClr>
                <a:schemeClr val="accent1"/>
              </a:buClr>
              <a:buFont typeface="Wingdings" charset="0"/>
              <a:buChar char="q"/>
            </a:pPr>
            <a:r>
              <a:rPr lang="en-US" u="sng" dirty="0" err="1">
                <a:latin typeface="Verdana" charset="0"/>
              </a:rPr>
              <a:t>Cơ</a:t>
            </a:r>
            <a:r>
              <a:rPr lang="en-US" u="sng" dirty="0">
                <a:latin typeface="Verdana" charset="0"/>
              </a:rPr>
              <a:t> </a:t>
            </a:r>
            <a:r>
              <a:rPr lang="en-US" u="sng" dirty="0" err="1">
                <a:latin typeface="Verdana" charset="0"/>
              </a:rPr>
              <a:t>sở</a:t>
            </a:r>
            <a:r>
              <a:rPr lang="en-US" u="sng" dirty="0">
                <a:latin typeface="Verdana" charset="0"/>
              </a:rPr>
              <a:t> </a:t>
            </a:r>
            <a:r>
              <a:rPr lang="en-US" u="sng" dirty="0" err="1">
                <a:latin typeface="Verdana" charset="0"/>
              </a:rPr>
              <a:t>nguyên</a:t>
            </a:r>
            <a:r>
              <a:rPr lang="en-US" u="sng" dirty="0">
                <a:latin typeface="Verdana" charset="0"/>
              </a:rPr>
              <a:t> </a:t>
            </a:r>
            <a:r>
              <a:rPr lang="en-US" u="sng" dirty="0" err="1">
                <a:latin typeface="Verdana" charset="0"/>
              </a:rPr>
              <a:t>tắc</a:t>
            </a:r>
            <a:r>
              <a:rPr lang="en-US" dirty="0">
                <a:latin typeface="Verdana" charset="0"/>
              </a:rPr>
              <a:t>: con </a:t>
            </a:r>
            <a:r>
              <a:rPr lang="en-US" dirty="0" err="1">
                <a:latin typeface="Verdana" charset="0"/>
              </a:rPr>
              <a:t>người</a:t>
            </a:r>
            <a:r>
              <a:rPr lang="en-US" dirty="0">
                <a:latin typeface="Verdana" charset="0"/>
              </a:rPr>
              <a:t> </a:t>
            </a:r>
            <a:r>
              <a:rPr lang="en-US" dirty="0" err="1">
                <a:latin typeface="Verdana" charset="0"/>
              </a:rPr>
              <a:t>luôn</a:t>
            </a:r>
            <a:r>
              <a:rPr lang="en-US" dirty="0">
                <a:latin typeface="Verdana" charset="0"/>
              </a:rPr>
              <a:t> </a:t>
            </a:r>
            <a:r>
              <a:rPr lang="en-US" dirty="0" err="1">
                <a:latin typeface="Verdana" charset="0"/>
              </a:rPr>
              <a:t>có</a:t>
            </a:r>
            <a:r>
              <a:rPr lang="en-US" dirty="0">
                <a:latin typeface="Verdana" charset="0"/>
              </a:rPr>
              <a:t> </a:t>
            </a:r>
            <a:r>
              <a:rPr lang="en-US" dirty="0" err="1">
                <a:latin typeface="Verdana" charset="0"/>
              </a:rPr>
              <a:t>động</a:t>
            </a:r>
            <a:r>
              <a:rPr lang="en-US" dirty="0">
                <a:latin typeface="Verdana" charset="0"/>
              </a:rPr>
              <a:t> </a:t>
            </a:r>
            <a:r>
              <a:rPr lang="en-US" dirty="0" err="1">
                <a:latin typeface="Verdana" charset="0"/>
              </a:rPr>
              <a:t>cơ</a:t>
            </a:r>
            <a:r>
              <a:rPr lang="en-US" dirty="0">
                <a:latin typeface="Verdana" charset="0"/>
              </a:rPr>
              <a:t> </a:t>
            </a:r>
            <a:r>
              <a:rPr lang="en-US" dirty="0" err="1">
                <a:latin typeface="Verdana" charset="0"/>
              </a:rPr>
              <a:t>khai</a:t>
            </a:r>
            <a:r>
              <a:rPr lang="en-US" dirty="0">
                <a:latin typeface="Verdana" charset="0"/>
              </a:rPr>
              <a:t> </a:t>
            </a:r>
            <a:r>
              <a:rPr lang="en-US" dirty="0" err="1">
                <a:latin typeface="Verdana" charset="0"/>
              </a:rPr>
              <a:t>thác</a:t>
            </a:r>
            <a:r>
              <a:rPr lang="en-US" dirty="0">
                <a:latin typeface="Verdana" charset="0"/>
              </a:rPr>
              <a:t> </a:t>
            </a:r>
            <a:r>
              <a:rPr lang="en-US" dirty="0" err="1">
                <a:latin typeface="Verdana" charset="0"/>
              </a:rPr>
              <a:t>tối</a:t>
            </a:r>
            <a:r>
              <a:rPr lang="en-US" dirty="0">
                <a:latin typeface="Verdana" charset="0"/>
              </a:rPr>
              <a:t> </a:t>
            </a:r>
            <a:r>
              <a:rPr lang="en-US" dirty="0" err="1">
                <a:latin typeface="Verdana" charset="0"/>
              </a:rPr>
              <a:t>đa</a:t>
            </a:r>
            <a:r>
              <a:rPr lang="en-US" dirty="0">
                <a:latin typeface="Verdana" charset="0"/>
              </a:rPr>
              <a:t> </a:t>
            </a:r>
            <a:r>
              <a:rPr lang="en-US" dirty="0" err="1">
                <a:latin typeface="Verdana" charset="0"/>
              </a:rPr>
              <a:t>lợi</a:t>
            </a:r>
            <a:r>
              <a:rPr lang="en-US" dirty="0">
                <a:latin typeface="Verdana" charset="0"/>
              </a:rPr>
              <a:t> </a:t>
            </a:r>
            <a:r>
              <a:rPr lang="en-US" dirty="0" err="1">
                <a:latin typeface="Verdana" charset="0"/>
              </a:rPr>
              <a:t>ích</a:t>
            </a:r>
            <a:r>
              <a:rPr lang="en-US" dirty="0">
                <a:latin typeface="Verdana" charset="0"/>
              </a:rPr>
              <a:t> </a:t>
            </a:r>
            <a:r>
              <a:rPr lang="en-US" dirty="0" err="1">
                <a:latin typeface="Verdana" charset="0"/>
              </a:rPr>
              <a:t>của</a:t>
            </a:r>
            <a:r>
              <a:rPr lang="en-US" dirty="0">
                <a:latin typeface="Verdana" charset="0"/>
              </a:rPr>
              <a:t> </a:t>
            </a:r>
            <a:r>
              <a:rPr lang="en-US" dirty="0" err="1">
                <a:latin typeface="Verdana" charset="0"/>
              </a:rPr>
              <a:t>tài</a:t>
            </a:r>
            <a:r>
              <a:rPr lang="en-US" dirty="0">
                <a:latin typeface="Verdana" charset="0"/>
              </a:rPr>
              <a:t> </a:t>
            </a:r>
            <a:r>
              <a:rPr lang="en-US" dirty="0" err="1">
                <a:latin typeface="Verdana" charset="0"/>
              </a:rPr>
              <a:t>sản</a:t>
            </a:r>
            <a:r>
              <a:rPr lang="en-US" dirty="0">
                <a:latin typeface="Verdana" charset="0"/>
              </a:rPr>
              <a:t>.</a:t>
            </a:r>
          </a:p>
          <a:p>
            <a:pPr algn="just" eaLnBrk="1" hangingPunct="1">
              <a:spcBef>
                <a:spcPct val="20000"/>
              </a:spcBef>
              <a:buClr>
                <a:schemeClr val="accent1"/>
              </a:buClr>
              <a:buFont typeface="Wingdings" charset="0"/>
              <a:buChar char="q"/>
            </a:pPr>
            <a:endParaRPr lang="en-US" dirty="0">
              <a:latin typeface="Verdana" charset="0"/>
            </a:endParaRPr>
          </a:p>
          <a:p>
            <a:pPr algn="just" eaLnBrk="1" hangingPunct="1">
              <a:spcBef>
                <a:spcPct val="20000"/>
              </a:spcBef>
              <a:buClr>
                <a:schemeClr val="accent1"/>
              </a:buClr>
              <a:buFont typeface="Wingdings" charset="0"/>
              <a:buChar char="q"/>
            </a:pPr>
            <a:r>
              <a:rPr lang="en-US" u="sng" dirty="0" err="1">
                <a:latin typeface="Verdana" charset="0"/>
              </a:rPr>
              <a:t>Nội</a:t>
            </a:r>
            <a:r>
              <a:rPr lang="en-US" u="sng" dirty="0">
                <a:latin typeface="Verdana" charset="0"/>
              </a:rPr>
              <a:t> dung </a:t>
            </a:r>
            <a:r>
              <a:rPr lang="en-US" u="sng" dirty="0" err="1">
                <a:latin typeface="Verdana" charset="0"/>
              </a:rPr>
              <a:t>của</a:t>
            </a:r>
            <a:r>
              <a:rPr lang="en-US" u="sng" dirty="0">
                <a:latin typeface="Verdana" charset="0"/>
              </a:rPr>
              <a:t> </a:t>
            </a:r>
            <a:r>
              <a:rPr lang="en-US" u="sng" dirty="0" err="1">
                <a:latin typeface="Verdana" charset="0"/>
              </a:rPr>
              <a:t>nguyên</a:t>
            </a:r>
            <a:r>
              <a:rPr lang="en-US" u="sng" dirty="0">
                <a:latin typeface="Verdana" charset="0"/>
              </a:rPr>
              <a:t> </a:t>
            </a:r>
            <a:r>
              <a:rPr lang="en-US" u="sng" dirty="0" err="1">
                <a:latin typeface="Verdana" charset="0"/>
              </a:rPr>
              <a:t>tắc</a:t>
            </a:r>
            <a:r>
              <a:rPr lang="en-US" dirty="0">
                <a:latin typeface="Verdana" charset="0"/>
              </a:rPr>
              <a:t>: </a:t>
            </a:r>
            <a:r>
              <a:rPr lang="en-US" dirty="0" err="1">
                <a:latin typeface="Verdana" charset="0"/>
              </a:rPr>
              <a:t>khả</a:t>
            </a:r>
            <a:r>
              <a:rPr lang="en-US" dirty="0">
                <a:latin typeface="Verdana" charset="0"/>
              </a:rPr>
              <a:t> </a:t>
            </a:r>
            <a:r>
              <a:rPr lang="en-US" dirty="0" err="1">
                <a:latin typeface="Verdana" charset="0"/>
              </a:rPr>
              <a:t>năng</a:t>
            </a:r>
            <a:r>
              <a:rPr lang="en-US" dirty="0">
                <a:latin typeface="Verdana" charset="0"/>
              </a:rPr>
              <a:t> </a:t>
            </a:r>
            <a:r>
              <a:rPr lang="en-US" dirty="0" err="1">
                <a:latin typeface="Verdana" charset="0"/>
              </a:rPr>
              <a:t>sử</a:t>
            </a:r>
            <a:r>
              <a:rPr lang="en-US" dirty="0">
                <a:latin typeface="Verdana" charset="0"/>
              </a:rPr>
              <a:t> </a:t>
            </a:r>
            <a:r>
              <a:rPr lang="en-US" dirty="0" err="1">
                <a:latin typeface="Verdana" charset="0"/>
              </a:rPr>
              <a:t>dụng</a:t>
            </a:r>
            <a:r>
              <a:rPr lang="en-US" dirty="0">
                <a:latin typeface="Verdana" charset="0"/>
              </a:rPr>
              <a:t> </a:t>
            </a:r>
            <a:r>
              <a:rPr lang="en-US" dirty="0" err="1">
                <a:latin typeface="Verdana" charset="0"/>
              </a:rPr>
              <a:t>tốt</a:t>
            </a:r>
            <a:r>
              <a:rPr lang="en-US" dirty="0">
                <a:latin typeface="Verdana" charset="0"/>
              </a:rPr>
              <a:t> </a:t>
            </a:r>
            <a:r>
              <a:rPr lang="en-US" dirty="0" err="1">
                <a:latin typeface="Verdana" charset="0"/>
              </a:rPr>
              <a:t>nhất</a:t>
            </a:r>
            <a:r>
              <a:rPr lang="en-US" dirty="0">
                <a:latin typeface="Verdana" charset="0"/>
              </a:rPr>
              <a:t> </a:t>
            </a:r>
            <a:r>
              <a:rPr lang="en-US" dirty="0" err="1">
                <a:latin typeface="Verdana" charset="0"/>
              </a:rPr>
              <a:t>một</a:t>
            </a:r>
            <a:r>
              <a:rPr lang="en-US" dirty="0">
                <a:latin typeface="Verdana" charset="0"/>
              </a:rPr>
              <a:t> </a:t>
            </a:r>
            <a:r>
              <a:rPr lang="en-US" dirty="0" err="1">
                <a:latin typeface="Verdana" charset="0"/>
              </a:rPr>
              <a:t>tài</a:t>
            </a:r>
            <a:r>
              <a:rPr lang="en-US" dirty="0">
                <a:latin typeface="Verdana" charset="0"/>
              </a:rPr>
              <a:t> </a:t>
            </a:r>
            <a:r>
              <a:rPr lang="en-US" dirty="0" err="1">
                <a:latin typeface="Verdana" charset="0"/>
              </a:rPr>
              <a:t>sản</a:t>
            </a:r>
            <a:r>
              <a:rPr lang="en-US" dirty="0">
                <a:latin typeface="Verdana" charset="0"/>
              </a:rPr>
              <a:t> </a:t>
            </a:r>
            <a:r>
              <a:rPr lang="en-US" dirty="0" err="1">
                <a:latin typeface="Verdana" charset="0"/>
              </a:rPr>
              <a:t>trong</a:t>
            </a:r>
            <a:r>
              <a:rPr lang="en-US" dirty="0">
                <a:latin typeface="Verdana" charset="0"/>
              </a:rPr>
              <a:t> </a:t>
            </a:r>
            <a:r>
              <a:rPr lang="en-US" dirty="0" err="1">
                <a:latin typeface="Verdana" charset="0"/>
              </a:rPr>
              <a:t>bối</a:t>
            </a:r>
            <a:r>
              <a:rPr lang="en-US" dirty="0">
                <a:latin typeface="Verdana" charset="0"/>
              </a:rPr>
              <a:t> </a:t>
            </a:r>
            <a:r>
              <a:rPr lang="en-US" dirty="0" err="1">
                <a:latin typeface="Verdana" charset="0"/>
              </a:rPr>
              <a:t>cảnh</a:t>
            </a:r>
            <a:r>
              <a:rPr lang="en-US" dirty="0">
                <a:latin typeface="Verdana" charset="0"/>
              </a:rPr>
              <a:t> </a:t>
            </a:r>
            <a:r>
              <a:rPr lang="en-US" dirty="0" err="1">
                <a:latin typeface="Verdana" charset="0"/>
              </a:rPr>
              <a:t>tự</a:t>
            </a:r>
            <a:r>
              <a:rPr lang="en-US" dirty="0">
                <a:latin typeface="Verdana" charset="0"/>
              </a:rPr>
              <a:t> </a:t>
            </a:r>
            <a:r>
              <a:rPr lang="en-US" dirty="0" err="1">
                <a:latin typeface="Verdana" charset="0"/>
              </a:rPr>
              <a:t>nhiên</a:t>
            </a:r>
            <a:r>
              <a:rPr lang="en-US" dirty="0">
                <a:latin typeface="Verdana" charset="0"/>
              </a:rPr>
              <a:t>, </a:t>
            </a:r>
            <a:r>
              <a:rPr lang="en-US" dirty="0" err="1">
                <a:latin typeface="Verdana" charset="0"/>
              </a:rPr>
              <a:t>pháp</a:t>
            </a:r>
            <a:r>
              <a:rPr lang="en-US" dirty="0">
                <a:latin typeface="Verdana" charset="0"/>
              </a:rPr>
              <a:t> </a:t>
            </a:r>
            <a:r>
              <a:rPr lang="en-US" dirty="0" err="1">
                <a:latin typeface="Verdana" charset="0"/>
              </a:rPr>
              <a:t>luật</a:t>
            </a:r>
            <a:r>
              <a:rPr lang="en-US" dirty="0">
                <a:latin typeface="Verdana" charset="0"/>
              </a:rPr>
              <a:t>, </a:t>
            </a:r>
            <a:r>
              <a:rPr lang="en-US" dirty="0" err="1">
                <a:latin typeface="Verdana" charset="0"/>
              </a:rPr>
              <a:t>tài</a:t>
            </a:r>
            <a:r>
              <a:rPr lang="en-US" dirty="0">
                <a:latin typeface="Verdana" charset="0"/>
              </a:rPr>
              <a:t> </a:t>
            </a:r>
            <a:r>
              <a:rPr lang="en-US" dirty="0" err="1">
                <a:latin typeface="Verdana" charset="0"/>
              </a:rPr>
              <a:t>chính</a:t>
            </a:r>
            <a:r>
              <a:rPr lang="en-US" dirty="0">
                <a:latin typeface="Verdana" charset="0"/>
              </a:rPr>
              <a:t> </a:t>
            </a:r>
            <a:r>
              <a:rPr lang="en-US" dirty="0" err="1">
                <a:latin typeface="Verdana" charset="0"/>
              </a:rPr>
              <a:t>cho</a:t>
            </a:r>
            <a:r>
              <a:rPr lang="en-US" dirty="0">
                <a:latin typeface="Verdana" charset="0"/>
              </a:rPr>
              <a:t> </a:t>
            </a:r>
            <a:r>
              <a:rPr lang="en-US" dirty="0" err="1">
                <a:latin typeface="Verdana" charset="0"/>
              </a:rPr>
              <a:t>phép</a:t>
            </a:r>
            <a:r>
              <a:rPr lang="en-US" dirty="0">
                <a:latin typeface="Verdana" charset="0"/>
              </a:rPr>
              <a:t>.</a:t>
            </a:r>
          </a:p>
        </p:txBody>
      </p:sp>
      <p:pic>
        <p:nvPicPr>
          <p:cNvPr id="77828" name="Picture 4" descr="1267588434_cong-cu-tai-chinh.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819148"/>
            <a:ext cx="2375977" cy="4600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4495590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normAutofit/>
          </a:bodyPr>
          <a:lstStyle/>
          <a:p>
            <a:pPr eaLnBrk="1" hangingPunct="1"/>
            <a:r>
              <a:rPr lang="en-US" sz="3600" dirty="0" err="1"/>
              <a:t>Nguyên</a:t>
            </a:r>
            <a:r>
              <a:rPr lang="en-US" sz="3600" dirty="0"/>
              <a:t> </a:t>
            </a:r>
            <a:r>
              <a:rPr lang="en-US" sz="3600" dirty="0" err="1"/>
              <a:t>tắc</a:t>
            </a:r>
            <a:r>
              <a:rPr lang="en-US" sz="3600" dirty="0"/>
              <a:t> </a:t>
            </a:r>
            <a:r>
              <a:rPr lang="en-US" sz="3600" dirty="0" err="1"/>
              <a:t>cung</a:t>
            </a:r>
            <a:r>
              <a:rPr lang="en-US" sz="3600" dirty="0"/>
              <a:t> - </a:t>
            </a:r>
            <a:r>
              <a:rPr lang="en-US" sz="3600" dirty="0" err="1"/>
              <a:t>cầu</a:t>
            </a:r>
            <a:endParaRPr lang="en-US" sz="3600" dirty="0"/>
          </a:p>
        </p:txBody>
      </p:sp>
      <p:sp>
        <p:nvSpPr>
          <p:cNvPr id="81922" name="Rectangle 3"/>
          <p:cNvSpPr>
            <a:spLocks noGrp="1" noChangeArrowheads="1"/>
          </p:cNvSpPr>
          <p:nvPr>
            <p:ph idx="1"/>
          </p:nvPr>
        </p:nvSpPr>
        <p:spPr>
          <a:xfrm>
            <a:off x="533400" y="1295400"/>
            <a:ext cx="5791200" cy="4830763"/>
          </a:xfrm>
        </p:spPr>
        <p:txBody>
          <a:bodyPr>
            <a:normAutofit lnSpcReduction="10000"/>
          </a:bodyPr>
          <a:lstStyle/>
          <a:p>
            <a:pPr algn="just" eaLnBrk="1" hangingPunct="1">
              <a:buFont typeface="Wingdings" charset="0"/>
              <a:buChar char="q"/>
            </a:pPr>
            <a:endParaRPr lang="en-US" sz="2400"/>
          </a:p>
          <a:p>
            <a:pPr algn="just" eaLnBrk="1" hangingPunct="1">
              <a:buFont typeface="Wingdings" charset="0"/>
              <a:buChar char="q"/>
            </a:pPr>
            <a:r>
              <a:rPr lang="en-US" sz="2400" u="sng"/>
              <a:t>Cơ sở của nguyên tắc</a:t>
            </a:r>
            <a:r>
              <a:rPr lang="en-US" sz="2400"/>
              <a:t>: giá cả của tài sản có xu hướng tỷ lệ thuận với yếu tố cầu và tỷ lệ nghịch với yếu tố cung</a:t>
            </a:r>
          </a:p>
          <a:p>
            <a:pPr algn="just" eaLnBrk="1" hangingPunct="1">
              <a:buFont typeface="Wingdings" charset="0"/>
              <a:buChar char="q"/>
            </a:pPr>
            <a:endParaRPr lang="en-US" sz="2400"/>
          </a:p>
          <a:p>
            <a:pPr algn="just" eaLnBrk="1" hangingPunct="1">
              <a:buFont typeface="Wingdings" charset="0"/>
              <a:buChar char="q"/>
            </a:pPr>
            <a:r>
              <a:rPr lang="en-US" sz="2400" u="sng"/>
              <a:t>Nội dung nguyên tắc</a:t>
            </a:r>
            <a:r>
              <a:rPr lang="en-US" sz="2400"/>
              <a:t>: Giá cả là sự thừa nhận của thị trường về giá trị của tài sản. Do đó giá cả có thể có khoảng cách rất xa so với giá trị. Khi so sánh tài sản với nhau cần thận trọng phân tích cung – cầu, tình trạng thị trường.</a:t>
            </a:r>
          </a:p>
        </p:txBody>
      </p:sp>
      <p:sp>
        <p:nvSpPr>
          <p:cNvPr id="81923" name="Rectangle 7"/>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2A892A3-43F1-D441-BB6B-E614D95420FB}" type="slidenum">
              <a:rPr lang="en-US" sz="1400"/>
              <a:pPr eaLnBrk="1" hangingPunct="1"/>
              <a:t>52</a:t>
            </a:fld>
            <a:endParaRPr lang="en-US" sz="1400"/>
          </a:p>
        </p:txBody>
      </p:sp>
      <p:pic>
        <p:nvPicPr>
          <p:cNvPr id="81924" name="Picture 4" descr="economic_recovery.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781108"/>
            <a:ext cx="2053370" cy="4627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5072578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normAutofit/>
          </a:bodyPr>
          <a:lstStyle/>
          <a:p>
            <a:pPr eaLnBrk="1" hangingPunct="1"/>
            <a:r>
              <a:rPr lang="en-US" sz="3600" dirty="0" err="1"/>
              <a:t>Nguyên</a:t>
            </a:r>
            <a:r>
              <a:rPr lang="en-US" sz="3600" dirty="0"/>
              <a:t> </a:t>
            </a:r>
            <a:r>
              <a:rPr lang="en-US" sz="3600" dirty="0" err="1"/>
              <a:t>tắc</a:t>
            </a:r>
            <a:r>
              <a:rPr lang="en-US" sz="3600" dirty="0"/>
              <a:t> </a:t>
            </a:r>
            <a:r>
              <a:rPr lang="en-US" sz="3600" dirty="0" err="1"/>
              <a:t>đóng</a:t>
            </a:r>
            <a:r>
              <a:rPr lang="en-US" sz="3600" dirty="0"/>
              <a:t> </a:t>
            </a:r>
            <a:r>
              <a:rPr lang="en-US" sz="3600" dirty="0" err="1"/>
              <a:t>góp</a:t>
            </a:r>
            <a:endParaRPr lang="en-US" sz="3600" dirty="0"/>
          </a:p>
        </p:txBody>
      </p:sp>
      <p:sp>
        <p:nvSpPr>
          <p:cNvPr id="80898" name="Rectangle 3"/>
          <p:cNvSpPr>
            <a:spLocks noGrp="1" noChangeArrowheads="1"/>
          </p:cNvSpPr>
          <p:nvPr>
            <p:ph idx="1"/>
          </p:nvPr>
        </p:nvSpPr>
        <p:spPr>
          <a:xfrm>
            <a:off x="533400" y="1600200"/>
            <a:ext cx="5943600" cy="4752975"/>
          </a:xfrm>
        </p:spPr>
        <p:txBody>
          <a:bodyPr/>
          <a:lstStyle/>
          <a:p>
            <a:pPr algn="just" eaLnBrk="1" hangingPunct="1">
              <a:buFont typeface="Wingdings" charset="0"/>
              <a:buChar char="q"/>
            </a:pPr>
            <a:endParaRPr lang="en-US" sz="2400"/>
          </a:p>
          <a:p>
            <a:pPr algn="just" eaLnBrk="1" hangingPunct="1">
              <a:buFont typeface="Wingdings" charset="0"/>
              <a:buChar char="q"/>
            </a:pPr>
            <a:r>
              <a:rPr lang="en-US" sz="2400" u="sng"/>
              <a:t>Cơ sở nguyên tắc</a:t>
            </a:r>
            <a:r>
              <a:rPr lang="en-US" sz="2400"/>
              <a:t>: khi kết hợp với tài sản khác thì tổng giá trị của nó sẽ cao hơn tổng giá trị của các tài sản đơn lẻ.</a:t>
            </a:r>
          </a:p>
          <a:p>
            <a:pPr algn="just" eaLnBrk="1" hangingPunct="1">
              <a:buFont typeface="Wingdings" charset="0"/>
              <a:buChar char="q"/>
            </a:pPr>
            <a:endParaRPr lang="en-US" sz="2400"/>
          </a:p>
          <a:p>
            <a:pPr algn="just" eaLnBrk="1" hangingPunct="1">
              <a:buFont typeface="Wingdings" charset="0"/>
              <a:buChar char="q"/>
            </a:pPr>
            <a:r>
              <a:rPr lang="en-US" sz="2400" u="sng"/>
              <a:t>Nội dung nguyên tắc</a:t>
            </a:r>
            <a:r>
              <a:rPr lang="en-US" sz="2400"/>
              <a:t>: giá trị của một tài sản hay của một bộ phận cấu thành một tài sản phụ thuộc vào sự có mặt hay vắng mặt của nó, sẽ làm cho giá trị của tài sản tăng hoặc giảm đi bao nhiêu. </a:t>
            </a:r>
          </a:p>
        </p:txBody>
      </p:sp>
      <p:sp>
        <p:nvSpPr>
          <p:cNvPr id="80899" name="Rectangle 7"/>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1E70757-01DF-6F47-9403-F0788B828218}" type="slidenum">
              <a:rPr lang="en-US" sz="1400"/>
              <a:pPr eaLnBrk="1" hangingPunct="1"/>
              <a:t>53</a:t>
            </a:fld>
            <a:endParaRPr lang="en-US" sz="1400"/>
          </a:p>
        </p:txBody>
      </p:sp>
      <p:pic>
        <p:nvPicPr>
          <p:cNvPr id="80900" name="Picture 4" descr="dong g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466975"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0851250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52400" y="325749"/>
            <a:ext cx="8380413" cy="984250"/>
          </a:xfrm>
        </p:spPr>
        <p:txBody>
          <a:bodyPr>
            <a:normAutofit/>
          </a:bodyPr>
          <a:lstStyle/>
          <a:p>
            <a:pPr eaLnBrk="1" hangingPunct="1"/>
            <a:r>
              <a:rPr lang="en-US" sz="3600" dirty="0"/>
              <a:t>NT </a:t>
            </a:r>
            <a:r>
              <a:rPr lang="en-US" sz="3600" dirty="0" err="1"/>
              <a:t>dự</a:t>
            </a:r>
            <a:r>
              <a:rPr lang="en-US" sz="3600" dirty="0"/>
              <a:t> </a:t>
            </a:r>
            <a:r>
              <a:rPr lang="en-US" sz="3600" dirty="0" err="1"/>
              <a:t>kiến</a:t>
            </a:r>
            <a:r>
              <a:rPr lang="en-US" sz="3600" dirty="0"/>
              <a:t> </a:t>
            </a:r>
            <a:r>
              <a:rPr lang="en-US" sz="3600" dirty="0" err="1"/>
              <a:t>các</a:t>
            </a:r>
            <a:r>
              <a:rPr lang="en-US" sz="3600" dirty="0"/>
              <a:t> </a:t>
            </a:r>
            <a:r>
              <a:rPr lang="en-US" sz="3600" dirty="0" err="1"/>
              <a:t>khoản</a:t>
            </a:r>
            <a:r>
              <a:rPr lang="en-US" sz="3600" dirty="0"/>
              <a:t> </a:t>
            </a:r>
            <a:r>
              <a:rPr lang="en-US" sz="3600" dirty="0" err="1"/>
              <a:t>lợi</a:t>
            </a:r>
            <a:r>
              <a:rPr lang="en-US" sz="3600" dirty="0"/>
              <a:t> </a:t>
            </a:r>
            <a:r>
              <a:rPr lang="en-US" sz="3600" dirty="0" err="1"/>
              <a:t>ích</a:t>
            </a:r>
            <a:r>
              <a:rPr lang="en-US" sz="3600" dirty="0"/>
              <a:t> </a:t>
            </a:r>
            <a:r>
              <a:rPr lang="en-US" sz="3600" dirty="0" err="1"/>
              <a:t>tương</a:t>
            </a:r>
            <a:r>
              <a:rPr lang="en-US" sz="3600" dirty="0"/>
              <a:t> </a:t>
            </a:r>
            <a:r>
              <a:rPr lang="en-US" sz="3600" dirty="0" err="1"/>
              <a:t>lai</a:t>
            </a:r>
            <a:endParaRPr lang="en-US" sz="3600" dirty="0"/>
          </a:p>
        </p:txBody>
      </p:sp>
      <p:sp>
        <p:nvSpPr>
          <p:cNvPr id="79874" name="Rectangle 3"/>
          <p:cNvSpPr>
            <a:spLocks noGrp="1" noChangeArrowheads="1"/>
          </p:cNvSpPr>
          <p:nvPr>
            <p:ph idx="1"/>
          </p:nvPr>
        </p:nvSpPr>
        <p:spPr>
          <a:xfrm>
            <a:off x="533400" y="1295400"/>
            <a:ext cx="5715000" cy="4830763"/>
          </a:xfrm>
        </p:spPr>
        <p:txBody>
          <a:bodyPr/>
          <a:lstStyle/>
          <a:p>
            <a:pPr algn="just" eaLnBrk="1" hangingPunct="1">
              <a:buFont typeface="Wingdings" charset="0"/>
              <a:buChar char="q"/>
            </a:pPr>
            <a:endParaRPr lang="en-US" sz="2400"/>
          </a:p>
          <a:p>
            <a:pPr algn="just" eaLnBrk="1" hangingPunct="1">
              <a:buFont typeface="Wingdings" charset="0"/>
              <a:buChar char="q"/>
            </a:pPr>
            <a:r>
              <a:rPr lang="en-US" sz="2400" u="sng"/>
              <a:t>Cơ sở nguyên tắc</a:t>
            </a:r>
            <a:r>
              <a:rPr lang="en-US" sz="2400"/>
              <a:t>: giá trị của một tài sản được quyết định bởi những lợi ích mà nó sẽ mang lại cho người sử dụng.</a:t>
            </a:r>
          </a:p>
          <a:p>
            <a:pPr algn="just" eaLnBrk="1" hangingPunct="1">
              <a:buFont typeface="Wingdings" charset="0"/>
              <a:buChar char="q"/>
            </a:pPr>
            <a:endParaRPr lang="en-US" sz="2400"/>
          </a:p>
          <a:p>
            <a:pPr algn="just" eaLnBrk="1" hangingPunct="1">
              <a:buFont typeface="Wingdings" charset="0"/>
              <a:buChar char="q"/>
            </a:pPr>
            <a:r>
              <a:rPr lang="en-US" sz="2400" u="sng"/>
              <a:t>Nội dung nguyên tắc</a:t>
            </a:r>
            <a:r>
              <a:rPr lang="en-US" sz="2400"/>
              <a:t>: phải dự kiến được các khoản lợi ích trong tương lai mà tài sản có thể mang lại cho các chủ thể làm cơ sở để ước tính giá trị tài sản.</a:t>
            </a:r>
          </a:p>
        </p:txBody>
      </p:sp>
      <p:sp>
        <p:nvSpPr>
          <p:cNvPr id="79875" name="Rectangle 7"/>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8BA91E5-4E3B-7546-8DF5-7FA1EE9F0E4E}" type="slidenum">
              <a:rPr lang="en-US" sz="1400"/>
              <a:pPr eaLnBrk="1" hangingPunct="1"/>
              <a:t>54</a:t>
            </a:fld>
            <a:endParaRPr lang="en-US" sz="1400"/>
          </a:p>
        </p:txBody>
      </p:sp>
      <p:pic>
        <p:nvPicPr>
          <p:cNvPr id="79876" name="Picture 4" descr="miscbond asset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19200"/>
            <a:ext cx="30861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974446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36" descr="images 1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2530" y="1447800"/>
            <a:ext cx="2282219"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6" name="Title 4"/>
          <p:cNvSpPr>
            <a:spLocks noGrp="1"/>
          </p:cNvSpPr>
          <p:nvPr>
            <p:ph type="title"/>
          </p:nvPr>
        </p:nvSpPr>
        <p:spPr/>
        <p:txBody>
          <a:bodyPr/>
          <a:lstStyle/>
          <a:p>
            <a:r>
              <a:rPr lang="en-US" dirty="0" err="1"/>
              <a:t>Các</a:t>
            </a:r>
            <a:r>
              <a:rPr lang="en-US" dirty="0"/>
              <a:t> </a:t>
            </a:r>
            <a:r>
              <a:rPr lang="en-US" dirty="0" err="1"/>
              <a:t>cách</a:t>
            </a:r>
            <a:r>
              <a:rPr lang="en-US" dirty="0"/>
              <a:t> </a:t>
            </a:r>
            <a:r>
              <a:rPr lang="en-US" dirty="0" err="1"/>
              <a:t>tiếp</a:t>
            </a:r>
            <a:r>
              <a:rPr lang="en-US" dirty="0"/>
              <a:t> </a:t>
            </a:r>
            <a:r>
              <a:rPr lang="en-US" dirty="0" err="1"/>
              <a:t>cận</a:t>
            </a:r>
            <a:r>
              <a:rPr lang="en-US" dirty="0"/>
              <a:t> ĐGDN</a:t>
            </a:r>
          </a:p>
        </p:txBody>
      </p:sp>
      <p:grpSp>
        <p:nvGrpSpPr>
          <p:cNvPr id="2" name="Group 37"/>
          <p:cNvGrpSpPr>
            <a:grpSpLocks/>
          </p:cNvGrpSpPr>
          <p:nvPr/>
        </p:nvGrpSpPr>
        <p:grpSpPr bwMode="auto">
          <a:xfrm>
            <a:off x="823737" y="2687637"/>
            <a:ext cx="5410201" cy="665163"/>
            <a:chOff x="1152" y="1275"/>
            <a:chExt cx="3408" cy="419"/>
          </a:xfrm>
        </p:grpSpPr>
        <p:grpSp>
          <p:nvGrpSpPr>
            <p:cNvPr id="16414" name="Group 3"/>
            <p:cNvGrpSpPr>
              <a:grpSpLocks/>
            </p:cNvGrpSpPr>
            <p:nvPr/>
          </p:nvGrpSpPr>
          <p:grpSpPr bwMode="auto">
            <a:xfrm>
              <a:off x="1152" y="1275"/>
              <a:ext cx="480" cy="419"/>
              <a:chOff x="1110" y="2656"/>
              <a:chExt cx="1549" cy="1351"/>
            </a:xfrm>
          </p:grpSpPr>
          <p:sp>
            <p:nvSpPr>
              <p:cNvPr id="1641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41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16415" name="Line 11"/>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416" name="Text Box 12"/>
            <p:cNvSpPr txBox="1">
              <a:spLocks noChangeArrowheads="1"/>
            </p:cNvSpPr>
            <p:nvPr/>
          </p:nvSpPr>
          <p:spPr bwMode="auto">
            <a:xfrm>
              <a:off x="1776" y="1323"/>
              <a:ext cx="237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err="1">
                  <a:solidFill>
                    <a:srgbClr val="051925"/>
                  </a:solidFill>
                </a:rPr>
                <a:t>Cách</a:t>
              </a:r>
              <a:r>
                <a:rPr lang="en-US" b="1" dirty="0">
                  <a:solidFill>
                    <a:srgbClr val="051925"/>
                  </a:solidFill>
                </a:rPr>
                <a:t> </a:t>
              </a:r>
              <a:r>
                <a:rPr lang="en-US" b="1" dirty="0" err="1">
                  <a:solidFill>
                    <a:srgbClr val="051925"/>
                  </a:solidFill>
                </a:rPr>
                <a:t>tiếp</a:t>
              </a:r>
              <a:r>
                <a:rPr lang="en-US" b="1" dirty="0">
                  <a:solidFill>
                    <a:srgbClr val="051925"/>
                  </a:solidFill>
                </a:rPr>
                <a:t> </a:t>
              </a:r>
              <a:r>
                <a:rPr lang="en-US" b="1" dirty="0" err="1">
                  <a:solidFill>
                    <a:srgbClr val="051925"/>
                  </a:solidFill>
                </a:rPr>
                <a:t>cận</a:t>
              </a:r>
              <a:r>
                <a:rPr lang="en-US" b="1" dirty="0">
                  <a:solidFill>
                    <a:srgbClr val="051925"/>
                  </a:solidFill>
                </a:rPr>
                <a:t> </a:t>
              </a:r>
              <a:r>
                <a:rPr lang="en-US" b="1" dirty="0" err="1">
                  <a:solidFill>
                    <a:srgbClr val="051925"/>
                  </a:solidFill>
                </a:rPr>
                <a:t>từ</a:t>
              </a:r>
              <a:r>
                <a:rPr lang="en-US" b="1" dirty="0">
                  <a:solidFill>
                    <a:srgbClr val="051925"/>
                  </a:solidFill>
                </a:rPr>
                <a:t> </a:t>
              </a:r>
              <a:r>
                <a:rPr lang="en-US" b="1" dirty="0" err="1">
                  <a:solidFill>
                    <a:srgbClr val="051925"/>
                  </a:solidFill>
                </a:rPr>
                <a:t>thị</a:t>
              </a:r>
              <a:r>
                <a:rPr lang="en-US" b="1" dirty="0">
                  <a:solidFill>
                    <a:srgbClr val="051925"/>
                  </a:solidFill>
                </a:rPr>
                <a:t> </a:t>
              </a:r>
              <a:r>
                <a:rPr lang="en-US" b="1" dirty="0" err="1">
                  <a:solidFill>
                    <a:srgbClr val="051925"/>
                  </a:solidFill>
                </a:rPr>
                <a:t>trường</a:t>
              </a:r>
              <a:endParaRPr lang="en-US" b="1" dirty="0">
                <a:solidFill>
                  <a:srgbClr val="051925"/>
                </a:solidFill>
              </a:endParaRPr>
            </a:p>
          </p:txBody>
        </p:sp>
        <p:sp>
          <p:nvSpPr>
            <p:cNvPr id="16417" name="Text Box 13"/>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1</a:t>
              </a:r>
            </a:p>
          </p:txBody>
        </p:sp>
      </p:grpSp>
      <p:grpSp>
        <p:nvGrpSpPr>
          <p:cNvPr id="4" name="Group 38"/>
          <p:cNvGrpSpPr>
            <a:grpSpLocks/>
          </p:cNvGrpSpPr>
          <p:nvPr/>
        </p:nvGrpSpPr>
        <p:grpSpPr bwMode="auto">
          <a:xfrm>
            <a:off x="823737" y="3873500"/>
            <a:ext cx="5410200" cy="665162"/>
            <a:chOff x="1152" y="1851"/>
            <a:chExt cx="3408" cy="419"/>
          </a:xfrm>
        </p:grpSpPr>
        <p:grpSp>
          <p:nvGrpSpPr>
            <p:cNvPr id="16407" name="Group 7"/>
            <p:cNvGrpSpPr>
              <a:grpSpLocks/>
            </p:cNvGrpSpPr>
            <p:nvPr/>
          </p:nvGrpSpPr>
          <p:grpSpPr bwMode="auto">
            <a:xfrm>
              <a:off x="1152" y="1851"/>
              <a:ext cx="480" cy="419"/>
              <a:chOff x="3174" y="2656"/>
              <a:chExt cx="1549" cy="1351"/>
            </a:xfrm>
          </p:grpSpPr>
          <p:sp>
            <p:nvSpPr>
              <p:cNvPr id="164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4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16408" name="Line 14"/>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409" name="Text Box 15"/>
            <p:cNvSpPr txBox="1">
              <a:spLocks noChangeArrowheads="1"/>
            </p:cNvSpPr>
            <p:nvPr/>
          </p:nvSpPr>
          <p:spPr bwMode="auto">
            <a:xfrm>
              <a:off x="1776" y="1899"/>
              <a:ext cx="259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err="1">
                  <a:solidFill>
                    <a:srgbClr val="051925"/>
                  </a:solidFill>
                </a:rPr>
                <a:t>Cách</a:t>
              </a:r>
              <a:r>
                <a:rPr lang="en-US" b="1" dirty="0">
                  <a:solidFill>
                    <a:srgbClr val="051925"/>
                  </a:solidFill>
                </a:rPr>
                <a:t> </a:t>
              </a:r>
              <a:r>
                <a:rPr lang="en-US" b="1" dirty="0" err="1">
                  <a:solidFill>
                    <a:srgbClr val="051925"/>
                  </a:solidFill>
                </a:rPr>
                <a:t>tiếp</a:t>
              </a:r>
              <a:r>
                <a:rPr lang="en-US" b="1" dirty="0">
                  <a:solidFill>
                    <a:srgbClr val="051925"/>
                  </a:solidFill>
                </a:rPr>
                <a:t> </a:t>
              </a:r>
              <a:r>
                <a:rPr lang="en-US" b="1" dirty="0" err="1">
                  <a:solidFill>
                    <a:srgbClr val="051925"/>
                  </a:solidFill>
                </a:rPr>
                <a:t>cận</a:t>
              </a:r>
              <a:r>
                <a:rPr lang="en-US" b="1" dirty="0">
                  <a:solidFill>
                    <a:srgbClr val="051925"/>
                  </a:solidFill>
                </a:rPr>
                <a:t> </a:t>
              </a:r>
              <a:r>
                <a:rPr lang="en-US" b="1" dirty="0" err="1">
                  <a:solidFill>
                    <a:srgbClr val="051925"/>
                  </a:solidFill>
                </a:rPr>
                <a:t>từ</a:t>
              </a:r>
              <a:r>
                <a:rPr lang="en-US" b="1" dirty="0">
                  <a:solidFill>
                    <a:srgbClr val="051925"/>
                  </a:solidFill>
                </a:rPr>
                <a:t> </a:t>
              </a:r>
              <a:r>
                <a:rPr lang="en-US" b="1" dirty="0" err="1">
                  <a:solidFill>
                    <a:srgbClr val="051925"/>
                  </a:solidFill>
                </a:rPr>
                <a:t>thu</a:t>
              </a:r>
              <a:r>
                <a:rPr lang="en-US" b="1" dirty="0">
                  <a:solidFill>
                    <a:srgbClr val="051925"/>
                  </a:solidFill>
                </a:rPr>
                <a:t> </a:t>
              </a:r>
              <a:r>
                <a:rPr lang="en-US" b="1" dirty="0" err="1">
                  <a:solidFill>
                    <a:srgbClr val="051925"/>
                  </a:solidFill>
                </a:rPr>
                <a:t>nhập</a:t>
              </a:r>
              <a:endParaRPr lang="en-US" b="1" dirty="0">
                <a:solidFill>
                  <a:srgbClr val="051925"/>
                </a:solidFill>
              </a:endParaRPr>
            </a:p>
          </p:txBody>
        </p:sp>
        <p:sp>
          <p:nvSpPr>
            <p:cNvPr id="16410" name="Text Box 16"/>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2</a:t>
              </a:r>
            </a:p>
          </p:txBody>
        </p:sp>
      </p:grpSp>
      <p:grpSp>
        <p:nvGrpSpPr>
          <p:cNvPr id="6" name="Group 39"/>
          <p:cNvGrpSpPr>
            <a:grpSpLocks/>
          </p:cNvGrpSpPr>
          <p:nvPr/>
        </p:nvGrpSpPr>
        <p:grpSpPr bwMode="auto">
          <a:xfrm>
            <a:off x="823737" y="5126037"/>
            <a:ext cx="5410200" cy="665163"/>
            <a:chOff x="1152" y="2413"/>
            <a:chExt cx="3408" cy="419"/>
          </a:xfrm>
        </p:grpSpPr>
        <p:grpSp>
          <p:nvGrpSpPr>
            <p:cNvPr id="16400" name="Group 17"/>
            <p:cNvGrpSpPr>
              <a:grpSpLocks/>
            </p:cNvGrpSpPr>
            <p:nvPr/>
          </p:nvGrpSpPr>
          <p:grpSpPr bwMode="auto">
            <a:xfrm>
              <a:off x="1152" y="2413"/>
              <a:ext cx="480" cy="419"/>
              <a:chOff x="1110" y="2656"/>
              <a:chExt cx="1549" cy="1351"/>
            </a:xfrm>
          </p:grpSpPr>
          <p:sp>
            <p:nvSpPr>
              <p:cNvPr id="1640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640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mn-cs"/>
                </a:endParaRPr>
              </a:p>
            </p:txBody>
          </p:sp>
        </p:grpSp>
        <p:sp>
          <p:nvSpPr>
            <p:cNvPr id="16401"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402" name="Text Box 26"/>
            <p:cNvSpPr txBox="1">
              <a:spLocks noChangeArrowheads="1"/>
            </p:cNvSpPr>
            <p:nvPr/>
          </p:nvSpPr>
          <p:spPr bwMode="auto">
            <a:xfrm>
              <a:off x="1776" y="2461"/>
              <a:ext cx="209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err="1">
                  <a:solidFill>
                    <a:srgbClr val="051925"/>
                  </a:solidFill>
                </a:rPr>
                <a:t>Cách</a:t>
              </a:r>
              <a:r>
                <a:rPr lang="en-US" b="1" dirty="0">
                  <a:solidFill>
                    <a:srgbClr val="051925"/>
                  </a:solidFill>
                </a:rPr>
                <a:t> </a:t>
              </a:r>
              <a:r>
                <a:rPr lang="en-US" b="1" dirty="0" err="1">
                  <a:solidFill>
                    <a:srgbClr val="051925"/>
                  </a:solidFill>
                </a:rPr>
                <a:t>tiếp</a:t>
              </a:r>
              <a:r>
                <a:rPr lang="en-US" b="1" dirty="0">
                  <a:solidFill>
                    <a:srgbClr val="051925"/>
                  </a:solidFill>
                </a:rPr>
                <a:t> </a:t>
              </a:r>
              <a:r>
                <a:rPr lang="en-US" b="1" dirty="0" err="1">
                  <a:solidFill>
                    <a:srgbClr val="051925"/>
                  </a:solidFill>
                </a:rPr>
                <a:t>cận</a:t>
              </a:r>
              <a:r>
                <a:rPr lang="en-US" b="1" dirty="0">
                  <a:solidFill>
                    <a:srgbClr val="051925"/>
                  </a:solidFill>
                </a:rPr>
                <a:t> </a:t>
              </a:r>
              <a:r>
                <a:rPr lang="en-US" b="1" dirty="0" err="1">
                  <a:solidFill>
                    <a:srgbClr val="051925"/>
                  </a:solidFill>
                </a:rPr>
                <a:t>từ</a:t>
              </a:r>
              <a:r>
                <a:rPr lang="en-US" b="1" dirty="0">
                  <a:solidFill>
                    <a:srgbClr val="051925"/>
                  </a:solidFill>
                </a:rPr>
                <a:t> chi </a:t>
              </a:r>
              <a:r>
                <a:rPr lang="en-US" b="1" dirty="0" err="1">
                  <a:solidFill>
                    <a:srgbClr val="051925"/>
                  </a:solidFill>
                </a:rPr>
                <a:t>phí</a:t>
              </a:r>
              <a:endParaRPr lang="en-US" b="1" dirty="0">
                <a:solidFill>
                  <a:srgbClr val="051925"/>
                </a:solidFill>
              </a:endParaRPr>
            </a:p>
          </p:txBody>
        </p:sp>
        <p:sp>
          <p:nvSpPr>
            <p:cNvPr id="16403" name="Text Box 27"/>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3</a:t>
              </a:r>
            </a:p>
          </p:txBody>
        </p:sp>
      </p:grpSp>
    </p:spTree>
    <p:extLst>
      <p:ext uri="{BB962C8B-B14F-4D97-AF65-F5344CB8AC3E}">
        <p14:creationId xmlns:p14="http://schemas.microsoft.com/office/powerpoint/2010/main" val="3168649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6400"/>
            <a:ext cx="7862887" cy="597753"/>
          </a:xfrm>
        </p:spPr>
        <p:txBody>
          <a:bodyPr>
            <a:normAutofit fontScale="90000"/>
          </a:bodyPr>
          <a:lstStyle/>
          <a:p>
            <a:r>
              <a:rPr lang="en-US" dirty="0" err="1"/>
              <a:t>Cách</a:t>
            </a:r>
            <a:r>
              <a:rPr lang="en-US" dirty="0"/>
              <a:t> tiếp cận giá trị DN và phương pháp xác </a:t>
            </a:r>
            <a:r>
              <a:rPr lang="en-US" dirty="0" err="1"/>
              <a:t>định</a:t>
            </a:r>
            <a:r>
              <a:rPr lang="en-US" dirty="0"/>
              <a:t> GTDN</a:t>
            </a:r>
          </a:p>
        </p:txBody>
      </p:sp>
      <p:sp>
        <p:nvSpPr>
          <p:cNvPr id="3" name="Content Placeholder 2"/>
          <p:cNvSpPr>
            <a:spLocks noGrp="1"/>
          </p:cNvSpPr>
          <p:nvPr>
            <p:ph idx="1"/>
          </p:nvPr>
        </p:nvSpPr>
        <p:spPr/>
        <p:txBody>
          <a:bodyPr>
            <a:normAutofit fontScale="92500"/>
          </a:bodyPr>
          <a:lstStyle/>
          <a:p>
            <a:r>
              <a:rPr lang="en-US" b="1" dirty="0"/>
              <a:t>Cách tiếp cận thị trường:</a:t>
            </a:r>
          </a:p>
          <a:p>
            <a:pPr>
              <a:buFontTx/>
              <a:buChar char="-"/>
            </a:pPr>
            <a:r>
              <a:rPr lang="en-US" dirty="0"/>
              <a:t>Dựa trên cơ sở giá trị của các DN tương tự với DN cần định giá để làm căn cứ xác định GTDN định giá</a:t>
            </a:r>
          </a:p>
          <a:p>
            <a:pPr>
              <a:buNone/>
            </a:pPr>
            <a:r>
              <a:rPr lang="en-US" dirty="0"/>
              <a:t>+ DN tương tự là DN có các đặc trương cơ bản tương đồng với DN cần định giá về ngành nghề kinh doanh, đặc trưng kinh tế- kỹ thuật: quy mô, tài sản...</a:t>
            </a:r>
          </a:p>
          <a:p>
            <a:pPr>
              <a:buFont typeface="Symbol"/>
              <a:buChar char="Þ"/>
            </a:pPr>
            <a:r>
              <a:rPr lang="en-US" b="1" dirty="0"/>
              <a:t>Phương pháp so sánh</a:t>
            </a:r>
          </a:p>
          <a:p>
            <a:pPr>
              <a:buNone/>
            </a:pPr>
            <a:r>
              <a:rPr lang="en-US" dirty="0"/>
              <a:t>	Bằng cách tiêu chuẩn hóa sự khác nhau giữa DN định giá với DN so sánh so với giá trị của từng DN để tìm ra giá trị DN cần định giá.</a:t>
            </a:r>
          </a:p>
        </p:txBody>
      </p:sp>
    </p:spTree>
    <p:extLst>
      <p:ext uri="{BB962C8B-B14F-4D97-AF65-F5344CB8AC3E}">
        <p14:creationId xmlns:p14="http://schemas.microsoft.com/office/powerpoint/2010/main" val="226721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816061"/>
            <a:ext cx="7862887" cy="533401"/>
          </a:xfrm>
        </p:spPr>
        <p:txBody>
          <a:bodyPr>
            <a:normAutofit fontScale="90000"/>
          </a:bodyPr>
          <a:lstStyle/>
          <a:p>
            <a:r>
              <a:rPr lang="en-US" dirty="0" err="1"/>
              <a:t>Cách</a:t>
            </a:r>
            <a:r>
              <a:rPr lang="en-US" dirty="0"/>
              <a:t> </a:t>
            </a:r>
            <a:r>
              <a:rPr lang="en-US" dirty="0" err="1"/>
              <a:t>tiếp</a:t>
            </a:r>
            <a:r>
              <a:rPr lang="en-US" dirty="0"/>
              <a:t> </a:t>
            </a:r>
            <a:r>
              <a:rPr lang="en-US" dirty="0" err="1"/>
              <a:t>cận</a:t>
            </a:r>
            <a:r>
              <a:rPr lang="en-US" dirty="0"/>
              <a:t> </a:t>
            </a:r>
            <a:r>
              <a:rPr lang="en-US" dirty="0" err="1"/>
              <a:t>giá</a:t>
            </a:r>
            <a:r>
              <a:rPr lang="en-US" dirty="0"/>
              <a:t> </a:t>
            </a:r>
            <a:r>
              <a:rPr lang="en-US" dirty="0" err="1"/>
              <a:t>trị</a:t>
            </a:r>
            <a:r>
              <a:rPr lang="en-US" dirty="0"/>
              <a:t> DN </a:t>
            </a:r>
            <a:r>
              <a:rPr lang="en-US" dirty="0" err="1"/>
              <a:t>và</a:t>
            </a:r>
            <a:r>
              <a:rPr lang="en-US" dirty="0"/>
              <a:t> </a:t>
            </a:r>
            <a:r>
              <a:rPr lang="en-US" dirty="0" err="1"/>
              <a:t>phương</a:t>
            </a:r>
            <a:r>
              <a:rPr lang="en-US" dirty="0"/>
              <a:t> </a:t>
            </a:r>
            <a:r>
              <a:rPr lang="en-US" dirty="0" err="1"/>
              <a:t>pháp</a:t>
            </a:r>
            <a:r>
              <a:rPr lang="en-US" dirty="0"/>
              <a:t> </a:t>
            </a:r>
            <a:r>
              <a:rPr lang="en-US" dirty="0" err="1"/>
              <a:t>xác</a:t>
            </a:r>
            <a:r>
              <a:rPr lang="en-US" dirty="0"/>
              <a:t> </a:t>
            </a:r>
            <a:r>
              <a:rPr lang="en-US" dirty="0" err="1"/>
              <a:t>định</a:t>
            </a:r>
            <a:r>
              <a:rPr lang="en-US" dirty="0"/>
              <a:t> GTDN</a:t>
            </a:r>
          </a:p>
        </p:txBody>
      </p:sp>
      <p:sp>
        <p:nvSpPr>
          <p:cNvPr id="3" name="Content Placeholder 2"/>
          <p:cNvSpPr>
            <a:spLocks noGrp="1"/>
          </p:cNvSpPr>
          <p:nvPr>
            <p:ph idx="1"/>
          </p:nvPr>
        </p:nvSpPr>
        <p:spPr/>
        <p:txBody>
          <a:bodyPr>
            <a:normAutofit fontScale="77500" lnSpcReduction="20000"/>
          </a:bodyPr>
          <a:lstStyle/>
          <a:p>
            <a:r>
              <a:rPr lang="en-US" b="1" dirty="0"/>
              <a:t>Cách  tiếp cận thu nhập:</a:t>
            </a:r>
          </a:p>
          <a:p>
            <a:pPr>
              <a:buFontTx/>
              <a:buChar char="-"/>
            </a:pPr>
            <a:r>
              <a:rPr lang="en-US" dirty="0"/>
              <a:t>Dựa trên cơ sở các khoản thu nhập mà doanh nghiệp mang lại trong tương lai:</a:t>
            </a:r>
          </a:p>
          <a:p>
            <a:pPr>
              <a:buFontTx/>
              <a:buChar char="-"/>
            </a:pPr>
            <a:r>
              <a:rPr lang="en-US" dirty="0"/>
              <a:t>Tùy thuộc vào chủ thể nhận được thu nhập DN:</a:t>
            </a:r>
          </a:p>
          <a:p>
            <a:pPr>
              <a:buNone/>
            </a:pPr>
            <a:r>
              <a:rPr lang="en-US" dirty="0"/>
              <a:t>+ Lợi nhuận</a:t>
            </a:r>
          </a:p>
          <a:p>
            <a:pPr>
              <a:buNone/>
            </a:pPr>
            <a:r>
              <a:rPr lang="en-US" dirty="0"/>
              <a:t>+ Cổ tức</a:t>
            </a:r>
          </a:p>
          <a:p>
            <a:pPr>
              <a:buNone/>
            </a:pPr>
            <a:r>
              <a:rPr lang="en-US" dirty="0"/>
              <a:t>+ Dòng tiền</a:t>
            </a:r>
          </a:p>
          <a:p>
            <a:pPr>
              <a:buFont typeface="Symbol"/>
              <a:buChar char="Þ"/>
            </a:pPr>
            <a:r>
              <a:rPr lang="en-US" b="1" dirty="0"/>
              <a:t>Phương pháp chiết khấu</a:t>
            </a:r>
          </a:p>
          <a:p>
            <a:pPr>
              <a:buNone/>
            </a:pPr>
            <a:r>
              <a:rPr lang="en-US" i="1" dirty="0"/>
              <a:t>Là phương pháp lượng hóa các khoản thu nhập trong tương lai mà doanh nghiệp mang lại về thời điểm hiện tại để xác định giá trị DN.</a:t>
            </a:r>
          </a:p>
          <a:p>
            <a:pPr>
              <a:buNone/>
            </a:pPr>
            <a:endParaRPr lang="en-US" b="1" dirty="0"/>
          </a:p>
        </p:txBody>
      </p:sp>
    </p:spTree>
    <p:extLst>
      <p:ext uri="{BB962C8B-B14F-4D97-AF65-F5344CB8AC3E}">
        <p14:creationId xmlns:p14="http://schemas.microsoft.com/office/powerpoint/2010/main" val="173201014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292" y="1136649"/>
            <a:ext cx="7862887" cy="339725"/>
          </a:xfrm>
        </p:spPr>
        <p:txBody>
          <a:bodyPr>
            <a:normAutofit fontScale="90000"/>
          </a:bodyPr>
          <a:lstStyle/>
          <a:p>
            <a:r>
              <a:rPr lang="en-US" dirty="0" err="1"/>
              <a:t>Cách</a:t>
            </a:r>
            <a:r>
              <a:rPr lang="en-US" dirty="0"/>
              <a:t> </a:t>
            </a:r>
            <a:r>
              <a:rPr lang="en-US" dirty="0" err="1"/>
              <a:t>tiếp</a:t>
            </a:r>
            <a:r>
              <a:rPr lang="en-US" dirty="0"/>
              <a:t> </a:t>
            </a:r>
            <a:r>
              <a:rPr lang="en-US" dirty="0" err="1"/>
              <a:t>cận</a:t>
            </a:r>
            <a:r>
              <a:rPr lang="en-US" dirty="0"/>
              <a:t> </a:t>
            </a:r>
            <a:r>
              <a:rPr lang="en-US" dirty="0" err="1"/>
              <a:t>giá</a:t>
            </a:r>
            <a:r>
              <a:rPr lang="en-US" dirty="0"/>
              <a:t> </a:t>
            </a:r>
            <a:r>
              <a:rPr lang="en-US" dirty="0" err="1"/>
              <a:t>trị</a:t>
            </a:r>
            <a:r>
              <a:rPr lang="en-US" dirty="0"/>
              <a:t> DN </a:t>
            </a:r>
            <a:r>
              <a:rPr lang="en-US" dirty="0" err="1"/>
              <a:t>và</a:t>
            </a:r>
            <a:r>
              <a:rPr lang="en-US" dirty="0"/>
              <a:t> </a:t>
            </a:r>
            <a:r>
              <a:rPr lang="en-US" dirty="0" err="1"/>
              <a:t>phương</a:t>
            </a:r>
            <a:r>
              <a:rPr lang="en-US" dirty="0"/>
              <a:t> </a:t>
            </a:r>
            <a:r>
              <a:rPr lang="en-US" dirty="0" err="1"/>
              <a:t>pháp</a:t>
            </a:r>
            <a:r>
              <a:rPr lang="en-US" dirty="0"/>
              <a:t> </a:t>
            </a:r>
            <a:r>
              <a:rPr lang="en-US" dirty="0" err="1"/>
              <a:t>xác</a:t>
            </a:r>
            <a:r>
              <a:rPr lang="en-US" dirty="0"/>
              <a:t> </a:t>
            </a:r>
            <a:r>
              <a:rPr lang="en-US" dirty="0" err="1"/>
              <a:t>định</a:t>
            </a:r>
            <a:r>
              <a:rPr lang="en-US" dirty="0"/>
              <a:t> GTDN</a:t>
            </a:r>
          </a:p>
        </p:txBody>
      </p:sp>
      <p:sp>
        <p:nvSpPr>
          <p:cNvPr id="3" name="Content Placeholder 2"/>
          <p:cNvSpPr>
            <a:spLocks noGrp="1"/>
          </p:cNvSpPr>
          <p:nvPr>
            <p:ph idx="1"/>
          </p:nvPr>
        </p:nvSpPr>
        <p:spPr/>
        <p:txBody>
          <a:bodyPr/>
          <a:lstStyle/>
          <a:p>
            <a:r>
              <a:rPr lang="en-US" b="1" dirty="0"/>
              <a:t>Cách tiếp cận chi phí</a:t>
            </a:r>
          </a:p>
          <a:p>
            <a:pPr>
              <a:buFontTx/>
              <a:buChar char="-"/>
            </a:pPr>
            <a:r>
              <a:rPr lang="en-US" dirty="0"/>
              <a:t>Dựa trên cơ sở chi phí tạo ra một doanh nghiệp có những tài sản tương đương với DN cần định giá.</a:t>
            </a:r>
          </a:p>
          <a:p>
            <a:pPr>
              <a:buFontTx/>
              <a:buChar char="-"/>
            </a:pPr>
            <a:r>
              <a:rPr lang="en-US" dirty="0"/>
              <a:t>Bằng cách ước tính giá trị thị trường của tất cả các tài sản của doanh nghiệp</a:t>
            </a:r>
          </a:p>
          <a:p>
            <a:pPr>
              <a:buFont typeface="Symbol"/>
              <a:buChar char="Þ"/>
            </a:pPr>
            <a:r>
              <a:rPr lang="en-US" b="1" u="sng" dirty="0"/>
              <a:t>Phương pháp tài sản </a:t>
            </a:r>
          </a:p>
          <a:p>
            <a:pPr lvl="0">
              <a:buNone/>
            </a:pPr>
            <a:r>
              <a:rPr lang="en-US" dirty="0"/>
              <a:t>	</a:t>
            </a:r>
            <a:r>
              <a:rPr lang="en-US" i="1" dirty="0"/>
              <a:t>Là phương pháp ước tính giá trị của doanh nghiệp dựa trên giá trị thị trường của tổng tài sản của doanh nghiệp.</a:t>
            </a:r>
          </a:p>
          <a:p>
            <a:pPr>
              <a:buNone/>
            </a:pPr>
            <a:endParaRPr lang="en-US" b="1" dirty="0"/>
          </a:p>
        </p:txBody>
      </p:sp>
    </p:spTree>
    <p:extLst>
      <p:ext uri="{BB962C8B-B14F-4D97-AF65-F5344CB8AC3E}">
        <p14:creationId xmlns:p14="http://schemas.microsoft.com/office/powerpoint/2010/main" val="40928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định</a:t>
            </a:r>
            <a:r>
              <a:rPr lang="en-US" dirty="0"/>
              <a:t> </a:t>
            </a:r>
            <a:r>
              <a:rPr lang="en-US" dirty="0" err="1"/>
              <a:t>giá</a:t>
            </a:r>
            <a:r>
              <a:rPr lang="en-US" dirty="0"/>
              <a:t> DN</a:t>
            </a:r>
          </a:p>
        </p:txBody>
      </p:sp>
      <p:sp>
        <p:nvSpPr>
          <p:cNvPr id="3" name="Content Placeholder 2"/>
          <p:cNvSpPr>
            <a:spLocks noGrp="1"/>
          </p:cNvSpPr>
          <p:nvPr>
            <p:ph idx="1"/>
          </p:nvPr>
        </p:nvSpPr>
        <p:spPr/>
        <p:txBody>
          <a:bodyPr>
            <a:normAutofit/>
          </a:bodyPr>
          <a:lstStyle/>
          <a:p>
            <a:pPr algn="just">
              <a:lnSpc>
                <a:spcPct val="90000"/>
              </a:lnSpc>
              <a:buFont typeface="Wingdings" charset="0"/>
              <a:buChar char="q"/>
            </a:pPr>
            <a:r>
              <a:rPr lang="en-US" sz="2400" dirty="0" err="1"/>
              <a:t>Tùy</a:t>
            </a:r>
            <a:r>
              <a:rPr lang="en-US" sz="2400" dirty="0"/>
              <a:t> </a:t>
            </a:r>
            <a:r>
              <a:rPr lang="en-US" sz="2400" dirty="0" err="1"/>
              <a:t>vào</a:t>
            </a:r>
            <a:r>
              <a:rPr lang="en-US" sz="2400" dirty="0"/>
              <a:t> </a:t>
            </a:r>
            <a:r>
              <a:rPr lang="en-US" sz="2400" dirty="0" err="1"/>
              <a:t>thuộc</a:t>
            </a:r>
            <a:r>
              <a:rPr lang="en-US" sz="2400" dirty="0"/>
              <a:t> </a:t>
            </a:r>
            <a:r>
              <a:rPr lang="en-US" sz="2400" dirty="0" err="1"/>
              <a:t>tính</a:t>
            </a:r>
            <a:r>
              <a:rPr lang="en-US" sz="2400" dirty="0"/>
              <a:t> </a:t>
            </a:r>
            <a:r>
              <a:rPr lang="en-US" sz="2400" dirty="0" err="1"/>
              <a:t>tài</a:t>
            </a:r>
            <a:r>
              <a:rPr lang="en-US" sz="2400" dirty="0"/>
              <a:t> </a:t>
            </a:r>
            <a:r>
              <a:rPr lang="en-US" sz="2400" dirty="0" err="1"/>
              <a:t>sản</a:t>
            </a:r>
            <a:r>
              <a:rPr lang="en-US" sz="2400" dirty="0"/>
              <a:t>, </a:t>
            </a:r>
            <a:r>
              <a:rPr lang="en-US" sz="2400" dirty="0" err="1"/>
              <a:t>sự</a:t>
            </a:r>
            <a:r>
              <a:rPr lang="en-US" sz="2400" dirty="0"/>
              <a:t> tin </a:t>
            </a:r>
            <a:r>
              <a:rPr lang="en-US" sz="2400" dirty="0" err="1"/>
              <a:t>cậy</a:t>
            </a:r>
            <a:r>
              <a:rPr lang="en-US" sz="2400" dirty="0"/>
              <a:t> </a:t>
            </a:r>
            <a:r>
              <a:rPr lang="en-US" sz="2400" dirty="0" err="1"/>
              <a:t>và</a:t>
            </a:r>
            <a:r>
              <a:rPr lang="en-US" sz="2400" dirty="0"/>
              <a:t> </a:t>
            </a:r>
            <a:r>
              <a:rPr lang="en-US" sz="2400" dirty="0" err="1"/>
              <a:t>khả</a:t>
            </a:r>
            <a:r>
              <a:rPr lang="en-US" sz="2400" dirty="0"/>
              <a:t> </a:t>
            </a:r>
            <a:r>
              <a:rPr lang="en-US" sz="2400" dirty="0" err="1"/>
              <a:t>năng</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mục</a:t>
            </a:r>
            <a:r>
              <a:rPr lang="en-US" sz="2400" dirty="0"/>
              <a:t> </a:t>
            </a:r>
            <a:r>
              <a:rPr lang="en-US" sz="2400" dirty="0" err="1"/>
              <a:t>đích</a:t>
            </a:r>
            <a:r>
              <a:rPr lang="en-US" sz="2400" dirty="0"/>
              <a:t> </a:t>
            </a:r>
            <a:r>
              <a:rPr lang="en-US" sz="2400" dirty="0" err="1"/>
              <a:t>định</a:t>
            </a:r>
            <a:r>
              <a:rPr lang="en-US" sz="2400" dirty="0"/>
              <a:t> </a:t>
            </a:r>
            <a:r>
              <a:rPr lang="en-US" sz="2400" dirty="0" err="1"/>
              <a:t>giá</a:t>
            </a:r>
            <a:r>
              <a:rPr lang="en-US" sz="2400" dirty="0"/>
              <a:t> </a:t>
            </a:r>
            <a:r>
              <a:rPr lang="en-US" sz="2400" dirty="0" err="1"/>
              <a:t>mà</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phương</a:t>
            </a:r>
            <a:r>
              <a:rPr lang="en-US" sz="2400" dirty="0"/>
              <a:t> </a:t>
            </a:r>
            <a:r>
              <a:rPr lang="en-US" sz="2400" dirty="0" err="1"/>
              <a:t>pháp</a:t>
            </a:r>
            <a:r>
              <a:rPr lang="en-US" sz="2400" dirty="0"/>
              <a:t> </a:t>
            </a:r>
            <a:r>
              <a:rPr lang="en-US" sz="2400" dirty="0" err="1"/>
              <a:t>định</a:t>
            </a:r>
            <a:r>
              <a:rPr lang="en-US" sz="2400" dirty="0"/>
              <a:t> </a:t>
            </a:r>
            <a:r>
              <a:rPr lang="en-US" sz="2400" dirty="0" err="1"/>
              <a:t>giá</a:t>
            </a:r>
            <a:r>
              <a:rPr lang="en-US" sz="2400" dirty="0"/>
              <a:t> </a:t>
            </a:r>
            <a:r>
              <a:rPr lang="en-US" sz="2400" dirty="0" err="1"/>
              <a:t>khác</a:t>
            </a:r>
            <a:r>
              <a:rPr lang="en-US" sz="2400" dirty="0"/>
              <a:t> </a:t>
            </a:r>
            <a:r>
              <a:rPr lang="en-US" sz="2400" dirty="0" err="1"/>
              <a:t>nhau</a:t>
            </a:r>
            <a:r>
              <a:rPr lang="en-US" sz="2400" dirty="0"/>
              <a:t>.</a:t>
            </a:r>
          </a:p>
          <a:p>
            <a:pPr algn="just">
              <a:lnSpc>
                <a:spcPct val="90000"/>
              </a:lnSpc>
              <a:buFont typeface="Wingdings" charset="0"/>
              <a:buChar char="q"/>
            </a:pPr>
            <a:r>
              <a:rPr lang="en-US" sz="2400" dirty="0" err="1"/>
              <a:t>Không</a:t>
            </a:r>
            <a:r>
              <a:rPr lang="en-US" sz="2400" dirty="0"/>
              <a:t> </a:t>
            </a:r>
            <a:r>
              <a:rPr lang="en-US" sz="2400" dirty="0" err="1"/>
              <a:t>có</a:t>
            </a:r>
            <a:r>
              <a:rPr lang="en-US" sz="2400" dirty="0"/>
              <a:t> </a:t>
            </a:r>
            <a:r>
              <a:rPr lang="en-US" sz="2400" dirty="0" err="1"/>
              <a:t>một</a:t>
            </a:r>
            <a:r>
              <a:rPr lang="en-US" sz="2400" dirty="0"/>
              <a:t> </a:t>
            </a:r>
            <a:r>
              <a:rPr lang="en-US" sz="2400" dirty="0" err="1"/>
              <a:t>phương</a:t>
            </a:r>
            <a:r>
              <a:rPr lang="en-US" sz="2400" dirty="0"/>
              <a:t> </a:t>
            </a:r>
            <a:r>
              <a:rPr lang="en-US" sz="2400" dirty="0" err="1"/>
              <a:t>pháp</a:t>
            </a:r>
            <a:r>
              <a:rPr lang="en-US" sz="2400" dirty="0"/>
              <a:t> </a:t>
            </a:r>
            <a:r>
              <a:rPr lang="en-US" sz="2400" dirty="0" err="1"/>
              <a:t>nào</a:t>
            </a:r>
            <a:r>
              <a:rPr lang="en-US" sz="2400" dirty="0"/>
              <a:t> </a:t>
            </a:r>
            <a:r>
              <a:rPr lang="en-US" sz="2400" dirty="0" err="1"/>
              <a:t>chính</a:t>
            </a:r>
            <a:r>
              <a:rPr lang="en-US" sz="2400" dirty="0"/>
              <a:t> </a:t>
            </a:r>
            <a:r>
              <a:rPr lang="en-US" sz="2400" dirty="0" err="1"/>
              <a:t>xác</a:t>
            </a:r>
            <a:r>
              <a:rPr lang="en-US" sz="2400" dirty="0"/>
              <a:t>, </a:t>
            </a:r>
            <a:r>
              <a:rPr lang="en-US" sz="2400" dirty="0" err="1"/>
              <a:t>chỉ</a:t>
            </a:r>
            <a:r>
              <a:rPr lang="en-US" sz="2400" dirty="0"/>
              <a:t> </a:t>
            </a:r>
            <a:r>
              <a:rPr lang="en-US" sz="2400" dirty="0" err="1"/>
              <a:t>có</a:t>
            </a:r>
            <a:r>
              <a:rPr lang="en-US" sz="2400" dirty="0"/>
              <a:t> </a:t>
            </a:r>
            <a:r>
              <a:rPr lang="en-US" sz="2400" dirty="0" err="1"/>
              <a:t>phương</a:t>
            </a:r>
            <a:r>
              <a:rPr lang="en-US" sz="2400" dirty="0"/>
              <a:t> </a:t>
            </a:r>
            <a:r>
              <a:rPr lang="en-US" sz="2400" dirty="0" err="1"/>
              <a:t>pháp</a:t>
            </a:r>
            <a:r>
              <a:rPr lang="en-US" sz="2400" dirty="0"/>
              <a:t> </a:t>
            </a:r>
            <a:r>
              <a:rPr lang="en-US" sz="2400" dirty="0" err="1"/>
              <a:t>thích</a:t>
            </a:r>
            <a:r>
              <a:rPr lang="en-US" sz="2400" dirty="0"/>
              <a:t> </a:t>
            </a:r>
            <a:r>
              <a:rPr lang="en-US" sz="2400" dirty="0" err="1"/>
              <a:t>hợp</a:t>
            </a:r>
            <a:r>
              <a:rPr lang="en-US" sz="2400" dirty="0"/>
              <a:t> </a:t>
            </a:r>
            <a:r>
              <a:rPr lang="en-US" sz="2400" dirty="0" err="1"/>
              <a:t>nhất</a:t>
            </a:r>
            <a:r>
              <a:rPr lang="en-US" sz="2400" dirty="0"/>
              <a:t>, </a:t>
            </a:r>
            <a:r>
              <a:rPr lang="en-US" sz="2400" dirty="0" err="1"/>
              <a:t>các</a:t>
            </a:r>
            <a:r>
              <a:rPr lang="en-US" sz="2400" dirty="0"/>
              <a:t> </a:t>
            </a:r>
            <a:r>
              <a:rPr lang="en-US" sz="2400" dirty="0" err="1"/>
              <a:t>phương</a:t>
            </a:r>
            <a:r>
              <a:rPr lang="en-US" sz="2400" dirty="0"/>
              <a:t> </a:t>
            </a:r>
            <a:r>
              <a:rPr lang="en-US" sz="2400" dirty="0" err="1"/>
              <a:t>pháp</a:t>
            </a:r>
            <a:r>
              <a:rPr lang="en-US" sz="2400" dirty="0"/>
              <a:t> </a:t>
            </a:r>
            <a:r>
              <a:rPr lang="en-US" sz="2400" dirty="0" err="1"/>
              <a:t>khác</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kiểm</a:t>
            </a:r>
            <a:r>
              <a:rPr lang="en-US" sz="2400" dirty="0"/>
              <a:t> </a:t>
            </a:r>
            <a:r>
              <a:rPr lang="en-US" sz="2400" dirty="0" err="1"/>
              <a:t>tra</a:t>
            </a:r>
            <a:r>
              <a:rPr lang="en-US" sz="2400" dirty="0"/>
              <a:t> </a:t>
            </a:r>
            <a:r>
              <a:rPr lang="en-US" sz="2400" dirty="0" err="1"/>
              <a:t>kết</a:t>
            </a:r>
            <a:r>
              <a:rPr lang="en-US" sz="2400" dirty="0"/>
              <a:t> </a:t>
            </a:r>
            <a:r>
              <a:rPr lang="en-US" sz="2400" dirty="0" err="1"/>
              <a:t>quả</a:t>
            </a:r>
            <a:r>
              <a:rPr lang="en-US" sz="2400" dirty="0"/>
              <a:t> </a:t>
            </a:r>
            <a:r>
              <a:rPr lang="en-US" sz="2400" dirty="0" err="1"/>
              <a:t>của</a:t>
            </a:r>
            <a:r>
              <a:rPr lang="en-US" sz="2400" dirty="0"/>
              <a:t> </a:t>
            </a:r>
            <a:r>
              <a:rPr lang="en-US" sz="2400" dirty="0" err="1"/>
              <a:t>phương</a:t>
            </a:r>
            <a:r>
              <a:rPr lang="en-US" sz="2400" dirty="0"/>
              <a:t> </a:t>
            </a:r>
            <a:r>
              <a:rPr lang="en-US" sz="2400" dirty="0" err="1"/>
              <a:t>pháp</a:t>
            </a:r>
            <a:r>
              <a:rPr lang="en-US" sz="2400" dirty="0"/>
              <a:t> </a:t>
            </a:r>
            <a:r>
              <a:rPr lang="en-US" sz="2400" dirty="0" err="1"/>
              <a:t>thích</a:t>
            </a:r>
            <a:r>
              <a:rPr lang="en-US" sz="2400" dirty="0"/>
              <a:t> </a:t>
            </a:r>
            <a:r>
              <a:rPr lang="en-US" sz="2400" dirty="0" err="1"/>
              <a:t>hợp</a:t>
            </a:r>
            <a:r>
              <a:rPr lang="en-US" sz="2400" dirty="0"/>
              <a:t> </a:t>
            </a:r>
            <a:r>
              <a:rPr lang="en-US" sz="2400" dirty="0" err="1"/>
              <a:t>nhất</a:t>
            </a:r>
            <a:r>
              <a:rPr lang="en-US" sz="2400" dirty="0"/>
              <a:t>.</a:t>
            </a:r>
          </a:p>
          <a:p>
            <a:pPr algn="just">
              <a:lnSpc>
                <a:spcPct val="90000"/>
              </a:lnSpc>
              <a:buFont typeface="Wingdings" charset="0"/>
              <a:buChar char="q"/>
            </a:pPr>
            <a:r>
              <a:rPr lang="en-US" sz="2400" dirty="0" err="1"/>
              <a:t>Thực</a:t>
            </a:r>
            <a:r>
              <a:rPr lang="en-US" sz="2400" dirty="0"/>
              <a:t> </a:t>
            </a:r>
            <a:r>
              <a:rPr lang="en-US" sz="2400" dirty="0" err="1"/>
              <a:t>tế</a:t>
            </a:r>
            <a:r>
              <a:rPr lang="en-US" sz="2400" dirty="0"/>
              <a:t> </a:t>
            </a:r>
            <a:r>
              <a:rPr lang="en-US" sz="2400" dirty="0" err="1"/>
              <a:t>trên</a:t>
            </a:r>
            <a:r>
              <a:rPr lang="en-US" sz="2400" dirty="0"/>
              <a:t> </a:t>
            </a:r>
            <a:r>
              <a:rPr lang="en-US" sz="2400" dirty="0" err="1"/>
              <a:t>thế</a:t>
            </a:r>
            <a:r>
              <a:rPr lang="en-US" sz="2400" dirty="0"/>
              <a:t> </a:t>
            </a:r>
            <a:r>
              <a:rPr lang="en-US" sz="2400" dirty="0" err="1"/>
              <a:t>giới</a:t>
            </a:r>
            <a:r>
              <a:rPr lang="en-US" sz="2400" dirty="0"/>
              <a:t> </a:t>
            </a:r>
            <a:r>
              <a:rPr lang="en-US" sz="2400" dirty="0" err="1"/>
              <a:t>hiện</a:t>
            </a:r>
            <a:r>
              <a:rPr lang="en-US" sz="2400" dirty="0"/>
              <a:t> nay </a:t>
            </a:r>
            <a:r>
              <a:rPr lang="en-US" sz="2400" dirty="0" err="1"/>
              <a:t>thông</a:t>
            </a:r>
            <a:r>
              <a:rPr lang="en-US" sz="2400" dirty="0"/>
              <a:t> </a:t>
            </a:r>
            <a:r>
              <a:rPr lang="en-US" sz="2400" dirty="0" err="1"/>
              <a:t>thường</a:t>
            </a:r>
            <a:r>
              <a:rPr lang="en-US" sz="2400" dirty="0"/>
              <a:t> </a:t>
            </a:r>
            <a:r>
              <a:rPr lang="en-US" sz="2400" dirty="0" err="1"/>
              <a:t>phải</a:t>
            </a:r>
            <a:r>
              <a:rPr lang="en-US" sz="2400" dirty="0"/>
              <a:t> </a:t>
            </a:r>
            <a:r>
              <a:rPr lang="en-US" sz="2400" dirty="0" err="1"/>
              <a:t>sử</a:t>
            </a:r>
            <a:r>
              <a:rPr lang="en-US" sz="2400" dirty="0"/>
              <a:t> </a:t>
            </a:r>
            <a:r>
              <a:rPr lang="en-US" sz="2400" dirty="0" err="1"/>
              <a:t>dụng</a:t>
            </a:r>
            <a:r>
              <a:rPr lang="en-US" sz="2400" dirty="0"/>
              <a:t> </a:t>
            </a:r>
            <a:r>
              <a:rPr lang="en-US" sz="2400" dirty="0" err="1"/>
              <a:t>từ</a:t>
            </a:r>
            <a:r>
              <a:rPr lang="en-US" sz="2400" dirty="0"/>
              <a:t> 3 </a:t>
            </a:r>
            <a:r>
              <a:rPr lang="en-US" sz="2400" dirty="0" err="1"/>
              <a:t>phương</a:t>
            </a:r>
            <a:r>
              <a:rPr lang="en-US" sz="2400" dirty="0"/>
              <a:t> </a:t>
            </a:r>
            <a:r>
              <a:rPr lang="en-US" sz="2400" dirty="0" err="1"/>
              <a:t>pháp</a:t>
            </a:r>
            <a:r>
              <a:rPr lang="en-US" sz="2400" dirty="0"/>
              <a:t> </a:t>
            </a:r>
            <a:r>
              <a:rPr lang="en-US" sz="2400" dirty="0" err="1"/>
              <a:t>trở</a:t>
            </a:r>
            <a:r>
              <a:rPr lang="en-US" sz="2400" dirty="0"/>
              <a:t> </a:t>
            </a:r>
            <a:r>
              <a:rPr lang="en-US" sz="2400" dirty="0" err="1"/>
              <a:t>lên</a:t>
            </a:r>
            <a:r>
              <a:rPr lang="en-US" sz="2400" dirty="0"/>
              <a:t> </a:t>
            </a:r>
            <a:r>
              <a:rPr lang="en-US" sz="2400" dirty="0" err="1"/>
              <a:t>để</a:t>
            </a:r>
            <a:r>
              <a:rPr lang="en-US" sz="2400" dirty="0"/>
              <a:t> </a:t>
            </a:r>
            <a:r>
              <a:rPr lang="en-US" sz="2400" dirty="0" err="1"/>
              <a:t>định</a:t>
            </a:r>
            <a:r>
              <a:rPr lang="en-US" sz="2400" dirty="0"/>
              <a:t> </a:t>
            </a:r>
            <a:r>
              <a:rPr lang="en-US" sz="2400" dirty="0" err="1"/>
              <a:t>giá</a:t>
            </a:r>
            <a:r>
              <a:rPr lang="en-US" sz="2400" dirty="0"/>
              <a:t>.</a:t>
            </a:r>
          </a:p>
          <a:p>
            <a:endParaRPr lang="en-US" sz="2400" dirty="0"/>
          </a:p>
        </p:txBody>
      </p:sp>
    </p:spTree>
    <p:extLst>
      <p:ext uri="{BB962C8B-B14F-4D97-AF65-F5344CB8AC3E}">
        <p14:creationId xmlns:p14="http://schemas.microsoft.com/office/powerpoint/2010/main" val="419119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t>Khái niệm Doanh nghiệp </a:t>
            </a:r>
          </a:p>
        </p:txBody>
      </p:sp>
      <p:sp>
        <p:nvSpPr>
          <p:cNvPr id="2253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CCAEFCC8-5985-ED46-962B-AC44AB05BEB7}" type="slidenum">
              <a:rPr lang="en-US" sz="1400">
                <a:latin typeface="Arial" charset="0"/>
              </a:rPr>
              <a:pPr eaLnBrk="1" hangingPunct="1"/>
              <a:t>6</a:t>
            </a:fld>
            <a:endParaRPr lang="en-US" sz="1400">
              <a:latin typeface="Arial" charset="0"/>
            </a:endParaRPr>
          </a:p>
        </p:txBody>
      </p:sp>
      <p:sp>
        <p:nvSpPr>
          <p:cNvPr id="134145" name="Rectangle 1"/>
          <p:cNvSpPr>
            <a:spLocks noChangeArrowheads="1"/>
          </p:cNvSpPr>
          <p:nvPr/>
        </p:nvSpPr>
        <p:spPr bwMode="auto">
          <a:xfrm>
            <a:off x="779463" y="2216812"/>
            <a:ext cx="7467600" cy="3513832"/>
          </a:xfrm>
          <a:prstGeom prst="cloud">
            <a:avLst/>
          </a:prstGeom>
          <a:ln>
            <a:headEnd/>
            <a:tailEnd/>
          </a:ln>
        </p:spPr>
        <p:style>
          <a:lnRef idx="2">
            <a:schemeClr val="dk1">
              <a:shade val="50000"/>
            </a:schemeClr>
          </a:lnRef>
          <a:fillRef idx="1">
            <a:schemeClr val="dk1"/>
          </a:fillRef>
          <a:effectRef idx="0">
            <a:schemeClr val="dk1"/>
          </a:effectRef>
          <a:fontRef idx="minor">
            <a:schemeClr val="lt1"/>
          </a:fontRef>
        </p:style>
        <p:txBody>
          <a:bodyPr anchor="ctr">
            <a:spAutoFit/>
          </a:bodyPr>
          <a:lstStyle>
            <a:lvl1pPr indent="457200"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just">
              <a:defRPr/>
            </a:pPr>
            <a:r>
              <a:rPr lang="en-US" b="1" dirty="0">
                <a:solidFill>
                  <a:srgbClr val="2B166E"/>
                </a:solidFill>
                <a:latin typeface="Verdana" charset="0"/>
              </a:rPr>
              <a:t>Theo IVSC: </a:t>
            </a:r>
          </a:p>
          <a:p>
            <a:pPr algn="just">
              <a:defRPr/>
            </a:pPr>
            <a:r>
              <a:rPr lang="ja-JP" altLang="en-US" dirty="0">
                <a:solidFill>
                  <a:srgbClr val="2B166E"/>
                </a:solidFill>
                <a:latin typeface="Verdana" charset="0"/>
              </a:rPr>
              <a:t>“</a:t>
            </a:r>
            <a:r>
              <a:rPr lang="en-US" dirty="0" err="1">
                <a:solidFill>
                  <a:srgbClr val="2B166E"/>
                </a:solidFill>
                <a:latin typeface="Verdana" charset="0"/>
              </a:rPr>
              <a:t>Doanh</a:t>
            </a:r>
            <a:r>
              <a:rPr lang="en-US" dirty="0">
                <a:solidFill>
                  <a:srgbClr val="2B166E"/>
                </a:solidFill>
                <a:latin typeface="Verdana" charset="0"/>
              </a:rPr>
              <a:t> </a:t>
            </a:r>
            <a:r>
              <a:rPr lang="en-US" dirty="0" err="1">
                <a:solidFill>
                  <a:srgbClr val="2B166E"/>
                </a:solidFill>
                <a:latin typeface="Verdana" charset="0"/>
              </a:rPr>
              <a:t>nghiệp</a:t>
            </a:r>
            <a:r>
              <a:rPr lang="en-US" dirty="0">
                <a:solidFill>
                  <a:srgbClr val="2B166E"/>
                </a:solidFill>
                <a:latin typeface="Verdana" charset="0"/>
              </a:rPr>
              <a:t> </a:t>
            </a:r>
            <a:r>
              <a:rPr lang="en-US" dirty="0" err="1">
                <a:solidFill>
                  <a:srgbClr val="2B166E"/>
                </a:solidFill>
                <a:latin typeface="Verdana" charset="0"/>
              </a:rPr>
              <a:t>là</a:t>
            </a:r>
            <a:r>
              <a:rPr lang="en-US" dirty="0">
                <a:solidFill>
                  <a:srgbClr val="2B166E"/>
                </a:solidFill>
                <a:latin typeface="Verdana" charset="0"/>
              </a:rPr>
              <a:t> </a:t>
            </a:r>
            <a:r>
              <a:rPr lang="en-US" dirty="0" err="1">
                <a:solidFill>
                  <a:srgbClr val="2B166E"/>
                </a:solidFill>
                <a:latin typeface="Verdana" charset="0"/>
              </a:rPr>
              <a:t>một</a:t>
            </a:r>
            <a:r>
              <a:rPr lang="en-US" dirty="0">
                <a:solidFill>
                  <a:srgbClr val="2B166E"/>
                </a:solidFill>
                <a:latin typeface="Verdana" charset="0"/>
              </a:rPr>
              <a:t> </a:t>
            </a:r>
            <a:r>
              <a:rPr lang="en-US" dirty="0" err="1">
                <a:solidFill>
                  <a:srgbClr val="2B166E"/>
                </a:solidFill>
                <a:latin typeface="Verdana" charset="0"/>
              </a:rPr>
              <a:t>tổ</a:t>
            </a:r>
            <a:r>
              <a:rPr lang="en-US" dirty="0">
                <a:solidFill>
                  <a:srgbClr val="2B166E"/>
                </a:solidFill>
                <a:latin typeface="Verdana" charset="0"/>
              </a:rPr>
              <a:t> </a:t>
            </a:r>
            <a:r>
              <a:rPr lang="en-US" dirty="0" err="1">
                <a:solidFill>
                  <a:srgbClr val="2B166E"/>
                </a:solidFill>
                <a:latin typeface="Verdana" charset="0"/>
              </a:rPr>
              <a:t>chức</a:t>
            </a:r>
            <a:r>
              <a:rPr lang="en-US" dirty="0">
                <a:solidFill>
                  <a:srgbClr val="2B166E"/>
                </a:solidFill>
                <a:latin typeface="Verdana" charset="0"/>
              </a:rPr>
              <a:t> </a:t>
            </a:r>
            <a:r>
              <a:rPr lang="en-US" dirty="0" err="1">
                <a:solidFill>
                  <a:srgbClr val="2B166E"/>
                </a:solidFill>
                <a:latin typeface="Verdana" charset="0"/>
              </a:rPr>
              <a:t>thương</a:t>
            </a:r>
            <a:r>
              <a:rPr lang="en-US" dirty="0">
                <a:solidFill>
                  <a:srgbClr val="2B166E"/>
                </a:solidFill>
                <a:latin typeface="Verdana" charset="0"/>
              </a:rPr>
              <a:t> </a:t>
            </a:r>
            <a:r>
              <a:rPr lang="en-US" dirty="0" err="1">
                <a:solidFill>
                  <a:srgbClr val="2B166E"/>
                </a:solidFill>
                <a:latin typeface="Verdana" charset="0"/>
              </a:rPr>
              <a:t>mại</a:t>
            </a:r>
            <a:r>
              <a:rPr lang="en-US" dirty="0">
                <a:solidFill>
                  <a:srgbClr val="2B166E"/>
                </a:solidFill>
                <a:latin typeface="Verdana" charset="0"/>
              </a:rPr>
              <a:t>, </a:t>
            </a:r>
            <a:r>
              <a:rPr lang="en-US" dirty="0" err="1">
                <a:solidFill>
                  <a:srgbClr val="2B166E"/>
                </a:solidFill>
                <a:latin typeface="Verdana" charset="0"/>
              </a:rPr>
              <a:t>công</a:t>
            </a:r>
            <a:r>
              <a:rPr lang="en-US" dirty="0">
                <a:solidFill>
                  <a:srgbClr val="2B166E"/>
                </a:solidFill>
                <a:latin typeface="Verdana" charset="0"/>
              </a:rPr>
              <a:t> </a:t>
            </a:r>
            <a:r>
              <a:rPr lang="en-US" dirty="0" err="1">
                <a:solidFill>
                  <a:srgbClr val="2B166E"/>
                </a:solidFill>
                <a:latin typeface="Verdana" charset="0"/>
              </a:rPr>
              <a:t>nghiệp</a:t>
            </a:r>
            <a:r>
              <a:rPr lang="en-US" dirty="0">
                <a:solidFill>
                  <a:srgbClr val="2B166E"/>
                </a:solidFill>
                <a:latin typeface="Verdana" charset="0"/>
              </a:rPr>
              <a:t>, </a:t>
            </a:r>
            <a:r>
              <a:rPr lang="en-US" dirty="0" err="1">
                <a:solidFill>
                  <a:srgbClr val="2B166E"/>
                </a:solidFill>
                <a:latin typeface="Verdana" charset="0"/>
              </a:rPr>
              <a:t>dịch</a:t>
            </a:r>
            <a:r>
              <a:rPr lang="en-US" dirty="0">
                <a:solidFill>
                  <a:srgbClr val="2B166E"/>
                </a:solidFill>
                <a:latin typeface="Verdana" charset="0"/>
              </a:rPr>
              <a:t> </a:t>
            </a:r>
            <a:r>
              <a:rPr lang="en-US" dirty="0" err="1">
                <a:solidFill>
                  <a:srgbClr val="2B166E"/>
                </a:solidFill>
                <a:latin typeface="Verdana" charset="0"/>
              </a:rPr>
              <a:t>vụ</a:t>
            </a:r>
            <a:r>
              <a:rPr lang="en-US" dirty="0">
                <a:solidFill>
                  <a:srgbClr val="2B166E"/>
                </a:solidFill>
                <a:latin typeface="Verdana" charset="0"/>
              </a:rPr>
              <a:t> hay </a:t>
            </a:r>
            <a:r>
              <a:rPr lang="en-US" dirty="0" err="1">
                <a:solidFill>
                  <a:srgbClr val="2B166E"/>
                </a:solidFill>
                <a:latin typeface="Verdana" charset="0"/>
              </a:rPr>
              <a:t>đầu</a:t>
            </a:r>
            <a:r>
              <a:rPr lang="en-US" dirty="0">
                <a:solidFill>
                  <a:srgbClr val="2B166E"/>
                </a:solidFill>
                <a:latin typeface="Verdana" charset="0"/>
              </a:rPr>
              <a:t> </a:t>
            </a:r>
            <a:r>
              <a:rPr lang="en-US" dirty="0" err="1">
                <a:solidFill>
                  <a:srgbClr val="2B166E"/>
                </a:solidFill>
                <a:latin typeface="Verdana" charset="0"/>
              </a:rPr>
              <a:t>tư</a:t>
            </a:r>
            <a:r>
              <a:rPr lang="en-US" dirty="0">
                <a:solidFill>
                  <a:srgbClr val="2B166E"/>
                </a:solidFill>
                <a:latin typeface="Verdana" charset="0"/>
              </a:rPr>
              <a:t> </a:t>
            </a:r>
            <a:r>
              <a:rPr lang="en-US" dirty="0" err="1">
                <a:solidFill>
                  <a:srgbClr val="2B166E"/>
                </a:solidFill>
                <a:latin typeface="Verdana" charset="0"/>
              </a:rPr>
              <a:t>đang</a:t>
            </a:r>
            <a:r>
              <a:rPr lang="en-US" dirty="0">
                <a:solidFill>
                  <a:srgbClr val="2B166E"/>
                </a:solidFill>
                <a:latin typeface="Verdana" charset="0"/>
              </a:rPr>
              <a:t> </a:t>
            </a:r>
            <a:r>
              <a:rPr lang="en-US" dirty="0" err="1">
                <a:solidFill>
                  <a:srgbClr val="2B166E"/>
                </a:solidFill>
                <a:latin typeface="Verdana" charset="0"/>
              </a:rPr>
              <a:t>theo</a:t>
            </a:r>
            <a:r>
              <a:rPr lang="en-US" dirty="0">
                <a:solidFill>
                  <a:srgbClr val="2B166E"/>
                </a:solidFill>
                <a:latin typeface="Verdana" charset="0"/>
              </a:rPr>
              <a:t> </a:t>
            </a:r>
            <a:r>
              <a:rPr lang="en-US" dirty="0" err="1">
                <a:solidFill>
                  <a:srgbClr val="2B166E"/>
                </a:solidFill>
                <a:latin typeface="Verdana" charset="0"/>
              </a:rPr>
              <a:t>đuổi</a:t>
            </a:r>
            <a:r>
              <a:rPr lang="en-US" dirty="0">
                <a:solidFill>
                  <a:srgbClr val="2B166E"/>
                </a:solidFill>
                <a:latin typeface="Verdana" charset="0"/>
              </a:rPr>
              <a:t> </a:t>
            </a:r>
            <a:r>
              <a:rPr lang="en-US" dirty="0" err="1">
                <a:solidFill>
                  <a:srgbClr val="2B166E"/>
                </a:solidFill>
                <a:latin typeface="Verdana" charset="0"/>
              </a:rPr>
              <a:t>một</a:t>
            </a:r>
            <a:r>
              <a:rPr lang="en-US" dirty="0">
                <a:solidFill>
                  <a:srgbClr val="2B166E"/>
                </a:solidFill>
                <a:latin typeface="Verdana" charset="0"/>
              </a:rPr>
              <a:t> </a:t>
            </a:r>
            <a:r>
              <a:rPr lang="en-US" dirty="0" err="1">
                <a:solidFill>
                  <a:srgbClr val="2B166E"/>
                </a:solidFill>
                <a:latin typeface="Verdana" charset="0"/>
              </a:rPr>
              <a:t>hoạt</a:t>
            </a:r>
            <a:r>
              <a:rPr lang="en-US" dirty="0">
                <a:solidFill>
                  <a:srgbClr val="2B166E"/>
                </a:solidFill>
                <a:latin typeface="Verdana" charset="0"/>
              </a:rPr>
              <a:t> </a:t>
            </a:r>
            <a:r>
              <a:rPr lang="en-US" dirty="0" err="1">
                <a:solidFill>
                  <a:srgbClr val="2B166E"/>
                </a:solidFill>
                <a:latin typeface="Verdana" charset="0"/>
              </a:rPr>
              <a:t>động</a:t>
            </a:r>
            <a:r>
              <a:rPr lang="en-US" dirty="0">
                <a:solidFill>
                  <a:srgbClr val="2B166E"/>
                </a:solidFill>
                <a:latin typeface="Verdana" charset="0"/>
              </a:rPr>
              <a:t> </a:t>
            </a:r>
            <a:r>
              <a:rPr lang="en-US" dirty="0" err="1">
                <a:solidFill>
                  <a:srgbClr val="2B166E"/>
                </a:solidFill>
                <a:latin typeface="Verdana" charset="0"/>
              </a:rPr>
              <a:t>kinh</a:t>
            </a:r>
            <a:r>
              <a:rPr lang="en-US" dirty="0">
                <a:solidFill>
                  <a:srgbClr val="2B166E"/>
                </a:solidFill>
                <a:latin typeface="Verdana" charset="0"/>
              </a:rPr>
              <a:t> </a:t>
            </a:r>
            <a:r>
              <a:rPr lang="en-US" dirty="0" err="1">
                <a:solidFill>
                  <a:srgbClr val="2B166E"/>
                </a:solidFill>
                <a:latin typeface="Verdana" charset="0"/>
              </a:rPr>
              <a:t>tế</a:t>
            </a:r>
            <a:r>
              <a:rPr lang="ja-JP" altLang="en-US" dirty="0">
                <a:solidFill>
                  <a:srgbClr val="2B166E"/>
                </a:solidFill>
                <a:latin typeface="Verdana" charset="0"/>
              </a:rPr>
              <a:t>”</a:t>
            </a:r>
            <a:r>
              <a:rPr lang="en-US" dirty="0">
                <a:solidFill>
                  <a:srgbClr val="2B166E"/>
                </a:solidFill>
                <a:latin typeface="Verdana" charset="0"/>
              </a:rPr>
              <a:t>.</a:t>
            </a:r>
            <a:endParaRPr lang="en-US" dirty="0"/>
          </a:p>
        </p:txBody>
      </p:sp>
    </p:spTree>
    <p:extLst>
      <p:ext uri="{BB962C8B-B14F-4D97-AF65-F5344CB8AC3E}">
        <p14:creationId xmlns:p14="http://schemas.microsoft.com/office/powerpoint/2010/main" val="8822040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ôn</a:t>
            </a:r>
            <a:r>
              <a:rPr lang="en-US" dirty="0"/>
              <a:t> </a:t>
            </a:r>
            <a:r>
              <a:rPr lang="en-US" dirty="0" err="1"/>
              <a:t>tập</a:t>
            </a:r>
            <a:r>
              <a:rPr lang="en-US" dirty="0"/>
              <a:t> </a:t>
            </a:r>
            <a:r>
              <a:rPr lang="en-US" dirty="0" err="1"/>
              <a:t>chương</a:t>
            </a:r>
            <a:r>
              <a:rPr lang="en-US" dirty="0"/>
              <a:t> 1</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1. </a:t>
            </a:r>
            <a:r>
              <a:rPr lang="en-US" dirty="0" err="1"/>
              <a:t>Nêu</a:t>
            </a:r>
            <a:r>
              <a:rPr lang="en-US" dirty="0"/>
              <a:t> </a:t>
            </a:r>
            <a:r>
              <a:rPr lang="en-US" dirty="0" err="1"/>
              <a:t>khái</a:t>
            </a:r>
            <a:r>
              <a:rPr lang="en-US" dirty="0"/>
              <a:t> </a:t>
            </a:r>
            <a:r>
              <a:rPr lang="en-US" dirty="0" err="1"/>
              <a:t>niệm</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doanh</a:t>
            </a:r>
            <a:r>
              <a:rPr lang="en-US" dirty="0"/>
              <a:t> </a:t>
            </a:r>
            <a:r>
              <a:rPr lang="en-US" dirty="0" err="1"/>
              <a:t>nghiệp</a:t>
            </a:r>
            <a:r>
              <a:rPr lang="en-US" dirty="0"/>
              <a:t>.</a:t>
            </a:r>
          </a:p>
          <a:p>
            <a:pPr marL="0" indent="0">
              <a:buNone/>
            </a:pPr>
            <a:r>
              <a:rPr lang="en-US" dirty="0"/>
              <a:t>2. </a:t>
            </a:r>
            <a:r>
              <a:rPr lang="en-US" dirty="0" err="1"/>
              <a:t>Phân</a:t>
            </a:r>
            <a:r>
              <a:rPr lang="en-US" dirty="0"/>
              <a:t> </a:t>
            </a:r>
            <a:r>
              <a:rPr lang="en-US" dirty="0" err="1"/>
              <a:t>tích</a:t>
            </a:r>
            <a:r>
              <a:rPr lang="en-US" dirty="0"/>
              <a:t> </a:t>
            </a:r>
            <a:r>
              <a:rPr lang="en-US" dirty="0" err="1"/>
              <a:t>khái</a:t>
            </a:r>
            <a:r>
              <a:rPr lang="en-US" dirty="0"/>
              <a:t> </a:t>
            </a:r>
            <a:r>
              <a:rPr lang="en-US" dirty="0" err="1"/>
              <a:t>niệm</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r>
              <a:rPr lang="en-US" dirty="0"/>
              <a:t>, </a:t>
            </a:r>
            <a:r>
              <a:rPr lang="en-US" dirty="0" err="1"/>
              <a:t>định</a:t>
            </a:r>
            <a:r>
              <a:rPr lang="en-US" dirty="0"/>
              <a:t> </a:t>
            </a:r>
            <a:r>
              <a:rPr lang="en-US" dirty="0" err="1"/>
              <a:t>giá</a:t>
            </a:r>
            <a:r>
              <a:rPr lang="en-US" dirty="0"/>
              <a:t> </a:t>
            </a:r>
            <a:r>
              <a:rPr lang="en-US" dirty="0" err="1"/>
              <a:t>doanh</a:t>
            </a:r>
            <a:r>
              <a:rPr lang="en-US" dirty="0"/>
              <a:t> </a:t>
            </a:r>
            <a:r>
              <a:rPr lang="en-US" dirty="0" err="1"/>
              <a:t>nghiệp</a:t>
            </a:r>
            <a:r>
              <a:rPr lang="en-US" dirty="0"/>
              <a:t>. </a:t>
            </a:r>
          </a:p>
          <a:p>
            <a:pPr marL="0" indent="0">
              <a:buNone/>
            </a:pPr>
            <a:r>
              <a:rPr lang="en-US" dirty="0"/>
              <a:t>3. </a:t>
            </a:r>
            <a:r>
              <a:rPr lang="en-US" dirty="0" err="1"/>
              <a:t>Phân</a:t>
            </a:r>
            <a:r>
              <a:rPr lang="en-US" dirty="0"/>
              <a:t> </a:t>
            </a:r>
            <a:r>
              <a:rPr lang="en-US" dirty="0" err="1"/>
              <a:t>biệt</a:t>
            </a:r>
            <a:r>
              <a:rPr lang="en-US" dirty="0"/>
              <a:t> </a:t>
            </a:r>
            <a:r>
              <a:rPr lang="en-US" dirty="0" err="1"/>
              <a:t>giá</a:t>
            </a:r>
            <a:r>
              <a:rPr lang="en-US" dirty="0"/>
              <a:t> </a:t>
            </a:r>
            <a:r>
              <a:rPr lang="en-US" dirty="0" err="1"/>
              <a:t>trị</a:t>
            </a:r>
            <a:r>
              <a:rPr lang="en-US" dirty="0"/>
              <a:t> </a:t>
            </a:r>
            <a:r>
              <a:rPr lang="en-US" dirty="0" err="1"/>
              <a:t>và</a:t>
            </a:r>
            <a:r>
              <a:rPr lang="en-US" dirty="0"/>
              <a:t> </a:t>
            </a:r>
            <a:r>
              <a:rPr lang="en-US" dirty="0" err="1"/>
              <a:t>giá</a:t>
            </a:r>
            <a:r>
              <a:rPr lang="en-US" dirty="0"/>
              <a:t> </a:t>
            </a:r>
            <a:r>
              <a:rPr lang="en-US" dirty="0" err="1"/>
              <a:t>cả</a:t>
            </a:r>
            <a:r>
              <a:rPr lang="en-US" dirty="0"/>
              <a:t>, </a:t>
            </a:r>
            <a:r>
              <a:rPr lang="en-US" dirty="0" err="1"/>
              <a:t>giá</a:t>
            </a:r>
            <a:r>
              <a:rPr lang="en-US" dirty="0"/>
              <a:t> </a:t>
            </a:r>
            <a:r>
              <a:rPr lang="en-US" dirty="0" err="1"/>
              <a:t>trị</a:t>
            </a:r>
            <a:r>
              <a:rPr lang="en-US" dirty="0"/>
              <a:t> </a:t>
            </a:r>
            <a:r>
              <a:rPr lang="en-US" dirty="0" err="1"/>
              <a:t>thị</a:t>
            </a:r>
            <a:r>
              <a:rPr lang="en-US" dirty="0"/>
              <a:t> </a:t>
            </a:r>
            <a:r>
              <a:rPr lang="en-US" dirty="0" err="1"/>
              <a:t>trường</a:t>
            </a:r>
            <a:r>
              <a:rPr lang="en-US" dirty="0"/>
              <a:t> </a:t>
            </a:r>
            <a:r>
              <a:rPr lang="en-US" dirty="0" err="1"/>
              <a:t>và</a:t>
            </a:r>
            <a:r>
              <a:rPr lang="en-US" dirty="0"/>
              <a:t> </a:t>
            </a:r>
            <a:r>
              <a:rPr lang="en-US" dirty="0" err="1"/>
              <a:t>giá</a:t>
            </a:r>
            <a:r>
              <a:rPr lang="en-US" dirty="0"/>
              <a:t> </a:t>
            </a:r>
            <a:r>
              <a:rPr lang="en-US" dirty="0" err="1"/>
              <a:t>trị</a:t>
            </a:r>
            <a:r>
              <a:rPr lang="en-US" dirty="0"/>
              <a:t> phi </a:t>
            </a:r>
            <a:r>
              <a:rPr lang="en-US" dirty="0" err="1"/>
              <a:t>thị</a:t>
            </a:r>
            <a:r>
              <a:rPr lang="en-US" dirty="0"/>
              <a:t> </a:t>
            </a:r>
            <a:r>
              <a:rPr lang="en-US" dirty="0" err="1"/>
              <a:t>trường</a:t>
            </a:r>
            <a:r>
              <a:rPr lang="en-US" dirty="0"/>
              <a:t>. </a:t>
            </a:r>
            <a:r>
              <a:rPr lang="en-US" dirty="0" err="1"/>
              <a:t>Lấy</a:t>
            </a:r>
            <a:r>
              <a:rPr lang="en-US" dirty="0"/>
              <a:t> </a:t>
            </a:r>
            <a:r>
              <a:rPr lang="en-US" dirty="0" err="1"/>
              <a:t>ví</a:t>
            </a:r>
            <a:r>
              <a:rPr lang="en-US" dirty="0"/>
              <a:t> </a:t>
            </a:r>
            <a:r>
              <a:rPr lang="en-US" dirty="0" err="1"/>
              <a:t>dụ</a:t>
            </a:r>
            <a:r>
              <a:rPr lang="en-US" dirty="0"/>
              <a:t> minh </a:t>
            </a:r>
            <a:r>
              <a:rPr lang="en-US" dirty="0" err="1"/>
              <a:t>họa</a:t>
            </a:r>
            <a:r>
              <a:rPr lang="en-US" dirty="0"/>
              <a:t>.</a:t>
            </a:r>
          </a:p>
          <a:p>
            <a:pPr marL="0" indent="0">
              <a:buNone/>
            </a:pPr>
            <a:r>
              <a:rPr lang="en-US" dirty="0"/>
              <a:t>4. </a:t>
            </a:r>
            <a:r>
              <a:rPr lang="en-US" dirty="0" err="1"/>
              <a:t>Nêu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r>
              <a:rPr lang="en-US" dirty="0"/>
              <a:t>.</a:t>
            </a:r>
          </a:p>
          <a:p>
            <a:pPr marL="0" indent="0">
              <a:buNone/>
            </a:pPr>
            <a:r>
              <a:rPr lang="en-US" dirty="0"/>
              <a:t>5. </a:t>
            </a:r>
            <a:r>
              <a:rPr lang="en-US" dirty="0" err="1"/>
              <a:t>Trình</a:t>
            </a:r>
            <a:r>
              <a:rPr lang="en-US" dirty="0"/>
              <a:t> </a:t>
            </a:r>
            <a:r>
              <a:rPr lang="en-US" dirty="0" err="1"/>
              <a:t>bày</a:t>
            </a:r>
            <a:r>
              <a:rPr lang="en-US" dirty="0"/>
              <a:t> </a:t>
            </a:r>
            <a:r>
              <a:rPr lang="en-US" dirty="0" err="1"/>
              <a:t>cơ</a:t>
            </a:r>
            <a:r>
              <a:rPr lang="en-US" dirty="0"/>
              <a:t> </a:t>
            </a:r>
            <a:r>
              <a:rPr lang="en-US" dirty="0" err="1"/>
              <a:t>sở</a:t>
            </a:r>
            <a:r>
              <a:rPr lang="en-US" dirty="0"/>
              <a:t> </a:t>
            </a:r>
            <a:r>
              <a:rPr lang="en-US" dirty="0" err="1"/>
              <a:t>lý</a:t>
            </a:r>
            <a:r>
              <a:rPr lang="en-US" dirty="0"/>
              <a:t> </a:t>
            </a:r>
            <a:r>
              <a:rPr lang="en-US" dirty="0" err="1"/>
              <a:t>luận</a:t>
            </a:r>
            <a:r>
              <a:rPr lang="en-US" dirty="0"/>
              <a:t> </a:t>
            </a:r>
            <a:r>
              <a:rPr lang="en-US" dirty="0" err="1"/>
              <a:t>và</a:t>
            </a:r>
            <a:r>
              <a:rPr lang="en-US" dirty="0"/>
              <a:t> </a:t>
            </a:r>
            <a:r>
              <a:rPr lang="en-US" dirty="0" err="1"/>
              <a:t>nội</a:t>
            </a:r>
            <a:r>
              <a:rPr lang="en-US" dirty="0"/>
              <a:t> dung </a:t>
            </a:r>
            <a:r>
              <a:rPr lang="en-US" dirty="0" err="1"/>
              <a:t>của</a:t>
            </a:r>
            <a:r>
              <a:rPr lang="en-US" dirty="0"/>
              <a:t> </a:t>
            </a:r>
            <a:r>
              <a:rPr lang="en-US" dirty="0" err="1"/>
              <a:t>các</a:t>
            </a:r>
            <a:r>
              <a:rPr lang="en-US" dirty="0"/>
              <a:t> </a:t>
            </a:r>
            <a:r>
              <a:rPr lang="en-US" dirty="0" err="1"/>
              <a:t>nguyên</a:t>
            </a:r>
            <a:r>
              <a:rPr lang="en-US" dirty="0"/>
              <a:t> </a:t>
            </a:r>
            <a:r>
              <a:rPr lang="en-US" dirty="0" err="1"/>
              <a:t>tắc</a:t>
            </a:r>
            <a:r>
              <a:rPr lang="en-US" dirty="0"/>
              <a:t> </a:t>
            </a:r>
            <a:r>
              <a:rPr lang="en-US" dirty="0" err="1"/>
              <a:t>định</a:t>
            </a:r>
            <a:r>
              <a:rPr lang="en-US" dirty="0"/>
              <a:t> </a:t>
            </a:r>
            <a:r>
              <a:rPr lang="en-US" dirty="0" err="1"/>
              <a:t>giá</a:t>
            </a:r>
            <a:r>
              <a:rPr lang="en-US" dirty="0"/>
              <a:t> </a:t>
            </a:r>
            <a:r>
              <a:rPr lang="en-US" dirty="0" err="1"/>
              <a:t>doanh</a:t>
            </a:r>
            <a:r>
              <a:rPr lang="en-US" dirty="0"/>
              <a:t> </a:t>
            </a:r>
            <a:r>
              <a:rPr lang="en-US" dirty="0" err="1"/>
              <a:t>nghiệp</a:t>
            </a:r>
            <a:r>
              <a:rPr lang="en-US" dirty="0"/>
              <a:t>. </a:t>
            </a:r>
            <a:r>
              <a:rPr lang="en-US" dirty="0" err="1"/>
              <a:t>Lấy</a:t>
            </a:r>
            <a:r>
              <a:rPr lang="en-US" dirty="0"/>
              <a:t> </a:t>
            </a:r>
            <a:r>
              <a:rPr lang="en-US" dirty="0" err="1"/>
              <a:t>ví</a:t>
            </a:r>
            <a:r>
              <a:rPr lang="en-US" dirty="0"/>
              <a:t> </a:t>
            </a:r>
            <a:r>
              <a:rPr lang="en-US" dirty="0" err="1"/>
              <a:t>dụ</a:t>
            </a:r>
            <a:r>
              <a:rPr lang="en-US" dirty="0"/>
              <a:t> minh </a:t>
            </a:r>
            <a:r>
              <a:rPr lang="en-US" dirty="0" err="1"/>
              <a:t>họa</a:t>
            </a:r>
            <a:r>
              <a:rPr lang="en-US" dirty="0"/>
              <a:t>.</a:t>
            </a:r>
          </a:p>
          <a:p>
            <a:pPr marL="0" indent="0">
              <a:buNone/>
            </a:pPr>
            <a:r>
              <a:rPr lang="en-US" dirty="0"/>
              <a:t>6. </a:t>
            </a:r>
            <a:r>
              <a:rPr lang="en-US" dirty="0" err="1"/>
              <a:t>Nêu</a:t>
            </a:r>
            <a:r>
              <a:rPr lang="en-US" dirty="0"/>
              <a:t> </a:t>
            </a:r>
            <a:r>
              <a:rPr lang="en-US" dirty="0" err="1"/>
              <a:t>các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định</a:t>
            </a:r>
            <a:r>
              <a:rPr lang="en-US" dirty="0"/>
              <a:t> </a:t>
            </a:r>
            <a:r>
              <a:rPr lang="en-US" dirty="0" err="1"/>
              <a:t>giá</a:t>
            </a:r>
            <a:r>
              <a:rPr lang="en-US" dirty="0"/>
              <a:t> </a:t>
            </a:r>
            <a:r>
              <a:rPr lang="en-US" dirty="0" err="1"/>
              <a:t>doanh</a:t>
            </a:r>
            <a:r>
              <a:rPr lang="en-US" dirty="0"/>
              <a:t> </a:t>
            </a:r>
            <a:r>
              <a:rPr lang="en-US" dirty="0" err="1"/>
              <a:t>nghiệp</a:t>
            </a:r>
            <a:r>
              <a:rPr lang="en-US" dirty="0"/>
              <a:t>. </a:t>
            </a:r>
            <a:r>
              <a:rPr lang="en-US" dirty="0" err="1"/>
              <a:t>Các</a:t>
            </a:r>
            <a:r>
              <a:rPr lang="en-US" dirty="0"/>
              <a:t> </a:t>
            </a:r>
            <a:r>
              <a:rPr lang="en-US" dirty="0" err="1"/>
              <a:t>thẩm</a:t>
            </a:r>
            <a:r>
              <a:rPr lang="en-US" dirty="0"/>
              <a:t> </a:t>
            </a:r>
            <a:r>
              <a:rPr lang="en-US" dirty="0" err="1"/>
              <a:t>định</a:t>
            </a:r>
            <a:r>
              <a:rPr lang="en-US" dirty="0"/>
              <a:t> </a:t>
            </a:r>
            <a:r>
              <a:rPr lang="en-US" dirty="0" err="1"/>
              <a:t>viên</a:t>
            </a:r>
            <a:r>
              <a:rPr lang="en-US" dirty="0"/>
              <a:t> </a:t>
            </a:r>
            <a:r>
              <a:rPr lang="en-US" dirty="0" err="1"/>
              <a:t>dựa</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nào</a:t>
            </a:r>
            <a:r>
              <a:rPr lang="en-US" dirty="0"/>
              <a:t> </a:t>
            </a:r>
            <a:r>
              <a:rPr lang="en-US" dirty="0" err="1"/>
              <a:t>để</a:t>
            </a:r>
            <a:r>
              <a:rPr lang="en-US" dirty="0"/>
              <a:t> </a:t>
            </a:r>
            <a:r>
              <a:rPr lang="en-US" dirty="0" err="1"/>
              <a:t>lựa</a:t>
            </a:r>
            <a:r>
              <a:rPr lang="en-US" dirty="0"/>
              <a:t> </a:t>
            </a:r>
            <a:r>
              <a:rPr lang="en-US" dirty="0" err="1"/>
              <a:t>chọn</a:t>
            </a:r>
            <a:r>
              <a:rPr lang="en-US" dirty="0"/>
              <a:t> </a:t>
            </a:r>
            <a:r>
              <a:rPr lang="en-US" dirty="0" err="1"/>
              <a:t>phương</a:t>
            </a:r>
            <a:r>
              <a:rPr lang="en-US" dirty="0"/>
              <a:t> </a:t>
            </a:r>
            <a:r>
              <a:rPr lang="en-US" dirty="0" err="1"/>
              <a:t>pháp</a:t>
            </a:r>
            <a:r>
              <a:rPr lang="en-US" dirty="0"/>
              <a:t> </a:t>
            </a:r>
            <a:r>
              <a:rPr lang="en-US" dirty="0" err="1"/>
              <a:t>phù</a:t>
            </a:r>
            <a:r>
              <a:rPr lang="en-US" dirty="0"/>
              <a:t> </a:t>
            </a:r>
            <a:r>
              <a:rPr lang="en-US" dirty="0" err="1"/>
              <a:t>hợp</a:t>
            </a:r>
            <a:r>
              <a:rPr lang="en-US" dirty="0"/>
              <a:t> </a:t>
            </a:r>
            <a:r>
              <a:rPr lang="en-US" dirty="0" err="1"/>
              <a:t>khi</a:t>
            </a:r>
            <a:r>
              <a:rPr lang="en-US" dirty="0"/>
              <a:t> </a:t>
            </a:r>
            <a:r>
              <a:rPr lang="en-US" dirty="0" err="1"/>
              <a:t>định</a:t>
            </a:r>
            <a:r>
              <a:rPr lang="en-US" dirty="0"/>
              <a:t> </a:t>
            </a:r>
            <a:r>
              <a:rPr lang="en-US" dirty="0" err="1"/>
              <a:t>giá</a:t>
            </a:r>
            <a:r>
              <a:rPr lang="en-US" dirty="0"/>
              <a:t> </a:t>
            </a:r>
            <a:r>
              <a:rPr lang="en-US" dirty="0" err="1"/>
              <a:t>doanh</a:t>
            </a:r>
            <a:r>
              <a:rPr lang="en-US" dirty="0"/>
              <a:t> </a:t>
            </a:r>
            <a:r>
              <a:rPr lang="en-US" dirty="0" err="1"/>
              <a:t>nghiệp</a:t>
            </a:r>
            <a:r>
              <a:rPr lang="en-US" dirty="0"/>
              <a:t>?</a:t>
            </a:r>
          </a:p>
          <a:p>
            <a:pPr marL="0" indent="0">
              <a:buNone/>
            </a:pPr>
            <a:endParaRPr lang="en-US" dirty="0"/>
          </a:p>
        </p:txBody>
      </p:sp>
    </p:spTree>
    <p:extLst>
      <p:ext uri="{BB962C8B-B14F-4D97-AF65-F5344CB8AC3E}">
        <p14:creationId xmlns:p14="http://schemas.microsoft.com/office/powerpoint/2010/main" val="211003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1263474" y="1898739"/>
            <a:ext cx="6184900" cy="698500"/>
            <a:chOff x="1152" y="1254"/>
            <a:chExt cx="3896" cy="440"/>
          </a:xfrm>
        </p:grpSpPr>
        <p:grpSp>
          <p:nvGrpSpPr>
            <p:cNvPr id="23581" name="Group 3"/>
            <p:cNvGrpSpPr>
              <a:grpSpLocks/>
            </p:cNvGrpSpPr>
            <p:nvPr/>
          </p:nvGrpSpPr>
          <p:grpSpPr bwMode="auto">
            <a:xfrm>
              <a:off x="1152" y="1275"/>
              <a:ext cx="480" cy="419"/>
              <a:chOff x="1110" y="2656"/>
              <a:chExt cx="1549" cy="1351"/>
            </a:xfrm>
          </p:grpSpPr>
          <p:sp>
            <p:nvSpPr>
              <p:cNvPr id="2358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8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0"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82" name="Line 11"/>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83" name="Text Box 12"/>
            <p:cNvSpPr txBox="1">
              <a:spLocks noChangeArrowheads="1"/>
            </p:cNvSpPr>
            <p:nvPr/>
          </p:nvSpPr>
          <p:spPr bwMode="auto">
            <a:xfrm>
              <a:off x="1680" y="1254"/>
              <a:ext cx="3368"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eaLnBrk="1" hangingPunct="1">
                <a:lnSpc>
                  <a:spcPct val="150000"/>
                </a:lnSpc>
              </a:pPr>
              <a:r>
                <a:rPr lang="en-US" b="1" dirty="0" err="1"/>
                <a:t>Giống</a:t>
              </a:r>
              <a:r>
                <a:rPr lang="en-US" b="1" dirty="0"/>
                <a:t> </a:t>
              </a:r>
              <a:r>
                <a:rPr lang="en-US" b="1" dirty="0" err="1"/>
                <a:t>các</a:t>
              </a:r>
              <a:r>
                <a:rPr lang="en-US" b="1" dirty="0"/>
                <a:t> </a:t>
              </a:r>
              <a:r>
                <a:rPr lang="en-US" b="1" dirty="0" err="1"/>
                <a:t>hàng</a:t>
              </a:r>
              <a:r>
                <a:rPr lang="en-US" b="1" dirty="0"/>
                <a:t> </a:t>
              </a:r>
              <a:r>
                <a:rPr lang="en-US" b="1" dirty="0" err="1"/>
                <a:t>hóa</a:t>
              </a:r>
              <a:r>
                <a:rPr lang="en-US" b="1" dirty="0"/>
                <a:t> </a:t>
              </a:r>
              <a:r>
                <a:rPr lang="en-US" b="1" dirty="0" err="1"/>
                <a:t>thông</a:t>
              </a:r>
              <a:r>
                <a:rPr lang="en-US" b="1" dirty="0"/>
                <a:t> </a:t>
              </a:r>
              <a:r>
                <a:rPr lang="en-US" b="1" dirty="0" err="1"/>
                <a:t>thường</a:t>
              </a:r>
              <a:r>
                <a:rPr lang="en-US" b="1" dirty="0"/>
                <a:t> </a:t>
              </a:r>
              <a:r>
                <a:rPr lang="en-US" b="1" dirty="0" err="1"/>
                <a:t>khác</a:t>
              </a:r>
              <a:endParaRPr lang="en-US" b="1" dirty="0"/>
            </a:p>
          </p:txBody>
        </p:sp>
        <p:sp>
          <p:nvSpPr>
            <p:cNvPr id="23584" name="Text Box 13"/>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1</a:t>
              </a:r>
            </a:p>
          </p:txBody>
        </p:sp>
      </p:grpSp>
      <p:grpSp>
        <p:nvGrpSpPr>
          <p:cNvPr id="4" name="Group 38"/>
          <p:cNvGrpSpPr>
            <a:grpSpLocks/>
          </p:cNvGrpSpPr>
          <p:nvPr/>
        </p:nvGrpSpPr>
        <p:grpSpPr bwMode="auto">
          <a:xfrm>
            <a:off x="1263474" y="3117939"/>
            <a:ext cx="6629400" cy="665163"/>
            <a:chOff x="1152" y="1851"/>
            <a:chExt cx="4176" cy="419"/>
          </a:xfrm>
        </p:grpSpPr>
        <p:grpSp>
          <p:nvGrpSpPr>
            <p:cNvPr id="23574" name="Group 7"/>
            <p:cNvGrpSpPr>
              <a:grpSpLocks/>
            </p:cNvGrpSpPr>
            <p:nvPr/>
          </p:nvGrpSpPr>
          <p:grpSpPr bwMode="auto">
            <a:xfrm>
              <a:off x="1152" y="1851"/>
              <a:ext cx="480" cy="419"/>
              <a:chOff x="3174" y="2656"/>
              <a:chExt cx="1549" cy="1351"/>
            </a:xfrm>
          </p:grpSpPr>
          <p:sp>
            <p:nvSpPr>
              <p:cNvPr id="2357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7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8"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75" name="Line 14"/>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76" name="Text Box 15"/>
            <p:cNvSpPr txBox="1">
              <a:spLocks noChangeArrowheads="1"/>
            </p:cNvSpPr>
            <p:nvPr/>
          </p:nvSpPr>
          <p:spPr bwMode="auto">
            <a:xfrm>
              <a:off x="1632" y="1851"/>
              <a:ext cx="3696"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eaLnBrk="1" hangingPunct="1">
                <a:lnSpc>
                  <a:spcPct val="150000"/>
                </a:lnSpc>
              </a:pPr>
              <a:r>
                <a:rPr lang="en-US" b="1"/>
                <a:t>Mỗi doanh nghiệp là một tài sản duy nhất</a:t>
              </a:r>
            </a:p>
          </p:txBody>
        </p:sp>
        <p:sp>
          <p:nvSpPr>
            <p:cNvPr id="23577" name="Text Box 16"/>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2</a:t>
              </a:r>
            </a:p>
          </p:txBody>
        </p:sp>
      </p:grpSp>
      <p:grpSp>
        <p:nvGrpSpPr>
          <p:cNvPr id="6" name="Group 39"/>
          <p:cNvGrpSpPr>
            <a:grpSpLocks/>
          </p:cNvGrpSpPr>
          <p:nvPr/>
        </p:nvGrpSpPr>
        <p:grpSpPr bwMode="auto">
          <a:xfrm>
            <a:off x="1263474" y="4337139"/>
            <a:ext cx="6238875" cy="698500"/>
            <a:chOff x="1152" y="2392"/>
            <a:chExt cx="3930" cy="440"/>
          </a:xfrm>
        </p:grpSpPr>
        <p:grpSp>
          <p:nvGrpSpPr>
            <p:cNvPr id="23567" name="Group 17"/>
            <p:cNvGrpSpPr>
              <a:grpSpLocks/>
            </p:cNvGrpSpPr>
            <p:nvPr/>
          </p:nvGrpSpPr>
          <p:grpSpPr bwMode="auto">
            <a:xfrm>
              <a:off x="1152" y="2413"/>
              <a:ext cx="480" cy="419"/>
              <a:chOff x="1110" y="2656"/>
              <a:chExt cx="1549" cy="1351"/>
            </a:xfrm>
          </p:grpSpPr>
          <p:sp>
            <p:nvSpPr>
              <p:cNvPr id="2357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7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6"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68"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69" name="Text Box 26"/>
            <p:cNvSpPr txBox="1">
              <a:spLocks noChangeArrowheads="1"/>
            </p:cNvSpPr>
            <p:nvPr/>
          </p:nvSpPr>
          <p:spPr bwMode="auto">
            <a:xfrm>
              <a:off x="1632" y="2392"/>
              <a:ext cx="345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eaLnBrk="1" hangingPunct="1">
                <a:lnSpc>
                  <a:spcPct val="150000"/>
                </a:lnSpc>
              </a:pPr>
              <a:r>
                <a:rPr lang="en-US" b="1"/>
                <a:t>Doanh nghiệp là một thực thể hoạt động</a:t>
              </a:r>
            </a:p>
          </p:txBody>
        </p:sp>
        <p:sp>
          <p:nvSpPr>
            <p:cNvPr id="23570" name="Text Box 27"/>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3</a:t>
              </a:r>
            </a:p>
          </p:txBody>
        </p:sp>
      </p:grpSp>
      <p:grpSp>
        <p:nvGrpSpPr>
          <p:cNvPr id="8" name="Group 40"/>
          <p:cNvGrpSpPr>
            <a:grpSpLocks/>
          </p:cNvGrpSpPr>
          <p:nvPr/>
        </p:nvGrpSpPr>
        <p:grpSpPr bwMode="auto">
          <a:xfrm>
            <a:off x="1263474" y="5589677"/>
            <a:ext cx="5410200" cy="665162"/>
            <a:chOff x="1152" y="2989"/>
            <a:chExt cx="3408" cy="419"/>
          </a:xfrm>
        </p:grpSpPr>
        <p:grpSp>
          <p:nvGrpSpPr>
            <p:cNvPr id="23560" name="Group 21"/>
            <p:cNvGrpSpPr>
              <a:grpSpLocks/>
            </p:cNvGrpSpPr>
            <p:nvPr/>
          </p:nvGrpSpPr>
          <p:grpSpPr bwMode="auto">
            <a:xfrm>
              <a:off x="1152" y="2989"/>
              <a:ext cx="480" cy="419"/>
              <a:chOff x="3174" y="2656"/>
              <a:chExt cx="1549" cy="1351"/>
            </a:xfrm>
          </p:grpSpPr>
          <p:sp>
            <p:nvSpPr>
              <p:cNvPr id="2356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356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23561" name="Line 28"/>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62" name="Text Box 29"/>
            <p:cNvSpPr txBox="1">
              <a:spLocks noChangeArrowheads="1"/>
            </p:cNvSpPr>
            <p:nvPr/>
          </p:nvSpPr>
          <p:spPr bwMode="auto">
            <a:xfrm>
              <a:off x="1776" y="3037"/>
              <a:ext cx="11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n-US" b="1">
                <a:solidFill>
                  <a:srgbClr val="051925"/>
                </a:solidFill>
              </a:endParaRPr>
            </a:p>
          </p:txBody>
        </p:sp>
        <p:sp>
          <p:nvSpPr>
            <p:cNvPr id="23563" name="Text Box 30"/>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4</a:t>
              </a:r>
            </a:p>
          </p:txBody>
        </p:sp>
      </p:grpSp>
      <p:sp>
        <p:nvSpPr>
          <p:cNvPr id="23557" name="Title 1"/>
          <p:cNvSpPr>
            <a:spLocks noGrp="1"/>
          </p:cNvSpPr>
          <p:nvPr>
            <p:ph type="title"/>
          </p:nvPr>
        </p:nvSpPr>
        <p:spPr/>
        <p:txBody>
          <a:bodyPr/>
          <a:lstStyle/>
          <a:p>
            <a:pPr eaLnBrk="1" hangingPunct="1"/>
            <a:r>
              <a:rPr lang="en-US" dirty="0" err="1"/>
              <a:t>Đặc</a:t>
            </a:r>
            <a:r>
              <a:rPr lang="en-US" dirty="0"/>
              <a:t> </a:t>
            </a:r>
            <a:r>
              <a:rPr lang="en-US" dirty="0" err="1"/>
              <a:t>trưng</a:t>
            </a:r>
            <a:r>
              <a:rPr lang="en-US" dirty="0"/>
              <a:t> </a:t>
            </a:r>
            <a:r>
              <a:rPr lang="en-US" dirty="0" err="1"/>
              <a:t>của</a:t>
            </a:r>
            <a:r>
              <a:rPr lang="en-US" dirty="0"/>
              <a:t> </a:t>
            </a:r>
            <a:r>
              <a:rPr lang="en-US" dirty="0" err="1"/>
              <a:t>Doanh</a:t>
            </a:r>
            <a:r>
              <a:rPr lang="en-US" dirty="0"/>
              <a:t> </a:t>
            </a:r>
            <a:r>
              <a:rPr lang="en-US" dirty="0" err="1"/>
              <a:t>nghiệp</a:t>
            </a:r>
            <a:endParaRPr lang="en-US" dirty="0"/>
          </a:p>
        </p:txBody>
      </p:sp>
      <p:sp>
        <p:nvSpPr>
          <p:cNvPr id="23558" name="Slide Number Placeholder 3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3F6FD3C-526C-CE4E-BCAC-3177B9205A9A}" type="slidenum">
              <a:rPr lang="en-US" sz="1400">
                <a:latin typeface="Arial" charset="0"/>
              </a:rPr>
              <a:pPr eaLnBrk="1" hangingPunct="1"/>
              <a:t>7</a:t>
            </a:fld>
            <a:endParaRPr lang="en-US" sz="1400">
              <a:latin typeface="Arial" charset="0"/>
            </a:endParaRPr>
          </a:p>
        </p:txBody>
      </p:sp>
      <p:sp>
        <p:nvSpPr>
          <p:cNvPr id="23559" name="Rectangle 67"/>
          <p:cNvSpPr>
            <a:spLocks noChangeArrowheads="1"/>
          </p:cNvSpPr>
          <p:nvPr/>
        </p:nvSpPr>
        <p:spPr bwMode="auto">
          <a:xfrm>
            <a:off x="2025474" y="5556339"/>
            <a:ext cx="5867400"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lnSpc>
                <a:spcPct val="150000"/>
              </a:lnSpc>
            </a:pPr>
            <a:r>
              <a:rPr lang="en-US" sz="2400" b="1" dirty="0" err="1">
                <a:latin typeface="Times New Roman"/>
                <a:cs typeface="Times New Roman"/>
              </a:rPr>
              <a:t>Doanh</a:t>
            </a:r>
            <a:r>
              <a:rPr lang="en-US" sz="2400" b="1" dirty="0">
                <a:latin typeface="Times New Roman"/>
                <a:cs typeface="Times New Roman"/>
              </a:rPr>
              <a:t> </a:t>
            </a:r>
            <a:r>
              <a:rPr lang="en-US" sz="2400" b="1" dirty="0" err="1">
                <a:latin typeface="Times New Roman"/>
                <a:cs typeface="Times New Roman"/>
              </a:rPr>
              <a:t>nghiệp</a:t>
            </a:r>
            <a:r>
              <a:rPr lang="en-US" sz="2400" b="1" dirty="0">
                <a:latin typeface="Times New Roman"/>
                <a:cs typeface="Times New Roman"/>
              </a:rPr>
              <a:t> </a:t>
            </a:r>
            <a:r>
              <a:rPr lang="en-US" sz="2400" b="1" dirty="0" err="1">
                <a:latin typeface="Times New Roman"/>
                <a:cs typeface="Times New Roman"/>
              </a:rPr>
              <a:t>hoạt</a:t>
            </a:r>
            <a:r>
              <a:rPr lang="en-US" sz="2400" b="1" dirty="0">
                <a:latin typeface="Times New Roman"/>
                <a:cs typeface="Times New Roman"/>
              </a:rPr>
              <a:t> </a:t>
            </a:r>
            <a:r>
              <a:rPr lang="en-US" sz="2400" b="1" dirty="0" err="1">
                <a:latin typeface="Times New Roman"/>
                <a:cs typeface="Times New Roman"/>
              </a:rPr>
              <a:t>động</a:t>
            </a:r>
            <a:r>
              <a:rPr lang="en-US" sz="2400" b="1" dirty="0">
                <a:latin typeface="Times New Roman"/>
                <a:cs typeface="Times New Roman"/>
              </a:rPr>
              <a:t> </a:t>
            </a:r>
            <a:r>
              <a:rPr lang="en-US" sz="2400" b="1" dirty="0" err="1">
                <a:latin typeface="Times New Roman"/>
                <a:cs typeface="Times New Roman"/>
              </a:rPr>
              <a:t>vì</a:t>
            </a:r>
            <a:r>
              <a:rPr lang="en-US" sz="2400" b="1" dirty="0">
                <a:latin typeface="Times New Roman"/>
                <a:cs typeface="Times New Roman"/>
              </a:rPr>
              <a:t> </a:t>
            </a:r>
            <a:r>
              <a:rPr lang="en-US" sz="2400" b="1" dirty="0" err="1">
                <a:latin typeface="Times New Roman"/>
                <a:cs typeface="Times New Roman"/>
              </a:rPr>
              <a:t>mục</a:t>
            </a:r>
            <a:r>
              <a:rPr lang="en-US" sz="2400" b="1" dirty="0">
                <a:latin typeface="Times New Roman"/>
                <a:cs typeface="Times New Roman"/>
              </a:rPr>
              <a:t> </a:t>
            </a:r>
            <a:r>
              <a:rPr lang="en-US" sz="2400" b="1" dirty="0" err="1">
                <a:latin typeface="Times New Roman"/>
                <a:cs typeface="Times New Roman"/>
              </a:rPr>
              <a:t>tiêu</a:t>
            </a:r>
            <a:r>
              <a:rPr lang="en-US" sz="2400" b="1" dirty="0">
                <a:latin typeface="Times New Roman"/>
                <a:cs typeface="Times New Roman"/>
              </a:rPr>
              <a:t> LN</a:t>
            </a:r>
          </a:p>
        </p:txBody>
      </p:sp>
    </p:spTree>
    <p:extLst>
      <p:ext uri="{BB962C8B-B14F-4D97-AF65-F5344CB8AC3E}">
        <p14:creationId xmlns:p14="http://schemas.microsoft.com/office/powerpoint/2010/main" val="3959973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559"/>
                                        </p:tgtEl>
                                        <p:attrNameLst>
                                          <p:attrName>style.visibility</p:attrName>
                                        </p:attrNameLst>
                                      </p:cBhvr>
                                      <p:to>
                                        <p:strVal val="visible"/>
                                      </p:to>
                                    </p:set>
                                    <p:anim calcmode="lin" valueType="num">
                                      <p:cBhvr additive="base">
                                        <p:cTn id="29" dur="500" fill="hold"/>
                                        <p:tgtEl>
                                          <p:spTgt spid="23559"/>
                                        </p:tgtEl>
                                        <p:attrNameLst>
                                          <p:attrName>ppt_x</p:attrName>
                                        </p:attrNameLst>
                                      </p:cBhvr>
                                      <p:tavLst>
                                        <p:tav tm="0">
                                          <p:val>
                                            <p:strVal val="#ppt_x"/>
                                          </p:val>
                                        </p:tav>
                                        <p:tav tm="100000">
                                          <p:val>
                                            <p:strVal val="#ppt_x"/>
                                          </p:val>
                                        </p:tav>
                                      </p:tavLst>
                                    </p:anim>
                                    <p:anim calcmode="lin" valueType="num">
                                      <p:cBhvr additive="base">
                                        <p:cTn id="30"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346379" y="295833"/>
            <a:ext cx="8445056" cy="1143000"/>
          </a:xfrm>
        </p:spPr>
        <p:txBody>
          <a:bodyPr>
            <a:normAutofit/>
          </a:bodyPr>
          <a:lstStyle/>
          <a:p>
            <a:r>
              <a:rPr lang="en-US" dirty="0" err="1"/>
              <a:t>Giá</a:t>
            </a:r>
            <a:r>
              <a:rPr lang="en-US" dirty="0"/>
              <a:t> </a:t>
            </a:r>
            <a:r>
              <a:rPr lang="en-US" dirty="0" err="1"/>
              <a:t>trị</a:t>
            </a:r>
            <a:r>
              <a:rPr lang="en-US" dirty="0"/>
              <a:t> </a:t>
            </a:r>
            <a:r>
              <a:rPr lang="en-US" dirty="0" err="1"/>
              <a:t>doanh</a:t>
            </a:r>
            <a:r>
              <a:rPr lang="en-US" dirty="0"/>
              <a:t> </a:t>
            </a:r>
            <a:r>
              <a:rPr lang="en-US" dirty="0" err="1"/>
              <a:t>nghiệp</a:t>
            </a:r>
            <a:endParaRPr lang="en-US" dirty="0"/>
          </a:p>
        </p:txBody>
      </p:sp>
      <p:sp>
        <p:nvSpPr>
          <p:cNvPr id="36866" name="Content Placeholder 2"/>
          <p:cNvSpPr>
            <a:spLocks noGrp="1"/>
          </p:cNvSpPr>
          <p:nvPr>
            <p:ph idx="1"/>
          </p:nvPr>
        </p:nvSpPr>
        <p:spPr/>
        <p:txBody>
          <a:bodyPr/>
          <a:lstStyle/>
          <a:p>
            <a:pPr eaLnBrk="1" hangingPunct="1"/>
            <a:endParaRPr lang="en-US" dirty="0"/>
          </a:p>
        </p:txBody>
      </p:sp>
      <p:sp>
        <p:nvSpPr>
          <p:cNvPr id="36867" name="AutoShape 3"/>
          <p:cNvSpPr>
            <a:spLocks noChangeArrowheads="1"/>
          </p:cNvSpPr>
          <p:nvPr/>
        </p:nvSpPr>
        <p:spPr bwMode="auto">
          <a:xfrm>
            <a:off x="5562600" y="3048000"/>
            <a:ext cx="2667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36868"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7" name="Text Box 6"/>
          <p:cNvSpPr txBox="1">
            <a:spLocks noChangeArrowheads="1"/>
          </p:cNvSpPr>
          <p:nvPr/>
        </p:nvSpPr>
        <p:spPr bwMode="auto">
          <a:xfrm>
            <a:off x="1219200" y="3509079"/>
            <a:ext cx="2038350" cy="134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sz="2800" b="1" dirty="0" err="1"/>
              <a:t>Khái</a:t>
            </a:r>
            <a:r>
              <a:rPr lang="en-US" sz="2800" b="1" dirty="0"/>
              <a:t> </a:t>
            </a:r>
            <a:r>
              <a:rPr lang="en-US" sz="2800" b="1" dirty="0" err="1"/>
              <a:t>niệm</a:t>
            </a:r>
            <a:r>
              <a:rPr lang="en-US" sz="2800" b="1" dirty="0"/>
              <a:t> </a:t>
            </a:r>
            <a:r>
              <a:rPr lang="en-US" sz="2800" b="1" dirty="0" err="1"/>
              <a:t>giá</a:t>
            </a:r>
            <a:r>
              <a:rPr lang="en-US" sz="2800" b="1" dirty="0"/>
              <a:t> </a:t>
            </a:r>
            <a:r>
              <a:rPr lang="en-US" sz="2800" b="1" dirty="0" err="1"/>
              <a:t>trị</a:t>
            </a:r>
            <a:r>
              <a:rPr lang="en-US" sz="2800" b="1" dirty="0"/>
              <a:t> DN</a:t>
            </a:r>
          </a:p>
        </p:txBody>
      </p:sp>
      <p:sp>
        <p:nvSpPr>
          <p:cNvPr id="8"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sp>
        <p:nvSpPr>
          <p:cNvPr id="36871" name="AutoShape 8"/>
          <p:cNvSpPr>
            <a:spLocks noChangeAspect="1" noChangeArrowheads="1" noTextEdit="1"/>
          </p:cNvSpPr>
          <p:nvPr/>
        </p:nvSpPr>
        <p:spPr bwMode="gray">
          <a:xfrm flipH="1">
            <a:off x="4868863" y="2947988"/>
            <a:ext cx="909637"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 name="Freeform 9"/>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grpSp>
        <p:nvGrpSpPr>
          <p:cNvPr id="36873" name="Group 10"/>
          <p:cNvGrpSpPr>
            <a:grpSpLocks/>
          </p:cNvGrpSpPr>
          <p:nvPr/>
        </p:nvGrpSpPr>
        <p:grpSpPr bwMode="auto">
          <a:xfrm>
            <a:off x="3049833" y="1674812"/>
            <a:ext cx="2998788" cy="1601788"/>
            <a:chOff x="1997" y="1314"/>
            <a:chExt cx="1889" cy="1009"/>
          </a:xfrm>
        </p:grpSpPr>
        <p:grpSp>
          <p:nvGrpSpPr>
            <p:cNvPr id="36876" name="Group 11"/>
            <p:cNvGrpSpPr>
              <a:grpSpLocks/>
            </p:cNvGrpSpPr>
            <p:nvPr/>
          </p:nvGrpSpPr>
          <p:grpSpPr bwMode="auto">
            <a:xfrm>
              <a:off x="1997" y="1404"/>
              <a:ext cx="1889" cy="919"/>
              <a:chOff x="1973" y="1027"/>
              <a:chExt cx="1926" cy="937"/>
            </a:xfrm>
          </p:grpSpPr>
          <p:sp>
            <p:nvSpPr>
              <p:cNvPr id="1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sp>
            <p:nvSpPr>
              <p:cNvPr id="1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grpSp>
        <p:sp>
          <p:nvSpPr>
            <p:cNvPr id="1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grpSp>
      <p:sp>
        <p:nvSpPr>
          <p:cNvPr id="36874" name="Text Box 18"/>
          <p:cNvSpPr txBox="1">
            <a:spLocks noChangeArrowheads="1"/>
          </p:cNvSpPr>
          <p:nvPr/>
        </p:nvSpPr>
        <p:spPr bwMode="auto">
          <a:xfrm>
            <a:off x="3581400" y="1949824"/>
            <a:ext cx="1905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dirty="0">
                <a:solidFill>
                  <a:srgbClr val="103154"/>
                </a:solidFill>
              </a:rPr>
              <a:t>NỘI DUNG</a:t>
            </a:r>
          </a:p>
        </p:txBody>
      </p:sp>
      <p:sp>
        <p:nvSpPr>
          <p:cNvPr id="20" name="Text Box 20"/>
          <p:cNvSpPr txBox="1">
            <a:spLocks noChangeArrowheads="1"/>
          </p:cNvSpPr>
          <p:nvPr/>
        </p:nvSpPr>
        <p:spPr bwMode="auto">
          <a:xfrm>
            <a:off x="5745408" y="3304385"/>
            <a:ext cx="2362200" cy="1995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r>
              <a:rPr lang="en-US" sz="2800" b="1" dirty="0" err="1">
                <a:solidFill>
                  <a:srgbClr val="103154"/>
                </a:solidFill>
              </a:rPr>
              <a:t>Các</a:t>
            </a:r>
            <a:r>
              <a:rPr lang="en-US" sz="2800" b="1" dirty="0">
                <a:solidFill>
                  <a:srgbClr val="103154"/>
                </a:solidFill>
              </a:rPr>
              <a:t> </a:t>
            </a:r>
            <a:r>
              <a:rPr lang="en-US" sz="2800" b="1" dirty="0" err="1">
                <a:solidFill>
                  <a:srgbClr val="103154"/>
                </a:solidFill>
              </a:rPr>
              <a:t>yếu</a:t>
            </a:r>
            <a:r>
              <a:rPr lang="en-US" sz="2800" b="1" dirty="0">
                <a:solidFill>
                  <a:srgbClr val="103154"/>
                </a:solidFill>
              </a:rPr>
              <a:t> </a:t>
            </a:r>
            <a:r>
              <a:rPr lang="en-US" sz="2800" b="1" dirty="0" err="1">
                <a:solidFill>
                  <a:srgbClr val="103154"/>
                </a:solidFill>
              </a:rPr>
              <a:t>tố</a:t>
            </a:r>
            <a:r>
              <a:rPr lang="en-US" sz="2800" b="1" dirty="0">
                <a:solidFill>
                  <a:srgbClr val="103154"/>
                </a:solidFill>
              </a:rPr>
              <a:t> </a:t>
            </a:r>
            <a:r>
              <a:rPr lang="en-US" sz="2800" b="1" dirty="0" err="1">
                <a:solidFill>
                  <a:srgbClr val="103154"/>
                </a:solidFill>
              </a:rPr>
              <a:t>ảnh</a:t>
            </a:r>
            <a:r>
              <a:rPr lang="en-US" sz="2800" b="1" dirty="0">
                <a:solidFill>
                  <a:srgbClr val="103154"/>
                </a:solidFill>
              </a:rPr>
              <a:t> </a:t>
            </a:r>
            <a:r>
              <a:rPr lang="en-US" sz="2800" b="1" dirty="0" err="1">
                <a:solidFill>
                  <a:srgbClr val="103154"/>
                </a:solidFill>
              </a:rPr>
              <a:t>hưởng</a:t>
            </a:r>
            <a:r>
              <a:rPr lang="en-US" sz="2800" b="1" dirty="0">
                <a:solidFill>
                  <a:srgbClr val="103154"/>
                </a:solidFill>
              </a:rPr>
              <a:t> </a:t>
            </a:r>
            <a:r>
              <a:rPr lang="en-US" sz="2800" b="1" dirty="0" err="1">
                <a:solidFill>
                  <a:srgbClr val="103154"/>
                </a:solidFill>
              </a:rPr>
              <a:t>đến</a:t>
            </a:r>
            <a:r>
              <a:rPr lang="en-US" sz="2800" b="1" dirty="0">
                <a:solidFill>
                  <a:srgbClr val="103154"/>
                </a:solidFill>
              </a:rPr>
              <a:t> </a:t>
            </a:r>
            <a:r>
              <a:rPr lang="en-US" sz="2800" b="1" dirty="0" err="1">
                <a:solidFill>
                  <a:srgbClr val="103154"/>
                </a:solidFill>
              </a:rPr>
              <a:t>giá</a:t>
            </a:r>
            <a:r>
              <a:rPr lang="en-US" sz="2800" b="1" dirty="0">
                <a:solidFill>
                  <a:srgbClr val="103154"/>
                </a:solidFill>
              </a:rPr>
              <a:t> </a:t>
            </a:r>
            <a:r>
              <a:rPr lang="en-US" sz="2800" b="1" dirty="0" err="1">
                <a:solidFill>
                  <a:srgbClr val="103154"/>
                </a:solidFill>
              </a:rPr>
              <a:t>trị</a:t>
            </a:r>
            <a:r>
              <a:rPr lang="en-US" sz="2800" b="1" dirty="0">
                <a:solidFill>
                  <a:srgbClr val="103154"/>
                </a:solidFill>
              </a:rPr>
              <a:t> DN</a:t>
            </a:r>
          </a:p>
        </p:txBody>
      </p:sp>
    </p:spTree>
    <p:extLst>
      <p:ext uri="{BB962C8B-B14F-4D97-AF65-F5344CB8AC3E}">
        <p14:creationId xmlns:p14="http://schemas.microsoft.com/office/powerpoint/2010/main" val="226917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1000" fill="hold"/>
                                        <p:tgtEl>
                                          <p:spTgt spid="20"/>
                                        </p:tgtEl>
                                        <p:attrNameLst>
                                          <p:attrName>ppt_x</p:attrName>
                                        </p:attrNameLst>
                                      </p:cBhvr>
                                      <p:tavLst>
                                        <p:tav tm="0">
                                          <p:val>
                                            <p:strVal val="#ppt_x-.2"/>
                                          </p:val>
                                        </p:tav>
                                        <p:tav tm="100000">
                                          <p:val>
                                            <p:strVal val="#ppt_x"/>
                                          </p:val>
                                        </p:tav>
                                      </p:tavLst>
                                    </p:anim>
                                    <p:anim calcmode="lin" valueType="num">
                                      <p:cBhvr>
                                        <p:cTn id="15"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giá</a:t>
            </a:r>
            <a:r>
              <a:rPr lang="en-US" dirty="0"/>
              <a:t> </a:t>
            </a:r>
            <a:r>
              <a:rPr lang="en-US" dirty="0" err="1"/>
              <a:t>trị</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Theo </a:t>
            </a:r>
            <a:r>
              <a:rPr lang="en-US" b="1" dirty="0" err="1"/>
              <a:t>Viện</a:t>
            </a:r>
            <a:r>
              <a:rPr lang="en-US" b="1" dirty="0"/>
              <a:t> </a:t>
            </a:r>
            <a:r>
              <a:rPr lang="en-US" b="1" dirty="0" err="1"/>
              <a:t>Ngôn</a:t>
            </a:r>
            <a:r>
              <a:rPr lang="en-US" b="1" dirty="0"/>
              <a:t> </a:t>
            </a:r>
            <a:r>
              <a:rPr lang="en-US" b="1" dirty="0" err="1"/>
              <a:t>ngữ</a:t>
            </a:r>
            <a:r>
              <a:rPr lang="en-US" b="1" dirty="0"/>
              <a:t> </a:t>
            </a:r>
            <a:r>
              <a:rPr lang="en-US" b="1" dirty="0" err="1"/>
              <a:t>học</a:t>
            </a:r>
            <a:r>
              <a:rPr lang="en-US" b="1" dirty="0"/>
              <a:t>:</a:t>
            </a:r>
          </a:p>
          <a:p>
            <a:pPr lvl="0"/>
            <a:r>
              <a:rPr lang="en-US" b="1" dirty="0" err="1"/>
              <a:t>Cái</a:t>
            </a:r>
            <a:r>
              <a:rPr lang="en-US" b="1" dirty="0"/>
              <a:t> </a:t>
            </a:r>
            <a:r>
              <a:rPr lang="en-US" b="1" dirty="0" err="1"/>
              <a:t>làm</a:t>
            </a:r>
            <a:r>
              <a:rPr lang="en-US" b="1" dirty="0"/>
              <a:t> </a:t>
            </a:r>
            <a:r>
              <a:rPr lang="en-US" b="1" dirty="0" err="1"/>
              <a:t>cho</a:t>
            </a:r>
            <a:r>
              <a:rPr lang="en-US" b="1" dirty="0"/>
              <a:t> </a:t>
            </a:r>
            <a:r>
              <a:rPr lang="en-US" b="1" dirty="0" err="1"/>
              <a:t>một</a:t>
            </a:r>
            <a:r>
              <a:rPr lang="en-US" b="1" dirty="0"/>
              <a:t> </a:t>
            </a:r>
            <a:r>
              <a:rPr lang="en-US" b="1" dirty="0" err="1"/>
              <a:t>vật</a:t>
            </a:r>
            <a:r>
              <a:rPr lang="en-US" b="1" dirty="0"/>
              <a:t> </a:t>
            </a:r>
            <a:r>
              <a:rPr lang="en-US" b="1" dirty="0" err="1"/>
              <a:t>có</a:t>
            </a:r>
            <a:r>
              <a:rPr lang="en-US" b="1" dirty="0"/>
              <a:t> </a:t>
            </a:r>
            <a:r>
              <a:rPr lang="en-US" b="1" dirty="0" err="1"/>
              <a:t>ích</a:t>
            </a:r>
            <a:r>
              <a:rPr lang="en-US" b="1" dirty="0"/>
              <a:t> </a:t>
            </a:r>
            <a:r>
              <a:rPr lang="en-US" b="1" dirty="0" err="1"/>
              <a:t>lợi</a:t>
            </a:r>
            <a:r>
              <a:rPr lang="en-US" b="1" dirty="0"/>
              <a:t>, </a:t>
            </a:r>
            <a:r>
              <a:rPr lang="en-US" b="1" dirty="0" err="1"/>
              <a:t>có</a:t>
            </a:r>
            <a:r>
              <a:rPr lang="en-US" b="1" dirty="0"/>
              <a:t> </a:t>
            </a:r>
            <a:r>
              <a:rPr lang="en-US" b="1" dirty="0" err="1"/>
              <a:t>ý</a:t>
            </a:r>
            <a:r>
              <a:rPr lang="en-US" b="1" dirty="0"/>
              <a:t> </a:t>
            </a:r>
            <a:r>
              <a:rPr lang="en-US" b="1" dirty="0" err="1"/>
              <a:t>nghĩa</a:t>
            </a:r>
            <a:r>
              <a:rPr lang="en-US" b="1" dirty="0"/>
              <a:t>, </a:t>
            </a:r>
            <a:r>
              <a:rPr lang="en-US" b="1" dirty="0" err="1"/>
              <a:t>là</a:t>
            </a:r>
            <a:r>
              <a:rPr lang="en-US" b="1" dirty="0"/>
              <a:t> </a:t>
            </a:r>
            <a:r>
              <a:rPr lang="en-US" b="1" dirty="0" err="1"/>
              <a:t>đáng</a:t>
            </a:r>
            <a:r>
              <a:rPr lang="en-US" b="1" dirty="0"/>
              <a:t> </a:t>
            </a:r>
            <a:r>
              <a:rPr lang="en-US" b="1" dirty="0" err="1"/>
              <a:t>quý</a:t>
            </a:r>
            <a:r>
              <a:rPr lang="en-US" b="1" dirty="0"/>
              <a:t> </a:t>
            </a:r>
            <a:r>
              <a:rPr lang="en-US" b="1" dirty="0" err="1"/>
              <a:t>về</a:t>
            </a:r>
            <a:r>
              <a:rPr lang="en-US" b="1" dirty="0"/>
              <a:t> </a:t>
            </a:r>
            <a:r>
              <a:rPr lang="en-US" b="1" dirty="0" err="1"/>
              <a:t>một</a:t>
            </a:r>
            <a:r>
              <a:rPr lang="en-US" b="1" dirty="0"/>
              <a:t> </a:t>
            </a:r>
            <a:r>
              <a:rPr lang="en-US" b="1" dirty="0" err="1"/>
              <a:t>mặt</a:t>
            </a:r>
            <a:r>
              <a:rPr lang="en-US" b="1" dirty="0"/>
              <a:t> </a:t>
            </a:r>
            <a:r>
              <a:rPr lang="en-US" b="1" dirty="0" err="1"/>
              <a:t>nào</a:t>
            </a:r>
            <a:r>
              <a:rPr lang="en-US" b="1" dirty="0"/>
              <a:t> </a:t>
            </a:r>
            <a:r>
              <a:rPr lang="en-US" b="1" dirty="0" err="1"/>
              <a:t>đó</a:t>
            </a:r>
            <a:r>
              <a:rPr lang="en-US" b="1" dirty="0"/>
              <a:t>. </a:t>
            </a:r>
            <a:r>
              <a:rPr lang="en-US" dirty="0" err="1"/>
              <a:t>Chẳng</a:t>
            </a:r>
            <a:r>
              <a:rPr lang="en-US" dirty="0"/>
              <a:t> </a:t>
            </a:r>
            <a:r>
              <a:rPr lang="en-US" dirty="0" err="1"/>
              <a:t>hạn</a:t>
            </a:r>
            <a:r>
              <a:rPr lang="en-US" dirty="0"/>
              <a:t> </a:t>
            </a:r>
            <a:r>
              <a:rPr lang="en-US" dirty="0" err="1"/>
              <a:t>dùng</a:t>
            </a:r>
            <a:r>
              <a:rPr lang="en-US" dirty="0"/>
              <a:t> </a:t>
            </a:r>
            <a:r>
              <a:rPr lang="en-US" dirty="0" err="1"/>
              <a:t>trong</a:t>
            </a:r>
            <a:r>
              <a:rPr lang="en-US" dirty="0"/>
              <a:t> </a:t>
            </a:r>
            <a:r>
              <a:rPr lang="en-US" dirty="0" err="1"/>
              <a:t>câu</a:t>
            </a:r>
            <a:r>
              <a:rPr lang="en-US" dirty="0"/>
              <a:t>: </a:t>
            </a:r>
            <a:r>
              <a:rPr lang="en-US" dirty="0" err="1"/>
              <a:t>loại</a:t>
            </a:r>
            <a:r>
              <a:rPr lang="en-US" dirty="0"/>
              <a:t> </a:t>
            </a:r>
            <a:r>
              <a:rPr lang="en-US" dirty="0" err="1"/>
              <a:t>thức</a:t>
            </a:r>
            <a:r>
              <a:rPr lang="en-US" dirty="0"/>
              <a:t> </a:t>
            </a:r>
            <a:r>
              <a:rPr lang="en-US" dirty="0" err="1"/>
              <a:t>ăn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dinh</a:t>
            </a:r>
            <a:r>
              <a:rPr lang="en-US" dirty="0"/>
              <a:t> </a:t>
            </a:r>
            <a:r>
              <a:rPr lang="en-US" dirty="0" err="1"/>
              <a:t>dưỡng</a:t>
            </a:r>
            <a:r>
              <a:rPr lang="en-US" dirty="0"/>
              <a:t> </a:t>
            </a:r>
            <a:r>
              <a:rPr lang="en-US" dirty="0" err="1"/>
              <a:t>cao</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a:t>
            </a:r>
            <a:r>
              <a:rPr lang="en-US" dirty="0" err="1"/>
              <a:t>sáng</a:t>
            </a:r>
            <a:r>
              <a:rPr lang="en-US" dirty="0"/>
              <a:t> </a:t>
            </a:r>
            <a:r>
              <a:rPr lang="en-US" dirty="0" err="1"/>
              <a:t>kiến</a:t>
            </a:r>
            <a:r>
              <a:rPr lang="en-US" dirty="0"/>
              <a:t> </a:t>
            </a:r>
            <a:r>
              <a:rPr lang="en-US" dirty="0" err="1"/>
              <a:t>cải</a:t>
            </a:r>
            <a:r>
              <a:rPr lang="en-US" dirty="0"/>
              <a:t> </a:t>
            </a:r>
            <a:r>
              <a:rPr lang="en-US" dirty="0" err="1"/>
              <a:t>tiến</a:t>
            </a:r>
            <a:r>
              <a:rPr lang="en-US" dirty="0"/>
              <a:t> </a:t>
            </a:r>
            <a:r>
              <a:rPr lang="en-US" dirty="0" err="1"/>
              <a:t>kĩ</a:t>
            </a:r>
            <a:r>
              <a:rPr lang="en-US" dirty="0"/>
              <a:t> </a:t>
            </a:r>
            <a:r>
              <a:rPr lang="en-US" dirty="0" err="1"/>
              <a:t>thuật</a:t>
            </a:r>
            <a:r>
              <a:rPr lang="en-US" dirty="0"/>
              <a:t>. </a:t>
            </a:r>
            <a:r>
              <a:rPr lang="en-US" dirty="0" err="1"/>
              <a:t>Giá</a:t>
            </a:r>
            <a:r>
              <a:rPr lang="en-US" dirty="0"/>
              <a:t> </a:t>
            </a:r>
            <a:r>
              <a:rPr lang="en-US" dirty="0" err="1"/>
              <a:t>trị</a:t>
            </a:r>
            <a:r>
              <a:rPr lang="en-US" dirty="0"/>
              <a:t> </a:t>
            </a:r>
            <a:r>
              <a:rPr lang="en-US" dirty="0" err="1"/>
              <a:t>nghệ</a:t>
            </a:r>
            <a:r>
              <a:rPr lang="en-US" dirty="0"/>
              <a:t> </a:t>
            </a:r>
            <a:r>
              <a:rPr lang="en-US" dirty="0" err="1"/>
              <a:t>thuật</a:t>
            </a:r>
            <a:r>
              <a:rPr lang="en-US" dirty="0"/>
              <a:t>. </a:t>
            </a:r>
            <a:r>
              <a:rPr lang="en-US" dirty="0" err="1"/>
              <a:t>Giá</a:t>
            </a:r>
            <a:r>
              <a:rPr lang="en-US" dirty="0"/>
              <a:t> </a:t>
            </a:r>
            <a:r>
              <a:rPr lang="en-US" dirty="0" err="1"/>
              <a:t>trị</a:t>
            </a:r>
            <a:r>
              <a:rPr lang="en-US" dirty="0"/>
              <a:t> </a:t>
            </a:r>
            <a:r>
              <a:rPr lang="en-US" dirty="0" err="1"/>
              <a:t>tinh</a:t>
            </a:r>
            <a:r>
              <a:rPr lang="en-US" dirty="0"/>
              <a:t> </a:t>
            </a:r>
            <a:r>
              <a:rPr lang="en-US" dirty="0" err="1"/>
              <a:t>thần</a:t>
            </a:r>
            <a:r>
              <a:rPr lang="en-US" dirty="0"/>
              <a:t>.</a:t>
            </a:r>
          </a:p>
          <a:p>
            <a:pPr lvl="0"/>
            <a:r>
              <a:rPr lang="en-US" b="1" dirty="0" err="1"/>
              <a:t>Tác</a:t>
            </a:r>
            <a:r>
              <a:rPr lang="en-US" b="1" dirty="0"/>
              <a:t> </a:t>
            </a:r>
            <a:r>
              <a:rPr lang="en-US" b="1" dirty="0" err="1"/>
              <a:t>dụng</a:t>
            </a:r>
            <a:r>
              <a:rPr lang="en-US" b="1" dirty="0"/>
              <a:t>, </a:t>
            </a:r>
            <a:r>
              <a:rPr lang="en-US" b="1" dirty="0" err="1"/>
              <a:t>hiệu</a:t>
            </a:r>
            <a:r>
              <a:rPr lang="en-US" b="1" dirty="0"/>
              <a:t> </a:t>
            </a:r>
            <a:r>
              <a:rPr lang="en-US" b="1" dirty="0" err="1"/>
              <a:t>lực</a:t>
            </a:r>
            <a:r>
              <a:rPr lang="en-US" b="1" dirty="0"/>
              <a:t> </a:t>
            </a:r>
            <a:r>
              <a:rPr lang="en-US" b="1" dirty="0" err="1"/>
              <a:t>của</a:t>
            </a:r>
            <a:r>
              <a:rPr lang="en-US" b="1" dirty="0"/>
              <a:t> </a:t>
            </a:r>
            <a:r>
              <a:rPr lang="en-US" b="1" dirty="0" err="1"/>
              <a:t>hợp</a:t>
            </a:r>
            <a:r>
              <a:rPr lang="en-US" b="1" dirty="0"/>
              <a:t> </a:t>
            </a:r>
            <a:r>
              <a:rPr lang="en-US" b="1" dirty="0" err="1"/>
              <a:t>đồng</a:t>
            </a:r>
            <a:r>
              <a:rPr lang="en-US" dirty="0"/>
              <a:t>: </a:t>
            </a:r>
            <a:r>
              <a:rPr lang="en-US" dirty="0" err="1"/>
              <a:t>hợp</a:t>
            </a:r>
            <a:r>
              <a:rPr lang="en-US" dirty="0"/>
              <a:t> </a:t>
            </a:r>
            <a:r>
              <a:rPr lang="en-US" dirty="0" err="1"/>
              <a:t>đồng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từ</a:t>
            </a:r>
            <a:r>
              <a:rPr lang="en-US" dirty="0"/>
              <a:t> </a:t>
            </a:r>
            <a:r>
              <a:rPr lang="en-US" dirty="0" err="1"/>
              <a:t>ngày</a:t>
            </a:r>
            <a:r>
              <a:rPr lang="en-US" dirty="0"/>
              <a:t> </a:t>
            </a:r>
            <a:r>
              <a:rPr lang="en-US" dirty="0" err="1"/>
              <a:t>ký</a:t>
            </a:r>
            <a:r>
              <a:rPr lang="en-US" dirty="0"/>
              <a:t>.</a:t>
            </a:r>
          </a:p>
          <a:p>
            <a:pPr lvl="0"/>
            <a:r>
              <a:rPr lang="en-US" b="1" dirty="0"/>
              <a:t>Lao </a:t>
            </a:r>
            <a:r>
              <a:rPr lang="en-US" b="1" dirty="0" err="1"/>
              <a:t>động</a:t>
            </a:r>
            <a:r>
              <a:rPr lang="en-US" b="1" dirty="0"/>
              <a:t> </a:t>
            </a:r>
            <a:r>
              <a:rPr lang="en-US" b="1" dirty="0" err="1"/>
              <a:t>của</a:t>
            </a:r>
            <a:r>
              <a:rPr lang="en-US" b="1" dirty="0"/>
              <a:t> </a:t>
            </a:r>
            <a:r>
              <a:rPr lang="en-US" b="1" dirty="0" err="1"/>
              <a:t>người</a:t>
            </a:r>
            <a:r>
              <a:rPr lang="en-US" b="1" dirty="0"/>
              <a:t> </a:t>
            </a:r>
            <a:r>
              <a:rPr lang="en-US" b="1" dirty="0" err="1"/>
              <a:t>sản</a:t>
            </a:r>
            <a:r>
              <a:rPr lang="en-US" b="1" dirty="0"/>
              <a:t> </a:t>
            </a:r>
            <a:r>
              <a:rPr lang="en-US" b="1" dirty="0" err="1"/>
              <a:t>xuất</a:t>
            </a:r>
            <a:r>
              <a:rPr lang="en-US" b="1" dirty="0"/>
              <a:t> </a:t>
            </a:r>
            <a:r>
              <a:rPr lang="en-US" b="1" dirty="0" err="1"/>
              <a:t>hàng</a:t>
            </a:r>
            <a:r>
              <a:rPr lang="en-US" b="1" dirty="0"/>
              <a:t> </a:t>
            </a:r>
            <a:r>
              <a:rPr lang="en-US" b="1" dirty="0" err="1"/>
              <a:t>hóa</a:t>
            </a:r>
            <a:r>
              <a:rPr lang="en-US" b="1" dirty="0"/>
              <a:t> </a:t>
            </a:r>
            <a:r>
              <a:rPr lang="en-US" b="1" dirty="0" err="1"/>
              <a:t>kết</a:t>
            </a:r>
            <a:r>
              <a:rPr lang="en-US" b="1" dirty="0"/>
              <a:t> </a:t>
            </a:r>
            <a:r>
              <a:rPr lang="en-US" b="1" dirty="0" err="1"/>
              <a:t>tinh</a:t>
            </a:r>
            <a:r>
              <a:rPr lang="en-US" b="1" dirty="0"/>
              <a:t> </a:t>
            </a:r>
            <a:r>
              <a:rPr lang="en-US" b="1" dirty="0" err="1"/>
              <a:t>trong</a:t>
            </a:r>
            <a:r>
              <a:rPr lang="en-US" b="1" dirty="0"/>
              <a:t> </a:t>
            </a:r>
            <a:r>
              <a:rPr lang="en-US" b="1" dirty="0" err="1"/>
              <a:t>hàng</a:t>
            </a:r>
            <a:r>
              <a:rPr lang="en-US" b="1" dirty="0"/>
              <a:t> </a:t>
            </a:r>
            <a:r>
              <a:rPr lang="en-US" b="1" dirty="0" err="1"/>
              <a:t>hóa</a:t>
            </a:r>
            <a:r>
              <a:rPr lang="en-US" b="1" dirty="0"/>
              <a:t>.</a:t>
            </a:r>
          </a:p>
          <a:p>
            <a:pPr lvl="0"/>
            <a:r>
              <a:rPr lang="en-US" b="1" dirty="0" err="1"/>
              <a:t>Số</a:t>
            </a:r>
            <a:r>
              <a:rPr lang="en-US" b="1" dirty="0"/>
              <a:t> </a:t>
            </a:r>
            <a:r>
              <a:rPr lang="en-US" b="1" dirty="0" err="1"/>
              <a:t>đo</a:t>
            </a:r>
            <a:r>
              <a:rPr lang="en-US" b="1" dirty="0"/>
              <a:t> </a:t>
            </a:r>
            <a:r>
              <a:rPr lang="en-US" b="1" dirty="0" err="1"/>
              <a:t>của</a:t>
            </a:r>
            <a:r>
              <a:rPr lang="en-US" b="1" dirty="0"/>
              <a:t> </a:t>
            </a:r>
            <a:r>
              <a:rPr lang="en-US" b="1" dirty="0" err="1"/>
              <a:t>một</a:t>
            </a:r>
            <a:r>
              <a:rPr lang="en-US" b="1" dirty="0"/>
              <a:t> </a:t>
            </a:r>
            <a:r>
              <a:rPr lang="en-US" b="1" dirty="0" err="1"/>
              <a:t>đại</a:t>
            </a:r>
            <a:r>
              <a:rPr lang="en-US" b="1" dirty="0"/>
              <a:t> </a:t>
            </a:r>
            <a:r>
              <a:rPr lang="en-US" b="1" dirty="0" err="1"/>
              <a:t>lượng</a:t>
            </a:r>
            <a:r>
              <a:rPr lang="en-US" b="1" dirty="0"/>
              <a:t> hay </a:t>
            </a:r>
            <a:r>
              <a:rPr lang="en-US" b="1" dirty="0" err="1"/>
              <a:t>số</a:t>
            </a:r>
            <a:r>
              <a:rPr lang="en-US" b="1" dirty="0"/>
              <a:t> </a:t>
            </a:r>
            <a:r>
              <a:rPr lang="en-US" b="1" dirty="0" err="1"/>
              <a:t>được</a:t>
            </a:r>
            <a:r>
              <a:rPr lang="en-US" b="1" dirty="0"/>
              <a:t> </a:t>
            </a:r>
            <a:r>
              <a:rPr lang="en-US" b="1" dirty="0" err="1"/>
              <a:t>thay</a:t>
            </a:r>
            <a:r>
              <a:rPr lang="en-US" b="1" dirty="0"/>
              <a:t> </a:t>
            </a:r>
            <a:r>
              <a:rPr lang="en-US" b="1" dirty="0" err="1"/>
              <a:t>thế</a:t>
            </a:r>
            <a:r>
              <a:rPr lang="en-US" b="1" dirty="0"/>
              <a:t> </a:t>
            </a:r>
            <a:r>
              <a:rPr lang="en-US" b="1" dirty="0" err="1"/>
              <a:t>bằng</a:t>
            </a:r>
            <a:r>
              <a:rPr lang="en-US" b="1" dirty="0"/>
              <a:t> </a:t>
            </a:r>
            <a:r>
              <a:rPr lang="en-US" b="1" dirty="0" err="1"/>
              <a:t>một</a:t>
            </a:r>
            <a:r>
              <a:rPr lang="en-US" b="1" dirty="0"/>
              <a:t> </a:t>
            </a:r>
            <a:r>
              <a:rPr lang="en-US" b="1" dirty="0" err="1"/>
              <a:t>ký</a:t>
            </a:r>
            <a:r>
              <a:rPr lang="en-US" b="1" dirty="0"/>
              <a:t> </a:t>
            </a:r>
            <a:r>
              <a:rPr lang="en-US" b="1" dirty="0" err="1"/>
              <a:t>hiệu</a:t>
            </a:r>
            <a:r>
              <a:rPr lang="en-US" b="1" dirty="0"/>
              <a:t>: </a:t>
            </a: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của</a:t>
            </a:r>
            <a:r>
              <a:rPr lang="en-US" dirty="0"/>
              <a:t> x. </a:t>
            </a:r>
            <a:r>
              <a:rPr lang="en-US" dirty="0" err="1"/>
              <a:t>Giá</a:t>
            </a:r>
            <a:r>
              <a:rPr lang="en-US" dirty="0"/>
              <a:t> </a:t>
            </a:r>
            <a:r>
              <a:rPr lang="en-US" dirty="0" err="1"/>
              <a:t>trị</a:t>
            </a:r>
            <a:r>
              <a:rPr lang="en-US" dirty="0"/>
              <a:t> </a:t>
            </a:r>
            <a:r>
              <a:rPr lang="en-US" dirty="0" err="1"/>
              <a:t>của</a:t>
            </a:r>
            <a:r>
              <a:rPr lang="en-US" dirty="0"/>
              <a:t> </a:t>
            </a:r>
            <a:r>
              <a:rPr lang="en-US" dirty="0" err="1"/>
              <a:t>hàm</a:t>
            </a:r>
            <a:r>
              <a:rPr lang="en-US" dirty="0"/>
              <a:t> </a:t>
            </a:r>
            <a:r>
              <a:rPr lang="en-US" dirty="0" err="1"/>
              <a:t>số</a:t>
            </a:r>
            <a:r>
              <a:rPr lang="en-US" dirty="0"/>
              <a:t>.</a:t>
            </a:r>
          </a:p>
          <a:p>
            <a:endParaRPr lang="en-US" dirty="0"/>
          </a:p>
        </p:txBody>
      </p:sp>
    </p:spTree>
    <p:extLst>
      <p:ext uri="{BB962C8B-B14F-4D97-AF65-F5344CB8AC3E}">
        <p14:creationId xmlns:p14="http://schemas.microsoft.com/office/powerpoint/2010/main" val="1899584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FFFFFF"/>
      </a:dk1>
      <a:lt1>
        <a:srgbClr val="103154"/>
      </a:lt1>
      <a:dk2>
        <a:srgbClr val="0096FF"/>
      </a:dk2>
      <a:lt2>
        <a:srgbClr val="87FD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majorFont>
      <a:minorFont>
        <a:latin typeface="Corbel"/>
        <a:ea typeface=""/>
        <a:cs typeface=""/>
        <a:font script="Jpan" typeface="メイリオ"/>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1120</TotalTime>
  <Words>3837</Words>
  <Application>Microsoft Macintosh PowerPoint</Application>
  <PresentationFormat>On-screen Show (4:3)</PresentationFormat>
  <Paragraphs>345</Paragraphs>
  <Slides>60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0" baseType="lpstr">
      <vt:lpstr>Arial</vt:lpstr>
      <vt:lpstr>Calibri</vt:lpstr>
      <vt:lpstr>Corbel</vt:lpstr>
      <vt:lpstr>Symbol</vt:lpstr>
      <vt:lpstr>Times New Roman</vt:lpstr>
      <vt:lpstr>Verdana</vt:lpstr>
      <vt:lpstr>Wingdings</vt:lpstr>
      <vt:lpstr>Wingdings 2</vt:lpstr>
      <vt:lpstr>Pixel</vt:lpstr>
      <vt:lpstr>Image</vt:lpstr>
      <vt:lpstr>TỔNG QUAN VỀ  ĐỊNH GIÁ DOANH NGHIỆP</vt:lpstr>
      <vt:lpstr>NỘI DUNG NGHIÊN CỨU</vt:lpstr>
      <vt:lpstr>Doanh nghiệp và giá trị doanh nghiệp</vt:lpstr>
      <vt:lpstr>Khái niệm Doanh nghiệp</vt:lpstr>
      <vt:lpstr>Khái niệm Doanh nghiệp </vt:lpstr>
      <vt:lpstr>Khái niệm Doanh nghiệp </vt:lpstr>
      <vt:lpstr>Đặc trưng của Doanh nghiệp</vt:lpstr>
      <vt:lpstr>Giá trị doanh nghiệp</vt:lpstr>
      <vt:lpstr>Khái niệm giá trị</vt:lpstr>
      <vt:lpstr>Khái niệm giá trị</vt:lpstr>
      <vt:lpstr>Khái niệm giá trị doanh nghiệp</vt:lpstr>
      <vt:lpstr>Khái niệm giá trị doanh nghiệp</vt:lpstr>
      <vt:lpstr>Các yếu tố ảnh hưởng đến GTDN</vt:lpstr>
      <vt:lpstr>Yếu tố thuộc môi trường KDTQ</vt:lpstr>
      <vt:lpstr>Yếu tố thuộc môi trường KDTQ</vt:lpstr>
      <vt:lpstr>Yếu tố thuộc môi trường KDTQ</vt:lpstr>
      <vt:lpstr>Yếu tố thuộc môi trường KDTQ</vt:lpstr>
      <vt:lpstr>Yếu tố thuộc môi trường KDTQ</vt:lpstr>
      <vt:lpstr>Yếu tố thuộc môi trường KDTQ</vt:lpstr>
      <vt:lpstr>Yếu tố thuộc môi trường ngành</vt:lpstr>
      <vt:lpstr>Yếu tố thuộc môi trường ngành</vt:lpstr>
      <vt:lpstr>Yếu tố thuộc môi trường ngành</vt:lpstr>
      <vt:lpstr>Yếu tố thuộc môi trường ngành</vt:lpstr>
      <vt:lpstr>Yếu tố thuộc môi trường ngành</vt:lpstr>
      <vt:lpstr>Yếu tố thuộc môi trường bên trong DN</vt:lpstr>
      <vt:lpstr>Môi trường bên trong doanh nghiệp</vt:lpstr>
      <vt:lpstr>Môi trường bên trong doanh nghiệp</vt:lpstr>
      <vt:lpstr>Môi trường bên trong doanh nghiệp</vt:lpstr>
      <vt:lpstr>Môi trường bên trong doanh nghiệp</vt:lpstr>
      <vt:lpstr>Môi trường bên trong doanh nghiệp</vt:lpstr>
      <vt:lpstr>Yếu tố thuộc môi trường bên trong DN</vt:lpstr>
      <vt:lpstr>Tình huống: phân tích các yếu tố ảnh hưởng đến giá trị Apple</vt:lpstr>
      <vt:lpstr>ĐỊNH GIÁ DOANH NGHIỆP</vt:lpstr>
      <vt:lpstr>CÁC CẤP ĐỘ VỀ ĐỊNH GIÁ</vt:lpstr>
      <vt:lpstr>Khái niệm Định giá tài sản</vt:lpstr>
      <vt:lpstr>Khái niệm định giá doanh nghiệp</vt:lpstr>
      <vt:lpstr>Các yếu tố ảnh hưởng đến ĐGDN</vt:lpstr>
      <vt:lpstr>Yếu tố khách quan</vt:lpstr>
      <vt:lpstr>Yếu tố chủ quan</vt:lpstr>
      <vt:lpstr>Vai trò của Định giá DN</vt:lpstr>
      <vt:lpstr>Vai trò của Định giá DN</vt:lpstr>
      <vt:lpstr>Phương pháp định giá DN</vt:lpstr>
      <vt:lpstr>Cơ sở giá trị của Định giá DN</vt:lpstr>
      <vt:lpstr>THỊ TRƯỜNG VÀ PHÂN LOẠI TT</vt:lpstr>
      <vt:lpstr>HIỂU VỀ THỊ TRƯỜNG</vt:lpstr>
      <vt:lpstr>PHÂN LOẠI THỊ TRƯỜNG</vt:lpstr>
      <vt:lpstr>GIÁ TRỊ THỊ TRƯỜNG</vt:lpstr>
      <vt:lpstr>GIÁ TRỊ PHI THỊ TRƯỜNG</vt:lpstr>
      <vt:lpstr>GIÁ TRỊ PHI THỊ TRƯỜNG</vt:lpstr>
      <vt:lpstr>Nguyên tắc định giá DN</vt:lpstr>
      <vt:lpstr>Nguyên tắc SDTNVHQN</vt:lpstr>
      <vt:lpstr>Nguyên tắc cung - cầu</vt:lpstr>
      <vt:lpstr>Nguyên tắc đóng góp</vt:lpstr>
      <vt:lpstr>NT dự kiến các khoản lợi ích tương lai</vt:lpstr>
      <vt:lpstr>Các cách tiếp cận ĐGDN</vt:lpstr>
      <vt:lpstr>Cách tiếp cận giá trị DN và phương pháp xác định GTDN</vt:lpstr>
      <vt:lpstr>Cách tiếp cận giá trị DN và phương pháp xác định GTDN</vt:lpstr>
      <vt:lpstr>Cách tiếp cận giá trị DN và phương pháp xác định GTDN</vt:lpstr>
      <vt:lpstr>Phương pháp định giá DN</vt:lpstr>
      <vt:lpstr>Câu hỏi ôn tập chương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GIÁ  BẤT ĐỘNG SẢN</dc:title>
  <dc:creator>MacBook Pro</dc:creator>
  <cp:lastModifiedBy>thi yen anh vu</cp:lastModifiedBy>
  <cp:revision>68</cp:revision>
  <dcterms:created xsi:type="dcterms:W3CDTF">2012-08-05T15:12:50Z</dcterms:created>
  <dcterms:modified xsi:type="dcterms:W3CDTF">2022-09-12T05:21:33Z</dcterms:modified>
</cp:coreProperties>
</file>