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38"/>
  </p:notesMasterIdLst>
  <p:sldIdLst>
    <p:sldId id="256" r:id="rId2"/>
    <p:sldId id="258" r:id="rId3"/>
    <p:sldId id="259" r:id="rId4"/>
    <p:sldId id="260" r:id="rId5"/>
    <p:sldId id="264" r:id="rId6"/>
    <p:sldId id="261" r:id="rId7"/>
    <p:sldId id="265" r:id="rId8"/>
    <p:sldId id="267" r:id="rId9"/>
    <p:sldId id="268" r:id="rId10"/>
    <p:sldId id="269" r:id="rId11"/>
    <p:sldId id="413" r:id="rId12"/>
    <p:sldId id="414" r:id="rId13"/>
    <p:sldId id="270" r:id="rId14"/>
    <p:sldId id="271" r:id="rId15"/>
    <p:sldId id="274" r:id="rId16"/>
    <p:sldId id="415" r:id="rId17"/>
    <p:sldId id="272" r:id="rId18"/>
    <p:sldId id="280" r:id="rId19"/>
    <p:sldId id="281" r:id="rId20"/>
    <p:sldId id="282" r:id="rId21"/>
    <p:sldId id="283" r:id="rId22"/>
    <p:sldId id="297" r:id="rId23"/>
    <p:sldId id="284" r:id="rId24"/>
    <p:sldId id="422" r:id="rId25"/>
    <p:sldId id="285" r:id="rId26"/>
    <p:sldId id="286" r:id="rId27"/>
    <p:sldId id="287" r:id="rId28"/>
    <p:sldId id="288" r:id="rId29"/>
    <p:sldId id="416" r:id="rId30"/>
    <p:sldId id="417" r:id="rId31"/>
    <p:sldId id="418" r:id="rId32"/>
    <p:sldId id="419" r:id="rId33"/>
    <p:sldId id="423" r:id="rId34"/>
    <p:sldId id="295" r:id="rId35"/>
    <p:sldId id="298" r:id="rId36"/>
    <p:sldId id="421" r:id="rId37"/>
    <p:sldId id="420" r:id="rId38"/>
    <p:sldId id="301" r:id="rId39"/>
    <p:sldId id="325" r:id="rId40"/>
    <p:sldId id="424" r:id="rId41"/>
    <p:sldId id="427" r:id="rId42"/>
    <p:sldId id="426" r:id="rId43"/>
    <p:sldId id="428" r:id="rId44"/>
    <p:sldId id="429" r:id="rId45"/>
    <p:sldId id="310" r:id="rId46"/>
    <p:sldId id="332" r:id="rId47"/>
    <p:sldId id="326" r:id="rId48"/>
    <p:sldId id="312" r:id="rId49"/>
    <p:sldId id="431" r:id="rId50"/>
    <p:sldId id="317" r:id="rId51"/>
    <p:sldId id="432" r:id="rId52"/>
    <p:sldId id="327" r:id="rId53"/>
    <p:sldId id="328" r:id="rId54"/>
    <p:sldId id="329" r:id="rId55"/>
    <p:sldId id="330" r:id="rId56"/>
    <p:sldId id="331" r:id="rId57"/>
    <p:sldId id="430"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7" r:id="rId81"/>
    <p:sldId id="355" r:id="rId82"/>
    <p:sldId id="358" r:id="rId83"/>
    <p:sldId id="359" r:id="rId84"/>
    <p:sldId id="360" r:id="rId85"/>
    <p:sldId id="361" r:id="rId86"/>
    <p:sldId id="362" r:id="rId87"/>
    <p:sldId id="363" r:id="rId88"/>
    <p:sldId id="364" r:id="rId89"/>
    <p:sldId id="365" r:id="rId90"/>
    <p:sldId id="366" r:id="rId91"/>
    <p:sldId id="367" r:id="rId92"/>
    <p:sldId id="368" r:id="rId93"/>
    <p:sldId id="369" r:id="rId94"/>
    <p:sldId id="370" r:id="rId95"/>
    <p:sldId id="371"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3" r:id="rId128"/>
    <p:sldId id="404" r:id="rId129"/>
    <p:sldId id="405" r:id="rId130"/>
    <p:sldId id="406" r:id="rId131"/>
    <p:sldId id="407" r:id="rId132"/>
    <p:sldId id="408" r:id="rId133"/>
    <p:sldId id="409" r:id="rId134"/>
    <p:sldId id="410" r:id="rId135"/>
    <p:sldId id="411" r:id="rId136"/>
    <p:sldId id="412"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E668E8-5F77-804B-8EF5-4B4F4E883E6A}">
          <p14:sldIdLst>
            <p14:sldId id="256"/>
            <p14:sldId id="258"/>
            <p14:sldId id="259"/>
            <p14:sldId id="260"/>
            <p14:sldId id="264"/>
            <p14:sldId id="261"/>
            <p14:sldId id="265"/>
            <p14:sldId id="267"/>
            <p14:sldId id="268"/>
            <p14:sldId id="269"/>
            <p14:sldId id="413"/>
            <p14:sldId id="414"/>
            <p14:sldId id="270"/>
            <p14:sldId id="271"/>
            <p14:sldId id="274"/>
            <p14:sldId id="415"/>
            <p14:sldId id="272"/>
            <p14:sldId id="280"/>
            <p14:sldId id="281"/>
            <p14:sldId id="282"/>
            <p14:sldId id="283"/>
            <p14:sldId id="297"/>
            <p14:sldId id="284"/>
            <p14:sldId id="422"/>
            <p14:sldId id="285"/>
            <p14:sldId id="286"/>
            <p14:sldId id="287"/>
            <p14:sldId id="288"/>
            <p14:sldId id="416"/>
            <p14:sldId id="417"/>
            <p14:sldId id="418"/>
            <p14:sldId id="419"/>
            <p14:sldId id="423"/>
            <p14:sldId id="295"/>
            <p14:sldId id="298"/>
            <p14:sldId id="421"/>
            <p14:sldId id="420"/>
            <p14:sldId id="301"/>
            <p14:sldId id="325"/>
            <p14:sldId id="424"/>
            <p14:sldId id="427"/>
            <p14:sldId id="426"/>
            <p14:sldId id="428"/>
            <p14:sldId id="429"/>
            <p14:sldId id="310"/>
            <p14:sldId id="332"/>
            <p14:sldId id="326"/>
            <p14:sldId id="312"/>
            <p14:sldId id="431"/>
            <p14:sldId id="317"/>
            <p14:sldId id="432"/>
            <p14:sldId id="327"/>
            <p14:sldId id="328"/>
            <p14:sldId id="329"/>
            <p14:sldId id="330"/>
            <p14:sldId id="331"/>
            <p14:sldId id="430"/>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7"/>
            <p14:sldId id="355"/>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3130"/>
  </p:normalViewPr>
  <p:slideViewPr>
    <p:cSldViewPr snapToGrid="0" snapToObjects="1">
      <p:cViewPr varScale="1">
        <p:scale>
          <a:sx n="105" d="100"/>
          <a:sy n="105" d="100"/>
        </p:scale>
        <p:origin x="159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70CC1-1284-4051-8F8F-4A49B7878B57}" type="doc">
      <dgm:prSet loTypeId="urn:microsoft.com/office/officeart/2005/8/layout/process5" loCatId="process" qsTypeId="urn:microsoft.com/office/officeart/2005/8/quickstyle/3d3" qsCatId="3D" csTypeId="urn:microsoft.com/office/officeart/2005/8/colors/accent4_1" csCatId="accent4" phldr="1"/>
      <dgm:spPr/>
      <dgm:t>
        <a:bodyPr/>
        <a:lstStyle/>
        <a:p>
          <a:endParaRPr lang="en-US"/>
        </a:p>
      </dgm:t>
    </dgm:pt>
    <dgm:pt modelId="{1491A207-3962-4885-AA03-D0C7F43D9163}">
      <dgm:prSet phldrT="[Text]" custT="1"/>
      <dgm:spPr/>
      <dgm:t>
        <a:bodyPr/>
        <a:lstStyle/>
        <a:p>
          <a:r>
            <a:rPr lang="en-US" sz="2800" dirty="0" err="1"/>
            <a:t>Dự</a:t>
          </a:r>
          <a:r>
            <a:rPr lang="en-US" sz="2800" dirty="0"/>
            <a:t> </a:t>
          </a:r>
          <a:r>
            <a:rPr lang="en-US" sz="2800" dirty="0" err="1"/>
            <a:t>báo</a:t>
          </a:r>
          <a:r>
            <a:rPr lang="en-US" sz="2800" dirty="0"/>
            <a:t> </a:t>
          </a:r>
          <a:r>
            <a:rPr lang="en-US" sz="2800" dirty="0" err="1"/>
            <a:t>các</a:t>
          </a:r>
          <a:r>
            <a:rPr lang="en-US" sz="2800" dirty="0"/>
            <a:t> </a:t>
          </a:r>
          <a:r>
            <a:rPr lang="en-US" sz="2800" dirty="0" err="1"/>
            <a:t>báo</a:t>
          </a:r>
          <a:r>
            <a:rPr lang="en-US" sz="2800" dirty="0"/>
            <a:t> </a:t>
          </a:r>
          <a:r>
            <a:rPr lang="en-US" sz="2800" dirty="0" err="1"/>
            <a:t>cáo</a:t>
          </a:r>
          <a:r>
            <a:rPr lang="en-US" sz="2800" dirty="0"/>
            <a:t> </a:t>
          </a:r>
          <a:r>
            <a:rPr lang="en-US" sz="2800" dirty="0" err="1"/>
            <a:t>tài</a:t>
          </a:r>
          <a:r>
            <a:rPr lang="en-US" sz="2800" dirty="0"/>
            <a:t> </a:t>
          </a:r>
          <a:r>
            <a:rPr lang="en-US" sz="2800" dirty="0" err="1"/>
            <a:t>chính</a:t>
          </a:r>
          <a:endParaRPr lang="en-US" sz="2800" dirty="0"/>
        </a:p>
      </dgm:t>
    </dgm:pt>
    <dgm:pt modelId="{F9B6EB65-585E-469E-BA67-0E8D3598FC53}" type="parTrans" cxnId="{85369B86-A9D0-4910-94E1-8FB759CFF729}">
      <dgm:prSet/>
      <dgm:spPr/>
      <dgm:t>
        <a:bodyPr/>
        <a:lstStyle/>
        <a:p>
          <a:endParaRPr lang="en-US" sz="2400"/>
        </a:p>
      </dgm:t>
    </dgm:pt>
    <dgm:pt modelId="{0E4AC524-BAEB-49BA-90AD-6D02BEB57FB1}" type="sibTrans" cxnId="{85369B86-A9D0-4910-94E1-8FB759CFF729}">
      <dgm:prSet custT="1"/>
      <dgm:spPr/>
      <dgm:t>
        <a:bodyPr/>
        <a:lstStyle/>
        <a:p>
          <a:endParaRPr lang="en-US" sz="2000"/>
        </a:p>
      </dgm:t>
    </dgm:pt>
    <dgm:pt modelId="{CAF8FA3B-295C-4FEB-96ED-2C3339430E3E}">
      <dgm:prSet phldrT="[Text]" custT="1"/>
      <dgm:spPr/>
      <dgm:t>
        <a:bodyPr/>
        <a:lstStyle/>
        <a:p>
          <a:r>
            <a:rPr lang="en-US" sz="2800" dirty="0" err="1"/>
            <a:t>Quyết</a:t>
          </a:r>
          <a:r>
            <a:rPr lang="en-US" sz="2800" dirty="0"/>
            <a:t> </a:t>
          </a:r>
          <a:r>
            <a:rPr lang="en-US" sz="2800" dirty="0" err="1"/>
            <a:t>định</a:t>
          </a:r>
          <a:r>
            <a:rPr lang="en-US" sz="2800" dirty="0"/>
            <a:t> </a:t>
          </a:r>
          <a:r>
            <a:rPr lang="en-US" sz="2800" dirty="0" err="1"/>
            <a:t>nguồn</a:t>
          </a:r>
          <a:r>
            <a:rPr lang="en-US" sz="2800" dirty="0"/>
            <a:t> </a:t>
          </a:r>
          <a:r>
            <a:rPr lang="en-US" sz="2800" dirty="0" err="1"/>
            <a:t>vốn</a:t>
          </a:r>
          <a:r>
            <a:rPr lang="en-US" sz="2800" dirty="0"/>
            <a:t> </a:t>
          </a:r>
          <a:r>
            <a:rPr lang="en-US" sz="2800" dirty="0" err="1"/>
            <a:t>hỗ</a:t>
          </a:r>
          <a:r>
            <a:rPr lang="en-US" sz="2800" dirty="0"/>
            <a:t> </a:t>
          </a:r>
          <a:r>
            <a:rPr lang="en-US" sz="2800" dirty="0" err="1"/>
            <a:t>trợ</a:t>
          </a:r>
          <a:r>
            <a:rPr lang="en-US" sz="2800" dirty="0"/>
            <a:t> </a:t>
          </a:r>
          <a:r>
            <a:rPr lang="en-US" sz="2800" dirty="0" err="1"/>
            <a:t>cho</a:t>
          </a:r>
          <a:r>
            <a:rPr lang="en-US" sz="2800" dirty="0"/>
            <a:t> </a:t>
          </a:r>
          <a:r>
            <a:rPr lang="en-US" sz="2800" dirty="0" err="1"/>
            <a:t>kế</a:t>
          </a:r>
          <a:r>
            <a:rPr lang="en-US" sz="2800" dirty="0"/>
            <a:t> </a:t>
          </a:r>
          <a:r>
            <a:rPr lang="en-US" sz="2800" dirty="0" err="1"/>
            <a:t>hoạch</a:t>
          </a:r>
          <a:endParaRPr lang="en-US" sz="2800" dirty="0"/>
        </a:p>
      </dgm:t>
    </dgm:pt>
    <dgm:pt modelId="{206EA01B-07CF-484D-AB1C-0092E522DAF0}" type="parTrans" cxnId="{0C76FD81-48D8-42B6-86A8-B31B38E95755}">
      <dgm:prSet/>
      <dgm:spPr/>
      <dgm:t>
        <a:bodyPr/>
        <a:lstStyle/>
        <a:p>
          <a:endParaRPr lang="en-US" sz="2400"/>
        </a:p>
      </dgm:t>
    </dgm:pt>
    <dgm:pt modelId="{91009657-203E-4E76-B0E9-46E7B7F42301}" type="sibTrans" cxnId="{0C76FD81-48D8-42B6-86A8-B31B38E95755}">
      <dgm:prSet custT="1"/>
      <dgm:spPr/>
      <dgm:t>
        <a:bodyPr/>
        <a:lstStyle/>
        <a:p>
          <a:endParaRPr lang="en-US" sz="2000"/>
        </a:p>
      </dgm:t>
    </dgm:pt>
    <dgm:pt modelId="{AB236A26-12DF-48FA-9B21-B11CE2973C8D}">
      <dgm:prSet phldrT="[Text]" custT="1"/>
      <dgm:spPr/>
      <dgm:t>
        <a:bodyPr/>
        <a:lstStyle/>
        <a:p>
          <a:r>
            <a:rPr lang="en-US" sz="2800" dirty="0" err="1"/>
            <a:t>Dự</a:t>
          </a:r>
          <a:r>
            <a:rPr lang="en-US" sz="2800" dirty="0"/>
            <a:t> </a:t>
          </a:r>
          <a:r>
            <a:rPr lang="en-US" sz="2800" dirty="0" err="1"/>
            <a:t>báo</a:t>
          </a:r>
          <a:r>
            <a:rPr lang="en-US" sz="2800" dirty="0"/>
            <a:t> </a:t>
          </a:r>
          <a:r>
            <a:rPr lang="en-US" sz="2800" dirty="0" err="1"/>
            <a:t>nguồn</a:t>
          </a:r>
          <a:r>
            <a:rPr lang="en-US" sz="2800" dirty="0"/>
            <a:t> </a:t>
          </a:r>
          <a:r>
            <a:rPr lang="en-US" sz="2800" dirty="0" err="1"/>
            <a:t>có</a:t>
          </a:r>
          <a:r>
            <a:rPr lang="en-US" sz="2800" dirty="0"/>
            <a:t> </a:t>
          </a:r>
          <a:r>
            <a:rPr lang="en-US" sz="2800" dirty="0" err="1"/>
            <a:t>thể</a:t>
          </a:r>
          <a:r>
            <a:rPr lang="en-US" sz="2800" dirty="0"/>
            <a:t> </a:t>
          </a:r>
          <a:r>
            <a:rPr lang="en-US" sz="2800" dirty="0" err="1"/>
            <a:t>huy</a:t>
          </a:r>
          <a:r>
            <a:rPr lang="en-US" sz="2800" dirty="0"/>
            <a:t> </a:t>
          </a:r>
          <a:r>
            <a:rPr lang="en-US" sz="2800" dirty="0" err="1"/>
            <a:t>động</a:t>
          </a:r>
          <a:endParaRPr lang="en-US" sz="2800" dirty="0"/>
        </a:p>
      </dgm:t>
    </dgm:pt>
    <dgm:pt modelId="{F8D6229C-10A1-4844-965E-EC532C17603D}" type="parTrans" cxnId="{E062E74C-7A37-4853-867A-89923111B1D2}">
      <dgm:prSet/>
      <dgm:spPr/>
      <dgm:t>
        <a:bodyPr/>
        <a:lstStyle/>
        <a:p>
          <a:endParaRPr lang="en-US" sz="2400"/>
        </a:p>
      </dgm:t>
    </dgm:pt>
    <dgm:pt modelId="{47ADB0BF-2D32-469C-B07A-36D9CF763B28}" type="sibTrans" cxnId="{E062E74C-7A37-4853-867A-89923111B1D2}">
      <dgm:prSet custT="1"/>
      <dgm:spPr/>
      <dgm:t>
        <a:bodyPr/>
        <a:lstStyle/>
        <a:p>
          <a:endParaRPr lang="en-US" sz="2000"/>
        </a:p>
      </dgm:t>
    </dgm:pt>
    <dgm:pt modelId="{74A9D87E-8C82-456B-B86D-BC5B1BB4FB05}">
      <dgm:prSet phldrT="[Text]" custT="1"/>
      <dgm:spPr/>
      <dgm:t>
        <a:bodyPr/>
        <a:lstStyle/>
        <a:p>
          <a:r>
            <a:rPr lang="en-US" sz="2800" dirty="0" err="1"/>
            <a:t>Thiết</a:t>
          </a:r>
          <a:r>
            <a:rPr lang="en-US" sz="2800" dirty="0"/>
            <a:t> </a:t>
          </a:r>
          <a:r>
            <a:rPr lang="en-US" sz="2800" dirty="0" err="1"/>
            <a:t>lập</a:t>
          </a:r>
          <a:r>
            <a:rPr lang="en-US" sz="2800" dirty="0"/>
            <a:t> </a:t>
          </a:r>
          <a:r>
            <a:rPr lang="en-US" sz="2800" dirty="0" err="1"/>
            <a:t>và</a:t>
          </a:r>
          <a:r>
            <a:rPr lang="en-US" sz="2800" dirty="0"/>
            <a:t> </a:t>
          </a:r>
          <a:r>
            <a:rPr lang="en-US" sz="2800" dirty="0" err="1"/>
            <a:t>duy</a:t>
          </a:r>
          <a:r>
            <a:rPr lang="en-US" sz="2800" dirty="0"/>
            <a:t> </a:t>
          </a:r>
          <a:r>
            <a:rPr lang="en-US" sz="2800" dirty="0" err="1"/>
            <a:t>trì</a:t>
          </a:r>
          <a:r>
            <a:rPr lang="en-US" sz="2800" dirty="0"/>
            <a:t> </a:t>
          </a:r>
          <a:r>
            <a:rPr lang="en-US" sz="2800" dirty="0" err="1"/>
            <a:t>hệ</a:t>
          </a:r>
          <a:r>
            <a:rPr lang="en-US" sz="2800" dirty="0"/>
            <a:t> </a:t>
          </a:r>
          <a:r>
            <a:rPr lang="en-US" sz="2800" dirty="0" err="1"/>
            <a:t>thống</a:t>
          </a:r>
          <a:r>
            <a:rPr lang="en-US" sz="2800" dirty="0"/>
            <a:t> </a:t>
          </a:r>
          <a:r>
            <a:rPr lang="en-US" sz="2800" dirty="0" err="1"/>
            <a:t>kiểm</a:t>
          </a:r>
          <a:r>
            <a:rPr lang="en-US" sz="2800" dirty="0"/>
            <a:t> </a:t>
          </a:r>
          <a:r>
            <a:rPr lang="en-US" sz="2800" dirty="0" err="1"/>
            <a:t>soát</a:t>
          </a:r>
          <a:endParaRPr lang="en-US" sz="2800" dirty="0"/>
        </a:p>
      </dgm:t>
    </dgm:pt>
    <dgm:pt modelId="{AB05B646-01E9-491B-8BB5-6073E9BDFFC6}" type="parTrans" cxnId="{BF468FB6-B63A-4CA9-BB32-A26A2E50AF80}">
      <dgm:prSet/>
      <dgm:spPr/>
      <dgm:t>
        <a:bodyPr/>
        <a:lstStyle/>
        <a:p>
          <a:endParaRPr lang="en-US" sz="2400"/>
        </a:p>
      </dgm:t>
    </dgm:pt>
    <dgm:pt modelId="{761D077F-980E-48EB-8C3C-EA6D895AE5BC}" type="sibTrans" cxnId="{BF468FB6-B63A-4CA9-BB32-A26A2E50AF80}">
      <dgm:prSet custT="1"/>
      <dgm:spPr/>
      <dgm:t>
        <a:bodyPr/>
        <a:lstStyle/>
        <a:p>
          <a:endParaRPr lang="en-US" sz="2000"/>
        </a:p>
      </dgm:t>
    </dgm:pt>
    <dgm:pt modelId="{9263C521-760A-41A2-8901-175574E0C24E}">
      <dgm:prSet phldrT="[Text]" custT="1"/>
      <dgm:spPr/>
      <dgm:t>
        <a:bodyPr/>
        <a:lstStyle/>
        <a:p>
          <a:r>
            <a:rPr lang="en-US" sz="2800" dirty="0" err="1"/>
            <a:t>Điều</a:t>
          </a:r>
          <a:r>
            <a:rPr lang="en-US" sz="2800" dirty="0"/>
            <a:t> </a:t>
          </a:r>
          <a:r>
            <a:rPr lang="en-US" sz="2800" dirty="0" err="1"/>
            <a:t>chỉnh</a:t>
          </a:r>
          <a:r>
            <a:rPr lang="en-US" sz="2800" dirty="0"/>
            <a:t> </a:t>
          </a:r>
          <a:r>
            <a:rPr lang="en-US" sz="2800" dirty="0" err="1"/>
            <a:t>kế</a:t>
          </a:r>
          <a:r>
            <a:rPr lang="en-US" sz="2800" dirty="0"/>
            <a:t> </a:t>
          </a:r>
          <a:r>
            <a:rPr lang="en-US" sz="2800" dirty="0" err="1"/>
            <a:t>hoạch</a:t>
          </a:r>
          <a:r>
            <a:rPr lang="en-US" sz="2800" dirty="0"/>
            <a:t> </a:t>
          </a:r>
          <a:r>
            <a:rPr lang="en-US" sz="2800" dirty="0" err="1"/>
            <a:t>dự</a:t>
          </a:r>
          <a:r>
            <a:rPr lang="en-US" sz="2800" dirty="0"/>
            <a:t> </a:t>
          </a:r>
          <a:r>
            <a:rPr lang="en-US" sz="2800" dirty="0" err="1"/>
            <a:t>báo</a:t>
          </a:r>
          <a:endParaRPr lang="en-US" sz="2800" dirty="0"/>
        </a:p>
      </dgm:t>
    </dgm:pt>
    <dgm:pt modelId="{6C717DE0-A603-418C-8F78-5E715EEC5676}" type="parTrans" cxnId="{580F31E5-23FF-461C-9545-80EDA4CF8F46}">
      <dgm:prSet/>
      <dgm:spPr/>
      <dgm:t>
        <a:bodyPr/>
        <a:lstStyle/>
        <a:p>
          <a:endParaRPr lang="en-US" sz="2400"/>
        </a:p>
      </dgm:t>
    </dgm:pt>
    <dgm:pt modelId="{55B87AEC-1451-4ADB-9E78-8230E223A2A6}" type="sibTrans" cxnId="{580F31E5-23FF-461C-9545-80EDA4CF8F46}">
      <dgm:prSet custT="1"/>
      <dgm:spPr/>
      <dgm:t>
        <a:bodyPr/>
        <a:lstStyle/>
        <a:p>
          <a:endParaRPr lang="en-US" sz="2000"/>
        </a:p>
      </dgm:t>
    </dgm:pt>
    <dgm:pt modelId="{23B0CE61-A058-415C-B6D6-0AF72C924206}">
      <dgm:prSet phldrT="[Text]" custT="1"/>
      <dgm:spPr/>
      <dgm:t>
        <a:bodyPr/>
        <a:lstStyle/>
        <a:p>
          <a:r>
            <a:rPr lang="en-US" sz="2800" dirty="0" err="1"/>
            <a:t>Thiết</a:t>
          </a:r>
          <a:r>
            <a:rPr lang="en-US" sz="2800" dirty="0"/>
            <a:t> </a:t>
          </a:r>
          <a:r>
            <a:rPr lang="en-US" sz="2800" dirty="0" err="1"/>
            <a:t>lập</a:t>
          </a:r>
          <a:r>
            <a:rPr lang="en-US" sz="2800" dirty="0"/>
            <a:t> </a:t>
          </a:r>
          <a:r>
            <a:rPr lang="en-US" sz="2800" dirty="0" err="1"/>
            <a:t>hệ</a:t>
          </a:r>
          <a:r>
            <a:rPr lang="en-US" sz="2800" dirty="0"/>
            <a:t> </a:t>
          </a:r>
          <a:r>
            <a:rPr lang="en-US" sz="2800" dirty="0" err="1"/>
            <a:t>thống</a:t>
          </a:r>
          <a:r>
            <a:rPr lang="en-US" sz="2800" dirty="0"/>
            <a:t> </a:t>
          </a:r>
          <a:r>
            <a:rPr lang="en-US" sz="2800" dirty="0" err="1"/>
            <a:t>lương</a:t>
          </a:r>
          <a:r>
            <a:rPr lang="en-US" sz="2800" dirty="0"/>
            <a:t> </a:t>
          </a:r>
          <a:r>
            <a:rPr lang="en-US" sz="2800" dirty="0" err="1"/>
            <a:t>thưởng</a:t>
          </a:r>
          <a:endParaRPr lang="en-US" sz="2800" dirty="0"/>
        </a:p>
      </dgm:t>
    </dgm:pt>
    <dgm:pt modelId="{E0F504EB-2712-490F-B743-321C1F3BC264}" type="parTrans" cxnId="{F85E05F0-63FD-4203-911E-5EE0B7422ECB}">
      <dgm:prSet/>
      <dgm:spPr/>
      <dgm:t>
        <a:bodyPr/>
        <a:lstStyle/>
        <a:p>
          <a:endParaRPr lang="en-US" sz="2400"/>
        </a:p>
      </dgm:t>
    </dgm:pt>
    <dgm:pt modelId="{CC65879A-AAD3-43BB-8509-DB3C0A090A89}" type="sibTrans" cxnId="{F85E05F0-63FD-4203-911E-5EE0B7422ECB}">
      <dgm:prSet/>
      <dgm:spPr/>
      <dgm:t>
        <a:bodyPr/>
        <a:lstStyle/>
        <a:p>
          <a:endParaRPr lang="en-US" sz="2400"/>
        </a:p>
      </dgm:t>
    </dgm:pt>
    <dgm:pt modelId="{91A55867-12F9-4936-84CB-F2CA6FACF702}" type="pres">
      <dgm:prSet presAssocID="{CB070CC1-1284-4051-8F8F-4A49B7878B57}" presName="diagram" presStyleCnt="0">
        <dgm:presLayoutVars>
          <dgm:dir/>
          <dgm:resizeHandles val="exact"/>
        </dgm:presLayoutVars>
      </dgm:prSet>
      <dgm:spPr/>
    </dgm:pt>
    <dgm:pt modelId="{3AB93968-AA87-4E7D-8B49-FF72ADCEDE46}" type="pres">
      <dgm:prSet presAssocID="{1491A207-3962-4885-AA03-D0C7F43D9163}" presName="node" presStyleLbl="node1" presStyleIdx="0" presStyleCnt="6" custScaleY="176140">
        <dgm:presLayoutVars>
          <dgm:bulletEnabled val="1"/>
        </dgm:presLayoutVars>
      </dgm:prSet>
      <dgm:spPr/>
    </dgm:pt>
    <dgm:pt modelId="{25C2E533-BC6E-4DB8-855F-32F7977CB9FA}" type="pres">
      <dgm:prSet presAssocID="{0E4AC524-BAEB-49BA-90AD-6D02BEB57FB1}" presName="sibTrans" presStyleLbl="sibTrans2D1" presStyleIdx="0" presStyleCnt="5"/>
      <dgm:spPr/>
    </dgm:pt>
    <dgm:pt modelId="{93B3F226-A2E9-4CE1-84B9-88C81F16D169}" type="pres">
      <dgm:prSet presAssocID="{0E4AC524-BAEB-49BA-90AD-6D02BEB57FB1}" presName="connectorText" presStyleLbl="sibTrans2D1" presStyleIdx="0" presStyleCnt="5"/>
      <dgm:spPr/>
    </dgm:pt>
    <dgm:pt modelId="{7C9756E4-5AB4-4FAC-97FA-07F4CD0B05D1}" type="pres">
      <dgm:prSet presAssocID="{CAF8FA3B-295C-4FEB-96ED-2C3339430E3E}" presName="node" presStyleLbl="node1" presStyleIdx="1" presStyleCnt="6" custScaleY="176140">
        <dgm:presLayoutVars>
          <dgm:bulletEnabled val="1"/>
        </dgm:presLayoutVars>
      </dgm:prSet>
      <dgm:spPr/>
    </dgm:pt>
    <dgm:pt modelId="{AEEAA2F4-F314-4818-A993-19285E47E071}" type="pres">
      <dgm:prSet presAssocID="{91009657-203E-4E76-B0E9-46E7B7F42301}" presName="sibTrans" presStyleLbl="sibTrans2D1" presStyleIdx="1" presStyleCnt="5"/>
      <dgm:spPr/>
    </dgm:pt>
    <dgm:pt modelId="{EA65DB16-93FE-4F2A-9E2C-14BC6DF11DEF}" type="pres">
      <dgm:prSet presAssocID="{91009657-203E-4E76-B0E9-46E7B7F42301}" presName="connectorText" presStyleLbl="sibTrans2D1" presStyleIdx="1" presStyleCnt="5"/>
      <dgm:spPr/>
    </dgm:pt>
    <dgm:pt modelId="{09618403-D73A-4F9C-B7EC-B2A0846DE37C}" type="pres">
      <dgm:prSet presAssocID="{AB236A26-12DF-48FA-9B21-B11CE2973C8D}" presName="node" presStyleLbl="node1" presStyleIdx="2" presStyleCnt="6" custScaleX="131814" custScaleY="176140">
        <dgm:presLayoutVars>
          <dgm:bulletEnabled val="1"/>
        </dgm:presLayoutVars>
      </dgm:prSet>
      <dgm:spPr/>
    </dgm:pt>
    <dgm:pt modelId="{5149037B-5EB7-4213-B3EE-9E0AEE80FC7D}" type="pres">
      <dgm:prSet presAssocID="{47ADB0BF-2D32-469C-B07A-36D9CF763B28}" presName="sibTrans" presStyleLbl="sibTrans2D1" presStyleIdx="2" presStyleCnt="5" custAng="116392"/>
      <dgm:spPr/>
    </dgm:pt>
    <dgm:pt modelId="{9325B15E-62E3-4034-A4FC-9E51A6B5830C}" type="pres">
      <dgm:prSet presAssocID="{47ADB0BF-2D32-469C-B07A-36D9CF763B28}" presName="connectorText" presStyleLbl="sibTrans2D1" presStyleIdx="2" presStyleCnt="5"/>
      <dgm:spPr/>
    </dgm:pt>
    <dgm:pt modelId="{177E2281-774A-4E75-90B0-A01F1CB342CD}" type="pres">
      <dgm:prSet presAssocID="{74A9D87E-8C82-456B-B86D-BC5B1BB4FB05}" presName="node" presStyleLbl="node1" presStyleIdx="3" presStyleCnt="6" custScaleY="176140">
        <dgm:presLayoutVars>
          <dgm:bulletEnabled val="1"/>
        </dgm:presLayoutVars>
      </dgm:prSet>
      <dgm:spPr/>
    </dgm:pt>
    <dgm:pt modelId="{462261A5-9EDE-4D89-8F73-9B7AA231B116}" type="pres">
      <dgm:prSet presAssocID="{761D077F-980E-48EB-8C3C-EA6D895AE5BC}" presName="sibTrans" presStyleLbl="sibTrans2D1" presStyleIdx="3" presStyleCnt="5"/>
      <dgm:spPr/>
    </dgm:pt>
    <dgm:pt modelId="{7D05F5E3-950F-428F-A1FB-84883046BA38}" type="pres">
      <dgm:prSet presAssocID="{761D077F-980E-48EB-8C3C-EA6D895AE5BC}" presName="connectorText" presStyleLbl="sibTrans2D1" presStyleIdx="3" presStyleCnt="5"/>
      <dgm:spPr/>
    </dgm:pt>
    <dgm:pt modelId="{44F63452-FECD-4048-9AEB-98A70EAB6366}" type="pres">
      <dgm:prSet presAssocID="{9263C521-760A-41A2-8901-175574E0C24E}" presName="node" presStyleLbl="node1" presStyleIdx="4" presStyleCnt="6" custScaleY="176140">
        <dgm:presLayoutVars>
          <dgm:bulletEnabled val="1"/>
        </dgm:presLayoutVars>
      </dgm:prSet>
      <dgm:spPr/>
    </dgm:pt>
    <dgm:pt modelId="{DF7ED6BC-B411-4077-8567-CBB76028718B}" type="pres">
      <dgm:prSet presAssocID="{55B87AEC-1451-4ADB-9E78-8230E223A2A6}" presName="sibTrans" presStyleLbl="sibTrans2D1" presStyleIdx="4" presStyleCnt="5"/>
      <dgm:spPr/>
    </dgm:pt>
    <dgm:pt modelId="{57466350-FFCF-4BB9-992F-8B95D94B0F15}" type="pres">
      <dgm:prSet presAssocID="{55B87AEC-1451-4ADB-9E78-8230E223A2A6}" presName="connectorText" presStyleLbl="sibTrans2D1" presStyleIdx="4" presStyleCnt="5"/>
      <dgm:spPr/>
    </dgm:pt>
    <dgm:pt modelId="{C1D11F89-4A06-429A-8DA1-5F8EFCF8C03C}" type="pres">
      <dgm:prSet presAssocID="{23B0CE61-A058-415C-B6D6-0AF72C924206}" presName="node" presStyleLbl="node1" presStyleIdx="5" presStyleCnt="6" custScaleY="176140">
        <dgm:presLayoutVars>
          <dgm:bulletEnabled val="1"/>
        </dgm:presLayoutVars>
      </dgm:prSet>
      <dgm:spPr/>
    </dgm:pt>
  </dgm:ptLst>
  <dgm:cxnLst>
    <dgm:cxn modelId="{CDE31B27-2926-BF44-AF2F-5F0B81C2A4F9}" type="presOf" srcId="{0E4AC524-BAEB-49BA-90AD-6D02BEB57FB1}" destId="{25C2E533-BC6E-4DB8-855F-32F7977CB9FA}" srcOrd="0" destOrd="0" presId="urn:microsoft.com/office/officeart/2005/8/layout/process5"/>
    <dgm:cxn modelId="{F3A21F33-8F8D-AB4F-9EBF-A660125A39FC}" type="presOf" srcId="{CB070CC1-1284-4051-8F8F-4A49B7878B57}" destId="{91A55867-12F9-4936-84CB-F2CA6FACF702}" srcOrd="0" destOrd="0" presId="urn:microsoft.com/office/officeart/2005/8/layout/process5"/>
    <dgm:cxn modelId="{E062E74C-7A37-4853-867A-89923111B1D2}" srcId="{CB070CC1-1284-4051-8F8F-4A49B7878B57}" destId="{AB236A26-12DF-48FA-9B21-B11CE2973C8D}" srcOrd="2" destOrd="0" parTransId="{F8D6229C-10A1-4844-965E-EC532C17603D}" sibTransId="{47ADB0BF-2D32-469C-B07A-36D9CF763B28}"/>
    <dgm:cxn modelId="{B54FDD5E-2F9D-4047-A842-D27B3502A60F}" type="presOf" srcId="{47ADB0BF-2D32-469C-B07A-36D9CF763B28}" destId="{9325B15E-62E3-4034-A4FC-9E51A6B5830C}" srcOrd="1" destOrd="0" presId="urn:microsoft.com/office/officeart/2005/8/layout/process5"/>
    <dgm:cxn modelId="{4C43DB63-62D9-0341-BC2C-A34F7779D97B}" type="presOf" srcId="{55B87AEC-1451-4ADB-9E78-8230E223A2A6}" destId="{57466350-FFCF-4BB9-992F-8B95D94B0F15}" srcOrd="1" destOrd="0" presId="urn:microsoft.com/office/officeart/2005/8/layout/process5"/>
    <dgm:cxn modelId="{5F55C969-8580-ED4B-BBB8-BC54C8374A69}" type="presOf" srcId="{0E4AC524-BAEB-49BA-90AD-6D02BEB57FB1}" destId="{93B3F226-A2E9-4CE1-84B9-88C81F16D169}" srcOrd="1" destOrd="0" presId="urn:microsoft.com/office/officeart/2005/8/layout/process5"/>
    <dgm:cxn modelId="{F55A1F6A-40FB-8246-82C4-2E9CCBF51059}" type="presOf" srcId="{CAF8FA3B-295C-4FEB-96ED-2C3339430E3E}" destId="{7C9756E4-5AB4-4FAC-97FA-07F4CD0B05D1}" srcOrd="0" destOrd="0" presId="urn:microsoft.com/office/officeart/2005/8/layout/process5"/>
    <dgm:cxn modelId="{0C76FD81-48D8-42B6-86A8-B31B38E95755}" srcId="{CB070CC1-1284-4051-8F8F-4A49B7878B57}" destId="{CAF8FA3B-295C-4FEB-96ED-2C3339430E3E}" srcOrd="1" destOrd="0" parTransId="{206EA01B-07CF-484D-AB1C-0092E522DAF0}" sibTransId="{91009657-203E-4E76-B0E9-46E7B7F42301}"/>
    <dgm:cxn modelId="{940D1584-A98E-C340-9DE1-2FDBC28EA7EA}" type="presOf" srcId="{23B0CE61-A058-415C-B6D6-0AF72C924206}" destId="{C1D11F89-4A06-429A-8DA1-5F8EFCF8C03C}" srcOrd="0" destOrd="0" presId="urn:microsoft.com/office/officeart/2005/8/layout/process5"/>
    <dgm:cxn modelId="{85369B86-A9D0-4910-94E1-8FB759CFF729}" srcId="{CB070CC1-1284-4051-8F8F-4A49B7878B57}" destId="{1491A207-3962-4885-AA03-D0C7F43D9163}" srcOrd="0" destOrd="0" parTransId="{F9B6EB65-585E-469E-BA67-0E8D3598FC53}" sibTransId="{0E4AC524-BAEB-49BA-90AD-6D02BEB57FB1}"/>
    <dgm:cxn modelId="{161BDC86-6DE7-854E-97A3-7A4195925028}" type="presOf" srcId="{AB236A26-12DF-48FA-9B21-B11CE2973C8D}" destId="{09618403-D73A-4F9C-B7EC-B2A0846DE37C}" srcOrd="0" destOrd="0" presId="urn:microsoft.com/office/officeart/2005/8/layout/process5"/>
    <dgm:cxn modelId="{B6280F8B-F427-6348-911F-D9AA0AB086ED}" type="presOf" srcId="{761D077F-980E-48EB-8C3C-EA6D895AE5BC}" destId="{7D05F5E3-950F-428F-A1FB-84883046BA38}" srcOrd="1" destOrd="0" presId="urn:microsoft.com/office/officeart/2005/8/layout/process5"/>
    <dgm:cxn modelId="{E55F8692-4614-A84E-ABE4-312D7CA6FDA9}" type="presOf" srcId="{91009657-203E-4E76-B0E9-46E7B7F42301}" destId="{EA65DB16-93FE-4F2A-9E2C-14BC6DF11DEF}" srcOrd="1" destOrd="0" presId="urn:microsoft.com/office/officeart/2005/8/layout/process5"/>
    <dgm:cxn modelId="{FC77A2A7-F513-D94A-9FB2-974182D96241}" type="presOf" srcId="{74A9D87E-8C82-456B-B86D-BC5B1BB4FB05}" destId="{177E2281-774A-4E75-90B0-A01F1CB342CD}" srcOrd="0" destOrd="0" presId="urn:microsoft.com/office/officeart/2005/8/layout/process5"/>
    <dgm:cxn modelId="{93A05DAE-CF74-2E42-970A-34F728EE1686}" type="presOf" srcId="{47ADB0BF-2D32-469C-B07A-36D9CF763B28}" destId="{5149037B-5EB7-4213-B3EE-9E0AEE80FC7D}" srcOrd="0" destOrd="0" presId="urn:microsoft.com/office/officeart/2005/8/layout/process5"/>
    <dgm:cxn modelId="{BF468FB6-B63A-4CA9-BB32-A26A2E50AF80}" srcId="{CB070CC1-1284-4051-8F8F-4A49B7878B57}" destId="{74A9D87E-8C82-456B-B86D-BC5B1BB4FB05}" srcOrd="3" destOrd="0" parTransId="{AB05B646-01E9-491B-8BB5-6073E9BDFFC6}" sibTransId="{761D077F-980E-48EB-8C3C-EA6D895AE5BC}"/>
    <dgm:cxn modelId="{17566EBC-9061-0D4D-875C-2A4F4EB83547}" type="presOf" srcId="{55B87AEC-1451-4ADB-9E78-8230E223A2A6}" destId="{DF7ED6BC-B411-4077-8567-CBB76028718B}" srcOrd="0" destOrd="0" presId="urn:microsoft.com/office/officeart/2005/8/layout/process5"/>
    <dgm:cxn modelId="{0CC6EFBE-20C4-8F4C-ACE0-FD2E531FD696}" type="presOf" srcId="{761D077F-980E-48EB-8C3C-EA6D895AE5BC}" destId="{462261A5-9EDE-4D89-8F73-9B7AA231B116}" srcOrd="0" destOrd="0" presId="urn:microsoft.com/office/officeart/2005/8/layout/process5"/>
    <dgm:cxn modelId="{C8BFBBD5-2B50-E748-A69A-9D58397C15D2}" type="presOf" srcId="{1491A207-3962-4885-AA03-D0C7F43D9163}" destId="{3AB93968-AA87-4E7D-8B49-FF72ADCEDE46}" srcOrd="0" destOrd="0" presId="urn:microsoft.com/office/officeart/2005/8/layout/process5"/>
    <dgm:cxn modelId="{580F31E5-23FF-461C-9545-80EDA4CF8F46}" srcId="{CB070CC1-1284-4051-8F8F-4A49B7878B57}" destId="{9263C521-760A-41A2-8901-175574E0C24E}" srcOrd="4" destOrd="0" parTransId="{6C717DE0-A603-418C-8F78-5E715EEC5676}" sibTransId="{55B87AEC-1451-4ADB-9E78-8230E223A2A6}"/>
    <dgm:cxn modelId="{C29E67EC-4B03-9E4A-804D-6BBBAD5D6F95}" type="presOf" srcId="{9263C521-760A-41A2-8901-175574E0C24E}" destId="{44F63452-FECD-4048-9AEB-98A70EAB6366}" srcOrd="0" destOrd="0" presId="urn:microsoft.com/office/officeart/2005/8/layout/process5"/>
    <dgm:cxn modelId="{DD6442EE-DCFC-2A47-B0AA-2BB3A9ED6B99}" type="presOf" srcId="{91009657-203E-4E76-B0E9-46E7B7F42301}" destId="{AEEAA2F4-F314-4818-A993-19285E47E071}" srcOrd="0" destOrd="0" presId="urn:microsoft.com/office/officeart/2005/8/layout/process5"/>
    <dgm:cxn modelId="{F85E05F0-63FD-4203-911E-5EE0B7422ECB}" srcId="{CB070CC1-1284-4051-8F8F-4A49B7878B57}" destId="{23B0CE61-A058-415C-B6D6-0AF72C924206}" srcOrd="5" destOrd="0" parTransId="{E0F504EB-2712-490F-B743-321C1F3BC264}" sibTransId="{CC65879A-AAD3-43BB-8509-DB3C0A090A89}"/>
    <dgm:cxn modelId="{C3491565-B967-9D45-A482-C282A7C4834C}" type="presParOf" srcId="{91A55867-12F9-4936-84CB-F2CA6FACF702}" destId="{3AB93968-AA87-4E7D-8B49-FF72ADCEDE46}" srcOrd="0" destOrd="0" presId="urn:microsoft.com/office/officeart/2005/8/layout/process5"/>
    <dgm:cxn modelId="{E77AC228-2BEE-DF48-9F6B-56BFF07BDD25}" type="presParOf" srcId="{91A55867-12F9-4936-84CB-F2CA6FACF702}" destId="{25C2E533-BC6E-4DB8-855F-32F7977CB9FA}" srcOrd="1" destOrd="0" presId="urn:microsoft.com/office/officeart/2005/8/layout/process5"/>
    <dgm:cxn modelId="{CEA55F12-2C4B-4040-9AFA-847ED3DF7808}" type="presParOf" srcId="{25C2E533-BC6E-4DB8-855F-32F7977CB9FA}" destId="{93B3F226-A2E9-4CE1-84B9-88C81F16D169}" srcOrd="0" destOrd="0" presId="urn:microsoft.com/office/officeart/2005/8/layout/process5"/>
    <dgm:cxn modelId="{76DE4DD1-02FF-9B46-BA72-9B4D00A5FBAE}" type="presParOf" srcId="{91A55867-12F9-4936-84CB-F2CA6FACF702}" destId="{7C9756E4-5AB4-4FAC-97FA-07F4CD0B05D1}" srcOrd="2" destOrd="0" presId="urn:microsoft.com/office/officeart/2005/8/layout/process5"/>
    <dgm:cxn modelId="{27AABCB6-94F7-E14D-A0B4-5A917A9F28A7}" type="presParOf" srcId="{91A55867-12F9-4936-84CB-F2CA6FACF702}" destId="{AEEAA2F4-F314-4818-A993-19285E47E071}" srcOrd="3" destOrd="0" presId="urn:microsoft.com/office/officeart/2005/8/layout/process5"/>
    <dgm:cxn modelId="{8689A742-635B-F048-AE0D-5659E185C155}" type="presParOf" srcId="{AEEAA2F4-F314-4818-A993-19285E47E071}" destId="{EA65DB16-93FE-4F2A-9E2C-14BC6DF11DEF}" srcOrd="0" destOrd="0" presId="urn:microsoft.com/office/officeart/2005/8/layout/process5"/>
    <dgm:cxn modelId="{2B76021F-35EA-E140-8419-D7F313D1E9AC}" type="presParOf" srcId="{91A55867-12F9-4936-84CB-F2CA6FACF702}" destId="{09618403-D73A-4F9C-B7EC-B2A0846DE37C}" srcOrd="4" destOrd="0" presId="urn:microsoft.com/office/officeart/2005/8/layout/process5"/>
    <dgm:cxn modelId="{EF72465A-ED7B-CB48-8027-73DE5037701A}" type="presParOf" srcId="{91A55867-12F9-4936-84CB-F2CA6FACF702}" destId="{5149037B-5EB7-4213-B3EE-9E0AEE80FC7D}" srcOrd="5" destOrd="0" presId="urn:microsoft.com/office/officeart/2005/8/layout/process5"/>
    <dgm:cxn modelId="{A2D2A295-E2A0-5045-84BC-F5F5FAE85384}" type="presParOf" srcId="{5149037B-5EB7-4213-B3EE-9E0AEE80FC7D}" destId="{9325B15E-62E3-4034-A4FC-9E51A6B5830C}" srcOrd="0" destOrd="0" presId="urn:microsoft.com/office/officeart/2005/8/layout/process5"/>
    <dgm:cxn modelId="{EC79DC74-6E9D-0D48-962C-F5FE486C3D32}" type="presParOf" srcId="{91A55867-12F9-4936-84CB-F2CA6FACF702}" destId="{177E2281-774A-4E75-90B0-A01F1CB342CD}" srcOrd="6" destOrd="0" presId="urn:microsoft.com/office/officeart/2005/8/layout/process5"/>
    <dgm:cxn modelId="{E1B743EE-291D-E648-AC74-C423D48D8748}" type="presParOf" srcId="{91A55867-12F9-4936-84CB-F2CA6FACF702}" destId="{462261A5-9EDE-4D89-8F73-9B7AA231B116}" srcOrd="7" destOrd="0" presId="urn:microsoft.com/office/officeart/2005/8/layout/process5"/>
    <dgm:cxn modelId="{40F03545-6540-3841-861D-DC510E9A731A}" type="presParOf" srcId="{462261A5-9EDE-4D89-8F73-9B7AA231B116}" destId="{7D05F5E3-950F-428F-A1FB-84883046BA38}" srcOrd="0" destOrd="0" presId="urn:microsoft.com/office/officeart/2005/8/layout/process5"/>
    <dgm:cxn modelId="{8C2758E0-5BAE-E848-BD10-60DC3FD4B1BF}" type="presParOf" srcId="{91A55867-12F9-4936-84CB-F2CA6FACF702}" destId="{44F63452-FECD-4048-9AEB-98A70EAB6366}" srcOrd="8" destOrd="0" presId="urn:microsoft.com/office/officeart/2005/8/layout/process5"/>
    <dgm:cxn modelId="{EE98575E-6365-1B4A-B94D-5C669DB11490}" type="presParOf" srcId="{91A55867-12F9-4936-84CB-F2CA6FACF702}" destId="{DF7ED6BC-B411-4077-8567-CBB76028718B}" srcOrd="9" destOrd="0" presId="urn:microsoft.com/office/officeart/2005/8/layout/process5"/>
    <dgm:cxn modelId="{0E7C0ECD-6F5C-E649-B2C6-70007DF9A1DA}" type="presParOf" srcId="{DF7ED6BC-B411-4077-8567-CBB76028718B}" destId="{57466350-FFCF-4BB9-992F-8B95D94B0F15}" srcOrd="0" destOrd="0" presId="urn:microsoft.com/office/officeart/2005/8/layout/process5"/>
    <dgm:cxn modelId="{0B3E0AFA-D325-D149-9895-BA0FC0207D5B}" type="presParOf" srcId="{91A55867-12F9-4936-84CB-F2CA6FACF702}" destId="{C1D11F89-4A06-429A-8DA1-5F8EFCF8C03C}"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070CC1-1284-4051-8F8F-4A49B7878B57}" type="doc">
      <dgm:prSet loTypeId="urn:microsoft.com/office/officeart/2005/8/layout/process5" loCatId="process" qsTypeId="urn:microsoft.com/office/officeart/2005/8/quickstyle/3d3" qsCatId="3D" csTypeId="urn:microsoft.com/office/officeart/2005/8/colors/accent4_1" csCatId="accent4" phldr="1"/>
      <dgm:spPr/>
      <dgm:t>
        <a:bodyPr/>
        <a:lstStyle/>
        <a:p>
          <a:endParaRPr lang="en-US"/>
        </a:p>
      </dgm:t>
    </dgm:pt>
    <dgm:pt modelId="{1491A207-3962-4885-AA03-D0C7F43D9163}">
      <dgm:prSet phldrT="[Text]" custT="1"/>
      <dgm:spPr/>
      <dgm:t>
        <a:bodyPr/>
        <a:lstStyle/>
        <a:p>
          <a:r>
            <a:rPr lang="en-US" sz="2800" dirty="0" err="1"/>
            <a:t>Dự</a:t>
          </a:r>
          <a:r>
            <a:rPr lang="en-US" sz="2800" dirty="0"/>
            <a:t> </a:t>
          </a:r>
          <a:r>
            <a:rPr lang="en-US" sz="2800" dirty="0" err="1"/>
            <a:t>báo</a:t>
          </a:r>
          <a:r>
            <a:rPr lang="en-US" sz="2800" dirty="0"/>
            <a:t> </a:t>
          </a:r>
          <a:r>
            <a:rPr lang="en-US" sz="2800" dirty="0" err="1"/>
            <a:t>doanh</a:t>
          </a:r>
          <a:r>
            <a:rPr lang="en-US" sz="2800" dirty="0"/>
            <a:t> </a:t>
          </a:r>
          <a:r>
            <a:rPr lang="en-US" sz="2800" dirty="0" err="1"/>
            <a:t>thu</a:t>
          </a:r>
          <a:endParaRPr lang="en-US" sz="2800" dirty="0"/>
        </a:p>
      </dgm:t>
    </dgm:pt>
    <dgm:pt modelId="{F9B6EB65-585E-469E-BA67-0E8D3598FC53}" type="parTrans" cxnId="{85369B86-A9D0-4910-94E1-8FB759CFF729}">
      <dgm:prSet/>
      <dgm:spPr/>
      <dgm:t>
        <a:bodyPr/>
        <a:lstStyle/>
        <a:p>
          <a:endParaRPr lang="en-US" sz="2400"/>
        </a:p>
      </dgm:t>
    </dgm:pt>
    <dgm:pt modelId="{0E4AC524-BAEB-49BA-90AD-6D02BEB57FB1}" type="sibTrans" cxnId="{85369B86-A9D0-4910-94E1-8FB759CFF729}">
      <dgm:prSet custT="1"/>
      <dgm:spPr/>
      <dgm:t>
        <a:bodyPr/>
        <a:lstStyle/>
        <a:p>
          <a:endParaRPr lang="en-US" sz="2000"/>
        </a:p>
      </dgm:t>
    </dgm:pt>
    <dgm:pt modelId="{CAF8FA3B-295C-4FEB-96ED-2C3339430E3E}">
      <dgm:prSet phldrT="[Text]" custT="1"/>
      <dgm:spPr/>
      <dgm:t>
        <a:bodyPr/>
        <a:lstStyle/>
        <a:p>
          <a:r>
            <a:rPr lang="en-US" sz="2800" dirty="0" err="1"/>
            <a:t>Xác</a:t>
          </a:r>
          <a:r>
            <a:rPr lang="en-US" sz="2800" dirty="0"/>
            <a:t> </a:t>
          </a:r>
          <a:r>
            <a:rPr lang="en-US" sz="2800" dirty="0" err="1"/>
            <a:t>định</a:t>
          </a:r>
          <a:r>
            <a:rPr lang="en-US" sz="2800" dirty="0"/>
            <a:t> </a:t>
          </a:r>
          <a:r>
            <a:rPr lang="en-US" sz="2800" dirty="0" err="1"/>
            <a:t>các</a:t>
          </a:r>
          <a:r>
            <a:rPr lang="en-US" sz="2800" dirty="0"/>
            <a:t> </a:t>
          </a:r>
          <a:r>
            <a:rPr lang="en-US" sz="2800" dirty="0" err="1"/>
            <a:t>chỉ</a:t>
          </a:r>
          <a:r>
            <a:rPr lang="en-US" sz="2800" dirty="0"/>
            <a:t> </a:t>
          </a:r>
          <a:r>
            <a:rPr lang="en-US" sz="2800" dirty="0" err="1"/>
            <a:t>tiêu</a:t>
          </a:r>
          <a:r>
            <a:rPr lang="en-US" sz="2800" dirty="0"/>
            <a:t> </a:t>
          </a:r>
          <a:r>
            <a:rPr lang="en-US" sz="2800" dirty="0" err="1"/>
            <a:t>biến</a:t>
          </a:r>
          <a:r>
            <a:rPr lang="en-US" sz="2800" dirty="0"/>
            <a:t> </a:t>
          </a:r>
          <a:r>
            <a:rPr lang="en-US" sz="2800" dirty="0" err="1"/>
            <a:t>đổi</a:t>
          </a:r>
          <a:r>
            <a:rPr lang="en-US" sz="2800" dirty="0"/>
            <a:t> </a:t>
          </a:r>
          <a:r>
            <a:rPr lang="en-US" sz="2800" dirty="0" err="1"/>
            <a:t>theo</a:t>
          </a:r>
          <a:r>
            <a:rPr lang="en-US" sz="2800" dirty="0"/>
            <a:t> DT</a:t>
          </a:r>
        </a:p>
      </dgm:t>
    </dgm:pt>
    <dgm:pt modelId="{206EA01B-07CF-484D-AB1C-0092E522DAF0}" type="parTrans" cxnId="{0C76FD81-48D8-42B6-86A8-B31B38E95755}">
      <dgm:prSet/>
      <dgm:spPr/>
      <dgm:t>
        <a:bodyPr/>
        <a:lstStyle/>
        <a:p>
          <a:endParaRPr lang="en-US" sz="2400"/>
        </a:p>
      </dgm:t>
    </dgm:pt>
    <dgm:pt modelId="{91009657-203E-4E76-B0E9-46E7B7F42301}" type="sibTrans" cxnId="{0C76FD81-48D8-42B6-86A8-B31B38E95755}">
      <dgm:prSet custT="1"/>
      <dgm:spPr/>
      <dgm:t>
        <a:bodyPr/>
        <a:lstStyle/>
        <a:p>
          <a:endParaRPr lang="en-US" sz="2000"/>
        </a:p>
      </dgm:t>
    </dgm:pt>
    <dgm:pt modelId="{AB236A26-12DF-48FA-9B21-B11CE2973C8D}">
      <dgm:prSet phldrT="[Text]" custT="1"/>
      <dgm:spPr/>
      <dgm:t>
        <a:bodyPr/>
        <a:lstStyle/>
        <a:p>
          <a:r>
            <a:rPr lang="en-US" sz="2800" dirty="0" err="1"/>
            <a:t>Dự</a:t>
          </a:r>
          <a:r>
            <a:rPr lang="en-US" sz="2800" dirty="0"/>
            <a:t> </a:t>
          </a:r>
          <a:r>
            <a:rPr lang="en-US" sz="2800" dirty="0" err="1"/>
            <a:t>báo</a:t>
          </a:r>
          <a:r>
            <a:rPr lang="en-US" sz="2800" dirty="0"/>
            <a:t> BCKQKD</a:t>
          </a:r>
        </a:p>
      </dgm:t>
    </dgm:pt>
    <dgm:pt modelId="{F8D6229C-10A1-4844-965E-EC532C17603D}" type="parTrans" cxnId="{E062E74C-7A37-4853-867A-89923111B1D2}">
      <dgm:prSet/>
      <dgm:spPr/>
      <dgm:t>
        <a:bodyPr/>
        <a:lstStyle/>
        <a:p>
          <a:endParaRPr lang="en-US" sz="2400"/>
        </a:p>
      </dgm:t>
    </dgm:pt>
    <dgm:pt modelId="{47ADB0BF-2D32-469C-B07A-36D9CF763B28}" type="sibTrans" cxnId="{E062E74C-7A37-4853-867A-89923111B1D2}">
      <dgm:prSet custT="1"/>
      <dgm:spPr/>
      <dgm:t>
        <a:bodyPr/>
        <a:lstStyle/>
        <a:p>
          <a:endParaRPr lang="en-US" sz="2000"/>
        </a:p>
      </dgm:t>
    </dgm:pt>
    <dgm:pt modelId="{74A9D87E-8C82-456B-B86D-BC5B1BB4FB05}">
      <dgm:prSet phldrT="[Text]" custT="1"/>
      <dgm:spPr/>
      <dgm:t>
        <a:bodyPr/>
        <a:lstStyle/>
        <a:p>
          <a:r>
            <a:rPr lang="en-US" sz="2800" dirty="0" err="1"/>
            <a:t>Dự</a:t>
          </a:r>
          <a:r>
            <a:rPr lang="en-US" sz="2800" dirty="0"/>
            <a:t> </a:t>
          </a:r>
          <a:r>
            <a:rPr lang="en-US" sz="2800" dirty="0" err="1"/>
            <a:t>báo</a:t>
          </a:r>
          <a:r>
            <a:rPr lang="en-US" sz="2800" dirty="0"/>
            <a:t> BCĐKT </a:t>
          </a:r>
          <a:r>
            <a:rPr lang="en-US" sz="2800" dirty="0" err="1"/>
            <a:t>và</a:t>
          </a:r>
          <a:r>
            <a:rPr lang="en-US" sz="2800" dirty="0"/>
            <a:t> </a:t>
          </a:r>
          <a:r>
            <a:rPr lang="en-US" sz="2800" dirty="0" err="1"/>
            <a:t>nhu</a:t>
          </a:r>
          <a:r>
            <a:rPr lang="en-US" sz="2800" dirty="0"/>
            <a:t> </a:t>
          </a:r>
          <a:r>
            <a:rPr lang="en-US" sz="2800" dirty="0" err="1"/>
            <a:t>cầu</a:t>
          </a:r>
          <a:r>
            <a:rPr lang="en-US" sz="2800" dirty="0"/>
            <a:t> </a:t>
          </a:r>
          <a:r>
            <a:rPr lang="en-US" sz="2800" dirty="0" err="1"/>
            <a:t>vốn</a:t>
          </a:r>
          <a:endParaRPr lang="en-US" sz="2800" dirty="0"/>
        </a:p>
      </dgm:t>
    </dgm:pt>
    <dgm:pt modelId="{AB05B646-01E9-491B-8BB5-6073E9BDFFC6}" type="parTrans" cxnId="{BF468FB6-B63A-4CA9-BB32-A26A2E50AF80}">
      <dgm:prSet/>
      <dgm:spPr/>
      <dgm:t>
        <a:bodyPr/>
        <a:lstStyle/>
        <a:p>
          <a:endParaRPr lang="en-US" sz="2400"/>
        </a:p>
      </dgm:t>
    </dgm:pt>
    <dgm:pt modelId="{761D077F-980E-48EB-8C3C-EA6D895AE5BC}" type="sibTrans" cxnId="{BF468FB6-B63A-4CA9-BB32-A26A2E50AF80}">
      <dgm:prSet custT="1"/>
      <dgm:spPr/>
      <dgm:t>
        <a:bodyPr/>
        <a:lstStyle/>
        <a:p>
          <a:endParaRPr lang="en-US" sz="2000"/>
        </a:p>
      </dgm:t>
    </dgm:pt>
    <dgm:pt modelId="{23B0CE61-A058-415C-B6D6-0AF72C924206}">
      <dgm:prSet phldrT="[Text]" custT="1"/>
      <dgm:spPr/>
      <dgm:t>
        <a:bodyPr/>
        <a:lstStyle/>
        <a:p>
          <a:r>
            <a:rPr lang="en-US" sz="2800" dirty="0" err="1"/>
            <a:t>Dự</a:t>
          </a:r>
          <a:r>
            <a:rPr lang="en-US" sz="2800" dirty="0"/>
            <a:t> </a:t>
          </a:r>
          <a:r>
            <a:rPr lang="en-US" sz="2800" dirty="0" err="1"/>
            <a:t>báo</a:t>
          </a:r>
          <a:r>
            <a:rPr lang="en-US" sz="2800" dirty="0"/>
            <a:t> BCLCTT</a:t>
          </a:r>
        </a:p>
      </dgm:t>
    </dgm:pt>
    <dgm:pt modelId="{E0F504EB-2712-490F-B743-321C1F3BC264}" type="parTrans" cxnId="{F85E05F0-63FD-4203-911E-5EE0B7422ECB}">
      <dgm:prSet/>
      <dgm:spPr/>
      <dgm:t>
        <a:bodyPr/>
        <a:lstStyle/>
        <a:p>
          <a:endParaRPr lang="en-US" sz="2400"/>
        </a:p>
      </dgm:t>
    </dgm:pt>
    <dgm:pt modelId="{CC65879A-AAD3-43BB-8509-DB3C0A090A89}" type="sibTrans" cxnId="{F85E05F0-63FD-4203-911E-5EE0B7422ECB}">
      <dgm:prSet/>
      <dgm:spPr/>
      <dgm:t>
        <a:bodyPr/>
        <a:lstStyle/>
        <a:p>
          <a:endParaRPr lang="en-US" sz="2400"/>
        </a:p>
      </dgm:t>
    </dgm:pt>
    <dgm:pt modelId="{31DB561F-B333-124C-8551-15B2976D643C}">
      <dgm:prSet phldrT="[Text]" custT="1"/>
      <dgm:spPr/>
      <dgm:t>
        <a:bodyPr/>
        <a:lstStyle/>
        <a:p>
          <a:r>
            <a:rPr lang="en-US" sz="2800" dirty="0" err="1"/>
            <a:t>Điều</a:t>
          </a:r>
          <a:r>
            <a:rPr lang="en-US" sz="2800" dirty="0"/>
            <a:t> </a:t>
          </a:r>
          <a:r>
            <a:rPr lang="en-US" sz="2800" dirty="0" err="1"/>
            <a:t>chỉnh</a:t>
          </a:r>
          <a:r>
            <a:rPr lang="en-US" sz="2800" dirty="0"/>
            <a:t> </a:t>
          </a:r>
          <a:r>
            <a:rPr lang="en-US" sz="2800" dirty="0" err="1"/>
            <a:t>dự</a:t>
          </a:r>
          <a:r>
            <a:rPr lang="en-US" sz="2800" dirty="0"/>
            <a:t> </a:t>
          </a:r>
          <a:r>
            <a:rPr lang="en-US" sz="2800" dirty="0" err="1"/>
            <a:t>báo</a:t>
          </a:r>
          <a:endParaRPr lang="en-US" sz="2800" dirty="0"/>
        </a:p>
      </dgm:t>
    </dgm:pt>
    <dgm:pt modelId="{C5C6B03D-7210-9247-8166-B6BCA2E91A1D}" type="parTrans" cxnId="{8E6766D6-83A2-9C43-86EE-3A1F945D0847}">
      <dgm:prSet/>
      <dgm:spPr/>
      <dgm:t>
        <a:bodyPr/>
        <a:lstStyle/>
        <a:p>
          <a:endParaRPr lang="en-US"/>
        </a:p>
      </dgm:t>
    </dgm:pt>
    <dgm:pt modelId="{5871E087-5DA3-3D46-8380-A1C08BA9D6F3}" type="sibTrans" cxnId="{8E6766D6-83A2-9C43-86EE-3A1F945D0847}">
      <dgm:prSet/>
      <dgm:spPr/>
      <dgm:t>
        <a:bodyPr/>
        <a:lstStyle/>
        <a:p>
          <a:endParaRPr lang="en-US"/>
        </a:p>
      </dgm:t>
    </dgm:pt>
    <dgm:pt modelId="{91A55867-12F9-4936-84CB-F2CA6FACF702}" type="pres">
      <dgm:prSet presAssocID="{CB070CC1-1284-4051-8F8F-4A49B7878B57}" presName="diagram" presStyleCnt="0">
        <dgm:presLayoutVars>
          <dgm:dir/>
          <dgm:resizeHandles val="exact"/>
        </dgm:presLayoutVars>
      </dgm:prSet>
      <dgm:spPr/>
    </dgm:pt>
    <dgm:pt modelId="{3AB93968-AA87-4E7D-8B49-FF72ADCEDE46}" type="pres">
      <dgm:prSet presAssocID="{1491A207-3962-4885-AA03-D0C7F43D9163}" presName="node" presStyleLbl="node1" presStyleIdx="0" presStyleCnt="6" custScaleY="176140">
        <dgm:presLayoutVars>
          <dgm:bulletEnabled val="1"/>
        </dgm:presLayoutVars>
      </dgm:prSet>
      <dgm:spPr/>
    </dgm:pt>
    <dgm:pt modelId="{25C2E533-BC6E-4DB8-855F-32F7977CB9FA}" type="pres">
      <dgm:prSet presAssocID="{0E4AC524-BAEB-49BA-90AD-6D02BEB57FB1}" presName="sibTrans" presStyleLbl="sibTrans2D1" presStyleIdx="0" presStyleCnt="5"/>
      <dgm:spPr/>
    </dgm:pt>
    <dgm:pt modelId="{93B3F226-A2E9-4CE1-84B9-88C81F16D169}" type="pres">
      <dgm:prSet presAssocID="{0E4AC524-BAEB-49BA-90AD-6D02BEB57FB1}" presName="connectorText" presStyleLbl="sibTrans2D1" presStyleIdx="0" presStyleCnt="5"/>
      <dgm:spPr/>
    </dgm:pt>
    <dgm:pt modelId="{7C9756E4-5AB4-4FAC-97FA-07F4CD0B05D1}" type="pres">
      <dgm:prSet presAssocID="{CAF8FA3B-295C-4FEB-96ED-2C3339430E3E}" presName="node" presStyleLbl="node1" presStyleIdx="1" presStyleCnt="6" custScaleY="176140">
        <dgm:presLayoutVars>
          <dgm:bulletEnabled val="1"/>
        </dgm:presLayoutVars>
      </dgm:prSet>
      <dgm:spPr/>
    </dgm:pt>
    <dgm:pt modelId="{AEEAA2F4-F314-4818-A993-19285E47E071}" type="pres">
      <dgm:prSet presAssocID="{91009657-203E-4E76-B0E9-46E7B7F42301}" presName="sibTrans" presStyleLbl="sibTrans2D1" presStyleIdx="1" presStyleCnt="5"/>
      <dgm:spPr/>
    </dgm:pt>
    <dgm:pt modelId="{EA65DB16-93FE-4F2A-9E2C-14BC6DF11DEF}" type="pres">
      <dgm:prSet presAssocID="{91009657-203E-4E76-B0E9-46E7B7F42301}" presName="connectorText" presStyleLbl="sibTrans2D1" presStyleIdx="1" presStyleCnt="5"/>
      <dgm:spPr/>
    </dgm:pt>
    <dgm:pt modelId="{09618403-D73A-4F9C-B7EC-B2A0846DE37C}" type="pres">
      <dgm:prSet presAssocID="{AB236A26-12DF-48FA-9B21-B11CE2973C8D}" presName="node" presStyleLbl="node1" presStyleIdx="2" presStyleCnt="6" custScaleX="131814" custScaleY="176140">
        <dgm:presLayoutVars>
          <dgm:bulletEnabled val="1"/>
        </dgm:presLayoutVars>
      </dgm:prSet>
      <dgm:spPr/>
    </dgm:pt>
    <dgm:pt modelId="{5149037B-5EB7-4213-B3EE-9E0AEE80FC7D}" type="pres">
      <dgm:prSet presAssocID="{47ADB0BF-2D32-469C-B07A-36D9CF763B28}" presName="sibTrans" presStyleLbl="sibTrans2D1" presStyleIdx="2" presStyleCnt="5" custAng="116392"/>
      <dgm:spPr/>
    </dgm:pt>
    <dgm:pt modelId="{9325B15E-62E3-4034-A4FC-9E51A6B5830C}" type="pres">
      <dgm:prSet presAssocID="{47ADB0BF-2D32-469C-B07A-36D9CF763B28}" presName="connectorText" presStyleLbl="sibTrans2D1" presStyleIdx="2" presStyleCnt="5"/>
      <dgm:spPr/>
    </dgm:pt>
    <dgm:pt modelId="{177E2281-774A-4E75-90B0-A01F1CB342CD}" type="pres">
      <dgm:prSet presAssocID="{74A9D87E-8C82-456B-B86D-BC5B1BB4FB05}" presName="node" presStyleLbl="node1" presStyleIdx="3" presStyleCnt="6" custScaleY="176140">
        <dgm:presLayoutVars>
          <dgm:bulletEnabled val="1"/>
        </dgm:presLayoutVars>
      </dgm:prSet>
      <dgm:spPr/>
    </dgm:pt>
    <dgm:pt modelId="{462261A5-9EDE-4D89-8F73-9B7AA231B116}" type="pres">
      <dgm:prSet presAssocID="{761D077F-980E-48EB-8C3C-EA6D895AE5BC}" presName="sibTrans" presStyleLbl="sibTrans2D1" presStyleIdx="3" presStyleCnt="5"/>
      <dgm:spPr/>
    </dgm:pt>
    <dgm:pt modelId="{7D05F5E3-950F-428F-A1FB-84883046BA38}" type="pres">
      <dgm:prSet presAssocID="{761D077F-980E-48EB-8C3C-EA6D895AE5BC}" presName="connectorText" presStyleLbl="sibTrans2D1" presStyleIdx="3" presStyleCnt="5"/>
      <dgm:spPr/>
    </dgm:pt>
    <dgm:pt modelId="{A378B943-AE35-A548-B053-0DCDF711F112}" type="pres">
      <dgm:prSet presAssocID="{31DB561F-B333-124C-8551-15B2976D643C}" presName="node" presStyleLbl="node1" presStyleIdx="4" presStyleCnt="6">
        <dgm:presLayoutVars>
          <dgm:bulletEnabled val="1"/>
        </dgm:presLayoutVars>
      </dgm:prSet>
      <dgm:spPr/>
    </dgm:pt>
    <dgm:pt modelId="{6D44C784-438D-DF4D-9C60-09A24137DD3A}" type="pres">
      <dgm:prSet presAssocID="{5871E087-5DA3-3D46-8380-A1C08BA9D6F3}" presName="sibTrans" presStyleLbl="sibTrans2D1" presStyleIdx="4" presStyleCnt="5"/>
      <dgm:spPr/>
    </dgm:pt>
    <dgm:pt modelId="{2C696C00-AF16-194A-A56E-779A683BB414}" type="pres">
      <dgm:prSet presAssocID="{5871E087-5DA3-3D46-8380-A1C08BA9D6F3}" presName="connectorText" presStyleLbl="sibTrans2D1" presStyleIdx="4" presStyleCnt="5"/>
      <dgm:spPr/>
    </dgm:pt>
    <dgm:pt modelId="{C1D11F89-4A06-429A-8DA1-5F8EFCF8C03C}" type="pres">
      <dgm:prSet presAssocID="{23B0CE61-A058-415C-B6D6-0AF72C924206}" presName="node" presStyleLbl="node1" presStyleIdx="5" presStyleCnt="6" custScaleY="176140">
        <dgm:presLayoutVars>
          <dgm:bulletEnabled val="1"/>
        </dgm:presLayoutVars>
      </dgm:prSet>
      <dgm:spPr/>
    </dgm:pt>
  </dgm:ptLst>
  <dgm:cxnLst>
    <dgm:cxn modelId="{7BD07603-D4BE-254B-A824-B3EB5D0491D1}" type="presOf" srcId="{CB070CC1-1284-4051-8F8F-4A49B7878B57}" destId="{91A55867-12F9-4936-84CB-F2CA6FACF702}" srcOrd="0" destOrd="0" presId="urn:microsoft.com/office/officeart/2005/8/layout/process5"/>
    <dgm:cxn modelId="{294FFF12-CA07-C948-B75F-17B25C169060}" type="presOf" srcId="{1491A207-3962-4885-AA03-D0C7F43D9163}" destId="{3AB93968-AA87-4E7D-8B49-FF72ADCEDE46}" srcOrd="0" destOrd="0" presId="urn:microsoft.com/office/officeart/2005/8/layout/process5"/>
    <dgm:cxn modelId="{9C53282B-60E3-5445-9317-0C94453F48B2}" type="presOf" srcId="{5871E087-5DA3-3D46-8380-A1C08BA9D6F3}" destId="{2C696C00-AF16-194A-A56E-779A683BB414}" srcOrd="1" destOrd="0" presId="urn:microsoft.com/office/officeart/2005/8/layout/process5"/>
    <dgm:cxn modelId="{ACF8EA3B-ADCC-4746-B09C-945C6A70744D}" type="presOf" srcId="{0E4AC524-BAEB-49BA-90AD-6D02BEB57FB1}" destId="{93B3F226-A2E9-4CE1-84B9-88C81F16D169}" srcOrd="1" destOrd="0" presId="urn:microsoft.com/office/officeart/2005/8/layout/process5"/>
    <dgm:cxn modelId="{D6B44F3D-EE2F-EB49-B5EF-3C394F040B68}" type="presOf" srcId="{31DB561F-B333-124C-8551-15B2976D643C}" destId="{A378B943-AE35-A548-B053-0DCDF711F112}" srcOrd="0" destOrd="0" presId="urn:microsoft.com/office/officeart/2005/8/layout/process5"/>
    <dgm:cxn modelId="{E062E74C-7A37-4853-867A-89923111B1D2}" srcId="{CB070CC1-1284-4051-8F8F-4A49B7878B57}" destId="{AB236A26-12DF-48FA-9B21-B11CE2973C8D}" srcOrd="2" destOrd="0" parTransId="{F8D6229C-10A1-4844-965E-EC532C17603D}" sibTransId="{47ADB0BF-2D32-469C-B07A-36D9CF763B28}"/>
    <dgm:cxn modelId="{DBF49D64-B37D-814D-BE83-54ED5873C448}" type="presOf" srcId="{23B0CE61-A058-415C-B6D6-0AF72C924206}" destId="{C1D11F89-4A06-429A-8DA1-5F8EFCF8C03C}" srcOrd="0" destOrd="0" presId="urn:microsoft.com/office/officeart/2005/8/layout/process5"/>
    <dgm:cxn modelId="{78784674-A5B5-EA4F-81D2-95108F8B3E78}" type="presOf" srcId="{91009657-203E-4E76-B0E9-46E7B7F42301}" destId="{AEEAA2F4-F314-4818-A993-19285E47E071}" srcOrd="0" destOrd="0" presId="urn:microsoft.com/office/officeart/2005/8/layout/process5"/>
    <dgm:cxn modelId="{DE7D3180-5717-0B43-9B4E-3C473652E745}" type="presOf" srcId="{CAF8FA3B-295C-4FEB-96ED-2C3339430E3E}" destId="{7C9756E4-5AB4-4FAC-97FA-07F4CD0B05D1}" srcOrd="0" destOrd="0" presId="urn:microsoft.com/office/officeart/2005/8/layout/process5"/>
    <dgm:cxn modelId="{0C76FD81-48D8-42B6-86A8-B31B38E95755}" srcId="{CB070CC1-1284-4051-8F8F-4A49B7878B57}" destId="{CAF8FA3B-295C-4FEB-96ED-2C3339430E3E}" srcOrd="1" destOrd="0" parTransId="{206EA01B-07CF-484D-AB1C-0092E522DAF0}" sibTransId="{91009657-203E-4E76-B0E9-46E7B7F42301}"/>
    <dgm:cxn modelId="{519C7886-E41D-E940-B177-1640906B9CA5}" type="presOf" srcId="{91009657-203E-4E76-B0E9-46E7B7F42301}" destId="{EA65DB16-93FE-4F2A-9E2C-14BC6DF11DEF}" srcOrd="1" destOrd="0" presId="urn:microsoft.com/office/officeart/2005/8/layout/process5"/>
    <dgm:cxn modelId="{85369B86-A9D0-4910-94E1-8FB759CFF729}" srcId="{CB070CC1-1284-4051-8F8F-4A49B7878B57}" destId="{1491A207-3962-4885-AA03-D0C7F43D9163}" srcOrd="0" destOrd="0" parTransId="{F9B6EB65-585E-469E-BA67-0E8D3598FC53}" sibTransId="{0E4AC524-BAEB-49BA-90AD-6D02BEB57FB1}"/>
    <dgm:cxn modelId="{382C958E-82FE-3E46-90B6-0AE83DC81EFB}" type="presOf" srcId="{761D077F-980E-48EB-8C3C-EA6D895AE5BC}" destId="{7D05F5E3-950F-428F-A1FB-84883046BA38}" srcOrd="1" destOrd="0" presId="urn:microsoft.com/office/officeart/2005/8/layout/process5"/>
    <dgm:cxn modelId="{DB44749F-05BA-1945-BE82-A542B982F74E}" type="presOf" srcId="{0E4AC524-BAEB-49BA-90AD-6D02BEB57FB1}" destId="{25C2E533-BC6E-4DB8-855F-32F7977CB9FA}" srcOrd="0" destOrd="0" presId="urn:microsoft.com/office/officeart/2005/8/layout/process5"/>
    <dgm:cxn modelId="{FC0ED2AD-C6E8-FC47-A91E-DF721870E87B}" type="presOf" srcId="{761D077F-980E-48EB-8C3C-EA6D895AE5BC}" destId="{462261A5-9EDE-4D89-8F73-9B7AA231B116}" srcOrd="0" destOrd="0" presId="urn:microsoft.com/office/officeart/2005/8/layout/process5"/>
    <dgm:cxn modelId="{BF468FB6-B63A-4CA9-BB32-A26A2E50AF80}" srcId="{CB070CC1-1284-4051-8F8F-4A49B7878B57}" destId="{74A9D87E-8C82-456B-B86D-BC5B1BB4FB05}" srcOrd="3" destOrd="0" parTransId="{AB05B646-01E9-491B-8BB5-6073E9BDFFC6}" sibTransId="{761D077F-980E-48EB-8C3C-EA6D895AE5BC}"/>
    <dgm:cxn modelId="{765551BF-B125-4B42-BFA0-B9D1783684E6}" type="presOf" srcId="{47ADB0BF-2D32-469C-B07A-36D9CF763B28}" destId="{9325B15E-62E3-4034-A4FC-9E51A6B5830C}" srcOrd="1" destOrd="0" presId="urn:microsoft.com/office/officeart/2005/8/layout/process5"/>
    <dgm:cxn modelId="{8636BEC6-BC0B-4543-84FC-BD419B66AEC1}" type="presOf" srcId="{AB236A26-12DF-48FA-9B21-B11CE2973C8D}" destId="{09618403-D73A-4F9C-B7EC-B2A0846DE37C}" srcOrd="0" destOrd="0" presId="urn:microsoft.com/office/officeart/2005/8/layout/process5"/>
    <dgm:cxn modelId="{94E8D9D4-4ED2-4E43-B1AD-D3284260D7B5}" type="presOf" srcId="{74A9D87E-8C82-456B-B86D-BC5B1BB4FB05}" destId="{177E2281-774A-4E75-90B0-A01F1CB342CD}" srcOrd="0" destOrd="0" presId="urn:microsoft.com/office/officeart/2005/8/layout/process5"/>
    <dgm:cxn modelId="{8E6766D6-83A2-9C43-86EE-3A1F945D0847}" srcId="{CB070CC1-1284-4051-8F8F-4A49B7878B57}" destId="{31DB561F-B333-124C-8551-15B2976D643C}" srcOrd="4" destOrd="0" parTransId="{C5C6B03D-7210-9247-8166-B6BCA2E91A1D}" sibTransId="{5871E087-5DA3-3D46-8380-A1C08BA9D6F3}"/>
    <dgm:cxn modelId="{F298A8D8-01DA-1048-848C-D6665C85B151}" type="presOf" srcId="{5871E087-5DA3-3D46-8380-A1C08BA9D6F3}" destId="{6D44C784-438D-DF4D-9C60-09A24137DD3A}" srcOrd="0" destOrd="0" presId="urn:microsoft.com/office/officeart/2005/8/layout/process5"/>
    <dgm:cxn modelId="{3A15DDE8-0214-4644-9F01-B4805269ABF5}" type="presOf" srcId="{47ADB0BF-2D32-469C-B07A-36D9CF763B28}" destId="{5149037B-5EB7-4213-B3EE-9E0AEE80FC7D}" srcOrd="0" destOrd="0" presId="urn:microsoft.com/office/officeart/2005/8/layout/process5"/>
    <dgm:cxn modelId="{F85E05F0-63FD-4203-911E-5EE0B7422ECB}" srcId="{CB070CC1-1284-4051-8F8F-4A49B7878B57}" destId="{23B0CE61-A058-415C-B6D6-0AF72C924206}" srcOrd="5" destOrd="0" parTransId="{E0F504EB-2712-490F-B743-321C1F3BC264}" sibTransId="{CC65879A-AAD3-43BB-8509-DB3C0A090A89}"/>
    <dgm:cxn modelId="{D3C330ED-E10B-E34B-AA64-192C4CBCE3DA}" type="presParOf" srcId="{91A55867-12F9-4936-84CB-F2CA6FACF702}" destId="{3AB93968-AA87-4E7D-8B49-FF72ADCEDE46}" srcOrd="0" destOrd="0" presId="urn:microsoft.com/office/officeart/2005/8/layout/process5"/>
    <dgm:cxn modelId="{0B0FC2B8-E836-9C49-9E97-128A8FFE6559}" type="presParOf" srcId="{91A55867-12F9-4936-84CB-F2CA6FACF702}" destId="{25C2E533-BC6E-4DB8-855F-32F7977CB9FA}" srcOrd="1" destOrd="0" presId="urn:microsoft.com/office/officeart/2005/8/layout/process5"/>
    <dgm:cxn modelId="{13DFCC61-826D-6B4E-954A-60134CBE0E94}" type="presParOf" srcId="{25C2E533-BC6E-4DB8-855F-32F7977CB9FA}" destId="{93B3F226-A2E9-4CE1-84B9-88C81F16D169}" srcOrd="0" destOrd="0" presId="urn:microsoft.com/office/officeart/2005/8/layout/process5"/>
    <dgm:cxn modelId="{3491A537-8EF3-6944-A485-3ED8E11628CD}" type="presParOf" srcId="{91A55867-12F9-4936-84CB-F2CA6FACF702}" destId="{7C9756E4-5AB4-4FAC-97FA-07F4CD0B05D1}" srcOrd="2" destOrd="0" presId="urn:microsoft.com/office/officeart/2005/8/layout/process5"/>
    <dgm:cxn modelId="{EF3F369E-0BD5-8D4C-8AF5-5E41555EBBEC}" type="presParOf" srcId="{91A55867-12F9-4936-84CB-F2CA6FACF702}" destId="{AEEAA2F4-F314-4818-A993-19285E47E071}" srcOrd="3" destOrd="0" presId="urn:microsoft.com/office/officeart/2005/8/layout/process5"/>
    <dgm:cxn modelId="{E4BD48A4-10A9-B34C-ADF7-46A496326BF0}" type="presParOf" srcId="{AEEAA2F4-F314-4818-A993-19285E47E071}" destId="{EA65DB16-93FE-4F2A-9E2C-14BC6DF11DEF}" srcOrd="0" destOrd="0" presId="urn:microsoft.com/office/officeart/2005/8/layout/process5"/>
    <dgm:cxn modelId="{9743CA6E-8E4E-E24E-96D9-6D95377D6A97}" type="presParOf" srcId="{91A55867-12F9-4936-84CB-F2CA6FACF702}" destId="{09618403-D73A-4F9C-B7EC-B2A0846DE37C}" srcOrd="4" destOrd="0" presId="urn:microsoft.com/office/officeart/2005/8/layout/process5"/>
    <dgm:cxn modelId="{4D6D2652-35C3-3F4C-8FB9-BEABD40727AA}" type="presParOf" srcId="{91A55867-12F9-4936-84CB-F2CA6FACF702}" destId="{5149037B-5EB7-4213-B3EE-9E0AEE80FC7D}" srcOrd="5" destOrd="0" presId="urn:microsoft.com/office/officeart/2005/8/layout/process5"/>
    <dgm:cxn modelId="{A496EA5C-B0F8-F042-88CC-E040E843F1E9}" type="presParOf" srcId="{5149037B-5EB7-4213-B3EE-9E0AEE80FC7D}" destId="{9325B15E-62E3-4034-A4FC-9E51A6B5830C}" srcOrd="0" destOrd="0" presId="urn:microsoft.com/office/officeart/2005/8/layout/process5"/>
    <dgm:cxn modelId="{C2F039DB-59FA-D64C-B3E1-2B423AAB2970}" type="presParOf" srcId="{91A55867-12F9-4936-84CB-F2CA6FACF702}" destId="{177E2281-774A-4E75-90B0-A01F1CB342CD}" srcOrd="6" destOrd="0" presId="urn:microsoft.com/office/officeart/2005/8/layout/process5"/>
    <dgm:cxn modelId="{0CB9BCF4-8B5D-F347-A48F-AAE86DD0AD6A}" type="presParOf" srcId="{91A55867-12F9-4936-84CB-F2CA6FACF702}" destId="{462261A5-9EDE-4D89-8F73-9B7AA231B116}" srcOrd="7" destOrd="0" presId="urn:microsoft.com/office/officeart/2005/8/layout/process5"/>
    <dgm:cxn modelId="{D598C37B-79A0-9748-8758-D0C039DE16AD}" type="presParOf" srcId="{462261A5-9EDE-4D89-8F73-9B7AA231B116}" destId="{7D05F5E3-950F-428F-A1FB-84883046BA38}" srcOrd="0" destOrd="0" presId="urn:microsoft.com/office/officeart/2005/8/layout/process5"/>
    <dgm:cxn modelId="{BEEAF63D-D209-0D49-82AE-D3502A8B8BE4}" type="presParOf" srcId="{91A55867-12F9-4936-84CB-F2CA6FACF702}" destId="{A378B943-AE35-A548-B053-0DCDF711F112}" srcOrd="8" destOrd="0" presId="urn:microsoft.com/office/officeart/2005/8/layout/process5"/>
    <dgm:cxn modelId="{34C8D1DC-36D7-2C44-B1E3-65B6B61FA02B}" type="presParOf" srcId="{91A55867-12F9-4936-84CB-F2CA6FACF702}" destId="{6D44C784-438D-DF4D-9C60-09A24137DD3A}" srcOrd="9" destOrd="0" presId="urn:microsoft.com/office/officeart/2005/8/layout/process5"/>
    <dgm:cxn modelId="{2047913B-4C80-434B-86EF-EBA0C0DD4DB1}" type="presParOf" srcId="{6D44C784-438D-DF4D-9C60-09A24137DD3A}" destId="{2C696C00-AF16-194A-A56E-779A683BB414}" srcOrd="0" destOrd="0" presId="urn:microsoft.com/office/officeart/2005/8/layout/process5"/>
    <dgm:cxn modelId="{4A58DC09-A1B4-6B48-918B-BAC60F0641F3}" type="presParOf" srcId="{91A55867-12F9-4936-84CB-F2CA6FACF702}" destId="{C1D11F89-4A06-429A-8DA1-5F8EFCF8C03C}"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930CA8-EED9-5449-9F74-F54245FDB3FE}" type="doc">
      <dgm:prSet loTypeId="urn:microsoft.com/office/officeart/2005/8/layout/StepDownProcess" loCatId="" qsTypeId="urn:microsoft.com/office/officeart/2005/8/quickstyle/simple4" qsCatId="simple" csTypeId="urn:microsoft.com/office/officeart/2005/8/colors/accent1_2" csCatId="accent1" phldr="1"/>
      <dgm:spPr/>
    </dgm:pt>
    <dgm:pt modelId="{F4D137D7-4CAB-1241-9EA3-94AE96F95DBA}">
      <dgm:prSet phldrT="[Text]" custT="1"/>
      <dgm:spPr/>
      <dgm:t>
        <a:bodyPr/>
        <a:lstStyle/>
        <a:p>
          <a:r>
            <a:rPr lang="en-US" sz="2400" dirty="0" err="1"/>
            <a:t>Dự</a:t>
          </a:r>
          <a:r>
            <a:rPr lang="en-US" sz="2400" dirty="0"/>
            <a:t> </a:t>
          </a:r>
          <a:r>
            <a:rPr lang="en-US" sz="2400" dirty="0" err="1"/>
            <a:t>đoán</a:t>
          </a:r>
          <a:r>
            <a:rPr lang="en-US" sz="2400" dirty="0"/>
            <a:t> </a:t>
          </a:r>
          <a:r>
            <a:rPr lang="en-US" sz="2400" dirty="0" err="1"/>
            <a:t>dòng</a:t>
          </a:r>
          <a:r>
            <a:rPr lang="en-US" sz="2400" dirty="0"/>
            <a:t> </a:t>
          </a:r>
          <a:r>
            <a:rPr lang="en-US" sz="2400" dirty="0" err="1"/>
            <a:t>tiền</a:t>
          </a:r>
          <a:r>
            <a:rPr lang="en-US" sz="2400" dirty="0"/>
            <a:t> </a:t>
          </a:r>
          <a:r>
            <a:rPr lang="en-US" sz="2400" dirty="0" err="1"/>
            <a:t>vào</a:t>
          </a:r>
          <a:r>
            <a:rPr lang="en-US" sz="2400" dirty="0"/>
            <a:t> </a:t>
          </a:r>
          <a:r>
            <a:rPr lang="en-US" sz="2400" dirty="0" err="1"/>
            <a:t>trong</a:t>
          </a:r>
          <a:r>
            <a:rPr lang="en-US" sz="2400" dirty="0"/>
            <a:t> </a:t>
          </a:r>
          <a:r>
            <a:rPr lang="en-US" sz="2400" dirty="0" err="1"/>
            <a:t>kỳ</a:t>
          </a:r>
          <a:endParaRPr lang="en-US" sz="2400" dirty="0"/>
        </a:p>
      </dgm:t>
    </dgm:pt>
    <dgm:pt modelId="{06EA624C-107D-1845-8595-38FFBA6E5004}" type="parTrans" cxnId="{D7A68908-A410-1D4A-AF66-8E60ECDC8AA7}">
      <dgm:prSet/>
      <dgm:spPr/>
      <dgm:t>
        <a:bodyPr/>
        <a:lstStyle/>
        <a:p>
          <a:endParaRPr lang="en-US"/>
        </a:p>
      </dgm:t>
    </dgm:pt>
    <dgm:pt modelId="{6D022B67-1451-FF4C-A6B8-CBC4950F83A4}" type="sibTrans" cxnId="{D7A68908-A410-1D4A-AF66-8E60ECDC8AA7}">
      <dgm:prSet/>
      <dgm:spPr/>
      <dgm:t>
        <a:bodyPr/>
        <a:lstStyle/>
        <a:p>
          <a:endParaRPr lang="en-US"/>
        </a:p>
      </dgm:t>
    </dgm:pt>
    <dgm:pt modelId="{42CDD638-8C3F-984D-890A-A2F9278AE9CC}">
      <dgm:prSet phldrT="[Text]" custT="1"/>
      <dgm:spPr/>
      <dgm:t>
        <a:bodyPr/>
        <a:lstStyle/>
        <a:p>
          <a:r>
            <a:rPr lang="en-US" sz="2400" dirty="0" err="1"/>
            <a:t>Dự</a:t>
          </a:r>
          <a:r>
            <a:rPr lang="en-US" sz="2400" dirty="0"/>
            <a:t> </a:t>
          </a:r>
          <a:r>
            <a:rPr lang="en-US" sz="2400" dirty="0" err="1"/>
            <a:t>đoán</a:t>
          </a:r>
          <a:r>
            <a:rPr lang="en-US" sz="2400" dirty="0"/>
            <a:t> </a:t>
          </a:r>
          <a:r>
            <a:rPr lang="en-US" sz="2400" dirty="0" err="1"/>
            <a:t>dòng</a:t>
          </a:r>
          <a:r>
            <a:rPr lang="en-US" sz="2400" dirty="0"/>
            <a:t> </a:t>
          </a:r>
          <a:r>
            <a:rPr lang="en-US" sz="2400" dirty="0" err="1"/>
            <a:t>tiền</a:t>
          </a:r>
          <a:r>
            <a:rPr lang="en-US" sz="2400" dirty="0"/>
            <a:t> </a:t>
          </a:r>
          <a:r>
            <a:rPr lang="en-US" sz="2400" dirty="0" err="1"/>
            <a:t>ra</a:t>
          </a:r>
          <a:r>
            <a:rPr lang="en-US" sz="2400" dirty="0"/>
            <a:t> </a:t>
          </a:r>
          <a:r>
            <a:rPr lang="en-US" sz="2400" dirty="0" err="1"/>
            <a:t>trong</a:t>
          </a:r>
          <a:r>
            <a:rPr lang="en-US" sz="2400" dirty="0"/>
            <a:t> </a:t>
          </a:r>
          <a:r>
            <a:rPr lang="en-US" sz="2400" dirty="0" err="1"/>
            <a:t>kỳ</a:t>
          </a:r>
          <a:endParaRPr lang="en-US" sz="2400" dirty="0"/>
        </a:p>
      </dgm:t>
    </dgm:pt>
    <dgm:pt modelId="{63244F73-90DA-B243-ADD2-9333E2FF3BB4}" type="parTrans" cxnId="{722D5562-FC65-934E-B979-09E600E45395}">
      <dgm:prSet/>
      <dgm:spPr/>
      <dgm:t>
        <a:bodyPr/>
        <a:lstStyle/>
        <a:p>
          <a:endParaRPr lang="en-US"/>
        </a:p>
      </dgm:t>
    </dgm:pt>
    <dgm:pt modelId="{23E56BC9-A7EB-A542-AD20-EF43C33CB4B4}" type="sibTrans" cxnId="{722D5562-FC65-934E-B979-09E600E45395}">
      <dgm:prSet/>
      <dgm:spPr/>
      <dgm:t>
        <a:bodyPr/>
        <a:lstStyle/>
        <a:p>
          <a:endParaRPr lang="en-US"/>
        </a:p>
      </dgm:t>
    </dgm:pt>
    <dgm:pt modelId="{E4A77BC6-D914-5443-8444-35EAF59BD590}">
      <dgm:prSet phldrT="[Text]" custT="1"/>
      <dgm:spPr/>
      <dgm:t>
        <a:bodyPr/>
        <a:lstStyle/>
        <a:p>
          <a:r>
            <a:rPr lang="en-US" sz="2400" dirty="0" err="1"/>
            <a:t>Xác</a:t>
          </a:r>
          <a:r>
            <a:rPr lang="en-US" sz="2400" dirty="0"/>
            <a:t> </a:t>
          </a:r>
          <a:r>
            <a:rPr lang="en-US" sz="2400" dirty="0" err="1"/>
            <a:t>định</a:t>
          </a:r>
          <a:r>
            <a:rPr lang="en-US" sz="2400" dirty="0"/>
            <a:t> </a:t>
          </a:r>
          <a:r>
            <a:rPr lang="en-US" sz="2400" dirty="0" err="1"/>
            <a:t>số</a:t>
          </a:r>
          <a:r>
            <a:rPr lang="en-US" sz="2400" dirty="0"/>
            <a:t> </a:t>
          </a:r>
          <a:r>
            <a:rPr lang="en-US" sz="2400" dirty="0" err="1"/>
            <a:t>tiền</a:t>
          </a:r>
          <a:r>
            <a:rPr lang="en-US" sz="2400" dirty="0"/>
            <a:t> </a:t>
          </a:r>
          <a:r>
            <a:rPr lang="en-US" sz="2400" dirty="0" err="1"/>
            <a:t>dư</a:t>
          </a:r>
          <a:r>
            <a:rPr lang="en-US" sz="2400" dirty="0"/>
            <a:t> </a:t>
          </a:r>
          <a:r>
            <a:rPr lang="en-US" sz="2400" dirty="0" err="1"/>
            <a:t>thừa</a:t>
          </a:r>
          <a:r>
            <a:rPr lang="en-US" sz="2400" dirty="0"/>
            <a:t> hay </a:t>
          </a:r>
          <a:r>
            <a:rPr lang="en-US" sz="2400" dirty="0" err="1"/>
            <a:t>thiếu</a:t>
          </a:r>
          <a:r>
            <a:rPr lang="en-US" sz="2400" dirty="0"/>
            <a:t> </a:t>
          </a:r>
          <a:r>
            <a:rPr lang="en-US" sz="2400" dirty="0" err="1"/>
            <a:t>hụt</a:t>
          </a:r>
          <a:r>
            <a:rPr lang="en-US" sz="2400" dirty="0"/>
            <a:t> </a:t>
          </a:r>
          <a:r>
            <a:rPr lang="en-US" sz="2400" dirty="0" err="1"/>
            <a:t>và</a:t>
          </a:r>
          <a:r>
            <a:rPr lang="en-US" sz="2400" dirty="0"/>
            <a:t> </a:t>
          </a:r>
          <a:r>
            <a:rPr lang="en-US" sz="2400" dirty="0" err="1"/>
            <a:t>tìm</a:t>
          </a:r>
          <a:r>
            <a:rPr lang="en-US" sz="2400" dirty="0"/>
            <a:t> </a:t>
          </a:r>
          <a:r>
            <a:rPr lang="en-US" sz="2400" dirty="0" err="1"/>
            <a:t>biện</a:t>
          </a:r>
          <a:r>
            <a:rPr lang="en-US" sz="2400" dirty="0"/>
            <a:t> </a:t>
          </a:r>
          <a:r>
            <a:rPr lang="en-US" sz="2400" dirty="0" err="1"/>
            <a:t>pháp</a:t>
          </a:r>
          <a:r>
            <a:rPr lang="en-US" sz="2400" dirty="0"/>
            <a:t> </a:t>
          </a:r>
          <a:r>
            <a:rPr lang="en-US" sz="2400" dirty="0" err="1"/>
            <a:t>cân</a:t>
          </a:r>
          <a:r>
            <a:rPr lang="en-US" sz="2400" dirty="0"/>
            <a:t> </a:t>
          </a:r>
          <a:r>
            <a:rPr lang="en-US" sz="2400" dirty="0" err="1"/>
            <a:t>bằng</a:t>
          </a:r>
          <a:r>
            <a:rPr lang="en-US" sz="2400" dirty="0"/>
            <a:t> </a:t>
          </a:r>
          <a:r>
            <a:rPr lang="en-US" sz="2400" dirty="0" err="1"/>
            <a:t>thu</a:t>
          </a:r>
          <a:r>
            <a:rPr lang="en-US" sz="2400" dirty="0"/>
            <a:t> chi</a:t>
          </a:r>
        </a:p>
      </dgm:t>
    </dgm:pt>
    <dgm:pt modelId="{FBE7D849-6EE0-EA49-BCEF-E87B979E1B99}" type="parTrans" cxnId="{AAADB707-D7E0-DB43-A6FD-7F70A2099DEE}">
      <dgm:prSet/>
      <dgm:spPr/>
      <dgm:t>
        <a:bodyPr/>
        <a:lstStyle/>
        <a:p>
          <a:endParaRPr lang="en-US"/>
        </a:p>
      </dgm:t>
    </dgm:pt>
    <dgm:pt modelId="{FBCD4BE4-2768-2A43-BFA7-BFEB1DB22052}" type="sibTrans" cxnId="{AAADB707-D7E0-DB43-A6FD-7F70A2099DEE}">
      <dgm:prSet/>
      <dgm:spPr/>
      <dgm:t>
        <a:bodyPr/>
        <a:lstStyle/>
        <a:p>
          <a:endParaRPr lang="en-US"/>
        </a:p>
      </dgm:t>
    </dgm:pt>
    <dgm:pt modelId="{C81F7211-8C52-5140-BD9D-2051B31B2DF9}" type="pres">
      <dgm:prSet presAssocID="{DD930CA8-EED9-5449-9F74-F54245FDB3FE}" presName="rootnode" presStyleCnt="0">
        <dgm:presLayoutVars>
          <dgm:chMax/>
          <dgm:chPref/>
          <dgm:dir/>
          <dgm:animLvl val="lvl"/>
        </dgm:presLayoutVars>
      </dgm:prSet>
      <dgm:spPr/>
    </dgm:pt>
    <dgm:pt modelId="{B905C365-B91A-ED46-AD1A-B277F51E5655}" type="pres">
      <dgm:prSet presAssocID="{F4D137D7-4CAB-1241-9EA3-94AE96F95DBA}" presName="composite" presStyleCnt="0"/>
      <dgm:spPr/>
    </dgm:pt>
    <dgm:pt modelId="{8167C269-C07E-1F4B-98C7-3846ABD0AB8A}" type="pres">
      <dgm:prSet presAssocID="{F4D137D7-4CAB-1241-9EA3-94AE96F95DBA}" presName="bentUpArrow1" presStyleLbl="alignImgPlace1" presStyleIdx="0" presStyleCnt="2"/>
      <dgm:spPr/>
    </dgm:pt>
    <dgm:pt modelId="{DDB565FC-780E-304E-99C7-7C8154A320A9}" type="pres">
      <dgm:prSet presAssocID="{F4D137D7-4CAB-1241-9EA3-94AE96F95DBA}" presName="ParentText" presStyleLbl="node1" presStyleIdx="0" presStyleCnt="3" custScaleX="168215">
        <dgm:presLayoutVars>
          <dgm:chMax val="1"/>
          <dgm:chPref val="1"/>
          <dgm:bulletEnabled val="1"/>
        </dgm:presLayoutVars>
      </dgm:prSet>
      <dgm:spPr/>
    </dgm:pt>
    <dgm:pt modelId="{F207AD1B-C00B-5E44-80F7-27B862A7554B}" type="pres">
      <dgm:prSet presAssocID="{F4D137D7-4CAB-1241-9EA3-94AE96F95DBA}" presName="ChildText" presStyleLbl="revTx" presStyleIdx="0" presStyleCnt="2">
        <dgm:presLayoutVars>
          <dgm:chMax val="0"/>
          <dgm:chPref val="0"/>
          <dgm:bulletEnabled val="1"/>
        </dgm:presLayoutVars>
      </dgm:prSet>
      <dgm:spPr/>
    </dgm:pt>
    <dgm:pt modelId="{8B615A1E-194D-5247-AE84-E2175795F0EE}" type="pres">
      <dgm:prSet presAssocID="{6D022B67-1451-FF4C-A6B8-CBC4950F83A4}" presName="sibTrans" presStyleCnt="0"/>
      <dgm:spPr/>
    </dgm:pt>
    <dgm:pt modelId="{A04A4D87-1B4B-AF4A-B0CE-047AF9A3FAC1}" type="pres">
      <dgm:prSet presAssocID="{42CDD638-8C3F-984D-890A-A2F9278AE9CC}" presName="composite" presStyleCnt="0"/>
      <dgm:spPr/>
    </dgm:pt>
    <dgm:pt modelId="{52B26034-6682-224A-8FCC-473EC8B8F6B7}" type="pres">
      <dgm:prSet presAssocID="{42CDD638-8C3F-984D-890A-A2F9278AE9CC}" presName="bentUpArrow1" presStyleLbl="alignImgPlace1" presStyleIdx="1" presStyleCnt="2"/>
      <dgm:spPr/>
    </dgm:pt>
    <dgm:pt modelId="{3945D106-8FDC-9148-9835-5DEC990FA966}" type="pres">
      <dgm:prSet presAssocID="{42CDD638-8C3F-984D-890A-A2F9278AE9CC}" presName="ParentText" presStyleLbl="node1" presStyleIdx="1" presStyleCnt="3" custScaleX="164587">
        <dgm:presLayoutVars>
          <dgm:chMax val="1"/>
          <dgm:chPref val="1"/>
          <dgm:bulletEnabled val="1"/>
        </dgm:presLayoutVars>
      </dgm:prSet>
      <dgm:spPr/>
    </dgm:pt>
    <dgm:pt modelId="{3AE942BF-F30B-A64D-BF8C-C7D48AD2B40E}" type="pres">
      <dgm:prSet presAssocID="{42CDD638-8C3F-984D-890A-A2F9278AE9CC}" presName="ChildText" presStyleLbl="revTx" presStyleIdx="1" presStyleCnt="2">
        <dgm:presLayoutVars>
          <dgm:chMax val="0"/>
          <dgm:chPref val="0"/>
          <dgm:bulletEnabled val="1"/>
        </dgm:presLayoutVars>
      </dgm:prSet>
      <dgm:spPr/>
    </dgm:pt>
    <dgm:pt modelId="{B58F1C44-01C4-9946-AAC7-864CFABCD93D}" type="pres">
      <dgm:prSet presAssocID="{23E56BC9-A7EB-A542-AD20-EF43C33CB4B4}" presName="sibTrans" presStyleCnt="0"/>
      <dgm:spPr/>
    </dgm:pt>
    <dgm:pt modelId="{6BAB7195-13FC-224F-B216-85673FD0CCDB}" type="pres">
      <dgm:prSet presAssocID="{E4A77BC6-D914-5443-8444-35EAF59BD590}" presName="composite" presStyleCnt="0"/>
      <dgm:spPr/>
    </dgm:pt>
    <dgm:pt modelId="{8D796A29-5F36-264F-A9AB-8455D20DABCB}" type="pres">
      <dgm:prSet presAssocID="{E4A77BC6-D914-5443-8444-35EAF59BD590}" presName="ParentText" presStyleLbl="node1" presStyleIdx="2" presStyleCnt="3" custScaleX="191052">
        <dgm:presLayoutVars>
          <dgm:chMax val="1"/>
          <dgm:chPref val="1"/>
          <dgm:bulletEnabled val="1"/>
        </dgm:presLayoutVars>
      </dgm:prSet>
      <dgm:spPr/>
    </dgm:pt>
  </dgm:ptLst>
  <dgm:cxnLst>
    <dgm:cxn modelId="{AAADB707-D7E0-DB43-A6FD-7F70A2099DEE}" srcId="{DD930CA8-EED9-5449-9F74-F54245FDB3FE}" destId="{E4A77BC6-D914-5443-8444-35EAF59BD590}" srcOrd="2" destOrd="0" parTransId="{FBE7D849-6EE0-EA49-BCEF-E87B979E1B99}" sibTransId="{FBCD4BE4-2768-2A43-BFA7-BFEB1DB22052}"/>
    <dgm:cxn modelId="{D7A68908-A410-1D4A-AF66-8E60ECDC8AA7}" srcId="{DD930CA8-EED9-5449-9F74-F54245FDB3FE}" destId="{F4D137D7-4CAB-1241-9EA3-94AE96F95DBA}" srcOrd="0" destOrd="0" parTransId="{06EA624C-107D-1845-8595-38FFBA6E5004}" sibTransId="{6D022B67-1451-FF4C-A6B8-CBC4950F83A4}"/>
    <dgm:cxn modelId="{C43A790A-99E9-8F4C-8BF9-141D5142623D}" type="presOf" srcId="{F4D137D7-4CAB-1241-9EA3-94AE96F95DBA}" destId="{DDB565FC-780E-304E-99C7-7C8154A320A9}" srcOrd="0" destOrd="0" presId="urn:microsoft.com/office/officeart/2005/8/layout/StepDownProcess"/>
    <dgm:cxn modelId="{42D35A22-027F-BA45-9341-FC4C1772A8F7}" type="presOf" srcId="{E4A77BC6-D914-5443-8444-35EAF59BD590}" destId="{8D796A29-5F36-264F-A9AB-8455D20DABCB}" srcOrd="0" destOrd="0" presId="urn:microsoft.com/office/officeart/2005/8/layout/StepDownProcess"/>
    <dgm:cxn modelId="{0A454D2F-A8D3-5D43-B6AD-1149DC9667C5}" type="presOf" srcId="{DD930CA8-EED9-5449-9F74-F54245FDB3FE}" destId="{C81F7211-8C52-5140-BD9D-2051B31B2DF9}" srcOrd="0" destOrd="0" presId="urn:microsoft.com/office/officeart/2005/8/layout/StepDownProcess"/>
    <dgm:cxn modelId="{722D5562-FC65-934E-B979-09E600E45395}" srcId="{DD930CA8-EED9-5449-9F74-F54245FDB3FE}" destId="{42CDD638-8C3F-984D-890A-A2F9278AE9CC}" srcOrd="1" destOrd="0" parTransId="{63244F73-90DA-B243-ADD2-9333E2FF3BB4}" sibTransId="{23E56BC9-A7EB-A542-AD20-EF43C33CB4B4}"/>
    <dgm:cxn modelId="{4DD26FA4-7299-3842-A64C-6885C654C2BC}" type="presOf" srcId="{42CDD638-8C3F-984D-890A-A2F9278AE9CC}" destId="{3945D106-8FDC-9148-9835-5DEC990FA966}" srcOrd="0" destOrd="0" presId="urn:microsoft.com/office/officeart/2005/8/layout/StepDownProcess"/>
    <dgm:cxn modelId="{DFC86072-4185-CC46-AF78-22BFBD0070A8}" type="presParOf" srcId="{C81F7211-8C52-5140-BD9D-2051B31B2DF9}" destId="{B905C365-B91A-ED46-AD1A-B277F51E5655}" srcOrd="0" destOrd="0" presId="urn:microsoft.com/office/officeart/2005/8/layout/StepDownProcess"/>
    <dgm:cxn modelId="{5DBE07D1-B269-974B-8A28-DA80C793E3F1}" type="presParOf" srcId="{B905C365-B91A-ED46-AD1A-B277F51E5655}" destId="{8167C269-C07E-1F4B-98C7-3846ABD0AB8A}" srcOrd="0" destOrd="0" presId="urn:microsoft.com/office/officeart/2005/8/layout/StepDownProcess"/>
    <dgm:cxn modelId="{1FEBC2D9-FBD1-4E46-86D2-FF873637EEE7}" type="presParOf" srcId="{B905C365-B91A-ED46-AD1A-B277F51E5655}" destId="{DDB565FC-780E-304E-99C7-7C8154A320A9}" srcOrd="1" destOrd="0" presId="urn:microsoft.com/office/officeart/2005/8/layout/StepDownProcess"/>
    <dgm:cxn modelId="{B76F09F5-AB95-2744-B7E9-6EFFA62BED3A}" type="presParOf" srcId="{B905C365-B91A-ED46-AD1A-B277F51E5655}" destId="{F207AD1B-C00B-5E44-80F7-27B862A7554B}" srcOrd="2" destOrd="0" presId="urn:microsoft.com/office/officeart/2005/8/layout/StepDownProcess"/>
    <dgm:cxn modelId="{FC0C2A40-3A13-2D4C-AE3C-ADDA9DA4ABE9}" type="presParOf" srcId="{C81F7211-8C52-5140-BD9D-2051B31B2DF9}" destId="{8B615A1E-194D-5247-AE84-E2175795F0EE}" srcOrd="1" destOrd="0" presId="urn:microsoft.com/office/officeart/2005/8/layout/StepDownProcess"/>
    <dgm:cxn modelId="{37705152-BEF6-014D-A8C9-9F2C56746F95}" type="presParOf" srcId="{C81F7211-8C52-5140-BD9D-2051B31B2DF9}" destId="{A04A4D87-1B4B-AF4A-B0CE-047AF9A3FAC1}" srcOrd="2" destOrd="0" presId="urn:microsoft.com/office/officeart/2005/8/layout/StepDownProcess"/>
    <dgm:cxn modelId="{2A3999FB-F84B-8F40-8ED5-F6B327BC403D}" type="presParOf" srcId="{A04A4D87-1B4B-AF4A-B0CE-047AF9A3FAC1}" destId="{52B26034-6682-224A-8FCC-473EC8B8F6B7}" srcOrd="0" destOrd="0" presId="urn:microsoft.com/office/officeart/2005/8/layout/StepDownProcess"/>
    <dgm:cxn modelId="{7CAB04C8-3E5E-7344-8BF6-75FD7B663C9A}" type="presParOf" srcId="{A04A4D87-1B4B-AF4A-B0CE-047AF9A3FAC1}" destId="{3945D106-8FDC-9148-9835-5DEC990FA966}" srcOrd="1" destOrd="0" presId="urn:microsoft.com/office/officeart/2005/8/layout/StepDownProcess"/>
    <dgm:cxn modelId="{349FC390-4F7E-6E44-9C75-CD22BF9862EF}" type="presParOf" srcId="{A04A4D87-1B4B-AF4A-B0CE-047AF9A3FAC1}" destId="{3AE942BF-F30B-A64D-BF8C-C7D48AD2B40E}" srcOrd="2" destOrd="0" presId="urn:microsoft.com/office/officeart/2005/8/layout/StepDownProcess"/>
    <dgm:cxn modelId="{1D728933-F5C7-AE40-B10F-1387491ADB1B}" type="presParOf" srcId="{C81F7211-8C52-5140-BD9D-2051B31B2DF9}" destId="{B58F1C44-01C4-9946-AAC7-864CFABCD93D}" srcOrd="3" destOrd="0" presId="urn:microsoft.com/office/officeart/2005/8/layout/StepDownProcess"/>
    <dgm:cxn modelId="{4A41C219-03E7-9A49-B4BF-A46357BE7F8C}" type="presParOf" srcId="{C81F7211-8C52-5140-BD9D-2051B31B2DF9}" destId="{6BAB7195-13FC-224F-B216-85673FD0CCDB}" srcOrd="4" destOrd="0" presId="urn:microsoft.com/office/officeart/2005/8/layout/StepDownProcess"/>
    <dgm:cxn modelId="{600CC1FB-4D5D-D74F-8446-3D33F23DC202}" type="presParOf" srcId="{6BAB7195-13FC-224F-B216-85673FD0CCDB}" destId="{8D796A29-5F36-264F-A9AB-8455D20DABC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3968-AA87-4E7D-8B49-FF72ADCEDE46}">
      <dsp:nvSpPr>
        <dsp:cNvPr id="0" name=""/>
        <dsp:cNvSpPr/>
      </dsp:nvSpPr>
      <dsp:spPr>
        <a:xfrm>
          <a:off x="457200" y="65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a:t>
          </a:r>
          <a:r>
            <a:rPr lang="en-US" sz="2800" kern="1200" dirty="0" err="1"/>
            <a:t>các</a:t>
          </a:r>
          <a:r>
            <a:rPr lang="en-US" sz="2800" kern="1200" dirty="0"/>
            <a:t> </a:t>
          </a:r>
          <a:r>
            <a:rPr lang="en-US" sz="2800" kern="1200" dirty="0" err="1"/>
            <a:t>báo</a:t>
          </a:r>
          <a:r>
            <a:rPr lang="en-US" sz="2800" kern="1200" dirty="0"/>
            <a:t> </a:t>
          </a:r>
          <a:r>
            <a:rPr lang="en-US" sz="2800" kern="1200" dirty="0" err="1"/>
            <a:t>cáo</a:t>
          </a:r>
          <a:r>
            <a:rPr lang="en-US" sz="2800" kern="1200" dirty="0"/>
            <a:t> </a:t>
          </a:r>
          <a:r>
            <a:rPr lang="en-US" sz="2800" kern="1200" dirty="0" err="1"/>
            <a:t>tài</a:t>
          </a:r>
          <a:r>
            <a:rPr lang="en-US" sz="2800" kern="1200" dirty="0"/>
            <a:t> </a:t>
          </a:r>
          <a:r>
            <a:rPr lang="en-US" sz="2800" kern="1200" dirty="0" err="1"/>
            <a:t>chính</a:t>
          </a:r>
          <a:endParaRPr lang="en-US" sz="2800" kern="1200" dirty="0"/>
        </a:p>
      </dsp:txBody>
      <dsp:txXfrm>
        <a:off x="511937" y="55387"/>
        <a:ext cx="1759379" cy="1865604"/>
      </dsp:txXfrm>
    </dsp:sp>
    <dsp:sp modelId="{25C2E533-BC6E-4DB8-855F-32F7977CB9FA}">
      <dsp:nvSpPr>
        <dsp:cNvPr id="0" name=""/>
        <dsp:cNvSpPr/>
      </dsp:nvSpPr>
      <dsp:spPr>
        <a:xfrm>
          <a:off x="2490512" y="75645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90512" y="849147"/>
        <a:ext cx="277337" cy="278085"/>
      </dsp:txXfrm>
    </dsp:sp>
    <dsp:sp modelId="{7C9756E4-5AB4-4FAC-97FA-07F4CD0B05D1}">
      <dsp:nvSpPr>
        <dsp:cNvPr id="0" name=""/>
        <dsp:cNvSpPr/>
      </dsp:nvSpPr>
      <dsp:spPr>
        <a:xfrm>
          <a:off x="3073594" y="65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Quyết</a:t>
          </a:r>
          <a:r>
            <a:rPr lang="en-US" sz="2800" kern="1200" dirty="0"/>
            <a:t> </a:t>
          </a:r>
          <a:r>
            <a:rPr lang="en-US" sz="2800" kern="1200" dirty="0" err="1"/>
            <a:t>định</a:t>
          </a:r>
          <a:r>
            <a:rPr lang="en-US" sz="2800" kern="1200" dirty="0"/>
            <a:t> </a:t>
          </a:r>
          <a:r>
            <a:rPr lang="en-US" sz="2800" kern="1200" dirty="0" err="1"/>
            <a:t>nguồn</a:t>
          </a:r>
          <a:r>
            <a:rPr lang="en-US" sz="2800" kern="1200" dirty="0"/>
            <a:t> </a:t>
          </a:r>
          <a:r>
            <a:rPr lang="en-US" sz="2800" kern="1200" dirty="0" err="1"/>
            <a:t>vốn</a:t>
          </a:r>
          <a:r>
            <a:rPr lang="en-US" sz="2800" kern="1200" dirty="0"/>
            <a:t> </a:t>
          </a:r>
          <a:r>
            <a:rPr lang="en-US" sz="2800" kern="1200" dirty="0" err="1"/>
            <a:t>hỗ</a:t>
          </a:r>
          <a:r>
            <a:rPr lang="en-US" sz="2800" kern="1200" dirty="0"/>
            <a:t> </a:t>
          </a:r>
          <a:r>
            <a:rPr lang="en-US" sz="2800" kern="1200" dirty="0" err="1"/>
            <a:t>trợ</a:t>
          </a:r>
          <a:r>
            <a:rPr lang="en-US" sz="2800" kern="1200" dirty="0"/>
            <a:t> </a:t>
          </a:r>
          <a:r>
            <a:rPr lang="en-US" sz="2800" kern="1200" dirty="0" err="1"/>
            <a:t>cho</a:t>
          </a:r>
          <a:r>
            <a:rPr lang="en-US" sz="2800" kern="1200" dirty="0"/>
            <a:t> </a:t>
          </a:r>
          <a:r>
            <a:rPr lang="en-US" sz="2800" kern="1200" dirty="0" err="1"/>
            <a:t>kế</a:t>
          </a:r>
          <a:r>
            <a:rPr lang="en-US" sz="2800" kern="1200" dirty="0"/>
            <a:t> </a:t>
          </a:r>
          <a:r>
            <a:rPr lang="en-US" sz="2800" kern="1200" dirty="0" err="1"/>
            <a:t>hoạch</a:t>
          </a:r>
          <a:endParaRPr lang="en-US" sz="2800" kern="1200" dirty="0"/>
        </a:p>
      </dsp:txBody>
      <dsp:txXfrm>
        <a:off x="3128331" y="55387"/>
        <a:ext cx="1759379" cy="1865604"/>
      </dsp:txXfrm>
    </dsp:sp>
    <dsp:sp modelId="{AEEAA2F4-F314-4818-A993-19285E47E071}">
      <dsp:nvSpPr>
        <dsp:cNvPr id="0" name=""/>
        <dsp:cNvSpPr/>
      </dsp:nvSpPr>
      <dsp:spPr>
        <a:xfrm>
          <a:off x="5106907" y="75645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06907" y="849147"/>
        <a:ext cx="277337" cy="278085"/>
      </dsp:txXfrm>
    </dsp:sp>
    <dsp:sp modelId="{09618403-D73A-4F9C-B7EC-B2A0846DE37C}">
      <dsp:nvSpPr>
        <dsp:cNvPr id="0" name=""/>
        <dsp:cNvSpPr/>
      </dsp:nvSpPr>
      <dsp:spPr>
        <a:xfrm>
          <a:off x="5689989" y="650"/>
          <a:ext cx="2463410"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a:t>
          </a:r>
          <a:r>
            <a:rPr lang="en-US" sz="2800" kern="1200" dirty="0" err="1"/>
            <a:t>nguồn</a:t>
          </a:r>
          <a:r>
            <a:rPr lang="en-US" sz="2800" kern="1200" dirty="0"/>
            <a:t> </a:t>
          </a:r>
          <a:r>
            <a:rPr lang="en-US" sz="2800" kern="1200" dirty="0" err="1"/>
            <a:t>có</a:t>
          </a:r>
          <a:r>
            <a:rPr lang="en-US" sz="2800" kern="1200" dirty="0"/>
            <a:t> </a:t>
          </a:r>
          <a:r>
            <a:rPr lang="en-US" sz="2800" kern="1200" dirty="0" err="1"/>
            <a:t>thể</a:t>
          </a:r>
          <a:r>
            <a:rPr lang="en-US" sz="2800" kern="1200" dirty="0"/>
            <a:t> </a:t>
          </a:r>
          <a:r>
            <a:rPr lang="en-US" sz="2800" kern="1200" dirty="0" err="1"/>
            <a:t>huy</a:t>
          </a:r>
          <a:r>
            <a:rPr lang="en-US" sz="2800" kern="1200" dirty="0"/>
            <a:t> </a:t>
          </a:r>
          <a:r>
            <a:rPr lang="en-US" sz="2800" kern="1200" dirty="0" err="1"/>
            <a:t>động</a:t>
          </a:r>
          <a:endParaRPr lang="en-US" sz="2800" kern="1200" dirty="0"/>
        </a:p>
      </dsp:txBody>
      <dsp:txXfrm>
        <a:off x="5747837" y="58498"/>
        <a:ext cx="2347714" cy="1859382"/>
      </dsp:txXfrm>
    </dsp:sp>
    <dsp:sp modelId="{5149037B-5EB7-4213-B3EE-9E0AEE80FC7D}">
      <dsp:nvSpPr>
        <dsp:cNvPr id="0" name=""/>
        <dsp:cNvSpPr/>
      </dsp:nvSpPr>
      <dsp:spPr>
        <a:xfrm rot="5142511">
          <a:off x="6869833" y="2106549"/>
          <a:ext cx="398551"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6925592" y="2139179"/>
        <a:ext cx="278085" cy="278986"/>
      </dsp:txXfrm>
    </dsp:sp>
    <dsp:sp modelId="{177E2281-774A-4E75-90B0-A01F1CB342CD}">
      <dsp:nvSpPr>
        <dsp:cNvPr id="0" name=""/>
        <dsp:cNvSpPr/>
      </dsp:nvSpPr>
      <dsp:spPr>
        <a:xfrm>
          <a:off x="6284546" y="272327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Thiết</a:t>
          </a:r>
          <a:r>
            <a:rPr lang="en-US" sz="2800" kern="1200" dirty="0"/>
            <a:t> </a:t>
          </a:r>
          <a:r>
            <a:rPr lang="en-US" sz="2800" kern="1200" dirty="0" err="1"/>
            <a:t>lập</a:t>
          </a:r>
          <a:r>
            <a:rPr lang="en-US" sz="2800" kern="1200" dirty="0"/>
            <a:t> </a:t>
          </a:r>
          <a:r>
            <a:rPr lang="en-US" sz="2800" kern="1200" dirty="0" err="1"/>
            <a:t>và</a:t>
          </a:r>
          <a:r>
            <a:rPr lang="en-US" sz="2800" kern="1200" dirty="0"/>
            <a:t> </a:t>
          </a:r>
          <a:r>
            <a:rPr lang="en-US" sz="2800" kern="1200" dirty="0" err="1"/>
            <a:t>duy</a:t>
          </a:r>
          <a:r>
            <a:rPr lang="en-US" sz="2800" kern="1200" dirty="0"/>
            <a:t> </a:t>
          </a:r>
          <a:r>
            <a:rPr lang="en-US" sz="2800" kern="1200" dirty="0" err="1"/>
            <a:t>trì</a:t>
          </a:r>
          <a:r>
            <a:rPr lang="en-US" sz="2800" kern="1200" dirty="0"/>
            <a:t> </a:t>
          </a:r>
          <a:r>
            <a:rPr lang="en-US" sz="2800" kern="1200" dirty="0" err="1"/>
            <a:t>hệ</a:t>
          </a:r>
          <a:r>
            <a:rPr lang="en-US" sz="2800" kern="1200" dirty="0"/>
            <a:t> </a:t>
          </a:r>
          <a:r>
            <a:rPr lang="en-US" sz="2800" kern="1200" dirty="0" err="1"/>
            <a:t>thống</a:t>
          </a:r>
          <a:r>
            <a:rPr lang="en-US" sz="2800" kern="1200" dirty="0"/>
            <a:t> </a:t>
          </a:r>
          <a:r>
            <a:rPr lang="en-US" sz="2800" kern="1200" dirty="0" err="1"/>
            <a:t>kiểm</a:t>
          </a:r>
          <a:r>
            <a:rPr lang="en-US" sz="2800" kern="1200" dirty="0"/>
            <a:t> </a:t>
          </a:r>
          <a:r>
            <a:rPr lang="en-US" sz="2800" kern="1200" dirty="0" err="1"/>
            <a:t>soát</a:t>
          </a:r>
          <a:endParaRPr lang="en-US" sz="2800" kern="1200" dirty="0"/>
        </a:p>
      </dsp:txBody>
      <dsp:txXfrm>
        <a:off x="6339283" y="2778007"/>
        <a:ext cx="1759379" cy="1865604"/>
      </dsp:txXfrm>
    </dsp:sp>
    <dsp:sp modelId="{462261A5-9EDE-4D89-8F73-9B7AA231B116}">
      <dsp:nvSpPr>
        <dsp:cNvPr id="0" name=""/>
        <dsp:cNvSpPr/>
      </dsp:nvSpPr>
      <dsp:spPr>
        <a:xfrm rot="10800000">
          <a:off x="5723890" y="347907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842749" y="3571767"/>
        <a:ext cx="277337" cy="278085"/>
      </dsp:txXfrm>
    </dsp:sp>
    <dsp:sp modelId="{44F63452-FECD-4048-9AEB-98A70EAB6366}">
      <dsp:nvSpPr>
        <dsp:cNvPr id="0" name=""/>
        <dsp:cNvSpPr/>
      </dsp:nvSpPr>
      <dsp:spPr>
        <a:xfrm>
          <a:off x="3668151" y="272327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Điều</a:t>
          </a:r>
          <a:r>
            <a:rPr lang="en-US" sz="2800" kern="1200" dirty="0"/>
            <a:t> </a:t>
          </a:r>
          <a:r>
            <a:rPr lang="en-US" sz="2800" kern="1200" dirty="0" err="1"/>
            <a:t>chỉnh</a:t>
          </a:r>
          <a:r>
            <a:rPr lang="en-US" sz="2800" kern="1200" dirty="0"/>
            <a:t> </a:t>
          </a:r>
          <a:r>
            <a:rPr lang="en-US" sz="2800" kern="1200" dirty="0" err="1"/>
            <a:t>kế</a:t>
          </a:r>
          <a:r>
            <a:rPr lang="en-US" sz="2800" kern="1200" dirty="0"/>
            <a:t> </a:t>
          </a:r>
          <a:r>
            <a:rPr lang="en-US" sz="2800" kern="1200" dirty="0" err="1"/>
            <a:t>hoạch</a:t>
          </a:r>
          <a:r>
            <a:rPr lang="en-US" sz="2800" kern="1200" dirty="0"/>
            <a:t> </a:t>
          </a:r>
          <a:r>
            <a:rPr lang="en-US" sz="2800" kern="1200" dirty="0" err="1"/>
            <a:t>dự</a:t>
          </a:r>
          <a:r>
            <a:rPr lang="en-US" sz="2800" kern="1200" dirty="0"/>
            <a:t> </a:t>
          </a:r>
          <a:r>
            <a:rPr lang="en-US" sz="2800" kern="1200" dirty="0" err="1"/>
            <a:t>báo</a:t>
          </a:r>
          <a:endParaRPr lang="en-US" sz="2800" kern="1200" dirty="0"/>
        </a:p>
      </dsp:txBody>
      <dsp:txXfrm>
        <a:off x="3722888" y="2778007"/>
        <a:ext cx="1759379" cy="1865604"/>
      </dsp:txXfrm>
    </dsp:sp>
    <dsp:sp modelId="{DF7ED6BC-B411-4077-8567-CBB76028718B}">
      <dsp:nvSpPr>
        <dsp:cNvPr id="0" name=""/>
        <dsp:cNvSpPr/>
      </dsp:nvSpPr>
      <dsp:spPr>
        <a:xfrm rot="10800000">
          <a:off x="3107495" y="347907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226354" y="3571767"/>
        <a:ext cx="277337" cy="278085"/>
      </dsp:txXfrm>
    </dsp:sp>
    <dsp:sp modelId="{C1D11F89-4A06-429A-8DA1-5F8EFCF8C03C}">
      <dsp:nvSpPr>
        <dsp:cNvPr id="0" name=""/>
        <dsp:cNvSpPr/>
      </dsp:nvSpPr>
      <dsp:spPr>
        <a:xfrm>
          <a:off x="1051757" y="272327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Thiết</a:t>
          </a:r>
          <a:r>
            <a:rPr lang="en-US" sz="2800" kern="1200" dirty="0"/>
            <a:t> </a:t>
          </a:r>
          <a:r>
            <a:rPr lang="en-US" sz="2800" kern="1200" dirty="0" err="1"/>
            <a:t>lập</a:t>
          </a:r>
          <a:r>
            <a:rPr lang="en-US" sz="2800" kern="1200" dirty="0"/>
            <a:t> </a:t>
          </a:r>
          <a:r>
            <a:rPr lang="en-US" sz="2800" kern="1200" dirty="0" err="1"/>
            <a:t>hệ</a:t>
          </a:r>
          <a:r>
            <a:rPr lang="en-US" sz="2800" kern="1200" dirty="0"/>
            <a:t> </a:t>
          </a:r>
          <a:r>
            <a:rPr lang="en-US" sz="2800" kern="1200" dirty="0" err="1"/>
            <a:t>thống</a:t>
          </a:r>
          <a:r>
            <a:rPr lang="en-US" sz="2800" kern="1200" dirty="0"/>
            <a:t> </a:t>
          </a:r>
          <a:r>
            <a:rPr lang="en-US" sz="2800" kern="1200" dirty="0" err="1"/>
            <a:t>lương</a:t>
          </a:r>
          <a:r>
            <a:rPr lang="en-US" sz="2800" kern="1200" dirty="0"/>
            <a:t> </a:t>
          </a:r>
          <a:r>
            <a:rPr lang="en-US" sz="2800" kern="1200" dirty="0" err="1"/>
            <a:t>thưởng</a:t>
          </a:r>
          <a:endParaRPr lang="en-US" sz="2800" kern="1200" dirty="0"/>
        </a:p>
      </dsp:txBody>
      <dsp:txXfrm>
        <a:off x="1106494" y="2778007"/>
        <a:ext cx="1759379" cy="1865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3968-AA87-4E7D-8B49-FF72ADCEDE46}">
      <dsp:nvSpPr>
        <dsp:cNvPr id="0" name=""/>
        <dsp:cNvSpPr/>
      </dsp:nvSpPr>
      <dsp:spPr>
        <a:xfrm>
          <a:off x="457200" y="65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a:t>
          </a:r>
          <a:r>
            <a:rPr lang="en-US" sz="2800" kern="1200" dirty="0" err="1"/>
            <a:t>doanh</a:t>
          </a:r>
          <a:r>
            <a:rPr lang="en-US" sz="2800" kern="1200" dirty="0"/>
            <a:t> </a:t>
          </a:r>
          <a:r>
            <a:rPr lang="en-US" sz="2800" kern="1200" dirty="0" err="1"/>
            <a:t>thu</a:t>
          </a:r>
          <a:endParaRPr lang="en-US" sz="2800" kern="1200" dirty="0"/>
        </a:p>
      </dsp:txBody>
      <dsp:txXfrm>
        <a:off x="511937" y="55387"/>
        <a:ext cx="1759379" cy="1865604"/>
      </dsp:txXfrm>
    </dsp:sp>
    <dsp:sp modelId="{25C2E533-BC6E-4DB8-855F-32F7977CB9FA}">
      <dsp:nvSpPr>
        <dsp:cNvPr id="0" name=""/>
        <dsp:cNvSpPr/>
      </dsp:nvSpPr>
      <dsp:spPr>
        <a:xfrm>
          <a:off x="2490512" y="75645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90512" y="849147"/>
        <a:ext cx="277337" cy="278085"/>
      </dsp:txXfrm>
    </dsp:sp>
    <dsp:sp modelId="{7C9756E4-5AB4-4FAC-97FA-07F4CD0B05D1}">
      <dsp:nvSpPr>
        <dsp:cNvPr id="0" name=""/>
        <dsp:cNvSpPr/>
      </dsp:nvSpPr>
      <dsp:spPr>
        <a:xfrm>
          <a:off x="3073594" y="65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Xác</a:t>
          </a:r>
          <a:r>
            <a:rPr lang="en-US" sz="2800" kern="1200" dirty="0"/>
            <a:t> </a:t>
          </a:r>
          <a:r>
            <a:rPr lang="en-US" sz="2800" kern="1200" dirty="0" err="1"/>
            <a:t>định</a:t>
          </a:r>
          <a:r>
            <a:rPr lang="en-US" sz="2800" kern="1200" dirty="0"/>
            <a:t> </a:t>
          </a:r>
          <a:r>
            <a:rPr lang="en-US" sz="2800" kern="1200" dirty="0" err="1"/>
            <a:t>các</a:t>
          </a:r>
          <a:r>
            <a:rPr lang="en-US" sz="2800" kern="1200" dirty="0"/>
            <a:t> </a:t>
          </a:r>
          <a:r>
            <a:rPr lang="en-US" sz="2800" kern="1200" dirty="0" err="1"/>
            <a:t>chỉ</a:t>
          </a:r>
          <a:r>
            <a:rPr lang="en-US" sz="2800" kern="1200" dirty="0"/>
            <a:t> </a:t>
          </a:r>
          <a:r>
            <a:rPr lang="en-US" sz="2800" kern="1200" dirty="0" err="1"/>
            <a:t>tiêu</a:t>
          </a:r>
          <a:r>
            <a:rPr lang="en-US" sz="2800" kern="1200" dirty="0"/>
            <a:t> </a:t>
          </a:r>
          <a:r>
            <a:rPr lang="en-US" sz="2800" kern="1200" dirty="0" err="1"/>
            <a:t>biến</a:t>
          </a:r>
          <a:r>
            <a:rPr lang="en-US" sz="2800" kern="1200" dirty="0"/>
            <a:t> </a:t>
          </a:r>
          <a:r>
            <a:rPr lang="en-US" sz="2800" kern="1200" dirty="0" err="1"/>
            <a:t>đổi</a:t>
          </a:r>
          <a:r>
            <a:rPr lang="en-US" sz="2800" kern="1200" dirty="0"/>
            <a:t> </a:t>
          </a:r>
          <a:r>
            <a:rPr lang="en-US" sz="2800" kern="1200" dirty="0" err="1"/>
            <a:t>theo</a:t>
          </a:r>
          <a:r>
            <a:rPr lang="en-US" sz="2800" kern="1200" dirty="0"/>
            <a:t> DT</a:t>
          </a:r>
        </a:p>
      </dsp:txBody>
      <dsp:txXfrm>
        <a:off x="3128331" y="55387"/>
        <a:ext cx="1759379" cy="1865604"/>
      </dsp:txXfrm>
    </dsp:sp>
    <dsp:sp modelId="{AEEAA2F4-F314-4818-A993-19285E47E071}">
      <dsp:nvSpPr>
        <dsp:cNvPr id="0" name=""/>
        <dsp:cNvSpPr/>
      </dsp:nvSpPr>
      <dsp:spPr>
        <a:xfrm>
          <a:off x="5106907" y="75645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06907" y="849147"/>
        <a:ext cx="277337" cy="278085"/>
      </dsp:txXfrm>
    </dsp:sp>
    <dsp:sp modelId="{09618403-D73A-4F9C-B7EC-B2A0846DE37C}">
      <dsp:nvSpPr>
        <dsp:cNvPr id="0" name=""/>
        <dsp:cNvSpPr/>
      </dsp:nvSpPr>
      <dsp:spPr>
        <a:xfrm>
          <a:off x="5689989" y="650"/>
          <a:ext cx="2463410"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BCKQKD</a:t>
          </a:r>
        </a:p>
      </dsp:txBody>
      <dsp:txXfrm>
        <a:off x="5747837" y="58498"/>
        <a:ext cx="2347714" cy="1859382"/>
      </dsp:txXfrm>
    </dsp:sp>
    <dsp:sp modelId="{5149037B-5EB7-4213-B3EE-9E0AEE80FC7D}">
      <dsp:nvSpPr>
        <dsp:cNvPr id="0" name=""/>
        <dsp:cNvSpPr/>
      </dsp:nvSpPr>
      <dsp:spPr>
        <a:xfrm rot="5142511">
          <a:off x="6869833" y="2106549"/>
          <a:ext cx="398551"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6925592" y="2139179"/>
        <a:ext cx="278085" cy="278986"/>
      </dsp:txXfrm>
    </dsp:sp>
    <dsp:sp modelId="{177E2281-774A-4E75-90B0-A01F1CB342CD}">
      <dsp:nvSpPr>
        <dsp:cNvPr id="0" name=""/>
        <dsp:cNvSpPr/>
      </dsp:nvSpPr>
      <dsp:spPr>
        <a:xfrm>
          <a:off x="6284546" y="272327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BCĐKT </a:t>
          </a:r>
          <a:r>
            <a:rPr lang="en-US" sz="2800" kern="1200" dirty="0" err="1"/>
            <a:t>và</a:t>
          </a:r>
          <a:r>
            <a:rPr lang="en-US" sz="2800" kern="1200" dirty="0"/>
            <a:t> </a:t>
          </a:r>
          <a:r>
            <a:rPr lang="en-US" sz="2800" kern="1200" dirty="0" err="1"/>
            <a:t>nhu</a:t>
          </a:r>
          <a:r>
            <a:rPr lang="en-US" sz="2800" kern="1200" dirty="0"/>
            <a:t> </a:t>
          </a:r>
          <a:r>
            <a:rPr lang="en-US" sz="2800" kern="1200" dirty="0" err="1"/>
            <a:t>cầu</a:t>
          </a:r>
          <a:r>
            <a:rPr lang="en-US" sz="2800" kern="1200" dirty="0"/>
            <a:t> </a:t>
          </a:r>
          <a:r>
            <a:rPr lang="en-US" sz="2800" kern="1200" dirty="0" err="1"/>
            <a:t>vốn</a:t>
          </a:r>
          <a:endParaRPr lang="en-US" sz="2800" kern="1200" dirty="0"/>
        </a:p>
      </dsp:txBody>
      <dsp:txXfrm>
        <a:off x="6339283" y="2778007"/>
        <a:ext cx="1759379" cy="1865604"/>
      </dsp:txXfrm>
    </dsp:sp>
    <dsp:sp modelId="{462261A5-9EDE-4D89-8F73-9B7AA231B116}">
      <dsp:nvSpPr>
        <dsp:cNvPr id="0" name=""/>
        <dsp:cNvSpPr/>
      </dsp:nvSpPr>
      <dsp:spPr>
        <a:xfrm rot="10800000">
          <a:off x="5723890" y="347907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842749" y="3571767"/>
        <a:ext cx="277337" cy="278085"/>
      </dsp:txXfrm>
    </dsp:sp>
    <dsp:sp modelId="{A378B943-AE35-A548-B053-0DCDF711F112}">
      <dsp:nvSpPr>
        <dsp:cNvPr id="0" name=""/>
        <dsp:cNvSpPr/>
      </dsp:nvSpPr>
      <dsp:spPr>
        <a:xfrm>
          <a:off x="3668151" y="3150154"/>
          <a:ext cx="1868853" cy="1121312"/>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Điều</a:t>
          </a:r>
          <a:r>
            <a:rPr lang="en-US" sz="2800" kern="1200" dirty="0"/>
            <a:t> </a:t>
          </a:r>
          <a:r>
            <a:rPr lang="en-US" sz="2800" kern="1200" dirty="0" err="1"/>
            <a:t>chỉnh</a:t>
          </a:r>
          <a:r>
            <a:rPr lang="en-US" sz="2800" kern="1200" dirty="0"/>
            <a:t> </a:t>
          </a:r>
          <a:r>
            <a:rPr lang="en-US" sz="2800" kern="1200" dirty="0" err="1"/>
            <a:t>dự</a:t>
          </a:r>
          <a:r>
            <a:rPr lang="en-US" sz="2800" kern="1200" dirty="0"/>
            <a:t> </a:t>
          </a:r>
          <a:r>
            <a:rPr lang="en-US" sz="2800" kern="1200" dirty="0" err="1"/>
            <a:t>báo</a:t>
          </a:r>
          <a:endParaRPr lang="en-US" sz="2800" kern="1200" dirty="0"/>
        </a:p>
      </dsp:txBody>
      <dsp:txXfrm>
        <a:off x="3700993" y="3182996"/>
        <a:ext cx="1803169" cy="1055628"/>
      </dsp:txXfrm>
    </dsp:sp>
    <dsp:sp modelId="{6D44C784-438D-DF4D-9C60-09A24137DD3A}">
      <dsp:nvSpPr>
        <dsp:cNvPr id="0" name=""/>
        <dsp:cNvSpPr/>
      </dsp:nvSpPr>
      <dsp:spPr>
        <a:xfrm rot="10800000">
          <a:off x="3107495" y="3479072"/>
          <a:ext cx="396196" cy="463475"/>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226354" y="3571767"/>
        <a:ext cx="277337" cy="278085"/>
      </dsp:txXfrm>
    </dsp:sp>
    <dsp:sp modelId="{C1D11F89-4A06-429A-8DA1-5F8EFCF8C03C}">
      <dsp:nvSpPr>
        <dsp:cNvPr id="0" name=""/>
        <dsp:cNvSpPr/>
      </dsp:nvSpPr>
      <dsp:spPr>
        <a:xfrm>
          <a:off x="1051757" y="2723270"/>
          <a:ext cx="1868853" cy="1975078"/>
        </a:xfrm>
        <a:prstGeom prst="roundRect">
          <a:avLst>
            <a:gd name="adj" fmla="val 10000"/>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Dự</a:t>
          </a:r>
          <a:r>
            <a:rPr lang="en-US" sz="2800" kern="1200" dirty="0"/>
            <a:t> </a:t>
          </a:r>
          <a:r>
            <a:rPr lang="en-US" sz="2800" kern="1200" dirty="0" err="1"/>
            <a:t>báo</a:t>
          </a:r>
          <a:r>
            <a:rPr lang="en-US" sz="2800" kern="1200" dirty="0"/>
            <a:t> BCLCTT</a:t>
          </a:r>
        </a:p>
      </dsp:txBody>
      <dsp:txXfrm>
        <a:off x="1106494" y="2778007"/>
        <a:ext cx="1759379" cy="1865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7C269-C07E-1F4B-98C7-3846ABD0AB8A}">
      <dsp:nvSpPr>
        <dsp:cNvPr id="0" name=""/>
        <dsp:cNvSpPr/>
      </dsp:nvSpPr>
      <dsp:spPr>
        <a:xfrm rot="5400000">
          <a:off x="1264894" y="1170787"/>
          <a:ext cx="1035460" cy="117883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dsp:spPr>
      <dsp:style>
        <a:lnRef idx="0">
          <a:scrgbClr r="0" g="0" b="0"/>
        </a:lnRef>
        <a:fillRef idx="1">
          <a:scrgbClr r="0" g="0" b="0"/>
        </a:fillRef>
        <a:effectRef idx="2">
          <a:scrgbClr r="0" g="0" b="0"/>
        </a:effectRef>
        <a:fontRef idx="minor"/>
      </dsp:style>
    </dsp:sp>
    <dsp:sp modelId="{DDB565FC-780E-304E-99C7-7C8154A320A9}">
      <dsp:nvSpPr>
        <dsp:cNvPr id="0" name=""/>
        <dsp:cNvSpPr/>
      </dsp:nvSpPr>
      <dsp:spPr>
        <a:xfrm>
          <a:off x="396030" y="22958"/>
          <a:ext cx="2932165" cy="1220117"/>
        </a:xfrm>
        <a:prstGeom prst="roundRect">
          <a:avLst>
            <a:gd name="adj" fmla="val 16670"/>
          </a:avLst>
        </a:prstGeom>
        <a:solidFill>
          <a:schemeClr val="accen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Dự</a:t>
          </a:r>
          <a:r>
            <a:rPr lang="en-US" sz="2400" kern="1200" dirty="0"/>
            <a:t> </a:t>
          </a:r>
          <a:r>
            <a:rPr lang="en-US" sz="2400" kern="1200" dirty="0" err="1"/>
            <a:t>đoán</a:t>
          </a:r>
          <a:r>
            <a:rPr lang="en-US" sz="2400" kern="1200" dirty="0"/>
            <a:t> </a:t>
          </a:r>
          <a:r>
            <a:rPr lang="en-US" sz="2400" kern="1200" dirty="0" err="1"/>
            <a:t>dòng</a:t>
          </a:r>
          <a:r>
            <a:rPr lang="en-US" sz="2400" kern="1200" dirty="0"/>
            <a:t> </a:t>
          </a:r>
          <a:r>
            <a:rPr lang="en-US" sz="2400" kern="1200" dirty="0" err="1"/>
            <a:t>tiền</a:t>
          </a:r>
          <a:r>
            <a:rPr lang="en-US" sz="2400" kern="1200" dirty="0"/>
            <a:t> </a:t>
          </a:r>
          <a:r>
            <a:rPr lang="en-US" sz="2400" kern="1200" dirty="0" err="1"/>
            <a:t>vào</a:t>
          </a:r>
          <a:r>
            <a:rPr lang="en-US" sz="2400" kern="1200" dirty="0"/>
            <a:t> </a:t>
          </a:r>
          <a:r>
            <a:rPr lang="en-US" sz="2400" kern="1200" dirty="0" err="1"/>
            <a:t>trong</a:t>
          </a:r>
          <a:r>
            <a:rPr lang="en-US" sz="2400" kern="1200" dirty="0"/>
            <a:t> </a:t>
          </a:r>
          <a:r>
            <a:rPr lang="en-US" sz="2400" kern="1200" dirty="0" err="1"/>
            <a:t>kỳ</a:t>
          </a:r>
          <a:endParaRPr lang="en-US" sz="2400" kern="1200" dirty="0"/>
        </a:p>
      </dsp:txBody>
      <dsp:txXfrm>
        <a:off x="455602" y="82530"/>
        <a:ext cx="2813021" cy="1100973"/>
      </dsp:txXfrm>
    </dsp:sp>
    <dsp:sp modelId="{F207AD1B-C00B-5E44-80F7-27B862A7554B}">
      <dsp:nvSpPr>
        <dsp:cNvPr id="0" name=""/>
        <dsp:cNvSpPr/>
      </dsp:nvSpPr>
      <dsp:spPr>
        <a:xfrm>
          <a:off x="2733666" y="139324"/>
          <a:ext cx="1267769" cy="986152"/>
        </a:xfrm>
        <a:prstGeom prst="rect">
          <a:avLst/>
        </a:prstGeom>
        <a:noFill/>
        <a:ln>
          <a:noFill/>
        </a:ln>
        <a:effectLst/>
      </dsp:spPr>
      <dsp:style>
        <a:lnRef idx="0">
          <a:scrgbClr r="0" g="0" b="0"/>
        </a:lnRef>
        <a:fillRef idx="0">
          <a:scrgbClr r="0" g="0" b="0"/>
        </a:fillRef>
        <a:effectRef idx="0">
          <a:scrgbClr r="0" g="0" b="0"/>
        </a:effectRef>
        <a:fontRef idx="minor"/>
      </dsp:style>
    </dsp:sp>
    <dsp:sp modelId="{52B26034-6682-224A-8FCC-473EC8B8F6B7}">
      <dsp:nvSpPr>
        <dsp:cNvPr id="0" name=""/>
        <dsp:cNvSpPr/>
      </dsp:nvSpPr>
      <dsp:spPr>
        <a:xfrm rot="5400000">
          <a:off x="2963868" y="2541381"/>
          <a:ext cx="1035460" cy="1178835"/>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dsp:spPr>
      <dsp:style>
        <a:lnRef idx="0">
          <a:scrgbClr r="0" g="0" b="0"/>
        </a:lnRef>
        <a:fillRef idx="1">
          <a:scrgbClr r="0" g="0" b="0"/>
        </a:fillRef>
        <a:effectRef idx="2">
          <a:scrgbClr r="0" g="0" b="0"/>
        </a:effectRef>
        <a:fontRef idx="minor"/>
      </dsp:style>
    </dsp:sp>
    <dsp:sp modelId="{3945D106-8FDC-9148-9835-5DEC990FA966}">
      <dsp:nvSpPr>
        <dsp:cNvPr id="0" name=""/>
        <dsp:cNvSpPr/>
      </dsp:nvSpPr>
      <dsp:spPr>
        <a:xfrm>
          <a:off x="2126624" y="1393553"/>
          <a:ext cx="2868925" cy="1220117"/>
        </a:xfrm>
        <a:prstGeom prst="roundRect">
          <a:avLst>
            <a:gd name="adj" fmla="val 16670"/>
          </a:avLst>
        </a:prstGeom>
        <a:solidFill>
          <a:schemeClr val="accen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Dự</a:t>
          </a:r>
          <a:r>
            <a:rPr lang="en-US" sz="2400" kern="1200" dirty="0"/>
            <a:t> </a:t>
          </a:r>
          <a:r>
            <a:rPr lang="en-US" sz="2400" kern="1200" dirty="0" err="1"/>
            <a:t>đoán</a:t>
          </a:r>
          <a:r>
            <a:rPr lang="en-US" sz="2400" kern="1200" dirty="0"/>
            <a:t> </a:t>
          </a:r>
          <a:r>
            <a:rPr lang="en-US" sz="2400" kern="1200" dirty="0" err="1"/>
            <a:t>dòng</a:t>
          </a:r>
          <a:r>
            <a:rPr lang="en-US" sz="2400" kern="1200" dirty="0"/>
            <a:t> </a:t>
          </a:r>
          <a:r>
            <a:rPr lang="en-US" sz="2400" kern="1200" dirty="0" err="1"/>
            <a:t>tiền</a:t>
          </a:r>
          <a:r>
            <a:rPr lang="en-US" sz="2400" kern="1200" dirty="0"/>
            <a:t> </a:t>
          </a:r>
          <a:r>
            <a:rPr lang="en-US" sz="2400" kern="1200" dirty="0" err="1"/>
            <a:t>ra</a:t>
          </a:r>
          <a:r>
            <a:rPr lang="en-US" sz="2400" kern="1200" dirty="0"/>
            <a:t> </a:t>
          </a:r>
          <a:r>
            <a:rPr lang="en-US" sz="2400" kern="1200" dirty="0" err="1"/>
            <a:t>trong</a:t>
          </a:r>
          <a:r>
            <a:rPr lang="en-US" sz="2400" kern="1200" dirty="0"/>
            <a:t> </a:t>
          </a:r>
          <a:r>
            <a:rPr lang="en-US" sz="2400" kern="1200" dirty="0" err="1"/>
            <a:t>kỳ</a:t>
          </a:r>
          <a:endParaRPr lang="en-US" sz="2400" kern="1200" dirty="0"/>
        </a:p>
      </dsp:txBody>
      <dsp:txXfrm>
        <a:off x="2186196" y="1453125"/>
        <a:ext cx="2749781" cy="1100973"/>
      </dsp:txXfrm>
    </dsp:sp>
    <dsp:sp modelId="{3AE942BF-F30B-A64D-BF8C-C7D48AD2B40E}">
      <dsp:nvSpPr>
        <dsp:cNvPr id="0" name=""/>
        <dsp:cNvSpPr/>
      </dsp:nvSpPr>
      <dsp:spPr>
        <a:xfrm>
          <a:off x="4432640" y="1509919"/>
          <a:ext cx="1267769" cy="986152"/>
        </a:xfrm>
        <a:prstGeom prst="rect">
          <a:avLst/>
        </a:prstGeom>
        <a:noFill/>
        <a:ln>
          <a:noFill/>
        </a:ln>
        <a:effectLst/>
      </dsp:spPr>
      <dsp:style>
        <a:lnRef idx="0">
          <a:scrgbClr r="0" g="0" b="0"/>
        </a:lnRef>
        <a:fillRef idx="0">
          <a:scrgbClr r="0" g="0" b="0"/>
        </a:fillRef>
        <a:effectRef idx="0">
          <a:scrgbClr r="0" g="0" b="0"/>
        </a:effectRef>
        <a:fontRef idx="minor"/>
      </dsp:style>
    </dsp:sp>
    <dsp:sp modelId="{8D796A29-5F36-264F-A9AB-8455D20DABCB}">
      <dsp:nvSpPr>
        <dsp:cNvPr id="0" name=""/>
        <dsp:cNvSpPr/>
      </dsp:nvSpPr>
      <dsp:spPr>
        <a:xfrm>
          <a:off x="3857218" y="2764147"/>
          <a:ext cx="3330238" cy="1220117"/>
        </a:xfrm>
        <a:prstGeom prst="roundRect">
          <a:avLst>
            <a:gd name="adj" fmla="val 16670"/>
          </a:avLst>
        </a:prstGeom>
        <a:solidFill>
          <a:schemeClr val="accen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Xác</a:t>
          </a:r>
          <a:r>
            <a:rPr lang="en-US" sz="2400" kern="1200" dirty="0"/>
            <a:t> </a:t>
          </a:r>
          <a:r>
            <a:rPr lang="en-US" sz="2400" kern="1200" dirty="0" err="1"/>
            <a:t>định</a:t>
          </a:r>
          <a:r>
            <a:rPr lang="en-US" sz="2400" kern="1200" dirty="0"/>
            <a:t> </a:t>
          </a:r>
          <a:r>
            <a:rPr lang="en-US" sz="2400" kern="1200" dirty="0" err="1"/>
            <a:t>số</a:t>
          </a:r>
          <a:r>
            <a:rPr lang="en-US" sz="2400" kern="1200" dirty="0"/>
            <a:t> </a:t>
          </a:r>
          <a:r>
            <a:rPr lang="en-US" sz="2400" kern="1200" dirty="0" err="1"/>
            <a:t>tiền</a:t>
          </a:r>
          <a:r>
            <a:rPr lang="en-US" sz="2400" kern="1200" dirty="0"/>
            <a:t> </a:t>
          </a:r>
          <a:r>
            <a:rPr lang="en-US" sz="2400" kern="1200" dirty="0" err="1"/>
            <a:t>dư</a:t>
          </a:r>
          <a:r>
            <a:rPr lang="en-US" sz="2400" kern="1200" dirty="0"/>
            <a:t> </a:t>
          </a:r>
          <a:r>
            <a:rPr lang="en-US" sz="2400" kern="1200" dirty="0" err="1"/>
            <a:t>thừa</a:t>
          </a:r>
          <a:r>
            <a:rPr lang="en-US" sz="2400" kern="1200" dirty="0"/>
            <a:t> hay </a:t>
          </a:r>
          <a:r>
            <a:rPr lang="en-US" sz="2400" kern="1200" dirty="0" err="1"/>
            <a:t>thiếu</a:t>
          </a:r>
          <a:r>
            <a:rPr lang="en-US" sz="2400" kern="1200" dirty="0"/>
            <a:t> </a:t>
          </a:r>
          <a:r>
            <a:rPr lang="en-US" sz="2400" kern="1200" dirty="0" err="1"/>
            <a:t>hụt</a:t>
          </a:r>
          <a:r>
            <a:rPr lang="en-US" sz="2400" kern="1200" dirty="0"/>
            <a:t> </a:t>
          </a:r>
          <a:r>
            <a:rPr lang="en-US" sz="2400" kern="1200" dirty="0" err="1"/>
            <a:t>và</a:t>
          </a:r>
          <a:r>
            <a:rPr lang="en-US" sz="2400" kern="1200" dirty="0"/>
            <a:t> </a:t>
          </a:r>
          <a:r>
            <a:rPr lang="en-US" sz="2400" kern="1200" dirty="0" err="1"/>
            <a:t>tìm</a:t>
          </a:r>
          <a:r>
            <a:rPr lang="en-US" sz="2400" kern="1200" dirty="0"/>
            <a:t> </a:t>
          </a:r>
          <a:r>
            <a:rPr lang="en-US" sz="2400" kern="1200" dirty="0" err="1"/>
            <a:t>biện</a:t>
          </a:r>
          <a:r>
            <a:rPr lang="en-US" sz="2400" kern="1200" dirty="0"/>
            <a:t> </a:t>
          </a:r>
          <a:r>
            <a:rPr lang="en-US" sz="2400" kern="1200" dirty="0" err="1"/>
            <a:t>pháp</a:t>
          </a:r>
          <a:r>
            <a:rPr lang="en-US" sz="2400" kern="1200" dirty="0"/>
            <a:t> </a:t>
          </a:r>
          <a:r>
            <a:rPr lang="en-US" sz="2400" kern="1200" dirty="0" err="1"/>
            <a:t>cân</a:t>
          </a:r>
          <a:r>
            <a:rPr lang="en-US" sz="2400" kern="1200" dirty="0"/>
            <a:t> </a:t>
          </a:r>
          <a:r>
            <a:rPr lang="en-US" sz="2400" kern="1200" dirty="0" err="1"/>
            <a:t>bằng</a:t>
          </a:r>
          <a:r>
            <a:rPr lang="en-US" sz="2400" kern="1200" dirty="0"/>
            <a:t> </a:t>
          </a:r>
          <a:r>
            <a:rPr lang="en-US" sz="2400" kern="1200" dirty="0" err="1"/>
            <a:t>thu</a:t>
          </a:r>
          <a:r>
            <a:rPr lang="en-US" sz="2400" kern="1200" dirty="0"/>
            <a:t> chi</a:t>
          </a:r>
        </a:p>
      </dsp:txBody>
      <dsp:txXfrm>
        <a:off x="3916790" y="2823719"/>
        <a:ext cx="3211094" cy="11009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AB09B-D67B-274B-9F1A-2AC973126F97}" type="datetimeFigureOut">
              <a:rPr lang="en-US" smtClean="0"/>
              <a:t>9/12/22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94DC6-E94B-B74E-9D35-81C737DA083C}" type="slidenum">
              <a:rPr lang="en-US" smtClean="0"/>
              <a:t>‹#›</a:t>
            </a:fld>
            <a:endParaRPr lang="en-US"/>
          </a:p>
        </p:txBody>
      </p:sp>
    </p:spTree>
    <p:extLst>
      <p:ext uri="{BB962C8B-B14F-4D97-AF65-F5344CB8AC3E}">
        <p14:creationId xmlns:p14="http://schemas.microsoft.com/office/powerpoint/2010/main" val="2010247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85187A67-B748-6148-8260-BB5303779316}" type="slidenum">
              <a:rPr lang="en-US" sz="1200"/>
              <a:pPr eaLnBrk="1" hangingPunct="1"/>
              <a:t>35</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694DC6-E94B-B74E-9D35-81C737DA083C}" type="slidenum">
              <a:rPr lang="en-US" smtClean="0"/>
              <a:t>50</a:t>
            </a:fld>
            <a:endParaRPr lang="en-US"/>
          </a:p>
        </p:txBody>
      </p:sp>
    </p:spTree>
    <p:extLst>
      <p:ext uri="{BB962C8B-B14F-4D97-AF65-F5344CB8AC3E}">
        <p14:creationId xmlns:p14="http://schemas.microsoft.com/office/powerpoint/2010/main" val="231547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694DC6-E94B-B74E-9D35-81C737DA083C}" type="slidenum">
              <a:rPr lang="en-US" smtClean="0"/>
              <a:t>57</a:t>
            </a:fld>
            <a:endParaRPr lang="en-US"/>
          </a:p>
        </p:txBody>
      </p:sp>
    </p:spTree>
    <p:extLst>
      <p:ext uri="{BB962C8B-B14F-4D97-AF65-F5344CB8AC3E}">
        <p14:creationId xmlns:p14="http://schemas.microsoft.com/office/powerpoint/2010/main" val="139253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00225E-2D6D-1C47-B7B0-E81DC8504A4B}" type="slidenum">
              <a:rPr lang="en-US" smtClean="0"/>
              <a:t>126</a:t>
            </a:fld>
            <a:endParaRPr lang="en-US"/>
          </a:p>
        </p:txBody>
      </p:sp>
    </p:spTree>
    <p:extLst>
      <p:ext uri="{BB962C8B-B14F-4D97-AF65-F5344CB8AC3E}">
        <p14:creationId xmlns:p14="http://schemas.microsoft.com/office/powerpoint/2010/main" val="213867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300216"/>
            <a:ext cx="2340864" cy="365125"/>
          </a:xfrm>
        </p:spPr>
        <p:txBody>
          <a:bodyPr/>
          <a:lstStyle/>
          <a:p>
            <a:endParaRPr/>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84442D2-6EC0-47EE-B633-BA0A345679BF}" type="slidenum">
              <a:rPr/>
              <a:pPr/>
              <a:t>‹#›</a:t>
            </a:fld>
            <a:endParaRPr/>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t>Click to edit Master title style</a:t>
            </a:r>
          </a:p>
        </p:txBody>
      </p:sp>
      <p:sp>
        <p:nvSpPr>
          <p:cNvPr id="3" name="Vertical Text Placeholder 2"/>
          <p:cNvSpPr>
            <a:spLocks noGrp="1"/>
          </p:cNvSpPr>
          <p:nvPr>
            <p:ph type="body" orient="vert" idx="1"/>
          </p:nvPr>
        </p:nvSpPr>
        <p:spPr>
          <a:xfrm>
            <a:off x="779462" y="838201"/>
            <a:ext cx="6307138" cy="51054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44A25E-2724-40BB-B173-D3ACFEE3DD7F}" type="slidenum">
              <a:rPr lang="en-US"/>
              <a:pPr>
                <a:defRPr/>
              </a:pPr>
              <a:t>‹#›</a:t>
            </a:fld>
            <a:endParaRPr lang="en-US"/>
          </a:p>
        </p:txBody>
      </p:sp>
    </p:spTree>
    <p:extLst>
      <p:ext uri="{BB962C8B-B14F-4D97-AF65-F5344CB8AC3E}">
        <p14:creationId xmlns:p14="http://schemas.microsoft.com/office/powerpoint/2010/main" val="48193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95EC57A-2DB8-4458-B00B-84014E5122E0}" type="slidenum">
              <a:rPr lang="en-US"/>
              <a:pPr>
                <a:defRPr/>
              </a:pPr>
              <a:t>‹#›</a:t>
            </a:fld>
            <a:endParaRPr lang="en-US"/>
          </a:p>
        </p:txBody>
      </p:sp>
    </p:spTree>
    <p:extLst>
      <p:ext uri="{BB962C8B-B14F-4D97-AF65-F5344CB8AC3E}">
        <p14:creationId xmlns:p14="http://schemas.microsoft.com/office/powerpoint/2010/main" val="187418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t>Click to edit Master title style</a:t>
            </a: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196F663E-5ED1-47B2-8DFB-BADDA486BF96}" type="datetimeFigureOut">
              <a:rPr lang="en-US"/>
              <a:pPr/>
              <a:t>9/12/22</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t>Click to edit Master title style</a:t>
            </a: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t>Click to edit Master title style</a:t>
            </a: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196F663E-5ED1-47B2-8DFB-BADDA486BF96}" type="datetimeFigureOut">
              <a:rPr lang="en-US"/>
              <a:pPr/>
              <a:t>9/12/22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96F663E-5ED1-47B2-8DFB-BADDA486BF96}" type="datetimeFigureOut">
              <a:rPr lang="en-US"/>
              <a:pPr/>
              <a:t>9/12/22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t>Click to edit Master title style</a:t>
            </a: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297706"/>
            <a:ext cx="2339788" cy="365125"/>
          </a:xfrm>
        </p:spPr>
        <p:txBody>
          <a:bodyPr/>
          <a:lstStyle/>
          <a:p>
            <a:endParaRPr/>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t>Click to edit Master title style</a:t>
            </a: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61F84E61-BFA6-4150-9FE3-AA0C8F288190}" type="slidenum">
              <a:rPr/>
              <a:pPr/>
              <a:t>‹#›</a:t>
            </a:fld>
            <a:endParaRPr/>
          </a:p>
        </p:txBody>
      </p:sp>
    </p:spTree>
  </p:cSld>
  <p:clrMap bg1="dk1" tx1="lt1" bg2="dk2" tx2="lt2" accent1="accent1" accent2="accent2" accent3="accent3" accent4="accent4" accent5="accent5" accent6="accent6" hlink="hlink" folHlink="folHlink"/>
  <p:sldLayoutIdLst>
    <p:sldLayoutId id="2147483929" r:id="rId1"/>
    <p:sldLayoutId id="2147483931" r:id="rId2"/>
    <p:sldLayoutId id="2147483930"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oleObject" Target="../embeddings/oleObject23.bin"/><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971591"/>
            <a:ext cx="7384182" cy="1470025"/>
          </a:xfrm>
        </p:spPr>
        <p:txBody>
          <a:bodyPr>
            <a:noAutofit/>
          </a:bodyPr>
          <a:lstStyle/>
          <a:p>
            <a:pPr>
              <a:lnSpc>
                <a:spcPct val="150000"/>
              </a:lnSpc>
            </a:pPr>
            <a:r>
              <a:rPr lang="en-US" sz="4800" b="1" dirty="0"/>
              <a:t>NHỮNG VẤN ĐỀ</a:t>
            </a:r>
            <a:br>
              <a:rPr lang="en-US" sz="4800" b="1" dirty="0"/>
            </a:br>
            <a:r>
              <a:rPr lang="en-US" sz="4800" b="1" dirty="0"/>
              <a:t> TÀI CHÍNH TRONG ĐGDN</a:t>
            </a:r>
          </a:p>
        </p:txBody>
      </p:sp>
      <p:sp>
        <p:nvSpPr>
          <p:cNvPr id="3" name="Subtitle 2"/>
          <p:cNvSpPr>
            <a:spLocks noGrp="1"/>
          </p:cNvSpPr>
          <p:nvPr>
            <p:ph type="subTitle" idx="1"/>
          </p:nvPr>
        </p:nvSpPr>
        <p:spPr>
          <a:xfrm>
            <a:off x="462295" y="6073854"/>
            <a:ext cx="5867400" cy="573741"/>
          </a:xfrm>
        </p:spPr>
        <p:txBody>
          <a:bodyPr>
            <a:noAutofit/>
          </a:bodyPr>
          <a:lstStyle/>
          <a:p>
            <a:r>
              <a:rPr lang="en-US" sz="2000" dirty="0">
                <a:solidFill>
                  <a:schemeClr val="bg1"/>
                </a:solidFill>
              </a:rPr>
              <a:t>GV: VŨ THỊ YẾN ANH - KHOA TÀI CHÍNH, HVNH</a:t>
            </a:r>
          </a:p>
        </p:txBody>
      </p:sp>
      <p:sp>
        <p:nvSpPr>
          <p:cNvPr id="5" name="TextBox 4">
            <a:extLst>
              <a:ext uri="{FF2B5EF4-FFF2-40B4-BE49-F238E27FC236}">
                <a16:creationId xmlns:a16="http://schemas.microsoft.com/office/drawing/2014/main" id="{E7E219FB-E954-E1B9-5CF2-F2867AFFEC7C}"/>
              </a:ext>
            </a:extLst>
          </p:cNvPr>
          <p:cNvSpPr txBox="1"/>
          <p:nvPr/>
        </p:nvSpPr>
        <p:spPr>
          <a:xfrm>
            <a:off x="417139" y="2608961"/>
            <a:ext cx="3637219" cy="1077218"/>
          </a:xfrm>
          <a:prstGeom prst="rect">
            <a:avLst/>
          </a:prstGeom>
          <a:noFill/>
        </p:spPr>
        <p:txBody>
          <a:bodyPr wrap="square" rtlCol="0">
            <a:spAutoFit/>
          </a:bodyPr>
          <a:lstStyle/>
          <a:p>
            <a:r>
              <a:rPr lang="en-US" sz="3200" dirty="0" err="1">
                <a:solidFill>
                  <a:srgbClr val="FFFFFF"/>
                </a:solidFill>
              </a:rPr>
              <a:t>Chuyên</a:t>
            </a:r>
            <a:r>
              <a:rPr lang="en-US" sz="3200" dirty="0">
                <a:solidFill>
                  <a:srgbClr val="FFFFFF"/>
                </a:solidFill>
              </a:rPr>
              <a:t> </a:t>
            </a:r>
            <a:r>
              <a:rPr lang="en-US" sz="3200" dirty="0" err="1">
                <a:solidFill>
                  <a:srgbClr val="FFFFFF"/>
                </a:solidFill>
              </a:rPr>
              <a:t>đề</a:t>
            </a:r>
            <a:r>
              <a:rPr lang="en-US" sz="3200" dirty="0">
                <a:solidFill>
                  <a:srgbClr val="FFFFFF"/>
                </a:solidFill>
              </a:rPr>
              <a:t> 2</a:t>
            </a:r>
          </a:p>
          <a:p>
            <a:endParaRPr lang="en-US" sz="3200" dirty="0">
              <a:solidFill>
                <a:srgbClr val="FFFFFF"/>
              </a:solidFill>
            </a:endParaRPr>
          </a:p>
        </p:txBody>
      </p:sp>
    </p:spTree>
    <p:extLst>
      <p:ext uri="{BB962C8B-B14F-4D97-AF65-F5344CB8AC3E}">
        <p14:creationId xmlns:p14="http://schemas.microsoft.com/office/powerpoint/2010/main" val="418733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t>Ví dụ 3</a:t>
            </a:r>
          </a:p>
        </p:txBody>
      </p:sp>
      <p:sp>
        <p:nvSpPr>
          <p:cNvPr id="27651" name="Content Placeholder 2"/>
          <p:cNvSpPr>
            <a:spLocks noGrp="1"/>
          </p:cNvSpPr>
          <p:nvPr>
            <p:ph idx="1"/>
          </p:nvPr>
        </p:nvSpPr>
        <p:spPr>
          <a:xfrm>
            <a:off x="486008" y="1949824"/>
            <a:ext cx="7876943" cy="4007224"/>
          </a:xfrm>
        </p:spPr>
        <p:txBody>
          <a:bodyPr>
            <a:normAutofit lnSpcReduction="10000"/>
          </a:bodyPr>
          <a:lstStyle/>
          <a:p>
            <a:pPr algn="just" eaLnBrk="1" hangingPunct="1">
              <a:buFont typeface="Wingdings" charset="0"/>
              <a:buNone/>
            </a:pPr>
            <a:r>
              <a:rPr lang="en-US" sz="2400" b="0" dirty="0"/>
              <a:t>	</a:t>
            </a:r>
            <a:r>
              <a:rPr lang="en-US" sz="2400" b="0" dirty="0" err="1"/>
              <a:t>Ông</a:t>
            </a:r>
            <a:r>
              <a:rPr lang="en-US" sz="2400" b="0" dirty="0"/>
              <a:t> A </a:t>
            </a:r>
            <a:r>
              <a:rPr lang="en-US" sz="2400" b="0" dirty="0" err="1"/>
              <a:t>dự</a:t>
            </a:r>
            <a:r>
              <a:rPr lang="en-US" sz="2400" b="0" dirty="0"/>
              <a:t> </a:t>
            </a:r>
            <a:r>
              <a:rPr lang="en-US" sz="2400" b="0" dirty="0" err="1"/>
              <a:t>định</a:t>
            </a:r>
            <a:r>
              <a:rPr lang="en-US" sz="2400" b="0" dirty="0"/>
              <a:t> </a:t>
            </a:r>
            <a:r>
              <a:rPr lang="en-US" sz="2400" b="0" dirty="0" err="1"/>
              <a:t>sẽ</a:t>
            </a:r>
            <a:r>
              <a:rPr lang="en-US" sz="2400" b="0" dirty="0"/>
              <a:t> </a:t>
            </a:r>
            <a:r>
              <a:rPr lang="en-US" sz="2400" b="0" dirty="0" err="1"/>
              <a:t>xây</a:t>
            </a:r>
            <a:r>
              <a:rPr lang="en-US" sz="2400" b="0" dirty="0"/>
              <a:t> </a:t>
            </a:r>
            <a:r>
              <a:rPr lang="en-US" sz="2400" b="0" dirty="0" err="1"/>
              <a:t>một</a:t>
            </a:r>
            <a:r>
              <a:rPr lang="en-US" sz="2400" b="0" dirty="0"/>
              <a:t> </a:t>
            </a:r>
            <a:r>
              <a:rPr lang="en-US" sz="2400" b="0" dirty="0" err="1"/>
              <a:t>khu</a:t>
            </a:r>
            <a:r>
              <a:rPr lang="en-US" sz="2400" b="0" dirty="0"/>
              <a:t> </a:t>
            </a:r>
            <a:r>
              <a:rPr lang="en-US" sz="2400" b="0" dirty="0" err="1"/>
              <a:t>nhà</a:t>
            </a:r>
            <a:r>
              <a:rPr lang="en-US" sz="2400" b="0" dirty="0"/>
              <a:t> </a:t>
            </a:r>
            <a:r>
              <a:rPr lang="en-US" sz="2400" b="0" dirty="0" err="1"/>
              <a:t>dãy</a:t>
            </a:r>
            <a:r>
              <a:rPr lang="en-US" sz="2400" b="0" dirty="0"/>
              <a:t> </a:t>
            </a:r>
            <a:r>
              <a:rPr lang="en-US" sz="2400" b="0" dirty="0" err="1"/>
              <a:t>cho</a:t>
            </a:r>
            <a:r>
              <a:rPr lang="en-US" sz="2400" b="0" dirty="0"/>
              <a:t> </a:t>
            </a:r>
            <a:r>
              <a:rPr lang="en-US" sz="2400" b="0" dirty="0" err="1"/>
              <a:t>sinh</a:t>
            </a:r>
            <a:r>
              <a:rPr lang="en-US" sz="2400" b="0" dirty="0"/>
              <a:t> </a:t>
            </a:r>
            <a:r>
              <a:rPr lang="en-US" sz="2400" b="0" dirty="0" err="1"/>
              <a:t>viên</a:t>
            </a:r>
            <a:r>
              <a:rPr lang="en-US" sz="2400" b="0" dirty="0"/>
              <a:t> </a:t>
            </a:r>
            <a:r>
              <a:rPr lang="en-US" sz="2400" b="0" dirty="0" err="1"/>
              <a:t>thuê</a:t>
            </a:r>
            <a:r>
              <a:rPr lang="en-US" sz="2400" b="0" dirty="0"/>
              <a:t> </a:t>
            </a:r>
            <a:r>
              <a:rPr lang="en-US" sz="2400" b="0" dirty="0" err="1"/>
              <a:t>với</a:t>
            </a:r>
            <a:r>
              <a:rPr lang="en-US" sz="2400" b="0" dirty="0"/>
              <a:t> </a:t>
            </a:r>
            <a:r>
              <a:rPr lang="en-US" sz="2400" b="0" dirty="0" err="1"/>
              <a:t>thông</a:t>
            </a:r>
            <a:r>
              <a:rPr lang="en-US" sz="2400" b="0" dirty="0"/>
              <a:t> tin </a:t>
            </a:r>
            <a:r>
              <a:rPr lang="en-US" sz="2400" b="0" dirty="0" err="1"/>
              <a:t>như</a:t>
            </a:r>
            <a:r>
              <a:rPr lang="en-US" sz="2400" b="0" dirty="0"/>
              <a:t> </a:t>
            </a:r>
            <a:r>
              <a:rPr lang="en-US" sz="2400" b="0" dirty="0" err="1"/>
              <a:t>sau</a:t>
            </a:r>
            <a:r>
              <a:rPr lang="en-US" sz="2400" b="0" dirty="0"/>
              <a:t>:</a:t>
            </a:r>
          </a:p>
          <a:p>
            <a:pPr algn="just" eaLnBrk="1" hangingPunct="1">
              <a:buFont typeface="Wingdings" charset="0"/>
              <a:buChar char="§"/>
            </a:pPr>
            <a:r>
              <a:rPr lang="en-US" sz="2400" b="0" dirty="0" err="1"/>
              <a:t>Cả</a:t>
            </a:r>
            <a:r>
              <a:rPr lang="en-US" sz="2400" b="0" dirty="0"/>
              <a:t> </a:t>
            </a:r>
            <a:r>
              <a:rPr lang="en-US" sz="2400" b="0" dirty="0" err="1"/>
              <a:t>khu</a:t>
            </a:r>
            <a:r>
              <a:rPr lang="en-US" sz="2400" b="0" dirty="0"/>
              <a:t> </a:t>
            </a:r>
            <a:r>
              <a:rPr lang="en-US" sz="2400" b="0" dirty="0" err="1"/>
              <a:t>nhà</a:t>
            </a:r>
            <a:r>
              <a:rPr lang="en-US" sz="2400" b="0" dirty="0"/>
              <a:t> </a:t>
            </a:r>
            <a:r>
              <a:rPr lang="en-US" sz="2400" b="0" dirty="0" err="1"/>
              <a:t>có</a:t>
            </a:r>
            <a:r>
              <a:rPr lang="en-US" sz="2400" b="0" dirty="0"/>
              <a:t> 20 </a:t>
            </a:r>
            <a:r>
              <a:rPr lang="en-US" sz="2400" b="0" dirty="0" err="1"/>
              <a:t>phòng</a:t>
            </a:r>
            <a:r>
              <a:rPr lang="en-US" sz="2400" b="0" dirty="0"/>
              <a:t>.</a:t>
            </a:r>
          </a:p>
          <a:p>
            <a:pPr algn="just" eaLnBrk="1" hangingPunct="1">
              <a:buFont typeface="Wingdings" charset="0"/>
              <a:buChar char="§"/>
            </a:pPr>
            <a:r>
              <a:rPr lang="en-US" sz="2400" b="0" dirty="0" err="1"/>
              <a:t>Giá</a:t>
            </a:r>
            <a:r>
              <a:rPr lang="en-US" sz="2400" b="0" dirty="0"/>
              <a:t> </a:t>
            </a:r>
            <a:r>
              <a:rPr lang="en-US" sz="2400" b="0" dirty="0" err="1"/>
              <a:t>cho</a:t>
            </a:r>
            <a:r>
              <a:rPr lang="en-US" sz="2400" b="0" dirty="0"/>
              <a:t> </a:t>
            </a:r>
            <a:r>
              <a:rPr lang="en-US" sz="2400" b="0" dirty="0" err="1"/>
              <a:t>thuê</a:t>
            </a:r>
            <a:r>
              <a:rPr lang="en-US" sz="2400" b="0" dirty="0"/>
              <a:t> </a:t>
            </a:r>
            <a:r>
              <a:rPr lang="en-US" sz="2400" b="0" dirty="0" err="1"/>
              <a:t>hiện</a:t>
            </a:r>
            <a:r>
              <a:rPr lang="en-US" sz="2400" b="0" dirty="0"/>
              <a:t> </a:t>
            </a:r>
            <a:r>
              <a:rPr lang="en-US" sz="2400" b="0" dirty="0" err="1"/>
              <a:t>tại</a:t>
            </a:r>
            <a:r>
              <a:rPr lang="en-US" sz="2400" b="0" dirty="0"/>
              <a:t> </a:t>
            </a:r>
            <a:r>
              <a:rPr lang="en-US" sz="2400" b="0" dirty="0" err="1"/>
              <a:t>mỗi</a:t>
            </a:r>
            <a:r>
              <a:rPr lang="en-US" sz="2400" b="0" dirty="0"/>
              <a:t> </a:t>
            </a:r>
            <a:r>
              <a:rPr lang="en-US" sz="2400" b="0" dirty="0" err="1"/>
              <a:t>phòng</a:t>
            </a:r>
            <a:r>
              <a:rPr lang="en-US" sz="2400" b="0" dirty="0"/>
              <a:t> </a:t>
            </a:r>
            <a:r>
              <a:rPr lang="en-US" sz="2400" b="0" dirty="0" err="1"/>
              <a:t>là</a:t>
            </a:r>
            <a:r>
              <a:rPr lang="en-US" sz="2400" b="0" dirty="0"/>
              <a:t> 800.000 </a:t>
            </a:r>
            <a:r>
              <a:rPr lang="en-US" sz="2400" b="0" dirty="0" err="1"/>
              <a:t>đồng</a:t>
            </a:r>
            <a:r>
              <a:rPr lang="en-US" sz="2400" b="0" dirty="0"/>
              <a:t>/</a:t>
            </a:r>
            <a:r>
              <a:rPr lang="en-US" sz="2400" b="0" dirty="0" err="1"/>
              <a:t>tháng</a:t>
            </a:r>
            <a:r>
              <a:rPr lang="en-US" sz="2400" b="0" dirty="0"/>
              <a:t>. </a:t>
            </a:r>
            <a:r>
              <a:rPr lang="en-US" sz="2400" b="0" dirty="0" err="1"/>
              <a:t>Tiền</a:t>
            </a:r>
            <a:r>
              <a:rPr lang="en-US" sz="2400" b="0" dirty="0"/>
              <a:t> </a:t>
            </a:r>
            <a:r>
              <a:rPr lang="en-US" sz="2400" b="0" dirty="0" err="1"/>
              <a:t>cho</a:t>
            </a:r>
            <a:r>
              <a:rPr lang="en-US" sz="2400" b="0" dirty="0"/>
              <a:t> </a:t>
            </a:r>
            <a:r>
              <a:rPr lang="en-US" sz="2400" b="0" dirty="0" err="1"/>
              <a:t>thuê</a:t>
            </a:r>
            <a:r>
              <a:rPr lang="en-US" sz="2400" b="0" dirty="0"/>
              <a:t> </a:t>
            </a:r>
            <a:r>
              <a:rPr lang="en-US" sz="2400" b="0" dirty="0" err="1"/>
              <a:t>ông</a:t>
            </a:r>
            <a:r>
              <a:rPr lang="en-US" sz="2400" b="0" dirty="0"/>
              <a:t> A </a:t>
            </a:r>
            <a:r>
              <a:rPr lang="en-US" sz="2400" b="0" dirty="0" err="1"/>
              <a:t>thu</a:t>
            </a:r>
            <a:r>
              <a:rPr lang="en-US" sz="2400" b="0" dirty="0"/>
              <a:t> </a:t>
            </a:r>
            <a:r>
              <a:rPr lang="en-US" sz="2400" b="0" dirty="0" err="1"/>
              <a:t>theo</a:t>
            </a:r>
            <a:r>
              <a:rPr lang="en-US" sz="2400" b="0" dirty="0"/>
              <a:t> </a:t>
            </a:r>
            <a:r>
              <a:rPr lang="en-US" sz="2400" b="0" dirty="0" err="1"/>
              <a:t>năm</a:t>
            </a:r>
            <a:r>
              <a:rPr lang="en-US" sz="2400" b="1" u="sng" dirty="0"/>
              <a:t>, </a:t>
            </a:r>
            <a:r>
              <a:rPr lang="en-US" sz="2400" b="1" u="sng" dirty="0" err="1"/>
              <a:t>vào</a:t>
            </a:r>
            <a:r>
              <a:rPr lang="en-US" sz="2400" b="1" u="sng" dirty="0"/>
              <a:t> </a:t>
            </a:r>
            <a:r>
              <a:rPr lang="en-US" sz="2400" b="1" u="sng" dirty="0" err="1"/>
              <a:t>cuối</a:t>
            </a:r>
            <a:r>
              <a:rPr lang="en-US" sz="2400" b="1" u="sng" dirty="0"/>
              <a:t> </a:t>
            </a:r>
            <a:r>
              <a:rPr lang="en-US" sz="2400" b="1" u="sng" dirty="0" err="1"/>
              <a:t>mỗi</a:t>
            </a:r>
            <a:r>
              <a:rPr lang="en-US" sz="2400" b="1" u="sng" dirty="0"/>
              <a:t> </a:t>
            </a:r>
            <a:r>
              <a:rPr lang="en-US" sz="2400" b="1" u="sng" dirty="0" err="1"/>
              <a:t>năm</a:t>
            </a:r>
            <a:r>
              <a:rPr lang="en-US" sz="2400" b="0" dirty="0"/>
              <a:t>.</a:t>
            </a:r>
          </a:p>
          <a:p>
            <a:pPr algn="just" eaLnBrk="1" hangingPunct="1">
              <a:buFont typeface="Wingdings" charset="0"/>
              <a:buChar char="§"/>
            </a:pPr>
            <a:r>
              <a:rPr lang="en-US" sz="2400" b="0" dirty="0" err="1"/>
              <a:t>Tỷ</a:t>
            </a:r>
            <a:r>
              <a:rPr lang="en-US" sz="2400" b="0" dirty="0"/>
              <a:t> </a:t>
            </a:r>
            <a:r>
              <a:rPr lang="en-US" sz="2400" b="0" dirty="0" err="1"/>
              <a:t>suất</a:t>
            </a:r>
            <a:r>
              <a:rPr lang="en-US" sz="2400" b="0" dirty="0"/>
              <a:t> </a:t>
            </a:r>
            <a:r>
              <a:rPr lang="en-US" sz="2400" b="0" dirty="0" err="1"/>
              <a:t>sinh</a:t>
            </a:r>
            <a:r>
              <a:rPr lang="en-US" sz="2400" b="0" dirty="0"/>
              <a:t> </a:t>
            </a:r>
            <a:r>
              <a:rPr lang="en-US" sz="2400" b="0" dirty="0" err="1"/>
              <a:t>lời</a:t>
            </a:r>
            <a:r>
              <a:rPr lang="en-US" sz="2400" b="0" dirty="0"/>
              <a:t> </a:t>
            </a:r>
            <a:r>
              <a:rPr lang="en-US" sz="2400" b="0" dirty="0" err="1"/>
              <a:t>của</a:t>
            </a:r>
            <a:r>
              <a:rPr lang="en-US" sz="2400" b="0" dirty="0"/>
              <a:t> </a:t>
            </a:r>
            <a:r>
              <a:rPr lang="en-US" sz="2400" b="0" dirty="0" err="1"/>
              <a:t>dịch</a:t>
            </a:r>
            <a:r>
              <a:rPr lang="en-US" sz="2400" b="0" dirty="0"/>
              <a:t> </a:t>
            </a:r>
            <a:r>
              <a:rPr lang="en-US" sz="2400" b="0" dirty="0" err="1"/>
              <a:t>vụ</a:t>
            </a:r>
            <a:r>
              <a:rPr lang="en-US" sz="2400" b="0" dirty="0"/>
              <a:t> </a:t>
            </a:r>
            <a:r>
              <a:rPr lang="en-US" sz="2400" b="0" dirty="0" err="1"/>
              <a:t>cho</a:t>
            </a:r>
            <a:r>
              <a:rPr lang="en-US" sz="2400" b="0" dirty="0"/>
              <a:t> </a:t>
            </a:r>
            <a:r>
              <a:rPr lang="en-US" sz="2400" b="0" dirty="0" err="1"/>
              <a:t>thuê</a:t>
            </a:r>
            <a:r>
              <a:rPr lang="en-US" sz="2400" b="0" dirty="0"/>
              <a:t> </a:t>
            </a:r>
            <a:r>
              <a:rPr lang="en-US" sz="2400" b="0" dirty="0" err="1"/>
              <a:t>nhà</a:t>
            </a:r>
            <a:r>
              <a:rPr lang="en-US" sz="2400" b="0" dirty="0"/>
              <a:t> </a:t>
            </a:r>
            <a:r>
              <a:rPr lang="en-US" sz="2400" b="0" dirty="0" err="1"/>
              <a:t>là</a:t>
            </a:r>
            <a:r>
              <a:rPr lang="en-US" sz="2400" b="0" dirty="0"/>
              <a:t> 12%/</a:t>
            </a:r>
            <a:r>
              <a:rPr lang="en-US" sz="2400" b="0" dirty="0" err="1"/>
              <a:t>năm</a:t>
            </a:r>
            <a:r>
              <a:rPr lang="en-US" sz="2400" b="0" dirty="0"/>
              <a:t>.</a:t>
            </a:r>
          </a:p>
          <a:p>
            <a:pPr algn="just" eaLnBrk="1" hangingPunct="1">
              <a:buFont typeface="Wingdings" charset="0"/>
              <a:buChar char="§"/>
            </a:pPr>
            <a:r>
              <a:rPr lang="en-US" sz="2400" dirty="0" err="1"/>
              <a:t>Ông</a:t>
            </a:r>
            <a:r>
              <a:rPr lang="en-US" sz="2400" dirty="0"/>
              <a:t> A </a:t>
            </a:r>
            <a:r>
              <a:rPr lang="en-US" sz="2400" dirty="0" err="1"/>
              <a:t>dự</a:t>
            </a:r>
            <a:r>
              <a:rPr lang="en-US" sz="2400" dirty="0"/>
              <a:t> </a:t>
            </a:r>
            <a:r>
              <a:rPr lang="en-US" sz="2400" dirty="0" err="1"/>
              <a:t>định</a:t>
            </a:r>
            <a:r>
              <a:rPr lang="en-US" sz="2400" dirty="0"/>
              <a:t> </a:t>
            </a:r>
            <a:r>
              <a:rPr lang="en-US" sz="2400" dirty="0" err="1"/>
              <a:t>mỗi</a:t>
            </a:r>
            <a:r>
              <a:rPr lang="en-US" sz="2400" dirty="0"/>
              <a:t> </a:t>
            </a:r>
            <a:r>
              <a:rPr lang="en-US" sz="2400" dirty="0" err="1"/>
              <a:t>năm</a:t>
            </a:r>
            <a:r>
              <a:rPr lang="en-US" sz="2400" dirty="0"/>
              <a:t> </a:t>
            </a:r>
            <a:r>
              <a:rPr lang="en-US" sz="2400" dirty="0" err="1"/>
              <a:t>sẽ</a:t>
            </a:r>
            <a:r>
              <a:rPr lang="en-US" sz="2400" dirty="0"/>
              <a:t> </a:t>
            </a:r>
            <a:r>
              <a:rPr lang="en-US" sz="2400" dirty="0" err="1"/>
              <a:t>tăng</a:t>
            </a:r>
            <a:r>
              <a:rPr lang="en-US" sz="2400" dirty="0"/>
              <a:t> </a:t>
            </a:r>
            <a:r>
              <a:rPr lang="en-US" sz="2400" dirty="0" err="1"/>
              <a:t>giá</a:t>
            </a:r>
            <a:r>
              <a:rPr lang="en-US" sz="2400" dirty="0"/>
              <a:t> </a:t>
            </a:r>
            <a:r>
              <a:rPr lang="en-US" sz="2400" dirty="0" err="1"/>
              <a:t>tiền</a:t>
            </a:r>
            <a:r>
              <a:rPr lang="en-US" sz="2400" dirty="0"/>
              <a:t> </a:t>
            </a:r>
            <a:r>
              <a:rPr lang="en-US" sz="2400" dirty="0" err="1"/>
              <a:t>nhà</a:t>
            </a:r>
            <a:r>
              <a:rPr lang="en-US" sz="2400" dirty="0"/>
              <a:t> </a:t>
            </a:r>
            <a:r>
              <a:rPr lang="en-US" sz="2400" dirty="0" err="1"/>
              <a:t>thêm</a:t>
            </a:r>
            <a:r>
              <a:rPr lang="en-US" sz="2400" dirty="0"/>
              <a:t> 7%</a:t>
            </a:r>
            <a:endParaRPr lang="en-US" sz="2400" b="0" dirty="0"/>
          </a:p>
          <a:p>
            <a:pPr algn="just" eaLnBrk="1" hangingPunct="1">
              <a:buFont typeface="Wingdings" charset="0"/>
              <a:buNone/>
            </a:pPr>
            <a:r>
              <a:rPr lang="en-US" sz="2400" b="0" dirty="0"/>
              <a:t>	</a:t>
            </a:r>
            <a:r>
              <a:rPr lang="en-US" sz="2400" b="0" dirty="0" err="1"/>
              <a:t>Bạn</a:t>
            </a:r>
            <a:r>
              <a:rPr lang="en-US" sz="2400" b="0" dirty="0"/>
              <a:t> </a:t>
            </a:r>
            <a:r>
              <a:rPr lang="en-US" sz="2400" b="0" dirty="0" err="1"/>
              <a:t>hãy</a:t>
            </a:r>
            <a:r>
              <a:rPr lang="en-US" sz="2400" b="0" dirty="0"/>
              <a:t> </a:t>
            </a:r>
            <a:r>
              <a:rPr lang="en-US" sz="2400" b="0" dirty="0" err="1"/>
              <a:t>tính</a:t>
            </a:r>
            <a:r>
              <a:rPr lang="en-US" sz="2400" b="0" dirty="0"/>
              <a:t> </a:t>
            </a:r>
            <a:r>
              <a:rPr lang="en-US" sz="2400" b="0" dirty="0" err="1"/>
              <a:t>giúp</a:t>
            </a:r>
            <a:r>
              <a:rPr lang="en-US" sz="2400" b="0" dirty="0"/>
              <a:t> </a:t>
            </a:r>
            <a:r>
              <a:rPr lang="en-US" sz="2400" b="0" dirty="0" err="1"/>
              <a:t>ông</a:t>
            </a:r>
            <a:r>
              <a:rPr lang="en-US" sz="2400" b="0" dirty="0"/>
              <a:t> A </a:t>
            </a:r>
            <a:r>
              <a:rPr lang="en-US" sz="2400" b="0" dirty="0" err="1"/>
              <a:t>giá</a:t>
            </a:r>
            <a:r>
              <a:rPr lang="en-US" sz="2400" b="0" dirty="0"/>
              <a:t> </a:t>
            </a:r>
            <a:r>
              <a:rPr lang="en-US" sz="2400" b="0" dirty="0" err="1"/>
              <a:t>trị</a:t>
            </a:r>
            <a:r>
              <a:rPr lang="en-US" sz="2400" b="0" dirty="0"/>
              <a:t> </a:t>
            </a:r>
            <a:r>
              <a:rPr lang="en-US" sz="2400" b="0" dirty="0" err="1"/>
              <a:t>của</a:t>
            </a:r>
            <a:r>
              <a:rPr lang="en-US" sz="2400" b="0" dirty="0"/>
              <a:t> </a:t>
            </a:r>
            <a:r>
              <a:rPr lang="en-US" sz="2400" b="0" dirty="0" err="1"/>
              <a:t>dự</a:t>
            </a:r>
            <a:r>
              <a:rPr lang="en-US" sz="2400" b="0" dirty="0"/>
              <a:t> </a:t>
            </a:r>
            <a:r>
              <a:rPr lang="en-US" sz="2400" b="0" dirty="0" err="1"/>
              <a:t>định</a:t>
            </a:r>
            <a:r>
              <a:rPr lang="en-US" sz="2400" b="0" dirty="0"/>
              <a:t> </a:t>
            </a:r>
            <a:r>
              <a:rPr lang="en-US" sz="2400" b="0" dirty="0" err="1"/>
              <a:t>này</a:t>
            </a:r>
            <a:r>
              <a:rPr lang="en-US" sz="2400" b="0" dirty="0"/>
              <a:t> </a:t>
            </a:r>
            <a:r>
              <a:rPr lang="en-US" sz="2400" b="0" dirty="0" err="1"/>
              <a:t>của</a:t>
            </a:r>
            <a:r>
              <a:rPr lang="en-US" sz="2400" b="0" dirty="0"/>
              <a:t> </a:t>
            </a:r>
            <a:r>
              <a:rPr lang="en-US" sz="2400" b="0" dirty="0" err="1"/>
              <a:t>ông</a:t>
            </a:r>
            <a:r>
              <a:rPr lang="en-US" sz="2400" b="0" dirty="0"/>
              <a:t> ta.</a:t>
            </a:r>
          </a:p>
        </p:txBody>
      </p:sp>
    </p:spTree>
    <p:extLst>
      <p:ext uri="{BB962C8B-B14F-4D97-AF65-F5344CB8AC3E}">
        <p14:creationId xmlns:p14="http://schemas.microsoft.com/office/powerpoint/2010/main" val="729619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Nhóm</a:t>
            </a:r>
            <a:r>
              <a:rPr lang="en-US" dirty="0"/>
              <a:t> </a:t>
            </a:r>
            <a:r>
              <a:rPr lang="en-US" dirty="0" err="1"/>
              <a:t>chỉ</a:t>
            </a:r>
            <a:r>
              <a:rPr lang="en-US" dirty="0"/>
              <a:t> </a:t>
            </a:r>
            <a:r>
              <a:rPr lang="en-US" dirty="0" err="1"/>
              <a:t>tiêu</a:t>
            </a:r>
            <a:r>
              <a:rPr lang="en-US" dirty="0"/>
              <a:t> </a:t>
            </a:r>
            <a:r>
              <a:rPr lang="en-US" dirty="0" err="1"/>
              <a:t>phản</a:t>
            </a:r>
            <a:r>
              <a:rPr lang="en-US" dirty="0"/>
              <a:t> </a:t>
            </a:r>
            <a:r>
              <a:rPr lang="en-US" dirty="0" err="1"/>
              <a:t>ánh</a:t>
            </a:r>
            <a:r>
              <a:rPr lang="en-US" dirty="0"/>
              <a:t> </a:t>
            </a:r>
            <a:r>
              <a:rPr lang="en-US" dirty="0" err="1"/>
              <a:t>khả</a:t>
            </a:r>
            <a:r>
              <a:rPr lang="en-US" dirty="0"/>
              <a:t> </a:t>
            </a:r>
            <a:r>
              <a:rPr lang="en-US" dirty="0" err="1"/>
              <a:t>năng</a:t>
            </a:r>
            <a:r>
              <a:rPr lang="en-US" dirty="0"/>
              <a:t> TT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1099390"/>
              </p:ext>
            </p:extLst>
          </p:nvPr>
        </p:nvGraphicFramePr>
        <p:xfrm>
          <a:off x="779462" y="1949450"/>
          <a:ext cx="7905965" cy="3337560"/>
        </p:xfrm>
        <a:graphic>
          <a:graphicData uri="http://schemas.openxmlformats.org/drawingml/2006/table">
            <a:tbl>
              <a:tblPr firstRow="1" bandRow="1">
                <a:tableStyleId>{5C22544A-7EE6-4342-B048-85BDC9FD1C3A}</a:tableStyleId>
              </a:tblPr>
              <a:tblGrid>
                <a:gridCol w="543971">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391941">
                  <a:extLst>
                    <a:ext uri="{9D8B030D-6E8A-4147-A177-3AD203B41FA5}">
                      <a16:colId xmlns:a16="http://schemas.microsoft.com/office/drawing/2014/main" val="20002"/>
                    </a:ext>
                  </a:extLst>
                </a:gridCol>
                <a:gridCol w="3841028">
                  <a:extLst>
                    <a:ext uri="{9D8B030D-6E8A-4147-A177-3AD203B41FA5}">
                      <a16:colId xmlns:a16="http://schemas.microsoft.com/office/drawing/2014/main" val="20003"/>
                    </a:ext>
                  </a:extLst>
                </a:gridCol>
              </a:tblGrid>
              <a:tr h="370840">
                <a:tc>
                  <a:txBody>
                    <a:bodyPr/>
                    <a:lstStyle/>
                    <a:p>
                      <a:pPr algn="ctr"/>
                      <a:r>
                        <a:rPr lang="en-US" dirty="0">
                          <a:solidFill>
                            <a:srgbClr val="000000"/>
                          </a:solidFill>
                        </a:rPr>
                        <a:t>TT</a:t>
                      </a:r>
                    </a:p>
                  </a:txBody>
                  <a:tcPr>
                    <a:lnB w="12700" cap="flat" cmpd="sng" algn="ctr">
                      <a:solidFill>
                        <a:scrgbClr r="0" g="0" b="0"/>
                      </a:solidFill>
                      <a:prstDash val="solid"/>
                      <a:round/>
                      <a:headEnd type="none" w="med" len="med"/>
                      <a:tailEnd type="none" w="med" len="med"/>
                    </a:lnB>
                  </a:tcPr>
                </a:tc>
                <a:tc gridSpan="3">
                  <a:txBody>
                    <a:bodyPr/>
                    <a:lstStyle/>
                    <a:p>
                      <a:pPr algn="ctr"/>
                      <a:r>
                        <a:rPr lang="en-US" dirty="0" err="1">
                          <a:solidFill>
                            <a:srgbClr val="000000"/>
                          </a:solidFill>
                        </a:rPr>
                        <a:t>Công</a:t>
                      </a:r>
                      <a:r>
                        <a:rPr lang="en-US" dirty="0">
                          <a:solidFill>
                            <a:srgbClr val="000000"/>
                          </a:solidFill>
                        </a:rPr>
                        <a:t> </a:t>
                      </a:r>
                      <a:r>
                        <a:rPr lang="en-US" dirty="0" err="1">
                          <a:solidFill>
                            <a:srgbClr val="000000"/>
                          </a:solidFill>
                        </a:rPr>
                        <a:t>thức</a:t>
                      </a:r>
                      <a:endParaRPr lang="en-US" dirty="0">
                        <a:solidFill>
                          <a:srgbClr val="000000"/>
                        </a:solidFill>
                      </a:endParaRP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rowSpan="2">
                  <a:txBody>
                    <a:bodyPr/>
                    <a:lstStyle/>
                    <a:p>
                      <a:pPr algn="ctr"/>
                      <a:r>
                        <a:rPr lang="en-US" dirty="0">
                          <a:solidFill>
                            <a:srgbClr val="000000"/>
                          </a:solidFill>
                        </a:rPr>
                        <a:t>1</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KN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tổng</a:t>
                      </a:r>
                      <a:r>
                        <a:rPr lang="en-US" dirty="0">
                          <a:solidFill>
                            <a:srgbClr val="000000"/>
                          </a:solidFill>
                        </a:rPr>
                        <a:t> </a:t>
                      </a:r>
                      <a:r>
                        <a:rPr lang="en-US" dirty="0" err="1">
                          <a:solidFill>
                            <a:srgbClr val="000000"/>
                          </a:solidFill>
                        </a:rPr>
                        <a:t>quát</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Nợ</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trả</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rowSpan="2">
                  <a:txBody>
                    <a:bodyPr/>
                    <a:lstStyle/>
                    <a:p>
                      <a:pPr algn="ctr"/>
                      <a:r>
                        <a:rPr lang="en-US" dirty="0">
                          <a:solidFill>
                            <a:srgbClr val="000000"/>
                          </a:solidFill>
                        </a:rPr>
                        <a:t>2</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baseline="0" dirty="0">
                          <a:solidFill>
                            <a:srgbClr val="000000"/>
                          </a:solidFill>
                        </a:rPr>
                        <a:t> KN </a:t>
                      </a:r>
                      <a:r>
                        <a:rPr lang="en-US" baseline="0" dirty="0" err="1">
                          <a:solidFill>
                            <a:srgbClr val="000000"/>
                          </a:solidFill>
                        </a:rPr>
                        <a:t>thanh</a:t>
                      </a:r>
                      <a:r>
                        <a:rPr lang="en-US" baseline="0" dirty="0">
                          <a:solidFill>
                            <a:srgbClr val="000000"/>
                          </a:solidFill>
                        </a:rPr>
                        <a:t> </a:t>
                      </a:r>
                      <a:r>
                        <a:rPr lang="en-US" baseline="0" dirty="0" err="1">
                          <a:solidFill>
                            <a:srgbClr val="000000"/>
                          </a:solidFill>
                        </a:rPr>
                        <a:t>toán</a:t>
                      </a:r>
                      <a:r>
                        <a:rPr lang="en-US" baseline="0" dirty="0">
                          <a:solidFill>
                            <a:srgbClr val="000000"/>
                          </a:solidFill>
                        </a:rPr>
                        <a:t> </a:t>
                      </a:r>
                      <a:r>
                        <a:rPr lang="en-US" baseline="0" dirty="0" err="1">
                          <a:solidFill>
                            <a:srgbClr val="000000"/>
                          </a:solidFill>
                        </a:rPr>
                        <a:t>nợ</a:t>
                      </a:r>
                      <a:r>
                        <a:rPr lang="en-US" baseline="0" dirty="0">
                          <a:solidFill>
                            <a:srgbClr val="000000"/>
                          </a:solidFill>
                        </a:rPr>
                        <a:t> NH</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Tài</a:t>
                      </a:r>
                      <a:r>
                        <a:rPr lang="en-US" dirty="0">
                          <a:solidFill>
                            <a:srgbClr val="000000"/>
                          </a:solidFill>
                        </a:rPr>
                        <a:t> </a:t>
                      </a:r>
                      <a:r>
                        <a:rPr lang="en-US" dirty="0" err="1">
                          <a:solidFill>
                            <a:srgbClr val="000000"/>
                          </a:solidFill>
                        </a:rPr>
                        <a:t>sản</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rowSpan="2">
                  <a:txBody>
                    <a:bodyPr/>
                    <a:lstStyle/>
                    <a:p>
                      <a:pPr algn="ctr"/>
                      <a:r>
                        <a:rPr lang="en-US" dirty="0">
                          <a:solidFill>
                            <a:srgbClr val="000000"/>
                          </a:solidFill>
                        </a:rPr>
                        <a:t>3</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KN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nhanh</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Tiền</a:t>
                      </a:r>
                      <a:r>
                        <a:rPr lang="en-US" dirty="0">
                          <a:solidFill>
                            <a:srgbClr val="000000"/>
                          </a:solidFill>
                        </a:rPr>
                        <a:t> + </a:t>
                      </a:r>
                      <a:r>
                        <a:rPr lang="en-US" dirty="0" err="1">
                          <a:solidFill>
                            <a:srgbClr val="000000"/>
                          </a:solidFill>
                        </a:rPr>
                        <a:t>Đầu</a:t>
                      </a:r>
                      <a:r>
                        <a:rPr lang="en-US" dirty="0">
                          <a:solidFill>
                            <a:srgbClr val="000000"/>
                          </a:solidFill>
                        </a:rPr>
                        <a:t> </a:t>
                      </a:r>
                      <a:r>
                        <a:rPr lang="en-US" dirty="0" err="1">
                          <a:solidFill>
                            <a:srgbClr val="000000"/>
                          </a:solidFill>
                        </a:rPr>
                        <a:t>tư</a:t>
                      </a:r>
                      <a:r>
                        <a:rPr lang="en-US" dirty="0">
                          <a:solidFill>
                            <a:srgbClr val="000000"/>
                          </a:solidFill>
                        </a:rPr>
                        <a:t> TC NH +</a:t>
                      </a:r>
                      <a:r>
                        <a:rPr lang="en-US" baseline="0" dirty="0">
                          <a:solidFill>
                            <a:srgbClr val="000000"/>
                          </a:solidFill>
                        </a:rPr>
                        <a:t> </a:t>
                      </a:r>
                      <a:r>
                        <a:rPr lang="en-US" baseline="0" dirty="0" err="1">
                          <a:solidFill>
                            <a:srgbClr val="000000"/>
                          </a:solidFill>
                        </a:rPr>
                        <a:t>Khoản</a:t>
                      </a:r>
                      <a:r>
                        <a:rPr lang="en-US" baseline="0" dirty="0">
                          <a:solidFill>
                            <a:srgbClr val="000000"/>
                          </a:solidFill>
                        </a:rPr>
                        <a:t> </a:t>
                      </a:r>
                      <a:r>
                        <a:rPr lang="en-US" baseline="0" dirty="0" err="1">
                          <a:solidFill>
                            <a:srgbClr val="000000"/>
                          </a:solidFill>
                        </a:rPr>
                        <a:t>phải</a:t>
                      </a:r>
                      <a:r>
                        <a:rPr lang="en-US" baseline="0" dirty="0">
                          <a:solidFill>
                            <a:srgbClr val="000000"/>
                          </a:solidFill>
                        </a:rPr>
                        <a:t> </a:t>
                      </a:r>
                      <a:r>
                        <a:rPr lang="en-US" baseline="0" dirty="0" err="1">
                          <a:solidFill>
                            <a:srgbClr val="000000"/>
                          </a:solidFill>
                        </a:rPr>
                        <a:t>thu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rowSpan="2">
                  <a:txBody>
                    <a:bodyPr/>
                    <a:lstStyle/>
                    <a:p>
                      <a:pPr algn="ctr"/>
                      <a:r>
                        <a:rPr lang="en-US" dirty="0">
                          <a:solidFill>
                            <a:srgbClr val="000000"/>
                          </a:solidFill>
                        </a:rPr>
                        <a:t>4</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KN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ngay</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Tiền</a:t>
                      </a:r>
                      <a:r>
                        <a:rPr lang="en-US" dirty="0">
                          <a:solidFill>
                            <a:srgbClr val="000000"/>
                          </a:solidFill>
                        </a:rPr>
                        <a:t> + </a:t>
                      </a:r>
                      <a:r>
                        <a:rPr lang="en-US" dirty="0" err="1">
                          <a:solidFill>
                            <a:srgbClr val="000000"/>
                          </a:solidFill>
                        </a:rPr>
                        <a:t>Đầu</a:t>
                      </a:r>
                      <a:r>
                        <a:rPr lang="en-US" dirty="0">
                          <a:solidFill>
                            <a:srgbClr val="000000"/>
                          </a:solidFill>
                        </a:rPr>
                        <a:t> </a:t>
                      </a:r>
                      <a:r>
                        <a:rPr lang="en-US" dirty="0" err="1">
                          <a:solidFill>
                            <a:srgbClr val="000000"/>
                          </a:solidFill>
                        </a:rPr>
                        <a:t>tư</a:t>
                      </a:r>
                      <a:r>
                        <a:rPr lang="en-US" dirty="0">
                          <a:solidFill>
                            <a:srgbClr val="000000"/>
                          </a:solidFill>
                        </a:rPr>
                        <a:t> TCNH </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98884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7858932" cy="1143000"/>
          </a:xfrm>
        </p:spPr>
        <p:txBody>
          <a:bodyPr>
            <a:normAutofit/>
          </a:bodyPr>
          <a:lstStyle/>
          <a:p>
            <a:r>
              <a:rPr lang="en-US" sz="3600" dirty="0" err="1"/>
              <a:t>Nhóm</a:t>
            </a:r>
            <a:r>
              <a:rPr lang="en-US" sz="3600" dirty="0"/>
              <a:t> </a:t>
            </a:r>
            <a:r>
              <a:rPr lang="en-US" sz="3600" dirty="0" err="1"/>
              <a:t>chỉ</a:t>
            </a:r>
            <a:r>
              <a:rPr lang="en-US" sz="3600" dirty="0"/>
              <a:t> </a:t>
            </a:r>
            <a:r>
              <a:rPr lang="en-US" sz="3600" dirty="0" err="1"/>
              <a:t>tiêu</a:t>
            </a:r>
            <a:r>
              <a:rPr lang="en-US" sz="3600" dirty="0"/>
              <a:t> </a:t>
            </a:r>
            <a:r>
              <a:rPr lang="en-US" sz="3600" dirty="0" err="1"/>
              <a:t>phản</a:t>
            </a:r>
            <a:r>
              <a:rPr lang="en-US" sz="3600" dirty="0"/>
              <a:t> </a:t>
            </a:r>
            <a:r>
              <a:rPr lang="en-US" sz="3600" dirty="0" err="1"/>
              <a:t>ánh</a:t>
            </a:r>
            <a:r>
              <a:rPr lang="en-US" sz="3600" dirty="0"/>
              <a:t> </a:t>
            </a:r>
            <a:r>
              <a:rPr lang="en-US" sz="3600" dirty="0" err="1"/>
              <a:t>cơ</a:t>
            </a:r>
            <a:r>
              <a:rPr lang="en-US" sz="3600" dirty="0"/>
              <a:t> </a:t>
            </a:r>
            <a:r>
              <a:rPr lang="en-US" sz="3600" dirty="0" err="1"/>
              <a:t>cấu</a:t>
            </a:r>
            <a:r>
              <a:rPr lang="en-US" sz="3600" dirty="0"/>
              <a:t> TC </a:t>
            </a:r>
            <a:r>
              <a:rPr lang="en-US" sz="3600" dirty="0" err="1"/>
              <a:t>và</a:t>
            </a:r>
            <a:r>
              <a:rPr lang="en-US" sz="3600" dirty="0"/>
              <a:t> TS</a:t>
            </a:r>
          </a:p>
        </p:txBody>
      </p:sp>
      <p:sp>
        <p:nvSpPr>
          <p:cNvPr id="3" name="Content Placeholder 2"/>
          <p:cNvSpPr>
            <a:spLocks noGrp="1"/>
          </p:cNvSpPr>
          <p:nvPr>
            <p:ph idx="1"/>
          </p:nvPr>
        </p:nvSpPr>
        <p:spPr/>
        <p:txBody>
          <a:bodyPr/>
          <a:lstStyle/>
          <a:p>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717279877"/>
              </p:ext>
            </p:extLst>
          </p:nvPr>
        </p:nvGraphicFramePr>
        <p:xfrm>
          <a:off x="779462" y="1949450"/>
          <a:ext cx="7905965" cy="3337560"/>
        </p:xfrm>
        <a:graphic>
          <a:graphicData uri="http://schemas.openxmlformats.org/drawingml/2006/table">
            <a:tbl>
              <a:tblPr firstRow="1" bandRow="1">
                <a:tableStyleId>{5C22544A-7EE6-4342-B048-85BDC9FD1C3A}</a:tableStyleId>
              </a:tblPr>
              <a:tblGrid>
                <a:gridCol w="543971">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391941">
                  <a:extLst>
                    <a:ext uri="{9D8B030D-6E8A-4147-A177-3AD203B41FA5}">
                      <a16:colId xmlns:a16="http://schemas.microsoft.com/office/drawing/2014/main" val="20002"/>
                    </a:ext>
                  </a:extLst>
                </a:gridCol>
                <a:gridCol w="3841028">
                  <a:extLst>
                    <a:ext uri="{9D8B030D-6E8A-4147-A177-3AD203B41FA5}">
                      <a16:colId xmlns:a16="http://schemas.microsoft.com/office/drawing/2014/main" val="20003"/>
                    </a:ext>
                  </a:extLst>
                </a:gridCol>
              </a:tblGrid>
              <a:tr h="370840">
                <a:tc>
                  <a:txBody>
                    <a:bodyPr/>
                    <a:lstStyle/>
                    <a:p>
                      <a:pPr algn="ctr"/>
                      <a:r>
                        <a:rPr lang="en-US" dirty="0">
                          <a:solidFill>
                            <a:srgbClr val="000000"/>
                          </a:solidFill>
                        </a:rPr>
                        <a:t>TT</a:t>
                      </a:r>
                    </a:p>
                  </a:txBody>
                  <a:tcPr>
                    <a:lnB w="12700" cap="flat" cmpd="sng" algn="ctr">
                      <a:solidFill>
                        <a:scrgbClr r="0" g="0" b="0"/>
                      </a:solidFill>
                      <a:prstDash val="solid"/>
                      <a:round/>
                      <a:headEnd type="none" w="med" len="med"/>
                      <a:tailEnd type="none" w="med" len="med"/>
                    </a:lnB>
                  </a:tcPr>
                </a:tc>
                <a:tc gridSpan="3">
                  <a:txBody>
                    <a:bodyPr/>
                    <a:lstStyle/>
                    <a:p>
                      <a:pPr algn="ctr"/>
                      <a:r>
                        <a:rPr lang="en-US" dirty="0" err="1">
                          <a:solidFill>
                            <a:srgbClr val="000000"/>
                          </a:solidFill>
                        </a:rPr>
                        <a:t>Công</a:t>
                      </a:r>
                      <a:r>
                        <a:rPr lang="en-US" dirty="0">
                          <a:solidFill>
                            <a:srgbClr val="000000"/>
                          </a:solidFill>
                        </a:rPr>
                        <a:t> </a:t>
                      </a:r>
                      <a:r>
                        <a:rPr lang="en-US" dirty="0" err="1">
                          <a:solidFill>
                            <a:srgbClr val="000000"/>
                          </a:solidFill>
                        </a:rPr>
                        <a:t>thức</a:t>
                      </a:r>
                      <a:endParaRPr lang="en-US" dirty="0">
                        <a:solidFill>
                          <a:srgbClr val="000000"/>
                        </a:solidFill>
                      </a:endParaRP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rowSpan="2">
                  <a:txBody>
                    <a:bodyPr/>
                    <a:lstStyle/>
                    <a:p>
                      <a:pPr algn="ctr"/>
                      <a:r>
                        <a:rPr lang="en-US" dirty="0">
                          <a:solidFill>
                            <a:srgbClr val="000000"/>
                          </a:solidFill>
                        </a:rPr>
                        <a:t>1</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nợ</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Nợ</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trả</a:t>
                      </a:r>
                      <a:endParaRPr lang="en-US" dirty="0">
                        <a:solidFill>
                          <a:srgbClr val="000000"/>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rowSpan="2">
                  <a:txBody>
                    <a:bodyPr/>
                    <a:lstStyle/>
                    <a:p>
                      <a:pPr algn="ctr"/>
                      <a:r>
                        <a:rPr lang="en-US" dirty="0">
                          <a:solidFill>
                            <a:srgbClr val="000000"/>
                          </a:solidFill>
                        </a:rPr>
                        <a:t>2</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vốn</a:t>
                      </a:r>
                      <a:r>
                        <a:rPr lang="en-US" dirty="0">
                          <a:solidFill>
                            <a:srgbClr val="000000"/>
                          </a:solidFill>
                        </a:rPr>
                        <a:t> </a:t>
                      </a:r>
                      <a:r>
                        <a:rPr lang="en-US" dirty="0" err="1">
                          <a:solidFill>
                            <a:srgbClr val="000000"/>
                          </a:solidFill>
                        </a:rPr>
                        <a:t>chủ</a:t>
                      </a:r>
                      <a:r>
                        <a:rPr lang="en-US" dirty="0">
                          <a:solidFill>
                            <a:srgbClr val="000000"/>
                          </a:solidFill>
                        </a:rPr>
                        <a:t> </a:t>
                      </a:r>
                      <a:r>
                        <a:rPr lang="en-US" dirty="0" err="1">
                          <a:solidFill>
                            <a:srgbClr val="000000"/>
                          </a:solidFill>
                        </a:rPr>
                        <a:t>sở</a:t>
                      </a:r>
                      <a:r>
                        <a:rPr lang="en-US" dirty="0">
                          <a:solidFill>
                            <a:srgbClr val="000000"/>
                          </a:solidFill>
                        </a:rPr>
                        <a:t> </a:t>
                      </a:r>
                      <a:r>
                        <a:rPr lang="en-US" dirty="0" err="1">
                          <a:solidFill>
                            <a:srgbClr val="000000"/>
                          </a:solidFill>
                        </a:rPr>
                        <a:t>hữu</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Vốn</a:t>
                      </a:r>
                      <a:r>
                        <a:rPr lang="en-US" dirty="0">
                          <a:solidFill>
                            <a:srgbClr val="000000"/>
                          </a:solidFill>
                        </a:rPr>
                        <a:t> </a:t>
                      </a:r>
                      <a:r>
                        <a:rPr lang="en-US" dirty="0" err="1">
                          <a:solidFill>
                            <a:srgbClr val="000000"/>
                          </a:solidFill>
                        </a:rPr>
                        <a:t>chủ</a:t>
                      </a:r>
                      <a:r>
                        <a:rPr lang="en-US" dirty="0">
                          <a:solidFill>
                            <a:srgbClr val="000000"/>
                          </a:solidFill>
                        </a:rPr>
                        <a:t> </a:t>
                      </a:r>
                      <a:r>
                        <a:rPr lang="en-US" dirty="0" err="1">
                          <a:solidFill>
                            <a:srgbClr val="000000"/>
                          </a:solidFill>
                        </a:rPr>
                        <a:t>sở</a:t>
                      </a:r>
                      <a:r>
                        <a:rPr lang="en-US" dirty="0">
                          <a:solidFill>
                            <a:srgbClr val="000000"/>
                          </a:solidFill>
                        </a:rPr>
                        <a:t> </a:t>
                      </a:r>
                      <a:r>
                        <a:rPr lang="en-US" dirty="0" err="1">
                          <a:solidFill>
                            <a:srgbClr val="000000"/>
                          </a:solidFill>
                        </a:rPr>
                        <a:t>hữu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rowSpan="2">
                  <a:txBody>
                    <a:bodyPr/>
                    <a:lstStyle/>
                    <a:p>
                      <a:pPr algn="ctr"/>
                      <a:r>
                        <a:rPr lang="en-US" dirty="0">
                          <a:solidFill>
                            <a:srgbClr val="000000"/>
                          </a:solidFill>
                        </a:rPr>
                        <a:t>3</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trợ</a:t>
                      </a:r>
                      <a:r>
                        <a:rPr lang="en-US" dirty="0">
                          <a:solidFill>
                            <a:srgbClr val="000000"/>
                          </a:solidFill>
                        </a:rPr>
                        <a:t> TSDH</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Tài</a:t>
                      </a:r>
                      <a:r>
                        <a:rPr lang="en-US" dirty="0">
                          <a:solidFill>
                            <a:srgbClr val="000000"/>
                          </a:solidFill>
                        </a:rPr>
                        <a:t> </a:t>
                      </a:r>
                      <a:r>
                        <a:rPr lang="en-US" dirty="0" err="1">
                          <a:solidFill>
                            <a:srgbClr val="000000"/>
                          </a:solidFill>
                        </a:rPr>
                        <a:t>sản</a:t>
                      </a:r>
                      <a:r>
                        <a:rPr lang="en-US" dirty="0">
                          <a:solidFill>
                            <a:srgbClr val="000000"/>
                          </a:solidFill>
                        </a:rPr>
                        <a:t> </a:t>
                      </a:r>
                      <a:r>
                        <a:rPr lang="en-US" dirty="0" err="1">
                          <a:solidFill>
                            <a:srgbClr val="000000"/>
                          </a:solidFill>
                        </a:rPr>
                        <a:t>dài</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rowSpan="2">
                  <a:txBody>
                    <a:bodyPr/>
                    <a:lstStyle/>
                    <a:p>
                      <a:pPr algn="ctr"/>
                      <a:r>
                        <a:rPr lang="en-US" dirty="0">
                          <a:solidFill>
                            <a:srgbClr val="000000"/>
                          </a:solidFill>
                        </a:rPr>
                        <a:t>4</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trợ</a:t>
                      </a:r>
                      <a:r>
                        <a:rPr lang="en-US" dirty="0">
                          <a:solidFill>
                            <a:srgbClr val="000000"/>
                          </a:solidFill>
                        </a:rPr>
                        <a:t> TSNH</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Tài</a:t>
                      </a:r>
                      <a:r>
                        <a:rPr lang="en-US" dirty="0">
                          <a:solidFill>
                            <a:srgbClr val="000000"/>
                          </a:solidFill>
                        </a:rPr>
                        <a:t> </a:t>
                      </a:r>
                      <a:r>
                        <a:rPr lang="en-US" dirty="0" err="1">
                          <a:solidFill>
                            <a:srgbClr val="000000"/>
                          </a:solidFill>
                        </a:rPr>
                        <a:t>sản</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270287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7858932" cy="1143000"/>
          </a:xfrm>
        </p:spPr>
        <p:txBody>
          <a:bodyPr>
            <a:normAutofit/>
          </a:bodyPr>
          <a:lstStyle/>
          <a:p>
            <a:r>
              <a:rPr lang="en-US" dirty="0" err="1"/>
              <a:t>Nhóm</a:t>
            </a:r>
            <a:r>
              <a:rPr lang="en-US" dirty="0"/>
              <a:t> </a:t>
            </a:r>
            <a:r>
              <a:rPr lang="en-US" dirty="0" err="1"/>
              <a:t>chỉ</a:t>
            </a:r>
            <a:r>
              <a:rPr lang="en-US" dirty="0"/>
              <a:t> </a:t>
            </a:r>
            <a:r>
              <a:rPr lang="en-US" dirty="0" err="1"/>
              <a:t>tiêu</a:t>
            </a:r>
            <a:r>
              <a:rPr lang="en-US" dirty="0"/>
              <a:t> </a:t>
            </a:r>
            <a:r>
              <a:rPr lang="en-US" dirty="0" err="1"/>
              <a:t>phản</a:t>
            </a:r>
            <a:r>
              <a:rPr lang="en-US" dirty="0"/>
              <a:t> </a:t>
            </a:r>
            <a:r>
              <a:rPr lang="en-US" dirty="0" err="1"/>
              <a:t>ánh</a:t>
            </a:r>
            <a:r>
              <a:rPr lang="en-US" dirty="0"/>
              <a:t> </a:t>
            </a:r>
            <a:r>
              <a:rPr lang="en-US" dirty="0" err="1"/>
              <a:t>khả</a:t>
            </a:r>
            <a:r>
              <a:rPr lang="en-US" dirty="0"/>
              <a:t> </a:t>
            </a:r>
            <a:r>
              <a:rPr lang="en-US" dirty="0" err="1"/>
              <a:t>năng</a:t>
            </a:r>
            <a:r>
              <a:rPr lang="en-US" dirty="0"/>
              <a:t> HĐ</a:t>
            </a:r>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925653112"/>
              </p:ext>
            </p:extLst>
          </p:nvPr>
        </p:nvGraphicFramePr>
        <p:xfrm>
          <a:off x="591330" y="1745611"/>
          <a:ext cx="7905965" cy="4820920"/>
        </p:xfrm>
        <a:graphic>
          <a:graphicData uri="http://schemas.openxmlformats.org/drawingml/2006/table">
            <a:tbl>
              <a:tblPr firstRow="1" bandRow="1">
                <a:tableStyleId>{5C22544A-7EE6-4342-B048-85BDC9FD1C3A}</a:tableStyleId>
              </a:tblPr>
              <a:tblGrid>
                <a:gridCol w="543971">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391941">
                  <a:extLst>
                    <a:ext uri="{9D8B030D-6E8A-4147-A177-3AD203B41FA5}">
                      <a16:colId xmlns:a16="http://schemas.microsoft.com/office/drawing/2014/main" val="20002"/>
                    </a:ext>
                  </a:extLst>
                </a:gridCol>
                <a:gridCol w="3841028">
                  <a:extLst>
                    <a:ext uri="{9D8B030D-6E8A-4147-A177-3AD203B41FA5}">
                      <a16:colId xmlns:a16="http://schemas.microsoft.com/office/drawing/2014/main" val="20003"/>
                    </a:ext>
                  </a:extLst>
                </a:gridCol>
              </a:tblGrid>
              <a:tr h="370840">
                <a:tc>
                  <a:txBody>
                    <a:bodyPr/>
                    <a:lstStyle/>
                    <a:p>
                      <a:pPr algn="ctr"/>
                      <a:r>
                        <a:rPr lang="en-US" dirty="0">
                          <a:solidFill>
                            <a:srgbClr val="000000"/>
                          </a:solidFill>
                        </a:rPr>
                        <a:t>TT</a:t>
                      </a:r>
                    </a:p>
                  </a:txBody>
                  <a:tcPr anchor="ctr">
                    <a:lnB w="12700" cap="flat" cmpd="sng" algn="ctr">
                      <a:solidFill>
                        <a:scrgbClr r="0" g="0" b="0"/>
                      </a:solidFill>
                      <a:prstDash val="solid"/>
                      <a:round/>
                      <a:headEnd type="none" w="med" len="med"/>
                      <a:tailEnd type="none" w="med" len="med"/>
                    </a:lnB>
                  </a:tcPr>
                </a:tc>
                <a:tc gridSpan="3">
                  <a:txBody>
                    <a:bodyPr/>
                    <a:lstStyle/>
                    <a:p>
                      <a:pPr algn="ctr"/>
                      <a:r>
                        <a:rPr lang="en-US" dirty="0" err="1">
                          <a:solidFill>
                            <a:srgbClr val="000000"/>
                          </a:solidFill>
                        </a:rPr>
                        <a:t>Công</a:t>
                      </a:r>
                      <a:r>
                        <a:rPr lang="en-US" dirty="0">
                          <a:solidFill>
                            <a:srgbClr val="000000"/>
                          </a:solidFill>
                        </a:rPr>
                        <a:t> </a:t>
                      </a:r>
                      <a:r>
                        <a:rPr lang="en-US" dirty="0" err="1">
                          <a:solidFill>
                            <a:srgbClr val="000000"/>
                          </a:solidFill>
                        </a:rPr>
                        <a:t>thức</a:t>
                      </a:r>
                      <a:endParaRPr lang="en-US" dirty="0">
                        <a:solidFill>
                          <a:srgbClr val="000000"/>
                        </a:solidFill>
                      </a:endParaRPr>
                    </a:p>
                  </a:txBody>
                  <a:tcPr anchor="ct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rowSpan="2">
                  <a:txBody>
                    <a:bodyPr/>
                    <a:lstStyle/>
                    <a:p>
                      <a:pPr algn="ctr"/>
                      <a:r>
                        <a:rPr lang="en-US" dirty="0">
                          <a:solidFill>
                            <a:srgbClr val="000000"/>
                          </a:solidFill>
                        </a:rPr>
                        <a:t>1</a:t>
                      </a:r>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rowSpan="2">
                  <a:txBody>
                    <a:bodyPr/>
                    <a:lstStyle/>
                    <a:p>
                      <a:pPr algn="ctr"/>
                      <a:r>
                        <a:rPr lang="en-US" dirty="0" err="1">
                          <a:solidFill>
                            <a:srgbClr val="000000"/>
                          </a:solidFill>
                        </a:rPr>
                        <a:t>Vòng</a:t>
                      </a:r>
                      <a:r>
                        <a:rPr lang="en-US" dirty="0">
                          <a:solidFill>
                            <a:srgbClr val="000000"/>
                          </a:solidFill>
                        </a:rPr>
                        <a:t> quay </a:t>
                      </a:r>
                      <a:r>
                        <a:rPr lang="en-US" dirty="0" err="1">
                          <a:solidFill>
                            <a:srgbClr val="000000"/>
                          </a:solidFill>
                        </a:rPr>
                        <a:t>hàng</a:t>
                      </a:r>
                      <a:r>
                        <a:rPr lang="en-US" dirty="0">
                          <a:solidFill>
                            <a:srgbClr val="000000"/>
                          </a:solidFill>
                        </a:rPr>
                        <a:t> </a:t>
                      </a:r>
                      <a:r>
                        <a:rPr lang="en-US" dirty="0" err="1">
                          <a:solidFill>
                            <a:srgbClr val="000000"/>
                          </a:solidFill>
                        </a:rPr>
                        <a:t>tồn</a:t>
                      </a:r>
                      <a:r>
                        <a:rPr lang="en-US" dirty="0">
                          <a:solidFill>
                            <a:srgbClr val="000000"/>
                          </a:solidFill>
                        </a:rPr>
                        <a:t> </a:t>
                      </a:r>
                      <a:r>
                        <a:rPr lang="en-US" dirty="0" err="1">
                          <a:solidFill>
                            <a:srgbClr val="000000"/>
                          </a:solidFill>
                        </a:rPr>
                        <a:t>kho</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Giá</a:t>
                      </a:r>
                      <a:r>
                        <a:rPr lang="en-US" dirty="0">
                          <a:solidFill>
                            <a:srgbClr val="000000"/>
                          </a:solidFill>
                        </a:rPr>
                        <a:t> </a:t>
                      </a:r>
                      <a:r>
                        <a:rPr lang="en-US" dirty="0" err="1">
                          <a:solidFill>
                            <a:srgbClr val="000000"/>
                          </a:solidFill>
                        </a:rPr>
                        <a:t>vốn</a:t>
                      </a:r>
                      <a:r>
                        <a:rPr lang="en-US" dirty="0">
                          <a:solidFill>
                            <a:srgbClr val="000000"/>
                          </a:solidFill>
                        </a:rPr>
                        <a:t> </a:t>
                      </a:r>
                      <a:r>
                        <a:rPr lang="en-US" dirty="0" err="1">
                          <a:solidFill>
                            <a:srgbClr val="000000"/>
                          </a:solidFill>
                        </a:rPr>
                        <a:t>hàng</a:t>
                      </a:r>
                      <a:r>
                        <a:rPr lang="en-US" dirty="0">
                          <a:solidFill>
                            <a:srgbClr val="000000"/>
                          </a:solidFill>
                        </a:rPr>
                        <a:t> </a:t>
                      </a:r>
                      <a:r>
                        <a:rPr lang="en-US" dirty="0" err="1">
                          <a:solidFill>
                            <a:srgbClr val="000000"/>
                          </a:solidFill>
                        </a:rPr>
                        <a:t>bán</a:t>
                      </a:r>
                      <a:endParaRPr lang="en-US" dirty="0">
                        <a:solidFill>
                          <a:srgbClr val="000000"/>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Hàng</a:t>
                      </a:r>
                      <a:r>
                        <a:rPr lang="en-US" dirty="0">
                          <a:solidFill>
                            <a:srgbClr val="000000"/>
                          </a:solidFill>
                        </a:rPr>
                        <a:t> </a:t>
                      </a:r>
                      <a:r>
                        <a:rPr lang="en-US" dirty="0" err="1">
                          <a:solidFill>
                            <a:srgbClr val="000000"/>
                          </a:solidFill>
                        </a:rPr>
                        <a:t>tồn</a:t>
                      </a:r>
                      <a:r>
                        <a:rPr lang="en-US" dirty="0">
                          <a:solidFill>
                            <a:srgbClr val="000000"/>
                          </a:solidFill>
                        </a:rPr>
                        <a:t> </a:t>
                      </a:r>
                      <a:r>
                        <a:rPr lang="en-US" dirty="0" err="1">
                          <a:solidFill>
                            <a:srgbClr val="000000"/>
                          </a:solidFill>
                        </a:rPr>
                        <a:t>kho</a:t>
                      </a:r>
                      <a:r>
                        <a:rPr lang="en-US" dirty="0">
                          <a:solidFill>
                            <a:srgbClr val="000000"/>
                          </a:solidFill>
                        </a:rPr>
                        <a:t>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rowSpan="2">
                  <a:txBody>
                    <a:bodyPr/>
                    <a:lstStyle/>
                    <a:p>
                      <a:pPr algn="ctr"/>
                      <a:r>
                        <a:rPr lang="en-US" dirty="0">
                          <a:solidFill>
                            <a:srgbClr val="000000"/>
                          </a:solidFill>
                        </a:rPr>
                        <a:t>2</a:t>
                      </a:r>
                    </a:p>
                  </a:txBody>
                  <a:tcPr anchor="ct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Số</a:t>
                      </a:r>
                      <a:r>
                        <a:rPr lang="en-US" dirty="0">
                          <a:solidFill>
                            <a:srgbClr val="000000"/>
                          </a:solidFill>
                        </a:rPr>
                        <a:t> </a:t>
                      </a:r>
                      <a:r>
                        <a:rPr lang="en-US" dirty="0" err="1">
                          <a:solidFill>
                            <a:srgbClr val="000000"/>
                          </a:solidFill>
                        </a:rPr>
                        <a:t>ngày</a:t>
                      </a:r>
                      <a:r>
                        <a:rPr lang="en-US" dirty="0">
                          <a:solidFill>
                            <a:srgbClr val="000000"/>
                          </a:solidFill>
                        </a:rPr>
                        <a:t> 1 </a:t>
                      </a:r>
                      <a:r>
                        <a:rPr lang="en-US" dirty="0" err="1">
                          <a:solidFill>
                            <a:srgbClr val="000000"/>
                          </a:solidFill>
                        </a:rPr>
                        <a:t>vòng</a:t>
                      </a:r>
                      <a:r>
                        <a:rPr lang="en-US" dirty="0">
                          <a:solidFill>
                            <a:srgbClr val="000000"/>
                          </a:solidFill>
                        </a:rPr>
                        <a:t> quay </a:t>
                      </a:r>
                      <a:r>
                        <a:rPr lang="en-US" dirty="0" err="1">
                          <a:solidFill>
                            <a:srgbClr val="000000"/>
                          </a:solidFill>
                        </a:rPr>
                        <a:t>hàng</a:t>
                      </a:r>
                      <a:r>
                        <a:rPr lang="en-US" dirty="0">
                          <a:solidFill>
                            <a:srgbClr val="000000"/>
                          </a:solidFill>
                        </a:rPr>
                        <a:t> </a:t>
                      </a:r>
                      <a:r>
                        <a:rPr lang="en-US" dirty="0" err="1">
                          <a:solidFill>
                            <a:srgbClr val="000000"/>
                          </a:solidFill>
                        </a:rPr>
                        <a:t>tổn</a:t>
                      </a:r>
                      <a:r>
                        <a:rPr lang="en-US" dirty="0">
                          <a:solidFill>
                            <a:srgbClr val="000000"/>
                          </a:solidFill>
                        </a:rPr>
                        <a:t> </a:t>
                      </a:r>
                      <a:r>
                        <a:rPr lang="en-US" dirty="0" err="1">
                          <a:solidFill>
                            <a:srgbClr val="000000"/>
                          </a:solidFill>
                        </a:rPr>
                        <a:t>kho</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Số</a:t>
                      </a:r>
                      <a:r>
                        <a:rPr lang="en-US" dirty="0">
                          <a:solidFill>
                            <a:srgbClr val="000000"/>
                          </a:solidFill>
                        </a:rPr>
                        <a:t> </a:t>
                      </a:r>
                      <a:r>
                        <a:rPr lang="en-US" dirty="0" err="1">
                          <a:solidFill>
                            <a:srgbClr val="000000"/>
                          </a:solidFill>
                        </a:rPr>
                        <a:t>ngày</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kỳ</a:t>
                      </a:r>
                      <a:r>
                        <a:rPr lang="en-US" dirty="0">
                          <a:solidFill>
                            <a:srgbClr val="000000"/>
                          </a:solidFill>
                        </a:rPr>
                        <a:t> </a:t>
                      </a:r>
                      <a:r>
                        <a:rPr lang="en-US" dirty="0" err="1">
                          <a:solidFill>
                            <a:srgbClr val="000000"/>
                          </a:solidFill>
                        </a:rPr>
                        <a:t>phân</a:t>
                      </a:r>
                      <a:r>
                        <a:rPr lang="en-US" dirty="0">
                          <a:solidFill>
                            <a:srgbClr val="000000"/>
                          </a:solidFill>
                        </a:rPr>
                        <a:t> </a:t>
                      </a:r>
                      <a:r>
                        <a:rPr lang="en-US" dirty="0" err="1">
                          <a:solidFill>
                            <a:srgbClr val="000000"/>
                          </a:solidFill>
                        </a:rPr>
                        <a:t>tích</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Vòng</a:t>
                      </a:r>
                      <a:r>
                        <a:rPr lang="en-US" dirty="0">
                          <a:solidFill>
                            <a:srgbClr val="000000"/>
                          </a:solidFill>
                        </a:rPr>
                        <a:t> quay </a:t>
                      </a:r>
                      <a:r>
                        <a:rPr lang="en-US" dirty="0" err="1">
                          <a:solidFill>
                            <a:srgbClr val="000000"/>
                          </a:solidFill>
                        </a:rPr>
                        <a:t>hàng</a:t>
                      </a:r>
                      <a:r>
                        <a:rPr lang="en-US" dirty="0">
                          <a:solidFill>
                            <a:srgbClr val="000000"/>
                          </a:solidFill>
                        </a:rPr>
                        <a:t> </a:t>
                      </a:r>
                      <a:r>
                        <a:rPr lang="en-US" dirty="0" err="1">
                          <a:solidFill>
                            <a:srgbClr val="000000"/>
                          </a:solidFill>
                        </a:rPr>
                        <a:t>tồn</a:t>
                      </a:r>
                      <a:r>
                        <a:rPr lang="en-US" dirty="0">
                          <a:solidFill>
                            <a:srgbClr val="000000"/>
                          </a:solidFill>
                        </a:rPr>
                        <a:t> </a:t>
                      </a:r>
                      <a:r>
                        <a:rPr lang="en-US" dirty="0" err="1">
                          <a:solidFill>
                            <a:srgbClr val="000000"/>
                          </a:solidFill>
                        </a:rPr>
                        <a:t>kho</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rowSpan="2">
                  <a:txBody>
                    <a:bodyPr/>
                    <a:lstStyle/>
                    <a:p>
                      <a:pPr algn="ctr"/>
                      <a:r>
                        <a:rPr lang="en-US" dirty="0">
                          <a:solidFill>
                            <a:srgbClr val="000000"/>
                          </a:solidFill>
                        </a:rPr>
                        <a:t>3</a:t>
                      </a:r>
                    </a:p>
                  </a:txBody>
                  <a:tcPr anchor="ct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Vòng</a:t>
                      </a:r>
                      <a:r>
                        <a:rPr lang="en-US" dirty="0">
                          <a:solidFill>
                            <a:srgbClr val="000000"/>
                          </a:solidFill>
                        </a:rPr>
                        <a:t> quay </a:t>
                      </a:r>
                      <a:r>
                        <a:rPr lang="en-US" dirty="0" err="1">
                          <a:solidFill>
                            <a:srgbClr val="000000"/>
                          </a:solidFill>
                        </a:rPr>
                        <a:t>các</a:t>
                      </a:r>
                      <a:r>
                        <a:rPr lang="en-US" dirty="0">
                          <a:solidFill>
                            <a:srgbClr val="000000"/>
                          </a:solidFill>
                        </a:rPr>
                        <a:t> </a:t>
                      </a:r>
                      <a:r>
                        <a:rPr lang="en-US" dirty="0" err="1">
                          <a:solidFill>
                            <a:srgbClr val="000000"/>
                          </a:solidFill>
                        </a:rPr>
                        <a:t>khoản</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thu</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thuần</a:t>
                      </a:r>
                      <a:r>
                        <a:rPr lang="en-US" dirty="0">
                          <a:solidFill>
                            <a:srgbClr val="000000"/>
                          </a:solidFill>
                        </a:rPr>
                        <a:t> </a:t>
                      </a:r>
                      <a:r>
                        <a:rPr lang="en-US" dirty="0" err="1">
                          <a:solidFill>
                            <a:srgbClr val="000000"/>
                          </a:solidFill>
                        </a:rPr>
                        <a:t>về</a:t>
                      </a:r>
                      <a:r>
                        <a:rPr lang="en-US" dirty="0">
                          <a:solidFill>
                            <a:srgbClr val="000000"/>
                          </a:solidFill>
                        </a:rPr>
                        <a:t> BH </a:t>
                      </a:r>
                      <a:r>
                        <a:rPr lang="en-US" dirty="0" err="1">
                          <a:solidFill>
                            <a:srgbClr val="000000"/>
                          </a:solidFill>
                        </a:rPr>
                        <a:t>và</a:t>
                      </a:r>
                      <a:r>
                        <a:rPr lang="en-US" dirty="0">
                          <a:solidFill>
                            <a:srgbClr val="000000"/>
                          </a:solidFill>
                        </a:rPr>
                        <a:t> CCDV</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Khoản</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rowSpan="2">
                  <a:txBody>
                    <a:bodyPr/>
                    <a:lstStyle/>
                    <a:p>
                      <a:pPr algn="ctr"/>
                      <a:r>
                        <a:rPr lang="en-US" dirty="0">
                          <a:solidFill>
                            <a:srgbClr val="000000"/>
                          </a:solidFill>
                        </a:rPr>
                        <a:t>4</a:t>
                      </a:r>
                    </a:p>
                  </a:txBody>
                  <a:tcPr anchor="ct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Kỳ</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tiền</a:t>
                      </a:r>
                      <a:r>
                        <a:rPr lang="en-US" dirty="0">
                          <a:solidFill>
                            <a:srgbClr val="000000"/>
                          </a:solidFill>
                        </a:rPr>
                        <a:t> </a:t>
                      </a:r>
                      <a:r>
                        <a:rPr lang="en-US" dirty="0" err="1">
                          <a:solidFill>
                            <a:srgbClr val="000000"/>
                          </a:solidFill>
                        </a:rPr>
                        <a:t>trung</a:t>
                      </a:r>
                      <a:r>
                        <a:rPr lang="en-US" dirty="0">
                          <a:solidFill>
                            <a:srgbClr val="000000"/>
                          </a:solidFill>
                        </a:rPr>
                        <a:t> </a:t>
                      </a:r>
                      <a:r>
                        <a:rPr lang="en-US" dirty="0" err="1">
                          <a:solidFill>
                            <a:srgbClr val="000000"/>
                          </a:solidFill>
                        </a:rPr>
                        <a:t>bình</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Số</a:t>
                      </a:r>
                      <a:r>
                        <a:rPr lang="en-US" dirty="0">
                          <a:solidFill>
                            <a:srgbClr val="000000"/>
                          </a:solidFill>
                        </a:rPr>
                        <a:t> </a:t>
                      </a:r>
                      <a:r>
                        <a:rPr lang="en-US" dirty="0" err="1">
                          <a:solidFill>
                            <a:srgbClr val="000000"/>
                          </a:solidFill>
                        </a:rPr>
                        <a:t>ngày</a:t>
                      </a:r>
                      <a:r>
                        <a:rPr lang="en-US" dirty="0">
                          <a:solidFill>
                            <a:srgbClr val="000000"/>
                          </a:solidFill>
                        </a:rPr>
                        <a:t> </a:t>
                      </a:r>
                      <a:r>
                        <a:rPr lang="en-US" dirty="0" err="1">
                          <a:solidFill>
                            <a:srgbClr val="000000"/>
                          </a:solidFill>
                        </a:rPr>
                        <a:t>trong</a:t>
                      </a:r>
                      <a:r>
                        <a:rPr lang="en-US" dirty="0">
                          <a:solidFill>
                            <a:srgbClr val="000000"/>
                          </a:solidFill>
                        </a:rPr>
                        <a:t> </a:t>
                      </a:r>
                      <a:r>
                        <a:rPr lang="en-US" dirty="0" err="1">
                          <a:solidFill>
                            <a:srgbClr val="000000"/>
                          </a:solidFill>
                        </a:rPr>
                        <a:t>kỳ</a:t>
                      </a:r>
                      <a:r>
                        <a:rPr lang="en-US" dirty="0">
                          <a:solidFill>
                            <a:srgbClr val="000000"/>
                          </a:solidFill>
                        </a:rPr>
                        <a:t> </a:t>
                      </a:r>
                      <a:r>
                        <a:rPr lang="en-US" dirty="0" err="1">
                          <a:solidFill>
                            <a:srgbClr val="000000"/>
                          </a:solidFill>
                        </a:rPr>
                        <a:t>phân</a:t>
                      </a:r>
                      <a:r>
                        <a:rPr lang="en-US" dirty="0">
                          <a:solidFill>
                            <a:srgbClr val="000000"/>
                          </a:solidFill>
                        </a:rPr>
                        <a:t> </a:t>
                      </a:r>
                      <a:r>
                        <a:rPr lang="en-US" dirty="0" err="1">
                          <a:solidFill>
                            <a:srgbClr val="000000"/>
                          </a:solidFill>
                        </a:rPr>
                        <a:t>tích</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vMerge="1">
                  <a:txBody>
                    <a:bodyPr/>
                    <a:lstStyle/>
                    <a:p>
                      <a:pPr algn="ctr"/>
                      <a:endParaRPr lang="en-US" dirty="0">
                        <a:solidFill>
                          <a:srgbClr val="000000"/>
                        </a:solidFill>
                      </a:endParaRPr>
                    </a:p>
                  </a:txBody>
                  <a:tcPr>
                    <a:lnR w="12700" cap="flat" cmpd="sng" algn="ctr">
                      <a:solidFill>
                        <a:scrgbClr r="0" g="0" b="0"/>
                      </a:solidFill>
                      <a:prstDash val="solid"/>
                      <a:round/>
                      <a:headEnd type="none" w="med" len="med"/>
                      <a:tailEnd type="none" w="med" len="med"/>
                    </a:lnR>
                  </a:tcPr>
                </a:tc>
                <a:tc vMerge="1">
                  <a:txBody>
                    <a:bodyPr/>
                    <a:lstStyle/>
                    <a:p>
                      <a:endParaRPr lang="en-US" dirty="0"/>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solidFill>
                          <a:srgbClr val="000000"/>
                        </a:solidFill>
                      </a:endParaRP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Vòng</a:t>
                      </a:r>
                      <a:r>
                        <a:rPr lang="en-US" dirty="0">
                          <a:solidFill>
                            <a:srgbClr val="000000"/>
                          </a:solidFill>
                        </a:rPr>
                        <a:t> quay </a:t>
                      </a:r>
                      <a:r>
                        <a:rPr lang="en-US" dirty="0" err="1">
                          <a:solidFill>
                            <a:srgbClr val="000000"/>
                          </a:solidFill>
                        </a:rPr>
                        <a:t>các</a:t>
                      </a:r>
                      <a:r>
                        <a:rPr lang="en-US" dirty="0">
                          <a:solidFill>
                            <a:srgbClr val="000000"/>
                          </a:solidFill>
                        </a:rPr>
                        <a:t> </a:t>
                      </a:r>
                      <a:r>
                        <a:rPr lang="en-US" dirty="0" err="1">
                          <a:solidFill>
                            <a:srgbClr val="000000"/>
                          </a:solidFill>
                        </a:rPr>
                        <a:t>khoản</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thu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rowSpan="2">
                  <a:txBody>
                    <a:bodyPr/>
                    <a:lstStyle/>
                    <a:p>
                      <a:pPr algn="ctr"/>
                      <a:r>
                        <a:rPr lang="en-US" dirty="0">
                          <a:solidFill>
                            <a:srgbClr val="000000"/>
                          </a:solidFill>
                        </a:rPr>
                        <a:t>5</a:t>
                      </a:r>
                    </a:p>
                  </a:txBody>
                  <a:tcPr anchor="ct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Hiệu</a:t>
                      </a:r>
                      <a:r>
                        <a:rPr lang="en-US" dirty="0">
                          <a:solidFill>
                            <a:srgbClr val="000000"/>
                          </a:solidFill>
                        </a:rPr>
                        <a:t> </a:t>
                      </a:r>
                      <a:r>
                        <a:rPr lang="en-US" dirty="0" err="1">
                          <a:solidFill>
                            <a:srgbClr val="000000"/>
                          </a:solidFill>
                        </a:rPr>
                        <a:t>suất</a:t>
                      </a:r>
                      <a:r>
                        <a:rPr lang="en-US" dirty="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r>
                        <a:rPr lang="en-US" dirty="0">
                          <a:solidFill>
                            <a:srgbClr val="000000"/>
                          </a:solidFill>
                        </a:rPr>
                        <a:t> TSCĐ</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thuần</a:t>
                      </a:r>
                      <a:r>
                        <a:rPr lang="en-US" dirty="0">
                          <a:solidFill>
                            <a:srgbClr val="000000"/>
                          </a:solidFill>
                        </a:rPr>
                        <a:t> </a:t>
                      </a:r>
                      <a:r>
                        <a:rPr lang="en-US" dirty="0" err="1">
                          <a:solidFill>
                            <a:srgbClr val="000000"/>
                          </a:solidFill>
                        </a:rPr>
                        <a:t>về</a:t>
                      </a:r>
                      <a:r>
                        <a:rPr lang="en-US" dirty="0">
                          <a:solidFill>
                            <a:srgbClr val="000000"/>
                          </a:solidFill>
                        </a:rPr>
                        <a:t> BH </a:t>
                      </a:r>
                      <a:r>
                        <a:rPr lang="en-US" dirty="0" err="1">
                          <a:solidFill>
                            <a:srgbClr val="000000"/>
                          </a:solidFill>
                        </a:rPr>
                        <a:t>và</a:t>
                      </a:r>
                      <a:r>
                        <a:rPr lang="en-US" dirty="0">
                          <a:solidFill>
                            <a:srgbClr val="000000"/>
                          </a:solidFill>
                        </a:rPr>
                        <a:t> CCDV</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vMerge="1">
                  <a:txBody>
                    <a:bodyPr/>
                    <a:lstStyle/>
                    <a:p>
                      <a:pPr algn="ctr"/>
                      <a:endParaRPr lang="en-US" dirty="0">
                        <a:solidFill>
                          <a:srgbClr val="000000"/>
                        </a:solidFill>
                      </a:endParaRPr>
                    </a:p>
                  </a:txBody>
                  <a:tcPr>
                    <a:lnR w="12700" cap="flat" cmpd="sng" algn="ctr">
                      <a:solidFill>
                        <a:scrgbClr r="0" g="0" b="0"/>
                      </a:solidFill>
                      <a:prstDash val="solid"/>
                      <a:round/>
                      <a:headEnd type="none" w="med" len="med"/>
                      <a:tailEnd type="none" w="med" len="med"/>
                    </a:lnR>
                  </a:tcPr>
                </a:tc>
                <a:tc vMerge="1">
                  <a:txBody>
                    <a:bodyPr/>
                    <a:lstStyle/>
                    <a:p>
                      <a:endParaRPr lang="en-US" dirty="0"/>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solidFill>
                          <a:srgbClr val="000000"/>
                        </a:solidFill>
                      </a:endParaRP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0000"/>
                          </a:solidFill>
                        </a:rPr>
                        <a:t>TSCĐ </a:t>
                      </a:r>
                      <a:r>
                        <a:rPr lang="en-US" dirty="0" err="1">
                          <a:solidFill>
                            <a:srgbClr val="000000"/>
                          </a:solidFill>
                        </a:rPr>
                        <a:t>bình</a:t>
                      </a:r>
                      <a:r>
                        <a:rPr lang="en-US" dirty="0">
                          <a:solidFill>
                            <a:srgbClr val="000000"/>
                          </a:solidFill>
                        </a:rPr>
                        <a:t> </a:t>
                      </a:r>
                      <a:r>
                        <a:rPr lang="en-US" dirty="0" err="1">
                          <a:solidFill>
                            <a:srgbClr val="000000"/>
                          </a:solidFill>
                        </a:rPr>
                        <a:t>quân</a:t>
                      </a:r>
                      <a:r>
                        <a:rPr lang="en-US" dirty="0">
                          <a:solidFill>
                            <a:srgbClr val="000000"/>
                          </a:solidFill>
                        </a:rPr>
                        <a:t> </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rowSpan="2">
                  <a:txBody>
                    <a:bodyPr/>
                    <a:lstStyle/>
                    <a:p>
                      <a:pPr algn="ctr"/>
                      <a:r>
                        <a:rPr lang="en-US" dirty="0">
                          <a:solidFill>
                            <a:srgbClr val="000000"/>
                          </a:solidFill>
                        </a:rPr>
                        <a:t>6</a:t>
                      </a:r>
                    </a:p>
                  </a:txBody>
                  <a:tcPr anchor="ct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Hiệu</a:t>
                      </a:r>
                      <a:r>
                        <a:rPr lang="en-US" dirty="0">
                          <a:solidFill>
                            <a:srgbClr val="000000"/>
                          </a:solidFill>
                        </a:rPr>
                        <a:t> </a:t>
                      </a:r>
                      <a:r>
                        <a:rPr lang="en-US" dirty="0" err="1">
                          <a:solidFill>
                            <a:srgbClr val="000000"/>
                          </a:solidFill>
                        </a:rPr>
                        <a:t>suất</a:t>
                      </a:r>
                      <a:r>
                        <a:rPr lang="en-US" dirty="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r>
                        <a:rPr lang="en-US" dirty="0">
                          <a:solidFill>
                            <a:srgbClr val="000000"/>
                          </a:solidFill>
                        </a:rPr>
                        <a:t> </a:t>
                      </a: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nhập</a:t>
                      </a:r>
                      <a:r>
                        <a:rPr lang="en-US" dirty="0">
                          <a:solidFill>
                            <a:srgbClr val="000000"/>
                          </a:solidFill>
                        </a:rPr>
                        <a:t> </a:t>
                      </a:r>
                      <a:r>
                        <a:rPr lang="en-US" dirty="0" err="1">
                          <a:solidFill>
                            <a:srgbClr val="000000"/>
                          </a:solidFill>
                        </a:rPr>
                        <a:t>khác</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sản</a:t>
                      </a:r>
                      <a:r>
                        <a:rPr lang="en-US" dirty="0">
                          <a:solidFill>
                            <a:srgbClr val="000000"/>
                          </a:solidFill>
                        </a:rPr>
                        <a:t>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29933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Nhóm</a:t>
            </a:r>
            <a:r>
              <a:rPr lang="en-US" dirty="0"/>
              <a:t> </a:t>
            </a:r>
            <a:r>
              <a:rPr lang="en-US" dirty="0" err="1"/>
              <a:t>chỉ</a:t>
            </a:r>
            <a:r>
              <a:rPr lang="en-US" dirty="0"/>
              <a:t> </a:t>
            </a:r>
            <a:r>
              <a:rPr lang="en-US" dirty="0" err="1"/>
              <a:t>tiêu</a:t>
            </a:r>
            <a:r>
              <a:rPr lang="en-US" dirty="0"/>
              <a:t> </a:t>
            </a:r>
            <a:r>
              <a:rPr lang="en-US" dirty="0" err="1"/>
              <a:t>phản</a:t>
            </a:r>
            <a:r>
              <a:rPr lang="en-US" dirty="0"/>
              <a:t> </a:t>
            </a:r>
            <a:r>
              <a:rPr lang="en-US" dirty="0" err="1"/>
              <a:t>ánh</a:t>
            </a:r>
            <a:r>
              <a:rPr lang="en-US" dirty="0"/>
              <a:t> KN </a:t>
            </a:r>
            <a:r>
              <a:rPr lang="en-US" dirty="0" err="1"/>
              <a:t>sinh</a:t>
            </a:r>
            <a:r>
              <a:rPr lang="en-US" dirty="0"/>
              <a:t> </a:t>
            </a:r>
            <a:r>
              <a:rPr lang="en-US" dirty="0" err="1"/>
              <a:t>lợi</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008604047"/>
              </p:ext>
            </p:extLst>
          </p:nvPr>
        </p:nvGraphicFramePr>
        <p:xfrm>
          <a:off x="779462" y="1949450"/>
          <a:ext cx="7905965" cy="3337560"/>
        </p:xfrm>
        <a:graphic>
          <a:graphicData uri="http://schemas.openxmlformats.org/drawingml/2006/table">
            <a:tbl>
              <a:tblPr firstRow="1" bandRow="1">
                <a:tableStyleId>{5C22544A-7EE6-4342-B048-85BDC9FD1C3A}</a:tableStyleId>
              </a:tblPr>
              <a:tblGrid>
                <a:gridCol w="543971">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391941">
                  <a:extLst>
                    <a:ext uri="{9D8B030D-6E8A-4147-A177-3AD203B41FA5}">
                      <a16:colId xmlns:a16="http://schemas.microsoft.com/office/drawing/2014/main" val="20002"/>
                    </a:ext>
                  </a:extLst>
                </a:gridCol>
                <a:gridCol w="3841028">
                  <a:extLst>
                    <a:ext uri="{9D8B030D-6E8A-4147-A177-3AD203B41FA5}">
                      <a16:colId xmlns:a16="http://schemas.microsoft.com/office/drawing/2014/main" val="20003"/>
                    </a:ext>
                  </a:extLst>
                </a:gridCol>
              </a:tblGrid>
              <a:tr h="370840">
                <a:tc>
                  <a:txBody>
                    <a:bodyPr/>
                    <a:lstStyle/>
                    <a:p>
                      <a:pPr algn="ctr"/>
                      <a:r>
                        <a:rPr lang="en-US" dirty="0">
                          <a:solidFill>
                            <a:srgbClr val="000000"/>
                          </a:solidFill>
                        </a:rPr>
                        <a:t>TT</a:t>
                      </a:r>
                    </a:p>
                  </a:txBody>
                  <a:tcPr>
                    <a:lnB w="12700" cap="flat" cmpd="sng" algn="ctr">
                      <a:solidFill>
                        <a:scrgbClr r="0" g="0" b="0"/>
                      </a:solidFill>
                      <a:prstDash val="solid"/>
                      <a:round/>
                      <a:headEnd type="none" w="med" len="med"/>
                      <a:tailEnd type="none" w="med" len="med"/>
                    </a:lnB>
                  </a:tcPr>
                </a:tc>
                <a:tc gridSpan="3">
                  <a:txBody>
                    <a:bodyPr/>
                    <a:lstStyle/>
                    <a:p>
                      <a:pPr algn="ctr"/>
                      <a:r>
                        <a:rPr lang="en-US" dirty="0" err="1">
                          <a:solidFill>
                            <a:srgbClr val="000000"/>
                          </a:solidFill>
                        </a:rPr>
                        <a:t>Công</a:t>
                      </a:r>
                      <a:r>
                        <a:rPr lang="en-US" dirty="0">
                          <a:solidFill>
                            <a:srgbClr val="000000"/>
                          </a:solidFill>
                        </a:rPr>
                        <a:t> </a:t>
                      </a:r>
                      <a:r>
                        <a:rPr lang="en-US" dirty="0" err="1">
                          <a:solidFill>
                            <a:srgbClr val="000000"/>
                          </a:solidFill>
                        </a:rPr>
                        <a:t>thức</a:t>
                      </a:r>
                      <a:endParaRPr lang="en-US" dirty="0">
                        <a:solidFill>
                          <a:srgbClr val="000000"/>
                        </a:solidFill>
                      </a:endParaRP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rowSpan="2">
                  <a:txBody>
                    <a:bodyPr/>
                    <a:lstStyle/>
                    <a:p>
                      <a:pPr algn="ctr"/>
                      <a:r>
                        <a:rPr lang="en-US" dirty="0">
                          <a:solidFill>
                            <a:srgbClr val="000000"/>
                          </a:solidFill>
                        </a:rPr>
                        <a:t>1</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rowSpan="2">
                  <a:txBody>
                    <a:bodyPr/>
                    <a:lstStyle/>
                    <a:p>
                      <a:pPr algn="ct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sinh</a:t>
                      </a:r>
                      <a:r>
                        <a:rPr lang="en-US" dirty="0">
                          <a:solidFill>
                            <a:srgbClr val="000000"/>
                          </a:solidFill>
                        </a:rPr>
                        <a:t> </a:t>
                      </a:r>
                      <a:r>
                        <a:rPr lang="en-US" dirty="0" err="1">
                          <a:solidFill>
                            <a:srgbClr val="000000"/>
                          </a:solidFill>
                        </a:rPr>
                        <a:t>lợi</a:t>
                      </a:r>
                      <a:r>
                        <a:rPr lang="en-US" dirty="0">
                          <a:solidFill>
                            <a:srgbClr val="000000"/>
                          </a:solidFill>
                        </a:rPr>
                        <a:t> </a:t>
                      </a: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(ROS)</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Lợi</a:t>
                      </a:r>
                      <a:r>
                        <a:rPr lang="en-US" dirty="0">
                          <a:solidFill>
                            <a:srgbClr val="000000"/>
                          </a:solidFill>
                        </a:rPr>
                        <a:t> </a:t>
                      </a:r>
                      <a:r>
                        <a:rPr lang="en-US" dirty="0" err="1">
                          <a:solidFill>
                            <a:srgbClr val="000000"/>
                          </a:solidFill>
                        </a:rPr>
                        <a:t>nhuận</a:t>
                      </a:r>
                      <a:r>
                        <a:rPr lang="en-US" baseline="0" dirty="0">
                          <a:solidFill>
                            <a:srgbClr val="000000"/>
                          </a:solidFill>
                        </a:rPr>
                        <a:t> (</a:t>
                      </a:r>
                      <a:r>
                        <a:rPr lang="en-US" baseline="0" dirty="0" err="1">
                          <a:solidFill>
                            <a:srgbClr val="000000"/>
                          </a:solidFill>
                        </a:rPr>
                        <a:t>trước</a:t>
                      </a:r>
                      <a:r>
                        <a:rPr lang="en-US" baseline="0" dirty="0">
                          <a:solidFill>
                            <a:srgbClr val="000000"/>
                          </a:solidFill>
                        </a:rPr>
                        <a:t>) </a:t>
                      </a:r>
                      <a:r>
                        <a:rPr lang="en-US" baseline="0" dirty="0" err="1">
                          <a:solidFill>
                            <a:srgbClr val="000000"/>
                          </a:solidFill>
                        </a:rPr>
                        <a:t>sau</a:t>
                      </a:r>
                      <a:r>
                        <a:rPr lang="en-US" baseline="0" dirty="0">
                          <a:solidFill>
                            <a:srgbClr val="000000"/>
                          </a:solidFill>
                        </a:rPr>
                        <a:t> </a:t>
                      </a:r>
                      <a:r>
                        <a:rPr lang="en-US" baseline="0" dirty="0" err="1">
                          <a:solidFill>
                            <a:srgbClr val="000000"/>
                          </a:solidFill>
                        </a:rPr>
                        <a:t>thuế</a:t>
                      </a:r>
                      <a:endParaRPr lang="en-US" dirty="0">
                        <a:solidFill>
                          <a:srgbClr val="000000"/>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rowSpan="2">
                  <a:txBody>
                    <a:bodyPr/>
                    <a:lstStyle/>
                    <a:p>
                      <a:pPr algn="ctr"/>
                      <a:r>
                        <a:rPr lang="en-US" dirty="0">
                          <a:solidFill>
                            <a:srgbClr val="000000"/>
                          </a:solidFill>
                        </a:rPr>
                        <a:t>2</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sinh</a:t>
                      </a:r>
                      <a:r>
                        <a:rPr lang="en-US" dirty="0">
                          <a:solidFill>
                            <a:srgbClr val="000000"/>
                          </a:solidFill>
                        </a:rPr>
                        <a:t> </a:t>
                      </a:r>
                      <a:r>
                        <a:rPr lang="en-US" dirty="0" err="1">
                          <a:solidFill>
                            <a:srgbClr val="000000"/>
                          </a:solidFill>
                        </a:rPr>
                        <a:t>lợi</a:t>
                      </a:r>
                      <a:r>
                        <a:rPr lang="en-US" dirty="0">
                          <a:solidFill>
                            <a:srgbClr val="000000"/>
                          </a:solidFill>
                        </a:rPr>
                        <a:t> </a:t>
                      </a:r>
                      <a:r>
                        <a:rPr lang="en-US" dirty="0" err="1">
                          <a:solidFill>
                            <a:srgbClr val="000000"/>
                          </a:solidFill>
                        </a:rPr>
                        <a:t>tổng</a:t>
                      </a:r>
                      <a:r>
                        <a:rPr lang="en-US" dirty="0">
                          <a:solidFill>
                            <a:srgbClr val="000000"/>
                          </a:solidFill>
                        </a:rPr>
                        <a:t> TS (ROA)</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Lợi</a:t>
                      </a:r>
                      <a:r>
                        <a:rPr lang="en-US" dirty="0">
                          <a:solidFill>
                            <a:srgbClr val="000000"/>
                          </a:solidFill>
                        </a:rPr>
                        <a:t> </a:t>
                      </a:r>
                      <a:r>
                        <a:rPr lang="en-US" dirty="0" err="1">
                          <a:solidFill>
                            <a:srgbClr val="000000"/>
                          </a:solidFill>
                        </a:rPr>
                        <a:t>nhuận</a:t>
                      </a:r>
                      <a:r>
                        <a:rPr lang="en-US" dirty="0">
                          <a:solidFill>
                            <a:srgbClr val="000000"/>
                          </a:solidFill>
                        </a:rPr>
                        <a:t> (</a:t>
                      </a:r>
                      <a:r>
                        <a:rPr lang="en-US" dirty="0" err="1">
                          <a:solidFill>
                            <a:srgbClr val="000000"/>
                          </a:solidFill>
                        </a:rPr>
                        <a:t>trước</a:t>
                      </a:r>
                      <a:r>
                        <a:rPr lang="en-US" dirty="0">
                          <a:solidFill>
                            <a:srgbClr val="000000"/>
                          </a:solidFill>
                        </a:rPr>
                        <a:t>) </a:t>
                      </a:r>
                      <a:r>
                        <a:rPr lang="en-US" dirty="0" err="1">
                          <a:solidFill>
                            <a:srgbClr val="000000"/>
                          </a:solidFill>
                        </a:rPr>
                        <a:t>sau</a:t>
                      </a:r>
                      <a:r>
                        <a:rPr lang="en-US" dirty="0">
                          <a:solidFill>
                            <a:srgbClr val="000000"/>
                          </a:solidFill>
                        </a:rPr>
                        <a:t> </a:t>
                      </a:r>
                      <a:r>
                        <a:rPr lang="en-US" dirty="0" err="1">
                          <a:solidFill>
                            <a:srgbClr val="000000"/>
                          </a:solidFill>
                        </a:rPr>
                        <a:t>thuế</a:t>
                      </a:r>
                      <a:r>
                        <a:rPr lang="en-US" dirty="0">
                          <a:solidFill>
                            <a:srgbClr val="000000"/>
                          </a:solidFill>
                        </a:rPr>
                        <a:t> (</a:t>
                      </a:r>
                      <a:r>
                        <a:rPr lang="en-US" dirty="0" err="1">
                          <a:solidFill>
                            <a:srgbClr val="000000"/>
                          </a:solidFill>
                        </a:rPr>
                        <a:t>lãi</a:t>
                      </a:r>
                      <a:r>
                        <a:rPr lang="en-US" dirty="0">
                          <a:solidFill>
                            <a:srgbClr val="000000"/>
                          </a:solidFill>
                        </a:rPr>
                        <a:t> </a:t>
                      </a:r>
                      <a:r>
                        <a:rPr lang="en-US" dirty="0" err="1">
                          <a:solidFill>
                            <a:srgbClr val="000000"/>
                          </a:solidFill>
                        </a:rPr>
                        <a:t>vay</a:t>
                      </a:r>
                      <a:r>
                        <a:rPr lang="en-US" dirty="0">
                          <a:solidFill>
                            <a:srgbClr val="000000"/>
                          </a:solidFill>
                        </a:rPr>
                        <a:t>)</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Tổng</a:t>
                      </a:r>
                      <a:r>
                        <a:rPr lang="en-US" dirty="0">
                          <a:solidFill>
                            <a:srgbClr val="000000"/>
                          </a:solidFill>
                        </a:rPr>
                        <a:t> TS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rowSpan="2">
                  <a:txBody>
                    <a:bodyPr/>
                    <a:lstStyle/>
                    <a:p>
                      <a:pPr algn="ctr"/>
                      <a:r>
                        <a:rPr lang="en-US" dirty="0">
                          <a:solidFill>
                            <a:srgbClr val="000000"/>
                          </a:solidFill>
                        </a:rPr>
                        <a:t>3</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sinh</a:t>
                      </a:r>
                      <a:r>
                        <a:rPr lang="en-US" dirty="0">
                          <a:solidFill>
                            <a:srgbClr val="000000"/>
                          </a:solidFill>
                        </a:rPr>
                        <a:t> </a:t>
                      </a:r>
                      <a:r>
                        <a:rPr lang="en-US" dirty="0" err="1">
                          <a:solidFill>
                            <a:srgbClr val="000000"/>
                          </a:solidFill>
                        </a:rPr>
                        <a:t>lợi</a:t>
                      </a:r>
                      <a:r>
                        <a:rPr lang="en-US" dirty="0">
                          <a:solidFill>
                            <a:srgbClr val="000000"/>
                          </a:solidFill>
                        </a:rPr>
                        <a:t> </a:t>
                      </a:r>
                      <a:r>
                        <a:rPr lang="en-US" dirty="0" err="1">
                          <a:solidFill>
                            <a:srgbClr val="000000"/>
                          </a:solidFill>
                        </a:rPr>
                        <a:t>vốn</a:t>
                      </a:r>
                      <a:r>
                        <a:rPr lang="en-US" dirty="0">
                          <a:solidFill>
                            <a:srgbClr val="000000"/>
                          </a:solidFill>
                        </a:rPr>
                        <a:t> CSH (ROE)</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Lợi</a:t>
                      </a:r>
                      <a:r>
                        <a:rPr lang="en-US" dirty="0">
                          <a:solidFill>
                            <a:srgbClr val="000000"/>
                          </a:solidFill>
                        </a:rPr>
                        <a:t> </a:t>
                      </a:r>
                      <a:r>
                        <a:rPr lang="en-US" dirty="0" err="1">
                          <a:solidFill>
                            <a:srgbClr val="000000"/>
                          </a:solidFill>
                        </a:rPr>
                        <a:t>nhuận</a:t>
                      </a:r>
                      <a:r>
                        <a:rPr lang="en-US" dirty="0">
                          <a:solidFill>
                            <a:srgbClr val="000000"/>
                          </a:solidFill>
                        </a:rPr>
                        <a:t> </a:t>
                      </a:r>
                      <a:r>
                        <a:rPr lang="en-US" dirty="0" err="1">
                          <a:solidFill>
                            <a:srgbClr val="000000"/>
                          </a:solidFill>
                        </a:rPr>
                        <a:t>sau</a:t>
                      </a:r>
                      <a:r>
                        <a:rPr lang="en-US" dirty="0">
                          <a:solidFill>
                            <a:srgbClr val="000000"/>
                          </a:solidFill>
                        </a:rPr>
                        <a:t> </a:t>
                      </a:r>
                      <a:r>
                        <a:rPr lang="en-US" dirty="0" err="1">
                          <a:solidFill>
                            <a:srgbClr val="000000"/>
                          </a:solidFill>
                        </a:rPr>
                        <a:t>thuế</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Vốn</a:t>
                      </a:r>
                      <a:r>
                        <a:rPr lang="en-US" dirty="0">
                          <a:solidFill>
                            <a:srgbClr val="000000"/>
                          </a:solidFill>
                        </a:rPr>
                        <a:t> CSH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rowSpan="2">
                  <a:txBody>
                    <a:bodyPr/>
                    <a:lstStyle/>
                    <a:p>
                      <a:pPr algn="ctr"/>
                      <a:r>
                        <a:rPr lang="en-US" dirty="0">
                          <a:solidFill>
                            <a:srgbClr val="000000"/>
                          </a:solidFill>
                        </a:rPr>
                        <a:t>4</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sinh</a:t>
                      </a:r>
                      <a:r>
                        <a:rPr lang="en-US" dirty="0">
                          <a:solidFill>
                            <a:srgbClr val="000000"/>
                          </a:solidFill>
                        </a:rPr>
                        <a:t> </a:t>
                      </a:r>
                      <a:r>
                        <a:rPr lang="en-US" dirty="0" err="1">
                          <a:solidFill>
                            <a:srgbClr val="000000"/>
                          </a:solidFill>
                        </a:rPr>
                        <a:t>lợi</a:t>
                      </a:r>
                      <a:r>
                        <a:rPr lang="en-US" dirty="0">
                          <a:solidFill>
                            <a:srgbClr val="000000"/>
                          </a:solidFill>
                        </a:rPr>
                        <a:t> </a:t>
                      </a:r>
                      <a:r>
                        <a:rPr lang="en-US" dirty="0" err="1">
                          <a:solidFill>
                            <a:srgbClr val="000000"/>
                          </a:solidFill>
                        </a:rPr>
                        <a:t>vốn</a:t>
                      </a:r>
                      <a:r>
                        <a:rPr lang="en-US" dirty="0">
                          <a:solidFill>
                            <a:srgbClr val="000000"/>
                          </a:solidFill>
                        </a:rPr>
                        <a:t> </a:t>
                      </a:r>
                      <a:r>
                        <a:rPr lang="en-US" dirty="0" err="1">
                          <a:solidFill>
                            <a:srgbClr val="000000"/>
                          </a:solidFill>
                        </a:rPr>
                        <a:t>kinh</a:t>
                      </a:r>
                      <a:r>
                        <a:rPr lang="en-US" dirty="0">
                          <a:solidFill>
                            <a:srgbClr val="000000"/>
                          </a:solidFill>
                        </a:rPr>
                        <a:t> </a:t>
                      </a:r>
                      <a:r>
                        <a:rPr lang="en-US" dirty="0" err="1">
                          <a:solidFill>
                            <a:srgbClr val="000000"/>
                          </a:solidFill>
                        </a:rPr>
                        <a:t>doanh</a:t>
                      </a:r>
                      <a:r>
                        <a:rPr lang="en-US" dirty="0">
                          <a:solidFill>
                            <a:srgbClr val="000000"/>
                          </a:solidFill>
                        </a:rPr>
                        <a:t> (ROC)</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0000"/>
                          </a:solidFill>
                        </a:rPr>
                        <a:t>EBIT</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Vốn</a:t>
                      </a:r>
                      <a:r>
                        <a:rPr lang="en-US" dirty="0">
                          <a:solidFill>
                            <a:srgbClr val="000000"/>
                          </a:solidFill>
                        </a:rPr>
                        <a:t> </a:t>
                      </a:r>
                      <a:r>
                        <a:rPr lang="en-US" dirty="0" err="1">
                          <a:solidFill>
                            <a:srgbClr val="000000"/>
                          </a:solidFill>
                        </a:rPr>
                        <a:t>kinh</a:t>
                      </a:r>
                      <a:r>
                        <a:rPr lang="en-US" dirty="0">
                          <a:solidFill>
                            <a:srgbClr val="000000"/>
                          </a:solidFill>
                        </a:rPr>
                        <a:t> </a:t>
                      </a:r>
                      <a:r>
                        <a:rPr lang="en-US" dirty="0" err="1">
                          <a:solidFill>
                            <a:srgbClr val="000000"/>
                          </a:solidFill>
                        </a:rPr>
                        <a:t>doanh</a:t>
                      </a:r>
                      <a:r>
                        <a:rPr lang="en-US" dirty="0">
                          <a:solidFill>
                            <a:srgbClr val="000000"/>
                          </a:solidFill>
                        </a:rPr>
                        <a:t> </a:t>
                      </a:r>
                      <a:r>
                        <a:rPr lang="en-US" dirty="0" err="1">
                          <a:solidFill>
                            <a:srgbClr val="000000"/>
                          </a:solidFill>
                        </a:rPr>
                        <a:t>bq</a:t>
                      </a:r>
                      <a:endParaRPr lang="en-US" dirty="0">
                        <a:solidFill>
                          <a:srgbClr val="000000"/>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695148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Nhóm</a:t>
            </a:r>
            <a:r>
              <a:rPr lang="en-US" dirty="0"/>
              <a:t> </a:t>
            </a:r>
            <a:r>
              <a:rPr lang="en-US" dirty="0" err="1"/>
              <a:t>chỉ</a:t>
            </a:r>
            <a:r>
              <a:rPr lang="en-US" dirty="0"/>
              <a:t> </a:t>
            </a:r>
            <a:r>
              <a:rPr lang="en-US" dirty="0" err="1"/>
              <a:t>tiêu</a:t>
            </a:r>
            <a:r>
              <a:rPr lang="en-US" dirty="0"/>
              <a:t> </a:t>
            </a:r>
            <a:r>
              <a:rPr lang="en-US" dirty="0" err="1"/>
              <a:t>phản</a:t>
            </a:r>
            <a:r>
              <a:rPr lang="en-US" dirty="0"/>
              <a:t> </a:t>
            </a:r>
            <a:r>
              <a:rPr lang="en-US" dirty="0" err="1"/>
              <a:t>ánh</a:t>
            </a:r>
            <a:r>
              <a:rPr lang="en-US" dirty="0"/>
              <a:t> </a:t>
            </a:r>
            <a:r>
              <a:rPr lang="en-US" dirty="0" err="1"/>
              <a:t>giá</a:t>
            </a:r>
            <a:r>
              <a:rPr lang="en-US" dirty="0"/>
              <a:t> </a:t>
            </a:r>
            <a:r>
              <a:rPr lang="en-US" dirty="0" err="1"/>
              <a:t>trị</a:t>
            </a:r>
            <a:r>
              <a:rPr lang="en-US" dirty="0"/>
              <a:t> DN</a:t>
            </a:r>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972021866"/>
              </p:ext>
            </p:extLst>
          </p:nvPr>
        </p:nvGraphicFramePr>
        <p:xfrm>
          <a:off x="779462" y="1949450"/>
          <a:ext cx="7905965" cy="4079240"/>
        </p:xfrm>
        <a:graphic>
          <a:graphicData uri="http://schemas.openxmlformats.org/drawingml/2006/table">
            <a:tbl>
              <a:tblPr firstRow="1" bandRow="1">
                <a:tableStyleId>{5C22544A-7EE6-4342-B048-85BDC9FD1C3A}</a:tableStyleId>
              </a:tblPr>
              <a:tblGrid>
                <a:gridCol w="543971">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391941">
                  <a:extLst>
                    <a:ext uri="{9D8B030D-6E8A-4147-A177-3AD203B41FA5}">
                      <a16:colId xmlns:a16="http://schemas.microsoft.com/office/drawing/2014/main" val="20002"/>
                    </a:ext>
                  </a:extLst>
                </a:gridCol>
                <a:gridCol w="3841028">
                  <a:extLst>
                    <a:ext uri="{9D8B030D-6E8A-4147-A177-3AD203B41FA5}">
                      <a16:colId xmlns:a16="http://schemas.microsoft.com/office/drawing/2014/main" val="20003"/>
                    </a:ext>
                  </a:extLst>
                </a:gridCol>
              </a:tblGrid>
              <a:tr h="370840">
                <a:tc>
                  <a:txBody>
                    <a:bodyPr/>
                    <a:lstStyle/>
                    <a:p>
                      <a:pPr algn="ctr"/>
                      <a:r>
                        <a:rPr lang="en-US" dirty="0">
                          <a:solidFill>
                            <a:srgbClr val="000000"/>
                          </a:solidFill>
                        </a:rPr>
                        <a:t>TT</a:t>
                      </a:r>
                    </a:p>
                  </a:txBody>
                  <a:tcPr>
                    <a:lnB w="12700" cap="flat" cmpd="sng" algn="ctr">
                      <a:solidFill>
                        <a:scrgbClr r="0" g="0" b="0"/>
                      </a:solidFill>
                      <a:prstDash val="solid"/>
                      <a:round/>
                      <a:headEnd type="none" w="med" len="med"/>
                      <a:tailEnd type="none" w="med" len="med"/>
                    </a:lnB>
                  </a:tcPr>
                </a:tc>
                <a:tc gridSpan="3">
                  <a:txBody>
                    <a:bodyPr/>
                    <a:lstStyle/>
                    <a:p>
                      <a:pPr algn="ctr"/>
                      <a:r>
                        <a:rPr lang="en-US" dirty="0" err="1">
                          <a:solidFill>
                            <a:srgbClr val="000000"/>
                          </a:solidFill>
                        </a:rPr>
                        <a:t>Công</a:t>
                      </a:r>
                      <a:r>
                        <a:rPr lang="en-US" dirty="0">
                          <a:solidFill>
                            <a:srgbClr val="000000"/>
                          </a:solidFill>
                        </a:rPr>
                        <a:t> </a:t>
                      </a:r>
                      <a:r>
                        <a:rPr lang="en-US" dirty="0" err="1">
                          <a:solidFill>
                            <a:srgbClr val="000000"/>
                          </a:solidFill>
                        </a:rPr>
                        <a:t>thức</a:t>
                      </a:r>
                      <a:endParaRPr lang="en-US" dirty="0">
                        <a:solidFill>
                          <a:srgbClr val="000000"/>
                        </a:solidFill>
                      </a:endParaRP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rowSpan="2">
                  <a:txBody>
                    <a:bodyPr/>
                    <a:lstStyle/>
                    <a:p>
                      <a:pPr algn="ctr"/>
                      <a:r>
                        <a:rPr lang="en-US" dirty="0">
                          <a:solidFill>
                            <a:srgbClr val="000000"/>
                          </a:solidFill>
                        </a:rPr>
                        <a:t>1</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rowSpan="2">
                  <a:txBody>
                    <a:bodyPr/>
                    <a:lstStyle/>
                    <a:p>
                      <a:pPr algn="ctr"/>
                      <a:r>
                        <a:rPr lang="en-US" dirty="0">
                          <a:solidFill>
                            <a:srgbClr val="000000"/>
                          </a:solidFill>
                        </a:rPr>
                        <a:t>Thu </a:t>
                      </a:r>
                      <a:r>
                        <a:rPr lang="en-US" dirty="0" err="1">
                          <a:solidFill>
                            <a:srgbClr val="000000"/>
                          </a:solidFill>
                        </a:rPr>
                        <a:t>nhập</a:t>
                      </a:r>
                      <a:r>
                        <a:rPr lang="en-US" dirty="0">
                          <a:solidFill>
                            <a:srgbClr val="000000"/>
                          </a:solidFill>
                        </a:rPr>
                        <a:t> </a:t>
                      </a:r>
                      <a:r>
                        <a:rPr lang="en-US" dirty="0" err="1">
                          <a:solidFill>
                            <a:srgbClr val="000000"/>
                          </a:solidFill>
                        </a:rPr>
                        <a:t>trên</a:t>
                      </a:r>
                      <a:r>
                        <a:rPr lang="en-US" dirty="0">
                          <a:solidFill>
                            <a:srgbClr val="000000"/>
                          </a:solidFill>
                        </a:rPr>
                        <a:t> </a:t>
                      </a:r>
                      <a:r>
                        <a:rPr lang="en-US" dirty="0" err="1">
                          <a:solidFill>
                            <a:srgbClr val="000000"/>
                          </a:solidFill>
                        </a:rPr>
                        <a:t>mỗi</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phiếu</a:t>
                      </a:r>
                      <a:r>
                        <a:rPr lang="en-US" dirty="0">
                          <a:solidFill>
                            <a:srgbClr val="000000"/>
                          </a:solidFill>
                        </a:rPr>
                        <a:t> (EPS)</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Lợi</a:t>
                      </a:r>
                      <a:r>
                        <a:rPr lang="en-US" dirty="0">
                          <a:solidFill>
                            <a:srgbClr val="000000"/>
                          </a:solidFill>
                        </a:rPr>
                        <a:t> </a:t>
                      </a:r>
                      <a:r>
                        <a:rPr lang="en-US" dirty="0" err="1">
                          <a:solidFill>
                            <a:srgbClr val="000000"/>
                          </a:solidFill>
                        </a:rPr>
                        <a:t>nhuận</a:t>
                      </a:r>
                      <a:r>
                        <a:rPr lang="en-US" dirty="0">
                          <a:solidFill>
                            <a:srgbClr val="000000"/>
                          </a:solidFill>
                        </a:rPr>
                        <a:t> </a:t>
                      </a:r>
                      <a:r>
                        <a:rPr lang="en-US" dirty="0" err="1">
                          <a:solidFill>
                            <a:srgbClr val="000000"/>
                          </a:solidFill>
                        </a:rPr>
                        <a:t>ròng</a:t>
                      </a:r>
                      <a:r>
                        <a:rPr lang="en-US" dirty="0">
                          <a:solidFill>
                            <a:srgbClr val="000000"/>
                          </a:solidFill>
                        </a:rPr>
                        <a:t> – </a:t>
                      </a:r>
                      <a:r>
                        <a:rPr lang="en-US" dirty="0" err="1">
                          <a:solidFill>
                            <a:srgbClr val="000000"/>
                          </a:solidFill>
                        </a:rPr>
                        <a:t>cổ</a:t>
                      </a:r>
                      <a:r>
                        <a:rPr lang="en-US" dirty="0">
                          <a:solidFill>
                            <a:srgbClr val="000000"/>
                          </a:solidFill>
                        </a:rPr>
                        <a:t> </a:t>
                      </a:r>
                      <a:r>
                        <a:rPr lang="en-US" dirty="0" err="1">
                          <a:solidFill>
                            <a:srgbClr val="000000"/>
                          </a:solidFill>
                        </a:rPr>
                        <a:t>tức</a:t>
                      </a:r>
                      <a:r>
                        <a:rPr lang="en-US" dirty="0">
                          <a:solidFill>
                            <a:srgbClr val="000000"/>
                          </a:solidFill>
                        </a:rPr>
                        <a:t> </a:t>
                      </a:r>
                      <a:r>
                        <a:rPr lang="en-US" dirty="0" err="1">
                          <a:solidFill>
                            <a:srgbClr val="000000"/>
                          </a:solidFill>
                        </a:rPr>
                        <a:t>cp</a:t>
                      </a:r>
                      <a:r>
                        <a:rPr lang="en-US" dirty="0">
                          <a:solidFill>
                            <a:srgbClr val="000000"/>
                          </a:solidFill>
                        </a:rPr>
                        <a:t> </a:t>
                      </a:r>
                      <a:r>
                        <a:rPr lang="en-US" dirty="0" err="1">
                          <a:solidFill>
                            <a:srgbClr val="000000"/>
                          </a:solidFill>
                        </a:rPr>
                        <a:t>ưu</a:t>
                      </a:r>
                      <a:r>
                        <a:rPr lang="en-US" dirty="0">
                          <a:solidFill>
                            <a:srgbClr val="000000"/>
                          </a:solidFill>
                        </a:rPr>
                        <a:t> </a:t>
                      </a:r>
                      <a:r>
                        <a:rPr lang="en-US" dirty="0" err="1">
                          <a:solidFill>
                            <a:srgbClr val="000000"/>
                          </a:solidFill>
                        </a:rPr>
                        <a:t>đãi</a:t>
                      </a:r>
                      <a:endParaRPr lang="en-US" dirty="0">
                        <a:solidFill>
                          <a:srgbClr val="000000"/>
                        </a:solidFill>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Số</a:t>
                      </a:r>
                      <a:r>
                        <a:rPr lang="en-US" dirty="0">
                          <a:solidFill>
                            <a:srgbClr val="000000"/>
                          </a:solidFill>
                        </a:rPr>
                        <a:t> </a:t>
                      </a:r>
                      <a:r>
                        <a:rPr lang="en-US" dirty="0" err="1">
                          <a:solidFill>
                            <a:srgbClr val="000000"/>
                          </a:solidFill>
                        </a:rPr>
                        <a:t>lượng</a:t>
                      </a:r>
                      <a:r>
                        <a:rPr lang="en-US" dirty="0">
                          <a:solidFill>
                            <a:srgbClr val="000000"/>
                          </a:solidFill>
                        </a:rPr>
                        <a:t> </a:t>
                      </a:r>
                      <a:r>
                        <a:rPr lang="en-US" dirty="0" err="1">
                          <a:solidFill>
                            <a:srgbClr val="000000"/>
                          </a:solidFill>
                        </a:rPr>
                        <a:t>cp</a:t>
                      </a:r>
                      <a:r>
                        <a:rPr lang="en-US" dirty="0">
                          <a:solidFill>
                            <a:srgbClr val="000000"/>
                          </a:solidFill>
                        </a:rPr>
                        <a:t> </a:t>
                      </a:r>
                      <a:r>
                        <a:rPr lang="en-US" dirty="0" err="1">
                          <a:solidFill>
                            <a:srgbClr val="000000"/>
                          </a:solidFill>
                        </a:rPr>
                        <a:t>phổ</a:t>
                      </a:r>
                      <a:r>
                        <a:rPr lang="en-US" dirty="0">
                          <a:solidFill>
                            <a:srgbClr val="000000"/>
                          </a:solidFill>
                        </a:rPr>
                        <a:t> </a:t>
                      </a:r>
                      <a:r>
                        <a:rPr lang="en-US" dirty="0" err="1">
                          <a:solidFill>
                            <a:srgbClr val="000000"/>
                          </a:solidFill>
                        </a:rPr>
                        <a:t>thông</a:t>
                      </a:r>
                      <a:r>
                        <a:rPr lang="en-US" dirty="0">
                          <a:solidFill>
                            <a:srgbClr val="000000"/>
                          </a:solidFill>
                        </a:rPr>
                        <a:t> </a:t>
                      </a:r>
                      <a:r>
                        <a:rPr lang="en-US" dirty="0" err="1">
                          <a:solidFill>
                            <a:srgbClr val="000000"/>
                          </a:solidFill>
                        </a:rPr>
                        <a:t>lưu</a:t>
                      </a:r>
                      <a:r>
                        <a:rPr lang="en-US" dirty="0">
                          <a:solidFill>
                            <a:srgbClr val="000000"/>
                          </a:solidFill>
                        </a:rPr>
                        <a:t> </a:t>
                      </a:r>
                      <a:r>
                        <a:rPr lang="en-US" dirty="0" err="1">
                          <a:solidFill>
                            <a:srgbClr val="000000"/>
                          </a:solidFill>
                        </a:rPr>
                        <a:t>hành</a:t>
                      </a:r>
                      <a:r>
                        <a:rPr lang="en-US" dirty="0">
                          <a:solidFill>
                            <a:srgbClr val="000000"/>
                          </a:solidFill>
                        </a:rPr>
                        <a:t> </a:t>
                      </a:r>
                      <a:r>
                        <a:rPr lang="en-US" dirty="0" err="1">
                          <a:solidFill>
                            <a:srgbClr val="000000"/>
                          </a:solidFill>
                        </a:rPr>
                        <a:t>bq</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rowSpan="2">
                  <a:txBody>
                    <a:bodyPr/>
                    <a:lstStyle/>
                    <a:p>
                      <a:pPr algn="ctr"/>
                      <a:r>
                        <a:rPr lang="en-US" dirty="0">
                          <a:solidFill>
                            <a:srgbClr val="000000"/>
                          </a:solidFill>
                        </a:rPr>
                        <a:t>2</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chi </a:t>
                      </a:r>
                      <a:r>
                        <a:rPr lang="en-US" dirty="0" err="1">
                          <a:solidFill>
                            <a:srgbClr val="000000"/>
                          </a:solidFill>
                        </a:rPr>
                        <a:t>trả</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tức</a:t>
                      </a:r>
                      <a:r>
                        <a:rPr lang="en-US" dirty="0">
                          <a:solidFill>
                            <a:srgbClr val="000000"/>
                          </a:solidFill>
                        </a:rPr>
                        <a:t> (POR)</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Cổ</a:t>
                      </a:r>
                      <a:r>
                        <a:rPr lang="en-US" dirty="0">
                          <a:solidFill>
                            <a:srgbClr val="000000"/>
                          </a:solidFill>
                        </a:rPr>
                        <a:t> </a:t>
                      </a:r>
                      <a:r>
                        <a:rPr lang="en-US" dirty="0" err="1">
                          <a:solidFill>
                            <a:srgbClr val="000000"/>
                          </a:solidFill>
                        </a:rPr>
                        <a:t>tức</a:t>
                      </a:r>
                      <a:r>
                        <a:rPr lang="en-US" dirty="0">
                          <a:solidFill>
                            <a:srgbClr val="000000"/>
                          </a:solidFill>
                        </a:rPr>
                        <a:t> chi </a:t>
                      </a:r>
                      <a:r>
                        <a:rPr lang="en-US" dirty="0" err="1">
                          <a:solidFill>
                            <a:srgbClr val="000000"/>
                          </a:solidFill>
                        </a:rPr>
                        <a:t>trả</a:t>
                      </a:r>
                      <a:r>
                        <a:rPr lang="en-US" dirty="0">
                          <a:solidFill>
                            <a:srgbClr val="000000"/>
                          </a:solidFill>
                        </a:rPr>
                        <a:t> </a:t>
                      </a:r>
                      <a:r>
                        <a:rPr lang="en-US" dirty="0" err="1">
                          <a:solidFill>
                            <a:srgbClr val="000000"/>
                          </a:solidFill>
                        </a:rPr>
                        <a:t>cho</a:t>
                      </a:r>
                      <a:r>
                        <a:rPr lang="en-US" dirty="0">
                          <a:solidFill>
                            <a:srgbClr val="000000"/>
                          </a:solidFill>
                        </a:rPr>
                        <a:t> </a:t>
                      </a:r>
                      <a:r>
                        <a:rPr lang="en-US" dirty="0" err="1">
                          <a:solidFill>
                            <a:srgbClr val="000000"/>
                          </a:solidFill>
                        </a:rPr>
                        <a:t>mỗi</a:t>
                      </a:r>
                      <a:r>
                        <a:rPr lang="en-US" dirty="0">
                          <a:solidFill>
                            <a:srgbClr val="000000"/>
                          </a:solidFill>
                        </a:rPr>
                        <a:t> </a:t>
                      </a:r>
                      <a:r>
                        <a:rPr lang="en-US" dirty="0" err="1">
                          <a:solidFill>
                            <a:srgbClr val="000000"/>
                          </a:solidFill>
                        </a:rPr>
                        <a:t>cp</a:t>
                      </a:r>
                      <a:r>
                        <a:rPr lang="en-US" dirty="0">
                          <a:solidFill>
                            <a:srgbClr val="000000"/>
                          </a:solidFill>
                        </a:rPr>
                        <a:t> </a:t>
                      </a:r>
                      <a:r>
                        <a:rPr lang="en-US" dirty="0" err="1">
                          <a:solidFill>
                            <a:srgbClr val="000000"/>
                          </a:solidFill>
                        </a:rPr>
                        <a:t>hàng</a:t>
                      </a:r>
                      <a:r>
                        <a:rPr lang="en-US" dirty="0">
                          <a:solidFill>
                            <a:srgbClr val="000000"/>
                          </a:solidFill>
                        </a:rPr>
                        <a:t> </a:t>
                      </a:r>
                      <a:r>
                        <a:rPr lang="en-US" dirty="0" err="1">
                          <a:solidFill>
                            <a:srgbClr val="000000"/>
                          </a:solidFill>
                        </a:rPr>
                        <a:t>năm</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solidFill>
                            <a:srgbClr val="000000"/>
                          </a:solidFill>
                        </a:rPr>
                        <a:t>EPS</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rowSpan="2">
                  <a:txBody>
                    <a:bodyPr/>
                    <a:lstStyle/>
                    <a:p>
                      <a:pPr algn="ctr"/>
                      <a:r>
                        <a:rPr lang="en-US" dirty="0">
                          <a:solidFill>
                            <a:srgbClr val="000000"/>
                          </a:solidFill>
                        </a:rPr>
                        <a:t>3</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giá</a:t>
                      </a:r>
                      <a:r>
                        <a:rPr lang="en-US" dirty="0">
                          <a:solidFill>
                            <a:srgbClr val="000000"/>
                          </a:solidFill>
                        </a:rPr>
                        <a:t>/</a:t>
                      </a:r>
                      <a:r>
                        <a:rPr lang="en-US" dirty="0" err="1">
                          <a:solidFill>
                            <a:srgbClr val="000000"/>
                          </a:solidFill>
                        </a:rPr>
                        <a:t>thu</a:t>
                      </a:r>
                      <a:r>
                        <a:rPr lang="en-US" dirty="0">
                          <a:solidFill>
                            <a:srgbClr val="000000"/>
                          </a:solidFill>
                        </a:rPr>
                        <a:t> </a:t>
                      </a:r>
                      <a:r>
                        <a:rPr lang="en-US" dirty="0" err="1">
                          <a:solidFill>
                            <a:srgbClr val="000000"/>
                          </a:solidFill>
                        </a:rPr>
                        <a:t>nhập</a:t>
                      </a:r>
                      <a:r>
                        <a:rPr lang="en-US" dirty="0">
                          <a:solidFill>
                            <a:srgbClr val="000000"/>
                          </a:solidFill>
                        </a:rPr>
                        <a:t> (P/E)</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Giá</a:t>
                      </a:r>
                      <a:r>
                        <a:rPr lang="en-US" dirty="0">
                          <a:solidFill>
                            <a:srgbClr val="000000"/>
                          </a:solidFill>
                        </a:rPr>
                        <a:t> </a:t>
                      </a:r>
                      <a:r>
                        <a:rPr lang="en-US" dirty="0" err="1">
                          <a:solidFill>
                            <a:srgbClr val="000000"/>
                          </a:solidFill>
                        </a:rPr>
                        <a:t>thị</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phiếu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solidFill>
                            <a:srgbClr val="000000"/>
                          </a:solidFill>
                        </a:rPr>
                        <a:t>EPS</a:t>
                      </a: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rowSpan="2">
                  <a:txBody>
                    <a:bodyPr/>
                    <a:lstStyle/>
                    <a:p>
                      <a:pPr algn="ctr"/>
                      <a:r>
                        <a:rPr lang="en-US" dirty="0">
                          <a:solidFill>
                            <a:srgbClr val="000000"/>
                          </a:solidFill>
                        </a:rPr>
                        <a:t>4</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giá</a:t>
                      </a:r>
                      <a:r>
                        <a:rPr lang="en-US" dirty="0">
                          <a:solidFill>
                            <a:srgbClr val="000000"/>
                          </a:solidFill>
                        </a:rPr>
                        <a:t>/</a:t>
                      </a: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sổ</a:t>
                      </a:r>
                      <a:r>
                        <a:rPr lang="en-US" dirty="0">
                          <a:solidFill>
                            <a:srgbClr val="000000"/>
                          </a:solidFill>
                        </a:rPr>
                        <a:t> </a:t>
                      </a:r>
                      <a:r>
                        <a:rPr lang="en-US" dirty="0" err="1">
                          <a:solidFill>
                            <a:srgbClr val="000000"/>
                          </a:solidFill>
                        </a:rPr>
                        <a:t>sách</a:t>
                      </a:r>
                      <a:r>
                        <a:rPr lang="en-US" dirty="0">
                          <a:solidFill>
                            <a:srgbClr val="000000"/>
                          </a:solidFill>
                        </a:rPr>
                        <a:t> (P/B)</a:t>
                      </a: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Giá</a:t>
                      </a:r>
                      <a:r>
                        <a:rPr lang="en-US" dirty="0">
                          <a:solidFill>
                            <a:srgbClr val="000000"/>
                          </a:solidFill>
                        </a:rPr>
                        <a:t> </a:t>
                      </a:r>
                      <a:r>
                        <a:rPr lang="en-US" dirty="0" err="1">
                          <a:solidFill>
                            <a:srgbClr val="000000"/>
                          </a:solidFill>
                        </a:rPr>
                        <a:t>thị</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phiếu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vMerge="1">
                  <a:txBody>
                    <a:bodyPr/>
                    <a:lstStyle/>
                    <a:p>
                      <a:pPr algn="ctr"/>
                      <a:endParaRPr lang="en-US" dirty="0">
                        <a:solidFill>
                          <a:srgbClr val="000000"/>
                        </a:solidFill>
                      </a:endParaRPr>
                    </a:p>
                  </a:txBody>
                  <a:tcPr>
                    <a:lnR w="12700" cap="flat" cmpd="sng" algn="ctr">
                      <a:solidFill>
                        <a:scrgbClr r="0" g="0" b="0"/>
                      </a:solidFill>
                      <a:prstDash val="solid"/>
                      <a:round/>
                      <a:headEnd type="none" w="med" len="med"/>
                      <a:tailEnd type="none" w="med" len="med"/>
                    </a:lnR>
                  </a:tcPr>
                </a:tc>
                <a:tc vMerge="1">
                  <a:txBody>
                    <a:bodyPr/>
                    <a:lstStyle/>
                    <a:p>
                      <a:pPr algn="ct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solidFill>
                          <a:srgbClr val="000000"/>
                        </a:solidFill>
                      </a:endParaRP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sổ</a:t>
                      </a:r>
                      <a:r>
                        <a:rPr lang="en-US" dirty="0">
                          <a:solidFill>
                            <a:srgbClr val="000000"/>
                          </a:solidFill>
                        </a:rPr>
                        <a:t> </a:t>
                      </a:r>
                      <a:r>
                        <a:rPr lang="en-US" dirty="0" err="1">
                          <a:solidFill>
                            <a:srgbClr val="000000"/>
                          </a:solidFill>
                        </a:rPr>
                        <a:t>sách</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cp</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rowSpan="2">
                  <a:txBody>
                    <a:bodyPr/>
                    <a:lstStyle/>
                    <a:p>
                      <a:pPr algn="ctr"/>
                      <a:r>
                        <a:rPr lang="en-US" dirty="0">
                          <a:solidFill>
                            <a:srgbClr val="000000"/>
                          </a:solidFill>
                        </a:rPr>
                        <a:t>5</a:t>
                      </a:r>
                    </a:p>
                  </a:txBody>
                  <a:tcPr>
                    <a:lnR w="12700" cap="flat" cmpd="sng" algn="ctr">
                      <a:solidFill>
                        <a:scrgbClr r="0" g="0" b="0"/>
                      </a:solidFill>
                      <a:prstDash val="solid"/>
                      <a:round/>
                      <a:headEnd type="none" w="med" len="med"/>
                      <a:tailEnd type="none" w="med" len="med"/>
                    </a:lnR>
                  </a:tcPr>
                </a:tc>
                <a:tc rowSpan="2">
                  <a:txBody>
                    <a:bodyPr/>
                    <a:lstStyle/>
                    <a:p>
                      <a:pPr algn="ctr"/>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giá</a:t>
                      </a:r>
                      <a:r>
                        <a:rPr lang="en-US" dirty="0">
                          <a:solidFill>
                            <a:srgbClr val="000000"/>
                          </a:solidFill>
                        </a:rPr>
                        <a:t>/</a:t>
                      </a:r>
                      <a:r>
                        <a:rPr lang="en-US" dirty="0" err="1">
                          <a:solidFill>
                            <a:srgbClr val="000000"/>
                          </a:solidFill>
                        </a:rPr>
                        <a:t>doanh</a:t>
                      </a:r>
                      <a:r>
                        <a:rPr lang="en-US" baseline="0" dirty="0">
                          <a:solidFill>
                            <a:srgbClr val="000000"/>
                          </a:solidFill>
                        </a:rPr>
                        <a:t> </a:t>
                      </a:r>
                      <a:r>
                        <a:rPr lang="en-US" baseline="0" dirty="0" err="1">
                          <a:solidFill>
                            <a:srgbClr val="000000"/>
                          </a:solidFill>
                        </a:rPr>
                        <a:t>thu</a:t>
                      </a:r>
                      <a:r>
                        <a:rPr lang="en-US" baseline="0" dirty="0">
                          <a:solidFill>
                            <a:srgbClr val="000000"/>
                          </a:solidFill>
                        </a:rPr>
                        <a:t> (P/S)</a:t>
                      </a:r>
                      <a:endParaRPr lang="en-US" dirty="0">
                        <a:solidFill>
                          <a:srgbClr val="000000"/>
                        </a:solidFill>
                      </a:endParaRPr>
                    </a:p>
                  </a:txBody>
                  <a:tcPr anchor="ctr">
                    <a:lnL w="12700" cap="flat" cmpd="sng" algn="ctr">
                      <a:solidFill>
                        <a:scrgbClr r="0" g="0" b="0"/>
                      </a:solid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a:solidFill>
                            <a:srgbClr val="000000"/>
                          </a:solidFill>
                        </a:rPr>
                        <a:t>=</a:t>
                      </a:r>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err="1">
                          <a:solidFill>
                            <a:srgbClr val="000000"/>
                          </a:solidFill>
                        </a:rPr>
                        <a:t>Giá</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trường</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phiếu</a:t>
                      </a:r>
                      <a:endParaRPr lang="en-US" dirty="0">
                        <a:solidFill>
                          <a:srgbClr val="000000"/>
                        </a:solidFill>
                      </a:endParaRPr>
                    </a:p>
                  </a:txBody>
                  <a:tcPr anchor="ctr">
                    <a:lnL w="12700" cmpd="sng">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trên</a:t>
                      </a:r>
                      <a:r>
                        <a:rPr lang="en-US" dirty="0">
                          <a:solidFill>
                            <a:srgbClr val="000000"/>
                          </a:solidFill>
                        </a:rPr>
                        <a:t> </a:t>
                      </a:r>
                      <a:r>
                        <a:rPr lang="en-US" dirty="0" err="1">
                          <a:solidFill>
                            <a:srgbClr val="000000"/>
                          </a:solidFill>
                        </a:rPr>
                        <a:t>mỗi</a:t>
                      </a:r>
                      <a:r>
                        <a:rPr lang="en-US" dirty="0">
                          <a:solidFill>
                            <a:srgbClr val="000000"/>
                          </a:solidFill>
                        </a:rPr>
                        <a:t> </a:t>
                      </a:r>
                      <a:r>
                        <a:rPr lang="en-US" dirty="0" err="1">
                          <a:solidFill>
                            <a:srgbClr val="000000"/>
                          </a:solidFill>
                        </a:rPr>
                        <a:t>cp</a:t>
                      </a:r>
                      <a:r>
                        <a:rPr lang="en-US" dirty="0">
                          <a:solidFill>
                            <a:srgbClr val="000000"/>
                          </a:solidFill>
                        </a:rPr>
                        <a:t> </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717980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Tình</a:t>
            </a:r>
            <a:r>
              <a:rPr lang="en-US" dirty="0"/>
              <a:t> </a:t>
            </a:r>
            <a:r>
              <a:rPr lang="en-US" dirty="0" err="1"/>
              <a:t>huống</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hệ</a:t>
            </a:r>
            <a:r>
              <a:rPr lang="en-US" dirty="0"/>
              <a:t> </a:t>
            </a:r>
            <a:r>
              <a:rPr lang="en-US" dirty="0" err="1"/>
              <a:t>số</a:t>
            </a:r>
            <a:r>
              <a:rPr lang="en-US" dirty="0"/>
              <a:t> TCDN</a:t>
            </a:r>
          </a:p>
        </p:txBody>
      </p:sp>
      <p:pic>
        <p:nvPicPr>
          <p:cNvPr id="5" name="Content Placeholder 4" descr="index1.jpg"/>
          <p:cNvPicPr>
            <a:picLocks noGrp="1" noChangeAspect="1"/>
          </p:cNvPicPr>
          <p:nvPr>
            <p:ph idx="1"/>
          </p:nvPr>
        </p:nvPicPr>
        <p:blipFill>
          <a:blip r:embed="rId2">
            <a:extLst>
              <a:ext uri="{28A0092B-C50C-407E-A947-70E740481C1C}">
                <a14:useLocalDpi xmlns:a14="http://schemas.microsoft.com/office/drawing/2010/main" val="0"/>
              </a:ext>
            </a:extLst>
          </a:blip>
          <a:srcRect l="-29174" r="-29174"/>
          <a:stretch>
            <a:fillRect/>
          </a:stretch>
        </p:blipFill>
        <p:spPr/>
      </p:pic>
    </p:spTree>
    <p:extLst>
      <p:ext uri="{BB962C8B-B14F-4D97-AF65-F5344CB8AC3E}">
        <p14:creationId xmlns:p14="http://schemas.microsoft.com/office/powerpoint/2010/main" val="39816679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LẬP KẾ HOẠCH TCDN</a:t>
            </a:r>
          </a:p>
        </p:txBody>
      </p:sp>
      <p:sp>
        <p:nvSpPr>
          <p:cNvPr id="3" name="Content Placeholder 2"/>
          <p:cNvSpPr>
            <a:spLocks noGrp="1"/>
          </p:cNvSpPr>
          <p:nvPr>
            <p:ph idx="1"/>
          </p:nvPr>
        </p:nvSpPr>
        <p:spPr/>
        <p:txBody>
          <a:bodyPr/>
          <a:lstStyle/>
          <a:p>
            <a:pPr>
              <a:lnSpc>
                <a:spcPct val="150000"/>
              </a:lnSpc>
            </a:pPr>
            <a:r>
              <a:rPr lang="en-US" dirty="0" err="1"/>
              <a:t>Khái</a:t>
            </a:r>
            <a:r>
              <a:rPr lang="en-US" dirty="0"/>
              <a:t> </a:t>
            </a:r>
            <a:r>
              <a:rPr lang="en-US" dirty="0" err="1"/>
              <a:t>niệm</a:t>
            </a:r>
            <a:r>
              <a:rPr lang="en-US" dirty="0"/>
              <a:t>, </a:t>
            </a:r>
            <a:r>
              <a:rPr lang="en-US" dirty="0" err="1"/>
              <a:t>ý</a:t>
            </a:r>
            <a:r>
              <a:rPr lang="en-US" dirty="0"/>
              <a:t> </a:t>
            </a:r>
            <a:r>
              <a:rPr lang="en-US" dirty="0" err="1"/>
              <a:t>nghĩa</a:t>
            </a:r>
            <a:endParaRPr lang="en-US" dirty="0"/>
          </a:p>
          <a:p>
            <a:pPr>
              <a:lnSpc>
                <a:spcPct val="150000"/>
              </a:lnSpc>
            </a:pPr>
            <a:r>
              <a:rPr lang="en-US" dirty="0" err="1"/>
              <a:t>Các</a:t>
            </a:r>
            <a:r>
              <a:rPr lang="en-US" dirty="0"/>
              <a:t> </a:t>
            </a:r>
            <a:r>
              <a:rPr lang="en-US" dirty="0" err="1"/>
              <a:t>phương</a:t>
            </a:r>
            <a:r>
              <a:rPr lang="en-US" dirty="0"/>
              <a:t> </a:t>
            </a:r>
            <a:r>
              <a:rPr lang="en-US" dirty="0" err="1"/>
              <a:t>pháp</a:t>
            </a:r>
            <a:r>
              <a:rPr lang="en-US" dirty="0"/>
              <a:t> </a:t>
            </a:r>
            <a:r>
              <a:rPr lang="en-US" dirty="0" err="1"/>
              <a:t>lập</a:t>
            </a:r>
            <a:r>
              <a:rPr lang="en-US" dirty="0"/>
              <a:t> </a:t>
            </a:r>
            <a:r>
              <a:rPr lang="en-US" dirty="0" err="1"/>
              <a:t>kế</a:t>
            </a:r>
            <a:r>
              <a:rPr lang="en-US" dirty="0"/>
              <a:t> </a:t>
            </a:r>
            <a:r>
              <a:rPr lang="en-US" dirty="0" err="1"/>
              <a:t>hoạch</a:t>
            </a:r>
            <a:r>
              <a:rPr lang="en-US" dirty="0"/>
              <a:t> TCDN</a:t>
            </a:r>
          </a:p>
          <a:p>
            <a:pPr>
              <a:lnSpc>
                <a:spcPct val="150000"/>
              </a:lnSpc>
            </a:pPr>
            <a:r>
              <a:rPr lang="en-US" dirty="0" err="1"/>
              <a:t>Quy</a:t>
            </a:r>
            <a:r>
              <a:rPr lang="en-US" dirty="0"/>
              <a:t> </a:t>
            </a:r>
            <a:r>
              <a:rPr lang="en-US" dirty="0" err="1"/>
              <a:t>trình</a:t>
            </a:r>
            <a:r>
              <a:rPr lang="en-US" dirty="0"/>
              <a:t> </a:t>
            </a:r>
            <a:r>
              <a:rPr lang="en-US" dirty="0" err="1"/>
              <a:t>lập</a:t>
            </a:r>
            <a:r>
              <a:rPr lang="en-US" dirty="0"/>
              <a:t> </a:t>
            </a:r>
            <a:r>
              <a:rPr lang="en-US" dirty="0" err="1"/>
              <a:t>kế</a:t>
            </a:r>
            <a:r>
              <a:rPr lang="en-US" dirty="0"/>
              <a:t> </a:t>
            </a:r>
            <a:r>
              <a:rPr lang="en-US" dirty="0" err="1"/>
              <a:t>hoạch</a:t>
            </a:r>
            <a:r>
              <a:rPr lang="en-US" dirty="0"/>
              <a:t> TCDN</a:t>
            </a:r>
          </a:p>
          <a:p>
            <a:pPr>
              <a:lnSpc>
                <a:spcPct val="150000"/>
              </a:lnSpc>
            </a:pPr>
            <a:r>
              <a:rPr lang="en-US" dirty="0" err="1"/>
              <a:t>Tình</a:t>
            </a:r>
            <a:r>
              <a:rPr lang="en-US" dirty="0"/>
              <a:t> </a:t>
            </a:r>
            <a:r>
              <a:rPr lang="en-US" dirty="0" err="1"/>
              <a:t>huống</a:t>
            </a:r>
            <a:endParaRPr lang="en-US" dirty="0"/>
          </a:p>
        </p:txBody>
      </p:sp>
      <p:pic>
        <p:nvPicPr>
          <p:cNvPr id="4" name="Picture 3" descr="corporate plann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456" y="4299073"/>
            <a:ext cx="3692809" cy="2004321"/>
          </a:xfrm>
          <a:prstGeom prst="rect">
            <a:avLst/>
          </a:prstGeom>
        </p:spPr>
      </p:pic>
    </p:spTree>
    <p:extLst>
      <p:ext uri="{BB962C8B-B14F-4D97-AF65-F5344CB8AC3E}">
        <p14:creationId xmlns:p14="http://schemas.microsoft.com/office/powerpoint/2010/main" val="530632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p:cNvSpPr>
            <a:spLocks noGrp="1"/>
          </p:cNvSpPr>
          <p:nvPr>
            <p:ph idx="1"/>
          </p:nvPr>
        </p:nvSpPr>
        <p:spPr>
          <a:xfrm>
            <a:off x="779463" y="1949824"/>
            <a:ext cx="5507282" cy="4007224"/>
          </a:xfrm>
        </p:spPr>
        <p:txBody>
          <a:bodyPr/>
          <a:lstStyle/>
          <a:p>
            <a:pPr>
              <a:lnSpc>
                <a:spcPct val="120000"/>
              </a:lnSpc>
              <a:buFontTx/>
              <a:buChar char="-"/>
            </a:pPr>
            <a:r>
              <a:rPr lang="en-US" dirty="0" err="1"/>
              <a:t>Lập</a:t>
            </a:r>
            <a:r>
              <a:rPr lang="en-US" dirty="0"/>
              <a:t> </a:t>
            </a:r>
            <a:r>
              <a:rPr lang="en-US" dirty="0" err="1"/>
              <a:t>kế</a:t>
            </a:r>
            <a:r>
              <a:rPr lang="en-US" dirty="0"/>
              <a:t> </a:t>
            </a:r>
            <a:r>
              <a:rPr lang="en-US" dirty="0" err="1"/>
              <a:t>hoạch</a:t>
            </a:r>
            <a:r>
              <a:rPr lang="en-US" dirty="0"/>
              <a:t> </a:t>
            </a:r>
            <a:r>
              <a:rPr lang="en-US" dirty="0" err="1"/>
              <a:t>tài</a:t>
            </a:r>
            <a:r>
              <a:rPr lang="en-US" dirty="0"/>
              <a:t> </a:t>
            </a:r>
            <a:r>
              <a:rPr lang="en-US" dirty="0" err="1"/>
              <a:t>chính</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những</a:t>
            </a:r>
            <a:r>
              <a:rPr lang="en-US" dirty="0"/>
              <a:t> </a:t>
            </a:r>
            <a:r>
              <a:rPr lang="en-US" dirty="0" err="1"/>
              <a:t>dự</a:t>
            </a:r>
            <a:r>
              <a:rPr lang="en-US" dirty="0"/>
              <a:t> </a:t>
            </a:r>
            <a:r>
              <a:rPr lang="en-US" dirty="0" err="1"/>
              <a:t>định</a:t>
            </a:r>
            <a:r>
              <a:rPr lang="en-US" dirty="0"/>
              <a:t> </a:t>
            </a:r>
            <a:r>
              <a:rPr lang="en-US" dirty="0" err="1"/>
              <a:t>về</a:t>
            </a:r>
            <a:r>
              <a:rPr lang="en-US" dirty="0"/>
              <a:t> </a:t>
            </a:r>
            <a:r>
              <a:rPr lang="en-US" dirty="0" err="1"/>
              <a:t>tổ</a:t>
            </a:r>
            <a:r>
              <a:rPr lang="en-US" dirty="0"/>
              <a:t> </a:t>
            </a:r>
            <a:r>
              <a:rPr lang="en-US" dirty="0" err="1"/>
              <a:t>chức</a:t>
            </a:r>
            <a:r>
              <a:rPr lang="en-US" dirty="0"/>
              <a:t> </a:t>
            </a:r>
            <a:r>
              <a:rPr lang="en-US" dirty="0" err="1"/>
              <a:t>huy</a:t>
            </a:r>
            <a:r>
              <a:rPr lang="en-US" dirty="0"/>
              <a:t> </a:t>
            </a:r>
            <a:r>
              <a:rPr lang="en-US" dirty="0" err="1"/>
              <a:t>động</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nhằm</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tương</a:t>
            </a:r>
            <a:r>
              <a:rPr lang="en-US" dirty="0"/>
              <a:t> </a:t>
            </a:r>
            <a:r>
              <a:rPr lang="en-US" dirty="0" err="1"/>
              <a:t>lai</a:t>
            </a:r>
            <a:r>
              <a:rPr lang="en-US" dirty="0"/>
              <a:t>. </a:t>
            </a:r>
          </a:p>
          <a:p>
            <a:pPr>
              <a:lnSpc>
                <a:spcPct val="120000"/>
              </a:lnSpc>
              <a:buFontTx/>
              <a:buChar char="-"/>
            </a:pPr>
            <a:r>
              <a:rPr lang="en-US" dirty="0" err="1"/>
              <a:t>Nói</a:t>
            </a:r>
            <a:r>
              <a:rPr lang="en-US" dirty="0"/>
              <a:t> </a:t>
            </a:r>
            <a:r>
              <a:rPr lang="en-US" dirty="0" err="1"/>
              <a:t>cách</a:t>
            </a:r>
            <a:r>
              <a:rPr lang="en-US" dirty="0"/>
              <a:t> </a:t>
            </a:r>
            <a:r>
              <a:rPr lang="en-US" dirty="0" err="1"/>
              <a:t>khác</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tài</a:t>
            </a:r>
            <a:r>
              <a:rPr lang="en-US" dirty="0"/>
              <a:t> </a:t>
            </a:r>
            <a:r>
              <a:rPr lang="en-US" dirty="0" err="1"/>
              <a:t>chính</a:t>
            </a:r>
            <a:r>
              <a:rPr lang="en-US" dirty="0"/>
              <a:t> </a:t>
            </a:r>
            <a:r>
              <a:rPr lang="en-US" dirty="0" err="1"/>
              <a:t>là</a:t>
            </a:r>
            <a:r>
              <a:rPr lang="en-US" dirty="0"/>
              <a:t> </a:t>
            </a:r>
            <a:r>
              <a:rPr lang="en-US" dirty="0" err="1"/>
              <a:t>việc</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tổng</a:t>
            </a:r>
            <a:r>
              <a:rPr lang="en-US" dirty="0"/>
              <a:t> </a:t>
            </a:r>
            <a:r>
              <a:rPr lang="en-US" dirty="0" err="1"/>
              <a:t>hợp</a:t>
            </a:r>
            <a:r>
              <a:rPr lang="en-US" dirty="0"/>
              <a:t> </a:t>
            </a:r>
            <a:r>
              <a:rPr lang="en-US" dirty="0" err="1"/>
              <a:t>các</a:t>
            </a:r>
            <a:r>
              <a:rPr lang="en-US" dirty="0"/>
              <a:t> </a:t>
            </a:r>
            <a:r>
              <a:rPr lang="en-US" dirty="0" err="1"/>
              <a:t>dự</a:t>
            </a:r>
            <a:r>
              <a:rPr lang="en-US" dirty="0"/>
              <a:t> </a:t>
            </a:r>
            <a:r>
              <a:rPr lang="en-US" dirty="0" err="1"/>
              <a:t>báo</a:t>
            </a:r>
            <a:r>
              <a:rPr lang="en-US" dirty="0"/>
              <a:t> </a:t>
            </a:r>
            <a:r>
              <a:rPr lang="en-US" dirty="0" err="1"/>
              <a:t>về</a:t>
            </a:r>
            <a:r>
              <a:rPr lang="en-US" dirty="0"/>
              <a:t> </a:t>
            </a:r>
            <a:r>
              <a:rPr lang="en-US" dirty="0" err="1"/>
              <a:t>tình</a:t>
            </a:r>
            <a:r>
              <a:rPr lang="en-US" dirty="0"/>
              <a:t> </a:t>
            </a:r>
            <a:r>
              <a:rPr lang="en-US" dirty="0" err="1"/>
              <a:t>hình</a:t>
            </a:r>
            <a:r>
              <a:rPr lang="en-US" dirty="0"/>
              <a:t> </a:t>
            </a:r>
            <a:r>
              <a:rPr lang="en-US" dirty="0" err="1"/>
              <a:t>tài</a:t>
            </a:r>
            <a:r>
              <a:rPr lang="en-US" dirty="0"/>
              <a:t> </a:t>
            </a:r>
            <a:r>
              <a:rPr lang="en-US" dirty="0" err="1"/>
              <a:t>chính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tương</a:t>
            </a:r>
            <a:r>
              <a:rPr lang="en-US" dirty="0"/>
              <a:t> </a:t>
            </a:r>
            <a:r>
              <a:rPr lang="en-US" dirty="0" err="1"/>
              <a:t>lai</a:t>
            </a:r>
            <a:endParaRPr lang="en-US" dirty="0"/>
          </a:p>
        </p:txBody>
      </p:sp>
      <p:pic>
        <p:nvPicPr>
          <p:cNvPr id="4" name="Picture 3" descr="608-00248190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233" y="1949824"/>
            <a:ext cx="2232406" cy="4279900"/>
          </a:xfrm>
          <a:prstGeom prst="rect">
            <a:avLst/>
          </a:prstGeom>
        </p:spPr>
      </p:pic>
    </p:spTree>
    <p:extLst>
      <p:ext uri="{BB962C8B-B14F-4D97-AF65-F5344CB8AC3E}">
        <p14:creationId xmlns:p14="http://schemas.microsoft.com/office/powerpoint/2010/main" val="8129652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Ý</a:t>
            </a:r>
            <a:r>
              <a:rPr lang="en-US" dirty="0"/>
              <a:t> </a:t>
            </a:r>
            <a:r>
              <a:rPr lang="en-US" dirty="0" err="1"/>
              <a:t>nghĩa</a:t>
            </a:r>
            <a:endParaRPr lang="en-US" dirty="0"/>
          </a:p>
        </p:txBody>
      </p:sp>
      <p:sp>
        <p:nvSpPr>
          <p:cNvPr id="3" name="Content Placeholder 2"/>
          <p:cNvSpPr>
            <a:spLocks noGrp="1"/>
          </p:cNvSpPr>
          <p:nvPr>
            <p:ph idx="1"/>
          </p:nvPr>
        </p:nvSpPr>
        <p:spPr>
          <a:xfrm>
            <a:off x="779463" y="2341822"/>
            <a:ext cx="7583488" cy="4007224"/>
          </a:xfrm>
        </p:spPr>
        <p:txBody>
          <a:bodyPr/>
          <a:lstStyle/>
          <a:p>
            <a:pPr>
              <a:lnSpc>
                <a:spcPct val="150000"/>
              </a:lnSpc>
            </a:pPr>
            <a:r>
              <a:rPr lang="en-US" dirty="0" err="1"/>
              <a:t>Đối</a:t>
            </a:r>
            <a:r>
              <a:rPr lang="en-US" dirty="0"/>
              <a:t> </a:t>
            </a:r>
            <a:r>
              <a:rPr lang="en-US" dirty="0" err="1"/>
              <a:t>với</a:t>
            </a:r>
            <a:r>
              <a:rPr lang="en-US" dirty="0"/>
              <a:t> </a:t>
            </a:r>
            <a:r>
              <a:rPr lang="en-US" dirty="0" err="1"/>
              <a:t>nhà</a:t>
            </a:r>
            <a:r>
              <a:rPr lang="en-US" dirty="0"/>
              <a:t> </a:t>
            </a:r>
            <a:r>
              <a:rPr lang="en-US" dirty="0" err="1"/>
              <a:t>quản</a:t>
            </a:r>
            <a:r>
              <a:rPr lang="en-US" dirty="0"/>
              <a:t> </a:t>
            </a:r>
            <a:r>
              <a:rPr lang="en-US" dirty="0" err="1"/>
              <a:t>trị</a:t>
            </a:r>
            <a:r>
              <a:rPr lang="en-US" dirty="0"/>
              <a:t> </a:t>
            </a:r>
            <a:r>
              <a:rPr lang="en-US" dirty="0" err="1"/>
              <a:t>doanh</a:t>
            </a:r>
            <a:r>
              <a:rPr lang="en-US" dirty="0"/>
              <a:t> </a:t>
            </a:r>
            <a:r>
              <a:rPr lang="en-US" dirty="0" err="1"/>
              <a:t>nghiệp</a:t>
            </a:r>
            <a:endParaRPr lang="en-US" dirty="0"/>
          </a:p>
          <a:p>
            <a:pPr>
              <a:lnSpc>
                <a:spcPct val="150000"/>
              </a:lnSpc>
            </a:pPr>
            <a:r>
              <a:rPr lang="en-US" dirty="0" err="1"/>
              <a:t>Đối</a:t>
            </a:r>
            <a:r>
              <a:rPr lang="en-US" dirty="0"/>
              <a:t> </a:t>
            </a:r>
            <a:r>
              <a:rPr lang="en-US" dirty="0" err="1"/>
              <a:t>với</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doanh</a:t>
            </a:r>
            <a:r>
              <a:rPr lang="en-US" dirty="0"/>
              <a:t> </a:t>
            </a:r>
            <a:r>
              <a:rPr lang="en-US" dirty="0" err="1"/>
              <a:t>nghiệp</a:t>
            </a:r>
            <a:endParaRPr lang="en-US" dirty="0"/>
          </a:p>
          <a:p>
            <a:pPr>
              <a:lnSpc>
                <a:spcPct val="150000"/>
              </a:lnSpc>
            </a:pPr>
            <a:r>
              <a:rPr lang="en-US" dirty="0" err="1"/>
              <a:t>Đối</a:t>
            </a:r>
            <a:r>
              <a:rPr lang="en-US" dirty="0"/>
              <a:t> </a:t>
            </a:r>
            <a:r>
              <a:rPr lang="en-US" dirty="0" err="1"/>
              <a:t>với</a:t>
            </a:r>
            <a:r>
              <a:rPr lang="en-US" dirty="0"/>
              <a:t> </a:t>
            </a:r>
            <a:r>
              <a:rPr lang="en-US" dirty="0" err="1"/>
              <a:t>các</a:t>
            </a:r>
            <a:r>
              <a:rPr lang="en-US" dirty="0"/>
              <a:t> </a:t>
            </a:r>
            <a:r>
              <a:rPr lang="en-US" dirty="0" err="1"/>
              <a:t>nhà</a:t>
            </a:r>
            <a:r>
              <a:rPr lang="en-US" dirty="0"/>
              <a:t> </a:t>
            </a:r>
            <a:r>
              <a:rPr lang="en-US" dirty="0" err="1"/>
              <a:t>đầu</a:t>
            </a:r>
            <a:r>
              <a:rPr lang="en-US" dirty="0"/>
              <a:t> </a:t>
            </a:r>
            <a:r>
              <a:rPr lang="en-US" dirty="0" err="1"/>
              <a:t>tư</a:t>
            </a:r>
            <a:endParaRPr lang="en-US" dirty="0"/>
          </a:p>
        </p:txBody>
      </p:sp>
      <p:pic>
        <p:nvPicPr>
          <p:cNvPr id="4" name="Picture 3" descr="images1233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104" y="1897270"/>
            <a:ext cx="2438400" cy="4451776"/>
          </a:xfrm>
          <a:prstGeom prst="rect">
            <a:avLst/>
          </a:prstGeom>
        </p:spPr>
      </p:pic>
    </p:spTree>
    <p:extLst>
      <p:ext uri="{BB962C8B-B14F-4D97-AF65-F5344CB8AC3E}">
        <p14:creationId xmlns:p14="http://schemas.microsoft.com/office/powerpoint/2010/main" val="12520900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600" y="0"/>
            <a:ext cx="8686800" cy="984250"/>
          </a:xfrm>
        </p:spPr>
        <p:txBody>
          <a:bodyPr/>
          <a:lstStyle/>
          <a:p>
            <a:r>
              <a:rPr lang="en-US" dirty="0" err="1"/>
              <a:t>Quy</a:t>
            </a:r>
            <a:r>
              <a:rPr lang="en-US" dirty="0"/>
              <a:t> </a:t>
            </a:r>
            <a:r>
              <a:rPr lang="en-US" dirty="0" err="1"/>
              <a:t>trình</a:t>
            </a:r>
            <a:r>
              <a:rPr lang="en-US" dirty="0"/>
              <a:t> </a:t>
            </a:r>
            <a:r>
              <a:rPr lang="en-US" dirty="0" err="1"/>
              <a:t>lập</a:t>
            </a:r>
            <a:r>
              <a:rPr lang="en-US" dirty="0"/>
              <a:t> </a:t>
            </a:r>
            <a:r>
              <a:rPr lang="en-US" dirty="0" err="1"/>
              <a:t>kế</a:t>
            </a:r>
            <a:r>
              <a:rPr lang="en-US" dirty="0"/>
              <a:t> </a:t>
            </a:r>
            <a:r>
              <a:rPr lang="en-US" dirty="0" err="1"/>
              <a:t>hoạch</a:t>
            </a:r>
            <a:r>
              <a:rPr lang="en-US" dirty="0"/>
              <a:t> TCDN</a:t>
            </a:r>
          </a:p>
        </p:txBody>
      </p:sp>
      <p:sp>
        <p:nvSpPr>
          <p:cNvPr id="50178" name="Rectangle 3"/>
          <p:cNvSpPr>
            <a:spLocks noGrp="1" noChangeArrowheads="1"/>
          </p:cNvSpPr>
          <p:nvPr>
            <p:ph idx="1"/>
          </p:nvPr>
        </p:nvSpPr>
        <p:spPr>
          <a:xfrm>
            <a:off x="539750" y="1371600"/>
            <a:ext cx="7993063" cy="5081588"/>
          </a:xfrm>
        </p:spPr>
        <p:txBody>
          <a:bodyPr/>
          <a:lstStyle/>
          <a:p>
            <a:pPr eaLnBrk="1" hangingPunct="1">
              <a:lnSpc>
                <a:spcPct val="80000"/>
              </a:lnSpc>
              <a:buFont typeface="Wingdings" charset="0"/>
              <a:buChar char="ü"/>
            </a:pPr>
            <a:endParaRPr lang="en-US"/>
          </a:p>
          <a:p>
            <a:pPr eaLnBrk="1" hangingPunct="1">
              <a:lnSpc>
                <a:spcPct val="80000"/>
              </a:lnSpc>
              <a:buFont typeface="Wingdings" charset="0"/>
              <a:buChar char="ü"/>
            </a:pPr>
            <a:endParaRPr lang="en-US"/>
          </a:p>
          <a:p>
            <a:pPr eaLnBrk="1" hangingPunct="1">
              <a:lnSpc>
                <a:spcPct val="80000"/>
              </a:lnSpc>
              <a:buFont typeface="Wingdings" charset="0"/>
              <a:buChar char="ü"/>
            </a:pPr>
            <a:endParaRPr lang="en-US"/>
          </a:p>
          <a:p>
            <a:pPr eaLnBrk="1" hangingPunct="1">
              <a:lnSpc>
                <a:spcPct val="80000"/>
              </a:lnSpc>
              <a:buFont typeface="Wingdings" charset="0"/>
              <a:buChar char="ü"/>
            </a:pPr>
            <a:endParaRPr lang="en-US"/>
          </a:p>
          <a:p>
            <a:pPr eaLnBrk="1" hangingPunct="1">
              <a:lnSpc>
                <a:spcPct val="80000"/>
              </a:lnSpc>
              <a:buFont typeface="Wingdings" charset="0"/>
              <a:buChar char="ü"/>
            </a:pPr>
            <a:endParaRPr lang="en-US"/>
          </a:p>
        </p:txBody>
      </p:sp>
      <p:sp>
        <p:nvSpPr>
          <p:cNvPr id="50179"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68331E7-A7EB-464A-A0A9-E3D1CE1659F3}" type="slidenum">
              <a:rPr lang="en-US" sz="1400"/>
              <a:pPr eaLnBrk="1" hangingPunct="1"/>
              <a:t>109</a:t>
            </a:fld>
            <a:endParaRPr lang="en-US" sz="1400"/>
          </a:p>
        </p:txBody>
      </p:sp>
      <p:graphicFrame>
        <p:nvGraphicFramePr>
          <p:cNvPr id="5" name="Diagram 4"/>
          <p:cNvGraphicFramePr/>
          <p:nvPr>
            <p:extLst>
              <p:ext uri="{D42A27DB-BD31-4B8C-83A1-F6EECF244321}">
                <p14:modId xmlns:p14="http://schemas.microsoft.com/office/powerpoint/2010/main" val="1496833184"/>
              </p:ext>
            </p:extLst>
          </p:nvPr>
        </p:nvGraphicFramePr>
        <p:xfrm>
          <a:off x="228600" y="1829426"/>
          <a:ext cx="86106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8779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err="1"/>
              <a:t>Ví</a:t>
            </a:r>
            <a:r>
              <a:rPr lang="en-US" dirty="0"/>
              <a:t> </a:t>
            </a:r>
            <a:r>
              <a:rPr lang="en-US" dirty="0" err="1"/>
              <a:t>dụ</a:t>
            </a:r>
            <a:r>
              <a:rPr lang="en-US" dirty="0"/>
              <a:t> 4</a:t>
            </a:r>
          </a:p>
        </p:txBody>
      </p:sp>
      <p:sp>
        <p:nvSpPr>
          <p:cNvPr id="27651" name="Content Placeholder 2"/>
          <p:cNvSpPr>
            <a:spLocks noGrp="1"/>
          </p:cNvSpPr>
          <p:nvPr>
            <p:ph idx="1"/>
          </p:nvPr>
        </p:nvSpPr>
        <p:spPr>
          <a:xfrm>
            <a:off x="486008" y="1740221"/>
            <a:ext cx="7876943" cy="4468136"/>
          </a:xfrm>
        </p:spPr>
        <p:txBody>
          <a:bodyPr>
            <a:normAutofit fontScale="92500" lnSpcReduction="10000"/>
          </a:bodyPr>
          <a:lstStyle/>
          <a:p>
            <a:pPr algn="just" eaLnBrk="1" hangingPunct="1">
              <a:buFont typeface="Wingdings" charset="0"/>
              <a:buNone/>
            </a:pPr>
            <a:r>
              <a:rPr lang="en-US" sz="2400" b="0" dirty="0"/>
              <a:t>	</a:t>
            </a:r>
            <a:r>
              <a:rPr lang="en-US" sz="2400" b="0" dirty="0" err="1"/>
              <a:t>Ông</a:t>
            </a:r>
            <a:r>
              <a:rPr lang="en-US" sz="2400" b="0" dirty="0"/>
              <a:t> A </a:t>
            </a:r>
            <a:r>
              <a:rPr lang="en-US" sz="2400" b="0" dirty="0" err="1"/>
              <a:t>dự</a:t>
            </a:r>
            <a:r>
              <a:rPr lang="en-US" sz="2400" b="0" dirty="0"/>
              <a:t> </a:t>
            </a:r>
            <a:r>
              <a:rPr lang="en-US" sz="2400" b="0" dirty="0" err="1"/>
              <a:t>định</a:t>
            </a:r>
            <a:r>
              <a:rPr lang="en-US" sz="2400" b="0" dirty="0"/>
              <a:t> </a:t>
            </a:r>
            <a:r>
              <a:rPr lang="en-US" sz="2400" b="0" dirty="0" err="1"/>
              <a:t>sẽ</a:t>
            </a:r>
            <a:r>
              <a:rPr lang="en-US" sz="2400" b="0" dirty="0"/>
              <a:t> </a:t>
            </a:r>
            <a:r>
              <a:rPr lang="en-US" sz="2400" b="0" dirty="0" err="1"/>
              <a:t>xây</a:t>
            </a:r>
            <a:r>
              <a:rPr lang="en-US" sz="2400" b="0" dirty="0"/>
              <a:t> </a:t>
            </a:r>
            <a:r>
              <a:rPr lang="en-US" sz="2400" b="0" dirty="0" err="1"/>
              <a:t>một</a:t>
            </a:r>
            <a:r>
              <a:rPr lang="en-US" sz="2400" b="0" dirty="0"/>
              <a:t> </a:t>
            </a:r>
            <a:r>
              <a:rPr lang="en-US" sz="2400" b="0" dirty="0" err="1"/>
              <a:t>khu</a:t>
            </a:r>
            <a:r>
              <a:rPr lang="en-US" sz="2400" b="0" dirty="0"/>
              <a:t> </a:t>
            </a:r>
            <a:r>
              <a:rPr lang="en-US" sz="2400" b="0" dirty="0" err="1"/>
              <a:t>nhà</a:t>
            </a:r>
            <a:r>
              <a:rPr lang="en-US" sz="2400" b="0" dirty="0"/>
              <a:t> </a:t>
            </a:r>
            <a:r>
              <a:rPr lang="en-US" sz="2400" b="0" dirty="0" err="1"/>
              <a:t>dãy</a:t>
            </a:r>
            <a:r>
              <a:rPr lang="en-US" sz="2400" b="0" dirty="0"/>
              <a:t> </a:t>
            </a:r>
            <a:r>
              <a:rPr lang="en-US" sz="2400" b="0" dirty="0" err="1"/>
              <a:t>cho</a:t>
            </a:r>
            <a:r>
              <a:rPr lang="en-US" sz="2400" b="0" dirty="0"/>
              <a:t> </a:t>
            </a:r>
            <a:r>
              <a:rPr lang="en-US" sz="2400" b="0" dirty="0" err="1"/>
              <a:t>sinh</a:t>
            </a:r>
            <a:r>
              <a:rPr lang="en-US" sz="2400" b="0" dirty="0"/>
              <a:t> </a:t>
            </a:r>
            <a:r>
              <a:rPr lang="en-US" sz="2400" b="0" dirty="0" err="1"/>
              <a:t>viên</a:t>
            </a:r>
            <a:r>
              <a:rPr lang="en-US" sz="2400" b="0" dirty="0"/>
              <a:t> </a:t>
            </a:r>
            <a:r>
              <a:rPr lang="en-US" sz="2400" b="0" dirty="0" err="1"/>
              <a:t>thuê</a:t>
            </a:r>
            <a:r>
              <a:rPr lang="en-US" sz="2400" b="0" dirty="0"/>
              <a:t> </a:t>
            </a:r>
            <a:r>
              <a:rPr lang="en-US" sz="2400" b="0" dirty="0" err="1"/>
              <a:t>với</a:t>
            </a:r>
            <a:r>
              <a:rPr lang="en-US" sz="2400" b="0" dirty="0"/>
              <a:t> </a:t>
            </a:r>
            <a:r>
              <a:rPr lang="en-US" sz="2400" b="0" dirty="0" err="1"/>
              <a:t>thông</a:t>
            </a:r>
            <a:r>
              <a:rPr lang="en-US" sz="2400" b="0" dirty="0"/>
              <a:t> tin </a:t>
            </a:r>
            <a:r>
              <a:rPr lang="en-US" sz="2400" b="0" dirty="0" err="1"/>
              <a:t>như</a:t>
            </a:r>
            <a:r>
              <a:rPr lang="en-US" sz="2400" b="0" dirty="0"/>
              <a:t> </a:t>
            </a:r>
            <a:r>
              <a:rPr lang="en-US" sz="2400" b="0" dirty="0" err="1"/>
              <a:t>sau</a:t>
            </a:r>
            <a:r>
              <a:rPr lang="en-US" sz="2400" b="0" dirty="0"/>
              <a:t>:</a:t>
            </a:r>
          </a:p>
          <a:p>
            <a:pPr algn="just" eaLnBrk="1" hangingPunct="1">
              <a:buFont typeface="Wingdings" charset="0"/>
              <a:buChar char="§"/>
            </a:pPr>
            <a:r>
              <a:rPr lang="en-US" sz="2400" b="0" dirty="0" err="1"/>
              <a:t>Cả</a:t>
            </a:r>
            <a:r>
              <a:rPr lang="en-US" sz="2400" b="0" dirty="0"/>
              <a:t> </a:t>
            </a:r>
            <a:r>
              <a:rPr lang="en-US" sz="2400" b="0" dirty="0" err="1"/>
              <a:t>khu</a:t>
            </a:r>
            <a:r>
              <a:rPr lang="en-US" sz="2400" b="0" dirty="0"/>
              <a:t> </a:t>
            </a:r>
            <a:r>
              <a:rPr lang="en-US" sz="2400" b="0" dirty="0" err="1"/>
              <a:t>nhà</a:t>
            </a:r>
            <a:r>
              <a:rPr lang="en-US" sz="2400" b="0" dirty="0"/>
              <a:t> </a:t>
            </a:r>
            <a:r>
              <a:rPr lang="en-US" sz="2400" b="0" dirty="0" err="1"/>
              <a:t>có</a:t>
            </a:r>
            <a:r>
              <a:rPr lang="en-US" sz="2400" b="0" dirty="0"/>
              <a:t> 20 </a:t>
            </a:r>
            <a:r>
              <a:rPr lang="en-US" sz="2400" b="0" dirty="0" err="1"/>
              <a:t>phòng</a:t>
            </a:r>
            <a:r>
              <a:rPr lang="en-US" sz="2400" b="0" dirty="0"/>
              <a:t>.</a:t>
            </a:r>
          </a:p>
          <a:p>
            <a:pPr algn="just" eaLnBrk="1" hangingPunct="1">
              <a:buFont typeface="Wingdings" charset="0"/>
              <a:buChar char="§"/>
            </a:pPr>
            <a:r>
              <a:rPr lang="en-US" sz="2400" b="0" dirty="0" err="1"/>
              <a:t>Giá</a:t>
            </a:r>
            <a:r>
              <a:rPr lang="en-US" sz="2400" b="0" dirty="0"/>
              <a:t> </a:t>
            </a:r>
            <a:r>
              <a:rPr lang="en-US" sz="2400" b="0" dirty="0" err="1"/>
              <a:t>cho</a:t>
            </a:r>
            <a:r>
              <a:rPr lang="en-US" sz="2400" b="0" dirty="0"/>
              <a:t> </a:t>
            </a:r>
            <a:r>
              <a:rPr lang="en-US" sz="2400" b="0" dirty="0" err="1"/>
              <a:t>thuê</a:t>
            </a:r>
            <a:r>
              <a:rPr lang="en-US" sz="2400" b="0" dirty="0"/>
              <a:t> </a:t>
            </a:r>
            <a:r>
              <a:rPr lang="en-US" sz="2400" b="0" dirty="0" err="1"/>
              <a:t>hiện</a:t>
            </a:r>
            <a:r>
              <a:rPr lang="en-US" sz="2400" b="0" dirty="0"/>
              <a:t> </a:t>
            </a:r>
            <a:r>
              <a:rPr lang="en-US" sz="2400" b="0" dirty="0" err="1"/>
              <a:t>tại</a:t>
            </a:r>
            <a:r>
              <a:rPr lang="en-US" sz="2400" b="0" dirty="0"/>
              <a:t> </a:t>
            </a:r>
            <a:r>
              <a:rPr lang="en-US" sz="2400" b="0" dirty="0" err="1"/>
              <a:t>mỗi</a:t>
            </a:r>
            <a:r>
              <a:rPr lang="en-US" sz="2400" b="0" dirty="0"/>
              <a:t> </a:t>
            </a:r>
            <a:r>
              <a:rPr lang="en-US" sz="2400" b="0" dirty="0" err="1"/>
              <a:t>phòng</a:t>
            </a:r>
            <a:r>
              <a:rPr lang="en-US" sz="2400" b="0" dirty="0"/>
              <a:t> </a:t>
            </a:r>
            <a:r>
              <a:rPr lang="en-US" sz="2400" b="0" dirty="0" err="1"/>
              <a:t>là</a:t>
            </a:r>
            <a:r>
              <a:rPr lang="en-US" sz="2400" b="0" dirty="0"/>
              <a:t> 800.000 </a:t>
            </a:r>
            <a:r>
              <a:rPr lang="en-US" sz="2400" b="0" dirty="0" err="1"/>
              <a:t>đồng</a:t>
            </a:r>
            <a:r>
              <a:rPr lang="en-US" sz="2400" b="0" dirty="0"/>
              <a:t>/</a:t>
            </a:r>
            <a:r>
              <a:rPr lang="en-US" sz="2400" b="0" dirty="0" err="1"/>
              <a:t>tháng</a:t>
            </a:r>
            <a:r>
              <a:rPr lang="en-US" sz="2400" b="0" dirty="0"/>
              <a:t>. </a:t>
            </a:r>
            <a:r>
              <a:rPr lang="en-US" sz="2400" b="0" dirty="0" err="1"/>
              <a:t>Tiền</a:t>
            </a:r>
            <a:r>
              <a:rPr lang="en-US" sz="2400" b="0" dirty="0"/>
              <a:t> </a:t>
            </a:r>
            <a:r>
              <a:rPr lang="en-US" sz="2400" b="0" dirty="0" err="1"/>
              <a:t>cho</a:t>
            </a:r>
            <a:r>
              <a:rPr lang="en-US" sz="2400" b="0" dirty="0"/>
              <a:t> </a:t>
            </a:r>
            <a:r>
              <a:rPr lang="en-US" sz="2400" b="0" dirty="0" err="1"/>
              <a:t>thuê</a:t>
            </a:r>
            <a:r>
              <a:rPr lang="en-US" sz="2400" b="0" dirty="0"/>
              <a:t> </a:t>
            </a:r>
            <a:r>
              <a:rPr lang="en-US" sz="2400" b="0" dirty="0" err="1"/>
              <a:t>ông</a:t>
            </a:r>
            <a:r>
              <a:rPr lang="en-US" sz="2400" b="0" dirty="0"/>
              <a:t> A </a:t>
            </a:r>
            <a:r>
              <a:rPr lang="en-US" sz="2400" b="0" dirty="0" err="1"/>
              <a:t>thu</a:t>
            </a:r>
            <a:r>
              <a:rPr lang="en-US" sz="2400" b="0" dirty="0"/>
              <a:t> </a:t>
            </a:r>
            <a:r>
              <a:rPr lang="en-US" sz="2400" b="0" dirty="0" err="1"/>
              <a:t>theo</a:t>
            </a:r>
            <a:r>
              <a:rPr lang="en-US" sz="2400" b="0" dirty="0"/>
              <a:t> </a:t>
            </a:r>
            <a:r>
              <a:rPr lang="en-US" sz="2400" b="0" dirty="0" err="1"/>
              <a:t>năm</a:t>
            </a:r>
            <a:r>
              <a:rPr lang="en-US" sz="2400" b="0" dirty="0"/>
              <a:t>, </a:t>
            </a:r>
            <a:r>
              <a:rPr lang="en-US" sz="2400" b="1" u="sng" dirty="0" err="1"/>
              <a:t>vào</a:t>
            </a:r>
            <a:r>
              <a:rPr lang="en-US" sz="2400" b="1" u="sng" dirty="0"/>
              <a:t> </a:t>
            </a:r>
            <a:r>
              <a:rPr lang="en-US" sz="2400" b="1" u="sng" dirty="0" err="1"/>
              <a:t>đầu</a:t>
            </a:r>
            <a:r>
              <a:rPr lang="en-US" sz="2400" b="1" u="sng" dirty="0"/>
              <a:t> </a:t>
            </a:r>
            <a:r>
              <a:rPr lang="en-US" sz="2400" b="1" u="sng" dirty="0" err="1"/>
              <a:t>mỗi</a:t>
            </a:r>
            <a:r>
              <a:rPr lang="en-US" sz="2400" b="1" u="sng" dirty="0"/>
              <a:t> </a:t>
            </a:r>
            <a:r>
              <a:rPr lang="en-US" sz="2400" b="1" u="sng" dirty="0" err="1"/>
              <a:t>năm</a:t>
            </a:r>
            <a:r>
              <a:rPr lang="en-US" sz="2400" b="0" dirty="0"/>
              <a:t>.</a:t>
            </a:r>
          </a:p>
          <a:p>
            <a:pPr algn="just" eaLnBrk="1" hangingPunct="1">
              <a:buFont typeface="Wingdings" charset="0"/>
              <a:buChar char="§"/>
            </a:pPr>
            <a:r>
              <a:rPr lang="en-US" sz="2400" b="0" dirty="0" err="1"/>
              <a:t>Tỷ</a:t>
            </a:r>
            <a:r>
              <a:rPr lang="en-US" sz="2400" b="0" dirty="0"/>
              <a:t> </a:t>
            </a:r>
            <a:r>
              <a:rPr lang="en-US" sz="2400" b="0" dirty="0" err="1"/>
              <a:t>suất</a:t>
            </a:r>
            <a:r>
              <a:rPr lang="en-US" sz="2400" b="0" dirty="0"/>
              <a:t> </a:t>
            </a:r>
            <a:r>
              <a:rPr lang="en-US" sz="2400" b="0" dirty="0" err="1"/>
              <a:t>sinh</a:t>
            </a:r>
            <a:r>
              <a:rPr lang="en-US" sz="2400" b="0" dirty="0"/>
              <a:t> </a:t>
            </a:r>
            <a:r>
              <a:rPr lang="en-US" sz="2400" b="0" dirty="0" err="1"/>
              <a:t>lời</a:t>
            </a:r>
            <a:r>
              <a:rPr lang="en-US" sz="2400" b="0" dirty="0"/>
              <a:t> </a:t>
            </a:r>
            <a:r>
              <a:rPr lang="en-US" sz="2400" b="0" dirty="0" err="1"/>
              <a:t>của</a:t>
            </a:r>
            <a:r>
              <a:rPr lang="en-US" sz="2400" b="0" dirty="0"/>
              <a:t> </a:t>
            </a:r>
            <a:r>
              <a:rPr lang="en-US" sz="2400" b="0" dirty="0" err="1"/>
              <a:t>dịch</a:t>
            </a:r>
            <a:r>
              <a:rPr lang="en-US" sz="2400" b="0" dirty="0"/>
              <a:t> </a:t>
            </a:r>
            <a:r>
              <a:rPr lang="en-US" sz="2400" b="0" dirty="0" err="1"/>
              <a:t>vụ</a:t>
            </a:r>
            <a:r>
              <a:rPr lang="en-US" sz="2400" b="0" dirty="0"/>
              <a:t> </a:t>
            </a:r>
            <a:r>
              <a:rPr lang="en-US" sz="2400" b="0" dirty="0" err="1"/>
              <a:t>cho</a:t>
            </a:r>
            <a:r>
              <a:rPr lang="en-US" sz="2400" b="0" dirty="0"/>
              <a:t> </a:t>
            </a:r>
            <a:r>
              <a:rPr lang="en-US" sz="2400" b="0" dirty="0" err="1"/>
              <a:t>thuê</a:t>
            </a:r>
            <a:r>
              <a:rPr lang="en-US" sz="2400" b="0" dirty="0"/>
              <a:t> </a:t>
            </a:r>
            <a:r>
              <a:rPr lang="en-US" sz="2400" b="0" dirty="0" err="1"/>
              <a:t>nhà</a:t>
            </a:r>
            <a:r>
              <a:rPr lang="en-US" sz="2400" b="0" dirty="0"/>
              <a:t> </a:t>
            </a:r>
            <a:r>
              <a:rPr lang="en-US" sz="2400" b="0" dirty="0" err="1"/>
              <a:t>là</a:t>
            </a:r>
            <a:r>
              <a:rPr lang="en-US" sz="2400" b="0" dirty="0"/>
              <a:t> 12%/</a:t>
            </a:r>
            <a:r>
              <a:rPr lang="en-US" sz="2400" b="0" dirty="0" err="1"/>
              <a:t>năm</a:t>
            </a:r>
            <a:r>
              <a:rPr lang="en-US" sz="2400" b="0" dirty="0"/>
              <a:t>.</a:t>
            </a:r>
          </a:p>
          <a:p>
            <a:pPr algn="just" eaLnBrk="1" hangingPunct="1">
              <a:buFont typeface="Wingdings" charset="0"/>
              <a:buChar char="§"/>
            </a:pPr>
            <a:r>
              <a:rPr lang="en-US" sz="2400" dirty="0" err="1"/>
              <a:t>Ông</a:t>
            </a:r>
            <a:r>
              <a:rPr lang="en-US" sz="2400" dirty="0"/>
              <a:t> A </a:t>
            </a:r>
            <a:r>
              <a:rPr lang="en-US" sz="2400" dirty="0" err="1"/>
              <a:t>dự</a:t>
            </a:r>
            <a:r>
              <a:rPr lang="en-US" sz="2400" dirty="0"/>
              <a:t> </a:t>
            </a:r>
            <a:r>
              <a:rPr lang="en-US" sz="2400" dirty="0" err="1"/>
              <a:t>định</a:t>
            </a:r>
            <a:r>
              <a:rPr lang="en-US" sz="2400" dirty="0"/>
              <a:t> </a:t>
            </a:r>
            <a:r>
              <a:rPr lang="en-US" sz="2400" dirty="0" err="1"/>
              <a:t>mỗi</a:t>
            </a:r>
            <a:r>
              <a:rPr lang="en-US" sz="2400" dirty="0"/>
              <a:t> </a:t>
            </a:r>
            <a:r>
              <a:rPr lang="en-US" sz="2400" dirty="0" err="1"/>
              <a:t>năm</a:t>
            </a:r>
            <a:r>
              <a:rPr lang="en-US" sz="2400" dirty="0"/>
              <a:t> </a:t>
            </a:r>
            <a:r>
              <a:rPr lang="en-US" sz="2400" dirty="0" err="1"/>
              <a:t>sẽ</a:t>
            </a:r>
            <a:r>
              <a:rPr lang="en-US" sz="2400" dirty="0"/>
              <a:t> </a:t>
            </a:r>
            <a:r>
              <a:rPr lang="en-US" sz="2400" dirty="0" err="1"/>
              <a:t>tăng</a:t>
            </a:r>
            <a:r>
              <a:rPr lang="en-US" sz="2400" dirty="0"/>
              <a:t> </a:t>
            </a:r>
            <a:r>
              <a:rPr lang="en-US" sz="2400" dirty="0" err="1"/>
              <a:t>giá</a:t>
            </a:r>
            <a:r>
              <a:rPr lang="en-US" sz="2400" dirty="0"/>
              <a:t> </a:t>
            </a:r>
            <a:r>
              <a:rPr lang="en-US" sz="2400" dirty="0" err="1"/>
              <a:t>tiền</a:t>
            </a:r>
            <a:r>
              <a:rPr lang="en-US" sz="2400" dirty="0"/>
              <a:t> </a:t>
            </a:r>
            <a:r>
              <a:rPr lang="en-US" sz="2400" dirty="0" err="1"/>
              <a:t>nhà</a:t>
            </a:r>
            <a:r>
              <a:rPr lang="en-US" sz="2400" dirty="0"/>
              <a:t> </a:t>
            </a:r>
            <a:r>
              <a:rPr lang="en-US" sz="2400" dirty="0" err="1"/>
              <a:t>thêm</a:t>
            </a:r>
            <a:r>
              <a:rPr lang="en-US" sz="2400" dirty="0"/>
              <a:t> 7%</a:t>
            </a:r>
            <a:endParaRPr lang="en-US" sz="2400" b="0" dirty="0"/>
          </a:p>
          <a:p>
            <a:pPr algn="just" eaLnBrk="1" hangingPunct="1">
              <a:buFont typeface="Wingdings" charset="0"/>
              <a:buNone/>
            </a:pPr>
            <a:r>
              <a:rPr lang="en-US" sz="2400" b="0" dirty="0"/>
              <a:t>	</a:t>
            </a:r>
            <a:r>
              <a:rPr lang="en-US" sz="2400" b="0" dirty="0" err="1"/>
              <a:t>Bạn</a:t>
            </a:r>
            <a:r>
              <a:rPr lang="en-US" sz="2400" b="0" dirty="0"/>
              <a:t> </a:t>
            </a:r>
            <a:r>
              <a:rPr lang="en-US" sz="2400" b="0" dirty="0" err="1"/>
              <a:t>hãy</a:t>
            </a:r>
            <a:r>
              <a:rPr lang="en-US" sz="2400" b="0" dirty="0"/>
              <a:t> </a:t>
            </a:r>
            <a:r>
              <a:rPr lang="en-US" sz="2400" b="0" dirty="0" err="1"/>
              <a:t>tính</a:t>
            </a:r>
            <a:r>
              <a:rPr lang="en-US" sz="2400" b="0" dirty="0"/>
              <a:t> </a:t>
            </a:r>
            <a:r>
              <a:rPr lang="en-US" sz="2400" b="0" dirty="0" err="1"/>
              <a:t>giúp</a:t>
            </a:r>
            <a:r>
              <a:rPr lang="en-US" sz="2400" b="0" dirty="0"/>
              <a:t> </a:t>
            </a:r>
            <a:r>
              <a:rPr lang="en-US" sz="2400" b="0" dirty="0" err="1"/>
              <a:t>ông</a:t>
            </a:r>
            <a:r>
              <a:rPr lang="en-US" sz="2400" b="0" dirty="0"/>
              <a:t> A </a:t>
            </a:r>
            <a:r>
              <a:rPr lang="en-US" sz="2400" b="0" dirty="0" err="1"/>
              <a:t>giá</a:t>
            </a:r>
            <a:r>
              <a:rPr lang="en-US" sz="2400" b="0" dirty="0"/>
              <a:t> </a:t>
            </a:r>
            <a:r>
              <a:rPr lang="en-US" sz="2400" b="0" dirty="0" err="1"/>
              <a:t>trị</a:t>
            </a:r>
            <a:r>
              <a:rPr lang="en-US" sz="2400" b="0" dirty="0"/>
              <a:t> </a:t>
            </a:r>
            <a:r>
              <a:rPr lang="en-US" sz="2400" b="0" dirty="0" err="1"/>
              <a:t>của</a:t>
            </a:r>
            <a:r>
              <a:rPr lang="en-US" sz="2400" b="0" dirty="0"/>
              <a:t> </a:t>
            </a:r>
            <a:r>
              <a:rPr lang="en-US" sz="2400" b="0" dirty="0" err="1"/>
              <a:t>dự</a:t>
            </a:r>
            <a:r>
              <a:rPr lang="en-US" sz="2400" b="0" dirty="0"/>
              <a:t> </a:t>
            </a:r>
            <a:r>
              <a:rPr lang="en-US" sz="2400" b="0" dirty="0" err="1"/>
              <a:t>định</a:t>
            </a:r>
            <a:r>
              <a:rPr lang="en-US" sz="2400" b="0" dirty="0"/>
              <a:t> </a:t>
            </a:r>
            <a:r>
              <a:rPr lang="en-US" sz="2400" b="0" dirty="0" err="1"/>
              <a:t>này</a:t>
            </a:r>
            <a:r>
              <a:rPr lang="en-US" sz="2400" b="0" dirty="0"/>
              <a:t> </a:t>
            </a:r>
            <a:r>
              <a:rPr lang="en-US" sz="2400" b="0" dirty="0" err="1"/>
              <a:t>của</a:t>
            </a:r>
            <a:r>
              <a:rPr lang="en-US" sz="2400" b="0" dirty="0"/>
              <a:t> </a:t>
            </a:r>
            <a:r>
              <a:rPr lang="en-US" sz="2400" b="0" dirty="0" err="1"/>
              <a:t>ông</a:t>
            </a:r>
            <a:r>
              <a:rPr lang="en-US" sz="2400" b="0" dirty="0"/>
              <a:t> ta </a:t>
            </a:r>
            <a:r>
              <a:rPr lang="en-US" sz="2400" b="0" dirty="0" err="1"/>
              <a:t>biết</a:t>
            </a:r>
            <a:r>
              <a:rPr lang="en-US" sz="2400" b="0" dirty="0"/>
              <a:t> </a:t>
            </a:r>
            <a:r>
              <a:rPr lang="en-US" sz="2400" b="0" dirty="0" err="1"/>
              <a:t>rằng</a:t>
            </a:r>
            <a:r>
              <a:rPr lang="en-US" sz="2400" b="0" dirty="0"/>
              <a:t> </a:t>
            </a:r>
            <a:r>
              <a:rPr lang="en-US" sz="2400" b="0" dirty="0" err="1"/>
              <a:t>sau</a:t>
            </a:r>
            <a:r>
              <a:rPr lang="en-US" sz="2400" b="0" dirty="0"/>
              <a:t> 20 </a:t>
            </a:r>
            <a:r>
              <a:rPr lang="en-US" sz="2400" b="0" dirty="0" err="1"/>
              <a:t>năm</a:t>
            </a:r>
            <a:r>
              <a:rPr lang="en-US" sz="2400" b="0" dirty="0"/>
              <a:t> </a:t>
            </a:r>
            <a:r>
              <a:rPr lang="en-US" sz="2400" b="0" dirty="0" err="1"/>
              <a:t>ông</a:t>
            </a:r>
            <a:r>
              <a:rPr lang="en-US" sz="2400" b="0" dirty="0"/>
              <a:t> A </a:t>
            </a:r>
            <a:r>
              <a:rPr lang="en-US" sz="2400" b="0" dirty="0" err="1"/>
              <a:t>bán</a:t>
            </a:r>
            <a:r>
              <a:rPr lang="en-US" sz="2400" b="0" dirty="0"/>
              <a:t> </a:t>
            </a:r>
            <a:r>
              <a:rPr lang="en-US" sz="2400" b="0" dirty="0" err="1"/>
              <a:t>lại</a:t>
            </a:r>
            <a:r>
              <a:rPr lang="en-US" sz="2400" b="0" dirty="0"/>
              <a:t> </a:t>
            </a:r>
            <a:r>
              <a:rPr lang="en-US" sz="2400" b="0" dirty="0" err="1"/>
              <a:t>được</a:t>
            </a:r>
            <a:r>
              <a:rPr lang="en-US" sz="2400" b="0" dirty="0"/>
              <a:t> </a:t>
            </a:r>
            <a:r>
              <a:rPr lang="en-US" sz="2400" b="0" dirty="0" err="1"/>
              <a:t>dãy</a:t>
            </a:r>
            <a:r>
              <a:rPr lang="en-US" sz="2400" b="0" dirty="0"/>
              <a:t> </a:t>
            </a:r>
            <a:r>
              <a:rPr lang="en-US" sz="2400" b="0" dirty="0" err="1"/>
              <a:t>nhà</a:t>
            </a:r>
            <a:r>
              <a:rPr lang="en-US" sz="2400" b="0" dirty="0"/>
              <a:t> </a:t>
            </a:r>
            <a:r>
              <a:rPr lang="en-US" sz="2400" b="0" dirty="0" err="1"/>
              <a:t>này</a:t>
            </a:r>
            <a:r>
              <a:rPr lang="en-US" sz="2400" b="0" dirty="0"/>
              <a:t> </a:t>
            </a:r>
            <a:r>
              <a:rPr lang="en-US" sz="2400" b="0" dirty="0" err="1"/>
              <a:t>với</a:t>
            </a:r>
            <a:r>
              <a:rPr lang="en-US" sz="2400" b="0" dirty="0"/>
              <a:t> </a:t>
            </a:r>
            <a:r>
              <a:rPr lang="en-US" sz="2400" b="0" dirty="0" err="1"/>
              <a:t>giá</a:t>
            </a:r>
            <a:r>
              <a:rPr lang="en-US" sz="2400" b="0" dirty="0"/>
              <a:t> 20 </a:t>
            </a:r>
            <a:r>
              <a:rPr lang="en-US" sz="2400" b="0" dirty="0" err="1"/>
              <a:t>tỷ</a:t>
            </a:r>
            <a:r>
              <a:rPr lang="en-US" sz="2400" b="0" dirty="0"/>
              <a:t> </a:t>
            </a:r>
            <a:r>
              <a:rPr lang="en-US" sz="2400" b="0" dirty="0" err="1"/>
              <a:t>đồng</a:t>
            </a:r>
            <a:r>
              <a:rPr lang="en-US" sz="2400" b="0" dirty="0"/>
              <a:t>.</a:t>
            </a:r>
          </a:p>
        </p:txBody>
      </p:sp>
    </p:spTree>
    <p:extLst>
      <p:ext uri="{BB962C8B-B14F-4D97-AF65-F5344CB8AC3E}">
        <p14:creationId xmlns:p14="http://schemas.microsoft.com/office/powerpoint/2010/main" val="39074854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lập</a:t>
            </a:r>
            <a:r>
              <a:rPr lang="en-US" dirty="0"/>
              <a:t> </a:t>
            </a:r>
            <a:r>
              <a:rPr lang="en-US" dirty="0" err="1"/>
              <a:t>kế</a:t>
            </a:r>
            <a:r>
              <a:rPr lang="en-US" dirty="0"/>
              <a:t> </a:t>
            </a:r>
            <a:r>
              <a:rPr lang="en-US" dirty="0" err="1"/>
              <a:t>hoạch</a:t>
            </a:r>
            <a:r>
              <a:rPr lang="en-US" dirty="0"/>
              <a:t> TCDN</a:t>
            </a:r>
          </a:p>
        </p:txBody>
      </p:sp>
      <p:sp>
        <p:nvSpPr>
          <p:cNvPr id="3" name="Content Placeholder 2"/>
          <p:cNvSpPr>
            <a:spLocks noGrp="1"/>
          </p:cNvSpPr>
          <p:nvPr>
            <p:ph idx="1"/>
          </p:nvPr>
        </p:nvSpPr>
        <p:spPr/>
        <p:txBody>
          <a:bodyPr/>
          <a:lstStyle/>
          <a:p>
            <a:r>
              <a:rPr lang="en-US" b="1" u="sng" dirty="0" err="1"/>
              <a:t>Lập</a:t>
            </a:r>
            <a:r>
              <a:rPr lang="en-US" b="1" u="sng" dirty="0"/>
              <a:t> </a:t>
            </a:r>
            <a:r>
              <a:rPr lang="en-US" b="1" u="sng" dirty="0" err="1"/>
              <a:t>kế</a:t>
            </a:r>
            <a:r>
              <a:rPr lang="en-US" b="1" u="sng" dirty="0"/>
              <a:t> </a:t>
            </a:r>
            <a:r>
              <a:rPr lang="en-US" b="1" u="sng" dirty="0" err="1"/>
              <a:t>hoạch</a:t>
            </a:r>
            <a:r>
              <a:rPr lang="en-US" b="1" u="sng" dirty="0"/>
              <a:t> </a:t>
            </a:r>
            <a:r>
              <a:rPr lang="en-US" b="1" u="sng" dirty="0" err="1"/>
              <a:t>theo</a:t>
            </a:r>
            <a:r>
              <a:rPr lang="en-US" b="1" u="sng" dirty="0"/>
              <a:t> </a:t>
            </a:r>
            <a:r>
              <a:rPr lang="en-US" b="1" u="sng" dirty="0" err="1"/>
              <a:t>mục</a:t>
            </a:r>
            <a:r>
              <a:rPr lang="en-US" b="1" u="sng" dirty="0"/>
              <a:t> </a:t>
            </a:r>
            <a:r>
              <a:rPr lang="en-US" b="1" u="sng" dirty="0" err="1"/>
              <a:t>tiêu</a:t>
            </a:r>
            <a:r>
              <a:rPr lang="en-US" b="1" u="sng" dirty="0"/>
              <a:t> chi </a:t>
            </a:r>
            <a:r>
              <a:rPr lang="en-US" b="1" u="sng" dirty="0" err="1"/>
              <a:t>tiết</a:t>
            </a:r>
            <a:r>
              <a:rPr lang="en-US" b="1" u="sng" dirty="0"/>
              <a:t>:</a:t>
            </a:r>
          </a:p>
          <a:p>
            <a:pPr lvl="1"/>
            <a:r>
              <a:rPr lang="en-US" dirty="0" err="1"/>
              <a:t>Đặt</a:t>
            </a:r>
            <a:r>
              <a:rPr lang="en-US" dirty="0"/>
              <a:t> </a:t>
            </a:r>
            <a:r>
              <a:rPr lang="en-US" dirty="0" err="1"/>
              <a:t>ra</a:t>
            </a:r>
            <a:r>
              <a:rPr lang="en-US" dirty="0"/>
              <a:t> </a:t>
            </a:r>
            <a:r>
              <a:rPr lang="en-US" dirty="0" err="1"/>
              <a:t>mục</a:t>
            </a:r>
            <a:r>
              <a:rPr lang="en-US" dirty="0"/>
              <a:t> </a:t>
            </a:r>
            <a:r>
              <a:rPr lang="en-US" dirty="0" err="1"/>
              <a:t>tiêu</a:t>
            </a:r>
            <a:r>
              <a:rPr lang="en-US" dirty="0"/>
              <a:t> </a:t>
            </a:r>
            <a:r>
              <a:rPr lang="en-US" dirty="0" err="1"/>
              <a:t>cho</a:t>
            </a:r>
            <a:r>
              <a:rPr lang="en-US" dirty="0"/>
              <a:t> </a:t>
            </a:r>
            <a:r>
              <a:rPr lang="en-US" dirty="0" err="1"/>
              <a:t>từng</a:t>
            </a:r>
            <a:r>
              <a:rPr lang="en-US" dirty="0"/>
              <a:t> </a:t>
            </a:r>
            <a:r>
              <a:rPr lang="en-US" dirty="0" err="1"/>
              <a:t>bộ</a:t>
            </a:r>
            <a:r>
              <a:rPr lang="en-US" dirty="0"/>
              <a:t> </a:t>
            </a:r>
            <a:r>
              <a:rPr lang="en-US" dirty="0" err="1"/>
              <a:t>phận</a:t>
            </a:r>
            <a:r>
              <a:rPr lang="en-US" dirty="0"/>
              <a:t>, </a:t>
            </a:r>
            <a:r>
              <a:rPr lang="en-US" dirty="0" err="1"/>
              <a:t>từng</a:t>
            </a:r>
            <a:r>
              <a:rPr lang="en-US" dirty="0"/>
              <a:t> </a:t>
            </a:r>
            <a:r>
              <a:rPr lang="en-US" dirty="0" err="1"/>
              <a:t>khâu</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sản</a:t>
            </a:r>
            <a:r>
              <a:rPr lang="en-US" dirty="0"/>
              <a:t> </a:t>
            </a:r>
            <a:r>
              <a:rPr lang="en-US" dirty="0" err="1"/>
              <a:t>xuất</a:t>
            </a:r>
            <a:endParaRPr lang="en-US" dirty="0"/>
          </a:p>
          <a:p>
            <a:pPr lvl="1"/>
            <a:r>
              <a:rPr lang="en-US" dirty="0" err="1"/>
              <a:t>Lập</a:t>
            </a:r>
            <a:r>
              <a:rPr lang="en-US" dirty="0"/>
              <a:t> </a:t>
            </a:r>
            <a:r>
              <a:rPr lang="en-US" dirty="0" err="1"/>
              <a:t>dự</a:t>
            </a:r>
            <a:r>
              <a:rPr lang="en-US" dirty="0"/>
              <a:t> </a:t>
            </a:r>
            <a:r>
              <a:rPr lang="en-US" dirty="0" err="1"/>
              <a:t>toán</a:t>
            </a:r>
            <a:r>
              <a:rPr lang="en-US" dirty="0"/>
              <a:t> </a:t>
            </a:r>
            <a:r>
              <a:rPr lang="en-US" dirty="0" err="1"/>
              <a:t>cho</a:t>
            </a:r>
            <a:r>
              <a:rPr lang="en-US" dirty="0"/>
              <a:t> </a:t>
            </a:r>
            <a:r>
              <a:rPr lang="en-US" dirty="0" err="1"/>
              <a:t>từng</a:t>
            </a:r>
            <a:r>
              <a:rPr lang="en-US" dirty="0"/>
              <a:t> </a:t>
            </a:r>
            <a:r>
              <a:rPr lang="en-US" dirty="0" err="1"/>
              <a:t>khâu</a:t>
            </a:r>
            <a:endParaRPr lang="en-US" dirty="0"/>
          </a:p>
          <a:p>
            <a:pPr lvl="1"/>
            <a:r>
              <a:rPr lang="en-US" dirty="0" err="1"/>
              <a:t>Tổng</a:t>
            </a:r>
            <a:r>
              <a:rPr lang="en-US" dirty="0"/>
              <a:t> </a:t>
            </a:r>
            <a:r>
              <a:rPr lang="en-US" dirty="0" err="1"/>
              <a:t>hợp</a:t>
            </a:r>
            <a:r>
              <a:rPr lang="en-US" dirty="0"/>
              <a:t> </a:t>
            </a:r>
            <a:r>
              <a:rPr lang="en-US" dirty="0" err="1"/>
              <a:t>kế</a:t>
            </a:r>
            <a:r>
              <a:rPr lang="en-US" dirty="0"/>
              <a:t> </a:t>
            </a:r>
            <a:r>
              <a:rPr lang="en-US" dirty="0" err="1"/>
              <a:t>hoạch</a:t>
            </a:r>
            <a:r>
              <a:rPr lang="en-US" dirty="0"/>
              <a:t> </a:t>
            </a:r>
            <a:r>
              <a:rPr lang="en-US" dirty="0" err="1"/>
              <a:t>của</a:t>
            </a:r>
            <a:r>
              <a:rPr lang="en-US" dirty="0"/>
              <a:t> </a:t>
            </a:r>
            <a:r>
              <a:rPr lang="en-US" dirty="0" err="1"/>
              <a:t>toàn</a:t>
            </a:r>
            <a:r>
              <a:rPr lang="en-US" dirty="0"/>
              <a:t> </a:t>
            </a:r>
            <a:r>
              <a:rPr lang="en-US" dirty="0" err="1"/>
              <a:t>doanh</a:t>
            </a:r>
            <a:r>
              <a:rPr lang="en-US" dirty="0"/>
              <a:t> </a:t>
            </a:r>
            <a:r>
              <a:rPr lang="en-US" dirty="0" err="1"/>
              <a:t>nghiệp</a:t>
            </a:r>
            <a:endParaRPr lang="en-US" dirty="0"/>
          </a:p>
          <a:p>
            <a:r>
              <a:rPr lang="en-US" b="1" u="sng" dirty="0" err="1"/>
              <a:t>Lập</a:t>
            </a:r>
            <a:r>
              <a:rPr lang="en-US" b="1" u="sng" dirty="0"/>
              <a:t> </a:t>
            </a:r>
            <a:r>
              <a:rPr lang="en-US" b="1" u="sng" dirty="0" err="1"/>
              <a:t>kế</a:t>
            </a:r>
            <a:r>
              <a:rPr lang="en-US" b="1" u="sng" dirty="0"/>
              <a:t> </a:t>
            </a:r>
            <a:r>
              <a:rPr lang="en-US" b="1" u="sng" dirty="0" err="1"/>
              <a:t>hoạch</a:t>
            </a:r>
            <a:r>
              <a:rPr lang="en-US" b="1" u="sng" dirty="0"/>
              <a:t> </a:t>
            </a:r>
            <a:r>
              <a:rPr lang="en-US" b="1" u="sng" dirty="0" err="1"/>
              <a:t>theo</a:t>
            </a:r>
            <a:r>
              <a:rPr lang="en-US" b="1" u="sng" dirty="0"/>
              <a:t> </a:t>
            </a:r>
            <a:r>
              <a:rPr lang="en-US" b="1" u="sng" dirty="0" err="1"/>
              <a:t>tỉ</a:t>
            </a:r>
            <a:r>
              <a:rPr lang="en-US" b="1" u="sng" dirty="0"/>
              <a:t> </a:t>
            </a:r>
            <a:r>
              <a:rPr lang="en-US" b="1" u="sng" dirty="0" err="1"/>
              <a:t>lệ</a:t>
            </a:r>
            <a:r>
              <a:rPr lang="en-US" b="1" u="sng" dirty="0"/>
              <a:t> % </a:t>
            </a:r>
            <a:r>
              <a:rPr lang="en-US" b="1" u="sng" dirty="0" err="1"/>
              <a:t>trên</a:t>
            </a:r>
            <a:r>
              <a:rPr lang="en-US" b="1" u="sng" dirty="0"/>
              <a:t> </a:t>
            </a:r>
            <a:r>
              <a:rPr lang="en-US" b="1" u="sng" dirty="0" err="1"/>
              <a:t>doanh</a:t>
            </a:r>
            <a:r>
              <a:rPr lang="en-US" b="1" u="sng" dirty="0"/>
              <a:t> </a:t>
            </a:r>
            <a:r>
              <a:rPr lang="en-US" b="1" u="sng" dirty="0" err="1"/>
              <a:t>thu</a:t>
            </a:r>
            <a:endParaRPr lang="en-US" b="1" u="sng" dirty="0"/>
          </a:p>
          <a:p>
            <a:pPr lvl="1"/>
            <a:r>
              <a:rPr lang="en-US" dirty="0" err="1"/>
              <a:t>Giả</a:t>
            </a:r>
            <a:r>
              <a:rPr lang="en-US" dirty="0"/>
              <a:t> </a:t>
            </a:r>
            <a:r>
              <a:rPr lang="en-US" dirty="0" err="1"/>
              <a:t>định</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trên</a:t>
            </a:r>
            <a:r>
              <a:rPr lang="en-US" dirty="0"/>
              <a:t> BCTC </a:t>
            </a:r>
            <a:r>
              <a:rPr lang="en-US" dirty="0" err="1"/>
              <a:t>thay</a:t>
            </a:r>
            <a:r>
              <a:rPr lang="en-US" dirty="0"/>
              <a:t> </a:t>
            </a:r>
            <a:r>
              <a:rPr lang="en-US" dirty="0" err="1"/>
              <a:t>đổi</a:t>
            </a:r>
            <a:r>
              <a:rPr lang="en-US" dirty="0"/>
              <a:t> </a:t>
            </a:r>
            <a:r>
              <a:rPr lang="en-US" dirty="0" err="1"/>
              <a:t>theo</a:t>
            </a:r>
            <a:r>
              <a:rPr lang="en-US" dirty="0"/>
              <a:t> </a:t>
            </a:r>
            <a:r>
              <a:rPr lang="en-US" dirty="0" err="1"/>
              <a:t>một</a:t>
            </a:r>
            <a:r>
              <a:rPr lang="en-US" dirty="0"/>
              <a:t> </a:t>
            </a:r>
            <a:r>
              <a:rPr lang="en-US" dirty="0" err="1"/>
              <a:t>tỉ</a:t>
            </a:r>
            <a:r>
              <a:rPr lang="en-US" dirty="0"/>
              <a:t> </a:t>
            </a:r>
            <a:r>
              <a:rPr lang="en-US" dirty="0" err="1"/>
              <a:t>lệ</a:t>
            </a:r>
            <a:r>
              <a:rPr lang="en-US" dirty="0"/>
              <a:t> % </a:t>
            </a:r>
            <a:r>
              <a:rPr lang="en-US" dirty="0" err="1"/>
              <a:t>nhất</a:t>
            </a:r>
            <a:r>
              <a:rPr lang="en-US" dirty="0"/>
              <a:t> </a:t>
            </a:r>
            <a:r>
              <a:rPr lang="en-US" dirty="0" err="1"/>
              <a:t>định</a:t>
            </a:r>
            <a:r>
              <a:rPr lang="en-US" dirty="0"/>
              <a:t> </a:t>
            </a:r>
            <a:r>
              <a:rPr lang="en-US" dirty="0" err="1"/>
              <a:t>trên</a:t>
            </a:r>
            <a:r>
              <a:rPr lang="en-US" dirty="0"/>
              <a:t> </a:t>
            </a:r>
            <a:r>
              <a:rPr lang="en-US" dirty="0" err="1"/>
              <a:t>doanh</a:t>
            </a:r>
            <a:r>
              <a:rPr lang="en-US" dirty="0"/>
              <a:t> </a:t>
            </a:r>
            <a:r>
              <a:rPr lang="en-US" dirty="0" err="1"/>
              <a:t>thu</a:t>
            </a:r>
            <a:endParaRPr lang="en-US" dirty="0"/>
          </a:p>
          <a:p>
            <a:pPr lvl="1"/>
            <a:r>
              <a:rPr lang="en-US" dirty="0" err="1"/>
              <a:t>Lập</a:t>
            </a:r>
            <a:r>
              <a:rPr lang="en-US" dirty="0"/>
              <a:t> </a:t>
            </a:r>
            <a:r>
              <a:rPr lang="en-US" dirty="0" err="1"/>
              <a:t>các</a:t>
            </a:r>
            <a:r>
              <a:rPr lang="en-US" dirty="0"/>
              <a:t> BCTC </a:t>
            </a:r>
            <a:r>
              <a:rPr lang="en-US" dirty="0" err="1"/>
              <a:t>và</a:t>
            </a:r>
            <a:r>
              <a:rPr lang="en-US" dirty="0"/>
              <a:t> </a:t>
            </a:r>
            <a:r>
              <a:rPr lang="en-US" dirty="0" err="1"/>
              <a:t>tính</a:t>
            </a:r>
            <a:r>
              <a:rPr lang="en-US" dirty="0"/>
              <a:t> </a:t>
            </a:r>
            <a:r>
              <a:rPr lang="en-US" dirty="0" err="1"/>
              <a:t>toán</a:t>
            </a:r>
            <a:r>
              <a:rPr lang="en-US" dirty="0"/>
              <a:t> </a:t>
            </a:r>
            <a:r>
              <a:rPr lang="en-US" dirty="0" err="1"/>
              <a:t>nhu</a:t>
            </a:r>
            <a:r>
              <a:rPr lang="en-US" dirty="0"/>
              <a:t> </a:t>
            </a:r>
            <a:r>
              <a:rPr lang="en-US" dirty="0" err="1"/>
              <a:t>cầu</a:t>
            </a:r>
            <a:r>
              <a:rPr lang="en-US" dirty="0"/>
              <a:t> </a:t>
            </a:r>
            <a:r>
              <a:rPr lang="en-US" dirty="0" err="1"/>
              <a:t>vốn</a:t>
            </a:r>
            <a:r>
              <a:rPr lang="en-US" dirty="0"/>
              <a:t> </a:t>
            </a:r>
            <a:r>
              <a:rPr lang="en-US" dirty="0" err="1"/>
              <a:t>bổ</a:t>
            </a:r>
            <a:r>
              <a:rPr lang="en-US" dirty="0"/>
              <a:t> sung </a:t>
            </a:r>
            <a:r>
              <a:rPr lang="en-US" dirty="0" err="1"/>
              <a:t>cho</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endParaRPr lang="en-US" dirty="0"/>
          </a:p>
        </p:txBody>
      </p:sp>
    </p:spTree>
    <p:extLst>
      <p:ext uri="{BB962C8B-B14F-4D97-AF65-F5344CB8AC3E}">
        <p14:creationId xmlns:p14="http://schemas.microsoft.com/office/powerpoint/2010/main" val="8818950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599" y="0"/>
            <a:ext cx="8790315" cy="984250"/>
          </a:xfrm>
        </p:spPr>
        <p:txBody>
          <a:bodyPr>
            <a:normAutofit fontScale="90000"/>
          </a:bodyPr>
          <a:lstStyle/>
          <a:p>
            <a:r>
              <a:rPr lang="en-US" dirty="0" err="1"/>
              <a:t>Quy</a:t>
            </a:r>
            <a:r>
              <a:rPr lang="en-US" dirty="0"/>
              <a:t> </a:t>
            </a:r>
            <a:r>
              <a:rPr lang="en-US" dirty="0" err="1"/>
              <a:t>trình</a:t>
            </a:r>
            <a:r>
              <a:rPr lang="en-US" dirty="0"/>
              <a:t> </a:t>
            </a:r>
            <a:r>
              <a:rPr lang="en-US" dirty="0" err="1"/>
              <a:t>dự</a:t>
            </a:r>
            <a:r>
              <a:rPr lang="en-US" dirty="0"/>
              <a:t> </a:t>
            </a:r>
            <a:r>
              <a:rPr lang="en-US" dirty="0" err="1"/>
              <a:t>báo</a:t>
            </a:r>
            <a:r>
              <a:rPr lang="en-US" dirty="0"/>
              <a:t> BCTC </a:t>
            </a:r>
            <a:r>
              <a:rPr lang="en-US" dirty="0" err="1"/>
              <a:t>theo</a:t>
            </a:r>
            <a:r>
              <a:rPr lang="en-US" dirty="0"/>
              <a:t> </a:t>
            </a:r>
            <a:r>
              <a:rPr lang="en-US" dirty="0" err="1"/>
              <a:t>pp</a:t>
            </a:r>
            <a:r>
              <a:rPr lang="en-US" dirty="0"/>
              <a:t> </a:t>
            </a:r>
            <a:r>
              <a:rPr lang="en-US" dirty="0" err="1"/>
              <a:t>tỉ</a:t>
            </a:r>
            <a:r>
              <a:rPr lang="en-US" dirty="0"/>
              <a:t> </a:t>
            </a:r>
            <a:r>
              <a:rPr lang="en-US" dirty="0" err="1"/>
              <a:t>lệ</a:t>
            </a:r>
            <a:r>
              <a:rPr lang="en-US" dirty="0"/>
              <a:t> % </a:t>
            </a:r>
            <a:r>
              <a:rPr lang="en-US" dirty="0" err="1"/>
              <a:t>trên</a:t>
            </a:r>
            <a:r>
              <a:rPr lang="en-US" dirty="0"/>
              <a:t> DT</a:t>
            </a:r>
          </a:p>
        </p:txBody>
      </p:sp>
      <p:sp>
        <p:nvSpPr>
          <p:cNvPr id="50178" name="Rectangle 3"/>
          <p:cNvSpPr>
            <a:spLocks noGrp="1" noChangeArrowheads="1"/>
          </p:cNvSpPr>
          <p:nvPr>
            <p:ph idx="1"/>
          </p:nvPr>
        </p:nvSpPr>
        <p:spPr>
          <a:xfrm>
            <a:off x="539750" y="1371600"/>
            <a:ext cx="7993063" cy="5081588"/>
          </a:xfrm>
        </p:spPr>
        <p:txBody>
          <a:bodyPr/>
          <a:lstStyle/>
          <a:p>
            <a:pPr eaLnBrk="1" hangingPunct="1">
              <a:lnSpc>
                <a:spcPct val="80000"/>
              </a:lnSpc>
              <a:buFont typeface="Wingdings" charset="0"/>
              <a:buChar char="ü"/>
            </a:pPr>
            <a:endParaRPr lang="en-US" dirty="0"/>
          </a:p>
          <a:p>
            <a:pPr eaLnBrk="1" hangingPunct="1">
              <a:lnSpc>
                <a:spcPct val="80000"/>
              </a:lnSpc>
              <a:buFont typeface="Wingdings" charset="0"/>
              <a:buChar char="ü"/>
            </a:pPr>
            <a:endParaRPr lang="en-US" dirty="0"/>
          </a:p>
          <a:p>
            <a:pPr eaLnBrk="1" hangingPunct="1">
              <a:lnSpc>
                <a:spcPct val="80000"/>
              </a:lnSpc>
              <a:buFont typeface="Wingdings" charset="0"/>
              <a:buChar char="ü"/>
            </a:pPr>
            <a:endParaRPr lang="en-US" dirty="0"/>
          </a:p>
          <a:p>
            <a:pPr eaLnBrk="1" hangingPunct="1">
              <a:lnSpc>
                <a:spcPct val="80000"/>
              </a:lnSpc>
              <a:buFont typeface="Wingdings" charset="0"/>
              <a:buChar char="ü"/>
            </a:pPr>
            <a:endParaRPr lang="en-US" dirty="0"/>
          </a:p>
          <a:p>
            <a:pPr eaLnBrk="1" hangingPunct="1">
              <a:lnSpc>
                <a:spcPct val="80000"/>
              </a:lnSpc>
              <a:buFont typeface="Wingdings" charset="0"/>
              <a:buChar char="ü"/>
            </a:pPr>
            <a:endParaRPr lang="en-US" dirty="0"/>
          </a:p>
        </p:txBody>
      </p:sp>
      <p:sp>
        <p:nvSpPr>
          <p:cNvPr id="50179"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68331E7-A7EB-464A-A0A9-E3D1CE1659F3}" type="slidenum">
              <a:rPr lang="en-US" sz="1400"/>
              <a:pPr eaLnBrk="1" hangingPunct="1"/>
              <a:t>111</a:t>
            </a:fld>
            <a:endParaRPr lang="en-US" sz="1400"/>
          </a:p>
        </p:txBody>
      </p:sp>
      <p:graphicFrame>
        <p:nvGraphicFramePr>
          <p:cNvPr id="5" name="Diagram 4"/>
          <p:cNvGraphicFramePr/>
          <p:nvPr>
            <p:extLst>
              <p:ext uri="{D42A27DB-BD31-4B8C-83A1-F6EECF244321}">
                <p14:modId xmlns:p14="http://schemas.microsoft.com/office/powerpoint/2010/main" val="2420923588"/>
              </p:ext>
            </p:extLst>
          </p:nvPr>
        </p:nvGraphicFramePr>
        <p:xfrm>
          <a:off x="228600" y="1829426"/>
          <a:ext cx="86106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6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Dự</a:t>
            </a:r>
            <a:r>
              <a:rPr lang="en-US" dirty="0"/>
              <a:t> </a:t>
            </a:r>
            <a:r>
              <a:rPr lang="en-US" dirty="0" err="1"/>
              <a:t>báo</a:t>
            </a:r>
            <a:r>
              <a:rPr lang="en-US" dirty="0"/>
              <a:t> </a:t>
            </a:r>
            <a:r>
              <a:rPr lang="en-US" dirty="0" err="1"/>
              <a:t>doanh</a:t>
            </a:r>
            <a:r>
              <a:rPr lang="en-US" dirty="0"/>
              <a:t> </a:t>
            </a:r>
            <a:r>
              <a:rPr lang="en-US" dirty="0" err="1"/>
              <a:t>thu</a:t>
            </a:r>
            <a:endParaRPr lang="en-US" dirty="0"/>
          </a:p>
        </p:txBody>
      </p:sp>
      <p:sp>
        <p:nvSpPr>
          <p:cNvPr id="3" name="Content Placeholder 2"/>
          <p:cNvSpPr>
            <a:spLocks noGrp="1"/>
          </p:cNvSpPr>
          <p:nvPr>
            <p:ph idx="1"/>
          </p:nvPr>
        </p:nvSpPr>
        <p:spPr>
          <a:xfrm>
            <a:off x="779463" y="1949824"/>
            <a:ext cx="7583488" cy="1233197"/>
          </a:xfrm>
        </p:spPr>
        <p:txBody>
          <a:bodyPr/>
          <a:lstStyle/>
          <a:p>
            <a:pPr marL="0" indent="0">
              <a:buNone/>
            </a:pPr>
            <a:r>
              <a:rPr lang="en-US" dirty="0" err="1"/>
              <a:t>Công</a:t>
            </a:r>
            <a:r>
              <a:rPr lang="en-US" dirty="0"/>
              <a:t> </a:t>
            </a:r>
            <a:r>
              <a:rPr lang="en-US" dirty="0" err="1"/>
              <a:t>thức</a:t>
            </a:r>
            <a:r>
              <a:rPr lang="en-US" dirty="0"/>
              <a:t> </a:t>
            </a:r>
            <a:r>
              <a:rPr lang="en-US" dirty="0" err="1"/>
              <a:t>tính</a:t>
            </a:r>
            <a:r>
              <a:rPr lang="en-US" dirty="0"/>
              <a:t> </a:t>
            </a:r>
            <a:r>
              <a:rPr lang="en-US" dirty="0" err="1"/>
              <a:t>theo</a:t>
            </a:r>
            <a:r>
              <a:rPr lang="en-US" dirty="0"/>
              <a:t> </a:t>
            </a:r>
            <a:r>
              <a:rPr lang="en-US" dirty="0" err="1"/>
              <a:t>phương</a:t>
            </a:r>
            <a:r>
              <a:rPr lang="en-US" dirty="0"/>
              <a:t> </a:t>
            </a:r>
            <a:r>
              <a:rPr lang="en-US" dirty="0" err="1"/>
              <a:t>pháp</a:t>
            </a:r>
            <a:r>
              <a:rPr lang="en-US" dirty="0"/>
              <a:t> </a:t>
            </a:r>
            <a:r>
              <a:rPr lang="en-US" dirty="0" err="1"/>
              <a:t>giản</a:t>
            </a:r>
            <a:r>
              <a:rPr lang="en-US" dirty="0"/>
              <a:t> </a:t>
            </a:r>
            <a:r>
              <a:rPr lang="en-US" dirty="0" err="1"/>
              <a:t>đơn</a:t>
            </a:r>
            <a:endParaRPr lang="en-US" dirty="0"/>
          </a:p>
          <a:p>
            <a:pPr marL="0" indent="0">
              <a:buNone/>
            </a:pPr>
            <a:r>
              <a:rPr lang="en-US" dirty="0"/>
              <a:t>		S</a:t>
            </a:r>
            <a:r>
              <a:rPr lang="en-US" baseline="-25000" dirty="0"/>
              <a:t>1</a:t>
            </a:r>
            <a:r>
              <a:rPr lang="en-US" dirty="0"/>
              <a:t> = S</a:t>
            </a:r>
            <a:r>
              <a:rPr lang="en-US" baseline="-25000" dirty="0"/>
              <a:t>0</a:t>
            </a:r>
            <a:r>
              <a:rPr lang="en-US" dirty="0"/>
              <a:t> x (1 + g)</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01862283"/>
              </p:ext>
            </p:extLst>
          </p:nvPr>
        </p:nvGraphicFramePr>
        <p:xfrm>
          <a:off x="1116380" y="325120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err="1">
                          <a:solidFill>
                            <a:srgbClr val="000000"/>
                          </a:solidFill>
                        </a:rPr>
                        <a:t>Năm</a:t>
                      </a:r>
                      <a:endParaRPr lang="en-US" dirty="0">
                        <a:solidFill>
                          <a:srgbClr val="000000"/>
                        </a:solidFill>
                      </a:endParaRPr>
                    </a:p>
                  </a:txBody>
                  <a:tcPr/>
                </a:tc>
                <a:tc>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endParaRPr lang="en-US" dirty="0">
                        <a:solidFill>
                          <a:srgbClr val="000000"/>
                        </a:solidFill>
                      </a:endParaRPr>
                    </a:p>
                  </a:txBody>
                  <a:tcPr/>
                </a:tc>
                <a:tc>
                  <a:txBody>
                    <a:bodyPr/>
                    <a:lstStyle/>
                    <a:p>
                      <a:pPr algn="ctr"/>
                      <a:r>
                        <a:rPr lang="en-US" dirty="0" err="1">
                          <a:solidFill>
                            <a:srgbClr val="000000"/>
                          </a:solidFill>
                        </a:rPr>
                        <a:t>Tỷ</a:t>
                      </a:r>
                      <a:r>
                        <a:rPr lang="en-US" dirty="0">
                          <a:solidFill>
                            <a:srgbClr val="000000"/>
                          </a:solidFill>
                        </a:rPr>
                        <a:t> </a:t>
                      </a:r>
                      <a:r>
                        <a:rPr lang="en-US" dirty="0" err="1">
                          <a:solidFill>
                            <a:srgbClr val="000000"/>
                          </a:solidFill>
                        </a:rPr>
                        <a:t>lệ</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trưởng</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pPr algn="ctr"/>
                      <a:r>
                        <a:rPr lang="en-US" dirty="0">
                          <a:solidFill>
                            <a:srgbClr val="000000"/>
                          </a:solidFill>
                        </a:rPr>
                        <a:t>2008</a:t>
                      </a:r>
                    </a:p>
                  </a:txBody>
                  <a:tcPr/>
                </a:tc>
                <a:tc>
                  <a:txBody>
                    <a:bodyPr/>
                    <a:lstStyle/>
                    <a:p>
                      <a:pPr algn="ctr"/>
                      <a:r>
                        <a:rPr lang="en-US" dirty="0">
                          <a:solidFill>
                            <a:srgbClr val="000000"/>
                          </a:solidFill>
                        </a:rPr>
                        <a:t>255</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dirty="0">
                          <a:solidFill>
                            <a:srgbClr val="000000"/>
                          </a:solidFill>
                        </a:rPr>
                        <a:t>2009</a:t>
                      </a:r>
                    </a:p>
                  </a:txBody>
                  <a:tcPr/>
                </a:tc>
                <a:tc>
                  <a:txBody>
                    <a:bodyPr/>
                    <a:lstStyle/>
                    <a:p>
                      <a:pPr algn="ctr"/>
                      <a:r>
                        <a:rPr lang="en-US" dirty="0">
                          <a:solidFill>
                            <a:srgbClr val="000000"/>
                          </a:solidFill>
                        </a:rPr>
                        <a:t>280</a:t>
                      </a:r>
                    </a:p>
                  </a:txBody>
                  <a:tcPr/>
                </a:tc>
                <a:tc>
                  <a:txBody>
                    <a:bodyPr/>
                    <a:lstStyle/>
                    <a:p>
                      <a:pPr algn="ctr"/>
                      <a:r>
                        <a:rPr lang="en-US" dirty="0">
                          <a:solidFill>
                            <a:srgbClr val="000000"/>
                          </a:solidFill>
                        </a:rPr>
                        <a:t>9,8%</a:t>
                      </a:r>
                    </a:p>
                  </a:txBody>
                  <a:tcPr/>
                </a:tc>
                <a:extLst>
                  <a:ext uri="{0D108BD9-81ED-4DB2-BD59-A6C34878D82A}">
                    <a16:rowId xmlns:a16="http://schemas.microsoft.com/office/drawing/2014/main" val="10002"/>
                  </a:ext>
                </a:extLst>
              </a:tr>
              <a:tr h="370840">
                <a:tc>
                  <a:txBody>
                    <a:bodyPr/>
                    <a:lstStyle/>
                    <a:p>
                      <a:pPr algn="ctr"/>
                      <a:r>
                        <a:rPr lang="en-US" dirty="0">
                          <a:solidFill>
                            <a:srgbClr val="000000"/>
                          </a:solidFill>
                        </a:rPr>
                        <a:t>2010</a:t>
                      </a:r>
                    </a:p>
                  </a:txBody>
                  <a:tcPr/>
                </a:tc>
                <a:tc>
                  <a:txBody>
                    <a:bodyPr/>
                    <a:lstStyle/>
                    <a:p>
                      <a:pPr algn="ctr"/>
                      <a:r>
                        <a:rPr lang="en-US" dirty="0">
                          <a:solidFill>
                            <a:srgbClr val="000000"/>
                          </a:solidFill>
                        </a:rPr>
                        <a:t>317</a:t>
                      </a:r>
                    </a:p>
                  </a:txBody>
                  <a:tcPr/>
                </a:tc>
                <a:tc>
                  <a:txBody>
                    <a:bodyPr/>
                    <a:lstStyle/>
                    <a:p>
                      <a:pPr algn="ctr"/>
                      <a:r>
                        <a:rPr lang="en-US" dirty="0">
                          <a:solidFill>
                            <a:srgbClr val="000000"/>
                          </a:solidFill>
                        </a:rPr>
                        <a:t>13,21%</a:t>
                      </a:r>
                    </a:p>
                  </a:txBody>
                  <a:tcPr/>
                </a:tc>
                <a:extLst>
                  <a:ext uri="{0D108BD9-81ED-4DB2-BD59-A6C34878D82A}">
                    <a16:rowId xmlns:a16="http://schemas.microsoft.com/office/drawing/2014/main" val="10003"/>
                  </a:ext>
                </a:extLst>
              </a:tr>
              <a:tr h="370840">
                <a:tc>
                  <a:txBody>
                    <a:bodyPr/>
                    <a:lstStyle/>
                    <a:p>
                      <a:pPr algn="ctr"/>
                      <a:r>
                        <a:rPr lang="en-US" dirty="0">
                          <a:solidFill>
                            <a:srgbClr val="000000"/>
                          </a:solidFill>
                        </a:rPr>
                        <a:t>2011</a:t>
                      </a:r>
                    </a:p>
                  </a:txBody>
                  <a:tcPr/>
                </a:tc>
                <a:tc>
                  <a:txBody>
                    <a:bodyPr/>
                    <a:lstStyle/>
                    <a:p>
                      <a:pPr algn="ctr"/>
                      <a:r>
                        <a:rPr lang="en-US" dirty="0">
                          <a:solidFill>
                            <a:srgbClr val="000000"/>
                          </a:solidFill>
                        </a:rPr>
                        <a:t>362</a:t>
                      </a:r>
                    </a:p>
                  </a:txBody>
                  <a:tcPr/>
                </a:tc>
                <a:tc>
                  <a:txBody>
                    <a:bodyPr/>
                    <a:lstStyle/>
                    <a:p>
                      <a:pPr algn="ctr"/>
                      <a:r>
                        <a:rPr lang="en-US" dirty="0">
                          <a:solidFill>
                            <a:srgbClr val="000000"/>
                          </a:solidFill>
                        </a:rPr>
                        <a:t>14,2%</a:t>
                      </a:r>
                    </a:p>
                  </a:txBody>
                  <a:tcPr/>
                </a:tc>
                <a:extLst>
                  <a:ext uri="{0D108BD9-81ED-4DB2-BD59-A6C34878D82A}">
                    <a16:rowId xmlns:a16="http://schemas.microsoft.com/office/drawing/2014/main" val="10004"/>
                  </a:ext>
                </a:extLst>
              </a:tr>
              <a:tr h="370840">
                <a:tc gridSpan="2">
                  <a:txBody>
                    <a:bodyPr/>
                    <a:lstStyle/>
                    <a:p>
                      <a:pPr algn="ctr"/>
                      <a:r>
                        <a:rPr lang="en-US" dirty="0" err="1">
                          <a:solidFill>
                            <a:srgbClr val="000000"/>
                          </a:solidFill>
                        </a:rPr>
                        <a:t>Tỷ</a:t>
                      </a:r>
                      <a:r>
                        <a:rPr lang="en-US" dirty="0">
                          <a:solidFill>
                            <a:srgbClr val="000000"/>
                          </a:solidFill>
                        </a:rPr>
                        <a:t> </a:t>
                      </a:r>
                      <a:r>
                        <a:rPr lang="en-US" dirty="0" err="1">
                          <a:solidFill>
                            <a:srgbClr val="000000"/>
                          </a:solidFill>
                        </a:rPr>
                        <a:t>lệ</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trưởng</a:t>
                      </a:r>
                      <a:r>
                        <a:rPr lang="en-US" dirty="0">
                          <a:solidFill>
                            <a:srgbClr val="000000"/>
                          </a:solidFill>
                        </a:rPr>
                        <a:t> </a:t>
                      </a:r>
                      <a:r>
                        <a:rPr lang="en-US" dirty="0" err="1">
                          <a:solidFill>
                            <a:srgbClr val="000000"/>
                          </a:solidFill>
                        </a:rPr>
                        <a:t>bình</a:t>
                      </a:r>
                      <a:r>
                        <a:rPr lang="en-US" dirty="0">
                          <a:solidFill>
                            <a:srgbClr val="000000"/>
                          </a:solidFill>
                        </a:rPr>
                        <a:t> </a:t>
                      </a:r>
                      <a:r>
                        <a:rPr lang="en-US" dirty="0" err="1">
                          <a:solidFill>
                            <a:srgbClr val="000000"/>
                          </a:solidFill>
                        </a:rPr>
                        <a:t>quân</a:t>
                      </a:r>
                      <a:endParaRPr lang="en-US" dirty="0">
                        <a:solidFill>
                          <a:srgbClr val="000000"/>
                        </a:solidFill>
                      </a:endParaRPr>
                    </a:p>
                  </a:txBody>
                  <a:tcPr/>
                </a:tc>
                <a:tc hMerge="1">
                  <a:txBody>
                    <a:bodyPr/>
                    <a:lstStyle/>
                    <a:p>
                      <a:pPr algn="ctr"/>
                      <a:endParaRPr lang="en-US" dirty="0">
                        <a:solidFill>
                          <a:srgbClr val="000000"/>
                        </a:solidFill>
                      </a:endParaRPr>
                    </a:p>
                  </a:txBody>
                  <a:tcPr/>
                </a:tc>
                <a:tc>
                  <a:txBody>
                    <a:bodyPr/>
                    <a:lstStyle/>
                    <a:p>
                      <a:pPr algn="ctr"/>
                      <a:r>
                        <a:rPr lang="en-US" dirty="0">
                          <a:solidFill>
                            <a:srgbClr val="000000"/>
                          </a:solidFill>
                        </a:rPr>
                        <a:t>12,4 %</a:t>
                      </a:r>
                    </a:p>
                  </a:txBody>
                  <a:tcPr/>
                </a:tc>
                <a:extLst>
                  <a:ext uri="{0D108BD9-81ED-4DB2-BD59-A6C34878D82A}">
                    <a16:rowId xmlns:a16="http://schemas.microsoft.com/office/drawing/2014/main" val="10005"/>
                  </a:ext>
                </a:extLst>
              </a:tr>
              <a:tr h="370840">
                <a:tc gridSpan="2">
                  <a:txBody>
                    <a:bodyPr/>
                    <a:lstStyle/>
                    <a:p>
                      <a:pPr algn="ctr"/>
                      <a:r>
                        <a:rPr lang="en-US" dirty="0" err="1">
                          <a:solidFill>
                            <a:srgbClr val="000000"/>
                          </a:solidFill>
                        </a:rPr>
                        <a:t>Doanh</a:t>
                      </a:r>
                      <a:r>
                        <a:rPr lang="en-US" dirty="0">
                          <a:solidFill>
                            <a:srgbClr val="000000"/>
                          </a:solidFill>
                        </a:rPr>
                        <a:t> </a:t>
                      </a:r>
                      <a:r>
                        <a:rPr lang="en-US" dirty="0" err="1">
                          <a:solidFill>
                            <a:srgbClr val="000000"/>
                          </a:solidFill>
                        </a:rPr>
                        <a:t>thu</a:t>
                      </a:r>
                      <a:r>
                        <a:rPr lang="en-US" dirty="0">
                          <a:solidFill>
                            <a:srgbClr val="000000"/>
                          </a:solidFill>
                        </a:rPr>
                        <a:t> </a:t>
                      </a:r>
                      <a:r>
                        <a:rPr lang="en-US" dirty="0" err="1">
                          <a:solidFill>
                            <a:srgbClr val="000000"/>
                          </a:solidFill>
                        </a:rPr>
                        <a:t>năm</a:t>
                      </a:r>
                      <a:r>
                        <a:rPr lang="en-US" dirty="0">
                          <a:solidFill>
                            <a:srgbClr val="000000"/>
                          </a:solidFill>
                        </a:rPr>
                        <a:t> 2012</a:t>
                      </a:r>
                    </a:p>
                  </a:txBody>
                  <a:tcPr/>
                </a:tc>
                <a:tc hMerge="1">
                  <a:txBody>
                    <a:bodyPr/>
                    <a:lstStyle/>
                    <a:p>
                      <a:endParaRPr lang="en-US"/>
                    </a:p>
                  </a:txBody>
                  <a:tcPr/>
                </a:tc>
                <a:tc>
                  <a:txBody>
                    <a:bodyPr/>
                    <a:lstStyle/>
                    <a:p>
                      <a:pPr algn="ctr"/>
                      <a:r>
                        <a:rPr lang="en-US" dirty="0">
                          <a:solidFill>
                            <a:srgbClr val="000000"/>
                          </a:solidFill>
                        </a:rPr>
                        <a:t>406,89</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737921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biến</a:t>
            </a:r>
            <a:r>
              <a:rPr lang="en-US" dirty="0"/>
              <a:t> </a:t>
            </a:r>
            <a:r>
              <a:rPr lang="en-US" dirty="0" err="1"/>
              <a:t>đổi</a:t>
            </a:r>
            <a:r>
              <a:rPr lang="en-US" dirty="0"/>
              <a:t> </a:t>
            </a:r>
            <a:r>
              <a:rPr lang="en-US" dirty="0" err="1"/>
              <a:t>theo</a:t>
            </a:r>
            <a:r>
              <a:rPr lang="en-US" dirty="0"/>
              <a:t> DT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2357240"/>
              </p:ext>
            </p:extLst>
          </p:nvPr>
        </p:nvGraphicFramePr>
        <p:xfrm>
          <a:off x="779462" y="1949451"/>
          <a:ext cx="6841073" cy="3566455"/>
        </p:xfrm>
        <a:graphic>
          <a:graphicData uri="http://schemas.openxmlformats.org/drawingml/2006/table">
            <a:tbl>
              <a:tblPr firstRow="1" bandRow="1">
                <a:tableStyleId>{5C22544A-7EE6-4342-B048-85BDC9FD1C3A}</a:tableStyleId>
              </a:tblPr>
              <a:tblGrid>
                <a:gridCol w="6841073">
                  <a:extLst>
                    <a:ext uri="{9D8B030D-6E8A-4147-A177-3AD203B41FA5}">
                      <a16:colId xmlns:a16="http://schemas.microsoft.com/office/drawing/2014/main" val="20000"/>
                    </a:ext>
                  </a:extLst>
                </a:gridCol>
              </a:tblGrid>
              <a:tr h="691119">
                <a:tc>
                  <a:txBody>
                    <a:bodyPr/>
                    <a:lstStyle/>
                    <a:p>
                      <a:pPr algn="ctr" fontAlgn="ctr"/>
                      <a:r>
                        <a:rPr lang="en-US" sz="1600" b="1" i="0" u="none" strike="noStrike" dirty="0" err="1">
                          <a:solidFill>
                            <a:srgbClr val="000000"/>
                          </a:solidFill>
                          <a:effectLst/>
                          <a:latin typeface="VNI-Helve-Condense"/>
                        </a:rPr>
                        <a:t>Chỉ</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tiêu</a:t>
                      </a:r>
                      <a:endParaRPr lang="en-US" sz="1600" b="1"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0"/>
                  </a:ext>
                </a:extLst>
              </a:tr>
              <a:tr h="344380">
                <a:tc>
                  <a:txBody>
                    <a:bodyPr/>
                    <a:lstStyle/>
                    <a:p>
                      <a:pPr algn="l" fontAlgn="ct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thuần</a:t>
                      </a:r>
                      <a:endParaRPr lang="en-US" sz="1600" b="1"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1"/>
                  </a:ext>
                </a:extLst>
              </a:tr>
              <a:tr h="344380">
                <a:tc>
                  <a:txBody>
                    <a:bodyPr/>
                    <a:lstStyle/>
                    <a:p>
                      <a:pPr algn="l" fontAlgn="ctr"/>
                      <a:r>
                        <a:rPr lang="en-US" sz="1600" b="1" i="0" u="none" strike="noStrike" dirty="0" err="1">
                          <a:solidFill>
                            <a:srgbClr val="FF0000"/>
                          </a:solidFill>
                          <a:effectLst/>
                          <a:latin typeface="VNI-Helve-Condense"/>
                        </a:rPr>
                        <a:t>Giá</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vốn</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hàng</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bán</a:t>
                      </a:r>
                      <a:endParaRPr lang="en-US" sz="1600" b="1" i="0" u="none" strike="noStrike" dirty="0">
                        <a:solidFill>
                          <a:srgbClr val="FF0000"/>
                        </a:solidFill>
                        <a:effectLst/>
                        <a:latin typeface="VNI-Helve-Condense"/>
                      </a:endParaRPr>
                    </a:p>
                  </a:txBody>
                  <a:tcPr marL="12700" marR="12700" marT="12700" marB="0" anchor="ctr"/>
                </a:tc>
                <a:extLst>
                  <a:ext uri="{0D108BD9-81ED-4DB2-BD59-A6C34878D82A}">
                    <a16:rowId xmlns:a16="http://schemas.microsoft.com/office/drawing/2014/main" val="10002"/>
                  </a:ext>
                </a:extLst>
              </a:tr>
              <a:tr h="344380">
                <a:tc>
                  <a:txBody>
                    <a:bodyPr/>
                    <a:lstStyle/>
                    <a:p>
                      <a:pPr algn="l" fontAlgn="ctr"/>
                      <a:r>
                        <a:rPr lang="en-US" sz="1600" b="1" i="0" u="none" strike="noStrike">
                          <a:solidFill>
                            <a:srgbClr val="000000"/>
                          </a:solidFill>
                          <a:effectLst/>
                          <a:latin typeface="VNI-Helve-Condense"/>
                        </a:rPr>
                        <a:t>Lợi nhuận gộp</a:t>
                      </a:r>
                    </a:p>
                  </a:txBody>
                  <a:tcPr marL="12700" marR="12700" marT="12700" marB="0" anchor="ctr"/>
                </a:tc>
                <a:extLst>
                  <a:ext uri="{0D108BD9-81ED-4DB2-BD59-A6C34878D82A}">
                    <a16:rowId xmlns:a16="http://schemas.microsoft.com/office/drawing/2014/main" val="10003"/>
                  </a:ext>
                </a:extLst>
              </a:tr>
              <a:tr h="464676">
                <a:tc>
                  <a:txBody>
                    <a:bodyPr/>
                    <a:lstStyle/>
                    <a:p>
                      <a:pPr algn="l" fontAlgn="ctr"/>
                      <a:r>
                        <a:rPr lang="en-US" sz="1600" b="1" i="0" u="none" strike="noStrike" dirty="0">
                          <a:solidFill>
                            <a:srgbClr val="FF0000"/>
                          </a:solidFill>
                          <a:effectLst/>
                          <a:latin typeface="VNI-Helve-Condense"/>
                        </a:rPr>
                        <a:t>Chi </a:t>
                      </a:r>
                      <a:r>
                        <a:rPr lang="en-US" sz="1600" b="1" i="0" u="none" strike="noStrike" dirty="0" err="1">
                          <a:solidFill>
                            <a:srgbClr val="FF0000"/>
                          </a:solidFill>
                          <a:effectLst/>
                          <a:latin typeface="VNI-Helve-Condense"/>
                        </a:rPr>
                        <a:t>phí</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bán</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hàng</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và</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quản</a:t>
                      </a:r>
                      <a:r>
                        <a:rPr lang="en-US" sz="1600" b="1" i="0" u="none" strike="noStrike" dirty="0">
                          <a:solidFill>
                            <a:srgbClr val="FF0000"/>
                          </a:solidFill>
                          <a:effectLst/>
                          <a:latin typeface="VNI-Helve-Condense"/>
                        </a:rPr>
                        <a:t> </a:t>
                      </a:r>
                      <a:r>
                        <a:rPr lang="en-US" sz="1600" b="1" i="0" u="none" strike="noStrike" dirty="0" err="1">
                          <a:solidFill>
                            <a:srgbClr val="FF0000"/>
                          </a:solidFill>
                          <a:effectLst/>
                          <a:latin typeface="VNI-Helve-Condense"/>
                        </a:rPr>
                        <a:t>lý</a:t>
                      </a:r>
                      <a:r>
                        <a:rPr lang="en-US" sz="1600" b="1" i="0" u="none" strike="noStrike" dirty="0">
                          <a:solidFill>
                            <a:srgbClr val="FF0000"/>
                          </a:solidFill>
                          <a:effectLst/>
                          <a:latin typeface="VNI-Helve-Condense"/>
                        </a:rPr>
                        <a:t> DN</a:t>
                      </a:r>
                    </a:p>
                  </a:txBody>
                  <a:tcPr marL="12700" marR="12700" marT="12700" marB="0" anchor="ctr"/>
                </a:tc>
                <a:extLst>
                  <a:ext uri="{0D108BD9-81ED-4DB2-BD59-A6C34878D82A}">
                    <a16:rowId xmlns:a16="http://schemas.microsoft.com/office/drawing/2014/main" val="10004"/>
                  </a:ext>
                </a:extLst>
              </a:tr>
              <a:tr h="344380">
                <a:tc>
                  <a:txBody>
                    <a:bodyPr/>
                    <a:lstStyle/>
                    <a:p>
                      <a:pPr algn="l" fontAlgn="ctr"/>
                      <a:r>
                        <a:rPr lang="en-US" sz="1600" b="1" i="0" u="none" strike="noStrike" dirty="0">
                          <a:solidFill>
                            <a:srgbClr val="000000"/>
                          </a:solidFill>
                          <a:effectLst/>
                          <a:latin typeface="VNI-Helve-Condense"/>
                        </a:rPr>
                        <a:t>Chi </a:t>
                      </a:r>
                      <a:r>
                        <a:rPr lang="en-US" sz="1600" b="1" i="0" u="none" strike="noStrike" dirty="0" err="1">
                          <a:solidFill>
                            <a:srgbClr val="000000"/>
                          </a:solidFill>
                          <a:effectLst/>
                          <a:latin typeface="VNI-Helve-Condense"/>
                        </a:rPr>
                        <a:t>phí</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vay</a:t>
                      </a:r>
                      <a:endParaRPr lang="en-US" sz="1600" b="1"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5"/>
                  </a:ext>
                </a:extLst>
              </a:tr>
              <a:tr h="344380">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trước</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r>
                        <a:rPr lang="en-US" sz="1600" b="1" i="0" u="none" strike="noStrike" dirty="0">
                          <a:solidFill>
                            <a:srgbClr val="000000"/>
                          </a:solidFill>
                          <a:effectLst/>
                          <a:latin typeface="VNI-Helve-Condense"/>
                        </a:rPr>
                        <a:t> </a:t>
                      </a:r>
                    </a:p>
                  </a:txBody>
                  <a:tcPr marL="12700" marR="12700" marT="12700" marB="0" anchor="ctr"/>
                </a:tc>
                <a:extLst>
                  <a:ext uri="{0D108BD9-81ED-4DB2-BD59-A6C34878D82A}">
                    <a16:rowId xmlns:a16="http://schemas.microsoft.com/office/drawing/2014/main" val="10006"/>
                  </a:ext>
                </a:extLst>
              </a:tr>
              <a:tr h="344380">
                <a:tc>
                  <a:txBody>
                    <a:bodyPr/>
                    <a:lstStyle/>
                    <a:p>
                      <a:pPr algn="l" fontAlgn="ctr"/>
                      <a:r>
                        <a:rPr lang="en-US" sz="1600" b="1" i="0" u="none" strike="noStrike">
                          <a:solidFill>
                            <a:srgbClr val="000000"/>
                          </a:solidFill>
                          <a:effectLst/>
                          <a:latin typeface="VNI-Helve-Condense"/>
                        </a:rPr>
                        <a:t>Thuế thu nhập doanh nghiệp</a:t>
                      </a:r>
                    </a:p>
                  </a:txBody>
                  <a:tcPr marL="12700" marR="12700" marT="12700" marB="0" anchor="ctr"/>
                </a:tc>
                <a:extLst>
                  <a:ext uri="{0D108BD9-81ED-4DB2-BD59-A6C34878D82A}">
                    <a16:rowId xmlns:a16="http://schemas.microsoft.com/office/drawing/2014/main" val="10007"/>
                  </a:ext>
                </a:extLst>
              </a:tr>
              <a:tr h="344380">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sau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endParaRPr lang="en-US" sz="1600" b="1"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50488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biến</a:t>
            </a:r>
            <a:r>
              <a:rPr lang="en-US" dirty="0"/>
              <a:t> </a:t>
            </a:r>
            <a:r>
              <a:rPr lang="en-US" dirty="0" err="1"/>
              <a:t>đổi</a:t>
            </a:r>
            <a:r>
              <a:rPr lang="en-US" dirty="0"/>
              <a:t> </a:t>
            </a:r>
            <a:r>
              <a:rPr lang="en-US" dirty="0" err="1"/>
              <a:t>theo</a:t>
            </a:r>
            <a:r>
              <a:rPr lang="en-US" dirty="0"/>
              <a:t> DT</a:t>
            </a:r>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119009615"/>
              </p:ext>
            </p:extLst>
          </p:nvPr>
        </p:nvGraphicFramePr>
        <p:xfrm>
          <a:off x="1334235" y="2424431"/>
          <a:ext cx="6684004" cy="3173280"/>
        </p:xfrm>
        <a:graphic>
          <a:graphicData uri="http://schemas.openxmlformats.org/drawingml/2006/table">
            <a:tbl>
              <a:tblPr firstRow="1" bandRow="1">
                <a:tableStyleId>{5C22544A-7EE6-4342-B048-85BDC9FD1C3A}</a:tableStyleId>
              </a:tblPr>
              <a:tblGrid>
                <a:gridCol w="3409622">
                  <a:extLst>
                    <a:ext uri="{9D8B030D-6E8A-4147-A177-3AD203B41FA5}">
                      <a16:colId xmlns:a16="http://schemas.microsoft.com/office/drawing/2014/main" val="20000"/>
                    </a:ext>
                  </a:extLst>
                </a:gridCol>
                <a:gridCol w="3274382">
                  <a:extLst>
                    <a:ext uri="{9D8B030D-6E8A-4147-A177-3AD203B41FA5}">
                      <a16:colId xmlns:a16="http://schemas.microsoft.com/office/drawing/2014/main" val="20001"/>
                    </a:ext>
                  </a:extLst>
                </a:gridCol>
              </a:tblGrid>
              <a:tr h="474120">
                <a:tc>
                  <a:txBody>
                    <a:bodyPr/>
                    <a:lstStyle/>
                    <a:p>
                      <a:r>
                        <a:rPr lang="en-US" sz="2000" dirty="0" err="1">
                          <a:solidFill>
                            <a:srgbClr val="000000"/>
                          </a:solidFill>
                          <a:latin typeface="Times New Roman"/>
                          <a:cs typeface="Times New Roman"/>
                        </a:rPr>
                        <a:t>Tài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sản</a:t>
                      </a:r>
                      <a:endParaRPr lang="en-US" sz="2000" dirty="0">
                        <a:solidFill>
                          <a:srgbClr val="000000"/>
                        </a:solidFill>
                        <a:latin typeface="Times New Roman"/>
                        <a:cs typeface="Times New Roman"/>
                      </a:endParaRPr>
                    </a:p>
                  </a:txBody>
                  <a:tcPr/>
                </a:tc>
                <a:tc>
                  <a:txBody>
                    <a:bodyPr/>
                    <a:lstStyle/>
                    <a:p>
                      <a:r>
                        <a:rPr lang="en-US" sz="2000" dirty="0" err="1">
                          <a:solidFill>
                            <a:srgbClr val="000000"/>
                          </a:solidFill>
                          <a:latin typeface="Times New Roman"/>
                          <a:cs typeface="Times New Roman"/>
                        </a:rPr>
                        <a:t>Nguồn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vốn</a:t>
                      </a:r>
                      <a:endParaRPr lang="en-US" sz="2000" dirty="0">
                        <a:solidFill>
                          <a:srgbClr val="000000"/>
                        </a:solidFill>
                        <a:latin typeface="Times New Roman"/>
                        <a:cs typeface="Times New Roman"/>
                      </a:endParaRPr>
                    </a:p>
                  </a:txBody>
                  <a:tcPr/>
                </a:tc>
                <a:extLst>
                  <a:ext uri="{0D108BD9-81ED-4DB2-BD59-A6C34878D82A}">
                    <a16:rowId xmlns:a16="http://schemas.microsoft.com/office/drawing/2014/main" val="10000"/>
                  </a:ext>
                </a:extLst>
              </a:tr>
              <a:tr h="2078465">
                <a:tc>
                  <a:txBody>
                    <a:bodyPr/>
                    <a:lstStyle/>
                    <a:p>
                      <a:r>
                        <a:rPr lang="en-US" sz="2000" dirty="0" err="1">
                          <a:solidFill>
                            <a:srgbClr val="FF0000"/>
                          </a:solidFill>
                          <a:latin typeface="Times New Roman"/>
                          <a:cs typeface="Times New Roman"/>
                        </a:rPr>
                        <a:t>Tài</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sản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ngắn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hạn</a:t>
                      </a:r>
                      <a:endParaRPr lang="en-US" sz="2000" dirty="0">
                        <a:solidFill>
                          <a:srgbClr val="FF0000"/>
                        </a:solidFill>
                        <a:latin typeface="Times New Roman"/>
                        <a:cs typeface="Times New Roman"/>
                      </a:endParaRPr>
                    </a:p>
                    <a:p>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Tiền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và</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tương</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đương</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tiền</a:t>
                      </a:r>
                      <a:endParaRPr lang="en-US" sz="2000" dirty="0">
                        <a:solidFill>
                          <a:srgbClr val="FF0000"/>
                        </a:solidFill>
                        <a:latin typeface="Times New Roman"/>
                        <a:cs typeface="Times New Roman"/>
                      </a:endParaRPr>
                    </a:p>
                    <a:p>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Các</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khoản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phải</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thu</a:t>
                      </a:r>
                      <a:endParaRPr lang="en-US" sz="2000" dirty="0">
                        <a:solidFill>
                          <a:srgbClr val="FF0000"/>
                        </a:solidFill>
                        <a:latin typeface="Times New Roman"/>
                        <a:cs typeface="Times New Roman"/>
                      </a:endParaRPr>
                    </a:p>
                    <a:p>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Hàng</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tồn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kho</a:t>
                      </a:r>
                      <a:endParaRPr lang="en-US" sz="2000" dirty="0">
                        <a:solidFill>
                          <a:srgbClr val="FF0000"/>
                        </a:solidFill>
                        <a:latin typeface="Times New Roman"/>
                        <a:cs typeface="Times New Roman"/>
                      </a:endParaRPr>
                    </a:p>
                  </a:txBody>
                  <a:tcPr/>
                </a:tc>
                <a:tc>
                  <a:txBody>
                    <a:bodyPr/>
                    <a:lstStyle/>
                    <a:p>
                      <a:r>
                        <a:rPr lang="en-US" sz="2000" dirty="0" err="1">
                          <a:solidFill>
                            <a:srgbClr val="FF0000"/>
                          </a:solidFill>
                          <a:latin typeface="Times New Roman"/>
                          <a:cs typeface="Times New Roman"/>
                        </a:rPr>
                        <a:t>Nợ</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phải</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trả</a:t>
                      </a:r>
                      <a:endParaRPr lang="en-US" sz="2000" dirty="0">
                        <a:solidFill>
                          <a:srgbClr val="FF0000"/>
                        </a:solidFill>
                        <a:latin typeface="Times New Roman"/>
                        <a:cs typeface="Times New Roman"/>
                      </a:endParaRPr>
                    </a:p>
                    <a:p>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Nợ</a:t>
                      </a:r>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ngắn</a:t>
                      </a:r>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hạn</a:t>
                      </a:r>
                      <a:endParaRPr lang="en-US" sz="2000" baseline="0" dirty="0">
                        <a:solidFill>
                          <a:srgbClr val="FF0000"/>
                        </a:solidFill>
                        <a:latin typeface="Times New Roman"/>
                        <a:cs typeface="Times New Roman"/>
                      </a:endParaRPr>
                    </a:p>
                    <a:p>
                      <a:r>
                        <a:rPr lang="en-US" sz="2000" baseline="0" dirty="0">
                          <a:solidFill>
                            <a:srgbClr val="000000"/>
                          </a:solidFill>
                          <a:latin typeface="Times New Roman"/>
                          <a:cs typeface="Times New Roman"/>
                        </a:rPr>
                        <a:t>       </a:t>
                      </a:r>
                      <a:r>
                        <a:rPr lang="en-US" sz="2000" baseline="0">
                          <a:solidFill>
                            <a:srgbClr val="000000"/>
                          </a:solidFill>
                          <a:latin typeface="Times New Roman"/>
                          <a:cs typeface="Times New Roman"/>
                        </a:rPr>
                        <a:t> Vay ngắn hạn</a:t>
                      </a:r>
                    </a:p>
                    <a:p>
                      <a:r>
                        <a:rPr lang="en-US" sz="2000" baseline="0">
                          <a:solidFill>
                            <a:srgbClr val="FF0000"/>
                          </a:solidFill>
                          <a:latin typeface="Times New Roman"/>
                          <a:cs typeface="Times New Roman"/>
                        </a:rPr>
                        <a:t>        Phải </a:t>
                      </a:r>
                      <a:r>
                        <a:rPr lang="en-US" sz="2000" baseline="0" dirty="0" err="1">
                          <a:solidFill>
                            <a:srgbClr val="FF0000"/>
                          </a:solidFill>
                          <a:latin typeface="Times New Roman"/>
                          <a:cs typeface="Times New Roman"/>
                        </a:rPr>
                        <a:t>trả</a:t>
                      </a:r>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người</a:t>
                      </a:r>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bán</a:t>
                      </a:r>
                      <a:endParaRPr lang="en-US" sz="2000" baseline="0" dirty="0">
                        <a:solidFill>
                          <a:srgbClr val="FF0000"/>
                        </a:solidFill>
                        <a:latin typeface="Times New Roman"/>
                        <a:cs typeface="Times New Roman"/>
                      </a:endParaRPr>
                    </a:p>
                    <a:p>
                      <a:r>
                        <a:rPr lang="en-US" sz="2000" baseline="0" dirty="0">
                          <a:solidFill>
                            <a:srgbClr val="FF0000"/>
                          </a:solidFill>
                          <a:latin typeface="Times New Roman"/>
                          <a:cs typeface="Times New Roman"/>
                        </a:rPr>
                        <a:t>        </a:t>
                      </a:r>
                      <a:r>
                        <a:rPr lang="en-US" sz="2000" baseline="0" dirty="0" err="1">
                          <a:solidFill>
                            <a:srgbClr val="FF0000"/>
                          </a:solidFill>
                          <a:latin typeface="Times New Roman"/>
                          <a:cs typeface="Times New Roman"/>
                        </a:rPr>
                        <a:t>Phải</a:t>
                      </a:r>
                      <a:r>
                        <a:rPr lang="en-US" sz="2000" baseline="0" dirty="0">
                          <a:solidFill>
                            <a:srgbClr val="FF0000"/>
                          </a:solidFill>
                          <a:latin typeface="Times New Roman"/>
                          <a:cs typeface="Times New Roman"/>
                        </a:rPr>
                        <a:t> </a:t>
                      </a:r>
                      <a:r>
                        <a:rPr lang="en-US" sz="2000" baseline="0" err="1">
                          <a:solidFill>
                            <a:srgbClr val="FF0000"/>
                          </a:solidFill>
                          <a:latin typeface="Times New Roman"/>
                          <a:cs typeface="Times New Roman"/>
                        </a:rPr>
                        <a:t>trả</a:t>
                      </a:r>
                      <a:r>
                        <a:rPr lang="en-US" sz="2000" baseline="0">
                          <a:solidFill>
                            <a:srgbClr val="FF0000"/>
                          </a:solidFill>
                          <a:latin typeface="Times New Roman"/>
                          <a:cs typeface="Times New Roman"/>
                        </a:rPr>
                        <a:t> người lao động</a:t>
                      </a:r>
                    </a:p>
                    <a:p>
                      <a:r>
                        <a:rPr lang="en-US" sz="2000" baseline="0">
                          <a:solidFill>
                            <a:srgbClr val="FF0000"/>
                          </a:solidFill>
                          <a:latin typeface="Times New Roman"/>
                          <a:cs typeface="Times New Roman"/>
                        </a:rPr>
                        <a:t>        Phải trả phải nộp NN</a:t>
                      </a:r>
                      <a:endParaRPr lang="en-US" sz="2000" baseline="0" dirty="0">
                        <a:solidFill>
                          <a:srgbClr val="FF0000"/>
                        </a:solidFill>
                        <a:latin typeface="Times New Roman"/>
                        <a:cs typeface="Times New Roman"/>
                      </a:endParaRPr>
                    </a:p>
                    <a:p>
                      <a:r>
                        <a:rPr lang="en-US" sz="2000" baseline="0" dirty="0">
                          <a:solidFill>
                            <a:srgbClr val="000000"/>
                          </a:solidFill>
                          <a:latin typeface="Times New Roman"/>
                          <a:cs typeface="Times New Roman"/>
                        </a:rPr>
                        <a:t>   </a:t>
                      </a:r>
                      <a:r>
                        <a:rPr lang="en-US" sz="2000" baseline="0" dirty="0" err="1">
                          <a:solidFill>
                            <a:srgbClr val="000000"/>
                          </a:solidFill>
                          <a:latin typeface="Times New Roman"/>
                          <a:cs typeface="Times New Roman"/>
                        </a:rPr>
                        <a:t>Nợ</a:t>
                      </a:r>
                      <a:r>
                        <a:rPr lang="en-US" sz="2000" baseline="0" dirty="0">
                          <a:solidFill>
                            <a:srgbClr val="000000"/>
                          </a:solidFill>
                          <a:latin typeface="Times New Roman"/>
                          <a:cs typeface="Times New Roman"/>
                        </a:rPr>
                        <a:t> </a:t>
                      </a:r>
                      <a:r>
                        <a:rPr lang="en-US" sz="2000" baseline="0" dirty="0" err="1">
                          <a:solidFill>
                            <a:srgbClr val="000000"/>
                          </a:solidFill>
                          <a:latin typeface="Times New Roman"/>
                          <a:cs typeface="Times New Roman"/>
                        </a:rPr>
                        <a:t>dài</a:t>
                      </a:r>
                      <a:r>
                        <a:rPr lang="en-US" sz="2000" baseline="0" dirty="0">
                          <a:solidFill>
                            <a:srgbClr val="000000"/>
                          </a:solidFill>
                          <a:latin typeface="Times New Roman"/>
                          <a:cs typeface="Times New Roman"/>
                        </a:rPr>
                        <a:t> </a:t>
                      </a:r>
                      <a:r>
                        <a:rPr lang="en-US" sz="2000" baseline="0" dirty="0" err="1">
                          <a:solidFill>
                            <a:srgbClr val="000000"/>
                          </a:solidFill>
                          <a:latin typeface="Times New Roman"/>
                          <a:cs typeface="Times New Roman"/>
                        </a:rPr>
                        <a:t>hạn</a:t>
                      </a:r>
                      <a:endParaRPr lang="en-US" sz="2000" dirty="0">
                        <a:solidFill>
                          <a:srgbClr val="000000"/>
                        </a:solidFill>
                        <a:latin typeface="Times New Roman"/>
                        <a:cs typeface="Times New Roman"/>
                      </a:endParaRPr>
                    </a:p>
                  </a:txBody>
                  <a:tcPr/>
                </a:tc>
                <a:extLst>
                  <a:ext uri="{0D108BD9-81ED-4DB2-BD59-A6C34878D82A}">
                    <a16:rowId xmlns:a16="http://schemas.microsoft.com/office/drawing/2014/main" val="10001"/>
                  </a:ext>
                </a:extLst>
              </a:tr>
              <a:tr h="474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FF0000"/>
                          </a:solidFill>
                          <a:latin typeface="Times New Roman"/>
                          <a:cs typeface="Times New Roman"/>
                        </a:rPr>
                        <a:t>Tài</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sản</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dài</a:t>
                      </a:r>
                      <a:r>
                        <a:rPr lang="en-US" sz="2000" dirty="0">
                          <a:solidFill>
                            <a:srgbClr val="FF0000"/>
                          </a:solidFill>
                          <a:latin typeface="Times New Roman"/>
                          <a:cs typeface="Times New Roman"/>
                        </a:rPr>
                        <a:t> </a:t>
                      </a:r>
                      <a:r>
                        <a:rPr lang="en-US" sz="2000" dirty="0" err="1">
                          <a:solidFill>
                            <a:srgbClr val="FF0000"/>
                          </a:solidFill>
                          <a:latin typeface="Times New Roman"/>
                          <a:cs typeface="Times New Roman"/>
                        </a:rPr>
                        <a:t>hạn</a:t>
                      </a:r>
                      <a:endParaRPr lang="en-US" sz="2000" dirty="0">
                        <a:solidFill>
                          <a:srgbClr val="FF0000"/>
                        </a:solidFill>
                        <a:latin typeface="Times New Roman"/>
                        <a:cs typeface="Times New Roman"/>
                      </a:endParaRPr>
                    </a:p>
                  </a:txBody>
                  <a:tcPr/>
                </a:tc>
                <a:tc>
                  <a:txBody>
                    <a:bodyPr/>
                    <a:lstStyle/>
                    <a:p>
                      <a:r>
                        <a:rPr lang="en-US" sz="2000" dirty="0" err="1">
                          <a:solidFill>
                            <a:srgbClr val="000000"/>
                          </a:solidFill>
                          <a:latin typeface="Times New Roman"/>
                          <a:cs typeface="Times New Roman"/>
                        </a:rPr>
                        <a:t>Vốn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chủ</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sở</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hữu</a:t>
                      </a:r>
                      <a:endParaRPr lang="en-US" sz="2000" dirty="0">
                        <a:solidFill>
                          <a:srgbClr val="000000"/>
                        </a:solidFill>
                        <a:latin typeface="Times New Roman"/>
                        <a:cs typeface="Times New Roman"/>
                      </a:endParaRPr>
                    </a:p>
                  </a:txBody>
                  <a:tcPr/>
                </a:tc>
                <a:extLst>
                  <a:ext uri="{0D108BD9-81ED-4DB2-BD59-A6C34878D82A}">
                    <a16:rowId xmlns:a16="http://schemas.microsoft.com/office/drawing/2014/main" val="10002"/>
                  </a:ext>
                </a:extLst>
              </a:tr>
            </a:tbl>
          </a:graphicData>
        </a:graphic>
      </p:graphicFrame>
      <p:sp>
        <p:nvSpPr>
          <p:cNvPr id="7" name="Oval 6"/>
          <p:cNvSpPr/>
          <p:nvPr/>
        </p:nvSpPr>
        <p:spPr>
          <a:xfrm>
            <a:off x="1334235" y="5131073"/>
            <a:ext cx="1834573" cy="46663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0678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6379" y="295833"/>
            <a:ext cx="8445056" cy="1143000"/>
          </a:xfrm>
        </p:spPr>
        <p:txBody>
          <a:bodyPr>
            <a:normAutofit/>
          </a:bodyPr>
          <a:lstStyle/>
          <a:p>
            <a:r>
              <a:rPr lang="en-US" dirty="0" err="1"/>
              <a:t>Lập</a:t>
            </a:r>
            <a:r>
              <a:rPr lang="en-US" dirty="0"/>
              <a:t> </a:t>
            </a:r>
            <a:r>
              <a:rPr lang="en-US" dirty="0" err="1"/>
              <a:t>báo</a:t>
            </a:r>
            <a:r>
              <a:rPr lang="en-US" dirty="0"/>
              <a:t> </a:t>
            </a:r>
            <a:r>
              <a:rPr lang="en-US" dirty="0" err="1"/>
              <a:t>cáo</a:t>
            </a:r>
            <a:r>
              <a:rPr lang="en-US" dirty="0"/>
              <a:t> KQKD </a:t>
            </a:r>
            <a:r>
              <a:rPr lang="en-US" dirty="0" err="1"/>
              <a:t>dự</a:t>
            </a:r>
            <a:r>
              <a:rPr lang="en-US" dirty="0"/>
              <a:t> </a:t>
            </a:r>
            <a:r>
              <a:rPr lang="en-US" dirty="0" err="1"/>
              <a:t>kiến</a:t>
            </a:r>
            <a:endParaRPr lang="en-US" dirty="0"/>
          </a:p>
        </p:txBody>
      </p:sp>
      <p:sp>
        <p:nvSpPr>
          <p:cNvPr id="36866" name="Content Placeholder 2"/>
          <p:cNvSpPr>
            <a:spLocks noGrp="1"/>
          </p:cNvSpPr>
          <p:nvPr>
            <p:ph idx="1"/>
          </p:nvPr>
        </p:nvSpPr>
        <p:spPr/>
        <p:txBody>
          <a:bodyPr/>
          <a:lstStyle/>
          <a:p>
            <a:pPr eaLnBrk="1" hangingPunct="1"/>
            <a:endParaRPr lang="en-US" dirty="0"/>
          </a:p>
        </p:txBody>
      </p:sp>
      <p:sp>
        <p:nvSpPr>
          <p:cNvPr id="36867"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36868"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Text Box 6"/>
          <p:cNvSpPr txBox="1">
            <a:spLocks noChangeArrowheads="1"/>
          </p:cNvSpPr>
          <p:nvPr/>
        </p:nvSpPr>
        <p:spPr bwMode="auto">
          <a:xfrm>
            <a:off x="1219200" y="3352800"/>
            <a:ext cx="2038350" cy="1723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b="1" dirty="0" err="1"/>
              <a:t>Tỷ</a:t>
            </a:r>
            <a:r>
              <a:rPr lang="en-US" b="1" dirty="0"/>
              <a:t> </a:t>
            </a:r>
            <a:r>
              <a:rPr lang="en-US" b="1" dirty="0" err="1"/>
              <a:t>lệ</a:t>
            </a:r>
            <a:r>
              <a:rPr lang="en-US" b="1" dirty="0"/>
              <a:t> </a:t>
            </a:r>
          </a:p>
          <a:p>
            <a:pPr algn="ctr">
              <a:lnSpc>
                <a:spcPct val="150000"/>
              </a:lnSpc>
            </a:pPr>
            <a:r>
              <a:rPr lang="en-US" b="1" dirty="0" err="1"/>
              <a:t>phần</a:t>
            </a:r>
            <a:r>
              <a:rPr lang="en-US" b="1" dirty="0"/>
              <a:t> </a:t>
            </a:r>
            <a:r>
              <a:rPr lang="en-US" b="1" dirty="0" err="1"/>
              <a:t>trăm</a:t>
            </a:r>
            <a:r>
              <a:rPr lang="en-US" b="1" dirty="0"/>
              <a:t> </a:t>
            </a:r>
            <a:r>
              <a:rPr lang="en-US" b="1" dirty="0" err="1"/>
              <a:t>doanh</a:t>
            </a:r>
            <a:r>
              <a:rPr lang="en-US" b="1" dirty="0"/>
              <a:t> </a:t>
            </a:r>
            <a:r>
              <a:rPr lang="en-US" b="1" dirty="0" err="1"/>
              <a:t>thu</a:t>
            </a:r>
            <a:endParaRPr lang="en-US" b="1" dirty="0"/>
          </a:p>
        </p:txBody>
      </p:sp>
      <p:sp>
        <p:nvSpPr>
          <p:cNvPr id="8"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36871" name="AutoShape 8"/>
          <p:cNvSpPr>
            <a:spLocks noChangeAspect="1" noChangeArrowheads="1" noTextEdit="1"/>
          </p:cNvSpPr>
          <p:nvPr/>
        </p:nvSpPr>
        <p:spPr bwMode="gray">
          <a:xfrm flipH="1">
            <a:off x="4868863" y="2947988"/>
            <a:ext cx="909637"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36873" name="Group 10"/>
          <p:cNvGrpSpPr>
            <a:grpSpLocks/>
          </p:cNvGrpSpPr>
          <p:nvPr/>
        </p:nvGrpSpPr>
        <p:grpSpPr bwMode="auto">
          <a:xfrm>
            <a:off x="3049833" y="1674812"/>
            <a:ext cx="2998788" cy="1601788"/>
            <a:chOff x="1997" y="1314"/>
            <a:chExt cx="1889" cy="1009"/>
          </a:xfrm>
        </p:grpSpPr>
        <p:grpSp>
          <p:nvGrpSpPr>
            <p:cNvPr id="36876"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36874" name="Text Box 18"/>
          <p:cNvSpPr txBox="1">
            <a:spLocks noChangeArrowheads="1"/>
          </p:cNvSpPr>
          <p:nvPr/>
        </p:nvSpPr>
        <p:spPr bwMode="auto">
          <a:xfrm>
            <a:off x="3581400" y="1949824"/>
            <a:ext cx="1905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a:solidFill>
                  <a:srgbClr val="103154"/>
                </a:solidFill>
              </a:rPr>
              <a:t>2 </a:t>
            </a:r>
            <a:r>
              <a:rPr lang="en-US" b="1" dirty="0" err="1">
                <a:solidFill>
                  <a:srgbClr val="103154"/>
                </a:solidFill>
              </a:rPr>
              <a:t>phương</a:t>
            </a:r>
            <a:r>
              <a:rPr lang="en-US" b="1" dirty="0">
                <a:solidFill>
                  <a:srgbClr val="103154"/>
                </a:solidFill>
              </a:rPr>
              <a:t> </a:t>
            </a:r>
            <a:r>
              <a:rPr lang="en-US" b="1" dirty="0" err="1">
                <a:solidFill>
                  <a:srgbClr val="103154"/>
                </a:solidFill>
              </a:rPr>
              <a:t>pháp</a:t>
            </a:r>
            <a:endParaRPr lang="en-US" b="1" dirty="0">
              <a:solidFill>
                <a:srgbClr val="103154"/>
              </a:solidFill>
            </a:endParaRPr>
          </a:p>
        </p:txBody>
      </p:sp>
      <p:sp>
        <p:nvSpPr>
          <p:cNvPr id="20" name="Text Box 20"/>
          <p:cNvSpPr txBox="1">
            <a:spLocks noChangeArrowheads="1"/>
          </p:cNvSpPr>
          <p:nvPr/>
        </p:nvSpPr>
        <p:spPr bwMode="auto">
          <a:xfrm>
            <a:off x="5875584" y="3125504"/>
            <a:ext cx="2354016" cy="2277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b="1" dirty="0" err="1">
                <a:solidFill>
                  <a:srgbClr val="103154"/>
                </a:solidFill>
              </a:rPr>
              <a:t>Tỷ</a:t>
            </a:r>
            <a:r>
              <a:rPr lang="en-US" b="1" dirty="0">
                <a:solidFill>
                  <a:srgbClr val="103154"/>
                </a:solidFill>
              </a:rPr>
              <a:t> </a:t>
            </a:r>
            <a:r>
              <a:rPr lang="en-US" b="1" dirty="0" err="1">
                <a:solidFill>
                  <a:srgbClr val="103154"/>
                </a:solidFill>
              </a:rPr>
              <a:t>lệ</a:t>
            </a:r>
            <a:r>
              <a:rPr lang="en-US" b="1" dirty="0">
                <a:solidFill>
                  <a:srgbClr val="103154"/>
                </a:solidFill>
              </a:rPr>
              <a:t> </a:t>
            </a:r>
            <a:r>
              <a:rPr lang="en-US" b="1" dirty="0" err="1">
                <a:solidFill>
                  <a:srgbClr val="103154"/>
                </a:solidFill>
              </a:rPr>
              <a:t>phần</a:t>
            </a:r>
            <a:r>
              <a:rPr lang="en-US" b="1" dirty="0">
                <a:solidFill>
                  <a:srgbClr val="103154"/>
                </a:solidFill>
              </a:rPr>
              <a:t> </a:t>
            </a:r>
            <a:r>
              <a:rPr lang="en-US" b="1" dirty="0" err="1">
                <a:solidFill>
                  <a:srgbClr val="103154"/>
                </a:solidFill>
              </a:rPr>
              <a:t>trăm</a:t>
            </a:r>
            <a:r>
              <a:rPr lang="en-US" b="1" dirty="0">
                <a:solidFill>
                  <a:srgbClr val="103154"/>
                </a:solidFill>
              </a:rPr>
              <a:t> </a:t>
            </a:r>
            <a:r>
              <a:rPr lang="en-US" b="1" dirty="0" err="1">
                <a:solidFill>
                  <a:srgbClr val="103154"/>
                </a:solidFill>
              </a:rPr>
              <a:t>doanh</a:t>
            </a:r>
            <a:r>
              <a:rPr lang="en-US" b="1" dirty="0">
                <a:solidFill>
                  <a:srgbClr val="103154"/>
                </a:solidFill>
              </a:rPr>
              <a:t> </a:t>
            </a:r>
            <a:r>
              <a:rPr lang="en-US" b="1" dirty="0" err="1">
                <a:solidFill>
                  <a:srgbClr val="103154"/>
                </a:solidFill>
              </a:rPr>
              <a:t>thu</a:t>
            </a:r>
            <a:r>
              <a:rPr lang="en-US" b="1" dirty="0">
                <a:solidFill>
                  <a:srgbClr val="103154"/>
                </a:solidFill>
              </a:rPr>
              <a:t> </a:t>
            </a:r>
            <a:r>
              <a:rPr lang="en-US" b="1" dirty="0" err="1">
                <a:solidFill>
                  <a:srgbClr val="103154"/>
                </a:solidFill>
              </a:rPr>
              <a:t>kết</a:t>
            </a:r>
            <a:r>
              <a:rPr lang="en-US" b="1" dirty="0">
                <a:solidFill>
                  <a:srgbClr val="103154"/>
                </a:solidFill>
              </a:rPr>
              <a:t> </a:t>
            </a:r>
            <a:r>
              <a:rPr lang="en-US" b="1" dirty="0" err="1">
                <a:solidFill>
                  <a:srgbClr val="103154"/>
                </a:solidFill>
              </a:rPr>
              <a:t>hợp</a:t>
            </a:r>
            <a:r>
              <a:rPr lang="en-US" b="1" dirty="0">
                <a:solidFill>
                  <a:srgbClr val="103154"/>
                </a:solidFill>
              </a:rPr>
              <a:t> </a:t>
            </a:r>
            <a:r>
              <a:rPr lang="en-US" b="1" dirty="0" err="1">
                <a:solidFill>
                  <a:srgbClr val="103154"/>
                </a:solidFill>
              </a:rPr>
              <a:t>với</a:t>
            </a:r>
            <a:r>
              <a:rPr lang="en-US" b="1" dirty="0">
                <a:solidFill>
                  <a:srgbClr val="103154"/>
                </a:solidFill>
              </a:rPr>
              <a:t> chi </a:t>
            </a:r>
            <a:r>
              <a:rPr lang="en-US" b="1" dirty="0" err="1">
                <a:solidFill>
                  <a:srgbClr val="103154"/>
                </a:solidFill>
              </a:rPr>
              <a:t>tiêu</a:t>
            </a:r>
            <a:r>
              <a:rPr lang="en-US" b="1" dirty="0">
                <a:solidFill>
                  <a:srgbClr val="103154"/>
                </a:solidFill>
              </a:rPr>
              <a:t> </a:t>
            </a:r>
            <a:r>
              <a:rPr lang="en-US" b="1" dirty="0" err="1">
                <a:solidFill>
                  <a:srgbClr val="103154"/>
                </a:solidFill>
              </a:rPr>
              <a:t>theo</a:t>
            </a:r>
            <a:r>
              <a:rPr lang="en-US" b="1" dirty="0">
                <a:solidFill>
                  <a:srgbClr val="103154"/>
                </a:solidFill>
              </a:rPr>
              <a:t> </a:t>
            </a:r>
            <a:r>
              <a:rPr lang="en-US" b="1" dirty="0" err="1">
                <a:solidFill>
                  <a:srgbClr val="103154"/>
                </a:solidFill>
              </a:rPr>
              <a:t>kế</a:t>
            </a:r>
            <a:r>
              <a:rPr lang="en-US" b="1" dirty="0">
                <a:solidFill>
                  <a:srgbClr val="103154"/>
                </a:solidFill>
              </a:rPr>
              <a:t> </a:t>
            </a:r>
            <a:r>
              <a:rPr lang="en-US" b="1" dirty="0" err="1">
                <a:solidFill>
                  <a:srgbClr val="103154"/>
                </a:solidFill>
              </a:rPr>
              <a:t>hoạch</a:t>
            </a:r>
            <a:endParaRPr lang="en-US" b="1" dirty="0">
              <a:solidFill>
                <a:srgbClr val="103154"/>
              </a:solidFill>
            </a:endParaRPr>
          </a:p>
        </p:txBody>
      </p:sp>
    </p:spTree>
    <p:extLst>
      <p:ext uri="{BB962C8B-B14F-4D97-AF65-F5344CB8AC3E}">
        <p14:creationId xmlns:p14="http://schemas.microsoft.com/office/powerpoint/2010/main" val="257543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ppt_x</p:attrName>
                                        </p:attrNameLst>
                                      </p:cBhvr>
                                      <p:tavLst>
                                        <p:tav tm="0">
                                          <p:val>
                                            <p:strVal val="#ppt_x-.2"/>
                                          </p:val>
                                        </p:tav>
                                        <p:tav tm="100000">
                                          <p:val>
                                            <p:strVal val="#ppt_x"/>
                                          </p:val>
                                        </p:tav>
                                      </p:tavLst>
                                    </p:anim>
                                    <p:anim calcmode="lin" valueType="num">
                                      <p:cBhvr>
                                        <p:cTn id="1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Phương</a:t>
            </a:r>
            <a:r>
              <a:rPr lang="en-US" dirty="0"/>
              <a:t> </a:t>
            </a:r>
            <a:r>
              <a:rPr lang="en-US" dirty="0" err="1"/>
              <a:t>pháp</a:t>
            </a:r>
            <a:r>
              <a:rPr lang="en-US" dirty="0"/>
              <a:t> </a:t>
            </a:r>
            <a:r>
              <a:rPr lang="en-US" dirty="0" err="1"/>
              <a:t>tỷ</a:t>
            </a:r>
            <a:r>
              <a:rPr lang="en-US" dirty="0"/>
              <a:t> </a:t>
            </a:r>
            <a:r>
              <a:rPr lang="en-US" dirty="0" err="1"/>
              <a:t>lệ</a:t>
            </a:r>
            <a:r>
              <a:rPr lang="en-US" dirty="0"/>
              <a:t> % </a:t>
            </a:r>
            <a:r>
              <a:rPr lang="en-US" dirty="0" err="1"/>
              <a:t>doanh</a:t>
            </a:r>
            <a:r>
              <a:rPr lang="en-US" dirty="0"/>
              <a:t> </a:t>
            </a:r>
            <a:r>
              <a:rPr lang="en-US" dirty="0" err="1"/>
              <a:t>thu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3580023"/>
              </p:ext>
            </p:extLst>
          </p:nvPr>
        </p:nvGraphicFramePr>
        <p:xfrm>
          <a:off x="779463" y="1949450"/>
          <a:ext cx="7583484" cy="3840480"/>
        </p:xfrm>
        <a:graphic>
          <a:graphicData uri="http://schemas.openxmlformats.org/drawingml/2006/table">
            <a:tbl>
              <a:tblPr firstRow="1" bandRow="1">
                <a:tableStyleId>{5C22544A-7EE6-4342-B048-85BDC9FD1C3A}</a:tableStyleId>
              </a:tblPr>
              <a:tblGrid>
                <a:gridCol w="2818367">
                  <a:extLst>
                    <a:ext uri="{9D8B030D-6E8A-4147-A177-3AD203B41FA5}">
                      <a16:colId xmlns:a16="http://schemas.microsoft.com/office/drawing/2014/main" val="20000"/>
                    </a:ext>
                  </a:extLst>
                </a:gridCol>
                <a:gridCol w="761015">
                  <a:extLst>
                    <a:ext uri="{9D8B030D-6E8A-4147-A177-3AD203B41FA5}">
                      <a16:colId xmlns:a16="http://schemas.microsoft.com/office/drawing/2014/main" val="20001"/>
                    </a:ext>
                  </a:extLst>
                </a:gridCol>
                <a:gridCol w="595298">
                  <a:extLst>
                    <a:ext uri="{9D8B030D-6E8A-4147-A177-3AD203B41FA5}">
                      <a16:colId xmlns:a16="http://schemas.microsoft.com/office/drawing/2014/main" val="20002"/>
                    </a:ext>
                  </a:extLst>
                </a:gridCol>
                <a:gridCol w="783144">
                  <a:extLst>
                    <a:ext uri="{9D8B030D-6E8A-4147-A177-3AD203B41FA5}">
                      <a16:colId xmlns:a16="http://schemas.microsoft.com/office/drawing/2014/main" val="20003"/>
                    </a:ext>
                  </a:extLst>
                </a:gridCol>
                <a:gridCol w="631785">
                  <a:extLst>
                    <a:ext uri="{9D8B030D-6E8A-4147-A177-3AD203B41FA5}">
                      <a16:colId xmlns:a16="http://schemas.microsoft.com/office/drawing/2014/main" val="20004"/>
                    </a:ext>
                  </a:extLst>
                </a:gridCol>
                <a:gridCol w="717939">
                  <a:extLst>
                    <a:ext uri="{9D8B030D-6E8A-4147-A177-3AD203B41FA5}">
                      <a16:colId xmlns:a16="http://schemas.microsoft.com/office/drawing/2014/main" val="20005"/>
                    </a:ext>
                  </a:extLst>
                </a:gridCol>
                <a:gridCol w="637968">
                  <a:extLst>
                    <a:ext uri="{9D8B030D-6E8A-4147-A177-3AD203B41FA5}">
                      <a16:colId xmlns:a16="http://schemas.microsoft.com/office/drawing/2014/main" val="20006"/>
                    </a:ext>
                  </a:extLst>
                </a:gridCol>
                <a:gridCol w="637968">
                  <a:extLst>
                    <a:ext uri="{9D8B030D-6E8A-4147-A177-3AD203B41FA5}">
                      <a16:colId xmlns:a16="http://schemas.microsoft.com/office/drawing/2014/main" val="20007"/>
                    </a:ext>
                  </a:extLst>
                </a:gridCol>
              </a:tblGrid>
              <a:tr h="370840">
                <a:tc>
                  <a:txBody>
                    <a:bodyPr/>
                    <a:lstStyle/>
                    <a:p>
                      <a:pPr algn="ctr" fontAlgn="ctr"/>
                      <a:r>
                        <a:rPr lang="en-US" sz="1600" b="1" i="0" u="none" strike="noStrike" dirty="0" err="1">
                          <a:solidFill>
                            <a:srgbClr val="000000"/>
                          </a:solidFill>
                          <a:effectLst/>
                          <a:latin typeface="VNI-Helve-Condense"/>
                        </a:rPr>
                        <a:t>Năm</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2009</a:t>
                      </a:r>
                    </a:p>
                  </a:txBody>
                  <a:tcPr marL="12700" marR="12700" marT="12700" marB="0" anchor="ct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2010</a:t>
                      </a:r>
                    </a:p>
                  </a:txBody>
                  <a:tcPr marL="12700" marR="12700" marT="12700" marB="0" anchor="ctr"/>
                </a:tc>
                <a:tc>
                  <a:txBody>
                    <a:bodyPr/>
                    <a:lstStyle/>
                    <a:p>
                      <a:pPr algn="ctr" fontAlgn="ctr"/>
                      <a:r>
                        <a:rPr lang="en-US" sz="1600" b="1" i="0" u="none" strike="noStrike">
                          <a:solidFill>
                            <a:srgbClr val="000000"/>
                          </a:solidFill>
                          <a:effectLst/>
                          <a:latin typeface="VNI-Helve-Condense"/>
                        </a:rPr>
                        <a:t>% doanh thu</a:t>
                      </a:r>
                    </a:p>
                  </a:txBody>
                  <a:tcPr marL="12700" marR="12700" marT="12700" marB="0" anchor="ctr"/>
                </a:tc>
                <a:tc>
                  <a:txBody>
                    <a:bodyPr/>
                    <a:lstStyle/>
                    <a:p>
                      <a:pPr algn="ctr" fontAlgn="ctr"/>
                      <a:r>
                        <a:rPr lang="en-US" sz="1600" b="1" i="0" u="none" strike="noStrike">
                          <a:solidFill>
                            <a:srgbClr val="000000"/>
                          </a:solidFill>
                          <a:effectLst/>
                          <a:latin typeface="VNI-Helve-Condense"/>
                        </a:rPr>
                        <a:t>2011</a:t>
                      </a:r>
                    </a:p>
                  </a:txBody>
                  <a:tcPr marL="12700" marR="12700" marT="12700" marB="0" anchor="ct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err="1">
                          <a:solidFill>
                            <a:srgbClr val="000000"/>
                          </a:solidFill>
                          <a:effectLst/>
                          <a:latin typeface="VNI-Helve-Condense"/>
                        </a:rPr>
                        <a:t>tỷ</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lệ</a:t>
                      </a:r>
                      <a:endParaRPr lang="en-US" sz="1600" b="1"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0"/>
                  </a:ext>
                </a:extLst>
              </a:tr>
              <a:tr h="370840">
                <a:tc>
                  <a:txBody>
                    <a:bodyPr/>
                    <a:lstStyle/>
                    <a:p>
                      <a:pPr algn="l" fontAlgn="ct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thuần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dirty="0">
                          <a:solidFill>
                            <a:srgbClr val="000000"/>
                          </a:solidFill>
                          <a:effectLst/>
                          <a:latin typeface="VNI-Helve-Condense"/>
                        </a:rPr>
                        <a:t> 55,896 </a:t>
                      </a:r>
                    </a:p>
                  </a:txBody>
                  <a:tcPr marL="12700" marR="12700" marT="12700" marB="0" anchor="ctr"/>
                </a:tc>
                <a:tc>
                  <a:txBody>
                    <a:bodyPr/>
                    <a:lstStyle/>
                    <a:p>
                      <a:pPr algn="r" fontAlgn="ctr"/>
                      <a:r>
                        <a:rPr lang="en-US" sz="1600" b="0" i="0" u="none" strike="noStrike">
                          <a:solidFill>
                            <a:srgbClr val="000000"/>
                          </a:solidFill>
                          <a:effectLst/>
                          <a:latin typeface="VNI-Helve-Condense"/>
                        </a:rPr>
                        <a:t>100%</a:t>
                      </a:r>
                    </a:p>
                  </a:txBody>
                  <a:tcPr marL="12700" marR="12700" marT="12700" marB="0" anchor="ctr"/>
                </a:tc>
                <a:tc>
                  <a:txBody>
                    <a:bodyPr/>
                    <a:lstStyle/>
                    <a:p>
                      <a:pPr algn="r" fontAlgn="ctr"/>
                      <a:r>
                        <a:rPr lang="en-US" sz="1600" b="0" i="0" u="none" strike="noStrike">
                          <a:solidFill>
                            <a:srgbClr val="000000"/>
                          </a:solidFill>
                          <a:effectLst/>
                          <a:latin typeface="VNI-Helve-Condense"/>
                        </a:rPr>
                        <a:t> 66,904 </a:t>
                      </a:r>
                    </a:p>
                  </a:txBody>
                  <a:tcPr marL="12700" marR="12700" marT="12700" marB="0" anchor="ctr"/>
                </a:tc>
                <a:tc>
                  <a:txBody>
                    <a:bodyPr/>
                    <a:lstStyle/>
                    <a:p>
                      <a:pPr algn="r" fontAlgn="ctr"/>
                      <a:r>
                        <a:rPr lang="en-US" sz="1600" b="0" i="0" u="none" strike="noStrike">
                          <a:solidFill>
                            <a:srgbClr val="000000"/>
                          </a:solidFill>
                          <a:effectLst/>
                          <a:latin typeface="VNI-Helve-Condense"/>
                        </a:rPr>
                        <a:t>100%</a:t>
                      </a:r>
                    </a:p>
                  </a:txBody>
                  <a:tcPr marL="12700" marR="12700" marT="12700" marB="0" anchor="ctr"/>
                </a:tc>
                <a:tc>
                  <a:txBody>
                    <a:bodyPr/>
                    <a:lstStyle/>
                    <a:p>
                      <a:pPr algn="r" fontAlgn="ctr"/>
                      <a:r>
                        <a:rPr lang="en-US" sz="1600" b="0" i="0" u="none" strike="noStrike">
                          <a:solidFill>
                            <a:srgbClr val="000000"/>
                          </a:solidFill>
                          <a:effectLst/>
                          <a:latin typeface="VNI-Helve-Condense"/>
                        </a:rPr>
                        <a:t> 81,246 </a:t>
                      </a:r>
                    </a:p>
                  </a:txBody>
                  <a:tcPr marL="12700" marR="12700" marT="12700" marB="0" anchor="ctr"/>
                </a:tc>
                <a:tc>
                  <a:txBody>
                    <a:bodyPr/>
                    <a:lstStyle/>
                    <a:p>
                      <a:pPr algn="r" fontAlgn="ctr"/>
                      <a:r>
                        <a:rPr lang="en-US" sz="1600" b="0" i="0" u="none" strike="noStrike" dirty="0">
                          <a:solidFill>
                            <a:srgbClr val="000000"/>
                          </a:solidFill>
                          <a:effectLst/>
                          <a:latin typeface="VNI-Helve-Condense"/>
                        </a:rPr>
                        <a:t>100%</a:t>
                      </a:r>
                    </a:p>
                  </a:txBody>
                  <a:tcPr marL="12700" marR="12700" marT="12700" marB="0" anchor="ctr"/>
                </a:tc>
                <a:tc>
                  <a:txBody>
                    <a:bodyPr/>
                    <a:lstStyle/>
                    <a:p>
                      <a:pPr algn="r" fontAlgn="ctr"/>
                      <a:endParaRPr lang="en-US" sz="1600" b="0"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1"/>
                  </a:ext>
                </a:extLst>
              </a:tr>
              <a:tr h="370840">
                <a:tc>
                  <a:txBody>
                    <a:bodyPr/>
                    <a:lstStyle/>
                    <a:p>
                      <a:pPr algn="l" fontAlgn="ctr"/>
                      <a:r>
                        <a:rPr lang="en-US" sz="1600" b="1" i="0" u="none" strike="noStrike" dirty="0" err="1">
                          <a:solidFill>
                            <a:srgbClr val="000000"/>
                          </a:solidFill>
                          <a:effectLst/>
                          <a:latin typeface="VNI-Helve-Condense"/>
                        </a:rPr>
                        <a:t>Giá</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vốn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hàng</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bán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dirty="0">
                          <a:solidFill>
                            <a:srgbClr val="000000"/>
                          </a:solidFill>
                          <a:effectLst/>
                          <a:latin typeface="VNI-Helve-Condense"/>
                        </a:rPr>
                        <a:t> 48,177 </a:t>
                      </a:r>
                    </a:p>
                  </a:txBody>
                  <a:tcPr marL="12700" marR="12700" marT="12700" marB="0" anchor="ctr"/>
                </a:tc>
                <a:tc>
                  <a:txBody>
                    <a:bodyPr/>
                    <a:lstStyle/>
                    <a:p>
                      <a:pPr algn="r" fontAlgn="ctr"/>
                      <a:r>
                        <a:rPr lang="en-US" sz="1600" b="0" i="0" u="none" strike="noStrike">
                          <a:solidFill>
                            <a:srgbClr val="000000"/>
                          </a:solidFill>
                          <a:effectLst/>
                          <a:latin typeface="VNI-Helve-Condense"/>
                        </a:rPr>
                        <a:t>86%</a:t>
                      </a:r>
                    </a:p>
                  </a:txBody>
                  <a:tcPr marL="12700" marR="12700" marT="12700" marB="0" anchor="ctr"/>
                </a:tc>
                <a:tc>
                  <a:txBody>
                    <a:bodyPr/>
                    <a:lstStyle/>
                    <a:p>
                      <a:pPr algn="r" fontAlgn="ctr"/>
                      <a:r>
                        <a:rPr lang="en-US" sz="1600" b="0" i="0" u="none" strike="noStrike">
                          <a:solidFill>
                            <a:srgbClr val="000000"/>
                          </a:solidFill>
                          <a:effectLst/>
                          <a:latin typeface="VNI-Helve-Condense"/>
                        </a:rPr>
                        <a:t> 58,655 </a:t>
                      </a:r>
                    </a:p>
                  </a:txBody>
                  <a:tcPr marL="12700" marR="12700" marT="12700" marB="0" anchor="ctr"/>
                </a:tc>
                <a:tc>
                  <a:txBody>
                    <a:bodyPr/>
                    <a:lstStyle/>
                    <a:p>
                      <a:pPr algn="r" fontAlgn="ctr"/>
                      <a:r>
                        <a:rPr lang="en-US" sz="1600" b="0" i="0" u="none" strike="noStrike">
                          <a:solidFill>
                            <a:srgbClr val="000000"/>
                          </a:solidFill>
                          <a:effectLst/>
                          <a:latin typeface="VNI-Helve-Condense"/>
                        </a:rPr>
                        <a:t>88%</a:t>
                      </a:r>
                    </a:p>
                  </a:txBody>
                  <a:tcPr marL="12700" marR="12700" marT="12700" marB="0" anchor="ctr"/>
                </a:tc>
                <a:tc>
                  <a:txBody>
                    <a:bodyPr/>
                    <a:lstStyle/>
                    <a:p>
                      <a:pPr algn="r" fontAlgn="ctr"/>
                      <a:r>
                        <a:rPr lang="en-US" sz="1600" b="0" i="0" u="none" strike="noStrike">
                          <a:solidFill>
                            <a:srgbClr val="000000"/>
                          </a:solidFill>
                          <a:effectLst/>
                          <a:latin typeface="VNI-Helve-Condense"/>
                        </a:rPr>
                        <a:t> 70,243 </a:t>
                      </a:r>
                    </a:p>
                  </a:txBody>
                  <a:tcPr marL="12700" marR="12700" marT="12700" marB="0" anchor="ctr"/>
                </a:tc>
                <a:tc>
                  <a:txBody>
                    <a:bodyPr/>
                    <a:lstStyle/>
                    <a:p>
                      <a:pPr algn="r" fontAlgn="ctr"/>
                      <a:r>
                        <a:rPr lang="en-US" sz="1600" b="0" i="0" u="none" strike="noStrike" dirty="0">
                          <a:solidFill>
                            <a:srgbClr val="000000"/>
                          </a:solidFill>
                          <a:effectLst/>
                          <a:latin typeface="VNI-Helve-Condense"/>
                        </a:rPr>
                        <a:t>86%</a:t>
                      </a:r>
                    </a:p>
                  </a:txBody>
                  <a:tcPr marL="12700" marR="12700" marT="12700" marB="0" anchor="ctr"/>
                </a:tc>
                <a:tc>
                  <a:txBody>
                    <a:bodyPr/>
                    <a:lstStyle/>
                    <a:p>
                      <a:pPr algn="r" fontAlgn="ctr"/>
                      <a:r>
                        <a:rPr lang="en-US" sz="1600" b="0" i="0" u="none" strike="noStrike" dirty="0">
                          <a:solidFill>
                            <a:srgbClr val="000000"/>
                          </a:solidFill>
                          <a:effectLst/>
                          <a:latin typeface="VNI-Helve-Condense"/>
                        </a:rPr>
                        <a:t>86%</a:t>
                      </a:r>
                    </a:p>
                  </a:txBody>
                  <a:tcPr marL="12700" marR="12700" marT="12700" marB="0" anchor="ctr"/>
                </a:tc>
                <a:extLst>
                  <a:ext uri="{0D108BD9-81ED-4DB2-BD59-A6C34878D82A}">
                    <a16:rowId xmlns:a16="http://schemas.microsoft.com/office/drawing/2014/main" val="10002"/>
                  </a:ext>
                </a:extLst>
              </a:tr>
              <a:tr h="370840">
                <a:tc>
                  <a:txBody>
                    <a:bodyPr/>
                    <a:lstStyle/>
                    <a:p>
                      <a:pPr algn="l" fontAlgn="ctr"/>
                      <a:r>
                        <a:rPr lang="en-US" sz="1600" b="1" i="0" u="none" strike="noStrike">
                          <a:solidFill>
                            <a:srgbClr val="000000"/>
                          </a:solidFill>
                          <a:effectLst/>
                          <a:latin typeface="VNI-Helve-Condense"/>
                        </a:rPr>
                        <a:t>Lợi nhuận gộp</a:t>
                      </a:r>
                    </a:p>
                  </a:txBody>
                  <a:tcPr marL="12700" marR="12700" marT="12700" marB="0" anchor="ctr"/>
                </a:tc>
                <a:tc>
                  <a:txBody>
                    <a:bodyPr/>
                    <a:lstStyle/>
                    <a:p>
                      <a:pPr algn="r" fontAlgn="ctr"/>
                      <a:r>
                        <a:rPr lang="en-US" sz="1600" b="0" i="0" u="none" strike="noStrike" dirty="0">
                          <a:solidFill>
                            <a:srgbClr val="000000"/>
                          </a:solidFill>
                          <a:effectLst/>
                          <a:latin typeface="VNI-Helve-Condense"/>
                        </a:rPr>
                        <a:t> 7,719 </a:t>
                      </a:r>
                    </a:p>
                  </a:txBody>
                  <a:tcPr marL="12700" marR="12700" marT="12700" marB="0" anchor="ctr"/>
                </a:tc>
                <a:tc>
                  <a:txBody>
                    <a:bodyPr/>
                    <a:lstStyle/>
                    <a:p>
                      <a:pPr algn="r" fontAlgn="ctr"/>
                      <a:r>
                        <a:rPr lang="en-US" sz="1600" b="0" i="0" u="none" strike="noStrike" dirty="0">
                          <a:solidFill>
                            <a:srgbClr val="000000"/>
                          </a:solidFill>
                          <a:effectLst/>
                          <a:latin typeface="VNI-Helve-Condense"/>
                        </a:rPr>
                        <a:t>14%</a:t>
                      </a:r>
                    </a:p>
                  </a:txBody>
                  <a:tcPr marL="12700" marR="12700" marT="12700" marB="0" anchor="ctr"/>
                </a:tc>
                <a:tc>
                  <a:txBody>
                    <a:bodyPr/>
                    <a:lstStyle/>
                    <a:p>
                      <a:pPr algn="r" fontAlgn="ctr"/>
                      <a:r>
                        <a:rPr lang="en-US" sz="1600" b="0" i="0" u="none" strike="noStrike">
                          <a:solidFill>
                            <a:srgbClr val="000000"/>
                          </a:solidFill>
                          <a:effectLst/>
                          <a:latin typeface="VNI-Helve-Condense"/>
                        </a:rPr>
                        <a:t> 8,249 </a:t>
                      </a:r>
                    </a:p>
                  </a:txBody>
                  <a:tcPr marL="12700" marR="12700" marT="12700" marB="0" anchor="ctr"/>
                </a:tc>
                <a:tc>
                  <a:txBody>
                    <a:bodyPr/>
                    <a:lstStyle/>
                    <a:p>
                      <a:pPr algn="r" fontAlgn="ctr"/>
                      <a:r>
                        <a:rPr lang="en-US" sz="1600" b="0" i="0" u="none" strike="noStrike">
                          <a:solidFill>
                            <a:srgbClr val="000000"/>
                          </a:solidFill>
                          <a:effectLst/>
                          <a:latin typeface="VNI-Helve-Condense"/>
                        </a:rPr>
                        <a:t>12%</a:t>
                      </a:r>
                    </a:p>
                  </a:txBody>
                  <a:tcPr marL="12700" marR="12700" marT="12700" marB="0" anchor="ctr"/>
                </a:tc>
                <a:tc>
                  <a:txBody>
                    <a:bodyPr/>
                    <a:lstStyle/>
                    <a:p>
                      <a:pPr algn="r" fontAlgn="ctr"/>
                      <a:r>
                        <a:rPr lang="en-US" sz="1600" b="0" i="0" u="none" strike="noStrike">
                          <a:solidFill>
                            <a:srgbClr val="000000"/>
                          </a:solidFill>
                          <a:effectLst/>
                          <a:latin typeface="VNI-Helve-Condense"/>
                        </a:rPr>
                        <a:t> 11,003 </a:t>
                      </a:r>
                    </a:p>
                  </a:txBody>
                  <a:tcPr marL="12700" marR="12700" marT="12700" marB="0" anchor="ctr"/>
                </a:tc>
                <a:tc>
                  <a:txBody>
                    <a:bodyPr/>
                    <a:lstStyle/>
                    <a:p>
                      <a:pPr algn="r" fontAlgn="ctr"/>
                      <a:r>
                        <a:rPr lang="en-US" sz="1600" b="0" i="0" u="none" strike="noStrike" dirty="0">
                          <a:solidFill>
                            <a:srgbClr val="000000"/>
                          </a:solidFill>
                          <a:effectLst/>
                          <a:latin typeface="VNI-Helve-Condense"/>
                        </a:rPr>
                        <a:t>14%</a:t>
                      </a:r>
                    </a:p>
                  </a:txBody>
                  <a:tcPr marL="12700" marR="12700" marT="12700" marB="0" anchor="ctr"/>
                </a:tc>
                <a:tc>
                  <a:txBody>
                    <a:bodyPr/>
                    <a:lstStyle/>
                    <a:p>
                      <a:pPr algn="r" fontAlgn="ctr"/>
                      <a:r>
                        <a:rPr lang="en-US" sz="1600" b="0" i="0" u="none" strike="noStrike" dirty="0">
                          <a:solidFill>
                            <a:srgbClr val="000000"/>
                          </a:solidFill>
                          <a:effectLst/>
                          <a:latin typeface="VNI-Helve-Condense"/>
                        </a:rPr>
                        <a:t>14%</a:t>
                      </a:r>
                    </a:p>
                  </a:txBody>
                  <a:tcPr marL="12700" marR="12700" marT="12700" marB="0" anchor="ctr"/>
                </a:tc>
                <a:extLst>
                  <a:ext uri="{0D108BD9-81ED-4DB2-BD59-A6C34878D82A}">
                    <a16:rowId xmlns:a16="http://schemas.microsoft.com/office/drawing/2014/main" val="10003"/>
                  </a:ext>
                </a:extLst>
              </a:tr>
              <a:tr h="370840">
                <a:tc>
                  <a:txBody>
                    <a:bodyPr/>
                    <a:lstStyle/>
                    <a:p>
                      <a:pPr algn="l" fontAlgn="ctr"/>
                      <a:r>
                        <a:rPr lang="en-US" sz="1600" b="1" i="0" u="none" strike="noStrike">
                          <a:solidFill>
                            <a:srgbClr val="000000"/>
                          </a:solidFill>
                          <a:effectLst/>
                          <a:latin typeface="VNI-Helve-Condense"/>
                        </a:rPr>
                        <a:t>Chi phí bán hàng và quản lý DN</a:t>
                      </a:r>
                    </a:p>
                  </a:txBody>
                  <a:tcPr marL="12700" marR="12700" marT="12700" marB="0" anchor="ctr"/>
                </a:tc>
                <a:tc>
                  <a:txBody>
                    <a:bodyPr/>
                    <a:lstStyle/>
                    <a:p>
                      <a:pPr algn="r" fontAlgn="ctr"/>
                      <a:r>
                        <a:rPr lang="en-US" sz="1600" b="0" i="0" u="none" strike="noStrike">
                          <a:solidFill>
                            <a:srgbClr val="000000"/>
                          </a:solidFill>
                          <a:effectLst/>
                          <a:latin typeface="VNI-Helve-Condense"/>
                        </a:rPr>
                        <a:t> 4,197 </a:t>
                      </a:r>
                    </a:p>
                  </a:txBody>
                  <a:tcPr marL="12700" marR="12700" marT="12700" marB="0" anchor="ctr"/>
                </a:tc>
                <a:tc>
                  <a:txBody>
                    <a:bodyPr/>
                    <a:lstStyle/>
                    <a:p>
                      <a:pPr algn="r" fontAlgn="ctr"/>
                      <a:r>
                        <a:rPr lang="en-US" sz="1600" b="0" i="0" u="none" strike="noStrike">
                          <a:solidFill>
                            <a:srgbClr val="000000"/>
                          </a:solidFill>
                          <a:effectLst/>
                          <a:latin typeface="VNI-Helve-Condense"/>
                        </a:rPr>
                        <a:t>8%</a:t>
                      </a:r>
                    </a:p>
                  </a:txBody>
                  <a:tcPr marL="12700" marR="12700" marT="12700" marB="0" anchor="ctr"/>
                </a:tc>
                <a:tc>
                  <a:txBody>
                    <a:bodyPr/>
                    <a:lstStyle/>
                    <a:p>
                      <a:pPr algn="r" fontAlgn="ctr"/>
                      <a:r>
                        <a:rPr lang="en-US" sz="1600" b="0" i="0" u="none" strike="noStrike">
                          <a:solidFill>
                            <a:srgbClr val="000000"/>
                          </a:solidFill>
                          <a:effectLst/>
                          <a:latin typeface="VNI-Helve-Condense"/>
                        </a:rPr>
                        <a:t> 5,292 </a:t>
                      </a:r>
                    </a:p>
                  </a:txBody>
                  <a:tcPr marL="12700" marR="12700" marT="12700" marB="0" anchor="ctr"/>
                </a:tc>
                <a:tc>
                  <a:txBody>
                    <a:bodyPr/>
                    <a:lstStyle/>
                    <a:p>
                      <a:pPr algn="r" fontAlgn="ctr"/>
                      <a:r>
                        <a:rPr lang="en-US" sz="1600" b="0" i="0" u="none" strike="noStrike" dirty="0">
                          <a:solidFill>
                            <a:srgbClr val="000000"/>
                          </a:solidFill>
                          <a:effectLst/>
                          <a:latin typeface="VNI-Helve-Condense"/>
                        </a:rPr>
                        <a:t>8%</a:t>
                      </a:r>
                    </a:p>
                  </a:txBody>
                  <a:tcPr marL="12700" marR="12700" marT="12700" marB="0" anchor="ctr"/>
                </a:tc>
                <a:tc>
                  <a:txBody>
                    <a:bodyPr/>
                    <a:lstStyle/>
                    <a:p>
                      <a:pPr algn="r" fontAlgn="ctr"/>
                      <a:r>
                        <a:rPr lang="en-US" sz="1600" b="0" i="0" u="none" strike="noStrike">
                          <a:solidFill>
                            <a:srgbClr val="000000"/>
                          </a:solidFill>
                          <a:effectLst/>
                          <a:latin typeface="VNI-Helve-Condense"/>
                        </a:rPr>
                        <a:t> 5,980 </a:t>
                      </a:r>
                    </a:p>
                  </a:txBody>
                  <a:tcPr marL="12700" marR="12700" marT="12700" marB="0" anchor="ctr"/>
                </a:tc>
                <a:tc>
                  <a:txBody>
                    <a:bodyPr/>
                    <a:lstStyle/>
                    <a:p>
                      <a:pPr algn="r" fontAlgn="ctr"/>
                      <a:r>
                        <a:rPr lang="en-US" sz="1600" b="0" i="0" u="none" strike="noStrike" dirty="0">
                          <a:solidFill>
                            <a:srgbClr val="000000"/>
                          </a:solidFill>
                          <a:effectLst/>
                          <a:latin typeface="VNI-Helve-Condense"/>
                        </a:rPr>
                        <a:t>8%</a:t>
                      </a:r>
                    </a:p>
                  </a:txBody>
                  <a:tcPr marL="12700" marR="12700" marT="12700" marB="0" anchor="ctr"/>
                </a:tc>
                <a:tc>
                  <a:txBody>
                    <a:bodyPr/>
                    <a:lstStyle/>
                    <a:p>
                      <a:pPr algn="r" fontAlgn="ctr"/>
                      <a:r>
                        <a:rPr lang="en-US" sz="1600" b="0" i="0" u="none" strike="noStrike" dirty="0">
                          <a:solidFill>
                            <a:srgbClr val="000000"/>
                          </a:solidFill>
                          <a:effectLst/>
                          <a:latin typeface="VNI-Helve-Condense"/>
                        </a:rPr>
                        <a:t>8%</a:t>
                      </a:r>
                    </a:p>
                  </a:txBody>
                  <a:tcPr marL="12700" marR="12700" marT="12700" marB="0" anchor="ctr"/>
                </a:tc>
                <a:extLst>
                  <a:ext uri="{0D108BD9-81ED-4DB2-BD59-A6C34878D82A}">
                    <a16:rowId xmlns:a16="http://schemas.microsoft.com/office/drawing/2014/main" val="10004"/>
                  </a:ext>
                </a:extLst>
              </a:tr>
              <a:tr h="370840">
                <a:tc>
                  <a:txBody>
                    <a:bodyPr/>
                    <a:lstStyle/>
                    <a:p>
                      <a:pPr algn="l" fontAlgn="ctr"/>
                      <a:r>
                        <a:rPr lang="en-US" sz="1600" b="1" i="0" u="none" strike="noStrike" dirty="0">
                          <a:solidFill>
                            <a:srgbClr val="000000"/>
                          </a:solidFill>
                          <a:effectLst/>
                          <a:latin typeface="VNI-Helve-Condense"/>
                        </a:rPr>
                        <a:t>Chi </a:t>
                      </a:r>
                      <a:r>
                        <a:rPr lang="en-US" sz="1600" b="1" i="0" u="none" strike="noStrike" dirty="0" err="1">
                          <a:solidFill>
                            <a:srgbClr val="000000"/>
                          </a:solidFill>
                          <a:effectLst/>
                          <a:latin typeface="VNI-Helve-Condense"/>
                        </a:rPr>
                        <a:t>phí</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vay</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a:solidFill>
                            <a:srgbClr val="000000"/>
                          </a:solidFill>
                          <a:effectLst/>
                          <a:latin typeface="VNI-Helve-Condense"/>
                        </a:rPr>
                        <a:t> 1,147 </a:t>
                      </a:r>
                    </a:p>
                  </a:txBody>
                  <a:tcPr marL="12700" marR="12700" marT="12700" marB="0" anchor="ctr"/>
                </a:tc>
                <a:tc>
                  <a:txBody>
                    <a:bodyPr/>
                    <a:lstStyle/>
                    <a:p>
                      <a:pPr algn="r" fontAlgn="ctr"/>
                      <a:r>
                        <a:rPr lang="en-US" sz="1600" b="0" i="0" u="none" strike="noStrike" dirty="0">
                          <a:solidFill>
                            <a:srgbClr val="000000"/>
                          </a:solidFill>
                          <a:effectLst/>
                          <a:latin typeface="VNI-Helve-Condense"/>
                        </a:rPr>
                        <a:t>2%</a:t>
                      </a:r>
                    </a:p>
                  </a:txBody>
                  <a:tcPr marL="12700" marR="12700" marT="12700" marB="0" anchor="ctr"/>
                </a:tc>
                <a:tc>
                  <a:txBody>
                    <a:bodyPr/>
                    <a:lstStyle/>
                    <a:p>
                      <a:pPr algn="r" fontAlgn="ctr"/>
                      <a:r>
                        <a:rPr lang="en-US" sz="1600" b="0" i="0" u="none" strike="noStrike">
                          <a:solidFill>
                            <a:srgbClr val="000000"/>
                          </a:solidFill>
                          <a:effectLst/>
                          <a:latin typeface="VNI-Helve-Condense"/>
                        </a:rPr>
                        <a:t> 1,230 </a:t>
                      </a:r>
                    </a:p>
                  </a:txBody>
                  <a:tcPr marL="12700" marR="12700" marT="12700" marB="0" anchor="ctr"/>
                </a:tc>
                <a:tc>
                  <a:txBody>
                    <a:bodyPr/>
                    <a:lstStyle/>
                    <a:p>
                      <a:pPr algn="r" fontAlgn="ctr"/>
                      <a:r>
                        <a:rPr lang="en-US" sz="1600" b="0" i="0" u="none" strike="noStrike" dirty="0">
                          <a:solidFill>
                            <a:srgbClr val="000000"/>
                          </a:solidFill>
                          <a:effectLst/>
                          <a:latin typeface="VNI-Helve-Condense"/>
                        </a:rPr>
                        <a:t>2%</a:t>
                      </a:r>
                    </a:p>
                  </a:txBody>
                  <a:tcPr marL="12700" marR="12700" marT="12700" marB="0" anchor="ctr"/>
                </a:tc>
                <a:tc>
                  <a:txBody>
                    <a:bodyPr/>
                    <a:lstStyle/>
                    <a:p>
                      <a:pPr algn="r" fontAlgn="ctr"/>
                      <a:r>
                        <a:rPr lang="en-US" sz="1600" b="0" i="0" u="none" strike="noStrike" dirty="0">
                          <a:solidFill>
                            <a:srgbClr val="000000"/>
                          </a:solidFill>
                          <a:effectLst/>
                          <a:latin typeface="VNI-Helve-Condense"/>
                        </a:rPr>
                        <a:t> 1,380 </a:t>
                      </a:r>
                    </a:p>
                  </a:txBody>
                  <a:tcPr marL="12700" marR="12700" marT="12700" marB="0" anchor="ctr"/>
                </a:tc>
                <a:tc>
                  <a:txBody>
                    <a:bodyPr/>
                    <a:lstStyle/>
                    <a:p>
                      <a:pPr algn="r" fontAlgn="ctr"/>
                      <a:r>
                        <a:rPr lang="en-US" sz="1600" b="0" i="0" u="none" strike="noStrike">
                          <a:solidFill>
                            <a:srgbClr val="000000"/>
                          </a:solidFill>
                          <a:effectLst/>
                          <a:latin typeface="VNI-Helve-Condense"/>
                        </a:rPr>
                        <a:t>2%</a:t>
                      </a:r>
                    </a:p>
                  </a:txBody>
                  <a:tcPr marL="12700" marR="12700" marT="12700" marB="0" anchor="ctr"/>
                </a:tc>
                <a:tc>
                  <a:txBody>
                    <a:bodyPr/>
                    <a:lstStyle/>
                    <a:p>
                      <a:pPr algn="r" fontAlgn="ctr"/>
                      <a:r>
                        <a:rPr lang="en-US" sz="1600" b="0" i="0" u="none" strike="noStrike">
                          <a:solidFill>
                            <a:srgbClr val="000000"/>
                          </a:solidFill>
                          <a:effectLst/>
                          <a:latin typeface="VNI-Helve-Condense"/>
                        </a:rPr>
                        <a:t>2%</a:t>
                      </a:r>
                    </a:p>
                  </a:txBody>
                  <a:tcPr marL="12700" marR="12700" marT="12700" marB="0" anchor="ctr"/>
                </a:tc>
                <a:extLst>
                  <a:ext uri="{0D108BD9-81ED-4DB2-BD59-A6C34878D82A}">
                    <a16:rowId xmlns:a16="http://schemas.microsoft.com/office/drawing/2014/main" val="10005"/>
                  </a:ext>
                </a:extLst>
              </a:tr>
              <a:tr h="370840">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trước</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r>
                        <a:rPr lang="en-US" sz="1600" b="1" i="0" u="none" strike="noStrike" dirty="0">
                          <a:solidFill>
                            <a:srgbClr val="000000"/>
                          </a:solidFill>
                          <a:effectLst/>
                          <a:latin typeface="VNI-Helve-Condense"/>
                        </a:rPr>
                        <a:t> </a:t>
                      </a:r>
                    </a:p>
                  </a:txBody>
                  <a:tcPr marL="12700" marR="12700" marT="12700" marB="0" anchor="ctr"/>
                </a:tc>
                <a:tc>
                  <a:txBody>
                    <a:bodyPr/>
                    <a:lstStyle/>
                    <a:p>
                      <a:pPr algn="r" fontAlgn="ctr"/>
                      <a:r>
                        <a:rPr lang="en-US" sz="1600" b="0" i="0" u="none" strike="noStrike">
                          <a:solidFill>
                            <a:srgbClr val="000000"/>
                          </a:solidFill>
                          <a:effectLst/>
                          <a:latin typeface="VNI-Helve-Condense"/>
                        </a:rPr>
                        <a:t> 2,375 </a:t>
                      </a:r>
                    </a:p>
                  </a:txBody>
                  <a:tcPr marL="12700" marR="12700" marT="12700" marB="0" anchor="ctr"/>
                </a:tc>
                <a:tc>
                  <a:txBody>
                    <a:bodyPr/>
                    <a:lstStyle/>
                    <a:p>
                      <a:pPr algn="r" fontAlgn="ctr"/>
                      <a:r>
                        <a:rPr lang="en-US" sz="1600" b="0" i="0" u="none" strike="noStrike">
                          <a:solidFill>
                            <a:srgbClr val="000000"/>
                          </a:solidFill>
                          <a:effectLst/>
                          <a:latin typeface="VNI-Helve-Condense"/>
                        </a:rPr>
                        <a:t>4%</a:t>
                      </a:r>
                    </a:p>
                  </a:txBody>
                  <a:tcPr marL="12700" marR="12700" marT="12700" marB="0" anchor="ctr"/>
                </a:tc>
                <a:tc>
                  <a:txBody>
                    <a:bodyPr/>
                    <a:lstStyle/>
                    <a:p>
                      <a:pPr algn="r" fontAlgn="ctr"/>
                      <a:r>
                        <a:rPr lang="en-US" sz="1600" b="0" i="0" u="none" strike="noStrike">
                          <a:solidFill>
                            <a:srgbClr val="000000"/>
                          </a:solidFill>
                          <a:effectLst/>
                          <a:latin typeface="VNI-Helve-Condense"/>
                        </a:rPr>
                        <a:t> 1,727 </a:t>
                      </a:r>
                    </a:p>
                  </a:txBody>
                  <a:tcPr marL="12700" marR="12700" marT="12700" marB="0" anchor="ctr"/>
                </a:tc>
                <a:tc>
                  <a:txBody>
                    <a:bodyPr/>
                    <a:lstStyle/>
                    <a:p>
                      <a:pPr algn="r" fontAlgn="ctr"/>
                      <a:r>
                        <a:rPr lang="en-US" sz="1600" b="0" i="0" u="none" strike="noStrike" dirty="0">
                          <a:solidFill>
                            <a:srgbClr val="000000"/>
                          </a:solidFill>
                          <a:effectLst/>
                          <a:latin typeface="VNI-Helve-Condense"/>
                        </a:rPr>
                        <a:t>3%</a:t>
                      </a:r>
                    </a:p>
                  </a:txBody>
                  <a:tcPr marL="12700" marR="12700" marT="12700" marB="0" anchor="ctr"/>
                </a:tc>
                <a:tc>
                  <a:txBody>
                    <a:bodyPr/>
                    <a:lstStyle/>
                    <a:p>
                      <a:pPr algn="r" fontAlgn="ctr"/>
                      <a:r>
                        <a:rPr lang="en-US" sz="1600" b="0" i="0" u="none" strike="noStrike" dirty="0">
                          <a:solidFill>
                            <a:srgbClr val="000000"/>
                          </a:solidFill>
                          <a:effectLst/>
                          <a:latin typeface="VNI-Helve-Condense"/>
                        </a:rPr>
                        <a:t> 3,643 </a:t>
                      </a:r>
                    </a:p>
                  </a:txBody>
                  <a:tcPr marL="12700" marR="12700" marT="12700" marB="0" anchor="ctr"/>
                </a:tc>
                <a:tc>
                  <a:txBody>
                    <a:bodyPr/>
                    <a:lstStyle/>
                    <a:p>
                      <a:pPr algn="r" fontAlgn="ctr"/>
                      <a:r>
                        <a:rPr lang="en-US" sz="1600" b="0" i="0" u="none" strike="noStrike" dirty="0">
                          <a:solidFill>
                            <a:srgbClr val="000000"/>
                          </a:solidFill>
                          <a:effectLst/>
                          <a:latin typeface="VNI-Helve-Condense"/>
                        </a:rPr>
                        <a:t>4%</a:t>
                      </a:r>
                    </a:p>
                  </a:txBody>
                  <a:tcPr marL="12700" marR="12700" marT="12700" marB="0" anchor="ctr"/>
                </a:tc>
                <a:tc>
                  <a:txBody>
                    <a:bodyPr/>
                    <a:lstStyle/>
                    <a:p>
                      <a:pPr algn="r" fontAlgn="ctr"/>
                      <a:r>
                        <a:rPr lang="en-US" sz="1600" b="0" i="0" u="none" strike="noStrike" dirty="0">
                          <a:solidFill>
                            <a:srgbClr val="000000"/>
                          </a:solidFill>
                          <a:effectLst/>
                          <a:latin typeface="VNI-Helve-Condense"/>
                        </a:rPr>
                        <a:t>4%</a:t>
                      </a:r>
                    </a:p>
                  </a:txBody>
                  <a:tcPr marL="12700" marR="12700" marT="12700" marB="0" anchor="ctr"/>
                </a:tc>
                <a:extLst>
                  <a:ext uri="{0D108BD9-81ED-4DB2-BD59-A6C34878D82A}">
                    <a16:rowId xmlns:a16="http://schemas.microsoft.com/office/drawing/2014/main" val="10006"/>
                  </a:ext>
                </a:extLst>
              </a:tr>
              <a:tr h="370840">
                <a:tc>
                  <a:txBody>
                    <a:bodyPr/>
                    <a:lstStyle/>
                    <a:p>
                      <a:pPr algn="l" fontAlgn="ctr"/>
                      <a:r>
                        <a:rPr lang="en-US" sz="1600" b="1" i="0" u="none" strike="noStrike">
                          <a:solidFill>
                            <a:srgbClr val="000000"/>
                          </a:solidFill>
                          <a:effectLst/>
                          <a:latin typeface="VNI-Helve-Condense"/>
                        </a:rPr>
                        <a:t>Thuế thu nhập doanh nghiệp</a:t>
                      </a:r>
                    </a:p>
                  </a:txBody>
                  <a:tcPr marL="12700" marR="12700" marT="12700" marB="0" anchor="ctr"/>
                </a:tc>
                <a:tc>
                  <a:txBody>
                    <a:bodyPr/>
                    <a:lstStyle/>
                    <a:p>
                      <a:pPr algn="r" fontAlgn="ctr"/>
                      <a:r>
                        <a:rPr lang="en-US" sz="1600" b="0" i="0" u="none" strike="noStrike">
                          <a:solidFill>
                            <a:srgbClr val="000000"/>
                          </a:solidFill>
                          <a:effectLst/>
                          <a:latin typeface="VNI-Helve-Condense"/>
                        </a:rPr>
                        <a:t> 665 </a:t>
                      </a:r>
                    </a:p>
                  </a:txBody>
                  <a:tcPr marL="12700" marR="12700" marT="12700" marB="0" anchor="ctr"/>
                </a:tc>
                <a:tc>
                  <a:txBody>
                    <a:bodyPr/>
                    <a:lstStyle/>
                    <a:p>
                      <a:pPr algn="r" fontAlgn="ctr"/>
                      <a:r>
                        <a:rPr lang="en-US" sz="1600" b="0" i="0" u="none" strike="noStrike">
                          <a:solidFill>
                            <a:srgbClr val="000000"/>
                          </a:solidFill>
                          <a:effectLst/>
                          <a:latin typeface="VNI-Helve-Condense"/>
                        </a:rPr>
                        <a:t>1%</a:t>
                      </a:r>
                    </a:p>
                  </a:txBody>
                  <a:tcPr marL="12700" marR="12700" marT="12700" marB="0" anchor="ctr"/>
                </a:tc>
                <a:tc>
                  <a:txBody>
                    <a:bodyPr/>
                    <a:lstStyle/>
                    <a:p>
                      <a:pPr algn="r" fontAlgn="ctr"/>
                      <a:r>
                        <a:rPr lang="en-US" sz="1600" b="0" i="0" u="none" strike="noStrike">
                          <a:solidFill>
                            <a:srgbClr val="000000"/>
                          </a:solidFill>
                          <a:effectLst/>
                          <a:latin typeface="VNI-Helve-Condense"/>
                        </a:rPr>
                        <a:t> 484 </a:t>
                      </a:r>
                    </a:p>
                  </a:txBody>
                  <a:tcPr marL="12700" marR="12700" marT="12700" marB="0" anchor="ctr"/>
                </a:tc>
                <a:tc>
                  <a:txBody>
                    <a:bodyPr/>
                    <a:lstStyle/>
                    <a:p>
                      <a:pPr algn="r" fontAlgn="ctr"/>
                      <a:r>
                        <a:rPr lang="en-US" sz="1600" b="0" i="0" u="none" strike="noStrike">
                          <a:solidFill>
                            <a:srgbClr val="000000"/>
                          </a:solidFill>
                          <a:effectLst/>
                          <a:latin typeface="VNI-Helve-Condense"/>
                        </a:rPr>
                        <a:t>1%</a:t>
                      </a:r>
                    </a:p>
                  </a:txBody>
                  <a:tcPr marL="12700" marR="12700" marT="12700" marB="0" anchor="ctr"/>
                </a:tc>
                <a:tc>
                  <a:txBody>
                    <a:bodyPr/>
                    <a:lstStyle/>
                    <a:p>
                      <a:pPr algn="r" fontAlgn="ctr"/>
                      <a:r>
                        <a:rPr lang="en-US" sz="1600" b="0" i="0" u="none" strike="noStrike" dirty="0">
                          <a:solidFill>
                            <a:srgbClr val="000000"/>
                          </a:solidFill>
                          <a:effectLst/>
                          <a:latin typeface="VNI-Helve-Condense"/>
                        </a:rPr>
                        <a:t> 1,020 </a:t>
                      </a:r>
                    </a:p>
                  </a:txBody>
                  <a:tcPr marL="12700" marR="12700" marT="12700" marB="0" anchor="ctr"/>
                </a:tc>
                <a:tc>
                  <a:txBody>
                    <a:bodyPr/>
                    <a:lstStyle/>
                    <a:p>
                      <a:pPr algn="r" fontAlgn="ctr"/>
                      <a:r>
                        <a:rPr lang="en-US" sz="1600" b="0" i="0" u="none" strike="noStrike" dirty="0">
                          <a:solidFill>
                            <a:srgbClr val="000000"/>
                          </a:solidFill>
                          <a:effectLst/>
                          <a:latin typeface="VNI-Helve-Condense"/>
                        </a:rPr>
                        <a:t>1%</a:t>
                      </a:r>
                    </a:p>
                  </a:txBody>
                  <a:tcPr marL="12700" marR="12700" marT="12700" marB="0" anchor="ctr"/>
                </a:tc>
                <a:tc>
                  <a:txBody>
                    <a:bodyPr/>
                    <a:lstStyle/>
                    <a:p>
                      <a:pPr algn="r" fontAlgn="ctr"/>
                      <a:r>
                        <a:rPr lang="en-US" sz="1600" b="0" i="0" u="none" strike="noStrike" dirty="0">
                          <a:solidFill>
                            <a:srgbClr val="000000"/>
                          </a:solidFill>
                          <a:effectLst/>
                          <a:latin typeface="VNI-Helve-Condense"/>
                        </a:rPr>
                        <a:t>1%</a:t>
                      </a:r>
                    </a:p>
                  </a:txBody>
                  <a:tcPr marL="12700" marR="12700" marT="12700" marB="0" anchor="ctr"/>
                </a:tc>
                <a:extLst>
                  <a:ext uri="{0D108BD9-81ED-4DB2-BD59-A6C34878D82A}">
                    <a16:rowId xmlns:a16="http://schemas.microsoft.com/office/drawing/2014/main" val="10007"/>
                  </a:ext>
                </a:extLst>
              </a:tr>
              <a:tr h="370840">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sau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1" i="0" u="none" strike="noStrike">
                          <a:solidFill>
                            <a:srgbClr val="000000"/>
                          </a:solidFill>
                          <a:effectLst/>
                          <a:latin typeface="VNI-Helve-Condense"/>
                        </a:rPr>
                        <a:t> 1,710 </a:t>
                      </a:r>
                    </a:p>
                  </a:txBody>
                  <a:tcPr marL="12700" marR="12700" marT="12700" marB="0" anchor="ctr"/>
                </a:tc>
                <a:tc>
                  <a:txBody>
                    <a:bodyPr/>
                    <a:lstStyle/>
                    <a:p>
                      <a:pPr algn="r" fontAlgn="ctr"/>
                      <a:r>
                        <a:rPr lang="en-US" sz="1600" b="0" i="0" u="none" strike="noStrike">
                          <a:solidFill>
                            <a:srgbClr val="000000"/>
                          </a:solidFill>
                          <a:effectLst/>
                          <a:latin typeface="VNI-Helve-Condense"/>
                        </a:rPr>
                        <a:t>3%</a:t>
                      </a:r>
                    </a:p>
                  </a:txBody>
                  <a:tcPr marL="12700" marR="12700" marT="12700" marB="0" anchor="ctr"/>
                </a:tc>
                <a:tc>
                  <a:txBody>
                    <a:bodyPr/>
                    <a:lstStyle/>
                    <a:p>
                      <a:pPr algn="r" fontAlgn="ctr"/>
                      <a:r>
                        <a:rPr lang="en-US" sz="1600" b="1" i="0" u="none" strike="noStrike">
                          <a:solidFill>
                            <a:srgbClr val="000000"/>
                          </a:solidFill>
                          <a:effectLst/>
                          <a:latin typeface="VNI-Helve-Condense"/>
                        </a:rPr>
                        <a:t> 1,243 </a:t>
                      </a:r>
                    </a:p>
                  </a:txBody>
                  <a:tcPr marL="12700" marR="12700" marT="12700" marB="0" anchor="ctr"/>
                </a:tc>
                <a:tc>
                  <a:txBody>
                    <a:bodyPr/>
                    <a:lstStyle/>
                    <a:p>
                      <a:pPr algn="r" fontAlgn="ctr"/>
                      <a:r>
                        <a:rPr lang="en-US" sz="1600" b="0" i="0" u="none" strike="noStrike">
                          <a:solidFill>
                            <a:srgbClr val="000000"/>
                          </a:solidFill>
                          <a:effectLst/>
                          <a:latin typeface="VNI-Helve-Condense"/>
                        </a:rPr>
                        <a:t>2%</a:t>
                      </a:r>
                    </a:p>
                  </a:txBody>
                  <a:tcPr marL="12700" marR="12700" marT="12700" marB="0" anchor="ctr"/>
                </a:tc>
                <a:tc>
                  <a:txBody>
                    <a:bodyPr/>
                    <a:lstStyle/>
                    <a:p>
                      <a:pPr algn="r" fontAlgn="ctr"/>
                      <a:r>
                        <a:rPr lang="en-US" sz="1600" b="1" i="0" u="none" strike="noStrike">
                          <a:solidFill>
                            <a:srgbClr val="000000"/>
                          </a:solidFill>
                          <a:effectLst/>
                          <a:latin typeface="VNI-Helve-Condense"/>
                        </a:rPr>
                        <a:t> 2,623 </a:t>
                      </a:r>
                    </a:p>
                  </a:txBody>
                  <a:tcPr marL="12700" marR="12700" marT="12700" marB="0" anchor="ctr"/>
                </a:tc>
                <a:tc>
                  <a:txBody>
                    <a:bodyPr/>
                    <a:lstStyle/>
                    <a:p>
                      <a:pPr algn="r" fontAlgn="ctr"/>
                      <a:r>
                        <a:rPr lang="en-US" sz="1600" b="0" i="0" u="none" strike="noStrike" dirty="0">
                          <a:solidFill>
                            <a:srgbClr val="000000"/>
                          </a:solidFill>
                          <a:effectLst/>
                          <a:latin typeface="VNI-Helve-Condense"/>
                        </a:rPr>
                        <a:t>3%</a:t>
                      </a:r>
                    </a:p>
                  </a:txBody>
                  <a:tcPr marL="12700" marR="12700" marT="12700" marB="0" anchor="ctr"/>
                </a:tc>
                <a:tc>
                  <a:txBody>
                    <a:bodyPr/>
                    <a:lstStyle/>
                    <a:p>
                      <a:pPr algn="r" fontAlgn="ctr"/>
                      <a:r>
                        <a:rPr lang="en-US" sz="1600" b="0" i="0" u="none" strike="noStrike" dirty="0">
                          <a:solidFill>
                            <a:srgbClr val="000000"/>
                          </a:solidFill>
                          <a:effectLst/>
                          <a:latin typeface="VNI-Helve-Condense"/>
                        </a:rPr>
                        <a:t>3%</a:t>
                      </a:r>
                    </a:p>
                  </a:txBody>
                  <a:tcPr marL="12700" marR="12700" marT="1270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92174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Phương</a:t>
            </a:r>
            <a:r>
              <a:rPr lang="en-US" dirty="0"/>
              <a:t> </a:t>
            </a:r>
            <a:r>
              <a:rPr lang="en-US" dirty="0" err="1"/>
              <a:t>pháp</a:t>
            </a:r>
            <a:r>
              <a:rPr lang="en-US" dirty="0"/>
              <a:t> </a:t>
            </a:r>
            <a:r>
              <a:rPr lang="en-US" dirty="0" err="1"/>
              <a:t>tỷ</a:t>
            </a:r>
            <a:r>
              <a:rPr lang="en-US" dirty="0"/>
              <a:t> </a:t>
            </a:r>
            <a:r>
              <a:rPr lang="en-US" dirty="0" err="1"/>
              <a:t>lệ</a:t>
            </a:r>
            <a:r>
              <a:rPr lang="en-US" dirty="0"/>
              <a:t> % </a:t>
            </a:r>
            <a:r>
              <a:rPr lang="en-US" dirty="0" err="1"/>
              <a:t>doanh</a:t>
            </a:r>
            <a:r>
              <a:rPr lang="en-US" dirty="0"/>
              <a:t> </a:t>
            </a:r>
            <a:r>
              <a:rPr lang="en-US" dirty="0" err="1"/>
              <a:t>thu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5372079"/>
              </p:ext>
            </p:extLst>
          </p:nvPr>
        </p:nvGraphicFramePr>
        <p:xfrm>
          <a:off x="779463" y="1949446"/>
          <a:ext cx="7043693" cy="4431324"/>
        </p:xfrm>
        <a:graphic>
          <a:graphicData uri="http://schemas.openxmlformats.org/drawingml/2006/table">
            <a:tbl>
              <a:tblPr firstRow="1" bandRow="1">
                <a:tableStyleId>{5C22544A-7EE6-4342-B048-85BDC9FD1C3A}</a:tableStyleId>
              </a:tblPr>
              <a:tblGrid>
                <a:gridCol w="4403527">
                  <a:extLst>
                    <a:ext uri="{9D8B030D-6E8A-4147-A177-3AD203B41FA5}">
                      <a16:colId xmlns:a16="http://schemas.microsoft.com/office/drawing/2014/main" val="20000"/>
                    </a:ext>
                  </a:extLst>
                </a:gridCol>
                <a:gridCol w="1325780">
                  <a:extLst>
                    <a:ext uri="{9D8B030D-6E8A-4147-A177-3AD203B41FA5}">
                      <a16:colId xmlns:a16="http://schemas.microsoft.com/office/drawing/2014/main" val="20001"/>
                    </a:ext>
                  </a:extLst>
                </a:gridCol>
                <a:gridCol w="1314386">
                  <a:extLst>
                    <a:ext uri="{9D8B030D-6E8A-4147-A177-3AD203B41FA5}">
                      <a16:colId xmlns:a16="http://schemas.microsoft.com/office/drawing/2014/main" val="20002"/>
                    </a:ext>
                  </a:extLst>
                </a:gridCol>
              </a:tblGrid>
              <a:tr h="346709">
                <a:tc>
                  <a:txBody>
                    <a:bodyPr/>
                    <a:lstStyle/>
                    <a:p>
                      <a:pPr algn="ctr" fontAlgn="ctr"/>
                      <a:r>
                        <a:rPr lang="en-US" sz="1600" b="1" i="0" u="none" strike="noStrike" dirty="0" err="1">
                          <a:solidFill>
                            <a:srgbClr val="000000"/>
                          </a:solidFill>
                          <a:effectLst/>
                          <a:latin typeface="VNI-Helve-Condense"/>
                        </a:rPr>
                        <a:t>Năm</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2012</a:t>
                      </a:r>
                    </a:p>
                  </a:txBody>
                  <a:tcPr marL="12700" marR="12700" marT="12700" marB="0" anchor="ctr"/>
                </a:tc>
                <a:extLst>
                  <a:ext uri="{0D108BD9-81ED-4DB2-BD59-A6C34878D82A}">
                    <a16:rowId xmlns:a16="http://schemas.microsoft.com/office/drawing/2014/main" val="10000"/>
                  </a:ext>
                </a:extLst>
              </a:tr>
              <a:tr h="394675">
                <a:tc>
                  <a:txBody>
                    <a:bodyPr/>
                    <a:lstStyle/>
                    <a:p>
                      <a:pPr algn="l" fontAlgn="ct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thuần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a:solidFill>
                            <a:srgbClr val="000000"/>
                          </a:solidFill>
                          <a:effectLst/>
                          <a:latin typeface="VNI-Helve-Condense"/>
                        </a:rPr>
                        <a:t>100%</a:t>
                      </a:r>
                    </a:p>
                  </a:txBody>
                  <a:tcPr marL="12700" marR="12700" marT="12700" marB="0" anchor="ctr"/>
                </a:tc>
                <a:tc>
                  <a:txBody>
                    <a:bodyPr/>
                    <a:lstStyle/>
                    <a:p>
                      <a:pPr algn="r"/>
                      <a:r>
                        <a:rPr lang="en-US" dirty="0">
                          <a:solidFill>
                            <a:srgbClr val="000000"/>
                          </a:solidFill>
                          <a:latin typeface="Times New Roman"/>
                          <a:cs typeface="Times New Roman"/>
                        </a:rPr>
                        <a:t>97.958</a:t>
                      </a:r>
                    </a:p>
                  </a:txBody>
                  <a:tcPr marL="12700" marR="12700" marT="12700" marB="0" anchor="ctr"/>
                </a:tc>
                <a:extLst>
                  <a:ext uri="{0D108BD9-81ED-4DB2-BD59-A6C34878D82A}">
                    <a16:rowId xmlns:a16="http://schemas.microsoft.com/office/drawing/2014/main" val="10001"/>
                  </a:ext>
                </a:extLst>
              </a:tr>
              <a:tr h="394675">
                <a:tc>
                  <a:txBody>
                    <a:bodyPr/>
                    <a:lstStyle/>
                    <a:p>
                      <a:pPr algn="l" fontAlgn="ctr"/>
                      <a:r>
                        <a:rPr lang="en-US" sz="1600" b="1" i="0" u="none" strike="noStrike" dirty="0" err="1">
                          <a:solidFill>
                            <a:srgbClr val="000000"/>
                          </a:solidFill>
                          <a:effectLst/>
                          <a:latin typeface="VNI-Helve-Condense"/>
                        </a:rPr>
                        <a:t>Giá</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vốn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hàng</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bán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a:solidFill>
                            <a:srgbClr val="000000"/>
                          </a:solidFill>
                          <a:effectLst/>
                          <a:latin typeface="VNI-Helve-Condense"/>
                        </a:rPr>
                        <a:t>86%</a:t>
                      </a:r>
                    </a:p>
                  </a:txBody>
                  <a:tcPr marL="12700" marR="12700" marT="12700" marB="0" anchor="ctr"/>
                </a:tc>
                <a:tc>
                  <a:txBody>
                    <a:bodyPr/>
                    <a:lstStyle/>
                    <a:p>
                      <a:pPr algn="r"/>
                      <a:r>
                        <a:rPr lang="en-US" dirty="0">
                          <a:solidFill>
                            <a:srgbClr val="000000"/>
                          </a:solidFill>
                          <a:latin typeface="Times New Roman"/>
                          <a:cs typeface="Times New Roman"/>
                        </a:rPr>
                        <a:t>84.243,88</a:t>
                      </a:r>
                    </a:p>
                  </a:txBody>
                  <a:tcPr marL="12700" marR="12700" marT="12700" marB="0" anchor="ctr"/>
                </a:tc>
                <a:extLst>
                  <a:ext uri="{0D108BD9-81ED-4DB2-BD59-A6C34878D82A}">
                    <a16:rowId xmlns:a16="http://schemas.microsoft.com/office/drawing/2014/main" val="10002"/>
                  </a:ext>
                </a:extLst>
              </a:tr>
              <a:tr h="394675">
                <a:tc>
                  <a:txBody>
                    <a:bodyPr/>
                    <a:lstStyle/>
                    <a:p>
                      <a:pPr algn="l" fontAlgn="ctr"/>
                      <a:r>
                        <a:rPr lang="en-US" sz="1600" b="1" i="0" u="none" strike="noStrike">
                          <a:solidFill>
                            <a:srgbClr val="000000"/>
                          </a:solidFill>
                          <a:effectLst/>
                          <a:latin typeface="VNI-Helve-Condense"/>
                        </a:rPr>
                        <a:t>Lợi nhuận gộp</a:t>
                      </a:r>
                    </a:p>
                  </a:txBody>
                  <a:tcPr marL="12700" marR="12700" marT="12700" marB="0" anchor="ctr"/>
                </a:tc>
                <a:tc>
                  <a:txBody>
                    <a:bodyPr/>
                    <a:lstStyle/>
                    <a:p>
                      <a:pPr algn="r" fontAlgn="ctr"/>
                      <a:r>
                        <a:rPr lang="en-US" sz="1600" b="0" i="0" u="none" strike="noStrike" dirty="0">
                          <a:solidFill>
                            <a:srgbClr val="000000"/>
                          </a:solidFill>
                          <a:effectLst/>
                          <a:latin typeface="VNI-Helve-Condense"/>
                        </a:rPr>
                        <a:t>14%</a:t>
                      </a:r>
                    </a:p>
                  </a:txBody>
                  <a:tcPr marL="12700" marR="12700" marT="12700" marB="0" anchor="ctr"/>
                </a:tc>
                <a:tc>
                  <a:txBody>
                    <a:bodyPr/>
                    <a:lstStyle/>
                    <a:p>
                      <a:pPr algn="r"/>
                      <a:r>
                        <a:rPr lang="en-US" dirty="0">
                          <a:solidFill>
                            <a:srgbClr val="000000"/>
                          </a:solidFill>
                          <a:latin typeface="Times New Roman"/>
                          <a:cs typeface="Times New Roman"/>
                        </a:rPr>
                        <a:t>13.714,12</a:t>
                      </a:r>
                    </a:p>
                  </a:txBody>
                  <a:tcPr marL="12700" marR="12700" marT="12700" marB="0" anchor="ctr"/>
                </a:tc>
                <a:extLst>
                  <a:ext uri="{0D108BD9-81ED-4DB2-BD59-A6C34878D82A}">
                    <a16:rowId xmlns:a16="http://schemas.microsoft.com/office/drawing/2014/main" val="10003"/>
                  </a:ext>
                </a:extLst>
              </a:tr>
              <a:tr h="532540">
                <a:tc>
                  <a:txBody>
                    <a:bodyPr/>
                    <a:lstStyle/>
                    <a:p>
                      <a:pPr algn="l" fontAlgn="ctr"/>
                      <a:r>
                        <a:rPr lang="en-US" sz="1600" b="1" i="0" u="none" strike="noStrike">
                          <a:solidFill>
                            <a:srgbClr val="000000"/>
                          </a:solidFill>
                          <a:effectLst/>
                          <a:latin typeface="VNI-Helve-Condense"/>
                        </a:rPr>
                        <a:t>Chi phí bán hàng và quản lý DN</a:t>
                      </a:r>
                    </a:p>
                  </a:txBody>
                  <a:tcPr marL="12700" marR="12700" marT="12700" marB="0" anchor="ctr"/>
                </a:tc>
                <a:tc>
                  <a:txBody>
                    <a:bodyPr/>
                    <a:lstStyle/>
                    <a:p>
                      <a:pPr algn="r" fontAlgn="ctr"/>
                      <a:r>
                        <a:rPr lang="en-US" sz="1600" b="0" i="0" u="none" strike="noStrike">
                          <a:solidFill>
                            <a:srgbClr val="000000"/>
                          </a:solidFill>
                          <a:effectLst/>
                          <a:latin typeface="VNI-Helve-Condense"/>
                        </a:rPr>
                        <a:t>8%</a:t>
                      </a:r>
                    </a:p>
                  </a:txBody>
                  <a:tcPr marL="12700" marR="12700" marT="12700" marB="0" anchor="ctr"/>
                </a:tc>
                <a:tc>
                  <a:txBody>
                    <a:bodyPr/>
                    <a:lstStyle/>
                    <a:p>
                      <a:pPr algn="r"/>
                      <a:r>
                        <a:rPr lang="en-US" dirty="0">
                          <a:solidFill>
                            <a:srgbClr val="000000"/>
                          </a:solidFill>
                          <a:latin typeface="Times New Roman"/>
                          <a:cs typeface="Times New Roman"/>
                        </a:rPr>
                        <a:t>7.836,64</a:t>
                      </a:r>
                    </a:p>
                  </a:txBody>
                  <a:tcPr marL="12700" marR="12700" marT="12700" marB="0" anchor="ctr"/>
                </a:tc>
                <a:extLst>
                  <a:ext uri="{0D108BD9-81ED-4DB2-BD59-A6C34878D82A}">
                    <a16:rowId xmlns:a16="http://schemas.microsoft.com/office/drawing/2014/main" val="10004"/>
                  </a:ext>
                </a:extLst>
              </a:tr>
              <a:tr h="394675">
                <a:tc>
                  <a:txBody>
                    <a:bodyPr/>
                    <a:lstStyle/>
                    <a:p>
                      <a:pPr algn="l" fontAlgn="ctr"/>
                      <a:r>
                        <a:rPr lang="en-US" sz="1600" b="1" i="0" u="none" strike="noStrike" dirty="0">
                          <a:solidFill>
                            <a:srgbClr val="000000"/>
                          </a:solidFill>
                          <a:effectLst/>
                          <a:latin typeface="VNI-Helve-Condense"/>
                        </a:rPr>
                        <a:t>Chi </a:t>
                      </a:r>
                      <a:r>
                        <a:rPr lang="en-US" sz="1600" b="1" i="0" u="none" strike="noStrike" dirty="0" err="1">
                          <a:solidFill>
                            <a:srgbClr val="000000"/>
                          </a:solidFill>
                          <a:effectLst/>
                          <a:latin typeface="VNI-Helve-Condense"/>
                        </a:rPr>
                        <a:t>phí</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vay</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dirty="0">
                          <a:solidFill>
                            <a:srgbClr val="000000"/>
                          </a:solidFill>
                          <a:effectLst/>
                          <a:latin typeface="VNI-Helve-Condense"/>
                        </a:rPr>
                        <a:t>2%</a:t>
                      </a:r>
                    </a:p>
                  </a:txBody>
                  <a:tcPr marL="12700" marR="12700" marT="12700" marB="0" anchor="ctr"/>
                </a:tc>
                <a:tc>
                  <a:txBody>
                    <a:bodyPr/>
                    <a:lstStyle/>
                    <a:p>
                      <a:pPr algn="r"/>
                      <a:r>
                        <a:rPr lang="en-US" dirty="0">
                          <a:solidFill>
                            <a:srgbClr val="000000"/>
                          </a:solidFill>
                          <a:latin typeface="Times New Roman"/>
                          <a:cs typeface="Times New Roman"/>
                        </a:rPr>
                        <a:t>1.959,18</a:t>
                      </a:r>
                    </a:p>
                  </a:txBody>
                  <a:tcPr marL="12700" marR="12700" marT="12700" marB="0" anchor="ctr"/>
                </a:tc>
                <a:extLst>
                  <a:ext uri="{0D108BD9-81ED-4DB2-BD59-A6C34878D82A}">
                    <a16:rowId xmlns:a16="http://schemas.microsoft.com/office/drawing/2014/main" val="10005"/>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trước</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r>
                        <a:rPr lang="en-US" sz="1600" b="1" i="0" u="none" strike="noStrike" dirty="0">
                          <a:solidFill>
                            <a:srgbClr val="000000"/>
                          </a:solidFill>
                          <a:effectLst/>
                          <a:latin typeface="VNI-Helve-Condense"/>
                        </a:rPr>
                        <a:t> </a:t>
                      </a:r>
                    </a:p>
                  </a:txBody>
                  <a:tcPr marL="12700" marR="12700" marT="12700" marB="0" anchor="ctr"/>
                </a:tc>
                <a:tc>
                  <a:txBody>
                    <a:bodyPr/>
                    <a:lstStyle/>
                    <a:p>
                      <a:pPr algn="r" fontAlgn="ctr"/>
                      <a:r>
                        <a:rPr lang="en-US" sz="1600" b="0" i="0" u="none" strike="noStrike">
                          <a:solidFill>
                            <a:srgbClr val="000000"/>
                          </a:solidFill>
                          <a:effectLst/>
                          <a:latin typeface="VNI-Helve-Condense"/>
                        </a:rPr>
                        <a:t>4%</a:t>
                      </a:r>
                    </a:p>
                  </a:txBody>
                  <a:tcPr marL="12700" marR="12700" marT="12700" marB="0" anchor="ctr"/>
                </a:tc>
                <a:tc>
                  <a:txBody>
                    <a:bodyPr/>
                    <a:lstStyle/>
                    <a:p>
                      <a:pPr algn="r"/>
                      <a:r>
                        <a:rPr lang="en-US" dirty="0">
                          <a:solidFill>
                            <a:srgbClr val="000000"/>
                          </a:solidFill>
                          <a:latin typeface="Times New Roman"/>
                          <a:cs typeface="Times New Roman"/>
                        </a:rPr>
                        <a:t>3.918,32</a:t>
                      </a:r>
                    </a:p>
                  </a:txBody>
                  <a:tcPr marL="12700" marR="12700" marT="12700" marB="0" anchor="ctr"/>
                </a:tc>
                <a:extLst>
                  <a:ext uri="{0D108BD9-81ED-4DB2-BD59-A6C34878D82A}">
                    <a16:rowId xmlns:a16="http://schemas.microsoft.com/office/drawing/2014/main" val="10006"/>
                  </a:ext>
                </a:extLst>
              </a:tr>
              <a:tr h="394675">
                <a:tc>
                  <a:txBody>
                    <a:bodyPr/>
                    <a:lstStyle/>
                    <a:p>
                      <a:pPr algn="l" fontAlgn="ctr"/>
                      <a:r>
                        <a:rPr lang="en-US" sz="1600" b="1" i="0" u="none" strike="noStrike">
                          <a:solidFill>
                            <a:srgbClr val="000000"/>
                          </a:solidFill>
                          <a:effectLst/>
                          <a:latin typeface="VNI-Helve-Condense"/>
                        </a:rPr>
                        <a:t>Thuế thu nhập doanh nghiệp</a:t>
                      </a:r>
                    </a:p>
                  </a:txBody>
                  <a:tcPr marL="12700" marR="12700" marT="12700" marB="0" anchor="ctr"/>
                </a:tc>
                <a:tc>
                  <a:txBody>
                    <a:bodyPr/>
                    <a:lstStyle/>
                    <a:p>
                      <a:pPr algn="r" fontAlgn="ctr"/>
                      <a:r>
                        <a:rPr lang="en-US" sz="1600" b="0" i="0" u="none" strike="noStrike">
                          <a:solidFill>
                            <a:srgbClr val="000000"/>
                          </a:solidFill>
                          <a:effectLst/>
                          <a:latin typeface="VNI-Helve-Condense"/>
                        </a:rPr>
                        <a:t>1%</a:t>
                      </a:r>
                    </a:p>
                  </a:txBody>
                  <a:tcPr marL="12700" marR="12700" marT="12700" marB="0" anchor="ctr"/>
                </a:tc>
                <a:tc>
                  <a:txBody>
                    <a:bodyPr/>
                    <a:lstStyle/>
                    <a:p>
                      <a:pPr algn="r"/>
                      <a:r>
                        <a:rPr lang="en-US" dirty="0">
                          <a:solidFill>
                            <a:srgbClr val="000000"/>
                          </a:solidFill>
                          <a:latin typeface="Times New Roman"/>
                          <a:cs typeface="Times New Roman"/>
                        </a:rPr>
                        <a:t>979,58</a:t>
                      </a:r>
                    </a:p>
                  </a:txBody>
                  <a:tcPr marL="12700" marR="12700" marT="12700" marB="0" anchor="ctr"/>
                </a:tc>
                <a:extLst>
                  <a:ext uri="{0D108BD9-81ED-4DB2-BD59-A6C34878D82A}">
                    <a16:rowId xmlns:a16="http://schemas.microsoft.com/office/drawing/2014/main" val="10007"/>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sau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dirty="0">
                          <a:solidFill>
                            <a:srgbClr val="000000"/>
                          </a:solidFill>
                          <a:effectLst/>
                          <a:latin typeface="VNI-Helve-Condense"/>
                        </a:rPr>
                        <a:t>3%</a:t>
                      </a:r>
                    </a:p>
                  </a:txBody>
                  <a:tcPr marL="12700" marR="12700" marT="12700" marB="0" anchor="ctr"/>
                </a:tc>
                <a:tc>
                  <a:txBody>
                    <a:bodyPr/>
                    <a:lstStyle/>
                    <a:p>
                      <a:pPr algn="r"/>
                      <a:r>
                        <a:rPr lang="en-US" dirty="0">
                          <a:solidFill>
                            <a:srgbClr val="000000"/>
                          </a:solidFill>
                          <a:latin typeface="Times New Roman"/>
                          <a:cs typeface="Times New Roman"/>
                        </a:rPr>
                        <a:t>2.938,74</a:t>
                      </a:r>
                    </a:p>
                  </a:txBody>
                  <a:tcPr marL="12700" marR="12700" marT="12700" marB="0" anchor="ctr"/>
                </a:tc>
                <a:extLst>
                  <a:ext uri="{0D108BD9-81ED-4DB2-BD59-A6C34878D82A}">
                    <a16:rowId xmlns:a16="http://schemas.microsoft.com/office/drawing/2014/main" val="10008"/>
                  </a:ext>
                </a:extLst>
              </a:tr>
              <a:tr h="394675">
                <a:tc>
                  <a:txBody>
                    <a:bodyPr/>
                    <a:lstStyle/>
                    <a:p>
                      <a:pPr algn="l" fontAlgn="ctr"/>
                      <a:r>
                        <a:rPr lang="en-US" sz="1600" b="1" i="0" u="none" strike="noStrike" dirty="0" err="1">
                          <a:solidFill>
                            <a:srgbClr val="000000"/>
                          </a:solidFill>
                          <a:effectLst/>
                          <a:latin typeface="VNI-Helve-Condense"/>
                        </a:rPr>
                        <a:t>Cổ</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tức</a:t>
                      </a:r>
                      <a:r>
                        <a:rPr lang="en-US" sz="1600" b="1" i="0" u="none" strike="noStrike" dirty="0">
                          <a:solidFill>
                            <a:srgbClr val="000000"/>
                          </a:solidFill>
                          <a:effectLst/>
                          <a:latin typeface="VNI-Helve-Condense"/>
                        </a:rPr>
                        <a:t> (60%)</a:t>
                      </a:r>
                    </a:p>
                  </a:txBody>
                  <a:tcPr marL="12700" marR="12700" marT="12700" marB="0" anchor="ctr"/>
                </a:tc>
                <a:tc>
                  <a:txBody>
                    <a:bodyPr/>
                    <a:lstStyle/>
                    <a:p>
                      <a:pPr algn="r" fontAlgn="ctr"/>
                      <a:endParaRPr lang="en-US" sz="1600" b="0" i="0" u="none" strike="noStrike" dirty="0">
                        <a:solidFill>
                          <a:srgbClr val="000000"/>
                        </a:solidFill>
                        <a:effectLst/>
                        <a:latin typeface="VNI-Helve-Condense"/>
                      </a:endParaRPr>
                    </a:p>
                  </a:txBody>
                  <a:tcPr marL="12700" marR="12700" marT="12700" marB="0" anchor="ctr"/>
                </a:tc>
                <a:tc>
                  <a:txBody>
                    <a:bodyPr/>
                    <a:lstStyle/>
                    <a:p>
                      <a:pPr algn="r"/>
                      <a:r>
                        <a:rPr lang="en-US" dirty="0">
                          <a:solidFill>
                            <a:srgbClr val="000000"/>
                          </a:solidFill>
                          <a:latin typeface="Times New Roman"/>
                          <a:cs typeface="Times New Roman"/>
                        </a:rPr>
                        <a:t>1.763,244</a:t>
                      </a:r>
                    </a:p>
                  </a:txBody>
                  <a:tcPr marL="12700" marR="12700" marT="12700" marB="0" anchor="ctr"/>
                </a:tc>
                <a:extLst>
                  <a:ext uri="{0D108BD9-81ED-4DB2-BD59-A6C34878D82A}">
                    <a16:rowId xmlns:a16="http://schemas.microsoft.com/office/drawing/2014/main" val="10009"/>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để</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lại</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endParaRPr lang="en-US" sz="1600" b="0" i="0" u="none" strike="noStrike" dirty="0">
                        <a:solidFill>
                          <a:srgbClr val="000000"/>
                        </a:solidFill>
                        <a:effectLst/>
                        <a:latin typeface="VNI-Helve-Condense"/>
                      </a:endParaRPr>
                    </a:p>
                  </a:txBody>
                  <a:tcPr marL="12700" marR="12700" marT="12700" marB="0" anchor="ctr"/>
                </a:tc>
                <a:tc>
                  <a:txBody>
                    <a:bodyPr/>
                    <a:lstStyle/>
                    <a:p>
                      <a:pPr algn="r"/>
                      <a:r>
                        <a:rPr lang="en-US" dirty="0">
                          <a:solidFill>
                            <a:srgbClr val="000000"/>
                          </a:solidFill>
                          <a:latin typeface="Times New Roman"/>
                          <a:cs typeface="Times New Roman"/>
                        </a:rPr>
                        <a:t>1.175,496</a:t>
                      </a:r>
                    </a:p>
                  </a:txBody>
                  <a:tcPr marL="12700" marR="12700" marT="1270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483360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Phương</a:t>
            </a:r>
            <a:r>
              <a:rPr lang="en-US" dirty="0"/>
              <a:t> </a:t>
            </a:r>
            <a:r>
              <a:rPr lang="en-US" dirty="0" err="1"/>
              <a:t>pháp</a:t>
            </a:r>
            <a:r>
              <a:rPr lang="en-US" dirty="0"/>
              <a:t> </a:t>
            </a:r>
            <a:r>
              <a:rPr lang="en-US" dirty="0" err="1"/>
              <a:t>tỷ</a:t>
            </a:r>
            <a:r>
              <a:rPr lang="en-US" dirty="0"/>
              <a:t> </a:t>
            </a:r>
            <a:r>
              <a:rPr lang="en-US" dirty="0" err="1"/>
              <a:t>lệ</a:t>
            </a:r>
            <a:r>
              <a:rPr lang="en-US" dirty="0"/>
              <a:t> %DT </a:t>
            </a:r>
            <a:r>
              <a:rPr lang="en-US" dirty="0" err="1"/>
              <a:t>kết</a:t>
            </a:r>
            <a:r>
              <a:rPr lang="en-US" dirty="0"/>
              <a:t> </a:t>
            </a:r>
            <a:r>
              <a:rPr lang="en-US" dirty="0" err="1"/>
              <a:t>hợp</a:t>
            </a:r>
            <a:r>
              <a:rPr lang="en-US" dirty="0"/>
              <a:t> </a:t>
            </a:r>
            <a:r>
              <a:rPr lang="en-US" dirty="0" err="1"/>
              <a:t>với</a:t>
            </a:r>
            <a:r>
              <a:rPr lang="en-US" dirty="0"/>
              <a:t> chi </a:t>
            </a:r>
            <a:r>
              <a:rPr lang="en-US" dirty="0" err="1"/>
              <a:t>tiêu</a:t>
            </a:r>
            <a:r>
              <a:rPr lang="en-US" dirty="0"/>
              <a:t> </a:t>
            </a:r>
            <a:r>
              <a:rPr lang="en-US" dirty="0" err="1"/>
              <a:t>theo</a:t>
            </a:r>
            <a:r>
              <a:rPr lang="en-US" dirty="0"/>
              <a:t> </a:t>
            </a:r>
            <a:r>
              <a:rPr lang="en-US" dirty="0" err="1"/>
              <a:t>kế</a:t>
            </a:r>
            <a:r>
              <a:rPr lang="en-US" dirty="0"/>
              <a:t> </a:t>
            </a:r>
            <a:r>
              <a:rPr lang="en-US" dirty="0" err="1"/>
              <a:t>hoạch</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785493764"/>
              </p:ext>
            </p:extLst>
          </p:nvPr>
        </p:nvGraphicFramePr>
        <p:xfrm>
          <a:off x="779463" y="1949446"/>
          <a:ext cx="7043693" cy="4456980"/>
        </p:xfrm>
        <a:graphic>
          <a:graphicData uri="http://schemas.openxmlformats.org/drawingml/2006/table">
            <a:tbl>
              <a:tblPr firstRow="1" bandRow="1">
                <a:tableStyleId>{5C22544A-7EE6-4342-B048-85BDC9FD1C3A}</a:tableStyleId>
              </a:tblPr>
              <a:tblGrid>
                <a:gridCol w="4211089">
                  <a:extLst>
                    <a:ext uri="{9D8B030D-6E8A-4147-A177-3AD203B41FA5}">
                      <a16:colId xmlns:a16="http://schemas.microsoft.com/office/drawing/2014/main" val="20000"/>
                    </a:ext>
                  </a:extLst>
                </a:gridCol>
                <a:gridCol w="1518218">
                  <a:extLst>
                    <a:ext uri="{9D8B030D-6E8A-4147-A177-3AD203B41FA5}">
                      <a16:colId xmlns:a16="http://schemas.microsoft.com/office/drawing/2014/main" val="20001"/>
                    </a:ext>
                  </a:extLst>
                </a:gridCol>
                <a:gridCol w="1314386">
                  <a:extLst>
                    <a:ext uri="{9D8B030D-6E8A-4147-A177-3AD203B41FA5}">
                      <a16:colId xmlns:a16="http://schemas.microsoft.com/office/drawing/2014/main" val="20002"/>
                    </a:ext>
                  </a:extLst>
                </a:gridCol>
              </a:tblGrid>
              <a:tr h="372365">
                <a:tc>
                  <a:txBody>
                    <a:bodyPr/>
                    <a:lstStyle/>
                    <a:p>
                      <a:pPr algn="ctr" fontAlgn="ctr"/>
                      <a:r>
                        <a:rPr lang="en-US" sz="1600" b="1" i="0" u="none" strike="noStrike" dirty="0" err="1">
                          <a:solidFill>
                            <a:srgbClr val="000000"/>
                          </a:solidFill>
                          <a:effectLst/>
                          <a:latin typeface="VNI-Helve-Condense"/>
                        </a:rPr>
                        <a:t>Năm</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endParaRPr lang="en-US" sz="1600" b="1" i="0" u="none" strike="noStrike" dirty="0">
                        <a:solidFill>
                          <a:srgbClr val="000000"/>
                        </a:solidFill>
                        <a:effectLst/>
                        <a:latin typeface="VNI-Helve-Condense"/>
                      </a:endParaRPr>
                    </a:p>
                  </a:txBody>
                  <a:tcPr marL="12700" marR="12700" marT="12700" marB="0" anchor="ctr"/>
                </a:tc>
                <a:tc>
                  <a:txBody>
                    <a:bodyPr/>
                    <a:lstStyle/>
                    <a:p>
                      <a:pPr algn="ctr" fontAlgn="ctr"/>
                      <a:r>
                        <a:rPr lang="en-US" sz="1600" b="1" i="0" u="none" strike="noStrike" dirty="0">
                          <a:solidFill>
                            <a:srgbClr val="000000"/>
                          </a:solidFill>
                          <a:effectLst/>
                          <a:latin typeface="VNI-Helve-Condense"/>
                        </a:rPr>
                        <a:t>2012</a:t>
                      </a:r>
                    </a:p>
                  </a:txBody>
                  <a:tcPr marL="12700" marR="12700" marT="12700" marB="0" anchor="ctr"/>
                </a:tc>
                <a:extLst>
                  <a:ext uri="{0D108BD9-81ED-4DB2-BD59-A6C34878D82A}">
                    <a16:rowId xmlns:a16="http://schemas.microsoft.com/office/drawing/2014/main" val="10000"/>
                  </a:ext>
                </a:extLst>
              </a:tr>
              <a:tr h="394675">
                <a:tc>
                  <a:txBody>
                    <a:bodyPr/>
                    <a:lstStyle/>
                    <a:p>
                      <a:pPr algn="l" fontAlgn="ct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thuần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a:solidFill>
                            <a:srgbClr val="000000"/>
                          </a:solidFill>
                          <a:effectLst/>
                          <a:latin typeface="VNI-Helve-Condense"/>
                        </a:rPr>
                        <a:t>100%</a:t>
                      </a:r>
                    </a:p>
                  </a:txBody>
                  <a:tcPr marL="12700" marR="12700" marT="12700" marB="0" anchor="ctr"/>
                </a:tc>
                <a:tc>
                  <a:txBody>
                    <a:bodyPr/>
                    <a:lstStyle/>
                    <a:p>
                      <a:pPr algn="r"/>
                      <a:r>
                        <a:rPr lang="en-US" dirty="0">
                          <a:solidFill>
                            <a:srgbClr val="000000"/>
                          </a:solidFill>
                          <a:latin typeface="Times New Roman"/>
                          <a:cs typeface="Times New Roman"/>
                        </a:rPr>
                        <a:t>97.958</a:t>
                      </a:r>
                    </a:p>
                  </a:txBody>
                  <a:tcPr marL="12700" marR="12700" marT="12700" marB="0" anchor="ctr"/>
                </a:tc>
                <a:extLst>
                  <a:ext uri="{0D108BD9-81ED-4DB2-BD59-A6C34878D82A}">
                    <a16:rowId xmlns:a16="http://schemas.microsoft.com/office/drawing/2014/main" val="10001"/>
                  </a:ext>
                </a:extLst>
              </a:tr>
              <a:tr h="394675">
                <a:tc>
                  <a:txBody>
                    <a:bodyPr/>
                    <a:lstStyle/>
                    <a:p>
                      <a:pPr algn="l" fontAlgn="ctr"/>
                      <a:r>
                        <a:rPr lang="en-US" sz="1600" b="1" i="0" u="none" strike="noStrike" dirty="0" err="1">
                          <a:solidFill>
                            <a:srgbClr val="000000"/>
                          </a:solidFill>
                          <a:effectLst/>
                          <a:latin typeface="VNI-Helve-Condense"/>
                        </a:rPr>
                        <a:t>Giá</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vốn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hàng</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bán</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0" i="0" u="none" strike="noStrike">
                          <a:solidFill>
                            <a:srgbClr val="000000"/>
                          </a:solidFill>
                          <a:effectLst/>
                          <a:latin typeface="VNI-Helve-Condense"/>
                        </a:rPr>
                        <a:t>86%</a:t>
                      </a:r>
                    </a:p>
                  </a:txBody>
                  <a:tcPr marL="12700" marR="12700" marT="12700" marB="0" anchor="ctr"/>
                </a:tc>
                <a:tc>
                  <a:txBody>
                    <a:bodyPr/>
                    <a:lstStyle/>
                    <a:p>
                      <a:pPr algn="r"/>
                      <a:r>
                        <a:rPr lang="en-US" dirty="0">
                          <a:solidFill>
                            <a:srgbClr val="000000"/>
                          </a:solidFill>
                          <a:latin typeface="Times New Roman"/>
                          <a:cs typeface="Times New Roman"/>
                        </a:rPr>
                        <a:t>84.243,88</a:t>
                      </a:r>
                    </a:p>
                  </a:txBody>
                  <a:tcPr marL="12700" marR="12700" marT="12700" marB="0" anchor="ctr"/>
                </a:tc>
                <a:extLst>
                  <a:ext uri="{0D108BD9-81ED-4DB2-BD59-A6C34878D82A}">
                    <a16:rowId xmlns:a16="http://schemas.microsoft.com/office/drawing/2014/main" val="10002"/>
                  </a:ext>
                </a:extLst>
              </a:tr>
              <a:tr h="394675">
                <a:tc>
                  <a:txBody>
                    <a:bodyPr/>
                    <a:lstStyle/>
                    <a:p>
                      <a:pPr algn="l" fontAlgn="ctr"/>
                      <a:r>
                        <a:rPr lang="en-US" sz="1600" b="1" i="0" u="none" strike="noStrike">
                          <a:solidFill>
                            <a:srgbClr val="000000"/>
                          </a:solidFill>
                          <a:effectLst/>
                          <a:latin typeface="VNI-Helve-Condense"/>
                        </a:rPr>
                        <a:t>Lợi nhuận gộp</a:t>
                      </a:r>
                    </a:p>
                  </a:txBody>
                  <a:tcPr marL="12700" marR="12700" marT="12700" marB="0" anchor="ctr"/>
                </a:tc>
                <a:tc>
                  <a:txBody>
                    <a:bodyPr/>
                    <a:lstStyle/>
                    <a:p>
                      <a:pPr algn="r" fontAlgn="ctr"/>
                      <a:r>
                        <a:rPr lang="en-US" sz="1600" b="0" i="0" u="none" strike="noStrike" dirty="0">
                          <a:solidFill>
                            <a:srgbClr val="000000"/>
                          </a:solidFill>
                          <a:effectLst/>
                          <a:latin typeface="VNI-Helve-Condense"/>
                        </a:rPr>
                        <a:t>14%</a:t>
                      </a:r>
                    </a:p>
                  </a:txBody>
                  <a:tcPr marL="12700" marR="12700" marT="12700" marB="0" anchor="ctr"/>
                </a:tc>
                <a:tc>
                  <a:txBody>
                    <a:bodyPr/>
                    <a:lstStyle/>
                    <a:p>
                      <a:pPr algn="r"/>
                      <a:r>
                        <a:rPr lang="en-US" dirty="0">
                          <a:solidFill>
                            <a:srgbClr val="000000"/>
                          </a:solidFill>
                          <a:latin typeface="Times New Roman"/>
                          <a:cs typeface="Times New Roman"/>
                        </a:rPr>
                        <a:t>13.714,12</a:t>
                      </a:r>
                    </a:p>
                  </a:txBody>
                  <a:tcPr marL="12700" marR="12700" marT="12700" marB="0" anchor="ctr"/>
                </a:tc>
                <a:extLst>
                  <a:ext uri="{0D108BD9-81ED-4DB2-BD59-A6C34878D82A}">
                    <a16:rowId xmlns:a16="http://schemas.microsoft.com/office/drawing/2014/main" val="10003"/>
                  </a:ext>
                </a:extLst>
              </a:tr>
              <a:tr h="532540">
                <a:tc>
                  <a:txBody>
                    <a:bodyPr/>
                    <a:lstStyle/>
                    <a:p>
                      <a:pPr algn="l" fontAlgn="ctr"/>
                      <a:r>
                        <a:rPr lang="en-US" sz="1600" b="1" i="0" u="none" strike="noStrike">
                          <a:solidFill>
                            <a:srgbClr val="000000"/>
                          </a:solidFill>
                          <a:effectLst/>
                          <a:latin typeface="VNI-Helve-Condense"/>
                        </a:rPr>
                        <a:t>Chi phí bán hàng và quản lý DN</a:t>
                      </a:r>
                    </a:p>
                  </a:txBody>
                  <a:tcPr marL="12700" marR="12700" marT="12700" marB="0" anchor="ctr"/>
                </a:tc>
                <a:tc>
                  <a:txBody>
                    <a:bodyPr/>
                    <a:lstStyle/>
                    <a:p>
                      <a:pPr algn="r" fontAlgn="ctr"/>
                      <a:r>
                        <a:rPr lang="en-US" sz="1600" b="1" i="0" u="none" strike="noStrike" dirty="0">
                          <a:solidFill>
                            <a:srgbClr val="FF0000"/>
                          </a:solidFill>
                          <a:effectLst/>
                          <a:latin typeface="VNI-Helve-Condense"/>
                        </a:rPr>
                        <a:t>CTKH</a:t>
                      </a:r>
                    </a:p>
                  </a:txBody>
                  <a:tcPr marL="12700" marR="12700" marT="12700" marB="0" anchor="ctr"/>
                </a:tc>
                <a:tc>
                  <a:txBody>
                    <a:bodyPr/>
                    <a:lstStyle/>
                    <a:p>
                      <a:pPr algn="r"/>
                      <a:r>
                        <a:rPr lang="en-US" b="1" dirty="0">
                          <a:solidFill>
                            <a:srgbClr val="FF0000"/>
                          </a:solidFill>
                          <a:latin typeface="Times New Roman"/>
                          <a:cs typeface="Times New Roman"/>
                        </a:rPr>
                        <a:t>8.000</a:t>
                      </a:r>
                    </a:p>
                  </a:txBody>
                  <a:tcPr marL="12700" marR="12700" marT="12700" marB="0" anchor="ctr"/>
                </a:tc>
                <a:extLst>
                  <a:ext uri="{0D108BD9-81ED-4DB2-BD59-A6C34878D82A}">
                    <a16:rowId xmlns:a16="http://schemas.microsoft.com/office/drawing/2014/main" val="10004"/>
                  </a:ext>
                </a:extLst>
              </a:tr>
              <a:tr h="394675">
                <a:tc>
                  <a:txBody>
                    <a:bodyPr/>
                    <a:lstStyle/>
                    <a:p>
                      <a:pPr algn="l" fontAlgn="ctr"/>
                      <a:r>
                        <a:rPr lang="en-US" sz="1600" b="1" i="0" u="none" strike="noStrike" dirty="0">
                          <a:solidFill>
                            <a:srgbClr val="000000"/>
                          </a:solidFill>
                          <a:effectLst/>
                          <a:latin typeface="VNI-Helve-Condense"/>
                        </a:rPr>
                        <a:t>Chi </a:t>
                      </a:r>
                      <a:r>
                        <a:rPr lang="en-US" sz="1600" b="1" i="0" u="none" strike="noStrike" dirty="0" err="1">
                          <a:solidFill>
                            <a:srgbClr val="000000"/>
                          </a:solidFill>
                          <a:effectLst/>
                          <a:latin typeface="VNI-Helve-Condense"/>
                        </a:rPr>
                        <a:t>phí</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vay</a:t>
                      </a:r>
                      <a:endParaRPr lang="en-US" sz="1600" b="1" i="0" u="none" strike="noStrike" dirty="0">
                        <a:solidFill>
                          <a:srgbClr val="000000"/>
                        </a:solidFill>
                        <a:effectLst/>
                        <a:latin typeface="VNI-Helve-Condense"/>
                      </a:endParaRPr>
                    </a:p>
                  </a:txBody>
                  <a:tcPr marL="12700" marR="12700" marT="12700" marB="0" anchor="ctr"/>
                </a:tc>
                <a:tc>
                  <a:txBody>
                    <a:bodyPr/>
                    <a:lstStyle/>
                    <a:p>
                      <a:pPr algn="r" fontAlgn="ctr"/>
                      <a:r>
                        <a:rPr lang="en-US" sz="1600" b="1" i="0" u="none" strike="noStrike" dirty="0">
                          <a:solidFill>
                            <a:srgbClr val="FF0000"/>
                          </a:solidFill>
                          <a:effectLst/>
                          <a:latin typeface="VNI-Helve-Condense"/>
                        </a:rPr>
                        <a:t>CTKH</a:t>
                      </a:r>
                    </a:p>
                  </a:txBody>
                  <a:tcPr marL="12700" marR="12700" marT="12700" marB="0" anchor="ctr"/>
                </a:tc>
                <a:tc>
                  <a:txBody>
                    <a:bodyPr/>
                    <a:lstStyle/>
                    <a:p>
                      <a:pPr algn="r"/>
                      <a:r>
                        <a:rPr lang="en-US" b="1" dirty="0">
                          <a:solidFill>
                            <a:srgbClr val="FF0000"/>
                          </a:solidFill>
                          <a:latin typeface="Times New Roman"/>
                          <a:cs typeface="Times New Roman"/>
                        </a:rPr>
                        <a:t>2.300</a:t>
                      </a:r>
                    </a:p>
                  </a:txBody>
                  <a:tcPr marL="12700" marR="12700" marT="12700" marB="0" anchor="ctr"/>
                </a:tc>
                <a:extLst>
                  <a:ext uri="{0D108BD9-81ED-4DB2-BD59-A6C34878D82A}">
                    <a16:rowId xmlns:a16="http://schemas.microsoft.com/office/drawing/2014/main" val="10005"/>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trước</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r>
                        <a:rPr lang="en-US" sz="1600" b="1" i="0" u="none" strike="noStrike" dirty="0">
                          <a:solidFill>
                            <a:srgbClr val="000000"/>
                          </a:solidFill>
                          <a:effectLst/>
                          <a:latin typeface="VNI-Helve-Condense"/>
                        </a:rPr>
                        <a:t> </a:t>
                      </a:r>
                    </a:p>
                  </a:txBody>
                  <a:tcPr marL="12700" marR="12700" marT="12700" marB="0" anchor="ctr"/>
                </a:tc>
                <a:tc>
                  <a:txBody>
                    <a:bodyPr/>
                    <a:lstStyle/>
                    <a:p>
                      <a:endParaRPr lang="en-US" dirty="0"/>
                    </a:p>
                  </a:txBody>
                  <a:tcPr marL="12700" marR="12700" marT="12700" marB="0" anchor="ctr"/>
                </a:tc>
                <a:tc>
                  <a:txBody>
                    <a:bodyPr/>
                    <a:lstStyle/>
                    <a:p>
                      <a:pPr algn="r"/>
                      <a:r>
                        <a:rPr lang="en-US" dirty="0">
                          <a:solidFill>
                            <a:srgbClr val="000000"/>
                          </a:solidFill>
                          <a:latin typeface="Times New Roman"/>
                          <a:cs typeface="Times New Roman"/>
                        </a:rPr>
                        <a:t>3.414,12</a:t>
                      </a:r>
                    </a:p>
                  </a:txBody>
                  <a:tcPr marL="12700" marR="12700" marT="12700" marB="0" anchor="ctr"/>
                </a:tc>
                <a:extLst>
                  <a:ext uri="{0D108BD9-81ED-4DB2-BD59-A6C34878D82A}">
                    <a16:rowId xmlns:a16="http://schemas.microsoft.com/office/drawing/2014/main" val="10006"/>
                  </a:ext>
                </a:extLst>
              </a:tr>
              <a:tr h="394675">
                <a:tc>
                  <a:txBody>
                    <a:bodyPr/>
                    <a:lstStyle/>
                    <a:p>
                      <a:pPr algn="l" fontAlgn="ctr"/>
                      <a:r>
                        <a:rPr lang="en-US" sz="1600" b="1" i="0" u="none" strike="noStrike">
                          <a:solidFill>
                            <a:srgbClr val="000000"/>
                          </a:solidFill>
                          <a:effectLst/>
                          <a:latin typeface="VNI-Helve-Condense"/>
                        </a:rPr>
                        <a:t>Thuế thu nhập doanh nghiệp</a:t>
                      </a:r>
                    </a:p>
                  </a:txBody>
                  <a:tcPr marL="12700" marR="12700" marT="12700" marB="0" anchor="ctr"/>
                </a:tc>
                <a:tc>
                  <a:txBody>
                    <a:bodyPr/>
                    <a:lstStyle/>
                    <a:p>
                      <a:endParaRPr lang="en-US" dirty="0"/>
                    </a:p>
                  </a:txBody>
                  <a:tcPr marL="12700" marR="12700" marT="12700" marB="0" anchor="ctr"/>
                </a:tc>
                <a:tc>
                  <a:txBody>
                    <a:bodyPr/>
                    <a:lstStyle/>
                    <a:p>
                      <a:pPr algn="r"/>
                      <a:r>
                        <a:rPr lang="en-US" dirty="0">
                          <a:solidFill>
                            <a:srgbClr val="000000"/>
                          </a:solidFill>
                          <a:latin typeface="Times New Roman"/>
                          <a:cs typeface="Times New Roman"/>
                        </a:rPr>
                        <a:t>853,53</a:t>
                      </a:r>
                    </a:p>
                  </a:txBody>
                  <a:tcPr marL="12700" marR="12700" marT="12700" marB="0" anchor="ctr"/>
                </a:tc>
                <a:extLst>
                  <a:ext uri="{0D108BD9-81ED-4DB2-BD59-A6C34878D82A}">
                    <a16:rowId xmlns:a16="http://schemas.microsoft.com/office/drawing/2014/main" val="10007"/>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sau</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thuế</a:t>
                      </a:r>
                      <a:endParaRPr lang="en-US" sz="1600" b="1" i="0" u="none" strike="noStrike" dirty="0">
                        <a:solidFill>
                          <a:srgbClr val="000000"/>
                        </a:solidFill>
                        <a:effectLst/>
                        <a:latin typeface="VNI-Helve-Condense"/>
                      </a:endParaRPr>
                    </a:p>
                  </a:txBody>
                  <a:tcPr marL="12700" marR="12700" marT="12700" marB="0" anchor="ctr"/>
                </a:tc>
                <a:tc>
                  <a:txBody>
                    <a:bodyPr/>
                    <a:lstStyle/>
                    <a:p>
                      <a:endParaRPr lang="en-US" dirty="0"/>
                    </a:p>
                  </a:txBody>
                  <a:tcPr marL="12700" marR="12700" marT="12700" marB="0" anchor="ctr"/>
                </a:tc>
                <a:tc>
                  <a:txBody>
                    <a:bodyPr/>
                    <a:lstStyle/>
                    <a:p>
                      <a:pPr algn="r"/>
                      <a:r>
                        <a:rPr lang="en-US" dirty="0">
                          <a:solidFill>
                            <a:srgbClr val="000000"/>
                          </a:solidFill>
                          <a:latin typeface="Times New Roman"/>
                          <a:cs typeface="Times New Roman"/>
                        </a:rPr>
                        <a:t>2.560,59</a:t>
                      </a:r>
                    </a:p>
                  </a:txBody>
                  <a:tcPr marL="12700" marR="12700" marT="12700" marB="0" anchor="ctr"/>
                </a:tc>
                <a:extLst>
                  <a:ext uri="{0D108BD9-81ED-4DB2-BD59-A6C34878D82A}">
                    <a16:rowId xmlns:a16="http://schemas.microsoft.com/office/drawing/2014/main" val="10008"/>
                  </a:ext>
                </a:extLst>
              </a:tr>
              <a:tr h="394675">
                <a:tc>
                  <a:txBody>
                    <a:bodyPr/>
                    <a:lstStyle/>
                    <a:p>
                      <a:pPr algn="l" fontAlgn="ctr"/>
                      <a:r>
                        <a:rPr lang="en-US" sz="1600" b="1" i="0" u="none" strike="noStrike" dirty="0" err="1">
                          <a:solidFill>
                            <a:srgbClr val="000000"/>
                          </a:solidFill>
                          <a:effectLst/>
                          <a:latin typeface="VNI-Helve-Condense"/>
                        </a:rPr>
                        <a:t>Cổ</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tức</a:t>
                      </a:r>
                      <a:r>
                        <a:rPr lang="en-US" sz="1600" b="1" i="0" u="none" strike="noStrike" dirty="0">
                          <a:solidFill>
                            <a:srgbClr val="000000"/>
                          </a:solidFill>
                          <a:effectLst/>
                          <a:latin typeface="VNI-Helve-Condense"/>
                        </a:rPr>
                        <a:t> (60%)</a:t>
                      </a:r>
                    </a:p>
                  </a:txBody>
                  <a:tcPr marL="12700" marR="12700" marT="12700" marB="0" anchor="ctr"/>
                </a:tc>
                <a:tc>
                  <a:txBody>
                    <a:bodyPr/>
                    <a:lstStyle/>
                    <a:p>
                      <a:endParaRPr lang="en-US" dirty="0"/>
                    </a:p>
                  </a:txBody>
                  <a:tcPr marL="12700" marR="12700" marT="12700" marB="0" anchor="ctr"/>
                </a:tc>
                <a:tc>
                  <a:txBody>
                    <a:bodyPr/>
                    <a:lstStyle/>
                    <a:p>
                      <a:pPr algn="r"/>
                      <a:r>
                        <a:rPr lang="en-US" dirty="0">
                          <a:solidFill>
                            <a:srgbClr val="000000"/>
                          </a:solidFill>
                          <a:latin typeface="Times New Roman"/>
                          <a:cs typeface="Times New Roman"/>
                        </a:rPr>
                        <a:t>1.536,354</a:t>
                      </a:r>
                    </a:p>
                  </a:txBody>
                  <a:tcPr marL="12700" marR="12700" marT="12700" marB="0" anchor="ctr"/>
                </a:tc>
                <a:extLst>
                  <a:ext uri="{0D108BD9-81ED-4DB2-BD59-A6C34878D82A}">
                    <a16:rowId xmlns:a16="http://schemas.microsoft.com/office/drawing/2014/main" val="10009"/>
                  </a:ext>
                </a:extLst>
              </a:tr>
              <a:tr h="394675">
                <a:tc>
                  <a:txBody>
                    <a:bodyPr/>
                    <a:lstStyle/>
                    <a:p>
                      <a:pPr algn="l" fontAlgn="ctr"/>
                      <a:r>
                        <a:rPr lang="en-US" sz="1600" b="1" i="0" u="none" strike="noStrike" dirty="0" err="1">
                          <a:solidFill>
                            <a:srgbClr val="000000"/>
                          </a:solidFill>
                          <a:effectLst/>
                          <a:latin typeface="VNI-Helve-Condense"/>
                        </a:rPr>
                        <a:t>Lợi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nhuận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để</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lại</a:t>
                      </a:r>
                      <a:endParaRPr lang="en-US" sz="1600" b="1" i="0" u="none" strike="noStrike" dirty="0">
                        <a:solidFill>
                          <a:srgbClr val="000000"/>
                        </a:solidFill>
                        <a:effectLst/>
                        <a:latin typeface="VNI-Helve-Condense"/>
                      </a:endParaRPr>
                    </a:p>
                  </a:txBody>
                  <a:tcPr marL="12700" marR="12700" marT="12700" marB="0" anchor="ctr"/>
                </a:tc>
                <a:tc>
                  <a:txBody>
                    <a:bodyPr/>
                    <a:lstStyle/>
                    <a:p>
                      <a:endParaRPr lang="en-US" dirty="0"/>
                    </a:p>
                  </a:txBody>
                  <a:tcPr marL="12700" marR="12700" marT="12700" marB="0" anchor="ctr"/>
                </a:tc>
                <a:tc>
                  <a:txBody>
                    <a:bodyPr/>
                    <a:lstStyle/>
                    <a:p>
                      <a:pPr algn="r"/>
                      <a:r>
                        <a:rPr lang="en-US" dirty="0">
                          <a:solidFill>
                            <a:srgbClr val="000000"/>
                          </a:solidFill>
                          <a:latin typeface="Times New Roman"/>
                          <a:cs typeface="Times New Roman"/>
                        </a:rPr>
                        <a:t>1.024,236</a:t>
                      </a:r>
                    </a:p>
                  </a:txBody>
                  <a:tcPr marL="12700" marR="12700" marT="12700" marB="0" anchor="ctr"/>
                </a:tc>
                <a:extLst>
                  <a:ext uri="{0D108BD9-81ED-4DB2-BD59-A6C34878D82A}">
                    <a16:rowId xmlns:a16="http://schemas.microsoft.com/office/drawing/2014/main" val="10010"/>
                  </a:ext>
                </a:extLst>
              </a:tr>
            </a:tbl>
          </a:graphicData>
        </a:graphic>
      </p:graphicFrame>
      <p:sp>
        <p:nvSpPr>
          <p:cNvPr id="5" name="Oval 4"/>
          <p:cNvSpPr/>
          <p:nvPr/>
        </p:nvSpPr>
        <p:spPr>
          <a:xfrm>
            <a:off x="5773133" y="3604579"/>
            <a:ext cx="769750" cy="26938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28575" cmpd="sng">
                <a:solidFill>
                  <a:schemeClr val="tx1"/>
                </a:solidFill>
              </a:ln>
            </a:endParaRPr>
          </a:p>
        </p:txBody>
      </p:sp>
      <p:sp>
        <p:nvSpPr>
          <p:cNvPr id="6" name="Oval 5"/>
          <p:cNvSpPr/>
          <p:nvPr/>
        </p:nvSpPr>
        <p:spPr>
          <a:xfrm>
            <a:off x="5773133" y="4103327"/>
            <a:ext cx="769750" cy="269382"/>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2700" cmpd="sng">
                <a:solidFill>
                  <a:schemeClr val="tx1"/>
                </a:solidFill>
              </a:ln>
            </a:endParaRPr>
          </a:p>
        </p:txBody>
      </p:sp>
    </p:spTree>
    <p:extLst>
      <p:ext uri="{BB962C8B-B14F-4D97-AF65-F5344CB8AC3E}">
        <p14:creationId xmlns:p14="http://schemas.microsoft.com/office/powerpoint/2010/main" val="18723631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6379" y="295833"/>
            <a:ext cx="8445056" cy="1143000"/>
          </a:xfrm>
        </p:spPr>
        <p:txBody>
          <a:bodyPr>
            <a:normAutofit/>
          </a:bodyPr>
          <a:lstStyle/>
          <a:p>
            <a:r>
              <a:rPr lang="en-US" dirty="0" err="1"/>
              <a:t>Lập</a:t>
            </a:r>
            <a:r>
              <a:rPr lang="en-US" dirty="0"/>
              <a:t> </a:t>
            </a:r>
            <a:r>
              <a:rPr lang="en-US" dirty="0" err="1"/>
              <a:t>Bảng</a:t>
            </a:r>
            <a:r>
              <a:rPr lang="en-US" dirty="0"/>
              <a:t> </a:t>
            </a:r>
            <a:r>
              <a:rPr lang="en-US" dirty="0" err="1"/>
              <a:t>Cân</a:t>
            </a:r>
            <a:r>
              <a:rPr lang="en-US" dirty="0"/>
              <a:t> </a:t>
            </a:r>
            <a:r>
              <a:rPr lang="en-US" dirty="0" err="1"/>
              <a:t>đối</a:t>
            </a:r>
            <a:r>
              <a:rPr lang="en-US" dirty="0"/>
              <a:t> </a:t>
            </a:r>
            <a:r>
              <a:rPr lang="en-US" dirty="0" err="1"/>
              <a:t>kế</a:t>
            </a:r>
            <a:r>
              <a:rPr lang="en-US" dirty="0"/>
              <a:t> </a:t>
            </a:r>
            <a:r>
              <a:rPr lang="en-US" dirty="0" err="1"/>
              <a:t>toán</a:t>
            </a:r>
            <a:r>
              <a:rPr lang="en-US" dirty="0"/>
              <a:t> </a:t>
            </a:r>
            <a:r>
              <a:rPr lang="en-US" dirty="0" err="1"/>
              <a:t>dự</a:t>
            </a:r>
            <a:r>
              <a:rPr lang="en-US" dirty="0"/>
              <a:t> </a:t>
            </a:r>
            <a:r>
              <a:rPr lang="en-US" dirty="0" err="1"/>
              <a:t>kiến</a:t>
            </a:r>
            <a:endParaRPr lang="en-US" dirty="0"/>
          </a:p>
        </p:txBody>
      </p:sp>
      <p:sp>
        <p:nvSpPr>
          <p:cNvPr id="36866" name="Content Placeholder 2"/>
          <p:cNvSpPr>
            <a:spLocks noGrp="1"/>
          </p:cNvSpPr>
          <p:nvPr>
            <p:ph idx="1"/>
          </p:nvPr>
        </p:nvSpPr>
        <p:spPr/>
        <p:txBody>
          <a:bodyPr/>
          <a:lstStyle/>
          <a:p>
            <a:pPr eaLnBrk="1" hangingPunct="1"/>
            <a:endParaRPr lang="en-US" dirty="0"/>
          </a:p>
        </p:txBody>
      </p:sp>
      <p:sp>
        <p:nvSpPr>
          <p:cNvPr id="36867"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36868"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Text Box 6"/>
          <p:cNvSpPr txBox="1">
            <a:spLocks noChangeArrowheads="1"/>
          </p:cNvSpPr>
          <p:nvPr/>
        </p:nvSpPr>
        <p:spPr bwMode="auto">
          <a:xfrm>
            <a:off x="1219200" y="3352800"/>
            <a:ext cx="2038350" cy="2277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b="1" dirty="0" err="1"/>
              <a:t>Dự</a:t>
            </a:r>
            <a:r>
              <a:rPr lang="en-US" b="1" dirty="0"/>
              <a:t> </a:t>
            </a:r>
            <a:r>
              <a:rPr lang="en-US" b="1" dirty="0" err="1"/>
              <a:t>kiến</a:t>
            </a:r>
            <a:r>
              <a:rPr lang="en-US" b="1" dirty="0"/>
              <a:t> </a:t>
            </a:r>
            <a:r>
              <a:rPr lang="en-US" b="1" dirty="0" err="1"/>
              <a:t>các</a:t>
            </a:r>
            <a:r>
              <a:rPr lang="en-US" b="1" dirty="0"/>
              <a:t> </a:t>
            </a:r>
            <a:r>
              <a:rPr lang="en-US" b="1" dirty="0" err="1"/>
              <a:t>chỉ</a:t>
            </a:r>
            <a:r>
              <a:rPr lang="en-US" b="1" dirty="0"/>
              <a:t> </a:t>
            </a:r>
            <a:r>
              <a:rPr lang="en-US" b="1" dirty="0" err="1"/>
              <a:t>tiêu</a:t>
            </a:r>
            <a:r>
              <a:rPr lang="en-US" b="1" dirty="0"/>
              <a:t> </a:t>
            </a:r>
            <a:r>
              <a:rPr lang="en-US" b="1" dirty="0" err="1"/>
              <a:t>tài</a:t>
            </a:r>
            <a:r>
              <a:rPr lang="en-US" b="1" dirty="0"/>
              <a:t> </a:t>
            </a:r>
            <a:r>
              <a:rPr lang="en-US" b="1" dirty="0" err="1"/>
              <a:t>chính</a:t>
            </a:r>
            <a:r>
              <a:rPr lang="en-US" b="1" dirty="0"/>
              <a:t> </a:t>
            </a:r>
            <a:r>
              <a:rPr lang="en-US" b="1" dirty="0" err="1"/>
              <a:t>đặc</a:t>
            </a:r>
            <a:r>
              <a:rPr lang="en-US" b="1" dirty="0"/>
              <a:t> </a:t>
            </a:r>
            <a:r>
              <a:rPr lang="en-US" b="1" dirty="0" err="1"/>
              <a:t>trưng</a:t>
            </a:r>
            <a:endParaRPr lang="en-US" b="1" dirty="0"/>
          </a:p>
        </p:txBody>
      </p:sp>
      <p:sp>
        <p:nvSpPr>
          <p:cNvPr id="8"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36871" name="AutoShape 8"/>
          <p:cNvSpPr>
            <a:spLocks noChangeAspect="1" noChangeArrowheads="1" noTextEdit="1"/>
          </p:cNvSpPr>
          <p:nvPr/>
        </p:nvSpPr>
        <p:spPr bwMode="gray">
          <a:xfrm flipH="1">
            <a:off x="4868863" y="2947988"/>
            <a:ext cx="909637"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36873" name="Group 10"/>
          <p:cNvGrpSpPr>
            <a:grpSpLocks/>
          </p:cNvGrpSpPr>
          <p:nvPr/>
        </p:nvGrpSpPr>
        <p:grpSpPr bwMode="auto">
          <a:xfrm>
            <a:off x="3049833" y="1674812"/>
            <a:ext cx="2998788" cy="1601788"/>
            <a:chOff x="1997" y="1314"/>
            <a:chExt cx="1889" cy="1009"/>
          </a:xfrm>
        </p:grpSpPr>
        <p:grpSp>
          <p:nvGrpSpPr>
            <p:cNvPr id="36876"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36874" name="Text Box 18"/>
          <p:cNvSpPr txBox="1">
            <a:spLocks noChangeArrowheads="1"/>
          </p:cNvSpPr>
          <p:nvPr/>
        </p:nvSpPr>
        <p:spPr bwMode="auto">
          <a:xfrm>
            <a:off x="3581400" y="1949824"/>
            <a:ext cx="1905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a:solidFill>
                  <a:srgbClr val="103154"/>
                </a:solidFill>
              </a:rPr>
              <a:t>2 </a:t>
            </a:r>
            <a:r>
              <a:rPr lang="en-US" b="1" dirty="0" err="1">
                <a:solidFill>
                  <a:srgbClr val="103154"/>
                </a:solidFill>
              </a:rPr>
              <a:t>phương</a:t>
            </a:r>
            <a:r>
              <a:rPr lang="en-US" b="1" dirty="0">
                <a:solidFill>
                  <a:srgbClr val="103154"/>
                </a:solidFill>
              </a:rPr>
              <a:t> </a:t>
            </a:r>
            <a:r>
              <a:rPr lang="en-US" b="1" dirty="0" err="1">
                <a:solidFill>
                  <a:srgbClr val="103154"/>
                </a:solidFill>
              </a:rPr>
              <a:t>pháp</a:t>
            </a:r>
            <a:endParaRPr lang="en-US" b="1" dirty="0">
              <a:solidFill>
                <a:srgbClr val="103154"/>
              </a:solidFill>
            </a:endParaRPr>
          </a:p>
        </p:txBody>
      </p:sp>
      <p:sp>
        <p:nvSpPr>
          <p:cNvPr id="20" name="Text Box 20"/>
          <p:cNvSpPr txBox="1">
            <a:spLocks noChangeArrowheads="1"/>
          </p:cNvSpPr>
          <p:nvPr/>
        </p:nvSpPr>
        <p:spPr bwMode="auto">
          <a:xfrm>
            <a:off x="5715000" y="3276600"/>
            <a:ext cx="2362200" cy="2277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b="1" dirty="0" err="1">
                <a:solidFill>
                  <a:srgbClr val="103154"/>
                </a:solidFill>
              </a:rPr>
              <a:t>Tỷ</a:t>
            </a:r>
            <a:r>
              <a:rPr lang="en-US" b="1" dirty="0">
                <a:solidFill>
                  <a:srgbClr val="103154"/>
                </a:solidFill>
              </a:rPr>
              <a:t> </a:t>
            </a:r>
            <a:r>
              <a:rPr lang="en-US" b="1" dirty="0" err="1">
                <a:solidFill>
                  <a:srgbClr val="103154"/>
                </a:solidFill>
              </a:rPr>
              <a:t>lệ</a:t>
            </a:r>
            <a:r>
              <a:rPr lang="en-US" b="1" dirty="0">
                <a:solidFill>
                  <a:srgbClr val="103154"/>
                </a:solidFill>
              </a:rPr>
              <a:t> </a:t>
            </a:r>
            <a:r>
              <a:rPr lang="en-US" b="1" dirty="0" err="1">
                <a:solidFill>
                  <a:srgbClr val="103154"/>
                </a:solidFill>
              </a:rPr>
              <a:t>phần</a:t>
            </a:r>
            <a:r>
              <a:rPr lang="en-US" b="1" dirty="0">
                <a:solidFill>
                  <a:srgbClr val="103154"/>
                </a:solidFill>
              </a:rPr>
              <a:t> </a:t>
            </a:r>
            <a:r>
              <a:rPr lang="en-US" b="1" dirty="0" err="1">
                <a:solidFill>
                  <a:srgbClr val="103154"/>
                </a:solidFill>
              </a:rPr>
              <a:t>trăm</a:t>
            </a:r>
            <a:r>
              <a:rPr lang="en-US" b="1" dirty="0">
                <a:solidFill>
                  <a:srgbClr val="103154"/>
                </a:solidFill>
              </a:rPr>
              <a:t> </a:t>
            </a:r>
            <a:r>
              <a:rPr lang="en-US" b="1" dirty="0" err="1">
                <a:solidFill>
                  <a:srgbClr val="103154"/>
                </a:solidFill>
              </a:rPr>
              <a:t>doanh</a:t>
            </a:r>
            <a:r>
              <a:rPr lang="en-US" b="1" dirty="0">
                <a:solidFill>
                  <a:srgbClr val="103154"/>
                </a:solidFill>
              </a:rPr>
              <a:t> </a:t>
            </a:r>
            <a:r>
              <a:rPr lang="en-US" b="1" dirty="0" err="1">
                <a:solidFill>
                  <a:srgbClr val="103154"/>
                </a:solidFill>
              </a:rPr>
              <a:t>thu</a:t>
            </a:r>
            <a:r>
              <a:rPr lang="en-US" b="1" dirty="0">
                <a:solidFill>
                  <a:srgbClr val="103154"/>
                </a:solidFill>
              </a:rPr>
              <a:t> </a:t>
            </a:r>
            <a:r>
              <a:rPr lang="en-US" b="1" dirty="0" err="1">
                <a:solidFill>
                  <a:srgbClr val="103154"/>
                </a:solidFill>
              </a:rPr>
              <a:t>kết</a:t>
            </a:r>
            <a:r>
              <a:rPr lang="en-US" b="1" dirty="0">
                <a:solidFill>
                  <a:srgbClr val="103154"/>
                </a:solidFill>
              </a:rPr>
              <a:t> </a:t>
            </a:r>
            <a:r>
              <a:rPr lang="en-US" b="1" dirty="0" err="1">
                <a:solidFill>
                  <a:srgbClr val="103154"/>
                </a:solidFill>
              </a:rPr>
              <a:t>hợp</a:t>
            </a:r>
            <a:r>
              <a:rPr lang="en-US" b="1" dirty="0">
                <a:solidFill>
                  <a:srgbClr val="103154"/>
                </a:solidFill>
              </a:rPr>
              <a:t> </a:t>
            </a:r>
            <a:r>
              <a:rPr lang="en-US" b="1" dirty="0" err="1">
                <a:solidFill>
                  <a:srgbClr val="103154"/>
                </a:solidFill>
              </a:rPr>
              <a:t>với</a:t>
            </a:r>
            <a:r>
              <a:rPr lang="en-US" b="1" dirty="0">
                <a:solidFill>
                  <a:srgbClr val="103154"/>
                </a:solidFill>
              </a:rPr>
              <a:t> </a:t>
            </a:r>
            <a:r>
              <a:rPr lang="en-US" b="1" dirty="0" err="1">
                <a:solidFill>
                  <a:srgbClr val="103154"/>
                </a:solidFill>
              </a:rPr>
              <a:t>giới</a:t>
            </a:r>
            <a:r>
              <a:rPr lang="en-US" b="1" dirty="0">
                <a:solidFill>
                  <a:srgbClr val="103154"/>
                </a:solidFill>
              </a:rPr>
              <a:t> </a:t>
            </a:r>
            <a:r>
              <a:rPr lang="en-US" b="1" dirty="0" err="1">
                <a:solidFill>
                  <a:srgbClr val="103154"/>
                </a:solidFill>
              </a:rPr>
              <a:t>hạn</a:t>
            </a:r>
            <a:r>
              <a:rPr lang="en-US" b="1" dirty="0">
                <a:solidFill>
                  <a:srgbClr val="103154"/>
                </a:solidFill>
              </a:rPr>
              <a:t> </a:t>
            </a:r>
            <a:r>
              <a:rPr lang="en-US" b="1" dirty="0" err="1">
                <a:solidFill>
                  <a:srgbClr val="103154"/>
                </a:solidFill>
              </a:rPr>
              <a:t>chỉ</a:t>
            </a:r>
            <a:r>
              <a:rPr lang="en-US" b="1" dirty="0">
                <a:solidFill>
                  <a:srgbClr val="103154"/>
                </a:solidFill>
              </a:rPr>
              <a:t> </a:t>
            </a:r>
            <a:r>
              <a:rPr lang="en-US" b="1" dirty="0" err="1">
                <a:solidFill>
                  <a:srgbClr val="103154"/>
                </a:solidFill>
              </a:rPr>
              <a:t>tiêu</a:t>
            </a:r>
            <a:r>
              <a:rPr lang="en-US" b="1" dirty="0">
                <a:solidFill>
                  <a:srgbClr val="103154"/>
                </a:solidFill>
              </a:rPr>
              <a:t> </a:t>
            </a:r>
            <a:r>
              <a:rPr lang="en-US" b="1" dirty="0" err="1">
                <a:solidFill>
                  <a:srgbClr val="103154"/>
                </a:solidFill>
              </a:rPr>
              <a:t>tài</a:t>
            </a:r>
            <a:r>
              <a:rPr lang="en-US" b="1" dirty="0">
                <a:solidFill>
                  <a:srgbClr val="103154"/>
                </a:solidFill>
              </a:rPr>
              <a:t> </a:t>
            </a:r>
            <a:r>
              <a:rPr lang="en-US" b="1" dirty="0" err="1">
                <a:solidFill>
                  <a:srgbClr val="103154"/>
                </a:solidFill>
              </a:rPr>
              <a:t>chính</a:t>
            </a:r>
            <a:endParaRPr lang="en-US" b="1" dirty="0">
              <a:solidFill>
                <a:srgbClr val="103154"/>
              </a:solidFill>
            </a:endParaRPr>
          </a:p>
        </p:txBody>
      </p:sp>
    </p:spTree>
    <p:extLst>
      <p:ext uri="{BB962C8B-B14F-4D97-AF65-F5344CB8AC3E}">
        <p14:creationId xmlns:p14="http://schemas.microsoft.com/office/powerpoint/2010/main" val="161569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ppt_x</p:attrName>
                                        </p:attrNameLst>
                                      </p:cBhvr>
                                      <p:tavLst>
                                        <p:tav tm="0">
                                          <p:val>
                                            <p:strVal val="#ppt_x-.2"/>
                                          </p:val>
                                        </p:tav>
                                        <p:tav tm="100000">
                                          <p:val>
                                            <p:strVal val="#ppt_x"/>
                                          </p:val>
                                        </p:tav>
                                      </p:tavLst>
                                    </p:anim>
                                    <p:anim calcmode="lin" valueType="num">
                                      <p:cBhvr>
                                        <p:cTn id="1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5</a:t>
            </a:r>
          </a:p>
        </p:txBody>
      </p:sp>
      <p:sp>
        <p:nvSpPr>
          <p:cNvPr id="3" name="Content Placeholder 2"/>
          <p:cNvSpPr>
            <a:spLocks noGrp="1"/>
          </p:cNvSpPr>
          <p:nvPr>
            <p:ph idx="1"/>
          </p:nvPr>
        </p:nvSpPr>
        <p:spPr/>
        <p:txBody>
          <a:bodyPr>
            <a:normAutofit/>
          </a:bodyPr>
          <a:lstStyle/>
          <a:p>
            <a:pPr algn="just">
              <a:buNone/>
            </a:pPr>
            <a:r>
              <a:rPr lang="en-US" sz="2800" dirty="0"/>
              <a:t>1 </a:t>
            </a:r>
            <a:r>
              <a:rPr lang="en-US" sz="2800" i="1" dirty="0"/>
              <a:t>.</a:t>
            </a:r>
            <a:r>
              <a:rPr lang="en-US" sz="2800" dirty="0" err="1"/>
              <a:t>Nếu</a:t>
            </a:r>
            <a:r>
              <a:rPr lang="en-US" sz="2800" dirty="0"/>
              <a:t> </a:t>
            </a:r>
            <a:r>
              <a:rPr lang="en-US" sz="2800" dirty="0" err="1"/>
              <a:t>ngân</a:t>
            </a:r>
            <a:r>
              <a:rPr lang="en-US" sz="2800" dirty="0"/>
              <a:t> </a:t>
            </a:r>
            <a:r>
              <a:rPr lang="en-US" sz="2800" dirty="0" err="1"/>
              <a:t>hàng</a:t>
            </a:r>
            <a:r>
              <a:rPr lang="en-US" sz="2800" dirty="0"/>
              <a:t> </a:t>
            </a:r>
            <a:r>
              <a:rPr lang="en-US" sz="2800" dirty="0" err="1"/>
              <a:t>công</a:t>
            </a:r>
            <a:r>
              <a:rPr lang="en-US" sz="2800" dirty="0"/>
              <a:t> </a:t>
            </a:r>
            <a:r>
              <a:rPr lang="en-US" sz="2800" dirty="0" err="1"/>
              <a:t>bố</a:t>
            </a:r>
            <a:r>
              <a:rPr lang="en-US" sz="2800" dirty="0"/>
              <a:t> </a:t>
            </a:r>
            <a:r>
              <a:rPr lang="en-US" sz="2800" dirty="0" err="1"/>
              <a:t>lãi</a:t>
            </a:r>
            <a:r>
              <a:rPr lang="en-US" sz="2800" dirty="0"/>
              <a:t> </a:t>
            </a:r>
            <a:r>
              <a:rPr lang="en-US" sz="2800" dirty="0" err="1"/>
              <a:t>suất</a:t>
            </a:r>
            <a:r>
              <a:rPr lang="en-US" sz="2800" dirty="0"/>
              <a:t> </a:t>
            </a:r>
            <a:r>
              <a:rPr lang="en-US" sz="2800" dirty="0" err="1"/>
              <a:t>danh</a:t>
            </a:r>
            <a:r>
              <a:rPr lang="en-US" sz="2800" dirty="0"/>
              <a:t> </a:t>
            </a:r>
            <a:r>
              <a:rPr lang="en-US" sz="2800" dirty="0" err="1"/>
              <a:t>nghĩa</a:t>
            </a:r>
            <a:r>
              <a:rPr lang="en-US" sz="2800" dirty="0"/>
              <a:t> </a:t>
            </a:r>
            <a:r>
              <a:rPr lang="en-US" sz="2800" dirty="0" err="1"/>
              <a:t>là</a:t>
            </a:r>
            <a:r>
              <a:rPr lang="en-US" sz="2800" dirty="0"/>
              <a:t> 10%/</a:t>
            </a:r>
            <a:r>
              <a:rPr lang="en-US" sz="2800" dirty="0" err="1"/>
              <a:t>năm</a:t>
            </a:r>
            <a:r>
              <a:rPr lang="en-US" sz="2800" dirty="0"/>
              <a:t>, </a:t>
            </a:r>
            <a:r>
              <a:rPr lang="en-US" sz="2800" dirty="0" err="1"/>
              <a:t>nhưng</a:t>
            </a:r>
            <a:r>
              <a:rPr lang="en-US" sz="2800" dirty="0"/>
              <a:t> </a:t>
            </a:r>
            <a:r>
              <a:rPr lang="en-US" sz="2800" dirty="0" err="1"/>
              <a:t>tính</a:t>
            </a:r>
            <a:r>
              <a:rPr lang="en-US" sz="2800" dirty="0"/>
              <a:t> </a:t>
            </a:r>
            <a:r>
              <a:rPr lang="en-US" sz="2800" dirty="0" err="1"/>
              <a:t>lãi</a:t>
            </a:r>
            <a:r>
              <a:rPr lang="en-US" sz="2800" dirty="0"/>
              <a:t> </a:t>
            </a:r>
            <a:r>
              <a:rPr lang="en-US" sz="2800" dirty="0" err="1"/>
              <a:t>và</a:t>
            </a:r>
            <a:r>
              <a:rPr lang="en-US" sz="2800" dirty="0"/>
              <a:t> </a:t>
            </a:r>
            <a:r>
              <a:rPr lang="en-US" sz="2800" dirty="0" err="1"/>
              <a:t>gộp</a:t>
            </a:r>
            <a:r>
              <a:rPr lang="en-US" sz="2800" dirty="0"/>
              <a:t> </a:t>
            </a:r>
            <a:r>
              <a:rPr lang="en-US" sz="2800" dirty="0" err="1"/>
              <a:t>lãi</a:t>
            </a:r>
            <a:r>
              <a:rPr lang="en-US" sz="2800" dirty="0"/>
              <a:t> </a:t>
            </a:r>
            <a:r>
              <a:rPr lang="en-US" sz="2800" dirty="0" err="1"/>
              <a:t>theo</a:t>
            </a:r>
            <a:r>
              <a:rPr lang="en-US" sz="2800" dirty="0"/>
              <a:t> </a:t>
            </a:r>
            <a:r>
              <a:rPr lang="en-US" sz="2800" dirty="0" err="1"/>
              <a:t>quý</a:t>
            </a:r>
            <a:r>
              <a:rPr lang="en-US" sz="2800" dirty="0"/>
              <a:t>. </a:t>
            </a:r>
            <a:r>
              <a:rPr lang="en-US" sz="2800" dirty="0" err="1"/>
              <a:t>Tính</a:t>
            </a:r>
            <a:r>
              <a:rPr lang="en-US" sz="2800" dirty="0"/>
              <a:t> </a:t>
            </a:r>
            <a:r>
              <a:rPr lang="en-US" sz="2800" dirty="0" err="1"/>
              <a:t>lại</a:t>
            </a:r>
            <a:r>
              <a:rPr lang="en-US" sz="2800" dirty="0"/>
              <a:t> </a:t>
            </a:r>
            <a:r>
              <a:rPr lang="en-US" sz="2800" dirty="0" err="1"/>
              <a:t>lãi</a:t>
            </a:r>
            <a:r>
              <a:rPr lang="en-US" sz="2800" dirty="0"/>
              <a:t> </a:t>
            </a:r>
            <a:r>
              <a:rPr lang="en-US" sz="2800" dirty="0" err="1"/>
              <a:t>suất</a:t>
            </a:r>
            <a:r>
              <a:rPr lang="en-US" sz="2800" dirty="0"/>
              <a:t> </a:t>
            </a:r>
            <a:r>
              <a:rPr lang="en-US" sz="2800" dirty="0" err="1"/>
              <a:t>thực</a:t>
            </a:r>
            <a:r>
              <a:rPr lang="en-US" sz="2800" dirty="0"/>
              <a:t> </a:t>
            </a:r>
            <a:r>
              <a:rPr lang="en-US" sz="2800" dirty="0" err="1"/>
              <a:t>năm</a:t>
            </a:r>
            <a:r>
              <a:rPr lang="en-US" sz="2800" dirty="0"/>
              <a:t>?</a:t>
            </a:r>
          </a:p>
          <a:p>
            <a:pPr algn="just">
              <a:buNone/>
            </a:pPr>
            <a:r>
              <a:rPr lang="en-US" sz="2800" dirty="0"/>
              <a:t>2. </a:t>
            </a:r>
            <a:r>
              <a:rPr lang="en-US" sz="2800" dirty="0" err="1"/>
              <a:t>Nếu</a:t>
            </a:r>
            <a:r>
              <a:rPr lang="en-US" sz="2800" dirty="0"/>
              <a:t> </a:t>
            </a:r>
            <a:r>
              <a:rPr lang="en-US" sz="2800" dirty="0" err="1"/>
              <a:t>ngân</a:t>
            </a:r>
            <a:r>
              <a:rPr lang="en-US" sz="2800" dirty="0"/>
              <a:t> </a:t>
            </a:r>
            <a:r>
              <a:rPr lang="en-US" sz="2800" dirty="0" err="1"/>
              <a:t>hàng</a:t>
            </a:r>
            <a:r>
              <a:rPr lang="en-US" sz="2800" dirty="0"/>
              <a:t> </a:t>
            </a:r>
            <a:r>
              <a:rPr lang="en-US" sz="2800" dirty="0" err="1"/>
              <a:t>công</a:t>
            </a:r>
            <a:r>
              <a:rPr lang="en-US" sz="2800" dirty="0"/>
              <a:t> </a:t>
            </a:r>
            <a:r>
              <a:rPr lang="en-US" sz="2800" dirty="0" err="1"/>
              <a:t>bố</a:t>
            </a:r>
            <a:r>
              <a:rPr lang="en-US" sz="2800" dirty="0"/>
              <a:t> </a:t>
            </a:r>
            <a:r>
              <a:rPr lang="en-US" sz="2800" dirty="0" err="1"/>
              <a:t>lãi</a:t>
            </a:r>
            <a:r>
              <a:rPr lang="en-US" sz="2800" dirty="0"/>
              <a:t> </a:t>
            </a:r>
            <a:r>
              <a:rPr lang="en-US" sz="2800" dirty="0" err="1"/>
              <a:t>suất</a:t>
            </a:r>
            <a:r>
              <a:rPr lang="en-US" sz="2800" dirty="0"/>
              <a:t> </a:t>
            </a:r>
            <a:r>
              <a:rPr lang="en-US" sz="2800" dirty="0" err="1"/>
              <a:t>là</a:t>
            </a:r>
            <a:r>
              <a:rPr lang="en-US" sz="2800" dirty="0"/>
              <a:t> 1%/</a:t>
            </a:r>
            <a:r>
              <a:rPr lang="en-US" sz="2800" dirty="0" err="1"/>
              <a:t>tháng</a:t>
            </a:r>
            <a:r>
              <a:rPr lang="en-US" sz="2800" dirty="0"/>
              <a:t>. </a:t>
            </a:r>
            <a:r>
              <a:rPr lang="en-US" sz="2800" dirty="0" err="1"/>
              <a:t>Tính</a:t>
            </a:r>
            <a:r>
              <a:rPr lang="en-US" sz="2800" dirty="0"/>
              <a:t> </a:t>
            </a:r>
            <a:r>
              <a:rPr lang="en-US" sz="2800" dirty="0" err="1"/>
              <a:t>lại</a:t>
            </a:r>
            <a:r>
              <a:rPr lang="en-US" sz="2800" dirty="0"/>
              <a:t> </a:t>
            </a:r>
            <a:r>
              <a:rPr lang="en-US" sz="2800" dirty="0" err="1"/>
              <a:t>lãi</a:t>
            </a:r>
            <a:r>
              <a:rPr lang="en-US" sz="2800" dirty="0"/>
              <a:t> </a:t>
            </a:r>
            <a:r>
              <a:rPr lang="en-US" sz="2800" dirty="0" err="1"/>
              <a:t>suất</a:t>
            </a:r>
            <a:r>
              <a:rPr lang="en-US" sz="2800" dirty="0"/>
              <a:t> </a:t>
            </a:r>
            <a:r>
              <a:rPr lang="en-US" sz="2800" dirty="0" err="1"/>
              <a:t>thực</a:t>
            </a:r>
            <a:r>
              <a:rPr lang="en-US" sz="2800" dirty="0"/>
              <a:t> </a:t>
            </a:r>
            <a:r>
              <a:rPr lang="en-US" sz="2800" dirty="0" err="1"/>
              <a:t>năm</a:t>
            </a:r>
            <a:r>
              <a:rPr lang="en-US" sz="2800" dirty="0"/>
              <a:t>?</a:t>
            </a:r>
          </a:p>
          <a:p>
            <a:endParaRPr lang="en-US" sz="2800" dirty="0"/>
          </a:p>
        </p:txBody>
      </p:sp>
    </p:spTree>
    <p:extLst>
      <p:ext uri="{BB962C8B-B14F-4D97-AF65-F5344CB8AC3E}">
        <p14:creationId xmlns:p14="http://schemas.microsoft.com/office/powerpoint/2010/main" val="13661701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PP </a:t>
            </a:r>
            <a:r>
              <a:rPr lang="en-US" dirty="0" err="1"/>
              <a:t>dự</a:t>
            </a:r>
            <a:r>
              <a:rPr lang="en-US" dirty="0"/>
              <a:t> </a:t>
            </a:r>
            <a:r>
              <a:rPr lang="en-US" dirty="0" err="1"/>
              <a:t>kiến</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tài</a:t>
            </a:r>
            <a:r>
              <a:rPr lang="en-US" dirty="0"/>
              <a:t> </a:t>
            </a:r>
            <a:r>
              <a:rPr lang="en-US" dirty="0" err="1"/>
              <a:t>chính</a:t>
            </a:r>
            <a:r>
              <a:rPr lang="en-US" dirty="0"/>
              <a:t> </a:t>
            </a:r>
            <a:r>
              <a:rPr lang="en-US" dirty="0" err="1"/>
              <a:t>đặc</a:t>
            </a:r>
            <a:r>
              <a:rPr lang="en-US" dirty="0"/>
              <a:t> </a:t>
            </a:r>
            <a:r>
              <a:rPr lang="en-US" dirty="0" err="1"/>
              <a:t>trưng</a:t>
            </a:r>
            <a:endParaRPr lang="en-US" dirty="0"/>
          </a:p>
        </p:txBody>
      </p:sp>
      <p:sp>
        <p:nvSpPr>
          <p:cNvPr id="3" name="Content Placeholder 2"/>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4292239608"/>
              </p:ext>
            </p:extLst>
          </p:nvPr>
        </p:nvGraphicFramePr>
        <p:xfrm>
          <a:off x="779463" y="1949446"/>
          <a:ext cx="7583488" cy="4087318"/>
        </p:xfrm>
        <a:graphic>
          <a:graphicData uri="http://schemas.openxmlformats.org/drawingml/2006/table">
            <a:tbl>
              <a:tblPr firstRow="1" bandRow="1">
                <a:tableStyleId>{5C22544A-7EE6-4342-B048-85BDC9FD1C3A}</a:tableStyleId>
              </a:tblPr>
              <a:tblGrid>
                <a:gridCol w="5934468">
                  <a:extLst>
                    <a:ext uri="{9D8B030D-6E8A-4147-A177-3AD203B41FA5}">
                      <a16:colId xmlns:a16="http://schemas.microsoft.com/office/drawing/2014/main" val="20000"/>
                    </a:ext>
                  </a:extLst>
                </a:gridCol>
                <a:gridCol w="1649020">
                  <a:extLst>
                    <a:ext uri="{9D8B030D-6E8A-4147-A177-3AD203B41FA5}">
                      <a16:colId xmlns:a16="http://schemas.microsoft.com/office/drawing/2014/main" val="20001"/>
                    </a:ext>
                  </a:extLst>
                </a:gridCol>
              </a:tblGrid>
              <a:tr h="792053">
                <a:tc>
                  <a:txBody>
                    <a:bodyPr/>
                    <a:lstStyle/>
                    <a:p>
                      <a:pPr algn="ctr" fontAlgn="ctr"/>
                      <a:r>
                        <a:rPr lang="en-US" sz="2000" b="1" i="0" u="none" strike="noStrike" dirty="0" err="1">
                          <a:solidFill>
                            <a:srgbClr val="000000"/>
                          </a:solidFill>
                          <a:effectLst/>
                          <a:latin typeface="VNI-Helve-Condense"/>
                        </a:rPr>
                        <a:t>Năm</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r>
                        <a:rPr lang="en-US" sz="2000" b="1" i="0" u="none" strike="noStrike" dirty="0">
                          <a:solidFill>
                            <a:srgbClr val="000000"/>
                          </a:solidFill>
                          <a:effectLst/>
                          <a:latin typeface="VNI-Helve-Condense"/>
                        </a:rPr>
                        <a:t>2012</a:t>
                      </a:r>
                    </a:p>
                  </a:txBody>
                  <a:tcPr marL="12700" marR="12700" marT="12700" marB="0" anchor="ctr"/>
                </a:tc>
                <a:extLst>
                  <a:ext uri="{0D108BD9-81ED-4DB2-BD59-A6C34878D82A}">
                    <a16:rowId xmlns:a16="http://schemas.microsoft.com/office/drawing/2014/main" val="10000"/>
                  </a:ext>
                </a:extLst>
              </a:tr>
              <a:tr h="394675">
                <a:tc>
                  <a:txBody>
                    <a:bodyPr/>
                    <a:lstStyle/>
                    <a:p>
                      <a:pPr algn="l" fontAlgn="ctr"/>
                      <a:r>
                        <a:rPr lang="en-US" sz="2000" b="1" i="0" u="none" strike="noStrike" dirty="0" err="1">
                          <a:solidFill>
                            <a:srgbClr val="000000"/>
                          </a:solidFill>
                          <a:effectLst/>
                          <a:latin typeface="VNI-Helve-Condense"/>
                        </a:rPr>
                        <a:t>Doanh</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thu</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thuần</a:t>
                      </a:r>
                      <a:endParaRPr lang="en-US" sz="2000" b="1" i="0" u="none" strike="noStrike" dirty="0">
                        <a:solidFill>
                          <a:srgbClr val="000000"/>
                        </a:solidFill>
                        <a:effectLst/>
                        <a:latin typeface="VNI-Helve-Condense"/>
                      </a:endParaRPr>
                    </a:p>
                  </a:txBody>
                  <a:tcPr marL="12700" marR="12700" marT="12700" marB="0" anchor="ctr"/>
                </a:tc>
                <a:tc>
                  <a:txBody>
                    <a:bodyPr/>
                    <a:lstStyle/>
                    <a:p>
                      <a:pPr algn="r"/>
                      <a:r>
                        <a:rPr lang="en-US" sz="2400" dirty="0">
                          <a:solidFill>
                            <a:srgbClr val="000000"/>
                          </a:solidFill>
                          <a:latin typeface="Times New Roman"/>
                          <a:cs typeface="Times New Roman"/>
                        </a:rPr>
                        <a:t>97.958</a:t>
                      </a:r>
                    </a:p>
                  </a:txBody>
                  <a:tcPr marL="12700" marR="12700" marT="12700" marB="0" anchor="ctr"/>
                </a:tc>
                <a:extLst>
                  <a:ext uri="{0D108BD9-81ED-4DB2-BD59-A6C34878D82A}">
                    <a16:rowId xmlns:a16="http://schemas.microsoft.com/office/drawing/2014/main" val="10001"/>
                  </a:ext>
                </a:extLst>
              </a:tr>
              <a:tr h="394675">
                <a:tc>
                  <a:txBody>
                    <a:bodyPr/>
                    <a:lstStyle/>
                    <a:p>
                      <a:pPr algn="l" fontAlgn="ctr"/>
                      <a:r>
                        <a:rPr lang="en-US" sz="2000" b="1" i="0" u="none" strike="noStrike" dirty="0" err="1">
                          <a:solidFill>
                            <a:srgbClr val="000000"/>
                          </a:solidFill>
                          <a:effectLst/>
                          <a:latin typeface="VNI-Helve-Condense"/>
                        </a:rPr>
                        <a:t>Giá</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vốn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hàng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bán</a:t>
                      </a:r>
                      <a:endParaRPr lang="en-US" sz="2000" b="1" i="0" u="none" strike="noStrike" dirty="0">
                        <a:solidFill>
                          <a:srgbClr val="000000"/>
                        </a:solidFill>
                        <a:effectLst/>
                        <a:latin typeface="VNI-Helve-Condense"/>
                      </a:endParaRPr>
                    </a:p>
                  </a:txBody>
                  <a:tcPr marL="12700" marR="12700" marT="12700" marB="0" anchor="ctr"/>
                </a:tc>
                <a:tc>
                  <a:txBody>
                    <a:bodyPr/>
                    <a:lstStyle/>
                    <a:p>
                      <a:pPr algn="r"/>
                      <a:r>
                        <a:rPr lang="en-US" sz="2400" dirty="0">
                          <a:solidFill>
                            <a:srgbClr val="000000"/>
                          </a:solidFill>
                          <a:latin typeface="Times New Roman"/>
                          <a:cs typeface="Times New Roman"/>
                        </a:rPr>
                        <a:t>84.243,88</a:t>
                      </a:r>
                    </a:p>
                  </a:txBody>
                  <a:tcPr marL="12700" marR="12700" marT="12700" marB="0" anchor="ctr"/>
                </a:tc>
                <a:extLst>
                  <a:ext uri="{0D108BD9-81ED-4DB2-BD59-A6C34878D82A}">
                    <a16:rowId xmlns:a16="http://schemas.microsoft.com/office/drawing/2014/main" val="10002"/>
                  </a:ext>
                </a:extLst>
              </a:tr>
              <a:tr h="394675">
                <a:tc>
                  <a:txBody>
                    <a:bodyPr/>
                    <a:lstStyle/>
                    <a:p>
                      <a:pPr algn="l" fontAlgn="ctr"/>
                      <a:r>
                        <a:rPr lang="en-US" sz="2000" b="1" i="0" u="none" strike="noStrike" dirty="0" err="1">
                          <a:solidFill>
                            <a:srgbClr val="000000"/>
                          </a:solidFill>
                          <a:effectLst/>
                          <a:latin typeface="VNI-Helve-Condense"/>
                        </a:rPr>
                        <a:t>Lợi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nhuận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gộp</a:t>
                      </a:r>
                      <a:endParaRPr lang="en-US" sz="2000" b="1" i="0" u="none" strike="noStrike" dirty="0">
                        <a:solidFill>
                          <a:srgbClr val="000000"/>
                        </a:solidFill>
                        <a:effectLst/>
                        <a:latin typeface="VNI-Helve-Condense"/>
                      </a:endParaRPr>
                    </a:p>
                  </a:txBody>
                  <a:tcPr marL="12700" marR="12700" marT="12700" marB="0" anchor="ctr"/>
                </a:tc>
                <a:tc>
                  <a:txBody>
                    <a:bodyPr/>
                    <a:lstStyle/>
                    <a:p>
                      <a:pPr algn="r"/>
                      <a:r>
                        <a:rPr lang="en-US" sz="2400" dirty="0">
                          <a:solidFill>
                            <a:srgbClr val="000000"/>
                          </a:solidFill>
                          <a:latin typeface="Times New Roman"/>
                          <a:cs typeface="Times New Roman"/>
                        </a:rPr>
                        <a:t>13.714,12</a:t>
                      </a:r>
                    </a:p>
                  </a:txBody>
                  <a:tcPr marL="12700" marR="12700" marT="12700" marB="0" anchor="ctr"/>
                </a:tc>
                <a:extLst>
                  <a:ext uri="{0D108BD9-81ED-4DB2-BD59-A6C34878D82A}">
                    <a16:rowId xmlns:a16="http://schemas.microsoft.com/office/drawing/2014/main" val="10003"/>
                  </a:ext>
                </a:extLst>
              </a:tr>
              <a:tr h="532540">
                <a:tc>
                  <a:txBody>
                    <a:bodyPr/>
                    <a:lstStyle/>
                    <a:p>
                      <a:pPr algn="l" fontAlgn="ctr"/>
                      <a:r>
                        <a:rPr lang="en-US" sz="2000" b="1" i="0" u="none" strike="noStrike" dirty="0">
                          <a:solidFill>
                            <a:srgbClr val="000000"/>
                          </a:solidFill>
                          <a:effectLst/>
                          <a:latin typeface="VNI-Helve-Condense"/>
                        </a:rPr>
                        <a:t>Chi </a:t>
                      </a:r>
                      <a:r>
                        <a:rPr lang="en-US" sz="2000" b="1" i="0" u="none" strike="noStrike" dirty="0" err="1">
                          <a:solidFill>
                            <a:srgbClr val="000000"/>
                          </a:solidFill>
                          <a:effectLst/>
                          <a:latin typeface="VNI-Helve-Condense"/>
                        </a:rPr>
                        <a:t>phí</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bán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hàng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và</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quản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lý</a:t>
                      </a:r>
                      <a:r>
                        <a:rPr lang="en-US" sz="2000" b="1" i="0" u="none" strike="noStrike" dirty="0">
                          <a:solidFill>
                            <a:srgbClr val="000000"/>
                          </a:solidFill>
                          <a:effectLst/>
                          <a:latin typeface="VNI-Helve-Condense"/>
                        </a:rPr>
                        <a:t> DN</a:t>
                      </a:r>
                    </a:p>
                  </a:txBody>
                  <a:tcPr marL="12700" marR="12700" marT="12700" marB="0" anchor="ctr"/>
                </a:tc>
                <a:tc>
                  <a:txBody>
                    <a:bodyPr/>
                    <a:lstStyle/>
                    <a:p>
                      <a:pPr algn="r"/>
                      <a:r>
                        <a:rPr lang="en-US" sz="2400" dirty="0">
                          <a:solidFill>
                            <a:srgbClr val="000000"/>
                          </a:solidFill>
                          <a:latin typeface="Times New Roman"/>
                          <a:cs typeface="Times New Roman"/>
                        </a:rPr>
                        <a:t>8.000</a:t>
                      </a:r>
                    </a:p>
                  </a:txBody>
                  <a:tcPr marL="12700" marR="12700" marT="12700" marB="0" anchor="ctr"/>
                </a:tc>
                <a:extLst>
                  <a:ext uri="{0D108BD9-81ED-4DB2-BD59-A6C34878D82A}">
                    <a16:rowId xmlns:a16="http://schemas.microsoft.com/office/drawing/2014/main" val="10004"/>
                  </a:ext>
                </a:extLst>
              </a:tr>
              <a:tr h="394675">
                <a:tc>
                  <a:txBody>
                    <a:bodyPr/>
                    <a:lstStyle/>
                    <a:p>
                      <a:pPr algn="l" fontAlgn="ctr"/>
                      <a:r>
                        <a:rPr lang="en-US" sz="2000" b="1" i="0" u="none" strike="noStrike" dirty="0">
                          <a:solidFill>
                            <a:srgbClr val="000000"/>
                          </a:solidFill>
                          <a:effectLst/>
                          <a:latin typeface="VNI-Helve-Condense"/>
                        </a:rPr>
                        <a:t>Chi </a:t>
                      </a:r>
                      <a:r>
                        <a:rPr lang="en-US" sz="2000" b="1" i="0" u="none" strike="noStrike" dirty="0" err="1">
                          <a:solidFill>
                            <a:srgbClr val="000000"/>
                          </a:solidFill>
                          <a:effectLst/>
                          <a:latin typeface="VNI-Helve-Condense"/>
                        </a:rPr>
                        <a:t>phí</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lãi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vay</a:t>
                      </a:r>
                      <a:endParaRPr lang="en-US" sz="2000" b="1" i="0" u="none" strike="noStrike" dirty="0">
                        <a:solidFill>
                          <a:srgbClr val="000000"/>
                        </a:solidFill>
                        <a:effectLst/>
                        <a:latin typeface="VNI-Helve-Condense"/>
                      </a:endParaRPr>
                    </a:p>
                  </a:txBody>
                  <a:tcPr marL="12700" marR="12700" marT="12700" marB="0" anchor="ctr"/>
                </a:tc>
                <a:tc>
                  <a:txBody>
                    <a:bodyPr/>
                    <a:lstStyle/>
                    <a:p>
                      <a:pPr algn="r"/>
                      <a:r>
                        <a:rPr lang="en-US" sz="2400" dirty="0">
                          <a:solidFill>
                            <a:srgbClr val="000000"/>
                          </a:solidFill>
                          <a:latin typeface="Times New Roman"/>
                          <a:cs typeface="Times New Roman"/>
                        </a:rPr>
                        <a:t>2.300</a:t>
                      </a:r>
                    </a:p>
                  </a:txBody>
                  <a:tcPr marL="12700" marR="12700" marT="12700" marB="0" anchor="ctr"/>
                </a:tc>
                <a:extLst>
                  <a:ext uri="{0D108BD9-81ED-4DB2-BD59-A6C34878D82A}">
                    <a16:rowId xmlns:a16="http://schemas.microsoft.com/office/drawing/2014/main" val="10005"/>
                  </a:ext>
                </a:extLst>
              </a:tr>
              <a:tr h="394675">
                <a:tc>
                  <a:txBody>
                    <a:bodyPr/>
                    <a:lstStyle/>
                    <a:p>
                      <a:pPr algn="l" fontAlgn="ctr"/>
                      <a:r>
                        <a:rPr lang="en-US" sz="2000" b="1" i="0" u="none" strike="noStrike" dirty="0" err="1">
                          <a:solidFill>
                            <a:srgbClr val="000000"/>
                          </a:solidFill>
                          <a:effectLst/>
                          <a:latin typeface="VNI-Helve-Condense"/>
                        </a:rPr>
                        <a:t>Lợi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nhuận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trước</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thuế</a:t>
                      </a:r>
                      <a:r>
                        <a:rPr lang="en-US" sz="2000" b="1" i="0" u="none" strike="noStrike" dirty="0">
                          <a:solidFill>
                            <a:srgbClr val="000000"/>
                          </a:solidFill>
                          <a:effectLst/>
                          <a:latin typeface="VNI-Helve-Condense"/>
                        </a:rPr>
                        <a:t> </a:t>
                      </a:r>
                    </a:p>
                  </a:txBody>
                  <a:tcPr marL="12700" marR="12700" marT="12700" marB="0" anchor="ctr"/>
                </a:tc>
                <a:tc>
                  <a:txBody>
                    <a:bodyPr/>
                    <a:lstStyle/>
                    <a:p>
                      <a:pPr algn="r"/>
                      <a:r>
                        <a:rPr lang="en-US" sz="2400" dirty="0">
                          <a:solidFill>
                            <a:srgbClr val="000000"/>
                          </a:solidFill>
                          <a:latin typeface="Times New Roman"/>
                          <a:cs typeface="Times New Roman"/>
                        </a:rPr>
                        <a:t>3.414,12</a:t>
                      </a:r>
                    </a:p>
                  </a:txBody>
                  <a:tcPr marL="12700" marR="12700" marT="12700" marB="0" anchor="ctr"/>
                </a:tc>
                <a:extLst>
                  <a:ext uri="{0D108BD9-81ED-4DB2-BD59-A6C34878D82A}">
                    <a16:rowId xmlns:a16="http://schemas.microsoft.com/office/drawing/2014/main" val="10006"/>
                  </a:ext>
                </a:extLst>
              </a:tr>
              <a:tr h="394675">
                <a:tc>
                  <a:txBody>
                    <a:bodyPr/>
                    <a:lstStyle/>
                    <a:p>
                      <a:pPr algn="l" fontAlgn="ctr"/>
                      <a:r>
                        <a:rPr lang="en-US" sz="2000" b="1" i="0" u="none" strike="noStrike">
                          <a:solidFill>
                            <a:srgbClr val="000000"/>
                          </a:solidFill>
                          <a:effectLst/>
                          <a:latin typeface="VNI-Helve-Condense"/>
                        </a:rPr>
                        <a:t>Thuế thu nhập doanh nghiệp</a:t>
                      </a:r>
                    </a:p>
                  </a:txBody>
                  <a:tcPr marL="12700" marR="12700" marT="12700" marB="0" anchor="ctr"/>
                </a:tc>
                <a:tc>
                  <a:txBody>
                    <a:bodyPr/>
                    <a:lstStyle/>
                    <a:p>
                      <a:pPr algn="r"/>
                      <a:r>
                        <a:rPr lang="en-US" sz="2400" dirty="0">
                          <a:solidFill>
                            <a:srgbClr val="000000"/>
                          </a:solidFill>
                          <a:latin typeface="Times New Roman"/>
                          <a:cs typeface="Times New Roman"/>
                        </a:rPr>
                        <a:t>853,53</a:t>
                      </a:r>
                    </a:p>
                  </a:txBody>
                  <a:tcPr marL="12700" marR="12700" marT="12700" marB="0" anchor="ctr"/>
                </a:tc>
                <a:extLst>
                  <a:ext uri="{0D108BD9-81ED-4DB2-BD59-A6C34878D82A}">
                    <a16:rowId xmlns:a16="http://schemas.microsoft.com/office/drawing/2014/main" val="10007"/>
                  </a:ext>
                </a:extLst>
              </a:tr>
              <a:tr h="394675">
                <a:tc>
                  <a:txBody>
                    <a:bodyPr/>
                    <a:lstStyle/>
                    <a:p>
                      <a:pPr algn="l" fontAlgn="ctr"/>
                      <a:r>
                        <a:rPr lang="en-US" sz="2000" b="1" i="0" u="none" strike="noStrike" dirty="0" err="1">
                          <a:solidFill>
                            <a:srgbClr val="000000"/>
                          </a:solidFill>
                          <a:effectLst/>
                          <a:latin typeface="VNI-Helve-Condense"/>
                        </a:rPr>
                        <a:t>Lợi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nhuận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sau</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thuế</a:t>
                      </a:r>
                      <a:endParaRPr lang="en-US" sz="2000" b="1" i="0" u="none" strike="noStrike" dirty="0">
                        <a:solidFill>
                          <a:srgbClr val="000000"/>
                        </a:solidFill>
                        <a:effectLst/>
                        <a:latin typeface="VNI-Helve-Condense"/>
                      </a:endParaRPr>
                    </a:p>
                  </a:txBody>
                  <a:tcPr marL="12700" marR="12700" marT="12700" marB="0" anchor="ctr"/>
                </a:tc>
                <a:tc>
                  <a:txBody>
                    <a:bodyPr/>
                    <a:lstStyle/>
                    <a:p>
                      <a:pPr algn="r"/>
                      <a:r>
                        <a:rPr lang="en-US" sz="2400" dirty="0">
                          <a:solidFill>
                            <a:srgbClr val="000000"/>
                          </a:solidFill>
                          <a:latin typeface="Times New Roman"/>
                          <a:cs typeface="Times New Roman"/>
                        </a:rPr>
                        <a:t>2.560,59</a:t>
                      </a:r>
                    </a:p>
                  </a:txBody>
                  <a:tcPr marL="12700" marR="12700" marT="1270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142204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PP </a:t>
            </a:r>
            <a:r>
              <a:rPr lang="en-US" dirty="0" err="1"/>
              <a:t>dự</a:t>
            </a:r>
            <a:r>
              <a:rPr lang="en-US" dirty="0"/>
              <a:t> </a:t>
            </a:r>
            <a:r>
              <a:rPr lang="en-US" dirty="0" err="1"/>
              <a:t>kiến</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tài</a:t>
            </a:r>
            <a:r>
              <a:rPr lang="en-US" dirty="0"/>
              <a:t> </a:t>
            </a:r>
            <a:r>
              <a:rPr lang="en-US" dirty="0" err="1"/>
              <a:t>chính</a:t>
            </a:r>
            <a:r>
              <a:rPr lang="en-US" dirty="0"/>
              <a:t> </a:t>
            </a:r>
            <a:r>
              <a:rPr lang="en-US" dirty="0" err="1"/>
              <a:t>đặc</a:t>
            </a:r>
            <a:r>
              <a:rPr lang="en-US" dirty="0"/>
              <a:t> </a:t>
            </a:r>
            <a:r>
              <a:rPr lang="en-US" dirty="0" err="1"/>
              <a:t>trưng</a:t>
            </a:r>
            <a:endParaRPr lang="en-US"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739866095"/>
              </p:ext>
            </p:extLst>
          </p:nvPr>
        </p:nvGraphicFramePr>
        <p:xfrm>
          <a:off x="779463" y="2231689"/>
          <a:ext cx="7874610" cy="3158521"/>
        </p:xfrm>
        <a:graphic>
          <a:graphicData uri="http://schemas.openxmlformats.org/drawingml/2006/table">
            <a:tbl>
              <a:tblPr firstRow="1" bandRow="1">
                <a:tableStyleId>{5C22544A-7EE6-4342-B048-85BDC9FD1C3A}</a:tableStyleId>
              </a:tblPr>
              <a:tblGrid>
                <a:gridCol w="5171491">
                  <a:extLst>
                    <a:ext uri="{9D8B030D-6E8A-4147-A177-3AD203B41FA5}">
                      <a16:colId xmlns:a16="http://schemas.microsoft.com/office/drawing/2014/main" val="20000"/>
                    </a:ext>
                  </a:extLst>
                </a:gridCol>
                <a:gridCol w="2703119">
                  <a:extLst>
                    <a:ext uri="{9D8B030D-6E8A-4147-A177-3AD203B41FA5}">
                      <a16:colId xmlns:a16="http://schemas.microsoft.com/office/drawing/2014/main" val="20001"/>
                    </a:ext>
                  </a:extLst>
                </a:gridCol>
              </a:tblGrid>
              <a:tr h="386864">
                <a:tc>
                  <a:txBody>
                    <a:bodyPr/>
                    <a:lstStyle/>
                    <a:p>
                      <a:pPr algn="ctr" fontAlgn="ctr">
                        <a:lnSpc>
                          <a:spcPct val="140000"/>
                        </a:lnSpc>
                      </a:pPr>
                      <a:r>
                        <a:rPr lang="en-US" sz="2000" b="1" i="0" u="none" strike="noStrike" dirty="0" err="1">
                          <a:solidFill>
                            <a:srgbClr val="000000"/>
                          </a:solidFill>
                          <a:effectLst/>
                          <a:latin typeface="VNI-Helve-Condense"/>
                        </a:rPr>
                        <a:t>Các</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chỉ</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tiêu</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tài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chính</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đặc</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trưng</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1" i="0" u="none" strike="noStrike" dirty="0">
                          <a:solidFill>
                            <a:srgbClr val="000000"/>
                          </a:solidFill>
                          <a:effectLst/>
                          <a:latin typeface="VNI-Helve-Condense"/>
                        </a:rPr>
                        <a:t>2012</a:t>
                      </a:r>
                    </a:p>
                  </a:txBody>
                  <a:tcPr marL="12700" marR="12700" marT="12700" marB="0" anchor="ctr"/>
                </a:tc>
                <a:extLst>
                  <a:ext uri="{0D108BD9-81ED-4DB2-BD59-A6C34878D82A}">
                    <a16:rowId xmlns:a16="http://schemas.microsoft.com/office/drawing/2014/main" val="10000"/>
                  </a:ext>
                </a:extLst>
              </a:tr>
              <a:tr h="386864">
                <a:tc>
                  <a:txBody>
                    <a:bodyPr/>
                    <a:lstStyle/>
                    <a:p>
                      <a:pPr algn="l" fontAlgn="ctr">
                        <a:lnSpc>
                          <a:spcPct val="140000"/>
                        </a:lnSpc>
                      </a:pPr>
                      <a:r>
                        <a:rPr lang="en-US" sz="2000" b="1" i="0" u="none" strike="noStrike" dirty="0" err="1">
                          <a:solidFill>
                            <a:srgbClr val="000000"/>
                          </a:solidFill>
                          <a:effectLst/>
                          <a:latin typeface="VNI-Helve-Condense"/>
                        </a:rPr>
                        <a:t>Hiệu</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suất</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sử</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dụng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tổng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tài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sản</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2</a:t>
                      </a:r>
                    </a:p>
                  </a:txBody>
                  <a:tcPr marL="12700" marR="12700" marT="12700" marB="0" anchor="ctr"/>
                </a:tc>
                <a:extLst>
                  <a:ext uri="{0D108BD9-81ED-4DB2-BD59-A6C34878D82A}">
                    <a16:rowId xmlns:a16="http://schemas.microsoft.com/office/drawing/2014/main" val="10001"/>
                  </a:ext>
                </a:extLst>
              </a:tr>
              <a:tr h="386864">
                <a:tc>
                  <a:txBody>
                    <a:bodyPr/>
                    <a:lstStyle/>
                    <a:p>
                      <a:pPr algn="l" fontAlgn="ctr">
                        <a:lnSpc>
                          <a:spcPct val="140000"/>
                        </a:lnSpc>
                      </a:pPr>
                      <a:r>
                        <a:rPr lang="en-US" sz="2000" b="1" i="0" u="none" strike="noStrike" dirty="0" err="1">
                          <a:solidFill>
                            <a:srgbClr val="000000"/>
                          </a:solidFill>
                          <a:effectLst/>
                          <a:latin typeface="VNI-Helve-Condense"/>
                        </a:rPr>
                        <a:t>Hệ</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số</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nợ</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 0,45 </a:t>
                      </a:r>
                    </a:p>
                  </a:txBody>
                  <a:tcPr marL="12700" marR="12700" marT="12700" marB="0" anchor="ctr"/>
                </a:tc>
                <a:extLst>
                  <a:ext uri="{0D108BD9-81ED-4DB2-BD59-A6C34878D82A}">
                    <a16:rowId xmlns:a16="http://schemas.microsoft.com/office/drawing/2014/main" val="10002"/>
                  </a:ext>
                </a:extLst>
              </a:tr>
              <a:tr h="386864">
                <a:tc>
                  <a:txBody>
                    <a:bodyPr/>
                    <a:lstStyle/>
                    <a:p>
                      <a:pPr algn="l" fontAlgn="ctr">
                        <a:lnSpc>
                          <a:spcPct val="140000"/>
                        </a:lnSpc>
                      </a:pPr>
                      <a:r>
                        <a:rPr lang="en-US" sz="2000" b="1" i="0" u="none" strike="noStrike" dirty="0" err="1">
                          <a:solidFill>
                            <a:srgbClr val="000000"/>
                          </a:solidFill>
                          <a:effectLst/>
                          <a:latin typeface="VNI-Helve-Condense"/>
                        </a:rPr>
                        <a:t>Nợ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ngắn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hạn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trên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tổng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phải</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trả</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0,4</a:t>
                      </a:r>
                    </a:p>
                  </a:txBody>
                  <a:tcPr marL="12700" marR="12700" marT="12700" marB="0" anchor="ctr"/>
                </a:tc>
                <a:extLst>
                  <a:ext uri="{0D108BD9-81ED-4DB2-BD59-A6C34878D82A}">
                    <a16:rowId xmlns:a16="http://schemas.microsoft.com/office/drawing/2014/main" val="10003"/>
                  </a:ext>
                </a:extLst>
              </a:tr>
              <a:tr h="522002">
                <a:tc>
                  <a:txBody>
                    <a:bodyPr/>
                    <a:lstStyle/>
                    <a:p>
                      <a:pPr algn="l" fontAlgn="ctr">
                        <a:lnSpc>
                          <a:spcPct val="140000"/>
                        </a:lnSpc>
                      </a:pPr>
                      <a:r>
                        <a:rPr lang="en-US" sz="2000" b="1" i="0" u="none" strike="noStrike" dirty="0" err="1">
                          <a:solidFill>
                            <a:srgbClr val="000000"/>
                          </a:solidFill>
                          <a:effectLst/>
                          <a:latin typeface="VNI-Helve-Condense"/>
                        </a:rPr>
                        <a:t>Hệ</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số</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khả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năng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thanh</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toán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ngắn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hạn</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3</a:t>
                      </a:r>
                    </a:p>
                  </a:txBody>
                  <a:tcPr marL="12700" marR="12700" marT="12700" marB="0" anchor="ctr"/>
                </a:tc>
                <a:extLst>
                  <a:ext uri="{0D108BD9-81ED-4DB2-BD59-A6C34878D82A}">
                    <a16:rowId xmlns:a16="http://schemas.microsoft.com/office/drawing/2014/main" val="10004"/>
                  </a:ext>
                </a:extLst>
              </a:tr>
              <a:tr h="386864">
                <a:tc>
                  <a:txBody>
                    <a:bodyPr/>
                    <a:lstStyle/>
                    <a:p>
                      <a:pPr algn="l" fontAlgn="ctr">
                        <a:lnSpc>
                          <a:spcPct val="140000"/>
                        </a:lnSpc>
                      </a:pPr>
                      <a:r>
                        <a:rPr lang="en-US" sz="2000" b="1" i="0" u="none" strike="noStrike" dirty="0" err="1">
                          <a:solidFill>
                            <a:srgbClr val="000000"/>
                          </a:solidFill>
                          <a:effectLst/>
                          <a:latin typeface="VNI-Helve-Condense"/>
                        </a:rPr>
                        <a:t>Hệ</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số</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khả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năng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thanh</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toán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nợ</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tức</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thì</a:t>
                      </a:r>
                      <a:endParaRPr lang="en-US" sz="2000" b="1" i="0" u="none" strike="noStrike" dirty="0">
                        <a:solidFill>
                          <a:srgbClr val="000000"/>
                        </a:solidFill>
                        <a:effectLst/>
                        <a:latin typeface="VNI-Helve-Condense"/>
                      </a:endParaRP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0,6</a:t>
                      </a:r>
                    </a:p>
                  </a:txBody>
                  <a:tcPr marL="12700" marR="12700" marT="12700" marB="0" anchor="ctr"/>
                </a:tc>
                <a:extLst>
                  <a:ext uri="{0D108BD9-81ED-4DB2-BD59-A6C34878D82A}">
                    <a16:rowId xmlns:a16="http://schemas.microsoft.com/office/drawing/2014/main" val="10005"/>
                  </a:ext>
                </a:extLst>
              </a:tr>
              <a:tr h="386864">
                <a:tc>
                  <a:txBody>
                    <a:bodyPr/>
                    <a:lstStyle/>
                    <a:p>
                      <a:pPr algn="l" fontAlgn="ctr">
                        <a:lnSpc>
                          <a:spcPct val="140000"/>
                        </a:lnSpc>
                      </a:pPr>
                      <a:r>
                        <a:rPr lang="en-US" sz="2000" b="1" i="0" u="none" strike="noStrike" dirty="0" err="1">
                          <a:solidFill>
                            <a:srgbClr val="000000"/>
                          </a:solidFill>
                          <a:effectLst/>
                          <a:latin typeface="VNI-Helve-Condense"/>
                        </a:rPr>
                        <a:t>Kỳ</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thu</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tiền</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trung</a:t>
                      </a:r>
                      <a:r>
                        <a:rPr lang="en-US" sz="2000" b="1" i="0" u="none" strike="noStrike" dirty="0">
                          <a:solidFill>
                            <a:srgbClr val="000000"/>
                          </a:solidFill>
                          <a:effectLst/>
                          <a:latin typeface="VNI-Helve-Condense"/>
                        </a:rPr>
                        <a:t> </a:t>
                      </a:r>
                      <a:r>
                        <a:rPr lang="en-US" sz="2000" b="1" i="0" u="none" strike="noStrike" dirty="0" err="1">
                          <a:solidFill>
                            <a:srgbClr val="000000"/>
                          </a:solidFill>
                          <a:effectLst/>
                          <a:latin typeface="VNI-Helve-Condense"/>
                        </a:rPr>
                        <a:t>bình</a:t>
                      </a:r>
                      <a:r>
                        <a:rPr lang="en-US" sz="2000" b="1" i="0" u="none" strike="noStrike" dirty="0">
                          <a:solidFill>
                            <a:srgbClr val="000000"/>
                          </a:solidFill>
                          <a:effectLst/>
                          <a:latin typeface="VNI-Helve-Condense"/>
                        </a:rPr>
                        <a:t> </a:t>
                      </a:r>
                    </a:p>
                  </a:txBody>
                  <a:tcPr marL="12700" marR="12700" marT="12700" marB="0" anchor="ctr"/>
                </a:tc>
                <a:tc>
                  <a:txBody>
                    <a:bodyPr/>
                    <a:lstStyle/>
                    <a:p>
                      <a:pPr algn="ctr" fontAlgn="ctr">
                        <a:lnSpc>
                          <a:spcPct val="140000"/>
                        </a:lnSpc>
                      </a:pPr>
                      <a:r>
                        <a:rPr lang="en-US" sz="2000" b="0" i="0" u="none" strike="noStrike" dirty="0">
                          <a:solidFill>
                            <a:srgbClr val="000000"/>
                          </a:solidFill>
                          <a:effectLst/>
                          <a:latin typeface="VNI-Helve-Condense"/>
                        </a:rPr>
                        <a:t> 20 </a:t>
                      </a:r>
                      <a:r>
                        <a:rPr lang="en-US" sz="2000" b="0" i="0" u="none" strike="noStrike" dirty="0" err="1">
                          <a:solidFill>
                            <a:srgbClr val="000000"/>
                          </a:solidFill>
                          <a:effectLst/>
                          <a:latin typeface="VNI-Helve-Condense"/>
                        </a:rPr>
                        <a:t>ngày</a:t>
                      </a:r>
                      <a:endParaRPr lang="en-US" sz="2000" b="0" i="0" u="none" strike="noStrike" dirty="0">
                        <a:solidFill>
                          <a:srgbClr val="000000"/>
                        </a:solidFill>
                        <a:effectLst/>
                        <a:latin typeface="VNI-Helve-Condense"/>
                      </a:endParaRPr>
                    </a:p>
                  </a:txBody>
                  <a:tcPr marL="12700" marR="12700" marT="1270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80480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PP </a:t>
            </a:r>
            <a:r>
              <a:rPr lang="en-US" dirty="0" err="1"/>
              <a:t>dự</a:t>
            </a:r>
            <a:r>
              <a:rPr lang="en-US" dirty="0"/>
              <a:t> </a:t>
            </a:r>
            <a:r>
              <a:rPr lang="en-US" dirty="0" err="1"/>
              <a:t>kiến</a:t>
            </a:r>
            <a:r>
              <a:rPr lang="en-US" dirty="0"/>
              <a:t> </a:t>
            </a:r>
            <a:r>
              <a:rPr lang="en-US" dirty="0" err="1"/>
              <a:t>các</a:t>
            </a:r>
            <a:r>
              <a:rPr lang="en-US" dirty="0"/>
              <a:t> </a:t>
            </a:r>
            <a:r>
              <a:rPr lang="en-US" dirty="0" err="1"/>
              <a:t>chỉ</a:t>
            </a:r>
            <a:r>
              <a:rPr lang="en-US" dirty="0"/>
              <a:t> </a:t>
            </a:r>
            <a:r>
              <a:rPr lang="en-US" dirty="0" err="1"/>
              <a:t>tiêu</a:t>
            </a:r>
            <a:r>
              <a:rPr lang="en-US" dirty="0"/>
              <a:t> </a:t>
            </a:r>
            <a:r>
              <a:rPr lang="en-US" dirty="0" err="1"/>
              <a:t>tài</a:t>
            </a:r>
            <a:r>
              <a:rPr lang="en-US" dirty="0"/>
              <a:t> </a:t>
            </a:r>
            <a:r>
              <a:rPr lang="en-US" dirty="0" err="1"/>
              <a:t>chính</a:t>
            </a:r>
            <a:r>
              <a:rPr lang="en-US" dirty="0"/>
              <a:t> </a:t>
            </a:r>
            <a:r>
              <a:rPr lang="en-US" dirty="0" err="1"/>
              <a:t>đặc</a:t>
            </a:r>
            <a:r>
              <a:rPr lang="en-US" dirty="0"/>
              <a:t> </a:t>
            </a:r>
            <a:r>
              <a:rPr lang="en-US" dirty="0" err="1"/>
              <a:t>trưng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3226759"/>
              </p:ext>
            </p:extLst>
          </p:nvPr>
        </p:nvGraphicFramePr>
        <p:xfrm>
          <a:off x="266519" y="2921604"/>
          <a:ext cx="8096432" cy="2499360"/>
        </p:xfrm>
        <a:graphic>
          <a:graphicData uri="http://schemas.openxmlformats.org/drawingml/2006/table">
            <a:tbl>
              <a:tblPr firstRow="1" bandRow="1">
                <a:tableStyleId>{5C22544A-7EE6-4342-B048-85BDC9FD1C3A}</a:tableStyleId>
              </a:tblPr>
              <a:tblGrid>
                <a:gridCol w="3339345">
                  <a:extLst>
                    <a:ext uri="{9D8B030D-6E8A-4147-A177-3AD203B41FA5}">
                      <a16:colId xmlns:a16="http://schemas.microsoft.com/office/drawing/2014/main" val="20000"/>
                    </a:ext>
                  </a:extLst>
                </a:gridCol>
                <a:gridCol w="1489378">
                  <a:extLst>
                    <a:ext uri="{9D8B030D-6E8A-4147-A177-3AD203B41FA5}">
                      <a16:colId xmlns:a16="http://schemas.microsoft.com/office/drawing/2014/main" val="20001"/>
                    </a:ext>
                  </a:extLst>
                </a:gridCol>
                <a:gridCol w="1896998">
                  <a:extLst>
                    <a:ext uri="{9D8B030D-6E8A-4147-A177-3AD203B41FA5}">
                      <a16:colId xmlns:a16="http://schemas.microsoft.com/office/drawing/2014/main" val="20002"/>
                    </a:ext>
                  </a:extLst>
                </a:gridCol>
                <a:gridCol w="1370711">
                  <a:extLst>
                    <a:ext uri="{9D8B030D-6E8A-4147-A177-3AD203B41FA5}">
                      <a16:colId xmlns:a16="http://schemas.microsoft.com/office/drawing/2014/main" val="20003"/>
                    </a:ext>
                  </a:extLst>
                </a:gridCol>
              </a:tblGrid>
              <a:tr h="370840">
                <a:tc>
                  <a:txBody>
                    <a:bodyPr/>
                    <a:lstStyle/>
                    <a:p>
                      <a:r>
                        <a:rPr lang="en-US" sz="2000" dirty="0" err="1">
                          <a:solidFill>
                            <a:srgbClr val="000000"/>
                          </a:solidFill>
                          <a:latin typeface="Times New Roman"/>
                          <a:cs typeface="Times New Roman"/>
                        </a:rPr>
                        <a:t>Tài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sản</a:t>
                      </a:r>
                      <a:endParaRPr lang="en-US" sz="2000" dirty="0">
                        <a:solidFill>
                          <a:srgbClr val="000000"/>
                        </a:solidFill>
                        <a:latin typeface="Times New Roman"/>
                        <a:cs typeface="Times New Roman"/>
                      </a:endParaRPr>
                    </a:p>
                  </a:txBody>
                  <a:tcPr/>
                </a:tc>
                <a:tc>
                  <a:txBody>
                    <a:bodyPr/>
                    <a:lstStyle/>
                    <a:p>
                      <a:r>
                        <a:rPr lang="en-US" sz="2000" dirty="0" err="1">
                          <a:solidFill>
                            <a:srgbClr val="000000"/>
                          </a:solidFill>
                          <a:latin typeface="Times New Roman"/>
                          <a:cs typeface="Times New Roman"/>
                        </a:rPr>
                        <a:t>Số</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tiền</a:t>
                      </a:r>
                      <a:endParaRPr lang="en-US" sz="2000" dirty="0">
                        <a:solidFill>
                          <a:srgbClr val="000000"/>
                        </a:solidFill>
                        <a:latin typeface="Times New Roman"/>
                        <a:cs typeface="Times New Roman"/>
                      </a:endParaRPr>
                    </a:p>
                  </a:txBody>
                  <a:tcPr/>
                </a:tc>
                <a:tc>
                  <a:txBody>
                    <a:bodyPr/>
                    <a:lstStyle/>
                    <a:p>
                      <a:r>
                        <a:rPr lang="en-US" sz="2000">
                          <a:solidFill>
                            <a:srgbClr val="000000"/>
                          </a:solidFill>
                          <a:latin typeface="Times New Roman"/>
                          <a:cs typeface="Times New Roman"/>
                        </a:rPr>
                        <a:t>Nguồn vốn</a:t>
                      </a:r>
                      <a:endParaRPr lang="en-US" sz="2000" dirty="0">
                        <a:solidFill>
                          <a:srgbClr val="000000"/>
                        </a:solidFill>
                        <a:latin typeface="Times New Roman"/>
                        <a:cs typeface="Times New Roman"/>
                      </a:endParaRPr>
                    </a:p>
                  </a:txBody>
                  <a:tcPr/>
                </a:tc>
                <a:tc>
                  <a:txBody>
                    <a:bodyPr/>
                    <a:lstStyle/>
                    <a:p>
                      <a:r>
                        <a:rPr lang="en-US" sz="2000" dirty="0" err="1">
                          <a:solidFill>
                            <a:srgbClr val="000000"/>
                          </a:solidFill>
                          <a:latin typeface="Times New Roman"/>
                          <a:cs typeface="Times New Roman"/>
                        </a:rPr>
                        <a:t>Số</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tiền</a:t>
                      </a:r>
                      <a:endParaRPr lang="en-US" sz="2000" dirty="0">
                        <a:solidFill>
                          <a:srgbClr val="000000"/>
                        </a:solidFill>
                        <a:latin typeface="Times New Roman"/>
                        <a:cs typeface="Times New Roman"/>
                      </a:endParaRPr>
                    </a:p>
                  </a:txBody>
                  <a:tcPr/>
                </a:tc>
                <a:extLst>
                  <a:ext uri="{0D108BD9-81ED-4DB2-BD59-A6C34878D82A}">
                    <a16:rowId xmlns:a16="http://schemas.microsoft.com/office/drawing/2014/main" val="10000"/>
                  </a:ext>
                </a:extLst>
              </a:tr>
              <a:tr h="370840">
                <a:tc>
                  <a:txBody>
                    <a:bodyPr/>
                    <a:lstStyle/>
                    <a:p>
                      <a:r>
                        <a:rPr lang="en-US" sz="2000" dirty="0" err="1">
                          <a:solidFill>
                            <a:srgbClr val="000000"/>
                          </a:solidFill>
                          <a:latin typeface="Times New Roman"/>
                          <a:cs typeface="Times New Roman"/>
                        </a:rPr>
                        <a:t>Tài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sản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ngắn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hạn</a:t>
                      </a:r>
                      <a:endParaRPr lang="en-US" sz="2000" dirty="0">
                        <a:solidFill>
                          <a:srgbClr val="000000"/>
                        </a:solidFill>
                        <a:latin typeface="Times New Roman"/>
                        <a:cs typeface="Times New Roman"/>
                      </a:endParaRPr>
                    </a:p>
                    <a:p>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Tiền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và</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tương</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đương</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tiền</a:t>
                      </a:r>
                      <a:endParaRPr lang="en-US" sz="2000" dirty="0">
                        <a:solidFill>
                          <a:srgbClr val="000000"/>
                        </a:solidFill>
                        <a:latin typeface="Times New Roman"/>
                        <a:cs typeface="Times New Roman"/>
                      </a:endParaRPr>
                    </a:p>
                    <a:p>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Các</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khoản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phải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thu</a:t>
                      </a:r>
                      <a:endParaRPr lang="en-US" sz="2000" dirty="0">
                        <a:solidFill>
                          <a:srgbClr val="000000"/>
                        </a:solidFill>
                        <a:latin typeface="Times New Roman"/>
                        <a:cs typeface="Times New Roman"/>
                      </a:endParaRPr>
                    </a:p>
                    <a:p>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Hàng</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tồn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kho</a:t>
                      </a:r>
                      <a:endParaRPr lang="en-US" sz="2000" dirty="0">
                        <a:solidFill>
                          <a:srgbClr val="000000"/>
                        </a:solidFill>
                        <a:latin typeface="Times New Roman"/>
                        <a:cs typeface="Times New Roman"/>
                      </a:endParaRPr>
                    </a:p>
                  </a:txBody>
                  <a:tcPr/>
                </a:tc>
                <a:tc>
                  <a:txBody>
                    <a:bodyPr/>
                    <a:lstStyle/>
                    <a:p>
                      <a:pPr algn="r"/>
                      <a:r>
                        <a:rPr lang="en-US" sz="2000" dirty="0">
                          <a:solidFill>
                            <a:srgbClr val="000000"/>
                          </a:solidFill>
                          <a:latin typeface="Times New Roman"/>
                          <a:cs typeface="Times New Roman"/>
                        </a:rPr>
                        <a:t>26.448,66</a:t>
                      </a:r>
                    </a:p>
                    <a:p>
                      <a:pPr algn="r"/>
                      <a:r>
                        <a:rPr lang="en-US" sz="2000" dirty="0">
                          <a:solidFill>
                            <a:srgbClr val="000000"/>
                          </a:solidFill>
                          <a:latin typeface="Times New Roman"/>
                          <a:cs typeface="Times New Roman"/>
                        </a:rPr>
                        <a:t>5.289,732</a:t>
                      </a:r>
                    </a:p>
                    <a:p>
                      <a:pPr algn="r"/>
                      <a:r>
                        <a:rPr lang="en-US" sz="2000" dirty="0">
                          <a:solidFill>
                            <a:srgbClr val="000000"/>
                          </a:solidFill>
                          <a:latin typeface="Times New Roman"/>
                          <a:cs typeface="Times New Roman"/>
                        </a:rPr>
                        <a:t>5.442,111</a:t>
                      </a:r>
                    </a:p>
                    <a:p>
                      <a:pPr algn="r"/>
                      <a:r>
                        <a:rPr lang="en-US" sz="2000" dirty="0">
                          <a:solidFill>
                            <a:srgbClr val="000000"/>
                          </a:solidFill>
                          <a:latin typeface="Times New Roman"/>
                          <a:cs typeface="Times New Roman"/>
                        </a:rPr>
                        <a:t>15.716,817</a:t>
                      </a:r>
                    </a:p>
                  </a:txBody>
                  <a:tcPr/>
                </a:tc>
                <a:tc>
                  <a:txBody>
                    <a:bodyPr/>
                    <a:lstStyle/>
                    <a:p>
                      <a:r>
                        <a:rPr lang="en-US" sz="2000">
                          <a:solidFill>
                            <a:srgbClr val="000000"/>
                          </a:solidFill>
                          <a:latin typeface="Times New Roman"/>
                          <a:cs typeface="Times New Roman"/>
                        </a:rPr>
                        <a:t>Nợ phải trả</a:t>
                      </a:r>
                    </a:p>
                    <a:p>
                      <a:r>
                        <a:rPr lang="en-US" sz="2000" baseline="0">
                          <a:solidFill>
                            <a:srgbClr val="000000"/>
                          </a:solidFill>
                          <a:latin typeface="Times New Roman"/>
                          <a:cs typeface="Times New Roman"/>
                        </a:rPr>
                        <a:t>   Nợ ngắn hạn</a:t>
                      </a:r>
                    </a:p>
                    <a:p>
                      <a:r>
                        <a:rPr lang="en-US" sz="2000" baseline="0">
                          <a:solidFill>
                            <a:srgbClr val="000000"/>
                          </a:solidFill>
                          <a:latin typeface="Times New Roman"/>
                          <a:cs typeface="Times New Roman"/>
                        </a:rPr>
                        <a:t>   Nợ dài hạn</a:t>
                      </a:r>
                      <a:endParaRPr lang="en-US" sz="2000">
                        <a:solidFill>
                          <a:srgbClr val="000000"/>
                        </a:solidFill>
                        <a:latin typeface="Times New Roman"/>
                        <a:cs typeface="Times New Roman"/>
                      </a:endParaRPr>
                    </a:p>
                  </a:txBody>
                  <a:tcPr/>
                </a:tc>
                <a:tc>
                  <a:txBody>
                    <a:bodyPr/>
                    <a:lstStyle/>
                    <a:p>
                      <a:pPr algn="r"/>
                      <a:r>
                        <a:rPr lang="en-US" sz="2000" dirty="0">
                          <a:solidFill>
                            <a:srgbClr val="000000"/>
                          </a:solidFill>
                          <a:latin typeface="Times New Roman"/>
                          <a:cs typeface="Times New Roman"/>
                        </a:rPr>
                        <a:t>22.040,55</a:t>
                      </a:r>
                    </a:p>
                    <a:p>
                      <a:pPr algn="r"/>
                      <a:r>
                        <a:rPr lang="en-US" sz="2000" dirty="0">
                          <a:solidFill>
                            <a:srgbClr val="000000"/>
                          </a:solidFill>
                          <a:latin typeface="Times New Roman"/>
                          <a:cs typeface="Times New Roman"/>
                        </a:rPr>
                        <a:t>8.816,22</a:t>
                      </a:r>
                    </a:p>
                    <a:p>
                      <a:pPr algn="r"/>
                      <a:r>
                        <a:rPr lang="en-US" sz="2000" dirty="0">
                          <a:solidFill>
                            <a:srgbClr val="000000"/>
                          </a:solidFill>
                          <a:latin typeface="Times New Roman"/>
                          <a:cs typeface="Times New Roman"/>
                        </a:rPr>
                        <a:t>13.224,33</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000000"/>
                          </a:solidFill>
                          <a:latin typeface="Times New Roman"/>
                          <a:cs typeface="Times New Roman"/>
                        </a:rPr>
                        <a:t>Tài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sản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dài</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hạn</a:t>
                      </a:r>
                      <a:endParaRPr lang="en-US" sz="2000" dirty="0">
                        <a:solidFill>
                          <a:srgbClr val="000000"/>
                        </a:solidFill>
                        <a:latin typeface="Times New Roman"/>
                        <a:cs typeface="Times New Roman"/>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Times New Roman"/>
                          <a:cs typeface="Times New Roman"/>
                        </a:rPr>
                        <a:t>22.530,34</a:t>
                      </a:r>
                    </a:p>
                  </a:txBody>
                  <a:tcPr/>
                </a:tc>
                <a:tc>
                  <a:txBody>
                    <a:bodyPr/>
                    <a:lstStyle/>
                    <a:p>
                      <a:r>
                        <a:rPr lang="en-US" sz="2000" dirty="0" err="1">
                          <a:solidFill>
                            <a:srgbClr val="000000"/>
                          </a:solidFill>
                          <a:latin typeface="Times New Roman"/>
                          <a:cs typeface="Times New Roman"/>
                        </a:rPr>
                        <a:t>Vốn</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chủ</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sở</a:t>
                      </a:r>
                      <a:r>
                        <a:rPr lang="en-US" sz="2000" dirty="0">
                          <a:solidFill>
                            <a:srgbClr val="000000"/>
                          </a:solidFill>
                          <a:latin typeface="Times New Roman"/>
                          <a:cs typeface="Times New Roman"/>
                        </a:rPr>
                        <a:t> </a:t>
                      </a:r>
                      <a:r>
                        <a:rPr lang="en-US" sz="2000" dirty="0" err="1">
                          <a:solidFill>
                            <a:srgbClr val="000000"/>
                          </a:solidFill>
                          <a:latin typeface="Times New Roman"/>
                          <a:cs typeface="Times New Roman"/>
                        </a:rPr>
                        <a:t>hữu</a:t>
                      </a:r>
                      <a:endParaRPr lang="en-US" sz="2000" dirty="0">
                        <a:solidFill>
                          <a:srgbClr val="000000"/>
                        </a:solidFill>
                        <a:latin typeface="Times New Roman"/>
                        <a:cs typeface="Times New Roman"/>
                      </a:endParaRPr>
                    </a:p>
                  </a:txBody>
                  <a:tcPr/>
                </a:tc>
                <a:tc>
                  <a:txBody>
                    <a:bodyPr/>
                    <a:lstStyle/>
                    <a:p>
                      <a:pPr algn="r"/>
                      <a:r>
                        <a:rPr lang="en-US" sz="2000" dirty="0">
                          <a:solidFill>
                            <a:srgbClr val="000000"/>
                          </a:solidFill>
                          <a:latin typeface="Times New Roman"/>
                          <a:cs typeface="Times New Roman"/>
                        </a:rPr>
                        <a:t>26.938,45</a:t>
                      </a:r>
                    </a:p>
                  </a:txBody>
                  <a:tcPr/>
                </a:tc>
                <a:extLst>
                  <a:ext uri="{0D108BD9-81ED-4DB2-BD59-A6C34878D82A}">
                    <a16:rowId xmlns:a16="http://schemas.microsoft.com/office/drawing/2014/main" val="10002"/>
                  </a:ext>
                </a:extLst>
              </a:tr>
              <a:tr h="370840">
                <a:tc>
                  <a:txBody>
                    <a:bodyPr/>
                    <a:lstStyle/>
                    <a:p>
                      <a:r>
                        <a:rPr lang="en-US" sz="2000" b="1" dirty="0" err="1">
                          <a:solidFill>
                            <a:srgbClr val="000000"/>
                          </a:solidFill>
                          <a:latin typeface="Times New Roman"/>
                          <a:cs typeface="Times New Roman"/>
                        </a:rPr>
                        <a:t>Tổng</a:t>
                      </a:r>
                      <a:endParaRPr lang="en-US" sz="2000" b="1" dirty="0">
                        <a:solidFill>
                          <a:srgbClr val="000000"/>
                        </a:solidFill>
                        <a:latin typeface="Times New Roman"/>
                        <a:cs typeface="Times New Roman"/>
                      </a:endParaRPr>
                    </a:p>
                  </a:txBody>
                  <a:tcPr/>
                </a:tc>
                <a:tc>
                  <a:txBody>
                    <a:bodyPr/>
                    <a:lstStyle/>
                    <a:p>
                      <a:pPr algn="r"/>
                      <a:r>
                        <a:rPr lang="en-US" sz="2000" b="1" dirty="0">
                          <a:solidFill>
                            <a:srgbClr val="000000"/>
                          </a:solidFill>
                          <a:latin typeface="Times New Roman"/>
                          <a:cs typeface="Times New Roman"/>
                        </a:rPr>
                        <a:t>48.979</a:t>
                      </a:r>
                    </a:p>
                  </a:txBody>
                  <a:tcPr/>
                </a:tc>
                <a:tc>
                  <a:txBody>
                    <a:bodyPr/>
                    <a:lstStyle/>
                    <a:p>
                      <a:r>
                        <a:rPr lang="en-US" sz="2000" b="1" dirty="0" err="1">
                          <a:solidFill>
                            <a:srgbClr val="000000"/>
                          </a:solidFill>
                          <a:latin typeface="Times New Roman"/>
                          <a:cs typeface="Times New Roman"/>
                        </a:rPr>
                        <a:t>Tổng</a:t>
                      </a:r>
                      <a:endParaRPr lang="en-US" sz="2000" b="1" dirty="0">
                        <a:solidFill>
                          <a:srgbClr val="000000"/>
                        </a:solidFill>
                        <a:latin typeface="Times New Roman"/>
                        <a:cs typeface="Times New Roman"/>
                      </a:endParaRPr>
                    </a:p>
                  </a:txBody>
                  <a:tcPr/>
                </a:tc>
                <a:tc>
                  <a:txBody>
                    <a:bodyPr/>
                    <a:lstStyle/>
                    <a:p>
                      <a:pPr algn="r"/>
                      <a:r>
                        <a:rPr lang="en-US" sz="2000" b="1" dirty="0">
                          <a:solidFill>
                            <a:srgbClr val="000000"/>
                          </a:solidFill>
                          <a:latin typeface="Times New Roman"/>
                          <a:cs typeface="Times New Roman"/>
                        </a:rPr>
                        <a:t>48.979</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226711" y="2038388"/>
            <a:ext cx="4824458" cy="461665"/>
          </a:xfrm>
          <a:prstGeom prst="rect">
            <a:avLst/>
          </a:prstGeom>
          <a:noFill/>
        </p:spPr>
        <p:txBody>
          <a:bodyPr wrap="none" rtlCol="0">
            <a:spAutoFit/>
          </a:bodyPr>
          <a:lstStyle/>
          <a:p>
            <a:pPr algn="ctr"/>
            <a:r>
              <a:rPr lang="en-US" sz="2400" b="1" dirty="0"/>
              <a:t>BẢNG CÂN ĐỐI KẾ TOÁN DỰ KIẾN</a:t>
            </a:r>
          </a:p>
        </p:txBody>
      </p:sp>
    </p:spTree>
    <p:extLst>
      <p:ext uri="{BB962C8B-B14F-4D97-AF65-F5344CB8AC3E}">
        <p14:creationId xmlns:p14="http://schemas.microsoft.com/office/powerpoint/2010/main" val="20282063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PP </a:t>
            </a:r>
            <a:r>
              <a:rPr lang="en-US" dirty="0" err="1">
                <a:solidFill>
                  <a:schemeClr val="tx1"/>
                </a:solidFill>
              </a:rPr>
              <a:t>Tỷ</a:t>
            </a:r>
            <a:r>
              <a:rPr lang="en-US" dirty="0">
                <a:solidFill>
                  <a:schemeClr val="tx1"/>
                </a:solidFill>
              </a:rPr>
              <a:t> </a:t>
            </a:r>
            <a:r>
              <a:rPr lang="en-US" dirty="0" err="1">
                <a:solidFill>
                  <a:schemeClr val="tx1"/>
                </a:solidFill>
              </a:rPr>
              <a:t>lệ</a:t>
            </a:r>
            <a:r>
              <a:rPr lang="en-US" dirty="0">
                <a:solidFill>
                  <a:schemeClr val="tx1"/>
                </a:solidFill>
              </a:rPr>
              <a:t> % </a:t>
            </a:r>
            <a:r>
              <a:rPr lang="en-US" dirty="0" err="1">
                <a:solidFill>
                  <a:schemeClr val="tx1"/>
                </a:solidFill>
              </a:rPr>
              <a:t>doanh</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giới</a:t>
            </a:r>
            <a:r>
              <a:rPr lang="en-US" dirty="0">
                <a:solidFill>
                  <a:schemeClr val="tx1"/>
                </a:solidFill>
              </a:rPr>
              <a:t> </a:t>
            </a:r>
            <a:r>
              <a:rPr lang="en-US" dirty="0" err="1">
                <a:solidFill>
                  <a:schemeClr val="tx1"/>
                </a:solidFill>
              </a:rPr>
              <a:t>hạn</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tiêu</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chính</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8975954"/>
              </p:ext>
            </p:extLst>
          </p:nvPr>
        </p:nvGraphicFramePr>
        <p:xfrm>
          <a:off x="267955" y="1696316"/>
          <a:ext cx="8560007" cy="5130800"/>
        </p:xfrm>
        <a:graphic>
          <a:graphicData uri="http://schemas.openxmlformats.org/drawingml/2006/table">
            <a:tbl>
              <a:tblPr/>
              <a:tblGrid>
                <a:gridCol w="3671862">
                  <a:extLst>
                    <a:ext uri="{9D8B030D-6E8A-4147-A177-3AD203B41FA5}">
                      <a16:colId xmlns:a16="http://schemas.microsoft.com/office/drawing/2014/main" val="20000"/>
                    </a:ext>
                  </a:extLst>
                </a:gridCol>
                <a:gridCol w="1615219">
                  <a:extLst>
                    <a:ext uri="{9D8B030D-6E8A-4147-A177-3AD203B41FA5}">
                      <a16:colId xmlns:a16="http://schemas.microsoft.com/office/drawing/2014/main" val="20001"/>
                    </a:ext>
                  </a:extLst>
                </a:gridCol>
                <a:gridCol w="1603648">
                  <a:extLst>
                    <a:ext uri="{9D8B030D-6E8A-4147-A177-3AD203B41FA5}">
                      <a16:colId xmlns:a16="http://schemas.microsoft.com/office/drawing/2014/main" val="20002"/>
                    </a:ext>
                  </a:extLst>
                </a:gridCol>
                <a:gridCol w="1669278">
                  <a:extLst>
                    <a:ext uri="{9D8B030D-6E8A-4147-A177-3AD203B41FA5}">
                      <a16:colId xmlns:a16="http://schemas.microsoft.com/office/drawing/2014/main" val="20003"/>
                    </a:ext>
                  </a:extLst>
                </a:gridCol>
              </a:tblGrid>
              <a:tr h="249345">
                <a:tc>
                  <a:txBody>
                    <a:bodyPr/>
                    <a:lstStyle/>
                    <a:p>
                      <a:pPr algn="ctr" fontAlgn="ctr"/>
                      <a:r>
                        <a:rPr lang="en-US" sz="1600" b="1" i="0" u="none" strike="noStrike" dirty="0">
                          <a:solidFill>
                            <a:srgbClr val="000000"/>
                          </a:solidFill>
                          <a:effectLst/>
                          <a:latin typeface="VNI-Helve-Condense"/>
                        </a:rPr>
                        <a:t>TÀI SẢN</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2011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2012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49345">
                <a:tc>
                  <a:txBody>
                    <a:bodyPr/>
                    <a:lstStyle/>
                    <a:p>
                      <a:pPr algn="l" fontAlgn="ctr"/>
                      <a:r>
                        <a:rPr lang="en-US" sz="1600" b="1" i="0" u="none" strike="noStrike" dirty="0" err="1">
                          <a:solidFill>
                            <a:srgbClr val="000000"/>
                          </a:solidFill>
                          <a:effectLst/>
                          <a:latin typeface="VNI-Helve-Condense"/>
                        </a:rPr>
                        <a:t>Tài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sản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ngắn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12,140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14594.6428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49345">
                <a:tc>
                  <a:txBody>
                    <a:bodyPr/>
                    <a:lstStyle/>
                    <a:p>
                      <a:pPr algn="l" fontAlgn="ctr"/>
                      <a:r>
                        <a:rPr lang="en-US" sz="1600" b="0" i="0" u="none" strike="noStrike" dirty="0" err="1">
                          <a:solidFill>
                            <a:srgbClr val="000000"/>
                          </a:solidFill>
                          <a:effectLst/>
                          <a:latin typeface="VNI-Helve-Condense"/>
                        </a:rPr>
                        <a:t>Tiền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và</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đương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tiền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890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1.10%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1077.538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49345">
                <a:tc>
                  <a:txBody>
                    <a:bodyPr/>
                    <a:lstStyle/>
                    <a:p>
                      <a:pPr algn="l" fontAlgn="ctr"/>
                      <a:r>
                        <a:rPr lang="en-US" sz="1600" b="0" i="0" u="none" strike="noStrike" dirty="0" err="1">
                          <a:solidFill>
                            <a:srgbClr val="000000"/>
                          </a:solidFill>
                          <a:effectLst/>
                          <a:latin typeface="VNI-Helve-Condense"/>
                        </a:rPr>
                        <a:t>Các</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thu</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VNI-Helve-Condense"/>
                        </a:rPr>
                        <a:t>3,049</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3.75%</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3673.425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49345">
                <a:tc>
                  <a:txBody>
                    <a:bodyPr/>
                    <a:lstStyle/>
                    <a:p>
                      <a:pPr algn="l" fontAlgn="ctr"/>
                      <a:r>
                        <a:rPr lang="en-US" sz="1600" b="0" i="0" u="none" strike="noStrike" dirty="0" err="1">
                          <a:solidFill>
                            <a:srgbClr val="000000"/>
                          </a:solidFill>
                          <a:effectLst/>
                          <a:latin typeface="VNI-Helve-Condense"/>
                        </a:rPr>
                        <a:t>Hàng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tồn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VNI-Helve-Condense"/>
                        </a:rPr>
                        <a:t>7,967</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9.81%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9609.6798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49345">
                <a:tc>
                  <a:txBody>
                    <a:bodyPr/>
                    <a:lstStyle/>
                    <a:p>
                      <a:pPr algn="l" fontAlgn="ctr"/>
                      <a:r>
                        <a:rPr lang="en-US" sz="1600" b="0" i="0" u="none" strike="noStrike" dirty="0" err="1">
                          <a:solidFill>
                            <a:srgbClr val="000000"/>
                          </a:solidFill>
                          <a:effectLst/>
                          <a:latin typeface="VNI-Helve-Condense"/>
                        </a:rPr>
                        <a:t>Tài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sản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ngắn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hạn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khác</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234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234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49345">
                <a:tc>
                  <a:txBody>
                    <a:bodyPr/>
                    <a:lstStyle/>
                    <a:p>
                      <a:pPr algn="l" fontAlgn="ctr"/>
                      <a:r>
                        <a:rPr lang="en-US" sz="1600" b="1" i="0" u="none" strike="noStrike" dirty="0" err="1">
                          <a:solidFill>
                            <a:srgbClr val="000000"/>
                          </a:solidFill>
                          <a:effectLst/>
                          <a:latin typeface="VNI-Helve-Condense"/>
                        </a:rPr>
                        <a:t>Tài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sản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9,004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10853.746</a:t>
                      </a:r>
                      <a:r>
                        <a:rPr lang="en-US" sz="1600" b="0" i="0" u="none" strike="noStrike" dirty="0">
                          <a:solidFill>
                            <a:srgbClr val="000000"/>
                          </a:solidFill>
                          <a:effectLst/>
                          <a:latin typeface="Arial"/>
                        </a:rPr>
                        <a: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49345">
                <a:tc>
                  <a:txBody>
                    <a:bodyPr/>
                    <a:lstStyle/>
                    <a:p>
                      <a:pPr algn="l" fontAlgn="ctr"/>
                      <a:r>
                        <a:rPr lang="en-US" sz="1600" b="0" i="0" u="none" strike="noStrike" dirty="0" err="1">
                          <a:solidFill>
                            <a:srgbClr val="000000"/>
                          </a:solidFill>
                          <a:effectLst/>
                          <a:latin typeface="VNI-Helve-Condense"/>
                        </a:rPr>
                        <a:t>Tài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sản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cố</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định</a:t>
                      </a:r>
                      <a:r>
                        <a:rPr lang="en-US" sz="1600" b="0" i="0" u="none" strike="noStrike" dirty="0">
                          <a:solidFill>
                            <a:srgbClr val="000000"/>
                          </a:solidFill>
                          <a:effectLst/>
                          <a:latin typeface="VNI-Helve-Condense"/>
                        </a:rPr>
                        <a:t>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9,004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11.08%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10853.7464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49345">
                <a:tc>
                  <a:txBody>
                    <a:bodyPr/>
                    <a:lstStyle/>
                    <a:p>
                      <a:pPr algn="ctr" fontAlgn="ctr"/>
                      <a:r>
                        <a:rPr lang="en-US" sz="1600" b="1" i="0" u="none" strike="noStrike" dirty="0">
                          <a:solidFill>
                            <a:srgbClr val="000000"/>
                          </a:solidFill>
                          <a:effectLst/>
                          <a:latin typeface="VNI-Helve-Condense"/>
                        </a:rPr>
                        <a:t>TỔNG TÀI SẢN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VNI-Helve-Condense"/>
                        </a:rPr>
                        <a:t>21,144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Arial"/>
                        </a:rPr>
                        <a:t>25448.3892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extLst>
                  <a:ext uri="{0D108BD9-81ED-4DB2-BD59-A6C34878D82A}">
                    <a16:rowId xmlns:a16="http://schemas.microsoft.com/office/drawing/2014/main" val="10008"/>
                  </a:ext>
                </a:extLst>
              </a:tr>
              <a:tr h="249345">
                <a:tc>
                  <a:txBody>
                    <a:bodyPr/>
                    <a:lstStyle/>
                    <a:p>
                      <a:pPr algn="ctr" fontAlgn="ctr"/>
                      <a:r>
                        <a:rPr lang="en-US" sz="1600" b="1" i="0" u="none" strike="noStrike" dirty="0">
                          <a:solidFill>
                            <a:srgbClr val="000000"/>
                          </a:solidFill>
                          <a:effectLst/>
                          <a:latin typeface="VNI-Helve-Condense"/>
                        </a:rPr>
                        <a:t>NGUỒN VỐN</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r" fontAlgn="ctr"/>
                      <a:r>
                        <a:rPr lang="en-US" sz="1600" b="0"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r" fontAlgn="ctr"/>
                      <a:r>
                        <a:rPr lang="en-US" sz="1600" b="0" i="0" u="none" strike="noStrike">
                          <a:solidFill>
                            <a:srgbClr val="000000"/>
                          </a:solidFill>
                          <a:effectLst/>
                          <a:latin typeface="Arial"/>
                        </a:rPr>
                        <a:t> </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phải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trả</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12,208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13,008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ngắn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9,408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10208.1882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249345">
                <a:tc>
                  <a:txBody>
                    <a:bodyPr/>
                    <a:lstStyle/>
                    <a:p>
                      <a:pPr algn="l" fontAlgn="ctr"/>
                      <a:r>
                        <a:rPr lang="en-US" sz="1600" b="0" i="0" u="none" strike="noStrike" dirty="0" err="1">
                          <a:solidFill>
                            <a:srgbClr val="000000"/>
                          </a:solidFill>
                          <a:effectLst/>
                          <a:latin typeface="VNI-Helve-Condense"/>
                        </a:rPr>
                        <a:t>Nợ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ngân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hàng</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5,158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5158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249345">
                <a:tc>
                  <a:txBody>
                    <a:bodyPr/>
                    <a:lstStyle/>
                    <a:p>
                      <a:pPr algn="l" fontAlgn="ct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trả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người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bán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3,892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4.79%</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4692.1882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249345">
                <a:tc>
                  <a:txBody>
                    <a:bodyPr/>
                    <a:lstStyle/>
                    <a:p>
                      <a:pPr algn="l" fontAlgn="ctr"/>
                      <a:r>
                        <a:rPr lang="en-US" sz="1600" b="0" i="0" u="none" strike="noStrike" dirty="0" err="1">
                          <a:solidFill>
                            <a:srgbClr val="000000"/>
                          </a:solidFill>
                          <a:effectLst/>
                          <a:latin typeface="VNI-Helve-Condense"/>
                        </a:rPr>
                        <a:t>Lương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và</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các</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trả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khác</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358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358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a:solidFill>
                            <a:srgbClr val="000000"/>
                          </a:solidFill>
                          <a:effectLst/>
                          <a:latin typeface="VNI-Helve-Condense"/>
                        </a:rPr>
                        <a:t>2,800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2,800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249345">
                <a:tc>
                  <a:txBody>
                    <a:bodyPr/>
                    <a:lstStyle/>
                    <a:p>
                      <a:pPr algn="l" fontAlgn="ctr"/>
                      <a:r>
                        <a:rPr lang="en-US" sz="1600" b="1" i="0" u="none" strike="noStrike" dirty="0" err="1">
                          <a:solidFill>
                            <a:srgbClr val="000000"/>
                          </a:solidFill>
                          <a:effectLst/>
                          <a:latin typeface="VNI-Helve-Condense"/>
                        </a:rPr>
                        <a:t>Nguồn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vốn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chủ</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sở</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hữu</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8,936</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10,111.50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r h="249345">
                <a:tc>
                  <a:txBody>
                    <a:bodyPr/>
                    <a:lstStyle/>
                    <a:p>
                      <a:pPr algn="l" fontAlgn="ctr"/>
                      <a:r>
                        <a:rPr lang="en-US" sz="1600" b="0" i="0" u="none" strike="noStrike" dirty="0" err="1">
                          <a:solidFill>
                            <a:srgbClr val="000000"/>
                          </a:solidFill>
                          <a:effectLst/>
                          <a:latin typeface="VNI-Helve-Condense"/>
                        </a:rPr>
                        <a:t>Vốn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cổ</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phần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8,422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8422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7"/>
                  </a:ext>
                </a:extLst>
              </a:tr>
              <a:tr h="249345">
                <a:tc>
                  <a:txBody>
                    <a:bodyPr/>
                    <a:lstStyle/>
                    <a:p>
                      <a:pPr algn="l" fontAlgn="ctr"/>
                      <a:r>
                        <a:rPr lang="en-US" sz="1600" b="0" i="0" u="none" strike="noStrike" dirty="0" err="1">
                          <a:solidFill>
                            <a:srgbClr val="000000"/>
                          </a:solidFill>
                          <a:effectLst/>
                          <a:latin typeface="VNI-Helve-Condense"/>
                        </a:rPr>
                        <a:t>Lợi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nhuận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giữ</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lại</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514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FF0000"/>
                          </a:solidFill>
                          <a:effectLst/>
                          <a:latin typeface="VNI-Helve-Condense"/>
                        </a:rPr>
                        <a:t>+1,175.496</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1,689.50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8"/>
                  </a:ext>
                </a:extLst>
              </a:tr>
              <a:tr h="249345">
                <a:tc>
                  <a:txBody>
                    <a:bodyPr/>
                    <a:lstStyle/>
                    <a:p>
                      <a:pPr algn="ctr" fontAlgn="ctr"/>
                      <a:r>
                        <a:rPr lang="en-US" sz="1600" b="1" i="0" u="none" strike="noStrike" dirty="0">
                          <a:solidFill>
                            <a:srgbClr val="000000"/>
                          </a:solidFill>
                          <a:effectLst/>
                          <a:latin typeface="VNI-Helve-Condense"/>
                        </a:rPr>
                        <a:t>TỔNG NGUỒN VỐN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VNI-Helve-Condense"/>
                        </a:rPr>
                        <a:t>21,144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Arial"/>
                        </a:rPr>
                        <a:t>23119.6842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8168510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PP </a:t>
            </a:r>
            <a:r>
              <a:rPr lang="en-US" dirty="0" err="1">
                <a:solidFill>
                  <a:schemeClr val="tx1"/>
                </a:solidFill>
              </a:rPr>
              <a:t>Tỷ</a:t>
            </a:r>
            <a:r>
              <a:rPr lang="en-US" dirty="0">
                <a:solidFill>
                  <a:schemeClr val="tx1"/>
                </a:solidFill>
              </a:rPr>
              <a:t> </a:t>
            </a:r>
            <a:r>
              <a:rPr lang="en-US" dirty="0" err="1">
                <a:solidFill>
                  <a:schemeClr val="tx1"/>
                </a:solidFill>
              </a:rPr>
              <a:t>lệ</a:t>
            </a:r>
            <a:r>
              <a:rPr lang="en-US" dirty="0">
                <a:solidFill>
                  <a:schemeClr val="tx1"/>
                </a:solidFill>
              </a:rPr>
              <a:t> % </a:t>
            </a:r>
            <a:r>
              <a:rPr lang="en-US" dirty="0" err="1">
                <a:solidFill>
                  <a:schemeClr val="tx1"/>
                </a:solidFill>
              </a:rPr>
              <a:t>doanh</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giới</a:t>
            </a:r>
            <a:r>
              <a:rPr lang="en-US" dirty="0">
                <a:solidFill>
                  <a:schemeClr val="tx1"/>
                </a:solidFill>
              </a:rPr>
              <a:t> </a:t>
            </a:r>
            <a:r>
              <a:rPr lang="en-US" dirty="0" err="1">
                <a:solidFill>
                  <a:schemeClr val="tx1"/>
                </a:solidFill>
              </a:rPr>
              <a:t>hạn</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tiêu</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chính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5166808"/>
              </p:ext>
            </p:extLst>
          </p:nvPr>
        </p:nvGraphicFramePr>
        <p:xfrm>
          <a:off x="1048876" y="4271261"/>
          <a:ext cx="7583488" cy="1483360"/>
        </p:xfrm>
        <a:graphic>
          <a:graphicData uri="http://schemas.openxmlformats.org/drawingml/2006/table">
            <a:tbl>
              <a:tblPr firstRow="1" bandRow="1">
                <a:tableStyleId>{5C22544A-7EE6-4342-B048-85BDC9FD1C3A}</a:tableStyleId>
              </a:tblPr>
              <a:tblGrid>
                <a:gridCol w="4159772">
                  <a:extLst>
                    <a:ext uri="{9D8B030D-6E8A-4147-A177-3AD203B41FA5}">
                      <a16:colId xmlns:a16="http://schemas.microsoft.com/office/drawing/2014/main" val="20000"/>
                    </a:ext>
                  </a:extLst>
                </a:gridCol>
                <a:gridCol w="3423716">
                  <a:extLst>
                    <a:ext uri="{9D8B030D-6E8A-4147-A177-3AD203B41FA5}">
                      <a16:colId xmlns:a16="http://schemas.microsoft.com/office/drawing/2014/main" val="20001"/>
                    </a:ext>
                  </a:extLst>
                </a:gridCol>
              </a:tblGrid>
              <a:tr h="370840">
                <a:tc>
                  <a:txBody>
                    <a:bodyPr/>
                    <a:lstStyle/>
                    <a:p>
                      <a:pPr algn="ctr"/>
                      <a:r>
                        <a:rPr lang="en-US" dirty="0" err="1">
                          <a:solidFill>
                            <a:srgbClr val="000000"/>
                          </a:solidFill>
                        </a:rPr>
                        <a:t>Chỉ</a:t>
                      </a:r>
                      <a:r>
                        <a:rPr lang="en-US" dirty="0">
                          <a:solidFill>
                            <a:srgbClr val="000000"/>
                          </a:solidFill>
                        </a:rPr>
                        <a:t> </a:t>
                      </a:r>
                      <a:r>
                        <a:rPr lang="en-US" dirty="0" err="1">
                          <a:solidFill>
                            <a:srgbClr val="000000"/>
                          </a:solidFill>
                        </a:rPr>
                        <a:t>tiêu</a:t>
                      </a:r>
                      <a:endParaRPr lang="en-US" dirty="0">
                        <a:solidFill>
                          <a:srgbClr val="000000"/>
                        </a:solidFill>
                      </a:endParaRPr>
                    </a:p>
                  </a:txBody>
                  <a:tcPr/>
                </a:tc>
                <a:tc>
                  <a:txBody>
                    <a:bodyPr/>
                    <a:lstStyle/>
                    <a:p>
                      <a:pPr algn="ctr"/>
                      <a:r>
                        <a:rPr lang="en-US" dirty="0" err="1">
                          <a:solidFill>
                            <a:srgbClr val="000000"/>
                          </a:solidFill>
                        </a:rPr>
                        <a:t>Giới</a:t>
                      </a:r>
                      <a:r>
                        <a:rPr lang="en-US" dirty="0">
                          <a:solidFill>
                            <a:srgbClr val="000000"/>
                          </a:solidFill>
                        </a:rPr>
                        <a:t> </a:t>
                      </a:r>
                      <a:r>
                        <a:rPr lang="en-US" dirty="0" err="1">
                          <a:solidFill>
                            <a:srgbClr val="000000"/>
                          </a:solidFill>
                        </a:rPr>
                        <a:t>hạn</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nợ</a:t>
                      </a:r>
                      <a:endParaRPr lang="en-US" dirty="0">
                        <a:solidFill>
                          <a:srgbClr val="000000"/>
                        </a:solidFill>
                      </a:endParaRPr>
                    </a:p>
                  </a:txBody>
                  <a:tcPr/>
                </a:tc>
                <a:tc>
                  <a:txBody>
                    <a:bodyPr/>
                    <a:lstStyle/>
                    <a:p>
                      <a:pPr algn="ctr"/>
                      <a:r>
                        <a:rPr lang="en-US" dirty="0">
                          <a:solidFill>
                            <a:srgbClr val="000000"/>
                          </a:solidFill>
                        </a:rPr>
                        <a:t>≤</a:t>
                      </a:r>
                      <a:r>
                        <a:rPr lang="en-US" baseline="0" dirty="0">
                          <a:solidFill>
                            <a:srgbClr val="000000"/>
                          </a:solidFill>
                        </a:rPr>
                        <a:t> 55%</a:t>
                      </a:r>
                      <a:endParaRPr lang="en-US"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endParaRPr lang="en-US" dirty="0">
                        <a:solidFill>
                          <a:srgbClr val="000000"/>
                        </a:solidFill>
                      </a:endParaRPr>
                    </a:p>
                  </a:txBody>
                  <a:tcPr/>
                </a:tc>
                <a:tc>
                  <a:txBody>
                    <a:bodyPr/>
                    <a:lstStyle/>
                    <a:p>
                      <a:pPr algn="ctr"/>
                      <a:r>
                        <a:rPr lang="en-US" dirty="0">
                          <a:solidFill>
                            <a:srgbClr val="000000"/>
                          </a:solidFill>
                        </a:rPr>
                        <a:t>≥ 1.3</a:t>
                      </a:r>
                    </a:p>
                  </a:txBody>
                  <a:tcPr/>
                </a:tc>
                <a:extLst>
                  <a:ext uri="{0D108BD9-81ED-4DB2-BD59-A6C34878D82A}">
                    <a16:rowId xmlns:a16="http://schemas.microsoft.com/office/drawing/2014/main" val="10002"/>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nhanh</a:t>
                      </a:r>
                      <a:endParaRPr lang="en-US" dirty="0">
                        <a:solidFill>
                          <a:srgbClr val="000000"/>
                        </a:solidFill>
                      </a:endParaRPr>
                    </a:p>
                  </a:txBody>
                  <a:tcPr/>
                </a:tc>
                <a:tc>
                  <a:txBody>
                    <a:bodyPr/>
                    <a:lstStyle/>
                    <a:p>
                      <a:pPr algn="ctr"/>
                      <a:r>
                        <a:rPr lang="en-US" dirty="0">
                          <a:solidFill>
                            <a:srgbClr val="000000"/>
                          </a:solidFill>
                        </a:rPr>
                        <a:t>≥ 0.45</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616461" y="3614574"/>
            <a:ext cx="4802517" cy="461665"/>
          </a:xfrm>
          <a:prstGeom prst="rect">
            <a:avLst/>
          </a:prstGeom>
          <a:noFill/>
        </p:spPr>
        <p:txBody>
          <a:bodyPr wrap="none" rtlCol="0">
            <a:spAutoFit/>
          </a:bodyPr>
          <a:lstStyle/>
          <a:p>
            <a:pPr algn="ctr"/>
            <a:r>
              <a:rPr lang="en-US" sz="2400" b="1" dirty="0"/>
              <a:t>GIỚI HẠN CÁC CHỈ TIÊU TÀI CHÍNH </a:t>
            </a:r>
          </a:p>
        </p:txBody>
      </p:sp>
      <p:sp>
        <p:nvSpPr>
          <p:cNvPr id="6" name="TextBox 5"/>
          <p:cNvSpPr txBox="1"/>
          <p:nvPr/>
        </p:nvSpPr>
        <p:spPr>
          <a:xfrm>
            <a:off x="1048876" y="2167878"/>
            <a:ext cx="7084826" cy="923330"/>
          </a:xfrm>
          <a:prstGeom prst="rect">
            <a:avLst/>
          </a:prstGeom>
          <a:noFill/>
        </p:spPr>
        <p:txBody>
          <a:bodyPr wrap="square" rtlCol="0">
            <a:spAutoFit/>
          </a:bodyPr>
          <a:lstStyle/>
          <a:p>
            <a:r>
              <a:rPr lang="en-US" dirty="0" err="1"/>
              <a:t>Xác</a:t>
            </a:r>
            <a:r>
              <a:rPr lang="en-US" dirty="0"/>
              <a:t> </a:t>
            </a:r>
            <a:r>
              <a:rPr lang="en-US" dirty="0" err="1"/>
              <a:t>định</a:t>
            </a:r>
            <a:r>
              <a:rPr lang="en-US" dirty="0"/>
              <a:t> </a:t>
            </a:r>
            <a:r>
              <a:rPr lang="en-US" dirty="0" err="1"/>
              <a:t>nhu</a:t>
            </a:r>
            <a:r>
              <a:rPr lang="en-US" dirty="0"/>
              <a:t> </a:t>
            </a:r>
            <a:r>
              <a:rPr lang="en-US" dirty="0" err="1"/>
              <a:t>cầu</a:t>
            </a:r>
            <a:r>
              <a:rPr lang="en-US" dirty="0"/>
              <a:t> </a:t>
            </a:r>
            <a:r>
              <a:rPr lang="en-US" dirty="0" err="1"/>
              <a:t>ngân</a:t>
            </a:r>
            <a:r>
              <a:rPr lang="en-US" dirty="0"/>
              <a:t> </a:t>
            </a:r>
            <a:r>
              <a:rPr lang="en-US" dirty="0" err="1"/>
              <a:t>quỹ</a:t>
            </a:r>
            <a:r>
              <a:rPr lang="en-US" dirty="0"/>
              <a:t> </a:t>
            </a:r>
            <a:r>
              <a:rPr lang="en-US" dirty="0" err="1"/>
              <a:t>cần</a:t>
            </a:r>
            <a:r>
              <a:rPr lang="en-US" dirty="0"/>
              <a:t> </a:t>
            </a:r>
            <a:r>
              <a:rPr lang="en-US" dirty="0" err="1"/>
              <a:t>bổ</a:t>
            </a:r>
            <a:r>
              <a:rPr lang="en-US" dirty="0"/>
              <a:t> sung </a:t>
            </a:r>
            <a:r>
              <a:rPr lang="en-US" dirty="0" err="1"/>
              <a:t>bằng</a:t>
            </a:r>
            <a:r>
              <a:rPr lang="en-US" dirty="0"/>
              <a:t>:</a:t>
            </a:r>
          </a:p>
          <a:p>
            <a:r>
              <a:rPr lang="en-US" dirty="0" err="1"/>
              <a:t>Nhu</a:t>
            </a:r>
            <a:r>
              <a:rPr lang="en-US" dirty="0"/>
              <a:t> </a:t>
            </a:r>
            <a:r>
              <a:rPr lang="en-US" dirty="0" err="1"/>
              <a:t>cầu</a:t>
            </a:r>
            <a:r>
              <a:rPr lang="en-US" dirty="0"/>
              <a:t> </a:t>
            </a:r>
            <a:r>
              <a:rPr lang="en-US" dirty="0" err="1"/>
              <a:t>tăng</a:t>
            </a:r>
            <a:r>
              <a:rPr lang="en-US" dirty="0"/>
              <a:t> </a:t>
            </a:r>
            <a:r>
              <a:rPr lang="en-US" dirty="0" err="1"/>
              <a:t>ngân</a:t>
            </a:r>
            <a:r>
              <a:rPr lang="en-US" dirty="0"/>
              <a:t> </a:t>
            </a:r>
            <a:r>
              <a:rPr lang="en-US" dirty="0" err="1"/>
              <a:t>quỹ</a:t>
            </a:r>
            <a:r>
              <a:rPr lang="en-US" dirty="0"/>
              <a:t> = </a:t>
            </a:r>
            <a:r>
              <a:rPr lang="en-US" dirty="0" err="1"/>
              <a:t>Tổng</a:t>
            </a:r>
            <a:r>
              <a:rPr lang="en-US" dirty="0"/>
              <a:t> </a:t>
            </a:r>
            <a:r>
              <a:rPr lang="en-US" dirty="0" err="1"/>
              <a:t>tài</a:t>
            </a:r>
            <a:r>
              <a:rPr lang="en-US" dirty="0"/>
              <a:t> </a:t>
            </a:r>
            <a:r>
              <a:rPr lang="en-US" dirty="0" err="1"/>
              <a:t>sản</a:t>
            </a:r>
            <a:r>
              <a:rPr lang="en-US" dirty="0"/>
              <a:t> – </a:t>
            </a:r>
            <a:r>
              <a:rPr lang="en-US" dirty="0" err="1"/>
              <a:t>tổng</a:t>
            </a:r>
            <a:r>
              <a:rPr lang="en-US" dirty="0"/>
              <a:t> </a:t>
            </a:r>
            <a:r>
              <a:rPr lang="en-US" dirty="0" err="1"/>
              <a:t>nguồn</a:t>
            </a:r>
            <a:r>
              <a:rPr lang="en-US" dirty="0"/>
              <a:t> </a:t>
            </a:r>
            <a:r>
              <a:rPr lang="en-US" dirty="0" err="1"/>
              <a:t>vốn</a:t>
            </a:r>
            <a:endParaRPr lang="en-US" dirty="0"/>
          </a:p>
          <a:p>
            <a:r>
              <a:rPr lang="en-US" dirty="0"/>
              <a:t>	                            =   </a:t>
            </a:r>
            <a:r>
              <a:rPr lang="en-US" dirty="0">
                <a:solidFill>
                  <a:srgbClr val="000000"/>
                </a:solidFill>
                <a:latin typeface="Arial"/>
              </a:rPr>
              <a:t>25448.3892 -  23119.6842     = </a:t>
            </a:r>
            <a:r>
              <a:rPr lang="en-US" b="1" u="sng" dirty="0">
                <a:solidFill>
                  <a:srgbClr val="000000"/>
                </a:solidFill>
                <a:latin typeface="Arial"/>
              </a:rPr>
              <a:t>2328.705</a:t>
            </a:r>
          </a:p>
        </p:txBody>
      </p:sp>
    </p:spTree>
    <p:extLst>
      <p:ext uri="{BB962C8B-B14F-4D97-AF65-F5344CB8AC3E}">
        <p14:creationId xmlns:p14="http://schemas.microsoft.com/office/powerpoint/2010/main" val="21789245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PP </a:t>
            </a:r>
            <a:r>
              <a:rPr lang="en-US" dirty="0" err="1">
                <a:solidFill>
                  <a:schemeClr val="tx1"/>
                </a:solidFill>
              </a:rPr>
              <a:t>Tỷ</a:t>
            </a:r>
            <a:r>
              <a:rPr lang="en-US" dirty="0">
                <a:solidFill>
                  <a:schemeClr val="tx1"/>
                </a:solidFill>
              </a:rPr>
              <a:t> </a:t>
            </a:r>
            <a:r>
              <a:rPr lang="en-US" dirty="0" err="1">
                <a:solidFill>
                  <a:schemeClr val="tx1"/>
                </a:solidFill>
              </a:rPr>
              <a:t>lệ</a:t>
            </a:r>
            <a:r>
              <a:rPr lang="en-US" dirty="0">
                <a:solidFill>
                  <a:schemeClr val="tx1"/>
                </a:solidFill>
              </a:rPr>
              <a:t> % </a:t>
            </a:r>
            <a:r>
              <a:rPr lang="en-US" dirty="0" err="1">
                <a:solidFill>
                  <a:schemeClr val="tx1"/>
                </a:solidFill>
              </a:rPr>
              <a:t>doanh</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giới</a:t>
            </a:r>
            <a:r>
              <a:rPr lang="en-US" dirty="0">
                <a:solidFill>
                  <a:schemeClr val="tx1"/>
                </a:solidFill>
              </a:rPr>
              <a:t> </a:t>
            </a:r>
            <a:r>
              <a:rPr lang="en-US" dirty="0" err="1">
                <a:solidFill>
                  <a:schemeClr val="tx1"/>
                </a:solidFill>
              </a:rPr>
              <a:t>hạn</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tiêu</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chính</a:t>
            </a:r>
            <a:endParaRPr lang="en-US" dirty="0"/>
          </a:p>
        </p:txBody>
      </p:sp>
      <p:sp>
        <p:nvSpPr>
          <p:cNvPr id="3" name="Content Placeholder 2"/>
          <p:cNvSpPr>
            <a:spLocks noGrp="1"/>
          </p:cNvSpPr>
          <p:nvPr>
            <p:ph idx="1"/>
          </p:nvPr>
        </p:nvSpPr>
        <p:spPr>
          <a:xfrm>
            <a:off x="779463" y="1949824"/>
            <a:ext cx="7583488" cy="628540"/>
          </a:xfrm>
        </p:spPr>
        <p:txBody>
          <a:bodyPr/>
          <a:lstStyle/>
          <a:p>
            <a:pPr marL="0" indent="0" algn="ctr">
              <a:buNone/>
            </a:pPr>
            <a:r>
              <a:rPr lang="en-US" b="1" dirty="0"/>
              <a:t>GIỚI HẠN CÁC NGUỒN TÀI TRỢ</a:t>
            </a:r>
          </a:p>
        </p:txBody>
      </p:sp>
      <p:graphicFrame>
        <p:nvGraphicFramePr>
          <p:cNvPr id="4" name="Table 3"/>
          <p:cNvGraphicFramePr>
            <a:graphicFrameLocks noGrp="1"/>
          </p:cNvGraphicFramePr>
          <p:nvPr>
            <p:extLst>
              <p:ext uri="{D42A27DB-BD31-4B8C-83A1-F6EECF244321}">
                <p14:modId xmlns:p14="http://schemas.microsoft.com/office/powerpoint/2010/main" val="1532165574"/>
              </p:ext>
            </p:extLst>
          </p:nvPr>
        </p:nvGraphicFramePr>
        <p:xfrm>
          <a:off x="384875" y="2578364"/>
          <a:ext cx="8287653" cy="3764280"/>
        </p:xfrm>
        <a:graphic>
          <a:graphicData uri="http://schemas.openxmlformats.org/drawingml/2006/table">
            <a:tbl>
              <a:tblPr firstRow="1" bandRow="1">
                <a:tableStyleId>{5C22544A-7EE6-4342-B048-85BDC9FD1C3A}</a:tableStyleId>
              </a:tblPr>
              <a:tblGrid>
                <a:gridCol w="4517087">
                  <a:extLst>
                    <a:ext uri="{9D8B030D-6E8A-4147-A177-3AD203B41FA5}">
                      <a16:colId xmlns:a16="http://schemas.microsoft.com/office/drawing/2014/main" val="20000"/>
                    </a:ext>
                  </a:extLst>
                </a:gridCol>
                <a:gridCol w="3770566">
                  <a:extLst>
                    <a:ext uri="{9D8B030D-6E8A-4147-A177-3AD203B41FA5}">
                      <a16:colId xmlns:a16="http://schemas.microsoft.com/office/drawing/2014/main" val="20001"/>
                    </a:ext>
                  </a:extLst>
                </a:gridCol>
              </a:tblGrid>
              <a:tr h="370840">
                <a:tc>
                  <a:txBody>
                    <a:bodyPr/>
                    <a:lstStyle/>
                    <a:p>
                      <a:r>
                        <a:rPr lang="en-US" dirty="0" err="1">
                          <a:solidFill>
                            <a:srgbClr val="000000"/>
                          </a:solidFill>
                        </a:rPr>
                        <a:t>Giới</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chỉ</a:t>
                      </a:r>
                      <a:r>
                        <a:rPr lang="en-US" dirty="0">
                          <a:solidFill>
                            <a:srgbClr val="000000"/>
                          </a:solidFill>
                        </a:rPr>
                        <a:t> </a:t>
                      </a:r>
                      <a:r>
                        <a:rPr lang="en-US" dirty="0" err="1">
                          <a:solidFill>
                            <a:srgbClr val="000000"/>
                          </a:solidFill>
                        </a:rPr>
                        <a:t>tiêu</a:t>
                      </a:r>
                      <a:r>
                        <a:rPr lang="en-US" dirty="0">
                          <a:solidFill>
                            <a:srgbClr val="000000"/>
                          </a:solidFill>
                        </a:rPr>
                        <a:t> </a:t>
                      </a:r>
                      <a:r>
                        <a:rPr lang="en-US" dirty="0" err="1">
                          <a:solidFill>
                            <a:srgbClr val="000000"/>
                          </a:solidFill>
                        </a:rPr>
                        <a:t>tài</a:t>
                      </a:r>
                      <a:r>
                        <a:rPr lang="en-US" dirty="0">
                          <a:solidFill>
                            <a:srgbClr val="000000"/>
                          </a:solidFill>
                        </a:rPr>
                        <a:t> </a:t>
                      </a:r>
                      <a:r>
                        <a:rPr lang="en-US" dirty="0" err="1">
                          <a:solidFill>
                            <a:srgbClr val="000000"/>
                          </a:solidFill>
                        </a:rPr>
                        <a:t>chính</a:t>
                      </a:r>
                      <a:endParaRPr lang="en-US" dirty="0">
                        <a:solidFill>
                          <a:srgbClr val="000000"/>
                        </a:solidFill>
                      </a:endParaRPr>
                    </a:p>
                  </a:txBody>
                  <a:tcPr/>
                </a:tc>
                <a:tc>
                  <a:txBody>
                    <a:bodyPr/>
                    <a:lstStyle/>
                    <a:p>
                      <a:r>
                        <a:rPr lang="en-US" dirty="0" err="1">
                          <a:solidFill>
                            <a:srgbClr val="000000"/>
                          </a:solidFill>
                        </a:rPr>
                        <a:t>Giới</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nguồn</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nợ</a:t>
                      </a:r>
                      <a:r>
                        <a:rPr lang="en-US" dirty="0">
                          <a:solidFill>
                            <a:srgbClr val="000000"/>
                          </a:solidFill>
                        </a:rPr>
                        <a:t> ≤ 55%</a:t>
                      </a:r>
                    </a:p>
                  </a:txBody>
                  <a:tcPr/>
                </a:tc>
                <a:tc>
                  <a:txBody>
                    <a:bodyPr/>
                    <a:lstStyle/>
                    <a:p>
                      <a:pPr marL="285750" indent="-285750">
                        <a:buFontTx/>
                        <a:buChar char="-"/>
                      </a:pPr>
                      <a:r>
                        <a:rPr lang="en-US" dirty="0" err="1">
                          <a:solidFill>
                            <a:srgbClr val="000000"/>
                          </a:solidFill>
                        </a:rPr>
                        <a:t>Nợ</a:t>
                      </a:r>
                      <a:r>
                        <a:rPr lang="en-US" dirty="0">
                          <a:solidFill>
                            <a:srgbClr val="000000"/>
                          </a:solidFill>
                        </a:rPr>
                        <a:t> </a:t>
                      </a:r>
                      <a:r>
                        <a:rPr lang="en-US" dirty="0" err="1">
                          <a:solidFill>
                            <a:srgbClr val="000000"/>
                          </a:solidFill>
                        </a:rPr>
                        <a:t>phải</a:t>
                      </a:r>
                      <a:r>
                        <a:rPr lang="en-US" dirty="0">
                          <a:solidFill>
                            <a:srgbClr val="000000"/>
                          </a:solidFill>
                        </a:rPr>
                        <a:t> </a:t>
                      </a:r>
                      <a:r>
                        <a:rPr lang="en-US" dirty="0" err="1">
                          <a:solidFill>
                            <a:srgbClr val="000000"/>
                          </a:solidFill>
                        </a:rPr>
                        <a:t>trả</a:t>
                      </a:r>
                      <a:r>
                        <a:rPr lang="en-US" dirty="0">
                          <a:solidFill>
                            <a:srgbClr val="000000"/>
                          </a:solidFill>
                        </a:rPr>
                        <a:t> ≤  13996.61</a:t>
                      </a:r>
                    </a:p>
                    <a:p>
                      <a:pPr marL="285750" indent="-285750">
                        <a:buFontTx/>
                        <a:buChar char="-"/>
                      </a:pPr>
                      <a:r>
                        <a:rPr lang="en-US" dirty="0" err="1">
                          <a:solidFill>
                            <a:srgbClr val="000000"/>
                          </a:solidFill>
                        </a:rPr>
                        <a:t>Nợ</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 988.61</a:t>
                      </a:r>
                      <a:endParaRPr lang="en-US"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 1.3</a:t>
                      </a:r>
                    </a:p>
                  </a:txBody>
                  <a:tcPr/>
                </a:tc>
                <a:tc>
                  <a:txBody>
                    <a:bodyPr/>
                    <a:lstStyle/>
                    <a:p>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 11226.64831</a:t>
                      </a:r>
                    </a:p>
                    <a:p>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 1018.46</a:t>
                      </a:r>
                    </a:p>
                  </a:txBody>
                  <a:tcPr/>
                </a:tc>
                <a:extLst>
                  <a:ext uri="{0D108BD9-81ED-4DB2-BD59-A6C34878D82A}">
                    <a16:rowId xmlns:a16="http://schemas.microsoft.com/office/drawing/2014/main" val="10002"/>
                  </a:ext>
                </a:extLst>
              </a:tr>
              <a:tr h="370840">
                <a:tc>
                  <a:txBody>
                    <a:bodyPr/>
                    <a:lstStyle/>
                    <a:p>
                      <a:r>
                        <a:rPr lang="en-US" dirty="0" err="1">
                          <a:solidFill>
                            <a:srgbClr val="000000"/>
                          </a:solidFill>
                        </a:rPr>
                        <a:t>Hệ</a:t>
                      </a:r>
                      <a:r>
                        <a:rPr lang="en-US" dirty="0">
                          <a:solidFill>
                            <a:srgbClr val="000000"/>
                          </a:solidFill>
                        </a:rPr>
                        <a:t> </a:t>
                      </a:r>
                      <a:r>
                        <a:rPr lang="en-US" dirty="0" err="1">
                          <a:solidFill>
                            <a:srgbClr val="000000"/>
                          </a:solidFill>
                        </a:rPr>
                        <a:t>số</a:t>
                      </a:r>
                      <a:r>
                        <a:rPr lang="en-US" dirty="0">
                          <a:solidFill>
                            <a:srgbClr val="000000"/>
                          </a:solidFill>
                        </a:rPr>
                        <a:t> </a:t>
                      </a:r>
                      <a:r>
                        <a:rPr lang="en-US" dirty="0" err="1">
                          <a:solidFill>
                            <a:srgbClr val="000000"/>
                          </a:solidFill>
                        </a:rPr>
                        <a:t>khả</a:t>
                      </a:r>
                      <a:r>
                        <a:rPr lang="en-US" dirty="0">
                          <a:solidFill>
                            <a:srgbClr val="000000"/>
                          </a:solidFill>
                        </a:rPr>
                        <a:t> </a:t>
                      </a:r>
                      <a:r>
                        <a:rPr lang="en-US" dirty="0" err="1">
                          <a:solidFill>
                            <a:srgbClr val="000000"/>
                          </a:solidFill>
                        </a:rPr>
                        <a:t>năng</a:t>
                      </a:r>
                      <a:r>
                        <a:rPr lang="en-US" dirty="0">
                          <a:solidFill>
                            <a:srgbClr val="000000"/>
                          </a:solidFill>
                        </a:rPr>
                        <a:t> </a:t>
                      </a:r>
                      <a:r>
                        <a:rPr lang="en-US" dirty="0" err="1">
                          <a:solidFill>
                            <a:srgbClr val="000000"/>
                          </a:solidFill>
                        </a:rPr>
                        <a:t>thanh</a:t>
                      </a:r>
                      <a:r>
                        <a:rPr lang="en-US" dirty="0">
                          <a:solidFill>
                            <a:srgbClr val="000000"/>
                          </a:solidFill>
                        </a:rPr>
                        <a:t> </a:t>
                      </a:r>
                      <a:r>
                        <a:rPr lang="en-US" dirty="0" err="1">
                          <a:solidFill>
                            <a:srgbClr val="000000"/>
                          </a:solidFill>
                        </a:rPr>
                        <a:t>toán</a:t>
                      </a:r>
                      <a:r>
                        <a:rPr lang="en-US" dirty="0">
                          <a:solidFill>
                            <a:srgbClr val="000000"/>
                          </a:solidFill>
                        </a:rPr>
                        <a:t> </a:t>
                      </a:r>
                      <a:r>
                        <a:rPr lang="en-US" dirty="0" err="1">
                          <a:solidFill>
                            <a:srgbClr val="000000"/>
                          </a:solidFill>
                        </a:rPr>
                        <a:t>nhanh</a:t>
                      </a:r>
                      <a:r>
                        <a:rPr lang="en-US" dirty="0">
                          <a:solidFill>
                            <a:srgbClr val="000000"/>
                          </a:solidFill>
                        </a:rPr>
                        <a:t> ≥ 0.45</a:t>
                      </a:r>
                    </a:p>
                  </a:txBody>
                  <a:tcPr/>
                </a:tc>
                <a:tc>
                  <a:txBody>
                    <a:bodyPr/>
                    <a:lstStyle/>
                    <a:p>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 10557.7</a:t>
                      </a:r>
                    </a:p>
                    <a:p>
                      <a:r>
                        <a:rPr lang="en-US" dirty="0">
                          <a:solidFill>
                            <a:srgbClr val="000000"/>
                          </a:solidFill>
                        </a:rPr>
                        <a:t>- </a:t>
                      </a:r>
                      <a:r>
                        <a:rPr lang="en-US" dirty="0" err="1">
                          <a:solidFill>
                            <a:srgbClr val="000000"/>
                          </a:solidFill>
                        </a:rPr>
                        <a:t>Nợ</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 </a:t>
                      </a:r>
                      <a:r>
                        <a:rPr lang="en-US" b="1" dirty="0">
                          <a:solidFill>
                            <a:srgbClr val="FF0000"/>
                          </a:solidFill>
                        </a:rPr>
                        <a:t>349.51</a:t>
                      </a:r>
                    </a:p>
                  </a:txBody>
                  <a:tcPr/>
                </a:tc>
                <a:extLst>
                  <a:ext uri="{0D108BD9-81ED-4DB2-BD59-A6C34878D82A}">
                    <a16:rowId xmlns:a16="http://schemas.microsoft.com/office/drawing/2014/main" val="10003"/>
                  </a:ext>
                </a:extLst>
              </a:tr>
              <a:tr h="370840">
                <a:tc>
                  <a:txBody>
                    <a:bodyPr/>
                    <a:lstStyle/>
                    <a:p>
                      <a:r>
                        <a:rPr lang="en-US" dirty="0" err="1">
                          <a:solidFill>
                            <a:srgbClr val="000000"/>
                          </a:solidFill>
                        </a:rPr>
                        <a:t>Nợ</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a:t>
                      </a:r>
                      <a:r>
                        <a:rPr lang="en-US" dirty="0" err="1">
                          <a:solidFill>
                            <a:srgbClr val="000000"/>
                          </a:solidFill>
                        </a:rPr>
                        <a:t>mức</a:t>
                      </a:r>
                      <a:r>
                        <a:rPr lang="en-US" dirty="0">
                          <a:solidFill>
                            <a:srgbClr val="000000"/>
                          </a:solidFill>
                        </a:rPr>
                        <a:t> </a:t>
                      </a:r>
                      <a:r>
                        <a:rPr lang="en-US" dirty="0" err="1">
                          <a:solidFill>
                            <a:srgbClr val="000000"/>
                          </a:solidFill>
                        </a:rPr>
                        <a:t>tối</a:t>
                      </a:r>
                      <a:r>
                        <a:rPr lang="en-US" dirty="0">
                          <a:solidFill>
                            <a:srgbClr val="000000"/>
                          </a:solidFill>
                        </a:rPr>
                        <a:t> </a:t>
                      </a:r>
                      <a:r>
                        <a:rPr lang="en-US" dirty="0" err="1">
                          <a:solidFill>
                            <a:srgbClr val="000000"/>
                          </a:solidFill>
                        </a:rPr>
                        <a:t>đa</a:t>
                      </a:r>
                      <a:r>
                        <a:rPr lang="en-US" dirty="0">
                          <a:solidFill>
                            <a:srgbClr val="000000"/>
                          </a:solidFill>
                        </a:rPr>
                        <a:t> </a:t>
                      </a:r>
                      <a:r>
                        <a:rPr lang="en-US" dirty="0" err="1">
                          <a:solidFill>
                            <a:srgbClr val="000000"/>
                          </a:solidFill>
                        </a:rPr>
                        <a:t>là</a:t>
                      </a:r>
                      <a:endParaRPr lang="en-US" dirty="0">
                        <a:solidFill>
                          <a:srgbClr val="000000"/>
                        </a:solidFill>
                      </a:endParaRPr>
                    </a:p>
                  </a:txBody>
                  <a:tcPr/>
                </a:tc>
                <a:tc>
                  <a:txBody>
                    <a:bodyPr/>
                    <a:lstStyle/>
                    <a:p>
                      <a:pPr algn="ctr"/>
                      <a:r>
                        <a:rPr lang="en-US" b="1" dirty="0">
                          <a:solidFill>
                            <a:srgbClr val="FF0000"/>
                          </a:solidFill>
                        </a:rPr>
                        <a:t>988.61</a:t>
                      </a:r>
                    </a:p>
                  </a:txBody>
                  <a:tcPr/>
                </a:tc>
                <a:extLst>
                  <a:ext uri="{0D108BD9-81ED-4DB2-BD59-A6C34878D82A}">
                    <a16:rowId xmlns:a16="http://schemas.microsoft.com/office/drawing/2014/main" val="10004"/>
                  </a:ext>
                </a:extLst>
              </a:tr>
              <a:tr h="370840">
                <a:tc>
                  <a:txBody>
                    <a:bodyPr/>
                    <a:lstStyle/>
                    <a:p>
                      <a:r>
                        <a:rPr lang="en-US" dirty="0" err="1">
                          <a:solidFill>
                            <a:srgbClr val="000000"/>
                          </a:solidFill>
                        </a:rPr>
                        <a:t>Vay</a:t>
                      </a:r>
                      <a:r>
                        <a:rPr lang="en-US" dirty="0">
                          <a:solidFill>
                            <a:srgbClr val="000000"/>
                          </a:solidFill>
                        </a:rPr>
                        <a:t> </a:t>
                      </a:r>
                      <a:r>
                        <a:rPr lang="en-US" dirty="0" err="1">
                          <a:solidFill>
                            <a:srgbClr val="000000"/>
                          </a:solidFill>
                        </a:rPr>
                        <a:t>ngắn</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a:t>
                      </a:r>
                      <a:r>
                        <a:rPr lang="en-US" dirty="0" err="1">
                          <a:solidFill>
                            <a:srgbClr val="000000"/>
                          </a:solidFill>
                        </a:rPr>
                        <a:t>mức</a:t>
                      </a:r>
                      <a:r>
                        <a:rPr lang="en-US" dirty="0">
                          <a:solidFill>
                            <a:srgbClr val="000000"/>
                          </a:solidFill>
                        </a:rPr>
                        <a:t> </a:t>
                      </a:r>
                      <a:r>
                        <a:rPr lang="en-US" dirty="0" err="1">
                          <a:solidFill>
                            <a:srgbClr val="000000"/>
                          </a:solidFill>
                        </a:rPr>
                        <a:t>tối</a:t>
                      </a:r>
                      <a:r>
                        <a:rPr lang="en-US" dirty="0">
                          <a:solidFill>
                            <a:srgbClr val="000000"/>
                          </a:solidFill>
                        </a:rPr>
                        <a:t> </a:t>
                      </a:r>
                      <a:r>
                        <a:rPr lang="en-US" dirty="0" err="1">
                          <a:solidFill>
                            <a:srgbClr val="000000"/>
                          </a:solidFill>
                        </a:rPr>
                        <a:t>đa</a:t>
                      </a:r>
                      <a:r>
                        <a:rPr lang="en-US" dirty="0">
                          <a:solidFill>
                            <a:srgbClr val="000000"/>
                          </a:solidFill>
                        </a:rPr>
                        <a:t> </a:t>
                      </a:r>
                      <a:r>
                        <a:rPr lang="en-US" dirty="0" err="1">
                          <a:solidFill>
                            <a:srgbClr val="000000"/>
                          </a:solidFill>
                        </a:rPr>
                        <a:t>là</a:t>
                      </a:r>
                      <a:r>
                        <a:rPr lang="en-US" dirty="0">
                          <a:solidFill>
                            <a:srgbClr val="000000"/>
                          </a:solidFill>
                        </a:rPr>
                        <a:t> </a:t>
                      </a:r>
                    </a:p>
                  </a:txBody>
                  <a:tcPr/>
                </a:tc>
                <a:tc>
                  <a:txBody>
                    <a:bodyPr/>
                    <a:lstStyle/>
                    <a:p>
                      <a:pPr algn="ctr"/>
                      <a:r>
                        <a:rPr lang="en-US" b="1" dirty="0">
                          <a:solidFill>
                            <a:srgbClr val="FF0000"/>
                          </a:solidFill>
                        </a:rPr>
                        <a:t>349.51</a:t>
                      </a:r>
                    </a:p>
                  </a:txBody>
                  <a:tcPr/>
                </a:tc>
                <a:extLst>
                  <a:ext uri="{0D108BD9-81ED-4DB2-BD59-A6C34878D82A}">
                    <a16:rowId xmlns:a16="http://schemas.microsoft.com/office/drawing/2014/main" val="10005"/>
                  </a:ext>
                </a:extLst>
              </a:tr>
              <a:tr h="213862">
                <a:tc>
                  <a:txBody>
                    <a:bodyPr/>
                    <a:lstStyle/>
                    <a:p>
                      <a:r>
                        <a:rPr lang="en-US" dirty="0" err="1">
                          <a:solidFill>
                            <a:srgbClr val="000000"/>
                          </a:solidFill>
                        </a:rPr>
                        <a:t>Vay</a:t>
                      </a:r>
                      <a:r>
                        <a:rPr lang="en-US" dirty="0">
                          <a:solidFill>
                            <a:srgbClr val="000000"/>
                          </a:solidFill>
                        </a:rPr>
                        <a:t> </a:t>
                      </a:r>
                      <a:r>
                        <a:rPr lang="en-US" dirty="0" err="1">
                          <a:solidFill>
                            <a:srgbClr val="000000"/>
                          </a:solidFill>
                        </a:rPr>
                        <a:t>dài</a:t>
                      </a:r>
                      <a:r>
                        <a:rPr lang="en-US" dirty="0">
                          <a:solidFill>
                            <a:srgbClr val="000000"/>
                          </a:solidFill>
                        </a:rPr>
                        <a:t> </a:t>
                      </a:r>
                      <a:r>
                        <a:rPr lang="en-US" dirty="0" err="1">
                          <a:solidFill>
                            <a:srgbClr val="000000"/>
                          </a:solidFill>
                        </a:rPr>
                        <a:t>hạn</a:t>
                      </a:r>
                      <a:r>
                        <a:rPr lang="en-US" dirty="0">
                          <a:solidFill>
                            <a:srgbClr val="000000"/>
                          </a:solidFill>
                        </a:rPr>
                        <a:t> </a:t>
                      </a:r>
                      <a:r>
                        <a:rPr lang="en-US" dirty="0" err="1">
                          <a:solidFill>
                            <a:srgbClr val="000000"/>
                          </a:solidFill>
                        </a:rPr>
                        <a:t>tăng</a:t>
                      </a:r>
                      <a:r>
                        <a:rPr lang="en-US" dirty="0">
                          <a:solidFill>
                            <a:srgbClr val="000000"/>
                          </a:solidFill>
                        </a:rPr>
                        <a:t> </a:t>
                      </a:r>
                      <a:r>
                        <a:rPr lang="en-US" dirty="0" err="1">
                          <a:solidFill>
                            <a:srgbClr val="000000"/>
                          </a:solidFill>
                        </a:rPr>
                        <a:t>thêm</a:t>
                      </a:r>
                      <a:r>
                        <a:rPr lang="en-US" dirty="0">
                          <a:solidFill>
                            <a:srgbClr val="000000"/>
                          </a:solidFill>
                        </a:rPr>
                        <a:t> </a:t>
                      </a:r>
                    </a:p>
                  </a:txBody>
                  <a:tcPr/>
                </a:tc>
                <a:tc>
                  <a:txBody>
                    <a:bodyPr/>
                    <a:lstStyle/>
                    <a:p>
                      <a:pPr algn="ctr"/>
                      <a:r>
                        <a:rPr lang="en-US" b="1" dirty="0">
                          <a:solidFill>
                            <a:srgbClr val="FF0000"/>
                          </a:solidFill>
                        </a:rPr>
                        <a:t>639.1</a:t>
                      </a:r>
                    </a:p>
                  </a:txBody>
                  <a:tcPr/>
                </a:tc>
                <a:extLst>
                  <a:ext uri="{0D108BD9-81ED-4DB2-BD59-A6C34878D82A}">
                    <a16:rowId xmlns:a16="http://schemas.microsoft.com/office/drawing/2014/main" val="10006"/>
                  </a:ext>
                </a:extLst>
              </a:tr>
              <a:tr h="213862">
                <a:tc>
                  <a:txBody>
                    <a:bodyPr/>
                    <a:lstStyle/>
                    <a:p>
                      <a:r>
                        <a:rPr lang="en-US" dirty="0" err="1">
                          <a:solidFill>
                            <a:srgbClr val="000000"/>
                          </a:solidFill>
                        </a:rPr>
                        <a:t>Huy</a:t>
                      </a:r>
                      <a:r>
                        <a:rPr lang="en-US" dirty="0">
                          <a:solidFill>
                            <a:srgbClr val="000000"/>
                          </a:solidFill>
                        </a:rPr>
                        <a:t> </a:t>
                      </a:r>
                      <a:r>
                        <a:rPr lang="en-US" dirty="0" err="1">
                          <a:solidFill>
                            <a:srgbClr val="000000"/>
                          </a:solidFill>
                        </a:rPr>
                        <a:t>động</a:t>
                      </a:r>
                      <a:r>
                        <a:rPr lang="en-US" dirty="0">
                          <a:solidFill>
                            <a:srgbClr val="000000"/>
                          </a:solidFill>
                        </a:rPr>
                        <a:t> </a:t>
                      </a:r>
                      <a:r>
                        <a:rPr lang="en-US" dirty="0" err="1">
                          <a:solidFill>
                            <a:srgbClr val="000000"/>
                          </a:solidFill>
                        </a:rPr>
                        <a:t>vốn</a:t>
                      </a:r>
                      <a:r>
                        <a:rPr lang="en-US" dirty="0">
                          <a:solidFill>
                            <a:srgbClr val="000000"/>
                          </a:solidFill>
                        </a:rPr>
                        <a:t> </a:t>
                      </a:r>
                      <a:r>
                        <a:rPr lang="en-US" dirty="0" err="1">
                          <a:solidFill>
                            <a:srgbClr val="000000"/>
                          </a:solidFill>
                        </a:rPr>
                        <a:t>cổ</a:t>
                      </a:r>
                      <a:r>
                        <a:rPr lang="en-US" dirty="0">
                          <a:solidFill>
                            <a:srgbClr val="000000"/>
                          </a:solidFill>
                        </a:rPr>
                        <a:t> </a:t>
                      </a:r>
                      <a:r>
                        <a:rPr lang="en-US" dirty="0" err="1">
                          <a:solidFill>
                            <a:srgbClr val="000000"/>
                          </a:solidFill>
                        </a:rPr>
                        <a:t>phần</a:t>
                      </a:r>
                      <a:endParaRPr lang="en-US" dirty="0">
                        <a:solidFill>
                          <a:srgbClr val="000000"/>
                        </a:solidFill>
                      </a:endParaRPr>
                    </a:p>
                  </a:txBody>
                  <a:tcPr/>
                </a:tc>
                <a:tc>
                  <a:txBody>
                    <a:bodyPr/>
                    <a:lstStyle/>
                    <a:p>
                      <a:pPr algn="ctr"/>
                      <a:r>
                        <a:rPr lang="en-US" b="1" dirty="0">
                          <a:solidFill>
                            <a:srgbClr val="FF0000"/>
                          </a:solidFill>
                        </a:rPr>
                        <a:t>1340.095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67101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PP </a:t>
            </a:r>
            <a:r>
              <a:rPr lang="en-US" dirty="0" err="1">
                <a:solidFill>
                  <a:schemeClr val="tx1"/>
                </a:solidFill>
              </a:rPr>
              <a:t>Tỷ</a:t>
            </a:r>
            <a:r>
              <a:rPr lang="en-US" dirty="0">
                <a:solidFill>
                  <a:schemeClr val="tx1"/>
                </a:solidFill>
              </a:rPr>
              <a:t> </a:t>
            </a:r>
            <a:r>
              <a:rPr lang="en-US" dirty="0" err="1">
                <a:solidFill>
                  <a:schemeClr val="tx1"/>
                </a:solidFill>
              </a:rPr>
              <a:t>lệ</a:t>
            </a:r>
            <a:r>
              <a:rPr lang="en-US" dirty="0">
                <a:solidFill>
                  <a:schemeClr val="tx1"/>
                </a:solidFill>
              </a:rPr>
              <a:t> % </a:t>
            </a:r>
            <a:r>
              <a:rPr lang="en-US" dirty="0" err="1">
                <a:solidFill>
                  <a:schemeClr val="tx1"/>
                </a:solidFill>
              </a:rPr>
              <a:t>doanh</a:t>
            </a:r>
            <a:r>
              <a:rPr lang="en-US" dirty="0">
                <a:solidFill>
                  <a:schemeClr val="tx1"/>
                </a:solidFill>
              </a:rPr>
              <a:t> </a:t>
            </a:r>
            <a:r>
              <a:rPr lang="en-US" dirty="0" err="1">
                <a:solidFill>
                  <a:schemeClr val="tx1"/>
                </a:solidFill>
              </a:rPr>
              <a:t>thu</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giới</a:t>
            </a:r>
            <a:r>
              <a:rPr lang="en-US" dirty="0">
                <a:solidFill>
                  <a:schemeClr val="tx1"/>
                </a:solidFill>
              </a:rPr>
              <a:t> </a:t>
            </a:r>
            <a:r>
              <a:rPr lang="en-US" dirty="0" err="1">
                <a:solidFill>
                  <a:schemeClr val="tx1"/>
                </a:solidFill>
              </a:rPr>
              <a:t>hạn</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tiêu</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chính</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7714561"/>
              </p:ext>
            </p:extLst>
          </p:nvPr>
        </p:nvGraphicFramePr>
        <p:xfrm>
          <a:off x="267955" y="1696316"/>
          <a:ext cx="8560007" cy="5130800"/>
        </p:xfrm>
        <a:graphic>
          <a:graphicData uri="http://schemas.openxmlformats.org/drawingml/2006/table">
            <a:tbl>
              <a:tblPr/>
              <a:tblGrid>
                <a:gridCol w="3671862">
                  <a:extLst>
                    <a:ext uri="{9D8B030D-6E8A-4147-A177-3AD203B41FA5}">
                      <a16:colId xmlns:a16="http://schemas.microsoft.com/office/drawing/2014/main" val="20000"/>
                    </a:ext>
                  </a:extLst>
                </a:gridCol>
                <a:gridCol w="1615219">
                  <a:extLst>
                    <a:ext uri="{9D8B030D-6E8A-4147-A177-3AD203B41FA5}">
                      <a16:colId xmlns:a16="http://schemas.microsoft.com/office/drawing/2014/main" val="20001"/>
                    </a:ext>
                  </a:extLst>
                </a:gridCol>
                <a:gridCol w="1603648">
                  <a:extLst>
                    <a:ext uri="{9D8B030D-6E8A-4147-A177-3AD203B41FA5}">
                      <a16:colId xmlns:a16="http://schemas.microsoft.com/office/drawing/2014/main" val="20002"/>
                    </a:ext>
                  </a:extLst>
                </a:gridCol>
                <a:gridCol w="1669278">
                  <a:extLst>
                    <a:ext uri="{9D8B030D-6E8A-4147-A177-3AD203B41FA5}">
                      <a16:colId xmlns:a16="http://schemas.microsoft.com/office/drawing/2014/main" val="20003"/>
                    </a:ext>
                  </a:extLst>
                </a:gridCol>
              </a:tblGrid>
              <a:tr h="249345">
                <a:tc>
                  <a:txBody>
                    <a:bodyPr/>
                    <a:lstStyle/>
                    <a:p>
                      <a:pPr algn="ctr" fontAlgn="ctr"/>
                      <a:r>
                        <a:rPr lang="en-US" sz="1600" b="1" i="0" u="none" strike="noStrike" dirty="0">
                          <a:solidFill>
                            <a:srgbClr val="000000"/>
                          </a:solidFill>
                          <a:effectLst/>
                          <a:latin typeface="VNI-Helve-Condense"/>
                        </a:rPr>
                        <a:t>TÀI SẢN</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2011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Doanh</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thu</a:t>
                      </a: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fontAlgn="ctr"/>
                      <a:r>
                        <a:rPr lang="en-US" sz="1600" b="1" i="0" u="none" strike="noStrike" dirty="0">
                          <a:solidFill>
                            <a:srgbClr val="000000"/>
                          </a:solidFill>
                          <a:effectLst/>
                          <a:latin typeface="VNI-Helve-Condense"/>
                        </a:rPr>
                        <a:t>2012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49345">
                <a:tc>
                  <a:txBody>
                    <a:bodyPr/>
                    <a:lstStyle/>
                    <a:p>
                      <a:pPr algn="l" fontAlgn="ctr"/>
                      <a:r>
                        <a:rPr lang="en-US" sz="1600" b="1" i="0" u="none" strike="noStrike" dirty="0" err="1">
                          <a:solidFill>
                            <a:srgbClr val="000000"/>
                          </a:solidFill>
                          <a:effectLst/>
                          <a:latin typeface="VNI-Helve-Condense"/>
                        </a:rPr>
                        <a:t>Tài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sản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ngắn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12,140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14594.6428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49345">
                <a:tc>
                  <a:txBody>
                    <a:bodyPr/>
                    <a:lstStyle/>
                    <a:p>
                      <a:pPr algn="l" fontAlgn="ctr"/>
                      <a:r>
                        <a:rPr lang="en-US" sz="1600" b="0" i="0" u="none" strike="noStrike" dirty="0" err="1">
                          <a:solidFill>
                            <a:srgbClr val="000000"/>
                          </a:solidFill>
                          <a:effectLst/>
                          <a:latin typeface="VNI-Helve-Condense"/>
                        </a:rPr>
                        <a:t>Tiền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và</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đương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tiền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890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1.10%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1077.538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49345">
                <a:tc>
                  <a:txBody>
                    <a:bodyPr/>
                    <a:lstStyle/>
                    <a:p>
                      <a:pPr algn="l" fontAlgn="ctr"/>
                      <a:r>
                        <a:rPr lang="en-US" sz="1600" b="0" i="0" u="none" strike="noStrike" dirty="0" err="1">
                          <a:solidFill>
                            <a:srgbClr val="000000"/>
                          </a:solidFill>
                          <a:effectLst/>
                          <a:latin typeface="VNI-Helve-Condense"/>
                        </a:rPr>
                        <a:t>Các</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thu</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VNI-Helve-Condense"/>
                        </a:rPr>
                        <a:t>3,049</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3.75%</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3673.425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49345">
                <a:tc>
                  <a:txBody>
                    <a:bodyPr/>
                    <a:lstStyle/>
                    <a:p>
                      <a:pPr algn="l" fontAlgn="ctr"/>
                      <a:r>
                        <a:rPr lang="en-US" sz="1600" b="0" i="0" u="none" strike="noStrike" dirty="0" err="1">
                          <a:solidFill>
                            <a:srgbClr val="000000"/>
                          </a:solidFill>
                          <a:effectLst/>
                          <a:latin typeface="VNI-Helve-Condense"/>
                        </a:rPr>
                        <a:t>Hàng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tồn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VNI-Helve-Condense"/>
                        </a:rPr>
                        <a:t>7,967</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9.81%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9609.6798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49345">
                <a:tc>
                  <a:txBody>
                    <a:bodyPr/>
                    <a:lstStyle/>
                    <a:p>
                      <a:pPr algn="l" fontAlgn="ctr"/>
                      <a:r>
                        <a:rPr lang="en-US" sz="1600" b="0" i="0" u="none" strike="noStrike" dirty="0" err="1">
                          <a:solidFill>
                            <a:srgbClr val="000000"/>
                          </a:solidFill>
                          <a:effectLst/>
                          <a:latin typeface="VNI-Helve-Condense"/>
                        </a:rPr>
                        <a:t>Tài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sản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ngắn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hạn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khác</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234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234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49345">
                <a:tc>
                  <a:txBody>
                    <a:bodyPr/>
                    <a:lstStyle/>
                    <a:p>
                      <a:pPr algn="l" fontAlgn="ctr"/>
                      <a:r>
                        <a:rPr lang="en-US" sz="1600" b="1" i="0" u="none" strike="noStrike" dirty="0" err="1">
                          <a:solidFill>
                            <a:srgbClr val="000000"/>
                          </a:solidFill>
                          <a:effectLst/>
                          <a:latin typeface="VNI-Helve-Condense"/>
                        </a:rPr>
                        <a:t>Tài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sản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9,004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10853.746</a:t>
                      </a:r>
                      <a:r>
                        <a:rPr lang="en-US" sz="1600" b="0" i="0" u="none" strike="noStrike" dirty="0">
                          <a:solidFill>
                            <a:srgbClr val="000000"/>
                          </a:solidFill>
                          <a:effectLst/>
                          <a:latin typeface="Arial"/>
                        </a:rPr>
                        <a: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49345">
                <a:tc>
                  <a:txBody>
                    <a:bodyPr/>
                    <a:lstStyle/>
                    <a:p>
                      <a:pPr algn="l" fontAlgn="ctr"/>
                      <a:r>
                        <a:rPr lang="en-US" sz="1600" b="0" i="0" u="none" strike="noStrike" dirty="0" err="1">
                          <a:solidFill>
                            <a:srgbClr val="000000"/>
                          </a:solidFill>
                          <a:effectLst/>
                          <a:latin typeface="VNI-Helve-Condense"/>
                        </a:rPr>
                        <a:t>Tài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sản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cố</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định</a:t>
                      </a:r>
                      <a:r>
                        <a:rPr lang="en-US" sz="1600" b="0" i="0" u="none" strike="noStrike" dirty="0">
                          <a:solidFill>
                            <a:srgbClr val="000000"/>
                          </a:solidFill>
                          <a:effectLst/>
                          <a:latin typeface="VNI-Helve-Condense"/>
                        </a:rPr>
                        <a:t>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9,004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11.08%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a:solidFill>
                            <a:srgbClr val="000000"/>
                          </a:solidFill>
                          <a:effectLst/>
                          <a:latin typeface="Arial"/>
                        </a:rPr>
                        <a:t>10853.7464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49345">
                <a:tc>
                  <a:txBody>
                    <a:bodyPr/>
                    <a:lstStyle/>
                    <a:p>
                      <a:pPr algn="ctr" fontAlgn="ctr"/>
                      <a:r>
                        <a:rPr lang="en-US" sz="1600" b="1" i="0" u="none" strike="noStrike" dirty="0">
                          <a:solidFill>
                            <a:srgbClr val="000000"/>
                          </a:solidFill>
                          <a:effectLst/>
                          <a:latin typeface="VNI-Helve-Condense"/>
                        </a:rPr>
                        <a:t>TỔNG TÀI SẢN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VNI-Helve-Condense"/>
                        </a:rPr>
                        <a:t>21,144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tc>
                  <a:txBody>
                    <a:bodyPr/>
                    <a:lstStyle/>
                    <a:p>
                      <a:pPr algn="r" fontAlgn="ctr"/>
                      <a:r>
                        <a:rPr lang="en-US" sz="1600" b="1" i="0" u="none" strike="noStrike" dirty="0">
                          <a:solidFill>
                            <a:srgbClr val="000000"/>
                          </a:solidFill>
                          <a:effectLst/>
                          <a:latin typeface="Arial"/>
                        </a:rPr>
                        <a:t>25448.3892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7FDFF"/>
                    </a:solidFill>
                  </a:tcPr>
                </a:tc>
                <a:extLst>
                  <a:ext uri="{0D108BD9-81ED-4DB2-BD59-A6C34878D82A}">
                    <a16:rowId xmlns:a16="http://schemas.microsoft.com/office/drawing/2014/main" val="10008"/>
                  </a:ext>
                </a:extLst>
              </a:tr>
              <a:tr h="249345">
                <a:tc>
                  <a:txBody>
                    <a:bodyPr/>
                    <a:lstStyle/>
                    <a:p>
                      <a:pPr algn="ctr" fontAlgn="ctr"/>
                      <a:r>
                        <a:rPr lang="en-US" sz="1600" b="1" i="0" u="none" strike="noStrike" dirty="0">
                          <a:solidFill>
                            <a:srgbClr val="000000"/>
                          </a:solidFill>
                          <a:effectLst/>
                          <a:latin typeface="VNI-Helve-Condense"/>
                        </a:rPr>
                        <a:t>NGUỒN VỐN</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r" fontAlgn="ctr"/>
                      <a:r>
                        <a:rPr lang="en-US" sz="1600" b="0"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r" fontAlgn="ctr"/>
                      <a:r>
                        <a:rPr lang="en-US" sz="1600" b="0" i="0" u="none" strike="noStrike">
                          <a:solidFill>
                            <a:srgbClr val="000000"/>
                          </a:solidFill>
                          <a:effectLst/>
                          <a:latin typeface="Arial"/>
                        </a:rPr>
                        <a:t> </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phải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trả</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12,208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13996.7982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ngắn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9,408</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0"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10557.6982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249345">
                <a:tc>
                  <a:txBody>
                    <a:bodyPr/>
                    <a:lstStyle/>
                    <a:p>
                      <a:pPr algn="l" fontAlgn="ctr"/>
                      <a:r>
                        <a:rPr lang="en-US" sz="1600" b="0" i="0" u="none" strike="noStrike" dirty="0" err="1">
                          <a:solidFill>
                            <a:srgbClr val="000000"/>
                          </a:solidFill>
                          <a:effectLst/>
                          <a:latin typeface="VNI-Helve-Condense"/>
                        </a:rPr>
                        <a:t>Nợ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ngân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hàng</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5,158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+349.51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5507.51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249345">
                <a:tc>
                  <a:txBody>
                    <a:bodyPr/>
                    <a:lstStyle/>
                    <a:p>
                      <a:pPr algn="l" fontAlgn="ct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trả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người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bán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3,892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4.79%</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4692.1882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249345">
                <a:tc>
                  <a:txBody>
                    <a:bodyPr/>
                    <a:lstStyle/>
                    <a:p>
                      <a:pPr algn="l" fontAlgn="ctr"/>
                      <a:r>
                        <a:rPr lang="en-US" sz="1600" b="0" i="0" u="none" strike="noStrike" dirty="0" err="1">
                          <a:solidFill>
                            <a:srgbClr val="000000"/>
                          </a:solidFill>
                          <a:effectLst/>
                          <a:latin typeface="VNI-Helve-Condense"/>
                        </a:rPr>
                        <a:t>Lương</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và</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các</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khoản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trả</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khác</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358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err="1">
                          <a:solidFill>
                            <a:srgbClr val="000000"/>
                          </a:solidFill>
                          <a:effectLst/>
                          <a:latin typeface="VNI-Helve-Condense"/>
                        </a:rPr>
                        <a:t>Mang</a:t>
                      </a:r>
                      <a:r>
                        <a:rPr lang="en-US" sz="1600" b="0" i="0" u="none" strike="noStrike" dirty="0">
                          <a:solidFill>
                            <a:srgbClr val="000000"/>
                          </a:solidFill>
                          <a:effectLst/>
                          <a:latin typeface="VNI-Helve-Condense"/>
                        </a:rPr>
                        <a:t> sang</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358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249345">
                <a:tc>
                  <a:txBody>
                    <a:bodyPr/>
                    <a:lstStyle/>
                    <a:p>
                      <a:pPr algn="l" fontAlgn="ctr"/>
                      <a:r>
                        <a:rPr lang="en-US" sz="1600" b="1" i="0" u="none" strike="noStrike" dirty="0" err="1">
                          <a:solidFill>
                            <a:srgbClr val="000000"/>
                          </a:solidFill>
                          <a:effectLst/>
                          <a:latin typeface="VNI-Helve-Condense"/>
                        </a:rPr>
                        <a:t>Nợ</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dài</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hạn</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a:solidFill>
                            <a:srgbClr val="000000"/>
                          </a:solidFill>
                          <a:effectLst/>
                          <a:latin typeface="VNI-Helve-Condense"/>
                        </a:rPr>
                        <a:t>2,800</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+639.1</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3439.1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249345">
                <a:tc>
                  <a:txBody>
                    <a:bodyPr/>
                    <a:lstStyle/>
                    <a:p>
                      <a:pPr algn="l" fontAlgn="ctr"/>
                      <a:r>
                        <a:rPr lang="en-US" sz="1600" b="1" i="0" u="none" strike="noStrike" dirty="0" err="1">
                          <a:solidFill>
                            <a:srgbClr val="000000"/>
                          </a:solidFill>
                          <a:effectLst/>
                          <a:latin typeface="VNI-Helve-Condense"/>
                        </a:rPr>
                        <a:t>Nguồn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vốn</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chủ</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sở</a:t>
                      </a:r>
                      <a:r>
                        <a:rPr lang="en-US" sz="1600" b="1" i="0" u="none" strike="noStrike" dirty="0">
                          <a:solidFill>
                            <a:srgbClr val="000000"/>
                          </a:solidFill>
                          <a:effectLst/>
                          <a:latin typeface="VNI-Helve-Condense"/>
                        </a:rPr>
                        <a:t> </a:t>
                      </a:r>
                      <a:r>
                        <a:rPr lang="en-US" sz="1600" b="1" i="0" u="none" strike="noStrike" dirty="0" err="1">
                          <a:solidFill>
                            <a:srgbClr val="000000"/>
                          </a:solidFill>
                          <a:effectLst/>
                          <a:latin typeface="VNI-Helve-Condense"/>
                        </a:rPr>
                        <a:t>hữu</a:t>
                      </a:r>
                      <a:endParaRPr lang="en-US" sz="1600" b="1"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VNI-Helve-Condense"/>
                        </a:rPr>
                        <a:t>8,936</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endParaRPr lang="en-US" sz="1600" b="1" i="0" u="none" strike="noStrike" dirty="0">
                        <a:solidFill>
                          <a:srgbClr val="000000"/>
                        </a:solidFill>
                        <a:effectLst/>
                        <a:latin typeface="VNI-Helve-Condense"/>
                      </a:endParaRP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000000"/>
                          </a:solidFill>
                          <a:effectLst/>
                          <a:latin typeface="Arial"/>
                        </a:rPr>
                        <a:t>11451.591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r h="249345">
                <a:tc>
                  <a:txBody>
                    <a:bodyPr/>
                    <a:lstStyle/>
                    <a:p>
                      <a:pPr algn="l" fontAlgn="ctr"/>
                      <a:r>
                        <a:rPr lang="en-US" sz="1600" b="0" i="0" u="none" strike="noStrike" dirty="0" err="1">
                          <a:solidFill>
                            <a:srgbClr val="000000"/>
                          </a:solidFill>
                          <a:effectLst/>
                          <a:latin typeface="VNI-Helve-Condense"/>
                        </a:rPr>
                        <a:t>Vốn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cổ</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phần</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8,422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+1340.095</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9762.095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7"/>
                  </a:ext>
                </a:extLst>
              </a:tr>
              <a:tr h="249345">
                <a:tc>
                  <a:txBody>
                    <a:bodyPr/>
                    <a:lstStyle/>
                    <a:p>
                      <a:pPr algn="l" fontAlgn="ctr"/>
                      <a:r>
                        <a:rPr lang="en-US" sz="1600" b="0" i="0" u="none" strike="noStrike" dirty="0" err="1">
                          <a:solidFill>
                            <a:srgbClr val="000000"/>
                          </a:solidFill>
                          <a:effectLst/>
                          <a:latin typeface="VNI-Helve-Condense"/>
                        </a:rPr>
                        <a:t>Lợi</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nhuận</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giữ</a:t>
                      </a:r>
                      <a:r>
                        <a:rPr lang="en-US" sz="1600" b="0" i="0" u="none" strike="noStrike" dirty="0">
                          <a:solidFill>
                            <a:srgbClr val="000000"/>
                          </a:solidFill>
                          <a:effectLst/>
                          <a:latin typeface="VNI-Helve-Condense"/>
                        </a:rPr>
                        <a:t> </a:t>
                      </a:r>
                      <a:r>
                        <a:rPr lang="en-US" sz="1600" b="0" i="0" u="none" strike="noStrike" dirty="0" err="1">
                          <a:solidFill>
                            <a:srgbClr val="000000"/>
                          </a:solidFill>
                          <a:effectLst/>
                          <a:latin typeface="VNI-Helve-Condense"/>
                        </a:rPr>
                        <a:t>lại</a:t>
                      </a:r>
                      <a:endParaRPr lang="en-US" sz="1600" b="0" i="0" u="none" strike="noStrike" dirty="0">
                        <a:solidFill>
                          <a:srgbClr val="000000"/>
                        </a:solidFill>
                        <a:effectLst/>
                        <a:latin typeface="VNI-Helve-Condense"/>
                      </a:endParaRP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VNI-Helve-Condense"/>
                        </a:rPr>
                        <a:t> 514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1" i="0" u="none" strike="noStrike" dirty="0">
                          <a:solidFill>
                            <a:srgbClr val="FF0000"/>
                          </a:solidFill>
                          <a:effectLst/>
                          <a:latin typeface="VNI-Helve-Condense"/>
                        </a:rPr>
                        <a:t>+1,175.496</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Arial"/>
                        </a:rPr>
                        <a:t>1,689.496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8"/>
                  </a:ext>
                </a:extLst>
              </a:tr>
              <a:tr h="249345">
                <a:tc>
                  <a:txBody>
                    <a:bodyPr/>
                    <a:lstStyle/>
                    <a:p>
                      <a:pPr algn="ctr" fontAlgn="ctr"/>
                      <a:r>
                        <a:rPr lang="en-US" sz="1600" b="1" i="0" u="none" strike="noStrike" dirty="0">
                          <a:solidFill>
                            <a:srgbClr val="000000"/>
                          </a:solidFill>
                          <a:effectLst/>
                          <a:latin typeface="VNI-Helve-Condense"/>
                        </a:rPr>
                        <a:t>TỔNG NGUỒN VỐN </a:t>
                      </a:r>
                    </a:p>
                  </a:txBody>
                  <a:tcPr marL="7085" marR="7085" marT="7085"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VNI-Helve-Condense"/>
                        </a:rPr>
                        <a:t>21,144</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VNI-Helve-Condense"/>
                        </a:rPr>
                        <a:t> </a:t>
                      </a:r>
                    </a:p>
                  </a:txBody>
                  <a:tcPr marL="7085" marR="7085" marT="708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tc>
                  <a:txBody>
                    <a:bodyPr/>
                    <a:lstStyle/>
                    <a:p>
                      <a:pPr algn="r" fontAlgn="ctr"/>
                      <a:r>
                        <a:rPr lang="en-US" sz="1600" b="1" i="0" u="none" strike="noStrike" dirty="0">
                          <a:solidFill>
                            <a:srgbClr val="000000"/>
                          </a:solidFill>
                          <a:effectLst/>
                          <a:latin typeface="Arial"/>
                        </a:rPr>
                        <a:t>25448.3892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DF4B6"/>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5472489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lưu</a:t>
            </a:r>
            <a:r>
              <a:rPr lang="en-US" dirty="0"/>
              <a:t> </a:t>
            </a:r>
            <a:r>
              <a:rPr lang="en-US" dirty="0" err="1"/>
              <a:t>chuyển</a:t>
            </a:r>
            <a:r>
              <a:rPr lang="en-US" dirty="0"/>
              <a:t> </a:t>
            </a:r>
            <a:r>
              <a:rPr lang="en-US" dirty="0" err="1"/>
              <a:t>tiền</a:t>
            </a:r>
            <a:r>
              <a:rPr lang="en-US" dirty="0"/>
              <a:t> </a:t>
            </a:r>
            <a:r>
              <a:rPr lang="en-US" dirty="0" err="1"/>
              <a:t>tệ</a:t>
            </a:r>
            <a:endParaRPr lang="en-US" dirty="0"/>
          </a:p>
        </p:txBody>
      </p:sp>
      <p:sp>
        <p:nvSpPr>
          <p:cNvPr id="3" name="Content Placeholder 2"/>
          <p:cNvSpPr>
            <a:spLocks noGrp="1"/>
          </p:cNvSpPr>
          <p:nvPr>
            <p:ph idx="1"/>
          </p:nvPr>
        </p:nvSpPr>
        <p:spPr>
          <a:xfrm>
            <a:off x="779463" y="2572040"/>
            <a:ext cx="7583488" cy="4007224"/>
          </a:xfrm>
        </p:spPr>
        <p:txBody>
          <a:bodyPr/>
          <a:lstStyle/>
          <a:p>
            <a:pPr>
              <a:lnSpc>
                <a:spcPct val="150000"/>
              </a:lnSpc>
            </a:pPr>
            <a:r>
              <a:rPr lang="en-US" dirty="0" err="1"/>
              <a:t>Khái</a:t>
            </a:r>
            <a:r>
              <a:rPr lang="en-US" dirty="0"/>
              <a:t> </a:t>
            </a:r>
            <a:r>
              <a:rPr lang="en-US" dirty="0" err="1"/>
              <a:t>niệm</a:t>
            </a:r>
            <a:endParaRPr lang="en-US" dirty="0"/>
          </a:p>
          <a:p>
            <a:pPr>
              <a:lnSpc>
                <a:spcPct val="150000"/>
              </a:lnSpc>
            </a:pPr>
            <a:r>
              <a:rPr lang="en-US" dirty="0" err="1"/>
              <a:t>Ý</a:t>
            </a:r>
            <a:r>
              <a:rPr lang="en-US" dirty="0"/>
              <a:t> </a:t>
            </a:r>
            <a:r>
              <a:rPr lang="en-US" dirty="0" err="1"/>
              <a:t>nghĩa</a:t>
            </a:r>
            <a:endParaRPr lang="en-US" dirty="0"/>
          </a:p>
          <a:p>
            <a:pPr>
              <a:lnSpc>
                <a:spcPct val="150000"/>
              </a:lnSpc>
            </a:pPr>
            <a:r>
              <a:rPr lang="en-US" dirty="0" err="1"/>
              <a:t>Phương</a:t>
            </a:r>
            <a:r>
              <a:rPr lang="en-US" dirty="0"/>
              <a:t> </a:t>
            </a:r>
            <a:r>
              <a:rPr lang="en-US" dirty="0" err="1"/>
              <a:t>pháp</a:t>
            </a:r>
            <a:r>
              <a:rPr lang="en-US" dirty="0"/>
              <a:t> </a:t>
            </a:r>
            <a:r>
              <a:rPr lang="en-US" dirty="0" err="1"/>
              <a:t>lập</a:t>
            </a:r>
            <a:endParaRPr lang="en-US" dirty="0"/>
          </a:p>
          <a:p>
            <a:pPr>
              <a:lnSpc>
                <a:spcPct val="150000"/>
              </a:lnSpc>
            </a:pPr>
            <a:endParaRPr lang="en-US" dirty="0"/>
          </a:p>
        </p:txBody>
      </p:sp>
      <p:pic>
        <p:nvPicPr>
          <p:cNvPr id="4" name="Picture 3" descr="cf432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335" y="2315486"/>
            <a:ext cx="3432697" cy="3816146"/>
          </a:xfrm>
          <a:prstGeom prst="rect">
            <a:avLst/>
          </a:prstGeom>
        </p:spPr>
      </p:pic>
    </p:spTree>
    <p:extLst>
      <p:ext uri="{BB962C8B-B14F-4D97-AF65-F5344CB8AC3E}">
        <p14:creationId xmlns:p14="http://schemas.microsoft.com/office/powerpoint/2010/main" val="25819528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p:cNvSpPr>
            <a:spLocks noGrp="1"/>
          </p:cNvSpPr>
          <p:nvPr>
            <p:ph idx="1"/>
          </p:nvPr>
        </p:nvSpPr>
        <p:spPr>
          <a:xfrm>
            <a:off x="1459482" y="1949824"/>
            <a:ext cx="7020607" cy="4007224"/>
          </a:xfrm>
        </p:spPr>
        <p:txBody>
          <a:bodyPr/>
          <a:lstStyle/>
          <a:p>
            <a:pPr marL="0" indent="0" algn="just">
              <a:lnSpc>
                <a:spcPct val="140000"/>
              </a:lnSpc>
              <a:buNone/>
            </a:pPr>
            <a:r>
              <a:rPr lang="en-US" dirty="0" err="1"/>
              <a:t>Lập</a:t>
            </a:r>
            <a:r>
              <a:rPr lang="en-US" dirty="0"/>
              <a:t> </a:t>
            </a:r>
            <a:r>
              <a:rPr lang="en-US" dirty="0" err="1"/>
              <a:t>kế</a:t>
            </a:r>
            <a:r>
              <a:rPr lang="en-US" dirty="0"/>
              <a:t> </a:t>
            </a:r>
            <a:r>
              <a:rPr lang="en-US" dirty="0" err="1"/>
              <a:t>hoạch</a:t>
            </a:r>
            <a:r>
              <a:rPr lang="en-US" dirty="0"/>
              <a:t> </a:t>
            </a:r>
            <a:r>
              <a:rPr lang="en-US" dirty="0" err="1"/>
              <a:t>lưu</a:t>
            </a:r>
            <a:r>
              <a:rPr lang="en-US" dirty="0"/>
              <a:t> </a:t>
            </a:r>
            <a:r>
              <a:rPr lang="en-US" dirty="0" err="1"/>
              <a:t>chuyển</a:t>
            </a:r>
            <a:r>
              <a:rPr lang="en-US" dirty="0"/>
              <a:t> </a:t>
            </a:r>
            <a:r>
              <a:rPr lang="en-US" dirty="0" err="1"/>
              <a:t>tiền</a:t>
            </a:r>
            <a:r>
              <a:rPr lang="en-US" dirty="0"/>
              <a:t> </a:t>
            </a:r>
            <a:r>
              <a:rPr lang="en-US" dirty="0" err="1"/>
              <a:t>tệ</a:t>
            </a:r>
            <a:r>
              <a:rPr lang="en-US" dirty="0"/>
              <a:t> </a:t>
            </a:r>
            <a:r>
              <a:rPr lang="en-US" dirty="0" err="1"/>
              <a:t>là</a:t>
            </a:r>
            <a:r>
              <a:rPr lang="en-US" dirty="0"/>
              <a:t> </a:t>
            </a:r>
            <a:r>
              <a:rPr lang="en-US" dirty="0" err="1"/>
              <a:t>việc</a:t>
            </a:r>
            <a:r>
              <a:rPr lang="en-US" dirty="0"/>
              <a:t> </a:t>
            </a:r>
            <a:r>
              <a:rPr lang="en-US" dirty="0" err="1"/>
              <a:t>dự</a:t>
            </a:r>
            <a:r>
              <a:rPr lang="en-US" dirty="0"/>
              <a:t> </a:t>
            </a:r>
            <a:r>
              <a:rPr lang="en-US" dirty="0" err="1"/>
              <a:t>kiến</a:t>
            </a:r>
            <a:r>
              <a:rPr lang="en-US" dirty="0"/>
              <a:t> </a:t>
            </a:r>
            <a:r>
              <a:rPr lang="en-US" dirty="0" err="1"/>
              <a:t>trước</a:t>
            </a:r>
            <a:r>
              <a:rPr lang="en-US" dirty="0"/>
              <a:t> </a:t>
            </a:r>
            <a:r>
              <a:rPr lang="en-US" dirty="0" err="1"/>
              <a:t>các</a:t>
            </a:r>
            <a:r>
              <a:rPr lang="en-US" dirty="0"/>
              <a:t> </a:t>
            </a:r>
            <a:r>
              <a:rPr lang="en-US" dirty="0" err="1"/>
              <a:t>khoản</a:t>
            </a:r>
            <a:r>
              <a:rPr lang="en-US" dirty="0"/>
              <a:t> </a:t>
            </a:r>
            <a:r>
              <a:rPr lang="en-US" dirty="0" err="1"/>
              <a:t>thu</a:t>
            </a:r>
            <a:r>
              <a:rPr lang="en-US" dirty="0"/>
              <a:t> </a:t>
            </a:r>
            <a:r>
              <a:rPr lang="en-US" dirty="0" err="1"/>
              <a:t>và</a:t>
            </a:r>
            <a:r>
              <a:rPr lang="en-US" dirty="0"/>
              <a:t> chi </a:t>
            </a:r>
            <a:r>
              <a:rPr lang="en-US" dirty="0" err="1"/>
              <a:t>bằng</a:t>
            </a:r>
            <a:r>
              <a:rPr lang="en-US" dirty="0"/>
              <a:t> </a:t>
            </a:r>
            <a:r>
              <a:rPr lang="en-US" dirty="0" err="1"/>
              <a:t>tiền</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một</a:t>
            </a:r>
            <a:r>
              <a:rPr lang="en-US" dirty="0"/>
              <a:t> </a:t>
            </a:r>
            <a:r>
              <a:rPr lang="en-US" dirty="0" err="1"/>
              <a:t>thời</a:t>
            </a:r>
            <a:r>
              <a:rPr lang="en-US" dirty="0"/>
              <a:t> </a:t>
            </a:r>
            <a:r>
              <a:rPr lang="en-US" dirty="0" err="1"/>
              <a:t>gian</a:t>
            </a:r>
            <a:r>
              <a:rPr lang="en-US" dirty="0"/>
              <a:t> </a:t>
            </a:r>
            <a:r>
              <a:rPr lang="en-US" dirty="0" err="1"/>
              <a:t>nhất</a:t>
            </a:r>
            <a:r>
              <a:rPr lang="en-US" dirty="0"/>
              <a:t> </a:t>
            </a:r>
            <a:r>
              <a:rPr lang="en-US" dirty="0" err="1"/>
              <a:t>định</a:t>
            </a:r>
            <a:r>
              <a:rPr lang="en-US" dirty="0"/>
              <a:t> (1 </a:t>
            </a:r>
            <a:r>
              <a:rPr lang="en-US" dirty="0" err="1"/>
              <a:t>năm</a:t>
            </a:r>
            <a:r>
              <a:rPr lang="en-US" dirty="0"/>
              <a:t>) </a:t>
            </a:r>
            <a:r>
              <a:rPr lang="en-US" dirty="0" err="1"/>
              <a:t>và</a:t>
            </a:r>
            <a:r>
              <a:rPr lang="en-US" dirty="0"/>
              <a:t> </a:t>
            </a:r>
            <a:r>
              <a:rPr lang="en-US" dirty="0" err="1"/>
              <a:t>tìm</a:t>
            </a:r>
            <a:r>
              <a:rPr lang="en-US" dirty="0"/>
              <a:t> </a:t>
            </a:r>
            <a:r>
              <a:rPr lang="en-US" dirty="0" err="1"/>
              <a:t>biện</a:t>
            </a:r>
            <a:r>
              <a:rPr lang="en-US" dirty="0"/>
              <a:t> </a:t>
            </a:r>
            <a:r>
              <a:rPr lang="en-US" dirty="0" err="1"/>
              <a:t>pháp</a:t>
            </a:r>
            <a:r>
              <a:rPr lang="en-US" dirty="0"/>
              <a:t> </a:t>
            </a:r>
            <a:r>
              <a:rPr lang="en-US" dirty="0" err="1"/>
              <a:t>cân</a:t>
            </a:r>
            <a:r>
              <a:rPr lang="en-US" dirty="0"/>
              <a:t> </a:t>
            </a:r>
            <a:r>
              <a:rPr lang="en-US" dirty="0" err="1"/>
              <a:t>bằng</a:t>
            </a:r>
            <a:r>
              <a:rPr lang="en-US" dirty="0"/>
              <a:t> </a:t>
            </a:r>
            <a:r>
              <a:rPr lang="en-US" dirty="0" err="1"/>
              <a:t>thu</a:t>
            </a:r>
            <a:r>
              <a:rPr lang="en-US" dirty="0"/>
              <a:t> chi </a:t>
            </a:r>
            <a:r>
              <a:rPr lang="en-US" dirty="0" err="1"/>
              <a:t>bằng</a:t>
            </a:r>
            <a:r>
              <a:rPr lang="en-US" dirty="0"/>
              <a:t> </a:t>
            </a:r>
            <a:r>
              <a:rPr lang="en-US" dirty="0" err="1"/>
              <a:t>tiền</a:t>
            </a:r>
            <a:r>
              <a:rPr lang="en-US" dirty="0"/>
              <a:t> </a:t>
            </a:r>
            <a:r>
              <a:rPr lang="en-US" dirty="0" err="1"/>
              <a:t>của</a:t>
            </a:r>
            <a:r>
              <a:rPr lang="en-US" dirty="0"/>
              <a:t> </a:t>
            </a:r>
            <a:r>
              <a:rPr lang="en-US" dirty="0" err="1"/>
              <a:t>doanh</a:t>
            </a:r>
            <a:r>
              <a:rPr lang="en-US" dirty="0"/>
              <a:t> </a:t>
            </a:r>
            <a:r>
              <a:rPr lang="en-US" dirty="0" err="1"/>
              <a:t>nghiệp</a:t>
            </a:r>
            <a:endParaRPr lang="en-US" dirty="0"/>
          </a:p>
        </p:txBody>
      </p:sp>
      <p:pic>
        <p:nvPicPr>
          <p:cNvPr id="5" name="Content Placeholder 3" descr="cf1234.jpg"/>
          <p:cNvPicPr>
            <a:picLocks noChangeAspect="1"/>
          </p:cNvPicPr>
          <p:nvPr/>
        </p:nvPicPr>
        <p:blipFill>
          <a:blip r:embed="rId2">
            <a:extLst>
              <a:ext uri="{28A0092B-C50C-407E-A947-70E740481C1C}">
                <a14:useLocalDpi xmlns:a14="http://schemas.microsoft.com/office/drawing/2010/main" val="0"/>
              </a:ext>
            </a:extLst>
          </a:blip>
          <a:srcRect l="12147" r="12147"/>
          <a:stretch>
            <a:fillRect/>
          </a:stretch>
        </p:blipFill>
        <p:spPr>
          <a:xfrm>
            <a:off x="779463" y="3989409"/>
            <a:ext cx="7944381" cy="2326814"/>
          </a:xfrm>
          <a:prstGeom prst="rect">
            <a:avLst/>
          </a:prstGeom>
        </p:spPr>
      </p:pic>
    </p:spTree>
    <p:extLst>
      <p:ext uri="{BB962C8B-B14F-4D97-AF65-F5344CB8AC3E}">
        <p14:creationId xmlns:p14="http://schemas.microsoft.com/office/powerpoint/2010/main" val="1235661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Ý</a:t>
            </a:r>
            <a:r>
              <a:rPr lang="en-US" dirty="0"/>
              <a:t> </a:t>
            </a:r>
            <a:r>
              <a:rPr lang="en-US" dirty="0" err="1"/>
              <a:t>nghĩa</a:t>
            </a:r>
            <a:endParaRPr lang="en-US" dirty="0"/>
          </a:p>
        </p:txBody>
      </p:sp>
      <p:sp>
        <p:nvSpPr>
          <p:cNvPr id="7" name="Content Placeholder 6"/>
          <p:cNvSpPr>
            <a:spLocks noGrp="1"/>
          </p:cNvSpPr>
          <p:nvPr>
            <p:ph idx="1"/>
          </p:nvPr>
        </p:nvSpPr>
        <p:spPr>
          <a:xfrm>
            <a:off x="269413" y="1949824"/>
            <a:ext cx="6170838" cy="4007224"/>
          </a:xfrm>
        </p:spPr>
        <p:txBody>
          <a:bodyPr>
            <a:normAutofit lnSpcReduction="10000"/>
          </a:bodyPr>
          <a:lstStyle/>
          <a:p>
            <a:pPr marL="0" indent="0" algn="just">
              <a:buNone/>
            </a:pPr>
            <a:r>
              <a:rPr lang="en-US" dirty="0" err="1"/>
              <a:t>Lập</a:t>
            </a:r>
            <a:r>
              <a:rPr lang="en-US" dirty="0"/>
              <a:t> </a:t>
            </a:r>
            <a:r>
              <a:rPr lang="en-US" dirty="0" err="1"/>
              <a:t>kế</a:t>
            </a:r>
            <a:r>
              <a:rPr lang="en-US" dirty="0"/>
              <a:t> </a:t>
            </a:r>
            <a:r>
              <a:rPr lang="en-US" dirty="0" err="1"/>
              <a:t>hoạch</a:t>
            </a:r>
            <a:r>
              <a:rPr lang="en-US" dirty="0"/>
              <a:t> LCTT </a:t>
            </a:r>
            <a:r>
              <a:rPr lang="en-US" dirty="0" err="1"/>
              <a:t>có</a:t>
            </a: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đặc</a:t>
            </a:r>
            <a:r>
              <a:rPr lang="en-US" dirty="0"/>
              <a:t> </a:t>
            </a:r>
            <a:r>
              <a:rPr lang="en-US" dirty="0" err="1"/>
              <a:t>biệt</a:t>
            </a:r>
            <a:r>
              <a:rPr lang="en-US" dirty="0"/>
              <a:t> </a:t>
            </a:r>
            <a:r>
              <a:rPr lang="en-US" dirty="0" err="1"/>
              <a:t>vì</a:t>
            </a:r>
            <a:r>
              <a:rPr lang="en-US" dirty="0"/>
              <a:t>:</a:t>
            </a:r>
          </a:p>
          <a:p>
            <a:pPr algn="just"/>
            <a:r>
              <a:rPr lang="en-US" dirty="0" err="1"/>
              <a:t>Tiền</a:t>
            </a:r>
            <a:r>
              <a:rPr lang="en-US" dirty="0"/>
              <a:t> </a:t>
            </a:r>
            <a:r>
              <a:rPr lang="en-US" dirty="0" err="1"/>
              <a:t>là</a:t>
            </a:r>
            <a:r>
              <a:rPr lang="en-US" dirty="0"/>
              <a:t> </a:t>
            </a:r>
            <a:r>
              <a:rPr lang="en-US" dirty="0" err="1"/>
              <a:t>loại</a:t>
            </a:r>
            <a:r>
              <a:rPr lang="en-US" dirty="0"/>
              <a:t> </a:t>
            </a:r>
            <a:r>
              <a:rPr lang="en-US" dirty="0" err="1"/>
              <a:t>tài</a:t>
            </a:r>
            <a:r>
              <a:rPr lang="en-US" dirty="0"/>
              <a:t> </a:t>
            </a:r>
            <a:r>
              <a:rPr lang="en-US" dirty="0" err="1"/>
              <a:t>sản</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chuyển</a:t>
            </a:r>
            <a:r>
              <a:rPr lang="en-US" dirty="0"/>
              <a:t> </a:t>
            </a:r>
            <a:r>
              <a:rPr lang="en-US" dirty="0" err="1"/>
              <a:t>hóa</a:t>
            </a:r>
            <a:r>
              <a:rPr lang="en-US" dirty="0"/>
              <a:t> </a:t>
            </a:r>
            <a:r>
              <a:rPr lang="en-US" dirty="0" err="1"/>
              <a:t>thành</a:t>
            </a:r>
            <a:r>
              <a:rPr lang="en-US" dirty="0"/>
              <a:t> </a:t>
            </a:r>
            <a:r>
              <a:rPr lang="en-US" dirty="0" err="1"/>
              <a:t>các</a:t>
            </a:r>
            <a:r>
              <a:rPr lang="en-US" dirty="0"/>
              <a:t> </a:t>
            </a:r>
            <a:r>
              <a:rPr lang="en-US" dirty="0" err="1"/>
              <a:t>loại</a:t>
            </a:r>
            <a:r>
              <a:rPr lang="en-US" dirty="0"/>
              <a:t> </a:t>
            </a:r>
            <a:r>
              <a:rPr lang="en-US" dirty="0" err="1"/>
              <a:t>tài</a:t>
            </a:r>
            <a:r>
              <a:rPr lang="en-US" dirty="0"/>
              <a:t> </a:t>
            </a:r>
            <a:r>
              <a:rPr lang="en-US" dirty="0" err="1"/>
              <a:t>sản</a:t>
            </a:r>
            <a:r>
              <a:rPr lang="en-US" dirty="0"/>
              <a:t> </a:t>
            </a:r>
            <a:r>
              <a:rPr lang="en-US" dirty="0" err="1"/>
              <a:t>khác</a:t>
            </a:r>
            <a:endParaRPr lang="en-US" dirty="0"/>
          </a:p>
          <a:p>
            <a:pPr algn="just"/>
            <a:r>
              <a:rPr lang="en-US" dirty="0" err="1"/>
              <a:t>Khả</a:t>
            </a:r>
            <a:r>
              <a:rPr lang="en-US" dirty="0"/>
              <a:t> </a:t>
            </a:r>
            <a:r>
              <a:rPr lang="en-US" dirty="0" err="1"/>
              <a:t>năng</a:t>
            </a:r>
            <a:r>
              <a:rPr lang="en-US" dirty="0"/>
              <a:t> </a:t>
            </a:r>
            <a:r>
              <a:rPr lang="en-US" dirty="0" err="1"/>
              <a:t>thanh</a:t>
            </a:r>
            <a:r>
              <a:rPr lang="en-US" dirty="0"/>
              <a:t> </a:t>
            </a:r>
            <a:r>
              <a:rPr lang="en-US" dirty="0" err="1"/>
              <a:t>toán</a:t>
            </a:r>
            <a:r>
              <a:rPr lang="en-US" dirty="0"/>
              <a:t> </a:t>
            </a:r>
            <a:r>
              <a:rPr lang="en-US" dirty="0" err="1"/>
              <a:t>của</a:t>
            </a:r>
            <a:r>
              <a:rPr lang="en-US" dirty="0"/>
              <a:t> DN </a:t>
            </a:r>
            <a:r>
              <a:rPr lang="en-US" dirty="0" err="1"/>
              <a:t>đặc</a:t>
            </a:r>
            <a:r>
              <a:rPr lang="en-US" dirty="0"/>
              <a:t> </a:t>
            </a:r>
            <a:r>
              <a:rPr lang="en-US" dirty="0" err="1"/>
              <a:t>biệt</a:t>
            </a:r>
            <a:r>
              <a:rPr lang="en-US" dirty="0"/>
              <a:t> </a:t>
            </a:r>
            <a:r>
              <a:rPr lang="en-US" dirty="0" err="1"/>
              <a:t>là</a:t>
            </a:r>
            <a:r>
              <a:rPr lang="en-US" dirty="0"/>
              <a:t> </a:t>
            </a:r>
            <a:r>
              <a:rPr lang="en-US" dirty="0" err="1"/>
              <a:t>khả</a:t>
            </a:r>
            <a:r>
              <a:rPr lang="en-US" dirty="0"/>
              <a:t> </a:t>
            </a:r>
            <a:r>
              <a:rPr lang="en-US" dirty="0" err="1"/>
              <a:t>năng</a:t>
            </a:r>
            <a:r>
              <a:rPr lang="en-US" dirty="0"/>
              <a:t> </a:t>
            </a:r>
            <a:r>
              <a:rPr lang="en-US" dirty="0" err="1"/>
              <a:t>thanh</a:t>
            </a:r>
            <a:r>
              <a:rPr lang="en-US" dirty="0"/>
              <a:t> </a:t>
            </a:r>
            <a:r>
              <a:rPr lang="en-US" dirty="0" err="1"/>
              <a:t>toán</a:t>
            </a:r>
            <a:r>
              <a:rPr lang="en-US" dirty="0"/>
              <a:t> </a:t>
            </a:r>
            <a:r>
              <a:rPr lang="en-US" dirty="0" err="1"/>
              <a:t>nhanh</a:t>
            </a:r>
            <a:r>
              <a:rPr lang="en-US" dirty="0"/>
              <a:t> </a:t>
            </a:r>
            <a:r>
              <a:rPr lang="en-US" dirty="0" err="1"/>
              <a:t>phụ</a:t>
            </a:r>
            <a:r>
              <a:rPr lang="en-US" dirty="0"/>
              <a:t> </a:t>
            </a:r>
            <a:r>
              <a:rPr lang="en-US" dirty="0" err="1"/>
              <a:t>thuộc</a:t>
            </a:r>
            <a:r>
              <a:rPr lang="en-US" dirty="0"/>
              <a:t> </a:t>
            </a:r>
            <a:r>
              <a:rPr lang="en-US" dirty="0" err="1"/>
              <a:t>rất</a:t>
            </a:r>
            <a:r>
              <a:rPr lang="en-US" dirty="0"/>
              <a:t> </a:t>
            </a:r>
            <a:r>
              <a:rPr lang="en-US" dirty="0" err="1"/>
              <a:t>lớn</a:t>
            </a:r>
            <a:r>
              <a:rPr lang="en-US" dirty="0"/>
              <a:t> </a:t>
            </a:r>
            <a:r>
              <a:rPr lang="en-US" dirty="0" err="1"/>
              <a:t>vào</a:t>
            </a:r>
            <a:r>
              <a:rPr lang="en-US" dirty="0"/>
              <a:t> </a:t>
            </a:r>
            <a:r>
              <a:rPr lang="en-US" dirty="0" err="1"/>
              <a:t>khả</a:t>
            </a:r>
            <a:r>
              <a:rPr lang="en-US" dirty="0"/>
              <a:t> </a:t>
            </a:r>
            <a:r>
              <a:rPr lang="en-US" dirty="0" err="1"/>
              <a:t>năng</a:t>
            </a:r>
            <a:r>
              <a:rPr lang="en-US" dirty="0"/>
              <a:t> </a:t>
            </a:r>
            <a:r>
              <a:rPr lang="en-US" dirty="0" err="1"/>
              <a:t>về</a:t>
            </a:r>
            <a:r>
              <a:rPr lang="en-US" dirty="0"/>
              <a:t> </a:t>
            </a:r>
            <a:r>
              <a:rPr lang="en-US" dirty="0" err="1"/>
              <a:t>tiền</a:t>
            </a:r>
            <a:r>
              <a:rPr lang="en-US" dirty="0"/>
              <a:t> </a:t>
            </a:r>
            <a:r>
              <a:rPr lang="en-US" dirty="0" err="1"/>
              <a:t>của</a:t>
            </a:r>
            <a:r>
              <a:rPr lang="en-US" dirty="0"/>
              <a:t> DN</a:t>
            </a:r>
          </a:p>
          <a:p>
            <a:pPr algn="just"/>
            <a:r>
              <a:rPr lang="en-US" dirty="0" err="1"/>
              <a:t>Trong</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 </a:t>
            </a:r>
            <a:r>
              <a:rPr lang="en-US" dirty="0" err="1"/>
              <a:t>của</a:t>
            </a:r>
            <a:r>
              <a:rPr lang="en-US" dirty="0"/>
              <a:t> DN </a:t>
            </a:r>
            <a:r>
              <a:rPr lang="en-US" dirty="0" err="1"/>
              <a:t>thường</a:t>
            </a:r>
            <a:r>
              <a:rPr lang="en-US" dirty="0"/>
              <a:t> </a:t>
            </a:r>
            <a:r>
              <a:rPr lang="en-US" dirty="0" err="1"/>
              <a:t>nảy</a:t>
            </a:r>
            <a:r>
              <a:rPr lang="en-US" dirty="0"/>
              <a:t> </a:t>
            </a:r>
            <a:r>
              <a:rPr lang="en-US" dirty="0" err="1"/>
              <a:t>sinh</a:t>
            </a:r>
            <a:r>
              <a:rPr lang="en-US" dirty="0"/>
              <a:t> </a:t>
            </a:r>
            <a:r>
              <a:rPr lang="en-US" dirty="0" err="1"/>
              <a:t>sự</a:t>
            </a:r>
            <a:r>
              <a:rPr lang="en-US" dirty="0"/>
              <a:t> </a:t>
            </a:r>
            <a:r>
              <a:rPr lang="en-US" dirty="0" err="1"/>
              <a:t>không</a:t>
            </a:r>
            <a:r>
              <a:rPr lang="en-US" dirty="0"/>
              <a:t> </a:t>
            </a:r>
            <a:r>
              <a:rPr lang="en-US" dirty="0" err="1"/>
              <a:t>ăn</a:t>
            </a:r>
            <a:r>
              <a:rPr lang="en-US" dirty="0"/>
              <a:t> </a:t>
            </a:r>
            <a:r>
              <a:rPr lang="en-US" dirty="0" err="1"/>
              <a:t>khớp</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thu</a:t>
            </a:r>
            <a:r>
              <a:rPr lang="en-US" dirty="0"/>
              <a:t> </a:t>
            </a:r>
            <a:r>
              <a:rPr lang="en-US" dirty="0" err="1"/>
              <a:t>và</a:t>
            </a:r>
            <a:r>
              <a:rPr lang="en-US" dirty="0"/>
              <a:t> chi </a:t>
            </a:r>
            <a:r>
              <a:rPr lang="en-US" dirty="0" err="1"/>
              <a:t>bằng</a:t>
            </a:r>
            <a:r>
              <a:rPr lang="en-US" dirty="0"/>
              <a:t> </a:t>
            </a:r>
            <a:r>
              <a:rPr lang="en-US" dirty="0" err="1"/>
              <a:t>tiền</a:t>
            </a:r>
            <a:r>
              <a:rPr lang="en-US" dirty="0"/>
              <a:t>, </a:t>
            </a:r>
            <a:r>
              <a:rPr lang="en-US" dirty="0" err="1"/>
              <a:t>dẫn</a:t>
            </a:r>
            <a:r>
              <a:rPr lang="en-US" dirty="0"/>
              <a:t> </a:t>
            </a:r>
            <a:r>
              <a:rPr lang="en-US" dirty="0" err="1"/>
              <a:t>đến</a:t>
            </a:r>
            <a:r>
              <a:rPr lang="en-US" dirty="0"/>
              <a:t> </a:t>
            </a:r>
            <a:r>
              <a:rPr lang="en-US" dirty="0" err="1"/>
              <a:t>sự</a:t>
            </a:r>
            <a:r>
              <a:rPr lang="en-US" dirty="0"/>
              <a:t> </a:t>
            </a:r>
            <a:r>
              <a:rPr lang="en-US" dirty="0" err="1"/>
              <a:t>mất</a:t>
            </a:r>
            <a:r>
              <a:rPr lang="en-US" dirty="0"/>
              <a:t> </a:t>
            </a:r>
            <a:r>
              <a:rPr lang="en-US" dirty="0" err="1"/>
              <a:t>cân</a:t>
            </a:r>
            <a:r>
              <a:rPr lang="en-US" dirty="0"/>
              <a:t> </a:t>
            </a:r>
            <a:r>
              <a:rPr lang="en-US" dirty="0" err="1"/>
              <a:t>đối</a:t>
            </a:r>
            <a:r>
              <a:rPr lang="en-US" dirty="0"/>
              <a:t> </a:t>
            </a:r>
            <a:r>
              <a:rPr lang="en-US" dirty="0" err="1"/>
              <a:t>thu</a:t>
            </a:r>
            <a:r>
              <a:rPr lang="en-US" dirty="0"/>
              <a:t> chi </a:t>
            </a:r>
            <a:r>
              <a:rPr lang="en-US" dirty="0" err="1"/>
              <a:t>tiền</a:t>
            </a:r>
            <a:r>
              <a:rPr lang="en-US" dirty="0"/>
              <a:t> </a:t>
            </a:r>
            <a:r>
              <a:rPr lang="en-US" dirty="0" err="1"/>
              <a:t>tệ</a:t>
            </a:r>
            <a:r>
              <a:rPr lang="en-US" dirty="0"/>
              <a:t> </a:t>
            </a:r>
            <a:r>
              <a:rPr lang="en-US" dirty="0" err="1"/>
              <a:t>vào</a:t>
            </a:r>
            <a:r>
              <a:rPr lang="en-US" dirty="0"/>
              <a:t> </a:t>
            </a:r>
            <a:r>
              <a:rPr lang="en-US" dirty="0" err="1"/>
              <a:t>những</a:t>
            </a:r>
            <a:r>
              <a:rPr lang="en-US" dirty="0"/>
              <a:t> </a:t>
            </a:r>
            <a:r>
              <a:rPr lang="en-US" dirty="0" err="1"/>
              <a:t>thời</a:t>
            </a:r>
            <a:r>
              <a:rPr lang="en-US" dirty="0"/>
              <a:t> </a:t>
            </a:r>
            <a:r>
              <a:rPr lang="en-US" dirty="0" err="1"/>
              <a:t>kỳ</a:t>
            </a:r>
            <a:r>
              <a:rPr lang="en-US" dirty="0"/>
              <a:t> </a:t>
            </a:r>
            <a:r>
              <a:rPr lang="en-US" dirty="0" err="1"/>
              <a:t>nhất</a:t>
            </a:r>
            <a:r>
              <a:rPr lang="en-US" dirty="0"/>
              <a:t> </a:t>
            </a:r>
            <a:r>
              <a:rPr lang="en-US" dirty="0" err="1"/>
              <a:t>định</a:t>
            </a:r>
            <a:endParaRPr lang="en-US" dirty="0"/>
          </a:p>
          <a:p>
            <a:pPr marL="0" indent="0" algn="just">
              <a:buNone/>
            </a:pPr>
            <a:endParaRPr lang="en-US" dirty="0"/>
          </a:p>
        </p:txBody>
      </p:sp>
      <p:pic>
        <p:nvPicPr>
          <p:cNvPr id="11" name="Picture 10" descr="c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49" y="1949824"/>
            <a:ext cx="2016201" cy="4007224"/>
          </a:xfrm>
          <a:prstGeom prst="rect">
            <a:avLst/>
          </a:prstGeom>
        </p:spPr>
      </p:pic>
    </p:spTree>
    <p:extLst>
      <p:ext uri="{BB962C8B-B14F-4D97-AF65-F5344CB8AC3E}">
        <p14:creationId xmlns:p14="http://schemas.microsoft.com/office/powerpoint/2010/main" val="32161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TỶ SUẤT SINH LỜI VÀ RỦI RO</a:t>
            </a:r>
          </a:p>
        </p:txBody>
      </p:sp>
      <p:sp>
        <p:nvSpPr>
          <p:cNvPr id="3" name="Content Placeholder 2"/>
          <p:cNvSpPr>
            <a:spLocks noGrp="1"/>
          </p:cNvSpPr>
          <p:nvPr>
            <p:ph idx="1"/>
          </p:nvPr>
        </p:nvSpPr>
        <p:spPr/>
        <p:txBody>
          <a:bodyPr/>
          <a:lstStyle/>
          <a:p>
            <a:endParaRPr lang="en-US"/>
          </a:p>
        </p:txBody>
      </p:sp>
      <p:grpSp>
        <p:nvGrpSpPr>
          <p:cNvPr id="4" name="Group 67"/>
          <p:cNvGrpSpPr>
            <a:grpSpLocks/>
          </p:cNvGrpSpPr>
          <p:nvPr/>
        </p:nvGrpSpPr>
        <p:grpSpPr bwMode="auto">
          <a:xfrm>
            <a:off x="1734857" y="2099468"/>
            <a:ext cx="5613716" cy="685800"/>
            <a:chOff x="1344" y="1104"/>
            <a:chExt cx="2976" cy="432"/>
          </a:xfrm>
        </p:grpSpPr>
        <p:sp>
          <p:nvSpPr>
            <p:cNvPr id="5"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6"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7" name="Text Box 50"/>
            <p:cNvSpPr txBox="1">
              <a:spLocks noChangeArrowheads="1"/>
            </p:cNvSpPr>
            <p:nvPr/>
          </p:nvSpPr>
          <p:spPr bwMode="gray">
            <a:xfrm>
              <a:off x="1774" y="1200"/>
              <a:ext cx="2538" cy="291"/>
            </a:xfrm>
            <a:prstGeom prst="rect">
              <a:avLst/>
            </a:prstGeom>
            <a:noFill/>
            <a:ln w="9525" algn="ctr">
              <a:noFill/>
              <a:miter lim="800000"/>
              <a:headEnd/>
              <a:tailEnd/>
            </a:ln>
          </p:spPr>
          <p:txBody>
            <a:bodyPr wrap="square">
              <a:spAutoFit/>
            </a:bodyPr>
            <a:lstStyle/>
            <a:p>
              <a:pPr eaLnBrk="0" hangingPunct="0">
                <a:defRPr/>
              </a:pPr>
              <a:r>
                <a:rPr lang="en-US" sz="2400" b="1" dirty="0" err="1">
                  <a:solidFill>
                    <a:srgbClr val="000000"/>
                  </a:solidFill>
                  <a:latin typeface="Times New Roman" pitchFamily="18" charset="0"/>
                  <a:ea typeface="+mn-ea"/>
                  <a:cs typeface="Times New Roman" pitchFamily="18" charset="0"/>
                </a:rPr>
                <a:t>Tỷ</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suất</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sinh</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lời</a:t>
              </a:r>
              <a:endParaRPr lang="en-US" sz="2400" b="1" dirty="0">
                <a:solidFill>
                  <a:srgbClr val="000000"/>
                </a:solidFill>
                <a:latin typeface="Times New Roman" pitchFamily="18" charset="0"/>
                <a:ea typeface="+mn-ea"/>
                <a:cs typeface="Times New Roman" pitchFamily="18" charset="0"/>
              </a:endParaRPr>
            </a:p>
          </p:txBody>
        </p:sp>
        <p:sp>
          <p:nvSpPr>
            <p:cNvPr id="8" name="Text Box 51"/>
            <p:cNvSpPr txBox="1">
              <a:spLocks noChangeArrowheads="1"/>
            </p:cNvSpPr>
            <p:nvPr/>
          </p:nvSpPr>
          <p:spPr bwMode="gray">
            <a:xfrm>
              <a:off x="1441" y="116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1</a:t>
              </a:r>
            </a:p>
          </p:txBody>
        </p:sp>
      </p:grpSp>
      <p:grpSp>
        <p:nvGrpSpPr>
          <p:cNvPr id="9" name="Group 68"/>
          <p:cNvGrpSpPr>
            <a:grpSpLocks/>
          </p:cNvGrpSpPr>
          <p:nvPr/>
        </p:nvGrpSpPr>
        <p:grpSpPr bwMode="auto">
          <a:xfrm>
            <a:off x="1734857" y="3318667"/>
            <a:ext cx="5613717" cy="685800"/>
            <a:chOff x="1344" y="1584"/>
            <a:chExt cx="2992" cy="432"/>
          </a:xfrm>
        </p:grpSpPr>
        <p:sp>
          <p:nvSpPr>
            <p:cNvPr id="10" name="AutoShape 53"/>
            <p:cNvSpPr>
              <a:spLocks noChangeArrowheads="1"/>
            </p:cNvSpPr>
            <p:nvPr/>
          </p:nvSpPr>
          <p:spPr bwMode="gray">
            <a:xfrm>
              <a:off x="1584" y="1659"/>
              <a:ext cx="2737"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1"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2" name="Text Box 55"/>
            <p:cNvSpPr txBox="1">
              <a:spLocks noChangeArrowheads="1"/>
            </p:cNvSpPr>
            <p:nvPr/>
          </p:nvSpPr>
          <p:spPr bwMode="gray">
            <a:xfrm>
              <a:off x="1789" y="1680"/>
              <a:ext cx="254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b="1" dirty="0" err="1">
                  <a:solidFill>
                    <a:srgbClr val="000000"/>
                  </a:solidFill>
                </a:rPr>
                <a:t>Rủi</a:t>
              </a:r>
              <a:r>
                <a:rPr lang="en-US" b="1" dirty="0">
                  <a:solidFill>
                    <a:srgbClr val="000000"/>
                  </a:solidFill>
                </a:rPr>
                <a:t> </a:t>
              </a:r>
              <a:r>
                <a:rPr lang="en-US" b="1" dirty="0" err="1">
                  <a:solidFill>
                    <a:srgbClr val="000000"/>
                  </a:solidFill>
                </a:rPr>
                <a:t>ro</a:t>
              </a:r>
              <a:endParaRPr lang="en-US" b="1" dirty="0">
                <a:solidFill>
                  <a:srgbClr val="000000"/>
                </a:solidFill>
              </a:endParaRPr>
            </a:p>
          </p:txBody>
        </p:sp>
        <p:sp>
          <p:nvSpPr>
            <p:cNvPr id="13" name="Text Box 56"/>
            <p:cNvSpPr txBox="1">
              <a:spLocks noChangeArrowheads="1"/>
            </p:cNvSpPr>
            <p:nvPr/>
          </p:nvSpPr>
          <p:spPr bwMode="gray">
            <a:xfrm>
              <a:off x="1441" y="164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2</a:t>
              </a:r>
            </a:p>
          </p:txBody>
        </p:sp>
      </p:grpSp>
      <p:grpSp>
        <p:nvGrpSpPr>
          <p:cNvPr id="14" name="Group 25"/>
          <p:cNvGrpSpPr>
            <a:grpSpLocks/>
          </p:cNvGrpSpPr>
          <p:nvPr/>
        </p:nvGrpSpPr>
        <p:grpSpPr bwMode="auto">
          <a:xfrm>
            <a:off x="1676400" y="4461668"/>
            <a:ext cx="5657081" cy="685800"/>
            <a:chOff x="3810000" y="3962400"/>
            <a:chExt cx="5144838" cy="685800"/>
          </a:xfrm>
        </p:grpSpPr>
        <p:grpSp>
          <p:nvGrpSpPr>
            <p:cNvPr id="15" name="Group 69"/>
            <p:cNvGrpSpPr>
              <a:grpSpLocks/>
            </p:cNvGrpSpPr>
            <p:nvPr/>
          </p:nvGrpSpPr>
          <p:grpSpPr bwMode="auto">
            <a:xfrm>
              <a:off x="3810000" y="3962400"/>
              <a:ext cx="5105400" cy="685800"/>
              <a:chOff x="1344" y="2064"/>
              <a:chExt cx="2976" cy="432"/>
            </a:xfrm>
          </p:grpSpPr>
          <p:sp>
            <p:nvSpPr>
              <p:cNvPr id="17"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8"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9" name="Text Box 60"/>
              <p:cNvSpPr txBox="1">
                <a:spLocks noChangeArrowheads="1"/>
              </p:cNvSpPr>
              <p:nvPr/>
            </p:nvSpPr>
            <p:spPr bwMode="gray">
              <a:xfrm>
                <a:off x="1728" y="2112"/>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b="1">
                  <a:solidFill>
                    <a:srgbClr val="000000"/>
                  </a:solidFill>
                </a:endParaRPr>
              </a:p>
            </p:txBody>
          </p:sp>
          <p:sp>
            <p:nvSpPr>
              <p:cNvPr id="20" name="Text Box 61"/>
              <p:cNvSpPr txBox="1">
                <a:spLocks noChangeArrowheads="1"/>
              </p:cNvSpPr>
              <p:nvPr/>
            </p:nvSpPr>
            <p:spPr bwMode="gray">
              <a:xfrm>
                <a:off x="1454" y="2126"/>
                <a:ext cx="19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3</a:t>
                </a:r>
              </a:p>
            </p:txBody>
          </p:sp>
        </p:grpSp>
        <p:sp>
          <p:nvSpPr>
            <p:cNvPr id="16" name="Rectangle 15"/>
            <p:cNvSpPr/>
            <p:nvPr/>
          </p:nvSpPr>
          <p:spPr>
            <a:xfrm>
              <a:off x="4604269" y="4114800"/>
              <a:ext cx="4350569" cy="461665"/>
            </a:xfrm>
            <a:prstGeom prst="rect">
              <a:avLst/>
            </a:prstGeom>
          </p:spPr>
          <p:txBody>
            <a:bodyPr wrap="square">
              <a:spAutoFit/>
            </a:bodyPr>
            <a:lstStyle/>
            <a:p>
              <a:pPr algn="just" eaLnBrk="0" hangingPunct="0">
                <a:defRPr/>
              </a:pPr>
              <a:r>
                <a:rPr lang="en-US" sz="2400" b="1" dirty="0" err="1">
                  <a:solidFill>
                    <a:srgbClr val="000000"/>
                  </a:solidFill>
                  <a:latin typeface="Times New Roman" pitchFamily="18" charset="0"/>
                  <a:ea typeface="+mn-ea"/>
                  <a:cs typeface="Times New Roman" pitchFamily="18" charset="0"/>
                </a:rPr>
                <a:t>Mối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quan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hệ</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giữa</a:t>
              </a:r>
              <a:r>
                <a:rPr lang="en-US" sz="2400" b="1" dirty="0">
                  <a:solidFill>
                    <a:srgbClr val="000000"/>
                  </a:solidFill>
                  <a:latin typeface="Times New Roman" pitchFamily="18" charset="0"/>
                  <a:ea typeface="+mn-ea"/>
                  <a:cs typeface="Times New Roman" pitchFamily="18" charset="0"/>
                </a:rPr>
                <a:t> TSSL </a:t>
              </a:r>
              <a:r>
                <a:rPr lang="en-US" sz="2400" b="1" dirty="0" err="1">
                  <a:solidFill>
                    <a:srgbClr val="000000"/>
                  </a:solidFill>
                  <a:latin typeface="Times New Roman" pitchFamily="18" charset="0"/>
                  <a:ea typeface="+mn-ea"/>
                  <a:cs typeface="Times New Roman" pitchFamily="18" charset="0"/>
                </a:rPr>
                <a:t>và</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rủi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ro</a:t>
              </a:r>
              <a:endParaRPr lang="en-US" sz="2400" b="1" dirty="0">
                <a:solidFill>
                  <a:srgbClr val="000000"/>
                </a:solidFill>
                <a:latin typeface="Times New Roman" pitchFamily="18" charset="0"/>
                <a:ea typeface="+mn-ea"/>
                <a:cs typeface="Times New Roman" pitchFamily="18" charset="0"/>
              </a:endParaRPr>
            </a:p>
          </p:txBody>
        </p:sp>
      </p:grpSp>
    </p:spTree>
    <p:extLst>
      <p:ext uri="{BB962C8B-B14F-4D97-AF65-F5344CB8AC3E}">
        <p14:creationId xmlns:p14="http://schemas.microsoft.com/office/powerpoint/2010/main" val="15165314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lập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732103"/>
              </p:ext>
            </p:extLst>
          </p:nvPr>
        </p:nvGraphicFramePr>
        <p:xfrm>
          <a:off x="779463" y="1949824"/>
          <a:ext cx="7583488" cy="4007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3478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LCTT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1552246"/>
              </p:ext>
            </p:extLst>
          </p:nvPr>
        </p:nvGraphicFramePr>
        <p:xfrm>
          <a:off x="307902" y="1949450"/>
          <a:ext cx="8454432" cy="4617720"/>
        </p:xfrm>
        <a:graphic>
          <a:graphicData uri="http://schemas.openxmlformats.org/drawingml/2006/table">
            <a:tbl>
              <a:tblPr firstRow="1" bandRow="1">
                <a:tableStyleId>{5C22544A-7EE6-4342-B048-85BDC9FD1C3A}</a:tableStyleId>
              </a:tblPr>
              <a:tblGrid>
                <a:gridCol w="3271440">
                  <a:extLst>
                    <a:ext uri="{9D8B030D-6E8A-4147-A177-3AD203B41FA5}">
                      <a16:colId xmlns:a16="http://schemas.microsoft.com/office/drawing/2014/main" val="20000"/>
                    </a:ext>
                  </a:extLst>
                </a:gridCol>
                <a:gridCol w="898043">
                  <a:extLst>
                    <a:ext uri="{9D8B030D-6E8A-4147-A177-3AD203B41FA5}">
                      <a16:colId xmlns:a16="http://schemas.microsoft.com/office/drawing/2014/main" val="20001"/>
                    </a:ext>
                  </a:extLst>
                </a:gridCol>
                <a:gridCol w="898043">
                  <a:extLst>
                    <a:ext uri="{9D8B030D-6E8A-4147-A177-3AD203B41FA5}">
                      <a16:colId xmlns:a16="http://schemas.microsoft.com/office/drawing/2014/main" val="20002"/>
                    </a:ext>
                  </a:extLst>
                </a:gridCol>
                <a:gridCol w="808238">
                  <a:extLst>
                    <a:ext uri="{9D8B030D-6E8A-4147-A177-3AD203B41FA5}">
                      <a16:colId xmlns:a16="http://schemas.microsoft.com/office/drawing/2014/main" val="20003"/>
                    </a:ext>
                  </a:extLst>
                </a:gridCol>
                <a:gridCol w="885214">
                  <a:extLst>
                    <a:ext uri="{9D8B030D-6E8A-4147-A177-3AD203B41FA5}">
                      <a16:colId xmlns:a16="http://schemas.microsoft.com/office/drawing/2014/main" val="20004"/>
                    </a:ext>
                  </a:extLst>
                </a:gridCol>
                <a:gridCol w="885213">
                  <a:extLst>
                    <a:ext uri="{9D8B030D-6E8A-4147-A177-3AD203B41FA5}">
                      <a16:colId xmlns:a16="http://schemas.microsoft.com/office/drawing/2014/main" val="20005"/>
                    </a:ext>
                  </a:extLst>
                </a:gridCol>
                <a:gridCol w="808241">
                  <a:extLst>
                    <a:ext uri="{9D8B030D-6E8A-4147-A177-3AD203B41FA5}">
                      <a16:colId xmlns:a16="http://schemas.microsoft.com/office/drawing/2014/main" val="20006"/>
                    </a:ext>
                  </a:extLst>
                </a:gridCol>
              </a:tblGrid>
              <a:tr h="370840">
                <a:tc>
                  <a:txBody>
                    <a:bodyPr/>
                    <a:lstStyle/>
                    <a:p>
                      <a:pPr algn="ctr"/>
                      <a:r>
                        <a:rPr lang="en-US" dirty="0" err="1">
                          <a:solidFill>
                            <a:srgbClr val="000090"/>
                          </a:solidFill>
                        </a:rPr>
                        <a:t>Chỉ</a:t>
                      </a:r>
                      <a:r>
                        <a:rPr lang="en-US" dirty="0">
                          <a:solidFill>
                            <a:srgbClr val="000090"/>
                          </a:solidFill>
                        </a:rPr>
                        <a:t> </a:t>
                      </a:r>
                      <a:r>
                        <a:rPr lang="en-US" dirty="0" err="1">
                          <a:solidFill>
                            <a:srgbClr val="000090"/>
                          </a:solidFill>
                        </a:rPr>
                        <a:t>tiêu</a:t>
                      </a:r>
                      <a:r>
                        <a:rPr lang="en-US" dirty="0">
                          <a:solidFill>
                            <a:srgbClr val="000090"/>
                          </a:solidFill>
                        </a:rPr>
                        <a:t>/</a:t>
                      </a:r>
                      <a:r>
                        <a:rPr lang="en-US" dirty="0" err="1">
                          <a:solidFill>
                            <a:srgbClr val="000090"/>
                          </a:solidFill>
                        </a:rPr>
                        <a:t>Tháng</a:t>
                      </a:r>
                      <a:endParaRPr lang="en-US" dirty="0">
                        <a:solidFill>
                          <a:srgbClr val="000090"/>
                        </a:solidFill>
                      </a:endParaRPr>
                    </a:p>
                  </a:txBody>
                  <a:tcPr/>
                </a:tc>
                <a:tc>
                  <a:txBody>
                    <a:bodyPr/>
                    <a:lstStyle/>
                    <a:p>
                      <a:pPr algn="ctr"/>
                      <a:r>
                        <a:rPr lang="en-US" dirty="0">
                          <a:solidFill>
                            <a:srgbClr val="000090"/>
                          </a:solidFill>
                        </a:rPr>
                        <a:t>1</a:t>
                      </a:r>
                    </a:p>
                  </a:txBody>
                  <a:tcPr/>
                </a:tc>
                <a:tc>
                  <a:txBody>
                    <a:bodyPr/>
                    <a:lstStyle/>
                    <a:p>
                      <a:pPr algn="ctr"/>
                      <a:r>
                        <a:rPr lang="en-US" dirty="0">
                          <a:solidFill>
                            <a:srgbClr val="000090"/>
                          </a:solidFill>
                        </a:rPr>
                        <a:t>2</a:t>
                      </a:r>
                    </a:p>
                  </a:txBody>
                  <a:tcPr/>
                </a:tc>
                <a:tc>
                  <a:txBody>
                    <a:bodyPr/>
                    <a:lstStyle/>
                    <a:p>
                      <a:pPr algn="ctr"/>
                      <a:r>
                        <a:rPr lang="en-US" dirty="0">
                          <a:solidFill>
                            <a:srgbClr val="000090"/>
                          </a:solidFill>
                        </a:rPr>
                        <a:t>3</a:t>
                      </a:r>
                    </a:p>
                  </a:txBody>
                  <a:tcPr/>
                </a:tc>
                <a:tc>
                  <a:txBody>
                    <a:bodyPr/>
                    <a:lstStyle/>
                    <a:p>
                      <a:pPr algn="ctr"/>
                      <a:r>
                        <a:rPr lang="en-US" dirty="0">
                          <a:solidFill>
                            <a:srgbClr val="000090"/>
                          </a:solidFill>
                        </a:rPr>
                        <a:t>4</a:t>
                      </a:r>
                    </a:p>
                  </a:txBody>
                  <a:tcPr/>
                </a:tc>
                <a:tc>
                  <a:txBody>
                    <a:bodyPr/>
                    <a:lstStyle/>
                    <a:p>
                      <a:pPr algn="ctr"/>
                      <a:r>
                        <a:rPr lang="en-US" dirty="0">
                          <a:solidFill>
                            <a:srgbClr val="000090"/>
                          </a:solidFill>
                        </a:rPr>
                        <a:t>5</a:t>
                      </a:r>
                    </a:p>
                  </a:txBody>
                  <a:tcPr/>
                </a:tc>
                <a:tc>
                  <a:txBody>
                    <a:bodyPr/>
                    <a:lstStyle/>
                    <a:p>
                      <a:pPr algn="ctr"/>
                      <a:r>
                        <a:rPr lang="en-US" dirty="0">
                          <a:solidFill>
                            <a:srgbClr val="000090"/>
                          </a:solidFill>
                        </a:rPr>
                        <a:t>6</a:t>
                      </a:r>
                    </a:p>
                  </a:txBody>
                  <a:tcPr/>
                </a:tc>
                <a:extLst>
                  <a:ext uri="{0D108BD9-81ED-4DB2-BD59-A6C34878D82A}">
                    <a16:rowId xmlns:a16="http://schemas.microsoft.com/office/drawing/2014/main" val="10000"/>
                  </a:ext>
                </a:extLst>
              </a:tr>
              <a:tr h="370840">
                <a:tc>
                  <a:txBody>
                    <a:bodyPr/>
                    <a:lstStyle/>
                    <a:p>
                      <a:r>
                        <a:rPr lang="en-US" dirty="0" err="1">
                          <a:solidFill>
                            <a:srgbClr val="000090"/>
                          </a:solidFill>
                        </a:rPr>
                        <a:t>Doanh</a:t>
                      </a:r>
                      <a:r>
                        <a:rPr lang="en-US" dirty="0">
                          <a:solidFill>
                            <a:srgbClr val="000090"/>
                          </a:solidFill>
                        </a:rPr>
                        <a:t> </a:t>
                      </a:r>
                      <a:r>
                        <a:rPr lang="en-US" dirty="0" err="1">
                          <a:solidFill>
                            <a:srgbClr val="000090"/>
                          </a:solidFill>
                        </a:rPr>
                        <a:t>số</a:t>
                      </a:r>
                      <a:r>
                        <a:rPr lang="en-US" dirty="0">
                          <a:solidFill>
                            <a:srgbClr val="000090"/>
                          </a:solidFill>
                        </a:rPr>
                        <a:t> </a:t>
                      </a:r>
                      <a:r>
                        <a:rPr lang="en-US" dirty="0" err="1">
                          <a:solidFill>
                            <a:srgbClr val="000090"/>
                          </a:solidFill>
                        </a:rPr>
                        <a:t>bán</a:t>
                      </a:r>
                      <a:r>
                        <a:rPr lang="en-US" dirty="0">
                          <a:solidFill>
                            <a:srgbClr val="000090"/>
                          </a:solidFill>
                        </a:rPr>
                        <a:t> </a:t>
                      </a:r>
                      <a:r>
                        <a:rPr lang="en-US" dirty="0" err="1">
                          <a:solidFill>
                            <a:srgbClr val="000090"/>
                          </a:solidFill>
                        </a:rPr>
                        <a:t>ra</a:t>
                      </a:r>
                      <a:endParaRPr lang="en-US" dirty="0">
                        <a:solidFill>
                          <a:srgbClr val="000090"/>
                        </a:solidFill>
                      </a:endParaRPr>
                    </a:p>
                  </a:txBody>
                  <a:tcPr/>
                </a:tc>
                <a:tc>
                  <a:txBody>
                    <a:bodyPr/>
                    <a:lstStyle/>
                    <a:p>
                      <a:pPr algn="r"/>
                      <a:r>
                        <a:rPr lang="en-US" dirty="0">
                          <a:solidFill>
                            <a:srgbClr val="000090"/>
                          </a:solidFill>
                        </a:rPr>
                        <a:t>500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1000</a:t>
                      </a:r>
                    </a:p>
                  </a:txBody>
                  <a:tcPr/>
                </a:tc>
                <a:tc>
                  <a:txBody>
                    <a:bodyPr/>
                    <a:lstStyle/>
                    <a:p>
                      <a:pPr algn="r"/>
                      <a:r>
                        <a:rPr lang="en-US" dirty="0">
                          <a:solidFill>
                            <a:srgbClr val="000090"/>
                          </a:solidFill>
                        </a:rPr>
                        <a:t>1200</a:t>
                      </a:r>
                    </a:p>
                  </a:txBody>
                  <a:tcPr/>
                </a:tc>
                <a:tc>
                  <a:txBody>
                    <a:bodyPr/>
                    <a:lstStyle/>
                    <a:p>
                      <a:pPr algn="r"/>
                      <a:r>
                        <a:rPr lang="en-US" dirty="0">
                          <a:solidFill>
                            <a:srgbClr val="000090"/>
                          </a:solidFill>
                        </a:rPr>
                        <a:t>1500</a:t>
                      </a:r>
                    </a:p>
                  </a:txBody>
                  <a:tcPr/>
                </a:tc>
                <a:extLst>
                  <a:ext uri="{0D108BD9-81ED-4DB2-BD59-A6C34878D82A}">
                    <a16:rowId xmlns:a16="http://schemas.microsoft.com/office/drawing/2014/main" val="10001"/>
                  </a:ext>
                </a:extLst>
              </a:tr>
              <a:tr h="370840">
                <a:tc>
                  <a:txBody>
                    <a:bodyPr/>
                    <a:lstStyle/>
                    <a:p>
                      <a:r>
                        <a:rPr lang="en-US" dirty="0">
                          <a:solidFill>
                            <a:srgbClr val="000090"/>
                          </a:solidFill>
                        </a:rPr>
                        <a:t>Thu </a:t>
                      </a:r>
                      <a:r>
                        <a:rPr lang="en-US" dirty="0" err="1">
                          <a:solidFill>
                            <a:srgbClr val="000090"/>
                          </a:solidFill>
                        </a:rPr>
                        <a:t>tiền</a:t>
                      </a:r>
                      <a:r>
                        <a:rPr lang="en-US" dirty="0">
                          <a:solidFill>
                            <a:srgbClr val="000090"/>
                          </a:solidFill>
                        </a:rPr>
                        <a:t> </a:t>
                      </a:r>
                      <a:r>
                        <a:rPr lang="en-US" dirty="0" err="1">
                          <a:solidFill>
                            <a:srgbClr val="000090"/>
                          </a:solidFill>
                        </a:rPr>
                        <a:t>bán</a:t>
                      </a:r>
                      <a:r>
                        <a:rPr lang="en-US" dirty="0">
                          <a:solidFill>
                            <a:srgbClr val="000090"/>
                          </a:solidFill>
                        </a:rPr>
                        <a:t> </a:t>
                      </a:r>
                      <a:r>
                        <a:rPr lang="en-US" dirty="0" err="1">
                          <a:solidFill>
                            <a:srgbClr val="000090"/>
                          </a:solidFill>
                        </a:rPr>
                        <a:t>hàng</a:t>
                      </a:r>
                      <a:endParaRPr lang="en-US" dirty="0">
                        <a:solidFill>
                          <a:srgbClr val="000090"/>
                        </a:solidFill>
                      </a:endParaRP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650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900</a:t>
                      </a:r>
                    </a:p>
                  </a:txBody>
                  <a:tcPr/>
                </a:tc>
                <a:tc>
                  <a:txBody>
                    <a:bodyPr/>
                    <a:lstStyle/>
                    <a:p>
                      <a:pPr algn="r"/>
                      <a:r>
                        <a:rPr lang="en-US" dirty="0">
                          <a:solidFill>
                            <a:srgbClr val="000090"/>
                          </a:solidFill>
                        </a:rPr>
                        <a:t>1100</a:t>
                      </a:r>
                    </a:p>
                  </a:txBody>
                  <a:tcPr/>
                </a:tc>
                <a:tc>
                  <a:txBody>
                    <a:bodyPr/>
                    <a:lstStyle/>
                    <a:p>
                      <a:pPr algn="r"/>
                      <a:r>
                        <a:rPr lang="en-US" dirty="0">
                          <a:solidFill>
                            <a:srgbClr val="000090"/>
                          </a:solidFill>
                        </a:rPr>
                        <a:t>1350</a:t>
                      </a:r>
                    </a:p>
                  </a:txBody>
                  <a:tcPr/>
                </a:tc>
                <a:extLst>
                  <a:ext uri="{0D108BD9-81ED-4DB2-BD59-A6C34878D82A}">
                    <a16:rowId xmlns:a16="http://schemas.microsoft.com/office/drawing/2014/main" val="10002"/>
                  </a:ext>
                </a:extLst>
              </a:tr>
              <a:tr h="370840">
                <a:tc>
                  <a:txBody>
                    <a:bodyPr/>
                    <a:lstStyle/>
                    <a:p>
                      <a:r>
                        <a:rPr lang="en-US" dirty="0" err="1">
                          <a:solidFill>
                            <a:srgbClr val="000090"/>
                          </a:solidFill>
                        </a:rPr>
                        <a:t>Giá</a:t>
                      </a:r>
                      <a:r>
                        <a:rPr lang="en-US" dirty="0">
                          <a:solidFill>
                            <a:srgbClr val="000090"/>
                          </a:solidFill>
                        </a:rPr>
                        <a:t> </a:t>
                      </a:r>
                      <a:r>
                        <a:rPr lang="en-US" dirty="0" err="1">
                          <a:solidFill>
                            <a:srgbClr val="000090"/>
                          </a:solidFill>
                        </a:rPr>
                        <a:t>trị</a:t>
                      </a:r>
                      <a:r>
                        <a:rPr lang="en-US" dirty="0">
                          <a:solidFill>
                            <a:srgbClr val="000090"/>
                          </a:solidFill>
                        </a:rPr>
                        <a:t> </a:t>
                      </a:r>
                      <a:r>
                        <a:rPr lang="en-US" dirty="0" err="1">
                          <a:solidFill>
                            <a:srgbClr val="000090"/>
                          </a:solidFill>
                        </a:rPr>
                        <a:t>vật</a:t>
                      </a:r>
                      <a:r>
                        <a:rPr lang="en-US" dirty="0">
                          <a:solidFill>
                            <a:srgbClr val="000090"/>
                          </a:solidFill>
                        </a:rPr>
                        <a:t> </a:t>
                      </a:r>
                      <a:r>
                        <a:rPr lang="en-US" dirty="0" err="1">
                          <a:solidFill>
                            <a:srgbClr val="000090"/>
                          </a:solidFill>
                        </a:rPr>
                        <a:t>tư</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vào</a:t>
                      </a:r>
                      <a:endParaRPr lang="en-US" dirty="0">
                        <a:solidFill>
                          <a:srgbClr val="000090"/>
                        </a:solidFill>
                      </a:endParaRP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320</a:t>
                      </a:r>
                    </a:p>
                  </a:txBody>
                  <a:tcPr/>
                </a:tc>
                <a:tc>
                  <a:txBody>
                    <a:bodyPr/>
                    <a:lstStyle/>
                    <a:p>
                      <a:pPr algn="r"/>
                      <a:r>
                        <a:rPr lang="en-US" dirty="0">
                          <a:solidFill>
                            <a:srgbClr val="000090"/>
                          </a:solidFill>
                        </a:rPr>
                        <a:t>400</a:t>
                      </a:r>
                    </a:p>
                  </a:txBody>
                  <a:tcPr/>
                </a:tc>
                <a:tc>
                  <a:txBody>
                    <a:bodyPr/>
                    <a:lstStyle/>
                    <a:p>
                      <a:pPr algn="r"/>
                      <a:r>
                        <a:rPr lang="en-US" dirty="0">
                          <a:solidFill>
                            <a:srgbClr val="000090"/>
                          </a:solidFill>
                        </a:rPr>
                        <a:t>500</a:t>
                      </a:r>
                    </a:p>
                  </a:txBody>
                  <a:tcPr/>
                </a:tc>
                <a:tc>
                  <a:txBody>
                    <a:bodyPr/>
                    <a:lstStyle/>
                    <a:p>
                      <a:pPr algn="r"/>
                      <a:r>
                        <a:rPr lang="en-US" dirty="0">
                          <a:solidFill>
                            <a:srgbClr val="000090"/>
                          </a:solidFill>
                        </a:rPr>
                        <a:t>250</a:t>
                      </a:r>
                    </a:p>
                  </a:txBody>
                  <a:tcPr/>
                </a:tc>
                <a:extLst>
                  <a:ext uri="{0D108BD9-81ED-4DB2-BD59-A6C34878D82A}">
                    <a16:rowId xmlns:a16="http://schemas.microsoft.com/office/drawing/2014/main" val="10003"/>
                  </a:ext>
                </a:extLst>
              </a:tr>
              <a:tr h="370840">
                <a:tc>
                  <a:txBody>
                    <a:bodyPr/>
                    <a:lstStyle/>
                    <a:p>
                      <a:r>
                        <a:rPr lang="en-US" dirty="0" err="1">
                          <a:solidFill>
                            <a:srgbClr val="000090"/>
                          </a:solidFill>
                        </a:rPr>
                        <a:t>Thanh</a:t>
                      </a:r>
                      <a:r>
                        <a:rPr lang="en-US" dirty="0">
                          <a:solidFill>
                            <a:srgbClr val="000090"/>
                          </a:solidFill>
                        </a:rPr>
                        <a:t> </a:t>
                      </a:r>
                      <a:r>
                        <a:rPr lang="en-US" dirty="0" err="1">
                          <a:solidFill>
                            <a:srgbClr val="000090"/>
                          </a:solidFill>
                        </a:rPr>
                        <a:t>toán</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vật</a:t>
                      </a:r>
                      <a:r>
                        <a:rPr lang="en-US" dirty="0">
                          <a:solidFill>
                            <a:srgbClr val="000090"/>
                          </a:solidFill>
                        </a:rPr>
                        <a:t> </a:t>
                      </a:r>
                      <a:r>
                        <a:rPr lang="en-US" dirty="0" err="1">
                          <a:solidFill>
                            <a:srgbClr val="000090"/>
                          </a:solidFill>
                        </a:rPr>
                        <a:t>tư</a:t>
                      </a:r>
                      <a:r>
                        <a:rPr lang="en-US" dirty="0">
                          <a:solidFill>
                            <a:srgbClr val="000090"/>
                          </a:solidFill>
                        </a:rPr>
                        <a:t> (</a:t>
                      </a:r>
                      <a:r>
                        <a:rPr lang="en-US" dirty="0" err="1">
                          <a:solidFill>
                            <a:srgbClr val="000090"/>
                          </a:solidFill>
                        </a:rPr>
                        <a:t>tháng</a:t>
                      </a:r>
                      <a:r>
                        <a:rPr lang="en-US" dirty="0">
                          <a:solidFill>
                            <a:srgbClr val="000090"/>
                          </a:solidFill>
                        </a:rPr>
                        <a:t> 12 </a:t>
                      </a:r>
                      <a:r>
                        <a:rPr lang="en-US" dirty="0" err="1">
                          <a:solidFill>
                            <a:srgbClr val="000090"/>
                          </a:solidFill>
                        </a:rPr>
                        <a:t>năm</a:t>
                      </a:r>
                      <a:r>
                        <a:rPr lang="en-US" dirty="0">
                          <a:solidFill>
                            <a:srgbClr val="000090"/>
                          </a:solidFill>
                        </a:rPr>
                        <a:t> </a:t>
                      </a:r>
                      <a:r>
                        <a:rPr lang="en-US" dirty="0" err="1">
                          <a:solidFill>
                            <a:srgbClr val="000090"/>
                          </a:solidFill>
                        </a:rPr>
                        <a:t>ngoái</a:t>
                      </a:r>
                      <a:r>
                        <a:rPr lang="en-US" dirty="0">
                          <a:solidFill>
                            <a:srgbClr val="000090"/>
                          </a:solidFill>
                        </a:rPr>
                        <a:t> </a:t>
                      </a:r>
                      <a:r>
                        <a:rPr lang="en-US" dirty="0" err="1">
                          <a:solidFill>
                            <a:srgbClr val="000090"/>
                          </a:solidFill>
                        </a:rPr>
                        <a:t>mua</a:t>
                      </a:r>
                      <a:r>
                        <a:rPr lang="en-US" dirty="0">
                          <a:solidFill>
                            <a:srgbClr val="000090"/>
                          </a:solidFill>
                        </a:rPr>
                        <a:t> 200)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320</a:t>
                      </a:r>
                    </a:p>
                  </a:txBody>
                  <a:tcPr/>
                </a:tc>
                <a:tc>
                  <a:txBody>
                    <a:bodyPr/>
                    <a:lstStyle/>
                    <a:p>
                      <a:pPr algn="r"/>
                      <a:r>
                        <a:rPr lang="en-US" dirty="0">
                          <a:solidFill>
                            <a:srgbClr val="000090"/>
                          </a:solidFill>
                        </a:rPr>
                        <a:t>400</a:t>
                      </a:r>
                    </a:p>
                  </a:txBody>
                  <a:tcPr/>
                </a:tc>
                <a:tc>
                  <a:txBody>
                    <a:bodyPr/>
                    <a:lstStyle/>
                    <a:p>
                      <a:pPr algn="r"/>
                      <a:r>
                        <a:rPr lang="en-US" dirty="0">
                          <a:solidFill>
                            <a:srgbClr val="000090"/>
                          </a:solidFill>
                        </a:rPr>
                        <a:t>500</a:t>
                      </a:r>
                    </a:p>
                  </a:txBody>
                  <a:tcPr/>
                </a:tc>
                <a:extLst>
                  <a:ext uri="{0D108BD9-81ED-4DB2-BD59-A6C34878D82A}">
                    <a16:rowId xmlns:a16="http://schemas.microsoft.com/office/drawing/2014/main" val="10004"/>
                  </a:ext>
                </a:extLst>
              </a:tr>
              <a:tr h="370840">
                <a:tc>
                  <a:txBody>
                    <a:bodyPr/>
                    <a:lstStyle/>
                    <a:p>
                      <a:r>
                        <a:rPr lang="en-US" dirty="0" err="1">
                          <a:solidFill>
                            <a:srgbClr val="000090"/>
                          </a:solidFill>
                        </a:rPr>
                        <a:t>Tiền</a:t>
                      </a:r>
                      <a:r>
                        <a:rPr lang="en-US" dirty="0">
                          <a:solidFill>
                            <a:srgbClr val="000090"/>
                          </a:solidFill>
                        </a:rPr>
                        <a:t> </a:t>
                      </a:r>
                      <a:r>
                        <a:rPr lang="en-US" dirty="0" err="1">
                          <a:solidFill>
                            <a:srgbClr val="000090"/>
                          </a:solidFill>
                        </a:rPr>
                        <a:t>lương</a:t>
                      </a:r>
                      <a:endParaRPr lang="en-US" dirty="0">
                        <a:solidFill>
                          <a:srgbClr val="000090"/>
                        </a:solidFill>
                      </a:endParaRPr>
                    </a:p>
                  </a:txBody>
                  <a:tcPr/>
                </a:tc>
                <a:tc>
                  <a:txBody>
                    <a:bodyPr/>
                    <a:lstStyle/>
                    <a:p>
                      <a:pPr algn="r"/>
                      <a:r>
                        <a:rPr lang="en-US" dirty="0">
                          <a:solidFill>
                            <a:srgbClr val="000090"/>
                          </a:solidFill>
                        </a:rPr>
                        <a:t>150</a:t>
                      </a:r>
                    </a:p>
                  </a:txBody>
                  <a:tcPr/>
                </a:tc>
                <a:tc>
                  <a:txBody>
                    <a:bodyPr/>
                    <a:lstStyle/>
                    <a:p>
                      <a:pPr algn="r"/>
                      <a:r>
                        <a:rPr lang="en-US" dirty="0">
                          <a:solidFill>
                            <a:srgbClr val="000090"/>
                          </a:solidFill>
                        </a:rPr>
                        <a:t>180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210</a:t>
                      </a:r>
                    </a:p>
                  </a:txBody>
                  <a:tcPr/>
                </a:tc>
                <a:tc>
                  <a:txBody>
                    <a:bodyPr/>
                    <a:lstStyle/>
                    <a:p>
                      <a:pPr algn="r"/>
                      <a:r>
                        <a:rPr lang="en-US" dirty="0">
                          <a:solidFill>
                            <a:srgbClr val="000090"/>
                          </a:solidFill>
                        </a:rPr>
                        <a:t>220</a:t>
                      </a:r>
                    </a:p>
                  </a:txBody>
                  <a:tcPr/>
                </a:tc>
                <a:tc>
                  <a:txBody>
                    <a:bodyPr/>
                    <a:lstStyle/>
                    <a:p>
                      <a:pPr algn="r"/>
                      <a:r>
                        <a:rPr lang="en-US" dirty="0">
                          <a:solidFill>
                            <a:srgbClr val="000090"/>
                          </a:solidFill>
                        </a:rPr>
                        <a:t>250</a:t>
                      </a:r>
                    </a:p>
                  </a:txBody>
                  <a:tcPr/>
                </a:tc>
                <a:extLst>
                  <a:ext uri="{0D108BD9-81ED-4DB2-BD59-A6C34878D82A}">
                    <a16:rowId xmlns:a16="http://schemas.microsoft.com/office/drawing/2014/main" val="10005"/>
                  </a:ext>
                </a:extLst>
              </a:tr>
              <a:tr h="370840">
                <a:tc>
                  <a:txBody>
                    <a:bodyPr/>
                    <a:lstStyle/>
                    <a:p>
                      <a:r>
                        <a:rPr lang="en-US" dirty="0" err="1">
                          <a:solidFill>
                            <a:srgbClr val="000090"/>
                          </a:solidFill>
                        </a:rPr>
                        <a:t>Dịch</a:t>
                      </a:r>
                      <a:r>
                        <a:rPr lang="en-US" dirty="0">
                          <a:solidFill>
                            <a:srgbClr val="000090"/>
                          </a:solidFill>
                        </a:rPr>
                        <a:t> </a:t>
                      </a:r>
                      <a:r>
                        <a:rPr lang="en-US" dirty="0" err="1">
                          <a:solidFill>
                            <a:srgbClr val="000090"/>
                          </a:solidFill>
                        </a:rPr>
                        <a:t>vụ</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ngoài</a:t>
                      </a:r>
                      <a:endParaRPr lang="en-US" dirty="0">
                        <a:solidFill>
                          <a:srgbClr val="000090"/>
                        </a:solidFill>
                      </a:endParaRPr>
                    </a:p>
                  </a:txBody>
                  <a:tcPr/>
                </a:tc>
                <a:tc>
                  <a:txBody>
                    <a:bodyPr/>
                    <a:lstStyle/>
                    <a:p>
                      <a:pPr algn="r"/>
                      <a:r>
                        <a:rPr lang="en-US" dirty="0">
                          <a:solidFill>
                            <a:srgbClr val="000090"/>
                          </a:solidFill>
                        </a:rPr>
                        <a:t>50</a:t>
                      </a: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dirty="0">
                          <a:solidFill>
                            <a:srgbClr val="000090"/>
                          </a:solidFill>
                        </a:rPr>
                        <a:t>50</a:t>
                      </a:r>
                    </a:p>
                  </a:txBody>
                  <a:tcPr/>
                </a:tc>
                <a:extLst>
                  <a:ext uri="{0D108BD9-81ED-4DB2-BD59-A6C34878D82A}">
                    <a16:rowId xmlns:a16="http://schemas.microsoft.com/office/drawing/2014/main" val="10006"/>
                  </a:ext>
                </a:extLst>
              </a:tr>
              <a:tr h="370840">
                <a:tc>
                  <a:txBody>
                    <a:bodyPr/>
                    <a:lstStyle/>
                    <a:p>
                      <a:r>
                        <a:rPr lang="en-US" dirty="0">
                          <a:solidFill>
                            <a:srgbClr val="000090"/>
                          </a:solidFill>
                        </a:rPr>
                        <a:t>Chi </a:t>
                      </a:r>
                      <a:r>
                        <a:rPr lang="en-US" dirty="0" err="1">
                          <a:solidFill>
                            <a:srgbClr val="000090"/>
                          </a:solidFill>
                        </a:rPr>
                        <a:t>phí</a:t>
                      </a:r>
                      <a:r>
                        <a:rPr lang="en-US" dirty="0">
                          <a:solidFill>
                            <a:srgbClr val="000090"/>
                          </a:solidFill>
                        </a:rPr>
                        <a:t> </a:t>
                      </a:r>
                      <a:r>
                        <a:rPr lang="en-US" dirty="0" err="1">
                          <a:solidFill>
                            <a:srgbClr val="000090"/>
                          </a:solidFill>
                        </a:rPr>
                        <a:t>khác</a:t>
                      </a:r>
                      <a:endParaRPr lang="en-US" dirty="0">
                        <a:solidFill>
                          <a:srgbClr val="000090"/>
                        </a:solidFill>
                      </a:endParaRP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a:solidFill>
                            <a:srgbClr val="000090"/>
                          </a:solidFill>
                        </a:rPr>
                        <a:t>30</a:t>
                      </a:r>
                      <a:endParaRPr lang="en-US" dirty="0">
                        <a:solidFill>
                          <a:srgbClr val="000090"/>
                        </a:solidFill>
                      </a:endParaRPr>
                    </a:p>
                  </a:txBody>
                  <a:tcPr/>
                </a:tc>
                <a:tc>
                  <a:txBody>
                    <a:bodyPr/>
                    <a:lstStyle/>
                    <a:p>
                      <a:pPr algn="r"/>
                      <a:r>
                        <a:rPr lang="en-US" dirty="0">
                          <a:solidFill>
                            <a:srgbClr val="000090"/>
                          </a:solidFill>
                        </a:rPr>
                        <a:t>30</a:t>
                      </a:r>
                    </a:p>
                  </a:txBody>
                  <a:tcPr/>
                </a:tc>
                <a:extLst>
                  <a:ext uri="{0D108BD9-81ED-4DB2-BD59-A6C34878D82A}">
                    <a16:rowId xmlns:a16="http://schemas.microsoft.com/office/drawing/2014/main" val="10007"/>
                  </a:ext>
                </a:extLst>
              </a:tr>
              <a:tr h="370840">
                <a:tc>
                  <a:txBody>
                    <a:bodyPr/>
                    <a:lstStyle/>
                    <a:p>
                      <a:r>
                        <a:rPr lang="en-US" dirty="0" err="1">
                          <a:solidFill>
                            <a:srgbClr val="000090"/>
                          </a:solidFill>
                        </a:rPr>
                        <a:t>Trả</a:t>
                      </a:r>
                      <a:r>
                        <a:rPr lang="en-US" dirty="0">
                          <a:solidFill>
                            <a:srgbClr val="000090"/>
                          </a:solidFill>
                        </a:rPr>
                        <a:t> </a:t>
                      </a:r>
                      <a:r>
                        <a:rPr lang="en-US" dirty="0" err="1">
                          <a:solidFill>
                            <a:srgbClr val="000090"/>
                          </a:solidFill>
                        </a:rPr>
                        <a:t>lãi</a:t>
                      </a:r>
                      <a:r>
                        <a:rPr lang="en-US" dirty="0">
                          <a:solidFill>
                            <a:srgbClr val="000090"/>
                          </a:solidFill>
                        </a:rPr>
                        <a:t> </a:t>
                      </a:r>
                      <a:r>
                        <a:rPr lang="en-US" dirty="0" err="1">
                          <a:solidFill>
                            <a:srgbClr val="000090"/>
                          </a:solidFill>
                        </a:rPr>
                        <a:t>vay</a:t>
                      </a:r>
                      <a:r>
                        <a:rPr lang="en-US" dirty="0">
                          <a:solidFill>
                            <a:srgbClr val="000090"/>
                          </a:solidFill>
                        </a:rPr>
                        <a:t> </a:t>
                      </a:r>
                      <a:r>
                        <a:rPr lang="en-US" dirty="0" err="1">
                          <a:solidFill>
                            <a:srgbClr val="000090"/>
                          </a:solidFill>
                        </a:rPr>
                        <a:t>ngân</a:t>
                      </a:r>
                      <a:r>
                        <a:rPr lang="en-US" dirty="0">
                          <a:solidFill>
                            <a:srgbClr val="000090"/>
                          </a:solidFill>
                        </a:rPr>
                        <a:t> </a:t>
                      </a:r>
                      <a:r>
                        <a:rPr lang="en-US" dirty="0" err="1">
                          <a:solidFill>
                            <a:srgbClr val="000090"/>
                          </a:solidFill>
                        </a:rPr>
                        <a:t>hàng</a:t>
                      </a: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r>
                        <a:rPr lang="en-US" dirty="0">
                          <a:solidFill>
                            <a:srgbClr val="000090"/>
                          </a:solidFill>
                        </a:rPr>
                        <a:t>20</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8"/>
                  </a:ext>
                </a:extLst>
              </a:tr>
              <a:tr h="370840">
                <a:tc>
                  <a:txBody>
                    <a:bodyPr/>
                    <a:lstStyle/>
                    <a:p>
                      <a:r>
                        <a:rPr lang="en-US" dirty="0" err="1">
                          <a:solidFill>
                            <a:srgbClr val="000090"/>
                          </a:solidFill>
                        </a:rPr>
                        <a:t>Dư</a:t>
                      </a:r>
                      <a:r>
                        <a:rPr lang="en-US" dirty="0">
                          <a:solidFill>
                            <a:srgbClr val="000090"/>
                          </a:solidFill>
                        </a:rPr>
                        <a:t> </a:t>
                      </a:r>
                      <a:r>
                        <a:rPr lang="en-US" dirty="0" err="1">
                          <a:solidFill>
                            <a:srgbClr val="000090"/>
                          </a:solidFill>
                        </a:rPr>
                        <a:t>vốn</a:t>
                      </a:r>
                      <a:r>
                        <a:rPr lang="en-US" dirty="0">
                          <a:solidFill>
                            <a:srgbClr val="000090"/>
                          </a:solidFill>
                        </a:rPr>
                        <a:t> </a:t>
                      </a:r>
                      <a:r>
                        <a:rPr lang="en-US" dirty="0" err="1">
                          <a:solidFill>
                            <a:srgbClr val="000090"/>
                          </a:solidFill>
                        </a:rPr>
                        <a:t>bằng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đầu</a:t>
                      </a:r>
                      <a:r>
                        <a:rPr lang="en-US" dirty="0">
                          <a:solidFill>
                            <a:srgbClr val="000090"/>
                          </a:solidFill>
                        </a:rPr>
                        <a:t> </a:t>
                      </a:r>
                      <a:r>
                        <a:rPr lang="en-US" dirty="0" err="1">
                          <a:solidFill>
                            <a:srgbClr val="000090"/>
                          </a:solidFill>
                        </a:rPr>
                        <a:t>tháng</a:t>
                      </a:r>
                      <a:r>
                        <a:rPr lang="en-US" dirty="0">
                          <a:solidFill>
                            <a:srgbClr val="000090"/>
                          </a:solidFill>
                        </a:rPr>
                        <a:t> 1 </a:t>
                      </a:r>
                      <a:r>
                        <a:rPr lang="en-US" dirty="0" err="1">
                          <a:solidFill>
                            <a:srgbClr val="000090"/>
                          </a:solidFill>
                        </a:rPr>
                        <a:t>là</a:t>
                      </a:r>
                      <a:r>
                        <a:rPr lang="en-US" dirty="0">
                          <a:solidFill>
                            <a:srgbClr val="000090"/>
                          </a:solidFill>
                        </a:rPr>
                        <a:t> 120 </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9"/>
                  </a:ext>
                </a:extLst>
              </a:tr>
              <a:tr h="370840">
                <a:tc>
                  <a:txBody>
                    <a:bodyPr/>
                    <a:lstStyle/>
                    <a:p>
                      <a:r>
                        <a:rPr lang="en-US" dirty="0" err="1">
                          <a:solidFill>
                            <a:srgbClr val="000090"/>
                          </a:solidFill>
                        </a:rPr>
                        <a:t>Mức</a:t>
                      </a:r>
                      <a:r>
                        <a:rPr lang="en-US" dirty="0">
                          <a:solidFill>
                            <a:srgbClr val="000090"/>
                          </a:solidFill>
                        </a:rPr>
                        <a:t> </a:t>
                      </a:r>
                      <a:r>
                        <a:rPr lang="en-US" dirty="0" err="1">
                          <a:solidFill>
                            <a:srgbClr val="000090"/>
                          </a:solidFill>
                        </a:rPr>
                        <a:t>dự</a:t>
                      </a:r>
                      <a:r>
                        <a:rPr lang="en-US" dirty="0">
                          <a:solidFill>
                            <a:srgbClr val="000090"/>
                          </a:solidFill>
                        </a:rPr>
                        <a:t> </a:t>
                      </a:r>
                      <a:r>
                        <a:rPr lang="en-US" dirty="0" err="1">
                          <a:solidFill>
                            <a:srgbClr val="000090"/>
                          </a:solidFill>
                        </a:rPr>
                        <a:t>trữ</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cần</a:t>
                      </a:r>
                      <a:r>
                        <a:rPr lang="en-US" dirty="0">
                          <a:solidFill>
                            <a:srgbClr val="000090"/>
                          </a:solidFill>
                        </a:rPr>
                        <a:t> </a:t>
                      </a:r>
                      <a:r>
                        <a:rPr lang="en-US" dirty="0" err="1">
                          <a:solidFill>
                            <a:srgbClr val="000090"/>
                          </a:solidFill>
                        </a:rPr>
                        <a:t>thiết</a:t>
                      </a:r>
                      <a:endParaRPr lang="en-US" dirty="0">
                        <a:solidFill>
                          <a:srgbClr val="000090"/>
                        </a:solidFill>
                      </a:endParaRPr>
                    </a:p>
                  </a:txBody>
                  <a:tcPr/>
                </a:tc>
                <a:tc>
                  <a:txBody>
                    <a:bodyPr/>
                    <a:lstStyle/>
                    <a:p>
                      <a:pPr algn="r"/>
                      <a:r>
                        <a:rPr lang="en-US" dirty="0">
                          <a:solidFill>
                            <a:srgbClr val="000090"/>
                          </a:solidFill>
                        </a:rPr>
                        <a:t>100</a:t>
                      </a:r>
                    </a:p>
                  </a:txBody>
                  <a:tcPr/>
                </a:tc>
                <a:tc>
                  <a:txBody>
                    <a:bodyPr/>
                    <a:lstStyle/>
                    <a:p>
                      <a:pPr algn="r"/>
                      <a:r>
                        <a:rPr lang="en-US" dirty="0">
                          <a:solidFill>
                            <a:srgbClr val="000090"/>
                          </a:solidFill>
                        </a:rPr>
                        <a:t>100</a:t>
                      </a:r>
                    </a:p>
                  </a:txBody>
                  <a:tcPr/>
                </a:tc>
                <a:tc>
                  <a:txBody>
                    <a:bodyPr/>
                    <a:lstStyle/>
                    <a:p>
                      <a:pPr algn="r"/>
                      <a:r>
                        <a:rPr lang="en-US" dirty="0">
                          <a:solidFill>
                            <a:srgbClr val="000090"/>
                          </a:solidFill>
                        </a:rPr>
                        <a:t>100</a:t>
                      </a:r>
                    </a:p>
                  </a:txBody>
                  <a:tcPr/>
                </a:tc>
                <a:tc>
                  <a:txBody>
                    <a:bodyPr/>
                    <a:lstStyle/>
                    <a:p>
                      <a:pPr algn="r"/>
                      <a:r>
                        <a:rPr lang="en-US" dirty="0">
                          <a:solidFill>
                            <a:srgbClr val="000090"/>
                          </a:solidFill>
                        </a:rPr>
                        <a:t>100</a:t>
                      </a:r>
                    </a:p>
                  </a:txBody>
                  <a:tcPr/>
                </a:tc>
                <a:tc>
                  <a:txBody>
                    <a:bodyPr/>
                    <a:lstStyle/>
                    <a:p>
                      <a:pPr algn="r"/>
                      <a:r>
                        <a:rPr lang="en-US">
                          <a:solidFill>
                            <a:srgbClr val="000090"/>
                          </a:solidFill>
                        </a:rPr>
                        <a:t>100</a:t>
                      </a:r>
                      <a:endParaRPr lang="en-US" dirty="0">
                        <a:solidFill>
                          <a:srgbClr val="000090"/>
                        </a:solidFill>
                      </a:endParaRPr>
                    </a:p>
                  </a:txBody>
                  <a:tcPr/>
                </a:tc>
                <a:tc>
                  <a:txBody>
                    <a:bodyPr/>
                    <a:lstStyle/>
                    <a:p>
                      <a:pPr algn="r"/>
                      <a:r>
                        <a:rPr lang="en-US" dirty="0">
                          <a:solidFill>
                            <a:srgbClr val="000090"/>
                          </a:solidFill>
                        </a:rPr>
                        <a:t>100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4872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LCTT</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386986695"/>
              </p:ext>
            </p:extLst>
          </p:nvPr>
        </p:nvGraphicFramePr>
        <p:xfrm>
          <a:off x="307902" y="1949450"/>
          <a:ext cx="8454432" cy="2966720"/>
        </p:xfrm>
        <a:graphic>
          <a:graphicData uri="http://schemas.openxmlformats.org/drawingml/2006/table">
            <a:tbl>
              <a:tblPr firstRow="1" bandRow="1">
                <a:tableStyleId>{5C22544A-7EE6-4342-B048-85BDC9FD1C3A}</a:tableStyleId>
              </a:tblPr>
              <a:tblGrid>
                <a:gridCol w="3271440">
                  <a:extLst>
                    <a:ext uri="{9D8B030D-6E8A-4147-A177-3AD203B41FA5}">
                      <a16:colId xmlns:a16="http://schemas.microsoft.com/office/drawing/2014/main" val="20000"/>
                    </a:ext>
                  </a:extLst>
                </a:gridCol>
                <a:gridCol w="898043">
                  <a:extLst>
                    <a:ext uri="{9D8B030D-6E8A-4147-A177-3AD203B41FA5}">
                      <a16:colId xmlns:a16="http://schemas.microsoft.com/office/drawing/2014/main" val="20001"/>
                    </a:ext>
                  </a:extLst>
                </a:gridCol>
                <a:gridCol w="898043">
                  <a:extLst>
                    <a:ext uri="{9D8B030D-6E8A-4147-A177-3AD203B41FA5}">
                      <a16:colId xmlns:a16="http://schemas.microsoft.com/office/drawing/2014/main" val="20002"/>
                    </a:ext>
                  </a:extLst>
                </a:gridCol>
                <a:gridCol w="808238">
                  <a:extLst>
                    <a:ext uri="{9D8B030D-6E8A-4147-A177-3AD203B41FA5}">
                      <a16:colId xmlns:a16="http://schemas.microsoft.com/office/drawing/2014/main" val="20003"/>
                    </a:ext>
                  </a:extLst>
                </a:gridCol>
                <a:gridCol w="885214">
                  <a:extLst>
                    <a:ext uri="{9D8B030D-6E8A-4147-A177-3AD203B41FA5}">
                      <a16:colId xmlns:a16="http://schemas.microsoft.com/office/drawing/2014/main" val="20004"/>
                    </a:ext>
                  </a:extLst>
                </a:gridCol>
                <a:gridCol w="885213">
                  <a:extLst>
                    <a:ext uri="{9D8B030D-6E8A-4147-A177-3AD203B41FA5}">
                      <a16:colId xmlns:a16="http://schemas.microsoft.com/office/drawing/2014/main" val="20005"/>
                    </a:ext>
                  </a:extLst>
                </a:gridCol>
                <a:gridCol w="808241">
                  <a:extLst>
                    <a:ext uri="{9D8B030D-6E8A-4147-A177-3AD203B41FA5}">
                      <a16:colId xmlns:a16="http://schemas.microsoft.com/office/drawing/2014/main" val="20006"/>
                    </a:ext>
                  </a:extLst>
                </a:gridCol>
              </a:tblGrid>
              <a:tr h="370840">
                <a:tc>
                  <a:txBody>
                    <a:bodyPr/>
                    <a:lstStyle/>
                    <a:p>
                      <a:pPr algn="ctr"/>
                      <a:r>
                        <a:rPr lang="en-US" dirty="0" err="1">
                          <a:solidFill>
                            <a:srgbClr val="000090"/>
                          </a:solidFill>
                        </a:rPr>
                        <a:t>Nội</a:t>
                      </a:r>
                      <a:r>
                        <a:rPr lang="en-US" dirty="0">
                          <a:solidFill>
                            <a:srgbClr val="000090"/>
                          </a:solidFill>
                        </a:rPr>
                        <a:t> dung/</a:t>
                      </a:r>
                      <a:r>
                        <a:rPr lang="en-US" dirty="0" err="1">
                          <a:solidFill>
                            <a:srgbClr val="000090"/>
                          </a:solidFill>
                        </a:rPr>
                        <a:t>Tháng</a:t>
                      </a:r>
                      <a:endParaRPr lang="en-US" dirty="0">
                        <a:solidFill>
                          <a:srgbClr val="000090"/>
                        </a:solidFill>
                      </a:endParaRPr>
                    </a:p>
                  </a:txBody>
                  <a:tcPr/>
                </a:tc>
                <a:tc>
                  <a:txBody>
                    <a:bodyPr/>
                    <a:lstStyle/>
                    <a:p>
                      <a:pPr algn="ctr"/>
                      <a:r>
                        <a:rPr lang="en-US" dirty="0">
                          <a:solidFill>
                            <a:srgbClr val="000090"/>
                          </a:solidFill>
                        </a:rPr>
                        <a:t>1</a:t>
                      </a:r>
                    </a:p>
                  </a:txBody>
                  <a:tcPr/>
                </a:tc>
                <a:tc>
                  <a:txBody>
                    <a:bodyPr/>
                    <a:lstStyle/>
                    <a:p>
                      <a:pPr algn="ctr"/>
                      <a:r>
                        <a:rPr lang="en-US" dirty="0">
                          <a:solidFill>
                            <a:srgbClr val="000090"/>
                          </a:solidFill>
                        </a:rPr>
                        <a:t>2</a:t>
                      </a:r>
                    </a:p>
                  </a:txBody>
                  <a:tcPr/>
                </a:tc>
                <a:tc>
                  <a:txBody>
                    <a:bodyPr/>
                    <a:lstStyle/>
                    <a:p>
                      <a:pPr algn="ctr"/>
                      <a:r>
                        <a:rPr lang="en-US" dirty="0">
                          <a:solidFill>
                            <a:srgbClr val="000090"/>
                          </a:solidFill>
                        </a:rPr>
                        <a:t>3</a:t>
                      </a:r>
                    </a:p>
                  </a:txBody>
                  <a:tcPr/>
                </a:tc>
                <a:tc>
                  <a:txBody>
                    <a:bodyPr/>
                    <a:lstStyle/>
                    <a:p>
                      <a:pPr algn="ctr"/>
                      <a:r>
                        <a:rPr lang="en-US" dirty="0">
                          <a:solidFill>
                            <a:srgbClr val="000090"/>
                          </a:solidFill>
                        </a:rPr>
                        <a:t>4</a:t>
                      </a:r>
                    </a:p>
                  </a:txBody>
                  <a:tcPr/>
                </a:tc>
                <a:tc>
                  <a:txBody>
                    <a:bodyPr/>
                    <a:lstStyle/>
                    <a:p>
                      <a:pPr algn="ctr"/>
                      <a:r>
                        <a:rPr lang="en-US" dirty="0">
                          <a:solidFill>
                            <a:srgbClr val="000090"/>
                          </a:solidFill>
                        </a:rPr>
                        <a:t>5</a:t>
                      </a:r>
                    </a:p>
                  </a:txBody>
                  <a:tcPr/>
                </a:tc>
                <a:tc>
                  <a:txBody>
                    <a:bodyPr/>
                    <a:lstStyle/>
                    <a:p>
                      <a:pPr algn="ctr"/>
                      <a:r>
                        <a:rPr lang="en-US" dirty="0">
                          <a:solidFill>
                            <a:srgbClr val="000090"/>
                          </a:solidFill>
                        </a:rPr>
                        <a:t>6</a:t>
                      </a:r>
                    </a:p>
                  </a:txBody>
                  <a:tcPr/>
                </a:tc>
                <a:extLst>
                  <a:ext uri="{0D108BD9-81ED-4DB2-BD59-A6C34878D82A}">
                    <a16:rowId xmlns:a16="http://schemas.microsoft.com/office/drawing/2014/main" val="10000"/>
                  </a:ext>
                </a:extLst>
              </a:tr>
              <a:tr h="370840">
                <a:tc gridSpan="7">
                  <a:txBody>
                    <a:bodyPr/>
                    <a:lstStyle/>
                    <a:p>
                      <a:pPr algn="ctr"/>
                      <a:r>
                        <a:rPr lang="en-US" dirty="0">
                          <a:solidFill>
                            <a:srgbClr val="000090"/>
                          </a:solidFill>
                        </a:rPr>
                        <a:t>I. </a:t>
                      </a:r>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vào</a:t>
                      </a: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extLst>
                  <a:ext uri="{0D108BD9-81ED-4DB2-BD59-A6C34878D82A}">
                    <a16:rowId xmlns:a16="http://schemas.microsoft.com/office/drawing/2014/main" val="10001"/>
                  </a:ext>
                </a:extLst>
              </a:tr>
              <a:tr h="370840">
                <a:tc gridSpan="7">
                  <a:txBody>
                    <a:bodyPr/>
                    <a:lstStyle/>
                    <a:p>
                      <a:r>
                        <a:rPr lang="en-US" dirty="0">
                          <a:solidFill>
                            <a:srgbClr val="000090"/>
                          </a:solidFill>
                        </a:rPr>
                        <a:t>1,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a:t>
                      </a:r>
                      <a:r>
                        <a:rPr lang="en-US" dirty="0" err="1">
                          <a:solidFill>
                            <a:srgbClr val="000090"/>
                          </a:solidFill>
                        </a:rPr>
                        <a:t>kinh</a:t>
                      </a:r>
                      <a:r>
                        <a:rPr lang="en-US" dirty="0">
                          <a:solidFill>
                            <a:srgbClr val="000090"/>
                          </a:solidFill>
                        </a:rPr>
                        <a:t> </a:t>
                      </a:r>
                      <a:r>
                        <a:rPr lang="en-US" dirty="0" err="1">
                          <a:solidFill>
                            <a:srgbClr val="000090"/>
                          </a:solidFill>
                        </a:rPr>
                        <a:t>doanh</a:t>
                      </a: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extLst>
                  <a:ext uri="{0D108BD9-81ED-4DB2-BD59-A6C34878D82A}">
                    <a16:rowId xmlns:a16="http://schemas.microsoft.com/office/drawing/2014/main" val="10002"/>
                  </a:ext>
                </a:extLst>
              </a:tr>
              <a:tr h="370840">
                <a:tc>
                  <a:txBody>
                    <a:bodyPr/>
                    <a:lstStyle/>
                    <a:p>
                      <a:r>
                        <a:rPr lang="en-US" dirty="0" err="1">
                          <a:solidFill>
                            <a:srgbClr val="000090"/>
                          </a:solidFill>
                        </a:rPr>
                        <a:t>Doanh</a:t>
                      </a:r>
                      <a:r>
                        <a:rPr lang="en-US" dirty="0">
                          <a:solidFill>
                            <a:srgbClr val="000090"/>
                          </a:solidFill>
                        </a:rPr>
                        <a:t> </a:t>
                      </a:r>
                      <a:r>
                        <a:rPr lang="en-US" dirty="0" err="1">
                          <a:solidFill>
                            <a:srgbClr val="000090"/>
                          </a:solidFill>
                        </a:rPr>
                        <a:t>số</a:t>
                      </a:r>
                      <a:r>
                        <a:rPr lang="en-US" dirty="0">
                          <a:solidFill>
                            <a:srgbClr val="000090"/>
                          </a:solidFill>
                        </a:rPr>
                        <a:t> </a:t>
                      </a:r>
                      <a:r>
                        <a:rPr lang="en-US" dirty="0" err="1">
                          <a:solidFill>
                            <a:srgbClr val="000090"/>
                          </a:solidFill>
                        </a:rPr>
                        <a:t>bán</a:t>
                      </a:r>
                      <a:r>
                        <a:rPr lang="en-US" dirty="0">
                          <a:solidFill>
                            <a:srgbClr val="000090"/>
                          </a:solidFill>
                        </a:rPr>
                        <a:t> </a:t>
                      </a:r>
                      <a:r>
                        <a:rPr lang="en-US" dirty="0" err="1">
                          <a:solidFill>
                            <a:srgbClr val="000090"/>
                          </a:solidFill>
                        </a:rPr>
                        <a:t>ra</a:t>
                      </a:r>
                      <a:endParaRPr lang="en-US" dirty="0">
                        <a:solidFill>
                          <a:srgbClr val="000090"/>
                        </a:solidFill>
                      </a:endParaRPr>
                    </a:p>
                  </a:txBody>
                  <a:tcPr/>
                </a:tc>
                <a:tc>
                  <a:txBody>
                    <a:bodyPr/>
                    <a:lstStyle/>
                    <a:p>
                      <a:pPr algn="r"/>
                      <a:r>
                        <a:rPr lang="en-US" dirty="0">
                          <a:solidFill>
                            <a:srgbClr val="000090"/>
                          </a:solidFill>
                        </a:rPr>
                        <a:t>500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1000</a:t>
                      </a:r>
                    </a:p>
                  </a:txBody>
                  <a:tcPr/>
                </a:tc>
                <a:tc>
                  <a:txBody>
                    <a:bodyPr/>
                    <a:lstStyle/>
                    <a:p>
                      <a:pPr algn="r"/>
                      <a:r>
                        <a:rPr lang="en-US" dirty="0">
                          <a:solidFill>
                            <a:srgbClr val="000090"/>
                          </a:solidFill>
                        </a:rPr>
                        <a:t>1200</a:t>
                      </a:r>
                    </a:p>
                  </a:txBody>
                  <a:tcPr/>
                </a:tc>
                <a:tc>
                  <a:txBody>
                    <a:bodyPr/>
                    <a:lstStyle/>
                    <a:p>
                      <a:pPr algn="r"/>
                      <a:r>
                        <a:rPr lang="en-US" dirty="0">
                          <a:solidFill>
                            <a:srgbClr val="000090"/>
                          </a:solidFill>
                        </a:rPr>
                        <a:t>1500</a:t>
                      </a:r>
                    </a:p>
                  </a:txBody>
                  <a:tcPr/>
                </a:tc>
                <a:extLst>
                  <a:ext uri="{0D108BD9-81ED-4DB2-BD59-A6C34878D82A}">
                    <a16:rowId xmlns:a16="http://schemas.microsoft.com/office/drawing/2014/main" val="10003"/>
                  </a:ext>
                </a:extLst>
              </a:tr>
              <a:tr h="370840">
                <a:tc>
                  <a:txBody>
                    <a:bodyPr/>
                    <a:lstStyle/>
                    <a:p>
                      <a:r>
                        <a:rPr lang="en-US" dirty="0">
                          <a:solidFill>
                            <a:srgbClr val="000090"/>
                          </a:solidFill>
                        </a:rPr>
                        <a:t>Thu </a:t>
                      </a:r>
                      <a:r>
                        <a:rPr lang="en-US" dirty="0" err="1">
                          <a:solidFill>
                            <a:srgbClr val="000090"/>
                          </a:solidFill>
                        </a:rPr>
                        <a:t>tiền</a:t>
                      </a:r>
                      <a:r>
                        <a:rPr lang="en-US" dirty="0">
                          <a:solidFill>
                            <a:srgbClr val="000090"/>
                          </a:solidFill>
                        </a:rPr>
                        <a:t> </a:t>
                      </a:r>
                      <a:r>
                        <a:rPr lang="en-US" dirty="0" err="1">
                          <a:solidFill>
                            <a:srgbClr val="000090"/>
                          </a:solidFill>
                        </a:rPr>
                        <a:t>bán</a:t>
                      </a:r>
                      <a:r>
                        <a:rPr lang="en-US" dirty="0">
                          <a:solidFill>
                            <a:srgbClr val="000090"/>
                          </a:solidFill>
                        </a:rPr>
                        <a:t> </a:t>
                      </a:r>
                      <a:r>
                        <a:rPr lang="en-US" dirty="0" err="1">
                          <a:solidFill>
                            <a:srgbClr val="000090"/>
                          </a:solidFill>
                        </a:rPr>
                        <a:t>hàng</a:t>
                      </a:r>
                      <a:endParaRPr lang="en-US" dirty="0">
                        <a:solidFill>
                          <a:srgbClr val="000090"/>
                        </a:solidFill>
                      </a:endParaRP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650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900</a:t>
                      </a:r>
                    </a:p>
                  </a:txBody>
                  <a:tcPr/>
                </a:tc>
                <a:tc>
                  <a:txBody>
                    <a:bodyPr/>
                    <a:lstStyle/>
                    <a:p>
                      <a:pPr algn="r"/>
                      <a:r>
                        <a:rPr lang="en-US" dirty="0">
                          <a:solidFill>
                            <a:srgbClr val="000090"/>
                          </a:solidFill>
                        </a:rPr>
                        <a:t>1100</a:t>
                      </a:r>
                    </a:p>
                  </a:txBody>
                  <a:tcPr/>
                </a:tc>
                <a:tc>
                  <a:txBody>
                    <a:bodyPr/>
                    <a:lstStyle/>
                    <a:p>
                      <a:pPr algn="r"/>
                      <a:r>
                        <a:rPr lang="en-US" dirty="0">
                          <a:solidFill>
                            <a:srgbClr val="000090"/>
                          </a:solidFill>
                        </a:rPr>
                        <a:t>1350</a:t>
                      </a:r>
                    </a:p>
                  </a:txBody>
                  <a:tcPr/>
                </a:tc>
                <a:extLst>
                  <a:ext uri="{0D108BD9-81ED-4DB2-BD59-A6C34878D82A}">
                    <a16:rowId xmlns:a16="http://schemas.microsoft.com/office/drawing/2014/main" val="10004"/>
                  </a:ext>
                </a:extLst>
              </a:tr>
              <a:tr h="370840">
                <a:tc>
                  <a:txBody>
                    <a:bodyPr/>
                    <a:lstStyle/>
                    <a:p>
                      <a:r>
                        <a:rPr lang="en-US" dirty="0">
                          <a:solidFill>
                            <a:srgbClr val="000090"/>
                          </a:solidFill>
                        </a:rPr>
                        <a:t>2,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ĐT</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5"/>
                  </a:ext>
                </a:extLst>
              </a:tr>
              <a:tr h="370840">
                <a:tc>
                  <a:txBody>
                    <a:bodyPr/>
                    <a:lstStyle/>
                    <a:p>
                      <a:r>
                        <a:rPr lang="en-US" dirty="0">
                          <a:solidFill>
                            <a:srgbClr val="000090"/>
                          </a:solidFill>
                        </a:rPr>
                        <a:t>3,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TC</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6"/>
                  </a:ext>
                </a:extLst>
              </a:tr>
              <a:tr h="370840">
                <a:tc>
                  <a:txBody>
                    <a:bodyPr/>
                    <a:lstStyle/>
                    <a:p>
                      <a:r>
                        <a:rPr lang="en-US" dirty="0" err="1">
                          <a:solidFill>
                            <a:srgbClr val="000090"/>
                          </a:solidFill>
                        </a:rPr>
                        <a:t>Cộng</a:t>
                      </a:r>
                      <a:r>
                        <a:rPr lang="en-US" dirty="0">
                          <a:solidFill>
                            <a:srgbClr val="000090"/>
                          </a:solidFill>
                        </a:rPr>
                        <a:t> </a:t>
                      </a:r>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vào</a:t>
                      </a:r>
                      <a:endParaRPr lang="en-US" dirty="0">
                        <a:solidFill>
                          <a:srgbClr val="000090"/>
                        </a:solidFill>
                      </a:endParaRP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650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900</a:t>
                      </a:r>
                    </a:p>
                  </a:txBody>
                  <a:tcPr/>
                </a:tc>
                <a:tc>
                  <a:txBody>
                    <a:bodyPr/>
                    <a:lstStyle/>
                    <a:p>
                      <a:pPr algn="r"/>
                      <a:r>
                        <a:rPr lang="en-US" dirty="0">
                          <a:solidFill>
                            <a:srgbClr val="000090"/>
                          </a:solidFill>
                        </a:rPr>
                        <a:t>1100</a:t>
                      </a:r>
                    </a:p>
                  </a:txBody>
                  <a:tcPr/>
                </a:tc>
                <a:tc>
                  <a:txBody>
                    <a:bodyPr/>
                    <a:lstStyle/>
                    <a:p>
                      <a:pPr algn="r"/>
                      <a:r>
                        <a:rPr lang="en-US" dirty="0">
                          <a:solidFill>
                            <a:srgbClr val="000090"/>
                          </a:solidFill>
                        </a:rPr>
                        <a:t>1350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264409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LCTT</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22182204"/>
              </p:ext>
            </p:extLst>
          </p:nvPr>
        </p:nvGraphicFramePr>
        <p:xfrm>
          <a:off x="307902" y="1949450"/>
          <a:ext cx="8454432" cy="4719320"/>
        </p:xfrm>
        <a:graphic>
          <a:graphicData uri="http://schemas.openxmlformats.org/drawingml/2006/table">
            <a:tbl>
              <a:tblPr firstRow="1" bandRow="1">
                <a:tableStyleId>{5C22544A-7EE6-4342-B048-85BDC9FD1C3A}</a:tableStyleId>
              </a:tblPr>
              <a:tblGrid>
                <a:gridCol w="3271440">
                  <a:extLst>
                    <a:ext uri="{9D8B030D-6E8A-4147-A177-3AD203B41FA5}">
                      <a16:colId xmlns:a16="http://schemas.microsoft.com/office/drawing/2014/main" val="20000"/>
                    </a:ext>
                  </a:extLst>
                </a:gridCol>
                <a:gridCol w="898043">
                  <a:extLst>
                    <a:ext uri="{9D8B030D-6E8A-4147-A177-3AD203B41FA5}">
                      <a16:colId xmlns:a16="http://schemas.microsoft.com/office/drawing/2014/main" val="20001"/>
                    </a:ext>
                  </a:extLst>
                </a:gridCol>
                <a:gridCol w="898043">
                  <a:extLst>
                    <a:ext uri="{9D8B030D-6E8A-4147-A177-3AD203B41FA5}">
                      <a16:colId xmlns:a16="http://schemas.microsoft.com/office/drawing/2014/main" val="20002"/>
                    </a:ext>
                  </a:extLst>
                </a:gridCol>
                <a:gridCol w="808238">
                  <a:extLst>
                    <a:ext uri="{9D8B030D-6E8A-4147-A177-3AD203B41FA5}">
                      <a16:colId xmlns:a16="http://schemas.microsoft.com/office/drawing/2014/main" val="20003"/>
                    </a:ext>
                  </a:extLst>
                </a:gridCol>
                <a:gridCol w="885214">
                  <a:extLst>
                    <a:ext uri="{9D8B030D-6E8A-4147-A177-3AD203B41FA5}">
                      <a16:colId xmlns:a16="http://schemas.microsoft.com/office/drawing/2014/main" val="20004"/>
                    </a:ext>
                  </a:extLst>
                </a:gridCol>
                <a:gridCol w="885213">
                  <a:extLst>
                    <a:ext uri="{9D8B030D-6E8A-4147-A177-3AD203B41FA5}">
                      <a16:colId xmlns:a16="http://schemas.microsoft.com/office/drawing/2014/main" val="20005"/>
                    </a:ext>
                  </a:extLst>
                </a:gridCol>
                <a:gridCol w="808241">
                  <a:extLst>
                    <a:ext uri="{9D8B030D-6E8A-4147-A177-3AD203B41FA5}">
                      <a16:colId xmlns:a16="http://schemas.microsoft.com/office/drawing/2014/main" val="20006"/>
                    </a:ext>
                  </a:extLst>
                </a:gridCol>
              </a:tblGrid>
              <a:tr h="370840">
                <a:tc>
                  <a:txBody>
                    <a:bodyPr/>
                    <a:lstStyle/>
                    <a:p>
                      <a:pPr algn="ctr"/>
                      <a:r>
                        <a:rPr lang="en-US" dirty="0" err="1">
                          <a:solidFill>
                            <a:srgbClr val="000090"/>
                          </a:solidFill>
                        </a:rPr>
                        <a:t>Nội</a:t>
                      </a:r>
                      <a:r>
                        <a:rPr lang="en-US" dirty="0">
                          <a:solidFill>
                            <a:srgbClr val="000090"/>
                          </a:solidFill>
                        </a:rPr>
                        <a:t> dung/</a:t>
                      </a:r>
                      <a:r>
                        <a:rPr lang="en-US" dirty="0" err="1">
                          <a:solidFill>
                            <a:srgbClr val="000090"/>
                          </a:solidFill>
                        </a:rPr>
                        <a:t>Tháng</a:t>
                      </a:r>
                      <a:endParaRPr lang="en-US" dirty="0">
                        <a:solidFill>
                          <a:srgbClr val="000090"/>
                        </a:solidFill>
                      </a:endParaRPr>
                    </a:p>
                  </a:txBody>
                  <a:tcPr/>
                </a:tc>
                <a:tc>
                  <a:txBody>
                    <a:bodyPr/>
                    <a:lstStyle/>
                    <a:p>
                      <a:pPr algn="ctr"/>
                      <a:r>
                        <a:rPr lang="en-US" dirty="0">
                          <a:solidFill>
                            <a:srgbClr val="000090"/>
                          </a:solidFill>
                        </a:rPr>
                        <a:t>1</a:t>
                      </a:r>
                    </a:p>
                  </a:txBody>
                  <a:tcPr/>
                </a:tc>
                <a:tc>
                  <a:txBody>
                    <a:bodyPr/>
                    <a:lstStyle/>
                    <a:p>
                      <a:pPr algn="ctr"/>
                      <a:r>
                        <a:rPr lang="en-US" dirty="0">
                          <a:solidFill>
                            <a:srgbClr val="000090"/>
                          </a:solidFill>
                        </a:rPr>
                        <a:t>2</a:t>
                      </a:r>
                    </a:p>
                  </a:txBody>
                  <a:tcPr/>
                </a:tc>
                <a:tc>
                  <a:txBody>
                    <a:bodyPr/>
                    <a:lstStyle/>
                    <a:p>
                      <a:pPr algn="ctr"/>
                      <a:r>
                        <a:rPr lang="en-US" dirty="0">
                          <a:solidFill>
                            <a:srgbClr val="000090"/>
                          </a:solidFill>
                        </a:rPr>
                        <a:t>3</a:t>
                      </a:r>
                    </a:p>
                  </a:txBody>
                  <a:tcPr/>
                </a:tc>
                <a:tc>
                  <a:txBody>
                    <a:bodyPr/>
                    <a:lstStyle/>
                    <a:p>
                      <a:pPr algn="ctr"/>
                      <a:r>
                        <a:rPr lang="en-US" dirty="0">
                          <a:solidFill>
                            <a:srgbClr val="000090"/>
                          </a:solidFill>
                        </a:rPr>
                        <a:t>4</a:t>
                      </a:r>
                    </a:p>
                  </a:txBody>
                  <a:tcPr/>
                </a:tc>
                <a:tc>
                  <a:txBody>
                    <a:bodyPr/>
                    <a:lstStyle/>
                    <a:p>
                      <a:pPr algn="ctr"/>
                      <a:r>
                        <a:rPr lang="en-US" dirty="0">
                          <a:solidFill>
                            <a:srgbClr val="000090"/>
                          </a:solidFill>
                        </a:rPr>
                        <a:t>5</a:t>
                      </a:r>
                    </a:p>
                  </a:txBody>
                  <a:tcPr/>
                </a:tc>
                <a:tc>
                  <a:txBody>
                    <a:bodyPr/>
                    <a:lstStyle/>
                    <a:p>
                      <a:pPr algn="ctr"/>
                      <a:r>
                        <a:rPr lang="en-US" dirty="0">
                          <a:solidFill>
                            <a:srgbClr val="000090"/>
                          </a:solidFill>
                        </a:rPr>
                        <a:t>6</a:t>
                      </a:r>
                    </a:p>
                  </a:txBody>
                  <a:tcPr/>
                </a:tc>
                <a:extLst>
                  <a:ext uri="{0D108BD9-81ED-4DB2-BD59-A6C34878D82A}">
                    <a16:rowId xmlns:a16="http://schemas.microsoft.com/office/drawing/2014/main" val="10000"/>
                  </a:ext>
                </a:extLst>
              </a:tr>
              <a:tr h="370840">
                <a:tc gridSpan="7">
                  <a:txBody>
                    <a:bodyPr/>
                    <a:lstStyle/>
                    <a:p>
                      <a:pPr algn="ctr"/>
                      <a:r>
                        <a:rPr lang="en-US" dirty="0">
                          <a:solidFill>
                            <a:srgbClr val="000090"/>
                          </a:solidFill>
                        </a:rPr>
                        <a:t>II. </a:t>
                      </a:r>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ra</a:t>
                      </a: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extLst>
                  <a:ext uri="{0D108BD9-81ED-4DB2-BD59-A6C34878D82A}">
                    <a16:rowId xmlns:a16="http://schemas.microsoft.com/office/drawing/2014/main" val="10001"/>
                  </a:ext>
                </a:extLst>
              </a:tr>
              <a:tr h="370840">
                <a:tc gridSpan="7">
                  <a:txBody>
                    <a:bodyPr/>
                    <a:lstStyle/>
                    <a:p>
                      <a:r>
                        <a:rPr lang="en-US" dirty="0">
                          <a:solidFill>
                            <a:srgbClr val="000090"/>
                          </a:solidFill>
                        </a:rPr>
                        <a:t>1,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a:t>
                      </a:r>
                      <a:r>
                        <a:rPr lang="en-US" dirty="0" err="1">
                          <a:solidFill>
                            <a:srgbClr val="000090"/>
                          </a:solidFill>
                        </a:rPr>
                        <a:t>kinh</a:t>
                      </a:r>
                      <a:r>
                        <a:rPr lang="en-US" dirty="0">
                          <a:solidFill>
                            <a:srgbClr val="000090"/>
                          </a:solidFill>
                        </a:rPr>
                        <a:t> </a:t>
                      </a:r>
                      <a:r>
                        <a:rPr lang="en-US" dirty="0" err="1">
                          <a:solidFill>
                            <a:srgbClr val="000090"/>
                          </a:solidFill>
                        </a:rPr>
                        <a:t>doanh</a:t>
                      </a: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tc hMerge="1">
                  <a:txBody>
                    <a:bodyPr/>
                    <a:lstStyle/>
                    <a:p>
                      <a:pPr algn="r"/>
                      <a:endParaRPr lang="en-US" dirty="0">
                        <a:solidFill>
                          <a:srgbClr val="000090"/>
                        </a:solidFill>
                      </a:endParaRPr>
                    </a:p>
                  </a:txBody>
                  <a:tcPr/>
                </a:tc>
                <a:extLst>
                  <a:ext uri="{0D108BD9-81ED-4DB2-BD59-A6C34878D82A}">
                    <a16:rowId xmlns:a16="http://schemas.microsoft.com/office/drawing/2014/main" val="10002"/>
                  </a:ext>
                </a:extLst>
              </a:tr>
              <a:tr h="370840">
                <a:tc>
                  <a:txBody>
                    <a:bodyPr/>
                    <a:lstStyle/>
                    <a:p>
                      <a:r>
                        <a:rPr lang="en-US" dirty="0" err="1">
                          <a:solidFill>
                            <a:srgbClr val="000090"/>
                          </a:solidFill>
                        </a:rPr>
                        <a:t>Giá</a:t>
                      </a:r>
                      <a:r>
                        <a:rPr lang="en-US" dirty="0">
                          <a:solidFill>
                            <a:srgbClr val="000090"/>
                          </a:solidFill>
                        </a:rPr>
                        <a:t> </a:t>
                      </a:r>
                      <a:r>
                        <a:rPr lang="en-US" dirty="0" err="1">
                          <a:solidFill>
                            <a:srgbClr val="000090"/>
                          </a:solidFill>
                        </a:rPr>
                        <a:t>trị</a:t>
                      </a:r>
                      <a:r>
                        <a:rPr lang="en-US" dirty="0">
                          <a:solidFill>
                            <a:srgbClr val="000090"/>
                          </a:solidFill>
                        </a:rPr>
                        <a:t> </a:t>
                      </a:r>
                      <a:r>
                        <a:rPr lang="en-US" dirty="0" err="1">
                          <a:solidFill>
                            <a:srgbClr val="000090"/>
                          </a:solidFill>
                        </a:rPr>
                        <a:t>vật</a:t>
                      </a:r>
                      <a:r>
                        <a:rPr lang="en-US" dirty="0">
                          <a:solidFill>
                            <a:srgbClr val="000090"/>
                          </a:solidFill>
                        </a:rPr>
                        <a:t> </a:t>
                      </a:r>
                      <a:r>
                        <a:rPr lang="en-US" dirty="0" err="1">
                          <a:solidFill>
                            <a:srgbClr val="000090"/>
                          </a:solidFill>
                        </a:rPr>
                        <a:t>tư</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vào</a:t>
                      </a:r>
                      <a:endParaRPr lang="en-US" dirty="0">
                        <a:solidFill>
                          <a:srgbClr val="000090"/>
                        </a:solidFill>
                      </a:endParaRP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320</a:t>
                      </a:r>
                    </a:p>
                  </a:txBody>
                  <a:tcPr/>
                </a:tc>
                <a:tc>
                  <a:txBody>
                    <a:bodyPr/>
                    <a:lstStyle/>
                    <a:p>
                      <a:pPr algn="r"/>
                      <a:r>
                        <a:rPr lang="en-US" dirty="0">
                          <a:solidFill>
                            <a:srgbClr val="000090"/>
                          </a:solidFill>
                        </a:rPr>
                        <a:t>400</a:t>
                      </a:r>
                    </a:p>
                  </a:txBody>
                  <a:tcPr/>
                </a:tc>
                <a:tc>
                  <a:txBody>
                    <a:bodyPr/>
                    <a:lstStyle/>
                    <a:p>
                      <a:pPr algn="r"/>
                      <a:r>
                        <a:rPr lang="en-US" dirty="0">
                          <a:solidFill>
                            <a:srgbClr val="000090"/>
                          </a:solidFill>
                        </a:rPr>
                        <a:t>500</a:t>
                      </a:r>
                    </a:p>
                  </a:txBody>
                  <a:tcPr/>
                </a:tc>
                <a:tc>
                  <a:txBody>
                    <a:bodyPr/>
                    <a:lstStyle/>
                    <a:p>
                      <a:pPr algn="r"/>
                      <a:r>
                        <a:rPr lang="en-US" dirty="0">
                          <a:solidFill>
                            <a:srgbClr val="000090"/>
                          </a:solidFill>
                        </a:rPr>
                        <a:t>250</a:t>
                      </a:r>
                    </a:p>
                  </a:txBody>
                  <a:tcPr/>
                </a:tc>
                <a:extLst>
                  <a:ext uri="{0D108BD9-81ED-4DB2-BD59-A6C34878D82A}">
                    <a16:rowId xmlns:a16="http://schemas.microsoft.com/office/drawing/2014/main" val="10003"/>
                  </a:ext>
                </a:extLst>
              </a:tr>
              <a:tr h="370840">
                <a:tc>
                  <a:txBody>
                    <a:bodyPr/>
                    <a:lstStyle/>
                    <a:p>
                      <a:r>
                        <a:rPr lang="en-US" dirty="0" err="1">
                          <a:solidFill>
                            <a:srgbClr val="000090"/>
                          </a:solidFill>
                        </a:rPr>
                        <a:t>Thanh</a:t>
                      </a:r>
                      <a:r>
                        <a:rPr lang="en-US" dirty="0">
                          <a:solidFill>
                            <a:srgbClr val="000090"/>
                          </a:solidFill>
                        </a:rPr>
                        <a:t> </a:t>
                      </a:r>
                      <a:r>
                        <a:rPr lang="en-US" dirty="0" err="1">
                          <a:solidFill>
                            <a:srgbClr val="000090"/>
                          </a:solidFill>
                        </a:rPr>
                        <a:t>toán</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vật</a:t>
                      </a:r>
                      <a:r>
                        <a:rPr lang="en-US" dirty="0">
                          <a:solidFill>
                            <a:srgbClr val="000090"/>
                          </a:solidFill>
                        </a:rPr>
                        <a:t> </a:t>
                      </a:r>
                      <a:r>
                        <a:rPr lang="en-US" dirty="0" err="1">
                          <a:solidFill>
                            <a:srgbClr val="000090"/>
                          </a:solidFill>
                        </a:rPr>
                        <a:t>tư</a:t>
                      </a:r>
                      <a:r>
                        <a:rPr lang="en-US" dirty="0">
                          <a:solidFill>
                            <a:srgbClr val="000090"/>
                          </a:solidFill>
                        </a:rPr>
                        <a:t> (</a:t>
                      </a:r>
                      <a:r>
                        <a:rPr lang="en-US" dirty="0" err="1">
                          <a:solidFill>
                            <a:srgbClr val="000090"/>
                          </a:solidFill>
                        </a:rPr>
                        <a:t>tháng</a:t>
                      </a:r>
                      <a:r>
                        <a:rPr lang="en-US" dirty="0">
                          <a:solidFill>
                            <a:srgbClr val="000090"/>
                          </a:solidFill>
                        </a:rPr>
                        <a:t> 12 </a:t>
                      </a:r>
                      <a:r>
                        <a:rPr lang="en-US" dirty="0" err="1">
                          <a:solidFill>
                            <a:srgbClr val="000090"/>
                          </a:solidFill>
                        </a:rPr>
                        <a:t>năm</a:t>
                      </a:r>
                      <a:r>
                        <a:rPr lang="en-US" dirty="0">
                          <a:solidFill>
                            <a:srgbClr val="000090"/>
                          </a:solidFill>
                        </a:rPr>
                        <a:t> </a:t>
                      </a:r>
                      <a:r>
                        <a:rPr lang="en-US" dirty="0" err="1">
                          <a:solidFill>
                            <a:srgbClr val="000090"/>
                          </a:solidFill>
                        </a:rPr>
                        <a:t>ngoái</a:t>
                      </a:r>
                      <a:r>
                        <a:rPr lang="en-US" dirty="0">
                          <a:solidFill>
                            <a:srgbClr val="000090"/>
                          </a:solidFill>
                        </a:rPr>
                        <a:t> </a:t>
                      </a:r>
                      <a:r>
                        <a:rPr lang="en-US" dirty="0" err="1">
                          <a:solidFill>
                            <a:srgbClr val="000090"/>
                          </a:solidFill>
                        </a:rPr>
                        <a:t>mua</a:t>
                      </a:r>
                      <a:r>
                        <a:rPr lang="en-US" dirty="0">
                          <a:solidFill>
                            <a:srgbClr val="000090"/>
                          </a:solidFill>
                        </a:rPr>
                        <a:t> 200)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320</a:t>
                      </a:r>
                    </a:p>
                  </a:txBody>
                  <a:tcPr/>
                </a:tc>
                <a:tc>
                  <a:txBody>
                    <a:bodyPr/>
                    <a:lstStyle/>
                    <a:p>
                      <a:pPr algn="r"/>
                      <a:r>
                        <a:rPr lang="en-US" dirty="0">
                          <a:solidFill>
                            <a:srgbClr val="000090"/>
                          </a:solidFill>
                        </a:rPr>
                        <a:t>400</a:t>
                      </a:r>
                    </a:p>
                  </a:txBody>
                  <a:tcPr/>
                </a:tc>
                <a:tc>
                  <a:txBody>
                    <a:bodyPr/>
                    <a:lstStyle/>
                    <a:p>
                      <a:pPr algn="r"/>
                      <a:r>
                        <a:rPr lang="en-US" dirty="0">
                          <a:solidFill>
                            <a:srgbClr val="000090"/>
                          </a:solidFill>
                        </a:rPr>
                        <a:t>500</a:t>
                      </a:r>
                    </a:p>
                  </a:txBody>
                  <a:tcPr/>
                </a:tc>
                <a:extLst>
                  <a:ext uri="{0D108BD9-81ED-4DB2-BD59-A6C34878D82A}">
                    <a16:rowId xmlns:a16="http://schemas.microsoft.com/office/drawing/2014/main" val="10004"/>
                  </a:ext>
                </a:extLst>
              </a:tr>
              <a:tr h="370840">
                <a:tc>
                  <a:txBody>
                    <a:bodyPr/>
                    <a:lstStyle/>
                    <a:p>
                      <a:r>
                        <a:rPr lang="en-US" dirty="0" err="1">
                          <a:solidFill>
                            <a:srgbClr val="000090"/>
                          </a:solidFill>
                        </a:rPr>
                        <a:t>Tiền</a:t>
                      </a:r>
                      <a:r>
                        <a:rPr lang="en-US" dirty="0">
                          <a:solidFill>
                            <a:srgbClr val="000090"/>
                          </a:solidFill>
                        </a:rPr>
                        <a:t> </a:t>
                      </a:r>
                      <a:r>
                        <a:rPr lang="en-US" dirty="0" err="1">
                          <a:solidFill>
                            <a:srgbClr val="000090"/>
                          </a:solidFill>
                        </a:rPr>
                        <a:t>lương</a:t>
                      </a:r>
                      <a:endParaRPr lang="en-US" dirty="0">
                        <a:solidFill>
                          <a:srgbClr val="000090"/>
                        </a:solidFill>
                      </a:endParaRPr>
                    </a:p>
                  </a:txBody>
                  <a:tcPr/>
                </a:tc>
                <a:tc>
                  <a:txBody>
                    <a:bodyPr/>
                    <a:lstStyle/>
                    <a:p>
                      <a:pPr algn="r"/>
                      <a:r>
                        <a:rPr lang="en-US" dirty="0">
                          <a:solidFill>
                            <a:srgbClr val="000090"/>
                          </a:solidFill>
                        </a:rPr>
                        <a:t>150</a:t>
                      </a:r>
                    </a:p>
                  </a:txBody>
                  <a:tcPr/>
                </a:tc>
                <a:tc>
                  <a:txBody>
                    <a:bodyPr/>
                    <a:lstStyle/>
                    <a:p>
                      <a:pPr algn="r"/>
                      <a:r>
                        <a:rPr lang="en-US" dirty="0">
                          <a:solidFill>
                            <a:srgbClr val="000090"/>
                          </a:solidFill>
                        </a:rPr>
                        <a:t>180</a:t>
                      </a:r>
                    </a:p>
                  </a:txBody>
                  <a:tcPr/>
                </a:tc>
                <a:tc>
                  <a:txBody>
                    <a:bodyPr/>
                    <a:lstStyle/>
                    <a:p>
                      <a:pPr algn="r"/>
                      <a:r>
                        <a:rPr lang="en-US" dirty="0">
                          <a:solidFill>
                            <a:srgbClr val="000090"/>
                          </a:solidFill>
                        </a:rPr>
                        <a:t>200</a:t>
                      </a:r>
                    </a:p>
                  </a:txBody>
                  <a:tcPr/>
                </a:tc>
                <a:tc>
                  <a:txBody>
                    <a:bodyPr/>
                    <a:lstStyle/>
                    <a:p>
                      <a:pPr algn="r"/>
                      <a:r>
                        <a:rPr lang="en-US" dirty="0">
                          <a:solidFill>
                            <a:srgbClr val="000090"/>
                          </a:solidFill>
                        </a:rPr>
                        <a:t>210</a:t>
                      </a:r>
                    </a:p>
                  </a:txBody>
                  <a:tcPr/>
                </a:tc>
                <a:tc>
                  <a:txBody>
                    <a:bodyPr/>
                    <a:lstStyle/>
                    <a:p>
                      <a:pPr algn="r"/>
                      <a:r>
                        <a:rPr lang="en-US" dirty="0">
                          <a:solidFill>
                            <a:srgbClr val="000090"/>
                          </a:solidFill>
                        </a:rPr>
                        <a:t>220</a:t>
                      </a:r>
                    </a:p>
                  </a:txBody>
                  <a:tcPr/>
                </a:tc>
                <a:tc>
                  <a:txBody>
                    <a:bodyPr/>
                    <a:lstStyle/>
                    <a:p>
                      <a:pPr algn="r"/>
                      <a:r>
                        <a:rPr lang="en-US" dirty="0">
                          <a:solidFill>
                            <a:srgbClr val="000090"/>
                          </a:solidFill>
                        </a:rPr>
                        <a:t>250</a:t>
                      </a:r>
                    </a:p>
                  </a:txBody>
                  <a:tcPr/>
                </a:tc>
                <a:extLst>
                  <a:ext uri="{0D108BD9-81ED-4DB2-BD59-A6C34878D82A}">
                    <a16:rowId xmlns:a16="http://schemas.microsoft.com/office/drawing/2014/main" val="10005"/>
                  </a:ext>
                </a:extLst>
              </a:tr>
              <a:tr h="370840">
                <a:tc>
                  <a:txBody>
                    <a:bodyPr/>
                    <a:lstStyle/>
                    <a:p>
                      <a:r>
                        <a:rPr lang="en-US" dirty="0" err="1">
                          <a:solidFill>
                            <a:srgbClr val="000090"/>
                          </a:solidFill>
                        </a:rPr>
                        <a:t>Dịch</a:t>
                      </a:r>
                      <a:r>
                        <a:rPr lang="en-US" dirty="0">
                          <a:solidFill>
                            <a:srgbClr val="000090"/>
                          </a:solidFill>
                        </a:rPr>
                        <a:t> </a:t>
                      </a:r>
                      <a:r>
                        <a:rPr lang="en-US" dirty="0" err="1">
                          <a:solidFill>
                            <a:srgbClr val="000090"/>
                          </a:solidFill>
                        </a:rPr>
                        <a:t>vụ</a:t>
                      </a:r>
                      <a:r>
                        <a:rPr lang="en-US" dirty="0">
                          <a:solidFill>
                            <a:srgbClr val="000090"/>
                          </a:solidFill>
                        </a:rPr>
                        <a:t> </a:t>
                      </a:r>
                      <a:r>
                        <a:rPr lang="en-US" dirty="0" err="1">
                          <a:solidFill>
                            <a:srgbClr val="000090"/>
                          </a:solidFill>
                        </a:rPr>
                        <a:t>mua</a:t>
                      </a:r>
                      <a:r>
                        <a:rPr lang="en-US" dirty="0">
                          <a:solidFill>
                            <a:srgbClr val="000090"/>
                          </a:solidFill>
                        </a:rPr>
                        <a:t> </a:t>
                      </a:r>
                      <a:r>
                        <a:rPr lang="en-US" dirty="0" err="1">
                          <a:solidFill>
                            <a:srgbClr val="000090"/>
                          </a:solidFill>
                        </a:rPr>
                        <a:t>ngoài</a:t>
                      </a:r>
                      <a:endParaRPr lang="en-US" dirty="0">
                        <a:solidFill>
                          <a:srgbClr val="000090"/>
                        </a:solidFill>
                      </a:endParaRPr>
                    </a:p>
                  </a:txBody>
                  <a:tcPr/>
                </a:tc>
                <a:tc>
                  <a:txBody>
                    <a:bodyPr/>
                    <a:lstStyle/>
                    <a:p>
                      <a:pPr algn="r"/>
                      <a:r>
                        <a:rPr lang="en-US" dirty="0">
                          <a:solidFill>
                            <a:srgbClr val="000090"/>
                          </a:solidFill>
                        </a:rPr>
                        <a:t>50</a:t>
                      </a: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a:solidFill>
                            <a:srgbClr val="000090"/>
                          </a:solidFill>
                        </a:rPr>
                        <a:t>50</a:t>
                      </a:r>
                      <a:endParaRPr lang="en-US" dirty="0">
                        <a:solidFill>
                          <a:srgbClr val="000090"/>
                        </a:solidFill>
                      </a:endParaRPr>
                    </a:p>
                  </a:txBody>
                  <a:tcPr/>
                </a:tc>
                <a:tc>
                  <a:txBody>
                    <a:bodyPr/>
                    <a:lstStyle/>
                    <a:p>
                      <a:pPr algn="r"/>
                      <a:r>
                        <a:rPr lang="en-US" dirty="0">
                          <a:solidFill>
                            <a:srgbClr val="000090"/>
                          </a:solidFill>
                        </a:rPr>
                        <a:t>50</a:t>
                      </a:r>
                    </a:p>
                  </a:txBody>
                  <a:tcPr/>
                </a:tc>
                <a:extLst>
                  <a:ext uri="{0D108BD9-81ED-4DB2-BD59-A6C34878D82A}">
                    <a16:rowId xmlns:a16="http://schemas.microsoft.com/office/drawing/2014/main" val="10006"/>
                  </a:ext>
                </a:extLst>
              </a:tr>
              <a:tr h="370840">
                <a:tc>
                  <a:txBody>
                    <a:bodyPr/>
                    <a:lstStyle/>
                    <a:p>
                      <a:r>
                        <a:rPr lang="en-US" dirty="0">
                          <a:solidFill>
                            <a:srgbClr val="000090"/>
                          </a:solidFill>
                        </a:rPr>
                        <a:t>Chi </a:t>
                      </a:r>
                      <a:r>
                        <a:rPr lang="en-US" dirty="0" err="1">
                          <a:solidFill>
                            <a:srgbClr val="000090"/>
                          </a:solidFill>
                        </a:rPr>
                        <a:t>phí</a:t>
                      </a:r>
                      <a:r>
                        <a:rPr lang="en-US" dirty="0">
                          <a:solidFill>
                            <a:srgbClr val="000090"/>
                          </a:solidFill>
                        </a:rPr>
                        <a:t> </a:t>
                      </a:r>
                      <a:r>
                        <a:rPr lang="en-US" dirty="0" err="1">
                          <a:solidFill>
                            <a:srgbClr val="000090"/>
                          </a:solidFill>
                        </a:rPr>
                        <a:t>khác</a:t>
                      </a:r>
                      <a:endParaRPr lang="en-US" dirty="0">
                        <a:solidFill>
                          <a:srgbClr val="000090"/>
                        </a:solidFill>
                      </a:endParaRP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30</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90"/>
                          </a:solidFill>
                        </a:rPr>
                        <a:t>Trả</a:t>
                      </a:r>
                      <a:r>
                        <a:rPr lang="en-US" dirty="0">
                          <a:solidFill>
                            <a:srgbClr val="000090"/>
                          </a:solidFill>
                        </a:rPr>
                        <a:t> </a:t>
                      </a:r>
                      <a:r>
                        <a:rPr lang="en-US" dirty="0" err="1">
                          <a:solidFill>
                            <a:srgbClr val="000090"/>
                          </a:solidFill>
                        </a:rPr>
                        <a:t>lãi</a:t>
                      </a:r>
                      <a:r>
                        <a:rPr lang="en-US" dirty="0">
                          <a:solidFill>
                            <a:srgbClr val="000090"/>
                          </a:solidFill>
                        </a:rPr>
                        <a:t> </a:t>
                      </a:r>
                      <a:r>
                        <a:rPr lang="en-US" dirty="0" err="1">
                          <a:solidFill>
                            <a:srgbClr val="000090"/>
                          </a:solidFill>
                        </a:rPr>
                        <a:t>vay</a:t>
                      </a:r>
                      <a:r>
                        <a:rPr lang="en-US" dirty="0">
                          <a:solidFill>
                            <a:srgbClr val="000090"/>
                          </a:solidFill>
                        </a:rPr>
                        <a:t> </a:t>
                      </a:r>
                      <a:r>
                        <a:rPr lang="en-US" dirty="0" err="1">
                          <a:solidFill>
                            <a:srgbClr val="000090"/>
                          </a:solidFill>
                        </a:rPr>
                        <a:t>ngân</a:t>
                      </a:r>
                      <a:r>
                        <a:rPr lang="en-US" dirty="0">
                          <a:solidFill>
                            <a:srgbClr val="000090"/>
                          </a:solidFill>
                        </a:rPr>
                        <a:t> </a:t>
                      </a:r>
                      <a:r>
                        <a:rPr lang="en-US" dirty="0" err="1">
                          <a:solidFill>
                            <a:srgbClr val="000090"/>
                          </a:solidFill>
                        </a:rPr>
                        <a:t>hàng</a:t>
                      </a: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r>
                        <a:rPr lang="en-US" dirty="0">
                          <a:solidFill>
                            <a:srgbClr val="000090"/>
                          </a:solidFill>
                        </a:rPr>
                        <a:t>30</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8"/>
                  </a:ext>
                </a:extLst>
              </a:tr>
              <a:tr h="370840">
                <a:tc>
                  <a:txBody>
                    <a:bodyPr/>
                    <a:lstStyle/>
                    <a:p>
                      <a:r>
                        <a:rPr lang="en-US" dirty="0">
                          <a:solidFill>
                            <a:srgbClr val="000090"/>
                          </a:solidFill>
                        </a:rPr>
                        <a:t>2,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ĐT</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09"/>
                  </a:ext>
                </a:extLst>
              </a:tr>
              <a:tr h="370840">
                <a:tc>
                  <a:txBody>
                    <a:bodyPr/>
                    <a:lstStyle/>
                    <a:p>
                      <a:r>
                        <a:rPr lang="en-US" dirty="0">
                          <a:solidFill>
                            <a:srgbClr val="000090"/>
                          </a:solidFill>
                        </a:rPr>
                        <a:t>3, </a:t>
                      </a:r>
                      <a:r>
                        <a:rPr lang="en-US" dirty="0" err="1">
                          <a:solidFill>
                            <a:srgbClr val="000090"/>
                          </a:solidFill>
                        </a:rPr>
                        <a:t>Từ</a:t>
                      </a:r>
                      <a:r>
                        <a:rPr lang="en-US" dirty="0">
                          <a:solidFill>
                            <a:srgbClr val="000090"/>
                          </a:solidFill>
                        </a:rPr>
                        <a:t> </a:t>
                      </a:r>
                      <a:r>
                        <a:rPr lang="en-US" dirty="0" err="1">
                          <a:solidFill>
                            <a:srgbClr val="000090"/>
                          </a:solidFill>
                        </a:rPr>
                        <a:t>hoạt</a:t>
                      </a:r>
                      <a:r>
                        <a:rPr lang="en-US" dirty="0">
                          <a:solidFill>
                            <a:srgbClr val="000090"/>
                          </a:solidFill>
                        </a:rPr>
                        <a:t> </a:t>
                      </a:r>
                      <a:r>
                        <a:rPr lang="en-US" dirty="0" err="1">
                          <a:solidFill>
                            <a:srgbClr val="000090"/>
                          </a:solidFill>
                        </a:rPr>
                        <a:t>động</a:t>
                      </a:r>
                      <a:r>
                        <a:rPr lang="en-US" dirty="0">
                          <a:solidFill>
                            <a:srgbClr val="000090"/>
                          </a:solidFill>
                        </a:rPr>
                        <a:t> TC</a:t>
                      </a: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tc>
                  <a:txBody>
                    <a:bodyPr/>
                    <a:lstStyle/>
                    <a:p>
                      <a:pPr algn="r"/>
                      <a:endParaRPr lang="en-US" dirty="0">
                        <a:solidFill>
                          <a:srgbClr val="000090"/>
                        </a:solidFill>
                      </a:endParaRPr>
                    </a:p>
                  </a:txBody>
                  <a:tcPr/>
                </a:tc>
                <a:extLst>
                  <a:ext uri="{0D108BD9-81ED-4DB2-BD59-A6C34878D82A}">
                    <a16:rowId xmlns:a16="http://schemas.microsoft.com/office/drawing/2014/main" val="10010"/>
                  </a:ext>
                </a:extLst>
              </a:tr>
              <a:tr h="370840">
                <a:tc>
                  <a:txBody>
                    <a:bodyPr/>
                    <a:lstStyle/>
                    <a:p>
                      <a:r>
                        <a:rPr lang="en-US" dirty="0" err="1">
                          <a:solidFill>
                            <a:srgbClr val="000090"/>
                          </a:solidFill>
                        </a:rPr>
                        <a:t>Cộng</a:t>
                      </a:r>
                      <a:r>
                        <a:rPr lang="en-US" dirty="0">
                          <a:solidFill>
                            <a:srgbClr val="000090"/>
                          </a:solidFill>
                        </a:rPr>
                        <a:t> </a:t>
                      </a:r>
                      <a:r>
                        <a:rPr lang="en-US" dirty="0" err="1">
                          <a:solidFill>
                            <a:srgbClr val="000090"/>
                          </a:solidFill>
                        </a:rPr>
                        <a:t>dòng</a:t>
                      </a:r>
                      <a:r>
                        <a:rPr lang="en-US" dirty="0">
                          <a:solidFill>
                            <a:srgbClr val="000090"/>
                          </a:solidFill>
                        </a:rPr>
                        <a:t> </a:t>
                      </a:r>
                      <a:r>
                        <a:rPr lang="en-US" dirty="0" err="1">
                          <a:solidFill>
                            <a:srgbClr val="000090"/>
                          </a:solidFill>
                        </a:rPr>
                        <a:t>tiền</a:t>
                      </a:r>
                      <a:r>
                        <a:rPr lang="en-US" baseline="0" dirty="0">
                          <a:solidFill>
                            <a:srgbClr val="000090"/>
                          </a:solidFill>
                        </a:rPr>
                        <a:t> </a:t>
                      </a:r>
                      <a:r>
                        <a:rPr lang="en-US" baseline="0" dirty="0" err="1">
                          <a:solidFill>
                            <a:srgbClr val="000090"/>
                          </a:solidFill>
                        </a:rPr>
                        <a:t>ra</a:t>
                      </a:r>
                      <a:endParaRPr lang="en-US" dirty="0">
                        <a:solidFill>
                          <a:srgbClr val="000090"/>
                        </a:solidFill>
                      </a:endParaRPr>
                    </a:p>
                  </a:txBody>
                  <a:tcPr/>
                </a:tc>
                <a:tc>
                  <a:txBody>
                    <a:bodyPr/>
                    <a:lstStyle/>
                    <a:p>
                      <a:pPr algn="r"/>
                      <a:r>
                        <a:rPr lang="en-US" dirty="0">
                          <a:solidFill>
                            <a:srgbClr val="000090"/>
                          </a:solidFill>
                        </a:rPr>
                        <a:t>430</a:t>
                      </a:r>
                    </a:p>
                  </a:txBody>
                  <a:tcPr/>
                </a:tc>
                <a:tc>
                  <a:txBody>
                    <a:bodyPr/>
                    <a:lstStyle/>
                    <a:p>
                      <a:pPr algn="r"/>
                      <a:r>
                        <a:rPr lang="en-US" dirty="0">
                          <a:solidFill>
                            <a:srgbClr val="000090"/>
                          </a:solidFill>
                        </a:rPr>
                        <a:t>460</a:t>
                      </a:r>
                    </a:p>
                  </a:txBody>
                  <a:tcPr/>
                </a:tc>
                <a:tc>
                  <a:txBody>
                    <a:bodyPr/>
                    <a:lstStyle/>
                    <a:p>
                      <a:pPr algn="r"/>
                      <a:r>
                        <a:rPr lang="en-US" dirty="0">
                          <a:solidFill>
                            <a:srgbClr val="000090"/>
                          </a:solidFill>
                        </a:rPr>
                        <a:t>560</a:t>
                      </a:r>
                    </a:p>
                  </a:txBody>
                  <a:tcPr/>
                </a:tc>
                <a:tc>
                  <a:txBody>
                    <a:bodyPr/>
                    <a:lstStyle/>
                    <a:p>
                      <a:pPr algn="r"/>
                      <a:r>
                        <a:rPr lang="en-US" dirty="0">
                          <a:solidFill>
                            <a:srgbClr val="000090"/>
                          </a:solidFill>
                        </a:rPr>
                        <a:t>610</a:t>
                      </a:r>
                    </a:p>
                  </a:txBody>
                  <a:tcPr/>
                </a:tc>
                <a:tc>
                  <a:txBody>
                    <a:bodyPr/>
                    <a:lstStyle/>
                    <a:p>
                      <a:pPr algn="r"/>
                      <a:r>
                        <a:rPr lang="en-US" dirty="0">
                          <a:solidFill>
                            <a:srgbClr val="000090"/>
                          </a:solidFill>
                        </a:rPr>
                        <a:t>700</a:t>
                      </a:r>
                    </a:p>
                  </a:txBody>
                  <a:tcPr/>
                </a:tc>
                <a:tc>
                  <a:txBody>
                    <a:bodyPr/>
                    <a:lstStyle/>
                    <a:p>
                      <a:pPr algn="r"/>
                      <a:r>
                        <a:rPr lang="en-US" dirty="0">
                          <a:solidFill>
                            <a:srgbClr val="000090"/>
                          </a:solidFill>
                        </a:rPr>
                        <a:t>830</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69697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LCTT</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57653407"/>
              </p:ext>
            </p:extLst>
          </p:nvPr>
        </p:nvGraphicFramePr>
        <p:xfrm>
          <a:off x="307902" y="2244487"/>
          <a:ext cx="8454432" cy="2966720"/>
        </p:xfrm>
        <a:graphic>
          <a:graphicData uri="http://schemas.openxmlformats.org/drawingml/2006/table">
            <a:tbl>
              <a:tblPr firstRow="1" bandRow="1">
                <a:tableStyleId>{5C22544A-7EE6-4342-B048-85BDC9FD1C3A}</a:tableStyleId>
              </a:tblPr>
              <a:tblGrid>
                <a:gridCol w="3271440">
                  <a:extLst>
                    <a:ext uri="{9D8B030D-6E8A-4147-A177-3AD203B41FA5}">
                      <a16:colId xmlns:a16="http://schemas.microsoft.com/office/drawing/2014/main" val="20000"/>
                    </a:ext>
                  </a:extLst>
                </a:gridCol>
                <a:gridCol w="898043">
                  <a:extLst>
                    <a:ext uri="{9D8B030D-6E8A-4147-A177-3AD203B41FA5}">
                      <a16:colId xmlns:a16="http://schemas.microsoft.com/office/drawing/2014/main" val="20001"/>
                    </a:ext>
                  </a:extLst>
                </a:gridCol>
                <a:gridCol w="898043">
                  <a:extLst>
                    <a:ext uri="{9D8B030D-6E8A-4147-A177-3AD203B41FA5}">
                      <a16:colId xmlns:a16="http://schemas.microsoft.com/office/drawing/2014/main" val="20002"/>
                    </a:ext>
                  </a:extLst>
                </a:gridCol>
                <a:gridCol w="808238">
                  <a:extLst>
                    <a:ext uri="{9D8B030D-6E8A-4147-A177-3AD203B41FA5}">
                      <a16:colId xmlns:a16="http://schemas.microsoft.com/office/drawing/2014/main" val="20003"/>
                    </a:ext>
                  </a:extLst>
                </a:gridCol>
                <a:gridCol w="885214">
                  <a:extLst>
                    <a:ext uri="{9D8B030D-6E8A-4147-A177-3AD203B41FA5}">
                      <a16:colId xmlns:a16="http://schemas.microsoft.com/office/drawing/2014/main" val="20004"/>
                    </a:ext>
                  </a:extLst>
                </a:gridCol>
                <a:gridCol w="885213">
                  <a:extLst>
                    <a:ext uri="{9D8B030D-6E8A-4147-A177-3AD203B41FA5}">
                      <a16:colId xmlns:a16="http://schemas.microsoft.com/office/drawing/2014/main" val="20005"/>
                    </a:ext>
                  </a:extLst>
                </a:gridCol>
                <a:gridCol w="808241">
                  <a:extLst>
                    <a:ext uri="{9D8B030D-6E8A-4147-A177-3AD203B41FA5}">
                      <a16:colId xmlns:a16="http://schemas.microsoft.com/office/drawing/2014/main" val="20006"/>
                    </a:ext>
                  </a:extLst>
                </a:gridCol>
              </a:tblGrid>
              <a:tr h="370840">
                <a:tc>
                  <a:txBody>
                    <a:bodyPr/>
                    <a:lstStyle/>
                    <a:p>
                      <a:pPr algn="ctr"/>
                      <a:r>
                        <a:rPr lang="en-US" dirty="0" err="1">
                          <a:solidFill>
                            <a:srgbClr val="000090"/>
                          </a:solidFill>
                        </a:rPr>
                        <a:t>Nội</a:t>
                      </a:r>
                      <a:r>
                        <a:rPr lang="en-US" dirty="0">
                          <a:solidFill>
                            <a:srgbClr val="000090"/>
                          </a:solidFill>
                        </a:rPr>
                        <a:t> dung/</a:t>
                      </a:r>
                      <a:r>
                        <a:rPr lang="en-US" dirty="0" err="1">
                          <a:solidFill>
                            <a:srgbClr val="000090"/>
                          </a:solidFill>
                        </a:rPr>
                        <a:t>Tháng</a:t>
                      </a:r>
                      <a:endParaRPr lang="en-US" dirty="0">
                        <a:solidFill>
                          <a:srgbClr val="000090"/>
                        </a:solidFill>
                      </a:endParaRPr>
                    </a:p>
                  </a:txBody>
                  <a:tcPr/>
                </a:tc>
                <a:tc>
                  <a:txBody>
                    <a:bodyPr/>
                    <a:lstStyle/>
                    <a:p>
                      <a:pPr algn="ctr"/>
                      <a:r>
                        <a:rPr lang="en-US" dirty="0">
                          <a:solidFill>
                            <a:srgbClr val="000090"/>
                          </a:solidFill>
                        </a:rPr>
                        <a:t>1</a:t>
                      </a:r>
                    </a:p>
                  </a:txBody>
                  <a:tcPr/>
                </a:tc>
                <a:tc>
                  <a:txBody>
                    <a:bodyPr/>
                    <a:lstStyle/>
                    <a:p>
                      <a:pPr algn="ctr"/>
                      <a:r>
                        <a:rPr lang="en-US" dirty="0">
                          <a:solidFill>
                            <a:srgbClr val="000090"/>
                          </a:solidFill>
                        </a:rPr>
                        <a:t>2</a:t>
                      </a:r>
                    </a:p>
                  </a:txBody>
                  <a:tcPr/>
                </a:tc>
                <a:tc>
                  <a:txBody>
                    <a:bodyPr/>
                    <a:lstStyle/>
                    <a:p>
                      <a:pPr algn="ctr"/>
                      <a:r>
                        <a:rPr lang="en-US" dirty="0">
                          <a:solidFill>
                            <a:srgbClr val="000090"/>
                          </a:solidFill>
                        </a:rPr>
                        <a:t>3</a:t>
                      </a:r>
                    </a:p>
                  </a:txBody>
                  <a:tcPr/>
                </a:tc>
                <a:tc>
                  <a:txBody>
                    <a:bodyPr/>
                    <a:lstStyle/>
                    <a:p>
                      <a:pPr algn="ctr"/>
                      <a:r>
                        <a:rPr lang="en-US" dirty="0">
                          <a:solidFill>
                            <a:srgbClr val="000090"/>
                          </a:solidFill>
                        </a:rPr>
                        <a:t>4</a:t>
                      </a:r>
                    </a:p>
                  </a:txBody>
                  <a:tcPr/>
                </a:tc>
                <a:tc>
                  <a:txBody>
                    <a:bodyPr/>
                    <a:lstStyle/>
                    <a:p>
                      <a:pPr algn="ctr"/>
                      <a:r>
                        <a:rPr lang="en-US" dirty="0">
                          <a:solidFill>
                            <a:srgbClr val="000090"/>
                          </a:solidFill>
                        </a:rPr>
                        <a:t>5</a:t>
                      </a:r>
                    </a:p>
                  </a:txBody>
                  <a:tcPr/>
                </a:tc>
                <a:tc>
                  <a:txBody>
                    <a:bodyPr/>
                    <a:lstStyle/>
                    <a:p>
                      <a:pPr algn="ctr"/>
                      <a:r>
                        <a:rPr lang="en-US" dirty="0">
                          <a:solidFill>
                            <a:srgbClr val="000090"/>
                          </a:solidFill>
                        </a:rPr>
                        <a:t>6</a:t>
                      </a:r>
                    </a:p>
                  </a:txBody>
                  <a:tcPr/>
                </a:tc>
                <a:extLst>
                  <a:ext uri="{0D108BD9-81ED-4DB2-BD59-A6C34878D82A}">
                    <a16:rowId xmlns:a16="http://schemas.microsoft.com/office/drawing/2014/main" val="10000"/>
                  </a:ext>
                </a:extLst>
              </a:tr>
              <a:tr h="370840">
                <a:tc>
                  <a:txBody>
                    <a:bodyPr/>
                    <a:lstStyle/>
                    <a:p>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vào</a:t>
                      </a:r>
                      <a:endParaRPr lang="en-US" dirty="0">
                        <a:solidFill>
                          <a:srgbClr val="000090"/>
                        </a:solidFill>
                      </a:endParaRPr>
                    </a:p>
                  </a:txBody>
                  <a:tcPr/>
                </a:tc>
                <a:tc>
                  <a:txBody>
                    <a:bodyPr/>
                    <a:lstStyle/>
                    <a:p>
                      <a:pPr algn="r"/>
                      <a:r>
                        <a:rPr lang="en-US" dirty="0">
                          <a:solidFill>
                            <a:srgbClr val="000090"/>
                          </a:solidFill>
                        </a:rPr>
                        <a:t>250</a:t>
                      </a:r>
                    </a:p>
                  </a:txBody>
                  <a:tcPr/>
                </a:tc>
                <a:tc>
                  <a:txBody>
                    <a:bodyPr/>
                    <a:lstStyle/>
                    <a:p>
                      <a:pPr algn="r"/>
                      <a:r>
                        <a:rPr lang="en-US" dirty="0">
                          <a:solidFill>
                            <a:srgbClr val="000090"/>
                          </a:solidFill>
                        </a:rPr>
                        <a:t>650</a:t>
                      </a:r>
                    </a:p>
                  </a:txBody>
                  <a:tcPr/>
                </a:tc>
                <a:tc>
                  <a:txBody>
                    <a:bodyPr/>
                    <a:lstStyle/>
                    <a:p>
                      <a:pPr algn="r"/>
                      <a:r>
                        <a:rPr lang="en-US" dirty="0">
                          <a:solidFill>
                            <a:srgbClr val="000090"/>
                          </a:solidFill>
                        </a:rPr>
                        <a:t>800</a:t>
                      </a:r>
                    </a:p>
                  </a:txBody>
                  <a:tcPr/>
                </a:tc>
                <a:tc>
                  <a:txBody>
                    <a:bodyPr/>
                    <a:lstStyle/>
                    <a:p>
                      <a:pPr algn="r"/>
                      <a:r>
                        <a:rPr lang="en-US" dirty="0">
                          <a:solidFill>
                            <a:srgbClr val="000090"/>
                          </a:solidFill>
                        </a:rPr>
                        <a:t>900</a:t>
                      </a:r>
                    </a:p>
                  </a:txBody>
                  <a:tcPr/>
                </a:tc>
                <a:tc>
                  <a:txBody>
                    <a:bodyPr/>
                    <a:lstStyle/>
                    <a:p>
                      <a:pPr algn="r"/>
                      <a:r>
                        <a:rPr lang="en-US" dirty="0">
                          <a:solidFill>
                            <a:srgbClr val="000090"/>
                          </a:solidFill>
                        </a:rPr>
                        <a:t>1100</a:t>
                      </a:r>
                    </a:p>
                  </a:txBody>
                  <a:tcPr/>
                </a:tc>
                <a:tc>
                  <a:txBody>
                    <a:bodyPr/>
                    <a:lstStyle/>
                    <a:p>
                      <a:pPr algn="r"/>
                      <a:r>
                        <a:rPr lang="en-US" dirty="0">
                          <a:solidFill>
                            <a:srgbClr val="000090"/>
                          </a:solidFill>
                        </a:rPr>
                        <a:t>1350</a:t>
                      </a:r>
                    </a:p>
                  </a:txBody>
                  <a:tcPr/>
                </a:tc>
                <a:extLst>
                  <a:ext uri="{0D108BD9-81ED-4DB2-BD59-A6C34878D82A}">
                    <a16:rowId xmlns:a16="http://schemas.microsoft.com/office/drawing/2014/main" val="10001"/>
                  </a:ext>
                </a:extLst>
              </a:tr>
              <a:tr h="370840">
                <a:tc>
                  <a:txBody>
                    <a:bodyPr/>
                    <a:lstStyle/>
                    <a:p>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ra</a:t>
                      </a:r>
                      <a:endParaRPr lang="en-US" dirty="0">
                        <a:solidFill>
                          <a:srgbClr val="000090"/>
                        </a:solidFill>
                      </a:endParaRPr>
                    </a:p>
                  </a:txBody>
                  <a:tcPr/>
                </a:tc>
                <a:tc>
                  <a:txBody>
                    <a:bodyPr/>
                    <a:lstStyle/>
                    <a:p>
                      <a:pPr algn="r"/>
                      <a:r>
                        <a:rPr lang="en-US" dirty="0">
                          <a:solidFill>
                            <a:srgbClr val="000090"/>
                          </a:solidFill>
                        </a:rPr>
                        <a:t>430</a:t>
                      </a:r>
                    </a:p>
                  </a:txBody>
                  <a:tcPr/>
                </a:tc>
                <a:tc>
                  <a:txBody>
                    <a:bodyPr/>
                    <a:lstStyle/>
                    <a:p>
                      <a:pPr algn="r"/>
                      <a:r>
                        <a:rPr lang="en-US" dirty="0">
                          <a:solidFill>
                            <a:srgbClr val="000090"/>
                          </a:solidFill>
                        </a:rPr>
                        <a:t>460</a:t>
                      </a:r>
                    </a:p>
                  </a:txBody>
                  <a:tcPr/>
                </a:tc>
                <a:tc>
                  <a:txBody>
                    <a:bodyPr/>
                    <a:lstStyle/>
                    <a:p>
                      <a:pPr algn="r"/>
                      <a:r>
                        <a:rPr lang="en-US" dirty="0">
                          <a:solidFill>
                            <a:srgbClr val="000090"/>
                          </a:solidFill>
                        </a:rPr>
                        <a:t>560</a:t>
                      </a:r>
                    </a:p>
                  </a:txBody>
                  <a:tcPr/>
                </a:tc>
                <a:tc>
                  <a:txBody>
                    <a:bodyPr/>
                    <a:lstStyle/>
                    <a:p>
                      <a:pPr algn="r"/>
                      <a:r>
                        <a:rPr lang="en-US" dirty="0">
                          <a:solidFill>
                            <a:srgbClr val="000090"/>
                          </a:solidFill>
                        </a:rPr>
                        <a:t>610</a:t>
                      </a:r>
                    </a:p>
                  </a:txBody>
                  <a:tcPr/>
                </a:tc>
                <a:tc>
                  <a:txBody>
                    <a:bodyPr/>
                    <a:lstStyle/>
                    <a:p>
                      <a:pPr algn="r"/>
                      <a:r>
                        <a:rPr lang="en-US" dirty="0">
                          <a:solidFill>
                            <a:srgbClr val="000090"/>
                          </a:solidFill>
                        </a:rPr>
                        <a:t>700</a:t>
                      </a:r>
                    </a:p>
                  </a:txBody>
                  <a:tcPr/>
                </a:tc>
                <a:tc>
                  <a:txBody>
                    <a:bodyPr/>
                    <a:lstStyle/>
                    <a:p>
                      <a:pPr algn="r"/>
                      <a:r>
                        <a:rPr lang="en-US" dirty="0">
                          <a:solidFill>
                            <a:srgbClr val="000090"/>
                          </a:solidFill>
                        </a:rPr>
                        <a:t>830</a:t>
                      </a:r>
                    </a:p>
                  </a:txBody>
                  <a:tcPr/>
                </a:tc>
                <a:extLst>
                  <a:ext uri="{0D108BD9-81ED-4DB2-BD59-A6C34878D82A}">
                    <a16:rowId xmlns:a16="http://schemas.microsoft.com/office/drawing/2014/main" val="10002"/>
                  </a:ext>
                </a:extLst>
              </a:tr>
              <a:tr h="370840">
                <a:tc>
                  <a:txBody>
                    <a:bodyPr/>
                    <a:lstStyle/>
                    <a:p>
                      <a:r>
                        <a:rPr lang="en-US" dirty="0" err="1">
                          <a:solidFill>
                            <a:srgbClr val="000090"/>
                          </a:solidFill>
                        </a:rPr>
                        <a:t>Dòng</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thuần</a:t>
                      </a:r>
                      <a:endParaRPr lang="en-US" dirty="0">
                        <a:solidFill>
                          <a:srgbClr val="000090"/>
                        </a:solidFill>
                      </a:endParaRPr>
                    </a:p>
                  </a:txBody>
                  <a:tcPr/>
                </a:tc>
                <a:tc>
                  <a:txBody>
                    <a:bodyPr/>
                    <a:lstStyle/>
                    <a:p>
                      <a:pPr algn="r"/>
                      <a:r>
                        <a:rPr lang="en-US" dirty="0">
                          <a:solidFill>
                            <a:srgbClr val="000090"/>
                          </a:solidFill>
                        </a:rPr>
                        <a:t>(180)</a:t>
                      </a:r>
                    </a:p>
                  </a:txBody>
                  <a:tcPr/>
                </a:tc>
                <a:tc>
                  <a:txBody>
                    <a:bodyPr/>
                    <a:lstStyle/>
                    <a:p>
                      <a:pPr algn="r"/>
                      <a:r>
                        <a:rPr lang="en-US" dirty="0">
                          <a:solidFill>
                            <a:srgbClr val="000090"/>
                          </a:solidFill>
                        </a:rPr>
                        <a:t>190</a:t>
                      </a:r>
                    </a:p>
                  </a:txBody>
                  <a:tcPr/>
                </a:tc>
                <a:tc>
                  <a:txBody>
                    <a:bodyPr/>
                    <a:lstStyle/>
                    <a:p>
                      <a:pPr algn="r"/>
                      <a:r>
                        <a:rPr lang="en-US" dirty="0">
                          <a:solidFill>
                            <a:srgbClr val="000090"/>
                          </a:solidFill>
                        </a:rPr>
                        <a:t>240</a:t>
                      </a:r>
                    </a:p>
                  </a:txBody>
                  <a:tcPr/>
                </a:tc>
                <a:tc>
                  <a:txBody>
                    <a:bodyPr/>
                    <a:lstStyle/>
                    <a:p>
                      <a:pPr algn="r"/>
                      <a:r>
                        <a:rPr lang="en-US" dirty="0">
                          <a:solidFill>
                            <a:srgbClr val="000090"/>
                          </a:solidFill>
                        </a:rPr>
                        <a:t>290</a:t>
                      </a:r>
                    </a:p>
                  </a:txBody>
                  <a:tcPr/>
                </a:tc>
                <a:tc>
                  <a:txBody>
                    <a:bodyPr/>
                    <a:lstStyle/>
                    <a:p>
                      <a:pPr algn="r"/>
                      <a:r>
                        <a:rPr lang="en-US" dirty="0">
                          <a:solidFill>
                            <a:srgbClr val="000090"/>
                          </a:solidFill>
                        </a:rPr>
                        <a:t>400</a:t>
                      </a:r>
                    </a:p>
                  </a:txBody>
                  <a:tcPr/>
                </a:tc>
                <a:tc>
                  <a:txBody>
                    <a:bodyPr/>
                    <a:lstStyle/>
                    <a:p>
                      <a:pPr algn="r"/>
                      <a:r>
                        <a:rPr lang="en-US" dirty="0">
                          <a:solidFill>
                            <a:srgbClr val="000090"/>
                          </a:solidFill>
                        </a:rPr>
                        <a:t>520</a:t>
                      </a:r>
                    </a:p>
                  </a:txBody>
                  <a:tcPr/>
                </a:tc>
                <a:extLst>
                  <a:ext uri="{0D108BD9-81ED-4DB2-BD59-A6C34878D82A}">
                    <a16:rowId xmlns:a16="http://schemas.microsoft.com/office/drawing/2014/main" val="10003"/>
                  </a:ext>
                </a:extLst>
              </a:tr>
              <a:tr h="370840">
                <a:tc>
                  <a:txBody>
                    <a:bodyPr/>
                    <a:lstStyle/>
                    <a:p>
                      <a:r>
                        <a:rPr lang="en-US" dirty="0" err="1">
                          <a:solidFill>
                            <a:srgbClr val="000090"/>
                          </a:solidFill>
                        </a:rPr>
                        <a:t>Số</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tồn</a:t>
                      </a:r>
                      <a:r>
                        <a:rPr lang="en-US" dirty="0">
                          <a:solidFill>
                            <a:srgbClr val="000090"/>
                          </a:solidFill>
                        </a:rPr>
                        <a:t> </a:t>
                      </a:r>
                      <a:r>
                        <a:rPr lang="en-US" dirty="0" err="1">
                          <a:solidFill>
                            <a:srgbClr val="000090"/>
                          </a:solidFill>
                        </a:rPr>
                        <a:t>đầu</a:t>
                      </a:r>
                      <a:r>
                        <a:rPr lang="en-US" dirty="0">
                          <a:solidFill>
                            <a:srgbClr val="000090"/>
                          </a:solidFill>
                        </a:rPr>
                        <a:t> </a:t>
                      </a:r>
                      <a:r>
                        <a:rPr lang="en-US" dirty="0" err="1">
                          <a:solidFill>
                            <a:srgbClr val="000090"/>
                          </a:solidFill>
                        </a:rPr>
                        <a:t>kỳ</a:t>
                      </a:r>
                      <a:endParaRPr lang="en-US" dirty="0">
                        <a:solidFill>
                          <a:srgbClr val="000090"/>
                        </a:solidFill>
                      </a:endParaRPr>
                    </a:p>
                  </a:txBody>
                  <a:tcPr/>
                </a:tc>
                <a:tc>
                  <a:txBody>
                    <a:bodyPr/>
                    <a:lstStyle/>
                    <a:p>
                      <a:pPr algn="r"/>
                      <a:r>
                        <a:rPr lang="en-US" dirty="0">
                          <a:solidFill>
                            <a:srgbClr val="000090"/>
                          </a:solidFill>
                        </a:rPr>
                        <a:t>120</a:t>
                      </a:r>
                    </a:p>
                  </a:txBody>
                  <a:tcPr/>
                </a:tc>
                <a:tc>
                  <a:txBody>
                    <a:bodyPr/>
                    <a:lstStyle/>
                    <a:p>
                      <a:pPr algn="r"/>
                      <a:r>
                        <a:rPr lang="en-US" dirty="0">
                          <a:solidFill>
                            <a:srgbClr val="000090"/>
                          </a:solidFill>
                        </a:rPr>
                        <a:t>(60)</a:t>
                      </a:r>
                    </a:p>
                  </a:txBody>
                  <a:tcPr/>
                </a:tc>
                <a:tc>
                  <a:txBody>
                    <a:bodyPr/>
                    <a:lstStyle/>
                    <a:p>
                      <a:pPr algn="r"/>
                      <a:r>
                        <a:rPr lang="en-US" dirty="0">
                          <a:solidFill>
                            <a:srgbClr val="000090"/>
                          </a:solidFill>
                        </a:rPr>
                        <a:t>130</a:t>
                      </a:r>
                    </a:p>
                  </a:txBody>
                  <a:tcPr/>
                </a:tc>
                <a:tc>
                  <a:txBody>
                    <a:bodyPr/>
                    <a:lstStyle/>
                    <a:p>
                      <a:pPr algn="r"/>
                      <a:r>
                        <a:rPr lang="en-US" dirty="0">
                          <a:solidFill>
                            <a:srgbClr val="000090"/>
                          </a:solidFill>
                        </a:rPr>
                        <a:t>370</a:t>
                      </a:r>
                    </a:p>
                  </a:txBody>
                  <a:tcPr/>
                </a:tc>
                <a:tc>
                  <a:txBody>
                    <a:bodyPr/>
                    <a:lstStyle/>
                    <a:p>
                      <a:pPr algn="r"/>
                      <a:r>
                        <a:rPr lang="en-US" dirty="0">
                          <a:solidFill>
                            <a:srgbClr val="000090"/>
                          </a:solidFill>
                        </a:rPr>
                        <a:t>660</a:t>
                      </a:r>
                    </a:p>
                  </a:txBody>
                  <a:tcPr/>
                </a:tc>
                <a:tc>
                  <a:txBody>
                    <a:bodyPr/>
                    <a:lstStyle/>
                    <a:p>
                      <a:pPr algn="r"/>
                      <a:r>
                        <a:rPr lang="en-US" dirty="0">
                          <a:solidFill>
                            <a:srgbClr val="000090"/>
                          </a:solidFill>
                        </a:rPr>
                        <a:t>1060</a:t>
                      </a:r>
                    </a:p>
                  </a:txBody>
                  <a:tcPr/>
                </a:tc>
                <a:extLst>
                  <a:ext uri="{0D108BD9-81ED-4DB2-BD59-A6C34878D82A}">
                    <a16:rowId xmlns:a16="http://schemas.microsoft.com/office/drawing/2014/main" val="10004"/>
                  </a:ext>
                </a:extLst>
              </a:tr>
              <a:tr h="370840">
                <a:tc>
                  <a:txBody>
                    <a:bodyPr/>
                    <a:lstStyle/>
                    <a:p>
                      <a:r>
                        <a:rPr lang="en-US" dirty="0" err="1">
                          <a:solidFill>
                            <a:srgbClr val="000090"/>
                          </a:solidFill>
                        </a:rPr>
                        <a:t>Số</a:t>
                      </a:r>
                      <a:r>
                        <a:rPr lang="en-US" dirty="0">
                          <a:solidFill>
                            <a:srgbClr val="000090"/>
                          </a:solidFill>
                        </a:rPr>
                        <a:t> </a:t>
                      </a:r>
                      <a:r>
                        <a:rPr lang="en-US" dirty="0" err="1">
                          <a:solidFill>
                            <a:srgbClr val="000090"/>
                          </a:solidFill>
                        </a:rPr>
                        <a:t>tiền</a:t>
                      </a:r>
                      <a:r>
                        <a:rPr lang="en-US" dirty="0">
                          <a:solidFill>
                            <a:srgbClr val="000090"/>
                          </a:solidFill>
                        </a:rPr>
                        <a:t> </a:t>
                      </a:r>
                      <a:r>
                        <a:rPr lang="en-US" dirty="0" err="1">
                          <a:solidFill>
                            <a:srgbClr val="000090"/>
                          </a:solidFill>
                        </a:rPr>
                        <a:t>tồn</a:t>
                      </a:r>
                      <a:r>
                        <a:rPr lang="en-US" dirty="0">
                          <a:solidFill>
                            <a:srgbClr val="000090"/>
                          </a:solidFill>
                        </a:rPr>
                        <a:t> </a:t>
                      </a:r>
                      <a:r>
                        <a:rPr lang="en-US" dirty="0" err="1">
                          <a:solidFill>
                            <a:srgbClr val="000090"/>
                          </a:solidFill>
                        </a:rPr>
                        <a:t>cuối</a:t>
                      </a:r>
                      <a:r>
                        <a:rPr lang="en-US" dirty="0">
                          <a:solidFill>
                            <a:srgbClr val="000090"/>
                          </a:solidFill>
                        </a:rPr>
                        <a:t> </a:t>
                      </a:r>
                      <a:r>
                        <a:rPr lang="en-US" dirty="0" err="1">
                          <a:solidFill>
                            <a:srgbClr val="000090"/>
                          </a:solidFill>
                        </a:rPr>
                        <a:t>kỳ</a:t>
                      </a:r>
                      <a:endParaRPr lang="en-US" dirty="0">
                        <a:solidFill>
                          <a:srgbClr val="000090"/>
                        </a:solidFill>
                      </a:endParaRPr>
                    </a:p>
                  </a:txBody>
                  <a:tcPr/>
                </a:tc>
                <a:tc>
                  <a:txBody>
                    <a:bodyPr/>
                    <a:lstStyle/>
                    <a:p>
                      <a:pPr algn="r"/>
                      <a:r>
                        <a:rPr lang="en-US" dirty="0">
                          <a:solidFill>
                            <a:srgbClr val="000090"/>
                          </a:solidFill>
                        </a:rPr>
                        <a:t>(60)</a:t>
                      </a:r>
                    </a:p>
                  </a:txBody>
                  <a:tcPr/>
                </a:tc>
                <a:tc>
                  <a:txBody>
                    <a:bodyPr/>
                    <a:lstStyle/>
                    <a:p>
                      <a:pPr algn="r"/>
                      <a:r>
                        <a:rPr lang="en-US" dirty="0">
                          <a:solidFill>
                            <a:srgbClr val="000090"/>
                          </a:solidFill>
                        </a:rPr>
                        <a:t>130</a:t>
                      </a:r>
                    </a:p>
                  </a:txBody>
                  <a:tcPr/>
                </a:tc>
                <a:tc>
                  <a:txBody>
                    <a:bodyPr/>
                    <a:lstStyle/>
                    <a:p>
                      <a:pPr algn="r"/>
                      <a:r>
                        <a:rPr lang="en-US">
                          <a:solidFill>
                            <a:srgbClr val="000090"/>
                          </a:solidFill>
                        </a:rPr>
                        <a:t>370</a:t>
                      </a:r>
                      <a:endParaRPr lang="en-US" dirty="0">
                        <a:solidFill>
                          <a:srgbClr val="000090"/>
                        </a:solidFill>
                      </a:endParaRPr>
                    </a:p>
                  </a:txBody>
                  <a:tcPr/>
                </a:tc>
                <a:tc>
                  <a:txBody>
                    <a:bodyPr/>
                    <a:lstStyle/>
                    <a:p>
                      <a:pPr algn="r"/>
                      <a:r>
                        <a:rPr lang="en-US" dirty="0">
                          <a:solidFill>
                            <a:srgbClr val="000090"/>
                          </a:solidFill>
                        </a:rPr>
                        <a:t>660</a:t>
                      </a:r>
                    </a:p>
                  </a:txBody>
                  <a:tcPr/>
                </a:tc>
                <a:tc>
                  <a:txBody>
                    <a:bodyPr/>
                    <a:lstStyle/>
                    <a:p>
                      <a:pPr algn="r"/>
                      <a:r>
                        <a:rPr lang="en-US" dirty="0">
                          <a:solidFill>
                            <a:srgbClr val="000090"/>
                          </a:solidFill>
                        </a:rPr>
                        <a:t>1060</a:t>
                      </a:r>
                    </a:p>
                  </a:txBody>
                  <a:tcPr/>
                </a:tc>
                <a:tc>
                  <a:txBody>
                    <a:bodyPr/>
                    <a:lstStyle/>
                    <a:p>
                      <a:pPr algn="r"/>
                      <a:r>
                        <a:rPr lang="en-US" dirty="0">
                          <a:solidFill>
                            <a:srgbClr val="000090"/>
                          </a:solidFill>
                        </a:rPr>
                        <a:t>1580</a:t>
                      </a:r>
                    </a:p>
                  </a:txBody>
                  <a:tcPr/>
                </a:tc>
                <a:extLst>
                  <a:ext uri="{0D108BD9-81ED-4DB2-BD59-A6C34878D82A}">
                    <a16:rowId xmlns:a16="http://schemas.microsoft.com/office/drawing/2014/main" val="10005"/>
                  </a:ext>
                </a:extLst>
              </a:tr>
              <a:tr h="370840">
                <a:tc>
                  <a:txBody>
                    <a:bodyPr/>
                    <a:lstStyle/>
                    <a:p>
                      <a:r>
                        <a:rPr lang="en-US" dirty="0" err="1">
                          <a:solidFill>
                            <a:srgbClr val="000090"/>
                          </a:solidFill>
                        </a:rPr>
                        <a:t>Số</a:t>
                      </a:r>
                      <a:r>
                        <a:rPr lang="en-US" dirty="0">
                          <a:solidFill>
                            <a:srgbClr val="000090"/>
                          </a:solidFill>
                        </a:rPr>
                        <a:t> </a:t>
                      </a:r>
                      <a:r>
                        <a:rPr lang="en-US" dirty="0" err="1">
                          <a:solidFill>
                            <a:srgbClr val="000090"/>
                          </a:solidFill>
                        </a:rPr>
                        <a:t>dư</a:t>
                      </a:r>
                      <a:r>
                        <a:rPr lang="en-US" dirty="0">
                          <a:solidFill>
                            <a:srgbClr val="000090"/>
                          </a:solidFill>
                        </a:rPr>
                        <a:t> </a:t>
                      </a:r>
                      <a:r>
                        <a:rPr lang="en-US" dirty="0" err="1">
                          <a:solidFill>
                            <a:srgbClr val="000090"/>
                          </a:solidFill>
                        </a:rPr>
                        <a:t>cần</a:t>
                      </a:r>
                      <a:r>
                        <a:rPr lang="en-US" dirty="0">
                          <a:solidFill>
                            <a:srgbClr val="000090"/>
                          </a:solidFill>
                        </a:rPr>
                        <a:t> </a:t>
                      </a:r>
                      <a:r>
                        <a:rPr lang="en-US" dirty="0" err="1">
                          <a:solidFill>
                            <a:srgbClr val="000090"/>
                          </a:solidFill>
                        </a:rPr>
                        <a:t>thiết</a:t>
                      </a:r>
                      <a:endParaRPr lang="en-US" dirty="0">
                        <a:solidFill>
                          <a:srgbClr val="000090"/>
                        </a:solidFill>
                      </a:endParaRPr>
                    </a:p>
                  </a:txBody>
                  <a:tcPr/>
                </a:tc>
                <a:tc>
                  <a:txBody>
                    <a:bodyPr/>
                    <a:lstStyle/>
                    <a:p>
                      <a:pPr algn="r"/>
                      <a:r>
                        <a:rPr lang="en-US">
                          <a:solidFill>
                            <a:srgbClr val="000090"/>
                          </a:solidFill>
                        </a:rPr>
                        <a:t>100</a:t>
                      </a:r>
                      <a:endParaRPr lang="en-US" dirty="0">
                        <a:solidFill>
                          <a:srgbClr val="000090"/>
                        </a:solidFill>
                      </a:endParaRPr>
                    </a:p>
                  </a:txBody>
                  <a:tcPr/>
                </a:tc>
                <a:tc>
                  <a:txBody>
                    <a:bodyPr/>
                    <a:lstStyle/>
                    <a:p>
                      <a:pPr algn="r"/>
                      <a:r>
                        <a:rPr lang="en-US">
                          <a:solidFill>
                            <a:srgbClr val="000090"/>
                          </a:solidFill>
                        </a:rPr>
                        <a:t>100</a:t>
                      </a:r>
                      <a:endParaRPr lang="en-US" dirty="0">
                        <a:solidFill>
                          <a:srgbClr val="000090"/>
                        </a:solidFill>
                      </a:endParaRPr>
                    </a:p>
                  </a:txBody>
                  <a:tcPr/>
                </a:tc>
                <a:tc>
                  <a:txBody>
                    <a:bodyPr/>
                    <a:lstStyle/>
                    <a:p>
                      <a:pPr algn="r"/>
                      <a:r>
                        <a:rPr lang="en-US">
                          <a:solidFill>
                            <a:srgbClr val="000090"/>
                          </a:solidFill>
                        </a:rPr>
                        <a:t>100</a:t>
                      </a:r>
                      <a:endParaRPr lang="en-US" dirty="0">
                        <a:solidFill>
                          <a:srgbClr val="000090"/>
                        </a:solidFill>
                      </a:endParaRPr>
                    </a:p>
                  </a:txBody>
                  <a:tcPr/>
                </a:tc>
                <a:tc>
                  <a:txBody>
                    <a:bodyPr/>
                    <a:lstStyle/>
                    <a:p>
                      <a:pPr algn="r"/>
                      <a:r>
                        <a:rPr lang="en-US" dirty="0">
                          <a:solidFill>
                            <a:srgbClr val="000090"/>
                          </a:solidFill>
                        </a:rPr>
                        <a:t>100</a:t>
                      </a:r>
                    </a:p>
                  </a:txBody>
                  <a:tcPr/>
                </a:tc>
                <a:tc>
                  <a:txBody>
                    <a:bodyPr/>
                    <a:lstStyle/>
                    <a:p>
                      <a:pPr algn="r"/>
                      <a:r>
                        <a:rPr lang="en-US">
                          <a:solidFill>
                            <a:srgbClr val="000090"/>
                          </a:solidFill>
                        </a:rPr>
                        <a:t>100</a:t>
                      </a:r>
                      <a:endParaRPr lang="en-US" dirty="0">
                        <a:solidFill>
                          <a:srgbClr val="000090"/>
                        </a:solidFill>
                      </a:endParaRPr>
                    </a:p>
                  </a:txBody>
                  <a:tcPr/>
                </a:tc>
                <a:tc>
                  <a:txBody>
                    <a:bodyPr/>
                    <a:lstStyle/>
                    <a:p>
                      <a:pPr algn="r"/>
                      <a:r>
                        <a:rPr lang="en-US" dirty="0">
                          <a:solidFill>
                            <a:srgbClr val="000090"/>
                          </a:solidFill>
                        </a:rPr>
                        <a:t>100</a:t>
                      </a:r>
                    </a:p>
                  </a:txBody>
                  <a:tcPr/>
                </a:tc>
                <a:extLst>
                  <a:ext uri="{0D108BD9-81ED-4DB2-BD59-A6C34878D82A}">
                    <a16:rowId xmlns:a16="http://schemas.microsoft.com/office/drawing/2014/main" val="10006"/>
                  </a:ext>
                </a:extLst>
              </a:tr>
              <a:tr h="370840">
                <a:tc>
                  <a:txBody>
                    <a:bodyPr/>
                    <a:lstStyle/>
                    <a:p>
                      <a:r>
                        <a:rPr lang="en-US" dirty="0" err="1">
                          <a:solidFill>
                            <a:srgbClr val="000090"/>
                          </a:solidFill>
                        </a:rPr>
                        <a:t>Tiền</a:t>
                      </a:r>
                      <a:r>
                        <a:rPr lang="en-US" dirty="0">
                          <a:solidFill>
                            <a:srgbClr val="000090"/>
                          </a:solidFill>
                        </a:rPr>
                        <a:t> </a:t>
                      </a:r>
                      <a:r>
                        <a:rPr lang="en-US" dirty="0" err="1">
                          <a:solidFill>
                            <a:srgbClr val="000090"/>
                          </a:solidFill>
                        </a:rPr>
                        <a:t>dư</a:t>
                      </a:r>
                      <a:r>
                        <a:rPr lang="en-US" dirty="0">
                          <a:solidFill>
                            <a:srgbClr val="000090"/>
                          </a:solidFill>
                        </a:rPr>
                        <a:t> </a:t>
                      </a:r>
                      <a:r>
                        <a:rPr lang="en-US" dirty="0" err="1">
                          <a:solidFill>
                            <a:srgbClr val="000090"/>
                          </a:solidFill>
                        </a:rPr>
                        <a:t>thừa</a:t>
                      </a:r>
                      <a:r>
                        <a:rPr lang="en-US" dirty="0">
                          <a:solidFill>
                            <a:srgbClr val="000090"/>
                          </a:solidFill>
                        </a:rPr>
                        <a:t> (</a:t>
                      </a:r>
                      <a:r>
                        <a:rPr lang="en-US" dirty="0" err="1">
                          <a:solidFill>
                            <a:srgbClr val="000090"/>
                          </a:solidFill>
                        </a:rPr>
                        <a:t>thiếu</a:t>
                      </a:r>
                      <a:r>
                        <a:rPr lang="en-US" dirty="0">
                          <a:solidFill>
                            <a:srgbClr val="000090"/>
                          </a:solidFill>
                        </a:rPr>
                        <a:t>)</a:t>
                      </a:r>
                    </a:p>
                  </a:txBody>
                  <a:tcPr/>
                </a:tc>
                <a:tc>
                  <a:txBody>
                    <a:bodyPr/>
                    <a:lstStyle/>
                    <a:p>
                      <a:pPr algn="r"/>
                      <a:r>
                        <a:rPr lang="en-US" dirty="0">
                          <a:solidFill>
                            <a:srgbClr val="000090"/>
                          </a:solidFill>
                        </a:rPr>
                        <a:t>(160)</a:t>
                      </a:r>
                    </a:p>
                  </a:txBody>
                  <a:tcPr/>
                </a:tc>
                <a:tc>
                  <a:txBody>
                    <a:bodyPr/>
                    <a:lstStyle/>
                    <a:p>
                      <a:pPr algn="r"/>
                      <a:r>
                        <a:rPr lang="en-US" dirty="0">
                          <a:solidFill>
                            <a:srgbClr val="000090"/>
                          </a:solidFill>
                        </a:rPr>
                        <a:t>30</a:t>
                      </a:r>
                    </a:p>
                  </a:txBody>
                  <a:tcPr/>
                </a:tc>
                <a:tc>
                  <a:txBody>
                    <a:bodyPr/>
                    <a:lstStyle/>
                    <a:p>
                      <a:pPr algn="r"/>
                      <a:r>
                        <a:rPr lang="en-US" dirty="0">
                          <a:solidFill>
                            <a:srgbClr val="000090"/>
                          </a:solidFill>
                        </a:rPr>
                        <a:t>270</a:t>
                      </a:r>
                    </a:p>
                  </a:txBody>
                  <a:tcPr/>
                </a:tc>
                <a:tc>
                  <a:txBody>
                    <a:bodyPr/>
                    <a:lstStyle/>
                    <a:p>
                      <a:pPr algn="r"/>
                      <a:r>
                        <a:rPr lang="en-US" dirty="0">
                          <a:solidFill>
                            <a:srgbClr val="000090"/>
                          </a:solidFill>
                        </a:rPr>
                        <a:t>560</a:t>
                      </a:r>
                    </a:p>
                  </a:txBody>
                  <a:tcPr/>
                </a:tc>
                <a:tc>
                  <a:txBody>
                    <a:bodyPr/>
                    <a:lstStyle/>
                    <a:p>
                      <a:pPr algn="r"/>
                      <a:r>
                        <a:rPr lang="en-US" dirty="0">
                          <a:solidFill>
                            <a:srgbClr val="000090"/>
                          </a:solidFill>
                        </a:rPr>
                        <a:t>960</a:t>
                      </a:r>
                    </a:p>
                  </a:txBody>
                  <a:tcPr/>
                </a:tc>
                <a:tc>
                  <a:txBody>
                    <a:bodyPr/>
                    <a:lstStyle/>
                    <a:p>
                      <a:pPr algn="r"/>
                      <a:r>
                        <a:rPr lang="en-US" dirty="0">
                          <a:solidFill>
                            <a:srgbClr val="000090"/>
                          </a:solidFill>
                        </a:rPr>
                        <a:t>1480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01808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r>
              <a:rPr lang="en-US" dirty="0"/>
              <a:t> </a:t>
            </a:r>
            <a:r>
              <a:rPr lang="en-US" dirty="0" err="1"/>
              <a:t>chương</a:t>
            </a:r>
            <a:r>
              <a:rPr lang="en-US" dirty="0"/>
              <a:t> 2</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a:t>
            </a:r>
            <a:r>
              <a:rPr lang="en-US" dirty="0" err="1"/>
              <a:t>Nêu</a:t>
            </a:r>
            <a:r>
              <a:rPr lang="en-US" dirty="0"/>
              <a:t> </a:t>
            </a:r>
            <a:r>
              <a:rPr lang="en-US" dirty="0" err="1"/>
              <a:t>và</a:t>
            </a:r>
            <a:r>
              <a:rPr lang="en-US" dirty="0"/>
              <a:t> </a:t>
            </a:r>
            <a:r>
              <a:rPr lang="en-US" dirty="0" err="1"/>
              <a:t>giải</a:t>
            </a:r>
            <a:r>
              <a:rPr lang="en-US" dirty="0"/>
              <a:t> </a:t>
            </a:r>
            <a:r>
              <a:rPr lang="en-US" dirty="0" err="1"/>
              <a:t>thích</a:t>
            </a:r>
            <a:r>
              <a:rPr lang="en-US" dirty="0"/>
              <a:t> </a:t>
            </a:r>
            <a:r>
              <a:rPr lang="en-US" dirty="0" err="1"/>
              <a:t>nội</a:t>
            </a:r>
            <a:r>
              <a:rPr lang="en-US" dirty="0"/>
              <a:t> dung </a:t>
            </a:r>
            <a:r>
              <a:rPr lang="en-US" dirty="0" err="1"/>
              <a:t>các</a:t>
            </a:r>
            <a:r>
              <a:rPr lang="en-US" dirty="0"/>
              <a:t> </a:t>
            </a:r>
            <a:r>
              <a:rPr lang="en-US" dirty="0" err="1"/>
              <a:t>công</a:t>
            </a:r>
            <a:r>
              <a:rPr lang="en-US" dirty="0"/>
              <a:t> </a:t>
            </a:r>
            <a:r>
              <a:rPr lang="en-US" dirty="0" err="1"/>
              <a:t>thức</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tiền</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loại</a:t>
            </a:r>
            <a:r>
              <a:rPr lang="en-US" dirty="0"/>
              <a:t> </a:t>
            </a:r>
            <a:r>
              <a:rPr lang="en-US" dirty="0" err="1"/>
              <a:t>dòng</a:t>
            </a:r>
            <a:r>
              <a:rPr lang="en-US" dirty="0"/>
              <a:t> </a:t>
            </a:r>
            <a:r>
              <a:rPr lang="en-US" dirty="0" err="1"/>
              <a:t>tiền</a:t>
            </a:r>
            <a:r>
              <a:rPr lang="en-US" dirty="0"/>
              <a:t> </a:t>
            </a:r>
            <a:r>
              <a:rPr lang="en-US" dirty="0" err="1"/>
              <a:t>khác</a:t>
            </a:r>
            <a:r>
              <a:rPr lang="en-US" dirty="0"/>
              <a:t> </a:t>
            </a:r>
            <a:r>
              <a:rPr lang="en-US" dirty="0" err="1"/>
              <a:t>nhau</a:t>
            </a:r>
            <a:r>
              <a:rPr lang="en-US" dirty="0"/>
              <a:t>.</a:t>
            </a:r>
          </a:p>
          <a:p>
            <a:pPr marL="0" indent="0">
              <a:buNone/>
            </a:pPr>
            <a:r>
              <a:rPr lang="en-US" dirty="0"/>
              <a:t>2. </a:t>
            </a:r>
            <a:r>
              <a:rPr lang="en-US" dirty="0" err="1"/>
              <a:t>Trình</a:t>
            </a:r>
            <a:r>
              <a:rPr lang="en-US" dirty="0"/>
              <a:t> </a:t>
            </a:r>
            <a:r>
              <a:rPr lang="en-US" dirty="0" err="1"/>
              <a:t>bày</a:t>
            </a:r>
            <a:r>
              <a:rPr lang="en-US" dirty="0"/>
              <a:t> </a:t>
            </a:r>
            <a:r>
              <a:rPr lang="en-US" dirty="0" err="1"/>
              <a:t>khái</a:t>
            </a:r>
            <a:r>
              <a:rPr lang="en-US" dirty="0"/>
              <a:t> </a:t>
            </a:r>
            <a:r>
              <a:rPr lang="en-US" dirty="0" err="1"/>
              <a:t>niệm</a:t>
            </a:r>
            <a:r>
              <a:rPr lang="en-US" dirty="0"/>
              <a:t> </a:t>
            </a:r>
            <a:r>
              <a:rPr lang="en-US" dirty="0" err="1"/>
              <a:t>tỷ</a:t>
            </a:r>
            <a:r>
              <a:rPr lang="en-US" dirty="0"/>
              <a:t> </a:t>
            </a:r>
            <a:r>
              <a:rPr lang="en-US" dirty="0" err="1"/>
              <a:t>suất</a:t>
            </a:r>
            <a:r>
              <a:rPr lang="en-US" dirty="0"/>
              <a:t> </a:t>
            </a:r>
            <a:r>
              <a:rPr lang="en-US" dirty="0" err="1"/>
              <a:t>sinh</a:t>
            </a:r>
            <a:r>
              <a:rPr lang="en-US" dirty="0"/>
              <a:t> </a:t>
            </a:r>
            <a:r>
              <a:rPr lang="en-US" dirty="0" err="1"/>
              <a:t>lời</a:t>
            </a:r>
            <a:r>
              <a:rPr lang="en-US" dirty="0"/>
              <a:t> </a:t>
            </a:r>
            <a:r>
              <a:rPr lang="en-US" dirty="0" err="1"/>
              <a:t>và</a:t>
            </a:r>
            <a:r>
              <a:rPr lang="en-US" dirty="0"/>
              <a:t> </a:t>
            </a:r>
            <a:r>
              <a:rPr lang="en-US" dirty="0" err="1"/>
              <a:t>rủi</a:t>
            </a:r>
            <a:r>
              <a:rPr lang="en-US" dirty="0"/>
              <a:t> ro. </a:t>
            </a:r>
            <a:r>
              <a:rPr lang="en-US" dirty="0" err="1"/>
              <a:t>Nêu</a:t>
            </a:r>
            <a:r>
              <a:rPr lang="en-US" dirty="0"/>
              <a:t> </a:t>
            </a:r>
            <a:r>
              <a:rPr lang="en-US" dirty="0" err="1"/>
              <a:t>công</a:t>
            </a:r>
            <a:r>
              <a:rPr lang="en-US" dirty="0"/>
              <a:t> </a:t>
            </a:r>
            <a:r>
              <a:rPr lang="en-US" dirty="0" err="1"/>
              <a:t>thức</a:t>
            </a:r>
            <a:r>
              <a:rPr lang="en-US" dirty="0"/>
              <a:t> </a:t>
            </a:r>
            <a:r>
              <a:rPr lang="en-US" dirty="0" err="1"/>
              <a:t>xác</a:t>
            </a:r>
            <a:r>
              <a:rPr lang="en-US" dirty="0"/>
              <a:t> </a:t>
            </a:r>
            <a:r>
              <a:rPr lang="en-US" dirty="0" err="1"/>
              <a:t>định</a:t>
            </a:r>
            <a:r>
              <a:rPr lang="en-US" dirty="0"/>
              <a:t> </a:t>
            </a:r>
            <a:r>
              <a:rPr lang="en-US" dirty="0" err="1"/>
              <a:t>tỷ</a:t>
            </a:r>
            <a:r>
              <a:rPr lang="en-US" dirty="0"/>
              <a:t> </a:t>
            </a:r>
            <a:r>
              <a:rPr lang="en-US" dirty="0" err="1"/>
              <a:t>suất</a:t>
            </a:r>
            <a:r>
              <a:rPr lang="en-US" dirty="0"/>
              <a:t> </a:t>
            </a:r>
            <a:r>
              <a:rPr lang="en-US" dirty="0" err="1"/>
              <a:t>sinh</a:t>
            </a:r>
            <a:r>
              <a:rPr lang="en-US" dirty="0"/>
              <a:t> </a:t>
            </a:r>
            <a:r>
              <a:rPr lang="en-US" dirty="0" err="1"/>
              <a:t>lời</a:t>
            </a:r>
            <a:r>
              <a:rPr lang="en-US" dirty="0"/>
              <a:t> </a:t>
            </a:r>
            <a:r>
              <a:rPr lang="en-US" dirty="0" err="1"/>
              <a:t>và</a:t>
            </a:r>
            <a:r>
              <a:rPr lang="en-US" dirty="0"/>
              <a:t> </a:t>
            </a:r>
            <a:r>
              <a:rPr lang="en-US" dirty="0" err="1"/>
              <a:t>rủi</a:t>
            </a:r>
            <a:r>
              <a:rPr lang="en-US" dirty="0"/>
              <a:t> ro.</a:t>
            </a:r>
          </a:p>
          <a:p>
            <a:pPr marL="0" indent="0">
              <a:buNone/>
            </a:pPr>
            <a:r>
              <a:rPr lang="en-US" dirty="0"/>
              <a:t>3.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tỷ</a:t>
            </a:r>
            <a:r>
              <a:rPr lang="en-US" dirty="0"/>
              <a:t> </a:t>
            </a:r>
            <a:r>
              <a:rPr lang="en-US" dirty="0" err="1"/>
              <a:t>suất</a:t>
            </a:r>
            <a:r>
              <a:rPr lang="en-US" dirty="0"/>
              <a:t> </a:t>
            </a:r>
            <a:r>
              <a:rPr lang="en-US" dirty="0" err="1"/>
              <a:t>sinh</a:t>
            </a:r>
            <a:r>
              <a:rPr lang="en-US" dirty="0"/>
              <a:t> </a:t>
            </a:r>
            <a:r>
              <a:rPr lang="en-US" dirty="0" err="1"/>
              <a:t>lời</a:t>
            </a:r>
            <a:r>
              <a:rPr lang="en-US" dirty="0"/>
              <a:t> </a:t>
            </a:r>
            <a:r>
              <a:rPr lang="en-US" dirty="0" err="1"/>
              <a:t>và</a:t>
            </a:r>
            <a:r>
              <a:rPr lang="en-US" dirty="0"/>
              <a:t> </a:t>
            </a:r>
            <a:r>
              <a:rPr lang="en-US" dirty="0" err="1"/>
              <a:t>rủi</a:t>
            </a:r>
            <a:r>
              <a:rPr lang="en-US" dirty="0"/>
              <a:t> </a:t>
            </a:r>
            <a:r>
              <a:rPr lang="en-US" dirty="0" err="1"/>
              <a:t>ro</a:t>
            </a:r>
            <a:r>
              <a:rPr lang="en-US" dirty="0"/>
              <a:t> </a:t>
            </a:r>
            <a:r>
              <a:rPr lang="en-US" dirty="0" err="1"/>
              <a:t>được</a:t>
            </a:r>
            <a:r>
              <a:rPr lang="en-US" dirty="0"/>
              <a:t> </a:t>
            </a:r>
            <a:r>
              <a:rPr lang="en-US" dirty="0" err="1"/>
              <a:t>thể</a:t>
            </a:r>
            <a:r>
              <a:rPr lang="en-US" dirty="0"/>
              <a:t> </a:t>
            </a:r>
            <a:r>
              <a:rPr lang="en-US" dirty="0" err="1"/>
              <a:t>hiện</a:t>
            </a:r>
            <a:r>
              <a:rPr lang="en-US" dirty="0"/>
              <a:t> </a:t>
            </a:r>
            <a:r>
              <a:rPr lang="en-US" dirty="0" err="1"/>
              <a:t>thông</a:t>
            </a:r>
            <a:r>
              <a:rPr lang="en-US" dirty="0"/>
              <a:t> qua </a:t>
            </a:r>
            <a:r>
              <a:rPr lang="en-US" dirty="0" err="1"/>
              <a:t>mô</a:t>
            </a:r>
            <a:r>
              <a:rPr lang="en-US" dirty="0"/>
              <a:t> </a:t>
            </a:r>
            <a:r>
              <a:rPr lang="en-US" dirty="0" err="1"/>
              <a:t>hình</a:t>
            </a:r>
            <a:r>
              <a:rPr lang="en-US" dirty="0"/>
              <a:t> </a:t>
            </a:r>
            <a:r>
              <a:rPr lang="en-US" dirty="0" err="1"/>
              <a:t>nào</a:t>
            </a:r>
            <a:r>
              <a:rPr lang="en-US" dirty="0"/>
              <a:t>? </a:t>
            </a:r>
            <a:r>
              <a:rPr lang="en-US" dirty="0" err="1"/>
              <a:t>Trình</a:t>
            </a:r>
            <a:r>
              <a:rPr lang="en-US" dirty="0"/>
              <a:t> </a:t>
            </a:r>
            <a:r>
              <a:rPr lang="en-US" dirty="0" err="1"/>
              <a:t>bày</a:t>
            </a:r>
            <a:r>
              <a:rPr lang="en-US" dirty="0"/>
              <a:t> chi </a:t>
            </a:r>
            <a:r>
              <a:rPr lang="en-US" dirty="0" err="1"/>
              <a:t>tiết</a:t>
            </a:r>
            <a:r>
              <a:rPr lang="en-US" dirty="0"/>
              <a:t> </a:t>
            </a:r>
            <a:r>
              <a:rPr lang="en-US" dirty="0" err="1"/>
              <a:t>nội</a:t>
            </a:r>
            <a:r>
              <a:rPr lang="en-US" dirty="0"/>
              <a:t> dung </a:t>
            </a:r>
            <a:r>
              <a:rPr lang="en-US" dirty="0" err="1"/>
              <a:t>mô</a:t>
            </a:r>
            <a:r>
              <a:rPr lang="en-US" dirty="0"/>
              <a:t> </a:t>
            </a:r>
            <a:r>
              <a:rPr lang="en-US" dirty="0" err="1"/>
              <a:t>hình</a:t>
            </a:r>
            <a:r>
              <a:rPr lang="en-US" dirty="0"/>
              <a:t> </a:t>
            </a:r>
            <a:r>
              <a:rPr lang="en-US" dirty="0" err="1"/>
              <a:t>đó</a:t>
            </a:r>
            <a:r>
              <a:rPr lang="en-US" dirty="0"/>
              <a:t>.</a:t>
            </a:r>
          </a:p>
          <a:p>
            <a:pPr marL="0" indent="0">
              <a:buNone/>
            </a:pPr>
            <a:r>
              <a:rPr lang="en-US" dirty="0"/>
              <a:t>4. </a:t>
            </a:r>
            <a:r>
              <a:rPr lang="en-US" dirty="0" err="1"/>
              <a:t>Nêu</a:t>
            </a:r>
            <a:r>
              <a:rPr lang="en-US" dirty="0"/>
              <a:t> </a:t>
            </a:r>
            <a:r>
              <a:rPr lang="en-US" dirty="0" err="1"/>
              <a:t>và</a:t>
            </a:r>
            <a:r>
              <a:rPr lang="en-US" dirty="0"/>
              <a:t> </a:t>
            </a:r>
            <a:r>
              <a:rPr lang="en-US" dirty="0" err="1"/>
              <a:t>giải</a:t>
            </a:r>
            <a:r>
              <a:rPr lang="en-US" dirty="0"/>
              <a:t> </a:t>
            </a:r>
            <a:r>
              <a:rPr lang="en-US" dirty="0" err="1"/>
              <a:t>thích</a:t>
            </a:r>
            <a:r>
              <a:rPr lang="en-US" dirty="0"/>
              <a:t> </a:t>
            </a:r>
            <a:r>
              <a:rPr lang="en-US" dirty="0" err="1"/>
              <a:t>nội</a:t>
            </a:r>
            <a:r>
              <a:rPr lang="en-US" dirty="0"/>
              <a:t> dung </a:t>
            </a:r>
            <a:r>
              <a:rPr lang="en-US" dirty="0" err="1"/>
              <a:t>các</a:t>
            </a:r>
            <a:r>
              <a:rPr lang="en-US" dirty="0"/>
              <a:t> </a:t>
            </a:r>
            <a:r>
              <a:rPr lang="en-US" dirty="0" err="1"/>
              <a:t>công</a:t>
            </a:r>
            <a:r>
              <a:rPr lang="en-US" dirty="0"/>
              <a:t> </a:t>
            </a:r>
            <a:r>
              <a:rPr lang="en-US" dirty="0" err="1"/>
              <a:t>thức</a:t>
            </a:r>
            <a:r>
              <a:rPr lang="en-US" dirty="0"/>
              <a:t> </a:t>
            </a:r>
            <a:r>
              <a:rPr lang="en-US" dirty="0" err="1"/>
              <a:t>xác</a:t>
            </a:r>
            <a:r>
              <a:rPr lang="en-US" dirty="0"/>
              <a:t> </a:t>
            </a:r>
            <a:r>
              <a:rPr lang="en-US" dirty="0" err="1"/>
              <a:t>định</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của</a:t>
            </a:r>
            <a:r>
              <a:rPr lang="en-US" dirty="0"/>
              <a:t> </a:t>
            </a:r>
            <a:r>
              <a:rPr lang="en-US" dirty="0" err="1"/>
              <a:t>doanh</a:t>
            </a:r>
            <a:r>
              <a:rPr lang="en-US" dirty="0"/>
              <a:t> </a:t>
            </a:r>
            <a:r>
              <a:rPr lang="en-US" dirty="0" err="1"/>
              <a:t>nghiệp</a:t>
            </a:r>
            <a:r>
              <a:rPr lang="en-US" dirty="0"/>
              <a:t>. </a:t>
            </a:r>
          </a:p>
          <a:p>
            <a:pPr marL="0" indent="0">
              <a:buNone/>
            </a:pPr>
            <a:r>
              <a:rPr lang="en-US" dirty="0"/>
              <a:t>5. </a:t>
            </a:r>
            <a:r>
              <a:rPr lang="en-US" dirty="0" err="1"/>
              <a:t>Nêu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sự</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 Cho </a:t>
            </a:r>
            <a:r>
              <a:rPr lang="en-US" dirty="0" err="1"/>
              <a:t>ví</a:t>
            </a:r>
            <a:r>
              <a:rPr lang="en-US" dirty="0"/>
              <a:t> </a:t>
            </a:r>
            <a:r>
              <a:rPr lang="en-US" dirty="0" err="1"/>
              <a:t>dụ</a:t>
            </a:r>
            <a:r>
              <a:rPr lang="en-US" dirty="0"/>
              <a:t> minh </a:t>
            </a:r>
            <a:r>
              <a:rPr lang="en-US" dirty="0" err="1"/>
              <a:t>họa</a:t>
            </a:r>
            <a:r>
              <a:rPr lang="en-US" dirty="0"/>
              <a:t>.</a:t>
            </a:r>
          </a:p>
          <a:p>
            <a:pPr marL="0" indent="0">
              <a:buNone/>
            </a:pPr>
            <a:endParaRPr lang="en-US" dirty="0"/>
          </a:p>
        </p:txBody>
      </p:sp>
    </p:spTree>
    <p:extLst>
      <p:ext uri="{BB962C8B-B14F-4D97-AF65-F5344CB8AC3E}">
        <p14:creationId xmlns:p14="http://schemas.microsoft.com/office/powerpoint/2010/main" val="21656603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r>
              <a:rPr lang="en-US" dirty="0"/>
              <a:t> </a:t>
            </a:r>
            <a:r>
              <a:rPr lang="en-US" dirty="0" err="1"/>
              <a:t>chương</a:t>
            </a:r>
            <a:r>
              <a:rPr lang="en-US" dirty="0"/>
              <a:t> 2</a:t>
            </a:r>
          </a:p>
        </p:txBody>
      </p:sp>
      <p:sp>
        <p:nvSpPr>
          <p:cNvPr id="3" name="Content Placeholder 2"/>
          <p:cNvSpPr>
            <a:spLocks noGrp="1"/>
          </p:cNvSpPr>
          <p:nvPr>
            <p:ph idx="1"/>
          </p:nvPr>
        </p:nvSpPr>
        <p:spPr/>
        <p:txBody>
          <a:bodyPr>
            <a:normAutofit lnSpcReduction="10000"/>
          </a:bodyPr>
          <a:lstStyle/>
          <a:p>
            <a:pPr marL="0" indent="0">
              <a:buNone/>
            </a:pPr>
            <a:r>
              <a:rPr lang="en-US" dirty="0"/>
              <a:t>6. </a:t>
            </a:r>
            <a:r>
              <a:rPr lang="en-US" dirty="0" err="1"/>
              <a:t>Nêu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sự</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đặc</a:t>
            </a:r>
            <a:r>
              <a:rPr lang="en-US" dirty="0"/>
              <a:t> </a:t>
            </a:r>
            <a:r>
              <a:rPr lang="en-US" dirty="0" err="1"/>
              <a:t>thù</a:t>
            </a:r>
            <a:r>
              <a:rPr lang="en-US" dirty="0"/>
              <a:t> </a:t>
            </a:r>
            <a:r>
              <a:rPr lang="en-US" dirty="0" err="1"/>
              <a:t>ngành</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 Cho </a:t>
            </a:r>
            <a:r>
              <a:rPr lang="en-US" dirty="0" err="1"/>
              <a:t>ví</a:t>
            </a:r>
            <a:r>
              <a:rPr lang="en-US" dirty="0"/>
              <a:t> </a:t>
            </a:r>
            <a:r>
              <a:rPr lang="en-US" dirty="0" err="1"/>
              <a:t>dụ</a:t>
            </a:r>
            <a:r>
              <a:rPr lang="en-US" dirty="0"/>
              <a:t> minh </a:t>
            </a:r>
            <a:r>
              <a:rPr lang="en-US" dirty="0" err="1"/>
              <a:t>họa</a:t>
            </a:r>
            <a:r>
              <a:rPr lang="en-US" dirty="0"/>
              <a:t>.</a:t>
            </a:r>
          </a:p>
          <a:p>
            <a:pPr marL="0" indent="0">
              <a:buNone/>
            </a:pPr>
            <a:r>
              <a:rPr lang="en-US" dirty="0"/>
              <a:t>7. </a:t>
            </a:r>
            <a:r>
              <a:rPr lang="en-US" dirty="0" err="1"/>
              <a:t>Nêu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sự</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môi</a:t>
            </a:r>
            <a:r>
              <a:rPr lang="en-US" dirty="0"/>
              <a:t> </a:t>
            </a:r>
            <a:r>
              <a:rPr lang="en-US" dirty="0" err="1"/>
              <a:t>trường</a:t>
            </a:r>
            <a:r>
              <a:rPr lang="en-US" dirty="0"/>
              <a:t> </a:t>
            </a:r>
            <a:r>
              <a:rPr lang="en-US" dirty="0" err="1"/>
              <a:t>bên</a:t>
            </a:r>
            <a:r>
              <a:rPr lang="en-US" dirty="0"/>
              <a:t> </a:t>
            </a:r>
            <a:r>
              <a:rPr lang="en-US" dirty="0" err="1"/>
              <a:t>trong</a:t>
            </a:r>
            <a:r>
              <a:rPr lang="en-US" dirty="0"/>
              <a:t> </a:t>
            </a:r>
            <a:r>
              <a:rPr lang="en-US" dirty="0" err="1"/>
              <a:t>doanh</a:t>
            </a:r>
            <a:r>
              <a:rPr lang="en-US" dirty="0"/>
              <a:t> </a:t>
            </a:r>
            <a:r>
              <a:rPr lang="en-US" dirty="0" err="1"/>
              <a:t>nghiệp</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 Cho </a:t>
            </a:r>
            <a:r>
              <a:rPr lang="en-US" dirty="0" err="1"/>
              <a:t>ví</a:t>
            </a:r>
            <a:r>
              <a:rPr lang="en-US" dirty="0"/>
              <a:t> </a:t>
            </a:r>
            <a:r>
              <a:rPr lang="en-US" dirty="0" err="1"/>
              <a:t>dụ</a:t>
            </a:r>
            <a:r>
              <a:rPr lang="en-US" dirty="0"/>
              <a:t> minh </a:t>
            </a:r>
            <a:r>
              <a:rPr lang="en-US" dirty="0" err="1"/>
              <a:t>họa</a:t>
            </a:r>
            <a:r>
              <a:rPr lang="en-US" dirty="0"/>
              <a:t>.</a:t>
            </a:r>
          </a:p>
          <a:p>
            <a:pPr marL="0" indent="0">
              <a:buNone/>
            </a:pPr>
            <a:r>
              <a:rPr lang="en-US" dirty="0"/>
              <a:t>8. </a:t>
            </a:r>
            <a:r>
              <a:rPr lang="en-US" dirty="0" err="1"/>
              <a:t>Trình</a:t>
            </a:r>
            <a:r>
              <a:rPr lang="en-US" dirty="0"/>
              <a:t> </a:t>
            </a:r>
            <a:r>
              <a:rPr lang="en-US" dirty="0" err="1"/>
              <a:t>bày</a:t>
            </a:r>
            <a:r>
              <a:rPr lang="en-US" dirty="0"/>
              <a:t> </a:t>
            </a:r>
            <a:r>
              <a:rPr lang="en-US" dirty="0" err="1"/>
              <a:t>nội</a:t>
            </a:r>
            <a:r>
              <a:rPr lang="en-US" dirty="0"/>
              <a:t> dung </a:t>
            </a:r>
            <a:r>
              <a:rPr lang="en-US" dirty="0" err="1"/>
              <a:t>và</a:t>
            </a:r>
            <a:r>
              <a:rPr lang="en-US" dirty="0"/>
              <a:t> </a:t>
            </a:r>
            <a:r>
              <a:rPr lang="en-US" dirty="0" err="1"/>
              <a:t>ý</a:t>
            </a:r>
            <a:r>
              <a:rPr lang="en-US" dirty="0"/>
              <a:t> </a:t>
            </a:r>
            <a:r>
              <a:rPr lang="en-US" dirty="0" err="1"/>
              <a:t>nghĩa</a:t>
            </a:r>
            <a:r>
              <a:rPr lang="en-US" dirty="0"/>
              <a:t> </a:t>
            </a:r>
            <a:r>
              <a:rPr lang="en-US" dirty="0" err="1"/>
              <a:t>của</a:t>
            </a:r>
            <a:r>
              <a:rPr lang="en-US" dirty="0"/>
              <a:t> </a:t>
            </a:r>
            <a:r>
              <a:rPr lang="en-US" dirty="0" err="1"/>
              <a:t>các</a:t>
            </a:r>
            <a:r>
              <a:rPr lang="en-US" dirty="0"/>
              <a:t> </a:t>
            </a:r>
            <a:r>
              <a:rPr lang="en-US" dirty="0" err="1"/>
              <a:t>nhóm</a:t>
            </a:r>
            <a:r>
              <a:rPr lang="en-US" dirty="0"/>
              <a:t> </a:t>
            </a:r>
            <a:r>
              <a:rPr lang="en-US" dirty="0" err="1"/>
              <a:t>chỉ</a:t>
            </a:r>
            <a:r>
              <a:rPr lang="en-US" dirty="0"/>
              <a:t> </a:t>
            </a:r>
            <a:r>
              <a:rPr lang="en-US" dirty="0" err="1"/>
              <a:t>tiêu</a:t>
            </a:r>
            <a:r>
              <a:rPr lang="en-US" dirty="0"/>
              <a:t> </a:t>
            </a:r>
            <a:r>
              <a:rPr lang="en-US" dirty="0" err="1"/>
              <a:t>phân</a:t>
            </a:r>
            <a:r>
              <a:rPr lang="en-US" dirty="0"/>
              <a:t> </a:t>
            </a:r>
            <a:r>
              <a:rPr lang="en-US" dirty="0" err="1"/>
              <a:t>tích</a:t>
            </a:r>
            <a:r>
              <a:rPr lang="en-US" dirty="0"/>
              <a:t> </a:t>
            </a:r>
            <a:r>
              <a:rPr lang="en-US" dirty="0" err="1"/>
              <a:t>tài</a:t>
            </a:r>
            <a:r>
              <a:rPr lang="en-US" dirty="0"/>
              <a:t> </a:t>
            </a:r>
            <a:r>
              <a:rPr lang="en-US" dirty="0" err="1"/>
              <a:t>chính</a:t>
            </a:r>
            <a:r>
              <a:rPr lang="en-US" dirty="0"/>
              <a:t> </a:t>
            </a:r>
            <a:r>
              <a:rPr lang="en-US" dirty="0" err="1"/>
              <a:t>doanh</a:t>
            </a:r>
            <a:r>
              <a:rPr lang="en-US" dirty="0"/>
              <a:t> </a:t>
            </a:r>
            <a:r>
              <a:rPr lang="en-US" dirty="0" err="1"/>
              <a:t>nghiệp</a:t>
            </a:r>
            <a:r>
              <a:rPr lang="en-US" dirty="0"/>
              <a:t>. </a:t>
            </a:r>
          </a:p>
          <a:p>
            <a:pPr marL="0" indent="0">
              <a:buNone/>
            </a:pPr>
            <a:r>
              <a:rPr lang="en-US" dirty="0"/>
              <a:t>9. </a:t>
            </a:r>
            <a:r>
              <a:rPr lang="en-US" dirty="0" err="1"/>
              <a:t>Nêu</a:t>
            </a:r>
            <a:r>
              <a:rPr lang="en-US" dirty="0"/>
              <a:t> </a:t>
            </a:r>
            <a:r>
              <a:rPr lang="en-US" dirty="0" err="1"/>
              <a:t>nội</a:t>
            </a:r>
            <a:r>
              <a:rPr lang="en-US" dirty="0"/>
              <a:t> dung </a:t>
            </a:r>
            <a:r>
              <a:rPr lang="en-US" dirty="0" err="1"/>
              <a:t>các</a:t>
            </a:r>
            <a:r>
              <a:rPr lang="en-US" dirty="0"/>
              <a:t> </a:t>
            </a:r>
            <a:r>
              <a:rPr lang="en-US" dirty="0" err="1"/>
              <a:t>bước</a:t>
            </a:r>
            <a:r>
              <a:rPr lang="en-US" dirty="0"/>
              <a:t> </a:t>
            </a:r>
            <a:r>
              <a:rPr lang="en-US" dirty="0" err="1"/>
              <a:t>trong</a:t>
            </a:r>
            <a:r>
              <a:rPr lang="en-US" dirty="0"/>
              <a:t> </a:t>
            </a:r>
            <a:r>
              <a:rPr lang="en-US" dirty="0" err="1"/>
              <a:t>quy</a:t>
            </a:r>
            <a:r>
              <a:rPr lang="en-US" dirty="0"/>
              <a:t> </a:t>
            </a:r>
            <a:r>
              <a:rPr lang="en-US" dirty="0" err="1"/>
              <a:t>trình</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tài</a:t>
            </a:r>
            <a:r>
              <a:rPr lang="en-US" dirty="0"/>
              <a:t> </a:t>
            </a:r>
            <a:r>
              <a:rPr lang="en-US" dirty="0" err="1"/>
              <a:t>chính</a:t>
            </a:r>
            <a:r>
              <a:rPr lang="en-US" dirty="0"/>
              <a:t> </a:t>
            </a:r>
            <a:r>
              <a:rPr lang="en-US" dirty="0" err="1"/>
              <a:t>doanh</a:t>
            </a:r>
            <a:r>
              <a:rPr lang="en-US" dirty="0"/>
              <a:t> </a:t>
            </a:r>
            <a:r>
              <a:rPr lang="en-US" dirty="0" err="1"/>
              <a:t>nghiệp</a:t>
            </a:r>
            <a:r>
              <a:rPr lang="en-US" dirty="0"/>
              <a:t>. </a:t>
            </a:r>
          </a:p>
          <a:p>
            <a:endParaRPr lang="en-US" dirty="0"/>
          </a:p>
        </p:txBody>
      </p:sp>
    </p:spTree>
    <p:extLst>
      <p:ext uri="{BB962C8B-B14F-4D97-AF65-F5344CB8AC3E}">
        <p14:creationId xmlns:p14="http://schemas.microsoft.com/office/powerpoint/2010/main" val="4810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TỶ SUẤT SINH LỜI</a:t>
            </a:r>
          </a:p>
        </p:txBody>
      </p:sp>
      <p:pic>
        <p:nvPicPr>
          <p:cNvPr id="4" name="Content Placeholder 3" descr="images234.jpg"/>
          <p:cNvPicPr>
            <a:picLocks noGrp="1" noChangeAspect="1"/>
          </p:cNvPicPr>
          <p:nvPr>
            <p:ph sz="half" idx="1"/>
          </p:nvPr>
        </p:nvPicPr>
        <p:blipFill>
          <a:blip r:embed="rId2">
            <a:extLst>
              <a:ext uri="{28A0092B-C50C-407E-A947-70E740481C1C}">
                <a14:useLocalDpi xmlns:a14="http://schemas.microsoft.com/office/drawing/2010/main" val="0"/>
              </a:ext>
            </a:extLst>
          </a:blip>
          <a:srcRect t="-17858" b="-17858"/>
          <a:stretch>
            <a:fillRect/>
          </a:stretch>
        </p:blipFill>
        <p:spPr>
          <a:xfrm>
            <a:off x="356164" y="1438833"/>
            <a:ext cx="1917098" cy="5554406"/>
          </a:xfrm>
        </p:spPr>
      </p:pic>
      <p:sp>
        <p:nvSpPr>
          <p:cNvPr id="5" name="Content Placeholder 4"/>
          <p:cNvSpPr>
            <a:spLocks noGrp="1"/>
          </p:cNvSpPr>
          <p:nvPr>
            <p:ph sz="half" idx="2"/>
          </p:nvPr>
        </p:nvSpPr>
        <p:spPr>
          <a:xfrm>
            <a:off x="2586815" y="1981201"/>
            <a:ext cx="5776136" cy="3975100"/>
          </a:xfrm>
        </p:spPr>
        <p:txBody>
          <a:bodyPr/>
          <a:lstStyle/>
          <a:p>
            <a:r>
              <a:rPr lang="en-US" dirty="0" err="1"/>
              <a:t>Khái</a:t>
            </a:r>
            <a:r>
              <a:rPr lang="en-US" dirty="0"/>
              <a:t> </a:t>
            </a:r>
            <a:r>
              <a:rPr lang="en-US" dirty="0" err="1"/>
              <a:t>niệm</a:t>
            </a:r>
            <a:r>
              <a:rPr lang="en-US" dirty="0"/>
              <a:t>: </a:t>
            </a:r>
            <a:r>
              <a:rPr lang="en-US" dirty="0" err="1"/>
              <a:t>là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đầu</a:t>
            </a:r>
            <a:r>
              <a:rPr lang="en-US" dirty="0"/>
              <a:t> </a:t>
            </a:r>
            <a:r>
              <a:rPr lang="en-US" dirty="0" err="1"/>
              <a:t>tư</a:t>
            </a:r>
            <a:r>
              <a:rPr lang="en-US" dirty="0"/>
              <a:t> </a:t>
            </a:r>
            <a:r>
              <a:rPr lang="en-US" dirty="0" err="1"/>
              <a:t>cộng</a:t>
            </a:r>
            <a:r>
              <a:rPr lang="en-US" dirty="0"/>
              <a:t> </a:t>
            </a:r>
            <a:r>
              <a:rPr lang="en-US" dirty="0" err="1"/>
              <a:t>thêm</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khoản</a:t>
            </a:r>
            <a:r>
              <a:rPr lang="en-US" dirty="0"/>
              <a:t> </a:t>
            </a:r>
            <a:r>
              <a:rPr lang="en-US" dirty="0" err="1"/>
              <a:t>thu</a:t>
            </a:r>
            <a:r>
              <a:rPr lang="en-US" dirty="0"/>
              <a:t> </a:t>
            </a:r>
            <a:r>
              <a:rPr lang="en-US" dirty="0" err="1"/>
              <a:t>nhập</a:t>
            </a:r>
            <a:r>
              <a:rPr lang="en-US" dirty="0"/>
              <a:t> </a:t>
            </a:r>
            <a:r>
              <a:rPr lang="en-US" dirty="0" err="1"/>
              <a:t>bằng</a:t>
            </a:r>
            <a:r>
              <a:rPr lang="en-US" dirty="0"/>
              <a:t> </a:t>
            </a:r>
            <a:r>
              <a:rPr lang="en-US" dirty="0" err="1"/>
              <a:t>tiền</a:t>
            </a:r>
            <a:endParaRPr lang="en-US" dirty="0"/>
          </a:p>
          <a:p>
            <a:pPr>
              <a:lnSpc>
                <a:spcPct val="200000"/>
              </a:lnSpc>
            </a:pPr>
            <a:r>
              <a:rPr lang="en-US" dirty="0" err="1"/>
              <a:t>Công</a:t>
            </a:r>
            <a:r>
              <a:rPr lang="en-US" dirty="0"/>
              <a:t> </a:t>
            </a:r>
            <a:r>
              <a:rPr lang="en-US" dirty="0" err="1"/>
              <a:t>thức</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51241593"/>
              </p:ext>
            </p:extLst>
          </p:nvPr>
        </p:nvGraphicFramePr>
        <p:xfrm>
          <a:off x="3509963" y="4275138"/>
          <a:ext cx="3849687" cy="1408112"/>
        </p:xfrm>
        <a:graphic>
          <a:graphicData uri="http://schemas.openxmlformats.org/presentationml/2006/ole">
            <mc:AlternateContent xmlns:mc="http://schemas.openxmlformats.org/markup-compatibility/2006">
              <mc:Choice xmlns:v="urn:schemas-microsoft-com:vml" Requires="v">
                <p:oleObj name="Equation" r:id="rId3" imgW="927100" imgH="431800" progId="Equation.3">
                  <p:embed/>
                </p:oleObj>
              </mc:Choice>
              <mc:Fallback>
                <p:oleObj name="Equation" r:id="rId3" imgW="927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963" y="4275138"/>
                        <a:ext cx="3849687" cy="1408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699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TỶ SUẤT SINH LỜI</a:t>
            </a:r>
          </a:p>
        </p:txBody>
      </p:sp>
      <p:sp>
        <p:nvSpPr>
          <p:cNvPr id="6" name="Content Placeholder 5"/>
          <p:cNvSpPr>
            <a:spLocks noGrp="1"/>
          </p:cNvSpPr>
          <p:nvPr>
            <p:ph idx="1"/>
          </p:nvPr>
        </p:nvSpPr>
        <p:spPr/>
        <p:txBody>
          <a:bodyPr/>
          <a:lstStyle/>
          <a:p>
            <a:pPr marL="0" indent="0">
              <a:buNone/>
            </a:pPr>
            <a:r>
              <a:rPr lang="en-US" b="1" dirty="0" err="1">
                <a:latin typeface="Times New Roman"/>
                <a:cs typeface="Times New Roman"/>
              </a:rPr>
              <a:t>Trong</a:t>
            </a:r>
            <a:r>
              <a:rPr lang="en-US" b="1" dirty="0">
                <a:latin typeface="Times New Roman"/>
                <a:cs typeface="Times New Roman"/>
              </a:rPr>
              <a:t> </a:t>
            </a:r>
            <a:r>
              <a:rPr lang="en-US" b="1" dirty="0" err="1">
                <a:latin typeface="Times New Roman"/>
                <a:cs typeface="Times New Roman"/>
              </a:rPr>
              <a:t>đó</a:t>
            </a:r>
            <a:r>
              <a:rPr lang="en-US" b="1" dirty="0">
                <a:latin typeface="Times New Roman"/>
                <a:cs typeface="Times New Roman"/>
              </a:rPr>
              <a:t>:</a:t>
            </a:r>
          </a:p>
          <a:p>
            <a:r>
              <a:rPr lang="en-US" dirty="0">
                <a:latin typeface="Times New Roman"/>
                <a:cs typeface="Times New Roman"/>
              </a:rPr>
              <a:t>r: </a:t>
            </a:r>
            <a:r>
              <a:rPr lang="en-US" dirty="0" err="1">
                <a:latin typeface="Times New Roman"/>
                <a:cs typeface="Times New Roman"/>
              </a:rPr>
              <a:t>Tỷ</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sinh</a:t>
            </a:r>
            <a:r>
              <a:rPr lang="en-US" dirty="0">
                <a:latin typeface="Times New Roman"/>
                <a:cs typeface="Times New Roman"/>
              </a:rPr>
              <a:t> </a:t>
            </a:r>
            <a:r>
              <a:rPr lang="en-US" dirty="0" err="1">
                <a:latin typeface="Times New Roman"/>
                <a:cs typeface="Times New Roman"/>
              </a:rPr>
              <a:t>lời</a:t>
            </a:r>
            <a:r>
              <a:rPr lang="en-US" dirty="0">
                <a:latin typeface="Times New Roman"/>
                <a:cs typeface="Times New Roman"/>
              </a:rPr>
              <a:t> </a:t>
            </a:r>
            <a:r>
              <a:rPr lang="en-US" dirty="0" err="1">
                <a:latin typeface="Times New Roman"/>
                <a:cs typeface="Times New Roman"/>
              </a:rPr>
              <a:t>mong</a:t>
            </a:r>
            <a:r>
              <a:rPr lang="en-US" dirty="0">
                <a:latin typeface="Times New Roman"/>
                <a:cs typeface="Times New Roman"/>
              </a:rPr>
              <a:t> </a:t>
            </a:r>
            <a:r>
              <a:rPr lang="en-US" dirty="0" err="1">
                <a:latin typeface="Times New Roman"/>
                <a:cs typeface="Times New Roman"/>
              </a:rPr>
              <a:t>đợi</a:t>
            </a:r>
            <a:r>
              <a:rPr lang="en-US"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err="1">
                <a:latin typeface="Times New Roman"/>
                <a:cs typeface="Times New Roman"/>
              </a:rPr>
              <a:t>kỳ</a:t>
            </a:r>
            <a:endParaRPr lang="en-US" dirty="0">
              <a:latin typeface="Times New Roman"/>
              <a:cs typeface="Times New Roman"/>
            </a:endParaRPr>
          </a:p>
          <a:p>
            <a:r>
              <a:rPr lang="en-US" dirty="0">
                <a:latin typeface="Times New Roman"/>
                <a:cs typeface="Times New Roman"/>
              </a:rPr>
              <a:t>P</a:t>
            </a:r>
            <a:r>
              <a:rPr lang="en-US" baseline="-25000" dirty="0">
                <a:latin typeface="Times New Roman"/>
                <a:cs typeface="Times New Roman"/>
              </a:rPr>
              <a:t>0</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khoán</a:t>
            </a:r>
            <a:r>
              <a:rPr lang="en-US"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0</a:t>
            </a:r>
          </a:p>
          <a:p>
            <a:r>
              <a:rPr lang="en-US" dirty="0" err="1">
                <a:latin typeface="Times New Roman"/>
                <a:cs typeface="Times New Roman"/>
              </a:rPr>
              <a:t>P</a:t>
            </a:r>
            <a:r>
              <a:rPr lang="en-US" baseline="-25000" dirty="0" err="1">
                <a:latin typeface="Times New Roman"/>
                <a:cs typeface="Times New Roman"/>
              </a:rPr>
              <a:t>t</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khoán</a:t>
            </a:r>
            <a:r>
              <a:rPr lang="en-US"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t</a:t>
            </a:r>
          </a:p>
          <a:p>
            <a:r>
              <a:rPr lang="en-US" dirty="0">
                <a:latin typeface="Times New Roman"/>
                <a:cs typeface="Times New Roman"/>
              </a:rPr>
              <a:t>C</a:t>
            </a:r>
            <a:r>
              <a:rPr lang="en-US" baseline="-25000" dirty="0">
                <a:latin typeface="Times New Roman"/>
                <a:cs typeface="Times New Roman"/>
              </a:rPr>
              <a:t>t</a:t>
            </a:r>
            <a:r>
              <a:rPr lang="en-US" dirty="0">
                <a:latin typeface="Times New Roman"/>
                <a:cs typeface="Times New Roman"/>
              </a:rPr>
              <a:t>: </a:t>
            </a:r>
            <a:r>
              <a:rPr lang="en-US" dirty="0" err="1">
                <a:latin typeface="Times New Roman"/>
                <a:cs typeface="Times New Roman"/>
              </a:rPr>
              <a:t>lưu</a:t>
            </a:r>
            <a:r>
              <a:rPr lang="en-US" dirty="0">
                <a:latin typeface="Times New Roman"/>
                <a:cs typeface="Times New Roman"/>
              </a:rPr>
              <a:t> </a:t>
            </a:r>
            <a:r>
              <a:rPr lang="en-US" dirty="0" err="1">
                <a:latin typeface="Times New Roman"/>
                <a:cs typeface="Times New Roman"/>
              </a:rPr>
              <a:t>lượng</a:t>
            </a:r>
            <a:r>
              <a:rPr lang="en-US" dirty="0">
                <a:latin typeface="Times New Roman"/>
                <a:cs typeface="Times New Roman"/>
              </a:rPr>
              <a:t> </a:t>
            </a:r>
            <a:r>
              <a:rPr lang="en-US" dirty="0" err="1">
                <a:latin typeface="Times New Roman"/>
                <a:cs typeface="Times New Roman"/>
              </a:rPr>
              <a:t>tiền</a:t>
            </a:r>
            <a:r>
              <a:rPr lang="en-US" dirty="0">
                <a:latin typeface="Times New Roman"/>
                <a:cs typeface="Times New Roman"/>
              </a:rPr>
              <a:t> </a:t>
            </a:r>
            <a:r>
              <a:rPr lang="en-US" dirty="0" err="1">
                <a:latin typeface="Times New Roman"/>
                <a:cs typeface="Times New Roman"/>
              </a:rPr>
              <a:t>mặt</a:t>
            </a:r>
            <a:r>
              <a:rPr lang="en-US" dirty="0">
                <a:latin typeface="Times New Roman"/>
                <a:cs typeface="Times New Roman"/>
              </a:rPr>
              <a:t> </a:t>
            </a:r>
            <a:r>
              <a:rPr lang="en-US" dirty="0" err="1">
                <a:latin typeface="Times New Roman"/>
                <a:cs typeface="Times New Roman"/>
              </a:rPr>
              <a:t>nhận</a:t>
            </a:r>
            <a:r>
              <a:rPr lang="en-US" dirty="0">
                <a:latin typeface="Times New Roman"/>
                <a:cs typeface="Times New Roman"/>
              </a:rPr>
              <a:t> </a:t>
            </a:r>
            <a:r>
              <a:rPr lang="en-US" dirty="0" err="1">
                <a:latin typeface="Times New Roman"/>
                <a:cs typeface="Times New Roman"/>
              </a:rPr>
              <a:t>được</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khoán</a:t>
            </a:r>
            <a:r>
              <a:rPr lang="en-US" dirty="0">
                <a:latin typeface="Times New Roman"/>
                <a:cs typeface="Times New Roman"/>
              </a:rPr>
              <a:t> </a:t>
            </a:r>
            <a:r>
              <a:rPr lang="en-US" dirty="0" err="1">
                <a:latin typeface="Times New Roman"/>
                <a:cs typeface="Times New Roman"/>
              </a:rPr>
              <a:t>từ</a:t>
            </a:r>
            <a:r>
              <a:rPr lang="en-US" dirty="0">
                <a:latin typeface="Times New Roman"/>
                <a:cs typeface="Times New Roman"/>
              </a:rPr>
              <a:t> 0 </a:t>
            </a:r>
            <a:r>
              <a:rPr lang="en-US" dirty="0" err="1">
                <a:latin typeface="Times New Roman"/>
                <a:cs typeface="Times New Roman"/>
              </a:rPr>
              <a:t>đến</a:t>
            </a:r>
            <a:r>
              <a:rPr lang="en-US" dirty="0">
                <a:latin typeface="Times New Roman"/>
                <a:cs typeface="Times New Roman"/>
              </a:rPr>
              <a:t> t</a:t>
            </a:r>
          </a:p>
        </p:txBody>
      </p:sp>
    </p:spTree>
    <p:extLst>
      <p:ext uri="{BB962C8B-B14F-4D97-AF65-F5344CB8AC3E}">
        <p14:creationId xmlns:p14="http://schemas.microsoft.com/office/powerpoint/2010/main" val="140896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r>
              <a:rPr lang="en-US" dirty="0" err="1"/>
              <a:t>Tỷ</a:t>
            </a:r>
            <a:r>
              <a:rPr lang="en-US" dirty="0"/>
              <a:t> suất sinh lời</a:t>
            </a:r>
          </a:p>
        </p:txBody>
      </p:sp>
      <p:sp>
        <p:nvSpPr>
          <p:cNvPr id="8" name="Rectangle 3"/>
          <p:cNvSpPr>
            <a:spLocks noGrp="1" noChangeArrowheads="1"/>
          </p:cNvSpPr>
          <p:nvPr>
            <p:ph idx="1"/>
          </p:nvPr>
        </p:nvSpPr>
        <p:spPr/>
        <p:txBody>
          <a:bodyPr/>
          <a:lstStyle/>
          <a:p>
            <a:pPr>
              <a:buNone/>
            </a:pPr>
            <a:r>
              <a:rPr lang="vi-VN" sz="2400" dirty="0">
                <a:solidFill>
                  <a:schemeClr val="tx1"/>
                </a:solidFill>
                <a:latin typeface="+mn-lt"/>
                <a:ea typeface="+mn-ea"/>
                <a:cs typeface="+mn-cs"/>
              </a:rPr>
              <a:t>- </a:t>
            </a:r>
            <a:r>
              <a:rPr lang="vi-VN" sz="2400" b="1" dirty="0">
                <a:solidFill>
                  <a:schemeClr val="tx1"/>
                </a:solidFill>
                <a:latin typeface="+mn-lt"/>
                <a:ea typeface="+mn-ea"/>
                <a:cs typeface="+mn-cs"/>
              </a:rPr>
              <a:t>Tỷ suất sinh lời</a:t>
            </a:r>
            <a:r>
              <a:rPr lang="vi-VN" sz="2400" dirty="0">
                <a:solidFill>
                  <a:schemeClr val="tx1"/>
                </a:solidFill>
                <a:latin typeface="+mn-lt"/>
                <a:ea typeface="+mn-ea"/>
                <a:cs typeface="+mn-cs"/>
              </a:rPr>
              <a:t>: </a:t>
            </a:r>
            <a:r>
              <a:rPr lang="vi-VN" sz="2400" i="1" dirty="0">
                <a:solidFill>
                  <a:schemeClr val="tx1"/>
                </a:solidFill>
                <a:latin typeface="+mn-lt"/>
                <a:ea typeface="+mn-ea"/>
                <a:cs typeface="+mn-cs"/>
              </a:rPr>
              <a:t>Là lợi nhuận có được từ 1 đồng vốn đầu tư, thường được biểu thị bằng tỷ lệ phần trăm giữa mức lợi nhuận thu được  và giá trị khoản đầu tư bỏ ra.</a:t>
            </a:r>
          </a:p>
          <a:p>
            <a:pPr>
              <a:buNone/>
            </a:pPr>
            <a:r>
              <a:rPr lang="vi-VN" sz="2400" dirty="0">
                <a:solidFill>
                  <a:schemeClr val="tx1"/>
                </a:solidFill>
                <a:latin typeface="+mn-lt"/>
                <a:ea typeface="+mn-ea"/>
                <a:cs typeface="+mn-cs"/>
              </a:rPr>
              <a:t>  </a:t>
            </a:r>
            <a:r>
              <a:rPr lang="vi-VN" sz="2400" b="1" dirty="0">
                <a:solidFill>
                  <a:schemeClr val="tx1"/>
                </a:solidFill>
                <a:latin typeface="+mn-lt"/>
                <a:ea typeface="+mn-ea"/>
                <a:cs typeface="+mn-cs"/>
              </a:rPr>
              <a:t>- Tỷ suất sinh lời kỳ vọng được dự tính trên cơ sở: </a:t>
            </a:r>
            <a:endParaRPr lang="en-US" sz="2400" b="1" dirty="0">
              <a:solidFill>
                <a:schemeClr val="tx1"/>
              </a:solidFill>
              <a:latin typeface="+mn-lt"/>
              <a:ea typeface="+mn-ea"/>
              <a:cs typeface="+mn-cs"/>
            </a:endParaRPr>
          </a:p>
          <a:p>
            <a:pPr>
              <a:buNone/>
            </a:pPr>
            <a:r>
              <a:rPr lang="en-US" sz="2400" i="1" dirty="0">
                <a:solidFill>
                  <a:schemeClr val="tx1"/>
                </a:solidFill>
                <a:latin typeface="+mn-lt"/>
                <a:ea typeface="+mn-ea"/>
                <a:cs typeface="+mn-cs"/>
              </a:rPr>
              <a:t>TSSLKV= </a:t>
            </a:r>
            <a:r>
              <a:rPr lang="vi-VN" sz="2400" i="1" dirty="0">
                <a:solidFill>
                  <a:schemeClr val="tx1"/>
                </a:solidFill>
                <a:latin typeface="+mn-lt"/>
                <a:ea typeface="+mn-ea"/>
                <a:cs typeface="+mn-cs"/>
              </a:rPr>
              <a:t>lãi suất thực</a:t>
            </a:r>
            <a:r>
              <a:rPr lang="en-US" sz="2400" i="1" dirty="0">
                <a:solidFill>
                  <a:schemeClr val="tx1"/>
                </a:solidFill>
                <a:latin typeface="+mn-lt"/>
                <a:ea typeface="+mn-ea"/>
                <a:cs typeface="+mn-cs"/>
              </a:rPr>
              <a:t> +</a:t>
            </a:r>
            <a:r>
              <a:rPr lang="vi-VN" sz="2400" i="1" dirty="0">
                <a:solidFill>
                  <a:schemeClr val="tx1"/>
                </a:solidFill>
                <a:latin typeface="+mn-lt"/>
                <a:ea typeface="+mn-ea"/>
                <a:cs typeface="+mn-cs"/>
              </a:rPr>
              <a:t> tỷ lệ lạm phát</a:t>
            </a:r>
            <a:r>
              <a:rPr lang="en-US" sz="2400" i="1" dirty="0">
                <a:solidFill>
                  <a:schemeClr val="tx1"/>
                </a:solidFill>
                <a:latin typeface="+mn-lt"/>
                <a:ea typeface="+mn-ea"/>
                <a:cs typeface="+mn-cs"/>
              </a:rPr>
              <a:t> +</a:t>
            </a:r>
            <a:r>
              <a:rPr lang="vi-VN" sz="2400" i="1" dirty="0">
                <a:solidFill>
                  <a:schemeClr val="tx1"/>
                </a:solidFill>
                <a:latin typeface="+mn-lt"/>
                <a:ea typeface="+mn-ea"/>
                <a:cs typeface="+mn-cs"/>
              </a:rPr>
              <a:t> tỷ lệ rủi ro.</a:t>
            </a:r>
          </a:p>
          <a:p>
            <a:pPr>
              <a:buNone/>
            </a:pPr>
            <a:r>
              <a:rPr lang="vi-VN" sz="2400" dirty="0">
                <a:solidFill>
                  <a:schemeClr val="tx1"/>
                </a:solidFill>
                <a:latin typeface="+mn-lt"/>
                <a:ea typeface="+mn-ea"/>
                <a:cs typeface="+mn-cs"/>
              </a:rPr>
              <a:t> </a:t>
            </a:r>
            <a:endParaRPr lang="en-US" sz="2400" i="1" dirty="0">
              <a:solidFill>
                <a:schemeClr val="tx1"/>
              </a:solidFill>
              <a:latin typeface="+mn-lt"/>
              <a:ea typeface="+mn-ea"/>
              <a:cs typeface="+mn-cs"/>
            </a:endParaRPr>
          </a:p>
          <a:p>
            <a:pPr>
              <a:buNone/>
            </a:pPr>
            <a:endParaRPr lang="en-US" sz="2400" i="1" dirty="0">
              <a:solidFill>
                <a:schemeClr val="tx1"/>
              </a:solidFill>
              <a:latin typeface="+mn-lt"/>
              <a:ea typeface="+mn-ea"/>
              <a:cs typeface="+mn-cs"/>
            </a:endParaRPr>
          </a:p>
          <a:p>
            <a:pPr eaLnBrk="1" hangingPunct="1">
              <a:buNone/>
            </a:pPr>
            <a:endParaRPr lang="en-US" sz="2400" i="1" dirty="0">
              <a:solidFill>
                <a:srgbClr val="FF0066"/>
              </a:solidFill>
            </a:endParaRPr>
          </a:p>
        </p:txBody>
      </p:sp>
    </p:spTree>
    <p:extLst>
      <p:ext uri="{BB962C8B-B14F-4D97-AF65-F5344CB8AC3E}">
        <p14:creationId xmlns:p14="http://schemas.microsoft.com/office/powerpoint/2010/main" val="19671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RỦI RO</a:t>
            </a:r>
          </a:p>
        </p:txBody>
      </p:sp>
      <p:pic>
        <p:nvPicPr>
          <p:cNvPr id="4" name="Content Placeholder 3" descr="risk2.jpg"/>
          <p:cNvPicPr>
            <a:picLocks noGrp="1" noChangeAspect="1"/>
          </p:cNvPicPr>
          <p:nvPr>
            <p:ph sz="half" idx="1"/>
          </p:nvPr>
        </p:nvPicPr>
        <p:blipFill>
          <a:blip r:embed="rId2">
            <a:extLst>
              <a:ext uri="{28A0092B-C50C-407E-A947-70E740481C1C}">
                <a14:useLocalDpi xmlns:a14="http://schemas.microsoft.com/office/drawing/2010/main" val="0"/>
              </a:ext>
            </a:extLst>
          </a:blip>
          <a:srcRect l="-11421" r="-11421"/>
          <a:stretch>
            <a:fillRect/>
          </a:stretch>
        </p:blipFill>
        <p:spPr/>
      </p:pic>
      <p:sp>
        <p:nvSpPr>
          <p:cNvPr id="5" name="Content Placeholder 4"/>
          <p:cNvSpPr>
            <a:spLocks noGrp="1"/>
          </p:cNvSpPr>
          <p:nvPr>
            <p:ph sz="half" idx="2"/>
          </p:nvPr>
        </p:nvSpPr>
        <p:spPr>
          <a:xfrm>
            <a:off x="3464765" y="1981201"/>
            <a:ext cx="4898186" cy="3975100"/>
          </a:xfrm>
        </p:spPr>
        <p:txBody>
          <a:bodyPr/>
          <a:lstStyle/>
          <a:p>
            <a:r>
              <a:rPr lang="en-US" b="1" dirty="0" err="1"/>
              <a:t>Khái</a:t>
            </a:r>
            <a:r>
              <a:rPr lang="en-US" b="1" dirty="0"/>
              <a:t> </a:t>
            </a:r>
            <a:r>
              <a:rPr lang="en-US" b="1" dirty="0" err="1"/>
              <a:t>niệm</a:t>
            </a:r>
            <a:r>
              <a:rPr lang="en-US" dirty="0"/>
              <a:t>: </a:t>
            </a:r>
            <a:r>
              <a:rPr lang="en-US" dirty="0" err="1"/>
              <a:t>là</a:t>
            </a:r>
            <a:r>
              <a:rPr lang="en-US" dirty="0"/>
              <a:t> </a:t>
            </a:r>
            <a:r>
              <a:rPr lang="en-US" dirty="0" err="1"/>
              <a:t>khả</a:t>
            </a:r>
            <a:r>
              <a:rPr lang="en-US" dirty="0"/>
              <a:t> </a:t>
            </a:r>
            <a:r>
              <a:rPr lang="en-US" dirty="0" err="1"/>
              <a:t>năng</a:t>
            </a:r>
            <a:r>
              <a:rPr lang="en-US" dirty="0"/>
              <a:t> </a:t>
            </a:r>
            <a:r>
              <a:rPr lang="en-US" dirty="0" err="1"/>
              <a:t>xuất</a:t>
            </a:r>
            <a:r>
              <a:rPr lang="en-US" dirty="0"/>
              <a:t> </a:t>
            </a:r>
            <a:r>
              <a:rPr lang="en-US" dirty="0" err="1"/>
              <a:t>hiện</a:t>
            </a:r>
            <a:r>
              <a:rPr lang="en-US" dirty="0"/>
              <a:t> </a:t>
            </a:r>
            <a:r>
              <a:rPr lang="en-US" dirty="0" err="1"/>
              <a:t>các</a:t>
            </a:r>
            <a:r>
              <a:rPr lang="en-US" dirty="0"/>
              <a:t> </a:t>
            </a:r>
            <a:r>
              <a:rPr lang="en-US" dirty="0" err="1"/>
              <a:t>khoản</a:t>
            </a:r>
            <a:r>
              <a:rPr lang="en-US" dirty="0"/>
              <a:t> </a:t>
            </a:r>
            <a:r>
              <a:rPr lang="en-US" dirty="0" err="1"/>
              <a:t>thiệt</a:t>
            </a:r>
            <a:r>
              <a:rPr lang="en-US" dirty="0"/>
              <a:t> </a:t>
            </a:r>
            <a:r>
              <a:rPr lang="en-US" dirty="0" err="1"/>
              <a:t>hại</a:t>
            </a:r>
            <a:r>
              <a:rPr lang="en-US" dirty="0"/>
              <a:t> </a:t>
            </a:r>
            <a:r>
              <a:rPr lang="en-US" dirty="0" err="1"/>
              <a:t>tài</a:t>
            </a:r>
            <a:r>
              <a:rPr lang="en-US" dirty="0"/>
              <a:t> </a:t>
            </a:r>
            <a:r>
              <a:rPr lang="en-US" dirty="0" err="1"/>
              <a:t>chính</a:t>
            </a:r>
            <a:r>
              <a:rPr lang="en-US" dirty="0"/>
              <a:t> hay </a:t>
            </a:r>
            <a:r>
              <a:rPr lang="en-US" dirty="0" err="1"/>
              <a:t>là</a:t>
            </a:r>
            <a:r>
              <a:rPr lang="en-US" dirty="0"/>
              <a:t> </a:t>
            </a:r>
            <a:r>
              <a:rPr lang="en-US" dirty="0" err="1"/>
              <a:t>sự</a:t>
            </a:r>
            <a:r>
              <a:rPr lang="en-US" dirty="0"/>
              <a:t> </a:t>
            </a:r>
            <a:r>
              <a:rPr lang="en-US" dirty="0" err="1"/>
              <a:t>không</a:t>
            </a:r>
            <a:r>
              <a:rPr lang="en-US" dirty="0"/>
              <a:t> </a:t>
            </a:r>
            <a:r>
              <a:rPr lang="en-US" dirty="0" err="1"/>
              <a:t>chắc</a:t>
            </a:r>
            <a:r>
              <a:rPr lang="en-US" dirty="0"/>
              <a:t> </a:t>
            </a:r>
            <a:r>
              <a:rPr lang="en-US" dirty="0" err="1"/>
              <a:t>chắn</a:t>
            </a:r>
            <a:r>
              <a:rPr lang="en-US" dirty="0"/>
              <a:t>, </a:t>
            </a:r>
            <a:r>
              <a:rPr lang="en-US" dirty="0" err="1"/>
              <a:t>sự</a:t>
            </a:r>
            <a:r>
              <a:rPr lang="en-US" dirty="0"/>
              <a:t> </a:t>
            </a:r>
            <a:r>
              <a:rPr lang="en-US" dirty="0" err="1"/>
              <a:t>biến</a:t>
            </a:r>
            <a:r>
              <a:rPr lang="en-US" dirty="0"/>
              <a:t> </a:t>
            </a:r>
            <a:r>
              <a:rPr lang="en-US" dirty="0" err="1"/>
              <a:t>đổi</a:t>
            </a:r>
            <a:r>
              <a:rPr lang="en-US" dirty="0"/>
              <a:t> </a:t>
            </a:r>
            <a:r>
              <a:rPr lang="en-US" dirty="0" err="1"/>
              <a:t>của</a:t>
            </a:r>
            <a:r>
              <a:rPr lang="en-US" dirty="0"/>
              <a:t> </a:t>
            </a:r>
            <a:r>
              <a:rPr lang="en-US" dirty="0" err="1"/>
              <a:t>các</a:t>
            </a:r>
            <a:r>
              <a:rPr lang="en-US" dirty="0"/>
              <a:t> </a:t>
            </a:r>
            <a:r>
              <a:rPr lang="en-US" dirty="0" err="1"/>
              <a:t>tỷ</a:t>
            </a:r>
            <a:r>
              <a:rPr lang="en-US" dirty="0"/>
              <a:t> </a:t>
            </a:r>
            <a:r>
              <a:rPr lang="en-US" dirty="0" err="1"/>
              <a:t>suất</a:t>
            </a:r>
            <a:r>
              <a:rPr lang="en-US" dirty="0"/>
              <a:t> </a:t>
            </a:r>
            <a:r>
              <a:rPr lang="en-US" dirty="0" err="1"/>
              <a:t>sinh</a:t>
            </a:r>
            <a:r>
              <a:rPr lang="en-US" dirty="0"/>
              <a:t> </a:t>
            </a:r>
            <a:r>
              <a:rPr lang="en-US" dirty="0" err="1"/>
              <a:t>lợi</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a:t>
            </a:r>
            <a:r>
              <a:rPr lang="en-US" dirty="0" err="1"/>
              <a:t>chứng</a:t>
            </a:r>
            <a:r>
              <a:rPr lang="en-US" dirty="0"/>
              <a:t> </a:t>
            </a:r>
            <a:r>
              <a:rPr lang="en-US" dirty="0" err="1"/>
              <a:t>khoán</a:t>
            </a:r>
            <a:r>
              <a:rPr lang="en-US" dirty="0"/>
              <a:t> hay </a:t>
            </a:r>
            <a:r>
              <a:rPr lang="en-US" dirty="0" err="1"/>
              <a:t>tài</a:t>
            </a:r>
            <a:r>
              <a:rPr lang="en-US" dirty="0"/>
              <a:t> </a:t>
            </a:r>
            <a:r>
              <a:rPr lang="en-US" dirty="0" err="1"/>
              <a:t>sản</a:t>
            </a:r>
            <a:r>
              <a:rPr lang="en-US" dirty="0"/>
              <a:t> </a:t>
            </a:r>
            <a:r>
              <a:rPr lang="en-US" dirty="0" err="1"/>
              <a:t>nào</a:t>
            </a:r>
            <a:r>
              <a:rPr lang="en-US" dirty="0"/>
              <a:t> </a:t>
            </a:r>
            <a:r>
              <a:rPr lang="en-US" dirty="0" err="1"/>
              <a:t>đó</a:t>
            </a:r>
            <a:r>
              <a:rPr lang="en-US" dirty="0"/>
              <a:t>. </a:t>
            </a:r>
          </a:p>
          <a:p>
            <a:r>
              <a:rPr lang="en-US" dirty="0" err="1"/>
              <a:t>Đo</a:t>
            </a:r>
            <a:r>
              <a:rPr lang="en-US" dirty="0"/>
              <a:t> </a:t>
            </a:r>
            <a:r>
              <a:rPr lang="en-US" dirty="0" err="1"/>
              <a:t>lường</a:t>
            </a:r>
            <a:r>
              <a:rPr lang="en-US" dirty="0"/>
              <a:t> </a:t>
            </a:r>
            <a:r>
              <a:rPr lang="en-US" dirty="0" err="1"/>
              <a:t>rủi</a:t>
            </a:r>
            <a:r>
              <a:rPr lang="en-US" dirty="0"/>
              <a:t> </a:t>
            </a:r>
            <a:r>
              <a:rPr lang="en-US" dirty="0" err="1"/>
              <a:t>ro</a:t>
            </a:r>
            <a:r>
              <a:rPr lang="en-US" dirty="0"/>
              <a:t>:</a:t>
            </a:r>
          </a:p>
          <a:p>
            <a:pPr lvl="1"/>
            <a:r>
              <a:rPr lang="en-US" dirty="0" err="1"/>
              <a:t>Tỷ</a:t>
            </a:r>
            <a:r>
              <a:rPr lang="en-US" dirty="0"/>
              <a:t> </a:t>
            </a:r>
            <a:r>
              <a:rPr lang="en-US" dirty="0" err="1"/>
              <a:t>suất</a:t>
            </a:r>
            <a:r>
              <a:rPr lang="en-US" dirty="0"/>
              <a:t> </a:t>
            </a:r>
            <a:r>
              <a:rPr lang="en-US" dirty="0" err="1"/>
              <a:t>sinh</a:t>
            </a:r>
            <a:r>
              <a:rPr lang="en-US" dirty="0"/>
              <a:t> </a:t>
            </a:r>
            <a:r>
              <a:rPr lang="en-US" dirty="0" err="1"/>
              <a:t>lời</a:t>
            </a:r>
            <a:r>
              <a:rPr lang="en-US" dirty="0"/>
              <a:t> </a:t>
            </a:r>
            <a:r>
              <a:rPr lang="en-US" dirty="0" err="1"/>
              <a:t>kỳ</a:t>
            </a:r>
            <a:r>
              <a:rPr lang="en-US" dirty="0"/>
              <a:t> </a:t>
            </a:r>
            <a:r>
              <a:rPr lang="en-US" dirty="0" err="1"/>
              <a:t>vọng</a:t>
            </a:r>
            <a:endParaRPr lang="en-US" dirty="0"/>
          </a:p>
          <a:p>
            <a:pPr lvl="1"/>
            <a:r>
              <a:rPr lang="en-US" dirty="0" err="1"/>
              <a:t>Độ</a:t>
            </a:r>
            <a:r>
              <a:rPr lang="en-US" dirty="0"/>
              <a:t> </a:t>
            </a:r>
            <a:r>
              <a:rPr lang="en-US" dirty="0" err="1"/>
              <a:t>lệch</a:t>
            </a:r>
            <a:r>
              <a:rPr lang="en-US" dirty="0"/>
              <a:t> </a:t>
            </a:r>
            <a:r>
              <a:rPr lang="en-US" dirty="0" err="1"/>
              <a:t>chuẩn</a:t>
            </a:r>
            <a:endParaRPr lang="en-US" dirty="0"/>
          </a:p>
          <a:p>
            <a:pPr lvl="1"/>
            <a:endParaRPr lang="en-US" dirty="0"/>
          </a:p>
        </p:txBody>
      </p:sp>
    </p:spTree>
    <p:extLst>
      <p:ext uri="{BB962C8B-B14F-4D97-AF65-F5344CB8AC3E}">
        <p14:creationId xmlns:p14="http://schemas.microsoft.com/office/powerpoint/2010/main" val="261542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vi-VN" sz="3600" dirty="0"/>
              <a:t> Đo lường rủi ro</a:t>
            </a:r>
            <a:endParaRPr lang="en-US" sz="3600" dirty="0">
              <a:solidFill>
                <a:srgbClr val="FF0066"/>
              </a:solidFill>
            </a:endParaRPr>
          </a:p>
        </p:txBody>
      </p:sp>
      <p:graphicFrame>
        <p:nvGraphicFramePr>
          <p:cNvPr id="321540" name="Group 4"/>
          <p:cNvGraphicFramePr>
            <a:graphicFrameLocks noGrp="1"/>
          </p:cNvGraphicFramePr>
          <p:nvPr>
            <p:ph idx="1"/>
            <p:extLst>
              <p:ext uri="{D42A27DB-BD31-4B8C-83A1-F6EECF244321}">
                <p14:modId xmlns:p14="http://schemas.microsoft.com/office/powerpoint/2010/main" val="2177071851"/>
              </p:ext>
            </p:extLst>
          </p:nvPr>
        </p:nvGraphicFramePr>
        <p:xfrm>
          <a:off x="654042" y="2827525"/>
          <a:ext cx="7583488" cy="2255203"/>
        </p:xfrm>
        <a:graphic>
          <a:graphicData uri="http://schemas.openxmlformats.org/drawingml/2006/table">
            <a:tbl>
              <a:tblPr/>
              <a:tblGrid>
                <a:gridCol w="1895872">
                  <a:extLst>
                    <a:ext uri="{9D8B030D-6E8A-4147-A177-3AD203B41FA5}">
                      <a16:colId xmlns:a16="http://schemas.microsoft.com/office/drawing/2014/main" val="20000"/>
                    </a:ext>
                  </a:extLst>
                </a:gridCol>
                <a:gridCol w="1895872">
                  <a:extLst>
                    <a:ext uri="{9D8B030D-6E8A-4147-A177-3AD203B41FA5}">
                      <a16:colId xmlns:a16="http://schemas.microsoft.com/office/drawing/2014/main" val="20001"/>
                    </a:ext>
                  </a:extLst>
                </a:gridCol>
                <a:gridCol w="1895872">
                  <a:extLst>
                    <a:ext uri="{9D8B030D-6E8A-4147-A177-3AD203B41FA5}">
                      <a16:colId xmlns:a16="http://schemas.microsoft.com/office/drawing/2014/main" val="20002"/>
                    </a:ext>
                  </a:extLst>
                </a:gridCol>
                <a:gridCol w="1895872">
                  <a:extLst>
                    <a:ext uri="{9D8B030D-6E8A-4147-A177-3AD203B41FA5}">
                      <a16:colId xmlns:a16="http://schemas.microsoft.com/office/drawing/2014/main" val="20003"/>
                    </a:ext>
                  </a:extLst>
                </a:gridCol>
              </a:tblGrid>
              <a:tr h="487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Tình trạng của nền kinh tế</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Xác suất</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Tỷ suất sinh lời</a:t>
                      </a:r>
                      <a:r>
                        <a:rPr kumimoji="0" lang="en-US" sz="2000" b="0" i="0" u="none" strike="noStrike" cap="none" normalizeH="0" baseline="0" dirty="0">
                          <a:ln>
                            <a:noFill/>
                          </a:ln>
                          <a:solidFill>
                            <a:schemeClr val="tx1"/>
                          </a:solidFill>
                          <a:effectLst/>
                          <a:latin typeface="VnArial"/>
                          <a:cs typeface="VnArial"/>
                        </a:rPr>
                        <a:t> </a:t>
                      </a:r>
                    </a:p>
                  </a:txBody>
                  <a:tcPr marL="92859" marR="928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5720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Khoản ĐT A</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Khoản ĐT B</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nArial"/>
                          <a:cs typeface="VnArial"/>
                        </a:rPr>
                        <a:t>Xu</a:t>
                      </a:r>
                      <a:r>
                        <a:rPr kumimoji="0" lang="vi-VN" sz="2000" b="0" i="0" u="none" strike="noStrike" cap="none" normalizeH="0" baseline="0" dirty="0">
                          <a:ln>
                            <a:noFill/>
                          </a:ln>
                          <a:solidFill>
                            <a:schemeClr val="tx1"/>
                          </a:solidFill>
                          <a:effectLst/>
                          <a:latin typeface="VnArial"/>
                          <a:cs typeface="VnArial"/>
                        </a:rPr>
                        <a:t>ống dốc</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nArial"/>
                          <a:cs typeface="VnArial"/>
                        </a:rPr>
                        <a:t>0,2</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13%</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7%</a:t>
                      </a:r>
                    </a:p>
                  </a:txBody>
                  <a:tcPr marL="92859" marR="928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nArial"/>
                          <a:cs typeface="VnArial"/>
                        </a:rPr>
                        <a:t>B</a:t>
                      </a:r>
                      <a:r>
                        <a:rPr kumimoji="0" lang="vi-VN" sz="2000" b="0" i="0" u="none" strike="noStrike" cap="none" normalizeH="0" baseline="0" dirty="0">
                          <a:ln>
                            <a:noFill/>
                          </a:ln>
                          <a:solidFill>
                            <a:schemeClr val="tx1"/>
                          </a:solidFill>
                          <a:effectLst/>
                          <a:latin typeface="VnArial"/>
                          <a:cs typeface="VnArial"/>
                        </a:rPr>
                        <a:t>ình thường</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0,6</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15%</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15%</a:t>
                      </a:r>
                    </a:p>
                  </a:txBody>
                  <a:tcPr marL="92859" marR="928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vi-VN" sz="2000" b="0" i="0" u="none" strike="noStrike" cap="none" normalizeH="0" baseline="0" dirty="0">
                          <a:ln>
                            <a:noFill/>
                          </a:ln>
                          <a:solidFill>
                            <a:schemeClr val="tx1"/>
                          </a:solidFill>
                          <a:effectLst/>
                          <a:latin typeface="VnArial"/>
                          <a:cs typeface="VnArial"/>
                        </a:rPr>
                        <a:t>Phát triển</a:t>
                      </a:r>
                      <a:endParaRPr kumimoji="0" lang="en-US" sz="2000" b="0" i="0" u="none" strike="noStrike" cap="none" normalizeH="0" baseline="0" dirty="0">
                        <a:ln>
                          <a:noFill/>
                        </a:ln>
                        <a:solidFill>
                          <a:schemeClr val="tx1"/>
                        </a:solidFill>
                        <a:effectLst/>
                        <a:latin typeface="VnArial"/>
                        <a:cs typeface="VnArial"/>
                      </a:endParaRPr>
                    </a:p>
                  </a:txBody>
                  <a:tcPr marL="92859" marR="928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nArial"/>
                          <a:cs typeface="VnArial"/>
                        </a:rPr>
                        <a:t>0,2</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nArial"/>
                          <a:cs typeface="VnArial"/>
                        </a:rPr>
                        <a:t>17%</a:t>
                      </a:r>
                    </a:p>
                  </a:txBody>
                  <a:tcPr marL="92859" marR="92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nArial"/>
                          <a:cs typeface="VnArial"/>
                        </a:rPr>
                        <a:t>23%</a:t>
                      </a:r>
                    </a:p>
                  </a:txBody>
                  <a:tcPr marL="92859" marR="928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1539" name="Rectangle 3"/>
          <p:cNvSpPr>
            <a:spLocks noGrp="1" noChangeArrowheads="1"/>
          </p:cNvSpPr>
          <p:nvPr>
            <p:ph type="body" sz="half" idx="4294967295"/>
          </p:nvPr>
        </p:nvSpPr>
        <p:spPr>
          <a:xfrm>
            <a:off x="457200" y="2133318"/>
            <a:ext cx="8686800" cy="694208"/>
          </a:xfrm>
        </p:spPr>
        <p:txBody>
          <a:bodyPr>
            <a:noAutofit/>
          </a:bodyPr>
          <a:lstStyle/>
          <a:p>
            <a:pPr>
              <a:buNone/>
            </a:pPr>
            <a:r>
              <a:rPr lang="en-US" sz="2400" b="1" dirty="0">
                <a:solidFill>
                  <a:schemeClr val="tx1"/>
                </a:solidFill>
              </a:rPr>
              <a:t>* Phân phối xác suất: </a:t>
            </a:r>
            <a:endParaRPr lang="en-US" sz="2400" b="1" i="1" dirty="0">
              <a:solidFill>
                <a:schemeClr val="tx1"/>
              </a:solidFill>
            </a:endParaRPr>
          </a:p>
          <a:p>
            <a:pPr>
              <a:buNone/>
            </a:pPr>
            <a:endParaRPr lang="en-US" sz="2400" dirty="0">
              <a:solidFill>
                <a:schemeClr val="tx1"/>
              </a:solidFill>
            </a:endParaRPr>
          </a:p>
          <a:p>
            <a:pPr>
              <a:buNone/>
            </a:pPr>
            <a:endParaRPr lang="en-US" sz="2400" dirty="0">
              <a:solidFill>
                <a:schemeClr val="tx1"/>
              </a:solidFill>
            </a:endParaRPr>
          </a:p>
          <a:p>
            <a:pPr>
              <a:buNone/>
            </a:pPr>
            <a:endParaRPr lang="en-US" sz="2400" b="1" dirty="0">
              <a:solidFill>
                <a:schemeClr val="tx1"/>
              </a:solidFill>
            </a:endParaRPr>
          </a:p>
          <a:p>
            <a:pPr>
              <a:buNone/>
            </a:pPr>
            <a:r>
              <a:rPr lang="en-US" sz="2400" b="1" dirty="0">
                <a:solidFill>
                  <a:schemeClr val="tx1"/>
                </a:solidFill>
              </a:rPr>
              <a:t>      </a:t>
            </a:r>
          </a:p>
          <a:p>
            <a:pPr>
              <a:buNone/>
            </a:pPr>
            <a:endParaRPr lang="en-US" sz="2400" b="1" dirty="0">
              <a:solidFill>
                <a:schemeClr val="tx1"/>
              </a:solidFill>
            </a:endParaRPr>
          </a:p>
          <a:p>
            <a:pPr>
              <a:buNone/>
            </a:pPr>
            <a:endParaRPr lang="en-US" sz="2400" b="1" dirty="0">
              <a:solidFill>
                <a:schemeClr val="tx1"/>
              </a:solidFill>
            </a:endParaRPr>
          </a:p>
          <a:p>
            <a:pPr>
              <a:buNone/>
            </a:pPr>
            <a:endParaRPr lang="en-US" sz="2400" b="1" dirty="0">
              <a:solidFill>
                <a:schemeClr val="tx1"/>
              </a:solidFill>
            </a:endParaRPr>
          </a:p>
          <a:p>
            <a:pPr>
              <a:buNone/>
            </a:pPr>
            <a:r>
              <a:rPr lang="en-US" sz="2400" b="1" dirty="0">
                <a:solidFill>
                  <a:schemeClr val="tx1"/>
                </a:solidFill>
              </a:rPr>
              <a:t>   </a:t>
            </a:r>
          </a:p>
          <a:p>
            <a:pPr>
              <a:buNone/>
            </a:pPr>
            <a:endParaRPr lang="en-US" sz="2400" b="1" dirty="0">
              <a:solidFill>
                <a:schemeClr val="tx1"/>
              </a:solidFill>
            </a:endParaRPr>
          </a:p>
          <a:p>
            <a:pPr eaLnBrk="1" hangingPunct="1">
              <a:buNone/>
            </a:pPr>
            <a:endParaRPr lang="en-US" sz="2400" b="1" dirty="0">
              <a:solidFill>
                <a:schemeClr val="hlink"/>
              </a:solidFill>
            </a:endParaRPr>
          </a:p>
        </p:txBody>
      </p:sp>
    </p:spTree>
    <p:extLst>
      <p:ext uri="{BB962C8B-B14F-4D97-AF65-F5344CB8AC3E}">
        <p14:creationId xmlns:p14="http://schemas.microsoft.com/office/powerpoint/2010/main" val="5422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 calcmode="lin" valueType="num">
                                      <p:cBhvr additive="base">
                                        <p:cTn id="7" dur="500" fill="hold"/>
                                        <p:tgtEl>
                                          <p:spTgt spid="321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1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1539">
                                            <p:txEl>
                                              <p:pRg st="4" end="4"/>
                                            </p:txEl>
                                          </p:spTgt>
                                        </p:tgtEl>
                                        <p:attrNameLst>
                                          <p:attrName>style.visibility</p:attrName>
                                        </p:attrNameLst>
                                      </p:cBhvr>
                                      <p:to>
                                        <p:strVal val="visible"/>
                                      </p:to>
                                    </p:set>
                                    <p:anim calcmode="lin" valueType="num">
                                      <p:cBhvr additive="base">
                                        <p:cTn id="13" dur="500" fill="hold"/>
                                        <p:tgtEl>
                                          <p:spTgt spid="3215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1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1539">
                                            <p:txEl>
                                              <p:pRg st="8" end="8"/>
                                            </p:txEl>
                                          </p:spTgt>
                                        </p:tgtEl>
                                        <p:attrNameLst>
                                          <p:attrName>style.visibility</p:attrName>
                                        </p:attrNameLst>
                                      </p:cBhvr>
                                      <p:to>
                                        <p:strVal val="visible"/>
                                      </p:to>
                                    </p:set>
                                    <p:anim calcmode="lin" valueType="num">
                                      <p:cBhvr additive="base">
                                        <p:cTn id="19" dur="500" fill="hold"/>
                                        <p:tgtEl>
                                          <p:spTgt spid="3215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1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p:txBody>
          <a:bodyPr>
            <a:noAutofit/>
          </a:bodyPr>
          <a:lstStyle/>
          <a:p>
            <a:pPr>
              <a:buNone/>
            </a:pPr>
            <a:r>
              <a:rPr lang="en-US" sz="2000" b="1" dirty="0">
                <a:solidFill>
                  <a:schemeClr val="tx1"/>
                </a:solidFill>
              </a:rPr>
              <a:t>Phân phối xác suất:</a:t>
            </a:r>
          </a:p>
          <a:p>
            <a:pPr>
              <a:buNone/>
            </a:pPr>
            <a:endParaRPr lang="en-US" sz="2000" b="1" dirty="0">
              <a:solidFill>
                <a:schemeClr val="tx1"/>
              </a:solidFill>
            </a:endParaRPr>
          </a:p>
          <a:p>
            <a:pPr>
              <a:buNone/>
            </a:pPr>
            <a:endParaRPr lang="en-US" sz="2000" b="1" i="1" dirty="0">
              <a:solidFill>
                <a:schemeClr val="tx1"/>
              </a:solidFill>
            </a:endParaRPr>
          </a:p>
          <a:p>
            <a:pPr>
              <a:buNone/>
            </a:pPr>
            <a:r>
              <a:rPr lang="en-US" sz="2000" b="1" i="1" dirty="0">
                <a:solidFill>
                  <a:schemeClr val="tx1"/>
                </a:solidFill>
              </a:rPr>
              <a:t> </a:t>
            </a:r>
          </a:p>
          <a:p>
            <a:pPr>
              <a:buNone/>
            </a:pPr>
            <a:endParaRPr lang="en-US" sz="2000" dirty="0">
              <a:solidFill>
                <a:schemeClr val="tx1"/>
              </a:solidFill>
            </a:endParaRPr>
          </a:p>
          <a:p>
            <a:pPr>
              <a:buNone/>
            </a:pPr>
            <a:endParaRPr lang="en-US" sz="2000" dirty="0">
              <a:solidFill>
                <a:schemeClr val="tx1"/>
              </a:solidFill>
            </a:endParaRPr>
          </a:p>
          <a:p>
            <a:pPr>
              <a:buNone/>
            </a:pPr>
            <a:endParaRPr lang="en-US" sz="2000" b="1" dirty="0">
              <a:solidFill>
                <a:schemeClr val="tx1"/>
              </a:solidFill>
            </a:endParaRPr>
          </a:p>
          <a:p>
            <a:pPr>
              <a:buNone/>
            </a:pPr>
            <a:r>
              <a:rPr lang="en-US" sz="2000" b="1" dirty="0">
                <a:solidFill>
                  <a:schemeClr val="tx1"/>
                </a:solidFill>
              </a:rPr>
              <a:t>      </a:t>
            </a:r>
          </a:p>
          <a:p>
            <a:pPr>
              <a:buNone/>
            </a:pPr>
            <a:endParaRPr lang="en-US" sz="2000" b="1" dirty="0">
              <a:solidFill>
                <a:schemeClr val="tx1"/>
              </a:solidFill>
            </a:endParaRPr>
          </a:p>
          <a:p>
            <a:pPr>
              <a:buNone/>
            </a:pPr>
            <a:endParaRPr lang="en-US" sz="2000" b="1" dirty="0">
              <a:solidFill>
                <a:schemeClr val="tx1"/>
              </a:solidFill>
            </a:endParaRPr>
          </a:p>
          <a:p>
            <a:pPr>
              <a:buNone/>
            </a:pPr>
            <a:endParaRPr lang="en-US" sz="2000" b="1" dirty="0">
              <a:solidFill>
                <a:schemeClr val="tx1"/>
              </a:solidFill>
            </a:endParaRPr>
          </a:p>
          <a:p>
            <a:pPr>
              <a:buNone/>
            </a:pPr>
            <a:r>
              <a:rPr lang="en-US" sz="2000" b="1" dirty="0">
                <a:solidFill>
                  <a:schemeClr val="tx1"/>
                </a:solidFill>
              </a:rPr>
              <a:t>   </a:t>
            </a:r>
          </a:p>
          <a:p>
            <a:pPr>
              <a:buNone/>
            </a:pPr>
            <a:endParaRPr lang="en-US" sz="2000" b="1" dirty="0">
              <a:solidFill>
                <a:schemeClr val="tx1"/>
              </a:solidFill>
            </a:endParaRPr>
          </a:p>
          <a:p>
            <a:pPr eaLnBrk="1" hangingPunct="1">
              <a:buNone/>
            </a:pPr>
            <a:endParaRPr lang="en-US" sz="2000" b="1" dirty="0">
              <a:solidFill>
                <a:schemeClr val="hlink"/>
              </a:solidFill>
            </a:endParaRPr>
          </a:p>
        </p:txBody>
      </p:sp>
      <p:sp>
        <p:nvSpPr>
          <p:cNvPr id="34820" name="Line 4"/>
          <p:cNvSpPr>
            <a:spLocks noChangeShapeType="1"/>
          </p:cNvSpPr>
          <p:nvPr/>
        </p:nvSpPr>
        <p:spPr bwMode="auto">
          <a:xfrm>
            <a:off x="5638800" y="3074988"/>
            <a:ext cx="0" cy="2305050"/>
          </a:xfrm>
          <a:prstGeom prst="line">
            <a:avLst/>
          </a:prstGeom>
          <a:noFill/>
          <a:ln w="9525">
            <a:solidFill>
              <a:srgbClr val="000000"/>
            </a:solidFill>
            <a:round/>
            <a:headEnd type="triangle" w="med" len="med"/>
            <a:tailEnd/>
          </a:ln>
        </p:spPr>
        <p:txBody>
          <a:bodyPr/>
          <a:lstStyle/>
          <a:p>
            <a:endParaRPr lang="en-US"/>
          </a:p>
        </p:txBody>
      </p:sp>
      <p:grpSp>
        <p:nvGrpSpPr>
          <p:cNvPr id="2" name="Group 5"/>
          <p:cNvGrpSpPr>
            <a:grpSpLocks/>
          </p:cNvGrpSpPr>
          <p:nvPr/>
        </p:nvGrpSpPr>
        <p:grpSpPr bwMode="auto">
          <a:xfrm>
            <a:off x="649288" y="2514600"/>
            <a:ext cx="8494712" cy="3240088"/>
            <a:chOff x="409" y="1903"/>
            <a:chExt cx="5351" cy="2041"/>
          </a:xfrm>
        </p:grpSpPr>
        <p:grpSp>
          <p:nvGrpSpPr>
            <p:cNvPr id="3" name="Group 6"/>
            <p:cNvGrpSpPr>
              <a:grpSpLocks/>
            </p:cNvGrpSpPr>
            <p:nvPr/>
          </p:nvGrpSpPr>
          <p:grpSpPr bwMode="auto">
            <a:xfrm>
              <a:off x="3197" y="1903"/>
              <a:ext cx="2563" cy="2033"/>
              <a:chOff x="3197" y="1920"/>
              <a:chExt cx="2563" cy="2033"/>
            </a:xfrm>
          </p:grpSpPr>
          <p:sp>
            <p:nvSpPr>
              <p:cNvPr id="34840" name="Line 7"/>
              <p:cNvSpPr>
                <a:spLocks noChangeShapeType="1"/>
              </p:cNvSpPr>
              <p:nvPr/>
            </p:nvSpPr>
            <p:spPr bwMode="auto">
              <a:xfrm>
                <a:off x="3527" y="3377"/>
                <a:ext cx="1810" cy="0"/>
              </a:xfrm>
              <a:prstGeom prst="line">
                <a:avLst/>
              </a:prstGeom>
              <a:noFill/>
              <a:ln w="9525">
                <a:solidFill>
                  <a:srgbClr val="000000"/>
                </a:solidFill>
                <a:round/>
                <a:headEnd/>
                <a:tailEnd type="triangle" w="med" len="med"/>
              </a:ln>
            </p:spPr>
            <p:txBody>
              <a:bodyPr/>
              <a:lstStyle/>
              <a:p>
                <a:endParaRPr lang="en-US"/>
              </a:p>
            </p:txBody>
          </p:sp>
          <p:sp>
            <p:nvSpPr>
              <p:cNvPr id="34841" name="Text Box 8"/>
              <p:cNvSpPr txBox="1">
                <a:spLocks noChangeArrowheads="1"/>
              </p:cNvSpPr>
              <p:nvPr/>
            </p:nvSpPr>
            <p:spPr bwMode="auto">
              <a:xfrm>
                <a:off x="3544" y="1920"/>
                <a:ext cx="260" cy="161"/>
              </a:xfrm>
              <a:prstGeom prst="rect">
                <a:avLst/>
              </a:prstGeom>
              <a:solidFill>
                <a:srgbClr val="FFFFFF"/>
              </a:solidFill>
              <a:ln w="9525">
                <a:noFill/>
                <a:miter lim="800000"/>
                <a:headEnd/>
                <a:tailEnd/>
              </a:ln>
            </p:spPr>
            <p:txBody>
              <a:bodyPr lIns="0" tIns="0" rIns="0" bIns="0"/>
              <a:lstStyle/>
              <a:p>
                <a:pPr marL="342900" indent="-342900"/>
                <a:r>
                  <a:rPr lang="en-US" sz="1400" b="1">
                    <a:solidFill>
                      <a:srgbClr val="FF0066"/>
                    </a:solidFill>
                  </a:rPr>
                  <a:t>XS</a:t>
                </a:r>
              </a:p>
            </p:txBody>
          </p:sp>
          <p:sp>
            <p:nvSpPr>
              <p:cNvPr id="34842" name="Text Box 9"/>
              <p:cNvSpPr txBox="1">
                <a:spLocks noChangeArrowheads="1"/>
              </p:cNvSpPr>
              <p:nvPr/>
            </p:nvSpPr>
            <p:spPr bwMode="auto">
              <a:xfrm>
                <a:off x="3197" y="2417"/>
                <a:ext cx="259" cy="161"/>
              </a:xfrm>
              <a:prstGeom prst="rect">
                <a:avLst/>
              </a:prstGeom>
              <a:solidFill>
                <a:srgbClr val="FFFFFF"/>
              </a:solidFill>
              <a:ln w="9525">
                <a:noFill/>
                <a:miter lim="800000"/>
                <a:headEnd/>
                <a:tailEnd/>
              </a:ln>
            </p:spPr>
            <p:txBody>
              <a:bodyPr lIns="0" tIns="0" rIns="0" bIns="0"/>
              <a:lstStyle/>
              <a:p>
                <a:pPr marL="342900" indent="-342900"/>
                <a:r>
                  <a:rPr lang="en-US" sz="1300"/>
                  <a:t>  0,6</a:t>
                </a:r>
                <a:endParaRPr lang="en-US"/>
              </a:p>
            </p:txBody>
          </p:sp>
          <p:sp>
            <p:nvSpPr>
              <p:cNvPr id="34843" name="Text Box 10"/>
              <p:cNvSpPr txBox="1">
                <a:spLocks noChangeArrowheads="1"/>
              </p:cNvSpPr>
              <p:nvPr/>
            </p:nvSpPr>
            <p:spPr bwMode="auto">
              <a:xfrm>
                <a:off x="3216" y="2897"/>
                <a:ext cx="259" cy="161"/>
              </a:xfrm>
              <a:prstGeom prst="rect">
                <a:avLst/>
              </a:prstGeom>
              <a:solidFill>
                <a:srgbClr val="FFFFFF"/>
              </a:solidFill>
              <a:ln w="9525">
                <a:noFill/>
                <a:miter lim="800000"/>
                <a:headEnd/>
                <a:tailEnd/>
              </a:ln>
            </p:spPr>
            <p:txBody>
              <a:bodyPr lIns="0" tIns="0" rIns="0" bIns="0"/>
              <a:lstStyle/>
              <a:p>
                <a:pPr marL="342900" indent="-342900"/>
                <a:r>
                  <a:rPr lang="en-US" sz="1300"/>
                  <a:t>   0,2</a:t>
                </a:r>
                <a:endParaRPr lang="en-US"/>
              </a:p>
            </p:txBody>
          </p:sp>
          <p:sp>
            <p:nvSpPr>
              <p:cNvPr id="34844" name="Text Box 11"/>
              <p:cNvSpPr txBox="1">
                <a:spLocks noChangeArrowheads="1"/>
              </p:cNvSpPr>
              <p:nvPr/>
            </p:nvSpPr>
            <p:spPr bwMode="auto">
              <a:xfrm>
                <a:off x="3830" y="3425"/>
                <a:ext cx="188" cy="161"/>
              </a:xfrm>
              <a:prstGeom prst="rect">
                <a:avLst/>
              </a:prstGeom>
              <a:solidFill>
                <a:srgbClr val="FFFFFF"/>
              </a:solidFill>
              <a:ln w="9525">
                <a:noFill/>
                <a:miter lim="800000"/>
                <a:headEnd/>
                <a:tailEnd/>
              </a:ln>
            </p:spPr>
            <p:txBody>
              <a:bodyPr lIns="0" tIns="0" rIns="0" bIns="0"/>
              <a:lstStyle/>
              <a:p>
                <a:pPr marL="342900" indent="-342900"/>
                <a:r>
                  <a:rPr lang="en-US" sz="1300"/>
                  <a:t>  7</a:t>
                </a:r>
                <a:endParaRPr lang="en-US"/>
              </a:p>
            </p:txBody>
          </p:sp>
          <p:sp>
            <p:nvSpPr>
              <p:cNvPr id="34845" name="Line 12"/>
              <p:cNvSpPr>
                <a:spLocks noChangeShapeType="1"/>
              </p:cNvSpPr>
              <p:nvPr/>
            </p:nvSpPr>
            <p:spPr bwMode="auto">
              <a:xfrm>
                <a:off x="3529" y="2985"/>
                <a:ext cx="1704" cy="0"/>
              </a:xfrm>
              <a:prstGeom prst="line">
                <a:avLst/>
              </a:prstGeom>
              <a:noFill/>
              <a:ln w="5080">
                <a:solidFill>
                  <a:srgbClr val="000000"/>
                </a:solidFill>
                <a:prstDash val="dash"/>
                <a:round/>
                <a:headEnd/>
                <a:tailEnd/>
              </a:ln>
            </p:spPr>
            <p:txBody>
              <a:bodyPr/>
              <a:lstStyle/>
              <a:p>
                <a:endParaRPr lang="en-US"/>
              </a:p>
            </p:txBody>
          </p:sp>
          <p:sp>
            <p:nvSpPr>
              <p:cNvPr id="34846" name="Line 13"/>
              <p:cNvSpPr>
                <a:spLocks noChangeShapeType="1"/>
              </p:cNvSpPr>
              <p:nvPr/>
            </p:nvSpPr>
            <p:spPr bwMode="auto">
              <a:xfrm>
                <a:off x="3529" y="2501"/>
                <a:ext cx="1704" cy="0"/>
              </a:xfrm>
              <a:prstGeom prst="line">
                <a:avLst/>
              </a:prstGeom>
              <a:noFill/>
              <a:ln w="5080">
                <a:solidFill>
                  <a:srgbClr val="000000"/>
                </a:solidFill>
                <a:prstDash val="dash"/>
                <a:round/>
                <a:headEnd/>
                <a:tailEnd/>
              </a:ln>
            </p:spPr>
            <p:txBody>
              <a:bodyPr/>
              <a:lstStyle/>
              <a:p>
                <a:endParaRPr lang="en-US"/>
              </a:p>
            </p:txBody>
          </p:sp>
          <p:sp>
            <p:nvSpPr>
              <p:cNvPr id="34847" name="Line 14"/>
              <p:cNvSpPr>
                <a:spLocks noChangeShapeType="1"/>
              </p:cNvSpPr>
              <p:nvPr/>
            </p:nvSpPr>
            <p:spPr bwMode="auto">
              <a:xfrm>
                <a:off x="3943" y="2985"/>
                <a:ext cx="0" cy="404"/>
              </a:xfrm>
              <a:prstGeom prst="line">
                <a:avLst/>
              </a:prstGeom>
              <a:noFill/>
              <a:ln w="3175">
                <a:solidFill>
                  <a:srgbClr val="000000"/>
                </a:solidFill>
                <a:prstDash val="dash"/>
                <a:round/>
                <a:headEnd/>
                <a:tailEnd/>
              </a:ln>
            </p:spPr>
            <p:txBody>
              <a:bodyPr/>
              <a:lstStyle/>
              <a:p>
                <a:endParaRPr lang="en-US"/>
              </a:p>
            </p:txBody>
          </p:sp>
          <p:sp>
            <p:nvSpPr>
              <p:cNvPr id="34848" name="Line 15"/>
              <p:cNvSpPr>
                <a:spLocks noChangeShapeType="1"/>
              </p:cNvSpPr>
              <p:nvPr/>
            </p:nvSpPr>
            <p:spPr bwMode="auto">
              <a:xfrm>
                <a:off x="4948" y="2985"/>
                <a:ext cx="0" cy="404"/>
              </a:xfrm>
              <a:prstGeom prst="line">
                <a:avLst/>
              </a:prstGeom>
              <a:noFill/>
              <a:ln w="3175">
                <a:solidFill>
                  <a:srgbClr val="000000"/>
                </a:solidFill>
                <a:prstDash val="dash"/>
                <a:round/>
                <a:headEnd/>
                <a:tailEnd/>
              </a:ln>
            </p:spPr>
            <p:txBody>
              <a:bodyPr/>
              <a:lstStyle/>
              <a:p>
                <a:endParaRPr lang="en-US"/>
              </a:p>
            </p:txBody>
          </p:sp>
          <p:sp>
            <p:nvSpPr>
              <p:cNvPr id="34849" name="Line 16"/>
              <p:cNvSpPr>
                <a:spLocks noChangeShapeType="1"/>
              </p:cNvSpPr>
              <p:nvPr/>
            </p:nvSpPr>
            <p:spPr bwMode="auto">
              <a:xfrm flipH="1">
                <a:off x="4436" y="2501"/>
                <a:ext cx="5" cy="888"/>
              </a:xfrm>
              <a:prstGeom prst="line">
                <a:avLst/>
              </a:prstGeom>
              <a:noFill/>
              <a:ln w="3175">
                <a:solidFill>
                  <a:srgbClr val="000000"/>
                </a:solidFill>
                <a:prstDash val="dash"/>
                <a:round/>
                <a:headEnd/>
                <a:tailEnd/>
              </a:ln>
            </p:spPr>
            <p:txBody>
              <a:bodyPr/>
              <a:lstStyle/>
              <a:p>
                <a:endParaRPr lang="en-US"/>
              </a:p>
            </p:txBody>
          </p:sp>
          <p:sp>
            <p:nvSpPr>
              <p:cNvPr id="34850" name="Text Box 17"/>
              <p:cNvSpPr txBox="1">
                <a:spLocks noChangeArrowheads="1"/>
              </p:cNvSpPr>
              <p:nvPr/>
            </p:nvSpPr>
            <p:spPr bwMode="auto">
              <a:xfrm>
                <a:off x="4357" y="3408"/>
                <a:ext cx="251" cy="161"/>
              </a:xfrm>
              <a:prstGeom prst="rect">
                <a:avLst/>
              </a:prstGeom>
              <a:solidFill>
                <a:srgbClr val="FFFFFF"/>
              </a:solidFill>
              <a:ln w="9525">
                <a:noFill/>
                <a:miter lim="800000"/>
                <a:headEnd/>
                <a:tailEnd/>
              </a:ln>
            </p:spPr>
            <p:txBody>
              <a:bodyPr lIns="0" tIns="0" rIns="0" bIns="0"/>
              <a:lstStyle/>
              <a:p>
                <a:pPr marL="342900" indent="-342900"/>
                <a:r>
                  <a:rPr lang="en-US" sz="1300"/>
                  <a:t>15</a:t>
                </a:r>
                <a:endParaRPr lang="en-US"/>
              </a:p>
            </p:txBody>
          </p:sp>
          <p:sp>
            <p:nvSpPr>
              <p:cNvPr id="34851" name="Text Box 18"/>
              <p:cNvSpPr txBox="1">
                <a:spLocks noChangeArrowheads="1"/>
              </p:cNvSpPr>
              <p:nvPr/>
            </p:nvSpPr>
            <p:spPr bwMode="auto">
              <a:xfrm>
                <a:off x="5184" y="3425"/>
                <a:ext cx="576" cy="113"/>
              </a:xfrm>
              <a:prstGeom prst="rect">
                <a:avLst/>
              </a:prstGeom>
              <a:solidFill>
                <a:srgbClr val="FFFFFF"/>
              </a:solidFill>
              <a:ln w="9525">
                <a:noFill/>
                <a:miter lim="800000"/>
                <a:headEnd/>
                <a:tailEnd/>
              </a:ln>
            </p:spPr>
            <p:txBody>
              <a:bodyPr lIns="0" tIns="0" rIns="0" bIns="0"/>
              <a:lstStyle/>
              <a:p>
                <a:pPr marL="342900" indent="-342900"/>
                <a:r>
                  <a:rPr lang="en-US" sz="1400" b="1">
                    <a:solidFill>
                      <a:srgbClr val="FF0066"/>
                    </a:solidFill>
                  </a:rPr>
                  <a:t>TSSL(%)</a:t>
                </a:r>
              </a:p>
            </p:txBody>
          </p:sp>
          <p:sp>
            <p:nvSpPr>
              <p:cNvPr id="34852" name="Freeform 19"/>
              <p:cNvSpPr>
                <a:spLocks/>
              </p:cNvSpPr>
              <p:nvPr/>
            </p:nvSpPr>
            <p:spPr bwMode="auto">
              <a:xfrm>
                <a:off x="3696" y="2513"/>
                <a:ext cx="1490" cy="726"/>
              </a:xfrm>
              <a:custGeom>
                <a:avLst/>
                <a:gdLst>
                  <a:gd name="T0" fmla="*/ 0 w 2618"/>
                  <a:gd name="T1" fmla="*/ 418 h 1260"/>
                  <a:gd name="T2" fmla="*/ 121 w 2618"/>
                  <a:gd name="T3" fmla="*/ 299 h 1260"/>
                  <a:gd name="T4" fmla="*/ 424 w 2618"/>
                  <a:gd name="T5" fmla="*/ 0 h 1260"/>
                  <a:gd name="T6" fmla="*/ 727 w 2618"/>
                  <a:gd name="T7" fmla="*/ 299 h 1260"/>
                  <a:gd name="T8" fmla="*/ 848 w 2618"/>
                  <a:gd name="T9" fmla="*/ 418 h 1260"/>
                  <a:gd name="T10" fmla="*/ 0 60000 65536"/>
                  <a:gd name="T11" fmla="*/ 0 60000 65536"/>
                  <a:gd name="T12" fmla="*/ 0 60000 65536"/>
                  <a:gd name="T13" fmla="*/ 0 60000 65536"/>
                  <a:gd name="T14" fmla="*/ 0 60000 65536"/>
                  <a:gd name="T15" fmla="*/ 0 w 2618"/>
                  <a:gd name="T16" fmla="*/ 0 h 1260"/>
                  <a:gd name="T17" fmla="*/ 2618 w 2618"/>
                  <a:gd name="T18" fmla="*/ 1260 h 1260"/>
                </a:gdLst>
                <a:ahLst/>
                <a:cxnLst>
                  <a:cxn ang="T10">
                    <a:pos x="T0" y="T1"/>
                  </a:cxn>
                  <a:cxn ang="T11">
                    <a:pos x="T2" y="T3"/>
                  </a:cxn>
                  <a:cxn ang="T12">
                    <a:pos x="T4" y="T5"/>
                  </a:cxn>
                  <a:cxn ang="T13">
                    <a:pos x="T6" y="T7"/>
                  </a:cxn>
                  <a:cxn ang="T14">
                    <a:pos x="T8" y="T9"/>
                  </a:cxn>
                </a:cxnLst>
                <a:rect l="T15" t="T16" r="T17" b="T18"/>
                <a:pathLst>
                  <a:path w="2618" h="1260">
                    <a:moveTo>
                      <a:pt x="0" y="1260"/>
                    </a:moveTo>
                    <a:cubicBezTo>
                      <a:pt x="78" y="1185"/>
                      <a:pt x="156" y="1110"/>
                      <a:pt x="374" y="900"/>
                    </a:cubicBezTo>
                    <a:cubicBezTo>
                      <a:pt x="592" y="690"/>
                      <a:pt x="997" y="0"/>
                      <a:pt x="1309" y="0"/>
                    </a:cubicBezTo>
                    <a:cubicBezTo>
                      <a:pt x="1621" y="0"/>
                      <a:pt x="2026" y="690"/>
                      <a:pt x="2244" y="900"/>
                    </a:cubicBezTo>
                    <a:cubicBezTo>
                      <a:pt x="2462" y="1110"/>
                      <a:pt x="2556" y="1200"/>
                      <a:pt x="2618" y="1260"/>
                    </a:cubicBezTo>
                  </a:path>
                </a:pathLst>
              </a:custGeom>
              <a:noFill/>
              <a:ln w="9525">
                <a:solidFill>
                  <a:srgbClr val="000000"/>
                </a:solidFill>
                <a:round/>
                <a:headEnd/>
                <a:tailEnd/>
              </a:ln>
            </p:spPr>
            <p:txBody>
              <a:bodyPr/>
              <a:lstStyle/>
              <a:p>
                <a:endParaRPr lang="en-US"/>
              </a:p>
            </p:txBody>
          </p:sp>
          <p:sp>
            <p:nvSpPr>
              <p:cNvPr id="34853" name="Text Box 20"/>
              <p:cNvSpPr txBox="1">
                <a:spLocks noChangeArrowheads="1"/>
              </p:cNvSpPr>
              <p:nvPr/>
            </p:nvSpPr>
            <p:spPr bwMode="auto">
              <a:xfrm>
                <a:off x="4896" y="3425"/>
                <a:ext cx="187" cy="161"/>
              </a:xfrm>
              <a:prstGeom prst="rect">
                <a:avLst/>
              </a:prstGeom>
              <a:solidFill>
                <a:srgbClr val="FFFFFF"/>
              </a:solidFill>
              <a:ln w="9525">
                <a:noFill/>
                <a:miter lim="800000"/>
                <a:headEnd/>
                <a:tailEnd/>
              </a:ln>
            </p:spPr>
            <p:txBody>
              <a:bodyPr lIns="0" tIns="0" rIns="0" bIns="0"/>
              <a:lstStyle/>
              <a:p>
                <a:pPr marL="342900" indent="-342900"/>
                <a:r>
                  <a:rPr lang="en-US" sz="1300"/>
                  <a:t>23</a:t>
                </a:r>
                <a:endParaRPr lang="en-US"/>
              </a:p>
            </p:txBody>
          </p:sp>
          <p:sp>
            <p:nvSpPr>
              <p:cNvPr id="34854" name="Text Box 21"/>
              <p:cNvSpPr txBox="1">
                <a:spLocks noChangeArrowheads="1"/>
              </p:cNvSpPr>
              <p:nvPr/>
            </p:nvSpPr>
            <p:spPr bwMode="auto">
              <a:xfrm>
                <a:off x="3353" y="3792"/>
                <a:ext cx="2023" cy="161"/>
              </a:xfrm>
              <a:prstGeom prst="rect">
                <a:avLst/>
              </a:prstGeom>
              <a:solidFill>
                <a:srgbClr val="FFFFFF"/>
              </a:solidFill>
              <a:ln w="9525">
                <a:noFill/>
                <a:miter lim="800000"/>
                <a:headEnd/>
                <a:tailEnd/>
              </a:ln>
            </p:spPr>
            <p:txBody>
              <a:bodyPr lIns="0" tIns="0" rIns="0" bIns="0"/>
              <a:lstStyle/>
              <a:p>
                <a:pPr marL="342900" indent="-342900"/>
                <a:r>
                  <a:rPr lang="vi-VN" dirty="0"/>
                  <a:t> Phân bố xác suất khoản đầu tư B</a:t>
                </a:r>
                <a:endParaRPr lang="en-US" dirty="0"/>
              </a:p>
            </p:txBody>
          </p:sp>
        </p:grpSp>
        <p:grpSp>
          <p:nvGrpSpPr>
            <p:cNvPr id="4" name="Group 22"/>
            <p:cNvGrpSpPr>
              <a:grpSpLocks/>
            </p:cNvGrpSpPr>
            <p:nvPr/>
          </p:nvGrpSpPr>
          <p:grpSpPr bwMode="auto">
            <a:xfrm>
              <a:off x="409" y="1920"/>
              <a:ext cx="2420" cy="2024"/>
              <a:chOff x="364" y="1864"/>
              <a:chExt cx="2420" cy="2024"/>
            </a:xfrm>
          </p:grpSpPr>
          <p:sp>
            <p:nvSpPr>
              <p:cNvPr id="34824" name="Line 23"/>
              <p:cNvSpPr>
                <a:spLocks noChangeShapeType="1"/>
              </p:cNvSpPr>
              <p:nvPr/>
            </p:nvSpPr>
            <p:spPr bwMode="auto">
              <a:xfrm>
                <a:off x="672" y="1876"/>
                <a:ext cx="0" cy="1452"/>
              </a:xfrm>
              <a:prstGeom prst="line">
                <a:avLst/>
              </a:prstGeom>
              <a:noFill/>
              <a:ln w="9525">
                <a:solidFill>
                  <a:srgbClr val="000000"/>
                </a:solidFill>
                <a:round/>
                <a:headEnd type="triangle" w="med" len="med"/>
                <a:tailEnd/>
              </a:ln>
            </p:spPr>
            <p:txBody>
              <a:bodyPr/>
              <a:lstStyle/>
              <a:p>
                <a:endParaRPr lang="en-US"/>
              </a:p>
            </p:txBody>
          </p:sp>
          <p:sp>
            <p:nvSpPr>
              <p:cNvPr id="34825" name="Line 24"/>
              <p:cNvSpPr>
                <a:spLocks noChangeShapeType="1"/>
              </p:cNvSpPr>
              <p:nvPr/>
            </p:nvSpPr>
            <p:spPr bwMode="auto">
              <a:xfrm>
                <a:off x="672" y="3316"/>
                <a:ext cx="1809" cy="0"/>
              </a:xfrm>
              <a:prstGeom prst="line">
                <a:avLst/>
              </a:prstGeom>
              <a:noFill/>
              <a:ln w="9525">
                <a:solidFill>
                  <a:srgbClr val="000000"/>
                </a:solidFill>
                <a:round/>
                <a:headEnd/>
                <a:tailEnd type="triangle" w="med" len="med"/>
              </a:ln>
            </p:spPr>
            <p:txBody>
              <a:bodyPr/>
              <a:lstStyle/>
              <a:p>
                <a:endParaRPr lang="en-US"/>
              </a:p>
            </p:txBody>
          </p:sp>
          <p:sp>
            <p:nvSpPr>
              <p:cNvPr id="34826" name="Freeform 25"/>
              <p:cNvSpPr>
                <a:spLocks/>
              </p:cNvSpPr>
              <p:nvPr/>
            </p:nvSpPr>
            <p:spPr bwMode="auto">
              <a:xfrm>
                <a:off x="1008" y="2440"/>
                <a:ext cx="1171" cy="726"/>
              </a:xfrm>
              <a:custGeom>
                <a:avLst/>
                <a:gdLst>
                  <a:gd name="T0" fmla="*/ 0 w 2618"/>
                  <a:gd name="T1" fmla="*/ 293 h 1800"/>
                  <a:gd name="T2" fmla="*/ 112 w 2618"/>
                  <a:gd name="T3" fmla="*/ 205 h 1800"/>
                  <a:gd name="T4" fmla="*/ 262 w 2618"/>
                  <a:gd name="T5" fmla="*/ 0 h 1800"/>
                  <a:gd name="T6" fmla="*/ 412 w 2618"/>
                  <a:gd name="T7" fmla="*/ 205 h 1800"/>
                  <a:gd name="T8" fmla="*/ 524 w 2618"/>
                  <a:gd name="T9" fmla="*/ 293 h 1800"/>
                  <a:gd name="T10" fmla="*/ 0 60000 65536"/>
                  <a:gd name="T11" fmla="*/ 0 60000 65536"/>
                  <a:gd name="T12" fmla="*/ 0 60000 65536"/>
                  <a:gd name="T13" fmla="*/ 0 60000 65536"/>
                  <a:gd name="T14" fmla="*/ 0 60000 65536"/>
                  <a:gd name="T15" fmla="*/ 0 w 2618"/>
                  <a:gd name="T16" fmla="*/ 0 h 1800"/>
                  <a:gd name="T17" fmla="*/ 2618 w 2618"/>
                  <a:gd name="T18" fmla="*/ 1800 h 1800"/>
                </a:gdLst>
                <a:ahLst/>
                <a:cxnLst>
                  <a:cxn ang="T10">
                    <a:pos x="T0" y="T1"/>
                  </a:cxn>
                  <a:cxn ang="T11">
                    <a:pos x="T2" y="T3"/>
                  </a:cxn>
                  <a:cxn ang="T12">
                    <a:pos x="T4" y="T5"/>
                  </a:cxn>
                  <a:cxn ang="T13">
                    <a:pos x="T6" y="T7"/>
                  </a:cxn>
                  <a:cxn ang="T14">
                    <a:pos x="T8" y="T9"/>
                  </a:cxn>
                </a:cxnLst>
                <a:rect l="T15" t="T16" r="T17" b="T18"/>
                <a:pathLst>
                  <a:path w="2618" h="1800">
                    <a:moveTo>
                      <a:pt x="0" y="1800"/>
                    </a:moveTo>
                    <a:cubicBezTo>
                      <a:pt x="171" y="1680"/>
                      <a:pt x="343" y="1560"/>
                      <a:pt x="561" y="1260"/>
                    </a:cubicBezTo>
                    <a:cubicBezTo>
                      <a:pt x="779" y="960"/>
                      <a:pt x="1060" y="0"/>
                      <a:pt x="1309" y="0"/>
                    </a:cubicBezTo>
                    <a:cubicBezTo>
                      <a:pt x="1558" y="0"/>
                      <a:pt x="1839" y="960"/>
                      <a:pt x="2057" y="1260"/>
                    </a:cubicBezTo>
                    <a:cubicBezTo>
                      <a:pt x="2275" y="1560"/>
                      <a:pt x="2524" y="1710"/>
                      <a:pt x="2618" y="1800"/>
                    </a:cubicBezTo>
                  </a:path>
                </a:pathLst>
              </a:custGeom>
              <a:noFill/>
              <a:ln w="9525">
                <a:solidFill>
                  <a:srgbClr val="000000"/>
                </a:solidFill>
                <a:round/>
                <a:headEnd/>
                <a:tailEnd/>
              </a:ln>
            </p:spPr>
            <p:txBody>
              <a:bodyPr/>
              <a:lstStyle/>
              <a:p>
                <a:endParaRPr lang="en-US"/>
              </a:p>
            </p:txBody>
          </p:sp>
          <p:sp>
            <p:nvSpPr>
              <p:cNvPr id="34827" name="Line 26"/>
              <p:cNvSpPr>
                <a:spLocks noChangeShapeType="1"/>
              </p:cNvSpPr>
              <p:nvPr/>
            </p:nvSpPr>
            <p:spPr bwMode="auto">
              <a:xfrm>
                <a:off x="692" y="2924"/>
                <a:ext cx="1703" cy="0"/>
              </a:xfrm>
              <a:prstGeom prst="line">
                <a:avLst/>
              </a:prstGeom>
              <a:noFill/>
              <a:ln w="5080">
                <a:solidFill>
                  <a:srgbClr val="000000"/>
                </a:solidFill>
                <a:prstDash val="dash"/>
                <a:round/>
                <a:headEnd/>
                <a:tailEnd/>
              </a:ln>
            </p:spPr>
            <p:txBody>
              <a:bodyPr/>
              <a:lstStyle/>
              <a:p>
                <a:endParaRPr lang="en-US"/>
              </a:p>
            </p:txBody>
          </p:sp>
          <p:sp>
            <p:nvSpPr>
              <p:cNvPr id="34828" name="Line 27"/>
              <p:cNvSpPr>
                <a:spLocks noChangeShapeType="1"/>
              </p:cNvSpPr>
              <p:nvPr/>
            </p:nvSpPr>
            <p:spPr bwMode="auto">
              <a:xfrm>
                <a:off x="692" y="2440"/>
                <a:ext cx="1703" cy="0"/>
              </a:xfrm>
              <a:prstGeom prst="line">
                <a:avLst/>
              </a:prstGeom>
              <a:noFill/>
              <a:ln w="5080">
                <a:solidFill>
                  <a:srgbClr val="000000"/>
                </a:solidFill>
                <a:prstDash val="dash"/>
                <a:round/>
                <a:headEnd/>
                <a:tailEnd/>
              </a:ln>
            </p:spPr>
            <p:txBody>
              <a:bodyPr/>
              <a:lstStyle/>
              <a:p>
                <a:endParaRPr lang="en-US"/>
              </a:p>
            </p:txBody>
          </p:sp>
          <p:sp>
            <p:nvSpPr>
              <p:cNvPr id="34829" name="Line 28"/>
              <p:cNvSpPr>
                <a:spLocks noChangeShapeType="1"/>
              </p:cNvSpPr>
              <p:nvPr/>
            </p:nvSpPr>
            <p:spPr bwMode="auto">
              <a:xfrm>
                <a:off x="1288" y="2924"/>
                <a:ext cx="0" cy="404"/>
              </a:xfrm>
              <a:prstGeom prst="line">
                <a:avLst/>
              </a:prstGeom>
              <a:noFill/>
              <a:ln w="3175">
                <a:solidFill>
                  <a:srgbClr val="000000"/>
                </a:solidFill>
                <a:prstDash val="dash"/>
                <a:round/>
                <a:headEnd/>
                <a:tailEnd/>
              </a:ln>
            </p:spPr>
            <p:txBody>
              <a:bodyPr/>
              <a:lstStyle/>
              <a:p>
                <a:endParaRPr lang="en-US"/>
              </a:p>
            </p:txBody>
          </p:sp>
          <p:sp>
            <p:nvSpPr>
              <p:cNvPr id="34830" name="Line 29"/>
              <p:cNvSpPr>
                <a:spLocks noChangeShapeType="1"/>
              </p:cNvSpPr>
              <p:nvPr/>
            </p:nvSpPr>
            <p:spPr bwMode="auto">
              <a:xfrm>
                <a:off x="1905" y="2924"/>
                <a:ext cx="0" cy="404"/>
              </a:xfrm>
              <a:prstGeom prst="line">
                <a:avLst/>
              </a:prstGeom>
              <a:noFill/>
              <a:ln w="3175">
                <a:solidFill>
                  <a:srgbClr val="000000"/>
                </a:solidFill>
                <a:prstDash val="dash"/>
                <a:round/>
                <a:headEnd/>
                <a:tailEnd/>
              </a:ln>
            </p:spPr>
            <p:txBody>
              <a:bodyPr/>
              <a:lstStyle/>
              <a:p>
                <a:endParaRPr lang="en-US"/>
              </a:p>
            </p:txBody>
          </p:sp>
          <p:sp>
            <p:nvSpPr>
              <p:cNvPr id="34831" name="Text Box 30"/>
              <p:cNvSpPr txBox="1">
                <a:spLocks noChangeArrowheads="1"/>
              </p:cNvSpPr>
              <p:nvPr/>
            </p:nvSpPr>
            <p:spPr bwMode="auto">
              <a:xfrm>
                <a:off x="364" y="2344"/>
                <a:ext cx="260" cy="161"/>
              </a:xfrm>
              <a:prstGeom prst="rect">
                <a:avLst/>
              </a:prstGeom>
              <a:solidFill>
                <a:srgbClr val="FFFFFF"/>
              </a:solidFill>
              <a:ln w="9525">
                <a:noFill/>
                <a:miter lim="800000"/>
                <a:headEnd/>
                <a:tailEnd/>
              </a:ln>
            </p:spPr>
            <p:txBody>
              <a:bodyPr lIns="0" tIns="0" rIns="0" bIns="0"/>
              <a:lstStyle/>
              <a:p>
                <a:pPr marL="342900" indent="-342900"/>
                <a:r>
                  <a:rPr lang="en-US" sz="1300"/>
                  <a:t>   0,6</a:t>
                </a:r>
                <a:endParaRPr lang="en-US"/>
              </a:p>
            </p:txBody>
          </p:sp>
          <p:sp>
            <p:nvSpPr>
              <p:cNvPr id="34832" name="Text Box 31"/>
              <p:cNvSpPr txBox="1">
                <a:spLocks noChangeArrowheads="1"/>
              </p:cNvSpPr>
              <p:nvPr/>
            </p:nvSpPr>
            <p:spPr bwMode="auto">
              <a:xfrm>
                <a:off x="364" y="2832"/>
                <a:ext cx="260" cy="161"/>
              </a:xfrm>
              <a:prstGeom prst="rect">
                <a:avLst/>
              </a:prstGeom>
              <a:solidFill>
                <a:srgbClr val="FFFFFF"/>
              </a:solidFill>
              <a:ln w="9525">
                <a:noFill/>
                <a:miter lim="800000"/>
                <a:headEnd/>
                <a:tailEnd/>
              </a:ln>
            </p:spPr>
            <p:txBody>
              <a:bodyPr lIns="0" tIns="0" rIns="0" bIns="0"/>
              <a:lstStyle/>
              <a:p>
                <a:pPr marL="342900" indent="-342900"/>
                <a:r>
                  <a:rPr lang="en-US" sz="1300"/>
                  <a:t>   0,2</a:t>
                </a:r>
                <a:endParaRPr lang="en-US"/>
              </a:p>
            </p:txBody>
          </p:sp>
          <p:sp>
            <p:nvSpPr>
              <p:cNvPr id="34833" name="Text Box 32"/>
              <p:cNvSpPr txBox="1">
                <a:spLocks noChangeArrowheads="1"/>
              </p:cNvSpPr>
              <p:nvPr/>
            </p:nvSpPr>
            <p:spPr bwMode="auto">
              <a:xfrm>
                <a:off x="1205" y="3360"/>
                <a:ext cx="187" cy="161"/>
              </a:xfrm>
              <a:prstGeom prst="rect">
                <a:avLst/>
              </a:prstGeom>
              <a:solidFill>
                <a:srgbClr val="FFFFFF"/>
              </a:solidFill>
              <a:ln w="9525">
                <a:noFill/>
                <a:miter lim="800000"/>
                <a:headEnd/>
                <a:tailEnd/>
              </a:ln>
            </p:spPr>
            <p:txBody>
              <a:bodyPr lIns="0" tIns="0" rIns="0" bIns="0"/>
              <a:lstStyle/>
              <a:p>
                <a:pPr marL="342900" indent="-342900"/>
                <a:r>
                  <a:rPr lang="en-US" sz="1300"/>
                  <a:t>13</a:t>
                </a:r>
                <a:endParaRPr lang="en-US"/>
              </a:p>
            </p:txBody>
          </p:sp>
          <p:sp>
            <p:nvSpPr>
              <p:cNvPr id="34834" name="Text Box 33"/>
              <p:cNvSpPr txBox="1">
                <a:spLocks noChangeArrowheads="1"/>
              </p:cNvSpPr>
              <p:nvPr/>
            </p:nvSpPr>
            <p:spPr bwMode="auto">
              <a:xfrm>
                <a:off x="1525" y="3360"/>
                <a:ext cx="251" cy="161"/>
              </a:xfrm>
              <a:prstGeom prst="rect">
                <a:avLst/>
              </a:prstGeom>
              <a:solidFill>
                <a:srgbClr val="FFFFFF"/>
              </a:solidFill>
              <a:ln w="9525">
                <a:noFill/>
                <a:miter lim="800000"/>
                <a:headEnd/>
                <a:tailEnd/>
              </a:ln>
            </p:spPr>
            <p:txBody>
              <a:bodyPr lIns="0" tIns="0" rIns="0" bIns="0"/>
              <a:lstStyle/>
              <a:p>
                <a:pPr marL="342900" indent="-342900"/>
                <a:r>
                  <a:rPr lang="en-US" sz="1300"/>
                  <a:t>15</a:t>
                </a:r>
                <a:endParaRPr lang="en-US"/>
              </a:p>
            </p:txBody>
          </p:sp>
          <p:sp>
            <p:nvSpPr>
              <p:cNvPr id="34835" name="Text Box 34"/>
              <p:cNvSpPr txBox="1">
                <a:spLocks noChangeArrowheads="1"/>
              </p:cNvSpPr>
              <p:nvPr/>
            </p:nvSpPr>
            <p:spPr bwMode="auto">
              <a:xfrm>
                <a:off x="1872" y="3360"/>
                <a:ext cx="188" cy="161"/>
              </a:xfrm>
              <a:prstGeom prst="rect">
                <a:avLst/>
              </a:prstGeom>
              <a:solidFill>
                <a:srgbClr val="FFFFFF"/>
              </a:solidFill>
              <a:ln w="9525">
                <a:noFill/>
                <a:miter lim="800000"/>
                <a:headEnd/>
                <a:tailEnd/>
              </a:ln>
            </p:spPr>
            <p:txBody>
              <a:bodyPr lIns="0" tIns="0" rIns="0" bIns="0"/>
              <a:lstStyle/>
              <a:p>
                <a:pPr marL="342900" indent="-342900"/>
                <a:r>
                  <a:rPr lang="en-US" sz="1300"/>
                  <a:t>17</a:t>
                </a:r>
                <a:endParaRPr lang="en-US"/>
              </a:p>
            </p:txBody>
          </p:sp>
          <p:sp>
            <p:nvSpPr>
              <p:cNvPr id="34836" name="Text Box 35"/>
              <p:cNvSpPr txBox="1">
                <a:spLocks noChangeArrowheads="1"/>
              </p:cNvSpPr>
              <p:nvPr/>
            </p:nvSpPr>
            <p:spPr bwMode="auto">
              <a:xfrm>
                <a:off x="585" y="3727"/>
                <a:ext cx="2023" cy="161"/>
              </a:xfrm>
              <a:prstGeom prst="rect">
                <a:avLst/>
              </a:prstGeom>
              <a:solidFill>
                <a:srgbClr val="FFFFFF"/>
              </a:solidFill>
              <a:ln w="9525">
                <a:noFill/>
                <a:miter lim="800000"/>
                <a:headEnd/>
                <a:tailEnd/>
              </a:ln>
            </p:spPr>
            <p:txBody>
              <a:bodyPr lIns="0" tIns="0" rIns="0" bIns="0"/>
              <a:lstStyle/>
              <a:p>
                <a:pPr marL="342900" indent="-342900"/>
                <a:r>
                  <a:rPr lang="vi-VN" dirty="0"/>
                  <a:t> Phân bố xác suất khoản đầu tư A</a:t>
                </a:r>
                <a:endParaRPr lang="en-US" dirty="0"/>
              </a:p>
            </p:txBody>
          </p:sp>
          <p:sp>
            <p:nvSpPr>
              <p:cNvPr id="34837" name="Text Box 36"/>
              <p:cNvSpPr txBox="1">
                <a:spLocks noChangeArrowheads="1"/>
              </p:cNvSpPr>
              <p:nvPr/>
            </p:nvSpPr>
            <p:spPr bwMode="auto">
              <a:xfrm>
                <a:off x="748" y="1864"/>
                <a:ext cx="260" cy="161"/>
              </a:xfrm>
              <a:prstGeom prst="rect">
                <a:avLst/>
              </a:prstGeom>
              <a:solidFill>
                <a:srgbClr val="FFFFFF"/>
              </a:solidFill>
              <a:ln w="9525">
                <a:noFill/>
                <a:miter lim="800000"/>
                <a:headEnd/>
                <a:tailEnd/>
              </a:ln>
            </p:spPr>
            <p:txBody>
              <a:bodyPr lIns="0" tIns="0" rIns="0" bIns="0"/>
              <a:lstStyle/>
              <a:p>
                <a:pPr marL="342900" indent="-342900"/>
                <a:r>
                  <a:rPr lang="en-US" sz="1400" b="1" dirty="0">
                    <a:solidFill>
                      <a:srgbClr val="FF0066"/>
                    </a:solidFill>
                  </a:rPr>
                  <a:t>XS</a:t>
                </a:r>
                <a:r>
                  <a:rPr lang="en-US" sz="1300" b="1" dirty="0">
                    <a:solidFill>
                      <a:srgbClr val="FF0066"/>
                    </a:solidFill>
                  </a:rPr>
                  <a:t> </a:t>
                </a:r>
              </a:p>
            </p:txBody>
          </p:sp>
          <p:sp>
            <p:nvSpPr>
              <p:cNvPr id="34838" name="Text Box 37"/>
              <p:cNvSpPr txBox="1">
                <a:spLocks noChangeArrowheads="1"/>
              </p:cNvSpPr>
              <p:nvPr/>
            </p:nvSpPr>
            <p:spPr bwMode="auto">
              <a:xfrm>
                <a:off x="2208" y="3360"/>
                <a:ext cx="576" cy="113"/>
              </a:xfrm>
              <a:prstGeom prst="rect">
                <a:avLst/>
              </a:prstGeom>
              <a:solidFill>
                <a:srgbClr val="FFFFFF"/>
              </a:solidFill>
              <a:ln w="9525">
                <a:noFill/>
                <a:miter lim="800000"/>
                <a:headEnd/>
                <a:tailEnd/>
              </a:ln>
            </p:spPr>
            <p:txBody>
              <a:bodyPr lIns="0" tIns="0" rIns="0" bIns="0"/>
              <a:lstStyle/>
              <a:p>
                <a:pPr marL="342900" indent="-342900"/>
                <a:r>
                  <a:rPr lang="en-US" sz="1400" b="1">
                    <a:solidFill>
                      <a:srgbClr val="FF0066"/>
                    </a:solidFill>
                  </a:rPr>
                  <a:t>TSSL(%)</a:t>
                </a:r>
              </a:p>
            </p:txBody>
          </p:sp>
          <p:sp>
            <p:nvSpPr>
              <p:cNvPr id="34839" name="Line 38"/>
              <p:cNvSpPr>
                <a:spLocks noChangeShapeType="1"/>
              </p:cNvSpPr>
              <p:nvPr/>
            </p:nvSpPr>
            <p:spPr bwMode="auto">
              <a:xfrm>
                <a:off x="1584" y="2440"/>
                <a:ext cx="0" cy="888"/>
              </a:xfrm>
              <a:prstGeom prst="line">
                <a:avLst/>
              </a:prstGeom>
              <a:noFill/>
              <a:ln w="3175">
                <a:solidFill>
                  <a:srgbClr val="000000"/>
                </a:solidFill>
                <a:prstDash val="dash"/>
                <a:round/>
                <a:headEnd/>
                <a:tailEnd/>
              </a:ln>
            </p:spPr>
            <p:txBody>
              <a:bodyPr/>
              <a:lstStyle/>
              <a:p>
                <a:endParaRPr lang="en-US"/>
              </a:p>
            </p:txBody>
          </p:sp>
        </p:grpSp>
      </p:grpSp>
      <p:sp>
        <p:nvSpPr>
          <p:cNvPr id="5" name="Title 4"/>
          <p:cNvSpPr>
            <a:spLocks noGrp="1"/>
          </p:cNvSpPr>
          <p:nvPr>
            <p:ph type="title"/>
          </p:nvPr>
        </p:nvSpPr>
        <p:spPr/>
        <p:txBody>
          <a:bodyPr/>
          <a:lstStyle/>
          <a:p>
            <a:r>
              <a:rPr lang="vi-VN" sz="4000" dirty="0"/>
              <a:t> Đo lường rủi ro</a:t>
            </a:r>
            <a:endParaRPr lang="en-US" dirty="0"/>
          </a:p>
        </p:txBody>
      </p:sp>
    </p:spTree>
    <p:extLst>
      <p:ext uri="{BB962C8B-B14F-4D97-AF65-F5344CB8AC3E}">
        <p14:creationId xmlns:p14="http://schemas.microsoft.com/office/powerpoint/2010/main" val="424587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2563">
                                            <p:txEl>
                                              <p:pRg st="3" end="3"/>
                                            </p:txEl>
                                          </p:spTgt>
                                        </p:tgtEl>
                                        <p:attrNameLst>
                                          <p:attrName>style.visibility</p:attrName>
                                        </p:attrNameLst>
                                      </p:cBhvr>
                                      <p:to>
                                        <p:strVal val="visible"/>
                                      </p:to>
                                    </p:set>
                                    <p:anim calcmode="lin" valueType="num">
                                      <p:cBhvr additive="base">
                                        <p:cTn id="13"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2563">
                                            <p:txEl>
                                              <p:pRg st="7" end="7"/>
                                            </p:txEl>
                                          </p:spTgt>
                                        </p:tgtEl>
                                        <p:attrNameLst>
                                          <p:attrName>style.visibility</p:attrName>
                                        </p:attrNameLst>
                                      </p:cBhvr>
                                      <p:to>
                                        <p:strVal val="visible"/>
                                      </p:to>
                                    </p:set>
                                    <p:anim calcmode="lin" valueType="num">
                                      <p:cBhvr additive="base">
                                        <p:cTn id="19" dur="500" fill="hold"/>
                                        <p:tgtEl>
                                          <p:spTgt spid="32256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25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2563">
                                            <p:txEl>
                                              <p:pRg st="11" end="11"/>
                                            </p:txEl>
                                          </p:spTgt>
                                        </p:tgtEl>
                                        <p:attrNameLst>
                                          <p:attrName>style.visibility</p:attrName>
                                        </p:attrNameLst>
                                      </p:cBhvr>
                                      <p:to>
                                        <p:strVal val="visible"/>
                                      </p:to>
                                    </p:set>
                                    <p:anim calcmode="lin" valueType="num">
                                      <p:cBhvr additive="base">
                                        <p:cTn id="25" dur="500" fill="hold"/>
                                        <p:tgtEl>
                                          <p:spTgt spid="32256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25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NGHIÊN CỨU</a:t>
            </a:r>
          </a:p>
        </p:txBody>
      </p:sp>
      <p:sp>
        <p:nvSpPr>
          <p:cNvPr id="3" name="Content Placeholder 2"/>
          <p:cNvSpPr>
            <a:spLocks noGrp="1"/>
          </p:cNvSpPr>
          <p:nvPr>
            <p:ph idx="1"/>
          </p:nvPr>
        </p:nvSpPr>
        <p:spPr/>
        <p:txBody>
          <a:bodyPr/>
          <a:lstStyle/>
          <a:p>
            <a:pPr>
              <a:lnSpc>
                <a:spcPct val="150000"/>
              </a:lnSpc>
            </a:pPr>
            <a:r>
              <a:rPr lang="en-US" b="1" dirty="0" err="1"/>
              <a:t>Giá</a:t>
            </a:r>
            <a:r>
              <a:rPr lang="en-US" b="1" dirty="0"/>
              <a:t> </a:t>
            </a:r>
            <a:r>
              <a:rPr lang="en-US" b="1" dirty="0" err="1"/>
              <a:t>trị</a:t>
            </a:r>
            <a:r>
              <a:rPr lang="en-US" b="1" dirty="0"/>
              <a:t> </a:t>
            </a:r>
            <a:r>
              <a:rPr lang="en-US" b="1" dirty="0" err="1"/>
              <a:t>thời</a:t>
            </a:r>
            <a:r>
              <a:rPr lang="en-US" b="1" dirty="0"/>
              <a:t> </a:t>
            </a:r>
            <a:r>
              <a:rPr lang="en-US" b="1" dirty="0" err="1"/>
              <a:t>gian</a:t>
            </a:r>
            <a:r>
              <a:rPr lang="en-US" b="1" dirty="0"/>
              <a:t> </a:t>
            </a:r>
            <a:r>
              <a:rPr lang="en-US" b="1" dirty="0" err="1"/>
              <a:t>của</a:t>
            </a:r>
            <a:r>
              <a:rPr lang="en-US" b="1" dirty="0"/>
              <a:t> </a:t>
            </a:r>
            <a:r>
              <a:rPr lang="en-US" b="1" dirty="0" err="1"/>
              <a:t>tiền</a:t>
            </a:r>
            <a:endParaRPr lang="en-US" b="1" dirty="0"/>
          </a:p>
          <a:p>
            <a:pPr>
              <a:lnSpc>
                <a:spcPct val="150000"/>
              </a:lnSpc>
            </a:pPr>
            <a:r>
              <a:rPr lang="en-US" b="1" dirty="0"/>
              <a:t> </a:t>
            </a:r>
            <a:r>
              <a:rPr lang="en-US" b="1" dirty="0" err="1"/>
              <a:t>Tỷ</a:t>
            </a:r>
            <a:r>
              <a:rPr lang="en-US" b="1" dirty="0"/>
              <a:t> </a:t>
            </a:r>
            <a:r>
              <a:rPr lang="en-US" b="1" dirty="0" err="1"/>
              <a:t>suất</a:t>
            </a:r>
            <a:r>
              <a:rPr lang="en-US" b="1" dirty="0"/>
              <a:t> </a:t>
            </a:r>
            <a:r>
              <a:rPr lang="en-US" b="1" dirty="0" err="1"/>
              <a:t>sinh</a:t>
            </a:r>
            <a:r>
              <a:rPr lang="en-US" b="1" dirty="0"/>
              <a:t> </a:t>
            </a:r>
            <a:r>
              <a:rPr lang="en-US" b="1" dirty="0" err="1"/>
              <a:t>lời</a:t>
            </a:r>
            <a:r>
              <a:rPr lang="en-US" b="1" dirty="0"/>
              <a:t> </a:t>
            </a:r>
            <a:r>
              <a:rPr lang="en-US" b="1" dirty="0" err="1"/>
              <a:t>và</a:t>
            </a:r>
            <a:r>
              <a:rPr lang="en-US" b="1" dirty="0"/>
              <a:t> </a:t>
            </a:r>
            <a:r>
              <a:rPr lang="en-US" b="1" dirty="0" err="1"/>
              <a:t>rủi</a:t>
            </a:r>
            <a:r>
              <a:rPr lang="en-US" b="1" dirty="0"/>
              <a:t> </a:t>
            </a:r>
            <a:r>
              <a:rPr lang="en-US" b="1" dirty="0" err="1"/>
              <a:t>ro</a:t>
            </a:r>
            <a:endParaRPr lang="en-US" b="1" dirty="0"/>
          </a:p>
          <a:p>
            <a:pPr>
              <a:lnSpc>
                <a:spcPct val="150000"/>
              </a:lnSpc>
            </a:pPr>
            <a:r>
              <a:rPr lang="en-US" b="1" dirty="0"/>
              <a:t>Chi </a:t>
            </a:r>
            <a:r>
              <a:rPr lang="en-US" b="1" dirty="0" err="1"/>
              <a:t>phí</a:t>
            </a:r>
            <a:r>
              <a:rPr lang="en-US" b="1" dirty="0"/>
              <a:t> </a:t>
            </a:r>
            <a:r>
              <a:rPr lang="en-US" b="1" dirty="0" err="1"/>
              <a:t>sử</a:t>
            </a:r>
            <a:r>
              <a:rPr lang="en-US" b="1" dirty="0"/>
              <a:t> </a:t>
            </a:r>
            <a:r>
              <a:rPr lang="en-US" b="1" dirty="0" err="1"/>
              <a:t>dụng</a:t>
            </a:r>
            <a:r>
              <a:rPr lang="en-US" b="1" dirty="0"/>
              <a:t> </a:t>
            </a:r>
            <a:r>
              <a:rPr lang="en-US" b="1" dirty="0" err="1"/>
              <a:t>vốn</a:t>
            </a:r>
            <a:r>
              <a:rPr lang="en-US" b="1" dirty="0"/>
              <a:t> </a:t>
            </a:r>
            <a:r>
              <a:rPr lang="en-US" b="1" dirty="0" err="1"/>
              <a:t>của</a:t>
            </a:r>
            <a:r>
              <a:rPr lang="en-US" b="1" dirty="0"/>
              <a:t> </a:t>
            </a:r>
            <a:r>
              <a:rPr lang="en-US" b="1" dirty="0" err="1"/>
              <a:t>doanh</a:t>
            </a:r>
            <a:r>
              <a:rPr lang="en-US" b="1" dirty="0"/>
              <a:t> </a:t>
            </a:r>
            <a:r>
              <a:rPr lang="en-US" b="1" dirty="0" err="1"/>
              <a:t>nghiệp</a:t>
            </a:r>
            <a:endParaRPr lang="en-US" b="1" dirty="0"/>
          </a:p>
          <a:p>
            <a:pPr>
              <a:lnSpc>
                <a:spcPct val="150000"/>
              </a:lnSpc>
            </a:pPr>
            <a:r>
              <a:rPr lang="en-US" b="1" dirty="0" err="1"/>
              <a:t>Dòng</a:t>
            </a:r>
            <a:r>
              <a:rPr lang="en-US" b="1" dirty="0"/>
              <a:t> </a:t>
            </a:r>
            <a:r>
              <a:rPr lang="en-US" b="1" dirty="0" err="1"/>
              <a:t>tiền</a:t>
            </a:r>
            <a:r>
              <a:rPr lang="en-US" b="1" dirty="0"/>
              <a:t> </a:t>
            </a:r>
          </a:p>
          <a:p>
            <a:pPr>
              <a:lnSpc>
                <a:spcPct val="150000"/>
              </a:lnSpc>
            </a:pPr>
            <a:r>
              <a:rPr lang="en-US" b="1" dirty="0" err="1"/>
              <a:t>Phân</a:t>
            </a:r>
            <a:r>
              <a:rPr lang="en-US" b="1" dirty="0"/>
              <a:t> </a:t>
            </a:r>
            <a:r>
              <a:rPr lang="en-US" b="1" dirty="0" err="1"/>
              <a:t>tích</a:t>
            </a:r>
            <a:r>
              <a:rPr lang="en-US" b="1" dirty="0"/>
              <a:t> </a:t>
            </a:r>
            <a:r>
              <a:rPr lang="en-US" b="1" dirty="0" err="1"/>
              <a:t>và</a:t>
            </a:r>
            <a:r>
              <a:rPr lang="en-US" b="1" dirty="0"/>
              <a:t> </a:t>
            </a:r>
            <a:r>
              <a:rPr lang="en-US" b="1" dirty="0" err="1"/>
              <a:t>dự</a:t>
            </a:r>
            <a:r>
              <a:rPr lang="en-US" b="1" dirty="0"/>
              <a:t> </a:t>
            </a:r>
            <a:r>
              <a:rPr lang="en-US" b="1" dirty="0" err="1"/>
              <a:t>báo</a:t>
            </a:r>
            <a:r>
              <a:rPr lang="en-US" b="1" dirty="0"/>
              <a:t> </a:t>
            </a:r>
            <a:r>
              <a:rPr lang="en-US" b="1" dirty="0" err="1"/>
              <a:t>tài</a:t>
            </a:r>
            <a:r>
              <a:rPr lang="en-US" b="1" dirty="0"/>
              <a:t> </a:t>
            </a:r>
            <a:r>
              <a:rPr lang="en-US" b="1" dirty="0" err="1"/>
              <a:t>chính</a:t>
            </a:r>
            <a:r>
              <a:rPr lang="en-US" b="1" dirty="0"/>
              <a:t> </a:t>
            </a:r>
          </a:p>
          <a:p>
            <a:pPr>
              <a:lnSpc>
                <a:spcPct val="150000"/>
              </a:lnSpc>
            </a:pPr>
            <a:endParaRPr lang="en-US" b="1" dirty="0"/>
          </a:p>
        </p:txBody>
      </p:sp>
    </p:spTree>
    <p:extLst>
      <p:ext uri="{BB962C8B-B14F-4D97-AF65-F5344CB8AC3E}">
        <p14:creationId xmlns:p14="http://schemas.microsoft.com/office/powerpoint/2010/main" val="3504942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Grp="1" noChangeAspect="1"/>
          </p:cNvGraphicFramePr>
          <p:nvPr>
            <p:ph idx="1"/>
            <p:extLst>
              <p:ext uri="{D42A27DB-BD31-4B8C-83A1-F6EECF244321}">
                <p14:modId xmlns:p14="http://schemas.microsoft.com/office/powerpoint/2010/main" val="3324344781"/>
              </p:ext>
            </p:extLst>
          </p:nvPr>
        </p:nvGraphicFramePr>
        <p:xfrm>
          <a:off x="2935976" y="2309369"/>
          <a:ext cx="2358677" cy="1022720"/>
        </p:xfrm>
        <a:graphic>
          <a:graphicData uri="http://schemas.openxmlformats.org/presentationml/2006/ole">
            <mc:AlternateContent xmlns:mc="http://schemas.openxmlformats.org/markup-compatibility/2006">
              <mc:Choice xmlns:v="urn:schemas-microsoft-com:vml" Requires="v">
                <p:oleObj name="Equation" r:id="rId2" imgW="660240" imgH="431640" progId="">
                  <p:embed/>
                </p:oleObj>
              </mc:Choice>
              <mc:Fallback>
                <p:oleObj name="Equation" r:id="rId2" imgW="660240" imgH="43164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976" y="2309369"/>
                        <a:ext cx="2358677" cy="1022720"/>
                      </a:xfrm>
                      <a:prstGeom prst="rect">
                        <a:avLst/>
                      </a:prstGeom>
                      <a:noFill/>
                    </p:spPr>
                  </p:pic>
                </p:oleObj>
              </mc:Fallback>
            </mc:AlternateContent>
          </a:graphicData>
        </a:graphic>
      </p:graphicFrame>
      <p:sp>
        <p:nvSpPr>
          <p:cNvPr id="323587" name="Rectangle 3"/>
          <p:cNvSpPr>
            <a:spLocks noGrp="1" noChangeArrowheads="1"/>
          </p:cNvSpPr>
          <p:nvPr>
            <p:ph type="body" sz="half" idx="4294967295"/>
          </p:nvPr>
        </p:nvSpPr>
        <p:spPr>
          <a:xfrm>
            <a:off x="457200" y="1995954"/>
            <a:ext cx="8686800" cy="4862045"/>
          </a:xfrm>
        </p:spPr>
        <p:txBody>
          <a:bodyPr>
            <a:normAutofit/>
          </a:bodyPr>
          <a:lstStyle/>
          <a:p>
            <a:pPr>
              <a:buNone/>
            </a:pPr>
            <a:r>
              <a:rPr lang="en-US" sz="2600" dirty="0">
                <a:solidFill>
                  <a:schemeClr val="tx1"/>
                </a:solidFill>
                <a:latin typeface="+mn-lt"/>
                <a:ea typeface="+mn-ea"/>
                <a:cs typeface="+mn-cs"/>
              </a:rPr>
              <a:t>* </a:t>
            </a:r>
            <a:r>
              <a:rPr lang="en-US" sz="2600" b="1" i="1" dirty="0">
                <a:solidFill>
                  <a:schemeClr val="tx1"/>
                </a:solidFill>
                <a:latin typeface="+mn-lt"/>
                <a:ea typeface="+mn-ea"/>
                <a:cs typeface="+mn-cs"/>
              </a:rPr>
              <a:t>Tỷ suất sinh lời kỳ vọng:</a:t>
            </a:r>
          </a:p>
          <a:p>
            <a:pPr>
              <a:buNone/>
            </a:pPr>
            <a:endParaRPr lang="en-US" sz="2600" b="1" dirty="0">
              <a:solidFill>
                <a:schemeClr val="tx1"/>
              </a:solidFill>
              <a:latin typeface="+mn-lt"/>
              <a:ea typeface="+mn-ea"/>
              <a:cs typeface="+mn-cs"/>
            </a:endParaRPr>
          </a:p>
          <a:p>
            <a:pPr>
              <a:buNone/>
            </a:pPr>
            <a:endParaRPr lang="en-US" sz="2600" b="1" dirty="0">
              <a:solidFill>
                <a:schemeClr val="tx1"/>
              </a:solidFill>
              <a:latin typeface="+mn-lt"/>
              <a:ea typeface="+mn-ea"/>
              <a:cs typeface="+mn-cs"/>
            </a:endParaRPr>
          </a:p>
          <a:p>
            <a:pPr>
              <a:buNone/>
            </a:pPr>
            <a:r>
              <a:rPr lang="en-US" sz="2600" dirty="0">
                <a:solidFill>
                  <a:schemeClr val="tx1"/>
                </a:solidFill>
                <a:latin typeface="+mn-lt"/>
                <a:ea typeface="+mn-ea"/>
                <a:cs typeface="+mn-cs"/>
              </a:rPr>
              <a:t>   : </a:t>
            </a:r>
            <a:r>
              <a:rPr lang="en-US" sz="2600" i="1" dirty="0">
                <a:solidFill>
                  <a:schemeClr val="tx1"/>
                </a:solidFill>
                <a:latin typeface="+mn-lt"/>
                <a:ea typeface="+mn-ea"/>
                <a:cs typeface="+mn-cs"/>
              </a:rPr>
              <a:t>Tỷ suất sinh lời kỳ vọng</a:t>
            </a:r>
          </a:p>
          <a:p>
            <a:pPr>
              <a:buNone/>
            </a:pPr>
            <a:r>
              <a:rPr lang="vi-VN" sz="2600" i="1" dirty="0">
                <a:solidFill>
                  <a:schemeClr val="tx1"/>
                </a:solidFill>
                <a:latin typeface="+mn-lt"/>
                <a:ea typeface="+mn-ea"/>
                <a:cs typeface="+mn-cs"/>
              </a:rPr>
              <a:t>r</a:t>
            </a:r>
            <a:r>
              <a:rPr lang="vi-VN" sz="2600" i="1" baseline="-25000" dirty="0">
                <a:solidFill>
                  <a:schemeClr val="tx1"/>
                </a:solidFill>
                <a:latin typeface="+mn-lt"/>
                <a:ea typeface="+mn-ea"/>
                <a:cs typeface="+mn-cs"/>
              </a:rPr>
              <a:t>i</a:t>
            </a:r>
            <a:r>
              <a:rPr lang="vi-VN" sz="2600" i="1" dirty="0">
                <a:solidFill>
                  <a:schemeClr val="tx1"/>
                </a:solidFill>
                <a:latin typeface="+mn-lt"/>
                <a:ea typeface="+mn-ea"/>
                <a:cs typeface="+mn-cs"/>
              </a:rPr>
              <a:t>:Tỷ suất sinh lời ứng với trường hợp(biến cố) i</a:t>
            </a:r>
          </a:p>
          <a:p>
            <a:pPr>
              <a:buNone/>
            </a:pPr>
            <a:r>
              <a:rPr lang="vi-VN" sz="2600" i="1" dirty="0">
                <a:solidFill>
                  <a:schemeClr val="tx1"/>
                </a:solidFill>
                <a:latin typeface="+mn-lt"/>
                <a:ea typeface="+mn-ea"/>
                <a:cs typeface="+mn-cs"/>
              </a:rPr>
              <a:t>P</a:t>
            </a:r>
            <a:r>
              <a:rPr lang="vi-VN" sz="2600" i="1" baseline="-25000" dirty="0">
                <a:solidFill>
                  <a:schemeClr val="tx1"/>
                </a:solidFill>
                <a:latin typeface="+mn-lt"/>
                <a:ea typeface="+mn-ea"/>
                <a:cs typeface="+mn-cs"/>
              </a:rPr>
              <a:t>i</a:t>
            </a:r>
            <a:r>
              <a:rPr lang="vi-VN" sz="2600" i="1" dirty="0">
                <a:solidFill>
                  <a:schemeClr val="tx1"/>
                </a:solidFill>
                <a:latin typeface="+mn-lt"/>
                <a:ea typeface="+mn-ea"/>
                <a:cs typeface="+mn-cs"/>
              </a:rPr>
              <a:t>: Xác suất xảy ra trường hợp (biến cố) i</a:t>
            </a:r>
          </a:p>
          <a:p>
            <a:pPr>
              <a:buNone/>
            </a:pPr>
            <a:r>
              <a:rPr lang="vi-VN" sz="2600" i="1" dirty="0">
                <a:solidFill>
                  <a:schemeClr val="tx1"/>
                </a:solidFill>
                <a:latin typeface="+mn-lt"/>
                <a:ea typeface="+mn-ea"/>
                <a:cs typeface="+mn-cs"/>
              </a:rPr>
              <a:t>n: Số trường hợp (biến cố) có thể xảy ra</a:t>
            </a:r>
          </a:p>
          <a:p>
            <a:pPr eaLnBrk="1" hangingPunct="1">
              <a:buNone/>
            </a:pPr>
            <a:endParaRPr lang="en-US" sz="2600" i="1" dirty="0">
              <a:solidFill>
                <a:srgbClr val="FF0066"/>
              </a:solidFill>
            </a:endParaRPr>
          </a:p>
        </p:txBody>
      </p:sp>
      <p:graphicFrame>
        <p:nvGraphicFramePr>
          <p:cNvPr id="12291" name="Object 5"/>
          <p:cNvGraphicFramePr>
            <a:graphicFrameLocks noGrp="1" noChangeAspect="1"/>
          </p:cNvGraphicFramePr>
          <p:nvPr>
            <p:ph sz="quarter" idx="4294967295"/>
            <p:extLst>
              <p:ext uri="{D42A27DB-BD31-4B8C-83A1-F6EECF244321}">
                <p14:modId xmlns:p14="http://schemas.microsoft.com/office/powerpoint/2010/main" val="381667250"/>
              </p:ext>
            </p:extLst>
          </p:nvPr>
        </p:nvGraphicFramePr>
        <p:xfrm>
          <a:off x="364821" y="4064855"/>
          <a:ext cx="414642" cy="304800"/>
        </p:xfrm>
        <a:graphic>
          <a:graphicData uri="http://schemas.openxmlformats.org/presentationml/2006/ole">
            <mc:AlternateContent xmlns:mc="http://schemas.openxmlformats.org/markup-compatibility/2006">
              <mc:Choice xmlns:v="urn:schemas-microsoft-com:vml" Requires="v">
                <p:oleObj name="Equation" r:id="rId4" imgW="126720" imgH="152280" progId="Equation.3">
                  <p:embed/>
                </p:oleObj>
              </mc:Choice>
              <mc:Fallback>
                <p:oleObj name="Equation" r:id="rId4" imgW="126720" imgH="152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21" y="4064855"/>
                        <a:ext cx="414642" cy="304800"/>
                      </a:xfrm>
                      <a:prstGeom prst="rect">
                        <a:avLst/>
                      </a:prstGeom>
                      <a:noFill/>
                    </p:spPr>
                  </p:pic>
                </p:oleObj>
              </mc:Fallback>
            </mc:AlternateContent>
          </a:graphicData>
        </a:graphic>
      </p:graphicFrame>
      <p:sp>
        <p:nvSpPr>
          <p:cNvPr id="2" name="Title 1"/>
          <p:cNvSpPr>
            <a:spLocks noGrp="1"/>
          </p:cNvSpPr>
          <p:nvPr>
            <p:ph type="title"/>
          </p:nvPr>
        </p:nvSpPr>
        <p:spPr/>
        <p:txBody>
          <a:bodyPr/>
          <a:lstStyle/>
          <a:p>
            <a:r>
              <a:rPr lang="vi-VN" sz="4000" dirty="0"/>
              <a:t> Đo lường rủi ro</a:t>
            </a:r>
            <a:endParaRPr lang="en-US" dirty="0"/>
          </a:p>
        </p:txBody>
      </p:sp>
    </p:spTree>
    <p:extLst>
      <p:ext uri="{BB962C8B-B14F-4D97-AF65-F5344CB8AC3E}">
        <p14:creationId xmlns:p14="http://schemas.microsoft.com/office/powerpoint/2010/main" val="118644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3587">
                                            <p:txEl>
                                              <p:pRg st="3" end="3"/>
                                            </p:txEl>
                                          </p:spTgt>
                                        </p:tgtEl>
                                        <p:attrNameLst>
                                          <p:attrName>style.visibility</p:attrName>
                                        </p:attrNameLst>
                                      </p:cBhvr>
                                      <p:to>
                                        <p:strVal val="visible"/>
                                      </p:to>
                                    </p:set>
                                    <p:anim calcmode="lin" valueType="num">
                                      <p:cBhvr additive="base">
                                        <p:cTn id="13"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3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anim calcmode="lin" valueType="num">
                                      <p:cBhvr additive="base">
                                        <p:cTn id="19"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3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3587">
                                            <p:txEl>
                                              <p:pRg st="5" end="5"/>
                                            </p:txEl>
                                          </p:spTgt>
                                        </p:tgtEl>
                                        <p:attrNameLst>
                                          <p:attrName>style.visibility</p:attrName>
                                        </p:attrNameLst>
                                      </p:cBhvr>
                                      <p:to>
                                        <p:strVal val="visible"/>
                                      </p:to>
                                    </p:set>
                                    <p:anim calcmode="lin" valueType="num">
                                      <p:cBhvr additive="base">
                                        <p:cTn id="25" dur="500" fill="hold"/>
                                        <p:tgtEl>
                                          <p:spTgt spid="3235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3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3587">
                                            <p:txEl>
                                              <p:pRg st="6" end="6"/>
                                            </p:txEl>
                                          </p:spTgt>
                                        </p:tgtEl>
                                        <p:attrNameLst>
                                          <p:attrName>style.visibility</p:attrName>
                                        </p:attrNameLst>
                                      </p:cBhvr>
                                      <p:to>
                                        <p:strVal val="visible"/>
                                      </p:to>
                                    </p:set>
                                    <p:anim calcmode="lin" valueType="num">
                                      <p:cBhvr additive="base">
                                        <p:cTn id="31" dur="500" fill="hold"/>
                                        <p:tgtEl>
                                          <p:spTgt spid="3235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3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vi-VN" sz="3600" dirty="0"/>
              <a:t> Đo lường rủi ro</a:t>
            </a:r>
            <a:endParaRPr lang="en-US" b="1" dirty="0">
              <a:solidFill>
                <a:srgbClr val="FF0066"/>
              </a:solidFill>
              <a:latin typeface=".VnArial" pitchFamily="34" charset="0"/>
            </a:endParaRPr>
          </a:p>
        </p:txBody>
      </p:sp>
      <p:graphicFrame>
        <p:nvGraphicFramePr>
          <p:cNvPr id="13314" name="Object 4"/>
          <p:cNvGraphicFramePr>
            <a:graphicFrameLocks noGrp="1" noChangeAspect="1"/>
          </p:cNvGraphicFramePr>
          <p:nvPr>
            <p:ph idx="1"/>
          </p:nvPr>
        </p:nvGraphicFramePr>
        <p:xfrm>
          <a:off x="4506913" y="3876675"/>
          <a:ext cx="127000" cy="152400"/>
        </p:xfrm>
        <a:graphic>
          <a:graphicData uri="http://schemas.openxmlformats.org/presentationml/2006/ole">
            <mc:AlternateContent xmlns:mc="http://schemas.openxmlformats.org/markup-compatibility/2006">
              <mc:Choice xmlns:v="urn:schemas-microsoft-com:vml" Requires="v">
                <p:oleObj name="Equation" r:id="rId2" imgW="126720" imgH="152280" progId="">
                  <p:embed/>
                </p:oleObj>
              </mc:Choice>
              <mc:Fallback>
                <p:oleObj name="Equation" r:id="rId2" imgW="126720" imgH="15228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913" y="3876675"/>
                        <a:ext cx="127000" cy="152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25635" name="Rectangle 3"/>
          <p:cNvSpPr>
            <a:spLocks noGrp="1" noChangeArrowheads="1"/>
          </p:cNvSpPr>
          <p:nvPr>
            <p:ph type="body" sz="half" idx="4294967295"/>
          </p:nvPr>
        </p:nvSpPr>
        <p:spPr>
          <a:xfrm>
            <a:off x="457200" y="1600200"/>
            <a:ext cx="8193087" cy="5257800"/>
          </a:xfrm>
        </p:spPr>
        <p:txBody>
          <a:bodyPr>
            <a:normAutofit/>
          </a:bodyPr>
          <a:lstStyle/>
          <a:p>
            <a:pPr>
              <a:buNone/>
            </a:pPr>
            <a:r>
              <a:rPr lang="en-US" sz="2400" dirty="0">
                <a:solidFill>
                  <a:schemeClr val="tx1"/>
                </a:solidFill>
                <a:latin typeface="+mn-lt"/>
                <a:ea typeface="+mn-ea"/>
                <a:cs typeface="+mn-cs"/>
              </a:rPr>
              <a:t>* </a:t>
            </a:r>
            <a:r>
              <a:rPr lang="en-US" sz="2400" b="1" i="1" dirty="0">
                <a:solidFill>
                  <a:schemeClr val="tx1"/>
                </a:solidFill>
                <a:latin typeface="+mn-lt"/>
                <a:ea typeface="+mn-ea"/>
                <a:cs typeface="+mn-cs"/>
              </a:rPr>
              <a:t>Độ lệch chuẩn:</a:t>
            </a:r>
          </a:p>
          <a:p>
            <a:r>
              <a:rPr lang="vi-VN" sz="2400" b="1" dirty="0">
                <a:solidFill>
                  <a:schemeClr val="tx1"/>
                </a:solidFill>
                <a:latin typeface="+mn-lt"/>
                <a:ea typeface="+mn-ea"/>
                <a:cs typeface="+mn-cs"/>
              </a:rPr>
              <a:t> </a:t>
            </a:r>
            <a:r>
              <a:rPr lang="vi-VN" sz="2400" dirty="0">
                <a:solidFill>
                  <a:schemeClr val="tx1"/>
                </a:solidFill>
                <a:latin typeface="+mn-lt"/>
                <a:ea typeface="+mn-ea"/>
                <a:cs typeface="+mn-cs"/>
              </a:rPr>
              <a:t>Phương sai – Trung bình gia quyền của các bình phương của độ lệch giữa giá trị thực tế so với giá trị trung bình. Là cách để đo sự biến động. </a:t>
            </a:r>
          </a:p>
          <a:p>
            <a:r>
              <a:rPr lang="vi-VN" sz="2400" dirty="0">
                <a:solidFill>
                  <a:schemeClr val="tx1"/>
                </a:solidFill>
                <a:latin typeface="+mn-lt"/>
                <a:ea typeface="+mn-ea"/>
                <a:cs typeface="+mn-cs"/>
              </a:rPr>
              <a:t> Độ lệch chuẩn –  là căn bậc 2 của phương sai.</a:t>
            </a:r>
          </a:p>
          <a:p>
            <a:r>
              <a:rPr lang="vi-VN" sz="2400" dirty="0">
                <a:solidFill>
                  <a:schemeClr val="tx1"/>
                </a:solidFill>
                <a:latin typeface="+mn-lt"/>
                <a:ea typeface="+mn-ea"/>
                <a:cs typeface="+mn-cs"/>
              </a:rPr>
              <a:t> </a:t>
            </a:r>
            <a:r>
              <a:rPr lang="vi-VN" sz="2400" dirty="0">
                <a:solidFill>
                  <a:schemeClr val="tx1"/>
                </a:solidFill>
              </a:rPr>
              <a:t>Khi áp dụng đối với tỷ suất sinh lời trong đầu tư độ lệch chuẩn cho biết sự biến động của tỷ suât sinh lời r</a:t>
            </a:r>
            <a:r>
              <a:rPr lang="vi-VN" sz="2400" baseline="-25000" dirty="0">
                <a:solidFill>
                  <a:schemeClr val="tx1"/>
                </a:solidFill>
              </a:rPr>
              <a:t>i</a:t>
            </a:r>
            <a:r>
              <a:rPr lang="vi-VN" sz="2400" dirty="0">
                <a:solidFill>
                  <a:schemeClr val="tx1"/>
                </a:solidFill>
              </a:rPr>
              <a:t> xung quanh tỷ suất sinh lời kỳ vọng   , từ đó đánh giá mức độ rủi ro của khoản đầu tư.</a:t>
            </a:r>
            <a:endParaRPr lang="en-US" sz="2400" dirty="0">
              <a:solidFill>
                <a:schemeClr val="tx1"/>
              </a:solidFill>
              <a:latin typeface="+mn-lt"/>
              <a:ea typeface="+mn-ea"/>
              <a:cs typeface="+mn-cs"/>
            </a:endParaRPr>
          </a:p>
          <a:p>
            <a:pPr eaLnBrk="1" hangingPunct="1">
              <a:lnSpc>
                <a:spcPct val="120000"/>
              </a:lnSpc>
              <a:buNone/>
            </a:pPr>
            <a:endParaRPr lang="en-US" sz="2400" dirty="0"/>
          </a:p>
        </p:txBody>
      </p:sp>
      <p:sp>
        <p:nvSpPr>
          <p:cNvPr id="13319" name="Rectangle 5"/>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3320"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8125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5635">
                                            <p:txEl>
                                              <p:pRg st="1" end="1"/>
                                            </p:txEl>
                                          </p:spTgt>
                                        </p:tgtEl>
                                        <p:attrNameLst>
                                          <p:attrName>style.visibility</p:attrName>
                                        </p:attrNameLst>
                                      </p:cBhvr>
                                      <p:to>
                                        <p:strVal val="visible"/>
                                      </p:to>
                                    </p:set>
                                    <p:anim calcmode="lin" valueType="num">
                                      <p:cBhvr additive="base">
                                        <p:cTn id="13"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5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5635">
                                            <p:txEl>
                                              <p:pRg st="2" end="2"/>
                                            </p:txEl>
                                          </p:spTgt>
                                        </p:tgtEl>
                                        <p:attrNameLst>
                                          <p:attrName>style.visibility</p:attrName>
                                        </p:attrNameLst>
                                      </p:cBhvr>
                                      <p:to>
                                        <p:strVal val="visible"/>
                                      </p:to>
                                    </p:set>
                                    <p:anim calcmode="lin" valueType="num">
                                      <p:cBhvr additive="base">
                                        <p:cTn id="19"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5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5635">
                                            <p:txEl>
                                              <p:pRg st="3" end="3"/>
                                            </p:txEl>
                                          </p:spTgt>
                                        </p:tgtEl>
                                        <p:attrNameLst>
                                          <p:attrName>style.visibility</p:attrName>
                                        </p:attrNameLst>
                                      </p:cBhvr>
                                      <p:to>
                                        <p:strVal val="visible"/>
                                      </p:to>
                                    </p:set>
                                    <p:anim calcmode="lin" valueType="num">
                                      <p:cBhvr additive="base">
                                        <p:cTn id="25"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56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dirty="0"/>
              <a:t> Đo lường rủi ro</a:t>
            </a:r>
            <a:endParaRPr lang="en-US" dirty="0"/>
          </a:p>
        </p:txBody>
      </p:sp>
      <p:sp>
        <p:nvSpPr>
          <p:cNvPr id="3" name="Content Placeholder 2"/>
          <p:cNvSpPr>
            <a:spLocks noGrp="1"/>
          </p:cNvSpPr>
          <p:nvPr>
            <p:ph idx="1"/>
          </p:nvPr>
        </p:nvSpPr>
        <p:spPr/>
        <p:txBody>
          <a:bodyPr/>
          <a:lstStyle/>
          <a:p>
            <a:pPr algn="just">
              <a:buNone/>
            </a:pPr>
            <a:r>
              <a:rPr lang="vi-VN" sz="2000" dirty="0">
                <a:solidFill>
                  <a:schemeClr val="tx1"/>
                </a:solidFill>
              </a:rPr>
              <a:t>	</a:t>
            </a:r>
          </a:p>
          <a:p>
            <a:pPr algn="just">
              <a:buNone/>
            </a:pPr>
            <a:r>
              <a:rPr lang="vi-VN" sz="2000" dirty="0">
                <a:solidFill>
                  <a:schemeClr val="tx1"/>
                </a:solidFill>
              </a:rPr>
              <a:t> - </a:t>
            </a:r>
            <a:r>
              <a:rPr lang="vi-VN" sz="2000" b="1" u="sng" dirty="0">
                <a:solidFill>
                  <a:schemeClr val="tx1"/>
                </a:solidFill>
              </a:rPr>
              <a:t>Phương sai và độ lệch chuẩn của tỷ suất sinh lời </a:t>
            </a:r>
          </a:p>
          <a:p>
            <a:pPr algn="just">
              <a:buNone/>
            </a:pPr>
            <a:r>
              <a:rPr lang="en-US" sz="2000" b="1" dirty="0">
                <a:solidFill>
                  <a:schemeClr val="tx1"/>
                </a:solidFill>
              </a:rPr>
              <a:t>   </a:t>
            </a:r>
          </a:p>
          <a:p>
            <a:pPr algn="just"/>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1830386655"/>
              </p:ext>
            </p:extLst>
          </p:nvPr>
        </p:nvGraphicFramePr>
        <p:xfrm>
          <a:off x="1283545" y="3055285"/>
          <a:ext cx="3559175" cy="947738"/>
        </p:xfrm>
        <a:graphic>
          <a:graphicData uri="http://schemas.openxmlformats.org/presentationml/2006/ole">
            <mc:AlternateContent xmlns:mc="http://schemas.openxmlformats.org/markup-compatibility/2006">
              <mc:Choice xmlns:v="urn:schemas-microsoft-com:vml" Requires="v">
                <p:oleObj name="Equation" r:id="rId2" imgW="1625400" imgH="431640" progId="Equation.3">
                  <p:embed/>
                </p:oleObj>
              </mc:Choice>
              <mc:Fallback>
                <p:oleObj name="Equation" r:id="rId2" imgW="162540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545" y="3055285"/>
                        <a:ext cx="3559175" cy="9477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685134329"/>
              </p:ext>
            </p:extLst>
          </p:nvPr>
        </p:nvGraphicFramePr>
        <p:xfrm>
          <a:off x="1406736" y="4465637"/>
          <a:ext cx="3697287" cy="1096963"/>
        </p:xfrm>
        <a:graphic>
          <a:graphicData uri="http://schemas.openxmlformats.org/presentationml/2006/ole">
            <mc:AlternateContent xmlns:mc="http://schemas.openxmlformats.org/markup-compatibility/2006">
              <mc:Choice xmlns:v="urn:schemas-microsoft-com:vml" Requires="v">
                <p:oleObj name="Equation" r:id="rId4" imgW="1638000" imgH="482400" progId="Equation.3">
                  <p:embed/>
                </p:oleObj>
              </mc:Choice>
              <mc:Fallback>
                <p:oleObj name="Equation" r:id="rId4" imgW="163800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736" y="4465637"/>
                        <a:ext cx="3697287" cy="10969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62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vi-VN" sz="4000" dirty="0"/>
              <a:t> Đo lường rủi ro</a:t>
            </a:r>
            <a:endParaRPr lang="en-US" b="1" dirty="0">
              <a:solidFill>
                <a:srgbClr val="FF0066"/>
              </a:solidFill>
              <a:latin typeface=".VnArial" pitchFamily="34" charset="0"/>
            </a:endParaRPr>
          </a:p>
        </p:txBody>
      </p:sp>
      <p:sp>
        <p:nvSpPr>
          <p:cNvPr id="328707" name="Rectangle 3"/>
          <p:cNvSpPr>
            <a:spLocks noGrp="1" noChangeArrowheads="1"/>
          </p:cNvSpPr>
          <p:nvPr>
            <p:ph idx="1"/>
          </p:nvPr>
        </p:nvSpPr>
        <p:spPr/>
        <p:txBody>
          <a:bodyPr>
            <a:noAutofit/>
          </a:bodyPr>
          <a:lstStyle/>
          <a:p>
            <a:pPr>
              <a:buNone/>
            </a:pPr>
            <a:r>
              <a:rPr lang="en-US" sz="1800" dirty="0">
                <a:solidFill>
                  <a:schemeClr val="tx1"/>
                </a:solidFill>
              </a:rPr>
              <a:t>* </a:t>
            </a:r>
            <a:r>
              <a:rPr lang="en-US" sz="1800" b="1" i="1" dirty="0">
                <a:solidFill>
                  <a:schemeClr val="tx1"/>
                </a:solidFill>
              </a:rPr>
              <a:t>Độ lệch chuẩn và hệ số biến thiên:</a:t>
            </a:r>
          </a:p>
          <a:p>
            <a:pPr>
              <a:buNone/>
            </a:pPr>
            <a:r>
              <a:rPr lang="en-US" sz="1800" b="1" dirty="0">
                <a:solidFill>
                  <a:schemeClr val="tx1"/>
                </a:solidFill>
              </a:rPr>
              <a:t>  - Độ lệch </a:t>
            </a:r>
            <a:r>
              <a:rPr lang="en-US" sz="1800" b="1" dirty="0" err="1">
                <a:solidFill>
                  <a:schemeClr val="tx1"/>
                </a:solidFill>
              </a:rPr>
              <a:t>chuẩn</a:t>
            </a:r>
            <a:r>
              <a:rPr lang="en-US" sz="1800" b="1" dirty="0">
                <a:solidFill>
                  <a:schemeClr val="tx1"/>
                </a:solidFill>
              </a:rPr>
              <a:t>(</a:t>
            </a:r>
            <a:r>
              <a:rPr lang="en-US" sz="1800" b="1" dirty="0" err="1">
                <a:solidFill>
                  <a:schemeClr val="tx1"/>
                </a:solidFill>
              </a:rPr>
              <a:t>σ</a:t>
            </a:r>
            <a:r>
              <a:rPr lang="en-US" sz="1800" b="1" dirty="0">
                <a:solidFill>
                  <a:schemeClr val="tx1"/>
                </a:solidFill>
              </a:rPr>
              <a:t>):  </a:t>
            </a:r>
          </a:p>
          <a:p>
            <a:pPr>
              <a:buNone/>
            </a:pPr>
            <a:r>
              <a:rPr lang="vi-VN" sz="1800" dirty="0">
                <a:solidFill>
                  <a:schemeClr val="tx1"/>
                </a:solidFill>
              </a:rPr>
              <a:t>   =&gt; Cùng một chỉ số về tỷ suất sinh lời kỳ vọng, khoản đầu tư nào có độ lệch chuẩn càng cao thi mức rủi ro càng lớn.</a:t>
            </a:r>
          </a:p>
          <a:p>
            <a:pPr>
              <a:buNone/>
            </a:pPr>
            <a:r>
              <a:rPr lang="vi-VN" sz="1800" dirty="0">
                <a:solidFill>
                  <a:schemeClr val="tx1"/>
                </a:solidFill>
              </a:rPr>
              <a:t>  </a:t>
            </a:r>
            <a:r>
              <a:rPr lang="vi-VN" sz="1800" b="1" dirty="0">
                <a:solidFill>
                  <a:schemeClr val="tx1"/>
                </a:solidFill>
              </a:rPr>
              <a:t>- Hệ số biến thiên (C</a:t>
            </a:r>
            <a:r>
              <a:rPr lang="vi-VN" sz="1800" b="1" baseline="-25000" dirty="0">
                <a:solidFill>
                  <a:schemeClr val="tx1"/>
                </a:solidFill>
              </a:rPr>
              <a:t>v</a:t>
            </a:r>
            <a:r>
              <a:rPr lang="vi-VN" sz="1800" b="1" dirty="0">
                <a:solidFill>
                  <a:schemeClr val="tx1"/>
                </a:solidFill>
              </a:rPr>
              <a:t>): Thước đo rủi ro trên mỗi đơn vị tỷ suất sinh lời kỳ vọng.</a:t>
            </a:r>
          </a:p>
          <a:p>
            <a:pPr>
              <a:buNone/>
            </a:pPr>
            <a:endParaRPr lang="en-US" sz="1800" dirty="0">
              <a:solidFill>
                <a:schemeClr val="tx1"/>
              </a:solidFill>
            </a:endParaRPr>
          </a:p>
          <a:p>
            <a:pPr>
              <a:buNone/>
            </a:pPr>
            <a:r>
              <a:rPr lang="en-US" sz="1800" dirty="0">
                <a:solidFill>
                  <a:schemeClr val="tx1"/>
                </a:solidFill>
              </a:rPr>
              <a:t> --</a:t>
            </a:r>
            <a:r>
              <a:rPr lang="vi-VN" sz="1800" dirty="0">
                <a:solidFill>
                  <a:schemeClr val="tx1"/>
                </a:solidFill>
              </a:rPr>
              <a:t>&gt; Các khoản đầu tư có tỷ suất sinh lời khác nhau, khoản đầu tư nào có hệ số biến thiên (C</a:t>
            </a:r>
            <a:r>
              <a:rPr lang="vi-VN" sz="1800" baseline="-25000" dirty="0">
                <a:solidFill>
                  <a:schemeClr val="tx1"/>
                </a:solidFill>
              </a:rPr>
              <a:t>v</a:t>
            </a:r>
            <a:r>
              <a:rPr lang="vi-VN" sz="1800" dirty="0">
                <a:solidFill>
                  <a:schemeClr val="tx1"/>
                </a:solidFill>
              </a:rPr>
              <a:t>) càng cao thi mức rủi ro càng lớn.</a:t>
            </a:r>
          </a:p>
          <a:p>
            <a:pPr>
              <a:buNone/>
            </a:pPr>
            <a:endParaRPr lang="en-US" sz="1800" dirty="0">
              <a:solidFill>
                <a:schemeClr val="tx1"/>
              </a:solidFill>
            </a:endParaRPr>
          </a:p>
          <a:p>
            <a:pPr>
              <a:buNone/>
            </a:pPr>
            <a:endParaRPr lang="el-GR" sz="1800" b="1" dirty="0">
              <a:solidFill>
                <a:schemeClr val="tx1"/>
              </a:solidFill>
            </a:endParaRPr>
          </a:p>
          <a:p>
            <a:pPr>
              <a:buNone/>
            </a:pPr>
            <a:endParaRPr lang="en-US" sz="1800" b="1" dirty="0">
              <a:solidFill>
                <a:schemeClr val="tx1"/>
              </a:solidFill>
            </a:endParaRPr>
          </a:p>
          <a:p>
            <a:pPr>
              <a:buNone/>
            </a:pPr>
            <a:r>
              <a:rPr lang="en-US" sz="1800" b="1" dirty="0">
                <a:solidFill>
                  <a:schemeClr val="tx1"/>
                </a:solidFill>
              </a:rPr>
              <a:t>   </a:t>
            </a:r>
          </a:p>
          <a:p>
            <a:pPr eaLnBrk="1" hangingPunct="1">
              <a:lnSpc>
                <a:spcPct val="80000"/>
              </a:lnSpc>
              <a:buNone/>
            </a:pPr>
            <a:endParaRPr lang="en-US" sz="1800" b="1" dirty="0">
              <a:solidFill>
                <a:schemeClr val="hlink"/>
              </a:solidFill>
            </a:endParaRPr>
          </a:p>
        </p:txBody>
      </p:sp>
      <p:sp>
        <p:nvSpPr>
          <p:cNvPr id="14341"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4342"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4343"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1434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4338" name="Object 8"/>
          <p:cNvGraphicFramePr>
            <a:graphicFrameLocks noChangeAspect="1"/>
          </p:cNvGraphicFramePr>
          <p:nvPr/>
        </p:nvGraphicFramePr>
        <p:xfrm>
          <a:off x="3505200" y="4191000"/>
          <a:ext cx="1250950" cy="998537"/>
        </p:xfrm>
        <a:graphic>
          <a:graphicData uri="http://schemas.openxmlformats.org/presentationml/2006/ole">
            <mc:AlternateContent xmlns:mc="http://schemas.openxmlformats.org/markup-compatibility/2006">
              <mc:Choice xmlns:v="urn:schemas-microsoft-com:vml" Requires="v">
                <p:oleObj name="Equation" r:id="rId2" imgW="507960" imgH="393480" progId="Equation.3">
                  <p:embed/>
                </p:oleObj>
              </mc:Choice>
              <mc:Fallback>
                <p:oleObj name="Equation" r:id="rId2" imgW="50796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191000"/>
                        <a:ext cx="1250950" cy="9985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08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8707">
                                            <p:txEl>
                                              <p:pRg st="2" end="2"/>
                                            </p:txEl>
                                          </p:spTgt>
                                        </p:tgtEl>
                                        <p:attrNameLst>
                                          <p:attrName>style.visibility</p:attrName>
                                        </p:attrNameLst>
                                      </p:cBhvr>
                                      <p:to>
                                        <p:strVal val="visible"/>
                                      </p:to>
                                    </p:set>
                                    <p:anim calcmode="lin" valueType="num">
                                      <p:cBhvr additive="base">
                                        <p:cTn id="19" dur="5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8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8707">
                                            <p:txEl>
                                              <p:pRg st="3" end="3"/>
                                            </p:txEl>
                                          </p:spTgt>
                                        </p:tgtEl>
                                        <p:attrNameLst>
                                          <p:attrName>style.visibility</p:attrName>
                                        </p:attrNameLst>
                                      </p:cBhvr>
                                      <p:to>
                                        <p:strVal val="visible"/>
                                      </p:to>
                                    </p:set>
                                    <p:anim calcmode="lin" valueType="num">
                                      <p:cBhvr additive="base">
                                        <p:cTn id="25" dur="500" fill="hold"/>
                                        <p:tgtEl>
                                          <p:spTgt spid="3287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8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8707">
                                            <p:txEl>
                                              <p:pRg st="5" end="5"/>
                                            </p:txEl>
                                          </p:spTgt>
                                        </p:tgtEl>
                                        <p:attrNameLst>
                                          <p:attrName>style.visibility</p:attrName>
                                        </p:attrNameLst>
                                      </p:cBhvr>
                                      <p:to>
                                        <p:strVal val="visible"/>
                                      </p:to>
                                    </p:set>
                                    <p:anim calcmode="lin" valueType="num">
                                      <p:cBhvr additive="base">
                                        <p:cTn id="31" dur="500" fill="hold"/>
                                        <p:tgtEl>
                                          <p:spTgt spid="3287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8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8707">
                                            <p:txEl>
                                              <p:pRg st="9" end="9"/>
                                            </p:txEl>
                                          </p:spTgt>
                                        </p:tgtEl>
                                        <p:attrNameLst>
                                          <p:attrName>style.visibility</p:attrName>
                                        </p:attrNameLst>
                                      </p:cBhvr>
                                      <p:to>
                                        <p:strVal val="visible"/>
                                      </p:to>
                                    </p:set>
                                    <p:anim calcmode="lin" valueType="num">
                                      <p:cBhvr additive="base">
                                        <p:cTn id="37" dur="500" fill="hold"/>
                                        <p:tgtEl>
                                          <p:spTgt spid="32870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87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1</a:t>
            </a:r>
          </a:p>
        </p:txBody>
      </p:sp>
      <p:sp>
        <p:nvSpPr>
          <p:cNvPr id="3" name="Content Placeholder 2"/>
          <p:cNvSpPr>
            <a:spLocks noGrp="1"/>
          </p:cNvSpPr>
          <p:nvPr>
            <p:ph idx="1"/>
          </p:nvPr>
        </p:nvSpPr>
        <p:spPr>
          <a:xfrm>
            <a:off x="494828" y="1949824"/>
            <a:ext cx="8329595" cy="4007224"/>
          </a:xfrm>
        </p:spPr>
        <p:txBody>
          <a:bodyPr>
            <a:noAutofit/>
          </a:bodyPr>
          <a:lstStyle/>
          <a:p>
            <a:pPr marL="0" indent="0">
              <a:buNone/>
            </a:pPr>
            <a:r>
              <a:rPr lang="en-US" sz="2000" dirty="0" err="1">
                <a:latin typeface="Times New Roman"/>
                <a:cs typeface="Times New Roman"/>
              </a:rPr>
              <a:t>Quỹ</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Z </a:t>
            </a:r>
            <a:r>
              <a:rPr lang="en-US" sz="2000" dirty="0" err="1">
                <a:latin typeface="Times New Roman"/>
                <a:cs typeface="Times New Roman"/>
              </a:rPr>
              <a:t>có</a:t>
            </a:r>
            <a:r>
              <a:rPr lang="en-US" sz="2000" dirty="0">
                <a:latin typeface="Times New Roman"/>
                <a:cs typeface="Times New Roman"/>
              </a:rPr>
              <a:t> $ 1.000.000 </a:t>
            </a:r>
            <a:r>
              <a:rPr lang="en-US" sz="2000" dirty="0" err="1">
                <a:latin typeface="Times New Roman"/>
                <a:cs typeface="Times New Roman"/>
              </a:rPr>
              <a:t>để</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a:t>
            </a:r>
            <a:r>
              <a:rPr lang="en-US" sz="2000" dirty="0" err="1">
                <a:latin typeface="Times New Roman"/>
                <a:cs typeface="Times New Roman"/>
              </a:rPr>
              <a:t>đang</a:t>
            </a:r>
            <a:r>
              <a:rPr lang="en-US" sz="2000" dirty="0">
                <a:latin typeface="Times New Roman"/>
                <a:cs typeface="Times New Roman"/>
              </a:rPr>
              <a:t> </a:t>
            </a:r>
            <a:r>
              <a:rPr lang="en-US" sz="2000" dirty="0" err="1">
                <a:latin typeface="Times New Roman"/>
                <a:cs typeface="Times New Roman"/>
              </a:rPr>
              <a:t>chọn</a:t>
            </a:r>
            <a:r>
              <a:rPr lang="en-US" sz="2000" dirty="0">
                <a:latin typeface="Times New Roman"/>
                <a:cs typeface="Times New Roman"/>
              </a:rPr>
              <a:t> </a:t>
            </a:r>
            <a:r>
              <a:rPr lang="en-US" sz="2000" dirty="0" err="1">
                <a:latin typeface="Times New Roman"/>
                <a:cs typeface="Times New Roman"/>
              </a:rPr>
              <a:t>lựa</a:t>
            </a:r>
            <a:r>
              <a:rPr lang="en-US" sz="2000" dirty="0">
                <a:latin typeface="Times New Roman"/>
                <a:cs typeface="Times New Roman"/>
              </a:rPr>
              <a:t> </a:t>
            </a:r>
            <a:r>
              <a:rPr lang="en-US" sz="2000" dirty="0" err="1">
                <a:latin typeface="Times New Roman"/>
                <a:cs typeface="Times New Roman"/>
              </a:rPr>
              <a:t>cổ</a:t>
            </a:r>
            <a:r>
              <a:rPr lang="en-US" sz="2000" dirty="0">
                <a:latin typeface="Times New Roman"/>
                <a:cs typeface="Times New Roman"/>
              </a:rPr>
              <a:t> </a:t>
            </a:r>
            <a:r>
              <a:rPr lang="en-US" sz="2000" dirty="0" err="1">
                <a:latin typeface="Times New Roman"/>
                <a:cs typeface="Times New Roman"/>
              </a:rPr>
              <a:t>phiếu</a:t>
            </a:r>
            <a:r>
              <a:rPr lang="en-US" sz="2000" dirty="0">
                <a:latin typeface="Times New Roman"/>
                <a:cs typeface="Times New Roman"/>
              </a:rPr>
              <a:t> </a:t>
            </a:r>
            <a:r>
              <a:rPr lang="en-US" sz="2000" dirty="0" err="1">
                <a:latin typeface="Times New Roman"/>
                <a:cs typeface="Times New Roman"/>
              </a:rPr>
              <a:t>của</a:t>
            </a:r>
            <a:r>
              <a:rPr lang="en-US" sz="2000" dirty="0">
                <a:latin typeface="Times New Roman"/>
                <a:cs typeface="Times New Roman"/>
              </a:rPr>
              <a:t> 2 </a:t>
            </a:r>
            <a:r>
              <a:rPr lang="en-US" sz="2000" dirty="0" err="1">
                <a:latin typeface="Times New Roman"/>
                <a:cs typeface="Times New Roman"/>
              </a:rPr>
              <a:t>công</a:t>
            </a:r>
            <a:r>
              <a:rPr lang="en-US" sz="2000" dirty="0">
                <a:latin typeface="Times New Roman"/>
                <a:cs typeface="Times New Roman"/>
              </a:rPr>
              <a:t> </a:t>
            </a:r>
            <a:r>
              <a:rPr lang="en-US" sz="2000" dirty="0" err="1">
                <a:latin typeface="Times New Roman"/>
                <a:cs typeface="Times New Roman"/>
              </a:rPr>
              <a:t>ty</a:t>
            </a:r>
            <a:r>
              <a:rPr lang="en-US" sz="2000" dirty="0">
                <a:latin typeface="Times New Roman"/>
                <a:cs typeface="Times New Roman"/>
              </a:rPr>
              <a:t> AT </a:t>
            </a:r>
            <a:r>
              <a:rPr lang="en-US" sz="2000" dirty="0" err="1">
                <a:latin typeface="Times New Roman"/>
                <a:cs typeface="Times New Roman"/>
              </a:rPr>
              <a:t>và</a:t>
            </a:r>
            <a:r>
              <a:rPr lang="en-US" sz="2000" dirty="0">
                <a:latin typeface="Times New Roman"/>
                <a:cs typeface="Times New Roman"/>
              </a:rPr>
              <a:t> BT </a:t>
            </a:r>
            <a:r>
              <a:rPr lang="en-US" sz="2000" dirty="0" err="1">
                <a:latin typeface="Times New Roman"/>
                <a:cs typeface="Times New Roman"/>
              </a:rPr>
              <a:t>mà</a:t>
            </a:r>
            <a:r>
              <a:rPr lang="en-US" sz="2000" dirty="0">
                <a:latin typeface="Times New Roman"/>
                <a:cs typeface="Times New Roman"/>
              </a:rPr>
              <a:t> </a:t>
            </a:r>
            <a:r>
              <a:rPr lang="en-US" sz="2000" dirty="0" err="1">
                <a:latin typeface="Times New Roman"/>
                <a:cs typeface="Times New Roman"/>
              </a:rPr>
              <a:t>lãi</a:t>
            </a:r>
            <a:r>
              <a:rPr lang="en-US" sz="2000" dirty="0">
                <a:latin typeface="Times New Roman"/>
                <a:cs typeface="Times New Roman"/>
              </a:rPr>
              <a:t> </a:t>
            </a:r>
            <a:r>
              <a:rPr lang="en-US" sz="2000" dirty="0" err="1">
                <a:latin typeface="Times New Roman"/>
                <a:cs typeface="Times New Roman"/>
              </a:rPr>
              <a:t>suất</a:t>
            </a:r>
            <a:r>
              <a:rPr lang="en-US" sz="2000" dirty="0">
                <a:latin typeface="Times New Roman"/>
                <a:cs typeface="Times New Roman"/>
              </a:rPr>
              <a:t> </a:t>
            </a:r>
            <a:r>
              <a:rPr lang="en-US" sz="2000" dirty="0" err="1">
                <a:latin typeface="Times New Roman"/>
                <a:cs typeface="Times New Roman"/>
              </a:rPr>
              <a:t>đạt</a:t>
            </a:r>
            <a:r>
              <a:rPr lang="en-US" sz="2000" dirty="0">
                <a:latin typeface="Times New Roman"/>
                <a:cs typeface="Times New Roman"/>
              </a:rPr>
              <a:t> </a:t>
            </a:r>
            <a:r>
              <a:rPr lang="en-US" sz="2000" dirty="0" err="1">
                <a:latin typeface="Times New Roman"/>
                <a:cs typeface="Times New Roman"/>
              </a:rPr>
              <a:t>được</a:t>
            </a:r>
            <a:r>
              <a:rPr lang="en-US" sz="2000" dirty="0">
                <a:latin typeface="Times New Roman"/>
                <a:cs typeface="Times New Roman"/>
              </a:rPr>
              <a:t> </a:t>
            </a:r>
            <a:r>
              <a:rPr lang="en-US" sz="2000" dirty="0" err="1">
                <a:latin typeface="Times New Roman"/>
                <a:cs typeface="Times New Roman"/>
              </a:rPr>
              <a:t>trong</a:t>
            </a:r>
            <a:r>
              <a:rPr lang="en-US" sz="2000" dirty="0">
                <a:latin typeface="Times New Roman"/>
                <a:cs typeface="Times New Roman"/>
              </a:rPr>
              <a:t> 4 </a:t>
            </a:r>
            <a:r>
              <a:rPr lang="en-US" sz="2000" dirty="0" err="1">
                <a:latin typeface="Times New Roman"/>
                <a:cs typeface="Times New Roman"/>
              </a:rPr>
              <a:t>năm</a:t>
            </a:r>
            <a:r>
              <a:rPr lang="en-US" sz="2000" dirty="0">
                <a:latin typeface="Times New Roman"/>
                <a:cs typeface="Times New Roman"/>
              </a:rPr>
              <a:t> </a:t>
            </a:r>
            <a:r>
              <a:rPr lang="en-US" sz="2000" dirty="0" err="1">
                <a:latin typeface="Times New Roman"/>
                <a:cs typeface="Times New Roman"/>
              </a:rPr>
              <a:t>gần</a:t>
            </a:r>
            <a:r>
              <a:rPr lang="en-US" sz="2000" dirty="0">
                <a:latin typeface="Times New Roman"/>
                <a:cs typeface="Times New Roman"/>
              </a:rPr>
              <a:t> </a:t>
            </a:r>
            <a:r>
              <a:rPr lang="en-US" sz="2000" dirty="0" err="1">
                <a:latin typeface="Times New Roman"/>
                <a:cs typeface="Times New Roman"/>
              </a:rPr>
              <a:t>đây</a:t>
            </a:r>
            <a:r>
              <a:rPr lang="en-US" sz="2000" dirty="0">
                <a:latin typeface="Times New Roman"/>
                <a:cs typeface="Times New Roman"/>
              </a:rPr>
              <a:t> </a:t>
            </a:r>
            <a:r>
              <a:rPr lang="en-US" sz="2000" dirty="0" err="1">
                <a:latin typeface="Times New Roman"/>
                <a:cs typeface="Times New Roman"/>
              </a:rPr>
              <a:t>là</a:t>
            </a:r>
            <a:r>
              <a:rPr lang="en-US" sz="2000" dirty="0">
                <a:latin typeface="Times New Roman"/>
                <a:cs typeface="Times New Roman"/>
              </a:rPr>
              <a:t>:</a:t>
            </a: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457200" indent="-457200">
              <a:buAutoNum type="arabicPeriod"/>
            </a:pPr>
            <a:r>
              <a:rPr lang="en-US" sz="2000" dirty="0" err="1">
                <a:latin typeface="Times New Roman"/>
                <a:cs typeface="Times New Roman"/>
              </a:rPr>
              <a:t>Tính</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sinh</a:t>
            </a:r>
            <a:r>
              <a:rPr lang="en-US" sz="2000" dirty="0">
                <a:latin typeface="Times New Roman"/>
                <a:cs typeface="Times New Roman"/>
              </a:rPr>
              <a:t> </a:t>
            </a:r>
            <a:r>
              <a:rPr lang="en-US" sz="2000" dirty="0" err="1">
                <a:latin typeface="Times New Roman"/>
                <a:cs typeface="Times New Roman"/>
              </a:rPr>
              <a:t>lời</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độ</a:t>
            </a:r>
            <a:r>
              <a:rPr lang="en-US" sz="2000" dirty="0">
                <a:latin typeface="Times New Roman"/>
                <a:cs typeface="Times New Roman"/>
              </a:rPr>
              <a:t> </a:t>
            </a:r>
            <a:r>
              <a:rPr lang="en-US" sz="2000" dirty="0" err="1">
                <a:latin typeface="Times New Roman"/>
                <a:cs typeface="Times New Roman"/>
              </a:rPr>
              <a:t>rủi</a:t>
            </a:r>
            <a:r>
              <a:rPr lang="en-US" sz="2000" dirty="0">
                <a:latin typeface="Times New Roman"/>
                <a:cs typeface="Times New Roman"/>
              </a:rPr>
              <a:t> </a:t>
            </a:r>
            <a:r>
              <a:rPr lang="en-US" sz="2000" dirty="0" err="1">
                <a:latin typeface="Times New Roman"/>
                <a:cs typeface="Times New Roman"/>
              </a:rPr>
              <a:t>ro</a:t>
            </a:r>
            <a:r>
              <a:rPr lang="en-US" sz="2000" dirty="0">
                <a:latin typeface="Times New Roman"/>
                <a:cs typeface="Times New Roman"/>
              </a:rPr>
              <a:t> </a:t>
            </a:r>
            <a:r>
              <a:rPr lang="en-US" sz="2000" dirty="0" err="1">
                <a:latin typeface="Times New Roman"/>
                <a:cs typeface="Times New Roman"/>
              </a:rPr>
              <a:t>khi</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100% </a:t>
            </a:r>
            <a:r>
              <a:rPr lang="en-US" sz="2000" dirty="0" err="1">
                <a:latin typeface="Times New Roman"/>
                <a:cs typeface="Times New Roman"/>
              </a:rPr>
              <a:t>vào</a:t>
            </a:r>
            <a:r>
              <a:rPr lang="en-US" sz="2000" dirty="0">
                <a:latin typeface="Times New Roman"/>
                <a:cs typeface="Times New Roman"/>
              </a:rPr>
              <a:t> AT</a:t>
            </a:r>
          </a:p>
          <a:p>
            <a:pPr marL="457200" indent="-457200">
              <a:buAutoNum type="arabicPeriod"/>
            </a:pPr>
            <a:r>
              <a:rPr lang="en-US" sz="2000" dirty="0" err="1">
                <a:latin typeface="Times New Roman"/>
                <a:cs typeface="Times New Roman"/>
              </a:rPr>
              <a:t>Tính</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sinh</a:t>
            </a:r>
            <a:r>
              <a:rPr lang="en-US" sz="2000" dirty="0">
                <a:latin typeface="Times New Roman"/>
                <a:cs typeface="Times New Roman"/>
              </a:rPr>
              <a:t> </a:t>
            </a:r>
            <a:r>
              <a:rPr lang="en-US" sz="2000" dirty="0" err="1">
                <a:latin typeface="Times New Roman"/>
                <a:cs typeface="Times New Roman"/>
              </a:rPr>
              <a:t>lời</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độ</a:t>
            </a:r>
            <a:r>
              <a:rPr lang="en-US" sz="2000" dirty="0">
                <a:latin typeface="Times New Roman"/>
                <a:cs typeface="Times New Roman"/>
              </a:rPr>
              <a:t> </a:t>
            </a:r>
            <a:r>
              <a:rPr lang="en-US" sz="2000" dirty="0" err="1">
                <a:latin typeface="Times New Roman"/>
                <a:cs typeface="Times New Roman"/>
              </a:rPr>
              <a:t>rủi</a:t>
            </a:r>
            <a:r>
              <a:rPr lang="en-US" sz="2000" dirty="0">
                <a:latin typeface="Times New Roman"/>
                <a:cs typeface="Times New Roman"/>
              </a:rPr>
              <a:t> </a:t>
            </a:r>
            <a:r>
              <a:rPr lang="en-US" sz="2000" dirty="0" err="1">
                <a:latin typeface="Times New Roman"/>
                <a:cs typeface="Times New Roman"/>
              </a:rPr>
              <a:t>ro</a:t>
            </a:r>
            <a:r>
              <a:rPr lang="en-US" sz="2000" dirty="0">
                <a:latin typeface="Times New Roman"/>
                <a:cs typeface="Times New Roman"/>
              </a:rPr>
              <a:t> </a:t>
            </a:r>
            <a:r>
              <a:rPr lang="en-US" sz="2000" dirty="0" err="1">
                <a:latin typeface="Times New Roman"/>
                <a:cs typeface="Times New Roman"/>
              </a:rPr>
              <a:t>khi</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100% </a:t>
            </a:r>
            <a:r>
              <a:rPr lang="en-US" sz="2000" dirty="0" err="1">
                <a:latin typeface="Times New Roman"/>
                <a:cs typeface="Times New Roman"/>
              </a:rPr>
              <a:t>vào</a:t>
            </a:r>
            <a:r>
              <a:rPr lang="en-US" sz="2000" dirty="0">
                <a:latin typeface="Times New Roman"/>
                <a:cs typeface="Times New Roman"/>
              </a:rPr>
              <a:t> BT</a:t>
            </a:r>
          </a:p>
        </p:txBody>
      </p:sp>
      <p:graphicFrame>
        <p:nvGraphicFramePr>
          <p:cNvPr id="4" name="Table 3"/>
          <p:cNvGraphicFramePr>
            <a:graphicFrameLocks noGrp="1"/>
          </p:cNvGraphicFramePr>
          <p:nvPr>
            <p:extLst>
              <p:ext uri="{D42A27DB-BD31-4B8C-83A1-F6EECF244321}">
                <p14:modId xmlns:p14="http://schemas.microsoft.com/office/powerpoint/2010/main" val="2973785504"/>
              </p:ext>
            </p:extLst>
          </p:nvPr>
        </p:nvGraphicFramePr>
        <p:xfrm>
          <a:off x="1524000" y="289809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err="1">
                          <a:solidFill>
                            <a:srgbClr val="103154"/>
                          </a:solidFill>
                          <a:latin typeface="Times New Roman"/>
                          <a:cs typeface="Times New Roman"/>
                        </a:rPr>
                        <a:t>Năm</a:t>
                      </a:r>
                      <a:endParaRPr lang="en-US" dirty="0">
                        <a:solidFill>
                          <a:srgbClr val="103154"/>
                        </a:solidFill>
                        <a:latin typeface="Times New Roman"/>
                        <a:cs typeface="Times New Roman"/>
                      </a:endParaRPr>
                    </a:p>
                  </a:txBody>
                  <a:tcPr/>
                </a:tc>
                <a:tc>
                  <a:txBody>
                    <a:bodyPr/>
                    <a:lstStyle/>
                    <a:p>
                      <a:pPr algn="ctr"/>
                      <a:r>
                        <a:rPr lang="en-US" dirty="0">
                          <a:solidFill>
                            <a:srgbClr val="103154"/>
                          </a:solidFill>
                          <a:latin typeface="Times New Roman"/>
                          <a:cs typeface="Times New Roman"/>
                        </a:rPr>
                        <a:t>AT </a:t>
                      </a:r>
                    </a:p>
                  </a:txBody>
                  <a:tcPr/>
                </a:tc>
                <a:tc>
                  <a:txBody>
                    <a:bodyPr/>
                    <a:lstStyle/>
                    <a:p>
                      <a:pPr algn="ctr"/>
                      <a:r>
                        <a:rPr lang="en-US" dirty="0">
                          <a:solidFill>
                            <a:srgbClr val="103154"/>
                          </a:solidFill>
                          <a:latin typeface="Times New Roman"/>
                          <a:cs typeface="Times New Roman"/>
                        </a:rPr>
                        <a:t>BT</a:t>
                      </a:r>
                    </a:p>
                  </a:txBody>
                  <a:tcPr/>
                </a:tc>
                <a:extLst>
                  <a:ext uri="{0D108BD9-81ED-4DB2-BD59-A6C34878D82A}">
                    <a16:rowId xmlns:a16="http://schemas.microsoft.com/office/drawing/2014/main" val="10000"/>
                  </a:ext>
                </a:extLst>
              </a:tr>
              <a:tr h="370840">
                <a:tc>
                  <a:txBody>
                    <a:bodyPr/>
                    <a:lstStyle/>
                    <a:p>
                      <a:pPr algn="ctr"/>
                      <a:r>
                        <a:rPr lang="en-US" dirty="0">
                          <a:solidFill>
                            <a:srgbClr val="103154"/>
                          </a:solidFill>
                          <a:latin typeface="Times New Roman"/>
                          <a:cs typeface="Times New Roman"/>
                        </a:rPr>
                        <a:t>2008 </a:t>
                      </a:r>
                    </a:p>
                  </a:txBody>
                  <a:tcPr/>
                </a:tc>
                <a:tc>
                  <a:txBody>
                    <a:bodyPr/>
                    <a:lstStyle/>
                    <a:p>
                      <a:pPr algn="ctr"/>
                      <a:r>
                        <a:rPr lang="en-US" dirty="0">
                          <a:solidFill>
                            <a:srgbClr val="103154"/>
                          </a:solidFill>
                          <a:latin typeface="Times New Roman"/>
                          <a:cs typeface="Times New Roman"/>
                        </a:rPr>
                        <a:t>12%</a:t>
                      </a:r>
                    </a:p>
                  </a:txBody>
                  <a:tcPr/>
                </a:tc>
                <a:tc>
                  <a:txBody>
                    <a:bodyPr/>
                    <a:lstStyle/>
                    <a:p>
                      <a:pPr algn="ctr"/>
                      <a:r>
                        <a:rPr lang="en-US" dirty="0">
                          <a:solidFill>
                            <a:srgbClr val="103154"/>
                          </a:solidFill>
                          <a:latin typeface="Times New Roman"/>
                          <a:cs typeface="Times New Roman"/>
                        </a:rPr>
                        <a:t>-10% </a:t>
                      </a:r>
                    </a:p>
                  </a:txBody>
                  <a:tcPr/>
                </a:tc>
                <a:extLst>
                  <a:ext uri="{0D108BD9-81ED-4DB2-BD59-A6C34878D82A}">
                    <a16:rowId xmlns:a16="http://schemas.microsoft.com/office/drawing/2014/main" val="10001"/>
                  </a:ext>
                </a:extLst>
              </a:tr>
              <a:tr h="370840">
                <a:tc>
                  <a:txBody>
                    <a:bodyPr/>
                    <a:lstStyle/>
                    <a:p>
                      <a:pPr algn="ctr"/>
                      <a:r>
                        <a:rPr lang="en-US" dirty="0">
                          <a:solidFill>
                            <a:srgbClr val="103154"/>
                          </a:solidFill>
                          <a:latin typeface="Times New Roman"/>
                          <a:cs typeface="Times New Roman"/>
                        </a:rPr>
                        <a:t>2009 </a:t>
                      </a:r>
                    </a:p>
                  </a:txBody>
                  <a:tcPr/>
                </a:tc>
                <a:tc>
                  <a:txBody>
                    <a:bodyPr/>
                    <a:lstStyle/>
                    <a:p>
                      <a:pPr algn="ctr"/>
                      <a:r>
                        <a:rPr lang="en-US" dirty="0">
                          <a:solidFill>
                            <a:srgbClr val="103154"/>
                          </a:solidFill>
                          <a:latin typeface="Times New Roman"/>
                          <a:cs typeface="Times New Roman"/>
                        </a:rPr>
                        <a:t>6% </a:t>
                      </a:r>
                    </a:p>
                  </a:txBody>
                  <a:tcPr/>
                </a:tc>
                <a:tc>
                  <a:txBody>
                    <a:bodyPr/>
                    <a:lstStyle/>
                    <a:p>
                      <a:pPr algn="ctr"/>
                      <a:r>
                        <a:rPr lang="en-US" dirty="0">
                          <a:solidFill>
                            <a:srgbClr val="103154"/>
                          </a:solidFill>
                          <a:latin typeface="Times New Roman"/>
                          <a:cs typeface="Times New Roman"/>
                        </a:rPr>
                        <a:t>8% </a:t>
                      </a:r>
                    </a:p>
                  </a:txBody>
                  <a:tcPr/>
                </a:tc>
                <a:extLst>
                  <a:ext uri="{0D108BD9-81ED-4DB2-BD59-A6C34878D82A}">
                    <a16:rowId xmlns:a16="http://schemas.microsoft.com/office/drawing/2014/main" val="10002"/>
                  </a:ext>
                </a:extLst>
              </a:tr>
              <a:tr h="370840">
                <a:tc>
                  <a:txBody>
                    <a:bodyPr/>
                    <a:lstStyle/>
                    <a:p>
                      <a:pPr algn="ctr"/>
                      <a:r>
                        <a:rPr lang="en-US" dirty="0">
                          <a:solidFill>
                            <a:srgbClr val="103154"/>
                          </a:solidFill>
                          <a:latin typeface="Times New Roman"/>
                          <a:cs typeface="Times New Roman"/>
                        </a:rPr>
                        <a:t>2010</a:t>
                      </a:r>
                    </a:p>
                  </a:txBody>
                  <a:tcPr/>
                </a:tc>
                <a:tc>
                  <a:txBody>
                    <a:bodyPr/>
                    <a:lstStyle/>
                    <a:p>
                      <a:pPr algn="ctr"/>
                      <a:r>
                        <a:rPr lang="en-US" dirty="0">
                          <a:solidFill>
                            <a:srgbClr val="103154"/>
                          </a:solidFill>
                          <a:latin typeface="Times New Roman"/>
                          <a:cs typeface="Times New Roman"/>
                        </a:rPr>
                        <a:t>-5%</a:t>
                      </a:r>
                    </a:p>
                  </a:txBody>
                  <a:tcPr/>
                </a:tc>
                <a:tc>
                  <a:txBody>
                    <a:bodyPr/>
                    <a:lstStyle/>
                    <a:p>
                      <a:pPr algn="ctr"/>
                      <a:r>
                        <a:rPr lang="en-US" dirty="0">
                          <a:solidFill>
                            <a:srgbClr val="103154"/>
                          </a:solidFill>
                          <a:latin typeface="Times New Roman"/>
                          <a:cs typeface="Times New Roman"/>
                        </a:rPr>
                        <a:t>40%</a:t>
                      </a:r>
                    </a:p>
                  </a:txBody>
                  <a:tcPr/>
                </a:tc>
                <a:extLst>
                  <a:ext uri="{0D108BD9-81ED-4DB2-BD59-A6C34878D82A}">
                    <a16:rowId xmlns:a16="http://schemas.microsoft.com/office/drawing/2014/main" val="10003"/>
                  </a:ext>
                </a:extLst>
              </a:tr>
              <a:tr h="370840">
                <a:tc>
                  <a:txBody>
                    <a:bodyPr/>
                    <a:lstStyle/>
                    <a:p>
                      <a:pPr algn="ctr"/>
                      <a:r>
                        <a:rPr lang="en-US" dirty="0">
                          <a:solidFill>
                            <a:srgbClr val="103154"/>
                          </a:solidFill>
                          <a:latin typeface="Times New Roman"/>
                          <a:cs typeface="Times New Roman"/>
                        </a:rPr>
                        <a:t>2011</a:t>
                      </a:r>
                    </a:p>
                  </a:txBody>
                  <a:tcPr/>
                </a:tc>
                <a:tc>
                  <a:txBody>
                    <a:bodyPr/>
                    <a:lstStyle/>
                    <a:p>
                      <a:pPr algn="ctr"/>
                      <a:r>
                        <a:rPr lang="en-US" dirty="0">
                          <a:solidFill>
                            <a:srgbClr val="103154"/>
                          </a:solidFill>
                          <a:latin typeface="Times New Roman"/>
                          <a:cs typeface="Times New Roman"/>
                        </a:rPr>
                        <a:t>31%</a:t>
                      </a:r>
                    </a:p>
                  </a:txBody>
                  <a:tcPr/>
                </a:tc>
                <a:tc>
                  <a:txBody>
                    <a:bodyPr/>
                    <a:lstStyle/>
                    <a:p>
                      <a:pPr algn="ctr"/>
                      <a:r>
                        <a:rPr lang="en-US" dirty="0">
                          <a:solidFill>
                            <a:srgbClr val="103154"/>
                          </a:solidFill>
                          <a:latin typeface="Times New Roman"/>
                          <a:cs typeface="Times New Roman"/>
                        </a:rPr>
                        <a:t>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06332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a:xfrm>
            <a:off x="779463" y="1751878"/>
            <a:ext cx="7583488" cy="4007224"/>
          </a:xfrm>
        </p:spPr>
        <p:txBody>
          <a:bodyPr>
            <a:noAutofit/>
          </a:bodyPr>
          <a:lstStyle/>
          <a:p>
            <a:pPr>
              <a:buNone/>
            </a:pPr>
            <a:r>
              <a:rPr lang="vi-VN" sz="1600" b="1" i="1" dirty="0">
                <a:solidFill>
                  <a:schemeClr val="tx1"/>
                </a:solidFill>
              </a:rPr>
              <a:t> * Danh mục đầu tư :</a:t>
            </a:r>
          </a:p>
          <a:p>
            <a:pPr>
              <a:buNone/>
            </a:pPr>
            <a:r>
              <a:rPr lang="vi-VN" sz="1600" b="1" i="1" dirty="0">
                <a:solidFill>
                  <a:schemeClr val="tx1"/>
                </a:solidFill>
              </a:rPr>
              <a:t> - Danh mục đầu tư: Sự kết hợp của 2 hay nhiều chứng khoán hoặc tài sản trong đầu tư.</a:t>
            </a:r>
          </a:p>
          <a:p>
            <a:pPr>
              <a:buNone/>
            </a:pPr>
            <a:r>
              <a:rPr lang="vi-VN" sz="1600" dirty="0">
                <a:solidFill>
                  <a:schemeClr val="tx1"/>
                </a:solidFill>
              </a:rPr>
              <a:t> </a:t>
            </a:r>
            <a:r>
              <a:rPr lang="vi-VN" sz="1600" b="1" dirty="0">
                <a:solidFill>
                  <a:schemeClr val="tx1"/>
                </a:solidFill>
              </a:rPr>
              <a:t>- Tỷ suất sinh lời kỳ vọng của danh mục đầu tư:</a:t>
            </a:r>
          </a:p>
          <a:p>
            <a:pPr>
              <a:buNone/>
            </a:pPr>
            <a:endParaRPr lang="en-US" sz="1600" dirty="0">
              <a:solidFill>
                <a:schemeClr val="tx1"/>
              </a:solidFill>
            </a:endParaRPr>
          </a:p>
          <a:p>
            <a:pPr>
              <a:buNone/>
            </a:pPr>
            <a:endParaRPr lang="en-US" sz="1600" dirty="0">
              <a:solidFill>
                <a:schemeClr val="tx1"/>
              </a:solidFill>
            </a:endParaRPr>
          </a:p>
          <a:p>
            <a:pPr>
              <a:buNone/>
            </a:pPr>
            <a:endParaRPr lang="en-US" sz="1600" dirty="0">
              <a:solidFill>
                <a:schemeClr val="tx1"/>
              </a:solidFill>
            </a:endParaRPr>
          </a:p>
          <a:p>
            <a:pPr>
              <a:buNone/>
            </a:pPr>
            <a:r>
              <a:rPr lang="vi-VN" sz="1600" dirty="0">
                <a:solidFill>
                  <a:schemeClr val="tx1"/>
                </a:solidFill>
              </a:rPr>
              <a:t>        </a:t>
            </a:r>
            <a:r>
              <a:rPr lang="vi-VN" sz="1600" i="1" dirty="0">
                <a:solidFill>
                  <a:schemeClr val="tx1"/>
                </a:solidFill>
              </a:rPr>
              <a:t>f</a:t>
            </a:r>
            <a:r>
              <a:rPr lang="vi-VN" sz="1600" i="1" baseline="-25000" dirty="0">
                <a:solidFill>
                  <a:schemeClr val="tx1"/>
                </a:solidFill>
              </a:rPr>
              <a:t>i</a:t>
            </a:r>
            <a:r>
              <a:rPr lang="vi-VN" sz="1600" i="1" dirty="0">
                <a:solidFill>
                  <a:schemeClr val="tx1"/>
                </a:solidFill>
              </a:rPr>
              <a:t>: Tỷ trọng gía trị khoản đầu tư i trong danh mục</a:t>
            </a:r>
          </a:p>
          <a:p>
            <a:pPr>
              <a:buNone/>
            </a:pPr>
            <a:r>
              <a:rPr lang="vi-VN" sz="1600" i="1" dirty="0">
                <a:solidFill>
                  <a:schemeClr val="tx1"/>
                </a:solidFill>
              </a:rPr>
              <a:t>        r</a:t>
            </a:r>
            <a:r>
              <a:rPr lang="vi-VN" sz="1600" i="1" baseline="-25000" dirty="0">
                <a:solidFill>
                  <a:schemeClr val="tx1"/>
                </a:solidFill>
              </a:rPr>
              <a:t>i</a:t>
            </a:r>
            <a:r>
              <a:rPr lang="vi-VN" sz="1600" i="1" dirty="0">
                <a:solidFill>
                  <a:schemeClr val="tx1"/>
                </a:solidFill>
              </a:rPr>
              <a:t>: Tỷ suất sinh lời kỳ vọng của khoản đầu tư i </a:t>
            </a:r>
          </a:p>
          <a:p>
            <a:pPr>
              <a:buNone/>
            </a:pPr>
            <a:r>
              <a:rPr lang="vi-VN" sz="1600" i="1" dirty="0">
                <a:solidFill>
                  <a:schemeClr val="tx1"/>
                </a:solidFill>
              </a:rPr>
              <a:t>        n: Tổng số khoản đầu tư có trong danh mục     </a:t>
            </a:r>
          </a:p>
          <a:p>
            <a:pPr>
              <a:buNone/>
            </a:pPr>
            <a:endParaRPr lang="en-US" sz="1600" b="1" i="1" u="sng" dirty="0">
              <a:solidFill>
                <a:schemeClr val="tx1"/>
              </a:solidFill>
            </a:endParaRPr>
          </a:p>
          <a:p>
            <a:pPr>
              <a:buNone/>
            </a:pPr>
            <a:r>
              <a:rPr lang="en-US" sz="1600" b="1" dirty="0">
                <a:solidFill>
                  <a:schemeClr val="tx1"/>
                </a:solidFill>
              </a:rPr>
              <a:t> </a:t>
            </a:r>
          </a:p>
          <a:p>
            <a:pPr>
              <a:buNone/>
            </a:pPr>
            <a:endParaRPr lang="el-GR" sz="1600" b="1" dirty="0">
              <a:solidFill>
                <a:schemeClr val="tx1"/>
              </a:solidFill>
            </a:endParaRPr>
          </a:p>
          <a:p>
            <a:pPr>
              <a:buNone/>
            </a:pPr>
            <a:endParaRPr lang="en-US" sz="1600" b="1" dirty="0">
              <a:solidFill>
                <a:schemeClr val="tx1"/>
              </a:solidFill>
            </a:endParaRPr>
          </a:p>
          <a:p>
            <a:pPr>
              <a:buNone/>
            </a:pPr>
            <a:r>
              <a:rPr lang="en-US" sz="1600" b="1" dirty="0">
                <a:solidFill>
                  <a:schemeClr val="tx1"/>
                </a:solidFill>
              </a:rPr>
              <a:t>   </a:t>
            </a:r>
          </a:p>
          <a:p>
            <a:pPr eaLnBrk="1" hangingPunct="1">
              <a:lnSpc>
                <a:spcPct val="80000"/>
              </a:lnSpc>
              <a:buNone/>
            </a:pPr>
            <a:endParaRPr lang="en-US" sz="1600" b="1" dirty="0">
              <a:solidFill>
                <a:schemeClr val="hlink"/>
              </a:solidFill>
            </a:endParaRPr>
          </a:p>
        </p:txBody>
      </p:sp>
      <p:sp>
        <p:nvSpPr>
          <p:cNvPr id="15365"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5366"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5367"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5368"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5362" name="Object 9"/>
          <p:cNvGraphicFramePr>
            <a:graphicFrameLocks noChangeAspect="1"/>
          </p:cNvGraphicFramePr>
          <p:nvPr/>
        </p:nvGraphicFramePr>
        <p:xfrm>
          <a:off x="2895600" y="3124200"/>
          <a:ext cx="2187575" cy="1228725"/>
        </p:xfrm>
        <a:graphic>
          <a:graphicData uri="http://schemas.openxmlformats.org/presentationml/2006/ole">
            <mc:AlternateContent xmlns:mc="http://schemas.openxmlformats.org/markup-compatibility/2006">
              <mc:Choice xmlns:v="urn:schemas-microsoft-com:vml" Requires="v">
                <p:oleObj name="Equation" r:id="rId2" imgW="698400" imgH="431640" progId="Equation.3">
                  <p:embed/>
                </p:oleObj>
              </mc:Choice>
              <mc:Fallback>
                <p:oleObj name="Equation" r:id="rId2" imgW="69840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24200"/>
                        <a:ext cx="2187575" cy="1228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5369" name="Line 10"/>
          <p:cNvSpPr>
            <a:spLocks noChangeShapeType="1"/>
          </p:cNvSpPr>
          <p:nvPr/>
        </p:nvSpPr>
        <p:spPr bwMode="auto">
          <a:xfrm>
            <a:off x="1066800" y="5029200"/>
            <a:ext cx="152400" cy="0"/>
          </a:xfrm>
          <a:prstGeom prst="line">
            <a:avLst/>
          </a:prstGeom>
          <a:noFill/>
          <a:ln w="9525">
            <a:solidFill>
              <a:srgbClr val="0066FF"/>
            </a:solidFill>
            <a:round/>
            <a:headEnd/>
            <a:tailEnd/>
          </a:ln>
        </p:spPr>
        <p:txBody>
          <a:bodyPr/>
          <a:lstStyle/>
          <a:p>
            <a:endParaRPr lang="en-US"/>
          </a:p>
        </p:txBody>
      </p:sp>
      <p:sp>
        <p:nvSpPr>
          <p:cNvPr id="2" name="Title 1"/>
          <p:cNvSpPr>
            <a:spLocks noGrp="1"/>
          </p:cNvSpPr>
          <p:nvPr>
            <p:ph type="title"/>
          </p:nvPr>
        </p:nvSpPr>
        <p:spPr/>
        <p:txBody>
          <a:bodyPr>
            <a:normAutofit fontScale="90000"/>
          </a:bodyPr>
          <a:lstStyle/>
          <a:p>
            <a:r>
              <a:rPr lang="en-US" dirty="0"/>
              <a:t>DANH MỤC ĐẦU TƯ VÀ RỦI RO DMĐT</a:t>
            </a:r>
          </a:p>
        </p:txBody>
      </p:sp>
    </p:spTree>
    <p:extLst>
      <p:ext uri="{BB962C8B-B14F-4D97-AF65-F5344CB8AC3E}">
        <p14:creationId xmlns:p14="http://schemas.microsoft.com/office/powerpoint/2010/main" val="7662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0755">
                                            <p:txEl>
                                              <p:pRg st="1" end="1"/>
                                            </p:txEl>
                                          </p:spTgt>
                                        </p:tgtEl>
                                        <p:attrNameLst>
                                          <p:attrName>style.visibility</p:attrName>
                                        </p:attrNameLst>
                                      </p:cBhvr>
                                      <p:to>
                                        <p:strVal val="visible"/>
                                      </p:to>
                                    </p:set>
                                    <p:anim calcmode="lin" valueType="num">
                                      <p:cBhvr additive="base">
                                        <p:cTn id="13"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0755">
                                            <p:txEl>
                                              <p:pRg st="2" end="2"/>
                                            </p:txEl>
                                          </p:spTgt>
                                        </p:tgtEl>
                                        <p:attrNameLst>
                                          <p:attrName>style.visibility</p:attrName>
                                        </p:attrNameLst>
                                      </p:cBhvr>
                                      <p:to>
                                        <p:strVal val="visible"/>
                                      </p:to>
                                    </p:set>
                                    <p:anim calcmode="lin" valueType="num">
                                      <p:cBhvr additive="base">
                                        <p:cTn id="19"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0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0755">
                                            <p:txEl>
                                              <p:pRg st="6" end="6"/>
                                            </p:txEl>
                                          </p:spTgt>
                                        </p:tgtEl>
                                        <p:attrNameLst>
                                          <p:attrName>style.visibility</p:attrName>
                                        </p:attrNameLst>
                                      </p:cBhvr>
                                      <p:to>
                                        <p:strVal val="visible"/>
                                      </p:to>
                                    </p:set>
                                    <p:anim calcmode="lin" valueType="num">
                                      <p:cBhvr additive="base">
                                        <p:cTn id="25" dur="500" fill="hold"/>
                                        <p:tgtEl>
                                          <p:spTgt spid="33075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0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0755">
                                            <p:txEl>
                                              <p:pRg st="7" end="7"/>
                                            </p:txEl>
                                          </p:spTgt>
                                        </p:tgtEl>
                                        <p:attrNameLst>
                                          <p:attrName>style.visibility</p:attrName>
                                        </p:attrNameLst>
                                      </p:cBhvr>
                                      <p:to>
                                        <p:strVal val="visible"/>
                                      </p:to>
                                    </p:set>
                                    <p:anim calcmode="lin" valueType="num">
                                      <p:cBhvr additive="base">
                                        <p:cTn id="31" dur="500" fill="hold"/>
                                        <p:tgtEl>
                                          <p:spTgt spid="33075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0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0755">
                                            <p:txEl>
                                              <p:pRg st="8" end="8"/>
                                            </p:txEl>
                                          </p:spTgt>
                                        </p:tgtEl>
                                        <p:attrNameLst>
                                          <p:attrName>style.visibility</p:attrName>
                                        </p:attrNameLst>
                                      </p:cBhvr>
                                      <p:to>
                                        <p:strVal val="visible"/>
                                      </p:to>
                                    </p:set>
                                    <p:anim calcmode="lin" valueType="num">
                                      <p:cBhvr additive="base">
                                        <p:cTn id="37" dur="500" fill="hold"/>
                                        <p:tgtEl>
                                          <p:spTgt spid="33075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07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0755">
                                            <p:txEl>
                                              <p:pRg st="10" end="10"/>
                                            </p:txEl>
                                          </p:spTgt>
                                        </p:tgtEl>
                                        <p:attrNameLst>
                                          <p:attrName>style.visibility</p:attrName>
                                        </p:attrNameLst>
                                      </p:cBhvr>
                                      <p:to>
                                        <p:strVal val="visible"/>
                                      </p:to>
                                    </p:set>
                                    <p:anim calcmode="lin" valueType="num">
                                      <p:cBhvr additive="base">
                                        <p:cTn id="43" dur="500" fill="hold"/>
                                        <p:tgtEl>
                                          <p:spTgt spid="33075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0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0755">
                                            <p:txEl>
                                              <p:pRg st="13" end="13"/>
                                            </p:txEl>
                                          </p:spTgt>
                                        </p:tgtEl>
                                        <p:attrNameLst>
                                          <p:attrName>style.visibility</p:attrName>
                                        </p:attrNameLst>
                                      </p:cBhvr>
                                      <p:to>
                                        <p:strVal val="visible"/>
                                      </p:to>
                                    </p:set>
                                    <p:anim calcmode="lin" valueType="num">
                                      <p:cBhvr additive="base">
                                        <p:cTn id="49" dur="500" fill="hold"/>
                                        <p:tgtEl>
                                          <p:spTgt spid="330755">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07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r>
              <a:rPr lang="en-US" sz="3600" dirty="0"/>
              <a:t>DANH MỤC ĐẦU TƯ VÀ RỦI RO DMĐT</a:t>
            </a:r>
            <a:endParaRPr lang="en-US" sz="3600" b="1" dirty="0">
              <a:solidFill>
                <a:srgbClr val="FF0066"/>
              </a:solidFill>
              <a:latin typeface=".VnArial" pitchFamily="34" charset="0"/>
            </a:endParaRPr>
          </a:p>
        </p:txBody>
      </p:sp>
      <p:sp>
        <p:nvSpPr>
          <p:cNvPr id="331779" name="Rectangle 3"/>
          <p:cNvSpPr>
            <a:spLocks noGrp="1" noChangeArrowheads="1"/>
          </p:cNvSpPr>
          <p:nvPr>
            <p:ph idx="1"/>
          </p:nvPr>
        </p:nvSpPr>
        <p:spPr/>
        <p:txBody>
          <a:bodyPr>
            <a:noAutofit/>
          </a:bodyPr>
          <a:lstStyle/>
          <a:p>
            <a:pPr>
              <a:buNone/>
            </a:pPr>
            <a:r>
              <a:rPr lang="vi-VN" sz="1800" b="1" i="1" dirty="0">
                <a:solidFill>
                  <a:schemeClr val="tx1"/>
                </a:solidFill>
              </a:rPr>
              <a:t> * Rủi ro danh mục đầu tư: Được đo lường bởi độ lệch chuẩn của danh mục đầu tư.</a:t>
            </a:r>
          </a:p>
          <a:p>
            <a:pPr>
              <a:buNone/>
            </a:pPr>
            <a:r>
              <a:rPr lang="vi-VN" sz="1800" dirty="0">
                <a:solidFill>
                  <a:schemeClr val="tx1"/>
                </a:solidFill>
              </a:rPr>
              <a:t>+ Độ lệch chuẩn của danh mục gồm 2 khoản đầu tư A và B:</a:t>
            </a:r>
            <a:endParaRPr lang="el-GR" sz="1800" b="1" dirty="0">
              <a:solidFill>
                <a:schemeClr val="tx1"/>
              </a:solidFill>
            </a:endParaRPr>
          </a:p>
          <a:p>
            <a:pPr>
              <a:buNone/>
            </a:pPr>
            <a:endParaRPr lang="en-US" sz="1800" b="1" dirty="0">
              <a:solidFill>
                <a:schemeClr val="tx1"/>
              </a:solidFill>
            </a:endParaRPr>
          </a:p>
          <a:p>
            <a:pPr>
              <a:buNone/>
            </a:pPr>
            <a:endParaRPr lang="en-US" sz="1800" dirty="0">
              <a:solidFill>
                <a:schemeClr val="tx1"/>
              </a:solidFill>
            </a:endParaRPr>
          </a:p>
          <a:p>
            <a:pPr>
              <a:buNone/>
            </a:pPr>
            <a:r>
              <a:rPr lang="vi-VN" sz="1800" dirty="0"/>
              <a:t>δ</a:t>
            </a:r>
            <a:r>
              <a:rPr lang="vi-VN" sz="1800" baseline="-25000" dirty="0">
                <a:solidFill>
                  <a:schemeClr val="tx1"/>
                </a:solidFill>
              </a:rPr>
              <a:t>A</a:t>
            </a:r>
            <a:r>
              <a:rPr lang="vi-VN" sz="1800" dirty="0">
                <a:solidFill>
                  <a:schemeClr val="tx1"/>
                </a:solidFill>
              </a:rPr>
              <a:t> : Độ lệch chuẩn của khoản đầu tư A</a:t>
            </a:r>
          </a:p>
          <a:p>
            <a:pPr>
              <a:buNone/>
            </a:pPr>
            <a:r>
              <a:rPr lang="vi-VN" sz="1800" dirty="0"/>
              <a:t>δ</a:t>
            </a:r>
            <a:r>
              <a:rPr lang="vi-VN" sz="1800" baseline="-25000" dirty="0">
                <a:solidFill>
                  <a:schemeClr val="tx1"/>
                </a:solidFill>
              </a:rPr>
              <a:t>B</a:t>
            </a:r>
            <a:r>
              <a:rPr lang="vi-VN" sz="1800" dirty="0">
                <a:solidFill>
                  <a:schemeClr val="tx1"/>
                </a:solidFill>
              </a:rPr>
              <a:t> : Độ lệch chuẩn của khoản đầu tư B</a:t>
            </a:r>
          </a:p>
          <a:p>
            <a:pPr>
              <a:buNone/>
            </a:pPr>
            <a:r>
              <a:rPr lang="vi-VN" sz="1800" dirty="0">
                <a:solidFill>
                  <a:schemeClr val="tx1"/>
                </a:solidFill>
              </a:rPr>
              <a:t>COV(A,B): Hiệp phương sai tỷ suất sinh lời của hai khoản đầu tư A và B</a:t>
            </a:r>
          </a:p>
          <a:p>
            <a:pPr>
              <a:buNone/>
            </a:pPr>
            <a:r>
              <a:rPr lang="vi-VN" sz="1800" dirty="0">
                <a:solidFill>
                  <a:schemeClr val="tx1"/>
                </a:solidFill>
              </a:rPr>
              <a:t>f</a:t>
            </a:r>
            <a:r>
              <a:rPr lang="vi-VN" sz="1800" baseline="-25000" dirty="0">
                <a:solidFill>
                  <a:schemeClr val="tx1"/>
                </a:solidFill>
              </a:rPr>
              <a:t>A</a:t>
            </a:r>
            <a:r>
              <a:rPr lang="vi-VN" sz="1800" dirty="0">
                <a:solidFill>
                  <a:schemeClr val="tx1"/>
                </a:solidFill>
              </a:rPr>
              <a:t>; f</a:t>
            </a:r>
            <a:r>
              <a:rPr lang="vi-VN" sz="1800" baseline="-25000" dirty="0">
                <a:solidFill>
                  <a:schemeClr val="tx1"/>
                </a:solidFill>
              </a:rPr>
              <a:t>B</a:t>
            </a:r>
            <a:r>
              <a:rPr lang="vi-VN" sz="1800" dirty="0">
                <a:solidFill>
                  <a:schemeClr val="tx1"/>
                </a:solidFill>
              </a:rPr>
              <a:t>: Tương ứng là tỷ trọng vốn đầu tư cho khoản đầu tư A, B</a:t>
            </a:r>
          </a:p>
          <a:p>
            <a:pPr eaLnBrk="1" hangingPunct="1">
              <a:buNone/>
            </a:pPr>
            <a:endParaRPr lang="en-US" sz="1800" dirty="0"/>
          </a:p>
        </p:txBody>
      </p:sp>
      <p:sp>
        <p:nvSpPr>
          <p:cNvPr id="16389"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6390"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6391"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16392"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6393"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6394"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6386" name="Object 10"/>
          <p:cNvGraphicFramePr>
            <a:graphicFrameLocks noChangeAspect="1"/>
          </p:cNvGraphicFramePr>
          <p:nvPr>
            <p:extLst>
              <p:ext uri="{D42A27DB-BD31-4B8C-83A1-F6EECF244321}">
                <p14:modId xmlns:p14="http://schemas.microsoft.com/office/powerpoint/2010/main" val="1932279502"/>
              </p:ext>
            </p:extLst>
          </p:nvPr>
        </p:nvGraphicFramePr>
        <p:xfrm>
          <a:off x="685800" y="3248775"/>
          <a:ext cx="7772400" cy="693647"/>
        </p:xfrm>
        <a:graphic>
          <a:graphicData uri="http://schemas.openxmlformats.org/presentationml/2006/ole">
            <mc:AlternateContent xmlns:mc="http://schemas.openxmlformats.org/markup-compatibility/2006">
              <mc:Choice xmlns:v="urn:schemas-microsoft-com:vml" Requires="v">
                <p:oleObj name="Equation" r:id="rId2" imgW="3225600" imgH="317160" progId="Equation.3">
                  <p:embed/>
                </p:oleObj>
              </mc:Choice>
              <mc:Fallback>
                <p:oleObj name="Equation" r:id="rId2" imgW="3225600" imgH="31716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48775"/>
                        <a:ext cx="7772400" cy="693647"/>
                      </a:xfrm>
                      <a:prstGeom prst="rect">
                        <a:avLst/>
                      </a:prstGeom>
                      <a:noFill/>
                    </p:spPr>
                  </p:pic>
                </p:oleObj>
              </mc:Fallback>
            </mc:AlternateContent>
          </a:graphicData>
        </a:graphic>
      </p:graphicFrame>
    </p:spTree>
    <p:extLst>
      <p:ext uri="{BB962C8B-B14F-4D97-AF65-F5344CB8AC3E}">
        <p14:creationId xmlns:p14="http://schemas.microsoft.com/office/powerpoint/2010/main" val="421869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1779">
                                            <p:txEl>
                                              <p:pRg st="1" end="1"/>
                                            </p:txEl>
                                          </p:spTgt>
                                        </p:tgtEl>
                                        <p:attrNameLst>
                                          <p:attrName>style.visibility</p:attrName>
                                        </p:attrNameLst>
                                      </p:cBhvr>
                                      <p:to>
                                        <p:strVal val="visible"/>
                                      </p:to>
                                    </p:set>
                                    <p:anim calcmode="lin" valueType="num">
                                      <p:cBhvr additive="base">
                                        <p:cTn id="13" dur="500" fill="hold"/>
                                        <p:tgtEl>
                                          <p:spTgt spid="331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1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 calcmode="lin" valueType="num">
                                      <p:cBhvr additive="base">
                                        <p:cTn id="19" dur="500" fill="hold"/>
                                        <p:tgtEl>
                                          <p:spTgt spid="3317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1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1779">
                                            <p:txEl>
                                              <p:pRg st="5" end="5"/>
                                            </p:txEl>
                                          </p:spTgt>
                                        </p:tgtEl>
                                        <p:attrNameLst>
                                          <p:attrName>style.visibility</p:attrName>
                                        </p:attrNameLst>
                                      </p:cBhvr>
                                      <p:to>
                                        <p:strVal val="visible"/>
                                      </p:to>
                                    </p:set>
                                    <p:anim calcmode="lin" valueType="num">
                                      <p:cBhvr additive="base">
                                        <p:cTn id="25" dur="500" fill="hold"/>
                                        <p:tgtEl>
                                          <p:spTgt spid="33177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17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1779">
                                            <p:txEl>
                                              <p:pRg st="6" end="6"/>
                                            </p:txEl>
                                          </p:spTgt>
                                        </p:tgtEl>
                                        <p:attrNameLst>
                                          <p:attrName>style.visibility</p:attrName>
                                        </p:attrNameLst>
                                      </p:cBhvr>
                                      <p:to>
                                        <p:strVal val="visible"/>
                                      </p:to>
                                    </p:set>
                                    <p:anim calcmode="lin" valueType="num">
                                      <p:cBhvr additive="base">
                                        <p:cTn id="31" dur="500" fill="hold"/>
                                        <p:tgtEl>
                                          <p:spTgt spid="3317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17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1779">
                                            <p:txEl>
                                              <p:pRg st="7" end="7"/>
                                            </p:txEl>
                                          </p:spTgt>
                                        </p:tgtEl>
                                        <p:attrNameLst>
                                          <p:attrName>style.visibility</p:attrName>
                                        </p:attrNameLst>
                                      </p:cBhvr>
                                      <p:to>
                                        <p:strVal val="visible"/>
                                      </p:to>
                                    </p:set>
                                    <p:anim calcmode="lin" valueType="num">
                                      <p:cBhvr additive="base">
                                        <p:cTn id="37" dur="500" fill="hold"/>
                                        <p:tgtEl>
                                          <p:spTgt spid="3317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17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sz="3600" dirty="0"/>
              <a:t>DANH MỤC ĐẦU TƯ VÀ RỦI RO DMĐT</a:t>
            </a:r>
            <a:endParaRPr lang="en-US" sz="3600" b="1" dirty="0">
              <a:solidFill>
                <a:srgbClr val="FF0066"/>
              </a:solidFill>
              <a:latin typeface=".VnArial" pitchFamily="34" charset="0"/>
            </a:endParaRPr>
          </a:p>
        </p:txBody>
      </p:sp>
      <p:sp>
        <p:nvSpPr>
          <p:cNvPr id="332803" name="Rectangle 3"/>
          <p:cNvSpPr>
            <a:spLocks noGrp="1" noChangeArrowheads="1"/>
          </p:cNvSpPr>
          <p:nvPr>
            <p:ph idx="1"/>
          </p:nvPr>
        </p:nvSpPr>
        <p:spPr/>
        <p:txBody>
          <a:bodyPr>
            <a:noAutofit/>
          </a:bodyPr>
          <a:lstStyle/>
          <a:p>
            <a:pPr>
              <a:buNone/>
            </a:pPr>
            <a:r>
              <a:rPr lang="vi-VN" sz="2400" dirty="0">
                <a:solidFill>
                  <a:schemeClr val="tx1"/>
                </a:solidFill>
              </a:rPr>
              <a:t>+  Hiệp phương sai – COV(A,B): Phản ánh mức độ quan hệ giữa rủi ro của 2 chứng khoán (2 khoản đầu tư) trong danh mục đầu tư.</a:t>
            </a:r>
          </a:p>
          <a:p>
            <a:pPr>
              <a:buNone/>
            </a:pPr>
            <a:r>
              <a:rPr lang="en-US" sz="2400" dirty="0">
                <a:solidFill>
                  <a:schemeClr val="tx1"/>
                </a:solidFill>
              </a:rPr>
              <a:t>     </a:t>
            </a:r>
          </a:p>
          <a:p>
            <a:pPr>
              <a:buNone/>
            </a:pPr>
            <a:endParaRPr lang="en-US" sz="2400" dirty="0">
              <a:solidFill>
                <a:schemeClr val="tx1"/>
              </a:solidFill>
            </a:endParaRPr>
          </a:p>
          <a:p>
            <a:pPr>
              <a:buNone/>
            </a:pPr>
            <a:r>
              <a:rPr lang="vi-VN" sz="2400" dirty="0">
                <a:solidFill>
                  <a:schemeClr val="tx1"/>
                </a:solidFill>
              </a:rPr>
              <a:t>P</a:t>
            </a:r>
            <a:r>
              <a:rPr lang="vi-VN" sz="2400" baseline="-25000" dirty="0">
                <a:solidFill>
                  <a:schemeClr val="tx1"/>
                </a:solidFill>
              </a:rPr>
              <a:t>AB</a:t>
            </a:r>
            <a:r>
              <a:rPr lang="vi-VN" sz="2400" dirty="0">
                <a:solidFill>
                  <a:schemeClr val="tx1"/>
                </a:solidFill>
              </a:rPr>
              <a:t>: Hệ số tương quan giữa tỷ suất sinh lời của hai khoản đầu tư A và B =&gt; cho biết mối quan hệ giữa tỷ suất sinh lời của khoản đầu tư  theo thời gian.</a:t>
            </a:r>
          </a:p>
          <a:p>
            <a:pPr>
              <a:buNone/>
            </a:pPr>
            <a:r>
              <a:rPr lang="en-US" sz="2400" dirty="0">
                <a:solidFill>
                  <a:schemeClr val="tx1"/>
                </a:solidFill>
              </a:rPr>
              <a:t>                                             -1 ≤  P</a:t>
            </a:r>
            <a:r>
              <a:rPr lang="en-US" sz="2400" baseline="-25000" dirty="0">
                <a:solidFill>
                  <a:schemeClr val="tx1"/>
                </a:solidFill>
              </a:rPr>
              <a:t>AB </a:t>
            </a:r>
            <a:r>
              <a:rPr lang="en-US" sz="2400" dirty="0">
                <a:solidFill>
                  <a:schemeClr val="tx1"/>
                </a:solidFill>
              </a:rPr>
              <a:t> ≤  +1</a:t>
            </a:r>
          </a:p>
          <a:p>
            <a:pPr>
              <a:buNone/>
            </a:pPr>
            <a:endParaRPr lang="en-US" sz="2400" dirty="0">
              <a:solidFill>
                <a:schemeClr val="tx1"/>
              </a:solidFill>
            </a:endParaRPr>
          </a:p>
          <a:p>
            <a:pPr>
              <a:buNone/>
            </a:pPr>
            <a:r>
              <a:rPr lang="en-US" sz="2400" dirty="0">
                <a:solidFill>
                  <a:schemeClr val="tx1"/>
                </a:solidFill>
              </a:rPr>
              <a:t>   </a:t>
            </a:r>
          </a:p>
          <a:p>
            <a:pPr eaLnBrk="1" hangingPunct="1">
              <a:lnSpc>
                <a:spcPct val="110000"/>
              </a:lnSpc>
              <a:buNone/>
            </a:pPr>
            <a:endParaRPr lang="en-US" sz="2400" dirty="0">
              <a:solidFill>
                <a:srgbClr val="0000FF"/>
              </a:solidFill>
            </a:endParaRPr>
          </a:p>
        </p:txBody>
      </p:sp>
      <p:sp>
        <p:nvSpPr>
          <p:cNvPr id="17413"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7414"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7415" name="Rectangle 6"/>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7416"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7417"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7418"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7410" name="Object 10"/>
          <p:cNvGraphicFramePr>
            <a:graphicFrameLocks noChangeAspect="1"/>
          </p:cNvGraphicFramePr>
          <p:nvPr>
            <p:extLst>
              <p:ext uri="{D42A27DB-BD31-4B8C-83A1-F6EECF244321}">
                <p14:modId xmlns:p14="http://schemas.microsoft.com/office/powerpoint/2010/main" val="260722354"/>
              </p:ext>
            </p:extLst>
          </p:nvPr>
        </p:nvGraphicFramePr>
        <p:xfrm>
          <a:off x="2846388" y="3405489"/>
          <a:ext cx="3146425" cy="734879"/>
        </p:xfrm>
        <a:graphic>
          <a:graphicData uri="http://schemas.openxmlformats.org/presentationml/2006/ole">
            <mc:AlternateContent xmlns:mc="http://schemas.openxmlformats.org/markup-compatibility/2006">
              <mc:Choice xmlns:v="urn:schemas-microsoft-com:vml" Requires="v">
                <p:oleObj name="Equation" r:id="rId2" imgW="1460160" imgH="215640" progId="Equation.3">
                  <p:embed/>
                </p:oleObj>
              </mc:Choice>
              <mc:Fallback>
                <p:oleObj name="Equation" r:id="rId2" imgW="1460160" imgH="215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3405489"/>
                        <a:ext cx="3146425" cy="734879"/>
                      </a:xfrm>
                      <a:prstGeom prst="rect">
                        <a:avLst/>
                      </a:prstGeom>
                      <a:noFill/>
                    </p:spPr>
                  </p:pic>
                </p:oleObj>
              </mc:Fallback>
            </mc:AlternateContent>
          </a:graphicData>
        </a:graphic>
      </p:graphicFrame>
    </p:spTree>
    <p:extLst>
      <p:ext uri="{BB962C8B-B14F-4D97-AF65-F5344CB8AC3E}">
        <p14:creationId xmlns:p14="http://schemas.microsoft.com/office/powerpoint/2010/main" val="207013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 calcmode="lin" valueType="num">
                                      <p:cBhvr additive="base">
                                        <p:cTn id="7" dur="500" fill="hold"/>
                                        <p:tgtEl>
                                          <p:spTgt spid="332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2803">
                                            <p:txEl>
                                              <p:pRg st="1" end="1"/>
                                            </p:txEl>
                                          </p:spTgt>
                                        </p:tgtEl>
                                        <p:attrNameLst>
                                          <p:attrName>style.visibility</p:attrName>
                                        </p:attrNameLst>
                                      </p:cBhvr>
                                      <p:to>
                                        <p:strVal val="visible"/>
                                      </p:to>
                                    </p:set>
                                    <p:anim calcmode="lin" valueType="num">
                                      <p:cBhvr additive="base">
                                        <p:cTn id="13"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2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2803">
                                            <p:txEl>
                                              <p:pRg st="3" end="3"/>
                                            </p:txEl>
                                          </p:spTgt>
                                        </p:tgtEl>
                                        <p:attrNameLst>
                                          <p:attrName>style.visibility</p:attrName>
                                        </p:attrNameLst>
                                      </p:cBhvr>
                                      <p:to>
                                        <p:strVal val="visible"/>
                                      </p:to>
                                    </p:set>
                                    <p:anim calcmode="lin" valueType="num">
                                      <p:cBhvr additive="base">
                                        <p:cTn id="19"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2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2803">
                                            <p:txEl>
                                              <p:pRg st="4" end="4"/>
                                            </p:txEl>
                                          </p:spTgt>
                                        </p:tgtEl>
                                        <p:attrNameLst>
                                          <p:attrName>style.visibility</p:attrName>
                                        </p:attrNameLst>
                                      </p:cBhvr>
                                      <p:to>
                                        <p:strVal val="visible"/>
                                      </p:to>
                                    </p:set>
                                    <p:anim calcmode="lin" valueType="num">
                                      <p:cBhvr additive="base">
                                        <p:cTn id="25" dur="500" fill="hold"/>
                                        <p:tgtEl>
                                          <p:spTgt spid="332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2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2803">
                                            <p:txEl>
                                              <p:pRg st="6" end="6"/>
                                            </p:txEl>
                                          </p:spTgt>
                                        </p:tgtEl>
                                        <p:attrNameLst>
                                          <p:attrName>style.visibility</p:attrName>
                                        </p:attrNameLst>
                                      </p:cBhvr>
                                      <p:to>
                                        <p:strVal val="visible"/>
                                      </p:to>
                                    </p:set>
                                    <p:anim calcmode="lin" valueType="num">
                                      <p:cBhvr additive="base">
                                        <p:cTn id="31" dur="500" fill="hold"/>
                                        <p:tgtEl>
                                          <p:spTgt spid="3328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28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sz="3600" dirty="0"/>
              <a:t>DANH MỤC ĐẦU TƯ VÀ RỦI RO DMĐT</a:t>
            </a:r>
            <a:endParaRPr lang="en-US" sz="3600" b="1" dirty="0">
              <a:solidFill>
                <a:srgbClr val="FF0066"/>
              </a:solidFill>
              <a:latin typeface=".VnArial" pitchFamily="34" charset="0"/>
            </a:endParaRPr>
          </a:p>
        </p:txBody>
      </p:sp>
      <p:graphicFrame>
        <p:nvGraphicFramePr>
          <p:cNvPr id="18434" name="Object 12"/>
          <p:cNvGraphicFramePr>
            <a:graphicFrameLocks noGrp="1" noChangeAspect="1"/>
          </p:cNvGraphicFramePr>
          <p:nvPr>
            <p:ph idx="1"/>
            <p:extLst>
              <p:ext uri="{D42A27DB-BD31-4B8C-83A1-F6EECF244321}">
                <p14:modId xmlns:p14="http://schemas.microsoft.com/office/powerpoint/2010/main" val="1637190927"/>
              </p:ext>
            </p:extLst>
          </p:nvPr>
        </p:nvGraphicFramePr>
        <p:xfrm>
          <a:off x="2342184" y="2589792"/>
          <a:ext cx="4766837" cy="923747"/>
        </p:xfrm>
        <a:graphic>
          <a:graphicData uri="http://schemas.openxmlformats.org/presentationml/2006/ole">
            <mc:AlternateContent xmlns:mc="http://schemas.openxmlformats.org/markup-compatibility/2006">
              <mc:Choice xmlns:v="urn:schemas-microsoft-com:vml" Requires="v">
                <p:oleObj name="Equation" r:id="rId2" imgW="2450880" imgH="495000" progId="Equation.3">
                  <p:embed/>
                </p:oleObj>
              </mc:Choice>
              <mc:Fallback>
                <p:oleObj name="Equation" r:id="rId2" imgW="2450880" imgH="4950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184" y="2589792"/>
                        <a:ext cx="4766837" cy="923747"/>
                      </a:xfrm>
                      <a:prstGeom prst="rect">
                        <a:avLst/>
                      </a:prstGeom>
                      <a:noFill/>
                    </p:spPr>
                  </p:pic>
                </p:oleObj>
              </mc:Fallback>
            </mc:AlternateContent>
          </a:graphicData>
        </a:graphic>
      </p:graphicFrame>
      <p:sp>
        <p:nvSpPr>
          <p:cNvPr id="334851" name="Rectangle 3"/>
          <p:cNvSpPr>
            <a:spLocks noGrp="1" noChangeArrowheads="1"/>
          </p:cNvSpPr>
          <p:nvPr>
            <p:ph type="body" sz="half" idx="4294967295"/>
          </p:nvPr>
        </p:nvSpPr>
        <p:spPr>
          <a:xfrm>
            <a:off x="304800" y="2078433"/>
            <a:ext cx="8839200" cy="4476824"/>
          </a:xfrm>
        </p:spPr>
        <p:txBody>
          <a:bodyPr>
            <a:normAutofit fontScale="92500" lnSpcReduction="20000"/>
          </a:bodyPr>
          <a:lstStyle/>
          <a:p>
            <a:pPr>
              <a:buNone/>
            </a:pPr>
            <a:r>
              <a:rPr lang="vi-VN" sz="2600" dirty="0">
                <a:solidFill>
                  <a:schemeClr val="tx1"/>
                </a:solidFill>
                <a:latin typeface="+mn-lt"/>
                <a:ea typeface="+mn-ea"/>
                <a:cs typeface="+mn-cs"/>
              </a:rPr>
              <a:t>+ Độ lệch chuẩn của danh mục gồm n khoản đầu tư :</a:t>
            </a:r>
            <a:endParaRPr lang="el-GR" sz="2600" b="1" dirty="0">
              <a:solidFill>
                <a:schemeClr val="tx1"/>
              </a:solidFill>
              <a:latin typeface="+mn-lt"/>
              <a:ea typeface="+mn-ea"/>
              <a:cs typeface="+mn-cs"/>
            </a:endParaRPr>
          </a:p>
          <a:p>
            <a:pPr>
              <a:buNone/>
            </a:pPr>
            <a:endParaRPr lang="en-US" sz="2600" b="1" dirty="0">
              <a:solidFill>
                <a:schemeClr val="tx1"/>
              </a:solidFill>
              <a:latin typeface="+mn-lt"/>
              <a:ea typeface="+mn-ea"/>
              <a:cs typeface="+mn-cs"/>
            </a:endParaRPr>
          </a:p>
          <a:p>
            <a:pPr>
              <a:buNone/>
            </a:pPr>
            <a:endParaRPr lang="en-US" sz="2600" b="1" dirty="0">
              <a:solidFill>
                <a:schemeClr val="tx1"/>
              </a:solidFill>
              <a:latin typeface="+mn-lt"/>
              <a:ea typeface="+mn-ea"/>
              <a:cs typeface="+mn-cs"/>
            </a:endParaRPr>
          </a:p>
          <a:p>
            <a:pPr>
              <a:buNone/>
            </a:pPr>
            <a:endParaRPr lang="en-US" sz="2600" dirty="0">
              <a:solidFill>
                <a:schemeClr val="tx1"/>
              </a:solidFill>
              <a:latin typeface="+mn-lt"/>
              <a:ea typeface="+mn-ea"/>
              <a:cs typeface="+mn-cs"/>
            </a:endParaRPr>
          </a:p>
          <a:p>
            <a:pPr>
              <a:buNone/>
            </a:pPr>
            <a:r>
              <a:rPr lang="vi-VN" sz="2600" dirty="0"/>
              <a:t>δ</a:t>
            </a:r>
            <a:r>
              <a:rPr lang="vi-VN" sz="2600" baseline="-25000" dirty="0">
                <a:solidFill>
                  <a:schemeClr val="tx1"/>
                </a:solidFill>
                <a:latin typeface="+mn-lt"/>
                <a:ea typeface="+mn-ea"/>
                <a:cs typeface="+mn-cs"/>
              </a:rPr>
              <a:t>i</a:t>
            </a:r>
            <a:r>
              <a:rPr lang="vi-VN" sz="2600" dirty="0">
                <a:solidFill>
                  <a:schemeClr val="tx1"/>
                </a:solidFill>
                <a:latin typeface="+mn-lt"/>
                <a:ea typeface="+mn-ea"/>
                <a:cs typeface="+mn-cs"/>
              </a:rPr>
              <a:t> : Độ lệch chuẩn của khoản đầu tư i</a:t>
            </a:r>
          </a:p>
          <a:p>
            <a:pPr>
              <a:buNone/>
            </a:pPr>
            <a:r>
              <a:rPr lang="vi-VN" sz="2600" dirty="0"/>
              <a:t>δ</a:t>
            </a:r>
            <a:r>
              <a:rPr lang="vi-VN" sz="2600" baseline="-25000" dirty="0">
                <a:solidFill>
                  <a:schemeClr val="tx1"/>
                </a:solidFill>
                <a:latin typeface="+mn-lt"/>
                <a:ea typeface="+mn-ea"/>
                <a:cs typeface="+mn-cs"/>
              </a:rPr>
              <a:t>j</a:t>
            </a:r>
            <a:r>
              <a:rPr lang="vi-VN" sz="2600" dirty="0">
                <a:solidFill>
                  <a:schemeClr val="tx1"/>
                </a:solidFill>
                <a:latin typeface="+mn-lt"/>
                <a:ea typeface="+mn-ea"/>
                <a:cs typeface="+mn-cs"/>
              </a:rPr>
              <a:t> : Độ lệch chuẩn của khoản đầu tư j</a:t>
            </a:r>
          </a:p>
          <a:p>
            <a:pPr>
              <a:buNone/>
            </a:pPr>
            <a:r>
              <a:rPr lang="vi-VN" sz="2600" dirty="0">
                <a:solidFill>
                  <a:schemeClr val="tx1"/>
                </a:solidFill>
                <a:latin typeface="+mn-lt"/>
                <a:ea typeface="+mn-ea"/>
                <a:cs typeface="+mn-cs"/>
              </a:rPr>
              <a:t>COV(i,j): Hiệp phương sai tỷ suất sinh lời của hai khoản đầu tư i và j</a:t>
            </a:r>
          </a:p>
          <a:p>
            <a:pPr>
              <a:buNone/>
            </a:pPr>
            <a:r>
              <a:rPr lang="vi-VN" sz="2600" dirty="0">
                <a:solidFill>
                  <a:schemeClr val="tx1"/>
                </a:solidFill>
                <a:latin typeface="+mn-lt"/>
                <a:ea typeface="+mn-ea"/>
                <a:cs typeface="+mn-cs"/>
              </a:rPr>
              <a:t>f</a:t>
            </a:r>
            <a:r>
              <a:rPr lang="vi-VN" sz="2600" baseline="-25000" dirty="0">
                <a:solidFill>
                  <a:schemeClr val="tx1"/>
                </a:solidFill>
                <a:latin typeface="+mn-lt"/>
                <a:ea typeface="+mn-ea"/>
                <a:cs typeface="+mn-cs"/>
              </a:rPr>
              <a:t>i,</a:t>
            </a:r>
            <a:r>
              <a:rPr lang="vi-VN" sz="2600" dirty="0">
                <a:solidFill>
                  <a:schemeClr val="tx1"/>
                </a:solidFill>
                <a:latin typeface="+mn-lt"/>
                <a:ea typeface="+mn-ea"/>
                <a:cs typeface="+mn-cs"/>
              </a:rPr>
              <a:t>,f</a:t>
            </a:r>
            <a:r>
              <a:rPr lang="vi-VN" sz="2600" baseline="-25000" dirty="0">
                <a:solidFill>
                  <a:schemeClr val="tx1"/>
                </a:solidFill>
                <a:latin typeface="+mn-lt"/>
                <a:ea typeface="+mn-ea"/>
                <a:cs typeface="+mn-cs"/>
              </a:rPr>
              <a:t>j</a:t>
            </a:r>
            <a:r>
              <a:rPr lang="vi-VN" sz="2600" dirty="0">
                <a:solidFill>
                  <a:schemeClr val="tx1"/>
                </a:solidFill>
                <a:latin typeface="+mn-lt"/>
                <a:ea typeface="+mn-ea"/>
                <a:cs typeface="+mn-cs"/>
              </a:rPr>
              <a:t>: Tương ứng là tỷ trọng vốn đầu tư cho khoản đầu tư i, j</a:t>
            </a:r>
          </a:p>
          <a:p>
            <a:pPr eaLnBrk="1" hangingPunct="1">
              <a:lnSpc>
                <a:spcPct val="120000"/>
              </a:lnSpc>
              <a:buNone/>
            </a:pPr>
            <a:endParaRPr lang="en-US" sz="2600" dirty="0"/>
          </a:p>
        </p:txBody>
      </p:sp>
      <p:sp>
        <p:nvSpPr>
          <p:cNvPr id="18437"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8438"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8439"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8440"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8441"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8442" name="Rectangle 10"/>
          <p:cNvSpPr>
            <a:spLocks noChangeArrowheads="1"/>
          </p:cNvSpPr>
          <p:nvPr/>
        </p:nvSpPr>
        <p:spPr bwMode="auto">
          <a:xfrm>
            <a:off x="0" y="3181350"/>
            <a:ext cx="9144000" cy="0"/>
          </a:xfrm>
          <a:prstGeom prst="rect">
            <a:avLst/>
          </a:prstGeom>
          <a:noFill/>
          <a:ln w="9525" algn="ctr">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56538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 calcmode="lin" valueType="num">
                                      <p:cBhvr additive="base">
                                        <p:cTn id="7" dur="500" fill="hold"/>
                                        <p:tgtEl>
                                          <p:spTgt spid="334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4851">
                                            <p:txEl>
                                              <p:pRg st="4" end="4"/>
                                            </p:txEl>
                                          </p:spTgt>
                                        </p:tgtEl>
                                        <p:attrNameLst>
                                          <p:attrName>style.visibility</p:attrName>
                                        </p:attrNameLst>
                                      </p:cBhvr>
                                      <p:to>
                                        <p:strVal val="visible"/>
                                      </p:to>
                                    </p:set>
                                    <p:anim calcmode="lin" valueType="num">
                                      <p:cBhvr additive="base">
                                        <p:cTn id="13" dur="500" fill="hold"/>
                                        <p:tgtEl>
                                          <p:spTgt spid="3348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4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4851">
                                            <p:txEl>
                                              <p:pRg st="5" end="5"/>
                                            </p:txEl>
                                          </p:spTgt>
                                        </p:tgtEl>
                                        <p:attrNameLst>
                                          <p:attrName>style.visibility</p:attrName>
                                        </p:attrNameLst>
                                      </p:cBhvr>
                                      <p:to>
                                        <p:strVal val="visible"/>
                                      </p:to>
                                    </p:set>
                                    <p:anim calcmode="lin" valueType="num">
                                      <p:cBhvr additive="base">
                                        <p:cTn id="19" dur="500" fill="hold"/>
                                        <p:tgtEl>
                                          <p:spTgt spid="334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4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4851">
                                            <p:txEl>
                                              <p:pRg st="6" end="6"/>
                                            </p:txEl>
                                          </p:spTgt>
                                        </p:tgtEl>
                                        <p:attrNameLst>
                                          <p:attrName>style.visibility</p:attrName>
                                        </p:attrNameLst>
                                      </p:cBhvr>
                                      <p:to>
                                        <p:strVal val="visible"/>
                                      </p:to>
                                    </p:set>
                                    <p:anim calcmode="lin" valueType="num">
                                      <p:cBhvr additive="base">
                                        <p:cTn id="25" dur="500" fill="hold"/>
                                        <p:tgtEl>
                                          <p:spTgt spid="33485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4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4851">
                                            <p:txEl>
                                              <p:pRg st="7" end="7"/>
                                            </p:txEl>
                                          </p:spTgt>
                                        </p:tgtEl>
                                        <p:attrNameLst>
                                          <p:attrName>style.visibility</p:attrName>
                                        </p:attrNameLst>
                                      </p:cBhvr>
                                      <p:to>
                                        <p:strVal val="visible"/>
                                      </p:to>
                                    </p:set>
                                    <p:anim calcmode="lin" valueType="num">
                                      <p:cBhvr additive="base">
                                        <p:cTn id="31" dur="500" fill="hold"/>
                                        <p:tgtEl>
                                          <p:spTgt spid="33485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48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4000" dirty="0"/>
              <a:t>DANH MỤC ĐẦU TƯ VÀ RỦI RO DMĐT</a:t>
            </a:r>
            <a:endParaRPr lang="en-US" b="1" dirty="0">
              <a:solidFill>
                <a:srgbClr val="FF0066"/>
              </a:solidFill>
              <a:latin typeface=".VnArial" pitchFamily="34" charset="0"/>
            </a:endParaRPr>
          </a:p>
        </p:txBody>
      </p:sp>
      <p:sp>
        <p:nvSpPr>
          <p:cNvPr id="337923" name="Rectangle 3"/>
          <p:cNvSpPr>
            <a:spLocks noGrp="1" noChangeArrowheads="1"/>
          </p:cNvSpPr>
          <p:nvPr>
            <p:ph idx="1"/>
          </p:nvPr>
        </p:nvSpPr>
        <p:spPr/>
        <p:txBody>
          <a:bodyPr>
            <a:normAutofit fontScale="85000" lnSpcReduction="20000"/>
          </a:bodyPr>
          <a:lstStyle/>
          <a:p>
            <a:pPr>
              <a:buNone/>
            </a:pPr>
            <a:r>
              <a:rPr lang="vi-VN" sz="2400" b="1" i="1" dirty="0">
                <a:solidFill>
                  <a:schemeClr val="tx1"/>
                </a:solidFill>
                <a:latin typeface="+mn-lt"/>
                <a:ea typeface="+mn-ea"/>
                <a:cs typeface="+mn-cs"/>
              </a:rPr>
              <a:t>- Rủi ro có thể đa dạng hoá (rủi ro không hệ thống): </a:t>
            </a:r>
          </a:p>
          <a:p>
            <a:pPr>
              <a:buNone/>
            </a:pPr>
            <a:r>
              <a:rPr lang="vi-VN" sz="2400" dirty="0">
                <a:solidFill>
                  <a:schemeClr val="tx1"/>
                </a:solidFill>
                <a:latin typeface="+mn-lt"/>
                <a:ea typeface="+mn-ea"/>
                <a:cs typeface="+mn-cs"/>
              </a:rPr>
              <a:t>   + Loại rủi ro riêng biệt đối với từng doanh nghiệp hay hay 1 ngành kinh doanh nào đó. =&gt; Có thể loại trừ hoàn toàn bằng cách đa dạng hoá.</a:t>
            </a:r>
          </a:p>
          <a:p>
            <a:pPr>
              <a:buNone/>
            </a:pPr>
            <a:r>
              <a:rPr lang="en-US" sz="2400" dirty="0">
                <a:solidFill>
                  <a:schemeClr val="tx1"/>
                </a:solidFill>
                <a:latin typeface="+mn-lt"/>
                <a:ea typeface="+mn-ea"/>
                <a:cs typeface="+mn-cs"/>
              </a:rPr>
              <a:t>   + Nguyên nhân:</a:t>
            </a:r>
          </a:p>
          <a:p>
            <a:pPr>
              <a:buNone/>
            </a:pPr>
            <a:r>
              <a:rPr lang="vi-VN" sz="2400" dirty="0">
                <a:solidFill>
                  <a:schemeClr val="tx1"/>
                </a:solidFill>
                <a:latin typeface="+mn-lt"/>
                <a:ea typeface="+mn-ea"/>
                <a:cs typeface="+mn-cs"/>
              </a:rPr>
              <a:t>                       Năng lực và trình độ quản trị của ban lãnh đạo</a:t>
            </a:r>
          </a:p>
          <a:p>
            <a:pPr>
              <a:buNone/>
            </a:pPr>
            <a:r>
              <a:rPr lang="vi-VN" sz="2400" dirty="0">
                <a:solidFill>
                  <a:schemeClr val="tx1"/>
                </a:solidFill>
                <a:latin typeface="+mn-lt"/>
                <a:ea typeface="+mn-ea"/>
                <a:cs typeface="+mn-cs"/>
              </a:rPr>
              <a:t>                       Nguồn cung ứng vật tư</a:t>
            </a:r>
          </a:p>
          <a:p>
            <a:pPr>
              <a:buNone/>
            </a:pPr>
            <a:r>
              <a:rPr lang="vi-VN" sz="2400" dirty="0">
                <a:solidFill>
                  <a:schemeClr val="tx1"/>
                </a:solidFill>
                <a:latin typeface="+mn-lt"/>
                <a:ea typeface="+mn-ea"/>
                <a:cs typeface="+mn-cs"/>
              </a:rPr>
              <a:t>                       Mức độ sử dụng đòn bẩy kinh doanh và đòn bẩy tài chính</a:t>
            </a:r>
          </a:p>
          <a:p>
            <a:pPr>
              <a:buNone/>
            </a:pPr>
            <a:r>
              <a:rPr lang="en-US" sz="2400" dirty="0">
                <a:solidFill>
                  <a:schemeClr val="tx1"/>
                </a:solidFill>
                <a:latin typeface="+mn-lt"/>
                <a:ea typeface="+mn-ea"/>
                <a:cs typeface="+mn-cs"/>
              </a:rPr>
              <a:t>     </a:t>
            </a:r>
          </a:p>
          <a:p>
            <a:pPr eaLnBrk="1" hangingPunct="1">
              <a:lnSpc>
                <a:spcPct val="110000"/>
              </a:lnSpc>
              <a:buNone/>
            </a:pPr>
            <a:endParaRPr lang="en-US" sz="2400" dirty="0">
              <a:solidFill>
                <a:srgbClr val="0066FF"/>
              </a:solidFill>
            </a:endParaRPr>
          </a:p>
        </p:txBody>
      </p:sp>
      <p:sp>
        <p:nvSpPr>
          <p:cNvPr id="36868"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6869"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36870"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36871"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6873"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6874"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pSp>
        <p:nvGrpSpPr>
          <p:cNvPr id="2" name="Group 11"/>
          <p:cNvGrpSpPr>
            <a:grpSpLocks/>
          </p:cNvGrpSpPr>
          <p:nvPr/>
        </p:nvGrpSpPr>
        <p:grpSpPr bwMode="auto">
          <a:xfrm>
            <a:off x="1828800" y="3581400"/>
            <a:ext cx="685800" cy="304800"/>
            <a:chOff x="912" y="2928"/>
            <a:chExt cx="432" cy="192"/>
          </a:xfrm>
        </p:grpSpPr>
        <p:sp>
          <p:nvSpPr>
            <p:cNvPr id="36882" name="Line 12"/>
            <p:cNvSpPr>
              <a:spLocks noChangeShapeType="1"/>
            </p:cNvSpPr>
            <p:nvPr/>
          </p:nvSpPr>
          <p:spPr bwMode="auto">
            <a:xfrm>
              <a:off x="912" y="2928"/>
              <a:ext cx="0" cy="192"/>
            </a:xfrm>
            <a:prstGeom prst="line">
              <a:avLst/>
            </a:prstGeom>
            <a:noFill/>
            <a:ln w="9525">
              <a:solidFill>
                <a:schemeClr val="tx1"/>
              </a:solidFill>
              <a:round/>
              <a:headEnd/>
              <a:tailEnd/>
            </a:ln>
          </p:spPr>
          <p:txBody>
            <a:bodyPr/>
            <a:lstStyle/>
            <a:p>
              <a:endParaRPr lang="en-US"/>
            </a:p>
          </p:txBody>
        </p:sp>
        <p:sp>
          <p:nvSpPr>
            <p:cNvPr id="36883" name="Line 13"/>
            <p:cNvSpPr>
              <a:spLocks noChangeShapeType="1"/>
            </p:cNvSpPr>
            <p:nvPr/>
          </p:nvSpPr>
          <p:spPr bwMode="auto">
            <a:xfrm>
              <a:off x="912" y="3120"/>
              <a:ext cx="432" cy="0"/>
            </a:xfrm>
            <a:prstGeom prst="line">
              <a:avLst/>
            </a:prstGeom>
            <a:noFill/>
            <a:ln w="9525">
              <a:solidFill>
                <a:schemeClr val="tx1"/>
              </a:solidFill>
              <a:round/>
              <a:headEnd/>
              <a:tailEnd type="triangle" w="med" len="med"/>
            </a:ln>
          </p:spPr>
          <p:txBody>
            <a:bodyPr/>
            <a:lstStyle/>
            <a:p>
              <a:endParaRPr lang="en-US"/>
            </a:p>
          </p:txBody>
        </p:sp>
      </p:grpSp>
      <p:grpSp>
        <p:nvGrpSpPr>
          <p:cNvPr id="3" name="Group 14"/>
          <p:cNvGrpSpPr>
            <a:grpSpLocks/>
          </p:cNvGrpSpPr>
          <p:nvPr/>
        </p:nvGrpSpPr>
        <p:grpSpPr bwMode="auto">
          <a:xfrm>
            <a:off x="1524000" y="3657600"/>
            <a:ext cx="838200" cy="698500"/>
            <a:chOff x="816" y="2920"/>
            <a:chExt cx="528" cy="440"/>
          </a:xfrm>
        </p:grpSpPr>
        <p:sp>
          <p:nvSpPr>
            <p:cNvPr id="36880" name="Line 15"/>
            <p:cNvSpPr>
              <a:spLocks noChangeShapeType="1"/>
            </p:cNvSpPr>
            <p:nvPr/>
          </p:nvSpPr>
          <p:spPr bwMode="auto">
            <a:xfrm>
              <a:off x="816" y="2920"/>
              <a:ext cx="0" cy="432"/>
            </a:xfrm>
            <a:prstGeom prst="line">
              <a:avLst/>
            </a:prstGeom>
            <a:noFill/>
            <a:ln w="9525">
              <a:solidFill>
                <a:schemeClr val="tx1"/>
              </a:solidFill>
              <a:round/>
              <a:headEnd/>
              <a:tailEnd/>
            </a:ln>
          </p:spPr>
          <p:txBody>
            <a:bodyPr/>
            <a:lstStyle/>
            <a:p>
              <a:endParaRPr lang="en-US"/>
            </a:p>
          </p:txBody>
        </p:sp>
        <p:sp>
          <p:nvSpPr>
            <p:cNvPr id="36881" name="Line 16"/>
            <p:cNvSpPr>
              <a:spLocks noChangeShapeType="1"/>
            </p:cNvSpPr>
            <p:nvPr/>
          </p:nvSpPr>
          <p:spPr bwMode="auto">
            <a:xfrm>
              <a:off x="816" y="3360"/>
              <a:ext cx="528"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1219200" y="3733800"/>
            <a:ext cx="990600" cy="1066800"/>
            <a:chOff x="720" y="2928"/>
            <a:chExt cx="624" cy="672"/>
          </a:xfrm>
        </p:grpSpPr>
        <p:sp>
          <p:nvSpPr>
            <p:cNvPr id="36878" name="Line 18"/>
            <p:cNvSpPr>
              <a:spLocks noChangeShapeType="1"/>
            </p:cNvSpPr>
            <p:nvPr/>
          </p:nvSpPr>
          <p:spPr bwMode="auto">
            <a:xfrm>
              <a:off x="720" y="2928"/>
              <a:ext cx="0" cy="672"/>
            </a:xfrm>
            <a:prstGeom prst="line">
              <a:avLst/>
            </a:prstGeom>
            <a:noFill/>
            <a:ln w="9525">
              <a:solidFill>
                <a:schemeClr val="tx1"/>
              </a:solidFill>
              <a:round/>
              <a:headEnd/>
              <a:tailEnd/>
            </a:ln>
          </p:spPr>
          <p:txBody>
            <a:bodyPr/>
            <a:lstStyle/>
            <a:p>
              <a:endParaRPr lang="en-US"/>
            </a:p>
          </p:txBody>
        </p:sp>
        <p:sp>
          <p:nvSpPr>
            <p:cNvPr id="36879" name="Line 19"/>
            <p:cNvSpPr>
              <a:spLocks noChangeShapeType="1"/>
            </p:cNvSpPr>
            <p:nvPr/>
          </p:nvSpPr>
          <p:spPr bwMode="auto">
            <a:xfrm>
              <a:off x="720" y="3600"/>
              <a:ext cx="624" cy="0"/>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3982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23">
                                            <p:txEl>
                                              <p:pRg st="2" end="2"/>
                                            </p:txEl>
                                          </p:spTgt>
                                        </p:tgtEl>
                                        <p:attrNameLst>
                                          <p:attrName>style.visibility</p:attrName>
                                        </p:attrNameLst>
                                      </p:cBhvr>
                                      <p:to>
                                        <p:strVal val="visible"/>
                                      </p:to>
                                    </p:set>
                                    <p:anim calcmode="lin" valueType="num">
                                      <p:cBhvr additive="base">
                                        <p:cTn id="19" dur="500" fill="hold"/>
                                        <p:tgtEl>
                                          <p:spTgt spid="3379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23">
                                            <p:txEl>
                                              <p:pRg st="3" end="3"/>
                                            </p:txEl>
                                          </p:spTgt>
                                        </p:tgtEl>
                                        <p:attrNameLst>
                                          <p:attrName>style.visibility</p:attrName>
                                        </p:attrNameLst>
                                      </p:cBhvr>
                                      <p:to>
                                        <p:strVal val="visible"/>
                                      </p:to>
                                    </p:set>
                                    <p:anim calcmode="lin" valueType="num">
                                      <p:cBhvr additive="base">
                                        <p:cTn id="25" dur="500" fill="hold"/>
                                        <p:tgtEl>
                                          <p:spTgt spid="3379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23">
                                            <p:txEl>
                                              <p:pRg st="4" end="4"/>
                                            </p:txEl>
                                          </p:spTgt>
                                        </p:tgtEl>
                                        <p:attrNameLst>
                                          <p:attrName>style.visibility</p:attrName>
                                        </p:attrNameLst>
                                      </p:cBhvr>
                                      <p:to>
                                        <p:strVal val="visible"/>
                                      </p:to>
                                    </p:set>
                                    <p:anim calcmode="lin" valueType="num">
                                      <p:cBhvr additive="base">
                                        <p:cTn id="31" dur="500" fill="hold"/>
                                        <p:tgtEl>
                                          <p:spTgt spid="3379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23">
                                            <p:txEl>
                                              <p:pRg st="5" end="5"/>
                                            </p:txEl>
                                          </p:spTgt>
                                        </p:tgtEl>
                                        <p:attrNameLst>
                                          <p:attrName>style.visibility</p:attrName>
                                        </p:attrNameLst>
                                      </p:cBhvr>
                                      <p:to>
                                        <p:strVal val="visible"/>
                                      </p:to>
                                    </p:set>
                                    <p:anim calcmode="lin" valueType="num">
                                      <p:cBhvr additive="base">
                                        <p:cTn id="37" dur="500" fill="hold"/>
                                        <p:tgtEl>
                                          <p:spTgt spid="3379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7923">
                                            <p:txEl>
                                              <p:pRg st="6" end="6"/>
                                            </p:txEl>
                                          </p:spTgt>
                                        </p:tgtEl>
                                        <p:attrNameLst>
                                          <p:attrName>style.visibility</p:attrName>
                                        </p:attrNameLst>
                                      </p:cBhvr>
                                      <p:to>
                                        <p:strVal val="visible"/>
                                      </p:to>
                                    </p:set>
                                    <p:anim calcmode="lin" valueType="num">
                                      <p:cBhvr additive="base">
                                        <p:cTn id="43" dur="500" fill="hold"/>
                                        <p:tgtEl>
                                          <p:spTgt spid="3379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GIÁ TRỊ THỜI GIAN CỦA TIỀN</a:t>
            </a:r>
          </a:p>
        </p:txBody>
      </p:sp>
      <p:sp>
        <p:nvSpPr>
          <p:cNvPr id="3" name="Content Placeholder 2"/>
          <p:cNvSpPr>
            <a:spLocks noGrp="1"/>
          </p:cNvSpPr>
          <p:nvPr>
            <p:ph idx="1"/>
          </p:nvPr>
        </p:nvSpPr>
        <p:spPr/>
        <p:txBody>
          <a:bodyPr/>
          <a:lstStyle/>
          <a:p>
            <a:endParaRPr lang="en-US"/>
          </a:p>
        </p:txBody>
      </p:sp>
      <p:grpSp>
        <p:nvGrpSpPr>
          <p:cNvPr id="4" name="Group 67"/>
          <p:cNvGrpSpPr>
            <a:grpSpLocks/>
          </p:cNvGrpSpPr>
          <p:nvPr/>
        </p:nvGrpSpPr>
        <p:grpSpPr bwMode="auto">
          <a:xfrm>
            <a:off x="1734857" y="2099468"/>
            <a:ext cx="5613716" cy="685800"/>
            <a:chOff x="1344" y="1104"/>
            <a:chExt cx="2976" cy="432"/>
          </a:xfrm>
        </p:grpSpPr>
        <p:sp>
          <p:nvSpPr>
            <p:cNvPr id="5"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6"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7" name="Text Box 50"/>
            <p:cNvSpPr txBox="1">
              <a:spLocks noChangeArrowheads="1"/>
            </p:cNvSpPr>
            <p:nvPr/>
          </p:nvSpPr>
          <p:spPr bwMode="gray">
            <a:xfrm>
              <a:off x="1774" y="1200"/>
              <a:ext cx="2538" cy="291"/>
            </a:xfrm>
            <a:prstGeom prst="rect">
              <a:avLst/>
            </a:prstGeom>
            <a:noFill/>
            <a:ln w="9525" algn="ctr">
              <a:noFill/>
              <a:miter lim="800000"/>
              <a:headEnd/>
              <a:tailEnd/>
            </a:ln>
          </p:spPr>
          <p:txBody>
            <a:bodyPr wrap="square">
              <a:spAutoFit/>
            </a:bodyPr>
            <a:lstStyle/>
            <a:p>
              <a:pPr eaLnBrk="0" hangingPunct="0">
                <a:defRPr/>
              </a:pPr>
              <a:r>
                <a:rPr lang="en-US" sz="2400" b="1" dirty="0" err="1">
                  <a:solidFill>
                    <a:srgbClr val="000000"/>
                  </a:solidFill>
                  <a:latin typeface="Times New Roman" pitchFamily="18" charset="0"/>
                  <a:ea typeface="+mn-ea"/>
                  <a:cs typeface="Times New Roman" pitchFamily="18" charset="0"/>
                </a:rPr>
                <a:t>Công</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thức</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tổng</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quát</a:t>
              </a:r>
              <a:endParaRPr lang="en-US" sz="2400" b="1" dirty="0">
                <a:solidFill>
                  <a:srgbClr val="000000"/>
                </a:solidFill>
                <a:latin typeface="Times New Roman" pitchFamily="18" charset="0"/>
                <a:ea typeface="+mn-ea"/>
                <a:cs typeface="Times New Roman" pitchFamily="18" charset="0"/>
              </a:endParaRPr>
            </a:p>
          </p:txBody>
        </p:sp>
        <p:sp>
          <p:nvSpPr>
            <p:cNvPr id="8" name="Text Box 51"/>
            <p:cNvSpPr txBox="1">
              <a:spLocks noChangeArrowheads="1"/>
            </p:cNvSpPr>
            <p:nvPr/>
          </p:nvSpPr>
          <p:spPr bwMode="gray">
            <a:xfrm>
              <a:off x="1441" y="116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1</a:t>
              </a:r>
            </a:p>
          </p:txBody>
        </p:sp>
      </p:grpSp>
      <p:grpSp>
        <p:nvGrpSpPr>
          <p:cNvPr id="9" name="Group 68"/>
          <p:cNvGrpSpPr>
            <a:grpSpLocks/>
          </p:cNvGrpSpPr>
          <p:nvPr/>
        </p:nvGrpSpPr>
        <p:grpSpPr bwMode="auto">
          <a:xfrm>
            <a:off x="1734857" y="3318667"/>
            <a:ext cx="5613717" cy="685800"/>
            <a:chOff x="1344" y="1584"/>
            <a:chExt cx="2992" cy="432"/>
          </a:xfrm>
        </p:grpSpPr>
        <p:sp>
          <p:nvSpPr>
            <p:cNvPr id="10" name="AutoShape 53"/>
            <p:cNvSpPr>
              <a:spLocks noChangeArrowheads="1"/>
            </p:cNvSpPr>
            <p:nvPr/>
          </p:nvSpPr>
          <p:spPr bwMode="gray">
            <a:xfrm>
              <a:off x="1584" y="1659"/>
              <a:ext cx="2737"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1"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2" name="Text Box 55"/>
            <p:cNvSpPr txBox="1">
              <a:spLocks noChangeArrowheads="1"/>
            </p:cNvSpPr>
            <p:nvPr/>
          </p:nvSpPr>
          <p:spPr bwMode="gray">
            <a:xfrm>
              <a:off x="1789" y="1680"/>
              <a:ext cx="254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b="1" dirty="0" err="1">
                  <a:solidFill>
                    <a:srgbClr val="000000"/>
                  </a:solidFill>
                </a:rPr>
                <a:t>Giá</a:t>
              </a:r>
              <a:r>
                <a:rPr lang="en-US" b="1" dirty="0">
                  <a:solidFill>
                    <a:srgbClr val="000000"/>
                  </a:solidFill>
                </a:rPr>
                <a:t> </a:t>
              </a:r>
              <a:r>
                <a:rPr lang="en-US" b="1" dirty="0" err="1">
                  <a:solidFill>
                    <a:srgbClr val="000000"/>
                  </a:solidFill>
                </a:rPr>
                <a:t>trị</a:t>
              </a:r>
              <a:r>
                <a:rPr lang="en-US" b="1" dirty="0">
                  <a:solidFill>
                    <a:srgbClr val="000000"/>
                  </a:solidFill>
                </a:rPr>
                <a:t> </a:t>
              </a:r>
              <a:r>
                <a:rPr lang="en-US" b="1" dirty="0" err="1">
                  <a:solidFill>
                    <a:srgbClr val="000000"/>
                  </a:solidFill>
                </a:rPr>
                <a:t>hiện</a:t>
              </a:r>
              <a:r>
                <a:rPr lang="en-US" b="1" dirty="0">
                  <a:solidFill>
                    <a:srgbClr val="000000"/>
                  </a:solidFill>
                </a:rPr>
                <a:t> </a:t>
              </a:r>
              <a:r>
                <a:rPr lang="en-US" b="1" dirty="0" err="1">
                  <a:solidFill>
                    <a:srgbClr val="000000"/>
                  </a:solidFill>
                </a:rPr>
                <a:t>tại</a:t>
              </a:r>
              <a:r>
                <a:rPr lang="en-US" b="1" dirty="0">
                  <a:solidFill>
                    <a:srgbClr val="000000"/>
                  </a:solidFill>
                </a:rPr>
                <a:t> </a:t>
              </a:r>
              <a:r>
                <a:rPr lang="en-US" b="1" dirty="0" err="1">
                  <a:solidFill>
                    <a:srgbClr val="000000"/>
                  </a:solidFill>
                </a:rPr>
                <a:t>của</a:t>
              </a:r>
              <a:r>
                <a:rPr lang="en-US" b="1" dirty="0">
                  <a:solidFill>
                    <a:srgbClr val="000000"/>
                  </a:solidFill>
                </a:rPr>
                <a:t> </a:t>
              </a:r>
              <a:r>
                <a:rPr lang="en-US" b="1" dirty="0" err="1">
                  <a:solidFill>
                    <a:srgbClr val="000000"/>
                  </a:solidFill>
                </a:rPr>
                <a:t>dòng</a:t>
              </a:r>
              <a:r>
                <a:rPr lang="en-US" b="1" dirty="0">
                  <a:solidFill>
                    <a:srgbClr val="000000"/>
                  </a:solidFill>
                </a:rPr>
                <a:t> </a:t>
              </a:r>
              <a:r>
                <a:rPr lang="en-US" b="1" dirty="0" err="1">
                  <a:solidFill>
                    <a:srgbClr val="000000"/>
                  </a:solidFill>
                </a:rPr>
                <a:t>tiền</a:t>
              </a:r>
              <a:r>
                <a:rPr lang="en-US" b="1" dirty="0">
                  <a:solidFill>
                    <a:srgbClr val="000000"/>
                  </a:solidFill>
                </a:rPr>
                <a:t> </a:t>
              </a:r>
              <a:r>
                <a:rPr lang="en-US" b="1" dirty="0" err="1">
                  <a:solidFill>
                    <a:srgbClr val="000000"/>
                  </a:solidFill>
                </a:rPr>
                <a:t>đều</a:t>
              </a:r>
              <a:endParaRPr lang="en-US" b="1" dirty="0">
                <a:solidFill>
                  <a:srgbClr val="000000"/>
                </a:solidFill>
              </a:endParaRPr>
            </a:p>
          </p:txBody>
        </p:sp>
        <p:sp>
          <p:nvSpPr>
            <p:cNvPr id="13" name="Text Box 56"/>
            <p:cNvSpPr txBox="1">
              <a:spLocks noChangeArrowheads="1"/>
            </p:cNvSpPr>
            <p:nvPr/>
          </p:nvSpPr>
          <p:spPr bwMode="gray">
            <a:xfrm>
              <a:off x="1441" y="164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2</a:t>
              </a:r>
            </a:p>
          </p:txBody>
        </p:sp>
      </p:grpSp>
      <p:grpSp>
        <p:nvGrpSpPr>
          <p:cNvPr id="14" name="Group 25"/>
          <p:cNvGrpSpPr>
            <a:grpSpLocks/>
          </p:cNvGrpSpPr>
          <p:nvPr/>
        </p:nvGrpSpPr>
        <p:grpSpPr bwMode="auto">
          <a:xfrm>
            <a:off x="1676400" y="4461668"/>
            <a:ext cx="5657081" cy="685800"/>
            <a:chOff x="3810000" y="3962400"/>
            <a:chExt cx="5144838" cy="685800"/>
          </a:xfrm>
        </p:grpSpPr>
        <p:grpSp>
          <p:nvGrpSpPr>
            <p:cNvPr id="15" name="Group 69"/>
            <p:cNvGrpSpPr>
              <a:grpSpLocks/>
            </p:cNvGrpSpPr>
            <p:nvPr/>
          </p:nvGrpSpPr>
          <p:grpSpPr bwMode="auto">
            <a:xfrm>
              <a:off x="3810000" y="3962400"/>
              <a:ext cx="5105400" cy="685800"/>
              <a:chOff x="1344" y="2064"/>
              <a:chExt cx="2976" cy="432"/>
            </a:xfrm>
          </p:grpSpPr>
          <p:sp>
            <p:nvSpPr>
              <p:cNvPr id="17"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8"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19" name="Text Box 60"/>
              <p:cNvSpPr txBox="1">
                <a:spLocks noChangeArrowheads="1"/>
              </p:cNvSpPr>
              <p:nvPr/>
            </p:nvSpPr>
            <p:spPr bwMode="gray">
              <a:xfrm>
                <a:off x="1728" y="2112"/>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b="1">
                  <a:solidFill>
                    <a:srgbClr val="000000"/>
                  </a:solidFill>
                </a:endParaRPr>
              </a:p>
            </p:txBody>
          </p:sp>
          <p:sp>
            <p:nvSpPr>
              <p:cNvPr id="20" name="Text Box 61"/>
              <p:cNvSpPr txBox="1">
                <a:spLocks noChangeArrowheads="1"/>
              </p:cNvSpPr>
              <p:nvPr/>
            </p:nvSpPr>
            <p:spPr bwMode="gray">
              <a:xfrm>
                <a:off x="1454" y="2126"/>
                <a:ext cx="19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3</a:t>
                </a:r>
              </a:p>
            </p:txBody>
          </p:sp>
        </p:grpSp>
        <p:sp>
          <p:nvSpPr>
            <p:cNvPr id="16" name="Rectangle 15"/>
            <p:cNvSpPr/>
            <p:nvPr/>
          </p:nvSpPr>
          <p:spPr>
            <a:xfrm>
              <a:off x="4604269" y="4114800"/>
              <a:ext cx="4350569" cy="461665"/>
            </a:xfrm>
            <a:prstGeom prst="rect">
              <a:avLst/>
            </a:prstGeom>
          </p:spPr>
          <p:txBody>
            <a:bodyPr wrap="square">
              <a:spAutoFit/>
            </a:bodyPr>
            <a:lstStyle/>
            <a:p>
              <a:pPr algn="just" eaLnBrk="0" hangingPunct="0">
                <a:defRPr/>
              </a:pPr>
              <a:r>
                <a:rPr lang="en-US" sz="2400" b="1" dirty="0" err="1">
                  <a:solidFill>
                    <a:srgbClr val="000000"/>
                  </a:solidFill>
                  <a:latin typeface="Times New Roman" pitchFamily="18" charset="0"/>
                  <a:ea typeface="+mn-ea"/>
                  <a:cs typeface="Times New Roman" pitchFamily="18" charset="0"/>
                </a:rPr>
                <a:t>Giá</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trị</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hiện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tại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của</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dt</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tăng</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trưởng</a:t>
              </a:r>
              <a:endParaRPr lang="en-US" sz="2400" b="1" dirty="0">
                <a:solidFill>
                  <a:srgbClr val="000000"/>
                </a:solidFill>
                <a:latin typeface="Times New Roman" pitchFamily="18" charset="0"/>
                <a:ea typeface="+mn-ea"/>
                <a:cs typeface="Times New Roman" pitchFamily="18" charset="0"/>
              </a:endParaRPr>
            </a:p>
          </p:txBody>
        </p:sp>
      </p:grpSp>
    </p:spTree>
    <p:extLst>
      <p:ext uri="{BB962C8B-B14F-4D97-AF65-F5344CB8AC3E}">
        <p14:creationId xmlns:p14="http://schemas.microsoft.com/office/powerpoint/2010/main" val="525657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sz="4000" dirty="0"/>
              <a:t>DANH MỤC ĐẦU TƯ VÀ RỦI RO DMĐT</a:t>
            </a:r>
            <a:endParaRPr lang="en-US" b="1" dirty="0">
              <a:solidFill>
                <a:srgbClr val="FF0066"/>
              </a:solidFill>
              <a:latin typeface=".VnArial" pitchFamily="34" charset="0"/>
            </a:endParaRPr>
          </a:p>
        </p:txBody>
      </p:sp>
      <p:sp>
        <p:nvSpPr>
          <p:cNvPr id="338947" name="Rectangle 3"/>
          <p:cNvSpPr>
            <a:spLocks noGrp="1" noChangeArrowheads="1"/>
          </p:cNvSpPr>
          <p:nvPr>
            <p:ph idx="1"/>
          </p:nvPr>
        </p:nvSpPr>
        <p:spPr/>
        <p:txBody>
          <a:bodyPr>
            <a:normAutofit fontScale="62500" lnSpcReduction="20000"/>
          </a:bodyPr>
          <a:lstStyle/>
          <a:p>
            <a:pPr>
              <a:buNone/>
            </a:pPr>
            <a:r>
              <a:rPr lang="vi-VN" sz="2400" b="1" i="1" dirty="0">
                <a:solidFill>
                  <a:schemeClr val="tx1"/>
                </a:solidFill>
                <a:latin typeface="+mn-lt"/>
                <a:ea typeface="+mn-ea"/>
                <a:cs typeface="+mn-cs"/>
              </a:rPr>
              <a:t>- Rủi ro không thể đa dạng hoá (rủi ro hệ thống hay rủi ro thị truờng): </a:t>
            </a:r>
          </a:p>
          <a:p>
            <a:pPr>
              <a:buNone/>
            </a:pPr>
            <a:r>
              <a:rPr lang="vi-VN" sz="2400" dirty="0">
                <a:solidFill>
                  <a:schemeClr val="tx1"/>
                </a:solidFill>
                <a:latin typeface="+mn-lt"/>
                <a:ea typeface="+mn-ea"/>
                <a:cs typeface="+mn-cs"/>
              </a:rPr>
              <a:t>   + Loại rủi ro tác động chung đến tất cả doanh nghiệp. =&gt; Không thể loại trừ bằng cách đa dạng hoá.</a:t>
            </a:r>
          </a:p>
          <a:p>
            <a:pPr>
              <a:buNone/>
            </a:pPr>
            <a:r>
              <a:rPr lang="en-US" sz="2400" dirty="0">
                <a:solidFill>
                  <a:schemeClr val="tx1"/>
                </a:solidFill>
                <a:latin typeface="+mn-lt"/>
                <a:ea typeface="+mn-ea"/>
                <a:cs typeface="+mn-cs"/>
              </a:rPr>
              <a:t>   + Nguyên nhân:</a:t>
            </a:r>
          </a:p>
          <a:p>
            <a:pPr>
              <a:buNone/>
            </a:pPr>
            <a:r>
              <a:rPr lang="en-US" sz="2400" dirty="0">
                <a:solidFill>
                  <a:schemeClr val="tx1"/>
                </a:solidFill>
                <a:latin typeface="+mn-lt"/>
                <a:ea typeface="+mn-ea"/>
                <a:cs typeface="+mn-cs"/>
              </a:rPr>
              <a:t>                         Thiên tai, chiến tranh</a:t>
            </a:r>
          </a:p>
          <a:p>
            <a:pPr>
              <a:buNone/>
            </a:pPr>
            <a:r>
              <a:rPr lang="en-US" sz="2400" dirty="0">
                <a:solidFill>
                  <a:schemeClr val="tx1"/>
                </a:solidFill>
                <a:latin typeface="+mn-lt"/>
                <a:ea typeface="+mn-ea"/>
                <a:cs typeface="+mn-cs"/>
              </a:rPr>
              <a:t>                         Lạm phát của nền kinh tế</a:t>
            </a:r>
          </a:p>
          <a:p>
            <a:pPr>
              <a:buNone/>
            </a:pPr>
            <a:r>
              <a:rPr lang="vi-VN" sz="2400" dirty="0">
                <a:solidFill>
                  <a:schemeClr val="tx1"/>
                </a:solidFill>
                <a:latin typeface="+mn-lt"/>
                <a:ea typeface="+mn-ea"/>
                <a:cs typeface="+mn-cs"/>
              </a:rPr>
              <a:t>                         Sự thay đổi trong lãi suất</a:t>
            </a:r>
          </a:p>
          <a:p>
            <a:pPr>
              <a:buNone/>
            </a:pPr>
            <a:r>
              <a:rPr lang="vi-VN" sz="2400" dirty="0">
                <a:solidFill>
                  <a:schemeClr val="tx1"/>
                </a:solidFill>
                <a:latin typeface="+mn-lt"/>
                <a:ea typeface="+mn-ea"/>
                <a:cs typeface="+mn-cs"/>
              </a:rPr>
              <a:t>                         Sự thay đổi của tỷ giá hối đoái</a:t>
            </a:r>
          </a:p>
          <a:p>
            <a:pPr>
              <a:buNone/>
            </a:pPr>
            <a:r>
              <a:rPr lang="vi-VN" sz="2400" dirty="0">
                <a:solidFill>
                  <a:schemeClr val="tx1"/>
                </a:solidFill>
                <a:latin typeface="+mn-lt"/>
                <a:ea typeface="+mn-ea"/>
                <a:cs typeface="+mn-cs"/>
              </a:rPr>
              <a:t>                         Sự thay đổi của hệ thống luật pháp</a:t>
            </a:r>
          </a:p>
          <a:p>
            <a:pPr>
              <a:buNone/>
            </a:pPr>
            <a:r>
              <a:rPr lang="en-US" sz="2400" dirty="0">
                <a:solidFill>
                  <a:schemeClr val="tx1"/>
                </a:solidFill>
                <a:latin typeface="+mn-lt"/>
                <a:ea typeface="+mn-ea"/>
                <a:cs typeface="+mn-cs"/>
              </a:rPr>
              <a:t>     </a:t>
            </a:r>
          </a:p>
          <a:p>
            <a:pPr eaLnBrk="1" hangingPunct="1">
              <a:lnSpc>
                <a:spcPct val="110000"/>
              </a:lnSpc>
              <a:buNone/>
            </a:pPr>
            <a:endParaRPr lang="en-US" sz="2400" dirty="0">
              <a:solidFill>
                <a:srgbClr val="0066FF"/>
              </a:solidFill>
            </a:endParaRPr>
          </a:p>
        </p:txBody>
      </p:sp>
      <p:sp>
        <p:nvSpPr>
          <p:cNvPr id="37892"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7893"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37894"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37895"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7897"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7898"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pSp>
        <p:nvGrpSpPr>
          <p:cNvPr id="2" name="Group 11"/>
          <p:cNvGrpSpPr>
            <a:grpSpLocks/>
          </p:cNvGrpSpPr>
          <p:nvPr/>
        </p:nvGrpSpPr>
        <p:grpSpPr bwMode="auto">
          <a:xfrm>
            <a:off x="1600200" y="3581400"/>
            <a:ext cx="685800" cy="304800"/>
            <a:chOff x="912" y="2928"/>
            <a:chExt cx="432" cy="192"/>
          </a:xfrm>
        </p:grpSpPr>
        <p:sp>
          <p:nvSpPr>
            <p:cNvPr id="37912" name="Line 12"/>
            <p:cNvSpPr>
              <a:spLocks noChangeShapeType="1"/>
            </p:cNvSpPr>
            <p:nvPr/>
          </p:nvSpPr>
          <p:spPr bwMode="auto">
            <a:xfrm>
              <a:off x="912" y="2928"/>
              <a:ext cx="0" cy="192"/>
            </a:xfrm>
            <a:prstGeom prst="line">
              <a:avLst/>
            </a:prstGeom>
            <a:noFill/>
            <a:ln w="9525">
              <a:solidFill>
                <a:schemeClr val="tx1"/>
              </a:solidFill>
              <a:round/>
              <a:headEnd/>
              <a:tailEnd/>
            </a:ln>
          </p:spPr>
          <p:txBody>
            <a:bodyPr/>
            <a:lstStyle/>
            <a:p>
              <a:endParaRPr lang="en-US"/>
            </a:p>
          </p:txBody>
        </p:sp>
        <p:sp>
          <p:nvSpPr>
            <p:cNvPr id="37913" name="Line 13"/>
            <p:cNvSpPr>
              <a:spLocks noChangeShapeType="1"/>
            </p:cNvSpPr>
            <p:nvPr/>
          </p:nvSpPr>
          <p:spPr bwMode="auto">
            <a:xfrm>
              <a:off x="912" y="3120"/>
              <a:ext cx="432" cy="0"/>
            </a:xfrm>
            <a:prstGeom prst="line">
              <a:avLst/>
            </a:prstGeom>
            <a:noFill/>
            <a:ln w="9525">
              <a:solidFill>
                <a:schemeClr val="tx1"/>
              </a:solidFill>
              <a:round/>
              <a:headEnd/>
              <a:tailEnd type="triangle" w="med" len="med"/>
            </a:ln>
          </p:spPr>
          <p:txBody>
            <a:bodyPr/>
            <a:lstStyle/>
            <a:p>
              <a:endParaRPr lang="en-US"/>
            </a:p>
          </p:txBody>
        </p:sp>
      </p:grpSp>
      <p:grpSp>
        <p:nvGrpSpPr>
          <p:cNvPr id="3" name="Group 14"/>
          <p:cNvGrpSpPr>
            <a:grpSpLocks/>
          </p:cNvGrpSpPr>
          <p:nvPr/>
        </p:nvGrpSpPr>
        <p:grpSpPr bwMode="auto">
          <a:xfrm>
            <a:off x="1295400" y="3581400"/>
            <a:ext cx="990600" cy="1066800"/>
            <a:chOff x="720" y="2928"/>
            <a:chExt cx="624" cy="672"/>
          </a:xfrm>
        </p:grpSpPr>
        <p:sp>
          <p:nvSpPr>
            <p:cNvPr id="37910" name="Line 15"/>
            <p:cNvSpPr>
              <a:spLocks noChangeShapeType="1"/>
            </p:cNvSpPr>
            <p:nvPr/>
          </p:nvSpPr>
          <p:spPr bwMode="auto">
            <a:xfrm>
              <a:off x="720" y="2928"/>
              <a:ext cx="0" cy="672"/>
            </a:xfrm>
            <a:prstGeom prst="line">
              <a:avLst/>
            </a:prstGeom>
            <a:noFill/>
            <a:ln w="9525">
              <a:solidFill>
                <a:schemeClr val="tx1"/>
              </a:solidFill>
              <a:round/>
              <a:headEnd/>
              <a:tailEnd/>
            </a:ln>
          </p:spPr>
          <p:txBody>
            <a:bodyPr/>
            <a:lstStyle/>
            <a:p>
              <a:endParaRPr lang="en-US"/>
            </a:p>
          </p:txBody>
        </p:sp>
        <p:sp>
          <p:nvSpPr>
            <p:cNvPr id="37911" name="Line 16"/>
            <p:cNvSpPr>
              <a:spLocks noChangeShapeType="1"/>
            </p:cNvSpPr>
            <p:nvPr/>
          </p:nvSpPr>
          <p:spPr bwMode="auto">
            <a:xfrm>
              <a:off x="720" y="3600"/>
              <a:ext cx="624"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1524000" y="3581400"/>
            <a:ext cx="685800" cy="685800"/>
            <a:chOff x="864" y="2400"/>
            <a:chExt cx="432" cy="432"/>
          </a:xfrm>
        </p:grpSpPr>
        <p:sp>
          <p:nvSpPr>
            <p:cNvPr id="37908" name="Line 18"/>
            <p:cNvSpPr>
              <a:spLocks noChangeShapeType="1"/>
            </p:cNvSpPr>
            <p:nvPr/>
          </p:nvSpPr>
          <p:spPr bwMode="auto">
            <a:xfrm>
              <a:off x="864" y="2400"/>
              <a:ext cx="0" cy="432"/>
            </a:xfrm>
            <a:prstGeom prst="line">
              <a:avLst/>
            </a:prstGeom>
            <a:noFill/>
            <a:ln w="9525">
              <a:solidFill>
                <a:schemeClr val="tx1"/>
              </a:solidFill>
              <a:round/>
              <a:headEnd/>
              <a:tailEnd/>
            </a:ln>
          </p:spPr>
          <p:txBody>
            <a:bodyPr/>
            <a:lstStyle/>
            <a:p>
              <a:endParaRPr lang="en-US"/>
            </a:p>
          </p:txBody>
        </p:sp>
        <p:sp>
          <p:nvSpPr>
            <p:cNvPr id="37909" name="Line 19"/>
            <p:cNvSpPr>
              <a:spLocks noChangeShapeType="1"/>
            </p:cNvSpPr>
            <p:nvPr/>
          </p:nvSpPr>
          <p:spPr bwMode="auto">
            <a:xfrm>
              <a:off x="864" y="2832"/>
              <a:ext cx="432" cy="0"/>
            </a:xfrm>
            <a:prstGeom prst="line">
              <a:avLst/>
            </a:prstGeom>
            <a:noFill/>
            <a:ln w="9525">
              <a:solidFill>
                <a:schemeClr val="tx1"/>
              </a:solidFill>
              <a:round/>
              <a:headEnd/>
              <a:tailEnd type="triangle" w="med" len="med"/>
            </a:ln>
          </p:spPr>
          <p:txBody>
            <a:bodyPr/>
            <a:lstStyle/>
            <a:p>
              <a:endParaRPr lang="en-US"/>
            </a:p>
          </p:txBody>
        </p:sp>
      </p:grpSp>
      <p:grpSp>
        <p:nvGrpSpPr>
          <p:cNvPr id="5" name="Group 20"/>
          <p:cNvGrpSpPr>
            <a:grpSpLocks/>
          </p:cNvGrpSpPr>
          <p:nvPr/>
        </p:nvGrpSpPr>
        <p:grpSpPr bwMode="auto">
          <a:xfrm>
            <a:off x="1143000" y="3581400"/>
            <a:ext cx="1143000" cy="1524000"/>
            <a:chOff x="720" y="2256"/>
            <a:chExt cx="720" cy="960"/>
          </a:xfrm>
        </p:grpSpPr>
        <p:sp>
          <p:nvSpPr>
            <p:cNvPr id="37906" name="Line 21"/>
            <p:cNvSpPr>
              <a:spLocks noChangeShapeType="1"/>
            </p:cNvSpPr>
            <p:nvPr/>
          </p:nvSpPr>
          <p:spPr bwMode="auto">
            <a:xfrm>
              <a:off x="720" y="2256"/>
              <a:ext cx="0" cy="960"/>
            </a:xfrm>
            <a:prstGeom prst="line">
              <a:avLst/>
            </a:prstGeom>
            <a:noFill/>
            <a:ln w="9525">
              <a:solidFill>
                <a:schemeClr val="tx1"/>
              </a:solidFill>
              <a:round/>
              <a:headEnd/>
              <a:tailEnd/>
            </a:ln>
          </p:spPr>
          <p:txBody>
            <a:bodyPr/>
            <a:lstStyle/>
            <a:p>
              <a:endParaRPr lang="en-US"/>
            </a:p>
          </p:txBody>
        </p:sp>
        <p:sp>
          <p:nvSpPr>
            <p:cNvPr id="37907" name="Line 22"/>
            <p:cNvSpPr>
              <a:spLocks noChangeShapeType="1"/>
            </p:cNvSpPr>
            <p:nvPr/>
          </p:nvSpPr>
          <p:spPr bwMode="auto">
            <a:xfrm>
              <a:off x="720" y="3216"/>
              <a:ext cx="720" cy="0"/>
            </a:xfrm>
            <a:prstGeom prst="line">
              <a:avLst/>
            </a:prstGeom>
            <a:noFill/>
            <a:ln w="9525">
              <a:solidFill>
                <a:schemeClr val="tx1"/>
              </a:solidFill>
              <a:round/>
              <a:headEnd/>
              <a:tailEnd type="triangle" w="med" len="med"/>
            </a:ln>
          </p:spPr>
          <p:txBody>
            <a:bodyPr/>
            <a:lstStyle/>
            <a:p>
              <a:endParaRPr lang="en-US"/>
            </a:p>
          </p:txBody>
        </p:sp>
      </p:grpSp>
      <p:grpSp>
        <p:nvGrpSpPr>
          <p:cNvPr id="6" name="Group 23"/>
          <p:cNvGrpSpPr>
            <a:grpSpLocks/>
          </p:cNvGrpSpPr>
          <p:nvPr/>
        </p:nvGrpSpPr>
        <p:grpSpPr bwMode="auto">
          <a:xfrm>
            <a:off x="990600" y="3581400"/>
            <a:ext cx="1295400" cy="1905000"/>
            <a:chOff x="624" y="2256"/>
            <a:chExt cx="816" cy="1200"/>
          </a:xfrm>
        </p:grpSpPr>
        <p:sp>
          <p:nvSpPr>
            <p:cNvPr id="37904" name="Line 24"/>
            <p:cNvSpPr>
              <a:spLocks noChangeShapeType="1"/>
            </p:cNvSpPr>
            <p:nvPr/>
          </p:nvSpPr>
          <p:spPr bwMode="auto">
            <a:xfrm>
              <a:off x="624" y="2256"/>
              <a:ext cx="0" cy="1200"/>
            </a:xfrm>
            <a:prstGeom prst="line">
              <a:avLst/>
            </a:prstGeom>
            <a:noFill/>
            <a:ln w="9525">
              <a:solidFill>
                <a:schemeClr val="tx1"/>
              </a:solidFill>
              <a:round/>
              <a:headEnd/>
              <a:tailEnd/>
            </a:ln>
          </p:spPr>
          <p:txBody>
            <a:bodyPr/>
            <a:lstStyle/>
            <a:p>
              <a:endParaRPr lang="en-US"/>
            </a:p>
          </p:txBody>
        </p:sp>
        <p:sp>
          <p:nvSpPr>
            <p:cNvPr id="37905" name="Line 25"/>
            <p:cNvSpPr>
              <a:spLocks noChangeShapeType="1"/>
            </p:cNvSpPr>
            <p:nvPr/>
          </p:nvSpPr>
          <p:spPr bwMode="auto">
            <a:xfrm>
              <a:off x="624" y="3456"/>
              <a:ext cx="816" cy="0"/>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05835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 calcmode="lin" valueType="num">
                                      <p:cBhvr additive="base">
                                        <p:cTn id="7" dur="500" fill="hold"/>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8947">
                                            <p:txEl>
                                              <p:pRg st="1" end="1"/>
                                            </p:txEl>
                                          </p:spTgt>
                                        </p:tgtEl>
                                        <p:attrNameLst>
                                          <p:attrName>style.visibility</p:attrName>
                                        </p:attrNameLst>
                                      </p:cBhvr>
                                      <p:to>
                                        <p:strVal val="visible"/>
                                      </p:to>
                                    </p:set>
                                    <p:anim calcmode="lin" valueType="num">
                                      <p:cBhvr additive="base">
                                        <p:cTn id="13"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8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8947">
                                            <p:txEl>
                                              <p:pRg st="2" end="2"/>
                                            </p:txEl>
                                          </p:spTgt>
                                        </p:tgtEl>
                                        <p:attrNameLst>
                                          <p:attrName>style.visibility</p:attrName>
                                        </p:attrNameLst>
                                      </p:cBhvr>
                                      <p:to>
                                        <p:strVal val="visible"/>
                                      </p:to>
                                    </p:set>
                                    <p:anim calcmode="lin" valueType="num">
                                      <p:cBhvr additive="base">
                                        <p:cTn id="19"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8947">
                                            <p:txEl>
                                              <p:pRg st="3" end="3"/>
                                            </p:txEl>
                                          </p:spTgt>
                                        </p:tgtEl>
                                        <p:attrNameLst>
                                          <p:attrName>style.visibility</p:attrName>
                                        </p:attrNameLst>
                                      </p:cBhvr>
                                      <p:to>
                                        <p:strVal val="visible"/>
                                      </p:to>
                                    </p:set>
                                    <p:anim calcmode="lin" valueType="num">
                                      <p:cBhvr additive="base">
                                        <p:cTn id="25"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8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8947">
                                            <p:txEl>
                                              <p:pRg st="4" end="4"/>
                                            </p:txEl>
                                          </p:spTgt>
                                        </p:tgtEl>
                                        <p:attrNameLst>
                                          <p:attrName>style.visibility</p:attrName>
                                        </p:attrNameLst>
                                      </p:cBhvr>
                                      <p:to>
                                        <p:strVal val="visible"/>
                                      </p:to>
                                    </p:set>
                                    <p:anim calcmode="lin" valueType="num">
                                      <p:cBhvr additive="base">
                                        <p:cTn id="31"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8947">
                                            <p:txEl>
                                              <p:pRg st="5" end="5"/>
                                            </p:txEl>
                                          </p:spTgt>
                                        </p:tgtEl>
                                        <p:attrNameLst>
                                          <p:attrName>style.visibility</p:attrName>
                                        </p:attrNameLst>
                                      </p:cBhvr>
                                      <p:to>
                                        <p:strVal val="visible"/>
                                      </p:to>
                                    </p:set>
                                    <p:anim calcmode="lin" valueType="num">
                                      <p:cBhvr additive="base">
                                        <p:cTn id="37"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8947">
                                            <p:txEl>
                                              <p:pRg st="6" end="6"/>
                                            </p:txEl>
                                          </p:spTgt>
                                        </p:tgtEl>
                                        <p:attrNameLst>
                                          <p:attrName>style.visibility</p:attrName>
                                        </p:attrNameLst>
                                      </p:cBhvr>
                                      <p:to>
                                        <p:strVal val="visible"/>
                                      </p:to>
                                    </p:set>
                                    <p:anim calcmode="lin" valueType="num">
                                      <p:cBhvr additive="base">
                                        <p:cTn id="43" dur="500" fill="hold"/>
                                        <p:tgtEl>
                                          <p:spTgt spid="3389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8947">
                                            <p:txEl>
                                              <p:pRg st="7" end="7"/>
                                            </p:txEl>
                                          </p:spTgt>
                                        </p:tgtEl>
                                        <p:attrNameLst>
                                          <p:attrName>style.visibility</p:attrName>
                                        </p:attrNameLst>
                                      </p:cBhvr>
                                      <p:to>
                                        <p:strVal val="visible"/>
                                      </p:to>
                                    </p:set>
                                    <p:anim calcmode="lin" valueType="num">
                                      <p:cBhvr additive="base">
                                        <p:cTn id="49" dur="500" fill="hold"/>
                                        <p:tgtEl>
                                          <p:spTgt spid="3389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8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38947">
                                            <p:txEl>
                                              <p:pRg st="8" end="8"/>
                                            </p:txEl>
                                          </p:spTgt>
                                        </p:tgtEl>
                                        <p:attrNameLst>
                                          <p:attrName>style.visibility</p:attrName>
                                        </p:attrNameLst>
                                      </p:cBhvr>
                                      <p:to>
                                        <p:strVal val="visible"/>
                                      </p:to>
                                    </p:set>
                                    <p:anim calcmode="lin" valueType="num">
                                      <p:cBhvr additive="base">
                                        <p:cTn id="55" dur="500" fill="hold"/>
                                        <p:tgtEl>
                                          <p:spTgt spid="3389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89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4000" dirty="0"/>
              <a:t>DANH MỤC ĐẦU TƯ VÀ RỦI RO DMĐT</a:t>
            </a:r>
            <a:endParaRPr lang="en-US" b="1" dirty="0">
              <a:solidFill>
                <a:srgbClr val="FF0066"/>
              </a:solidFill>
              <a:latin typeface=".VnArial" pitchFamily="34" charset="0"/>
            </a:endParaRPr>
          </a:p>
        </p:txBody>
      </p:sp>
      <p:sp>
        <p:nvSpPr>
          <p:cNvPr id="339971" name="Rectangle 3"/>
          <p:cNvSpPr>
            <a:spLocks noGrp="1" noChangeArrowheads="1"/>
          </p:cNvSpPr>
          <p:nvPr>
            <p:ph idx="1"/>
          </p:nvPr>
        </p:nvSpPr>
        <p:spPr/>
        <p:txBody>
          <a:bodyPr>
            <a:normAutofit fontScale="92500" lnSpcReduction="10000"/>
          </a:bodyPr>
          <a:lstStyle/>
          <a:p>
            <a:pPr>
              <a:buNone/>
            </a:pPr>
            <a:r>
              <a:rPr lang="vi-VN" sz="2400" b="1" i="1" dirty="0">
                <a:solidFill>
                  <a:schemeClr val="tx1"/>
                </a:solidFill>
                <a:latin typeface="+mn-lt"/>
                <a:ea typeface="+mn-ea"/>
                <a:cs typeface="+mn-cs"/>
              </a:rPr>
              <a:t>* Tác động của từng chứng khoán riêng lẻ lên rủi ro danh mục. </a:t>
            </a:r>
          </a:p>
          <a:p>
            <a:pPr>
              <a:buNone/>
            </a:pPr>
            <a:r>
              <a:rPr lang="vi-VN" sz="2400" dirty="0">
                <a:solidFill>
                  <a:schemeClr val="tx1"/>
                </a:solidFill>
                <a:latin typeface="+mn-lt"/>
                <a:ea typeface="+mn-ea"/>
                <a:cs typeface="+mn-cs"/>
              </a:rPr>
              <a:t>     +  Đa dạng hoá có thể loại trừ được các rủi ro riêng biệt (rủi ro không hệ thống) nhưng không thể loại trừ được rủi ro thị trường</a:t>
            </a:r>
            <a:r>
              <a:rPr lang="vi-VN" sz="2400" i="1" dirty="0">
                <a:solidFill>
                  <a:schemeClr val="tx1"/>
                </a:solidFill>
                <a:latin typeface="+mn-lt"/>
                <a:ea typeface="+mn-ea"/>
                <a:cs typeface="+mn-cs"/>
              </a:rPr>
              <a:t>. Vì thế, trong rủi ro của mỗi loại chứng khoán luôn  bao gồm cả rủi ro của thị trường. </a:t>
            </a:r>
          </a:p>
          <a:p>
            <a:pPr>
              <a:buNone/>
            </a:pPr>
            <a:r>
              <a:rPr lang="vi-VN" sz="2400" dirty="0">
                <a:solidFill>
                  <a:schemeClr val="tx1"/>
                </a:solidFill>
                <a:latin typeface="+mn-lt"/>
                <a:ea typeface="+mn-ea"/>
                <a:cs typeface="+mn-cs"/>
              </a:rPr>
              <a:t>     + </a:t>
            </a:r>
            <a:r>
              <a:rPr lang="en-US" sz="2400" i="1" dirty="0"/>
              <a:t>R</a:t>
            </a:r>
            <a:r>
              <a:rPr lang="vi-VN" sz="2400" i="1" dirty="0">
                <a:solidFill>
                  <a:schemeClr val="tx1"/>
                </a:solidFill>
                <a:latin typeface="+mn-lt"/>
                <a:ea typeface="+mn-ea"/>
                <a:cs typeface="+mn-cs"/>
              </a:rPr>
              <a:t>ủi ro của một chứng khoán sẽ được đánh g</a:t>
            </a:r>
            <a:r>
              <a:rPr lang="en-US" sz="2400" i="1" dirty="0"/>
              <a:t>ía</a:t>
            </a:r>
            <a:r>
              <a:rPr lang="vi-VN" sz="2400" i="1" dirty="0">
                <a:solidFill>
                  <a:schemeClr val="tx1"/>
                </a:solidFill>
                <a:latin typeface="+mn-lt"/>
                <a:ea typeface="+mn-ea"/>
                <a:cs typeface="+mn-cs"/>
              </a:rPr>
              <a:t> là phần rủi ro của nó tham gia trong rủi ro của tập danh mục CK </a:t>
            </a:r>
            <a:r>
              <a:rPr lang="vi-VN" sz="2400" dirty="0">
                <a:solidFill>
                  <a:schemeClr val="tx1"/>
                </a:solidFill>
                <a:latin typeface="+mn-lt"/>
                <a:ea typeface="+mn-ea"/>
                <a:cs typeface="+mn-cs"/>
              </a:rPr>
              <a:t>(Theo mô hình định giá tài sản vốn – CAPM)</a:t>
            </a:r>
            <a:endParaRPr lang="en-US" sz="2400" dirty="0">
              <a:solidFill>
                <a:schemeClr val="tx1"/>
              </a:solidFill>
              <a:latin typeface="+mn-lt"/>
              <a:ea typeface="+mn-ea"/>
              <a:cs typeface="+mn-cs"/>
            </a:endParaRPr>
          </a:p>
          <a:p>
            <a:pPr>
              <a:buNone/>
            </a:pPr>
            <a:r>
              <a:rPr lang="en-US" sz="2400" dirty="0"/>
              <a:t>	</a:t>
            </a:r>
            <a:r>
              <a:rPr lang="vi-VN" sz="2400" dirty="0"/>
              <a:t>+  Để đo lường rủi ro của một CK trong danh mục đầu tư lớn đã được đa dạng hoá người ta dùng hệ số bêta (</a:t>
            </a:r>
            <a:r>
              <a:rPr lang="en-US" sz="2400" dirty="0"/>
              <a:t>β).</a:t>
            </a:r>
            <a:endParaRPr lang="vi-VN" sz="2400" dirty="0">
              <a:solidFill>
                <a:schemeClr val="tx1"/>
              </a:solidFill>
              <a:latin typeface="+mn-lt"/>
              <a:ea typeface="+mn-ea"/>
              <a:cs typeface="+mn-cs"/>
            </a:endParaRPr>
          </a:p>
          <a:p>
            <a:pPr eaLnBrk="1" hangingPunct="1">
              <a:lnSpc>
                <a:spcPct val="110000"/>
              </a:lnSpc>
              <a:buNone/>
            </a:pPr>
            <a:endParaRPr lang="el-GR" sz="2400" dirty="0">
              <a:solidFill>
                <a:srgbClr val="0000CC"/>
              </a:solidFill>
              <a:cs typeface="Times New Roman" pitchFamily="18" charset="0"/>
            </a:endParaRPr>
          </a:p>
        </p:txBody>
      </p:sp>
      <p:sp>
        <p:nvSpPr>
          <p:cNvPr id="38916"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8917"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38918"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38919"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8921"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8922"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41986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wipe(down)">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wipe(down)">
                                      <p:cBhvr>
                                        <p:cTn id="12" dur="500"/>
                                        <p:tgtEl>
                                          <p:spTgt spid="339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wipe(down)">
                                      <p:cBhvr>
                                        <p:cTn id="17" dur="500"/>
                                        <p:tgtEl>
                                          <p:spTgt spid="339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wipe(down)">
                                      <p:cBhvr>
                                        <p:cTn id="22"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r>
              <a:rPr lang="en-US" sz="4000" dirty="0"/>
              <a:t>DANH MỤC ĐẦU TƯ VÀ RỦI RO DMĐT</a:t>
            </a:r>
            <a:endParaRPr lang="en-US" b="1" dirty="0">
              <a:solidFill>
                <a:srgbClr val="FF0066"/>
              </a:solidFill>
              <a:latin typeface=".VnArial" pitchFamily="34" charset="0"/>
            </a:endParaRPr>
          </a:p>
        </p:txBody>
      </p:sp>
      <p:graphicFrame>
        <p:nvGraphicFramePr>
          <p:cNvPr id="19458" name="Object 11"/>
          <p:cNvGraphicFramePr>
            <a:graphicFrameLocks noGrp="1" noChangeAspect="1"/>
          </p:cNvGraphicFramePr>
          <p:nvPr>
            <p:ph idx="1"/>
            <p:extLst>
              <p:ext uri="{D42A27DB-BD31-4B8C-83A1-F6EECF244321}">
                <p14:modId xmlns:p14="http://schemas.microsoft.com/office/powerpoint/2010/main" val="3072058085"/>
              </p:ext>
            </p:extLst>
          </p:nvPr>
        </p:nvGraphicFramePr>
        <p:xfrm>
          <a:off x="3245973" y="2139507"/>
          <a:ext cx="1826090" cy="1460943"/>
        </p:xfrm>
        <a:graphic>
          <a:graphicData uri="http://schemas.openxmlformats.org/presentationml/2006/ole">
            <mc:AlternateContent xmlns:mc="http://schemas.openxmlformats.org/markup-compatibility/2006">
              <mc:Choice xmlns:v="urn:schemas-microsoft-com:vml" Requires="v">
                <p:oleObj name="Equation" r:id="rId2" imgW="1002960" imgH="444240" progId="Equation.3">
                  <p:embed/>
                </p:oleObj>
              </mc:Choice>
              <mc:Fallback>
                <p:oleObj name="Equation" r:id="rId2" imgW="100296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973" y="2139507"/>
                        <a:ext cx="1826090" cy="1460943"/>
                      </a:xfrm>
                      <a:prstGeom prst="rect">
                        <a:avLst/>
                      </a:prstGeom>
                      <a:noFill/>
                    </p:spPr>
                  </p:pic>
                </p:oleObj>
              </mc:Fallback>
            </mc:AlternateContent>
          </a:graphicData>
        </a:graphic>
      </p:graphicFrame>
      <p:sp>
        <p:nvSpPr>
          <p:cNvPr id="340995" name="Rectangle 3"/>
          <p:cNvSpPr>
            <a:spLocks noGrp="1" noChangeArrowheads="1"/>
          </p:cNvSpPr>
          <p:nvPr>
            <p:ph type="body" sz="half" idx="4294967295"/>
          </p:nvPr>
        </p:nvSpPr>
        <p:spPr>
          <a:xfrm>
            <a:off x="457200" y="990600"/>
            <a:ext cx="8686800" cy="5867400"/>
          </a:xfrm>
        </p:spPr>
        <p:txBody>
          <a:bodyPr/>
          <a:lstStyle/>
          <a:p>
            <a:pPr algn="just">
              <a:buNone/>
            </a:pPr>
            <a:endParaRPr lang="en-US" sz="2400" dirty="0"/>
          </a:p>
          <a:p>
            <a:pPr algn="just">
              <a:buNone/>
            </a:pPr>
            <a:endParaRPr lang="en-US" sz="2400" i="1" dirty="0"/>
          </a:p>
          <a:p>
            <a:pPr algn="just">
              <a:buNone/>
            </a:pPr>
            <a:r>
              <a:rPr lang="en-US" sz="2400" b="1" dirty="0">
                <a:solidFill>
                  <a:schemeClr val="tx1"/>
                </a:solidFill>
                <a:latin typeface="+mn-lt"/>
                <a:ea typeface="+mn-ea"/>
                <a:cs typeface="+mn-cs"/>
              </a:rPr>
              <a:t>* Hệ số bêta (</a:t>
            </a:r>
            <a:r>
              <a:rPr lang="el-GR" sz="2400" b="1" i="1" dirty="0"/>
              <a:t>β</a:t>
            </a:r>
            <a:r>
              <a:rPr lang="en-US" sz="2400" b="1" dirty="0">
                <a:solidFill>
                  <a:schemeClr val="tx1"/>
                </a:solidFill>
                <a:latin typeface="+mn-lt"/>
                <a:ea typeface="+mn-ea"/>
                <a:cs typeface="+mn-cs"/>
              </a:rPr>
              <a:t>):</a:t>
            </a:r>
          </a:p>
        </p:txBody>
      </p:sp>
      <p:sp>
        <p:nvSpPr>
          <p:cNvPr id="19461"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9462"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19463"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1946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9465"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9466"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9467"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3" name="Rectangle 3"/>
          <p:cNvSpPr txBox="1">
            <a:spLocks noChangeArrowheads="1"/>
          </p:cNvSpPr>
          <p:nvPr/>
        </p:nvSpPr>
        <p:spPr bwMode="auto">
          <a:xfrm>
            <a:off x="228600" y="3048000"/>
            <a:ext cx="8610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vi-VN" sz="2400" b="1" i="0" u="none" strike="noStrike" kern="0" cap="none" spc="0" normalizeH="0" baseline="0" noProof="0" dirty="0">
                <a:ln>
                  <a:noFill/>
                </a:ln>
                <a:solidFill>
                  <a:schemeClr val="tx1"/>
                </a:solidFill>
                <a:effectLst/>
                <a:uLnTx/>
                <a:uFillTx/>
                <a:latin typeface="+mn-lt"/>
                <a:ea typeface="+mn-ea"/>
                <a:cs typeface="+mn-cs"/>
              </a:rPr>
              <a:t>=&gt; </a:t>
            </a:r>
            <a:r>
              <a:rPr kumimoji="0" lang="vi-VN" sz="2400" b="1" i="1" u="none" strike="noStrike" kern="0" cap="none" spc="0" normalizeH="0" baseline="0" noProof="0" dirty="0">
                <a:ln>
                  <a:noFill/>
                </a:ln>
                <a:solidFill>
                  <a:schemeClr val="tx1"/>
                </a:solidFill>
                <a:effectLst/>
                <a:uLnTx/>
                <a:uFillTx/>
                <a:latin typeface="+mn-lt"/>
                <a:ea typeface="+mn-ea"/>
                <a:cs typeface="+mn-cs"/>
              </a:rPr>
              <a:t>Hệ số  </a:t>
            </a:r>
            <a:r>
              <a:rPr kumimoji="0" lang="el-GR" sz="2400" b="1" i="1" u="none" strike="noStrike" kern="0" cap="none" spc="0" normalizeH="0" baseline="0" noProof="0" dirty="0">
                <a:ln>
                  <a:noFill/>
                </a:ln>
                <a:solidFill>
                  <a:schemeClr val="tx1"/>
                </a:solidFill>
                <a:effectLst/>
                <a:uLnTx/>
                <a:uFillTx/>
                <a:latin typeface="+mn-lt"/>
                <a:ea typeface="+mn-ea"/>
                <a:cs typeface="+mn-cs"/>
              </a:rPr>
              <a:t>β</a:t>
            </a:r>
            <a:r>
              <a:rPr kumimoji="0" lang="vi-VN" sz="2400" b="1" i="1" u="none" strike="noStrike" kern="0" cap="none" spc="0" normalizeH="0" baseline="0" noProof="0" dirty="0">
                <a:ln>
                  <a:noFill/>
                </a:ln>
                <a:solidFill>
                  <a:schemeClr val="tx1"/>
                </a:solidFill>
                <a:effectLst/>
                <a:uLnTx/>
                <a:uFillTx/>
                <a:latin typeface="+mn-lt"/>
                <a:ea typeface="+mn-ea"/>
                <a:cs typeface="+mn-cs"/>
              </a:rPr>
              <a:t>  của chứng khoán đo lường mức rủi ro thực tế của một CK so với rủi ro trung binh của thị trường =&gt; cho phép biết được chứng khoán đó có nhiều rủi ro và nhạy hay ngược lại chắc chắn và ổn định.</a:t>
            </a: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vi-VN" sz="2400" b="1" i="1" u="none" strike="noStrike" kern="0" cap="none" spc="0" normalizeH="0" baseline="0" noProof="0" dirty="0">
                <a:ln>
                  <a:noFill/>
                </a:ln>
                <a:solidFill>
                  <a:schemeClr val="tx1"/>
                </a:solidFill>
                <a:effectLst/>
                <a:uLnTx/>
                <a:uFillTx/>
                <a:latin typeface="+mn-lt"/>
                <a:ea typeface="+mn-ea"/>
                <a:cs typeface="+mn-cs"/>
              </a:rPr>
              <a:t> </a:t>
            </a:r>
            <a:r>
              <a:rPr kumimoji="0" lang="vi-VN" sz="2400" b="0" i="1" u="none" strike="noStrike" kern="0" cap="none" spc="0" normalizeH="0" baseline="0" noProof="0" dirty="0">
                <a:ln>
                  <a:noFill/>
                </a:ln>
                <a:solidFill>
                  <a:schemeClr val="tx1"/>
                </a:solidFill>
                <a:effectLst/>
                <a:uLnTx/>
                <a:uFillTx/>
                <a:latin typeface="+mn-lt"/>
                <a:ea typeface="+mn-ea"/>
                <a:cs typeface="+mn-cs"/>
              </a:rPr>
              <a:t>Nếu </a:t>
            </a:r>
            <a:r>
              <a:rPr kumimoji="0" lang="el-GR" sz="2400" b="0" i="1" u="none" strike="noStrike" kern="0" cap="none" spc="0" normalizeH="0" baseline="0" noProof="0" dirty="0">
                <a:ln>
                  <a:noFill/>
                </a:ln>
                <a:solidFill>
                  <a:schemeClr val="tx1"/>
                </a:solidFill>
                <a:effectLst/>
                <a:uLnTx/>
                <a:uFillTx/>
                <a:latin typeface="+mn-lt"/>
                <a:ea typeface="+mn-ea"/>
                <a:cs typeface="+mn-cs"/>
              </a:rPr>
              <a:t>β</a:t>
            </a:r>
            <a:r>
              <a:rPr kumimoji="0" lang="vi-VN" sz="2400" b="0" i="1" u="none" strike="noStrike" kern="0" cap="none" spc="0" normalizeH="0" baseline="0" noProof="0" dirty="0">
                <a:ln>
                  <a:noFill/>
                </a:ln>
                <a:solidFill>
                  <a:schemeClr val="tx1"/>
                </a:solidFill>
                <a:effectLst/>
                <a:uLnTx/>
                <a:uFillTx/>
                <a:latin typeface="+mn-lt"/>
                <a:ea typeface="+mn-ea"/>
                <a:cs typeface="+mn-cs"/>
              </a:rPr>
              <a:t> &gt; 1: cổ phiếu nhạy hơn, rủi ro hơn thị trường.</a:t>
            </a: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vi-VN" sz="2400" b="0" i="1" u="none" strike="noStrike" kern="0" cap="none" spc="0" normalizeH="0" baseline="0" noProof="0" dirty="0">
                <a:ln>
                  <a:noFill/>
                </a:ln>
                <a:solidFill>
                  <a:schemeClr val="tx1"/>
                </a:solidFill>
                <a:effectLst/>
                <a:uLnTx/>
                <a:uFillTx/>
                <a:latin typeface="+mn-lt"/>
                <a:ea typeface="+mn-ea"/>
                <a:cs typeface="+mn-cs"/>
              </a:rPr>
              <a:t>        </a:t>
            </a:r>
            <a:r>
              <a:rPr kumimoji="0" lang="el-GR" sz="2400" b="0" i="1" u="none" strike="noStrike" kern="0" cap="none" spc="0" normalizeH="0" baseline="0" noProof="0" dirty="0">
                <a:ln>
                  <a:noFill/>
                </a:ln>
                <a:solidFill>
                  <a:schemeClr val="tx1"/>
                </a:solidFill>
                <a:effectLst/>
                <a:uLnTx/>
                <a:uFillTx/>
                <a:latin typeface="+mn-lt"/>
                <a:ea typeface="+mn-ea"/>
                <a:cs typeface="+mn-cs"/>
              </a:rPr>
              <a:t>β</a:t>
            </a:r>
            <a:r>
              <a:rPr kumimoji="0" lang="vi-VN" sz="2400" b="0" i="1" u="none" strike="noStrike" kern="0" cap="none" spc="0" normalizeH="0" baseline="0" noProof="0" dirty="0">
                <a:ln>
                  <a:noFill/>
                </a:ln>
                <a:solidFill>
                  <a:schemeClr val="tx1"/>
                </a:solidFill>
                <a:effectLst/>
                <a:uLnTx/>
                <a:uFillTx/>
                <a:latin typeface="+mn-lt"/>
                <a:ea typeface="+mn-ea"/>
                <a:cs typeface="+mn-cs"/>
              </a:rPr>
              <a:t> = 1: cổ phiếu thay đổi theo thị trường;</a:t>
            </a: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vi-VN" sz="2400" b="0" i="1" u="none" strike="noStrike" kern="0" cap="none" spc="0" normalizeH="0" baseline="0" noProof="0" dirty="0">
                <a:ln>
                  <a:noFill/>
                </a:ln>
                <a:solidFill>
                  <a:schemeClr val="tx1"/>
                </a:solidFill>
                <a:effectLst/>
                <a:uLnTx/>
                <a:uFillTx/>
                <a:latin typeface="+mn-lt"/>
                <a:ea typeface="+mn-ea"/>
                <a:cs typeface="+mn-cs"/>
              </a:rPr>
              <a:t>        </a:t>
            </a:r>
            <a:r>
              <a:rPr kumimoji="0" lang="el-GR" sz="2400" b="0" i="1" u="none" strike="noStrike" kern="0" cap="none" spc="0" normalizeH="0" baseline="0" noProof="0" dirty="0">
                <a:ln>
                  <a:noFill/>
                </a:ln>
                <a:solidFill>
                  <a:schemeClr val="tx1"/>
                </a:solidFill>
                <a:effectLst/>
                <a:uLnTx/>
                <a:uFillTx/>
                <a:latin typeface="+mn-lt"/>
                <a:ea typeface="+mn-ea"/>
                <a:cs typeface="+mn-cs"/>
              </a:rPr>
              <a:t>β</a:t>
            </a:r>
            <a:r>
              <a:rPr kumimoji="0" lang="vi-VN" sz="2400" b="0" i="1" u="none" strike="noStrike" kern="0" cap="none" spc="0" normalizeH="0" baseline="0" noProof="0" dirty="0">
                <a:ln>
                  <a:noFill/>
                </a:ln>
                <a:solidFill>
                  <a:schemeClr val="tx1"/>
                </a:solidFill>
                <a:effectLst/>
                <a:uLnTx/>
                <a:uFillTx/>
                <a:latin typeface="+mn-lt"/>
                <a:ea typeface="+mn-ea"/>
                <a:cs typeface="+mn-cs"/>
              </a:rPr>
              <a:t> &lt; 1: cổ phiếu kém nhạy hơn, ít rủi ro hơn thị trường.</a:t>
            </a: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kumimoji="0" lang="en-US" sz="24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10000"/>
              </a:lnSpc>
              <a:spcBef>
                <a:spcPct val="20000"/>
              </a:spcBef>
              <a:spcAft>
                <a:spcPct val="0"/>
              </a:spcAft>
              <a:buClr>
                <a:schemeClr val="hlink"/>
              </a:buClr>
              <a:buSzTx/>
              <a:buFont typeface="Wingdings" pitchFamily="2" charset="2"/>
              <a:buNone/>
              <a:tabLst/>
              <a:defRPr/>
            </a:pPr>
            <a:endParaRPr kumimoji="0" lang="en-US" sz="2400" b="1" i="1" u="none" strike="noStrike" kern="0" cap="none" spc="0" normalizeH="0" baseline="0" noProof="0" dirty="0">
              <a:ln>
                <a:noFill/>
              </a:ln>
              <a:solidFill>
                <a:srgbClr val="6600FF"/>
              </a:solidFill>
              <a:effectLst/>
              <a:uLnTx/>
              <a:uFillTx/>
              <a:latin typeface=".VnTime" pitchFamily="34" charset="0"/>
              <a:ea typeface="+mn-ea"/>
              <a:cs typeface="Times New Roman" pitchFamily="18" charset="0"/>
            </a:endParaRPr>
          </a:p>
        </p:txBody>
      </p:sp>
    </p:spTree>
    <p:extLst>
      <p:ext uri="{BB962C8B-B14F-4D97-AF65-F5344CB8AC3E}">
        <p14:creationId xmlns:p14="http://schemas.microsoft.com/office/powerpoint/2010/main" val="276831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animEffect transition="in" filter="wipe(down)">
                                      <p:cBhvr>
                                        <p:cTn id="7" dur="500"/>
                                        <p:tgtEl>
                                          <p:spTgt spid="3409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wipe(down)">
                                      <p:cBhvr>
                                        <p:cTn id="12" dur="5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down)">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wipe(down)">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wipe(down)">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wipe(down)">
                                      <p:cBhvr>
                                        <p:cTn id="3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allAtOnce"/>
      <p:bldP spid="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2</a:t>
            </a:r>
          </a:p>
        </p:txBody>
      </p:sp>
      <p:sp>
        <p:nvSpPr>
          <p:cNvPr id="3" name="Content Placeholder 2"/>
          <p:cNvSpPr>
            <a:spLocks noGrp="1"/>
          </p:cNvSpPr>
          <p:nvPr>
            <p:ph idx="1"/>
          </p:nvPr>
        </p:nvSpPr>
        <p:spPr>
          <a:xfrm>
            <a:off x="494828" y="1949824"/>
            <a:ext cx="8329595" cy="4007224"/>
          </a:xfrm>
        </p:spPr>
        <p:txBody>
          <a:bodyPr>
            <a:noAutofit/>
          </a:bodyPr>
          <a:lstStyle/>
          <a:p>
            <a:pPr marL="0" indent="0">
              <a:buNone/>
            </a:pPr>
            <a:r>
              <a:rPr lang="en-US" sz="2000" dirty="0" err="1">
                <a:latin typeface="Times New Roman"/>
                <a:cs typeface="Times New Roman"/>
              </a:rPr>
              <a:t>Quỹ</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Z </a:t>
            </a:r>
            <a:r>
              <a:rPr lang="en-US" sz="2000" dirty="0" err="1">
                <a:latin typeface="Times New Roman"/>
                <a:cs typeface="Times New Roman"/>
              </a:rPr>
              <a:t>có</a:t>
            </a:r>
            <a:r>
              <a:rPr lang="en-US" sz="2000" dirty="0">
                <a:latin typeface="Times New Roman"/>
                <a:cs typeface="Times New Roman"/>
              </a:rPr>
              <a:t> $ 1.000.000 </a:t>
            </a:r>
            <a:r>
              <a:rPr lang="en-US" sz="2000" dirty="0" err="1">
                <a:latin typeface="Times New Roman"/>
                <a:cs typeface="Times New Roman"/>
              </a:rPr>
              <a:t>để</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a:t>
            </a:r>
            <a:r>
              <a:rPr lang="en-US" sz="2000" dirty="0" err="1">
                <a:latin typeface="Times New Roman"/>
                <a:cs typeface="Times New Roman"/>
              </a:rPr>
              <a:t>đang</a:t>
            </a:r>
            <a:r>
              <a:rPr lang="en-US" sz="2000" dirty="0">
                <a:latin typeface="Times New Roman"/>
                <a:cs typeface="Times New Roman"/>
              </a:rPr>
              <a:t> </a:t>
            </a:r>
            <a:r>
              <a:rPr lang="en-US" sz="2000" dirty="0" err="1">
                <a:latin typeface="Times New Roman"/>
                <a:cs typeface="Times New Roman"/>
              </a:rPr>
              <a:t>chọn</a:t>
            </a:r>
            <a:r>
              <a:rPr lang="en-US" sz="2000" dirty="0">
                <a:latin typeface="Times New Roman"/>
                <a:cs typeface="Times New Roman"/>
              </a:rPr>
              <a:t> </a:t>
            </a:r>
            <a:r>
              <a:rPr lang="en-US" sz="2000" dirty="0" err="1">
                <a:latin typeface="Times New Roman"/>
                <a:cs typeface="Times New Roman"/>
              </a:rPr>
              <a:t>lựa</a:t>
            </a:r>
            <a:r>
              <a:rPr lang="en-US" sz="2000" dirty="0">
                <a:latin typeface="Times New Roman"/>
                <a:cs typeface="Times New Roman"/>
              </a:rPr>
              <a:t> </a:t>
            </a:r>
            <a:r>
              <a:rPr lang="en-US" sz="2000" dirty="0" err="1">
                <a:latin typeface="Times New Roman"/>
                <a:cs typeface="Times New Roman"/>
              </a:rPr>
              <a:t>cổ</a:t>
            </a:r>
            <a:r>
              <a:rPr lang="en-US" sz="2000" dirty="0">
                <a:latin typeface="Times New Roman"/>
                <a:cs typeface="Times New Roman"/>
              </a:rPr>
              <a:t> </a:t>
            </a:r>
            <a:r>
              <a:rPr lang="en-US" sz="2000" dirty="0" err="1">
                <a:latin typeface="Times New Roman"/>
                <a:cs typeface="Times New Roman"/>
              </a:rPr>
              <a:t>phiếu</a:t>
            </a:r>
            <a:r>
              <a:rPr lang="en-US" sz="2000" dirty="0">
                <a:latin typeface="Times New Roman"/>
                <a:cs typeface="Times New Roman"/>
              </a:rPr>
              <a:t> </a:t>
            </a:r>
            <a:r>
              <a:rPr lang="en-US" sz="2000" dirty="0" err="1">
                <a:latin typeface="Times New Roman"/>
                <a:cs typeface="Times New Roman"/>
              </a:rPr>
              <a:t>của</a:t>
            </a:r>
            <a:r>
              <a:rPr lang="en-US" sz="2000" dirty="0">
                <a:latin typeface="Times New Roman"/>
                <a:cs typeface="Times New Roman"/>
              </a:rPr>
              <a:t> 2 </a:t>
            </a:r>
            <a:r>
              <a:rPr lang="en-US" sz="2000" dirty="0" err="1">
                <a:latin typeface="Times New Roman"/>
                <a:cs typeface="Times New Roman"/>
              </a:rPr>
              <a:t>công</a:t>
            </a:r>
            <a:r>
              <a:rPr lang="en-US" sz="2000" dirty="0">
                <a:latin typeface="Times New Roman"/>
                <a:cs typeface="Times New Roman"/>
              </a:rPr>
              <a:t> </a:t>
            </a:r>
            <a:r>
              <a:rPr lang="en-US" sz="2000" dirty="0" err="1">
                <a:latin typeface="Times New Roman"/>
                <a:cs typeface="Times New Roman"/>
              </a:rPr>
              <a:t>ty</a:t>
            </a:r>
            <a:r>
              <a:rPr lang="en-US" sz="2000" dirty="0">
                <a:latin typeface="Times New Roman"/>
                <a:cs typeface="Times New Roman"/>
              </a:rPr>
              <a:t> AT </a:t>
            </a:r>
            <a:r>
              <a:rPr lang="en-US" sz="2000" dirty="0" err="1">
                <a:latin typeface="Times New Roman"/>
                <a:cs typeface="Times New Roman"/>
              </a:rPr>
              <a:t>và</a:t>
            </a:r>
            <a:r>
              <a:rPr lang="en-US" sz="2000" dirty="0">
                <a:latin typeface="Times New Roman"/>
                <a:cs typeface="Times New Roman"/>
              </a:rPr>
              <a:t> BT </a:t>
            </a:r>
            <a:r>
              <a:rPr lang="en-US" sz="2000" dirty="0" err="1">
                <a:latin typeface="Times New Roman"/>
                <a:cs typeface="Times New Roman"/>
              </a:rPr>
              <a:t>mà</a:t>
            </a:r>
            <a:r>
              <a:rPr lang="en-US" sz="2000" dirty="0">
                <a:latin typeface="Times New Roman"/>
                <a:cs typeface="Times New Roman"/>
              </a:rPr>
              <a:t> </a:t>
            </a:r>
            <a:r>
              <a:rPr lang="en-US" sz="2000" dirty="0" err="1">
                <a:latin typeface="Times New Roman"/>
                <a:cs typeface="Times New Roman"/>
              </a:rPr>
              <a:t>lãi</a:t>
            </a:r>
            <a:r>
              <a:rPr lang="en-US" sz="2000" dirty="0">
                <a:latin typeface="Times New Roman"/>
                <a:cs typeface="Times New Roman"/>
              </a:rPr>
              <a:t> </a:t>
            </a:r>
            <a:r>
              <a:rPr lang="en-US" sz="2000" dirty="0" err="1">
                <a:latin typeface="Times New Roman"/>
                <a:cs typeface="Times New Roman"/>
              </a:rPr>
              <a:t>suất</a:t>
            </a:r>
            <a:r>
              <a:rPr lang="en-US" sz="2000" dirty="0">
                <a:latin typeface="Times New Roman"/>
                <a:cs typeface="Times New Roman"/>
              </a:rPr>
              <a:t> </a:t>
            </a:r>
            <a:r>
              <a:rPr lang="en-US" sz="2000" dirty="0" err="1">
                <a:latin typeface="Times New Roman"/>
                <a:cs typeface="Times New Roman"/>
              </a:rPr>
              <a:t>đạt</a:t>
            </a:r>
            <a:r>
              <a:rPr lang="en-US" sz="2000" dirty="0">
                <a:latin typeface="Times New Roman"/>
                <a:cs typeface="Times New Roman"/>
              </a:rPr>
              <a:t> </a:t>
            </a:r>
            <a:r>
              <a:rPr lang="en-US" sz="2000" dirty="0" err="1">
                <a:latin typeface="Times New Roman"/>
                <a:cs typeface="Times New Roman"/>
              </a:rPr>
              <a:t>được</a:t>
            </a:r>
            <a:r>
              <a:rPr lang="en-US" sz="2000" dirty="0">
                <a:latin typeface="Times New Roman"/>
                <a:cs typeface="Times New Roman"/>
              </a:rPr>
              <a:t> </a:t>
            </a:r>
            <a:r>
              <a:rPr lang="en-US" sz="2000" dirty="0" err="1">
                <a:latin typeface="Times New Roman"/>
                <a:cs typeface="Times New Roman"/>
              </a:rPr>
              <a:t>trong</a:t>
            </a:r>
            <a:r>
              <a:rPr lang="en-US" sz="2000" dirty="0">
                <a:latin typeface="Times New Roman"/>
                <a:cs typeface="Times New Roman"/>
              </a:rPr>
              <a:t> 4 </a:t>
            </a:r>
            <a:r>
              <a:rPr lang="en-US" sz="2000" dirty="0" err="1">
                <a:latin typeface="Times New Roman"/>
                <a:cs typeface="Times New Roman"/>
              </a:rPr>
              <a:t>năm</a:t>
            </a:r>
            <a:r>
              <a:rPr lang="en-US" sz="2000" dirty="0">
                <a:latin typeface="Times New Roman"/>
                <a:cs typeface="Times New Roman"/>
              </a:rPr>
              <a:t> </a:t>
            </a:r>
            <a:r>
              <a:rPr lang="en-US" sz="2000" dirty="0" err="1">
                <a:latin typeface="Times New Roman"/>
                <a:cs typeface="Times New Roman"/>
              </a:rPr>
              <a:t>gần</a:t>
            </a:r>
            <a:r>
              <a:rPr lang="en-US" sz="2000" dirty="0">
                <a:latin typeface="Times New Roman"/>
                <a:cs typeface="Times New Roman"/>
              </a:rPr>
              <a:t> </a:t>
            </a:r>
            <a:r>
              <a:rPr lang="en-US" sz="2000" dirty="0" err="1">
                <a:latin typeface="Times New Roman"/>
                <a:cs typeface="Times New Roman"/>
              </a:rPr>
              <a:t>đây</a:t>
            </a:r>
            <a:r>
              <a:rPr lang="en-US" sz="2000" dirty="0">
                <a:latin typeface="Times New Roman"/>
                <a:cs typeface="Times New Roman"/>
              </a:rPr>
              <a:t> </a:t>
            </a:r>
            <a:r>
              <a:rPr lang="en-US" sz="2000" dirty="0" err="1">
                <a:latin typeface="Times New Roman"/>
                <a:cs typeface="Times New Roman"/>
              </a:rPr>
              <a:t>là</a:t>
            </a:r>
            <a:r>
              <a:rPr lang="en-US" sz="2000" dirty="0">
                <a:latin typeface="Times New Roman"/>
                <a:cs typeface="Times New Roman"/>
              </a:rPr>
              <a:t>:</a:t>
            </a: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0" indent="0">
              <a:buNone/>
            </a:pPr>
            <a:endParaRPr lang="en-US" sz="2000" dirty="0">
              <a:latin typeface="Times New Roman"/>
              <a:cs typeface="Times New Roman"/>
            </a:endParaRPr>
          </a:p>
          <a:p>
            <a:pPr marL="457200" indent="-457200">
              <a:buAutoNum type="arabicPeriod"/>
            </a:pPr>
            <a:r>
              <a:rPr lang="en-US" sz="2000" dirty="0" err="1">
                <a:latin typeface="Times New Roman"/>
                <a:cs typeface="Times New Roman"/>
              </a:rPr>
              <a:t>Tính</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sinh</a:t>
            </a:r>
            <a:r>
              <a:rPr lang="en-US" sz="2000" dirty="0">
                <a:latin typeface="Times New Roman"/>
                <a:cs typeface="Times New Roman"/>
              </a:rPr>
              <a:t> </a:t>
            </a:r>
            <a:r>
              <a:rPr lang="en-US" sz="2000" dirty="0" err="1">
                <a:latin typeface="Times New Roman"/>
                <a:cs typeface="Times New Roman"/>
              </a:rPr>
              <a:t>lời</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độ</a:t>
            </a:r>
            <a:r>
              <a:rPr lang="en-US" sz="2000" dirty="0">
                <a:latin typeface="Times New Roman"/>
                <a:cs typeface="Times New Roman"/>
              </a:rPr>
              <a:t> </a:t>
            </a:r>
            <a:r>
              <a:rPr lang="en-US" sz="2000" dirty="0" err="1">
                <a:latin typeface="Times New Roman"/>
                <a:cs typeface="Times New Roman"/>
              </a:rPr>
              <a:t>rủi</a:t>
            </a:r>
            <a:r>
              <a:rPr lang="en-US" sz="2000" dirty="0">
                <a:latin typeface="Times New Roman"/>
                <a:cs typeface="Times New Roman"/>
              </a:rPr>
              <a:t> </a:t>
            </a:r>
            <a:r>
              <a:rPr lang="en-US" sz="2000" dirty="0" err="1">
                <a:latin typeface="Times New Roman"/>
                <a:cs typeface="Times New Roman"/>
              </a:rPr>
              <a:t>ro</a:t>
            </a:r>
            <a:r>
              <a:rPr lang="en-US" sz="2000" dirty="0">
                <a:latin typeface="Times New Roman"/>
                <a:cs typeface="Times New Roman"/>
              </a:rPr>
              <a:t> </a:t>
            </a:r>
            <a:r>
              <a:rPr lang="en-US" sz="2000" dirty="0" err="1">
                <a:latin typeface="Times New Roman"/>
                <a:cs typeface="Times New Roman"/>
              </a:rPr>
              <a:t>khi</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100% </a:t>
            </a:r>
            <a:r>
              <a:rPr lang="en-US" sz="2000" dirty="0" err="1">
                <a:latin typeface="Times New Roman"/>
                <a:cs typeface="Times New Roman"/>
              </a:rPr>
              <a:t>vào</a:t>
            </a:r>
            <a:r>
              <a:rPr lang="en-US" sz="2000" dirty="0">
                <a:latin typeface="Times New Roman"/>
                <a:cs typeface="Times New Roman"/>
              </a:rPr>
              <a:t> AT</a:t>
            </a:r>
          </a:p>
          <a:p>
            <a:pPr marL="457200" indent="-457200">
              <a:buAutoNum type="arabicPeriod"/>
            </a:pPr>
            <a:r>
              <a:rPr lang="en-US" sz="2000" dirty="0" err="1">
                <a:latin typeface="Times New Roman"/>
                <a:cs typeface="Times New Roman"/>
              </a:rPr>
              <a:t>Tính</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sinh</a:t>
            </a:r>
            <a:r>
              <a:rPr lang="en-US" sz="2000" dirty="0">
                <a:latin typeface="Times New Roman"/>
                <a:cs typeface="Times New Roman"/>
              </a:rPr>
              <a:t> </a:t>
            </a:r>
            <a:r>
              <a:rPr lang="en-US" sz="2000" dirty="0" err="1">
                <a:latin typeface="Times New Roman"/>
                <a:cs typeface="Times New Roman"/>
              </a:rPr>
              <a:t>lời</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độ</a:t>
            </a:r>
            <a:r>
              <a:rPr lang="en-US" sz="2000" dirty="0">
                <a:latin typeface="Times New Roman"/>
                <a:cs typeface="Times New Roman"/>
              </a:rPr>
              <a:t> </a:t>
            </a:r>
            <a:r>
              <a:rPr lang="en-US" sz="2000" dirty="0" err="1">
                <a:latin typeface="Times New Roman"/>
                <a:cs typeface="Times New Roman"/>
              </a:rPr>
              <a:t>rủi</a:t>
            </a:r>
            <a:r>
              <a:rPr lang="en-US" sz="2000" dirty="0">
                <a:latin typeface="Times New Roman"/>
                <a:cs typeface="Times New Roman"/>
              </a:rPr>
              <a:t> </a:t>
            </a:r>
            <a:r>
              <a:rPr lang="en-US" sz="2000" dirty="0" err="1">
                <a:latin typeface="Times New Roman"/>
                <a:cs typeface="Times New Roman"/>
              </a:rPr>
              <a:t>ro</a:t>
            </a:r>
            <a:r>
              <a:rPr lang="en-US" sz="2000" dirty="0">
                <a:latin typeface="Times New Roman"/>
                <a:cs typeface="Times New Roman"/>
              </a:rPr>
              <a:t> </a:t>
            </a:r>
            <a:r>
              <a:rPr lang="en-US" sz="2000" dirty="0" err="1">
                <a:latin typeface="Times New Roman"/>
                <a:cs typeface="Times New Roman"/>
              </a:rPr>
              <a:t>khi</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100% </a:t>
            </a:r>
            <a:r>
              <a:rPr lang="en-US" sz="2000" dirty="0" err="1">
                <a:latin typeface="Times New Roman"/>
                <a:cs typeface="Times New Roman"/>
              </a:rPr>
              <a:t>vào</a:t>
            </a:r>
            <a:r>
              <a:rPr lang="en-US" sz="2000" dirty="0">
                <a:latin typeface="Times New Roman"/>
                <a:cs typeface="Times New Roman"/>
              </a:rPr>
              <a:t> BT</a:t>
            </a:r>
          </a:p>
          <a:p>
            <a:pPr marL="457200" indent="-457200">
              <a:buAutoNum type="arabicPeriod"/>
            </a:pPr>
            <a:r>
              <a:rPr lang="en-US" sz="2000" dirty="0" err="1">
                <a:latin typeface="Times New Roman"/>
                <a:cs typeface="Times New Roman"/>
              </a:rPr>
              <a:t>Tính</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sinh</a:t>
            </a:r>
            <a:r>
              <a:rPr lang="en-US" sz="2000" dirty="0">
                <a:latin typeface="Times New Roman"/>
                <a:cs typeface="Times New Roman"/>
              </a:rPr>
              <a:t> </a:t>
            </a:r>
            <a:r>
              <a:rPr lang="en-US" sz="2000" dirty="0" err="1">
                <a:latin typeface="Times New Roman"/>
                <a:cs typeface="Times New Roman"/>
              </a:rPr>
              <a:t>lời</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mức</a:t>
            </a:r>
            <a:r>
              <a:rPr lang="en-US" sz="2000" dirty="0">
                <a:latin typeface="Times New Roman"/>
                <a:cs typeface="Times New Roman"/>
              </a:rPr>
              <a:t> </a:t>
            </a:r>
            <a:r>
              <a:rPr lang="en-US" sz="2000" dirty="0" err="1">
                <a:latin typeface="Times New Roman"/>
                <a:cs typeface="Times New Roman"/>
              </a:rPr>
              <a:t>độ</a:t>
            </a:r>
            <a:r>
              <a:rPr lang="en-US" sz="2000" dirty="0">
                <a:latin typeface="Times New Roman"/>
                <a:cs typeface="Times New Roman"/>
              </a:rPr>
              <a:t> </a:t>
            </a:r>
            <a:r>
              <a:rPr lang="en-US" sz="2000" dirty="0" err="1">
                <a:latin typeface="Times New Roman"/>
                <a:cs typeface="Times New Roman"/>
              </a:rPr>
              <a:t>rủi</a:t>
            </a:r>
            <a:r>
              <a:rPr lang="en-US" sz="2000" dirty="0">
                <a:latin typeface="Times New Roman"/>
                <a:cs typeface="Times New Roman"/>
              </a:rPr>
              <a:t> </a:t>
            </a:r>
            <a:r>
              <a:rPr lang="en-US" sz="2000" dirty="0" err="1">
                <a:latin typeface="Times New Roman"/>
                <a:cs typeface="Times New Roman"/>
              </a:rPr>
              <a:t>ro</a:t>
            </a:r>
            <a:r>
              <a:rPr lang="en-US" sz="2000" dirty="0">
                <a:latin typeface="Times New Roman"/>
                <a:cs typeface="Times New Roman"/>
              </a:rPr>
              <a:t> </a:t>
            </a:r>
            <a:r>
              <a:rPr lang="en-US" sz="2000" dirty="0" err="1">
                <a:latin typeface="Times New Roman"/>
                <a:cs typeface="Times New Roman"/>
              </a:rPr>
              <a:t>khi</a:t>
            </a:r>
            <a:r>
              <a:rPr lang="en-US" sz="2000" dirty="0">
                <a:latin typeface="Times New Roman"/>
                <a:cs typeface="Times New Roman"/>
              </a:rPr>
              <a:t> </a:t>
            </a:r>
            <a:r>
              <a:rPr lang="en-US" sz="2000" dirty="0" err="1">
                <a:latin typeface="Times New Roman"/>
                <a:cs typeface="Times New Roman"/>
              </a:rPr>
              <a:t>đầu</a:t>
            </a:r>
            <a:r>
              <a:rPr lang="en-US" sz="2000" dirty="0">
                <a:latin typeface="Times New Roman"/>
                <a:cs typeface="Times New Roman"/>
              </a:rPr>
              <a:t> </a:t>
            </a:r>
            <a:r>
              <a:rPr lang="en-US" sz="2000" dirty="0" err="1">
                <a:latin typeface="Times New Roman"/>
                <a:cs typeface="Times New Roman"/>
              </a:rPr>
              <a:t>tư</a:t>
            </a:r>
            <a:r>
              <a:rPr lang="en-US" sz="2000" dirty="0">
                <a:latin typeface="Times New Roman"/>
                <a:cs typeface="Times New Roman"/>
              </a:rPr>
              <a:t> 50% </a:t>
            </a:r>
            <a:r>
              <a:rPr lang="en-US" sz="2000" dirty="0" err="1">
                <a:latin typeface="Times New Roman"/>
                <a:cs typeface="Times New Roman"/>
              </a:rPr>
              <a:t>vào</a:t>
            </a:r>
            <a:r>
              <a:rPr lang="en-US" sz="2000" dirty="0">
                <a:latin typeface="Times New Roman"/>
                <a:cs typeface="Times New Roman"/>
              </a:rPr>
              <a:t> AT, 50% </a:t>
            </a:r>
            <a:r>
              <a:rPr lang="en-US" sz="2000" dirty="0" err="1">
                <a:latin typeface="Times New Roman"/>
                <a:cs typeface="Times New Roman"/>
              </a:rPr>
              <a:t>vào</a:t>
            </a:r>
            <a:r>
              <a:rPr lang="en-US" sz="2000" dirty="0">
                <a:latin typeface="Times New Roman"/>
                <a:cs typeface="Times New Roman"/>
              </a:rPr>
              <a:t> BT</a:t>
            </a:r>
          </a:p>
        </p:txBody>
      </p:sp>
      <p:graphicFrame>
        <p:nvGraphicFramePr>
          <p:cNvPr id="4" name="Table 3"/>
          <p:cNvGraphicFramePr>
            <a:graphicFrameLocks noGrp="1"/>
          </p:cNvGraphicFramePr>
          <p:nvPr>
            <p:extLst>
              <p:ext uri="{D42A27DB-BD31-4B8C-83A1-F6EECF244321}">
                <p14:modId xmlns:p14="http://schemas.microsoft.com/office/powerpoint/2010/main" val="2973785504"/>
              </p:ext>
            </p:extLst>
          </p:nvPr>
        </p:nvGraphicFramePr>
        <p:xfrm>
          <a:off x="1524000" y="289809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err="1">
                          <a:solidFill>
                            <a:srgbClr val="103154"/>
                          </a:solidFill>
                          <a:latin typeface="Times New Roman"/>
                          <a:cs typeface="Times New Roman"/>
                        </a:rPr>
                        <a:t>Năm</a:t>
                      </a:r>
                      <a:endParaRPr lang="en-US" dirty="0">
                        <a:solidFill>
                          <a:srgbClr val="103154"/>
                        </a:solidFill>
                        <a:latin typeface="Times New Roman"/>
                        <a:cs typeface="Times New Roman"/>
                      </a:endParaRPr>
                    </a:p>
                  </a:txBody>
                  <a:tcPr/>
                </a:tc>
                <a:tc>
                  <a:txBody>
                    <a:bodyPr/>
                    <a:lstStyle/>
                    <a:p>
                      <a:pPr algn="ctr"/>
                      <a:r>
                        <a:rPr lang="en-US" dirty="0">
                          <a:solidFill>
                            <a:srgbClr val="103154"/>
                          </a:solidFill>
                          <a:latin typeface="Times New Roman"/>
                          <a:cs typeface="Times New Roman"/>
                        </a:rPr>
                        <a:t>AT </a:t>
                      </a:r>
                    </a:p>
                  </a:txBody>
                  <a:tcPr/>
                </a:tc>
                <a:tc>
                  <a:txBody>
                    <a:bodyPr/>
                    <a:lstStyle/>
                    <a:p>
                      <a:pPr algn="ctr"/>
                      <a:r>
                        <a:rPr lang="en-US" dirty="0">
                          <a:solidFill>
                            <a:srgbClr val="103154"/>
                          </a:solidFill>
                          <a:latin typeface="Times New Roman"/>
                          <a:cs typeface="Times New Roman"/>
                        </a:rPr>
                        <a:t>BT</a:t>
                      </a:r>
                    </a:p>
                  </a:txBody>
                  <a:tcPr/>
                </a:tc>
                <a:extLst>
                  <a:ext uri="{0D108BD9-81ED-4DB2-BD59-A6C34878D82A}">
                    <a16:rowId xmlns:a16="http://schemas.microsoft.com/office/drawing/2014/main" val="10000"/>
                  </a:ext>
                </a:extLst>
              </a:tr>
              <a:tr h="370840">
                <a:tc>
                  <a:txBody>
                    <a:bodyPr/>
                    <a:lstStyle/>
                    <a:p>
                      <a:pPr algn="ctr"/>
                      <a:r>
                        <a:rPr lang="en-US" dirty="0">
                          <a:solidFill>
                            <a:srgbClr val="103154"/>
                          </a:solidFill>
                          <a:latin typeface="Times New Roman"/>
                          <a:cs typeface="Times New Roman"/>
                        </a:rPr>
                        <a:t>2008 </a:t>
                      </a:r>
                    </a:p>
                  </a:txBody>
                  <a:tcPr/>
                </a:tc>
                <a:tc>
                  <a:txBody>
                    <a:bodyPr/>
                    <a:lstStyle/>
                    <a:p>
                      <a:pPr algn="ctr"/>
                      <a:r>
                        <a:rPr lang="en-US" dirty="0">
                          <a:solidFill>
                            <a:srgbClr val="103154"/>
                          </a:solidFill>
                          <a:latin typeface="Times New Roman"/>
                          <a:cs typeface="Times New Roman"/>
                        </a:rPr>
                        <a:t>12%</a:t>
                      </a:r>
                    </a:p>
                  </a:txBody>
                  <a:tcPr/>
                </a:tc>
                <a:tc>
                  <a:txBody>
                    <a:bodyPr/>
                    <a:lstStyle/>
                    <a:p>
                      <a:pPr algn="ctr"/>
                      <a:r>
                        <a:rPr lang="en-US" dirty="0">
                          <a:solidFill>
                            <a:srgbClr val="103154"/>
                          </a:solidFill>
                          <a:latin typeface="Times New Roman"/>
                          <a:cs typeface="Times New Roman"/>
                        </a:rPr>
                        <a:t>-10% </a:t>
                      </a:r>
                    </a:p>
                  </a:txBody>
                  <a:tcPr/>
                </a:tc>
                <a:extLst>
                  <a:ext uri="{0D108BD9-81ED-4DB2-BD59-A6C34878D82A}">
                    <a16:rowId xmlns:a16="http://schemas.microsoft.com/office/drawing/2014/main" val="10001"/>
                  </a:ext>
                </a:extLst>
              </a:tr>
              <a:tr h="370840">
                <a:tc>
                  <a:txBody>
                    <a:bodyPr/>
                    <a:lstStyle/>
                    <a:p>
                      <a:pPr algn="ctr"/>
                      <a:r>
                        <a:rPr lang="en-US" dirty="0">
                          <a:solidFill>
                            <a:srgbClr val="103154"/>
                          </a:solidFill>
                          <a:latin typeface="Times New Roman"/>
                          <a:cs typeface="Times New Roman"/>
                        </a:rPr>
                        <a:t>2009 </a:t>
                      </a:r>
                    </a:p>
                  </a:txBody>
                  <a:tcPr/>
                </a:tc>
                <a:tc>
                  <a:txBody>
                    <a:bodyPr/>
                    <a:lstStyle/>
                    <a:p>
                      <a:pPr algn="ctr"/>
                      <a:r>
                        <a:rPr lang="en-US" dirty="0">
                          <a:solidFill>
                            <a:srgbClr val="103154"/>
                          </a:solidFill>
                          <a:latin typeface="Times New Roman"/>
                          <a:cs typeface="Times New Roman"/>
                        </a:rPr>
                        <a:t>6% </a:t>
                      </a:r>
                    </a:p>
                  </a:txBody>
                  <a:tcPr/>
                </a:tc>
                <a:tc>
                  <a:txBody>
                    <a:bodyPr/>
                    <a:lstStyle/>
                    <a:p>
                      <a:pPr algn="ctr"/>
                      <a:r>
                        <a:rPr lang="en-US" dirty="0">
                          <a:solidFill>
                            <a:srgbClr val="103154"/>
                          </a:solidFill>
                          <a:latin typeface="Times New Roman"/>
                          <a:cs typeface="Times New Roman"/>
                        </a:rPr>
                        <a:t>8% </a:t>
                      </a:r>
                    </a:p>
                  </a:txBody>
                  <a:tcPr/>
                </a:tc>
                <a:extLst>
                  <a:ext uri="{0D108BD9-81ED-4DB2-BD59-A6C34878D82A}">
                    <a16:rowId xmlns:a16="http://schemas.microsoft.com/office/drawing/2014/main" val="10002"/>
                  </a:ext>
                </a:extLst>
              </a:tr>
              <a:tr h="370840">
                <a:tc>
                  <a:txBody>
                    <a:bodyPr/>
                    <a:lstStyle/>
                    <a:p>
                      <a:pPr algn="ctr"/>
                      <a:r>
                        <a:rPr lang="en-US" dirty="0">
                          <a:solidFill>
                            <a:srgbClr val="103154"/>
                          </a:solidFill>
                          <a:latin typeface="Times New Roman"/>
                          <a:cs typeface="Times New Roman"/>
                        </a:rPr>
                        <a:t>2010</a:t>
                      </a:r>
                    </a:p>
                  </a:txBody>
                  <a:tcPr/>
                </a:tc>
                <a:tc>
                  <a:txBody>
                    <a:bodyPr/>
                    <a:lstStyle/>
                    <a:p>
                      <a:pPr algn="ctr"/>
                      <a:r>
                        <a:rPr lang="en-US" dirty="0">
                          <a:solidFill>
                            <a:srgbClr val="103154"/>
                          </a:solidFill>
                          <a:latin typeface="Times New Roman"/>
                          <a:cs typeface="Times New Roman"/>
                        </a:rPr>
                        <a:t>-5%</a:t>
                      </a:r>
                    </a:p>
                  </a:txBody>
                  <a:tcPr/>
                </a:tc>
                <a:tc>
                  <a:txBody>
                    <a:bodyPr/>
                    <a:lstStyle/>
                    <a:p>
                      <a:pPr algn="ctr"/>
                      <a:r>
                        <a:rPr lang="en-US" dirty="0">
                          <a:solidFill>
                            <a:srgbClr val="103154"/>
                          </a:solidFill>
                          <a:latin typeface="Times New Roman"/>
                          <a:cs typeface="Times New Roman"/>
                        </a:rPr>
                        <a:t>40%</a:t>
                      </a:r>
                    </a:p>
                  </a:txBody>
                  <a:tcPr/>
                </a:tc>
                <a:extLst>
                  <a:ext uri="{0D108BD9-81ED-4DB2-BD59-A6C34878D82A}">
                    <a16:rowId xmlns:a16="http://schemas.microsoft.com/office/drawing/2014/main" val="10003"/>
                  </a:ext>
                </a:extLst>
              </a:tr>
              <a:tr h="370840">
                <a:tc>
                  <a:txBody>
                    <a:bodyPr/>
                    <a:lstStyle/>
                    <a:p>
                      <a:pPr algn="ctr"/>
                      <a:r>
                        <a:rPr lang="en-US" dirty="0">
                          <a:solidFill>
                            <a:srgbClr val="103154"/>
                          </a:solidFill>
                          <a:latin typeface="Times New Roman"/>
                          <a:cs typeface="Times New Roman"/>
                        </a:rPr>
                        <a:t>2011</a:t>
                      </a:r>
                    </a:p>
                  </a:txBody>
                  <a:tcPr/>
                </a:tc>
                <a:tc>
                  <a:txBody>
                    <a:bodyPr/>
                    <a:lstStyle/>
                    <a:p>
                      <a:pPr algn="ctr"/>
                      <a:r>
                        <a:rPr lang="en-US" dirty="0">
                          <a:solidFill>
                            <a:srgbClr val="103154"/>
                          </a:solidFill>
                          <a:latin typeface="Times New Roman"/>
                          <a:cs typeface="Times New Roman"/>
                        </a:rPr>
                        <a:t>31%</a:t>
                      </a:r>
                    </a:p>
                  </a:txBody>
                  <a:tcPr/>
                </a:tc>
                <a:tc>
                  <a:txBody>
                    <a:bodyPr/>
                    <a:lstStyle/>
                    <a:p>
                      <a:pPr algn="ctr"/>
                      <a:r>
                        <a:rPr lang="en-US" dirty="0">
                          <a:solidFill>
                            <a:srgbClr val="103154"/>
                          </a:solidFill>
                          <a:latin typeface="Times New Roman"/>
                          <a:cs typeface="Times New Roman"/>
                        </a:rPr>
                        <a:t>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0633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QUAN HỆ GIỮA RỦI RO VÀ TSSL</a:t>
            </a:r>
          </a:p>
        </p:txBody>
      </p:sp>
      <p:sp>
        <p:nvSpPr>
          <p:cNvPr id="345091" name="Rectangle 3"/>
          <p:cNvSpPr>
            <a:spLocks noGrp="1" noChangeArrowheads="1"/>
          </p:cNvSpPr>
          <p:nvPr>
            <p:ph idx="1"/>
          </p:nvPr>
        </p:nvSpPr>
        <p:spPr/>
        <p:txBody>
          <a:bodyPr>
            <a:normAutofit fontScale="92500" lnSpcReduction="10000"/>
          </a:bodyPr>
          <a:lstStyle/>
          <a:p>
            <a:pPr algn="just"/>
            <a:r>
              <a:rPr lang="vi-VN" sz="2400" dirty="0">
                <a:solidFill>
                  <a:schemeClr val="tx1"/>
                </a:solidFill>
                <a:latin typeface="Times New Roman"/>
                <a:cs typeface="Times New Roman"/>
              </a:rPr>
              <a:t>Tỷ suất sinh lời kỳ vọng của một CK có quan hệ đồng biến với rủi ro của CK đó, nghĩa là nhà đầu tư kỳ vọng CK rủi ro cao sẽ có tỷ suất sinh lời cao và ngược lại.</a:t>
            </a:r>
          </a:p>
          <a:p>
            <a:pPr algn="just"/>
            <a:r>
              <a:rPr lang="vi-VN" sz="2400" dirty="0">
                <a:solidFill>
                  <a:schemeClr val="tx1"/>
                </a:solidFill>
                <a:latin typeface="Times New Roman"/>
                <a:cs typeface="Times New Roman"/>
              </a:rPr>
              <a:t>Với giả định thị trường tài chính hiệu quả và danh mục đầu tư được đa dạng hoá tốt =&gt; Nếu cổ phiếu có hệ số </a:t>
            </a:r>
            <a:r>
              <a:rPr lang="el-GR" sz="2400" dirty="0">
                <a:latin typeface="Times New Roman"/>
                <a:cs typeface="Times New Roman"/>
              </a:rPr>
              <a:t>β</a:t>
            </a:r>
            <a:r>
              <a:rPr lang="vi-VN" sz="2400" dirty="0">
                <a:latin typeface="Times New Roman"/>
                <a:cs typeface="Times New Roman"/>
              </a:rPr>
              <a:t> </a:t>
            </a:r>
            <a:r>
              <a:rPr lang="vi-VN" sz="2400" dirty="0">
                <a:solidFill>
                  <a:schemeClr val="tx1"/>
                </a:solidFill>
                <a:latin typeface="Times New Roman"/>
                <a:cs typeface="Times New Roman"/>
              </a:rPr>
              <a:t>càng lớn thì rủi ro càng cao, do đó, đòi hỏi tỷ suất sinh lời cao để bù đắp rủi ro.</a:t>
            </a:r>
          </a:p>
          <a:p>
            <a:pPr algn="just"/>
            <a:r>
              <a:rPr lang="vi-VN" sz="2400" dirty="0">
                <a:solidFill>
                  <a:schemeClr val="tx1"/>
                </a:solidFill>
                <a:latin typeface="Times New Roman"/>
                <a:cs typeface="Times New Roman"/>
              </a:rPr>
              <a:t>Sử dụng mô hình CAPM để tính tỷ suất sinh lời kỳ vọng của chứng khoán i:</a:t>
            </a:r>
          </a:p>
          <a:p>
            <a:pPr marL="0" indent="0" algn="just">
              <a:buNone/>
            </a:pPr>
            <a:r>
              <a:rPr lang="en-US" sz="2400" dirty="0">
                <a:solidFill>
                  <a:schemeClr val="tx1"/>
                </a:solidFill>
                <a:latin typeface="Times New Roman"/>
                <a:cs typeface="Times New Roman"/>
              </a:rPr>
              <a:t>                                      R</a:t>
            </a:r>
            <a:r>
              <a:rPr lang="en-US" sz="2400" baseline="-25000" dirty="0">
                <a:solidFill>
                  <a:schemeClr val="tx1"/>
                </a:solidFill>
                <a:latin typeface="Times New Roman"/>
                <a:cs typeface="Times New Roman"/>
              </a:rPr>
              <a:t>i</a:t>
            </a:r>
            <a:r>
              <a:rPr lang="en-US" sz="2400" dirty="0">
                <a:solidFill>
                  <a:schemeClr val="tx1"/>
                </a:solidFill>
                <a:latin typeface="Times New Roman"/>
                <a:cs typeface="Times New Roman"/>
              </a:rPr>
              <a:t> = R</a:t>
            </a:r>
            <a:r>
              <a:rPr lang="en-US" sz="2400" baseline="-25000" dirty="0">
                <a:solidFill>
                  <a:schemeClr val="tx1"/>
                </a:solidFill>
                <a:latin typeface="Times New Roman"/>
                <a:cs typeface="Times New Roman"/>
              </a:rPr>
              <a:t>f</a:t>
            </a:r>
            <a:r>
              <a:rPr lang="en-US" sz="2400" dirty="0">
                <a:solidFill>
                  <a:schemeClr val="tx1"/>
                </a:solidFill>
                <a:latin typeface="Times New Roman"/>
                <a:cs typeface="Times New Roman"/>
              </a:rPr>
              <a:t> + </a:t>
            </a:r>
            <a:r>
              <a:rPr lang="el-GR" sz="2400" dirty="0">
                <a:latin typeface="Times New Roman"/>
                <a:cs typeface="Times New Roman"/>
              </a:rPr>
              <a:t>β</a:t>
            </a:r>
            <a:r>
              <a:rPr lang="en-US" sz="2400" baseline="-25000" dirty="0">
                <a:solidFill>
                  <a:schemeClr val="tx1"/>
                </a:solidFill>
                <a:latin typeface="Times New Roman"/>
                <a:cs typeface="Times New Roman"/>
              </a:rPr>
              <a:t>i</a:t>
            </a:r>
            <a:r>
              <a:rPr lang="en-US" sz="2400" dirty="0">
                <a:solidFill>
                  <a:schemeClr val="tx1"/>
                </a:solidFill>
                <a:latin typeface="Times New Roman"/>
                <a:cs typeface="Times New Roman"/>
              </a:rPr>
              <a:t>(R</a:t>
            </a:r>
            <a:r>
              <a:rPr lang="en-US" sz="2400" baseline="-25000" dirty="0">
                <a:solidFill>
                  <a:schemeClr val="tx1"/>
                </a:solidFill>
                <a:latin typeface="Times New Roman"/>
                <a:cs typeface="Times New Roman"/>
              </a:rPr>
              <a:t>m</a:t>
            </a:r>
            <a:r>
              <a:rPr lang="en-US" sz="2400" dirty="0">
                <a:solidFill>
                  <a:schemeClr val="tx1"/>
                </a:solidFill>
                <a:latin typeface="Times New Roman"/>
                <a:cs typeface="Times New Roman"/>
              </a:rPr>
              <a:t> – R</a:t>
            </a:r>
            <a:r>
              <a:rPr lang="en-US" sz="2400" baseline="-25000" dirty="0">
                <a:solidFill>
                  <a:schemeClr val="tx1"/>
                </a:solidFill>
                <a:latin typeface="Times New Roman"/>
                <a:cs typeface="Times New Roman"/>
              </a:rPr>
              <a:t>f</a:t>
            </a:r>
            <a:r>
              <a:rPr lang="en-US" sz="2400" dirty="0">
                <a:solidFill>
                  <a:schemeClr val="tx1"/>
                </a:solidFill>
                <a:latin typeface="Times New Roman"/>
                <a:cs typeface="Times New Roman"/>
              </a:rPr>
              <a:t>)</a:t>
            </a:r>
          </a:p>
          <a:p>
            <a:pPr algn="just">
              <a:lnSpc>
                <a:spcPct val="110000"/>
              </a:lnSpc>
            </a:pPr>
            <a:endParaRPr lang="en-US" sz="2400" dirty="0">
              <a:solidFill>
                <a:srgbClr val="6600FF"/>
              </a:solidFill>
              <a:latin typeface="Times New Roman"/>
              <a:cs typeface="Times New Roman"/>
            </a:endParaRPr>
          </a:p>
        </p:txBody>
      </p:sp>
      <p:sp>
        <p:nvSpPr>
          <p:cNvPr id="39940"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9941" name="Rectangle 5"/>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en-US"/>
          </a:p>
        </p:txBody>
      </p:sp>
      <p:sp>
        <p:nvSpPr>
          <p:cNvPr id="39942" name="Rectangle 6"/>
          <p:cNvSpPr>
            <a:spLocks noChangeArrowheads="1"/>
          </p:cNvSpPr>
          <p:nvPr/>
        </p:nvSpPr>
        <p:spPr bwMode="auto">
          <a:xfrm>
            <a:off x="0" y="3295650"/>
            <a:ext cx="317500" cy="304800"/>
          </a:xfrm>
          <a:prstGeom prst="rect">
            <a:avLst/>
          </a:prstGeom>
          <a:noFill/>
          <a:ln w="9525" algn="ctr">
            <a:noFill/>
            <a:miter lim="800000"/>
            <a:headEnd/>
            <a:tailEnd/>
          </a:ln>
        </p:spPr>
        <p:txBody>
          <a:bodyPr wrap="none" anchor="ctr">
            <a:spAutoFit/>
          </a:bodyPr>
          <a:lstStyle/>
          <a:p>
            <a:pPr>
              <a:spcBef>
                <a:spcPct val="0"/>
              </a:spcBef>
            </a:pPr>
            <a:r>
              <a:rPr lang="en-US" sz="1400">
                <a:latin typeface=".VnTime" pitchFamily="34" charset="0"/>
                <a:cs typeface="Times New Roman" pitchFamily="18" charset="0"/>
              </a:rPr>
              <a:t>   </a:t>
            </a:r>
            <a:endParaRPr lang="en-US" sz="1800">
              <a:latin typeface="Arial" charset="0"/>
            </a:endParaRPr>
          </a:p>
        </p:txBody>
      </p:sp>
      <p:sp>
        <p:nvSpPr>
          <p:cNvPr id="39943"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9944"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9945"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39946"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42189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5091">
                                            <p:txEl>
                                              <p:pRg st="2" end="2"/>
                                            </p:txEl>
                                          </p:spTgt>
                                        </p:tgtEl>
                                        <p:attrNameLst>
                                          <p:attrName>style.visibility</p:attrName>
                                        </p:attrNameLst>
                                      </p:cBhvr>
                                      <p:to>
                                        <p:strVal val="visible"/>
                                      </p:to>
                                    </p:set>
                                    <p:anim calcmode="lin" valueType="num">
                                      <p:cBhvr additive="base">
                                        <p:cTn id="19" dur="500" fill="hold"/>
                                        <p:tgtEl>
                                          <p:spTgt spid="345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5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5091">
                                            <p:txEl>
                                              <p:pRg st="3" end="3"/>
                                            </p:txEl>
                                          </p:spTgt>
                                        </p:tgtEl>
                                        <p:attrNameLst>
                                          <p:attrName>style.visibility</p:attrName>
                                        </p:attrNameLst>
                                      </p:cBhvr>
                                      <p:to>
                                        <p:strVal val="visible"/>
                                      </p:to>
                                    </p:set>
                                    <p:anim calcmode="lin" valueType="num">
                                      <p:cBhvr additive="base">
                                        <p:cTn id="25" dur="500" fill="hold"/>
                                        <p:tgtEl>
                                          <p:spTgt spid="345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5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a:t>Mô hình CAPM</a:t>
            </a:r>
          </a:p>
        </p:txBody>
      </p:sp>
      <p:sp>
        <p:nvSpPr>
          <p:cNvPr id="44037" name="Rectangle 5"/>
          <p:cNvSpPr>
            <a:spLocks noGrp="1" noChangeArrowheads="1"/>
          </p:cNvSpPr>
          <p:nvPr>
            <p:ph idx="1"/>
          </p:nvPr>
        </p:nvSpPr>
        <p:spPr>
          <a:xfrm>
            <a:off x="0" y="1291216"/>
            <a:ext cx="9144000" cy="4542269"/>
          </a:xfrm>
        </p:spPr>
        <p:txBody>
          <a:bodyPr anchor="ctr">
            <a:spAutoFit/>
          </a:bodyPr>
          <a:lstStyle/>
          <a:p>
            <a:pPr marL="0" indent="457200" algn="ctr" eaLnBrk="1" hangingPunct="1">
              <a:lnSpc>
                <a:spcPct val="150000"/>
              </a:lnSpc>
              <a:spcBef>
                <a:spcPct val="0"/>
              </a:spcBef>
              <a:buClrTx/>
              <a:buFontTx/>
              <a:buNone/>
            </a:pPr>
            <a:r>
              <a:rPr lang="en-US" sz="4000" dirty="0" err="1">
                <a:solidFill>
                  <a:srgbClr val="103154"/>
                </a:solidFill>
                <a:latin typeface="Times New Roman" charset="0"/>
                <a:cs typeface="Calibri" charset="0"/>
              </a:rPr>
              <a:t>R</a:t>
            </a:r>
            <a:r>
              <a:rPr lang="en-US" sz="4000" baseline="-30000" dirty="0" err="1">
                <a:solidFill>
                  <a:srgbClr val="103154"/>
                </a:solidFill>
                <a:latin typeface="Times New Roman" charset="0"/>
                <a:cs typeface="Calibri" charset="0"/>
              </a:rPr>
              <a:t>i</a:t>
            </a:r>
            <a:r>
              <a:rPr lang="en-US" sz="4000" dirty="0">
                <a:solidFill>
                  <a:srgbClr val="103154"/>
                </a:solidFill>
                <a:latin typeface="Times New Roman" charset="0"/>
                <a:cs typeface="Calibri" charset="0"/>
              </a:rPr>
              <a:t> = </a:t>
            </a:r>
            <a:r>
              <a:rPr lang="en-US" sz="4000" dirty="0" err="1">
                <a:solidFill>
                  <a:srgbClr val="103154"/>
                </a:solidFill>
                <a:latin typeface="Times New Roman" charset="0"/>
                <a:cs typeface="Calibri" charset="0"/>
              </a:rPr>
              <a:t>R</a:t>
            </a:r>
            <a:r>
              <a:rPr lang="en-US" sz="4000" baseline="-30000" dirty="0" err="1">
                <a:solidFill>
                  <a:srgbClr val="103154"/>
                </a:solidFill>
                <a:latin typeface="Times New Roman" charset="0"/>
                <a:cs typeface="Calibri" charset="0"/>
              </a:rPr>
              <a:t>f</a:t>
            </a:r>
            <a:r>
              <a:rPr lang="en-US" sz="4000" dirty="0">
                <a:solidFill>
                  <a:srgbClr val="103154"/>
                </a:solidFill>
                <a:latin typeface="Times New Roman" charset="0"/>
                <a:cs typeface="Calibri" charset="0"/>
              </a:rPr>
              <a:t> + β</a:t>
            </a:r>
            <a:r>
              <a:rPr lang="en-US" sz="4000" baseline="-30000" dirty="0" err="1">
                <a:solidFill>
                  <a:srgbClr val="103154"/>
                </a:solidFill>
                <a:latin typeface="Times New Roman" charset="0"/>
                <a:cs typeface="Calibri" charset="0"/>
              </a:rPr>
              <a:t>i</a:t>
            </a:r>
            <a:r>
              <a:rPr lang="en-US" sz="4000" dirty="0">
                <a:solidFill>
                  <a:srgbClr val="103154"/>
                </a:solidFill>
                <a:latin typeface="Times New Roman" charset="0"/>
                <a:cs typeface="Calibri" charset="0"/>
              </a:rPr>
              <a:t>(</a:t>
            </a:r>
            <a:r>
              <a:rPr lang="en-US" sz="4000" dirty="0" err="1">
                <a:solidFill>
                  <a:srgbClr val="103154"/>
                </a:solidFill>
                <a:latin typeface="Times New Roman" charset="0"/>
                <a:cs typeface="Calibri" charset="0"/>
              </a:rPr>
              <a:t>R</a:t>
            </a:r>
            <a:r>
              <a:rPr lang="en-US" sz="4000" baseline="-30000" dirty="0" err="1">
                <a:solidFill>
                  <a:srgbClr val="103154"/>
                </a:solidFill>
                <a:latin typeface="Times New Roman" charset="0"/>
                <a:cs typeface="Calibri" charset="0"/>
              </a:rPr>
              <a:t>m</a:t>
            </a:r>
            <a:r>
              <a:rPr lang="en-US" sz="4000" dirty="0">
                <a:solidFill>
                  <a:srgbClr val="103154"/>
                </a:solidFill>
                <a:latin typeface="Times New Roman" charset="0"/>
                <a:cs typeface="Calibri" charset="0"/>
              </a:rPr>
              <a:t> – </a:t>
            </a:r>
            <a:r>
              <a:rPr lang="en-US" sz="4000" dirty="0" err="1">
                <a:solidFill>
                  <a:srgbClr val="103154"/>
                </a:solidFill>
                <a:latin typeface="Times New Roman" charset="0"/>
                <a:cs typeface="Calibri" charset="0"/>
              </a:rPr>
              <a:t>R</a:t>
            </a:r>
            <a:r>
              <a:rPr lang="en-US" sz="4000" baseline="-30000" dirty="0" err="1">
                <a:solidFill>
                  <a:srgbClr val="103154"/>
                </a:solidFill>
                <a:latin typeface="Times New Roman" charset="0"/>
                <a:cs typeface="Calibri" charset="0"/>
              </a:rPr>
              <a:t>f</a:t>
            </a:r>
            <a:r>
              <a:rPr lang="en-US" sz="4000" dirty="0">
                <a:solidFill>
                  <a:srgbClr val="103154"/>
                </a:solidFill>
                <a:latin typeface="Times New Roman" charset="0"/>
                <a:cs typeface="Calibri" charset="0"/>
              </a:rPr>
              <a:t>)</a:t>
            </a:r>
            <a:endParaRPr lang="en-US" sz="1800" dirty="0">
              <a:solidFill>
                <a:srgbClr val="103154"/>
              </a:solidFill>
              <a:latin typeface="Times New Roman" charset="0"/>
              <a:cs typeface="Calibri" charset="0"/>
            </a:endParaRPr>
          </a:p>
          <a:p>
            <a:pPr marL="0" indent="457200" algn="just" eaLnBrk="1" hangingPunct="1">
              <a:lnSpc>
                <a:spcPct val="150000"/>
              </a:lnSpc>
              <a:spcBef>
                <a:spcPct val="0"/>
              </a:spcBef>
              <a:buClrTx/>
              <a:buFontTx/>
              <a:buNone/>
            </a:pPr>
            <a:r>
              <a:rPr lang="en-US" u="sng" dirty="0" err="1">
                <a:solidFill>
                  <a:srgbClr val="103154"/>
                </a:solidFill>
                <a:latin typeface="Times New Roman" charset="0"/>
                <a:cs typeface="Calibri" charset="0"/>
              </a:rPr>
              <a:t>Trong</a:t>
            </a:r>
            <a:r>
              <a:rPr lang="en-US" u="sng" dirty="0">
                <a:solidFill>
                  <a:srgbClr val="103154"/>
                </a:solidFill>
                <a:latin typeface="Times New Roman" charset="0"/>
                <a:cs typeface="Calibri" charset="0"/>
              </a:rPr>
              <a:t> </a:t>
            </a:r>
            <a:r>
              <a:rPr lang="en-US" u="sng" dirty="0" err="1">
                <a:solidFill>
                  <a:srgbClr val="103154"/>
                </a:solidFill>
                <a:latin typeface="Times New Roman" charset="0"/>
                <a:cs typeface="Calibri" charset="0"/>
              </a:rPr>
              <a:t>đó</a:t>
            </a:r>
            <a:r>
              <a:rPr lang="en-US" u="sng" dirty="0">
                <a:solidFill>
                  <a:srgbClr val="103154"/>
                </a:solidFill>
                <a:latin typeface="Times New Roman" charset="0"/>
                <a:cs typeface="Calibri" charset="0"/>
              </a:rPr>
              <a:t>:</a:t>
            </a:r>
            <a:endParaRPr lang="en-US" sz="1400" u="sng"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Tỷ</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suất</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sinh</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lời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kỳ</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vọng</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của</a:t>
            </a:r>
            <a:r>
              <a:rPr lang="en-US" dirty="0">
                <a:solidFill>
                  <a:srgbClr val="103154"/>
                </a:solidFill>
                <a:latin typeface="Times New Roman" charset="0"/>
                <a:cs typeface="Calibri" charset="0"/>
              </a:rPr>
              <a:t> NDT </a:t>
            </a:r>
            <a:r>
              <a:rPr lang="en-US" dirty="0" err="1">
                <a:solidFill>
                  <a:srgbClr val="103154"/>
                </a:solidFill>
                <a:latin typeface="Times New Roman" charset="0"/>
                <a:cs typeface="Calibri" charset="0"/>
              </a:rPr>
              <a:t>đối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với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Ck</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i</a:t>
            </a:r>
            <a:r>
              <a:rPr lang="en-US" dirty="0">
                <a:solidFill>
                  <a:srgbClr val="103154"/>
                </a:solidFill>
                <a:latin typeface="Times New Roman" charset="0"/>
                <a:cs typeface="Calibri" charset="0"/>
              </a:rPr>
              <a:t>.</a:t>
            </a:r>
            <a:endParaRPr lang="en-US" sz="1400"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f</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Tỷ</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suất</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sinh</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lời</a:t>
            </a:r>
            <a:r>
              <a:rPr lang="en-US" dirty="0">
                <a:solidFill>
                  <a:srgbClr val="103154"/>
                </a:solidFill>
                <a:latin typeface="Times New Roman" charset="0"/>
                <a:cs typeface="Calibri" charset="0"/>
              </a:rPr>
              <a:t> phi </a:t>
            </a:r>
            <a:r>
              <a:rPr lang="en-US" dirty="0" err="1">
                <a:solidFill>
                  <a:srgbClr val="103154"/>
                </a:solidFill>
                <a:latin typeface="Times New Roman" charset="0"/>
                <a:cs typeface="Calibri" charset="0"/>
              </a:rPr>
              <a:t>rủi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ro</a:t>
            </a:r>
            <a:endParaRPr lang="en-US"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m</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Tỷ</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suất</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sinh</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lời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kỳ</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vọng</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thi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trường</a:t>
            </a:r>
            <a:r>
              <a:rPr lang="en-US" dirty="0">
                <a:solidFill>
                  <a:srgbClr val="103154"/>
                </a:solidFill>
                <a:latin typeface="Times New Roman" charset="0"/>
                <a:cs typeface="Calibri" charset="0"/>
              </a:rPr>
              <a:t>.</a:t>
            </a:r>
            <a:endParaRPr lang="en-US" sz="1400"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a:solidFill>
                  <a:srgbClr val="103154"/>
                </a:solidFill>
                <a:latin typeface="Times New Roman" charset="0"/>
                <a:cs typeface="Calibri" charset="0"/>
              </a:rPr>
              <a:t>β</a:t>
            </a:r>
            <a:r>
              <a:rPr lang="en-US" baseline="-30000" dirty="0" err="1">
                <a:solidFill>
                  <a:srgbClr val="103154"/>
                </a:solidFill>
                <a:latin typeface="Times New Roman" charset="0"/>
                <a:cs typeface="Calibri" charset="0"/>
              </a:rPr>
              <a:t>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Hệ</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số</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rủi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ro</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của</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chứng</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khoán</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i</a:t>
            </a:r>
            <a:r>
              <a:rPr lang="en-US" dirty="0">
                <a:solidFill>
                  <a:srgbClr val="103154"/>
                </a:solidFill>
                <a:latin typeface="Times New Roman" charset="0"/>
                <a:cs typeface="Calibri" charset="0"/>
              </a:rPr>
              <a:t>.</a:t>
            </a:r>
            <a:endParaRPr lang="en-US" sz="1400"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m</a:t>
            </a:r>
            <a:r>
              <a:rPr lang="en-US" dirty="0">
                <a:solidFill>
                  <a:srgbClr val="103154"/>
                </a:solidFill>
                <a:latin typeface="Times New Roman" charset="0"/>
                <a:cs typeface="Calibri" charset="0"/>
              </a:rPr>
              <a:t> – </a:t>
            </a: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f</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Mức</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bù</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rủi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ro</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thi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trường</a:t>
            </a:r>
            <a:r>
              <a:rPr lang="en-US" dirty="0">
                <a:solidFill>
                  <a:srgbClr val="103154"/>
                </a:solidFill>
                <a:latin typeface="Times New Roman" charset="0"/>
                <a:cs typeface="Calibri" charset="0"/>
              </a:rPr>
              <a:t>.</a:t>
            </a:r>
            <a:endParaRPr lang="en-US" sz="1400" dirty="0">
              <a:solidFill>
                <a:srgbClr val="103154"/>
              </a:solidFill>
              <a:latin typeface="Times New Roman" charset="0"/>
              <a:cs typeface="Calibri" charset="0"/>
            </a:endParaRPr>
          </a:p>
          <a:p>
            <a:pPr marL="0" indent="457200" algn="just" eaLnBrk="1" hangingPunct="1">
              <a:lnSpc>
                <a:spcPct val="150000"/>
              </a:lnSpc>
              <a:spcBef>
                <a:spcPct val="0"/>
              </a:spcBef>
              <a:buClrTx/>
              <a:buFont typeface="Wingdings" charset="0"/>
              <a:buChar char="§"/>
            </a:pPr>
            <a:r>
              <a:rPr lang="en-US" dirty="0">
                <a:solidFill>
                  <a:srgbClr val="103154"/>
                </a:solidFill>
                <a:latin typeface="Times New Roman" charset="0"/>
                <a:cs typeface="Calibri" charset="0"/>
              </a:rPr>
              <a:t>β</a:t>
            </a:r>
            <a:r>
              <a:rPr lang="en-US" baseline="-30000" dirty="0" err="1">
                <a:solidFill>
                  <a:srgbClr val="103154"/>
                </a:solidFill>
                <a:latin typeface="Times New Roman" charset="0"/>
                <a:cs typeface="Calibri" charset="0"/>
              </a:rPr>
              <a:t>i</a:t>
            </a:r>
            <a:r>
              <a:rPr lang="en-US" dirty="0">
                <a:solidFill>
                  <a:srgbClr val="103154"/>
                </a:solidFill>
                <a:latin typeface="Times New Roman" charset="0"/>
                <a:cs typeface="Calibri" charset="0"/>
              </a:rPr>
              <a:t>(</a:t>
            </a: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m</a:t>
            </a:r>
            <a:r>
              <a:rPr lang="en-US" dirty="0">
                <a:solidFill>
                  <a:srgbClr val="103154"/>
                </a:solidFill>
                <a:latin typeface="Times New Roman" charset="0"/>
                <a:cs typeface="Calibri" charset="0"/>
              </a:rPr>
              <a:t> – </a:t>
            </a:r>
            <a:r>
              <a:rPr lang="en-US" dirty="0" err="1">
                <a:solidFill>
                  <a:srgbClr val="103154"/>
                </a:solidFill>
                <a:latin typeface="Times New Roman" charset="0"/>
                <a:cs typeface="Calibri" charset="0"/>
              </a:rPr>
              <a:t>R</a:t>
            </a:r>
            <a:r>
              <a:rPr lang="en-US" baseline="-30000" dirty="0" err="1">
                <a:solidFill>
                  <a:srgbClr val="103154"/>
                </a:solidFill>
                <a:latin typeface="Times New Roman" charset="0"/>
                <a:cs typeface="Calibri" charset="0"/>
              </a:rPr>
              <a:t>f</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Mức</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bù</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rủi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ro</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đối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với</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chứng</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khoán</a:t>
            </a:r>
            <a:r>
              <a:rPr lang="en-US" dirty="0">
                <a:solidFill>
                  <a:srgbClr val="103154"/>
                </a:solidFill>
                <a:latin typeface="Times New Roman" charset="0"/>
                <a:cs typeface="Calibri" charset="0"/>
              </a:rPr>
              <a:t> </a:t>
            </a:r>
            <a:r>
              <a:rPr lang="en-US" dirty="0" err="1">
                <a:solidFill>
                  <a:srgbClr val="103154"/>
                </a:solidFill>
                <a:latin typeface="Times New Roman" charset="0"/>
                <a:cs typeface="Calibri" charset="0"/>
              </a:rPr>
              <a:t>i</a:t>
            </a:r>
            <a:r>
              <a:rPr lang="en-US" dirty="0">
                <a:solidFill>
                  <a:srgbClr val="103154"/>
                </a:solidFill>
                <a:latin typeface="Times New Roman" charset="0"/>
                <a:cs typeface="Calibri" charset="0"/>
              </a:rPr>
              <a:t>.</a:t>
            </a:r>
            <a:endParaRPr lang="en-US" sz="4400" dirty="0">
              <a:solidFill>
                <a:srgbClr val="103154"/>
              </a:solidFill>
              <a:latin typeface="Times New Roman" charset="0"/>
              <a:cs typeface="Calibri" charset="0"/>
            </a:endParaRPr>
          </a:p>
        </p:txBody>
      </p:sp>
      <p:sp>
        <p:nvSpPr>
          <p:cNvPr id="8909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2392DB9-B6FF-A845-ADB0-69BD17FA154D}" type="slidenum">
              <a:rPr lang="en-US" sz="1400">
                <a:latin typeface="Arial" charset="0"/>
              </a:rPr>
              <a:pPr eaLnBrk="1" hangingPunct="1"/>
              <a:t>35</a:t>
            </a:fld>
            <a:endParaRPr lang="en-US" sz="1400">
              <a:latin typeface="Arial" charset="0"/>
            </a:endParaRPr>
          </a:p>
        </p:txBody>
      </p:sp>
    </p:spTree>
    <p:extLst>
      <p:ext uri="{BB962C8B-B14F-4D97-AF65-F5344CB8AC3E}">
        <p14:creationId xmlns:p14="http://schemas.microsoft.com/office/powerpoint/2010/main" val="1662085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1" end="1"/>
                                            </p:txEl>
                                          </p:spTgt>
                                        </p:tgtEl>
                                        <p:attrNameLst>
                                          <p:attrName>style.visibility</p:attrName>
                                        </p:attrNameLst>
                                      </p:cBhvr>
                                      <p:to>
                                        <p:strVal val="visible"/>
                                      </p:to>
                                    </p:set>
                                    <p:anim calcmode="lin" valueType="num">
                                      <p:cBhvr additive="base">
                                        <p:cTn id="7" dur="500" fill="hold"/>
                                        <p:tgtEl>
                                          <p:spTgt spid="440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7">
                                            <p:txEl>
                                              <p:pRg st="2" end="2"/>
                                            </p:txEl>
                                          </p:spTgt>
                                        </p:tgtEl>
                                        <p:attrNameLst>
                                          <p:attrName>style.visibility</p:attrName>
                                        </p:attrNameLst>
                                      </p:cBhvr>
                                      <p:to>
                                        <p:strVal val="visible"/>
                                      </p:to>
                                    </p:set>
                                    <p:anim calcmode="lin" valueType="num">
                                      <p:cBhvr additive="base">
                                        <p:cTn id="13" dur="5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xEl>
                                              <p:pRg st="3" end="3"/>
                                            </p:txEl>
                                          </p:spTgt>
                                        </p:tgtEl>
                                        <p:attrNameLst>
                                          <p:attrName>style.visibility</p:attrName>
                                        </p:attrNameLst>
                                      </p:cBhvr>
                                      <p:to>
                                        <p:strVal val="visible"/>
                                      </p:to>
                                    </p:set>
                                    <p:anim calcmode="lin" valueType="num">
                                      <p:cBhvr additive="base">
                                        <p:cTn id="19" dur="5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037">
                                            <p:txEl>
                                              <p:pRg st="4" end="4"/>
                                            </p:txEl>
                                          </p:spTgt>
                                        </p:tgtEl>
                                        <p:attrNameLst>
                                          <p:attrName>style.visibility</p:attrName>
                                        </p:attrNameLst>
                                      </p:cBhvr>
                                      <p:to>
                                        <p:strVal val="visible"/>
                                      </p:to>
                                    </p:set>
                                    <p:anim calcmode="lin" valueType="num">
                                      <p:cBhvr additive="base">
                                        <p:cTn id="25" dur="500" fill="hold"/>
                                        <p:tgtEl>
                                          <p:spTgt spid="4403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037">
                                            <p:txEl>
                                              <p:pRg st="5" end="5"/>
                                            </p:txEl>
                                          </p:spTgt>
                                        </p:tgtEl>
                                        <p:attrNameLst>
                                          <p:attrName>style.visibility</p:attrName>
                                        </p:attrNameLst>
                                      </p:cBhvr>
                                      <p:to>
                                        <p:strVal val="visible"/>
                                      </p:to>
                                    </p:set>
                                    <p:anim calcmode="lin" valueType="num">
                                      <p:cBhvr additive="base">
                                        <p:cTn id="31" dur="500" fill="hold"/>
                                        <p:tgtEl>
                                          <p:spTgt spid="4403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4037">
                                            <p:txEl>
                                              <p:pRg st="6" end="6"/>
                                            </p:txEl>
                                          </p:spTgt>
                                        </p:tgtEl>
                                        <p:attrNameLst>
                                          <p:attrName>style.visibility</p:attrName>
                                        </p:attrNameLst>
                                      </p:cBhvr>
                                      <p:to>
                                        <p:strVal val="visible"/>
                                      </p:to>
                                    </p:set>
                                    <p:anim calcmode="lin" valueType="num">
                                      <p:cBhvr additive="base">
                                        <p:cTn id="37" dur="500" fill="hold"/>
                                        <p:tgtEl>
                                          <p:spTgt spid="4403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4037">
                                            <p:txEl>
                                              <p:pRg st="7" end="7"/>
                                            </p:txEl>
                                          </p:spTgt>
                                        </p:tgtEl>
                                        <p:attrNameLst>
                                          <p:attrName>style.visibility</p:attrName>
                                        </p:attrNameLst>
                                      </p:cBhvr>
                                      <p:to>
                                        <p:strVal val="visible"/>
                                      </p:to>
                                    </p:set>
                                    <p:anim calcmode="lin" valueType="num">
                                      <p:cBhvr additive="base">
                                        <p:cTn id="43" dur="500" fill="hold"/>
                                        <p:tgtEl>
                                          <p:spTgt spid="4403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0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 HỆ GIỮA RỦI RO VÀ TSSL</a:t>
            </a:r>
          </a:p>
        </p:txBody>
      </p:sp>
      <p:pic>
        <p:nvPicPr>
          <p:cNvPr id="5" name="Content Placeholder 4" descr="SML.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5254"/>
          <a:stretch/>
        </p:blipFill>
        <p:spPr>
          <a:xfrm>
            <a:off x="779463" y="1949450"/>
            <a:ext cx="8364537" cy="4006850"/>
          </a:xfrm>
        </p:spPr>
      </p:pic>
    </p:spTree>
    <p:extLst>
      <p:ext uri="{BB962C8B-B14F-4D97-AF65-F5344CB8AC3E}">
        <p14:creationId xmlns:p14="http://schemas.microsoft.com/office/powerpoint/2010/main" val="2588044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 HỆ GIỮA RỦI RO VÀ TSSL</a:t>
            </a:r>
          </a:p>
        </p:txBody>
      </p:sp>
      <p:pic>
        <p:nvPicPr>
          <p:cNvPr id="4" name="Content Placeholder 3" descr="images7.jpg"/>
          <p:cNvPicPr>
            <a:picLocks noGrp="1" noChangeAspect="1"/>
          </p:cNvPicPr>
          <p:nvPr>
            <p:ph idx="1"/>
          </p:nvPr>
        </p:nvPicPr>
        <p:blipFill>
          <a:blip r:embed="rId2">
            <a:extLst>
              <a:ext uri="{28A0092B-C50C-407E-A947-70E740481C1C}">
                <a14:useLocalDpi xmlns:a14="http://schemas.microsoft.com/office/drawing/2010/main" val="0"/>
              </a:ext>
            </a:extLst>
          </a:blip>
          <a:srcRect l="-19342" r="-19342"/>
          <a:stretch>
            <a:fillRect/>
          </a:stretch>
        </p:blipFill>
        <p:spPr/>
      </p:pic>
    </p:spTree>
    <p:extLst>
      <p:ext uri="{BB962C8B-B14F-4D97-AF65-F5344CB8AC3E}">
        <p14:creationId xmlns:p14="http://schemas.microsoft.com/office/powerpoint/2010/main" val="124655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3</a:t>
            </a:r>
          </a:p>
        </p:txBody>
      </p:sp>
      <p:sp>
        <p:nvSpPr>
          <p:cNvPr id="3" name="Content Placeholder 2"/>
          <p:cNvSpPr>
            <a:spLocks noGrp="1"/>
          </p:cNvSpPr>
          <p:nvPr>
            <p:ph idx="1"/>
          </p:nvPr>
        </p:nvSpPr>
        <p:spPr/>
        <p:txBody>
          <a:bodyPr/>
          <a:lstStyle/>
          <a:p>
            <a:pPr marL="457200" indent="-457200">
              <a:buAutoNum type="arabicPeriod"/>
            </a:pPr>
            <a:r>
              <a:rPr lang="en-US" dirty="0" err="1">
                <a:latin typeface="Times New Roman"/>
                <a:cs typeface="Times New Roman"/>
              </a:rPr>
              <a:t>Biết</a:t>
            </a:r>
            <a:r>
              <a:rPr lang="en-US" dirty="0">
                <a:latin typeface="Times New Roman"/>
                <a:cs typeface="Times New Roman"/>
              </a:rPr>
              <a:t> </a:t>
            </a:r>
            <a:r>
              <a:rPr lang="en-US" dirty="0" err="1">
                <a:latin typeface="Times New Roman"/>
                <a:cs typeface="Times New Roman"/>
              </a:rPr>
              <a:t>rằng</a:t>
            </a:r>
            <a:r>
              <a:rPr lang="en-US" dirty="0">
                <a:latin typeface="Times New Roman"/>
                <a:cs typeface="Times New Roman"/>
              </a:rPr>
              <a:t>, </a:t>
            </a:r>
            <a:r>
              <a:rPr lang="en-US" dirty="0" err="1">
                <a:latin typeface="Times New Roman"/>
                <a:cs typeface="Times New Roman"/>
              </a:rPr>
              <a:t>hiện</a:t>
            </a:r>
            <a:r>
              <a:rPr lang="en-US" dirty="0">
                <a:latin typeface="Times New Roman"/>
                <a:cs typeface="Times New Roman"/>
              </a:rPr>
              <a:t> nay, </a:t>
            </a:r>
            <a:r>
              <a:rPr lang="en-US" dirty="0" err="1">
                <a:latin typeface="Times New Roman"/>
                <a:cs typeface="Times New Roman"/>
              </a:rPr>
              <a:t>lãi</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Trái</a:t>
            </a:r>
            <a:r>
              <a:rPr lang="en-US" dirty="0">
                <a:latin typeface="Times New Roman"/>
                <a:cs typeface="Times New Roman"/>
              </a:rPr>
              <a:t> </a:t>
            </a:r>
            <a:r>
              <a:rPr lang="en-US" dirty="0" err="1">
                <a:latin typeface="Times New Roman"/>
                <a:cs typeface="Times New Roman"/>
              </a:rPr>
              <a:t>phiếu</a:t>
            </a:r>
            <a:r>
              <a:rPr lang="en-US" dirty="0">
                <a:latin typeface="Times New Roman"/>
                <a:cs typeface="Times New Roman"/>
              </a:rPr>
              <a:t> </a:t>
            </a:r>
            <a:r>
              <a:rPr lang="en-US" dirty="0" err="1">
                <a:latin typeface="Times New Roman"/>
                <a:cs typeface="Times New Roman"/>
              </a:rPr>
              <a:t>Chính</a:t>
            </a:r>
            <a:r>
              <a:rPr lang="en-US" dirty="0">
                <a:latin typeface="Times New Roman"/>
                <a:cs typeface="Times New Roman"/>
              </a:rPr>
              <a:t> </a:t>
            </a:r>
            <a:r>
              <a:rPr lang="en-US" dirty="0" err="1">
                <a:latin typeface="Times New Roman"/>
                <a:cs typeface="Times New Roman"/>
              </a:rPr>
              <a:t>phủ</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5 </a:t>
            </a:r>
            <a:r>
              <a:rPr lang="en-US" dirty="0" err="1">
                <a:latin typeface="Times New Roman"/>
                <a:cs typeface="Times New Roman"/>
              </a:rPr>
              <a:t>năm</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7%, </a:t>
            </a:r>
            <a:r>
              <a:rPr lang="en-US" dirty="0" err="1">
                <a:latin typeface="Times New Roman"/>
                <a:cs typeface="Times New Roman"/>
              </a:rPr>
              <a:t>lãi</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bình</a:t>
            </a:r>
            <a:r>
              <a:rPr lang="en-US" dirty="0">
                <a:latin typeface="Times New Roman"/>
                <a:cs typeface="Times New Roman"/>
              </a:rPr>
              <a:t> </a:t>
            </a:r>
            <a:r>
              <a:rPr lang="en-US" dirty="0" err="1">
                <a:latin typeface="Times New Roman"/>
                <a:cs typeface="Times New Roman"/>
              </a:rPr>
              <a:t>quân</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thị</a:t>
            </a:r>
            <a:r>
              <a:rPr lang="en-US" dirty="0">
                <a:latin typeface="Times New Roman"/>
                <a:cs typeface="Times New Roman"/>
              </a:rPr>
              <a:t> </a:t>
            </a:r>
            <a:r>
              <a:rPr lang="en-US" dirty="0" err="1">
                <a:latin typeface="Times New Roman"/>
                <a:cs typeface="Times New Roman"/>
              </a:rPr>
              <a:t>trường</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khoán</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16%. </a:t>
            </a:r>
            <a:r>
              <a:rPr lang="en-US" dirty="0" err="1">
                <a:latin typeface="Times New Roman"/>
                <a:cs typeface="Times New Roman"/>
              </a:rPr>
              <a:t>Nếu</a:t>
            </a:r>
            <a:r>
              <a:rPr lang="en-US" dirty="0">
                <a:latin typeface="Times New Roman"/>
                <a:cs typeface="Times New Roman"/>
              </a:rPr>
              <a:t> </a:t>
            </a:r>
            <a:r>
              <a:rPr lang="en-US" dirty="0" err="1">
                <a:latin typeface="Times New Roman"/>
                <a:cs typeface="Times New Roman"/>
              </a:rPr>
              <a:t>hệ</a:t>
            </a:r>
            <a:r>
              <a:rPr lang="en-US" dirty="0">
                <a:latin typeface="Times New Roman"/>
                <a:cs typeface="Times New Roman"/>
              </a:rPr>
              <a:t> </a:t>
            </a:r>
            <a:r>
              <a:rPr lang="en-US" dirty="0" err="1">
                <a:latin typeface="Times New Roman"/>
                <a:cs typeface="Times New Roman"/>
              </a:rPr>
              <a:t>số</a:t>
            </a:r>
            <a:r>
              <a:rPr lang="en-US" dirty="0">
                <a:latin typeface="Times New Roman"/>
                <a:cs typeface="Times New Roman"/>
              </a:rPr>
              <a:t> </a:t>
            </a:r>
            <a:r>
              <a:rPr lang="en-US" dirty="0" err="1">
                <a:latin typeface="Times New Roman"/>
                <a:cs typeface="Times New Roman"/>
              </a:rPr>
              <a:t>bêta</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XYZ </a:t>
            </a:r>
            <a:r>
              <a:rPr lang="en-US" dirty="0" err="1">
                <a:latin typeface="Times New Roman"/>
                <a:cs typeface="Times New Roman"/>
              </a:rPr>
              <a:t>là</a:t>
            </a:r>
            <a:r>
              <a:rPr lang="en-US" dirty="0">
                <a:latin typeface="Times New Roman"/>
                <a:cs typeface="Times New Roman"/>
              </a:rPr>
              <a:t> 1,3 </a:t>
            </a:r>
            <a:r>
              <a:rPr lang="en-US" dirty="0" err="1">
                <a:latin typeface="Times New Roman"/>
                <a:cs typeface="Times New Roman"/>
              </a:rPr>
              <a:t>thì</a:t>
            </a:r>
            <a:r>
              <a:rPr lang="en-US" dirty="0">
                <a:latin typeface="Times New Roman"/>
                <a:cs typeface="Times New Roman"/>
              </a:rPr>
              <a:t> </a:t>
            </a:r>
            <a:r>
              <a:rPr lang="en-US" dirty="0" err="1">
                <a:latin typeface="Times New Roman"/>
                <a:cs typeface="Times New Roman"/>
              </a:rPr>
              <a:t>tỷ</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sinh</a:t>
            </a:r>
            <a:r>
              <a:rPr lang="en-US" dirty="0">
                <a:latin typeface="Times New Roman"/>
                <a:cs typeface="Times New Roman"/>
              </a:rPr>
              <a:t> </a:t>
            </a:r>
            <a:r>
              <a:rPr lang="en-US" dirty="0" err="1">
                <a:latin typeface="Times New Roman"/>
                <a:cs typeface="Times New Roman"/>
              </a:rPr>
              <a:t>lời</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a:t>
            </a:r>
            <a:r>
              <a:rPr lang="en-US" dirty="0" err="1">
                <a:latin typeface="Times New Roman"/>
                <a:cs typeface="Times New Roman"/>
              </a:rPr>
              <a:t>vọng</a:t>
            </a:r>
            <a:r>
              <a:rPr lang="en-US" dirty="0">
                <a:latin typeface="Times New Roman"/>
                <a:cs typeface="Times New Roman"/>
              </a:rPr>
              <a:t> </a:t>
            </a:r>
            <a:r>
              <a:rPr lang="en-US" dirty="0" err="1">
                <a:latin typeface="Times New Roman"/>
                <a:cs typeface="Times New Roman"/>
              </a:rPr>
              <a:t>đối</a:t>
            </a:r>
            <a:r>
              <a:rPr lang="en-US" dirty="0">
                <a:latin typeface="Times New Roman"/>
                <a:cs typeface="Times New Roman"/>
              </a:rPr>
              <a:t> </a:t>
            </a:r>
            <a:r>
              <a:rPr lang="en-US" dirty="0" err="1">
                <a:latin typeface="Times New Roman"/>
                <a:cs typeface="Times New Roman"/>
              </a:rPr>
              <a:t>với</a:t>
            </a:r>
            <a:r>
              <a:rPr lang="en-US" dirty="0">
                <a:latin typeface="Times New Roman"/>
                <a:cs typeface="Times New Roman"/>
              </a:rPr>
              <a:t> XYZ </a:t>
            </a:r>
            <a:r>
              <a:rPr lang="en-US" dirty="0" err="1">
                <a:latin typeface="Times New Roman"/>
                <a:cs typeface="Times New Roman"/>
              </a:rPr>
              <a:t>sẽ</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a:t>
            </a:r>
            <a:r>
              <a:rPr lang="en-US" dirty="0" err="1">
                <a:latin typeface="Times New Roman"/>
                <a:cs typeface="Times New Roman"/>
              </a:rPr>
              <a:t>bao</a:t>
            </a:r>
            <a:r>
              <a:rPr lang="en-US" dirty="0">
                <a:latin typeface="Times New Roman"/>
                <a:cs typeface="Times New Roman"/>
              </a:rPr>
              <a:t> </a:t>
            </a:r>
            <a:r>
              <a:rPr lang="en-US" dirty="0" err="1">
                <a:latin typeface="Times New Roman"/>
                <a:cs typeface="Times New Roman"/>
              </a:rPr>
              <a:t>nhiêu</a:t>
            </a:r>
            <a:r>
              <a:rPr lang="en-US" dirty="0">
                <a:latin typeface="Times New Roman"/>
                <a:cs typeface="Times New Roman"/>
              </a:rPr>
              <a:t>?</a:t>
            </a:r>
          </a:p>
          <a:p>
            <a:pPr marL="457200" indent="-457200">
              <a:buAutoNum type="arabicPeriod"/>
            </a:pPr>
            <a:r>
              <a:rPr lang="en-US" dirty="0" err="1">
                <a:latin typeface="Times New Roman"/>
                <a:cs typeface="Times New Roman"/>
              </a:rPr>
              <a:t>Biết</a:t>
            </a:r>
            <a:r>
              <a:rPr lang="en-US" dirty="0">
                <a:latin typeface="Times New Roman"/>
                <a:cs typeface="Times New Roman"/>
              </a:rPr>
              <a:t> </a:t>
            </a:r>
            <a:r>
              <a:rPr lang="en-US" dirty="0" err="1">
                <a:latin typeface="Times New Roman"/>
                <a:cs typeface="Times New Roman"/>
              </a:rPr>
              <a:t>rằng</a:t>
            </a:r>
            <a:r>
              <a:rPr lang="en-US" dirty="0">
                <a:latin typeface="Times New Roman"/>
                <a:cs typeface="Times New Roman"/>
              </a:rPr>
              <a:t>, </a:t>
            </a:r>
            <a:r>
              <a:rPr lang="en-US" dirty="0" err="1">
                <a:latin typeface="Times New Roman"/>
                <a:cs typeface="Times New Roman"/>
              </a:rPr>
              <a:t>hiện</a:t>
            </a:r>
            <a:r>
              <a:rPr lang="en-US" dirty="0">
                <a:latin typeface="Times New Roman"/>
                <a:cs typeface="Times New Roman"/>
              </a:rPr>
              <a:t> nay, </a:t>
            </a:r>
            <a:r>
              <a:rPr lang="en-US" dirty="0" err="1">
                <a:latin typeface="Times New Roman"/>
                <a:cs typeface="Times New Roman"/>
              </a:rPr>
              <a:t>lãi</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Trái</a:t>
            </a:r>
            <a:r>
              <a:rPr lang="en-US" dirty="0">
                <a:latin typeface="Times New Roman"/>
                <a:cs typeface="Times New Roman"/>
              </a:rPr>
              <a:t> </a:t>
            </a:r>
            <a:r>
              <a:rPr lang="en-US" dirty="0" err="1">
                <a:latin typeface="Times New Roman"/>
                <a:cs typeface="Times New Roman"/>
              </a:rPr>
              <a:t>phiếu</a:t>
            </a:r>
            <a:r>
              <a:rPr lang="en-US" dirty="0">
                <a:latin typeface="Times New Roman"/>
                <a:cs typeface="Times New Roman"/>
              </a:rPr>
              <a:t> </a:t>
            </a:r>
            <a:r>
              <a:rPr lang="en-US" dirty="0" err="1">
                <a:latin typeface="Times New Roman"/>
                <a:cs typeface="Times New Roman"/>
              </a:rPr>
              <a:t>Chính</a:t>
            </a:r>
            <a:r>
              <a:rPr lang="en-US" dirty="0">
                <a:latin typeface="Times New Roman"/>
                <a:cs typeface="Times New Roman"/>
              </a:rPr>
              <a:t> </a:t>
            </a:r>
            <a:r>
              <a:rPr lang="en-US" dirty="0" err="1">
                <a:latin typeface="Times New Roman"/>
                <a:cs typeface="Times New Roman"/>
              </a:rPr>
              <a:t>phủ</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5 </a:t>
            </a:r>
            <a:r>
              <a:rPr lang="en-US" dirty="0" err="1">
                <a:latin typeface="Times New Roman"/>
                <a:cs typeface="Times New Roman"/>
              </a:rPr>
              <a:t>năm</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7%, </a:t>
            </a:r>
            <a:r>
              <a:rPr lang="en-US" dirty="0" err="1">
                <a:latin typeface="Times New Roman"/>
                <a:cs typeface="Times New Roman"/>
              </a:rPr>
              <a:t>mức</a:t>
            </a:r>
            <a:r>
              <a:rPr lang="en-US" dirty="0">
                <a:latin typeface="Times New Roman"/>
                <a:cs typeface="Times New Roman"/>
              </a:rPr>
              <a:t> </a:t>
            </a:r>
            <a:r>
              <a:rPr lang="en-US" dirty="0" err="1">
                <a:latin typeface="Times New Roman"/>
                <a:cs typeface="Times New Roman"/>
              </a:rPr>
              <a:t>bù</a:t>
            </a:r>
            <a:r>
              <a:rPr lang="en-US" dirty="0">
                <a:latin typeface="Times New Roman"/>
                <a:cs typeface="Times New Roman"/>
              </a:rPr>
              <a:t> </a:t>
            </a:r>
            <a:r>
              <a:rPr lang="en-US" dirty="0" err="1">
                <a:latin typeface="Times New Roman"/>
                <a:cs typeface="Times New Roman"/>
              </a:rPr>
              <a:t>rủi</a:t>
            </a:r>
            <a:r>
              <a:rPr lang="en-US" dirty="0">
                <a:latin typeface="Times New Roman"/>
                <a:cs typeface="Times New Roman"/>
              </a:rPr>
              <a:t> </a:t>
            </a:r>
            <a:r>
              <a:rPr lang="en-US" dirty="0" err="1">
                <a:latin typeface="Times New Roman"/>
                <a:cs typeface="Times New Roman"/>
              </a:rPr>
              <a:t>ro</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thị</a:t>
            </a:r>
            <a:r>
              <a:rPr lang="en-US" dirty="0">
                <a:latin typeface="Times New Roman"/>
                <a:cs typeface="Times New Roman"/>
              </a:rPr>
              <a:t> </a:t>
            </a:r>
            <a:r>
              <a:rPr lang="en-US" dirty="0" err="1">
                <a:latin typeface="Times New Roman"/>
                <a:cs typeface="Times New Roman"/>
              </a:rPr>
              <a:t>trường</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khoán</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a:t>
            </a:r>
            <a:r>
              <a:rPr lang="en-US" dirty="0" err="1">
                <a:latin typeface="Times New Roman"/>
                <a:cs typeface="Times New Roman"/>
              </a:rPr>
              <a:t>khoảng</a:t>
            </a:r>
            <a:r>
              <a:rPr lang="en-US" dirty="0">
                <a:latin typeface="Times New Roman"/>
                <a:cs typeface="Times New Roman"/>
              </a:rPr>
              <a:t> 10%. </a:t>
            </a:r>
            <a:r>
              <a:rPr lang="en-US" dirty="0" err="1">
                <a:latin typeface="Times New Roman"/>
                <a:cs typeface="Times New Roman"/>
              </a:rPr>
              <a:t>Nếu</a:t>
            </a:r>
            <a:r>
              <a:rPr lang="en-US" dirty="0">
                <a:latin typeface="Times New Roman"/>
                <a:cs typeface="Times New Roman"/>
              </a:rPr>
              <a:t> </a:t>
            </a:r>
            <a:r>
              <a:rPr lang="en-US" dirty="0" err="1">
                <a:latin typeface="Times New Roman"/>
                <a:cs typeface="Times New Roman"/>
              </a:rPr>
              <a:t>hệ</a:t>
            </a:r>
            <a:r>
              <a:rPr lang="en-US" dirty="0">
                <a:latin typeface="Times New Roman"/>
                <a:cs typeface="Times New Roman"/>
              </a:rPr>
              <a:t> </a:t>
            </a:r>
            <a:r>
              <a:rPr lang="en-US" dirty="0" err="1">
                <a:latin typeface="Times New Roman"/>
                <a:cs typeface="Times New Roman"/>
              </a:rPr>
              <a:t>số</a:t>
            </a:r>
            <a:r>
              <a:rPr lang="en-US" dirty="0">
                <a:latin typeface="Times New Roman"/>
                <a:cs typeface="Times New Roman"/>
              </a:rPr>
              <a:t> </a:t>
            </a:r>
            <a:r>
              <a:rPr lang="en-US" dirty="0" err="1">
                <a:latin typeface="Times New Roman"/>
                <a:cs typeface="Times New Roman"/>
              </a:rPr>
              <a:t>bêta</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XYZ </a:t>
            </a:r>
            <a:r>
              <a:rPr lang="en-US" dirty="0" err="1">
                <a:latin typeface="Times New Roman"/>
                <a:cs typeface="Times New Roman"/>
              </a:rPr>
              <a:t>là</a:t>
            </a:r>
            <a:r>
              <a:rPr lang="en-US" dirty="0">
                <a:latin typeface="Times New Roman"/>
                <a:cs typeface="Times New Roman"/>
              </a:rPr>
              <a:t> 1,5 </a:t>
            </a:r>
            <a:r>
              <a:rPr lang="en-US" dirty="0" err="1">
                <a:latin typeface="Times New Roman"/>
                <a:cs typeface="Times New Roman"/>
              </a:rPr>
              <a:t>thì</a:t>
            </a:r>
            <a:r>
              <a:rPr lang="en-US" dirty="0">
                <a:latin typeface="Times New Roman"/>
                <a:cs typeface="Times New Roman"/>
              </a:rPr>
              <a:t> </a:t>
            </a:r>
            <a:r>
              <a:rPr lang="en-US" dirty="0" err="1">
                <a:latin typeface="Times New Roman"/>
                <a:cs typeface="Times New Roman"/>
              </a:rPr>
              <a:t>tỷ</a:t>
            </a:r>
            <a:r>
              <a:rPr lang="en-US" dirty="0">
                <a:latin typeface="Times New Roman"/>
                <a:cs typeface="Times New Roman"/>
              </a:rPr>
              <a:t> </a:t>
            </a:r>
            <a:r>
              <a:rPr lang="en-US" dirty="0" err="1">
                <a:latin typeface="Times New Roman"/>
                <a:cs typeface="Times New Roman"/>
              </a:rPr>
              <a:t>suất</a:t>
            </a:r>
            <a:r>
              <a:rPr lang="en-US" dirty="0">
                <a:latin typeface="Times New Roman"/>
                <a:cs typeface="Times New Roman"/>
              </a:rPr>
              <a:t> </a:t>
            </a:r>
            <a:r>
              <a:rPr lang="en-US" dirty="0" err="1">
                <a:latin typeface="Times New Roman"/>
                <a:cs typeface="Times New Roman"/>
              </a:rPr>
              <a:t>sinh</a:t>
            </a:r>
            <a:r>
              <a:rPr lang="en-US" dirty="0">
                <a:latin typeface="Times New Roman"/>
                <a:cs typeface="Times New Roman"/>
              </a:rPr>
              <a:t> </a:t>
            </a:r>
            <a:r>
              <a:rPr lang="en-US" dirty="0" err="1">
                <a:latin typeface="Times New Roman"/>
                <a:cs typeface="Times New Roman"/>
              </a:rPr>
              <a:t>lời</a:t>
            </a:r>
            <a:r>
              <a:rPr lang="en-US" dirty="0">
                <a:latin typeface="Times New Roman"/>
                <a:cs typeface="Times New Roman"/>
              </a:rPr>
              <a:t> </a:t>
            </a:r>
            <a:r>
              <a:rPr lang="en-US" dirty="0" err="1">
                <a:latin typeface="Times New Roman"/>
                <a:cs typeface="Times New Roman"/>
              </a:rPr>
              <a:t>kỳ</a:t>
            </a:r>
            <a:r>
              <a:rPr lang="en-US" dirty="0">
                <a:latin typeface="Times New Roman"/>
                <a:cs typeface="Times New Roman"/>
              </a:rPr>
              <a:t> </a:t>
            </a:r>
            <a:r>
              <a:rPr lang="en-US" dirty="0" err="1">
                <a:latin typeface="Times New Roman"/>
                <a:cs typeface="Times New Roman"/>
              </a:rPr>
              <a:t>vọng</a:t>
            </a:r>
            <a:r>
              <a:rPr lang="en-US" dirty="0">
                <a:latin typeface="Times New Roman"/>
                <a:cs typeface="Times New Roman"/>
              </a:rPr>
              <a:t> </a:t>
            </a:r>
            <a:r>
              <a:rPr lang="en-US" dirty="0" err="1">
                <a:latin typeface="Times New Roman"/>
                <a:cs typeface="Times New Roman"/>
              </a:rPr>
              <a:t>đối</a:t>
            </a:r>
            <a:r>
              <a:rPr lang="en-US" dirty="0">
                <a:latin typeface="Times New Roman"/>
                <a:cs typeface="Times New Roman"/>
              </a:rPr>
              <a:t> </a:t>
            </a:r>
            <a:r>
              <a:rPr lang="en-US" dirty="0" err="1">
                <a:latin typeface="Times New Roman"/>
                <a:cs typeface="Times New Roman"/>
              </a:rPr>
              <a:t>với</a:t>
            </a:r>
            <a:r>
              <a:rPr lang="en-US" dirty="0">
                <a:latin typeface="Times New Roman"/>
                <a:cs typeface="Times New Roman"/>
              </a:rPr>
              <a:t> XYZ </a:t>
            </a:r>
            <a:r>
              <a:rPr lang="en-US" dirty="0" err="1">
                <a:latin typeface="Times New Roman"/>
                <a:cs typeface="Times New Roman"/>
              </a:rPr>
              <a:t>sẽ</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a:t>
            </a:r>
            <a:r>
              <a:rPr lang="en-US" dirty="0" err="1">
                <a:latin typeface="Times New Roman"/>
                <a:cs typeface="Times New Roman"/>
              </a:rPr>
              <a:t>bao</a:t>
            </a:r>
            <a:r>
              <a:rPr lang="en-US" dirty="0">
                <a:latin typeface="Times New Roman"/>
                <a:cs typeface="Times New Roman"/>
              </a:rPr>
              <a:t> </a:t>
            </a:r>
            <a:r>
              <a:rPr lang="en-US" dirty="0" err="1">
                <a:latin typeface="Times New Roman"/>
                <a:cs typeface="Times New Roman"/>
              </a:rPr>
              <a:t>nhiêu</a:t>
            </a:r>
            <a:r>
              <a:rPr lang="en-US" dirty="0">
                <a:latin typeface="Times New Roman"/>
                <a:cs typeface="Times New Roman"/>
              </a:rPr>
              <a:t>?</a:t>
            </a:r>
          </a:p>
          <a:p>
            <a:pPr marL="457200" indent="-457200">
              <a:buAutoNum type="arabicPeriod"/>
            </a:pPr>
            <a:endParaRPr lang="en-US" dirty="0">
              <a:latin typeface="Times New Roman"/>
              <a:cs typeface="Times New Roman"/>
            </a:endParaRPr>
          </a:p>
          <a:p>
            <a:pPr marL="457200" indent="-457200">
              <a:buAutoNum type="arabicPeriod"/>
            </a:pPr>
            <a:endParaRPr lang="en-US" dirty="0">
              <a:latin typeface="Times New Roman"/>
              <a:cs typeface="Times New Roman"/>
            </a:endParaRPr>
          </a:p>
        </p:txBody>
      </p:sp>
    </p:spTree>
    <p:extLst>
      <p:ext uri="{BB962C8B-B14F-4D97-AF65-F5344CB8AC3E}">
        <p14:creationId xmlns:p14="http://schemas.microsoft.com/office/powerpoint/2010/main" val="3773539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PHÍ SỬ DỤNG VỐN CỦA DN</a:t>
            </a:r>
          </a:p>
        </p:txBody>
      </p:sp>
      <p:sp>
        <p:nvSpPr>
          <p:cNvPr id="3" name="Content Placeholder 2"/>
          <p:cNvSpPr>
            <a:spLocks noGrp="1"/>
          </p:cNvSpPr>
          <p:nvPr>
            <p:ph idx="1"/>
          </p:nvPr>
        </p:nvSpPr>
        <p:spPr>
          <a:xfrm>
            <a:off x="779463" y="2429785"/>
            <a:ext cx="5801743" cy="4007224"/>
          </a:xfrm>
        </p:spPr>
        <p:txBody>
          <a:bodyPr>
            <a:normAutofit/>
          </a:bodyPr>
          <a:lstStyle/>
          <a:p>
            <a:r>
              <a:rPr lang="en-US" sz="2800" b="1" dirty="0"/>
              <a:t>Chi </a:t>
            </a:r>
            <a:r>
              <a:rPr lang="en-US" sz="2800" b="1" dirty="0" err="1"/>
              <a:t>phí</a:t>
            </a:r>
            <a:r>
              <a:rPr lang="en-US" sz="2800" b="1" dirty="0"/>
              <a:t> </a:t>
            </a:r>
            <a:r>
              <a:rPr lang="en-US" sz="2800" b="1" dirty="0" err="1"/>
              <a:t>sử</a:t>
            </a:r>
            <a:r>
              <a:rPr lang="en-US" sz="2800" b="1" dirty="0"/>
              <a:t> </a:t>
            </a:r>
            <a:r>
              <a:rPr lang="en-US" sz="2800" b="1" dirty="0" err="1"/>
              <a:t>dụng</a:t>
            </a:r>
            <a:r>
              <a:rPr lang="en-US" sz="2800" b="1" dirty="0"/>
              <a:t> </a:t>
            </a:r>
            <a:r>
              <a:rPr lang="en-US" sz="2800" b="1" dirty="0" err="1"/>
              <a:t>vốn</a:t>
            </a:r>
            <a:r>
              <a:rPr lang="en-US" sz="2800" b="1" dirty="0"/>
              <a:t> </a:t>
            </a:r>
            <a:r>
              <a:rPr lang="en-US" sz="2800" b="1" dirty="0" err="1"/>
              <a:t>các</a:t>
            </a:r>
            <a:r>
              <a:rPr lang="en-US" sz="2800" b="1" dirty="0"/>
              <a:t> </a:t>
            </a:r>
            <a:r>
              <a:rPr lang="en-US" sz="2800" b="1" dirty="0" err="1"/>
              <a:t>nguồn</a:t>
            </a:r>
            <a:r>
              <a:rPr lang="en-US" sz="2800" b="1" dirty="0"/>
              <a:t> </a:t>
            </a:r>
            <a:r>
              <a:rPr lang="en-US" sz="2800" b="1" dirty="0" err="1"/>
              <a:t>vốn</a:t>
            </a:r>
            <a:r>
              <a:rPr lang="en-US" sz="2800" b="1" dirty="0"/>
              <a:t> </a:t>
            </a:r>
            <a:r>
              <a:rPr lang="en-US" sz="2800" b="1" dirty="0" err="1"/>
              <a:t>riêng</a:t>
            </a:r>
            <a:r>
              <a:rPr lang="en-US" sz="2800" b="1" dirty="0"/>
              <a:t> </a:t>
            </a:r>
            <a:r>
              <a:rPr lang="en-US" sz="2800" b="1" dirty="0" err="1"/>
              <a:t>biệt</a:t>
            </a:r>
            <a:endParaRPr lang="en-US" sz="2800" b="1" dirty="0"/>
          </a:p>
          <a:p>
            <a:pPr lvl="1"/>
            <a:r>
              <a:rPr lang="en-US" sz="2800" b="1" i="1" dirty="0"/>
              <a:t> Chi </a:t>
            </a:r>
            <a:r>
              <a:rPr lang="en-US" sz="2800" b="1" i="1" dirty="0" err="1"/>
              <a:t>phí</a:t>
            </a:r>
            <a:r>
              <a:rPr lang="en-US" sz="2800" b="1" i="1" dirty="0"/>
              <a:t> </a:t>
            </a:r>
            <a:r>
              <a:rPr lang="en-US" sz="2800" b="1" i="1" dirty="0" err="1"/>
              <a:t>sử</a:t>
            </a:r>
            <a:r>
              <a:rPr lang="en-US" sz="2800" b="1" i="1" dirty="0"/>
              <a:t> </a:t>
            </a:r>
            <a:r>
              <a:rPr lang="en-US" sz="2800" b="1" i="1" dirty="0" err="1"/>
              <a:t>dụng</a:t>
            </a:r>
            <a:r>
              <a:rPr lang="en-US" sz="2800" b="1" i="1" dirty="0"/>
              <a:t> </a:t>
            </a:r>
            <a:r>
              <a:rPr lang="en-US" sz="2800" b="1" i="1" dirty="0" err="1"/>
              <a:t>vốn</a:t>
            </a:r>
            <a:r>
              <a:rPr lang="en-US" sz="2800" b="1" i="1" dirty="0"/>
              <a:t> </a:t>
            </a:r>
            <a:r>
              <a:rPr lang="en-US" sz="2800" b="1" i="1" dirty="0" err="1"/>
              <a:t>vay</a:t>
            </a:r>
            <a:endParaRPr lang="en-US" sz="2800" b="1" i="1" dirty="0"/>
          </a:p>
          <a:p>
            <a:pPr lvl="1"/>
            <a:r>
              <a:rPr lang="en-US" sz="2800" b="1" i="1" dirty="0"/>
              <a:t>Chi </a:t>
            </a:r>
            <a:r>
              <a:rPr lang="en-US" sz="2800" b="1" i="1" dirty="0" err="1"/>
              <a:t>phí</a:t>
            </a:r>
            <a:r>
              <a:rPr lang="en-US" sz="2800" b="1" i="1" dirty="0"/>
              <a:t> </a:t>
            </a:r>
            <a:r>
              <a:rPr lang="en-US" sz="2800" b="1" i="1" dirty="0" err="1"/>
              <a:t>sử</a:t>
            </a:r>
            <a:r>
              <a:rPr lang="en-US" sz="2800" b="1" i="1" dirty="0"/>
              <a:t> </a:t>
            </a:r>
            <a:r>
              <a:rPr lang="en-US" sz="2800" b="1" i="1" dirty="0" err="1"/>
              <a:t>dụng</a:t>
            </a:r>
            <a:r>
              <a:rPr lang="en-US" sz="2800" b="1" i="1" dirty="0"/>
              <a:t> </a:t>
            </a:r>
            <a:r>
              <a:rPr lang="en-US" sz="2800" b="1" i="1" dirty="0" err="1"/>
              <a:t>vốn</a:t>
            </a:r>
            <a:r>
              <a:rPr lang="en-US" sz="2800" b="1" i="1" dirty="0"/>
              <a:t> </a:t>
            </a:r>
            <a:r>
              <a:rPr lang="en-US" sz="2800" b="1" i="1" dirty="0" err="1"/>
              <a:t>chủ</a:t>
            </a:r>
            <a:r>
              <a:rPr lang="en-US" sz="2800" b="1" i="1" dirty="0"/>
              <a:t> </a:t>
            </a:r>
            <a:r>
              <a:rPr lang="en-US" sz="2800" b="1" i="1" dirty="0" err="1"/>
              <a:t>sở</a:t>
            </a:r>
            <a:r>
              <a:rPr lang="en-US" sz="2800" b="1" i="1" dirty="0"/>
              <a:t> </a:t>
            </a:r>
            <a:r>
              <a:rPr lang="en-US" sz="2800" b="1" i="1" dirty="0" err="1"/>
              <a:t>hữu</a:t>
            </a:r>
            <a:endParaRPr lang="en-US" sz="2800" b="1" i="1" dirty="0"/>
          </a:p>
          <a:p>
            <a:r>
              <a:rPr lang="en-US" sz="2800" b="1" dirty="0"/>
              <a:t> Chi </a:t>
            </a:r>
            <a:r>
              <a:rPr lang="en-US" sz="2800" b="1" dirty="0" err="1"/>
              <a:t>phí</a:t>
            </a:r>
            <a:r>
              <a:rPr lang="en-US" sz="2800" b="1" dirty="0"/>
              <a:t> </a:t>
            </a:r>
            <a:r>
              <a:rPr lang="en-US" sz="2800" b="1" dirty="0" err="1"/>
              <a:t>sử</a:t>
            </a:r>
            <a:r>
              <a:rPr lang="en-US" sz="2800" b="1" dirty="0"/>
              <a:t> </a:t>
            </a:r>
            <a:r>
              <a:rPr lang="en-US" sz="2800" b="1" dirty="0" err="1"/>
              <a:t>dụng</a:t>
            </a:r>
            <a:r>
              <a:rPr lang="en-US" sz="2800" b="1" dirty="0"/>
              <a:t> </a:t>
            </a:r>
            <a:r>
              <a:rPr lang="en-US" sz="2800" b="1" dirty="0" err="1"/>
              <a:t>vốn</a:t>
            </a:r>
            <a:r>
              <a:rPr lang="en-US" sz="2800" b="1" dirty="0"/>
              <a:t> </a:t>
            </a:r>
            <a:r>
              <a:rPr lang="en-US" sz="2800" b="1" dirty="0" err="1"/>
              <a:t>bình</a:t>
            </a:r>
            <a:r>
              <a:rPr lang="en-US" sz="2800" b="1" dirty="0"/>
              <a:t> </a:t>
            </a:r>
            <a:r>
              <a:rPr lang="en-US" sz="2800" b="1" dirty="0" err="1"/>
              <a:t>quân</a:t>
            </a:r>
            <a:endParaRPr lang="en-US" sz="2800" b="1" dirty="0"/>
          </a:p>
          <a:p>
            <a:pPr>
              <a:lnSpc>
                <a:spcPct val="200000"/>
              </a:lnSpc>
            </a:pPr>
            <a:endParaRPr lang="en-US" sz="2800" b="1" dirty="0"/>
          </a:p>
        </p:txBody>
      </p:sp>
      <p:pic>
        <p:nvPicPr>
          <p:cNvPr id="4" name="Picture 3" descr="images123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206" y="1949824"/>
            <a:ext cx="2152556" cy="4483829"/>
          </a:xfrm>
          <a:prstGeom prst="rect">
            <a:avLst/>
          </a:prstGeom>
        </p:spPr>
      </p:pic>
    </p:spTree>
    <p:extLst>
      <p:ext uri="{BB962C8B-B14F-4D97-AF65-F5344CB8AC3E}">
        <p14:creationId xmlns:p14="http://schemas.microsoft.com/office/powerpoint/2010/main" val="272075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p:txBody>
          <a:bodyPr/>
          <a:lstStyle/>
          <a:p>
            <a:pPr eaLnBrk="1" hangingPunct="1"/>
            <a:r>
              <a:rPr lang="en-US" dirty="0" err="1"/>
              <a:t>Công</a:t>
            </a:r>
            <a:r>
              <a:rPr lang="en-US" dirty="0"/>
              <a:t> </a:t>
            </a:r>
            <a:r>
              <a:rPr lang="en-US" dirty="0" err="1"/>
              <a:t>thức</a:t>
            </a:r>
            <a:r>
              <a:rPr lang="en-US" dirty="0"/>
              <a:t> </a:t>
            </a:r>
            <a:r>
              <a:rPr lang="en-US" dirty="0" err="1"/>
              <a:t>tổng</a:t>
            </a:r>
            <a:r>
              <a:rPr lang="en-US" dirty="0"/>
              <a:t> </a:t>
            </a:r>
            <a:r>
              <a:rPr lang="en-US" dirty="0" err="1"/>
              <a:t>quát</a:t>
            </a:r>
            <a:endParaRPr lang="en-US" dirty="0"/>
          </a:p>
        </p:txBody>
      </p:sp>
      <p:graphicFrame>
        <p:nvGraphicFramePr>
          <p:cNvPr id="11266" name="Content Placeholder 3"/>
          <p:cNvGraphicFramePr>
            <a:graphicFrameLocks noGrp="1" noChangeAspect="1"/>
          </p:cNvGraphicFramePr>
          <p:nvPr>
            <p:ph idx="1"/>
            <p:extLst>
              <p:ext uri="{D42A27DB-BD31-4B8C-83A1-F6EECF244321}">
                <p14:modId xmlns:p14="http://schemas.microsoft.com/office/powerpoint/2010/main" val="4092861173"/>
              </p:ext>
            </p:extLst>
          </p:nvPr>
        </p:nvGraphicFramePr>
        <p:xfrm>
          <a:off x="2499847" y="3921959"/>
          <a:ext cx="3675063" cy="1524000"/>
        </p:xfrm>
        <a:graphic>
          <a:graphicData uri="http://schemas.openxmlformats.org/presentationml/2006/ole">
            <mc:AlternateContent xmlns:mc="http://schemas.openxmlformats.org/markup-compatibility/2006">
              <mc:Choice xmlns:v="urn:schemas-microsoft-com:vml" Requires="v">
                <p:oleObj name="Equation" r:id="rId2" imgW="1041120" imgH="431640" progId="Equation.3">
                  <p:embed/>
                </p:oleObj>
              </mc:Choice>
              <mc:Fallback>
                <p:oleObj name="Equation" r:id="rId2" imgW="104112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847" y="3921959"/>
                        <a:ext cx="3675063" cy="1524000"/>
                      </a:xfrm>
                      <a:prstGeom prst="rect">
                        <a:avLst/>
                      </a:prstGeom>
                      <a:noFill/>
                      <a:ln>
                        <a:noFill/>
                      </a:ln>
                      <a:effectLst/>
                    </p:spPr>
                  </p:pic>
                </p:oleObj>
              </mc:Fallback>
            </mc:AlternateContent>
          </a:graphicData>
        </a:graphic>
      </p:graphicFrame>
      <p:graphicFrame>
        <p:nvGraphicFramePr>
          <p:cNvPr id="11267" name="Object 5"/>
          <p:cNvGraphicFramePr>
            <a:graphicFrameLocks noChangeAspect="1"/>
          </p:cNvGraphicFramePr>
          <p:nvPr>
            <p:extLst>
              <p:ext uri="{D42A27DB-BD31-4B8C-83A1-F6EECF244321}">
                <p14:modId xmlns:p14="http://schemas.microsoft.com/office/powerpoint/2010/main" val="2300182911"/>
              </p:ext>
            </p:extLst>
          </p:nvPr>
        </p:nvGraphicFramePr>
        <p:xfrm>
          <a:off x="2499847" y="1841997"/>
          <a:ext cx="3644900" cy="1703388"/>
        </p:xfrm>
        <a:graphic>
          <a:graphicData uri="http://schemas.openxmlformats.org/presentationml/2006/ole">
            <mc:AlternateContent xmlns:mc="http://schemas.openxmlformats.org/markup-compatibility/2006">
              <mc:Choice xmlns:v="urn:schemas-microsoft-com:vml" Requires="v">
                <p:oleObj name="Equation" r:id="rId4" imgW="876240" imgH="482400" progId="Equation.3">
                  <p:embed/>
                </p:oleObj>
              </mc:Choice>
              <mc:Fallback>
                <p:oleObj name="Equation" r:id="rId4" imgW="8762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847" y="1841997"/>
                        <a:ext cx="3644900" cy="1703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53298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 phí sử dụng vốn của DN</a:t>
            </a:r>
            <a:br>
              <a:rPr lang="en-US" dirty="0"/>
            </a:br>
            <a:endParaRPr lang="en-US" dirty="0"/>
          </a:p>
        </p:txBody>
      </p:sp>
      <p:sp>
        <p:nvSpPr>
          <p:cNvPr id="3" name="Text Placeholder 2"/>
          <p:cNvSpPr>
            <a:spLocks noGrp="1"/>
          </p:cNvSpPr>
          <p:nvPr>
            <p:ph idx="1"/>
          </p:nvPr>
        </p:nvSpPr>
        <p:spPr>
          <a:xfrm>
            <a:off x="779463" y="1711339"/>
            <a:ext cx="8051922" cy="4247891"/>
          </a:xfrm>
        </p:spPr>
        <p:txBody>
          <a:bodyPr>
            <a:noAutofit/>
          </a:bodyPr>
          <a:lstStyle/>
          <a:p>
            <a:pPr>
              <a:buNone/>
            </a:pPr>
            <a:r>
              <a:rPr lang="en-US" sz="2400" b="1" dirty="0">
                <a:solidFill>
                  <a:srgbClr val="FF0000"/>
                </a:solidFill>
              </a:rPr>
              <a:t>- Chi phí sử dụng vốn </a:t>
            </a:r>
          </a:p>
          <a:p>
            <a:pPr>
              <a:buNone/>
            </a:pPr>
            <a:r>
              <a:rPr lang="en-US" sz="2400" b="1" dirty="0"/>
              <a:t>   </a:t>
            </a:r>
            <a:r>
              <a:rPr lang="en-US" sz="2400" dirty="0">
                <a:solidFill>
                  <a:srgbClr val="006600"/>
                </a:solidFill>
              </a:rPr>
              <a:t>+ Là chi phí cơ hội .</a:t>
            </a:r>
          </a:p>
          <a:p>
            <a:pPr>
              <a:buNone/>
            </a:pPr>
            <a:r>
              <a:rPr lang="en-US" sz="2400" dirty="0">
                <a:solidFill>
                  <a:srgbClr val="006600"/>
                </a:solidFill>
              </a:rPr>
              <a:t>   + Được xác định từ thị trường vốn.</a:t>
            </a:r>
          </a:p>
          <a:p>
            <a:pPr>
              <a:buNone/>
            </a:pPr>
            <a:r>
              <a:rPr lang="en-US" sz="2400" b="1" i="1" dirty="0">
                <a:solidFill>
                  <a:srgbClr val="0000CC"/>
                </a:solidFill>
              </a:rPr>
              <a:t>	</a:t>
            </a:r>
            <a:r>
              <a:rPr lang="en-US" sz="2400" b="1" dirty="0" err="1">
                <a:solidFill>
                  <a:srgbClr val="FF0000"/>
                </a:solidFill>
              </a:rPr>
              <a:t>Xem</a:t>
            </a:r>
            <a:r>
              <a:rPr lang="en-US" sz="2400" b="1" dirty="0">
                <a:solidFill>
                  <a:srgbClr val="FF0000"/>
                </a:solidFill>
              </a:rPr>
              <a:t> xét:</a:t>
            </a:r>
          </a:p>
          <a:p>
            <a:pPr>
              <a:buNone/>
            </a:pPr>
            <a:r>
              <a:rPr lang="en-US" sz="2400" b="1" dirty="0"/>
              <a:t> </a:t>
            </a:r>
            <a:r>
              <a:rPr lang="en-US" sz="2400" b="1" dirty="0">
                <a:solidFill>
                  <a:srgbClr val="000099"/>
                </a:solidFill>
              </a:rPr>
              <a:t>+ Trên góc độ của người đầu tư là người cung cấp vốn cho doanh nghiệp: </a:t>
            </a:r>
            <a:r>
              <a:rPr lang="en-US" sz="2400" b="1" i="1" dirty="0">
                <a:solidFill>
                  <a:srgbClr val="000099"/>
                </a:solidFill>
              </a:rPr>
              <a:t>:</a:t>
            </a:r>
            <a:r>
              <a:rPr lang="en-US" sz="2400" i="1" dirty="0">
                <a:solidFill>
                  <a:srgbClr val="000099"/>
                </a:solidFill>
              </a:rPr>
              <a:t> Tỷ suất sinh lời đòi hỏi của người đầu tư.</a:t>
            </a:r>
            <a:endParaRPr lang="en-US" sz="2400" b="1" i="1" dirty="0">
              <a:solidFill>
                <a:srgbClr val="000099"/>
              </a:solidFill>
            </a:endParaRPr>
          </a:p>
          <a:p>
            <a:pPr>
              <a:buNone/>
            </a:pPr>
            <a:r>
              <a:rPr lang="en-US" sz="2400" b="1" dirty="0">
                <a:solidFill>
                  <a:srgbClr val="000099"/>
                </a:solidFill>
              </a:rPr>
              <a:t> + Trên góc độ doanh nghiệp là người sử dụng vốn:</a:t>
            </a:r>
            <a:r>
              <a:rPr lang="en-US" sz="2400" dirty="0">
                <a:solidFill>
                  <a:srgbClr val="000099"/>
                </a:solidFill>
              </a:rPr>
              <a:t> </a:t>
            </a:r>
            <a:r>
              <a:rPr lang="en-US" sz="2400" i="1" dirty="0">
                <a:solidFill>
                  <a:srgbClr val="000099"/>
                </a:solidFill>
              </a:rPr>
              <a:t>Tỷ suất sinh lời tối thiểu cần phải đạt được để không làm giảm sút ROE (hay EPS) của doanh nghiệp.</a:t>
            </a:r>
            <a:endParaRPr lang="en-US" sz="2400" i="1" dirty="0"/>
          </a:p>
        </p:txBody>
      </p:sp>
    </p:spTree>
    <p:extLst>
      <p:ext uri="{BB962C8B-B14F-4D97-AF65-F5344CB8AC3E}">
        <p14:creationId xmlns:p14="http://schemas.microsoft.com/office/powerpoint/2010/main" val="1014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vay</a:t>
            </a:r>
            <a:br>
              <a:rPr lang="en-US" dirty="0"/>
            </a:br>
            <a:endParaRPr lang="en-US" dirty="0"/>
          </a:p>
        </p:txBody>
      </p:sp>
      <p:sp>
        <p:nvSpPr>
          <p:cNvPr id="3" name="Content Placeholder 2"/>
          <p:cNvSpPr>
            <a:spLocks noGrp="1"/>
          </p:cNvSpPr>
          <p:nvPr>
            <p:ph idx="1"/>
          </p:nvPr>
        </p:nvSpPr>
        <p:spPr/>
        <p:txBody>
          <a:bodyPr/>
          <a:lstStyle/>
          <a:p>
            <a:r>
              <a:rPr lang="en-US" dirty="0"/>
              <a:t>TH1: </a:t>
            </a:r>
            <a:r>
              <a:rPr lang="en-US" dirty="0" err="1"/>
              <a:t>ko</a:t>
            </a:r>
            <a:r>
              <a:rPr lang="en-US" dirty="0"/>
              <a:t> </a:t>
            </a:r>
            <a:r>
              <a:rPr lang="en-US" dirty="0" err="1"/>
              <a:t>vay</a:t>
            </a:r>
            <a:r>
              <a:rPr lang="en-US" dirty="0"/>
              <a:t>, LNTT: 280 </a:t>
            </a:r>
            <a:r>
              <a:rPr lang="en-US" dirty="0" err="1"/>
              <a:t>tỷ</a:t>
            </a:r>
            <a:r>
              <a:rPr lang="en-US" dirty="0"/>
              <a:t> </a:t>
            </a:r>
            <a:r>
              <a:rPr lang="en-US" dirty="0" err="1"/>
              <a:t>đ</a:t>
            </a:r>
            <a:r>
              <a:rPr lang="en-US" dirty="0"/>
              <a:t> , t = 25%</a:t>
            </a:r>
          </a:p>
          <a:p>
            <a:pPr marL="0" indent="0">
              <a:buNone/>
            </a:pPr>
            <a:r>
              <a:rPr lang="en-US" dirty="0">
                <a:sym typeface="Wingdings"/>
              </a:rPr>
              <a:t> LNST: 210 </a:t>
            </a:r>
            <a:r>
              <a:rPr lang="en-US" dirty="0" err="1">
                <a:sym typeface="Wingdings"/>
              </a:rPr>
              <a:t>tỷ</a:t>
            </a:r>
            <a:r>
              <a:rPr lang="en-US" dirty="0">
                <a:sym typeface="Wingdings"/>
              </a:rPr>
              <a:t> </a:t>
            </a:r>
            <a:r>
              <a:rPr lang="en-US" dirty="0" err="1">
                <a:sym typeface="Wingdings"/>
              </a:rPr>
              <a:t>đ</a:t>
            </a:r>
            <a:endParaRPr lang="en-US" dirty="0">
              <a:sym typeface="Wingdings"/>
            </a:endParaRPr>
          </a:p>
          <a:p>
            <a:r>
              <a:rPr lang="en-US" dirty="0">
                <a:sym typeface="Wingdings"/>
              </a:rPr>
              <a:t>TH2: </a:t>
            </a:r>
            <a:r>
              <a:rPr lang="en-US" dirty="0" err="1">
                <a:sym typeface="Wingdings"/>
              </a:rPr>
              <a:t>vay</a:t>
            </a:r>
            <a:r>
              <a:rPr lang="en-US" dirty="0">
                <a:sym typeface="Wingdings"/>
              </a:rPr>
              <a:t> 1000 </a:t>
            </a:r>
            <a:r>
              <a:rPr lang="en-US" dirty="0" err="1">
                <a:sym typeface="Wingdings"/>
              </a:rPr>
              <a:t>tỷ</a:t>
            </a:r>
            <a:r>
              <a:rPr lang="en-US" dirty="0">
                <a:sym typeface="Wingdings"/>
              </a:rPr>
              <a:t>, </a:t>
            </a:r>
            <a:r>
              <a:rPr lang="en-US" dirty="0" err="1">
                <a:sym typeface="Wingdings"/>
              </a:rPr>
              <a:t>lãi</a:t>
            </a:r>
            <a:r>
              <a:rPr lang="en-US" dirty="0">
                <a:sym typeface="Wingdings"/>
              </a:rPr>
              <a:t> </a:t>
            </a:r>
            <a:r>
              <a:rPr lang="en-US" dirty="0" err="1">
                <a:sym typeface="Wingdings"/>
              </a:rPr>
              <a:t>phải</a:t>
            </a:r>
            <a:r>
              <a:rPr lang="en-US" dirty="0">
                <a:sym typeface="Wingdings"/>
              </a:rPr>
              <a:t> </a:t>
            </a:r>
            <a:r>
              <a:rPr lang="en-US" dirty="0" err="1">
                <a:sym typeface="Wingdings"/>
              </a:rPr>
              <a:t>trả</a:t>
            </a:r>
            <a:r>
              <a:rPr lang="en-US" dirty="0">
                <a:sym typeface="Wingdings"/>
              </a:rPr>
              <a:t> 80 </a:t>
            </a:r>
            <a:r>
              <a:rPr lang="en-US" dirty="0" err="1">
                <a:sym typeface="Wingdings"/>
              </a:rPr>
              <a:t>tỷ</a:t>
            </a:r>
            <a:endParaRPr lang="en-US" dirty="0">
              <a:sym typeface="Wingdings"/>
            </a:endParaRPr>
          </a:p>
          <a:p>
            <a:pPr marL="0" indent="0">
              <a:buNone/>
            </a:pPr>
            <a:r>
              <a:rPr lang="en-US" dirty="0">
                <a:sym typeface="Wingdings"/>
              </a:rPr>
              <a:t>LNTT </a:t>
            </a:r>
            <a:r>
              <a:rPr lang="en-US" dirty="0" err="1">
                <a:sym typeface="Wingdings"/>
              </a:rPr>
              <a:t>và</a:t>
            </a:r>
            <a:r>
              <a:rPr lang="en-US" dirty="0">
                <a:sym typeface="Wingdings"/>
              </a:rPr>
              <a:t> </a:t>
            </a:r>
            <a:r>
              <a:rPr lang="en-US" dirty="0" err="1">
                <a:sym typeface="Wingdings"/>
              </a:rPr>
              <a:t>lãi</a:t>
            </a:r>
            <a:r>
              <a:rPr lang="en-US" dirty="0">
                <a:sym typeface="Wingdings"/>
              </a:rPr>
              <a:t> </a:t>
            </a:r>
            <a:r>
              <a:rPr lang="en-US" dirty="0" err="1">
                <a:sym typeface="Wingdings"/>
              </a:rPr>
              <a:t>vay</a:t>
            </a:r>
            <a:r>
              <a:rPr lang="en-US" dirty="0">
                <a:sym typeface="Wingdings"/>
              </a:rPr>
              <a:t>: 280 </a:t>
            </a:r>
            <a:r>
              <a:rPr lang="en-US" dirty="0" err="1">
                <a:sym typeface="Wingdings"/>
              </a:rPr>
              <a:t>tỷ</a:t>
            </a:r>
            <a:endParaRPr lang="en-US" dirty="0">
              <a:sym typeface="Wingdings"/>
            </a:endParaRPr>
          </a:p>
          <a:p>
            <a:pPr marL="0" indent="0">
              <a:buNone/>
            </a:pPr>
            <a:r>
              <a:rPr lang="en-US" dirty="0">
                <a:sym typeface="Wingdings"/>
              </a:rPr>
              <a:t>LNTT: 200 </a:t>
            </a:r>
            <a:r>
              <a:rPr lang="en-US" dirty="0" err="1">
                <a:sym typeface="Wingdings"/>
              </a:rPr>
              <a:t>tỷ</a:t>
            </a:r>
            <a:endParaRPr lang="en-US" dirty="0">
              <a:sym typeface="Wingdings"/>
            </a:endParaRPr>
          </a:p>
          <a:p>
            <a:pPr marL="0" indent="0">
              <a:buNone/>
            </a:pPr>
            <a:r>
              <a:rPr lang="en-US" dirty="0">
                <a:sym typeface="Wingdings"/>
              </a:rPr>
              <a:t>LNST: 150 </a:t>
            </a:r>
            <a:r>
              <a:rPr lang="en-US" dirty="0" err="1">
                <a:sym typeface="Wingdings"/>
              </a:rPr>
              <a:t>tỷ</a:t>
            </a:r>
            <a:endParaRPr lang="en-US" dirty="0">
              <a:sym typeface="Wingdings"/>
            </a:endParaRPr>
          </a:p>
          <a:p>
            <a:pPr marL="0" indent="0">
              <a:buNone/>
            </a:pPr>
            <a:r>
              <a:rPr lang="en-US" dirty="0">
                <a:sym typeface="Wingdings"/>
              </a:rPr>
              <a:t> </a:t>
            </a:r>
            <a:r>
              <a:rPr lang="en-US" dirty="0" err="1">
                <a:sym typeface="Wingdings"/>
              </a:rPr>
              <a:t>chênh</a:t>
            </a:r>
            <a:r>
              <a:rPr lang="en-US" dirty="0">
                <a:sym typeface="Wingdings"/>
              </a:rPr>
              <a:t> </a:t>
            </a:r>
            <a:r>
              <a:rPr lang="en-US" dirty="0" err="1">
                <a:sym typeface="Wingdings"/>
              </a:rPr>
              <a:t>lệch</a:t>
            </a:r>
            <a:r>
              <a:rPr lang="en-US" dirty="0">
                <a:sym typeface="Wingdings"/>
              </a:rPr>
              <a:t> LNST 2 </a:t>
            </a:r>
            <a:r>
              <a:rPr lang="en-US" dirty="0" err="1">
                <a:sym typeface="Wingdings"/>
              </a:rPr>
              <a:t>trường</a:t>
            </a:r>
            <a:r>
              <a:rPr lang="en-US" dirty="0">
                <a:sym typeface="Wingdings"/>
              </a:rPr>
              <a:t> </a:t>
            </a:r>
            <a:r>
              <a:rPr lang="en-US" dirty="0" err="1">
                <a:sym typeface="Wingdings"/>
              </a:rPr>
              <a:t>hợp</a:t>
            </a:r>
            <a:r>
              <a:rPr lang="en-US" dirty="0">
                <a:sym typeface="Wingdings"/>
              </a:rPr>
              <a:t> </a:t>
            </a:r>
            <a:r>
              <a:rPr lang="en-US" dirty="0" err="1">
                <a:sym typeface="Wingdings"/>
              </a:rPr>
              <a:t>là</a:t>
            </a:r>
            <a:r>
              <a:rPr lang="en-US" dirty="0">
                <a:sym typeface="Wingdings"/>
              </a:rPr>
              <a:t> 60 </a:t>
            </a:r>
            <a:r>
              <a:rPr lang="en-US" dirty="0" err="1">
                <a:sym typeface="Wingdings"/>
              </a:rPr>
              <a:t>tỷ</a:t>
            </a:r>
            <a:r>
              <a:rPr lang="en-US" dirty="0">
                <a:sym typeface="Wingdings"/>
              </a:rPr>
              <a:t> </a:t>
            </a:r>
            <a:endParaRPr lang="en-US" dirty="0"/>
          </a:p>
        </p:txBody>
      </p:sp>
    </p:spTree>
    <p:extLst>
      <p:ext uri="{BB962C8B-B14F-4D97-AF65-F5344CB8AC3E}">
        <p14:creationId xmlns:p14="http://schemas.microsoft.com/office/powerpoint/2010/main" val="3132882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04800" y="817180"/>
            <a:ext cx="8610600" cy="5139868"/>
          </a:xfrm>
          <a:prstGeom prst="rect">
            <a:avLst/>
          </a:prstGeom>
          <a:noFill/>
          <a:ln w="9525">
            <a:noFill/>
            <a:miter lim="800000"/>
            <a:headEnd/>
            <a:tailEnd/>
          </a:ln>
        </p:spPr>
        <p:txBody>
          <a:bodyPr anchor="ctr">
            <a:spAutoFit/>
          </a:bodyPr>
          <a:lstStyle/>
          <a:p>
            <a:pPr>
              <a:tabLst>
                <a:tab pos="5580063" algn="r"/>
              </a:tabLst>
            </a:pPr>
            <a:r>
              <a:rPr lang="en-US" sz="3200" dirty="0">
                <a:solidFill>
                  <a:schemeClr val="tx1">
                    <a:lumMod val="90000"/>
                    <a:lumOff val="10000"/>
                  </a:schemeClr>
                </a:solidFill>
              </a:rPr>
              <a:t>Chi phí sử dụng vốn vay</a:t>
            </a:r>
            <a:br>
              <a:rPr lang="en-US" sz="3200" i="1" dirty="0">
                <a:solidFill>
                  <a:schemeClr val="tx1">
                    <a:lumMod val="90000"/>
                    <a:lumOff val="10000"/>
                  </a:schemeClr>
                </a:solidFill>
              </a:rPr>
            </a:br>
            <a:endParaRPr lang="en-US" sz="3200" b="1" i="1" dirty="0">
              <a:solidFill>
                <a:schemeClr val="tx1">
                  <a:lumMod val="90000"/>
                  <a:lumOff val="10000"/>
                </a:schemeClr>
              </a:solidFill>
            </a:endParaRPr>
          </a:p>
          <a:p>
            <a:pPr algn="ctr">
              <a:tabLst>
                <a:tab pos="5580063" algn="r"/>
              </a:tabLst>
            </a:pPr>
            <a:r>
              <a:rPr lang="en-US" sz="2400" b="1" dirty="0">
                <a:solidFill>
                  <a:srgbClr val="0000CC"/>
                </a:solidFill>
              </a:rPr>
              <a:t>+ Khoản tíêt kiệm thuế hay “lá chắn thuế”</a:t>
            </a:r>
          </a:p>
          <a:p>
            <a:pPr algn="ctr">
              <a:tabLst>
                <a:tab pos="5580063" algn="r"/>
              </a:tabLst>
            </a:pPr>
            <a:endParaRPr lang="en-US" sz="2400" b="1" dirty="0">
              <a:solidFill>
                <a:srgbClr val="174576"/>
              </a:solidFill>
            </a:endParaRPr>
          </a:p>
          <a:p>
            <a:pPr>
              <a:buFontTx/>
              <a:buChar char="•"/>
              <a:tabLst>
                <a:tab pos="5580063" algn="r"/>
              </a:tabLst>
            </a:pPr>
            <a:r>
              <a:rPr lang="en-US" sz="2400" b="1" dirty="0">
                <a:solidFill>
                  <a:srgbClr val="174576"/>
                </a:solidFill>
              </a:rPr>
              <a:t>Công ty sử dụng vốn vay              tạo ra khoản TK thuế. Vì sao ?</a:t>
            </a:r>
          </a:p>
          <a:p>
            <a:pPr>
              <a:tabLst>
                <a:tab pos="5580063" algn="r"/>
              </a:tabLst>
            </a:pPr>
            <a:endParaRPr lang="en-US" sz="2400" b="1" dirty="0">
              <a:solidFill>
                <a:srgbClr val="174576"/>
              </a:solidFill>
            </a:endParaRPr>
          </a:p>
          <a:p>
            <a:pPr>
              <a:buFontTx/>
              <a:buChar char="•"/>
              <a:tabLst>
                <a:tab pos="5580063" algn="r"/>
              </a:tabLst>
            </a:pPr>
            <a:r>
              <a:rPr lang="en-US" sz="2400" b="1" dirty="0">
                <a:solidFill>
                  <a:srgbClr val="174576"/>
                </a:solidFill>
              </a:rPr>
              <a:t>                     khoản tiết kiệm thuế hay “ Lá chắn thuế của lãi vay”và có thể xác định theo công thức sau :</a:t>
            </a:r>
          </a:p>
          <a:p>
            <a:pPr>
              <a:tabLst>
                <a:tab pos="5580063" algn="r"/>
              </a:tabLst>
            </a:pPr>
            <a:r>
              <a:rPr lang="en-US" sz="2400" b="1" dirty="0">
                <a:solidFill>
                  <a:srgbClr val="174576"/>
                </a:solidFill>
              </a:rPr>
              <a:t>                                       BI =  I x t </a:t>
            </a:r>
          </a:p>
          <a:p>
            <a:pPr>
              <a:tabLst>
                <a:tab pos="5580063" algn="r"/>
              </a:tabLst>
            </a:pPr>
            <a:r>
              <a:rPr lang="en-US" sz="2400" b="1" dirty="0">
                <a:solidFill>
                  <a:srgbClr val="174576"/>
                </a:solidFill>
              </a:rPr>
              <a:t>     Trong đó </a:t>
            </a:r>
            <a:r>
              <a:rPr lang="en-US" sz="2400" i="1" dirty="0">
                <a:solidFill>
                  <a:srgbClr val="174576"/>
                </a:solidFill>
              </a:rPr>
              <a:t>: - BI : Khoản tiết kiệm thuế trong 1n</a:t>
            </a:r>
            <a:r>
              <a:rPr lang="en-US" i="1" dirty="0">
                <a:solidFill>
                  <a:srgbClr val="174576"/>
                </a:solidFill>
              </a:rPr>
              <a:t>ăm </a:t>
            </a:r>
            <a:r>
              <a:rPr lang="en-US" sz="2400" i="1" dirty="0">
                <a:solidFill>
                  <a:srgbClr val="174576"/>
                </a:solidFill>
              </a:rPr>
              <a:t>do sử dụng vốn vay hay “Lá chắn thuế của lãi vay”</a:t>
            </a:r>
          </a:p>
          <a:p>
            <a:pPr>
              <a:tabLst>
                <a:tab pos="5580063" algn="r"/>
              </a:tabLst>
            </a:pPr>
            <a:r>
              <a:rPr lang="en-US" sz="2400" i="1" dirty="0">
                <a:solidFill>
                  <a:srgbClr val="174576"/>
                </a:solidFill>
              </a:rPr>
              <a:t>                        - I  : Lãi vay vốn phải trả trong năm.</a:t>
            </a:r>
          </a:p>
          <a:p>
            <a:pPr>
              <a:tabLst>
                <a:tab pos="5580063" algn="r"/>
              </a:tabLst>
            </a:pPr>
            <a:r>
              <a:rPr lang="en-US" sz="2400" i="1" dirty="0">
                <a:solidFill>
                  <a:srgbClr val="174576"/>
                </a:solidFill>
              </a:rPr>
              <a:t>                        -  t  : Thuế suất thuế thu nhập doanh nghiệp.</a:t>
            </a:r>
            <a:r>
              <a:rPr lang="en-US" sz="1000" i="1" dirty="0">
                <a:solidFill>
                  <a:srgbClr val="174576"/>
                </a:solidFill>
              </a:rPr>
              <a:t>	</a:t>
            </a:r>
          </a:p>
        </p:txBody>
      </p:sp>
      <p:sp>
        <p:nvSpPr>
          <p:cNvPr id="13315" name="Line 5"/>
          <p:cNvSpPr>
            <a:spLocks noChangeShapeType="1"/>
          </p:cNvSpPr>
          <p:nvPr/>
        </p:nvSpPr>
        <p:spPr bwMode="auto">
          <a:xfrm>
            <a:off x="3962400" y="2913184"/>
            <a:ext cx="533400" cy="0"/>
          </a:xfrm>
          <a:prstGeom prst="line">
            <a:avLst/>
          </a:prstGeom>
          <a:noFill/>
          <a:ln w="38100">
            <a:solidFill>
              <a:srgbClr val="FF0000"/>
            </a:solidFill>
            <a:round/>
            <a:headEnd/>
            <a:tailEnd type="triangle" w="med" len="med"/>
          </a:ln>
        </p:spPr>
        <p:txBody>
          <a:bodyPr/>
          <a:lstStyle/>
          <a:p>
            <a:endParaRPr lang="en-US"/>
          </a:p>
        </p:txBody>
      </p:sp>
      <p:sp>
        <p:nvSpPr>
          <p:cNvPr id="13316" name="Line 6"/>
          <p:cNvSpPr>
            <a:spLocks noChangeShapeType="1"/>
          </p:cNvSpPr>
          <p:nvPr/>
        </p:nvSpPr>
        <p:spPr bwMode="auto">
          <a:xfrm>
            <a:off x="914400" y="3511062"/>
            <a:ext cx="762000" cy="0"/>
          </a:xfrm>
          <a:prstGeom prst="line">
            <a:avLst/>
          </a:prstGeom>
          <a:noFill/>
          <a:ln w="38100">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1361675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76200" y="1815554"/>
            <a:ext cx="8763000" cy="3231654"/>
          </a:xfrm>
          <a:prstGeom prst="rect">
            <a:avLst/>
          </a:prstGeom>
          <a:noFill/>
          <a:ln w="9525">
            <a:noFill/>
            <a:miter lim="800000"/>
            <a:headEnd/>
            <a:tailEnd/>
          </a:ln>
        </p:spPr>
        <p:txBody>
          <a:bodyPr anchor="ctr">
            <a:spAutoFit/>
          </a:bodyPr>
          <a:lstStyle/>
          <a:p>
            <a:pPr indent="457200">
              <a:tabLst>
                <a:tab pos="2520950" algn="l"/>
                <a:tab pos="3019425" algn="ctr"/>
              </a:tabLst>
            </a:pPr>
            <a:r>
              <a:rPr lang="en-US" b="1" dirty="0">
                <a:solidFill>
                  <a:srgbClr val="174576"/>
                </a:solidFill>
              </a:rPr>
              <a:t>- </a:t>
            </a:r>
            <a:r>
              <a:rPr lang="en-US" sz="2400" b="1" dirty="0" err="1">
                <a:solidFill>
                  <a:srgbClr val="174576"/>
                </a:solidFill>
              </a:rPr>
              <a:t>Vì</a:t>
            </a:r>
            <a:r>
              <a:rPr lang="en-US" sz="2400" b="1" dirty="0">
                <a:solidFill>
                  <a:srgbClr val="174576"/>
                </a:solidFill>
              </a:rPr>
              <a:t> sao phải tính chi phí sử dụng vốn vay sau thuế ?</a:t>
            </a:r>
          </a:p>
          <a:p>
            <a:pPr indent="457200">
              <a:tabLst>
                <a:tab pos="2520950" algn="l"/>
                <a:tab pos="3019425" algn="ctr"/>
              </a:tabLst>
            </a:pPr>
            <a:r>
              <a:rPr lang="en-US" sz="2400" b="1" dirty="0">
                <a:solidFill>
                  <a:srgbClr val="174576"/>
                </a:solidFill>
              </a:rPr>
              <a:t> </a:t>
            </a:r>
          </a:p>
          <a:p>
            <a:pPr indent="457200">
              <a:tabLst>
                <a:tab pos="2520950" algn="l"/>
                <a:tab pos="3019425" algn="ctr"/>
              </a:tabLst>
            </a:pPr>
            <a:r>
              <a:rPr lang="en-US" sz="2400" b="1" dirty="0">
                <a:solidFill>
                  <a:srgbClr val="174576"/>
                </a:solidFill>
              </a:rPr>
              <a:t>- Chi phí sử dụng vốn vay sau thuế :</a:t>
            </a:r>
          </a:p>
          <a:p>
            <a:pPr indent="457200" algn="ctr">
              <a:tabLst>
                <a:tab pos="2520950" algn="l"/>
                <a:tab pos="3019425" algn="ctr"/>
              </a:tabLst>
            </a:pPr>
            <a:r>
              <a:rPr lang="en-US" sz="3600" b="1" dirty="0" err="1">
                <a:solidFill>
                  <a:srgbClr val="174576"/>
                </a:solidFill>
              </a:rPr>
              <a:t>r</a:t>
            </a:r>
            <a:r>
              <a:rPr lang="en-US" sz="3600" b="1" baseline="-25000" dirty="0" err="1">
                <a:solidFill>
                  <a:srgbClr val="174576"/>
                </a:solidFill>
              </a:rPr>
              <a:t>d</a:t>
            </a:r>
            <a:r>
              <a:rPr lang="en-US" sz="3600" b="1" baseline="-25000" dirty="0">
                <a:solidFill>
                  <a:srgbClr val="174576"/>
                </a:solidFill>
              </a:rPr>
              <a:t> </a:t>
            </a:r>
            <a:r>
              <a:rPr lang="en-US" sz="3600" b="1" dirty="0">
                <a:solidFill>
                  <a:srgbClr val="174576"/>
                </a:solidFill>
              </a:rPr>
              <a:t>= </a:t>
            </a:r>
            <a:r>
              <a:rPr lang="en-US" sz="3600" b="1" dirty="0" err="1">
                <a:solidFill>
                  <a:srgbClr val="174576"/>
                </a:solidFill>
              </a:rPr>
              <a:t>r</a:t>
            </a:r>
            <a:r>
              <a:rPr lang="en-US" sz="3600" b="1" baseline="-25000" dirty="0" err="1">
                <a:solidFill>
                  <a:srgbClr val="174576"/>
                </a:solidFill>
              </a:rPr>
              <a:t>dt</a:t>
            </a:r>
            <a:r>
              <a:rPr lang="en-US" sz="3600" b="1" dirty="0">
                <a:solidFill>
                  <a:srgbClr val="174576"/>
                </a:solidFill>
              </a:rPr>
              <a:t> x ( 1 - t)</a:t>
            </a:r>
          </a:p>
          <a:p>
            <a:pPr indent="457200">
              <a:tabLst>
                <a:tab pos="2520950" algn="l"/>
                <a:tab pos="3019425" algn="ctr"/>
              </a:tabLst>
            </a:pPr>
            <a:r>
              <a:rPr lang="en-US" sz="2400" i="1" dirty="0">
                <a:solidFill>
                  <a:srgbClr val="174576"/>
                </a:solidFill>
              </a:rPr>
              <a:t>Trong đó:</a:t>
            </a:r>
          </a:p>
          <a:p>
            <a:pPr indent="457200" algn="ctr">
              <a:tabLst>
                <a:tab pos="2520950" algn="l"/>
                <a:tab pos="3019425" algn="ctr"/>
              </a:tabLst>
            </a:pPr>
            <a:r>
              <a:rPr lang="en-US" sz="2400" i="1" dirty="0">
                <a:solidFill>
                  <a:srgbClr val="174576"/>
                </a:solidFill>
              </a:rPr>
              <a:t>- </a:t>
            </a:r>
            <a:r>
              <a:rPr lang="en-US" sz="2400" i="1" dirty="0" err="1">
                <a:solidFill>
                  <a:srgbClr val="174576"/>
                </a:solidFill>
              </a:rPr>
              <a:t>r</a:t>
            </a:r>
            <a:r>
              <a:rPr lang="en-US" sz="2400" i="1" baseline="-25000" dirty="0" err="1">
                <a:solidFill>
                  <a:srgbClr val="174576"/>
                </a:solidFill>
              </a:rPr>
              <a:t>d</a:t>
            </a:r>
            <a:r>
              <a:rPr lang="en-US" sz="2400" i="1" dirty="0">
                <a:solidFill>
                  <a:srgbClr val="174576"/>
                </a:solidFill>
              </a:rPr>
              <a:t>: Chi phí sử dụng vốn vay sau thuế</a:t>
            </a:r>
          </a:p>
          <a:p>
            <a:pPr indent="457200" algn="ctr">
              <a:tabLst>
                <a:tab pos="2520950" algn="l"/>
                <a:tab pos="3019425" algn="ctr"/>
              </a:tabLst>
            </a:pPr>
            <a:r>
              <a:rPr lang="en-US" sz="2400" i="1" dirty="0">
                <a:solidFill>
                  <a:srgbClr val="174576"/>
                </a:solidFill>
              </a:rPr>
              <a:t>    - </a:t>
            </a:r>
            <a:r>
              <a:rPr lang="en-US" sz="2400" i="1" dirty="0" err="1">
                <a:solidFill>
                  <a:srgbClr val="174576"/>
                </a:solidFill>
              </a:rPr>
              <a:t>r</a:t>
            </a:r>
            <a:r>
              <a:rPr lang="en-US" sz="2400" i="1" baseline="-25000" dirty="0" err="1">
                <a:solidFill>
                  <a:srgbClr val="174576"/>
                </a:solidFill>
              </a:rPr>
              <a:t>dt</a:t>
            </a:r>
            <a:r>
              <a:rPr lang="en-US" sz="2400" i="1" dirty="0">
                <a:solidFill>
                  <a:srgbClr val="174576"/>
                </a:solidFill>
              </a:rPr>
              <a:t>: Chi phí sử dụng vốn vay trước thuế</a:t>
            </a:r>
          </a:p>
          <a:p>
            <a:pPr indent="457200" algn="ctr">
              <a:tabLst>
                <a:tab pos="2520950" algn="l"/>
                <a:tab pos="3019425" algn="ctr"/>
              </a:tabLst>
            </a:pPr>
            <a:r>
              <a:rPr lang="en-US" sz="2400" i="1" dirty="0">
                <a:solidFill>
                  <a:srgbClr val="174576"/>
                </a:solidFill>
              </a:rPr>
              <a:t>     - t: Thuế suất thuế thu nhập doanh nghiệp.</a:t>
            </a:r>
          </a:p>
        </p:txBody>
      </p:sp>
      <p:sp>
        <p:nvSpPr>
          <p:cNvPr id="14339" name="Rectangle 5"/>
          <p:cNvSpPr>
            <a:spLocks noChangeArrowheads="1"/>
          </p:cNvSpPr>
          <p:nvPr/>
        </p:nvSpPr>
        <p:spPr bwMode="auto">
          <a:xfrm>
            <a:off x="838200" y="457200"/>
            <a:ext cx="7391400" cy="584775"/>
          </a:xfrm>
          <a:prstGeom prst="rect">
            <a:avLst/>
          </a:prstGeom>
          <a:noFill/>
          <a:ln w="9525">
            <a:noFill/>
            <a:miter lim="800000"/>
            <a:headEnd/>
            <a:tailEnd/>
          </a:ln>
        </p:spPr>
        <p:txBody>
          <a:bodyPr>
            <a:spAutoFit/>
          </a:bodyPr>
          <a:lstStyle/>
          <a:p>
            <a:pPr algn="ctr"/>
            <a:r>
              <a:rPr lang="en-US" sz="3200" dirty="0">
                <a:solidFill>
                  <a:srgbClr val="174576"/>
                </a:solidFill>
              </a:rPr>
              <a:t>Chi phí sử dụng vốn vay</a:t>
            </a:r>
            <a:endParaRPr lang="en-US" sz="3200" b="1" dirty="0">
              <a:solidFill>
                <a:srgbClr val="174576"/>
              </a:solidFill>
            </a:endParaRPr>
          </a:p>
        </p:txBody>
      </p:sp>
    </p:spTree>
    <p:extLst>
      <p:ext uri="{BB962C8B-B14F-4D97-AF65-F5344CB8AC3E}">
        <p14:creationId xmlns:p14="http://schemas.microsoft.com/office/powerpoint/2010/main" val="2815243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174576"/>
                </a:solidFill>
              </a:rPr>
              <a:t>Chi phí sử dụng vốn chủ sở hữu</a:t>
            </a:r>
            <a:br>
              <a:rPr lang="en-US" sz="2800" b="1" dirty="0">
                <a:solidFill>
                  <a:srgbClr val="174576"/>
                </a:solidFill>
              </a:rPr>
            </a:br>
            <a:endParaRPr lang="en-US" sz="2800" dirty="0">
              <a:solidFill>
                <a:srgbClr val="174576"/>
              </a:solidFill>
            </a:endParaRPr>
          </a:p>
        </p:txBody>
      </p:sp>
      <p:sp>
        <p:nvSpPr>
          <p:cNvPr id="3" name="Content Placeholder 2"/>
          <p:cNvSpPr>
            <a:spLocks noGrp="1"/>
          </p:cNvSpPr>
          <p:nvPr>
            <p:ph idx="1"/>
          </p:nvPr>
        </p:nvSpPr>
        <p:spPr/>
        <p:txBody>
          <a:bodyPr/>
          <a:lstStyle/>
          <a:p>
            <a:pPr>
              <a:buFont typeface="Wingdings" pitchFamily="2" charset="2"/>
              <a:buChar char="q"/>
            </a:pPr>
            <a:r>
              <a:rPr lang="en-US" dirty="0"/>
              <a:t> Cổ phần ưu đãi</a:t>
            </a:r>
          </a:p>
          <a:p>
            <a:pPr>
              <a:buFont typeface="Wingdings" pitchFamily="2" charset="2"/>
              <a:buChar char="q"/>
            </a:pPr>
            <a:r>
              <a:rPr lang="en-US" dirty="0"/>
              <a:t> </a:t>
            </a:r>
            <a:r>
              <a:rPr lang="en-US" dirty="0" err="1"/>
              <a:t>Cổ</a:t>
            </a:r>
            <a:r>
              <a:rPr lang="en-US" dirty="0"/>
              <a:t> </a:t>
            </a:r>
            <a:r>
              <a:rPr lang="en-US" dirty="0" err="1"/>
              <a:t>phần</a:t>
            </a:r>
            <a:r>
              <a:rPr lang="en-US" dirty="0"/>
              <a:t> </a:t>
            </a:r>
            <a:r>
              <a:rPr lang="en-US" dirty="0" err="1"/>
              <a:t>thường</a:t>
            </a:r>
            <a:endParaRPr lang="en-US" dirty="0"/>
          </a:p>
          <a:p>
            <a:pPr lvl="1">
              <a:buFont typeface="Wingdings" pitchFamily="2" charset="2"/>
              <a:buChar char="q"/>
            </a:pPr>
            <a:r>
              <a:rPr lang="en-US" dirty="0" err="1"/>
              <a:t>Lợi</a:t>
            </a:r>
            <a:r>
              <a:rPr lang="en-US" dirty="0"/>
              <a:t> nhuận giữ lại tái </a:t>
            </a:r>
            <a:r>
              <a:rPr lang="en-US" dirty="0" err="1"/>
              <a:t>đầu</a:t>
            </a:r>
            <a:r>
              <a:rPr lang="en-US" dirty="0"/>
              <a:t> </a:t>
            </a:r>
            <a:r>
              <a:rPr lang="en-US" dirty="0" err="1"/>
              <a:t>tư</a:t>
            </a:r>
            <a:r>
              <a:rPr lang="en-US" dirty="0"/>
              <a:t> (</a:t>
            </a:r>
            <a:r>
              <a:rPr lang="en-US" dirty="0" err="1"/>
              <a:t>cổ</a:t>
            </a:r>
            <a:r>
              <a:rPr lang="en-US" dirty="0"/>
              <a:t> </a:t>
            </a:r>
            <a:r>
              <a:rPr lang="en-US" dirty="0" err="1"/>
              <a:t>phần</a:t>
            </a:r>
            <a:r>
              <a:rPr lang="en-US" dirty="0"/>
              <a:t> </a:t>
            </a:r>
            <a:r>
              <a:rPr lang="en-US" dirty="0" err="1"/>
              <a:t>thường</a:t>
            </a:r>
            <a:r>
              <a:rPr lang="en-US" dirty="0"/>
              <a:t> </a:t>
            </a:r>
            <a:r>
              <a:rPr lang="en-US" dirty="0" err="1"/>
              <a:t>hiện</a:t>
            </a:r>
            <a:r>
              <a:rPr lang="en-US" dirty="0"/>
              <a:t> </a:t>
            </a:r>
            <a:r>
              <a:rPr lang="en-US" dirty="0" err="1"/>
              <a:t>hữu</a:t>
            </a:r>
            <a:r>
              <a:rPr lang="en-US" dirty="0"/>
              <a:t> – </a:t>
            </a:r>
            <a:r>
              <a:rPr lang="en-US" dirty="0" err="1"/>
              <a:t>phát</a:t>
            </a:r>
            <a:r>
              <a:rPr lang="en-US" dirty="0"/>
              <a:t> </a:t>
            </a:r>
            <a:r>
              <a:rPr lang="en-US" dirty="0" err="1"/>
              <a:t>hành</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mới</a:t>
            </a:r>
            <a:r>
              <a:rPr lang="en-US" dirty="0"/>
              <a:t> </a:t>
            </a:r>
            <a:r>
              <a:rPr lang="en-US" dirty="0" err="1"/>
              <a:t>không</a:t>
            </a:r>
            <a:r>
              <a:rPr lang="en-US" dirty="0"/>
              <a:t> </a:t>
            </a:r>
            <a:r>
              <a:rPr lang="en-US" dirty="0" err="1"/>
              <a:t>thu</a:t>
            </a:r>
            <a:r>
              <a:rPr lang="en-US" dirty="0"/>
              <a:t> </a:t>
            </a:r>
            <a:r>
              <a:rPr lang="en-US" dirty="0" err="1"/>
              <a:t>tiền</a:t>
            </a:r>
            <a:r>
              <a:rPr lang="en-US" dirty="0"/>
              <a:t>)</a:t>
            </a:r>
          </a:p>
          <a:p>
            <a:pPr lvl="1">
              <a:buFont typeface="Wingdings" pitchFamily="2" charset="2"/>
              <a:buChar char="q"/>
            </a:pPr>
            <a:r>
              <a:rPr lang="en-US" dirty="0"/>
              <a:t> Cổ </a:t>
            </a:r>
            <a:r>
              <a:rPr lang="en-US" dirty="0" err="1"/>
              <a:t>phần</a:t>
            </a:r>
            <a:r>
              <a:rPr lang="en-US" dirty="0"/>
              <a:t> </a:t>
            </a:r>
            <a:r>
              <a:rPr lang="en-US" dirty="0" err="1"/>
              <a:t>thường</a:t>
            </a:r>
            <a:r>
              <a:rPr lang="en-US" dirty="0"/>
              <a:t> (</a:t>
            </a:r>
            <a:r>
              <a:rPr lang="en-US" dirty="0" err="1"/>
              <a:t>phát</a:t>
            </a:r>
            <a:r>
              <a:rPr lang="en-US" dirty="0"/>
              <a:t> </a:t>
            </a:r>
            <a:r>
              <a:rPr lang="en-US" dirty="0" err="1"/>
              <a:t>hành</a:t>
            </a:r>
            <a:r>
              <a:rPr lang="en-US" dirty="0"/>
              <a:t> </a:t>
            </a:r>
            <a:r>
              <a:rPr lang="en-US" dirty="0" err="1"/>
              <a:t>cổ</a:t>
            </a:r>
            <a:r>
              <a:rPr lang="en-US" dirty="0"/>
              <a:t> </a:t>
            </a:r>
            <a:r>
              <a:rPr lang="en-US" dirty="0" err="1"/>
              <a:t>phần</a:t>
            </a:r>
            <a:r>
              <a:rPr lang="en-US" dirty="0"/>
              <a:t> </a:t>
            </a:r>
            <a:r>
              <a:rPr lang="en-US" dirty="0" err="1"/>
              <a:t>thường</a:t>
            </a:r>
            <a:r>
              <a:rPr lang="en-US" dirty="0"/>
              <a:t> </a:t>
            </a:r>
            <a:r>
              <a:rPr lang="en-US" dirty="0" err="1"/>
              <a:t>mới</a:t>
            </a:r>
            <a:r>
              <a:rPr lang="en-US" dirty="0"/>
              <a:t> </a:t>
            </a:r>
            <a:r>
              <a:rPr lang="en-US" dirty="0" err="1"/>
              <a:t>có</a:t>
            </a:r>
            <a:r>
              <a:rPr lang="en-US" dirty="0"/>
              <a:t> </a:t>
            </a:r>
            <a:r>
              <a:rPr lang="en-US" dirty="0" err="1"/>
              <a:t>thu</a:t>
            </a:r>
            <a:r>
              <a:rPr lang="en-US" dirty="0"/>
              <a:t> </a:t>
            </a:r>
            <a:r>
              <a:rPr lang="en-US" dirty="0" err="1"/>
              <a:t>tiền</a:t>
            </a:r>
            <a:r>
              <a:rPr lang="en-US" dirty="0"/>
              <a:t> – </a:t>
            </a:r>
            <a:r>
              <a:rPr lang="en-US" dirty="0" err="1"/>
              <a:t>thường</a:t>
            </a:r>
            <a:r>
              <a:rPr lang="en-US" dirty="0"/>
              <a:t> </a:t>
            </a:r>
            <a:r>
              <a:rPr lang="en-US" dirty="0" err="1"/>
              <a:t>phát</a:t>
            </a:r>
            <a:r>
              <a:rPr lang="en-US" dirty="0"/>
              <a:t> </a:t>
            </a:r>
            <a:r>
              <a:rPr lang="en-US" dirty="0" err="1"/>
              <a:t>sinh</a:t>
            </a:r>
            <a:r>
              <a:rPr lang="en-US" dirty="0"/>
              <a:t> chi </a:t>
            </a:r>
            <a:r>
              <a:rPr lang="en-US" dirty="0" err="1"/>
              <a:t>phí</a:t>
            </a:r>
            <a:r>
              <a:rPr lang="en-US" dirty="0"/>
              <a:t> </a:t>
            </a:r>
            <a:r>
              <a:rPr lang="en-US" dirty="0" err="1"/>
              <a:t>bảo</a:t>
            </a:r>
            <a:r>
              <a:rPr lang="en-US" dirty="0"/>
              <a:t> </a:t>
            </a:r>
            <a:r>
              <a:rPr lang="en-US" dirty="0" err="1"/>
              <a:t>lãnh</a:t>
            </a:r>
            <a:r>
              <a:rPr lang="en-US" dirty="0"/>
              <a:t> </a:t>
            </a:r>
            <a:r>
              <a:rPr lang="en-US" dirty="0" err="1"/>
              <a:t>phát</a:t>
            </a:r>
            <a:r>
              <a:rPr lang="en-US" dirty="0"/>
              <a:t> </a:t>
            </a:r>
            <a:r>
              <a:rPr lang="en-US" dirty="0" err="1"/>
              <a:t>hành</a:t>
            </a:r>
            <a:r>
              <a:rPr lang="en-US" dirty="0"/>
              <a:t>)</a:t>
            </a:r>
          </a:p>
        </p:txBody>
      </p:sp>
    </p:spTree>
    <p:extLst>
      <p:ext uri="{BB962C8B-B14F-4D97-AF65-F5344CB8AC3E}">
        <p14:creationId xmlns:p14="http://schemas.microsoft.com/office/powerpoint/2010/main" val="2385387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6"/>
          <p:cNvGraphicFramePr>
            <a:graphicFrameLocks noChangeAspect="1"/>
          </p:cNvGraphicFramePr>
          <p:nvPr/>
        </p:nvGraphicFramePr>
        <p:xfrm>
          <a:off x="3810000" y="1981200"/>
          <a:ext cx="2057400" cy="1060450"/>
        </p:xfrm>
        <a:graphic>
          <a:graphicData uri="http://schemas.openxmlformats.org/presentationml/2006/ole">
            <mc:AlternateContent xmlns:mc="http://schemas.openxmlformats.org/markup-compatibility/2006">
              <mc:Choice xmlns:v="urn:schemas-microsoft-com:vml" Requires="v">
                <p:oleObj name="Equation" r:id="rId2" imgW="1091726" imgH="558558" progId="">
                  <p:embed/>
                </p:oleObj>
              </mc:Choice>
              <mc:Fallback>
                <p:oleObj name="Equation" r:id="rId2" imgW="1091726" imgH="558558"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81200"/>
                        <a:ext cx="2057400" cy="10604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4114800" y="3200400"/>
          <a:ext cx="1371600" cy="1214438"/>
        </p:xfrm>
        <a:graphic>
          <a:graphicData uri="http://schemas.openxmlformats.org/presentationml/2006/ole">
            <mc:AlternateContent xmlns:mc="http://schemas.openxmlformats.org/markup-compatibility/2006">
              <mc:Choice xmlns:v="urn:schemas-microsoft-com:vml" Requires="v">
                <p:oleObj name="Equation" r:id="rId4" imgW="596900" imgH="520700" progId="Equation.3">
                  <p:embed/>
                </p:oleObj>
              </mc:Choice>
              <mc:Fallback>
                <p:oleObj name="Equation" r:id="rId4" imgW="5969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200400"/>
                        <a:ext cx="1371600" cy="1214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53" name="Rectangle 7"/>
          <p:cNvSpPr>
            <a:spLocks noChangeArrowheads="1"/>
          </p:cNvSpPr>
          <p:nvPr/>
        </p:nvSpPr>
        <p:spPr bwMode="auto">
          <a:xfrm>
            <a:off x="-152400" y="1705124"/>
            <a:ext cx="5410200" cy="461665"/>
          </a:xfrm>
          <a:prstGeom prst="rect">
            <a:avLst/>
          </a:prstGeom>
          <a:noFill/>
          <a:ln w="9525">
            <a:noFill/>
            <a:miter lim="800000"/>
            <a:headEnd/>
            <a:tailEnd/>
          </a:ln>
        </p:spPr>
        <p:txBody>
          <a:bodyPr anchor="ctr">
            <a:spAutoFit/>
          </a:bodyPr>
          <a:lstStyle/>
          <a:p>
            <a:pPr indent="457200" eaLnBrk="1" hangingPunct="1"/>
            <a:r>
              <a:rPr lang="en-US" sz="2400" b="1" dirty="0">
                <a:solidFill>
                  <a:srgbClr val="103154"/>
                </a:solidFill>
                <a:latin typeface="Arial" charset="0"/>
                <a:cs typeface="Times New Roman" pitchFamily="18" charset="0"/>
              </a:rPr>
              <a:t> - </a:t>
            </a:r>
            <a:r>
              <a:rPr lang="en-US" sz="2400" b="1" dirty="0" err="1">
                <a:solidFill>
                  <a:srgbClr val="103154"/>
                </a:solidFill>
                <a:cs typeface="Times New Roman" pitchFamily="18" charset="0"/>
              </a:rPr>
              <a:t>Ph</a:t>
            </a:r>
            <a:r>
              <a:rPr lang="en-US" sz="2400" b="1" dirty="0" err="1">
                <a:solidFill>
                  <a:srgbClr val="103154"/>
                </a:solidFill>
              </a:rPr>
              <a:t>ương</a:t>
            </a:r>
            <a:r>
              <a:rPr lang="en-US" sz="2400" b="1" dirty="0">
                <a:solidFill>
                  <a:srgbClr val="103154"/>
                </a:solidFill>
              </a:rPr>
              <a:t> </a:t>
            </a:r>
            <a:r>
              <a:rPr lang="en-US" sz="2400" b="1" dirty="0" err="1">
                <a:solidFill>
                  <a:srgbClr val="103154"/>
                </a:solidFill>
              </a:rPr>
              <a:t>pháp</a:t>
            </a:r>
            <a:r>
              <a:rPr lang="en-US" sz="2400" b="1" dirty="0">
                <a:solidFill>
                  <a:srgbClr val="103154"/>
                </a:solidFill>
              </a:rPr>
              <a:t> </a:t>
            </a:r>
            <a:r>
              <a:rPr lang="en-US" sz="2400" b="1" dirty="0" err="1">
                <a:solidFill>
                  <a:srgbClr val="103154"/>
                </a:solidFill>
                <a:cs typeface="Times New Roman" pitchFamily="18" charset="0"/>
              </a:rPr>
              <a:t>xác</a:t>
            </a:r>
            <a:r>
              <a:rPr lang="en-US" sz="2400" b="1" dirty="0">
                <a:solidFill>
                  <a:srgbClr val="103154"/>
                </a:solidFill>
                <a:cs typeface="Times New Roman" pitchFamily="18" charset="0"/>
              </a:rPr>
              <a:t> </a:t>
            </a:r>
            <a:r>
              <a:rPr lang="en-US" sz="2400" b="1" dirty="0" err="1">
                <a:solidFill>
                  <a:srgbClr val="103154"/>
                </a:solidFill>
                <a:cs typeface="Times New Roman" pitchFamily="18" charset="0"/>
              </a:rPr>
              <a:t>định</a:t>
            </a:r>
            <a:r>
              <a:rPr lang="en-US" sz="2400" b="1" dirty="0">
                <a:solidFill>
                  <a:srgbClr val="103154"/>
                </a:solidFill>
                <a:cs typeface="Times New Roman" pitchFamily="18" charset="0"/>
              </a:rPr>
              <a:t>:</a:t>
            </a:r>
            <a:endParaRPr lang="en-US" sz="2400" dirty="0">
              <a:solidFill>
                <a:srgbClr val="103154"/>
              </a:solidFill>
              <a:cs typeface="Times New Roman" pitchFamily="18" charset="0"/>
            </a:endParaRPr>
          </a:p>
        </p:txBody>
      </p:sp>
      <p:sp>
        <p:nvSpPr>
          <p:cNvPr id="2054" name="Rectangle 8"/>
          <p:cNvSpPr>
            <a:spLocks noChangeArrowheads="1"/>
          </p:cNvSpPr>
          <p:nvPr/>
        </p:nvSpPr>
        <p:spPr bwMode="auto">
          <a:xfrm>
            <a:off x="1600200" y="3045768"/>
            <a:ext cx="927508" cy="461665"/>
          </a:xfrm>
          <a:prstGeom prst="rect">
            <a:avLst/>
          </a:prstGeom>
          <a:noFill/>
          <a:ln w="9525">
            <a:noFill/>
            <a:miter lim="800000"/>
            <a:headEnd/>
            <a:tailEnd/>
          </a:ln>
        </p:spPr>
        <p:txBody>
          <a:bodyPr wrap="none" anchor="ctr">
            <a:spAutoFit/>
          </a:bodyPr>
          <a:lstStyle/>
          <a:p>
            <a:pPr eaLnBrk="1" hangingPunct="1"/>
            <a:r>
              <a:rPr lang="en-US" sz="2400" b="1" dirty="0">
                <a:solidFill>
                  <a:srgbClr val="103154"/>
                </a:solidFill>
                <a:cs typeface="Times New Roman" pitchFamily="18" charset="0"/>
              </a:rPr>
              <a:t> </a:t>
            </a:r>
            <a:r>
              <a:rPr lang="en-US" sz="2400" b="1" dirty="0" err="1">
                <a:solidFill>
                  <a:srgbClr val="103154"/>
                </a:solidFill>
                <a:cs typeface="Times New Roman" pitchFamily="18" charset="0"/>
              </a:rPr>
              <a:t>Hoặc</a:t>
            </a:r>
            <a:r>
              <a:rPr lang="en-US" sz="1400" dirty="0">
                <a:solidFill>
                  <a:srgbClr val="103154"/>
                </a:solidFill>
                <a:latin typeface="Arial" charset="0"/>
                <a:cs typeface="Times New Roman" pitchFamily="18" charset="0"/>
              </a:rPr>
              <a:t> </a:t>
            </a:r>
            <a:endParaRPr lang="en-US" sz="1800" dirty="0">
              <a:solidFill>
                <a:srgbClr val="103154"/>
              </a:solidFill>
              <a:latin typeface="Arial" charset="0"/>
            </a:endParaRPr>
          </a:p>
        </p:txBody>
      </p:sp>
      <p:sp>
        <p:nvSpPr>
          <p:cNvPr id="2055" name="Rectangle 9"/>
          <p:cNvSpPr>
            <a:spLocks noChangeArrowheads="1"/>
          </p:cNvSpPr>
          <p:nvPr/>
        </p:nvSpPr>
        <p:spPr bwMode="auto">
          <a:xfrm>
            <a:off x="457200" y="4025851"/>
            <a:ext cx="8077200" cy="2308324"/>
          </a:xfrm>
          <a:prstGeom prst="rect">
            <a:avLst/>
          </a:prstGeom>
          <a:noFill/>
          <a:ln w="9525">
            <a:noFill/>
            <a:miter lim="800000"/>
            <a:headEnd/>
            <a:tailEnd/>
          </a:ln>
        </p:spPr>
        <p:txBody>
          <a:bodyPr anchor="ctr">
            <a:spAutoFit/>
          </a:bodyPr>
          <a:lstStyle/>
          <a:p>
            <a:pPr indent="457200" algn="just" eaLnBrk="1" hangingPunct="1"/>
            <a:r>
              <a:rPr lang="en-US" sz="2400" i="1" dirty="0">
                <a:solidFill>
                  <a:srgbClr val="103154"/>
                </a:solidFill>
                <a:cs typeface="Times New Roman" pitchFamily="18" charset="0"/>
              </a:rPr>
              <a:t>Trong đó:</a:t>
            </a:r>
            <a:endParaRPr lang="en-US" sz="2400" i="1" dirty="0">
              <a:solidFill>
                <a:srgbClr val="103154"/>
              </a:solidFill>
            </a:endParaRPr>
          </a:p>
          <a:p>
            <a:pPr indent="457200" algn="just"/>
            <a:r>
              <a:rPr lang="en-US" sz="2400" i="1" dirty="0">
                <a:solidFill>
                  <a:srgbClr val="103154"/>
                </a:solidFill>
                <a:cs typeface="Times New Roman" pitchFamily="18" charset="0"/>
              </a:rPr>
              <a:t>- r</a:t>
            </a:r>
            <a:r>
              <a:rPr lang="en-US" sz="2400" i="1" baseline="-30000" dirty="0">
                <a:solidFill>
                  <a:srgbClr val="103154"/>
                </a:solidFill>
                <a:cs typeface="Times New Roman" pitchFamily="18" charset="0"/>
              </a:rPr>
              <a:t>f</a:t>
            </a:r>
            <a:r>
              <a:rPr lang="en-US" sz="2400" i="1" dirty="0">
                <a:solidFill>
                  <a:srgbClr val="103154"/>
                </a:solidFill>
                <a:cs typeface="Times New Roman" pitchFamily="18" charset="0"/>
              </a:rPr>
              <a:t>: Chi phí sử dụng cổ phiếu ưu đãi</a:t>
            </a:r>
            <a:endParaRPr lang="en-US" sz="2400" i="1" dirty="0">
              <a:solidFill>
                <a:srgbClr val="103154"/>
              </a:solidFill>
            </a:endParaRPr>
          </a:p>
          <a:p>
            <a:pPr indent="457200" algn="just"/>
            <a:r>
              <a:rPr lang="en-US" sz="2400" i="1" dirty="0">
                <a:solidFill>
                  <a:srgbClr val="103154"/>
                </a:solidFill>
                <a:cs typeface="Times New Roman" pitchFamily="18" charset="0"/>
              </a:rPr>
              <a:t>- D</a:t>
            </a:r>
            <a:r>
              <a:rPr lang="en-US" sz="2400" i="1" baseline="-30000" dirty="0">
                <a:solidFill>
                  <a:srgbClr val="103154"/>
                </a:solidFill>
                <a:cs typeface="Times New Roman" pitchFamily="18" charset="0"/>
              </a:rPr>
              <a:t>f</a:t>
            </a:r>
            <a:r>
              <a:rPr lang="en-US" sz="2400" i="1" dirty="0">
                <a:solidFill>
                  <a:srgbClr val="103154"/>
                </a:solidFill>
                <a:cs typeface="Times New Roman" pitchFamily="18" charset="0"/>
              </a:rPr>
              <a:t>: Cổ tức của 1 cổ phần ưu đãi</a:t>
            </a:r>
            <a:endParaRPr lang="en-US" sz="2400" i="1" dirty="0">
              <a:solidFill>
                <a:srgbClr val="103154"/>
              </a:solidFill>
            </a:endParaRPr>
          </a:p>
          <a:p>
            <a:pPr indent="457200" algn="just"/>
            <a:r>
              <a:rPr lang="en-US" sz="2400" i="1" dirty="0">
                <a:solidFill>
                  <a:srgbClr val="103154"/>
                </a:solidFill>
                <a:cs typeface="Times New Roman" pitchFamily="18" charset="0"/>
              </a:rPr>
              <a:t>- P</a:t>
            </a:r>
            <a:r>
              <a:rPr lang="en-US" sz="2400" i="1" baseline="-30000" dirty="0">
                <a:solidFill>
                  <a:srgbClr val="103154"/>
                </a:solidFill>
                <a:cs typeface="Times New Roman" pitchFamily="18" charset="0"/>
              </a:rPr>
              <a:t>f</a:t>
            </a:r>
            <a:r>
              <a:rPr lang="en-US" sz="2400" i="1" dirty="0">
                <a:solidFill>
                  <a:srgbClr val="103154"/>
                </a:solidFill>
                <a:cs typeface="Times New Roman" pitchFamily="18" charset="0"/>
              </a:rPr>
              <a:t>: Giá phát hành một cổ phiếu ưu đãi</a:t>
            </a:r>
            <a:endParaRPr lang="en-US" sz="2400" i="1" dirty="0">
              <a:solidFill>
                <a:srgbClr val="103154"/>
              </a:solidFill>
            </a:endParaRPr>
          </a:p>
          <a:p>
            <a:pPr indent="457200" algn="just"/>
            <a:r>
              <a:rPr lang="en-US" sz="2400" i="1" dirty="0">
                <a:solidFill>
                  <a:srgbClr val="103154"/>
                </a:solidFill>
                <a:cs typeface="Times New Roman" pitchFamily="18" charset="0"/>
              </a:rPr>
              <a:t>- e: Tỷ lệ chi phí phát hành tính theo giá phát hành.</a:t>
            </a:r>
            <a:endParaRPr lang="en-US" sz="2400" i="1" dirty="0">
              <a:solidFill>
                <a:srgbClr val="103154"/>
              </a:solidFill>
            </a:endParaRPr>
          </a:p>
          <a:p>
            <a:pPr indent="457200" algn="just"/>
            <a:r>
              <a:rPr lang="en-US" sz="2400" i="1" dirty="0">
                <a:solidFill>
                  <a:srgbClr val="103154"/>
                </a:solidFill>
                <a:cs typeface="Times New Roman" pitchFamily="18" charset="0"/>
              </a:rPr>
              <a:t>- </a:t>
            </a:r>
            <a:r>
              <a:rPr lang="en-US" sz="2400" i="1" dirty="0" err="1">
                <a:solidFill>
                  <a:srgbClr val="103154"/>
                </a:solidFill>
                <a:cs typeface="Times New Roman" pitchFamily="18" charset="0"/>
              </a:rPr>
              <a:t>P</a:t>
            </a:r>
            <a:r>
              <a:rPr lang="en-US" sz="2400" i="1" baseline="-30000" dirty="0" err="1">
                <a:solidFill>
                  <a:srgbClr val="103154"/>
                </a:solidFill>
                <a:cs typeface="Times New Roman" pitchFamily="18" charset="0"/>
              </a:rPr>
              <a:t>nf</a:t>
            </a:r>
            <a:r>
              <a:rPr lang="en-US" sz="2400" i="1" dirty="0">
                <a:solidFill>
                  <a:srgbClr val="103154"/>
                </a:solidFill>
                <a:cs typeface="Times New Roman" pitchFamily="18" charset="0"/>
              </a:rPr>
              <a:t>: Giá ròng của 1 cổ phiếu ưu đãi</a:t>
            </a:r>
            <a:endParaRPr lang="en-US" sz="1000" i="1" dirty="0">
              <a:solidFill>
                <a:srgbClr val="103154"/>
              </a:solidFill>
            </a:endParaRPr>
          </a:p>
        </p:txBody>
      </p:sp>
      <p:sp>
        <p:nvSpPr>
          <p:cNvPr id="2" name="Title 1"/>
          <p:cNvSpPr>
            <a:spLocks noGrp="1"/>
          </p:cNvSpPr>
          <p:nvPr>
            <p:ph type="title"/>
          </p:nvPr>
        </p:nvSpPr>
        <p:spPr/>
        <p:txBody>
          <a:bodyPr/>
          <a:lstStyle/>
          <a:p>
            <a:r>
              <a:rPr lang="en-US" dirty="0"/>
              <a:t>Chi </a:t>
            </a:r>
            <a:r>
              <a:rPr lang="en-US" dirty="0" err="1"/>
              <a:t>phí</a:t>
            </a:r>
            <a:r>
              <a:rPr lang="en-US" dirty="0"/>
              <a:t> </a:t>
            </a:r>
            <a:r>
              <a:rPr lang="en-US" dirty="0" err="1"/>
              <a:t>sử</a:t>
            </a:r>
            <a:r>
              <a:rPr lang="en-US" dirty="0"/>
              <a:t> </a:t>
            </a:r>
            <a:r>
              <a:rPr lang="en-US" dirty="0" err="1"/>
              <a:t>dụng</a:t>
            </a:r>
            <a:r>
              <a:rPr lang="en-US" dirty="0"/>
              <a:t> CP </a:t>
            </a:r>
            <a:r>
              <a:rPr lang="en-US" dirty="0" err="1"/>
              <a:t>ưu</a:t>
            </a:r>
            <a:r>
              <a:rPr lang="en-US" dirty="0"/>
              <a:t> </a:t>
            </a:r>
            <a:r>
              <a:rPr lang="en-US" dirty="0" err="1"/>
              <a:t>đãi</a:t>
            </a:r>
            <a:endParaRPr lang="en-US" dirty="0"/>
          </a:p>
        </p:txBody>
      </p:sp>
    </p:spTree>
    <p:extLst>
      <p:ext uri="{BB962C8B-B14F-4D97-AF65-F5344CB8AC3E}">
        <p14:creationId xmlns:p14="http://schemas.microsoft.com/office/powerpoint/2010/main" val="2832031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1</a:t>
            </a:r>
          </a:p>
        </p:txBody>
      </p:sp>
      <p:sp>
        <p:nvSpPr>
          <p:cNvPr id="3" name="Content Placeholder 2"/>
          <p:cNvSpPr>
            <a:spLocks noGrp="1"/>
          </p:cNvSpPr>
          <p:nvPr>
            <p:ph idx="1"/>
          </p:nvPr>
        </p:nvSpPr>
        <p:spPr/>
        <p:txBody>
          <a:bodyPr/>
          <a:lstStyle/>
          <a:p>
            <a:pPr marL="0" indent="0" algn="just">
              <a:lnSpc>
                <a:spcPct val="130000"/>
              </a:lnSpc>
              <a:buNone/>
            </a:pPr>
            <a:r>
              <a:rPr lang="en-US" dirty="0" err="1"/>
              <a:t>Công</a:t>
            </a:r>
            <a:r>
              <a:rPr lang="en-US" dirty="0"/>
              <a:t> </a:t>
            </a:r>
            <a:r>
              <a:rPr lang="en-US" dirty="0" err="1"/>
              <a:t>ty</a:t>
            </a:r>
            <a:r>
              <a:rPr lang="en-US" dirty="0"/>
              <a:t> </a:t>
            </a:r>
            <a:r>
              <a:rPr lang="en-US" dirty="0" err="1"/>
              <a:t>cổ</a:t>
            </a:r>
            <a:r>
              <a:rPr lang="en-US" dirty="0"/>
              <a:t> </a:t>
            </a:r>
            <a:r>
              <a:rPr lang="en-US" dirty="0" err="1"/>
              <a:t>phần</a:t>
            </a:r>
            <a:r>
              <a:rPr lang="en-US" dirty="0"/>
              <a:t> H </a:t>
            </a:r>
            <a:r>
              <a:rPr lang="en-US" dirty="0" err="1"/>
              <a:t>có</a:t>
            </a:r>
            <a:r>
              <a:rPr lang="en-US" dirty="0"/>
              <a:t> 1 </a:t>
            </a:r>
            <a:r>
              <a:rPr lang="en-US" dirty="0" err="1"/>
              <a:t>triệu</a:t>
            </a:r>
            <a:r>
              <a:rPr lang="en-US" dirty="0"/>
              <a:t> </a:t>
            </a:r>
            <a:r>
              <a:rPr lang="en-US" dirty="0" err="1"/>
              <a:t>cổ</a:t>
            </a:r>
            <a:r>
              <a:rPr lang="en-US" dirty="0"/>
              <a:t> </a:t>
            </a:r>
            <a:r>
              <a:rPr lang="en-US" dirty="0" err="1"/>
              <a:t>phần</a:t>
            </a:r>
            <a:r>
              <a:rPr lang="en-US" dirty="0"/>
              <a:t> </a:t>
            </a:r>
            <a:r>
              <a:rPr lang="en-US" dirty="0" err="1"/>
              <a:t>ưu</a:t>
            </a:r>
            <a:r>
              <a:rPr lang="en-US" dirty="0"/>
              <a:t> </a:t>
            </a:r>
            <a:r>
              <a:rPr lang="en-US" dirty="0" err="1"/>
              <a:t>đãi</a:t>
            </a:r>
            <a:r>
              <a:rPr lang="en-US" dirty="0"/>
              <a:t> </a:t>
            </a:r>
            <a:r>
              <a:rPr lang="en-US" dirty="0" err="1"/>
              <a:t>với</a:t>
            </a:r>
            <a:r>
              <a:rPr lang="en-US" dirty="0"/>
              <a:t> </a:t>
            </a:r>
            <a:r>
              <a:rPr lang="en-US" dirty="0" err="1"/>
              <a:t>mệnh</a:t>
            </a:r>
            <a:r>
              <a:rPr lang="en-US" dirty="0"/>
              <a:t> </a:t>
            </a:r>
            <a:r>
              <a:rPr lang="en-US" dirty="0" err="1"/>
              <a:t>giá</a:t>
            </a:r>
            <a:r>
              <a:rPr lang="en-US" dirty="0"/>
              <a:t> 10.000 </a:t>
            </a:r>
            <a:r>
              <a:rPr lang="en-US" dirty="0" err="1"/>
              <a:t>đồng</a:t>
            </a:r>
            <a:r>
              <a:rPr lang="en-US" dirty="0"/>
              <a:t>. </a:t>
            </a:r>
            <a:r>
              <a:rPr lang="en-US" dirty="0" err="1"/>
              <a:t>tỷ</a:t>
            </a:r>
            <a:r>
              <a:rPr lang="en-US" dirty="0"/>
              <a:t> </a:t>
            </a:r>
            <a:r>
              <a:rPr lang="en-US" dirty="0" err="1"/>
              <a:t>lệ</a:t>
            </a:r>
            <a:r>
              <a:rPr lang="en-US" dirty="0"/>
              <a:t> </a:t>
            </a:r>
            <a:r>
              <a:rPr lang="en-US" dirty="0" err="1"/>
              <a:t>cổ</a:t>
            </a:r>
            <a:r>
              <a:rPr lang="en-US" dirty="0"/>
              <a:t> </a:t>
            </a:r>
            <a:r>
              <a:rPr lang="en-US" dirty="0" err="1"/>
              <a:t>tức</a:t>
            </a:r>
            <a:r>
              <a:rPr lang="en-US" dirty="0"/>
              <a:t> </a:t>
            </a:r>
            <a:r>
              <a:rPr lang="en-US" dirty="0" err="1"/>
              <a:t>là</a:t>
            </a:r>
            <a:r>
              <a:rPr lang="en-US" dirty="0"/>
              <a:t> 12%. </a:t>
            </a:r>
            <a:r>
              <a:rPr lang="en-US" dirty="0" err="1"/>
              <a:t>Giá</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hành</a:t>
            </a:r>
            <a:r>
              <a:rPr lang="en-US" dirty="0"/>
              <a:t> </a:t>
            </a:r>
            <a:r>
              <a:rPr lang="en-US" dirty="0" err="1"/>
              <a:t>của</a:t>
            </a:r>
            <a:r>
              <a:rPr lang="en-US" dirty="0"/>
              <a:t> </a:t>
            </a:r>
            <a:r>
              <a:rPr lang="en-US" dirty="0" err="1"/>
              <a:t>cổ</a:t>
            </a:r>
            <a:r>
              <a:rPr lang="en-US" dirty="0"/>
              <a:t> </a:t>
            </a:r>
            <a:r>
              <a:rPr lang="en-US" dirty="0" err="1"/>
              <a:t>phần</a:t>
            </a:r>
            <a:r>
              <a:rPr lang="en-US" dirty="0"/>
              <a:t> </a:t>
            </a:r>
            <a:r>
              <a:rPr lang="en-US" dirty="0" err="1"/>
              <a:t>ưu</a:t>
            </a:r>
            <a:r>
              <a:rPr lang="en-US" dirty="0"/>
              <a:t> </a:t>
            </a:r>
            <a:r>
              <a:rPr lang="en-US" dirty="0" err="1"/>
              <a:t>đãi</a:t>
            </a:r>
            <a:r>
              <a:rPr lang="en-US" dirty="0"/>
              <a:t> </a:t>
            </a:r>
            <a:r>
              <a:rPr lang="en-US" dirty="0" err="1"/>
              <a:t>là</a:t>
            </a:r>
            <a:r>
              <a:rPr lang="en-US" dirty="0"/>
              <a:t> 12.000 </a:t>
            </a:r>
            <a:r>
              <a:rPr lang="en-US" dirty="0" err="1"/>
              <a:t>đồng</a:t>
            </a:r>
            <a:r>
              <a:rPr lang="en-US" dirty="0"/>
              <a:t>/</a:t>
            </a:r>
            <a:r>
              <a:rPr lang="en-US" dirty="0" err="1"/>
              <a:t>cổ</a:t>
            </a:r>
            <a:r>
              <a:rPr lang="en-US" dirty="0"/>
              <a:t> </a:t>
            </a:r>
            <a:r>
              <a:rPr lang="en-US" dirty="0" err="1"/>
              <a:t>phần</a:t>
            </a:r>
            <a:r>
              <a:rPr lang="en-US" dirty="0"/>
              <a:t>. </a:t>
            </a:r>
            <a:r>
              <a:rPr lang="en-US" dirty="0" err="1"/>
              <a:t>Công</a:t>
            </a:r>
            <a:r>
              <a:rPr lang="en-US" dirty="0"/>
              <a:t> </a:t>
            </a:r>
            <a:r>
              <a:rPr lang="en-US" dirty="0" err="1"/>
              <a:t>ty</a:t>
            </a:r>
            <a:r>
              <a:rPr lang="en-US" dirty="0"/>
              <a:t> </a:t>
            </a:r>
            <a:r>
              <a:rPr lang="en-US" dirty="0" err="1"/>
              <a:t>dự</a:t>
            </a:r>
            <a:r>
              <a:rPr lang="en-US" dirty="0"/>
              <a:t> </a:t>
            </a:r>
            <a:r>
              <a:rPr lang="en-US" dirty="0" err="1"/>
              <a:t>định</a:t>
            </a:r>
            <a:r>
              <a:rPr lang="en-US" dirty="0"/>
              <a:t> </a:t>
            </a:r>
            <a:r>
              <a:rPr lang="en-US" dirty="0" err="1"/>
              <a:t>phát</a:t>
            </a:r>
            <a:r>
              <a:rPr lang="en-US" dirty="0"/>
              <a:t> </a:t>
            </a:r>
            <a:r>
              <a:rPr lang="en-US" dirty="0" err="1"/>
              <a:t>hành</a:t>
            </a:r>
            <a:r>
              <a:rPr lang="en-US" dirty="0"/>
              <a:t> </a:t>
            </a:r>
            <a:r>
              <a:rPr lang="en-US" dirty="0" err="1"/>
              <a:t>thêm</a:t>
            </a:r>
            <a:r>
              <a:rPr lang="en-US" dirty="0"/>
              <a:t> </a:t>
            </a:r>
            <a:r>
              <a:rPr lang="en-US" dirty="0" err="1"/>
              <a:t>cổ</a:t>
            </a:r>
            <a:r>
              <a:rPr lang="en-US" dirty="0"/>
              <a:t> </a:t>
            </a:r>
            <a:r>
              <a:rPr lang="en-US" dirty="0" err="1"/>
              <a:t>phần</a:t>
            </a:r>
            <a:r>
              <a:rPr lang="en-US" dirty="0"/>
              <a:t> </a:t>
            </a:r>
            <a:r>
              <a:rPr lang="en-US" dirty="0" err="1"/>
              <a:t>ưu</a:t>
            </a:r>
            <a:r>
              <a:rPr lang="en-US" dirty="0"/>
              <a:t> </a:t>
            </a:r>
            <a:r>
              <a:rPr lang="en-US" dirty="0" err="1"/>
              <a:t>đãi</a:t>
            </a:r>
            <a:r>
              <a:rPr lang="en-US" dirty="0"/>
              <a:t> </a:t>
            </a:r>
            <a:r>
              <a:rPr lang="en-US" dirty="0" err="1"/>
              <a:t>để</a:t>
            </a:r>
            <a:r>
              <a:rPr lang="en-US" dirty="0"/>
              <a:t> </a:t>
            </a:r>
            <a:r>
              <a:rPr lang="en-US" dirty="0" err="1"/>
              <a:t>huy</a:t>
            </a:r>
            <a:r>
              <a:rPr lang="en-US" dirty="0"/>
              <a:t> </a:t>
            </a:r>
            <a:r>
              <a:rPr lang="en-US" dirty="0" err="1"/>
              <a:t>động</a:t>
            </a:r>
            <a:r>
              <a:rPr lang="en-US" dirty="0"/>
              <a:t> </a:t>
            </a:r>
            <a:r>
              <a:rPr lang="en-US" dirty="0" err="1"/>
              <a:t>vốn</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đầu</a:t>
            </a:r>
            <a:r>
              <a:rPr lang="en-US" dirty="0"/>
              <a:t> </a:t>
            </a:r>
            <a:r>
              <a:rPr lang="en-US" dirty="0" err="1"/>
              <a:t>tư</a:t>
            </a:r>
            <a:r>
              <a:rPr lang="en-US" dirty="0"/>
              <a:t> . </a:t>
            </a:r>
            <a:r>
              <a:rPr lang="en-US" dirty="0" err="1"/>
              <a:t>Tỷ</a:t>
            </a:r>
            <a:r>
              <a:rPr lang="en-US" dirty="0"/>
              <a:t> </a:t>
            </a:r>
            <a:r>
              <a:rPr lang="en-US" dirty="0" err="1"/>
              <a:t>lệ</a:t>
            </a:r>
            <a:r>
              <a:rPr lang="en-US" dirty="0"/>
              <a:t> chi </a:t>
            </a:r>
            <a:r>
              <a:rPr lang="en-US" dirty="0" err="1"/>
              <a:t>phí</a:t>
            </a:r>
            <a:r>
              <a:rPr lang="en-US" dirty="0"/>
              <a:t> </a:t>
            </a:r>
            <a:r>
              <a:rPr lang="en-US" dirty="0" err="1"/>
              <a:t>phát</a:t>
            </a:r>
            <a:r>
              <a:rPr lang="en-US" dirty="0"/>
              <a:t> </a:t>
            </a:r>
            <a:r>
              <a:rPr lang="en-US" dirty="0" err="1"/>
              <a:t>hành</a:t>
            </a:r>
            <a:r>
              <a:rPr lang="en-US" dirty="0"/>
              <a:t> </a:t>
            </a:r>
            <a:r>
              <a:rPr lang="en-US" dirty="0" err="1"/>
              <a:t>dự</a:t>
            </a:r>
            <a:r>
              <a:rPr lang="en-US" dirty="0"/>
              <a:t> </a:t>
            </a:r>
            <a:r>
              <a:rPr lang="en-US" dirty="0" err="1"/>
              <a:t>tính</a:t>
            </a:r>
            <a:r>
              <a:rPr lang="en-US" dirty="0"/>
              <a:t> </a:t>
            </a:r>
            <a:r>
              <a:rPr lang="en-US" dirty="0" err="1"/>
              <a:t>bằng</a:t>
            </a:r>
            <a:r>
              <a:rPr lang="en-US" dirty="0"/>
              <a:t> 10%. </a:t>
            </a:r>
            <a:r>
              <a:rPr lang="en-US" dirty="0" err="1"/>
              <a:t>Hãy</a:t>
            </a:r>
            <a:r>
              <a:rPr lang="en-US" dirty="0"/>
              <a:t> </a:t>
            </a:r>
            <a:r>
              <a:rPr lang="en-US" dirty="0" err="1"/>
              <a:t>xác</a:t>
            </a:r>
            <a:r>
              <a:rPr lang="en-US" dirty="0"/>
              <a:t> </a:t>
            </a:r>
            <a:r>
              <a:rPr lang="en-US" dirty="0" err="1"/>
              <a:t>định</a:t>
            </a:r>
            <a:r>
              <a:rPr lang="en-US" dirty="0"/>
              <a:t> </a:t>
            </a:r>
            <a:r>
              <a:rPr lang="en-US" dirty="0" err="1"/>
              <a:t>tỷ</a:t>
            </a:r>
            <a:r>
              <a:rPr lang="en-US" dirty="0"/>
              <a:t> </a:t>
            </a:r>
            <a:r>
              <a:rPr lang="en-US" dirty="0" err="1"/>
              <a:t>suất</a:t>
            </a:r>
            <a:r>
              <a:rPr lang="en-US" dirty="0"/>
              <a:t> </a:t>
            </a:r>
            <a:r>
              <a:rPr lang="en-US" dirty="0" err="1"/>
              <a:t>sinh</a:t>
            </a:r>
            <a:r>
              <a:rPr lang="en-US" dirty="0"/>
              <a:t> </a:t>
            </a:r>
            <a:r>
              <a:rPr lang="en-US" dirty="0" err="1"/>
              <a:t>lời</a:t>
            </a:r>
            <a:r>
              <a:rPr lang="en-US" dirty="0"/>
              <a:t> </a:t>
            </a:r>
            <a:r>
              <a:rPr lang="en-US" dirty="0" err="1"/>
              <a:t>đòi</a:t>
            </a:r>
            <a:r>
              <a:rPr lang="en-US" dirty="0"/>
              <a:t> </a:t>
            </a:r>
            <a:r>
              <a:rPr lang="en-US" dirty="0" err="1"/>
              <a:t>hỏi</a:t>
            </a:r>
            <a:r>
              <a:rPr lang="en-US" dirty="0"/>
              <a:t> </a:t>
            </a:r>
            <a:r>
              <a:rPr lang="en-US" dirty="0" err="1"/>
              <a:t>của</a:t>
            </a:r>
            <a:r>
              <a:rPr lang="en-US" dirty="0"/>
              <a:t> </a:t>
            </a:r>
            <a:r>
              <a:rPr lang="en-US" dirty="0" err="1"/>
              <a:t>thị</a:t>
            </a:r>
            <a:r>
              <a:rPr lang="en-US" dirty="0"/>
              <a:t> </a:t>
            </a:r>
            <a:r>
              <a:rPr lang="en-US" dirty="0" err="1"/>
              <a:t>trường</a:t>
            </a:r>
            <a:r>
              <a:rPr lang="en-US" dirty="0"/>
              <a:t> </a:t>
            </a:r>
            <a:r>
              <a:rPr lang="en-US" dirty="0" err="1"/>
              <a:t>đối</a:t>
            </a:r>
            <a:r>
              <a:rPr lang="en-US" dirty="0"/>
              <a:t> </a:t>
            </a:r>
            <a:r>
              <a:rPr lang="en-US" dirty="0" err="1"/>
              <a:t>với</a:t>
            </a:r>
            <a:r>
              <a:rPr lang="en-US" dirty="0"/>
              <a:t> </a:t>
            </a:r>
            <a:r>
              <a:rPr lang="en-US" dirty="0" err="1"/>
              <a:t>cổ</a:t>
            </a:r>
            <a:r>
              <a:rPr lang="en-US" dirty="0"/>
              <a:t> </a:t>
            </a:r>
            <a:r>
              <a:rPr lang="en-US" dirty="0" err="1"/>
              <a:t>phần</a:t>
            </a:r>
            <a:r>
              <a:rPr lang="en-US" dirty="0"/>
              <a:t> </a:t>
            </a:r>
            <a:r>
              <a:rPr lang="en-US" dirty="0" err="1"/>
              <a:t>ưu</a:t>
            </a:r>
            <a:r>
              <a:rPr lang="en-US" dirty="0"/>
              <a:t> </a:t>
            </a:r>
            <a:r>
              <a:rPr lang="en-US" dirty="0" err="1"/>
              <a:t>đãi</a:t>
            </a:r>
            <a:r>
              <a:rPr lang="en-US" dirty="0"/>
              <a:t> </a:t>
            </a:r>
            <a:r>
              <a:rPr lang="en-US" dirty="0" err="1"/>
              <a:t>và</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khi</a:t>
            </a:r>
            <a:r>
              <a:rPr lang="en-US" dirty="0"/>
              <a:t> </a:t>
            </a:r>
            <a:r>
              <a:rPr lang="en-US" dirty="0" err="1"/>
              <a:t>công</a:t>
            </a:r>
            <a:r>
              <a:rPr lang="en-US" dirty="0"/>
              <a:t> </a:t>
            </a:r>
            <a:r>
              <a:rPr lang="en-US" dirty="0" err="1"/>
              <a:t>ty</a:t>
            </a:r>
            <a:r>
              <a:rPr lang="en-US" dirty="0"/>
              <a:t> </a:t>
            </a:r>
            <a:r>
              <a:rPr lang="en-US" dirty="0" err="1"/>
              <a:t>huy</a:t>
            </a:r>
            <a:r>
              <a:rPr lang="en-US" dirty="0"/>
              <a:t> </a:t>
            </a:r>
            <a:r>
              <a:rPr lang="en-US" dirty="0" err="1"/>
              <a:t>động</a:t>
            </a:r>
            <a:r>
              <a:rPr lang="en-US" dirty="0"/>
              <a:t> </a:t>
            </a:r>
            <a:r>
              <a:rPr lang="en-US" dirty="0" err="1"/>
              <a:t>mới</a:t>
            </a:r>
            <a:r>
              <a:rPr lang="en-US" dirty="0"/>
              <a:t> </a:t>
            </a:r>
            <a:r>
              <a:rPr lang="en-US" dirty="0" err="1"/>
              <a:t>từ</a:t>
            </a:r>
            <a:r>
              <a:rPr lang="en-US" dirty="0"/>
              <a:t> </a:t>
            </a:r>
            <a:r>
              <a:rPr lang="en-US" dirty="0" err="1"/>
              <a:t>cổ</a:t>
            </a:r>
            <a:r>
              <a:rPr lang="en-US" dirty="0"/>
              <a:t> </a:t>
            </a:r>
            <a:r>
              <a:rPr lang="en-US" dirty="0" err="1"/>
              <a:t>phần</a:t>
            </a:r>
            <a:r>
              <a:rPr lang="en-US" dirty="0"/>
              <a:t> </a:t>
            </a:r>
            <a:r>
              <a:rPr lang="en-US" dirty="0" err="1"/>
              <a:t>ưu</a:t>
            </a:r>
            <a:r>
              <a:rPr lang="en-US" dirty="0"/>
              <a:t> </a:t>
            </a:r>
            <a:r>
              <a:rPr lang="en-US" dirty="0" err="1"/>
              <a:t>đãi</a:t>
            </a:r>
            <a:r>
              <a:rPr lang="en-US" dirty="0"/>
              <a:t>?</a:t>
            </a:r>
          </a:p>
          <a:p>
            <a:pPr marL="0" indent="0" algn="just">
              <a:lnSpc>
                <a:spcPct val="130000"/>
              </a:lnSpc>
              <a:buNone/>
            </a:pPr>
            <a:endParaRPr lang="en-US" dirty="0"/>
          </a:p>
        </p:txBody>
      </p:sp>
    </p:spTree>
    <p:extLst>
      <p:ext uri="{BB962C8B-B14F-4D97-AF65-F5344CB8AC3E}">
        <p14:creationId xmlns:p14="http://schemas.microsoft.com/office/powerpoint/2010/main" val="11976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a:t>
            </a:r>
            <a:r>
              <a:rPr lang="en-US" dirty="0" err="1"/>
              <a:t>phí</a:t>
            </a:r>
            <a:r>
              <a:rPr lang="en-US" dirty="0"/>
              <a:t> </a:t>
            </a:r>
            <a:r>
              <a:rPr lang="en-US" dirty="0" err="1"/>
              <a:t>sử</a:t>
            </a:r>
            <a:r>
              <a:rPr lang="en-US" dirty="0"/>
              <a:t> </a:t>
            </a:r>
            <a:r>
              <a:rPr lang="en-US" dirty="0" err="1"/>
              <a:t>dụng</a:t>
            </a:r>
            <a:r>
              <a:rPr lang="en-US" dirty="0"/>
              <a:t> </a:t>
            </a:r>
            <a:r>
              <a:rPr lang="en-US" dirty="0" err="1"/>
              <a:t>lợi</a:t>
            </a:r>
            <a:r>
              <a:rPr lang="en-US" dirty="0"/>
              <a:t> </a:t>
            </a:r>
            <a:r>
              <a:rPr lang="en-US" dirty="0" err="1"/>
              <a:t>nhuận</a:t>
            </a:r>
            <a:r>
              <a:rPr lang="en-US" dirty="0"/>
              <a:t> </a:t>
            </a:r>
            <a:r>
              <a:rPr lang="en-US" dirty="0" err="1"/>
              <a:t>để</a:t>
            </a:r>
            <a:r>
              <a:rPr lang="en-US" dirty="0"/>
              <a:t> </a:t>
            </a:r>
            <a:r>
              <a:rPr lang="en-US" dirty="0" err="1"/>
              <a:t>lại</a:t>
            </a:r>
            <a:endParaRPr lang="en-US" dirty="0"/>
          </a:p>
        </p:txBody>
      </p:sp>
      <p:sp>
        <p:nvSpPr>
          <p:cNvPr id="3" name="Content Placeholder 2"/>
          <p:cNvSpPr>
            <a:spLocks noGrp="1"/>
          </p:cNvSpPr>
          <p:nvPr>
            <p:ph idx="1"/>
          </p:nvPr>
        </p:nvSpPr>
        <p:spPr>
          <a:xfrm>
            <a:off x="379368" y="1949824"/>
            <a:ext cx="7983583" cy="4007224"/>
          </a:xfrm>
        </p:spPr>
        <p:txBody>
          <a:bodyPr/>
          <a:lstStyle/>
          <a:p>
            <a:r>
              <a:rPr lang="en-US" dirty="0" err="1"/>
              <a:t>Phương</a:t>
            </a:r>
            <a:r>
              <a:rPr lang="en-US" dirty="0"/>
              <a:t> </a:t>
            </a:r>
            <a:r>
              <a:rPr lang="en-US" dirty="0" err="1"/>
              <a:t>pháp</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tăng</a:t>
            </a:r>
            <a:r>
              <a:rPr lang="en-US" dirty="0"/>
              <a:t> </a:t>
            </a:r>
            <a:r>
              <a:rPr lang="en-US" dirty="0" err="1"/>
              <a:t>trưởng</a:t>
            </a:r>
            <a:r>
              <a:rPr lang="en-US" dirty="0"/>
              <a:t> </a:t>
            </a:r>
            <a:r>
              <a:rPr lang="en-US" dirty="0" err="1"/>
              <a:t>cổ</a:t>
            </a:r>
            <a:r>
              <a:rPr lang="en-US" dirty="0"/>
              <a:t> </a:t>
            </a:r>
            <a:r>
              <a:rPr lang="en-US" dirty="0" err="1"/>
              <a:t>tức</a:t>
            </a:r>
            <a:endParaRPr lang="en-US" dirty="0"/>
          </a:p>
          <a:p>
            <a:endParaRPr lang="en-US" dirty="0"/>
          </a:p>
          <a:p>
            <a:r>
              <a:rPr lang="en-US" dirty="0" err="1"/>
              <a:t>Phương</a:t>
            </a:r>
            <a:r>
              <a:rPr lang="en-US" dirty="0"/>
              <a:t> </a:t>
            </a:r>
            <a:r>
              <a:rPr lang="en-US" dirty="0" err="1"/>
              <a:t>pháp</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định</a:t>
            </a:r>
            <a:r>
              <a:rPr lang="en-US" dirty="0"/>
              <a:t> </a:t>
            </a:r>
            <a:r>
              <a:rPr lang="en-US" dirty="0" err="1"/>
              <a:t>giá</a:t>
            </a:r>
            <a:r>
              <a:rPr lang="en-US" dirty="0"/>
              <a:t> </a:t>
            </a:r>
            <a:r>
              <a:rPr lang="en-US" dirty="0" err="1"/>
              <a:t>tài</a:t>
            </a:r>
            <a:r>
              <a:rPr lang="en-US" dirty="0"/>
              <a:t> </a:t>
            </a:r>
            <a:r>
              <a:rPr lang="en-US" dirty="0" err="1"/>
              <a:t>sản</a:t>
            </a:r>
            <a:r>
              <a:rPr lang="en-US" dirty="0"/>
              <a:t> </a:t>
            </a:r>
            <a:r>
              <a:rPr lang="en-US" dirty="0" err="1"/>
              <a:t>vốn</a:t>
            </a:r>
            <a:r>
              <a:rPr lang="en-US" dirty="0"/>
              <a:t> (CAPM)</a:t>
            </a:r>
          </a:p>
          <a:p>
            <a:endParaRPr lang="en-US" dirty="0"/>
          </a:p>
          <a:p>
            <a:r>
              <a:rPr lang="en-US" dirty="0" err="1"/>
              <a:t>Phương</a:t>
            </a:r>
            <a:r>
              <a:rPr lang="en-US" dirty="0"/>
              <a:t> </a:t>
            </a:r>
            <a:r>
              <a:rPr lang="en-US" dirty="0" err="1"/>
              <a:t>pháp</a:t>
            </a:r>
            <a:r>
              <a:rPr lang="en-US" dirty="0"/>
              <a:t> </a:t>
            </a:r>
            <a:r>
              <a:rPr lang="en-US" dirty="0" err="1"/>
              <a:t>theo</a:t>
            </a:r>
            <a:r>
              <a:rPr lang="en-US" dirty="0"/>
              <a:t> </a:t>
            </a:r>
            <a:r>
              <a:rPr lang="en-US" dirty="0" err="1"/>
              <a:t>lãi</a:t>
            </a:r>
            <a:r>
              <a:rPr lang="en-US" dirty="0"/>
              <a:t> </a:t>
            </a:r>
            <a:r>
              <a:rPr lang="en-US" dirty="0" err="1"/>
              <a:t>suất</a:t>
            </a:r>
            <a:r>
              <a:rPr lang="en-US" dirty="0"/>
              <a:t> </a:t>
            </a:r>
            <a:r>
              <a:rPr lang="en-US" dirty="0" err="1"/>
              <a:t>trái</a:t>
            </a:r>
            <a:r>
              <a:rPr lang="en-US" dirty="0"/>
              <a:t> </a:t>
            </a:r>
            <a:r>
              <a:rPr lang="en-US" dirty="0" err="1"/>
              <a:t>phiếu</a:t>
            </a:r>
            <a:r>
              <a:rPr lang="en-US" dirty="0"/>
              <a:t> </a:t>
            </a:r>
            <a:r>
              <a:rPr lang="en-US" dirty="0" err="1"/>
              <a:t>cộng</a:t>
            </a:r>
            <a:r>
              <a:rPr lang="en-US" dirty="0"/>
              <a:t> </a:t>
            </a:r>
            <a:r>
              <a:rPr lang="en-US" dirty="0" err="1"/>
              <a:t>thêm</a:t>
            </a:r>
            <a:r>
              <a:rPr lang="en-US" dirty="0"/>
              <a:t> </a:t>
            </a:r>
            <a:r>
              <a:rPr lang="en-US" dirty="0" err="1"/>
              <a:t>mức</a:t>
            </a:r>
            <a:r>
              <a:rPr lang="en-US" dirty="0"/>
              <a:t> </a:t>
            </a:r>
            <a:r>
              <a:rPr lang="en-US" dirty="0" err="1"/>
              <a:t>bù</a:t>
            </a:r>
            <a:r>
              <a:rPr lang="en-US" dirty="0"/>
              <a:t>  </a:t>
            </a:r>
            <a:r>
              <a:rPr lang="en-US" dirty="0" err="1"/>
              <a:t>rủi</a:t>
            </a:r>
            <a:r>
              <a:rPr lang="en-US" dirty="0"/>
              <a:t> </a:t>
            </a:r>
            <a:r>
              <a:rPr lang="en-US" dirty="0" err="1"/>
              <a:t>ro</a:t>
            </a:r>
            <a:endParaRPr lang="en-US" dirty="0"/>
          </a:p>
        </p:txBody>
      </p:sp>
    </p:spTree>
    <p:extLst>
      <p:ext uri="{BB962C8B-B14F-4D97-AF65-F5344CB8AC3E}">
        <p14:creationId xmlns:p14="http://schemas.microsoft.com/office/powerpoint/2010/main" val="1064991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228600" y="3765123"/>
            <a:ext cx="8534400" cy="1569660"/>
          </a:xfrm>
          <a:prstGeom prst="rect">
            <a:avLst/>
          </a:prstGeom>
          <a:noFill/>
          <a:ln w="9525">
            <a:noFill/>
            <a:miter lim="800000"/>
            <a:headEnd/>
            <a:tailEnd/>
          </a:ln>
        </p:spPr>
        <p:txBody>
          <a:bodyPr wrap="square" anchor="ctr">
            <a:spAutoFit/>
          </a:bodyPr>
          <a:lstStyle/>
          <a:p>
            <a:pPr indent="457200" eaLnBrk="1" hangingPunct="1"/>
            <a:r>
              <a:rPr lang="en-US" sz="2400" dirty="0">
                <a:solidFill>
                  <a:srgbClr val="103154"/>
                </a:solidFill>
                <a:cs typeface="Times New Roman" pitchFamily="18" charset="0"/>
              </a:rPr>
              <a:t>Trong đó : </a:t>
            </a:r>
          </a:p>
          <a:p>
            <a:pPr indent="457200" eaLnBrk="1" hangingPunct="1"/>
            <a:r>
              <a:rPr lang="en-US" sz="2400" dirty="0">
                <a:solidFill>
                  <a:srgbClr val="103154"/>
                </a:solidFill>
                <a:cs typeface="Times New Roman" pitchFamily="18" charset="0"/>
              </a:rPr>
              <a:t>	+ r</a:t>
            </a:r>
            <a:r>
              <a:rPr lang="en-US" baseline="-25000" dirty="0">
                <a:solidFill>
                  <a:srgbClr val="103154"/>
                </a:solidFill>
                <a:cs typeface="Times New Roman" pitchFamily="18" charset="0"/>
              </a:rPr>
              <a:t>e</a:t>
            </a:r>
            <a:r>
              <a:rPr lang="en-US" sz="2400" baseline="-25000" dirty="0">
                <a:solidFill>
                  <a:srgbClr val="103154"/>
                </a:solidFill>
                <a:cs typeface="Times New Roman" pitchFamily="18" charset="0"/>
              </a:rPr>
              <a:t> </a:t>
            </a:r>
            <a:r>
              <a:rPr lang="en-US" sz="2400" dirty="0">
                <a:solidFill>
                  <a:srgbClr val="103154"/>
                </a:solidFill>
                <a:cs typeface="Times New Roman" pitchFamily="18" charset="0"/>
              </a:rPr>
              <a:t>: Chi phi s</a:t>
            </a:r>
            <a:r>
              <a:rPr lang="en-US" sz="2400" dirty="0">
                <a:solidFill>
                  <a:srgbClr val="103154"/>
                </a:solidFill>
              </a:rPr>
              <a:t>ử dung lợi nhuận để lại tái đầu tư</a:t>
            </a:r>
          </a:p>
          <a:p>
            <a:pPr indent="457200"/>
            <a:r>
              <a:rPr lang="en-US" sz="2400" dirty="0">
                <a:solidFill>
                  <a:srgbClr val="103154"/>
                </a:solidFill>
                <a:cs typeface="Times New Roman" pitchFamily="18" charset="0"/>
              </a:rPr>
              <a:t>       + D</a:t>
            </a:r>
            <a:r>
              <a:rPr lang="en-US" sz="2400" baseline="-30000" dirty="0">
                <a:solidFill>
                  <a:srgbClr val="103154"/>
                </a:solidFill>
                <a:cs typeface="Times New Roman" pitchFamily="18" charset="0"/>
              </a:rPr>
              <a:t>1</a:t>
            </a:r>
            <a:r>
              <a:rPr lang="en-US" sz="2400" dirty="0">
                <a:solidFill>
                  <a:srgbClr val="103154"/>
                </a:solidFill>
                <a:cs typeface="Times New Roman" pitchFamily="18" charset="0"/>
              </a:rPr>
              <a:t> : Cổ tức dự tính nhận được ở năm thứ 1</a:t>
            </a:r>
            <a:endParaRPr lang="en-US" sz="2400" dirty="0">
              <a:solidFill>
                <a:srgbClr val="103154"/>
              </a:solidFill>
            </a:endParaRPr>
          </a:p>
          <a:p>
            <a:pPr indent="457200"/>
            <a:r>
              <a:rPr lang="en-US" sz="2400" dirty="0">
                <a:solidFill>
                  <a:srgbClr val="103154"/>
                </a:solidFill>
                <a:cs typeface="Times New Roman" pitchFamily="18" charset="0"/>
              </a:rPr>
              <a:t>       + g  : Tốc độ tăng trưởng cổ tức đều đặn hàng năm dự tính</a:t>
            </a:r>
            <a:r>
              <a:rPr lang="en-US" sz="2000" dirty="0">
                <a:solidFill>
                  <a:srgbClr val="103154"/>
                </a:solidFill>
                <a:cs typeface="Times New Roman" pitchFamily="18" charset="0"/>
              </a:rPr>
              <a:t>.</a:t>
            </a:r>
          </a:p>
        </p:txBody>
      </p:sp>
      <p:graphicFrame>
        <p:nvGraphicFramePr>
          <p:cNvPr id="3074" name="Object 5"/>
          <p:cNvGraphicFramePr>
            <a:graphicFrameLocks noChangeAspect="1"/>
          </p:cNvGraphicFramePr>
          <p:nvPr>
            <p:extLst>
              <p:ext uri="{D42A27DB-BD31-4B8C-83A1-F6EECF244321}">
                <p14:modId xmlns:p14="http://schemas.microsoft.com/office/powerpoint/2010/main" val="1608759646"/>
              </p:ext>
            </p:extLst>
          </p:nvPr>
        </p:nvGraphicFramePr>
        <p:xfrm>
          <a:off x="2818607" y="2398500"/>
          <a:ext cx="3505200" cy="1617662"/>
        </p:xfrm>
        <a:graphic>
          <a:graphicData uri="http://schemas.openxmlformats.org/presentationml/2006/ole">
            <mc:AlternateContent xmlns:mc="http://schemas.openxmlformats.org/markup-compatibility/2006">
              <mc:Choice xmlns:v="urn:schemas-microsoft-com:vml" Requires="v">
                <p:oleObj name="Equation" r:id="rId2" imgW="761669" imgH="469696" progId="Equation.3">
                  <p:embed/>
                </p:oleObj>
              </mc:Choice>
              <mc:Fallback>
                <p:oleObj name="Equation" r:id="rId2" imgW="761669" imgH="469696"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607" y="2398500"/>
                        <a:ext cx="3505200" cy="16176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77" name="Rectangle 7"/>
          <p:cNvSpPr>
            <a:spLocks noChangeArrowheads="1"/>
          </p:cNvSpPr>
          <p:nvPr/>
        </p:nvSpPr>
        <p:spPr bwMode="auto">
          <a:xfrm>
            <a:off x="457200" y="4267200"/>
            <a:ext cx="8153400" cy="396875"/>
          </a:xfrm>
          <a:prstGeom prst="rect">
            <a:avLst/>
          </a:prstGeom>
          <a:noFill/>
          <a:ln w="9525">
            <a:noFill/>
            <a:miter lim="800000"/>
            <a:headEnd/>
            <a:tailEnd/>
          </a:ln>
        </p:spPr>
        <p:txBody>
          <a:bodyPr anchor="ctr">
            <a:spAutoFit/>
          </a:bodyPr>
          <a:lstStyle/>
          <a:p>
            <a:pPr eaLnBrk="1" hangingPunct="1"/>
            <a:endParaRPr lang="en-US" sz="2000" b="1">
              <a:solidFill>
                <a:srgbClr val="0000CC"/>
              </a:solidFill>
            </a:endParaRPr>
          </a:p>
        </p:txBody>
      </p:sp>
      <p:sp>
        <p:nvSpPr>
          <p:cNvPr id="2" name="Title 1"/>
          <p:cNvSpPr>
            <a:spLocks noGrp="1"/>
          </p:cNvSpPr>
          <p:nvPr>
            <p:ph type="title"/>
          </p:nvPr>
        </p:nvSpPr>
        <p:spPr/>
        <p:txBody>
          <a:bodyPr/>
          <a:lstStyle/>
          <a:p>
            <a:r>
              <a:rPr lang="en-US" dirty="0"/>
              <a:t>Chi </a:t>
            </a:r>
            <a:r>
              <a:rPr lang="en-US" dirty="0" err="1"/>
              <a:t>phí</a:t>
            </a:r>
            <a:r>
              <a:rPr lang="en-US" dirty="0"/>
              <a:t> </a:t>
            </a:r>
            <a:r>
              <a:rPr lang="en-US" dirty="0" err="1"/>
              <a:t>sử</a:t>
            </a:r>
            <a:r>
              <a:rPr lang="en-US" dirty="0"/>
              <a:t> </a:t>
            </a:r>
            <a:r>
              <a:rPr lang="en-US" dirty="0" err="1"/>
              <a:t>dụng</a:t>
            </a:r>
            <a:r>
              <a:rPr lang="en-US" dirty="0"/>
              <a:t> </a:t>
            </a:r>
            <a:r>
              <a:rPr lang="en-US" dirty="0" err="1"/>
              <a:t>lợi</a:t>
            </a:r>
            <a:r>
              <a:rPr lang="en-US" dirty="0"/>
              <a:t> </a:t>
            </a:r>
            <a:r>
              <a:rPr lang="en-US" dirty="0" err="1"/>
              <a:t>nhuận</a:t>
            </a:r>
            <a:r>
              <a:rPr lang="en-US" dirty="0"/>
              <a:t> </a:t>
            </a:r>
            <a:r>
              <a:rPr lang="en-US" dirty="0" err="1"/>
              <a:t>để</a:t>
            </a:r>
            <a:r>
              <a:rPr lang="en-US" dirty="0"/>
              <a:t> </a:t>
            </a:r>
            <a:r>
              <a:rPr lang="en-US" dirty="0" err="1"/>
              <a:t>lại</a:t>
            </a:r>
            <a:endParaRPr lang="en-US" dirty="0"/>
          </a:p>
        </p:txBody>
      </p:sp>
      <p:sp>
        <p:nvSpPr>
          <p:cNvPr id="3" name="TextBox 2">
            <a:extLst>
              <a:ext uri="{FF2B5EF4-FFF2-40B4-BE49-F238E27FC236}">
                <a16:creationId xmlns:a16="http://schemas.microsoft.com/office/drawing/2014/main" id="{1BD79FAD-65DD-BA44-BB3A-EA6927AC2ABD}"/>
              </a:ext>
            </a:extLst>
          </p:cNvPr>
          <p:cNvSpPr txBox="1"/>
          <p:nvPr/>
        </p:nvSpPr>
        <p:spPr>
          <a:xfrm>
            <a:off x="1034710" y="1841609"/>
            <a:ext cx="5514651" cy="523220"/>
          </a:xfrm>
          <a:prstGeom prst="rect">
            <a:avLst/>
          </a:prstGeom>
          <a:noFill/>
        </p:spPr>
        <p:txBody>
          <a:bodyPr wrap="none" rtlCol="0">
            <a:spAutoFit/>
          </a:bodyPr>
          <a:lstStyle/>
          <a:p>
            <a:r>
              <a:rPr lang="en-US" sz="2800" dirty="0"/>
              <a:t>PP </a:t>
            </a:r>
            <a:r>
              <a:rPr lang="en-US" sz="2800" dirty="0" err="1"/>
              <a:t>theo</a:t>
            </a:r>
            <a:r>
              <a:rPr lang="en-US" sz="2800" dirty="0"/>
              <a:t> </a:t>
            </a:r>
            <a:r>
              <a:rPr lang="en-US" sz="2800" dirty="0" err="1"/>
              <a:t>mô</a:t>
            </a:r>
            <a:r>
              <a:rPr lang="en-US" sz="2800" dirty="0"/>
              <a:t> </a:t>
            </a:r>
            <a:r>
              <a:rPr lang="en-US" sz="2800" dirty="0" err="1"/>
              <a:t>hình</a:t>
            </a:r>
            <a:r>
              <a:rPr lang="en-US" sz="2800" dirty="0"/>
              <a:t> </a:t>
            </a:r>
            <a:r>
              <a:rPr lang="en-US" sz="2800" dirty="0" err="1"/>
              <a:t>tăng</a:t>
            </a:r>
            <a:r>
              <a:rPr lang="en-US" sz="2800" dirty="0"/>
              <a:t> </a:t>
            </a:r>
            <a:r>
              <a:rPr lang="en-US" sz="2800" dirty="0" err="1"/>
              <a:t>trưởng</a:t>
            </a:r>
            <a:r>
              <a:rPr lang="en-US" sz="2800" dirty="0"/>
              <a:t> </a:t>
            </a:r>
            <a:r>
              <a:rPr lang="en-US" sz="2800" dirty="0" err="1"/>
              <a:t>cổ</a:t>
            </a:r>
            <a:r>
              <a:rPr lang="en-US" sz="2800" dirty="0"/>
              <a:t> </a:t>
            </a:r>
            <a:r>
              <a:rPr lang="en-US" sz="2800" dirty="0" err="1"/>
              <a:t>tức</a:t>
            </a:r>
            <a:endParaRPr lang="en-US" sz="2800" dirty="0"/>
          </a:p>
        </p:txBody>
      </p:sp>
    </p:spTree>
    <p:extLst>
      <p:ext uri="{BB962C8B-B14F-4D97-AF65-F5344CB8AC3E}">
        <p14:creationId xmlns:p14="http://schemas.microsoft.com/office/powerpoint/2010/main" val="3393956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7129-0543-DB44-B844-021FD5A1582C}"/>
              </a:ext>
            </a:extLst>
          </p:cNvPr>
          <p:cNvSpPr>
            <a:spLocks noGrp="1"/>
          </p:cNvSpPr>
          <p:nvPr>
            <p:ph type="title"/>
          </p:nvPr>
        </p:nvSpPr>
        <p:spPr/>
        <p:txBody>
          <a:bodyPr/>
          <a:lstStyle/>
          <a:p>
            <a:r>
              <a:rPr lang="en-US" dirty="0" err="1"/>
              <a:t>Ví</a:t>
            </a:r>
            <a:r>
              <a:rPr lang="en-US" dirty="0"/>
              <a:t> </a:t>
            </a:r>
            <a:r>
              <a:rPr lang="en-US" dirty="0" err="1"/>
              <a:t>dụ</a:t>
            </a:r>
            <a:r>
              <a:rPr lang="en-US" dirty="0"/>
              <a:t> 1</a:t>
            </a:r>
          </a:p>
        </p:txBody>
      </p:sp>
      <p:sp>
        <p:nvSpPr>
          <p:cNvPr id="3" name="Content Placeholder 2">
            <a:extLst>
              <a:ext uri="{FF2B5EF4-FFF2-40B4-BE49-F238E27FC236}">
                <a16:creationId xmlns:a16="http://schemas.microsoft.com/office/drawing/2014/main" id="{186A1A43-6E14-F443-B305-BFE3022D0784}"/>
              </a:ext>
            </a:extLst>
          </p:cNvPr>
          <p:cNvSpPr>
            <a:spLocks noGrp="1"/>
          </p:cNvSpPr>
          <p:nvPr>
            <p:ph idx="1"/>
          </p:nvPr>
        </p:nvSpPr>
        <p:spPr/>
        <p:txBody>
          <a:bodyPr>
            <a:normAutofit fontScale="92500" lnSpcReduction="20000"/>
          </a:bodyPr>
          <a:lstStyle/>
          <a:p>
            <a:pPr marL="0" indent="0">
              <a:buNone/>
            </a:pPr>
            <a:r>
              <a:rPr lang="en-US" dirty="0" err="1"/>
              <a:t>Doanh</a:t>
            </a:r>
            <a:r>
              <a:rPr lang="en-US" dirty="0"/>
              <a:t> </a:t>
            </a:r>
            <a:r>
              <a:rPr lang="en-US" dirty="0" err="1"/>
              <a:t>nghiệp</a:t>
            </a:r>
            <a:r>
              <a:rPr lang="en-US" dirty="0"/>
              <a:t> X </a:t>
            </a:r>
            <a:r>
              <a:rPr lang="en-US" dirty="0" err="1"/>
              <a:t>có</a:t>
            </a:r>
            <a:r>
              <a:rPr lang="en-US" dirty="0"/>
              <a:t> </a:t>
            </a:r>
            <a:r>
              <a:rPr lang="en-US" dirty="0" err="1"/>
              <a:t>thông</a:t>
            </a:r>
            <a:r>
              <a:rPr lang="en-US" dirty="0"/>
              <a:t> tin </a:t>
            </a:r>
            <a:r>
              <a:rPr lang="en-US" dirty="0" err="1"/>
              <a:t>tài</a:t>
            </a:r>
            <a:r>
              <a:rPr lang="en-US" dirty="0"/>
              <a:t> </a:t>
            </a:r>
            <a:r>
              <a:rPr lang="en-US" dirty="0" err="1"/>
              <a:t>chính</a:t>
            </a:r>
            <a:r>
              <a:rPr lang="en-US" dirty="0"/>
              <a:t> </a:t>
            </a:r>
            <a:r>
              <a:rPr lang="en-US" dirty="0" err="1"/>
              <a:t>năm</a:t>
            </a:r>
            <a:r>
              <a:rPr lang="en-US" dirty="0"/>
              <a:t> nay (</a:t>
            </a:r>
            <a:r>
              <a:rPr lang="en-US" dirty="0" err="1"/>
              <a:t>năm</a:t>
            </a:r>
            <a:r>
              <a:rPr lang="en-US" dirty="0"/>
              <a:t> N) </a:t>
            </a:r>
            <a:r>
              <a:rPr lang="en-US" dirty="0" err="1"/>
              <a:t>như</a:t>
            </a:r>
            <a:r>
              <a:rPr lang="en-US" dirty="0"/>
              <a:t> </a:t>
            </a:r>
            <a:r>
              <a:rPr lang="en-US" dirty="0" err="1"/>
              <a:t>sau</a:t>
            </a:r>
            <a:r>
              <a:rPr lang="en-US" dirty="0"/>
              <a:t>:</a:t>
            </a:r>
          </a:p>
          <a:p>
            <a:pPr>
              <a:buFontTx/>
              <a:buChar char="-"/>
            </a:pPr>
            <a:r>
              <a:rPr lang="en-US" dirty="0" err="1"/>
              <a:t>Lợi</a:t>
            </a:r>
            <a:r>
              <a:rPr lang="en-US" dirty="0"/>
              <a:t> </a:t>
            </a:r>
            <a:r>
              <a:rPr lang="en-US" dirty="0" err="1"/>
              <a:t>nhuận</a:t>
            </a:r>
            <a:r>
              <a:rPr lang="en-US" dirty="0"/>
              <a:t> </a:t>
            </a:r>
            <a:r>
              <a:rPr lang="en-US" dirty="0" err="1"/>
              <a:t>sau</a:t>
            </a:r>
            <a:r>
              <a:rPr lang="en-US" dirty="0"/>
              <a:t> </a:t>
            </a:r>
            <a:r>
              <a:rPr lang="en-US" dirty="0" err="1"/>
              <a:t>thuế</a:t>
            </a:r>
            <a:r>
              <a:rPr lang="en-US" dirty="0"/>
              <a:t> </a:t>
            </a:r>
            <a:r>
              <a:rPr lang="en-US" dirty="0" err="1"/>
              <a:t>là</a:t>
            </a:r>
            <a:r>
              <a:rPr lang="en-US" dirty="0"/>
              <a:t> 2000 </a:t>
            </a:r>
            <a:r>
              <a:rPr lang="en-US" dirty="0" err="1"/>
              <a:t>tỷ</a:t>
            </a:r>
            <a:r>
              <a:rPr lang="en-US" dirty="0"/>
              <a:t> </a:t>
            </a:r>
            <a:r>
              <a:rPr lang="en-US" dirty="0" err="1"/>
              <a:t>đồng</a:t>
            </a:r>
            <a:r>
              <a:rPr lang="en-US" dirty="0"/>
              <a:t>.</a:t>
            </a:r>
          </a:p>
          <a:p>
            <a:pPr>
              <a:buFontTx/>
              <a:buChar char="-"/>
            </a:pPr>
            <a:r>
              <a:rPr lang="en-US" dirty="0" err="1"/>
              <a:t>Cổ</a:t>
            </a:r>
            <a:r>
              <a:rPr lang="en-US" dirty="0"/>
              <a:t> </a:t>
            </a:r>
            <a:r>
              <a:rPr lang="en-US" dirty="0" err="1"/>
              <a:t>tức</a:t>
            </a:r>
            <a:r>
              <a:rPr lang="en-US" dirty="0"/>
              <a:t> </a:t>
            </a:r>
            <a:r>
              <a:rPr lang="en-US" dirty="0" err="1"/>
              <a:t>cổ</a:t>
            </a:r>
            <a:r>
              <a:rPr lang="en-US" dirty="0"/>
              <a:t> </a:t>
            </a:r>
            <a:r>
              <a:rPr lang="en-US" dirty="0" err="1"/>
              <a:t>phiếu</a:t>
            </a:r>
            <a:r>
              <a:rPr lang="en-US" dirty="0"/>
              <a:t> </a:t>
            </a:r>
            <a:r>
              <a:rPr lang="en-US" dirty="0" err="1"/>
              <a:t>ưu</a:t>
            </a:r>
            <a:r>
              <a:rPr lang="en-US" dirty="0"/>
              <a:t> </a:t>
            </a:r>
            <a:r>
              <a:rPr lang="en-US" dirty="0" err="1"/>
              <a:t>đãi</a:t>
            </a:r>
            <a:r>
              <a:rPr lang="en-US" dirty="0"/>
              <a:t> </a:t>
            </a:r>
            <a:r>
              <a:rPr lang="en-US" dirty="0" err="1"/>
              <a:t>là</a:t>
            </a:r>
            <a:r>
              <a:rPr lang="en-US" dirty="0"/>
              <a:t> 200 </a:t>
            </a:r>
            <a:r>
              <a:rPr lang="en-US" dirty="0" err="1"/>
              <a:t>tỷ</a:t>
            </a:r>
            <a:r>
              <a:rPr lang="en-US" dirty="0"/>
              <a:t> </a:t>
            </a:r>
            <a:r>
              <a:rPr lang="en-US" dirty="0" err="1"/>
              <a:t>đồng</a:t>
            </a:r>
            <a:endParaRPr lang="en-US" dirty="0"/>
          </a:p>
          <a:p>
            <a:pPr>
              <a:buFontTx/>
              <a:buChar char="-"/>
            </a:pPr>
            <a:r>
              <a:rPr lang="en-US" dirty="0" err="1"/>
              <a:t>Tỷ</a:t>
            </a:r>
            <a:r>
              <a:rPr lang="en-US" dirty="0"/>
              <a:t> </a:t>
            </a:r>
            <a:r>
              <a:rPr lang="en-US" dirty="0" err="1"/>
              <a:t>lệ</a:t>
            </a:r>
            <a:r>
              <a:rPr lang="en-US" dirty="0"/>
              <a:t> chi </a:t>
            </a:r>
            <a:r>
              <a:rPr lang="en-US" dirty="0" err="1"/>
              <a:t>trả</a:t>
            </a:r>
            <a:r>
              <a:rPr lang="en-US" dirty="0"/>
              <a:t> </a:t>
            </a:r>
            <a:r>
              <a:rPr lang="en-US" dirty="0" err="1"/>
              <a:t>cổ</a:t>
            </a:r>
            <a:r>
              <a:rPr lang="en-US" dirty="0"/>
              <a:t> </a:t>
            </a:r>
            <a:r>
              <a:rPr lang="en-US" dirty="0" err="1"/>
              <a:t>tức</a:t>
            </a:r>
            <a:r>
              <a:rPr lang="en-US" dirty="0"/>
              <a:t> </a:t>
            </a:r>
            <a:r>
              <a:rPr lang="en-US" dirty="0" err="1"/>
              <a:t>là</a:t>
            </a:r>
            <a:r>
              <a:rPr lang="en-US" dirty="0"/>
              <a:t> 50%</a:t>
            </a:r>
          </a:p>
          <a:p>
            <a:pPr>
              <a:buFontTx/>
              <a:buChar char="-"/>
            </a:pPr>
            <a:r>
              <a:rPr lang="en-US" dirty="0" err="1"/>
              <a:t>Số</a:t>
            </a:r>
            <a:r>
              <a:rPr lang="en-US" dirty="0"/>
              <a:t> </a:t>
            </a:r>
            <a:r>
              <a:rPr lang="en-US" dirty="0" err="1"/>
              <a:t>lượng</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là</a:t>
            </a:r>
            <a:r>
              <a:rPr lang="en-US" dirty="0"/>
              <a:t> 45 </a:t>
            </a:r>
            <a:r>
              <a:rPr lang="en-US" dirty="0" err="1"/>
              <a:t>triệu</a:t>
            </a:r>
            <a:r>
              <a:rPr lang="en-US" dirty="0"/>
              <a:t> </a:t>
            </a:r>
            <a:r>
              <a:rPr lang="en-US" dirty="0" err="1"/>
              <a:t>cổ</a:t>
            </a:r>
            <a:r>
              <a:rPr lang="en-US" dirty="0"/>
              <a:t> </a:t>
            </a:r>
            <a:r>
              <a:rPr lang="en-US" dirty="0" err="1"/>
              <a:t>phiếu</a:t>
            </a:r>
            <a:endParaRPr lang="en-US" dirty="0"/>
          </a:p>
          <a:p>
            <a:pPr>
              <a:buFontTx/>
              <a:buChar char="-"/>
            </a:pPr>
            <a:r>
              <a:rPr lang="en-US" dirty="0" err="1"/>
              <a:t>Tỷ</a:t>
            </a:r>
            <a:r>
              <a:rPr lang="en-US" dirty="0"/>
              <a:t> </a:t>
            </a:r>
            <a:r>
              <a:rPr lang="en-US" dirty="0" err="1"/>
              <a:t>lệ</a:t>
            </a:r>
            <a:r>
              <a:rPr lang="en-US" dirty="0"/>
              <a:t> </a:t>
            </a:r>
            <a:r>
              <a:rPr lang="en-US" dirty="0" err="1"/>
              <a:t>tăng</a:t>
            </a:r>
            <a:r>
              <a:rPr lang="en-US" dirty="0"/>
              <a:t> </a:t>
            </a:r>
            <a:r>
              <a:rPr lang="en-US" dirty="0" err="1"/>
              <a:t>trưởng</a:t>
            </a:r>
            <a:r>
              <a:rPr lang="en-US" dirty="0"/>
              <a:t> </a:t>
            </a:r>
            <a:r>
              <a:rPr lang="en-US" dirty="0" err="1"/>
              <a:t>dự</a:t>
            </a:r>
            <a:r>
              <a:rPr lang="en-US" dirty="0"/>
              <a:t> </a:t>
            </a:r>
            <a:r>
              <a:rPr lang="en-US" dirty="0" err="1"/>
              <a:t>kiến</a:t>
            </a:r>
            <a:r>
              <a:rPr lang="en-US" dirty="0"/>
              <a:t> </a:t>
            </a:r>
            <a:r>
              <a:rPr lang="en-US" dirty="0" err="1"/>
              <a:t>là</a:t>
            </a:r>
            <a:r>
              <a:rPr lang="en-US" dirty="0"/>
              <a:t> 5%/</a:t>
            </a:r>
            <a:r>
              <a:rPr lang="en-US" dirty="0" err="1"/>
              <a:t>năm</a:t>
            </a:r>
            <a:r>
              <a:rPr lang="en-US" dirty="0"/>
              <a:t>.</a:t>
            </a:r>
          </a:p>
          <a:p>
            <a:pPr>
              <a:buFontTx/>
              <a:buChar char="-"/>
            </a:pPr>
            <a:r>
              <a:rPr lang="en-US" dirty="0" err="1"/>
              <a:t>Giá</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đang</a:t>
            </a:r>
            <a:r>
              <a:rPr lang="en-US" dirty="0"/>
              <a:t> </a:t>
            </a:r>
            <a:r>
              <a:rPr lang="en-US" dirty="0" err="1"/>
              <a:t>lưu</a:t>
            </a:r>
            <a:r>
              <a:rPr lang="en-US" dirty="0"/>
              <a:t> </a:t>
            </a:r>
            <a:r>
              <a:rPr lang="en-US" dirty="0" err="1"/>
              <a:t>hành</a:t>
            </a:r>
            <a:r>
              <a:rPr lang="en-US" dirty="0"/>
              <a:t>  </a:t>
            </a:r>
            <a:r>
              <a:rPr lang="en-US" dirty="0" err="1"/>
              <a:t>là</a:t>
            </a:r>
            <a:r>
              <a:rPr lang="en-US" dirty="0"/>
              <a:t> 120.000 </a:t>
            </a:r>
            <a:r>
              <a:rPr lang="en-US" dirty="0" err="1"/>
              <a:t>đồng</a:t>
            </a:r>
            <a:r>
              <a:rPr lang="en-US" dirty="0"/>
              <a:t>/</a:t>
            </a:r>
            <a:r>
              <a:rPr lang="en-US" dirty="0" err="1"/>
              <a:t>cổ</a:t>
            </a:r>
            <a:r>
              <a:rPr lang="en-US" dirty="0"/>
              <a:t> </a:t>
            </a:r>
            <a:r>
              <a:rPr lang="en-US" dirty="0" err="1"/>
              <a:t>phiếu</a:t>
            </a:r>
            <a:endParaRPr lang="en-US" dirty="0"/>
          </a:p>
          <a:p>
            <a:pPr marL="0" indent="0">
              <a:buNone/>
            </a:pPr>
            <a:r>
              <a:rPr lang="en-US" dirty="0" err="1"/>
              <a:t>Hãy</a:t>
            </a:r>
            <a:r>
              <a:rPr lang="en-US" dirty="0"/>
              <a:t> </a:t>
            </a:r>
            <a:r>
              <a:rPr lang="en-US" dirty="0" err="1"/>
              <a:t>xác</a:t>
            </a:r>
            <a:r>
              <a:rPr lang="en-US" dirty="0"/>
              <a:t> </a:t>
            </a:r>
            <a:r>
              <a:rPr lang="en-US" dirty="0" err="1"/>
              <a:t>định</a:t>
            </a:r>
            <a:r>
              <a:rPr lang="en-US" dirty="0"/>
              <a:t> Re?</a:t>
            </a:r>
          </a:p>
        </p:txBody>
      </p:sp>
    </p:spTree>
    <p:extLst>
      <p:ext uri="{BB962C8B-B14F-4D97-AF65-F5344CB8AC3E}">
        <p14:creationId xmlns:p14="http://schemas.microsoft.com/office/powerpoint/2010/main" val="35213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Ví dụ 1</a:t>
            </a:r>
          </a:p>
        </p:txBody>
      </p:sp>
      <p:sp>
        <p:nvSpPr>
          <p:cNvPr id="25603" name="Content Placeholder 2"/>
          <p:cNvSpPr>
            <a:spLocks noGrp="1"/>
          </p:cNvSpPr>
          <p:nvPr>
            <p:ph idx="1"/>
          </p:nvPr>
        </p:nvSpPr>
        <p:spPr>
          <a:xfrm>
            <a:off x="641674" y="1646237"/>
            <a:ext cx="8153498" cy="5211763"/>
          </a:xfrm>
        </p:spPr>
        <p:txBody>
          <a:bodyPr/>
          <a:lstStyle/>
          <a:p>
            <a:pPr algn="just" eaLnBrk="1" hangingPunct="1">
              <a:buFont typeface="Wingdings" charset="0"/>
              <a:buChar char="§"/>
            </a:pPr>
            <a:r>
              <a:rPr lang="en-US" sz="2400" b="0" dirty="0" err="1"/>
              <a:t>Để</a:t>
            </a:r>
            <a:r>
              <a:rPr lang="en-US" sz="2400" b="0" dirty="0"/>
              <a:t> </a:t>
            </a:r>
            <a:r>
              <a:rPr lang="en-US" sz="2400" b="0" dirty="0" err="1"/>
              <a:t>có</a:t>
            </a:r>
            <a:r>
              <a:rPr lang="en-US" sz="2400" b="0" dirty="0"/>
              <a:t> </a:t>
            </a:r>
            <a:r>
              <a:rPr lang="en-US" sz="2400" b="0" dirty="0" err="1"/>
              <a:t>được</a:t>
            </a:r>
            <a:r>
              <a:rPr lang="en-US" sz="2400" b="0" dirty="0"/>
              <a:t> 50 </a:t>
            </a:r>
            <a:r>
              <a:rPr lang="en-US" sz="2400" b="0" dirty="0" err="1"/>
              <a:t>triệu</a:t>
            </a:r>
            <a:r>
              <a:rPr lang="en-US" sz="2400" b="0" dirty="0"/>
              <a:t> </a:t>
            </a:r>
            <a:r>
              <a:rPr lang="en-US" sz="2400" b="0" dirty="0" err="1"/>
              <a:t>sau</a:t>
            </a:r>
            <a:r>
              <a:rPr lang="en-US" sz="2400" b="0" dirty="0"/>
              <a:t> 5 </a:t>
            </a:r>
            <a:r>
              <a:rPr lang="en-US" sz="2400" b="0" dirty="0" err="1"/>
              <a:t>năm</a:t>
            </a:r>
            <a:r>
              <a:rPr lang="en-US" sz="2400" b="0" dirty="0"/>
              <a:t> </a:t>
            </a:r>
            <a:r>
              <a:rPr lang="en-US" sz="2400" b="0" dirty="0" err="1"/>
              <a:t>thì</a:t>
            </a:r>
            <a:r>
              <a:rPr lang="en-US" sz="2400" b="0" dirty="0"/>
              <a:t> </a:t>
            </a:r>
            <a:r>
              <a:rPr lang="en-US" sz="2400" b="0" dirty="0" err="1"/>
              <a:t>ở</a:t>
            </a:r>
            <a:r>
              <a:rPr lang="en-US" sz="2400" b="0" dirty="0"/>
              <a:t> </a:t>
            </a:r>
            <a:r>
              <a:rPr lang="en-US" sz="2400" b="0" dirty="0" err="1"/>
              <a:t>thời</a:t>
            </a:r>
            <a:r>
              <a:rPr lang="en-US" sz="2400" b="0" dirty="0"/>
              <a:t> </a:t>
            </a:r>
            <a:r>
              <a:rPr lang="en-US" sz="2400" b="0" dirty="0" err="1"/>
              <a:t>điểm</a:t>
            </a:r>
            <a:r>
              <a:rPr lang="en-US" sz="2400" b="0" dirty="0"/>
              <a:t> </a:t>
            </a:r>
            <a:r>
              <a:rPr lang="en-US" sz="2400" b="0" dirty="0" err="1"/>
              <a:t>hiện</a:t>
            </a:r>
            <a:r>
              <a:rPr lang="en-US" sz="2400" b="0" dirty="0"/>
              <a:t> </a:t>
            </a:r>
            <a:r>
              <a:rPr lang="en-US" sz="2400" b="0" dirty="0" err="1"/>
              <a:t>tại</a:t>
            </a:r>
            <a:r>
              <a:rPr lang="en-US" sz="2400" b="0" dirty="0"/>
              <a:t> </a:t>
            </a:r>
            <a:r>
              <a:rPr lang="en-US" sz="2400" b="0" dirty="0" err="1"/>
              <a:t>ông</a:t>
            </a:r>
            <a:r>
              <a:rPr lang="en-US" sz="2400" b="0" dirty="0"/>
              <a:t> A </a:t>
            </a:r>
            <a:r>
              <a:rPr lang="en-US" sz="2400" b="0" dirty="0" err="1"/>
              <a:t>phải</a:t>
            </a:r>
            <a:r>
              <a:rPr lang="en-US" sz="2400" b="0" dirty="0"/>
              <a:t> </a:t>
            </a:r>
            <a:r>
              <a:rPr lang="en-US" sz="2400" b="0" dirty="0" err="1"/>
              <a:t>gửi</a:t>
            </a:r>
            <a:r>
              <a:rPr lang="en-US" sz="2400" b="0" dirty="0"/>
              <a:t> </a:t>
            </a:r>
            <a:r>
              <a:rPr lang="en-US" sz="2400" b="0" dirty="0" err="1"/>
              <a:t>vào</a:t>
            </a:r>
            <a:r>
              <a:rPr lang="en-US" sz="2400" b="0" dirty="0"/>
              <a:t> </a:t>
            </a:r>
            <a:r>
              <a:rPr lang="en-US" sz="2400" b="0" dirty="0" err="1"/>
              <a:t>ngân</a:t>
            </a:r>
            <a:r>
              <a:rPr lang="en-US" sz="2400" b="0" dirty="0"/>
              <a:t> </a:t>
            </a:r>
            <a:r>
              <a:rPr lang="en-US" sz="2400" b="0" dirty="0" err="1"/>
              <a:t>hàng</a:t>
            </a:r>
            <a:r>
              <a:rPr lang="en-US" sz="2400" b="0" dirty="0"/>
              <a:t> B </a:t>
            </a:r>
            <a:r>
              <a:rPr lang="en-US" sz="2400" b="0" dirty="0" err="1"/>
              <a:t>bao</a:t>
            </a:r>
            <a:r>
              <a:rPr lang="en-US" sz="2400" b="0" dirty="0"/>
              <a:t> </a:t>
            </a:r>
            <a:r>
              <a:rPr lang="en-US" sz="2400" b="0" dirty="0" err="1"/>
              <a:t>nhiêu</a:t>
            </a:r>
            <a:r>
              <a:rPr lang="en-US" sz="2400" b="0" dirty="0"/>
              <a:t> </a:t>
            </a:r>
            <a:r>
              <a:rPr lang="en-US" sz="2400" b="0" dirty="0" err="1"/>
              <a:t>tiền</a:t>
            </a:r>
            <a:r>
              <a:rPr lang="en-US" sz="2400" b="0" dirty="0"/>
              <a:t>, </a:t>
            </a:r>
            <a:r>
              <a:rPr lang="en-US" sz="2400" b="0" dirty="0" err="1"/>
              <a:t>biết</a:t>
            </a:r>
            <a:r>
              <a:rPr lang="en-US" sz="2400" b="0" dirty="0"/>
              <a:t> </a:t>
            </a:r>
            <a:r>
              <a:rPr lang="en-US" sz="2400" b="0" dirty="0" err="1"/>
              <a:t>rằng</a:t>
            </a:r>
            <a:r>
              <a:rPr lang="en-US" sz="2400" b="0" dirty="0"/>
              <a:t> </a:t>
            </a:r>
            <a:r>
              <a:rPr lang="en-US" sz="2400" b="0" dirty="0" err="1"/>
              <a:t>lãi</a:t>
            </a:r>
            <a:r>
              <a:rPr lang="en-US" sz="2400" b="0" dirty="0"/>
              <a:t> </a:t>
            </a:r>
            <a:r>
              <a:rPr lang="en-US" sz="2400" b="0" dirty="0" err="1"/>
              <a:t>suất</a:t>
            </a:r>
            <a:r>
              <a:rPr lang="en-US" sz="2400" b="0" dirty="0"/>
              <a:t> </a:t>
            </a:r>
            <a:r>
              <a:rPr lang="en-US" sz="2400" b="0" dirty="0" err="1"/>
              <a:t>tiền</a:t>
            </a:r>
            <a:r>
              <a:rPr lang="en-US" sz="2400" b="0" dirty="0"/>
              <a:t> </a:t>
            </a:r>
            <a:r>
              <a:rPr lang="en-US" sz="2400" b="0" dirty="0" err="1"/>
              <a:t>gửi</a:t>
            </a:r>
            <a:r>
              <a:rPr lang="en-US" sz="2400" b="0" dirty="0"/>
              <a:t> </a:t>
            </a:r>
            <a:r>
              <a:rPr lang="en-US" sz="2400" b="0" dirty="0" err="1"/>
              <a:t>có</a:t>
            </a:r>
            <a:r>
              <a:rPr lang="en-US" sz="2400" b="0" dirty="0"/>
              <a:t> </a:t>
            </a:r>
            <a:r>
              <a:rPr lang="en-US" sz="2400" b="0" dirty="0" err="1"/>
              <a:t>kỳ</a:t>
            </a:r>
            <a:r>
              <a:rPr lang="en-US" sz="2400" b="0" dirty="0"/>
              <a:t> </a:t>
            </a:r>
            <a:r>
              <a:rPr lang="en-US" sz="2400" b="0" dirty="0" err="1"/>
              <a:t>hạn</a:t>
            </a:r>
            <a:r>
              <a:rPr lang="en-US" sz="2400" b="0" dirty="0"/>
              <a:t> </a:t>
            </a:r>
            <a:r>
              <a:rPr lang="en-US" sz="2400" b="0" dirty="0" err="1"/>
              <a:t>ở</a:t>
            </a:r>
            <a:r>
              <a:rPr lang="en-US" sz="2400" b="0" dirty="0"/>
              <a:t> </a:t>
            </a:r>
            <a:r>
              <a:rPr lang="en-US" sz="2400" b="0" dirty="0" err="1"/>
              <a:t>thời</a:t>
            </a:r>
            <a:r>
              <a:rPr lang="en-US" sz="2400" b="0" dirty="0"/>
              <a:t> </a:t>
            </a:r>
            <a:r>
              <a:rPr lang="en-US" sz="2400" b="0" dirty="0" err="1"/>
              <a:t>điểm</a:t>
            </a:r>
            <a:r>
              <a:rPr lang="en-US" sz="2400" b="0" dirty="0"/>
              <a:t> </a:t>
            </a:r>
            <a:r>
              <a:rPr lang="en-US" sz="2400" b="0" dirty="0" err="1"/>
              <a:t>hiện</a:t>
            </a:r>
            <a:r>
              <a:rPr lang="en-US" sz="2400" b="0" dirty="0"/>
              <a:t> </a:t>
            </a:r>
            <a:r>
              <a:rPr lang="en-US" sz="2400" b="0" dirty="0" err="1"/>
              <a:t>tại</a:t>
            </a:r>
            <a:r>
              <a:rPr lang="en-US" sz="2400" b="0" dirty="0"/>
              <a:t> </a:t>
            </a:r>
            <a:r>
              <a:rPr lang="en-US" sz="2400" b="0" dirty="0" err="1"/>
              <a:t>của</a:t>
            </a:r>
            <a:r>
              <a:rPr lang="en-US" sz="2400" b="0" dirty="0"/>
              <a:t> </a:t>
            </a:r>
            <a:r>
              <a:rPr lang="en-US" sz="2400" b="0" dirty="0" err="1"/>
              <a:t>ngân</a:t>
            </a:r>
            <a:r>
              <a:rPr lang="en-US" sz="2400" b="0" dirty="0"/>
              <a:t> </a:t>
            </a:r>
            <a:r>
              <a:rPr lang="en-US" sz="2400" b="0" dirty="0" err="1"/>
              <a:t>hàng</a:t>
            </a:r>
            <a:r>
              <a:rPr lang="en-US" sz="2400" b="0" dirty="0"/>
              <a:t> B </a:t>
            </a:r>
            <a:r>
              <a:rPr lang="en-US" sz="2400" b="0" dirty="0" err="1"/>
              <a:t>là</a:t>
            </a:r>
            <a:r>
              <a:rPr lang="en-US" sz="2400" b="0" dirty="0"/>
              <a:t> 12%/</a:t>
            </a:r>
            <a:r>
              <a:rPr lang="en-US" sz="2400" b="0" dirty="0" err="1"/>
              <a:t>năm</a:t>
            </a:r>
            <a:r>
              <a:rPr lang="en-US" sz="2400" b="0" dirty="0"/>
              <a:t>.</a:t>
            </a:r>
          </a:p>
          <a:p>
            <a:pPr algn="just" eaLnBrk="1" hangingPunct="1">
              <a:buFont typeface="Wingdings" charset="0"/>
              <a:buChar char="§"/>
            </a:pPr>
            <a:r>
              <a:rPr lang="en-US" sz="2400" b="0" dirty="0" err="1"/>
              <a:t>Nếu</a:t>
            </a:r>
            <a:r>
              <a:rPr lang="en-US" sz="2400" b="0" dirty="0"/>
              <a:t> </a:t>
            </a:r>
            <a:r>
              <a:rPr lang="en-US" sz="2400" b="0" dirty="0" err="1"/>
              <a:t>như</a:t>
            </a:r>
            <a:r>
              <a:rPr lang="en-US" sz="2400" b="0" dirty="0"/>
              <a:t> </a:t>
            </a:r>
            <a:r>
              <a:rPr lang="en-US" sz="2400" b="0" dirty="0" err="1"/>
              <a:t>hiện</a:t>
            </a:r>
            <a:r>
              <a:rPr lang="en-US" sz="2400" b="0" dirty="0"/>
              <a:t> </a:t>
            </a:r>
            <a:r>
              <a:rPr lang="en-US" sz="2400" b="0" dirty="0" err="1"/>
              <a:t>tại</a:t>
            </a:r>
            <a:r>
              <a:rPr lang="en-US" sz="2400" b="0" dirty="0"/>
              <a:t>, </a:t>
            </a:r>
            <a:r>
              <a:rPr lang="en-US" sz="2400" b="0" dirty="0" err="1"/>
              <a:t>ông</a:t>
            </a:r>
            <a:r>
              <a:rPr lang="en-US" sz="2400" b="0" dirty="0"/>
              <a:t> A </a:t>
            </a:r>
            <a:r>
              <a:rPr lang="en-US" sz="2400" b="0" dirty="0" err="1"/>
              <a:t>chỉ</a:t>
            </a:r>
            <a:r>
              <a:rPr lang="en-US" sz="2400" b="0" dirty="0"/>
              <a:t> </a:t>
            </a:r>
            <a:r>
              <a:rPr lang="en-US" sz="2400" b="0" dirty="0" err="1"/>
              <a:t>có</a:t>
            </a:r>
            <a:r>
              <a:rPr lang="en-US" sz="2400" b="0" dirty="0"/>
              <a:t> 25 </a:t>
            </a:r>
            <a:r>
              <a:rPr lang="en-US" sz="2400" b="0" dirty="0" err="1"/>
              <a:t>triệu</a:t>
            </a:r>
            <a:r>
              <a:rPr lang="en-US" sz="2400" b="0" dirty="0"/>
              <a:t> </a:t>
            </a:r>
            <a:r>
              <a:rPr lang="en-US" sz="2400" b="0" dirty="0" err="1"/>
              <a:t>đem</a:t>
            </a:r>
            <a:r>
              <a:rPr lang="en-US" sz="2400" b="0" dirty="0"/>
              <a:t> </a:t>
            </a:r>
            <a:r>
              <a:rPr lang="en-US" sz="2400" b="0" dirty="0" err="1"/>
              <a:t>gửi</a:t>
            </a:r>
            <a:r>
              <a:rPr lang="en-US" sz="2400" b="0" dirty="0"/>
              <a:t> </a:t>
            </a:r>
            <a:r>
              <a:rPr lang="en-US" sz="2400" b="0" dirty="0" err="1"/>
              <a:t>tiết</a:t>
            </a:r>
            <a:r>
              <a:rPr lang="en-US" sz="2400" b="0" dirty="0"/>
              <a:t> </a:t>
            </a:r>
            <a:r>
              <a:rPr lang="en-US" sz="2400" b="0" dirty="0" err="1"/>
              <a:t>kiệm</a:t>
            </a:r>
            <a:r>
              <a:rPr lang="en-US" sz="2400" b="0" dirty="0"/>
              <a:t> </a:t>
            </a:r>
            <a:r>
              <a:rPr lang="en-US" sz="2400" b="0" dirty="0" err="1"/>
              <a:t>ngân</a:t>
            </a:r>
            <a:r>
              <a:rPr lang="en-US" sz="2400" b="0" dirty="0"/>
              <a:t> </a:t>
            </a:r>
            <a:r>
              <a:rPr lang="en-US" sz="2400" b="0" dirty="0" err="1"/>
              <a:t>hàng</a:t>
            </a:r>
            <a:r>
              <a:rPr lang="en-US" sz="2400" b="0" dirty="0"/>
              <a:t> B </a:t>
            </a:r>
            <a:r>
              <a:rPr lang="en-US" sz="2400" b="0" dirty="0" err="1"/>
              <a:t>thì</a:t>
            </a:r>
            <a:r>
              <a:rPr lang="en-US" sz="2400" b="0" dirty="0"/>
              <a:t> </a:t>
            </a:r>
            <a:r>
              <a:rPr lang="en-US" sz="2400" b="0" dirty="0" err="1"/>
              <a:t>với</a:t>
            </a:r>
            <a:r>
              <a:rPr lang="en-US" sz="2400" b="0" dirty="0"/>
              <a:t> </a:t>
            </a:r>
            <a:r>
              <a:rPr lang="en-US" sz="2400" b="0" dirty="0" err="1"/>
              <a:t>lãi</a:t>
            </a:r>
            <a:r>
              <a:rPr lang="en-US" sz="2400" b="0" dirty="0"/>
              <a:t> </a:t>
            </a:r>
            <a:r>
              <a:rPr lang="en-US" sz="2400" b="0" dirty="0" err="1"/>
              <a:t>suất</a:t>
            </a:r>
            <a:r>
              <a:rPr lang="en-US" sz="2400" b="0" dirty="0"/>
              <a:t> </a:t>
            </a:r>
            <a:r>
              <a:rPr lang="en-US" sz="2400" b="0" dirty="0" err="1"/>
              <a:t>như</a:t>
            </a:r>
            <a:r>
              <a:rPr lang="en-US" sz="2400" b="0" dirty="0"/>
              <a:t> </a:t>
            </a:r>
            <a:r>
              <a:rPr lang="en-US" sz="2400" b="0" dirty="0" err="1"/>
              <a:t>trên</a:t>
            </a:r>
            <a:r>
              <a:rPr lang="en-US" sz="2400" b="0" dirty="0"/>
              <a:t>, </a:t>
            </a:r>
            <a:r>
              <a:rPr lang="en-US" sz="2400" b="0" dirty="0" err="1"/>
              <a:t>sau</a:t>
            </a:r>
            <a:r>
              <a:rPr lang="en-US" sz="2400" b="0" dirty="0"/>
              <a:t> 5 </a:t>
            </a:r>
            <a:r>
              <a:rPr lang="en-US" sz="2400" b="0" dirty="0" err="1"/>
              <a:t>năm</a:t>
            </a:r>
            <a:r>
              <a:rPr lang="en-US" sz="2400" b="0" dirty="0"/>
              <a:t> </a:t>
            </a:r>
            <a:r>
              <a:rPr lang="en-US" sz="2400" b="0" dirty="0" err="1"/>
              <a:t>ông</a:t>
            </a:r>
            <a:r>
              <a:rPr lang="en-US" sz="2400" b="0" dirty="0"/>
              <a:t> A </a:t>
            </a:r>
            <a:r>
              <a:rPr lang="en-US" sz="2400" b="0" dirty="0" err="1"/>
              <a:t>sẽ</a:t>
            </a:r>
            <a:r>
              <a:rPr lang="en-US" sz="2400" b="0" dirty="0"/>
              <a:t> </a:t>
            </a:r>
            <a:r>
              <a:rPr lang="en-US" sz="2400" b="0" dirty="0" err="1"/>
              <a:t>có</a:t>
            </a:r>
            <a:r>
              <a:rPr lang="en-US" sz="2400" b="0" dirty="0"/>
              <a:t> </a:t>
            </a:r>
            <a:r>
              <a:rPr lang="en-US" sz="2400" b="0" dirty="0" err="1"/>
              <a:t>số</a:t>
            </a:r>
            <a:r>
              <a:rPr lang="en-US" sz="2400" b="0" dirty="0"/>
              <a:t> </a:t>
            </a:r>
            <a:r>
              <a:rPr lang="en-US" sz="2400" b="0" dirty="0" err="1"/>
              <a:t>tiền</a:t>
            </a:r>
            <a:r>
              <a:rPr lang="en-US" sz="2400" b="0" dirty="0"/>
              <a:t> </a:t>
            </a:r>
            <a:r>
              <a:rPr lang="en-US" sz="2400" b="0" dirty="0" err="1"/>
              <a:t>là</a:t>
            </a:r>
            <a:r>
              <a:rPr lang="en-US" sz="2400" b="0" dirty="0"/>
              <a:t> </a:t>
            </a:r>
            <a:r>
              <a:rPr lang="en-US" sz="2400" b="0" dirty="0" err="1"/>
              <a:t>bao</a:t>
            </a:r>
            <a:r>
              <a:rPr lang="en-US" sz="2400" b="0" dirty="0"/>
              <a:t> </a:t>
            </a:r>
            <a:r>
              <a:rPr lang="en-US" sz="2400" b="0" dirty="0" err="1"/>
              <a:t>nhiêu</a:t>
            </a:r>
            <a:r>
              <a:rPr lang="en-US" sz="2400" b="0" dirty="0"/>
              <a:t>?</a:t>
            </a:r>
          </a:p>
          <a:p>
            <a:pPr algn="just" eaLnBrk="1" hangingPunct="1">
              <a:buFont typeface="Wingdings" charset="0"/>
              <a:buChar char="§"/>
            </a:pPr>
            <a:r>
              <a:rPr lang="en-US" sz="2400" b="0" dirty="0" err="1"/>
              <a:t>Giả</a:t>
            </a:r>
            <a:r>
              <a:rPr lang="en-US" sz="2400" b="0" dirty="0"/>
              <a:t> </a:t>
            </a:r>
            <a:r>
              <a:rPr lang="en-US" sz="2400" b="0" dirty="0" err="1"/>
              <a:t>sử</a:t>
            </a:r>
            <a:r>
              <a:rPr lang="en-US" sz="2400" b="0" dirty="0"/>
              <a:t> </a:t>
            </a:r>
            <a:r>
              <a:rPr lang="en-US" sz="2400" b="0" dirty="0" err="1"/>
              <a:t>ông</a:t>
            </a:r>
            <a:r>
              <a:rPr lang="en-US" sz="2400" b="0" dirty="0"/>
              <a:t> A </a:t>
            </a:r>
            <a:r>
              <a:rPr lang="en-US" sz="2400" b="0" dirty="0" err="1"/>
              <a:t>cho</a:t>
            </a:r>
            <a:r>
              <a:rPr lang="en-US" sz="2400" b="0" dirty="0"/>
              <a:t> </a:t>
            </a:r>
            <a:r>
              <a:rPr lang="en-US" sz="2400" b="0" dirty="0" err="1"/>
              <a:t>rằng</a:t>
            </a:r>
            <a:r>
              <a:rPr lang="en-US" sz="2400" b="0" dirty="0"/>
              <a:t> </a:t>
            </a:r>
            <a:r>
              <a:rPr lang="en-US" sz="2400" b="0" dirty="0" err="1"/>
              <a:t>lãi</a:t>
            </a:r>
            <a:r>
              <a:rPr lang="en-US" sz="2400" b="0" dirty="0"/>
              <a:t> </a:t>
            </a:r>
            <a:r>
              <a:rPr lang="en-US" sz="2400" b="0" dirty="0" err="1"/>
              <a:t>suất</a:t>
            </a:r>
            <a:r>
              <a:rPr lang="en-US" sz="2400" b="0" dirty="0"/>
              <a:t> </a:t>
            </a:r>
            <a:r>
              <a:rPr lang="en-US" sz="2400" b="0" dirty="0" err="1"/>
              <a:t>của</a:t>
            </a:r>
            <a:r>
              <a:rPr lang="en-US" sz="2400" b="0" dirty="0"/>
              <a:t> </a:t>
            </a:r>
            <a:r>
              <a:rPr lang="en-US" sz="2400" b="0" dirty="0" err="1"/>
              <a:t>ngân</a:t>
            </a:r>
            <a:r>
              <a:rPr lang="en-US" sz="2400" b="0" dirty="0"/>
              <a:t> </a:t>
            </a:r>
            <a:r>
              <a:rPr lang="en-US" sz="2400" b="0" dirty="0" err="1"/>
              <a:t>hàng</a:t>
            </a:r>
            <a:r>
              <a:rPr lang="en-US" sz="2400" b="0" dirty="0"/>
              <a:t> B </a:t>
            </a:r>
            <a:r>
              <a:rPr lang="en-US" sz="2400" b="0" dirty="0" err="1"/>
              <a:t>thấp</a:t>
            </a:r>
            <a:r>
              <a:rPr lang="en-US" sz="2400" b="0" dirty="0"/>
              <a:t>, do </a:t>
            </a:r>
            <a:r>
              <a:rPr lang="en-US" sz="2400" b="0" dirty="0" err="1"/>
              <a:t>vậy</a:t>
            </a:r>
            <a:r>
              <a:rPr lang="en-US" sz="2400" b="0" dirty="0"/>
              <a:t>, </a:t>
            </a:r>
            <a:r>
              <a:rPr lang="en-US" sz="2400" b="0" dirty="0" err="1"/>
              <a:t>ông</a:t>
            </a:r>
            <a:r>
              <a:rPr lang="en-US" sz="2400" b="0" dirty="0"/>
              <a:t> ta </a:t>
            </a:r>
            <a:r>
              <a:rPr lang="en-US" sz="2400" b="0" dirty="0" err="1"/>
              <a:t>đem</a:t>
            </a:r>
            <a:r>
              <a:rPr lang="en-US" sz="2400" b="0" dirty="0"/>
              <a:t> 25 </a:t>
            </a:r>
            <a:r>
              <a:rPr lang="en-US" sz="2400" b="0" dirty="0" err="1"/>
              <a:t>triệu</a:t>
            </a:r>
            <a:r>
              <a:rPr lang="en-US" sz="2400" b="0" dirty="0"/>
              <a:t> </a:t>
            </a:r>
            <a:r>
              <a:rPr lang="en-US" sz="2400" b="0" dirty="0" err="1"/>
              <a:t>đi</a:t>
            </a:r>
            <a:r>
              <a:rPr lang="en-US" sz="2400" b="0" dirty="0"/>
              <a:t> </a:t>
            </a:r>
            <a:r>
              <a:rPr lang="en-US" sz="2400" b="0" dirty="0" err="1"/>
              <a:t>gửi</a:t>
            </a:r>
            <a:r>
              <a:rPr lang="en-US" sz="2400" b="0" dirty="0"/>
              <a:t> </a:t>
            </a:r>
            <a:r>
              <a:rPr lang="en-US" sz="2400" b="0" dirty="0" err="1"/>
              <a:t>ở</a:t>
            </a:r>
            <a:r>
              <a:rPr lang="en-US" sz="2400" b="0" dirty="0"/>
              <a:t> </a:t>
            </a:r>
            <a:r>
              <a:rPr lang="en-US" sz="2400" b="0" dirty="0" err="1"/>
              <a:t>công</a:t>
            </a:r>
            <a:r>
              <a:rPr lang="en-US" sz="2400" b="0" dirty="0"/>
              <a:t> </a:t>
            </a:r>
            <a:r>
              <a:rPr lang="en-US" sz="2400" b="0" dirty="0" err="1"/>
              <a:t>ty</a:t>
            </a:r>
            <a:r>
              <a:rPr lang="en-US" sz="2400" b="0" dirty="0"/>
              <a:t> </a:t>
            </a:r>
            <a:r>
              <a:rPr lang="en-US" sz="2400" b="0" dirty="0" err="1"/>
              <a:t>tài</a:t>
            </a:r>
            <a:r>
              <a:rPr lang="en-US" sz="2400" b="0" dirty="0"/>
              <a:t> </a:t>
            </a:r>
            <a:r>
              <a:rPr lang="en-US" sz="2400" b="0" dirty="0" err="1"/>
              <a:t>chính</a:t>
            </a:r>
            <a:r>
              <a:rPr lang="en-US" sz="2400" b="0" dirty="0"/>
              <a:t> C </a:t>
            </a:r>
            <a:r>
              <a:rPr lang="en-US" sz="2400" b="0" dirty="0" err="1"/>
              <a:t>với</a:t>
            </a:r>
            <a:r>
              <a:rPr lang="en-US" sz="2400" b="0" dirty="0"/>
              <a:t> </a:t>
            </a:r>
            <a:r>
              <a:rPr lang="en-US" sz="2400" b="0" dirty="0" err="1"/>
              <a:t>mong</a:t>
            </a:r>
            <a:r>
              <a:rPr lang="en-US" sz="2400" b="0" dirty="0"/>
              <a:t> </a:t>
            </a:r>
            <a:r>
              <a:rPr lang="en-US" sz="2400" b="0" dirty="0" err="1"/>
              <a:t>muốn</a:t>
            </a:r>
            <a:r>
              <a:rPr lang="en-US" sz="2400" b="0" dirty="0"/>
              <a:t> </a:t>
            </a:r>
            <a:r>
              <a:rPr lang="en-US" sz="2400" b="0" dirty="0" err="1"/>
              <a:t>sau</a:t>
            </a:r>
            <a:r>
              <a:rPr lang="en-US" sz="2400" b="0" dirty="0"/>
              <a:t> 5 </a:t>
            </a:r>
            <a:r>
              <a:rPr lang="en-US" sz="2400" b="0" dirty="0" err="1"/>
              <a:t>năm</a:t>
            </a:r>
            <a:r>
              <a:rPr lang="en-US" sz="2400" b="0" dirty="0"/>
              <a:t> </a:t>
            </a:r>
            <a:r>
              <a:rPr lang="en-US" sz="2400" b="0" dirty="0" err="1"/>
              <a:t>sẽ</a:t>
            </a:r>
            <a:r>
              <a:rPr lang="en-US" sz="2400" b="0" dirty="0"/>
              <a:t> </a:t>
            </a:r>
            <a:r>
              <a:rPr lang="en-US" sz="2400" b="0" dirty="0" err="1"/>
              <a:t>có</a:t>
            </a:r>
            <a:r>
              <a:rPr lang="en-US" sz="2400" b="0" dirty="0"/>
              <a:t> </a:t>
            </a:r>
            <a:r>
              <a:rPr lang="en-US" sz="2400" b="0" dirty="0" err="1"/>
              <a:t>được</a:t>
            </a:r>
            <a:r>
              <a:rPr lang="en-US" sz="2400" b="0" dirty="0"/>
              <a:t> 50 </a:t>
            </a:r>
            <a:r>
              <a:rPr lang="en-US" sz="2400" b="0" dirty="0" err="1"/>
              <a:t>triệu</a:t>
            </a:r>
            <a:r>
              <a:rPr lang="en-US" sz="2400" b="0" dirty="0"/>
              <a:t>. </a:t>
            </a:r>
            <a:r>
              <a:rPr lang="en-US" sz="2400" b="0" dirty="0" err="1"/>
              <a:t>Vậy</a:t>
            </a:r>
            <a:r>
              <a:rPr lang="en-US" sz="2400" b="0" dirty="0"/>
              <a:t>, </a:t>
            </a:r>
            <a:r>
              <a:rPr lang="en-US" sz="2400" b="0" dirty="0" err="1"/>
              <a:t>theo</a:t>
            </a:r>
            <a:r>
              <a:rPr lang="en-US" sz="2400" b="0" dirty="0"/>
              <a:t> </a:t>
            </a:r>
            <a:r>
              <a:rPr lang="en-US" sz="2400" b="0" dirty="0" err="1"/>
              <a:t>bạn</a:t>
            </a:r>
            <a:r>
              <a:rPr lang="en-US" sz="2400" b="0" dirty="0"/>
              <a:t> </a:t>
            </a:r>
            <a:r>
              <a:rPr lang="en-US" sz="2400" b="0" dirty="0" err="1"/>
              <a:t>công</a:t>
            </a:r>
            <a:r>
              <a:rPr lang="en-US" sz="2400" b="0" dirty="0"/>
              <a:t> </a:t>
            </a:r>
            <a:r>
              <a:rPr lang="en-US" sz="2400" b="0" dirty="0" err="1"/>
              <a:t>ty</a:t>
            </a:r>
            <a:r>
              <a:rPr lang="en-US" sz="2400" b="0" dirty="0"/>
              <a:t> </a:t>
            </a:r>
            <a:r>
              <a:rPr lang="en-US" sz="2400" b="0" dirty="0" err="1"/>
              <a:t>tài</a:t>
            </a:r>
            <a:r>
              <a:rPr lang="en-US" sz="2400" b="0" dirty="0"/>
              <a:t> </a:t>
            </a:r>
            <a:r>
              <a:rPr lang="en-US" sz="2400" b="0" dirty="0" err="1"/>
              <a:t>chính</a:t>
            </a:r>
            <a:r>
              <a:rPr lang="en-US" sz="2400" b="0" dirty="0"/>
              <a:t> C </a:t>
            </a:r>
            <a:r>
              <a:rPr lang="en-US" sz="2400" b="0" dirty="0" err="1"/>
              <a:t>đang</a:t>
            </a:r>
            <a:r>
              <a:rPr lang="en-US" sz="2400" b="0" dirty="0"/>
              <a:t> </a:t>
            </a:r>
            <a:r>
              <a:rPr lang="en-US" sz="2400" b="0" dirty="0" err="1"/>
              <a:t>trả</a:t>
            </a:r>
            <a:r>
              <a:rPr lang="en-US" sz="2400" b="0" dirty="0"/>
              <a:t> </a:t>
            </a:r>
            <a:r>
              <a:rPr lang="en-US" sz="2400" b="0" dirty="0" err="1"/>
              <a:t>lãi</a:t>
            </a:r>
            <a:r>
              <a:rPr lang="en-US" sz="2400" b="0" dirty="0"/>
              <a:t> </a:t>
            </a:r>
            <a:r>
              <a:rPr lang="en-US" sz="2400" b="0" dirty="0" err="1"/>
              <a:t>cho</a:t>
            </a:r>
            <a:r>
              <a:rPr lang="en-US" sz="2400" b="0" dirty="0"/>
              <a:t> </a:t>
            </a:r>
            <a:r>
              <a:rPr lang="en-US" sz="2400" b="0" dirty="0" err="1"/>
              <a:t>tiền</a:t>
            </a:r>
            <a:r>
              <a:rPr lang="en-US" sz="2400" b="0" dirty="0"/>
              <a:t> </a:t>
            </a:r>
            <a:r>
              <a:rPr lang="en-US" sz="2400" b="0" dirty="0" err="1"/>
              <a:t>gửi</a:t>
            </a:r>
            <a:r>
              <a:rPr lang="en-US" sz="2400" b="0" dirty="0"/>
              <a:t> </a:t>
            </a:r>
            <a:r>
              <a:rPr lang="en-US" sz="2400" b="0" dirty="0" err="1"/>
              <a:t>tiết</a:t>
            </a:r>
            <a:r>
              <a:rPr lang="en-US" sz="2400" b="0" dirty="0"/>
              <a:t> </a:t>
            </a:r>
            <a:r>
              <a:rPr lang="en-US" sz="2400" b="0" dirty="0" err="1"/>
              <a:t>kiệm</a:t>
            </a:r>
            <a:r>
              <a:rPr lang="en-US" sz="2400" b="0" dirty="0"/>
              <a:t> </a:t>
            </a:r>
            <a:r>
              <a:rPr lang="en-US" sz="2400" b="0" dirty="0" err="1"/>
              <a:t>có</a:t>
            </a:r>
            <a:r>
              <a:rPr lang="en-US" sz="2400" b="0" dirty="0"/>
              <a:t> </a:t>
            </a:r>
            <a:r>
              <a:rPr lang="en-US" sz="2400" b="0" dirty="0" err="1"/>
              <a:t>kỳ</a:t>
            </a:r>
            <a:r>
              <a:rPr lang="en-US" sz="2400" b="0" dirty="0"/>
              <a:t> </a:t>
            </a:r>
            <a:r>
              <a:rPr lang="en-US" sz="2400" b="0" dirty="0" err="1"/>
              <a:t>hạn</a:t>
            </a:r>
            <a:r>
              <a:rPr lang="en-US" sz="2400" b="0" dirty="0"/>
              <a:t> </a:t>
            </a:r>
            <a:r>
              <a:rPr lang="en-US" sz="2400" b="0" dirty="0" err="1"/>
              <a:t>là</a:t>
            </a:r>
            <a:r>
              <a:rPr lang="en-US" sz="2400" b="0" dirty="0"/>
              <a:t> </a:t>
            </a:r>
            <a:r>
              <a:rPr lang="en-US" sz="2400" b="0" dirty="0" err="1"/>
              <a:t>bao</a:t>
            </a:r>
            <a:r>
              <a:rPr lang="en-US" sz="2400" b="0" dirty="0"/>
              <a:t> </a:t>
            </a:r>
            <a:r>
              <a:rPr lang="en-US" sz="2400" b="0" dirty="0" err="1"/>
              <a:t>nhiêu</a:t>
            </a:r>
            <a:r>
              <a:rPr lang="en-US" sz="2400" b="0" dirty="0"/>
              <a:t>?</a:t>
            </a:r>
          </a:p>
        </p:txBody>
      </p:sp>
    </p:spTree>
    <p:extLst>
      <p:ext uri="{BB962C8B-B14F-4D97-AF65-F5344CB8AC3E}">
        <p14:creationId xmlns:p14="http://schemas.microsoft.com/office/powerpoint/2010/main" val="234121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685800" y="3655769"/>
            <a:ext cx="7848600" cy="3046988"/>
          </a:xfrm>
          <a:prstGeom prst="rect">
            <a:avLst/>
          </a:prstGeom>
          <a:noFill/>
          <a:ln w="9525">
            <a:noFill/>
            <a:miter lim="800000"/>
            <a:headEnd/>
            <a:tailEnd/>
          </a:ln>
        </p:spPr>
        <p:txBody>
          <a:bodyPr wrap="square" anchor="ctr">
            <a:spAutoFit/>
          </a:bodyPr>
          <a:lstStyle/>
          <a:p>
            <a:pPr indent="457200" eaLnBrk="1" hangingPunct="1"/>
            <a:r>
              <a:rPr lang="en-US" sz="2400" dirty="0">
                <a:solidFill>
                  <a:srgbClr val="103154"/>
                </a:solidFill>
                <a:cs typeface="Times New Roman" pitchFamily="18" charset="0"/>
              </a:rPr>
              <a:t>Trong </a:t>
            </a:r>
            <a:r>
              <a:rPr lang="en-US" sz="2400" dirty="0">
                <a:solidFill>
                  <a:srgbClr val="103154"/>
                </a:solidFill>
              </a:rPr>
              <a:t>đó: </a:t>
            </a:r>
          </a:p>
          <a:p>
            <a:pPr marL="342900" indent="-342900" eaLnBrk="1" hangingPunct="1">
              <a:buFont typeface="Arial"/>
              <a:buChar char="•"/>
            </a:pPr>
            <a:r>
              <a:rPr lang="en-US" sz="2400" dirty="0" err="1">
                <a:solidFill>
                  <a:srgbClr val="103154"/>
                </a:solidFill>
              </a:rPr>
              <a:t>r</a:t>
            </a:r>
            <a:r>
              <a:rPr lang="en-US" sz="2400" baseline="-25000" dirty="0" err="1">
                <a:solidFill>
                  <a:srgbClr val="103154"/>
                </a:solidFill>
              </a:rPr>
              <a:t>c</a:t>
            </a:r>
            <a:r>
              <a:rPr lang="en-US" sz="2400" baseline="-25000" dirty="0">
                <a:solidFill>
                  <a:srgbClr val="103154"/>
                </a:solidFill>
              </a:rPr>
              <a:t>  </a:t>
            </a:r>
            <a:r>
              <a:rPr lang="en-US" sz="2400" dirty="0">
                <a:solidFill>
                  <a:srgbClr val="103154"/>
                </a:solidFill>
              </a:rPr>
              <a:t>: Chi phí sử dụng cổ phiếu thường mới</a:t>
            </a:r>
          </a:p>
          <a:p>
            <a:pPr marL="342900" indent="-342900" eaLnBrk="1" hangingPunct="1">
              <a:buFont typeface="Arial"/>
              <a:buChar char="•"/>
            </a:pPr>
            <a:r>
              <a:rPr lang="en-US" sz="2400" dirty="0">
                <a:solidFill>
                  <a:srgbClr val="103154"/>
                </a:solidFill>
                <a:cs typeface="Times New Roman" pitchFamily="18" charset="0"/>
              </a:rPr>
              <a:t>P'</a:t>
            </a:r>
            <a:r>
              <a:rPr lang="en-US" sz="2400" baseline="-30000" dirty="0">
                <a:solidFill>
                  <a:srgbClr val="103154"/>
                </a:solidFill>
                <a:cs typeface="Times New Roman" pitchFamily="18" charset="0"/>
              </a:rPr>
              <a:t>0</a:t>
            </a:r>
            <a:r>
              <a:rPr lang="en-US" sz="2400" dirty="0">
                <a:solidFill>
                  <a:srgbClr val="103154"/>
                </a:solidFill>
                <a:cs typeface="Times New Roman" pitchFamily="18" charset="0"/>
              </a:rPr>
              <a:t> : Giá phát hành 1 cổ phiếu thường mới.</a:t>
            </a:r>
            <a:endParaRPr lang="en-US" sz="2400" dirty="0">
              <a:solidFill>
                <a:srgbClr val="103154"/>
              </a:solidFill>
            </a:endParaRPr>
          </a:p>
          <a:p>
            <a:pPr marL="342900" indent="-342900" eaLnBrk="1" hangingPunct="1">
              <a:buFont typeface="Arial"/>
              <a:buChar char="•"/>
            </a:pPr>
            <a:r>
              <a:rPr lang="en-US" sz="2400" dirty="0">
                <a:solidFill>
                  <a:srgbClr val="103154"/>
                </a:solidFill>
                <a:cs typeface="Times New Roman" pitchFamily="18" charset="0"/>
              </a:rPr>
              <a:t>e : Tỷ lệ chi phí phát hành so với giá phát hành, vậy giá ròng phát hành 1 cổ phiếu thường mới (Pro) sẽ là: P</a:t>
            </a:r>
            <a:r>
              <a:rPr lang="en-US" sz="2400" baseline="-30000" dirty="0">
                <a:solidFill>
                  <a:srgbClr val="103154"/>
                </a:solidFill>
                <a:cs typeface="Times New Roman" pitchFamily="18" charset="0"/>
              </a:rPr>
              <a:t>r0</a:t>
            </a:r>
            <a:r>
              <a:rPr lang="en-US" sz="2400" dirty="0">
                <a:solidFill>
                  <a:srgbClr val="103154"/>
                </a:solidFill>
                <a:cs typeface="Times New Roman" pitchFamily="18" charset="0"/>
              </a:rPr>
              <a:t> = P'</a:t>
            </a:r>
            <a:r>
              <a:rPr lang="en-US" sz="2400" baseline="-30000" dirty="0">
                <a:solidFill>
                  <a:srgbClr val="103154"/>
                </a:solidFill>
                <a:cs typeface="Times New Roman" pitchFamily="18" charset="0"/>
              </a:rPr>
              <a:t>0 </a:t>
            </a:r>
            <a:r>
              <a:rPr lang="en-US" sz="2400" dirty="0">
                <a:solidFill>
                  <a:srgbClr val="103154"/>
                </a:solidFill>
                <a:cs typeface="Times New Roman" pitchFamily="18" charset="0"/>
              </a:rPr>
              <a:t>(1-e)</a:t>
            </a:r>
          </a:p>
          <a:p>
            <a:pPr marL="342900" indent="-342900">
              <a:buFont typeface="Arial"/>
              <a:buChar char="•"/>
            </a:pPr>
            <a:r>
              <a:rPr lang="en-US" sz="2400" dirty="0">
                <a:solidFill>
                  <a:srgbClr val="103154"/>
                </a:solidFill>
                <a:cs typeface="Times New Roman" pitchFamily="18" charset="0"/>
              </a:rPr>
              <a:t>g : T</a:t>
            </a:r>
            <a:r>
              <a:rPr lang="en-US" sz="2400" dirty="0">
                <a:solidFill>
                  <a:srgbClr val="103154"/>
                </a:solidFill>
              </a:rPr>
              <a:t>ốc độ tăng cổ tức đều đặn hàng năm</a:t>
            </a:r>
            <a:endParaRPr lang="en-US" sz="2400" dirty="0">
              <a:solidFill>
                <a:srgbClr val="103154"/>
              </a:solidFill>
              <a:cs typeface="Times New Roman" pitchFamily="18" charset="0"/>
            </a:endParaRPr>
          </a:p>
          <a:p>
            <a:pPr indent="457200">
              <a:buFontTx/>
              <a:buChar char="-"/>
            </a:pPr>
            <a:endParaRPr lang="en-US" sz="2400" b="1" dirty="0">
              <a:solidFill>
                <a:srgbClr val="103154"/>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5324455"/>
              </p:ext>
            </p:extLst>
          </p:nvPr>
        </p:nvGraphicFramePr>
        <p:xfrm>
          <a:off x="1731896" y="1949450"/>
          <a:ext cx="1843176" cy="1465116"/>
        </p:xfrm>
        <a:graphic>
          <a:graphicData uri="http://schemas.openxmlformats.org/presentationml/2006/ole">
            <mc:AlternateContent xmlns:mc="http://schemas.openxmlformats.org/markup-compatibility/2006">
              <mc:Choice xmlns:v="urn:schemas-microsoft-com:vml" Requires="v">
                <p:oleObj name="Equation" r:id="rId3" imgW="711200" imgH="431800" progId="Equation.3">
                  <p:embed/>
                </p:oleObj>
              </mc:Choice>
              <mc:Fallback>
                <p:oleObj name="Equation" r:id="rId3" imgW="711200" imgH="431800" progId="Equation.3">
                  <p:embed/>
                  <p:pic>
                    <p:nvPicPr>
                      <p:cNvPr id="0" name=""/>
                      <p:cNvPicPr/>
                      <p:nvPr/>
                    </p:nvPicPr>
                    <p:blipFill>
                      <a:blip r:embed="rId4"/>
                      <a:stretch>
                        <a:fillRect/>
                      </a:stretch>
                    </p:blipFill>
                    <p:spPr>
                      <a:xfrm>
                        <a:off x="1731896" y="1949450"/>
                        <a:ext cx="1843176" cy="146511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86901544"/>
              </p:ext>
            </p:extLst>
          </p:nvPr>
        </p:nvGraphicFramePr>
        <p:xfrm>
          <a:off x="5113218" y="1949450"/>
          <a:ext cx="2754540" cy="1316657"/>
        </p:xfrm>
        <a:graphic>
          <a:graphicData uri="http://schemas.openxmlformats.org/presentationml/2006/ole">
            <mc:AlternateContent xmlns:mc="http://schemas.openxmlformats.org/markup-compatibility/2006">
              <mc:Choice xmlns:v="urn:schemas-microsoft-com:vml" Requires="v">
                <p:oleObj name="Equation" r:id="rId5" imgW="1028700" imgH="431800" progId="Equation.3">
                  <p:embed/>
                </p:oleObj>
              </mc:Choice>
              <mc:Fallback>
                <p:oleObj name="Equation" r:id="rId5" imgW="1028700" imgH="431800" progId="Equation.3">
                  <p:embed/>
                  <p:pic>
                    <p:nvPicPr>
                      <p:cNvPr id="0" name=""/>
                      <p:cNvPicPr/>
                      <p:nvPr/>
                    </p:nvPicPr>
                    <p:blipFill>
                      <a:blip r:embed="rId6"/>
                      <a:stretch>
                        <a:fillRect/>
                      </a:stretch>
                    </p:blipFill>
                    <p:spPr>
                      <a:xfrm>
                        <a:off x="5113218" y="1949450"/>
                        <a:ext cx="2754540" cy="1316657"/>
                      </a:xfrm>
                      <a:prstGeom prst="rect">
                        <a:avLst/>
                      </a:prstGeom>
                    </p:spPr>
                  </p:pic>
                </p:oleObj>
              </mc:Fallback>
            </mc:AlternateContent>
          </a:graphicData>
        </a:graphic>
      </p:graphicFrame>
      <p:sp>
        <p:nvSpPr>
          <p:cNvPr id="3" name="TextBox 2"/>
          <p:cNvSpPr txBox="1"/>
          <p:nvPr/>
        </p:nvSpPr>
        <p:spPr>
          <a:xfrm>
            <a:off x="3925632" y="2342463"/>
            <a:ext cx="1006149" cy="461665"/>
          </a:xfrm>
          <a:prstGeom prst="rect">
            <a:avLst/>
          </a:prstGeom>
          <a:noFill/>
        </p:spPr>
        <p:txBody>
          <a:bodyPr wrap="square" rtlCol="0">
            <a:spAutoFit/>
          </a:bodyPr>
          <a:lstStyle/>
          <a:p>
            <a:r>
              <a:rPr lang="en-US" sz="2400" dirty="0" err="1"/>
              <a:t>Hoặc</a:t>
            </a:r>
            <a:r>
              <a:rPr lang="en-US" sz="2400" dirty="0"/>
              <a:t> </a:t>
            </a:r>
          </a:p>
        </p:txBody>
      </p:sp>
      <p:sp>
        <p:nvSpPr>
          <p:cNvPr id="4" name="Title 3"/>
          <p:cNvSpPr>
            <a:spLocks noGrp="1"/>
          </p:cNvSpPr>
          <p:nvPr>
            <p:ph type="title"/>
          </p:nvPr>
        </p:nvSpPr>
        <p:spPr/>
        <p:txBody>
          <a:bodyPr/>
          <a:lstStyle/>
          <a:p>
            <a:r>
              <a:rPr lang="en-US" dirty="0"/>
              <a:t>CP </a:t>
            </a:r>
            <a:r>
              <a:rPr lang="en-US" dirty="0" err="1"/>
              <a:t>sử</a:t>
            </a:r>
            <a:r>
              <a:rPr lang="en-US" dirty="0"/>
              <a:t> </a:t>
            </a:r>
            <a:r>
              <a:rPr lang="en-US" dirty="0" err="1"/>
              <a:t>dụng</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mới</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929813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29DD-94C3-DB40-92DB-F7E4E374513F}"/>
              </a:ext>
            </a:extLst>
          </p:cNvPr>
          <p:cNvSpPr>
            <a:spLocks noGrp="1"/>
          </p:cNvSpPr>
          <p:nvPr>
            <p:ph type="title"/>
          </p:nvPr>
        </p:nvSpPr>
        <p:spPr/>
        <p:txBody>
          <a:bodyPr/>
          <a:lstStyle/>
          <a:p>
            <a:r>
              <a:rPr lang="en-US" dirty="0" err="1"/>
              <a:t>Ví</a:t>
            </a:r>
            <a:r>
              <a:rPr lang="en-US" dirty="0"/>
              <a:t> </a:t>
            </a:r>
            <a:r>
              <a:rPr lang="en-US" dirty="0" err="1"/>
              <a:t>dụ</a:t>
            </a:r>
            <a:r>
              <a:rPr lang="en-US" dirty="0"/>
              <a:t> 1</a:t>
            </a:r>
          </a:p>
        </p:txBody>
      </p:sp>
      <p:sp>
        <p:nvSpPr>
          <p:cNvPr id="3" name="Content Placeholder 2">
            <a:extLst>
              <a:ext uri="{FF2B5EF4-FFF2-40B4-BE49-F238E27FC236}">
                <a16:creationId xmlns:a16="http://schemas.microsoft.com/office/drawing/2014/main" id="{7569B32C-68E4-8846-A5B7-240E92332D66}"/>
              </a:ext>
            </a:extLst>
          </p:cNvPr>
          <p:cNvSpPr>
            <a:spLocks noGrp="1"/>
          </p:cNvSpPr>
          <p:nvPr>
            <p:ph idx="1"/>
          </p:nvPr>
        </p:nvSpPr>
        <p:spPr/>
        <p:txBody>
          <a:bodyPr>
            <a:normAutofit fontScale="77500" lnSpcReduction="20000"/>
          </a:bodyPr>
          <a:lstStyle/>
          <a:p>
            <a:pPr marL="0" indent="0">
              <a:buNone/>
            </a:pPr>
            <a:r>
              <a:rPr lang="en-US" dirty="0" err="1"/>
              <a:t>Doanh</a:t>
            </a:r>
            <a:r>
              <a:rPr lang="en-US" dirty="0"/>
              <a:t> </a:t>
            </a:r>
            <a:r>
              <a:rPr lang="en-US" dirty="0" err="1"/>
              <a:t>nghiệp</a:t>
            </a:r>
            <a:r>
              <a:rPr lang="en-US" dirty="0"/>
              <a:t> X </a:t>
            </a:r>
            <a:r>
              <a:rPr lang="en-US" dirty="0" err="1"/>
              <a:t>có</a:t>
            </a:r>
            <a:r>
              <a:rPr lang="en-US" dirty="0"/>
              <a:t> </a:t>
            </a:r>
            <a:r>
              <a:rPr lang="en-US" dirty="0" err="1"/>
              <a:t>thông</a:t>
            </a:r>
            <a:r>
              <a:rPr lang="en-US" dirty="0"/>
              <a:t> tin </a:t>
            </a:r>
            <a:r>
              <a:rPr lang="en-US" dirty="0" err="1"/>
              <a:t>tài</a:t>
            </a:r>
            <a:r>
              <a:rPr lang="en-US" dirty="0"/>
              <a:t> </a:t>
            </a:r>
            <a:r>
              <a:rPr lang="en-US" dirty="0" err="1"/>
              <a:t>chính</a:t>
            </a:r>
            <a:r>
              <a:rPr lang="en-US" dirty="0"/>
              <a:t> </a:t>
            </a:r>
            <a:r>
              <a:rPr lang="en-US" dirty="0" err="1"/>
              <a:t>năm</a:t>
            </a:r>
            <a:r>
              <a:rPr lang="en-US" dirty="0"/>
              <a:t> nay (</a:t>
            </a:r>
            <a:r>
              <a:rPr lang="en-US" dirty="0" err="1"/>
              <a:t>năm</a:t>
            </a:r>
            <a:r>
              <a:rPr lang="en-US" dirty="0"/>
              <a:t> N) </a:t>
            </a:r>
            <a:r>
              <a:rPr lang="en-US" dirty="0" err="1"/>
              <a:t>như</a:t>
            </a:r>
            <a:r>
              <a:rPr lang="en-US" dirty="0"/>
              <a:t> </a:t>
            </a:r>
            <a:r>
              <a:rPr lang="en-US" dirty="0" err="1"/>
              <a:t>sau</a:t>
            </a:r>
            <a:r>
              <a:rPr lang="en-US" dirty="0"/>
              <a:t>:</a:t>
            </a:r>
          </a:p>
          <a:p>
            <a:pPr>
              <a:buFontTx/>
              <a:buChar char="-"/>
            </a:pPr>
            <a:r>
              <a:rPr lang="en-US" dirty="0" err="1"/>
              <a:t>Lợi</a:t>
            </a:r>
            <a:r>
              <a:rPr lang="en-US" dirty="0"/>
              <a:t> </a:t>
            </a:r>
            <a:r>
              <a:rPr lang="en-US" dirty="0" err="1"/>
              <a:t>nhuận</a:t>
            </a:r>
            <a:r>
              <a:rPr lang="en-US" dirty="0"/>
              <a:t> </a:t>
            </a:r>
            <a:r>
              <a:rPr lang="en-US" dirty="0" err="1"/>
              <a:t>sau</a:t>
            </a:r>
            <a:r>
              <a:rPr lang="en-US" dirty="0"/>
              <a:t> </a:t>
            </a:r>
            <a:r>
              <a:rPr lang="en-US" dirty="0" err="1"/>
              <a:t>thuế</a:t>
            </a:r>
            <a:r>
              <a:rPr lang="en-US" dirty="0"/>
              <a:t> </a:t>
            </a:r>
            <a:r>
              <a:rPr lang="en-US" dirty="0" err="1"/>
              <a:t>là</a:t>
            </a:r>
            <a:r>
              <a:rPr lang="en-US" dirty="0"/>
              <a:t> 2000 </a:t>
            </a:r>
            <a:r>
              <a:rPr lang="en-US" dirty="0" err="1"/>
              <a:t>tỷ</a:t>
            </a:r>
            <a:r>
              <a:rPr lang="en-US" dirty="0"/>
              <a:t> </a:t>
            </a:r>
            <a:r>
              <a:rPr lang="en-US" dirty="0" err="1"/>
              <a:t>đồng</a:t>
            </a:r>
            <a:r>
              <a:rPr lang="en-US" dirty="0"/>
              <a:t>.</a:t>
            </a:r>
          </a:p>
          <a:p>
            <a:pPr>
              <a:buFontTx/>
              <a:buChar char="-"/>
            </a:pPr>
            <a:r>
              <a:rPr lang="en-US" dirty="0" err="1"/>
              <a:t>Cổ</a:t>
            </a:r>
            <a:r>
              <a:rPr lang="en-US" dirty="0"/>
              <a:t> </a:t>
            </a:r>
            <a:r>
              <a:rPr lang="en-US" dirty="0" err="1"/>
              <a:t>tức</a:t>
            </a:r>
            <a:r>
              <a:rPr lang="en-US" dirty="0"/>
              <a:t> </a:t>
            </a:r>
            <a:r>
              <a:rPr lang="en-US" dirty="0" err="1"/>
              <a:t>cổ</a:t>
            </a:r>
            <a:r>
              <a:rPr lang="en-US" dirty="0"/>
              <a:t> </a:t>
            </a:r>
            <a:r>
              <a:rPr lang="en-US" dirty="0" err="1"/>
              <a:t>phiếu</a:t>
            </a:r>
            <a:r>
              <a:rPr lang="en-US" dirty="0"/>
              <a:t> </a:t>
            </a:r>
            <a:r>
              <a:rPr lang="en-US" dirty="0" err="1"/>
              <a:t>ưu</a:t>
            </a:r>
            <a:r>
              <a:rPr lang="en-US" dirty="0"/>
              <a:t> </a:t>
            </a:r>
            <a:r>
              <a:rPr lang="en-US" dirty="0" err="1"/>
              <a:t>đãi</a:t>
            </a:r>
            <a:r>
              <a:rPr lang="en-US" dirty="0"/>
              <a:t> </a:t>
            </a:r>
            <a:r>
              <a:rPr lang="en-US" dirty="0" err="1"/>
              <a:t>là</a:t>
            </a:r>
            <a:r>
              <a:rPr lang="en-US" dirty="0"/>
              <a:t> 200 </a:t>
            </a:r>
            <a:r>
              <a:rPr lang="en-US" dirty="0" err="1"/>
              <a:t>tỷ</a:t>
            </a:r>
            <a:r>
              <a:rPr lang="en-US" dirty="0"/>
              <a:t> </a:t>
            </a:r>
            <a:r>
              <a:rPr lang="en-US" dirty="0" err="1"/>
              <a:t>đồng</a:t>
            </a:r>
            <a:endParaRPr lang="en-US" dirty="0"/>
          </a:p>
          <a:p>
            <a:pPr>
              <a:buFontTx/>
              <a:buChar char="-"/>
            </a:pPr>
            <a:r>
              <a:rPr lang="en-US" dirty="0" err="1"/>
              <a:t>Tỷ</a:t>
            </a:r>
            <a:r>
              <a:rPr lang="en-US" dirty="0"/>
              <a:t> </a:t>
            </a:r>
            <a:r>
              <a:rPr lang="en-US" dirty="0" err="1"/>
              <a:t>lệ</a:t>
            </a:r>
            <a:r>
              <a:rPr lang="en-US" dirty="0"/>
              <a:t> chi </a:t>
            </a:r>
            <a:r>
              <a:rPr lang="en-US" dirty="0" err="1"/>
              <a:t>trả</a:t>
            </a:r>
            <a:r>
              <a:rPr lang="en-US" dirty="0"/>
              <a:t> </a:t>
            </a:r>
            <a:r>
              <a:rPr lang="en-US" dirty="0" err="1"/>
              <a:t>cổ</a:t>
            </a:r>
            <a:r>
              <a:rPr lang="en-US" dirty="0"/>
              <a:t> </a:t>
            </a:r>
            <a:r>
              <a:rPr lang="en-US" dirty="0" err="1"/>
              <a:t>tức</a:t>
            </a:r>
            <a:r>
              <a:rPr lang="en-US" dirty="0"/>
              <a:t> </a:t>
            </a:r>
            <a:r>
              <a:rPr lang="en-US" dirty="0" err="1"/>
              <a:t>là</a:t>
            </a:r>
            <a:r>
              <a:rPr lang="en-US" dirty="0"/>
              <a:t> 50%</a:t>
            </a:r>
          </a:p>
          <a:p>
            <a:pPr>
              <a:buFontTx/>
              <a:buChar char="-"/>
            </a:pPr>
            <a:r>
              <a:rPr lang="en-US" dirty="0" err="1"/>
              <a:t>Số</a:t>
            </a:r>
            <a:r>
              <a:rPr lang="en-US" dirty="0"/>
              <a:t> </a:t>
            </a:r>
            <a:r>
              <a:rPr lang="en-US" dirty="0" err="1"/>
              <a:t>lượng</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là</a:t>
            </a:r>
            <a:r>
              <a:rPr lang="en-US" dirty="0"/>
              <a:t> 45 </a:t>
            </a:r>
            <a:r>
              <a:rPr lang="en-US" dirty="0" err="1"/>
              <a:t>triệu</a:t>
            </a:r>
            <a:r>
              <a:rPr lang="en-US" dirty="0"/>
              <a:t> </a:t>
            </a:r>
            <a:r>
              <a:rPr lang="en-US" dirty="0" err="1"/>
              <a:t>cổ</a:t>
            </a:r>
            <a:r>
              <a:rPr lang="en-US" dirty="0"/>
              <a:t> </a:t>
            </a:r>
            <a:r>
              <a:rPr lang="en-US" dirty="0" err="1"/>
              <a:t>phiếu</a:t>
            </a:r>
            <a:endParaRPr lang="en-US" dirty="0"/>
          </a:p>
          <a:p>
            <a:pPr>
              <a:buFontTx/>
              <a:buChar char="-"/>
            </a:pPr>
            <a:r>
              <a:rPr lang="en-US" dirty="0" err="1"/>
              <a:t>Tỷ</a:t>
            </a:r>
            <a:r>
              <a:rPr lang="en-US" dirty="0"/>
              <a:t> </a:t>
            </a:r>
            <a:r>
              <a:rPr lang="en-US" dirty="0" err="1"/>
              <a:t>lệ</a:t>
            </a:r>
            <a:r>
              <a:rPr lang="en-US" dirty="0"/>
              <a:t> </a:t>
            </a:r>
            <a:r>
              <a:rPr lang="en-US" dirty="0" err="1"/>
              <a:t>tăng</a:t>
            </a:r>
            <a:r>
              <a:rPr lang="en-US" dirty="0"/>
              <a:t> </a:t>
            </a:r>
            <a:r>
              <a:rPr lang="en-US" dirty="0" err="1"/>
              <a:t>trưởng</a:t>
            </a:r>
            <a:r>
              <a:rPr lang="en-US" dirty="0"/>
              <a:t> </a:t>
            </a:r>
            <a:r>
              <a:rPr lang="en-US" dirty="0" err="1"/>
              <a:t>dự</a:t>
            </a:r>
            <a:r>
              <a:rPr lang="en-US" dirty="0"/>
              <a:t> </a:t>
            </a:r>
            <a:r>
              <a:rPr lang="en-US" dirty="0" err="1"/>
              <a:t>kiến</a:t>
            </a:r>
            <a:r>
              <a:rPr lang="en-US" dirty="0"/>
              <a:t> </a:t>
            </a:r>
            <a:r>
              <a:rPr lang="en-US" dirty="0" err="1"/>
              <a:t>là</a:t>
            </a:r>
            <a:r>
              <a:rPr lang="en-US" dirty="0"/>
              <a:t> 5%/</a:t>
            </a:r>
            <a:r>
              <a:rPr lang="en-US" dirty="0" err="1"/>
              <a:t>năm</a:t>
            </a:r>
            <a:r>
              <a:rPr lang="en-US" dirty="0"/>
              <a:t>.</a:t>
            </a:r>
          </a:p>
          <a:p>
            <a:pPr>
              <a:buFontTx/>
              <a:buChar char="-"/>
            </a:pPr>
            <a:r>
              <a:rPr lang="en-US" dirty="0" err="1"/>
              <a:t>Giá</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đang</a:t>
            </a:r>
            <a:r>
              <a:rPr lang="en-US" dirty="0"/>
              <a:t> </a:t>
            </a:r>
            <a:r>
              <a:rPr lang="en-US" dirty="0" err="1"/>
              <a:t>lưu</a:t>
            </a:r>
            <a:r>
              <a:rPr lang="en-US" dirty="0"/>
              <a:t> </a:t>
            </a:r>
            <a:r>
              <a:rPr lang="en-US" dirty="0" err="1"/>
              <a:t>hành</a:t>
            </a:r>
            <a:r>
              <a:rPr lang="en-US" dirty="0"/>
              <a:t>  </a:t>
            </a:r>
            <a:r>
              <a:rPr lang="en-US" dirty="0" err="1"/>
              <a:t>là</a:t>
            </a:r>
            <a:r>
              <a:rPr lang="en-US" dirty="0"/>
              <a:t> 120.000 </a:t>
            </a:r>
            <a:r>
              <a:rPr lang="en-US" dirty="0" err="1"/>
              <a:t>đồng</a:t>
            </a:r>
            <a:r>
              <a:rPr lang="en-US" dirty="0"/>
              <a:t>/</a:t>
            </a:r>
            <a:r>
              <a:rPr lang="en-US" dirty="0" err="1"/>
              <a:t>cổ</a:t>
            </a:r>
            <a:r>
              <a:rPr lang="en-US" dirty="0"/>
              <a:t> </a:t>
            </a:r>
            <a:r>
              <a:rPr lang="en-US" dirty="0" err="1"/>
              <a:t>phiếu</a:t>
            </a:r>
            <a:endParaRPr lang="en-US" dirty="0"/>
          </a:p>
          <a:p>
            <a:pPr>
              <a:buFontTx/>
              <a:buChar char="-"/>
            </a:pPr>
            <a:r>
              <a:rPr lang="en-US" dirty="0" err="1"/>
              <a:t>Tỉ</a:t>
            </a:r>
            <a:r>
              <a:rPr lang="en-US" dirty="0"/>
              <a:t> </a:t>
            </a:r>
            <a:r>
              <a:rPr lang="en-US" dirty="0" err="1"/>
              <a:t>lệ</a:t>
            </a:r>
            <a:r>
              <a:rPr lang="en-US" dirty="0"/>
              <a:t> chi </a:t>
            </a:r>
            <a:r>
              <a:rPr lang="en-US" dirty="0" err="1"/>
              <a:t>phí</a:t>
            </a:r>
            <a:r>
              <a:rPr lang="en-US" dirty="0"/>
              <a:t> </a:t>
            </a:r>
            <a:r>
              <a:rPr lang="en-US" dirty="0" err="1"/>
              <a:t>phát</a:t>
            </a:r>
            <a:r>
              <a:rPr lang="en-US" dirty="0"/>
              <a:t> </a:t>
            </a:r>
            <a:r>
              <a:rPr lang="en-US" dirty="0" err="1"/>
              <a:t>hành</a:t>
            </a:r>
            <a:r>
              <a:rPr lang="en-US" dirty="0"/>
              <a:t>/</a:t>
            </a:r>
            <a:r>
              <a:rPr lang="en-US" dirty="0" err="1"/>
              <a:t>cp</a:t>
            </a:r>
            <a:r>
              <a:rPr lang="en-US" dirty="0"/>
              <a:t> </a:t>
            </a:r>
            <a:r>
              <a:rPr lang="en-US" dirty="0" err="1"/>
              <a:t>là</a:t>
            </a:r>
            <a:r>
              <a:rPr lang="en-US" dirty="0"/>
              <a:t> 3%</a:t>
            </a:r>
          </a:p>
          <a:p>
            <a:pPr marL="0" indent="0">
              <a:buNone/>
            </a:pPr>
            <a:r>
              <a:rPr lang="en-US" dirty="0" err="1"/>
              <a:t>Hãy</a:t>
            </a:r>
            <a:r>
              <a:rPr lang="en-US" dirty="0"/>
              <a:t> </a:t>
            </a:r>
            <a:r>
              <a:rPr lang="en-US" dirty="0" err="1"/>
              <a:t>xác</a:t>
            </a:r>
            <a:r>
              <a:rPr lang="en-US" dirty="0"/>
              <a:t> </a:t>
            </a:r>
            <a:r>
              <a:rPr lang="en-US" dirty="0" err="1"/>
              <a:t>định</a:t>
            </a:r>
            <a:r>
              <a:rPr lang="en-US" dirty="0"/>
              <a:t> </a:t>
            </a:r>
            <a:r>
              <a:rPr lang="en-US" dirty="0" err="1"/>
              <a:t>Rc</a:t>
            </a:r>
            <a:r>
              <a:rPr lang="en-US" dirty="0"/>
              <a:t>?</a:t>
            </a:r>
          </a:p>
          <a:p>
            <a:endParaRPr lang="en-US" dirty="0"/>
          </a:p>
        </p:txBody>
      </p:sp>
    </p:spTree>
    <p:extLst>
      <p:ext uri="{BB962C8B-B14F-4D97-AF65-F5344CB8AC3E}">
        <p14:creationId xmlns:p14="http://schemas.microsoft.com/office/powerpoint/2010/main" val="211285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eaLnBrk="1" hangingPunct="1"/>
            <a:r>
              <a:rPr lang="en-US" dirty="0"/>
              <a:t>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bình</a:t>
            </a:r>
            <a:r>
              <a:rPr lang="en-US" dirty="0"/>
              <a:t> </a:t>
            </a:r>
            <a:r>
              <a:rPr lang="en-US" dirty="0" err="1"/>
              <a:t>quân</a:t>
            </a:r>
            <a:endParaRPr lang="en-US" dirty="0"/>
          </a:p>
        </p:txBody>
      </p:sp>
      <mc:AlternateContent xmlns:mc="http://schemas.openxmlformats.org/markup-compatibility/2006" xmlns:a14="http://schemas.microsoft.com/office/drawing/2010/main">
        <mc:Choice Requires="a14">
          <p:sp>
            <p:nvSpPr>
              <p:cNvPr id="111618" name="Content Placeholder 2"/>
              <p:cNvSpPr>
                <a:spLocks noGrp="1"/>
              </p:cNvSpPr>
              <p:nvPr>
                <p:ph idx="1"/>
              </p:nvPr>
            </p:nvSpPr>
            <p:spPr/>
            <p:txBody>
              <a:bodyPr/>
              <a:lstStyle/>
              <a:p>
                <a:pPr algn="just" eaLnBrk="1" hangingPunct="1">
                  <a:buFont typeface="Wingdings" charset="0"/>
                  <a:buChar char="§"/>
                </a:pPr>
                <a:r>
                  <a:rPr lang="en-US" dirty="0"/>
                  <a:t>Chi </a:t>
                </a:r>
                <a:r>
                  <a:rPr lang="en-US" dirty="0" err="1"/>
                  <a:t>phí</a:t>
                </a:r>
                <a:r>
                  <a:rPr lang="en-US" dirty="0"/>
                  <a:t> </a:t>
                </a:r>
                <a:r>
                  <a:rPr lang="en-US" dirty="0" err="1"/>
                  <a:t>vốn</a:t>
                </a:r>
                <a:r>
                  <a:rPr lang="en-US" dirty="0"/>
                  <a:t> </a:t>
                </a:r>
                <a:r>
                  <a:rPr lang="en-US" dirty="0" err="1"/>
                  <a:t>bình</a:t>
                </a:r>
                <a:r>
                  <a:rPr lang="en-US" dirty="0"/>
                  <a:t> </a:t>
                </a:r>
                <a:r>
                  <a:rPr lang="en-US" dirty="0" err="1"/>
                  <a:t>quân</a:t>
                </a:r>
                <a:r>
                  <a:rPr lang="en-US" dirty="0"/>
                  <a:t> </a:t>
                </a:r>
                <a:r>
                  <a:rPr lang="en-US" dirty="0" err="1"/>
                  <a:t>gia</a:t>
                </a:r>
                <a:r>
                  <a:rPr lang="en-US" dirty="0"/>
                  <a:t> </a:t>
                </a:r>
                <a:r>
                  <a:rPr lang="en-US" dirty="0" err="1"/>
                  <a:t>quyền</a:t>
                </a:r>
                <a:r>
                  <a:rPr lang="en-US" dirty="0"/>
                  <a:t> (</a:t>
                </a:r>
                <a:r>
                  <a:rPr lang="en-US" sz="3600" dirty="0">
                    <a:solidFill>
                      <a:srgbClr val="00B050"/>
                    </a:solidFill>
                  </a:rPr>
                  <a:t>WACC</a:t>
                </a:r>
                <a:r>
                  <a:rPr lang="en-US" dirty="0"/>
                  <a:t>): </a:t>
                </a:r>
                <a:r>
                  <a:rPr lang="en-US" dirty="0" err="1"/>
                  <a:t>tỷ</a:t>
                </a:r>
                <a:r>
                  <a:rPr lang="en-US" dirty="0"/>
                  <a:t> </a:t>
                </a:r>
                <a:r>
                  <a:rPr lang="en-US" dirty="0" err="1"/>
                  <a:t>suất</a:t>
                </a:r>
                <a:r>
                  <a:rPr lang="en-US" dirty="0"/>
                  <a:t> </a:t>
                </a:r>
                <a:r>
                  <a:rPr lang="en-US" dirty="0" err="1"/>
                  <a:t>lợi</a:t>
                </a:r>
                <a:r>
                  <a:rPr lang="en-US" dirty="0"/>
                  <a:t> </a:t>
                </a:r>
                <a:r>
                  <a:rPr lang="en-US" dirty="0" err="1"/>
                  <a:t>nhuận</a:t>
                </a:r>
                <a:r>
                  <a:rPr lang="en-US" dirty="0"/>
                  <a:t> </a:t>
                </a:r>
                <a:r>
                  <a:rPr lang="en-US" dirty="0" err="1"/>
                  <a:t>mong</a:t>
                </a:r>
                <a:r>
                  <a:rPr lang="en-US" dirty="0"/>
                  <a:t> </a:t>
                </a:r>
                <a:r>
                  <a:rPr lang="en-US" dirty="0" err="1"/>
                  <a:t>muốn</a:t>
                </a:r>
                <a:r>
                  <a:rPr lang="en-US" dirty="0"/>
                  <a:t> </a:t>
                </a:r>
                <a:r>
                  <a:rPr lang="en-US" dirty="0" err="1"/>
                  <a:t>tối</a:t>
                </a:r>
                <a:r>
                  <a:rPr lang="en-US" dirty="0"/>
                  <a:t> </a:t>
                </a:r>
                <a:r>
                  <a:rPr lang="en-US" dirty="0" err="1"/>
                  <a:t>thiểu</a:t>
                </a:r>
                <a:r>
                  <a:rPr lang="en-US" dirty="0"/>
                  <a:t> </a:t>
                </a:r>
                <a:r>
                  <a:rPr lang="en-US" dirty="0" err="1"/>
                  <a:t>trên</a:t>
                </a:r>
                <a:r>
                  <a:rPr lang="en-US" dirty="0"/>
                  <a:t> </a:t>
                </a:r>
                <a:r>
                  <a:rPr lang="en-US" dirty="0" err="1"/>
                  <a:t>các</a:t>
                </a:r>
                <a:r>
                  <a:rPr lang="en-US" dirty="0"/>
                  <a:t> </a:t>
                </a:r>
                <a:r>
                  <a:rPr lang="en-US" dirty="0" err="1"/>
                  <a:t>tài</a:t>
                </a:r>
                <a:r>
                  <a:rPr lang="en-US" dirty="0"/>
                  <a:t> </a:t>
                </a:r>
                <a:r>
                  <a:rPr lang="en-US" dirty="0" err="1"/>
                  <a:t>sản</a:t>
                </a:r>
                <a:r>
                  <a:rPr lang="en-US" dirty="0"/>
                  <a:t> </a:t>
                </a:r>
                <a:r>
                  <a:rPr lang="vi-VN" dirty="0"/>
                  <a:t>đối vớ</a:t>
                </a:r>
                <a:r>
                  <a:rPr lang="en-US" dirty="0" err="1"/>
                  <a:t>i</a:t>
                </a:r>
                <a:r>
                  <a:rPr lang="en-US" dirty="0"/>
                  <a:t> </a:t>
                </a:r>
                <a:r>
                  <a:rPr lang="en-US" dirty="0" err="1"/>
                  <a:t>cả</a:t>
                </a:r>
                <a:r>
                  <a:rPr lang="en-US" dirty="0"/>
                  <a:t> </a:t>
                </a:r>
                <a:r>
                  <a:rPr lang="en-US" dirty="0" err="1"/>
                  <a:t>những</a:t>
                </a:r>
                <a:r>
                  <a:rPr lang="en-US" dirty="0"/>
                  <a:t> </a:t>
                </a:r>
                <a:r>
                  <a:rPr lang="en-US" dirty="0" err="1"/>
                  <a:t>người</a:t>
                </a:r>
                <a:r>
                  <a:rPr lang="en-US" dirty="0"/>
                  <a:t> </a:t>
                </a:r>
                <a:r>
                  <a:rPr lang="en-US" dirty="0" err="1"/>
                  <a:t>nắm</a:t>
                </a:r>
                <a:r>
                  <a:rPr lang="en-US" dirty="0"/>
                  <a:t> </a:t>
                </a:r>
                <a:r>
                  <a:rPr lang="en-US" dirty="0" err="1"/>
                  <a:t>giữ</a:t>
                </a:r>
                <a:r>
                  <a:rPr lang="en-US" dirty="0"/>
                  <a:t> </a:t>
                </a:r>
                <a:r>
                  <a:rPr lang="en-US" dirty="0" err="1"/>
                  <a:t>công</a:t>
                </a:r>
                <a:r>
                  <a:rPr lang="en-US" dirty="0"/>
                  <a:t> </a:t>
                </a:r>
                <a:r>
                  <a:rPr lang="en-US" dirty="0" err="1"/>
                  <a:t>cụ</a:t>
                </a:r>
                <a:r>
                  <a:rPr lang="en-US" dirty="0"/>
                  <a:t> </a:t>
                </a:r>
                <a:r>
                  <a:rPr lang="en-US" dirty="0" err="1"/>
                  <a:t>nợ</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giữ</a:t>
                </a:r>
                <a:r>
                  <a:rPr lang="en-US" dirty="0"/>
                  <a:t> </a:t>
                </a:r>
                <a:r>
                  <a:rPr lang="en-US" dirty="0" err="1"/>
                  <a:t>vốn</a:t>
                </a:r>
                <a:r>
                  <a:rPr lang="en-US" dirty="0"/>
                  <a:t> </a:t>
                </a:r>
                <a:r>
                  <a:rPr lang="en-US" dirty="0" err="1"/>
                  <a:t>cổ</a:t>
                </a:r>
                <a:r>
                  <a:rPr lang="en-US" dirty="0"/>
                  <a:t> </a:t>
                </a:r>
                <a:r>
                  <a:rPr lang="en-US" dirty="0" err="1"/>
                  <a:t>phần</a:t>
                </a:r>
                <a:r>
                  <a:rPr lang="en-US" dirty="0"/>
                  <a:t>.</a:t>
                </a:r>
              </a:p>
              <a:p>
                <a:pPr eaLnBrk="1" hangingPunct="1">
                  <a:buFont typeface="Wingdings" charset="0"/>
                  <a:buChar char="§"/>
                </a:pPr>
                <a:endParaRPr lang="en-US" dirty="0"/>
              </a:p>
              <a:p>
                <a:pPr eaLnBrk="1" hangingPunct="1">
                  <a:buFont typeface="Wingdings" charset="0"/>
                  <a:buChar char="§"/>
                </a:pPr>
                <a:r>
                  <a:rPr lang="en-US" dirty="0" err="1"/>
                  <a:t>Công</a:t>
                </a:r>
                <a:r>
                  <a:rPr lang="en-US" dirty="0"/>
                  <a:t> </a:t>
                </a:r>
                <a:r>
                  <a:rPr lang="en-US" dirty="0" err="1"/>
                  <a:t>thức</a:t>
                </a:r>
                <a:r>
                  <a:rPr lang="en-US" dirty="0"/>
                  <a:t> </a:t>
                </a:r>
                <a:r>
                  <a:rPr lang="en-US" dirty="0" err="1"/>
                  <a:t>tính</a:t>
                </a:r>
                <a:r>
                  <a:rPr lang="en-US" dirty="0"/>
                  <a:t>:</a:t>
                </a:r>
              </a:p>
              <a:p>
                <a:pPr marL="0" indent="0" algn="ctr">
                  <a:buNone/>
                </a:pPr>
                <a14:m>
                  <m:oMath xmlns:m="http://schemas.openxmlformats.org/officeDocument/2006/math">
                    <m:r>
                      <a:rPr lang="vi-VN" sz="4000" b="0" i="1" smtClean="0">
                        <a:latin typeface="Cambria Math" panose="02040503050406030204" pitchFamily="18" charset="0"/>
                      </a:rPr>
                      <m:t>𝑊</m:t>
                    </m:r>
                    <m:r>
                      <m:rPr>
                        <m:sty m:val="p"/>
                      </m:rPr>
                      <a:rPr lang="vi-VN" sz="4000" i="1">
                        <a:latin typeface="Cambria Math" panose="02040503050406030204" pitchFamily="18" charset="0"/>
                      </a:rPr>
                      <m:t>A</m:t>
                    </m:r>
                    <m:r>
                      <m:rPr>
                        <m:sty m:val="p"/>
                      </m:rPr>
                      <a:rPr lang="vi-VN" sz="4000" i="1" smtClean="0">
                        <a:latin typeface="Cambria Math" panose="02040503050406030204" pitchFamily="18" charset="0"/>
                      </a:rPr>
                      <m:t>CC</m:t>
                    </m:r>
                    <m:r>
                      <a:rPr lang="vi-VN" sz="4000" b="0" i="1" smtClean="0">
                        <a:latin typeface="Cambria Math" panose="02040503050406030204" pitchFamily="18" charset="0"/>
                      </a:rPr>
                      <m:t>= </m:t>
                    </m:r>
                    <m:r>
                      <m:rPr>
                        <m:sty m:val="p"/>
                      </m:rPr>
                      <a:rPr lang="vi-VN" sz="4000" i="1">
                        <a:latin typeface="Cambria Math" panose="02040503050406030204" pitchFamily="18" charset="0"/>
                      </a:rPr>
                      <m:t>R</m:t>
                    </m:r>
                    <m:r>
                      <m:rPr>
                        <m:sty m:val="p"/>
                      </m:rPr>
                      <a:rPr lang="vi-VN" sz="4000" i="1" baseline="-25000">
                        <a:latin typeface="Cambria Math" panose="02040503050406030204" pitchFamily="18" charset="0"/>
                      </a:rPr>
                      <m:t>e</m:t>
                    </m:r>
                    <m:r>
                      <a:rPr lang="vi-VN" sz="4000" b="0" i="1" smtClean="0">
                        <a:latin typeface="Cambria Math" panose="02040503050406030204" pitchFamily="18" charset="0"/>
                      </a:rPr>
                      <m:t> </m:t>
                    </m:r>
                    <m:r>
                      <m:rPr>
                        <m:sty m:val="p"/>
                      </m:rPr>
                      <a:rPr lang="vi-VN" sz="4000" i="1">
                        <a:latin typeface="Cambria Math" panose="02040503050406030204" pitchFamily="18" charset="0"/>
                      </a:rPr>
                      <m:t>x</m:t>
                    </m:r>
                    <m:f>
                      <m:fPr>
                        <m:ctrlPr>
                          <a:rPr lang="vi-VN" sz="4000" i="1" smtClean="0">
                            <a:latin typeface="Cambria Math" panose="02040503050406030204" pitchFamily="18" charset="0"/>
                          </a:rPr>
                        </m:ctrlPr>
                      </m:fPr>
                      <m:num>
                        <m:r>
                          <m:rPr>
                            <m:sty m:val="p"/>
                          </m:rPr>
                          <a:rPr lang="vi-VN" sz="4000" i="1">
                            <a:latin typeface="Cambria Math" panose="02040503050406030204" pitchFamily="18" charset="0"/>
                          </a:rPr>
                          <m:t>E</m:t>
                        </m:r>
                      </m:num>
                      <m:den>
                        <m:r>
                          <m:rPr>
                            <m:sty m:val="p"/>
                          </m:rPr>
                          <a:rPr lang="vi-VN" sz="4000" i="1">
                            <a:latin typeface="Cambria Math" panose="02040503050406030204" pitchFamily="18" charset="0"/>
                          </a:rPr>
                          <m:t>V</m:t>
                        </m:r>
                      </m:den>
                    </m:f>
                  </m:oMath>
                </a14:m>
                <a:r>
                  <a:rPr lang="en-US" sz="4000" dirty="0"/>
                  <a:t> </a:t>
                </a:r>
                <a:r>
                  <a:rPr lang="en-US" sz="3600" dirty="0"/>
                  <a:t>+ </a:t>
                </a:r>
                <a:r>
                  <a:rPr lang="en-US" sz="3600" dirty="0" err="1"/>
                  <a:t>R</a:t>
                </a:r>
                <a:r>
                  <a:rPr lang="en-US" sz="3600" baseline="-25000" dirty="0" err="1"/>
                  <a:t>dt</a:t>
                </a:r>
                <a:r>
                  <a:rPr lang="en-US" sz="3600" baseline="-25000" dirty="0"/>
                  <a:t> </a:t>
                </a:r>
                <a:r>
                  <a:rPr lang="en-US" sz="3600" dirty="0"/>
                  <a:t>(1-t) x </a:t>
                </a:r>
                <a14:m>
                  <m:oMath xmlns:m="http://schemas.openxmlformats.org/officeDocument/2006/math">
                    <m:f>
                      <m:fPr>
                        <m:ctrlPr>
                          <a:rPr lang="vi-VN" sz="4000" i="1">
                            <a:latin typeface="Cambria Math" panose="02040503050406030204" pitchFamily="18" charset="0"/>
                          </a:rPr>
                        </m:ctrlPr>
                      </m:fPr>
                      <m:num>
                        <m:r>
                          <m:rPr>
                            <m:sty m:val="p"/>
                          </m:rPr>
                          <a:rPr lang="vi-VN" sz="4000" i="1" smtClean="0">
                            <a:latin typeface="Cambria Math" panose="02040503050406030204" pitchFamily="18" charset="0"/>
                          </a:rPr>
                          <m:t>D</m:t>
                        </m:r>
                      </m:num>
                      <m:den>
                        <m:r>
                          <m:rPr>
                            <m:sty m:val="p"/>
                          </m:rPr>
                          <a:rPr lang="vi-VN" sz="4000" i="1">
                            <a:latin typeface="Cambria Math" panose="02040503050406030204" pitchFamily="18" charset="0"/>
                          </a:rPr>
                          <m:t>V</m:t>
                        </m:r>
                      </m:den>
                    </m:f>
                  </m:oMath>
                </a14:m>
                <a:r>
                  <a:rPr lang="en-US" sz="4000" dirty="0"/>
                  <a:t> </a:t>
                </a:r>
                <a:endParaRPr lang="en-US" sz="3600" dirty="0"/>
              </a:p>
            </p:txBody>
          </p:sp>
        </mc:Choice>
        <mc:Fallback xmlns="">
          <p:sp>
            <p:nvSpPr>
              <p:cNvPr id="111618" name="Content Placeholder 2"/>
              <p:cNvSpPr>
                <a:spLocks noGrp="1" noRot="1" noChangeAspect="1" noMove="1" noResize="1" noEditPoints="1" noAdjustHandles="1" noChangeArrowheads="1" noChangeShapeType="1" noTextEdit="1"/>
              </p:cNvSpPr>
              <p:nvPr>
                <p:ph idx="1"/>
              </p:nvPr>
            </p:nvSpPr>
            <p:spPr>
              <a:blipFill>
                <a:blip r:embed="rId2"/>
                <a:stretch>
                  <a:fillRect l="-501" t="-2532" r="-835"/>
                </a:stretch>
              </a:blipFill>
            </p:spPr>
            <p:txBody>
              <a:bodyPr/>
              <a:lstStyle/>
              <a:p>
                <a:r>
                  <a:rPr lang="en-US">
                    <a:noFill/>
                  </a:rPr>
                  <a:t> </a:t>
                </a:r>
              </a:p>
            </p:txBody>
          </p:sp>
        </mc:Fallback>
      </mc:AlternateContent>
      <p:sp>
        <p:nvSpPr>
          <p:cNvPr id="111619"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3FB4FE4-5C77-0D42-9A6F-58BA2AF5F3B1}" type="slidenum">
              <a:rPr lang="en-US" sz="1400">
                <a:latin typeface="Arial" charset="0"/>
              </a:rPr>
              <a:pPr eaLnBrk="1" hangingPunct="1"/>
              <a:t>52</a:t>
            </a:fld>
            <a:endParaRPr lang="en-US" sz="1400">
              <a:latin typeface="Arial" charset="0"/>
            </a:endParaRPr>
          </a:p>
        </p:txBody>
      </p:sp>
      <p:sp>
        <p:nvSpPr>
          <p:cNvPr id="11162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111622" name="Rectangle 3"/>
          <p:cNvSpPr>
            <a:spLocks noChangeArrowheads="1"/>
          </p:cNvSpPr>
          <p:nvPr/>
        </p:nvSpPr>
        <p:spPr bwMode="auto">
          <a:xfrm>
            <a:off x="0" y="885825"/>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0" hangingPunct="0"/>
            <a:endParaRPr lang="en-US"/>
          </a:p>
        </p:txBody>
      </p:sp>
    </p:spTree>
    <p:extLst>
      <p:ext uri="{BB962C8B-B14F-4D97-AF65-F5344CB8AC3E}">
        <p14:creationId xmlns:p14="http://schemas.microsoft.com/office/powerpoint/2010/main" val="2632515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a:t>Giải thích ký hiệu</a:t>
            </a:r>
          </a:p>
        </p:txBody>
      </p:sp>
      <p:sp>
        <p:nvSpPr>
          <p:cNvPr id="3" name="Content Placeholder 2"/>
          <p:cNvSpPr>
            <a:spLocks noGrp="1"/>
          </p:cNvSpPr>
          <p:nvPr>
            <p:ph idx="1"/>
          </p:nvPr>
        </p:nvSpPr>
        <p:spPr/>
        <p:txBody>
          <a:bodyPr/>
          <a:lstStyle/>
          <a:p>
            <a:pPr eaLnBrk="1" hangingPunct="1">
              <a:lnSpc>
                <a:spcPct val="150000"/>
              </a:lnSpc>
              <a:buFont typeface="Wingdings" charset="0"/>
              <a:buChar char="§"/>
            </a:pPr>
            <a:r>
              <a:rPr lang="en-US"/>
              <a:t>R</a:t>
            </a:r>
            <a:r>
              <a:rPr lang="en-US" baseline="-25000"/>
              <a:t>e</a:t>
            </a:r>
            <a:r>
              <a:rPr lang="en-US"/>
              <a:t>: tỷ suất sinh lợi mong muốn của các cổ đông.</a:t>
            </a:r>
          </a:p>
          <a:p>
            <a:pPr eaLnBrk="1" hangingPunct="1">
              <a:lnSpc>
                <a:spcPct val="150000"/>
              </a:lnSpc>
              <a:buFont typeface="Wingdings" charset="0"/>
              <a:buChar char="§"/>
            </a:pPr>
            <a:r>
              <a:rPr lang="en-US"/>
              <a:t>R</a:t>
            </a:r>
            <a:r>
              <a:rPr lang="en-US" baseline="-25000"/>
              <a:t>d</a:t>
            </a:r>
            <a:r>
              <a:rPr lang="en-US"/>
              <a:t>: tỷ suất sinh lợi mong muốn của người cho vay.</a:t>
            </a:r>
          </a:p>
          <a:p>
            <a:pPr eaLnBrk="1" hangingPunct="1">
              <a:lnSpc>
                <a:spcPct val="150000"/>
              </a:lnSpc>
              <a:buFont typeface="Wingdings" charset="0"/>
              <a:buChar char="§"/>
            </a:pPr>
            <a:r>
              <a:rPr lang="en-US"/>
              <a:t>t: thuế suất thuế t</a:t>
            </a:r>
            <a:r>
              <a:rPr lang="vi-VN"/>
              <a:t>hu nhập</a:t>
            </a:r>
            <a:r>
              <a:rPr lang="en-US"/>
              <a:t> doanh nghiệp </a:t>
            </a:r>
          </a:p>
          <a:p>
            <a:pPr eaLnBrk="1" hangingPunct="1">
              <a:lnSpc>
                <a:spcPct val="150000"/>
              </a:lnSpc>
              <a:buFont typeface="Wingdings" charset="0"/>
              <a:buChar char="§"/>
            </a:pPr>
            <a:r>
              <a:rPr lang="en-US"/>
              <a:t>E: vốn cổ phần của công ty</a:t>
            </a:r>
          </a:p>
          <a:p>
            <a:pPr eaLnBrk="1" hangingPunct="1">
              <a:lnSpc>
                <a:spcPct val="150000"/>
              </a:lnSpc>
              <a:buFont typeface="Wingdings" charset="0"/>
              <a:buChar char="§"/>
            </a:pPr>
            <a:r>
              <a:rPr lang="en-US"/>
              <a:t>D: vốn vay của công ty </a:t>
            </a:r>
          </a:p>
        </p:txBody>
      </p:sp>
      <p:sp>
        <p:nvSpPr>
          <p:cNvPr id="11264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C2C9457-8C46-8E4B-A779-0441B8065F22}" type="slidenum">
              <a:rPr lang="en-US" sz="1400">
                <a:latin typeface="Arial" charset="0"/>
              </a:rPr>
              <a:pPr eaLnBrk="1" hangingPunct="1"/>
              <a:t>53</a:t>
            </a:fld>
            <a:endParaRPr lang="en-US" sz="1400">
              <a:latin typeface="Arial" charset="0"/>
            </a:endParaRPr>
          </a:p>
        </p:txBody>
      </p:sp>
    </p:spTree>
    <p:extLst>
      <p:ext uri="{BB962C8B-B14F-4D97-AF65-F5344CB8AC3E}">
        <p14:creationId xmlns:p14="http://schemas.microsoft.com/office/powerpoint/2010/main" val="4194119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1</a:t>
            </a:r>
          </a:p>
        </p:txBody>
      </p:sp>
      <p:sp>
        <p:nvSpPr>
          <p:cNvPr id="3" name="Content Placeholder 2"/>
          <p:cNvSpPr>
            <a:spLocks noGrp="1"/>
          </p:cNvSpPr>
          <p:nvPr>
            <p:ph idx="1"/>
          </p:nvPr>
        </p:nvSpPr>
        <p:spPr/>
        <p:txBody>
          <a:bodyPr/>
          <a:lstStyle/>
          <a:p>
            <a:pPr marL="0" indent="0" algn="just">
              <a:buNone/>
            </a:pPr>
            <a:r>
              <a:rPr lang="en-US" dirty="0" err="1"/>
              <a:t>Công</a:t>
            </a:r>
            <a:r>
              <a:rPr lang="en-US" dirty="0"/>
              <a:t> </a:t>
            </a:r>
            <a:r>
              <a:rPr lang="en-US" dirty="0" err="1"/>
              <a:t>ty</a:t>
            </a:r>
            <a:r>
              <a:rPr lang="en-US" dirty="0"/>
              <a:t> </a:t>
            </a:r>
            <a:r>
              <a:rPr lang="en-US" dirty="0" err="1"/>
              <a:t>cổ</a:t>
            </a:r>
            <a:r>
              <a:rPr lang="en-US" dirty="0"/>
              <a:t> </a:t>
            </a:r>
            <a:r>
              <a:rPr lang="en-US" dirty="0" err="1"/>
              <a:t>phần</a:t>
            </a:r>
            <a:r>
              <a:rPr lang="en-US" dirty="0"/>
              <a:t> M </a:t>
            </a:r>
            <a:r>
              <a:rPr lang="en-US" dirty="0" err="1"/>
              <a:t>có</a:t>
            </a:r>
            <a:r>
              <a:rPr lang="en-US" dirty="0"/>
              <a:t> </a:t>
            </a:r>
            <a:r>
              <a:rPr lang="en-US" dirty="0" err="1"/>
              <a:t>tài</a:t>
            </a:r>
            <a:r>
              <a:rPr lang="en-US" dirty="0"/>
              <a:t> </a:t>
            </a:r>
            <a:r>
              <a:rPr lang="en-US" dirty="0" err="1"/>
              <a:t>liệu</a:t>
            </a:r>
            <a:r>
              <a:rPr lang="en-US" dirty="0"/>
              <a:t> </a:t>
            </a:r>
            <a:r>
              <a:rPr lang="en-US" dirty="0" err="1"/>
              <a:t>ngày</a:t>
            </a:r>
            <a:r>
              <a:rPr lang="en-US" dirty="0"/>
              <a:t> 31/12/N </a:t>
            </a:r>
            <a:r>
              <a:rPr lang="en-US" dirty="0" err="1"/>
              <a:t>như</a:t>
            </a:r>
            <a:r>
              <a:rPr lang="en-US" dirty="0"/>
              <a:t> </a:t>
            </a:r>
            <a:r>
              <a:rPr lang="en-US" dirty="0" err="1"/>
              <a:t>sau</a:t>
            </a:r>
            <a:r>
              <a:rPr lang="en-US" dirty="0"/>
              <a:t>: </a:t>
            </a:r>
            <a:r>
              <a:rPr lang="en-US" dirty="0" err="1"/>
              <a:t>Vốn</a:t>
            </a:r>
            <a:r>
              <a:rPr lang="en-US" dirty="0"/>
              <a:t> </a:t>
            </a:r>
            <a:r>
              <a:rPr lang="en-US" dirty="0" err="1"/>
              <a:t>vay</a:t>
            </a:r>
            <a:r>
              <a:rPr lang="en-US" dirty="0"/>
              <a:t>: 4000 </a:t>
            </a:r>
            <a:r>
              <a:rPr lang="en-US" dirty="0" err="1"/>
              <a:t>triệu</a:t>
            </a:r>
            <a:r>
              <a:rPr lang="en-US" dirty="0"/>
              <a:t>, </a:t>
            </a:r>
            <a:r>
              <a:rPr lang="en-US" dirty="0" err="1"/>
              <a:t>vốn</a:t>
            </a:r>
            <a:r>
              <a:rPr lang="en-US" dirty="0"/>
              <a:t> </a:t>
            </a:r>
            <a:r>
              <a:rPr lang="en-US" dirty="0" err="1"/>
              <a:t>chủ</a:t>
            </a:r>
            <a:r>
              <a:rPr lang="en-US" dirty="0"/>
              <a:t> </a:t>
            </a:r>
            <a:r>
              <a:rPr lang="en-US" dirty="0" err="1"/>
              <a:t>sở</a:t>
            </a:r>
            <a:r>
              <a:rPr lang="en-US" dirty="0"/>
              <a:t> </a:t>
            </a:r>
            <a:r>
              <a:rPr lang="en-US" dirty="0" err="1"/>
              <a:t>hữu</a:t>
            </a:r>
            <a:r>
              <a:rPr lang="en-US" dirty="0"/>
              <a:t>: 6000 </a:t>
            </a:r>
            <a:r>
              <a:rPr lang="en-US" dirty="0" err="1"/>
              <a:t>triệu</a:t>
            </a:r>
            <a:r>
              <a:rPr lang="en-US" dirty="0"/>
              <a:t>.</a:t>
            </a:r>
          </a:p>
          <a:p>
            <a:pPr marL="0" indent="0" algn="just">
              <a:buNone/>
            </a:pPr>
            <a:r>
              <a:rPr lang="en-US" dirty="0" err="1"/>
              <a:t>Công</a:t>
            </a:r>
            <a:r>
              <a:rPr lang="en-US" dirty="0"/>
              <a:t> </a:t>
            </a:r>
            <a:r>
              <a:rPr lang="en-US" dirty="0" err="1"/>
              <a:t>ty</a:t>
            </a:r>
            <a:r>
              <a:rPr lang="en-US" dirty="0"/>
              <a:t> </a:t>
            </a:r>
            <a:r>
              <a:rPr lang="en-US" dirty="0" err="1"/>
              <a:t>hiện</a:t>
            </a:r>
            <a:r>
              <a:rPr lang="en-US" dirty="0"/>
              <a:t> </a:t>
            </a:r>
            <a:r>
              <a:rPr lang="en-US" dirty="0" err="1"/>
              <a:t>đang</a:t>
            </a:r>
            <a:r>
              <a:rPr lang="en-US" dirty="0"/>
              <a:t> </a:t>
            </a:r>
            <a:r>
              <a:rPr lang="en-US" dirty="0" err="1"/>
              <a:t>có</a:t>
            </a:r>
            <a:r>
              <a:rPr lang="en-US" dirty="0"/>
              <a:t> 400.000 </a:t>
            </a:r>
            <a:r>
              <a:rPr lang="en-US" dirty="0" err="1"/>
              <a:t>trái</a:t>
            </a:r>
            <a:r>
              <a:rPr lang="en-US" dirty="0"/>
              <a:t> </a:t>
            </a:r>
            <a:r>
              <a:rPr lang="en-US" dirty="0" err="1"/>
              <a:t>phiếu</a:t>
            </a:r>
            <a:r>
              <a:rPr lang="en-US" dirty="0"/>
              <a:t> </a:t>
            </a:r>
            <a:r>
              <a:rPr lang="en-US" dirty="0" err="1"/>
              <a:t>với</a:t>
            </a:r>
            <a:r>
              <a:rPr lang="en-US" dirty="0"/>
              <a:t> </a:t>
            </a:r>
            <a:r>
              <a:rPr lang="en-US" dirty="0" err="1"/>
              <a:t>lãi</a:t>
            </a:r>
            <a:r>
              <a:rPr lang="en-US" dirty="0"/>
              <a:t> </a:t>
            </a:r>
            <a:r>
              <a:rPr lang="en-US" dirty="0" err="1"/>
              <a:t>suất</a:t>
            </a:r>
            <a:r>
              <a:rPr lang="en-US" dirty="0"/>
              <a:t> </a:t>
            </a:r>
            <a:r>
              <a:rPr lang="en-US" dirty="0" err="1"/>
              <a:t>là</a:t>
            </a:r>
            <a:r>
              <a:rPr lang="en-US" dirty="0"/>
              <a:t> 10%, </a:t>
            </a:r>
            <a:r>
              <a:rPr lang="en-US" dirty="0" err="1"/>
              <a:t>giá</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hành</a:t>
            </a:r>
            <a:r>
              <a:rPr lang="en-US" dirty="0"/>
              <a:t> </a:t>
            </a:r>
            <a:r>
              <a:rPr lang="en-US" dirty="0" err="1"/>
              <a:t>của</a:t>
            </a:r>
            <a:r>
              <a:rPr lang="en-US" dirty="0"/>
              <a:t> </a:t>
            </a:r>
            <a:r>
              <a:rPr lang="en-US" dirty="0" err="1"/>
              <a:t>trái</a:t>
            </a:r>
            <a:r>
              <a:rPr lang="en-US" dirty="0"/>
              <a:t> </a:t>
            </a:r>
            <a:r>
              <a:rPr lang="en-US" dirty="0" err="1"/>
              <a:t>phiếu</a:t>
            </a:r>
            <a:r>
              <a:rPr lang="en-US" dirty="0"/>
              <a:t> </a:t>
            </a:r>
            <a:r>
              <a:rPr lang="en-US" dirty="0" err="1"/>
              <a:t>là</a:t>
            </a:r>
            <a:r>
              <a:rPr lang="en-US" dirty="0"/>
              <a:t> 12.500 </a:t>
            </a:r>
            <a:r>
              <a:rPr lang="en-US" dirty="0" err="1"/>
              <a:t>đồng</a:t>
            </a:r>
            <a:r>
              <a:rPr lang="en-US" dirty="0"/>
              <a:t>/</a:t>
            </a:r>
            <a:r>
              <a:rPr lang="en-US" dirty="0" err="1"/>
              <a:t>trái</a:t>
            </a:r>
            <a:r>
              <a:rPr lang="en-US" dirty="0"/>
              <a:t> </a:t>
            </a:r>
            <a:r>
              <a:rPr lang="en-US" dirty="0" err="1"/>
              <a:t>phiếu</a:t>
            </a:r>
            <a:r>
              <a:rPr lang="en-US" dirty="0"/>
              <a:t> </a:t>
            </a:r>
            <a:r>
              <a:rPr lang="en-US" dirty="0" err="1"/>
              <a:t>và</a:t>
            </a:r>
            <a:r>
              <a:rPr lang="en-US" dirty="0"/>
              <a:t> </a:t>
            </a:r>
            <a:r>
              <a:rPr lang="en-US" dirty="0" err="1"/>
              <a:t>có</a:t>
            </a:r>
            <a:r>
              <a:rPr lang="en-US" dirty="0"/>
              <a:t> 500.000 </a:t>
            </a:r>
            <a:r>
              <a:rPr lang="en-US" dirty="0" err="1"/>
              <a:t>cổ</a:t>
            </a:r>
            <a:r>
              <a:rPr lang="en-US" dirty="0"/>
              <a:t> </a:t>
            </a:r>
            <a:r>
              <a:rPr lang="en-US" dirty="0" err="1"/>
              <a:t>phần</a:t>
            </a:r>
            <a:r>
              <a:rPr lang="en-US" dirty="0"/>
              <a:t> </a:t>
            </a:r>
            <a:r>
              <a:rPr lang="en-US" dirty="0" err="1"/>
              <a:t>thường</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hành</a:t>
            </a:r>
            <a:r>
              <a:rPr lang="en-US" dirty="0"/>
              <a:t> </a:t>
            </a:r>
            <a:r>
              <a:rPr lang="en-US" dirty="0" err="1"/>
              <a:t>là</a:t>
            </a:r>
            <a:r>
              <a:rPr lang="en-US" dirty="0"/>
              <a:t> 30.000 </a:t>
            </a:r>
            <a:r>
              <a:rPr lang="en-US" dirty="0" err="1"/>
              <a:t>đồng</a:t>
            </a:r>
            <a:r>
              <a:rPr lang="en-US" dirty="0"/>
              <a:t>/</a:t>
            </a:r>
            <a:r>
              <a:rPr lang="en-US" dirty="0" err="1"/>
              <a:t>cổ</a:t>
            </a:r>
            <a:r>
              <a:rPr lang="en-US" dirty="0"/>
              <a:t> </a:t>
            </a:r>
            <a:r>
              <a:rPr lang="en-US" dirty="0" err="1"/>
              <a:t>phần</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cổ</a:t>
            </a:r>
            <a:r>
              <a:rPr lang="en-US" dirty="0"/>
              <a:t> </a:t>
            </a:r>
            <a:r>
              <a:rPr lang="en-US" dirty="0" err="1"/>
              <a:t>phần</a:t>
            </a:r>
            <a:r>
              <a:rPr lang="en-US" dirty="0"/>
              <a:t> </a:t>
            </a:r>
            <a:r>
              <a:rPr lang="en-US" dirty="0" err="1"/>
              <a:t>thường</a:t>
            </a:r>
            <a:r>
              <a:rPr lang="en-US" dirty="0"/>
              <a:t> </a:t>
            </a:r>
            <a:r>
              <a:rPr lang="en-US" dirty="0" err="1"/>
              <a:t>là</a:t>
            </a:r>
            <a:r>
              <a:rPr lang="en-US" dirty="0"/>
              <a:t> 15%. </a:t>
            </a:r>
            <a:r>
              <a:rPr lang="en-US" dirty="0" err="1"/>
              <a:t>thuế</a:t>
            </a:r>
            <a:r>
              <a:rPr lang="en-US" dirty="0"/>
              <a:t> </a:t>
            </a:r>
            <a:r>
              <a:rPr lang="en-US" dirty="0" err="1"/>
              <a:t>suất</a:t>
            </a:r>
            <a:r>
              <a:rPr lang="en-US" dirty="0"/>
              <a:t> </a:t>
            </a:r>
            <a:r>
              <a:rPr lang="en-US" dirty="0" err="1"/>
              <a:t>thuế</a:t>
            </a:r>
            <a:r>
              <a:rPr lang="en-US" dirty="0"/>
              <a:t> TNDN </a:t>
            </a:r>
            <a:r>
              <a:rPr lang="en-US" dirty="0" err="1"/>
              <a:t>là</a:t>
            </a:r>
            <a:r>
              <a:rPr lang="en-US"/>
              <a:t> 20%.</a:t>
            </a:r>
            <a:endParaRPr lang="en-US" dirty="0"/>
          </a:p>
          <a:p>
            <a:pPr marL="0" indent="0" algn="just">
              <a:buNone/>
            </a:pPr>
            <a:r>
              <a:rPr lang="en-US" dirty="0" err="1"/>
              <a:t>Tính</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bình</a:t>
            </a:r>
            <a:r>
              <a:rPr lang="en-US" dirty="0"/>
              <a:t> </a:t>
            </a:r>
            <a:r>
              <a:rPr lang="en-US" dirty="0" err="1"/>
              <a:t>quân</a:t>
            </a:r>
            <a:r>
              <a:rPr lang="en-US" dirty="0"/>
              <a:t> </a:t>
            </a:r>
            <a:r>
              <a:rPr lang="en-US" dirty="0" err="1"/>
              <a:t>của</a:t>
            </a:r>
            <a:r>
              <a:rPr lang="en-US" dirty="0"/>
              <a:t> </a:t>
            </a:r>
            <a:r>
              <a:rPr lang="en-US" dirty="0" err="1"/>
              <a:t>công</a:t>
            </a:r>
            <a:r>
              <a:rPr lang="en-US" dirty="0"/>
              <a:t> </a:t>
            </a:r>
            <a:r>
              <a:rPr lang="en-US" dirty="0" err="1"/>
              <a:t>ty</a:t>
            </a:r>
            <a:r>
              <a:rPr lang="en-US" dirty="0"/>
              <a:t>?</a:t>
            </a:r>
          </a:p>
          <a:p>
            <a:pPr marL="0" indent="0" algn="just">
              <a:buNone/>
            </a:pPr>
            <a:endParaRPr lang="en-US" dirty="0"/>
          </a:p>
        </p:txBody>
      </p:sp>
    </p:spTree>
    <p:extLst>
      <p:ext uri="{BB962C8B-B14F-4D97-AF65-F5344CB8AC3E}">
        <p14:creationId xmlns:p14="http://schemas.microsoft.com/office/powerpoint/2010/main" val="3498730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2</a:t>
            </a:r>
          </a:p>
        </p:txBody>
      </p:sp>
      <p:sp>
        <p:nvSpPr>
          <p:cNvPr id="3" name="Content Placeholder 2"/>
          <p:cNvSpPr>
            <a:spLocks noGrp="1"/>
          </p:cNvSpPr>
          <p:nvPr>
            <p:ph idx="1"/>
          </p:nvPr>
        </p:nvSpPr>
        <p:spPr/>
        <p:txBody>
          <a:bodyPr>
            <a:normAutofit/>
          </a:bodyPr>
          <a:lstStyle/>
          <a:p>
            <a:pPr marL="0" indent="0" algn="just">
              <a:buNone/>
            </a:pPr>
            <a:r>
              <a:rPr lang="en-US" dirty="0" err="1"/>
              <a:t>Công</a:t>
            </a:r>
            <a:r>
              <a:rPr lang="en-US" dirty="0"/>
              <a:t> </a:t>
            </a:r>
            <a:r>
              <a:rPr lang="en-US" dirty="0" err="1"/>
              <a:t>ty</a:t>
            </a:r>
            <a:r>
              <a:rPr lang="en-US" dirty="0"/>
              <a:t> NH </a:t>
            </a:r>
            <a:r>
              <a:rPr lang="en-US" dirty="0" err="1"/>
              <a:t>có</a:t>
            </a:r>
            <a:r>
              <a:rPr lang="en-US" dirty="0"/>
              <a:t> </a:t>
            </a:r>
            <a:r>
              <a:rPr lang="en-US" dirty="0" err="1"/>
              <a:t>hai</a:t>
            </a:r>
            <a:r>
              <a:rPr lang="en-US" dirty="0"/>
              <a:t> </a:t>
            </a:r>
            <a:r>
              <a:rPr lang="en-US" dirty="0" err="1"/>
              <a:t>nguồn</a:t>
            </a:r>
            <a:r>
              <a:rPr lang="en-US" dirty="0"/>
              <a:t> </a:t>
            </a:r>
            <a:r>
              <a:rPr lang="en-US" dirty="0" err="1"/>
              <a:t>vốn</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đầu</a:t>
            </a:r>
            <a:r>
              <a:rPr lang="en-US" dirty="0"/>
              <a:t> </a:t>
            </a:r>
            <a:r>
              <a:rPr lang="en-US" dirty="0" err="1"/>
              <a:t>tư</a:t>
            </a:r>
            <a:r>
              <a:rPr lang="en-US" dirty="0"/>
              <a:t> </a:t>
            </a:r>
            <a:r>
              <a:rPr lang="en-US" dirty="0" err="1"/>
              <a:t>mới</a:t>
            </a:r>
            <a:r>
              <a:rPr lang="en-US" dirty="0"/>
              <a:t>:</a:t>
            </a:r>
          </a:p>
          <a:p>
            <a:pPr algn="just"/>
            <a:r>
              <a:rPr lang="en-US" dirty="0" err="1"/>
              <a:t>Một</a:t>
            </a:r>
            <a:r>
              <a:rPr lang="en-US" dirty="0"/>
              <a:t> </a:t>
            </a:r>
            <a:r>
              <a:rPr lang="en-US" dirty="0" err="1"/>
              <a:t>là</a:t>
            </a:r>
            <a:r>
              <a:rPr lang="en-US" dirty="0"/>
              <a:t>, </a:t>
            </a:r>
            <a:r>
              <a:rPr lang="en-US" dirty="0" err="1"/>
              <a:t>phát</a:t>
            </a:r>
            <a:r>
              <a:rPr lang="en-US" dirty="0"/>
              <a:t> </a:t>
            </a:r>
            <a:r>
              <a:rPr lang="en-US" dirty="0" err="1"/>
              <a:t>hành</a:t>
            </a:r>
            <a:r>
              <a:rPr lang="en-US" dirty="0"/>
              <a:t> </a:t>
            </a:r>
            <a:r>
              <a:rPr lang="en-US" dirty="0" err="1"/>
              <a:t>cổ</a:t>
            </a:r>
            <a:r>
              <a:rPr lang="en-US" dirty="0"/>
              <a:t> </a:t>
            </a:r>
            <a:r>
              <a:rPr lang="en-US" dirty="0" err="1"/>
              <a:t>phiếu</a:t>
            </a:r>
            <a:r>
              <a:rPr lang="en-US" dirty="0"/>
              <a:t> </a:t>
            </a:r>
            <a:r>
              <a:rPr lang="en-US" dirty="0" err="1"/>
              <a:t>thường</a:t>
            </a:r>
            <a:r>
              <a:rPr lang="en-US" dirty="0"/>
              <a:t> </a:t>
            </a:r>
            <a:r>
              <a:rPr lang="en-US" dirty="0" err="1"/>
              <a:t>mới</a:t>
            </a:r>
            <a:r>
              <a:rPr lang="en-US" dirty="0"/>
              <a:t> </a:t>
            </a:r>
            <a:r>
              <a:rPr lang="en-US" dirty="0" err="1"/>
              <a:t>với</a:t>
            </a:r>
            <a:r>
              <a:rPr lang="en-US" dirty="0"/>
              <a:t> chi </a:t>
            </a:r>
            <a:r>
              <a:rPr lang="en-US" dirty="0" err="1"/>
              <a:t>phí</a:t>
            </a:r>
            <a:r>
              <a:rPr lang="en-US" dirty="0"/>
              <a:t> </a:t>
            </a:r>
            <a:r>
              <a:rPr lang="en-US" dirty="0" err="1"/>
              <a:t>phát</a:t>
            </a:r>
            <a:r>
              <a:rPr lang="en-US" dirty="0"/>
              <a:t> </a:t>
            </a:r>
            <a:r>
              <a:rPr lang="en-US" dirty="0" err="1"/>
              <a:t>hành</a:t>
            </a:r>
            <a:r>
              <a:rPr lang="en-US" dirty="0"/>
              <a:t> </a:t>
            </a:r>
            <a:r>
              <a:rPr lang="en-US" dirty="0" err="1"/>
              <a:t>khoảng</a:t>
            </a:r>
            <a:r>
              <a:rPr lang="en-US" dirty="0"/>
              <a:t> 2% </a:t>
            </a:r>
            <a:r>
              <a:rPr lang="en-US" dirty="0" err="1"/>
              <a:t>giá</a:t>
            </a:r>
            <a:r>
              <a:rPr lang="en-US" dirty="0"/>
              <a:t> </a:t>
            </a:r>
            <a:r>
              <a:rPr lang="en-US" dirty="0" err="1"/>
              <a:t>phát</a:t>
            </a:r>
            <a:r>
              <a:rPr lang="en-US" dirty="0"/>
              <a:t> </a:t>
            </a:r>
            <a:r>
              <a:rPr lang="en-US" dirty="0" err="1"/>
              <a:t>hành</a:t>
            </a:r>
            <a:r>
              <a:rPr lang="en-US" dirty="0"/>
              <a:t>. </a:t>
            </a:r>
            <a:r>
              <a:rPr lang="en-US" dirty="0" err="1"/>
              <a:t>Tỷ</a:t>
            </a:r>
            <a:r>
              <a:rPr lang="en-US" dirty="0"/>
              <a:t> </a:t>
            </a:r>
            <a:r>
              <a:rPr lang="en-US" dirty="0" err="1"/>
              <a:t>suất</a:t>
            </a:r>
            <a:r>
              <a:rPr lang="en-US" dirty="0"/>
              <a:t> </a:t>
            </a:r>
            <a:r>
              <a:rPr lang="en-US" dirty="0" err="1"/>
              <a:t>cổ</a:t>
            </a:r>
            <a:r>
              <a:rPr lang="en-US" dirty="0"/>
              <a:t> </a:t>
            </a:r>
            <a:r>
              <a:rPr lang="en-US" dirty="0" err="1"/>
              <a:t>tức</a:t>
            </a:r>
            <a:r>
              <a:rPr lang="en-US" dirty="0"/>
              <a:t> </a:t>
            </a:r>
            <a:r>
              <a:rPr lang="en-US" dirty="0" err="1"/>
              <a:t>cuối</a:t>
            </a:r>
            <a:r>
              <a:rPr lang="en-US" dirty="0"/>
              <a:t> </a:t>
            </a:r>
            <a:r>
              <a:rPr lang="en-US" dirty="0" err="1"/>
              <a:t>năm</a:t>
            </a:r>
            <a:r>
              <a:rPr lang="en-US" dirty="0"/>
              <a:t> </a:t>
            </a:r>
            <a:r>
              <a:rPr lang="en-US" dirty="0" err="1"/>
              <a:t>vừa</a:t>
            </a:r>
            <a:r>
              <a:rPr lang="en-US" dirty="0"/>
              <a:t> qua </a:t>
            </a:r>
            <a:r>
              <a:rPr lang="en-US" dirty="0" err="1"/>
              <a:t>là</a:t>
            </a:r>
            <a:r>
              <a:rPr lang="en-US" dirty="0"/>
              <a:t> 12% </a:t>
            </a:r>
            <a:r>
              <a:rPr lang="en-US" dirty="0" err="1"/>
              <a:t>và</a:t>
            </a:r>
            <a:r>
              <a:rPr lang="en-US" dirty="0"/>
              <a:t> </a:t>
            </a:r>
            <a:r>
              <a:rPr lang="en-US" dirty="0" err="1"/>
              <a:t>công</a:t>
            </a:r>
            <a:r>
              <a:rPr lang="en-US" dirty="0"/>
              <a:t> </a:t>
            </a:r>
            <a:r>
              <a:rPr lang="en-US" dirty="0" err="1"/>
              <a:t>ty</a:t>
            </a:r>
            <a:r>
              <a:rPr lang="en-US" dirty="0"/>
              <a:t> </a:t>
            </a:r>
            <a:r>
              <a:rPr lang="en-US" dirty="0" err="1"/>
              <a:t>dự</a:t>
            </a:r>
            <a:r>
              <a:rPr lang="en-US" dirty="0"/>
              <a:t> </a:t>
            </a:r>
            <a:r>
              <a:rPr lang="en-US" dirty="0" err="1"/>
              <a:t>kiến</a:t>
            </a:r>
            <a:r>
              <a:rPr lang="en-US" dirty="0"/>
              <a:t> </a:t>
            </a:r>
            <a:r>
              <a:rPr lang="en-US" dirty="0" err="1"/>
              <a:t>duy</a:t>
            </a:r>
            <a:r>
              <a:rPr lang="en-US" dirty="0"/>
              <a:t> </a:t>
            </a:r>
            <a:r>
              <a:rPr lang="en-US" dirty="0" err="1"/>
              <a:t>trì</a:t>
            </a:r>
            <a:r>
              <a:rPr lang="en-US" dirty="0"/>
              <a:t> </a:t>
            </a:r>
            <a:r>
              <a:rPr lang="en-US" dirty="0" err="1"/>
              <a:t>tỷ</a:t>
            </a:r>
            <a:r>
              <a:rPr lang="en-US" dirty="0"/>
              <a:t> </a:t>
            </a:r>
            <a:r>
              <a:rPr lang="en-US" dirty="0" err="1"/>
              <a:t>lệ</a:t>
            </a:r>
            <a:r>
              <a:rPr lang="en-US" dirty="0"/>
              <a:t> </a:t>
            </a:r>
            <a:r>
              <a:rPr lang="en-US" dirty="0" err="1"/>
              <a:t>tăng</a:t>
            </a:r>
            <a:r>
              <a:rPr lang="en-US" dirty="0"/>
              <a:t> </a:t>
            </a:r>
            <a:r>
              <a:rPr lang="en-US" dirty="0" err="1"/>
              <a:t>trưởng</a:t>
            </a:r>
            <a:r>
              <a:rPr lang="en-US" dirty="0"/>
              <a:t> </a:t>
            </a:r>
            <a:r>
              <a:rPr lang="en-US" dirty="0" err="1"/>
              <a:t>cổ</a:t>
            </a:r>
            <a:r>
              <a:rPr lang="en-US" dirty="0"/>
              <a:t> </a:t>
            </a:r>
            <a:r>
              <a:rPr lang="en-US" dirty="0" err="1"/>
              <a:t>tức</a:t>
            </a:r>
            <a:r>
              <a:rPr lang="en-US" dirty="0"/>
              <a:t> </a:t>
            </a:r>
            <a:r>
              <a:rPr lang="en-US" dirty="0" err="1"/>
              <a:t>đều</a:t>
            </a:r>
            <a:r>
              <a:rPr lang="en-US" dirty="0"/>
              <a:t> </a:t>
            </a:r>
            <a:r>
              <a:rPr lang="en-US" dirty="0" err="1"/>
              <a:t>đặn</a:t>
            </a:r>
            <a:r>
              <a:rPr lang="en-US" dirty="0"/>
              <a:t> </a:t>
            </a:r>
            <a:r>
              <a:rPr lang="en-US" dirty="0" err="1"/>
              <a:t>là</a:t>
            </a:r>
            <a:r>
              <a:rPr lang="en-US" dirty="0"/>
              <a:t> 3%/</a:t>
            </a:r>
            <a:r>
              <a:rPr lang="en-US" dirty="0" err="1"/>
              <a:t>năm</a:t>
            </a:r>
            <a:r>
              <a:rPr lang="en-US" dirty="0"/>
              <a:t>.</a:t>
            </a:r>
          </a:p>
          <a:p>
            <a:pPr algn="just"/>
            <a:r>
              <a:rPr lang="en-US" dirty="0" err="1"/>
              <a:t>Hai</a:t>
            </a:r>
            <a:r>
              <a:rPr lang="en-US" dirty="0"/>
              <a:t> </a:t>
            </a:r>
            <a:r>
              <a:rPr lang="en-US" dirty="0" err="1"/>
              <a:t>là</a:t>
            </a:r>
            <a:r>
              <a:rPr lang="en-US" dirty="0"/>
              <a:t>, </a:t>
            </a:r>
            <a:r>
              <a:rPr lang="en-US" dirty="0" err="1"/>
              <a:t>vay</a:t>
            </a:r>
            <a:r>
              <a:rPr lang="en-US" dirty="0"/>
              <a:t> 250 </a:t>
            </a:r>
            <a:r>
              <a:rPr lang="en-US" dirty="0" err="1"/>
              <a:t>triệu</a:t>
            </a:r>
            <a:r>
              <a:rPr lang="en-US" dirty="0"/>
              <a:t> (</a:t>
            </a:r>
            <a:r>
              <a:rPr lang="en-US" dirty="0" err="1"/>
              <a:t>chiếm</a:t>
            </a:r>
            <a:r>
              <a:rPr lang="en-US" dirty="0"/>
              <a:t> 25% </a:t>
            </a:r>
            <a:r>
              <a:rPr lang="en-US" dirty="0" err="1"/>
              <a:t>tổng</a:t>
            </a:r>
            <a:r>
              <a:rPr lang="en-US" dirty="0"/>
              <a:t> </a:t>
            </a:r>
            <a:r>
              <a:rPr lang="en-US" dirty="0" err="1"/>
              <a:t>vốn</a:t>
            </a:r>
            <a:r>
              <a:rPr lang="en-US" dirty="0"/>
              <a:t> </a:t>
            </a:r>
            <a:r>
              <a:rPr lang="en-US" dirty="0" err="1"/>
              <a:t>đầu</a:t>
            </a:r>
            <a:r>
              <a:rPr lang="en-US" dirty="0"/>
              <a:t> </a:t>
            </a:r>
            <a:r>
              <a:rPr lang="en-US" dirty="0" err="1"/>
              <a:t>tư</a:t>
            </a:r>
            <a:r>
              <a:rPr lang="en-US" dirty="0"/>
              <a:t> ). </a:t>
            </a:r>
            <a:r>
              <a:rPr lang="en-US" dirty="0" err="1"/>
              <a:t>Số</a:t>
            </a:r>
            <a:r>
              <a:rPr lang="en-US" dirty="0"/>
              <a:t> </a:t>
            </a:r>
            <a:r>
              <a:rPr lang="en-US" dirty="0" err="1"/>
              <a:t>vốn</a:t>
            </a:r>
            <a:r>
              <a:rPr lang="en-US" dirty="0"/>
              <a:t> </a:t>
            </a:r>
            <a:r>
              <a:rPr lang="en-US" dirty="0" err="1"/>
              <a:t>vay</a:t>
            </a:r>
            <a:r>
              <a:rPr lang="en-US" dirty="0"/>
              <a:t> </a:t>
            </a:r>
            <a:r>
              <a:rPr lang="en-US" dirty="0" err="1"/>
              <a:t>này</a:t>
            </a:r>
            <a:r>
              <a:rPr lang="en-US" dirty="0"/>
              <a:t> </a:t>
            </a:r>
            <a:r>
              <a:rPr lang="en-US" dirty="0" err="1"/>
              <a:t>phải</a:t>
            </a:r>
            <a:r>
              <a:rPr lang="en-US" dirty="0"/>
              <a:t> </a:t>
            </a:r>
            <a:r>
              <a:rPr lang="en-US" dirty="0" err="1"/>
              <a:t>trả</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là</a:t>
            </a:r>
            <a:r>
              <a:rPr lang="en-US" dirty="0"/>
              <a:t> 3 </a:t>
            </a:r>
            <a:r>
              <a:rPr lang="en-US" dirty="0" err="1"/>
              <a:t>năm</a:t>
            </a:r>
            <a:r>
              <a:rPr lang="en-US" dirty="0"/>
              <a:t>, </a:t>
            </a:r>
            <a:r>
              <a:rPr lang="en-US" dirty="0" err="1"/>
              <a:t>mỗi</a:t>
            </a:r>
            <a:r>
              <a:rPr lang="en-US" dirty="0"/>
              <a:t> </a:t>
            </a:r>
            <a:r>
              <a:rPr lang="en-US" dirty="0" err="1"/>
              <a:t>năm</a:t>
            </a:r>
            <a:r>
              <a:rPr lang="en-US" dirty="0"/>
              <a:t> </a:t>
            </a:r>
            <a:r>
              <a:rPr lang="en-US" dirty="0" err="1"/>
              <a:t>trả</a:t>
            </a:r>
            <a:r>
              <a:rPr lang="en-US" dirty="0"/>
              <a:t> </a:t>
            </a:r>
            <a:r>
              <a:rPr lang="en-US" dirty="0" err="1"/>
              <a:t>hai</a:t>
            </a:r>
            <a:r>
              <a:rPr lang="en-US" dirty="0"/>
              <a:t> </a:t>
            </a:r>
            <a:r>
              <a:rPr lang="en-US" dirty="0" err="1"/>
              <a:t>lần</a:t>
            </a:r>
            <a:r>
              <a:rPr lang="en-US" dirty="0"/>
              <a:t> (6 </a:t>
            </a:r>
            <a:r>
              <a:rPr lang="en-US" dirty="0" err="1"/>
              <a:t>tháng</a:t>
            </a:r>
            <a:r>
              <a:rPr lang="en-US" dirty="0"/>
              <a:t>/</a:t>
            </a:r>
            <a:r>
              <a:rPr lang="en-US" dirty="0" err="1"/>
              <a:t>lần</a:t>
            </a:r>
            <a:r>
              <a:rPr lang="en-US" dirty="0"/>
              <a:t>), </a:t>
            </a:r>
            <a:r>
              <a:rPr lang="en-US" dirty="0" err="1"/>
              <a:t>mỗi</a:t>
            </a:r>
            <a:r>
              <a:rPr lang="en-US" dirty="0"/>
              <a:t> </a:t>
            </a:r>
            <a:r>
              <a:rPr lang="en-US" dirty="0" err="1"/>
              <a:t>lần</a:t>
            </a:r>
            <a:r>
              <a:rPr lang="en-US" dirty="0"/>
              <a:t> </a:t>
            </a:r>
            <a:r>
              <a:rPr lang="en-US" dirty="0" err="1"/>
              <a:t>có</a:t>
            </a:r>
            <a:r>
              <a:rPr lang="en-US" dirty="0"/>
              <a:t> </a:t>
            </a:r>
            <a:r>
              <a:rPr lang="en-US" dirty="0" err="1"/>
              <a:t>số</a:t>
            </a:r>
            <a:r>
              <a:rPr lang="en-US" dirty="0"/>
              <a:t> </a:t>
            </a:r>
            <a:r>
              <a:rPr lang="en-US" dirty="0" err="1"/>
              <a:t>vốn</a:t>
            </a:r>
            <a:r>
              <a:rPr lang="en-US" dirty="0"/>
              <a:t> </a:t>
            </a:r>
            <a:r>
              <a:rPr lang="en-US" dirty="0" err="1"/>
              <a:t>cả</a:t>
            </a:r>
            <a:r>
              <a:rPr lang="en-US" dirty="0"/>
              <a:t> </a:t>
            </a:r>
            <a:r>
              <a:rPr lang="en-US" dirty="0" err="1"/>
              <a:t>tiền</a:t>
            </a:r>
            <a:r>
              <a:rPr lang="en-US" dirty="0"/>
              <a:t> </a:t>
            </a:r>
            <a:r>
              <a:rPr lang="en-US" dirty="0" err="1"/>
              <a:t>gốc</a:t>
            </a:r>
            <a:r>
              <a:rPr lang="en-US" dirty="0"/>
              <a:t> </a:t>
            </a:r>
            <a:r>
              <a:rPr lang="en-US" dirty="0" err="1"/>
              <a:t>và</a:t>
            </a:r>
            <a:r>
              <a:rPr lang="en-US" dirty="0"/>
              <a:t> </a:t>
            </a:r>
            <a:r>
              <a:rPr lang="en-US" dirty="0" err="1"/>
              <a:t>lãi</a:t>
            </a:r>
            <a:r>
              <a:rPr lang="en-US" dirty="0"/>
              <a:t> </a:t>
            </a:r>
            <a:r>
              <a:rPr lang="en-US" dirty="0" err="1"/>
              <a:t>bằng</a:t>
            </a:r>
            <a:r>
              <a:rPr lang="en-US" dirty="0"/>
              <a:t> </a:t>
            </a:r>
            <a:r>
              <a:rPr lang="en-US" dirty="0" err="1"/>
              <a:t>nhau</a:t>
            </a:r>
            <a:r>
              <a:rPr lang="en-US" dirty="0"/>
              <a:t> </a:t>
            </a:r>
            <a:r>
              <a:rPr lang="en-US" dirty="0" err="1"/>
              <a:t>và</a:t>
            </a:r>
            <a:r>
              <a:rPr lang="en-US" dirty="0"/>
              <a:t> </a:t>
            </a:r>
            <a:r>
              <a:rPr lang="en-US" dirty="0" err="1"/>
              <a:t>bằng</a:t>
            </a:r>
            <a:r>
              <a:rPr lang="en-US" dirty="0"/>
              <a:t> 49,254 </a:t>
            </a:r>
            <a:r>
              <a:rPr lang="en-US" dirty="0" err="1"/>
              <a:t>triệu</a:t>
            </a:r>
            <a:r>
              <a:rPr lang="en-US" dirty="0"/>
              <a:t> </a:t>
            </a:r>
            <a:r>
              <a:rPr lang="en-US" dirty="0" err="1"/>
              <a:t>đồng</a:t>
            </a:r>
            <a:r>
              <a:rPr lang="en-US" dirty="0"/>
              <a:t>.</a:t>
            </a:r>
          </a:p>
          <a:p>
            <a:pPr marL="0" indent="0" algn="just">
              <a:buNone/>
            </a:pPr>
            <a:endParaRPr lang="en-US" dirty="0"/>
          </a:p>
        </p:txBody>
      </p:sp>
    </p:spTree>
    <p:extLst>
      <p:ext uri="{BB962C8B-B14F-4D97-AF65-F5344CB8AC3E}">
        <p14:creationId xmlns:p14="http://schemas.microsoft.com/office/powerpoint/2010/main" val="692421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2</a:t>
            </a:r>
          </a:p>
        </p:txBody>
      </p:sp>
      <p:sp>
        <p:nvSpPr>
          <p:cNvPr id="3" name="Content Placeholder 2"/>
          <p:cNvSpPr>
            <a:spLocks noGrp="1"/>
          </p:cNvSpPr>
          <p:nvPr>
            <p:ph idx="1"/>
          </p:nvPr>
        </p:nvSpPr>
        <p:spPr/>
        <p:txBody>
          <a:bodyPr/>
          <a:lstStyle/>
          <a:p>
            <a:pPr marL="0" indent="0">
              <a:buNone/>
            </a:pPr>
            <a:r>
              <a:rPr lang="en-US" dirty="0" err="1"/>
              <a:t>Yêu</a:t>
            </a:r>
            <a:r>
              <a:rPr lang="en-US" dirty="0"/>
              <a:t> </a:t>
            </a:r>
            <a:r>
              <a:rPr lang="en-US" dirty="0" err="1"/>
              <a:t>cầu</a:t>
            </a:r>
            <a:r>
              <a:rPr lang="en-US" dirty="0"/>
              <a:t>: </a:t>
            </a:r>
          </a:p>
          <a:p>
            <a:pPr marL="0" indent="0">
              <a:buNone/>
            </a:pPr>
            <a:r>
              <a:rPr lang="en-US" dirty="0"/>
              <a:t>1. </a:t>
            </a:r>
            <a:r>
              <a:rPr lang="en-US" dirty="0" err="1"/>
              <a:t>Hãy</a:t>
            </a:r>
            <a:r>
              <a:rPr lang="en-US" dirty="0"/>
              <a:t> </a:t>
            </a:r>
            <a:r>
              <a:rPr lang="en-US" dirty="0" err="1"/>
              <a:t>tính</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của</a:t>
            </a:r>
            <a:r>
              <a:rPr lang="en-US" dirty="0"/>
              <a:t> </a:t>
            </a:r>
            <a:r>
              <a:rPr lang="en-US" dirty="0" err="1"/>
              <a:t>từng</a:t>
            </a:r>
            <a:r>
              <a:rPr lang="en-US" dirty="0"/>
              <a:t> </a:t>
            </a:r>
            <a:r>
              <a:rPr lang="en-US" dirty="0" err="1"/>
              <a:t>nguồn</a:t>
            </a:r>
            <a:r>
              <a:rPr lang="en-US" dirty="0"/>
              <a:t>? </a:t>
            </a:r>
            <a:r>
              <a:rPr lang="en-US" dirty="0" err="1"/>
              <a:t>tính</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vốn</a:t>
            </a:r>
            <a:r>
              <a:rPr lang="en-US" dirty="0"/>
              <a:t> </a:t>
            </a:r>
            <a:r>
              <a:rPr lang="en-US" dirty="0" err="1"/>
              <a:t>bình</a:t>
            </a:r>
            <a:r>
              <a:rPr lang="en-US" dirty="0"/>
              <a:t> </a:t>
            </a:r>
            <a:r>
              <a:rPr lang="en-US" dirty="0" err="1"/>
              <a:t>quân</a:t>
            </a:r>
            <a:r>
              <a:rPr lang="en-US" dirty="0"/>
              <a:t> </a:t>
            </a:r>
            <a:r>
              <a:rPr lang="en-US" dirty="0" err="1"/>
              <a:t>của</a:t>
            </a:r>
            <a:r>
              <a:rPr lang="en-US" dirty="0"/>
              <a:t> </a:t>
            </a:r>
            <a:r>
              <a:rPr lang="en-US" dirty="0" err="1"/>
              <a:t>dự</a:t>
            </a:r>
            <a:r>
              <a:rPr lang="en-US" dirty="0"/>
              <a:t> </a:t>
            </a:r>
            <a:r>
              <a:rPr lang="en-US" dirty="0" err="1"/>
              <a:t>án</a:t>
            </a:r>
            <a:r>
              <a:rPr lang="en-US" dirty="0"/>
              <a:t>?</a:t>
            </a:r>
          </a:p>
          <a:p>
            <a:pPr marL="0" indent="0">
              <a:buNone/>
            </a:pPr>
            <a:r>
              <a:rPr lang="en-US" dirty="0"/>
              <a:t>2. </a:t>
            </a:r>
            <a:r>
              <a:rPr lang="en-US" dirty="0" err="1"/>
              <a:t>Nếu</a:t>
            </a:r>
            <a:r>
              <a:rPr lang="en-US" dirty="0"/>
              <a:t> </a:t>
            </a:r>
            <a:r>
              <a:rPr lang="en-US" dirty="0" err="1"/>
              <a:t>tỷ</a:t>
            </a:r>
            <a:r>
              <a:rPr lang="en-US" dirty="0"/>
              <a:t> </a:t>
            </a:r>
            <a:r>
              <a:rPr lang="en-US" dirty="0" err="1"/>
              <a:t>suất</a:t>
            </a:r>
            <a:r>
              <a:rPr lang="en-US" dirty="0"/>
              <a:t> </a:t>
            </a:r>
            <a:r>
              <a:rPr lang="en-US" dirty="0" err="1"/>
              <a:t>doanh</a:t>
            </a:r>
            <a:r>
              <a:rPr lang="en-US" dirty="0"/>
              <a:t> </a:t>
            </a:r>
            <a:r>
              <a:rPr lang="en-US" dirty="0" err="1"/>
              <a:t>lợi</a:t>
            </a:r>
            <a:r>
              <a:rPr lang="en-US" dirty="0"/>
              <a:t> </a:t>
            </a:r>
            <a:r>
              <a:rPr lang="en-US" dirty="0" err="1"/>
              <a:t>nội</a:t>
            </a:r>
            <a:r>
              <a:rPr lang="en-US" dirty="0"/>
              <a:t> </a:t>
            </a:r>
            <a:r>
              <a:rPr lang="en-US" dirty="0" err="1"/>
              <a:t>bộ</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là</a:t>
            </a:r>
            <a:r>
              <a:rPr lang="en-US" dirty="0"/>
              <a:t> 13.5%/</a:t>
            </a:r>
            <a:r>
              <a:rPr lang="en-US" dirty="0" err="1"/>
              <a:t>năm</a:t>
            </a:r>
            <a:r>
              <a:rPr lang="en-US" dirty="0"/>
              <a:t> </a:t>
            </a:r>
            <a:r>
              <a:rPr lang="en-US" dirty="0" err="1"/>
              <a:t>thì</a:t>
            </a:r>
            <a:r>
              <a:rPr lang="en-US" dirty="0"/>
              <a:t> </a:t>
            </a:r>
            <a:r>
              <a:rPr lang="en-US" dirty="0" err="1"/>
              <a:t>công</a:t>
            </a:r>
            <a:r>
              <a:rPr lang="en-US" dirty="0"/>
              <a:t> </a:t>
            </a:r>
            <a:r>
              <a:rPr lang="en-US" dirty="0" err="1"/>
              <a:t>ty</a:t>
            </a:r>
            <a:r>
              <a:rPr lang="en-US" dirty="0"/>
              <a:t> </a:t>
            </a:r>
            <a:r>
              <a:rPr lang="en-US" dirty="0" err="1"/>
              <a:t>có</a:t>
            </a:r>
            <a:r>
              <a:rPr lang="en-US" dirty="0"/>
              <a:t> </a:t>
            </a:r>
            <a:r>
              <a:rPr lang="en-US" dirty="0" err="1"/>
              <a:t>chấp</a:t>
            </a:r>
            <a:r>
              <a:rPr lang="en-US" dirty="0"/>
              <a:t> </a:t>
            </a:r>
            <a:r>
              <a:rPr lang="en-US" dirty="0" err="1"/>
              <a:t>nhận</a:t>
            </a:r>
            <a:r>
              <a:rPr lang="en-US" dirty="0"/>
              <a:t> </a:t>
            </a:r>
            <a:r>
              <a:rPr lang="en-US" dirty="0" err="1"/>
              <a:t>dự</a:t>
            </a:r>
            <a:r>
              <a:rPr lang="en-US" dirty="0"/>
              <a:t> </a:t>
            </a:r>
            <a:r>
              <a:rPr lang="en-US" dirty="0" err="1"/>
              <a:t>án</a:t>
            </a:r>
            <a:r>
              <a:rPr lang="en-US" dirty="0"/>
              <a:t> hay </a:t>
            </a:r>
            <a:r>
              <a:rPr lang="en-US" dirty="0" err="1"/>
              <a:t>không</a:t>
            </a:r>
            <a:r>
              <a:rPr lang="en-US" dirty="0"/>
              <a:t>?</a:t>
            </a:r>
          </a:p>
          <a:p>
            <a:pPr marL="0" indent="0">
              <a:buNone/>
            </a:pPr>
            <a:r>
              <a:rPr lang="en-US" dirty="0" err="1"/>
              <a:t>Biết</a:t>
            </a:r>
            <a:r>
              <a:rPr lang="en-US" dirty="0"/>
              <a:t> </a:t>
            </a:r>
            <a:r>
              <a:rPr lang="en-US" dirty="0" err="1"/>
              <a:t>rằng</a:t>
            </a:r>
            <a:r>
              <a:rPr lang="en-US" dirty="0"/>
              <a:t>: </a:t>
            </a:r>
            <a:r>
              <a:rPr lang="en-US" dirty="0" err="1"/>
              <a:t>công</a:t>
            </a:r>
            <a:r>
              <a:rPr lang="en-US" dirty="0"/>
              <a:t> ty </a:t>
            </a:r>
            <a:r>
              <a:rPr lang="en-US" dirty="0" err="1"/>
              <a:t>phải</a:t>
            </a:r>
            <a:r>
              <a:rPr lang="en-US" dirty="0"/>
              <a:t> </a:t>
            </a:r>
            <a:r>
              <a:rPr lang="en-US" dirty="0" err="1"/>
              <a:t>nộp</a:t>
            </a:r>
            <a:r>
              <a:rPr lang="en-US" dirty="0"/>
              <a:t> </a:t>
            </a:r>
            <a:r>
              <a:rPr lang="en-US" dirty="0" err="1"/>
              <a:t>thuế</a:t>
            </a:r>
            <a:r>
              <a:rPr lang="en-US" dirty="0"/>
              <a:t> TNDN </a:t>
            </a:r>
            <a:r>
              <a:rPr lang="en-US" dirty="0" err="1"/>
              <a:t>với</a:t>
            </a:r>
            <a:r>
              <a:rPr lang="en-US" dirty="0"/>
              <a:t> </a:t>
            </a:r>
            <a:r>
              <a:rPr lang="en-US" dirty="0" err="1"/>
              <a:t>thuế</a:t>
            </a:r>
            <a:r>
              <a:rPr lang="en-US" dirty="0"/>
              <a:t> </a:t>
            </a:r>
            <a:r>
              <a:rPr lang="en-US" dirty="0" err="1"/>
              <a:t>suất</a:t>
            </a:r>
            <a:r>
              <a:rPr lang="en-US" dirty="0"/>
              <a:t> 20%.</a:t>
            </a:r>
          </a:p>
          <a:p>
            <a:pPr marL="0" indent="0">
              <a:buNone/>
            </a:pPr>
            <a:endParaRPr lang="en-US" dirty="0"/>
          </a:p>
        </p:txBody>
      </p:sp>
    </p:spTree>
    <p:extLst>
      <p:ext uri="{BB962C8B-B14F-4D97-AF65-F5344CB8AC3E}">
        <p14:creationId xmlns:p14="http://schemas.microsoft.com/office/powerpoint/2010/main" val="1386907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26A-6182-984A-B2F2-B9165C8E16A0}"/>
              </a:ext>
            </a:extLst>
          </p:cNvPr>
          <p:cNvSpPr>
            <a:spLocks noGrp="1"/>
          </p:cNvSpPr>
          <p:nvPr>
            <p:ph type="title"/>
          </p:nvPr>
        </p:nvSpPr>
        <p:spPr/>
        <p:txBody>
          <a:bodyPr/>
          <a:lstStyle/>
          <a:p>
            <a:r>
              <a:rPr lang="en-US" dirty="0" err="1"/>
              <a:t>Ví</a:t>
            </a:r>
            <a:r>
              <a:rPr lang="en-US" dirty="0"/>
              <a:t> </a:t>
            </a:r>
            <a:r>
              <a:rPr lang="en-US" dirty="0" err="1"/>
              <a:t>dụ</a:t>
            </a:r>
            <a:r>
              <a:rPr lang="en-US" dirty="0"/>
              <a:t> 3</a:t>
            </a:r>
          </a:p>
        </p:txBody>
      </p:sp>
      <p:sp>
        <p:nvSpPr>
          <p:cNvPr id="3" name="Content Placeholder 2">
            <a:extLst>
              <a:ext uri="{FF2B5EF4-FFF2-40B4-BE49-F238E27FC236}">
                <a16:creationId xmlns:a16="http://schemas.microsoft.com/office/drawing/2014/main" id="{21DD348F-C290-CC47-8008-A3E6D03C0F07}"/>
              </a:ext>
            </a:extLst>
          </p:cNvPr>
          <p:cNvSpPr>
            <a:spLocks noGrp="1"/>
          </p:cNvSpPr>
          <p:nvPr>
            <p:ph idx="1"/>
          </p:nvPr>
        </p:nvSpPr>
        <p:spPr>
          <a:xfrm>
            <a:off x="779463" y="1715362"/>
            <a:ext cx="7583488" cy="4007224"/>
          </a:xfrm>
        </p:spPr>
        <p:txBody>
          <a:bodyPr>
            <a:noAutofit/>
          </a:bodyPr>
          <a:lstStyle/>
          <a:p>
            <a:pPr marL="0" indent="0">
              <a:buNone/>
            </a:pPr>
            <a:r>
              <a:rPr lang="en-US" sz="1800" dirty="0"/>
              <a:t>DN X </a:t>
            </a:r>
            <a:r>
              <a:rPr lang="en-US" sz="1800" dirty="0" err="1"/>
              <a:t>có</a:t>
            </a:r>
            <a:r>
              <a:rPr lang="en-US" sz="1800" dirty="0"/>
              <a:t> </a:t>
            </a:r>
            <a:r>
              <a:rPr lang="en-US" sz="1800" dirty="0" err="1"/>
              <a:t>thông</a:t>
            </a:r>
            <a:r>
              <a:rPr lang="en-US" sz="1800" dirty="0"/>
              <a:t> tin </a:t>
            </a:r>
            <a:r>
              <a:rPr lang="en-US" sz="1800" dirty="0" err="1"/>
              <a:t>như</a:t>
            </a:r>
            <a:r>
              <a:rPr lang="en-US" sz="1800" dirty="0"/>
              <a:t> </a:t>
            </a:r>
            <a:r>
              <a:rPr lang="en-US" sz="1800" dirty="0" err="1"/>
              <a:t>sau</a:t>
            </a:r>
            <a:r>
              <a:rPr lang="en-US" sz="1800" dirty="0"/>
              <a:t>:</a:t>
            </a:r>
          </a:p>
          <a:p>
            <a:pPr>
              <a:buFontTx/>
              <a:buChar char="-"/>
            </a:pPr>
            <a:r>
              <a:rPr lang="en-US" sz="1800" dirty="0" err="1"/>
              <a:t>Tổng</a:t>
            </a:r>
            <a:r>
              <a:rPr lang="en-US" sz="1800" dirty="0"/>
              <a:t> </a:t>
            </a:r>
            <a:r>
              <a:rPr lang="en-US" sz="1800" dirty="0" err="1"/>
              <a:t>tài</a:t>
            </a:r>
            <a:r>
              <a:rPr lang="en-US" sz="1800" dirty="0"/>
              <a:t> </a:t>
            </a:r>
            <a:r>
              <a:rPr lang="en-US" sz="1800" dirty="0" err="1"/>
              <a:t>sản</a:t>
            </a:r>
            <a:r>
              <a:rPr lang="en-US" sz="1800" dirty="0"/>
              <a:t>: 3000 </a:t>
            </a:r>
            <a:r>
              <a:rPr lang="en-US" sz="1800" dirty="0" err="1"/>
              <a:t>tỷ</a:t>
            </a:r>
            <a:r>
              <a:rPr lang="en-US" sz="1800" dirty="0"/>
              <a:t> </a:t>
            </a:r>
            <a:r>
              <a:rPr lang="en-US" sz="1800" dirty="0" err="1"/>
              <a:t>đồng</a:t>
            </a:r>
            <a:endParaRPr lang="en-US" sz="1800" dirty="0"/>
          </a:p>
          <a:p>
            <a:pPr>
              <a:buFontTx/>
              <a:buChar char="-"/>
            </a:pPr>
            <a:r>
              <a:rPr lang="en-US" sz="1800" dirty="0" err="1"/>
              <a:t>Hệ</a:t>
            </a:r>
            <a:r>
              <a:rPr lang="en-US" sz="1800" dirty="0"/>
              <a:t> </a:t>
            </a:r>
            <a:r>
              <a:rPr lang="en-US" sz="1800" dirty="0" err="1"/>
              <a:t>số</a:t>
            </a:r>
            <a:r>
              <a:rPr lang="en-US" sz="1800" dirty="0"/>
              <a:t> </a:t>
            </a:r>
            <a:r>
              <a:rPr lang="en-US" sz="1800" dirty="0" err="1"/>
              <a:t>nợ</a:t>
            </a:r>
            <a:r>
              <a:rPr lang="en-US" sz="1800" dirty="0"/>
              <a:t>: 0,3</a:t>
            </a:r>
          </a:p>
          <a:p>
            <a:pPr>
              <a:buFontTx/>
              <a:buChar char="-"/>
            </a:pPr>
            <a:r>
              <a:rPr lang="en-US" sz="1800" dirty="0" err="1"/>
              <a:t>Trong</a:t>
            </a:r>
            <a:r>
              <a:rPr lang="en-US" sz="1800" dirty="0"/>
              <a:t> </a:t>
            </a:r>
            <a:r>
              <a:rPr lang="en-US" sz="1800" dirty="0" err="1"/>
              <a:t>đó</a:t>
            </a:r>
            <a:r>
              <a:rPr lang="en-US" sz="1800" dirty="0"/>
              <a:t>:</a:t>
            </a:r>
          </a:p>
          <a:p>
            <a:pPr lvl="1">
              <a:buFontTx/>
              <a:buChar char="-"/>
            </a:pPr>
            <a:r>
              <a:rPr lang="en-US" sz="1800" dirty="0" err="1"/>
              <a:t>Nợ</a:t>
            </a:r>
            <a:r>
              <a:rPr lang="en-US" sz="1800" dirty="0"/>
              <a:t> NH A 100 </a:t>
            </a:r>
            <a:r>
              <a:rPr lang="en-US" sz="1800" dirty="0" err="1"/>
              <a:t>tỷ</a:t>
            </a:r>
            <a:r>
              <a:rPr lang="en-US" sz="1800" dirty="0"/>
              <a:t> ls 8%</a:t>
            </a:r>
          </a:p>
          <a:p>
            <a:pPr lvl="1">
              <a:buFontTx/>
              <a:buChar char="-"/>
            </a:pPr>
            <a:r>
              <a:rPr lang="en-US" sz="1800" dirty="0" err="1"/>
              <a:t>Nợ</a:t>
            </a:r>
            <a:r>
              <a:rPr lang="en-US" sz="1800" dirty="0"/>
              <a:t> NH B 200 </a:t>
            </a:r>
            <a:r>
              <a:rPr lang="en-US" sz="1800" dirty="0" err="1"/>
              <a:t>tỷ</a:t>
            </a:r>
            <a:r>
              <a:rPr lang="en-US" sz="1800" dirty="0"/>
              <a:t> ls 9%</a:t>
            </a:r>
          </a:p>
          <a:p>
            <a:pPr lvl="1">
              <a:buFontTx/>
              <a:buChar char="-"/>
            </a:pPr>
            <a:r>
              <a:rPr lang="en-US" sz="1800" dirty="0" err="1"/>
              <a:t>Nợ</a:t>
            </a:r>
            <a:r>
              <a:rPr lang="en-US" sz="1800" dirty="0"/>
              <a:t> NH C </a:t>
            </a:r>
            <a:r>
              <a:rPr lang="en-US" sz="1800" dirty="0" err="1"/>
              <a:t>số</a:t>
            </a:r>
            <a:r>
              <a:rPr lang="en-US" sz="1800" dirty="0"/>
              <a:t> </a:t>
            </a:r>
            <a:r>
              <a:rPr lang="en-US" sz="1800" dirty="0" err="1"/>
              <a:t>còn</a:t>
            </a:r>
            <a:r>
              <a:rPr lang="en-US" sz="1800" dirty="0"/>
              <a:t> </a:t>
            </a:r>
            <a:r>
              <a:rPr lang="en-US" sz="1800" dirty="0" err="1"/>
              <a:t>lại</a:t>
            </a:r>
            <a:r>
              <a:rPr lang="en-US" sz="1800" dirty="0"/>
              <a:t> ls 10%</a:t>
            </a:r>
          </a:p>
          <a:p>
            <a:pPr lvl="1">
              <a:buFontTx/>
              <a:buChar char="-"/>
            </a:pPr>
            <a:r>
              <a:rPr lang="en-US" sz="1800" dirty="0" err="1"/>
              <a:t>Cổ</a:t>
            </a:r>
            <a:r>
              <a:rPr lang="en-US" sz="1800" dirty="0"/>
              <a:t> </a:t>
            </a:r>
            <a:r>
              <a:rPr lang="en-US" sz="1800" dirty="0" err="1"/>
              <a:t>phiếu</a:t>
            </a:r>
            <a:r>
              <a:rPr lang="en-US" sz="1800" dirty="0"/>
              <a:t> </a:t>
            </a:r>
            <a:r>
              <a:rPr lang="en-US" sz="1800" dirty="0" err="1"/>
              <a:t>ưu</a:t>
            </a:r>
            <a:r>
              <a:rPr lang="en-US" sz="1800" dirty="0"/>
              <a:t> </a:t>
            </a:r>
            <a:r>
              <a:rPr lang="en-US" sz="1800" dirty="0" err="1"/>
              <a:t>đãi</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trên</a:t>
            </a:r>
            <a:r>
              <a:rPr lang="en-US" sz="1800" dirty="0"/>
              <a:t> </a:t>
            </a:r>
            <a:r>
              <a:rPr lang="en-US" sz="1800" dirty="0" err="1"/>
              <a:t>sổ</a:t>
            </a:r>
            <a:r>
              <a:rPr lang="en-US" sz="1800" dirty="0"/>
              <a:t> </a:t>
            </a:r>
            <a:r>
              <a:rPr lang="en-US" sz="1800" dirty="0" err="1"/>
              <a:t>sách</a:t>
            </a:r>
            <a:r>
              <a:rPr lang="en-US" sz="1800" dirty="0"/>
              <a:t> </a:t>
            </a:r>
            <a:r>
              <a:rPr lang="en-US" sz="1800" dirty="0" err="1"/>
              <a:t>là</a:t>
            </a:r>
            <a:r>
              <a:rPr lang="en-US" sz="1800" dirty="0"/>
              <a:t> 300 </a:t>
            </a:r>
            <a:r>
              <a:rPr lang="en-US" sz="1800" dirty="0" err="1"/>
              <a:t>tỷ</a:t>
            </a:r>
            <a:r>
              <a:rPr lang="en-US" sz="1800" dirty="0"/>
              <a:t>, </a:t>
            </a:r>
            <a:r>
              <a:rPr lang="en-US" sz="1800" dirty="0" err="1"/>
              <a:t>cổ</a:t>
            </a:r>
            <a:r>
              <a:rPr lang="en-US" sz="1800" dirty="0"/>
              <a:t> </a:t>
            </a:r>
            <a:r>
              <a:rPr lang="en-US" sz="1800" dirty="0" err="1"/>
              <a:t>tức</a:t>
            </a:r>
            <a:r>
              <a:rPr lang="en-US" sz="1800" dirty="0"/>
              <a:t> chi </a:t>
            </a:r>
            <a:r>
              <a:rPr lang="en-US" sz="1800" dirty="0" err="1"/>
              <a:t>trả</a:t>
            </a:r>
            <a:r>
              <a:rPr lang="en-US" sz="1800" dirty="0"/>
              <a:t> </a:t>
            </a:r>
            <a:r>
              <a:rPr lang="en-US" sz="1800" dirty="0" err="1"/>
              <a:t>năm</a:t>
            </a:r>
            <a:r>
              <a:rPr lang="en-US" sz="1800" dirty="0"/>
              <a:t> </a:t>
            </a:r>
            <a:r>
              <a:rPr lang="en-US" sz="1800" dirty="0" err="1"/>
              <a:t>vừa</a:t>
            </a:r>
            <a:r>
              <a:rPr lang="en-US" sz="1800" dirty="0"/>
              <a:t> qua </a:t>
            </a:r>
            <a:r>
              <a:rPr lang="en-US" sz="1800" dirty="0" err="1"/>
              <a:t>là</a:t>
            </a:r>
            <a:r>
              <a:rPr lang="en-US" sz="1800" dirty="0"/>
              <a:t> 35 </a:t>
            </a:r>
            <a:r>
              <a:rPr lang="en-US" sz="1800" dirty="0" err="1"/>
              <a:t>tỷ</a:t>
            </a:r>
            <a:r>
              <a:rPr lang="en-US" sz="1800" dirty="0"/>
              <a:t> </a:t>
            </a:r>
            <a:r>
              <a:rPr lang="en-US" sz="1800" dirty="0" err="1"/>
              <a:t>đồng</a:t>
            </a:r>
            <a:r>
              <a:rPr lang="en-US" sz="1800" dirty="0"/>
              <a:t>.</a:t>
            </a:r>
          </a:p>
          <a:p>
            <a:pPr lvl="1">
              <a:buFontTx/>
              <a:buChar char="-"/>
            </a:pPr>
            <a:r>
              <a:rPr lang="en-US" sz="1800" dirty="0" err="1"/>
              <a:t>Cổ</a:t>
            </a:r>
            <a:r>
              <a:rPr lang="en-US" sz="1800" dirty="0"/>
              <a:t> </a:t>
            </a:r>
            <a:r>
              <a:rPr lang="en-US" sz="1800" dirty="0" err="1"/>
              <a:t>phiếu</a:t>
            </a:r>
            <a:r>
              <a:rPr lang="en-US" sz="1800" dirty="0"/>
              <a:t> </a:t>
            </a:r>
            <a:r>
              <a:rPr lang="en-US" sz="1800" dirty="0" err="1"/>
              <a:t>thường</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trên</a:t>
            </a:r>
            <a:r>
              <a:rPr lang="en-US" sz="1800" dirty="0"/>
              <a:t> </a:t>
            </a:r>
            <a:r>
              <a:rPr lang="en-US" sz="1800" dirty="0" err="1"/>
              <a:t>sổ</a:t>
            </a:r>
            <a:r>
              <a:rPr lang="en-US" sz="1800" dirty="0"/>
              <a:t> </a:t>
            </a:r>
            <a:r>
              <a:rPr lang="en-US" sz="1800" dirty="0" err="1"/>
              <a:t>sách</a:t>
            </a:r>
            <a:r>
              <a:rPr lang="en-US" sz="1800" dirty="0"/>
              <a:t> </a:t>
            </a:r>
            <a:r>
              <a:rPr lang="en-US" sz="1800" dirty="0" err="1"/>
              <a:t>là</a:t>
            </a:r>
            <a:r>
              <a:rPr lang="en-US" sz="1800" dirty="0"/>
              <a:t> 1800 </a:t>
            </a:r>
            <a:r>
              <a:rPr lang="en-US" sz="1800" dirty="0" err="1"/>
              <a:t>tỷ</a:t>
            </a:r>
            <a:r>
              <a:rPr lang="en-US" sz="1800" dirty="0"/>
              <a:t> </a:t>
            </a:r>
            <a:r>
              <a:rPr lang="en-US" sz="1800" dirty="0" err="1"/>
              <a:t>đồng</a:t>
            </a:r>
            <a:r>
              <a:rPr lang="en-US" sz="1800" dirty="0"/>
              <a:t>, </a:t>
            </a:r>
            <a:r>
              <a:rPr lang="en-US" sz="1800" dirty="0" err="1"/>
              <a:t>cổ</a:t>
            </a:r>
            <a:r>
              <a:rPr lang="en-US" sz="1800" dirty="0"/>
              <a:t> </a:t>
            </a:r>
            <a:r>
              <a:rPr lang="en-US" sz="1800" dirty="0" err="1"/>
              <a:t>tức</a:t>
            </a:r>
            <a:r>
              <a:rPr lang="en-US" sz="1800" dirty="0"/>
              <a:t> </a:t>
            </a:r>
            <a:r>
              <a:rPr lang="en-US" sz="1800" dirty="0" err="1"/>
              <a:t>năm</a:t>
            </a:r>
            <a:r>
              <a:rPr lang="en-US" sz="1800" dirty="0"/>
              <a:t> </a:t>
            </a:r>
            <a:r>
              <a:rPr lang="en-US" sz="1800" dirty="0" err="1"/>
              <a:t>vừa</a:t>
            </a:r>
            <a:r>
              <a:rPr lang="en-US" sz="1800" dirty="0"/>
              <a:t> qua </a:t>
            </a:r>
            <a:r>
              <a:rPr lang="en-US" sz="1800" dirty="0" err="1"/>
              <a:t>là</a:t>
            </a:r>
            <a:r>
              <a:rPr lang="en-US" sz="1800" dirty="0"/>
              <a:t> 250 </a:t>
            </a:r>
            <a:r>
              <a:rPr lang="en-US" sz="1800" dirty="0" err="1"/>
              <a:t>tỷ</a:t>
            </a:r>
            <a:r>
              <a:rPr lang="en-US" sz="1800" dirty="0"/>
              <a:t> </a:t>
            </a:r>
            <a:r>
              <a:rPr lang="en-US" sz="1800" dirty="0" err="1"/>
              <a:t>đồng</a:t>
            </a:r>
            <a:r>
              <a:rPr lang="en-US" sz="1800" dirty="0"/>
              <a:t>, </a:t>
            </a:r>
            <a:r>
              <a:rPr lang="en-US" sz="1800" dirty="0" err="1"/>
              <a:t>tốc</a:t>
            </a:r>
            <a:r>
              <a:rPr lang="en-US" sz="1800" dirty="0"/>
              <a:t> </a:t>
            </a:r>
            <a:r>
              <a:rPr lang="en-US" sz="1800" dirty="0" err="1"/>
              <a:t>độ</a:t>
            </a:r>
            <a:r>
              <a:rPr lang="en-US" sz="1800" dirty="0"/>
              <a:t> </a:t>
            </a:r>
            <a:r>
              <a:rPr lang="en-US" sz="1800" dirty="0" err="1"/>
              <a:t>tăng</a:t>
            </a:r>
            <a:r>
              <a:rPr lang="en-US" sz="1800" dirty="0"/>
              <a:t> </a:t>
            </a:r>
            <a:r>
              <a:rPr lang="en-US" sz="1800" dirty="0" err="1"/>
              <a:t>trưởng</a:t>
            </a:r>
            <a:r>
              <a:rPr lang="en-US" sz="1800" dirty="0"/>
              <a:t> </a:t>
            </a:r>
            <a:r>
              <a:rPr lang="en-US" sz="1800" dirty="0" err="1"/>
              <a:t>là</a:t>
            </a:r>
            <a:r>
              <a:rPr lang="en-US" sz="1800" dirty="0"/>
              <a:t> 5%.</a:t>
            </a:r>
          </a:p>
          <a:p>
            <a:pPr marL="0" indent="0">
              <a:buNone/>
            </a:pPr>
            <a:r>
              <a:rPr lang="en-US" sz="1800" b="1" dirty="0" err="1"/>
              <a:t>Hãy</a:t>
            </a:r>
            <a:r>
              <a:rPr lang="en-US" sz="1800" b="1" dirty="0"/>
              <a:t> </a:t>
            </a:r>
            <a:r>
              <a:rPr lang="en-US" sz="1800" b="1" dirty="0" err="1"/>
              <a:t>xác</a:t>
            </a:r>
            <a:r>
              <a:rPr lang="en-US" sz="1800" b="1" dirty="0"/>
              <a:t> </a:t>
            </a:r>
            <a:r>
              <a:rPr lang="en-US" sz="1800" b="1" dirty="0" err="1"/>
              <a:t>định</a:t>
            </a:r>
            <a:r>
              <a:rPr lang="en-US" sz="1800" b="1" dirty="0"/>
              <a:t> WACC? </a:t>
            </a:r>
            <a:r>
              <a:rPr lang="en-US" sz="1800" b="1" dirty="0" err="1"/>
              <a:t>Biết</a:t>
            </a:r>
            <a:r>
              <a:rPr lang="en-US" sz="1800" b="1" dirty="0"/>
              <a:t> </a:t>
            </a:r>
            <a:r>
              <a:rPr lang="en-US" sz="1800" b="1" dirty="0" err="1"/>
              <a:t>rằng</a:t>
            </a:r>
            <a:r>
              <a:rPr lang="en-US" sz="1800" b="1" dirty="0"/>
              <a:t> </a:t>
            </a:r>
            <a:r>
              <a:rPr lang="en-US" sz="1800" b="1" dirty="0" err="1"/>
              <a:t>thuế</a:t>
            </a:r>
            <a:r>
              <a:rPr lang="en-US" sz="1800" b="1" dirty="0"/>
              <a:t> </a:t>
            </a:r>
            <a:r>
              <a:rPr lang="en-US" sz="1800" b="1" dirty="0" err="1"/>
              <a:t>suất</a:t>
            </a:r>
            <a:r>
              <a:rPr lang="en-US" sz="1800" b="1" dirty="0"/>
              <a:t> </a:t>
            </a:r>
            <a:r>
              <a:rPr lang="en-US" sz="1800" b="1" dirty="0" err="1"/>
              <a:t>thuế</a:t>
            </a:r>
            <a:r>
              <a:rPr lang="en-US" sz="1800" b="1" dirty="0"/>
              <a:t> TNDN </a:t>
            </a:r>
            <a:r>
              <a:rPr lang="en-US" sz="1800" b="1" dirty="0" err="1"/>
              <a:t>là</a:t>
            </a:r>
            <a:r>
              <a:rPr lang="en-US" sz="1800" b="1" dirty="0"/>
              <a:t> 20%</a:t>
            </a:r>
          </a:p>
        </p:txBody>
      </p:sp>
    </p:spTree>
    <p:extLst>
      <p:ext uri="{BB962C8B-B14F-4D97-AF65-F5344CB8AC3E}">
        <p14:creationId xmlns:p14="http://schemas.microsoft.com/office/powerpoint/2010/main" val="306521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103447"/>
            <a:ext cx="7862887" cy="187324"/>
          </a:xfrm>
        </p:spPr>
        <p:txBody>
          <a:bodyPr>
            <a:normAutofit fontScale="90000"/>
          </a:bodyPr>
          <a:lstStyle/>
          <a:p>
            <a:r>
              <a:rPr lang="en-US" sz="2800" dirty="0" err="1">
                <a:solidFill>
                  <a:schemeClr val="tx1"/>
                </a:solidFill>
              </a:rPr>
              <a:t>Dòng</a:t>
            </a:r>
            <a:r>
              <a:rPr lang="en-US" sz="2800" dirty="0">
                <a:solidFill>
                  <a:schemeClr val="tx1"/>
                </a:solidFill>
              </a:rPr>
              <a:t> tiền của doanh nghiệp</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p:txBody>
          <a:bodyPr/>
          <a:lstStyle/>
          <a:p>
            <a:r>
              <a:rPr lang="en-US" dirty="0"/>
              <a:t> Dòng tiền doanh nghiệp</a:t>
            </a:r>
          </a:p>
          <a:p>
            <a:r>
              <a:rPr lang="en-US" dirty="0" err="1"/>
              <a:t>Xác</a:t>
            </a:r>
            <a:r>
              <a:rPr lang="en-US" dirty="0"/>
              <a:t> định </a:t>
            </a:r>
            <a:r>
              <a:rPr lang="en-US" dirty="0" err="1"/>
              <a:t>dòng</a:t>
            </a:r>
            <a:r>
              <a:rPr lang="en-US" dirty="0"/>
              <a:t> </a:t>
            </a:r>
            <a:r>
              <a:rPr lang="en-US" dirty="0" err="1"/>
              <a:t>tiền</a:t>
            </a:r>
            <a:endParaRPr lang="en-US" dirty="0"/>
          </a:p>
          <a:p>
            <a:pPr lvl="1"/>
            <a:r>
              <a:rPr lang="en-US" i="1" dirty="0" err="1"/>
              <a:t>Nguyên</a:t>
            </a:r>
            <a:r>
              <a:rPr lang="en-US" i="1" dirty="0"/>
              <a:t> </a:t>
            </a:r>
            <a:r>
              <a:rPr lang="en-US" i="1" dirty="0" err="1"/>
              <a:t>tắc</a:t>
            </a:r>
            <a:r>
              <a:rPr lang="en-US" i="1" dirty="0"/>
              <a:t> </a:t>
            </a:r>
            <a:r>
              <a:rPr lang="en-US" i="1" dirty="0" err="1"/>
              <a:t>xác</a:t>
            </a:r>
            <a:r>
              <a:rPr lang="en-US" i="1" dirty="0"/>
              <a:t> </a:t>
            </a:r>
            <a:r>
              <a:rPr lang="en-US" i="1" dirty="0" err="1"/>
              <a:t>định</a:t>
            </a:r>
            <a:r>
              <a:rPr lang="en-US" i="1" dirty="0"/>
              <a:t> </a:t>
            </a:r>
            <a:r>
              <a:rPr lang="en-US" i="1" dirty="0" err="1"/>
              <a:t>dòng</a:t>
            </a:r>
            <a:r>
              <a:rPr lang="en-US" i="1" dirty="0"/>
              <a:t> </a:t>
            </a:r>
            <a:r>
              <a:rPr lang="en-US" i="1" dirty="0" err="1"/>
              <a:t>tiền</a:t>
            </a:r>
            <a:endParaRPr lang="en-US" i="1" dirty="0"/>
          </a:p>
          <a:p>
            <a:pPr lvl="1"/>
            <a:r>
              <a:rPr lang="en-US" i="1" dirty="0" err="1"/>
              <a:t>Nội</a:t>
            </a:r>
            <a:r>
              <a:rPr lang="en-US" i="1" dirty="0"/>
              <a:t> dung xác định dòng tiền </a:t>
            </a:r>
          </a:p>
          <a:p>
            <a:pPr>
              <a:buNone/>
            </a:pPr>
            <a:endParaRPr lang="en-US" dirty="0"/>
          </a:p>
        </p:txBody>
      </p:sp>
    </p:spTree>
    <p:extLst>
      <p:ext uri="{BB962C8B-B14F-4D97-AF65-F5344CB8AC3E}">
        <p14:creationId xmlns:p14="http://schemas.microsoft.com/office/powerpoint/2010/main" val="365983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47713" y="796924"/>
            <a:ext cx="7862887" cy="339725"/>
          </a:xfrm>
        </p:spPr>
        <p:txBody>
          <a:bodyPr>
            <a:normAutofit fontScale="90000"/>
          </a:bodyPr>
          <a:lstStyle/>
          <a:p>
            <a:r>
              <a:rPr lang="en-US" sz="2800" dirty="0"/>
              <a:t> Dòng tiền doanh nghiệp</a:t>
            </a:r>
            <a:br>
              <a:rPr lang="en-US" sz="2800" dirty="0"/>
            </a:br>
            <a:endParaRPr lang="en-US" sz="2800" dirty="0"/>
          </a:p>
        </p:txBody>
      </p:sp>
      <p:sp>
        <p:nvSpPr>
          <p:cNvPr id="11267" name="Content Placeholder 2"/>
          <p:cNvSpPr>
            <a:spLocks noGrp="1"/>
          </p:cNvSpPr>
          <p:nvPr>
            <p:ph idx="1"/>
          </p:nvPr>
        </p:nvSpPr>
        <p:spPr/>
        <p:txBody>
          <a:bodyPr/>
          <a:lstStyle/>
          <a:p>
            <a:pPr>
              <a:buNone/>
            </a:pPr>
            <a:r>
              <a:rPr lang="en-US" dirty="0"/>
              <a:t>Tại sao phải quan tâm đến dòng tiền của DN?</a:t>
            </a:r>
          </a:p>
        </p:txBody>
      </p:sp>
      <p:sp>
        <p:nvSpPr>
          <p:cNvPr id="4" name="Slide Number Placeholder 3"/>
          <p:cNvSpPr>
            <a:spLocks noGrp="1"/>
          </p:cNvSpPr>
          <p:nvPr>
            <p:ph type="sldNum" sz="quarter" idx="12"/>
          </p:nvPr>
        </p:nvSpPr>
        <p:spPr/>
        <p:txBody>
          <a:bodyPr/>
          <a:lstStyle/>
          <a:p>
            <a:pPr>
              <a:defRPr/>
            </a:pPr>
            <a:fld id="{13686C52-0D06-4A56-A746-72ECA5687E4C}" type="slidenum">
              <a:rPr lang="en-US" smtClean="0"/>
              <a:pPr>
                <a:defRPr/>
              </a:pPr>
              <a:t>59</a:t>
            </a:fld>
            <a:endParaRPr lang="en-US"/>
          </a:p>
        </p:txBody>
      </p:sp>
      <p:grpSp>
        <p:nvGrpSpPr>
          <p:cNvPr id="2" name="Group 33"/>
          <p:cNvGrpSpPr>
            <a:grpSpLocks/>
          </p:cNvGrpSpPr>
          <p:nvPr/>
        </p:nvGrpSpPr>
        <p:grpSpPr bwMode="auto">
          <a:xfrm>
            <a:off x="609600" y="1905000"/>
            <a:ext cx="7696200" cy="1752600"/>
            <a:chOff x="609600" y="1905000"/>
            <a:chExt cx="7696200" cy="1752600"/>
          </a:xfrm>
        </p:grpSpPr>
        <p:sp>
          <p:nvSpPr>
            <p:cNvPr id="5" name="Oval 4"/>
            <p:cNvSpPr/>
            <p:nvPr/>
          </p:nvSpPr>
          <p:spPr bwMode="auto">
            <a:xfrm>
              <a:off x="1842671" y="2514600"/>
              <a:ext cx="1778833" cy="519351"/>
            </a:xfrm>
            <a:prstGeom prst="ellipse">
              <a:avLst/>
            </a:prstGeom>
            <a:noFill/>
            <a:ln w="9525" cap="flat" cmpd="sng" algn="ctr">
              <a:solidFill>
                <a:schemeClr val="tx1"/>
              </a:solid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Tạo lập vốn</a:t>
              </a:r>
            </a:p>
          </p:txBody>
        </p:sp>
        <p:sp>
          <p:nvSpPr>
            <p:cNvPr id="6" name="Oval 5"/>
            <p:cNvSpPr/>
            <p:nvPr/>
          </p:nvSpPr>
          <p:spPr bwMode="auto">
            <a:xfrm>
              <a:off x="5146077" y="2514600"/>
              <a:ext cx="1947470" cy="519351"/>
            </a:xfrm>
            <a:prstGeom prst="ellipse">
              <a:avLst/>
            </a:prstGeom>
            <a:noFill/>
            <a:ln w="9525" cap="flat" cmpd="sng" algn="ctr">
              <a:solidFill>
                <a:schemeClr val="tx1"/>
              </a:solid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Sử dụng vốn</a:t>
              </a:r>
            </a:p>
          </p:txBody>
        </p:sp>
        <p:cxnSp>
          <p:nvCxnSpPr>
            <p:cNvPr id="11279" name="Straight Arrow Connector 7"/>
            <p:cNvCxnSpPr>
              <a:cxnSpLocks noChangeShapeType="1"/>
            </p:cNvCxnSpPr>
            <p:nvPr/>
          </p:nvCxnSpPr>
          <p:spPr bwMode="auto">
            <a:xfrm>
              <a:off x="838200" y="1905000"/>
              <a:ext cx="990600" cy="685800"/>
            </a:xfrm>
            <a:prstGeom prst="straightConnector1">
              <a:avLst/>
            </a:prstGeom>
            <a:noFill/>
            <a:ln w="9525" algn="ctr">
              <a:solidFill>
                <a:schemeClr val="tx1"/>
              </a:solidFill>
              <a:round/>
              <a:headEnd/>
              <a:tailEnd type="arrow" w="med" len="med"/>
            </a:ln>
          </p:spPr>
        </p:cxnSp>
        <p:cxnSp>
          <p:nvCxnSpPr>
            <p:cNvPr id="11280" name="Straight Arrow Connector 10"/>
            <p:cNvCxnSpPr>
              <a:cxnSpLocks noChangeShapeType="1"/>
            </p:cNvCxnSpPr>
            <p:nvPr/>
          </p:nvCxnSpPr>
          <p:spPr bwMode="auto">
            <a:xfrm>
              <a:off x="609600" y="2819400"/>
              <a:ext cx="914400" cy="0"/>
            </a:xfrm>
            <a:prstGeom prst="straightConnector1">
              <a:avLst/>
            </a:prstGeom>
            <a:noFill/>
            <a:ln w="9525" algn="ctr">
              <a:solidFill>
                <a:schemeClr val="tx1"/>
              </a:solidFill>
              <a:round/>
              <a:headEnd/>
              <a:tailEnd type="arrow" w="med" len="med"/>
            </a:ln>
          </p:spPr>
        </p:cxnSp>
        <p:cxnSp>
          <p:nvCxnSpPr>
            <p:cNvPr id="11281" name="Straight Arrow Connector 12"/>
            <p:cNvCxnSpPr>
              <a:cxnSpLocks noChangeShapeType="1"/>
            </p:cNvCxnSpPr>
            <p:nvPr/>
          </p:nvCxnSpPr>
          <p:spPr bwMode="auto">
            <a:xfrm flipV="1">
              <a:off x="1143000" y="3048000"/>
              <a:ext cx="609600" cy="609600"/>
            </a:xfrm>
            <a:prstGeom prst="straightConnector1">
              <a:avLst/>
            </a:prstGeom>
            <a:noFill/>
            <a:ln w="9525" algn="ctr">
              <a:solidFill>
                <a:schemeClr val="tx1"/>
              </a:solidFill>
              <a:round/>
              <a:headEnd/>
              <a:tailEnd type="arrow" w="med" len="med"/>
            </a:ln>
          </p:spPr>
        </p:cxnSp>
        <p:cxnSp>
          <p:nvCxnSpPr>
            <p:cNvPr id="11282" name="Straight Arrow Connector 16"/>
            <p:cNvCxnSpPr>
              <a:cxnSpLocks noChangeShapeType="1"/>
            </p:cNvCxnSpPr>
            <p:nvPr/>
          </p:nvCxnSpPr>
          <p:spPr bwMode="auto">
            <a:xfrm flipV="1">
              <a:off x="7010400" y="1981200"/>
              <a:ext cx="914400" cy="457200"/>
            </a:xfrm>
            <a:prstGeom prst="straightConnector1">
              <a:avLst/>
            </a:prstGeom>
            <a:noFill/>
            <a:ln w="9525" algn="ctr">
              <a:solidFill>
                <a:schemeClr val="tx1"/>
              </a:solidFill>
              <a:round/>
              <a:headEnd/>
              <a:tailEnd type="arrow" w="med" len="med"/>
            </a:ln>
          </p:spPr>
        </p:cxnSp>
        <p:cxnSp>
          <p:nvCxnSpPr>
            <p:cNvPr id="11283" name="Straight Arrow Connector 19"/>
            <p:cNvCxnSpPr>
              <a:cxnSpLocks noChangeShapeType="1"/>
            </p:cNvCxnSpPr>
            <p:nvPr/>
          </p:nvCxnSpPr>
          <p:spPr bwMode="auto">
            <a:xfrm>
              <a:off x="7467600" y="2743200"/>
              <a:ext cx="838200" cy="0"/>
            </a:xfrm>
            <a:prstGeom prst="straightConnector1">
              <a:avLst/>
            </a:prstGeom>
            <a:noFill/>
            <a:ln w="9525" algn="ctr">
              <a:solidFill>
                <a:schemeClr val="tx1"/>
              </a:solidFill>
              <a:round/>
              <a:headEnd/>
              <a:tailEnd type="arrow" w="med" len="med"/>
            </a:ln>
          </p:spPr>
        </p:cxnSp>
        <p:cxnSp>
          <p:nvCxnSpPr>
            <p:cNvPr id="11284" name="Straight Arrow Connector 21"/>
            <p:cNvCxnSpPr>
              <a:cxnSpLocks noChangeShapeType="1"/>
            </p:cNvCxnSpPr>
            <p:nvPr/>
          </p:nvCxnSpPr>
          <p:spPr bwMode="auto">
            <a:xfrm>
              <a:off x="6934200" y="3048000"/>
              <a:ext cx="1143000" cy="381000"/>
            </a:xfrm>
            <a:prstGeom prst="straightConnector1">
              <a:avLst/>
            </a:prstGeom>
            <a:noFill/>
            <a:ln w="9525" algn="ctr">
              <a:solidFill>
                <a:schemeClr val="tx1"/>
              </a:solidFill>
              <a:round/>
              <a:headEnd/>
              <a:tailEnd type="arrow" w="med" len="med"/>
            </a:ln>
          </p:spPr>
        </p:cxnSp>
        <p:cxnSp>
          <p:nvCxnSpPr>
            <p:cNvPr id="11285" name="Straight Connector 24"/>
            <p:cNvCxnSpPr>
              <a:cxnSpLocks noChangeShapeType="1"/>
            </p:cNvCxnSpPr>
            <p:nvPr/>
          </p:nvCxnSpPr>
          <p:spPr bwMode="auto">
            <a:xfrm flipV="1">
              <a:off x="3886200" y="2819400"/>
              <a:ext cx="990600" cy="1"/>
            </a:xfrm>
            <a:prstGeom prst="line">
              <a:avLst/>
            </a:prstGeom>
            <a:noFill/>
            <a:ln w="9525" algn="ctr">
              <a:solidFill>
                <a:schemeClr val="tx1"/>
              </a:solidFill>
              <a:round/>
              <a:headEnd/>
              <a:tailEnd/>
            </a:ln>
          </p:spPr>
        </p:cxnSp>
        <p:sp>
          <p:nvSpPr>
            <p:cNvPr id="27" name="Rectangle 26"/>
            <p:cNvSpPr/>
            <p:nvPr/>
          </p:nvSpPr>
          <p:spPr bwMode="auto">
            <a:xfrm>
              <a:off x="1459806" y="1981200"/>
              <a:ext cx="303013"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a:t>
              </a:r>
            </a:p>
          </p:txBody>
        </p:sp>
        <p:sp>
          <p:nvSpPr>
            <p:cNvPr id="28" name="Rectangle 27"/>
            <p:cNvSpPr/>
            <p:nvPr/>
          </p:nvSpPr>
          <p:spPr bwMode="auto">
            <a:xfrm>
              <a:off x="765332" y="2514600"/>
              <a:ext cx="602937"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Tiền</a:t>
              </a:r>
            </a:p>
          </p:txBody>
        </p:sp>
        <p:sp>
          <p:nvSpPr>
            <p:cNvPr id="30" name="Rectangle 29"/>
            <p:cNvSpPr/>
            <p:nvPr/>
          </p:nvSpPr>
          <p:spPr bwMode="auto">
            <a:xfrm>
              <a:off x="7520144" y="2438400"/>
              <a:ext cx="602937"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Tiền</a:t>
              </a:r>
            </a:p>
          </p:txBody>
        </p:sp>
        <p:sp>
          <p:nvSpPr>
            <p:cNvPr id="31" name="Rectangle 30"/>
            <p:cNvSpPr/>
            <p:nvPr/>
          </p:nvSpPr>
          <p:spPr bwMode="auto">
            <a:xfrm>
              <a:off x="1155006" y="2971800"/>
              <a:ext cx="303013"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a:t>
              </a:r>
            </a:p>
          </p:txBody>
        </p:sp>
        <p:sp>
          <p:nvSpPr>
            <p:cNvPr id="32" name="Rectangle 31"/>
            <p:cNvSpPr/>
            <p:nvPr/>
          </p:nvSpPr>
          <p:spPr bwMode="auto">
            <a:xfrm>
              <a:off x="7403406" y="2895600"/>
              <a:ext cx="303013"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a:t>
              </a:r>
            </a:p>
          </p:txBody>
        </p:sp>
        <p:sp>
          <p:nvSpPr>
            <p:cNvPr id="33" name="Rectangle 32"/>
            <p:cNvSpPr/>
            <p:nvPr/>
          </p:nvSpPr>
          <p:spPr bwMode="auto">
            <a:xfrm>
              <a:off x="7098606" y="1905000"/>
              <a:ext cx="303013" cy="369332"/>
            </a:xfrm>
            <a:prstGeom prst="rect">
              <a:avLst/>
            </a:prstGeom>
            <a:noFill/>
            <a:ln w="9525" cap="flat" cmpd="sng" algn="ctr">
              <a:noFill/>
              <a:prstDash val="solid"/>
              <a:round/>
              <a:headEnd type="none" w="med" len="med"/>
              <a:tailEnd type="none" w="med" len="med"/>
            </a:ln>
            <a:effectLst/>
          </p:spPr>
          <p:txBody>
            <a:bodyPr wrap="none">
              <a:spAutoFit/>
            </a:bodyPr>
            <a:lstStyle/>
            <a:p>
              <a:pPr algn="ctr" eaLnBrk="0" hangingPunct="0">
                <a:defRPr/>
              </a:pPr>
              <a:r>
                <a:rPr lang="en-US" dirty="0">
                  <a:solidFill>
                    <a:srgbClr val="174576"/>
                  </a:solidFill>
                </a:rPr>
                <a:t>$</a:t>
              </a:r>
            </a:p>
          </p:txBody>
        </p:sp>
      </p:grpSp>
      <p:sp>
        <p:nvSpPr>
          <p:cNvPr id="39" name="Rectangle 38"/>
          <p:cNvSpPr/>
          <p:nvPr/>
        </p:nvSpPr>
        <p:spPr bwMode="auto">
          <a:xfrm>
            <a:off x="762000" y="3733800"/>
            <a:ext cx="7696200" cy="369332"/>
          </a:xfrm>
          <a:prstGeom prst="rect">
            <a:avLst/>
          </a:prstGeom>
          <a:noFill/>
          <a:ln w="9525" cap="flat" cmpd="sng" algn="ctr">
            <a:solidFill>
              <a:schemeClr val="tx1"/>
            </a:solidFill>
            <a:prstDash val="solid"/>
            <a:round/>
            <a:headEnd type="none" w="med" len="med"/>
            <a:tailEnd type="none" w="med" len="med"/>
          </a:ln>
          <a:effectLst/>
        </p:spPr>
        <p:txBody>
          <a:bodyPr>
            <a:spAutoFit/>
          </a:bodyPr>
          <a:lstStyle/>
          <a:p>
            <a:pPr algn="ctr" eaLnBrk="0" hangingPunct="0">
              <a:defRPr/>
            </a:pPr>
            <a:r>
              <a:rPr lang="en-US" dirty="0">
                <a:solidFill>
                  <a:srgbClr val="006600"/>
                </a:solidFill>
              </a:rPr>
              <a:t>Quá trình hoạt động của DN cũng là quá trình phát sinh các dòng tiền</a:t>
            </a:r>
            <a:endParaRPr lang="en-US" dirty="0">
              <a:solidFill>
                <a:schemeClr val="accent4">
                  <a:lumMod val="90000"/>
                  <a:lumOff val="10000"/>
                </a:schemeClr>
              </a:solidFill>
            </a:endParaRPr>
          </a:p>
        </p:txBody>
      </p:sp>
      <p:grpSp>
        <p:nvGrpSpPr>
          <p:cNvPr id="3" name="Group 49"/>
          <p:cNvGrpSpPr>
            <a:grpSpLocks/>
          </p:cNvGrpSpPr>
          <p:nvPr/>
        </p:nvGrpSpPr>
        <p:grpSpPr bwMode="auto">
          <a:xfrm>
            <a:off x="457200" y="4103132"/>
            <a:ext cx="8286750" cy="2096938"/>
            <a:chOff x="457200" y="4102909"/>
            <a:chExt cx="8286750" cy="2097469"/>
          </a:xfrm>
        </p:grpSpPr>
        <p:sp>
          <p:nvSpPr>
            <p:cNvPr id="40" name="Rectangle 9"/>
            <p:cNvSpPr>
              <a:spLocks noChangeArrowheads="1"/>
            </p:cNvSpPr>
            <p:nvPr/>
          </p:nvSpPr>
          <p:spPr bwMode="auto">
            <a:xfrm>
              <a:off x="457200" y="4999745"/>
              <a:ext cx="8286750" cy="1200633"/>
            </a:xfrm>
            <a:prstGeom prst="rect">
              <a:avLst/>
            </a:prstGeom>
            <a:solidFill>
              <a:srgbClr val="FFFF00"/>
            </a:solidFill>
            <a:ln w="9525" algn="ctr">
              <a:solidFill>
                <a:schemeClr val="accent4"/>
              </a:solidFill>
              <a:miter lim="800000"/>
              <a:headEnd/>
              <a:tailEnd/>
            </a:ln>
            <a:effectLst/>
          </p:spPr>
          <p:txBody>
            <a:bodyPr anchor="ctr">
              <a:spAutoFit/>
            </a:bodyPr>
            <a:lstStyle/>
            <a:p>
              <a:pPr indent="457200" algn="just">
                <a:defRPr/>
              </a:pPr>
              <a:r>
                <a:rPr lang="vi-VN" sz="2400" i="1" dirty="0"/>
                <a:t>Trên góc độ t</a:t>
              </a:r>
              <a:r>
                <a:rPr lang="en-US" sz="2400" i="1" dirty="0"/>
                <a:t>ài</a:t>
              </a:r>
              <a:r>
                <a:rPr lang="vi-VN" sz="2400" i="1" dirty="0"/>
                <a:t> chính, </a:t>
              </a:r>
              <a:r>
                <a:rPr lang="en-US" sz="2400" i="1" dirty="0"/>
                <a:t>hoạt động của DN </a:t>
              </a:r>
              <a:r>
                <a:rPr lang="vi-VN" sz="2400" i="1" dirty="0"/>
                <a:t>là một quá trình phát sinh ra các dòng tiền gồm dòng tiền ra và dòng tiền vào của </a:t>
              </a:r>
              <a:r>
                <a:rPr lang="en-US" sz="2400" i="1" dirty="0"/>
                <a:t>doanh nghiệp</a:t>
              </a:r>
              <a:r>
                <a:rPr lang="vi-VN" sz="2400" i="1" dirty="0"/>
                <a:t>.</a:t>
              </a:r>
              <a:endParaRPr lang="en-US" sz="2200" b="0" i="1" dirty="0">
                <a:solidFill>
                  <a:srgbClr val="0070C0"/>
                </a:solidFill>
                <a:latin typeface="Tahoma" pitchFamily="34" charset="0"/>
              </a:endParaRPr>
            </a:p>
          </p:txBody>
        </p:sp>
        <p:cxnSp>
          <p:nvCxnSpPr>
            <p:cNvPr id="11274" name="Straight Arrow Connector 44"/>
            <p:cNvCxnSpPr>
              <a:cxnSpLocks noChangeShapeType="1"/>
              <a:stCxn id="39" idx="2"/>
              <a:endCxn id="40" idx="0"/>
            </p:cNvCxnSpPr>
            <p:nvPr/>
          </p:nvCxnSpPr>
          <p:spPr bwMode="auto">
            <a:xfrm flipH="1">
              <a:off x="4600575" y="4102909"/>
              <a:ext cx="9525" cy="896837"/>
            </a:xfrm>
            <a:prstGeom prst="straightConnector1">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2465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bg/>
                                          </p:spTgt>
                                        </p:tgtEl>
                                        <p:attrNameLst>
                                          <p:attrName>style.visibility</p:attrName>
                                        </p:attrNameLst>
                                      </p:cBhvr>
                                      <p:to>
                                        <p:strVal val="visible"/>
                                      </p:to>
                                    </p:set>
                                    <p:anim calcmode="lin" valueType="num">
                                      <p:cBhvr additive="base">
                                        <p:cTn id="7" dur="500" fill="hold"/>
                                        <p:tgtEl>
                                          <p:spTgt spid="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anim calcmode="lin" valueType="num">
                                      <p:cBhvr additive="base">
                                        <p:cTn id="1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520629" y="571500"/>
            <a:ext cx="7620000" cy="685800"/>
          </a:xfrm>
        </p:spPr>
        <p:txBody>
          <a:bodyPr/>
          <a:lstStyle/>
          <a:p>
            <a:pPr eaLnBrk="1" hangingPunct="1"/>
            <a:r>
              <a:rPr lang="en-US" dirty="0" err="1"/>
              <a:t>Giá</a:t>
            </a:r>
            <a:r>
              <a:rPr lang="en-US" dirty="0"/>
              <a:t> </a:t>
            </a:r>
            <a:r>
              <a:rPr lang="en-US" dirty="0" err="1"/>
              <a:t>trị</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dòng</a:t>
            </a:r>
            <a:r>
              <a:rPr lang="en-US" dirty="0"/>
              <a:t> </a:t>
            </a:r>
            <a:r>
              <a:rPr lang="en-US" dirty="0" err="1"/>
              <a:t>tiền</a:t>
            </a:r>
            <a:r>
              <a:rPr lang="en-US" dirty="0"/>
              <a:t> </a:t>
            </a:r>
            <a:r>
              <a:rPr lang="en-US" dirty="0" err="1"/>
              <a:t>đều</a:t>
            </a:r>
            <a:endParaRPr lang="en-US" dirty="0"/>
          </a:p>
        </p:txBody>
      </p:sp>
      <p:sp>
        <p:nvSpPr>
          <p:cNvPr id="12293" name="Content Placeholder 2"/>
          <p:cNvSpPr>
            <a:spLocks noGrp="1"/>
          </p:cNvSpPr>
          <p:nvPr>
            <p:ph idx="1"/>
          </p:nvPr>
        </p:nvSpPr>
        <p:spPr/>
        <p:txBody>
          <a:bodyPr/>
          <a:lstStyle/>
          <a:p>
            <a:pPr algn="just"/>
            <a:r>
              <a:rPr lang="en-US" b="0" dirty="0" err="1"/>
              <a:t>Dòng</a:t>
            </a:r>
            <a:r>
              <a:rPr lang="en-US" b="0" dirty="0"/>
              <a:t> </a:t>
            </a:r>
            <a:r>
              <a:rPr lang="en-US" b="0" dirty="0" err="1"/>
              <a:t>tiền</a:t>
            </a:r>
            <a:r>
              <a:rPr lang="en-US" b="0" dirty="0"/>
              <a:t> </a:t>
            </a:r>
            <a:r>
              <a:rPr lang="en-US" b="0" dirty="0" err="1"/>
              <a:t>đều</a:t>
            </a:r>
            <a:r>
              <a:rPr lang="en-US" b="0" dirty="0"/>
              <a:t> (CF) </a:t>
            </a:r>
            <a:r>
              <a:rPr lang="en-US" b="0" dirty="0" err="1"/>
              <a:t>phát</a:t>
            </a:r>
            <a:r>
              <a:rPr lang="en-US" b="0" dirty="0"/>
              <a:t> </a:t>
            </a:r>
            <a:r>
              <a:rPr lang="en-US" b="0" dirty="0" err="1"/>
              <a:t>sinh</a:t>
            </a:r>
            <a:r>
              <a:rPr lang="en-US" b="0" dirty="0"/>
              <a:t> </a:t>
            </a:r>
            <a:r>
              <a:rPr lang="en-US" b="0" dirty="0" err="1"/>
              <a:t>tại</a:t>
            </a:r>
            <a:r>
              <a:rPr lang="en-US" b="0" dirty="0"/>
              <a:t> </a:t>
            </a:r>
            <a:r>
              <a:rPr lang="en-US" b="0" dirty="0" err="1"/>
              <a:t>thời</a:t>
            </a:r>
            <a:r>
              <a:rPr lang="en-US" b="0" dirty="0"/>
              <a:t> </a:t>
            </a:r>
            <a:r>
              <a:rPr lang="en-US" b="0" dirty="0" err="1"/>
              <a:t>điểm</a:t>
            </a:r>
            <a:r>
              <a:rPr lang="en-US" b="0" dirty="0"/>
              <a:t> </a:t>
            </a:r>
            <a:r>
              <a:rPr lang="en-US" b="0" dirty="0" err="1"/>
              <a:t>cuối</a:t>
            </a:r>
            <a:r>
              <a:rPr lang="en-US" b="0" dirty="0"/>
              <a:t> </a:t>
            </a:r>
            <a:r>
              <a:rPr lang="en-US" b="0" dirty="0" err="1"/>
              <a:t>mỗi</a:t>
            </a:r>
            <a:r>
              <a:rPr lang="en-US" b="0" dirty="0"/>
              <a:t> </a:t>
            </a:r>
            <a:r>
              <a:rPr lang="en-US" b="0" dirty="0" err="1"/>
              <a:t>năm</a:t>
            </a:r>
            <a:r>
              <a:rPr lang="en-US" b="0" dirty="0"/>
              <a:t> </a:t>
            </a:r>
            <a:r>
              <a:rPr lang="en-US" b="0" dirty="0" err="1"/>
              <a:t>trong</a:t>
            </a:r>
            <a:r>
              <a:rPr lang="en-US" b="0" dirty="0"/>
              <a:t> n </a:t>
            </a:r>
            <a:r>
              <a:rPr lang="en-US" b="0" dirty="0" err="1"/>
              <a:t>năm</a:t>
            </a:r>
            <a:endParaRPr lang="en-US" b="0" dirty="0"/>
          </a:p>
          <a:p>
            <a:pPr algn="just" eaLnBrk="1" hangingPunct="1">
              <a:buFont typeface="Wingdings" charset="0"/>
              <a:buChar char="§"/>
            </a:pPr>
            <a:endParaRPr lang="en-US" b="0" dirty="0"/>
          </a:p>
          <a:p>
            <a:pPr algn="just" eaLnBrk="1" hangingPunct="1">
              <a:buFont typeface="Wingdings" charset="0"/>
              <a:buChar char="§"/>
            </a:pPr>
            <a:endParaRPr lang="en-US" b="0" dirty="0"/>
          </a:p>
          <a:p>
            <a:pPr algn="just"/>
            <a:r>
              <a:rPr lang="en-US" b="0" dirty="0" err="1"/>
              <a:t>Dòng</a:t>
            </a:r>
            <a:r>
              <a:rPr lang="en-US" b="0" dirty="0"/>
              <a:t> </a:t>
            </a:r>
            <a:r>
              <a:rPr lang="en-US" b="0" dirty="0" err="1"/>
              <a:t>tiền</a:t>
            </a:r>
            <a:r>
              <a:rPr lang="en-US" b="0" dirty="0"/>
              <a:t> </a:t>
            </a:r>
            <a:r>
              <a:rPr lang="en-US" b="0" dirty="0" err="1"/>
              <a:t>đều</a:t>
            </a:r>
            <a:r>
              <a:rPr lang="en-US" b="0" dirty="0"/>
              <a:t> (CF) </a:t>
            </a:r>
            <a:r>
              <a:rPr lang="en-US" b="0" dirty="0" err="1"/>
              <a:t>phát</a:t>
            </a:r>
            <a:r>
              <a:rPr lang="en-US" b="0" dirty="0"/>
              <a:t> </a:t>
            </a:r>
            <a:r>
              <a:rPr lang="en-US" b="0" dirty="0" err="1"/>
              <a:t>sinh</a:t>
            </a:r>
            <a:r>
              <a:rPr lang="en-US" b="0" dirty="0"/>
              <a:t> </a:t>
            </a:r>
            <a:r>
              <a:rPr lang="en-US" b="0" dirty="0" err="1"/>
              <a:t>tại</a:t>
            </a:r>
            <a:r>
              <a:rPr lang="en-US" b="0" dirty="0"/>
              <a:t> </a:t>
            </a:r>
            <a:r>
              <a:rPr lang="en-US" b="0" dirty="0" err="1"/>
              <a:t>thời</a:t>
            </a:r>
            <a:r>
              <a:rPr lang="en-US" b="0" dirty="0"/>
              <a:t> </a:t>
            </a:r>
            <a:r>
              <a:rPr lang="en-US" b="0" dirty="0" err="1"/>
              <a:t>điểm</a:t>
            </a:r>
            <a:r>
              <a:rPr lang="en-US" b="0" dirty="0"/>
              <a:t> </a:t>
            </a:r>
            <a:r>
              <a:rPr lang="en-US" b="0" dirty="0" err="1"/>
              <a:t>cuối</a:t>
            </a:r>
            <a:r>
              <a:rPr lang="en-US" b="0" dirty="0"/>
              <a:t> </a:t>
            </a:r>
            <a:r>
              <a:rPr lang="en-US" b="0" dirty="0" err="1"/>
              <a:t>mỗi</a:t>
            </a:r>
            <a:r>
              <a:rPr lang="en-US" b="0" dirty="0"/>
              <a:t> </a:t>
            </a:r>
            <a:r>
              <a:rPr lang="en-US" b="0" dirty="0" err="1"/>
              <a:t>năm</a:t>
            </a:r>
            <a:r>
              <a:rPr lang="en-US" b="0" dirty="0"/>
              <a:t> </a:t>
            </a:r>
            <a:r>
              <a:rPr lang="en-US" b="0" dirty="0" err="1"/>
              <a:t>trong</a:t>
            </a:r>
            <a:r>
              <a:rPr lang="en-US" b="0" dirty="0"/>
              <a:t> </a:t>
            </a:r>
            <a:r>
              <a:rPr lang="en-US" b="0" dirty="0" err="1"/>
              <a:t>vô</a:t>
            </a:r>
            <a:r>
              <a:rPr lang="en-US" b="0" dirty="0"/>
              <a:t> </a:t>
            </a:r>
            <a:r>
              <a:rPr lang="en-US" b="0" dirty="0" err="1"/>
              <a:t>hạn</a:t>
            </a:r>
            <a:r>
              <a:rPr lang="en-US" b="0" dirty="0"/>
              <a:t> (</a:t>
            </a:r>
            <a:r>
              <a:rPr lang="en-US" b="0" dirty="0" err="1"/>
              <a:t>số</a:t>
            </a:r>
            <a:r>
              <a:rPr lang="en-US" b="0" dirty="0"/>
              <a:t> </a:t>
            </a:r>
            <a:r>
              <a:rPr lang="en-US" b="0" dirty="0" err="1"/>
              <a:t>năm</a:t>
            </a:r>
            <a:r>
              <a:rPr lang="en-US" b="0" dirty="0"/>
              <a:t> n </a:t>
            </a:r>
            <a:r>
              <a:rPr lang="en-US" b="0" dirty="0">
                <a:sym typeface="Wingdings" charset="0"/>
              </a:rPr>
              <a:t> ∞)</a:t>
            </a:r>
            <a:endParaRPr lang="en-US" b="0" dirty="0"/>
          </a:p>
        </p:txBody>
      </p:sp>
      <p:graphicFrame>
        <p:nvGraphicFramePr>
          <p:cNvPr id="12290" name="Content Placeholder 3"/>
          <p:cNvGraphicFramePr>
            <a:graphicFrameLocks noChangeAspect="1"/>
          </p:cNvGraphicFramePr>
          <p:nvPr>
            <p:extLst>
              <p:ext uri="{D42A27DB-BD31-4B8C-83A1-F6EECF244321}">
                <p14:modId xmlns:p14="http://schemas.microsoft.com/office/powerpoint/2010/main" val="2796879282"/>
              </p:ext>
            </p:extLst>
          </p:nvPr>
        </p:nvGraphicFramePr>
        <p:xfrm>
          <a:off x="1330289" y="2482904"/>
          <a:ext cx="6551613" cy="1479550"/>
        </p:xfrm>
        <a:graphic>
          <a:graphicData uri="http://schemas.openxmlformats.org/presentationml/2006/ole">
            <mc:AlternateContent xmlns:mc="http://schemas.openxmlformats.org/markup-compatibility/2006">
              <mc:Choice xmlns:v="urn:schemas-microsoft-com:vml" Requires="v">
                <p:oleObj name="Equation" r:id="rId2" imgW="1574640" imgH="419040" progId="Equation.3">
                  <p:embed/>
                </p:oleObj>
              </mc:Choice>
              <mc:Fallback>
                <p:oleObj name="Equation" r:id="rId2" imgW="157464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289" y="2482904"/>
                        <a:ext cx="6551613" cy="1479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1066055266"/>
              </p:ext>
            </p:extLst>
          </p:nvPr>
        </p:nvGraphicFramePr>
        <p:xfrm>
          <a:off x="3173780" y="4981273"/>
          <a:ext cx="3270250" cy="1390650"/>
        </p:xfrm>
        <a:graphic>
          <a:graphicData uri="http://schemas.openxmlformats.org/presentationml/2006/ole">
            <mc:AlternateContent xmlns:mc="http://schemas.openxmlformats.org/markup-compatibility/2006">
              <mc:Choice xmlns:v="urn:schemas-microsoft-com:vml" Requires="v">
                <p:oleObj name="Equation" r:id="rId4" imgW="787320" imgH="393480" progId="Equation.3">
                  <p:embed/>
                </p:oleObj>
              </mc:Choice>
              <mc:Fallback>
                <p:oleObj name="Equation" r:id="rId4" imgW="7873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780" y="4981273"/>
                        <a:ext cx="3270250" cy="1390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3174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380999"/>
            <a:ext cx="7862887" cy="415925"/>
          </a:xfrm>
        </p:spPr>
        <p:txBody>
          <a:bodyPr>
            <a:normAutofit fontScale="90000"/>
          </a:bodyPr>
          <a:lstStyle/>
          <a:p>
            <a:r>
              <a:rPr lang="en-US" sz="2800" dirty="0" err="1"/>
              <a:t>Dòng</a:t>
            </a:r>
            <a:r>
              <a:rPr lang="en-US" sz="2800" dirty="0"/>
              <a:t> tiền </a:t>
            </a:r>
            <a:r>
              <a:rPr lang="en-US" sz="2800" dirty="0" err="1"/>
              <a:t>doanh</a:t>
            </a:r>
            <a:r>
              <a:rPr lang="en-US" sz="2800" dirty="0"/>
              <a:t> </a:t>
            </a:r>
            <a:r>
              <a:rPr lang="en-US" sz="2800" dirty="0" err="1"/>
              <a:t>nghiệp</a:t>
            </a:r>
            <a:endParaRPr lang="en-US" sz="2800" dirty="0"/>
          </a:p>
        </p:txBody>
      </p:sp>
      <p:sp>
        <p:nvSpPr>
          <p:cNvPr id="3" name="Content Placeholder 2"/>
          <p:cNvSpPr>
            <a:spLocks noGrp="1"/>
          </p:cNvSpPr>
          <p:nvPr>
            <p:ph idx="1"/>
          </p:nvPr>
        </p:nvSpPr>
        <p:spPr/>
        <p:txBody>
          <a:bodyPr>
            <a:normAutofit fontScale="62500" lnSpcReduction="20000"/>
          </a:bodyPr>
          <a:lstStyle/>
          <a:p>
            <a:pPr>
              <a:buNone/>
            </a:pPr>
            <a:r>
              <a:rPr lang="en-US" sz="2600" b="1" dirty="0"/>
              <a:t>- Khái niệm dòng tiền:</a:t>
            </a:r>
          </a:p>
          <a:p>
            <a:pPr algn="just">
              <a:buNone/>
            </a:pPr>
            <a:r>
              <a:rPr lang="en-US" sz="2600" dirty="0"/>
              <a:t>	</a:t>
            </a:r>
            <a:r>
              <a:rPr lang="en-US" sz="2600" i="1" dirty="0"/>
              <a:t>Dòng tiền là thuật ngữ dùng để chỉ số tiền nhận được hoặc phải chi ra trong một khoảng thời gian nhất định hoặc trong suốt quá trình hoạt động của doanh nghiệp.</a:t>
            </a:r>
          </a:p>
          <a:p>
            <a:pPr algn="just">
              <a:buNone/>
            </a:pPr>
            <a:r>
              <a:rPr lang="en-US" sz="2600" b="1" i="1" dirty="0"/>
              <a:t>Trên quan điểm định giá: </a:t>
            </a:r>
            <a:r>
              <a:rPr lang="en-US" sz="2600" i="1" dirty="0"/>
              <a:t>Dòng tiền thể hiện lợi ích nhận được của các chủ thể trong doanh nghiệp.</a:t>
            </a:r>
          </a:p>
          <a:p>
            <a:pPr algn="just">
              <a:buFontTx/>
              <a:buChar char="-"/>
            </a:pPr>
            <a:r>
              <a:rPr lang="en-US" sz="2600" b="1" i="1" dirty="0"/>
              <a:t>Phân loại:</a:t>
            </a:r>
          </a:p>
          <a:p>
            <a:pPr algn="just">
              <a:buNone/>
            </a:pPr>
            <a:r>
              <a:rPr lang="en-US" sz="2200" i="1" dirty="0"/>
              <a:t>+ Theo sự vận động của dòng tiền</a:t>
            </a:r>
          </a:p>
          <a:p>
            <a:pPr algn="just">
              <a:buNone/>
            </a:pPr>
            <a:r>
              <a:rPr lang="en-US" sz="2200" i="1" dirty="0"/>
              <a:t>+ Theo phạm vi hoạt động của doanh nghiệp</a:t>
            </a:r>
          </a:p>
          <a:p>
            <a:pPr algn="just">
              <a:buNone/>
            </a:pPr>
            <a:r>
              <a:rPr lang="en-US" sz="2200" i="1" dirty="0"/>
              <a:t>+ Theo lợi ích của chủ thể trong doanh nghiệp</a:t>
            </a:r>
          </a:p>
          <a:p>
            <a:pPr algn="just">
              <a:buNone/>
            </a:pPr>
            <a:r>
              <a:rPr lang="en-US" sz="2200" i="1" dirty="0"/>
              <a:t>+ Theo mục đích sử dụng thông tin</a:t>
            </a:r>
          </a:p>
          <a:p>
            <a:pPr>
              <a:buNone/>
            </a:pPr>
            <a:endParaRPr lang="en-US" sz="2600" dirty="0"/>
          </a:p>
        </p:txBody>
      </p:sp>
    </p:spTree>
    <p:extLst>
      <p:ext uri="{BB962C8B-B14F-4D97-AF65-F5344CB8AC3E}">
        <p14:creationId xmlns:p14="http://schemas.microsoft.com/office/powerpoint/2010/main" val="1650684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Dòng tiền doanh nghiệp</a:t>
            </a:r>
            <a:br>
              <a:rPr lang="en-US" sz="2800" dirty="0"/>
            </a:br>
            <a:endParaRPr lang="en-US" sz="2800" dirty="0"/>
          </a:p>
        </p:txBody>
      </p:sp>
      <p:sp>
        <p:nvSpPr>
          <p:cNvPr id="3" name="Content Placeholder 2"/>
          <p:cNvSpPr>
            <a:spLocks noGrp="1"/>
          </p:cNvSpPr>
          <p:nvPr>
            <p:ph idx="1"/>
          </p:nvPr>
        </p:nvSpPr>
        <p:spPr/>
        <p:txBody>
          <a:bodyPr>
            <a:normAutofit fontScale="77500" lnSpcReduction="20000"/>
          </a:bodyPr>
          <a:lstStyle/>
          <a:p>
            <a:pPr algn="just">
              <a:buNone/>
            </a:pPr>
            <a:r>
              <a:rPr lang="en-US" b="1" dirty="0"/>
              <a:t>Theo sự vận động của dòng tiền</a:t>
            </a:r>
          </a:p>
          <a:p>
            <a:pPr algn="just">
              <a:buNone/>
            </a:pPr>
            <a:r>
              <a:rPr lang="en-US" b="1" i="1" dirty="0"/>
              <a:t>+ Dòng tiền ra (OCF):</a:t>
            </a:r>
            <a:r>
              <a:rPr lang="en-US" b="1" dirty="0"/>
              <a:t> </a:t>
            </a:r>
            <a:r>
              <a:rPr lang="vi-VN" dirty="0"/>
              <a:t>Những khoản chi liên quan đến </a:t>
            </a:r>
            <a:r>
              <a:rPr lang="en-US" dirty="0"/>
              <a:t>hoạt động của doanh nghiệp.</a:t>
            </a:r>
            <a:endParaRPr lang="en-US" i="1" dirty="0"/>
          </a:p>
          <a:p>
            <a:pPr algn="just">
              <a:buNone/>
            </a:pPr>
            <a:r>
              <a:rPr lang="en-US" b="1" i="1" dirty="0"/>
              <a:t>+ Dòng tiền vào( ICF): </a:t>
            </a:r>
            <a:r>
              <a:rPr lang="vi-VN" dirty="0"/>
              <a:t>Những khoản tiền thu nhập d</a:t>
            </a:r>
            <a:r>
              <a:rPr lang="en-US" dirty="0"/>
              <a:t>o doanh nghiệp</a:t>
            </a:r>
            <a:r>
              <a:rPr lang="vi-VN" dirty="0"/>
              <a:t> mang lại ở một hay một số thời điểm khác nhau trong tương lai tạo thành dòng tiền vào của </a:t>
            </a:r>
            <a:r>
              <a:rPr lang="en-US" dirty="0"/>
              <a:t>doanh nghiệp</a:t>
            </a:r>
            <a:endParaRPr lang="en-US" i="1" dirty="0"/>
          </a:p>
          <a:p>
            <a:pPr algn="just">
              <a:buNone/>
            </a:pPr>
            <a:r>
              <a:rPr lang="en-US" b="1" i="1" dirty="0"/>
              <a:t>+ Dòng tiền thuần (CF)= Dòng tiền vào- Dòng tiền ra</a:t>
            </a:r>
          </a:p>
          <a:p>
            <a:pPr algn="just">
              <a:buNone/>
            </a:pPr>
            <a:r>
              <a:rPr lang="en-US" i="1" dirty="0"/>
              <a:t>Dòng tiền thuần &gt;0</a:t>
            </a:r>
          </a:p>
          <a:p>
            <a:pPr algn="just">
              <a:buNone/>
            </a:pPr>
            <a:r>
              <a:rPr lang="en-US" i="1" dirty="0"/>
              <a:t>Dòng tiền thuần &lt; 0</a:t>
            </a:r>
          </a:p>
          <a:p>
            <a:pPr algn="just">
              <a:buNone/>
            </a:pPr>
            <a:r>
              <a:rPr lang="en-US" i="1" dirty="0"/>
              <a:t>Dòng tiền thuần= 0</a:t>
            </a:r>
          </a:p>
          <a:p>
            <a:pPr algn="just">
              <a:buNone/>
            </a:pPr>
            <a:r>
              <a:rPr lang="en-US" i="1" dirty="0"/>
              <a:t> </a:t>
            </a:r>
          </a:p>
          <a:p>
            <a:pPr>
              <a:buNone/>
            </a:pPr>
            <a:endParaRPr lang="en-US" dirty="0"/>
          </a:p>
        </p:txBody>
      </p:sp>
    </p:spTree>
    <p:extLst>
      <p:ext uri="{BB962C8B-B14F-4D97-AF65-F5344CB8AC3E}">
        <p14:creationId xmlns:p14="http://schemas.microsoft.com/office/powerpoint/2010/main" val="3770794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0646" y="650875"/>
            <a:ext cx="7862887" cy="492125"/>
          </a:xfrm>
        </p:spPr>
        <p:txBody>
          <a:bodyPr>
            <a:normAutofit fontScale="90000"/>
          </a:bodyPr>
          <a:lstStyle/>
          <a:p>
            <a:r>
              <a:rPr lang="en-US" sz="2800" dirty="0"/>
              <a:t> Dòng tiền doanh nghiệp</a:t>
            </a:r>
            <a:br>
              <a:rPr lang="en-US" sz="2800" dirty="0"/>
            </a:br>
            <a:endParaRPr lang="en-US" sz="2800" dirty="0"/>
          </a:p>
        </p:txBody>
      </p:sp>
      <p:sp>
        <p:nvSpPr>
          <p:cNvPr id="3" name="Content Placeholder 2"/>
          <p:cNvSpPr>
            <a:spLocks noGrp="1"/>
          </p:cNvSpPr>
          <p:nvPr>
            <p:ph idx="1"/>
          </p:nvPr>
        </p:nvSpPr>
        <p:spPr>
          <a:xfrm>
            <a:off x="457200" y="1143000"/>
            <a:ext cx="8229600" cy="2895600"/>
          </a:xfrm>
        </p:spPr>
        <p:txBody>
          <a:bodyPr/>
          <a:lstStyle/>
          <a:p>
            <a:pPr>
              <a:buFont typeface="Wingdings" pitchFamily="2" charset="2"/>
              <a:buNone/>
            </a:pPr>
            <a:r>
              <a:rPr lang="en-US" dirty="0"/>
              <a:t>Sự vận động của các luồng tiền trong DN</a:t>
            </a:r>
          </a:p>
        </p:txBody>
      </p:sp>
      <p:sp>
        <p:nvSpPr>
          <p:cNvPr id="4" name="Slide Number Placeholder 3"/>
          <p:cNvSpPr>
            <a:spLocks noGrp="1"/>
          </p:cNvSpPr>
          <p:nvPr>
            <p:ph type="sldNum" sz="quarter" idx="12"/>
          </p:nvPr>
        </p:nvSpPr>
        <p:spPr/>
        <p:txBody>
          <a:bodyPr/>
          <a:lstStyle/>
          <a:p>
            <a:pPr>
              <a:defRPr/>
            </a:pPr>
            <a:fld id="{87BD2388-91C0-4825-8D55-7910A823AE47}" type="slidenum">
              <a:rPr lang="en-US" smtClean="0"/>
              <a:pPr>
                <a:defRPr/>
              </a:pPr>
              <a:t>62</a:t>
            </a:fld>
            <a:endParaRPr lang="en-US"/>
          </a:p>
        </p:txBody>
      </p:sp>
      <p:grpSp>
        <p:nvGrpSpPr>
          <p:cNvPr id="2" name="Group 41"/>
          <p:cNvGrpSpPr>
            <a:grpSpLocks/>
          </p:cNvGrpSpPr>
          <p:nvPr/>
        </p:nvGrpSpPr>
        <p:grpSpPr bwMode="auto">
          <a:xfrm>
            <a:off x="609600" y="1676400"/>
            <a:ext cx="8001000" cy="2121932"/>
            <a:chOff x="609600" y="1676400"/>
            <a:chExt cx="8001000" cy="2122573"/>
          </a:xfrm>
        </p:grpSpPr>
        <p:cxnSp>
          <p:nvCxnSpPr>
            <p:cNvPr id="13319" name="Straight Arrow Connector 27"/>
            <p:cNvCxnSpPr>
              <a:cxnSpLocks noChangeShapeType="1"/>
              <a:endCxn id="6" idx="3"/>
            </p:cNvCxnSpPr>
            <p:nvPr/>
          </p:nvCxnSpPr>
          <p:spPr bwMode="auto">
            <a:xfrm flipH="1">
              <a:off x="5181600" y="2667004"/>
              <a:ext cx="685800" cy="23132"/>
            </a:xfrm>
            <a:prstGeom prst="straightConnector1">
              <a:avLst/>
            </a:prstGeom>
            <a:noFill/>
            <a:ln w="9525" algn="ctr">
              <a:solidFill>
                <a:schemeClr val="tx1"/>
              </a:solidFill>
              <a:round/>
              <a:headEnd/>
              <a:tailEnd type="arrow" w="med" len="med"/>
            </a:ln>
          </p:spPr>
        </p:cxnSp>
        <p:grpSp>
          <p:nvGrpSpPr>
            <p:cNvPr id="8" name="Group 39"/>
            <p:cNvGrpSpPr>
              <a:grpSpLocks/>
            </p:cNvGrpSpPr>
            <p:nvPr/>
          </p:nvGrpSpPr>
          <p:grpSpPr bwMode="auto">
            <a:xfrm>
              <a:off x="609600" y="1676400"/>
              <a:ext cx="8001000" cy="2122573"/>
              <a:chOff x="685800" y="1981200"/>
              <a:chExt cx="8001000" cy="2122573"/>
            </a:xfrm>
          </p:grpSpPr>
          <p:sp>
            <p:nvSpPr>
              <p:cNvPr id="5" name="Rectangle 4"/>
              <p:cNvSpPr/>
              <p:nvPr/>
            </p:nvSpPr>
            <p:spPr bwMode="auto">
              <a:xfrm>
                <a:off x="685800" y="2209869"/>
                <a:ext cx="1524000" cy="175485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Thị trường các yếu tố đầu vào và thị trường đầu ra, thị trường tài chính</a:t>
                </a:r>
                <a:endParaRPr lang="en-US" b="0" dirty="0">
                  <a:solidFill>
                    <a:srgbClr val="174576"/>
                  </a:solidFill>
                </a:endParaRPr>
              </a:p>
            </p:txBody>
          </p:sp>
          <p:sp>
            <p:nvSpPr>
              <p:cNvPr id="6" name="Rectangle 5"/>
              <p:cNvSpPr/>
              <p:nvPr/>
            </p:nvSpPr>
            <p:spPr bwMode="auto">
              <a:xfrm>
                <a:off x="3657600" y="2209869"/>
                <a:ext cx="1600200" cy="157013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wrap="square">
                <a:spAutoFit/>
              </a:bodyPr>
              <a:lstStyle/>
              <a:p>
                <a:pPr algn="ctr" eaLnBrk="0" hangingPunct="0">
                  <a:defRPr/>
                </a:pPr>
                <a:endParaRPr lang="en-US" sz="2400" dirty="0">
                  <a:solidFill>
                    <a:srgbClr val="174576"/>
                  </a:solidFill>
                </a:endParaRPr>
              </a:p>
              <a:p>
                <a:pPr algn="ctr" eaLnBrk="0" hangingPunct="0">
                  <a:defRPr/>
                </a:pPr>
                <a:r>
                  <a:rPr lang="en-US" sz="2400" dirty="0">
                    <a:solidFill>
                      <a:srgbClr val="174576"/>
                    </a:solidFill>
                  </a:rPr>
                  <a:t>Doanh nghiệp</a:t>
                </a:r>
              </a:p>
              <a:p>
                <a:pPr algn="ctr" eaLnBrk="0" hangingPunct="0">
                  <a:defRPr/>
                </a:pPr>
                <a:endParaRPr lang="en-US" sz="2400" dirty="0">
                  <a:solidFill>
                    <a:srgbClr val="174576"/>
                  </a:solidFill>
                </a:endParaRPr>
              </a:p>
            </p:txBody>
          </p:sp>
          <p:sp>
            <p:nvSpPr>
              <p:cNvPr id="7" name="Rectangle 6"/>
              <p:cNvSpPr/>
              <p:nvPr/>
            </p:nvSpPr>
            <p:spPr bwMode="auto">
              <a:xfrm>
                <a:off x="6781800" y="2209869"/>
                <a:ext cx="1905000" cy="147777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Thị trường tài chính</a:t>
                </a:r>
              </a:p>
              <a:p>
                <a:pPr algn="ctr" eaLnBrk="0" hangingPunct="0">
                  <a:defRPr/>
                </a:pPr>
                <a:r>
                  <a:rPr lang="en-US" b="0" dirty="0">
                    <a:solidFill>
                      <a:srgbClr val="174576"/>
                    </a:solidFill>
                  </a:rPr>
                  <a:t>(Những người nắm giữ những tài sản tài chính)</a:t>
                </a:r>
              </a:p>
            </p:txBody>
          </p:sp>
          <p:cxnSp>
            <p:nvCxnSpPr>
              <p:cNvPr id="13324" name="Straight Arrow Connector 8"/>
              <p:cNvCxnSpPr>
                <a:cxnSpLocks noChangeShapeType="1"/>
              </p:cNvCxnSpPr>
              <p:nvPr/>
            </p:nvCxnSpPr>
            <p:spPr bwMode="auto">
              <a:xfrm flipH="1">
                <a:off x="5257800" y="2438400"/>
                <a:ext cx="1524000" cy="0"/>
              </a:xfrm>
              <a:prstGeom prst="straightConnector1">
                <a:avLst/>
              </a:prstGeom>
              <a:noFill/>
              <a:ln w="9525" algn="ctr">
                <a:solidFill>
                  <a:schemeClr val="tx1"/>
                </a:solidFill>
                <a:round/>
                <a:headEnd/>
                <a:tailEnd type="arrow" w="med" len="med"/>
              </a:ln>
            </p:spPr>
          </p:cxnSp>
          <p:cxnSp>
            <p:nvCxnSpPr>
              <p:cNvPr id="13325" name="Straight Arrow Connector 10"/>
              <p:cNvCxnSpPr>
                <a:cxnSpLocks noChangeShapeType="1"/>
              </p:cNvCxnSpPr>
              <p:nvPr/>
            </p:nvCxnSpPr>
            <p:spPr bwMode="auto">
              <a:xfrm flipH="1">
                <a:off x="2209800" y="2438400"/>
                <a:ext cx="1447800" cy="0"/>
              </a:xfrm>
              <a:prstGeom prst="straightConnector1">
                <a:avLst/>
              </a:prstGeom>
              <a:noFill/>
              <a:ln w="9525" algn="ctr">
                <a:solidFill>
                  <a:schemeClr val="tx1"/>
                </a:solidFill>
                <a:round/>
                <a:headEnd/>
                <a:tailEnd type="arrow" w="med" len="med"/>
              </a:ln>
            </p:spPr>
          </p:cxnSp>
          <p:cxnSp>
            <p:nvCxnSpPr>
              <p:cNvPr id="13326" name="Straight Arrow Connector 14"/>
              <p:cNvCxnSpPr>
                <a:cxnSpLocks noChangeShapeType="1"/>
              </p:cNvCxnSpPr>
              <p:nvPr/>
            </p:nvCxnSpPr>
            <p:spPr bwMode="auto">
              <a:xfrm>
                <a:off x="2209800" y="3657600"/>
                <a:ext cx="1447800" cy="0"/>
              </a:xfrm>
              <a:prstGeom prst="straightConnector1">
                <a:avLst/>
              </a:prstGeom>
              <a:noFill/>
              <a:ln w="9525" algn="ctr">
                <a:solidFill>
                  <a:schemeClr val="tx1"/>
                </a:solidFill>
                <a:round/>
                <a:headEnd/>
                <a:tailEnd type="arrow" w="med" len="med"/>
              </a:ln>
            </p:spPr>
          </p:cxnSp>
          <p:cxnSp>
            <p:nvCxnSpPr>
              <p:cNvPr id="13327" name="Straight Arrow Connector 18"/>
              <p:cNvCxnSpPr>
                <a:cxnSpLocks noChangeShapeType="1"/>
              </p:cNvCxnSpPr>
              <p:nvPr/>
            </p:nvCxnSpPr>
            <p:spPr bwMode="auto">
              <a:xfrm>
                <a:off x="5257800" y="3657600"/>
                <a:ext cx="1524000" cy="0"/>
              </a:xfrm>
              <a:prstGeom prst="straightConnector1">
                <a:avLst/>
              </a:prstGeom>
              <a:noFill/>
              <a:ln w="9525" algn="ctr">
                <a:solidFill>
                  <a:schemeClr val="tx1"/>
                </a:solidFill>
                <a:round/>
                <a:headEnd/>
                <a:tailEnd type="arrow" w="med" len="med"/>
              </a:ln>
            </p:spPr>
          </p:cxnSp>
          <p:cxnSp>
            <p:nvCxnSpPr>
              <p:cNvPr id="13328" name="Elbow Connector 24"/>
              <p:cNvCxnSpPr>
                <a:cxnSpLocks noChangeShapeType="1"/>
              </p:cNvCxnSpPr>
              <p:nvPr/>
            </p:nvCxnSpPr>
            <p:spPr bwMode="auto">
              <a:xfrm rot="5400000" flipH="1" flipV="1">
                <a:off x="5219700" y="3009900"/>
                <a:ext cx="762000" cy="685800"/>
              </a:xfrm>
              <a:prstGeom prst="bentConnector3">
                <a:avLst>
                  <a:gd name="adj1" fmla="val 50000"/>
                </a:avLst>
              </a:prstGeom>
              <a:noFill/>
              <a:ln w="9525" algn="ctr">
                <a:solidFill>
                  <a:schemeClr val="tx1"/>
                </a:solidFill>
                <a:round/>
                <a:headEnd/>
                <a:tailEnd/>
              </a:ln>
            </p:spPr>
          </p:cxnSp>
          <p:sp>
            <p:nvSpPr>
              <p:cNvPr id="34" name="Rectangle 33"/>
              <p:cNvSpPr/>
              <p:nvPr/>
            </p:nvSpPr>
            <p:spPr bwMode="auto">
              <a:xfrm>
                <a:off x="2667000" y="1981200"/>
                <a:ext cx="685800" cy="369444"/>
              </a:xfrm>
              <a:prstGeom prst="rect">
                <a:avLst/>
              </a:prstGeom>
              <a:solidFill>
                <a:schemeClr val="bg1"/>
              </a:solidFill>
              <a:ln w="9525" cap="flat" cmpd="sng" algn="ctr">
                <a:no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(2)</a:t>
                </a:r>
              </a:p>
            </p:txBody>
          </p:sp>
          <p:sp>
            <p:nvSpPr>
              <p:cNvPr id="35" name="Rectangle 34"/>
              <p:cNvSpPr/>
              <p:nvPr/>
            </p:nvSpPr>
            <p:spPr bwMode="auto">
              <a:xfrm>
                <a:off x="5638800" y="3734329"/>
                <a:ext cx="685800" cy="369444"/>
              </a:xfrm>
              <a:prstGeom prst="rect">
                <a:avLst/>
              </a:prstGeom>
              <a:noFill/>
              <a:ln w="9525" cap="flat" cmpd="sng" algn="ctr">
                <a:no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(4b)</a:t>
                </a:r>
              </a:p>
            </p:txBody>
          </p:sp>
          <p:sp>
            <p:nvSpPr>
              <p:cNvPr id="37" name="Rectangle 36"/>
              <p:cNvSpPr/>
              <p:nvPr/>
            </p:nvSpPr>
            <p:spPr bwMode="auto">
              <a:xfrm>
                <a:off x="5257800" y="2972099"/>
                <a:ext cx="685800" cy="369444"/>
              </a:xfrm>
              <a:prstGeom prst="rect">
                <a:avLst/>
              </a:prstGeom>
              <a:noFill/>
              <a:ln w="9525" cap="flat" cmpd="sng" algn="ctr">
                <a:no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(4a)</a:t>
                </a:r>
              </a:p>
            </p:txBody>
          </p:sp>
          <p:sp>
            <p:nvSpPr>
              <p:cNvPr id="38" name="Rectangle 37"/>
              <p:cNvSpPr/>
              <p:nvPr/>
            </p:nvSpPr>
            <p:spPr bwMode="auto">
              <a:xfrm>
                <a:off x="2590800" y="3734329"/>
                <a:ext cx="685800" cy="369444"/>
              </a:xfrm>
              <a:prstGeom prst="rect">
                <a:avLst/>
              </a:prstGeom>
              <a:noFill/>
              <a:ln w="9525" cap="flat" cmpd="sng" algn="ctr">
                <a:no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(3)</a:t>
                </a:r>
              </a:p>
            </p:txBody>
          </p:sp>
          <p:sp>
            <p:nvSpPr>
              <p:cNvPr id="39" name="Rectangle 38"/>
              <p:cNvSpPr/>
              <p:nvPr/>
            </p:nvSpPr>
            <p:spPr bwMode="auto">
              <a:xfrm>
                <a:off x="5562600" y="1981200"/>
                <a:ext cx="685800" cy="369444"/>
              </a:xfrm>
              <a:prstGeom prst="rect">
                <a:avLst/>
              </a:prstGeom>
              <a:noFill/>
              <a:ln w="9525" cap="flat" cmpd="sng" algn="ctr">
                <a:noFill/>
                <a:prstDash val="solid"/>
                <a:round/>
                <a:headEnd type="none" w="med" len="med"/>
                <a:tailEnd type="none" w="med" len="med"/>
              </a:ln>
              <a:effectLst/>
            </p:spPr>
            <p:txBody>
              <a:bodyPr>
                <a:spAutoFit/>
              </a:bodyPr>
              <a:lstStyle/>
              <a:p>
                <a:pPr algn="ctr" eaLnBrk="0" hangingPunct="0">
                  <a:defRPr/>
                </a:pPr>
                <a:r>
                  <a:rPr lang="en-US" dirty="0">
                    <a:solidFill>
                      <a:srgbClr val="174576"/>
                    </a:solidFill>
                  </a:rPr>
                  <a:t>(1)</a:t>
                </a:r>
              </a:p>
            </p:txBody>
          </p:sp>
        </p:grpSp>
      </p:grpSp>
      <p:sp>
        <p:nvSpPr>
          <p:cNvPr id="41" name="Content Placeholder 2"/>
          <p:cNvSpPr txBox="1">
            <a:spLocks/>
          </p:cNvSpPr>
          <p:nvPr/>
        </p:nvSpPr>
        <p:spPr bwMode="auto">
          <a:xfrm>
            <a:off x="381000" y="3962400"/>
            <a:ext cx="8229600" cy="2514600"/>
          </a:xfrm>
          <a:prstGeom prst="rect">
            <a:avLst/>
          </a:prstGeom>
          <a:noFill/>
          <a:ln w="9525">
            <a:noFill/>
            <a:miter lim="800000"/>
            <a:headEnd/>
            <a:tailEnd/>
          </a:ln>
        </p:spPr>
        <p:txBody>
          <a:bodyPr/>
          <a:lstStyle/>
          <a:p>
            <a:pPr marL="457200" indent="-457200" eaLnBrk="0" hangingPunct="0">
              <a:spcBef>
                <a:spcPct val="20000"/>
              </a:spcBef>
              <a:buClr>
                <a:schemeClr val="hlink"/>
              </a:buClr>
              <a:buFontTx/>
              <a:buAutoNum type="arabicParenBoth"/>
              <a:defRPr/>
            </a:pPr>
            <a:r>
              <a:rPr lang="vi-VN" b="0" kern="0" dirty="0">
                <a:solidFill>
                  <a:srgbClr val="002060"/>
                </a:solidFill>
                <a:latin typeface="+mj-lt"/>
                <a:cs typeface="+mn-cs"/>
              </a:rPr>
              <a:t>Tiền </a:t>
            </a:r>
            <a:r>
              <a:rPr lang="en-US" b="0" kern="0" dirty="0">
                <a:solidFill>
                  <a:srgbClr val="002060"/>
                </a:solidFill>
                <a:latin typeface="+mj-lt"/>
                <a:cs typeface="+mn-cs"/>
              </a:rPr>
              <a:t>thu về </a:t>
            </a:r>
            <a:r>
              <a:rPr lang="vi-VN" b="0" kern="0" dirty="0">
                <a:solidFill>
                  <a:srgbClr val="002060"/>
                </a:solidFill>
                <a:latin typeface="+mj-lt"/>
                <a:cs typeface="+mn-cs"/>
              </a:rPr>
              <a:t>bằng cách bán tài sản tài chính cho các nhà đầu tư; </a:t>
            </a:r>
            <a:endParaRPr lang="en-US" b="0" kern="0" dirty="0">
              <a:solidFill>
                <a:srgbClr val="002060"/>
              </a:solidFill>
              <a:latin typeface="+mj-lt"/>
              <a:cs typeface="+mn-cs"/>
            </a:endParaRPr>
          </a:p>
          <a:p>
            <a:pPr marL="457200" indent="-457200" eaLnBrk="0" hangingPunct="0">
              <a:spcBef>
                <a:spcPct val="20000"/>
              </a:spcBef>
              <a:buClr>
                <a:schemeClr val="hlink"/>
              </a:buClr>
              <a:buFontTx/>
              <a:buAutoNum type="arabicParenBoth"/>
              <a:defRPr/>
            </a:pPr>
            <a:r>
              <a:rPr lang="vi-VN" b="0" kern="0" dirty="0">
                <a:solidFill>
                  <a:srgbClr val="002060"/>
                </a:solidFill>
                <a:latin typeface="+mj-lt"/>
                <a:cs typeface="+mn-cs"/>
              </a:rPr>
              <a:t> </a:t>
            </a:r>
            <a:r>
              <a:rPr lang="en-US" b="0" kern="0" dirty="0">
                <a:solidFill>
                  <a:srgbClr val="002060"/>
                </a:solidFill>
                <a:latin typeface="+mj-lt"/>
                <a:cs typeface="+mn-cs"/>
              </a:rPr>
              <a:t>T</a:t>
            </a:r>
            <a:r>
              <a:rPr lang="vi-VN" b="0" kern="0" dirty="0">
                <a:solidFill>
                  <a:srgbClr val="002060"/>
                </a:solidFill>
                <a:latin typeface="+mj-lt"/>
                <a:cs typeface="+mn-cs"/>
              </a:rPr>
              <a:t>iền đầu tư trong hoạt động của công ty và được sử dụng mua tài sản thực; </a:t>
            </a:r>
            <a:r>
              <a:rPr lang="en-US" b="0" kern="0" dirty="0">
                <a:solidFill>
                  <a:srgbClr val="002060"/>
                </a:solidFill>
                <a:latin typeface="+mj-lt"/>
                <a:cs typeface="+mn-cs"/>
              </a:rPr>
              <a:t>(TSCĐ, TSLĐ, Lao động...) hoặc đầu tư tài chính của DN</a:t>
            </a:r>
          </a:p>
          <a:p>
            <a:pPr marL="457200" indent="-457200" eaLnBrk="0" hangingPunct="0">
              <a:spcBef>
                <a:spcPct val="20000"/>
              </a:spcBef>
              <a:buClr>
                <a:schemeClr val="hlink"/>
              </a:buClr>
              <a:buFontTx/>
              <a:buAutoNum type="arabicParenBoth"/>
              <a:defRPr/>
            </a:pPr>
            <a:r>
              <a:rPr lang="vi-VN" b="0" kern="0" dirty="0">
                <a:solidFill>
                  <a:srgbClr val="002060"/>
                </a:solidFill>
                <a:latin typeface="+mj-lt"/>
                <a:cs typeface="+mn-cs"/>
              </a:rPr>
              <a:t> </a:t>
            </a:r>
            <a:r>
              <a:rPr lang="en-US" b="0" kern="0" dirty="0">
                <a:solidFill>
                  <a:srgbClr val="002060"/>
                </a:solidFill>
                <a:latin typeface="+mj-lt"/>
                <a:cs typeface="+mn-cs"/>
              </a:rPr>
              <a:t>T</a:t>
            </a:r>
            <a:r>
              <a:rPr lang="vi-VN" b="0" kern="0" dirty="0">
                <a:solidFill>
                  <a:srgbClr val="002060"/>
                </a:solidFill>
                <a:latin typeface="+mj-lt"/>
                <a:cs typeface="+mn-cs"/>
              </a:rPr>
              <a:t>iền </a:t>
            </a:r>
            <a:r>
              <a:rPr lang="en-US" b="0" kern="0" dirty="0">
                <a:solidFill>
                  <a:srgbClr val="002060"/>
                </a:solidFill>
                <a:latin typeface="+mj-lt"/>
                <a:cs typeface="+mn-cs"/>
              </a:rPr>
              <a:t>thu về từ bán sản phẩm, cung ứng dịch vụ và đầu tư của DN</a:t>
            </a:r>
            <a:r>
              <a:rPr lang="vi-VN" b="0" kern="0" dirty="0">
                <a:solidFill>
                  <a:srgbClr val="002060"/>
                </a:solidFill>
                <a:latin typeface="+mj-lt"/>
                <a:cs typeface="+mn-cs"/>
              </a:rPr>
              <a:t>; </a:t>
            </a:r>
            <a:endParaRPr lang="en-US" b="0" kern="0" dirty="0">
              <a:solidFill>
                <a:srgbClr val="002060"/>
              </a:solidFill>
              <a:latin typeface="+mj-lt"/>
              <a:cs typeface="+mn-cs"/>
            </a:endParaRPr>
          </a:p>
          <a:p>
            <a:pPr marL="457200" indent="-457200" eaLnBrk="0" hangingPunct="0">
              <a:spcBef>
                <a:spcPct val="20000"/>
              </a:spcBef>
              <a:buClr>
                <a:schemeClr val="hlink"/>
              </a:buClr>
              <a:defRPr/>
            </a:pPr>
            <a:r>
              <a:rPr lang="vi-VN" b="0" kern="0" dirty="0">
                <a:solidFill>
                  <a:srgbClr val="002060"/>
                </a:solidFill>
                <a:latin typeface="+mj-lt"/>
                <a:cs typeface="+mn-cs"/>
              </a:rPr>
              <a:t>(4a) </a:t>
            </a:r>
            <a:r>
              <a:rPr lang="en-US" b="0" kern="0" dirty="0">
                <a:solidFill>
                  <a:srgbClr val="002060"/>
                </a:solidFill>
                <a:latin typeface="+mj-lt"/>
                <a:cs typeface="+mn-cs"/>
              </a:rPr>
              <a:t>T</a:t>
            </a:r>
            <a:r>
              <a:rPr lang="vi-VN" b="0" kern="0" dirty="0">
                <a:solidFill>
                  <a:srgbClr val="002060"/>
                </a:solidFill>
                <a:latin typeface="+mj-lt"/>
                <a:cs typeface="+mn-cs"/>
              </a:rPr>
              <a:t>iền tái đầu tư; </a:t>
            </a:r>
            <a:endParaRPr lang="en-US" b="0" kern="0" dirty="0">
              <a:solidFill>
                <a:srgbClr val="002060"/>
              </a:solidFill>
              <a:latin typeface="+mj-lt"/>
              <a:cs typeface="+mn-cs"/>
            </a:endParaRPr>
          </a:p>
          <a:p>
            <a:pPr marL="457200" indent="-457200" eaLnBrk="0" hangingPunct="0">
              <a:spcBef>
                <a:spcPct val="20000"/>
              </a:spcBef>
              <a:buClr>
                <a:schemeClr val="hlink"/>
              </a:buClr>
              <a:defRPr/>
            </a:pPr>
            <a:r>
              <a:rPr lang="vi-VN" b="0" kern="0" dirty="0">
                <a:solidFill>
                  <a:srgbClr val="002060"/>
                </a:solidFill>
                <a:latin typeface="+mj-lt"/>
                <a:cs typeface="+mn-cs"/>
              </a:rPr>
              <a:t>(4b) </a:t>
            </a:r>
            <a:r>
              <a:rPr lang="en-US" b="0" kern="0" dirty="0">
                <a:solidFill>
                  <a:srgbClr val="002060"/>
                </a:solidFill>
                <a:latin typeface="+mj-lt"/>
                <a:cs typeface="+mn-cs"/>
              </a:rPr>
              <a:t>T</a:t>
            </a:r>
            <a:r>
              <a:rPr lang="vi-VN" b="0" kern="0" dirty="0">
                <a:solidFill>
                  <a:srgbClr val="002060"/>
                </a:solidFill>
                <a:latin typeface="+mj-lt"/>
                <a:cs typeface="+mn-cs"/>
              </a:rPr>
              <a:t>iền</a:t>
            </a:r>
            <a:r>
              <a:rPr lang="en-US" b="0" kern="0" dirty="0">
                <a:solidFill>
                  <a:srgbClr val="002060"/>
                </a:solidFill>
                <a:latin typeface="+mj-lt"/>
                <a:cs typeface="+mn-cs"/>
              </a:rPr>
              <a:t> </a:t>
            </a:r>
            <a:r>
              <a:rPr lang="vi-VN" b="0" kern="0" dirty="0">
                <a:solidFill>
                  <a:srgbClr val="002060"/>
                </a:solidFill>
                <a:latin typeface="+mj-lt"/>
                <a:cs typeface="+mn-cs"/>
              </a:rPr>
              <a:t>trả lại cho các nhà đầu tư</a:t>
            </a:r>
            <a:r>
              <a:rPr lang="en-US" b="0" kern="0" dirty="0">
                <a:solidFill>
                  <a:srgbClr val="002060"/>
                </a:solidFill>
                <a:latin typeface="+mj-lt"/>
                <a:cs typeface="+mn-cs"/>
              </a:rPr>
              <a:t> (cổ tức, mua lại CP...)</a:t>
            </a:r>
          </a:p>
          <a:p>
            <a:pPr marL="457200" indent="-457200" eaLnBrk="0" hangingPunct="0">
              <a:spcBef>
                <a:spcPct val="20000"/>
              </a:spcBef>
              <a:buClr>
                <a:schemeClr val="hlink"/>
              </a:buClr>
              <a:defRPr/>
            </a:pPr>
            <a:r>
              <a:rPr lang="vi-VN" b="0" kern="0" dirty="0">
                <a:solidFill>
                  <a:srgbClr val="002060"/>
                </a:solidFill>
                <a:latin typeface="+mj-lt"/>
                <a:cs typeface="+mn-cs"/>
              </a:rPr>
              <a:t>.</a:t>
            </a:r>
            <a:endParaRPr lang="en-US" b="0" kern="0" dirty="0">
              <a:solidFill>
                <a:srgbClr val="002060"/>
              </a:solidFill>
              <a:latin typeface="+mj-lt"/>
              <a:cs typeface="+mn-cs"/>
            </a:endParaRPr>
          </a:p>
        </p:txBody>
      </p:sp>
    </p:spTree>
    <p:extLst>
      <p:ext uri="{BB962C8B-B14F-4D97-AF65-F5344CB8AC3E}">
        <p14:creationId xmlns:p14="http://schemas.microsoft.com/office/powerpoint/2010/main" val="357432984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xEl>
                                              <p:pRg st="0" end="0"/>
                                            </p:txEl>
                                          </p:spTgt>
                                        </p:tgtEl>
                                        <p:attrNameLst>
                                          <p:attrName>style.visibility</p:attrName>
                                        </p:attrNameLst>
                                      </p:cBhvr>
                                      <p:to>
                                        <p:strVal val="visible"/>
                                      </p:to>
                                    </p:set>
                                    <p:anim calcmode="lin" valueType="num">
                                      <p:cBhvr additive="base">
                                        <p:cTn id="1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
                                            <p:txEl>
                                              <p:pRg st="1" end="1"/>
                                            </p:txEl>
                                          </p:spTgt>
                                        </p:tgtEl>
                                        <p:attrNameLst>
                                          <p:attrName>style.visibility</p:attrName>
                                        </p:attrNameLst>
                                      </p:cBhvr>
                                      <p:to>
                                        <p:strVal val="visible"/>
                                      </p:to>
                                    </p:set>
                                    <p:anim calcmode="lin" valueType="num">
                                      <p:cBhvr additive="base">
                                        <p:cTn id="21" dur="500" fill="hold"/>
                                        <p:tgtEl>
                                          <p:spTgt spid="4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
                                            <p:txEl>
                                              <p:pRg st="2" end="2"/>
                                            </p:txEl>
                                          </p:spTgt>
                                        </p:tgtEl>
                                        <p:attrNameLst>
                                          <p:attrName>style.visibility</p:attrName>
                                        </p:attrNameLst>
                                      </p:cBhvr>
                                      <p:to>
                                        <p:strVal val="visible"/>
                                      </p:to>
                                    </p:set>
                                    <p:anim calcmode="lin" valueType="num">
                                      <p:cBhvr additive="base">
                                        <p:cTn id="25"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
                                            <p:txEl>
                                              <p:pRg st="3" end="3"/>
                                            </p:txEl>
                                          </p:spTgt>
                                        </p:tgtEl>
                                        <p:attrNameLst>
                                          <p:attrName>style.visibility</p:attrName>
                                        </p:attrNameLst>
                                      </p:cBhvr>
                                      <p:to>
                                        <p:strVal val="visible"/>
                                      </p:to>
                                    </p:set>
                                    <p:anim calcmode="lin" valueType="num">
                                      <p:cBhvr additive="base">
                                        <p:cTn id="29" dur="500" fill="hold"/>
                                        <p:tgtEl>
                                          <p:spTgt spid="4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1">
                                            <p:txEl>
                                              <p:pRg st="4" end="4"/>
                                            </p:txEl>
                                          </p:spTgt>
                                        </p:tgtEl>
                                        <p:attrNameLst>
                                          <p:attrName>style.visibility</p:attrName>
                                        </p:attrNameLst>
                                      </p:cBhvr>
                                      <p:to>
                                        <p:strVal val="visible"/>
                                      </p:to>
                                    </p:set>
                                    <p:anim calcmode="lin" valueType="num">
                                      <p:cBhvr additive="base">
                                        <p:cTn id="33"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
                                            <p:txEl>
                                              <p:pRg st="5" end="5"/>
                                            </p:txEl>
                                          </p:spTgt>
                                        </p:tgtEl>
                                        <p:attrNameLst>
                                          <p:attrName>style.visibility</p:attrName>
                                        </p:attrNameLst>
                                      </p:cBhvr>
                                      <p:to>
                                        <p:strVal val="visible"/>
                                      </p:to>
                                    </p:set>
                                    <p:anim calcmode="lin" valueType="num">
                                      <p:cBhvr additive="base">
                                        <p:cTn id="37" dur="500" fill="hold"/>
                                        <p:tgtEl>
                                          <p:spTgt spid="4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1"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Dòng</a:t>
            </a:r>
            <a:r>
              <a:rPr lang="en-US" sz="2800" dirty="0"/>
              <a:t> tiền doanh nghiệp</a:t>
            </a:r>
            <a:br>
              <a:rPr lang="en-US" sz="2800" dirty="0"/>
            </a:br>
            <a:endParaRPr lang="en-US" sz="2800" dirty="0"/>
          </a:p>
        </p:txBody>
      </p:sp>
      <p:sp>
        <p:nvSpPr>
          <p:cNvPr id="3" name="Content Placeholder 2"/>
          <p:cNvSpPr>
            <a:spLocks noGrp="1"/>
          </p:cNvSpPr>
          <p:nvPr>
            <p:ph idx="1"/>
          </p:nvPr>
        </p:nvSpPr>
        <p:spPr/>
        <p:txBody>
          <a:bodyPr>
            <a:normAutofit fontScale="47500" lnSpcReduction="20000"/>
          </a:bodyPr>
          <a:lstStyle/>
          <a:p>
            <a:pPr>
              <a:buNone/>
            </a:pPr>
            <a:r>
              <a:rPr lang="en-US" b="1" dirty="0"/>
              <a:t>Theo hoạt động của doanh nghiệp</a:t>
            </a:r>
          </a:p>
          <a:p>
            <a:pPr>
              <a:buFontTx/>
              <a:buChar char="-"/>
            </a:pPr>
            <a:r>
              <a:rPr lang="en-US" dirty="0"/>
              <a:t>Dòng tiền từ hoạt động kinh doanh</a:t>
            </a:r>
          </a:p>
          <a:p>
            <a:pPr>
              <a:buNone/>
            </a:pPr>
            <a:r>
              <a:rPr lang="en-US" sz="2200" dirty="0"/>
              <a:t>+ Thu tiền bán hàng và cung cấp dịch vụ, thu khác</a:t>
            </a:r>
          </a:p>
          <a:p>
            <a:pPr>
              <a:buNone/>
            </a:pPr>
            <a:r>
              <a:rPr lang="en-US" sz="2200" dirty="0"/>
              <a:t>+ Chi tiền mua hàng, dịch vụ và chi trả khác</a:t>
            </a:r>
          </a:p>
          <a:p>
            <a:pPr>
              <a:buFontTx/>
              <a:buChar char="-"/>
            </a:pPr>
            <a:r>
              <a:rPr lang="en-US" dirty="0"/>
              <a:t>Dòng tiền từ hoạt động đầu tư</a:t>
            </a:r>
          </a:p>
          <a:p>
            <a:pPr>
              <a:buNone/>
            </a:pPr>
            <a:r>
              <a:rPr lang="en-US" sz="2200" dirty="0"/>
              <a:t>+ Chi mua sắm tài sản, đầu tư chứng khoán, liên doanh</a:t>
            </a:r>
          </a:p>
          <a:p>
            <a:pPr>
              <a:buNone/>
            </a:pPr>
            <a:r>
              <a:rPr lang="en-US" sz="2200" dirty="0"/>
              <a:t>+ Thu thanh lý tài sarn, thu hồi vốn đầu tư</a:t>
            </a:r>
          </a:p>
          <a:p>
            <a:pPr>
              <a:buFontTx/>
              <a:buChar char="-"/>
            </a:pPr>
            <a:r>
              <a:rPr lang="en-US" dirty="0"/>
              <a:t>Dòng tiền từ hoạt động tài chính</a:t>
            </a:r>
          </a:p>
          <a:p>
            <a:pPr>
              <a:buNone/>
            </a:pPr>
            <a:r>
              <a:rPr lang="en-US" sz="2200" dirty="0"/>
              <a:t>+ Thu nhận tiền đi vay, nhận vốn góp, phát hành trái/cổ phiếu</a:t>
            </a:r>
          </a:p>
          <a:p>
            <a:pPr>
              <a:buNone/>
            </a:pPr>
            <a:r>
              <a:rPr lang="en-US" sz="2200" dirty="0"/>
              <a:t>+ Chi trả nợ gốc, trả vốn góp, mua lại cổ phiếu</a:t>
            </a:r>
          </a:p>
          <a:p>
            <a:pPr>
              <a:buNone/>
            </a:pPr>
            <a:r>
              <a:rPr lang="en-US" sz="2200" dirty="0"/>
              <a:t>+ Chi trả cổ tức</a:t>
            </a:r>
          </a:p>
        </p:txBody>
      </p:sp>
    </p:spTree>
    <p:extLst>
      <p:ext uri="{BB962C8B-B14F-4D97-AF65-F5344CB8AC3E}">
        <p14:creationId xmlns:p14="http://schemas.microsoft.com/office/powerpoint/2010/main" val="308941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Dòng tiền doanh nghiệp</a:t>
            </a:r>
            <a:br>
              <a:rPr lang="en-US" sz="2800" dirty="0"/>
            </a:br>
            <a:endParaRPr lang="en-US" sz="2800"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a:solidFill>
                  <a:srgbClr val="174576"/>
                </a:solidFill>
              </a:rPr>
              <a:t>Theo lợi ích chủ thể trong doanh nghiệp:</a:t>
            </a:r>
          </a:p>
          <a:p>
            <a:pPr algn="just">
              <a:buNone/>
            </a:pPr>
            <a:r>
              <a:rPr lang="en-US" dirty="0">
                <a:solidFill>
                  <a:srgbClr val="174576"/>
                </a:solidFill>
                <a:cs typeface="Times New Roman" pitchFamily="18" charset="0"/>
              </a:rPr>
              <a:t>- </a:t>
            </a:r>
            <a:r>
              <a:rPr lang="en-US" b="1" dirty="0">
                <a:solidFill>
                  <a:srgbClr val="174576"/>
                </a:solidFill>
                <a:cs typeface="Times New Roman" pitchFamily="18" charset="0"/>
              </a:rPr>
              <a:t>Dòng tiền thuần đối với doanh nghiệp (FCFF) </a:t>
            </a:r>
            <a:r>
              <a:rPr lang="en-US" dirty="0">
                <a:solidFill>
                  <a:srgbClr val="174576"/>
                </a:solidFill>
                <a:cs typeface="Times New Roman" pitchFamily="18" charset="0"/>
              </a:rPr>
              <a:t>là toàn bộ dòng tiền thuần phát sinh trong một năm bao gồm tất cả các nghĩa vụ tài chính về nợ vay của doanh nghiệp.  </a:t>
            </a:r>
          </a:p>
          <a:p>
            <a:pPr algn="just">
              <a:buFontTx/>
              <a:buChar char="-"/>
            </a:pPr>
            <a:r>
              <a:rPr lang="en-US" b="1" dirty="0">
                <a:solidFill>
                  <a:srgbClr val="174576"/>
                </a:solidFill>
              </a:rPr>
              <a:t>Dòng tiền thuần đối với chủ sở hữu (FCFE) </a:t>
            </a:r>
            <a:r>
              <a:rPr lang="en-US" dirty="0">
                <a:solidFill>
                  <a:srgbClr val="174576"/>
                </a:solidFill>
              </a:rPr>
              <a:t>là dòng tiền thuần còn lại thuộc sở hữu của chủ sở hữu sau khi chi trả các khoản nợ đến hạn, lãi vay phát sinh trong một năm của doanh nghiệp.</a:t>
            </a:r>
          </a:p>
          <a:p>
            <a:pPr algn="just">
              <a:buFontTx/>
              <a:buChar char="-"/>
            </a:pPr>
            <a:endParaRPr lang="en-US" dirty="0">
              <a:solidFill>
                <a:srgbClr val="174576"/>
              </a:solidFill>
            </a:endParaRPr>
          </a:p>
          <a:p>
            <a:pPr algn="just">
              <a:buNone/>
            </a:pPr>
            <a:r>
              <a:rPr lang="en-US" sz="1800" i="1" dirty="0">
                <a:solidFill>
                  <a:srgbClr val="174576"/>
                </a:solidFill>
              </a:rPr>
              <a:t>* Lưu ý phân biệt giữa khái niệm dòng tiền thuần với doanh nghiệp FCFF với lưu chuyển tiền thuần trong kỳ</a:t>
            </a:r>
          </a:p>
          <a:p>
            <a:pPr algn="just">
              <a:buNone/>
            </a:pPr>
            <a:endParaRPr lang="en-US" dirty="0">
              <a:solidFill>
                <a:srgbClr val="174576"/>
              </a:solidFill>
            </a:endParaRPr>
          </a:p>
          <a:p>
            <a:pPr algn="just">
              <a:buNone/>
            </a:pPr>
            <a:endParaRPr lang="en-US" dirty="0">
              <a:solidFill>
                <a:srgbClr val="174576"/>
              </a:solidFill>
            </a:endParaRPr>
          </a:p>
          <a:p>
            <a:pPr algn="just">
              <a:buNone/>
            </a:pPr>
            <a:r>
              <a:rPr lang="en-US" dirty="0">
                <a:solidFill>
                  <a:srgbClr val="174576"/>
                </a:solidFill>
              </a:rPr>
              <a:t> </a:t>
            </a:r>
          </a:p>
        </p:txBody>
      </p:sp>
    </p:spTree>
    <p:extLst>
      <p:ext uri="{BB962C8B-B14F-4D97-AF65-F5344CB8AC3E}">
        <p14:creationId xmlns:p14="http://schemas.microsoft.com/office/powerpoint/2010/main" val="18883332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Lưu</a:t>
            </a:r>
            <a:r>
              <a:rPr lang="en-US" dirty="0"/>
              <a:t> </a:t>
            </a:r>
            <a:r>
              <a:rPr lang="en-US" dirty="0" err="1"/>
              <a:t>ý</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50000"/>
              </a:lnSpc>
              <a:buNone/>
            </a:pPr>
            <a:r>
              <a:rPr lang="en-US" sz="2400" b="1" i="1" dirty="0"/>
              <a:t>Sự khác biệt giữa khái niệm lưu chuyển tiền thuần và dòng tiền thuần DN (FCFF)</a:t>
            </a:r>
          </a:p>
          <a:p>
            <a:pPr algn="just">
              <a:lnSpc>
                <a:spcPct val="150000"/>
              </a:lnSpc>
              <a:buFontTx/>
              <a:buChar char="-"/>
            </a:pPr>
            <a:r>
              <a:rPr lang="en-US" sz="2400" i="1" dirty="0"/>
              <a:t>Lưu chuyển tiền thuần phản ánh các khoản thu và chi bằng tiền trong kỳ mà DN thực sự phát sinh trong kỳ, nhằm xác định luồng tiền trong kỳ.</a:t>
            </a:r>
          </a:p>
          <a:p>
            <a:pPr algn="just">
              <a:lnSpc>
                <a:spcPct val="150000"/>
              </a:lnSpc>
              <a:buFontTx/>
              <a:buChar char="-"/>
            </a:pPr>
            <a:r>
              <a:rPr lang="en-US" sz="2400" i="1" dirty="0"/>
              <a:t>Dòng tiền thuần của DN phản ánh lợi ích nhận được  bằng tiền của các chủ thể trong DN trong kỳ.</a:t>
            </a:r>
          </a:p>
          <a:p>
            <a:pPr algn="just">
              <a:lnSpc>
                <a:spcPct val="150000"/>
              </a:lnSpc>
              <a:buNone/>
            </a:pPr>
            <a:r>
              <a:rPr lang="en-US" sz="2200" dirty="0"/>
              <a:t>=&gt; Do đó, có những khoản mục thu và chi trong lưu chuyển tiền không được tính là khoản thu và chi trong dòng tiền thuần của DN ( cổ tức, mua lại cổ phiếu, phát hành CP mới)</a:t>
            </a:r>
          </a:p>
        </p:txBody>
      </p:sp>
    </p:spTree>
    <p:extLst>
      <p:ext uri="{BB962C8B-B14F-4D97-AF65-F5344CB8AC3E}">
        <p14:creationId xmlns:p14="http://schemas.microsoft.com/office/powerpoint/2010/main" val="2703942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Dòng</a:t>
            </a:r>
            <a:r>
              <a:rPr lang="en-US" sz="2800" dirty="0"/>
              <a:t> tiền doanh nghiệp</a:t>
            </a:r>
            <a:br>
              <a:rPr lang="en-US" sz="2800" dirty="0"/>
            </a:br>
            <a:endParaRPr lang="en-US" sz="2800" dirty="0"/>
          </a:p>
        </p:txBody>
      </p:sp>
      <p:sp>
        <p:nvSpPr>
          <p:cNvPr id="3" name="Content Placeholder 2"/>
          <p:cNvSpPr>
            <a:spLocks noGrp="1"/>
          </p:cNvSpPr>
          <p:nvPr>
            <p:ph idx="1"/>
          </p:nvPr>
        </p:nvSpPr>
        <p:spPr/>
        <p:txBody>
          <a:bodyPr>
            <a:normAutofit lnSpcReduction="10000"/>
          </a:bodyPr>
          <a:lstStyle/>
          <a:p>
            <a:pPr algn="just">
              <a:buNone/>
            </a:pPr>
            <a:r>
              <a:rPr lang="en-US" b="1" dirty="0">
                <a:solidFill>
                  <a:srgbClr val="174576"/>
                </a:solidFill>
              </a:rPr>
              <a:t>Theo mục đích sử dụng thông tin:</a:t>
            </a:r>
          </a:p>
          <a:p>
            <a:r>
              <a:rPr lang="vi-VN" b="1" i="1" dirty="0"/>
              <a:t>Dòng tiền quá khứ: </a:t>
            </a:r>
            <a:r>
              <a:rPr lang="vi-VN" dirty="0"/>
              <a:t>Dòng tiền này là dòng tiền</a:t>
            </a:r>
            <a:r>
              <a:rPr lang="vi-VN" i="1" dirty="0"/>
              <a:t> đã thực sự xảy ra</a:t>
            </a:r>
            <a:r>
              <a:rPr lang="vi-VN" dirty="0"/>
              <a:t>. Dòng tiền này được thể hiện trên Báo cáo tài chính định kỳ (tháng, quý, năm), cụ thể</a:t>
            </a:r>
            <a:r>
              <a:rPr lang="en-US" dirty="0"/>
              <a:t> là Báo cáo lưu chuyển tiền tệ</a:t>
            </a:r>
            <a:endParaRPr lang="vi-VN" dirty="0"/>
          </a:p>
          <a:p>
            <a:r>
              <a:rPr lang="vi-VN" b="1" i="1" dirty="0"/>
              <a:t>Dòng tiền dự báo:</a:t>
            </a:r>
            <a:r>
              <a:rPr lang="vi-VN" dirty="0"/>
              <a:t> Dòng tiền này </a:t>
            </a:r>
            <a:r>
              <a:rPr lang="vi-VN" i="1" dirty="0"/>
              <a:t>chưa thực sự xảy ra</a:t>
            </a:r>
            <a:r>
              <a:rPr lang="vi-VN" dirty="0"/>
              <a:t>.</a:t>
            </a:r>
            <a:r>
              <a:rPr lang="vi-VN" b="1" i="1" dirty="0"/>
              <a:t> </a:t>
            </a:r>
            <a:r>
              <a:rPr lang="vi-VN" dirty="0"/>
              <a:t>Dòng tiền trên báo cáo này chưa thực sự xảy ra, mọi con số chỉ là dự đoán</a:t>
            </a:r>
            <a:r>
              <a:rPr lang="en-US" dirty="0"/>
              <a:t> nhằm phục vụ cho các mục đích định giá và đầu tư</a:t>
            </a:r>
            <a:endParaRPr lang="en-US" dirty="0">
              <a:solidFill>
                <a:schemeClr val="tx2"/>
              </a:solidFill>
            </a:endParaRPr>
          </a:p>
          <a:p>
            <a:pPr algn="just">
              <a:buNone/>
            </a:pPr>
            <a:endParaRPr lang="en-US" dirty="0">
              <a:solidFill>
                <a:schemeClr val="tx2"/>
              </a:solidFill>
            </a:endParaRPr>
          </a:p>
          <a:p>
            <a:pPr algn="just">
              <a:buNone/>
            </a:pPr>
            <a:r>
              <a:rPr lang="en-US" dirty="0">
                <a:solidFill>
                  <a:schemeClr val="tx2"/>
                </a:solidFill>
              </a:rPr>
              <a:t> </a:t>
            </a:r>
          </a:p>
        </p:txBody>
      </p:sp>
    </p:spTree>
    <p:extLst>
      <p:ext uri="{BB962C8B-B14F-4D97-AF65-F5344CB8AC3E}">
        <p14:creationId xmlns:p14="http://schemas.microsoft.com/office/powerpoint/2010/main" val="151359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74576"/>
                </a:solidFill>
              </a:rPr>
              <a:t>Xác</a:t>
            </a:r>
            <a:r>
              <a:rPr lang="en-US" dirty="0">
                <a:solidFill>
                  <a:srgbClr val="174576"/>
                </a:solidFill>
              </a:rPr>
              <a:t> định dòng tiền</a:t>
            </a:r>
          </a:p>
        </p:txBody>
      </p:sp>
      <p:sp>
        <p:nvSpPr>
          <p:cNvPr id="3" name="Content Placeholder 2"/>
          <p:cNvSpPr>
            <a:spLocks noGrp="1"/>
          </p:cNvSpPr>
          <p:nvPr>
            <p:ph idx="1"/>
          </p:nvPr>
        </p:nvSpPr>
        <p:spPr/>
        <p:txBody>
          <a:bodyPr>
            <a:normAutofit fontScale="85000" lnSpcReduction="10000"/>
          </a:bodyPr>
          <a:lstStyle/>
          <a:p>
            <a:r>
              <a:rPr lang="en-US" b="1" dirty="0"/>
              <a:t> Nguyên tắc cơ bản khi xác định dòng tiền dự báo</a:t>
            </a:r>
          </a:p>
          <a:p>
            <a:pPr>
              <a:buNone/>
            </a:pPr>
            <a:r>
              <a:rPr lang="vi-VN" b="1" dirty="0"/>
              <a:t> </a:t>
            </a:r>
            <a:r>
              <a:rPr lang="vi-VN" dirty="0"/>
              <a:t>- </a:t>
            </a:r>
            <a:r>
              <a:rPr lang="en-US" dirty="0"/>
              <a:t>Cần xem xét trên cơ sở dòng tiền thuần sau thuế.</a:t>
            </a:r>
          </a:p>
          <a:p>
            <a:pPr>
              <a:buNone/>
            </a:pPr>
            <a:r>
              <a:rPr lang="en-US" dirty="0"/>
              <a:t>- Dòng tiền trên quan điểm định giá là dòng lợi ích đem lại cho các chủ thể.</a:t>
            </a:r>
          </a:p>
          <a:p>
            <a:pPr>
              <a:buNone/>
            </a:pPr>
            <a:r>
              <a:rPr lang="en-US" sz="2200" i="1" dirty="0"/>
              <a:t>=&gt; Sự khác biệt trong quan điểm khi đứng trên góc độ các chủ thể khác nhau</a:t>
            </a:r>
            <a:endParaRPr lang="vi-VN" sz="2200" i="1" dirty="0"/>
          </a:p>
          <a:p>
            <a:pPr>
              <a:buNone/>
            </a:pPr>
            <a:r>
              <a:rPr lang="vi-VN" dirty="0"/>
              <a:t> - Phải tính đến chi phí cơ hội </a:t>
            </a:r>
            <a:r>
              <a:rPr lang="en-US" dirty="0"/>
              <a:t>và yếu tố lạm phát </a:t>
            </a:r>
            <a:r>
              <a:rPr lang="vi-VN" dirty="0"/>
              <a:t>khi xem xét dòng tiền</a:t>
            </a:r>
            <a:r>
              <a:rPr lang="en-US" dirty="0"/>
              <a:t> của doanh nghiệp</a:t>
            </a:r>
            <a:r>
              <a:rPr lang="vi-VN" dirty="0"/>
              <a:t>.</a:t>
            </a:r>
          </a:p>
          <a:p>
            <a:pPr>
              <a:buNone/>
            </a:pPr>
            <a:r>
              <a:rPr lang="en-US" sz="2200" i="1" dirty="0"/>
              <a:t>+ Điều chỉnh ngay trong dòng tiền</a:t>
            </a:r>
          </a:p>
          <a:p>
            <a:pPr>
              <a:buNone/>
            </a:pPr>
            <a:r>
              <a:rPr lang="en-US" sz="2200" i="1" dirty="0"/>
              <a:t>+ Điều chỉnh trong tỷ lệ chiết khấu</a:t>
            </a:r>
            <a:endParaRPr lang="vi-VN" sz="2200" i="1" dirty="0"/>
          </a:p>
          <a:p>
            <a:pPr>
              <a:buNone/>
            </a:pPr>
            <a:endParaRPr lang="vi-VN" b="1" dirty="0"/>
          </a:p>
          <a:p>
            <a:pPr>
              <a:buNone/>
            </a:pPr>
            <a:endParaRPr lang="en-US" b="1" dirty="0"/>
          </a:p>
          <a:p>
            <a:pPr>
              <a:buNone/>
            </a:pPr>
            <a:endParaRPr lang="en-US" b="1" dirty="0"/>
          </a:p>
          <a:p>
            <a:pPr>
              <a:buNone/>
            </a:pPr>
            <a:endParaRPr lang="en-US" b="1" dirty="0">
              <a:solidFill>
                <a:srgbClr val="0000FF"/>
              </a:solidFill>
              <a:latin typeface=".VnTime" pitchFamily="34" charset="0"/>
            </a:endParaRPr>
          </a:p>
          <a:p>
            <a:pPr>
              <a:buNone/>
            </a:pPr>
            <a:endParaRPr lang="en-US" b="1" dirty="0">
              <a:solidFill>
                <a:srgbClr val="0000FF"/>
              </a:solidFill>
              <a:latin typeface=".VnTime" pitchFamily="34" charset="0"/>
            </a:endParaRPr>
          </a:p>
          <a:p>
            <a:pPr>
              <a:buNone/>
            </a:pPr>
            <a:endParaRPr lang="en-US" dirty="0"/>
          </a:p>
        </p:txBody>
      </p:sp>
    </p:spTree>
    <p:extLst>
      <p:ext uri="{BB962C8B-B14F-4D97-AF65-F5344CB8AC3E}">
        <p14:creationId xmlns:p14="http://schemas.microsoft.com/office/powerpoint/2010/main" val="246975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Xác định dòng tiền</a:t>
            </a:r>
          </a:p>
        </p:txBody>
      </p:sp>
      <p:sp>
        <p:nvSpPr>
          <p:cNvPr id="3" name="Content Placeholder 2"/>
          <p:cNvSpPr>
            <a:spLocks noGrp="1"/>
          </p:cNvSpPr>
          <p:nvPr>
            <p:ph idx="1"/>
          </p:nvPr>
        </p:nvSpPr>
        <p:spPr>
          <a:xfrm>
            <a:off x="457200" y="1770307"/>
            <a:ext cx="8229600" cy="5248275"/>
          </a:xfrm>
        </p:spPr>
        <p:txBody>
          <a:bodyPr/>
          <a:lstStyle/>
          <a:p>
            <a:pPr algn="just">
              <a:buNone/>
            </a:pPr>
            <a:r>
              <a:rPr lang="en-US" b="1" dirty="0"/>
              <a:t>Quy ước:</a:t>
            </a:r>
          </a:p>
          <a:p>
            <a:pPr algn="just">
              <a:buNone/>
            </a:pPr>
            <a:r>
              <a:rPr lang="vi-VN" dirty="0"/>
              <a:t>- </a:t>
            </a:r>
            <a:r>
              <a:rPr lang="en-US" dirty="0"/>
              <a:t>Thời điểm hiện tại quy ước là năm </a:t>
            </a:r>
            <a:r>
              <a:rPr lang="vi-VN" dirty="0"/>
              <a:t>0.</a:t>
            </a:r>
          </a:p>
          <a:p>
            <a:pPr algn="just">
              <a:buFontTx/>
              <a:buChar char="-"/>
            </a:pPr>
            <a:r>
              <a:rPr lang="vi-VN" dirty="0"/>
              <a:t>Dòng tiền vào hoặc dòng tiền ra của </a:t>
            </a:r>
            <a:r>
              <a:rPr lang="en-US" dirty="0"/>
              <a:t>doanh nghiệp </a:t>
            </a:r>
            <a:r>
              <a:rPr lang="vi-VN" dirty="0"/>
              <a:t>có thể phát sinh ở các thời điểm khác nhau trong một năm đều được qui về cuối năm để tính toán.</a:t>
            </a:r>
            <a:endParaRPr lang="en-US" dirty="0"/>
          </a:p>
          <a:p>
            <a:pPr algn="just">
              <a:buFontTx/>
              <a:buChar char="-"/>
            </a:pPr>
            <a:r>
              <a:rPr lang="en-US" dirty="0"/>
              <a:t>Dòng tiền của doanh nghiệp được hợp thành bởi nhiều luồng tiền vào và ra. Việc ước lượng dòng tiền </a:t>
            </a:r>
            <a:r>
              <a:rPr lang="en-US" dirty="0" err="1"/>
              <a:t>trong</a:t>
            </a:r>
            <a:r>
              <a:rPr lang="en-US" dirty="0"/>
              <a:t> </a:t>
            </a:r>
            <a:r>
              <a:rPr lang="en-US" dirty="0" err="1"/>
              <a:t>tương</a:t>
            </a:r>
            <a:r>
              <a:rPr lang="en-US" dirty="0"/>
              <a:t> </a:t>
            </a:r>
            <a:r>
              <a:rPr lang="en-US" dirty="0" err="1"/>
              <a:t>lai</a:t>
            </a:r>
            <a:r>
              <a:rPr lang="en-US" dirty="0"/>
              <a:t> chỉ ước lượng những bộ phận chủ yếu cấu thành.</a:t>
            </a:r>
          </a:p>
          <a:p>
            <a:pPr algn="just">
              <a:buNone/>
            </a:pPr>
            <a:endParaRPr lang="vi-VN" dirty="0"/>
          </a:p>
          <a:p>
            <a:pPr algn="just">
              <a:buNone/>
            </a:pPr>
            <a:endParaRPr lang="en-US" b="1" dirty="0"/>
          </a:p>
          <a:p>
            <a:pPr algn="just">
              <a:buNone/>
            </a:pPr>
            <a:endParaRPr lang="en-US" b="1" dirty="0"/>
          </a:p>
          <a:p>
            <a:pPr algn="just">
              <a:buNone/>
            </a:pPr>
            <a:endParaRPr lang="en-US" b="1" dirty="0">
              <a:solidFill>
                <a:srgbClr val="0000FF"/>
              </a:solidFill>
              <a:latin typeface=".VnTime" pitchFamily="34" charset="0"/>
            </a:endParaRPr>
          </a:p>
          <a:p>
            <a:pPr algn="just">
              <a:buNone/>
            </a:pPr>
            <a:endParaRPr lang="en-US" b="1" dirty="0">
              <a:solidFill>
                <a:srgbClr val="0000FF"/>
              </a:solidFill>
              <a:latin typeface=".VnTime" pitchFamily="34" charset="0"/>
            </a:endParaRPr>
          </a:p>
          <a:p>
            <a:pPr algn="just">
              <a:buNone/>
            </a:pPr>
            <a:endParaRPr lang="en-US" dirty="0"/>
          </a:p>
        </p:txBody>
      </p:sp>
    </p:spTree>
    <p:extLst>
      <p:ext uri="{BB962C8B-B14F-4D97-AF65-F5344CB8AC3E}">
        <p14:creationId xmlns:p14="http://schemas.microsoft.com/office/powerpoint/2010/main" val="606096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định dòng tiền</a:t>
            </a:r>
          </a:p>
        </p:txBody>
      </p:sp>
      <p:sp>
        <p:nvSpPr>
          <p:cNvPr id="3" name="Content Placeholder 2"/>
          <p:cNvSpPr>
            <a:spLocks noGrp="1"/>
          </p:cNvSpPr>
          <p:nvPr>
            <p:ph idx="1"/>
          </p:nvPr>
        </p:nvSpPr>
        <p:spPr/>
        <p:txBody>
          <a:bodyPr/>
          <a:lstStyle/>
          <a:p>
            <a:pPr>
              <a:buNone/>
            </a:pPr>
            <a:endParaRPr lang="en-US" dirty="0"/>
          </a:p>
          <a:p>
            <a:pPr>
              <a:buFont typeface="Wingdings" pitchFamily="2" charset="2"/>
              <a:buChar char="q"/>
            </a:pPr>
            <a:r>
              <a:rPr lang="en-US" dirty="0"/>
              <a:t> Xác định dòng tiền thuần trên góc độ toàn doanh nghiệp (tổng đầu tư)- FCFF</a:t>
            </a:r>
          </a:p>
          <a:p>
            <a:pPr>
              <a:buFont typeface="Wingdings" pitchFamily="2" charset="2"/>
              <a:buChar char="q"/>
            </a:pPr>
            <a:r>
              <a:rPr lang="en-US" dirty="0"/>
              <a:t> Xác định dòng tiền thuần trên góc độ chủ sở hữu- FCFE</a:t>
            </a:r>
          </a:p>
          <a:p>
            <a:pPr>
              <a:buFont typeface="Wingdings" pitchFamily="2" charset="2"/>
              <a:buChar char="q"/>
            </a:pPr>
            <a:r>
              <a:rPr lang="en-US" dirty="0"/>
              <a:t> Báo cáo lưu chuyển tiền tệ và xác định dòng tiền dựa trên báo cáo lưu chuyển tiền tệ.</a:t>
            </a:r>
          </a:p>
        </p:txBody>
      </p:sp>
    </p:spTree>
    <p:extLst>
      <p:ext uri="{BB962C8B-B14F-4D97-AF65-F5344CB8AC3E}">
        <p14:creationId xmlns:p14="http://schemas.microsoft.com/office/powerpoint/2010/main" val="336642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Ví dụ 2</a:t>
            </a:r>
          </a:p>
        </p:txBody>
      </p:sp>
      <p:sp>
        <p:nvSpPr>
          <p:cNvPr id="26627" name="Content Placeholder 2"/>
          <p:cNvSpPr>
            <a:spLocks noGrp="1"/>
          </p:cNvSpPr>
          <p:nvPr>
            <p:ph idx="1"/>
          </p:nvPr>
        </p:nvSpPr>
        <p:spPr>
          <a:xfrm>
            <a:off x="0" y="1724790"/>
            <a:ext cx="8763000" cy="4477573"/>
          </a:xfrm>
        </p:spPr>
        <p:txBody>
          <a:bodyPr>
            <a:normAutofit/>
          </a:bodyPr>
          <a:lstStyle/>
          <a:p>
            <a:pPr algn="just" eaLnBrk="1" hangingPunct="1">
              <a:lnSpc>
                <a:spcPct val="150000"/>
              </a:lnSpc>
              <a:buFont typeface="Wingdings" charset="0"/>
              <a:buChar char="§"/>
            </a:pPr>
            <a:r>
              <a:rPr lang="en-US" sz="2400" b="0" dirty="0" err="1"/>
              <a:t>Ông</a:t>
            </a:r>
            <a:r>
              <a:rPr lang="en-US" sz="2400" b="0" dirty="0"/>
              <a:t> A </a:t>
            </a:r>
            <a:r>
              <a:rPr lang="en-US" sz="2400" b="0" dirty="0" err="1"/>
              <a:t>đang</a:t>
            </a:r>
            <a:r>
              <a:rPr lang="en-US" sz="2400" b="0" dirty="0"/>
              <a:t> </a:t>
            </a:r>
            <a:r>
              <a:rPr lang="en-US" sz="2400" b="0" dirty="0" err="1"/>
              <a:t>muốn</a:t>
            </a:r>
            <a:r>
              <a:rPr lang="en-US" sz="2400" b="0" dirty="0"/>
              <a:t> </a:t>
            </a:r>
            <a:r>
              <a:rPr lang="en-US" sz="2400" b="0" dirty="0" err="1"/>
              <a:t>xem</a:t>
            </a:r>
            <a:r>
              <a:rPr lang="en-US" sz="2400" b="0" dirty="0"/>
              <a:t> </a:t>
            </a:r>
            <a:r>
              <a:rPr lang="en-US" sz="2400" b="0" dirty="0" err="1"/>
              <a:t>xét</a:t>
            </a:r>
            <a:r>
              <a:rPr lang="en-US" sz="2400" b="0" dirty="0"/>
              <a:t> </a:t>
            </a:r>
            <a:r>
              <a:rPr lang="en-US" sz="2400" b="0" dirty="0" err="1"/>
              <a:t>phương</a:t>
            </a:r>
            <a:r>
              <a:rPr lang="en-US" sz="2400" b="0" dirty="0"/>
              <a:t> </a:t>
            </a:r>
            <a:r>
              <a:rPr lang="en-US" sz="2400" b="0" dirty="0" err="1"/>
              <a:t>án</a:t>
            </a:r>
            <a:r>
              <a:rPr lang="en-US" sz="2400" b="0" dirty="0"/>
              <a:t> </a:t>
            </a:r>
            <a:r>
              <a:rPr lang="en-US" sz="2400" b="0" dirty="0" err="1"/>
              <a:t>mua</a:t>
            </a:r>
            <a:r>
              <a:rPr lang="en-US" sz="2400" b="0" dirty="0"/>
              <a:t> </a:t>
            </a:r>
            <a:r>
              <a:rPr lang="en-US" sz="2400" b="0" dirty="0" err="1"/>
              <a:t>trả</a:t>
            </a:r>
            <a:r>
              <a:rPr lang="en-US" sz="2400" b="0" dirty="0"/>
              <a:t> </a:t>
            </a:r>
            <a:r>
              <a:rPr lang="en-US" sz="2400" b="0" dirty="0" err="1"/>
              <a:t>góp</a:t>
            </a:r>
            <a:r>
              <a:rPr lang="en-US" sz="2400" b="0" dirty="0"/>
              <a:t> </a:t>
            </a:r>
            <a:r>
              <a:rPr lang="en-US" sz="2400" b="0" dirty="0" err="1"/>
              <a:t>một</a:t>
            </a:r>
            <a:r>
              <a:rPr lang="en-US" sz="2400" b="0" dirty="0"/>
              <a:t> </a:t>
            </a:r>
            <a:r>
              <a:rPr lang="en-US" sz="2400" b="0" dirty="0" err="1"/>
              <a:t>chiếc</a:t>
            </a:r>
            <a:r>
              <a:rPr lang="en-US" sz="2400" b="0" dirty="0"/>
              <a:t> </a:t>
            </a:r>
            <a:r>
              <a:rPr lang="en-US" sz="2400" b="0" dirty="0" err="1"/>
              <a:t>xe</a:t>
            </a:r>
            <a:r>
              <a:rPr lang="en-US" sz="2400" b="0" dirty="0"/>
              <a:t> Toyota Camry 2.4G </a:t>
            </a:r>
            <a:r>
              <a:rPr lang="en-US" sz="2400" b="0" dirty="0" err="1"/>
              <a:t>như</a:t>
            </a:r>
            <a:r>
              <a:rPr lang="en-US" sz="2400" b="0" dirty="0"/>
              <a:t> </a:t>
            </a:r>
            <a:r>
              <a:rPr lang="en-US" sz="2400" b="0" dirty="0" err="1"/>
              <a:t>sau</a:t>
            </a:r>
            <a:r>
              <a:rPr lang="en-US" sz="2400" b="0" dirty="0"/>
              <a:t>:</a:t>
            </a:r>
          </a:p>
          <a:p>
            <a:pPr lvl="1" algn="just" eaLnBrk="1" hangingPunct="1">
              <a:lnSpc>
                <a:spcPct val="150000"/>
              </a:lnSpc>
              <a:buFont typeface="Courier New" charset="0"/>
              <a:buChar char="+"/>
            </a:pPr>
            <a:r>
              <a:rPr lang="en-US" sz="2000" dirty="0" err="1"/>
              <a:t>Giá</a:t>
            </a:r>
            <a:r>
              <a:rPr lang="en-US" sz="2000" dirty="0"/>
              <a:t> </a:t>
            </a:r>
            <a:r>
              <a:rPr lang="en-US" sz="2000" dirty="0" err="1"/>
              <a:t>bán</a:t>
            </a:r>
            <a:r>
              <a:rPr lang="en-US" sz="2000" dirty="0"/>
              <a:t> </a:t>
            </a:r>
            <a:r>
              <a:rPr lang="en-US" sz="2000" dirty="0" err="1"/>
              <a:t>trả</a:t>
            </a:r>
            <a:r>
              <a:rPr lang="en-US" sz="2000" dirty="0"/>
              <a:t> </a:t>
            </a:r>
            <a:r>
              <a:rPr lang="en-US" sz="2000" dirty="0" err="1"/>
              <a:t>tiền</a:t>
            </a:r>
            <a:r>
              <a:rPr lang="en-US" sz="2000" dirty="0"/>
              <a:t> </a:t>
            </a:r>
            <a:r>
              <a:rPr lang="en-US" sz="2000" dirty="0" err="1"/>
              <a:t>ngay</a:t>
            </a:r>
            <a:r>
              <a:rPr lang="en-US" sz="2000" dirty="0"/>
              <a:t> </a:t>
            </a:r>
            <a:r>
              <a:rPr lang="en-US" sz="2000" dirty="0" err="1"/>
              <a:t>của</a:t>
            </a:r>
            <a:r>
              <a:rPr lang="en-US" sz="2000" dirty="0"/>
              <a:t> </a:t>
            </a:r>
            <a:r>
              <a:rPr lang="en-US" sz="2000" dirty="0" err="1"/>
              <a:t>chiếc</a:t>
            </a:r>
            <a:r>
              <a:rPr lang="en-US" sz="2000" dirty="0"/>
              <a:t> </a:t>
            </a:r>
            <a:r>
              <a:rPr lang="en-US" sz="2000" dirty="0" err="1"/>
              <a:t>xe</a:t>
            </a:r>
            <a:r>
              <a:rPr lang="en-US" sz="2000" dirty="0"/>
              <a:t> </a:t>
            </a:r>
            <a:r>
              <a:rPr lang="en-US" sz="2000" dirty="0" err="1"/>
              <a:t>trên</a:t>
            </a:r>
            <a:r>
              <a:rPr lang="en-US" sz="2000" dirty="0"/>
              <a:t> </a:t>
            </a:r>
            <a:r>
              <a:rPr lang="en-US" sz="2000" dirty="0" err="1"/>
              <a:t>là</a:t>
            </a:r>
            <a:r>
              <a:rPr lang="en-US" sz="2000" dirty="0"/>
              <a:t> 960 </a:t>
            </a:r>
            <a:r>
              <a:rPr lang="en-US" sz="2000" dirty="0" err="1"/>
              <a:t>triệu</a:t>
            </a:r>
            <a:r>
              <a:rPr lang="en-US" sz="2000" dirty="0"/>
              <a:t> </a:t>
            </a:r>
            <a:r>
              <a:rPr lang="en-US" sz="2000" dirty="0" err="1"/>
              <a:t>đồng</a:t>
            </a:r>
            <a:r>
              <a:rPr lang="en-US" sz="2000" dirty="0"/>
              <a:t>.</a:t>
            </a:r>
          </a:p>
          <a:p>
            <a:pPr lvl="1" algn="just" eaLnBrk="1" hangingPunct="1">
              <a:lnSpc>
                <a:spcPct val="150000"/>
              </a:lnSpc>
              <a:buFont typeface="Courier New" charset="0"/>
              <a:buChar char="+"/>
            </a:pPr>
            <a:r>
              <a:rPr lang="en-US" sz="2000" dirty="0" err="1"/>
              <a:t>Nếu</a:t>
            </a:r>
            <a:r>
              <a:rPr lang="en-US" sz="2000" dirty="0"/>
              <a:t> </a:t>
            </a:r>
            <a:r>
              <a:rPr lang="en-US" sz="2000" dirty="0" err="1"/>
              <a:t>như</a:t>
            </a:r>
            <a:r>
              <a:rPr lang="en-US" sz="2000" dirty="0"/>
              <a:t> </a:t>
            </a:r>
            <a:r>
              <a:rPr lang="en-US" sz="2000" dirty="0" err="1"/>
              <a:t>mua</a:t>
            </a:r>
            <a:r>
              <a:rPr lang="en-US" sz="2000" dirty="0"/>
              <a:t> </a:t>
            </a:r>
            <a:r>
              <a:rPr lang="en-US" sz="2000" dirty="0" err="1"/>
              <a:t>trả</a:t>
            </a:r>
            <a:r>
              <a:rPr lang="en-US" sz="2000" dirty="0"/>
              <a:t> </a:t>
            </a:r>
            <a:r>
              <a:rPr lang="en-US" sz="2000" dirty="0" err="1"/>
              <a:t>góp</a:t>
            </a:r>
            <a:r>
              <a:rPr lang="en-US" sz="2000" dirty="0"/>
              <a:t> </a:t>
            </a:r>
            <a:r>
              <a:rPr lang="en-US" sz="2000" dirty="0" err="1"/>
              <a:t>thì</a:t>
            </a:r>
            <a:r>
              <a:rPr lang="en-US" sz="2000" dirty="0"/>
              <a:t> </a:t>
            </a:r>
            <a:r>
              <a:rPr lang="en-US" sz="2000" dirty="0" err="1"/>
              <a:t>hiện</a:t>
            </a:r>
            <a:r>
              <a:rPr lang="en-US" sz="2000" dirty="0"/>
              <a:t> </a:t>
            </a:r>
            <a:r>
              <a:rPr lang="en-US" sz="2000" dirty="0" err="1"/>
              <a:t>tại</a:t>
            </a:r>
            <a:r>
              <a:rPr lang="en-US" sz="2000" dirty="0"/>
              <a:t> </a:t>
            </a:r>
            <a:r>
              <a:rPr lang="en-US" sz="2000" dirty="0" err="1"/>
              <a:t>ông</a:t>
            </a:r>
            <a:r>
              <a:rPr lang="en-US" sz="2000" dirty="0"/>
              <a:t> A </a:t>
            </a:r>
            <a:r>
              <a:rPr lang="en-US" sz="2000" dirty="0" err="1"/>
              <a:t>phải</a:t>
            </a:r>
            <a:r>
              <a:rPr lang="en-US" sz="2000" dirty="0"/>
              <a:t> </a:t>
            </a:r>
            <a:r>
              <a:rPr lang="en-US" sz="2000" dirty="0" err="1"/>
              <a:t>trả</a:t>
            </a:r>
            <a:r>
              <a:rPr lang="en-US" sz="2000" dirty="0"/>
              <a:t> 30%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chiếc</a:t>
            </a:r>
            <a:r>
              <a:rPr lang="en-US" sz="2000" dirty="0"/>
              <a:t> </a:t>
            </a:r>
            <a:r>
              <a:rPr lang="en-US" sz="2000" dirty="0" err="1"/>
              <a:t>xe</a:t>
            </a:r>
            <a:r>
              <a:rPr lang="en-US" sz="2000" dirty="0"/>
              <a:t>, </a:t>
            </a:r>
            <a:r>
              <a:rPr lang="en-US" sz="2000" dirty="0" err="1"/>
              <a:t>sau</a:t>
            </a:r>
            <a:r>
              <a:rPr lang="en-US" sz="2000" dirty="0"/>
              <a:t> </a:t>
            </a:r>
            <a:r>
              <a:rPr lang="en-US" sz="2000" dirty="0" err="1"/>
              <a:t>đó</a:t>
            </a:r>
            <a:r>
              <a:rPr lang="en-US" sz="2000" dirty="0"/>
              <a:t>, </a:t>
            </a:r>
            <a:r>
              <a:rPr lang="en-US" sz="2000" dirty="0" err="1"/>
              <a:t>hàng</a:t>
            </a:r>
            <a:r>
              <a:rPr lang="en-US" sz="2000" dirty="0"/>
              <a:t> </a:t>
            </a:r>
            <a:r>
              <a:rPr lang="en-US" sz="2000" dirty="0" err="1"/>
              <a:t>tháng</a:t>
            </a:r>
            <a:r>
              <a:rPr lang="en-US" sz="2000" dirty="0"/>
              <a:t> </a:t>
            </a:r>
            <a:r>
              <a:rPr lang="en-US" sz="2000" dirty="0" err="1"/>
              <a:t>sẽ</a:t>
            </a:r>
            <a:r>
              <a:rPr lang="en-US" sz="2000" dirty="0"/>
              <a:t> </a:t>
            </a:r>
            <a:r>
              <a:rPr lang="en-US" sz="2000" dirty="0" err="1"/>
              <a:t>phải</a:t>
            </a:r>
            <a:r>
              <a:rPr lang="en-US" sz="2000" dirty="0"/>
              <a:t> </a:t>
            </a:r>
            <a:r>
              <a:rPr lang="en-US" sz="2000" dirty="0" err="1"/>
              <a:t>trả</a:t>
            </a:r>
            <a:r>
              <a:rPr lang="en-US" sz="2000" dirty="0"/>
              <a:t> </a:t>
            </a:r>
            <a:r>
              <a:rPr lang="en-US" sz="2000" dirty="0" err="1"/>
              <a:t>góp</a:t>
            </a:r>
            <a:r>
              <a:rPr lang="en-US" sz="2000" dirty="0"/>
              <a:t> </a:t>
            </a:r>
            <a:r>
              <a:rPr lang="en-US" sz="2000" dirty="0" err="1"/>
              <a:t>số</a:t>
            </a:r>
            <a:r>
              <a:rPr lang="en-US" sz="2000" dirty="0"/>
              <a:t> </a:t>
            </a:r>
            <a:r>
              <a:rPr lang="en-US" sz="2000" dirty="0" err="1"/>
              <a:t>tiền</a:t>
            </a:r>
            <a:r>
              <a:rPr lang="en-US" sz="2000" dirty="0"/>
              <a:t> </a:t>
            </a:r>
            <a:r>
              <a:rPr lang="en-US" sz="2000" dirty="0" err="1"/>
              <a:t>bằng</a:t>
            </a:r>
            <a:r>
              <a:rPr lang="en-US" sz="2000" dirty="0"/>
              <a:t> </a:t>
            </a:r>
            <a:r>
              <a:rPr lang="en-US" sz="2000" dirty="0" err="1"/>
              <a:t>nhau</a:t>
            </a:r>
            <a:r>
              <a:rPr lang="en-US" sz="2000" dirty="0"/>
              <a:t> </a:t>
            </a:r>
            <a:r>
              <a:rPr lang="en-US" sz="2000" dirty="0" err="1"/>
              <a:t>vào</a:t>
            </a:r>
            <a:r>
              <a:rPr lang="en-US" sz="2000" dirty="0"/>
              <a:t> </a:t>
            </a:r>
            <a:r>
              <a:rPr lang="en-US" sz="2000" dirty="0" err="1"/>
              <a:t>cuối</a:t>
            </a:r>
            <a:r>
              <a:rPr lang="en-US" sz="2000" dirty="0"/>
              <a:t> </a:t>
            </a:r>
            <a:r>
              <a:rPr lang="en-US" sz="2000" dirty="0" err="1"/>
              <a:t>mỗi</a:t>
            </a:r>
            <a:r>
              <a:rPr lang="en-US" sz="2000" dirty="0"/>
              <a:t> </a:t>
            </a:r>
            <a:r>
              <a:rPr lang="en-US" sz="2000" dirty="0" err="1"/>
              <a:t>tháng</a:t>
            </a:r>
            <a:r>
              <a:rPr lang="en-US" sz="2000" dirty="0"/>
              <a:t>, </a:t>
            </a:r>
            <a:r>
              <a:rPr lang="en-US" sz="2000" dirty="0" err="1"/>
              <a:t>không</a:t>
            </a:r>
            <a:r>
              <a:rPr lang="en-US" sz="2000" dirty="0"/>
              <a:t> </a:t>
            </a:r>
            <a:r>
              <a:rPr lang="en-US" sz="2000" dirty="0" err="1"/>
              <a:t>thay</a:t>
            </a:r>
            <a:r>
              <a:rPr lang="en-US" sz="2000" dirty="0"/>
              <a:t> </a:t>
            </a:r>
            <a:r>
              <a:rPr lang="en-US" sz="2000" dirty="0" err="1"/>
              <a:t>đổi</a:t>
            </a:r>
            <a:r>
              <a:rPr lang="en-US" sz="2000" dirty="0"/>
              <a:t> </a:t>
            </a:r>
            <a:r>
              <a:rPr lang="en-US" sz="2000" dirty="0" err="1"/>
              <a:t>trong</a:t>
            </a:r>
            <a:r>
              <a:rPr lang="en-US" sz="2000" dirty="0"/>
              <a:t> 5 </a:t>
            </a:r>
            <a:r>
              <a:rPr lang="en-US" sz="2000" dirty="0" err="1"/>
              <a:t>năm</a:t>
            </a:r>
            <a:r>
              <a:rPr lang="en-US" sz="2000" dirty="0"/>
              <a:t>, </a:t>
            </a:r>
            <a:r>
              <a:rPr lang="en-US" sz="2000" dirty="0" err="1"/>
              <a:t>lãi</a:t>
            </a:r>
            <a:r>
              <a:rPr lang="en-US" sz="2000" dirty="0"/>
              <a:t> </a:t>
            </a:r>
            <a:r>
              <a:rPr lang="en-US" sz="2000" dirty="0" err="1"/>
              <a:t>suất</a:t>
            </a:r>
            <a:r>
              <a:rPr lang="en-US" sz="2000" dirty="0"/>
              <a:t> </a:t>
            </a:r>
            <a:r>
              <a:rPr lang="en-US" sz="2000" dirty="0" err="1"/>
              <a:t>là</a:t>
            </a:r>
            <a:r>
              <a:rPr lang="en-US" sz="2000" dirty="0"/>
              <a:t> 12%/</a:t>
            </a:r>
            <a:r>
              <a:rPr lang="en-US" sz="2000" dirty="0" err="1"/>
              <a:t>năm</a:t>
            </a:r>
            <a:r>
              <a:rPr lang="en-US" sz="2000" dirty="0"/>
              <a:t>.</a:t>
            </a:r>
          </a:p>
          <a:p>
            <a:pPr algn="just" eaLnBrk="1" hangingPunct="1">
              <a:lnSpc>
                <a:spcPct val="150000"/>
              </a:lnSpc>
              <a:buFont typeface="Wingdings" charset="0"/>
              <a:buChar char="§"/>
            </a:pPr>
            <a:r>
              <a:rPr lang="en-US" sz="2400" b="0" dirty="0" err="1"/>
              <a:t>Như</a:t>
            </a:r>
            <a:r>
              <a:rPr lang="en-US" sz="2400" b="0" dirty="0"/>
              <a:t> </a:t>
            </a:r>
            <a:r>
              <a:rPr lang="en-US" sz="2400" b="0" dirty="0" err="1"/>
              <a:t>vậy</a:t>
            </a:r>
            <a:r>
              <a:rPr lang="en-US" sz="2400" b="0" dirty="0"/>
              <a:t>, </a:t>
            </a:r>
            <a:r>
              <a:rPr lang="en-US" sz="2400" b="0" dirty="0" err="1"/>
              <a:t>mỗi</a:t>
            </a:r>
            <a:r>
              <a:rPr lang="en-US" sz="2400" b="0" dirty="0"/>
              <a:t> </a:t>
            </a:r>
            <a:r>
              <a:rPr lang="en-US" sz="2400" b="0" dirty="0" err="1"/>
              <a:t>tháng</a:t>
            </a:r>
            <a:r>
              <a:rPr lang="en-US" sz="2400" b="0" dirty="0"/>
              <a:t> </a:t>
            </a:r>
            <a:r>
              <a:rPr lang="en-US" sz="2400" b="0" dirty="0" err="1"/>
              <a:t>ông</a:t>
            </a:r>
            <a:r>
              <a:rPr lang="en-US" sz="2400" b="0" dirty="0"/>
              <a:t> A </a:t>
            </a:r>
            <a:r>
              <a:rPr lang="en-US" sz="2400" b="0" dirty="0" err="1"/>
              <a:t>sẽ</a:t>
            </a:r>
            <a:r>
              <a:rPr lang="en-US" sz="2400" b="0" dirty="0"/>
              <a:t> </a:t>
            </a:r>
            <a:r>
              <a:rPr lang="en-US" sz="2400" b="0" dirty="0" err="1"/>
              <a:t>phải</a:t>
            </a:r>
            <a:r>
              <a:rPr lang="en-US" sz="2400" b="0" dirty="0"/>
              <a:t> </a:t>
            </a:r>
            <a:r>
              <a:rPr lang="en-US" sz="2400" b="0" dirty="0" err="1"/>
              <a:t>trả</a:t>
            </a:r>
            <a:r>
              <a:rPr lang="en-US" sz="2400" b="0" dirty="0"/>
              <a:t> </a:t>
            </a:r>
            <a:r>
              <a:rPr lang="en-US" sz="2400" b="0" dirty="0" err="1"/>
              <a:t>khoản</a:t>
            </a:r>
            <a:r>
              <a:rPr lang="en-US" sz="2400" b="0" dirty="0"/>
              <a:t> </a:t>
            </a:r>
            <a:r>
              <a:rPr lang="en-US" sz="2400" b="0" dirty="0" err="1"/>
              <a:t>tiền</a:t>
            </a:r>
            <a:r>
              <a:rPr lang="en-US" sz="2400" b="0" dirty="0"/>
              <a:t> </a:t>
            </a:r>
            <a:r>
              <a:rPr lang="en-US" sz="2400" b="0" dirty="0" err="1"/>
              <a:t>bằng</a:t>
            </a:r>
            <a:r>
              <a:rPr lang="en-US" sz="2400" b="0" dirty="0"/>
              <a:t> </a:t>
            </a:r>
            <a:r>
              <a:rPr lang="en-US" sz="2400" b="0" dirty="0" err="1"/>
              <a:t>bao</a:t>
            </a:r>
            <a:r>
              <a:rPr lang="en-US" sz="2400" b="0" dirty="0"/>
              <a:t> </a:t>
            </a:r>
            <a:r>
              <a:rPr lang="en-US" sz="2400" b="0" dirty="0" err="1"/>
              <a:t>nhiêu</a:t>
            </a:r>
            <a:r>
              <a:rPr lang="en-US" sz="2400" b="0" dirty="0"/>
              <a:t>?</a:t>
            </a:r>
          </a:p>
        </p:txBody>
      </p:sp>
    </p:spTree>
    <p:extLst>
      <p:ext uri="{BB962C8B-B14F-4D97-AF65-F5344CB8AC3E}">
        <p14:creationId xmlns:p14="http://schemas.microsoft.com/office/powerpoint/2010/main" val="1738913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Xác định dòng tiền thuần DN- FCFF</a:t>
            </a:r>
          </a:p>
        </p:txBody>
      </p:sp>
      <p:sp>
        <p:nvSpPr>
          <p:cNvPr id="3" name="Content Placeholder 2"/>
          <p:cNvSpPr>
            <a:spLocks noGrp="1"/>
          </p:cNvSpPr>
          <p:nvPr>
            <p:ph idx="1"/>
          </p:nvPr>
        </p:nvSpPr>
        <p:spPr/>
        <p:txBody>
          <a:bodyPr/>
          <a:lstStyle/>
          <a:p>
            <a:pPr algn="just">
              <a:lnSpc>
                <a:spcPct val="150000"/>
              </a:lnSpc>
            </a:pPr>
            <a:r>
              <a:rPr lang="en-US" b="1" dirty="0"/>
              <a:t> Theo phương pháp trực tiếp:</a:t>
            </a:r>
          </a:p>
          <a:p>
            <a:pPr algn="just">
              <a:lnSpc>
                <a:spcPct val="150000"/>
              </a:lnSpc>
              <a:buNone/>
            </a:pPr>
            <a:r>
              <a:rPr lang="en-US" i="1" dirty="0"/>
              <a:t>Dòng tiền thuần= Thu bằng tiền- Chi bằng tiền (không kể lãi vay và trả nợ gốc)</a:t>
            </a:r>
          </a:p>
          <a:p>
            <a:pPr algn="just">
              <a:lnSpc>
                <a:spcPct val="150000"/>
              </a:lnSpc>
            </a:pPr>
            <a:r>
              <a:rPr lang="en-US" b="1" dirty="0"/>
              <a:t> Theo phương pháp gián tiếp:</a:t>
            </a:r>
          </a:p>
        </p:txBody>
      </p:sp>
      <p:graphicFrame>
        <p:nvGraphicFramePr>
          <p:cNvPr id="4" name="Table 3"/>
          <p:cNvGraphicFramePr>
            <a:graphicFrameLocks noGrp="1"/>
          </p:cNvGraphicFramePr>
          <p:nvPr/>
        </p:nvGraphicFramePr>
        <p:xfrm>
          <a:off x="381000" y="4191000"/>
          <a:ext cx="8610600" cy="2057400"/>
        </p:xfrm>
        <a:graphic>
          <a:graphicData uri="http://schemas.openxmlformats.org/drawingml/2006/table">
            <a:tbl>
              <a:tblPr firstRow="1" bandRow="1">
                <a:tableStyleId>{F5AB1C69-6EDB-4FF4-983F-18BD219EF322}</a:tableStyleId>
              </a:tblPr>
              <a:tblGrid>
                <a:gridCol w="1435100">
                  <a:extLst>
                    <a:ext uri="{9D8B030D-6E8A-4147-A177-3AD203B41FA5}">
                      <a16:colId xmlns:a16="http://schemas.microsoft.com/office/drawing/2014/main" val="20000"/>
                    </a:ext>
                  </a:extLst>
                </a:gridCol>
                <a:gridCol w="478367">
                  <a:extLst>
                    <a:ext uri="{9D8B030D-6E8A-4147-A177-3AD203B41FA5}">
                      <a16:colId xmlns:a16="http://schemas.microsoft.com/office/drawing/2014/main" val="20001"/>
                    </a:ext>
                  </a:extLst>
                </a:gridCol>
                <a:gridCol w="2582333">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514828">
                  <a:extLst>
                    <a:ext uri="{9D8B030D-6E8A-4147-A177-3AD203B41FA5}">
                      <a16:colId xmlns:a16="http://schemas.microsoft.com/office/drawing/2014/main" val="20004"/>
                    </a:ext>
                  </a:extLst>
                </a:gridCol>
                <a:gridCol w="1355372">
                  <a:extLst>
                    <a:ext uri="{9D8B030D-6E8A-4147-A177-3AD203B41FA5}">
                      <a16:colId xmlns:a16="http://schemas.microsoft.com/office/drawing/2014/main" val="20005"/>
                    </a:ext>
                  </a:extLst>
                </a:gridCol>
              </a:tblGrid>
              <a:tr h="2057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Dòng tiền thuần (FCFF)</a:t>
                      </a:r>
                    </a:p>
                    <a:p>
                      <a:pPr algn="ct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Lợi nhuận trước lãi vay và thuế x (1- thuế suất thuế TNDN)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Khấu hao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Chi đầu tư tài sản DH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 tăng/+ giảm TSLĐ </a:t>
                      </a:r>
                    </a:p>
                    <a:p>
                      <a:pPr algn="ct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213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Xác định dòng tiền thuần CSH- FCFE</a:t>
            </a:r>
          </a:p>
        </p:txBody>
      </p:sp>
      <p:sp>
        <p:nvSpPr>
          <p:cNvPr id="3" name="Content Placeholder 2"/>
          <p:cNvSpPr>
            <a:spLocks noGrp="1"/>
          </p:cNvSpPr>
          <p:nvPr>
            <p:ph idx="1"/>
          </p:nvPr>
        </p:nvSpPr>
        <p:spPr/>
        <p:txBody>
          <a:bodyPr/>
          <a:lstStyle/>
          <a:p>
            <a:pPr algn="just">
              <a:lnSpc>
                <a:spcPct val="150000"/>
              </a:lnSpc>
            </a:pPr>
            <a:r>
              <a:rPr lang="en-US" b="1" dirty="0"/>
              <a:t> Theo phương pháp trực tiếp:</a:t>
            </a:r>
          </a:p>
          <a:p>
            <a:pPr algn="just">
              <a:lnSpc>
                <a:spcPct val="150000"/>
              </a:lnSpc>
              <a:buNone/>
            </a:pPr>
            <a:r>
              <a:rPr lang="en-US" i="1" dirty="0"/>
              <a:t>Dòng tiền thuần= Thu bằng tiền- Chi bằng tiền (bao gồm lãi vay và trả nợ gốc)</a:t>
            </a:r>
          </a:p>
          <a:p>
            <a:pPr algn="just">
              <a:lnSpc>
                <a:spcPct val="150000"/>
              </a:lnSpc>
            </a:pPr>
            <a:r>
              <a:rPr lang="en-US" b="1" dirty="0"/>
              <a:t> Theo phương pháp gián tiếp:</a:t>
            </a:r>
          </a:p>
        </p:txBody>
      </p:sp>
      <p:graphicFrame>
        <p:nvGraphicFramePr>
          <p:cNvPr id="4" name="Table 3"/>
          <p:cNvGraphicFramePr>
            <a:graphicFrameLocks noGrp="1"/>
          </p:cNvGraphicFramePr>
          <p:nvPr/>
        </p:nvGraphicFramePr>
        <p:xfrm>
          <a:off x="304800" y="4038600"/>
          <a:ext cx="8534400" cy="228600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113905">
                  <a:extLst>
                    <a:ext uri="{9D8B030D-6E8A-4147-A177-3AD203B41FA5}">
                      <a16:colId xmlns:a16="http://schemas.microsoft.com/office/drawing/2014/main" val="20002"/>
                    </a:ext>
                  </a:extLst>
                </a:gridCol>
                <a:gridCol w="1318953">
                  <a:extLst>
                    <a:ext uri="{9D8B030D-6E8A-4147-A177-3AD203B41FA5}">
                      <a16:colId xmlns:a16="http://schemas.microsoft.com/office/drawing/2014/main" val="20003"/>
                    </a:ext>
                  </a:extLst>
                </a:gridCol>
                <a:gridCol w="1008611">
                  <a:extLst>
                    <a:ext uri="{9D8B030D-6E8A-4147-A177-3AD203B41FA5}">
                      <a16:colId xmlns:a16="http://schemas.microsoft.com/office/drawing/2014/main" val="20004"/>
                    </a:ext>
                  </a:extLst>
                </a:gridCol>
                <a:gridCol w="1435331">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tblGrid>
              <a:tr h="2286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Dòng tiền thuần (FCFE)</a:t>
                      </a:r>
                    </a:p>
                    <a:p>
                      <a:pPr algn="ct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Lợi nhuận sau thuế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Khấu hao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Chi đầu tư tài sản DH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tăng/+ giảm TSLĐ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solidFill>
                            <a:schemeClr val="tx1"/>
                          </a:solidFill>
                        </a:rPr>
                        <a:t>- nợ gốc trả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 nợ mới vay</a:t>
                      </a:r>
                    </a:p>
                    <a:p>
                      <a:pPr algn="ct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8942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Xác định dòng tiền</a:t>
            </a:r>
          </a:p>
        </p:txBody>
      </p:sp>
      <p:sp>
        <p:nvSpPr>
          <p:cNvPr id="3" name="Content Placeholder 2"/>
          <p:cNvSpPr>
            <a:spLocks noGrp="1"/>
          </p:cNvSpPr>
          <p:nvPr>
            <p:ph idx="1"/>
          </p:nvPr>
        </p:nvSpPr>
        <p:spPr/>
        <p:txBody>
          <a:bodyPr/>
          <a:lstStyle/>
          <a:p>
            <a:pPr algn="just">
              <a:lnSpc>
                <a:spcPct val="150000"/>
              </a:lnSpc>
              <a:buNone/>
            </a:pPr>
            <a:r>
              <a:rPr lang="en-US" sz="2400" b="1" i="1" dirty="0"/>
              <a:t>Rút ra</a:t>
            </a:r>
            <a:r>
              <a:rPr lang="en-US" sz="2400" i="1" dirty="0"/>
              <a:t>:</a:t>
            </a:r>
          </a:p>
          <a:p>
            <a:pPr algn="just">
              <a:lnSpc>
                <a:spcPct val="150000"/>
              </a:lnSpc>
              <a:buNone/>
            </a:pPr>
            <a:endParaRPr lang="en-US" sz="2400" i="1" dirty="0"/>
          </a:p>
          <a:p>
            <a:pPr algn="just">
              <a:lnSpc>
                <a:spcPct val="150000"/>
              </a:lnSpc>
              <a:buNone/>
            </a:pPr>
            <a:r>
              <a:rPr lang="en-US" sz="2400" i="1" dirty="0"/>
              <a:t>FCFF = FCFE + lãi vay x (1- t) + nợ gốc trả - nợ mới vay </a:t>
            </a:r>
          </a:p>
        </p:txBody>
      </p:sp>
    </p:spTree>
    <p:extLst>
      <p:ext uri="{BB962C8B-B14F-4D97-AF65-F5344CB8AC3E}">
        <p14:creationId xmlns:p14="http://schemas.microsoft.com/office/powerpoint/2010/main" val="218233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Xác định dòng tiền</a:t>
            </a:r>
          </a:p>
        </p:txBody>
      </p:sp>
      <p:sp>
        <p:nvSpPr>
          <p:cNvPr id="8" name="Content Placeholder 7"/>
          <p:cNvSpPr>
            <a:spLocks noGrp="1"/>
          </p:cNvSpPr>
          <p:nvPr>
            <p:ph idx="1"/>
          </p:nvPr>
        </p:nvSpPr>
        <p:spPr>
          <a:xfrm>
            <a:off x="457200" y="1676400"/>
            <a:ext cx="8229600" cy="4833938"/>
          </a:xfrm>
        </p:spPr>
        <p:txBody>
          <a:bodyPr/>
          <a:lstStyle/>
          <a:p>
            <a:pPr>
              <a:buNone/>
            </a:pPr>
            <a:r>
              <a:rPr lang="en-US" sz="2600" u="sng" dirty="0">
                <a:ea typeface="ＭＳ Ｐゴシック" charset="-128"/>
              </a:rPr>
              <a:t>Ví dụ 1</a:t>
            </a:r>
            <a:r>
              <a:rPr lang="en-US" sz="2600" dirty="0">
                <a:ea typeface="ＭＳ Ｐゴシック" charset="-128"/>
              </a:rPr>
              <a:t>: Tính FCFF, FCFE dựa vào bảng số liệu sau:</a:t>
            </a:r>
          </a:p>
          <a:p>
            <a:endParaRPr lang="en-US" sz="2600" dirty="0">
              <a:ea typeface="ＭＳ Ｐゴシック" charset="-128"/>
            </a:endParaRPr>
          </a:p>
          <a:p>
            <a:endParaRPr lang="en-US" sz="26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39237499"/>
              </p:ext>
            </p:extLst>
          </p:nvPr>
        </p:nvGraphicFramePr>
        <p:xfrm>
          <a:off x="990600" y="2743200"/>
          <a:ext cx="6629400" cy="3657600"/>
        </p:xfrm>
        <a:graphic>
          <a:graphicData uri="http://schemas.openxmlformats.org/drawingml/2006/table">
            <a:tbl>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03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FFFF"/>
                          </a:solidFill>
                          <a:effectLst/>
                          <a:latin typeface="Times New Roman" pitchFamily="18" charset="0"/>
                          <a:ea typeface="ＭＳ Ｐゴシック" charset="-128"/>
                          <a:cs typeface="Times New Roman" pitchFamily="18" charset="0"/>
                        </a:rPr>
                        <a:t>Chỉ tiêu</a:t>
                      </a:r>
                      <a:endParaRPr kumimoji="0" lang="en-US" sz="2000" b="1" i="0" u="none" strike="noStrike" cap="none" normalizeH="0" baseline="0" dirty="0">
                        <a:ln>
                          <a:noFill/>
                        </a:ln>
                        <a:solidFill>
                          <a:srgbClr val="FFFFFF"/>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Times New Roman" pitchFamily="18" charset="0"/>
                          <a:ea typeface="ＭＳ Ｐゴシック" charset="-128"/>
                          <a:cs typeface="Times New Roman" pitchFamily="18" charset="0"/>
                        </a:rPr>
                        <a:t>Số liệu</a:t>
                      </a:r>
                      <a:endParaRPr kumimoji="0" lang="en-US" sz="2000" b="1" i="0" u="none" strike="noStrike" cap="none" normalizeH="0" baseline="0">
                        <a:ln>
                          <a:noFill/>
                        </a:ln>
                        <a:solidFill>
                          <a:srgbClr val="FFFFFF"/>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EBIT</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2500</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extLst>
                  <a:ext uri="{0D108BD9-81ED-4DB2-BD59-A6C34878D82A}">
                    <a16:rowId xmlns:a16="http://schemas.microsoft.com/office/drawing/2014/main" val="10001"/>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Khấu hao tài sản</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500</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extLst>
                  <a:ext uri="{0D108BD9-81ED-4DB2-BD59-A6C34878D82A}">
                    <a16:rowId xmlns:a16="http://schemas.microsoft.com/office/drawing/2014/main" val="10002"/>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Chi phí vay</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500</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extLst>
                  <a:ext uri="{0D108BD9-81ED-4DB2-BD59-A6C34878D82A}">
                    <a16:rowId xmlns:a16="http://schemas.microsoft.com/office/drawing/2014/main" val="10003"/>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Thuế suất thuế TNDN</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20%</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extLst>
                  <a:ext uri="{0D108BD9-81ED-4DB2-BD59-A6C34878D82A}">
                    <a16:rowId xmlns:a16="http://schemas.microsoft.com/office/drawing/2014/main" val="10004"/>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Đầu tư TSCĐ </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400</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extLst>
                  <a:ext uri="{0D108BD9-81ED-4DB2-BD59-A6C34878D82A}">
                    <a16:rowId xmlns:a16="http://schemas.microsoft.com/office/drawing/2014/main" val="10005"/>
                  </a:ext>
                </a:extLst>
              </a:tr>
              <a:tr h="60610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Tăng TSNH không phải là tiền</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140</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extLst>
                  <a:ext uri="{0D108BD9-81ED-4DB2-BD59-A6C34878D82A}">
                    <a16:rowId xmlns:a16="http://schemas.microsoft.com/office/drawing/2014/main" val="10006"/>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Thanh toán nợ gốc</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rPr>
                        <a:t>200</a:t>
                      </a:r>
                      <a:endParaRPr kumimoji="0" lang="en-US" sz="2000" b="0" i="0" u="none" strike="noStrike" cap="none" normalizeH="0" baseline="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8F8"/>
                    </a:solidFill>
                  </a:tcPr>
                </a:tc>
                <a:extLst>
                  <a:ext uri="{0D108BD9-81ED-4DB2-BD59-A6C34878D82A}">
                    <a16:rowId xmlns:a16="http://schemas.microsoft.com/office/drawing/2014/main" val="10007"/>
                  </a:ext>
                </a:extLst>
              </a:tr>
              <a:tr h="30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Nợ vay mới</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rPr>
                        <a:t>100</a:t>
                      </a:r>
                      <a:endParaRPr kumimoji="0" lang="en-US" sz="2000" b="0" i="0" u="none" strike="noStrike" cap="none" normalizeH="0" baseline="0" dirty="0">
                        <a:ln>
                          <a:noFill/>
                        </a:ln>
                        <a:solidFill>
                          <a:srgbClr val="2B166E"/>
                        </a:solidFill>
                        <a:effectLst/>
                        <a:latin typeface="Times New Roman" pitchFamily="18" charset="0"/>
                        <a:ea typeface="ＭＳ Ｐゴシック"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4F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13052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Báo cáo lưu chuyển tiền tệ</a:t>
            </a:r>
          </a:p>
        </p:txBody>
      </p:sp>
      <p:sp>
        <p:nvSpPr>
          <p:cNvPr id="3" name="Content Placeholder 2"/>
          <p:cNvSpPr>
            <a:spLocks noGrp="1"/>
          </p:cNvSpPr>
          <p:nvPr>
            <p:ph idx="1"/>
          </p:nvPr>
        </p:nvSpPr>
        <p:spPr/>
        <p:txBody>
          <a:bodyPr>
            <a:noAutofit/>
          </a:bodyPr>
          <a:lstStyle/>
          <a:p>
            <a:pPr algn="just">
              <a:lnSpc>
                <a:spcPct val="150000"/>
              </a:lnSpc>
              <a:buNone/>
            </a:pPr>
            <a:r>
              <a:rPr lang="en-US" sz="1600" b="1" dirty="0"/>
              <a:t>Báo cáo lưu chuyển tiền tệ:</a:t>
            </a:r>
          </a:p>
          <a:p>
            <a:pPr marL="457200" indent="-457200" algn="just">
              <a:lnSpc>
                <a:spcPct val="150000"/>
              </a:lnSpc>
              <a:buNone/>
            </a:pPr>
            <a:r>
              <a:rPr lang="en-US" sz="1600" dirty="0"/>
              <a:t>	</a:t>
            </a:r>
            <a:r>
              <a:rPr lang="en-US" sz="1600" i="1" dirty="0"/>
              <a:t>Báo cáo LCTT là BCTC tổng hợp phản ánh việc hình thành và sử dụng luồng tiền phát sinh trong kì của DN.</a:t>
            </a:r>
            <a:r>
              <a:rPr lang="en-US" sz="1600" dirty="0"/>
              <a:t> </a:t>
            </a:r>
          </a:p>
          <a:p>
            <a:pPr algn="just">
              <a:lnSpc>
                <a:spcPct val="150000"/>
              </a:lnSpc>
              <a:buNone/>
            </a:pPr>
            <a:r>
              <a:rPr lang="en-US" sz="1600" b="1" i="1" dirty="0"/>
              <a:t>Bao gồm:</a:t>
            </a:r>
          </a:p>
          <a:p>
            <a:pPr marL="457200" indent="-457200" algn="just">
              <a:lnSpc>
                <a:spcPct val="150000"/>
              </a:lnSpc>
              <a:buFont typeface="+mj-lt"/>
              <a:buAutoNum type="arabicPeriod"/>
            </a:pPr>
            <a:r>
              <a:rPr lang="en-US" sz="1600" i="1" dirty="0"/>
              <a:t>Lưu chuyển tiền thuần từ hoạt động kinh doanh</a:t>
            </a:r>
          </a:p>
          <a:p>
            <a:pPr marL="457200" indent="-457200" algn="just">
              <a:lnSpc>
                <a:spcPct val="150000"/>
              </a:lnSpc>
              <a:buFont typeface="+mj-lt"/>
              <a:buAutoNum type="arabicPeriod"/>
            </a:pPr>
            <a:r>
              <a:rPr lang="en-US" sz="1600" i="1" dirty="0"/>
              <a:t>Lưu chuyển tiền thuần từ hoạt động đầu tư</a:t>
            </a:r>
          </a:p>
          <a:p>
            <a:pPr marL="457200" indent="-457200" algn="just">
              <a:lnSpc>
                <a:spcPct val="150000"/>
              </a:lnSpc>
              <a:buFont typeface="+mj-lt"/>
              <a:buAutoNum type="arabicPeriod"/>
            </a:pPr>
            <a:r>
              <a:rPr lang="en-US" sz="1600" i="1" dirty="0"/>
              <a:t>Lưu chuyển tiền thuần từ hoạt </a:t>
            </a:r>
            <a:r>
              <a:rPr lang="en-US" sz="1600" i="1" dirty="0" err="1"/>
              <a:t>động</a:t>
            </a:r>
            <a:r>
              <a:rPr lang="en-US" sz="1600" i="1" dirty="0"/>
              <a:t> </a:t>
            </a:r>
            <a:r>
              <a:rPr lang="en-US" sz="1600" i="1" dirty="0" err="1"/>
              <a:t>tài</a:t>
            </a:r>
            <a:r>
              <a:rPr lang="en-US" sz="1600" i="1" dirty="0"/>
              <a:t> </a:t>
            </a:r>
            <a:r>
              <a:rPr lang="en-US" sz="1600" i="1" dirty="0" err="1"/>
              <a:t>chính</a:t>
            </a:r>
            <a:endParaRPr lang="en-US" sz="1600" i="1" dirty="0"/>
          </a:p>
          <a:p>
            <a:pPr marL="0" indent="0" algn="just">
              <a:lnSpc>
                <a:spcPct val="150000"/>
              </a:lnSpc>
              <a:buNone/>
            </a:pPr>
            <a:r>
              <a:rPr lang="en-US" sz="1600" i="1" dirty="0"/>
              <a:t> Lưu chuyển tiền thuần trong kỳ= 1 + 2 + 3</a:t>
            </a:r>
          </a:p>
          <a:p>
            <a:pPr marL="457200" indent="-457200" algn="just">
              <a:lnSpc>
                <a:spcPct val="150000"/>
              </a:lnSpc>
              <a:buNone/>
            </a:pPr>
            <a:endParaRPr lang="en-US" sz="1600" dirty="0"/>
          </a:p>
          <a:p>
            <a:pPr marL="457200" indent="-457200" algn="just">
              <a:lnSpc>
                <a:spcPct val="150000"/>
              </a:lnSpc>
              <a:buNone/>
            </a:pPr>
            <a:r>
              <a:rPr lang="en-US" sz="1600" i="1" dirty="0"/>
              <a:t> </a:t>
            </a:r>
          </a:p>
        </p:txBody>
      </p:sp>
    </p:spTree>
    <p:extLst>
      <p:ext uri="{BB962C8B-B14F-4D97-AF65-F5344CB8AC3E}">
        <p14:creationId xmlns:p14="http://schemas.microsoft.com/office/powerpoint/2010/main" val="42743440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Báo cáo lưu chuyển tiền tệ</a:t>
            </a:r>
          </a:p>
        </p:txBody>
      </p:sp>
      <p:sp>
        <p:nvSpPr>
          <p:cNvPr id="3" name="Content Placeholder 2"/>
          <p:cNvSpPr>
            <a:spLocks noGrp="1"/>
          </p:cNvSpPr>
          <p:nvPr>
            <p:ph idx="1"/>
          </p:nvPr>
        </p:nvSpPr>
        <p:spPr/>
        <p:txBody>
          <a:bodyPr>
            <a:normAutofit fontScale="70000" lnSpcReduction="20000"/>
          </a:bodyPr>
          <a:lstStyle/>
          <a:p>
            <a:pPr algn="just">
              <a:lnSpc>
                <a:spcPct val="150000"/>
              </a:lnSpc>
              <a:buNone/>
            </a:pPr>
            <a:r>
              <a:rPr lang="en-US" sz="2400" b="1" i="1" dirty="0"/>
              <a:t>Sự khác biệt giữa khái niệm lưu chuyển tiền thuần và dòng tiền thuần DN (FCFF)</a:t>
            </a:r>
          </a:p>
          <a:p>
            <a:pPr algn="just">
              <a:lnSpc>
                <a:spcPct val="150000"/>
              </a:lnSpc>
              <a:buFontTx/>
              <a:buChar char="-"/>
            </a:pPr>
            <a:r>
              <a:rPr lang="en-US" sz="2400" i="1" dirty="0"/>
              <a:t>Lưu chuyển tiền thuần phản ánh các khoản thu và chi bằng tiền trong kỳ mà DN thực sự phát sinh trong kỳ, nhằm xác định luồng tiền trong kỳ.</a:t>
            </a:r>
          </a:p>
          <a:p>
            <a:pPr algn="just">
              <a:lnSpc>
                <a:spcPct val="150000"/>
              </a:lnSpc>
              <a:buFontTx/>
              <a:buChar char="-"/>
            </a:pPr>
            <a:r>
              <a:rPr lang="en-US" sz="2400" i="1" dirty="0"/>
              <a:t>Dòng tiền thuần của DN phản ánh lợi ích nhận được  bằng tiền của các chủ thể trong DN trong kỳ.</a:t>
            </a:r>
          </a:p>
          <a:p>
            <a:pPr algn="just">
              <a:lnSpc>
                <a:spcPct val="150000"/>
              </a:lnSpc>
              <a:buNone/>
            </a:pPr>
            <a:r>
              <a:rPr lang="en-US" sz="2200" dirty="0"/>
              <a:t>=&gt; Do đó, có những khoản mục thu và chi trong lưu chuyển tiền không được tính là khoản thu và chi trong dòng tiền thuần của DN ( cổ tức, mua lại cổ phiếu, phát hành CP mới)</a:t>
            </a:r>
          </a:p>
        </p:txBody>
      </p:sp>
    </p:spTree>
    <p:extLst>
      <p:ext uri="{BB962C8B-B14F-4D97-AF65-F5344CB8AC3E}">
        <p14:creationId xmlns:p14="http://schemas.microsoft.com/office/powerpoint/2010/main" val="34458772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Rectangle 1"/>
          <p:cNvSpPr>
            <a:spLocks noGrp="1" noChangeArrowheads="1"/>
          </p:cNvSpPr>
          <p:nvPr>
            <p:ph type="title"/>
          </p:nvPr>
        </p:nvSpPr>
        <p:spPr bwMode="auto">
          <a:xfrm>
            <a:off x="2171900" y="253535"/>
            <a:ext cx="501451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r>
              <a:rPr lang="en-US" sz="2800" dirty="0"/>
              <a:t>Báo cáo lưu chuyển tiền tệ</a:t>
            </a:r>
            <a:endParaRPr kumimoji="0" lang="nl-NL" sz="2800" b="0" i="0" u="none" strike="noStrike" cap="none" normalizeH="0" baseline="0" dirty="0">
              <a:ln>
                <a:noFill/>
              </a:ln>
              <a:solidFill>
                <a:srgbClr val="FFFF00"/>
              </a:solidFill>
              <a:effectLst/>
              <a:latin typeface="Arial" pitchFamily="34" charset="0"/>
              <a:cs typeface="Arial" pitchFamily="34" charset="0"/>
            </a:endParaRPr>
          </a:p>
        </p:txBody>
      </p:sp>
      <p:sp>
        <p:nvSpPr>
          <p:cNvPr id="6" name="Content Placeholder 5"/>
          <p:cNvSpPr>
            <a:spLocks noGrp="1"/>
          </p:cNvSpPr>
          <p:nvPr>
            <p:ph idx="1"/>
          </p:nvPr>
        </p:nvSpPr>
        <p:spPr/>
        <p:txBody>
          <a:bodyPr/>
          <a:lstStyle/>
          <a:p>
            <a:pPr marL="0" lvl="0" indent="0">
              <a:spcBef>
                <a:spcPts val="1200"/>
              </a:spcBef>
              <a:spcAft>
                <a:spcPts val="1200"/>
              </a:spcAft>
              <a:buClrTx/>
              <a:buNone/>
            </a:pPr>
            <a:r>
              <a:rPr lang="nl-NL" b="1" dirty="0">
                <a:solidFill>
                  <a:srgbClr val="174576"/>
                </a:solidFill>
                <a:latin typeface="Arial" pitchFamily="34" charset="0"/>
                <a:ea typeface="Times New Roman" pitchFamily="18" charset="0"/>
                <a:cs typeface="Arial" pitchFamily="34" charset="0"/>
              </a:rPr>
              <a:t>BÁO CÁO LƯU CHUYỂN TIỀN TỆ</a:t>
            </a:r>
          </a:p>
          <a:p>
            <a:pPr marL="0" lvl="0" indent="0">
              <a:spcBef>
                <a:spcPts val="1200"/>
              </a:spcBef>
              <a:spcAft>
                <a:spcPts val="1200"/>
              </a:spcAft>
              <a:buClrTx/>
              <a:buFontTx/>
              <a:buChar char="-"/>
            </a:pPr>
            <a:r>
              <a:rPr lang="nl-NL" dirty="0">
                <a:solidFill>
                  <a:srgbClr val="174576"/>
                </a:solidFill>
                <a:latin typeface="Arial" pitchFamily="34" charset="0"/>
                <a:ea typeface="Times New Roman" pitchFamily="18" charset="0"/>
                <a:cs typeface="Arial" pitchFamily="34" charset="0"/>
              </a:rPr>
              <a:t>Theo phương pháp trực tiếp</a:t>
            </a:r>
            <a:endParaRPr lang="en-US" dirty="0">
              <a:solidFill>
                <a:srgbClr val="174576"/>
              </a:solidFill>
            </a:endParaRPr>
          </a:p>
          <a:p>
            <a:pPr marL="0" lvl="0" indent="0">
              <a:spcBef>
                <a:spcPts val="1200"/>
              </a:spcBef>
              <a:spcAft>
                <a:spcPts val="1200"/>
              </a:spcAft>
              <a:buClrTx/>
              <a:buFontTx/>
              <a:buChar char="-"/>
            </a:pPr>
            <a:r>
              <a:rPr lang="en-US" dirty="0">
                <a:solidFill>
                  <a:srgbClr val="174576"/>
                </a:solidFill>
                <a:latin typeface="Arial" pitchFamily="34" charset="0"/>
                <a:cs typeface="Arial" pitchFamily="34" charset="0"/>
              </a:rPr>
              <a:t> Theo phương pháp gián tiếp</a:t>
            </a:r>
          </a:p>
        </p:txBody>
      </p:sp>
    </p:spTree>
    <p:extLst>
      <p:ext uri="{BB962C8B-B14F-4D97-AF65-F5344CB8AC3E}">
        <p14:creationId xmlns:p14="http://schemas.microsoft.com/office/powerpoint/2010/main" val="1218802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Báo cáo lưu chuyển tiền tệ</a:t>
            </a:r>
          </a:p>
        </p:txBody>
      </p:sp>
      <p:sp>
        <p:nvSpPr>
          <p:cNvPr id="3" name="Content Placeholder 2"/>
          <p:cNvSpPr>
            <a:spLocks noGrp="1"/>
          </p:cNvSpPr>
          <p:nvPr>
            <p:ph idx="1"/>
          </p:nvPr>
        </p:nvSpPr>
        <p:spPr>
          <a:xfrm>
            <a:off x="779463" y="1759646"/>
            <a:ext cx="7583488" cy="4007224"/>
          </a:xfrm>
        </p:spPr>
        <p:txBody>
          <a:bodyPr/>
          <a:lstStyle/>
          <a:p>
            <a:pPr>
              <a:buNone/>
            </a:pPr>
            <a:r>
              <a:rPr lang="en-US" b="1" dirty="0"/>
              <a:t>Xác định dòng tiền thuần của doanh nghiệp dựa trên báo cáo lưu chuyển tiền tệ:</a:t>
            </a:r>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6295274"/>
              </p:ext>
            </p:extLst>
          </p:nvPr>
        </p:nvGraphicFramePr>
        <p:xfrm>
          <a:off x="381000" y="2337932"/>
          <a:ext cx="8534400" cy="4038600"/>
        </p:xfrm>
        <a:graphic>
          <a:graphicData uri="http://schemas.openxmlformats.org/drawingml/2006/table">
            <a:tbl>
              <a:tblPr firstRow="1" bandRow="1">
                <a:tableStyleId>{F5AB1C69-6EDB-4FF4-983F-18BD219EF322}</a:tableStyleId>
              </a:tblPr>
              <a:tblGrid>
                <a:gridCol w="1280160">
                  <a:extLst>
                    <a:ext uri="{9D8B030D-6E8A-4147-A177-3AD203B41FA5}">
                      <a16:colId xmlns:a16="http://schemas.microsoft.com/office/drawing/2014/main" val="20000"/>
                    </a:ext>
                  </a:extLst>
                </a:gridCol>
                <a:gridCol w="7254240">
                  <a:extLst>
                    <a:ext uri="{9D8B030D-6E8A-4147-A177-3AD203B41FA5}">
                      <a16:colId xmlns:a16="http://schemas.microsoft.com/office/drawing/2014/main" val="20001"/>
                    </a:ext>
                  </a:extLst>
                </a:gridCol>
              </a:tblGrid>
              <a:tr h="740748">
                <a:tc rowSpan="4">
                  <a:txBody>
                    <a:bodyPr/>
                    <a:lstStyle/>
                    <a:p>
                      <a:pPr algn="ctr"/>
                      <a:r>
                        <a:rPr lang="en-US" sz="2600" dirty="0">
                          <a:solidFill>
                            <a:srgbClr val="103154"/>
                          </a:solidFill>
                        </a:rPr>
                        <a:t>FCFF=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103154"/>
                          </a:solidFill>
                        </a:rPr>
                        <a:t>Lưu</a:t>
                      </a:r>
                      <a:r>
                        <a:rPr lang="en-US" sz="2600" b="0" baseline="0" dirty="0">
                          <a:solidFill>
                            <a:srgbClr val="103154"/>
                          </a:solidFill>
                        </a:rPr>
                        <a:t> chuyển tiền thuần từ hoạt động KD (20)</a:t>
                      </a:r>
                      <a:endParaRPr lang="en-US" sz="2600" b="0"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4074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b="0" dirty="0">
                          <a:solidFill>
                            <a:srgbClr val="103154"/>
                          </a:solidFill>
                        </a:rPr>
                        <a:t>+ Lưu</a:t>
                      </a:r>
                      <a:r>
                        <a:rPr lang="en-US" sz="2600" b="0" baseline="0" dirty="0">
                          <a:solidFill>
                            <a:srgbClr val="103154"/>
                          </a:solidFill>
                        </a:rPr>
                        <a:t> chuyển tiền thuần từ hoạt động đầu tư (30)</a:t>
                      </a:r>
                      <a:endParaRPr lang="en-US" sz="2600" b="0"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785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dirty="0">
                          <a:solidFill>
                            <a:srgbClr val="103154"/>
                          </a:solidFill>
                        </a:rPr>
                        <a:t>+ Tiền</a:t>
                      </a:r>
                      <a:r>
                        <a:rPr lang="en-US" sz="2600" baseline="0" dirty="0">
                          <a:solidFill>
                            <a:srgbClr val="103154"/>
                          </a:solidFill>
                        </a:rPr>
                        <a:t> lãi vay đã trả (13) - Chi phí lãi vay (06) x thuế suất thuế TNDN </a:t>
                      </a:r>
                      <a:r>
                        <a:rPr lang="en-US" sz="2600" i="1" baseline="0" dirty="0">
                          <a:solidFill>
                            <a:srgbClr val="103154"/>
                          </a:solidFill>
                        </a:rPr>
                        <a:t>( Theo PP gián tiếp)</a:t>
                      </a:r>
                      <a:endParaRPr lang="en-US" sz="2600" i="1"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785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i="1" dirty="0">
                          <a:solidFill>
                            <a:srgbClr val="103154"/>
                          </a:solidFill>
                        </a:rPr>
                        <a:t>Hoặc</a:t>
                      </a:r>
                      <a:r>
                        <a:rPr lang="en-US" sz="2600" i="1" baseline="0" dirty="0">
                          <a:solidFill>
                            <a:srgbClr val="103154"/>
                          </a:solidFill>
                        </a:rPr>
                        <a:t>: </a:t>
                      </a:r>
                      <a:r>
                        <a:rPr lang="en-US" sz="2600" baseline="0" dirty="0">
                          <a:solidFill>
                            <a:srgbClr val="103154"/>
                          </a:solidFill>
                        </a:rPr>
                        <a:t>+ tiền chi trả lãi vay (04) x (1- thuế suất thuế TNDN) </a:t>
                      </a:r>
                      <a:r>
                        <a:rPr lang="en-US" sz="2600" i="1" baseline="0" dirty="0">
                          <a:solidFill>
                            <a:srgbClr val="103154"/>
                          </a:solidFill>
                        </a:rPr>
                        <a:t>( Theo PP trực tiếp)</a:t>
                      </a:r>
                      <a:endParaRPr lang="en-US" sz="2600" i="1"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50682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Báo cáo lưu chuyển tiền tệ</a:t>
            </a:r>
          </a:p>
        </p:txBody>
      </p:sp>
      <p:sp>
        <p:nvSpPr>
          <p:cNvPr id="3" name="Content Placeholder 2"/>
          <p:cNvSpPr>
            <a:spLocks noGrp="1"/>
          </p:cNvSpPr>
          <p:nvPr>
            <p:ph idx="1"/>
          </p:nvPr>
        </p:nvSpPr>
        <p:spPr/>
        <p:txBody>
          <a:bodyPr>
            <a:normAutofit fontScale="70000" lnSpcReduction="20000"/>
          </a:bodyPr>
          <a:lstStyle/>
          <a:p>
            <a:pPr>
              <a:buNone/>
            </a:pPr>
            <a:r>
              <a:rPr lang="en-US" b="1" dirty="0"/>
              <a:t>Xác định dòng tiền thuần của doanh nghiệp dựa trên báo cáo lưu chuyển tiền tệ:</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lgn="just">
              <a:buNone/>
            </a:pPr>
            <a:r>
              <a:rPr lang="en-US" i="1" dirty="0"/>
              <a:t>*</a:t>
            </a:r>
            <a:r>
              <a:rPr lang="en-US" sz="1800" i="1" dirty="0"/>
              <a:t> Việc xác định dòng tiền đứng trên quan điểm chủ sở hữu có thể trên góc độ khác nhau thì xác định dòng tiền khác nhau (vd: chủ sở hữu thường, chủ sở hữu hiện hữu, chủ sở hữu lớn ...)=&gt; Khi đó sẽ xem xét đến dòng tiền liên quan đến dòng tiền cụ thể về phát hành/mua lại cổ phiếu, vốn góp, hay cổ tức</a:t>
            </a:r>
            <a:endParaRPr lang="en-US" i="1"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3710626"/>
              </p:ext>
            </p:extLst>
          </p:nvPr>
        </p:nvGraphicFramePr>
        <p:xfrm>
          <a:off x="304800" y="2255520"/>
          <a:ext cx="8458200" cy="2555550"/>
        </p:xfrm>
        <a:graphic>
          <a:graphicData uri="http://schemas.openxmlformats.org/drawingml/2006/table">
            <a:tbl>
              <a:tblPr firstRow="1" bandRow="1">
                <a:tableStyleId>{F5AB1C69-6EDB-4FF4-983F-18BD219EF322}</a:tableStyleId>
              </a:tblPr>
              <a:tblGrid>
                <a:gridCol w="1268730">
                  <a:extLst>
                    <a:ext uri="{9D8B030D-6E8A-4147-A177-3AD203B41FA5}">
                      <a16:colId xmlns:a16="http://schemas.microsoft.com/office/drawing/2014/main" val="20000"/>
                    </a:ext>
                  </a:extLst>
                </a:gridCol>
                <a:gridCol w="7189470">
                  <a:extLst>
                    <a:ext uri="{9D8B030D-6E8A-4147-A177-3AD203B41FA5}">
                      <a16:colId xmlns:a16="http://schemas.microsoft.com/office/drawing/2014/main" val="20001"/>
                    </a:ext>
                  </a:extLst>
                </a:gridCol>
              </a:tblGrid>
              <a:tr h="403395">
                <a:tc rowSpan="4">
                  <a:txBody>
                    <a:bodyPr/>
                    <a:lstStyle/>
                    <a:p>
                      <a:pPr algn="ctr"/>
                      <a:r>
                        <a:rPr lang="en-US" sz="2600" dirty="0">
                          <a:solidFill>
                            <a:srgbClr val="103154"/>
                          </a:solidFill>
                        </a:rPr>
                        <a:t>FCFE=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103154"/>
                          </a:solidFill>
                        </a:rPr>
                        <a:t>Lưu</a:t>
                      </a:r>
                      <a:r>
                        <a:rPr lang="en-US" sz="2600" b="0" baseline="0" dirty="0">
                          <a:solidFill>
                            <a:srgbClr val="103154"/>
                          </a:solidFill>
                        </a:rPr>
                        <a:t> chuyển tiền thuần từ hoạt động KD (20)</a:t>
                      </a:r>
                      <a:endParaRPr lang="en-US" sz="2600" b="0"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339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b="0" dirty="0">
                          <a:solidFill>
                            <a:srgbClr val="103154"/>
                          </a:solidFill>
                        </a:rPr>
                        <a:t>+ Lưu</a:t>
                      </a:r>
                      <a:r>
                        <a:rPr lang="en-US" sz="2600" b="0" baseline="0" dirty="0">
                          <a:solidFill>
                            <a:srgbClr val="103154"/>
                          </a:solidFill>
                        </a:rPr>
                        <a:t> chuyển tiền thuần từ hoạt động đầu tư (30)</a:t>
                      </a:r>
                      <a:endParaRPr lang="en-US" sz="2600" b="0"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6270">
                <a:tc vMerge="1">
                  <a:txBody>
                    <a:bodyPr/>
                    <a:lstStyle/>
                    <a:p>
                      <a:endParaRPr lang="en-US"/>
                    </a:p>
                  </a:txBody>
                  <a:tcPr/>
                </a:tc>
                <a:tc>
                  <a:txBody>
                    <a:bodyPr/>
                    <a:lstStyle/>
                    <a:p>
                      <a:pPr algn="ctr"/>
                      <a:r>
                        <a:rPr lang="en-US" sz="2600" b="0" i="0" dirty="0">
                          <a:solidFill>
                            <a:srgbClr val="103154"/>
                          </a:solidFill>
                        </a:rPr>
                        <a:t>+</a:t>
                      </a:r>
                      <a:r>
                        <a:rPr lang="en-US" sz="2600" b="0" i="0" baseline="0" dirty="0">
                          <a:solidFill>
                            <a:srgbClr val="103154"/>
                          </a:solidFill>
                        </a:rPr>
                        <a:t>  Tiền vay ngắn hạn, dài hạn nhận được ( 33)</a:t>
                      </a:r>
                      <a:endParaRPr lang="en-US" sz="2600" b="0" i="0"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6270">
                <a:tc vMerge="1">
                  <a:txBody>
                    <a:bodyPr/>
                    <a:lstStyle/>
                    <a:p>
                      <a:endParaRPr lang="en-US"/>
                    </a:p>
                  </a:txBody>
                  <a:tcPr/>
                </a:tc>
                <a:tc>
                  <a:txBody>
                    <a:bodyPr/>
                    <a:lstStyle/>
                    <a:p>
                      <a:pPr algn="ctr"/>
                      <a:r>
                        <a:rPr lang="en-US" sz="2600" i="1" dirty="0">
                          <a:solidFill>
                            <a:srgbClr val="103154"/>
                          </a:solidFill>
                        </a:rPr>
                        <a:t>-</a:t>
                      </a:r>
                      <a:r>
                        <a:rPr lang="en-US" sz="2600" i="1" baseline="0" dirty="0">
                          <a:solidFill>
                            <a:srgbClr val="103154"/>
                          </a:solidFill>
                        </a:rPr>
                        <a:t> </a:t>
                      </a:r>
                      <a:r>
                        <a:rPr lang="en-US" sz="2600" i="0" baseline="0" dirty="0">
                          <a:solidFill>
                            <a:srgbClr val="103154"/>
                          </a:solidFill>
                        </a:rPr>
                        <a:t>(Tiền chi trả nợ gốc vay (34) + chi trả tiền thuê tài chính (35))</a:t>
                      </a:r>
                      <a:endParaRPr lang="en-US" sz="2600" i="1" dirty="0">
                        <a:solidFill>
                          <a:srgbClr val="10315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5179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3363"/>
            <a:ext cx="7239000" cy="563562"/>
          </a:xfrm>
        </p:spPr>
        <p:txBody>
          <a:bodyPr>
            <a:normAutofit fontScale="90000"/>
          </a:bodyPr>
          <a:lstStyle/>
          <a:p>
            <a:pPr algn="l"/>
            <a:r>
              <a:rPr lang="en-US" sz="1800" dirty="0"/>
              <a:t>Ví dụ: Công ty cổ phần Hoa Mai có báo cáo lưu chuyển tiền tệ (rút gọn) theo phương pháp gián tiếp năm 2011 như sau: </a:t>
            </a:r>
            <a:r>
              <a:rPr lang="en-US" sz="1800" i="1" dirty="0"/>
              <a:t>Đơn vị: triệu đồng. Xác định FCFF, FCFE?</a:t>
            </a:r>
          </a:p>
        </p:txBody>
      </p:sp>
      <p:graphicFrame>
        <p:nvGraphicFramePr>
          <p:cNvPr id="4" name="Table 3"/>
          <p:cNvGraphicFramePr>
            <a:graphicFrameLocks noGrp="1"/>
          </p:cNvGraphicFramePr>
          <p:nvPr>
            <p:extLst>
              <p:ext uri="{D42A27DB-BD31-4B8C-83A1-F6EECF244321}">
                <p14:modId xmlns:p14="http://schemas.microsoft.com/office/powerpoint/2010/main" val="1828761374"/>
              </p:ext>
            </p:extLst>
          </p:nvPr>
        </p:nvGraphicFramePr>
        <p:xfrm>
          <a:off x="228600" y="1066801"/>
          <a:ext cx="8360043" cy="5490755"/>
        </p:xfrm>
        <a:graphic>
          <a:graphicData uri="http://schemas.openxmlformats.org/drawingml/2006/table">
            <a:tbl>
              <a:tblPr/>
              <a:tblGrid>
                <a:gridCol w="7328702">
                  <a:extLst>
                    <a:ext uri="{9D8B030D-6E8A-4147-A177-3AD203B41FA5}">
                      <a16:colId xmlns:a16="http://schemas.microsoft.com/office/drawing/2014/main" val="20000"/>
                    </a:ext>
                  </a:extLst>
                </a:gridCol>
                <a:gridCol w="1031341">
                  <a:extLst>
                    <a:ext uri="{9D8B030D-6E8A-4147-A177-3AD203B41FA5}">
                      <a16:colId xmlns:a16="http://schemas.microsoft.com/office/drawing/2014/main" val="20001"/>
                    </a:ext>
                  </a:extLst>
                </a:gridCol>
              </a:tblGrid>
              <a:tr h="217865">
                <a:tc>
                  <a:txBody>
                    <a:bodyPr/>
                    <a:lstStyle/>
                    <a:p>
                      <a:pPr marL="0" marR="0" indent="0" algn="ctr">
                        <a:lnSpc>
                          <a:spcPct val="78000"/>
                        </a:lnSpc>
                        <a:spcBef>
                          <a:spcPts val="0"/>
                        </a:spcBef>
                        <a:spcAft>
                          <a:spcPts val="0"/>
                        </a:spcAft>
                      </a:pPr>
                      <a:r>
                        <a:rPr lang="en-US" sz="1600" b="1" dirty="0">
                          <a:latin typeface="Times New Roman"/>
                          <a:ea typeface="Times New Roman"/>
                          <a:cs typeface="Times New Roman"/>
                        </a:rPr>
                        <a:t>Chỉ tiêu</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r>
                        <a:rPr lang="en-US" sz="1600" b="1" dirty="0">
                          <a:latin typeface="Times New Roman"/>
                          <a:ea typeface="Times New Roman"/>
                          <a:cs typeface="Times New Roman"/>
                        </a:rPr>
                        <a:t>31/12/2011</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7578">
                <a:tc>
                  <a:txBody>
                    <a:bodyPr/>
                    <a:lstStyle/>
                    <a:p>
                      <a:pPr marL="0" marR="0" indent="0" algn="just">
                        <a:lnSpc>
                          <a:spcPct val="78000"/>
                        </a:lnSpc>
                        <a:spcBef>
                          <a:spcPts val="0"/>
                        </a:spcBef>
                        <a:spcAft>
                          <a:spcPts val="0"/>
                        </a:spcAft>
                      </a:pPr>
                      <a:r>
                        <a:rPr lang="en-US" sz="1600" b="1" dirty="0">
                          <a:latin typeface="Times New Roman"/>
                          <a:ea typeface="Times New Roman"/>
                          <a:cs typeface="Times New Roman"/>
                        </a:rPr>
                        <a:t>I. Lưu chuyển tiền từ hoạt động kinh doanh</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b="1" i="1" dirty="0">
                          <a:latin typeface="Times New Roman"/>
                          <a:ea typeface="Times New Roman"/>
                          <a:cs typeface="Times New Roman"/>
                        </a:rPr>
                        <a:t>1. Lợi nhuận trước thuế</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b="1" i="1" dirty="0">
                          <a:latin typeface="Times New Roman"/>
                          <a:ea typeface="Times New Roman"/>
                          <a:cs typeface="Times New Roman"/>
                        </a:rPr>
                        <a:t>2. Điều chỉnh cho các khoản</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Khấu hao tài sản cố định</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Chi phí lãi vay phải trả</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b="1" i="1" dirty="0">
                          <a:latin typeface="Times New Roman"/>
                          <a:ea typeface="Times New Roman"/>
                          <a:cs typeface="Times New Roman"/>
                        </a:rPr>
                        <a:t>3. Lợi nhuận từ hoạt động kinh doanh trước thay đổi vốn lưu động</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Giảm các khoản phải thu</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Tăng hàng tồn kho</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Tăng các khoản phải trả( không kể lãi vay, thuế TNDN phải nộp)</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Tiền lãi vay đã trả</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Thuế TNDN đã nộp</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Tiền thu khác từ hoạt động kinh doanh</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 Tiền chi khác từ hoạt động kinh doanh</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endParaRPr lang="en-US" sz="1600" dirty="0">
                        <a:latin typeface="Times New Roman"/>
                        <a:ea typeface="Times New Roman"/>
                        <a:cs typeface="Times New Roman"/>
                      </a:endParaRPr>
                    </a:p>
                    <a:p>
                      <a:pPr marL="0" marR="0" indent="0" algn="r">
                        <a:lnSpc>
                          <a:spcPct val="78000"/>
                        </a:lnSpc>
                        <a:spcBef>
                          <a:spcPts val="0"/>
                        </a:spcBef>
                        <a:spcAft>
                          <a:spcPts val="0"/>
                        </a:spcAft>
                      </a:pPr>
                      <a:r>
                        <a:rPr lang="en-US" sz="1600" b="1" i="1" dirty="0">
                          <a:latin typeface="Times New Roman"/>
                          <a:ea typeface="Times New Roman"/>
                          <a:cs typeface="Times New Roman"/>
                        </a:rPr>
                        <a:t>8.639</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b="1" i="1" dirty="0">
                          <a:latin typeface="Times New Roman"/>
                          <a:ea typeface="Times New Roman"/>
                          <a:cs typeface="Times New Roman"/>
                        </a:rPr>
                        <a:t>14.908</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4.170</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10.738</a:t>
                      </a:r>
                      <a:endParaRPr lang="en-US" sz="1600" dirty="0">
                        <a:latin typeface=".VnTime"/>
                        <a:ea typeface="Times New Roman"/>
                        <a:cs typeface="Times New Roman"/>
                      </a:endParaRPr>
                    </a:p>
                    <a:p>
                      <a:pPr marL="0" marR="0" indent="0" algn="r">
                        <a:lnSpc>
                          <a:spcPct val="78000"/>
                        </a:lnSpc>
                        <a:spcBef>
                          <a:spcPts val="0"/>
                        </a:spcBef>
                        <a:spcAft>
                          <a:spcPts val="0"/>
                        </a:spcAft>
                      </a:pP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3.486</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(15.389)</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2.213</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(10.738)</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(1.108)</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2.132</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(1.156)</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865">
                <a:tc>
                  <a:txBody>
                    <a:bodyPr/>
                    <a:lstStyle/>
                    <a:p>
                      <a:pPr marL="0" marR="0" indent="0" algn="just">
                        <a:lnSpc>
                          <a:spcPct val="78000"/>
                        </a:lnSpc>
                        <a:spcBef>
                          <a:spcPts val="0"/>
                        </a:spcBef>
                        <a:spcAft>
                          <a:spcPts val="0"/>
                        </a:spcAft>
                      </a:pPr>
                      <a:r>
                        <a:rPr lang="en-US" sz="1600" b="1" i="1" dirty="0">
                          <a:latin typeface="Times New Roman"/>
                          <a:ea typeface="Times New Roman"/>
                          <a:cs typeface="Times New Roman"/>
                        </a:rPr>
                        <a:t>Lưu chuyển tiền thuần từ hoạt động kinh doanh</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r>
                        <a:rPr lang="en-US" sz="1600" b="1" i="1" dirty="0">
                          <a:solidFill>
                            <a:srgbClr val="FF0000"/>
                          </a:solidFill>
                          <a:latin typeface="Times New Roman"/>
                          <a:ea typeface="Times New Roman"/>
                          <a:cs typeface="Times New Roman"/>
                        </a:rPr>
                        <a:t>2.987</a:t>
                      </a:r>
                      <a:endParaRPr lang="en-US" sz="1600" dirty="0">
                        <a:solidFill>
                          <a:srgbClr val="FF0000"/>
                        </a:solidFill>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4928">
                <a:tc>
                  <a:txBody>
                    <a:bodyPr/>
                    <a:lstStyle/>
                    <a:p>
                      <a:pPr marL="0" marR="0" indent="0" algn="just">
                        <a:lnSpc>
                          <a:spcPct val="78000"/>
                        </a:lnSpc>
                        <a:spcBef>
                          <a:spcPts val="0"/>
                        </a:spcBef>
                        <a:spcAft>
                          <a:spcPts val="0"/>
                        </a:spcAft>
                      </a:pPr>
                      <a:r>
                        <a:rPr lang="en-US" sz="1600" b="1" dirty="0">
                          <a:latin typeface="Times New Roman"/>
                          <a:ea typeface="Times New Roman"/>
                          <a:cs typeface="Times New Roman"/>
                        </a:rPr>
                        <a:t>II. Lưu chuyển tiền từ hoạt động đầu tư</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1. Tiền chi để mua sắm, xây dựng TSCĐ và TS dài hạn khác</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7. Tiền thu lãi cho vay, cổ tức và lợi nhuận được chia</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endParaRPr lang="en-US" sz="1600" dirty="0">
                        <a:latin typeface="Times New Roman"/>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(7.285)</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1.489</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7865">
                <a:tc>
                  <a:txBody>
                    <a:bodyPr/>
                    <a:lstStyle/>
                    <a:p>
                      <a:pPr marL="0" marR="0" indent="0" algn="just">
                        <a:lnSpc>
                          <a:spcPct val="78000"/>
                        </a:lnSpc>
                        <a:spcBef>
                          <a:spcPts val="0"/>
                        </a:spcBef>
                        <a:spcAft>
                          <a:spcPts val="0"/>
                        </a:spcAft>
                      </a:pPr>
                      <a:r>
                        <a:rPr lang="en-US" sz="1600" b="1" i="1" dirty="0">
                          <a:latin typeface="Times New Roman"/>
                          <a:ea typeface="Times New Roman"/>
                          <a:cs typeface="Times New Roman"/>
                        </a:rPr>
                        <a:t>Lưu chuyển tiền thuần từ hoạt động đầu tư</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r>
                        <a:rPr lang="en-US" sz="1600" b="1" i="1" dirty="0">
                          <a:latin typeface="Times New Roman"/>
                          <a:ea typeface="Times New Roman"/>
                          <a:cs typeface="Times New Roman"/>
                        </a:rPr>
                        <a:t>(5.796)</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93193">
                <a:tc>
                  <a:txBody>
                    <a:bodyPr/>
                    <a:lstStyle/>
                    <a:p>
                      <a:pPr marL="0" marR="0" indent="0" algn="just">
                        <a:lnSpc>
                          <a:spcPct val="78000"/>
                        </a:lnSpc>
                        <a:spcBef>
                          <a:spcPts val="0"/>
                        </a:spcBef>
                        <a:spcAft>
                          <a:spcPts val="0"/>
                        </a:spcAft>
                      </a:pPr>
                      <a:r>
                        <a:rPr lang="en-US" sz="1600" b="1" dirty="0">
                          <a:latin typeface="Times New Roman"/>
                          <a:ea typeface="Times New Roman"/>
                          <a:cs typeface="Times New Roman"/>
                        </a:rPr>
                        <a:t>III. Lưu chuyển tiền từ hoạt động tài chính</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3. Tiền vay ngắn hạn, dài hạn nhận được</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4. Tiền chi trả nợ gốc vay</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6. Cổ tức, lợi nhuận đã trả cho chủ sở hữu</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endParaRPr lang="en-US" sz="1600" dirty="0">
                        <a:latin typeface="Times New Roman"/>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19.620</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(16.050)</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(1.050)</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7865">
                <a:tc>
                  <a:txBody>
                    <a:bodyPr/>
                    <a:lstStyle/>
                    <a:p>
                      <a:pPr marL="0" marR="0" indent="0" algn="just">
                        <a:lnSpc>
                          <a:spcPct val="78000"/>
                        </a:lnSpc>
                        <a:spcBef>
                          <a:spcPts val="0"/>
                        </a:spcBef>
                        <a:spcAft>
                          <a:spcPts val="0"/>
                        </a:spcAft>
                      </a:pPr>
                      <a:r>
                        <a:rPr lang="en-US" sz="1600" b="1" i="1" dirty="0">
                          <a:latin typeface="Times New Roman"/>
                          <a:ea typeface="Times New Roman"/>
                          <a:cs typeface="Times New Roman"/>
                        </a:rPr>
                        <a:t>Lưu chuyển tiền thuần từ hoạt động tài chính</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r>
                        <a:rPr lang="en-US" sz="1600" b="1" i="1" dirty="0">
                          <a:solidFill>
                            <a:srgbClr val="FF0000"/>
                          </a:solidFill>
                          <a:latin typeface="Times New Roman"/>
                          <a:ea typeface="Times New Roman"/>
                          <a:cs typeface="Times New Roman"/>
                        </a:rPr>
                        <a:t>2.520</a:t>
                      </a:r>
                      <a:endParaRPr lang="en-US" sz="1600" dirty="0">
                        <a:solidFill>
                          <a:srgbClr val="FF0000"/>
                        </a:solidFill>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53596">
                <a:tc>
                  <a:txBody>
                    <a:bodyPr/>
                    <a:lstStyle/>
                    <a:p>
                      <a:pPr marL="0" marR="0" indent="0" algn="just">
                        <a:lnSpc>
                          <a:spcPct val="78000"/>
                        </a:lnSpc>
                        <a:spcBef>
                          <a:spcPts val="0"/>
                        </a:spcBef>
                        <a:spcAft>
                          <a:spcPts val="0"/>
                        </a:spcAft>
                      </a:pPr>
                      <a:r>
                        <a:rPr lang="en-US" sz="1600" b="1" dirty="0">
                          <a:latin typeface="Times New Roman"/>
                          <a:ea typeface="Times New Roman"/>
                          <a:cs typeface="Times New Roman"/>
                        </a:rPr>
                        <a:t>Lưu chuyển tiền thuần trong kỳ</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Tiền và tương đương tiền đầu kỳ</a:t>
                      </a:r>
                      <a:endParaRPr lang="en-US" sz="1600" dirty="0">
                        <a:latin typeface=".VnTime"/>
                        <a:ea typeface="Times New Roman"/>
                        <a:cs typeface="Times New Roman"/>
                      </a:endParaRPr>
                    </a:p>
                    <a:p>
                      <a:pPr marL="0" marR="0" indent="0" algn="just">
                        <a:lnSpc>
                          <a:spcPct val="78000"/>
                        </a:lnSpc>
                        <a:spcBef>
                          <a:spcPts val="0"/>
                        </a:spcBef>
                        <a:spcAft>
                          <a:spcPts val="0"/>
                        </a:spcAft>
                      </a:pPr>
                      <a:r>
                        <a:rPr lang="en-US" sz="1600" dirty="0">
                          <a:latin typeface="Times New Roman"/>
                          <a:ea typeface="Times New Roman"/>
                          <a:cs typeface="Times New Roman"/>
                        </a:rPr>
                        <a:t>Tiền và tương đương tiền cuồi kỳ</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78000"/>
                        </a:lnSpc>
                        <a:spcBef>
                          <a:spcPts val="0"/>
                        </a:spcBef>
                        <a:spcAft>
                          <a:spcPts val="0"/>
                        </a:spcAft>
                      </a:pPr>
                      <a:r>
                        <a:rPr lang="en-US" sz="1600" b="1" dirty="0">
                          <a:latin typeface="Times New Roman"/>
                          <a:ea typeface="Times New Roman"/>
                          <a:cs typeface="Times New Roman"/>
                        </a:rPr>
                        <a:t>....</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39.664</a:t>
                      </a:r>
                      <a:endParaRPr lang="en-US" sz="1600" dirty="0">
                        <a:latin typeface=".VnTime"/>
                        <a:ea typeface="Times New Roman"/>
                        <a:cs typeface="Times New Roman"/>
                      </a:endParaRPr>
                    </a:p>
                    <a:p>
                      <a:pPr marL="0" marR="0" indent="0" algn="r">
                        <a:lnSpc>
                          <a:spcPct val="78000"/>
                        </a:lnSpc>
                        <a:spcBef>
                          <a:spcPts val="0"/>
                        </a:spcBef>
                        <a:spcAft>
                          <a:spcPts val="0"/>
                        </a:spcAft>
                      </a:pPr>
                      <a:r>
                        <a:rPr lang="en-US" sz="1600" dirty="0">
                          <a:latin typeface="Times New Roman"/>
                          <a:ea typeface="Times New Roman"/>
                          <a:cs typeface="Times New Roman"/>
                        </a:rPr>
                        <a:t>....</a:t>
                      </a:r>
                      <a:endParaRPr lang="en-US" sz="1600" dirty="0">
                        <a:latin typeface=".VnTime"/>
                        <a:ea typeface="Times New Roman"/>
                        <a:cs typeface="Times New Roman"/>
                      </a:endParaRPr>
                    </a:p>
                  </a:txBody>
                  <a:tcPr marL="32340" marR="323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8019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424375" y="571500"/>
            <a:ext cx="8151310" cy="685800"/>
          </a:xfrm>
        </p:spPr>
        <p:txBody>
          <a:bodyPr>
            <a:normAutofit/>
          </a:bodyPr>
          <a:lstStyle/>
          <a:p>
            <a:r>
              <a:rPr lang="en-US" sz="3600" dirty="0" err="1"/>
              <a:t>Giá</a:t>
            </a:r>
            <a:r>
              <a:rPr lang="en-US" sz="3600" dirty="0"/>
              <a:t> </a:t>
            </a:r>
            <a:r>
              <a:rPr lang="en-US" sz="3600" dirty="0" err="1"/>
              <a:t>trị</a:t>
            </a:r>
            <a:r>
              <a:rPr lang="en-US" sz="3600" dirty="0"/>
              <a:t> </a:t>
            </a:r>
            <a:r>
              <a:rPr lang="en-US" sz="3600" dirty="0" err="1"/>
              <a:t>hiện</a:t>
            </a:r>
            <a:r>
              <a:rPr lang="en-US" sz="3600" dirty="0"/>
              <a:t> </a:t>
            </a:r>
            <a:r>
              <a:rPr lang="en-US" sz="3600" dirty="0" err="1"/>
              <a:t>tại</a:t>
            </a:r>
            <a:r>
              <a:rPr lang="en-US" sz="3600" dirty="0"/>
              <a:t> </a:t>
            </a:r>
            <a:r>
              <a:rPr lang="en-US" sz="3600" dirty="0" err="1"/>
              <a:t>của</a:t>
            </a:r>
            <a:r>
              <a:rPr lang="en-US" sz="3600" dirty="0"/>
              <a:t> </a:t>
            </a:r>
            <a:r>
              <a:rPr lang="en-US" sz="3600" dirty="0" err="1"/>
              <a:t>dòng</a:t>
            </a:r>
            <a:r>
              <a:rPr lang="en-US" sz="3600" dirty="0"/>
              <a:t> </a:t>
            </a:r>
            <a:r>
              <a:rPr lang="en-US" sz="3600" dirty="0" err="1"/>
              <a:t>tiền</a:t>
            </a:r>
            <a:r>
              <a:rPr lang="en-US" sz="3600" dirty="0"/>
              <a:t> </a:t>
            </a:r>
            <a:r>
              <a:rPr lang="en-US" sz="3600" dirty="0" err="1"/>
              <a:t>tăng</a:t>
            </a:r>
            <a:r>
              <a:rPr lang="en-US" sz="3600" dirty="0"/>
              <a:t> </a:t>
            </a:r>
            <a:r>
              <a:rPr lang="en-US" sz="3600" dirty="0" err="1"/>
              <a:t>trưởng</a:t>
            </a:r>
            <a:endParaRPr lang="en-US" sz="3600" dirty="0"/>
          </a:p>
        </p:txBody>
      </p:sp>
      <p:sp>
        <p:nvSpPr>
          <p:cNvPr id="13316" name="Content Placeholder 2"/>
          <p:cNvSpPr>
            <a:spLocks noGrp="1"/>
          </p:cNvSpPr>
          <p:nvPr>
            <p:ph idx="1"/>
          </p:nvPr>
        </p:nvSpPr>
        <p:spPr/>
        <p:txBody>
          <a:bodyPr/>
          <a:lstStyle/>
          <a:p>
            <a:pPr algn="just"/>
            <a:r>
              <a:rPr lang="en-US" dirty="0" err="1"/>
              <a:t>Dòng</a:t>
            </a:r>
            <a:r>
              <a:rPr lang="en-US" dirty="0"/>
              <a:t> </a:t>
            </a:r>
            <a:r>
              <a:rPr lang="en-US" dirty="0" err="1"/>
              <a:t>tiền</a:t>
            </a:r>
            <a:r>
              <a:rPr lang="en-US" dirty="0"/>
              <a:t> </a:t>
            </a:r>
            <a:r>
              <a:rPr lang="en-US" dirty="0" err="1"/>
              <a:t>tăng</a:t>
            </a:r>
            <a:r>
              <a:rPr lang="en-US" dirty="0"/>
              <a:t> </a:t>
            </a:r>
            <a:r>
              <a:rPr lang="en-US" dirty="0" err="1"/>
              <a:t>trưởng</a:t>
            </a:r>
            <a:r>
              <a:rPr lang="en-US" dirty="0"/>
              <a:t> </a:t>
            </a:r>
            <a:r>
              <a:rPr lang="en-US" dirty="0" err="1"/>
              <a:t>đều</a:t>
            </a:r>
            <a:r>
              <a:rPr lang="en-US" dirty="0"/>
              <a:t> </a:t>
            </a:r>
            <a:r>
              <a:rPr lang="en-US" dirty="0" err="1"/>
              <a:t>đặn</a:t>
            </a:r>
            <a:r>
              <a:rPr lang="en-US" dirty="0"/>
              <a:t> </a:t>
            </a:r>
            <a:r>
              <a:rPr lang="en-US" dirty="0" err="1"/>
              <a:t>hàng</a:t>
            </a:r>
            <a:r>
              <a:rPr lang="en-US" dirty="0"/>
              <a:t> </a:t>
            </a:r>
            <a:r>
              <a:rPr lang="en-US" dirty="0" err="1"/>
              <a:t>năm</a:t>
            </a:r>
            <a:r>
              <a:rPr lang="en-US" dirty="0"/>
              <a:t>, </a:t>
            </a:r>
            <a:r>
              <a:rPr lang="en-US" dirty="0" err="1"/>
              <a:t>phát</a:t>
            </a:r>
            <a:r>
              <a:rPr lang="en-US" dirty="0"/>
              <a:t> </a:t>
            </a:r>
            <a:r>
              <a:rPr lang="en-US" dirty="0" err="1"/>
              <a:t>sinh</a:t>
            </a:r>
            <a:r>
              <a:rPr lang="en-US" dirty="0"/>
              <a:t> </a:t>
            </a:r>
            <a:r>
              <a:rPr lang="en-US" dirty="0" err="1"/>
              <a:t>trong</a:t>
            </a:r>
            <a:r>
              <a:rPr lang="en-US" dirty="0"/>
              <a:t> n </a:t>
            </a:r>
            <a:r>
              <a:rPr lang="en-US" dirty="0" err="1"/>
              <a:t>năm</a:t>
            </a:r>
            <a:r>
              <a:rPr lang="en-US" dirty="0"/>
              <a:t> </a:t>
            </a:r>
            <a:r>
              <a:rPr lang="en-US" dirty="0" err="1"/>
              <a:t>với</a:t>
            </a:r>
            <a:r>
              <a:rPr lang="en-US" dirty="0"/>
              <a:t> 1 </a:t>
            </a:r>
            <a:r>
              <a:rPr lang="en-US" dirty="0" err="1"/>
              <a:t>tỷ</a:t>
            </a:r>
            <a:r>
              <a:rPr lang="en-US" dirty="0"/>
              <a:t> </a:t>
            </a:r>
            <a:r>
              <a:rPr lang="en-US" dirty="0" err="1"/>
              <a:t>lệ</a:t>
            </a:r>
            <a:r>
              <a:rPr lang="en-US" dirty="0"/>
              <a:t> </a:t>
            </a:r>
            <a:r>
              <a:rPr lang="en-US" dirty="0" err="1"/>
              <a:t>tăng</a:t>
            </a:r>
            <a:r>
              <a:rPr lang="en-US" dirty="0"/>
              <a:t> </a:t>
            </a:r>
            <a:r>
              <a:rPr lang="en-US" dirty="0" err="1"/>
              <a:t>trưởng</a:t>
            </a:r>
            <a:r>
              <a:rPr lang="en-US" dirty="0"/>
              <a:t> </a:t>
            </a:r>
            <a:r>
              <a:rPr lang="en-US" dirty="0" err="1"/>
              <a:t>cố</a:t>
            </a:r>
            <a:r>
              <a:rPr lang="en-US" dirty="0"/>
              <a:t> </a:t>
            </a:r>
            <a:r>
              <a:rPr lang="en-US" dirty="0" err="1"/>
              <a:t>định</a:t>
            </a:r>
            <a:endParaRPr lang="en-US" dirty="0"/>
          </a:p>
          <a:p>
            <a:pPr algn="just"/>
            <a:endParaRPr lang="en-US" b="0" dirty="0"/>
          </a:p>
          <a:p>
            <a:pPr algn="just"/>
            <a:endParaRPr lang="en-US" b="0" dirty="0"/>
          </a:p>
          <a:p>
            <a:pPr algn="just"/>
            <a:r>
              <a:rPr lang="en-US" b="0" dirty="0" err="1"/>
              <a:t>Dòng</a:t>
            </a:r>
            <a:r>
              <a:rPr lang="en-US" b="0" dirty="0"/>
              <a:t> </a:t>
            </a:r>
            <a:r>
              <a:rPr lang="en-US" b="0" dirty="0" err="1"/>
              <a:t>tiền</a:t>
            </a:r>
            <a:r>
              <a:rPr lang="en-US" b="0" dirty="0"/>
              <a:t> </a:t>
            </a:r>
            <a:r>
              <a:rPr lang="en-US" b="0" dirty="0" err="1"/>
              <a:t>tăng</a:t>
            </a:r>
            <a:r>
              <a:rPr lang="en-US" b="0" dirty="0"/>
              <a:t> </a:t>
            </a:r>
            <a:r>
              <a:rPr lang="en-US" b="0" dirty="0" err="1"/>
              <a:t>trưởng</a:t>
            </a:r>
            <a:r>
              <a:rPr lang="en-US" b="0" dirty="0"/>
              <a:t> </a:t>
            </a:r>
            <a:r>
              <a:rPr lang="en-US" b="0" dirty="0" err="1"/>
              <a:t>đều</a:t>
            </a:r>
            <a:r>
              <a:rPr lang="en-US" b="0" dirty="0"/>
              <a:t> </a:t>
            </a:r>
            <a:r>
              <a:rPr lang="en-US" b="0" dirty="0" err="1"/>
              <a:t>đặn</a:t>
            </a:r>
            <a:r>
              <a:rPr lang="en-US" b="0" dirty="0"/>
              <a:t> </a:t>
            </a:r>
            <a:r>
              <a:rPr lang="en-US" b="0" dirty="0" err="1"/>
              <a:t>hàng</a:t>
            </a:r>
            <a:r>
              <a:rPr lang="en-US" b="0" dirty="0"/>
              <a:t> </a:t>
            </a:r>
            <a:r>
              <a:rPr lang="en-US" b="0" dirty="0" err="1"/>
              <a:t>năm</a:t>
            </a:r>
            <a:r>
              <a:rPr lang="en-US" b="0" dirty="0"/>
              <a:t> </a:t>
            </a:r>
            <a:r>
              <a:rPr lang="en-US" b="0" dirty="0" err="1"/>
              <a:t>phát</a:t>
            </a:r>
            <a:r>
              <a:rPr lang="en-US" b="0" dirty="0"/>
              <a:t> </a:t>
            </a:r>
            <a:r>
              <a:rPr lang="en-US" b="0" dirty="0" err="1"/>
              <a:t>sinh</a:t>
            </a:r>
            <a:r>
              <a:rPr lang="en-US" b="0" dirty="0"/>
              <a:t> </a:t>
            </a:r>
            <a:r>
              <a:rPr lang="en-US" b="0" dirty="0" err="1"/>
              <a:t>trong</a:t>
            </a:r>
            <a:r>
              <a:rPr lang="en-US" b="0" dirty="0"/>
              <a:t> </a:t>
            </a:r>
            <a:r>
              <a:rPr lang="en-US" b="0" dirty="0" err="1"/>
              <a:t>vô</a:t>
            </a:r>
            <a:r>
              <a:rPr lang="en-US" b="0" dirty="0"/>
              <a:t> </a:t>
            </a:r>
            <a:r>
              <a:rPr lang="en-US" b="0" dirty="0" err="1"/>
              <a:t>hạn</a:t>
            </a:r>
            <a:r>
              <a:rPr lang="en-US" b="0" dirty="0"/>
              <a:t> (</a:t>
            </a:r>
            <a:r>
              <a:rPr lang="en-US" b="0" dirty="0" err="1"/>
              <a:t>số</a:t>
            </a:r>
            <a:r>
              <a:rPr lang="en-US" b="0" dirty="0"/>
              <a:t> </a:t>
            </a:r>
            <a:r>
              <a:rPr lang="en-US" b="0" dirty="0" err="1"/>
              <a:t>năm</a:t>
            </a:r>
            <a:r>
              <a:rPr lang="en-US" b="0" dirty="0"/>
              <a:t> n </a:t>
            </a:r>
            <a:r>
              <a:rPr lang="en-US" b="0" dirty="0">
                <a:sym typeface="Wingdings" charset="0"/>
              </a:rPr>
              <a:t> ∞)</a:t>
            </a:r>
            <a:r>
              <a:rPr lang="en-US" b="0" dirty="0"/>
              <a:t> </a:t>
            </a:r>
            <a:r>
              <a:rPr lang="en-US" b="0" dirty="0" err="1"/>
              <a:t>với</a:t>
            </a:r>
            <a:r>
              <a:rPr lang="en-US" b="0" dirty="0"/>
              <a:t> </a:t>
            </a:r>
            <a:r>
              <a:rPr lang="en-US" b="0" dirty="0" err="1"/>
              <a:t>một</a:t>
            </a:r>
            <a:r>
              <a:rPr lang="en-US" b="0" dirty="0"/>
              <a:t> </a:t>
            </a:r>
            <a:r>
              <a:rPr lang="en-US" b="0" dirty="0" err="1"/>
              <a:t>tỷ</a:t>
            </a:r>
            <a:r>
              <a:rPr lang="en-US" b="0" dirty="0"/>
              <a:t> </a:t>
            </a:r>
            <a:r>
              <a:rPr lang="en-US" b="0" dirty="0" err="1"/>
              <a:t>lệ</a:t>
            </a:r>
            <a:r>
              <a:rPr lang="en-US" b="0" dirty="0"/>
              <a:t> </a:t>
            </a:r>
            <a:r>
              <a:rPr lang="en-US" b="0" dirty="0" err="1"/>
              <a:t>tăng</a:t>
            </a:r>
            <a:r>
              <a:rPr lang="en-US" b="0" dirty="0"/>
              <a:t> </a:t>
            </a:r>
            <a:r>
              <a:rPr lang="en-US" b="0" dirty="0" err="1"/>
              <a:t>trưởng</a:t>
            </a:r>
            <a:r>
              <a:rPr lang="en-US" b="0" dirty="0"/>
              <a:t> </a:t>
            </a:r>
            <a:r>
              <a:rPr lang="en-US" b="0" dirty="0" err="1"/>
              <a:t>cố</a:t>
            </a:r>
            <a:r>
              <a:rPr lang="en-US" b="0" dirty="0"/>
              <a:t> </a:t>
            </a:r>
            <a:r>
              <a:rPr lang="en-US" b="0" dirty="0" err="1"/>
              <a:t>định</a:t>
            </a:r>
            <a:r>
              <a:rPr lang="en-US" b="0" dirty="0"/>
              <a:t> g (g&lt;r)</a:t>
            </a:r>
          </a:p>
        </p:txBody>
      </p:sp>
      <p:graphicFrame>
        <p:nvGraphicFramePr>
          <p:cNvPr id="13314" name="Object 5"/>
          <p:cNvGraphicFramePr>
            <a:graphicFrameLocks noChangeAspect="1"/>
          </p:cNvGraphicFramePr>
          <p:nvPr>
            <p:extLst>
              <p:ext uri="{D42A27DB-BD31-4B8C-83A1-F6EECF244321}">
                <p14:modId xmlns:p14="http://schemas.microsoft.com/office/powerpoint/2010/main" val="4241780718"/>
              </p:ext>
            </p:extLst>
          </p:nvPr>
        </p:nvGraphicFramePr>
        <p:xfrm>
          <a:off x="2783632" y="4860771"/>
          <a:ext cx="3640138" cy="1366757"/>
        </p:xfrm>
        <a:graphic>
          <a:graphicData uri="http://schemas.openxmlformats.org/presentationml/2006/ole">
            <mc:AlternateContent xmlns:mc="http://schemas.openxmlformats.org/markup-compatibility/2006">
              <mc:Choice xmlns:v="urn:schemas-microsoft-com:vml" Requires="v">
                <p:oleObj name="Equation" r:id="rId2" imgW="876240" imgH="419040" progId="Equation.3">
                  <p:embed/>
                </p:oleObj>
              </mc:Choice>
              <mc:Fallback>
                <p:oleObj name="Equation" r:id="rId2" imgW="87624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4860771"/>
                        <a:ext cx="3640138" cy="1366757"/>
                      </a:xfrm>
                      <a:prstGeom prst="rect">
                        <a:avLst/>
                      </a:prstGeom>
                      <a:no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802369913"/>
              </p:ext>
            </p:extLst>
          </p:nvPr>
        </p:nvGraphicFramePr>
        <p:xfrm>
          <a:off x="1254125" y="2618545"/>
          <a:ext cx="6699250" cy="1701043"/>
        </p:xfrm>
        <a:graphic>
          <a:graphicData uri="http://schemas.openxmlformats.org/presentationml/2006/ole">
            <mc:AlternateContent xmlns:mc="http://schemas.openxmlformats.org/markup-compatibility/2006">
              <mc:Choice xmlns:v="urn:schemas-microsoft-com:vml" Requires="v">
                <p:oleObj name="Equation" r:id="rId4" imgW="1612900" imgH="520700" progId="Equation.3">
                  <p:embed/>
                </p:oleObj>
              </mc:Choice>
              <mc:Fallback>
                <p:oleObj name="Equation" r:id="rId4" imgW="16129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618545"/>
                        <a:ext cx="6699250" cy="170104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92129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NGHIÊN CỨU</a:t>
            </a:r>
          </a:p>
        </p:txBody>
      </p:sp>
      <p:grpSp>
        <p:nvGrpSpPr>
          <p:cNvPr id="5" name="Group 4"/>
          <p:cNvGrpSpPr/>
          <p:nvPr/>
        </p:nvGrpSpPr>
        <p:grpSpPr>
          <a:xfrm>
            <a:off x="914400" y="1676400"/>
            <a:ext cx="7086600" cy="4343400"/>
            <a:chOff x="1143000" y="1371600"/>
            <a:chExt cx="7086600" cy="4343400"/>
          </a:xfrm>
        </p:grpSpPr>
        <p:sp>
          <p:nvSpPr>
            <p:cNvPr id="6"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8" name="Text Box 6"/>
            <p:cNvSpPr txBox="1">
              <a:spLocks noChangeArrowheads="1"/>
            </p:cNvSpPr>
            <p:nvPr/>
          </p:nvSpPr>
          <p:spPr bwMode="auto">
            <a:xfrm>
              <a:off x="1219200" y="2971800"/>
              <a:ext cx="203835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sp>
          <p:nvSpPr>
            <p:cNvPr id="9"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11" name="Group 10"/>
            <p:cNvGrpSpPr>
              <a:grpSpLocks/>
            </p:cNvGrpSpPr>
            <p:nvPr/>
          </p:nvGrpSpPr>
          <p:grpSpPr bwMode="auto">
            <a:xfrm>
              <a:off x="3048000" y="1371600"/>
              <a:ext cx="2998788" cy="1601788"/>
              <a:chOff x="1997" y="1314"/>
              <a:chExt cx="1889" cy="1009"/>
            </a:xfrm>
          </p:grpSpPr>
          <p:grpSp>
            <p:nvGrpSpPr>
              <p:cNvPr id="14" name="Group 11"/>
              <p:cNvGrpSpPr>
                <a:grpSpLocks/>
              </p:cNvGrpSpPr>
              <p:nvPr/>
            </p:nvGrpSpPr>
            <p:grpSpPr bwMode="auto">
              <a:xfrm>
                <a:off x="1997" y="1404"/>
                <a:ext cx="1889" cy="919"/>
                <a:chOff x="1973" y="1027"/>
                <a:chExt cx="1926" cy="937"/>
              </a:xfrm>
            </p:grpSpPr>
            <p:sp>
              <p:nvSpPr>
                <p:cNvPr id="19"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20"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5"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7"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8"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12" name="Text Box 18"/>
            <p:cNvSpPr txBox="1">
              <a:spLocks noChangeArrowheads="1"/>
            </p:cNvSpPr>
            <p:nvPr/>
          </p:nvSpPr>
          <p:spPr bwMode="auto">
            <a:xfrm>
              <a:off x="3733800" y="1676400"/>
              <a:ext cx="15938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dirty="0" err="1">
                  <a:solidFill>
                    <a:srgbClr val="103088"/>
                  </a:solidFill>
                </a:rPr>
                <a:t>Nội</a:t>
              </a:r>
              <a:r>
                <a:rPr lang="en-US" sz="2800" b="1" dirty="0">
                  <a:solidFill>
                    <a:srgbClr val="103088"/>
                  </a:solidFill>
                </a:rPr>
                <a:t> dung</a:t>
              </a:r>
              <a:endParaRPr lang="en-US" sz="1600" dirty="0">
                <a:solidFill>
                  <a:srgbClr val="103088"/>
                </a:solidFill>
              </a:endParaRPr>
            </a:p>
          </p:txBody>
        </p:sp>
        <p:sp>
          <p:nvSpPr>
            <p:cNvPr id="13" name="Text Box 20"/>
            <p:cNvSpPr txBox="1">
              <a:spLocks noChangeArrowheads="1"/>
            </p:cNvSpPr>
            <p:nvPr/>
          </p:nvSpPr>
          <p:spPr bwMode="auto">
            <a:xfrm>
              <a:off x="5743575" y="3033289"/>
              <a:ext cx="236220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grpSp>
      <p:sp>
        <p:nvSpPr>
          <p:cNvPr id="3" name="TextBox 2"/>
          <p:cNvSpPr txBox="1"/>
          <p:nvPr/>
        </p:nvSpPr>
        <p:spPr>
          <a:xfrm>
            <a:off x="990600" y="3359190"/>
            <a:ext cx="2038350" cy="2311402"/>
          </a:xfrm>
          <a:prstGeom prst="rect">
            <a:avLst/>
          </a:prstGeom>
          <a:noFill/>
        </p:spPr>
        <p:txBody>
          <a:bodyPr wrap="square" rtlCol="0">
            <a:spAutoFit/>
          </a:bodyPr>
          <a:lstStyle/>
          <a:p>
            <a:pPr algn="ctr">
              <a:lnSpc>
                <a:spcPct val="130000"/>
              </a:lnSpc>
            </a:pPr>
            <a:r>
              <a:rPr lang="en-US" sz="2800" b="1" dirty="0" err="1"/>
              <a:t>Phân</a:t>
            </a:r>
            <a:r>
              <a:rPr lang="en-US" sz="2800" b="1" dirty="0"/>
              <a:t> </a:t>
            </a:r>
            <a:r>
              <a:rPr lang="en-US" sz="2800" b="1" dirty="0" err="1"/>
              <a:t>tích</a:t>
            </a:r>
            <a:r>
              <a:rPr lang="en-US" sz="2800" b="1" dirty="0"/>
              <a:t> </a:t>
            </a:r>
            <a:r>
              <a:rPr lang="en-US" sz="2800" b="1" dirty="0" err="1"/>
              <a:t>hoạt</a:t>
            </a:r>
            <a:r>
              <a:rPr lang="en-US" sz="2800" b="1" dirty="0"/>
              <a:t> </a:t>
            </a:r>
            <a:r>
              <a:rPr lang="en-US" sz="2800" b="1" dirty="0" err="1"/>
              <a:t>động</a:t>
            </a:r>
            <a:r>
              <a:rPr lang="en-US" sz="2800" b="1" dirty="0"/>
              <a:t> </a:t>
            </a:r>
            <a:r>
              <a:rPr lang="en-US" sz="2800" b="1" dirty="0" err="1"/>
              <a:t>kinh</a:t>
            </a:r>
            <a:r>
              <a:rPr lang="en-US" sz="2800" b="1" dirty="0"/>
              <a:t> </a:t>
            </a:r>
            <a:r>
              <a:rPr lang="en-US" sz="2800" b="1" dirty="0" err="1"/>
              <a:t>doanh</a:t>
            </a:r>
            <a:r>
              <a:rPr lang="en-US" sz="2800" b="1" dirty="0"/>
              <a:t>  </a:t>
            </a:r>
            <a:r>
              <a:rPr lang="en-US" sz="2800" b="1" dirty="0" err="1"/>
              <a:t>của</a:t>
            </a:r>
            <a:r>
              <a:rPr lang="en-US" sz="2800" b="1" dirty="0"/>
              <a:t> DN</a:t>
            </a:r>
          </a:p>
        </p:txBody>
      </p:sp>
      <p:sp>
        <p:nvSpPr>
          <p:cNvPr id="21" name="TextBox 20"/>
          <p:cNvSpPr txBox="1"/>
          <p:nvPr/>
        </p:nvSpPr>
        <p:spPr>
          <a:xfrm>
            <a:off x="5514975" y="3550049"/>
            <a:ext cx="2308866" cy="1751249"/>
          </a:xfrm>
          <a:prstGeom prst="rect">
            <a:avLst/>
          </a:prstGeom>
          <a:noFill/>
        </p:spPr>
        <p:txBody>
          <a:bodyPr wrap="square" rtlCol="0">
            <a:spAutoFit/>
          </a:bodyPr>
          <a:lstStyle/>
          <a:p>
            <a:pPr algn="ctr">
              <a:lnSpc>
                <a:spcPct val="130000"/>
              </a:lnSpc>
            </a:pPr>
            <a:r>
              <a:rPr lang="en-US" sz="2800" b="1" dirty="0" err="1"/>
              <a:t>Lập</a:t>
            </a:r>
            <a:r>
              <a:rPr lang="en-US" sz="2800" b="1" dirty="0"/>
              <a:t> </a:t>
            </a:r>
          </a:p>
          <a:p>
            <a:pPr algn="ctr">
              <a:lnSpc>
                <a:spcPct val="130000"/>
              </a:lnSpc>
            </a:pPr>
            <a:r>
              <a:rPr lang="en-US" sz="2800" b="1" dirty="0" err="1"/>
              <a:t>Kế</a:t>
            </a:r>
            <a:r>
              <a:rPr lang="en-US" sz="2800" b="1" dirty="0"/>
              <a:t> </a:t>
            </a:r>
            <a:r>
              <a:rPr lang="en-US" sz="2800" b="1" dirty="0" err="1"/>
              <a:t>hoạch</a:t>
            </a:r>
            <a:endParaRPr lang="en-US" sz="2800" b="1" dirty="0"/>
          </a:p>
          <a:p>
            <a:pPr algn="ctr">
              <a:lnSpc>
                <a:spcPct val="130000"/>
              </a:lnSpc>
            </a:pPr>
            <a:r>
              <a:rPr lang="en-US" sz="2800" b="1" dirty="0"/>
              <a:t> </a:t>
            </a:r>
            <a:r>
              <a:rPr lang="en-US" sz="2800" b="1" dirty="0" err="1"/>
              <a:t>Tài</a:t>
            </a:r>
            <a:r>
              <a:rPr lang="en-US" sz="2800" b="1" dirty="0"/>
              <a:t> </a:t>
            </a:r>
            <a:r>
              <a:rPr lang="en-US" sz="2800" b="1" dirty="0" err="1"/>
              <a:t>chính</a:t>
            </a:r>
            <a:r>
              <a:rPr lang="en-US" sz="2800" b="1" dirty="0"/>
              <a:t> DN</a:t>
            </a:r>
          </a:p>
        </p:txBody>
      </p:sp>
    </p:spTree>
    <p:extLst>
      <p:ext uri="{BB962C8B-B14F-4D97-AF65-F5344CB8AC3E}">
        <p14:creationId xmlns:p14="http://schemas.microsoft.com/office/powerpoint/2010/main" val="28246718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tích và dự báo tài chính</a:t>
            </a:r>
          </a:p>
        </p:txBody>
      </p:sp>
      <p:sp>
        <p:nvSpPr>
          <p:cNvPr id="3" name="Content Placeholder 2"/>
          <p:cNvSpPr>
            <a:spLocks noGrp="1"/>
          </p:cNvSpPr>
          <p:nvPr>
            <p:ph idx="1"/>
          </p:nvPr>
        </p:nvSpPr>
        <p:spPr>
          <a:xfrm>
            <a:off x="779463" y="1949823"/>
            <a:ext cx="7583488" cy="4282945"/>
          </a:xfrm>
        </p:spPr>
        <p:txBody>
          <a:bodyPr>
            <a:normAutofit lnSpcReduction="10000"/>
          </a:bodyPr>
          <a:lstStyle/>
          <a:p>
            <a:r>
              <a:rPr lang="en-US" sz="2400" b="1" dirty="0"/>
              <a:t>Phân tích TCDN phục </a:t>
            </a:r>
            <a:r>
              <a:rPr lang="en-US" sz="2400" b="1" dirty="0" err="1"/>
              <a:t>vụ</a:t>
            </a:r>
            <a:r>
              <a:rPr lang="en-US" sz="2400" b="1" dirty="0"/>
              <a:t> ĐGDN</a:t>
            </a:r>
          </a:p>
          <a:p>
            <a:pPr lvl="1"/>
            <a:r>
              <a:rPr lang="en-US" i="1" dirty="0"/>
              <a:t> </a:t>
            </a:r>
            <a:r>
              <a:rPr lang="en-US" i="1" dirty="0" err="1"/>
              <a:t>Phân</a:t>
            </a:r>
            <a:r>
              <a:rPr lang="en-US" i="1" dirty="0"/>
              <a:t> </a:t>
            </a:r>
            <a:r>
              <a:rPr lang="en-US" i="1" dirty="0" err="1"/>
              <a:t>tích</a:t>
            </a:r>
            <a:r>
              <a:rPr lang="en-US" i="1" dirty="0"/>
              <a:t> </a:t>
            </a:r>
            <a:r>
              <a:rPr lang="en-US" i="1" dirty="0" err="1"/>
              <a:t>tình</a:t>
            </a:r>
            <a:r>
              <a:rPr lang="en-US" i="1" dirty="0"/>
              <a:t> </a:t>
            </a:r>
            <a:r>
              <a:rPr lang="en-US" i="1" dirty="0" err="1"/>
              <a:t>hình</a:t>
            </a:r>
            <a:r>
              <a:rPr lang="en-US" i="1" dirty="0"/>
              <a:t> </a:t>
            </a:r>
            <a:r>
              <a:rPr lang="en-US" i="1" dirty="0" err="1"/>
              <a:t>biến</a:t>
            </a:r>
            <a:r>
              <a:rPr lang="en-US" i="1" dirty="0"/>
              <a:t> </a:t>
            </a:r>
            <a:r>
              <a:rPr lang="en-US" i="1" dirty="0" err="1"/>
              <a:t>động</a:t>
            </a:r>
            <a:r>
              <a:rPr lang="en-US" i="1" dirty="0"/>
              <a:t> </a:t>
            </a:r>
            <a:r>
              <a:rPr lang="en-US" i="1" dirty="0" err="1"/>
              <a:t>và</a:t>
            </a:r>
            <a:r>
              <a:rPr lang="en-US" i="1" dirty="0"/>
              <a:t> </a:t>
            </a:r>
            <a:r>
              <a:rPr lang="en-US" i="1" dirty="0" err="1"/>
              <a:t>cơ</a:t>
            </a:r>
            <a:r>
              <a:rPr lang="en-US" i="1" dirty="0"/>
              <a:t> </a:t>
            </a:r>
            <a:r>
              <a:rPr lang="en-US" i="1" dirty="0" err="1"/>
              <a:t>cấu</a:t>
            </a:r>
            <a:r>
              <a:rPr lang="en-US" i="1" dirty="0"/>
              <a:t> </a:t>
            </a:r>
            <a:r>
              <a:rPr lang="en-US" i="1" dirty="0" err="1"/>
              <a:t>tài</a:t>
            </a:r>
            <a:r>
              <a:rPr lang="en-US" i="1" dirty="0"/>
              <a:t> </a:t>
            </a:r>
            <a:r>
              <a:rPr lang="en-US" i="1" dirty="0" err="1"/>
              <a:t>sản</a:t>
            </a:r>
            <a:r>
              <a:rPr lang="en-US" i="1" dirty="0"/>
              <a:t> </a:t>
            </a:r>
            <a:r>
              <a:rPr lang="en-US" i="1" dirty="0" err="1"/>
              <a:t>và</a:t>
            </a:r>
            <a:r>
              <a:rPr lang="en-US" i="1" dirty="0"/>
              <a:t> </a:t>
            </a:r>
            <a:r>
              <a:rPr lang="en-US" i="1" dirty="0" err="1"/>
              <a:t>nguồn</a:t>
            </a:r>
            <a:r>
              <a:rPr lang="en-US" i="1" dirty="0"/>
              <a:t> </a:t>
            </a:r>
            <a:r>
              <a:rPr lang="en-US" i="1" dirty="0" err="1"/>
              <a:t>vốn</a:t>
            </a:r>
            <a:r>
              <a:rPr lang="en-US" i="1" dirty="0"/>
              <a:t>.</a:t>
            </a:r>
          </a:p>
          <a:p>
            <a:pPr lvl="1"/>
            <a:r>
              <a:rPr lang="en-US" i="1" dirty="0" err="1"/>
              <a:t>Phân</a:t>
            </a:r>
            <a:r>
              <a:rPr lang="en-US" i="1" dirty="0"/>
              <a:t> tích tình hình kinh doanh</a:t>
            </a:r>
          </a:p>
          <a:p>
            <a:pPr lvl="1"/>
            <a:r>
              <a:rPr lang="en-US" i="1" dirty="0" err="1"/>
              <a:t>Phân</a:t>
            </a:r>
            <a:r>
              <a:rPr lang="en-US" i="1" dirty="0"/>
              <a:t> tích các tỷ số tài chính</a:t>
            </a:r>
          </a:p>
          <a:p>
            <a:pPr lvl="1"/>
            <a:r>
              <a:rPr lang="en-US" i="1" dirty="0" err="1"/>
              <a:t>Phân</a:t>
            </a:r>
            <a:r>
              <a:rPr lang="en-US" i="1" dirty="0"/>
              <a:t> tích nguồn vốn và sử dụng </a:t>
            </a:r>
            <a:r>
              <a:rPr lang="en-US" i="1" dirty="0" err="1"/>
              <a:t>vốn</a:t>
            </a:r>
            <a:r>
              <a:rPr lang="en-US" i="1" dirty="0"/>
              <a:t> </a:t>
            </a:r>
            <a:r>
              <a:rPr lang="en-US" i="1" dirty="0" err="1"/>
              <a:t>và</a:t>
            </a:r>
            <a:r>
              <a:rPr lang="en-US" i="1" dirty="0"/>
              <a:t> Phân tích lưu chuyển tiền tệ- Phân tích dòng tiền</a:t>
            </a:r>
          </a:p>
          <a:p>
            <a:r>
              <a:rPr lang="en-US" sz="2400" b="1" dirty="0" err="1"/>
              <a:t>Dự</a:t>
            </a:r>
            <a:r>
              <a:rPr lang="en-US" sz="2400" b="1" dirty="0"/>
              <a:t> báo tài chính DN phục vụ ĐGDN</a:t>
            </a:r>
          </a:p>
          <a:p>
            <a:pPr lvl="1"/>
            <a:r>
              <a:rPr lang="en-US" i="1" dirty="0" err="1"/>
              <a:t>Dự</a:t>
            </a:r>
            <a:r>
              <a:rPr lang="en-US" i="1" dirty="0"/>
              <a:t> báo ngắn hạn- Lập báo cáo tài chính dự kiến</a:t>
            </a:r>
          </a:p>
          <a:p>
            <a:pPr lvl="1"/>
            <a:r>
              <a:rPr lang="en-US" i="1" dirty="0" err="1"/>
              <a:t>Dự</a:t>
            </a:r>
            <a:r>
              <a:rPr lang="en-US" i="1" dirty="0"/>
              <a:t> báo dài hạn- Xác định các tham số tài chính và tốc độ tăng trưởng</a:t>
            </a:r>
          </a:p>
          <a:p>
            <a:pPr marL="342900" lvl="1" indent="0" algn="ctr">
              <a:buNone/>
            </a:pPr>
            <a:r>
              <a:rPr lang="en-US" b="1" i="1" dirty="0">
                <a:solidFill>
                  <a:srgbClr val="FF0000"/>
                </a:solidFill>
              </a:rPr>
              <a:t>( sinh viên tự nghiên cứu)</a:t>
            </a:r>
          </a:p>
        </p:txBody>
      </p:sp>
    </p:spTree>
    <p:extLst>
      <p:ext uri="{BB962C8B-B14F-4D97-AF65-F5344CB8AC3E}">
        <p14:creationId xmlns:p14="http://schemas.microsoft.com/office/powerpoint/2010/main" val="30356441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TÍCH HĐKD CỦA DN</a:t>
            </a:r>
          </a:p>
        </p:txBody>
      </p:sp>
      <p:grpSp>
        <p:nvGrpSpPr>
          <p:cNvPr id="19" name="Group 67"/>
          <p:cNvGrpSpPr>
            <a:grpSpLocks/>
          </p:cNvGrpSpPr>
          <p:nvPr/>
        </p:nvGrpSpPr>
        <p:grpSpPr bwMode="auto">
          <a:xfrm>
            <a:off x="1734857" y="2099468"/>
            <a:ext cx="5613716" cy="685800"/>
            <a:chOff x="1344" y="1104"/>
            <a:chExt cx="2976" cy="432"/>
          </a:xfrm>
        </p:grpSpPr>
        <p:sp>
          <p:nvSpPr>
            <p:cNvPr id="20"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1"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2" name="Text Box 50"/>
            <p:cNvSpPr txBox="1">
              <a:spLocks noChangeArrowheads="1"/>
            </p:cNvSpPr>
            <p:nvPr/>
          </p:nvSpPr>
          <p:spPr bwMode="gray">
            <a:xfrm>
              <a:off x="1774" y="1200"/>
              <a:ext cx="2538" cy="291"/>
            </a:xfrm>
            <a:prstGeom prst="rect">
              <a:avLst/>
            </a:prstGeom>
            <a:noFill/>
            <a:ln w="9525" algn="ctr">
              <a:noFill/>
              <a:miter lim="800000"/>
              <a:headEnd/>
              <a:tailEnd/>
            </a:ln>
          </p:spPr>
          <p:txBody>
            <a:bodyPr wrap="square">
              <a:spAutoFit/>
            </a:bodyPr>
            <a:lstStyle/>
            <a:p>
              <a:pPr eaLnBrk="0" hangingPunct="0">
                <a:defRPr/>
              </a:pPr>
              <a:r>
                <a:rPr lang="en-US" sz="2400" b="1" dirty="0" err="1">
                  <a:solidFill>
                    <a:srgbClr val="000000"/>
                  </a:solidFill>
                  <a:latin typeface="Times New Roman" pitchFamily="18" charset="0"/>
                  <a:ea typeface="+mn-ea"/>
                  <a:cs typeface="Times New Roman" pitchFamily="18" charset="0"/>
                </a:rPr>
                <a:t>Phân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tích</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môi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trường</a:t>
              </a:r>
              <a:r>
                <a:rPr lang="en-US" sz="2400" b="1" dirty="0">
                  <a:solidFill>
                    <a:srgbClr val="000000"/>
                  </a:solidFill>
                  <a:latin typeface="Times New Roman" pitchFamily="18" charset="0"/>
                  <a:ea typeface="+mn-ea"/>
                  <a:cs typeface="Times New Roman" pitchFamily="18" charset="0"/>
                </a:rPr>
                <a:t> KDTQ</a:t>
              </a:r>
            </a:p>
          </p:txBody>
        </p:sp>
        <p:sp>
          <p:nvSpPr>
            <p:cNvPr id="23" name="Text Box 51"/>
            <p:cNvSpPr txBox="1">
              <a:spLocks noChangeArrowheads="1"/>
            </p:cNvSpPr>
            <p:nvPr/>
          </p:nvSpPr>
          <p:spPr bwMode="gray">
            <a:xfrm>
              <a:off x="1441" y="116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1</a:t>
              </a:r>
            </a:p>
          </p:txBody>
        </p:sp>
      </p:grpSp>
      <p:grpSp>
        <p:nvGrpSpPr>
          <p:cNvPr id="24" name="Group 68"/>
          <p:cNvGrpSpPr>
            <a:grpSpLocks/>
          </p:cNvGrpSpPr>
          <p:nvPr/>
        </p:nvGrpSpPr>
        <p:grpSpPr bwMode="auto">
          <a:xfrm>
            <a:off x="1734857" y="3318667"/>
            <a:ext cx="5613717" cy="685800"/>
            <a:chOff x="1344" y="1584"/>
            <a:chExt cx="2992" cy="432"/>
          </a:xfrm>
        </p:grpSpPr>
        <p:sp>
          <p:nvSpPr>
            <p:cNvPr id="25" name="AutoShape 53"/>
            <p:cNvSpPr>
              <a:spLocks noChangeArrowheads="1"/>
            </p:cNvSpPr>
            <p:nvPr/>
          </p:nvSpPr>
          <p:spPr bwMode="gray">
            <a:xfrm>
              <a:off x="1584" y="1659"/>
              <a:ext cx="2737"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6"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7" name="Text Box 55"/>
            <p:cNvSpPr txBox="1">
              <a:spLocks noChangeArrowheads="1"/>
            </p:cNvSpPr>
            <p:nvPr/>
          </p:nvSpPr>
          <p:spPr bwMode="gray">
            <a:xfrm>
              <a:off x="1789" y="1680"/>
              <a:ext cx="254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b="1" dirty="0" err="1">
                  <a:solidFill>
                    <a:srgbClr val="000000"/>
                  </a:solidFill>
                </a:rPr>
                <a:t>Phân</a:t>
              </a:r>
              <a:r>
                <a:rPr lang="en-US" b="1" dirty="0">
                  <a:solidFill>
                    <a:srgbClr val="000000"/>
                  </a:solidFill>
                </a:rPr>
                <a:t> </a:t>
              </a:r>
              <a:r>
                <a:rPr lang="en-US" b="1" dirty="0" err="1">
                  <a:solidFill>
                    <a:srgbClr val="000000"/>
                  </a:solidFill>
                </a:rPr>
                <a:t>tích</a:t>
              </a:r>
              <a:r>
                <a:rPr lang="en-US" b="1" dirty="0">
                  <a:solidFill>
                    <a:srgbClr val="000000"/>
                  </a:solidFill>
                </a:rPr>
                <a:t> </a:t>
              </a:r>
              <a:r>
                <a:rPr lang="en-US" b="1" dirty="0" err="1">
                  <a:solidFill>
                    <a:srgbClr val="000000"/>
                  </a:solidFill>
                </a:rPr>
                <a:t>môi</a:t>
              </a:r>
              <a:r>
                <a:rPr lang="en-US" b="1" dirty="0">
                  <a:solidFill>
                    <a:srgbClr val="000000"/>
                  </a:solidFill>
                </a:rPr>
                <a:t> </a:t>
              </a:r>
              <a:r>
                <a:rPr lang="en-US" b="1" dirty="0" err="1">
                  <a:solidFill>
                    <a:srgbClr val="000000"/>
                  </a:solidFill>
                </a:rPr>
                <a:t>trường</a:t>
              </a:r>
              <a:r>
                <a:rPr lang="en-US" b="1" dirty="0">
                  <a:solidFill>
                    <a:srgbClr val="000000"/>
                  </a:solidFill>
                </a:rPr>
                <a:t> </a:t>
              </a:r>
              <a:r>
                <a:rPr lang="en-US" b="1" dirty="0" err="1">
                  <a:solidFill>
                    <a:srgbClr val="000000"/>
                  </a:solidFill>
                </a:rPr>
                <a:t>ngành</a:t>
              </a:r>
              <a:endParaRPr lang="en-US" b="1" dirty="0">
                <a:solidFill>
                  <a:srgbClr val="000000"/>
                </a:solidFill>
              </a:endParaRPr>
            </a:p>
          </p:txBody>
        </p:sp>
        <p:sp>
          <p:nvSpPr>
            <p:cNvPr id="28" name="Text Box 56"/>
            <p:cNvSpPr txBox="1">
              <a:spLocks noChangeArrowheads="1"/>
            </p:cNvSpPr>
            <p:nvPr/>
          </p:nvSpPr>
          <p:spPr bwMode="gray">
            <a:xfrm>
              <a:off x="1441" y="164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2</a:t>
              </a:r>
            </a:p>
          </p:txBody>
        </p:sp>
      </p:grpSp>
      <p:grpSp>
        <p:nvGrpSpPr>
          <p:cNvPr id="29" name="Group 70"/>
          <p:cNvGrpSpPr>
            <a:grpSpLocks/>
          </p:cNvGrpSpPr>
          <p:nvPr/>
        </p:nvGrpSpPr>
        <p:grpSpPr bwMode="auto">
          <a:xfrm>
            <a:off x="1752600" y="5642768"/>
            <a:ext cx="5866747" cy="685800"/>
            <a:chOff x="1344" y="2544"/>
            <a:chExt cx="3120" cy="432"/>
          </a:xfrm>
        </p:grpSpPr>
        <p:sp>
          <p:nvSpPr>
            <p:cNvPr id="30" name="AutoShape 63"/>
            <p:cNvSpPr>
              <a:spLocks noChangeArrowheads="1"/>
            </p:cNvSpPr>
            <p:nvPr/>
          </p:nvSpPr>
          <p:spPr bwMode="gray">
            <a:xfrm>
              <a:off x="1584" y="261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1" name="AutoShape 64"/>
            <p:cNvSpPr>
              <a:spLocks noChangeArrowheads="1"/>
            </p:cNvSpPr>
            <p:nvPr/>
          </p:nvSpPr>
          <p:spPr bwMode="gray">
            <a:xfrm>
              <a:off x="1344" y="254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2" name="Text Box 65"/>
            <p:cNvSpPr txBox="1">
              <a:spLocks noChangeArrowheads="1"/>
            </p:cNvSpPr>
            <p:nvPr/>
          </p:nvSpPr>
          <p:spPr bwMode="gray">
            <a:xfrm>
              <a:off x="1779" y="2640"/>
              <a:ext cx="268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b="1" dirty="0" err="1">
                  <a:solidFill>
                    <a:srgbClr val="000000"/>
                  </a:solidFill>
                </a:rPr>
                <a:t>Phân</a:t>
              </a:r>
              <a:r>
                <a:rPr lang="en-US" b="1" dirty="0">
                  <a:solidFill>
                    <a:srgbClr val="000000"/>
                  </a:solidFill>
                </a:rPr>
                <a:t> </a:t>
              </a:r>
              <a:r>
                <a:rPr lang="en-US" b="1" dirty="0" err="1">
                  <a:solidFill>
                    <a:srgbClr val="000000"/>
                  </a:solidFill>
                </a:rPr>
                <a:t>tích</a:t>
              </a:r>
              <a:r>
                <a:rPr lang="en-US" b="1" dirty="0">
                  <a:solidFill>
                    <a:srgbClr val="000000"/>
                  </a:solidFill>
                </a:rPr>
                <a:t> </a:t>
              </a:r>
              <a:r>
                <a:rPr lang="en-US" b="1" dirty="0" err="1">
                  <a:solidFill>
                    <a:srgbClr val="000000"/>
                  </a:solidFill>
                </a:rPr>
                <a:t>tài</a:t>
              </a:r>
              <a:r>
                <a:rPr lang="en-US" b="1" dirty="0">
                  <a:solidFill>
                    <a:srgbClr val="000000"/>
                  </a:solidFill>
                </a:rPr>
                <a:t> </a:t>
              </a:r>
              <a:r>
                <a:rPr lang="en-US" b="1" dirty="0" err="1">
                  <a:solidFill>
                    <a:srgbClr val="000000"/>
                  </a:solidFill>
                </a:rPr>
                <a:t>chính</a:t>
              </a:r>
              <a:r>
                <a:rPr lang="en-US" b="1" dirty="0">
                  <a:solidFill>
                    <a:srgbClr val="000000"/>
                  </a:solidFill>
                </a:rPr>
                <a:t> DN</a:t>
              </a:r>
            </a:p>
          </p:txBody>
        </p:sp>
        <p:sp>
          <p:nvSpPr>
            <p:cNvPr id="33" name="Text Box 66"/>
            <p:cNvSpPr txBox="1">
              <a:spLocks noChangeArrowheads="1"/>
            </p:cNvSpPr>
            <p:nvPr/>
          </p:nvSpPr>
          <p:spPr bwMode="gray">
            <a:xfrm>
              <a:off x="1441" y="260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4</a:t>
              </a:r>
            </a:p>
          </p:txBody>
        </p:sp>
      </p:grpSp>
      <p:grpSp>
        <p:nvGrpSpPr>
          <p:cNvPr id="34" name="Group 25"/>
          <p:cNvGrpSpPr>
            <a:grpSpLocks/>
          </p:cNvGrpSpPr>
          <p:nvPr/>
        </p:nvGrpSpPr>
        <p:grpSpPr bwMode="auto">
          <a:xfrm>
            <a:off x="1676400" y="4461668"/>
            <a:ext cx="5657082" cy="685800"/>
            <a:chOff x="3810000" y="3962400"/>
            <a:chExt cx="5144839" cy="685800"/>
          </a:xfrm>
        </p:grpSpPr>
        <p:grpSp>
          <p:nvGrpSpPr>
            <p:cNvPr id="35" name="Group 69"/>
            <p:cNvGrpSpPr>
              <a:grpSpLocks/>
            </p:cNvGrpSpPr>
            <p:nvPr/>
          </p:nvGrpSpPr>
          <p:grpSpPr bwMode="auto">
            <a:xfrm>
              <a:off x="3810000" y="3962400"/>
              <a:ext cx="5105400" cy="685800"/>
              <a:chOff x="1344" y="2064"/>
              <a:chExt cx="2976" cy="432"/>
            </a:xfrm>
          </p:grpSpPr>
          <p:sp>
            <p:nvSpPr>
              <p:cNvPr id="37"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8"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9" name="Text Box 60"/>
              <p:cNvSpPr txBox="1">
                <a:spLocks noChangeArrowheads="1"/>
              </p:cNvSpPr>
              <p:nvPr/>
            </p:nvSpPr>
            <p:spPr bwMode="gray">
              <a:xfrm>
                <a:off x="1728" y="2112"/>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b="1">
                  <a:solidFill>
                    <a:srgbClr val="000000"/>
                  </a:solidFill>
                </a:endParaRPr>
              </a:p>
            </p:txBody>
          </p:sp>
          <p:sp>
            <p:nvSpPr>
              <p:cNvPr id="40" name="Text Box 61"/>
              <p:cNvSpPr txBox="1">
                <a:spLocks noChangeArrowheads="1"/>
              </p:cNvSpPr>
              <p:nvPr/>
            </p:nvSpPr>
            <p:spPr bwMode="gray">
              <a:xfrm>
                <a:off x="1454" y="2126"/>
                <a:ext cx="19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3</a:t>
                </a:r>
              </a:p>
            </p:txBody>
          </p:sp>
        </p:grpSp>
        <p:sp>
          <p:nvSpPr>
            <p:cNvPr id="36" name="Rectangle 35"/>
            <p:cNvSpPr/>
            <p:nvPr/>
          </p:nvSpPr>
          <p:spPr>
            <a:xfrm>
              <a:off x="4444364" y="4114800"/>
              <a:ext cx="4510475" cy="461665"/>
            </a:xfrm>
            <a:prstGeom prst="rect">
              <a:avLst/>
            </a:prstGeom>
          </p:spPr>
          <p:txBody>
            <a:bodyPr wrap="square">
              <a:spAutoFit/>
            </a:bodyPr>
            <a:lstStyle/>
            <a:p>
              <a:pPr algn="r" eaLnBrk="0" hangingPunct="0">
                <a:defRPr/>
              </a:pPr>
              <a:r>
                <a:rPr lang="en-US" sz="2400" b="1" dirty="0" err="1">
                  <a:solidFill>
                    <a:srgbClr val="000000"/>
                  </a:solidFill>
                  <a:latin typeface="Times New Roman" pitchFamily="18" charset="0"/>
                  <a:ea typeface="+mn-ea"/>
                  <a:cs typeface="Times New Roman" pitchFamily="18" charset="0"/>
                </a:rPr>
                <a:t>Phân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tích</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môi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trường</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bên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trong</a:t>
              </a:r>
              <a:r>
                <a:rPr lang="en-US" sz="2400" b="1" dirty="0">
                  <a:solidFill>
                    <a:srgbClr val="000000"/>
                  </a:solidFill>
                  <a:latin typeface="Times New Roman" pitchFamily="18" charset="0"/>
                  <a:ea typeface="+mn-ea"/>
                  <a:cs typeface="Times New Roman" pitchFamily="18" charset="0"/>
                </a:rPr>
                <a:t> DN </a:t>
              </a:r>
            </a:p>
          </p:txBody>
        </p:sp>
      </p:grpSp>
    </p:spTree>
    <p:extLst>
      <p:ext uri="{BB962C8B-B14F-4D97-AF65-F5344CB8AC3E}">
        <p14:creationId xmlns:p14="http://schemas.microsoft.com/office/powerpoint/2010/main" val="650855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00031"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pic>
        <p:nvPicPr>
          <p:cNvPr id="10" name="Content Placeholder 9" descr="pest2.png"/>
          <p:cNvPicPr>
            <a:picLocks noGrp="1" noChangeAspect="1"/>
          </p:cNvPicPr>
          <p:nvPr>
            <p:ph idx="1"/>
          </p:nvPr>
        </p:nvPicPr>
        <p:blipFill>
          <a:blip r:embed="rId2">
            <a:extLst>
              <a:ext uri="{28A0092B-C50C-407E-A947-70E740481C1C}">
                <a14:useLocalDpi xmlns:a14="http://schemas.microsoft.com/office/drawing/2010/main" val="0"/>
              </a:ext>
            </a:extLst>
          </a:blip>
          <a:srcRect l="-21437" r="-21437"/>
          <a:stretch>
            <a:fillRect/>
          </a:stretch>
        </p:blipFill>
        <p:spPr>
          <a:xfrm>
            <a:off x="-799561" y="1949824"/>
            <a:ext cx="10958690" cy="4007224"/>
          </a:xfrm>
        </p:spPr>
      </p:pic>
    </p:spTree>
    <p:extLst>
      <p:ext uri="{BB962C8B-B14F-4D97-AF65-F5344CB8AC3E}">
        <p14:creationId xmlns:p14="http://schemas.microsoft.com/office/powerpoint/2010/main" val="20967650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8078420"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a:xfrm>
            <a:off x="779463" y="1949824"/>
            <a:ext cx="6045662" cy="4007224"/>
          </a:xfrm>
        </p:spPr>
        <p:txBody>
          <a:bodyPr>
            <a:normAutofit fontScale="85000" lnSpcReduction="10000"/>
          </a:bodyPr>
          <a:lstStyle/>
          <a:p>
            <a:pPr marL="349250" lvl="1" indent="0">
              <a:buNone/>
            </a:pPr>
            <a:r>
              <a:rPr lang="en-US" sz="2400" b="1" dirty="0" err="1"/>
              <a:t>Môi</a:t>
            </a:r>
            <a:r>
              <a:rPr lang="en-US" sz="2400" b="1" dirty="0"/>
              <a:t> </a:t>
            </a:r>
            <a:r>
              <a:rPr lang="en-US" sz="2400" b="1" dirty="0" err="1"/>
              <a:t>trường</a:t>
            </a:r>
            <a:r>
              <a:rPr lang="en-US" sz="2400" b="1" dirty="0"/>
              <a:t> </a:t>
            </a:r>
            <a:r>
              <a:rPr lang="en-US" sz="2400" b="1" dirty="0" err="1"/>
              <a:t>chính</a:t>
            </a:r>
            <a:r>
              <a:rPr lang="en-US" sz="2400" b="1" dirty="0"/>
              <a:t> </a:t>
            </a:r>
            <a:r>
              <a:rPr lang="en-US" sz="2400" b="1" dirty="0" err="1"/>
              <a:t>trị</a:t>
            </a:r>
            <a:r>
              <a:rPr lang="en-US" sz="2400" b="1" dirty="0"/>
              <a:t>:</a:t>
            </a:r>
          </a:p>
          <a:p>
            <a:pPr lvl="1"/>
            <a:r>
              <a:rPr lang="en-US" dirty="0" err="1"/>
              <a:t>Sự</a:t>
            </a:r>
            <a:r>
              <a:rPr lang="en-US" dirty="0"/>
              <a:t> </a:t>
            </a:r>
            <a:r>
              <a:rPr lang="en-US" dirty="0" err="1"/>
              <a:t>bình</a:t>
            </a:r>
            <a:r>
              <a:rPr lang="en-US" dirty="0"/>
              <a:t> </a:t>
            </a:r>
            <a:r>
              <a:rPr lang="en-US" dirty="0" err="1"/>
              <a:t>ổn</a:t>
            </a:r>
            <a:r>
              <a:rPr lang="en-US" dirty="0"/>
              <a:t> </a:t>
            </a:r>
            <a:r>
              <a:rPr lang="en-US" dirty="0" err="1"/>
              <a:t>của</a:t>
            </a:r>
            <a:r>
              <a:rPr lang="en-US" dirty="0"/>
              <a:t> </a:t>
            </a:r>
            <a:r>
              <a:rPr lang="en-US" dirty="0" err="1"/>
              <a:t>môi</a:t>
            </a:r>
            <a:r>
              <a:rPr lang="en-US" dirty="0"/>
              <a:t> </a:t>
            </a:r>
            <a:r>
              <a:rPr lang="en-US" dirty="0" err="1"/>
              <a:t>trường</a:t>
            </a:r>
            <a:r>
              <a:rPr lang="en-US" dirty="0"/>
              <a:t> </a:t>
            </a:r>
            <a:r>
              <a:rPr lang="en-US" dirty="0" err="1"/>
              <a:t>chính</a:t>
            </a:r>
            <a:r>
              <a:rPr lang="en-US" dirty="0"/>
              <a:t> </a:t>
            </a:r>
            <a:r>
              <a:rPr lang="en-US" dirty="0" err="1"/>
              <a:t>trị</a:t>
            </a:r>
            <a:r>
              <a:rPr lang="en-US" dirty="0"/>
              <a:t>, </a:t>
            </a:r>
            <a:r>
              <a:rPr lang="en-US" dirty="0" err="1"/>
              <a:t>các</a:t>
            </a:r>
            <a:r>
              <a:rPr lang="en-US" dirty="0"/>
              <a:t> </a:t>
            </a:r>
            <a:r>
              <a:rPr lang="en-US" dirty="0" err="1"/>
              <a:t>thể</a:t>
            </a:r>
            <a:r>
              <a:rPr lang="en-US" dirty="0"/>
              <a:t> </a:t>
            </a:r>
            <a:r>
              <a:rPr lang="en-US" dirty="0" err="1"/>
              <a:t>chế</a:t>
            </a:r>
            <a:r>
              <a:rPr lang="en-US" dirty="0"/>
              <a:t> </a:t>
            </a:r>
            <a:r>
              <a:rPr lang="en-US" dirty="0" err="1"/>
              <a:t>luật</a:t>
            </a:r>
            <a:r>
              <a:rPr lang="en-US" dirty="0"/>
              <a:t> </a:t>
            </a:r>
            <a:r>
              <a:rPr lang="en-US" dirty="0" err="1"/>
              <a:t>pháp</a:t>
            </a:r>
            <a:endParaRPr lang="en-US" dirty="0"/>
          </a:p>
          <a:p>
            <a:pPr lvl="1"/>
            <a:r>
              <a:rPr lang="en-US" dirty="0" err="1"/>
              <a:t>Chính</a:t>
            </a:r>
            <a:r>
              <a:rPr lang="en-US" dirty="0"/>
              <a:t> </a:t>
            </a:r>
            <a:r>
              <a:rPr lang="en-US" dirty="0" err="1"/>
              <a:t>sách</a:t>
            </a:r>
            <a:r>
              <a:rPr lang="en-US" dirty="0"/>
              <a:t> </a:t>
            </a:r>
            <a:r>
              <a:rPr lang="en-US" dirty="0" err="1"/>
              <a:t>thuế</a:t>
            </a:r>
            <a:endParaRPr lang="en-US" dirty="0"/>
          </a:p>
          <a:p>
            <a:pPr lvl="1"/>
            <a:r>
              <a:rPr lang="en-US" dirty="0" err="1"/>
              <a:t>Các</a:t>
            </a:r>
            <a:r>
              <a:rPr lang="en-US" dirty="0"/>
              <a:t> </a:t>
            </a:r>
            <a:r>
              <a:rPr lang="en-US" dirty="0" err="1"/>
              <a:t>đạo</a:t>
            </a:r>
            <a:r>
              <a:rPr lang="en-US" dirty="0"/>
              <a:t> </a:t>
            </a:r>
            <a:r>
              <a:rPr lang="en-US" dirty="0" err="1"/>
              <a:t>luật</a:t>
            </a:r>
            <a:r>
              <a:rPr lang="en-US" dirty="0"/>
              <a:t> </a:t>
            </a:r>
            <a:r>
              <a:rPr lang="en-US" dirty="0" err="1"/>
              <a:t>liên</a:t>
            </a:r>
            <a:r>
              <a:rPr lang="en-US" dirty="0"/>
              <a:t> </a:t>
            </a:r>
            <a:r>
              <a:rPr lang="en-US" dirty="0" err="1"/>
              <a:t>quan</a:t>
            </a:r>
            <a:endParaRPr lang="en-US" dirty="0"/>
          </a:p>
          <a:p>
            <a:pPr lvl="1"/>
            <a:r>
              <a:rPr lang="en-US" dirty="0" err="1"/>
              <a:t>Hệ</a:t>
            </a:r>
            <a:r>
              <a:rPr lang="en-US" dirty="0"/>
              <a:t> </a:t>
            </a:r>
            <a:r>
              <a:rPr lang="en-US" dirty="0" err="1"/>
              <a:t>thống</a:t>
            </a:r>
            <a:r>
              <a:rPr lang="en-US" dirty="0"/>
              <a:t> </a:t>
            </a:r>
            <a:r>
              <a:rPr lang="en-US" dirty="0" err="1"/>
              <a:t>chính</a:t>
            </a:r>
            <a:r>
              <a:rPr lang="en-US" dirty="0"/>
              <a:t> </a:t>
            </a:r>
            <a:r>
              <a:rPr lang="en-US" dirty="0" err="1"/>
              <a:t>sách</a:t>
            </a:r>
            <a:r>
              <a:rPr lang="en-US" dirty="0"/>
              <a:t> </a:t>
            </a:r>
            <a:r>
              <a:rPr lang="en-US" dirty="0" err="1"/>
              <a:t>của</a:t>
            </a:r>
            <a:r>
              <a:rPr lang="en-US" dirty="0"/>
              <a:t> </a:t>
            </a:r>
            <a:r>
              <a:rPr lang="en-US" dirty="0" err="1"/>
              <a:t>Nhà</a:t>
            </a:r>
            <a:r>
              <a:rPr lang="en-US" dirty="0"/>
              <a:t> </a:t>
            </a:r>
            <a:r>
              <a:rPr lang="en-US" dirty="0" err="1"/>
              <a:t>nước</a:t>
            </a:r>
            <a:endParaRPr lang="en-US" dirty="0"/>
          </a:p>
          <a:p>
            <a:pPr lvl="1"/>
            <a:r>
              <a:rPr lang="en-US" dirty="0" err="1">
                <a:sym typeface="Wingdings"/>
              </a:rPr>
              <a:t>Vấn</a:t>
            </a:r>
            <a:r>
              <a:rPr lang="en-US" dirty="0">
                <a:sym typeface="Wingdings"/>
              </a:rPr>
              <a:t> </a:t>
            </a:r>
            <a:r>
              <a:rPr lang="en-US" dirty="0" err="1">
                <a:sym typeface="Wingdings"/>
              </a:rPr>
              <a:t>đề</a:t>
            </a:r>
            <a:r>
              <a:rPr lang="en-US" dirty="0">
                <a:sym typeface="Wingdings"/>
              </a:rPr>
              <a:t> </a:t>
            </a:r>
            <a:r>
              <a:rPr lang="en-US" dirty="0" err="1">
                <a:sym typeface="Wingdings"/>
              </a:rPr>
              <a:t>đặt</a:t>
            </a:r>
            <a:r>
              <a:rPr lang="en-US" dirty="0">
                <a:sym typeface="Wingdings"/>
              </a:rPr>
              <a:t> </a:t>
            </a:r>
            <a:r>
              <a:rPr lang="en-US" dirty="0" err="1">
                <a:sym typeface="Wingdings"/>
              </a:rPr>
              <a:t>ra</a:t>
            </a:r>
            <a:r>
              <a:rPr lang="en-US" dirty="0">
                <a:sym typeface="Wingdings"/>
              </a:rPr>
              <a:t>:</a:t>
            </a:r>
          </a:p>
          <a:p>
            <a:pPr lvl="2"/>
            <a:r>
              <a:rPr lang="en-US" dirty="0" err="1">
                <a:sym typeface="Wingdings"/>
              </a:rPr>
              <a:t>Tính</a:t>
            </a:r>
            <a:r>
              <a:rPr lang="en-US" dirty="0">
                <a:sym typeface="Wingdings"/>
              </a:rPr>
              <a:t> </a:t>
            </a:r>
            <a:r>
              <a:rPr lang="en-US" dirty="0" err="1">
                <a:sym typeface="Wingdings"/>
              </a:rPr>
              <a:t>đầy</a:t>
            </a:r>
            <a:r>
              <a:rPr lang="en-US" dirty="0">
                <a:sym typeface="Wingdings"/>
              </a:rPr>
              <a:t> </a:t>
            </a:r>
            <a:r>
              <a:rPr lang="en-US" dirty="0" err="1">
                <a:sym typeface="Wingdings"/>
              </a:rPr>
              <a:t>đủ</a:t>
            </a:r>
            <a:r>
              <a:rPr lang="en-US" dirty="0">
                <a:sym typeface="Wingdings"/>
              </a:rPr>
              <a:t>, </a:t>
            </a:r>
            <a:r>
              <a:rPr lang="en-US" dirty="0" err="1">
                <a:sym typeface="Wingdings"/>
              </a:rPr>
              <a:t>rõ</a:t>
            </a:r>
            <a:r>
              <a:rPr lang="en-US" dirty="0">
                <a:sym typeface="Wingdings"/>
              </a:rPr>
              <a:t> </a:t>
            </a:r>
            <a:r>
              <a:rPr lang="en-US" dirty="0" err="1">
                <a:sym typeface="Wingdings"/>
              </a:rPr>
              <a:t>ràng</a:t>
            </a:r>
            <a:r>
              <a:rPr lang="en-US" dirty="0">
                <a:sym typeface="Wingdings"/>
              </a:rPr>
              <a:t>, chi </a:t>
            </a:r>
            <a:r>
              <a:rPr lang="en-US" dirty="0" err="1">
                <a:sym typeface="Wingdings"/>
              </a:rPr>
              <a:t>tiết</a:t>
            </a:r>
            <a:r>
              <a:rPr lang="en-US" dirty="0">
                <a:sym typeface="Wingdings"/>
              </a:rPr>
              <a:t> </a:t>
            </a:r>
            <a:r>
              <a:rPr lang="en-US" dirty="0" err="1">
                <a:sym typeface="Wingdings"/>
              </a:rPr>
              <a:t>của</a:t>
            </a:r>
            <a:r>
              <a:rPr lang="en-US" dirty="0">
                <a:sym typeface="Wingdings"/>
              </a:rPr>
              <a:t> </a:t>
            </a:r>
            <a:r>
              <a:rPr lang="en-US" dirty="0" err="1">
                <a:sym typeface="Wingdings"/>
              </a:rPr>
              <a:t>hệ</a:t>
            </a:r>
            <a:r>
              <a:rPr lang="en-US" dirty="0">
                <a:sym typeface="Wingdings"/>
              </a:rPr>
              <a:t> </a:t>
            </a:r>
            <a:r>
              <a:rPr lang="en-US" dirty="0" err="1">
                <a:sym typeface="Wingdings"/>
              </a:rPr>
              <a:t>thống</a:t>
            </a:r>
            <a:r>
              <a:rPr lang="en-US" dirty="0">
                <a:sym typeface="Wingdings"/>
              </a:rPr>
              <a:t> </a:t>
            </a:r>
            <a:r>
              <a:rPr lang="en-US" dirty="0" err="1">
                <a:sym typeface="Wingdings"/>
              </a:rPr>
              <a:t>luật</a:t>
            </a:r>
            <a:r>
              <a:rPr lang="en-US" dirty="0">
                <a:sym typeface="Wingdings"/>
              </a:rPr>
              <a:t> </a:t>
            </a:r>
            <a:r>
              <a:rPr lang="en-US" dirty="0" err="1">
                <a:sym typeface="Wingdings"/>
              </a:rPr>
              <a:t>pháp</a:t>
            </a:r>
            <a:endParaRPr lang="en-US" dirty="0">
              <a:sym typeface="Wingdings"/>
            </a:endParaRPr>
          </a:p>
          <a:p>
            <a:pPr lvl="2"/>
            <a:r>
              <a:rPr lang="en-US" dirty="0" err="1">
                <a:sym typeface="Wingdings"/>
              </a:rPr>
              <a:t>Quan</a:t>
            </a:r>
            <a:r>
              <a:rPr lang="en-US" dirty="0">
                <a:sym typeface="Wingdings"/>
              </a:rPr>
              <a:t> </a:t>
            </a:r>
            <a:r>
              <a:rPr lang="en-US" dirty="0" err="1">
                <a:sym typeface="Wingdings"/>
              </a:rPr>
              <a:t>điểm</a:t>
            </a:r>
            <a:r>
              <a:rPr lang="en-US" dirty="0">
                <a:sym typeface="Wingdings"/>
              </a:rPr>
              <a:t>, </a:t>
            </a:r>
            <a:r>
              <a:rPr lang="en-US" dirty="0" err="1">
                <a:sym typeface="Wingdings"/>
              </a:rPr>
              <a:t>tư</a:t>
            </a:r>
            <a:r>
              <a:rPr lang="en-US" dirty="0">
                <a:sym typeface="Wingdings"/>
              </a:rPr>
              <a:t> </a:t>
            </a:r>
            <a:r>
              <a:rPr lang="en-US" dirty="0" err="1">
                <a:sym typeface="Wingdings"/>
              </a:rPr>
              <a:t>tưởng</a:t>
            </a:r>
            <a:r>
              <a:rPr lang="en-US" dirty="0">
                <a:sym typeface="Wingdings"/>
              </a:rPr>
              <a:t> </a:t>
            </a:r>
            <a:r>
              <a:rPr lang="en-US" dirty="0" err="1">
                <a:sym typeface="Wingdings"/>
              </a:rPr>
              <a:t>của</a:t>
            </a:r>
            <a:r>
              <a:rPr lang="en-US" dirty="0">
                <a:sym typeface="Wingdings"/>
              </a:rPr>
              <a:t> </a:t>
            </a:r>
            <a:r>
              <a:rPr lang="en-US" dirty="0" err="1">
                <a:sym typeface="Wingdings"/>
              </a:rPr>
              <a:t>Nhà</a:t>
            </a:r>
            <a:r>
              <a:rPr lang="en-US" dirty="0">
                <a:sym typeface="Wingdings"/>
              </a:rPr>
              <a:t> </a:t>
            </a:r>
            <a:r>
              <a:rPr lang="en-US" dirty="0" err="1">
                <a:sym typeface="Wingdings"/>
              </a:rPr>
              <a:t>nước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sxkd</a:t>
            </a:r>
            <a:endParaRPr lang="en-US" dirty="0">
              <a:sym typeface="Wingdings"/>
            </a:endParaRPr>
          </a:p>
          <a:p>
            <a:pPr lvl="2"/>
            <a:r>
              <a:rPr lang="en-US" dirty="0" err="1">
                <a:sym typeface="Wingdings"/>
              </a:rPr>
              <a:t>Năng</a:t>
            </a:r>
            <a:r>
              <a:rPr lang="en-US" dirty="0">
                <a:sym typeface="Wingdings"/>
              </a:rPr>
              <a:t> </a:t>
            </a:r>
            <a:r>
              <a:rPr lang="en-US" dirty="0" err="1">
                <a:sym typeface="Wingdings"/>
              </a:rPr>
              <a:t>lực</a:t>
            </a:r>
            <a:r>
              <a:rPr lang="en-US" dirty="0">
                <a:sym typeface="Wingdings"/>
              </a:rPr>
              <a:t> </a:t>
            </a:r>
            <a:r>
              <a:rPr lang="en-US" dirty="0" err="1">
                <a:sym typeface="Wingdings"/>
              </a:rPr>
              <a:t>hành</a:t>
            </a:r>
            <a:r>
              <a:rPr lang="en-US" dirty="0">
                <a:sym typeface="Wingdings"/>
              </a:rPr>
              <a:t> </a:t>
            </a:r>
            <a:r>
              <a:rPr lang="en-US" dirty="0" err="1">
                <a:sym typeface="Wingdings"/>
              </a:rPr>
              <a:t>pháp</a:t>
            </a:r>
            <a:r>
              <a:rPr lang="en-US" dirty="0">
                <a:sym typeface="Wingdings"/>
              </a:rPr>
              <a:t> </a:t>
            </a:r>
            <a:r>
              <a:rPr lang="en-US" dirty="0" err="1">
                <a:sym typeface="Wingdings"/>
              </a:rPr>
              <a:t>của</a:t>
            </a:r>
            <a:r>
              <a:rPr lang="en-US" dirty="0">
                <a:sym typeface="Wingdings"/>
              </a:rPr>
              <a:t> </a:t>
            </a:r>
            <a:r>
              <a:rPr lang="en-US" dirty="0" err="1">
                <a:sym typeface="Wingdings"/>
              </a:rPr>
              <a:t>Chính</a:t>
            </a:r>
            <a:r>
              <a:rPr lang="en-US" dirty="0">
                <a:sym typeface="Wingdings"/>
              </a:rPr>
              <a:t> </a:t>
            </a:r>
            <a:r>
              <a:rPr lang="en-US" dirty="0" err="1">
                <a:sym typeface="Wingdings"/>
              </a:rPr>
              <a:t>phủ</a:t>
            </a:r>
            <a:endParaRPr lang="en-US" dirty="0">
              <a:sym typeface="Wingdings"/>
            </a:endParaRPr>
          </a:p>
          <a:p>
            <a:pPr lvl="2"/>
            <a:r>
              <a:rPr lang="en-US" dirty="0" err="1">
                <a:sym typeface="Wingdings"/>
              </a:rPr>
              <a:t>Ý</a:t>
            </a:r>
            <a:r>
              <a:rPr lang="en-US" dirty="0">
                <a:sym typeface="Wingdings"/>
              </a:rPr>
              <a:t> </a:t>
            </a:r>
            <a:r>
              <a:rPr lang="en-US" dirty="0" err="1">
                <a:sym typeface="Wingdings"/>
              </a:rPr>
              <a:t>thức</a:t>
            </a:r>
            <a:r>
              <a:rPr lang="en-US" dirty="0">
                <a:sym typeface="Wingdings"/>
              </a:rPr>
              <a:t> </a:t>
            </a:r>
            <a:r>
              <a:rPr lang="en-US" dirty="0" err="1">
                <a:sym typeface="Wingdings"/>
              </a:rPr>
              <a:t>chấp</a:t>
            </a:r>
            <a:r>
              <a:rPr lang="en-US" dirty="0">
                <a:sym typeface="Wingdings"/>
              </a:rPr>
              <a:t> </a:t>
            </a:r>
            <a:r>
              <a:rPr lang="en-US" dirty="0" err="1">
                <a:sym typeface="Wingdings"/>
              </a:rPr>
              <a:t>hành</a:t>
            </a:r>
            <a:r>
              <a:rPr lang="en-US" dirty="0">
                <a:sym typeface="Wingdings"/>
              </a:rPr>
              <a:t> </a:t>
            </a:r>
            <a:r>
              <a:rPr lang="en-US" dirty="0" err="1">
                <a:sym typeface="Wingdings"/>
              </a:rPr>
              <a:t>của</a:t>
            </a:r>
            <a:r>
              <a:rPr lang="en-US" dirty="0">
                <a:sym typeface="Wingdings"/>
              </a:rPr>
              <a:t> </a:t>
            </a:r>
            <a:r>
              <a:rPr lang="en-US" dirty="0" err="1">
                <a:sym typeface="Wingdings"/>
              </a:rPr>
              <a:t>các</a:t>
            </a:r>
            <a:r>
              <a:rPr lang="en-US" dirty="0">
                <a:sym typeface="Wingdings"/>
              </a:rPr>
              <a:t> </a:t>
            </a:r>
            <a:r>
              <a:rPr lang="en-US" dirty="0" err="1">
                <a:sym typeface="Wingdings"/>
              </a:rPr>
              <a:t>tổ</a:t>
            </a:r>
            <a:r>
              <a:rPr lang="en-US" dirty="0">
                <a:sym typeface="Wingdings"/>
              </a:rPr>
              <a:t> </a:t>
            </a:r>
            <a:r>
              <a:rPr lang="en-US" dirty="0" err="1">
                <a:sym typeface="Wingdings"/>
              </a:rPr>
              <a:t>chức</a:t>
            </a:r>
            <a:r>
              <a:rPr lang="en-US" dirty="0">
                <a:sym typeface="Wingdings"/>
              </a:rPr>
              <a:t> </a:t>
            </a:r>
            <a:r>
              <a:rPr lang="en-US" dirty="0" err="1">
                <a:sym typeface="Wingdings"/>
              </a:rPr>
              <a:t>và</a:t>
            </a:r>
            <a:r>
              <a:rPr lang="en-US" dirty="0">
                <a:sym typeface="Wingdings"/>
              </a:rPr>
              <a:t> </a:t>
            </a:r>
            <a:r>
              <a:rPr lang="en-US" dirty="0" err="1">
                <a:sym typeface="Wingdings"/>
              </a:rPr>
              <a:t>công</a:t>
            </a:r>
            <a:r>
              <a:rPr lang="en-US" dirty="0">
                <a:sym typeface="Wingdings"/>
              </a:rPr>
              <a:t> </a:t>
            </a:r>
            <a:r>
              <a:rPr lang="en-US" dirty="0" err="1">
                <a:sym typeface="Wingdings"/>
              </a:rPr>
              <a:t>dân</a:t>
            </a:r>
            <a:endParaRPr lang="en-US" dirty="0">
              <a:sym typeface="Wingdings"/>
            </a:endParaRP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p:txBody>
      </p:sp>
      <p:pic>
        <p:nvPicPr>
          <p:cNvPr id="4" name="Picture 3" descr="pes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125" y="1949824"/>
            <a:ext cx="2032758" cy="4258775"/>
          </a:xfrm>
          <a:prstGeom prst="rect">
            <a:avLst/>
          </a:prstGeom>
        </p:spPr>
      </p:pic>
    </p:spTree>
    <p:extLst>
      <p:ext uri="{BB962C8B-B14F-4D97-AF65-F5344CB8AC3E}">
        <p14:creationId xmlns:p14="http://schemas.microsoft.com/office/powerpoint/2010/main" val="43708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lstStyle/>
          <a:p>
            <a:pPr marL="349250" lvl="1" indent="0">
              <a:lnSpc>
                <a:spcPct val="130000"/>
              </a:lnSpc>
              <a:buNone/>
            </a:pPr>
            <a:r>
              <a:rPr lang="en-US" sz="2400" b="1" dirty="0" err="1"/>
              <a:t>Môi</a:t>
            </a:r>
            <a:r>
              <a:rPr lang="en-US" sz="2400" b="1" dirty="0"/>
              <a:t> </a:t>
            </a:r>
            <a:r>
              <a:rPr lang="en-US" sz="2400" b="1" dirty="0" err="1"/>
              <a:t>trường</a:t>
            </a:r>
            <a:r>
              <a:rPr lang="en-US" sz="2400" b="1" dirty="0"/>
              <a:t> </a:t>
            </a:r>
            <a:r>
              <a:rPr lang="en-US" sz="2400" b="1" dirty="0" err="1"/>
              <a:t>kinh</a:t>
            </a:r>
            <a:r>
              <a:rPr lang="en-US" sz="2400" b="1" dirty="0"/>
              <a:t> </a:t>
            </a:r>
            <a:r>
              <a:rPr lang="en-US" sz="2400" b="1" dirty="0" err="1"/>
              <a:t>tế</a:t>
            </a:r>
            <a:r>
              <a:rPr lang="en-US" sz="2400" b="1" dirty="0"/>
              <a:t>:</a:t>
            </a:r>
          </a:p>
          <a:p>
            <a:pPr lvl="1">
              <a:lnSpc>
                <a:spcPct val="130000"/>
              </a:lnSpc>
            </a:pPr>
            <a:r>
              <a:rPr lang="en-US" dirty="0" err="1"/>
              <a:t>Tình</a:t>
            </a:r>
            <a:r>
              <a:rPr lang="en-US" dirty="0"/>
              <a:t> </a:t>
            </a:r>
            <a:r>
              <a:rPr lang="en-US" dirty="0" err="1"/>
              <a:t>trạng</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endParaRPr lang="en-US" dirty="0"/>
          </a:p>
          <a:p>
            <a:pPr lvl="1">
              <a:lnSpc>
                <a:spcPct val="130000"/>
              </a:lnSpc>
            </a:pPr>
            <a:r>
              <a:rPr lang="en-US" dirty="0" err="1"/>
              <a:t>Các</a:t>
            </a:r>
            <a:r>
              <a:rPr lang="en-US" dirty="0"/>
              <a:t> </a:t>
            </a:r>
            <a:r>
              <a:rPr lang="en-US" dirty="0" err="1"/>
              <a:t>yếu</a:t>
            </a:r>
            <a:r>
              <a:rPr lang="en-US" dirty="0"/>
              <a:t> </a:t>
            </a:r>
            <a:r>
              <a:rPr lang="en-US" dirty="0" err="1"/>
              <a:t>tố</a:t>
            </a:r>
            <a:r>
              <a:rPr lang="en-US" dirty="0"/>
              <a:t> </a:t>
            </a:r>
            <a:r>
              <a:rPr lang="en-US" dirty="0" err="1"/>
              <a:t>tác</a:t>
            </a:r>
            <a:r>
              <a:rPr lang="en-US" dirty="0"/>
              <a:t> </a:t>
            </a:r>
            <a:r>
              <a:rPr lang="en-US" dirty="0" err="1"/>
              <a:t>động</a:t>
            </a:r>
            <a:r>
              <a:rPr lang="en-US" dirty="0"/>
              <a:t> </a:t>
            </a:r>
            <a:r>
              <a:rPr lang="en-US" dirty="0" err="1"/>
              <a:t>đến</a:t>
            </a:r>
            <a:r>
              <a:rPr lang="en-US" dirty="0"/>
              <a:t> </a:t>
            </a:r>
            <a:r>
              <a:rPr lang="en-US" dirty="0" err="1"/>
              <a:t>nền</a:t>
            </a:r>
            <a:r>
              <a:rPr lang="en-US" dirty="0"/>
              <a:t> </a:t>
            </a:r>
            <a:r>
              <a:rPr lang="en-US" dirty="0" err="1"/>
              <a:t>kinh</a:t>
            </a:r>
            <a:r>
              <a:rPr lang="en-US" dirty="0"/>
              <a:t> </a:t>
            </a:r>
            <a:r>
              <a:rPr lang="en-US" dirty="0" err="1"/>
              <a:t>tế</a:t>
            </a:r>
            <a:endParaRPr lang="en-US" dirty="0"/>
          </a:p>
          <a:p>
            <a:pPr lvl="1">
              <a:lnSpc>
                <a:spcPct val="130000"/>
              </a:lnSpc>
            </a:pPr>
            <a:r>
              <a:rPr lang="en-US" dirty="0" err="1"/>
              <a:t>Chính</a:t>
            </a:r>
            <a:r>
              <a:rPr lang="en-US" dirty="0"/>
              <a:t> </a:t>
            </a:r>
            <a:r>
              <a:rPr lang="en-US" dirty="0" err="1"/>
              <a:t>sách</a:t>
            </a:r>
            <a:r>
              <a:rPr lang="en-US" dirty="0"/>
              <a:t> </a:t>
            </a:r>
            <a:r>
              <a:rPr lang="en-US" dirty="0" err="1"/>
              <a:t>của</a:t>
            </a:r>
            <a:r>
              <a:rPr lang="en-US" dirty="0"/>
              <a:t> </a:t>
            </a:r>
            <a:r>
              <a:rPr lang="en-US" dirty="0" err="1"/>
              <a:t>Chính</a:t>
            </a:r>
            <a:r>
              <a:rPr lang="en-US" dirty="0"/>
              <a:t> </a:t>
            </a:r>
            <a:r>
              <a:rPr lang="en-US" dirty="0" err="1"/>
              <a:t>Phủ</a:t>
            </a:r>
            <a:endParaRPr lang="en-US" dirty="0"/>
          </a:p>
          <a:p>
            <a:pPr lvl="1">
              <a:lnSpc>
                <a:spcPct val="130000"/>
              </a:lnSpc>
            </a:pPr>
            <a:r>
              <a:rPr lang="en-US" dirty="0" err="1"/>
              <a:t>Triển</a:t>
            </a:r>
            <a:r>
              <a:rPr lang="en-US" dirty="0"/>
              <a:t> </a:t>
            </a:r>
            <a:r>
              <a:rPr lang="en-US" dirty="0" err="1"/>
              <a:t>vọng</a:t>
            </a:r>
            <a:r>
              <a:rPr lang="en-US" dirty="0"/>
              <a:t> </a:t>
            </a:r>
            <a:r>
              <a:rPr lang="en-US" dirty="0" err="1"/>
              <a:t>kinh</a:t>
            </a:r>
            <a:r>
              <a:rPr lang="en-US" dirty="0"/>
              <a:t> </a:t>
            </a:r>
            <a:r>
              <a:rPr lang="en-US" dirty="0" err="1"/>
              <a:t>tế</a:t>
            </a:r>
            <a:r>
              <a:rPr lang="en-US" dirty="0"/>
              <a:t> </a:t>
            </a:r>
            <a:r>
              <a:rPr lang="en-US" dirty="0" err="1"/>
              <a:t>trong</a:t>
            </a:r>
            <a:r>
              <a:rPr lang="en-US" dirty="0"/>
              <a:t> </a:t>
            </a:r>
            <a:r>
              <a:rPr lang="en-US" dirty="0" err="1"/>
              <a:t>tương</a:t>
            </a:r>
            <a:r>
              <a:rPr lang="en-US" dirty="0"/>
              <a:t> </a:t>
            </a:r>
            <a:r>
              <a:rPr lang="en-US" dirty="0" err="1"/>
              <a:t>lai</a:t>
            </a:r>
            <a:endParaRPr lang="en-US" dirty="0"/>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economic facto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822" y="2412233"/>
            <a:ext cx="2364129" cy="2321181"/>
          </a:xfrm>
          <a:prstGeom prst="rect">
            <a:avLst/>
          </a:prstGeom>
        </p:spPr>
      </p:pic>
    </p:spTree>
    <p:extLst>
      <p:ext uri="{BB962C8B-B14F-4D97-AF65-F5344CB8AC3E}">
        <p14:creationId xmlns:p14="http://schemas.microsoft.com/office/powerpoint/2010/main" val="42613766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normAutofit lnSpcReduction="10000"/>
          </a:bodyPr>
          <a:lstStyle/>
          <a:p>
            <a:pPr marL="349250" lvl="1" indent="0">
              <a:lnSpc>
                <a:spcPct val="120000"/>
              </a:lnSpc>
              <a:buNone/>
            </a:pPr>
            <a:r>
              <a:rPr lang="en-US" sz="2400" b="1" dirty="0" err="1"/>
              <a:t>Môi</a:t>
            </a:r>
            <a:r>
              <a:rPr lang="en-US" sz="2400" b="1" dirty="0"/>
              <a:t> </a:t>
            </a:r>
            <a:r>
              <a:rPr lang="en-US" sz="2400" b="1" dirty="0" err="1"/>
              <a:t>trường</a:t>
            </a:r>
            <a:r>
              <a:rPr lang="en-US" sz="2400" b="1" dirty="0"/>
              <a:t> </a:t>
            </a:r>
            <a:r>
              <a:rPr lang="en-US" sz="2400" b="1" dirty="0" err="1"/>
              <a:t>văn</a:t>
            </a:r>
            <a:r>
              <a:rPr lang="en-US" sz="2400" b="1" dirty="0"/>
              <a:t> </a:t>
            </a:r>
            <a:r>
              <a:rPr lang="en-US" sz="2400" b="1" dirty="0" err="1"/>
              <a:t>hóa</a:t>
            </a:r>
            <a:r>
              <a:rPr lang="en-US" sz="2400" b="1" dirty="0"/>
              <a:t> </a:t>
            </a:r>
            <a:r>
              <a:rPr lang="en-US" sz="2400" b="1" dirty="0" err="1"/>
              <a:t>xã</a:t>
            </a:r>
            <a:r>
              <a:rPr lang="en-US" sz="2400" b="1" dirty="0"/>
              <a:t> </a:t>
            </a:r>
            <a:r>
              <a:rPr lang="en-US" sz="2400" b="1" dirty="0" err="1"/>
              <a:t>hội</a:t>
            </a:r>
            <a:r>
              <a:rPr lang="en-US" sz="2400" b="1" dirty="0"/>
              <a:t>:</a:t>
            </a:r>
          </a:p>
          <a:p>
            <a:pPr lvl="1">
              <a:lnSpc>
                <a:spcPct val="120000"/>
              </a:lnSpc>
            </a:pPr>
            <a:r>
              <a:rPr lang="en-US" dirty="0" err="1"/>
              <a:t>Môi</a:t>
            </a:r>
            <a:r>
              <a:rPr lang="en-US" dirty="0"/>
              <a:t> </a:t>
            </a:r>
            <a:r>
              <a:rPr lang="en-US" dirty="0" err="1"/>
              <a:t>trường</a:t>
            </a:r>
            <a:r>
              <a:rPr lang="en-US" dirty="0"/>
              <a:t> </a:t>
            </a:r>
            <a:r>
              <a:rPr lang="en-US" dirty="0" err="1"/>
              <a:t>văn</a:t>
            </a:r>
            <a:r>
              <a:rPr lang="en-US" dirty="0"/>
              <a:t> </a:t>
            </a:r>
            <a:r>
              <a:rPr lang="en-US" dirty="0" err="1"/>
              <a:t>hóa</a:t>
            </a:r>
            <a:r>
              <a:rPr lang="en-US" dirty="0"/>
              <a:t>: </a:t>
            </a:r>
            <a:r>
              <a:rPr lang="en-US" dirty="0" err="1"/>
              <a:t>Quan</a:t>
            </a:r>
            <a:r>
              <a:rPr lang="en-US" dirty="0"/>
              <a:t> </a:t>
            </a:r>
            <a:r>
              <a:rPr lang="en-US" dirty="0" err="1"/>
              <a:t>niệm</a:t>
            </a:r>
            <a:r>
              <a:rPr lang="en-US" dirty="0"/>
              <a:t>, </a:t>
            </a:r>
            <a:r>
              <a:rPr lang="en-US" dirty="0" err="1"/>
              <a:t>hệ</a:t>
            </a:r>
            <a:r>
              <a:rPr lang="en-US" dirty="0"/>
              <a:t> </a:t>
            </a:r>
            <a:r>
              <a:rPr lang="en-US" dirty="0" err="1"/>
              <a:t>tư</a:t>
            </a:r>
            <a:r>
              <a:rPr lang="en-US" dirty="0"/>
              <a:t> </a:t>
            </a:r>
            <a:r>
              <a:rPr lang="en-US" dirty="0" err="1"/>
              <a:t>tưởng</a:t>
            </a:r>
            <a:r>
              <a:rPr lang="en-US" dirty="0"/>
              <a:t> </a:t>
            </a:r>
            <a:r>
              <a:rPr lang="en-US" dirty="0" err="1"/>
              <a:t>của</a:t>
            </a:r>
            <a:r>
              <a:rPr lang="en-US" dirty="0"/>
              <a:t> </a:t>
            </a:r>
            <a:r>
              <a:rPr lang="en-US" dirty="0" err="1"/>
              <a:t>cộng</a:t>
            </a:r>
            <a:r>
              <a:rPr lang="en-US" dirty="0"/>
              <a:t> </a:t>
            </a:r>
            <a:r>
              <a:rPr lang="en-US" dirty="0" err="1"/>
              <a:t>đồng</a:t>
            </a:r>
            <a:r>
              <a:rPr lang="en-US" dirty="0"/>
              <a:t> </a:t>
            </a:r>
            <a:r>
              <a:rPr lang="en-US" dirty="0" err="1"/>
              <a:t>về</a:t>
            </a:r>
            <a:r>
              <a:rPr lang="en-US" dirty="0"/>
              <a:t> </a:t>
            </a:r>
            <a:r>
              <a:rPr lang="en-US" dirty="0" err="1"/>
              <a:t>lối</a:t>
            </a:r>
            <a:r>
              <a:rPr lang="en-US" dirty="0"/>
              <a:t> </a:t>
            </a:r>
            <a:r>
              <a:rPr lang="en-US" dirty="0" err="1"/>
              <a:t>sống</a:t>
            </a:r>
            <a:r>
              <a:rPr lang="en-US" dirty="0"/>
              <a:t>, </a:t>
            </a:r>
            <a:r>
              <a:rPr lang="en-US" dirty="0" err="1"/>
              <a:t>đạo</a:t>
            </a:r>
            <a:r>
              <a:rPr lang="en-US" dirty="0"/>
              <a:t> </a:t>
            </a:r>
            <a:r>
              <a:rPr lang="en-US" dirty="0" err="1"/>
              <a:t>đức</a:t>
            </a:r>
            <a:r>
              <a:rPr lang="en-US" dirty="0"/>
              <a:t>, …: </a:t>
            </a:r>
            <a:r>
              <a:rPr lang="en-US" dirty="0" err="1"/>
              <a:t>Quan</a:t>
            </a:r>
            <a:r>
              <a:rPr lang="en-US" dirty="0"/>
              <a:t> </a:t>
            </a:r>
            <a:r>
              <a:rPr lang="en-US" dirty="0" err="1"/>
              <a:t>niệm</a:t>
            </a:r>
            <a:r>
              <a:rPr lang="en-US" dirty="0"/>
              <a:t> “</a:t>
            </a:r>
            <a:r>
              <a:rPr lang="en-US" dirty="0" err="1"/>
              <a:t>chân</a:t>
            </a:r>
            <a:r>
              <a:rPr lang="en-US" dirty="0"/>
              <a:t> – </a:t>
            </a:r>
            <a:r>
              <a:rPr lang="en-US" dirty="0" err="1"/>
              <a:t>thiện</a:t>
            </a:r>
            <a:r>
              <a:rPr lang="en-US" dirty="0"/>
              <a:t> – </a:t>
            </a:r>
            <a:r>
              <a:rPr lang="en-US" dirty="0" err="1"/>
              <a:t>mỹ</a:t>
            </a:r>
            <a:r>
              <a:rPr lang="en-US" dirty="0"/>
              <a:t>”, </a:t>
            </a:r>
            <a:r>
              <a:rPr lang="en-US" dirty="0" err="1"/>
              <a:t>quan</a:t>
            </a:r>
            <a:r>
              <a:rPr lang="en-US" dirty="0"/>
              <a:t> </a:t>
            </a:r>
            <a:r>
              <a:rPr lang="en-US" dirty="0" err="1"/>
              <a:t>niệm</a:t>
            </a:r>
            <a:r>
              <a:rPr lang="en-US" dirty="0"/>
              <a:t> </a:t>
            </a:r>
            <a:r>
              <a:rPr lang="en-US" dirty="0" err="1"/>
              <a:t>về</a:t>
            </a:r>
            <a:r>
              <a:rPr lang="en-US" dirty="0"/>
              <a:t> </a:t>
            </a:r>
            <a:r>
              <a:rPr lang="en-US" dirty="0" err="1"/>
              <a:t>nhân</a:t>
            </a:r>
            <a:r>
              <a:rPr lang="en-US" dirty="0"/>
              <a:t> </a:t>
            </a:r>
            <a:r>
              <a:rPr lang="en-US" dirty="0" err="1"/>
              <a:t>cách</a:t>
            </a:r>
            <a:r>
              <a:rPr lang="en-US" dirty="0"/>
              <a:t>, </a:t>
            </a:r>
            <a:r>
              <a:rPr lang="en-US" dirty="0" err="1"/>
              <a:t>văn</a:t>
            </a:r>
            <a:r>
              <a:rPr lang="en-US" dirty="0"/>
              <a:t> minh </a:t>
            </a:r>
            <a:r>
              <a:rPr lang="en-US" dirty="0" err="1"/>
              <a:t>xã</a:t>
            </a:r>
            <a:r>
              <a:rPr lang="en-US" dirty="0"/>
              <a:t> </a:t>
            </a:r>
            <a:r>
              <a:rPr lang="en-US" dirty="0" err="1"/>
              <a:t>hội</a:t>
            </a:r>
            <a:r>
              <a:rPr lang="en-US" dirty="0"/>
              <a:t>, </a:t>
            </a:r>
            <a:r>
              <a:rPr lang="en-US" dirty="0" err="1"/>
              <a:t>tập</a:t>
            </a:r>
            <a:r>
              <a:rPr lang="en-US" dirty="0"/>
              <a:t> </a:t>
            </a:r>
            <a:r>
              <a:rPr lang="en-US" dirty="0" err="1"/>
              <a:t>quán</a:t>
            </a:r>
            <a:r>
              <a:rPr lang="en-US" dirty="0"/>
              <a:t> </a:t>
            </a:r>
            <a:r>
              <a:rPr lang="en-US" dirty="0" err="1"/>
              <a:t>sinh</a:t>
            </a:r>
            <a:r>
              <a:rPr lang="en-US" dirty="0"/>
              <a:t> </a:t>
            </a:r>
            <a:r>
              <a:rPr lang="en-US" dirty="0" err="1"/>
              <a:t>hoạt</a:t>
            </a:r>
            <a:r>
              <a:rPr lang="en-US" dirty="0"/>
              <a:t> </a:t>
            </a:r>
            <a:r>
              <a:rPr lang="en-US" dirty="0" err="1"/>
              <a:t>và</a:t>
            </a:r>
            <a:r>
              <a:rPr lang="en-US" dirty="0"/>
              <a:t> </a:t>
            </a:r>
            <a:r>
              <a:rPr lang="en-US" dirty="0" err="1"/>
              <a:t>tiêu</a:t>
            </a:r>
            <a:r>
              <a:rPr lang="en-US" dirty="0"/>
              <a:t> </a:t>
            </a:r>
            <a:r>
              <a:rPr lang="en-US" dirty="0" err="1"/>
              <a:t>dùng</a:t>
            </a:r>
            <a:endParaRPr lang="en-US" dirty="0"/>
          </a:p>
          <a:p>
            <a:pPr lvl="1">
              <a:lnSpc>
                <a:spcPct val="120000"/>
              </a:lnSpc>
            </a:pPr>
            <a:r>
              <a:rPr lang="en-US" dirty="0" err="1"/>
              <a:t>Môi</a:t>
            </a:r>
            <a:r>
              <a:rPr lang="en-US" dirty="0"/>
              <a:t> </a:t>
            </a:r>
            <a:r>
              <a:rPr lang="en-US" dirty="0" err="1"/>
              <a:t>trường</a:t>
            </a:r>
            <a:r>
              <a:rPr lang="en-US" dirty="0"/>
              <a:t> </a:t>
            </a:r>
            <a:r>
              <a:rPr lang="en-US" dirty="0" err="1"/>
              <a:t>xã</a:t>
            </a:r>
            <a:r>
              <a:rPr lang="en-US" dirty="0"/>
              <a:t> </a:t>
            </a:r>
            <a:r>
              <a:rPr lang="en-US" dirty="0" err="1"/>
              <a:t>hội</a:t>
            </a:r>
            <a:r>
              <a:rPr lang="en-US" dirty="0"/>
              <a:t>: </a:t>
            </a:r>
            <a:r>
              <a:rPr lang="en-US" dirty="0" err="1"/>
              <a:t>số</a:t>
            </a:r>
            <a:r>
              <a:rPr lang="en-US" dirty="0"/>
              <a:t> </a:t>
            </a:r>
            <a:r>
              <a:rPr lang="en-US" dirty="0" err="1"/>
              <a:t>lượng</a:t>
            </a:r>
            <a:r>
              <a:rPr lang="en-US" dirty="0"/>
              <a:t> </a:t>
            </a:r>
            <a:r>
              <a:rPr lang="en-US" dirty="0" err="1"/>
              <a:t>và</a:t>
            </a:r>
            <a:r>
              <a:rPr lang="en-US" dirty="0"/>
              <a:t> </a:t>
            </a:r>
            <a:r>
              <a:rPr lang="en-US" dirty="0" err="1"/>
              <a:t>cơ</a:t>
            </a:r>
            <a:r>
              <a:rPr lang="en-US" dirty="0"/>
              <a:t> </a:t>
            </a:r>
            <a:r>
              <a:rPr lang="en-US" dirty="0" err="1"/>
              <a:t>cấu</a:t>
            </a:r>
            <a:r>
              <a:rPr lang="en-US" dirty="0"/>
              <a:t> </a:t>
            </a:r>
            <a:r>
              <a:rPr lang="en-US" dirty="0" err="1"/>
              <a:t>dân</a:t>
            </a:r>
            <a:r>
              <a:rPr lang="en-US" dirty="0"/>
              <a:t> </a:t>
            </a:r>
            <a:r>
              <a:rPr lang="en-US" dirty="0" err="1"/>
              <a:t>cư</a:t>
            </a:r>
            <a:r>
              <a:rPr lang="en-US" dirty="0"/>
              <a:t>, </a:t>
            </a:r>
            <a:r>
              <a:rPr lang="en-US" dirty="0" err="1"/>
              <a:t>giới</a:t>
            </a:r>
            <a:r>
              <a:rPr lang="en-US" dirty="0"/>
              <a:t> </a:t>
            </a:r>
            <a:r>
              <a:rPr lang="en-US" dirty="0" err="1"/>
              <a:t>tính</a:t>
            </a:r>
            <a:r>
              <a:rPr lang="en-US" dirty="0"/>
              <a:t>, </a:t>
            </a:r>
            <a:r>
              <a:rPr lang="en-US" dirty="0" err="1"/>
              <a:t>độ</a:t>
            </a:r>
            <a:r>
              <a:rPr lang="en-US" dirty="0"/>
              <a:t> </a:t>
            </a:r>
            <a:r>
              <a:rPr lang="en-US" dirty="0" err="1"/>
              <a:t>tuổi</a:t>
            </a:r>
            <a:r>
              <a:rPr lang="en-US" dirty="0"/>
              <a:t>, </a:t>
            </a:r>
            <a:r>
              <a:rPr lang="en-US" dirty="0" err="1"/>
              <a:t>mật</a:t>
            </a:r>
            <a:r>
              <a:rPr lang="en-US" dirty="0"/>
              <a:t> </a:t>
            </a:r>
            <a:r>
              <a:rPr lang="en-US" dirty="0" err="1"/>
              <a:t>độ</a:t>
            </a:r>
            <a:r>
              <a:rPr lang="en-US" dirty="0"/>
              <a:t>, </a:t>
            </a:r>
            <a:r>
              <a:rPr lang="en-US" dirty="0" err="1"/>
              <a:t>sự</a:t>
            </a:r>
            <a:r>
              <a:rPr lang="en-US" dirty="0"/>
              <a:t> </a:t>
            </a:r>
            <a:r>
              <a:rPr lang="en-US" dirty="0" err="1"/>
              <a:t>gia</a:t>
            </a:r>
            <a:r>
              <a:rPr lang="en-US" dirty="0"/>
              <a:t> </a:t>
            </a:r>
            <a:r>
              <a:rPr lang="en-US" dirty="0" err="1"/>
              <a:t>tăng</a:t>
            </a:r>
            <a:r>
              <a:rPr lang="en-US" dirty="0"/>
              <a:t> </a:t>
            </a:r>
            <a:r>
              <a:rPr lang="en-US" dirty="0" err="1"/>
              <a:t>dân</a:t>
            </a:r>
            <a:r>
              <a:rPr lang="en-US" dirty="0"/>
              <a:t> </a:t>
            </a:r>
            <a:r>
              <a:rPr lang="en-US" dirty="0" err="1"/>
              <a:t>số</a:t>
            </a:r>
            <a:r>
              <a:rPr lang="en-US" dirty="0"/>
              <a:t>, </a:t>
            </a:r>
            <a:r>
              <a:rPr lang="en-US" dirty="0" err="1"/>
              <a:t>thu</a:t>
            </a:r>
            <a:r>
              <a:rPr lang="en-US" dirty="0"/>
              <a:t> </a:t>
            </a:r>
            <a:r>
              <a:rPr lang="en-US" dirty="0" err="1"/>
              <a:t>nhập</a:t>
            </a:r>
            <a:r>
              <a:rPr lang="en-US" dirty="0"/>
              <a:t> </a:t>
            </a:r>
            <a:r>
              <a:rPr lang="en-US" dirty="0" err="1"/>
              <a:t>bình</a:t>
            </a:r>
            <a:r>
              <a:rPr lang="en-US" dirty="0"/>
              <a:t> </a:t>
            </a:r>
            <a:r>
              <a:rPr lang="en-US" dirty="0" err="1"/>
              <a:t>quân</a:t>
            </a:r>
            <a:r>
              <a:rPr lang="en-US" dirty="0"/>
              <a:t> </a:t>
            </a:r>
            <a:r>
              <a:rPr lang="en-US" dirty="0" err="1"/>
              <a:t>đầu</a:t>
            </a:r>
            <a:r>
              <a:rPr lang="en-US" dirty="0"/>
              <a:t> </a:t>
            </a:r>
            <a:r>
              <a:rPr lang="en-US" dirty="0" err="1"/>
              <a:t>người</a:t>
            </a:r>
            <a:r>
              <a:rPr lang="en-US" dirty="0"/>
              <a:t>, </a:t>
            </a:r>
            <a:r>
              <a:rPr lang="en-US" dirty="0" err="1"/>
              <a:t>vấn</a:t>
            </a:r>
            <a:r>
              <a:rPr lang="en-US" dirty="0"/>
              <a:t> </a:t>
            </a:r>
            <a:r>
              <a:rPr lang="en-US" dirty="0" err="1"/>
              <a:t>đề</a:t>
            </a:r>
            <a:r>
              <a:rPr lang="en-US" dirty="0"/>
              <a:t> </a:t>
            </a:r>
            <a:r>
              <a:rPr lang="en-US" dirty="0" err="1"/>
              <a:t>ô</a:t>
            </a:r>
            <a:r>
              <a:rPr lang="en-US" dirty="0"/>
              <a:t> </a:t>
            </a:r>
            <a:r>
              <a:rPr lang="en-US" dirty="0" err="1"/>
              <a:t>nhiễm</a:t>
            </a:r>
            <a:r>
              <a:rPr lang="en-US" dirty="0"/>
              <a:t> </a:t>
            </a:r>
            <a:r>
              <a:rPr lang="en-US" dirty="0" err="1"/>
              <a:t>môi</a:t>
            </a:r>
            <a:r>
              <a:rPr lang="en-US" dirty="0"/>
              <a:t> </a:t>
            </a:r>
            <a:r>
              <a:rPr lang="en-US" dirty="0" err="1"/>
              <a:t>trường</a:t>
            </a:r>
            <a:r>
              <a:rPr lang="en-US" dirty="0"/>
              <a:t>, </a:t>
            </a:r>
            <a:r>
              <a:rPr lang="en-US" dirty="0" err="1"/>
              <a:t>tài</a:t>
            </a:r>
            <a:r>
              <a:rPr lang="en-US" dirty="0"/>
              <a:t> </a:t>
            </a:r>
            <a:r>
              <a:rPr lang="en-US" dirty="0" err="1"/>
              <a:t>nguyên</a:t>
            </a:r>
            <a:r>
              <a:rPr lang="en-US" dirty="0"/>
              <a:t> </a:t>
            </a:r>
            <a:r>
              <a:rPr lang="en-US" dirty="0" err="1"/>
              <a:t>cạn</a:t>
            </a:r>
            <a:r>
              <a:rPr lang="en-US" dirty="0"/>
              <a:t> </a:t>
            </a:r>
            <a:r>
              <a:rPr lang="en-US" dirty="0" err="1"/>
              <a:t>kiệt</a:t>
            </a:r>
            <a:r>
              <a:rPr lang="en-US" dirty="0"/>
              <a:t>, …</a:t>
            </a: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social iss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737" y="4567668"/>
            <a:ext cx="2082792" cy="1943100"/>
          </a:xfrm>
          <a:prstGeom prst="rect">
            <a:avLst/>
          </a:prstGeom>
        </p:spPr>
      </p:pic>
    </p:spTree>
    <p:extLst>
      <p:ext uri="{BB962C8B-B14F-4D97-AF65-F5344CB8AC3E}">
        <p14:creationId xmlns:p14="http://schemas.microsoft.com/office/powerpoint/2010/main" val="6269242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lstStyle/>
          <a:p>
            <a:pPr marL="349250" lvl="1" indent="0">
              <a:buNone/>
            </a:pPr>
            <a:r>
              <a:rPr lang="en-US" sz="2400" b="1" dirty="0" err="1"/>
              <a:t>Môi</a:t>
            </a:r>
            <a:r>
              <a:rPr lang="en-US" sz="2400" b="1" dirty="0"/>
              <a:t> </a:t>
            </a:r>
            <a:r>
              <a:rPr lang="en-US" sz="2400" b="1" dirty="0" err="1"/>
              <a:t>trường</a:t>
            </a:r>
            <a:r>
              <a:rPr lang="en-US" sz="2400" b="1" dirty="0"/>
              <a:t> </a:t>
            </a:r>
            <a:r>
              <a:rPr lang="en-US" sz="2400" b="1" dirty="0" err="1"/>
              <a:t>khoa</a:t>
            </a:r>
            <a:r>
              <a:rPr lang="en-US" sz="2400" b="1" dirty="0"/>
              <a:t> </a:t>
            </a:r>
            <a:r>
              <a:rPr lang="en-US" sz="2400" b="1" dirty="0" err="1"/>
              <a:t>học</a:t>
            </a:r>
            <a:r>
              <a:rPr lang="en-US" sz="2400" b="1" dirty="0"/>
              <a:t> – </a:t>
            </a:r>
            <a:r>
              <a:rPr lang="en-US" sz="2400" b="1" dirty="0" err="1"/>
              <a:t>công</a:t>
            </a:r>
            <a:r>
              <a:rPr lang="en-US" sz="2400" b="1" dirty="0"/>
              <a:t> </a:t>
            </a:r>
            <a:r>
              <a:rPr lang="en-US" sz="2400" b="1" dirty="0" err="1"/>
              <a:t>nghệ</a:t>
            </a:r>
            <a:r>
              <a:rPr lang="en-US" sz="2400" b="1" dirty="0"/>
              <a:t>:</a:t>
            </a:r>
          </a:p>
          <a:p>
            <a:pPr lvl="1"/>
            <a:r>
              <a:rPr lang="en-US" dirty="0" err="1"/>
              <a:t>Sự</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khoa</a:t>
            </a:r>
            <a:r>
              <a:rPr lang="en-US" dirty="0"/>
              <a:t> </a:t>
            </a:r>
            <a:r>
              <a:rPr lang="en-US" dirty="0" err="1"/>
              <a:t>học</a:t>
            </a:r>
            <a:r>
              <a:rPr lang="en-US" dirty="0"/>
              <a:t> – </a:t>
            </a:r>
            <a:r>
              <a:rPr lang="en-US" dirty="0" err="1"/>
              <a:t>công</a:t>
            </a:r>
            <a:r>
              <a:rPr lang="en-US" dirty="0"/>
              <a:t> </a:t>
            </a:r>
            <a:r>
              <a:rPr lang="en-US" dirty="0" err="1"/>
              <a:t>nghệ</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về</a:t>
            </a:r>
            <a:r>
              <a:rPr lang="en-US" dirty="0"/>
              <a:t> </a:t>
            </a:r>
            <a:r>
              <a:rPr lang="en-US" dirty="0" err="1"/>
              <a:t>quy</a:t>
            </a:r>
            <a:r>
              <a:rPr lang="en-US" dirty="0"/>
              <a:t> </a:t>
            </a:r>
            <a:r>
              <a:rPr lang="en-US" dirty="0" err="1"/>
              <a:t>trình</a:t>
            </a:r>
            <a:r>
              <a:rPr lang="en-US" dirty="0"/>
              <a:t> </a:t>
            </a:r>
            <a:r>
              <a:rPr lang="en-US" dirty="0" err="1"/>
              <a:t>công</a:t>
            </a:r>
            <a:r>
              <a:rPr lang="en-US" dirty="0"/>
              <a:t> </a:t>
            </a:r>
            <a:r>
              <a:rPr lang="en-US" dirty="0" err="1"/>
              <a:t>nghệ</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tổ</a:t>
            </a:r>
            <a:r>
              <a:rPr lang="en-US" dirty="0"/>
              <a:t> </a:t>
            </a:r>
            <a:r>
              <a:rPr lang="en-US" dirty="0" err="1"/>
              <a:t>chức</a:t>
            </a:r>
            <a:r>
              <a:rPr lang="en-US" dirty="0"/>
              <a:t> </a:t>
            </a:r>
            <a:r>
              <a:rPr lang="en-US" dirty="0" err="1"/>
              <a:t>sxkd</a:t>
            </a:r>
            <a:endParaRPr lang="en-US" dirty="0"/>
          </a:p>
          <a:p>
            <a:pPr lvl="1"/>
            <a:r>
              <a:rPr lang="en-US" dirty="0" err="1"/>
              <a:t>Sản</a:t>
            </a:r>
            <a:r>
              <a:rPr lang="en-US" dirty="0"/>
              <a:t> </a:t>
            </a:r>
            <a:r>
              <a:rPr lang="en-US" dirty="0" err="1"/>
              <a:t>phẩm</a:t>
            </a:r>
            <a:r>
              <a:rPr lang="en-US" dirty="0"/>
              <a:t> </a:t>
            </a:r>
            <a:r>
              <a:rPr lang="en-US" dirty="0" err="1"/>
              <a:t>sản</a:t>
            </a:r>
            <a:r>
              <a:rPr lang="en-US" dirty="0"/>
              <a:t> </a:t>
            </a:r>
            <a:r>
              <a:rPr lang="en-US" dirty="0" err="1"/>
              <a:t>xuất</a:t>
            </a:r>
            <a:r>
              <a:rPr lang="en-US" dirty="0"/>
              <a:t> </a:t>
            </a:r>
            <a:r>
              <a:rPr lang="en-US" dirty="0" err="1"/>
              <a:t>ra</a:t>
            </a:r>
            <a:r>
              <a:rPr lang="en-US" dirty="0"/>
              <a:t> </a:t>
            </a:r>
            <a:r>
              <a:rPr lang="en-US" dirty="0" err="1"/>
              <a:t>ngày</a:t>
            </a:r>
            <a:r>
              <a:rPr lang="en-US" dirty="0"/>
              <a:t> </a:t>
            </a:r>
            <a:r>
              <a:rPr lang="en-US" dirty="0" err="1"/>
              <a:t>càng</a:t>
            </a:r>
            <a:r>
              <a:rPr lang="en-US" dirty="0"/>
              <a:t> </a:t>
            </a:r>
            <a:r>
              <a:rPr lang="en-US" dirty="0" err="1"/>
              <a:t>đa</a:t>
            </a:r>
            <a:r>
              <a:rPr lang="en-US" dirty="0"/>
              <a:t> </a:t>
            </a:r>
            <a:r>
              <a:rPr lang="en-US" dirty="0" err="1"/>
              <a:t>dạng</a:t>
            </a:r>
            <a:r>
              <a:rPr lang="en-US" dirty="0"/>
              <a:t>, </a:t>
            </a:r>
            <a:r>
              <a:rPr lang="en-US" dirty="0" err="1"/>
              <a:t>phong</a:t>
            </a:r>
            <a:r>
              <a:rPr lang="en-US" dirty="0"/>
              <a:t> </a:t>
            </a:r>
            <a:r>
              <a:rPr lang="en-US" dirty="0" err="1"/>
              <a:t>phú</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nhu</a:t>
            </a:r>
            <a:r>
              <a:rPr lang="en-US" dirty="0"/>
              <a:t> </a:t>
            </a:r>
            <a:r>
              <a:rPr lang="en-US" dirty="0" err="1"/>
              <a:t>cầu</a:t>
            </a:r>
            <a:r>
              <a:rPr lang="en-US" dirty="0"/>
              <a:t> </a:t>
            </a:r>
            <a:r>
              <a:rPr lang="en-US" dirty="0" err="1"/>
              <a:t>ngày</a:t>
            </a:r>
            <a:r>
              <a:rPr lang="en-US" dirty="0"/>
              <a:t> </a:t>
            </a:r>
            <a:r>
              <a:rPr lang="en-US" dirty="0" err="1"/>
              <a:t>càng</a:t>
            </a:r>
            <a:r>
              <a:rPr lang="en-US" dirty="0"/>
              <a:t> </a:t>
            </a:r>
            <a:r>
              <a:rPr lang="en-US" dirty="0" err="1"/>
              <a:t>cao</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vật</a:t>
            </a:r>
            <a:r>
              <a:rPr lang="en-US" dirty="0"/>
              <a:t> </a:t>
            </a:r>
            <a:r>
              <a:rPr lang="en-US" dirty="0" err="1"/>
              <a:t>chất</a:t>
            </a:r>
            <a:r>
              <a:rPr lang="en-US" dirty="0"/>
              <a:t>, </a:t>
            </a:r>
            <a:r>
              <a:rPr lang="en-US" dirty="0" err="1"/>
              <a:t>tinh</a:t>
            </a:r>
            <a:r>
              <a:rPr lang="en-US" dirty="0"/>
              <a:t> </a:t>
            </a:r>
            <a:r>
              <a:rPr lang="en-US" dirty="0" err="1"/>
              <a:t>thần</a:t>
            </a:r>
            <a:r>
              <a:rPr lang="en-US" dirty="0"/>
              <a:t>.</a:t>
            </a:r>
          </a:p>
          <a:p>
            <a:pPr lvl="1"/>
            <a:r>
              <a:rPr lang="en-US" dirty="0" err="1"/>
              <a:t>Hàm</a:t>
            </a:r>
            <a:r>
              <a:rPr lang="en-US" dirty="0"/>
              <a:t> </a:t>
            </a:r>
            <a:r>
              <a:rPr lang="en-US" dirty="0" err="1"/>
              <a:t>lượng</a:t>
            </a:r>
            <a:r>
              <a:rPr lang="en-US" dirty="0"/>
              <a:t> tri </a:t>
            </a:r>
            <a:r>
              <a:rPr lang="en-US" dirty="0" err="1"/>
              <a:t>thức</a:t>
            </a:r>
            <a:r>
              <a:rPr lang="en-US" dirty="0"/>
              <a:t> </a:t>
            </a:r>
            <a:r>
              <a:rPr lang="en-US" dirty="0" err="1"/>
              <a:t>có</a:t>
            </a:r>
            <a:r>
              <a:rPr lang="en-US" dirty="0"/>
              <a:t> </a:t>
            </a:r>
            <a:r>
              <a:rPr lang="en-US" dirty="0" err="1"/>
              <a:t>khuynh</a:t>
            </a:r>
            <a:r>
              <a:rPr lang="en-US" dirty="0"/>
              <a:t> </a:t>
            </a:r>
            <a:r>
              <a:rPr lang="en-US" dirty="0" err="1"/>
              <a:t>hướng</a:t>
            </a:r>
            <a:r>
              <a:rPr lang="en-US" dirty="0"/>
              <a:t> </a:t>
            </a:r>
            <a:r>
              <a:rPr lang="en-US" dirty="0" err="1"/>
              <a:t>chiếm</a:t>
            </a:r>
            <a:r>
              <a:rPr lang="en-US" dirty="0"/>
              <a:t> </a:t>
            </a:r>
            <a:r>
              <a:rPr lang="en-US" dirty="0" err="1"/>
              <a:t>ưu</a:t>
            </a:r>
            <a:r>
              <a:rPr lang="en-US" dirty="0"/>
              <a:t> </a:t>
            </a:r>
            <a:r>
              <a:rPr lang="en-US" dirty="0" err="1"/>
              <a:t>thế</a:t>
            </a:r>
            <a:r>
              <a:rPr lang="en-US" dirty="0"/>
              <a:t> </a:t>
            </a:r>
            <a:r>
              <a:rPr lang="en-US" dirty="0" err="1"/>
              <a:t>tuyệt</a:t>
            </a:r>
            <a:r>
              <a:rPr lang="en-US" dirty="0"/>
              <a:t> </a:t>
            </a:r>
            <a:r>
              <a:rPr lang="en-US" dirty="0" err="1"/>
              <a:t>đối</a:t>
            </a:r>
            <a:r>
              <a:rPr lang="en-US" dirty="0"/>
              <a:t> </a:t>
            </a:r>
            <a:r>
              <a:rPr lang="en-US" dirty="0" err="1"/>
              <a:t>trong</a:t>
            </a:r>
            <a:r>
              <a:rPr lang="en-US" dirty="0"/>
              <a:t> </a:t>
            </a:r>
            <a:r>
              <a:rPr lang="en-US" dirty="0" err="1"/>
              <a:t>giá</a:t>
            </a:r>
            <a:r>
              <a:rPr lang="en-US" dirty="0"/>
              <a:t> </a:t>
            </a:r>
            <a:r>
              <a:rPr lang="en-US" dirty="0" err="1"/>
              <a:t>bán</a:t>
            </a:r>
            <a:r>
              <a:rPr lang="en-US" dirty="0"/>
              <a:t> </a:t>
            </a:r>
            <a:r>
              <a:rPr lang="en-US" dirty="0" err="1"/>
              <a:t>sản</a:t>
            </a:r>
            <a:r>
              <a:rPr lang="en-US" dirty="0"/>
              <a:t> </a:t>
            </a:r>
            <a:r>
              <a:rPr lang="en-US" dirty="0" err="1"/>
              <a:t>phẩm</a:t>
            </a:r>
            <a:r>
              <a:rPr lang="en-US" dirty="0"/>
              <a:t>.</a:t>
            </a: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sci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625" y="4181826"/>
            <a:ext cx="2489200" cy="2295174"/>
          </a:xfrm>
          <a:prstGeom prst="rect">
            <a:avLst/>
          </a:prstGeom>
        </p:spPr>
      </p:pic>
    </p:spTree>
    <p:extLst>
      <p:ext uri="{BB962C8B-B14F-4D97-AF65-F5344CB8AC3E}">
        <p14:creationId xmlns:p14="http://schemas.microsoft.com/office/powerpoint/2010/main" val="30304214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00031" cy="1143000"/>
          </a:xfrm>
        </p:spPr>
        <p:txBody>
          <a:bodyPr>
            <a:normAutofit fontScale="90000"/>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kinh</a:t>
            </a:r>
            <a:r>
              <a:rPr lang="en-US" dirty="0"/>
              <a:t> </a:t>
            </a:r>
            <a:r>
              <a:rPr lang="en-US" dirty="0" err="1"/>
              <a:t>doanh</a:t>
            </a:r>
            <a:r>
              <a:rPr lang="en-US" dirty="0"/>
              <a:t> </a:t>
            </a:r>
            <a:r>
              <a:rPr lang="en-US" dirty="0" err="1"/>
              <a:t>tổng</a:t>
            </a:r>
            <a:r>
              <a:rPr lang="en-US" dirty="0"/>
              <a:t> </a:t>
            </a:r>
            <a:r>
              <a:rPr lang="en-US" dirty="0" err="1"/>
              <a:t>quát</a:t>
            </a:r>
            <a:endParaRPr lang="en-US" dirty="0"/>
          </a:p>
        </p:txBody>
      </p:sp>
      <p:pic>
        <p:nvPicPr>
          <p:cNvPr id="4" name="Content Placeholder 3" descr="images.jpg"/>
          <p:cNvPicPr>
            <a:picLocks noGrp="1" noChangeAspect="1"/>
          </p:cNvPicPr>
          <p:nvPr>
            <p:ph idx="1"/>
          </p:nvPr>
        </p:nvPicPr>
        <p:blipFill>
          <a:blip r:embed="rId2">
            <a:extLst>
              <a:ext uri="{28A0092B-C50C-407E-A947-70E740481C1C}">
                <a14:useLocalDpi xmlns:a14="http://schemas.microsoft.com/office/drawing/2010/main" val="0"/>
              </a:ext>
            </a:extLst>
          </a:blip>
          <a:srcRect l="-12171" r="-12171"/>
          <a:stretch>
            <a:fillRect/>
          </a:stretch>
        </p:blipFill>
        <p:spPr/>
      </p:pic>
    </p:spTree>
    <p:extLst>
      <p:ext uri="{BB962C8B-B14F-4D97-AF65-F5344CB8AC3E}">
        <p14:creationId xmlns:p14="http://schemas.microsoft.com/office/powerpoint/2010/main" val="37910685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pic>
        <p:nvPicPr>
          <p:cNvPr id="3" name="Content Placeholder 2" descr="mo-hinh-5-ap-luc-michael-porter-five-forces.jpg"/>
          <p:cNvPicPr>
            <a:picLocks noGrp="1" noChangeAspect="1"/>
          </p:cNvPicPr>
          <p:nvPr>
            <p:ph idx="1"/>
          </p:nvPr>
        </p:nvPicPr>
        <p:blipFill>
          <a:blip r:embed="rId2">
            <a:extLst>
              <a:ext uri="{28A0092B-C50C-407E-A947-70E740481C1C}">
                <a14:useLocalDpi xmlns:a14="http://schemas.microsoft.com/office/drawing/2010/main" val="0"/>
              </a:ext>
            </a:extLst>
          </a:blip>
          <a:srcRect l="-20967" r="-20967"/>
          <a:stretch>
            <a:fillRect/>
          </a:stretch>
        </p:blipFill>
        <p:spPr>
          <a:xfrm>
            <a:off x="-1285569" y="1771830"/>
            <a:ext cx="11272244" cy="4845091"/>
          </a:xfrm>
        </p:spPr>
      </p:pic>
    </p:spTree>
    <p:extLst>
      <p:ext uri="{BB962C8B-B14F-4D97-AF65-F5344CB8AC3E}">
        <p14:creationId xmlns:p14="http://schemas.microsoft.com/office/powerpoint/2010/main" val="213828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Trong đó:</a:t>
            </a:r>
          </a:p>
        </p:txBody>
      </p:sp>
      <p:sp>
        <p:nvSpPr>
          <p:cNvPr id="24579" name="TextBox 4"/>
          <p:cNvSpPr>
            <a:spLocks noGrp="1" noChangeArrowheads="1"/>
          </p:cNvSpPr>
          <p:nvPr>
            <p:ph idx="1"/>
          </p:nvPr>
        </p:nvSpPr>
        <p:spPr>
          <a:xfrm>
            <a:off x="360586" y="1691796"/>
            <a:ext cx="8402414" cy="4832092"/>
          </a:xfrm>
        </p:spPr>
        <p:txBody>
          <a:bodyPr wrap="square">
            <a:spAutoFit/>
          </a:bodyPr>
          <a:lstStyle/>
          <a:p>
            <a:pPr algn="just">
              <a:lnSpc>
                <a:spcPct val="120000"/>
              </a:lnSpc>
              <a:buFont typeface="Arial" charset="0"/>
              <a:buChar char="•"/>
            </a:pPr>
            <a:r>
              <a:rPr lang="en-US" sz="2000" b="0" dirty="0"/>
              <a:t>PV: </a:t>
            </a:r>
            <a:r>
              <a:rPr lang="en-US" sz="2000" b="0" dirty="0" err="1"/>
              <a:t>giá</a:t>
            </a:r>
            <a:r>
              <a:rPr lang="en-US" sz="2000" b="0" dirty="0"/>
              <a:t> </a:t>
            </a:r>
            <a:r>
              <a:rPr lang="en-US" sz="2000" b="0" dirty="0" err="1"/>
              <a:t>trị</a:t>
            </a:r>
            <a:r>
              <a:rPr lang="en-US" sz="2000" b="0" dirty="0"/>
              <a:t> </a:t>
            </a:r>
            <a:r>
              <a:rPr lang="en-US" sz="2000" b="0" dirty="0" err="1"/>
              <a:t>hiện</a:t>
            </a:r>
            <a:r>
              <a:rPr lang="en-US" sz="2000" b="0" dirty="0"/>
              <a:t> </a:t>
            </a:r>
            <a:r>
              <a:rPr lang="en-US" sz="2000" b="0" dirty="0" err="1"/>
              <a:t>tại</a:t>
            </a:r>
            <a:r>
              <a:rPr lang="en-US" sz="2000" b="0" dirty="0"/>
              <a:t> </a:t>
            </a:r>
            <a:r>
              <a:rPr lang="en-US" sz="2000" b="0" dirty="0" err="1"/>
              <a:t>của</a:t>
            </a:r>
            <a:r>
              <a:rPr lang="en-US" sz="2000" b="0" dirty="0"/>
              <a:t> </a:t>
            </a:r>
            <a:r>
              <a:rPr lang="en-US" sz="2000" b="0" dirty="0" err="1"/>
              <a:t>dòng</a:t>
            </a:r>
            <a:r>
              <a:rPr lang="en-US" sz="2000" b="0" dirty="0"/>
              <a:t> </a:t>
            </a:r>
            <a:r>
              <a:rPr lang="en-US" sz="2000" b="0" dirty="0" err="1"/>
              <a:t>tiền</a:t>
            </a:r>
            <a:endParaRPr lang="en-US" sz="2000" b="0" dirty="0"/>
          </a:p>
          <a:p>
            <a:pPr algn="just">
              <a:lnSpc>
                <a:spcPct val="120000"/>
              </a:lnSpc>
              <a:buFont typeface="Arial" charset="0"/>
              <a:buChar char="•"/>
            </a:pPr>
            <a:r>
              <a:rPr lang="en-US" sz="2000" b="0" dirty="0" err="1"/>
              <a:t>PVA</a:t>
            </a:r>
            <a:r>
              <a:rPr lang="en-US" sz="2000" b="0" baseline="-25000" dirty="0" err="1"/>
              <a:t>n</a:t>
            </a:r>
            <a:r>
              <a:rPr lang="en-US" sz="2000" b="0" dirty="0"/>
              <a:t>: </a:t>
            </a:r>
            <a:r>
              <a:rPr lang="en-US" sz="2000" b="0" dirty="0" err="1"/>
              <a:t>giá</a:t>
            </a:r>
            <a:r>
              <a:rPr lang="en-US" sz="2000" b="0" dirty="0"/>
              <a:t> </a:t>
            </a:r>
            <a:r>
              <a:rPr lang="en-US" sz="2000" b="0" dirty="0" err="1"/>
              <a:t>trị</a:t>
            </a:r>
            <a:r>
              <a:rPr lang="en-US" sz="2000" b="0" dirty="0"/>
              <a:t> </a:t>
            </a:r>
            <a:r>
              <a:rPr lang="en-US" sz="2000" b="0" dirty="0" err="1"/>
              <a:t>hiện</a:t>
            </a:r>
            <a:r>
              <a:rPr lang="en-US" sz="2000" b="0" dirty="0"/>
              <a:t> </a:t>
            </a:r>
            <a:r>
              <a:rPr lang="en-US" sz="2000" b="0" dirty="0" err="1"/>
              <a:t>tại</a:t>
            </a:r>
            <a:r>
              <a:rPr lang="en-US" sz="2000" b="0" dirty="0"/>
              <a:t> </a:t>
            </a:r>
            <a:r>
              <a:rPr lang="en-US" sz="2000" b="0" dirty="0" err="1"/>
              <a:t>của</a:t>
            </a:r>
            <a:r>
              <a:rPr lang="en-US" sz="2000" b="0" dirty="0"/>
              <a:t> </a:t>
            </a:r>
            <a:r>
              <a:rPr lang="en-US" sz="2000" b="0" dirty="0" err="1"/>
              <a:t>dòng</a:t>
            </a:r>
            <a:r>
              <a:rPr lang="en-US" sz="2000" b="0" dirty="0"/>
              <a:t> </a:t>
            </a:r>
            <a:r>
              <a:rPr lang="en-US" sz="2000" b="0" dirty="0" err="1"/>
              <a:t>tiền</a:t>
            </a:r>
            <a:r>
              <a:rPr lang="en-US" sz="2000" b="0" dirty="0"/>
              <a:t> </a:t>
            </a:r>
            <a:r>
              <a:rPr lang="en-US" sz="2000" b="0" dirty="0" err="1"/>
              <a:t>phát</a:t>
            </a:r>
            <a:r>
              <a:rPr lang="en-US" sz="2000" b="0" dirty="0"/>
              <a:t> </a:t>
            </a:r>
            <a:r>
              <a:rPr lang="en-US" sz="2000" b="0" dirty="0" err="1"/>
              <a:t>sinh</a:t>
            </a:r>
            <a:r>
              <a:rPr lang="en-US" sz="2000" b="0" dirty="0"/>
              <a:t> </a:t>
            </a:r>
            <a:r>
              <a:rPr lang="en-US" sz="2000" b="0" dirty="0" err="1"/>
              <a:t>trong</a:t>
            </a:r>
            <a:r>
              <a:rPr lang="en-US" sz="2000" b="0" dirty="0"/>
              <a:t> n </a:t>
            </a:r>
            <a:r>
              <a:rPr lang="en-US" sz="2000" b="0" dirty="0" err="1"/>
              <a:t>năm</a:t>
            </a:r>
            <a:endParaRPr lang="en-US" sz="2000" b="0" dirty="0"/>
          </a:p>
          <a:p>
            <a:pPr algn="just">
              <a:lnSpc>
                <a:spcPct val="120000"/>
              </a:lnSpc>
              <a:buFont typeface="Arial" charset="0"/>
              <a:buChar char="•"/>
            </a:pPr>
            <a:r>
              <a:rPr lang="en-US" sz="2000" b="0" dirty="0"/>
              <a:t>PVA</a:t>
            </a:r>
            <a:r>
              <a:rPr lang="en-US" sz="2000" b="0" baseline="-25000" dirty="0"/>
              <a:t>∞</a:t>
            </a:r>
            <a:r>
              <a:rPr lang="en-US" sz="2000" b="0" dirty="0"/>
              <a:t>: </a:t>
            </a:r>
            <a:r>
              <a:rPr lang="en-US" sz="2000" b="0" dirty="0" err="1"/>
              <a:t>giá</a:t>
            </a:r>
            <a:r>
              <a:rPr lang="en-US" sz="2000" b="0" dirty="0"/>
              <a:t> </a:t>
            </a:r>
            <a:r>
              <a:rPr lang="en-US" sz="2000" b="0" dirty="0" err="1"/>
              <a:t>trị</a:t>
            </a:r>
            <a:r>
              <a:rPr lang="en-US" sz="2000" b="0" dirty="0"/>
              <a:t> </a:t>
            </a:r>
            <a:r>
              <a:rPr lang="en-US" sz="2000" b="0" dirty="0" err="1"/>
              <a:t>hiện</a:t>
            </a:r>
            <a:r>
              <a:rPr lang="en-US" sz="2000" b="0" dirty="0"/>
              <a:t> </a:t>
            </a:r>
            <a:r>
              <a:rPr lang="en-US" sz="2000" b="0" dirty="0" err="1"/>
              <a:t>tại</a:t>
            </a:r>
            <a:r>
              <a:rPr lang="en-US" sz="2000" b="0" dirty="0"/>
              <a:t> </a:t>
            </a:r>
            <a:r>
              <a:rPr lang="en-US" sz="2000" b="0" dirty="0" err="1"/>
              <a:t>của</a:t>
            </a:r>
            <a:r>
              <a:rPr lang="en-US" sz="2000" b="0" dirty="0"/>
              <a:t> </a:t>
            </a:r>
            <a:r>
              <a:rPr lang="en-US" sz="2000" b="0" dirty="0" err="1"/>
              <a:t>dòng</a:t>
            </a:r>
            <a:r>
              <a:rPr lang="en-US" sz="2000" b="0" dirty="0"/>
              <a:t> </a:t>
            </a:r>
            <a:r>
              <a:rPr lang="en-US" sz="2000" b="0" dirty="0" err="1"/>
              <a:t>tiền</a:t>
            </a:r>
            <a:r>
              <a:rPr lang="en-US" sz="2000" b="0" dirty="0"/>
              <a:t> </a:t>
            </a:r>
            <a:r>
              <a:rPr lang="en-US" sz="2000" b="0" dirty="0" err="1"/>
              <a:t>phát</a:t>
            </a:r>
            <a:r>
              <a:rPr lang="en-US" sz="2000" b="0" dirty="0"/>
              <a:t> </a:t>
            </a:r>
            <a:r>
              <a:rPr lang="en-US" sz="2000" b="0" dirty="0" err="1"/>
              <a:t>sinh</a:t>
            </a:r>
            <a:r>
              <a:rPr lang="en-US" sz="2000" b="0" dirty="0"/>
              <a:t> </a:t>
            </a:r>
            <a:r>
              <a:rPr lang="en-US" sz="2000" b="0" dirty="0" err="1"/>
              <a:t>trong</a:t>
            </a:r>
            <a:r>
              <a:rPr lang="en-US" sz="2000" b="0" dirty="0"/>
              <a:t> </a:t>
            </a:r>
            <a:r>
              <a:rPr lang="en-US" sz="2000" b="0" dirty="0" err="1"/>
              <a:t>vô</a:t>
            </a:r>
            <a:r>
              <a:rPr lang="en-US" sz="2000" b="0" dirty="0"/>
              <a:t> </a:t>
            </a:r>
            <a:r>
              <a:rPr lang="en-US" sz="2000" b="0" dirty="0" err="1"/>
              <a:t>hạn</a:t>
            </a:r>
            <a:endParaRPr lang="en-US" sz="2000" b="0" dirty="0"/>
          </a:p>
          <a:p>
            <a:pPr algn="just">
              <a:lnSpc>
                <a:spcPct val="120000"/>
              </a:lnSpc>
              <a:buFont typeface="Arial" charset="0"/>
              <a:buChar char="•"/>
            </a:pPr>
            <a:r>
              <a:rPr lang="en-US" sz="2000" b="0" dirty="0" err="1"/>
              <a:t>FV</a:t>
            </a:r>
            <a:r>
              <a:rPr lang="en-US" sz="2000" b="0" baseline="-25000" dirty="0" err="1"/>
              <a:t>t</a:t>
            </a:r>
            <a:r>
              <a:rPr lang="en-US" sz="2000" b="0" dirty="0"/>
              <a:t>: </a:t>
            </a:r>
            <a:r>
              <a:rPr lang="en-US" sz="2000" b="0" dirty="0" err="1"/>
              <a:t>giá</a:t>
            </a:r>
            <a:r>
              <a:rPr lang="en-US" sz="2000" b="0" dirty="0"/>
              <a:t> </a:t>
            </a:r>
            <a:r>
              <a:rPr lang="en-US" sz="2000" b="0" dirty="0" err="1"/>
              <a:t>trị</a:t>
            </a:r>
            <a:r>
              <a:rPr lang="en-US" sz="2000" b="0" dirty="0"/>
              <a:t> </a:t>
            </a:r>
            <a:r>
              <a:rPr lang="en-US" sz="2000" b="0" dirty="0" err="1"/>
              <a:t>dòng</a:t>
            </a:r>
            <a:r>
              <a:rPr lang="en-US" sz="2000" b="0" dirty="0"/>
              <a:t> </a:t>
            </a:r>
            <a:r>
              <a:rPr lang="en-US" sz="2000" b="0" dirty="0" err="1"/>
              <a:t>tiền</a:t>
            </a:r>
            <a:r>
              <a:rPr lang="en-US" sz="2000" b="0" dirty="0"/>
              <a:t> </a:t>
            </a:r>
            <a:r>
              <a:rPr lang="en-US" sz="2000" b="0" dirty="0" err="1"/>
              <a:t>ở</a:t>
            </a:r>
            <a:r>
              <a:rPr lang="en-US" sz="2000" b="0" dirty="0"/>
              <a:t> </a:t>
            </a:r>
            <a:r>
              <a:rPr lang="en-US" sz="2000" b="0" dirty="0" err="1"/>
              <a:t>cuối</a:t>
            </a:r>
            <a:r>
              <a:rPr lang="en-US" sz="2000" b="0" dirty="0"/>
              <a:t> </a:t>
            </a:r>
            <a:r>
              <a:rPr lang="en-US" sz="2000" b="0" dirty="0" err="1"/>
              <a:t>năm</a:t>
            </a:r>
            <a:r>
              <a:rPr lang="en-US" sz="2000" b="0" dirty="0"/>
              <a:t> t </a:t>
            </a:r>
            <a:r>
              <a:rPr lang="en-US" sz="2000" b="0" dirty="0" err="1"/>
              <a:t>trong</a:t>
            </a:r>
            <a:r>
              <a:rPr lang="en-US" sz="2000" b="0" dirty="0"/>
              <a:t> </a:t>
            </a:r>
            <a:r>
              <a:rPr lang="en-US" sz="2000" b="0" dirty="0" err="1"/>
              <a:t>tương</a:t>
            </a:r>
            <a:r>
              <a:rPr lang="en-US" sz="2000" b="0" dirty="0"/>
              <a:t> </a:t>
            </a:r>
            <a:r>
              <a:rPr lang="en-US" sz="2000" b="0" dirty="0" err="1"/>
              <a:t>lai</a:t>
            </a:r>
            <a:endParaRPr lang="en-US" sz="2000" b="0" dirty="0"/>
          </a:p>
          <a:p>
            <a:pPr algn="just">
              <a:lnSpc>
                <a:spcPct val="120000"/>
              </a:lnSpc>
              <a:buFont typeface="Arial" charset="0"/>
              <a:buChar char="•"/>
            </a:pPr>
            <a:r>
              <a:rPr lang="en-US" sz="2000" b="0" dirty="0"/>
              <a:t>n: </a:t>
            </a:r>
            <a:r>
              <a:rPr lang="en-US" sz="2000" b="0" dirty="0" err="1"/>
              <a:t>số</a:t>
            </a:r>
            <a:r>
              <a:rPr lang="en-US" sz="2000" b="0" dirty="0"/>
              <a:t> </a:t>
            </a:r>
            <a:r>
              <a:rPr lang="en-US" sz="2000" b="0" dirty="0" err="1"/>
              <a:t>năm</a:t>
            </a:r>
            <a:r>
              <a:rPr lang="en-US" sz="2000" b="0" dirty="0"/>
              <a:t> </a:t>
            </a:r>
            <a:r>
              <a:rPr lang="en-US" sz="2000" b="0" dirty="0" err="1"/>
              <a:t>phát</a:t>
            </a:r>
            <a:r>
              <a:rPr lang="en-US" sz="2000" b="0" dirty="0"/>
              <a:t> </a:t>
            </a:r>
            <a:r>
              <a:rPr lang="en-US" sz="2000" b="0" dirty="0" err="1"/>
              <a:t>sinh</a:t>
            </a:r>
            <a:r>
              <a:rPr lang="en-US" sz="2000" b="0" dirty="0"/>
              <a:t> </a:t>
            </a:r>
            <a:r>
              <a:rPr lang="en-US" sz="2000" b="0" dirty="0" err="1"/>
              <a:t>dòng</a:t>
            </a:r>
            <a:r>
              <a:rPr lang="en-US" sz="2000" b="0" dirty="0"/>
              <a:t> </a:t>
            </a:r>
            <a:r>
              <a:rPr lang="en-US" sz="2000" b="0" dirty="0" err="1"/>
              <a:t>tiền</a:t>
            </a:r>
            <a:endParaRPr lang="en-US" sz="2000" b="0" dirty="0"/>
          </a:p>
          <a:p>
            <a:pPr algn="just">
              <a:lnSpc>
                <a:spcPct val="120000"/>
              </a:lnSpc>
              <a:buFont typeface="Arial" charset="0"/>
              <a:buChar char="•"/>
            </a:pPr>
            <a:r>
              <a:rPr lang="en-US" sz="2000" b="0" dirty="0"/>
              <a:t>CF: </a:t>
            </a:r>
            <a:r>
              <a:rPr lang="en-US" sz="2000" b="0" dirty="0" err="1"/>
              <a:t>giá</a:t>
            </a:r>
            <a:r>
              <a:rPr lang="en-US" sz="2000" b="0" dirty="0"/>
              <a:t> </a:t>
            </a:r>
            <a:r>
              <a:rPr lang="en-US" sz="2000" b="0" dirty="0" err="1"/>
              <a:t>trị</a:t>
            </a:r>
            <a:r>
              <a:rPr lang="en-US" sz="2000" b="0" dirty="0"/>
              <a:t> </a:t>
            </a:r>
            <a:r>
              <a:rPr lang="en-US" sz="2000" b="0" dirty="0" err="1"/>
              <a:t>của</a:t>
            </a:r>
            <a:r>
              <a:rPr lang="en-US" sz="2000" b="0" dirty="0"/>
              <a:t> </a:t>
            </a:r>
            <a:r>
              <a:rPr lang="en-US" sz="2000" b="0" dirty="0" err="1"/>
              <a:t>dòng</a:t>
            </a:r>
            <a:r>
              <a:rPr lang="en-US" sz="2000" b="0" dirty="0"/>
              <a:t> </a:t>
            </a:r>
            <a:r>
              <a:rPr lang="en-US" sz="2000" b="0" dirty="0" err="1"/>
              <a:t>tiền</a:t>
            </a:r>
            <a:r>
              <a:rPr lang="en-US" sz="2000" b="0" dirty="0"/>
              <a:t> </a:t>
            </a:r>
            <a:r>
              <a:rPr lang="en-US" sz="2000" b="0" dirty="0" err="1"/>
              <a:t>đều</a:t>
            </a:r>
            <a:r>
              <a:rPr lang="en-US" sz="2000" b="0" dirty="0"/>
              <a:t> </a:t>
            </a:r>
            <a:r>
              <a:rPr lang="en-US" sz="2000" b="0" dirty="0" err="1"/>
              <a:t>hàng</a:t>
            </a:r>
            <a:r>
              <a:rPr lang="en-US" sz="2000" b="0" dirty="0"/>
              <a:t> </a:t>
            </a:r>
            <a:r>
              <a:rPr lang="en-US" sz="2000" b="0" dirty="0" err="1"/>
              <a:t>năm</a:t>
            </a:r>
            <a:r>
              <a:rPr lang="en-US" sz="2000" b="0" dirty="0"/>
              <a:t> </a:t>
            </a:r>
            <a:r>
              <a:rPr lang="en-US" sz="2000" b="0" dirty="0" err="1"/>
              <a:t>phát</a:t>
            </a:r>
            <a:r>
              <a:rPr lang="en-US" sz="2000" b="0" dirty="0"/>
              <a:t> </a:t>
            </a:r>
            <a:r>
              <a:rPr lang="en-US" sz="2000" b="0" dirty="0" err="1"/>
              <a:t>sinh</a:t>
            </a:r>
            <a:r>
              <a:rPr lang="en-US" sz="2000" b="0" dirty="0"/>
              <a:t> </a:t>
            </a:r>
            <a:r>
              <a:rPr lang="en-US" sz="2000" b="0" dirty="0" err="1"/>
              <a:t>tại</a:t>
            </a:r>
            <a:r>
              <a:rPr lang="en-US" sz="2000" b="0" dirty="0"/>
              <a:t> </a:t>
            </a:r>
            <a:r>
              <a:rPr lang="en-US" sz="2000" b="0" dirty="0" err="1"/>
              <a:t>thời</a:t>
            </a:r>
            <a:r>
              <a:rPr lang="en-US" sz="2000" b="0" dirty="0"/>
              <a:t> </a:t>
            </a:r>
            <a:r>
              <a:rPr lang="en-US" sz="2000" b="0" dirty="0" err="1"/>
              <a:t>điểm</a:t>
            </a:r>
            <a:r>
              <a:rPr lang="en-US" sz="2000" b="0" dirty="0"/>
              <a:t> </a:t>
            </a:r>
            <a:r>
              <a:rPr lang="en-US" sz="2000" b="0" dirty="0" err="1"/>
              <a:t>cuối</a:t>
            </a:r>
            <a:r>
              <a:rPr lang="en-US" sz="2000" b="0" dirty="0"/>
              <a:t> </a:t>
            </a:r>
            <a:r>
              <a:rPr lang="en-US" sz="2000" b="0" dirty="0" err="1"/>
              <a:t>mỗi</a:t>
            </a:r>
            <a:r>
              <a:rPr lang="en-US" sz="2000" b="0" dirty="0"/>
              <a:t> </a:t>
            </a:r>
            <a:r>
              <a:rPr lang="en-US" sz="2000" b="0" dirty="0" err="1"/>
              <a:t>năm</a:t>
            </a:r>
            <a:endParaRPr lang="en-US" sz="2000" b="0" dirty="0"/>
          </a:p>
          <a:p>
            <a:pPr algn="just">
              <a:lnSpc>
                <a:spcPct val="120000"/>
              </a:lnSpc>
              <a:buFont typeface="Arial" charset="0"/>
              <a:buChar char="•"/>
            </a:pPr>
            <a:r>
              <a:rPr lang="en-US" sz="2000" b="0" dirty="0"/>
              <a:t>CF</a:t>
            </a:r>
            <a:r>
              <a:rPr lang="en-US" sz="2000" b="0" baseline="-25000" dirty="0"/>
              <a:t>1</a:t>
            </a:r>
            <a:r>
              <a:rPr lang="en-US" sz="2000" b="0" dirty="0"/>
              <a:t>: </a:t>
            </a:r>
            <a:r>
              <a:rPr lang="en-US" sz="2000" b="0" dirty="0" err="1"/>
              <a:t>dòng</a:t>
            </a:r>
            <a:r>
              <a:rPr lang="en-US" sz="2000" b="0" dirty="0"/>
              <a:t> </a:t>
            </a:r>
            <a:r>
              <a:rPr lang="en-US" sz="2000" b="0" dirty="0" err="1"/>
              <a:t>tiền</a:t>
            </a:r>
            <a:r>
              <a:rPr lang="en-US" sz="2000" b="0" dirty="0"/>
              <a:t> </a:t>
            </a:r>
            <a:r>
              <a:rPr lang="en-US" sz="2000" b="0" dirty="0" err="1"/>
              <a:t>phát</a:t>
            </a:r>
            <a:r>
              <a:rPr lang="en-US" sz="2000" b="0" dirty="0"/>
              <a:t> </a:t>
            </a:r>
            <a:r>
              <a:rPr lang="en-US" sz="2000" b="0" dirty="0" err="1"/>
              <a:t>sinh</a:t>
            </a:r>
            <a:r>
              <a:rPr lang="en-US" sz="2000" b="0" dirty="0"/>
              <a:t> </a:t>
            </a:r>
            <a:r>
              <a:rPr lang="en-US" sz="2000" b="0" dirty="0" err="1"/>
              <a:t>tại</a:t>
            </a:r>
            <a:r>
              <a:rPr lang="en-US" sz="2000" b="0" dirty="0"/>
              <a:t> </a:t>
            </a:r>
            <a:r>
              <a:rPr lang="en-US" sz="2000" b="0" dirty="0" err="1"/>
              <a:t>thời</a:t>
            </a:r>
            <a:r>
              <a:rPr lang="en-US" sz="2000" b="0" dirty="0"/>
              <a:t> </a:t>
            </a:r>
            <a:r>
              <a:rPr lang="en-US" sz="2000" b="0" dirty="0" err="1"/>
              <a:t>điểm</a:t>
            </a:r>
            <a:r>
              <a:rPr lang="en-US" sz="2000" b="0" dirty="0"/>
              <a:t> </a:t>
            </a:r>
            <a:r>
              <a:rPr lang="en-US" sz="2000" b="0" dirty="0" err="1"/>
              <a:t>cuối</a:t>
            </a:r>
            <a:r>
              <a:rPr lang="en-US" sz="2000" b="0" dirty="0"/>
              <a:t> </a:t>
            </a:r>
            <a:r>
              <a:rPr lang="en-US" sz="2000" b="0" dirty="0" err="1"/>
              <a:t>năm</a:t>
            </a:r>
            <a:r>
              <a:rPr lang="en-US" sz="2000" b="0" dirty="0"/>
              <a:t> t1</a:t>
            </a:r>
          </a:p>
          <a:p>
            <a:pPr algn="just">
              <a:lnSpc>
                <a:spcPct val="120000"/>
              </a:lnSpc>
              <a:buFont typeface="Arial" charset="0"/>
              <a:buChar char="•"/>
            </a:pPr>
            <a:r>
              <a:rPr lang="en-US" sz="2000" b="0" dirty="0"/>
              <a:t>r: </a:t>
            </a:r>
            <a:r>
              <a:rPr lang="en-US" sz="2000" b="0" dirty="0" err="1"/>
              <a:t>tỷ</a:t>
            </a:r>
            <a:r>
              <a:rPr lang="en-US" sz="2000" b="0" dirty="0"/>
              <a:t> </a:t>
            </a:r>
            <a:r>
              <a:rPr lang="en-US" sz="2000" b="0" dirty="0" err="1"/>
              <a:t>lệ</a:t>
            </a:r>
            <a:r>
              <a:rPr lang="en-US" sz="2000" b="0" dirty="0"/>
              <a:t> </a:t>
            </a:r>
            <a:r>
              <a:rPr lang="en-US" sz="2000" b="0" dirty="0" err="1"/>
              <a:t>chiết</a:t>
            </a:r>
            <a:r>
              <a:rPr lang="en-US" sz="2000" b="0" dirty="0"/>
              <a:t> </a:t>
            </a:r>
            <a:r>
              <a:rPr lang="en-US" sz="2000" b="0" dirty="0" err="1"/>
              <a:t>khấu</a:t>
            </a:r>
            <a:endParaRPr lang="en-US" sz="2000" b="0" dirty="0"/>
          </a:p>
        </p:txBody>
      </p:sp>
    </p:spTree>
    <p:extLst>
      <p:ext uri="{BB962C8B-B14F-4D97-AF65-F5344CB8AC3E}">
        <p14:creationId xmlns:p14="http://schemas.microsoft.com/office/powerpoint/2010/main" val="14558062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sp>
        <p:nvSpPr>
          <p:cNvPr id="3" name="Content Placeholder 2"/>
          <p:cNvSpPr>
            <a:spLocks noGrp="1"/>
          </p:cNvSpPr>
          <p:nvPr>
            <p:ph idx="1"/>
          </p:nvPr>
        </p:nvSpPr>
        <p:spPr>
          <a:xfrm>
            <a:off x="359217" y="1949824"/>
            <a:ext cx="5944941" cy="4007224"/>
          </a:xfrm>
        </p:spPr>
        <p:txBody>
          <a:bodyPr>
            <a:normAutofit fontScale="92500" lnSpcReduction="10000"/>
          </a:bodyPr>
          <a:lstStyle/>
          <a:p>
            <a:pPr marL="0" indent="0">
              <a:buNone/>
            </a:pPr>
            <a:r>
              <a:rPr lang="en-US" b="1" dirty="0"/>
              <a:t> </a:t>
            </a:r>
            <a:r>
              <a:rPr lang="en-US" b="1" dirty="0" err="1"/>
              <a:t>Sức</a:t>
            </a:r>
            <a:r>
              <a:rPr lang="en-US" b="1" dirty="0"/>
              <a:t> </a:t>
            </a:r>
            <a:r>
              <a:rPr lang="en-US" b="1" dirty="0" err="1"/>
              <a:t>mạnh</a:t>
            </a:r>
            <a:r>
              <a:rPr lang="en-US" b="1" dirty="0"/>
              <a:t> </a:t>
            </a:r>
            <a:r>
              <a:rPr lang="en-US" b="1" dirty="0" err="1"/>
              <a:t>nhà</a:t>
            </a:r>
            <a:r>
              <a:rPr lang="en-US" b="1" dirty="0"/>
              <a:t> </a:t>
            </a:r>
            <a:r>
              <a:rPr lang="en-US" b="1" dirty="0" err="1"/>
              <a:t>cung</a:t>
            </a:r>
            <a:r>
              <a:rPr lang="en-US" b="1" dirty="0"/>
              <a:t> </a:t>
            </a:r>
            <a:r>
              <a:rPr lang="en-US" b="1" dirty="0" err="1"/>
              <a:t>cấp</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r>
              <a:rPr lang="en-US" b="1" dirty="0" err="1"/>
              <a:t>các</a:t>
            </a:r>
            <a:r>
              <a:rPr lang="en-US" b="1" dirty="0"/>
              <a:t> </a:t>
            </a:r>
            <a:r>
              <a:rPr lang="en-US" b="1" dirty="0" err="1"/>
              <a:t>đặc</a:t>
            </a:r>
            <a:r>
              <a:rPr lang="en-US" b="1" dirty="0"/>
              <a:t> </a:t>
            </a:r>
            <a:r>
              <a:rPr lang="en-US" b="1" dirty="0" err="1"/>
              <a:t>điểm</a:t>
            </a:r>
            <a:r>
              <a:rPr lang="en-US" b="1" dirty="0"/>
              <a:t> </a:t>
            </a:r>
            <a:r>
              <a:rPr lang="en-US" b="1" dirty="0" err="1"/>
              <a:t>sau</a:t>
            </a:r>
            <a:r>
              <a:rPr lang="en-US" b="1" dirty="0"/>
              <a:t>: </a:t>
            </a:r>
            <a:endParaRPr lang="en-US" dirty="0"/>
          </a:p>
          <a:p>
            <a:pPr marL="0" indent="0">
              <a:buNone/>
            </a:pP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số</a:t>
            </a:r>
            <a:r>
              <a:rPr lang="en-US" dirty="0"/>
              <a:t> </a:t>
            </a:r>
            <a:r>
              <a:rPr lang="en-US" dirty="0" err="1"/>
              <a:t>lượng</a:t>
            </a:r>
            <a:r>
              <a:rPr lang="en-US" dirty="0"/>
              <a:t> </a:t>
            </a:r>
            <a:r>
              <a:rPr lang="en-US" dirty="0" err="1"/>
              <a:t>sản</a:t>
            </a:r>
            <a:r>
              <a:rPr lang="en-US" dirty="0"/>
              <a:t> </a:t>
            </a:r>
            <a:r>
              <a:rPr lang="en-US" dirty="0" err="1"/>
              <a:t>phẩm</a:t>
            </a:r>
            <a:r>
              <a:rPr lang="en-US" dirty="0"/>
              <a:t> </a:t>
            </a:r>
            <a:r>
              <a:rPr lang="en-US" dirty="0" err="1"/>
              <a:t>đối</a:t>
            </a:r>
            <a:r>
              <a:rPr lang="en-US" dirty="0"/>
              <a:t> </a:t>
            </a:r>
            <a:r>
              <a:rPr lang="en-US" dirty="0" err="1"/>
              <a:t>với</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đối</a:t>
            </a:r>
            <a:r>
              <a:rPr lang="en-US" dirty="0"/>
              <a:t> </a:t>
            </a:r>
            <a:r>
              <a:rPr lang="en-US" dirty="0" err="1"/>
              <a:t>với</a:t>
            </a:r>
            <a:r>
              <a:rPr lang="en-US" dirty="0"/>
              <a:t> chi </a:t>
            </a:r>
            <a:r>
              <a:rPr lang="en-US" dirty="0" err="1"/>
              <a:t>phí</a:t>
            </a:r>
            <a:r>
              <a:rPr lang="en-US" dirty="0"/>
              <a:t> </a:t>
            </a:r>
            <a:r>
              <a:rPr lang="en-US" dirty="0" err="1"/>
              <a:t>hoặc</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hóa</a:t>
            </a:r>
            <a:r>
              <a:rPr lang="en-US" dirty="0"/>
              <a:t> </a:t>
            </a:r>
            <a:r>
              <a:rPr lang="en-US" dirty="0" err="1"/>
              <a:t>sản</a:t>
            </a:r>
            <a:r>
              <a:rPr lang="en-US" dirty="0"/>
              <a:t> </a:t>
            </a:r>
            <a:r>
              <a:rPr lang="en-US" dirty="0" err="1"/>
              <a:t>phẩm</a:t>
            </a:r>
            <a:r>
              <a:rPr lang="en-US" dirty="0"/>
              <a:t>,</a:t>
            </a:r>
            <a:br>
              <a:rPr lang="en-US" dirty="0"/>
            </a:br>
            <a:r>
              <a:rPr lang="en-US" dirty="0"/>
              <a:t>- Chi </a:t>
            </a:r>
            <a:r>
              <a:rPr lang="en-US" dirty="0" err="1"/>
              <a:t>phí</a:t>
            </a:r>
            <a:r>
              <a:rPr lang="en-US" dirty="0"/>
              <a:t> </a:t>
            </a:r>
            <a:r>
              <a:rPr lang="en-US" dirty="0" err="1"/>
              <a:t>chuyển</a:t>
            </a:r>
            <a:r>
              <a:rPr lang="en-US" dirty="0"/>
              <a:t> </a:t>
            </a:r>
            <a:r>
              <a:rPr lang="en-US" dirty="0" err="1"/>
              <a:t>đổi</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ngành</a:t>
            </a:r>
            <a:r>
              <a:rPr lang="en-US" dirty="0"/>
              <a:t>,</a:t>
            </a:r>
            <a:br>
              <a:rPr lang="en-US" dirty="0"/>
            </a:b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thay</a:t>
            </a:r>
            <a:r>
              <a:rPr lang="en-US" dirty="0"/>
              <a:t> </a:t>
            </a:r>
            <a:r>
              <a:rPr lang="en-US" dirty="0" err="1"/>
              <a:t>thế</a:t>
            </a:r>
            <a:r>
              <a:rPr lang="en-US" dirty="0"/>
              <a:t>,</a:t>
            </a:r>
            <a:br>
              <a:rPr lang="en-US" dirty="0"/>
            </a:br>
            <a:r>
              <a:rPr lang="en-US" dirty="0"/>
              <a:t>- </a:t>
            </a:r>
            <a:r>
              <a:rPr lang="en-US" dirty="0" err="1"/>
              <a:t>Nguy</a:t>
            </a:r>
            <a:r>
              <a:rPr lang="en-US" dirty="0"/>
              <a:t> </a:t>
            </a:r>
            <a:r>
              <a:rPr lang="en-US" dirty="0" err="1"/>
              <a:t>cơ</a:t>
            </a:r>
            <a:r>
              <a:rPr lang="en-US" dirty="0"/>
              <a:t> </a:t>
            </a:r>
            <a:r>
              <a:rPr lang="en-US" dirty="0" err="1"/>
              <a:t>tăng</a:t>
            </a:r>
            <a:r>
              <a:rPr lang="en-US" dirty="0"/>
              <a:t> </a:t>
            </a:r>
            <a:r>
              <a:rPr lang="en-US" dirty="0" err="1"/>
              <a:t>cường</a:t>
            </a:r>
            <a:r>
              <a:rPr lang="en-US" dirty="0"/>
              <a:t> </a:t>
            </a:r>
            <a:r>
              <a:rPr lang="en-US" dirty="0" err="1"/>
              <a:t>sự</a:t>
            </a:r>
            <a:r>
              <a:rPr lang="en-US" dirty="0"/>
              <a:t> </a:t>
            </a:r>
            <a:r>
              <a:rPr lang="en-US" dirty="0" err="1"/>
              <a:t>hợp</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Chi </a:t>
            </a:r>
            <a:r>
              <a:rPr lang="en-US" dirty="0" err="1"/>
              <a:t>phí</a:t>
            </a:r>
            <a:r>
              <a:rPr lang="en-US" dirty="0"/>
              <a:t> </a:t>
            </a:r>
            <a:r>
              <a:rPr lang="en-US" dirty="0" err="1"/>
              <a:t>cung</a:t>
            </a:r>
            <a:r>
              <a:rPr lang="en-US" dirty="0"/>
              <a:t> </a:t>
            </a:r>
            <a:r>
              <a:rPr lang="en-US" dirty="0" err="1"/>
              <a:t>ứng</a:t>
            </a:r>
            <a:r>
              <a:rPr lang="en-US" dirty="0"/>
              <a:t> so </a:t>
            </a:r>
            <a:r>
              <a:rPr lang="en-US" dirty="0" err="1"/>
              <a:t>với</a:t>
            </a:r>
            <a:r>
              <a:rPr lang="en-US" dirty="0"/>
              <a:t> </a:t>
            </a:r>
            <a:r>
              <a:rPr lang="en-US" dirty="0" err="1"/>
              <a:t>tổng</a:t>
            </a:r>
            <a:r>
              <a:rPr lang="en-US" dirty="0"/>
              <a:t> </a:t>
            </a:r>
            <a:r>
              <a:rPr lang="en-US" dirty="0" err="1"/>
              <a:t>lợi</a:t>
            </a:r>
            <a:r>
              <a:rPr lang="en-US" dirty="0"/>
              <a:t> </a:t>
            </a:r>
            <a:r>
              <a:rPr lang="en-US" dirty="0" err="1"/>
              <a:t>tức</a:t>
            </a:r>
            <a:r>
              <a:rPr lang="en-US" dirty="0"/>
              <a:t> </a:t>
            </a:r>
            <a:r>
              <a:rPr lang="en-US" dirty="0" err="1"/>
              <a:t>của</a:t>
            </a:r>
            <a:r>
              <a:rPr lang="en-US" dirty="0"/>
              <a:t> </a:t>
            </a:r>
            <a:r>
              <a:rPr lang="en-US" dirty="0" err="1"/>
              <a:t>ngành</a:t>
            </a:r>
            <a:r>
              <a:rPr lang="en-US" dirty="0"/>
              <a:t>.</a:t>
            </a:r>
          </a:p>
          <a:p>
            <a:endParaRPr lang="en-US" dirty="0"/>
          </a:p>
        </p:txBody>
      </p:sp>
      <p:pic>
        <p:nvPicPr>
          <p:cNvPr id="4" name="Picture 3" descr="funn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158" y="1949824"/>
            <a:ext cx="2552700" cy="4007224"/>
          </a:xfrm>
          <a:prstGeom prst="rect">
            <a:avLst/>
          </a:prstGeom>
        </p:spPr>
      </p:pic>
    </p:spTree>
    <p:extLst>
      <p:ext uri="{BB962C8B-B14F-4D97-AF65-F5344CB8AC3E}">
        <p14:creationId xmlns:p14="http://schemas.microsoft.com/office/powerpoint/2010/main" val="30191439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sp>
        <p:nvSpPr>
          <p:cNvPr id="3" name="Content Placeholder 2"/>
          <p:cNvSpPr>
            <a:spLocks noGrp="1"/>
          </p:cNvSpPr>
          <p:nvPr>
            <p:ph idx="1"/>
          </p:nvPr>
        </p:nvSpPr>
        <p:spPr/>
        <p:txBody>
          <a:bodyPr/>
          <a:lstStyle/>
          <a:p>
            <a:pPr marL="0" indent="0">
              <a:buNone/>
            </a:pPr>
            <a:r>
              <a:rPr lang="en-US" b="1" dirty="0" err="1"/>
              <a:t>Sức</a:t>
            </a:r>
            <a:r>
              <a:rPr lang="en-US" b="1" dirty="0"/>
              <a:t> </a:t>
            </a:r>
            <a:r>
              <a:rPr lang="en-US" b="1" dirty="0" err="1"/>
              <a:t>mạnh</a:t>
            </a:r>
            <a:r>
              <a:rPr lang="en-US" b="1" dirty="0"/>
              <a:t> </a:t>
            </a:r>
            <a:r>
              <a:rPr lang="en-US" b="1" dirty="0" err="1"/>
              <a:t>khách</a:t>
            </a:r>
            <a:r>
              <a:rPr lang="en-US" b="1" dirty="0"/>
              <a:t> </a:t>
            </a:r>
            <a:r>
              <a:rPr lang="en-US" b="1" dirty="0" err="1"/>
              <a:t>hàng</a:t>
            </a:r>
            <a:r>
              <a:rPr lang="en-US" b="1" dirty="0"/>
              <a:t> </a:t>
            </a:r>
            <a:r>
              <a:rPr lang="en-US" b="1" dirty="0" err="1"/>
              <a:t>thể</a:t>
            </a:r>
            <a:r>
              <a:rPr lang="en-US" b="1" dirty="0"/>
              <a:t> </a:t>
            </a:r>
            <a:r>
              <a:rPr lang="en-US" b="1" dirty="0" err="1"/>
              <a:t>hiện</a:t>
            </a:r>
            <a:r>
              <a:rPr lang="en-US" b="1" dirty="0"/>
              <a:t> </a:t>
            </a:r>
            <a:r>
              <a:rPr lang="en-US" b="1" dirty="0" err="1"/>
              <a:t>ở</a:t>
            </a:r>
            <a:r>
              <a:rPr lang="en-US" b="1" dirty="0"/>
              <a:t>:</a:t>
            </a:r>
            <a:endParaRPr lang="en-US" dirty="0"/>
          </a:p>
          <a:p>
            <a:pPr marL="0" indent="0">
              <a:buNone/>
            </a:pPr>
            <a:r>
              <a:rPr lang="en-US" dirty="0"/>
              <a:t>- </a:t>
            </a:r>
            <a:r>
              <a:rPr lang="en-US" dirty="0" err="1"/>
              <a:t>Vị</a:t>
            </a:r>
            <a:r>
              <a:rPr lang="en-US" dirty="0"/>
              <a:t> </a:t>
            </a:r>
            <a:r>
              <a:rPr lang="en-US" dirty="0" err="1"/>
              <a:t>thế</a:t>
            </a:r>
            <a:r>
              <a:rPr lang="en-US" dirty="0"/>
              <a:t> </a:t>
            </a:r>
            <a:r>
              <a:rPr lang="en-US" dirty="0" err="1"/>
              <a:t>mặc</a:t>
            </a:r>
            <a:r>
              <a:rPr lang="en-US" dirty="0"/>
              <a:t> </a:t>
            </a:r>
            <a:r>
              <a:rPr lang="en-US" dirty="0" err="1"/>
              <a:t>cả</a:t>
            </a:r>
            <a:r>
              <a:rPr lang="en-US" dirty="0"/>
              <a:t>,</a:t>
            </a:r>
            <a:br>
              <a:rPr lang="en-US" dirty="0"/>
            </a:br>
            <a:r>
              <a:rPr lang="en-US" dirty="0"/>
              <a:t>- </a:t>
            </a:r>
            <a:r>
              <a:rPr lang="en-US" dirty="0" err="1"/>
              <a:t>Số</a:t>
            </a:r>
            <a:r>
              <a:rPr lang="en-US" dirty="0"/>
              <a:t> </a:t>
            </a:r>
            <a:r>
              <a:rPr lang="en-US" dirty="0" err="1"/>
              <a:t>lượng</a:t>
            </a:r>
            <a:r>
              <a:rPr lang="en-US" dirty="0"/>
              <a:t> </a:t>
            </a:r>
            <a:r>
              <a:rPr lang="en-US" dirty="0" err="1"/>
              <a:t>người</a:t>
            </a:r>
            <a:r>
              <a:rPr lang="en-US" dirty="0"/>
              <a:t> </a:t>
            </a:r>
            <a:r>
              <a:rPr lang="en-US" dirty="0" err="1"/>
              <a:t>mua</a:t>
            </a:r>
            <a:r>
              <a:rPr lang="en-US" dirty="0"/>
              <a:t>,</a:t>
            </a:r>
            <a:br>
              <a:rPr lang="en-US" dirty="0"/>
            </a:br>
            <a:r>
              <a:rPr lang="en-US" dirty="0"/>
              <a:t>- </a:t>
            </a:r>
            <a:r>
              <a:rPr lang="en-US" dirty="0" err="1"/>
              <a:t>Thông</a:t>
            </a:r>
            <a:r>
              <a:rPr lang="en-US" dirty="0"/>
              <a:t> tin </a:t>
            </a:r>
            <a:r>
              <a:rPr lang="en-US" dirty="0" err="1"/>
              <a:t>mà</a:t>
            </a:r>
            <a:r>
              <a:rPr lang="en-US" dirty="0"/>
              <a:t> </a:t>
            </a:r>
            <a:r>
              <a:rPr lang="en-US" dirty="0" err="1"/>
              <a:t>người</a:t>
            </a:r>
            <a:r>
              <a:rPr lang="en-US" dirty="0"/>
              <a:t> </a:t>
            </a:r>
            <a:r>
              <a:rPr lang="en-US" dirty="0" err="1"/>
              <a:t>mua</a:t>
            </a:r>
            <a:r>
              <a:rPr lang="en-US" dirty="0"/>
              <a:t> </a:t>
            </a:r>
            <a:r>
              <a:rPr lang="en-US" dirty="0" err="1"/>
              <a:t>có</a:t>
            </a:r>
            <a:r>
              <a:rPr lang="en-US" dirty="0"/>
              <a:t> </a:t>
            </a:r>
            <a:r>
              <a:rPr lang="en-US" dirty="0" err="1"/>
              <a:t>được</a:t>
            </a:r>
            <a:r>
              <a:rPr lang="en-US" dirty="0"/>
              <a:t>,</a:t>
            </a:r>
            <a:br>
              <a:rPr lang="en-US" dirty="0"/>
            </a:br>
            <a:r>
              <a:rPr lang="en-US" dirty="0"/>
              <a:t>- </a:t>
            </a:r>
            <a:r>
              <a:rPr lang="en-US" dirty="0" err="1"/>
              <a:t>Tính</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nhãn</a:t>
            </a:r>
            <a:r>
              <a:rPr lang="en-US" dirty="0"/>
              <a:t> </a:t>
            </a:r>
            <a:r>
              <a:rPr lang="en-US" dirty="0" err="1"/>
              <a:t>hiệu</a:t>
            </a:r>
            <a:r>
              <a:rPr lang="en-US" dirty="0"/>
              <a:t> </a:t>
            </a:r>
            <a:r>
              <a:rPr lang="en-US" dirty="0" err="1"/>
              <a:t>hàng</a:t>
            </a:r>
            <a:r>
              <a:rPr lang="en-US" dirty="0"/>
              <a:t> </a:t>
            </a:r>
            <a:r>
              <a:rPr lang="en-US" dirty="0" err="1"/>
              <a:t>hóa</a:t>
            </a:r>
            <a:r>
              <a:rPr lang="en-US" dirty="0"/>
              <a:t>,</a:t>
            </a:r>
            <a:br>
              <a:rPr lang="en-US" dirty="0"/>
            </a:br>
            <a:r>
              <a:rPr lang="en-US" dirty="0"/>
              <a:t>- </a:t>
            </a:r>
            <a:r>
              <a:rPr lang="en-US" dirty="0" err="1"/>
              <a:t>Tính</a:t>
            </a:r>
            <a:r>
              <a:rPr lang="en-US" dirty="0"/>
              <a:t> </a:t>
            </a:r>
            <a:r>
              <a:rPr lang="en-US" dirty="0" err="1"/>
              <a:t>nhạy</a:t>
            </a:r>
            <a:r>
              <a:rPr lang="en-US" dirty="0"/>
              <a:t> </a:t>
            </a:r>
            <a:r>
              <a:rPr lang="en-US" dirty="0" err="1"/>
              <a:t>cảm</a:t>
            </a:r>
            <a:r>
              <a:rPr lang="en-US" dirty="0"/>
              <a:t> </a:t>
            </a:r>
            <a:r>
              <a:rPr lang="en-US" dirty="0" err="1"/>
              <a:t>đối</a:t>
            </a:r>
            <a:r>
              <a:rPr lang="en-US" dirty="0"/>
              <a:t> </a:t>
            </a:r>
            <a:r>
              <a:rPr lang="en-US" dirty="0" err="1"/>
              <a:t>với</a:t>
            </a:r>
            <a:r>
              <a:rPr lang="en-US" dirty="0"/>
              <a:t> </a:t>
            </a:r>
            <a:r>
              <a:rPr lang="en-US" dirty="0" err="1"/>
              <a:t>giá</a:t>
            </a:r>
            <a:r>
              <a:rPr lang="en-US" dirty="0"/>
              <a:t>,</a:t>
            </a:r>
            <a:br>
              <a:rPr lang="en-US" dirty="0"/>
            </a:b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hóa</a:t>
            </a:r>
            <a:r>
              <a:rPr lang="en-US" dirty="0"/>
              <a:t> </a:t>
            </a:r>
            <a:r>
              <a:rPr lang="en-US" dirty="0" err="1"/>
              <a:t>sản</a:t>
            </a:r>
            <a:r>
              <a:rPr lang="en-US" dirty="0"/>
              <a:t> </a:t>
            </a:r>
            <a:r>
              <a:rPr lang="en-US" dirty="0" err="1"/>
              <a:t>phẩm</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trong</a:t>
            </a:r>
            <a:r>
              <a:rPr lang="en-US" dirty="0"/>
              <a:t> </a:t>
            </a:r>
            <a:r>
              <a:rPr lang="en-US" dirty="0" err="1"/>
              <a:t>ngành</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sẵn</a:t>
            </a:r>
            <a:r>
              <a:rPr lang="en-US" dirty="0"/>
              <a:t> </a:t>
            </a:r>
            <a:r>
              <a:rPr lang="en-US" dirty="0" err="1"/>
              <a:t>có</a:t>
            </a:r>
            <a:r>
              <a:rPr lang="en-US" dirty="0"/>
              <a:t> </a:t>
            </a:r>
            <a:r>
              <a:rPr lang="en-US" dirty="0" err="1"/>
              <a:t>của</a:t>
            </a:r>
            <a:r>
              <a:rPr lang="en-US" dirty="0"/>
              <a:t> </a:t>
            </a:r>
            <a:r>
              <a:rPr lang="en-US" dirty="0" err="1"/>
              <a:t>hàng</a:t>
            </a:r>
            <a:r>
              <a:rPr lang="en-US" dirty="0"/>
              <a:t> </a:t>
            </a:r>
            <a:r>
              <a:rPr lang="en-US" dirty="0" err="1"/>
              <a:t>hóa</a:t>
            </a:r>
            <a:r>
              <a:rPr lang="en-US" dirty="0"/>
              <a:t> </a:t>
            </a:r>
            <a:r>
              <a:rPr lang="en-US" dirty="0" err="1"/>
              <a:t>thay</a:t>
            </a:r>
            <a:r>
              <a:rPr lang="en-US" dirty="0"/>
              <a:t> </a:t>
            </a:r>
            <a:r>
              <a:rPr lang="en-US" dirty="0" err="1"/>
              <a:t>thế</a:t>
            </a:r>
            <a:r>
              <a:rPr lang="en-US" dirty="0"/>
              <a:t>,</a:t>
            </a:r>
            <a:br>
              <a:rPr lang="en-US" dirty="0"/>
            </a:br>
            <a:r>
              <a:rPr lang="en-US" dirty="0"/>
              <a:t>- </a:t>
            </a:r>
            <a:r>
              <a:rPr lang="en-US" dirty="0" err="1"/>
              <a:t>Động</a:t>
            </a:r>
            <a:r>
              <a:rPr lang="en-US" dirty="0"/>
              <a:t> </a:t>
            </a:r>
            <a:r>
              <a:rPr lang="en-US" dirty="0" err="1"/>
              <a:t>cơ</a:t>
            </a:r>
            <a:r>
              <a:rPr lang="en-US" dirty="0"/>
              <a:t> </a:t>
            </a:r>
            <a:r>
              <a:rPr lang="en-US" dirty="0" err="1"/>
              <a:t>của</a:t>
            </a:r>
            <a:r>
              <a:rPr lang="en-US" dirty="0"/>
              <a:t> </a:t>
            </a:r>
            <a:r>
              <a:rPr lang="en-US" dirty="0" err="1"/>
              <a:t>khách</a:t>
            </a:r>
            <a:r>
              <a:rPr lang="en-US" dirty="0"/>
              <a:t> </a:t>
            </a:r>
            <a:r>
              <a:rPr lang="en-US" dirty="0" err="1"/>
              <a:t>hàng</a:t>
            </a:r>
            <a:r>
              <a:rPr lang="en-US" dirty="0"/>
              <a:t>.</a:t>
            </a:r>
          </a:p>
          <a:p>
            <a:pPr marL="0" indent="0">
              <a:buNone/>
            </a:pPr>
            <a:endParaRPr lang="en-US" dirty="0"/>
          </a:p>
        </p:txBody>
      </p:sp>
      <p:pic>
        <p:nvPicPr>
          <p:cNvPr id="4" name="Picture 3" descr="custom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276" y="2116568"/>
            <a:ext cx="2490482" cy="4053548"/>
          </a:xfrm>
          <a:prstGeom prst="rect">
            <a:avLst/>
          </a:prstGeom>
        </p:spPr>
      </p:pic>
    </p:spTree>
    <p:extLst>
      <p:ext uri="{BB962C8B-B14F-4D97-AF65-F5344CB8AC3E}">
        <p14:creationId xmlns:p14="http://schemas.microsoft.com/office/powerpoint/2010/main" val="27080790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sp>
        <p:nvSpPr>
          <p:cNvPr id="3" name="Content Placeholder 2"/>
          <p:cNvSpPr>
            <a:spLocks noGrp="1"/>
          </p:cNvSpPr>
          <p:nvPr>
            <p:ph idx="1"/>
          </p:nvPr>
        </p:nvSpPr>
        <p:spPr/>
        <p:txBody>
          <a:bodyPr>
            <a:normAutofit lnSpcReduction="10000"/>
          </a:bodyPr>
          <a:lstStyle/>
          <a:p>
            <a:pPr marL="0" indent="0">
              <a:buNone/>
            </a:pPr>
            <a:r>
              <a:rPr lang="en-US" b="1" dirty="0" err="1"/>
              <a:t>Mức</a:t>
            </a:r>
            <a:r>
              <a:rPr lang="en-US" b="1" dirty="0"/>
              <a:t> </a:t>
            </a:r>
            <a:r>
              <a:rPr lang="en-US" b="1" dirty="0" err="1"/>
              <a:t>độ</a:t>
            </a:r>
            <a:r>
              <a:rPr lang="en-US" b="1" dirty="0"/>
              <a:t> </a:t>
            </a:r>
            <a:r>
              <a:rPr lang="en-US" b="1" dirty="0" err="1"/>
              <a:t>cạnh</a:t>
            </a:r>
            <a:r>
              <a:rPr lang="en-US" b="1" dirty="0"/>
              <a:t> </a:t>
            </a:r>
            <a:r>
              <a:rPr lang="en-US" b="1" dirty="0" err="1"/>
              <a:t>tranh</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endParaRPr lang="en-US" dirty="0"/>
          </a:p>
          <a:p>
            <a:pPr marL="0" indent="0">
              <a:buNone/>
            </a:pPr>
            <a:r>
              <a:rPr lang="en-US" dirty="0"/>
              <a:t>- </a:t>
            </a:r>
            <a:r>
              <a:rPr lang="en-US" dirty="0" err="1"/>
              <a:t>Các</a:t>
            </a:r>
            <a:r>
              <a:rPr lang="en-US" dirty="0"/>
              <a:t> </a:t>
            </a:r>
            <a:r>
              <a:rPr lang="en-US" dirty="0" err="1"/>
              <a:t>rào</a:t>
            </a:r>
            <a:r>
              <a:rPr lang="en-US" dirty="0"/>
              <a:t> </a:t>
            </a:r>
            <a:r>
              <a:rPr lang="en-US" dirty="0" err="1"/>
              <a:t>cản</a:t>
            </a:r>
            <a:r>
              <a:rPr lang="en-US" dirty="0"/>
              <a:t> </a:t>
            </a:r>
            <a:r>
              <a:rPr lang="en-US" dirty="0" err="1"/>
              <a:t>nếu</a:t>
            </a:r>
            <a:r>
              <a:rPr lang="en-US" dirty="0"/>
              <a:t> </a:t>
            </a:r>
            <a:r>
              <a:rPr lang="en-US" dirty="0" err="1"/>
              <a:t>muốn</a:t>
            </a:r>
            <a:r>
              <a:rPr lang="en-US" dirty="0"/>
              <a:t> “</a:t>
            </a:r>
            <a:r>
              <a:rPr lang="en-US" dirty="0" err="1"/>
              <a:t>thoát</a:t>
            </a:r>
            <a:r>
              <a:rPr lang="en-US" dirty="0"/>
              <a:t> </a:t>
            </a:r>
            <a:r>
              <a:rPr lang="en-US" dirty="0" err="1"/>
              <a:t>ra</a:t>
            </a:r>
            <a:r>
              <a:rPr lang="en-US" dirty="0"/>
              <a:t>” </a:t>
            </a:r>
            <a:r>
              <a:rPr lang="en-US" dirty="0" err="1"/>
              <a:t>khỏi</a:t>
            </a:r>
            <a:r>
              <a:rPr lang="en-US" dirty="0"/>
              <a:t> </a:t>
            </a:r>
            <a:r>
              <a:rPr lang="en-US" dirty="0" err="1"/>
              <a:t>ngành</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ngành</a:t>
            </a:r>
            <a:r>
              <a:rPr lang="en-US" dirty="0"/>
              <a:t>,</a:t>
            </a:r>
            <a:br>
              <a:rPr lang="en-US" dirty="0"/>
            </a:br>
            <a:r>
              <a:rPr lang="en-US" dirty="0"/>
              <a:t>- Chi </a:t>
            </a:r>
            <a:r>
              <a:rPr lang="en-US" dirty="0" err="1"/>
              <a:t>phí</a:t>
            </a:r>
            <a:r>
              <a:rPr lang="en-US" dirty="0"/>
              <a:t> </a:t>
            </a:r>
            <a:r>
              <a:rPr lang="en-US" dirty="0" err="1"/>
              <a:t>cố</a:t>
            </a:r>
            <a:r>
              <a:rPr lang="en-US" dirty="0"/>
              <a:t> </a:t>
            </a:r>
            <a:r>
              <a:rPr lang="en-US" dirty="0" err="1"/>
              <a:t>định</a:t>
            </a:r>
            <a:r>
              <a:rPr lang="en-US" dirty="0"/>
              <a:t>/</a:t>
            </a:r>
            <a:r>
              <a:rPr lang="en-US" dirty="0" err="1"/>
              <a:t>giá</a:t>
            </a:r>
            <a:r>
              <a:rPr lang="en-US" dirty="0"/>
              <a:t> </a:t>
            </a:r>
            <a:r>
              <a:rPr lang="en-US" dirty="0" err="1"/>
              <a:t>trị</a:t>
            </a:r>
            <a:r>
              <a:rPr lang="en-US" dirty="0"/>
              <a:t> </a:t>
            </a:r>
            <a:r>
              <a:rPr lang="en-US" dirty="0" err="1"/>
              <a:t>gia</a:t>
            </a:r>
            <a:r>
              <a:rPr lang="en-US" dirty="0"/>
              <a:t> </a:t>
            </a:r>
            <a:r>
              <a:rPr lang="en-US" dirty="0" err="1"/>
              <a:t>tăng</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tăng</a:t>
            </a:r>
            <a:r>
              <a:rPr lang="en-US" dirty="0"/>
              <a:t> </a:t>
            </a:r>
            <a:r>
              <a:rPr lang="en-US" dirty="0" err="1"/>
              <a:t>trưởng</a:t>
            </a:r>
            <a:r>
              <a:rPr lang="en-US" dirty="0"/>
              <a:t> </a:t>
            </a:r>
            <a:r>
              <a:rPr lang="en-US" dirty="0" err="1"/>
              <a:t>của</a:t>
            </a:r>
            <a:r>
              <a:rPr lang="en-US" dirty="0"/>
              <a:t> </a:t>
            </a:r>
            <a:r>
              <a:rPr lang="en-US" dirty="0" err="1"/>
              <a:t>ngành</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dư</a:t>
            </a:r>
            <a:r>
              <a:rPr lang="en-US" dirty="0"/>
              <a:t> </a:t>
            </a:r>
            <a:r>
              <a:rPr lang="en-US" dirty="0" err="1"/>
              <a:t>thừa</a:t>
            </a:r>
            <a:r>
              <a:rPr lang="en-US" dirty="0"/>
              <a:t> </a:t>
            </a:r>
            <a:r>
              <a:rPr lang="en-US" dirty="0" err="1"/>
              <a:t>công</a:t>
            </a:r>
            <a:r>
              <a:rPr lang="en-US" dirty="0"/>
              <a:t> </a:t>
            </a:r>
            <a:r>
              <a:rPr lang="en-US" dirty="0" err="1"/>
              <a:t>suất</a:t>
            </a:r>
            <a:r>
              <a:rPr lang="en-US" dirty="0"/>
              <a:t>,</a:t>
            </a:r>
            <a:br>
              <a:rPr lang="en-US" dirty="0"/>
            </a:b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các</a:t>
            </a:r>
            <a:r>
              <a:rPr lang="en-US" dirty="0"/>
              <a:t> </a:t>
            </a:r>
            <a:r>
              <a:rPr lang="en-US" dirty="0" err="1"/>
              <a:t>sản</a:t>
            </a:r>
            <a:r>
              <a:rPr lang="en-US" dirty="0"/>
              <a:t> </a:t>
            </a:r>
            <a:r>
              <a:rPr lang="en-US" dirty="0" err="1"/>
              <a:t>phẩm</a:t>
            </a:r>
            <a:r>
              <a:rPr lang="en-US" dirty="0"/>
              <a:t>,</a:t>
            </a:r>
            <a:br>
              <a:rPr lang="en-US" dirty="0"/>
            </a:br>
            <a:r>
              <a:rPr lang="en-US" dirty="0"/>
              <a:t>- </a:t>
            </a:r>
            <a:r>
              <a:rPr lang="en-US" dirty="0" err="1"/>
              <a:t>Các</a:t>
            </a:r>
            <a:r>
              <a:rPr lang="en-US" dirty="0"/>
              <a:t> chi </a:t>
            </a:r>
            <a:r>
              <a:rPr lang="en-US" dirty="0" err="1"/>
              <a:t>phí</a:t>
            </a:r>
            <a:r>
              <a:rPr lang="en-US" dirty="0"/>
              <a:t> </a:t>
            </a:r>
            <a:r>
              <a:rPr lang="en-US" dirty="0" err="1"/>
              <a:t>chuyển</a:t>
            </a:r>
            <a:r>
              <a:rPr lang="en-US" dirty="0"/>
              <a:t> </a:t>
            </a:r>
            <a:r>
              <a:rPr lang="en-US" dirty="0" err="1"/>
              <a:t>đổi</a:t>
            </a:r>
            <a:r>
              <a:rPr lang="en-US" dirty="0"/>
              <a:t>,</a:t>
            </a:r>
            <a:br>
              <a:rPr lang="en-US" dirty="0"/>
            </a:br>
            <a:r>
              <a:rPr lang="en-US" dirty="0"/>
              <a:t>- </a:t>
            </a:r>
            <a:r>
              <a:rPr lang="en-US" dirty="0" err="1"/>
              <a:t>Tính</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nhãn</a:t>
            </a:r>
            <a:r>
              <a:rPr lang="en-US" dirty="0"/>
              <a:t> </a:t>
            </a:r>
            <a:r>
              <a:rPr lang="en-US" dirty="0" err="1"/>
              <a:t>hiệu</a:t>
            </a:r>
            <a:r>
              <a:rPr lang="en-US" dirty="0"/>
              <a:t> </a:t>
            </a:r>
            <a:r>
              <a:rPr lang="en-US" dirty="0" err="1"/>
              <a:t>hàng</a:t>
            </a:r>
            <a:r>
              <a:rPr lang="en-US" dirty="0"/>
              <a:t> </a:t>
            </a:r>
            <a:r>
              <a:rPr lang="en-US" dirty="0" err="1"/>
              <a:t>hóa</a:t>
            </a:r>
            <a:r>
              <a:rPr lang="en-US" dirty="0"/>
              <a:t>,</a:t>
            </a:r>
            <a:br>
              <a:rPr lang="en-US" dirty="0"/>
            </a:br>
            <a:r>
              <a:rPr lang="en-US" dirty="0"/>
              <a:t>- </a:t>
            </a:r>
            <a:r>
              <a:rPr lang="en-US" dirty="0" err="1"/>
              <a:t>Tính</a:t>
            </a:r>
            <a:r>
              <a:rPr lang="en-US" dirty="0"/>
              <a:t> </a:t>
            </a:r>
            <a:r>
              <a:rPr lang="en-US" dirty="0" err="1"/>
              <a:t>đa</a:t>
            </a:r>
            <a:r>
              <a:rPr lang="en-US" dirty="0"/>
              <a:t> </a:t>
            </a:r>
            <a:r>
              <a:rPr lang="en-US" dirty="0" err="1"/>
              <a:t>dạng</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a:t>thủ</a:t>
            </a:r>
            <a:r>
              <a:rPr lang="en-US" dirty="0"/>
              <a:t> </a:t>
            </a:r>
            <a:r>
              <a:rPr lang="en-US" dirty="0" err="1"/>
              <a:t>cạnh</a:t>
            </a:r>
            <a:r>
              <a:rPr lang="en-US" dirty="0"/>
              <a:t> </a:t>
            </a:r>
            <a:r>
              <a:rPr lang="en-US" dirty="0" err="1"/>
              <a:t>tranh</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sàng</a:t>
            </a:r>
            <a:r>
              <a:rPr lang="en-US" dirty="0"/>
              <a:t> </a:t>
            </a:r>
            <a:r>
              <a:rPr lang="en-US" dirty="0" err="1"/>
              <a:t>lọc</a:t>
            </a:r>
            <a:r>
              <a:rPr lang="en-US" dirty="0"/>
              <a:t> </a:t>
            </a:r>
            <a:r>
              <a:rPr lang="en-US" dirty="0" err="1"/>
              <a:t>trong</a:t>
            </a:r>
            <a:r>
              <a:rPr lang="en-US" dirty="0"/>
              <a:t> </a:t>
            </a:r>
            <a:r>
              <a:rPr lang="en-US" dirty="0" err="1"/>
              <a:t>ngành</a:t>
            </a:r>
            <a:r>
              <a:rPr lang="en-US" dirty="0"/>
              <a:t>.</a:t>
            </a:r>
          </a:p>
          <a:p>
            <a:endParaRPr lang="en-US" dirty="0"/>
          </a:p>
        </p:txBody>
      </p:sp>
      <p:pic>
        <p:nvPicPr>
          <p:cNvPr id="4" name="Picture 3" descr="competitors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494" y="2065257"/>
            <a:ext cx="2604325" cy="3796994"/>
          </a:xfrm>
          <a:prstGeom prst="rect">
            <a:avLst/>
          </a:prstGeom>
        </p:spPr>
      </p:pic>
    </p:spTree>
    <p:extLst>
      <p:ext uri="{BB962C8B-B14F-4D97-AF65-F5344CB8AC3E}">
        <p14:creationId xmlns:p14="http://schemas.microsoft.com/office/powerpoint/2010/main" val="1378147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sp>
        <p:nvSpPr>
          <p:cNvPr id="3" name="Content Placeholder 2"/>
          <p:cNvSpPr>
            <a:spLocks noGrp="1"/>
          </p:cNvSpPr>
          <p:nvPr>
            <p:ph idx="1"/>
          </p:nvPr>
        </p:nvSpPr>
        <p:spPr>
          <a:xfrm>
            <a:off x="779463" y="1949824"/>
            <a:ext cx="4795886" cy="4007224"/>
          </a:xfrm>
        </p:spPr>
        <p:txBody>
          <a:bodyPr>
            <a:normAutofit fontScale="92500" lnSpcReduction="10000"/>
          </a:bodyPr>
          <a:lstStyle/>
          <a:p>
            <a:pPr marL="0" indent="0">
              <a:buNone/>
            </a:pPr>
            <a:r>
              <a:rPr lang="en-US" b="1" dirty="0" err="1"/>
              <a:t>Các</a:t>
            </a:r>
            <a:r>
              <a:rPr lang="en-US" b="1" dirty="0"/>
              <a:t> </a:t>
            </a:r>
            <a:r>
              <a:rPr lang="en-US" b="1" dirty="0" err="1"/>
              <a:t>rào</a:t>
            </a:r>
            <a:r>
              <a:rPr lang="en-US" b="1" dirty="0"/>
              <a:t> </a:t>
            </a:r>
            <a:r>
              <a:rPr lang="en-US" b="1" dirty="0" err="1"/>
              <a:t>cản</a:t>
            </a:r>
            <a:r>
              <a:rPr lang="en-US" b="1" dirty="0"/>
              <a:t> </a:t>
            </a:r>
            <a:r>
              <a:rPr lang="en-US" b="1" dirty="0" err="1"/>
              <a:t>gia</a:t>
            </a:r>
            <a:r>
              <a:rPr lang="en-US" b="1" dirty="0"/>
              <a:t> </a:t>
            </a:r>
            <a:r>
              <a:rPr lang="en-US" b="1" dirty="0" err="1"/>
              <a:t>nhập</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endParaRPr lang="en-US" dirty="0"/>
          </a:p>
          <a:p>
            <a:pPr marL="0" indent="0">
              <a:buNone/>
            </a:pPr>
            <a:r>
              <a:rPr lang="en-US" dirty="0"/>
              <a:t>- </a:t>
            </a:r>
            <a:r>
              <a:rPr lang="en-US" dirty="0" err="1"/>
              <a:t>Các</a:t>
            </a:r>
            <a:r>
              <a:rPr lang="en-US" dirty="0"/>
              <a:t> </a:t>
            </a:r>
            <a:r>
              <a:rPr lang="en-US" dirty="0" err="1"/>
              <a:t>lợi</a:t>
            </a:r>
            <a:r>
              <a:rPr lang="en-US" dirty="0"/>
              <a:t> </a:t>
            </a:r>
            <a:r>
              <a:rPr lang="en-US" dirty="0" err="1"/>
              <a:t>thế</a:t>
            </a:r>
            <a:r>
              <a:rPr lang="en-US" dirty="0"/>
              <a:t> chi </a:t>
            </a:r>
            <a:r>
              <a:rPr lang="en-US" dirty="0" err="1"/>
              <a:t>phí</a:t>
            </a:r>
            <a:r>
              <a:rPr lang="en-US" dirty="0"/>
              <a:t> </a:t>
            </a:r>
            <a:r>
              <a:rPr lang="en-US" dirty="0" err="1"/>
              <a:t>tuyệt</a:t>
            </a:r>
            <a:r>
              <a:rPr lang="en-US" dirty="0"/>
              <a:t> </a:t>
            </a:r>
            <a:r>
              <a:rPr lang="en-US" dirty="0" err="1"/>
              <a:t>đối</a:t>
            </a:r>
            <a:r>
              <a:rPr lang="en-US" dirty="0"/>
              <a:t>,</a:t>
            </a:r>
            <a:br>
              <a:rPr lang="en-US" dirty="0"/>
            </a:br>
            <a:r>
              <a:rPr lang="en-US" dirty="0"/>
              <a:t>- </a:t>
            </a:r>
            <a:r>
              <a:rPr lang="en-US" dirty="0" err="1"/>
              <a:t>Sự</a:t>
            </a:r>
            <a:r>
              <a:rPr lang="en-US" dirty="0"/>
              <a:t> </a:t>
            </a:r>
            <a:r>
              <a:rPr lang="en-US" dirty="0" err="1"/>
              <a:t>hiểu</a:t>
            </a:r>
            <a:r>
              <a:rPr lang="en-US" dirty="0"/>
              <a:t> </a:t>
            </a:r>
            <a:r>
              <a:rPr lang="en-US" dirty="0" err="1"/>
              <a:t>biết</a:t>
            </a:r>
            <a:r>
              <a:rPr lang="en-US" dirty="0"/>
              <a:t> </a:t>
            </a:r>
            <a:r>
              <a:rPr lang="en-US" dirty="0" err="1"/>
              <a:t>về</a:t>
            </a:r>
            <a:r>
              <a:rPr lang="en-US" dirty="0"/>
              <a:t> </a:t>
            </a:r>
            <a:r>
              <a:rPr lang="en-US" dirty="0" err="1"/>
              <a:t>chu</a:t>
            </a:r>
            <a:r>
              <a:rPr lang="en-US" dirty="0"/>
              <a:t> </a:t>
            </a:r>
            <a:r>
              <a:rPr lang="en-US" dirty="0" err="1"/>
              <a:t>kỳ</a:t>
            </a:r>
            <a:r>
              <a:rPr lang="en-US" dirty="0"/>
              <a:t> </a:t>
            </a:r>
            <a:r>
              <a:rPr lang="en-US" dirty="0" err="1"/>
              <a:t>dao</a:t>
            </a:r>
            <a:r>
              <a:rPr lang="en-US" dirty="0"/>
              <a:t> </a:t>
            </a:r>
            <a:r>
              <a:rPr lang="en-US" dirty="0" err="1"/>
              <a:t>động</a:t>
            </a:r>
            <a:r>
              <a:rPr lang="en-US" dirty="0"/>
              <a:t> </a:t>
            </a:r>
            <a:r>
              <a:rPr lang="en-US" dirty="0" err="1"/>
              <a:t>thị</a:t>
            </a:r>
            <a:r>
              <a:rPr lang="en-US" dirty="0"/>
              <a:t> </a:t>
            </a:r>
            <a:r>
              <a:rPr lang="en-US" dirty="0" err="1"/>
              <a:t>trường</a:t>
            </a:r>
            <a:r>
              <a:rPr lang="en-US" dirty="0"/>
              <a:t>,</a:t>
            </a:r>
            <a:br>
              <a:rPr lang="en-US" dirty="0"/>
            </a:br>
            <a:r>
              <a:rPr lang="en-US" dirty="0"/>
              <a:t>- </a:t>
            </a:r>
            <a:r>
              <a:rPr lang="en-US" dirty="0" err="1"/>
              <a:t>Khả</a:t>
            </a:r>
            <a:r>
              <a:rPr lang="en-US" dirty="0"/>
              <a:t> </a:t>
            </a:r>
            <a:r>
              <a:rPr lang="en-US" dirty="0" err="1"/>
              <a:t>năng</a:t>
            </a:r>
            <a:r>
              <a:rPr lang="en-US" dirty="0"/>
              <a:t> </a:t>
            </a:r>
            <a:r>
              <a:rPr lang="en-US" dirty="0" err="1"/>
              <a:t>tiếp</a:t>
            </a:r>
            <a:r>
              <a:rPr lang="en-US" dirty="0"/>
              <a:t> </a:t>
            </a:r>
            <a:r>
              <a:rPr lang="en-US" dirty="0" err="1"/>
              <a:t>cận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a:t>
            </a:r>
            <a:br>
              <a:rPr lang="en-US" dirty="0"/>
            </a:br>
            <a:r>
              <a:rPr lang="en-US" dirty="0"/>
              <a:t>- </a:t>
            </a:r>
            <a:r>
              <a:rPr lang="en-US" dirty="0" err="1"/>
              <a:t>Chính</a:t>
            </a:r>
            <a:r>
              <a:rPr lang="en-US" dirty="0"/>
              <a:t> </a:t>
            </a:r>
            <a:r>
              <a:rPr lang="en-US" dirty="0" err="1"/>
              <a:t>sách</a:t>
            </a:r>
            <a:r>
              <a:rPr lang="en-US" dirty="0"/>
              <a:t> </a:t>
            </a:r>
            <a:r>
              <a:rPr lang="en-US" dirty="0" err="1"/>
              <a:t>của</a:t>
            </a:r>
            <a:r>
              <a:rPr lang="en-US" dirty="0"/>
              <a:t> </a:t>
            </a:r>
            <a:r>
              <a:rPr lang="en-US" dirty="0" err="1"/>
              <a:t>chính</a:t>
            </a:r>
            <a:r>
              <a:rPr lang="en-US" dirty="0"/>
              <a:t> </a:t>
            </a:r>
            <a:r>
              <a:rPr lang="en-US" dirty="0" err="1"/>
              <a:t>phủ</a:t>
            </a:r>
            <a:r>
              <a:rPr lang="en-US" dirty="0"/>
              <a:t>,</a:t>
            </a:r>
            <a:br>
              <a:rPr lang="en-US" dirty="0"/>
            </a:br>
            <a:r>
              <a:rPr lang="en-US" dirty="0"/>
              <a:t>- </a:t>
            </a:r>
            <a:r>
              <a:rPr lang="en-US" dirty="0" err="1"/>
              <a:t>Tính</a:t>
            </a:r>
            <a:r>
              <a:rPr lang="en-US" dirty="0"/>
              <a:t> </a:t>
            </a:r>
            <a:r>
              <a:rPr lang="en-US" dirty="0" err="1"/>
              <a:t>kinh</a:t>
            </a:r>
            <a:r>
              <a:rPr lang="en-US" dirty="0"/>
              <a:t> </a:t>
            </a:r>
            <a:r>
              <a:rPr lang="en-US" dirty="0" err="1"/>
              <a:t>tế</a:t>
            </a:r>
            <a:r>
              <a:rPr lang="en-US" dirty="0"/>
              <a:t> </a:t>
            </a:r>
            <a:r>
              <a:rPr lang="en-US" dirty="0" err="1"/>
              <a:t>theo</a:t>
            </a:r>
            <a:r>
              <a:rPr lang="en-US" dirty="0"/>
              <a:t> </a:t>
            </a:r>
            <a:r>
              <a:rPr lang="en-US" dirty="0" err="1"/>
              <a:t>quy</a:t>
            </a:r>
            <a:r>
              <a:rPr lang="en-US" dirty="0"/>
              <a:t> </a:t>
            </a:r>
            <a:r>
              <a:rPr lang="en-US" dirty="0" err="1"/>
              <a:t>mô</a:t>
            </a:r>
            <a:r>
              <a:rPr lang="en-US" dirty="0"/>
              <a:t>,</a:t>
            </a:r>
            <a:br>
              <a:rPr lang="en-US" dirty="0"/>
            </a:b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vốn</a:t>
            </a:r>
            <a:r>
              <a:rPr lang="en-US" dirty="0"/>
              <a:t>,</a:t>
            </a:r>
            <a:br>
              <a:rPr lang="en-US" dirty="0"/>
            </a:br>
            <a:r>
              <a:rPr lang="en-US" dirty="0"/>
              <a:t>- </a:t>
            </a:r>
            <a:r>
              <a:rPr lang="en-US" dirty="0" err="1"/>
              <a:t>Tính</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nhãn</a:t>
            </a:r>
            <a:r>
              <a:rPr lang="en-US" dirty="0"/>
              <a:t> </a:t>
            </a:r>
            <a:r>
              <a:rPr lang="en-US" dirty="0" err="1"/>
              <a:t>hiệu</a:t>
            </a:r>
            <a:r>
              <a:rPr lang="en-US" dirty="0"/>
              <a:t> </a:t>
            </a:r>
            <a:r>
              <a:rPr lang="en-US" dirty="0" err="1"/>
              <a:t>hàng</a:t>
            </a:r>
            <a:r>
              <a:rPr lang="en-US" dirty="0"/>
              <a:t> </a:t>
            </a:r>
            <a:r>
              <a:rPr lang="en-US" dirty="0" err="1"/>
              <a:t>hóa</a:t>
            </a:r>
            <a:r>
              <a:rPr lang="en-US" dirty="0"/>
              <a:t>,</a:t>
            </a:r>
            <a:br>
              <a:rPr lang="en-US" dirty="0"/>
            </a:br>
            <a:r>
              <a:rPr lang="en-US" dirty="0"/>
              <a:t>- </a:t>
            </a:r>
            <a:r>
              <a:rPr lang="en-US" dirty="0" err="1"/>
              <a:t>Các</a:t>
            </a:r>
            <a:r>
              <a:rPr lang="en-US" dirty="0"/>
              <a:t> chi </a:t>
            </a:r>
            <a:r>
              <a:rPr lang="en-US" dirty="0" err="1"/>
              <a:t>phí</a:t>
            </a:r>
            <a:r>
              <a:rPr lang="en-US" dirty="0"/>
              <a:t> </a:t>
            </a:r>
            <a:r>
              <a:rPr lang="en-US" dirty="0" err="1"/>
              <a:t>chuyển</a:t>
            </a:r>
            <a:r>
              <a:rPr lang="en-US" dirty="0"/>
              <a:t> </a:t>
            </a:r>
            <a:r>
              <a:rPr lang="en-US" dirty="0" err="1"/>
              <a:t>đổi</a:t>
            </a:r>
            <a:r>
              <a:rPr lang="en-US" dirty="0"/>
              <a:t> </a:t>
            </a:r>
            <a:r>
              <a:rPr lang="en-US" dirty="0" err="1"/>
              <a:t>ngành</a:t>
            </a:r>
            <a:r>
              <a:rPr lang="en-US" dirty="0"/>
              <a:t> </a:t>
            </a:r>
            <a:r>
              <a:rPr lang="en-US" dirty="0" err="1"/>
              <a:t>kinh</a:t>
            </a:r>
            <a:r>
              <a:rPr lang="en-US" dirty="0"/>
              <a:t> </a:t>
            </a:r>
            <a:r>
              <a:rPr lang="en-US" dirty="0" err="1"/>
              <a:t>doanh</a:t>
            </a:r>
            <a:r>
              <a:rPr lang="en-US" dirty="0"/>
              <a:t>,</a:t>
            </a:r>
            <a:br>
              <a:rPr lang="en-US" dirty="0"/>
            </a:br>
            <a:r>
              <a:rPr lang="en-US" dirty="0"/>
              <a:t>- </a:t>
            </a:r>
            <a:r>
              <a:rPr lang="en-US" dirty="0" err="1"/>
              <a:t>Khả</a:t>
            </a:r>
            <a:r>
              <a:rPr lang="en-US" dirty="0"/>
              <a:t> </a:t>
            </a:r>
            <a:r>
              <a:rPr lang="en-US" dirty="0" err="1"/>
              <a:t>năng</a:t>
            </a:r>
            <a:r>
              <a:rPr lang="en-US" dirty="0"/>
              <a:t> </a:t>
            </a:r>
            <a:r>
              <a:rPr lang="en-US" dirty="0" err="1"/>
              <a:t>tiếp</a:t>
            </a:r>
            <a:r>
              <a:rPr lang="en-US" dirty="0"/>
              <a:t> </a:t>
            </a:r>
            <a:r>
              <a:rPr lang="en-US" dirty="0" err="1"/>
              <a:t>cận</a:t>
            </a:r>
            <a:r>
              <a:rPr lang="en-US" dirty="0"/>
              <a:t> </a:t>
            </a:r>
            <a:r>
              <a:rPr lang="en-US" dirty="0" err="1"/>
              <a:t>với</a:t>
            </a:r>
            <a:r>
              <a:rPr lang="en-US" dirty="0"/>
              <a:t> </a:t>
            </a:r>
            <a:r>
              <a:rPr lang="en-US" dirty="0" err="1"/>
              <a:t>kênh</a:t>
            </a:r>
            <a:r>
              <a:rPr lang="en-US" dirty="0"/>
              <a:t> </a:t>
            </a:r>
            <a:r>
              <a:rPr lang="en-US" dirty="0" err="1"/>
              <a:t>phân</a:t>
            </a:r>
            <a:r>
              <a:rPr lang="en-US" dirty="0"/>
              <a:t> </a:t>
            </a:r>
            <a:r>
              <a:rPr lang="en-US" dirty="0" err="1"/>
              <a:t>phối</a:t>
            </a:r>
            <a:r>
              <a:rPr lang="en-US" dirty="0"/>
              <a:t>,</a:t>
            </a:r>
            <a:br>
              <a:rPr lang="en-US" dirty="0"/>
            </a:br>
            <a:r>
              <a:rPr lang="en-US" dirty="0"/>
              <a:t>- </a:t>
            </a:r>
            <a:r>
              <a:rPr lang="en-US" dirty="0" err="1"/>
              <a:t>Khả</a:t>
            </a:r>
            <a:r>
              <a:rPr lang="en-US" dirty="0"/>
              <a:t> </a:t>
            </a:r>
            <a:r>
              <a:rPr lang="en-US" dirty="0" err="1"/>
              <a:t>năng</a:t>
            </a:r>
            <a:r>
              <a:rPr lang="en-US" dirty="0"/>
              <a:t> </a:t>
            </a:r>
            <a:r>
              <a:rPr lang="en-US" dirty="0" err="1"/>
              <a:t>bị</a:t>
            </a:r>
            <a:r>
              <a:rPr lang="en-US" dirty="0"/>
              <a:t> </a:t>
            </a:r>
            <a:r>
              <a:rPr lang="en-US" dirty="0" err="1"/>
              <a:t>trả</a:t>
            </a:r>
            <a:r>
              <a:rPr lang="en-US" dirty="0"/>
              <a:t> </a:t>
            </a:r>
            <a:r>
              <a:rPr lang="en-US" dirty="0" err="1"/>
              <a:t>đũa</a:t>
            </a:r>
            <a:r>
              <a:rPr lang="en-US" dirty="0"/>
              <a:t>,</a:t>
            </a:r>
            <a:br>
              <a:rPr lang="en-US" dirty="0"/>
            </a:b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độc</a:t>
            </a:r>
            <a:r>
              <a:rPr lang="en-US" dirty="0"/>
              <a:t> </a:t>
            </a:r>
            <a:r>
              <a:rPr lang="en-US" dirty="0" err="1"/>
              <a:t>quyền</a:t>
            </a:r>
            <a:r>
              <a:rPr lang="en-US" dirty="0"/>
              <a:t>.</a:t>
            </a:r>
          </a:p>
          <a:p>
            <a:endParaRPr lang="en-US" dirty="0"/>
          </a:p>
        </p:txBody>
      </p:sp>
      <p:pic>
        <p:nvPicPr>
          <p:cNvPr id="4" name="Picture 3" descr="rao can gia nhap ngan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349" y="1949824"/>
            <a:ext cx="3048000" cy="4007224"/>
          </a:xfrm>
          <a:prstGeom prst="rect">
            <a:avLst/>
          </a:prstGeom>
        </p:spPr>
      </p:pic>
    </p:spTree>
    <p:extLst>
      <p:ext uri="{BB962C8B-B14F-4D97-AF65-F5344CB8AC3E}">
        <p14:creationId xmlns:p14="http://schemas.microsoft.com/office/powerpoint/2010/main" val="37184824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sp>
        <p:nvSpPr>
          <p:cNvPr id="3" name="Content Placeholder 2"/>
          <p:cNvSpPr>
            <a:spLocks noGrp="1"/>
          </p:cNvSpPr>
          <p:nvPr>
            <p:ph idx="1"/>
          </p:nvPr>
        </p:nvSpPr>
        <p:spPr>
          <a:xfrm>
            <a:off x="779464" y="1949824"/>
            <a:ext cx="4288064" cy="4007224"/>
          </a:xfrm>
        </p:spPr>
        <p:txBody>
          <a:bodyPr/>
          <a:lstStyle/>
          <a:p>
            <a:pPr marL="0" indent="0">
              <a:buNone/>
            </a:pPr>
            <a:r>
              <a:rPr lang="en-US" b="1" dirty="0" err="1"/>
              <a:t>Nguy</a:t>
            </a:r>
            <a:r>
              <a:rPr lang="en-US" b="1" dirty="0"/>
              <a:t> </a:t>
            </a:r>
            <a:r>
              <a:rPr lang="en-US" b="1" dirty="0" err="1"/>
              <a:t>cơ</a:t>
            </a:r>
            <a:r>
              <a:rPr lang="en-US" b="1" dirty="0"/>
              <a:t> </a:t>
            </a:r>
            <a:r>
              <a:rPr lang="en-US" b="1" dirty="0" err="1"/>
              <a:t>thay</a:t>
            </a:r>
            <a:r>
              <a:rPr lang="en-US" b="1" dirty="0"/>
              <a:t> </a:t>
            </a:r>
            <a:r>
              <a:rPr lang="en-US" b="1" dirty="0" err="1"/>
              <a:t>thế</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endParaRPr lang="en-US" dirty="0"/>
          </a:p>
          <a:p>
            <a:pPr marL="0" indent="0">
              <a:lnSpc>
                <a:spcPct val="150000"/>
              </a:lnSpc>
              <a:buNone/>
            </a:pPr>
            <a:r>
              <a:rPr lang="en-US" dirty="0"/>
              <a:t>- </a:t>
            </a:r>
            <a:r>
              <a:rPr lang="en-US" dirty="0" err="1"/>
              <a:t>Các</a:t>
            </a:r>
            <a:r>
              <a:rPr lang="en-US" dirty="0"/>
              <a:t> chi </a:t>
            </a:r>
            <a:r>
              <a:rPr lang="en-US" dirty="0" err="1"/>
              <a:t>phí</a:t>
            </a:r>
            <a:r>
              <a:rPr lang="en-US" dirty="0"/>
              <a:t> </a:t>
            </a:r>
            <a:r>
              <a:rPr lang="en-US" dirty="0" err="1"/>
              <a:t>chuyển</a:t>
            </a:r>
            <a:r>
              <a:rPr lang="en-US" dirty="0"/>
              <a:t> </a:t>
            </a:r>
            <a:r>
              <a:rPr lang="en-US" dirty="0" err="1"/>
              <a:t>đổi</a:t>
            </a:r>
            <a:r>
              <a:rPr lang="en-US" dirty="0"/>
              <a:t> </a:t>
            </a:r>
            <a:r>
              <a:rPr lang="en-US" dirty="0" err="1"/>
              <a:t>trong</a:t>
            </a:r>
            <a:r>
              <a:rPr lang="en-US" dirty="0"/>
              <a:t> </a:t>
            </a:r>
            <a:r>
              <a:rPr lang="en-US" dirty="0" err="1"/>
              <a:t>sử</a:t>
            </a:r>
            <a:r>
              <a:rPr lang="en-US" dirty="0"/>
              <a:t> </a:t>
            </a:r>
            <a:r>
              <a:rPr lang="en-US" dirty="0" err="1"/>
              <a:t>dụng</a:t>
            </a:r>
            <a:r>
              <a:rPr lang="en-US" dirty="0"/>
              <a:t> </a:t>
            </a:r>
            <a:r>
              <a:rPr lang="en-US" dirty="0" err="1"/>
              <a:t>sản</a:t>
            </a:r>
            <a:r>
              <a:rPr lang="en-US" dirty="0"/>
              <a:t> </a:t>
            </a:r>
            <a:r>
              <a:rPr lang="en-US" dirty="0" err="1"/>
              <a:t>phẩm</a:t>
            </a:r>
            <a:r>
              <a:rPr lang="en-US" dirty="0"/>
              <a:t>,</a:t>
            </a:r>
            <a:br>
              <a:rPr lang="en-US" dirty="0"/>
            </a:br>
            <a:r>
              <a:rPr lang="en-US" dirty="0"/>
              <a:t>- </a:t>
            </a:r>
            <a:r>
              <a:rPr lang="en-US" dirty="0" err="1"/>
              <a:t>Xu</a:t>
            </a:r>
            <a:r>
              <a:rPr lang="en-US" dirty="0"/>
              <a:t> </a:t>
            </a:r>
            <a:r>
              <a:rPr lang="en-US" dirty="0" err="1"/>
              <a:t>hướng</a:t>
            </a:r>
            <a:r>
              <a:rPr lang="en-US" dirty="0"/>
              <a:t> </a:t>
            </a:r>
            <a:r>
              <a:rPr lang="en-US" dirty="0" err="1"/>
              <a:t>sử</a:t>
            </a:r>
            <a:r>
              <a:rPr lang="en-US" dirty="0"/>
              <a:t> </a:t>
            </a:r>
            <a:r>
              <a:rPr lang="en-US" dirty="0" err="1"/>
              <a:t>dụng</a:t>
            </a:r>
            <a:r>
              <a:rPr lang="en-US" dirty="0"/>
              <a:t> </a:t>
            </a:r>
            <a:r>
              <a:rPr lang="en-US" dirty="0" err="1"/>
              <a:t>hàng</a:t>
            </a:r>
            <a:r>
              <a:rPr lang="en-US" dirty="0"/>
              <a:t> </a:t>
            </a:r>
            <a:r>
              <a:rPr lang="en-US" dirty="0" err="1"/>
              <a:t>thay</a:t>
            </a:r>
            <a:r>
              <a:rPr lang="en-US" dirty="0"/>
              <a:t> </a:t>
            </a:r>
            <a:r>
              <a:rPr lang="en-US" dirty="0" err="1"/>
              <a:t>thế</a:t>
            </a:r>
            <a:r>
              <a:rPr lang="en-US" dirty="0"/>
              <a:t> </a:t>
            </a:r>
            <a:r>
              <a:rPr lang="en-US" dirty="0" err="1"/>
              <a:t>của</a:t>
            </a:r>
            <a:r>
              <a:rPr lang="en-US" dirty="0"/>
              <a:t> </a:t>
            </a:r>
            <a:r>
              <a:rPr lang="en-US" dirty="0" err="1"/>
              <a:t>khách</a:t>
            </a:r>
            <a:r>
              <a:rPr lang="en-US" dirty="0"/>
              <a:t> </a:t>
            </a:r>
            <a:r>
              <a:rPr lang="en-US" dirty="0" err="1"/>
              <a:t>hàng</a:t>
            </a:r>
            <a:r>
              <a:rPr lang="en-US" dirty="0"/>
              <a:t>,</a:t>
            </a:r>
            <a:br>
              <a:rPr lang="en-US" dirty="0"/>
            </a:b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giá</a:t>
            </a:r>
            <a:r>
              <a:rPr lang="en-US" dirty="0"/>
              <a:t> </a:t>
            </a:r>
            <a:r>
              <a:rPr lang="en-US" dirty="0" err="1"/>
              <a:t>cả</a:t>
            </a:r>
            <a:r>
              <a:rPr lang="en-US" dirty="0"/>
              <a:t> </a:t>
            </a:r>
            <a:r>
              <a:rPr lang="en-US" dirty="0" err="1"/>
              <a:t>và</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thay</a:t>
            </a:r>
            <a:r>
              <a:rPr lang="en-US" dirty="0"/>
              <a:t> </a:t>
            </a:r>
            <a:r>
              <a:rPr lang="en-US" dirty="0" err="1"/>
              <a:t>thế</a:t>
            </a:r>
            <a:r>
              <a:rPr lang="en-US" dirty="0"/>
              <a:t>.</a:t>
            </a:r>
          </a:p>
          <a:p>
            <a:pPr marL="0" indent="0">
              <a:buNone/>
            </a:pPr>
            <a:endParaRPr lang="en-US" dirty="0"/>
          </a:p>
        </p:txBody>
      </p:sp>
      <p:pic>
        <p:nvPicPr>
          <p:cNvPr id="4" name="Picture 3" descr="substitut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528" y="1949824"/>
            <a:ext cx="3781402" cy="3809806"/>
          </a:xfrm>
          <a:prstGeom prst="rect">
            <a:avLst/>
          </a:prstGeom>
        </p:spPr>
      </p:pic>
    </p:spTree>
    <p:extLst>
      <p:ext uri="{BB962C8B-B14F-4D97-AF65-F5344CB8AC3E}">
        <p14:creationId xmlns:p14="http://schemas.microsoft.com/office/powerpoint/2010/main" val="34848810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ngành</a:t>
            </a:r>
            <a:r>
              <a:rPr lang="en-US" dirty="0"/>
              <a:t> </a:t>
            </a:r>
          </a:p>
        </p:txBody>
      </p:sp>
      <p:pic>
        <p:nvPicPr>
          <p:cNvPr id="5" name="Content Placeholder 4" descr="cl10.gif"/>
          <p:cNvPicPr>
            <a:picLocks noGrp="1" noChangeAspect="1"/>
          </p:cNvPicPr>
          <p:nvPr>
            <p:ph idx="1"/>
          </p:nvPr>
        </p:nvPicPr>
        <p:blipFill>
          <a:blip r:embed="rId2">
            <a:extLst>
              <a:ext uri="{28A0092B-C50C-407E-A947-70E740481C1C}">
                <a14:useLocalDpi xmlns:a14="http://schemas.microsoft.com/office/drawing/2010/main" val="0"/>
              </a:ext>
            </a:extLst>
          </a:blip>
          <a:srcRect l="2684" r="2684"/>
          <a:stretch>
            <a:fillRect/>
          </a:stretch>
        </p:blipFill>
        <p:spPr>
          <a:xfrm>
            <a:off x="391942" y="1949824"/>
            <a:ext cx="8277809" cy="4243740"/>
          </a:xfrm>
        </p:spPr>
      </p:pic>
    </p:spTree>
    <p:extLst>
      <p:ext uri="{BB962C8B-B14F-4D97-AF65-F5344CB8AC3E}">
        <p14:creationId xmlns:p14="http://schemas.microsoft.com/office/powerpoint/2010/main" val="14571039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bên</a:t>
            </a:r>
            <a:r>
              <a:rPr lang="en-US" dirty="0"/>
              <a:t> </a:t>
            </a:r>
            <a:r>
              <a:rPr lang="en-US" dirty="0" err="1"/>
              <a:t>trong</a:t>
            </a:r>
            <a:r>
              <a:rPr lang="en-US" dirty="0"/>
              <a:t> DN</a:t>
            </a:r>
          </a:p>
        </p:txBody>
      </p:sp>
      <p:sp>
        <p:nvSpPr>
          <p:cNvPr id="3" name="Content Placeholder 2"/>
          <p:cNvSpPr>
            <a:spLocks noGrp="1"/>
          </p:cNvSpPr>
          <p:nvPr>
            <p:ph idx="1"/>
          </p:nvPr>
        </p:nvSpPr>
        <p:spPr>
          <a:xfrm>
            <a:off x="779463" y="1949824"/>
            <a:ext cx="4595965" cy="4007224"/>
          </a:xfrm>
        </p:spPr>
        <p:txBody>
          <a:bodyPr/>
          <a:lstStyle/>
          <a:p>
            <a:r>
              <a:rPr lang="en-US" dirty="0" err="1"/>
              <a:t>Hiện</a:t>
            </a:r>
            <a:r>
              <a:rPr lang="en-US" dirty="0"/>
              <a:t> </a:t>
            </a:r>
            <a:r>
              <a:rPr lang="en-US" dirty="0" err="1"/>
              <a:t>trạng</a:t>
            </a:r>
            <a:r>
              <a:rPr lang="en-US" dirty="0"/>
              <a:t> </a:t>
            </a:r>
            <a:r>
              <a:rPr lang="en-US" dirty="0" err="1"/>
              <a:t>về</a:t>
            </a:r>
            <a:r>
              <a:rPr lang="en-US" dirty="0"/>
              <a:t> </a:t>
            </a:r>
            <a:r>
              <a:rPr lang="en-US" dirty="0" err="1"/>
              <a:t>tài</a:t>
            </a:r>
            <a:r>
              <a:rPr lang="en-US" dirty="0"/>
              <a:t> </a:t>
            </a:r>
            <a:r>
              <a:rPr lang="en-US" dirty="0" err="1"/>
              <a:t>sản</a:t>
            </a:r>
            <a:r>
              <a:rPr lang="en-US" dirty="0"/>
              <a:t> </a:t>
            </a:r>
            <a:r>
              <a:rPr lang="en-US" dirty="0" err="1"/>
              <a:t>trong</a:t>
            </a:r>
            <a:r>
              <a:rPr lang="en-US" dirty="0"/>
              <a:t> </a:t>
            </a:r>
            <a:r>
              <a:rPr lang="en-US" dirty="0" err="1"/>
              <a:t>doanh</a:t>
            </a:r>
            <a:r>
              <a:rPr lang="en-US" dirty="0"/>
              <a:t> </a:t>
            </a:r>
            <a:r>
              <a:rPr lang="en-US" dirty="0" err="1"/>
              <a:t>nghiệp</a:t>
            </a:r>
            <a:endParaRPr lang="en-US" dirty="0"/>
          </a:p>
          <a:p>
            <a:r>
              <a:rPr lang="en-US" dirty="0" err="1"/>
              <a:t>Vị</a:t>
            </a:r>
            <a:r>
              <a:rPr lang="en-US" dirty="0"/>
              <a:t> </a:t>
            </a:r>
            <a:r>
              <a:rPr lang="en-US" dirty="0" err="1"/>
              <a:t>trí</a:t>
            </a:r>
            <a:r>
              <a:rPr lang="en-US" dirty="0"/>
              <a:t> </a:t>
            </a:r>
            <a:r>
              <a:rPr lang="en-US" dirty="0" err="1"/>
              <a:t>kinh</a:t>
            </a:r>
            <a:r>
              <a:rPr lang="en-US" dirty="0"/>
              <a:t> </a:t>
            </a:r>
            <a:r>
              <a:rPr lang="en-US" dirty="0" err="1"/>
              <a:t>doanh</a:t>
            </a:r>
            <a:endParaRPr lang="en-US" dirty="0"/>
          </a:p>
          <a:p>
            <a:r>
              <a:rPr lang="en-US" dirty="0" err="1"/>
              <a:t>Uy</a:t>
            </a:r>
            <a:r>
              <a:rPr lang="en-US" dirty="0"/>
              <a:t> </a:t>
            </a:r>
            <a:r>
              <a:rPr lang="en-US" dirty="0" err="1"/>
              <a:t>tín</a:t>
            </a:r>
            <a:r>
              <a:rPr lang="en-US" dirty="0"/>
              <a:t> </a:t>
            </a:r>
            <a:r>
              <a:rPr lang="en-US" dirty="0" err="1"/>
              <a:t>kinh</a:t>
            </a:r>
            <a:r>
              <a:rPr lang="en-US" dirty="0"/>
              <a:t> </a:t>
            </a:r>
            <a:r>
              <a:rPr lang="en-US" dirty="0" err="1"/>
              <a:t>doanh</a:t>
            </a:r>
            <a:endParaRPr lang="en-US" dirty="0"/>
          </a:p>
          <a:p>
            <a:r>
              <a:rPr lang="en-US" dirty="0" err="1"/>
              <a:t>Trình</a:t>
            </a:r>
            <a:r>
              <a:rPr lang="en-US" dirty="0"/>
              <a:t> </a:t>
            </a:r>
            <a:r>
              <a:rPr lang="en-US" dirty="0" err="1"/>
              <a:t>độ</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tay</a:t>
            </a:r>
            <a:r>
              <a:rPr lang="en-US" dirty="0"/>
              <a:t> </a:t>
            </a:r>
            <a:r>
              <a:rPr lang="en-US" dirty="0" err="1"/>
              <a:t>nghề</a:t>
            </a:r>
            <a:r>
              <a:rPr lang="en-US" dirty="0"/>
              <a:t> </a:t>
            </a:r>
            <a:r>
              <a:rPr lang="en-US" dirty="0" err="1"/>
              <a:t>của</a:t>
            </a:r>
            <a:r>
              <a:rPr lang="en-US" dirty="0"/>
              <a:t> </a:t>
            </a:r>
            <a:r>
              <a:rPr lang="en-US" dirty="0" err="1"/>
              <a:t>người</a:t>
            </a:r>
            <a:r>
              <a:rPr lang="en-US" dirty="0"/>
              <a:t> </a:t>
            </a:r>
            <a:r>
              <a:rPr lang="en-US" dirty="0" err="1"/>
              <a:t>lao</a:t>
            </a:r>
            <a:r>
              <a:rPr lang="en-US" dirty="0"/>
              <a:t> </a:t>
            </a:r>
            <a:r>
              <a:rPr lang="en-US" dirty="0" err="1"/>
              <a:t>động</a:t>
            </a:r>
            <a:endParaRPr lang="en-US" dirty="0"/>
          </a:p>
          <a:p>
            <a:r>
              <a:rPr lang="en-US" dirty="0" err="1"/>
              <a:t>Năng</a:t>
            </a:r>
            <a:r>
              <a:rPr lang="en-US" dirty="0"/>
              <a:t> </a:t>
            </a:r>
            <a:r>
              <a:rPr lang="en-US" dirty="0" err="1"/>
              <a:t>lực</a:t>
            </a:r>
            <a:r>
              <a:rPr lang="en-US" dirty="0"/>
              <a:t> </a:t>
            </a:r>
            <a:r>
              <a:rPr lang="en-US" dirty="0" err="1"/>
              <a:t>quản</a:t>
            </a:r>
            <a:r>
              <a:rPr lang="en-US" dirty="0"/>
              <a:t> </a:t>
            </a:r>
            <a:r>
              <a:rPr lang="en-US" dirty="0" err="1"/>
              <a:t>trị</a:t>
            </a:r>
            <a:r>
              <a:rPr lang="en-US" dirty="0"/>
              <a:t> </a:t>
            </a:r>
            <a:r>
              <a:rPr lang="en-US" dirty="0" err="1"/>
              <a:t>kinh</a:t>
            </a:r>
            <a:r>
              <a:rPr lang="en-US" dirty="0"/>
              <a:t> </a:t>
            </a:r>
            <a:r>
              <a:rPr lang="en-US" dirty="0" err="1"/>
              <a:t>doanh</a:t>
            </a:r>
            <a:endParaRPr lang="en-US" dirty="0"/>
          </a:p>
        </p:txBody>
      </p:sp>
      <p:pic>
        <p:nvPicPr>
          <p:cNvPr id="4" name="Picture 3" descr="corporate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624" y="1949824"/>
            <a:ext cx="3060700" cy="4467463"/>
          </a:xfrm>
          <a:prstGeom prst="rect">
            <a:avLst/>
          </a:prstGeom>
        </p:spPr>
      </p:pic>
    </p:spTree>
    <p:extLst>
      <p:ext uri="{BB962C8B-B14F-4D97-AF65-F5344CB8AC3E}">
        <p14:creationId xmlns:p14="http://schemas.microsoft.com/office/powerpoint/2010/main" val="10313167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bên</a:t>
            </a:r>
            <a:r>
              <a:rPr lang="en-US" dirty="0"/>
              <a:t> </a:t>
            </a:r>
            <a:r>
              <a:rPr lang="en-US" dirty="0" err="1"/>
              <a:t>trong</a:t>
            </a:r>
            <a:r>
              <a:rPr lang="en-US" dirty="0"/>
              <a:t> DN</a:t>
            </a:r>
          </a:p>
        </p:txBody>
      </p:sp>
      <p:pic>
        <p:nvPicPr>
          <p:cNvPr id="5" name="Content Placeholder 4" descr="images11.jpg"/>
          <p:cNvPicPr>
            <a:picLocks noGrp="1" noChangeAspect="1"/>
          </p:cNvPicPr>
          <p:nvPr>
            <p:ph idx="1"/>
          </p:nvPr>
        </p:nvPicPr>
        <p:blipFill>
          <a:blip r:embed="rId2">
            <a:extLst>
              <a:ext uri="{28A0092B-C50C-407E-A947-70E740481C1C}">
                <a14:useLocalDpi xmlns:a14="http://schemas.microsoft.com/office/drawing/2010/main" val="0"/>
              </a:ext>
            </a:extLst>
          </a:blip>
          <a:srcRect t="10156" b="10156"/>
          <a:stretch>
            <a:fillRect/>
          </a:stretch>
        </p:blipFill>
        <p:spPr/>
      </p:pic>
    </p:spTree>
    <p:extLst>
      <p:ext uri="{BB962C8B-B14F-4D97-AF65-F5344CB8AC3E}">
        <p14:creationId xmlns:p14="http://schemas.microsoft.com/office/powerpoint/2010/main" val="39296789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Tình</a:t>
            </a:r>
            <a:r>
              <a:rPr lang="en-US" dirty="0"/>
              <a:t> </a:t>
            </a:r>
            <a:r>
              <a:rPr lang="en-US" dirty="0" err="1"/>
              <a:t>huống</a:t>
            </a:r>
            <a:r>
              <a:rPr lang="en-US" dirty="0"/>
              <a:t>: </a:t>
            </a:r>
            <a:r>
              <a:rPr lang="en-US" dirty="0" err="1"/>
              <a:t>phân</a:t>
            </a:r>
            <a:r>
              <a:rPr lang="en-US" dirty="0"/>
              <a:t> </a:t>
            </a:r>
            <a:r>
              <a:rPr lang="en-US" dirty="0" err="1"/>
              <a:t>tích</a:t>
            </a:r>
            <a:r>
              <a:rPr lang="en-US" dirty="0"/>
              <a:t> SWOT </a:t>
            </a:r>
          </a:p>
        </p:txBody>
      </p:sp>
      <p:pic>
        <p:nvPicPr>
          <p:cNvPr id="5" name="Content Placeholder 4" descr="index1.jpg"/>
          <p:cNvPicPr>
            <a:picLocks noGrp="1" noChangeAspect="1"/>
          </p:cNvPicPr>
          <p:nvPr>
            <p:ph idx="1"/>
          </p:nvPr>
        </p:nvPicPr>
        <p:blipFill>
          <a:blip r:embed="rId2">
            <a:extLst>
              <a:ext uri="{28A0092B-C50C-407E-A947-70E740481C1C}">
                <a14:useLocalDpi xmlns:a14="http://schemas.microsoft.com/office/drawing/2010/main" val="0"/>
              </a:ext>
            </a:extLst>
          </a:blip>
          <a:srcRect l="-29174" r="-29174"/>
          <a:stretch>
            <a:fillRect/>
          </a:stretch>
        </p:blipFill>
        <p:spPr/>
      </p:pic>
    </p:spTree>
    <p:extLst>
      <p:ext uri="{BB962C8B-B14F-4D97-AF65-F5344CB8AC3E}">
        <p14:creationId xmlns:p14="http://schemas.microsoft.com/office/powerpoint/2010/main" val="36121928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tài</a:t>
            </a:r>
            <a:r>
              <a:rPr lang="en-US" dirty="0"/>
              <a:t> </a:t>
            </a:r>
            <a:r>
              <a:rPr lang="en-US" dirty="0" err="1"/>
              <a:t>chính</a:t>
            </a:r>
            <a:r>
              <a:rPr lang="en-US" dirty="0"/>
              <a:t> </a:t>
            </a:r>
            <a:r>
              <a:rPr lang="en-US" dirty="0" err="1"/>
              <a:t>doanh</a:t>
            </a:r>
            <a:r>
              <a:rPr lang="en-US" dirty="0"/>
              <a:t> </a:t>
            </a:r>
            <a:r>
              <a:rPr lang="en-US" dirty="0" err="1"/>
              <a:t>nghiệp</a:t>
            </a:r>
            <a:endParaRPr lang="en-US" dirty="0"/>
          </a:p>
        </p:txBody>
      </p:sp>
      <p:grpSp>
        <p:nvGrpSpPr>
          <p:cNvPr id="4" name="Group 67"/>
          <p:cNvGrpSpPr>
            <a:grpSpLocks/>
          </p:cNvGrpSpPr>
          <p:nvPr/>
        </p:nvGrpSpPr>
        <p:grpSpPr bwMode="auto">
          <a:xfrm>
            <a:off x="561940" y="1726852"/>
            <a:ext cx="7804150" cy="783167"/>
            <a:chOff x="1344" y="1104"/>
            <a:chExt cx="2976" cy="432"/>
          </a:xfrm>
        </p:grpSpPr>
        <p:sp>
          <p:nvSpPr>
            <p:cNvPr id="5"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6"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7" name="Text Box 50"/>
            <p:cNvSpPr txBox="1">
              <a:spLocks noChangeArrowheads="1"/>
            </p:cNvSpPr>
            <p:nvPr/>
          </p:nvSpPr>
          <p:spPr bwMode="gray">
            <a:xfrm>
              <a:off x="1788" y="1200"/>
              <a:ext cx="2504"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dirty="0" err="1">
                  <a:solidFill>
                    <a:srgbClr val="000000"/>
                  </a:solidFill>
                </a:rPr>
                <a:t>Nhóm</a:t>
              </a:r>
              <a:r>
                <a:rPr lang="en-US" sz="2800" b="1" dirty="0">
                  <a:solidFill>
                    <a:srgbClr val="000000"/>
                  </a:solidFill>
                </a:rPr>
                <a:t> </a:t>
              </a:r>
              <a:r>
                <a:rPr lang="en-US" sz="2800" b="1" dirty="0" err="1">
                  <a:solidFill>
                    <a:srgbClr val="000000"/>
                  </a:solidFill>
                </a:rPr>
                <a:t>chỉ</a:t>
              </a:r>
              <a:r>
                <a:rPr lang="en-US" sz="2800" b="1" dirty="0">
                  <a:solidFill>
                    <a:srgbClr val="000000"/>
                  </a:solidFill>
                </a:rPr>
                <a:t> </a:t>
              </a:r>
              <a:r>
                <a:rPr lang="en-US" sz="2800" b="1" dirty="0" err="1">
                  <a:solidFill>
                    <a:srgbClr val="000000"/>
                  </a:solidFill>
                </a:rPr>
                <a:t>tiêu</a:t>
              </a:r>
              <a:r>
                <a:rPr lang="en-US" sz="2800" b="1" dirty="0">
                  <a:solidFill>
                    <a:srgbClr val="000000"/>
                  </a:solidFill>
                </a:rPr>
                <a:t> </a:t>
              </a:r>
              <a:r>
                <a:rPr lang="en-US" sz="2800" b="1" dirty="0" err="1">
                  <a:solidFill>
                    <a:srgbClr val="000000"/>
                  </a:solidFill>
                </a:rPr>
                <a:t>phản</a:t>
              </a:r>
              <a:r>
                <a:rPr lang="en-US" sz="2800" b="1" dirty="0">
                  <a:solidFill>
                    <a:srgbClr val="000000"/>
                  </a:solidFill>
                </a:rPr>
                <a:t> </a:t>
              </a:r>
              <a:r>
                <a:rPr lang="en-US" sz="2800" b="1" dirty="0" err="1">
                  <a:solidFill>
                    <a:srgbClr val="000000"/>
                  </a:solidFill>
                </a:rPr>
                <a:t>ánh</a:t>
              </a:r>
              <a:r>
                <a:rPr lang="en-US" sz="2800" b="1" dirty="0">
                  <a:solidFill>
                    <a:srgbClr val="000000"/>
                  </a:solidFill>
                </a:rPr>
                <a:t> KN </a:t>
              </a:r>
              <a:r>
                <a:rPr lang="en-US" sz="2800" b="1" dirty="0" err="1">
                  <a:solidFill>
                    <a:srgbClr val="000000"/>
                  </a:solidFill>
                </a:rPr>
                <a:t>Thanh</a:t>
              </a:r>
              <a:r>
                <a:rPr lang="en-US" sz="2800" b="1" dirty="0">
                  <a:solidFill>
                    <a:srgbClr val="000000"/>
                  </a:solidFill>
                </a:rPr>
                <a:t> </a:t>
              </a:r>
              <a:r>
                <a:rPr lang="en-US" sz="2800" b="1" dirty="0" err="1">
                  <a:solidFill>
                    <a:srgbClr val="000000"/>
                  </a:solidFill>
                </a:rPr>
                <a:t>toán</a:t>
              </a:r>
              <a:endParaRPr lang="en-US" sz="2800" b="1" dirty="0">
                <a:solidFill>
                  <a:srgbClr val="000000"/>
                </a:solidFill>
              </a:endParaRPr>
            </a:p>
          </p:txBody>
        </p:sp>
        <p:sp>
          <p:nvSpPr>
            <p:cNvPr id="8" name="Text Box 51"/>
            <p:cNvSpPr txBox="1">
              <a:spLocks noChangeArrowheads="1"/>
            </p:cNvSpPr>
            <p:nvPr/>
          </p:nvSpPr>
          <p:spPr bwMode="gray">
            <a:xfrm>
              <a:off x="1441" y="1166"/>
              <a:ext cx="18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solidFill>
                    <a:schemeClr val="bg1"/>
                  </a:solidFill>
                </a:rPr>
                <a:t>1</a:t>
              </a:r>
            </a:p>
          </p:txBody>
        </p:sp>
      </p:grpSp>
      <p:grpSp>
        <p:nvGrpSpPr>
          <p:cNvPr id="9" name="Group 68"/>
          <p:cNvGrpSpPr>
            <a:grpSpLocks/>
          </p:cNvGrpSpPr>
          <p:nvPr/>
        </p:nvGrpSpPr>
        <p:grpSpPr bwMode="auto">
          <a:xfrm>
            <a:off x="104775" y="3303553"/>
            <a:ext cx="8275638" cy="848431"/>
            <a:chOff x="1166" y="1617"/>
            <a:chExt cx="3117" cy="432"/>
          </a:xfrm>
        </p:grpSpPr>
        <p:sp>
          <p:nvSpPr>
            <p:cNvPr id="10" name="AutoShape 53"/>
            <p:cNvSpPr>
              <a:spLocks noChangeArrowheads="1"/>
            </p:cNvSpPr>
            <p:nvPr/>
          </p:nvSpPr>
          <p:spPr bwMode="gray">
            <a:xfrm>
              <a:off x="1546" y="1684"/>
              <a:ext cx="2737"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11" name="AutoShape 54"/>
            <p:cNvSpPr>
              <a:spLocks noChangeArrowheads="1"/>
            </p:cNvSpPr>
            <p:nvPr/>
          </p:nvSpPr>
          <p:spPr bwMode="gray">
            <a:xfrm>
              <a:off x="1310" y="1617"/>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12" name="Text Box 55"/>
            <p:cNvSpPr txBox="1">
              <a:spLocks noChangeArrowheads="1"/>
            </p:cNvSpPr>
            <p:nvPr/>
          </p:nvSpPr>
          <p:spPr bwMode="gray">
            <a:xfrm>
              <a:off x="1166" y="1717"/>
              <a:ext cx="2814" cy="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2800" b="1" dirty="0" err="1">
                  <a:solidFill>
                    <a:srgbClr val="000000"/>
                  </a:solidFill>
                </a:rPr>
                <a:t>Nhóm</a:t>
              </a:r>
              <a:r>
                <a:rPr lang="en-US" sz="2800" b="1" dirty="0">
                  <a:solidFill>
                    <a:srgbClr val="000000"/>
                  </a:solidFill>
                </a:rPr>
                <a:t> </a:t>
              </a:r>
              <a:r>
                <a:rPr lang="en-US" sz="2800" b="1" dirty="0" err="1">
                  <a:solidFill>
                    <a:srgbClr val="000000"/>
                  </a:solidFill>
                </a:rPr>
                <a:t>chỉ</a:t>
              </a:r>
              <a:r>
                <a:rPr lang="en-US" sz="2800" b="1" dirty="0">
                  <a:solidFill>
                    <a:srgbClr val="000000"/>
                  </a:solidFill>
                </a:rPr>
                <a:t> </a:t>
              </a:r>
              <a:r>
                <a:rPr lang="en-US" sz="2800" b="1" dirty="0" err="1">
                  <a:solidFill>
                    <a:srgbClr val="000000"/>
                  </a:solidFill>
                </a:rPr>
                <a:t>tiêu</a:t>
              </a:r>
              <a:r>
                <a:rPr lang="en-US" sz="2800" b="1" dirty="0">
                  <a:solidFill>
                    <a:srgbClr val="000000"/>
                  </a:solidFill>
                </a:rPr>
                <a:t> </a:t>
              </a:r>
              <a:r>
                <a:rPr lang="en-US" sz="2800" b="1" dirty="0" err="1">
                  <a:solidFill>
                    <a:srgbClr val="000000"/>
                  </a:solidFill>
                </a:rPr>
                <a:t>phản</a:t>
              </a:r>
              <a:r>
                <a:rPr lang="en-US" sz="2800" b="1" dirty="0">
                  <a:solidFill>
                    <a:srgbClr val="000000"/>
                  </a:solidFill>
                </a:rPr>
                <a:t> </a:t>
              </a:r>
              <a:r>
                <a:rPr lang="en-US" sz="2800" b="1" dirty="0" err="1">
                  <a:solidFill>
                    <a:srgbClr val="000000"/>
                  </a:solidFill>
                </a:rPr>
                <a:t>ánh</a:t>
              </a:r>
              <a:r>
                <a:rPr lang="en-US" sz="2800" b="1" dirty="0">
                  <a:solidFill>
                    <a:srgbClr val="000000"/>
                  </a:solidFill>
                </a:rPr>
                <a:t> </a:t>
              </a:r>
              <a:r>
                <a:rPr lang="en-US" sz="2800" b="1" dirty="0" err="1">
                  <a:solidFill>
                    <a:srgbClr val="000000"/>
                  </a:solidFill>
                </a:rPr>
                <a:t>khả</a:t>
              </a:r>
              <a:r>
                <a:rPr lang="en-US" sz="2800" b="1" dirty="0">
                  <a:solidFill>
                    <a:srgbClr val="000000"/>
                  </a:solidFill>
                </a:rPr>
                <a:t> </a:t>
              </a:r>
              <a:r>
                <a:rPr lang="en-US" sz="2800" b="1" dirty="0" err="1">
                  <a:solidFill>
                    <a:srgbClr val="000000"/>
                  </a:solidFill>
                </a:rPr>
                <a:t>năng</a:t>
              </a:r>
              <a:r>
                <a:rPr lang="en-US" sz="2800" b="1" dirty="0">
                  <a:solidFill>
                    <a:srgbClr val="000000"/>
                  </a:solidFill>
                </a:rPr>
                <a:t> HĐ</a:t>
              </a:r>
            </a:p>
          </p:txBody>
        </p:sp>
        <p:sp>
          <p:nvSpPr>
            <p:cNvPr id="13" name="Text Box 56"/>
            <p:cNvSpPr txBox="1">
              <a:spLocks noChangeArrowheads="1"/>
            </p:cNvSpPr>
            <p:nvPr/>
          </p:nvSpPr>
          <p:spPr bwMode="gray">
            <a:xfrm>
              <a:off x="1454" y="1717"/>
              <a:ext cx="137"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solidFill>
                    <a:schemeClr val="bg1"/>
                  </a:solidFill>
                </a:rPr>
                <a:t>3</a:t>
              </a:r>
            </a:p>
          </p:txBody>
        </p:sp>
      </p:grpSp>
      <p:grpSp>
        <p:nvGrpSpPr>
          <p:cNvPr id="14" name="Group 70"/>
          <p:cNvGrpSpPr>
            <a:grpSpLocks/>
          </p:cNvGrpSpPr>
          <p:nvPr/>
        </p:nvGrpSpPr>
        <p:grpSpPr bwMode="auto">
          <a:xfrm>
            <a:off x="651296" y="5188730"/>
            <a:ext cx="8339138" cy="913695"/>
            <a:chOff x="1344" y="2544"/>
            <a:chExt cx="3248" cy="432"/>
          </a:xfrm>
        </p:grpSpPr>
        <p:sp>
          <p:nvSpPr>
            <p:cNvPr id="15" name="AutoShape 63"/>
            <p:cNvSpPr>
              <a:spLocks noChangeArrowheads="1"/>
            </p:cNvSpPr>
            <p:nvPr/>
          </p:nvSpPr>
          <p:spPr bwMode="gray">
            <a:xfrm>
              <a:off x="1584" y="261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16" name="AutoShape 64"/>
            <p:cNvSpPr>
              <a:spLocks noChangeArrowheads="1"/>
            </p:cNvSpPr>
            <p:nvPr/>
          </p:nvSpPr>
          <p:spPr bwMode="gray">
            <a:xfrm>
              <a:off x="1344" y="254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17" name="Text Box 65"/>
            <p:cNvSpPr txBox="1">
              <a:spLocks noChangeArrowheads="1"/>
            </p:cNvSpPr>
            <p:nvPr/>
          </p:nvSpPr>
          <p:spPr bwMode="gray">
            <a:xfrm>
              <a:off x="1808" y="2623"/>
              <a:ext cx="2784"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dirty="0" err="1">
                  <a:solidFill>
                    <a:srgbClr val="000000"/>
                  </a:solidFill>
                </a:rPr>
                <a:t>Nhóm</a:t>
              </a:r>
              <a:r>
                <a:rPr lang="en-US" sz="2800" b="1" dirty="0">
                  <a:solidFill>
                    <a:srgbClr val="000000"/>
                  </a:solidFill>
                </a:rPr>
                <a:t> </a:t>
              </a:r>
              <a:r>
                <a:rPr lang="en-US" sz="2800" b="1" dirty="0" err="1">
                  <a:solidFill>
                    <a:srgbClr val="000000"/>
                  </a:solidFill>
                </a:rPr>
                <a:t>chỉ</a:t>
              </a:r>
              <a:r>
                <a:rPr lang="en-US" sz="2800" b="1" dirty="0">
                  <a:solidFill>
                    <a:srgbClr val="000000"/>
                  </a:solidFill>
                </a:rPr>
                <a:t> </a:t>
              </a:r>
              <a:r>
                <a:rPr lang="en-US" sz="2800" b="1" dirty="0" err="1">
                  <a:solidFill>
                    <a:srgbClr val="000000"/>
                  </a:solidFill>
                </a:rPr>
                <a:t>tiêu</a:t>
              </a:r>
              <a:r>
                <a:rPr lang="en-US" sz="2800" b="1" dirty="0">
                  <a:solidFill>
                    <a:srgbClr val="000000"/>
                  </a:solidFill>
                </a:rPr>
                <a:t> </a:t>
              </a:r>
              <a:r>
                <a:rPr lang="en-US" sz="2800" b="1" dirty="0" err="1">
                  <a:solidFill>
                    <a:srgbClr val="000000"/>
                  </a:solidFill>
                </a:rPr>
                <a:t>phản</a:t>
              </a:r>
              <a:r>
                <a:rPr lang="en-US" sz="2800" b="1" dirty="0">
                  <a:solidFill>
                    <a:srgbClr val="000000"/>
                  </a:solidFill>
                </a:rPr>
                <a:t> </a:t>
              </a:r>
              <a:r>
                <a:rPr lang="en-US" sz="2800" b="1" dirty="0" err="1">
                  <a:solidFill>
                    <a:srgbClr val="000000"/>
                  </a:solidFill>
                </a:rPr>
                <a:t>ánh</a:t>
              </a:r>
              <a:r>
                <a:rPr lang="en-US" sz="2800" b="1" dirty="0">
                  <a:solidFill>
                    <a:srgbClr val="000000"/>
                  </a:solidFill>
                </a:rPr>
                <a:t> </a:t>
              </a:r>
              <a:r>
                <a:rPr lang="en-US" sz="2800" b="1" dirty="0" err="1">
                  <a:solidFill>
                    <a:srgbClr val="000000"/>
                  </a:solidFill>
                </a:rPr>
                <a:t>giá</a:t>
              </a:r>
              <a:r>
                <a:rPr lang="en-US" sz="2800" b="1" dirty="0">
                  <a:solidFill>
                    <a:srgbClr val="000000"/>
                  </a:solidFill>
                </a:rPr>
                <a:t> </a:t>
              </a:r>
              <a:r>
                <a:rPr lang="en-US" sz="2800" b="1" dirty="0" err="1">
                  <a:solidFill>
                    <a:srgbClr val="000000"/>
                  </a:solidFill>
                </a:rPr>
                <a:t>trị</a:t>
              </a:r>
              <a:r>
                <a:rPr lang="en-US" sz="2800" b="1" dirty="0">
                  <a:solidFill>
                    <a:srgbClr val="000000"/>
                  </a:solidFill>
                </a:rPr>
                <a:t> DN </a:t>
              </a:r>
            </a:p>
          </p:txBody>
        </p:sp>
        <p:sp>
          <p:nvSpPr>
            <p:cNvPr id="18" name="Text Box 66"/>
            <p:cNvSpPr txBox="1">
              <a:spLocks noChangeArrowheads="1"/>
            </p:cNvSpPr>
            <p:nvPr/>
          </p:nvSpPr>
          <p:spPr bwMode="gray">
            <a:xfrm>
              <a:off x="1452" y="2623"/>
              <a:ext cx="142"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solidFill>
                    <a:schemeClr val="bg1"/>
                  </a:solidFill>
                </a:rPr>
                <a:t>5</a:t>
              </a:r>
            </a:p>
          </p:txBody>
        </p:sp>
      </p:grpSp>
      <p:grpSp>
        <p:nvGrpSpPr>
          <p:cNvPr id="19" name="Group 25"/>
          <p:cNvGrpSpPr>
            <a:grpSpLocks/>
          </p:cNvGrpSpPr>
          <p:nvPr/>
        </p:nvGrpSpPr>
        <p:grpSpPr bwMode="auto">
          <a:xfrm>
            <a:off x="596865" y="4151984"/>
            <a:ext cx="7769225" cy="913695"/>
            <a:chOff x="3810000" y="3962400"/>
            <a:chExt cx="5105400" cy="685800"/>
          </a:xfrm>
        </p:grpSpPr>
        <p:grpSp>
          <p:nvGrpSpPr>
            <p:cNvPr id="20" name="Group 69"/>
            <p:cNvGrpSpPr>
              <a:grpSpLocks/>
            </p:cNvGrpSpPr>
            <p:nvPr/>
          </p:nvGrpSpPr>
          <p:grpSpPr bwMode="auto">
            <a:xfrm>
              <a:off x="3810000" y="3962400"/>
              <a:ext cx="5105400" cy="685800"/>
              <a:chOff x="1344" y="2064"/>
              <a:chExt cx="2976" cy="432"/>
            </a:xfrm>
          </p:grpSpPr>
          <p:sp>
            <p:nvSpPr>
              <p:cNvPr id="22"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23"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24" name="Text Box 60"/>
              <p:cNvSpPr txBox="1">
                <a:spLocks noChangeArrowheads="1"/>
              </p:cNvSpPr>
              <p:nvPr/>
            </p:nvSpPr>
            <p:spPr bwMode="gray">
              <a:xfrm>
                <a:off x="1728" y="2112"/>
                <a:ext cx="2160"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sz="2800" b="1">
                  <a:solidFill>
                    <a:srgbClr val="000000"/>
                  </a:solidFill>
                </a:endParaRPr>
              </a:p>
            </p:txBody>
          </p:sp>
          <p:sp>
            <p:nvSpPr>
              <p:cNvPr id="25" name="Text Box 61"/>
              <p:cNvSpPr txBox="1">
                <a:spLocks noChangeArrowheads="1"/>
              </p:cNvSpPr>
              <p:nvPr/>
            </p:nvSpPr>
            <p:spPr bwMode="gray">
              <a:xfrm>
                <a:off x="1485" y="2143"/>
                <a:ext cx="140"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solidFill>
                      <a:schemeClr val="bg1"/>
                    </a:solidFill>
                  </a:rPr>
                  <a:t>4</a:t>
                </a:r>
              </a:p>
            </p:txBody>
          </p:sp>
        </p:grpSp>
        <p:sp>
          <p:nvSpPr>
            <p:cNvPr id="21" name="Rectangle 20"/>
            <p:cNvSpPr/>
            <p:nvPr/>
          </p:nvSpPr>
          <p:spPr>
            <a:xfrm>
              <a:off x="4574623" y="4086905"/>
              <a:ext cx="3886996" cy="392718"/>
            </a:xfrm>
            <a:prstGeom prst="rect">
              <a:avLst/>
            </a:prstGeom>
          </p:spPr>
          <p:txBody>
            <a:bodyPr wrap="square">
              <a:spAutoFit/>
            </a:bodyPr>
            <a:lstStyle/>
            <a:p>
              <a:pPr eaLnBrk="0" hangingPunct="0">
                <a:defRPr/>
              </a:pPr>
              <a:r>
                <a:rPr lang="en-US" sz="2800" b="1" dirty="0" err="1">
                  <a:solidFill>
                    <a:srgbClr val="000000"/>
                  </a:solidFill>
                  <a:latin typeface="Times New Roman" pitchFamily="18" charset="0"/>
                  <a:ea typeface="+mn-ea"/>
                  <a:cs typeface="Arial" charset="0"/>
                </a:rPr>
                <a:t>Nhóm</a:t>
              </a:r>
              <a:r>
                <a:rPr lang="en-US" sz="2800" b="1" dirty="0">
                  <a:solidFill>
                    <a:srgbClr val="000000"/>
                  </a:solidFill>
                  <a:latin typeface="Times New Roman" pitchFamily="18" charset="0"/>
                  <a:ea typeface="+mn-ea"/>
                  <a:cs typeface="Arial" charset="0"/>
                </a:rPr>
                <a:t> </a:t>
              </a:r>
              <a:r>
                <a:rPr lang="en-US" sz="2800" b="1" dirty="0" err="1">
                  <a:solidFill>
                    <a:srgbClr val="000000"/>
                  </a:solidFill>
                  <a:latin typeface="Times New Roman" pitchFamily="18" charset="0"/>
                  <a:ea typeface="+mn-ea"/>
                  <a:cs typeface="Arial" charset="0"/>
                </a:rPr>
                <a:t>chỉ</a:t>
              </a:r>
              <a:r>
                <a:rPr lang="en-US" sz="2800" b="1" dirty="0">
                  <a:solidFill>
                    <a:srgbClr val="000000"/>
                  </a:solidFill>
                  <a:latin typeface="Times New Roman" pitchFamily="18" charset="0"/>
                  <a:ea typeface="+mn-ea"/>
                  <a:cs typeface="Arial" charset="0"/>
                </a:rPr>
                <a:t> </a:t>
              </a:r>
              <a:r>
                <a:rPr lang="en-US" sz="2800" b="1" dirty="0" err="1">
                  <a:solidFill>
                    <a:srgbClr val="000000"/>
                  </a:solidFill>
                  <a:latin typeface="Times New Roman" pitchFamily="18" charset="0"/>
                  <a:ea typeface="+mn-ea"/>
                  <a:cs typeface="Arial" charset="0"/>
                </a:rPr>
                <a:t>tiêu</a:t>
              </a:r>
              <a:r>
                <a:rPr lang="en-US" sz="2800" b="1" dirty="0">
                  <a:solidFill>
                    <a:srgbClr val="000000"/>
                  </a:solidFill>
                  <a:latin typeface="Times New Roman" pitchFamily="18" charset="0"/>
                  <a:ea typeface="+mn-ea"/>
                  <a:cs typeface="Arial" charset="0"/>
                </a:rPr>
                <a:t> </a:t>
              </a:r>
              <a:r>
                <a:rPr lang="en-US" sz="2800" b="1" dirty="0" err="1">
                  <a:solidFill>
                    <a:srgbClr val="000000"/>
                  </a:solidFill>
                  <a:latin typeface="Times New Roman" pitchFamily="18" charset="0"/>
                  <a:ea typeface="+mn-ea"/>
                  <a:cs typeface="Arial" charset="0"/>
                </a:rPr>
                <a:t>phản</a:t>
              </a:r>
              <a:r>
                <a:rPr lang="en-US" sz="2800" b="1" dirty="0">
                  <a:solidFill>
                    <a:srgbClr val="000000"/>
                  </a:solidFill>
                  <a:latin typeface="Times New Roman" pitchFamily="18" charset="0"/>
                  <a:ea typeface="+mn-ea"/>
                  <a:cs typeface="Arial" charset="0"/>
                </a:rPr>
                <a:t> </a:t>
              </a:r>
              <a:r>
                <a:rPr lang="en-US" sz="2800" b="1" dirty="0" err="1">
                  <a:solidFill>
                    <a:srgbClr val="000000"/>
                  </a:solidFill>
                  <a:latin typeface="Times New Roman" pitchFamily="18" charset="0"/>
                  <a:ea typeface="+mn-ea"/>
                  <a:cs typeface="Arial" charset="0"/>
                </a:rPr>
                <a:t>ánh</a:t>
              </a:r>
              <a:r>
                <a:rPr lang="en-US" sz="2800" b="1" dirty="0">
                  <a:solidFill>
                    <a:srgbClr val="000000"/>
                  </a:solidFill>
                  <a:latin typeface="Times New Roman" pitchFamily="18" charset="0"/>
                  <a:ea typeface="+mn-ea"/>
                  <a:cs typeface="Arial" charset="0"/>
                </a:rPr>
                <a:t> KN </a:t>
              </a:r>
              <a:r>
                <a:rPr lang="en-US" sz="2800" b="1" dirty="0" err="1">
                  <a:solidFill>
                    <a:srgbClr val="000000"/>
                  </a:solidFill>
                  <a:latin typeface="Times New Roman" pitchFamily="18" charset="0"/>
                  <a:ea typeface="+mn-ea"/>
                  <a:cs typeface="Arial" charset="0"/>
                </a:rPr>
                <a:t>sinh</a:t>
              </a:r>
              <a:r>
                <a:rPr lang="en-US" sz="2800" b="1" dirty="0">
                  <a:solidFill>
                    <a:srgbClr val="000000"/>
                  </a:solidFill>
                  <a:latin typeface="Times New Roman" pitchFamily="18" charset="0"/>
                  <a:ea typeface="+mn-ea"/>
                  <a:cs typeface="Arial" charset="0"/>
                </a:rPr>
                <a:t> </a:t>
              </a:r>
              <a:r>
                <a:rPr lang="en-US" sz="2800" b="1" dirty="0" err="1">
                  <a:solidFill>
                    <a:srgbClr val="000000"/>
                  </a:solidFill>
                  <a:latin typeface="Times New Roman" pitchFamily="18" charset="0"/>
                  <a:ea typeface="+mn-ea"/>
                  <a:cs typeface="Arial" charset="0"/>
                </a:rPr>
                <a:t>lời</a:t>
              </a:r>
              <a:endParaRPr lang="en-US" sz="2800" b="1" dirty="0">
                <a:solidFill>
                  <a:srgbClr val="000000"/>
                </a:solidFill>
                <a:latin typeface="Times New Roman" pitchFamily="18" charset="0"/>
                <a:ea typeface="+mn-ea"/>
                <a:cs typeface="Arial" charset="0"/>
              </a:endParaRPr>
            </a:p>
          </p:txBody>
        </p:sp>
      </p:grpSp>
      <p:grpSp>
        <p:nvGrpSpPr>
          <p:cNvPr id="26" name="Group 70"/>
          <p:cNvGrpSpPr>
            <a:grpSpLocks/>
          </p:cNvGrpSpPr>
          <p:nvPr/>
        </p:nvGrpSpPr>
        <p:grpSpPr bwMode="auto">
          <a:xfrm>
            <a:off x="561975" y="2585650"/>
            <a:ext cx="8394700" cy="717903"/>
            <a:chOff x="1344" y="2544"/>
            <a:chExt cx="3223" cy="432"/>
          </a:xfrm>
        </p:grpSpPr>
        <p:sp>
          <p:nvSpPr>
            <p:cNvPr id="27" name="AutoShape 63"/>
            <p:cNvSpPr>
              <a:spLocks noChangeArrowheads="1"/>
            </p:cNvSpPr>
            <p:nvPr/>
          </p:nvSpPr>
          <p:spPr bwMode="gray">
            <a:xfrm>
              <a:off x="1584" y="261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28" name="AutoShape 64"/>
            <p:cNvSpPr>
              <a:spLocks noChangeArrowheads="1"/>
            </p:cNvSpPr>
            <p:nvPr/>
          </p:nvSpPr>
          <p:spPr bwMode="gray">
            <a:xfrm>
              <a:off x="1344" y="254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sz="2800">
                <a:latin typeface="Times New Roman" pitchFamily="18" charset="0"/>
                <a:ea typeface="+mn-ea"/>
                <a:cs typeface="Arial" charset="0"/>
              </a:endParaRPr>
            </a:p>
          </p:txBody>
        </p:sp>
        <p:sp>
          <p:nvSpPr>
            <p:cNvPr id="29" name="Text Box 65"/>
            <p:cNvSpPr txBox="1">
              <a:spLocks noChangeArrowheads="1"/>
            </p:cNvSpPr>
            <p:nvPr/>
          </p:nvSpPr>
          <p:spPr bwMode="gray">
            <a:xfrm>
              <a:off x="1783" y="2623"/>
              <a:ext cx="27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dirty="0" err="1">
                  <a:solidFill>
                    <a:srgbClr val="000000"/>
                  </a:solidFill>
                </a:rPr>
                <a:t>Nhóm</a:t>
              </a:r>
              <a:r>
                <a:rPr lang="en-US" sz="2800" b="1" dirty="0">
                  <a:solidFill>
                    <a:srgbClr val="000000"/>
                  </a:solidFill>
                </a:rPr>
                <a:t> </a:t>
              </a:r>
              <a:r>
                <a:rPr lang="en-US" sz="2800" b="1" dirty="0" err="1">
                  <a:solidFill>
                    <a:srgbClr val="000000"/>
                  </a:solidFill>
                </a:rPr>
                <a:t>chỉ</a:t>
              </a:r>
              <a:r>
                <a:rPr lang="en-US" sz="2800" b="1" dirty="0">
                  <a:solidFill>
                    <a:srgbClr val="000000"/>
                  </a:solidFill>
                </a:rPr>
                <a:t> </a:t>
              </a:r>
              <a:r>
                <a:rPr lang="en-US" sz="2800" b="1" dirty="0" err="1">
                  <a:solidFill>
                    <a:srgbClr val="000000"/>
                  </a:solidFill>
                </a:rPr>
                <a:t>tiêu</a:t>
              </a:r>
              <a:r>
                <a:rPr lang="en-US" sz="2800" b="1" dirty="0">
                  <a:solidFill>
                    <a:srgbClr val="000000"/>
                  </a:solidFill>
                </a:rPr>
                <a:t> </a:t>
              </a:r>
              <a:r>
                <a:rPr lang="en-US" sz="2800" b="1" dirty="0" err="1">
                  <a:solidFill>
                    <a:srgbClr val="000000"/>
                  </a:solidFill>
                </a:rPr>
                <a:t>phản</a:t>
              </a:r>
              <a:r>
                <a:rPr lang="en-US" sz="2800" b="1" dirty="0">
                  <a:solidFill>
                    <a:srgbClr val="000000"/>
                  </a:solidFill>
                </a:rPr>
                <a:t> </a:t>
              </a:r>
              <a:r>
                <a:rPr lang="en-US" sz="2800" b="1" dirty="0" err="1">
                  <a:solidFill>
                    <a:srgbClr val="000000"/>
                  </a:solidFill>
                </a:rPr>
                <a:t>ánh</a:t>
              </a:r>
              <a:r>
                <a:rPr lang="en-US" sz="2800" b="1" dirty="0">
                  <a:solidFill>
                    <a:srgbClr val="000000"/>
                  </a:solidFill>
                </a:rPr>
                <a:t> </a:t>
              </a:r>
              <a:r>
                <a:rPr lang="en-US" sz="2800" b="1" dirty="0" err="1">
                  <a:solidFill>
                    <a:srgbClr val="000000"/>
                  </a:solidFill>
                </a:rPr>
                <a:t>cơ</a:t>
              </a:r>
              <a:r>
                <a:rPr lang="en-US" sz="2800" b="1" dirty="0">
                  <a:solidFill>
                    <a:srgbClr val="000000"/>
                  </a:solidFill>
                </a:rPr>
                <a:t> </a:t>
              </a:r>
              <a:r>
                <a:rPr lang="en-US" sz="2800" b="1" dirty="0" err="1">
                  <a:solidFill>
                    <a:srgbClr val="000000"/>
                  </a:solidFill>
                </a:rPr>
                <a:t>cấu</a:t>
              </a:r>
              <a:r>
                <a:rPr lang="en-US" sz="2800" b="1" dirty="0">
                  <a:solidFill>
                    <a:srgbClr val="000000"/>
                  </a:solidFill>
                </a:rPr>
                <a:t> TC </a:t>
              </a:r>
              <a:r>
                <a:rPr lang="en-US" sz="2800" b="1" dirty="0" err="1">
                  <a:solidFill>
                    <a:srgbClr val="000000"/>
                  </a:solidFill>
                </a:rPr>
                <a:t>và</a:t>
              </a:r>
              <a:r>
                <a:rPr lang="en-US" sz="2800" b="1" dirty="0">
                  <a:solidFill>
                    <a:srgbClr val="000000"/>
                  </a:solidFill>
                </a:rPr>
                <a:t> TS</a:t>
              </a:r>
            </a:p>
          </p:txBody>
        </p:sp>
        <p:sp>
          <p:nvSpPr>
            <p:cNvPr id="30" name="Text Box 66"/>
            <p:cNvSpPr txBox="1">
              <a:spLocks noChangeArrowheads="1"/>
            </p:cNvSpPr>
            <p:nvPr/>
          </p:nvSpPr>
          <p:spPr bwMode="gray">
            <a:xfrm>
              <a:off x="1441" y="2606"/>
              <a:ext cx="140"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a:solidFill>
                    <a:schemeClr val="bg1"/>
                  </a:solidFill>
                </a:rPr>
                <a:t>2</a:t>
              </a:r>
            </a:p>
          </p:txBody>
        </p:sp>
      </p:grpSp>
    </p:spTree>
    <p:extLst>
      <p:ext uri="{BB962C8B-B14F-4D97-AF65-F5344CB8AC3E}">
        <p14:creationId xmlns:p14="http://schemas.microsoft.com/office/powerpoint/2010/main" val="1291060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FFFFFF"/>
      </a:dk1>
      <a:lt1>
        <a:srgbClr val="103154"/>
      </a:lt1>
      <a:dk2>
        <a:srgbClr val="0096FF"/>
      </a:dk2>
      <a:lt2>
        <a:srgbClr val="87FD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majorFont>
      <a:minorFont>
        <a:latin typeface="Corbel"/>
        <a:ea typeface=""/>
        <a:cs typeface=""/>
        <a:font script="Jpan" typeface="メイリオ"/>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3124</TotalTime>
  <Words>10877</Words>
  <Application>Microsoft Macintosh PowerPoint</Application>
  <PresentationFormat>On-screen Show (4:3)</PresentationFormat>
  <Paragraphs>1655</Paragraphs>
  <Slides>136</Slides>
  <Notes>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52" baseType="lpstr">
      <vt:lpstr>.VnArial</vt:lpstr>
      <vt:lpstr>.VnTime</vt:lpstr>
      <vt:lpstr>Arial</vt:lpstr>
      <vt:lpstr>Calibri</vt:lpstr>
      <vt:lpstr>Cambria Math</vt:lpstr>
      <vt:lpstr>Corbel</vt:lpstr>
      <vt:lpstr>Courier New</vt:lpstr>
      <vt:lpstr>Tahoma</vt:lpstr>
      <vt:lpstr>Times New Roman</vt:lpstr>
      <vt:lpstr>Verdana</vt:lpstr>
      <vt:lpstr>VnArial</vt:lpstr>
      <vt:lpstr>VNI-Helve-Condense</vt:lpstr>
      <vt:lpstr>Wingdings</vt:lpstr>
      <vt:lpstr>Wingdings 2</vt:lpstr>
      <vt:lpstr>Pixel</vt:lpstr>
      <vt:lpstr>Equation</vt:lpstr>
      <vt:lpstr>NHỮNG VẤN ĐỀ  TÀI CHÍNH TRONG ĐGDN</vt:lpstr>
      <vt:lpstr>NỘI DUNG NGHIÊN CỨU</vt:lpstr>
      <vt:lpstr>GIÁ TRỊ THỜI GIAN CỦA TIỀN</vt:lpstr>
      <vt:lpstr>Công thức tổng quát</vt:lpstr>
      <vt:lpstr>Ví dụ 1</vt:lpstr>
      <vt:lpstr>Giá trị hiện tại của dòng tiền đều</vt:lpstr>
      <vt:lpstr>Ví dụ 2</vt:lpstr>
      <vt:lpstr>Giá trị hiện tại của dòng tiền tăng trưởng</vt:lpstr>
      <vt:lpstr>Trong đó:</vt:lpstr>
      <vt:lpstr>Ví dụ 3</vt:lpstr>
      <vt:lpstr>Ví dụ 4</vt:lpstr>
      <vt:lpstr>Ví dụ 5</vt:lpstr>
      <vt:lpstr>TỶ SUẤT SINH LỜI VÀ RỦI RO</vt:lpstr>
      <vt:lpstr>TỶ SUẤT SINH LỜI</vt:lpstr>
      <vt:lpstr>TỶ SUẤT SINH LỜI</vt:lpstr>
      <vt:lpstr>Tỷ suất sinh lời</vt:lpstr>
      <vt:lpstr>RỦI RO</vt:lpstr>
      <vt:lpstr> Đo lường rủi ro</vt:lpstr>
      <vt:lpstr> Đo lường rủi ro</vt:lpstr>
      <vt:lpstr> Đo lường rủi ro</vt:lpstr>
      <vt:lpstr> Đo lường rủi ro</vt:lpstr>
      <vt:lpstr> Đo lường rủi ro</vt:lpstr>
      <vt:lpstr> Đo lường rủi ro</vt:lpstr>
      <vt:lpstr>Ví dụ 1</vt:lpstr>
      <vt:lpstr>DANH MỤC ĐẦU TƯ VÀ RỦI RO DMĐT</vt:lpstr>
      <vt:lpstr>DANH MỤC ĐẦU TƯ VÀ RỦI RO DMĐT</vt:lpstr>
      <vt:lpstr>DANH MỤC ĐẦU TƯ VÀ RỦI RO DMĐT</vt:lpstr>
      <vt:lpstr>DANH MỤC ĐẦU TƯ VÀ RỦI RO DMĐT</vt:lpstr>
      <vt:lpstr>DANH MỤC ĐẦU TƯ VÀ RỦI RO DMĐT</vt:lpstr>
      <vt:lpstr>DANH MỤC ĐẦU TƯ VÀ RỦI RO DMĐT</vt:lpstr>
      <vt:lpstr>DANH MỤC ĐẦU TƯ VÀ RỦI RO DMĐT</vt:lpstr>
      <vt:lpstr>DANH MỤC ĐẦU TƯ VÀ RỦI RO DMĐT</vt:lpstr>
      <vt:lpstr>Ví dụ 2</vt:lpstr>
      <vt:lpstr>QUAN HỆ GIỮA RỦI RO VÀ TSSL</vt:lpstr>
      <vt:lpstr>Mô hình CAPM</vt:lpstr>
      <vt:lpstr>QUAN HỆ GIỮA RỦI RO VÀ TSSL</vt:lpstr>
      <vt:lpstr>QUAN HỆ GIỮA RỦI RO VÀ TSSL</vt:lpstr>
      <vt:lpstr>Ví dụ 3</vt:lpstr>
      <vt:lpstr>CHI PHÍ SỬ DỤNG VỐN CỦA DN</vt:lpstr>
      <vt:lpstr>Chi phí sử dụng vốn của DN </vt:lpstr>
      <vt:lpstr>Chi phí sử dụng vốn vay </vt:lpstr>
      <vt:lpstr>PowerPoint Presentation</vt:lpstr>
      <vt:lpstr>PowerPoint Presentation</vt:lpstr>
      <vt:lpstr>Chi phí sử dụng vốn chủ sở hữu </vt:lpstr>
      <vt:lpstr>Chi phí sử dụng CP ưu đãi</vt:lpstr>
      <vt:lpstr>Ví dụ 1</vt:lpstr>
      <vt:lpstr>Chi phí sử dụng lợi nhuận để lại</vt:lpstr>
      <vt:lpstr>Chi phí sử dụng lợi nhuận để lại</vt:lpstr>
      <vt:lpstr>Ví dụ 1</vt:lpstr>
      <vt:lpstr>CP sử dụng cổ phiếu thường mới</vt:lpstr>
      <vt:lpstr>Ví dụ 1</vt:lpstr>
      <vt:lpstr>Chi phí sử dụng vốn bình quân</vt:lpstr>
      <vt:lpstr>Giải thích ký hiệu</vt:lpstr>
      <vt:lpstr>Ví dụ 1</vt:lpstr>
      <vt:lpstr>Ví dụ 2</vt:lpstr>
      <vt:lpstr>Ví dụ 2</vt:lpstr>
      <vt:lpstr>Ví dụ 3</vt:lpstr>
      <vt:lpstr>Dòng tiền của doanh nghiệp </vt:lpstr>
      <vt:lpstr> Dòng tiền doanh nghiệp </vt:lpstr>
      <vt:lpstr>Dòng tiền doanh nghiệp</vt:lpstr>
      <vt:lpstr> Dòng tiền doanh nghiệp </vt:lpstr>
      <vt:lpstr> Dòng tiền doanh nghiệp </vt:lpstr>
      <vt:lpstr>Dòng tiền doanh nghiệp </vt:lpstr>
      <vt:lpstr> Dòng tiền doanh nghiệp </vt:lpstr>
      <vt:lpstr>Lưu ý</vt:lpstr>
      <vt:lpstr>Dòng tiền doanh nghiệp </vt:lpstr>
      <vt:lpstr>Xác định dòng tiền</vt:lpstr>
      <vt:lpstr> Xác định dòng tiền</vt:lpstr>
      <vt:lpstr>Xác định dòng tiền</vt:lpstr>
      <vt:lpstr>Xác định dòng tiền thuần DN- FCFF</vt:lpstr>
      <vt:lpstr>Xác định dòng tiền thuần CSH- FCFE</vt:lpstr>
      <vt:lpstr>Xác định dòng tiền</vt:lpstr>
      <vt:lpstr>Xác định dòng tiền</vt:lpstr>
      <vt:lpstr>Báo cáo lưu chuyển tiền tệ</vt:lpstr>
      <vt:lpstr>Báo cáo lưu chuyển tiền tệ</vt:lpstr>
      <vt:lpstr>Báo cáo lưu chuyển tiền tệ</vt:lpstr>
      <vt:lpstr>Báo cáo lưu chuyển tiền tệ</vt:lpstr>
      <vt:lpstr>Báo cáo lưu chuyển tiền tệ</vt:lpstr>
      <vt:lpstr>Ví dụ: Công ty cổ phần Hoa Mai có báo cáo lưu chuyển tiền tệ (rút gọn) theo phương pháp gián tiếp năm 2011 như sau: Đơn vị: triệu đồng. Xác định FCFF, FCFE?</vt:lpstr>
      <vt:lpstr>NỘI DUNG NGHIÊN CỨU</vt:lpstr>
      <vt:lpstr>Phân tích và dự báo tài chính</vt:lpstr>
      <vt:lpstr>PHÂN TÍCH HĐKD CỦA DN</vt:lpstr>
      <vt:lpstr>Phân tích môi trường kinh doanh tổng quát</vt:lpstr>
      <vt:lpstr>Phân tích môi trường kinh doanh tổng quát</vt:lpstr>
      <vt:lpstr>Phân tích môi trường kinh doanh tổng quát</vt:lpstr>
      <vt:lpstr>Phân tích môi trường kinh doanh tổng quát</vt:lpstr>
      <vt:lpstr>Phân tích môi trường kinh doanh tổng quát</vt:lpstr>
      <vt:lpstr>Phân tích môi trường kinh doanh tổng quát</vt:lpstr>
      <vt:lpstr>Phân tích môi trường ngành </vt:lpstr>
      <vt:lpstr>Phân tích môi trường ngành </vt:lpstr>
      <vt:lpstr>Phân tích môi trường ngành </vt:lpstr>
      <vt:lpstr>Phân tích môi trường ngành </vt:lpstr>
      <vt:lpstr>Phân tích môi trường ngành </vt:lpstr>
      <vt:lpstr>Phân tích môi trường ngành </vt:lpstr>
      <vt:lpstr>Phân tích môi trường ngành </vt:lpstr>
      <vt:lpstr>Phân tích môi trường bên trong DN</vt:lpstr>
      <vt:lpstr>Phân tích môi trường bên trong DN</vt:lpstr>
      <vt:lpstr>Tình huống: phân tích SWOT </vt:lpstr>
      <vt:lpstr>Phân tích tài chính doanh nghiệp</vt:lpstr>
      <vt:lpstr>Nhóm chỉ tiêu phản ánh khả năng TT</vt:lpstr>
      <vt:lpstr>Nhóm chỉ tiêu phản ánh cơ cấu TC và TS</vt:lpstr>
      <vt:lpstr>Nhóm chỉ tiêu phản ánh khả năng HĐ</vt:lpstr>
      <vt:lpstr>Nhóm chỉ tiêu phản ánh KN sinh lợi</vt:lpstr>
      <vt:lpstr>Nhóm chỉ tiêu phản ánh giá trị DN</vt:lpstr>
      <vt:lpstr>Tình huống: phân tích các hệ số TCDN</vt:lpstr>
      <vt:lpstr>LẬP KẾ HOẠCH TCDN</vt:lpstr>
      <vt:lpstr>Khái niệm</vt:lpstr>
      <vt:lpstr>Ý nghĩa</vt:lpstr>
      <vt:lpstr>Quy trình lập kế hoạch TCDN</vt:lpstr>
      <vt:lpstr>Các phương pháp lập kế hoạch TCDN</vt:lpstr>
      <vt:lpstr>Quy trình dự báo BCTC theo pp tỉ lệ % trên DT</vt:lpstr>
      <vt:lpstr>Dự báo doanh thu</vt:lpstr>
      <vt:lpstr>Xác định các chỉ tiêu biến đổi theo DT</vt:lpstr>
      <vt:lpstr>Xác định các chỉ tiêu biến đổi theo DT</vt:lpstr>
      <vt:lpstr>Lập báo cáo KQKD dự kiến</vt:lpstr>
      <vt:lpstr>Phương pháp tỷ lệ % doanh thu</vt:lpstr>
      <vt:lpstr>Phương pháp tỷ lệ % doanh thu</vt:lpstr>
      <vt:lpstr>Phương pháp tỷ lệ %DT kết hợp với chi tiêu theo kế hoạch</vt:lpstr>
      <vt:lpstr>Lập Bảng Cân đối kế toán dự kiến</vt:lpstr>
      <vt:lpstr>PP dự kiến các chỉ tiêu tài chính đặc trưng</vt:lpstr>
      <vt:lpstr>PP dự kiến các chỉ tiêu tài chính đặc trưng</vt:lpstr>
      <vt:lpstr>PP dự kiến các chỉ tiêu tài chính đặc trưng</vt:lpstr>
      <vt:lpstr>PP Tỷ lệ % doanh thu kết hợp với giới hạn chỉ tiêu tài chính</vt:lpstr>
      <vt:lpstr>PP Tỷ lệ % doanh thu kết hợp với giới hạn chỉ tiêu tài chính</vt:lpstr>
      <vt:lpstr>PP Tỷ lệ % doanh thu kết hợp với giới hạn chỉ tiêu tài chính</vt:lpstr>
      <vt:lpstr>PP Tỷ lệ % doanh thu kết hợp với giới hạn chỉ tiêu tài chính</vt:lpstr>
      <vt:lpstr>Lập kế hoạch lưu chuyển tiền tệ</vt:lpstr>
      <vt:lpstr>Khái niệm</vt:lpstr>
      <vt:lpstr>Ý nghĩa</vt:lpstr>
      <vt:lpstr>Phương pháp lập</vt:lpstr>
      <vt:lpstr>Lập kế hoạch LCTT</vt:lpstr>
      <vt:lpstr>Lập kế hoạch LCTT</vt:lpstr>
      <vt:lpstr>Lập kế hoạch LCTT</vt:lpstr>
      <vt:lpstr>Lập kế hoạch LCTT</vt:lpstr>
      <vt:lpstr>Câu hỏi ôn tập chương 2</vt:lpstr>
      <vt:lpstr>Câu hỏi ôn tập chương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GIÁ  BẤT ĐỘNG SẢN</dc:title>
  <dc:creator>MacBook Pro</dc:creator>
  <cp:lastModifiedBy>thi yen anh vu</cp:lastModifiedBy>
  <cp:revision>113</cp:revision>
  <dcterms:created xsi:type="dcterms:W3CDTF">2012-08-05T15:12:50Z</dcterms:created>
  <dcterms:modified xsi:type="dcterms:W3CDTF">2022-09-12T05:21:55Z</dcterms:modified>
</cp:coreProperties>
</file>