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46"/>
  </p:notesMasterIdLst>
  <p:sldIdLst>
    <p:sldId id="256" r:id="rId2"/>
    <p:sldId id="257" r:id="rId3"/>
    <p:sldId id="258" r:id="rId4"/>
    <p:sldId id="266" r:id="rId5"/>
    <p:sldId id="260" r:id="rId6"/>
    <p:sldId id="261" r:id="rId7"/>
    <p:sldId id="285" r:id="rId8"/>
    <p:sldId id="286" r:id="rId9"/>
    <p:sldId id="287" r:id="rId10"/>
    <p:sldId id="288" r:id="rId11"/>
    <p:sldId id="289" r:id="rId12"/>
    <p:sldId id="290" r:id="rId13"/>
    <p:sldId id="262" r:id="rId14"/>
    <p:sldId id="263" r:id="rId15"/>
    <p:sldId id="264" r:id="rId16"/>
    <p:sldId id="267" r:id="rId17"/>
    <p:sldId id="265"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8" r:id="rId32"/>
    <p:sldId id="299" r:id="rId33"/>
    <p:sldId id="300" r:id="rId34"/>
    <p:sldId id="301" r:id="rId35"/>
    <p:sldId id="302" r:id="rId36"/>
    <p:sldId id="283" r:id="rId37"/>
    <p:sldId id="284" r:id="rId38"/>
    <p:sldId id="281" r:id="rId39"/>
    <p:sldId id="282" r:id="rId40"/>
    <p:sldId id="304" r:id="rId41"/>
    <p:sldId id="296" r:id="rId42"/>
    <p:sldId id="297" r:id="rId43"/>
    <p:sldId id="305" r:id="rId44"/>
    <p:sldId id="30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93893"/>
  </p:normalViewPr>
  <p:slideViewPr>
    <p:cSldViewPr snapToGrid="0" snapToObjects="1">
      <p:cViewPr varScale="1">
        <p:scale>
          <a:sx n="106" d="100"/>
          <a:sy n="106" d="100"/>
        </p:scale>
        <p:origin x="224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F9E77-1C4F-4FEF-B820-373DF2C6E90E}" type="doc">
      <dgm:prSet loTypeId="urn:microsoft.com/office/officeart/2005/8/layout/bProcess3" loCatId="process" qsTypeId="urn:microsoft.com/office/officeart/2005/8/quickstyle/simple2" qsCatId="simple" csTypeId="urn:microsoft.com/office/officeart/2005/8/colors/accent1_1" csCatId="accent1" phldr="1"/>
      <dgm:spPr/>
      <dgm:t>
        <a:bodyPr/>
        <a:lstStyle/>
        <a:p>
          <a:endParaRPr lang="en-US"/>
        </a:p>
      </dgm:t>
    </dgm:pt>
    <dgm:pt modelId="{FF80D3ED-2931-4EDF-A723-C24FC3CE3D52}">
      <dgm:prSet>
        <dgm:style>
          <a:lnRef idx="3">
            <a:schemeClr val="lt1"/>
          </a:lnRef>
          <a:fillRef idx="1">
            <a:schemeClr val="dk1"/>
          </a:fillRef>
          <a:effectRef idx="1">
            <a:schemeClr val="dk1"/>
          </a:effectRef>
          <a:fontRef idx="minor">
            <a:schemeClr val="lt1"/>
          </a:fontRef>
        </dgm:style>
      </dgm:prSet>
      <dgm:spPr/>
      <dgm:t>
        <a:bodyPr/>
        <a:lstStyle/>
        <a:p>
          <a:pPr rtl="0"/>
          <a:r>
            <a:rPr lang="en-US" dirty="0" err="1">
              <a:solidFill>
                <a:srgbClr val="103154"/>
              </a:solidFill>
              <a:latin typeface="Times New Roman"/>
              <a:cs typeface="Times New Roman"/>
            </a:rPr>
            <a:t>Tiến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hành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đánh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giá</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số</a:t>
          </a:r>
          <a:r>
            <a:rPr lang="en-US" dirty="0">
              <a:solidFill>
                <a:srgbClr val="103154"/>
              </a:solidFill>
              <a:latin typeface="Times New Roman"/>
              <a:cs typeface="Times New Roman"/>
            </a:rPr>
            <a:t> TS </a:t>
          </a:r>
          <a:r>
            <a:rPr lang="en-US" dirty="0" err="1">
              <a:solidFill>
                <a:srgbClr val="103154"/>
              </a:solidFill>
              <a:latin typeface="Times New Roman"/>
              <a:cs typeface="Times New Roman"/>
            </a:rPr>
            <a:t>còn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lại</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trên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nguyên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tắc</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sử</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dụng</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giá</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thị</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trường</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để</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tính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cho</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từng</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tài</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sản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hoặc</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từng</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loại</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tài</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sản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cụ</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thể</a:t>
          </a:r>
          <a:endParaRPr lang="en-US" dirty="0">
            <a:solidFill>
              <a:srgbClr val="103154"/>
            </a:solidFill>
            <a:latin typeface="Times New Roman"/>
            <a:cs typeface="Times New Roman"/>
          </a:endParaRPr>
        </a:p>
      </dgm:t>
    </dgm:pt>
    <dgm:pt modelId="{AB853C3F-D1DA-4F92-B991-E5E1BEE45C39}" type="parTrans" cxnId="{CD2A5AEE-2868-4FAE-B8B7-E159E315E4ED}">
      <dgm:prSet/>
      <dgm:spPr/>
      <dgm:t>
        <a:bodyPr/>
        <a:lstStyle/>
        <a:p>
          <a:endParaRPr lang="en-US"/>
        </a:p>
      </dgm:t>
    </dgm:pt>
    <dgm:pt modelId="{C6EEAEAD-76EA-49A3-9424-4249770E2293}" type="sibTrans" cxnId="{CD2A5AEE-2868-4FAE-B8B7-E159E315E4ED}">
      <dgm:prSet/>
      <dgm:spPr>
        <a:ln w="25400"/>
      </dgm:spPr>
      <dgm:t>
        <a:bodyPr/>
        <a:lstStyle/>
        <a:p>
          <a:endParaRPr lang="en-US"/>
        </a:p>
      </dgm:t>
    </dgm:pt>
    <dgm:pt modelId="{3138B02B-F4BA-4F75-8EC9-1F82F63F9FCB}">
      <dgm:prSet>
        <dgm:style>
          <a:lnRef idx="3">
            <a:schemeClr val="lt1"/>
          </a:lnRef>
          <a:fillRef idx="1">
            <a:schemeClr val="dk1"/>
          </a:fillRef>
          <a:effectRef idx="1">
            <a:schemeClr val="dk1"/>
          </a:effectRef>
          <a:fontRef idx="minor">
            <a:schemeClr val="lt1"/>
          </a:fontRef>
        </dgm:style>
      </dgm:prSet>
      <dgm:spPr/>
      <dgm:t>
        <a:bodyPr/>
        <a:lstStyle/>
        <a:p>
          <a:pPr rtl="0"/>
          <a:r>
            <a:rPr lang="en-US" dirty="0" err="1">
              <a:solidFill>
                <a:srgbClr val="103154"/>
              </a:solidFill>
              <a:latin typeface="Times New Roman"/>
              <a:cs typeface="Times New Roman"/>
            </a:rPr>
            <a:t>Tiến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hành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đánh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giá</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các</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khoản</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nợ</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phải</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trả</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của</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doanh</a:t>
          </a:r>
          <a:r>
            <a:rPr lang="en-US" dirty="0">
              <a:solidFill>
                <a:srgbClr val="103154"/>
              </a:solidFill>
              <a:latin typeface="Times New Roman"/>
              <a:cs typeface="Times New Roman"/>
            </a:rPr>
            <a:t> </a:t>
          </a:r>
          <a:r>
            <a:rPr lang="en-US" dirty="0" err="1">
              <a:solidFill>
                <a:srgbClr val="103154"/>
              </a:solidFill>
              <a:latin typeface="Times New Roman"/>
              <a:cs typeface="Times New Roman"/>
            </a:rPr>
            <a:t>nghiệp</a:t>
          </a:r>
          <a:r>
            <a:rPr lang="en-US" dirty="0">
              <a:solidFill>
                <a:srgbClr val="103154"/>
              </a:solidFill>
              <a:latin typeface="Times New Roman"/>
              <a:cs typeface="Times New Roman"/>
            </a:rPr>
            <a:t>.</a:t>
          </a:r>
        </a:p>
      </dgm:t>
    </dgm:pt>
    <dgm:pt modelId="{7FDE562B-5F82-4C36-B6E1-CCB4C23B0267}" type="parTrans" cxnId="{294BCD6E-4A85-4478-8867-83A491238221}">
      <dgm:prSet/>
      <dgm:spPr/>
      <dgm:t>
        <a:bodyPr/>
        <a:lstStyle/>
        <a:p>
          <a:endParaRPr lang="en-US"/>
        </a:p>
      </dgm:t>
    </dgm:pt>
    <dgm:pt modelId="{7E671DE9-95AF-4E53-A6B4-180530C3583E}" type="sibTrans" cxnId="{294BCD6E-4A85-4478-8867-83A491238221}">
      <dgm:prSet/>
      <dgm:spPr>
        <a:ln w="25400"/>
      </dgm:spPr>
      <dgm:t>
        <a:bodyPr/>
        <a:lstStyle/>
        <a:p>
          <a:endParaRPr lang="en-US"/>
        </a:p>
      </dgm:t>
    </dgm:pt>
    <dgm:pt modelId="{213A4D13-7F90-4116-8ABF-E129CD23C5F8}">
      <dgm:prSet custT="1">
        <dgm:style>
          <a:lnRef idx="3">
            <a:schemeClr val="lt1"/>
          </a:lnRef>
          <a:fillRef idx="1">
            <a:schemeClr val="dk1"/>
          </a:fillRef>
          <a:effectRef idx="1">
            <a:schemeClr val="dk1"/>
          </a:effectRef>
          <a:fontRef idx="minor">
            <a:schemeClr val="lt1"/>
          </a:fontRef>
        </dgm:style>
      </dgm:prSet>
      <dgm:spPr/>
      <dgm:t>
        <a:bodyPr/>
        <a:lstStyle/>
        <a:p>
          <a:pPr rtl="0"/>
          <a:r>
            <a:rPr lang="en-US" sz="2400" b="0" dirty="0" err="1">
              <a:solidFill>
                <a:srgbClr val="103154"/>
              </a:solidFill>
              <a:latin typeface="Times New Roman"/>
              <a:cs typeface="Times New Roman"/>
            </a:rPr>
            <a:t>Dùng</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công</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thức</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tổng</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quát</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xác</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định</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giá</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trị</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tài</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sản</a:t>
          </a:r>
          <a:r>
            <a:rPr lang="en-US" sz="2400" b="0" dirty="0">
              <a:solidFill>
                <a:srgbClr val="103154"/>
              </a:solidFill>
              <a:latin typeface="Times New Roman"/>
              <a:cs typeface="Times New Roman"/>
            </a:rPr>
            <a:t> </a:t>
          </a:r>
          <a:r>
            <a:rPr lang="en-US" sz="2400" b="0" dirty="0" err="1">
              <a:solidFill>
                <a:srgbClr val="103154"/>
              </a:solidFill>
              <a:latin typeface="Times New Roman"/>
              <a:cs typeface="Times New Roman"/>
            </a:rPr>
            <a:t>thuần</a:t>
          </a:r>
          <a:r>
            <a:rPr lang="en-US" sz="2400" b="0" dirty="0">
              <a:solidFill>
                <a:srgbClr val="103154"/>
              </a:solidFill>
              <a:latin typeface="Times New Roman"/>
              <a:cs typeface="Times New Roman"/>
            </a:rPr>
            <a:t> V</a:t>
          </a:r>
          <a:r>
            <a:rPr lang="en-US" sz="2400" b="0" baseline="-25000" dirty="0">
              <a:solidFill>
                <a:srgbClr val="103154"/>
              </a:solidFill>
              <a:latin typeface="Times New Roman"/>
              <a:cs typeface="Times New Roman"/>
            </a:rPr>
            <a:t>0 </a:t>
          </a:r>
          <a:r>
            <a:rPr lang="en-US" sz="2400" b="0" baseline="0" dirty="0">
              <a:solidFill>
                <a:srgbClr val="103154"/>
              </a:solidFill>
              <a:latin typeface="Times New Roman"/>
              <a:cs typeface="Times New Roman"/>
            </a:rPr>
            <a:t>= V</a:t>
          </a:r>
          <a:r>
            <a:rPr lang="en-US" sz="2400" b="0" baseline="-25000" dirty="0">
              <a:solidFill>
                <a:srgbClr val="103154"/>
              </a:solidFill>
              <a:latin typeface="Times New Roman"/>
              <a:cs typeface="Times New Roman"/>
            </a:rPr>
            <a:t>T</a:t>
          </a:r>
          <a:r>
            <a:rPr lang="en-US" sz="2400" b="0" baseline="0" dirty="0">
              <a:solidFill>
                <a:srgbClr val="103154"/>
              </a:solidFill>
              <a:latin typeface="Times New Roman"/>
              <a:cs typeface="Times New Roman"/>
            </a:rPr>
            <a:t> - V</a:t>
          </a:r>
          <a:r>
            <a:rPr lang="en-US" sz="2400" b="0" baseline="-25000" dirty="0">
              <a:solidFill>
                <a:srgbClr val="103154"/>
              </a:solidFill>
              <a:latin typeface="Times New Roman"/>
              <a:cs typeface="Times New Roman"/>
            </a:rPr>
            <a:t>N</a:t>
          </a:r>
          <a:endParaRPr lang="en-US" sz="2400" b="0" dirty="0">
            <a:solidFill>
              <a:srgbClr val="103154"/>
            </a:solidFill>
            <a:latin typeface="Times New Roman"/>
            <a:cs typeface="Times New Roman"/>
          </a:endParaRPr>
        </a:p>
      </dgm:t>
    </dgm:pt>
    <dgm:pt modelId="{7FE9242A-30A8-454E-A783-4860838ECE87}" type="parTrans" cxnId="{069AB8C6-6EE2-4489-A49E-3C8C8EEF60A0}">
      <dgm:prSet/>
      <dgm:spPr/>
      <dgm:t>
        <a:bodyPr/>
        <a:lstStyle/>
        <a:p>
          <a:endParaRPr lang="en-US"/>
        </a:p>
      </dgm:t>
    </dgm:pt>
    <dgm:pt modelId="{A1F1B67D-AEB4-42DC-8493-5CDCAC27BD9D}" type="sibTrans" cxnId="{069AB8C6-6EE2-4489-A49E-3C8C8EEF60A0}">
      <dgm:prSet/>
      <dgm:spPr/>
      <dgm:t>
        <a:bodyPr/>
        <a:lstStyle/>
        <a:p>
          <a:endParaRPr lang="en-US"/>
        </a:p>
      </dgm:t>
    </dgm:pt>
    <dgm:pt modelId="{6370474B-2715-484A-BA57-D6270A2236AA}" type="pres">
      <dgm:prSet presAssocID="{13BF9E77-1C4F-4FEF-B820-373DF2C6E90E}" presName="Name0" presStyleCnt="0">
        <dgm:presLayoutVars>
          <dgm:dir/>
          <dgm:resizeHandles val="exact"/>
        </dgm:presLayoutVars>
      </dgm:prSet>
      <dgm:spPr/>
    </dgm:pt>
    <dgm:pt modelId="{7AE8ED67-878F-4022-9107-3F101B2D7FBF}" type="pres">
      <dgm:prSet presAssocID="{FF80D3ED-2931-4EDF-A723-C24FC3CE3D52}" presName="node" presStyleLbl="node1" presStyleIdx="0" presStyleCnt="3">
        <dgm:presLayoutVars>
          <dgm:bulletEnabled val="1"/>
        </dgm:presLayoutVars>
      </dgm:prSet>
      <dgm:spPr/>
    </dgm:pt>
    <dgm:pt modelId="{5DAE8B9A-6876-4309-99FA-8278E4CF79AE}" type="pres">
      <dgm:prSet presAssocID="{C6EEAEAD-76EA-49A3-9424-4249770E2293}" presName="sibTrans" presStyleLbl="sibTrans1D1" presStyleIdx="0" presStyleCnt="2"/>
      <dgm:spPr/>
    </dgm:pt>
    <dgm:pt modelId="{0E588229-B53E-4C79-931F-3D6701BE5500}" type="pres">
      <dgm:prSet presAssocID="{C6EEAEAD-76EA-49A3-9424-4249770E2293}" presName="connectorText" presStyleLbl="sibTrans1D1" presStyleIdx="0" presStyleCnt="2"/>
      <dgm:spPr/>
    </dgm:pt>
    <dgm:pt modelId="{045166CF-31A9-4487-A30B-80C605EA7C84}" type="pres">
      <dgm:prSet presAssocID="{3138B02B-F4BA-4F75-8EC9-1F82F63F9FCB}" presName="node" presStyleLbl="node1" presStyleIdx="1" presStyleCnt="3">
        <dgm:presLayoutVars>
          <dgm:bulletEnabled val="1"/>
        </dgm:presLayoutVars>
      </dgm:prSet>
      <dgm:spPr/>
    </dgm:pt>
    <dgm:pt modelId="{9F417472-A7BE-48A7-A85F-DF15A4D05B8E}" type="pres">
      <dgm:prSet presAssocID="{7E671DE9-95AF-4E53-A6B4-180530C3583E}" presName="sibTrans" presStyleLbl="sibTrans1D1" presStyleIdx="1" presStyleCnt="2"/>
      <dgm:spPr/>
    </dgm:pt>
    <dgm:pt modelId="{FE30A163-DF4C-4EEC-8D0B-C14C9C1CD723}" type="pres">
      <dgm:prSet presAssocID="{7E671DE9-95AF-4E53-A6B4-180530C3583E}" presName="connectorText" presStyleLbl="sibTrans1D1" presStyleIdx="1" presStyleCnt="2"/>
      <dgm:spPr/>
    </dgm:pt>
    <dgm:pt modelId="{BC2792B4-D341-414B-8E5E-8AEA3E5A8425}" type="pres">
      <dgm:prSet presAssocID="{213A4D13-7F90-4116-8ABF-E129CD23C5F8}" presName="node" presStyleLbl="node1" presStyleIdx="2" presStyleCnt="3">
        <dgm:presLayoutVars>
          <dgm:bulletEnabled val="1"/>
        </dgm:presLayoutVars>
      </dgm:prSet>
      <dgm:spPr/>
    </dgm:pt>
  </dgm:ptLst>
  <dgm:cxnLst>
    <dgm:cxn modelId="{20650311-70A6-5141-84A7-3AAE61437C70}" type="presOf" srcId="{13BF9E77-1C4F-4FEF-B820-373DF2C6E90E}" destId="{6370474B-2715-484A-BA57-D6270A2236AA}" srcOrd="0" destOrd="0" presId="urn:microsoft.com/office/officeart/2005/8/layout/bProcess3"/>
    <dgm:cxn modelId="{294BCD6E-4A85-4478-8867-83A491238221}" srcId="{13BF9E77-1C4F-4FEF-B820-373DF2C6E90E}" destId="{3138B02B-F4BA-4F75-8EC9-1F82F63F9FCB}" srcOrd="1" destOrd="0" parTransId="{7FDE562B-5F82-4C36-B6E1-CCB4C23B0267}" sibTransId="{7E671DE9-95AF-4E53-A6B4-180530C3583E}"/>
    <dgm:cxn modelId="{F464266F-7A58-FF41-8931-BE6BCE10867C}" type="presOf" srcId="{FF80D3ED-2931-4EDF-A723-C24FC3CE3D52}" destId="{7AE8ED67-878F-4022-9107-3F101B2D7FBF}" srcOrd="0" destOrd="0" presId="urn:microsoft.com/office/officeart/2005/8/layout/bProcess3"/>
    <dgm:cxn modelId="{5853AF75-B231-A049-94AC-B60E704024ED}" type="presOf" srcId="{7E671DE9-95AF-4E53-A6B4-180530C3583E}" destId="{9F417472-A7BE-48A7-A85F-DF15A4D05B8E}" srcOrd="0" destOrd="0" presId="urn:microsoft.com/office/officeart/2005/8/layout/bProcess3"/>
    <dgm:cxn modelId="{9A984E7E-9638-C74F-B1DE-F1FD37B5F577}" type="presOf" srcId="{C6EEAEAD-76EA-49A3-9424-4249770E2293}" destId="{0E588229-B53E-4C79-931F-3D6701BE5500}" srcOrd="1" destOrd="0" presId="urn:microsoft.com/office/officeart/2005/8/layout/bProcess3"/>
    <dgm:cxn modelId="{38A0B780-47F0-CF42-B613-EA9F98ECD3F9}" type="presOf" srcId="{3138B02B-F4BA-4F75-8EC9-1F82F63F9FCB}" destId="{045166CF-31A9-4487-A30B-80C605EA7C84}" srcOrd="0" destOrd="0" presId="urn:microsoft.com/office/officeart/2005/8/layout/bProcess3"/>
    <dgm:cxn modelId="{8D15A68F-CF98-994A-99D7-356242F4B43E}" type="presOf" srcId="{7E671DE9-95AF-4E53-A6B4-180530C3583E}" destId="{FE30A163-DF4C-4EEC-8D0B-C14C9C1CD723}" srcOrd="1" destOrd="0" presId="urn:microsoft.com/office/officeart/2005/8/layout/bProcess3"/>
    <dgm:cxn modelId="{069AB8C6-6EE2-4489-A49E-3C8C8EEF60A0}" srcId="{13BF9E77-1C4F-4FEF-B820-373DF2C6E90E}" destId="{213A4D13-7F90-4116-8ABF-E129CD23C5F8}" srcOrd="2" destOrd="0" parTransId="{7FE9242A-30A8-454E-A783-4860838ECE87}" sibTransId="{A1F1B67D-AEB4-42DC-8493-5CDCAC27BD9D}"/>
    <dgm:cxn modelId="{B26977CF-3BB6-564B-A6AE-FA97ABC09B6E}" type="presOf" srcId="{213A4D13-7F90-4116-8ABF-E129CD23C5F8}" destId="{BC2792B4-D341-414B-8E5E-8AEA3E5A8425}" srcOrd="0" destOrd="0" presId="urn:microsoft.com/office/officeart/2005/8/layout/bProcess3"/>
    <dgm:cxn modelId="{CD2A5AEE-2868-4FAE-B8B7-E159E315E4ED}" srcId="{13BF9E77-1C4F-4FEF-B820-373DF2C6E90E}" destId="{FF80D3ED-2931-4EDF-A723-C24FC3CE3D52}" srcOrd="0" destOrd="0" parTransId="{AB853C3F-D1DA-4F92-B991-E5E1BEE45C39}" sibTransId="{C6EEAEAD-76EA-49A3-9424-4249770E2293}"/>
    <dgm:cxn modelId="{8174EAF0-3813-1042-9873-B6D14265981F}" type="presOf" srcId="{C6EEAEAD-76EA-49A3-9424-4249770E2293}" destId="{5DAE8B9A-6876-4309-99FA-8278E4CF79AE}" srcOrd="0" destOrd="0" presId="urn:microsoft.com/office/officeart/2005/8/layout/bProcess3"/>
    <dgm:cxn modelId="{6306BA39-9700-9E44-9C2D-E00B1280B4F5}" type="presParOf" srcId="{6370474B-2715-484A-BA57-D6270A2236AA}" destId="{7AE8ED67-878F-4022-9107-3F101B2D7FBF}" srcOrd="0" destOrd="0" presId="urn:microsoft.com/office/officeart/2005/8/layout/bProcess3"/>
    <dgm:cxn modelId="{4C8BC688-AE2A-7E49-80C8-4270AA2279F8}" type="presParOf" srcId="{6370474B-2715-484A-BA57-D6270A2236AA}" destId="{5DAE8B9A-6876-4309-99FA-8278E4CF79AE}" srcOrd="1" destOrd="0" presId="urn:microsoft.com/office/officeart/2005/8/layout/bProcess3"/>
    <dgm:cxn modelId="{7769DEB2-AAB5-0A49-88F7-4CE883B6B491}" type="presParOf" srcId="{5DAE8B9A-6876-4309-99FA-8278E4CF79AE}" destId="{0E588229-B53E-4C79-931F-3D6701BE5500}" srcOrd="0" destOrd="0" presId="urn:microsoft.com/office/officeart/2005/8/layout/bProcess3"/>
    <dgm:cxn modelId="{C0F6BBC2-9F78-334A-9205-B76911F84687}" type="presParOf" srcId="{6370474B-2715-484A-BA57-D6270A2236AA}" destId="{045166CF-31A9-4487-A30B-80C605EA7C84}" srcOrd="2" destOrd="0" presId="urn:microsoft.com/office/officeart/2005/8/layout/bProcess3"/>
    <dgm:cxn modelId="{F3BE124E-671C-3C42-AC0D-7BD6366F2213}" type="presParOf" srcId="{6370474B-2715-484A-BA57-D6270A2236AA}" destId="{9F417472-A7BE-48A7-A85F-DF15A4D05B8E}" srcOrd="3" destOrd="0" presId="urn:microsoft.com/office/officeart/2005/8/layout/bProcess3"/>
    <dgm:cxn modelId="{B57B3851-A259-1244-8044-52A92290840E}" type="presParOf" srcId="{9F417472-A7BE-48A7-A85F-DF15A4D05B8E}" destId="{FE30A163-DF4C-4EEC-8D0B-C14C9C1CD723}" srcOrd="0" destOrd="0" presId="urn:microsoft.com/office/officeart/2005/8/layout/bProcess3"/>
    <dgm:cxn modelId="{11B8CB6D-5335-0D49-8D12-C3D087ACEDAE}" type="presParOf" srcId="{6370474B-2715-484A-BA57-D6270A2236AA}" destId="{BC2792B4-D341-414B-8E5E-8AEA3E5A8425}"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0EC06-AC90-45F3-8805-196104C72BF3}" type="doc">
      <dgm:prSet loTypeId="urn:microsoft.com/office/officeart/2005/8/layout/list1" loCatId="list" qsTypeId="urn:microsoft.com/office/officeart/2005/8/quickstyle/3d2#1" qsCatId="3D" csTypeId="urn:microsoft.com/office/officeart/2005/8/colors/accent1_1" csCatId="accent1" phldr="1"/>
      <dgm:spPr/>
      <dgm:t>
        <a:bodyPr/>
        <a:lstStyle/>
        <a:p>
          <a:endParaRPr lang="en-US"/>
        </a:p>
      </dgm:t>
    </dgm:pt>
    <dgm:pt modelId="{A092025C-9092-426D-923C-1EB504CB42FE}">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dirty="0">
            <a:latin typeface="Times New Roman" pitchFamily="18" charset="0"/>
            <a:cs typeface="Times New Roman" pitchFamily="18" charset="0"/>
          </a:endParaRPr>
        </a:p>
      </dgm:t>
    </dgm:pt>
    <dgm:pt modelId="{BDCD4E3E-BF01-4C47-AA5B-01D2CAF5DBD1}" type="parTrans" cxnId="{3D693757-9C84-46CD-A433-773E18C823AD}">
      <dgm:prSet/>
      <dgm:spPr/>
      <dgm:t>
        <a:bodyPr/>
        <a:lstStyle/>
        <a:p>
          <a:endParaRPr lang="en-US"/>
        </a:p>
      </dgm:t>
    </dgm:pt>
    <dgm:pt modelId="{2A995778-9F5D-4584-B8A3-E96A9A1726C7}" type="sibTrans" cxnId="{3D693757-9C84-46CD-A433-773E18C823AD}">
      <dgm:prSet/>
      <dgm:spPr/>
      <dgm:t>
        <a:bodyPr/>
        <a:lstStyle/>
        <a:p>
          <a:endParaRPr lang="en-US"/>
        </a:p>
      </dgm:t>
    </dgm:pt>
    <dgm:pt modelId="{1CC48B4B-1A5F-444E-9F4F-860139312C2E}">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dirty="0">
            <a:latin typeface="Times New Roman" pitchFamily="18" charset="0"/>
            <a:cs typeface="Times New Roman" pitchFamily="18" charset="0"/>
          </a:endParaRPr>
        </a:p>
      </dgm:t>
    </dgm:pt>
    <dgm:pt modelId="{86E6E805-8264-47E2-B556-2DD16C65B87D}" type="parTrans" cxnId="{CFF60935-091F-44CF-9BDF-37F5E85AED02}">
      <dgm:prSet/>
      <dgm:spPr/>
      <dgm:t>
        <a:bodyPr/>
        <a:lstStyle/>
        <a:p>
          <a:endParaRPr lang="en-US"/>
        </a:p>
      </dgm:t>
    </dgm:pt>
    <dgm:pt modelId="{6645F408-E956-4FCB-854C-F25CE2D0B979}" type="sibTrans" cxnId="{CFF60935-091F-44CF-9BDF-37F5E85AED02}">
      <dgm:prSet/>
      <dgm:spPr/>
      <dgm:t>
        <a:bodyPr/>
        <a:lstStyle/>
        <a:p>
          <a:endParaRPr lang="en-US"/>
        </a:p>
      </dgm:t>
    </dgm:pt>
    <dgm:pt modelId="{762D6A59-CD60-435C-B9AA-87B7971909E8}">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a:latin typeface="Times New Roman" pitchFamily="18" charset="0"/>
            <a:cs typeface="Times New Roman" pitchFamily="18" charset="0"/>
          </a:endParaRPr>
        </a:p>
      </dgm:t>
    </dgm:pt>
    <dgm:pt modelId="{20C9AE4E-A228-4BA2-80C4-3ED1FFCD4D62}" type="parTrans" cxnId="{2FE42177-48E2-415C-A7F8-1F69F5C538C6}">
      <dgm:prSet/>
      <dgm:spPr/>
      <dgm:t>
        <a:bodyPr/>
        <a:lstStyle/>
        <a:p>
          <a:endParaRPr lang="en-US"/>
        </a:p>
      </dgm:t>
    </dgm:pt>
    <dgm:pt modelId="{9B0C3CF2-29F0-4136-94D7-2194A07578ED}" type="sibTrans" cxnId="{2FE42177-48E2-415C-A7F8-1F69F5C538C6}">
      <dgm:prSet/>
      <dgm:spPr/>
      <dgm:t>
        <a:bodyPr/>
        <a:lstStyle/>
        <a:p>
          <a:endParaRPr lang="en-US"/>
        </a:p>
      </dgm:t>
    </dgm:pt>
    <dgm:pt modelId="{11F4B8CA-3A5A-495B-8DCE-41553ABA7431}">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a:latin typeface="Times New Roman" pitchFamily="18" charset="0"/>
            <a:cs typeface="Times New Roman" pitchFamily="18" charset="0"/>
          </a:endParaRPr>
        </a:p>
      </dgm:t>
    </dgm:pt>
    <dgm:pt modelId="{EE870CAF-3E0D-4200-BEC8-2E5E97FA9888}" type="parTrans" cxnId="{5CCD94EC-BED7-4169-B368-851382211A5E}">
      <dgm:prSet/>
      <dgm:spPr/>
      <dgm:t>
        <a:bodyPr/>
        <a:lstStyle/>
        <a:p>
          <a:endParaRPr lang="en-US"/>
        </a:p>
      </dgm:t>
    </dgm:pt>
    <dgm:pt modelId="{04B1607C-7691-4464-9BA3-8421E2A0DA93}" type="sibTrans" cxnId="{5CCD94EC-BED7-4169-B368-851382211A5E}">
      <dgm:prSet/>
      <dgm:spPr/>
      <dgm:t>
        <a:bodyPr/>
        <a:lstStyle/>
        <a:p>
          <a:endParaRPr lang="en-US"/>
        </a:p>
      </dgm:t>
    </dgm:pt>
    <dgm:pt modelId="{6E4968AE-3BB7-40F4-BF0A-9FAACBEDD8C3}">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a:latin typeface="Times New Roman" pitchFamily="18" charset="0"/>
            <a:cs typeface="Times New Roman" pitchFamily="18" charset="0"/>
          </a:endParaRPr>
        </a:p>
      </dgm:t>
    </dgm:pt>
    <dgm:pt modelId="{8F8811F2-EEB4-464A-8252-516FBF16FB5E}" type="parTrans" cxnId="{A1998994-6CE5-4ADF-9CDF-761B7A717F7F}">
      <dgm:prSet/>
      <dgm:spPr/>
      <dgm:t>
        <a:bodyPr/>
        <a:lstStyle/>
        <a:p>
          <a:endParaRPr lang="en-US"/>
        </a:p>
      </dgm:t>
    </dgm:pt>
    <dgm:pt modelId="{AB21D612-8CF6-412A-8521-29150A87290B}" type="sibTrans" cxnId="{A1998994-6CE5-4ADF-9CDF-761B7A717F7F}">
      <dgm:prSet/>
      <dgm:spPr/>
      <dgm:t>
        <a:bodyPr/>
        <a:lstStyle/>
        <a:p>
          <a:endParaRPr lang="en-US"/>
        </a:p>
      </dgm:t>
    </dgm:pt>
    <dgm:pt modelId="{066C68DC-816D-4263-9115-CBF008533B1A}">
      <dgm:prSet custT="1">
        <dgm:style>
          <a:lnRef idx="3">
            <a:schemeClr val="lt1"/>
          </a:lnRef>
          <a:fillRef idx="1">
            <a:schemeClr val="dk1"/>
          </a:fillRef>
          <a:effectRef idx="1">
            <a:schemeClr val="dk1"/>
          </a:effectRef>
          <a:fontRef idx="minor">
            <a:schemeClr val="lt1"/>
          </a:fontRef>
        </dgm:style>
      </dgm:prSet>
      <dgm:spPr/>
      <dgm:t>
        <a:bodyPr/>
        <a:lstStyle/>
        <a:p>
          <a:pPr rtl="0"/>
          <a:endParaRPr lang="en-US" sz="2400" dirty="0">
            <a:latin typeface="Times New Roman" pitchFamily="18" charset="0"/>
            <a:cs typeface="Times New Roman" pitchFamily="18" charset="0"/>
          </a:endParaRPr>
        </a:p>
      </dgm:t>
    </dgm:pt>
    <dgm:pt modelId="{AE34F6FD-DF1B-4DD9-A125-306303DAC84F}" type="parTrans" cxnId="{3A04B78F-CB92-417B-9172-DCE523C65558}">
      <dgm:prSet/>
      <dgm:spPr/>
      <dgm:t>
        <a:bodyPr/>
        <a:lstStyle/>
        <a:p>
          <a:endParaRPr lang="en-US"/>
        </a:p>
      </dgm:t>
    </dgm:pt>
    <dgm:pt modelId="{D6B0310C-CC50-4B5C-86E1-A837A6307362}" type="sibTrans" cxnId="{3A04B78F-CB92-417B-9172-DCE523C65558}">
      <dgm:prSet/>
      <dgm:spPr/>
      <dgm:t>
        <a:bodyPr/>
        <a:lstStyle/>
        <a:p>
          <a:endParaRPr lang="en-US"/>
        </a:p>
      </dgm:t>
    </dgm:pt>
    <dgm:pt modelId="{0ADD960A-7749-43FA-B76F-784A09513640}" type="pres">
      <dgm:prSet presAssocID="{E400EC06-AC90-45F3-8805-196104C72BF3}" presName="linear" presStyleCnt="0">
        <dgm:presLayoutVars>
          <dgm:dir/>
          <dgm:animLvl val="lvl"/>
          <dgm:resizeHandles val="exact"/>
        </dgm:presLayoutVars>
      </dgm:prSet>
      <dgm:spPr/>
    </dgm:pt>
    <dgm:pt modelId="{1D2F620F-2D9D-4DE5-9D7D-657A1859081D}" type="pres">
      <dgm:prSet presAssocID="{A092025C-9092-426D-923C-1EB504CB42FE}" presName="parentLin" presStyleCnt="0"/>
      <dgm:spPr/>
    </dgm:pt>
    <dgm:pt modelId="{685D27B1-710E-452C-AE32-33541B6A9E6A}" type="pres">
      <dgm:prSet presAssocID="{A092025C-9092-426D-923C-1EB504CB42FE}" presName="parentLeftMargin" presStyleLbl="node1" presStyleIdx="0" presStyleCnt="3"/>
      <dgm:spPr/>
    </dgm:pt>
    <dgm:pt modelId="{2E4D84D0-8B3D-4DDD-A202-10761AEC4D67}" type="pres">
      <dgm:prSet presAssocID="{A092025C-9092-426D-923C-1EB504CB42FE}" presName="parentText" presStyleLbl="node1" presStyleIdx="0" presStyleCnt="3">
        <dgm:presLayoutVars>
          <dgm:chMax val="0"/>
          <dgm:bulletEnabled val="1"/>
        </dgm:presLayoutVars>
      </dgm:prSet>
      <dgm:spPr/>
    </dgm:pt>
    <dgm:pt modelId="{2DDDF97A-F2A9-4E15-9BB1-353688BF3184}" type="pres">
      <dgm:prSet presAssocID="{A092025C-9092-426D-923C-1EB504CB42FE}" presName="negativeSpace" presStyleCnt="0"/>
      <dgm:spPr/>
    </dgm:pt>
    <dgm:pt modelId="{26771249-CF98-4C71-B105-397936CCAE9A}" type="pres">
      <dgm:prSet presAssocID="{A092025C-9092-426D-923C-1EB504CB42FE}" presName="childText" presStyleLbl="conFgAcc1" presStyleIdx="0" presStyleCnt="3">
        <dgm:presLayoutVars>
          <dgm:bulletEnabled val="1"/>
        </dgm:presLayoutVars>
      </dgm:prSet>
      <dgm:spPr/>
    </dgm:pt>
    <dgm:pt modelId="{822C3BAE-7281-4577-B6C2-9A7A0D088150}" type="pres">
      <dgm:prSet presAssocID="{2A995778-9F5D-4584-B8A3-E96A9A1726C7}" presName="spaceBetweenRectangles" presStyleCnt="0"/>
      <dgm:spPr/>
    </dgm:pt>
    <dgm:pt modelId="{412209D0-F818-459C-B048-C5CD39BEB21A}" type="pres">
      <dgm:prSet presAssocID="{1CC48B4B-1A5F-444E-9F4F-860139312C2E}" presName="parentLin" presStyleCnt="0"/>
      <dgm:spPr/>
    </dgm:pt>
    <dgm:pt modelId="{B9729B78-4D7D-4D3A-B9B5-062CD098BB84}" type="pres">
      <dgm:prSet presAssocID="{1CC48B4B-1A5F-444E-9F4F-860139312C2E}" presName="parentLeftMargin" presStyleLbl="node1" presStyleIdx="0" presStyleCnt="3"/>
      <dgm:spPr/>
    </dgm:pt>
    <dgm:pt modelId="{1597F3B4-5236-432C-8835-70F317FE5530}" type="pres">
      <dgm:prSet presAssocID="{1CC48B4B-1A5F-444E-9F4F-860139312C2E}" presName="parentText" presStyleLbl="node1" presStyleIdx="1" presStyleCnt="3">
        <dgm:presLayoutVars>
          <dgm:chMax val="0"/>
          <dgm:bulletEnabled val="1"/>
        </dgm:presLayoutVars>
      </dgm:prSet>
      <dgm:spPr/>
    </dgm:pt>
    <dgm:pt modelId="{6161212C-CC1A-4036-870C-D9B72611FDAD}" type="pres">
      <dgm:prSet presAssocID="{1CC48B4B-1A5F-444E-9F4F-860139312C2E}" presName="negativeSpace" presStyleCnt="0"/>
      <dgm:spPr/>
    </dgm:pt>
    <dgm:pt modelId="{8FB880B4-7C5C-4A0F-95B5-99039C2E6E92}" type="pres">
      <dgm:prSet presAssocID="{1CC48B4B-1A5F-444E-9F4F-860139312C2E}" presName="childText" presStyleLbl="conFgAcc1" presStyleIdx="1" presStyleCnt="3">
        <dgm:presLayoutVars>
          <dgm:bulletEnabled val="1"/>
        </dgm:presLayoutVars>
      </dgm:prSet>
      <dgm:spPr/>
    </dgm:pt>
    <dgm:pt modelId="{091E89C8-C64B-4571-88F2-830F8EEB0278}" type="pres">
      <dgm:prSet presAssocID="{6645F408-E956-4FCB-854C-F25CE2D0B979}" presName="spaceBetweenRectangles" presStyleCnt="0"/>
      <dgm:spPr/>
    </dgm:pt>
    <dgm:pt modelId="{A9D83274-A229-4A96-AB9B-1BE4E06E50A6}" type="pres">
      <dgm:prSet presAssocID="{762D6A59-CD60-435C-B9AA-87B7971909E8}" presName="parentLin" presStyleCnt="0"/>
      <dgm:spPr/>
    </dgm:pt>
    <dgm:pt modelId="{7FDD8891-B91B-4124-BFDC-BBA95E5F6688}" type="pres">
      <dgm:prSet presAssocID="{762D6A59-CD60-435C-B9AA-87B7971909E8}" presName="parentLeftMargin" presStyleLbl="node1" presStyleIdx="1" presStyleCnt="3"/>
      <dgm:spPr/>
    </dgm:pt>
    <dgm:pt modelId="{FB51A048-F932-4000-A108-E454E01471F6}" type="pres">
      <dgm:prSet presAssocID="{762D6A59-CD60-435C-B9AA-87B7971909E8}" presName="parentText" presStyleLbl="node1" presStyleIdx="2" presStyleCnt="3">
        <dgm:presLayoutVars>
          <dgm:chMax val="0"/>
          <dgm:bulletEnabled val="1"/>
        </dgm:presLayoutVars>
      </dgm:prSet>
      <dgm:spPr/>
    </dgm:pt>
    <dgm:pt modelId="{8CEFE09E-D580-4F93-A8AE-0F3200552109}" type="pres">
      <dgm:prSet presAssocID="{762D6A59-CD60-435C-B9AA-87B7971909E8}" presName="negativeSpace" presStyleCnt="0"/>
      <dgm:spPr/>
    </dgm:pt>
    <dgm:pt modelId="{B172CFFF-8CAE-46C7-B213-BF6CCB5C2A22}" type="pres">
      <dgm:prSet presAssocID="{762D6A59-CD60-435C-B9AA-87B7971909E8}" presName="childText" presStyleLbl="conFgAcc1" presStyleIdx="2" presStyleCnt="3">
        <dgm:presLayoutVars>
          <dgm:bulletEnabled val="1"/>
        </dgm:presLayoutVars>
      </dgm:prSet>
      <dgm:spPr/>
    </dgm:pt>
  </dgm:ptLst>
  <dgm:cxnLst>
    <dgm:cxn modelId="{34C9AF1C-263A-BC48-8F67-E975D3300399}" type="presOf" srcId="{11F4B8CA-3A5A-495B-8DCE-41553ABA7431}" destId="{26771249-CF98-4C71-B105-397936CCAE9A}" srcOrd="0" destOrd="0" presId="urn:microsoft.com/office/officeart/2005/8/layout/list1"/>
    <dgm:cxn modelId="{CFF60935-091F-44CF-9BDF-37F5E85AED02}" srcId="{E400EC06-AC90-45F3-8805-196104C72BF3}" destId="{1CC48B4B-1A5F-444E-9F4F-860139312C2E}" srcOrd="1" destOrd="0" parTransId="{86E6E805-8264-47E2-B556-2DD16C65B87D}" sibTransId="{6645F408-E956-4FCB-854C-F25CE2D0B979}"/>
    <dgm:cxn modelId="{19F9403A-7C3C-BB47-9833-8A7C1F1430AC}" type="presOf" srcId="{762D6A59-CD60-435C-B9AA-87B7971909E8}" destId="{7FDD8891-B91B-4124-BFDC-BBA95E5F6688}" srcOrd="0" destOrd="0" presId="urn:microsoft.com/office/officeart/2005/8/layout/list1"/>
    <dgm:cxn modelId="{A3101344-465A-FA43-9659-529185653327}" type="presOf" srcId="{1CC48B4B-1A5F-444E-9F4F-860139312C2E}" destId="{1597F3B4-5236-432C-8835-70F317FE5530}" srcOrd="1" destOrd="0" presId="urn:microsoft.com/office/officeart/2005/8/layout/list1"/>
    <dgm:cxn modelId="{3D693757-9C84-46CD-A433-773E18C823AD}" srcId="{E400EC06-AC90-45F3-8805-196104C72BF3}" destId="{A092025C-9092-426D-923C-1EB504CB42FE}" srcOrd="0" destOrd="0" parTransId="{BDCD4E3E-BF01-4C47-AA5B-01D2CAF5DBD1}" sibTransId="{2A995778-9F5D-4584-B8A3-E96A9A1726C7}"/>
    <dgm:cxn modelId="{876A5257-D25D-F441-9FDE-1868F50D7A43}" type="presOf" srcId="{A092025C-9092-426D-923C-1EB504CB42FE}" destId="{685D27B1-710E-452C-AE32-33541B6A9E6A}" srcOrd="0" destOrd="0" presId="urn:microsoft.com/office/officeart/2005/8/layout/list1"/>
    <dgm:cxn modelId="{1DD89257-C595-BB4A-BE4F-C3BE0F31DEA9}" type="presOf" srcId="{E400EC06-AC90-45F3-8805-196104C72BF3}" destId="{0ADD960A-7749-43FA-B76F-784A09513640}" srcOrd="0" destOrd="0" presId="urn:microsoft.com/office/officeart/2005/8/layout/list1"/>
    <dgm:cxn modelId="{52F30559-C7FC-FF48-A650-D3179957F865}" type="presOf" srcId="{1CC48B4B-1A5F-444E-9F4F-860139312C2E}" destId="{B9729B78-4D7D-4D3A-B9B5-062CD098BB84}" srcOrd="0" destOrd="0" presId="urn:microsoft.com/office/officeart/2005/8/layout/list1"/>
    <dgm:cxn modelId="{2FE42177-48E2-415C-A7F8-1F69F5C538C6}" srcId="{E400EC06-AC90-45F3-8805-196104C72BF3}" destId="{762D6A59-CD60-435C-B9AA-87B7971909E8}" srcOrd="2" destOrd="0" parTransId="{20C9AE4E-A228-4BA2-80C4-3ED1FFCD4D62}" sibTransId="{9B0C3CF2-29F0-4136-94D7-2194A07578ED}"/>
    <dgm:cxn modelId="{60C90A80-539D-EE4E-B154-46B11BC174B1}" type="presOf" srcId="{A092025C-9092-426D-923C-1EB504CB42FE}" destId="{2E4D84D0-8B3D-4DDD-A202-10761AEC4D67}" srcOrd="1" destOrd="0" presId="urn:microsoft.com/office/officeart/2005/8/layout/list1"/>
    <dgm:cxn modelId="{D4658384-09DB-B049-97AF-5CF8A680446B}" type="presOf" srcId="{762D6A59-CD60-435C-B9AA-87B7971909E8}" destId="{FB51A048-F932-4000-A108-E454E01471F6}" srcOrd="1" destOrd="0" presId="urn:microsoft.com/office/officeart/2005/8/layout/list1"/>
    <dgm:cxn modelId="{3A04B78F-CB92-417B-9172-DCE523C65558}" srcId="{762D6A59-CD60-435C-B9AA-87B7971909E8}" destId="{066C68DC-816D-4263-9115-CBF008533B1A}" srcOrd="0" destOrd="0" parTransId="{AE34F6FD-DF1B-4DD9-A125-306303DAC84F}" sibTransId="{D6B0310C-CC50-4B5C-86E1-A837A6307362}"/>
    <dgm:cxn modelId="{A1998994-6CE5-4ADF-9CDF-761B7A717F7F}" srcId="{1CC48B4B-1A5F-444E-9F4F-860139312C2E}" destId="{6E4968AE-3BB7-40F4-BF0A-9FAACBEDD8C3}" srcOrd="0" destOrd="0" parTransId="{8F8811F2-EEB4-464A-8252-516FBF16FB5E}" sibTransId="{AB21D612-8CF6-412A-8521-29150A87290B}"/>
    <dgm:cxn modelId="{3F18E1DA-E33F-CF4A-A958-097E7556E9A0}" type="presOf" srcId="{6E4968AE-3BB7-40F4-BF0A-9FAACBEDD8C3}" destId="{8FB880B4-7C5C-4A0F-95B5-99039C2E6E92}" srcOrd="0" destOrd="0" presId="urn:microsoft.com/office/officeart/2005/8/layout/list1"/>
    <dgm:cxn modelId="{5CCD94EC-BED7-4169-B368-851382211A5E}" srcId="{A092025C-9092-426D-923C-1EB504CB42FE}" destId="{11F4B8CA-3A5A-495B-8DCE-41553ABA7431}" srcOrd="0" destOrd="0" parTransId="{EE870CAF-3E0D-4200-BEC8-2E5E97FA9888}" sibTransId="{04B1607C-7691-4464-9BA3-8421E2A0DA93}"/>
    <dgm:cxn modelId="{8D9FC3F4-D680-944D-BA35-64FA57AA6E34}" type="presOf" srcId="{066C68DC-816D-4263-9115-CBF008533B1A}" destId="{B172CFFF-8CAE-46C7-B213-BF6CCB5C2A22}" srcOrd="0" destOrd="0" presId="urn:microsoft.com/office/officeart/2005/8/layout/list1"/>
    <dgm:cxn modelId="{3F059357-92C7-9843-ACCC-1905F7017D47}" type="presParOf" srcId="{0ADD960A-7749-43FA-B76F-784A09513640}" destId="{1D2F620F-2D9D-4DE5-9D7D-657A1859081D}" srcOrd="0" destOrd="0" presId="urn:microsoft.com/office/officeart/2005/8/layout/list1"/>
    <dgm:cxn modelId="{B2D4DA0F-67A8-9D44-AEA1-FD6DCD85FAA0}" type="presParOf" srcId="{1D2F620F-2D9D-4DE5-9D7D-657A1859081D}" destId="{685D27B1-710E-452C-AE32-33541B6A9E6A}" srcOrd="0" destOrd="0" presId="urn:microsoft.com/office/officeart/2005/8/layout/list1"/>
    <dgm:cxn modelId="{7F1755BA-ADDF-4344-8087-503DF0494437}" type="presParOf" srcId="{1D2F620F-2D9D-4DE5-9D7D-657A1859081D}" destId="{2E4D84D0-8B3D-4DDD-A202-10761AEC4D67}" srcOrd="1" destOrd="0" presId="urn:microsoft.com/office/officeart/2005/8/layout/list1"/>
    <dgm:cxn modelId="{70A155B4-9990-4145-8A3A-D4AAEA5095F0}" type="presParOf" srcId="{0ADD960A-7749-43FA-B76F-784A09513640}" destId="{2DDDF97A-F2A9-4E15-9BB1-353688BF3184}" srcOrd="1" destOrd="0" presId="urn:microsoft.com/office/officeart/2005/8/layout/list1"/>
    <dgm:cxn modelId="{14664755-DB5D-C843-9945-30431EE1FA6B}" type="presParOf" srcId="{0ADD960A-7749-43FA-B76F-784A09513640}" destId="{26771249-CF98-4C71-B105-397936CCAE9A}" srcOrd="2" destOrd="0" presId="urn:microsoft.com/office/officeart/2005/8/layout/list1"/>
    <dgm:cxn modelId="{1C178193-0294-6043-8470-76FE27D53C0F}" type="presParOf" srcId="{0ADD960A-7749-43FA-B76F-784A09513640}" destId="{822C3BAE-7281-4577-B6C2-9A7A0D088150}" srcOrd="3" destOrd="0" presId="urn:microsoft.com/office/officeart/2005/8/layout/list1"/>
    <dgm:cxn modelId="{6AD87EBE-BADF-EE49-ABB6-08ECB0AB1C5B}" type="presParOf" srcId="{0ADD960A-7749-43FA-B76F-784A09513640}" destId="{412209D0-F818-459C-B048-C5CD39BEB21A}" srcOrd="4" destOrd="0" presId="urn:microsoft.com/office/officeart/2005/8/layout/list1"/>
    <dgm:cxn modelId="{DD9E2BFC-0855-5642-BC17-57A0055DF305}" type="presParOf" srcId="{412209D0-F818-459C-B048-C5CD39BEB21A}" destId="{B9729B78-4D7D-4D3A-B9B5-062CD098BB84}" srcOrd="0" destOrd="0" presId="urn:microsoft.com/office/officeart/2005/8/layout/list1"/>
    <dgm:cxn modelId="{57315403-D13A-C543-89E6-64E0D7B64764}" type="presParOf" srcId="{412209D0-F818-459C-B048-C5CD39BEB21A}" destId="{1597F3B4-5236-432C-8835-70F317FE5530}" srcOrd="1" destOrd="0" presId="urn:microsoft.com/office/officeart/2005/8/layout/list1"/>
    <dgm:cxn modelId="{56CA35FF-B3F2-BF40-9F28-5FBBDEDD8793}" type="presParOf" srcId="{0ADD960A-7749-43FA-B76F-784A09513640}" destId="{6161212C-CC1A-4036-870C-D9B72611FDAD}" srcOrd="5" destOrd="0" presId="urn:microsoft.com/office/officeart/2005/8/layout/list1"/>
    <dgm:cxn modelId="{3C3193E4-6B08-9647-95D0-F2760BBB46F7}" type="presParOf" srcId="{0ADD960A-7749-43FA-B76F-784A09513640}" destId="{8FB880B4-7C5C-4A0F-95B5-99039C2E6E92}" srcOrd="6" destOrd="0" presId="urn:microsoft.com/office/officeart/2005/8/layout/list1"/>
    <dgm:cxn modelId="{5F6B28D8-9967-A743-B51F-F68C34193185}" type="presParOf" srcId="{0ADD960A-7749-43FA-B76F-784A09513640}" destId="{091E89C8-C64B-4571-88F2-830F8EEB0278}" srcOrd="7" destOrd="0" presId="urn:microsoft.com/office/officeart/2005/8/layout/list1"/>
    <dgm:cxn modelId="{726AB51A-A871-6442-A5E8-2D047E7D5D6B}" type="presParOf" srcId="{0ADD960A-7749-43FA-B76F-784A09513640}" destId="{A9D83274-A229-4A96-AB9B-1BE4E06E50A6}" srcOrd="8" destOrd="0" presId="urn:microsoft.com/office/officeart/2005/8/layout/list1"/>
    <dgm:cxn modelId="{A85C76D6-AE04-5045-815E-12A8A7A3F117}" type="presParOf" srcId="{A9D83274-A229-4A96-AB9B-1BE4E06E50A6}" destId="{7FDD8891-B91B-4124-BFDC-BBA95E5F6688}" srcOrd="0" destOrd="0" presId="urn:microsoft.com/office/officeart/2005/8/layout/list1"/>
    <dgm:cxn modelId="{46477877-2200-E74E-BE26-C268ACDA9FC1}" type="presParOf" srcId="{A9D83274-A229-4A96-AB9B-1BE4E06E50A6}" destId="{FB51A048-F932-4000-A108-E454E01471F6}" srcOrd="1" destOrd="0" presId="urn:microsoft.com/office/officeart/2005/8/layout/list1"/>
    <dgm:cxn modelId="{BF29CEB8-2F21-3D45-883F-89AD23837C36}" type="presParOf" srcId="{0ADD960A-7749-43FA-B76F-784A09513640}" destId="{8CEFE09E-D580-4F93-A8AE-0F3200552109}" srcOrd="9" destOrd="0" presId="urn:microsoft.com/office/officeart/2005/8/layout/list1"/>
    <dgm:cxn modelId="{C7BC15B6-C2DF-5D43-8A2C-BEE3282A1864}" type="presParOf" srcId="{0ADD960A-7749-43FA-B76F-784A09513640}" destId="{B172CFFF-8CAE-46C7-B213-BF6CCB5C2A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9278B4-14D3-47C5-A032-1E1F4A081FD3}"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US"/>
        </a:p>
      </dgm:t>
    </dgm:pt>
    <dgm:pt modelId="{EAF9C624-6CC1-4EEF-AE19-F6EA5275A4A6}">
      <dgm:prSet/>
      <dgm:spPr/>
      <dgm:t>
        <a:bodyPr/>
        <a:lstStyle/>
        <a:p>
          <a:pPr rtl="0"/>
          <a:endParaRPr lang="en-US"/>
        </a:p>
      </dgm:t>
    </dgm:pt>
    <dgm:pt modelId="{D26F2F38-22D7-4F26-BFBA-7B874A94E460}" type="parTrans" cxnId="{6DB258F4-E0EE-4BB8-9A6D-E49476254203}">
      <dgm:prSet/>
      <dgm:spPr/>
      <dgm:t>
        <a:bodyPr/>
        <a:lstStyle/>
        <a:p>
          <a:endParaRPr lang="en-US"/>
        </a:p>
      </dgm:t>
    </dgm:pt>
    <dgm:pt modelId="{5B42443D-96AA-4B2F-BE4F-92B0C78E7B4D}" type="sibTrans" cxnId="{6DB258F4-E0EE-4BB8-9A6D-E49476254203}">
      <dgm:prSet/>
      <dgm:spPr/>
      <dgm:t>
        <a:bodyPr/>
        <a:lstStyle/>
        <a:p>
          <a:endParaRPr lang="en-US"/>
        </a:p>
      </dgm:t>
    </dgm:pt>
    <dgm:pt modelId="{003066A6-1FCB-4234-B7B2-5689DDD5117A}">
      <dgm:prSet/>
      <dgm:spPr/>
      <dgm:t>
        <a:bodyPr/>
        <a:lstStyle/>
        <a:p>
          <a:pPr rtl="0"/>
          <a:endParaRPr lang="en-US"/>
        </a:p>
      </dgm:t>
    </dgm:pt>
    <dgm:pt modelId="{DB570E35-425E-4D68-8891-D4ADA3CB278A}" type="parTrans" cxnId="{166A3FE8-73A0-437D-9C25-82E59A70D6F6}">
      <dgm:prSet/>
      <dgm:spPr/>
      <dgm:t>
        <a:bodyPr/>
        <a:lstStyle/>
        <a:p>
          <a:endParaRPr lang="en-US"/>
        </a:p>
      </dgm:t>
    </dgm:pt>
    <dgm:pt modelId="{21F7C46A-2A0F-4B2E-81C3-2AFD09566603}" type="sibTrans" cxnId="{166A3FE8-73A0-437D-9C25-82E59A70D6F6}">
      <dgm:prSet/>
      <dgm:spPr/>
      <dgm:t>
        <a:bodyPr/>
        <a:lstStyle/>
        <a:p>
          <a:endParaRPr lang="en-US"/>
        </a:p>
      </dgm:t>
    </dgm:pt>
    <dgm:pt modelId="{80F5C159-909D-4A1F-A842-2779DC7D8C58}">
      <dgm:prSet/>
      <dgm:spPr/>
      <dgm:t>
        <a:bodyPr/>
        <a:lstStyle/>
        <a:p>
          <a:pPr rtl="0"/>
          <a:r>
            <a:rPr lang="en-US" b="1" dirty="0">
              <a:solidFill>
                <a:schemeClr val="tx2"/>
              </a:solidFill>
            </a:rPr>
            <a:t>N</a:t>
          </a:r>
          <a:r>
            <a:rPr lang="vi-VN" b="1" dirty="0">
              <a:solidFill>
                <a:schemeClr val="tx2"/>
              </a:solidFill>
            </a:rPr>
            <a:t>hược điểm</a:t>
          </a:r>
          <a:r>
            <a:rPr lang="en-US" b="1" dirty="0">
              <a:solidFill>
                <a:schemeClr val="tx2"/>
              </a:solidFill>
            </a:rPr>
            <a:t> </a:t>
          </a:r>
        </a:p>
      </dgm:t>
    </dgm:pt>
    <dgm:pt modelId="{2849FC11-47A7-4CCE-9C96-200910C84028}" type="parTrans" cxnId="{1DF1FC14-4208-4BBE-8531-A9C81FA3C1E1}">
      <dgm:prSet/>
      <dgm:spPr/>
      <dgm:t>
        <a:bodyPr/>
        <a:lstStyle/>
        <a:p>
          <a:endParaRPr lang="en-US"/>
        </a:p>
      </dgm:t>
    </dgm:pt>
    <dgm:pt modelId="{286F084B-0A4A-4C95-9229-6035F4F86E36}" type="sibTrans" cxnId="{1DF1FC14-4208-4BBE-8531-A9C81FA3C1E1}">
      <dgm:prSet/>
      <dgm:spPr/>
      <dgm:t>
        <a:bodyPr/>
        <a:lstStyle/>
        <a:p>
          <a:endParaRPr lang="en-US"/>
        </a:p>
      </dgm:t>
    </dgm:pt>
    <dgm:pt modelId="{3F8F6D45-4C72-4E7C-8383-C004BFCDD613}">
      <dgm:prSet/>
      <dgm:spPr/>
      <dgm:t>
        <a:bodyPr/>
        <a:lstStyle/>
        <a:p>
          <a:pPr rtl="0"/>
          <a:r>
            <a:rPr lang="en-US" b="1">
              <a:solidFill>
                <a:schemeClr val="tx2"/>
              </a:solidFill>
            </a:rPr>
            <a:t>N</a:t>
          </a:r>
          <a:r>
            <a:rPr lang="vi-VN" b="1">
              <a:solidFill>
                <a:schemeClr val="tx2"/>
              </a:solidFill>
            </a:rPr>
            <a:t>hược điểm</a:t>
          </a:r>
          <a:r>
            <a:rPr lang="en-US" b="1">
              <a:solidFill>
                <a:schemeClr val="tx2"/>
              </a:solidFill>
            </a:rPr>
            <a:t> </a:t>
          </a:r>
        </a:p>
      </dgm:t>
    </dgm:pt>
    <dgm:pt modelId="{D71B8797-407B-4629-85A2-ACAD93806DDD}" type="parTrans" cxnId="{F55E45B0-E33E-43F7-819C-C672C281559A}">
      <dgm:prSet/>
      <dgm:spPr/>
      <dgm:t>
        <a:bodyPr/>
        <a:lstStyle/>
        <a:p>
          <a:endParaRPr lang="en-US"/>
        </a:p>
      </dgm:t>
    </dgm:pt>
    <dgm:pt modelId="{49B0E4D0-A036-4656-85B5-514562F59906}" type="sibTrans" cxnId="{F55E45B0-E33E-43F7-819C-C672C281559A}">
      <dgm:prSet/>
      <dgm:spPr/>
      <dgm:t>
        <a:bodyPr/>
        <a:lstStyle/>
        <a:p>
          <a:endParaRPr lang="en-US"/>
        </a:p>
      </dgm:t>
    </dgm:pt>
    <dgm:pt modelId="{5A080178-9364-421B-AF7B-790B9644F7B9}">
      <dgm:prSet/>
      <dgm:spPr/>
      <dgm:t>
        <a:bodyPr/>
        <a:lstStyle/>
        <a:p>
          <a:pPr rtl="0"/>
          <a:r>
            <a:rPr lang="en-US" b="1">
              <a:solidFill>
                <a:schemeClr val="tx2"/>
              </a:solidFill>
            </a:rPr>
            <a:t>N</a:t>
          </a:r>
          <a:r>
            <a:rPr lang="vi-VN" b="1">
              <a:solidFill>
                <a:schemeClr val="tx2"/>
              </a:solidFill>
            </a:rPr>
            <a:t>hược điểm</a:t>
          </a:r>
          <a:r>
            <a:rPr lang="en-US" b="1">
              <a:solidFill>
                <a:schemeClr val="tx2"/>
              </a:solidFill>
            </a:rPr>
            <a:t> </a:t>
          </a:r>
        </a:p>
      </dgm:t>
    </dgm:pt>
    <dgm:pt modelId="{A2C33B48-442F-4A58-90D9-F14E3F09E024}" type="parTrans" cxnId="{651EC6B0-1C19-41A6-9744-D480266620E6}">
      <dgm:prSet/>
      <dgm:spPr/>
      <dgm:t>
        <a:bodyPr/>
        <a:lstStyle/>
        <a:p>
          <a:endParaRPr lang="en-US"/>
        </a:p>
      </dgm:t>
    </dgm:pt>
    <dgm:pt modelId="{D7239119-8ACA-4BC0-A8FA-352DC6D79F0A}" type="sibTrans" cxnId="{651EC6B0-1C19-41A6-9744-D480266620E6}">
      <dgm:prSet/>
      <dgm:spPr/>
      <dgm:t>
        <a:bodyPr/>
        <a:lstStyle/>
        <a:p>
          <a:endParaRPr lang="en-US"/>
        </a:p>
      </dgm:t>
    </dgm:pt>
    <dgm:pt modelId="{0C5B75EF-CF40-4468-BC69-AD95C8A39AA4}">
      <dgm:prSet/>
      <dgm:spPr/>
      <dgm:t>
        <a:bodyPr/>
        <a:lstStyle/>
        <a:p>
          <a:pPr rtl="0"/>
          <a:r>
            <a:rPr lang="en-US" b="1">
              <a:solidFill>
                <a:schemeClr val="tx2"/>
              </a:solidFill>
            </a:rPr>
            <a:t>N</a:t>
          </a:r>
          <a:r>
            <a:rPr lang="vi-VN" b="1">
              <a:solidFill>
                <a:schemeClr val="tx2"/>
              </a:solidFill>
            </a:rPr>
            <a:t>hược điểm</a:t>
          </a:r>
          <a:r>
            <a:rPr lang="en-US" b="1">
              <a:solidFill>
                <a:schemeClr val="tx2"/>
              </a:solidFill>
            </a:rPr>
            <a:t> </a:t>
          </a:r>
        </a:p>
      </dgm:t>
    </dgm:pt>
    <dgm:pt modelId="{2C58C391-3EA2-4F8E-8588-3888788278D8}" type="parTrans" cxnId="{FC3235CB-A85C-4238-9F71-FC2B4B6D8B17}">
      <dgm:prSet/>
      <dgm:spPr/>
      <dgm:t>
        <a:bodyPr/>
        <a:lstStyle/>
        <a:p>
          <a:endParaRPr lang="en-US"/>
        </a:p>
      </dgm:t>
    </dgm:pt>
    <dgm:pt modelId="{80BFB2AC-B8DD-4F7C-8378-3C80C08AB1F7}" type="sibTrans" cxnId="{FC3235CB-A85C-4238-9F71-FC2B4B6D8B17}">
      <dgm:prSet/>
      <dgm:spPr/>
      <dgm:t>
        <a:bodyPr/>
        <a:lstStyle/>
        <a:p>
          <a:endParaRPr lang="en-US"/>
        </a:p>
      </dgm:t>
    </dgm:pt>
    <dgm:pt modelId="{4FADEBB4-FBB2-4352-B252-A568B07624A2}">
      <dgm:prSet/>
      <dgm:spPr/>
      <dgm:t>
        <a:bodyPr/>
        <a:lstStyle/>
        <a:p>
          <a:pPr rtl="0"/>
          <a:endParaRPr lang="en-US" b="1"/>
        </a:p>
      </dgm:t>
    </dgm:pt>
    <dgm:pt modelId="{0D756AA4-468F-4E4D-BCE5-409FC7067676}" type="parTrans" cxnId="{214E4451-DDD5-42EB-8E0A-8C7BD154A592}">
      <dgm:prSet/>
      <dgm:spPr/>
      <dgm:t>
        <a:bodyPr/>
        <a:lstStyle/>
        <a:p>
          <a:endParaRPr lang="en-US"/>
        </a:p>
      </dgm:t>
    </dgm:pt>
    <dgm:pt modelId="{2628F4BB-7A0B-4C1D-9CBB-5AD6374F65FA}" type="sibTrans" cxnId="{214E4451-DDD5-42EB-8E0A-8C7BD154A592}">
      <dgm:prSet/>
      <dgm:spPr/>
      <dgm:t>
        <a:bodyPr/>
        <a:lstStyle/>
        <a:p>
          <a:endParaRPr lang="en-US"/>
        </a:p>
      </dgm:t>
    </dgm:pt>
    <dgm:pt modelId="{A2510FBB-BAE1-4B97-A4D4-1D890ADA5076}">
      <dgm:prSet/>
      <dgm:spPr/>
      <dgm:t>
        <a:bodyPr/>
        <a:lstStyle/>
        <a:p>
          <a:pPr rtl="0"/>
          <a:endParaRPr lang="en-US" b="1"/>
        </a:p>
      </dgm:t>
    </dgm:pt>
    <dgm:pt modelId="{E968B2EB-DC04-4DC7-A643-CBA7B002D7AD}" type="parTrans" cxnId="{CF83AF8A-DC30-41A6-8868-51D575CD2198}">
      <dgm:prSet/>
      <dgm:spPr/>
      <dgm:t>
        <a:bodyPr/>
        <a:lstStyle/>
        <a:p>
          <a:endParaRPr lang="en-US"/>
        </a:p>
      </dgm:t>
    </dgm:pt>
    <dgm:pt modelId="{A2E42DDC-4919-4F39-AD8A-7A5DEB5B27D7}" type="sibTrans" cxnId="{CF83AF8A-DC30-41A6-8868-51D575CD2198}">
      <dgm:prSet/>
      <dgm:spPr/>
      <dgm:t>
        <a:bodyPr/>
        <a:lstStyle/>
        <a:p>
          <a:endParaRPr lang="en-US"/>
        </a:p>
      </dgm:t>
    </dgm:pt>
    <dgm:pt modelId="{28C07409-4725-4750-8239-0250B8104D36}">
      <dgm:prSet/>
      <dgm:spPr/>
      <dgm:t>
        <a:bodyPr/>
        <a:lstStyle/>
        <a:p>
          <a:pPr rtl="0"/>
          <a:endParaRPr lang="en-US" b="1"/>
        </a:p>
      </dgm:t>
    </dgm:pt>
    <dgm:pt modelId="{A0C7D058-470A-44BB-9CA5-94774DB83C70}" type="parTrans" cxnId="{7BE003A5-9DD5-4327-AADC-2A17DD8E2588}">
      <dgm:prSet/>
      <dgm:spPr/>
      <dgm:t>
        <a:bodyPr/>
        <a:lstStyle/>
        <a:p>
          <a:endParaRPr lang="en-US"/>
        </a:p>
      </dgm:t>
    </dgm:pt>
    <dgm:pt modelId="{741C8C8A-AB81-4C56-9BDF-B72410AE93C5}" type="sibTrans" cxnId="{7BE003A5-9DD5-4327-AADC-2A17DD8E2588}">
      <dgm:prSet/>
      <dgm:spPr/>
      <dgm:t>
        <a:bodyPr/>
        <a:lstStyle/>
        <a:p>
          <a:endParaRPr lang="en-US"/>
        </a:p>
      </dgm:t>
    </dgm:pt>
    <dgm:pt modelId="{BCD84BBF-B7CC-417A-82C6-7784DF668B2C}">
      <dgm:prSet/>
      <dgm:spPr/>
      <dgm:t>
        <a:bodyPr/>
        <a:lstStyle/>
        <a:p>
          <a:pPr rtl="0"/>
          <a:endParaRPr lang="en-US" b="1"/>
        </a:p>
      </dgm:t>
    </dgm:pt>
    <dgm:pt modelId="{B2E57751-D422-4330-832D-4FA015887A04}" type="parTrans" cxnId="{B46983CE-226B-49D9-AF4E-2F12BBFF14CF}">
      <dgm:prSet/>
      <dgm:spPr/>
      <dgm:t>
        <a:bodyPr/>
        <a:lstStyle/>
        <a:p>
          <a:endParaRPr lang="en-US"/>
        </a:p>
      </dgm:t>
    </dgm:pt>
    <dgm:pt modelId="{C2F00D4F-2201-47A3-8B6F-8F0B70E43825}" type="sibTrans" cxnId="{B46983CE-226B-49D9-AF4E-2F12BBFF14CF}">
      <dgm:prSet/>
      <dgm:spPr/>
      <dgm:t>
        <a:bodyPr/>
        <a:lstStyle/>
        <a:p>
          <a:endParaRPr lang="en-US"/>
        </a:p>
      </dgm:t>
    </dgm:pt>
    <dgm:pt modelId="{CA2771B5-B129-4AEE-B851-78F022E2DFCF}">
      <dgm:prSet/>
      <dgm:spPr/>
      <dgm:t>
        <a:bodyPr/>
        <a:lstStyle/>
        <a:p>
          <a:pPr rtl="0"/>
          <a:endParaRPr lang="en-US" b="1"/>
        </a:p>
      </dgm:t>
    </dgm:pt>
    <dgm:pt modelId="{464563BD-7332-423D-AC0B-79AEB960BD24}" type="parTrans" cxnId="{CC792AEF-62B6-4CAC-93CB-EAD95A4A4BCB}">
      <dgm:prSet/>
      <dgm:spPr/>
      <dgm:t>
        <a:bodyPr/>
        <a:lstStyle/>
        <a:p>
          <a:endParaRPr lang="en-US"/>
        </a:p>
      </dgm:t>
    </dgm:pt>
    <dgm:pt modelId="{44B344BA-4368-4998-B4CA-28659F32D764}" type="sibTrans" cxnId="{CC792AEF-62B6-4CAC-93CB-EAD95A4A4BCB}">
      <dgm:prSet/>
      <dgm:spPr/>
      <dgm:t>
        <a:bodyPr/>
        <a:lstStyle/>
        <a:p>
          <a:endParaRPr lang="en-US"/>
        </a:p>
      </dgm:t>
    </dgm:pt>
    <dgm:pt modelId="{5136B1F2-BD4F-407F-83A8-F07408626A87}">
      <dgm:prSet/>
      <dgm:spPr/>
      <dgm:t>
        <a:bodyPr/>
        <a:lstStyle/>
        <a:p>
          <a:pPr rtl="0"/>
          <a:endParaRPr lang="en-US" b="1"/>
        </a:p>
      </dgm:t>
    </dgm:pt>
    <dgm:pt modelId="{C417F1D0-D142-4ACA-B3C2-410B22318DD9}" type="parTrans" cxnId="{D54F2EF1-F8C4-4E39-A85A-99E13D2C7B37}">
      <dgm:prSet/>
      <dgm:spPr/>
      <dgm:t>
        <a:bodyPr/>
        <a:lstStyle/>
        <a:p>
          <a:endParaRPr lang="en-US"/>
        </a:p>
      </dgm:t>
    </dgm:pt>
    <dgm:pt modelId="{2394F434-6666-4B66-AB81-1BE7C1B99D0A}" type="sibTrans" cxnId="{D54F2EF1-F8C4-4E39-A85A-99E13D2C7B37}">
      <dgm:prSet/>
      <dgm:spPr/>
      <dgm:t>
        <a:bodyPr/>
        <a:lstStyle/>
        <a:p>
          <a:endParaRPr lang="en-US"/>
        </a:p>
      </dgm:t>
    </dgm:pt>
    <dgm:pt modelId="{1EDC1E57-8015-4641-A678-742B72064A6F}">
      <dgm:prSet/>
      <dgm:spPr/>
      <dgm:t>
        <a:bodyPr/>
        <a:lstStyle/>
        <a:p>
          <a:pPr rtl="0"/>
          <a:endParaRPr lang="en-US" b="1"/>
        </a:p>
      </dgm:t>
    </dgm:pt>
    <dgm:pt modelId="{A03E7B33-3264-4C95-A0E0-55766DE25C2B}" type="parTrans" cxnId="{67D1002B-040A-4253-8282-88D30DB88BE1}">
      <dgm:prSet/>
      <dgm:spPr/>
      <dgm:t>
        <a:bodyPr/>
        <a:lstStyle/>
        <a:p>
          <a:endParaRPr lang="en-US"/>
        </a:p>
      </dgm:t>
    </dgm:pt>
    <dgm:pt modelId="{CBBF4C3E-1520-4F52-BAF8-7C00EF01B146}" type="sibTrans" cxnId="{67D1002B-040A-4253-8282-88D30DB88BE1}">
      <dgm:prSet/>
      <dgm:spPr/>
      <dgm:t>
        <a:bodyPr/>
        <a:lstStyle/>
        <a:p>
          <a:endParaRPr lang="en-US"/>
        </a:p>
      </dgm:t>
    </dgm:pt>
    <dgm:pt modelId="{D69FA81B-5170-4448-8DB9-40D8965AEC3A}">
      <dgm:prSet/>
      <dgm:spPr/>
      <dgm:t>
        <a:bodyPr/>
        <a:lstStyle/>
        <a:p>
          <a:pPr rtl="0"/>
          <a:endParaRPr lang="en-US" b="1"/>
        </a:p>
      </dgm:t>
    </dgm:pt>
    <dgm:pt modelId="{B277EC2E-8390-4E10-BDF6-3D72797E0E65}" type="parTrans" cxnId="{6730B282-C4A7-4D18-AC54-8EC8A42D86DB}">
      <dgm:prSet/>
      <dgm:spPr/>
      <dgm:t>
        <a:bodyPr/>
        <a:lstStyle/>
        <a:p>
          <a:endParaRPr lang="en-US"/>
        </a:p>
      </dgm:t>
    </dgm:pt>
    <dgm:pt modelId="{04B607FB-CA75-46AD-BB6F-47F5F16F3D20}" type="sibTrans" cxnId="{6730B282-C4A7-4D18-AC54-8EC8A42D86DB}">
      <dgm:prSet/>
      <dgm:spPr/>
      <dgm:t>
        <a:bodyPr/>
        <a:lstStyle/>
        <a:p>
          <a:endParaRPr lang="en-US"/>
        </a:p>
      </dgm:t>
    </dgm:pt>
    <dgm:pt modelId="{0840FA9D-6A34-456B-9691-4E8B05786451}">
      <dgm:prSet/>
      <dgm:spPr/>
      <dgm:t>
        <a:bodyPr/>
        <a:lstStyle/>
        <a:p>
          <a:pPr rtl="0"/>
          <a:endParaRPr lang="en-US" b="1"/>
        </a:p>
      </dgm:t>
    </dgm:pt>
    <dgm:pt modelId="{09DCCC3E-AFE4-4270-9873-7D4F895BF961}" type="parTrans" cxnId="{293EC7A1-947A-46DE-85DF-6DD3588FC456}">
      <dgm:prSet/>
      <dgm:spPr/>
      <dgm:t>
        <a:bodyPr/>
        <a:lstStyle/>
        <a:p>
          <a:endParaRPr lang="en-US"/>
        </a:p>
      </dgm:t>
    </dgm:pt>
    <dgm:pt modelId="{145F3686-DD44-4DB3-953C-830949189AD3}" type="sibTrans" cxnId="{293EC7A1-947A-46DE-85DF-6DD3588FC456}">
      <dgm:prSet/>
      <dgm:spPr/>
      <dgm:t>
        <a:bodyPr/>
        <a:lstStyle/>
        <a:p>
          <a:endParaRPr lang="en-US"/>
        </a:p>
      </dgm:t>
    </dgm:pt>
    <dgm:pt modelId="{FF362EA5-C467-4EEE-A62A-20084DCDAB4C}">
      <dgm:prSet/>
      <dgm:spPr/>
      <dgm:t>
        <a:bodyPr/>
        <a:lstStyle/>
        <a:p>
          <a:pPr rtl="0"/>
          <a:endParaRPr lang="en-US" b="1"/>
        </a:p>
      </dgm:t>
    </dgm:pt>
    <dgm:pt modelId="{7E1EF021-70D3-4A61-A26C-AAF19AA161E0}" type="parTrans" cxnId="{15CFA014-D01F-4E5C-BCF0-995CF7C219D5}">
      <dgm:prSet/>
      <dgm:spPr/>
      <dgm:t>
        <a:bodyPr/>
        <a:lstStyle/>
        <a:p>
          <a:endParaRPr lang="en-US"/>
        </a:p>
      </dgm:t>
    </dgm:pt>
    <dgm:pt modelId="{D0C7548D-8129-4CA0-A45F-B465A08ADC20}" type="sibTrans" cxnId="{15CFA014-D01F-4E5C-BCF0-995CF7C219D5}">
      <dgm:prSet/>
      <dgm:spPr/>
      <dgm:t>
        <a:bodyPr/>
        <a:lstStyle/>
        <a:p>
          <a:endParaRPr lang="en-US"/>
        </a:p>
      </dgm:t>
    </dgm:pt>
    <dgm:pt modelId="{DAAC3501-014E-4946-9380-B786E0E91F87}">
      <dgm:prSet/>
      <dgm:spPr/>
      <dgm:t>
        <a:bodyPr/>
        <a:lstStyle/>
        <a:p>
          <a:pPr rtl="0"/>
          <a:endParaRPr lang="en-US" b="1"/>
        </a:p>
      </dgm:t>
    </dgm:pt>
    <dgm:pt modelId="{21A275B1-2051-4F1F-ABC6-9047AC1C5F61}" type="parTrans" cxnId="{0F09A299-E86A-42D1-A68E-1B3DBA08E506}">
      <dgm:prSet/>
      <dgm:spPr/>
      <dgm:t>
        <a:bodyPr/>
        <a:lstStyle/>
        <a:p>
          <a:endParaRPr lang="en-US"/>
        </a:p>
      </dgm:t>
    </dgm:pt>
    <dgm:pt modelId="{0B992596-C3B9-4D45-A13B-AC3347E3F096}" type="sibTrans" cxnId="{0F09A299-E86A-42D1-A68E-1B3DBA08E506}">
      <dgm:prSet/>
      <dgm:spPr/>
      <dgm:t>
        <a:bodyPr/>
        <a:lstStyle/>
        <a:p>
          <a:endParaRPr lang="en-US"/>
        </a:p>
      </dgm:t>
    </dgm:pt>
    <dgm:pt modelId="{B54563D4-2F43-45F6-A393-711638D52D2D}">
      <dgm:prSet/>
      <dgm:spPr/>
      <dgm:t>
        <a:bodyPr/>
        <a:lstStyle/>
        <a:p>
          <a:pPr rtl="0"/>
          <a:endParaRPr lang="en-US" b="1"/>
        </a:p>
      </dgm:t>
    </dgm:pt>
    <dgm:pt modelId="{64880B98-099E-4680-9122-0F0C3BB027C8}" type="parTrans" cxnId="{B9006E50-CFED-4D8E-97D8-8BC400713B6A}">
      <dgm:prSet/>
      <dgm:spPr/>
      <dgm:t>
        <a:bodyPr/>
        <a:lstStyle/>
        <a:p>
          <a:endParaRPr lang="en-US"/>
        </a:p>
      </dgm:t>
    </dgm:pt>
    <dgm:pt modelId="{67CF916B-B836-421A-9703-67EFB84685F3}" type="sibTrans" cxnId="{B9006E50-CFED-4D8E-97D8-8BC400713B6A}">
      <dgm:prSet/>
      <dgm:spPr/>
      <dgm:t>
        <a:bodyPr/>
        <a:lstStyle/>
        <a:p>
          <a:endParaRPr lang="en-US"/>
        </a:p>
      </dgm:t>
    </dgm:pt>
    <dgm:pt modelId="{09F9326B-7C62-42C5-906C-932285878703}">
      <dgm:prSet/>
      <dgm:spPr/>
      <dgm:t>
        <a:bodyPr/>
        <a:lstStyle/>
        <a:p>
          <a:pPr rtl="0"/>
          <a:endParaRPr lang="en-US" b="1"/>
        </a:p>
      </dgm:t>
    </dgm:pt>
    <dgm:pt modelId="{D80F5691-13DE-4280-B9FE-F6DFEF56982E}" type="parTrans" cxnId="{759CF563-0E2A-48AE-824E-0D17BB022414}">
      <dgm:prSet/>
      <dgm:spPr/>
      <dgm:t>
        <a:bodyPr/>
        <a:lstStyle/>
        <a:p>
          <a:endParaRPr lang="en-US"/>
        </a:p>
      </dgm:t>
    </dgm:pt>
    <dgm:pt modelId="{B4A2445A-2A2F-4EE7-8D12-B31CF65750C9}" type="sibTrans" cxnId="{759CF563-0E2A-48AE-824E-0D17BB022414}">
      <dgm:prSet/>
      <dgm:spPr/>
      <dgm:t>
        <a:bodyPr/>
        <a:lstStyle/>
        <a:p>
          <a:endParaRPr lang="en-US"/>
        </a:p>
      </dgm:t>
    </dgm:pt>
    <dgm:pt modelId="{E9157F23-7346-45E8-8723-12A8BEC82C97}">
      <dgm:prSet/>
      <dgm:spPr/>
      <dgm:t>
        <a:bodyPr/>
        <a:lstStyle/>
        <a:p>
          <a:pPr rtl="0"/>
          <a:endParaRPr lang="en-US" b="1"/>
        </a:p>
      </dgm:t>
    </dgm:pt>
    <dgm:pt modelId="{112AD365-5BC0-4FFF-9D15-0704CC199ABC}" type="sibTrans" cxnId="{7CC9D96E-0FFA-4A9E-8E10-5A278226C8A4}">
      <dgm:prSet/>
      <dgm:spPr/>
      <dgm:t>
        <a:bodyPr/>
        <a:lstStyle/>
        <a:p>
          <a:endParaRPr lang="en-US"/>
        </a:p>
      </dgm:t>
    </dgm:pt>
    <dgm:pt modelId="{0E75B109-7B4F-4B6F-918B-A168ADC905B8}" type="parTrans" cxnId="{7CC9D96E-0FFA-4A9E-8E10-5A278226C8A4}">
      <dgm:prSet/>
      <dgm:spPr/>
      <dgm:t>
        <a:bodyPr/>
        <a:lstStyle/>
        <a:p>
          <a:endParaRPr lang="en-US"/>
        </a:p>
      </dgm:t>
    </dgm:pt>
    <dgm:pt modelId="{26D7839C-3CCE-42DE-8DAA-4BE8BA847197}" type="pres">
      <dgm:prSet presAssocID="{499278B4-14D3-47C5-A032-1E1F4A081FD3}" presName="Name0" presStyleCnt="0">
        <dgm:presLayoutVars>
          <dgm:dir/>
          <dgm:animLvl val="lvl"/>
          <dgm:resizeHandles val="exact"/>
        </dgm:presLayoutVars>
      </dgm:prSet>
      <dgm:spPr/>
    </dgm:pt>
    <dgm:pt modelId="{6ADF3C7A-A590-4A5F-B6D2-574E6513755D}" type="pres">
      <dgm:prSet presAssocID="{80F5C159-909D-4A1F-A842-2779DC7D8C58}" presName="composite" presStyleCnt="0"/>
      <dgm:spPr/>
    </dgm:pt>
    <dgm:pt modelId="{9CD7F7F0-56A9-4E39-B709-AAFD4181B547}" type="pres">
      <dgm:prSet presAssocID="{80F5C159-909D-4A1F-A842-2779DC7D8C58}" presName="parTx" presStyleLbl="alignNode1" presStyleIdx="0" presStyleCnt="4">
        <dgm:presLayoutVars>
          <dgm:chMax val="0"/>
          <dgm:chPref val="0"/>
          <dgm:bulletEnabled val="1"/>
        </dgm:presLayoutVars>
      </dgm:prSet>
      <dgm:spPr/>
    </dgm:pt>
    <dgm:pt modelId="{CD1F5DC4-8641-41A6-AD7B-CF59814CDF23}" type="pres">
      <dgm:prSet presAssocID="{80F5C159-909D-4A1F-A842-2779DC7D8C58}" presName="desTx" presStyleLbl="alignAccFollowNode1" presStyleIdx="0" presStyleCnt="4">
        <dgm:presLayoutVars>
          <dgm:bulletEnabled val="1"/>
        </dgm:presLayoutVars>
      </dgm:prSet>
      <dgm:spPr/>
    </dgm:pt>
    <dgm:pt modelId="{54C0F328-6713-4A1E-A8A3-F5EB510E8B7A}" type="pres">
      <dgm:prSet presAssocID="{286F084B-0A4A-4C95-9229-6035F4F86E36}" presName="space" presStyleCnt="0"/>
      <dgm:spPr/>
    </dgm:pt>
    <dgm:pt modelId="{7F17089A-72B5-4758-810C-08DBF2423D56}" type="pres">
      <dgm:prSet presAssocID="{3F8F6D45-4C72-4E7C-8383-C004BFCDD613}" presName="composite" presStyleCnt="0"/>
      <dgm:spPr/>
    </dgm:pt>
    <dgm:pt modelId="{D9A493D0-1C76-47AD-BECF-9AB01C1AD33B}" type="pres">
      <dgm:prSet presAssocID="{3F8F6D45-4C72-4E7C-8383-C004BFCDD613}" presName="parTx" presStyleLbl="alignNode1" presStyleIdx="1" presStyleCnt="4">
        <dgm:presLayoutVars>
          <dgm:chMax val="0"/>
          <dgm:chPref val="0"/>
          <dgm:bulletEnabled val="1"/>
        </dgm:presLayoutVars>
      </dgm:prSet>
      <dgm:spPr/>
    </dgm:pt>
    <dgm:pt modelId="{40D6EFBB-BFE1-4E84-9A67-2955F442D1C4}" type="pres">
      <dgm:prSet presAssocID="{3F8F6D45-4C72-4E7C-8383-C004BFCDD613}" presName="desTx" presStyleLbl="alignAccFollowNode1" presStyleIdx="1" presStyleCnt="4">
        <dgm:presLayoutVars>
          <dgm:bulletEnabled val="1"/>
        </dgm:presLayoutVars>
      </dgm:prSet>
      <dgm:spPr/>
    </dgm:pt>
    <dgm:pt modelId="{A8AD184D-809E-415B-8755-06F6E5D6FF16}" type="pres">
      <dgm:prSet presAssocID="{49B0E4D0-A036-4656-85B5-514562F59906}" presName="space" presStyleCnt="0"/>
      <dgm:spPr/>
    </dgm:pt>
    <dgm:pt modelId="{477594D9-CD8B-4E42-BC88-EE43E48C7DF6}" type="pres">
      <dgm:prSet presAssocID="{5A080178-9364-421B-AF7B-790B9644F7B9}" presName="composite" presStyleCnt="0"/>
      <dgm:spPr/>
    </dgm:pt>
    <dgm:pt modelId="{09FB138D-B896-4C2D-AE63-DBBD16C8A068}" type="pres">
      <dgm:prSet presAssocID="{5A080178-9364-421B-AF7B-790B9644F7B9}" presName="parTx" presStyleLbl="alignNode1" presStyleIdx="2" presStyleCnt="4">
        <dgm:presLayoutVars>
          <dgm:chMax val="0"/>
          <dgm:chPref val="0"/>
          <dgm:bulletEnabled val="1"/>
        </dgm:presLayoutVars>
      </dgm:prSet>
      <dgm:spPr/>
    </dgm:pt>
    <dgm:pt modelId="{628A279D-CE68-4078-9C9D-2FAEA8F02D91}" type="pres">
      <dgm:prSet presAssocID="{5A080178-9364-421B-AF7B-790B9644F7B9}" presName="desTx" presStyleLbl="alignAccFollowNode1" presStyleIdx="2" presStyleCnt="4">
        <dgm:presLayoutVars>
          <dgm:bulletEnabled val="1"/>
        </dgm:presLayoutVars>
      </dgm:prSet>
      <dgm:spPr/>
    </dgm:pt>
    <dgm:pt modelId="{B447124B-B709-42E5-B8C6-986F71B43BDB}" type="pres">
      <dgm:prSet presAssocID="{D7239119-8ACA-4BC0-A8FA-352DC6D79F0A}" presName="space" presStyleCnt="0"/>
      <dgm:spPr/>
    </dgm:pt>
    <dgm:pt modelId="{05C5D28C-CE00-4A9B-99B5-D74A9FD49454}" type="pres">
      <dgm:prSet presAssocID="{0C5B75EF-CF40-4468-BC69-AD95C8A39AA4}" presName="composite" presStyleCnt="0"/>
      <dgm:spPr/>
    </dgm:pt>
    <dgm:pt modelId="{43543E52-5F36-44D1-B8F7-5B8E27C2AC14}" type="pres">
      <dgm:prSet presAssocID="{0C5B75EF-CF40-4468-BC69-AD95C8A39AA4}" presName="parTx" presStyleLbl="alignNode1" presStyleIdx="3" presStyleCnt="4">
        <dgm:presLayoutVars>
          <dgm:chMax val="0"/>
          <dgm:chPref val="0"/>
          <dgm:bulletEnabled val="1"/>
        </dgm:presLayoutVars>
      </dgm:prSet>
      <dgm:spPr/>
    </dgm:pt>
    <dgm:pt modelId="{13F8B2EF-A118-4ECD-A1FA-283BEEDBA22A}" type="pres">
      <dgm:prSet presAssocID="{0C5B75EF-CF40-4468-BC69-AD95C8A39AA4}" presName="desTx" presStyleLbl="alignAccFollowNode1" presStyleIdx="3" presStyleCnt="4">
        <dgm:presLayoutVars>
          <dgm:bulletEnabled val="1"/>
        </dgm:presLayoutVars>
      </dgm:prSet>
      <dgm:spPr/>
    </dgm:pt>
  </dgm:ptLst>
  <dgm:cxnLst>
    <dgm:cxn modelId="{9A6CB803-EDC9-5C42-8588-3CA6A4CFD18C}" type="presOf" srcId="{4FADEBB4-FBB2-4352-B252-A568B07624A2}" destId="{CD1F5DC4-8641-41A6-AD7B-CF59814CDF23}" srcOrd="0" destOrd="0" presId="urn:microsoft.com/office/officeart/2005/8/layout/hList1"/>
    <dgm:cxn modelId="{1C47280B-8730-E34E-87BD-65AE953537A6}" type="presOf" srcId="{1EDC1E57-8015-4641-A678-742B72064A6F}" destId="{CD1F5DC4-8641-41A6-AD7B-CF59814CDF23}" srcOrd="0" destOrd="3" presId="urn:microsoft.com/office/officeart/2005/8/layout/hList1"/>
    <dgm:cxn modelId="{15CFA014-D01F-4E5C-BCF0-995CF7C219D5}" srcId="{80F5C159-909D-4A1F-A842-2779DC7D8C58}" destId="{FF362EA5-C467-4EEE-A62A-20084DCDAB4C}" srcOrd="7" destOrd="0" parTransId="{7E1EF021-70D3-4A61-A26C-AAF19AA161E0}" sibTransId="{D0C7548D-8129-4CA0-A45F-B465A08ADC20}"/>
    <dgm:cxn modelId="{1DF1FC14-4208-4BBE-8531-A9C81FA3C1E1}" srcId="{499278B4-14D3-47C5-A032-1E1F4A081FD3}" destId="{80F5C159-909D-4A1F-A842-2779DC7D8C58}" srcOrd="0" destOrd="0" parTransId="{2849FC11-47A7-4CCE-9C96-200910C84028}" sibTransId="{286F084B-0A4A-4C95-9229-6035F4F86E36}"/>
    <dgm:cxn modelId="{C2632A18-B97D-C448-940B-A9335298F43F}" type="presOf" srcId="{003066A6-1FCB-4234-B7B2-5689DDD5117A}" destId="{13F8B2EF-A118-4ECD-A1FA-283BEEDBA22A}" srcOrd="0" destOrd="0" presId="urn:microsoft.com/office/officeart/2005/8/layout/hList1"/>
    <dgm:cxn modelId="{D96D5A1F-6711-ED48-BFF0-77D7E8B701F1}" type="presOf" srcId="{28C07409-4725-4750-8239-0250B8104D36}" destId="{628A279D-CE68-4078-9C9D-2FAEA8F02D91}" srcOrd="0" destOrd="0" presId="urn:microsoft.com/office/officeart/2005/8/layout/hList1"/>
    <dgm:cxn modelId="{6EB4A421-72E1-354C-81C4-282282C7B3D0}" type="presOf" srcId="{3F8F6D45-4C72-4E7C-8383-C004BFCDD613}" destId="{D9A493D0-1C76-47AD-BECF-9AB01C1AD33B}" srcOrd="0" destOrd="0" presId="urn:microsoft.com/office/officeart/2005/8/layout/hList1"/>
    <dgm:cxn modelId="{67D1002B-040A-4253-8282-88D30DB88BE1}" srcId="{80F5C159-909D-4A1F-A842-2779DC7D8C58}" destId="{1EDC1E57-8015-4641-A678-742B72064A6F}" srcOrd="3" destOrd="0" parTransId="{A03E7B33-3264-4C95-A0E0-55766DE25C2B}" sibTransId="{CBBF4C3E-1520-4F52-BAF8-7C00EF01B146}"/>
    <dgm:cxn modelId="{10EF7C41-819F-6B4E-9DA3-7D8C2555D2F6}" type="presOf" srcId="{EAF9C624-6CC1-4EEF-AE19-F6EA5275A4A6}" destId="{40D6EFBB-BFE1-4E84-9A67-2955F442D1C4}" srcOrd="0" destOrd="0" presId="urn:microsoft.com/office/officeart/2005/8/layout/hList1"/>
    <dgm:cxn modelId="{6BB4614C-E167-C941-B83B-51B47DCFE6A6}" type="presOf" srcId="{B54563D4-2F43-45F6-A393-711638D52D2D}" destId="{CD1F5DC4-8641-41A6-AD7B-CF59814CDF23}" srcOrd="0" destOrd="9" presId="urn:microsoft.com/office/officeart/2005/8/layout/hList1"/>
    <dgm:cxn modelId="{B9006E50-CFED-4D8E-97D8-8BC400713B6A}" srcId="{80F5C159-909D-4A1F-A842-2779DC7D8C58}" destId="{B54563D4-2F43-45F6-A393-711638D52D2D}" srcOrd="9" destOrd="0" parTransId="{64880B98-099E-4680-9122-0F0C3BB027C8}" sibTransId="{67CF916B-B836-421A-9703-67EFB84685F3}"/>
    <dgm:cxn modelId="{214E4451-DDD5-42EB-8E0A-8C7BD154A592}" srcId="{80F5C159-909D-4A1F-A842-2779DC7D8C58}" destId="{4FADEBB4-FBB2-4352-B252-A568B07624A2}" srcOrd="0" destOrd="0" parTransId="{0D756AA4-468F-4E4D-BCE5-409FC7067676}" sibTransId="{2628F4BB-7A0B-4C1D-9CBB-5AD6374F65FA}"/>
    <dgm:cxn modelId="{8CE97651-A5C6-D14B-985C-51726D8C67AB}" type="presOf" srcId="{DAAC3501-014E-4946-9380-B786E0E91F87}" destId="{CD1F5DC4-8641-41A6-AD7B-CF59814CDF23}" srcOrd="0" destOrd="8" presId="urn:microsoft.com/office/officeart/2005/8/layout/hList1"/>
    <dgm:cxn modelId="{435A7359-9C74-644E-9D9F-C1AD4F0732D6}" type="presOf" srcId="{0C5B75EF-CF40-4468-BC69-AD95C8A39AA4}" destId="{43543E52-5F36-44D1-B8F7-5B8E27C2AC14}" srcOrd="0" destOrd="0" presId="urn:microsoft.com/office/officeart/2005/8/layout/hList1"/>
    <dgm:cxn modelId="{759CF563-0E2A-48AE-824E-0D17BB022414}" srcId="{80F5C159-909D-4A1F-A842-2779DC7D8C58}" destId="{09F9326B-7C62-42C5-906C-932285878703}" srcOrd="10" destOrd="0" parTransId="{D80F5691-13DE-4280-B9FE-F6DFEF56982E}" sibTransId="{B4A2445A-2A2F-4EE7-8D12-B31CF65750C9}"/>
    <dgm:cxn modelId="{7CC9D96E-0FFA-4A9E-8E10-5A278226C8A4}" srcId="{80F5C159-909D-4A1F-A842-2779DC7D8C58}" destId="{E9157F23-7346-45E8-8723-12A8BEC82C97}" srcOrd="6" destOrd="0" parTransId="{0E75B109-7B4F-4B6F-918B-A168ADC905B8}" sibTransId="{112AD365-5BC0-4FFF-9D15-0704CC199ABC}"/>
    <dgm:cxn modelId="{28C18779-8E7A-8C47-8009-3D4DDF66EB10}" type="presOf" srcId="{5136B1F2-BD4F-407F-83A8-F07408626A87}" destId="{CD1F5DC4-8641-41A6-AD7B-CF59814CDF23}" srcOrd="0" destOrd="2" presId="urn:microsoft.com/office/officeart/2005/8/layout/hList1"/>
    <dgm:cxn modelId="{AC2C9780-023C-B448-ACF2-9FD1014AFE27}" type="presOf" srcId="{499278B4-14D3-47C5-A032-1E1F4A081FD3}" destId="{26D7839C-3CCE-42DE-8DAA-4BE8BA847197}" srcOrd="0" destOrd="0" presId="urn:microsoft.com/office/officeart/2005/8/layout/hList1"/>
    <dgm:cxn modelId="{0EC2A582-34EF-5842-8196-283B1C1F7F8D}" type="presOf" srcId="{CA2771B5-B129-4AEE-B851-78F022E2DFCF}" destId="{628A279D-CE68-4078-9C9D-2FAEA8F02D91}" srcOrd="0" destOrd="2" presId="urn:microsoft.com/office/officeart/2005/8/layout/hList1"/>
    <dgm:cxn modelId="{6730B282-C4A7-4D18-AC54-8EC8A42D86DB}" srcId="{80F5C159-909D-4A1F-A842-2779DC7D8C58}" destId="{D69FA81B-5170-4448-8DB9-40D8965AEC3A}" srcOrd="4" destOrd="0" parTransId="{B277EC2E-8390-4E10-BDF6-3D72797E0E65}" sibTransId="{04B607FB-CA75-46AD-BB6F-47F5F16F3D20}"/>
    <dgm:cxn modelId="{CF83AF8A-DC30-41A6-8868-51D575CD2198}" srcId="{80F5C159-909D-4A1F-A842-2779DC7D8C58}" destId="{A2510FBB-BAE1-4B97-A4D4-1D890ADA5076}" srcOrd="1" destOrd="0" parTransId="{E968B2EB-DC04-4DC7-A643-CBA7B002D7AD}" sibTransId="{A2E42DDC-4919-4F39-AD8A-7A5DEB5B27D7}"/>
    <dgm:cxn modelId="{CFE0C68C-8F39-FD44-9E1E-42474F96B974}" type="presOf" srcId="{0840FA9D-6A34-456B-9691-4E8B05786451}" destId="{CD1F5DC4-8641-41A6-AD7B-CF59814CDF23}" srcOrd="0" destOrd="5" presId="urn:microsoft.com/office/officeart/2005/8/layout/hList1"/>
    <dgm:cxn modelId="{FE25CB90-65CB-8B4C-9BCB-4F2ED46AB147}" type="presOf" srcId="{5A080178-9364-421B-AF7B-790B9644F7B9}" destId="{09FB138D-B896-4C2D-AE63-DBBD16C8A068}" srcOrd="0" destOrd="0" presId="urn:microsoft.com/office/officeart/2005/8/layout/hList1"/>
    <dgm:cxn modelId="{FF31BE92-00DC-5F43-901D-A74017F30A05}" type="presOf" srcId="{09F9326B-7C62-42C5-906C-932285878703}" destId="{CD1F5DC4-8641-41A6-AD7B-CF59814CDF23}" srcOrd="0" destOrd="10" presId="urn:microsoft.com/office/officeart/2005/8/layout/hList1"/>
    <dgm:cxn modelId="{0F09A299-E86A-42D1-A68E-1B3DBA08E506}" srcId="{80F5C159-909D-4A1F-A842-2779DC7D8C58}" destId="{DAAC3501-014E-4946-9380-B786E0E91F87}" srcOrd="8" destOrd="0" parTransId="{21A275B1-2051-4F1F-ABC6-9047AC1C5F61}" sibTransId="{0B992596-C3B9-4D45-A13B-AC3347E3F096}"/>
    <dgm:cxn modelId="{293EC7A1-947A-46DE-85DF-6DD3588FC456}" srcId="{80F5C159-909D-4A1F-A842-2779DC7D8C58}" destId="{0840FA9D-6A34-456B-9691-4E8B05786451}" srcOrd="5" destOrd="0" parTransId="{09DCCC3E-AFE4-4270-9873-7D4F895BF961}" sibTransId="{145F3686-DD44-4DB3-953C-830949189AD3}"/>
    <dgm:cxn modelId="{7BE003A5-9DD5-4327-AADC-2A17DD8E2588}" srcId="{5A080178-9364-421B-AF7B-790B9644F7B9}" destId="{28C07409-4725-4750-8239-0250B8104D36}" srcOrd="0" destOrd="0" parTransId="{A0C7D058-470A-44BB-9CA5-94774DB83C70}" sibTransId="{741C8C8A-AB81-4C56-9BDF-B72410AE93C5}"/>
    <dgm:cxn modelId="{937866A8-388C-2F47-BC2D-50EF9C4D407E}" type="presOf" srcId="{E9157F23-7346-45E8-8723-12A8BEC82C97}" destId="{CD1F5DC4-8641-41A6-AD7B-CF59814CDF23}" srcOrd="0" destOrd="6" presId="urn:microsoft.com/office/officeart/2005/8/layout/hList1"/>
    <dgm:cxn modelId="{F55E45B0-E33E-43F7-819C-C672C281559A}" srcId="{499278B4-14D3-47C5-A032-1E1F4A081FD3}" destId="{3F8F6D45-4C72-4E7C-8383-C004BFCDD613}" srcOrd="1" destOrd="0" parTransId="{D71B8797-407B-4629-85A2-ACAD93806DDD}" sibTransId="{49B0E4D0-A036-4656-85B5-514562F59906}"/>
    <dgm:cxn modelId="{651EC6B0-1C19-41A6-9744-D480266620E6}" srcId="{499278B4-14D3-47C5-A032-1E1F4A081FD3}" destId="{5A080178-9364-421B-AF7B-790B9644F7B9}" srcOrd="2" destOrd="0" parTransId="{A2C33B48-442F-4A58-90D9-F14E3F09E024}" sibTransId="{D7239119-8ACA-4BC0-A8FA-352DC6D79F0A}"/>
    <dgm:cxn modelId="{05EC2FB1-8861-014E-9544-49EC650D81A1}" type="presOf" srcId="{D69FA81B-5170-4448-8DB9-40D8965AEC3A}" destId="{CD1F5DC4-8641-41A6-AD7B-CF59814CDF23}" srcOrd="0" destOrd="4" presId="urn:microsoft.com/office/officeart/2005/8/layout/hList1"/>
    <dgm:cxn modelId="{FC3235CB-A85C-4238-9F71-FC2B4B6D8B17}" srcId="{499278B4-14D3-47C5-A032-1E1F4A081FD3}" destId="{0C5B75EF-CF40-4468-BC69-AD95C8A39AA4}" srcOrd="3" destOrd="0" parTransId="{2C58C391-3EA2-4F8E-8588-3888788278D8}" sibTransId="{80BFB2AC-B8DD-4F7C-8378-3C80C08AB1F7}"/>
    <dgm:cxn modelId="{B46983CE-226B-49D9-AF4E-2F12BBFF14CF}" srcId="{5A080178-9364-421B-AF7B-790B9644F7B9}" destId="{BCD84BBF-B7CC-417A-82C6-7784DF668B2C}" srcOrd="1" destOrd="0" parTransId="{B2E57751-D422-4330-832D-4FA015887A04}" sibTransId="{C2F00D4F-2201-47A3-8B6F-8F0B70E43825}"/>
    <dgm:cxn modelId="{6DFAD0CE-7DC0-244A-B050-3C00BE2BF544}" type="presOf" srcId="{A2510FBB-BAE1-4B97-A4D4-1D890ADA5076}" destId="{CD1F5DC4-8641-41A6-AD7B-CF59814CDF23}" srcOrd="0" destOrd="1" presId="urn:microsoft.com/office/officeart/2005/8/layout/hList1"/>
    <dgm:cxn modelId="{34ECA1D0-1C15-8D40-B0C3-48E00AAD6A37}" type="presOf" srcId="{BCD84BBF-B7CC-417A-82C6-7784DF668B2C}" destId="{628A279D-CE68-4078-9C9D-2FAEA8F02D91}" srcOrd="0" destOrd="1" presId="urn:microsoft.com/office/officeart/2005/8/layout/hList1"/>
    <dgm:cxn modelId="{703414D5-3D51-0A4D-84D0-7E85A0A00DFF}" type="presOf" srcId="{FF362EA5-C467-4EEE-A62A-20084DCDAB4C}" destId="{CD1F5DC4-8641-41A6-AD7B-CF59814CDF23}" srcOrd="0" destOrd="7" presId="urn:microsoft.com/office/officeart/2005/8/layout/hList1"/>
    <dgm:cxn modelId="{166A3FE8-73A0-437D-9C25-82E59A70D6F6}" srcId="{0C5B75EF-CF40-4468-BC69-AD95C8A39AA4}" destId="{003066A6-1FCB-4234-B7B2-5689DDD5117A}" srcOrd="0" destOrd="0" parTransId="{DB570E35-425E-4D68-8891-D4ADA3CB278A}" sibTransId="{21F7C46A-2A0F-4B2E-81C3-2AFD09566603}"/>
    <dgm:cxn modelId="{EF14C5E8-E289-1542-A9FF-545A17893391}" type="presOf" srcId="{80F5C159-909D-4A1F-A842-2779DC7D8C58}" destId="{9CD7F7F0-56A9-4E39-B709-AAFD4181B547}" srcOrd="0" destOrd="0" presId="urn:microsoft.com/office/officeart/2005/8/layout/hList1"/>
    <dgm:cxn modelId="{CC792AEF-62B6-4CAC-93CB-EAD95A4A4BCB}" srcId="{5A080178-9364-421B-AF7B-790B9644F7B9}" destId="{CA2771B5-B129-4AEE-B851-78F022E2DFCF}" srcOrd="2" destOrd="0" parTransId="{464563BD-7332-423D-AC0B-79AEB960BD24}" sibTransId="{44B344BA-4368-4998-B4CA-28659F32D764}"/>
    <dgm:cxn modelId="{D54F2EF1-F8C4-4E39-A85A-99E13D2C7B37}" srcId="{80F5C159-909D-4A1F-A842-2779DC7D8C58}" destId="{5136B1F2-BD4F-407F-83A8-F07408626A87}" srcOrd="2" destOrd="0" parTransId="{C417F1D0-D142-4ACA-B3C2-410B22318DD9}" sibTransId="{2394F434-6666-4B66-AB81-1BE7C1B99D0A}"/>
    <dgm:cxn modelId="{6DB258F4-E0EE-4BB8-9A6D-E49476254203}" srcId="{3F8F6D45-4C72-4E7C-8383-C004BFCDD613}" destId="{EAF9C624-6CC1-4EEF-AE19-F6EA5275A4A6}" srcOrd="0" destOrd="0" parTransId="{D26F2F38-22D7-4F26-BFBA-7B874A94E460}" sibTransId="{5B42443D-96AA-4B2F-BE4F-92B0C78E7B4D}"/>
    <dgm:cxn modelId="{DF947107-E95B-5B45-AAD0-7A212D191A31}" type="presParOf" srcId="{26D7839C-3CCE-42DE-8DAA-4BE8BA847197}" destId="{6ADF3C7A-A590-4A5F-B6D2-574E6513755D}" srcOrd="0" destOrd="0" presId="urn:microsoft.com/office/officeart/2005/8/layout/hList1"/>
    <dgm:cxn modelId="{31FEE27A-65A1-AC4A-A458-5BC73B0F64F1}" type="presParOf" srcId="{6ADF3C7A-A590-4A5F-B6D2-574E6513755D}" destId="{9CD7F7F0-56A9-4E39-B709-AAFD4181B547}" srcOrd="0" destOrd="0" presId="urn:microsoft.com/office/officeart/2005/8/layout/hList1"/>
    <dgm:cxn modelId="{A45354F1-F25E-F143-8B12-32EC289752D2}" type="presParOf" srcId="{6ADF3C7A-A590-4A5F-B6D2-574E6513755D}" destId="{CD1F5DC4-8641-41A6-AD7B-CF59814CDF23}" srcOrd="1" destOrd="0" presId="urn:microsoft.com/office/officeart/2005/8/layout/hList1"/>
    <dgm:cxn modelId="{F995744E-C1B7-DF40-B62A-4FE4A65D53E3}" type="presParOf" srcId="{26D7839C-3CCE-42DE-8DAA-4BE8BA847197}" destId="{54C0F328-6713-4A1E-A8A3-F5EB510E8B7A}" srcOrd="1" destOrd="0" presId="urn:microsoft.com/office/officeart/2005/8/layout/hList1"/>
    <dgm:cxn modelId="{EECC7A3E-E2A0-B748-B912-473355562D1D}" type="presParOf" srcId="{26D7839C-3CCE-42DE-8DAA-4BE8BA847197}" destId="{7F17089A-72B5-4758-810C-08DBF2423D56}" srcOrd="2" destOrd="0" presId="urn:microsoft.com/office/officeart/2005/8/layout/hList1"/>
    <dgm:cxn modelId="{399D2E77-BFEB-B544-A887-6C92EDF3C517}" type="presParOf" srcId="{7F17089A-72B5-4758-810C-08DBF2423D56}" destId="{D9A493D0-1C76-47AD-BECF-9AB01C1AD33B}" srcOrd="0" destOrd="0" presId="urn:microsoft.com/office/officeart/2005/8/layout/hList1"/>
    <dgm:cxn modelId="{89AA68BC-51EA-0D4F-8922-9F604679839A}" type="presParOf" srcId="{7F17089A-72B5-4758-810C-08DBF2423D56}" destId="{40D6EFBB-BFE1-4E84-9A67-2955F442D1C4}" srcOrd="1" destOrd="0" presId="urn:microsoft.com/office/officeart/2005/8/layout/hList1"/>
    <dgm:cxn modelId="{0EF6F1E6-1054-524A-9A6B-261C183BC3AA}" type="presParOf" srcId="{26D7839C-3CCE-42DE-8DAA-4BE8BA847197}" destId="{A8AD184D-809E-415B-8755-06F6E5D6FF16}" srcOrd="3" destOrd="0" presId="urn:microsoft.com/office/officeart/2005/8/layout/hList1"/>
    <dgm:cxn modelId="{E6BFA410-12DC-3F4C-86A3-1549F2153B05}" type="presParOf" srcId="{26D7839C-3CCE-42DE-8DAA-4BE8BA847197}" destId="{477594D9-CD8B-4E42-BC88-EE43E48C7DF6}" srcOrd="4" destOrd="0" presId="urn:microsoft.com/office/officeart/2005/8/layout/hList1"/>
    <dgm:cxn modelId="{0CF77849-DC5A-5E44-BF2E-3783EC999538}" type="presParOf" srcId="{477594D9-CD8B-4E42-BC88-EE43E48C7DF6}" destId="{09FB138D-B896-4C2D-AE63-DBBD16C8A068}" srcOrd="0" destOrd="0" presId="urn:microsoft.com/office/officeart/2005/8/layout/hList1"/>
    <dgm:cxn modelId="{A03D1EED-DB5E-D241-817C-A273437A9268}" type="presParOf" srcId="{477594D9-CD8B-4E42-BC88-EE43E48C7DF6}" destId="{628A279D-CE68-4078-9C9D-2FAEA8F02D91}" srcOrd="1" destOrd="0" presId="urn:microsoft.com/office/officeart/2005/8/layout/hList1"/>
    <dgm:cxn modelId="{E56F6B68-BAE8-BF4C-9B38-52103020BE28}" type="presParOf" srcId="{26D7839C-3CCE-42DE-8DAA-4BE8BA847197}" destId="{B447124B-B709-42E5-B8C6-986F71B43BDB}" srcOrd="5" destOrd="0" presId="urn:microsoft.com/office/officeart/2005/8/layout/hList1"/>
    <dgm:cxn modelId="{6F78AF99-4B7D-F644-81CF-D89581BBB20E}" type="presParOf" srcId="{26D7839C-3CCE-42DE-8DAA-4BE8BA847197}" destId="{05C5D28C-CE00-4A9B-99B5-D74A9FD49454}" srcOrd="6" destOrd="0" presId="urn:microsoft.com/office/officeart/2005/8/layout/hList1"/>
    <dgm:cxn modelId="{E6D8225B-303D-174A-B56C-B729884BAB5C}" type="presParOf" srcId="{05C5D28C-CE00-4A9B-99B5-D74A9FD49454}" destId="{43543E52-5F36-44D1-B8F7-5B8E27C2AC14}" srcOrd="0" destOrd="0" presId="urn:microsoft.com/office/officeart/2005/8/layout/hList1"/>
    <dgm:cxn modelId="{E4C02648-C96F-0F41-A2CE-E8E9BEC543C5}" type="presParOf" srcId="{05C5D28C-CE00-4A9B-99B5-D74A9FD49454}" destId="{13F8B2EF-A118-4ECD-A1FA-283BEEDBA2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185B9A-CB6C-483D-AEAD-A38942006B0A}" type="doc">
      <dgm:prSet loTypeId="urn:microsoft.com/office/officeart/2005/8/layout/vList2" loCatId="list" qsTypeId="urn:microsoft.com/office/officeart/2005/8/quickstyle/simple3" qsCatId="simple" csTypeId="urn:microsoft.com/office/officeart/2005/8/colors/accent1_1" csCatId="accent1" phldr="1"/>
      <dgm:spPr/>
      <dgm:t>
        <a:bodyPr/>
        <a:lstStyle/>
        <a:p>
          <a:endParaRPr lang="en-US"/>
        </a:p>
      </dgm:t>
    </dgm:pt>
    <dgm:pt modelId="{9F8B4853-7228-49F8-9989-F585732366B3}">
      <dgm:prSet>
        <dgm:style>
          <a:lnRef idx="3">
            <a:schemeClr val="lt1"/>
          </a:lnRef>
          <a:fillRef idx="1">
            <a:schemeClr val="dk1"/>
          </a:fillRef>
          <a:effectRef idx="1">
            <a:schemeClr val="dk1"/>
          </a:effectRef>
          <a:fontRef idx="minor">
            <a:schemeClr val="lt1"/>
          </a:fontRef>
        </dgm:style>
      </dgm:prSet>
      <dgm:spPr/>
      <dgm:t>
        <a:bodyPr/>
        <a:lstStyle/>
        <a:p>
          <a:pPr rtl="0"/>
          <a:r>
            <a:rPr lang="en-US" b="1" dirty="0" err="1">
              <a:solidFill>
                <a:srgbClr val="103154"/>
              </a:solidFill>
            </a:rPr>
            <a:t>B</a:t>
          </a:r>
          <a:r>
            <a:rPr lang="en-US" b="1" baseline="-25000" dirty="0" err="1">
              <a:solidFill>
                <a:srgbClr val="103154"/>
              </a:solidFill>
            </a:rPr>
            <a:t>t</a:t>
          </a:r>
          <a:r>
            <a:rPr lang="en-US" b="1" dirty="0">
              <a:solidFill>
                <a:srgbClr val="103154"/>
              </a:solidFill>
            </a:rPr>
            <a:t>: </a:t>
          </a:r>
          <a:r>
            <a:rPr lang="en-US" b="1" dirty="0" err="1">
              <a:solidFill>
                <a:srgbClr val="103154"/>
              </a:solidFill>
            </a:rPr>
            <a:t>Lợi</a:t>
          </a:r>
          <a:r>
            <a:rPr lang="en-US" b="1" dirty="0">
              <a:solidFill>
                <a:srgbClr val="103154"/>
              </a:solidFill>
            </a:rPr>
            <a:t> </a:t>
          </a:r>
          <a:r>
            <a:rPr lang="en-US" b="1" dirty="0" err="1">
              <a:solidFill>
                <a:srgbClr val="103154"/>
              </a:solidFill>
            </a:rPr>
            <a:t>nhuận</a:t>
          </a:r>
          <a:r>
            <a:rPr lang="en-US" b="1" dirty="0">
              <a:solidFill>
                <a:srgbClr val="103154"/>
              </a:solidFill>
            </a:rPr>
            <a:t> </a:t>
          </a:r>
          <a:r>
            <a:rPr lang="en-US" b="1" dirty="0" err="1">
              <a:solidFill>
                <a:srgbClr val="103154"/>
              </a:solidFill>
            </a:rPr>
            <a:t>năm</a:t>
          </a:r>
          <a:r>
            <a:rPr lang="en-US" b="1" dirty="0">
              <a:solidFill>
                <a:srgbClr val="103154"/>
              </a:solidFill>
            </a:rPr>
            <a:t> t</a:t>
          </a:r>
          <a:endParaRPr lang="en-US" dirty="0">
            <a:solidFill>
              <a:srgbClr val="103154"/>
            </a:solidFill>
          </a:endParaRPr>
        </a:p>
      </dgm:t>
    </dgm:pt>
    <dgm:pt modelId="{9AF6D11D-0955-49B8-86F3-28B7DAB0295C}" type="parTrans" cxnId="{2BFCEB2E-283E-47F0-B2A1-B37885D0EF3F}">
      <dgm:prSet/>
      <dgm:spPr/>
      <dgm:t>
        <a:bodyPr/>
        <a:lstStyle/>
        <a:p>
          <a:endParaRPr lang="en-US"/>
        </a:p>
      </dgm:t>
    </dgm:pt>
    <dgm:pt modelId="{B5273FDF-C92D-4406-A5BD-EDFA94A8D138}" type="sibTrans" cxnId="{2BFCEB2E-283E-47F0-B2A1-B37885D0EF3F}">
      <dgm:prSet/>
      <dgm:spPr/>
      <dgm:t>
        <a:bodyPr/>
        <a:lstStyle/>
        <a:p>
          <a:endParaRPr lang="en-US"/>
        </a:p>
      </dgm:t>
    </dgm:pt>
    <dgm:pt modelId="{35D5F536-CA57-482E-8DDC-D55A7E3DC3EE}">
      <dgm:prSet>
        <dgm:style>
          <a:lnRef idx="3">
            <a:schemeClr val="lt1"/>
          </a:lnRef>
          <a:fillRef idx="1">
            <a:schemeClr val="dk1"/>
          </a:fillRef>
          <a:effectRef idx="1">
            <a:schemeClr val="dk1"/>
          </a:effectRef>
          <a:fontRef idx="minor">
            <a:schemeClr val="lt1"/>
          </a:fontRef>
        </dgm:style>
      </dgm:prSet>
      <dgm:spPr/>
      <dgm:t>
        <a:bodyPr/>
        <a:lstStyle/>
        <a:p>
          <a:pPr rtl="0"/>
          <a:r>
            <a:rPr lang="en-US" b="1" dirty="0">
              <a:solidFill>
                <a:srgbClr val="103154"/>
              </a:solidFill>
            </a:rPr>
            <a:t>A</a:t>
          </a:r>
          <a:r>
            <a:rPr lang="en-US" b="1" baseline="-25000" dirty="0">
              <a:solidFill>
                <a:srgbClr val="103154"/>
              </a:solidFill>
            </a:rPr>
            <a:t>t</a:t>
          </a:r>
          <a:r>
            <a:rPr lang="en-US" b="1" dirty="0">
              <a:solidFill>
                <a:srgbClr val="103154"/>
              </a:solidFill>
            </a:rPr>
            <a:t>: </a:t>
          </a:r>
          <a:r>
            <a:rPr lang="en-US" b="1" dirty="0" err="1">
              <a:solidFill>
                <a:srgbClr val="103154"/>
              </a:solidFill>
            </a:rPr>
            <a:t>Giá</a:t>
          </a:r>
          <a:r>
            <a:rPr lang="en-US" b="1" dirty="0">
              <a:solidFill>
                <a:srgbClr val="103154"/>
              </a:solidFill>
            </a:rPr>
            <a:t> </a:t>
          </a:r>
          <a:r>
            <a:rPr lang="en-US" b="1" dirty="0" err="1">
              <a:solidFill>
                <a:srgbClr val="103154"/>
              </a:solidFill>
            </a:rPr>
            <a:t>trị</a:t>
          </a:r>
          <a:r>
            <a:rPr lang="en-US" b="1" dirty="0">
              <a:solidFill>
                <a:srgbClr val="103154"/>
              </a:solidFill>
            </a:rPr>
            <a:t> </a:t>
          </a:r>
          <a:r>
            <a:rPr lang="en-US" b="1" dirty="0" err="1">
              <a:solidFill>
                <a:srgbClr val="103154"/>
              </a:solidFill>
            </a:rPr>
            <a:t>tài</a:t>
          </a:r>
          <a:r>
            <a:rPr lang="en-US" b="1" dirty="0">
              <a:solidFill>
                <a:srgbClr val="103154"/>
              </a:solidFill>
            </a:rPr>
            <a:t> </a:t>
          </a:r>
          <a:r>
            <a:rPr lang="en-US" b="1" dirty="0" err="1">
              <a:solidFill>
                <a:srgbClr val="103154"/>
              </a:solidFill>
            </a:rPr>
            <a:t>sản</a:t>
          </a:r>
          <a:r>
            <a:rPr lang="en-US" b="1" dirty="0">
              <a:solidFill>
                <a:srgbClr val="103154"/>
              </a:solidFill>
            </a:rPr>
            <a:t> </a:t>
          </a:r>
          <a:r>
            <a:rPr lang="en-US" b="1" dirty="0" err="1">
              <a:solidFill>
                <a:srgbClr val="103154"/>
              </a:solidFill>
            </a:rPr>
            <a:t>đưa</a:t>
          </a:r>
          <a:r>
            <a:rPr lang="en-US" b="1" dirty="0">
              <a:solidFill>
                <a:srgbClr val="103154"/>
              </a:solidFill>
            </a:rPr>
            <a:t> </a:t>
          </a:r>
          <a:r>
            <a:rPr lang="en-US" b="1" dirty="0" err="1">
              <a:solidFill>
                <a:srgbClr val="103154"/>
              </a:solidFill>
            </a:rPr>
            <a:t>vào</a:t>
          </a:r>
          <a:r>
            <a:rPr lang="en-US" b="1" dirty="0">
              <a:solidFill>
                <a:srgbClr val="103154"/>
              </a:solidFill>
            </a:rPr>
            <a:t> </a:t>
          </a:r>
          <a:r>
            <a:rPr lang="en-US" b="1" dirty="0" err="1">
              <a:solidFill>
                <a:srgbClr val="103154"/>
              </a:solidFill>
            </a:rPr>
            <a:t>kinh</a:t>
          </a:r>
          <a:r>
            <a:rPr lang="en-US" b="1" dirty="0">
              <a:solidFill>
                <a:srgbClr val="103154"/>
              </a:solidFill>
            </a:rPr>
            <a:t> </a:t>
          </a:r>
          <a:r>
            <a:rPr lang="en-US" b="1" dirty="0" err="1">
              <a:solidFill>
                <a:srgbClr val="103154"/>
              </a:solidFill>
            </a:rPr>
            <a:t>doanh</a:t>
          </a:r>
          <a:endParaRPr lang="en-US" dirty="0">
            <a:solidFill>
              <a:srgbClr val="103154"/>
            </a:solidFill>
          </a:endParaRPr>
        </a:p>
      </dgm:t>
    </dgm:pt>
    <dgm:pt modelId="{3F9E59F7-C711-4F4E-8896-678C2CAA1617}" type="parTrans" cxnId="{1441E866-D151-4D03-9E5D-7D525920CFC0}">
      <dgm:prSet/>
      <dgm:spPr/>
      <dgm:t>
        <a:bodyPr/>
        <a:lstStyle/>
        <a:p>
          <a:endParaRPr lang="en-US"/>
        </a:p>
      </dgm:t>
    </dgm:pt>
    <dgm:pt modelId="{3D6EC885-0895-4557-B667-0FF0F5697540}" type="sibTrans" cxnId="{1441E866-D151-4D03-9E5D-7D525920CFC0}">
      <dgm:prSet/>
      <dgm:spPr/>
      <dgm:t>
        <a:bodyPr/>
        <a:lstStyle/>
        <a:p>
          <a:endParaRPr lang="en-US"/>
        </a:p>
      </dgm:t>
    </dgm:pt>
    <dgm:pt modelId="{8F003616-E3C2-4F0C-B3AD-AE2BB2089F21}">
      <dgm:prSet>
        <dgm:style>
          <a:lnRef idx="3">
            <a:schemeClr val="lt1"/>
          </a:lnRef>
          <a:fillRef idx="1">
            <a:schemeClr val="dk1"/>
          </a:fillRef>
          <a:effectRef idx="1">
            <a:schemeClr val="dk1"/>
          </a:effectRef>
          <a:fontRef idx="minor">
            <a:schemeClr val="lt1"/>
          </a:fontRef>
        </dgm:style>
      </dgm:prSet>
      <dgm:spPr/>
      <dgm:t>
        <a:bodyPr/>
        <a:lstStyle/>
        <a:p>
          <a:pPr rtl="0"/>
          <a:r>
            <a:rPr lang="en-US" b="1" dirty="0">
              <a:solidFill>
                <a:srgbClr val="103154"/>
              </a:solidFill>
            </a:rPr>
            <a:t>r: </a:t>
          </a:r>
          <a:r>
            <a:rPr lang="en-US" b="1" dirty="0" err="1">
              <a:solidFill>
                <a:srgbClr val="103154"/>
              </a:solidFill>
            </a:rPr>
            <a:t>tỷ</a:t>
          </a:r>
          <a:r>
            <a:rPr lang="en-US" b="1" dirty="0">
              <a:solidFill>
                <a:srgbClr val="103154"/>
              </a:solidFill>
            </a:rPr>
            <a:t> </a:t>
          </a:r>
          <a:r>
            <a:rPr lang="en-US" b="1" dirty="0" err="1">
              <a:solidFill>
                <a:srgbClr val="103154"/>
              </a:solidFill>
            </a:rPr>
            <a:t>suất</a:t>
          </a:r>
          <a:r>
            <a:rPr lang="en-US" b="1" dirty="0">
              <a:solidFill>
                <a:srgbClr val="103154"/>
              </a:solidFill>
            </a:rPr>
            <a:t> </a:t>
          </a:r>
          <a:r>
            <a:rPr lang="en-US" b="1" dirty="0" err="1">
              <a:solidFill>
                <a:srgbClr val="103154"/>
              </a:solidFill>
            </a:rPr>
            <a:t>lợi</a:t>
          </a:r>
          <a:r>
            <a:rPr lang="en-US" b="1" dirty="0">
              <a:solidFill>
                <a:srgbClr val="103154"/>
              </a:solidFill>
            </a:rPr>
            <a:t> </a:t>
          </a:r>
          <a:r>
            <a:rPr lang="en-US" b="1" dirty="0" err="1">
              <a:solidFill>
                <a:srgbClr val="103154"/>
              </a:solidFill>
            </a:rPr>
            <a:t>nhuận</a:t>
          </a:r>
          <a:r>
            <a:rPr lang="en-US" b="1" dirty="0">
              <a:solidFill>
                <a:srgbClr val="103154"/>
              </a:solidFill>
            </a:rPr>
            <a:t> </a:t>
          </a:r>
          <a:r>
            <a:rPr lang="en-US" b="1" dirty="0" err="1">
              <a:solidFill>
                <a:srgbClr val="103154"/>
              </a:solidFill>
            </a:rPr>
            <a:t>bình</a:t>
          </a:r>
          <a:r>
            <a:rPr lang="en-US" b="1" dirty="0">
              <a:solidFill>
                <a:srgbClr val="103154"/>
              </a:solidFill>
            </a:rPr>
            <a:t> </a:t>
          </a:r>
          <a:r>
            <a:rPr lang="en-US" b="1" dirty="0" err="1">
              <a:solidFill>
                <a:srgbClr val="103154"/>
              </a:solidFill>
            </a:rPr>
            <a:t>thường</a:t>
          </a:r>
          <a:r>
            <a:rPr lang="en-US" b="1" dirty="0">
              <a:solidFill>
                <a:srgbClr val="103154"/>
              </a:solidFill>
            </a:rPr>
            <a:t> </a:t>
          </a:r>
          <a:r>
            <a:rPr lang="en-US" b="1" dirty="0" err="1">
              <a:solidFill>
                <a:srgbClr val="103154"/>
              </a:solidFill>
            </a:rPr>
            <a:t>của</a:t>
          </a:r>
          <a:r>
            <a:rPr lang="en-US" b="1" dirty="0">
              <a:solidFill>
                <a:srgbClr val="103154"/>
              </a:solidFill>
            </a:rPr>
            <a:t> </a:t>
          </a:r>
          <a:r>
            <a:rPr lang="en-US" b="1" dirty="0" err="1">
              <a:solidFill>
                <a:srgbClr val="103154"/>
              </a:solidFill>
            </a:rPr>
            <a:t>tài</a:t>
          </a:r>
          <a:r>
            <a:rPr lang="en-US" b="1" dirty="0">
              <a:solidFill>
                <a:srgbClr val="103154"/>
              </a:solidFill>
            </a:rPr>
            <a:t> </a:t>
          </a:r>
          <a:r>
            <a:rPr lang="en-US" b="1" dirty="0" err="1">
              <a:solidFill>
                <a:srgbClr val="103154"/>
              </a:solidFill>
            </a:rPr>
            <a:t>sản</a:t>
          </a:r>
          <a:endParaRPr lang="en-US" dirty="0">
            <a:solidFill>
              <a:srgbClr val="103154"/>
            </a:solidFill>
          </a:endParaRPr>
        </a:p>
      </dgm:t>
    </dgm:pt>
    <dgm:pt modelId="{4960CB77-9037-4720-B5E9-F511F97409CC}" type="parTrans" cxnId="{FADD3064-A8A1-4D1D-ADA6-2656EDFED432}">
      <dgm:prSet/>
      <dgm:spPr/>
      <dgm:t>
        <a:bodyPr/>
        <a:lstStyle/>
        <a:p>
          <a:endParaRPr lang="en-US"/>
        </a:p>
      </dgm:t>
    </dgm:pt>
    <dgm:pt modelId="{EF4250D4-9EAB-4B62-8DC5-1EDD0AEF04EF}" type="sibTrans" cxnId="{FADD3064-A8A1-4D1D-ADA6-2656EDFED432}">
      <dgm:prSet/>
      <dgm:spPr/>
      <dgm:t>
        <a:bodyPr/>
        <a:lstStyle/>
        <a:p>
          <a:endParaRPr lang="en-US"/>
        </a:p>
      </dgm:t>
    </dgm:pt>
    <dgm:pt modelId="{2663D178-3C3F-4213-9206-8FA52DB02C83}">
      <dgm:prSet>
        <dgm:style>
          <a:lnRef idx="3">
            <a:schemeClr val="lt1"/>
          </a:lnRef>
          <a:fillRef idx="1">
            <a:schemeClr val="dk1"/>
          </a:fillRef>
          <a:effectRef idx="1">
            <a:schemeClr val="dk1"/>
          </a:effectRef>
          <a:fontRef idx="minor">
            <a:schemeClr val="lt1"/>
          </a:fontRef>
        </dgm:style>
      </dgm:prSet>
      <dgm:spPr/>
      <dgm:t>
        <a:bodyPr/>
        <a:lstStyle/>
        <a:p>
          <a:pPr rtl="0"/>
          <a:r>
            <a:rPr lang="en-US" b="1" dirty="0" err="1">
              <a:solidFill>
                <a:srgbClr val="103154"/>
              </a:solidFill>
            </a:rPr>
            <a:t>B</a:t>
          </a:r>
          <a:r>
            <a:rPr lang="en-US" b="1" baseline="-25000" dirty="0" err="1">
              <a:solidFill>
                <a:srgbClr val="103154"/>
              </a:solidFill>
            </a:rPr>
            <a:t>t</a:t>
          </a:r>
          <a:r>
            <a:rPr lang="en-US" b="1" dirty="0">
              <a:solidFill>
                <a:srgbClr val="103154"/>
              </a:solidFill>
            </a:rPr>
            <a:t> – </a:t>
          </a:r>
          <a:r>
            <a:rPr lang="en-US" b="1" dirty="0" err="1">
              <a:solidFill>
                <a:srgbClr val="103154"/>
              </a:solidFill>
            </a:rPr>
            <a:t>r.A</a:t>
          </a:r>
          <a:r>
            <a:rPr lang="en-US" b="1" baseline="-25000" dirty="0" err="1">
              <a:solidFill>
                <a:srgbClr val="103154"/>
              </a:solidFill>
            </a:rPr>
            <a:t>t</a:t>
          </a:r>
          <a:r>
            <a:rPr lang="en-US" b="1" dirty="0">
              <a:solidFill>
                <a:srgbClr val="103154"/>
              </a:solidFill>
            </a:rPr>
            <a:t>: </a:t>
          </a:r>
          <a:r>
            <a:rPr lang="en-US" b="1" dirty="0" err="1">
              <a:solidFill>
                <a:srgbClr val="103154"/>
              </a:solidFill>
            </a:rPr>
            <a:t>siêu</a:t>
          </a:r>
          <a:r>
            <a:rPr lang="en-US" b="1" dirty="0">
              <a:solidFill>
                <a:srgbClr val="103154"/>
              </a:solidFill>
            </a:rPr>
            <a:t> </a:t>
          </a:r>
          <a:r>
            <a:rPr lang="en-US" b="1" dirty="0" err="1">
              <a:solidFill>
                <a:srgbClr val="103154"/>
              </a:solidFill>
            </a:rPr>
            <a:t>lợi</a:t>
          </a:r>
          <a:r>
            <a:rPr lang="en-US" b="1" dirty="0">
              <a:solidFill>
                <a:srgbClr val="103154"/>
              </a:solidFill>
            </a:rPr>
            <a:t> </a:t>
          </a:r>
          <a:r>
            <a:rPr lang="en-US" b="1" dirty="0" err="1">
              <a:solidFill>
                <a:srgbClr val="103154"/>
              </a:solidFill>
            </a:rPr>
            <a:t>nhuận</a:t>
          </a:r>
          <a:r>
            <a:rPr lang="en-US" b="1" dirty="0">
              <a:solidFill>
                <a:srgbClr val="103154"/>
              </a:solidFill>
            </a:rPr>
            <a:t> </a:t>
          </a:r>
          <a:r>
            <a:rPr lang="en-US" b="1" dirty="0" err="1">
              <a:solidFill>
                <a:srgbClr val="103154"/>
              </a:solidFill>
            </a:rPr>
            <a:t>năm</a:t>
          </a:r>
          <a:r>
            <a:rPr lang="en-US" b="1" dirty="0">
              <a:solidFill>
                <a:srgbClr val="103154"/>
              </a:solidFill>
            </a:rPr>
            <a:t> t	</a:t>
          </a:r>
          <a:endParaRPr lang="en-US" dirty="0">
            <a:solidFill>
              <a:srgbClr val="103154"/>
            </a:solidFill>
          </a:endParaRPr>
        </a:p>
      </dgm:t>
    </dgm:pt>
    <dgm:pt modelId="{CA61C88F-B7E6-4C47-8E83-AE7D8942D8CA}" type="parTrans" cxnId="{5B2DD5B6-2FD3-4E3E-ADE5-17B8697AFD10}">
      <dgm:prSet/>
      <dgm:spPr/>
      <dgm:t>
        <a:bodyPr/>
        <a:lstStyle/>
        <a:p>
          <a:endParaRPr lang="en-US"/>
        </a:p>
      </dgm:t>
    </dgm:pt>
    <dgm:pt modelId="{02DCF250-263B-4A8D-BF7D-692F1D24D66D}" type="sibTrans" cxnId="{5B2DD5B6-2FD3-4E3E-ADE5-17B8697AFD10}">
      <dgm:prSet/>
      <dgm:spPr/>
      <dgm:t>
        <a:bodyPr/>
        <a:lstStyle/>
        <a:p>
          <a:endParaRPr lang="en-US"/>
        </a:p>
      </dgm:t>
    </dgm:pt>
    <dgm:pt modelId="{AB01F75D-C9B1-408A-B6A8-342791524774}">
      <dgm:prSet>
        <dgm:style>
          <a:lnRef idx="3">
            <a:schemeClr val="lt1"/>
          </a:lnRef>
          <a:fillRef idx="1">
            <a:schemeClr val="dk1"/>
          </a:fillRef>
          <a:effectRef idx="1">
            <a:schemeClr val="dk1"/>
          </a:effectRef>
          <a:fontRef idx="minor">
            <a:schemeClr val="lt1"/>
          </a:fontRef>
        </dgm:style>
      </dgm:prSet>
      <dgm:spPr/>
      <dgm:t>
        <a:bodyPr/>
        <a:lstStyle/>
        <a:p>
          <a:pPr rtl="0"/>
          <a:r>
            <a:rPr lang="en-US" b="1" dirty="0" err="1">
              <a:solidFill>
                <a:srgbClr val="103154"/>
              </a:solidFill>
            </a:rPr>
            <a:t>i</a:t>
          </a:r>
          <a:r>
            <a:rPr lang="en-US" b="1" dirty="0">
              <a:solidFill>
                <a:srgbClr val="103154"/>
              </a:solidFill>
            </a:rPr>
            <a:t>: </a:t>
          </a:r>
          <a:r>
            <a:rPr lang="en-US" b="1" dirty="0" err="1">
              <a:solidFill>
                <a:srgbClr val="103154"/>
              </a:solidFill>
            </a:rPr>
            <a:t>lãi</a:t>
          </a:r>
          <a:r>
            <a:rPr lang="en-US" b="1" dirty="0">
              <a:solidFill>
                <a:srgbClr val="103154"/>
              </a:solidFill>
            </a:rPr>
            <a:t> </a:t>
          </a:r>
          <a:r>
            <a:rPr lang="en-US" b="1" dirty="0" err="1">
              <a:solidFill>
                <a:srgbClr val="103154"/>
              </a:solidFill>
            </a:rPr>
            <a:t>suất</a:t>
          </a:r>
          <a:r>
            <a:rPr lang="en-US" b="1" dirty="0">
              <a:solidFill>
                <a:srgbClr val="103154"/>
              </a:solidFill>
            </a:rPr>
            <a:t> </a:t>
          </a:r>
          <a:r>
            <a:rPr lang="en-US" b="1" dirty="0" err="1">
              <a:solidFill>
                <a:srgbClr val="103154"/>
              </a:solidFill>
            </a:rPr>
            <a:t>chiết</a:t>
          </a:r>
          <a:r>
            <a:rPr lang="en-US" b="1" dirty="0">
              <a:solidFill>
                <a:srgbClr val="103154"/>
              </a:solidFill>
            </a:rPr>
            <a:t> </a:t>
          </a:r>
          <a:r>
            <a:rPr lang="en-US" b="1" dirty="0" err="1">
              <a:solidFill>
                <a:srgbClr val="103154"/>
              </a:solidFill>
            </a:rPr>
            <a:t>khấu</a:t>
          </a:r>
          <a:endParaRPr lang="en-US" dirty="0">
            <a:solidFill>
              <a:srgbClr val="103154"/>
            </a:solidFill>
          </a:endParaRPr>
        </a:p>
      </dgm:t>
    </dgm:pt>
    <dgm:pt modelId="{383BCB78-D9DD-4E79-9AD2-D43E1B71FE99}" type="parTrans" cxnId="{BCA0F778-49E0-4EBB-A4A6-4E537ABC7EAD}">
      <dgm:prSet/>
      <dgm:spPr/>
      <dgm:t>
        <a:bodyPr/>
        <a:lstStyle/>
        <a:p>
          <a:endParaRPr lang="en-US"/>
        </a:p>
      </dgm:t>
    </dgm:pt>
    <dgm:pt modelId="{19E05DAB-78DC-41F1-97D2-BA690C41DE8F}" type="sibTrans" cxnId="{BCA0F778-49E0-4EBB-A4A6-4E537ABC7EAD}">
      <dgm:prSet/>
      <dgm:spPr/>
      <dgm:t>
        <a:bodyPr/>
        <a:lstStyle/>
        <a:p>
          <a:endParaRPr lang="en-US"/>
        </a:p>
      </dgm:t>
    </dgm:pt>
    <dgm:pt modelId="{B2B37F37-9359-944E-B888-046BA7607817}">
      <dgm:prSet>
        <dgm:style>
          <a:lnRef idx="3">
            <a:schemeClr val="lt1"/>
          </a:lnRef>
          <a:fillRef idx="1">
            <a:schemeClr val="dk1"/>
          </a:fillRef>
          <a:effectRef idx="1">
            <a:schemeClr val="dk1"/>
          </a:effectRef>
          <a:fontRef idx="minor">
            <a:schemeClr val="lt1"/>
          </a:fontRef>
        </dgm:style>
      </dgm:prSet>
      <dgm:spPr/>
      <dgm:t>
        <a:bodyPr/>
        <a:lstStyle/>
        <a:p>
          <a:pPr rtl="0"/>
          <a:r>
            <a:rPr lang="en-US" b="1" dirty="0">
              <a:solidFill>
                <a:srgbClr val="103154"/>
              </a:solidFill>
            </a:rPr>
            <a:t>n:</a:t>
          </a:r>
          <a:r>
            <a:rPr lang="en-US" dirty="0">
              <a:solidFill>
                <a:srgbClr val="103154"/>
              </a:solidFill>
            </a:rPr>
            <a:t> </a:t>
          </a:r>
          <a:r>
            <a:rPr lang="en-US" b="1" dirty="0" err="1">
              <a:solidFill>
                <a:srgbClr val="103154"/>
              </a:solidFill>
            </a:rPr>
            <a:t>số</a:t>
          </a:r>
          <a:r>
            <a:rPr lang="en-US" b="1" dirty="0">
              <a:solidFill>
                <a:srgbClr val="103154"/>
              </a:solidFill>
            </a:rPr>
            <a:t> </a:t>
          </a:r>
          <a:r>
            <a:rPr lang="en-US" b="1" dirty="0" err="1">
              <a:solidFill>
                <a:srgbClr val="103154"/>
              </a:solidFill>
            </a:rPr>
            <a:t>năm</a:t>
          </a:r>
          <a:r>
            <a:rPr lang="en-US" b="1" dirty="0">
              <a:solidFill>
                <a:srgbClr val="103154"/>
              </a:solidFill>
            </a:rPr>
            <a:t> </a:t>
          </a:r>
          <a:r>
            <a:rPr lang="en-US" b="1" dirty="0" err="1">
              <a:solidFill>
                <a:srgbClr val="103154"/>
              </a:solidFill>
            </a:rPr>
            <a:t>thu</a:t>
          </a:r>
          <a:r>
            <a:rPr lang="en-US" b="1" dirty="0">
              <a:solidFill>
                <a:srgbClr val="103154"/>
              </a:solidFill>
            </a:rPr>
            <a:t> </a:t>
          </a:r>
          <a:r>
            <a:rPr lang="en-US" b="1" dirty="0" err="1">
              <a:solidFill>
                <a:srgbClr val="103154"/>
              </a:solidFill>
            </a:rPr>
            <a:t>được</a:t>
          </a:r>
          <a:r>
            <a:rPr lang="en-US" b="1" dirty="0">
              <a:solidFill>
                <a:srgbClr val="103154"/>
              </a:solidFill>
            </a:rPr>
            <a:t> </a:t>
          </a:r>
          <a:r>
            <a:rPr lang="en-US" b="1" dirty="0" err="1">
              <a:solidFill>
                <a:srgbClr val="103154"/>
              </a:solidFill>
            </a:rPr>
            <a:t>siêu</a:t>
          </a:r>
          <a:r>
            <a:rPr lang="en-US" b="1" dirty="0">
              <a:solidFill>
                <a:srgbClr val="103154"/>
              </a:solidFill>
            </a:rPr>
            <a:t> LN</a:t>
          </a:r>
        </a:p>
      </dgm:t>
    </dgm:pt>
    <dgm:pt modelId="{359775BC-8092-B942-A045-EB66079D620D}" type="parTrans" cxnId="{A0555066-98B0-5540-98D1-5B86D34F52F9}">
      <dgm:prSet/>
      <dgm:spPr/>
      <dgm:t>
        <a:bodyPr/>
        <a:lstStyle/>
        <a:p>
          <a:endParaRPr lang="en-US"/>
        </a:p>
      </dgm:t>
    </dgm:pt>
    <dgm:pt modelId="{1F10B24E-59F2-5F4C-B5BF-48E01A3B935F}" type="sibTrans" cxnId="{A0555066-98B0-5540-98D1-5B86D34F52F9}">
      <dgm:prSet/>
      <dgm:spPr/>
      <dgm:t>
        <a:bodyPr/>
        <a:lstStyle/>
        <a:p>
          <a:endParaRPr lang="en-US"/>
        </a:p>
      </dgm:t>
    </dgm:pt>
    <dgm:pt modelId="{5F0A7EB1-1FB8-45D0-AFF3-4F385939BD98}" type="pres">
      <dgm:prSet presAssocID="{DB185B9A-CB6C-483D-AEAD-A38942006B0A}" presName="linear" presStyleCnt="0">
        <dgm:presLayoutVars>
          <dgm:animLvl val="lvl"/>
          <dgm:resizeHandles val="exact"/>
        </dgm:presLayoutVars>
      </dgm:prSet>
      <dgm:spPr/>
    </dgm:pt>
    <dgm:pt modelId="{C5C2E7CB-5CBF-4CDA-8B91-F82C9091CD42}" type="pres">
      <dgm:prSet presAssocID="{9F8B4853-7228-49F8-9989-F585732366B3}" presName="parentText" presStyleLbl="node1" presStyleIdx="0" presStyleCnt="6" custLinFactY="9588" custLinFactNeighborY="100000">
        <dgm:presLayoutVars>
          <dgm:chMax val="0"/>
          <dgm:bulletEnabled val="1"/>
        </dgm:presLayoutVars>
      </dgm:prSet>
      <dgm:spPr/>
    </dgm:pt>
    <dgm:pt modelId="{69816610-884D-461D-8F84-EC07DC4EC8C0}" type="pres">
      <dgm:prSet presAssocID="{B5273FDF-C92D-4406-A5BD-EDFA94A8D138}" presName="spacer" presStyleCnt="0"/>
      <dgm:spPr/>
    </dgm:pt>
    <dgm:pt modelId="{2BECDBB7-FA2D-4C9A-A036-498D1EB459A4}" type="pres">
      <dgm:prSet presAssocID="{35D5F536-CA57-482E-8DDC-D55A7E3DC3EE}" presName="parentText" presStyleLbl="node1" presStyleIdx="1" presStyleCnt="6" custLinFactY="5302" custLinFactNeighborY="100000">
        <dgm:presLayoutVars>
          <dgm:chMax val="0"/>
          <dgm:bulletEnabled val="1"/>
        </dgm:presLayoutVars>
      </dgm:prSet>
      <dgm:spPr/>
    </dgm:pt>
    <dgm:pt modelId="{87FEAFBD-49DD-4757-8BA9-C59423EAB648}" type="pres">
      <dgm:prSet presAssocID="{3D6EC885-0895-4557-B667-0FF0F5697540}" presName="spacer" presStyleCnt="0"/>
      <dgm:spPr/>
    </dgm:pt>
    <dgm:pt modelId="{D4618F09-7785-44AE-AD89-ACBFB0FE0CD2}" type="pres">
      <dgm:prSet presAssocID="{8F003616-E3C2-4F0C-B3AD-AE2BB2089F21}" presName="parentText" presStyleLbl="node1" presStyleIdx="2" presStyleCnt="6" custLinFactNeighborY="81275">
        <dgm:presLayoutVars>
          <dgm:chMax val="0"/>
          <dgm:bulletEnabled val="1"/>
        </dgm:presLayoutVars>
      </dgm:prSet>
      <dgm:spPr/>
    </dgm:pt>
    <dgm:pt modelId="{E8B3F344-DC70-448E-938D-043C81E90E21}" type="pres">
      <dgm:prSet presAssocID="{EF4250D4-9EAB-4B62-8DC5-1EDD0AEF04EF}" presName="spacer" presStyleCnt="0"/>
      <dgm:spPr/>
    </dgm:pt>
    <dgm:pt modelId="{7D3CBA9F-0B84-46F2-8D8A-C5A77CAF9E70}" type="pres">
      <dgm:prSet presAssocID="{2663D178-3C3F-4213-9206-8FA52DB02C83}" presName="parentText" presStyleLbl="node1" presStyleIdx="3" presStyleCnt="6" custLinFactY="707" custLinFactNeighborY="100000">
        <dgm:presLayoutVars>
          <dgm:chMax val="0"/>
          <dgm:bulletEnabled val="1"/>
        </dgm:presLayoutVars>
      </dgm:prSet>
      <dgm:spPr/>
    </dgm:pt>
    <dgm:pt modelId="{E6807869-B53E-4B3A-BFD2-FB1698579DA9}" type="pres">
      <dgm:prSet presAssocID="{02DCF250-263B-4A8D-BF7D-692F1D24D66D}" presName="spacer" presStyleCnt="0"/>
      <dgm:spPr/>
    </dgm:pt>
    <dgm:pt modelId="{91D87128-4ACB-42E1-94BC-556E96D97520}" type="pres">
      <dgm:prSet presAssocID="{AB01F75D-C9B1-408A-B6A8-342791524774}" presName="parentText" presStyleLbl="node1" presStyleIdx="4" presStyleCnt="6" custLinFactNeighborY="65079">
        <dgm:presLayoutVars>
          <dgm:chMax val="0"/>
          <dgm:bulletEnabled val="1"/>
        </dgm:presLayoutVars>
      </dgm:prSet>
      <dgm:spPr/>
    </dgm:pt>
    <dgm:pt modelId="{F186481F-E02E-1A4D-9E62-826A90A59879}" type="pres">
      <dgm:prSet presAssocID="{19E05DAB-78DC-41F1-97D2-BA690C41DE8F}" presName="spacer" presStyleCnt="0"/>
      <dgm:spPr/>
    </dgm:pt>
    <dgm:pt modelId="{278CCA0F-E197-8E43-A831-F4C9333D47BA}" type="pres">
      <dgm:prSet presAssocID="{B2B37F37-9359-944E-B888-046BA7607817}" presName="parentText" presStyleLbl="node1" presStyleIdx="5" presStyleCnt="6" custLinFactNeighborY="48230">
        <dgm:presLayoutVars>
          <dgm:chMax val="0"/>
          <dgm:bulletEnabled val="1"/>
        </dgm:presLayoutVars>
      </dgm:prSet>
      <dgm:spPr/>
    </dgm:pt>
  </dgm:ptLst>
  <dgm:cxnLst>
    <dgm:cxn modelId="{A48D8C22-27F8-2F4A-8E96-FBD37ED8FDFF}" type="presOf" srcId="{AB01F75D-C9B1-408A-B6A8-342791524774}" destId="{91D87128-4ACB-42E1-94BC-556E96D97520}" srcOrd="0" destOrd="0" presId="urn:microsoft.com/office/officeart/2005/8/layout/vList2"/>
    <dgm:cxn modelId="{2BFCEB2E-283E-47F0-B2A1-B37885D0EF3F}" srcId="{DB185B9A-CB6C-483D-AEAD-A38942006B0A}" destId="{9F8B4853-7228-49F8-9989-F585732366B3}" srcOrd="0" destOrd="0" parTransId="{9AF6D11D-0955-49B8-86F3-28B7DAB0295C}" sibTransId="{B5273FDF-C92D-4406-A5BD-EDFA94A8D138}"/>
    <dgm:cxn modelId="{95093E37-B527-EA4B-9785-4DB6104495FE}" type="presOf" srcId="{2663D178-3C3F-4213-9206-8FA52DB02C83}" destId="{7D3CBA9F-0B84-46F2-8D8A-C5A77CAF9E70}" srcOrd="0" destOrd="0" presId="urn:microsoft.com/office/officeart/2005/8/layout/vList2"/>
    <dgm:cxn modelId="{ECC0FF5D-19EF-414B-939E-FEBA03D4AC7F}" type="presOf" srcId="{35D5F536-CA57-482E-8DDC-D55A7E3DC3EE}" destId="{2BECDBB7-FA2D-4C9A-A036-498D1EB459A4}" srcOrd="0" destOrd="0" presId="urn:microsoft.com/office/officeart/2005/8/layout/vList2"/>
    <dgm:cxn modelId="{FADD3064-A8A1-4D1D-ADA6-2656EDFED432}" srcId="{DB185B9A-CB6C-483D-AEAD-A38942006B0A}" destId="{8F003616-E3C2-4F0C-B3AD-AE2BB2089F21}" srcOrd="2" destOrd="0" parTransId="{4960CB77-9037-4720-B5E9-F511F97409CC}" sibTransId="{EF4250D4-9EAB-4B62-8DC5-1EDD0AEF04EF}"/>
    <dgm:cxn modelId="{A0555066-98B0-5540-98D1-5B86D34F52F9}" srcId="{DB185B9A-CB6C-483D-AEAD-A38942006B0A}" destId="{B2B37F37-9359-944E-B888-046BA7607817}" srcOrd="5" destOrd="0" parTransId="{359775BC-8092-B942-A045-EB66079D620D}" sibTransId="{1F10B24E-59F2-5F4C-B5BF-48E01A3B935F}"/>
    <dgm:cxn modelId="{1441E866-D151-4D03-9E5D-7D525920CFC0}" srcId="{DB185B9A-CB6C-483D-AEAD-A38942006B0A}" destId="{35D5F536-CA57-482E-8DDC-D55A7E3DC3EE}" srcOrd="1" destOrd="0" parTransId="{3F9E59F7-C711-4F4E-8896-678C2CAA1617}" sibTransId="{3D6EC885-0895-4557-B667-0FF0F5697540}"/>
    <dgm:cxn modelId="{B800CB74-9801-6645-9B9E-234A4A2EF26F}" type="presOf" srcId="{B2B37F37-9359-944E-B888-046BA7607817}" destId="{278CCA0F-E197-8E43-A831-F4C9333D47BA}" srcOrd="0" destOrd="0" presId="urn:microsoft.com/office/officeart/2005/8/layout/vList2"/>
    <dgm:cxn modelId="{6DE33276-0A89-8144-831B-9F2ED7A6811F}" type="presOf" srcId="{8F003616-E3C2-4F0C-B3AD-AE2BB2089F21}" destId="{D4618F09-7785-44AE-AD89-ACBFB0FE0CD2}" srcOrd="0" destOrd="0" presId="urn:microsoft.com/office/officeart/2005/8/layout/vList2"/>
    <dgm:cxn modelId="{BCA0F778-49E0-4EBB-A4A6-4E537ABC7EAD}" srcId="{DB185B9A-CB6C-483D-AEAD-A38942006B0A}" destId="{AB01F75D-C9B1-408A-B6A8-342791524774}" srcOrd="4" destOrd="0" parTransId="{383BCB78-D9DD-4E79-9AD2-D43E1B71FE99}" sibTransId="{19E05DAB-78DC-41F1-97D2-BA690C41DE8F}"/>
    <dgm:cxn modelId="{006D4AAA-19E9-2544-B966-ACB758ABC56E}" type="presOf" srcId="{DB185B9A-CB6C-483D-AEAD-A38942006B0A}" destId="{5F0A7EB1-1FB8-45D0-AFF3-4F385939BD98}" srcOrd="0" destOrd="0" presId="urn:microsoft.com/office/officeart/2005/8/layout/vList2"/>
    <dgm:cxn modelId="{5B2DD5B6-2FD3-4E3E-ADE5-17B8697AFD10}" srcId="{DB185B9A-CB6C-483D-AEAD-A38942006B0A}" destId="{2663D178-3C3F-4213-9206-8FA52DB02C83}" srcOrd="3" destOrd="0" parTransId="{CA61C88F-B7E6-4C47-8E83-AE7D8942D8CA}" sibTransId="{02DCF250-263B-4A8D-BF7D-692F1D24D66D}"/>
    <dgm:cxn modelId="{38A4AFCE-A271-7A4E-B9CA-AFB770E36BD5}" type="presOf" srcId="{9F8B4853-7228-49F8-9989-F585732366B3}" destId="{C5C2E7CB-5CBF-4CDA-8B91-F82C9091CD42}" srcOrd="0" destOrd="0" presId="urn:microsoft.com/office/officeart/2005/8/layout/vList2"/>
    <dgm:cxn modelId="{215340FF-04C1-7043-BB9D-8C7428AB216F}" type="presParOf" srcId="{5F0A7EB1-1FB8-45D0-AFF3-4F385939BD98}" destId="{C5C2E7CB-5CBF-4CDA-8B91-F82C9091CD42}" srcOrd="0" destOrd="0" presId="urn:microsoft.com/office/officeart/2005/8/layout/vList2"/>
    <dgm:cxn modelId="{9B1E55AB-B35A-3243-B630-48248042C4C9}" type="presParOf" srcId="{5F0A7EB1-1FB8-45D0-AFF3-4F385939BD98}" destId="{69816610-884D-461D-8F84-EC07DC4EC8C0}" srcOrd="1" destOrd="0" presId="urn:microsoft.com/office/officeart/2005/8/layout/vList2"/>
    <dgm:cxn modelId="{9D8D5579-93CB-7C4B-B2C9-3B9DEDBD0319}" type="presParOf" srcId="{5F0A7EB1-1FB8-45D0-AFF3-4F385939BD98}" destId="{2BECDBB7-FA2D-4C9A-A036-498D1EB459A4}" srcOrd="2" destOrd="0" presId="urn:microsoft.com/office/officeart/2005/8/layout/vList2"/>
    <dgm:cxn modelId="{324335A6-D579-7D49-ABBF-549C62C646FD}" type="presParOf" srcId="{5F0A7EB1-1FB8-45D0-AFF3-4F385939BD98}" destId="{87FEAFBD-49DD-4757-8BA9-C59423EAB648}" srcOrd="3" destOrd="0" presId="urn:microsoft.com/office/officeart/2005/8/layout/vList2"/>
    <dgm:cxn modelId="{89E14D42-BB8B-2945-8A28-776797A0D146}" type="presParOf" srcId="{5F0A7EB1-1FB8-45D0-AFF3-4F385939BD98}" destId="{D4618F09-7785-44AE-AD89-ACBFB0FE0CD2}" srcOrd="4" destOrd="0" presId="urn:microsoft.com/office/officeart/2005/8/layout/vList2"/>
    <dgm:cxn modelId="{0EF69EED-56D0-E34B-B3A9-42641F65A6DB}" type="presParOf" srcId="{5F0A7EB1-1FB8-45D0-AFF3-4F385939BD98}" destId="{E8B3F344-DC70-448E-938D-043C81E90E21}" srcOrd="5" destOrd="0" presId="urn:microsoft.com/office/officeart/2005/8/layout/vList2"/>
    <dgm:cxn modelId="{A7561E0E-5FC3-604D-B36A-FA095CFBA5CE}" type="presParOf" srcId="{5F0A7EB1-1FB8-45D0-AFF3-4F385939BD98}" destId="{7D3CBA9F-0B84-46F2-8D8A-C5A77CAF9E70}" srcOrd="6" destOrd="0" presId="urn:microsoft.com/office/officeart/2005/8/layout/vList2"/>
    <dgm:cxn modelId="{8247C4FD-BD4C-0747-BE1C-12510743A4DC}" type="presParOf" srcId="{5F0A7EB1-1FB8-45D0-AFF3-4F385939BD98}" destId="{E6807869-B53E-4B3A-BFD2-FB1698579DA9}" srcOrd="7" destOrd="0" presId="urn:microsoft.com/office/officeart/2005/8/layout/vList2"/>
    <dgm:cxn modelId="{9E887C73-7FB8-1546-BF40-242646F5B4B1}" type="presParOf" srcId="{5F0A7EB1-1FB8-45D0-AFF3-4F385939BD98}" destId="{91D87128-4ACB-42E1-94BC-556E96D97520}" srcOrd="8" destOrd="0" presId="urn:microsoft.com/office/officeart/2005/8/layout/vList2"/>
    <dgm:cxn modelId="{543F9F94-3E27-F042-A4E7-B6BF33FD6C78}" type="presParOf" srcId="{5F0A7EB1-1FB8-45D0-AFF3-4F385939BD98}" destId="{F186481F-E02E-1A4D-9E62-826A90A59879}" srcOrd="9" destOrd="0" presId="urn:microsoft.com/office/officeart/2005/8/layout/vList2"/>
    <dgm:cxn modelId="{E3082039-3470-C44F-8305-D8852D71FAA1}" type="presParOf" srcId="{5F0A7EB1-1FB8-45D0-AFF3-4F385939BD98}" destId="{278CCA0F-E197-8E43-A831-F4C9333D47B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D805AA-07C2-4A3C-8C0D-09BE7875657D}" type="doc">
      <dgm:prSet loTypeId="urn:microsoft.com/office/officeart/2005/8/layout/hProcess7#3" loCatId="list" qsTypeId="urn:microsoft.com/office/officeart/2005/8/quickstyle/3d2#2" qsCatId="3D" csTypeId="urn:microsoft.com/office/officeart/2005/8/colors/accent0_1" csCatId="mainScheme" phldr="1"/>
      <dgm:spPr/>
      <dgm:t>
        <a:bodyPr/>
        <a:lstStyle/>
        <a:p>
          <a:endParaRPr lang="en-US"/>
        </a:p>
      </dgm:t>
    </dgm:pt>
    <dgm:pt modelId="{710515DC-BA62-4935-9345-48E8308E3400}">
      <dgm:prSet custT="1">
        <dgm:style>
          <a:lnRef idx="3">
            <a:schemeClr val="lt1"/>
          </a:lnRef>
          <a:fillRef idx="1">
            <a:schemeClr val="dk1"/>
          </a:fillRef>
          <a:effectRef idx="1">
            <a:schemeClr val="dk1"/>
          </a:effectRef>
          <a:fontRef idx="minor">
            <a:schemeClr val="lt1"/>
          </a:fontRef>
        </dgm:style>
      </dgm:prSet>
      <dgm:spPr/>
      <dgm:t>
        <a:bodyPr/>
        <a:lstStyle/>
        <a:p>
          <a:pPr algn="ctr" rtl="0"/>
          <a:endParaRPr lang="en-US" sz="2400" b="1" dirty="0">
            <a:solidFill>
              <a:srgbClr val="103154"/>
            </a:solidFill>
            <a:cs typeface="Times New Roman" charset="0"/>
          </a:endParaRPr>
        </a:p>
        <a:p>
          <a:pPr algn="ctr" rtl="0"/>
          <a:endParaRPr lang="en-US" sz="2400" b="1" dirty="0">
            <a:solidFill>
              <a:srgbClr val="103154"/>
            </a:solidFill>
            <a:cs typeface="Times New Roman" charset="0"/>
          </a:endParaRPr>
        </a:p>
        <a:p>
          <a:pPr algn="ctr" rtl="0"/>
          <a:r>
            <a:rPr lang="en-US" sz="2400" b="1" dirty="0">
              <a:solidFill>
                <a:srgbClr val="103154"/>
              </a:solidFill>
              <a:cs typeface="Times New Roman" charset="0"/>
            </a:rPr>
            <a:t>Goodwill </a:t>
          </a:r>
          <a:r>
            <a:rPr lang="en-US" sz="2400" b="1" dirty="0" err="1">
              <a:solidFill>
                <a:srgbClr val="103154"/>
              </a:solidFill>
              <a:cs typeface="Times New Roman" charset="0"/>
            </a:rPr>
            <a:t>có</a:t>
          </a:r>
          <a:r>
            <a:rPr lang="en-US" sz="2400" b="1" dirty="0">
              <a:solidFill>
                <a:srgbClr val="103154"/>
              </a:solidFill>
              <a:cs typeface="Times New Roman" charset="0"/>
            </a:rPr>
            <a:t> </a:t>
          </a:r>
          <a:r>
            <a:rPr lang="en-US" sz="2400" b="1" dirty="0" err="1">
              <a:solidFill>
                <a:srgbClr val="103154"/>
              </a:solidFill>
              <a:cs typeface="Times New Roman" charset="0"/>
            </a:rPr>
            <a:t>biên</a:t>
          </a:r>
          <a:r>
            <a:rPr lang="en-US" sz="2400" b="1" dirty="0">
              <a:solidFill>
                <a:srgbClr val="103154"/>
              </a:solidFill>
              <a:cs typeface="Times New Roman" charset="0"/>
            </a:rPr>
            <a:t> </a:t>
          </a:r>
          <a:r>
            <a:rPr lang="en-US" sz="2400" b="1" dirty="0" err="1">
              <a:solidFill>
                <a:srgbClr val="103154"/>
              </a:solidFill>
              <a:cs typeface="Times New Roman" charset="0"/>
            </a:rPr>
            <a:t>độ</a:t>
          </a:r>
          <a:r>
            <a:rPr lang="en-US" sz="2400" b="1" dirty="0">
              <a:solidFill>
                <a:srgbClr val="103154"/>
              </a:solidFill>
              <a:cs typeface="Times New Roman" charset="0"/>
            </a:rPr>
            <a:t> </a:t>
          </a:r>
          <a:r>
            <a:rPr lang="en-US" sz="2400" b="1" dirty="0" err="1">
              <a:solidFill>
                <a:srgbClr val="103154"/>
              </a:solidFill>
              <a:cs typeface="Times New Roman" charset="0"/>
            </a:rPr>
            <a:t>dao</a:t>
          </a:r>
          <a:r>
            <a:rPr lang="en-US" sz="2400" b="1" dirty="0">
              <a:solidFill>
                <a:srgbClr val="103154"/>
              </a:solidFill>
              <a:cs typeface="Times New Roman" charset="0"/>
            </a:rPr>
            <a:t> </a:t>
          </a:r>
          <a:r>
            <a:rPr lang="en-US" sz="2400" b="1" dirty="0" err="1">
              <a:solidFill>
                <a:srgbClr val="103154"/>
              </a:solidFill>
              <a:cs typeface="Times New Roman" charset="0"/>
            </a:rPr>
            <a:t>động</a:t>
          </a:r>
          <a:r>
            <a:rPr lang="en-US" sz="2400" b="1" dirty="0">
              <a:solidFill>
                <a:srgbClr val="103154"/>
              </a:solidFill>
              <a:cs typeface="Times New Roman" charset="0"/>
            </a:rPr>
            <a:t> </a:t>
          </a:r>
          <a:r>
            <a:rPr lang="en-US" sz="2400" b="1" dirty="0" err="1">
              <a:solidFill>
                <a:srgbClr val="103154"/>
              </a:solidFill>
              <a:cs typeface="Times New Roman" charset="0"/>
            </a:rPr>
            <a:t>rất</a:t>
          </a:r>
          <a:r>
            <a:rPr lang="en-US" sz="2400" b="1" dirty="0">
              <a:solidFill>
                <a:srgbClr val="103154"/>
              </a:solidFill>
              <a:cs typeface="Times New Roman" charset="0"/>
            </a:rPr>
            <a:t> </a:t>
          </a:r>
          <a:r>
            <a:rPr lang="en-US" sz="2400" b="1" dirty="0" err="1">
              <a:solidFill>
                <a:srgbClr val="103154"/>
              </a:solidFill>
              <a:cs typeface="Times New Roman" charset="0"/>
            </a:rPr>
            <a:t>lớn</a:t>
          </a:r>
          <a:r>
            <a:rPr lang="en-US" sz="2400" b="1" dirty="0">
              <a:solidFill>
                <a:srgbClr val="103154"/>
              </a:solidFill>
              <a:cs typeface="Times New Roman" charset="0"/>
            </a:rPr>
            <a:t> </a:t>
          </a:r>
          <a:r>
            <a:rPr lang="en-US" sz="2400" b="1" dirty="0" err="1">
              <a:solidFill>
                <a:srgbClr val="103154"/>
              </a:solidFill>
              <a:cs typeface="Times New Roman" charset="0"/>
            </a:rPr>
            <a:t>trước</a:t>
          </a:r>
          <a:r>
            <a:rPr lang="en-US" sz="2400" b="1" dirty="0">
              <a:solidFill>
                <a:srgbClr val="103154"/>
              </a:solidFill>
              <a:cs typeface="Times New Roman" charset="0"/>
            </a:rPr>
            <a:t> </a:t>
          </a:r>
          <a:r>
            <a:rPr lang="en-US" sz="2400" b="1" dirty="0" err="1">
              <a:solidFill>
                <a:srgbClr val="103154"/>
              </a:solidFill>
              <a:cs typeface="Times New Roman" charset="0"/>
            </a:rPr>
            <a:t>những</a:t>
          </a:r>
          <a:r>
            <a:rPr lang="en-US" sz="2400" b="1" dirty="0">
              <a:solidFill>
                <a:srgbClr val="103154"/>
              </a:solidFill>
              <a:cs typeface="Times New Roman" charset="0"/>
            </a:rPr>
            <a:t> </a:t>
          </a:r>
          <a:r>
            <a:rPr lang="en-US" sz="2400" b="1" dirty="0" err="1">
              <a:solidFill>
                <a:srgbClr val="103154"/>
              </a:solidFill>
              <a:cs typeface="Times New Roman" charset="0"/>
            </a:rPr>
            <a:t>thay</a:t>
          </a:r>
          <a:r>
            <a:rPr lang="en-US" sz="2400" b="1" dirty="0">
              <a:solidFill>
                <a:srgbClr val="103154"/>
              </a:solidFill>
              <a:cs typeface="Times New Roman" charset="0"/>
            </a:rPr>
            <a:t> </a:t>
          </a:r>
          <a:r>
            <a:rPr lang="en-US" sz="2400" b="1" dirty="0" err="1">
              <a:solidFill>
                <a:srgbClr val="103154"/>
              </a:solidFill>
              <a:cs typeface="Times New Roman" charset="0"/>
            </a:rPr>
            <a:t>đổi</a:t>
          </a:r>
          <a:r>
            <a:rPr lang="en-US" sz="2400" b="1" dirty="0">
              <a:solidFill>
                <a:srgbClr val="103154"/>
              </a:solidFill>
              <a:cs typeface="Times New Roman" charset="0"/>
            </a:rPr>
            <a:t> </a:t>
          </a:r>
          <a:r>
            <a:rPr lang="en-US" sz="2400" b="1" dirty="0" err="1">
              <a:solidFill>
                <a:srgbClr val="103154"/>
              </a:solidFill>
              <a:cs typeface="Times New Roman" charset="0"/>
            </a:rPr>
            <a:t>nhỏ</a:t>
          </a:r>
          <a:r>
            <a:rPr lang="en-US" sz="2400" b="1" dirty="0">
              <a:solidFill>
                <a:srgbClr val="103154"/>
              </a:solidFill>
              <a:cs typeface="Times New Roman" charset="0"/>
            </a:rPr>
            <a:t> </a:t>
          </a:r>
          <a:r>
            <a:rPr lang="en-US" sz="2400" b="1" dirty="0" err="1">
              <a:solidFill>
                <a:srgbClr val="103154"/>
              </a:solidFill>
              <a:cs typeface="Times New Roman" charset="0"/>
            </a:rPr>
            <a:t>của</a:t>
          </a:r>
          <a:r>
            <a:rPr lang="en-US" sz="2400" b="1" dirty="0">
              <a:solidFill>
                <a:srgbClr val="103154"/>
              </a:solidFill>
              <a:cs typeface="Times New Roman" charset="0"/>
            </a:rPr>
            <a:t> r</a:t>
          </a:r>
          <a:endParaRPr lang="en-US" sz="2400" b="1" dirty="0">
            <a:solidFill>
              <a:srgbClr val="103154"/>
            </a:solidFill>
            <a:latin typeface="Times New Roman" pitchFamily="18" charset="0"/>
            <a:cs typeface="Times New Roman" pitchFamily="18" charset="0"/>
          </a:endParaRPr>
        </a:p>
      </dgm:t>
    </dgm:pt>
    <dgm:pt modelId="{760AD8E7-2502-4DDA-A4AF-0394F3F42065}" type="parTrans" cxnId="{CB8177CC-63C0-4A7E-9A70-676BF8787F94}">
      <dgm:prSet/>
      <dgm:spPr/>
      <dgm:t>
        <a:bodyPr/>
        <a:lstStyle/>
        <a:p>
          <a:endParaRPr lang="en-US"/>
        </a:p>
      </dgm:t>
    </dgm:pt>
    <dgm:pt modelId="{9D6F08D9-ECD8-4449-B96B-CBFF5C91E02C}" type="sibTrans" cxnId="{CB8177CC-63C0-4A7E-9A70-676BF8787F94}">
      <dgm:prSet/>
      <dgm:spPr/>
      <dgm:t>
        <a:bodyPr/>
        <a:lstStyle/>
        <a:p>
          <a:endParaRPr lang="en-US"/>
        </a:p>
      </dgm:t>
    </dgm:pt>
    <dgm:pt modelId="{C9BFF57B-C273-4202-912B-6742665F8CB7}">
      <dgm:prSet custT="1">
        <dgm:style>
          <a:lnRef idx="3">
            <a:schemeClr val="lt1"/>
          </a:lnRef>
          <a:fillRef idx="1">
            <a:schemeClr val="dk1"/>
          </a:fillRef>
          <a:effectRef idx="1">
            <a:schemeClr val="dk1"/>
          </a:effectRef>
          <a:fontRef idx="minor">
            <a:schemeClr val="lt1"/>
          </a:fontRef>
        </dgm:style>
      </dgm:prSet>
      <dgm:spPr/>
      <dgm:t>
        <a:bodyPr/>
        <a:lstStyle/>
        <a:p>
          <a:pPr algn="ctr" rtl="0"/>
          <a:r>
            <a:rPr lang="en-US" sz="2400" b="1" dirty="0">
              <a:solidFill>
                <a:srgbClr val="103154"/>
              </a:solidFill>
              <a:cs typeface="Times New Roman" charset="0"/>
            </a:rPr>
            <a:t>P</a:t>
          </a:r>
          <a:r>
            <a:rPr lang="vi-VN" sz="2400" b="1" dirty="0">
              <a:solidFill>
                <a:srgbClr val="103154"/>
              </a:solidFill>
              <a:cs typeface="Times New Roman" charset="0"/>
            </a:rPr>
            <a:t>hương phá</a:t>
          </a:r>
          <a:r>
            <a:rPr lang="en-US" sz="2400" b="1" dirty="0">
              <a:solidFill>
                <a:srgbClr val="103154"/>
              </a:solidFill>
              <a:cs typeface="Times New Roman" charset="0"/>
            </a:rPr>
            <a:t>p </a:t>
          </a:r>
          <a:r>
            <a:rPr lang="en-US" sz="2400" b="1" dirty="0" err="1">
              <a:solidFill>
                <a:srgbClr val="103154"/>
              </a:solidFill>
              <a:cs typeface="Times New Roman" charset="0"/>
            </a:rPr>
            <a:t>này</a:t>
          </a:r>
          <a:r>
            <a:rPr lang="en-US" sz="2400" b="1" dirty="0">
              <a:solidFill>
                <a:srgbClr val="103154"/>
              </a:solidFill>
              <a:cs typeface="Times New Roman" charset="0"/>
            </a:rPr>
            <a:t> </a:t>
          </a:r>
          <a:r>
            <a:rPr lang="en-US" sz="2400" b="1" dirty="0" err="1">
              <a:solidFill>
                <a:srgbClr val="103154"/>
              </a:solidFill>
              <a:cs typeface="Times New Roman" charset="0"/>
            </a:rPr>
            <a:t>vừa</a:t>
          </a:r>
          <a:r>
            <a:rPr lang="en-US" sz="2400" b="1" dirty="0">
              <a:solidFill>
                <a:srgbClr val="103154"/>
              </a:solidFill>
              <a:cs typeface="Times New Roman" charset="0"/>
            </a:rPr>
            <a:t> </a:t>
          </a:r>
          <a:r>
            <a:rPr lang="en-US" sz="2400" b="1" dirty="0" err="1">
              <a:solidFill>
                <a:srgbClr val="103154"/>
              </a:solidFill>
              <a:cs typeface="Times New Roman" charset="0"/>
            </a:rPr>
            <a:t>mang</a:t>
          </a:r>
          <a:r>
            <a:rPr lang="en-US" sz="2400" b="1" dirty="0">
              <a:solidFill>
                <a:srgbClr val="103154"/>
              </a:solidFill>
              <a:cs typeface="Times New Roman" charset="0"/>
            </a:rPr>
            <a:t> </a:t>
          </a:r>
          <a:r>
            <a:rPr lang="en-US" sz="2400" b="1" dirty="0" err="1">
              <a:solidFill>
                <a:srgbClr val="103154"/>
              </a:solidFill>
              <a:cs typeface="Times New Roman" charset="0"/>
            </a:rPr>
            <a:t>nhược</a:t>
          </a:r>
          <a:r>
            <a:rPr lang="en-US" sz="2400" b="1" dirty="0">
              <a:solidFill>
                <a:srgbClr val="103154"/>
              </a:solidFill>
              <a:cs typeface="Times New Roman" charset="0"/>
            </a:rPr>
            <a:t> </a:t>
          </a:r>
          <a:r>
            <a:rPr lang="en-US" sz="2400" b="1" dirty="0" err="1">
              <a:solidFill>
                <a:srgbClr val="103154"/>
              </a:solidFill>
              <a:cs typeface="Times New Roman" charset="0"/>
            </a:rPr>
            <a:t>điểm</a:t>
          </a:r>
          <a:r>
            <a:rPr lang="en-US" sz="2400" b="1" dirty="0">
              <a:solidFill>
                <a:srgbClr val="103154"/>
              </a:solidFill>
              <a:cs typeface="Times New Roman" charset="0"/>
            </a:rPr>
            <a:t> </a:t>
          </a:r>
          <a:r>
            <a:rPr lang="en-US" sz="2400" b="1" dirty="0" err="1">
              <a:solidFill>
                <a:srgbClr val="103154"/>
              </a:solidFill>
              <a:cs typeface="Times New Roman" charset="0"/>
            </a:rPr>
            <a:t>của</a:t>
          </a:r>
          <a:r>
            <a:rPr lang="en-US" sz="2400" b="1" dirty="0">
              <a:solidFill>
                <a:srgbClr val="103154"/>
              </a:solidFill>
              <a:cs typeface="Times New Roman" charset="0"/>
            </a:rPr>
            <a:t> p</a:t>
          </a:r>
          <a:r>
            <a:rPr lang="vi-VN" sz="2400" b="1" dirty="0">
              <a:solidFill>
                <a:srgbClr val="103154"/>
              </a:solidFill>
              <a:cs typeface="Times New Roman" charset="0"/>
            </a:rPr>
            <a:t>hương phá</a:t>
          </a:r>
          <a:r>
            <a:rPr lang="en-US" sz="2400" b="1" dirty="0">
              <a:solidFill>
                <a:srgbClr val="103154"/>
              </a:solidFill>
              <a:cs typeface="Times New Roman" charset="0"/>
            </a:rPr>
            <a:t>p </a:t>
          </a:r>
          <a:r>
            <a:rPr lang="en-US" sz="2400" b="1" dirty="0" err="1">
              <a:solidFill>
                <a:srgbClr val="103154"/>
              </a:solidFill>
              <a:cs typeface="Times New Roman" charset="0"/>
            </a:rPr>
            <a:t>giá</a:t>
          </a:r>
          <a:r>
            <a:rPr lang="en-US" sz="2400" b="1" dirty="0">
              <a:solidFill>
                <a:srgbClr val="103154"/>
              </a:solidFill>
              <a:cs typeface="Times New Roman" charset="0"/>
            </a:rPr>
            <a:t> </a:t>
          </a:r>
          <a:r>
            <a:rPr lang="en-US" sz="2400" b="1" dirty="0" err="1">
              <a:solidFill>
                <a:srgbClr val="103154"/>
              </a:solidFill>
              <a:cs typeface="Times New Roman" charset="0"/>
            </a:rPr>
            <a:t>trị</a:t>
          </a:r>
          <a:r>
            <a:rPr lang="en-US" sz="2400" b="1" dirty="0">
              <a:solidFill>
                <a:srgbClr val="103154"/>
              </a:solidFill>
              <a:cs typeface="Times New Roman" charset="0"/>
            </a:rPr>
            <a:t> </a:t>
          </a:r>
          <a:r>
            <a:rPr lang="en-US" sz="2400" b="1" dirty="0" err="1">
              <a:solidFill>
                <a:srgbClr val="103154"/>
              </a:solidFill>
              <a:cs typeface="Times New Roman" charset="0"/>
            </a:rPr>
            <a:t>tài</a:t>
          </a:r>
          <a:r>
            <a:rPr lang="en-US" sz="2400" b="1" dirty="0">
              <a:solidFill>
                <a:srgbClr val="103154"/>
              </a:solidFill>
              <a:cs typeface="Times New Roman" charset="0"/>
            </a:rPr>
            <a:t> </a:t>
          </a:r>
          <a:r>
            <a:rPr lang="en-US" sz="2400" b="1" dirty="0" err="1">
              <a:solidFill>
                <a:srgbClr val="103154"/>
              </a:solidFill>
              <a:cs typeface="Times New Roman" charset="0"/>
            </a:rPr>
            <a:t>sản</a:t>
          </a:r>
          <a:r>
            <a:rPr lang="en-US" sz="2400" b="1" dirty="0">
              <a:solidFill>
                <a:srgbClr val="103154"/>
              </a:solidFill>
              <a:cs typeface="Times New Roman" charset="0"/>
            </a:rPr>
            <a:t> </a:t>
          </a:r>
          <a:r>
            <a:rPr lang="en-US" sz="2400" b="1" dirty="0" err="1">
              <a:solidFill>
                <a:srgbClr val="103154"/>
              </a:solidFill>
              <a:cs typeface="Times New Roman" charset="0"/>
            </a:rPr>
            <a:t>vừa</a:t>
          </a:r>
          <a:r>
            <a:rPr lang="en-US" sz="2400" b="1" dirty="0">
              <a:solidFill>
                <a:srgbClr val="103154"/>
              </a:solidFill>
              <a:cs typeface="Times New Roman" charset="0"/>
            </a:rPr>
            <a:t> </a:t>
          </a:r>
          <a:r>
            <a:rPr lang="en-US" sz="2400" b="1" dirty="0" err="1">
              <a:solidFill>
                <a:srgbClr val="103154"/>
              </a:solidFill>
              <a:cs typeface="Times New Roman" charset="0"/>
            </a:rPr>
            <a:t>có</a:t>
          </a:r>
          <a:r>
            <a:rPr lang="en-US" sz="2400" b="1" dirty="0">
              <a:solidFill>
                <a:srgbClr val="103154"/>
              </a:solidFill>
              <a:cs typeface="Times New Roman" charset="0"/>
            </a:rPr>
            <a:t> </a:t>
          </a:r>
          <a:r>
            <a:rPr lang="en-US" sz="2400" b="1" dirty="0" err="1">
              <a:solidFill>
                <a:srgbClr val="103154"/>
              </a:solidFill>
              <a:cs typeface="Times New Roman" charset="0"/>
            </a:rPr>
            <a:t>hạn</a:t>
          </a:r>
          <a:r>
            <a:rPr lang="en-US" sz="2400" b="1" dirty="0">
              <a:solidFill>
                <a:srgbClr val="103154"/>
              </a:solidFill>
              <a:cs typeface="Times New Roman" charset="0"/>
            </a:rPr>
            <a:t> </a:t>
          </a:r>
          <a:r>
            <a:rPr lang="en-US" sz="2400" b="1" dirty="0" err="1">
              <a:solidFill>
                <a:srgbClr val="103154"/>
              </a:solidFill>
              <a:cs typeface="Times New Roman" charset="0"/>
            </a:rPr>
            <a:t>chế</a:t>
          </a:r>
          <a:r>
            <a:rPr lang="en-US" sz="2400" b="1" dirty="0">
              <a:solidFill>
                <a:srgbClr val="103154"/>
              </a:solidFill>
              <a:cs typeface="Times New Roman" charset="0"/>
            </a:rPr>
            <a:t> </a:t>
          </a:r>
          <a:r>
            <a:rPr lang="en-US" sz="2400" b="1" dirty="0" err="1">
              <a:solidFill>
                <a:srgbClr val="103154"/>
              </a:solidFill>
              <a:cs typeface="Times New Roman" charset="0"/>
            </a:rPr>
            <a:t>của</a:t>
          </a:r>
          <a:r>
            <a:rPr lang="en-US" sz="2400" b="1" dirty="0">
              <a:solidFill>
                <a:srgbClr val="103154"/>
              </a:solidFill>
              <a:cs typeface="Times New Roman" charset="0"/>
            </a:rPr>
            <a:t> p</a:t>
          </a:r>
          <a:r>
            <a:rPr lang="vi-VN" sz="2400" b="1" dirty="0">
              <a:solidFill>
                <a:srgbClr val="103154"/>
              </a:solidFill>
              <a:cs typeface="Times New Roman" charset="0"/>
            </a:rPr>
            <a:t>hương phá</a:t>
          </a:r>
          <a:r>
            <a:rPr lang="en-US" sz="2400" b="1" dirty="0">
              <a:solidFill>
                <a:srgbClr val="103154"/>
              </a:solidFill>
              <a:cs typeface="Times New Roman" charset="0"/>
            </a:rPr>
            <a:t>p </a:t>
          </a:r>
          <a:r>
            <a:rPr lang="en-US" sz="2400" b="1" dirty="0" err="1">
              <a:solidFill>
                <a:srgbClr val="103154"/>
              </a:solidFill>
              <a:cs typeface="Times New Roman" charset="0"/>
            </a:rPr>
            <a:t>chiết</a:t>
          </a:r>
          <a:r>
            <a:rPr lang="en-US" sz="2400" b="1" dirty="0">
              <a:solidFill>
                <a:srgbClr val="103154"/>
              </a:solidFill>
              <a:cs typeface="Times New Roman" charset="0"/>
            </a:rPr>
            <a:t> </a:t>
          </a:r>
          <a:r>
            <a:rPr lang="en-US" sz="2400" b="1" dirty="0" err="1">
              <a:solidFill>
                <a:srgbClr val="103154"/>
              </a:solidFill>
              <a:cs typeface="Times New Roman" charset="0"/>
            </a:rPr>
            <a:t>khấu</a:t>
          </a:r>
          <a:r>
            <a:rPr lang="en-US" sz="2400" b="1" dirty="0">
              <a:solidFill>
                <a:srgbClr val="103154"/>
              </a:solidFill>
              <a:cs typeface="Times New Roman" charset="0"/>
            </a:rPr>
            <a:t> </a:t>
          </a:r>
          <a:r>
            <a:rPr lang="en-US" sz="2400" b="1" dirty="0" err="1">
              <a:solidFill>
                <a:srgbClr val="103154"/>
              </a:solidFill>
              <a:cs typeface="Times New Roman" charset="0"/>
            </a:rPr>
            <a:t>dòng</a:t>
          </a:r>
          <a:r>
            <a:rPr lang="en-US" sz="2400" b="1" dirty="0">
              <a:solidFill>
                <a:srgbClr val="103154"/>
              </a:solidFill>
              <a:cs typeface="Times New Roman" charset="0"/>
            </a:rPr>
            <a:t> t</a:t>
          </a:r>
          <a:r>
            <a:rPr lang="vi-VN" sz="2400" b="1" dirty="0">
              <a:solidFill>
                <a:srgbClr val="103154"/>
              </a:solidFill>
              <a:cs typeface="Times New Roman" charset="0"/>
            </a:rPr>
            <a:t>hu nhập</a:t>
          </a:r>
          <a:r>
            <a:rPr lang="en-US" sz="2400" b="1" dirty="0">
              <a:solidFill>
                <a:srgbClr val="103154"/>
              </a:solidFill>
              <a:cs typeface="Times New Roman" charset="0"/>
            </a:rPr>
            <a:t> </a:t>
          </a:r>
          <a:r>
            <a:rPr lang="en-US" sz="2400" b="1" dirty="0" err="1">
              <a:solidFill>
                <a:srgbClr val="103154"/>
              </a:solidFill>
              <a:cs typeface="Times New Roman" charset="0"/>
            </a:rPr>
            <a:t>trong</a:t>
          </a:r>
          <a:r>
            <a:rPr lang="en-US" sz="2400" b="1" dirty="0">
              <a:solidFill>
                <a:srgbClr val="103154"/>
              </a:solidFill>
              <a:cs typeface="Times New Roman" charset="0"/>
            </a:rPr>
            <a:t> </a:t>
          </a:r>
          <a:r>
            <a:rPr lang="en-US" sz="2400" b="1" dirty="0" err="1">
              <a:solidFill>
                <a:srgbClr val="103154"/>
              </a:solidFill>
              <a:cs typeface="Times New Roman" charset="0"/>
            </a:rPr>
            <a:t>tương</a:t>
          </a:r>
          <a:r>
            <a:rPr lang="en-US" sz="2400" b="1" dirty="0">
              <a:solidFill>
                <a:srgbClr val="103154"/>
              </a:solidFill>
              <a:cs typeface="Times New Roman" charset="0"/>
            </a:rPr>
            <a:t> </a:t>
          </a:r>
          <a:r>
            <a:rPr lang="en-US" sz="2400" b="1" dirty="0" err="1">
              <a:solidFill>
                <a:srgbClr val="103154"/>
              </a:solidFill>
              <a:cs typeface="Times New Roman" charset="0"/>
            </a:rPr>
            <a:t>lai</a:t>
          </a:r>
          <a:endParaRPr lang="en-US" sz="2400" dirty="0">
            <a:solidFill>
              <a:srgbClr val="103154"/>
            </a:solidFill>
            <a:latin typeface="Times New Roman" pitchFamily="18" charset="0"/>
            <a:cs typeface="Times New Roman" pitchFamily="18" charset="0"/>
          </a:endParaRPr>
        </a:p>
      </dgm:t>
    </dgm:pt>
    <dgm:pt modelId="{EF31445B-B7A5-4E20-9EA4-8EAFD8B9996F}" type="sibTrans" cxnId="{859CFCAF-F3CE-4EC1-8BEF-695D9209BA47}">
      <dgm:prSet/>
      <dgm:spPr/>
      <dgm:t>
        <a:bodyPr/>
        <a:lstStyle/>
        <a:p>
          <a:endParaRPr lang="en-US"/>
        </a:p>
      </dgm:t>
    </dgm:pt>
    <dgm:pt modelId="{0EB0FBA1-1D97-475F-8284-0E09325CBCE0}" type="parTrans" cxnId="{859CFCAF-F3CE-4EC1-8BEF-695D9209BA47}">
      <dgm:prSet/>
      <dgm:spPr/>
      <dgm:t>
        <a:bodyPr/>
        <a:lstStyle/>
        <a:p>
          <a:endParaRPr lang="en-US"/>
        </a:p>
      </dgm:t>
    </dgm:pt>
    <dgm:pt modelId="{75C667C5-EC6D-4BA5-A424-CF481AB77B34}" type="pres">
      <dgm:prSet presAssocID="{10D805AA-07C2-4A3C-8C0D-09BE7875657D}" presName="Name0" presStyleCnt="0">
        <dgm:presLayoutVars>
          <dgm:dir/>
          <dgm:animLvl val="lvl"/>
          <dgm:resizeHandles val="exact"/>
        </dgm:presLayoutVars>
      </dgm:prSet>
      <dgm:spPr/>
    </dgm:pt>
    <dgm:pt modelId="{815FFE4E-43ED-43CA-AEAC-B98DEC0DCCFC}" type="pres">
      <dgm:prSet presAssocID="{C9BFF57B-C273-4202-912B-6742665F8CB7}" presName="compositeNode" presStyleCnt="0">
        <dgm:presLayoutVars>
          <dgm:bulletEnabled val="1"/>
        </dgm:presLayoutVars>
      </dgm:prSet>
      <dgm:spPr/>
    </dgm:pt>
    <dgm:pt modelId="{C023AFB5-EC3E-4E07-9574-E4B18F3B2C62}" type="pres">
      <dgm:prSet presAssocID="{C9BFF57B-C273-4202-912B-6742665F8CB7}" presName="bgRect" presStyleLbl="node1" presStyleIdx="0" presStyleCnt="2" custAng="5400000" custScaleY="51402" custLinFactNeighborX="2059" custLinFactNeighborY="21256"/>
      <dgm:spPr/>
    </dgm:pt>
    <dgm:pt modelId="{DD70C7E9-C7B1-47BD-BCD1-A46A64790219}" type="pres">
      <dgm:prSet presAssocID="{C9BFF57B-C273-4202-912B-6742665F8CB7}" presName="parentNode" presStyleLbl="node1" presStyleIdx="0" presStyleCnt="2">
        <dgm:presLayoutVars>
          <dgm:chMax val="0"/>
          <dgm:bulletEnabled val="1"/>
        </dgm:presLayoutVars>
      </dgm:prSet>
      <dgm:spPr/>
    </dgm:pt>
    <dgm:pt modelId="{2A4FC004-0DA4-48B5-86E3-8C378220361D}" type="pres">
      <dgm:prSet presAssocID="{EF31445B-B7A5-4E20-9EA4-8EAFD8B9996F}" presName="hSp" presStyleCnt="0"/>
      <dgm:spPr/>
    </dgm:pt>
    <dgm:pt modelId="{6C1F3164-BBD5-42BD-BF30-0DB9466E2125}" type="pres">
      <dgm:prSet presAssocID="{EF31445B-B7A5-4E20-9EA4-8EAFD8B9996F}" presName="vProcSp" presStyleCnt="0"/>
      <dgm:spPr/>
    </dgm:pt>
    <dgm:pt modelId="{13E293C8-0140-46ED-945E-BE71A58E5337}" type="pres">
      <dgm:prSet presAssocID="{EF31445B-B7A5-4E20-9EA4-8EAFD8B9996F}" presName="vSp1" presStyleCnt="0"/>
      <dgm:spPr/>
    </dgm:pt>
    <dgm:pt modelId="{4721001D-6246-4A14-8C7C-A38BC46E659D}" type="pres">
      <dgm:prSet presAssocID="{EF31445B-B7A5-4E20-9EA4-8EAFD8B9996F}" presName="simulatedConn" presStyleLbl="solidFgAcc1" presStyleIdx="0" presStyleCnt="1" custLinFactY="-177509" custLinFactNeighborX="-2700" custLinFactNeighborY="-200000"/>
      <dgm:spPr>
        <a:prstGeom prst="mathPlus">
          <a:avLst/>
        </a:prstGeom>
      </dgm:spPr>
    </dgm:pt>
    <dgm:pt modelId="{0CA9D21C-E24D-482E-937E-299AC2C99D53}" type="pres">
      <dgm:prSet presAssocID="{EF31445B-B7A5-4E20-9EA4-8EAFD8B9996F}" presName="vSp2" presStyleCnt="0"/>
      <dgm:spPr/>
    </dgm:pt>
    <dgm:pt modelId="{E7C37ABA-3230-4808-A6DE-7B51FDC1663F}" type="pres">
      <dgm:prSet presAssocID="{EF31445B-B7A5-4E20-9EA4-8EAFD8B9996F}" presName="sibTrans" presStyleCnt="0"/>
      <dgm:spPr/>
    </dgm:pt>
    <dgm:pt modelId="{A46598BD-021C-43A8-A196-974CAD4B24F2}" type="pres">
      <dgm:prSet presAssocID="{710515DC-BA62-4935-9345-48E8308E3400}" presName="compositeNode" presStyleCnt="0">
        <dgm:presLayoutVars>
          <dgm:bulletEnabled val="1"/>
        </dgm:presLayoutVars>
      </dgm:prSet>
      <dgm:spPr/>
    </dgm:pt>
    <dgm:pt modelId="{56D4E772-4AF0-496C-894A-5192BB161A46}" type="pres">
      <dgm:prSet presAssocID="{710515DC-BA62-4935-9345-48E8308E3400}" presName="bgRect" presStyleLbl="node1" presStyleIdx="1" presStyleCnt="2" custAng="5400000" custScaleY="51692" custLinFactNeighborX="3770" custLinFactNeighborY="21401"/>
      <dgm:spPr/>
    </dgm:pt>
    <dgm:pt modelId="{9C099151-DB5E-4C24-8FA9-2D820D125967}" type="pres">
      <dgm:prSet presAssocID="{710515DC-BA62-4935-9345-48E8308E3400}" presName="parentNode" presStyleLbl="node1" presStyleIdx="1" presStyleCnt="2">
        <dgm:presLayoutVars>
          <dgm:chMax val="0"/>
          <dgm:bulletEnabled val="1"/>
        </dgm:presLayoutVars>
      </dgm:prSet>
      <dgm:spPr/>
    </dgm:pt>
  </dgm:ptLst>
  <dgm:cxnLst>
    <dgm:cxn modelId="{75A15D5A-10B7-AD46-9B2E-0CE0F904D50F}" type="presOf" srcId="{C9BFF57B-C273-4202-912B-6742665F8CB7}" destId="{DD70C7E9-C7B1-47BD-BCD1-A46A64790219}" srcOrd="1" destOrd="0" presId="urn:microsoft.com/office/officeart/2005/8/layout/hProcess7#3"/>
    <dgm:cxn modelId="{8C8B9160-5A9E-3344-9360-F80B0BD71AC0}" type="presOf" srcId="{710515DC-BA62-4935-9345-48E8308E3400}" destId="{9C099151-DB5E-4C24-8FA9-2D820D125967}" srcOrd="1" destOrd="0" presId="urn:microsoft.com/office/officeart/2005/8/layout/hProcess7#3"/>
    <dgm:cxn modelId="{7579136D-376E-D245-98B7-5F1DC4E66DE1}" type="presOf" srcId="{10D805AA-07C2-4A3C-8C0D-09BE7875657D}" destId="{75C667C5-EC6D-4BA5-A424-CF481AB77B34}" srcOrd="0" destOrd="0" presId="urn:microsoft.com/office/officeart/2005/8/layout/hProcess7#3"/>
    <dgm:cxn modelId="{96542089-8AD7-264C-83B2-356AF493ECAC}" type="presOf" srcId="{C9BFF57B-C273-4202-912B-6742665F8CB7}" destId="{C023AFB5-EC3E-4E07-9574-E4B18F3B2C62}" srcOrd="0" destOrd="0" presId="urn:microsoft.com/office/officeart/2005/8/layout/hProcess7#3"/>
    <dgm:cxn modelId="{EB838C9C-0B81-9446-9038-3BF5358FF9D8}" type="presOf" srcId="{710515DC-BA62-4935-9345-48E8308E3400}" destId="{56D4E772-4AF0-496C-894A-5192BB161A46}" srcOrd="0" destOrd="0" presId="urn:microsoft.com/office/officeart/2005/8/layout/hProcess7#3"/>
    <dgm:cxn modelId="{859CFCAF-F3CE-4EC1-8BEF-695D9209BA47}" srcId="{10D805AA-07C2-4A3C-8C0D-09BE7875657D}" destId="{C9BFF57B-C273-4202-912B-6742665F8CB7}" srcOrd="0" destOrd="0" parTransId="{0EB0FBA1-1D97-475F-8284-0E09325CBCE0}" sibTransId="{EF31445B-B7A5-4E20-9EA4-8EAFD8B9996F}"/>
    <dgm:cxn modelId="{CB8177CC-63C0-4A7E-9A70-676BF8787F94}" srcId="{10D805AA-07C2-4A3C-8C0D-09BE7875657D}" destId="{710515DC-BA62-4935-9345-48E8308E3400}" srcOrd="1" destOrd="0" parTransId="{760AD8E7-2502-4DDA-A4AF-0394F3F42065}" sibTransId="{9D6F08D9-ECD8-4449-B96B-CBFF5C91E02C}"/>
    <dgm:cxn modelId="{C771A4C8-08BA-7E49-B69C-4B8C85414886}" type="presParOf" srcId="{75C667C5-EC6D-4BA5-A424-CF481AB77B34}" destId="{815FFE4E-43ED-43CA-AEAC-B98DEC0DCCFC}" srcOrd="0" destOrd="0" presId="urn:microsoft.com/office/officeart/2005/8/layout/hProcess7#3"/>
    <dgm:cxn modelId="{BC699B68-A6B4-7E44-80EE-1BCA26B58D2D}" type="presParOf" srcId="{815FFE4E-43ED-43CA-AEAC-B98DEC0DCCFC}" destId="{C023AFB5-EC3E-4E07-9574-E4B18F3B2C62}" srcOrd="0" destOrd="0" presId="urn:microsoft.com/office/officeart/2005/8/layout/hProcess7#3"/>
    <dgm:cxn modelId="{040704B4-F676-424F-B0F5-CDF493A904EA}" type="presParOf" srcId="{815FFE4E-43ED-43CA-AEAC-B98DEC0DCCFC}" destId="{DD70C7E9-C7B1-47BD-BCD1-A46A64790219}" srcOrd="1" destOrd="0" presId="urn:microsoft.com/office/officeart/2005/8/layout/hProcess7#3"/>
    <dgm:cxn modelId="{89CF1089-8B2F-9942-A256-8B73E8F263AF}" type="presParOf" srcId="{75C667C5-EC6D-4BA5-A424-CF481AB77B34}" destId="{2A4FC004-0DA4-48B5-86E3-8C378220361D}" srcOrd="1" destOrd="0" presId="urn:microsoft.com/office/officeart/2005/8/layout/hProcess7#3"/>
    <dgm:cxn modelId="{7E8AAD72-339E-DB4A-8896-6AACABDD2842}" type="presParOf" srcId="{75C667C5-EC6D-4BA5-A424-CF481AB77B34}" destId="{6C1F3164-BBD5-42BD-BF30-0DB9466E2125}" srcOrd="2" destOrd="0" presId="urn:microsoft.com/office/officeart/2005/8/layout/hProcess7#3"/>
    <dgm:cxn modelId="{DF51EE27-EDBB-AE48-A7A1-342D61F109C4}" type="presParOf" srcId="{6C1F3164-BBD5-42BD-BF30-0DB9466E2125}" destId="{13E293C8-0140-46ED-945E-BE71A58E5337}" srcOrd="0" destOrd="0" presId="urn:microsoft.com/office/officeart/2005/8/layout/hProcess7#3"/>
    <dgm:cxn modelId="{9BD0647D-D772-5F4E-8567-9BAABD2DE08C}" type="presParOf" srcId="{6C1F3164-BBD5-42BD-BF30-0DB9466E2125}" destId="{4721001D-6246-4A14-8C7C-A38BC46E659D}" srcOrd="1" destOrd="0" presId="urn:microsoft.com/office/officeart/2005/8/layout/hProcess7#3"/>
    <dgm:cxn modelId="{4C0896D6-919F-114C-84FB-6790138EC50A}" type="presParOf" srcId="{6C1F3164-BBD5-42BD-BF30-0DB9466E2125}" destId="{0CA9D21C-E24D-482E-937E-299AC2C99D53}" srcOrd="2" destOrd="0" presId="urn:microsoft.com/office/officeart/2005/8/layout/hProcess7#3"/>
    <dgm:cxn modelId="{D631C192-C9ED-854D-9137-5FF13113D04D}" type="presParOf" srcId="{75C667C5-EC6D-4BA5-A424-CF481AB77B34}" destId="{E7C37ABA-3230-4808-A6DE-7B51FDC1663F}" srcOrd="3" destOrd="0" presId="urn:microsoft.com/office/officeart/2005/8/layout/hProcess7#3"/>
    <dgm:cxn modelId="{B6749871-81AC-CF4F-92F4-81EBF45CD05E}" type="presParOf" srcId="{75C667C5-EC6D-4BA5-A424-CF481AB77B34}" destId="{A46598BD-021C-43A8-A196-974CAD4B24F2}" srcOrd="4" destOrd="0" presId="urn:microsoft.com/office/officeart/2005/8/layout/hProcess7#3"/>
    <dgm:cxn modelId="{7406A5B2-C06F-034A-B6AE-C84F763C7AE5}" type="presParOf" srcId="{A46598BD-021C-43A8-A196-974CAD4B24F2}" destId="{56D4E772-4AF0-496C-894A-5192BB161A46}" srcOrd="0" destOrd="0" presId="urn:microsoft.com/office/officeart/2005/8/layout/hProcess7#3"/>
    <dgm:cxn modelId="{BF6AA3DC-F477-DA4E-88E8-36390B5CF832}" type="presParOf" srcId="{A46598BD-021C-43A8-A196-974CAD4B24F2}" destId="{9C099151-DB5E-4C24-8FA9-2D820D125967}" srcOrd="1" destOrd="0" presId="urn:microsoft.com/office/officeart/2005/8/layout/hProcess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E8B9A-6876-4309-99FA-8278E4CF79AE}">
      <dsp:nvSpPr>
        <dsp:cNvPr id="0" name=""/>
        <dsp:cNvSpPr/>
      </dsp:nvSpPr>
      <dsp:spPr>
        <a:xfrm>
          <a:off x="3745621" y="914523"/>
          <a:ext cx="704157" cy="91440"/>
        </a:xfrm>
        <a:custGeom>
          <a:avLst/>
          <a:gdLst/>
          <a:ahLst/>
          <a:cxnLst/>
          <a:rect l="0" t="0" r="0" b="0"/>
          <a:pathLst>
            <a:path>
              <a:moveTo>
                <a:pt x="0" y="45720"/>
              </a:moveTo>
              <a:lnTo>
                <a:pt x="704157" y="45720"/>
              </a:lnTo>
            </a:path>
          </a:pathLst>
        </a:custGeom>
        <a:noFill/>
        <a:ln w="254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9331" y="956569"/>
        <a:ext cx="36737" cy="7347"/>
      </dsp:txXfrm>
    </dsp:sp>
    <dsp:sp modelId="{7AE8ED67-878F-4022-9107-3F101B2D7FBF}">
      <dsp:nvSpPr>
        <dsp:cNvPr id="0" name=""/>
        <dsp:cNvSpPr/>
      </dsp:nvSpPr>
      <dsp:spPr>
        <a:xfrm>
          <a:off x="552825" y="1864"/>
          <a:ext cx="3194595" cy="1916757"/>
        </a:xfrm>
        <a:prstGeom prst="rect">
          <a:avLst/>
        </a:prstGeom>
        <a:solidFill>
          <a:schemeClr val="dk1"/>
        </a:solidFill>
        <a:ln w="50800" cap="flat" cmpd="sng" algn="ctr">
          <a:solidFill>
            <a:schemeClr val="lt1">
              <a:alpha val="80000"/>
            </a:schemeClr>
          </a:solidFill>
          <a:prstDash val="solid"/>
        </a:ln>
        <a:effectLst/>
      </dsp:spPr>
      <dsp:style>
        <a:lnRef idx="3">
          <a:schemeClr val="lt1"/>
        </a:lnRef>
        <a:fillRef idx="1">
          <a:schemeClr val="dk1"/>
        </a:fillRef>
        <a:effectRef idx="1">
          <a:schemeClr val="dk1"/>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err="1">
              <a:solidFill>
                <a:srgbClr val="103154"/>
              </a:solidFill>
              <a:latin typeface="Times New Roman"/>
              <a:cs typeface="Times New Roman"/>
            </a:rPr>
            <a:t>Tiến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hành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đánh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giá</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số</a:t>
          </a:r>
          <a:r>
            <a:rPr lang="en-US" sz="2200" kern="1200" dirty="0">
              <a:solidFill>
                <a:srgbClr val="103154"/>
              </a:solidFill>
              <a:latin typeface="Times New Roman"/>
              <a:cs typeface="Times New Roman"/>
            </a:rPr>
            <a:t> TS </a:t>
          </a:r>
          <a:r>
            <a:rPr lang="en-US" sz="2200" kern="1200" dirty="0" err="1">
              <a:solidFill>
                <a:srgbClr val="103154"/>
              </a:solidFill>
              <a:latin typeface="Times New Roman"/>
              <a:cs typeface="Times New Roman"/>
            </a:rPr>
            <a:t>còn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lại</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trên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nguyên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tắc</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sử</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dụng</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giá</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thị</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trường</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để</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tính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cho</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từng</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tài</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sản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hoặc</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từng</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loại</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tài</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sản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cụ</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thể</a:t>
          </a:r>
          <a:endParaRPr lang="en-US" sz="2200" kern="1200" dirty="0">
            <a:solidFill>
              <a:srgbClr val="103154"/>
            </a:solidFill>
            <a:latin typeface="Times New Roman"/>
            <a:cs typeface="Times New Roman"/>
          </a:endParaRPr>
        </a:p>
      </dsp:txBody>
      <dsp:txXfrm>
        <a:off x="552825" y="1864"/>
        <a:ext cx="3194595" cy="1916757"/>
      </dsp:txXfrm>
    </dsp:sp>
    <dsp:sp modelId="{9F417472-A7BE-48A7-A85F-DF15A4D05B8E}">
      <dsp:nvSpPr>
        <dsp:cNvPr id="0" name=""/>
        <dsp:cNvSpPr/>
      </dsp:nvSpPr>
      <dsp:spPr>
        <a:xfrm>
          <a:off x="2150123" y="1916821"/>
          <a:ext cx="3929352" cy="704157"/>
        </a:xfrm>
        <a:custGeom>
          <a:avLst/>
          <a:gdLst/>
          <a:ahLst/>
          <a:cxnLst/>
          <a:rect l="0" t="0" r="0" b="0"/>
          <a:pathLst>
            <a:path>
              <a:moveTo>
                <a:pt x="3929352" y="0"/>
              </a:moveTo>
              <a:lnTo>
                <a:pt x="3929352" y="369178"/>
              </a:lnTo>
              <a:lnTo>
                <a:pt x="0" y="369178"/>
              </a:lnTo>
              <a:lnTo>
                <a:pt x="0" y="704157"/>
              </a:lnTo>
            </a:path>
          </a:pathLst>
        </a:custGeom>
        <a:noFill/>
        <a:ln w="254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14863" y="2265226"/>
        <a:ext cx="199872" cy="7347"/>
      </dsp:txXfrm>
    </dsp:sp>
    <dsp:sp modelId="{045166CF-31A9-4487-A30B-80C605EA7C84}">
      <dsp:nvSpPr>
        <dsp:cNvPr id="0" name=""/>
        <dsp:cNvSpPr/>
      </dsp:nvSpPr>
      <dsp:spPr>
        <a:xfrm>
          <a:off x="4482178" y="1864"/>
          <a:ext cx="3194595" cy="1916757"/>
        </a:xfrm>
        <a:prstGeom prst="rect">
          <a:avLst/>
        </a:prstGeom>
        <a:solidFill>
          <a:schemeClr val="dk1"/>
        </a:solidFill>
        <a:ln w="50800" cap="flat" cmpd="sng" algn="ctr">
          <a:solidFill>
            <a:schemeClr val="lt1">
              <a:alpha val="80000"/>
            </a:schemeClr>
          </a:solidFill>
          <a:prstDash val="solid"/>
        </a:ln>
        <a:effectLst/>
      </dsp:spPr>
      <dsp:style>
        <a:lnRef idx="3">
          <a:schemeClr val="lt1"/>
        </a:lnRef>
        <a:fillRef idx="1">
          <a:schemeClr val="dk1"/>
        </a:fillRef>
        <a:effectRef idx="1">
          <a:schemeClr val="dk1"/>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err="1">
              <a:solidFill>
                <a:srgbClr val="103154"/>
              </a:solidFill>
              <a:latin typeface="Times New Roman"/>
              <a:cs typeface="Times New Roman"/>
            </a:rPr>
            <a:t>Tiến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hành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đánh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giá</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các</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khoản</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nợ</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phải</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trả</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của</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doanh</a:t>
          </a:r>
          <a:r>
            <a:rPr lang="en-US" sz="2200" kern="1200" dirty="0">
              <a:solidFill>
                <a:srgbClr val="103154"/>
              </a:solidFill>
              <a:latin typeface="Times New Roman"/>
              <a:cs typeface="Times New Roman"/>
            </a:rPr>
            <a:t> </a:t>
          </a:r>
          <a:r>
            <a:rPr lang="en-US" sz="2200" kern="1200" dirty="0" err="1">
              <a:solidFill>
                <a:srgbClr val="103154"/>
              </a:solidFill>
              <a:latin typeface="Times New Roman"/>
              <a:cs typeface="Times New Roman"/>
            </a:rPr>
            <a:t>nghiệp</a:t>
          </a:r>
          <a:r>
            <a:rPr lang="en-US" sz="2200" kern="1200" dirty="0">
              <a:solidFill>
                <a:srgbClr val="103154"/>
              </a:solidFill>
              <a:latin typeface="Times New Roman"/>
              <a:cs typeface="Times New Roman"/>
            </a:rPr>
            <a:t>.</a:t>
          </a:r>
        </a:p>
      </dsp:txBody>
      <dsp:txXfrm>
        <a:off x="4482178" y="1864"/>
        <a:ext cx="3194595" cy="1916757"/>
      </dsp:txXfrm>
    </dsp:sp>
    <dsp:sp modelId="{BC2792B4-D341-414B-8E5E-8AEA3E5A8425}">
      <dsp:nvSpPr>
        <dsp:cNvPr id="0" name=""/>
        <dsp:cNvSpPr/>
      </dsp:nvSpPr>
      <dsp:spPr>
        <a:xfrm>
          <a:off x="552825" y="2653379"/>
          <a:ext cx="3194595" cy="1916757"/>
        </a:xfrm>
        <a:prstGeom prst="rect">
          <a:avLst/>
        </a:prstGeom>
        <a:solidFill>
          <a:schemeClr val="dk1"/>
        </a:solidFill>
        <a:ln w="50800" cap="flat" cmpd="sng" algn="ctr">
          <a:solidFill>
            <a:schemeClr val="lt1">
              <a:alpha val="80000"/>
            </a:schemeClr>
          </a:solidFill>
          <a:prstDash val="solid"/>
        </a:ln>
        <a:effectLst/>
      </dsp:spPr>
      <dsp:style>
        <a:lnRef idx="3">
          <a:schemeClr val="lt1"/>
        </a:lnRef>
        <a:fillRef idx="1">
          <a:schemeClr val="dk1"/>
        </a:fillRef>
        <a:effectRef idx="1">
          <a:schemeClr val="dk1"/>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b="0" kern="1200" dirty="0" err="1">
              <a:solidFill>
                <a:srgbClr val="103154"/>
              </a:solidFill>
              <a:latin typeface="Times New Roman"/>
              <a:cs typeface="Times New Roman"/>
            </a:rPr>
            <a:t>Dùng</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công</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thức</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tổng</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quát</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xác</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định</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giá</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trị</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tài</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sản</a:t>
          </a:r>
          <a:r>
            <a:rPr lang="en-US" sz="2400" b="0" kern="1200" dirty="0">
              <a:solidFill>
                <a:srgbClr val="103154"/>
              </a:solidFill>
              <a:latin typeface="Times New Roman"/>
              <a:cs typeface="Times New Roman"/>
            </a:rPr>
            <a:t> </a:t>
          </a:r>
          <a:r>
            <a:rPr lang="en-US" sz="2400" b="0" kern="1200" dirty="0" err="1">
              <a:solidFill>
                <a:srgbClr val="103154"/>
              </a:solidFill>
              <a:latin typeface="Times New Roman"/>
              <a:cs typeface="Times New Roman"/>
            </a:rPr>
            <a:t>thuần</a:t>
          </a:r>
          <a:r>
            <a:rPr lang="en-US" sz="2400" b="0" kern="1200" dirty="0">
              <a:solidFill>
                <a:srgbClr val="103154"/>
              </a:solidFill>
              <a:latin typeface="Times New Roman"/>
              <a:cs typeface="Times New Roman"/>
            </a:rPr>
            <a:t> V</a:t>
          </a:r>
          <a:r>
            <a:rPr lang="en-US" sz="2400" b="0" kern="1200" baseline="-25000" dirty="0">
              <a:solidFill>
                <a:srgbClr val="103154"/>
              </a:solidFill>
              <a:latin typeface="Times New Roman"/>
              <a:cs typeface="Times New Roman"/>
            </a:rPr>
            <a:t>0 </a:t>
          </a:r>
          <a:r>
            <a:rPr lang="en-US" sz="2400" b="0" kern="1200" baseline="0" dirty="0">
              <a:solidFill>
                <a:srgbClr val="103154"/>
              </a:solidFill>
              <a:latin typeface="Times New Roman"/>
              <a:cs typeface="Times New Roman"/>
            </a:rPr>
            <a:t>= V</a:t>
          </a:r>
          <a:r>
            <a:rPr lang="en-US" sz="2400" b="0" kern="1200" baseline="-25000" dirty="0">
              <a:solidFill>
                <a:srgbClr val="103154"/>
              </a:solidFill>
              <a:latin typeface="Times New Roman"/>
              <a:cs typeface="Times New Roman"/>
            </a:rPr>
            <a:t>T</a:t>
          </a:r>
          <a:r>
            <a:rPr lang="en-US" sz="2400" b="0" kern="1200" baseline="0" dirty="0">
              <a:solidFill>
                <a:srgbClr val="103154"/>
              </a:solidFill>
              <a:latin typeface="Times New Roman"/>
              <a:cs typeface="Times New Roman"/>
            </a:rPr>
            <a:t> - V</a:t>
          </a:r>
          <a:r>
            <a:rPr lang="en-US" sz="2400" b="0" kern="1200" baseline="-25000" dirty="0">
              <a:solidFill>
                <a:srgbClr val="103154"/>
              </a:solidFill>
              <a:latin typeface="Times New Roman"/>
              <a:cs typeface="Times New Roman"/>
            </a:rPr>
            <a:t>N</a:t>
          </a:r>
          <a:endParaRPr lang="en-US" sz="2400" b="0" kern="1200" dirty="0">
            <a:solidFill>
              <a:srgbClr val="103154"/>
            </a:solidFill>
            <a:latin typeface="Times New Roman"/>
            <a:cs typeface="Times New Roman"/>
          </a:endParaRPr>
        </a:p>
      </dsp:txBody>
      <dsp:txXfrm>
        <a:off x="552825" y="2653379"/>
        <a:ext cx="3194595" cy="1916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71249-CF98-4C71-B105-397936CCAE9A}">
      <dsp:nvSpPr>
        <dsp:cNvPr id="0" name=""/>
        <dsp:cNvSpPr/>
      </dsp:nvSpPr>
      <dsp:spPr>
        <a:xfrm>
          <a:off x="0" y="498326"/>
          <a:ext cx="8229600" cy="831600"/>
        </a:xfrm>
        <a:prstGeom prst="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a:sp3d z="152400" extrusionH="63500"/>
      </dsp:spPr>
      <dsp:style>
        <a:lnRef idx="3">
          <a:schemeClr val="lt1"/>
        </a:lnRef>
        <a:fillRef idx="1">
          <a:schemeClr val="dk1"/>
        </a:fillRef>
        <a:effectRef idx="1">
          <a:schemeClr val="dk1"/>
        </a:effectRef>
        <a:fontRef idx="minor">
          <a:schemeClr val="lt1"/>
        </a:fontRef>
      </dsp:style>
      <dsp:txBody>
        <a:bodyPr spcFirstLastPara="0" vert="horz" wrap="square" lIns="638708" tIns="687324" rIns="638708" bIns="170688" numCol="1" spcCol="1270" anchor="t" anchorCtr="0">
          <a:noAutofit/>
        </a:bodyPr>
        <a:lstStyle/>
        <a:p>
          <a:pPr marL="228600" lvl="1" indent="-228600" algn="ctr" defTabSz="1066800" rtl="0">
            <a:lnSpc>
              <a:spcPct val="90000"/>
            </a:lnSpc>
            <a:spcBef>
              <a:spcPct val="0"/>
            </a:spcBef>
            <a:spcAft>
              <a:spcPct val="15000"/>
            </a:spcAft>
            <a:buChar char="•"/>
          </a:pPr>
          <a:endParaRPr lang="en-US" sz="2400" kern="1200">
            <a:latin typeface="Times New Roman" pitchFamily="18" charset="0"/>
            <a:cs typeface="Times New Roman" pitchFamily="18" charset="0"/>
          </a:endParaRPr>
        </a:p>
      </dsp:txBody>
      <dsp:txXfrm>
        <a:off x="0" y="498326"/>
        <a:ext cx="8229600" cy="831600"/>
      </dsp:txXfrm>
    </dsp:sp>
    <dsp:sp modelId="{2E4D84D0-8B3D-4DDD-A202-10761AEC4D67}">
      <dsp:nvSpPr>
        <dsp:cNvPr id="0" name=""/>
        <dsp:cNvSpPr/>
      </dsp:nvSpPr>
      <dsp:spPr>
        <a:xfrm>
          <a:off x="411480" y="11246"/>
          <a:ext cx="5760720" cy="974160"/>
        </a:xfrm>
        <a:prstGeom prst="round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dsp:spPr>
      <dsp:style>
        <a:lnRef idx="3">
          <a:schemeClr val="lt1"/>
        </a:lnRef>
        <a:fillRef idx="1">
          <a:schemeClr val="dk1"/>
        </a:fillRef>
        <a:effectRef idx="1">
          <a:schemeClr val="dk1"/>
        </a:effectRef>
        <a:fontRef idx="minor">
          <a:schemeClr val="lt1"/>
        </a:fontRef>
      </dsp:style>
      <dsp:txBody>
        <a:bodyPr spcFirstLastPara="0" vert="horz" wrap="square" lIns="217742" tIns="0" rIns="217742" bIns="0" numCol="1" spcCol="1270" anchor="ctr" anchorCtr="0">
          <a:noAutofit/>
        </a:bodyPr>
        <a:lstStyle/>
        <a:p>
          <a:pPr marL="0" lvl="0" indent="0" algn="ctr" defTabSz="1066800" rtl="0">
            <a:lnSpc>
              <a:spcPct val="90000"/>
            </a:lnSpc>
            <a:spcBef>
              <a:spcPct val="0"/>
            </a:spcBef>
            <a:spcAft>
              <a:spcPct val="35000"/>
            </a:spcAft>
            <a:buNone/>
          </a:pPr>
          <a:endParaRPr lang="en-US" sz="2400" kern="1200" dirty="0">
            <a:latin typeface="Times New Roman" pitchFamily="18" charset="0"/>
            <a:cs typeface="Times New Roman" pitchFamily="18" charset="0"/>
          </a:endParaRPr>
        </a:p>
      </dsp:txBody>
      <dsp:txXfrm>
        <a:off x="459035" y="58801"/>
        <a:ext cx="5665610" cy="879050"/>
      </dsp:txXfrm>
    </dsp:sp>
    <dsp:sp modelId="{8FB880B4-7C5C-4A0F-95B5-99039C2E6E92}">
      <dsp:nvSpPr>
        <dsp:cNvPr id="0" name=""/>
        <dsp:cNvSpPr/>
      </dsp:nvSpPr>
      <dsp:spPr>
        <a:xfrm>
          <a:off x="0" y="1995206"/>
          <a:ext cx="8229600" cy="831600"/>
        </a:xfrm>
        <a:prstGeom prst="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a:sp3d z="152400" extrusionH="63500"/>
      </dsp:spPr>
      <dsp:style>
        <a:lnRef idx="3">
          <a:schemeClr val="lt1"/>
        </a:lnRef>
        <a:fillRef idx="1">
          <a:schemeClr val="dk1"/>
        </a:fillRef>
        <a:effectRef idx="1">
          <a:schemeClr val="dk1"/>
        </a:effectRef>
        <a:fontRef idx="minor">
          <a:schemeClr val="lt1"/>
        </a:fontRef>
      </dsp:style>
      <dsp:txBody>
        <a:bodyPr spcFirstLastPara="0" vert="horz" wrap="square" lIns="638708" tIns="687324" rIns="638708" bIns="170688" numCol="1" spcCol="1270" anchor="t" anchorCtr="0">
          <a:noAutofit/>
        </a:bodyPr>
        <a:lstStyle/>
        <a:p>
          <a:pPr marL="228600" lvl="1" indent="-228600" algn="ctr" defTabSz="1066800" rtl="0">
            <a:lnSpc>
              <a:spcPct val="90000"/>
            </a:lnSpc>
            <a:spcBef>
              <a:spcPct val="0"/>
            </a:spcBef>
            <a:spcAft>
              <a:spcPct val="15000"/>
            </a:spcAft>
            <a:buChar char="•"/>
          </a:pPr>
          <a:endParaRPr lang="en-US" sz="2400" kern="1200">
            <a:latin typeface="Times New Roman" pitchFamily="18" charset="0"/>
            <a:cs typeface="Times New Roman" pitchFamily="18" charset="0"/>
          </a:endParaRPr>
        </a:p>
      </dsp:txBody>
      <dsp:txXfrm>
        <a:off x="0" y="1995206"/>
        <a:ext cx="8229600" cy="831600"/>
      </dsp:txXfrm>
    </dsp:sp>
    <dsp:sp modelId="{1597F3B4-5236-432C-8835-70F317FE5530}">
      <dsp:nvSpPr>
        <dsp:cNvPr id="0" name=""/>
        <dsp:cNvSpPr/>
      </dsp:nvSpPr>
      <dsp:spPr>
        <a:xfrm>
          <a:off x="411480" y="1508126"/>
          <a:ext cx="5760720" cy="974160"/>
        </a:xfrm>
        <a:prstGeom prst="round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dsp:spPr>
      <dsp:style>
        <a:lnRef idx="3">
          <a:schemeClr val="lt1"/>
        </a:lnRef>
        <a:fillRef idx="1">
          <a:schemeClr val="dk1"/>
        </a:fillRef>
        <a:effectRef idx="1">
          <a:schemeClr val="dk1"/>
        </a:effectRef>
        <a:fontRef idx="minor">
          <a:schemeClr val="lt1"/>
        </a:fontRef>
      </dsp:style>
      <dsp:txBody>
        <a:bodyPr spcFirstLastPara="0" vert="horz" wrap="square" lIns="217742" tIns="0" rIns="217742" bIns="0" numCol="1" spcCol="1270" anchor="ctr" anchorCtr="0">
          <a:noAutofit/>
        </a:bodyPr>
        <a:lstStyle/>
        <a:p>
          <a:pPr marL="0" lvl="0" indent="0" algn="ctr" defTabSz="1066800" rtl="0">
            <a:lnSpc>
              <a:spcPct val="90000"/>
            </a:lnSpc>
            <a:spcBef>
              <a:spcPct val="0"/>
            </a:spcBef>
            <a:spcAft>
              <a:spcPct val="35000"/>
            </a:spcAft>
            <a:buNone/>
          </a:pPr>
          <a:endParaRPr lang="en-US" sz="2400" kern="1200" dirty="0">
            <a:latin typeface="Times New Roman" pitchFamily="18" charset="0"/>
            <a:cs typeface="Times New Roman" pitchFamily="18" charset="0"/>
          </a:endParaRPr>
        </a:p>
      </dsp:txBody>
      <dsp:txXfrm>
        <a:off x="459035" y="1555681"/>
        <a:ext cx="5665610" cy="879050"/>
      </dsp:txXfrm>
    </dsp:sp>
    <dsp:sp modelId="{B172CFFF-8CAE-46C7-B213-BF6CCB5C2A22}">
      <dsp:nvSpPr>
        <dsp:cNvPr id="0" name=""/>
        <dsp:cNvSpPr/>
      </dsp:nvSpPr>
      <dsp:spPr>
        <a:xfrm>
          <a:off x="0" y="3492086"/>
          <a:ext cx="8229600" cy="831600"/>
        </a:xfrm>
        <a:prstGeom prst="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a:sp3d z="152400" extrusionH="63500"/>
      </dsp:spPr>
      <dsp:style>
        <a:lnRef idx="3">
          <a:schemeClr val="lt1"/>
        </a:lnRef>
        <a:fillRef idx="1">
          <a:schemeClr val="dk1"/>
        </a:fillRef>
        <a:effectRef idx="1">
          <a:schemeClr val="dk1"/>
        </a:effectRef>
        <a:fontRef idx="minor">
          <a:schemeClr val="lt1"/>
        </a:fontRef>
      </dsp:style>
      <dsp:txBody>
        <a:bodyPr spcFirstLastPara="0" vert="horz" wrap="square" lIns="638708" tIns="687324" rIns="638708" bIns="170688" numCol="1" spcCol="1270" anchor="t" anchorCtr="0">
          <a:noAutofit/>
        </a:bodyPr>
        <a:lstStyle/>
        <a:p>
          <a:pPr marL="228600" lvl="1" indent="-228600" algn="l" defTabSz="1066800" rtl="0">
            <a:lnSpc>
              <a:spcPct val="90000"/>
            </a:lnSpc>
            <a:spcBef>
              <a:spcPct val="0"/>
            </a:spcBef>
            <a:spcAft>
              <a:spcPct val="15000"/>
            </a:spcAft>
            <a:buChar char="•"/>
          </a:pPr>
          <a:endParaRPr lang="en-US" sz="2400" kern="1200" dirty="0">
            <a:latin typeface="Times New Roman" pitchFamily="18" charset="0"/>
            <a:cs typeface="Times New Roman" pitchFamily="18" charset="0"/>
          </a:endParaRPr>
        </a:p>
      </dsp:txBody>
      <dsp:txXfrm>
        <a:off x="0" y="3492086"/>
        <a:ext cx="8229600" cy="831600"/>
      </dsp:txXfrm>
    </dsp:sp>
    <dsp:sp modelId="{FB51A048-F932-4000-A108-E454E01471F6}">
      <dsp:nvSpPr>
        <dsp:cNvPr id="0" name=""/>
        <dsp:cNvSpPr/>
      </dsp:nvSpPr>
      <dsp:spPr>
        <a:xfrm>
          <a:off x="411480" y="3005006"/>
          <a:ext cx="5760720" cy="974160"/>
        </a:xfrm>
        <a:prstGeom prst="roundRect">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dsp:spPr>
      <dsp:style>
        <a:lnRef idx="3">
          <a:schemeClr val="lt1"/>
        </a:lnRef>
        <a:fillRef idx="1">
          <a:schemeClr val="dk1"/>
        </a:fillRef>
        <a:effectRef idx="1">
          <a:schemeClr val="dk1"/>
        </a:effectRef>
        <a:fontRef idx="minor">
          <a:schemeClr val="lt1"/>
        </a:fontRef>
      </dsp:style>
      <dsp:txBody>
        <a:bodyPr spcFirstLastPara="0" vert="horz" wrap="square" lIns="217742" tIns="0" rIns="217742" bIns="0" numCol="1" spcCol="1270" anchor="ctr" anchorCtr="0">
          <a:noAutofit/>
        </a:bodyPr>
        <a:lstStyle/>
        <a:p>
          <a:pPr marL="0" lvl="0" indent="0" algn="ctr" defTabSz="1066800" rtl="0">
            <a:lnSpc>
              <a:spcPct val="90000"/>
            </a:lnSpc>
            <a:spcBef>
              <a:spcPct val="0"/>
            </a:spcBef>
            <a:spcAft>
              <a:spcPct val="35000"/>
            </a:spcAft>
            <a:buNone/>
          </a:pPr>
          <a:endParaRPr lang="en-US" sz="2400" kern="1200">
            <a:latin typeface="Times New Roman" pitchFamily="18" charset="0"/>
            <a:cs typeface="Times New Roman" pitchFamily="18" charset="0"/>
          </a:endParaRPr>
        </a:p>
      </dsp:txBody>
      <dsp:txXfrm>
        <a:off x="459035" y="3052561"/>
        <a:ext cx="566561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7F7F0-56A9-4E39-B709-AAFD4181B547}">
      <dsp:nvSpPr>
        <dsp:cNvPr id="0" name=""/>
        <dsp:cNvSpPr/>
      </dsp:nvSpPr>
      <dsp:spPr>
        <a:xfrm>
          <a:off x="3180" y="67504"/>
          <a:ext cx="1912180" cy="576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tx2"/>
              </a:solidFill>
            </a:rPr>
            <a:t>N</a:t>
          </a:r>
          <a:r>
            <a:rPr lang="vi-VN" sz="2000" b="1" kern="1200" dirty="0">
              <a:solidFill>
                <a:schemeClr val="tx2"/>
              </a:solidFill>
            </a:rPr>
            <a:t>hược điểm</a:t>
          </a:r>
          <a:r>
            <a:rPr lang="en-US" sz="2000" b="1" kern="1200" dirty="0">
              <a:solidFill>
                <a:schemeClr val="tx2"/>
              </a:solidFill>
            </a:rPr>
            <a:t> </a:t>
          </a:r>
        </a:p>
      </dsp:txBody>
      <dsp:txXfrm>
        <a:off x="3180" y="67504"/>
        <a:ext cx="1912180" cy="576000"/>
      </dsp:txXfrm>
    </dsp:sp>
    <dsp:sp modelId="{CD1F5DC4-8641-41A6-AD7B-CF59814CDF23}">
      <dsp:nvSpPr>
        <dsp:cNvPr id="0" name=""/>
        <dsp:cNvSpPr/>
      </dsp:nvSpPr>
      <dsp:spPr>
        <a:xfrm>
          <a:off x="3180" y="643504"/>
          <a:ext cx="1912180" cy="3842999"/>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dsp:txBody>
      <dsp:txXfrm>
        <a:off x="3180" y="643504"/>
        <a:ext cx="1912180" cy="3842999"/>
      </dsp:txXfrm>
    </dsp:sp>
    <dsp:sp modelId="{D9A493D0-1C76-47AD-BECF-9AB01C1AD33B}">
      <dsp:nvSpPr>
        <dsp:cNvPr id="0" name=""/>
        <dsp:cNvSpPr/>
      </dsp:nvSpPr>
      <dsp:spPr>
        <a:xfrm>
          <a:off x="2183066" y="67504"/>
          <a:ext cx="1912180" cy="576000"/>
        </a:xfrm>
        <a:prstGeom prst="rect">
          <a:avLst/>
        </a:prstGeom>
        <a:solidFill>
          <a:schemeClr val="accent5">
            <a:hueOff val="-109399"/>
            <a:satOff val="1416"/>
            <a:lumOff val="-7582"/>
            <a:alphaOff val="0"/>
          </a:schemeClr>
        </a:solidFill>
        <a:ln w="25400" cap="flat" cmpd="sng" algn="ctr">
          <a:solidFill>
            <a:schemeClr val="accent5">
              <a:hueOff val="-109399"/>
              <a:satOff val="1416"/>
              <a:lumOff val="-758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1" kern="1200">
              <a:solidFill>
                <a:schemeClr val="tx2"/>
              </a:solidFill>
            </a:rPr>
            <a:t>N</a:t>
          </a:r>
          <a:r>
            <a:rPr lang="vi-VN" sz="2000" b="1" kern="1200">
              <a:solidFill>
                <a:schemeClr val="tx2"/>
              </a:solidFill>
            </a:rPr>
            <a:t>hược điểm</a:t>
          </a:r>
          <a:r>
            <a:rPr lang="en-US" sz="2000" b="1" kern="1200">
              <a:solidFill>
                <a:schemeClr val="tx2"/>
              </a:solidFill>
            </a:rPr>
            <a:t> </a:t>
          </a:r>
        </a:p>
      </dsp:txBody>
      <dsp:txXfrm>
        <a:off x="2183066" y="67504"/>
        <a:ext cx="1912180" cy="576000"/>
      </dsp:txXfrm>
    </dsp:sp>
    <dsp:sp modelId="{40D6EFBB-BFE1-4E84-9A67-2955F442D1C4}">
      <dsp:nvSpPr>
        <dsp:cNvPr id="0" name=""/>
        <dsp:cNvSpPr/>
      </dsp:nvSpPr>
      <dsp:spPr>
        <a:xfrm>
          <a:off x="2183066" y="643504"/>
          <a:ext cx="1912180" cy="3842999"/>
        </a:xfrm>
        <a:prstGeom prst="rect">
          <a:avLst/>
        </a:prstGeom>
        <a:solidFill>
          <a:schemeClr val="accent5">
            <a:tint val="40000"/>
            <a:alpha val="90000"/>
            <a:hueOff val="-258448"/>
            <a:satOff val="-10779"/>
            <a:lumOff val="-1213"/>
            <a:alphaOff val="0"/>
          </a:schemeClr>
        </a:solidFill>
        <a:ln w="25400" cap="flat" cmpd="sng" algn="ctr">
          <a:solidFill>
            <a:schemeClr val="accent5">
              <a:tint val="40000"/>
              <a:alpha val="90000"/>
              <a:hueOff val="-258448"/>
              <a:satOff val="-10779"/>
              <a:lumOff val="-1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US" sz="2000" kern="1200"/>
        </a:p>
      </dsp:txBody>
      <dsp:txXfrm>
        <a:off x="2183066" y="643504"/>
        <a:ext cx="1912180" cy="3842999"/>
      </dsp:txXfrm>
    </dsp:sp>
    <dsp:sp modelId="{09FB138D-B896-4C2D-AE63-DBBD16C8A068}">
      <dsp:nvSpPr>
        <dsp:cNvPr id="0" name=""/>
        <dsp:cNvSpPr/>
      </dsp:nvSpPr>
      <dsp:spPr>
        <a:xfrm>
          <a:off x="4362952" y="67504"/>
          <a:ext cx="1912180" cy="576000"/>
        </a:xfrm>
        <a:prstGeom prst="rect">
          <a:avLst/>
        </a:prstGeom>
        <a:solidFill>
          <a:schemeClr val="accent5">
            <a:hueOff val="-218799"/>
            <a:satOff val="2832"/>
            <a:lumOff val="-15164"/>
            <a:alphaOff val="0"/>
          </a:schemeClr>
        </a:solidFill>
        <a:ln w="25400" cap="flat" cmpd="sng" algn="ctr">
          <a:solidFill>
            <a:schemeClr val="accent5">
              <a:hueOff val="-218799"/>
              <a:satOff val="2832"/>
              <a:lumOff val="-151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1" kern="1200">
              <a:solidFill>
                <a:schemeClr val="tx2"/>
              </a:solidFill>
            </a:rPr>
            <a:t>N</a:t>
          </a:r>
          <a:r>
            <a:rPr lang="vi-VN" sz="2000" b="1" kern="1200">
              <a:solidFill>
                <a:schemeClr val="tx2"/>
              </a:solidFill>
            </a:rPr>
            <a:t>hược điểm</a:t>
          </a:r>
          <a:r>
            <a:rPr lang="en-US" sz="2000" b="1" kern="1200">
              <a:solidFill>
                <a:schemeClr val="tx2"/>
              </a:solidFill>
            </a:rPr>
            <a:t> </a:t>
          </a:r>
        </a:p>
      </dsp:txBody>
      <dsp:txXfrm>
        <a:off x="4362952" y="67504"/>
        <a:ext cx="1912180" cy="576000"/>
      </dsp:txXfrm>
    </dsp:sp>
    <dsp:sp modelId="{628A279D-CE68-4078-9C9D-2FAEA8F02D91}">
      <dsp:nvSpPr>
        <dsp:cNvPr id="0" name=""/>
        <dsp:cNvSpPr/>
      </dsp:nvSpPr>
      <dsp:spPr>
        <a:xfrm>
          <a:off x="4362952" y="643504"/>
          <a:ext cx="1912180" cy="3842999"/>
        </a:xfrm>
        <a:prstGeom prst="rect">
          <a:avLst/>
        </a:prstGeom>
        <a:solidFill>
          <a:schemeClr val="accent5">
            <a:tint val="40000"/>
            <a:alpha val="90000"/>
            <a:hueOff val="-516896"/>
            <a:satOff val="-21557"/>
            <a:lumOff val="-2427"/>
            <a:alphaOff val="0"/>
          </a:schemeClr>
        </a:solidFill>
        <a:ln w="25400" cap="flat" cmpd="sng" algn="ctr">
          <a:solidFill>
            <a:schemeClr val="accent5">
              <a:tint val="40000"/>
              <a:alpha val="90000"/>
              <a:hueOff val="-516896"/>
              <a:satOff val="-21557"/>
              <a:lumOff val="-24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a:p>
          <a:pPr marL="228600" lvl="1" indent="-228600" algn="l" defTabSz="889000" rtl="0">
            <a:lnSpc>
              <a:spcPct val="90000"/>
            </a:lnSpc>
            <a:spcBef>
              <a:spcPct val="0"/>
            </a:spcBef>
            <a:spcAft>
              <a:spcPct val="15000"/>
            </a:spcAft>
            <a:buChar char="•"/>
          </a:pPr>
          <a:endParaRPr lang="en-US" sz="2000" b="1" kern="1200"/>
        </a:p>
      </dsp:txBody>
      <dsp:txXfrm>
        <a:off x="4362952" y="643504"/>
        <a:ext cx="1912180" cy="3842999"/>
      </dsp:txXfrm>
    </dsp:sp>
    <dsp:sp modelId="{43543E52-5F36-44D1-B8F7-5B8E27C2AC14}">
      <dsp:nvSpPr>
        <dsp:cNvPr id="0" name=""/>
        <dsp:cNvSpPr/>
      </dsp:nvSpPr>
      <dsp:spPr>
        <a:xfrm>
          <a:off x="6542838" y="67504"/>
          <a:ext cx="1912180" cy="576000"/>
        </a:xfrm>
        <a:prstGeom prst="rect">
          <a:avLst/>
        </a:prstGeom>
        <a:solidFill>
          <a:schemeClr val="accent5">
            <a:hueOff val="-328198"/>
            <a:satOff val="4248"/>
            <a:lumOff val="-22746"/>
            <a:alphaOff val="0"/>
          </a:schemeClr>
        </a:solidFill>
        <a:ln w="25400" cap="flat" cmpd="sng" algn="ctr">
          <a:solidFill>
            <a:schemeClr val="accent5">
              <a:hueOff val="-328198"/>
              <a:satOff val="4248"/>
              <a:lumOff val="-2274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1" kern="1200">
              <a:solidFill>
                <a:schemeClr val="tx2"/>
              </a:solidFill>
            </a:rPr>
            <a:t>N</a:t>
          </a:r>
          <a:r>
            <a:rPr lang="vi-VN" sz="2000" b="1" kern="1200">
              <a:solidFill>
                <a:schemeClr val="tx2"/>
              </a:solidFill>
            </a:rPr>
            <a:t>hược điểm</a:t>
          </a:r>
          <a:r>
            <a:rPr lang="en-US" sz="2000" b="1" kern="1200">
              <a:solidFill>
                <a:schemeClr val="tx2"/>
              </a:solidFill>
            </a:rPr>
            <a:t> </a:t>
          </a:r>
        </a:p>
      </dsp:txBody>
      <dsp:txXfrm>
        <a:off x="6542838" y="67504"/>
        <a:ext cx="1912180" cy="576000"/>
      </dsp:txXfrm>
    </dsp:sp>
    <dsp:sp modelId="{13F8B2EF-A118-4ECD-A1FA-283BEEDBA22A}">
      <dsp:nvSpPr>
        <dsp:cNvPr id="0" name=""/>
        <dsp:cNvSpPr/>
      </dsp:nvSpPr>
      <dsp:spPr>
        <a:xfrm>
          <a:off x="6542838" y="643504"/>
          <a:ext cx="1912180" cy="3842999"/>
        </a:xfrm>
        <a:prstGeom prst="rect">
          <a:avLst/>
        </a:prstGeom>
        <a:solidFill>
          <a:schemeClr val="accent5">
            <a:tint val="40000"/>
            <a:alpha val="90000"/>
            <a:hueOff val="-775344"/>
            <a:satOff val="-32336"/>
            <a:lumOff val="-3640"/>
            <a:alphaOff val="0"/>
          </a:schemeClr>
        </a:solidFill>
        <a:ln w="25400" cap="flat" cmpd="sng" algn="ctr">
          <a:solidFill>
            <a:schemeClr val="accent5">
              <a:tint val="40000"/>
              <a:alpha val="90000"/>
              <a:hueOff val="-775344"/>
              <a:satOff val="-32336"/>
              <a:lumOff val="-36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endParaRPr lang="en-US" sz="2000" kern="1200"/>
        </a:p>
      </dsp:txBody>
      <dsp:txXfrm>
        <a:off x="6542838" y="643504"/>
        <a:ext cx="1912180" cy="3842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2E7CB-5CBF-4CDA-8B91-F82C9091CD42}">
      <dsp:nvSpPr>
        <dsp:cNvPr id="0" name=""/>
        <dsp:cNvSpPr/>
      </dsp:nvSpPr>
      <dsp:spPr>
        <a:xfrm>
          <a:off x="0" y="282256"/>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err="1">
              <a:solidFill>
                <a:srgbClr val="103154"/>
              </a:solidFill>
            </a:rPr>
            <a:t>B</a:t>
          </a:r>
          <a:r>
            <a:rPr lang="en-US" sz="3300" b="1" kern="1200" baseline="-25000" dirty="0" err="1">
              <a:solidFill>
                <a:srgbClr val="103154"/>
              </a:solidFill>
            </a:rPr>
            <a:t>t</a:t>
          </a:r>
          <a:r>
            <a:rPr lang="en-US" sz="3300" b="1" kern="1200" dirty="0">
              <a:solidFill>
                <a:srgbClr val="103154"/>
              </a:solidFill>
            </a:rPr>
            <a:t>: </a:t>
          </a:r>
          <a:r>
            <a:rPr lang="en-US" sz="3300" b="1" kern="1200" dirty="0" err="1">
              <a:solidFill>
                <a:srgbClr val="103154"/>
              </a:solidFill>
            </a:rPr>
            <a:t>Lợi</a:t>
          </a:r>
          <a:r>
            <a:rPr lang="en-US" sz="3300" b="1" kern="1200" dirty="0">
              <a:solidFill>
                <a:srgbClr val="103154"/>
              </a:solidFill>
            </a:rPr>
            <a:t> </a:t>
          </a:r>
          <a:r>
            <a:rPr lang="en-US" sz="3300" b="1" kern="1200" dirty="0" err="1">
              <a:solidFill>
                <a:srgbClr val="103154"/>
              </a:solidFill>
            </a:rPr>
            <a:t>nhuận</a:t>
          </a:r>
          <a:r>
            <a:rPr lang="en-US" sz="3300" b="1" kern="1200" dirty="0">
              <a:solidFill>
                <a:srgbClr val="103154"/>
              </a:solidFill>
            </a:rPr>
            <a:t> </a:t>
          </a:r>
          <a:r>
            <a:rPr lang="en-US" sz="3300" b="1" kern="1200" dirty="0" err="1">
              <a:solidFill>
                <a:srgbClr val="103154"/>
              </a:solidFill>
            </a:rPr>
            <a:t>năm</a:t>
          </a:r>
          <a:r>
            <a:rPr lang="en-US" sz="3300" b="1" kern="1200" dirty="0">
              <a:solidFill>
                <a:srgbClr val="103154"/>
              </a:solidFill>
            </a:rPr>
            <a:t> t</a:t>
          </a:r>
          <a:endParaRPr lang="en-US" sz="3300" kern="1200" dirty="0">
            <a:solidFill>
              <a:srgbClr val="103154"/>
            </a:solidFill>
          </a:endParaRPr>
        </a:p>
      </dsp:txBody>
      <dsp:txXfrm>
        <a:off x="38638" y="320894"/>
        <a:ext cx="8152324" cy="714229"/>
      </dsp:txXfrm>
    </dsp:sp>
    <dsp:sp modelId="{2BECDBB7-FA2D-4C9A-A036-498D1EB459A4}">
      <dsp:nvSpPr>
        <dsp:cNvPr id="0" name=""/>
        <dsp:cNvSpPr/>
      </dsp:nvSpPr>
      <dsp:spPr>
        <a:xfrm>
          <a:off x="0" y="1134877"/>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solidFill>
                <a:srgbClr val="103154"/>
              </a:solidFill>
            </a:rPr>
            <a:t>A</a:t>
          </a:r>
          <a:r>
            <a:rPr lang="en-US" sz="3300" b="1" kern="1200" baseline="-25000" dirty="0">
              <a:solidFill>
                <a:srgbClr val="103154"/>
              </a:solidFill>
            </a:rPr>
            <a:t>t</a:t>
          </a:r>
          <a:r>
            <a:rPr lang="en-US" sz="3300" b="1" kern="1200" dirty="0">
              <a:solidFill>
                <a:srgbClr val="103154"/>
              </a:solidFill>
            </a:rPr>
            <a:t>: </a:t>
          </a:r>
          <a:r>
            <a:rPr lang="en-US" sz="3300" b="1" kern="1200" dirty="0" err="1">
              <a:solidFill>
                <a:srgbClr val="103154"/>
              </a:solidFill>
            </a:rPr>
            <a:t>Giá</a:t>
          </a:r>
          <a:r>
            <a:rPr lang="en-US" sz="3300" b="1" kern="1200" dirty="0">
              <a:solidFill>
                <a:srgbClr val="103154"/>
              </a:solidFill>
            </a:rPr>
            <a:t> </a:t>
          </a:r>
          <a:r>
            <a:rPr lang="en-US" sz="3300" b="1" kern="1200" dirty="0" err="1">
              <a:solidFill>
                <a:srgbClr val="103154"/>
              </a:solidFill>
            </a:rPr>
            <a:t>trị</a:t>
          </a:r>
          <a:r>
            <a:rPr lang="en-US" sz="3300" b="1" kern="1200" dirty="0">
              <a:solidFill>
                <a:srgbClr val="103154"/>
              </a:solidFill>
            </a:rPr>
            <a:t> </a:t>
          </a:r>
          <a:r>
            <a:rPr lang="en-US" sz="3300" b="1" kern="1200" dirty="0" err="1">
              <a:solidFill>
                <a:srgbClr val="103154"/>
              </a:solidFill>
            </a:rPr>
            <a:t>tài</a:t>
          </a:r>
          <a:r>
            <a:rPr lang="en-US" sz="3300" b="1" kern="1200" dirty="0">
              <a:solidFill>
                <a:srgbClr val="103154"/>
              </a:solidFill>
            </a:rPr>
            <a:t> </a:t>
          </a:r>
          <a:r>
            <a:rPr lang="en-US" sz="3300" b="1" kern="1200" dirty="0" err="1">
              <a:solidFill>
                <a:srgbClr val="103154"/>
              </a:solidFill>
            </a:rPr>
            <a:t>sản</a:t>
          </a:r>
          <a:r>
            <a:rPr lang="en-US" sz="3300" b="1" kern="1200" dirty="0">
              <a:solidFill>
                <a:srgbClr val="103154"/>
              </a:solidFill>
            </a:rPr>
            <a:t> </a:t>
          </a:r>
          <a:r>
            <a:rPr lang="en-US" sz="3300" b="1" kern="1200" dirty="0" err="1">
              <a:solidFill>
                <a:srgbClr val="103154"/>
              </a:solidFill>
            </a:rPr>
            <a:t>đưa</a:t>
          </a:r>
          <a:r>
            <a:rPr lang="en-US" sz="3300" b="1" kern="1200" dirty="0">
              <a:solidFill>
                <a:srgbClr val="103154"/>
              </a:solidFill>
            </a:rPr>
            <a:t> </a:t>
          </a:r>
          <a:r>
            <a:rPr lang="en-US" sz="3300" b="1" kern="1200" dirty="0" err="1">
              <a:solidFill>
                <a:srgbClr val="103154"/>
              </a:solidFill>
            </a:rPr>
            <a:t>vào</a:t>
          </a:r>
          <a:r>
            <a:rPr lang="en-US" sz="3300" b="1" kern="1200" dirty="0">
              <a:solidFill>
                <a:srgbClr val="103154"/>
              </a:solidFill>
            </a:rPr>
            <a:t> </a:t>
          </a:r>
          <a:r>
            <a:rPr lang="en-US" sz="3300" b="1" kern="1200" dirty="0" err="1">
              <a:solidFill>
                <a:srgbClr val="103154"/>
              </a:solidFill>
            </a:rPr>
            <a:t>kinh</a:t>
          </a:r>
          <a:r>
            <a:rPr lang="en-US" sz="3300" b="1" kern="1200" dirty="0">
              <a:solidFill>
                <a:srgbClr val="103154"/>
              </a:solidFill>
            </a:rPr>
            <a:t> </a:t>
          </a:r>
          <a:r>
            <a:rPr lang="en-US" sz="3300" b="1" kern="1200" dirty="0" err="1">
              <a:solidFill>
                <a:srgbClr val="103154"/>
              </a:solidFill>
            </a:rPr>
            <a:t>doanh</a:t>
          </a:r>
          <a:endParaRPr lang="en-US" sz="3300" kern="1200" dirty="0">
            <a:solidFill>
              <a:srgbClr val="103154"/>
            </a:solidFill>
          </a:endParaRPr>
        </a:p>
      </dsp:txBody>
      <dsp:txXfrm>
        <a:off x="38638" y="1173515"/>
        <a:ext cx="8152324" cy="714229"/>
      </dsp:txXfrm>
    </dsp:sp>
    <dsp:sp modelId="{D4618F09-7785-44AE-AD89-ACBFB0FE0CD2}">
      <dsp:nvSpPr>
        <dsp:cNvPr id="0" name=""/>
        <dsp:cNvSpPr/>
      </dsp:nvSpPr>
      <dsp:spPr>
        <a:xfrm>
          <a:off x="0" y="1961660"/>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solidFill>
                <a:srgbClr val="103154"/>
              </a:solidFill>
            </a:rPr>
            <a:t>r: </a:t>
          </a:r>
          <a:r>
            <a:rPr lang="en-US" sz="3300" b="1" kern="1200" dirty="0" err="1">
              <a:solidFill>
                <a:srgbClr val="103154"/>
              </a:solidFill>
            </a:rPr>
            <a:t>tỷ</a:t>
          </a:r>
          <a:r>
            <a:rPr lang="en-US" sz="3300" b="1" kern="1200" dirty="0">
              <a:solidFill>
                <a:srgbClr val="103154"/>
              </a:solidFill>
            </a:rPr>
            <a:t> </a:t>
          </a:r>
          <a:r>
            <a:rPr lang="en-US" sz="3300" b="1" kern="1200" dirty="0" err="1">
              <a:solidFill>
                <a:srgbClr val="103154"/>
              </a:solidFill>
            </a:rPr>
            <a:t>suất</a:t>
          </a:r>
          <a:r>
            <a:rPr lang="en-US" sz="3300" b="1" kern="1200" dirty="0">
              <a:solidFill>
                <a:srgbClr val="103154"/>
              </a:solidFill>
            </a:rPr>
            <a:t> </a:t>
          </a:r>
          <a:r>
            <a:rPr lang="en-US" sz="3300" b="1" kern="1200" dirty="0" err="1">
              <a:solidFill>
                <a:srgbClr val="103154"/>
              </a:solidFill>
            </a:rPr>
            <a:t>lợi</a:t>
          </a:r>
          <a:r>
            <a:rPr lang="en-US" sz="3300" b="1" kern="1200" dirty="0">
              <a:solidFill>
                <a:srgbClr val="103154"/>
              </a:solidFill>
            </a:rPr>
            <a:t> </a:t>
          </a:r>
          <a:r>
            <a:rPr lang="en-US" sz="3300" b="1" kern="1200" dirty="0" err="1">
              <a:solidFill>
                <a:srgbClr val="103154"/>
              </a:solidFill>
            </a:rPr>
            <a:t>nhuận</a:t>
          </a:r>
          <a:r>
            <a:rPr lang="en-US" sz="3300" b="1" kern="1200" dirty="0">
              <a:solidFill>
                <a:srgbClr val="103154"/>
              </a:solidFill>
            </a:rPr>
            <a:t> </a:t>
          </a:r>
          <a:r>
            <a:rPr lang="en-US" sz="3300" b="1" kern="1200" dirty="0" err="1">
              <a:solidFill>
                <a:srgbClr val="103154"/>
              </a:solidFill>
            </a:rPr>
            <a:t>bình</a:t>
          </a:r>
          <a:r>
            <a:rPr lang="en-US" sz="3300" b="1" kern="1200" dirty="0">
              <a:solidFill>
                <a:srgbClr val="103154"/>
              </a:solidFill>
            </a:rPr>
            <a:t> </a:t>
          </a:r>
          <a:r>
            <a:rPr lang="en-US" sz="3300" b="1" kern="1200" dirty="0" err="1">
              <a:solidFill>
                <a:srgbClr val="103154"/>
              </a:solidFill>
            </a:rPr>
            <a:t>thường</a:t>
          </a:r>
          <a:r>
            <a:rPr lang="en-US" sz="3300" b="1" kern="1200" dirty="0">
              <a:solidFill>
                <a:srgbClr val="103154"/>
              </a:solidFill>
            </a:rPr>
            <a:t> </a:t>
          </a:r>
          <a:r>
            <a:rPr lang="en-US" sz="3300" b="1" kern="1200" dirty="0" err="1">
              <a:solidFill>
                <a:srgbClr val="103154"/>
              </a:solidFill>
            </a:rPr>
            <a:t>của</a:t>
          </a:r>
          <a:r>
            <a:rPr lang="en-US" sz="3300" b="1" kern="1200" dirty="0">
              <a:solidFill>
                <a:srgbClr val="103154"/>
              </a:solidFill>
            </a:rPr>
            <a:t> </a:t>
          </a:r>
          <a:r>
            <a:rPr lang="en-US" sz="3300" b="1" kern="1200" dirty="0" err="1">
              <a:solidFill>
                <a:srgbClr val="103154"/>
              </a:solidFill>
            </a:rPr>
            <a:t>tài</a:t>
          </a:r>
          <a:r>
            <a:rPr lang="en-US" sz="3300" b="1" kern="1200" dirty="0">
              <a:solidFill>
                <a:srgbClr val="103154"/>
              </a:solidFill>
            </a:rPr>
            <a:t> </a:t>
          </a:r>
          <a:r>
            <a:rPr lang="en-US" sz="3300" b="1" kern="1200" dirty="0" err="1">
              <a:solidFill>
                <a:srgbClr val="103154"/>
              </a:solidFill>
            </a:rPr>
            <a:t>sản</a:t>
          </a:r>
          <a:endParaRPr lang="en-US" sz="3300" kern="1200" dirty="0">
            <a:solidFill>
              <a:srgbClr val="103154"/>
            </a:solidFill>
          </a:endParaRPr>
        </a:p>
      </dsp:txBody>
      <dsp:txXfrm>
        <a:off x="38638" y="2000298"/>
        <a:ext cx="8152324" cy="714229"/>
      </dsp:txXfrm>
    </dsp:sp>
    <dsp:sp modelId="{7D3CBA9F-0B84-46F2-8D8A-C5A77CAF9E70}">
      <dsp:nvSpPr>
        <dsp:cNvPr id="0" name=""/>
        <dsp:cNvSpPr/>
      </dsp:nvSpPr>
      <dsp:spPr>
        <a:xfrm>
          <a:off x="0" y="2871597"/>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err="1">
              <a:solidFill>
                <a:srgbClr val="103154"/>
              </a:solidFill>
            </a:rPr>
            <a:t>B</a:t>
          </a:r>
          <a:r>
            <a:rPr lang="en-US" sz="3300" b="1" kern="1200" baseline="-25000" dirty="0" err="1">
              <a:solidFill>
                <a:srgbClr val="103154"/>
              </a:solidFill>
            </a:rPr>
            <a:t>t</a:t>
          </a:r>
          <a:r>
            <a:rPr lang="en-US" sz="3300" b="1" kern="1200" dirty="0">
              <a:solidFill>
                <a:srgbClr val="103154"/>
              </a:solidFill>
            </a:rPr>
            <a:t> – </a:t>
          </a:r>
          <a:r>
            <a:rPr lang="en-US" sz="3300" b="1" kern="1200" dirty="0" err="1">
              <a:solidFill>
                <a:srgbClr val="103154"/>
              </a:solidFill>
            </a:rPr>
            <a:t>r.A</a:t>
          </a:r>
          <a:r>
            <a:rPr lang="en-US" sz="3300" b="1" kern="1200" baseline="-25000" dirty="0" err="1">
              <a:solidFill>
                <a:srgbClr val="103154"/>
              </a:solidFill>
            </a:rPr>
            <a:t>t</a:t>
          </a:r>
          <a:r>
            <a:rPr lang="en-US" sz="3300" b="1" kern="1200" dirty="0">
              <a:solidFill>
                <a:srgbClr val="103154"/>
              </a:solidFill>
            </a:rPr>
            <a:t>: </a:t>
          </a:r>
          <a:r>
            <a:rPr lang="en-US" sz="3300" b="1" kern="1200" dirty="0" err="1">
              <a:solidFill>
                <a:srgbClr val="103154"/>
              </a:solidFill>
            </a:rPr>
            <a:t>siêu</a:t>
          </a:r>
          <a:r>
            <a:rPr lang="en-US" sz="3300" b="1" kern="1200" dirty="0">
              <a:solidFill>
                <a:srgbClr val="103154"/>
              </a:solidFill>
            </a:rPr>
            <a:t> </a:t>
          </a:r>
          <a:r>
            <a:rPr lang="en-US" sz="3300" b="1" kern="1200" dirty="0" err="1">
              <a:solidFill>
                <a:srgbClr val="103154"/>
              </a:solidFill>
            </a:rPr>
            <a:t>lợi</a:t>
          </a:r>
          <a:r>
            <a:rPr lang="en-US" sz="3300" b="1" kern="1200" dirty="0">
              <a:solidFill>
                <a:srgbClr val="103154"/>
              </a:solidFill>
            </a:rPr>
            <a:t> </a:t>
          </a:r>
          <a:r>
            <a:rPr lang="en-US" sz="3300" b="1" kern="1200" dirty="0" err="1">
              <a:solidFill>
                <a:srgbClr val="103154"/>
              </a:solidFill>
            </a:rPr>
            <a:t>nhuận</a:t>
          </a:r>
          <a:r>
            <a:rPr lang="en-US" sz="3300" b="1" kern="1200" dirty="0">
              <a:solidFill>
                <a:srgbClr val="103154"/>
              </a:solidFill>
            </a:rPr>
            <a:t> </a:t>
          </a:r>
          <a:r>
            <a:rPr lang="en-US" sz="3300" b="1" kern="1200" dirty="0" err="1">
              <a:solidFill>
                <a:srgbClr val="103154"/>
              </a:solidFill>
            </a:rPr>
            <a:t>năm</a:t>
          </a:r>
          <a:r>
            <a:rPr lang="en-US" sz="3300" b="1" kern="1200" dirty="0">
              <a:solidFill>
                <a:srgbClr val="103154"/>
              </a:solidFill>
            </a:rPr>
            <a:t> t	</a:t>
          </a:r>
          <a:endParaRPr lang="en-US" sz="3300" kern="1200" dirty="0">
            <a:solidFill>
              <a:srgbClr val="103154"/>
            </a:solidFill>
          </a:endParaRPr>
        </a:p>
      </dsp:txBody>
      <dsp:txXfrm>
        <a:off x="38638" y="2910235"/>
        <a:ext cx="8152324" cy="714229"/>
      </dsp:txXfrm>
    </dsp:sp>
    <dsp:sp modelId="{91D87128-4ACB-42E1-94BC-556E96D97520}">
      <dsp:nvSpPr>
        <dsp:cNvPr id="0" name=""/>
        <dsp:cNvSpPr/>
      </dsp:nvSpPr>
      <dsp:spPr>
        <a:xfrm>
          <a:off x="0" y="3719358"/>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err="1">
              <a:solidFill>
                <a:srgbClr val="103154"/>
              </a:solidFill>
            </a:rPr>
            <a:t>i</a:t>
          </a:r>
          <a:r>
            <a:rPr lang="en-US" sz="3300" b="1" kern="1200" dirty="0">
              <a:solidFill>
                <a:srgbClr val="103154"/>
              </a:solidFill>
            </a:rPr>
            <a:t>: </a:t>
          </a:r>
          <a:r>
            <a:rPr lang="en-US" sz="3300" b="1" kern="1200" dirty="0" err="1">
              <a:solidFill>
                <a:srgbClr val="103154"/>
              </a:solidFill>
            </a:rPr>
            <a:t>lãi</a:t>
          </a:r>
          <a:r>
            <a:rPr lang="en-US" sz="3300" b="1" kern="1200" dirty="0">
              <a:solidFill>
                <a:srgbClr val="103154"/>
              </a:solidFill>
            </a:rPr>
            <a:t> </a:t>
          </a:r>
          <a:r>
            <a:rPr lang="en-US" sz="3300" b="1" kern="1200" dirty="0" err="1">
              <a:solidFill>
                <a:srgbClr val="103154"/>
              </a:solidFill>
            </a:rPr>
            <a:t>suất</a:t>
          </a:r>
          <a:r>
            <a:rPr lang="en-US" sz="3300" b="1" kern="1200" dirty="0">
              <a:solidFill>
                <a:srgbClr val="103154"/>
              </a:solidFill>
            </a:rPr>
            <a:t> </a:t>
          </a:r>
          <a:r>
            <a:rPr lang="en-US" sz="3300" b="1" kern="1200" dirty="0" err="1">
              <a:solidFill>
                <a:srgbClr val="103154"/>
              </a:solidFill>
            </a:rPr>
            <a:t>chiết</a:t>
          </a:r>
          <a:r>
            <a:rPr lang="en-US" sz="3300" b="1" kern="1200" dirty="0">
              <a:solidFill>
                <a:srgbClr val="103154"/>
              </a:solidFill>
            </a:rPr>
            <a:t> </a:t>
          </a:r>
          <a:r>
            <a:rPr lang="en-US" sz="3300" b="1" kern="1200" dirty="0" err="1">
              <a:solidFill>
                <a:srgbClr val="103154"/>
              </a:solidFill>
            </a:rPr>
            <a:t>khấu</a:t>
          </a:r>
          <a:endParaRPr lang="en-US" sz="3300" kern="1200" dirty="0">
            <a:solidFill>
              <a:srgbClr val="103154"/>
            </a:solidFill>
          </a:endParaRPr>
        </a:p>
      </dsp:txBody>
      <dsp:txXfrm>
        <a:off x="38638" y="3757996"/>
        <a:ext cx="8152324" cy="714229"/>
      </dsp:txXfrm>
    </dsp:sp>
    <dsp:sp modelId="{278CCA0F-E197-8E43-A831-F4C9333D47BA}">
      <dsp:nvSpPr>
        <dsp:cNvPr id="0" name=""/>
        <dsp:cNvSpPr/>
      </dsp:nvSpPr>
      <dsp:spPr>
        <a:xfrm>
          <a:off x="0" y="4589889"/>
          <a:ext cx="8229600" cy="791505"/>
        </a:xfrm>
        <a:prstGeom prst="roundRect">
          <a:avLst/>
        </a:prstGeom>
        <a:solidFill>
          <a:schemeClr val="dk1"/>
        </a:solidFill>
        <a:ln w="50800" cap="flat" cmpd="sng" algn="ctr">
          <a:solidFill>
            <a:schemeClr val="lt1">
              <a:alpha val="80000"/>
            </a:schemeClr>
          </a:solidFill>
          <a:prstDash val="solid"/>
        </a:ln>
        <a:effectLst/>
        <a:scene3d>
          <a:camera prst="orthographicFront"/>
          <a:lightRig rig="flat" dir="t"/>
        </a:scene3d>
      </dsp:spPr>
      <dsp:style>
        <a:lnRef idx="3">
          <a:schemeClr val="lt1"/>
        </a:lnRef>
        <a:fillRef idx="1">
          <a:schemeClr val="dk1"/>
        </a:fillRef>
        <a:effectRef idx="1">
          <a:schemeClr val="dk1"/>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solidFill>
                <a:srgbClr val="103154"/>
              </a:solidFill>
            </a:rPr>
            <a:t>n:</a:t>
          </a:r>
          <a:r>
            <a:rPr lang="en-US" sz="3300" kern="1200" dirty="0">
              <a:solidFill>
                <a:srgbClr val="103154"/>
              </a:solidFill>
            </a:rPr>
            <a:t> </a:t>
          </a:r>
          <a:r>
            <a:rPr lang="en-US" sz="3300" b="1" kern="1200" dirty="0" err="1">
              <a:solidFill>
                <a:srgbClr val="103154"/>
              </a:solidFill>
            </a:rPr>
            <a:t>số</a:t>
          </a:r>
          <a:r>
            <a:rPr lang="en-US" sz="3300" b="1" kern="1200" dirty="0">
              <a:solidFill>
                <a:srgbClr val="103154"/>
              </a:solidFill>
            </a:rPr>
            <a:t> </a:t>
          </a:r>
          <a:r>
            <a:rPr lang="en-US" sz="3300" b="1" kern="1200" dirty="0" err="1">
              <a:solidFill>
                <a:srgbClr val="103154"/>
              </a:solidFill>
            </a:rPr>
            <a:t>năm</a:t>
          </a:r>
          <a:r>
            <a:rPr lang="en-US" sz="3300" b="1" kern="1200" dirty="0">
              <a:solidFill>
                <a:srgbClr val="103154"/>
              </a:solidFill>
            </a:rPr>
            <a:t> </a:t>
          </a:r>
          <a:r>
            <a:rPr lang="en-US" sz="3300" b="1" kern="1200" dirty="0" err="1">
              <a:solidFill>
                <a:srgbClr val="103154"/>
              </a:solidFill>
            </a:rPr>
            <a:t>thu</a:t>
          </a:r>
          <a:r>
            <a:rPr lang="en-US" sz="3300" b="1" kern="1200" dirty="0">
              <a:solidFill>
                <a:srgbClr val="103154"/>
              </a:solidFill>
            </a:rPr>
            <a:t> </a:t>
          </a:r>
          <a:r>
            <a:rPr lang="en-US" sz="3300" b="1" kern="1200" dirty="0" err="1">
              <a:solidFill>
                <a:srgbClr val="103154"/>
              </a:solidFill>
            </a:rPr>
            <a:t>được</a:t>
          </a:r>
          <a:r>
            <a:rPr lang="en-US" sz="3300" b="1" kern="1200" dirty="0">
              <a:solidFill>
                <a:srgbClr val="103154"/>
              </a:solidFill>
            </a:rPr>
            <a:t> </a:t>
          </a:r>
          <a:r>
            <a:rPr lang="en-US" sz="3300" b="1" kern="1200" dirty="0" err="1">
              <a:solidFill>
                <a:srgbClr val="103154"/>
              </a:solidFill>
            </a:rPr>
            <a:t>siêu</a:t>
          </a:r>
          <a:r>
            <a:rPr lang="en-US" sz="3300" b="1" kern="1200" dirty="0">
              <a:solidFill>
                <a:srgbClr val="103154"/>
              </a:solidFill>
            </a:rPr>
            <a:t> LN</a:t>
          </a:r>
        </a:p>
      </dsp:txBody>
      <dsp:txXfrm>
        <a:off x="38638" y="4628527"/>
        <a:ext cx="8152324"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3AFB5-EC3E-4E07-9574-E4B18F3B2C62}">
      <dsp:nvSpPr>
        <dsp:cNvPr id="0" name=""/>
        <dsp:cNvSpPr/>
      </dsp:nvSpPr>
      <dsp:spPr>
        <a:xfrm rot="5400000">
          <a:off x="84821" y="1005551"/>
          <a:ext cx="4042469" cy="2428436"/>
        </a:xfrm>
        <a:prstGeom prst="roundRect">
          <a:avLst>
            <a:gd name="adj" fmla="val 5000"/>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a:sp3d/>
      </dsp:spPr>
      <dsp:style>
        <a:lnRef idx="3">
          <a:schemeClr val="lt1"/>
        </a:lnRef>
        <a:fillRef idx="1">
          <a:schemeClr val="dk1"/>
        </a:fillRef>
        <a:effectRef idx="1">
          <a:schemeClr val="dk1"/>
        </a:effectRef>
        <a:fontRef idx="minor">
          <a:schemeClr val="lt1"/>
        </a:fontRef>
      </dsp:style>
      <dsp:txBody>
        <a:bodyPr spcFirstLastPara="0" vert="horz" wrap="square" lIns="0" tIns="82296" rIns="106680" bIns="0" numCol="1" spcCol="1270" anchor="t" anchorCtr="0">
          <a:noAutofit/>
        </a:bodyPr>
        <a:lstStyle/>
        <a:p>
          <a:pPr marL="0" lvl="0" indent="0" algn="ctr" defTabSz="1066800" rtl="0">
            <a:lnSpc>
              <a:spcPct val="90000"/>
            </a:lnSpc>
            <a:spcBef>
              <a:spcPct val="0"/>
            </a:spcBef>
            <a:spcAft>
              <a:spcPct val="35000"/>
            </a:spcAft>
            <a:buNone/>
          </a:pPr>
          <a:r>
            <a:rPr lang="en-US" sz="2400" b="1" kern="1200" dirty="0">
              <a:solidFill>
                <a:srgbClr val="103154"/>
              </a:solidFill>
              <a:cs typeface="Times New Roman" charset="0"/>
            </a:rPr>
            <a:t>P</a:t>
          </a:r>
          <a:r>
            <a:rPr lang="vi-VN" sz="2400" b="1" kern="1200" dirty="0">
              <a:solidFill>
                <a:srgbClr val="103154"/>
              </a:solidFill>
              <a:cs typeface="Times New Roman" charset="0"/>
            </a:rPr>
            <a:t>hương phá</a:t>
          </a:r>
          <a:r>
            <a:rPr lang="en-US" sz="2400" b="1" kern="1200" dirty="0">
              <a:solidFill>
                <a:srgbClr val="103154"/>
              </a:solidFill>
              <a:cs typeface="Times New Roman" charset="0"/>
            </a:rPr>
            <a:t>p </a:t>
          </a:r>
          <a:r>
            <a:rPr lang="en-US" sz="2400" b="1" kern="1200" dirty="0" err="1">
              <a:solidFill>
                <a:srgbClr val="103154"/>
              </a:solidFill>
              <a:cs typeface="Times New Roman" charset="0"/>
            </a:rPr>
            <a:t>này</a:t>
          </a:r>
          <a:r>
            <a:rPr lang="en-US" sz="2400" b="1" kern="1200" dirty="0">
              <a:solidFill>
                <a:srgbClr val="103154"/>
              </a:solidFill>
              <a:cs typeface="Times New Roman" charset="0"/>
            </a:rPr>
            <a:t> </a:t>
          </a:r>
          <a:r>
            <a:rPr lang="en-US" sz="2400" b="1" kern="1200" dirty="0" err="1">
              <a:solidFill>
                <a:srgbClr val="103154"/>
              </a:solidFill>
              <a:cs typeface="Times New Roman" charset="0"/>
            </a:rPr>
            <a:t>vừa</a:t>
          </a:r>
          <a:r>
            <a:rPr lang="en-US" sz="2400" b="1" kern="1200" dirty="0">
              <a:solidFill>
                <a:srgbClr val="103154"/>
              </a:solidFill>
              <a:cs typeface="Times New Roman" charset="0"/>
            </a:rPr>
            <a:t> </a:t>
          </a:r>
          <a:r>
            <a:rPr lang="en-US" sz="2400" b="1" kern="1200" dirty="0" err="1">
              <a:solidFill>
                <a:srgbClr val="103154"/>
              </a:solidFill>
              <a:cs typeface="Times New Roman" charset="0"/>
            </a:rPr>
            <a:t>mang</a:t>
          </a:r>
          <a:r>
            <a:rPr lang="en-US" sz="2400" b="1" kern="1200" dirty="0">
              <a:solidFill>
                <a:srgbClr val="103154"/>
              </a:solidFill>
              <a:cs typeface="Times New Roman" charset="0"/>
            </a:rPr>
            <a:t> </a:t>
          </a:r>
          <a:r>
            <a:rPr lang="en-US" sz="2400" b="1" kern="1200" dirty="0" err="1">
              <a:solidFill>
                <a:srgbClr val="103154"/>
              </a:solidFill>
              <a:cs typeface="Times New Roman" charset="0"/>
            </a:rPr>
            <a:t>nhược</a:t>
          </a:r>
          <a:r>
            <a:rPr lang="en-US" sz="2400" b="1" kern="1200" dirty="0">
              <a:solidFill>
                <a:srgbClr val="103154"/>
              </a:solidFill>
              <a:cs typeface="Times New Roman" charset="0"/>
            </a:rPr>
            <a:t> </a:t>
          </a:r>
          <a:r>
            <a:rPr lang="en-US" sz="2400" b="1" kern="1200" dirty="0" err="1">
              <a:solidFill>
                <a:srgbClr val="103154"/>
              </a:solidFill>
              <a:cs typeface="Times New Roman" charset="0"/>
            </a:rPr>
            <a:t>điểm</a:t>
          </a:r>
          <a:r>
            <a:rPr lang="en-US" sz="2400" b="1" kern="1200" dirty="0">
              <a:solidFill>
                <a:srgbClr val="103154"/>
              </a:solidFill>
              <a:cs typeface="Times New Roman" charset="0"/>
            </a:rPr>
            <a:t> </a:t>
          </a:r>
          <a:r>
            <a:rPr lang="en-US" sz="2400" b="1" kern="1200" dirty="0" err="1">
              <a:solidFill>
                <a:srgbClr val="103154"/>
              </a:solidFill>
              <a:cs typeface="Times New Roman" charset="0"/>
            </a:rPr>
            <a:t>của</a:t>
          </a:r>
          <a:r>
            <a:rPr lang="en-US" sz="2400" b="1" kern="1200" dirty="0">
              <a:solidFill>
                <a:srgbClr val="103154"/>
              </a:solidFill>
              <a:cs typeface="Times New Roman" charset="0"/>
            </a:rPr>
            <a:t> p</a:t>
          </a:r>
          <a:r>
            <a:rPr lang="vi-VN" sz="2400" b="1" kern="1200" dirty="0">
              <a:solidFill>
                <a:srgbClr val="103154"/>
              </a:solidFill>
              <a:cs typeface="Times New Roman" charset="0"/>
            </a:rPr>
            <a:t>hương phá</a:t>
          </a:r>
          <a:r>
            <a:rPr lang="en-US" sz="2400" b="1" kern="1200" dirty="0">
              <a:solidFill>
                <a:srgbClr val="103154"/>
              </a:solidFill>
              <a:cs typeface="Times New Roman" charset="0"/>
            </a:rPr>
            <a:t>p </a:t>
          </a:r>
          <a:r>
            <a:rPr lang="en-US" sz="2400" b="1" kern="1200" dirty="0" err="1">
              <a:solidFill>
                <a:srgbClr val="103154"/>
              </a:solidFill>
              <a:cs typeface="Times New Roman" charset="0"/>
            </a:rPr>
            <a:t>giá</a:t>
          </a:r>
          <a:r>
            <a:rPr lang="en-US" sz="2400" b="1" kern="1200" dirty="0">
              <a:solidFill>
                <a:srgbClr val="103154"/>
              </a:solidFill>
              <a:cs typeface="Times New Roman" charset="0"/>
            </a:rPr>
            <a:t> </a:t>
          </a:r>
          <a:r>
            <a:rPr lang="en-US" sz="2400" b="1" kern="1200" dirty="0" err="1">
              <a:solidFill>
                <a:srgbClr val="103154"/>
              </a:solidFill>
              <a:cs typeface="Times New Roman" charset="0"/>
            </a:rPr>
            <a:t>trị</a:t>
          </a:r>
          <a:r>
            <a:rPr lang="en-US" sz="2400" b="1" kern="1200" dirty="0">
              <a:solidFill>
                <a:srgbClr val="103154"/>
              </a:solidFill>
              <a:cs typeface="Times New Roman" charset="0"/>
            </a:rPr>
            <a:t> </a:t>
          </a:r>
          <a:r>
            <a:rPr lang="en-US" sz="2400" b="1" kern="1200" dirty="0" err="1">
              <a:solidFill>
                <a:srgbClr val="103154"/>
              </a:solidFill>
              <a:cs typeface="Times New Roman" charset="0"/>
            </a:rPr>
            <a:t>tài</a:t>
          </a:r>
          <a:r>
            <a:rPr lang="en-US" sz="2400" b="1" kern="1200" dirty="0">
              <a:solidFill>
                <a:srgbClr val="103154"/>
              </a:solidFill>
              <a:cs typeface="Times New Roman" charset="0"/>
            </a:rPr>
            <a:t> </a:t>
          </a:r>
          <a:r>
            <a:rPr lang="en-US" sz="2400" b="1" kern="1200" dirty="0" err="1">
              <a:solidFill>
                <a:srgbClr val="103154"/>
              </a:solidFill>
              <a:cs typeface="Times New Roman" charset="0"/>
            </a:rPr>
            <a:t>sản</a:t>
          </a:r>
          <a:r>
            <a:rPr lang="en-US" sz="2400" b="1" kern="1200" dirty="0">
              <a:solidFill>
                <a:srgbClr val="103154"/>
              </a:solidFill>
              <a:cs typeface="Times New Roman" charset="0"/>
            </a:rPr>
            <a:t> </a:t>
          </a:r>
          <a:r>
            <a:rPr lang="en-US" sz="2400" b="1" kern="1200" dirty="0" err="1">
              <a:solidFill>
                <a:srgbClr val="103154"/>
              </a:solidFill>
              <a:cs typeface="Times New Roman" charset="0"/>
            </a:rPr>
            <a:t>vừa</a:t>
          </a:r>
          <a:r>
            <a:rPr lang="en-US" sz="2400" b="1" kern="1200" dirty="0">
              <a:solidFill>
                <a:srgbClr val="103154"/>
              </a:solidFill>
              <a:cs typeface="Times New Roman" charset="0"/>
            </a:rPr>
            <a:t> </a:t>
          </a:r>
          <a:r>
            <a:rPr lang="en-US" sz="2400" b="1" kern="1200" dirty="0" err="1">
              <a:solidFill>
                <a:srgbClr val="103154"/>
              </a:solidFill>
              <a:cs typeface="Times New Roman" charset="0"/>
            </a:rPr>
            <a:t>có</a:t>
          </a:r>
          <a:r>
            <a:rPr lang="en-US" sz="2400" b="1" kern="1200" dirty="0">
              <a:solidFill>
                <a:srgbClr val="103154"/>
              </a:solidFill>
              <a:cs typeface="Times New Roman" charset="0"/>
            </a:rPr>
            <a:t> </a:t>
          </a:r>
          <a:r>
            <a:rPr lang="en-US" sz="2400" b="1" kern="1200" dirty="0" err="1">
              <a:solidFill>
                <a:srgbClr val="103154"/>
              </a:solidFill>
              <a:cs typeface="Times New Roman" charset="0"/>
            </a:rPr>
            <a:t>hạn</a:t>
          </a:r>
          <a:r>
            <a:rPr lang="en-US" sz="2400" b="1" kern="1200" dirty="0">
              <a:solidFill>
                <a:srgbClr val="103154"/>
              </a:solidFill>
              <a:cs typeface="Times New Roman" charset="0"/>
            </a:rPr>
            <a:t> </a:t>
          </a:r>
          <a:r>
            <a:rPr lang="en-US" sz="2400" b="1" kern="1200" dirty="0" err="1">
              <a:solidFill>
                <a:srgbClr val="103154"/>
              </a:solidFill>
              <a:cs typeface="Times New Roman" charset="0"/>
            </a:rPr>
            <a:t>chế</a:t>
          </a:r>
          <a:r>
            <a:rPr lang="en-US" sz="2400" b="1" kern="1200" dirty="0">
              <a:solidFill>
                <a:srgbClr val="103154"/>
              </a:solidFill>
              <a:cs typeface="Times New Roman" charset="0"/>
            </a:rPr>
            <a:t> </a:t>
          </a:r>
          <a:r>
            <a:rPr lang="en-US" sz="2400" b="1" kern="1200" dirty="0" err="1">
              <a:solidFill>
                <a:srgbClr val="103154"/>
              </a:solidFill>
              <a:cs typeface="Times New Roman" charset="0"/>
            </a:rPr>
            <a:t>của</a:t>
          </a:r>
          <a:r>
            <a:rPr lang="en-US" sz="2400" b="1" kern="1200" dirty="0">
              <a:solidFill>
                <a:srgbClr val="103154"/>
              </a:solidFill>
              <a:cs typeface="Times New Roman" charset="0"/>
            </a:rPr>
            <a:t> p</a:t>
          </a:r>
          <a:r>
            <a:rPr lang="vi-VN" sz="2400" b="1" kern="1200" dirty="0">
              <a:solidFill>
                <a:srgbClr val="103154"/>
              </a:solidFill>
              <a:cs typeface="Times New Roman" charset="0"/>
            </a:rPr>
            <a:t>hương phá</a:t>
          </a:r>
          <a:r>
            <a:rPr lang="en-US" sz="2400" b="1" kern="1200" dirty="0">
              <a:solidFill>
                <a:srgbClr val="103154"/>
              </a:solidFill>
              <a:cs typeface="Times New Roman" charset="0"/>
            </a:rPr>
            <a:t>p </a:t>
          </a:r>
          <a:r>
            <a:rPr lang="en-US" sz="2400" b="1" kern="1200" dirty="0" err="1">
              <a:solidFill>
                <a:srgbClr val="103154"/>
              </a:solidFill>
              <a:cs typeface="Times New Roman" charset="0"/>
            </a:rPr>
            <a:t>chiết</a:t>
          </a:r>
          <a:r>
            <a:rPr lang="en-US" sz="2400" b="1" kern="1200" dirty="0">
              <a:solidFill>
                <a:srgbClr val="103154"/>
              </a:solidFill>
              <a:cs typeface="Times New Roman" charset="0"/>
            </a:rPr>
            <a:t> </a:t>
          </a:r>
          <a:r>
            <a:rPr lang="en-US" sz="2400" b="1" kern="1200" dirty="0" err="1">
              <a:solidFill>
                <a:srgbClr val="103154"/>
              </a:solidFill>
              <a:cs typeface="Times New Roman" charset="0"/>
            </a:rPr>
            <a:t>khấu</a:t>
          </a:r>
          <a:r>
            <a:rPr lang="en-US" sz="2400" b="1" kern="1200" dirty="0">
              <a:solidFill>
                <a:srgbClr val="103154"/>
              </a:solidFill>
              <a:cs typeface="Times New Roman" charset="0"/>
            </a:rPr>
            <a:t> </a:t>
          </a:r>
          <a:r>
            <a:rPr lang="en-US" sz="2400" b="1" kern="1200" dirty="0" err="1">
              <a:solidFill>
                <a:srgbClr val="103154"/>
              </a:solidFill>
              <a:cs typeface="Times New Roman" charset="0"/>
            </a:rPr>
            <a:t>dòng</a:t>
          </a:r>
          <a:r>
            <a:rPr lang="en-US" sz="2400" b="1" kern="1200" dirty="0">
              <a:solidFill>
                <a:srgbClr val="103154"/>
              </a:solidFill>
              <a:cs typeface="Times New Roman" charset="0"/>
            </a:rPr>
            <a:t> t</a:t>
          </a:r>
          <a:r>
            <a:rPr lang="vi-VN" sz="2400" b="1" kern="1200" dirty="0">
              <a:solidFill>
                <a:srgbClr val="103154"/>
              </a:solidFill>
              <a:cs typeface="Times New Roman" charset="0"/>
            </a:rPr>
            <a:t>hu nhập</a:t>
          </a:r>
          <a:r>
            <a:rPr lang="en-US" sz="2400" b="1" kern="1200" dirty="0">
              <a:solidFill>
                <a:srgbClr val="103154"/>
              </a:solidFill>
              <a:cs typeface="Times New Roman" charset="0"/>
            </a:rPr>
            <a:t> </a:t>
          </a:r>
          <a:r>
            <a:rPr lang="en-US" sz="2400" b="1" kern="1200" dirty="0" err="1">
              <a:solidFill>
                <a:srgbClr val="103154"/>
              </a:solidFill>
              <a:cs typeface="Times New Roman" charset="0"/>
            </a:rPr>
            <a:t>trong</a:t>
          </a:r>
          <a:r>
            <a:rPr lang="en-US" sz="2400" b="1" kern="1200" dirty="0">
              <a:solidFill>
                <a:srgbClr val="103154"/>
              </a:solidFill>
              <a:cs typeface="Times New Roman" charset="0"/>
            </a:rPr>
            <a:t> </a:t>
          </a:r>
          <a:r>
            <a:rPr lang="en-US" sz="2400" b="1" kern="1200" dirty="0" err="1">
              <a:solidFill>
                <a:srgbClr val="103154"/>
              </a:solidFill>
              <a:cs typeface="Times New Roman" charset="0"/>
            </a:rPr>
            <a:t>tương</a:t>
          </a:r>
          <a:r>
            <a:rPr lang="en-US" sz="2400" b="1" kern="1200" dirty="0">
              <a:solidFill>
                <a:srgbClr val="103154"/>
              </a:solidFill>
              <a:cs typeface="Times New Roman" charset="0"/>
            </a:rPr>
            <a:t> </a:t>
          </a:r>
          <a:r>
            <a:rPr lang="en-US" sz="2400" b="1" kern="1200" dirty="0" err="1">
              <a:solidFill>
                <a:srgbClr val="103154"/>
              </a:solidFill>
              <a:cs typeface="Times New Roman" charset="0"/>
            </a:rPr>
            <a:t>lai</a:t>
          </a:r>
          <a:endParaRPr lang="en-US" sz="2400" kern="1200" dirty="0">
            <a:solidFill>
              <a:srgbClr val="103154"/>
            </a:solidFill>
            <a:latin typeface="Times New Roman" pitchFamily="18" charset="0"/>
            <a:cs typeface="Times New Roman" pitchFamily="18" charset="0"/>
          </a:endParaRPr>
        </a:p>
      </dsp:txBody>
      <dsp:txXfrm rot="-5400000">
        <a:off x="1328957" y="198536"/>
        <a:ext cx="1991317" cy="808493"/>
      </dsp:txXfrm>
    </dsp:sp>
    <dsp:sp modelId="{56D4E772-4AF0-496C-894A-5192BB161A46}">
      <dsp:nvSpPr>
        <dsp:cNvPr id="0" name=""/>
        <dsp:cNvSpPr/>
      </dsp:nvSpPr>
      <dsp:spPr>
        <a:xfrm rot="5400000">
          <a:off x="4337944" y="1012402"/>
          <a:ext cx="4042469" cy="2442136"/>
        </a:xfrm>
        <a:prstGeom prst="roundRect">
          <a:avLst>
            <a:gd name="adj" fmla="val 5000"/>
          </a:avLst>
        </a:prstGeom>
        <a:solidFill>
          <a:schemeClr val="dk1"/>
        </a:solidFill>
        <a:ln w="50800" cap="flat" cmpd="sng" algn="ctr">
          <a:solidFill>
            <a:schemeClr val="lt1">
              <a:alpha val="80000"/>
            </a:schemeClr>
          </a:solidFill>
          <a:prstDash val="solid"/>
        </a:ln>
        <a:effectLst/>
        <a:scene3d>
          <a:camera prst="orthographicFront"/>
          <a:lightRig rig="threePt" dir="t">
            <a:rot lat="0" lon="0" rev="7500000"/>
          </a:lightRig>
        </a:scene3d>
        <a:sp3d/>
      </dsp:spPr>
      <dsp:style>
        <a:lnRef idx="3">
          <a:schemeClr val="lt1"/>
        </a:lnRef>
        <a:fillRef idx="1">
          <a:schemeClr val="dk1"/>
        </a:fillRef>
        <a:effectRef idx="1">
          <a:schemeClr val="dk1"/>
        </a:effectRef>
        <a:fontRef idx="minor">
          <a:schemeClr val="lt1"/>
        </a:fontRef>
      </dsp:style>
      <dsp:txBody>
        <a:bodyPr spcFirstLastPara="0" vert="horz" wrap="square" lIns="0" tIns="82296" rIns="106680" bIns="0" numCol="1" spcCol="1270" anchor="t" anchorCtr="0">
          <a:noAutofit/>
        </a:bodyPr>
        <a:lstStyle/>
        <a:p>
          <a:pPr marL="0" lvl="0" indent="0" algn="ctr" defTabSz="1066800" rtl="0">
            <a:lnSpc>
              <a:spcPct val="90000"/>
            </a:lnSpc>
            <a:spcBef>
              <a:spcPct val="0"/>
            </a:spcBef>
            <a:spcAft>
              <a:spcPct val="35000"/>
            </a:spcAft>
            <a:buNone/>
          </a:pPr>
          <a:endParaRPr lang="en-US" sz="2400" b="1" kern="1200" dirty="0">
            <a:solidFill>
              <a:srgbClr val="103154"/>
            </a:solidFill>
            <a:cs typeface="Times New Roman" charset="0"/>
          </a:endParaRPr>
        </a:p>
        <a:p>
          <a:pPr marL="0" lvl="0" indent="0" algn="ctr" defTabSz="1066800" rtl="0">
            <a:lnSpc>
              <a:spcPct val="90000"/>
            </a:lnSpc>
            <a:spcBef>
              <a:spcPct val="0"/>
            </a:spcBef>
            <a:spcAft>
              <a:spcPct val="35000"/>
            </a:spcAft>
            <a:buNone/>
          </a:pPr>
          <a:endParaRPr lang="en-US" sz="2400" b="1" kern="1200" dirty="0">
            <a:solidFill>
              <a:srgbClr val="103154"/>
            </a:solidFill>
            <a:cs typeface="Times New Roman" charset="0"/>
          </a:endParaRPr>
        </a:p>
        <a:p>
          <a:pPr marL="0" lvl="0" indent="0" algn="ctr" defTabSz="1066800" rtl="0">
            <a:lnSpc>
              <a:spcPct val="90000"/>
            </a:lnSpc>
            <a:spcBef>
              <a:spcPct val="0"/>
            </a:spcBef>
            <a:spcAft>
              <a:spcPct val="35000"/>
            </a:spcAft>
            <a:buNone/>
          </a:pPr>
          <a:r>
            <a:rPr lang="en-US" sz="2400" b="1" kern="1200" dirty="0">
              <a:solidFill>
                <a:srgbClr val="103154"/>
              </a:solidFill>
              <a:cs typeface="Times New Roman" charset="0"/>
            </a:rPr>
            <a:t>Goodwill </a:t>
          </a:r>
          <a:r>
            <a:rPr lang="en-US" sz="2400" b="1" kern="1200" dirty="0" err="1">
              <a:solidFill>
                <a:srgbClr val="103154"/>
              </a:solidFill>
              <a:cs typeface="Times New Roman" charset="0"/>
            </a:rPr>
            <a:t>có</a:t>
          </a:r>
          <a:r>
            <a:rPr lang="en-US" sz="2400" b="1" kern="1200" dirty="0">
              <a:solidFill>
                <a:srgbClr val="103154"/>
              </a:solidFill>
              <a:cs typeface="Times New Roman" charset="0"/>
            </a:rPr>
            <a:t> </a:t>
          </a:r>
          <a:r>
            <a:rPr lang="en-US" sz="2400" b="1" kern="1200" dirty="0" err="1">
              <a:solidFill>
                <a:srgbClr val="103154"/>
              </a:solidFill>
              <a:cs typeface="Times New Roman" charset="0"/>
            </a:rPr>
            <a:t>biên</a:t>
          </a:r>
          <a:r>
            <a:rPr lang="en-US" sz="2400" b="1" kern="1200" dirty="0">
              <a:solidFill>
                <a:srgbClr val="103154"/>
              </a:solidFill>
              <a:cs typeface="Times New Roman" charset="0"/>
            </a:rPr>
            <a:t> </a:t>
          </a:r>
          <a:r>
            <a:rPr lang="en-US" sz="2400" b="1" kern="1200" dirty="0" err="1">
              <a:solidFill>
                <a:srgbClr val="103154"/>
              </a:solidFill>
              <a:cs typeface="Times New Roman" charset="0"/>
            </a:rPr>
            <a:t>độ</a:t>
          </a:r>
          <a:r>
            <a:rPr lang="en-US" sz="2400" b="1" kern="1200" dirty="0">
              <a:solidFill>
                <a:srgbClr val="103154"/>
              </a:solidFill>
              <a:cs typeface="Times New Roman" charset="0"/>
            </a:rPr>
            <a:t> </a:t>
          </a:r>
          <a:r>
            <a:rPr lang="en-US" sz="2400" b="1" kern="1200" dirty="0" err="1">
              <a:solidFill>
                <a:srgbClr val="103154"/>
              </a:solidFill>
              <a:cs typeface="Times New Roman" charset="0"/>
            </a:rPr>
            <a:t>dao</a:t>
          </a:r>
          <a:r>
            <a:rPr lang="en-US" sz="2400" b="1" kern="1200" dirty="0">
              <a:solidFill>
                <a:srgbClr val="103154"/>
              </a:solidFill>
              <a:cs typeface="Times New Roman" charset="0"/>
            </a:rPr>
            <a:t> </a:t>
          </a:r>
          <a:r>
            <a:rPr lang="en-US" sz="2400" b="1" kern="1200" dirty="0" err="1">
              <a:solidFill>
                <a:srgbClr val="103154"/>
              </a:solidFill>
              <a:cs typeface="Times New Roman" charset="0"/>
            </a:rPr>
            <a:t>động</a:t>
          </a:r>
          <a:r>
            <a:rPr lang="en-US" sz="2400" b="1" kern="1200" dirty="0">
              <a:solidFill>
                <a:srgbClr val="103154"/>
              </a:solidFill>
              <a:cs typeface="Times New Roman" charset="0"/>
            </a:rPr>
            <a:t> </a:t>
          </a:r>
          <a:r>
            <a:rPr lang="en-US" sz="2400" b="1" kern="1200" dirty="0" err="1">
              <a:solidFill>
                <a:srgbClr val="103154"/>
              </a:solidFill>
              <a:cs typeface="Times New Roman" charset="0"/>
            </a:rPr>
            <a:t>rất</a:t>
          </a:r>
          <a:r>
            <a:rPr lang="en-US" sz="2400" b="1" kern="1200" dirty="0">
              <a:solidFill>
                <a:srgbClr val="103154"/>
              </a:solidFill>
              <a:cs typeface="Times New Roman" charset="0"/>
            </a:rPr>
            <a:t> </a:t>
          </a:r>
          <a:r>
            <a:rPr lang="en-US" sz="2400" b="1" kern="1200" dirty="0" err="1">
              <a:solidFill>
                <a:srgbClr val="103154"/>
              </a:solidFill>
              <a:cs typeface="Times New Roman" charset="0"/>
            </a:rPr>
            <a:t>lớn</a:t>
          </a:r>
          <a:r>
            <a:rPr lang="en-US" sz="2400" b="1" kern="1200" dirty="0">
              <a:solidFill>
                <a:srgbClr val="103154"/>
              </a:solidFill>
              <a:cs typeface="Times New Roman" charset="0"/>
            </a:rPr>
            <a:t> </a:t>
          </a:r>
          <a:r>
            <a:rPr lang="en-US" sz="2400" b="1" kern="1200" dirty="0" err="1">
              <a:solidFill>
                <a:srgbClr val="103154"/>
              </a:solidFill>
              <a:cs typeface="Times New Roman" charset="0"/>
            </a:rPr>
            <a:t>trước</a:t>
          </a:r>
          <a:r>
            <a:rPr lang="en-US" sz="2400" b="1" kern="1200" dirty="0">
              <a:solidFill>
                <a:srgbClr val="103154"/>
              </a:solidFill>
              <a:cs typeface="Times New Roman" charset="0"/>
            </a:rPr>
            <a:t> </a:t>
          </a:r>
          <a:r>
            <a:rPr lang="en-US" sz="2400" b="1" kern="1200" dirty="0" err="1">
              <a:solidFill>
                <a:srgbClr val="103154"/>
              </a:solidFill>
              <a:cs typeface="Times New Roman" charset="0"/>
            </a:rPr>
            <a:t>những</a:t>
          </a:r>
          <a:r>
            <a:rPr lang="en-US" sz="2400" b="1" kern="1200" dirty="0">
              <a:solidFill>
                <a:srgbClr val="103154"/>
              </a:solidFill>
              <a:cs typeface="Times New Roman" charset="0"/>
            </a:rPr>
            <a:t> </a:t>
          </a:r>
          <a:r>
            <a:rPr lang="en-US" sz="2400" b="1" kern="1200" dirty="0" err="1">
              <a:solidFill>
                <a:srgbClr val="103154"/>
              </a:solidFill>
              <a:cs typeface="Times New Roman" charset="0"/>
            </a:rPr>
            <a:t>thay</a:t>
          </a:r>
          <a:r>
            <a:rPr lang="en-US" sz="2400" b="1" kern="1200" dirty="0">
              <a:solidFill>
                <a:srgbClr val="103154"/>
              </a:solidFill>
              <a:cs typeface="Times New Roman" charset="0"/>
            </a:rPr>
            <a:t> </a:t>
          </a:r>
          <a:r>
            <a:rPr lang="en-US" sz="2400" b="1" kern="1200" dirty="0" err="1">
              <a:solidFill>
                <a:srgbClr val="103154"/>
              </a:solidFill>
              <a:cs typeface="Times New Roman" charset="0"/>
            </a:rPr>
            <a:t>đổi</a:t>
          </a:r>
          <a:r>
            <a:rPr lang="en-US" sz="2400" b="1" kern="1200" dirty="0">
              <a:solidFill>
                <a:srgbClr val="103154"/>
              </a:solidFill>
              <a:cs typeface="Times New Roman" charset="0"/>
            </a:rPr>
            <a:t> </a:t>
          </a:r>
          <a:r>
            <a:rPr lang="en-US" sz="2400" b="1" kern="1200" dirty="0" err="1">
              <a:solidFill>
                <a:srgbClr val="103154"/>
              </a:solidFill>
              <a:cs typeface="Times New Roman" charset="0"/>
            </a:rPr>
            <a:t>nhỏ</a:t>
          </a:r>
          <a:r>
            <a:rPr lang="en-US" sz="2400" b="1" kern="1200" dirty="0">
              <a:solidFill>
                <a:srgbClr val="103154"/>
              </a:solidFill>
              <a:cs typeface="Times New Roman" charset="0"/>
            </a:rPr>
            <a:t> </a:t>
          </a:r>
          <a:r>
            <a:rPr lang="en-US" sz="2400" b="1" kern="1200" dirty="0" err="1">
              <a:solidFill>
                <a:srgbClr val="103154"/>
              </a:solidFill>
              <a:cs typeface="Times New Roman" charset="0"/>
            </a:rPr>
            <a:t>của</a:t>
          </a:r>
          <a:r>
            <a:rPr lang="en-US" sz="2400" b="1" kern="1200" dirty="0">
              <a:solidFill>
                <a:srgbClr val="103154"/>
              </a:solidFill>
              <a:cs typeface="Times New Roman" charset="0"/>
            </a:rPr>
            <a:t> r</a:t>
          </a:r>
          <a:endParaRPr lang="en-US" sz="2400" b="1" kern="1200" dirty="0">
            <a:solidFill>
              <a:srgbClr val="103154"/>
            </a:solidFill>
            <a:latin typeface="Times New Roman" pitchFamily="18" charset="0"/>
            <a:cs typeface="Times New Roman" pitchFamily="18" charset="0"/>
          </a:endParaRPr>
        </a:p>
      </dsp:txBody>
      <dsp:txXfrm rot="-5400000">
        <a:off x="5577695" y="212237"/>
        <a:ext cx="2002552" cy="808493"/>
      </dsp:txXfrm>
    </dsp:sp>
    <dsp:sp modelId="{4721001D-6246-4A14-8C7C-A38BC46E659D}">
      <dsp:nvSpPr>
        <dsp:cNvPr id="0" name=""/>
        <dsp:cNvSpPr/>
      </dsp:nvSpPr>
      <dsp:spPr>
        <a:xfrm rot="5400000">
          <a:off x="3842197" y="1867999"/>
          <a:ext cx="694372" cy="606370"/>
        </a:xfrm>
        <a:prstGeom prst="mathPlus">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ln>
        <a:effectLst>
          <a:outerShdw blurRad="50800" dist="63500" dir="2700000" sx="102000" sy="102000" rotWithShape="0">
            <a:srgbClr val="000000">
              <a:alpha val="5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58F19-EAAA-3148-838B-25319A88AEEC}" type="datetimeFigureOut">
              <a:rPr lang="en-US" smtClean="0"/>
              <a:t>9/12/22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CCE1F2-D1AD-7546-B7AE-55DE5C9F0637}" type="slidenum">
              <a:rPr lang="en-US" smtClean="0"/>
              <a:t>‹#›</a:t>
            </a:fld>
            <a:endParaRPr lang="en-US"/>
          </a:p>
        </p:txBody>
      </p:sp>
    </p:spTree>
    <p:extLst>
      <p:ext uri="{BB962C8B-B14F-4D97-AF65-F5344CB8AC3E}">
        <p14:creationId xmlns:p14="http://schemas.microsoft.com/office/powerpoint/2010/main" val="1783331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A060361-1E87-6B47-9740-FCFA128D2BD5}" type="slidenum">
              <a:rPr lang="en-US" sz="1200"/>
              <a:pPr eaLnBrk="1" hangingPunct="1"/>
              <a:t>27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300216"/>
            <a:ext cx="2340864" cy="365125"/>
          </a:xfrm>
        </p:spPr>
        <p:txBody>
          <a:bodyPr/>
          <a:lstStyle/>
          <a:p>
            <a:endParaRPr/>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84442D2-6EC0-47EE-B633-BA0A345679BF}" type="slidenum">
              <a:rPr/>
              <a:pPr/>
              <a:t>‹#›</a:t>
            </a:fld>
            <a:endParaRPr/>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t>Click to edit Master title style</a:t>
            </a:r>
          </a:p>
        </p:txBody>
      </p:sp>
      <p:sp>
        <p:nvSpPr>
          <p:cNvPr id="3" name="Vertical Text Placeholder 2"/>
          <p:cNvSpPr>
            <a:spLocks noGrp="1"/>
          </p:cNvSpPr>
          <p:nvPr>
            <p:ph type="body" orient="vert" idx="1"/>
          </p:nvPr>
        </p:nvSpPr>
        <p:spPr>
          <a:xfrm>
            <a:off x="779462" y="838201"/>
            <a:ext cx="6307138" cy="5105400"/>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96F663E-5ED1-47B2-8DFB-BADDA486BF96}" type="datetimeFigureOut">
              <a:rPr lang="en-US"/>
              <a:pPr/>
              <a:t>9/12/22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t>Click to edit Master title style</a:t>
            </a:r>
          </a:p>
        </p:txBody>
      </p:sp>
      <p:sp>
        <p:nvSpPr>
          <p:cNvPr id="3" name="Subtitle 2"/>
          <p:cNvSpPr>
            <a:spLocks noGrp="1"/>
          </p:cNvSpPr>
          <p:nvPr>
            <p:ph type="subTitle" idx="1"/>
          </p:nvPr>
        </p:nvSpPr>
        <p:spPr>
          <a:xfrm>
            <a:off x="1371600" y="5396753"/>
            <a:ext cx="5867400" cy="573741"/>
          </a:xfrm>
        </p:spPr>
        <p:txBody>
          <a:bodyPr>
            <a:normAutofit/>
          </a:bodyPr>
          <a:lstStyle>
            <a:lvl1pPr marL="0" indent="0" algn="r">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t>Click to edit Master title style</a:t>
            </a: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196F663E-5ED1-47B2-8DFB-BADDA486BF96}" type="datetimeFigureOut">
              <a:rPr lang="en-US"/>
              <a:pPr/>
              <a:t>9/12/22</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t>Click to edit Master title style</a:t>
            </a: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t>Click to edit Master title style</a:t>
            </a: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196F663E-5ED1-47B2-8DFB-BADDA486BF96}" type="datetimeFigureOut">
              <a:rPr lang="en-US"/>
              <a:pPr/>
              <a:t>9/12/22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196F663E-5ED1-47B2-8DFB-BADDA486BF96}" type="datetimeFigureOut">
              <a:rPr lang="en-US"/>
              <a:pPr/>
              <a:t>9/12/22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196F663E-5ED1-47B2-8DFB-BADDA486BF96}" type="datetimeFigureOut">
              <a:rPr lang="en-US"/>
              <a:pPr/>
              <a:t>9/12/22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1F84E61-BFA6-4150-9FE3-AA0C8F288190}"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t>Click to edit Master title style</a:t>
            </a: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196F663E-5ED1-47B2-8DFB-BADDA486BF96}" type="datetimeFigureOut">
              <a:rPr lang="en-US"/>
              <a:pPr/>
              <a:t>9/12/22</a:t>
            </a:fld>
            <a:endParaRPr/>
          </a:p>
        </p:txBody>
      </p:sp>
      <p:sp>
        <p:nvSpPr>
          <p:cNvPr id="6" name="Footer Placeholder 5"/>
          <p:cNvSpPr>
            <a:spLocks noGrp="1"/>
          </p:cNvSpPr>
          <p:nvPr>
            <p:ph type="ftr" sz="quarter" idx="11"/>
          </p:nvPr>
        </p:nvSpPr>
        <p:spPr>
          <a:xfrm>
            <a:off x="2057400" y="6297706"/>
            <a:ext cx="2339788" cy="365125"/>
          </a:xfrm>
        </p:spPr>
        <p:txBody>
          <a:bodyPr/>
          <a:lstStyle/>
          <a:p>
            <a:endParaRPr/>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61F84E61-BFA6-4150-9FE3-AA0C8F288190}"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t>Click to edit Master title style</a:t>
            </a: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196F663E-5ED1-47B2-8DFB-BADDA486BF96}" type="datetimeFigureOut">
              <a:rPr lang="en-US"/>
              <a:pPr/>
              <a:t>9/12/22</a:t>
            </a:fld>
            <a:endParaRPr/>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61F84E61-BFA6-4150-9FE3-AA0C8F288190}" type="slidenum">
              <a:rPr/>
              <a:pPr/>
              <a:t>‹#›</a:t>
            </a:fld>
            <a:endParaRPr/>
          </a:p>
        </p:txBody>
      </p:sp>
    </p:spTree>
  </p:cSld>
  <p:clrMap bg1="dk1" tx1="lt1" bg2="dk2" tx2="lt2" accent1="accent1" accent2="accent2" accent3="accent3" accent4="accent4" accent5="accent5" accent6="accent6" hlink="hlink" folHlink="folHlink"/>
  <p:sldLayoutIdLst>
    <p:sldLayoutId id="2147483929" r:id="rId1"/>
    <p:sldLayoutId id="2147483931" r:id="rId2"/>
    <p:sldLayoutId id="2147483930"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211199"/>
            <a:ext cx="7059539" cy="1470025"/>
          </a:xfrm>
        </p:spPr>
        <p:txBody>
          <a:bodyPr>
            <a:noAutofit/>
          </a:bodyPr>
          <a:lstStyle/>
          <a:p>
            <a:pPr>
              <a:lnSpc>
                <a:spcPct val="150000"/>
              </a:lnSpc>
            </a:pPr>
            <a:r>
              <a:rPr lang="en-US" sz="5400" b="1" dirty="0"/>
              <a:t>PHƯƠNG PHÁP </a:t>
            </a:r>
            <a:br>
              <a:rPr lang="en-US" sz="5400" b="1" dirty="0"/>
            </a:br>
            <a:r>
              <a:rPr lang="en-US" sz="5400" b="1" dirty="0"/>
              <a:t>GIÁ TRỊ TÀI SẢN</a:t>
            </a:r>
          </a:p>
        </p:txBody>
      </p:sp>
      <p:sp>
        <p:nvSpPr>
          <p:cNvPr id="3" name="Subtitle 2"/>
          <p:cNvSpPr>
            <a:spLocks noGrp="1"/>
          </p:cNvSpPr>
          <p:nvPr>
            <p:ph type="subTitle" idx="1"/>
          </p:nvPr>
        </p:nvSpPr>
        <p:spPr>
          <a:xfrm>
            <a:off x="462295" y="6073854"/>
            <a:ext cx="5867400" cy="573741"/>
          </a:xfrm>
        </p:spPr>
        <p:txBody>
          <a:bodyPr>
            <a:noAutofit/>
          </a:bodyPr>
          <a:lstStyle/>
          <a:p>
            <a:r>
              <a:rPr lang="en-US" sz="2000" dirty="0">
                <a:solidFill>
                  <a:schemeClr val="bg1"/>
                </a:solidFill>
              </a:rPr>
              <a:t>GV: VŨ THỊ YẾN ANH - KHOA TÀI CHÍNH, HVNH</a:t>
            </a:r>
          </a:p>
        </p:txBody>
      </p:sp>
      <p:sp>
        <p:nvSpPr>
          <p:cNvPr id="5" name="TextBox 4">
            <a:extLst>
              <a:ext uri="{FF2B5EF4-FFF2-40B4-BE49-F238E27FC236}">
                <a16:creationId xmlns:a16="http://schemas.microsoft.com/office/drawing/2014/main" id="{0BBEEE2B-218D-3830-95C3-6A015F7911E6}"/>
              </a:ext>
            </a:extLst>
          </p:cNvPr>
          <p:cNvSpPr txBox="1"/>
          <p:nvPr/>
        </p:nvSpPr>
        <p:spPr>
          <a:xfrm>
            <a:off x="417139" y="2608961"/>
            <a:ext cx="3637219" cy="1077218"/>
          </a:xfrm>
          <a:prstGeom prst="rect">
            <a:avLst/>
          </a:prstGeom>
          <a:noFill/>
        </p:spPr>
        <p:txBody>
          <a:bodyPr wrap="square" rtlCol="0">
            <a:spAutoFit/>
          </a:bodyPr>
          <a:lstStyle/>
          <a:p>
            <a:r>
              <a:rPr lang="en-US" sz="3200" dirty="0" err="1">
                <a:solidFill>
                  <a:srgbClr val="FFFFFF"/>
                </a:solidFill>
              </a:rPr>
              <a:t>Chuyên</a:t>
            </a:r>
            <a:r>
              <a:rPr lang="en-US" sz="3200" dirty="0">
                <a:solidFill>
                  <a:srgbClr val="FFFFFF"/>
                </a:solidFill>
              </a:rPr>
              <a:t> </a:t>
            </a:r>
            <a:r>
              <a:rPr lang="en-US" sz="3200" dirty="0" err="1">
                <a:solidFill>
                  <a:srgbClr val="FFFFFF"/>
                </a:solidFill>
              </a:rPr>
              <a:t>đề</a:t>
            </a:r>
            <a:r>
              <a:rPr lang="en-US" sz="3200" dirty="0">
                <a:solidFill>
                  <a:srgbClr val="FFFFFF"/>
                </a:solidFill>
              </a:rPr>
              <a:t> 3</a:t>
            </a:r>
          </a:p>
          <a:p>
            <a:endParaRPr lang="en-US" sz="3200" dirty="0">
              <a:solidFill>
                <a:srgbClr val="FFFFFF"/>
              </a:solidFill>
            </a:endParaRPr>
          </a:p>
        </p:txBody>
      </p:sp>
    </p:spTree>
    <p:extLst>
      <p:ext uri="{BB962C8B-B14F-4D97-AF65-F5344CB8AC3E}">
        <p14:creationId xmlns:p14="http://schemas.microsoft.com/office/powerpoint/2010/main" val="418733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giá</a:t>
            </a:r>
            <a:r>
              <a:rPr lang="en-US" dirty="0"/>
              <a:t> </a:t>
            </a:r>
            <a:r>
              <a:rPr lang="en-US" dirty="0" err="1"/>
              <a:t>máy</a:t>
            </a:r>
            <a:r>
              <a:rPr lang="en-US" dirty="0"/>
              <a:t>, </a:t>
            </a:r>
            <a:r>
              <a:rPr lang="en-US" dirty="0" err="1"/>
              <a:t>thiết</a:t>
            </a:r>
            <a:r>
              <a:rPr lang="en-US" dirty="0"/>
              <a:t> </a:t>
            </a:r>
            <a:r>
              <a:rPr lang="en-US" dirty="0" err="1"/>
              <a:t>bị</a:t>
            </a:r>
            <a:endParaRPr lang="en-US" dirty="0"/>
          </a:p>
        </p:txBody>
      </p:sp>
      <p:pic>
        <p:nvPicPr>
          <p:cNvPr id="4" name="Content Placeholder 3" descr="images4567.jpg"/>
          <p:cNvPicPr>
            <a:picLocks noGrp="1" noChangeAspect="1"/>
          </p:cNvPicPr>
          <p:nvPr>
            <p:ph idx="1"/>
          </p:nvPr>
        </p:nvPicPr>
        <p:blipFill>
          <a:blip r:embed="rId2">
            <a:extLst>
              <a:ext uri="{28A0092B-C50C-407E-A947-70E740481C1C}">
                <a14:useLocalDpi xmlns:a14="http://schemas.microsoft.com/office/drawing/2010/main" val="0"/>
              </a:ext>
            </a:extLst>
          </a:blip>
          <a:srcRect l="-13082" r="-13082"/>
          <a:stretch>
            <a:fillRect/>
          </a:stretch>
        </p:blipFill>
        <p:spPr/>
      </p:pic>
    </p:spTree>
    <p:extLst>
      <p:ext uri="{BB962C8B-B14F-4D97-AF65-F5344CB8AC3E}">
        <p14:creationId xmlns:p14="http://schemas.microsoft.com/office/powerpoint/2010/main" val="53026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giá</a:t>
            </a:r>
            <a:r>
              <a:rPr lang="en-US" dirty="0"/>
              <a:t> </a:t>
            </a:r>
            <a:r>
              <a:rPr lang="en-US" dirty="0" err="1"/>
              <a:t>bất</a:t>
            </a:r>
            <a:r>
              <a:rPr lang="en-US" dirty="0"/>
              <a:t> </a:t>
            </a:r>
            <a:r>
              <a:rPr lang="en-US" dirty="0" err="1"/>
              <a:t>động</a:t>
            </a:r>
            <a:r>
              <a:rPr lang="en-US" dirty="0"/>
              <a:t> </a:t>
            </a:r>
            <a:r>
              <a:rPr lang="en-US" dirty="0" err="1"/>
              <a:t>sản</a:t>
            </a:r>
            <a:r>
              <a:rPr lang="en-US" dirty="0"/>
              <a:t> </a:t>
            </a:r>
            <a:r>
              <a:rPr lang="en-US" dirty="0" err="1"/>
              <a:t>đầu</a:t>
            </a:r>
            <a:r>
              <a:rPr lang="en-US" dirty="0"/>
              <a:t> </a:t>
            </a:r>
            <a:r>
              <a:rPr lang="en-US" dirty="0" err="1"/>
              <a:t>tư</a:t>
            </a:r>
            <a:endParaRPr lang="en-US" dirty="0"/>
          </a:p>
        </p:txBody>
      </p:sp>
      <p:pic>
        <p:nvPicPr>
          <p:cNvPr id="5" name="Content Placeholder 4" descr="images2.jpg"/>
          <p:cNvPicPr>
            <a:picLocks noGrp="1" noChangeAspect="1"/>
          </p:cNvPicPr>
          <p:nvPr>
            <p:ph idx="1"/>
          </p:nvPr>
        </p:nvPicPr>
        <p:blipFill>
          <a:blip r:embed="rId2">
            <a:extLst>
              <a:ext uri="{28A0092B-C50C-407E-A947-70E740481C1C}">
                <a14:useLocalDpi xmlns:a14="http://schemas.microsoft.com/office/drawing/2010/main" val="0"/>
              </a:ext>
            </a:extLst>
          </a:blip>
          <a:srcRect t="10300" b="10300"/>
          <a:stretch>
            <a:fillRect/>
          </a:stretch>
        </p:blipFill>
        <p:spPr/>
      </p:pic>
    </p:spTree>
    <p:extLst>
      <p:ext uri="{BB962C8B-B14F-4D97-AF65-F5344CB8AC3E}">
        <p14:creationId xmlns:p14="http://schemas.microsoft.com/office/powerpoint/2010/main" val="306427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định</a:t>
            </a:r>
            <a:r>
              <a:rPr lang="en-US" dirty="0"/>
              <a:t> V</a:t>
            </a:r>
            <a:r>
              <a:rPr lang="en-US" baseline="-25000" dirty="0"/>
              <a:t>N</a:t>
            </a:r>
            <a:endParaRPr lang="en-US" dirty="0"/>
          </a:p>
        </p:txBody>
      </p:sp>
      <p:sp>
        <p:nvSpPr>
          <p:cNvPr id="3" name="Content Placeholder 2"/>
          <p:cNvSpPr>
            <a:spLocks noGrp="1"/>
          </p:cNvSpPr>
          <p:nvPr>
            <p:ph idx="1"/>
          </p:nvPr>
        </p:nvSpPr>
        <p:spPr/>
        <p:txBody>
          <a:bodyPr/>
          <a:lstStyle/>
          <a:p>
            <a:r>
              <a:rPr lang="en-US" dirty="0" err="1"/>
              <a:t>Các</a:t>
            </a:r>
            <a:r>
              <a:rPr lang="en-US" dirty="0"/>
              <a:t> </a:t>
            </a:r>
            <a:r>
              <a:rPr lang="en-US" dirty="0" err="1"/>
              <a:t>trường</a:t>
            </a:r>
            <a:r>
              <a:rPr lang="en-US" dirty="0"/>
              <a:t> </a:t>
            </a:r>
            <a:r>
              <a:rPr lang="en-US" dirty="0" err="1"/>
              <a:t>hợp</a:t>
            </a:r>
            <a:r>
              <a:rPr lang="en-US" dirty="0"/>
              <a:t> </a:t>
            </a:r>
            <a:r>
              <a:rPr lang="en-US" dirty="0" err="1"/>
              <a:t>xóa</a:t>
            </a:r>
            <a:r>
              <a:rPr lang="en-US" dirty="0"/>
              <a:t> </a:t>
            </a:r>
            <a:r>
              <a:rPr lang="en-US" dirty="0" err="1"/>
              <a:t>nợ</a:t>
            </a:r>
            <a:r>
              <a:rPr lang="en-US" dirty="0"/>
              <a:t> </a:t>
            </a:r>
            <a:r>
              <a:rPr lang="en-US" dirty="0" err="1"/>
              <a:t>chuyển</a:t>
            </a:r>
            <a:r>
              <a:rPr lang="en-US" dirty="0"/>
              <a:t> </a:t>
            </a:r>
            <a:r>
              <a:rPr lang="en-US" dirty="0" err="1"/>
              <a:t>thành</a:t>
            </a:r>
            <a:r>
              <a:rPr lang="en-US" dirty="0"/>
              <a:t> </a:t>
            </a:r>
            <a:r>
              <a:rPr lang="en-US" dirty="0" err="1"/>
              <a:t>vốn</a:t>
            </a:r>
            <a:r>
              <a:rPr lang="en-US" dirty="0"/>
              <a:t> </a:t>
            </a:r>
            <a:r>
              <a:rPr lang="en-US" dirty="0" err="1"/>
              <a:t>góp</a:t>
            </a:r>
            <a:endParaRPr lang="en-US" dirty="0"/>
          </a:p>
          <a:p>
            <a:r>
              <a:rPr lang="en-US" dirty="0" err="1"/>
              <a:t>Các</a:t>
            </a:r>
            <a:r>
              <a:rPr lang="en-US" dirty="0"/>
              <a:t> </a:t>
            </a:r>
            <a:r>
              <a:rPr lang="en-US" dirty="0" err="1"/>
              <a:t>trường</a:t>
            </a:r>
            <a:r>
              <a:rPr lang="en-US" dirty="0"/>
              <a:t> </a:t>
            </a:r>
            <a:r>
              <a:rPr lang="en-US" dirty="0" err="1"/>
              <a:t>hợp</a:t>
            </a:r>
            <a:r>
              <a:rPr lang="en-US" dirty="0"/>
              <a:t> </a:t>
            </a:r>
            <a:r>
              <a:rPr lang="en-US" dirty="0" err="1"/>
              <a:t>nợ</a:t>
            </a:r>
            <a:r>
              <a:rPr lang="en-US" dirty="0"/>
              <a:t> </a:t>
            </a:r>
            <a:r>
              <a:rPr lang="en-US" dirty="0" err="1"/>
              <a:t>phải</a:t>
            </a:r>
            <a:r>
              <a:rPr lang="en-US" dirty="0"/>
              <a:t> </a:t>
            </a:r>
            <a:r>
              <a:rPr lang="en-US" dirty="0" err="1"/>
              <a:t>trả</a:t>
            </a:r>
            <a:r>
              <a:rPr lang="en-US" dirty="0"/>
              <a:t> </a:t>
            </a:r>
            <a:r>
              <a:rPr lang="en-US" dirty="0" err="1"/>
              <a:t>không</a:t>
            </a:r>
            <a:r>
              <a:rPr lang="en-US" dirty="0"/>
              <a:t> </a:t>
            </a:r>
            <a:r>
              <a:rPr lang="en-US" dirty="0" err="1"/>
              <a:t>phải</a:t>
            </a:r>
            <a:r>
              <a:rPr lang="en-US" dirty="0"/>
              <a:t> </a:t>
            </a:r>
            <a:r>
              <a:rPr lang="en-US" dirty="0" err="1"/>
              <a:t>thanh</a:t>
            </a:r>
            <a:r>
              <a:rPr lang="en-US" dirty="0"/>
              <a:t> </a:t>
            </a:r>
            <a:r>
              <a:rPr lang="en-US" dirty="0" err="1"/>
              <a:t>toán</a:t>
            </a:r>
            <a:r>
              <a:rPr lang="en-US" dirty="0"/>
              <a:t> </a:t>
            </a:r>
            <a:r>
              <a:rPr lang="en-US" dirty="0" err="1"/>
              <a:t>nữa</a:t>
            </a:r>
            <a:endParaRPr lang="en-US" dirty="0"/>
          </a:p>
          <a:p>
            <a:r>
              <a:rPr lang="en-US" dirty="0" err="1"/>
              <a:t>Các</a:t>
            </a:r>
            <a:r>
              <a:rPr lang="en-US" dirty="0"/>
              <a:t> </a:t>
            </a:r>
            <a:r>
              <a:rPr lang="en-US" dirty="0" err="1"/>
              <a:t>trường</a:t>
            </a:r>
            <a:r>
              <a:rPr lang="en-US" dirty="0"/>
              <a:t> </a:t>
            </a:r>
            <a:r>
              <a:rPr lang="en-US" dirty="0" err="1"/>
              <a:t>hợp</a:t>
            </a:r>
            <a:r>
              <a:rPr lang="en-US" dirty="0"/>
              <a:t> </a:t>
            </a:r>
            <a:r>
              <a:rPr lang="en-US" dirty="0" err="1"/>
              <a:t>khác</a:t>
            </a:r>
            <a:endParaRPr lang="en-US" dirty="0"/>
          </a:p>
        </p:txBody>
      </p:sp>
    </p:spTree>
    <p:extLst>
      <p:ext uri="{BB962C8B-B14F-4D97-AF65-F5344CB8AC3E}">
        <p14:creationId xmlns:p14="http://schemas.microsoft.com/office/powerpoint/2010/main" val="367078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vi-VN" dirty="0"/>
              <a:t>Ưu điểm</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5957032"/>
              </p:ext>
            </p:extLst>
          </p:nvPr>
        </p:nvGraphicFramePr>
        <p:xfrm>
          <a:off x="457200" y="2065867"/>
          <a:ext cx="8229600" cy="433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915" name="Slide Number Placeholder 8"/>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0871189E-2DAC-E746-AED2-358D3EEE59B8}" type="slidenum">
              <a:rPr lang="en-US" sz="1400">
                <a:latin typeface="Arial" charset="0"/>
              </a:rPr>
              <a:pPr eaLnBrk="1" hangingPunct="1"/>
              <a:t>13</a:t>
            </a:fld>
            <a:endParaRPr lang="en-US" sz="1400">
              <a:latin typeface="Arial" charset="0"/>
            </a:endParaRPr>
          </a:p>
        </p:txBody>
      </p:sp>
      <p:grpSp>
        <p:nvGrpSpPr>
          <p:cNvPr id="2" name="Group 1"/>
          <p:cNvGrpSpPr/>
          <p:nvPr/>
        </p:nvGrpSpPr>
        <p:grpSpPr>
          <a:xfrm>
            <a:off x="914400" y="2065866"/>
            <a:ext cx="5715000" cy="3789584"/>
            <a:chOff x="914400" y="1066800"/>
            <a:chExt cx="5715000" cy="4684933"/>
          </a:xfrm>
        </p:grpSpPr>
        <p:sp>
          <p:nvSpPr>
            <p:cNvPr id="5" name="TextBox 4"/>
            <p:cNvSpPr txBox="1">
              <a:spLocks noChangeArrowheads="1"/>
            </p:cNvSpPr>
            <p:nvPr/>
          </p:nvSpPr>
          <p:spPr bwMode="auto">
            <a:xfrm>
              <a:off x="1066800" y="1066800"/>
              <a:ext cx="5257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dirty="0" err="1">
                  <a:cs typeface="Times New Roman" charset="0"/>
                </a:rPr>
                <a:t>Chỉ</a:t>
              </a:r>
              <a:r>
                <a:rPr lang="en-US" dirty="0">
                  <a:cs typeface="Times New Roman" charset="0"/>
                </a:rPr>
                <a:t> </a:t>
              </a:r>
              <a:r>
                <a:rPr lang="en-US" dirty="0" err="1">
                  <a:cs typeface="Times New Roman" charset="0"/>
                </a:rPr>
                <a:t>ra</a:t>
              </a:r>
              <a:r>
                <a:rPr lang="en-US" dirty="0">
                  <a:cs typeface="Times New Roman" charset="0"/>
                </a:rPr>
                <a:t> </a:t>
              </a:r>
              <a:r>
                <a:rPr lang="en-US" dirty="0" err="1">
                  <a:cs typeface="Times New Roman" charset="0"/>
                </a:rPr>
                <a:t>giá</a:t>
              </a:r>
              <a:r>
                <a:rPr lang="en-US" dirty="0">
                  <a:cs typeface="Times New Roman" charset="0"/>
                </a:rPr>
                <a:t> </a:t>
              </a:r>
              <a:r>
                <a:rPr lang="en-US" dirty="0" err="1">
                  <a:cs typeface="Times New Roman" charset="0"/>
                </a:rPr>
                <a:t>trị</a:t>
              </a:r>
              <a:r>
                <a:rPr lang="en-US" dirty="0">
                  <a:cs typeface="Times New Roman" charset="0"/>
                </a:rPr>
                <a:t> </a:t>
              </a:r>
              <a:r>
                <a:rPr lang="en-US" dirty="0" err="1">
                  <a:cs typeface="Times New Roman" charset="0"/>
                </a:rPr>
                <a:t>của</a:t>
              </a:r>
              <a:r>
                <a:rPr lang="en-US" dirty="0">
                  <a:cs typeface="Times New Roman" charset="0"/>
                </a:rPr>
                <a:t> </a:t>
              </a:r>
              <a:r>
                <a:rPr lang="en-US" dirty="0" err="1">
                  <a:cs typeface="Times New Roman" charset="0"/>
                </a:rPr>
                <a:t>những</a:t>
              </a:r>
              <a:r>
                <a:rPr lang="en-US" dirty="0">
                  <a:cs typeface="Times New Roman" charset="0"/>
                </a:rPr>
                <a:t> </a:t>
              </a:r>
              <a:r>
                <a:rPr lang="en-US" dirty="0" err="1">
                  <a:cs typeface="Times New Roman" charset="0"/>
                </a:rPr>
                <a:t>tài</a:t>
              </a:r>
              <a:r>
                <a:rPr lang="en-US" dirty="0">
                  <a:cs typeface="Times New Roman" charset="0"/>
                </a:rPr>
                <a:t> </a:t>
              </a:r>
              <a:r>
                <a:rPr lang="en-US" dirty="0" err="1">
                  <a:cs typeface="Times New Roman" charset="0"/>
                </a:rPr>
                <a:t>sản</a:t>
              </a:r>
              <a:r>
                <a:rPr lang="en-US" dirty="0">
                  <a:cs typeface="Times New Roman" charset="0"/>
                </a:rPr>
                <a:t> </a:t>
              </a:r>
              <a:r>
                <a:rPr lang="en-US" dirty="0" err="1">
                  <a:cs typeface="Times New Roman" charset="0"/>
                </a:rPr>
                <a:t>cụ</a:t>
              </a:r>
              <a:r>
                <a:rPr lang="en-US" dirty="0">
                  <a:cs typeface="Times New Roman" charset="0"/>
                </a:rPr>
                <a:t> </a:t>
              </a:r>
              <a:r>
                <a:rPr lang="en-US" dirty="0" err="1">
                  <a:cs typeface="Times New Roman" charset="0"/>
                </a:rPr>
                <a:t>thể</a:t>
              </a:r>
              <a:r>
                <a:rPr lang="en-US" dirty="0">
                  <a:cs typeface="Times New Roman" charset="0"/>
                </a:rPr>
                <a:t> </a:t>
              </a:r>
              <a:r>
                <a:rPr lang="en-US" dirty="0" err="1">
                  <a:cs typeface="Times New Roman" charset="0"/>
                </a:rPr>
                <a:t>cấu</a:t>
              </a:r>
              <a:r>
                <a:rPr lang="en-US" dirty="0">
                  <a:cs typeface="Times New Roman" charset="0"/>
                </a:rPr>
                <a:t> </a:t>
              </a:r>
              <a:r>
                <a:rPr lang="en-US" dirty="0" err="1">
                  <a:cs typeface="Times New Roman" charset="0"/>
                </a:rPr>
                <a:t>thành</a:t>
              </a:r>
              <a:r>
                <a:rPr lang="en-US" dirty="0">
                  <a:cs typeface="Times New Roman" charset="0"/>
                </a:rPr>
                <a:t> </a:t>
              </a:r>
              <a:r>
                <a:rPr lang="en-US" dirty="0" err="1">
                  <a:cs typeface="Times New Roman" charset="0"/>
                </a:rPr>
                <a:t>giá</a:t>
              </a:r>
              <a:r>
                <a:rPr lang="en-US" dirty="0">
                  <a:cs typeface="Times New Roman" charset="0"/>
                </a:rPr>
                <a:t> </a:t>
              </a:r>
              <a:r>
                <a:rPr lang="en-US" dirty="0" err="1">
                  <a:cs typeface="Times New Roman" charset="0"/>
                </a:rPr>
                <a:t>trị</a:t>
              </a:r>
              <a:r>
                <a:rPr lang="en-US" dirty="0">
                  <a:cs typeface="Times New Roman" charset="0"/>
                </a:rPr>
                <a:t> </a:t>
              </a:r>
              <a:r>
                <a:rPr lang="en-US" dirty="0" err="1">
                  <a:cs typeface="Times New Roman" charset="0"/>
                </a:rPr>
                <a:t>doanh</a:t>
              </a:r>
              <a:r>
                <a:rPr lang="en-US" dirty="0">
                  <a:cs typeface="Times New Roman" charset="0"/>
                </a:rPr>
                <a:t> </a:t>
              </a:r>
              <a:r>
                <a:rPr lang="en-US" dirty="0" err="1">
                  <a:cs typeface="Times New Roman" charset="0"/>
                </a:rPr>
                <a:t>nghiệp</a:t>
              </a:r>
              <a:r>
                <a:rPr lang="en-US" dirty="0">
                  <a:cs typeface="Times New Roman" charset="0"/>
                </a:rPr>
                <a:t>.</a:t>
              </a:r>
            </a:p>
            <a:p>
              <a:pPr algn="ctr" eaLnBrk="1" hangingPunct="1"/>
              <a:endParaRPr lang="en-US" dirty="0"/>
            </a:p>
          </p:txBody>
        </p:sp>
        <p:sp>
          <p:nvSpPr>
            <p:cNvPr id="6" name="TextBox 5"/>
            <p:cNvSpPr txBox="1">
              <a:spLocks noChangeArrowheads="1"/>
            </p:cNvSpPr>
            <p:nvPr/>
          </p:nvSpPr>
          <p:spPr bwMode="auto">
            <a:xfrm>
              <a:off x="1295400" y="2971800"/>
              <a:ext cx="50292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dirty="0" err="1">
                  <a:cs typeface="Times New Roman" charset="0"/>
                </a:rPr>
                <a:t>Chỉ</a:t>
              </a:r>
              <a:r>
                <a:rPr lang="en-US" dirty="0">
                  <a:cs typeface="Times New Roman" charset="0"/>
                </a:rPr>
                <a:t> </a:t>
              </a:r>
              <a:r>
                <a:rPr lang="en-US" dirty="0" err="1">
                  <a:cs typeface="Times New Roman" charset="0"/>
                </a:rPr>
                <a:t>ra</a:t>
              </a:r>
              <a:r>
                <a:rPr lang="en-US" dirty="0">
                  <a:cs typeface="Times New Roman" charset="0"/>
                </a:rPr>
                <a:t> </a:t>
              </a:r>
              <a:r>
                <a:rPr lang="en-US" dirty="0" err="1">
                  <a:cs typeface="Times New Roman" charset="0"/>
                </a:rPr>
                <a:t>những</a:t>
              </a:r>
              <a:r>
                <a:rPr lang="en-US" dirty="0">
                  <a:cs typeface="Times New Roman" charset="0"/>
                </a:rPr>
                <a:t> </a:t>
              </a:r>
              <a:r>
                <a:rPr lang="en-US" dirty="0" err="1">
                  <a:cs typeface="Times New Roman" charset="0"/>
                </a:rPr>
                <a:t>khoản</a:t>
              </a:r>
              <a:r>
                <a:rPr lang="en-US" dirty="0">
                  <a:cs typeface="Times New Roman" charset="0"/>
                </a:rPr>
                <a:t> </a:t>
              </a:r>
              <a:r>
                <a:rPr lang="en-US" dirty="0" err="1">
                  <a:cs typeface="Times New Roman" charset="0"/>
                </a:rPr>
                <a:t>thu</a:t>
              </a:r>
              <a:r>
                <a:rPr lang="en-US" dirty="0">
                  <a:cs typeface="Times New Roman" charset="0"/>
                </a:rPr>
                <a:t> </a:t>
              </a:r>
              <a:r>
                <a:rPr lang="en-US" dirty="0" err="1">
                  <a:cs typeface="Times New Roman" charset="0"/>
                </a:rPr>
                <a:t>nhập</a:t>
              </a:r>
              <a:r>
                <a:rPr lang="en-US" dirty="0">
                  <a:cs typeface="Times New Roman" charset="0"/>
                </a:rPr>
                <a:t> </a:t>
              </a:r>
              <a:r>
                <a:rPr lang="en-US" dirty="0" err="1">
                  <a:cs typeface="Times New Roman" charset="0"/>
                </a:rPr>
                <a:t>tối</a:t>
              </a:r>
              <a:r>
                <a:rPr lang="en-US" dirty="0">
                  <a:cs typeface="Times New Roman" charset="0"/>
                </a:rPr>
                <a:t> </a:t>
              </a:r>
              <a:r>
                <a:rPr lang="en-US" dirty="0" err="1">
                  <a:cs typeface="Times New Roman" charset="0"/>
                </a:rPr>
                <a:t>thiểu</a:t>
              </a:r>
              <a:r>
                <a:rPr lang="en-US" dirty="0">
                  <a:cs typeface="Times New Roman" charset="0"/>
                </a:rPr>
                <a:t> </a:t>
              </a:r>
              <a:r>
                <a:rPr lang="en-US" dirty="0" err="1">
                  <a:cs typeface="Times New Roman" charset="0"/>
                </a:rPr>
                <a:t>mà</a:t>
              </a:r>
              <a:r>
                <a:rPr lang="en-US" dirty="0">
                  <a:cs typeface="Times New Roman" charset="0"/>
                </a:rPr>
                <a:t> </a:t>
              </a:r>
              <a:r>
                <a:rPr lang="en-US" dirty="0" err="1">
                  <a:cs typeface="Times New Roman" charset="0"/>
                </a:rPr>
                <a:t>người</a:t>
              </a:r>
              <a:r>
                <a:rPr lang="en-US" dirty="0">
                  <a:cs typeface="Times New Roman" charset="0"/>
                </a:rPr>
                <a:t> </a:t>
              </a:r>
              <a:r>
                <a:rPr lang="en-US" dirty="0" err="1">
                  <a:cs typeface="Times New Roman" charset="0"/>
                </a:rPr>
                <a:t>sở</a:t>
              </a:r>
              <a:r>
                <a:rPr lang="en-US" dirty="0">
                  <a:cs typeface="Times New Roman" charset="0"/>
                </a:rPr>
                <a:t> </a:t>
              </a:r>
              <a:r>
                <a:rPr lang="en-US" dirty="0" err="1">
                  <a:cs typeface="Times New Roman" charset="0"/>
                </a:rPr>
                <a:t>hữu</a:t>
              </a:r>
              <a:r>
                <a:rPr lang="en-US" dirty="0">
                  <a:cs typeface="Times New Roman" charset="0"/>
                </a:rPr>
                <a:t> </a:t>
              </a:r>
              <a:r>
                <a:rPr lang="en-US" dirty="0" err="1">
                  <a:cs typeface="Times New Roman" charset="0"/>
                </a:rPr>
                <a:t>sẽ</a:t>
              </a:r>
              <a:r>
                <a:rPr lang="en-US" dirty="0">
                  <a:cs typeface="Times New Roman" charset="0"/>
                </a:rPr>
                <a:t> </a:t>
              </a:r>
              <a:r>
                <a:rPr lang="en-US" dirty="0" err="1">
                  <a:cs typeface="Times New Roman" charset="0"/>
                </a:rPr>
                <a:t>nhận</a:t>
              </a:r>
              <a:r>
                <a:rPr lang="en-US" dirty="0">
                  <a:cs typeface="Times New Roman" charset="0"/>
                </a:rPr>
                <a:t> </a:t>
              </a:r>
              <a:r>
                <a:rPr lang="en-US" dirty="0" err="1">
                  <a:cs typeface="Times New Roman" charset="0"/>
                </a:rPr>
                <a:t>được</a:t>
              </a:r>
              <a:r>
                <a:rPr lang="en-US" dirty="0">
                  <a:cs typeface="Times New Roman" charset="0"/>
                </a:rPr>
                <a:t>.</a:t>
              </a:r>
            </a:p>
            <a:p>
              <a:pPr algn="ctr" eaLnBrk="1" hangingPunct="1"/>
              <a:endParaRPr lang="en-US" dirty="0"/>
            </a:p>
          </p:txBody>
        </p:sp>
        <p:sp>
          <p:nvSpPr>
            <p:cNvPr id="7" name="TextBox 6"/>
            <p:cNvSpPr txBox="1">
              <a:spLocks noChangeArrowheads="1"/>
            </p:cNvSpPr>
            <p:nvPr/>
          </p:nvSpPr>
          <p:spPr bwMode="auto">
            <a:xfrm>
              <a:off x="914400" y="4724400"/>
              <a:ext cx="5715000" cy="1027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dirty="0" err="1">
                  <a:cs typeface="Times New Roman" charset="0"/>
                </a:rPr>
                <a:t>Phù</a:t>
              </a:r>
              <a:r>
                <a:rPr lang="en-US" dirty="0">
                  <a:cs typeface="Times New Roman" charset="0"/>
                </a:rPr>
                <a:t> </a:t>
              </a:r>
              <a:r>
                <a:rPr lang="en-US" dirty="0" err="1">
                  <a:cs typeface="Times New Roman" charset="0"/>
                </a:rPr>
                <a:t>hợp</a:t>
              </a:r>
              <a:r>
                <a:rPr lang="en-US" dirty="0">
                  <a:cs typeface="Times New Roman" charset="0"/>
                </a:rPr>
                <a:t> DN </a:t>
              </a:r>
              <a:r>
                <a:rPr lang="en-US" dirty="0" err="1">
                  <a:cs typeface="Times New Roman" charset="0"/>
                </a:rPr>
                <a:t>nhỏ</a:t>
              </a:r>
              <a:r>
                <a:rPr lang="en-US" dirty="0">
                  <a:cs typeface="Times New Roman" charset="0"/>
                </a:rPr>
                <a:t>, </a:t>
              </a:r>
              <a:r>
                <a:rPr lang="en-US" dirty="0" err="1">
                  <a:cs typeface="Times New Roman" charset="0"/>
                </a:rPr>
                <a:t>giá</a:t>
              </a:r>
              <a:r>
                <a:rPr lang="en-US" dirty="0">
                  <a:cs typeface="Times New Roman" charset="0"/>
                </a:rPr>
                <a:t> </a:t>
              </a:r>
              <a:r>
                <a:rPr lang="en-US" dirty="0" err="1">
                  <a:cs typeface="Times New Roman" charset="0"/>
                </a:rPr>
                <a:t>trị</a:t>
              </a:r>
              <a:r>
                <a:rPr lang="en-US" dirty="0">
                  <a:cs typeface="Times New Roman" charset="0"/>
                </a:rPr>
                <a:t> </a:t>
              </a:r>
              <a:r>
                <a:rPr lang="en-US" dirty="0" err="1">
                  <a:cs typeface="Times New Roman" charset="0"/>
                </a:rPr>
                <a:t>các</a:t>
              </a:r>
              <a:r>
                <a:rPr lang="en-US" dirty="0">
                  <a:cs typeface="Times New Roman" charset="0"/>
                </a:rPr>
                <a:t> </a:t>
              </a:r>
              <a:r>
                <a:rPr lang="en-US" dirty="0" err="1">
                  <a:cs typeface="Times New Roman" charset="0"/>
                </a:rPr>
                <a:t>yếu</a:t>
              </a:r>
              <a:r>
                <a:rPr lang="en-US" dirty="0">
                  <a:cs typeface="Times New Roman" charset="0"/>
                </a:rPr>
                <a:t> </a:t>
              </a:r>
              <a:r>
                <a:rPr lang="en-US" dirty="0" err="1">
                  <a:cs typeface="Times New Roman" charset="0"/>
                </a:rPr>
                <a:t>tố</a:t>
              </a:r>
              <a:r>
                <a:rPr lang="en-US" dirty="0">
                  <a:cs typeface="Times New Roman" charset="0"/>
                </a:rPr>
                <a:t> </a:t>
              </a:r>
              <a:r>
                <a:rPr lang="en-US" dirty="0" err="1">
                  <a:cs typeface="Times New Roman" charset="0"/>
                </a:rPr>
                <a:t>vô</a:t>
              </a:r>
              <a:r>
                <a:rPr lang="en-US" dirty="0">
                  <a:cs typeface="Times New Roman" charset="0"/>
                </a:rPr>
                <a:t> </a:t>
              </a:r>
              <a:r>
                <a:rPr lang="en-US" dirty="0" err="1">
                  <a:cs typeface="Times New Roman" charset="0"/>
                </a:rPr>
                <a:t>hình</a:t>
              </a:r>
              <a:r>
                <a:rPr lang="en-US" dirty="0">
                  <a:cs typeface="Times New Roman" charset="0"/>
                </a:rPr>
                <a:t> </a:t>
              </a:r>
              <a:r>
                <a:rPr lang="en-US" dirty="0" err="1">
                  <a:cs typeface="Times New Roman" charset="0"/>
                </a:rPr>
                <a:t>ko</a:t>
              </a:r>
              <a:r>
                <a:rPr lang="en-US" dirty="0">
                  <a:cs typeface="Times New Roman" charset="0"/>
                </a:rPr>
                <a:t> </a:t>
              </a:r>
              <a:r>
                <a:rPr lang="en-US" dirty="0" err="1">
                  <a:cs typeface="Times New Roman" charset="0"/>
                </a:rPr>
                <a:t>đáng</a:t>
              </a:r>
              <a:r>
                <a:rPr lang="en-US" dirty="0">
                  <a:cs typeface="Times New Roman" charset="0"/>
                </a:rPr>
                <a:t> </a:t>
              </a:r>
              <a:r>
                <a:rPr lang="en-US" dirty="0" err="1">
                  <a:cs typeface="Times New Roman" charset="0"/>
                </a:rPr>
                <a:t>kể</a:t>
              </a:r>
              <a:r>
                <a:rPr lang="en-US" dirty="0">
                  <a:cs typeface="Times New Roman" charset="0"/>
                </a:rPr>
                <a:t>, </a:t>
              </a:r>
              <a:r>
                <a:rPr lang="en-US" dirty="0" err="1">
                  <a:cs typeface="Times New Roman" charset="0"/>
                </a:rPr>
                <a:t>thiếu</a:t>
              </a:r>
              <a:r>
                <a:rPr lang="en-US" dirty="0">
                  <a:cs typeface="Times New Roman" charset="0"/>
                </a:rPr>
                <a:t> </a:t>
              </a:r>
              <a:r>
                <a:rPr lang="en-US" dirty="0" err="1">
                  <a:cs typeface="Times New Roman" charset="0"/>
                </a:rPr>
                <a:t>căn</a:t>
              </a:r>
              <a:r>
                <a:rPr lang="en-US" dirty="0">
                  <a:cs typeface="Times New Roman" charset="0"/>
                </a:rPr>
                <a:t> </a:t>
              </a:r>
              <a:r>
                <a:rPr lang="en-US" dirty="0" err="1">
                  <a:cs typeface="Times New Roman" charset="0"/>
                </a:rPr>
                <a:t>cứ</a:t>
              </a:r>
              <a:r>
                <a:rPr lang="en-US" dirty="0">
                  <a:cs typeface="Times New Roman" charset="0"/>
                </a:rPr>
                <a:t> </a:t>
              </a:r>
              <a:r>
                <a:rPr lang="en-US" dirty="0" err="1">
                  <a:cs typeface="Times New Roman" charset="0"/>
                </a:rPr>
                <a:t>xđ</a:t>
              </a:r>
              <a:r>
                <a:rPr lang="en-US" dirty="0">
                  <a:cs typeface="Times New Roman" charset="0"/>
                </a:rPr>
                <a:t> </a:t>
              </a:r>
              <a:r>
                <a:rPr lang="en-US" dirty="0" err="1">
                  <a:cs typeface="Times New Roman" charset="0"/>
                </a:rPr>
                <a:t>các</a:t>
              </a:r>
              <a:r>
                <a:rPr lang="en-US" dirty="0">
                  <a:cs typeface="Times New Roman" charset="0"/>
                </a:rPr>
                <a:t> </a:t>
              </a:r>
              <a:r>
                <a:rPr lang="en-US" dirty="0" err="1">
                  <a:cs typeface="Times New Roman" charset="0"/>
                </a:rPr>
                <a:t>khoản</a:t>
              </a:r>
              <a:r>
                <a:rPr lang="en-US" dirty="0">
                  <a:cs typeface="Times New Roman" charset="0"/>
                </a:rPr>
                <a:t> TN</a:t>
              </a:r>
              <a:endParaRPr lang="en-US" dirty="0"/>
            </a:p>
          </p:txBody>
        </p:sp>
      </p:grpSp>
    </p:spTree>
    <p:extLst>
      <p:ext uri="{BB962C8B-B14F-4D97-AF65-F5344CB8AC3E}">
        <p14:creationId xmlns:p14="http://schemas.microsoft.com/office/powerpoint/2010/main" val="343656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639763"/>
            <a:ext cx="8229600" cy="563563"/>
          </a:xfrm>
        </p:spPr>
        <p:txBody>
          <a:bodyPr>
            <a:normAutofit fontScale="90000"/>
          </a:bodyPr>
          <a:lstStyle/>
          <a:p>
            <a:pPr eaLnBrk="1" hangingPunct="1"/>
            <a:r>
              <a:rPr lang="en-US" dirty="0" err="1"/>
              <a:t>Nhược</a:t>
            </a:r>
            <a:r>
              <a:rPr lang="en-US" dirty="0"/>
              <a:t> </a:t>
            </a:r>
            <a:r>
              <a:rPr lang="en-US" dirty="0" err="1"/>
              <a:t>điểm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237562"/>
              </p:ext>
            </p:extLst>
          </p:nvPr>
        </p:nvGraphicFramePr>
        <p:xfrm>
          <a:off x="381000" y="1608667"/>
          <a:ext cx="8458200" cy="455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939" name="Slide Number Placeholder 9"/>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916AAE7-DE58-AE43-A09D-53C05F6E4998}" type="slidenum">
              <a:rPr lang="en-US" sz="1400">
                <a:latin typeface="Arial" charset="0"/>
              </a:rPr>
              <a:pPr eaLnBrk="1" hangingPunct="1"/>
              <a:t>14</a:t>
            </a:fld>
            <a:endParaRPr lang="en-US" sz="1400">
              <a:latin typeface="Arial" charset="0"/>
            </a:endParaRPr>
          </a:p>
        </p:txBody>
      </p:sp>
      <p:sp>
        <p:nvSpPr>
          <p:cNvPr id="5" name="TextBox 4"/>
          <p:cNvSpPr txBox="1">
            <a:spLocks noChangeArrowheads="1"/>
          </p:cNvSpPr>
          <p:nvPr/>
        </p:nvSpPr>
        <p:spPr bwMode="auto">
          <a:xfrm>
            <a:off x="457200" y="2633134"/>
            <a:ext cx="1752600" cy="3385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lnSpc>
                <a:spcPct val="150000"/>
              </a:lnSpc>
            </a:pPr>
            <a:r>
              <a:rPr lang="en-US" dirty="0" err="1"/>
              <a:t>Đánh</a:t>
            </a:r>
            <a:r>
              <a:rPr lang="en-US" dirty="0"/>
              <a:t> </a:t>
            </a:r>
            <a:r>
              <a:rPr lang="en-US" dirty="0" err="1"/>
              <a:t>giá</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một</a:t>
            </a:r>
            <a:r>
              <a:rPr lang="en-US" dirty="0"/>
              <a:t> </a:t>
            </a:r>
            <a:r>
              <a:rPr lang="en-US" dirty="0" err="1"/>
              <a:t>trạng</a:t>
            </a:r>
            <a:r>
              <a:rPr lang="en-US" dirty="0"/>
              <a:t> </a:t>
            </a:r>
            <a:r>
              <a:rPr lang="en-US" dirty="0" err="1"/>
              <a:t>thái</a:t>
            </a:r>
            <a:r>
              <a:rPr lang="en-US" dirty="0"/>
              <a:t> </a:t>
            </a:r>
            <a:r>
              <a:rPr lang="en-US" dirty="0" err="1"/>
              <a:t>tĩnh</a:t>
            </a:r>
            <a:r>
              <a:rPr lang="en-US" dirty="0"/>
              <a:t>. </a:t>
            </a:r>
          </a:p>
          <a:p>
            <a:pPr algn="ctr" eaLnBrk="1" hangingPunct="1">
              <a:lnSpc>
                <a:spcPct val="150000"/>
              </a:lnSpc>
            </a:pPr>
            <a:endParaRPr lang="en-US" dirty="0"/>
          </a:p>
        </p:txBody>
      </p:sp>
      <p:sp>
        <p:nvSpPr>
          <p:cNvPr id="6" name="TextBox 5"/>
          <p:cNvSpPr txBox="1">
            <a:spLocks noChangeArrowheads="1"/>
          </p:cNvSpPr>
          <p:nvPr/>
        </p:nvSpPr>
        <p:spPr bwMode="auto">
          <a:xfrm>
            <a:off x="2514600" y="2209800"/>
            <a:ext cx="1905000" cy="415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dirty="0" err="1"/>
              <a:t>Ko</a:t>
            </a:r>
            <a:r>
              <a:rPr lang="en-US" dirty="0"/>
              <a:t> </a:t>
            </a:r>
            <a:r>
              <a:rPr lang="en-US" dirty="0" err="1"/>
              <a:t>cung</a:t>
            </a:r>
            <a:r>
              <a:rPr lang="en-US" dirty="0"/>
              <a:t> </a:t>
            </a:r>
            <a:r>
              <a:rPr lang="en-US" dirty="0" err="1"/>
              <a:t>cấp</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được</a:t>
            </a:r>
            <a:r>
              <a:rPr lang="en-US" dirty="0"/>
              <a:t> </a:t>
            </a:r>
            <a:r>
              <a:rPr lang="en-US" dirty="0" err="1"/>
              <a:t>những</a:t>
            </a:r>
            <a:r>
              <a:rPr lang="en-US" dirty="0"/>
              <a:t> </a:t>
            </a:r>
            <a:r>
              <a:rPr lang="en-US" dirty="0" err="1"/>
              <a:t>cơ</a:t>
            </a:r>
            <a:r>
              <a:rPr lang="en-US" dirty="0"/>
              <a:t> </a:t>
            </a:r>
            <a:r>
              <a:rPr lang="en-US" dirty="0" err="1"/>
              <a:t>sở</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các</a:t>
            </a:r>
            <a:r>
              <a:rPr lang="en-US" dirty="0"/>
              <a:t> </a:t>
            </a:r>
            <a:r>
              <a:rPr lang="en-US" dirty="0" err="1"/>
              <a:t>bên</a:t>
            </a:r>
            <a:r>
              <a:rPr lang="en-US" dirty="0"/>
              <a:t> </a:t>
            </a:r>
            <a:r>
              <a:rPr lang="en-US" dirty="0" err="1"/>
              <a:t>có</a:t>
            </a:r>
            <a:r>
              <a:rPr lang="en-US" dirty="0"/>
              <a:t> </a:t>
            </a:r>
            <a:r>
              <a:rPr lang="en-US" dirty="0" err="1"/>
              <a:t>lquan</a:t>
            </a:r>
            <a:r>
              <a:rPr lang="en-US" dirty="0"/>
              <a:t> </a:t>
            </a:r>
            <a:r>
              <a:rPr lang="en-US" dirty="0" err="1"/>
              <a:t>đánh</a:t>
            </a:r>
            <a:r>
              <a:rPr lang="en-US" dirty="0"/>
              <a:t> </a:t>
            </a:r>
            <a:r>
              <a:rPr lang="en-US" dirty="0" err="1"/>
              <a:t>giá</a:t>
            </a:r>
            <a:r>
              <a:rPr lang="en-US" dirty="0"/>
              <a:t> </a:t>
            </a:r>
            <a:r>
              <a:rPr lang="en-US" dirty="0" err="1"/>
              <a:t>về</a:t>
            </a:r>
            <a:r>
              <a:rPr lang="en-US" dirty="0"/>
              <a:t> </a:t>
            </a:r>
            <a:r>
              <a:rPr lang="en-US" dirty="0" err="1"/>
              <a:t>triển</a:t>
            </a:r>
            <a:r>
              <a:rPr lang="en-US" dirty="0"/>
              <a:t> </a:t>
            </a:r>
            <a:r>
              <a:rPr lang="en-US" dirty="0" err="1"/>
              <a:t>vọng</a:t>
            </a:r>
            <a:r>
              <a:rPr lang="en-US" dirty="0"/>
              <a:t> </a:t>
            </a:r>
            <a:r>
              <a:rPr lang="en-US" dirty="0" err="1"/>
              <a:t>sinh</a:t>
            </a:r>
            <a:r>
              <a:rPr lang="en-US" dirty="0"/>
              <a:t> </a:t>
            </a:r>
            <a:r>
              <a:rPr lang="en-US" dirty="0" err="1"/>
              <a:t>lời</a:t>
            </a:r>
            <a:r>
              <a:rPr lang="en-US" dirty="0"/>
              <a:t> </a:t>
            </a:r>
            <a:r>
              <a:rPr lang="en-US" dirty="0" err="1"/>
              <a:t>của</a:t>
            </a:r>
            <a:r>
              <a:rPr lang="en-US" dirty="0"/>
              <a:t> DN</a:t>
            </a:r>
          </a:p>
          <a:p>
            <a:pPr algn="ctr" eaLnBrk="1" hangingPunct="1"/>
            <a:endParaRPr lang="en-US" dirty="0"/>
          </a:p>
        </p:txBody>
      </p:sp>
      <p:sp>
        <p:nvSpPr>
          <p:cNvPr id="7" name="TextBox 6"/>
          <p:cNvSpPr txBox="1">
            <a:spLocks noChangeArrowheads="1"/>
          </p:cNvSpPr>
          <p:nvPr/>
        </p:nvSpPr>
        <p:spPr bwMode="auto">
          <a:xfrm>
            <a:off x="4953000" y="2209800"/>
            <a:ext cx="1600200" cy="2831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lnSpc>
                <a:spcPct val="150000"/>
              </a:lnSpc>
            </a:pPr>
            <a:r>
              <a:rPr lang="en-US"/>
              <a:t>Bỏ qua phần lớn các yếu tố phi vật chất</a:t>
            </a:r>
          </a:p>
          <a:p>
            <a:pPr algn="ctr" eaLnBrk="1" hangingPunct="1">
              <a:lnSpc>
                <a:spcPct val="150000"/>
              </a:lnSpc>
            </a:pPr>
            <a:endParaRPr lang="en-US"/>
          </a:p>
        </p:txBody>
      </p:sp>
      <p:sp>
        <p:nvSpPr>
          <p:cNvPr id="8" name="TextBox 7"/>
          <p:cNvSpPr txBox="1">
            <a:spLocks noChangeArrowheads="1"/>
          </p:cNvSpPr>
          <p:nvPr/>
        </p:nvSpPr>
        <p:spPr bwMode="auto">
          <a:xfrm>
            <a:off x="6934200" y="2455334"/>
            <a:ext cx="1981200"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dirty="0" err="1"/>
              <a:t>Trong</a:t>
            </a:r>
            <a:r>
              <a:rPr lang="en-US" dirty="0"/>
              <a:t> </a:t>
            </a:r>
            <a:r>
              <a:rPr lang="en-US" dirty="0" err="1"/>
              <a:t>nhiều</a:t>
            </a:r>
            <a:r>
              <a:rPr lang="en-US" dirty="0"/>
              <a:t> </a:t>
            </a:r>
            <a:r>
              <a:rPr lang="en-US" dirty="0" err="1"/>
              <a:t>trường</a:t>
            </a:r>
            <a:r>
              <a:rPr lang="en-US" dirty="0"/>
              <a:t> </a:t>
            </a:r>
            <a:r>
              <a:rPr lang="en-US" dirty="0" err="1"/>
              <a:t>hợp</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tài</a:t>
            </a:r>
            <a:r>
              <a:rPr lang="en-US" dirty="0"/>
              <a:t> </a:t>
            </a:r>
            <a:r>
              <a:rPr lang="en-US" dirty="0" err="1"/>
              <a:t>sản</a:t>
            </a:r>
            <a:r>
              <a:rPr lang="en-US" dirty="0"/>
              <a:t> </a:t>
            </a:r>
            <a:r>
              <a:rPr lang="en-US" dirty="0" err="1"/>
              <a:t>thuần</a:t>
            </a:r>
            <a:r>
              <a:rPr lang="en-US" dirty="0"/>
              <a:t> </a:t>
            </a:r>
            <a:r>
              <a:rPr lang="en-US" dirty="0" err="1"/>
              <a:t>lại</a:t>
            </a:r>
            <a:r>
              <a:rPr lang="en-US" dirty="0"/>
              <a:t> </a:t>
            </a:r>
            <a:r>
              <a:rPr lang="en-US" dirty="0" err="1"/>
              <a:t>trở</a:t>
            </a:r>
            <a:r>
              <a:rPr lang="en-US" dirty="0"/>
              <a:t> </a:t>
            </a:r>
            <a:r>
              <a:rPr lang="en-US" dirty="0" err="1"/>
              <a:t>nên</a:t>
            </a:r>
            <a:r>
              <a:rPr lang="en-US" dirty="0"/>
              <a:t> </a:t>
            </a:r>
            <a:r>
              <a:rPr lang="en-US" dirty="0" err="1"/>
              <a:t>quá</a:t>
            </a:r>
            <a:r>
              <a:rPr lang="en-US" dirty="0"/>
              <a:t> </a:t>
            </a:r>
            <a:r>
              <a:rPr lang="en-US" dirty="0" err="1"/>
              <a:t>phức</a:t>
            </a:r>
            <a:r>
              <a:rPr lang="en-US" dirty="0"/>
              <a:t> </a:t>
            </a:r>
            <a:r>
              <a:rPr lang="en-US" dirty="0" err="1"/>
              <a:t>tạp</a:t>
            </a:r>
            <a:r>
              <a:rPr lang="en-US" dirty="0"/>
              <a:t>.</a:t>
            </a:r>
          </a:p>
          <a:p>
            <a:pPr algn="ctr" eaLnBrk="1" hangingPunct="1"/>
            <a:endParaRPr lang="en-US" dirty="0"/>
          </a:p>
        </p:txBody>
      </p:sp>
    </p:spTree>
    <p:extLst>
      <p:ext uri="{BB962C8B-B14F-4D97-AF65-F5344CB8AC3E}">
        <p14:creationId xmlns:p14="http://schemas.microsoft.com/office/powerpoint/2010/main" val="2768791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ppt_x</p:attrName>
                                        </p:attrNameLst>
                                      </p:cBhvr>
                                      <p:tavLst>
                                        <p:tav tm="0">
                                          <p:val>
                                            <p:strVal val="#ppt_x-.2"/>
                                          </p:val>
                                        </p:tav>
                                        <p:tav tm="100000">
                                          <p:val>
                                            <p:strVal val="#ppt_x"/>
                                          </p:val>
                                        </p:tav>
                                      </p:tavLst>
                                    </p:anim>
                                    <p:anim calcmode="lin" valueType="num">
                                      <p:cBhvr>
                                        <p:cTn id="2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t>Ví dụ</a:t>
            </a:r>
          </a:p>
        </p:txBody>
      </p:sp>
      <p:sp>
        <p:nvSpPr>
          <p:cNvPr id="40962" name="Content Placeholder 2"/>
          <p:cNvSpPr>
            <a:spLocks noGrp="1"/>
          </p:cNvSpPr>
          <p:nvPr>
            <p:ph idx="1"/>
          </p:nvPr>
        </p:nvSpPr>
        <p:spPr/>
        <p:txBody>
          <a:bodyPr/>
          <a:lstStyle/>
          <a:p>
            <a:pPr marL="0" indent="0" eaLnBrk="1" hangingPunct="1">
              <a:buFont typeface="Wingdings" charset="0"/>
              <a:buNone/>
            </a:pPr>
            <a:r>
              <a:rPr lang="en-US" sz="2400">
                <a:latin typeface="Times New Roman" charset="0"/>
                <a:cs typeface="Times New Roman" charset="0"/>
              </a:rPr>
              <a:t>Doanh nghiệp X có tài liệu Bảng cân đối kế toán dạng rút gọn của doanh nghiệp X ngày 31/12/N.</a:t>
            </a:r>
          </a:p>
          <a:p>
            <a:pPr marL="0" indent="0" algn="r" eaLnBrk="1" hangingPunct="1">
              <a:buFont typeface="Wingdings" charset="0"/>
              <a:buNone/>
            </a:pPr>
            <a:r>
              <a:rPr lang="en-US" sz="2400" i="1">
                <a:latin typeface="Times New Roman" charset="0"/>
                <a:cs typeface="Times New Roman" charset="0"/>
              </a:rPr>
              <a:t>Đơn vị tính: trđ.</a:t>
            </a:r>
            <a:endParaRPr lang="en-US" sz="2400">
              <a:latin typeface="Times New Roman" charset="0"/>
              <a:cs typeface="Times New Roman" charset="0"/>
            </a:endParaRPr>
          </a:p>
          <a:p>
            <a:pPr marL="0" indent="0" eaLnBrk="1" hangingPunct="1">
              <a:buFont typeface="Wingdings" charset="0"/>
              <a:buNone/>
            </a:pPr>
            <a:r>
              <a:rPr lang="en-US" sz="2400">
                <a:latin typeface="Times New Roman" charset="0"/>
                <a:cs typeface="Times New Roman" charset="0"/>
              </a:rPr>
              <a:t>	</a:t>
            </a:r>
          </a:p>
          <a:p>
            <a:pPr marL="0" indent="0" eaLnBrk="1" hangingPunct="1"/>
            <a:endParaRPr lang="en-US" sz="2400">
              <a:latin typeface="Times New Roman" charset="0"/>
              <a:cs typeface="Times New Roman" charset="0"/>
            </a:endParaRPr>
          </a:p>
        </p:txBody>
      </p:sp>
      <p:sp>
        <p:nvSpPr>
          <p:cNvPr id="40963"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8FC5224-517D-8249-9234-7B8231B3DC64}" type="slidenum">
              <a:rPr lang="en-US" sz="1400">
                <a:latin typeface="Arial" charset="0"/>
              </a:rPr>
              <a:pPr eaLnBrk="1" hangingPunct="1"/>
              <a:t>15</a:t>
            </a:fld>
            <a:endParaRPr lang="en-US" sz="1400">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24578753"/>
              </p:ext>
            </p:extLst>
          </p:nvPr>
        </p:nvGraphicFramePr>
        <p:xfrm>
          <a:off x="228600" y="3043519"/>
          <a:ext cx="8686800" cy="3200399"/>
        </p:xfrm>
        <a:graphic>
          <a:graphicData uri="http://schemas.openxmlformats.org/drawingml/2006/table">
            <a:tbl>
              <a:tblPr/>
              <a:tblGrid>
                <a:gridCol w="2438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719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Verdana" charset="0"/>
                          <a:ea typeface="ＭＳ Ｐゴシック" charset="0"/>
                          <a:cs typeface="Arial" charset="0"/>
                        </a:rPr>
                        <a:t>Tài sản</a:t>
                      </a:r>
                      <a:endParaRPr kumimoji="0" lang="en-US" sz="1800" b="1" i="0" u="none" strike="noStrike" cap="none" normalizeH="0" baseline="0">
                        <a:ln>
                          <a:noFill/>
                        </a:ln>
                        <a:solidFill>
                          <a:srgbClr val="FFFFFF"/>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Verdana" charset="0"/>
                          <a:ea typeface="ＭＳ Ｐゴシック" charset="0"/>
                          <a:cs typeface="Arial" charset="0"/>
                        </a:rPr>
                        <a:t>Số tiền</a:t>
                      </a:r>
                      <a:endParaRPr kumimoji="0" lang="en-US" sz="1800" b="1" i="0" u="none" strike="noStrike" cap="none" normalizeH="0" baseline="0">
                        <a:ln>
                          <a:noFill/>
                        </a:ln>
                        <a:solidFill>
                          <a:srgbClr val="FFFFFF"/>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FFFFFF"/>
                          </a:solidFill>
                          <a:effectLst/>
                          <a:latin typeface="Verdana" charset="0"/>
                          <a:ea typeface="ＭＳ Ｐゴシック" charset="0"/>
                          <a:cs typeface="Arial" charset="0"/>
                        </a:rPr>
                        <a:t>Nguồn</a:t>
                      </a:r>
                      <a:r>
                        <a:rPr kumimoji="0" lang="en-US" sz="2000" b="1" i="0" u="none" strike="noStrike" cap="none" normalizeH="0" baseline="0" dirty="0">
                          <a:ln>
                            <a:noFill/>
                          </a:ln>
                          <a:solidFill>
                            <a:srgbClr val="FFFFFF"/>
                          </a:solidFill>
                          <a:effectLst/>
                          <a:latin typeface="Verdana" charset="0"/>
                          <a:ea typeface="ＭＳ Ｐゴシック" charset="0"/>
                          <a:cs typeface="Arial" charset="0"/>
                        </a:rPr>
                        <a:t> </a:t>
                      </a:r>
                      <a:r>
                        <a:rPr kumimoji="0" lang="en-US" sz="2000" b="1" i="0" u="none" strike="noStrike" cap="none" normalizeH="0" baseline="0" dirty="0" err="1">
                          <a:ln>
                            <a:noFill/>
                          </a:ln>
                          <a:solidFill>
                            <a:srgbClr val="FFFFFF"/>
                          </a:solidFill>
                          <a:effectLst/>
                          <a:latin typeface="Verdana" charset="0"/>
                          <a:ea typeface="ＭＳ Ｐゴシック" charset="0"/>
                          <a:cs typeface="Arial" charset="0"/>
                        </a:rPr>
                        <a:t>vốn</a:t>
                      </a:r>
                      <a:endParaRPr kumimoji="0" lang="en-US" sz="1800" b="1"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Verdana" charset="0"/>
                          <a:ea typeface="ＭＳ Ｐゴシック" charset="0"/>
                          <a:cs typeface="Arial" charset="0"/>
                        </a:rPr>
                        <a:t>Số tiền</a:t>
                      </a:r>
                      <a:endParaRPr kumimoji="0" lang="en-US" sz="1800" b="1" i="0" u="none" strike="noStrike" cap="none" normalizeH="0" baseline="0">
                        <a:ln>
                          <a:noFill/>
                        </a:ln>
                        <a:solidFill>
                          <a:srgbClr val="FFFFFF"/>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270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Tài sản ngắn hạn</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500</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Nợ phải trả</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600</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extLst>
                  <a:ext uri="{0D108BD9-81ED-4DB2-BD59-A6C34878D82A}">
                    <a16:rowId xmlns:a16="http://schemas.microsoft.com/office/drawing/2014/main" val="10001"/>
                  </a:ext>
                </a:extLst>
              </a:tr>
              <a:tr h="8270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Tài sản dài hạn</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F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1500</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F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Vốn chủ sở hữu</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F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1400</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BEFE9"/>
                    </a:solidFill>
                  </a:tcPr>
                </a:tc>
                <a:extLst>
                  <a:ext uri="{0D108BD9-81ED-4DB2-BD59-A6C34878D82A}">
                    <a16:rowId xmlns:a16="http://schemas.microsoft.com/office/drawing/2014/main" val="10002"/>
                  </a:ext>
                </a:extLst>
              </a:tr>
              <a:tr h="8270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Tổng tài sản</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rgbClr val="2B166E"/>
                          </a:solidFill>
                          <a:effectLst/>
                          <a:latin typeface="Verdana" charset="0"/>
                          <a:ea typeface="ＭＳ Ｐゴシック" charset="0"/>
                          <a:cs typeface="Arial" charset="0"/>
                        </a:rPr>
                        <a:t>2000</a:t>
                      </a:r>
                      <a:endParaRPr kumimoji="0" lang="en-US" sz="1800" b="1" i="0" u="sng"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B166E"/>
                          </a:solidFill>
                          <a:effectLst/>
                          <a:latin typeface="Verdana" charset="0"/>
                          <a:ea typeface="ＭＳ Ｐゴシック" charset="0"/>
                          <a:cs typeface="Arial" charset="0"/>
                        </a:rPr>
                        <a:t>Tổng nguồn vốn</a:t>
                      </a:r>
                      <a:endParaRPr kumimoji="0" lang="en-US" sz="1800" b="0" i="0" u="none" strike="noStrike" cap="none" normalizeH="0" baseline="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2B166E"/>
                          </a:solidFill>
                          <a:effectLst/>
                          <a:latin typeface="Verdana" charset="0"/>
                          <a:ea typeface="ＭＳ Ｐゴシック" charset="0"/>
                          <a:cs typeface="Arial" charset="0"/>
                        </a:rPr>
                        <a:t>2000</a:t>
                      </a:r>
                      <a:endParaRPr kumimoji="0" lang="en-US" sz="1800" b="1" i="0" u="sng" strike="noStrike" cap="none" normalizeH="0" baseline="0" dirty="0">
                        <a:ln>
                          <a:noFill/>
                        </a:ln>
                        <a:solidFill>
                          <a:srgbClr val="2B166E"/>
                        </a:solidFill>
                        <a:effectLst/>
                        <a:latin typeface="Times New Roman" charset="0"/>
                        <a:ea typeface="ＭＳ Ｐゴシック" charset="0"/>
                        <a:cs typeface="Times New Roman"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DDD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960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t>Ví dụ</a:t>
            </a:r>
          </a:p>
        </p:txBody>
      </p:sp>
      <p:sp>
        <p:nvSpPr>
          <p:cNvPr id="41986" name="Content Placeholder 2"/>
          <p:cNvSpPr>
            <a:spLocks noGrp="1"/>
          </p:cNvSpPr>
          <p:nvPr>
            <p:ph idx="1"/>
          </p:nvPr>
        </p:nvSpPr>
        <p:spPr/>
        <p:txBody>
          <a:bodyPr>
            <a:normAutofit fontScale="92500" lnSpcReduction="20000"/>
          </a:bodyPr>
          <a:lstStyle/>
          <a:p>
            <a:pPr eaLnBrk="1" hangingPunct="1">
              <a:buFont typeface="Wingdings" charset="0"/>
              <a:buNone/>
            </a:pPr>
            <a:r>
              <a:rPr lang="en-US" sz="2400" dirty="0" err="1">
                <a:latin typeface="Times New Roman" charset="0"/>
                <a:cs typeface="Times New Roman" charset="0"/>
              </a:rPr>
              <a:t>Việc</a:t>
            </a:r>
            <a:r>
              <a:rPr lang="en-US" sz="2400" dirty="0">
                <a:latin typeface="Times New Roman" charset="0"/>
                <a:cs typeface="Times New Roman" charset="0"/>
              </a:rPr>
              <a:t> </a:t>
            </a:r>
            <a:r>
              <a:rPr lang="en-US" sz="2400" dirty="0" err="1">
                <a:latin typeface="Times New Roman" charset="0"/>
                <a:cs typeface="Times New Roman" charset="0"/>
              </a:rPr>
              <a:t>đánh</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lại</a:t>
            </a:r>
            <a:r>
              <a:rPr lang="en-US" sz="2400" dirty="0">
                <a:latin typeface="Times New Roman" charset="0"/>
                <a:cs typeface="Times New Roman" charset="0"/>
              </a:rPr>
              <a:t> </a:t>
            </a:r>
            <a:r>
              <a:rPr lang="en-US" sz="2400" dirty="0" err="1">
                <a:latin typeface="Times New Roman" charset="0"/>
                <a:cs typeface="Times New Roman" charset="0"/>
              </a:rPr>
              <a:t>toàn</a:t>
            </a:r>
            <a:r>
              <a:rPr lang="en-US" sz="2400" dirty="0">
                <a:latin typeface="Times New Roman" charset="0"/>
                <a:cs typeface="Times New Roman" charset="0"/>
              </a:rPr>
              <a:t> </a:t>
            </a:r>
            <a:r>
              <a:rPr lang="en-US" sz="2400" dirty="0" err="1">
                <a:latin typeface="Times New Roman" charset="0"/>
                <a:cs typeface="Times New Roman" charset="0"/>
              </a:rPr>
              <a:t>bộ</a:t>
            </a:r>
            <a:r>
              <a:rPr lang="en-US" sz="2400" dirty="0">
                <a:latin typeface="Times New Roman" charset="0"/>
                <a:cs typeface="Times New Roman" charset="0"/>
              </a:rPr>
              <a:t> </a:t>
            </a:r>
            <a:r>
              <a:rPr lang="en-US" sz="2400" dirty="0" err="1">
                <a:latin typeface="Times New Roman" charset="0"/>
                <a:cs typeface="Times New Roman" charset="0"/>
              </a:rPr>
              <a:t>tài</a:t>
            </a:r>
            <a:r>
              <a:rPr lang="en-US" sz="2400" dirty="0">
                <a:latin typeface="Times New Roman" charset="0"/>
                <a:cs typeface="Times New Roman" charset="0"/>
              </a:rPr>
              <a:t> </a:t>
            </a:r>
            <a:r>
              <a:rPr lang="en-US" sz="2400" dirty="0" err="1">
                <a:latin typeface="Times New Roman" charset="0"/>
                <a:cs typeface="Times New Roman" charset="0"/>
              </a:rPr>
              <a:t>sản</a:t>
            </a:r>
            <a:r>
              <a:rPr lang="en-US" sz="2400" dirty="0">
                <a:latin typeface="Times New Roman" charset="0"/>
                <a:cs typeface="Times New Roman" charset="0"/>
              </a:rPr>
              <a:t> </a:t>
            </a:r>
            <a:r>
              <a:rPr lang="en-US" sz="2400" dirty="0" err="1">
                <a:latin typeface="Times New Roman" charset="0"/>
                <a:cs typeface="Times New Roman" charset="0"/>
              </a:rPr>
              <a:t>của</a:t>
            </a:r>
            <a:r>
              <a:rPr lang="en-US" sz="2400" dirty="0">
                <a:latin typeface="Times New Roman" charset="0"/>
                <a:cs typeface="Times New Roman" charset="0"/>
              </a:rPr>
              <a:t> </a:t>
            </a:r>
            <a:r>
              <a:rPr lang="en-US" sz="2400" dirty="0" err="1">
                <a:latin typeface="Times New Roman" charset="0"/>
                <a:cs typeface="Times New Roman" charset="0"/>
              </a:rPr>
              <a:t>doanh</a:t>
            </a:r>
            <a:r>
              <a:rPr lang="en-US" sz="2400" dirty="0">
                <a:latin typeface="Times New Roman" charset="0"/>
                <a:cs typeface="Times New Roman" charset="0"/>
              </a:rPr>
              <a:t> </a:t>
            </a:r>
            <a:r>
              <a:rPr lang="en-US" sz="2400" dirty="0" err="1">
                <a:latin typeface="Times New Roman" charset="0"/>
                <a:cs typeface="Times New Roman" charset="0"/>
              </a:rPr>
              <a:t>nghiệp</a:t>
            </a:r>
            <a:r>
              <a:rPr lang="en-US" sz="2400" dirty="0">
                <a:latin typeface="Times New Roman" charset="0"/>
                <a:cs typeface="Times New Roman" charset="0"/>
              </a:rPr>
              <a:t> </a:t>
            </a:r>
            <a:r>
              <a:rPr lang="en-US" sz="2400" dirty="0" err="1">
                <a:latin typeface="Times New Roman" charset="0"/>
                <a:cs typeface="Times New Roman" charset="0"/>
              </a:rPr>
              <a:t>cho</a:t>
            </a:r>
            <a:r>
              <a:rPr lang="en-US" sz="2400" dirty="0">
                <a:latin typeface="Times New Roman" charset="0"/>
                <a:cs typeface="Times New Roman" charset="0"/>
              </a:rPr>
              <a:t> </a:t>
            </a:r>
            <a:r>
              <a:rPr lang="en-US" sz="2400" dirty="0" err="1">
                <a:latin typeface="Times New Roman" charset="0"/>
                <a:cs typeface="Times New Roman" charset="0"/>
              </a:rPr>
              <a:t>thấy</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những</a:t>
            </a:r>
            <a:r>
              <a:rPr lang="en-US" sz="2400" dirty="0">
                <a:latin typeface="Times New Roman" charset="0"/>
                <a:cs typeface="Times New Roman" charset="0"/>
              </a:rPr>
              <a:t> </a:t>
            </a:r>
            <a:r>
              <a:rPr lang="en-US" sz="2400" dirty="0" err="1">
                <a:latin typeface="Times New Roman" charset="0"/>
                <a:cs typeface="Times New Roman" charset="0"/>
              </a:rPr>
              <a:t>thay</a:t>
            </a:r>
            <a:r>
              <a:rPr lang="en-US" sz="2400" dirty="0">
                <a:latin typeface="Times New Roman" charset="0"/>
                <a:cs typeface="Times New Roman" charset="0"/>
              </a:rPr>
              <a:t> </a:t>
            </a:r>
            <a:r>
              <a:rPr lang="en-US" sz="2400" dirty="0" err="1">
                <a:latin typeface="Times New Roman" charset="0"/>
                <a:cs typeface="Times New Roman" charset="0"/>
              </a:rPr>
              <a:t>đổi</a:t>
            </a:r>
            <a:r>
              <a:rPr lang="en-US" sz="2400" dirty="0">
                <a:latin typeface="Times New Roman" charset="0"/>
                <a:cs typeface="Times New Roman" charset="0"/>
              </a:rPr>
              <a:t> </a:t>
            </a:r>
            <a:r>
              <a:rPr lang="en-US" sz="2400" dirty="0" err="1">
                <a:latin typeface="Times New Roman" charset="0"/>
                <a:cs typeface="Times New Roman" charset="0"/>
              </a:rPr>
              <a:t>như</a:t>
            </a:r>
            <a:r>
              <a:rPr lang="en-US" sz="2400" dirty="0">
                <a:latin typeface="Times New Roman" charset="0"/>
                <a:cs typeface="Times New Roman" charset="0"/>
              </a:rPr>
              <a:t> </a:t>
            </a:r>
            <a:r>
              <a:rPr lang="en-US" sz="2400" dirty="0" err="1">
                <a:latin typeface="Times New Roman" charset="0"/>
                <a:cs typeface="Times New Roman" charset="0"/>
              </a:rPr>
              <a:t>sau</a:t>
            </a:r>
            <a:r>
              <a:rPr lang="en-US" sz="2400" dirty="0">
                <a:latin typeface="Times New Roman" charset="0"/>
                <a:cs typeface="Times New Roman" charset="0"/>
              </a:rPr>
              <a:t>:</a:t>
            </a:r>
          </a:p>
          <a:p>
            <a:pPr eaLnBrk="1" hangingPunct="1">
              <a:buFont typeface="Wingdings" charset="0"/>
              <a:buNone/>
            </a:pPr>
            <a:r>
              <a:rPr lang="en-US" sz="2400" dirty="0">
                <a:latin typeface="Times New Roman" charset="0"/>
                <a:cs typeface="Times New Roman" charset="0"/>
              </a:rPr>
              <a:t>1. </a:t>
            </a:r>
            <a:r>
              <a:rPr lang="en-US" sz="2400" dirty="0" err="1">
                <a:latin typeface="Times New Roman" charset="0"/>
                <a:cs typeface="Times New Roman" charset="0"/>
              </a:rPr>
              <a:t>Một</a:t>
            </a:r>
            <a:r>
              <a:rPr lang="en-US" sz="2400" dirty="0">
                <a:latin typeface="Times New Roman" charset="0"/>
                <a:cs typeface="Times New Roman" charset="0"/>
              </a:rPr>
              <a:t> </a:t>
            </a:r>
            <a:r>
              <a:rPr lang="en-US" sz="2400" dirty="0" err="1">
                <a:latin typeface="Times New Roman" charset="0"/>
                <a:cs typeface="Times New Roman" charset="0"/>
              </a:rPr>
              <a:t>số</a:t>
            </a:r>
            <a:r>
              <a:rPr lang="en-US" sz="2400" dirty="0">
                <a:latin typeface="Times New Roman" charset="0"/>
                <a:cs typeface="Times New Roman" charset="0"/>
              </a:rPr>
              <a:t> </a:t>
            </a:r>
            <a:r>
              <a:rPr lang="en-US" sz="2400" dirty="0" err="1">
                <a:latin typeface="Times New Roman" charset="0"/>
                <a:cs typeface="Times New Roman" charset="0"/>
              </a:rPr>
              <a:t>khoản</a:t>
            </a:r>
            <a:r>
              <a:rPr lang="en-US" sz="2400" dirty="0">
                <a:latin typeface="Times New Roman" charset="0"/>
                <a:cs typeface="Times New Roman" charset="0"/>
              </a:rPr>
              <a:t> </a:t>
            </a:r>
            <a:r>
              <a:rPr lang="en-US" sz="2400" dirty="0" err="1">
                <a:latin typeface="Times New Roman" charset="0"/>
                <a:cs typeface="Times New Roman" charset="0"/>
              </a:rPr>
              <a:t>phải</a:t>
            </a:r>
            <a:r>
              <a:rPr lang="en-US" sz="2400" dirty="0">
                <a:latin typeface="Times New Roman" charset="0"/>
                <a:cs typeface="Times New Roman" charset="0"/>
              </a:rPr>
              <a:t> </a:t>
            </a:r>
            <a:r>
              <a:rPr lang="en-US" sz="2400" dirty="0" err="1">
                <a:latin typeface="Times New Roman" charset="0"/>
                <a:cs typeface="Times New Roman" charset="0"/>
              </a:rPr>
              <a:t>thu</a:t>
            </a:r>
            <a:r>
              <a:rPr lang="en-US" sz="2400" dirty="0">
                <a:latin typeface="Times New Roman" charset="0"/>
                <a:cs typeface="Times New Roman" charset="0"/>
              </a:rPr>
              <a:t> </a:t>
            </a:r>
            <a:r>
              <a:rPr lang="en-US" sz="2400" dirty="0" err="1">
                <a:latin typeface="Times New Roman" charset="0"/>
                <a:cs typeface="Times New Roman" charset="0"/>
              </a:rPr>
              <a:t>không</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khả</a:t>
            </a:r>
            <a:r>
              <a:rPr lang="en-US" sz="2400" dirty="0">
                <a:latin typeface="Times New Roman" charset="0"/>
                <a:cs typeface="Times New Roman" charset="0"/>
              </a:rPr>
              <a:t> </a:t>
            </a:r>
            <a:r>
              <a:rPr lang="en-US" sz="2400" dirty="0" err="1">
                <a:latin typeface="Times New Roman" charset="0"/>
                <a:cs typeface="Times New Roman" charset="0"/>
              </a:rPr>
              <a:t>năng</a:t>
            </a:r>
            <a:r>
              <a:rPr lang="en-US" sz="2400" dirty="0">
                <a:latin typeface="Times New Roman" charset="0"/>
                <a:cs typeface="Times New Roman" charset="0"/>
              </a:rPr>
              <a:t> </a:t>
            </a:r>
            <a:r>
              <a:rPr lang="en-US" sz="2400" dirty="0" err="1">
                <a:latin typeface="Times New Roman" charset="0"/>
                <a:cs typeface="Times New Roman" charset="0"/>
              </a:rPr>
              <a:t>đòi</a:t>
            </a:r>
            <a:r>
              <a:rPr lang="en-US" sz="2400" dirty="0">
                <a:latin typeface="Times New Roman" charset="0"/>
                <a:cs typeface="Times New Roman" charset="0"/>
              </a:rPr>
              <a:t> </a:t>
            </a:r>
            <a:r>
              <a:rPr lang="en-US" sz="2400" dirty="0" err="1">
                <a:latin typeface="Times New Roman" charset="0"/>
                <a:cs typeface="Times New Roman" charset="0"/>
              </a:rPr>
              <a:t>được</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40 </a:t>
            </a:r>
            <a:r>
              <a:rPr lang="en-US" sz="2400" dirty="0" err="1">
                <a:latin typeface="Times New Roman" charset="0"/>
                <a:cs typeface="Times New Roman" charset="0"/>
              </a:rPr>
              <a:t>trđ</a:t>
            </a:r>
            <a:r>
              <a:rPr lang="en-US" sz="2400" dirty="0">
                <a:latin typeface="Times New Roman" charset="0"/>
                <a:cs typeface="Times New Roman" charset="0"/>
              </a:rPr>
              <a:t>.</a:t>
            </a:r>
          </a:p>
          <a:p>
            <a:pPr eaLnBrk="1" hangingPunct="1">
              <a:buFont typeface="Wingdings" charset="0"/>
              <a:buNone/>
            </a:pPr>
            <a:r>
              <a:rPr lang="en-US" sz="2400" dirty="0">
                <a:latin typeface="Times New Roman" charset="0"/>
                <a:cs typeface="Times New Roman" charset="0"/>
              </a:rPr>
              <a:t>2. </a:t>
            </a:r>
            <a:r>
              <a:rPr lang="en-US" sz="2400" dirty="0" err="1">
                <a:latin typeface="Times New Roman" charset="0"/>
                <a:cs typeface="Times New Roman" charset="0"/>
              </a:rPr>
              <a:t>Nguyên</a:t>
            </a:r>
            <a:r>
              <a:rPr lang="en-US" sz="2400" dirty="0">
                <a:latin typeface="Times New Roman" charset="0"/>
                <a:cs typeface="Times New Roman" charset="0"/>
              </a:rPr>
              <a:t> </a:t>
            </a:r>
            <a:r>
              <a:rPr lang="en-US" sz="2400" dirty="0" err="1">
                <a:latin typeface="Times New Roman" charset="0"/>
                <a:cs typeface="Times New Roman" charset="0"/>
              </a:rPr>
              <a:t>vật</a:t>
            </a:r>
            <a:r>
              <a:rPr lang="en-US" sz="2400" dirty="0">
                <a:latin typeface="Times New Roman" charset="0"/>
                <a:cs typeface="Times New Roman" charset="0"/>
              </a:rPr>
              <a:t> </a:t>
            </a:r>
            <a:r>
              <a:rPr lang="en-US" sz="2400" dirty="0" err="1">
                <a:latin typeface="Times New Roman" charset="0"/>
                <a:cs typeface="Times New Roman" charset="0"/>
              </a:rPr>
              <a:t>liệu</a:t>
            </a:r>
            <a:r>
              <a:rPr lang="en-US" sz="2400" dirty="0">
                <a:latin typeface="Times New Roman" charset="0"/>
                <a:cs typeface="Times New Roman" charset="0"/>
              </a:rPr>
              <a:t> </a:t>
            </a:r>
            <a:r>
              <a:rPr lang="en-US" sz="2400" dirty="0" err="1">
                <a:latin typeface="Times New Roman" charset="0"/>
                <a:cs typeface="Times New Roman" charset="0"/>
              </a:rPr>
              <a:t>tồn</a:t>
            </a:r>
            <a:r>
              <a:rPr lang="en-US" sz="2400" dirty="0">
                <a:latin typeface="Times New Roman" charset="0"/>
                <a:cs typeface="Times New Roman" charset="0"/>
              </a:rPr>
              <a:t> </a:t>
            </a:r>
            <a:r>
              <a:rPr lang="en-US" sz="2400" dirty="0" err="1">
                <a:latin typeface="Times New Roman" charset="0"/>
                <a:cs typeface="Times New Roman" charset="0"/>
              </a:rPr>
              <a:t>kho</a:t>
            </a:r>
            <a:r>
              <a:rPr lang="en-US" sz="2400" dirty="0">
                <a:latin typeface="Times New Roman" charset="0"/>
                <a:cs typeface="Times New Roman" charset="0"/>
              </a:rPr>
              <a:t> </a:t>
            </a:r>
            <a:r>
              <a:rPr lang="en-US" sz="2400" dirty="0" err="1">
                <a:latin typeface="Times New Roman" charset="0"/>
                <a:cs typeface="Times New Roman" charset="0"/>
              </a:rPr>
              <a:t>kém</a:t>
            </a:r>
            <a:r>
              <a:rPr lang="en-US" sz="2400" dirty="0">
                <a:latin typeface="Times New Roman" charset="0"/>
                <a:cs typeface="Times New Roman" charset="0"/>
              </a:rPr>
              <a:t> </a:t>
            </a:r>
            <a:r>
              <a:rPr lang="en-US" sz="2400" dirty="0" err="1">
                <a:latin typeface="Times New Roman" charset="0"/>
                <a:cs typeface="Times New Roman" charset="0"/>
              </a:rPr>
              <a:t>phẩm</a:t>
            </a:r>
            <a:r>
              <a:rPr lang="en-US" sz="2400" dirty="0">
                <a:latin typeface="Times New Roman" charset="0"/>
                <a:cs typeface="Times New Roman" charset="0"/>
              </a:rPr>
              <a:t> </a:t>
            </a:r>
            <a:r>
              <a:rPr lang="en-US" sz="2400" dirty="0" err="1">
                <a:latin typeface="Times New Roman" charset="0"/>
                <a:cs typeface="Times New Roman" charset="0"/>
              </a:rPr>
              <a:t>chất</a:t>
            </a:r>
            <a:r>
              <a:rPr lang="en-US" sz="2400" dirty="0">
                <a:latin typeface="Times New Roman" charset="0"/>
                <a:cs typeface="Times New Roman" charset="0"/>
              </a:rPr>
              <a:t>, </a:t>
            </a:r>
            <a:r>
              <a:rPr lang="en-US" sz="2400" dirty="0" err="1">
                <a:latin typeface="Times New Roman" charset="0"/>
                <a:cs typeface="Times New Roman" charset="0"/>
              </a:rPr>
              <a:t>không</a:t>
            </a:r>
            <a:r>
              <a:rPr lang="en-US" sz="2400" dirty="0">
                <a:latin typeface="Times New Roman" charset="0"/>
                <a:cs typeface="Times New Roman" charset="0"/>
              </a:rPr>
              <a:t> </a:t>
            </a:r>
            <a:r>
              <a:rPr lang="en-US" sz="2400" dirty="0" err="1">
                <a:latin typeface="Times New Roman" charset="0"/>
                <a:cs typeface="Times New Roman" charset="0"/>
              </a:rPr>
              <a:t>đáp</a:t>
            </a:r>
            <a:r>
              <a:rPr lang="en-US" sz="2400" dirty="0">
                <a:latin typeface="Times New Roman" charset="0"/>
                <a:cs typeface="Times New Roman" charset="0"/>
              </a:rPr>
              <a:t> </a:t>
            </a:r>
            <a:r>
              <a:rPr lang="en-US" sz="2400" dirty="0" err="1">
                <a:latin typeface="Times New Roman" charset="0"/>
                <a:cs typeface="Times New Roman" charset="0"/>
              </a:rPr>
              <a:t>ứng</a:t>
            </a:r>
            <a:r>
              <a:rPr lang="en-US" sz="2400" dirty="0">
                <a:latin typeface="Times New Roman" charset="0"/>
                <a:cs typeface="Times New Roman" charset="0"/>
              </a:rPr>
              <a:t> </a:t>
            </a:r>
            <a:r>
              <a:rPr lang="en-US" sz="2400" dirty="0" err="1">
                <a:latin typeface="Times New Roman" charset="0"/>
                <a:cs typeface="Times New Roman" charset="0"/>
              </a:rPr>
              <a:t>yêu</a:t>
            </a:r>
            <a:r>
              <a:rPr lang="en-US" sz="2400" dirty="0">
                <a:latin typeface="Times New Roman" charset="0"/>
                <a:cs typeface="Times New Roman" charset="0"/>
              </a:rPr>
              <a:t> </a:t>
            </a:r>
            <a:r>
              <a:rPr lang="en-US" sz="2400" dirty="0" err="1">
                <a:latin typeface="Times New Roman" charset="0"/>
                <a:cs typeface="Times New Roman" charset="0"/>
              </a:rPr>
              <a:t>cầu</a:t>
            </a:r>
            <a:r>
              <a:rPr lang="en-US" sz="2400" dirty="0">
                <a:latin typeface="Times New Roman" charset="0"/>
                <a:cs typeface="Times New Roman" charset="0"/>
              </a:rPr>
              <a:t> </a:t>
            </a:r>
            <a:r>
              <a:rPr lang="en-US" sz="2400" dirty="0" err="1">
                <a:latin typeface="Times New Roman" charset="0"/>
                <a:cs typeface="Times New Roman" charset="0"/>
              </a:rPr>
              <a:t>của</a:t>
            </a:r>
            <a:r>
              <a:rPr lang="en-US" sz="2400" dirty="0">
                <a:latin typeface="Times New Roman" charset="0"/>
                <a:cs typeface="Times New Roman" charset="0"/>
              </a:rPr>
              <a:t> </a:t>
            </a:r>
            <a:r>
              <a:rPr lang="en-US" sz="2400" dirty="0" err="1">
                <a:latin typeface="Times New Roman" charset="0"/>
                <a:cs typeface="Times New Roman" charset="0"/>
              </a:rPr>
              <a:t>sản</a:t>
            </a:r>
            <a:r>
              <a:rPr lang="en-US" sz="2400" dirty="0">
                <a:latin typeface="Times New Roman" charset="0"/>
                <a:cs typeface="Times New Roman" charset="0"/>
              </a:rPr>
              <a:t> </a:t>
            </a:r>
            <a:r>
              <a:rPr lang="en-US" sz="2400" dirty="0" err="1">
                <a:latin typeface="Times New Roman" charset="0"/>
                <a:cs typeface="Times New Roman" charset="0"/>
              </a:rPr>
              <a:t>xuất</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trị</a:t>
            </a:r>
            <a:r>
              <a:rPr lang="en-US" sz="2400" dirty="0">
                <a:latin typeface="Times New Roman" charset="0"/>
                <a:cs typeface="Times New Roman" charset="0"/>
              </a:rPr>
              <a:t> </a:t>
            </a:r>
            <a:r>
              <a:rPr lang="en-US" sz="2400" dirty="0" err="1">
                <a:latin typeface="Times New Roman" charset="0"/>
                <a:cs typeface="Times New Roman" charset="0"/>
              </a:rPr>
              <a:t>giảm</a:t>
            </a:r>
            <a:r>
              <a:rPr lang="en-US" sz="2400" dirty="0">
                <a:latin typeface="Times New Roman" charset="0"/>
                <a:cs typeface="Times New Roman" charset="0"/>
              </a:rPr>
              <a:t> </a:t>
            </a:r>
            <a:r>
              <a:rPr lang="en-US" sz="2400" dirty="0" err="1">
                <a:latin typeface="Times New Roman" charset="0"/>
                <a:cs typeface="Times New Roman" charset="0"/>
              </a:rPr>
              <a:t>theo</a:t>
            </a:r>
            <a:r>
              <a:rPr lang="en-US" sz="2400" dirty="0">
                <a:latin typeface="Times New Roman" charset="0"/>
                <a:cs typeface="Times New Roman" charset="0"/>
              </a:rPr>
              <a:t> </a:t>
            </a:r>
            <a:r>
              <a:rPr lang="en-US" sz="2400" dirty="0" err="1">
                <a:latin typeface="Times New Roman" charset="0"/>
                <a:cs typeface="Times New Roman" charset="0"/>
              </a:rPr>
              <a:t>sổ</a:t>
            </a:r>
            <a:r>
              <a:rPr lang="en-US" sz="2400" dirty="0">
                <a:latin typeface="Times New Roman" charset="0"/>
                <a:cs typeface="Times New Roman" charset="0"/>
              </a:rPr>
              <a:t> </a:t>
            </a:r>
            <a:r>
              <a:rPr lang="en-US" sz="2400" dirty="0" err="1">
                <a:latin typeface="Times New Roman" charset="0"/>
                <a:cs typeface="Times New Roman" charset="0"/>
              </a:rPr>
              <a:t>sách</a:t>
            </a:r>
            <a:r>
              <a:rPr lang="en-US" sz="2400" dirty="0">
                <a:latin typeface="Times New Roman" charset="0"/>
                <a:cs typeface="Times New Roman" charset="0"/>
              </a:rPr>
              <a:t> </a:t>
            </a:r>
            <a:r>
              <a:rPr lang="en-US" sz="2400" dirty="0" err="1">
                <a:latin typeface="Times New Roman" charset="0"/>
                <a:cs typeface="Times New Roman" charset="0"/>
              </a:rPr>
              <a:t>kế</a:t>
            </a:r>
            <a:r>
              <a:rPr lang="en-US" sz="2400" dirty="0">
                <a:latin typeface="Times New Roman" charset="0"/>
                <a:cs typeface="Times New Roman" charset="0"/>
              </a:rPr>
              <a:t> </a:t>
            </a:r>
            <a:r>
              <a:rPr lang="en-US" sz="2400" dirty="0" err="1">
                <a:latin typeface="Times New Roman" charset="0"/>
                <a:cs typeface="Times New Roman" charset="0"/>
              </a:rPr>
              <a:t>toán</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30 </a:t>
            </a:r>
            <a:r>
              <a:rPr lang="en-US" sz="2400" dirty="0" err="1">
                <a:latin typeface="Times New Roman" charset="0"/>
                <a:cs typeface="Times New Roman" charset="0"/>
              </a:rPr>
              <a:t>trđ</a:t>
            </a:r>
            <a:r>
              <a:rPr lang="en-US" sz="2400" dirty="0">
                <a:latin typeface="Times New Roman" charset="0"/>
                <a:cs typeface="Times New Roman" charset="0"/>
              </a:rPr>
              <a:t>.</a:t>
            </a:r>
          </a:p>
          <a:p>
            <a:pPr eaLnBrk="1" hangingPunct="1">
              <a:buFont typeface="Wingdings" charset="0"/>
              <a:buNone/>
            </a:pPr>
            <a:r>
              <a:rPr lang="en-US" sz="2400" dirty="0">
                <a:latin typeface="Times New Roman" charset="0"/>
                <a:cs typeface="Times New Roman" charset="0"/>
              </a:rPr>
              <a:t>3. TSCĐ </a:t>
            </a:r>
            <a:r>
              <a:rPr lang="en-US" sz="2400" dirty="0" err="1">
                <a:latin typeface="Times New Roman" charset="0"/>
                <a:cs typeface="Times New Roman" charset="0"/>
              </a:rPr>
              <a:t>hữu</a:t>
            </a:r>
            <a:r>
              <a:rPr lang="en-US" sz="2400" dirty="0">
                <a:latin typeface="Times New Roman" charset="0"/>
                <a:cs typeface="Times New Roman" charset="0"/>
              </a:rPr>
              <a:t> </a:t>
            </a:r>
            <a:r>
              <a:rPr lang="en-US" sz="2400" dirty="0" err="1">
                <a:latin typeface="Times New Roman" charset="0"/>
                <a:cs typeface="Times New Roman" charset="0"/>
              </a:rPr>
              <a:t>hình</a:t>
            </a:r>
            <a:r>
              <a:rPr lang="en-US" sz="2400" dirty="0">
                <a:latin typeface="Times New Roman" charset="0"/>
                <a:cs typeface="Times New Roman" charset="0"/>
              </a:rPr>
              <a:t> </a:t>
            </a:r>
            <a:r>
              <a:rPr lang="en-US" sz="2400" dirty="0" err="1">
                <a:latin typeface="Times New Roman" charset="0"/>
                <a:cs typeface="Times New Roman" charset="0"/>
              </a:rPr>
              <a:t>đánh</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lại</a:t>
            </a:r>
            <a:r>
              <a:rPr lang="en-US" sz="2400" dirty="0">
                <a:latin typeface="Times New Roman" charset="0"/>
                <a:cs typeface="Times New Roman" charset="0"/>
              </a:rPr>
              <a:t> </a:t>
            </a:r>
            <a:r>
              <a:rPr lang="en-US" sz="2400" dirty="0" err="1">
                <a:latin typeface="Times New Roman" charset="0"/>
                <a:cs typeface="Times New Roman" charset="0"/>
              </a:rPr>
              <a:t>theo</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thị</a:t>
            </a:r>
            <a:r>
              <a:rPr lang="en-US" sz="2400" dirty="0">
                <a:latin typeface="Times New Roman" charset="0"/>
                <a:cs typeface="Times New Roman" charset="0"/>
              </a:rPr>
              <a:t> </a:t>
            </a:r>
            <a:r>
              <a:rPr lang="en-US" sz="2400" dirty="0" err="1">
                <a:latin typeface="Times New Roman" charset="0"/>
                <a:cs typeface="Times New Roman" charset="0"/>
              </a:rPr>
              <a:t>trường</a:t>
            </a:r>
            <a:r>
              <a:rPr lang="en-US" sz="2400" dirty="0">
                <a:latin typeface="Times New Roman" charset="0"/>
                <a:cs typeface="Times New Roman" charset="0"/>
              </a:rPr>
              <a:t> </a:t>
            </a:r>
            <a:r>
              <a:rPr lang="en-US" sz="2400" dirty="0" err="1">
                <a:latin typeface="Times New Roman" charset="0"/>
                <a:cs typeface="Times New Roman" charset="0"/>
              </a:rPr>
              <a:t>tăng</a:t>
            </a:r>
            <a:r>
              <a:rPr lang="en-US" sz="2400" dirty="0">
                <a:latin typeface="Times New Roman" charset="0"/>
                <a:cs typeface="Times New Roman" charset="0"/>
              </a:rPr>
              <a:t> 150 </a:t>
            </a:r>
            <a:r>
              <a:rPr lang="en-US" sz="2400" dirty="0" err="1">
                <a:latin typeface="Times New Roman" charset="0"/>
                <a:cs typeface="Times New Roman" charset="0"/>
              </a:rPr>
              <a:t>trđ</a:t>
            </a:r>
            <a:r>
              <a:rPr lang="en-US" sz="2400" dirty="0">
                <a:latin typeface="Times New Roman" charset="0"/>
                <a:cs typeface="Times New Roman" charset="0"/>
              </a:rPr>
              <a:t>.</a:t>
            </a:r>
          </a:p>
          <a:p>
            <a:pPr eaLnBrk="1" hangingPunct="1">
              <a:buFont typeface="Wingdings" charset="0"/>
              <a:buNone/>
            </a:pPr>
            <a:r>
              <a:rPr lang="en-US" sz="2400" dirty="0">
                <a:latin typeface="Times New Roman" charset="0"/>
                <a:cs typeface="Times New Roman" charset="0"/>
              </a:rPr>
              <a:t>4. </a:t>
            </a:r>
            <a:r>
              <a:rPr lang="en-US" sz="2400" dirty="0" err="1">
                <a:latin typeface="Times New Roman" charset="0"/>
                <a:cs typeface="Times New Roman" charset="0"/>
              </a:rPr>
              <a:t>Doanh</a:t>
            </a:r>
            <a:r>
              <a:rPr lang="en-US" sz="2400" dirty="0">
                <a:latin typeface="Times New Roman" charset="0"/>
                <a:cs typeface="Times New Roman" charset="0"/>
              </a:rPr>
              <a:t> </a:t>
            </a:r>
            <a:r>
              <a:rPr lang="en-US" sz="2400" dirty="0" err="1">
                <a:latin typeface="Times New Roman" charset="0"/>
                <a:cs typeface="Times New Roman" charset="0"/>
              </a:rPr>
              <a:t>nghiệp</a:t>
            </a:r>
            <a:r>
              <a:rPr lang="en-US" sz="2400" dirty="0">
                <a:latin typeface="Times New Roman" charset="0"/>
                <a:cs typeface="Times New Roman" charset="0"/>
              </a:rPr>
              <a:t> X </a:t>
            </a:r>
            <a:r>
              <a:rPr lang="en-US" sz="2400" dirty="0" err="1">
                <a:latin typeface="Times New Roman" charset="0"/>
                <a:cs typeface="Times New Roman" charset="0"/>
              </a:rPr>
              <a:t>còn</a:t>
            </a:r>
            <a:r>
              <a:rPr lang="en-US" sz="2400" dirty="0">
                <a:latin typeface="Times New Roman" charset="0"/>
                <a:cs typeface="Times New Roman" charset="0"/>
              </a:rPr>
              <a:t> </a:t>
            </a:r>
            <a:r>
              <a:rPr lang="en-US" sz="2400" dirty="0" err="1">
                <a:latin typeface="Times New Roman" charset="0"/>
                <a:cs typeface="Times New Roman" charset="0"/>
              </a:rPr>
              <a:t>phải</a:t>
            </a:r>
            <a:r>
              <a:rPr lang="en-US" sz="2400" dirty="0">
                <a:latin typeface="Times New Roman" charset="0"/>
                <a:cs typeface="Times New Roman" charset="0"/>
              </a:rPr>
              <a:t> </a:t>
            </a:r>
            <a:r>
              <a:rPr lang="en-US" sz="2400" dirty="0" err="1">
                <a:latin typeface="Times New Roman" charset="0"/>
                <a:cs typeface="Times New Roman" charset="0"/>
              </a:rPr>
              <a:t>trả</a:t>
            </a:r>
            <a:r>
              <a:rPr lang="en-US" sz="2400" dirty="0">
                <a:latin typeface="Times New Roman" charset="0"/>
                <a:cs typeface="Times New Roman" charset="0"/>
              </a:rPr>
              <a:t> </a:t>
            </a:r>
            <a:r>
              <a:rPr lang="en-US" sz="2400" dirty="0" err="1">
                <a:latin typeface="Times New Roman" charset="0"/>
                <a:cs typeface="Times New Roman" charset="0"/>
              </a:rPr>
              <a:t>tiền</a:t>
            </a:r>
            <a:r>
              <a:rPr lang="en-US" sz="2400" dirty="0">
                <a:latin typeface="Times New Roman" charset="0"/>
                <a:cs typeface="Times New Roman" charset="0"/>
              </a:rPr>
              <a:t> </a:t>
            </a:r>
            <a:r>
              <a:rPr lang="en-US" sz="2400" dirty="0" err="1">
                <a:latin typeface="Times New Roman" charset="0"/>
                <a:cs typeface="Times New Roman" charset="0"/>
              </a:rPr>
              <a:t>thuê</a:t>
            </a:r>
            <a:r>
              <a:rPr lang="en-US" sz="2400" dirty="0">
                <a:latin typeface="Times New Roman" charset="0"/>
                <a:cs typeface="Times New Roman" charset="0"/>
              </a:rPr>
              <a:t> TSCĐ </a:t>
            </a:r>
            <a:r>
              <a:rPr lang="en-US" sz="2400" dirty="0" err="1">
                <a:latin typeface="Times New Roman" charset="0"/>
                <a:cs typeface="Times New Roman" charset="0"/>
              </a:rPr>
              <a:t>trong</a:t>
            </a:r>
            <a:r>
              <a:rPr lang="en-US" sz="2400" dirty="0">
                <a:latin typeface="Times New Roman" charset="0"/>
                <a:cs typeface="Times New Roman" charset="0"/>
              </a:rPr>
              <a:t> 10 </a:t>
            </a:r>
            <a:r>
              <a:rPr lang="en-US" sz="2400" dirty="0" err="1">
                <a:latin typeface="Times New Roman" charset="0"/>
                <a:cs typeface="Times New Roman" charset="0"/>
              </a:rPr>
              <a:t>năm</a:t>
            </a:r>
            <a:r>
              <a:rPr lang="en-US" sz="2400" dirty="0">
                <a:latin typeface="Times New Roman" charset="0"/>
                <a:cs typeface="Times New Roman" charset="0"/>
              </a:rPr>
              <a:t>, </a:t>
            </a:r>
            <a:r>
              <a:rPr lang="en-US" sz="2400" dirty="0" err="1">
                <a:latin typeface="Times New Roman" charset="0"/>
                <a:cs typeface="Times New Roman" charset="0"/>
              </a:rPr>
              <a:t>mỗi</a:t>
            </a:r>
            <a:r>
              <a:rPr lang="en-US" sz="2400" dirty="0">
                <a:latin typeface="Times New Roman" charset="0"/>
                <a:cs typeface="Times New Roman" charset="0"/>
              </a:rPr>
              <a:t> </a:t>
            </a:r>
            <a:r>
              <a:rPr lang="en-US" sz="2400" dirty="0" err="1">
                <a:latin typeface="Times New Roman" charset="0"/>
                <a:cs typeface="Times New Roman" charset="0"/>
              </a:rPr>
              <a:t>năm</a:t>
            </a:r>
            <a:r>
              <a:rPr lang="en-US" sz="2400" dirty="0">
                <a:latin typeface="Times New Roman" charset="0"/>
                <a:cs typeface="Times New Roman" charset="0"/>
              </a:rPr>
              <a:t> 20 </a:t>
            </a:r>
            <a:r>
              <a:rPr lang="en-US" sz="2400" dirty="0" err="1">
                <a:latin typeface="Times New Roman" charset="0"/>
                <a:cs typeface="Times New Roman" charset="0"/>
              </a:rPr>
              <a:t>trđ</a:t>
            </a:r>
            <a:r>
              <a:rPr lang="en-US" sz="2400" dirty="0">
                <a:latin typeface="Times New Roman" charset="0"/>
                <a:cs typeface="Times New Roman" charset="0"/>
              </a:rPr>
              <a:t>. </a:t>
            </a:r>
            <a:r>
              <a:rPr lang="en-US" sz="2400" dirty="0" err="1">
                <a:latin typeface="Times New Roman" charset="0"/>
                <a:cs typeface="Times New Roman" charset="0"/>
              </a:rPr>
              <a:t>Muốn</a:t>
            </a:r>
            <a:r>
              <a:rPr lang="en-US" sz="2400" dirty="0">
                <a:latin typeface="Times New Roman" charset="0"/>
                <a:cs typeface="Times New Roman" charset="0"/>
              </a:rPr>
              <a:t> </a:t>
            </a:r>
            <a:r>
              <a:rPr lang="en-US" sz="2400" dirty="0" err="1">
                <a:latin typeface="Times New Roman" charset="0"/>
                <a:cs typeface="Times New Roman" charset="0"/>
              </a:rPr>
              <a:t>thuê</a:t>
            </a:r>
            <a:r>
              <a:rPr lang="en-US" sz="2400" dirty="0">
                <a:latin typeface="Times New Roman" charset="0"/>
                <a:cs typeface="Times New Roman" charset="0"/>
              </a:rPr>
              <a:t> 1 TSCĐ </a:t>
            </a:r>
            <a:r>
              <a:rPr lang="en-US" sz="2400" dirty="0" err="1">
                <a:latin typeface="Times New Roman" charset="0"/>
                <a:cs typeface="Times New Roman" charset="0"/>
              </a:rPr>
              <a:t>với</a:t>
            </a:r>
            <a:r>
              <a:rPr lang="en-US" sz="2400" dirty="0">
                <a:latin typeface="Times New Roman" charset="0"/>
                <a:cs typeface="Times New Roman" charset="0"/>
              </a:rPr>
              <a:t> </a:t>
            </a:r>
            <a:r>
              <a:rPr lang="en-US" sz="2400" dirty="0" err="1">
                <a:latin typeface="Times New Roman" charset="0"/>
                <a:cs typeface="Times New Roman" charset="0"/>
              </a:rPr>
              <a:t>những</a:t>
            </a:r>
            <a:r>
              <a:rPr lang="en-US" sz="2400" dirty="0">
                <a:latin typeface="Times New Roman" charset="0"/>
                <a:cs typeface="Times New Roman" charset="0"/>
              </a:rPr>
              <a:t> </a:t>
            </a:r>
            <a:r>
              <a:rPr lang="en-US" sz="2400" dirty="0" err="1">
                <a:latin typeface="Times New Roman" charset="0"/>
                <a:cs typeface="Times New Roman" charset="0"/>
              </a:rPr>
              <a:t>điều</a:t>
            </a:r>
            <a:r>
              <a:rPr lang="en-US" sz="2400" dirty="0">
                <a:latin typeface="Times New Roman" charset="0"/>
                <a:cs typeface="Times New Roman" charset="0"/>
              </a:rPr>
              <a:t> </a:t>
            </a:r>
            <a:r>
              <a:rPr lang="en-US" sz="2400" dirty="0" err="1">
                <a:latin typeface="Times New Roman" charset="0"/>
                <a:cs typeface="Times New Roman" charset="0"/>
              </a:rPr>
              <a:t>kiện</a:t>
            </a:r>
            <a:r>
              <a:rPr lang="en-US" sz="2400" dirty="0">
                <a:latin typeface="Times New Roman" charset="0"/>
                <a:cs typeface="Times New Roman" charset="0"/>
              </a:rPr>
              <a:t> </a:t>
            </a:r>
            <a:r>
              <a:rPr lang="en-US" sz="2400" dirty="0" err="1">
                <a:latin typeface="Times New Roman" charset="0"/>
                <a:cs typeface="Times New Roman" charset="0"/>
              </a:rPr>
              <a:t>tương</a:t>
            </a:r>
            <a:r>
              <a:rPr lang="en-US" sz="2400" dirty="0">
                <a:latin typeface="Times New Roman" charset="0"/>
                <a:cs typeface="Times New Roman" charset="0"/>
              </a:rPr>
              <a:t> </a:t>
            </a:r>
            <a:r>
              <a:rPr lang="en-US" sz="2400" dirty="0" err="1">
                <a:latin typeface="Times New Roman" charset="0"/>
                <a:cs typeface="Times New Roman" charset="0"/>
              </a:rPr>
              <a:t>tự</a:t>
            </a:r>
            <a:r>
              <a:rPr lang="en-US" sz="2400" dirty="0">
                <a:latin typeface="Times New Roman" charset="0"/>
                <a:cs typeface="Times New Roman" charset="0"/>
              </a:rPr>
              <a:t> </a:t>
            </a:r>
            <a:r>
              <a:rPr lang="en-US" sz="2400" dirty="0" err="1">
                <a:latin typeface="Times New Roman" charset="0"/>
                <a:cs typeface="Times New Roman" charset="0"/>
              </a:rPr>
              <a:t>như</a:t>
            </a:r>
            <a:r>
              <a:rPr lang="en-US" sz="2400" dirty="0">
                <a:latin typeface="Times New Roman" charset="0"/>
                <a:cs typeface="Times New Roman" charset="0"/>
              </a:rPr>
              <a:t> </a:t>
            </a:r>
            <a:r>
              <a:rPr lang="en-US" sz="2400" dirty="0" err="1">
                <a:latin typeface="Times New Roman" charset="0"/>
                <a:cs typeface="Times New Roman" charset="0"/>
              </a:rPr>
              <a:t>vậy</a:t>
            </a:r>
            <a:r>
              <a:rPr lang="en-US" sz="2400" dirty="0">
                <a:latin typeface="Times New Roman" charset="0"/>
                <a:cs typeface="Times New Roman" charset="0"/>
              </a:rPr>
              <a:t> </a:t>
            </a:r>
            <a:r>
              <a:rPr lang="en-US" sz="2400" dirty="0" err="1">
                <a:latin typeface="Times New Roman" charset="0"/>
                <a:cs typeface="Times New Roman" charset="0"/>
              </a:rPr>
              <a:t>tại</a:t>
            </a:r>
            <a:r>
              <a:rPr lang="en-US" sz="2400" dirty="0">
                <a:latin typeface="Times New Roman" charset="0"/>
                <a:cs typeface="Times New Roman" charset="0"/>
              </a:rPr>
              <a:t> </a:t>
            </a:r>
            <a:r>
              <a:rPr lang="en-US" sz="2400" dirty="0" err="1">
                <a:latin typeface="Times New Roman" charset="0"/>
                <a:cs typeface="Times New Roman" charset="0"/>
              </a:rPr>
              <a:t>thời</a:t>
            </a:r>
            <a:r>
              <a:rPr lang="en-US" sz="2400" dirty="0">
                <a:latin typeface="Times New Roman" charset="0"/>
                <a:cs typeface="Times New Roman" charset="0"/>
              </a:rPr>
              <a:t> </a:t>
            </a:r>
            <a:r>
              <a:rPr lang="en-US" sz="2400" dirty="0" err="1">
                <a:latin typeface="Times New Roman" charset="0"/>
                <a:cs typeface="Times New Roman" charset="0"/>
              </a:rPr>
              <a:t>điểm</a:t>
            </a:r>
            <a:r>
              <a:rPr lang="en-US" sz="2400" dirty="0">
                <a:latin typeface="Times New Roman" charset="0"/>
                <a:cs typeface="Times New Roman" charset="0"/>
              </a:rPr>
              <a:t> </a:t>
            </a:r>
            <a:r>
              <a:rPr lang="en-US" sz="2400" dirty="0" err="1">
                <a:latin typeface="Times New Roman" charset="0"/>
                <a:cs typeface="Times New Roman" charset="0"/>
              </a:rPr>
              <a:t>hiện</a:t>
            </a:r>
            <a:r>
              <a:rPr lang="en-US" sz="2400" dirty="0">
                <a:latin typeface="Times New Roman" charset="0"/>
                <a:cs typeface="Times New Roman" charset="0"/>
              </a:rPr>
              <a:t> </a:t>
            </a:r>
            <a:r>
              <a:rPr lang="en-US" sz="2400" dirty="0" err="1">
                <a:latin typeface="Times New Roman" charset="0"/>
                <a:cs typeface="Times New Roman" charset="0"/>
              </a:rPr>
              <a:t>hành</a:t>
            </a:r>
            <a:r>
              <a:rPr lang="en-US" sz="2400" dirty="0">
                <a:latin typeface="Times New Roman" charset="0"/>
                <a:cs typeface="Times New Roman" charset="0"/>
              </a:rPr>
              <a:t> </a:t>
            </a:r>
            <a:r>
              <a:rPr lang="en-US" sz="2400" dirty="0" err="1">
                <a:latin typeface="Times New Roman" charset="0"/>
                <a:cs typeface="Times New Roman" charset="0"/>
              </a:rPr>
              <a:t>thường</a:t>
            </a:r>
            <a:r>
              <a:rPr lang="en-US" sz="2400" dirty="0">
                <a:latin typeface="Times New Roman" charset="0"/>
                <a:cs typeface="Times New Roman" charset="0"/>
              </a:rPr>
              <a:t> </a:t>
            </a:r>
            <a:r>
              <a:rPr lang="en-US" sz="2400" dirty="0" err="1">
                <a:latin typeface="Times New Roman" charset="0"/>
                <a:cs typeface="Times New Roman" charset="0"/>
              </a:rPr>
              <a:t>phải</a:t>
            </a:r>
            <a:r>
              <a:rPr lang="en-US" sz="2400" dirty="0">
                <a:latin typeface="Times New Roman" charset="0"/>
                <a:cs typeface="Times New Roman" charset="0"/>
              </a:rPr>
              <a:t> </a:t>
            </a:r>
            <a:r>
              <a:rPr lang="en-US" sz="2400" dirty="0" err="1">
                <a:latin typeface="Times New Roman" charset="0"/>
                <a:cs typeface="Times New Roman" charset="0"/>
              </a:rPr>
              <a:t>trả</a:t>
            </a:r>
            <a:r>
              <a:rPr lang="en-US" sz="2400" dirty="0">
                <a:latin typeface="Times New Roman" charset="0"/>
                <a:cs typeface="Times New Roman" charset="0"/>
              </a:rPr>
              <a:t> 25 </a:t>
            </a:r>
            <a:r>
              <a:rPr lang="en-US" sz="2400" dirty="0" err="1">
                <a:latin typeface="Times New Roman" charset="0"/>
                <a:cs typeface="Times New Roman" charset="0"/>
              </a:rPr>
              <a:t>trđ</a:t>
            </a:r>
            <a:r>
              <a:rPr lang="en-US" sz="2400" dirty="0">
                <a:latin typeface="Times New Roman" charset="0"/>
                <a:cs typeface="Times New Roman" charset="0"/>
              </a:rPr>
              <a:t> </a:t>
            </a:r>
            <a:r>
              <a:rPr lang="en-US" sz="2400" dirty="0" err="1">
                <a:latin typeface="Times New Roman" charset="0"/>
                <a:cs typeface="Times New Roman" charset="0"/>
              </a:rPr>
              <a:t>mỗi</a:t>
            </a:r>
            <a:r>
              <a:rPr lang="en-US" sz="2400" dirty="0">
                <a:latin typeface="Times New Roman" charset="0"/>
                <a:cs typeface="Times New Roman" charset="0"/>
              </a:rPr>
              <a:t> </a:t>
            </a:r>
            <a:r>
              <a:rPr lang="en-US" sz="2400" dirty="0" err="1">
                <a:latin typeface="Times New Roman" charset="0"/>
                <a:cs typeface="Times New Roman" charset="0"/>
              </a:rPr>
              <a:t>năm</a:t>
            </a:r>
            <a:r>
              <a:rPr lang="en-US" sz="2400" dirty="0">
                <a:latin typeface="Times New Roman" charset="0"/>
                <a:cs typeface="Times New Roman" charset="0"/>
              </a:rPr>
              <a:t>. </a:t>
            </a:r>
            <a:r>
              <a:rPr lang="en-US" sz="2400" dirty="0" err="1">
                <a:latin typeface="Times New Roman" charset="0"/>
                <a:cs typeface="Times New Roman" charset="0"/>
              </a:rPr>
              <a:t>Tỷ</a:t>
            </a:r>
            <a:r>
              <a:rPr lang="en-US" sz="2400" dirty="0">
                <a:latin typeface="Times New Roman" charset="0"/>
                <a:cs typeface="Times New Roman" charset="0"/>
              </a:rPr>
              <a:t> </a:t>
            </a:r>
            <a:r>
              <a:rPr lang="en-US" sz="2400" dirty="0" err="1">
                <a:latin typeface="Times New Roman" charset="0"/>
                <a:cs typeface="Times New Roman" charset="0"/>
              </a:rPr>
              <a:t>suất</a:t>
            </a:r>
            <a:r>
              <a:rPr lang="en-US" sz="2400" dirty="0">
                <a:latin typeface="Times New Roman" charset="0"/>
                <a:cs typeface="Times New Roman" charset="0"/>
              </a:rPr>
              <a:t> </a:t>
            </a:r>
            <a:r>
              <a:rPr lang="en-US" sz="2400" dirty="0" err="1">
                <a:latin typeface="Times New Roman" charset="0"/>
                <a:cs typeface="Times New Roman" charset="0"/>
              </a:rPr>
              <a:t>hiện</a:t>
            </a:r>
            <a:r>
              <a:rPr lang="en-US" sz="2400" dirty="0">
                <a:latin typeface="Times New Roman" charset="0"/>
                <a:cs typeface="Times New Roman" charset="0"/>
              </a:rPr>
              <a:t> </a:t>
            </a:r>
            <a:r>
              <a:rPr lang="en-US" sz="2400" dirty="0" err="1">
                <a:latin typeface="Times New Roman" charset="0"/>
                <a:cs typeface="Times New Roman" charset="0"/>
              </a:rPr>
              <a:t>tại</a:t>
            </a:r>
            <a:r>
              <a:rPr lang="en-US" sz="2400" dirty="0">
                <a:latin typeface="Times New Roman" charset="0"/>
                <a:cs typeface="Times New Roman" charset="0"/>
              </a:rPr>
              <a:t> </a:t>
            </a:r>
            <a:r>
              <a:rPr lang="en-US" sz="2400" dirty="0" err="1">
                <a:latin typeface="Times New Roman" charset="0"/>
                <a:cs typeface="Times New Roman" charset="0"/>
              </a:rPr>
              <a:t>hóa</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20%.	</a:t>
            </a:r>
          </a:p>
        </p:txBody>
      </p:sp>
      <p:sp>
        <p:nvSpPr>
          <p:cNvPr id="41987"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805185A-8218-AB48-BAE8-AC179FB38CC7}" type="slidenum">
              <a:rPr lang="en-US" sz="1400">
                <a:latin typeface="Arial" charset="0"/>
              </a:rPr>
              <a:pPr eaLnBrk="1" hangingPunct="1"/>
              <a:t>16</a:t>
            </a:fld>
            <a:endParaRPr lang="en-US" sz="1400">
              <a:latin typeface="Arial" charset="0"/>
            </a:endParaRPr>
          </a:p>
        </p:txBody>
      </p:sp>
    </p:spTree>
    <p:extLst>
      <p:ext uri="{BB962C8B-B14F-4D97-AF65-F5344CB8AC3E}">
        <p14:creationId xmlns:p14="http://schemas.microsoft.com/office/powerpoint/2010/main" val="312076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t>Ví dụ</a:t>
            </a:r>
          </a:p>
        </p:txBody>
      </p:sp>
      <p:sp>
        <p:nvSpPr>
          <p:cNvPr id="43010" name="Content Placeholder 2"/>
          <p:cNvSpPr>
            <a:spLocks noGrp="1"/>
          </p:cNvSpPr>
          <p:nvPr>
            <p:ph idx="1"/>
          </p:nvPr>
        </p:nvSpPr>
        <p:spPr/>
        <p:txBody>
          <a:bodyPr>
            <a:noAutofit/>
          </a:bodyPr>
          <a:lstStyle/>
          <a:p>
            <a:pPr eaLnBrk="1" hangingPunct="1">
              <a:buFont typeface="Wingdings" charset="0"/>
              <a:buNone/>
            </a:pPr>
            <a:r>
              <a:rPr lang="en-US" dirty="0">
                <a:latin typeface="Times New Roman" charset="0"/>
                <a:cs typeface="Times New Roman" charset="0"/>
              </a:rPr>
              <a:t>5. </a:t>
            </a:r>
            <a:r>
              <a:rPr lang="en-US" dirty="0" err="1">
                <a:latin typeface="Times New Roman" charset="0"/>
                <a:cs typeface="Times New Roman" charset="0"/>
              </a:rPr>
              <a:t>Đầu</a:t>
            </a:r>
            <a:r>
              <a:rPr lang="en-US" dirty="0">
                <a:latin typeface="Times New Roman" charset="0"/>
                <a:cs typeface="Times New Roman" charset="0"/>
              </a:rPr>
              <a:t> </a:t>
            </a:r>
            <a:r>
              <a:rPr lang="en-US" dirty="0" err="1">
                <a:latin typeface="Times New Roman" charset="0"/>
                <a:cs typeface="Times New Roman" charset="0"/>
              </a:rPr>
              <a:t>tư</a:t>
            </a:r>
            <a:r>
              <a:rPr lang="en-US" dirty="0">
                <a:latin typeface="Times New Roman" charset="0"/>
                <a:cs typeface="Times New Roman" charset="0"/>
              </a:rPr>
              <a:t> </a:t>
            </a:r>
            <a:r>
              <a:rPr lang="en-US" dirty="0" err="1">
                <a:latin typeface="Times New Roman" charset="0"/>
                <a:cs typeface="Times New Roman" charset="0"/>
              </a:rPr>
              <a:t>chứng</a:t>
            </a:r>
            <a:r>
              <a:rPr lang="en-US" dirty="0">
                <a:latin typeface="Times New Roman" charset="0"/>
                <a:cs typeface="Times New Roman" charset="0"/>
              </a:rPr>
              <a:t> </a:t>
            </a:r>
            <a:r>
              <a:rPr lang="en-US" dirty="0" err="1">
                <a:latin typeface="Times New Roman" charset="0"/>
                <a:cs typeface="Times New Roman" charset="0"/>
              </a:rPr>
              <a:t>khoán</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công</a:t>
            </a:r>
            <a:r>
              <a:rPr lang="en-US" dirty="0">
                <a:latin typeface="Times New Roman" charset="0"/>
                <a:cs typeface="Times New Roman" charset="0"/>
              </a:rPr>
              <a:t> </a:t>
            </a:r>
            <a:r>
              <a:rPr lang="en-US" dirty="0" err="1">
                <a:latin typeface="Times New Roman" charset="0"/>
                <a:cs typeface="Times New Roman" charset="0"/>
              </a:rPr>
              <a:t>ty</a:t>
            </a:r>
            <a:r>
              <a:rPr lang="en-US" dirty="0">
                <a:latin typeface="Times New Roman" charset="0"/>
                <a:cs typeface="Times New Roman" charset="0"/>
              </a:rPr>
              <a:t> B (2.200 </a:t>
            </a:r>
            <a:r>
              <a:rPr lang="en-US" dirty="0" err="1">
                <a:latin typeface="Times New Roman" charset="0"/>
                <a:cs typeface="Times New Roman" charset="0"/>
              </a:rPr>
              <a:t>cổ</a:t>
            </a:r>
            <a:r>
              <a:rPr lang="en-US" dirty="0">
                <a:latin typeface="Times New Roman" charset="0"/>
                <a:cs typeface="Times New Roman" charset="0"/>
              </a:rPr>
              <a:t> </a:t>
            </a:r>
            <a:r>
              <a:rPr lang="en-US" dirty="0" err="1">
                <a:latin typeface="Times New Roman" charset="0"/>
                <a:cs typeface="Times New Roman" charset="0"/>
              </a:rPr>
              <a:t>phiếu</a:t>
            </a:r>
            <a:r>
              <a:rPr lang="en-US" dirty="0">
                <a:latin typeface="Times New Roman" charset="0"/>
                <a:cs typeface="Times New Roman" charset="0"/>
              </a:rPr>
              <a:t>) </a:t>
            </a:r>
            <a:r>
              <a:rPr lang="en-US" dirty="0" err="1">
                <a:latin typeface="Times New Roman" charset="0"/>
                <a:cs typeface="Times New Roman" charset="0"/>
              </a:rPr>
              <a:t>theo</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trên</a:t>
            </a:r>
            <a:r>
              <a:rPr lang="en-US" dirty="0">
                <a:latin typeface="Times New Roman" charset="0"/>
                <a:cs typeface="Times New Roman" charset="0"/>
              </a:rPr>
              <a:t> </a:t>
            </a:r>
            <a:r>
              <a:rPr lang="en-US" dirty="0" err="1">
                <a:latin typeface="Times New Roman" charset="0"/>
                <a:cs typeface="Times New Roman" charset="0"/>
              </a:rPr>
              <a:t>sổ</a:t>
            </a:r>
            <a:r>
              <a:rPr lang="en-US" dirty="0">
                <a:latin typeface="Times New Roman" charset="0"/>
                <a:cs typeface="Times New Roman" charset="0"/>
              </a:rPr>
              <a:t> </a:t>
            </a:r>
            <a:r>
              <a:rPr lang="en-US" dirty="0" err="1">
                <a:latin typeface="Times New Roman" charset="0"/>
                <a:cs typeface="Times New Roman" charset="0"/>
              </a:rPr>
              <a:t>sách</a:t>
            </a:r>
            <a:r>
              <a:rPr lang="en-US" dirty="0">
                <a:latin typeface="Times New Roman" charset="0"/>
                <a:cs typeface="Times New Roman" charset="0"/>
              </a:rPr>
              <a:t> </a:t>
            </a:r>
            <a:r>
              <a:rPr lang="en-US" dirty="0" err="1">
                <a:latin typeface="Times New Roman" charset="0"/>
                <a:cs typeface="Times New Roman" charset="0"/>
              </a:rPr>
              <a:t>kế</a:t>
            </a:r>
            <a:r>
              <a:rPr lang="en-US" dirty="0">
                <a:latin typeface="Times New Roman" charset="0"/>
                <a:cs typeface="Times New Roman" charset="0"/>
              </a:rPr>
              <a:t> </a:t>
            </a:r>
            <a:r>
              <a:rPr lang="en-US" dirty="0" err="1">
                <a:latin typeface="Times New Roman" charset="0"/>
                <a:cs typeface="Times New Roman" charset="0"/>
              </a:rPr>
              <a:t>toán</a:t>
            </a:r>
            <a:r>
              <a:rPr lang="en-US" dirty="0">
                <a:latin typeface="Times New Roman" charset="0"/>
                <a:cs typeface="Times New Roman" charset="0"/>
              </a:rPr>
              <a:t> </a:t>
            </a:r>
            <a:r>
              <a:rPr lang="en-US" dirty="0" err="1">
                <a:latin typeface="Times New Roman" charset="0"/>
                <a:cs typeface="Times New Roman" charset="0"/>
              </a:rPr>
              <a:t>là</a:t>
            </a:r>
            <a:r>
              <a:rPr lang="en-US" dirty="0">
                <a:latin typeface="Times New Roman" charset="0"/>
                <a:cs typeface="Times New Roman" charset="0"/>
              </a:rPr>
              <a:t> 220 </a:t>
            </a:r>
            <a:r>
              <a:rPr lang="en-US" dirty="0" err="1">
                <a:latin typeface="Times New Roman" charset="0"/>
                <a:cs typeface="Times New Roman" charset="0"/>
              </a:rPr>
              <a:t>trđ</a:t>
            </a:r>
            <a:r>
              <a:rPr lang="en-US" dirty="0">
                <a:latin typeface="Times New Roman" charset="0"/>
                <a:cs typeface="Times New Roman" charset="0"/>
              </a:rPr>
              <a:t>. </a:t>
            </a:r>
            <a:r>
              <a:rPr lang="en-US" dirty="0" err="1">
                <a:latin typeface="Times New Roman" charset="0"/>
                <a:cs typeface="Times New Roman" charset="0"/>
              </a:rPr>
              <a:t>Giả</a:t>
            </a:r>
            <a:r>
              <a:rPr lang="en-US" dirty="0">
                <a:latin typeface="Times New Roman" charset="0"/>
                <a:cs typeface="Times New Roman" charset="0"/>
              </a:rPr>
              <a:t> </a:t>
            </a:r>
            <a:r>
              <a:rPr lang="en-US" dirty="0" err="1">
                <a:latin typeface="Times New Roman" charset="0"/>
                <a:cs typeface="Times New Roman" charset="0"/>
              </a:rPr>
              <a:t>sử</a:t>
            </a:r>
            <a:r>
              <a:rPr lang="en-US" dirty="0">
                <a:latin typeface="Times New Roman" charset="0"/>
                <a:cs typeface="Times New Roman" charset="0"/>
              </a:rPr>
              <a:t> </a:t>
            </a:r>
            <a:r>
              <a:rPr lang="en-US" dirty="0" err="1">
                <a:latin typeface="Times New Roman" charset="0"/>
                <a:cs typeface="Times New Roman" charset="0"/>
              </a:rPr>
              <a:t>chứng</a:t>
            </a:r>
            <a:r>
              <a:rPr lang="en-US" dirty="0">
                <a:latin typeface="Times New Roman" charset="0"/>
                <a:cs typeface="Times New Roman" charset="0"/>
              </a:rPr>
              <a:t> </a:t>
            </a:r>
            <a:r>
              <a:rPr lang="en-US" dirty="0" err="1">
                <a:latin typeface="Times New Roman" charset="0"/>
                <a:cs typeface="Times New Roman" charset="0"/>
              </a:rPr>
              <a:t>khoán</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a:t>
            </a:r>
            <a:r>
              <a:rPr lang="en-US" dirty="0" err="1">
                <a:latin typeface="Times New Roman" charset="0"/>
                <a:cs typeface="Times New Roman" charset="0"/>
              </a:rPr>
              <a:t>công</a:t>
            </a:r>
            <a:r>
              <a:rPr lang="en-US" dirty="0">
                <a:latin typeface="Times New Roman" charset="0"/>
                <a:cs typeface="Times New Roman" charset="0"/>
              </a:rPr>
              <a:t> </a:t>
            </a:r>
            <a:r>
              <a:rPr lang="en-US" dirty="0" err="1">
                <a:latin typeface="Times New Roman" charset="0"/>
                <a:cs typeface="Times New Roman" charset="0"/>
              </a:rPr>
              <a:t>ty</a:t>
            </a:r>
            <a:r>
              <a:rPr lang="en-US" dirty="0">
                <a:latin typeface="Times New Roman" charset="0"/>
                <a:cs typeface="Times New Roman" charset="0"/>
              </a:rPr>
              <a:t> B </a:t>
            </a:r>
            <a:r>
              <a:rPr lang="en-US" dirty="0" err="1">
                <a:latin typeface="Times New Roman" charset="0"/>
                <a:cs typeface="Times New Roman" charset="0"/>
              </a:rPr>
              <a:t>tại</a:t>
            </a:r>
            <a:r>
              <a:rPr lang="en-US" dirty="0">
                <a:latin typeface="Times New Roman" charset="0"/>
                <a:cs typeface="Times New Roman" charset="0"/>
              </a:rPr>
              <a:t> </a:t>
            </a:r>
            <a:r>
              <a:rPr lang="en-US" dirty="0" err="1">
                <a:latin typeface="Times New Roman" charset="0"/>
                <a:cs typeface="Times New Roman" charset="0"/>
              </a:rPr>
              <a:t>Sở</a:t>
            </a:r>
            <a:r>
              <a:rPr lang="en-US" dirty="0">
                <a:latin typeface="Times New Roman" charset="0"/>
                <a:cs typeface="Times New Roman" charset="0"/>
              </a:rPr>
              <a:t> </a:t>
            </a:r>
            <a:r>
              <a:rPr lang="en-US" dirty="0" err="1">
                <a:latin typeface="Times New Roman" charset="0"/>
                <a:cs typeface="Times New Roman" charset="0"/>
              </a:rPr>
              <a:t>giao</a:t>
            </a:r>
            <a:r>
              <a:rPr lang="en-US" dirty="0">
                <a:latin typeface="Times New Roman" charset="0"/>
                <a:cs typeface="Times New Roman" charset="0"/>
              </a:rPr>
              <a:t> </a:t>
            </a:r>
            <a:r>
              <a:rPr lang="en-US" dirty="0" err="1">
                <a:latin typeface="Times New Roman" charset="0"/>
                <a:cs typeface="Times New Roman" charset="0"/>
              </a:rPr>
              <a:t>dịch</a:t>
            </a:r>
            <a:r>
              <a:rPr lang="en-US" dirty="0">
                <a:latin typeface="Times New Roman" charset="0"/>
                <a:cs typeface="Times New Roman" charset="0"/>
              </a:rPr>
              <a:t> </a:t>
            </a:r>
            <a:r>
              <a:rPr lang="en-US" dirty="0" err="1">
                <a:latin typeface="Times New Roman" charset="0"/>
                <a:cs typeface="Times New Roman" charset="0"/>
              </a:rPr>
              <a:t>chứng</a:t>
            </a:r>
            <a:r>
              <a:rPr lang="en-US" dirty="0">
                <a:latin typeface="Times New Roman" charset="0"/>
                <a:cs typeface="Times New Roman" charset="0"/>
              </a:rPr>
              <a:t> </a:t>
            </a:r>
            <a:r>
              <a:rPr lang="en-US" dirty="0" err="1">
                <a:latin typeface="Times New Roman" charset="0"/>
                <a:cs typeface="Times New Roman" charset="0"/>
              </a:rPr>
              <a:t>khoán</a:t>
            </a:r>
            <a:r>
              <a:rPr lang="en-US" dirty="0">
                <a:latin typeface="Times New Roman" charset="0"/>
                <a:cs typeface="Times New Roman" charset="0"/>
              </a:rPr>
              <a:t> </a:t>
            </a:r>
            <a:r>
              <a:rPr lang="en-US" dirty="0" err="1">
                <a:latin typeface="Times New Roman" charset="0"/>
                <a:cs typeface="Times New Roman" charset="0"/>
              </a:rPr>
              <a:t>tại</a:t>
            </a:r>
            <a:r>
              <a:rPr lang="en-US" dirty="0">
                <a:latin typeface="Times New Roman" charset="0"/>
                <a:cs typeface="Times New Roman" charset="0"/>
              </a:rPr>
              <a:t> </a:t>
            </a:r>
            <a:r>
              <a:rPr lang="en-US" dirty="0" err="1">
                <a:latin typeface="Times New Roman" charset="0"/>
                <a:cs typeface="Times New Roman" charset="0"/>
              </a:rPr>
              <a:t>thời</a:t>
            </a:r>
            <a:r>
              <a:rPr lang="en-US" dirty="0">
                <a:latin typeface="Times New Roman" charset="0"/>
                <a:cs typeface="Times New Roman" charset="0"/>
              </a:rPr>
              <a:t> </a:t>
            </a:r>
            <a:r>
              <a:rPr lang="en-US" dirty="0" err="1">
                <a:latin typeface="Times New Roman" charset="0"/>
                <a:cs typeface="Times New Roman" charset="0"/>
              </a:rPr>
              <a:t>điểm</a:t>
            </a:r>
            <a:r>
              <a:rPr lang="en-US" dirty="0">
                <a:latin typeface="Times New Roman" charset="0"/>
                <a:cs typeface="Times New Roman" charset="0"/>
              </a:rPr>
              <a:t> </a:t>
            </a:r>
            <a:r>
              <a:rPr lang="en-US" dirty="0" err="1">
                <a:latin typeface="Times New Roman" charset="0"/>
                <a:cs typeface="Times New Roman" charset="0"/>
              </a:rPr>
              <a:t>đánh</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là</a:t>
            </a:r>
            <a:r>
              <a:rPr lang="en-US" dirty="0">
                <a:latin typeface="Times New Roman" charset="0"/>
                <a:cs typeface="Times New Roman" charset="0"/>
              </a:rPr>
              <a:t> 105.000 </a:t>
            </a:r>
            <a:r>
              <a:rPr lang="en-US" dirty="0" err="1">
                <a:latin typeface="Times New Roman" charset="0"/>
                <a:cs typeface="Times New Roman" charset="0"/>
              </a:rPr>
              <a:t>đ</a:t>
            </a:r>
            <a:r>
              <a:rPr lang="en-US" dirty="0">
                <a:latin typeface="Times New Roman" charset="0"/>
                <a:cs typeface="Times New Roman" charset="0"/>
              </a:rPr>
              <a:t>/</a:t>
            </a:r>
            <a:r>
              <a:rPr lang="en-US" dirty="0" err="1">
                <a:latin typeface="Times New Roman" charset="0"/>
                <a:cs typeface="Times New Roman" charset="0"/>
              </a:rPr>
              <a:t>cổ</a:t>
            </a:r>
            <a:r>
              <a:rPr lang="en-US" dirty="0">
                <a:latin typeface="Times New Roman" charset="0"/>
                <a:cs typeface="Times New Roman" charset="0"/>
              </a:rPr>
              <a:t> </a:t>
            </a:r>
            <a:r>
              <a:rPr lang="en-US" dirty="0" err="1">
                <a:latin typeface="Times New Roman" charset="0"/>
                <a:cs typeface="Times New Roman" charset="0"/>
              </a:rPr>
              <a:t>phiếu</a:t>
            </a:r>
            <a:r>
              <a:rPr lang="en-US" dirty="0">
                <a:latin typeface="Times New Roman" charset="0"/>
                <a:cs typeface="Times New Roman" charset="0"/>
              </a:rPr>
              <a:t>.</a:t>
            </a:r>
          </a:p>
          <a:p>
            <a:pPr eaLnBrk="1" hangingPunct="1">
              <a:buFont typeface="Wingdings" charset="0"/>
              <a:buNone/>
            </a:pPr>
            <a:r>
              <a:rPr lang="en-US" dirty="0">
                <a:latin typeface="Times New Roman" charset="0"/>
                <a:cs typeface="Times New Roman" charset="0"/>
              </a:rPr>
              <a:t>6. </a:t>
            </a:r>
            <a:r>
              <a:rPr lang="en-US" dirty="0" err="1">
                <a:latin typeface="Times New Roman" charset="0"/>
                <a:cs typeface="Times New Roman" charset="0"/>
              </a:rPr>
              <a:t>Số</a:t>
            </a:r>
            <a:r>
              <a:rPr lang="en-US" dirty="0">
                <a:latin typeface="Times New Roman" charset="0"/>
                <a:cs typeface="Times New Roman" charset="0"/>
              </a:rPr>
              <a:t> </a:t>
            </a:r>
            <a:r>
              <a:rPr lang="en-US" dirty="0" err="1">
                <a:latin typeface="Times New Roman" charset="0"/>
                <a:cs typeface="Times New Roman" charset="0"/>
              </a:rPr>
              <a:t>vốn</a:t>
            </a:r>
            <a:r>
              <a:rPr lang="en-US" dirty="0">
                <a:latin typeface="Times New Roman" charset="0"/>
                <a:cs typeface="Times New Roman" charset="0"/>
              </a:rPr>
              <a:t> </a:t>
            </a:r>
            <a:r>
              <a:rPr lang="en-US" dirty="0" err="1">
                <a:latin typeface="Times New Roman" charset="0"/>
                <a:cs typeface="Times New Roman" charset="0"/>
              </a:rPr>
              <a:t>góp</a:t>
            </a:r>
            <a:r>
              <a:rPr lang="en-US" dirty="0">
                <a:latin typeface="Times New Roman" charset="0"/>
                <a:cs typeface="Times New Roman" charset="0"/>
              </a:rPr>
              <a:t> </a:t>
            </a:r>
            <a:r>
              <a:rPr lang="en-US" dirty="0" err="1">
                <a:latin typeface="Times New Roman" charset="0"/>
                <a:cs typeface="Times New Roman" charset="0"/>
              </a:rPr>
              <a:t>liên</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theo</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trên</a:t>
            </a:r>
            <a:r>
              <a:rPr lang="en-US" dirty="0">
                <a:latin typeface="Times New Roman" charset="0"/>
                <a:cs typeface="Times New Roman" charset="0"/>
              </a:rPr>
              <a:t> </a:t>
            </a:r>
            <a:r>
              <a:rPr lang="en-US" dirty="0" err="1">
                <a:latin typeface="Times New Roman" charset="0"/>
                <a:cs typeface="Times New Roman" charset="0"/>
              </a:rPr>
              <a:t>sổ</a:t>
            </a:r>
            <a:r>
              <a:rPr lang="en-US" dirty="0">
                <a:latin typeface="Times New Roman" charset="0"/>
                <a:cs typeface="Times New Roman" charset="0"/>
              </a:rPr>
              <a:t> </a:t>
            </a:r>
            <a:r>
              <a:rPr lang="en-US" dirty="0" err="1">
                <a:latin typeface="Times New Roman" charset="0"/>
                <a:cs typeface="Times New Roman" charset="0"/>
              </a:rPr>
              <a:t>sách</a:t>
            </a:r>
            <a:r>
              <a:rPr lang="en-US" dirty="0">
                <a:latin typeface="Times New Roman" charset="0"/>
                <a:cs typeface="Times New Roman" charset="0"/>
              </a:rPr>
              <a:t> </a:t>
            </a:r>
            <a:r>
              <a:rPr lang="en-US" dirty="0" err="1">
                <a:latin typeface="Times New Roman" charset="0"/>
                <a:cs typeface="Times New Roman" charset="0"/>
              </a:rPr>
              <a:t>kế</a:t>
            </a:r>
            <a:r>
              <a:rPr lang="en-US" dirty="0">
                <a:latin typeface="Times New Roman" charset="0"/>
                <a:cs typeface="Times New Roman" charset="0"/>
              </a:rPr>
              <a:t> </a:t>
            </a:r>
            <a:r>
              <a:rPr lang="en-US" dirty="0" err="1">
                <a:latin typeface="Times New Roman" charset="0"/>
                <a:cs typeface="Times New Roman" charset="0"/>
              </a:rPr>
              <a:t>toán</a:t>
            </a:r>
            <a:r>
              <a:rPr lang="en-US" dirty="0">
                <a:latin typeface="Times New Roman" charset="0"/>
                <a:cs typeface="Times New Roman" charset="0"/>
              </a:rPr>
              <a:t> </a:t>
            </a:r>
            <a:r>
              <a:rPr lang="en-US" dirty="0" err="1">
                <a:latin typeface="Times New Roman" charset="0"/>
                <a:cs typeface="Times New Roman" charset="0"/>
              </a:rPr>
              <a:t>là</a:t>
            </a:r>
            <a:r>
              <a:rPr lang="en-US" dirty="0">
                <a:latin typeface="Times New Roman" charset="0"/>
                <a:cs typeface="Times New Roman" charset="0"/>
              </a:rPr>
              <a:t> 400 </a:t>
            </a:r>
            <a:r>
              <a:rPr lang="en-US" dirty="0" err="1">
                <a:latin typeface="Times New Roman" charset="0"/>
                <a:cs typeface="Times New Roman" charset="0"/>
              </a:rPr>
              <a:t>trđ</a:t>
            </a:r>
            <a:r>
              <a:rPr lang="en-US" dirty="0">
                <a:latin typeface="Times New Roman" charset="0"/>
                <a:cs typeface="Times New Roman" charset="0"/>
              </a:rPr>
              <a:t> </a:t>
            </a:r>
            <a:r>
              <a:rPr lang="en-US" dirty="0" err="1">
                <a:latin typeface="Times New Roman" charset="0"/>
                <a:cs typeface="Times New Roman" charset="0"/>
              </a:rPr>
              <a:t>được</a:t>
            </a:r>
            <a:r>
              <a:rPr lang="en-US" dirty="0">
                <a:latin typeface="Times New Roman" charset="0"/>
                <a:cs typeface="Times New Roman" charset="0"/>
              </a:rPr>
              <a:t> </a:t>
            </a:r>
            <a:r>
              <a:rPr lang="en-US" dirty="0" err="1">
                <a:latin typeface="Times New Roman" charset="0"/>
                <a:cs typeface="Times New Roman" charset="0"/>
              </a:rPr>
              <a:t>đánh</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lại</a:t>
            </a:r>
            <a:r>
              <a:rPr lang="en-US" dirty="0">
                <a:latin typeface="Times New Roman" charset="0"/>
                <a:cs typeface="Times New Roman" charset="0"/>
              </a:rPr>
              <a:t> </a:t>
            </a:r>
            <a:r>
              <a:rPr lang="en-US" dirty="0" err="1">
                <a:latin typeface="Times New Roman" charset="0"/>
                <a:cs typeface="Times New Roman" charset="0"/>
              </a:rPr>
              <a:t>tăng</a:t>
            </a:r>
            <a:r>
              <a:rPr lang="en-US" dirty="0">
                <a:latin typeface="Times New Roman" charset="0"/>
                <a:cs typeface="Times New Roman" charset="0"/>
              </a:rPr>
              <a:t> 20 </a:t>
            </a:r>
            <a:r>
              <a:rPr lang="en-US" dirty="0" err="1">
                <a:latin typeface="Times New Roman" charset="0"/>
                <a:cs typeface="Times New Roman" charset="0"/>
              </a:rPr>
              <a:t>trđ</a:t>
            </a:r>
            <a:r>
              <a:rPr lang="en-US" dirty="0">
                <a:latin typeface="Times New Roman" charset="0"/>
                <a:cs typeface="Times New Roman" charset="0"/>
              </a:rPr>
              <a:t>.</a:t>
            </a:r>
          </a:p>
          <a:p>
            <a:pPr eaLnBrk="1" hangingPunct="1">
              <a:buFont typeface="Wingdings" charset="0"/>
              <a:buNone/>
            </a:pPr>
            <a:r>
              <a:rPr lang="en-US" dirty="0">
                <a:latin typeface="Times New Roman" charset="0"/>
                <a:cs typeface="Times New Roman" charset="0"/>
              </a:rPr>
              <a:t>7. </a:t>
            </a:r>
            <a:r>
              <a:rPr lang="en-US" dirty="0" err="1">
                <a:latin typeface="Times New Roman" charset="0"/>
                <a:cs typeface="Times New Roman" charset="0"/>
              </a:rPr>
              <a:t>Sau</a:t>
            </a:r>
            <a:r>
              <a:rPr lang="en-US" dirty="0">
                <a:latin typeface="Times New Roman" charset="0"/>
                <a:cs typeface="Times New Roman" charset="0"/>
              </a:rPr>
              <a:t> </a:t>
            </a:r>
            <a:r>
              <a:rPr lang="en-US" dirty="0" err="1">
                <a:latin typeface="Times New Roman" charset="0"/>
                <a:cs typeface="Times New Roman" charset="0"/>
              </a:rPr>
              <a:t>khi</a:t>
            </a:r>
            <a:r>
              <a:rPr lang="en-US" dirty="0">
                <a:latin typeface="Times New Roman" charset="0"/>
                <a:cs typeface="Times New Roman" charset="0"/>
              </a:rPr>
              <a:t> </a:t>
            </a:r>
            <a:r>
              <a:rPr lang="en-US" dirty="0" err="1">
                <a:latin typeface="Times New Roman" charset="0"/>
                <a:cs typeface="Times New Roman" charset="0"/>
              </a:rPr>
              <a:t>tập</a:t>
            </a:r>
            <a:r>
              <a:rPr lang="en-US" dirty="0">
                <a:latin typeface="Times New Roman" charset="0"/>
                <a:cs typeface="Times New Roman" charset="0"/>
              </a:rPr>
              <a:t> </a:t>
            </a:r>
            <a:r>
              <a:rPr lang="en-US" dirty="0" err="1">
                <a:latin typeface="Times New Roman" charset="0"/>
                <a:cs typeface="Times New Roman" charset="0"/>
              </a:rPr>
              <a:t>hợp</a:t>
            </a:r>
            <a:r>
              <a:rPr lang="en-US" dirty="0">
                <a:latin typeface="Times New Roman" charset="0"/>
                <a:cs typeface="Times New Roman" charset="0"/>
              </a:rPr>
              <a:t> </a:t>
            </a:r>
            <a:r>
              <a:rPr lang="en-US" dirty="0" err="1">
                <a:latin typeface="Times New Roman" charset="0"/>
                <a:cs typeface="Times New Roman" charset="0"/>
              </a:rPr>
              <a:t>hồ</a:t>
            </a:r>
            <a:r>
              <a:rPr lang="en-US" dirty="0">
                <a:latin typeface="Times New Roman" charset="0"/>
                <a:cs typeface="Times New Roman" charset="0"/>
              </a:rPr>
              <a:t> </a:t>
            </a:r>
            <a:r>
              <a:rPr lang="en-US" dirty="0" err="1">
                <a:latin typeface="Times New Roman" charset="0"/>
                <a:cs typeface="Times New Roman" charset="0"/>
              </a:rPr>
              <a:t>sơ</a:t>
            </a:r>
            <a:r>
              <a:rPr lang="en-US" dirty="0">
                <a:latin typeface="Times New Roman" charset="0"/>
                <a:cs typeface="Times New Roman" charset="0"/>
              </a:rPr>
              <a:t> </a:t>
            </a:r>
            <a:r>
              <a:rPr lang="en-US" dirty="0" err="1">
                <a:latin typeface="Times New Roman" charset="0"/>
                <a:cs typeface="Times New Roman" charset="0"/>
              </a:rPr>
              <a:t>công</a:t>
            </a:r>
            <a:r>
              <a:rPr lang="en-US" dirty="0">
                <a:latin typeface="Times New Roman" charset="0"/>
                <a:cs typeface="Times New Roman" charset="0"/>
              </a:rPr>
              <a:t> </a:t>
            </a:r>
            <a:r>
              <a:rPr lang="en-US" dirty="0" err="1">
                <a:latin typeface="Times New Roman" charset="0"/>
                <a:cs typeface="Times New Roman" charset="0"/>
              </a:rPr>
              <a:t>ty</a:t>
            </a:r>
            <a:r>
              <a:rPr lang="en-US" dirty="0">
                <a:latin typeface="Times New Roman" charset="0"/>
                <a:cs typeface="Times New Roman" charset="0"/>
              </a:rPr>
              <a:t> </a:t>
            </a:r>
            <a:r>
              <a:rPr lang="en-US" dirty="0" err="1">
                <a:latin typeface="Times New Roman" charset="0"/>
                <a:cs typeface="Times New Roman" charset="0"/>
              </a:rPr>
              <a:t>đã</a:t>
            </a:r>
            <a:r>
              <a:rPr lang="en-US" dirty="0">
                <a:latin typeface="Times New Roman" charset="0"/>
                <a:cs typeface="Times New Roman" charset="0"/>
              </a:rPr>
              <a:t>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đầy</a:t>
            </a:r>
            <a:r>
              <a:rPr lang="en-US" dirty="0">
                <a:latin typeface="Times New Roman" charset="0"/>
                <a:cs typeface="Times New Roman" charset="0"/>
              </a:rPr>
              <a:t> </a:t>
            </a:r>
            <a:r>
              <a:rPr lang="en-US" dirty="0" err="1">
                <a:latin typeface="Times New Roman" charset="0"/>
                <a:cs typeface="Times New Roman" charset="0"/>
              </a:rPr>
              <a:t>đủ</a:t>
            </a:r>
            <a:r>
              <a:rPr lang="en-US" dirty="0">
                <a:latin typeface="Times New Roman" charset="0"/>
                <a:cs typeface="Times New Roman" charset="0"/>
              </a:rPr>
              <a:t> </a:t>
            </a:r>
            <a:r>
              <a:rPr lang="en-US" dirty="0" err="1">
                <a:latin typeface="Times New Roman" charset="0"/>
                <a:cs typeface="Times New Roman" charset="0"/>
              </a:rPr>
              <a:t>tài</a:t>
            </a:r>
            <a:r>
              <a:rPr lang="en-US" dirty="0">
                <a:latin typeface="Times New Roman" charset="0"/>
                <a:cs typeface="Times New Roman" charset="0"/>
              </a:rPr>
              <a:t> </a:t>
            </a:r>
            <a:r>
              <a:rPr lang="en-US" dirty="0" err="1">
                <a:latin typeface="Times New Roman" charset="0"/>
                <a:cs typeface="Times New Roman" charset="0"/>
              </a:rPr>
              <a:t>liệu</a:t>
            </a:r>
            <a:r>
              <a:rPr lang="en-US" dirty="0">
                <a:latin typeface="Times New Roman" charset="0"/>
                <a:cs typeface="Times New Roman" charset="0"/>
              </a:rPr>
              <a:t> </a:t>
            </a:r>
            <a:r>
              <a:rPr lang="en-US" dirty="0" err="1">
                <a:latin typeface="Times New Roman" charset="0"/>
                <a:cs typeface="Times New Roman" charset="0"/>
              </a:rPr>
              <a:t>chứng</a:t>
            </a:r>
            <a:r>
              <a:rPr lang="en-US" dirty="0">
                <a:latin typeface="Times New Roman" charset="0"/>
                <a:cs typeface="Times New Roman" charset="0"/>
              </a:rPr>
              <a:t> minh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một</a:t>
            </a:r>
            <a:r>
              <a:rPr lang="en-US" dirty="0">
                <a:latin typeface="Times New Roman" charset="0"/>
                <a:cs typeface="Times New Roman" charset="0"/>
              </a:rPr>
              <a:t> </a:t>
            </a:r>
            <a:r>
              <a:rPr lang="en-US" dirty="0" err="1">
                <a:latin typeface="Times New Roman" charset="0"/>
                <a:cs typeface="Times New Roman" charset="0"/>
              </a:rPr>
              <a:t>số</a:t>
            </a:r>
            <a:r>
              <a:rPr lang="en-US" dirty="0">
                <a:latin typeface="Times New Roman" charset="0"/>
                <a:cs typeface="Times New Roman" charset="0"/>
              </a:rPr>
              <a:t> </a:t>
            </a:r>
            <a:r>
              <a:rPr lang="en-US" dirty="0" err="1">
                <a:latin typeface="Times New Roman" charset="0"/>
                <a:cs typeface="Times New Roman" charset="0"/>
              </a:rPr>
              <a:t>khoản</a:t>
            </a:r>
            <a:r>
              <a:rPr lang="en-US" dirty="0">
                <a:latin typeface="Times New Roman" charset="0"/>
                <a:cs typeface="Times New Roman" charset="0"/>
              </a:rPr>
              <a:t> </a:t>
            </a:r>
            <a:r>
              <a:rPr lang="en-US" dirty="0" err="1">
                <a:latin typeface="Times New Roman" charset="0"/>
                <a:cs typeface="Times New Roman" charset="0"/>
              </a:rPr>
              <a:t>phải</a:t>
            </a:r>
            <a:r>
              <a:rPr lang="en-US" dirty="0">
                <a:latin typeface="Times New Roman" charset="0"/>
                <a:cs typeface="Times New Roman" charset="0"/>
              </a:rPr>
              <a:t> </a:t>
            </a:r>
            <a:r>
              <a:rPr lang="en-US" dirty="0" err="1">
                <a:latin typeface="Times New Roman" charset="0"/>
                <a:cs typeface="Times New Roman" charset="0"/>
              </a:rPr>
              <a:t>trả</a:t>
            </a:r>
            <a:r>
              <a:rPr lang="en-US" dirty="0">
                <a:latin typeface="Times New Roman" charset="0"/>
                <a:cs typeface="Times New Roman" charset="0"/>
              </a:rPr>
              <a:t> </a:t>
            </a:r>
            <a:r>
              <a:rPr lang="en-US" dirty="0" err="1">
                <a:latin typeface="Times New Roman" charset="0"/>
                <a:cs typeface="Times New Roman" charset="0"/>
              </a:rPr>
              <a:t>nhưng</a:t>
            </a:r>
            <a:r>
              <a:rPr lang="en-US" dirty="0">
                <a:latin typeface="Times New Roman" charset="0"/>
                <a:cs typeface="Times New Roman" charset="0"/>
              </a:rPr>
              <a:t> </a:t>
            </a:r>
            <a:r>
              <a:rPr lang="en-US" dirty="0" err="1">
                <a:latin typeface="Times New Roman" charset="0"/>
                <a:cs typeface="Times New Roman" charset="0"/>
              </a:rPr>
              <a:t>đến</a:t>
            </a:r>
            <a:r>
              <a:rPr lang="en-US" dirty="0">
                <a:latin typeface="Times New Roman" charset="0"/>
                <a:cs typeface="Times New Roman" charset="0"/>
              </a:rPr>
              <a:t> </a:t>
            </a:r>
            <a:r>
              <a:rPr lang="en-US" dirty="0" err="1">
                <a:latin typeface="Times New Roman" charset="0"/>
                <a:cs typeface="Times New Roman" charset="0"/>
              </a:rPr>
              <a:t>thời</a:t>
            </a:r>
            <a:r>
              <a:rPr lang="en-US" dirty="0">
                <a:latin typeface="Times New Roman" charset="0"/>
                <a:cs typeface="Times New Roman" charset="0"/>
              </a:rPr>
              <a:t> </a:t>
            </a:r>
            <a:r>
              <a:rPr lang="en-US" dirty="0" err="1">
                <a:latin typeface="Times New Roman" charset="0"/>
                <a:cs typeface="Times New Roman" charset="0"/>
              </a:rPr>
              <a:t>điểm</a:t>
            </a:r>
            <a:r>
              <a:rPr lang="en-US" dirty="0">
                <a:latin typeface="Times New Roman" charset="0"/>
                <a:cs typeface="Times New Roman" charset="0"/>
              </a:rPr>
              <a:t> </a:t>
            </a:r>
            <a:r>
              <a:rPr lang="en-US" dirty="0" err="1">
                <a:latin typeface="Times New Roman" charset="0"/>
                <a:cs typeface="Times New Roman" charset="0"/>
              </a:rPr>
              <a:t>đánh</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công</a:t>
            </a:r>
            <a:r>
              <a:rPr lang="en-US" dirty="0">
                <a:latin typeface="Times New Roman" charset="0"/>
                <a:cs typeface="Times New Roman" charset="0"/>
              </a:rPr>
              <a:t> </a:t>
            </a:r>
            <a:r>
              <a:rPr lang="en-US" dirty="0" err="1">
                <a:latin typeface="Times New Roman" charset="0"/>
                <a:cs typeface="Times New Roman" charset="0"/>
              </a:rPr>
              <a:t>ty</a:t>
            </a:r>
            <a:r>
              <a:rPr lang="en-US" dirty="0">
                <a:latin typeface="Times New Roman" charset="0"/>
                <a:cs typeface="Times New Roman" charset="0"/>
              </a:rPr>
              <a:t> </a:t>
            </a:r>
            <a:r>
              <a:rPr lang="en-US" dirty="0" err="1">
                <a:latin typeface="Times New Roman" charset="0"/>
                <a:cs typeface="Times New Roman" charset="0"/>
              </a:rPr>
              <a:t>không</a:t>
            </a:r>
            <a:r>
              <a:rPr lang="en-US" dirty="0">
                <a:latin typeface="Times New Roman" charset="0"/>
                <a:cs typeface="Times New Roman" charset="0"/>
              </a:rPr>
              <a:t> </a:t>
            </a:r>
            <a:r>
              <a:rPr lang="en-US" dirty="0" err="1">
                <a:latin typeface="Times New Roman" charset="0"/>
                <a:cs typeface="Times New Roman" charset="0"/>
              </a:rPr>
              <a:t>phải</a:t>
            </a:r>
            <a:r>
              <a:rPr lang="en-US" dirty="0">
                <a:latin typeface="Times New Roman" charset="0"/>
                <a:cs typeface="Times New Roman" charset="0"/>
              </a:rPr>
              <a:t> </a:t>
            </a:r>
            <a:r>
              <a:rPr lang="en-US" dirty="0" err="1">
                <a:latin typeface="Times New Roman" charset="0"/>
                <a:cs typeface="Times New Roman" charset="0"/>
              </a:rPr>
              <a:t>thanh</a:t>
            </a:r>
            <a:r>
              <a:rPr lang="en-US" dirty="0">
                <a:latin typeface="Times New Roman" charset="0"/>
                <a:cs typeface="Times New Roman" charset="0"/>
              </a:rPr>
              <a:t> </a:t>
            </a:r>
            <a:r>
              <a:rPr lang="en-US" dirty="0" err="1">
                <a:latin typeface="Times New Roman" charset="0"/>
                <a:cs typeface="Times New Roman" charset="0"/>
              </a:rPr>
              <a:t>toán</a:t>
            </a:r>
            <a:r>
              <a:rPr lang="en-US" dirty="0">
                <a:latin typeface="Times New Roman" charset="0"/>
                <a:cs typeface="Times New Roman" charset="0"/>
              </a:rPr>
              <a:t> </a:t>
            </a:r>
            <a:r>
              <a:rPr lang="en-US" dirty="0" err="1">
                <a:latin typeface="Times New Roman" charset="0"/>
                <a:cs typeface="Times New Roman" charset="0"/>
              </a:rPr>
              <a:t>nữa</a:t>
            </a:r>
            <a:r>
              <a:rPr lang="en-US" dirty="0">
                <a:latin typeface="Times New Roman" charset="0"/>
                <a:cs typeface="Times New Roman" charset="0"/>
              </a:rPr>
              <a:t> </a:t>
            </a:r>
            <a:r>
              <a:rPr lang="en-US" dirty="0" err="1">
                <a:latin typeface="Times New Roman" charset="0"/>
                <a:cs typeface="Times New Roman" charset="0"/>
              </a:rPr>
              <a:t>là</a:t>
            </a:r>
            <a:r>
              <a:rPr lang="en-US" dirty="0">
                <a:latin typeface="Times New Roman" charset="0"/>
                <a:cs typeface="Times New Roman" charset="0"/>
              </a:rPr>
              <a:t> 100 </a:t>
            </a:r>
            <a:r>
              <a:rPr lang="en-US" dirty="0" err="1">
                <a:latin typeface="Times New Roman" charset="0"/>
                <a:cs typeface="Times New Roman" charset="0"/>
              </a:rPr>
              <a:t>trđ</a:t>
            </a:r>
            <a:r>
              <a:rPr lang="en-US" dirty="0">
                <a:latin typeface="Times New Roman" charset="0"/>
                <a:cs typeface="Times New Roman" charset="0"/>
              </a:rPr>
              <a:t>. Ban </a:t>
            </a:r>
            <a:r>
              <a:rPr lang="en-US" dirty="0" err="1">
                <a:latin typeface="Times New Roman" charset="0"/>
                <a:cs typeface="Times New Roman" charset="0"/>
              </a:rPr>
              <a:t>đổi</a:t>
            </a:r>
            <a:r>
              <a:rPr lang="en-US" dirty="0">
                <a:latin typeface="Times New Roman" charset="0"/>
                <a:cs typeface="Times New Roman" charset="0"/>
              </a:rPr>
              <a:t> </a:t>
            </a:r>
            <a:r>
              <a:rPr lang="en-US" dirty="0" err="1">
                <a:latin typeface="Times New Roman" charset="0"/>
                <a:cs typeface="Times New Roman" charset="0"/>
              </a:rPr>
              <a:t>mới</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nghiệp</a:t>
            </a:r>
            <a:r>
              <a:rPr lang="en-US" dirty="0">
                <a:latin typeface="Times New Roman" charset="0"/>
                <a:cs typeface="Times New Roman" charset="0"/>
              </a:rPr>
              <a:t> </a:t>
            </a:r>
            <a:r>
              <a:rPr lang="en-US" dirty="0" err="1">
                <a:latin typeface="Times New Roman" charset="0"/>
                <a:cs typeface="Times New Roman" charset="0"/>
              </a:rPr>
              <a:t>chấp</a:t>
            </a:r>
            <a:r>
              <a:rPr lang="en-US" dirty="0">
                <a:latin typeface="Times New Roman" charset="0"/>
                <a:cs typeface="Times New Roman" charset="0"/>
              </a:rPr>
              <a:t> </a:t>
            </a:r>
            <a:r>
              <a:rPr lang="en-US" dirty="0" err="1">
                <a:latin typeface="Times New Roman" charset="0"/>
                <a:cs typeface="Times New Roman" charset="0"/>
              </a:rPr>
              <a:t>nhận</a:t>
            </a:r>
            <a:r>
              <a:rPr lang="en-US" dirty="0">
                <a:latin typeface="Times New Roman" charset="0"/>
                <a:cs typeface="Times New Roman" charset="0"/>
              </a:rPr>
              <a:t> </a:t>
            </a:r>
            <a:r>
              <a:rPr lang="en-US" dirty="0" err="1">
                <a:latin typeface="Times New Roman" charset="0"/>
                <a:cs typeface="Times New Roman" charset="0"/>
              </a:rPr>
              <a:t>hạch</a:t>
            </a:r>
            <a:r>
              <a:rPr lang="en-US" dirty="0">
                <a:latin typeface="Times New Roman" charset="0"/>
                <a:cs typeface="Times New Roman" charset="0"/>
              </a:rPr>
              <a:t> </a:t>
            </a:r>
            <a:r>
              <a:rPr lang="en-US" dirty="0" err="1">
                <a:latin typeface="Times New Roman" charset="0"/>
                <a:cs typeface="Times New Roman" charset="0"/>
              </a:rPr>
              <a:t>toán</a:t>
            </a:r>
            <a:r>
              <a:rPr lang="en-US" dirty="0">
                <a:latin typeface="Times New Roman" charset="0"/>
                <a:cs typeface="Times New Roman" charset="0"/>
              </a:rPr>
              <a:t> </a:t>
            </a:r>
            <a:r>
              <a:rPr lang="en-US" dirty="0" err="1">
                <a:latin typeface="Times New Roman" charset="0"/>
                <a:cs typeface="Times New Roman" charset="0"/>
              </a:rPr>
              <a:t>tăng</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vốn</a:t>
            </a:r>
            <a:r>
              <a:rPr lang="en-US" dirty="0">
                <a:latin typeface="Times New Roman" charset="0"/>
                <a:cs typeface="Times New Roman" charset="0"/>
              </a:rPr>
              <a:t> </a:t>
            </a:r>
            <a:r>
              <a:rPr lang="en-US" dirty="0" err="1">
                <a:latin typeface="Times New Roman" charset="0"/>
                <a:cs typeface="Times New Roman" charset="0"/>
              </a:rPr>
              <a:t>Nhà</a:t>
            </a:r>
            <a:r>
              <a:rPr lang="en-US" dirty="0">
                <a:latin typeface="Times New Roman" charset="0"/>
                <a:cs typeface="Times New Roman" charset="0"/>
              </a:rPr>
              <a:t> </a:t>
            </a:r>
            <a:r>
              <a:rPr lang="en-US" dirty="0" err="1">
                <a:latin typeface="Times New Roman" charset="0"/>
                <a:cs typeface="Times New Roman" charset="0"/>
              </a:rPr>
              <a:t>nước</a:t>
            </a:r>
            <a:r>
              <a:rPr lang="en-US" dirty="0">
                <a:latin typeface="Times New Roman" charset="0"/>
                <a:cs typeface="Times New Roman" charset="0"/>
              </a:rPr>
              <a:t> </a:t>
            </a:r>
            <a:r>
              <a:rPr lang="en-US" dirty="0" err="1">
                <a:latin typeface="Times New Roman" charset="0"/>
                <a:cs typeface="Times New Roman" charset="0"/>
              </a:rPr>
              <a:t>tại</a:t>
            </a:r>
            <a:r>
              <a:rPr lang="en-US" dirty="0">
                <a:latin typeface="Times New Roman" charset="0"/>
                <a:cs typeface="Times New Roman" charset="0"/>
              </a:rPr>
              <a:t> DN</a:t>
            </a:r>
          </a:p>
          <a:p>
            <a:pPr eaLnBrk="1" hangingPunct="1">
              <a:buFont typeface="Wingdings" charset="0"/>
              <a:buNone/>
            </a:pPr>
            <a:r>
              <a:rPr lang="en-US" dirty="0" err="1">
                <a:latin typeface="Times New Roman" charset="0"/>
                <a:cs typeface="Times New Roman" charset="0"/>
              </a:rPr>
              <a:t>Yêu</a:t>
            </a:r>
            <a:r>
              <a:rPr lang="en-US" dirty="0">
                <a:latin typeface="Times New Roman" charset="0"/>
                <a:cs typeface="Times New Roman" charset="0"/>
              </a:rPr>
              <a:t> </a:t>
            </a:r>
            <a:r>
              <a:rPr lang="en-US" dirty="0" err="1">
                <a:latin typeface="Times New Roman" charset="0"/>
                <a:cs typeface="Times New Roman" charset="0"/>
              </a:rPr>
              <a:t>cầu</a:t>
            </a:r>
            <a:r>
              <a:rPr lang="en-US" dirty="0">
                <a:latin typeface="Times New Roman" charset="0"/>
                <a:cs typeface="Times New Roman" charset="0"/>
              </a:rPr>
              <a:t>: </a:t>
            </a:r>
            <a:r>
              <a:rPr lang="en-US" dirty="0" err="1">
                <a:latin typeface="Times New Roman" charset="0"/>
                <a:cs typeface="Times New Roman" charset="0"/>
              </a:rPr>
              <a:t>Hãy</a:t>
            </a:r>
            <a:r>
              <a:rPr lang="en-US" dirty="0">
                <a:latin typeface="Times New Roman" charset="0"/>
                <a:cs typeface="Times New Roman" charset="0"/>
              </a:rPr>
              <a:t> </a:t>
            </a:r>
            <a:r>
              <a:rPr lang="en-US" dirty="0" err="1">
                <a:latin typeface="Times New Roman" charset="0"/>
                <a:cs typeface="Times New Roman" charset="0"/>
              </a:rPr>
              <a:t>xác</a:t>
            </a:r>
            <a:r>
              <a:rPr lang="en-US" dirty="0">
                <a:latin typeface="Times New Roman" charset="0"/>
                <a:cs typeface="Times New Roman" charset="0"/>
              </a:rPr>
              <a:t> </a:t>
            </a:r>
            <a:r>
              <a:rPr lang="en-US" dirty="0" err="1">
                <a:latin typeface="Times New Roman" charset="0"/>
                <a:cs typeface="Times New Roman" charset="0"/>
              </a:rPr>
              <a:t>định</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nghiệp</a:t>
            </a:r>
            <a:r>
              <a:rPr lang="en-US" dirty="0">
                <a:latin typeface="Times New Roman" charset="0"/>
                <a:cs typeface="Times New Roman" charset="0"/>
              </a:rPr>
              <a:t> X.</a:t>
            </a:r>
          </a:p>
        </p:txBody>
      </p:sp>
      <p:sp>
        <p:nvSpPr>
          <p:cNvPr id="43011"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CBA2AFF-48BA-C34B-8C3B-45A8BC3FEA21}" type="slidenum">
              <a:rPr lang="en-US" sz="1400">
                <a:latin typeface="Arial" charset="0"/>
              </a:rPr>
              <a:pPr eaLnBrk="1" hangingPunct="1"/>
              <a:t>17</a:t>
            </a:fld>
            <a:endParaRPr lang="en-US" sz="1400">
              <a:latin typeface="Arial" charset="0"/>
            </a:endParaRPr>
          </a:p>
        </p:txBody>
      </p:sp>
    </p:spTree>
    <p:extLst>
      <p:ext uri="{BB962C8B-B14F-4D97-AF65-F5344CB8AC3E}">
        <p14:creationId xmlns:p14="http://schemas.microsoft.com/office/powerpoint/2010/main" val="373502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t>PP định lượng Goodwill</a:t>
            </a:r>
          </a:p>
        </p:txBody>
      </p:sp>
      <p:sp>
        <p:nvSpPr>
          <p:cNvPr id="44035" name="Slide Number Placeholder 3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C306A878-A49A-864A-80F2-8465DED6E459}" type="slidenum">
              <a:rPr lang="en-US" sz="1400">
                <a:latin typeface="Arial" charset="0"/>
              </a:rPr>
              <a:pPr eaLnBrk="1" hangingPunct="1"/>
              <a:t>18</a:t>
            </a:fld>
            <a:endParaRPr lang="en-US" sz="1400">
              <a:latin typeface="Arial" charset="0"/>
            </a:endParaRPr>
          </a:p>
        </p:txBody>
      </p:sp>
      <p:grpSp>
        <p:nvGrpSpPr>
          <p:cNvPr id="2" name="Group 37"/>
          <p:cNvGrpSpPr>
            <a:grpSpLocks/>
          </p:cNvGrpSpPr>
          <p:nvPr/>
        </p:nvGrpSpPr>
        <p:grpSpPr bwMode="auto">
          <a:xfrm>
            <a:off x="1981200" y="2057399"/>
            <a:ext cx="5410200" cy="665163"/>
            <a:chOff x="1152" y="1275"/>
            <a:chExt cx="3408" cy="419"/>
          </a:xfrm>
        </p:grpSpPr>
        <p:grpSp>
          <p:nvGrpSpPr>
            <p:cNvPr id="44062" name="Group 3"/>
            <p:cNvGrpSpPr>
              <a:grpSpLocks/>
            </p:cNvGrpSpPr>
            <p:nvPr/>
          </p:nvGrpSpPr>
          <p:grpSpPr bwMode="auto">
            <a:xfrm>
              <a:off x="1152" y="1275"/>
              <a:ext cx="480" cy="419"/>
              <a:chOff x="1110" y="2656"/>
              <a:chExt cx="1549" cy="1351"/>
            </a:xfrm>
          </p:grpSpPr>
          <p:sp>
            <p:nvSpPr>
              <p:cNvPr id="4406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406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44063"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Text Box 12"/>
            <p:cNvSpPr txBox="1">
              <a:spLocks noChangeArrowheads="1"/>
            </p:cNvSpPr>
            <p:nvPr/>
          </p:nvSpPr>
          <p:spPr bwMode="auto">
            <a:xfrm>
              <a:off x="1776" y="1323"/>
              <a:ext cx="2710" cy="291"/>
            </a:xfrm>
            <a:prstGeom prst="rect">
              <a:avLst/>
            </a:prstGeom>
            <a:noFill/>
            <a:ln w="9525" algn="ctr">
              <a:noFill/>
              <a:miter lim="800000"/>
              <a:headEnd/>
              <a:tailEnd/>
            </a:ln>
          </p:spPr>
          <p:txBody>
            <a:bodyPr wrap="none">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Cơ</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sơ</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ly</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luận</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của</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phương</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pháp</a:t>
              </a:r>
              <a:endParaRPr lang="en-US" sz="2400" b="1" dirty="0">
                <a:solidFill>
                  <a:schemeClr val="accent5">
                    <a:lumMod val="10000"/>
                  </a:schemeClr>
                </a:solidFill>
                <a:latin typeface="Times New Roman" pitchFamily="18" charset="0"/>
                <a:ea typeface="+mn-ea"/>
                <a:cs typeface="+mn-cs"/>
              </a:endParaRPr>
            </a:p>
          </p:txBody>
        </p:sp>
        <p:sp>
          <p:nvSpPr>
            <p:cNvPr id="44065"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a:solidFill>
                    <a:schemeClr val="bg1"/>
                  </a:solidFill>
                </a:rPr>
                <a:t>1</a:t>
              </a:r>
            </a:p>
          </p:txBody>
        </p:sp>
      </p:grpSp>
      <p:grpSp>
        <p:nvGrpSpPr>
          <p:cNvPr id="4" name="Group 38"/>
          <p:cNvGrpSpPr>
            <a:grpSpLocks/>
          </p:cNvGrpSpPr>
          <p:nvPr/>
        </p:nvGrpSpPr>
        <p:grpSpPr bwMode="auto">
          <a:xfrm>
            <a:off x="1981200" y="3243262"/>
            <a:ext cx="5410200" cy="665162"/>
            <a:chOff x="1152" y="1851"/>
            <a:chExt cx="3408" cy="419"/>
          </a:xfrm>
        </p:grpSpPr>
        <p:grpSp>
          <p:nvGrpSpPr>
            <p:cNvPr id="44055" name="Group 7"/>
            <p:cNvGrpSpPr>
              <a:grpSpLocks/>
            </p:cNvGrpSpPr>
            <p:nvPr/>
          </p:nvGrpSpPr>
          <p:grpSpPr bwMode="auto">
            <a:xfrm>
              <a:off x="1152" y="1851"/>
              <a:ext cx="480" cy="419"/>
              <a:chOff x="3174" y="2656"/>
              <a:chExt cx="1549" cy="1351"/>
            </a:xfrm>
          </p:grpSpPr>
          <p:sp>
            <p:nvSpPr>
              <p:cNvPr id="4405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406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9"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44056"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Text Box 15"/>
            <p:cNvSpPr txBox="1">
              <a:spLocks noChangeArrowheads="1"/>
            </p:cNvSpPr>
            <p:nvPr/>
          </p:nvSpPr>
          <p:spPr bwMode="auto">
            <a:xfrm>
              <a:off x="1776" y="1899"/>
              <a:ext cx="2592" cy="291"/>
            </a:xfrm>
            <a:prstGeom prst="rect">
              <a:avLst/>
            </a:prstGeom>
            <a:noFill/>
            <a:ln w="9525" algn="ctr">
              <a:noFill/>
              <a:miter lim="800000"/>
              <a:headEnd/>
              <a:tailEnd/>
            </a:ln>
          </p:spPr>
          <p:txBody>
            <a:bodyPr>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Nội</a:t>
              </a:r>
              <a:r>
                <a:rPr lang="en-US" sz="2400" b="1" dirty="0">
                  <a:solidFill>
                    <a:schemeClr val="accent5">
                      <a:lumMod val="10000"/>
                    </a:schemeClr>
                  </a:solidFill>
                  <a:latin typeface="Times New Roman" pitchFamily="18" charset="0"/>
                  <a:ea typeface="+mn-ea"/>
                  <a:cs typeface="+mn-cs"/>
                </a:rPr>
                <a:t> dung </a:t>
              </a:r>
              <a:r>
                <a:rPr lang="en-US" sz="2400" b="1" dirty="0" err="1">
                  <a:solidFill>
                    <a:schemeClr val="accent5">
                      <a:lumMod val="10000"/>
                    </a:schemeClr>
                  </a:solidFill>
                  <a:latin typeface="Times New Roman" pitchFamily="18" charset="0"/>
                  <a:ea typeface="+mn-ea"/>
                  <a:cs typeface="+mn-cs"/>
                </a:rPr>
                <a:t>phương</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pháp</a:t>
              </a:r>
              <a:endParaRPr lang="en-US" sz="2400" b="1" dirty="0">
                <a:solidFill>
                  <a:schemeClr val="accent5">
                    <a:lumMod val="10000"/>
                  </a:schemeClr>
                </a:solidFill>
                <a:latin typeface="Times New Roman" pitchFamily="18" charset="0"/>
                <a:ea typeface="+mn-ea"/>
                <a:cs typeface="+mn-cs"/>
              </a:endParaRPr>
            </a:p>
          </p:txBody>
        </p:sp>
        <p:sp>
          <p:nvSpPr>
            <p:cNvPr id="44058"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1981200" y="4495799"/>
            <a:ext cx="5410200" cy="665163"/>
            <a:chOff x="1152" y="2413"/>
            <a:chExt cx="3408" cy="419"/>
          </a:xfrm>
        </p:grpSpPr>
        <p:grpSp>
          <p:nvGrpSpPr>
            <p:cNvPr id="44048" name="Group 17"/>
            <p:cNvGrpSpPr>
              <a:grpSpLocks/>
            </p:cNvGrpSpPr>
            <p:nvPr/>
          </p:nvGrpSpPr>
          <p:grpSpPr bwMode="auto">
            <a:xfrm>
              <a:off x="1152" y="2413"/>
              <a:ext cx="480" cy="419"/>
              <a:chOff x="1110" y="2656"/>
              <a:chExt cx="1549" cy="1351"/>
            </a:xfrm>
          </p:grpSpPr>
          <p:sp>
            <p:nvSpPr>
              <p:cNvPr id="4405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405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44049"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26"/>
            <p:cNvSpPr txBox="1">
              <a:spLocks noChangeArrowheads="1"/>
            </p:cNvSpPr>
            <p:nvPr/>
          </p:nvSpPr>
          <p:spPr bwMode="auto">
            <a:xfrm>
              <a:off x="1776" y="2461"/>
              <a:ext cx="1652" cy="291"/>
            </a:xfrm>
            <a:prstGeom prst="rect">
              <a:avLst/>
            </a:prstGeom>
            <a:noFill/>
            <a:ln w="9525" algn="ctr">
              <a:noFill/>
              <a:miter lim="800000"/>
              <a:headEnd/>
              <a:tailEnd/>
            </a:ln>
          </p:spPr>
          <p:txBody>
            <a:bodyPr wrap="none">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Ưu</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va</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nhược</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điểm</a:t>
              </a:r>
              <a:endParaRPr lang="en-US" sz="2400" b="1" dirty="0">
                <a:solidFill>
                  <a:schemeClr val="accent5">
                    <a:lumMod val="10000"/>
                  </a:schemeClr>
                </a:solidFill>
                <a:latin typeface="Times New Roman" pitchFamily="18" charset="0"/>
                <a:ea typeface="+mn-ea"/>
                <a:cs typeface="+mn-cs"/>
              </a:endParaRPr>
            </a:p>
          </p:txBody>
        </p:sp>
        <p:sp>
          <p:nvSpPr>
            <p:cNvPr id="44051"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grpSp>
        <p:nvGrpSpPr>
          <p:cNvPr id="9" name="Group 40"/>
          <p:cNvGrpSpPr>
            <a:grpSpLocks/>
          </p:cNvGrpSpPr>
          <p:nvPr/>
        </p:nvGrpSpPr>
        <p:grpSpPr bwMode="auto">
          <a:xfrm>
            <a:off x="1981200" y="5714999"/>
            <a:ext cx="5410200" cy="665163"/>
            <a:chOff x="1152" y="2989"/>
            <a:chExt cx="3408" cy="419"/>
          </a:xfrm>
        </p:grpSpPr>
        <p:grpSp>
          <p:nvGrpSpPr>
            <p:cNvPr id="44041" name="Group 21"/>
            <p:cNvGrpSpPr>
              <a:grpSpLocks/>
            </p:cNvGrpSpPr>
            <p:nvPr/>
          </p:nvGrpSpPr>
          <p:grpSpPr bwMode="auto">
            <a:xfrm>
              <a:off x="1152" y="2989"/>
              <a:ext cx="480" cy="419"/>
              <a:chOff x="3174" y="2656"/>
              <a:chExt cx="1549" cy="1351"/>
            </a:xfrm>
          </p:grpSpPr>
          <p:sp>
            <p:nvSpPr>
              <p:cNvPr id="4404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404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44042"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43" name="Text Box 29"/>
            <p:cNvSpPr txBox="1">
              <a:spLocks noChangeArrowheads="1"/>
            </p:cNvSpPr>
            <p:nvPr/>
          </p:nvSpPr>
          <p:spPr bwMode="auto">
            <a:xfrm>
              <a:off x="1776" y="3037"/>
              <a:ext cx="11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b="1">
                <a:solidFill>
                  <a:srgbClr val="051925"/>
                </a:solidFill>
              </a:endParaRPr>
            </a:p>
          </p:txBody>
        </p:sp>
        <p:sp>
          <p:nvSpPr>
            <p:cNvPr id="44044"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4</a:t>
              </a:r>
            </a:p>
          </p:txBody>
        </p:sp>
      </p:grpSp>
      <p:sp>
        <p:nvSpPr>
          <p:cNvPr id="45" name="Rectangle 44"/>
          <p:cNvSpPr>
            <a:spLocks noChangeArrowheads="1"/>
          </p:cNvSpPr>
          <p:nvPr/>
        </p:nvSpPr>
        <p:spPr bwMode="auto">
          <a:xfrm>
            <a:off x="2971800" y="5742709"/>
            <a:ext cx="9117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b="1" dirty="0">
                <a:solidFill>
                  <a:srgbClr val="051925"/>
                </a:solidFill>
                <a:latin typeface="Times New Roman"/>
                <a:cs typeface="Times New Roman"/>
              </a:rPr>
              <a:t>Ví dụ </a:t>
            </a:r>
            <a:endParaRPr lang="en-US" sz="2400" dirty="0">
              <a:latin typeface="Times New Roman"/>
              <a:cs typeface="Times New Roman"/>
            </a:endParaRPr>
          </a:p>
        </p:txBody>
      </p:sp>
    </p:spTree>
    <p:extLst>
      <p:ext uri="{BB962C8B-B14F-4D97-AF65-F5344CB8AC3E}">
        <p14:creationId xmlns:p14="http://schemas.microsoft.com/office/powerpoint/2010/main" val="3170625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t>C</a:t>
            </a:r>
            <a:r>
              <a:rPr lang="vi-VN"/>
              <a:t>ơ sở</a:t>
            </a:r>
            <a:r>
              <a:rPr lang="en-US"/>
              <a:t> lý luận</a:t>
            </a:r>
          </a:p>
        </p:txBody>
      </p:sp>
      <p:sp>
        <p:nvSpPr>
          <p:cNvPr id="45058" name="Slide Number Placeholder 20"/>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5F27EF7-E914-324E-A51E-3AF06965116A}" type="slidenum">
              <a:rPr lang="en-US" sz="1400">
                <a:latin typeface="Arial" charset="0"/>
              </a:rPr>
              <a:pPr eaLnBrk="1" hangingPunct="1"/>
              <a:t>19</a:t>
            </a:fld>
            <a:endParaRPr lang="en-US" sz="1400">
              <a:latin typeface="Arial" charset="0"/>
            </a:endParaRPr>
          </a:p>
        </p:txBody>
      </p:sp>
      <p:sp>
        <p:nvSpPr>
          <p:cNvPr id="45059" name="AutoShape 3"/>
          <p:cNvSpPr>
            <a:spLocks noChangeArrowheads="1"/>
          </p:cNvSpPr>
          <p:nvPr/>
        </p:nvSpPr>
        <p:spPr bwMode="auto">
          <a:xfrm>
            <a:off x="55626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45060"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6" name="Text Box 6"/>
          <p:cNvSpPr txBox="1">
            <a:spLocks noChangeArrowheads="1"/>
          </p:cNvSpPr>
          <p:nvPr/>
        </p:nvSpPr>
        <p:spPr bwMode="auto">
          <a:xfrm>
            <a:off x="1066800" y="3505200"/>
            <a:ext cx="203835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algn="ctr" eaLnBrk="1" hangingPunct="1"/>
            <a:r>
              <a:rPr lang="en-US" sz="2800" b="1"/>
              <a:t>Theo từ điển Oxford</a:t>
            </a:r>
          </a:p>
        </p:txBody>
      </p:sp>
      <p:sp>
        <p:nvSpPr>
          <p:cNvPr id="7"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Arial" charset="0"/>
              <a:ea typeface="+mn-ea"/>
              <a:cs typeface="Arial" charset="0"/>
            </a:endParaRPr>
          </a:p>
        </p:txBody>
      </p:sp>
      <p:sp>
        <p:nvSpPr>
          <p:cNvPr id="45063" name="AutoShape 8"/>
          <p:cNvSpPr>
            <a:spLocks noChangeAspect="1" noChangeArrowheads="1" noTextEdit="1"/>
          </p:cNvSpPr>
          <p:nvPr/>
        </p:nvSpPr>
        <p:spPr bwMode="gray">
          <a:xfrm flipH="1">
            <a:off x="4868863" y="2947988"/>
            <a:ext cx="909637"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Arial" charset="0"/>
              <a:ea typeface="+mn-ea"/>
              <a:cs typeface="Arial" charset="0"/>
            </a:endParaRPr>
          </a:p>
        </p:txBody>
      </p:sp>
      <p:grpSp>
        <p:nvGrpSpPr>
          <p:cNvPr id="45065" name="Group 10"/>
          <p:cNvGrpSpPr>
            <a:grpSpLocks/>
          </p:cNvGrpSpPr>
          <p:nvPr/>
        </p:nvGrpSpPr>
        <p:grpSpPr bwMode="auto">
          <a:xfrm>
            <a:off x="3048000" y="1371600"/>
            <a:ext cx="2998788" cy="1601788"/>
            <a:chOff x="1997" y="1314"/>
            <a:chExt cx="1889" cy="1009"/>
          </a:xfrm>
        </p:grpSpPr>
        <p:grpSp>
          <p:nvGrpSpPr>
            <p:cNvPr id="45068" name="Group 11"/>
            <p:cNvGrpSpPr>
              <a:grpSpLocks/>
            </p:cNvGrpSpPr>
            <p:nvPr/>
          </p:nvGrpSpPr>
          <p:grpSpPr bwMode="auto">
            <a:xfrm>
              <a:off x="1997" y="1404"/>
              <a:ext cx="1889" cy="919"/>
              <a:chOff x="1973" y="1027"/>
              <a:chExt cx="1926" cy="937"/>
            </a:xfrm>
          </p:grpSpPr>
          <p:sp>
            <p:nvSpPr>
              <p:cNvPr id="16"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Arial" charset="0"/>
                  <a:ea typeface="+mn-ea"/>
                  <a:cs typeface="Arial" charset="0"/>
                </a:endParaRPr>
              </a:p>
            </p:txBody>
          </p:sp>
          <p:sp>
            <p:nvSpPr>
              <p:cNvPr id="17"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Arial" charset="0"/>
                  <a:ea typeface="+mn-ea"/>
                  <a:cs typeface="Arial" charset="0"/>
                </a:endParaRPr>
              </a:p>
            </p:txBody>
          </p:sp>
        </p:grpSp>
        <p:sp>
          <p:nvSpPr>
            <p:cNvPr id="12"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Arial" charset="0"/>
                <a:ea typeface="+mn-ea"/>
                <a:cs typeface="Arial" charset="0"/>
              </a:endParaRPr>
            </a:p>
          </p:txBody>
        </p:sp>
        <p:sp>
          <p:nvSpPr>
            <p:cNvPr id="13"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Arial" charset="0"/>
                <a:ea typeface="+mn-ea"/>
                <a:cs typeface="Arial" charset="0"/>
              </a:endParaRPr>
            </a:p>
          </p:txBody>
        </p:sp>
        <p:sp>
          <p:nvSpPr>
            <p:cNvPr id="14"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Arial" charset="0"/>
                <a:ea typeface="+mn-ea"/>
                <a:cs typeface="Arial" charset="0"/>
              </a:endParaRPr>
            </a:p>
          </p:txBody>
        </p:sp>
        <p:sp>
          <p:nvSpPr>
            <p:cNvPr id="15"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Arial" charset="0"/>
                <a:ea typeface="+mn-ea"/>
                <a:cs typeface="Arial" charset="0"/>
              </a:endParaRPr>
            </a:p>
          </p:txBody>
        </p:sp>
      </p:grpSp>
      <p:sp>
        <p:nvSpPr>
          <p:cNvPr id="45066" name="Text Box 18"/>
          <p:cNvSpPr txBox="1">
            <a:spLocks noChangeArrowheads="1"/>
          </p:cNvSpPr>
          <p:nvPr/>
        </p:nvSpPr>
        <p:spPr bwMode="auto">
          <a:xfrm>
            <a:off x="3657600" y="1600200"/>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rgbClr val="000000"/>
                </a:solidFill>
              </a:rPr>
              <a:t>Quan điểm về GoodWill</a:t>
            </a:r>
            <a:endParaRPr lang="en-US" sz="1400">
              <a:solidFill>
                <a:srgbClr val="000000"/>
              </a:solidFill>
            </a:endParaRPr>
          </a:p>
        </p:txBody>
      </p:sp>
      <p:sp>
        <p:nvSpPr>
          <p:cNvPr id="19" name="Text Box 20"/>
          <p:cNvSpPr txBox="1">
            <a:spLocks noChangeArrowheads="1"/>
          </p:cNvSpPr>
          <p:nvPr/>
        </p:nvSpPr>
        <p:spPr bwMode="auto">
          <a:xfrm>
            <a:off x="5410200" y="3276600"/>
            <a:ext cx="203835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algn="ctr" eaLnBrk="1" hangingPunct="1"/>
            <a:r>
              <a:rPr lang="en-US" sz="2800" b="1"/>
              <a:t>Theo tiêu chuẩn </a:t>
            </a:r>
            <a:r>
              <a:rPr lang="vi-VN" sz="2800" b="1"/>
              <a:t>định giá</a:t>
            </a:r>
            <a:r>
              <a:rPr lang="en-US" sz="2800" b="1"/>
              <a:t> quốc tế</a:t>
            </a:r>
          </a:p>
        </p:txBody>
      </p:sp>
    </p:spTree>
    <p:extLst>
      <p:ext uri="{BB962C8B-B14F-4D97-AF65-F5344CB8AC3E}">
        <p14:creationId xmlns:p14="http://schemas.microsoft.com/office/powerpoint/2010/main" val="28653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ppt_x</p:attrName>
                                        </p:attrNameLst>
                                      </p:cBhvr>
                                      <p:tavLst>
                                        <p:tav tm="0">
                                          <p:val>
                                            <p:strVal val="#ppt_x-.2"/>
                                          </p:val>
                                        </p:tav>
                                        <p:tav tm="100000">
                                          <p:val>
                                            <p:strVal val="#ppt_x"/>
                                          </p:val>
                                        </p:tav>
                                      </p:tavLst>
                                    </p:anim>
                                    <p:anim calcmode="lin" valueType="num">
                                      <p:cBhvr>
                                        <p:cTn id="15"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NGHIÊN CỨU</a:t>
            </a:r>
          </a:p>
        </p:txBody>
      </p:sp>
      <p:grpSp>
        <p:nvGrpSpPr>
          <p:cNvPr id="5" name="Group 4"/>
          <p:cNvGrpSpPr/>
          <p:nvPr/>
        </p:nvGrpSpPr>
        <p:grpSpPr>
          <a:xfrm>
            <a:off x="914400" y="1676400"/>
            <a:ext cx="7086600" cy="4343400"/>
            <a:chOff x="1143000" y="1371600"/>
            <a:chExt cx="7086600" cy="4343400"/>
          </a:xfrm>
        </p:grpSpPr>
        <p:sp>
          <p:nvSpPr>
            <p:cNvPr id="6"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8" name="Text Box 6"/>
            <p:cNvSpPr txBox="1">
              <a:spLocks noChangeArrowheads="1"/>
            </p:cNvSpPr>
            <p:nvPr/>
          </p:nvSpPr>
          <p:spPr bwMode="auto">
            <a:xfrm>
              <a:off x="1219200" y="2971800"/>
              <a:ext cx="203835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sp>
          <p:nvSpPr>
            <p:cNvPr id="9"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10" name="Freeform 9"/>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11" name="Group 10"/>
            <p:cNvGrpSpPr>
              <a:grpSpLocks/>
            </p:cNvGrpSpPr>
            <p:nvPr/>
          </p:nvGrpSpPr>
          <p:grpSpPr bwMode="auto">
            <a:xfrm>
              <a:off x="3048000" y="1371600"/>
              <a:ext cx="2998788" cy="1601788"/>
              <a:chOff x="1997" y="1314"/>
              <a:chExt cx="1889" cy="1009"/>
            </a:xfrm>
          </p:grpSpPr>
          <p:grpSp>
            <p:nvGrpSpPr>
              <p:cNvPr id="14" name="Group 11"/>
              <p:cNvGrpSpPr>
                <a:grpSpLocks/>
              </p:cNvGrpSpPr>
              <p:nvPr/>
            </p:nvGrpSpPr>
            <p:grpSpPr bwMode="auto">
              <a:xfrm>
                <a:off x="1997" y="1404"/>
                <a:ext cx="1889" cy="919"/>
                <a:chOff x="1973" y="1027"/>
                <a:chExt cx="1926" cy="937"/>
              </a:xfrm>
            </p:grpSpPr>
            <p:sp>
              <p:nvSpPr>
                <p:cNvPr id="19"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20"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5"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7"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8"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12" name="Text Box 18"/>
            <p:cNvSpPr txBox="1">
              <a:spLocks noChangeArrowheads="1"/>
            </p:cNvSpPr>
            <p:nvPr/>
          </p:nvSpPr>
          <p:spPr bwMode="auto">
            <a:xfrm>
              <a:off x="3733800" y="1676400"/>
              <a:ext cx="15938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800" b="1" dirty="0" err="1">
                  <a:solidFill>
                    <a:srgbClr val="103088"/>
                  </a:solidFill>
                </a:rPr>
                <a:t>Nội</a:t>
              </a:r>
              <a:r>
                <a:rPr lang="en-US" sz="2800" b="1" dirty="0">
                  <a:solidFill>
                    <a:srgbClr val="103088"/>
                  </a:solidFill>
                </a:rPr>
                <a:t> dung</a:t>
              </a:r>
              <a:endParaRPr lang="en-US" sz="1600" dirty="0">
                <a:solidFill>
                  <a:srgbClr val="103088"/>
                </a:solidFill>
              </a:endParaRPr>
            </a:p>
          </p:txBody>
        </p:sp>
        <p:sp>
          <p:nvSpPr>
            <p:cNvPr id="13" name="Text Box 20"/>
            <p:cNvSpPr txBox="1">
              <a:spLocks noChangeArrowheads="1"/>
            </p:cNvSpPr>
            <p:nvPr/>
          </p:nvSpPr>
          <p:spPr bwMode="auto">
            <a:xfrm>
              <a:off x="5743575" y="3033289"/>
              <a:ext cx="236220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grpSp>
      <p:sp>
        <p:nvSpPr>
          <p:cNvPr id="3" name="TextBox 2"/>
          <p:cNvSpPr txBox="1"/>
          <p:nvPr/>
        </p:nvSpPr>
        <p:spPr>
          <a:xfrm>
            <a:off x="5900078" y="3352800"/>
            <a:ext cx="1676400" cy="2554545"/>
          </a:xfrm>
          <a:prstGeom prst="rect">
            <a:avLst/>
          </a:prstGeom>
          <a:noFill/>
        </p:spPr>
        <p:txBody>
          <a:bodyPr wrap="square" rtlCol="0">
            <a:spAutoFit/>
          </a:bodyPr>
          <a:lstStyle/>
          <a:p>
            <a:pPr algn="ctr"/>
            <a:r>
              <a:rPr lang="en-US" sz="3200" dirty="0" err="1">
                <a:solidFill>
                  <a:srgbClr val="103154"/>
                </a:solidFill>
              </a:rPr>
              <a:t>Phương</a:t>
            </a:r>
            <a:r>
              <a:rPr lang="en-US" sz="3200" dirty="0">
                <a:solidFill>
                  <a:srgbClr val="103154"/>
                </a:solidFill>
              </a:rPr>
              <a:t> </a:t>
            </a:r>
            <a:r>
              <a:rPr lang="en-US" sz="3200" dirty="0" err="1">
                <a:solidFill>
                  <a:srgbClr val="103154"/>
                </a:solidFill>
              </a:rPr>
              <a:t>pháp</a:t>
            </a:r>
            <a:r>
              <a:rPr lang="en-US" sz="3200" dirty="0">
                <a:solidFill>
                  <a:srgbClr val="103154"/>
                </a:solidFill>
              </a:rPr>
              <a:t> </a:t>
            </a:r>
          </a:p>
          <a:p>
            <a:pPr algn="ctr"/>
            <a:r>
              <a:rPr lang="en-US" sz="3200" dirty="0" err="1">
                <a:solidFill>
                  <a:srgbClr val="103154"/>
                </a:solidFill>
              </a:rPr>
              <a:t>định</a:t>
            </a:r>
            <a:r>
              <a:rPr lang="en-US" sz="3200" dirty="0">
                <a:solidFill>
                  <a:srgbClr val="103154"/>
                </a:solidFill>
              </a:rPr>
              <a:t> </a:t>
            </a:r>
            <a:r>
              <a:rPr lang="en-US" sz="3200" dirty="0" err="1">
                <a:solidFill>
                  <a:srgbClr val="103154"/>
                </a:solidFill>
              </a:rPr>
              <a:t>lượng</a:t>
            </a:r>
            <a:r>
              <a:rPr lang="en-US" sz="3200" dirty="0">
                <a:solidFill>
                  <a:srgbClr val="103154"/>
                </a:solidFill>
              </a:rPr>
              <a:t> Goodwill</a:t>
            </a:r>
          </a:p>
        </p:txBody>
      </p:sp>
      <p:sp>
        <p:nvSpPr>
          <p:cNvPr id="21" name="TextBox 20"/>
          <p:cNvSpPr txBox="1"/>
          <p:nvPr/>
        </p:nvSpPr>
        <p:spPr>
          <a:xfrm>
            <a:off x="1175697" y="3352800"/>
            <a:ext cx="1676400" cy="2554545"/>
          </a:xfrm>
          <a:prstGeom prst="rect">
            <a:avLst/>
          </a:prstGeom>
          <a:noFill/>
        </p:spPr>
        <p:txBody>
          <a:bodyPr wrap="square" rtlCol="0">
            <a:spAutoFit/>
          </a:bodyPr>
          <a:lstStyle/>
          <a:p>
            <a:pPr algn="ctr"/>
            <a:r>
              <a:rPr lang="en-US" sz="3200" dirty="0" err="1">
                <a:solidFill>
                  <a:srgbClr val="103154"/>
                </a:solidFill>
              </a:rPr>
              <a:t>Phương</a:t>
            </a:r>
            <a:r>
              <a:rPr lang="en-US" sz="3200" dirty="0">
                <a:solidFill>
                  <a:srgbClr val="103154"/>
                </a:solidFill>
              </a:rPr>
              <a:t> </a:t>
            </a:r>
            <a:r>
              <a:rPr lang="en-US" sz="3200" dirty="0" err="1">
                <a:solidFill>
                  <a:srgbClr val="103154"/>
                </a:solidFill>
              </a:rPr>
              <a:t>pháp</a:t>
            </a:r>
            <a:r>
              <a:rPr lang="en-US" sz="3200" dirty="0">
                <a:solidFill>
                  <a:srgbClr val="103154"/>
                </a:solidFill>
              </a:rPr>
              <a:t> </a:t>
            </a:r>
          </a:p>
          <a:p>
            <a:pPr algn="ctr"/>
            <a:r>
              <a:rPr lang="en-US" sz="3200" dirty="0" err="1">
                <a:solidFill>
                  <a:srgbClr val="103154"/>
                </a:solidFill>
              </a:rPr>
              <a:t>giá</a:t>
            </a:r>
            <a:r>
              <a:rPr lang="en-US" sz="3200" dirty="0">
                <a:solidFill>
                  <a:srgbClr val="103154"/>
                </a:solidFill>
              </a:rPr>
              <a:t> </a:t>
            </a:r>
            <a:r>
              <a:rPr lang="en-US" sz="3200" dirty="0" err="1">
                <a:solidFill>
                  <a:srgbClr val="103154"/>
                </a:solidFill>
              </a:rPr>
              <a:t>trị</a:t>
            </a:r>
            <a:r>
              <a:rPr lang="en-US" sz="3200" dirty="0">
                <a:solidFill>
                  <a:srgbClr val="103154"/>
                </a:solidFill>
              </a:rPr>
              <a:t> </a:t>
            </a:r>
          </a:p>
          <a:p>
            <a:pPr algn="ctr"/>
            <a:r>
              <a:rPr lang="en-US" sz="3200" dirty="0" err="1">
                <a:solidFill>
                  <a:srgbClr val="103154"/>
                </a:solidFill>
              </a:rPr>
              <a:t>tài</a:t>
            </a:r>
            <a:r>
              <a:rPr lang="en-US" sz="3200" dirty="0">
                <a:solidFill>
                  <a:srgbClr val="103154"/>
                </a:solidFill>
              </a:rPr>
              <a:t> </a:t>
            </a:r>
            <a:r>
              <a:rPr lang="en-US" sz="3200" dirty="0" err="1">
                <a:solidFill>
                  <a:srgbClr val="103154"/>
                </a:solidFill>
              </a:rPr>
              <a:t>sản</a:t>
            </a:r>
            <a:r>
              <a:rPr lang="en-US" sz="3200" dirty="0">
                <a:solidFill>
                  <a:srgbClr val="103154"/>
                </a:solidFill>
              </a:rPr>
              <a:t> </a:t>
            </a:r>
            <a:r>
              <a:rPr lang="en-US" sz="3200" dirty="0" err="1">
                <a:solidFill>
                  <a:srgbClr val="103154"/>
                </a:solidFill>
              </a:rPr>
              <a:t>thuần</a:t>
            </a:r>
            <a:endParaRPr lang="en-US" sz="3200" dirty="0">
              <a:solidFill>
                <a:srgbClr val="103154"/>
              </a:solidFill>
            </a:endParaRPr>
          </a:p>
        </p:txBody>
      </p:sp>
    </p:spTree>
    <p:extLst>
      <p:ext uri="{BB962C8B-B14F-4D97-AF65-F5344CB8AC3E}">
        <p14:creationId xmlns:p14="http://schemas.microsoft.com/office/powerpoint/2010/main" val="362548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a:t>Goodwill theo Từ điển Oxford</a:t>
            </a:r>
          </a:p>
        </p:txBody>
      </p:sp>
      <p:sp>
        <p:nvSpPr>
          <p:cNvPr id="46082" name="Content Placeholder 2"/>
          <p:cNvSpPr>
            <a:spLocks noGrp="1"/>
          </p:cNvSpPr>
          <p:nvPr>
            <p:ph idx="1"/>
          </p:nvPr>
        </p:nvSpPr>
        <p:spPr/>
        <p:txBody>
          <a:bodyPr/>
          <a:lstStyle/>
          <a:p>
            <a:pPr eaLnBrk="1" hangingPunct="1"/>
            <a:endParaRPr lang="en-US"/>
          </a:p>
        </p:txBody>
      </p:sp>
      <p:sp>
        <p:nvSpPr>
          <p:cNvPr id="46083"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F0F62BB-B8C7-5343-937D-9B2CCF22CB74}" type="slidenum">
              <a:rPr lang="en-US" sz="1400">
                <a:latin typeface="Arial" charset="0"/>
              </a:rPr>
              <a:pPr eaLnBrk="1" hangingPunct="1"/>
              <a:t>20</a:t>
            </a:fld>
            <a:endParaRPr lang="en-US" sz="1400">
              <a:latin typeface="Arial" charset="0"/>
            </a:endParaRPr>
          </a:p>
        </p:txBody>
      </p:sp>
      <p:sp>
        <p:nvSpPr>
          <p:cNvPr id="4" name="TextBox 3"/>
          <p:cNvSpPr txBox="1"/>
          <p:nvPr/>
        </p:nvSpPr>
        <p:spPr>
          <a:xfrm>
            <a:off x="533400" y="2068407"/>
            <a:ext cx="7924800" cy="3888641"/>
          </a:xfrm>
          <a:prstGeom prst="cloud">
            <a:avLst/>
          </a:prstGeom>
        </p:spPr>
        <p:style>
          <a:lnRef idx="3">
            <a:schemeClr val="lt1"/>
          </a:lnRef>
          <a:fillRef idx="1">
            <a:schemeClr val="dk1"/>
          </a:fillRef>
          <a:effectRef idx="1">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ctr" eaLnBrk="1" hangingPunct="1">
              <a:buFont typeface="Wingdings" charset="0"/>
              <a:buNone/>
              <a:defRPr/>
            </a:pPr>
            <a:r>
              <a:rPr lang="en-US" sz="2000" dirty="0">
                <a:solidFill>
                  <a:srgbClr val="000000"/>
                </a:solidFill>
                <a:latin typeface="Verdana" charset="0"/>
              </a:rPr>
              <a:t>GW </a:t>
            </a:r>
            <a:r>
              <a:rPr lang="en-US" sz="2000" dirty="0" err="1">
                <a:solidFill>
                  <a:srgbClr val="000000"/>
                </a:solidFill>
                <a:latin typeface="Verdana" charset="0"/>
              </a:rPr>
              <a:t>là</a:t>
            </a:r>
            <a:r>
              <a:rPr lang="en-US" sz="2000" dirty="0">
                <a:solidFill>
                  <a:srgbClr val="000000"/>
                </a:solidFill>
                <a:latin typeface="Verdana" charset="0"/>
              </a:rPr>
              <a:t> </a:t>
            </a:r>
            <a:r>
              <a:rPr lang="en-US" sz="2000" dirty="0" err="1">
                <a:solidFill>
                  <a:srgbClr val="000000"/>
                </a:solidFill>
                <a:latin typeface="Verdana" charset="0"/>
              </a:rPr>
              <a:t>đặc</a:t>
            </a:r>
            <a:r>
              <a:rPr lang="en-US" sz="2000" dirty="0">
                <a:solidFill>
                  <a:srgbClr val="000000"/>
                </a:solidFill>
                <a:latin typeface="Verdana" charset="0"/>
              </a:rPr>
              <a:t> </a:t>
            </a:r>
            <a:r>
              <a:rPr lang="en-US" sz="2000" dirty="0" err="1">
                <a:solidFill>
                  <a:srgbClr val="000000"/>
                </a:solidFill>
                <a:latin typeface="Verdana" charset="0"/>
              </a:rPr>
              <a:t>lợi</a:t>
            </a:r>
            <a:r>
              <a:rPr lang="en-US" sz="2000" dirty="0">
                <a:solidFill>
                  <a:srgbClr val="000000"/>
                </a:solidFill>
                <a:latin typeface="Verdana" charset="0"/>
              </a:rPr>
              <a:t> do </a:t>
            </a:r>
            <a:r>
              <a:rPr lang="en-US" sz="2000" dirty="0" err="1">
                <a:solidFill>
                  <a:srgbClr val="000000"/>
                </a:solidFill>
                <a:latin typeface="Verdana" charset="0"/>
              </a:rPr>
              <a:t>người</a:t>
            </a:r>
            <a:r>
              <a:rPr lang="en-US" sz="2000" dirty="0">
                <a:solidFill>
                  <a:srgbClr val="000000"/>
                </a:solidFill>
                <a:latin typeface="Verdana" charset="0"/>
              </a:rPr>
              <a:t> </a:t>
            </a:r>
            <a:r>
              <a:rPr lang="en-US" sz="2000" dirty="0" err="1">
                <a:solidFill>
                  <a:srgbClr val="000000"/>
                </a:solidFill>
                <a:latin typeface="Verdana" charset="0"/>
              </a:rPr>
              <a:t>bán</a:t>
            </a:r>
            <a:r>
              <a:rPr lang="en-US" sz="2000" dirty="0">
                <a:solidFill>
                  <a:srgbClr val="000000"/>
                </a:solidFill>
                <a:latin typeface="Verdana" charset="0"/>
              </a:rPr>
              <a:t> </a:t>
            </a:r>
            <a:r>
              <a:rPr lang="en-US" sz="2000" dirty="0" err="1">
                <a:solidFill>
                  <a:srgbClr val="000000"/>
                </a:solidFill>
                <a:latin typeface="Verdana" charset="0"/>
              </a:rPr>
              <a:t>một</a:t>
            </a:r>
            <a:r>
              <a:rPr lang="en-US" sz="2000" dirty="0">
                <a:solidFill>
                  <a:srgbClr val="000000"/>
                </a:solidFill>
                <a:latin typeface="Verdana" charset="0"/>
              </a:rPr>
              <a:t> DN </a:t>
            </a:r>
            <a:r>
              <a:rPr lang="en-US" sz="2000" dirty="0" err="1">
                <a:solidFill>
                  <a:srgbClr val="000000"/>
                </a:solidFill>
                <a:latin typeface="Verdana" charset="0"/>
              </a:rPr>
              <a:t>cấp</a:t>
            </a:r>
            <a:r>
              <a:rPr lang="en-US" sz="2000" dirty="0">
                <a:solidFill>
                  <a:srgbClr val="000000"/>
                </a:solidFill>
                <a:latin typeface="Verdana" charset="0"/>
              </a:rPr>
              <a:t> </a:t>
            </a:r>
            <a:r>
              <a:rPr lang="en-US" sz="2000" dirty="0" err="1">
                <a:solidFill>
                  <a:srgbClr val="000000"/>
                </a:solidFill>
                <a:latin typeface="Verdana" charset="0"/>
              </a:rPr>
              <a:t>cho</a:t>
            </a:r>
            <a:r>
              <a:rPr lang="en-US" sz="2000" dirty="0">
                <a:solidFill>
                  <a:srgbClr val="000000"/>
                </a:solidFill>
                <a:latin typeface="Verdana" charset="0"/>
              </a:rPr>
              <a:t> </a:t>
            </a:r>
            <a:r>
              <a:rPr lang="en-US" sz="2000" dirty="0" err="1">
                <a:solidFill>
                  <a:srgbClr val="000000"/>
                </a:solidFill>
                <a:latin typeface="Verdana" charset="0"/>
              </a:rPr>
              <a:t>người</a:t>
            </a:r>
            <a:r>
              <a:rPr lang="en-US" sz="2000" dirty="0">
                <a:solidFill>
                  <a:srgbClr val="000000"/>
                </a:solidFill>
                <a:latin typeface="Verdana" charset="0"/>
              </a:rPr>
              <a:t> </a:t>
            </a:r>
            <a:r>
              <a:rPr lang="en-US" sz="2000" dirty="0" err="1">
                <a:solidFill>
                  <a:srgbClr val="000000"/>
                </a:solidFill>
                <a:latin typeface="Verdana" charset="0"/>
              </a:rPr>
              <a:t>mua</a:t>
            </a:r>
            <a:r>
              <a:rPr lang="en-US" sz="2000" dirty="0">
                <a:solidFill>
                  <a:srgbClr val="000000"/>
                </a:solidFill>
                <a:latin typeface="Verdana" charset="0"/>
              </a:rPr>
              <a:t> </a:t>
            </a:r>
            <a:r>
              <a:rPr lang="en-US" sz="2000" dirty="0" err="1">
                <a:solidFill>
                  <a:srgbClr val="000000"/>
                </a:solidFill>
                <a:latin typeface="Verdana" charset="0"/>
              </a:rPr>
              <a:t>trong</a:t>
            </a:r>
            <a:r>
              <a:rPr lang="en-US" sz="2000" dirty="0">
                <a:solidFill>
                  <a:srgbClr val="000000"/>
                </a:solidFill>
                <a:latin typeface="Verdana" charset="0"/>
              </a:rPr>
              <a:t> </a:t>
            </a:r>
            <a:r>
              <a:rPr lang="en-US" sz="2000" dirty="0" err="1">
                <a:solidFill>
                  <a:srgbClr val="000000"/>
                </a:solidFill>
                <a:latin typeface="Verdana" charset="0"/>
              </a:rPr>
              <a:t>một</a:t>
            </a:r>
            <a:r>
              <a:rPr lang="en-US" sz="2000" dirty="0">
                <a:solidFill>
                  <a:srgbClr val="000000"/>
                </a:solidFill>
                <a:latin typeface="Verdana" charset="0"/>
              </a:rPr>
              <a:t> </a:t>
            </a:r>
            <a:r>
              <a:rPr lang="en-US" sz="2000" dirty="0" err="1">
                <a:solidFill>
                  <a:srgbClr val="000000"/>
                </a:solidFill>
                <a:latin typeface="Verdana" charset="0"/>
              </a:rPr>
              <a:t>thương</a:t>
            </a:r>
            <a:r>
              <a:rPr lang="en-US" sz="2000" dirty="0">
                <a:solidFill>
                  <a:srgbClr val="000000"/>
                </a:solidFill>
                <a:latin typeface="Verdana" charset="0"/>
              </a:rPr>
              <a:t> </a:t>
            </a:r>
            <a:r>
              <a:rPr lang="en-US" sz="2000" dirty="0" err="1">
                <a:solidFill>
                  <a:srgbClr val="000000"/>
                </a:solidFill>
                <a:latin typeface="Verdana" charset="0"/>
              </a:rPr>
              <a:t>vụ</a:t>
            </a:r>
            <a:r>
              <a:rPr lang="en-US" sz="2000" dirty="0">
                <a:solidFill>
                  <a:srgbClr val="000000"/>
                </a:solidFill>
                <a:latin typeface="Verdana" charset="0"/>
              </a:rPr>
              <a:t> </a:t>
            </a:r>
            <a:r>
              <a:rPr lang="en-US" sz="2000" dirty="0" err="1">
                <a:solidFill>
                  <a:srgbClr val="000000"/>
                </a:solidFill>
                <a:latin typeface="Verdana" charset="0"/>
              </a:rPr>
              <a:t>với</a:t>
            </a:r>
            <a:r>
              <a:rPr lang="en-US" sz="2000" dirty="0">
                <a:solidFill>
                  <a:srgbClr val="000000"/>
                </a:solidFill>
                <a:latin typeface="Verdana" charset="0"/>
              </a:rPr>
              <a:t> </a:t>
            </a:r>
            <a:r>
              <a:rPr lang="en-US" sz="2000" dirty="0" err="1">
                <a:solidFill>
                  <a:srgbClr val="000000"/>
                </a:solidFill>
                <a:latin typeface="Verdana" charset="0"/>
              </a:rPr>
              <a:t>sự</a:t>
            </a:r>
            <a:r>
              <a:rPr lang="en-US" sz="2000" dirty="0">
                <a:solidFill>
                  <a:srgbClr val="000000"/>
                </a:solidFill>
                <a:latin typeface="Verdana" charset="0"/>
              </a:rPr>
              <a:t> </a:t>
            </a:r>
            <a:r>
              <a:rPr lang="en-US" sz="2000" dirty="0" err="1">
                <a:solidFill>
                  <a:srgbClr val="000000"/>
                </a:solidFill>
                <a:latin typeface="Verdana" charset="0"/>
              </a:rPr>
              <a:t>công</a:t>
            </a:r>
            <a:r>
              <a:rPr lang="en-US" sz="2000" dirty="0">
                <a:solidFill>
                  <a:srgbClr val="000000"/>
                </a:solidFill>
                <a:latin typeface="Verdana" charset="0"/>
              </a:rPr>
              <a:t> </a:t>
            </a:r>
            <a:r>
              <a:rPr lang="en-US" sz="2000" dirty="0" err="1">
                <a:solidFill>
                  <a:srgbClr val="000000"/>
                </a:solidFill>
                <a:latin typeface="Verdana" charset="0"/>
              </a:rPr>
              <a:t>nhận</a:t>
            </a:r>
            <a:r>
              <a:rPr lang="en-US" sz="2000" dirty="0">
                <a:solidFill>
                  <a:srgbClr val="000000"/>
                </a:solidFill>
                <a:latin typeface="Verdana" charset="0"/>
              </a:rPr>
              <a:t> </a:t>
            </a:r>
            <a:r>
              <a:rPr lang="en-US" sz="2000" dirty="0" err="1">
                <a:solidFill>
                  <a:srgbClr val="000000"/>
                </a:solidFill>
                <a:latin typeface="Verdana" charset="0"/>
              </a:rPr>
              <a:t>là</a:t>
            </a:r>
            <a:r>
              <a:rPr lang="en-US" sz="2000" dirty="0">
                <a:solidFill>
                  <a:srgbClr val="000000"/>
                </a:solidFill>
                <a:latin typeface="Verdana" charset="0"/>
              </a:rPr>
              <a:t> </a:t>
            </a:r>
            <a:r>
              <a:rPr lang="en-US" sz="2000" dirty="0" err="1">
                <a:solidFill>
                  <a:srgbClr val="000000"/>
                </a:solidFill>
                <a:latin typeface="Verdana" charset="0"/>
              </a:rPr>
              <a:t>người</a:t>
            </a:r>
            <a:r>
              <a:rPr lang="en-US" sz="2000" dirty="0">
                <a:solidFill>
                  <a:srgbClr val="000000"/>
                </a:solidFill>
                <a:latin typeface="Verdana" charset="0"/>
              </a:rPr>
              <a:t> </a:t>
            </a:r>
            <a:r>
              <a:rPr lang="en-US" sz="2000" dirty="0" err="1">
                <a:solidFill>
                  <a:srgbClr val="000000"/>
                </a:solidFill>
                <a:latin typeface="Verdana" charset="0"/>
              </a:rPr>
              <a:t>kế</a:t>
            </a:r>
            <a:r>
              <a:rPr lang="en-US" sz="2000" dirty="0">
                <a:solidFill>
                  <a:srgbClr val="000000"/>
                </a:solidFill>
                <a:latin typeface="Verdana" charset="0"/>
              </a:rPr>
              <a:t> </a:t>
            </a:r>
            <a:r>
              <a:rPr lang="en-US" sz="2000" dirty="0" err="1">
                <a:solidFill>
                  <a:srgbClr val="000000"/>
                </a:solidFill>
                <a:latin typeface="Verdana" charset="0"/>
              </a:rPr>
              <a:t>nghiệp</a:t>
            </a:r>
            <a:r>
              <a:rPr lang="en-US" sz="2000" dirty="0">
                <a:solidFill>
                  <a:srgbClr val="000000"/>
                </a:solidFill>
                <a:latin typeface="Verdana" charset="0"/>
              </a:rPr>
              <a:t> </a:t>
            </a:r>
            <a:r>
              <a:rPr lang="en-US" sz="2000" dirty="0" err="1">
                <a:solidFill>
                  <a:srgbClr val="000000"/>
                </a:solidFill>
                <a:latin typeface="Verdana" charset="0"/>
              </a:rPr>
              <a:t>của</a:t>
            </a:r>
            <a:r>
              <a:rPr lang="en-US" sz="2000" dirty="0">
                <a:solidFill>
                  <a:srgbClr val="000000"/>
                </a:solidFill>
                <a:latin typeface="Verdana" charset="0"/>
              </a:rPr>
              <a:t> </a:t>
            </a:r>
            <a:r>
              <a:rPr lang="en-US" sz="2000" dirty="0" err="1">
                <a:solidFill>
                  <a:srgbClr val="000000"/>
                </a:solidFill>
                <a:latin typeface="Verdana" charset="0"/>
              </a:rPr>
              <a:t>mình</a:t>
            </a:r>
            <a:r>
              <a:rPr lang="en-US" sz="2000" dirty="0">
                <a:solidFill>
                  <a:srgbClr val="000000"/>
                </a:solidFill>
                <a:latin typeface="Verdana" charset="0"/>
              </a:rPr>
              <a:t>, </a:t>
            </a:r>
            <a:r>
              <a:rPr lang="en-US" sz="2000" dirty="0" err="1">
                <a:solidFill>
                  <a:srgbClr val="000000"/>
                </a:solidFill>
                <a:latin typeface="Verdana" charset="0"/>
              </a:rPr>
              <a:t>là</a:t>
            </a:r>
            <a:r>
              <a:rPr lang="en-US" sz="2000" dirty="0">
                <a:solidFill>
                  <a:srgbClr val="000000"/>
                </a:solidFill>
                <a:latin typeface="Verdana" charset="0"/>
              </a:rPr>
              <a:t> </a:t>
            </a:r>
            <a:r>
              <a:rPr lang="en-US" sz="2000" dirty="0" err="1">
                <a:solidFill>
                  <a:srgbClr val="000000"/>
                </a:solidFill>
                <a:latin typeface="Verdana" charset="0"/>
              </a:rPr>
              <a:t>sự</a:t>
            </a:r>
            <a:r>
              <a:rPr lang="en-US" sz="2000" dirty="0">
                <a:solidFill>
                  <a:srgbClr val="000000"/>
                </a:solidFill>
                <a:latin typeface="Verdana" charset="0"/>
              </a:rPr>
              <a:t> </a:t>
            </a:r>
            <a:r>
              <a:rPr lang="en-US" sz="2000" dirty="0" err="1">
                <a:solidFill>
                  <a:srgbClr val="000000"/>
                </a:solidFill>
                <a:latin typeface="Verdana" charset="0"/>
              </a:rPr>
              <a:t>sở</a:t>
            </a:r>
            <a:r>
              <a:rPr lang="en-US" sz="2000" dirty="0">
                <a:solidFill>
                  <a:srgbClr val="000000"/>
                </a:solidFill>
                <a:latin typeface="Verdana" charset="0"/>
              </a:rPr>
              <a:t> </a:t>
            </a:r>
            <a:r>
              <a:rPr lang="en-US" sz="2000" dirty="0" err="1">
                <a:solidFill>
                  <a:srgbClr val="000000"/>
                </a:solidFill>
                <a:latin typeface="Verdana" charset="0"/>
              </a:rPr>
              <a:t>hữu</a:t>
            </a:r>
            <a:r>
              <a:rPr lang="en-US" sz="2000" dirty="0">
                <a:solidFill>
                  <a:srgbClr val="000000"/>
                </a:solidFill>
                <a:latin typeface="Verdana" charset="0"/>
              </a:rPr>
              <a:t> </a:t>
            </a:r>
            <a:r>
              <a:rPr lang="en-US" sz="2000" dirty="0" err="1">
                <a:solidFill>
                  <a:srgbClr val="000000"/>
                </a:solidFill>
                <a:latin typeface="Verdana" charset="0"/>
              </a:rPr>
              <a:t>của</a:t>
            </a:r>
            <a:r>
              <a:rPr lang="en-US" sz="2000" dirty="0">
                <a:solidFill>
                  <a:srgbClr val="000000"/>
                </a:solidFill>
                <a:latin typeface="Verdana" charset="0"/>
              </a:rPr>
              <a:t> </a:t>
            </a:r>
            <a:r>
              <a:rPr lang="en-US" sz="2000" dirty="0" err="1">
                <a:solidFill>
                  <a:srgbClr val="000000"/>
                </a:solidFill>
                <a:latin typeface="Verdana" charset="0"/>
              </a:rPr>
              <a:t>một</a:t>
            </a:r>
            <a:r>
              <a:rPr lang="en-US" sz="2000" dirty="0">
                <a:solidFill>
                  <a:srgbClr val="000000"/>
                </a:solidFill>
                <a:latin typeface="Verdana" charset="0"/>
              </a:rPr>
              <a:t> </a:t>
            </a:r>
            <a:r>
              <a:rPr lang="en-US" sz="2000" dirty="0" err="1">
                <a:solidFill>
                  <a:srgbClr val="000000"/>
                </a:solidFill>
                <a:latin typeface="Verdana" charset="0"/>
              </a:rPr>
              <a:t>dạng</a:t>
            </a:r>
            <a:r>
              <a:rPr lang="en-US" sz="2000" dirty="0">
                <a:solidFill>
                  <a:srgbClr val="000000"/>
                </a:solidFill>
                <a:latin typeface="Verdana" charset="0"/>
              </a:rPr>
              <a:t> </a:t>
            </a:r>
            <a:r>
              <a:rPr lang="en-US" sz="2000" dirty="0" err="1">
                <a:solidFill>
                  <a:srgbClr val="000000"/>
                </a:solidFill>
                <a:latin typeface="Verdana" charset="0"/>
              </a:rPr>
              <a:t>thức</a:t>
            </a:r>
            <a:r>
              <a:rPr lang="en-US" sz="2000" dirty="0">
                <a:solidFill>
                  <a:srgbClr val="000000"/>
                </a:solidFill>
                <a:latin typeface="Verdana" charset="0"/>
              </a:rPr>
              <a:t> </a:t>
            </a:r>
            <a:r>
              <a:rPr lang="en-US" sz="2000" dirty="0" err="1">
                <a:solidFill>
                  <a:srgbClr val="000000"/>
                </a:solidFill>
                <a:latin typeface="Verdana" charset="0"/>
              </a:rPr>
              <a:t>có</a:t>
            </a:r>
            <a:r>
              <a:rPr lang="en-US" sz="2000" dirty="0">
                <a:solidFill>
                  <a:srgbClr val="000000"/>
                </a:solidFill>
                <a:latin typeface="Verdana" charset="0"/>
              </a:rPr>
              <a:t> </a:t>
            </a:r>
            <a:r>
              <a:rPr lang="en-US" sz="2000" dirty="0" err="1">
                <a:solidFill>
                  <a:srgbClr val="000000"/>
                </a:solidFill>
                <a:latin typeface="Verdana" charset="0"/>
              </a:rPr>
              <a:t>sẵn</a:t>
            </a:r>
            <a:r>
              <a:rPr lang="en-US" sz="2000" dirty="0">
                <a:solidFill>
                  <a:srgbClr val="000000"/>
                </a:solidFill>
                <a:latin typeface="Verdana" charset="0"/>
              </a:rPr>
              <a:t> </a:t>
            </a:r>
            <a:r>
              <a:rPr lang="en-US" sz="2000" dirty="0" err="1">
                <a:solidFill>
                  <a:srgbClr val="000000"/>
                </a:solidFill>
                <a:latin typeface="Verdana" charset="0"/>
              </a:rPr>
              <a:t>liên</a:t>
            </a:r>
            <a:r>
              <a:rPr lang="en-US" sz="2000" dirty="0">
                <a:solidFill>
                  <a:srgbClr val="000000"/>
                </a:solidFill>
                <a:latin typeface="Verdana" charset="0"/>
              </a:rPr>
              <a:t> </a:t>
            </a:r>
            <a:r>
              <a:rPr lang="en-US" sz="2000" dirty="0" err="1">
                <a:solidFill>
                  <a:srgbClr val="000000"/>
                </a:solidFill>
                <a:latin typeface="Verdana" charset="0"/>
              </a:rPr>
              <a:t>kết</a:t>
            </a:r>
            <a:r>
              <a:rPr lang="en-US" sz="2000" dirty="0">
                <a:solidFill>
                  <a:srgbClr val="000000"/>
                </a:solidFill>
                <a:latin typeface="Verdana" charset="0"/>
              </a:rPr>
              <a:t> </a:t>
            </a:r>
            <a:r>
              <a:rPr lang="en-US" sz="2000" dirty="0" err="1">
                <a:solidFill>
                  <a:srgbClr val="000000"/>
                </a:solidFill>
                <a:latin typeface="Verdana" charset="0"/>
              </a:rPr>
              <a:t>với</a:t>
            </a:r>
            <a:r>
              <a:rPr lang="en-US" sz="2000" dirty="0">
                <a:solidFill>
                  <a:srgbClr val="000000"/>
                </a:solidFill>
                <a:latin typeface="Verdana" charset="0"/>
              </a:rPr>
              <a:t> </a:t>
            </a:r>
            <a:r>
              <a:rPr lang="en-US" sz="2000" dirty="0" err="1">
                <a:solidFill>
                  <a:srgbClr val="000000"/>
                </a:solidFill>
                <a:latin typeface="Verdana" charset="0"/>
              </a:rPr>
              <a:t>các</a:t>
            </a:r>
            <a:r>
              <a:rPr lang="en-US" sz="2000" dirty="0">
                <a:solidFill>
                  <a:srgbClr val="000000"/>
                </a:solidFill>
                <a:latin typeface="Verdana" charset="0"/>
              </a:rPr>
              <a:t> </a:t>
            </a:r>
            <a:r>
              <a:rPr lang="en-US" sz="2000" dirty="0" err="1">
                <a:solidFill>
                  <a:srgbClr val="000000"/>
                </a:solidFill>
                <a:latin typeface="Verdana" charset="0"/>
              </a:rPr>
              <a:t>khách</a:t>
            </a:r>
            <a:r>
              <a:rPr lang="en-US" sz="2000" dirty="0">
                <a:solidFill>
                  <a:srgbClr val="000000"/>
                </a:solidFill>
                <a:latin typeface="Verdana" charset="0"/>
              </a:rPr>
              <a:t> </a:t>
            </a:r>
            <a:r>
              <a:rPr lang="en-US" sz="2000" dirty="0" err="1">
                <a:solidFill>
                  <a:srgbClr val="000000"/>
                </a:solidFill>
                <a:latin typeface="Verdana" charset="0"/>
              </a:rPr>
              <a:t>hàng</a:t>
            </a:r>
            <a:r>
              <a:rPr lang="en-US" sz="2000" dirty="0">
                <a:solidFill>
                  <a:srgbClr val="000000"/>
                </a:solidFill>
                <a:latin typeface="Verdana" charset="0"/>
              </a:rPr>
              <a:t>, </a:t>
            </a:r>
            <a:r>
              <a:rPr lang="vi-VN" sz="2000" dirty="0">
                <a:solidFill>
                  <a:srgbClr val="000000"/>
                </a:solidFill>
                <a:latin typeface="Verdana" charset="0"/>
              </a:rPr>
              <a:t>đượ</a:t>
            </a:r>
            <a:r>
              <a:rPr lang="en-US" sz="2000" dirty="0">
                <a:solidFill>
                  <a:srgbClr val="000000"/>
                </a:solidFill>
                <a:latin typeface="Verdana" charset="0"/>
              </a:rPr>
              <a:t>c </a:t>
            </a:r>
            <a:r>
              <a:rPr lang="en-US" sz="2000" dirty="0" err="1">
                <a:solidFill>
                  <a:srgbClr val="000000"/>
                </a:solidFill>
                <a:latin typeface="Verdana" charset="0"/>
              </a:rPr>
              <a:t>coi</a:t>
            </a:r>
            <a:r>
              <a:rPr lang="en-US" sz="2000" dirty="0">
                <a:solidFill>
                  <a:srgbClr val="000000"/>
                </a:solidFill>
                <a:latin typeface="Verdana" charset="0"/>
              </a:rPr>
              <a:t> </a:t>
            </a:r>
            <a:r>
              <a:rPr lang="en-US" sz="2000" dirty="0" err="1">
                <a:solidFill>
                  <a:srgbClr val="000000"/>
                </a:solidFill>
                <a:latin typeface="Verdana" charset="0"/>
              </a:rPr>
              <a:t>như</a:t>
            </a:r>
            <a:r>
              <a:rPr lang="en-US" sz="2000" dirty="0">
                <a:solidFill>
                  <a:srgbClr val="000000"/>
                </a:solidFill>
                <a:latin typeface="Verdana" charset="0"/>
              </a:rPr>
              <a:t> </a:t>
            </a:r>
            <a:r>
              <a:rPr lang="en-US" sz="2000" dirty="0" err="1">
                <a:solidFill>
                  <a:srgbClr val="000000"/>
                </a:solidFill>
                <a:latin typeface="Verdana" charset="0"/>
              </a:rPr>
              <a:t>là</a:t>
            </a:r>
            <a:r>
              <a:rPr lang="en-US" sz="2000" dirty="0">
                <a:solidFill>
                  <a:srgbClr val="000000"/>
                </a:solidFill>
                <a:latin typeface="Verdana" charset="0"/>
              </a:rPr>
              <a:t> </a:t>
            </a:r>
            <a:r>
              <a:rPr lang="en-US" sz="2000" dirty="0" err="1">
                <a:solidFill>
                  <a:srgbClr val="000000"/>
                </a:solidFill>
                <a:latin typeface="Verdana" charset="0"/>
              </a:rPr>
              <a:t>một</a:t>
            </a:r>
            <a:r>
              <a:rPr lang="en-US" sz="2000" dirty="0">
                <a:solidFill>
                  <a:srgbClr val="000000"/>
                </a:solidFill>
                <a:latin typeface="Verdana" charset="0"/>
              </a:rPr>
              <a:t> </a:t>
            </a:r>
            <a:r>
              <a:rPr lang="en-US" sz="2000" dirty="0" err="1">
                <a:solidFill>
                  <a:srgbClr val="000000"/>
                </a:solidFill>
                <a:latin typeface="Verdana" charset="0"/>
              </a:rPr>
              <a:t>bộ</a:t>
            </a:r>
            <a:r>
              <a:rPr lang="en-US" sz="2000" dirty="0">
                <a:solidFill>
                  <a:srgbClr val="000000"/>
                </a:solidFill>
                <a:latin typeface="Verdana" charset="0"/>
              </a:rPr>
              <a:t> </a:t>
            </a:r>
            <a:r>
              <a:rPr lang="en-US" sz="2000" dirty="0" err="1">
                <a:solidFill>
                  <a:srgbClr val="000000"/>
                </a:solidFill>
                <a:latin typeface="Verdana" charset="0"/>
              </a:rPr>
              <a:t>phận</a:t>
            </a:r>
            <a:r>
              <a:rPr lang="en-US" sz="2000" dirty="0">
                <a:solidFill>
                  <a:srgbClr val="000000"/>
                </a:solidFill>
                <a:latin typeface="Verdana" charset="0"/>
              </a:rPr>
              <a:t> </a:t>
            </a:r>
            <a:r>
              <a:rPr lang="en-US" sz="2000" dirty="0" err="1">
                <a:solidFill>
                  <a:srgbClr val="000000"/>
                </a:solidFill>
                <a:latin typeface="Verdana" charset="0"/>
              </a:rPr>
              <a:t>riêng</a:t>
            </a:r>
            <a:r>
              <a:rPr lang="en-US" sz="2000" dirty="0">
                <a:solidFill>
                  <a:srgbClr val="000000"/>
                </a:solidFill>
                <a:latin typeface="Verdana" charset="0"/>
              </a:rPr>
              <a:t> </a:t>
            </a:r>
            <a:r>
              <a:rPr lang="en-US" sz="2000" dirty="0" err="1">
                <a:solidFill>
                  <a:srgbClr val="000000"/>
                </a:solidFill>
                <a:latin typeface="Verdana" charset="0"/>
              </a:rPr>
              <a:t>biệt</a:t>
            </a:r>
            <a:r>
              <a:rPr lang="en-US" sz="2000" dirty="0">
                <a:solidFill>
                  <a:srgbClr val="000000"/>
                </a:solidFill>
                <a:latin typeface="Verdana" charset="0"/>
              </a:rPr>
              <a:t> </a:t>
            </a:r>
            <a:r>
              <a:rPr lang="en-US" sz="2000" dirty="0" err="1">
                <a:solidFill>
                  <a:srgbClr val="000000"/>
                </a:solidFill>
                <a:latin typeface="Verdana" charset="0"/>
              </a:rPr>
              <a:t>trong</a:t>
            </a:r>
            <a:r>
              <a:rPr lang="en-US" sz="2000" dirty="0">
                <a:solidFill>
                  <a:srgbClr val="000000"/>
                </a:solidFill>
                <a:latin typeface="Verdana" charset="0"/>
              </a:rPr>
              <a:t> </a:t>
            </a:r>
            <a:r>
              <a:rPr lang="en-US" sz="2000" dirty="0" err="1">
                <a:solidFill>
                  <a:srgbClr val="000000"/>
                </a:solidFill>
                <a:latin typeface="Verdana" charset="0"/>
              </a:rPr>
              <a:t>giá</a:t>
            </a:r>
            <a:r>
              <a:rPr lang="en-US" sz="2000" dirty="0">
                <a:solidFill>
                  <a:srgbClr val="000000"/>
                </a:solidFill>
                <a:latin typeface="Verdana" charset="0"/>
              </a:rPr>
              <a:t> </a:t>
            </a:r>
            <a:r>
              <a:rPr lang="en-US" sz="2000" dirty="0" err="1">
                <a:solidFill>
                  <a:srgbClr val="000000"/>
                </a:solidFill>
                <a:latin typeface="Verdana" charset="0"/>
              </a:rPr>
              <a:t>trị</a:t>
            </a:r>
            <a:r>
              <a:rPr lang="en-US" sz="2000" dirty="0">
                <a:solidFill>
                  <a:srgbClr val="000000"/>
                </a:solidFill>
                <a:latin typeface="Verdana" charset="0"/>
              </a:rPr>
              <a:t> </a:t>
            </a:r>
            <a:r>
              <a:rPr lang="en-US" sz="2000" dirty="0" err="1">
                <a:solidFill>
                  <a:srgbClr val="000000"/>
                </a:solidFill>
                <a:latin typeface="Verdana" charset="0"/>
              </a:rPr>
              <a:t>có</a:t>
            </a:r>
            <a:r>
              <a:rPr lang="en-US" sz="2000" dirty="0">
                <a:solidFill>
                  <a:srgbClr val="000000"/>
                </a:solidFill>
                <a:latin typeface="Verdana" charset="0"/>
              </a:rPr>
              <a:t> </a:t>
            </a:r>
            <a:r>
              <a:rPr lang="en-US" sz="2000" dirty="0" err="1">
                <a:solidFill>
                  <a:srgbClr val="000000"/>
                </a:solidFill>
                <a:latin typeface="Verdana" charset="0"/>
              </a:rPr>
              <a:t>thể</a:t>
            </a:r>
            <a:r>
              <a:rPr lang="en-US" sz="2000" dirty="0">
                <a:solidFill>
                  <a:srgbClr val="000000"/>
                </a:solidFill>
                <a:latin typeface="Verdana" charset="0"/>
              </a:rPr>
              <a:t> </a:t>
            </a:r>
            <a:r>
              <a:rPr lang="en-US" sz="2000" dirty="0" err="1">
                <a:solidFill>
                  <a:srgbClr val="000000"/>
                </a:solidFill>
                <a:latin typeface="Verdana" charset="0"/>
              </a:rPr>
              <a:t>bán</a:t>
            </a:r>
            <a:r>
              <a:rPr lang="en-US" sz="2000" dirty="0">
                <a:solidFill>
                  <a:srgbClr val="000000"/>
                </a:solidFill>
                <a:latin typeface="Verdana" charset="0"/>
              </a:rPr>
              <a:t> </a:t>
            </a:r>
            <a:r>
              <a:rPr lang="en-US" sz="2000" dirty="0" err="1">
                <a:solidFill>
                  <a:srgbClr val="000000"/>
                </a:solidFill>
                <a:latin typeface="Verdana" charset="0"/>
              </a:rPr>
              <a:t>của</a:t>
            </a:r>
            <a:r>
              <a:rPr lang="en-US" sz="2000" dirty="0">
                <a:solidFill>
                  <a:srgbClr val="000000"/>
                </a:solidFill>
                <a:latin typeface="Verdana" charset="0"/>
              </a:rPr>
              <a:t> </a:t>
            </a:r>
            <a:r>
              <a:rPr lang="en-US" sz="2000" dirty="0" err="1">
                <a:solidFill>
                  <a:srgbClr val="000000"/>
                </a:solidFill>
                <a:latin typeface="Verdana" charset="0"/>
              </a:rPr>
              <a:t>một</a:t>
            </a:r>
            <a:r>
              <a:rPr lang="en-US" sz="2000" dirty="0">
                <a:solidFill>
                  <a:srgbClr val="000000"/>
                </a:solidFill>
                <a:latin typeface="Verdana" charset="0"/>
              </a:rPr>
              <a:t> DN</a:t>
            </a:r>
          </a:p>
        </p:txBody>
      </p:sp>
    </p:spTree>
    <p:extLst>
      <p:ext uri="{BB962C8B-B14F-4D97-AF65-F5344CB8AC3E}">
        <p14:creationId xmlns:p14="http://schemas.microsoft.com/office/powerpoint/2010/main" val="140463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t>Goodwill theo IVSC</a:t>
            </a:r>
          </a:p>
        </p:txBody>
      </p:sp>
      <p:sp>
        <p:nvSpPr>
          <p:cNvPr id="47106" name="Content Placeholder 2"/>
          <p:cNvSpPr>
            <a:spLocks noGrp="1"/>
          </p:cNvSpPr>
          <p:nvPr>
            <p:ph idx="1"/>
          </p:nvPr>
        </p:nvSpPr>
        <p:spPr/>
        <p:txBody>
          <a:bodyPr/>
          <a:lstStyle/>
          <a:p>
            <a:pPr eaLnBrk="1" hangingPunct="1"/>
            <a:endParaRPr lang="en-US"/>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7572F867-1585-7B4B-9F2F-7D55E2F84A16}" type="slidenum">
              <a:rPr lang="en-US" sz="1400">
                <a:latin typeface="Arial" charset="0"/>
              </a:rPr>
              <a:pPr eaLnBrk="1" hangingPunct="1"/>
              <a:t>21</a:t>
            </a:fld>
            <a:endParaRPr lang="en-US" sz="1400">
              <a:latin typeface="Arial" charset="0"/>
            </a:endParaRPr>
          </a:p>
        </p:txBody>
      </p:sp>
      <p:sp>
        <p:nvSpPr>
          <p:cNvPr id="5" name="TextBox 4"/>
          <p:cNvSpPr txBox="1"/>
          <p:nvPr/>
        </p:nvSpPr>
        <p:spPr>
          <a:xfrm>
            <a:off x="533400" y="2218267"/>
            <a:ext cx="7924800" cy="3513832"/>
          </a:xfrm>
          <a:prstGeom prst="cloud">
            <a:avLst/>
          </a:prstGeom>
        </p:spPr>
        <p:style>
          <a:lnRef idx="3">
            <a:schemeClr val="lt1"/>
          </a:lnRef>
          <a:fillRef idx="1">
            <a:schemeClr val="dk1"/>
          </a:fillRef>
          <a:effectRef idx="1">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ctr" eaLnBrk="1" hangingPunct="1">
              <a:defRPr/>
            </a:pPr>
            <a:r>
              <a:rPr lang="en-US" b="1" dirty="0">
                <a:solidFill>
                  <a:srgbClr val="2B166E"/>
                </a:solidFill>
                <a:latin typeface="Verdana" charset="0"/>
              </a:rPr>
              <a:t>Goodwill </a:t>
            </a:r>
            <a:r>
              <a:rPr lang="en-US" b="1" dirty="0" err="1">
                <a:solidFill>
                  <a:srgbClr val="2B166E"/>
                </a:solidFill>
                <a:latin typeface="Verdana" charset="0"/>
              </a:rPr>
              <a:t>là</a:t>
            </a:r>
            <a:r>
              <a:rPr lang="en-US" b="1" dirty="0">
                <a:solidFill>
                  <a:srgbClr val="2B166E"/>
                </a:solidFill>
                <a:latin typeface="Verdana" charset="0"/>
              </a:rPr>
              <a:t> </a:t>
            </a:r>
            <a:r>
              <a:rPr lang="en-US" b="1" dirty="0" err="1">
                <a:solidFill>
                  <a:srgbClr val="2B166E"/>
                </a:solidFill>
                <a:latin typeface="Verdana" charset="0"/>
              </a:rPr>
              <a:t>tài</a:t>
            </a:r>
            <a:r>
              <a:rPr lang="en-US" b="1" dirty="0">
                <a:solidFill>
                  <a:srgbClr val="2B166E"/>
                </a:solidFill>
                <a:latin typeface="Verdana" charset="0"/>
              </a:rPr>
              <a:t> </a:t>
            </a:r>
            <a:r>
              <a:rPr lang="en-US" b="1" dirty="0" err="1">
                <a:solidFill>
                  <a:srgbClr val="2B166E"/>
                </a:solidFill>
                <a:latin typeface="Verdana" charset="0"/>
              </a:rPr>
              <a:t>sản</a:t>
            </a:r>
            <a:r>
              <a:rPr lang="en-US" b="1" dirty="0">
                <a:solidFill>
                  <a:srgbClr val="2B166E"/>
                </a:solidFill>
                <a:latin typeface="Verdana" charset="0"/>
              </a:rPr>
              <a:t> </a:t>
            </a:r>
            <a:r>
              <a:rPr lang="en-US" b="1" dirty="0" err="1">
                <a:solidFill>
                  <a:srgbClr val="2B166E"/>
                </a:solidFill>
                <a:latin typeface="Verdana" charset="0"/>
              </a:rPr>
              <a:t>vô</a:t>
            </a:r>
            <a:r>
              <a:rPr lang="en-US" b="1" dirty="0">
                <a:solidFill>
                  <a:srgbClr val="2B166E"/>
                </a:solidFill>
                <a:latin typeface="Verdana" charset="0"/>
              </a:rPr>
              <a:t> </a:t>
            </a:r>
            <a:r>
              <a:rPr lang="en-US" b="1" dirty="0" err="1">
                <a:solidFill>
                  <a:srgbClr val="2B166E"/>
                </a:solidFill>
                <a:latin typeface="Verdana" charset="0"/>
              </a:rPr>
              <a:t>hình</a:t>
            </a:r>
            <a:r>
              <a:rPr lang="en-US" b="1" dirty="0">
                <a:solidFill>
                  <a:srgbClr val="2B166E"/>
                </a:solidFill>
                <a:latin typeface="Verdana" charset="0"/>
              </a:rPr>
              <a:t> </a:t>
            </a:r>
            <a:r>
              <a:rPr lang="en-US" b="1" dirty="0" err="1">
                <a:solidFill>
                  <a:srgbClr val="2B166E"/>
                </a:solidFill>
                <a:latin typeface="Verdana" charset="0"/>
              </a:rPr>
              <a:t>phát</a:t>
            </a:r>
            <a:r>
              <a:rPr lang="en-US" b="1" dirty="0">
                <a:solidFill>
                  <a:srgbClr val="2B166E"/>
                </a:solidFill>
                <a:latin typeface="Verdana" charset="0"/>
              </a:rPr>
              <a:t> </a:t>
            </a:r>
            <a:r>
              <a:rPr lang="en-US" b="1" dirty="0" err="1">
                <a:solidFill>
                  <a:srgbClr val="2B166E"/>
                </a:solidFill>
                <a:latin typeface="Verdana" charset="0"/>
              </a:rPr>
              <a:t>sinh</a:t>
            </a:r>
            <a:r>
              <a:rPr lang="en-US" b="1" dirty="0">
                <a:solidFill>
                  <a:srgbClr val="2B166E"/>
                </a:solidFill>
                <a:latin typeface="Verdana" charset="0"/>
              </a:rPr>
              <a:t> do </a:t>
            </a:r>
            <a:r>
              <a:rPr lang="en-US" b="1" dirty="0" err="1">
                <a:solidFill>
                  <a:srgbClr val="2B166E"/>
                </a:solidFill>
                <a:latin typeface="Verdana" charset="0"/>
              </a:rPr>
              <a:t>danh</a:t>
            </a:r>
            <a:r>
              <a:rPr lang="en-US" b="1" dirty="0">
                <a:solidFill>
                  <a:srgbClr val="2B166E"/>
                </a:solidFill>
                <a:latin typeface="Verdana" charset="0"/>
              </a:rPr>
              <a:t> </a:t>
            </a:r>
            <a:r>
              <a:rPr lang="en-US" b="1" dirty="0" err="1">
                <a:solidFill>
                  <a:srgbClr val="2B166E"/>
                </a:solidFill>
                <a:latin typeface="Verdana" charset="0"/>
              </a:rPr>
              <a:t>tiếng</a:t>
            </a:r>
            <a:r>
              <a:rPr lang="en-US" b="1" dirty="0">
                <a:solidFill>
                  <a:srgbClr val="2B166E"/>
                </a:solidFill>
                <a:latin typeface="Verdana" charset="0"/>
              </a:rPr>
              <a:t>, </a:t>
            </a:r>
            <a:r>
              <a:rPr lang="en-US" b="1" dirty="0" err="1">
                <a:solidFill>
                  <a:srgbClr val="2B166E"/>
                </a:solidFill>
                <a:latin typeface="Verdana" charset="0"/>
              </a:rPr>
              <a:t>uy</a:t>
            </a:r>
            <a:r>
              <a:rPr lang="en-US" b="1" dirty="0">
                <a:solidFill>
                  <a:srgbClr val="2B166E"/>
                </a:solidFill>
                <a:latin typeface="Verdana" charset="0"/>
              </a:rPr>
              <a:t> </a:t>
            </a:r>
            <a:r>
              <a:rPr lang="en-US" b="1" dirty="0" err="1">
                <a:solidFill>
                  <a:srgbClr val="2B166E"/>
                </a:solidFill>
                <a:latin typeface="Verdana" charset="0"/>
              </a:rPr>
              <a:t>tín</a:t>
            </a:r>
            <a:r>
              <a:rPr lang="en-US" b="1" dirty="0">
                <a:solidFill>
                  <a:srgbClr val="2B166E"/>
                </a:solidFill>
                <a:latin typeface="Verdana" charset="0"/>
              </a:rPr>
              <a:t>, </a:t>
            </a:r>
            <a:r>
              <a:rPr lang="en-US" b="1" dirty="0" err="1">
                <a:solidFill>
                  <a:srgbClr val="2B166E"/>
                </a:solidFill>
                <a:latin typeface="Verdana" charset="0"/>
              </a:rPr>
              <a:t>sự</a:t>
            </a:r>
            <a:r>
              <a:rPr lang="en-US" b="1" dirty="0">
                <a:solidFill>
                  <a:srgbClr val="2B166E"/>
                </a:solidFill>
                <a:latin typeface="Verdana" charset="0"/>
              </a:rPr>
              <a:t> </a:t>
            </a:r>
            <a:r>
              <a:rPr lang="en-US" b="1" dirty="0" err="1">
                <a:solidFill>
                  <a:srgbClr val="2B166E"/>
                </a:solidFill>
                <a:latin typeface="Verdana" charset="0"/>
              </a:rPr>
              <a:t>tín</a:t>
            </a:r>
            <a:r>
              <a:rPr lang="en-US" b="1" dirty="0">
                <a:solidFill>
                  <a:srgbClr val="2B166E"/>
                </a:solidFill>
                <a:latin typeface="Verdana" charset="0"/>
              </a:rPr>
              <a:t> </a:t>
            </a:r>
            <a:r>
              <a:rPr lang="en-US" b="1" dirty="0" err="1">
                <a:solidFill>
                  <a:srgbClr val="2B166E"/>
                </a:solidFill>
                <a:latin typeface="Verdana" charset="0"/>
              </a:rPr>
              <a:t>nhiệm</a:t>
            </a:r>
            <a:r>
              <a:rPr lang="en-US" b="1" dirty="0">
                <a:solidFill>
                  <a:srgbClr val="2B166E"/>
                </a:solidFill>
                <a:latin typeface="Verdana" charset="0"/>
              </a:rPr>
              <a:t> </a:t>
            </a:r>
            <a:r>
              <a:rPr lang="en-US" b="1" dirty="0" err="1">
                <a:solidFill>
                  <a:srgbClr val="2B166E"/>
                </a:solidFill>
                <a:latin typeface="Verdana" charset="0"/>
              </a:rPr>
              <a:t>của</a:t>
            </a:r>
            <a:r>
              <a:rPr lang="en-US" b="1" dirty="0">
                <a:solidFill>
                  <a:srgbClr val="2B166E"/>
                </a:solidFill>
                <a:latin typeface="Verdana" charset="0"/>
              </a:rPr>
              <a:t> </a:t>
            </a:r>
            <a:r>
              <a:rPr lang="en-US" b="1" dirty="0" err="1">
                <a:solidFill>
                  <a:srgbClr val="2B166E"/>
                </a:solidFill>
                <a:latin typeface="Verdana" charset="0"/>
              </a:rPr>
              <a:t>khách</a:t>
            </a:r>
            <a:r>
              <a:rPr lang="en-US" b="1" dirty="0">
                <a:solidFill>
                  <a:srgbClr val="2B166E"/>
                </a:solidFill>
                <a:latin typeface="Verdana" charset="0"/>
              </a:rPr>
              <a:t> </a:t>
            </a:r>
            <a:r>
              <a:rPr lang="en-US" b="1" dirty="0" err="1">
                <a:solidFill>
                  <a:srgbClr val="2B166E"/>
                </a:solidFill>
                <a:latin typeface="Verdana" charset="0"/>
              </a:rPr>
              <a:t>hàng</a:t>
            </a:r>
            <a:r>
              <a:rPr lang="en-US" b="1" dirty="0">
                <a:solidFill>
                  <a:srgbClr val="2B166E"/>
                </a:solidFill>
                <a:latin typeface="Verdana" charset="0"/>
              </a:rPr>
              <a:t>, </a:t>
            </a:r>
            <a:r>
              <a:rPr lang="en-US" b="1" dirty="0" err="1">
                <a:solidFill>
                  <a:srgbClr val="2B166E"/>
                </a:solidFill>
                <a:latin typeface="Verdana" charset="0"/>
              </a:rPr>
              <a:t>địa</a:t>
            </a:r>
            <a:r>
              <a:rPr lang="en-US" b="1" dirty="0">
                <a:solidFill>
                  <a:srgbClr val="2B166E"/>
                </a:solidFill>
                <a:latin typeface="Verdana" charset="0"/>
              </a:rPr>
              <a:t> </a:t>
            </a:r>
            <a:r>
              <a:rPr lang="en-US" b="1" dirty="0" err="1">
                <a:solidFill>
                  <a:srgbClr val="2B166E"/>
                </a:solidFill>
                <a:latin typeface="Verdana" charset="0"/>
              </a:rPr>
              <a:t>điểm</a:t>
            </a:r>
            <a:r>
              <a:rPr lang="en-US" b="1" dirty="0">
                <a:solidFill>
                  <a:srgbClr val="2B166E"/>
                </a:solidFill>
                <a:latin typeface="Verdana" charset="0"/>
              </a:rPr>
              <a:t>, </a:t>
            </a:r>
            <a:r>
              <a:rPr lang="en-US" b="1" dirty="0" err="1">
                <a:solidFill>
                  <a:srgbClr val="2B166E"/>
                </a:solidFill>
                <a:latin typeface="Verdana" charset="0"/>
              </a:rPr>
              <a:t>sản</a:t>
            </a:r>
            <a:r>
              <a:rPr lang="en-US" b="1" dirty="0">
                <a:solidFill>
                  <a:srgbClr val="2B166E"/>
                </a:solidFill>
                <a:latin typeface="Verdana" charset="0"/>
              </a:rPr>
              <a:t> </a:t>
            </a:r>
            <a:r>
              <a:rPr lang="en-US" b="1" dirty="0" err="1">
                <a:solidFill>
                  <a:srgbClr val="2B166E"/>
                </a:solidFill>
                <a:latin typeface="Verdana" charset="0"/>
              </a:rPr>
              <a:t>phẩm</a:t>
            </a:r>
            <a:r>
              <a:rPr lang="en-US" b="1" dirty="0">
                <a:solidFill>
                  <a:srgbClr val="2B166E"/>
                </a:solidFill>
                <a:latin typeface="Verdana" charset="0"/>
              </a:rPr>
              <a:t> </a:t>
            </a:r>
            <a:r>
              <a:rPr lang="en-US" b="1" dirty="0" err="1">
                <a:solidFill>
                  <a:srgbClr val="2B166E"/>
                </a:solidFill>
                <a:latin typeface="Verdana" charset="0"/>
              </a:rPr>
              <a:t>và</a:t>
            </a:r>
            <a:r>
              <a:rPr lang="en-US" b="1" dirty="0">
                <a:solidFill>
                  <a:srgbClr val="2B166E"/>
                </a:solidFill>
                <a:latin typeface="Verdana" charset="0"/>
              </a:rPr>
              <a:t> </a:t>
            </a:r>
            <a:r>
              <a:rPr lang="en-US" b="1" dirty="0" err="1">
                <a:solidFill>
                  <a:srgbClr val="2B166E"/>
                </a:solidFill>
                <a:latin typeface="Verdana" charset="0"/>
              </a:rPr>
              <a:t>các</a:t>
            </a:r>
            <a:r>
              <a:rPr lang="en-US" b="1" dirty="0">
                <a:solidFill>
                  <a:srgbClr val="2B166E"/>
                </a:solidFill>
                <a:latin typeface="Verdana" charset="0"/>
              </a:rPr>
              <a:t> </a:t>
            </a:r>
            <a:r>
              <a:rPr lang="en-US" b="1" dirty="0" err="1">
                <a:solidFill>
                  <a:srgbClr val="2B166E"/>
                </a:solidFill>
                <a:latin typeface="Verdana" charset="0"/>
              </a:rPr>
              <a:t>nhân</a:t>
            </a:r>
            <a:r>
              <a:rPr lang="en-US" b="1" dirty="0">
                <a:solidFill>
                  <a:srgbClr val="2B166E"/>
                </a:solidFill>
                <a:latin typeface="Verdana" charset="0"/>
              </a:rPr>
              <a:t> </a:t>
            </a:r>
            <a:r>
              <a:rPr lang="en-US" b="1" dirty="0" err="1">
                <a:solidFill>
                  <a:srgbClr val="2B166E"/>
                </a:solidFill>
                <a:latin typeface="Verdana" charset="0"/>
              </a:rPr>
              <a:t>tố</a:t>
            </a:r>
            <a:r>
              <a:rPr lang="en-US" b="1" dirty="0">
                <a:solidFill>
                  <a:srgbClr val="2B166E"/>
                </a:solidFill>
                <a:latin typeface="Verdana" charset="0"/>
              </a:rPr>
              <a:t> </a:t>
            </a:r>
            <a:r>
              <a:rPr lang="en-US" b="1" dirty="0" err="1">
                <a:solidFill>
                  <a:srgbClr val="2B166E"/>
                </a:solidFill>
                <a:latin typeface="Verdana" charset="0"/>
              </a:rPr>
              <a:t>tương</a:t>
            </a:r>
            <a:r>
              <a:rPr lang="en-US" b="1" dirty="0">
                <a:solidFill>
                  <a:srgbClr val="2B166E"/>
                </a:solidFill>
                <a:latin typeface="Verdana" charset="0"/>
              </a:rPr>
              <a:t> </a:t>
            </a:r>
            <a:r>
              <a:rPr lang="en-US" b="1" dirty="0" err="1">
                <a:solidFill>
                  <a:srgbClr val="2B166E"/>
                </a:solidFill>
                <a:latin typeface="Verdana" charset="0"/>
              </a:rPr>
              <a:t>tự</a:t>
            </a:r>
            <a:r>
              <a:rPr lang="en-US" b="1" dirty="0">
                <a:solidFill>
                  <a:srgbClr val="2B166E"/>
                </a:solidFill>
                <a:latin typeface="Verdana" charset="0"/>
              </a:rPr>
              <a:t> </a:t>
            </a:r>
            <a:r>
              <a:rPr lang="en-US" b="1" dirty="0" err="1">
                <a:solidFill>
                  <a:srgbClr val="2B166E"/>
                </a:solidFill>
                <a:latin typeface="Verdana" charset="0"/>
              </a:rPr>
              <a:t>mang</a:t>
            </a:r>
            <a:r>
              <a:rPr lang="en-US" b="1" dirty="0">
                <a:solidFill>
                  <a:srgbClr val="2B166E"/>
                </a:solidFill>
                <a:latin typeface="Verdana" charset="0"/>
              </a:rPr>
              <a:t> </a:t>
            </a:r>
            <a:r>
              <a:rPr lang="en-US" b="1" dirty="0" err="1">
                <a:solidFill>
                  <a:srgbClr val="2B166E"/>
                </a:solidFill>
                <a:latin typeface="Verdana" charset="0"/>
              </a:rPr>
              <a:t>lại</a:t>
            </a:r>
            <a:r>
              <a:rPr lang="en-US" b="1" dirty="0">
                <a:solidFill>
                  <a:srgbClr val="2B166E"/>
                </a:solidFill>
                <a:latin typeface="Verdana" charset="0"/>
              </a:rPr>
              <a:t> </a:t>
            </a:r>
            <a:r>
              <a:rPr lang="en-US" b="1" dirty="0" err="1">
                <a:solidFill>
                  <a:srgbClr val="2B166E"/>
                </a:solidFill>
                <a:latin typeface="Verdana" charset="0"/>
              </a:rPr>
              <a:t>các</a:t>
            </a:r>
            <a:r>
              <a:rPr lang="en-US" b="1" dirty="0">
                <a:solidFill>
                  <a:srgbClr val="2B166E"/>
                </a:solidFill>
                <a:latin typeface="Verdana" charset="0"/>
              </a:rPr>
              <a:t> </a:t>
            </a:r>
            <a:r>
              <a:rPr lang="en-US" b="1" dirty="0" err="1">
                <a:solidFill>
                  <a:srgbClr val="2B166E"/>
                </a:solidFill>
                <a:latin typeface="Verdana" charset="0"/>
              </a:rPr>
              <a:t>lợi</a:t>
            </a:r>
            <a:r>
              <a:rPr lang="en-US" b="1" dirty="0">
                <a:solidFill>
                  <a:srgbClr val="2B166E"/>
                </a:solidFill>
                <a:latin typeface="Verdana" charset="0"/>
              </a:rPr>
              <a:t> </a:t>
            </a:r>
            <a:r>
              <a:rPr lang="en-US" b="1" dirty="0" err="1">
                <a:solidFill>
                  <a:srgbClr val="2B166E"/>
                </a:solidFill>
                <a:latin typeface="Verdana" charset="0"/>
              </a:rPr>
              <a:t>ích</a:t>
            </a:r>
            <a:r>
              <a:rPr lang="en-US" b="1" dirty="0">
                <a:solidFill>
                  <a:srgbClr val="2B166E"/>
                </a:solidFill>
                <a:latin typeface="Verdana" charset="0"/>
              </a:rPr>
              <a:t> </a:t>
            </a:r>
            <a:r>
              <a:rPr lang="en-US" b="1" dirty="0" err="1">
                <a:solidFill>
                  <a:srgbClr val="2B166E"/>
                </a:solidFill>
                <a:latin typeface="Verdana" charset="0"/>
              </a:rPr>
              <a:t>kinh</a:t>
            </a:r>
            <a:r>
              <a:rPr lang="en-US" b="1" dirty="0">
                <a:solidFill>
                  <a:srgbClr val="2B166E"/>
                </a:solidFill>
                <a:latin typeface="Verdana" charset="0"/>
              </a:rPr>
              <a:t> </a:t>
            </a:r>
            <a:r>
              <a:rPr lang="en-US" b="1" dirty="0" err="1">
                <a:solidFill>
                  <a:srgbClr val="2B166E"/>
                </a:solidFill>
                <a:latin typeface="Verdana" charset="0"/>
              </a:rPr>
              <a:t>tế</a:t>
            </a:r>
            <a:endParaRPr lang="en-US" b="1" dirty="0">
              <a:solidFill>
                <a:srgbClr val="2B166E"/>
              </a:solidFill>
              <a:latin typeface="Verdana" charset="0"/>
            </a:endParaRPr>
          </a:p>
        </p:txBody>
      </p:sp>
    </p:spTree>
    <p:extLst>
      <p:ext uri="{BB962C8B-B14F-4D97-AF65-F5344CB8AC3E}">
        <p14:creationId xmlns:p14="http://schemas.microsoft.com/office/powerpoint/2010/main" val="143388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a:t>Ba đặc tính cơ bản của Goodwill</a:t>
            </a:r>
          </a:p>
        </p:txBody>
      </p:sp>
      <p:sp>
        <p:nvSpPr>
          <p:cNvPr id="48130" name="Slide Number Placeholder 48"/>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8E60FFC-C3E7-E04A-8453-A64AD2FEF27A}" type="slidenum">
              <a:rPr lang="en-US" sz="1400">
                <a:latin typeface="Arial" charset="0"/>
              </a:rPr>
              <a:pPr eaLnBrk="1" hangingPunct="1"/>
              <a:t>22</a:t>
            </a:fld>
            <a:endParaRPr lang="en-US" sz="1400">
              <a:latin typeface="Arial" charset="0"/>
            </a:endParaRPr>
          </a:p>
        </p:txBody>
      </p:sp>
      <p:grpSp>
        <p:nvGrpSpPr>
          <p:cNvPr id="2" name="Group 3"/>
          <p:cNvGrpSpPr>
            <a:grpSpLocks/>
          </p:cNvGrpSpPr>
          <p:nvPr/>
        </p:nvGrpSpPr>
        <p:grpSpPr bwMode="auto">
          <a:xfrm>
            <a:off x="1143000" y="1752600"/>
            <a:ext cx="2170113" cy="4035425"/>
            <a:chOff x="720" y="1296"/>
            <a:chExt cx="1367" cy="2542"/>
          </a:xfrm>
        </p:grpSpPr>
        <p:sp>
          <p:nvSpPr>
            <p:cNvPr id="48161"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2" name="AutoShape 5"/>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3"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4"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5"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6"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nvGrpSpPr>
            <p:cNvPr id="48167" name="Group 10"/>
            <p:cNvGrpSpPr>
              <a:grpSpLocks/>
            </p:cNvGrpSpPr>
            <p:nvPr/>
          </p:nvGrpSpPr>
          <p:grpSpPr bwMode="auto">
            <a:xfrm>
              <a:off x="1189" y="1296"/>
              <a:ext cx="405" cy="405"/>
              <a:chOff x="1289" y="582"/>
              <a:chExt cx="668" cy="668"/>
            </a:xfrm>
          </p:grpSpPr>
          <p:sp>
            <p:nvSpPr>
              <p:cNvPr id="48170" name="Oval 11"/>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xmlns="" w="38100">
                    <a:solidFill>
                      <a:srgbClr val="000000"/>
                    </a:solidFill>
                    <a:round/>
                    <a:headEnd/>
                    <a:tailEnd/>
                  </a14:hiddenLine>
                </a:ext>
              </a:extLst>
            </p:spPr>
            <p:txBody>
              <a:bodyPr anchor="ctr">
                <a:spAutoFit/>
              </a:bodyPr>
              <a:lstStyle/>
              <a:p>
                <a:endParaRPr lang="en-US"/>
              </a:p>
            </p:txBody>
          </p:sp>
          <p:sp>
            <p:nvSpPr>
              <p:cNvPr id="48171"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72"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73"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74"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grpSp>
        <p:sp>
          <p:nvSpPr>
            <p:cNvPr id="48168" name="Text Box 16"/>
            <p:cNvSpPr txBox="1">
              <a:spLocks noChangeArrowheads="1"/>
            </p:cNvSpPr>
            <p:nvPr/>
          </p:nvSpPr>
          <p:spPr bwMode="gray">
            <a:xfrm>
              <a:off x="1276" y="1354"/>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000000"/>
                  </a:solidFill>
                </a:rPr>
                <a:t>1</a:t>
              </a:r>
              <a:endParaRPr lang="en-US"/>
            </a:p>
          </p:txBody>
        </p:sp>
        <p:sp>
          <p:nvSpPr>
            <p:cNvPr id="48169" name="Text Box 17"/>
            <p:cNvSpPr txBox="1">
              <a:spLocks noChangeArrowheads="1"/>
            </p:cNvSpPr>
            <p:nvPr/>
          </p:nvSpPr>
          <p:spPr bwMode="gray">
            <a:xfrm>
              <a:off x="768" y="1776"/>
              <a:ext cx="1296" cy="1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lvl="1" algn="ctr" eaLnBrk="1" hangingPunct="1"/>
              <a:r>
                <a:rPr lang="en-US" b="1">
                  <a:solidFill>
                    <a:srgbClr val="000000"/>
                  </a:solidFill>
                </a:rPr>
                <a:t>Goodwill là tài sản vô hình và khó x</a:t>
              </a:r>
              <a:r>
                <a:rPr lang="vi-VN" b="1">
                  <a:solidFill>
                    <a:srgbClr val="000000"/>
                  </a:solidFill>
                </a:rPr>
                <a:t>ác định</a:t>
              </a:r>
              <a:r>
                <a:rPr lang="en-US" b="1">
                  <a:solidFill>
                    <a:srgbClr val="000000"/>
                  </a:solidFill>
                </a:rPr>
                <a:t> </a:t>
              </a:r>
            </a:p>
            <a:p>
              <a:pPr algn="ctr" eaLnBrk="1" hangingPunct="1"/>
              <a:endParaRPr lang="en-US" b="1">
                <a:solidFill>
                  <a:srgbClr val="000000"/>
                </a:solidFill>
              </a:endParaRPr>
            </a:p>
          </p:txBody>
        </p:sp>
      </p:grpSp>
      <p:grpSp>
        <p:nvGrpSpPr>
          <p:cNvPr id="4" name="Group 18"/>
          <p:cNvGrpSpPr>
            <a:grpSpLocks/>
          </p:cNvGrpSpPr>
          <p:nvPr/>
        </p:nvGrpSpPr>
        <p:grpSpPr bwMode="auto">
          <a:xfrm>
            <a:off x="3276600" y="1755775"/>
            <a:ext cx="2395538" cy="4035425"/>
            <a:chOff x="2064" y="1296"/>
            <a:chExt cx="1509" cy="2542"/>
          </a:xfrm>
        </p:grpSpPr>
        <p:sp>
          <p:nvSpPr>
            <p:cNvPr id="48148"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49" name="AutoShape 20"/>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50"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51"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52" name="Oval 23"/>
            <p:cNvSpPr>
              <a:spLocks noChangeArrowheads="1"/>
            </p:cNvSpPr>
            <p:nvPr/>
          </p:nvSpPr>
          <p:spPr bwMode="gray">
            <a:xfrm>
              <a:off x="2677" y="1296"/>
              <a:ext cx="405" cy="405"/>
            </a:xfrm>
            <a:prstGeom prst="ellipse">
              <a:avLst/>
            </a:prstGeom>
            <a:solidFill>
              <a:srgbClr val="333333"/>
            </a:solidFill>
            <a:ln>
              <a:noFill/>
            </a:ln>
            <a:extLst>
              <a:ext uri="{91240B29-F687-4f45-9708-019B960494DF}">
                <a14:hiddenLine xmlns:a14="http://schemas.microsoft.com/office/drawing/2010/main" xmlns="" w="38100">
                  <a:solidFill>
                    <a:srgbClr val="000000"/>
                  </a:solidFill>
                  <a:round/>
                  <a:headEnd/>
                  <a:tailEnd/>
                </a14:hiddenLine>
              </a:ext>
            </a:extLst>
          </p:spPr>
          <p:txBody>
            <a:bodyPr anchor="ctr">
              <a:spAutoFit/>
            </a:bodyPr>
            <a:lstStyle/>
            <a:p>
              <a:endParaRPr lang="en-US"/>
            </a:p>
          </p:txBody>
        </p:sp>
        <p:sp>
          <p:nvSpPr>
            <p:cNvPr id="48153"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54"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55"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56"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57" name="Text Box 28"/>
            <p:cNvSpPr txBox="1">
              <a:spLocks noChangeArrowheads="1"/>
            </p:cNvSpPr>
            <p:nvPr/>
          </p:nvSpPr>
          <p:spPr bwMode="gray">
            <a:xfrm>
              <a:off x="2764" y="1354"/>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000000"/>
                  </a:solidFill>
                </a:rPr>
                <a:t>2</a:t>
              </a:r>
              <a:endParaRPr lang="en-US"/>
            </a:p>
          </p:txBody>
        </p:sp>
        <p:sp>
          <p:nvSpPr>
            <p:cNvPr id="48158" name="Text Box 29"/>
            <p:cNvSpPr txBox="1">
              <a:spLocks noChangeArrowheads="1"/>
            </p:cNvSpPr>
            <p:nvPr/>
          </p:nvSpPr>
          <p:spPr bwMode="gray">
            <a:xfrm>
              <a:off x="2064" y="1726"/>
              <a:ext cx="1440" cy="1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algn="ctr" eaLnBrk="1" hangingPunct="1"/>
              <a:r>
                <a:rPr lang="en-US" b="1">
                  <a:solidFill>
                    <a:srgbClr val="000000"/>
                  </a:solidFill>
                </a:rPr>
                <a:t>Goodwill chỉ có giá trị t</a:t>
              </a:r>
              <a:r>
                <a:rPr lang="vi-VN" b="1">
                  <a:solidFill>
                    <a:srgbClr val="000000"/>
                  </a:solidFill>
                </a:rPr>
                <a:t>hị trường</a:t>
              </a:r>
              <a:r>
                <a:rPr lang="en-US" b="1">
                  <a:solidFill>
                    <a:srgbClr val="000000"/>
                  </a:solidFill>
                </a:rPr>
                <a:t> khi nó có thể chuyển giao </a:t>
              </a:r>
              <a:r>
                <a:rPr lang="vi-VN" b="1">
                  <a:solidFill>
                    <a:srgbClr val="000000"/>
                  </a:solidFill>
                </a:rPr>
                <a:t>đượ</a:t>
              </a:r>
              <a:r>
                <a:rPr lang="en-US" b="1">
                  <a:solidFill>
                    <a:srgbClr val="000000"/>
                  </a:solidFill>
                </a:rPr>
                <a:t>c</a:t>
              </a:r>
            </a:p>
          </p:txBody>
        </p:sp>
        <p:sp>
          <p:nvSpPr>
            <p:cNvPr id="48159"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60"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grpSp>
        <p:nvGrpSpPr>
          <p:cNvPr id="5" name="Group 32"/>
          <p:cNvGrpSpPr>
            <a:grpSpLocks/>
          </p:cNvGrpSpPr>
          <p:nvPr/>
        </p:nvGrpSpPr>
        <p:grpSpPr bwMode="auto">
          <a:xfrm>
            <a:off x="5715000" y="1755775"/>
            <a:ext cx="2316163" cy="4035425"/>
            <a:chOff x="3600" y="1296"/>
            <a:chExt cx="1459" cy="2542"/>
          </a:xfrm>
        </p:grpSpPr>
        <p:sp>
          <p:nvSpPr>
            <p:cNvPr id="48134"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35" name="AutoShape 34"/>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36"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37"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nvGrpSpPr>
            <p:cNvPr id="48138" name="Group 37"/>
            <p:cNvGrpSpPr>
              <a:grpSpLocks/>
            </p:cNvGrpSpPr>
            <p:nvPr/>
          </p:nvGrpSpPr>
          <p:grpSpPr bwMode="auto">
            <a:xfrm>
              <a:off x="4165" y="1296"/>
              <a:ext cx="405" cy="405"/>
              <a:chOff x="1289" y="582"/>
              <a:chExt cx="668" cy="668"/>
            </a:xfrm>
          </p:grpSpPr>
          <p:sp>
            <p:nvSpPr>
              <p:cNvPr id="48143" name="Oval 38"/>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xmlns="" w="38100">
                    <a:solidFill>
                      <a:srgbClr val="000000"/>
                    </a:solidFill>
                    <a:round/>
                    <a:headEnd/>
                    <a:tailEnd/>
                  </a14:hiddenLine>
                </a:ext>
              </a:extLst>
            </p:spPr>
            <p:txBody>
              <a:bodyPr anchor="ctr">
                <a:spAutoFit/>
              </a:bodyPr>
              <a:lstStyle/>
              <a:p>
                <a:endParaRPr lang="en-US"/>
              </a:p>
            </p:txBody>
          </p:sp>
          <p:sp>
            <p:nvSpPr>
              <p:cNvPr id="48144"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45"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46"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sp>
            <p:nvSpPr>
              <p:cNvPr id="48147"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eaVert" wrap="none" anchor="ctr"/>
              <a:lstStyle/>
              <a:p>
                <a:endParaRPr lang="en-US"/>
              </a:p>
            </p:txBody>
          </p:sp>
        </p:grpSp>
        <p:sp>
          <p:nvSpPr>
            <p:cNvPr id="48139" name="Text Box 43"/>
            <p:cNvSpPr txBox="1">
              <a:spLocks noChangeArrowheads="1"/>
            </p:cNvSpPr>
            <p:nvPr/>
          </p:nvSpPr>
          <p:spPr bwMode="gray">
            <a:xfrm>
              <a:off x="4252" y="1354"/>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000000"/>
                  </a:solidFill>
                </a:rPr>
                <a:t>3</a:t>
              </a:r>
              <a:endParaRPr lang="en-US"/>
            </a:p>
          </p:txBody>
        </p:sp>
        <p:sp>
          <p:nvSpPr>
            <p:cNvPr id="48140" name="Text Box 44"/>
            <p:cNvSpPr txBox="1">
              <a:spLocks noChangeArrowheads="1"/>
            </p:cNvSpPr>
            <p:nvPr/>
          </p:nvSpPr>
          <p:spPr bwMode="gray">
            <a:xfrm>
              <a:off x="3600" y="1726"/>
              <a:ext cx="1296" cy="1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algn="ctr" eaLnBrk="1" hangingPunct="1"/>
              <a:r>
                <a:rPr lang="en-US" b="1"/>
                <a:t>Goodwill có tính chất độc lập với các loại tài sản khác</a:t>
              </a:r>
            </a:p>
          </p:txBody>
        </p:sp>
        <p:sp>
          <p:nvSpPr>
            <p:cNvPr id="48141"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8142"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spTree>
    <p:extLst>
      <p:ext uri="{BB962C8B-B14F-4D97-AF65-F5344CB8AC3E}">
        <p14:creationId xmlns:p14="http://schemas.microsoft.com/office/powerpoint/2010/main" val="3830587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ppt_x</p:attrName>
                                        </p:attrNameLst>
                                      </p:cBhvr>
                                      <p:tavLst>
                                        <p:tav tm="0">
                                          <p:val>
                                            <p:strVal val="#ppt_x-.2"/>
                                          </p:val>
                                        </p:tav>
                                        <p:tav tm="100000">
                                          <p:val>
                                            <p:strVal val="#ppt_x"/>
                                          </p:val>
                                        </p:tav>
                                      </p:tavLst>
                                    </p:anim>
                                    <p:anim calcmode="lin" valueType="num">
                                      <p:cBhvr>
                                        <p:cTn id="2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a:t>C</a:t>
            </a:r>
            <a:r>
              <a:rPr lang="vi-VN"/>
              <a:t>ơ sở</a:t>
            </a:r>
            <a:r>
              <a:rPr lang="en-US"/>
              <a:t> lý luận</a:t>
            </a:r>
          </a:p>
        </p:txBody>
      </p:sp>
      <p:sp>
        <p:nvSpPr>
          <p:cNvPr id="35842" name="Content Placeholder 2"/>
          <p:cNvSpPr>
            <a:spLocks noGrp="1"/>
          </p:cNvSpPr>
          <p:nvPr>
            <p:ph idx="1"/>
          </p:nvPr>
        </p:nvSpPr>
        <p:spPr>
          <a:xfrm>
            <a:off x="228600" y="2819400"/>
            <a:ext cx="8229600" cy="3786188"/>
          </a:xfrm>
          <a:prstGeom prst="cloud">
            <a:avLst/>
          </a:prstGeom>
          <a:ln>
            <a:miter lim="800000"/>
            <a:headEnd/>
            <a:tailEnd/>
          </a:ln>
        </p:spPr>
        <p:txBody>
          <a:bodyPr/>
          <a:lstStyle/>
          <a:p>
            <a:pPr eaLnBrk="1" hangingPunct="1">
              <a:buFont typeface="Wingdings" pitchFamily="2" charset="2"/>
              <a:buNone/>
              <a:defRPr/>
            </a:pPr>
            <a:r>
              <a:rPr lang="en-US">
                <a:ea typeface="+mn-ea"/>
                <a:cs typeface="+mn-cs"/>
              </a:rPr>
              <a:t>	</a:t>
            </a:r>
          </a:p>
        </p:txBody>
      </p:sp>
      <p:sp>
        <p:nvSpPr>
          <p:cNvPr id="49155"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75B2A884-2F30-F94C-B3E7-12B28C3D5BDC}" type="slidenum">
              <a:rPr lang="en-US" sz="1400">
                <a:latin typeface="Arial" charset="0"/>
              </a:rPr>
              <a:pPr eaLnBrk="1" hangingPunct="1"/>
              <a:t>23</a:t>
            </a:fld>
            <a:endParaRPr lang="en-US" sz="1400">
              <a:latin typeface="Arial" charset="0"/>
            </a:endParaRPr>
          </a:p>
        </p:txBody>
      </p:sp>
      <p:sp>
        <p:nvSpPr>
          <p:cNvPr id="4" name="TextBox 3"/>
          <p:cNvSpPr txBox="1"/>
          <p:nvPr/>
        </p:nvSpPr>
        <p:spPr>
          <a:xfrm>
            <a:off x="1219200" y="1600200"/>
            <a:ext cx="7315200" cy="4076045"/>
          </a:xfrm>
          <a:prstGeom prst="cloud">
            <a:avLst/>
          </a:prstGeom>
        </p:spPr>
        <p:style>
          <a:lnRef idx="3">
            <a:schemeClr val="lt1"/>
          </a:lnRef>
          <a:fillRef idx="1">
            <a:schemeClr val="dk1"/>
          </a:fillRef>
          <a:effectRef idx="1">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ctr" eaLnBrk="1" hangingPunct="1">
              <a:buFont typeface="Wingdings" charset="0"/>
              <a:buNone/>
              <a:defRPr/>
            </a:pPr>
            <a:r>
              <a:rPr lang="en-US" dirty="0">
                <a:solidFill>
                  <a:srgbClr val="000000"/>
                </a:solidFill>
                <a:latin typeface="Verdana" charset="0"/>
              </a:rPr>
              <a:t>P</a:t>
            </a:r>
            <a:r>
              <a:rPr lang="vi-VN" dirty="0">
                <a:solidFill>
                  <a:srgbClr val="000000"/>
                </a:solidFill>
                <a:latin typeface="Verdana" charset="0"/>
              </a:rPr>
              <a:t>hương phá</a:t>
            </a:r>
            <a:r>
              <a:rPr lang="en-US" dirty="0">
                <a:solidFill>
                  <a:srgbClr val="000000"/>
                </a:solidFill>
                <a:latin typeface="Verdana" charset="0"/>
              </a:rPr>
              <a:t>p </a:t>
            </a:r>
            <a:r>
              <a:rPr lang="en-US" dirty="0" err="1">
                <a:solidFill>
                  <a:srgbClr val="000000"/>
                </a:solidFill>
                <a:latin typeface="Verdana" charset="0"/>
              </a:rPr>
              <a:t>định</a:t>
            </a:r>
            <a:r>
              <a:rPr lang="en-US" dirty="0">
                <a:solidFill>
                  <a:srgbClr val="000000"/>
                </a:solidFill>
                <a:latin typeface="Verdana" charset="0"/>
              </a:rPr>
              <a:t> </a:t>
            </a:r>
            <a:r>
              <a:rPr lang="en-US" dirty="0" err="1">
                <a:solidFill>
                  <a:srgbClr val="000000"/>
                </a:solidFill>
                <a:latin typeface="Verdana" charset="0"/>
              </a:rPr>
              <a:t>lượng</a:t>
            </a:r>
            <a:r>
              <a:rPr lang="en-US" dirty="0">
                <a:solidFill>
                  <a:srgbClr val="000000"/>
                </a:solidFill>
                <a:latin typeface="Verdana" charset="0"/>
              </a:rPr>
              <a:t> Goodwill </a:t>
            </a:r>
            <a:r>
              <a:rPr lang="en-US" dirty="0" err="1">
                <a:solidFill>
                  <a:srgbClr val="000000"/>
                </a:solidFill>
                <a:latin typeface="Verdana" charset="0"/>
              </a:rPr>
              <a:t>là</a:t>
            </a:r>
            <a:r>
              <a:rPr lang="en-US" dirty="0">
                <a:solidFill>
                  <a:srgbClr val="000000"/>
                </a:solidFill>
                <a:latin typeface="Verdana" charset="0"/>
              </a:rPr>
              <a:t> p</a:t>
            </a:r>
            <a:r>
              <a:rPr lang="vi-VN" dirty="0">
                <a:solidFill>
                  <a:srgbClr val="000000"/>
                </a:solidFill>
                <a:latin typeface="Verdana" charset="0"/>
              </a:rPr>
              <a:t>hương phá</a:t>
            </a:r>
            <a:r>
              <a:rPr lang="en-US" dirty="0">
                <a:solidFill>
                  <a:srgbClr val="000000"/>
                </a:solidFill>
                <a:latin typeface="Verdana" charset="0"/>
              </a:rPr>
              <a:t>p </a:t>
            </a:r>
            <a:r>
              <a:rPr lang="en-US" dirty="0" err="1">
                <a:solidFill>
                  <a:srgbClr val="000000"/>
                </a:solidFill>
                <a:latin typeface="Verdana" charset="0"/>
              </a:rPr>
              <a:t>ước</a:t>
            </a:r>
            <a:r>
              <a:rPr lang="en-US" dirty="0">
                <a:solidFill>
                  <a:srgbClr val="000000"/>
                </a:solidFill>
                <a:latin typeface="Verdana" charset="0"/>
              </a:rPr>
              <a:t> </a:t>
            </a:r>
            <a:r>
              <a:rPr lang="en-US" dirty="0" err="1">
                <a:solidFill>
                  <a:srgbClr val="000000"/>
                </a:solidFill>
                <a:latin typeface="Verdana" charset="0"/>
              </a:rPr>
              <a:t>tính</a:t>
            </a:r>
            <a:r>
              <a:rPr lang="en-US" dirty="0">
                <a:solidFill>
                  <a:srgbClr val="000000"/>
                </a:solidFill>
                <a:latin typeface="Verdana" charset="0"/>
              </a:rPr>
              <a:t> </a:t>
            </a:r>
            <a:r>
              <a:rPr lang="en-US" dirty="0" err="1">
                <a:solidFill>
                  <a:srgbClr val="000000"/>
                </a:solidFill>
                <a:latin typeface="Verdana" charset="0"/>
              </a:rPr>
              <a:t>giá</a:t>
            </a:r>
            <a:r>
              <a:rPr lang="en-US" dirty="0">
                <a:solidFill>
                  <a:srgbClr val="000000"/>
                </a:solidFill>
                <a:latin typeface="Verdana" charset="0"/>
              </a:rPr>
              <a:t> </a:t>
            </a:r>
            <a:r>
              <a:rPr lang="en-US" dirty="0" err="1">
                <a:solidFill>
                  <a:srgbClr val="000000"/>
                </a:solidFill>
                <a:latin typeface="Verdana" charset="0"/>
              </a:rPr>
              <a:t>trị</a:t>
            </a:r>
            <a:r>
              <a:rPr lang="en-US" dirty="0">
                <a:solidFill>
                  <a:srgbClr val="000000"/>
                </a:solidFill>
                <a:latin typeface="Verdana" charset="0"/>
              </a:rPr>
              <a:t> </a:t>
            </a:r>
            <a:r>
              <a:rPr lang="en-US" dirty="0" err="1">
                <a:solidFill>
                  <a:srgbClr val="000000"/>
                </a:solidFill>
                <a:latin typeface="Verdana" charset="0"/>
              </a:rPr>
              <a:t>doanh</a:t>
            </a:r>
            <a:r>
              <a:rPr lang="en-US" dirty="0">
                <a:solidFill>
                  <a:srgbClr val="000000"/>
                </a:solidFill>
                <a:latin typeface="Verdana" charset="0"/>
              </a:rPr>
              <a:t> </a:t>
            </a:r>
            <a:r>
              <a:rPr lang="en-US" dirty="0" err="1">
                <a:solidFill>
                  <a:srgbClr val="000000"/>
                </a:solidFill>
                <a:latin typeface="Verdana" charset="0"/>
              </a:rPr>
              <a:t>nghiệp</a:t>
            </a:r>
            <a:r>
              <a:rPr lang="en-US" dirty="0">
                <a:solidFill>
                  <a:srgbClr val="000000"/>
                </a:solidFill>
                <a:latin typeface="Verdana" charset="0"/>
              </a:rPr>
              <a:t> </a:t>
            </a:r>
            <a:r>
              <a:rPr lang="en-US" dirty="0" err="1">
                <a:solidFill>
                  <a:srgbClr val="000000"/>
                </a:solidFill>
                <a:latin typeface="Verdana" charset="0"/>
              </a:rPr>
              <a:t>dựa</a:t>
            </a:r>
            <a:r>
              <a:rPr lang="en-US" dirty="0">
                <a:solidFill>
                  <a:srgbClr val="000000"/>
                </a:solidFill>
                <a:latin typeface="Verdana" charset="0"/>
              </a:rPr>
              <a:t> </a:t>
            </a:r>
            <a:r>
              <a:rPr lang="en-US" dirty="0" err="1">
                <a:solidFill>
                  <a:srgbClr val="000000"/>
                </a:solidFill>
                <a:latin typeface="Verdana" charset="0"/>
              </a:rPr>
              <a:t>trên</a:t>
            </a:r>
            <a:r>
              <a:rPr lang="en-US" dirty="0">
                <a:solidFill>
                  <a:srgbClr val="000000"/>
                </a:solidFill>
                <a:latin typeface="Verdana" charset="0"/>
              </a:rPr>
              <a:t> </a:t>
            </a:r>
            <a:r>
              <a:rPr lang="en-US" b="1" u="sng" dirty="0" err="1">
                <a:solidFill>
                  <a:srgbClr val="000000"/>
                </a:solidFill>
                <a:latin typeface="Verdana" charset="0"/>
              </a:rPr>
              <a:t>giá</a:t>
            </a:r>
            <a:r>
              <a:rPr lang="en-US" b="1" u="sng" dirty="0">
                <a:solidFill>
                  <a:srgbClr val="000000"/>
                </a:solidFill>
                <a:latin typeface="Verdana" charset="0"/>
              </a:rPr>
              <a:t> </a:t>
            </a:r>
            <a:r>
              <a:rPr lang="en-US" b="1" u="sng" dirty="0" err="1">
                <a:solidFill>
                  <a:srgbClr val="000000"/>
                </a:solidFill>
                <a:latin typeface="Verdana" charset="0"/>
              </a:rPr>
              <a:t>trị</a:t>
            </a:r>
            <a:r>
              <a:rPr lang="en-US" b="1" u="sng" dirty="0">
                <a:solidFill>
                  <a:srgbClr val="000000"/>
                </a:solidFill>
                <a:latin typeface="Verdana" charset="0"/>
              </a:rPr>
              <a:t> </a:t>
            </a:r>
            <a:r>
              <a:rPr lang="en-US" b="1" u="sng" dirty="0" err="1">
                <a:solidFill>
                  <a:srgbClr val="000000"/>
                </a:solidFill>
                <a:latin typeface="Verdana" charset="0"/>
              </a:rPr>
              <a:t>tài</a:t>
            </a:r>
            <a:r>
              <a:rPr lang="en-US" b="1" u="sng" dirty="0">
                <a:solidFill>
                  <a:srgbClr val="000000"/>
                </a:solidFill>
                <a:latin typeface="Verdana" charset="0"/>
              </a:rPr>
              <a:t> </a:t>
            </a:r>
            <a:r>
              <a:rPr lang="en-US" b="1" u="sng" dirty="0" err="1">
                <a:solidFill>
                  <a:srgbClr val="000000"/>
                </a:solidFill>
                <a:latin typeface="Verdana" charset="0"/>
              </a:rPr>
              <a:t>sản</a:t>
            </a:r>
            <a:r>
              <a:rPr lang="en-US" b="1" u="sng" dirty="0">
                <a:solidFill>
                  <a:srgbClr val="000000"/>
                </a:solidFill>
                <a:latin typeface="Verdana" charset="0"/>
              </a:rPr>
              <a:t> </a:t>
            </a:r>
            <a:r>
              <a:rPr lang="en-US" b="1" u="sng" dirty="0" err="1">
                <a:solidFill>
                  <a:srgbClr val="000000"/>
                </a:solidFill>
                <a:latin typeface="Verdana" charset="0"/>
              </a:rPr>
              <a:t>thuần</a:t>
            </a:r>
            <a:r>
              <a:rPr lang="en-US" b="1" u="sng" dirty="0">
                <a:solidFill>
                  <a:srgbClr val="000000"/>
                </a:solidFill>
                <a:latin typeface="Verdana" charset="0"/>
              </a:rPr>
              <a:t> </a:t>
            </a:r>
            <a:r>
              <a:rPr lang="en-US" dirty="0" err="1">
                <a:solidFill>
                  <a:srgbClr val="000000"/>
                </a:solidFill>
                <a:latin typeface="Verdana" charset="0"/>
              </a:rPr>
              <a:t>của</a:t>
            </a:r>
            <a:r>
              <a:rPr lang="en-US" dirty="0">
                <a:solidFill>
                  <a:srgbClr val="000000"/>
                </a:solidFill>
                <a:latin typeface="Verdana" charset="0"/>
              </a:rPr>
              <a:t> </a:t>
            </a:r>
            <a:r>
              <a:rPr lang="en-US" dirty="0" err="1">
                <a:solidFill>
                  <a:srgbClr val="000000"/>
                </a:solidFill>
                <a:latin typeface="Verdana" charset="0"/>
              </a:rPr>
              <a:t>doanh</a:t>
            </a:r>
            <a:r>
              <a:rPr lang="en-US" dirty="0">
                <a:solidFill>
                  <a:srgbClr val="000000"/>
                </a:solidFill>
                <a:latin typeface="Verdana" charset="0"/>
              </a:rPr>
              <a:t> </a:t>
            </a:r>
            <a:r>
              <a:rPr lang="en-US" dirty="0" err="1">
                <a:solidFill>
                  <a:srgbClr val="000000"/>
                </a:solidFill>
                <a:latin typeface="Verdana" charset="0"/>
              </a:rPr>
              <a:t>nghiệp</a:t>
            </a:r>
            <a:r>
              <a:rPr lang="en-US" dirty="0">
                <a:solidFill>
                  <a:srgbClr val="000000"/>
                </a:solidFill>
                <a:latin typeface="Verdana" charset="0"/>
              </a:rPr>
              <a:t> </a:t>
            </a:r>
            <a:r>
              <a:rPr lang="en-US" dirty="0" err="1">
                <a:solidFill>
                  <a:srgbClr val="000000"/>
                </a:solidFill>
                <a:latin typeface="Verdana" charset="0"/>
              </a:rPr>
              <a:t>và</a:t>
            </a:r>
            <a:r>
              <a:rPr lang="en-US" dirty="0">
                <a:solidFill>
                  <a:srgbClr val="000000"/>
                </a:solidFill>
                <a:latin typeface="Verdana" charset="0"/>
              </a:rPr>
              <a:t> </a:t>
            </a:r>
            <a:r>
              <a:rPr lang="en-US" b="1" u="sng" dirty="0" err="1">
                <a:solidFill>
                  <a:srgbClr val="000000"/>
                </a:solidFill>
                <a:latin typeface="Verdana" charset="0"/>
              </a:rPr>
              <a:t>một</a:t>
            </a:r>
            <a:r>
              <a:rPr lang="en-US" b="1" u="sng" dirty="0">
                <a:solidFill>
                  <a:srgbClr val="000000"/>
                </a:solidFill>
                <a:latin typeface="Verdana" charset="0"/>
              </a:rPr>
              <a:t> </a:t>
            </a:r>
            <a:r>
              <a:rPr lang="en-US" b="1" u="sng" dirty="0" err="1">
                <a:solidFill>
                  <a:srgbClr val="000000"/>
                </a:solidFill>
                <a:latin typeface="Verdana" charset="0"/>
              </a:rPr>
              <a:t>phần</a:t>
            </a:r>
            <a:r>
              <a:rPr lang="en-US" b="1" u="sng" dirty="0">
                <a:solidFill>
                  <a:srgbClr val="000000"/>
                </a:solidFill>
                <a:latin typeface="Verdana" charset="0"/>
              </a:rPr>
              <a:t> </a:t>
            </a:r>
            <a:r>
              <a:rPr lang="en-US" b="1" u="sng" dirty="0" err="1">
                <a:solidFill>
                  <a:srgbClr val="000000"/>
                </a:solidFill>
                <a:latin typeface="Verdana" charset="0"/>
              </a:rPr>
              <a:t>giá</a:t>
            </a:r>
            <a:r>
              <a:rPr lang="en-US" b="1" u="sng" dirty="0">
                <a:solidFill>
                  <a:srgbClr val="000000"/>
                </a:solidFill>
                <a:latin typeface="Verdana" charset="0"/>
              </a:rPr>
              <a:t> </a:t>
            </a:r>
            <a:r>
              <a:rPr lang="en-US" b="1" u="sng" dirty="0" err="1">
                <a:solidFill>
                  <a:srgbClr val="000000"/>
                </a:solidFill>
                <a:latin typeface="Verdana" charset="0"/>
              </a:rPr>
              <a:t>trị</a:t>
            </a:r>
            <a:r>
              <a:rPr lang="en-US" b="1" u="sng" dirty="0">
                <a:solidFill>
                  <a:srgbClr val="000000"/>
                </a:solidFill>
                <a:latin typeface="Verdana" charset="0"/>
              </a:rPr>
              <a:t> </a:t>
            </a:r>
            <a:r>
              <a:rPr lang="en-US" b="1" u="sng" dirty="0" err="1">
                <a:solidFill>
                  <a:srgbClr val="000000"/>
                </a:solidFill>
                <a:latin typeface="Verdana" charset="0"/>
              </a:rPr>
              <a:t>tài</a:t>
            </a:r>
            <a:r>
              <a:rPr lang="en-US" b="1" u="sng" dirty="0">
                <a:solidFill>
                  <a:srgbClr val="000000"/>
                </a:solidFill>
                <a:latin typeface="Verdana" charset="0"/>
              </a:rPr>
              <a:t> </a:t>
            </a:r>
            <a:r>
              <a:rPr lang="en-US" b="1" u="sng" dirty="0" err="1">
                <a:solidFill>
                  <a:srgbClr val="000000"/>
                </a:solidFill>
                <a:latin typeface="Verdana" charset="0"/>
              </a:rPr>
              <a:t>sản</a:t>
            </a:r>
            <a:r>
              <a:rPr lang="en-US" b="1" u="sng" dirty="0">
                <a:solidFill>
                  <a:srgbClr val="000000"/>
                </a:solidFill>
                <a:latin typeface="Verdana" charset="0"/>
              </a:rPr>
              <a:t> </a:t>
            </a:r>
            <a:r>
              <a:rPr lang="en-US" b="1" u="sng" dirty="0" err="1">
                <a:solidFill>
                  <a:srgbClr val="000000"/>
                </a:solidFill>
                <a:latin typeface="Verdana" charset="0"/>
              </a:rPr>
              <a:t>vô</a:t>
            </a:r>
            <a:r>
              <a:rPr lang="en-US" b="1" u="sng" dirty="0">
                <a:solidFill>
                  <a:srgbClr val="000000"/>
                </a:solidFill>
                <a:latin typeface="Verdana" charset="0"/>
              </a:rPr>
              <a:t> </a:t>
            </a:r>
            <a:r>
              <a:rPr lang="en-US" b="1" u="sng" dirty="0" err="1">
                <a:solidFill>
                  <a:srgbClr val="000000"/>
                </a:solidFill>
                <a:latin typeface="Verdana" charset="0"/>
              </a:rPr>
              <a:t>hình</a:t>
            </a:r>
            <a:r>
              <a:rPr lang="en-US" b="1" u="sng" dirty="0">
                <a:solidFill>
                  <a:srgbClr val="000000"/>
                </a:solidFill>
                <a:latin typeface="Verdana" charset="0"/>
              </a:rPr>
              <a:t> </a:t>
            </a:r>
            <a:r>
              <a:rPr lang="en-US" dirty="0" err="1">
                <a:solidFill>
                  <a:srgbClr val="000000"/>
                </a:solidFill>
                <a:latin typeface="Verdana" charset="0"/>
              </a:rPr>
              <a:t>của</a:t>
            </a:r>
            <a:r>
              <a:rPr lang="en-US" dirty="0">
                <a:solidFill>
                  <a:srgbClr val="000000"/>
                </a:solidFill>
                <a:latin typeface="Verdana" charset="0"/>
              </a:rPr>
              <a:t> </a:t>
            </a:r>
            <a:r>
              <a:rPr lang="en-US" dirty="0" err="1">
                <a:solidFill>
                  <a:srgbClr val="000000"/>
                </a:solidFill>
                <a:latin typeface="Verdana" charset="0"/>
              </a:rPr>
              <a:t>doanh</a:t>
            </a:r>
            <a:r>
              <a:rPr lang="en-US" dirty="0">
                <a:solidFill>
                  <a:srgbClr val="000000"/>
                </a:solidFill>
                <a:latin typeface="Verdana" charset="0"/>
              </a:rPr>
              <a:t> </a:t>
            </a:r>
            <a:r>
              <a:rPr lang="en-US" dirty="0" err="1">
                <a:solidFill>
                  <a:srgbClr val="000000"/>
                </a:solidFill>
                <a:latin typeface="Verdana" charset="0"/>
              </a:rPr>
              <a:t>nghiệp</a:t>
            </a:r>
            <a:r>
              <a:rPr lang="en-US" dirty="0">
                <a:solidFill>
                  <a:srgbClr val="000000"/>
                </a:solidFill>
                <a:latin typeface="Verdana" charset="0"/>
              </a:rPr>
              <a:t> </a:t>
            </a:r>
          </a:p>
        </p:txBody>
      </p:sp>
    </p:spTree>
    <p:extLst>
      <p:ext uri="{BB962C8B-B14F-4D97-AF65-F5344CB8AC3E}">
        <p14:creationId xmlns:p14="http://schemas.microsoft.com/office/powerpoint/2010/main" val="249525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dirty="0" err="1"/>
              <a:t>Nội</a:t>
            </a:r>
            <a:r>
              <a:rPr lang="en-US" dirty="0"/>
              <a:t> dung </a:t>
            </a:r>
            <a:r>
              <a:rPr lang="en-US" dirty="0" err="1"/>
              <a:t>phương</a:t>
            </a:r>
            <a:r>
              <a:rPr lang="en-US" dirty="0"/>
              <a:t> </a:t>
            </a:r>
            <a:r>
              <a:rPr lang="en-US" dirty="0" err="1"/>
              <a:t>pháp</a:t>
            </a:r>
            <a:endParaRPr lang="en-US" dirty="0"/>
          </a:p>
        </p:txBody>
      </p:sp>
      <p:sp>
        <p:nvSpPr>
          <p:cNvPr id="3" name="Content Placeholder 2"/>
          <p:cNvSpPr>
            <a:spLocks noGrp="1"/>
          </p:cNvSpPr>
          <p:nvPr>
            <p:ph idx="1"/>
          </p:nvPr>
        </p:nvSpPr>
        <p:spPr>
          <a:xfrm>
            <a:off x="779463" y="1949824"/>
            <a:ext cx="4927070" cy="4007224"/>
          </a:xfrm>
        </p:spPr>
        <p:txBody>
          <a:bodyPr>
            <a:normAutofit fontScale="77500" lnSpcReduction="20000"/>
          </a:bodyPr>
          <a:lstStyle/>
          <a:p>
            <a:pPr eaLnBrk="1" hangingPunct="1">
              <a:buFont typeface="Wingdings" charset="0"/>
              <a:buChar char="§"/>
            </a:pPr>
            <a:r>
              <a:rPr lang="en-US" sz="3100" dirty="0" err="1"/>
              <a:t>Công</a:t>
            </a:r>
            <a:r>
              <a:rPr lang="en-US" sz="3100" dirty="0"/>
              <a:t> </a:t>
            </a:r>
            <a:r>
              <a:rPr lang="en-US" sz="3100" dirty="0" err="1"/>
              <a:t>thức</a:t>
            </a:r>
            <a:r>
              <a:rPr lang="en-US" sz="3100" dirty="0"/>
              <a:t> X</a:t>
            </a:r>
            <a:r>
              <a:rPr lang="vi-VN" sz="3100" dirty="0"/>
              <a:t>ác định</a:t>
            </a:r>
            <a:r>
              <a:rPr lang="en-US" sz="3100" dirty="0"/>
              <a:t> GTDN:</a:t>
            </a:r>
          </a:p>
          <a:p>
            <a:pPr eaLnBrk="1" hangingPunct="1">
              <a:buFont typeface="Wingdings" charset="0"/>
              <a:buNone/>
            </a:pPr>
            <a:r>
              <a:rPr lang="en-US" dirty="0"/>
              <a:t>			</a:t>
            </a:r>
          </a:p>
          <a:p>
            <a:pPr eaLnBrk="1" hangingPunct="1">
              <a:buFont typeface="Wingdings" charset="0"/>
              <a:buNone/>
            </a:pPr>
            <a:r>
              <a:rPr lang="en-US" sz="3600" dirty="0">
                <a:solidFill>
                  <a:srgbClr val="103154"/>
                </a:solidFill>
              </a:rPr>
              <a:t>			V</a:t>
            </a:r>
            <a:r>
              <a:rPr lang="en-US" sz="3600" baseline="-25000" dirty="0">
                <a:solidFill>
                  <a:srgbClr val="103154"/>
                </a:solidFill>
              </a:rPr>
              <a:t>0</a:t>
            </a:r>
            <a:r>
              <a:rPr lang="en-US" sz="3600" dirty="0">
                <a:solidFill>
                  <a:srgbClr val="103154"/>
                </a:solidFill>
              </a:rPr>
              <a:t> = ANC + GW</a:t>
            </a:r>
            <a:endParaRPr lang="en-US" dirty="0">
              <a:solidFill>
                <a:srgbClr val="103154"/>
              </a:solidFill>
            </a:endParaRPr>
          </a:p>
          <a:p>
            <a:pPr eaLnBrk="1" hangingPunct="1">
              <a:buFont typeface="Wingdings" charset="0"/>
              <a:buChar char="§"/>
            </a:pPr>
            <a:endParaRPr lang="en-US" dirty="0"/>
          </a:p>
          <a:p>
            <a:pPr eaLnBrk="1" hangingPunct="1">
              <a:buFont typeface="Wingdings" charset="0"/>
              <a:buChar char="§"/>
            </a:pPr>
            <a:r>
              <a:rPr lang="en-US" sz="3100" dirty="0" err="1"/>
              <a:t>Trong</a:t>
            </a:r>
            <a:r>
              <a:rPr lang="en-US" sz="3100" dirty="0"/>
              <a:t> </a:t>
            </a:r>
            <a:r>
              <a:rPr lang="en-US" sz="3100" dirty="0" err="1"/>
              <a:t>đó</a:t>
            </a:r>
            <a:r>
              <a:rPr lang="en-US" sz="3100" dirty="0"/>
              <a:t>: </a:t>
            </a:r>
          </a:p>
          <a:p>
            <a:pPr lvl="2" eaLnBrk="1" hangingPunct="1">
              <a:buFont typeface="Wingdings" charset="0"/>
              <a:buChar char="§"/>
            </a:pPr>
            <a:r>
              <a:rPr lang="en-US" sz="3200" dirty="0"/>
              <a:t>V</a:t>
            </a:r>
            <a:r>
              <a:rPr lang="en-US" sz="3200" baseline="-25000" dirty="0"/>
              <a:t>0</a:t>
            </a:r>
            <a:r>
              <a:rPr lang="en-US" sz="3200" dirty="0"/>
              <a:t>: </a:t>
            </a:r>
            <a:r>
              <a:rPr lang="en-US" sz="3200" dirty="0" err="1"/>
              <a:t>giá</a:t>
            </a:r>
            <a:r>
              <a:rPr lang="en-US" sz="3200" dirty="0"/>
              <a:t> </a:t>
            </a:r>
            <a:r>
              <a:rPr lang="en-US" sz="3200" dirty="0" err="1"/>
              <a:t>trị</a:t>
            </a:r>
            <a:r>
              <a:rPr lang="en-US" sz="3200" dirty="0"/>
              <a:t> </a:t>
            </a:r>
            <a:r>
              <a:rPr lang="en-US" sz="3200" dirty="0" err="1"/>
              <a:t>doanh</a:t>
            </a:r>
            <a:r>
              <a:rPr lang="en-US" sz="3200" dirty="0"/>
              <a:t> </a:t>
            </a:r>
            <a:r>
              <a:rPr lang="en-US" sz="3200" dirty="0" err="1"/>
              <a:t>nghiệp</a:t>
            </a:r>
            <a:endParaRPr lang="en-US" sz="3200" dirty="0"/>
          </a:p>
          <a:p>
            <a:pPr lvl="2" eaLnBrk="1" hangingPunct="1">
              <a:buFont typeface="Wingdings" charset="0"/>
              <a:buChar char="§"/>
            </a:pPr>
            <a:r>
              <a:rPr lang="en-US" sz="3200" dirty="0"/>
              <a:t>ANC: </a:t>
            </a:r>
            <a:r>
              <a:rPr lang="en-US" sz="3200" dirty="0" err="1"/>
              <a:t>giá</a:t>
            </a:r>
            <a:r>
              <a:rPr lang="en-US" sz="3200" dirty="0"/>
              <a:t> </a:t>
            </a:r>
            <a:r>
              <a:rPr lang="en-US" sz="3200" dirty="0" err="1"/>
              <a:t>trị</a:t>
            </a:r>
            <a:r>
              <a:rPr lang="en-US" sz="3200" dirty="0"/>
              <a:t> </a:t>
            </a:r>
            <a:r>
              <a:rPr lang="en-US" sz="3200" dirty="0" err="1"/>
              <a:t>tài</a:t>
            </a:r>
            <a:r>
              <a:rPr lang="en-US" sz="3200" dirty="0"/>
              <a:t> </a:t>
            </a:r>
            <a:r>
              <a:rPr lang="en-US" sz="3200" dirty="0" err="1"/>
              <a:t>sản</a:t>
            </a:r>
            <a:r>
              <a:rPr lang="en-US" sz="3200" dirty="0"/>
              <a:t> </a:t>
            </a:r>
            <a:r>
              <a:rPr lang="en-US" sz="3200" dirty="0" err="1"/>
              <a:t>thuần</a:t>
            </a:r>
            <a:endParaRPr lang="en-US" sz="3200" dirty="0"/>
          </a:p>
          <a:p>
            <a:pPr lvl="2" eaLnBrk="1" hangingPunct="1">
              <a:buFont typeface="Wingdings" charset="0"/>
              <a:buChar char="§"/>
            </a:pPr>
            <a:r>
              <a:rPr lang="en-US" sz="3200" dirty="0"/>
              <a:t>GW: </a:t>
            </a:r>
            <a:r>
              <a:rPr lang="en-US" sz="3200" dirty="0" err="1"/>
              <a:t>giá</a:t>
            </a:r>
            <a:r>
              <a:rPr lang="en-US" sz="3200" dirty="0"/>
              <a:t> </a:t>
            </a:r>
            <a:r>
              <a:rPr lang="en-US" sz="3200" dirty="0" err="1"/>
              <a:t>trị</a:t>
            </a:r>
            <a:r>
              <a:rPr lang="en-US" sz="3200" dirty="0"/>
              <a:t> </a:t>
            </a:r>
            <a:r>
              <a:rPr lang="en-US" sz="3200" dirty="0" err="1"/>
              <a:t>tài</a:t>
            </a:r>
            <a:r>
              <a:rPr lang="en-US" sz="3200" dirty="0"/>
              <a:t> </a:t>
            </a:r>
            <a:r>
              <a:rPr lang="en-US" sz="3200" dirty="0" err="1"/>
              <a:t>sản</a:t>
            </a:r>
            <a:r>
              <a:rPr lang="en-US" sz="3200" dirty="0"/>
              <a:t> </a:t>
            </a:r>
            <a:r>
              <a:rPr lang="en-US" sz="3200" dirty="0" err="1"/>
              <a:t>vô</a:t>
            </a:r>
            <a:r>
              <a:rPr lang="en-US" sz="3200" dirty="0"/>
              <a:t> </a:t>
            </a:r>
            <a:r>
              <a:rPr lang="en-US" sz="3200" dirty="0" err="1"/>
              <a:t>hình</a:t>
            </a:r>
            <a:r>
              <a:rPr lang="en-US" sz="3200" dirty="0"/>
              <a:t> (</a:t>
            </a:r>
            <a:r>
              <a:rPr lang="en-US" sz="3200" dirty="0" err="1"/>
              <a:t>lợi</a:t>
            </a:r>
            <a:r>
              <a:rPr lang="en-US" sz="3200" dirty="0"/>
              <a:t> </a:t>
            </a:r>
            <a:r>
              <a:rPr lang="en-US" sz="3200" dirty="0" err="1"/>
              <a:t>thế</a:t>
            </a:r>
            <a:r>
              <a:rPr lang="en-US" sz="3200" dirty="0"/>
              <a:t> </a:t>
            </a:r>
            <a:r>
              <a:rPr lang="en-US" sz="3200" dirty="0" err="1"/>
              <a:t>thương</a:t>
            </a:r>
            <a:r>
              <a:rPr lang="en-US" sz="3200" dirty="0"/>
              <a:t> </a:t>
            </a:r>
            <a:r>
              <a:rPr lang="en-US" sz="3200" dirty="0" err="1"/>
              <a:t>mại</a:t>
            </a:r>
            <a:r>
              <a:rPr lang="en-US" sz="3200" dirty="0"/>
              <a:t>)</a:t>
            </a:r>
          </a:p>
          <a:p>
            <a:pPr eaLnBrk="1" hangingPunct="1">
              <a:buFont typeface="Wingdings" charset="0"/>
              <a:buChar char="§"/>
            </a:pPr>
            <a:endParaRPr lang="en-US" dirty="0"/>
          </a:p>
        </p:txBody>
      </p:sp>
      <p:sp>
        <p:nvSpPr>
          <p:cNvPr id="5017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7B66797C-48CD-FD44-9591-161439B3E682}" type="slidenum">
              <a:rPr lang="en-US" sz="1400">
                <a:latin typeface="Arial" charset="0"/>
              </a:rPr>
              <a:pPr eaLnBrk="1" hangingPunct="1"/>
              <a:t>24</a:t>
            </a:fld>
            <a:endParaRPr lang="en-US" sz="1400">
              <a:latin typeface="Arial" charset="0"/>
            </a:endParaRPr>
          </a:p>
        </p:txBody>
      </p:sp>
      <p:pic>
        <p:nvPicPr>
          <p:cNvPr id="5" name="Picture 7" descr="182px-Goodwill_Industries_Logo.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5284" y="1831290"/>
            <a:ext cx="2913063" cy="4588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37038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5903913" y="2390775"/>
            <a:ext cx="7086601" cy="639763"/>
          </a:xfrm>
        </p:spPr>
        <p:txBody>
          <a:bodyPr>
            <a:normAutofit fontScale="90000"/>
          </a:bodyPr>
          <a:lstStyle/>
          <a:p>
            <a:pPr eaLnBrk="1" hangingPunct="1"/>
            <a:r>
              <a:rPr lang="en-US"/>
              <a:t>Ký hiệu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8606317"/>
              </p:ext>
            </p:extLst>
          </p:nvPr>
        </p:nvGraphicFramePr>
        <p:xfrm>
          <a:off x="457230" y="1104160"/>
          <a:ext cx="8229600" cy="5446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03" name="Slide Number Placeholder 5"/>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E2C7D5B-FC6B-D74D-B462-6336EBC8EB12}" type="slidenum">
              <a:rPr lang="en-US" sz="1400">
                <a:latin typeface="Arial" charset="0"/>
              </a:rPr>
              <a:pPr eaLnBrk="1" hangingPunct="1"/>
              <a:t>25</a:t>
            </a:fld>
            <a:endParaRPr lang="en-US" sz="1400">
              <a:latin typeface="Arial" charset="0"/>
            </a:endParaRPr>
          </a:p>
        </p:txBody>
      </p:sp>
      <p:sp>
        <p:nvSpPr>
          <p:cNvPr id="2" name="TextBox 1"/>
          <p:cNvSpPr txBox="1"/>
          <p:nvPr/>
        </p:nvSpPr>
        <p:spPr>
          <a:xfrm>
            <a:off x="596900" y="518372"/>
            <a:ext cx="4662488" cy="585788"/>
          </a:xfrm>
          <a:prstGeom prst="rect">
            <a:avLst/>
          </a:prstGeom>
          <a:noFill/>
        </p:spPr>
        <p:txBody>
          <a:bodyPr>
            <a:spAutoFit/>
          </a:bodyPr>
          <a:lstStyle/>
          <a:p>
            <a:pPr>
              <a:defRPr/>
            </a:pPr>
            <a:r>
              <a:rPr lang="en-US" sz="3200" b="1" dirty="0" err="1">
                <a:solidFill>
                  <a:srgbClr val="103154"/>
                </a:solidFill>
                <a:latin typeface="+mj-lt"/>
              </a:rPr>
              <a:t>Giải</a:t>
            </a:r>
            <a:r>
              <a:rPr lang="en-US" sz="3200" b="1" dirty="0">
                <a:solidFill>
                  <a:srgbClr val="103154"/>
                </a:solidFill>
                <a:latin typeface="+mj-lt"/>
              </a:rPr>
              <a:t> </a:t>
            </a:r>
            <a:r>
              <a:rPr lang="en-US" sz="3200" b="1" dirty="0" err="1">
                <a:solidFill>
                  <a:srgbClr val="103154"/>
                </a:solidFill>
                <a:latin typeface="+mj-lt"/>
              </a:rPr>
              <a:t>thích</a:t>
            </a:r>
            <a:r>
              <a:rPr lang="en-US" sz="3200" b="1" dirty="0">
                <a:solidFill>
                  <a:srgbClr val="103154"/>
                </a:solidFill>
                <a:latin typeface="+mj-lt"/>
              </a:rPr>
              <a:t> </a:t>
            </a:r>
            <a:r>
              <a:rPr lang="en-US" sz="3200" b="1" dirty="0" err="1">
                <a:solidFill>
                  <a:srgbClr val="103154"/>
                </a:solidFill>
                <a:latin typeface="+mj-lt"/>
              </a:rPr>
              <a:t>ký</a:t>
            </a:r>
            <a:r>
              <a:rPr lang="en-US" sz="3200" b="1" dirty="0">
                <a:solidFill>
                  <a:srgbClr val="103154"/>
                </a:solidFill>
                <a:latin typeface="+mj-lt"/>
              </a:rPr>
              <a:t> </a:t>
            </a:r>
            <a:r>
              <a:rPr lang="en-US" sz="3200" b="1" dirty="0" err="1">
                <a:solidFill>
                  <a:srgbClr val="103154"/>
                </a:solidFill>
                <a:latin typeface="+mj-lt"/>
              </a:rPr>
              <a:t>hiệu</a:t>
            </a:r>
            <a:r>
              <a:rPr lang="en-US" sz="3200" b="1" dirty="0">
                <a:solidFill>
                  <a:srgbClr val="103154"/>
                </a:solidFill>
                <a:latin typeface="+mj-lt"/>
              </a:rPr>
              <a:t> </a:t>
            </a:r>
          </a:p>
        </p:txBody>
      </p:sp>
    </p:spTree>
    <p:extLst>
      <p:ext uri="{BB962C8B-B14F-4D97-AF65-F5344CB8AC3E}">
        <p14:creationId xmlns:p14="http://schemas.microsoft.com/office/powerpoint/2010/main" val="140630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t>Công thức x</a:t>
            </a:r>
            <a:r>
              <a:rPr lang="vi-VN"/>
              <a:t>ác định</a:t>
            </a:r>
            <a:r>
              <a:rPr lang="en-US"/>
              <a:t> Goodwill </a:t>
            </a:r>
          </a:p>
        </p:txBody>
      </p:sp>
      <p:sp>
        <p:nvSpPr>
          <p:cNvPr id="52226" name="Slide Number Placeholder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D0CEF4F-A230-C146-B2D2-006FC63BED87}" type="slidenum">
              <a:rPr lang="en-US" sz="1400">
                <a:latin typeface="Arial" charset="0"/>
              </a:rPr>
              <a:pPr eaLnBrk="1" hangingPunct="1"/>
              <a:t>26</a:t>
            </a:fld>
            <a:endParaRPr lang="en-US" sz="1400">
              <a:latin typeface="Arial" charset="0"/>
            </a:endParaRPr>
          </a:p>
        </p:txBody>
      </p:sp>
      <p:sp>
        <p:nvSpPr>
          <p:cNvPr id="522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pSp>
        <p:nvGrpSpPr>
          <p:cNvPr id="52228" name="Group 4"/>
          <p:cNvGrpSpPr>
            <a:grpSpLocks/>
          </p:cNvGrpSpPr>
          <p:nvPr/>
        </p:nvGrpSpPr>
        <p:grpSpPr bwMode="auto">
          <a:xfrm>
            <a:off x="652463" y="1743075"/>
            <a:ext cx="5380037" cy="2947988"/>
            <a:chOff x="2057400" y="1622808"/>
            <a:chExt cx="5379140" cy="2949192"/>
          </a:xfrm>
        </p:grpSpPr>
        <p:pic>
          <p:nvPicPr>
            <p:cNvPr id="52230"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1828800"/>
              <a:ext cx="49530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Oval 2"/>
            <p:cNvSpPr/>
            <p:nvPr/>
          </p:nvSpPr>
          <p:spPr>
            <a:xfrm>
              <a:off x="3852563" y="1622808"/>
              <a:ext cx="634894" cy="71943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4458887" y="2000787"/>
              <a:ext cx="2977653" cy="111488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5941364" y="3372947"/>
              <a:ext cx="606324" cy="80360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2229" name="Picture 3" descr="calculating-business-goodwill1.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7163" y="1743075"/>
            <a:ext cx="2636837" cy="4865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9455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t>X</a:t>
            </a:r>
            <a:r>
              <a:rPr lang="vi-VN"/>
              <a:t>ác định</a:t>
            </a:r>
            <a:r>
              <a:rPr lang="en-US"/>
              <a:t> số năm n</a:t>
            </a:r>
          </a:p>
        </p:txBody>
      </p:sp>
      <p:sp>
        <p:nvSpPr>
          <p:cNvPr id="53250"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A859875-D5C3-FB40-A897-FDA0077814FA}" type="slidenum">
              <a:rPr lang="en-US" sz="1400">
                <a:latin typeface="Arial" charset="0"/>
              </a:rPr>
              <a:pPr eaLnBrk="1" hangingPunct="1"/>
              <a:t>27</a:t>
            </a:fld>
            <a:endParaRPr lang="en-US" sz="1400">
              <a:latin typeface="Arial" charset="0"/>
            </a:endParaRPr>
          </a:p>
        </p:txBody>
      </p:sp>
      <p:sp>
        <p:nvSpPr>
          <p:cNvPr id="7" name="TextBox 6"/>
          <p:cNvSpPr txBox="1"/>
          <p:nvPr/>
        </p:nvSpPr>
        <p:spPr bwMode="auto">
          <a:xfrm>
            <a:off x="1712216" y="2596796"/>
            <a:ext cx="5602984" cy="2202001"/>
          </a:xfrm>
          <a:prstGeom prst="cloud">
            <a:avLst/>
          </a:prstGeom>
        </p:spPr>
        <p:style>
          <a:lnRef idx="3">
            <a:schemeClr val="lt1"/>
          </a:lnRef>
          <a:fillRef idx="1">
            <a:schemeClr val="dk1"/>
          </a:fillRef>
          <a:effectRef idx="1">
            <a:schemeClr val="dk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4400" b="1" spc="50" dirty="0">
                <a:ln w="11430"/>
                <a:solidFill>
                  <a:srgbClr val="000000"/>
                </a:solidFill>
                <a:effectLst>
                  <a:outerShdw blurRad="76200" dist="50800" dir="5400000" algn="tl" rotWithShape="0">
                    <a:srgbClr val="000000">
                      <a:alpha val="65000"/>
                    </a:srgbClr>
                  </a:outerShdw>
                </a:effectLst>
              </a:rPr>
              <a:t>n = 3 – 5 </a:t>
            </a:r>
            <a:r>
              <a:rPr lang="en-US" sz="4400" b="1" spc="50" dirty="0" err="1">
                <a:ln w="11430"/>
                <a:solidFill>
                  <a:srgbClr val="000000"/>
                </a:solidFill>
                <a:effectLst>
                  <a:outerShdw blurRad="76200" dist="50800" dir="5400000" algn="tl" rotWithShape="0">
                    <a:srgbClr val="000000">
                      <a:alpha val="65000"/>
                    </a:srgbClr>
                  </a:outerShdw>
                </a:effectLst>
              </a:rPr>
              <a:t>năm</a:t>
            </a:r>
            <a:endParaRPr lang="en-US" sz="4400" b="1" spc="50" dirty="0">
              <a:ln w="11430"/>
              <a:solidFill>
                <a:srgbClr val="00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618051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dirty="0" err="1"/>
              <a:t>Xác</a:t>
            </a:r>
            <a:r>
              <a:rPr lang="en-US" dirty="0"/>
              <a:t> </a:t>
            </a:r>
            <a:r>
              <a:rPr lang="en-US" dirty="0" err="1"/>
              <a:t>định</a:t>
            </a:r>
            <a:r>
              <a:rPr lang="en-US" dirty="0"/>
              <a:t> </a:t>
            </a:r>
            <a:r>
              <a:rPr lang="en-US" dirty="0" err="1"/>
              <a:t>tỷ</a:t>
            </a:r>
            <a:r>
              <a:rPr lang="en-US" dirty="0"/>
              <a:t> </a:t>
            </a:r>
            <a:r>
              <a:rPr lang="en-US" dirty="0" err="1"/>
              <a:t>lệ</a:t>
            </a:r>
            <a:r>
              <a:rPr lang="en-US" dirty="0"/>
              <a:t> </a:t>
            </a:r>
            <a:r>
              <a:rPr lang="en-US" dirty="0" err="1"/>
              <a:t>chiết</a:t>
            </a:r>
            <a:r>
              <a:rPr lang="en-US" dirty="0"/>
              <a:t> </a:t>
            </a:r>
            <a:r>
              <a:rPr lang="en-US" dirty="0" err="1"/>
              <a:t>khấu</a:t>
            </a:r>
            <a:r>
              <a:rPr lang="en-US" dirty="0"/>
              <a:t> </a:t>
            </a:r>
            <a:r>
              <a:rPr lang="en-US" dirty="0" err="1"/>
              <a:t>i</a:t>
            </a:r>
            <a:endParaRPr lang="en-US" dirty="0"/>
          </a:p>
        </p:txBody>
      </p:sp>
      <p:sp>
        <p:nvSpPr>
          <p:cNvPr id="3" name="Content Placeholder 2"/>
          <p:cNvSpPr>
            <a:spLocks noGrp="1"/>
          </p:cNvSpPr>
          <p:nvPr>
            <p:ph idx="1"/>
          </p:nvPr>
        </p:nvSpPr>
        <p:spPr>
          <a:xfrm>
            <a:off x="626532" y="2082800"/>
            <a:ext cx="8060267" cy="4318000"/>
          </a:xfrm>
        </p:spPr>
        <p:txBody>
          <a:bodyPr/>
          <a:lstStyle/>
          <a:p>
            <a:pPr marL="0" indent="0">
              <a:buFont typeface="Wingdings" charset="0"/>
              <a:buNone/>
              <a:defRPr/>
            </a:pPr>
            <a:r>
              <a:rPr lang="en-US" sz="3200" dirty="0" err="1"/>
              <a:t>Tỷ</a:t>
            </a:r>
            <a:r>
              <a:rPr lang="en-US" sz="3200" dirty="0"/>
              <a:t> </a:t>
            </a:r>
            <a:r>
              <a:rPr lang="en-US" sz="3200" dirty="0" err="1"/>
              <a:t>lệ</a:t>
            </a:r>
            <a:r>
              <a:rPr lang="en-US" sz="3200" dirty="0"/>
              <a:t> </a:t>
            </a:r>
            <a:r>
              <a:rPr lang="en-US" sz="3200" dirty="0" err="1"/>
              <a:t>chiết</a:t>
            </a:r>
            <a:r>
              <a:rPr lang="en-US" sz="3200" dirty="0"/>
              <a:t> </a:t>
            </a:r>
            <a:r>
              <a:rPr lang="en-US" sz="3200" dirty="0" err="1"/>
              <a:t>khấu</a:t>
            </a:r>
            <a:r>
              <a:rPr lang="en-US" sz="3200" dirty="0"/>
              <a:t> </a:t>
            </a:r>
            <a:r>
              <a:rPr lang="en-US" sz="3200" b="1" dirty="0" err="1">
                <a:solidFill>
                  <a:srgbClr val="FF0000"/>
                </a:solidFill>
              </a:rPr>
              <a:t>i</a:t>
            </a:r>
            <a:r>
              <a:rPr lang="en-US" sz="3200" dirty="0"/>
              <a:t> </a:t>
            </a:r>
            <a:r>
              <a:rPr lang="en-US" sz="3200" dirty="0" err="1"/>
              <a:t>được</a:t>
            </a:r>
            <a:r>
              <a:rPr lang="en-US" sz="3200" dirty="0"/>
              <a:t> </a:t>
            </a:r>
            <a:r>
              <a:rPr lang="en-US" sz="3200" dirty="0" err="1"/>
              <a:t>xác</a:t>
            </a:r>
            <a:r>
              <a:rPr lang="en-US" sz="3200" dirty="0"/>
              <a:t> </a:t>
            </a:r>
            <a:r>
              <a:rPr lang="en-US" sz="3200" dirty="0" err="1"/>
              <a:t>định</a:t>
            </a:r>
            <a:r>
              <a:rPr lang="en-US" sz="3200" dirty="0"/>
              <a:t> </a:t>
            </a:r>
            <a:r>
              <a:rPr lang="en-US" sz="3200" dirty="0" err="1"/>
              <a:t>bằng</a:t>
            </a:r>
            <a:r>
              <a:rPr lang="en-US" sz="3200" dirty="0"/>
              <a:t>: </a:t>
            </a:r>
          </a:p>
          <a:p>
            <a:pPr lvl="1">
              <a:defRPr/>
            </a:pPr>
            <a:endParaRPr lang="en-US" sz="3200" dirty="0"/>
          </a:p>
          <a:p>
            <a:pPr lvl="1">
              <a:defRPr/>
            </a:pPr>
            <a:r>
              <a:rPr lang="en-US" sz="2800" dirty="0" err="1"/>
              <a:t>Lãi</a:t>
            </a:r>
            <a:r>
              <a:rPr lang="en-US" sz="2800" dirty="0"/>
              <a:t> </a:t>
            </a:r>
            <a:r>
              <a:rPr lang="en-US" sz="2800" dirty="0" err="1"/>
              <a:t>suất</a:t>
            </a:r>
            <a:r>
              <a:rPr lang="en-US" sz="2800" dirty="0"/>
              <a:t> </a:t>
            </a:r>
            <a:r>
              <a:rPr lang="en-US" sz="2800" dirty="0" err="1"/>
              <a:t>trái</a:t>
            </a:r>
            <a:r>
              <a:rPr lang="en-US" sz="2800" dirty="0"/>
              <a:t> </a:t>
            </a:r>
            <a:r>
              <a:rPr lang="en-US" sz="2800" dirty="0" err="1"/>
              <a:t>phiếu</a:t>
            </a:r>
            <a:r>
              <a:rPr lang="en-US" sz="2800" dirty="0"/>
              <a:t> </a:t>
            </a:r>
            <a:r>
              <a:rPr lang="en-US" sz="2800" dirty="0" err="1"/>
              <a:t>chính</a:t>
            </a:r>
            <a:r>
              <a:rPr lang="en-US" sz="2800" dirty="0"/>
              <a:t> </a:t>
            </a:r>
            <a:r>
              <a:rPr lang="en-US" sz="2800" dirty="0" err="1"/>
              <a:t>phủ</a:t>
            </a:r>
            <a:r>
              <a:rPr lang="en-US" sz="2800" dirty="0"/>
              <a:t> + </a:t>
            </a:r>
            <a:r>
              <a:rPr lang="en-US" sz="2800" dirty="0" err="1"/>
              <a:t>tỷ</a:t>
            </a:r>
            <a:r>
              <a:rPr lang="en-US" sz="2800" dirty="0"/>
              <a:t> </a:t>
            </a:r>
            <a:r>
              <a:rPr lang="en-US" sz="2800" dirty="0" err="1"/>
              <a:t>lệ</a:t>
            </a:r>
            <a:r>
              <a:rPr lang="en-US" sz="2800" dirty="0"/>
              <a:t> </a:t>
            </a:r>
            <a:r>
              <a:rPr lang="en-US" sz="2800" dirty="0" err="1"/>
              <a:t>rủi</a:t>
            </a:r>
            <a:r>
              <a:rPr lang="en-US" sz="2800" dirty="0"/>
              <a:t> </a:t>
            </a:r>
            <a:r>
              <a:rPr lang="en-US" sz="2800" dirty="0" err="1"/>
              <a:t>ro</a:t>
            </a:r>
            <a:endParaRPr lang="en-US" sz="2800" dirty="0"/>
          </a:p>
          <a:p>
            <a:pPr lvl="1">
              <a:defRPr/>
            </a:pPr>
            <a:endParaRPr lang="en-US" sz="3200" dirty="0"/>
          </a:p>
          <a:p>
            <a:pPr lvl="1">
              <a:defRPr/>
            </a:pPr>
            <a:endParaRPr lang="en-US" sz="3200" dirty="0"/>
          </a:p>
          <a:p>
            <a:pPr lvl="1">
              <a:defRPr/>
            </a:pPr>
            <a:r>
              <a:rPr lang="en-US" sz="2800" dirty="0" err="1"/>
              <a:t>Xác</a:t>
            </a:r>
            <a:r>
              <a:rPr lang="en-US" sz="2800" dirty="0"/>
              <a:t> </a:t>
            </a:r>
            <a:r>
              <a:rPr lang="en-US" sz="2800" dirty="0" err="1"/>
              <a:t>định</a:t>
            </a:r>
            <a:r>
              <a:rPr lang="en-US" sz="2800" dirty="0"/>
              <a:t> </a:t>
            </a:r>
            <a:r>
              <a:rPr lang="en-US" sz="2800" dirty="0" err="1"/>
              <a:t>theo</a:t>
            </a:r>
            <a:r>
              <a:rPr lang="en-US" sz="2800" dirty="0"/>
              <a:t> CAPM</a:t>
            </a:r>
          </a:p>
          <a:p>
            <a:pPr marL="457200" lvl="1" indent="0">
              <a:buFont typeface="Arial" charset="0"/>
              <a:buNone/>
              <a:defRPr/>
            </a:pPr>
            <a:r>
              <a:rPr lang="en-US" sz="2800" dirty="0">
                <a:solidFill>
                  <a:srgbClr val="103154"/>
                </a:solidFill>
                <a:latin typeface="Times New Roman" charset="0"/>
                <a:cs typeface="Calibri" charset="0"/>
              </a:rPr>
              <a:t>          </a:t>
            </a:r>
            <a:r>
              <a:rPr lang="en-US" sz="3200" dirty="0" err="1">
                <a:solidFill>
                  <a:srgbClr val="103154"/>
                </a:solidFill>
                <a:latin typeface="Times New Roman" charset="0"/>
                <a:cs typeface="Calibri" charset="0"/>
              </a:rPr>
              <a:t>R</a:t>
            </a:r>
            <a:r>
              <a:rPr lang="en-US" sz="3200" baseline="-30000" dirty="0" err="1">
                <a:solidFill>
                  <a:srgbClr val="103154"/>
                </a:solidFill>
                <a:latin typeface="Times New Roman" charset="0"/>
                <a:cs typeface="Calibri" charset="0"/>
              </a:rPr>
              <a:t>i</a:t>
            </a:r>
            <a:r>
              <a:rPr lang="en-US" sz="3200" dirty="0">
                <a:solidFill>
                  <a:srgbClr val="103154"/>
                </a:solidFill>
                <a:latin typeface="Times New Roman" charset="0"/>
                <a:cs typeface="Calibri" charset="0"/>
              </a:rPr>
              <a:t> = </a:t>
            </a:r>
            <a:r>
              <a:rPr lang="en-US" sz="3200" dirty="0" err="1">
                <a:solidFill>
                  <a:srgbClr val="103154"/>
                </a:solidFill>
                <a:latin typeface="Times New Roman" charset="0"/>
                <a:cs typeface="Calibri" charset="0"/>
              </a:rPr>
              <a:t>R</a:t>
            </a:r>
            <a:r>
              <a:rPr lang="en-US" sz="3200" baseline="-30000" dirty="0" err="1">
                <a:solidFill>
                  <a:srgbClr val="103154"/>
                </a:solidFill>
                <a:latin typeface="Times New Roman" charset="0"/>
                <a:cs typeface="Calibri" charset="0"/>
              </a:rPr>
              <a:t>f</a:t>
            </a:r>
            <a:r>
              <a:rPr lang="en-US" sz="3200" dirty="0">
                <a:solidFill>
                  <a:srgbClr val="103154"/>
                </a:solidFill>
                <a:latin typeface="Times New Roman" charset="0"/>
                <a:cs typeface="Calibri" charset="0"/>
              </a:rPr>
              <a:t> + β</a:t>
            </a:r>
            <a:r>
              <a:rPr lang="en-US" sz="3200" baseline="-30000" dirty="0" err="1">
                <a:solidFill>
                  <a:srgbClr val="103154"/>
                </a:solidFill>
                <a:latin typeface="Times New Roman" charset="0"/>
                <a:cs typeface="Calibri" charset="0"/>
              </a:rPr>
              <a:t>i</a:t>
            </a:r>
            <a:r>
              <a:rPr lang="en-US" sz="3200" dirty="0">
                <a:solidFill>
                  <a:srgbClr val="103154"/>
                </a:solidFill>
                <a:latin typeface="Times New Roman" charset="0"/>
                <a:cs typeface="Calibri" charset="0"/>
              </a:rPr>
              <a:t>(</a:t>
            </a:r>
            <a:r>
              <a:rPr lang="en-US" sz="3200" dirty="0" err="1">
                <a:solidFill>
                  <a:srgbClr val="103154"/>
                </a:solidFill>
                <a:latin typeface="Times New Roman" charset="0"/>
                <a:cs typeface="Calibri" charset="0"/>
              </a:rPr>
              <a:t>R</a:t>
            </a:r>
            <a:r>
              <a:rPr lang="en-US" sz="3200" baseline="-30000" dirty="0" err="1">
                <a:solidFill>
                  <a:srgbClr val="103154"/>
                </a:solidFill>
                <a:latin typeface="Times New Roman" charset="0"/>
                <a:cs typeface="Calibri" charset="0"/>
              </a:rPr>
              <a:t>m</a:t>
            </a:r>
            <a:r>
              <a:rPr lang="en-US" sz="3200" dirty="0">
                <a:solidFill>
                  <a:srgbClr val="103154"/>
                </a:solidFill>
                <a:latin typeface="Times New Roman" charset="0"/>
                <a:cs typeface="Calibri" charset="0"/>
              </a:rPr>
              <a:t> – </a:t>
            </a:r>
            <a:r>
              <a:rPr lang="en-US" sz="3200" dirty="0" err="1">
                <a:solidFill>
                  <a:srgbClr val="103154"/>
                </a:solidFill>
                <a:latin typeface="Times New Roman" charset="0"/>
                <a:cs typeface="Calibri" charset="0"/>
              </a:rPr>
              <a:t>R</a:t>
            </a:r>
            <a:r>
              <a:rPr lang="en-US" sz="3200" baseline="-30000" dirty="0" err="1">
                <a:solidFill>
                  <a:srgbClr val="103154"/>
                </a:solidFill>
                <a:latin typeface="Times New Roman" charset="0"/>
                <a:cs typeface="Calibri" charset="0"/>
              </a:rPr>
              <a:t>f</a:t>
            </a:r>
            <a:r>
              <a:rPr lang="en-US" sz="3200" dirty="0">
                <a:solidFill>
                  <a:srgbClr val="103154"/>
                </a:solidFill>
                <a:latin typeface="Times New Roman" charset="0"/>
                <a:cs typeface="Calibri" charset="0"/>
              </a:rPr>
              <a:t>)</a:t>
            </a:r>
            <a:endParaRPr lang="en-US" sz="1400" dirty="0">
              <a:solidFill>
                <a:srgbClr val="103154"/>
              </a:solidFill>
              <a:latin typeface="Times New Roman" charset="0"/>
              <a:cs typeface="Calibri" charset="0"/>
            </a:endParaRPr>
          </a:p>
          <a:p>
            <a:pPr lvl="1">
              <a:defRPr/>
            </a:pPr>
            <a:endParaRPr lang="en-US" dirty="0"/>
          </a:p>
          <a:p>
            <a:pPr lvl="1">
              <a:defRPr/>
            </a:pPr>
            <a:endParaRPr lang="en-US" dirty="0"/>
          </a:p>
          <a:p>
            <a:pPr>
              <a:defRPr/>
            </a:pPr>
            <a:endParaRPr lang="en-US" dirty="0"/>
          </a:p>
        </p:txBody>
      </p:sp>
      <p:sp>
        <p:nvSpPr>
          <p:cNvPr id="13824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A8E6529-7FFD-2F4D-BF41-6FEFE62B89C7}" type="slidenum">
              <a:rPr lang="en-US" sz="1400">
                <a:latin typeface="Arial" charset="0"/>
                <a:cs typeface="Arial" charset="0"/>
              </a:rPr>
              <a:pPr eaLnBrk="1" hangingPunct="1"/>
              <a:t>28</a:t>
            </a:fld>
            <a:endParaRPr lang="en-US" sz="1400">
              <a:latin typeface="Arial" charset="0"/>
              <a:cs typeface="Arial" charset="0"/>
            </a:endParaRPr>
          </a:p>
        </p:txBody>
      </p:sp>
      <p:pic>
        <p:nvPicPr>
          <p:cNvPr id="138244" name="Picture 4" descr="images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1163271">
            <a:off x="6172114" y="4094359"/>
            <a:ext cx="2373868" cy="2373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3957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a:t>Xác định siêu lợi nhuận năm 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3687448"/>
              </p:ext>
            </p:extLst>
          </p:nvPr>
        </p:nvGraphicFramePr>
        <p:xfrm>
          <a:off x="160866" y="1700742"/>
          <a:ext cx="8915400" cy="5038725"/>
        </p:xfrm>
        <a:graphic>
          <a:graphicData uri="http://schemas.openxmlformats.org/drawingml/2006/table">
            <a:tbl>
              <a:tblPr/>
              <a:tblGrid>
                <a:gridCol w="22288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1799167">
                  <a:extLst>
                    <a:ext uri="{9D8B030D-6E8A-4147-A177-3AD203B41FA5}">
                      <a16:colId xmlns:a16="http://schemas.microsoft.com/office/drawing/2014/main" val="20002"/>
                    </a:ext>
                  </a:extLst>
                </a:gridCol>
                <a:gridCol w="2658533">
                  <a:extLst>
                    <a:ext uri="{9D8B030D-6E8A-4147-A177-3AD203B41FA5}">
                      <a16:colId xmlns:a16="http://schemas.microsoft.com/office/drawing/2014/main" val="20003"/>
                    </a:ext>
                  </a:extLst>
                </a:gridCol>
              </a:tblGrid>
              <a:tr h="1107481">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1" i="0" u="none" strike="noStrike" cap="none" normalizeH="0" baseline="0">
                          <a:ln>
                            <a:noFill/>
                          </a:ln>
                          <a:solidFill>
                            <a:srgbClr val="FFFFFF"/>
                          </a:solidFill>
                          <a:effectLst/>
                          <a:latin typeface="Times New Roman" charset="0"/>
                          <a:ea typeface="ＭＳ Ｐゴシック" charset="0"/>
                          <a:cs typeface="Times New Roman" charset="0"/>
                        </a:rPr>
                        <a:t>Tên phương pháp</a:t>
                      </a:r>
                      <a:endParaRPr kumimoji="0" lang="en-US" sz="1600" b="1" i="0" u="none" strike="noStrike" cap="none" normalizeH="0" baseline="0">
                        <a:ln>
                          <a:noFill/>
                        </a:ln>
                        <a:solidFill>
                          <a:srgbClr val="FFFFFF"/>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1" i="0" u="none" strike="noStrike" cap="none" normalizeH="0" baseline="0">
                          <a:ln>
                            <a:noFill/>
                          </a:ln>
                          <a:solidFill>
                            <a:srgbClr val="FFFFFF"/>
                          </a:solidFill>
                          <a:effectLst/>
                          <a:latin typeface="Times New Roman" charset="0"/>
                          <a:ea typeface="ＭＳ Ｐゴシック" charset="0"/>
                          <a:cs typeface="Times New Roman" charset="0"/>
                        </a:rPr>
                        <a:t>Tỷ suất sinh lợi bình thường của tài sản (r)</a:t>
                      </a:r>
                      <a:endParaRPr kumimoji="0" lang="en-US" sz="1600" b="1" i="0" u="none" strike="noStrike" cap="none" normalizeH="0" baseline="0">
                        <a:ln>
                          <a:noFill/>
                        </a:ln>
                        <a:solidFill>
                          <a:srgbClr val="FFFFFF"/>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Lợi</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nhuận</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B</a:t>
                      </a:r>
                      <a:r>
                        <a:rPr kumimoji="0" lang="en-US" sz="2000" b="1" i="0" u="none" strike="noStrike" cap="none" normalizeH="0" baseline="-25000" dirty="0" err="1">
                          <a:ln>
                            <a:noFill/>
                          </a:ln>
                          <a:solidFill>
                            <a:srgbClr val="FFFFFF"/>
                          </a:solidFill>
                          <a:effectLst/>
                          <a:latin typeface="Times New Roman" charset="0"/>
                          <a:ea typeface="ＭＳ Ｐゴシック" charset="0"/>
                          <a:cs typeface="Times New Roman" charset="0"/>
                        </a:rPr>
                        <a:t>t</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a:t>
                      </a:r>
                      <a:endParaRPr kumimoji="0" lang="en-US" sz="1600" b="1" i="0" u="none" strike="noStrike" cap="none" normalizeH="0" baseline="0" dirty="0">
                        <a:ln>
                          <a:noFill/>
                        </a:ln>
                        <a:solidFill>
                          <a:srgbClr val="FFFFFF"/>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Tài</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sản</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đầu</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tư</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vào</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kinh</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t>
                      </a:r>
                      <a:r>
                        <a:rPr kumimoji="0" lang="en-US" sz="2000" b="1" i="0" u="none" strike="noStrike" cap="none" normalizeH="0" baseline="0" dirty="0" err="1">
                          <a:ln>
                            <a:noFill/>
                          </a:ln>
                          <a:solidFill>
                            <a:srgbClr val="FFFFFF"/>
                          </a:solidFill>
                          <a:effectLst/>
                          <a:latin typeface="Times New Roman" charset="0"/>
                          <a:ea typeface="ＭＳ Ｐゴシック" charset="0"/>
                          <a:cs typeface="Times New Roman" charset="0"/>
                        </a:rPr>
                        <a:t>doanh</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 (A</a:t>
                      </a:r>
                      <a:r>
                        <a:rPr kumimoji="0" lang="en-US" sz="2000" b="1" i="0" u="none" strike="noStrike" cap="none" normalizeH="0" baseline="-25000" dirty="0">
                          <a:ln>
                            <a:noFill/>
                          </a:ln>
                          <a:solidFill>
                            <a:srgbClr val="FFFFFF"/>
                          </a:solidFill>
                          <a:effectLst/>
                          <a:latin typeface="Times New Roman" charset="0"/>
                          <a:ea typeface="ＭＳ Ｐゴシック" charset="0"/>
                          <a:cs typeface="Times New Roman" charset="0"/>
                        </a:rPr>
                        <a:t>t</a:t>
                      </a:r>
                      <a:r>
                        <a:rPr kumimoji="0" lang="en-US" sz="2000" b="1" i="0" u="none" strike="noStrike" cap="none" normalizeH="0" baseline="0" dirty="0">
                          <a:ln>
                            <a:noFill/>
                          </a:ln>
                          <a:solidFill>
                            <a:srgbClr val="FFFFFF"/>
                          </a:solidFill>
                          <a:effectLst/>
                          <a:latin typeface="Times New Roman" charset="0"/>
                          <a:ea typeface="ＭＳ Ｐゴシック" charset="0"/>
                          <a:cs typeface="Times New Roman" charset="0"/>
                        </a:rPr>
                        <a:t>)</a:t>
                      </a:r>
                      <a:endParaRPr kumimoji="0" lang="en-US" sz="1600" b="1" i="0" u="none" strike="noStrike" cap="none" normalizeH="0" baseline="0" dirty="0">
                        <a:ln>
                          <a:noFill/>
                        </a:ln>
                        <a:solidFill>
                          <a:srgbClr val="FFFFFF"/>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512017">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UEC (Hiệp hội chuyên gia kế toán Châu Âu)</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Chi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phí</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sử</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dụng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vốn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bình</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quân</a:t>
                      </a:r>
                      <a:endParaRPr kumimoji="0" lang="en-US" sz="1600" b="0" i="0" u="none" strike="noStrike" cap="none" normalizeH="0" baseline="0" dirty="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Lợi nhuận sau thuế trước lãi vay</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Tổng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giá</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trị</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sản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không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phân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biệt</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sản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được</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trợ</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bằng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nguồn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vốn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nào</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a:t>
                      </a:r>
                      <a:endParaRPr kumimoji="0" lang="en-US" sz="1600" b="0" i="0" u="none" strike="noStrike" cap="none" normalizeH="0" baseline="0" dirty="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extLst>
                  <a:ext uri="{0D108BD9-81ED-4DB2-BD59-A6C34878D82A}">
                    <a16:rowId xmlns:a16="http://schemas.microsoft.com/office/drawing/2014/main" val="10001"/>
                  </a:ext>
                </a:extLst>
              </a:tr>
              <a:tr h="907210">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Anglo – Saxons</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E9"/>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Chi phí sử dụng vốn chủ sở hữu</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E9"/>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Lợi nhuận thuần</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E9"/>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Giá</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trị</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sản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thuần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được</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đánh</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giá</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lại</a:t>
                      </a:r>
                      <a:endParaRPr kumimoji="0" lang="en-US" sz="1600" b="0" i="0" u="none" strike="noStrike" cap="none" normalizeH="0" baseline="0" dirty="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E9"/>
                    </a:solidFill>
                  </a:tcPr>
                </a:tc>
                <a:extLst>
                  <a:ext uri="{0D108BD9-81ED-4DB2-BD59-A6C34878D82A}">
                    <a16:rowId xmlns:a16="http://schemas.microsoft.com/office/drawing/2014/main" val="10002"/>
                  </a:ext>
                </a:extLst>
              </a:tr>
              <a:tr h="1512017">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CPNE (Vốn thường xuyên cần thiết cho kinh doanh)</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Chi phí sử dụng vốn bình quân tính riêng cho các nguồn tài trợ dài và trung hạn</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a:ln>
                            <a:noFill/>
                          </a:ln>
                          <a:solidFill>
                            <a:srgbClr val="000000"/>
                          </a:solidFill>
                          <a:effectLst/>
                          <a:latin typeface="Times New Roman" charset="0"/>
                          <a:ea typeface="ＭＳ Ｐゴシック" charset="0"/>
                          <a:cs typeface="Times New Roman" charset="0"/>
                        </a:rPr>
                        <a:t>Lợi nhuận sau thuế trước lãi vay trung và dài hạn</a:t>
                      </a:r>
                      <a:endParaRPr kumimoji="0" lang="en-US" sz="1600" b="0" i="0" u="none" strike="noStrike" cap="none" normalizeH="0" baseline="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Vốn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thường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xuyên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được</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trợ</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bằng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các</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nguồn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ổn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định</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dài</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hạn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và</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trung</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 </a:t>
                      </a:r>
                      <a:r>
                        <a:rPr kumimoji="0" lang="en-US" sz="2000" b="0" i="0" u="none" strike="noStrike" cap="none" normalizeH="0" baseline="0" dirty="0" err="1">
                          <a:ln>
                            <a:noFill/>
                          </a:ln>
                          <a:solidFill>
                            <a:srgbClr val="000000"/>
                          </a:solidFill>
                          <a:effectLst/>
                          <a:latin typeface="Times New Roman" charset="0"/>
                          <a:ea typeface="ＭＳ Ｐゴシック" charset="0"/>
                          <a:cs typeface="Times New Roman" charset="0"/>
                        </a:rPr>
                        <a:t>hạn</a:t>
                      </a:r>
                      <a:r>
                        <a:rPr kumimoji="0" lang="en-US" sz="2000" b="0" i="0" u="none" strike="noStrike" cap="none" normalizeH="0" baseline="0" dirty="0">
                          <a:ln>
                            <a:noFill/>
                          </a:ln>
                          <a:solidFill>
                            <a:srgbClr val="000000"/>
                          </a:solidFill>
                          <a:effectLst/>
                          <a:latin typeface="Times New Roman" charset="0"/>
                          <a:ea typeface="ＭＳ Ｐゴシック" charset="0"/>
                          <a:cs typeface="Times New Roman" charset="0"/>
                        </a:rPr>
                        <a:t>)</a:t>
                      </a:r>
                      <a:endParaRPr kumimoji="0" lang="en-US" sz="1600" b="0" i="0" u="none" strike="noStrike" cap="none" normalizeH="0" baseline="0" dirty="0">
                        <a:ln>
                          <a:noFill/>
                        </a:ln>
                        <a:solidFill>
                          <a:srgbClr val="000000"/>
                        </a:solidFill>
                        <a:effectLst/>
                        <a:latin typeface="Calibri" charset="0"/>
                        <a:ea typeface="Calibri"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CF"/>
                    </a:solidFill>
                  </a:tcPr>
                </a:tc>
                <a:extLst>
                  <a:ext uri="{0D108BD9-81ED-4DB2-BD59-A6C34878D82A}">
                    <a16:rowId xmlns:a16="http://schemas.microsoft.com/office/drawing/2014/main" val="10003"/>
                  </a:ext>
                </a:extLst>
              </a:tr>
            </a:tbl>
          </a:graphicData>
        </a:graphic>
      </p:graphicFrame>
      <p:sp>
        <p:nvSpPr>
          <p:cNvPr id="13929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0244EC0F-08AF-E844-9122-9CEE1A80A847}" type="slidenum">
              <a:rPr lang="en-US" sz="1400">
                <a:latin typeface="Arial" charset="0"/>
                <a:cs typeface="Arial" charset="0"/>
              </a:rPr>
              <a:pPr eaLnBrk="1" hangingPunct="1"/>
              <a:t>29</a:t>
            </a:fld>
            <a:endParaRPr lang="en-US" sz="1400">
              <a:latin typeface="Arial" charset="0"/>
              <a:cs typeface="Arial" charset="0"/>
            </a:endParaRPr>
          </a:p>
        </p:txBody>
      </p:sp>
    </p:spTree>
    <p:extLst>
      <p:ext uri="{BB962C8B-B14F-4D97-AF65-F5344CB8AC3E}">
        <p14:creationId xmlns:p14="http://schemas.microsoft.com/office/powerpoint/2010/main" val="397184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t>PP giá trị Tài sản thuần</a:t>
            </a:r>
          </a:p>
        </p:txBody>
      </p:sp>
      <p:sp>
        <p:nvSpPr>
          <p:cNvPr id="34818" name="Slide Number Placeholder 3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F38C0E02-BA5F-F44D-B63C-05669475C49D}" type="slidenum">
              <a:rPr lang="en-US" sz="1400">
                <a:latin typeface="Arial" charset="0"/>
              </a:rPr>
              <a:pPr eaLnBrk="1" hangingPunct="1"/>
              <a:t>3</a:t>
            </a:fld>
            <a:endParaRPr lang="en-US" sz="1400">
              <a:latin typeface="Arial" charset="0"/>
            </a:endParaRPr>
          </a:p>
        </p:txBody>
      </p:sp>
      <p:grpSp>
        <p:nvGrpSpPr>
          <p:cNvPr id="2" name="Group 37"/>
          <p:cNvGrpSpPr>
            <a:grpSpLocks/>
          </p:cNvGrpSpPr>
          <p:nvPr/>
        </p:nvGrpSpPr>
        <p:grpSpPr bwMode="auto">
          <a:xfrm>
            <a:off x="1779058" y="1927225"/>
            <a:ext cx="5410200" cy="665163"/>
            <a:chOff x="1152" y="1275"/>
            <a:chExt cx="3408" cy="419"/>
          </a:xfrm>
        </p:grpSpPr>
        <p:grpSp>
          <p:nvGrpSpPr>
            <p:cNvPr id="34845" name="Group 3"/>
            <p:cNvGrpSpPr>
              <a:grpSpLocks/>
            </p:cNvGrpSpPr>
            <p:nvPr/>
          </p:nvGrpSpPr>
          <p:grpSpPr bwMode="auto">
            <a:xfrm>
              <a:off x="1152" y="1275"/>
              <a:ext cx="480" cy="419"/>
              <a:chOff x="1110" y="2656"/>
              <a:chExt cx="1549" cy="1351"/>
            </a:xfrm>
          </p:grpSpPr>
          <p:sp>
            <p:nvSpPr>
              <p:cNvPr id="348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485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34846" name="Line 11"/>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Text Box 12"/>
            <p:cNvSpPr txBox="1">
              <a:spLocks noChangeArrowheads="1"/>
            </p:cNvSpPr>
            <p:nvPr/>
          </p:nvSpPr>
          <p:spPr bwMode="auto">
            <a:xfrm>
              <a:off x="1776" y="1323"/>
              <a:ext cx="2710" cy="291"/>
            </a:xfrm>
            <a:prstGeom prst="rect">
              <a:avLst/>
            </a:prstGeom>
            <a:noFill/>
            <a:ln w="9525" algn="ctr">
              <a:noFill/>
              <a:miter lim="800000"/>
              <a:headEnd/>
              <a:tailEnd/>
            </a:ln>
          </p:spPr>
          <p:txBody>
            <a:bodyPr wrap="none">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Cơ</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sơ</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ly</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luận</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của</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phương</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pháp</a:t>
              </a:r>
              <a:endParaRPr lang="en-US" sz="2400" b="1" dirty="0">
                <a:solidFill>
                  <a:schemeClr val="accent5">
                    <a:lumMod val="10000"/>
                  </a:schemeClr>
                </a:solidFill>
                <a:latin typeface="Times New Roman" pitchFamily="18" charset="0"/>
                <a:ea typeface="+mn-ea"/>
                <a:cs typeface="+mn-cs"/>
              </a:endParaRPr>
            </a:p>
          </p:txBody>
        </p:sp>
        <p:sp>
          <p:nvSpPr>
            <p:cNvPr id="34848" name="Text Box 13"/>
            <p:cNvSpPr txBox="1">
              <a:spLocks noChangeArrowheads="1"/>
            </p:cNvSpPr>
            <p:nvPr/>
          </p:nvSpPr>
          <p:spPr bwMode="gray">
            <a:xfrm>
              <a:off x="1276" y="1337"/>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1</a:t>
              </a:r>
            </a:p>
          </p:txBody>
        </p:sp>
      </p:grpSp>
      <p:grpSp>
        <p:nvGrpSpPr>
          <p:cNvPr id="4" name="Group 38"/>
          <p:cNvGrpSpPr>
            <a:grpSpLocks/>
          </p:cNvGrpSpPr>
          <p:nvPr/>
        </p:nvGrpSpPr>
        <p:grpSpPr bwMode="auto">
          <a:xfrm>
            <a:off x="1779058" y="3113088"/>
            <a:ext cx="5410200" cy="665162"/>
            <a:chOff x="1152" y="1851"/>
            <a:chExt cx="3408" cy="419"/>
          </a:xfrm>
        </p:grpSpPr>
        <p:grpSp>
          <p:nvGrpSpPr>
            <p:cNvPr id="34838" name="Group 7"/>
            <p:cNvGrpSpPr>
              <a:grpSpLocks/>
            </p:cNvGrpSpPr>
            <p:nvPr/>
          </p:nvGrpSpPr>
          <p:grpSpPr bwMode="auto">
            <a:xfrm>
              <a:off x="1152" y="1851"/>
              <a:ext cx="480" cy="419"/>
              <a:chOff x="3174" y="2656"/>
              <a:chExt cx="1549" cy="1351"/>
            </a:xfrm>
          </p:grpSpPr>
          <p:sp>
            <p:nvSpPr>
              <p:cNvPr id="3484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484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9"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34839" name="Line 14"/>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40" name="Text Box 15"/>
            <p:cNvSpPr txBox="1">
              <a:spLocks noChangeArrowheads="1"/>
            </p:cNvSpPr>
            <p:nvPr/>
          </p:nvSpPr>
          <p:spPr bwMode="auto">
            <a:xfrm>
              <a:off x="1776" y="1899"/>
              <a:ext cx="25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dirty="0" err="1">
                  <a:solidFill>
                    <a:srgbClr val="101411"/>
                  </a:solidFill>
                </a:rPr>
                <a:t>Nội</a:t>
              </a:r>
              <a:r>
                <a:rPr lang="en-US" b="1" dirty="0">
                  <a:solidFill>
                    <a:srgbClr val="101411"/>
                  </a:solidFill>
                </a:rPr>
                <a:t> dung </a:t>
              </a:r>
              <a:r>
                <a:rPr lang="en-US" b="1" dirty="0" err="1">
                  <a:solidFill>
                    <a:srgbClr val="101411"/>
                  </a:solidFill>
                </a:rPr>
                <a:t>phương</a:t>
              </a:r>
              <a:r>
                <a:rPr lang="en-US" b="1" dirty="0">
                  <a:solidFill>
                    <a:srgbClr val="101411"/>
                  </a:solidFill>
                </a:rPr>
                <a:t> </a:t>
              </a:r>
              <a:r>
                <a:rPr lang="en-US" b="1" dirty="0" err="1">
                  <a:solidFill>
                    <a:srgbClr val="101411"/>
                  </a:solidFill>
                </a:rPr>
                <a:t>pháp</a:t>
              </a:r>
              <a:endParaRPr lang="en-US" b="1" dirty="0">
                <a:solidFill>
                  <a:srgbClr val="101411"/>
                </a:solidFill>
              </a:endParaRPr>
            </a:p>
          </p:txBody>
        </p:sp>
        <p:sp>
          <p:nvSpPr>
            <p:cNvPr id="34841" name="Text Box 16"/>
            <p:cNvSpPr txBox="1">
              <a:spLocks noChangeArrowheads="1"/>
            </p:cNvSpPr>
            <p:nvPr/>
          </p:nvSpPr>
          <p:spPr bwMode="gray">
            <a:xfrm>
              <a:off x="1276" y="1913"/>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2</a:t>
              </a:r>
            </a:p>
          </p:txBody>
        </p:sp>
      </p:grpSp>
      <p:grpSp>
        <p:nvGrpSpPr>
          <p:cNvPr id="6" name="Group 39"/>
          <p:cNvGrpSpPr>
            <a:grpSpLocks/>
          </p:cNvGrpSpPr>
          <p:nvPr/>
        </p:nvGrpSpPr>
        <p:grpSpPr bwMode="auto">
          <a:xfrm>
            <a:off x="1779058" y="4365625"/>
            <a:ext cx="5410200" cy="665163"/>
            <a:chOff x="1152" y="2413"/>
            <a:chExt cx="3408" cy="419"/>
          </a:xfrm>
        </p:grpSpPr>
        <p:grpSp>
          <p:nvGrpSpPr>
            <p:cNvPr id="34831" name="Group 17"/>
            <p:cNvGrpSpPr>
              <a:grpSpLocks/>
            </p:cNvGrpSpPr>
            <p:nvPr/>
          </p:nvGrpSpPr>
          <p:grpSpPr bwMode="auto">
            <a:xfrm>
              <a:off x="1152" y="2413"/>
              <a:ext cx="480" cy="419"/>
              <a:chOff x="1110" y="2656"/>
              <a:chExt cx="1549" cy="1351"/>
            </a:xfrm>
          </p:grpSpPr>
          <p:sp>
            <p:nvSpPr>
              <p:cNvPr id="3483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483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34832" name="Line 25"/>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26"/>
            <p:cNvSpPr txBox="1">
              <a:spLocks noChangeArrowheads="1"/>
            </p:cNvSpPr>
            <p:nvPr/>
          </p:nvSpPr>
          <p:spPr bwMode="auto">
            <a:xfrm>
              <a:off x="1776" y="2461"/>
              <a:ext cx="1652" cy="291"/>
            </a:xfrm>
            <a:prstGeom prst="rect">
              <a:avLst/>
            </a:prstGeom>
            <a:noFill/>
            <a:ln w="9525" algn="ctr">
              <a:noFill/>
              <a:miter lim="800000"/>
              <a:headEnd/>
              <a:tailEnd/>
            </a:ln>
          </p:spPr>
          <p:txBody>
            <a:bodyPr wrap="none">
              <a:spAutoFit/>
            </a:bodyPr>
            <a:lstStyle/>
            <a:p>
              <a:pPr eaLnBrk="0" hangingPunct="0">
                <a:defRPr/>
              </a:pPr>
              <a:r>
                <a:rPr lang="en-US" sz="2400" b="1" dirty="0" err="1">
                  <a:solidFill>
                    <a:schemeClr val="accent5">
                      <a:lumMod val="10000"/>
                    </a:schemeClr>
                  </a:solidFill>
                  <a:latin typeface="Times New Roman" pitchFamily="18" charset="0"/>
                  <a:ea typeface="+mn-ea"/>
                  <a:cs typeface="+mn-cs"/>
                </a:rPr>
                <a:t>Ưu</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va</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nhược</a:t>
              </a:r>
              <a:r>
                <a:rPr lang="en-US" sz="2400" b="1" dirty="0">
                  <a:solidFill>
                    <a:schemeClr val="accent5">
                      <a:lumMod val="10000"/>
                    </a:schemeClr>
                  </a:solidFill>
                  <a:latin typeface="Times New Roman" pitchFamily="18" charset="0"/>
                  <a:ea typeface="+mn-ea"/>
                  <a:cs typeface="+mn-cs"/>
                </a:rPr>
                <a:t> </a:t>
              </a:r>
              <a:r>
                <a:rPr lang="en-US" sz="2400" b="1" dirty="0" err="1">
                  <a:solidFill>
                    <a:schemeClr val="accent5">
                      <a:lumMod val="10000"/>
                    </a:schemeClr>
                  </a:solidFill>
                  <a:latin typeface="Times New Roman" pitchFamily="18" charset="0"/>
                  <a:ea typeface="+mn-ea"/>
                  <a:cs typeface="+mn-cs"/>
                </a:rPr>
                <a:t>điểm</a:t>
              </a:r>
              <a:endParaRPr lang="en-US" sz="2400" b="1" dirty="0">
                <a:solidFill>
                  <a:schemeClr val="accent5">
                    <a:lumMod val="10000"/>
                  </a:schemeClr>
                </a:solidFill>
                <a:latin typeface="Times New Roman" pitchFamily="18" charset="0"/>
                <a:ea typeface="+mn-ea"/>
                <a:cs typeface="+mn-cs"/>
              </a:endParaRPr>
            </a:p>
          </p:txBody>
        </p:sp>
        <p:sp>
          <p:nvSpPr>
            <p:cNvPr id="34834" name="Text Box 27"/>
            <p:cNvSpPr txBox="1">
              <a:spLocks noChangeArrowheads="1"/>
            </p:cNvSpPr>
            <p:nvPr/>
          </p:nvSpPr>
          <p:spPr bwMode="gray">
            <a:xfrm>
              <a:off x="1276" y="2475"/>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3</a:t>
              </a:r>
            </a:p>
          </p:txBody>
        </p:sp>
      </p:grpSp>
      <p:grpSp>
        <p:nvGrpSpPr>
          <p:cNvPr id="9" name="Group 40"/>
          <p:cNvGrpSpPr>
            <a:grpSpLocks/>
          </p:cNvGrpSpPr>
          <p:nvPr/>
        </p:nvGrpSpPr>
        <p:grpSpPr bwMode="auto">
          <a:xfrm>
            <a:off x="1779058" y="5584825"/>
            <a:ext cx="5410200" cy="665163"/>
            <a:chOff x="1152" y="2989"/>
            <a:chExt cx="3408" cy="419"/>
          </a:xfrm>
        </p:grpSpPr>
        <p:grpSp>
          <p:nvGrpSpPr>
            <p:cNvPr id="34824" name="Group 21"/>
            <p:cNvGrpSpPr>
              <a:grpSpLocks/>
            </p:cNvGrpSpPr>
            <p:nvPr/>
          </p:nvGrpSpPr>
          <p:grpSpPr bwMode="auto">
            <a:xfrm>
              <a:off x="1152" y="2989"/>
              <a:ext cx="480" cy="419"/>
              <a:chOff x="3174" y="2656"/>
              <a:chExt cx="1549" cy="1351"/>
            </a:xfrm>
          </p:grpSpPr>
          <p:sp>
            <p:nvSpPr>
              <p:cNvPr id="3482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482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latin typeface="Times New Roman" pitchFamily="18" charset="0"/>
                  <a:ea typeface="+mn-ea"/>
                  <a:cs typeface="Arial" charset="0"/>
                </a:endParaRPr>
              </a:p>
            </p:txBody>
          </p:sp>
        </p:grpSp>
        <p:sp>
          <p:nvSpPr>
            <p:cNvPr id="34825" name="Line 28"/>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6" name="Text Box 29"/>
            <p:cNvSpPr txBox="1">
              <a:spLocks noChangeArrowheads="1"/>
            </p:cNvSpPr>
            <p:nvPr/>
          </p:nvSpPr>
          <p:spPr bwMode="auto">
            <a:xfrm>
              <a:off x="1776" y="3037"/>
              <a:ext cx="11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b="1">
                <a:solidFill>
                  <a:srgbClr val="051925"/>
                </a:solidFill>
              </a:endParaRPr>
            </a:p>
          </p:txBody>
        </p:sp>
        <p:sp>
          <p:nvSpPr>
            <p:cNvPr id="34827" name="Text Box 30"/>
            <p:cNvSpPr txBox="1">
              <a:spLocks noChangeArrowheads="1"/>
            </p:cNvSpPr>
            <p:nvPr/>
          </p:nvSpPr>
          <p:spPr bwMode="gray">
            <a:xfrm>
              <a:off x="1276" y="3051"/>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a:solidFill>
                    <a:schemeClr val="bg1"/>
                  </a:solidFill>
                </a:rPr>
                <a:t>4</a:t>
              </a:r>
            </a:p>
          </p:txBody>
        </p:sp>
      </p:grpSp>
      <p:sp>
        <p:nvSpPr>
          <p:cNvPr id="45" name="Rectangle 44"/>
          <p:cNvSpPr>
            <a:spLocks noChangeArrowheads="1"/>
          </p:cNvSpPr>
          <p:nvPr/>
        </p:nvSpPr>
        <p:spPr bwMode="auto">
          <a:xfrm>
            <a:off x="2953808" y="5584825"/>
            <a:ext cx="91172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b="1" dirty="0">
                <a:solidFill>
                  <a:srgbClr val="051925"/>
                </a:solidFill>
                <a:latin typeface="Times New Roman"/>
                <a:cs typeface="Times New Roman"/>
              </a:rPr>
              <a:t>Ví dụ </a:t>
            </a:r>
            <a:endParaRPr lang="en-US" sz="2400" dirty="0">
              <a:latin typeface="Times New Roman"/>
              <a:cs typeface="Times New Roman"/>
            </a:endParaRPr>
          </a:p>
        </p:txBody>
      </p:sp>
    </p:spTree>
    <p:extLst>
      <p:ext uri="{BB962C8B-B14F-4D97-AF65-F5344CB8AC3E}">
        <p14:creationId xmlns:p14="http://schemas.microsoft.com/office/powerpoint/2010/main" val="1151428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t>Xác định siêu lợi nhuận năm t</a:t>
            </a:r>
          </a:p>
        </p:txBody>
      </p:sp>
      <p:sp>
        <p:nvSpPr>
          <p:cNvPr id="140290" name="Content Placeholder 2"/>
          <p:cNvSpPr>
            <a:spLocks noGrp="1"/>
          </p:cNvSpPr>
          <p:nvPr>
            <p:ph idx="1"/>
          </p:nvPr>
        </p:nvSpPr>
        <p:spPr>
          <a:xfrm>
            <a:off x="457200" y="1862666"/>
            <a:ext cx="8502650" cy="4538133"/>
          </a:xfrm>
        </p:spPr>
        <p:txBody>
          <a:bodyPr/>
          <a:lstStyle/>
          <a:p>
            <a:r>
              <a:rPr lang="en-US" dirty="0" err="1">
                <a:latin typeface="Times New Roman" charset="0"/>
                <a:cs typeface="Times New Roman" charset="0"/>
              </a:rPr>
              <a:t>Tỷ</a:t>
            </a:r>
            <a:r>
              <a:rPr lang="en-US" dirty="0">
                <a:latin typeface="Times New Roman" charset="0"/>
                <a:cs typeface="Times New Roman" charset="0"/>
              </a:rPr>
              <a:t> </a:t>
            </a:r>
            <a:r>
              <a:rPr lang="en-US" dirty="0" err="1">
                <a:latin typeface="Times New Roman" charset="0"/>
                <a:cs typeface="Times New Roman" charset="0"/>
              </a:rPr>
              <a:t>suất</a:t>
            </a:r>
            <a:r>
              <a:rPr lang="en-US" dirty="0">
                <a:latin typeface="Times New Roman" charset="0"/>
                <a:cs typeface="Times New Roman" charset="0"/>
              </a:rPr>
              <a:t> </a:t>
            </a:r>
            <a:r>
              <a:rPr lang="en-US" dirty="0" err="1">
                <a:latin typeface="Times New Roman" charset="0"/>
                <a:cs typeface="Times New Roman" charset="0"/>
              </a:rPr>
              <a:t>sinh</a:t>
            </a:r>
            <a:r>
              <a:rPr lang="en-US" dirty="0">
                <a:latin typeface="Times New Roman" charset="0"/>
                <a:cs typeface="Times New Roman" charset="0"/>
              </a:rPr>
              <a:t> </a:t>
            </a:r>
            <a:r>
              <a:rPr lang="en-US" dirty="0" err="1">
                <a:latin typeface="Times New Roman" charset="0"/>
                <a:cs typeface="Times New Roman" charset="0"/>
              </a:rPr>
              <a:t>lời</a:t>
            </a:r>
            <a:r>
              <a:rPr lang="en-US" dirty="0">
                <a:latin typeface="Times New Roman" charset="0"/>
                <a:cs typeface="Times New Roman" charset="0"/>
              </a:rPr>
              <a:t> </a:t>
            </a:r>
            <a:r>
              <a:rPr lang="en-US" dirty="0" err="1">
                <a:latin typeface="Times New Roman" charset="0"/>
                <a:cs typeface="Times New Roman" charset="0"/>
              </a:rPr>
              <a:t>bình</a:t>
            </a:r>
            <a:r>
              <a:rPr lang="en-US" dirty="0">
                <a:latin typeface="Times New Roman" charset="0"/>
                <a:cs typeface="Times New Roman" charset="0"/>
              </a:rPr>
              <a:t> </a:t>
            </a:r>
            <a:r>
              <a:rPr lang="en-US" dirty="0" err="1">
                <a:latin typeface="Times New Roman" charset="0"/>
                <a:cs typeface="Times New Roman" charset="0"/>
              </a:rPr>
              <a:t>thường</a:t>
            </a:r>
            <a:r>
              <a:rPr lang="en-US" dirty="0">
                <a:latin typeface="Times New Roman" charset="0"/>
                <a:cs typeface="Times New Roman" charset="0"/>
              </a:rPr>
              <a:t> </a:t>
            </a:r>
            <a:r>
              <a:rPr lang="en-US" b="1" dirty="0">
                <a:solidFill>
                  <a:srgbClr val="FF0000"/>
                </a:solidFill>
                <a:latin typeface="Times New Roman" charset="0"/>
                <a:cs typeface="Times New Roman" charset="0"/>
              </a:rPr>
              <a:t>r</a:t>
            </a:r>
            <a:r>
              <a:rPr lang="en-US" dirty="0">
                <a:latin typeface="Times New Roman" charset="0"/>
                <a:cs typeface="Times New Roman" charset="0"/>
              </a:rPr>
              <a:t> </a:t>
            </a:r>
            <a:r>
              <a:rPr lang="en-US" dirty="0" err="1">
                <a:latin typeface="Times New Roman" charset="0"/>
                <a:cs typeface="Times New Roman" charset="0"/>
              </a:rPr>
              <a:t>bằng</a:t>
            </a:r>
            <a:r>
              <a:rPr lang="en-US" dirty="0">
                <a:latin typeface="Times New Roman" charset="0"/>
                <a:cs typeface="Times New Roman" charset="0"/>
              </a:rPr>
              <a:t>:</a:t>
            </a:r>
          </a:p>
          <a:p>
            <a:pPr lvl="1"/>
            <a:r>
              <a:rPr lang="en-US" dirty="0" err="1">
                <a:latin typeface="Times New Roman" charset="0"/>
                <a:cs typeface="Times New Roman" charset="0"/>
              </a:rPr>
              <a:t>tỷ</a:t>
            </a:r>
            <a:r>
              <a:rPr lang="en-US" dirty="0">
                <a:latin typeface="Times New Roman" charset="0"/>
                <a:cs typeface="Times New Roman" charset="0"/>
              </a:rPr>
              <a:t> </a:t>
            </a:r>
            <a:r>
              <a:rPr lang="en-US" dirty="0" err="1">
                <a:latin typeface="Times New Roman" charset="0"/>
                <a:cs typeface="Times New Roman" charset="0"/>
              </a:rPr>
              <a:t>suất</a:t>
            </a:r>
            <a:r>
              <a:rPr lang="en-US" dirty="0">
                <a:latin typeface="Times New Roman" charset="0"/>
                <a:cs typeface="Times New Roman" charset="0"/>
              </a:rPr>
              <a:t> </a:t>
            </a:r>
            <a:r>
              <a:rPr lang="en-US" dirty="0" err="1">
                <a:latin typeface="Times New Roman" charset="0"/>
                <a:cs typeface="Times New Roman" charset="0"/>
              </a:rPr>
              <a:t>lợi</a:t>
            </a:r>
            <a:r>
              <a:rPr lang="en-US" dirty="0">
                <a:latin typeface="Times New Roman" charset="0"/>
                <a:cs typeface="Times New Roman" charset="0"/>
              </a:rPr>
              <a:t> </a:t>
            </a:r>
            <a:r>
              <a:rPr lang="en-US" dirty="0" err="1">
                <a:latin typeface="Times New Roman" charset="0"/>
                <a:cs typeface="Times New Roman" charset="0"/>
              </a:rPr>
              <a:t>nhuận</a:t>
            </a:r>
            <a:r>
              <a:rPr lang="en-US" dirty="0">
                <a:latin typeface="Times New Roman" charset="0"/>
                <a:cs typeface="Times New Roman" charset="0"/>
              </a:rPr>
              <a:t> </a:t>
            </a:r>
            <a:r>
              <a:rPr lang="en-US" dirty="0" err="1">
                <a:latin typeface="Times New Roman" charset="0"/>
                <a:cs typeface="Times New Roman" charset="0"/>
              </a:rPr>
              <a:t>trung</a:t>
            </a:r>
            <a:r>
              <a:rPr lang="en-US" dirty="0">
                <a:latin typeface="Times New Roman" charset="0"/>
                <a:cs typeface="Times New Roman" charset="0"/>
              </a:rPr>
              <a:t> </a:t>
            </a:r>
            <a:r>
              <a:rPr lang="en-US" dirty="0" err="1">
                <a:latin typeface="Times New Roman" charset="0"/>
                <a:cs typeface="Times New Roman" charset="0"/>
              </a:rPr>
              <a:t>bình</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DN </a:t>
            </a:r>
            <a:r>
              <a:rPr lang="en-US" dirty="0" err="1">
                <a:latin typeface="Times New Roman" charset="0"/>
                <a:cs typeface="Times New Roman" charset="0"/>
              </a:rPr>
              <a:t>cùng</a:t>
            </a:r>
            <a:r>
              <a:rPr lang="en-US" dirty="0">
                <a:latin typeface="Times New Roman" charset="0"/>
                <a:cs typeface="Times New Roman" charset="0"/>
              </a:rPr>
              <a:t> </a:t>
            </a:r>
            <a:r>
              <a:rPr lang="en-US" dirty="0" err="1">
                <a:latin typeface="Times New Roman" charset="0"/>
                <a:cs typeface="Times New Roman" charset="0"/>
              </a:rPr>
              <a:t>ngành</a:t>
            </a:r>
            <a:r>
              <a:rPr lang="en-US" dirty="0">
                <a:latin typeface="Times New Roman" charset="0"/>
                <a:cs typeface="Times New Roman" charset="0"/>
              </a:rPr>
              <a:t> </a:t>
            </a:r>
            <a:r>
              <a:rPr lang="en-US" dirty="0" err="1">
                <a:latin typeface="Times New Roman" charset="0"/>
                <a:cs typeface="Times New Roman" charset="0"/>
              </a:rPr>
              <a:t>kinh</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p>
          <a:p>
            <a:pPr lvl="1"/>
            <a:r>
              <a:rPr lang="en-US" dirty="0" err="1">
                <a:latin typeface="Times New Roman" charset="0"/>
                <a:cs typeface="Times New Roman" charset="0"/>
              </a:rPr>
              <a:t>nghịch</a:t>
            </a:r>
            <a:r>
              <a:rPr lang="en-US" dirty="0">
                <a:latin typeface="Times New Roman" charset="0"/>
                <a:cs typeface="Times New Roman" charset="0"/>
              </a:rPr>
              <a:t> </a:t>
            </a:r>
            <a:r>
              <a:rPr lang="en-US" dirty="0" err="1">
                <a:latin typeface="Times New Roman" charset="0"/>
                <a:cs typeface="Times New Roman" charset="0"/>
              </a:rPr>
              <a:t>đảo</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a:t>
            </a:r>
            <a:r>
              <a:rPr lang="en-US" dirty="0" err="1">
                <a:latin typeface="Times New Roman" charset="0"/>
                <a:cs typeface="Times New Roman" charset="0"/>
              </a:rPr>
              <a:t>hệ</a:t>
            </a:r>
            <a:r>
              <a:rPr lang="en-US" dirty="0">
                <a:latin typeface="Times New Roman" charset="0"/>
                <a:cs typeface="Times New Roman" charset="0"/>
              </a:rPr>
              <a:t> </a:t>
            </a:r>
            <a:r>
              <a:rPr lang="en-US" dirty="0" err="1">
                <a:latin typeface="Times New Roman" charset="0"/>
                <a:cs typeface="Times New Roman" charset="0"/>
              </a:rPr>
              <a:t>số</a:t>
            </a:r>
            <a:r>
              <a:rPr lang="en-US" dirty="0">
                <a:latin typeface="Times New Roman" charset="0"/>
                <a:cs typeface="Times New Roman" charset="0"/>
              </a:rPr>
              <a:t> P/E </a:t>
            </a:r>
            <a:r>
              <a:rPr lang="en-US" dirty="0" err="1">
                <a:latin typeface="Times New Roman" charset="0"/>
                <a:cs typeface="Times New Roman" charset="0"/>
              </a:rPr>
              <a:t>của</a:t>
            </a:r>
            <a:r>
              <a:rPr lang="en-US" dirty="0">
                <a:latin typeface="Times New Roman" charset="0"/>
                <a:cs typeface="Times New Roman" charset="0"/>
              </a:rPr>
              <a:t> </a:t>
            </a:r>
            <a:r>
              <a:rPr lang="en-US" dirty="0" err="1">
                <a:latin typeface="Times New Roman" charset="0"/>
                <a:cs typeface="Times New Roman" charset="0"/>
              </a:rPr>
              <a:t>các</a:t>
            </a:r>
            <a:r>
              <a:rPr lang="en-US" dirty="0">
                <a:latin typeface="Times New Roman" charset="0"/>
                <a:cs typeface="Times New Roman" charset="0"/>
              </a:rPr>
              <a:t> DN </a:t>
            </a:r>
            <a:r>
              <a:rPr lang="en-US" dirty="0" err="1">
                <a:latin typeface="Times New Roman" charset="0"/>
                <a:cs typeface="Times New Roman" charset="0"/>
              </a:rPr>
              <a:t>tham</a:t>
            </a:r>
            <a:r>
              <a:rPr lang="en-US" dirty="0">
                <a:latin typeface="Times New Roman" charset="0"/>
                <a:cs typeface="Times New Roman" charset="0"/>
              </a:rPr>
              <a:t> </a:t>
            </a:r>
            <a:r>
              <a:rPr lang="en-US" dirty="0" err="1">
                <a:latin typeface="Times New Roman" charset="0"/>
                <a:cs typeface="Times New Roman" charset="0"/>
              </a:rPr>
              <a:t>gia</a:t>
            </a:r>
            <a:r>
              <a:rPr lang="en-US" dirty="0">
                <a:latin typeface="Times New Roman" charset="0"/>
                <a:cs typeface="Times New Roman" charset="0"/>
              </a:rPr>
              <a:t> TTCK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điều</a:t>
            </a:r>
            <a:r>
              <a:rPr lang="en-US" dirty="0">
                <a:latin typeface="Times New Roman" charset="0"/>
                <a:cs typeface="Times New Roman" charset="0"/>
              </a:rPr>
              <a:t> </a:t>
            </a:r>
            <a:r>
              <a:rPr lang="en-US" dirty="0" err="1">
                <a:latin typeface="Times New Roman" charset="0"/>
                <a:cs typeface="Times New Roman" charset="0"/>
              </a:rPr>
              <a:t>kiện</a:t>
            </a:r>
            <a:r>
              <a:rPr lang="en-US" dirty="0">
                <a:latin typeface="Times New Roman" charset="0"/>
                <a:cs typeface="Times New Roman" charset="0"/>
              </a:rPr>
              <a:t> </a:t>
            </a:r>
            <a:r>
              <a:rPr lang="en-US" dirty="0" err="1">
                <a:latin typeface="Times New Roman" charset="0"/>
                <a:cs typeface="Times New Roman" charset="0"/>
              </a:rPr>
              <a:t>sản</a:t>
            </a:r>
            <a:r>
              <a:rPr lang="en-US" dirty="0">
                <a:latin typeface="Times New Roman" charset="0"/>
                <a:cs typeface="Times New Roman" charset="0"/>
              </a:rPr>
              <a:t> </a:t>
            </a:r>
            <a:r>
              <a:rPr lang="en-US" dirty="0" err="1">
                <a:latin typeface="Times New Roman" charset="0"/>
                <a:cs typeface="Times New Roman" charset="0"/>
              </a:rPr>
              <a:t>xuất</a:t>
            </a:r>
            <a:r>
              <a:rPr lang="en-US" dirty="0">
                <a:latin typeface="Times New Roman" charset="0"/>
                <a:cs typeface="Times New Roman" charset="0"/>
              </a:rPr>
              <a:t> </a:t>
            </a:r>
            <a:r>
              <a:rPr lang="en-US" dirty="0" err="1">
                <a:latin typeface="Times New Roman" charset="0"/>
                <a:cs typeface="Times New Roman" charset="0"/>
              </a:rPr>
              <a:t>kinh</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dirty="0" err="1">
                <a:latin typeface="Times New Roman" charset="0"/>
                <a:cs typeface="Times New Roman" charset="0"/>
              </a:rPr>
              <a:t>tương</a:t>
            </a:r>
            <a:r>
              <a:rPr lang="en-US" dirty="0">
                <a:latin typeface="Times New Roman" charset="0"/>
                <a:cs typeface="Times New Roman" charset="0"/>
              </a:rPr>
              <a:t> </a:t>
            </a:r>
            <a:r>
              <a:rPr lang="en-US" dirty="0" err="1">
                <a:latin typeface="Times New Roman" charset="0"/>
                <a:cs typeface="Times New Roman" charset="0"/>
              </a:rPr>
              <a:t>tự</a:t>
            </a:r>
            <a:endParaRPr lang="en-US" dirty="0">
              <a:latin typeface="Times New Roman" charset="0"/>
              <a:cs typeface="Times New Roman" charset="0"/>
            </a:endParaRPr>
          </a:p>
          <a:p>
            <a:pPr lvl="1"/>
            <a:endParaRPr lang="en-US" dirty="0">
              <a:latin typeface="Times New Roman" charset="0"/>
              <a:cs typeface="Times New Roman" charset="0"/>
            </a:endParaRPr>
          </a:p>
          <a:p>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tài</a:t>
            </a:r>
            <a:r>
              <a:rPr lang="en-US" dirty="0">
                <a:latin typeface="Times New Roman" charset="0"/>
                <a:cs typeface="Times New Roman" charset="0"/>
              </a:rPr>
              <a:t> </a:t>
            </a:r>
            <a:r>
              <a:rPr lang="en-US" dirty="0" err="1">
                <a:latin typeface="Times New Roman" charset="0"/>
                <a:cs typeface="Times New Roman" charset="0"/>
              </a:rPr>
              <a:t>sản</a:t>
            </a:r>
            <a:r>
              <a:rPr lang="en-US" dirty="0">
                <a:latin typeface="Times New Roman" charset="0"/>
                <a:cs typeface="Times New Roman" charset="0"/>
              </a:rPr>
              <a:t> </a:t>
            </a:r>
            <a:r>
              <a:rPr lang="en-US" dirty="0" err="1">
                <a:latin typeface="Times New Roman" charset="0"/>
                <a:cs typeface="Times New Roman" charset="0"/>
              </a:rPr>
              <a:t>đưa</a:t>
            </a:r>
            <a:r>
              <a:rPr lang="en-US" dirty="0">
                <a:latin typeface="Times New Roman" charset="0"/>
                <a:cs typeface="Times New Roman" charset="0"/>
              </a:rPr>
              <a:t> </a:t>
            </a:r>
            <a:r>
              <a:rPr lang="en-US" dirty="0" err="1">
                <a:latin typeface="Times New Roman" charset="0"/>
                <a:cs typeface="Times New Roman" charset="0"/>
              </a:rPr>
              <a:t>vào</a:t>
            </a:r>
            <a:r>
              <a:rPr lang="en-US" dirty="0">
                <a:latin typeface="Times New Roman" charset="0"/>
                <a:cs typeface="Times New Roman" charset="0"/>
              </a:rPr>
              <a:t> </a:t>
            </a:r>
            <a:r>
              <a:rPr lang="en-US" dirty="0" err="1">
                <a:latin typeface="Times New Roman" charset="0"/>
                <a:cs typeface="Times New Roman" charset="0"/>
              </a:rPr>
              <a:t>kinh</a:t>
            </a:r>
            <a:r>
              <a:rPr lang="en-US" dirty="0">
                <a:latin typeface="Times New Roman" charset="0"/>
                <a:cs typeface="Times New Roman" charset="0"/>
              </a:rPr>
              <a:t> </a:t>
            </a:r>
            <a:r>
              <a:rPr lang="en-US" dirty="0" err="1">
                <a:latin typeface="Times New Roman" charset="0"/>
                <a:cs typeface="Times New Roman" charset="0"/>
              </a:rPr>
              <a:t>doanh</a:t>
            </a:r>
            <a:r>
              <a:rPr lang="en-US" dirty="0">
                <a:latin typeface="Times New Roman" charset="0"/>
                <a:cs typeface="Times New Roman" charset="0"/>
              </a:rPr>
              <a:t> </a:t>
            </a:r>
            <a:r>
              <a:rPr lang="en-US" b="1" dirty="0">
                <a:solidFill>
                  <a:srgbClr val="FF0000"/>
                </a:solidFill>
                <a:latin typeface="Times New Roman" charset="0"/>
                <a:cs typeface="Times New Roman" charset="0"/>
              </a:rPr>
              <a:t>A</a:t>
            </a:r>
            <a:r>
              <a:rPr lang="en-US" b="1" baseline="-25000" dirty="0">
                <a:solidFill>
                  <a:srgbClr val="FF0000"/>
                </a:solidFill>
                <a:latin typeface="Times New Roman" charset="0"/>
                <a:cs typeface="Times New Roman" charset="0"/>
              </a:rPr>
              <a:t>t</a:t>
            </a:r>
            <a:r>
              <a:rPr lang="en-US" dirty="0">
                <a:latin typeface="Times New Roman" charset="0"/>
                <a:cs typeface="Times New Roman" charset="0"/>
              </a:rPr>
              <a:t> </a:t>
            </a:r>
            <a:r>
              <a:rPr lang="en-US" dirty="0" err="1">
                <a:latin typeface="Times New Roman" charset="0"/>
                <a:cs typeface="Times New Roman" charset="0"/>
              </a:rPr>
              <a:t>tài</a:t>
            </a:r>
            <a:r>
              <a:rPr lang="en-US" dirty="0">
                <a:latin typeface="Times New Roman" charset="0"/>
                <a:cs typeface="Times New Roman" charset="0"/>
              </a:rPr>
              <a:t> </a:t>
            </a:r>
            <a:r>
              <a:rPr lang="en-US" dirty="0" err="1">
                <a:latin typeface="Times New Roman" charset="0"/>
                <a:cs typeface="Times New Roman" charset="0"/>
              </a:rPr>
              <a:t>sản</a:t>
            </a:r>
            <a:r>
              <a:rPr lang="en-US" dirty="0">
                <a:latin typeface="Times New Roman" charset="0"/>
                <a:cs typeface="Times New Roman" charset="0"/>
              </a:rPr>
              <a:t> </a:t>
            </a:r>
            <a:r>
              <a:rPr lang="en-US" dirty="0" err="1">
                <a:latin typeface="Times New Roman" charset="0"/>
                <a:cs typeface="Times New Roman" charset="0"/>
              </a:rPr>
              <a:t>thuần</a:t>
            </a:r>
            <a:r>
              <a:rPr lang="en-US" dirty="0">
                <a:latin typeface="Times New Roman" charset="0"/>
                <a:cs typeface="Times New Roman" charset="0"/>
              </a:rPr>
              <a:t> </a:t>
            </a:r>
            <a:r>
              <a:rPr lang="en-US" dirty="0" err="1">
                <a:latin typeface="Times New Roman" charset="0"/>
                <a:cs typeface="Times New Roman" charset="0"/>
              </a:rPr>
              <a:t>của</a:t>
            </a:r>
            <a:r>
              <a:rPr lang="en-US" dirty="0">
                <a:latin typeface="Times New Roman" charset="0"/>
                <a:cs typeface="Times New Roman" charset="0"/>
              </a:rPr>
              <a:t> DN </a:t>
            </a:r>
            <a:r>
              <a:rPr lang="en-US" dirty="0" err="1">
                <a:latin typeface="Times New Roman" charset="0"/>
                <a:cs typeface="Times New Roman" charset="0"/>
              </a:rPr>
              <a:t>năm</a:t>
            </a:r>
            <a:r>
              <a:rPr lang="en-US" dirty="0">
                <a:latin typeface="Times New Roman" charset="0"/>
                <a:cs typeface="Times New Roman" charset="0"/>
              </a:rPr>
              <a:t> t </a:t>
            </a:r>
            <a:r>
              <a:rPr lang="en-US" dirty="0" err="1">
                <a:latin typeface="Times New Roman" charset="0"/>
                <a:cs typeface="Times New Roman" charset="0"/>
              </a:rPr>
              <a:t>có</a:t>
            </a:r>
            <a:r>
              <a:rPr lang="en-US" dirty="0">
                <a:latin typeface="Times New Roman" charset="0"/>
                <a:cs typeface="Times New Roman" charset="0"/>
              </a:rPr>
              <a:t> </a:t>
            </a:r>
            <a:r>
              <a:rPr lang="en-US" dirty="0" err="1">
                <a:latin typeface="Times New Roman" charset="0"/>
                <a:cs typeface="Times New Roman" charset="0"/>
              </a:rPr>
              <a:t>thể</a:t>
            </a:r>
            <a:r>
              <a:rPr lang="en-US" dirty="0">
                <a:latin typeface="Times New Roman" charset="0"/>
                <a:cs typeface="Times New Roman" charset="0"/>
              </a:rPr>
              <a:t> </a:t>
            </a:r>
            <a:r>
              <a:rPr lang="en-US" dirty="0" err="1">
                <a:latin typeface="Times New Roman" charset="0"/>
                <a:cs typeface="Times New Roman" charset="0"/>
              </a:rPr>
              <a:t>đánh</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lại</a:t>
            </a:r>
            <a:r>
              <a:rPr lang="en-US" dirty="0">
                <a:latin typeface="Times New Roman" charset="0"/>
                <a:cs typeface="Times New Roman" charset="0"/>
              </a:rPr>
              <a:t> </a:t>
            </a:r>
            <a:r>
              <a:rPr lang="en-US" dirty="0" err="1">
                <a:latin typeface="Times New Roman" charset="0"/>
                <a:cs typeface="Times New Roman" charset="0"/>
              </a:rPr>
              <a:t>theo</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thị</a:t>
            </a:r>
            <a:r>
              <a:rPr lang="en-US" dirty="0">
                <a:latin typeface="Times New Roman" charset="0"/>
                <a:cs typeface="Times New Roman" charset="0"/>
              </a:rPr>
              <a:t> </a:t>
            </a:r>
            <a:r>
              <a:rPr lang="en-US" dirty="0" err="1">
                <a:latin typeface="Times New Roman" charset="0"/>
                <a:cs typeface="Times New Roman" charset="0"/>
              </a:rPr>
              <a:t>trường</a:t>
            </a:r>
            <a:r>
              <a:rPr lang="en-US" dirty="0">
                <a:latin typeface="Times New Roman" charset="0"/>
                <a:cs typeface="Times New Roman" charset="0"/>
              </a:rPr>
              <a:t> </a:t>
            </a:r>
            <a:r>
              <a:rPr lang="en-US" dirty="0" err="1">
                <a:latin typeface="Times New Roman" charset="0"/>
                <a:cs typeface="Times New Roman" charset="0"/>
              </a:rPr>
              <a:t>như</a:t>
            </a:r>
            <a:r>
              <a:rPr lang="en-US" dirty="0">
                <a:latin typeface="Times New Roman" charset="0"/>
                <a:cs typeface="Times New Roman" charset="0"/>
              </a:rPr>
              <a:t> </a:t>
            </a:r>
            <a:r>
              <a:rPr lang="en-US" dirty="0" err="1">
                <a:latin typeface="Times New Roman" charset="0"/>
                <a:cs typeface="Times New Roman" charset="0"/>
              </a:rPr>
              <a:t>phương</a:t>
            </a:r>
            <a:r>
              <a:rPr lang="en-US" dirty="0">
                <a:latin typeface="Times New Roman" charset="0"/>
                <a:cs typeface="Times New Roman" charset="0"/>
              </a:rPr>
              <a:t> </a:t>
            </a:r>
            <a:r>
              <a:rPr lang="en-US" dirty="0" err="1">
                <a:latin typeface="Times New Roman" charset="0"/>
                <a:cs typeface="Times New Roman" charset="0"/>
              </a:rPr>
              <a:t>pháp</a:t>
            </a:r>
            <a:r>
              <a:rPr lang="en-US" dirty="0">
                <a:latin typeface="Times New Roman" charset="0"/>
                <a:cs typeface="Times New Roman" charset="0"/>
              </a:rPr>
              <a:t> </a:t>
            </a:r>
            <a:r>
              <a:rPr lang="en-US" dirty="0" err="1">
                <a:latin typeface="Times New Roman" charset="0"/>
                <a:cs typeface="Times New Roman" charset="0"/>
              </a:rPr>
              <a:t>giá</a:t>
            </a:r>
            <a:r>
              <a:rPr lang="en-US" dirty="0">
                <a:latin typeface="Times New Roman" charset="0"/>
                <a:cs typeface="Times New Roman" charset="0"/>
              </a:rPr>
              <a:t> </a:t>
            </a:r>
            <a:r>
              <a:rPr lang="en-US" dirty="0" err="1">
                <a:latin typeface="Times New Roman" charset="0"/>
                <a:cs typeface="Times New Roman" charset="0"/>
              </a:rPr>
              <a:t>trị</a:t>
            </a:r>
            <a:r>
              <a:rPr lang="en-US" dirty="0">
                <a:latin typeface="Times New Roman" charset="0"/>
                <a:cs typeface="Times New Roman" charset="0"/>
              </a:rPr>
              <a:t> </a:t>
            </a:r>
            <a:r>
              <a:rPr lang="en-US" dirty="0" err="1">
                <a:latin typeface="Times New Roman" charset="0"/>
                <a:cs typeface="Times New Roman" charset="0"/>
              </a:rPr>
              <a:t>tài</a:t>
            </a:r>
            <a:r>
              <a:rPr lang="en-US" dirty="0">
                <a:latin typeface="Times New Roman" charset="0"/>
                <a:cs typeface="Times New Roman" charset="0"/>
              </a:rPr>
              <a:t> </a:t>
            </a:r>
            <a:r>
              <a:rPr lang="en-US" dirty="0" err="1">
                <a:latin typeface="Times New Roman" charset="0"/>
                <a:cs typeface="Times New Roman" charset="0"/>
              </a:rPr>
              <a:t>sản</a:t>
            </a:r>
            <a:r>
              <a:rPr lang="en-US" dirty="0">
                <a:latin typeface="Times New Roman" charset="0"/>
                <a:cs typeface="Times New Roman" charset="0"/>
              </a:rPr>
              <a:t> </a:t>
            </a:r>
            <a:r>
              <a:rPr lang="en-US" dirty="0" err="1">
                <a:latin typeface="Times New Roman" charset="0"/>
                <a:cs typeface="Times New Roman" charset="0"/>
              </a:rPr>
              <a:t>thuần</a:t>
            </a:r>
            <a:endParaRPr lang="en-US" dirty="0">
              <a:latin typeface="Times New Roman" charset="0"/>
              <a:cs typeface="Times New Roman" charset="0"/>
            </a:endParaRPr>
          </a:p>
          <a:p>
            <a:endParaRPr lang="en-US" dirty="0">
              <a:latin typeface="Times New Roman" charset="0"/>
              <a:cs typeface="Times New Roman" charset="0"/>
            </a:endParaRPr>
          </a:p>
          <a:p>
            <a:r>
              <a:rPr lang="en-US" dirty="0" err="1">
                <a:latin typeface="Times New Roman" charset="0"/>
                <a:cs typeface="Times New Roman" charset="0"/>
              </a:rPr>
              <a:t>Lợi</a:t>
            </a:r>
            <a:r>
              <a:rPr lang="en-US" dirty="0">
                <a:latin typeface="Times New Roman" charset="0"/>
                <a:cs typeface="Times New Roman" charset="0"/>
              </a:rPr>
              <a:t> </a:t>
            </a:r>
            <a:r>
              <a:rPr lang="en-US" dirty="0" err="1">
                <a:latin typeface="Times New Roman" charset="0"/>
                <a:cs typeface="Times New Roman" charset="0"/>
              </a:rPr>
              <a:t>nhuận</a:t>
            </a:r>
            <a:r>
              <a:rPr lang="en-US" dirty="0">
                <a:latin typeface="Times New Roman" charset="0"/>
                <a:cs typeface="Times New Roman" charset="0"/>
              </a:rPr>
              <a:t> </a:t>
            </a:r>
            <a:r>
              <a:rPr lang="en-US" b="1" dirty="0" err="1">
                <a:solidFill>
                  <a:srgbClr val="FF0000"/>
                </a:solidFill>
                <a:latin typeface="Times New Roman" charset="0"/>
                <a:cs typeface="Times New Roman" charset="0"/>
              </a:rPr>
              <a:t>B</a:t>
            </a:r>
            <a:r>
              <a:rPr lang="en-US" b="1" baseline="-25000" dirty="0" err="1">
                <a:solidFill>
                  <a:srgbClr val="FF0000"/>
                </a:solidFill>
                <a:latin typeface="Times New Roman" charset="0"/>
                <a:cs typeface="Times New Roman" charset="0"/>
              </a:rPr>
              <a:t>t</a:t>
            </a:r>
            <a:r>
              <a:rPr lang="en-US" dirty="0">
                <a:latin typeface="Times New Roman" charset="0"/>
                <a:cs typeface="Times New Roman" charset="0"/>
              </a:rPr>
              <a:t>: </a:t>
            </a:r>
            <a:r>
              <a:rPr lang="en-US" dirty="0" err="1">
                <a:latin typeface="Times New Roman" charset="0"/>
                <a:cs typeface="Times New Roman" charset="0"/>
              </a:rPr>
              <a:t>lợi</a:t>
            </a:r>
            <a:r>
              <a:rPr lang="en-US" dirty="0">
                <a:latin typeface="Times New Roman" charset="0"/>
                <a:cs typeface="Times New Roman" charset="0"/>
              </a:rPr>
              <a:t> </a:t>
            </a:r>
            <a:r>
              <a:rPr lang="en-US" dirty="0" err="1">
                <a:latin typeface="Times New Roman" charset="0"/>
                <a:cs typeface="Times New Roman" charset="0"/>
              </a:rPr>
              <a:t>nhuận</a:t>
            </a:r>
            <a:r>
              <a:rPr lang="en-US" dirty="0">
                <a:latin typeface="Times New Roman" charset="0"/>
                <a:cs typeface="Times New Roman" charset="0"/>
              </a:rPr>
              <a:t> </a:t>
            </a:r>
            <a:r>
              <a:rPr lang="en-US" dirty="0" err="1">
                <a:latin typeface="Times New Roman" charset="0"/>
                <a:cs typeface="Times New Roman" charset="0"/>
              </a:rPr>
              <a:t>sau</a:t>
            </a:r>
            <a:r>
              <a:rPr lang="en-US" dirty="0">
                <a:latin typeface="Times New Roman" charset="0"/>
                <a:cs typeface="Times New Roman" charset="0"/>
              </a:rPr>
              <a:t> </a:t>
            </a:r>
            <a:r>
              <a:rPr lang="en-US" dirty="0" err="1">
                <a:latin typeface="Times New Roman" charset="0"/>
                <a:cs typeface="Times New Roman" charset="0"/>
              </a:rPr>
              <a:t>thuế</a:t>
            </a:r>
            <a:r>
              <a:rPr lang="en-US" dirty="0">
                <a:latin typeface="Times New Roman" charset="0"/>
                <a:cs typeface="Times New Roman" charset="0"/>
              </a:rPr>
              <a:t> </a:t>
            </a:r>
            <a:r>
              <a:rPr lang="en-US" dirty="0" err="1">
                <a:latin typeface="Times New Roman" charset="0"/>
                <a:cs typeface="Times New Roman" charset="0"/>
              </a:rPr>
              <a:t>năm</a:t>
            </a:r>
            <a:r>
              <a:rPr lang="en-US" dirty="0">
                <a:latin typeface="Times New Roman" charset="0"/>
                <a:cs typeface="Times New Roman" charset="0"/>
              </a:rPr>
              <a:t> t </a:t>
            </a:r>
            <a:r>
              <a:rPr lang="en-US" dirty="0" err="1">
                <a:latin typeface="Times New Roman" charset="0"/>
                <a:cs typeface="Times New Roman" charset="0"/>
              </a:rPr>
              <a:t>của</a:t>
            </a:r>
            <a:r>
              <a:rPr lang="en-US" dirty="0">
                <a:latin typeface="Times New Roman" charset="0"/>
                <a:cs typeface="Times New Roman" charset="0"/>
              </a:rPr>
              <a:t> DN </a:t>
            </a:r>
            <a:r>
              <a:rPr lang="en-US" dirty="0" err="1">
                <a:latin typeface="Times New Roman" charset="0"/>
                <a:cs typeface="Times New Roman" charset="0"/>
              </a:rPr>
              <a:t>cần</a:t>
            </a:r>
            <a:r>
              <a:rPr lang="en-US" dirty="0">
                <a:latin typeface="Times New Roman" charset="0"/>
                <a:cs typeface="Times New Roman" charset="0"/>
              </a:rPr>
              <a:t> </a:t>
            </a:r>
            <a:r>
              <a:rPr lang="en-US" dirty="0" err="1">
                <a:latin typeface="Times New Roman" charset="0"/>
                <a:cs typeface="Times New Roman" charset="0"/>
              </a:rPr>
              <a:t>định</a:t>
            </a:r>
            <a:r>
              <a:rPr lang="en-US" dirty="0">
                <a:latin typeface="Times New Roman" charset="0"/>
                <a:cs typeface="Times New Roman" charset="0"/>
              </a:rPr>
              <a:t> </a:t>
            </a:r>
            <a:r>
              <a:rPr lang="en-US" dirty="0" err="1">
                <a:latin typeface="Times New Roman" charset="0"/>
                <a:cs typeface="Times New Roman" charset="0"/>
              </a:rPr>
              <a:t>giá</a:t>
            </a:r>
            <a:endParaRPr lang="en-US" sz="2000" dirty="0">
              <a:latin typeface="Times New Roman" charset="0"/>
              <a:ea typeface="Calibri" charset="0"/>
            </a:endParaRPr>
          </a:p>
          <a:p>
            <a:endParaRPr lang="en-US" dirty="0"/>
          </a:p>
          <a:p>
            <a:endParaRPr lang="en-US" dirty="0"/>
          </a:p>
          <a:p>
            <a:endParaRPr lang="en-US" dirty="0"/>
          </a:p>
        </p:txBody>
      </p:sp>
      <p:sp>
        <p:nvSpPr>
          <p:cNvPr id="14029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40A4A4F-54D9-664A-B396-30FA2AECA8E6}" type="slidenum">
              <a:rPr lang="en-US" sz="1400">
                <a:latin typeface="Arial" charset="0"/>
                <a:cs typeface="Arial" charset="0"/>
              </a:rPr>
              <a:pPr eaLnBrk="1" hangingPunct="1"/>
              <a:t>30</a:t>
            </a:fld>
            <a:endParaRPr lang="en-US" sz="1400">
              <a:latin typeface="Arial" charset="0"/>
              <a:cs typeface="Arial" charset="0"/>
            </a:endParaRPr>
          </a:p>
        </p:txBody>
      </p:sp>
    </p:spTree>
    <p:extLst>
      <p:ext uri="{BB962C8B-B14F-4D97-AF65-F5344CB8AC3E}">
        <p14:creationId xmlns:p14="http://schemas.microsoft.com/office/powerpoint/2010/main" val="56308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Xác</a:t>
            </a:r>
            <a:r>
              <a:rPr lang="en-US" dirty="0"/>
              <a:t> </a:t>
            </a:r>
            <a:r>
              <a:rPr lang="en-US" dirty="0" err="1"/>
              <a:t>định</a:t>
            </a:r>
            <a:r>
              <a:rPr lang="en-US" dirty="0"/>
              <a:t> GW </a:t>
            </a:r>
            <a:r>
              <a:rPr lang="en-US" dirty="0" err="1"/>
              <a:t>theo</a:t>
            </a:r>
            <a:r>
              <a:rPr lang="en-US" dirty="0"/>
              <a:t> </a:t>
            </a:r>
            <a:r>
              <a:rPr lang="en-US" dirty="0" err="1"/>
              <a:t>Nghị</a:t>
            </a:r>
            <a:r>
              <a:rPr lang="en-US" dirty="0"/>
              <a:t> </a:t>
            </a:r>
            <a:r>
              <a:rPr lang="en-US" dirty="0" err="1"/>
              <a:t>định</a:t>
            </a:r>
            <a:r>
              <a:rPr lang="en-US" dirty="0"/>
              <a:t> 126/2017/NĐ-CP</a:t>
            </a:r>
          </a:p>
        </p:txBody>
      </p:sp>
      <p:sp>
        <p:nvSpPr>
          <p:cNvPr id="3" name="Content Placeholder 2"/>
          <p:cNvSpPr>
            <a:spLocks noGrp="1"/>
          </p:cNvSpPr>
          <p:nvPr>
            <p:ph idx="1"/>
          </p:nvPr>
        </p:nvSpPr>
        <p:spPr/>
        <p:txBody>
          <a:bodyPr/>
          <a:lstStyle/>
          <a:p>
            <a:pPr marL="0" indent="0">
              <a:buNone/>
            </a:pPr>
            <a:r>
              <a:rPr lang="en-US" dirty="0"/>
              <a:t>Theo </a:t>
            </a:r>
            <a:r>
              <a:rPr lang="en-US" dirty="0" err="1"/>
              <a:t>điều</a:t>
            </a:r>
            <a:r>
              <a:rPr lang="en-US" dirty="0"/>
              <a:t> 31, </a:t>
            </a:r>
            <a:r>
              <a:rPr lang="en-US" dirty="0" err="1"/>
              <a:t>Nghị</a:t>
            </a:r>
            <a:r>
              <a:rPr lang="en-US" dirty="0"/>
              <a:t> </a:t>
            </a:r>
            <a:r>
              <a:rPr lang="en-US" dirty="0" err="1"/>
              <a:t>định</a:t>
            </a:r>
            <a:r>
              <a:rPr lang="en-US" dirty="0"/>
              <a:t> 126:</a:t>
            </a:r>
          </a:p>
          <a:p>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thế</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cổ</a:t>
            </a:r>
            <a:r>
              <a:rPr lang="en-US" dirty="0"/>
              <a:t> </a:t>
            </a:r>
            <a:r>
              <a:rPr lang="en-US" dirty="0" err="1"/>
              <a:t>phần</a:t>
            </a:r>
            <a:r>
              <a:rPr lang="en-US" dirty="0"/>
              <a:t> </a:t>
            </a:r>
            <a:r>
              <a:rPr lang="en-US" dirty="0" err="1"/>
              <a:t>hóa</a:t>
            </a:r>
            <a:r>
              <a:rPr lang="en-US" dirty="0"/>
              <a:t> </a:t>
            </a:r>
            <a:r>
              <a:rPr lang="en-US" dirty="0" err="1"/>
              <a:t>gồm</a:t>
            </a:r>
            <a:r>
              <a:rPr lang="en-US" dirty="0"/>
              <a:t> </a:t>
            </a:r>
            <a:r>
              <a:rPr lang="en-US" dirty="0" err="1"/>
              <a:t>giá</a:t>
            </a:r>
            <a:r>
              <a:rPr lang="en-US" dirty="0"/>
              <a:t> </a:t>
            </a:r>
            <a:r>
              <a:rPr lang="en-US" dirty="0" err="1"/>
              <a:t>trị</a:t>
            </a:r>
            <a:r>
              <a:rPr lang="en-US" dirty="0"/>
              <a:t> </a:t>
            </a:r>
            <a:r>
              <a:rPr lang="en-US" dirty="0" err="1"/>
              <a:t>thương</a:t>
            </a:r>
            <a:r>
              <a:rPr lang="en-US" dirty="0"/>
              <a:t> </a:t>
            </a:r>
            <a:r>
              <a:rPr lang="en-US" dirty="0" err="1"/>
              <a:t>hiệu</a:t>
            </a:r>
            <a:r>
              <a:rPr lang="en-US" dirty="0"/>
              <a:t>, </a:t>
            </a:r>
            <a:r>
              <a:rPr lang="en-US" dirty="0" err="1"/>
              <a:t>tiềm</a:t>
            </a:r>
            <a:r>
              <a:rPr lang="en-US" dirty="0"/>
              <a:t> </a:t>
            </a:r>
            <a:r>
              <a:rPr lang="en-US" dirty="0" err="1"/>
              <a:t>năng</a:t>
            </a:r>
            <a:r>
              <a:rPr lang="en-US" dirty="0"/>
              <a:t> </a:t>
            </a:r>
            <a:r>
              <a:rPr lang="en-US" dirty="0" err="1"/>
              <a:t>phát</a:t>
            </a:r>
            <a:r>
              <a:rPr lang="en-US" dirty="0"/>
              <a:t> </a:t>
            </a:r>
            <a:r>
              <a:rPr lang="en-US" dirty="0" err="1"/>
              <a:t>triển</a:t>
            </a:r>
            <a:r>
              <a:rPr lang="en-US" dirty="0"/>
              <a:t>.</a:t>
            </a:r>
          </a:p>
          <a:p>
            <a:r>
              <a:rPr lang="en-US" dirty="0" err="1"/>
              <a:t>Giá</a:t>
            </a:r>
            <a:r>
              <a:rPr lang="en-US" dirty="0"/>
              <a:t> </a:t>
            </a:r>
            <a:r>
              <a:rPr lang="en-US" dirty="0" err="1"/>
              <a:t>trị</a:t>
            </a:r>
            <a:r>
              <a:rPr lang="en-US" dirty="0"/>
              <a:t> </a:t>
            </a:r>
            <a:r>
              <a:rPr lang="en-US" dirty="0" err="1"/>
              <a:t>lợi</a:t>
            </a:r>
            <a:r>
              <a:rPr lang="en-US" dirty="0"/>
              <a:t> </a:t>
            </a:r>
            <a:r>
              <a:rPr lang="en-US" dirty="0" err="1"/>
              <a:t>thế</a:t>
            </a:r>
            <a:r>
              <a:rPr lang="en-US" dirty="0"/>
              <a:t> </a:t>
            </a:r>
            <a:r>
              <a:rPr lang="en-US" dirty="0" err="1"/>
              <a:t>kinh</a:t>
            </a:r>
            <a:r>
              <a:rPr lang="en-US" dirty="0"/>
              <a:t> </a:t>
            </a:r>
            <a:r>
              <a:rPr lang="en-US" dirty="0" err="1"/>
              <a:t>doanh</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cổ</a:t>
            </a:r>
            <a:r>
              <a:rPr lang="en-US" dirty="0"/>
              <a:t> </a:t>
            </a:r>
            <a:r>
              <a:rPr lang="en-US" dirty="0" err="1"/>
              <a:t>phần</a:t>
            </a:r>
            <a:r>
              <a:rPr lang="en-US" dirty="0"/>
              <a:t> </a:t>
            </a:r>
            <a:r>
              <a:rPr lang="en-US" dirty="0" err="1"/>
              <a:t>hóa</a:t>
            </a:r>
            <a:r>
              <a:rPr lang="en-US" dirty="0"/>
              <a:t> do </a:t>
            </a:r>
            <a:r>
              <a:rPr lang="en-US" dirty="0" err="1"/>
              <a:t>cơ</a:t>
            </a:r>
            <a:r>
              <a:rPr lang="en-US" dirty="0"/>
              <a:t> </a:t>
            </a:r>
            <a:r>
              <a:rPr lang="en-US" dirty="0" err="1"/>
              <a:t>quan</a:t>
            </a:r>
            <a:r>
              <a:rPr lang="en-US" dirty="0"/>
              <a:t> </a:t>
            </a:r>
            <a:r>
              <a:rPr lang="en-US" dirty="0" err="1"/>
              <a:t>có</a:t>
            </a:r>
            <a:r>
              <a:rPr lang="en-US" dirty="0"/>
              <a:t> </a:t>
            </a:r>
            <a:r>
              <a:rPr lang="en-US" dirty="0" err="1"/>
              <a:t>thẩm</a:t>
            </a:r>
            <a:r>
              <a:rPr lang="en-US" dirty="0"/>
              <a:t> </a:t>
            </a:r>
            <a:r>
              <a:rPr lang="en-US" dirty="0" err="1"/>
              <a:t>quyền</a:t>
            </a:r>
            <a:r>
              <a:rPr lang="en-US" dirty="0"/>
              <a:t> </a:t>
            </a:r>
            <a:r>
              <a:rPr lang="en-US" dirty="0" err="1"/>
              <a:t>quyết</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r>
              <a:rPr lang="en-US" dirty="0"/>
              <a:t> </a:t>
            </a:r>
            <a:r>
              <a:rPr lang="en-US" dirty="0" err="1"/>
              <a:t>cổ</a:t>
            </a:r>
            <a:r>
              <a:rPr lang="en-US" dirty="0"/>
              <a:t> </a:t>
            </a:r>
            <a:r>
              <a:rPr lang="en-US" dirty="0" err="1"/>
              <a:t>phần</a:t>
            </a:r>
            <a:r>
              <a:rPr lang="en-US" dirty="0"/>
              <a:t> </a:t>
            </a:r>
            <a:r>
              <a:rPr lang="en-US" dirty="0" err="1"/>
              <a:t>hóa</a:t>
            </a:r>
            <a:r>
              <a:rPr lang="en-US" dirty="0"/>
              <a:t> </a:t>
            </a:r>
            <a:r>
              <a:rPr lang="en-US" dirty="0" err="1"/>
              <a:t>xem</a:t>
            </a:r>
            <a:r>
              <a:rPr lang="en-US" dirty="0"/>
              <a:t> </a:t>
            </a:r>
            <a:r>
              <a:rPr lang="en-US" dirty="0" err="1"/>
              <a:t>xét</a:t>
            </a:r>
            <a:r>
              <a:rPr lang="en-US" dirty="0"/>
              <a:t>, </a:t>
            </a:r>
            <a:r>
              <a:rPr lang="en-US" dirty="0" err="1"/>
              <a:t>quyết</a:t>
            </a:r>
            <a:r>
              <a:rPr lang="en-US" dirty="0"/>
              <a:t> </a:t>
            </a:r>
            <a:r>
              <a:rPr lang="en-US" dirty="0" err="1"/>
              <a:t>định</a:t>
            </a:r>
            <a:r>
              <a:rPr lang="en-US" dirty="0"/>
              <a:t> </a:t>
            </a:r>
            <a:r>
              <a:rPr lang="en-US" dirty="0" err="1"/>
              <a:t>nhưng</a:t>
            </a:r>
            <a:r>
              <a:rPr lang="en-US" dirty="0"/>
              <a:t> </a:t>
            </a:r>
            <a:r>
              <a:rPr lang="en-US" dirty="0" err="1"/>
              <a:t>không</a:t>
            </a:r>
            <a:r>
              <a:rPr lang="en-US" dirty="0"/>
              <a:t> </a:t>
            </a:r>
            <a:r>
              <a:rPr lang="en-US" dirty="0" err="1"/>
              <a:t>thấp</a:t>
            </a:r>
            <a:r>
              <a:rPr lang="en-US" dirty="0"/>
              <a:t> </a:t>
            </a:r>
            <a:r>
              <a:rPr lang="en-US" dirty="0" err="1"/>
              <a:t>hơn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thế</a:t>
            </a:r>
            <a:r>
              <a:rPr lang="en-US" dirty="0"/>
              <a:t> </a:t>
            </a:r>
            <a:r>
              <a:rPr lang="en-US" dirty="0" err="1"/>
              <a:t>kinh</a:t>
            </a:r>
            <a:r>
              <a:rPr lang="en-US" dirty="0"/>
              <a:t> </a:t>
            </a:r>
            <a:r>
              <a:rPr lang="en-US" dirty="0" err="1"/>
              <a:t>doanh</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theo</a:t>
            </a:r>
            <a:r>
              <a:rPr lang="en-US" dirty="0"/>
              <a:t> </a:t>
            </a:r>
            <a:r>
              <a:rPr lang="en-US" dirty="0" err="1"/>
              <a:t>hướng</a:t>
            </a:r>
            <a:r>
              <a:rPr lang="en-US" dirty="0"/>
              <a:t> </a:t>
            </a:r>
            <a:r>
              <a:rPr lang="en-US" dirty="0" err="1"/>
              <a:t>dẫn</a:t>
            </a:r>
            <a:r>
              <a:rPr lang="en-US" dirty="0"/>
              <a:t> </a:t>
            </a:r>
            <a:r>
              <a:rPr lang="en-US" dirty="0" err="1"/>
              <a:t>của</a:t>
            </a:r>
            <a:r>
              <a:rPr lang="en-US" dirty="0"/>
              <a:t> </a:t>
            </a:r>
            <a:r>
              <a:rPr lang="en-US" dirty="0" err="1"/>
              <a:t>Bộ</a:t>
            </a:r>
            <a:r>
              <a:rPr lang="en-US" dirty="0"/>
              <a:t> </a:t>
            </a:r>
            <a:r>
              <a:rPr lang="en-US" dirty="0" err="1"/>
              <a:t>Tài</a:t>
            </a:r>
            <a:r>
              <a:rPr lang="en-US" dirty="0"/>
              <a:t> </a:t>
            </a:r>
            <a:r>
              <a:rPr lang="en-US" dirty="0" err="1"/>
              <a:t>chính</a:t>
            </a:r>
            <a:r>
              <a:rPr lang="en-US" dirty="0"/>
              <a:t>.</a:t>
            </a:r>
          </a:p>
          <a:p>
            <a:endParaRPr lang="en-US" dirty="0"/>
          </a:p>
          <a:p>
            <a:endParaRPr lang="en-US" dirty="0"/>
          </a:p>
        </p:txBody>
      </p:sp>
    </p:spTree>
    <p:extLst>
      <p:ext uri="{BB962C8B-B14F-4D97-AF65-F5344CB8AC3E}">
        <p14:creationId xmlns:p14="http://schemas.microsoft.com/office/powerpoint/2010/main" val="795494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Giá</a:t>
            </a:r>
            <a:r>
              <a:rPr lang="en-US" dirty="0"/>
              <a:t> </a:t>
            </a:r>
            <a:r>
              <a:rPr lang="en-US" dirty="0" err="1"/>
              <a:t>trị</a:t>
            </a:r>
            <a:r>
              <a:rPr lang="en-US" dirty="0"/>
              <a:t> </a:t>
            </a:r>
            <a:r>
              <a:rPr lang="en-US" dirty="0" err="1"/>
              <a:t>thương</a:t>
            </a:r>
            <a:r>
              <a:rPr lang="en-US" dirty="0"/>
              <a:t> </a:t>
            </a:r>
            <a:r>
              <a:rPr lang="en-US" dirty="0" err="1"/>
              <a:t>hiệu</a:t>
            </a:r>
            <a:endParaRPr lang="en-US" dirty="0"/>
          </a:p>
        </p:txBody>
      </p:sp>
      <p:sp>
        <p:nvSpPr>
          <p:cNvPr id="3" name="Content Placeholder 2"/>
          <p:cNvSpPr>
            <a:spLocks noGrp="1"/>
          </p:cNvSpPr>
          <p:nvPr>
            <p:ph idx="1"/>
          </p:nvPr>
        </p:nvSpPr>
        <p:spPr/>
        <p:txBody>
          <a:bodyPr>
            <a:normAutofit lnSpcReduction="10000"/>
          </a:bodyPr>
          <a:lstStyle/>
          <a:p>
            <a:r>
              <a:rPr lang="vi-VN" dirty="0"/>
              <a:t>Giá trị thương hiệu được xác định trên cơ sở các chi phí thực tế cho việc tạo dựng và bảo vệ nhãn hiệu, tên thương mại trong quá trình hoạt động của doanh nghiệp trước thời điểm xác định giá trị doanh nghiệp 05 năm, bao gồm chi phí thành lập doanh nghiệp, chi phí đào tạo nhân viên, chi phí quảng cáo, tuyên truyền trong và ngoài nước để quảng bá, giới thiệu sản phẩm, giới thiệu công ty; xây dựng trang thông tin điện tử (website) của doanh nghiệp.</a:t>
            </a:r>
          </a:p>
          <a:p>
            <a:r>
              <a:rPr lang="vi-VN" dirty="0"/>
              <a:t>Đối với một số doanh nghiệp đặc thù, cơ quan tư vấn xác định để báo cáo cơ quan đại diện chủ sở hữu quyết định xác định giá trị thương hiệu dựa vào các yếu tố lịch sử, bề dày truyền thống (nếu có).</a:t>
            </a:r>
          </a:p>
          <a:p>
            <a:endParaRPr lang="en-US" dirty="0"/>
          </a:p>
        </p:txBody>
      </p:sp>
    </p:spTree>
    <p:extLst>
      <p:ext uri="{BB962C8B-B14F-4D97-AF65-F5344CB8AC3E}">
        <p14:creationId xmlns:p14="http://schemas.microsoft.com/office/powerpoint/2010/main" val="2618510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Giá</a:t>
            </a:r>
            <a:r>
              <a:rPr lang="en-US" dirty="0"/>
              <a:t> </a:t>
            </a:r>
            <a:r>
              <a:rPr lang="en-US" dirty="0" err="1"/>
              <a:t>trị</a:t>
            </a:r>
            <a:r>
              <a:rPr lang="en-US" dirty="0"/>
              <a:t> </a:t>
            </a:r>
            <a:r>
              <a:rPr lang="en-US" dirty="0" err="1"/>
              <a:t>tiềm</a:t>
            </a:r>
            <a:r>
              <a:rPr lang="en-US" dirty="0"/>
              <a:t> </a:t>
            </a:r>
            <a:r>
              <a:rPr lang="en-US" dirty="0" err="1"/>
              <a:t>năng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p:txBody>
          <a:bodyPr/>
          <a:lstStyle/>
          <a:p>
            <a:pPr marL="0" indent="0">
              <a:buNone/>
            </a:pPr>
            <a:r>
              <a:rPr lang="nl-NL" dirty="0" err="1"/>
              <a:t>Giá</a:t>
            </a:r>
            <a:r>
              <a:rPr lang="nl-NL" dirty="0"/>
              <a:t> </a:t>
            </a:r>
            <a:r>
              <a:rPr lang="nl-NL" dirty="0" err="1"/>
              <a:t>trị</a:t>
            </a:r>
            <a:r>
              <a:rPr lang="nl-NL" dirty="0"/>
              <a:t> </a:t>
            </a:r>
            <a:r>
              <a:rPr lang="nl-NL" dirty="0" err="1"/>
              <a:t>lợi</a:t>
            </a:r>
            <a:r>
              <a:rPr lang="nl-NL" dirty="0"/>
              <a:t> </a:t>
            </a:r>
            <a:r>
              <a:rPr lang="nl-NL" dirty="0" err="1"/>
              <a:t>thế</a:t>
            </a:r>
            <a:r>
              <a:rPr lang="nl-NL" dirty="0"/>
              <a:t> </a:t>
            </a:r>
            <a:r>
              <a:rPr lang="nl-NL" dirty="0" err="1"/>
              <a:t>kinh</a:t>
            </a:r>
            <a:r>
              <a:rPr lang="nl-NL" dirty="0"/>
              <a:t> </a:t>
            </a:r>
            <a:r>
              <a:rPr lang="nl-NL" dirty="0" err="1"/>
              <a:t>doanh</a:t>
            </a:r>
            <a:r>
              <a:rPr lang="nl-NL" dirty="0"/>
              <a:t> </a:t>
            </a:r>
            <a:r>
              <a:rPr lang="nl-NL" dirty="0" err="1"/>
              <a:t>tính</a:t>
            </a:r>
            <a:r>
              <a:rPr lang="nl-NL" dirty="0"/>
              <a:t> </a:t>
            </a:r>
            <a:r>
              <a:rPr lang="nl-NL" dirty="0" err="1"/>
              <a:t>vào</a:t>
            </a:r>
            <a:r>
              <a:rPr lang="nl-NL" dirty="0"/>
              <a:t> </a:t>
            </a:r>
            <a:r>
              <a:rPr lang="nl-NL" dirty="0" err="1"/>
              <a:t>giá</a:t>
            </a:r>
            <a:r>
              <a:rPr lang="nl-NL" dirty="0"/>
              <a:t> </a:t>
            </a:r>
            <a:r>
              <a:rPr lang="nl-NL" dirty="0" err="1"/>
              <a:t>trị</a:t>
            </a:r>
            <a:r>
              <a:rPr lang="nl-NL" dirty="0"/>
              <a:t> </a:t>
            </a:r>
            <a:r>
              <a:rPr lang="nl-NL" dirty="0" err="1"/>
              <a:t>doanh</a:t>
            </a:r>
            <a:r>
              <a:rPr lang="nl-NL" dirty="0"/>
              <a:t> </a:t>
            </a:r>
            <a:r>
              <a:rPr lang="nl-NL" dirty="0" err="1"/>
              <a:t>nghiệp</a:t>
            </a:r>
            <a:r>
              <a:rPr lang="nl-NL" dirty="0"/>
              <a:t> </a:t>
            </a:r>
            <a:r>
              <a:rPr lang="nl-NL" dirty="0" err="1"/>
              <a:t>cổ</a:t>
            </a:r>
            <a:r>
              <a:rPr lang="nl-NL" dirty="0"/>
              <a:t> </a:t>
            </a:r>
            <a:r>
              <a:rPr lang="nl-NL" dirty="0" err="1"/>
              <a:t>phần</a:t>
            </a:r>
            <a:r>
              <a:rPr lang="nl-NL" dirty="0"/>
              <a:t> </a:t>
            </a:r>
            <a:r>
              <a:rPr lang="nl-NL" dirty="0" err="1"/>
              <a:t>hóa</a:t>
            </a:r>
            <a:r>
              <a:rPr lang="nl-NL" dirty="0"/>
              <a:t> </a:t>
            </a:r>
            <a:r>
              <a:rPr lang="nl-NL" dirty="0" err="1"/>
              <a:t>là</a:t>
            </a:r>
            <a:r>
              <a:rPr lang="nl-NL" dirty="0"/>
              <a:t> </a:t>
            </a:r>
            <a:r>
              <a:rPr lang="nl-NL" dirty="0" err="1"/>
              <a:t>tiềm</a:t>
            </a:r>
            <a:r>
              <a:rPr lang="nl-NL" dirty="0"/>
              <a:t> </a:t>
            </a:r>
            <a:r>
              <a:rPr lang="nl-NL" dirty="0" err="1"/>
              <a:t>năng</a:t>
            </a:r>
            <a:r>
              <a:rPr lang="nl-NL" dirty="0"/>
              <a:t> </a:t>
            </a:r>
            <a:r>
              <a:rPr lang="nl-NL" dirty="0" err="1"/>
              <a:t>phát</a:t>
            </a:r>
            <a:r>
              <a:rPr lang="nl-NL" dirty="0"/>
              <a:t> </a:t>
            </a:r>
            <a:r>
              <a:rPr lang="nl-NL" dirty="0" err="1"/>
              <a:t>triển</a:t>
            </a:r>
            <a:r>
              <a:rPr lang="nl-NL" dirty="0"/>
              <a:t> </a:t>
            </a:r>
            <a:r>
              <a:rPr lang="nl-NL" dirty="0" err="1"/>
              <a:t>của</a:t>
            </a:r>
            <a:r>
              <a:rPr lang="nl-NL" dirty="0"/>
              <a:t> </a:t>
            </a:r>
            <a:r>
              <a:rPr lang="nl-NL" dirty="0" err="1"/>
              <a:t>doanh</a:t>
            </a:r>
            <a:r>
              <a:rPr lang="nl-NL" dirty="0"/>
              <a:t> </a:t>
            </a:r>
            <a:r>
              <a:rPr lang="nl-NL" dirty="0" err="1"/>
              <a:t>nghiệp</a:t>
            </a:r>
            <a:r>
              <a:rPr lang="nl-NL" dirty="0"/>
              <a:t> </a:t>
            </a:r>
            <a:r>
              <a:rPr lang="nl-NL" dirty="0" err="1"/>
              <a:t>được</a:t>
            </a:r>
            <a:r>
              <a:rPr lang="nl-NL" dirty="0"/>
              <a:t> </a:t>
            </a:r>
            <a:r>
              <a:rPr lang="nl-NL" dirty="0" err="1"/>
              <a:t>đánh</a:t>
            </a:r>
            <a:r>
              <a:rPr lang="nl-NL" dirty="0"/>
              <a:t> </a:t>
            </a:r>
            <a:r>
              <a:rPr lang="nl-NL" dirty="0" err="1"/>
              <a:t>giá</a:t>
            </a:r>
            <a:r>
              <a:rPr lang="nl-NL" dirty="0"/>
              <a:t> </a:t>
            </a:r>
            <a:r>
              <a:rPr lang="nl-NL" dirty="0" err="1"/>
              <a:t>trên</a:t>
            </a:r>
            <a:r>
              <a:rPr lang="nl-NL" dirty="0"/>
              <a:t> </a:t>
            </a:r>
            <a:r>
              <a:rPr lang="nl-NL" dirty="0" err="1"/>
              <a:t>cơ</a:t>
            </a:r>
            <a:r>
              <a:rPr lang="nl-NL" dirty="0"/>
              <a:t> </a:t>
            </a:r>
            <a:r>
              <a:rPr lang="nl-NL" dirty="0" err="1"/>
              <a:t>sở</a:t>
            </a:r>
            <a:r>
              <a:rPr lang="nl-NL" dirty="0"/>
              <a:t> </a:t>
            </a:r>
            <a:r>
              <a:rPr lang="nl-NL" dirty="0" err="1"/>
              <a:t>khả</a:t>
            </a:r>
            <a:r>
              <a:rPr lang="nl-NL" dirty="0"/>
              <a:t> </a:t>
            </a:r>
            <a:r>
              <a:rPr lang="nl-NL" dirty="0" err="1"/>
              <a:t>năng</a:t>
            </a:r>
            <a:r>
              <a:rPr lang="nl-NL" dirty="0"/>
              <a:t> </a:t>
            </a:r>
            <a:r>
              <a:rPr lang="nl-NL" dirty="0" err="1"/>
              <a:t>sinh</a:t>
            </a:r>
            <a:r>
              <a:rPr lang="nl-NL" dirty="0"/>
              <a:t> </a:t>
            </a:r>
            <a:r>
              <a:rPr lang="nl-NL" dirty="0" err="1"/>
              <a:t>lời</a:t>
            </a:r>
            <a:r>
              <a:rPr lang="nl-NL" dirty="0"/>
              <a:t> </a:t>
            </a:r>
            <a:r>
              <a:rPr lang="nl-NL" dirty="0" err="1"/>
              <a:t>của</a:t>
            </a:r>
            <a:r>
              <a:rPr lang="nl-NL" dirty="0"/>
              <a:t> </a:t>
            </a:r>
            <a:r>
              <a:rPr lang="nl-NL" dirty="0" err="1"/>
              <a:t>doanh</a:t>
            </a:r>
            <a:r>
              <a:rPr lang="nl-NL" dirty="0"/>
              <a:t> </a:t>
            </a:r>
            <a:r>
              <a:rPr lang="nl-NL" dirty="0" err="1"/>
              <a:t>nghiệp</a:t>
            </a:r>
            <a:r>
              <a:rPr lang="nl-NL" dirty="0"/>
              <a:t> </a:t>
            </a:r>
            <a:r>
              <a:rPr lang="nl-NL" dirty="0" err="1"/>
              <a:t>trong</a:t>
            </a:r>
            <a:r>
              <a:rPr lang="nl-NL" dirty="0"/>
              <a:t> </a:t>
            </a:r>
            <a:r>
              <a:rPr lang="nl-NL" dirty="0" err="1"/>
              <a:t>tương</a:t>
            </a:r>
            <a:r>
              <a:rPr lang="nl-NL" dirty="0"/>
              <a:t> </a:t>
            </a:r>
            <a:r>
              <a:rPr lang="nl-NL" dirty="0" err="1"/>
              <a:t>lai</a:t>
            </a:r>
            <a:r>
              <a:rPr lang="nl-NL" dirty="0"/>
              <a:t> </a:t>
            </a:r>
            <a:r>
              <a:rPr lang="nl-NL" dirty="0" err="1"/>
              <a:t>khi</a:t>
            </a:r>
            <a:r>
              <a:rPr lang="nl-NL" dirty="0"/>
              <a:t> </a:t>
            </a:r>
            <a:r>
              <a:rPr lang="nl-NL" dirty="0" err="1"/>
              <a:t>so</a:t>
            </a:r>
            <a:r>
              <a:rPr lang="nl-NL" dirty="0"/>
              <a:t> </a:t>
            </a:r>
            <a:r>
              <a:rPr lang="nl-NL" dirty="0" err="1"/>
              <a:t>sánh</a:t>
            </a:r>
            <a:r>
              <a:rPr lang="nl-NL" dirty="0"/>
              <a:t> </a:t>
            </a:r>
            <a:r>
              <a:rPr lang="nl-NL" dirty="0" err="1"/>
              <a:t>tỷ</a:t>
            </a:r>
            <a:r>
              <a:rPr lang="nl-NL" dirty="0"/>
              <a:t> </a:t>
            </a:r>
            <a:r>
              <a:rPr lang="nl-NL" dirty="0" err="1"/>
              <a:t>suất</a:t>
            </a:r>
            <a:r>
              <a:rPr lang="nl-NL" dirty="0"/>
              <a:t> </a:t>
            </a:r>
            <a:r>
              <a:rPr lang="nl-NL" dirty="0" err="1"/>
              <a:t>lợi</a:t>
            </a:r>
            <a:r>
              <a:rPr lang="nl-NL" dirty="0"/>
              <a:t> </a:t>
            </a:r>
            <a:r>
              <a:rPr lang="nl-NL" dirty="0" err="1"/>
              <a:t>nhuận</a:t>
            </a:r>
            <a:r>
              <a:rPr lang="nl-NL" dirty="0"/>
              <a:t> </a:t>
            </a:r>
            <a:r>
              <a:rPr lang="nl-NL" dirty="0" err="1"/>
              <a:t>của</a:t>
            </a:r>
            <a:r>
              <a:rPr lang="nl-NL" dirty="0"/>
              <a:t> </a:t>
            </a:r>
            <a:r>
              <a:rPr lang="nl-NL" dirty="0" err="1"/>
              <a:t>doanh</a:t>
            </a:r>
            <a:r>
              <a:rPr lang="nl-NL" dirty="0"/>
              <a:t> </a:t>
            </a:r>
            <a:r>
              <a:rPr lang="nl-NL" dirty="0" err="1"/>
              <a:t>nghiệp</a:t>
            </a:r>
            <a:r>
              <a:rPr lang="nl-NL" dirty="0"/>
              <a:t> </a:t>
            </a:r>
            <a:r>
              <a:rPr lang="nl-NL" dirty="0" err="1"/>
              <a:t>với</a:t>
            </a:r>
            <a:r>
              <a:rPr lang="nl-NL" dirty="0"/>
              <a:t> </a:t>
            </a:r>
            <a:r>
              <a:rPr lang="nl-NL" dirty="0" err="1"/>
              <a:t>lãi</a:t>
            </a:r>
            <a:r>
              <a:rPr lang="nl-NL" dirty="0"/>
              <a:t> </a:t>
            </a:r>
            <a:r>
              <a:rPr lang="nl-NL" dirty="0" err="1"/>
              <a:t>suất</a:t>
            </a:r>
            <a:r>
              <a:rPr lang="nl-NL" dirty="0"/>
              <a:t> </a:t>
            </a:r>
            <a:r>
              <a:rPr lang="nl-NL" dirty="0" err="1"/>
              <a:t>trái</a:t>
            </a:r>
            <a:r>
              <a:rPr lang="nl-NL" dirty="0"/>
              <a:t> </a:t>
            </a:r>
            <a:r>
              <a:rPr lang="nl-NL" dirty="0" err="1"/>
              <a:t>phiếu</a:t>
            </a:r>
            <a:r>
              <a:rPr lang="nl-NL" dirty="0"/>
              <a:t> </a:t>
            </a:r>
            <a:r>
              <a:rPr lang="nl-NL" dirty="0" err="1"/>
              <a:t>Chính</a:t>
            </a:r>
            <a:r>
              <a:rPr lang="nl-NL" dirty="0"/>
              <a:t> </a:t>
            </a:r>
            <a:r>
              <a:rPr lang="nl-NL" dirty="0" err="1"/>
              <a:t>phủ</a:t>
            </a:r>
            <a:r>
              <a:rPr lang="nl-NL" dirty="0"/>
              <a:t> </a:t>
            </a:r>
            <a:r>
              <a:rPr lang="nl-NL" dirty="0" err="1"/>
              <a:t>như</a:t>
            </a:r>
            <a:r>
              <a:rPr lang="nl-NL" dirty="0"/>
              <a:t> </a:t>
            </a:r>
            <a:r>
              <a:rPr lang="nl-NL" dirty="0" err="1"/>
              <a:t>sau</a:t>
            </a:r>
            <a:r>
              <a:rPr lang="nl-NL" dirty="0"/>
              <a:t>:</a:t>
            </a: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1835078"/>
              </p:ext>
            </p:extLst>
          </p:nvPr>
        </p:nvGraphicFramePr>
        <p:xfrm>
          <a:off x="344908" y="3874426"/>
          <a:ext cx="8347888" cy="2286000"/>
        </p:xfrm>
        <a:graphic>
          <a:graphicData uri="http://schemas.openxmlformats.org/drawingml/2006/table">
            <a:tbl>
              <a:tblPr firstRow="1" bandRow="1">
                <a:tableStyleId>{073A0DAA-6AF3-43AB-8588-CEC1D06C72B9}</a:tableStyleId>
              </a:tblPr>
              <a:tblGrid>
                <a:gridCol w="1216140">
                  <a:extLst>
                    <a:ext uri="{9D8B030D-6E8A-4147-A177-3AD203B41FA5}">
                      <a16:colId xmlns:a16="http://schemas.microsoft.com/office/drawing/2014/main" val="20000"/>
                    </a:ext>
                  </a:extLst>
                </a:gridCol>
                <a:gridCol w="443217">
                  <a:extLst>
                    <a:ext uri="{9D8B030D-6E8A-4147-A177-3AD203B41FA5}">
                      <a16:colId xmlns:a16="http://schemas.microsoft.com/office/drawing/2014/main" val="20001"/>
                    </a:ext>
                  </a:extLst>
                </a:gridCol>
                <a:gridCol w="1989061">
                  <a:extLst>
                    <a:ext uri="{9D8B030D-6E8A-4147-A177-3AD203B41FA5}">
                      <a16:colId xmlns:a16="http://schemas.microsoft.com/office/drawing/2014/main" val="20002"/>
                    </a:ext>
                  </a:extLst>
                </a:gridCol>
                <a:gridCol w="441132">
                  <a:extLst>
                    <a:ext uri="{9D8B030D-6E8A-4147-A177-3AD203B41FA5}">
                      <a16:colId xmlns:a16="http://schemas.microsoft.com/office/drawing/2014/main" val="20003"/>
                    </a:ext>
                  </a:extLst>
                </a:gridCol>
                <a:gridCol w="1991146">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58912">
                  <a:extLst>
                    <a:ext uri="{9D8B030D-6E8A-4147-A177-3AD203B41FA5}">
                      <a16:colId xmlns:a16="http://schemas.microsoft.com/office/drawing/2014/main" val="20006"/>
                    </a:ext>
                  </a:extLst>
                </a:gridCol>
              </a:tblGrid>
              <a:tr h="370840">
                <a:tc>
                  <a:txBody>
                    <a:bodyPr/>
                    <a:lstStyle/>
                    <a:p>
                      <a:pPr algn="ctr"/>
                      <a:endParaRPr lang="nl-NL" sz="1800" kern="1200" dirty="0">
                        <a:effectLst/>
                      </a:endParaRPr>
                    </a:p>
                    <a:p>
                      <a:pPr algn="ct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lợi</a:t>
                      </a:r>
                      <a:r>
                        <a:rPr lang="nl-NL" sz="1800" kern="1200" dirty="0">
                          <a:effectLst/>
                        </a:rPr>
                        <a:t> </a:t>
                      </a:r>
                      <a:r>
                        <a:rPr lang="nl-NL" sz="1800" kern="1200" dirty="0" err="1">
                          <a:effectLst/>
                        </a:rPr>
                        <a:t>thế</a:t>
                      </a:r>
                      <a:r>
                        <a:rPr lang="nl-NL" sz="1800" kern="1200" dirty="0">
                          <a:effectLst/>
                        </a:rPr>
                        <a:t> </a:t>
                      </a:r>
                      <a:r>
                        <a:rPr lang="nl-NL" sz="1800" kern="1200" dirty="0" err="1">
                          <a:effectLst/>
                        </a:rPr>
                        <a:t>kinh</a:t>
                      </a:r>
                      <a:r>
                        <a:rPr lang="nl-NL" sz="1800" kern="1200" dirty="0">
                          <a:effectLst/>
                        </a:rPr>
                        <a:t> </a:t>
                      </a:r>
                      <a:r>
                        <a:rPr lang="nl-NL" sz="1800" kern="1200" dirty="0" err="1">
                          <a:effectLst/>
                        </a:rPr>
                        <a:t>doanh</a:t>
                      </a:r>
                      <a:r>
                        <a:rPr lang="nl-NL" sz="1800" kern="1200" dirty="0">
                          <a:effectLst/>
                        </a:rPr>
                        <a:t> </a:t>
                      </a:r>
                      <a:r>
                        <a:rPr lang="nl-NL" sz="1800" kern="1200" dirty="0" err="1">
                          <a:effectLst/>
                        </a:rPr>
                        <a:t>của</a:t>
                      </a:r>
                      <a:r>
                        <a:rPr lang="nl-NL" sz="1800" kern="1200" dirty="0">
                          <a:effectLst/>
                        </a:rPr>
                        <a:t> </a:t>
                      </a:r>
                      <a:r>
                        <a:rPr lang="nl-NL" sz="1800" kern="1200" dirty="0" err="1">
                          <a:effectLst/>
                        </a:rPr>
                        <a:t>doanh</a:t>
                      </a:r>
                      <a:r>
                        <a:rPr lang="nl-NL" sz="1800" kern="1200" dirty="0">
                          <a:effectLst/>
                        </a:rPr>
                        <a:t> </a:t>
                      </a:r>
                      <a:r>
                        <a:rPr lang="nl-NL" sz="1800" kern="1200" dirty="0" err="1">
                          <a:effectLst/>
                        </a:rPr>
                        <a:t>nghiệp</a:t>
                      </a:r>
                      <a:r>
                        <a:rPr lang="en-US" dirty="0">
                          <a:effectLst/>
                        </a:rPr>
                        <a:t> </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nl-NL" sz="1800" kern="1200" dirty="0">
                        <a:effectLst/>
                      </a:endParaRPr>
                    </a:p>
                    <a:p>
                      <a:pPr algn="ct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phần</a:t>
                      </a:r>
                      <a:r>
                        <a:rPr lang="nl-NL" sz="1800" kern="1200" dirty="0">
                          <a:effectLst/>
                        </a:rPr>
                        <a:t> </a:t>
                      </a:r>
                      <a:r>
                        <a:rPr lang="nl-NL" sz="1800" kern="1200" dirty="0" err="1">
                          <a:effectLst/>
                        </a:rPr>
                        <a:t>vốn</a:t>
                      </a:r>
                      <a:r>
                        <a:rPr lang="nl-NL" sz="1800" kern="1200" dirty="0">
                          <a:effectLst/>
                        </a:rPr>
                        <a:t> </a:t>
                      </a:r>
                      <a:r>
                        <a:rPr lang="nl-NL" sz="1800" kern="1200" dirty="0" err="1">
                          <a:effectLst/>
                        </a:rPr>
                        <a:t>nhà</a:t>
                      </a:r>
                      <a:r>
                        <a:rPr lang="nl-NL" sz="1800" kern="1200" dirty="0">
                          <a:effectLst/>
                        </a:rPr>
                        <a:t> </a:t>
                      </a:r>
                      <a:r>
                        <a:rPr lang="nl-NL" sz="1800" kern="1200" dirty="0" err="1">
                          <a:effectLst/>
                        </a:rPr>
                        <a:t>nước</a:t>
                      </a:r>
                      <a:r>
                        <a:rPr lang="nl-NL" sz="1800" kern="1200" dirty="0">
                          <a:effectLst/>
                        </a:rPr>
                        <a:t> </a:t>
                      </a:r>
                      <a:r>
                        <a:rPr lang="nl-NL" sz="1800" kern="1200" dirty="0" err="1">
                          <a:effectLst/>
                        </a:rPr>
                        <a:t>theo</a:t>
                      </a:r>
                      <a:r>
                        <a:rPr lang="nl-NL" sz="1800" kern="1200" dirty="0">
                          <a:effectLst/>
                        </a:rPr>
                        <a:t> </a:t>
                      </a:r>
                      <a:r>
                        <a:rPr lang="nl-NL" sz="1800" kern="1200" dirty="0" err="1">
                          <a:effectLst/>
                        </a:rPr>
                        <a:t>sổ</a:t>
                      </a:r>
                      <a:r>
                        <a:rPr lang="nl-NL" sz="1800" kern="1200" dirty="0">
                          <a:effectLst/>
                        </a:rPr>
                        <a:t> </a:t>
                      </a:r>
                      <a:r>
                        <a:rPr lang="nl-NL" sz="1800" kern="1200" dirty="0" err="1">
                          <a:effectLst/>
                        </a:rPr>
                        <a:t>kế</a:t>
                      </a:r>
                      <a:r>
                        <a:rPr lang="nl-NL" sz="1800" kern="1200" dirty="0">
                          <a:effectLst/>
                        </a:rPr>
                        <a:t> </a:t>
                      </a:r>
                      <a:r>
                        <a:rPr lang="nl-NL" sz="1800" kern="1200" dirty="0" err="1">
                          <a:effectLst/>
                        </a:rPr>
                        <a:t>toán</a:t>
                      </a:r>
                      <a:r>
                        <a:rPr lang="nl-NL" sz="1800" kern="1200" dirty="0">
                          <a:effectLst/>
                        </a:rPr>
                        <a:t> </a:t>
                      </a:r>
                      <a:r>
                        <a:rPr lang="nl-NL" sz="1800" kern="1200" dirty="0" err="1">
                          <a:effectLst/>
                        </a:rPr>
                        <a:t>tại</a:t>
                      </a:r>
                      <a:r>
                        <a:rPr lang="nl-NL" sz="1800" kern="1200" dirty="0">
                          <a:effectLst/>
                        </a:rPr>
                        <a:t> </a:t>
                      </a:r>
                      <a:r>
                        <a:rPr lang="nl-NL" sz="1800" kern="1200" dirty="0" err="1">
                          <a:effectLst/>
                        </a:rPr>
                        <a:t>thời</a:t>
                      </a:r>
                      <a:r>
                        <a:rPr lang="nl-NL" sz="1800" kern="1200" dirty="0">
                          <a:effectLst/>
                        </a:rPr>
                        <a:t> </a:t>
                      </a:r>
                      <a:r>
                        <a:rPr lang="nl-NL" sz="1800" kern="1200" dirty="0" err="1">
                          <a:effectLst/>
                        </a:rPr>
                        <a:t>điểm</a:t>
                      </a:r>
                      <a:r>
                        <a:rPr lang="nl-NL" sz="1800" kern="1200" dirty="0">
                          <a:effectLst/>
                        </a:rPr>
                        <a:t> </a:t>
                      </a:r>
                      <a:r>
                        <a:rPr lang="nl-NL" sz="1800" kern="1200" dirty="0" err="1">
                          <a:effectLst/>
                        </a:rPr>
                        <a:t>định</a:t>
                      </a:r>
                      <a:r>
                        <a:rPr lang="nl-NL" sz="1800" kern="1200" dirty="0">
                          <a:effectLst/>
                        </a:rPr>
                        <a:t> </a:t>
                      </a:r>
                      <a:r>
                        <a:rPr lang="nl-NL" sz="1800" kern="1200" dirty="0" err="1">
                          <a:effectLst/>
                        </a:rPr>
                        <a:t>giá</a:t>
                      </a:r>
                      <a:r>
                        <a:rPr lang="en-US" dirty="0">
                          <a:effectLst/>
                        </a:rPr>
                        <a:t> </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x</a:t>
                      </a:r>
                    </a:p>
                  </a:txBody>
                  <a:tcPr>
                    <a:lnL w="12700" cmpd="sng">
                      <a:noFill/>
                    </a:lnL>
                    <a:lnR w="12700" cap="flat" cmpd="sng" algn="ctr">
                      <a:solidFill>
                        <a:scrgbClr r="0" g="0" b="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nl-NL" sz="1800" kern="1200" dirty="0" err="1">
                          <a:effectLst/>
                        </a:rPr>
                        <a:t>Tỷ</a:t>
                      </a:r>
                      <a:r>
                        <a:rPr lang="nl-NL" sz="1800" kern="1200" dirty="0">
                          <a:effectLst/>
                        </a:rPr>
                        <a:t> </a:t>
                      </a:r>
                      <a:r>
                        <a:rPr lang="nl-NL" sz="1800" kern="1200" dirty="0" err="1">
                          <a:effectLst/>
                        </a:rPr>
                        <a:t>suất</a:t>
                      </a:r>
                      <a:r>
                        <a:rPr lang="nl-NL" sz="1800" kern="1200" dirty="0">
                          <a:effectLst/>
                        </a:rPr>
                        <a:t> </a:t>
                      </a:r>
                      <a:r>
                        <a:rPr lang="nl-NL" sz="1800" kern="1200" dirty="0" err="1">
                          <a:effectLst/>
                        </a:rPr>
                        <a:t>lợi</a:t>
                      </a:r>
                      <a:r>
                        <a:rPr lang="nl-NL" sz="1800" kern="1200" dirty="0">
                          <a:effectLst/>
                        </a:rPr>
                        <a:t> </a:t>
                      </a:r>
                      <a:r>
                        <a:rPr lang="nl-NL" sz="1800" kern="1200" dirty="0" err="1">
                          <a:effectLst/>
                        </a:rPr>
                        <a:t>nhuận</a:t>
                      </a:r>
                      <a:r>
                        <a:rPr lang="nl-NL" sz="1800" kern="1200" dirty="0">
                          <a:effectLst/>
                        </a:rPr>
                        <a:t> </a:t>
                      </a:r>
                      <a:r>
                        <a:rPr lang="nl-NL" sz="1800" kern="1200" dirty="0" err="1">
                          <a:effectLst/>
                        </a:rPr>
                        <a:t>sau</a:t>
                      </a:r>
                      <a:r>
                        <a:rPr lang="nl-NL" sz="1800" kern="1200" dirty="0">
                          <a:effectLst/>
                        </a:rPr>
                        <a:t> </a:t>
                      </a:r>
                      <a:r>
                        <a:rPr lang="nl-NL" sz="1800" kern="1200" dirty="0" err="1">
                          <a:effectLst/>
                        </a:rPr>
                        <a:t>thuế</a:t>
                      </a:r>
                      <a:r>
                        <a:rPr lang="nl-NL" sz="1800" kern="1200" dirty="0">
                          <a:effectLst/>
                        </a:rPr>
                        <a:t> </a:t>
                      </a:r>
                      <a:r>
                        <a:rPr lang="nl-NL" sz="1800" kern="1200" dirty="0" err="1">
                          <a:effectLst/>
                        </a:rPr>
                        <a:t>trên</a:t>
                      </a:r>
                      <a:r>
                        <a:rPr lang="nl-NL" sz="1800" kern="1200" dirty="0">
                          <a:effectLst/>
                        </a:rPr>
                        <a:t> </a:t>
                      </a:r>
                      <a:r>
                        <a:rPr lang="nl-NL" sz="1800" kern="1200" dirty="0" err="1">
                          <a:effectLst/>
                        </a:rPr>
                        <a:t>vốn</a:t>
                      </a:r>
                      <a:r>
                        <a:rPr lang="nl-NL" sz="1800" kern="1200" dirty="0">
                          <a:effectLst/>
                        </a:rPr>
                        <a:t> </a:t>
                      </a:r>
                      <a:r>
                        <a:rPr lang="nl-NL" sz="1800" kern="1200" dirty="0" err="1">
                          <a:effectLst/>
                        </a:rPr>
                        <a:t>chủ</a:t>
                      </a:r>
                      <a:r>
                        <a:rPr lang="nl-NL" sz="1800" kern="1200" dirty="0">
                          <a:effectLst/>
                        </a:rPr>
                        <a:t> </a:t>
                      </a:r>
                      <a:r>
                        <a:rPr lang="nl-NL" sz="1800" kern="1200" dirty="0" err="1">
                          <a:effectLst/>
                        </a:rPr>
                        <a:t>sở</a:t>
                      </a:r>
                      <a:r>
                        <a:rPr lang="nl-NL" sz="1800" kern="1200" dirty="0">
                          <a:effectLst/>
                        </a:rPr>
                        <a:t> </a:t>
                      </a:r>
                      <a:r>
                        <a:rPr lang="nl-NL" sz="1800" kern="1200" dirty="0" err="1">
                          <a:effectLst/>
                        </a:rPr>
                        <a:t>hữu</a:t>
                      </a:r>
                      <a:r>
                        <a:rPr lang="nl-NL" sz="1800" kern="1200" dirty="0">
                          <a:effectLst/>
                        </a:rPr>
                        <a:t> </a:t>
                      </a:r>
                      <a:r>
                        <a:rPr lang="nl-NL" sz="1800" kern="1200" dirty="0" err="1">
                          <a:effectLst/>
                        </a:rPr>
                        <a:t>bình</a:t>
                      </a:r>
                      <a:r>
                        <a:rPr lang="nl-NL" sz="1800" kern="1200" dirty="0">
                          <a:effectLst/>
                        </a:rPr>
                        <a:t> </a:t>
                      </a:r>
                      <a:r>
                        <a:rPr lang="nl-NL" sz="1800" kern="1200" dirty="0" err="1">
                          <a:effectLst/>
                        </a:rPr>
                        <a:t>quân</a:t>
                      </a:r>
                      <a:r>
                        <a:rPr lang="nl-NL" sz="1800" kern="1200" dirty="0">
                          <a:effectLst/>
                        </a:rPr>
                        <a:t> 5 </a:t>
                      </a:r>
                      <a:r>
                        <a:rPr lang="nl-NL" sz="1800" kern="1200" dirty="0" err="1">
                          <a:effectLst/>
                        </a:rPr>
                        <a:t>năm</a:t>
                      </a:r>
                      <a:r>
                        <a:rPr lang="nl-NL" sz="1800" kern="1200" dirty="0">
                          <a:effectLst/>
                        </a:rPr>
                        <a:t> </a:t>
                      </a:r>
                      <a:r>
                        <a:rPr lang="nl-NL" sz="1800" kern="1200" dirty="0" err="1">
                          <a:effectLst/>
                        </a:rPr>
                        <a:t>trước</a:t>
                      </a:r>
                      <a:r>
                        <a:rPr lang="nl-NL" sz="1800" kern="1200" dirty="0">
                          <a:effectLst/>
                        </a:rPr>
                        <a:t> </a:t>
                      </a:r>
                      <a:r>
                        <a:rPr lang="nl-NL" sz="1800" kern="1200" dirty="0" err="1">
                          <a:effectLst/>
                        </a:rPr>
                        <a:t>thời</a:t>
                      </a:r>
                      <a:r>
                        <a:rPr lang="nl-NL" sz="1800" kern="1200" dirty="0">
                          <a:effectLst/>
                        </a:rPr>
                        <a:t> </a:t>
                      </a:r>
                      <a:r>
                        <a:rPr lang="nl-NL" sz="1800" kern="1200" dirty="0" err="1">
                          <a:effectLst/>
                        </a:rPr>
                        <a:t>điểm</a:t>
                      </a:r>
                      <a:r>
                        <a:rPr lang="nl-NL" sz="1800" kern="1200" dirty="0">
                          <a:effectLst/>
                        </a:rPr>
                        <a:t> </a:t>
                      </a:r>
                      <a:r>
                        <a:rPr lang="nl-NL" sz="1800" kern="1200" dirty="0" err="1">
                          <a:effectLst/>
                        </a:rPr>
                        <a:t>xác</a:t>
                      </a:r>
                      <a:r>
                        <a:rPr lang="nl-NL" sz="1800" kern="1200" dirty="0">
                          <a:effectLst/>
                        </a:rPr>
                        <a:t> </a:t>
                      </a:r>
                      <a:r>
                        <a:rPr lang="nl-NL" sz="1800" kern="1200" dirty="0" err="1">
                          <a:effectLst/>
                        </a:rPr>
                        <a:t>định</a:t>
                      </a:r>
                      <a:r>
                        <a:rPr lang="nl-NL" sz="1800" kern="1200" dirty="0">
                          <a:effectLst/>
                        </a:rPr>
                        <a:t> </a:t>
                      </a: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doanh</a:t>
                      </a:r>
                      <a:r>
                        <a:rPr lang="nl-NL" sz="1800" kern="1200" dirty="0">
                          <a:effectLst/>
                        </a:rPr>
                        <a:t> </a:t>
                      </a:r>
                      <a:r>
                        <a:rPr lang="nl-NL" sz="1800" kern="1200" dirty="0" err="1">
                          <a:effectLst/>
                        </a:rPr>
                        <a:t>nghiệp</a:t>
                      </a:r>
                      <a:r>
                        <a:rPr lang="en-US" dirty="0">
                          <a:effectLst/>
                        </a:rPr>
                        <a:t> </a:t>
                      </a:r>
                      <a:endParaRPr lang="en-US" dirty="0"/>
                    </a:p>
                  </a:txBody>
                  <a:tcPr>
                    <a:lnL w="12700" cap="flat" cmpd="sng" algn="ctr">
                      <a:solidFill>
                        <a:scrgbClr r="0" g="0" b="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nl-NL" sz="1800" kern="1200" dirty="0" err="1">
                          <a:effectLst/>
                        </a:rPr>
                        <a:t>Lãi</a:t>
                      </a:r>
                      <a:r>
                        <a:rPr lang="nl-NL" sz="1800" kern="1200" dirty="0">
                          <a:effectLst/>
                        </a:rPr>
                        <a:t> </a:t>
                      </a:r>
                      <a:r>
                        <a:rPr lang="nl-NL" sz="1800" kern="1200" dirty="0" err="1">
                          <a:effectLst/>
                        </a:rPr>
                        <a:t>suất</a:t>
                      </a:r>
                      <a:r>
                        <a:rPr lang="nl-NL" sz="1800" kern="1200" dirty="0">
                          <a:effectLst/>
                        </a:rPr>
                        <a:t> </a:t>
                      </a:r>
                      <a:r>
                        <a:rPr lang="nl-NL" sz="1800" kern="1200" dirty="0" err="1">
                          <a:effectLst/>
                        </a:rPr>
                        <a:t>của</a:t>
                      </a:r>
                      <a:r>
                        <a:rPr lang="nl-NL" sz="1800" kern="1200" dirty="0">
                          <a:effectLst/>
                        </a:rPr>
                        <a:t> </a:t>
                      </a:r>
                      <a:r>
                        <a:rPr lang="nl-NL" sz="1800" kern="1200" dirty="0" err="1">
                          <a:effectLst/>
                        </a:rPr>
                        <a:t>trái</a:t>
                      </a:r>
                      <a:r>
                        <a:rPr lang="nl-NL" sz="1800" kern="1200" dirty="0">
                          <a:effectLst/>
                        </a:rPr>
                        <a:t> </a:t>
                      </a:r>
                      <a:r>
                        <a:rPr lang="nl-NL" sz="1800" kern="1200" dirty="0" err="1">
                          <a:effectLst/>
                        </a:rPr>
                        <a:t>phiếu</a:t>
                      </a:r>
                      <a:r>
                        <a:rPr lang="nl-NL" sz="1800" kern="1200" dirty="0">
                          <a:effectLst/>
                        </a:rPr>
                        <a:t> </a:t>
                      </a:r>
                      <a:r>
                        <a:rPr lang="nl-NL" sz="1800" kern="1200" dirty="0" err="1">
                          <a:effectLst/>
                        </a:rPr>
                        <a:t>Chính</a:t>
                      </a:r>
                      <a:r>
                        <a:rPr lang="nl-NL" sz="1800" kern="1200" dirty="0">
                          <a:effectLst/>
                        </a:rPr>
                        <a:t> </a:t>
                      </a:r>
                      <a:r>
                        <a:rPr lang="nl-NL" sz="1800" kern="1200" dirty="0" err="1">
                          <a:effectLst/>
                        </a:rPr>
                        <a:t>phủ</a:t>
                      </a:r>
                      <a:r>
                        <a:rPr lang="nl-NL" sz="1800" kern="1200" dirty="0">
                          <a:effectLst/>
                        </a:rPr>
                        <a:t> </a:t>
                      </a:r>
                      <a:r>
                        <a:rPr lang="nl-NL" sz="1800" kern="1200" dirty="0" err="1">
                          <a:effectLst/>
                        </a:rPr>
                        <a:t>có</a:t>
                      </a:r>
                      <a:r>
                        <a:rPr lang="nl-NL" sz="1800" kern="1200" dirty="0">
                          <a:effectLst/>
                        </a:rPr>
                        <a:t> </a:t>
                      </a:r>
                      <a:r>
                        <a:rPr lang="nl-NL" sz="1800" kern="1200" dirty="0" err="1">
                          <a:effectLst/>
                        </a:rPr>
                        <a:t>kỳ</a:t>
                      </a:r>
                      <a:r>
                        <a:rPr lang="nl-NL" sz="1800" kern="1200" dirty="0">
                          <a:effectLst/>
                        </a:rPr>
                        <a:t> </a:t>
                      </a:r>
                      <a:r>
                        <a:rPr lang="nl-NL" sz="1800" kern="1200" dirty="0" err="1">
                          <a:effectLst/>
                        </a:rPr>
                        <a:t>hạn</a:t>
                      </a:r>
                      <a:r>
                        <a:rPr lang="nl-NL" sz="1800" kern="1200" dirty="0">
                          <a:effectLst/>
                        </a:rPr>
                        <a:t> 5 </a:t>
                      </a:r>
                      <a:r>
                        <a:rPr lang="nl-NL" sz="1800" kern="1200" dirty="0" err="1">
                          <a:effectLst/>
                        </a:rPr>
                        <a:t>năm</a:t>
                      </a:r>
                      <a:r>
                        <a:rPr lang="nl-NL" sz="1800" kern="1200" dirty="0">
                          <a:effectLst/>
                        </a:rPr>
                        <a:t> do </a:t>
                      </a:r>
                      <a:r>
                        <a:rPr lang="nl-NL" sz="1800" kern="1200" dirty="0" err="1">
                          <a:effectLst/>
                        </a:rPr>
                        <a:t>Bộ</a:t>
                      </a:r>
                      <a:r>
                        <a:rPr lang="nl-NL" sz="1800" kern="1200" dirty="0">
                          <a:effectLst/>
                        </a:rPr>
                        <a:t> </a:t>
                      </a:r>
                      <a:r>
                        <a:rPr lang="nl-NL" sz="1800" kern="1200" dirty="0" err="1">
                          <a:effectLst/>
                        </a:rPr>
                        <a:t>Tài</a:t>
                      </a:r>
                      <a:r>
                        <a:rPr lang="nl-NL" sz="1800" kern="1200" dirty="0">
                          <a:effectLst/>
                        </a:rPr>
                        <a:t> </a:t>
                      </a:r>
                      <a:r>
                        <a:rPr lang="nl-NL" sz="1800" kern="1200" dirty="0" err="1">
                          <a:effectLst/>
                        </a:rPr>
                        <a:t>chính</a:t>
                      </a:r>
                      <a:r>
                        <a:rPr lang="nl-NL" sz="1800" kern="1200" dirty="0">
                          <a:effectLst/>
                        </a:rPr>
                        <a:t> </a:t>
                      </a:r>
                      <a:r>
                        <a:rPr lang="nl-NL" sz="1800" kern="1200" dirty="0" err="1">
                          <a:effectLst/>
                        </a:rPr>
                        <a:t>công</a:t>
                      </a:r>
                      <a:r>
                        <a:rPr lang="nl-NL" sz="1800" kern="1200" dirty="0">
                          <a:effectLst/>
                        </a:rPr>
                        <a:t> </a:t>
                      </a:r>
                      <a:r>
                        <a:rPr lang="nl-NL" sz="1800" kern="1200" dirty="0" err="1">
                          <a:effectLst/>
                        </a:rPr>
                        <a:t>bố</a:t>
                      </a:r>
                      <a:r>
                        <a:rPr lang="nl-NL" sz="1800" kern="1200" dirty="0">
                          <a:effectLst/>
                        </a:rPr>
                        <a:t> </a:t>
                      </a:r>
                      <a:r>
                        <a:rPr lang="nl-NL" sz="1800" kern="1200" dirty="0" err="1">
                          <a:effectLst/>
                        </a:rPr>
                        <a:t>tại</a:t>
                      </a:r>
                      <a:r>
                        <a:rPr lang="nl-NL" sz="1800" kern="1200" dirty="0">
                          <a:effectLst/>
                        </a:rPr>
                        <a:t> </a:t>
                      </a:r>
                      <a:r>
                        <a:rPr lang="nl-NL" sz="1800" kern="1200" dirty="0" err="1">
                          <a:effectLst/>
                        </a:rPr>
                        <a:t>thời</a:t>
                      </a:r>
                      <a:r>
                        <a:rPr lang="nl-NL" sz="1800" kern="1200" dirty="0">
                          <a:effectLst/>
                        </a:rPr>
                        <a:t> </a:t>
                      </a:r>
                      <a:r>
                        <a:rPr lang="nl-NL" sz="1800" kern="1200" dirty="0" err="1">
                          <a:effectLst/>
                        </a:rPr>
                        <a:t>điểm</a:t>
                      </a:r>
                      <a:r>
                        <a:rPr lang="nl-NL" sz="1800" kern="1200" dirty="0">
                          <a:effectLst/>
                        </a:rPr>
                        <a:t> </a:t>
                      </a:r>
                      <a:r>
                        <a:rPr lang="nl-NL" sz="1800" kern="1200" dirty="0" err="1">
                          <a:effectLst/>
                        </a:rPr>
                        <a:t>gần</a:t>
                      </a:r>
                      <a:r>
                        <a:rPr lang="nl-NL" sz="1800" kern="1200" dirty="0">
                          <a:effectLst/>
                        </a:rPr>
                        <a:t> </a:t>
                      </a:r>
                      <a:r>
                        <a:rPr lang="nl-NL" sz="1800" kern="1200" dirty="0" err="1">
                          <a:effectLst/>
                        </a:rPr>
                        <a:t>nhất</a:t>
                      </a:r>
                      <a:r>
                        <a:rPr lang="nl-NL" sz="1800" kern="1200" dirty="0">
                          <a:effectLst/>
                        </a:rPr>
                        <a:t> </a:t>
                      </a:r>
                      <a:r>
                        <a:rPr lang="nl-NL" sz="1800" kern="1200" dirty="0" err="1">
                          <a:effectLst/>
                        </a:rPr>
                        <a:t>với</a:t>
                      </a:r>
                      <a:r>
                        <a:rPr lang="nl-NL" sz="1800" kern="1200" dirty="0">
                          <a:effectLst/>
                        </a:rPr>
                        <a:t> </a:t>
                      </a:r>
                      <a:r>
                        <a:rPr lang="nl-NL" sz="1800" kern="1200" dirty="0" err="1">
                          <a:effectLst/>
                        </a:rPr>
                        <a:t>thời</a:t>
                      </a:r>
                      <a:r>
                        <a:rPr lang="nl-NL" sz="1800" kern="1200" dirty="0">
                          <a:effectLst/>
                        </a:rPr>
                        <a:t> </a:t>
                      </a:r>
                      <a:r>
                        <a:rPr lang="nl-NL" sz="1800" kern="1200" dirty="0" err="1">
                          <a:effectLst/>
                        </a:rPr>
                        <a:t>điểm</a:t>
                      </a:r>
                      <a:r>
                        <a:rPr lang="nl-NL" sz="1800" kern="1200" dirty="0">
                          <a:effectLst/>
                        </a:rPr>
                        <a:t> </a:t>
                      </a:r>
                      <a:r>
                        <a:rPr lang="nl-NL" sz="1800" kern="1200" dirty="0" err="1">
                          <a:effectLst/>
                        </a:rPr>
                        <a:t>xác</a:t>
                      </a:r>
                      <a:r>
                        <a:rPr lang="nl-NL" sz="1800" kern="1200" dirty="0">
                          <a:effectLst/>
                        </a:rPr>
                        <a:t> </a:t>
                      </a:r>
                      <a:r>
                        <a:rPr lang="nl-NL" sz="1800" kern="1200" dirty="0" err="1">
                          <a:effectLst/>
                        </a:rPr>
                        <a:t>định</a:t>
                      </a:r>
                      <a:r>
                        <a:rPr lang="nl-NL" sz="1800" kern="1200" dirty="0">
                          <a:effectLst/>
                        </a:rPr>
                        <a:t> </a:t>
                      </a: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doanh</a:t>
                      </a:r>
                      <a:r>
                        <a:rPr lang="nl-NL" sz="1800" kern="1200" dirty="0">
                          <a:effectLst/>
                        </a:rPr>
                        <a:t> </a:t>
                      </a:r>
                      <a:r>
                        <a:rPr lang="nl-NL" sz="1800" kern="1200" dirty="0" err="1">
                          <a:effectLst/>
                        </a:rPr>
                        <a:t>nghiệp</a:t>
                      </a:r>
                      <a:r>
                        <a:rPr lang="en-US" dirty="0">
                          <a:effectLst/>
                        </a:rPr>
                        <a:t> </a:t>
                      </a:r>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6179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Giá</a:t>
            </a:r>
            <a:r>
              <a:rPr lang="en-US" dirty="0"/>
              <a:t> </a:t>
            </a:r>
            <a:r>
              <a:rPr lang="en-US" dirty="0" err="1"/>
              <a:t>trị</a:t>
            </a:r>
            <a:r>
              <a:rPr lang="en-US" dirty="0"/>
              <a:t> </a:t>
            </a:r>
            <a:r>
              <a:rPr lang="en-US" dirty="0" err="1"/>
              <a:t>lợi</a:t>
            </a:r>
            <a:r>
              <a:rPr lang="en-US" dirty="0"/>
              <a:t> </a:t>
            </a:r>
            <a:r>
              <a:rPr lang="en-US" dirty="0" err="1"/>
              <a:t>thế</a:t>
            </a:r>
            <a:r>
              <a:rPr lang="en-US" dirty="0"/>
              <a:t> </a:t>
            </a:r>
            <a:r>
              <a:rPr lang="en-US" dirty="0" err="1"/>
              <a:t>kinh</a:t>
            </a:r>
            <a:r>
              <a:rPr lang="en-US" dirty="0"/>
              <a:t> </a:t>
            </a:r>
            <a:r>
              <a:rPr lang="en-US" dirty="0" err="1"/>
              <a:t>doanh</a:t>
            </a:r>
            <a:r>
              <a:rPr lang="en-US" dirty="0"/>
              <a:t> (GW)</a:t>
            </a:r>
          </a:p>
        </p:txBody>
      </p:sp>
      <p:sp>
        <p:nvSpPr>
          <p:cNvPr id="3" name="Content Placeholder 2"/>
          <p:cNvSpPr>
            <a:spLocks noGrp="1"/>
          </p:cNvSpPr>
          <p:nvPr>
            <p:ph idx="1"/>
          </p:nvPr>
        </p:nvSpPr>
        <p:spPr/>
        <p:txBody>
          <a:bodyPr/>
          <a:lstStyle/>
          <a:p>
            <a:pPr marL="0" indent="0">
              <a:buNone/>
            </a:pPr>
            <a:r>
              <a:rPr lang="nl-NL" dirty="0" err="1"/>
              <a:t>Giá</a:t>
            </a:r>
            <a:r>
              <a:rPr lang="nl-NL" dirty="0"/>
              <a:t> </a:t>
            </a:r>
            <a:r>
              <a:rPr lang="nl-NL" dirty="0" err="1"/>
              <a:t>trị</a:t>
            </a:r>
            <a:r>
              <a:rPr lang="nl-NL" dirty="0"/>
              <a:t> </a:t>
            </a:r>
            <a:r>
              <a:rPr lang="nl-NL" dirty="0" err="1"/>
              <a:t>lợi</a:t>
            </a:r>
            <a:r>
              <a:rPr lang="nl-NL" dirty="0"/>
              <a:t> </a:t>
            </a:r>
            <a:r>
              <a:rPr lang="nl-NL" dirty="0" err="1"/>
              <a:t>thế</a:t>
            </a:r>
            <a:r>
              <a:rPr lang="nl-NL" dirty="0"/>
              <a:t> </a:t>
            </a:r>
            <a:r>
              <a:rPr lang="nl-NL" dirty="0" err="1"/>
              <a:t>kinh</a:t>
            </a:r>
            <a:r>
              <a:rPr lang="nl-NL" dirty="0"/>
              <a:t> </a:t>
            </a:r>
            <a:r>
              <a:rPr lang="nl-NL" dirty="0" err="1"/>
              <a:t>doanh</a:t>
            </a:r>
            <a:r>
              <a:rPr lang="nl-NL" dirty="0"/>
              <a:t> </a:t>
            </a:r>
            <a:r>
              <a:rPr lang="nl-NL" dirty="0" err="1"/>
              <a:t>tính</a:t>
            </a:r>
            <a:r>
              <a:rPr lang="nl-NL" dirty="0"/>
              <a:t> </a:t>
            </a:r>
            <a:r>
              <a:rPr lang="nl-NL" dirty="0" err="1"/>
              <a:t>được</a:t>
            </a:r>
            <a:r>
              <a:rPr lang="nl-NL" dirty="0"/>
              <a:t> </a:t>
            </a:r>
            <a:r>
              <a:rPr lang="nl-NL" dirty="0" err="1"/>
              <a:t>đánh</a:t>
            </a:r>
            <a:r>
              <a:rPr lang="nl-NL" dirty="0"/>
              <a:t> </a:t>
            </a:r>
            <a:r>
              <a:rPr lang="nl-NL" dirty="0" err="1"/>
              <a:t>giá</a:t>
            </a:r>
            <a:r>
              <a:rPr lang="nl-NL" dirty="0"/>
              <a:t> </a:t>
            </a:r>
            <a:r>
              <a:rPr lang="nl-NL" dirty="0" err="1"/>
              <a:t>trên</a:t>
            </a:r>
            <a:r>
              <a:rPr lang="nl-NL" dirty="0"/>
              <a:t> </a:t>
            </a:r>
            <a:r>
              <a:rPr lang="nl-NL" dirty="0" err="1"/>
              <a:t>cơ</a:t>
            </a:r>
            <a:r>
              <a:rPr lang="nl-NL" dirty="0"/>
              <a:t> </a:t>
            </a:r>
            <a:r>
              <a:rPr lang="nl-NL" dirty="0" err="1"/>
              <a:t>sở</a:t>
            </a:r>
            <a:r>
              <a:rPr lang="nl-NL" dirty="0"/>
              <a:t> </a:t>
            </a:r>
            <a:r>
              <a:rPr lang="nl-NL" dirty="0" err="1"/>
              <a:t>khả</a:t>
            </a:r>
            <a:r>
              <a:rPr lang="nl-NL" dirty="0"/>
              <a:t> </a:t>
            </a:r>
            <a:r>
              <a:rPr lang="nl-NL" dirty="0" err="1"/>
              <a:t>năng</a:t>
            </a:r>
            <a:r>
              <a:rPr lang="nl-NL" dirty="0"/>
              <a:t> </a:t>
            </a:r>
            <a:r>
              <a:rPr lang="nl-NL" dirty="0" err="1"/>
              <a:t>sinh</a:t>
            </a:r>
            <a:r>
              <a:rPr lang="nl-NL" dirty="0"/>
              <a:t> </a:t>
            </a:r>
            <a:r>
              <a:rPr lang="nl-NL" dirty="0" err="1"/>
              <a:t>lời</a:t>
            </a:r>
            <a:r>
              <a:rPr lang="nl-NL" dirty="0"/>
              <a:t> </a:t>
            </a:r>
            <a:r>
              <a:rPr lang="nl-NL" dirty="0" err="1"/>
              <a:t>của</a:t>
            </a:r>
            <a:r>
              <a:rPr lang="nl-NL" dirty="0"/>
              <a:t> </a:t>
            </a:r>
            <a:r>
              <a:rPr lang="nl-NL" dirty="0" err="1"/>
              <a:t>doanh</a:t>
            </a:r>
            <a:r>
              <a:rPr lang="nl-NL" dirty="0"/>
              <a:t> </a:t>
            </a:r>
            <a:r>
              <a:rPr lang="nl-NL" dirty="0" err="1"/>
              <a:t>nghiệp</a:t>
            </a:r>
            <a:r>
              <a:rPr lang="nl-NL" dirty="0"/>
              <a:t> </a:t>
            </a:r>
            <a:r>
              <a:rPr lang="nl-NL" dirty="0" err="1"/>
              <a:t>trong</a:t>
            </a:r>
            <a:r>
              <a:rPr lang="nl-NL" dirty="0"/>
              <a:t> </a:t>
            </a:r>
            <a:r>
              <a:rPr lang="nl-NL" dirty="0" err="1"/>
              <a:t>tương</a:t>
            </a:r>
            <a:r>
              <a:rPr lang="nl-NL" dirty="0"/>
              <a:t> </a:t>
            </a:r>
            <a:r>
              <a:rPr lang="nl-NL" dirty="0" err="1"/>
              <a:t>lai</a:t>
            </a:r>
            <a:r>
              <a:rPr lang="nl-NL" dirty="0"/>
              <a:t> </a:t>
            </a:r>
            <a:r>
              <a:rPr lang="nl-NL" dirty="0" err="1"/>
              <a:t>khi</a:t>
            </a:r>
            <a:r>
              <a:rPr lang="nl-NL" dirty="0"/>
              <a:t> </a:t>
            </a:r>
            <a:r>
              <a:rPr lang="nl-NL" dirty="0" err="1"/>
              <a:t>so</a:t>
            </a:r>
            <a:r>
              <a:rPr lang="nl-NL" dirty="0"/>
              <a:t> </a:t>
            </a:r>
            <a:r>
              <a:rPr lang="nl-NL" dirty="0" err="1"/>
              <a:t>sánh</a:t>
            </a:r>
            <a:r>
              <a:rPr lang="nl-NL" dirty="0"/>
              <a:t> </a:t>
            </a:r>
            <a:r>
              <a:rPr lang="nl-NL" dirty="0" err="1"/>
              <a:t>tỷ</a:t>
            </a:r>
            <a:r>
              <a:rPr lang="nl-NL" dirty="0"/>
              <a:t> </a:t>
            </a:r>
            <a:r>
              <a:rPr lang="nl-NL" dirty="0" err="1"/>
              <a:t>suất</a:t>
            </a:r>
            <a:r>
              <a:rPr lang="nl-NL" dirty="0"/>
              <a:t> </a:t>
            </a:r>
            <a:r>
              <a:rPr lang="nl-NL" dirty="0" err="1"/>
              <a:t>lợi</a:t>
            </a:r>
            <a:r>
              <a:rPr lang="nl-NL" dirty="0"/>
              <a:t> </a:t>
            </a:r>
            <a:r>
              <a:rPr lang="nl-NL" dirty="0" err="1"/>
              <a:t>nhuận</a:t>
            </a:r>
            <a:r>
              <a:rPr lang="nl-NL" dirty="0"/>
              <a:t> </a:t>
            </a:r>
            <a:r>
              <a:rPr lang="nl-NL" dirty="0" err="1"/>
              <a:t>của</a:t>
            </a:r>
            <a:r>
              <a:rPr lang="nl-NL" dirty="0"/>
              <a:t> </a:t>
            </a:r>
            <a:r>
              <a:rPr lang="nl-NL" dirty="0" err="1"/>
              <a:t>doanh</a:t>
            </a:r>
            <a:r>
              <a:rPr lang="nl-NL" dirty="0"/>
              <a:t> </a:t>
            </a:r>
            <a:r>
              <a:rPr lang="nl-NL" dirty="0" err="1"/>
              <a:t>nghiệp</a:t>
            </a:r>
            <a:r>
              <a:rPr lang="nl-NL" dirty="0"/>
              <a:t> </a:t>
            </a:r>
            <a:r>
              <a:rPr lang="nl-NL" dirty="0" err="1"/>
              <a:t>với</a:t>
            </a:r>
            <a:r>
              <a:rPr lang="nl-NL" dirty="0"/>
              <a:t> </a:t>
            </a:r>
            <a:r>
              <a:rPr lang="nl-NL" dirty="0" err="1"/>
              <a:t>tỷ</a:t>
            </a:r>
            <a:r>
              <a:rPr lang="nl-NL" dirty="0"/>
              <a:t> </a:t>
            </a:r>
            <a:r>
              <a:rPr lang="nl-NL" dirty="0" err="1"/>
              <a:t>suất</a:t>
            </a:r>
            <a:r>
              <a:rPr lang="nl-NL" dirty="0"/>
              <a:t> </a:t>
            </a:r>
            <a:r>
              <a:rPr lang="nl-NL" dirty="0" err="1"/>
              <a:t>lợi</a:t>
            </a:r>
            <a:r>
              <a:rPr lang="nl-NL" dirty="0"/>
              <a:t> </a:t>
            </a:r>
            <a:r>
              <a:rPr lang="nl-NL" dirty="0" err="1"/>
              <a:t>nhuận</a:t>
            </a:r>
            <a:r>
              <a:rPr lang="nl-NL" dirty="0"/>
              <a:t> </a:t>
            </a:r>
            <a:r>
              <a:rPr lang="nl-NL" dirty="0" err="1"/>
              <a:t>sau</a:t>
            </a:r>
            <a:r>
              <a:rPr lang="nl-NL" dirty="0"/>
              <a:t> </a:t>
            </a:r>
            <a:r>
              <a:rPr lang="nl-NL" dirty="0" err="1"/>
              <a:t>thuế</a:t>
            </a:r>
            <a:r>
              <a:rPr lang="nl-NL" dirty="0"/>
              <a:t> </a:t>
            </a:r>
            <a:r>
              <a:rPr lang="nl-NL" dirty="0" err="1"/>
              <a:t>trên</a:t>
            </a:r>
            <a:r>
              <a:rPr lang="nl-NL" dirty="0"/>
              <a:t> VCSH </a:t>
            </a:r>
            <a:r>
              <a:rPr lang="nl-NL" dirty="0" err="1"/>
              <a:t>bình</a:t>
            </a:r>
            <a:r>
              <a:rPr lang="nl-NL" dirty="0"/>
              <a:t> </a:t>
            </a:r>
            <a:r>
              <a:rPr lang="nl-NL" dirty="0" err="1"/>
              <a:t>thường</a:t>
            </a:r>
            <a:r>
              <a:rPr lang="nl-NL" dirty="0"/>
              <a:t> </a:t>
            </a:r>
            <a:r>
              <a:rPr lang="nl-NL" dirty="0" err="1"/>
              <a:t>của</a:t>
            </a:r>
            <a:r>
              <a:rPr lang="nl-NL" dirty="0"/>
              <a:t> </a:t>
            </a:r>
            <a:r>
              <a:rPr lang="nl-NL" dirty="0" err="1"/>
              <a:t>các</a:t>
            </a:r>
            <a:r>
              <a:rPr lang="nl-NL" dirty="0"/>
              <a:t> DN </a:t>
            </a:r>
            <a:r>
              <a:rPr lang="nl-NL" dirty="0" err="1"/>
              <a:t>hoạt</a:t>
            </a:r>
            <a:r>
              <a:rPr lang="nl-NL" dirty="0"/>
              <a:t> </a:t>
            </a:r>
            <a:r>
              <a:rPr lang="nl-NL" dirty="0" err="1"/>
              <a:t>động</a:t>
            </a:r>
            <a:r>
              <a:rPr lang="nl-NL" dirty="0"/>
              <a:t> </a:t>
            </a:r>
            <a:r>
              <a:rPr lang="nl-NL" dirty="0" err="1"/>
              <a:t>trong</a:t>
            </a:r>
            <a:r>
              <a:rPr lang="nl-NL" dirty="0"/>
              <a:t> </a:t>
            </a:r>
            <a:r>
              <a:rPr lang="nl-NL" dirty="0" err="1"/>
              <a:t>cùng</a:t>
            </a:r>
            <a:r>
              <a:rPr lang="nl-NL" dirty="0"/>
              <a:t> </a:t>
            </a:r>
            <a:r>
              <a:rPr lang="nl-NL" dirty="0" err="1"/>
              <a:t>ngành</a:t>
            </a:r>
            <a:r>
              <a:rPr lang="nl-NL" dirty="0"/>
              <a:t> </a:t>
            </a:r>
            <a:r>
              <a:rPr lang="nl-NL" dirty="0" err="1"/>
              <a:t>kinh</a:t>
            </a:r>
            <a:r>
              <a:rPr lang="nl-NL" dirty="0"/>
              <a:t> </a:t>
            </a:r>
            <a:r>
              <a:rPr lang="nl-NL" dirty="0" err="1"/>
              <a:t>doanh</a:t>
            </a:r>
            <a:r>
              <a:rPr lang="nl-NL" dirty="0"/>
              <a:t> </a:t>
            </a:r>
            <a:r>
              <a:rPr lang="nl-NL" dirty="0" err="1"/>
              <a:t>với</a:t>
            </a:r>
            <a:r>
              <a:rPr lang="nl-NL" dirty="0"/>
              <a:t> DN </a:t>
            </a:r>
            <a:r>
              <a:rPr lang="nl-NL" dirty="0" err="1"/>
              <a:t>cần</a:t>
            </a:r>
            <a:r>
              <a:rPr lang="nl-NL" dirty="0"/>
              <a:t> </a:t>
            </a:r>
            <a:r>
              <a:rPr lang="nl-NL" dirty="0" err="1"/>
              <a:t>định</a:t>
            </a:r>
            <a:r>
              <a:rPr lang="nl-NL" dirty="0"/>
              <a:t> </a:t>
            </a:r>
            <a:r>
              <a:rPr lang="nl-NL" dirty="0" err="1"/>
              <a:t>giá</a:t>
            </a:r>
            <a:r>
              <a:rPr lang="nl-NL" dirty="0"/>
              <a:t> </a:t>
            </a:r>
            <a:r>
              <a:rPr lang="nl-NL" dirty="0" err="1"/>
              <a:t>như</a:t>
            </a:r>
            <a:r>
              <a:rPr lang="nl-NL" dirty="0"/>
              <a:t> </a:t>
            </a:r>
            <a:r>
              <a:rPr lang="nl-NL" dirty="0" err="1"/>
              <a:t>sau</a:t>
            </a:r>
            <a:r>
              <a:rPr lang="nl-NL" dirty="0"/>
              <a:t>:</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1556187"/>
              </p:ext>
            </p:extLst>
          </p:nvPr>
        </p:nvGraphicFramePr>
        <p:xfrm>
          <a:off x="344908" y="3874426"/>
          <a:ext cx="8347888" cy="2011680"/>
        </p:xfrm>
        <a:graphic>
          <a:graphicData uri="http://schemas.openxmlformats.org/drawingml/2006/table">
            <a:tbl>
              <a:tblPr firstRow="1" bandRow="1">
                <a:tableStyleId>{073A0DAA-6AF3-43AB-8588-CEC1D06C72B9}</a:tableStyleId>
              </a:tblPr>
              <a:tblGrid>
                <a:gridCol w="1216140">
                  <a:extLst>
                    <a:ext uri="{9D8B030D-6E8A-4147-A177-3AD203B41FA5}">
                      <a16:colId xmlns:a16="http://schemas.microsoft.com/office/drawing/2014/main" val="20000"/>
                    </a:ext>
                  </a:extLst>
                </a:gridCol>
                <a:gridCol w="443217">
                  <a:extLst>
                    <a:ext uri="{9D8B030D-6E8A-4147-A177-3AD203B41FA5}">
                      <a16:colId xmlns:a16="http://schemas.microsoft.com/office/drawing/2014/main" val="20001"/>
                    </a:ext>
                  </a:extLst>
                </a:gridCol>
                <a:gridCol w="1679987">
                  <a:extLst>
                    <a:ext uri="{9D8B030D-6E8A-4147-A177-3AD203B41FA5}">
                      <a16:colId xmlns:a16="http://schemas.microsoft.com/office/drawing/2014/main" val="20002"/>
                    </a:ext>
                  </a:extLst>
                </a:gridCol>
                <a:gridCol w="423297">
                  <a:extLst>
                    <a:ext uri="{9D8B030D-6E8A-4147-A177-3AD203B41FA5}">
                      <a16:colId xmlns:a16="http://schemas.microsoft.com/office/drawing/2014/main" val="20003"/>
                    </a:ext>
                  </a:extLst>
                </a:gridCol>
                <a:gridCol w="2085130">
                  <a:extLst>
                    <a:ext uri="{9D8B030D-6E8A-4147-A177-3AD203B41FA5}">
                      <a16:colId xmlns:a16="http://schemas.microsoft.com/office/drawing/2014/main" val="20004"/>
                    </a:ext>
                  </a:extLst>
                </a:gridCol>
                <a:gridCol w="297876">
                  <a:extLst>
                    <a:ext uri="{9D8B030D-6E8A-4147-A177-3AD203B41FA5}">
                      <a16:colId xmlns:a16="http://schemas.microsoft.com/office/drawing/2014/main" val="20005"/>
                    </a:ext>
                  </a:extLst>
                </a:gridCol>
                <a:gridCol w="2202241">
                  <a:extLst>
                    <a:ext uri="{9D8B030D-6E8A-4147-A177-3AD203B41FA5}">
                      <a16:colId xmlns:a16="http://schemas.microsoft.com/office/drawing/2014/main" val="20006"/>
                    </a:ext>
                  </a:extLst>
                </a:gridCol>
              </a:tblGrid>
              <a:tr h="370840">
                <a:tc>
                  <a:txBody>
                    <a:bodyPr/>
                    <a:lstStyle/>
                    <a:p>
                      <a:pPr algn="ctr"/>
                      <a:endParaRPr lang="nl-NL" sz="1800" kern="1200" dirty="0">
                        <a:effectLst/>
                      </a:endParaRPr>
                    </a:p>
                    <a:p>
                      <a:pPr algn="ct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lợi</a:t>
                      </a:r>
                      <a:r>
                        <a:rPr lang="nl-NL" sz="1800" kern="1200" dirty="0">
                          <a:effectLst/>
                        </a:rPr>
                        <a:t> </a:t>
                      </a:r>
                      <a:r>
                        <a:rPr lang="nl-NL" sz="1800" kern="1200" dirty="0" err="1">
                          <a:effectLst/>
                        </a:rPr>
                        <a:t>thế</a:t>
                      </a:r>
                      <a:r>
                        <a:rPr lang="nl-NL" sz="1800" kern="1200" dirty="0">
                          <a:effectLst/>
                        </a:rPr>
                        <a:t> </a:t>
                      </a:r>
                      <a:r>
                        <a:rPr lang="nl-NL" sz="1800" kern="1200" dirty="0" err="1">
                          <a:effectLst/>
                        </a:rPr>
                        <a:t>kinh</a:t>
                      </a:r>
                      <a:r>
                        <a:rPr lang="nl-NL" sz="1800" kern="1200" dirty="0">
                          <a:effectLst/>
                        </a:rPr>
                        <a:t> </a:t>
                      </a:r>
                      <a:r>
                        <a:rPr lang="nl-NL" sz="1800" kern="1200" dirty="0" err="1">
                          <a:effectLst/>
                        </a:rPr>
                        <a:t>doanh</a:t>
                      </a:r>
                      <a:r>
                        <a:rPr lang="nl-NL" sz="1800" kern="1200" dirty="0">
                          <a:effectLst/>
                        </a:rPr>
                        <a:t> </a:t>
                      </a:r>
                      <a:r>
                        <a:rPr lang="nl-NL" sz="1800" kern="1200" dirty="0" err="1">
                          <a:effectLst/>
                        </a:rPr>
                        <a:t>của</a:t>
                      </a:r>
                      <a:r>
                        <a:rPr lang="nl-NL" sz="1800" kern="1200" dirty="0">
                          <a:effectLst/>
                        </a:rPr>
                        <a:t> </a:t>
                      </a:r>
                      <a:r>
                        <a:rPr lang="nl-NL" sz="1800" kern="1200" dirty="0" err="1">
                          <a:effectLst/>
                        </a:rPr>
                        <a:t>doanh</a:t>
                      </a:r>
                      <a:r>
                        <a:rPr lang="nl-NL" sz="1800" kern="1200" dirty="0">
                          <a:effectLst/>
                        </a:rPr>
                        <a:t> </a:t>
                      </a:r>
                      <a:r>
                        <a:rPr lang="nl-NL" sz="1800" kern="1200" dirty="0" err="1">
                          <a:effectLst/>
                        </a:rPr>
                        <a:t>nghiệp</a:t>
                      </a:r>
                      <a:r>
                        <a:rPr lang="en-US" dirty="0">
                          <a:effectLst/>
                        </a:rPr>
                        <a:t> </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nl-NL" sz="1800" kern="1200" dirty="0">
                        <a:effectLst/>
                      </a:endParaRPr>
                    </a:p>
                    <a:p>
                      <a:pPr algn="ctr"/>
                      <a:endParaRPr lang="nl-NL" sz="1800" kern="1200" dirty="0">
                        <a:effectLst/>
                      </a:endParaRPr>
                    </a:p>
                    <a:p>
                      <a:pPr algn="ct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en-US" sz="1800" kern="1200" dirty="0" err="1">
                          <a:effectLst/>
                        </a:rPr>
                        <a:t>tài</a:t>
                      </a:r>
                      <a:r>
                        <a:rPr lang="en-US" sz="1800" kern="1200" dirty="0">
                          <a:effectLst/>
                        </a:rPr>
                        <a:t> </a:t>
                      </a:r>
                      <a:r>
                        <a:rPr lang="en-US" sz="1800" kern="1200" dirty="0" err="1">
                          <a:effectLst/>
                        </a:rPr>
                        <a:t>sản</a:t>
                      </a:r>
                      <a:r>
                        <a:rPr lang="en-US" sz="1800" kern="1200" dirty="0">
                          <a:effectLst/>
                        </a:rPr>
                        <a:t> </a:t>
                      </a:r>
                      <a:r>
                        <a:rPr lang="en-US" sz="1800" kern="1200" dirty="0" err="1">
                          <a:effectLst/>
                        </a:rPr>
                        <a:t>thuần</a:t>
                      </a:r>
                      <a:r>
                        <a:rPr lang="en-US" sz="1800" kern="1200" dirty="0">
                          <a:effectLst/>
                        </a:rPr>
                        <a:t> </a:t>
                      </a:r>
                      <a:r>
                        <a:rPr lang="en-US" sz="1800" kern="1200" dirty="0" err="1">
                          <a:effectLst/>
                        </a:rPr>
                        <a:t>của</a:t>
                      </a:r>
                      <a:r>
                        <a:rPr lang="en-US" sz="1800" kern="1200" dirty="0">
                          <a:effectLst/>
                        </a:rPr>
                        <a:t> DN</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x</a:t>
                      </a:r>
                    </a:p>
                  </a:txBody>
                  <a:tcPr>
                    <a:lnL w="12700" cmpd="sng">
                      <a:noFill/>
                    </a:lnL>
                    <a:lnR w="12700" cap="flat" cmpd="sng" algn="ctr">
                      <a:solidFill>
                        <a:scrgbClr r="0" g="0" b="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nl-NL" sz="1800" kern="1200" dirty="0" err="1">
                          <a:effectLst/>
                        </a:rPr>
                        <a:t>Tỷ</a:t>
                      </a:r>
                      <a:r>
                        <a:rPr lang="nl-NL" sz="1800" kern="1200" dirty="0">
                          <a:effectLst/>
                        </a:rPr>
                        <a:t> </a:t>
                      </a:r>
                      <a:r>
                        <a:rPr lang="nl-NL" sz="1800" kern="1200" dirty="0" err="1">
                          <a:effectLst/>
                        </a:rPr>
                        <a:t>suất</a:t>
                      </a:r>
                      <a:r>
                        <a:rPr lang="nl-NL" sz="1800" kern="1200" dirty="0">
                          <a:effectLst/>
                        </a:rPr>
                        <a:t> </a:t>
                      </a:r>
                      <a:r>
                        <a:rPr lang="nl-NL" sz="1800" kern="1200" dirty="0" err="1">
                          <a:effectLst/>
                        </a:rPr>
                        <a:t>lợi</a:t>
                      </a:r>
                      <a:r>
                        <a:rPr lang="nl-NL" sz="1800" kern="1200" dirty="0">
                          <a:effectLst/>
                        </a:rPr>
                        <a:t> </a:t>
                      </a:r>
                      <a:r>
                        <a:rPr lang="nl-NL" sz="1800" kern="1200" dirty="0" err="1">
                          <a:effectLst/>
                        </a:rPr>
                        <a:t>nhuận</a:t>
                      </a:r>
                      <a:r>
                        <a:rPr lang="nl-NL" sz="1800" kern="1200" dirty="0">
                          <a:effectLst/>
                        </a:rPr>
                        <a:t> </a:t>
                      </a:r>
                      <a:r>
                        <a:rPr lang="nl-NL" sz="1800" kern="1200" dirty="0" err="1">
                          <a:effectLst/>
                        </a:rPr>
                        <a:t>sau</a:t>
                      </a:r>
                      <a:r>
                        <a:rPr lang="nl-NL" sz="1800" kern="1200" dirty="0">
                          <a:effectLst/>
                        </a:rPr>
                        <a:t> </a:t>
                      </a:r>
                      <a:r>
                        <a:rPr lang="nl-NL" sz="1800" kern="1200" dirty="0" err="1">
                          <a:effectLst/>
                        </a:rPr>
                        <a:t>thuế</a:t>
                      </a:r>
                      <a:r>
                        <a:rPr lang="nl-NL" sz="1800" kern="1200" dirty="0">
                          <a:effectLst/>
                        </a:rPr>
                        <a:t> </a:t>
                      </a:r>
                      <a:r>
                        <a:rPr lang="nl-NL" sz="1800" kern="1200" dirty="0" err="1">
                          <a:effectLst/>
                        </a:rPr>
                        <a:t>trên</a:t>
                      </a:r>
                      <a:r>
                        <a:rPr lang="nl-NL" sz="1800" kern="1200" dirty="0">
                          <a:effectLst/>
                        </a:rPr>
                        <a:t> </a:t>
                      </a:r>
                      <a:r>
                        <a:rPr lang="nl-NL" sz="1800" kern="1200" dirty="0" err="1">
                          <a:effectLst/>
                        </a:rPr>
                        <a:t>vốn</a:t>
                      </a:r>
                      <a:r>
                        <a:rPr lang="nl-NL" sz="1800" kern="1200" dirty="0">
                          <a:effectLst/>
                        </a:rPr>
                        <a:t> </a:t>
                      </a:r>
                      <a:r>
                        <a:rPr lang="nl-NL" sz="1800" kern="1200" dirty="0" err="1">
                          <a:effectLst/>
                        </a:rPr>
                        <a:t>chủ</a:t>
                      </a:r>
                      <a:r>
                        <a:rPr lang="nl-NL" sz="1800" kern="1200" dirty="0">
                          <a:effectLst/>
                        </a:rPr>
                        <a:t> </a:t>
                      </a:r>
                      <a:r>
                        <a:rPr lang="nl-NL" sz="1800" kern="1200" dirty="0" err="1">
                          <a:effectLst/>
                        </a:rPr>
                        <a:t>sở</a:t>
                      </a:r>
                      <a:r>
                        <a:rPr lang="nl-NL" sz="1800" kern="1200" dirty="0">
                          <a:effectLst/>
                        </a:rPr>
                        <a:t> </a:t>
                      </a:r>
                      <a:r>
                        <a:rPr lang="nl-NL" sz="1800" kern="1200" dirty="0" err="1">
                          <a:effectLst/>
                        </a:rPr>
                        <a:t>hữu</a:t>
                      </a:r>
                      <a:r>
                        <a:rPr lang="nl-NL" sz="1800" kern="1200" dirty="0">
                          <a:effectLst/>
                        </a:rPr>
                        <a:t> </a:t>
                      </a:r>
                      <a:r>
                        <a:rPr lang="nl-NL" sz="1800" kern="1200" dirty="0" err="1">
                          <a:effectLst/>
                        </a:rPr>
                        <a:t>bình</a:t>
                      </a:r>
                      <a:r>
                        <a:rPr lang="nl-NL" sz="1800" kern="1200" dirty="0">
                          <a:effectLst/>
                        </a:rPr>
                        <a:t> </a:t>
                      </a:r>
                      <a:r>
                        <a:rPr lang="nl-NL" sz="1800" kern="1200" dirty="0" err="1">
                          <a:effectLst/>
                        </a:rPr>
                        <a:t>quân</a:t>
                      </a:r>
                      <a:r>
                        <a:rPr lang="nl-NL" sz="1800" kern="1200" dirty="0">
                          <a:effectLst/>
                        </a:rPr>
                        <a:t> 3 </a:t>
                      </a:r>
                      <a:r>
                        <a:rPr lang="nl-NL" sz="1800" kern="1200" dirty="0" err="1">
                          <a:effectLst/>
                        </a:rPr>
                        <a:t>năm</a:t>
                      </a:r>
                      <a:r>
                        <a:rPr lang="nl-NL" sz="1800" kern="1200" dirty="0">
                          <a:effectLst/>
                        </a:rPr>
                        <a:t> </a:t>
                      </a:r>
                      <a:r>
                        <a:rPr lang="nl-NL" sz="1800" kern="1200" dirty="0" err="1">
                          <a:effectLst/>
                        </a:rPr>
                        <a:t>trước</a:t>
                      </a:r>
                      <a:r>
                        <a:rPr lang="nl-NL" sz="1800" kern="1200" dirty="0">
                          <a:effectLst/>
                        </a:rPr>
                        <a:t> </a:t>
                      </a:r>
                      <a:r>
                        <a:rPr lang="nl-NL" sz="1800" kern="1200" dirty="0" err="1">
                          <a:effectLst/>
                        </a:rPr>
                        <a:t>thời</a:t>
                      </a:r>
                      <a:r>
                        <a:rPr lang="nl-NL" sz="1800" kern="1200" dirty="0">
                          <a:effectLst/>
                        </a:rPr>
                        <a:t> </a:t>
                      </a:r>
                      <a:r>
                        <a:rPr lang="nl-NL" sz="1800" kern="1200" dirty="0" err="1">
                          <a:effectLst/>
                        </a:rPr>
                        <a:t>điểm</a:t>
                      </a:r>
                      <a:r>
                        <a:rPr lang="nl-NL" sz="1800" kern="1200" dirty="0">
                          <a:effectLst/>
                        </a:rPr>
                        <a:t> </a:t>
                      </a:r>
                      <a:r>
                        <a:rPr lang="nl-NL" sz="1800" kern="1200" dirty="0" err="1">
                          <a:effectLst/>
                        </a:rPr>
                        <a:t>xác</a:t>
                      </a:r>
                      <a:r>
                        <a:rPr lang="nl-NL" sz="1800" kern="1200" dirty="0">
                          <a:effectLst/>
                        </a:rPr>
                        <a:t> </a:t>
                      </a:r>
                      <a:r>
                        <a:rPr lang="nl-NL" sz="1800" kern="1200" dirty="0" err="1">
                          <a:effectLst/>
                        </a:rPr>
                        <a:t>định</a:t>
                      </a:r>
                      <a:r>
                        <a:rPr lang="nl-NL" sz="1800" kern="1200" dirty="0">
                          <a:effectLst/>
                        </a:rPr>
                        <a:t> </a:t>
                      </a:r>
                      <a:r>
                        <a:rPr lang="nl-NL" sz="1800" kern="1200" dirty="0" err="1">
                          <a:effectLst/>
                        </a:rPr>
                        <a:t>giá</a:t>
                      </a:r>
                      <a:r>
                        <a:rPr lang="nl-NL" sz="1800" kern="1200" dirty="0">
                          <a:effectLst/>
                        </a:rPr>
                        <a:t> </a:t>
                      </a:r>
                      <a:r>
                        <a:rPr lang="nl-NL" sz="1800" kern="1200" dirty="0" err="1">
                          <a:effectLst/>
                        </a:rPr>
                        <a:t>trị</a:t>
                      </a:r>
                      <a:r>
                        <a:rPr lang="nl-NL" sz="1800" kern="1200" dirty="0">
                          <a:effectLst/>
                        </a:rPr>
                        <a:t> </a:t>
                      </a:r>
                      <a:r>
                        <a:rPr lang="nl-NL" sz="1800" kern="1200" dirty="0" err="1">
                          <a:effectLst/>
                        </a:rPr>
                        <a:t>doanh</a:t>
                      </a:r>
                      <a:r>
                        <a:rPr lang="nl-NL" sz="1800" kern="1200" dirty="0">
                          <a:effectLst/>
                        </a:rPr>
                        <a:t> </a:t>
                      </a:r>
                      <a:r>
                        <a:rPr lang="nl-NL" sz="1800" kern="1200" dirty="0" err="1">
                          <a:effectLst/>
                        </a:rPr>
                        <a:t>nghiệp</a:t>
                      </a:r>
                      <a:r>
                        <a:rPr lang="en-US" dirty="0">
                          <a:effectLst/>
                        </a:rPr>
                        <a:t> </a:t>
                      </a:r>
                      <a:endParaRPr lang="en-US" dirty="0"/>
                    </a:p>
                  </a:txBody>
                  <a:tcPr>
                    <a:lnL w="12700" cap="flat" cmpd="sng" algn="ctr">
                      <a:solidFill>
                        <a:scrgbClr r="0" g="0" b="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p>
                      <a:pPr algn="ctr"/>
                      <a:endParaRPr lang="en-US" dirty="0"/>
                    </a:p>
                    <a:p>
                      <a:pPr algn="ctr"/>
                      <a:endParaRPr lang="en-US" dirty="0"/>
                    </a:p>
                    <a:p>
                      <a:pPr algn="ctr"/>
                      <a:r>
                        <a:rPr lang="en-US"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err="1"/>
                        <a:t>Tỷ</a:t>
                      </a:r>
                      <a:r>
                        <a:rPr lang="en-US" dirty="0"/>
                        <a:t> </a:t>
                      </a:r>
                      <a:r>
                        <a:rPr lang="en-US" dirty="0" err="1"/>
                        <a:t>suất</a:t>
                      </a:r>
                      <a:r>
                        <a:rPr lang="en-US" dirty="0"/>
                        <a:t> </a:t>
                      </a:r>
                      <a:r>
                        <a:rPr lang="en-US" dirty="0" err="1"/>
                        <a:t>lợi</a:t>
                      </a:r>
                      <a:r>
                        <a:rPr lang="en-US" dirty="0"/>
                        <a:t> </a:t>
                      </a:r>
                      <a:r>
                        <a:rPr lang="en-US" dirty="0" err="1"/>
                        <a:t>nhuận</a:t>
                      </a:r>
                      <a:r>
                        <a:rPr lang="en-US" dirty="0"/>
                        <a:t> </a:t>
                      </a:r>
                      <a:r>
                        <a:rPr lang="en-US" dirty="0" err="1"/>
                        <a:t>sau</a:t>
                      </a:r>
                      <a:r>
                        <a:rPr lang="en-US" dirty="0"/>
                        <a:t> </a:t>
                      </a:r>
                      <a:r>
                        <a:rPr lang="en-US" dirty="0" err="1"/>
                        <a:t>thuế</a:t>
                      </a:r>
                      <a:r>
                        <a:rPr lang="en-US" dirty="0"/>
                        <a:t> </a:t>
                      </a:r>
                      <a:r>
                        <a:rPr lang="en-US" dirty="0" err="1"/>
                        <a:t>trên</a:t>
                      </a:r>
                      <a:r>
                        <a:rPr lang="en-US" dirty="0"/>
                        <a:t> VCSH </a:t>
                      </a:r>
                      <a:r>
                        <a:rPr lang="en-US" dirty="0" err="1"/>
                        <a:t>bình</a:t>
                      </a:r>
                      <a:r>
                        <a:rPr lang="en-US" dirty="0"/>
                        <a:t> </a:t>
                      </a:r>
                      <a:r>
                        <a:rPr lang="en-US" dirty="0" err="1"/>
                        <a:t>thường</a:t>
                      </a:r>
                      <a:r>
                        <a:rPr lang="en-US" dirty="0"/>
                        <a:t> </a:t>
                      </a:r>
                      <a:r>
                        <a:rPr lang="en-US" dirty="0" err="1"/>
                        <a:t>của</a:t>
                      </a:r>
                      <a:r>
                        <a:rPr lang="en-US" dirty="0"/>
                        <a:t> </a:t>
                      </a:r>
                      <a:r>
                        <a:rPr lang="en-US" dirty="0" err="1"/>
                        <a:t>các</a:t>
                      </a:r>
                      <a:r>
                        <a:rPr lang="en-US" dirty="0"/>
                        <a:t> DN </a:t>
                      </a:r>
                      <a:r>
                        <a:rPr lang="en-US" dirty="0" err="1"/>
                        <a:t>hoạt</a:t>
                      </a:r>
                      <a:r>
                        <a:rPr lang="en-US" dirty="0"/>
                        <a:t> </a:t>
                      </a:r>
                      <a:r>
                        <a:rPr lang="en-US" dirty="0" err="1"/>
                        <a:t>động</a:t>
                      </a:r>
                      <a:r>
                        <a:rPr lang="en-US" dirty="0"/>
                        <a:t> </a:t>
                      </a:r>
                      <a:r>
                        <a:rPr lang="en-US" dirty="0" err="1"/>
                        <a:t>trong</a:t>
                      </a:r>
                      <a:r>
                        <a:rPr lang="en-US" dirty="0"/>
                        <a:t> </a:t>
                      </a:r>
                      <a:r>
                        <a:rPr lang="en-US" dirty="0" err="1"/>
                        <a:t>cùng</a:t>
                      </a:r>
                      <a:r>
                        <a:rPr lang="en-US" dirty="0"/>
                        <a:t> </a:t>
                      </a:r>
                      <a:r>
                        <a:rPr lang="en-US" dirty="0" err="1"/>
                        <a:t>ngành</a:t>
                      </a:r>
                      <a:r>
                        <a:rPr lang="en-US" dirty="0"/>
                        <a:t> </a:t>
                      </a:r>
                      <a:r>
                        <a:rPr lang="en-US" dirty="0" err="1"/>
                        <a:t>kinh</a:t>
                      </a:r>
                      <a:r>
                        <a:rPr lang="en-US" dirty="0"/>
                        <a:t> </a:t>
                      </a:r>
                      <a:r>
                        <a:rPr lang="en-US" dirty="0" err="1"/>
                        <a:t>doanh</a:t>
                      </a:r>
                      <a:r>
                        <a:rPr lang="en-US" dirty="0"/>
                        <a:t> </a:t>
                      </a:r>
                      <a:r>
                        <a:rPr lang="en-US" dirty="0" err="1"/>
                        <a:t>với</a:t>
                      </a:r>
                      <a:r>
                        <a:rPr lang="en-US" dirty="0"/>
                        <a:t> DN </a:t>
                      </a:r>
                      <a:r>
                        <a:rPr lang="en-US" dirty="0" err="1"/>
                        <a:t>cần</a:t>
                      </a:r>
                      <a:r>
                        <a:rPr lang="en-US" dirty="0"/>
                        <a:t> </a:t>
                      </a:r>
                      <a:r>
                        <a:rPr lang="en-US" dirty="0" err="1"/>
                        <a:t>định</a:t>
                      </a:r>
                      <a:r>
                        <a:rPr lang="en-US" dirty="0"/>
                        <a:t> </a:t>
                      </a:r>
                      <a:r>
                        <a:rPr lang="en-US" dirty="0" err="1"/>
                        <a:t>giá</a:t>
                      </a:r>
                      <a:endParaRPr lang="en-US" dirty="0"/>
                    </a:p>
                  </a:txBody>
                  <a:tcPr>
                    <a:lnL w="12700" cmpd="sng">
                      <a:noFill/>
                    </a:lnL>
                    <a:lnR w="12700" cap="flat" cmpd="sng" algn="ctr">
                      <a:solidFill>
                        <a:scrgbClr r="0" g="0" b="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9809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Trong</a:t>
            </a:r>
            <a:r>
              <a:rPr lang="en-US" dirty="0"/>
              <a:t> </a:t>
            </a:r>
            <a:r>
              <a:rPr lang="en-US" dirty="0" err="1"/>
              <a:t>đó</a:t>
            </a:r>
            <a:endParaRPr lang="en-US" dirty="0"/>
          </a:p>
        </p:txBody>
      </p:sp>
      <p:sp>
        <p:nvSpPr>
          <p:cNvPr id="14" name="Content Placeholder 13">
            <a:extLst>
              <a:ext uri="{FF2B5EF4-FFF2-40B4-BE49-F238E27FC236}">
                <a16:creationId xmlns:a16="http://schemas.microsoft.com/office/drawing/2014/main" id="{5A3F8CE2-3FCF-CC49-8DA2-6925713802D0}"/>
              </a:ext>
            </a:extLst>
          </p:cNvPr>
          <p:cNvSpPr>
            <a:spLocks noGrp="1"/>
          </p:cNvSpPr>
          <p:nvPr>
            <p:ph idx="1"/>
          </p:nvPr>
        </p:nvSpPr>
        <p:spPr/>
        <p:txBody>
          <a:bodyPr/>
          <a:lstStyle/>
          <a:p>
            <a:pPr marL="0" indent="0">
              <a:buNone/>
            </a:pPr>
            <a:r>
              <a:rPr lang="en-US" dirty="0" err="1"/>
              <a:t>Tỷ</a:t>
            </a:r>
            <a:r>
              <a:rPr lang="en-US" dirty="0"/>
              <a:t> </a:t>
            </a:r>
            <a:r>
              <a:rPr lang="en-US" dirty="0" err="1"/>
              <a:t>suất</a:t>
            </a:r>
            <a:r>
              <a:rPr lang="en-US" dirty="0"/>
              <a:t> LNST/VCSH </a:t>
            </a:r>
            <a:r>
              <a:rPr lang="en-US" dirty="0" err="1"/>
              <a:t>của</a:t>
            </a:r>
            <a:r>
              <a:rPr lang="en-US" dirty="0"/>
              <a:t> DN </a:t>
            </a:r>
            <a:r>
              <a:rPr lang="en-US" dirty="0" err="1"/>
              <a:t>đang</a:t>
            </a:r>
            <a:r>
              <a:rPr lang="en-US" dirty="0"/>
              <a:t> </a:t>
            </a:r>
            <a:r>
              <a:rPr lang="en-US" dirty="0" err="1"/>
              <a:t>cần</a:t>
            </a:r>
            <a:r>
              <a:rPr lang="en-US" dirty="0"/>
              <a:t> </a:t>
            </a:r>
            <a:r>
              <a:rPr lang="en-US" dirty="0" err="1"/>
              <a:t>định</a:t>
            </a:r>
            <a:r>
              <a:rPr lang="en-US" dirty="0"/>
              <a:t> </a:t>
            </a:r>
            <a:r>
              <a:rPr lang="en-US" dirty="0" err="1"/>
              <a:t>giá</a:t>
            </a:r>
            <a:r>
              <a:rPr lang="en-US" dirty="0"/>
              <a:t> </a:t>
            </a:r>
            <a:r>
              <a:rPr lang="en-US" dirty="0" err="1"/>
              <a:t>sẽ</a:t>
            </a:r>
            <a:r>
              <a:rPr lang="en-US" dirty="0"/>
              <a:t> </a:t>
            </a:r>
            <a:r>
              <a:rPr lang="en-US" dirty="0" err="1"/>
              <a:t>được</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như</a:t>
            </a:r>
            <a:r>
              <a:rPr lang="en-US" dirty="0"/>
              <a:t> </a:t>
            </a:r>
            <a:r>
              <a:rPr lang="en-US" dirty="0" err="1"/>
              <a:t>sau</a:t>
            </a:r>
            <a:r>
              <a:rPr lang="en-US" dirty="0"/>
              <a:t>:</a:t>
            </a:r>
          </a:p>
          <a:p>
            <a:r>
              <a:rPr lang="en-US" dirty="0" err="1"/>
              <a:t>R</a:t>
            </a:r>
            <a:r>
              <a:rPr lang="en-US" baseline="-25000" dirty="0" err="1"/>
              <a:t>dn</a:t>
            </a:r>
            <a:r>
              <a:rPr lang="en-US" dirty="0"/>
              <a:t>  = (R</a:t>
            </a:r>
            <a:r>
              <a:rPr lang="en-US" baseline="-25000" dirty="0"/>
              <a:t>(N -1)</a:t>
            </a:r>
            <a:r>
              <a:rPr lang="en-US" dirty="0"/>
              <a:t>+R</a:t>
            </a:r>
            <a:r>
              <a:rPr lang="en-US" baseline="-25000" dirty="0"/>
              <a:t>(N -2)</a:t>
            </a:r>
            <a:r>
              <a:rPr lang="en-US" dirty="0"/>
              <a:t>+R</a:t>
            </a:r>
            <a:r>
              <a:rPr lang="en-US" baseline="-25000" dirty="0"/>
              <a:t>(N -3)</a:t>
            </a:r>
            <a:r>
              <a:rPr lang="en-US" dirty="0"/>
              <a:t>)/3</a:t>
            </a:r>
          </a:p>
          <a:p>
            <a:r>
              <a:rPr lang="en-US" dirty="0"/>
              <a:t>R</a:t>
            </a:r>
            <a:r>
              <a:rPr lang="en-US" baseline="-25000" dirty="0"/>
              <a:t>(N -1)</a:t>
            </a:r>
            <a:r>
              <a:rPr lang="en-US" dirty="0"/>
              <a:t>=ROE</a:t>
            </a:r>
            <a:r>
              <a:rPr lang="en-US" baseline="-25000" dirty="0"/>
              <a:t>(N -1)</a:t>
            </a:r>
            <a:r>
              <a:rPr lang="en-US" dirty="0"/>
              <a:t>=LNST/</a:t>
            </a:r>
            <a:r>
              <a:rPr lang="en-US" dirty="0" err="1"/>
              <a:t>VCSH</a:t>
            </a:r>
            <a:r>
              <a:rPr lang="en-US" baseline="-25000" dirty="0" err="1"/>
              <a:t>bq</a:t>
            </a:r>
            <a:endParaRPr lang="en-US" baseline="-25000" dirty="0"/>
          </a:p>
          <a:p>
            <a:endParaRPr lang="en-US" baseline="-25000" dirty="0"/>
          </a:p>
          <a:p>
            <a:endParaRPr lang="en-US" dirty="0"/>
          </a:p>
          <a:p>
            <a:endParaRPr lang="en-US" baseline="-25000" dirty="0"/>
          </a:p>
          <a:p>
            <a:endParaRPr lang="en-US" baseline="-25000" dirty="0"/>
          </a:p>
          <a:p>
            <a:endParaRPr lang="en-US" dirty="0"/>
          </a:p>
        </p:txBody>
      </p:sp>
    </p:spTree>
    <p:extLst>
      <p:ext uri="{BB962C8B-B14F-4D97-AF65-F5344CB8AC3E}">
        <p14:creationId xmlns:p14="http://schemas.microsoft.com/office/powerpoint/2010/main" val="34816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vi-VN"/>
              <a:t>Ưu điểm</a:t>
            </a:r>
            <a:r>
              <a:rPr lang="en-US"/>
              <a:t> </a:t>
            </a:r>
          </a:p>
        </p:txBody>
      </p:sp>
      <p:sp>
        <p:nvSpPr>
          <p:cNvPr id="56322" name="Slide Number Placeholder 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1C25E9F-144C-AD45-B543-45572823C107}" type="slidenum">
              <a:rPr lang="en-US" sz="1400">
                <a:latin typeface="Arial" charset="0"/>
              </a:rPr>
              <a:pPr eaLnBrk="1" hangingPunct="1"/>
              <a:t>36</a:t>
            </a:fld>
            <a:endParaRPr lang="en-US" sz="1400">
              <a:latin typeface="Arial" charset="0"/>
            </a:endParaRPr>
          </a:p>
        </p:txBody>
      </p:sp>
      <p:sp>
        <p:nvSpPr>
          <p:cNvPr id="4" name="TextBox 3"/>
          <p:cNvSpPr txBox="1"/>
          <p:nvPr/>
        </p:nvSpPr>
        <p:spPr>
          <a:xfrm>
            <a:off x="1600200" y="2057400"/>
            <a:ext cx="6172200" cy="3084178"/>
          </a:xfrm>
          <a:prstGeom prst="roundRect">
            <a:avLst/>
          </a:prstGeom>
        </p:spPr>
        <p:style>
          <a:lnRef idx="3">
            <a:schemeClr val="lt1"/>
          </a:lnRef>
          <a:fillRef idx="1">
            <a:schemeClr val="dk1"/>
          </a:fillRef>
          <a:effectRef idx="1">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ctr" eaLnBrk="1" hangingPunct="1">
              <a:lnSpc>
                <a:spcPct val="150000"/>
              </a:lnSpc>
              <a:buFont typeface="Wingdings" charset="0"/>
              <a:buNone/>
              <a:defRPr/>
            </a:pPr>
            <a:r>
              <a:rPr lang="en-US" dirty="0">
                <a:solidFill>
                  <a:srgbClr val="000000"/>
                </a:solidFill>
                <a:latin typeface="Verdana" charset="0"/>
              </a:rPr>
              <a:t>Goodwill </a:t>
            </a:r>
            <a:r>
              <a:rPr lang="en-US" dirty="0" err="1">
                <a:solidFill>
                  <a:srgbClr val="000000"/>
                </a:solidFill>
                <a:latin typeface="Verdana" charset="0"/>
              </a:rPr>
              <a:t>đã</a:t>
            </a:r>
            <a:r>
              <a:rPr lang="en-US" dirty="0">
                <a:solidFill>
                  <a:srgbClr val="000000"/>
                </a:solidFill>
                <a:latin typeface="Verdana" charset="0"/>
              </a:rPr>
              <a:t> </a:t>
            </a:r>
            <a:r>
              <a:rPr lang="en-US" dirty="0" err="1">
                <a:solidFill>
                  <a:srgbClr val="000000"/>
                </a:solidFill>
                <a:latin typeface="Verdana" charset="0"/>
              </a:rPr>
              <a:t>tạo</a:t>
            </a:r>
            <a:r>
              <a:rPr lang="en-US" dirty="0">
                <a:solidFill>
                  <a:srgbClr val="000000"/>
                </a:solidFill>
                <a:latin typeface="Verdana" charset="0"/>
              </a:rPr>
              <a:t> </a:t>
            </a:r>
            <a:r>
              <a:rPr lang="en-US" dirty="0" err="1">
                <a:solidFill>
                  <a:srgbClr val="000000"/>
                </a:solidFill>
                <a:latin typeface="Verdana" charset="0"/>
              </a:rPr>
              <a:t>nên</a:t>
            </a:r>
            <a:r>
              <a:rPr lang="en-US" dirty="0">
                <a:solidFill>
                  <a:srgbClr val="000000"/>
                </a:solidFill>
                <a:latin typeface="Verdana" charset="0"/>
              </a:rPr>
              <a:t> </a:t>
            </a:r>
            <a:r>
              <a:rPr lang="en-US" dirty="0" err="1">
                <a:solidFill>
                  <a:srgbClr val="000000"/>
                </a:solidFill>
                <a:latin typeface="Verdana" charset="0"/>
              </a:rPr>
              <a:t>lợi</a:t>
            </a:r>
            <a:r>
              <a:rPr lang="en-US" dirty="0">
                <a:solidFill>
                  <a:srgbClr val="000000"/>
                </a:solidFill>
                <a:latin typeface="Verdana" charset="0"/>
              </a:rPr>
              <a:t> </a:t>
            </a:r>
            <a:r>
              <a:rPr lang="en-US" dirty="0" err="1">
                <a:solidFill>
                  <a:srgbClr val="000000"/>
                </a:solidFill>
                <a:latin typeface="Verdana" charset="0"/>
              </a:rPr>
              <a:t>thế</a:t>
            </a:r>
            <a:r>
              <a:rPr lang="en-US" dirty="0">
                <a:solidFill>
                  <a:srgbClr val="000000"/>
                </a:solidFill>
                <a:latin typeface="Verdana" charset="0"/>
              </a:rPr>
              <a:t> </a:t>
            </a:r>
            <a:r>
              <a:rPr lang="en-US" dirty="0" err="1">
                <a:solidFill>
                  <a:srgbClr val="000000"/>
                </a:solidFill>
                <a:latin typeface="Verdana" charset="0"/>
              </a:rPr>
              <a:t>khá</a:t>
            </a:r>
            <a:r>
              <a:rPr lang="en-US" dirty="0">
                <a:solidFill>
                  <a:srgbClr val="000000"/>
                </a:solidFill>
                <a:latin typeface="Verdana" charset="0"/>
              </a:rPr>
              <a:t> </a:t>
            </a:r>
            <a:r>
              <a:rPr lang="en-US" dirty="0" err="1">
                <a:solidFill>
                  <a:srgbClr val="000000"/>
                </a:solidFill>
                <a:latin typeface="Verdana" charset="0"/>
              </a:rPr>
              <a:t>lớn</a:t>
            </a:r>
            <a:r>
              <a:rPr lang="en-US" dirty="0">
                <a:solidFill>
                  <a:srgbClr val="000000"/>
                </a:solidFill>
                <a:latin typeface="Verdana" charset="0"/>
              </a:rPr>
              <a:t> </a:t>
            </a:r>
            <a:r>
              <a:rPr lang="en-US" dirty="0" err="1">
                <a:solidFill>
                  <a:srgbClr val="000000"/>
                </a:solidFill>
                <a:latin typeface="Verdana" charset="0"/>
              </a:rPr>
              <a:t>cho</a:t>
            </a:r>
            <a:r>
              <a:rPr lang="en-US" dirty="0">
                <a:solidFill>
                  <a:srgbClr val="000000"/>
                </a:solidFill>
                <a:latin typeface="Verdana" charset="0"/>
              </a:rPr>
              <a:t> </a:t>
            </a:r>
            <a:r>
              <a:rPr lang="en-US" dirty="0" err="1">
                <a:solidFill>
                  <a:srgbClr val="000000"/>
                </a:solidFill>
                <a:latin typeface="Verdana" charset="0"/>
              </a:rPr>
              <a:t>các</a:t>
            </a:r>
            <a:r>
              <a:rPr lang="en-US" dirty="0">
                <a:solidFill>
                  <a:srgbClr val="000000"/>
                </a:solidFill>
                <a:latin typeface="Verdana" charset="0"/>
              </a:rPr>
              <a:t> </a:t>
            </a:r>
            <a:r>
              <a:rPr lang="en-US" dirty="0" err="1">
                <a:solidFill>
                  <a:srgbClr val="000000"/>
                </a:solidFill>
                <a:latin typeface="Verdana" charset="0"/>
              </a:rPr>
              <a:t>chuyên</a:t>
            </a:r>
            <a:r>
              <a:rPr lang="en-US" dirty="0">
                <a:solidFill>
                  <a:srgbClr val="000000"/>
                </a:solidFill>
                <a:latin typeface="Verdana" charset="0"/>
              </a:rPr>
              <a:t> </a:t>
            </a:r>
            <a:r>
              <a:rPr lang="en-US" dirty="0" err="1">
                <a:solidFill>
                  <a:srgbClr val="000000"/>
                </a:solidFill>
                <a:latin typeface="Verdana" charset="0"/>
              </a:rPr>
              <a:t>gia</a:t>
            </a:r>
            <a:r>
              <a:rPr lang="en-US" dirty="0">
                <a:solidFill>
                  <a:srgbClr val="000000"/>
                </a:solidFill>
                <a:latin typeface="Verdana" charset="0"/>
              </a:rPr>
              <a:t> </a:t>
            </a:r>
            <a:r>
              <a:rPr lang="vi-VN" dirty="0">
                <a:solidFill>
                  <a:srgbClr val="000000"/>
                </a:solidFill>
                <a:latin typeface="Verdana" charset="0"/>
              </a:rPr>
              <a:t>định giá</a:t>
            </a:r>
            <a:r>
              <a:rPr lang="en-US" dirty="0">
                <a:solidFill>
                  <a:srgbClr val="000000"/>
                </a:solidFill>
                <a:latin typeface="Verdana" charset="0"/>
              </a:rPr>
              <a:t> </a:t>
            </a:r>
            <a:r>
              <a:rPr lang="en-US" dirty="0" err="1">
                <a:solidFill>
                  <a:srgbClr val="000000"/>
                </a:solidFill>
                <a:latin typeface="Verdana" charset="0"/>
              </a:rPr>
              <a:t>thông</a:t>
            </a:r>
            <a:r>
              <a:rPr lang="en-US" dirty="0">
                <a:solidFill>
                  <a:srgbClr val="000000"/>
                </a:solidFill>
                <a:latin typeface="Verdana" charset="0"/>
              </a:rPr>
              <a:t> qua </a:t>
            </a:r>
            <a:r>
              <a:rPr lang="en-US" dirty="0" err="1">
                <a:solidFill>
                  <a:srgbClr val="000000"/>
                </a:solidFill>
                <a:latin typeface="Verdana" charset="0"/>
              </a:rPr>
              <a:t>việc</a:t>
            </a:r>
            <a:r>
              <a:rPr lang="en-US" dirty="0">
                <a:solidFill>
                  <a:srgbClr val="000000"/>
                </a:solidFill>
                <a:latin typeface="Verdana" charset="0"/>
              </a:rPr>
              <a:t> </a:t>
            </a:r>
            <a:r>
              <a:rPr lang="en-US" b="1" u="sng" dirty="0" err="1">
                <a:solidFill>
                  <a:srgbClr val="000000"/>
                </a:solidFill>
                <a:latin typeface="Verdana" charset="0"/>
              </a:rPr>
              <a:t>bù</a:t>
            </a:r>
            <a:r>
              <a:rPr lang="en-US" b="1" u="sng" dirty="0">
                <a:solidFill>
                  <a:srgbClr val="000000"/>
                </a:solidFill>
                <a:latin typeface="Verdana" charset="0"/>
              </a:rPr>
              <a:t> </a:t>
            </a:r>
            <a:r>
              <a:rPr lang="en-US" b="1" u="sng" dirty="0" err="1">
                <a:solidFill>
                  <a:srgbClr val="000000"/>
                </a:solidFill>
                <a:latin typeface="Verdana" charset="0"/>
              </a:rPr>
              <a:t>trừ</a:t>
            </a:r>
            <a:r>
              <a:rPr lang="en-US" b="1" u="sng" dirty="0">
                <a:solidFill>
                  <a:srgbClr val="000000"/>
                </a:solidFill>
                <a:latin typeface="Verdana" charset="0"/>
              </a:rPr>
              <a:t> </a:t>
            </a:r>
            <a:r>
              <a:rPr lang="en-US" b="1" u="sng" dirty="0" err="1">
                <a:solidFill>
                  <a:srgbClr val="000000"/>
                </a:solidFill>
                <a:latin typeface="Verdana" charset="0"/>
              </a:rPr>
              <a:t>các</a:t>
            </a:r>
            <a:r>
              <a:rPr lang="en-US" b="1" u="sng" dirty="0">
                <a:solidFill>
                  <a:srgbClr val="000000"/>
                </a:solidFill>
                <a:latin typeface="Verdana" charset="0"/>
              </a:rPr>
              <a:t> </a:t>
            </a:r>
            <a:r>
              <a:rPr lang="en-US" b="1" u="sng" dirty="0" err="1">
                <a:solidFill>
                  <a:srgbClr val="000000"/>
                </a:solidFill>
                <a:latin typeface="Verdana" charset="0"/>
              </a:rPr>
              <a:t>sai</a:t>
            </a:r>
            <a:r>
              <a:rPr lang="en-US" b="1" u="sng" dirty="0">
                <a:solidFill>
                  <a:srgbClr val="000000"/>
                </a:solidFill>
                <a:latin typeface="Verdana" charset="0"/>
              </a:rPr>
              <a:t> </a:t>
            </a:r>
            <a:r>
              <a:rPr lang="en-US" b="1" u="sng" dirty="0" err="1">
                <a:solidFill>
                  <a:srgbClr val="000000"/>
                </a:solidFill>
                <a:latin typeface="Verdana" charset="0"/>
              </a:rPr>
              <a:t>sót</a:t>
            </a:r>
            <a:r>
              <a:rPr lang="en-US" b="1" u="sng" dirty="0">
                <a:solidFill>
                  <a:srgbClr val="000000"/>
                </a:solidFill>
                <a:latin typeface="Verdana" charset="0"/>
              </a:rPr>
              <a:t> </a:t>
            </a:r>
            <a:r>
              <a:rPr lang="en-US" dirty="0" err="1">
                <a:solidFill>
                  <a:srgbClr val="000000"/>
                </a:solidFill>
                <a:latin typeface="Verdana" charset="0"/>
              </a:rPr>
              <a:t>có</a:t>
            </a:r>
            <a:r>
              <a:rPr lang="en-US" dirty="0">
                <a:solidFill>
                  <a:srgbClr val="000000"/>
                </a:solidFill>
                <a:latin typeface="Verdana" charset="0"/>
              </a:rPr>
              <a:t> </a:t>
            </a:r>
            <a:r>
              <a:rPr lang="en-US" dirty="0" err="1">
                <a:solidFill>
                  <a:srgbClr val="000000"/>
                </a:solidFill>
                <a:latin typeface="Verdana" charset="0"/>
              </a:rPr>
              <a:t>thể</a:t>
            </a:r>
            <a:r>
              <a:rPr lang="en-US" dirty="0">
                <a:solidFill>
                  <a:srgbClr val="000000"/>
                </a:solidFill>
                <a:latin typeface="Verdana" charset="0"/>
              </a:rPr>
              <a:t> </a:t>
            </a:r>
            <a:r>
              <a:rPr lang="en-US" dirty="0" err="1">
                <a:solidFill>
                  <a:srgbClr val="000000"/>
                </a:solidFill>
                <a:latin typeface="Verdana" charset="0"/>
              </a:rPr>
              <a:t>xảy</a:t>
            </a:r>
            <a:r>
              <a:rPr lang="en-US" dirty="0">
                <a:solidFill>
                  <a:srgbClr val="000000"/>
                </a:solidFill>
                <a:latin typeface="Verdana" charset="0"/>
              </a:rPr>
              <a:t> </a:t>
            </a:r>
            <a:r>
              <a:rPr lang="en-US" dirty="0" err="1">
                <a:solidFill>
                  <a:srgbClr val="000000"/>
                </a:solidFill>
                <a:latin typeface="Verdana" charset="0"/>
              </a:rPr>
              <a:t>ra</a:t>
            </a:r>
            <a:r>
              <a:rPr lang="en-US" dirty="0">
                <a:solidFill>
                  <a:srgbClr val="000000"/>
                </a:solidFill>
                <a:latin typeface="Verdana" charset="0"/>
              </a:rPr>
              <a:t> </a:t>
            </a:r>
            <a:r>
              <a:rPr lang="en-US" dirty="0" err="1">
                <a:solidFill>
                  <a:srgbClr val="000000"/>
                </a:solidFill>
                <a:latin typeface="Verdana" charset="0"/>
              </a:rPr>
              <a:t>khi</a:t>
            </a:r>
            <a:r>
              <a:rPr lang="en-US" dirty="0">
                <a:solidFill>
                  <a:srgbClr val="000000"/>
                </a:solidFill>
                <a:latin typeface="Verdana" charset="0"/>
              </a:rPr>
              <a:t> </a:t>
            </a:r>
            <a:r>
              <a:rPr lang="en-US" dirty="0" err="1">
                <a:solidFill>
                  <a:srgbClr val="000000"/>
                </a:solidFill>
                <a:latin typeface="Verdana" charset="0"/>
              </a:rPr>
              <a:t>đánh</a:t>
            </a:r>
            <a:r>
              <a:rPr lang="en-US" dirty="0">
                <a:solidFill>
                  <a:srgbClr val="000000"/>
                </a:solidFill>
                <a:latin typeface="Verdana" charset="0"/>
              </a:rPr>
              <a:t> </a:t>
            </a:r>
            <a:r>
              <a:rPr lang="en-US" dirty="0" err="1">
                <a:solidFill>
                  <a:srgbClr val="000000"/>
                </a:solidFill>
                <a:latin typeface="Verdana" charset="0"/>
              </a:rPr>
              <a:t>giá</a:t>
            </a:r>
            <a:r>
              <a:rPr lang="en-US" dirty="0">
                <a:solidFill>
                  <a:srgbClr val="000000"/>
                </a:solidFill>
                <a:latin typeface="Verdana" charset="0"/>
              </a:rPr>
              <a:t> </a:t>
            </a:r>
            <a:r>
              <a:rPr lang="en-US" dirty="0" err="1">
                <a:solidFill>
                  <a:srgbClr val="000000"/>
                </a:solidFill>
                <a:latin typeface="Verdana" charset="0"/>
              </a:rPr>
              <a:t>lại</a:t>
            </a:r>
            <a:r>
              <a:rPr lang="en-US" dirty="0">
                <a:solidFill>
                  <a:srgbClr val="000000"/>
                </a:solidFill>
                <a:latin typeface="Verdana" charset="0"/>
              </a:rPr>
              <a:t> </a:t>
            </a:r>
            <a:r>
              <a:rPr lang="en-US" dirty="0" err="1">
                <a:solidFill>
                  <a:srgbClr val="000000"/>
                </a:solidFill>
                <a:latin typeface="Verdana" charset="0"/>
              </a:rPr>
              <a:t>giá</a:t>
            </a:r>
            <a:r>
              <a:rPr lang="en-US" dirty="0">
                <a:solidFill>
                  <a:srgbClr val="000000"/>
                </a:solidFill>
                <a:latin typeface="Verdana" charset="0"/>
              </a:rPr>
              <a:t> </a:t>
            </a:r>
            <a:r>
              <a:rPr lang="en-US" dirty="0" err="1">
                <a:solidFill>
                  <a:srgbClr val="000000"/>
                </a:solidFill>
                <a:latin typeface="Verdana" charset="0"/>
              </a:rPr>
              <a:t>trị</a:t>
            </a:r>
            <a:r>
              <a:rPr lang="en-US" dirty="0">
                <a:solidFill>
                  <a:srgbClr val="000000"/>
                </a:solidFill>
                <a:latin typeface="Verdana" charset="0"/>
              </a:rPr>
              <a:t> </a:t>
            </a:r>
            <a:r>
              <a:rPr lang="en-US" dirty="0" err="1">
                <a:solidFill>
                  <a:srgbClr val="000000"/>
                </a:solidFill>
                <a:latin typeface="Verdana" charset="0"/>
              </a:rPr>
              <a:t>tài</a:t>
            </a:r>
            <a:r>
              <a:rPr lang="en-US" dirty="0">
                <a:solidFill>
                  <a:srgbClr val="000000"/>
                </a:solidFill>
                <a:latin typeface="Verdana" charset="0"/>
              </a:rPr>
              <a:t> </a:t>
            </a:r>
            <a:r>
              <a:rPr lang="en-US" dirty="0" err="1">
                <a:solidFill>
                  <a:srgbClr val="000000"/>
                </a:solidFill>
                <a:latin typeface="Verdana" charset="0"/>
              </a:rPr>
              <a:t>sản</a:t>
            </a:r>
            <a:r>
              <a:rPr lang="en-US" dirty="0">
                <a:solidFill>
                  <a:srgbClr val="000000"/>
                </a:solidFill>
                <a:latin typeface="Verdana" charset="0"/>
              </a:rPr>
              <a:t> </a:t>
            </a:r>
            <a:r>
              <a:rPr lang="en-US" dirty="0" err="1">
                <a:solidFill>
                  <a:srgbClr val="000000"/>
                </a:solidFill>
                <a:latin typeface="Verdana" charset="0"/>
              </a:rPr>
              <a:t>thuần</a:t>
            </a:r>
            <a:r>
              <a:rPr lang="en-US" dirty="0">
                <a:solidFill>
                  <a:srgbClr val="000000"/>
                </a:solidFill>
                <a:latin typeface="Verdana" charset="0"/>
              </a:rPr>
              <a:t> </a:t>
            </a:r>
            <a:r>
              <a:rPr lang="en-US" dirty="0" err="1">
                <a:solidFill>
                  <a:srgbClr val="000000"/>
                </a:solidFill>
                <a:latin typeface="Verdana" charset="0"/>
              </a:rPr>
              <a:t>của</a:t>
            </a:r>
            <a:r>
              <a:rPr lang="en-US" dirty="0">
                <a:solidFill>
                  <a:srgbClr val="000000"/>
                </a:solidFill>
                <a:latin typeface="Verdana" charset="0"/>
              </a:rPr>
              <a:t> </a:t>
            </a:r>
            <a:r>
              <a:rPr lang="en-US" dirty="0" err="1">
                <a:solidFill>
                  <a:srgbClr val="000000"/>
                </a:solidFill>
                <a:latin typeface="Verdana" charset="0"/>
              </a:rPr>
              <a:t>doanh</a:t>
            </a:r>
            <a:r>
              <a:rPr lang="en-US" dirty="0">
                <a:solidFill>
                  <a:srgbClr val="000000"/>
                </a:solidFill>
                <a:latin typeface="Verdana" charset="0"/>
              </a:rPr>
              <a:t> </a:t>
            </a:r>
            <a:r>
              <a:rPr lang="en-US" dirty="0" err="1">
                <a:solidFill>
                  <a:srgbClr val="000000"/>
                </a:solidFill>
                <a:latin typeface="Verdana" charset="0"/>
              </a:rPr>
              <a:t>nghiệp</a:t>
            </a:r>
            <a:r>
              <a:rPr lang="en-US" dirty="0">
                <a:solidFill>
                  <a:srgbClr val="000000"/>
                </a:solidFill>
                <a:latin typeface="Verdana" charset="0"/>
              </a:rPr>
              <a:t> </a:t>
            </a:r>
          </a:p>
        </p:txBody>
      </p:sp>
    </p:spTree>
    <p:extLst>
      <p:ext uri="{BB962C8B-B14F-4D97-AF65-F5344CB8AC3E}">
        <p14:creationId xmlns:p14="http://schemas.microsoft.com/office/powerpoint/2010/main" val="2391698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t>Nhược điểm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3490514"/>
              </p:ext>
            </p:extLst>
          </p:nvPr>
        </p:nvGraphicFramePr>
        <p:xfrm>
          <a:off x="457200" y="1676400"/>
          <a:ext cx="8229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347"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A1EF619-9647-BF46-AEDF-6F7B47C0799E}" type="slidenum">
              <a:rPr lang="en-US" sz="1400">
                <a:latin typeface="Arial" charset="0"/>
              </a:rPr>
              <a:pPr eaLnBrk="1" hangingPunct="1"/>
              <a:t>37</a:t>
            </a:fld>
            <a:endParaRPr lang="en-US" sz="1400">
              <a:latin typeface="Arial" charset="0"/>
            </a:endParaRPr>
          </a:p>
        </p:txBody>
      </p:sp>
    </p:spTree>
    <p:extLst>
      <p:ext uri="{BB962C8B-B14F-4D97-AF65-F5344CB8AC3E}">
        <p14:creationId xmlns:p14="http://schemas.microsoft.com/office/powerpoint/2010/main" val="2249088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r>
              <a:rPr lang="en-US"/>
              <a:t>Ví dụ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59506121"/>
              </p:ext>
            </p:extLst>
          </p:nvPr>
        </p:nvGraphicFramePr>
        <p:xfrm>
          <a:off x="369888" y="2136446"/>
          <a:ext cx="8418512" cy="3309939"/>
        </p:xfrm>
        <a:graphic>
          <a:graphicData uri="http://schemas.openxmlformats.org/drawingml/2006/table">
            <a:tbl>
              <a:tblPr firstRow="1" bandRow="1">
                <a:tableStyleId>{5C22544A-7EE6-4342-B048-85BDC9FD1C3A}</a:tableStyleId>
              </a:tblPr>
              <a:tblGrid>
                <a:gridCol w="2104628">
                  <a:extLst>
                    <a:ext uri="{9D8B030D-6E8A-4147-A177-3AD203B41FA5}">
                      <a16:colId xmlns:a16="http://schemas.microsoft.com/office/drawing/2014/main" val="20000"/>
                    </a:ext>
                  </a:extLst>
                </a:gridCol>
                <a:gridCol w="2104628">
                  <a:extLst>
                    <a:ext uri="{9D8B030D-6E8A-4147-A177-3AD203B41FA5}">
                      <a16:colId xmlns:a16="http://schemas.microsoft.com/office/drawing/2014/main" val="20001"/>
                    </a:ext>
                  </a:extLst>
                </a:gridCol>
                <a:gridCol w="2104628">
                  <a:extLst>
                    <a:ext uri="{9D8B030D-6E8A-4147-A177-3AD203B41FA5}">
                      <a16:colId xmlns:a16="http://schemas.microsoft.com/office/drawing/2014/main" val="20002"/>
                    </a:ext>
                  </a:extLst>
                </a:gridCol>
                <a:gridCol w="2104628">
                  <a:extLst>
                    <a:ext uri="{9D8B030D-6E8A-4147-A177-3AD203B41FA5}">
                      <a16:colId xmlns:a16="http://schemas.microsoft.com/office/drawing/2014/main" val="20003"/>
                    </a:ext>
                  </a:extLst>
                </a:gridCol>
              </a:tblGrid>
              <a:tr h="1093191">
                <a:tc>
                  <a:txBody>
                    <a:bodyPr/>
                    <a:lstStyle/>
                    <a:p>
                      <a:pPr algn="ctr">
                        <a:spcAft>
                          <a:spcPts val="0"/>
                        </a:spcAft>
                      </a:pPr>
                      <a:r>
                        <a:rPr lang="en-US" sz="2400" dirty="0" err="1">
                          <a:solidFill>
                            <a:srgbClr val="103154"/>
                          </a:solidFill>
                          <a:effectLst/>
                          <a:latin typeface="Cambria"/>
                          <a:ea typeface="Cambria"/>
                          <a:cs typeface="Times New Roman"/>
                        </a:rPr>
                        <a:t>Mã</a:t>
                      </a:r>
                      <a:r>
                        <a:rPr lang="en-US" sz="2400" dirty="0">
                          <a:solidFill>
                            <a:srgbClr val="103154"/>
                          </a:solidFill>
                          <a:effectLst/>
                          <a:latin typeface="Cambria"/>
                          <a:ea typeface="Cambria"/>
                          <a:cs typeface="Times New Roman"/>
                        </a:rPr>
                        <a:t> CK</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Giá trị vốn hóa (tỷ đ)</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P/E</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r</a:t>
                      </a:r>
                    </a:p>
                  </a:txBody>
                  <a:tcPr marL="68585" marR="68585" marT="0" marB="0"/>
                </a:tc>
                <a:extLst>
                  <a:ext uri="{0D108BD9-81ED-4DB2-BD59-A6C34878D82A}">
                    <a16:rowId xmlns:a16="http://schemas.microsoft.com/office/drawing/2014/main" val="10000"/>
                  </a:ext>
                </a:extLst>
              </a:tr>
              <a:tr h="554187">
                <a:tc>
                  <a:txBody>
                    <a:bodyPr/>
                    <a:lstStyle/>
                    <a:p>
                      <a:pPr algn="ctr">
                        <a:spcAft>
                          <a:spcPts val="0"/>
                        </a:spcAft>
                      </a:pPr>
                      <a:r>
                        <a:rPr lang="en-US" sz="2400" dirty="0">
                          <a:solidFill>
                            <a:srgbClr val="103154"/>
                          </a:solidFill>
                          <a:effectLst/>
                          <a:latin typeface="Cambria"/>
                          <a:ea typeface="Cambria"/>
                          <a:cs typeface="Times New Roman"/>
                        </a:rPr>
                        <a:t>BMC</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483.32</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7.76</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12.89%</a:t>
                      </a:r>
                    </a:p>
                  </a:txBody>
                  <a:tcPr marL="68585" marR="68585" marT="0" marB="0"/>
                </a:tc>
                <a:extLst>
                  <a:ext uri="{0D108BD9-81ED-4DB2-BD59-A6C34878D82A}">
                    <a16:rowId xmlns:a16="http://schemas.microsoft.com/office/drawing/2014/main" val="10001"/>
                  </a:ext>
                </a:extLst>
              </a:tr>
              <a:tr h="554187">
                <a:tc>
                  <a:txBody>
                    <a:bodyPr/>
                    <a:lstStyle/>
                    <a:p>
                      <a:pPr algn="ctr">
                        <a:spcAft>
                          <a:spcPts val="0"/>
                        </a:spcAft>
                      </a:pPr>
                      <a:r>
                        <a:rPr lang="en-US" sz="2400">
                          <a:solidFill>
                            <a:srgbClr val="103154"/>
                          </a:solidFill>
                          <a:effectLst/>
                          <a:latin typeface="Cambria"/>
                          <a:ea typeface="Cambria"/>
                          <a:cs typeface="Times New Roman"/>
                        </a:rPr>
                        <a:t>HMC</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226.8</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5.12</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19.53%</a:t>
                      </a:r>
                    </a:p>
                  </a:txBody>
                  <a:tcPr marL="68585" marR="68585" marT="0" marB="0"/>
                </a:tc>
                <a:extLst>
                  <a:ext uri="{0D108BD9-81ED-4DB2-BD59-A6C34878D82A}">
                    <a16:rowId xmlns:a16="http://schemas.microsoft.com/office/drawing/2014/main" val="10002"/>
                  </a:ext>
                </a:extLst>
              </a:tr>
              <a:tr h="554187">
                <a:tc>
                  <a:txBody>
                    <a:bodyPr/>
                    <a:lstStyle/>
                    <a:p>
                      <a:pPr algn="ctr">
                        <a:spcAft>
                          <a:spcPts val="0"/>
                        </a:spcAft>
                      </a:pPr>
                      <a:r>
                        <a:rPr lang="en-US" sz="2400">
                          <a:solidFill>
                            <a:srgbClr val="103154"/>
                          </a:solidFill>
                          <a:effectLst/>
                          <a:latin typeface="Cambria"/>
                          <a:ea typeface="Cambria"/>
                          <a:cs typeface="Times New Roman"/>
                        </a:rPr>
                        <a:t>VID</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210.2</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7.13</a:t>
                      </a:r>
                    </a:p>
                  </a:txBody>
                  <a:tcPr marL="68585" marR="68585" marT="0" marB="0"/>
                </a:tc>
                <a:tc>
                  <a:txBody>
                    <a:bodyPr/>
                    <a:lstStyle/>
                    <a:p>
                      <a:pPr algn="ctr">
                        <a:spcAft>
                          <a:spcPts val="0"/>
                        </a:spcAft>
                      </a:pPr>
                      <a:r>
                        <a:rPr lang="en-US" sz="2400">
                          <a:solidFill>
                            <a:srgbClr val="103154"/>
                          </a:solidFill>
                          <a:effectLst/>
                          <a:latin typeface="Cambria"/>
                          <a:ea typeface="Cambria"/>
                          <a:cs typeface="Times New Roman"/>
                        </a:rPr>
                        <a:t>14.03%</a:t>
                      </a:r>
                    </a:p>
                  </a:txBody>
                  <a:tcPr marL="68585" marR="68585" marT="0" marB="0"/>
                </a:tc>
                <a:extLst>
                  <a:ext uri="{0D108BD9-81ED-4DB2-BD59-A6C34878D82A}">
                    <a16:rowId xmlns:a16="http://schemas.microsoft.com/office/drawing/2014/main" val="10003"/>
                  </a:ext>
                </a:extLst>
              </a:tr>
              <a:tr h="554187">
                <a:tc>
                  <a:txBody>
                    <a:bodyPr/>
                    <a:lstStyle/>
                    <a:p>
                      <a:pPr algn="ctr">
                        <a:spcAft>
                          <a:spcPts val="0"/>
                        </a:spcAft>
                      </a:pPr>
                      <a:r>
                        <a:rPr lang="en-US" sz="2400">
                          <a:solidFill>
                            <a:srgbClr val="103154"/>
                          </a:solidFill>
                          <a:effectLst/>
                          <a:latin typeface="Cambria"/>
                          <a:ea typeface="Cambria"/>
                          <a:cs typeface="Times New Roman"/>
                        </a:rPr>
                        <a:t>MCV</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70.28</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5.13</a:t>
                      </a:r>
                    </a:p>
                  </a:txBody>
                  <a:tcPr marL="68585" marR="68585" marT="0" marB="0"/>
                </a:tc>
                <a:tc>
                  <a:txBody>
                    <a:bodyPr/>
                    <a:lstStyle/>
                    <a:p>
                      <a:pPr algn="ctr">
                        <a:spcAft>
                          <a:spcPts val="0"/>
                        </a:spcAft>
                      </a:pPr>
                      <a:r>
                        <a:rPr lang="en-US" sz="2400" dirty="0">
                          <a:solidFill>
                            <a:srgbClr val="103154"/>
                          </a:solidFill>
                          <a:effectLst/>
                          <a:latin typeface="Cambria"/>
                          <a:ea typeface="Cambria"/>
                          <a:cs typeface="Times New Roman"/>
                        </a:rPr>
                        <a:t>19.49%</a:t>
                      </a:r>
                    </a:p>
                  </a:txBody>
                  <a:tcPr marL="68585" marR="68585" marT="0" marB="0"/>
                </a:tc>
                <a:extLst>
                  <a:ext uri="{0D108BD9-81ED-4DB2-BD59-A6C34878D82A}">
                    <a16:rowId xmlns:a16="http://schemas.microsoft.com/office/drawing/2014/main" val="10004"/>
                  </a:ext>
                </a:extLst>
              </a:tr>
            </a:tbl>
          </a:graphicData>
        </a:graphic>
      </p:graphicFrame>
      <p:sp>
        <p:nvSpPr>
          <p:cNvPr id="1413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ADF3A24-B930-4347-B278-6FBBE4720808}" type="slidenum">
              <a:rPr lang="en-US" sz="1400">
                <a:latin typeface="Arial" charset="0"/>
                <a:cs typeface="Arial" charset="0"/>
              </a:rPr>
              <a:pPr eaLnBrk="1" hangingPunct="1"/>
              <a:t>38</a:t>
            </a:fld>
            <a:endParaRPr lang="en-US" sz="1400">
              <a:latin typeface="Arial" charset="0"/>
              <a:cs typeface="Arial" charset="0"/>
            </a:endParaRPr>
          </a:p>
        </p:txBody>
      </p:sp>
      <p:sp>
        <p:nvSpPr>
          <p:cNvPr id="141347" name="TextBox 5"/>
          <p:cNvSpPr txBox="1">
            <a:spLocks noChangeArrowheads="1"/>
          </p:cNvSpPr>
          <p:nvPr/>
        </p:nvSpPr>
        <p:spPr bwMode="auto">
          <a:xfrm>
            <a:off x="2362200" y="5446385"/>
            <a:ext cx="20130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800" b="1" dirty="0" err="1">
                <a:solidFill>
                  <a:srgbClr val="103154"/>
                </a:solidFill>
              </a:rPr>
              <a:t>Xác</a:t>
            </a:r>
            <a:r>
              <a:rPr lang="en-US" sz="2800" b="1" dirty="0">
                <a:solidFill>
                  <a:srgbClr val="103154"/>
                </a:solidFill>
              </a:rPr>
              <a:t> </a:t>
            </a:r>
            <a:r>
              <a:rPr lang="en-US" sz="2800" b="1" dirty="0" err="1">
                <a:solidFill>
                  <a:srgbClr val="103154"/>
                </a:solidFill>
              </a:rPr>
              <a:t>định</a:t>
            </a:r>
            <a:r>
              <a:rPr lang="en-US" sz="2800" b="1" dirty="0">
                <a:solidFill>
                  <a:srgbClr val="103154"/>
                </a:solidFill>
              </a:rPr>
              <a:t> r?</a:t>
            </a:r>
          </a:p>
        </p:txBody>
      </p:sp>
    </p:spTree>
    <p:extLst>
      <p:ext uri="{BB962C8B-B14F-4D97-AF65-F5344CB8AC3E}">
        <p14:creationId xmlns:p14="http://schemas.microsoft.com/office/powerpoint/2010/main" val="1970558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t>Ví dụ 2</a:t>
            </a:r>
          </a:p>
        </p:txBody>
      </p:sp>
      <p:sp>
        <p:nvSpPr>
          <p:cNvPr id="55298" name="Content Placeholder 2"/>
          <p:cNvSpPr>
            <a:spLocks noGrp="1"/>
          </p:cNvSpPr>
          <p:nvPr>
            <p:ph idx="1"/>
          </p:nvPr>
        </p:nvSpPr>
        <p:spPr/>
        <p:txBody>
          <a:bodyPr>
            <a:normAutofit fontScale="85000" lnSpcReduction="10000"/>
          </a:bodyPr>
          <a:lstStyle/>
          <a:p>
            <a:pPr eaLnBrk="1" hangingPunct="1">
              <a:buFont typeface="Wingdings" charset="0"/>
              <a:buNone/>
            </a:pPr>
            <a:r>
              <a:rPr lang="en-US" sz="2400" dirty="0" err="1">
                <a:latin typeface="Times New Roman" charset="0"/>
                <a:cs typeface="Times New Roman" charset="0"/>
              </a:rPr>
              <a:t>Định</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doanh</a:t>
            </a:r>
            <a:r>
              <a:rPr lang="en-US" sz="2400" dirty="0">
                <a:latin typeface="Times New Roman" charset="0"/>
                <a:cs typeface="Times New Roman" charset="0"/>
              </a:rPr>
              <a:t> </a:t>
            </a:r>
            <a:r>
              <a:rPr lang="en-US" sz="2400" dirty="0" err="1">
                <a:latin typeface="Times New Roman" charset="0"/>
                <a:cs typeface="Times New Roman" charset="0"/>
              </a:rPr>
              <a:t>nghiệp</a:t>
            </a:r>
            <a:r>
              <a:rPr lang="en-US" sz="2400" dirty="0">
                <a:latin typeface="Times New Roman" charset="0"/>
                <a:cs typeface="Times New Roman" charset="0"/>
              </a:rPr>
              <a:t> X </a:t>
            </a:r>
            <a:r>
              <a:rPr lang="en-US" sz="2400" dirty="0" err="1">
                <a:latin typeface="Times New Roman" charset="0"/>
                <a:cs typeface="Times New Roman" charset="0"/>
              </a:rPr>
              <a:t>biết</a:t>
            </a:r>
            <a:r>
              <a:rPr lang="en-US" sz="2400" dirty="0">
                <a:latin typeface="Times New Roman" charset="0"/>
                <a:cs typeface="Times New Roman" charset="0"/>
              </a:rPr>
              <a:t>:</a:t>
            </a:r>
          </a:p>
          <a:p>
            <a:pPr eaLnBrk="1" hangingPunct="1">
              <a:buFont typeface="Wingdings" charset="0"/>
              <a:buChar char="§"/>
            </a:pP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trị</a:t>
            </a:r>
            <a:r>
              <a:rPr lang="en-US" sz="2400" dirty="0">
                <a:latin typeface="Times New Roman" charset="0"/>
                <a:cs typeface="Times New Roman" charset="0"/>
              </a:rPr>
              <a:t> </a:t>
            </a:r>
            <a:r>
              <a:rPr lang="en-US" sz="2400" dirty="0" err="1">
                <a:latin typeface="Times New Roman" charset="0"/>
                <a:cs typeface="Times New Roman" charset="0"/>
              </a:rPr>
              <a:t>tài</a:t>
            </a:r>
            <a:r>
              <a:rPr lang="en-US" sz="2400" dirty="0">
                <a:latin typeface="Times New Roman" charset="0"/>
                <a:cs typeface="Times New Roman" charset="0"/>
              </a:rPr>
              <a:t> </a:t>
            </a:r>
            <a:r>
              <a:rPr lang="en-US" sz="2400" dirty="0" err="1">
                <a:latin typeface="Times New Roman" charset="0"/>
                <a:cs typeface="Times New Roman" charset="0"/>
              </a:rPr>
              <a:t>sản</a:t>
            </a:r>
            <a:r>
              <a:rPr lang="en-US" sz="2400" dirty="0">
                <a:latin typeface="Times New Roman" charset="0"/>
                <a:cs typeface="Times New Roman" charset="0"/>
              </a:rPr>
              <a:t> </a:t>
            </a:r>
            <a:r>
              <a:rPr lang="en-US" sz="2400" dirty="0" err="1">
                <a:latin typeface="Times New Roman" charset="0"/>
                <a:cs typeface="Times New Roman" charset="0"/>
              </a:rPr>
              <a:t>thuần</a:t>
            </a:r>
            <a:r>
              <a:rPr lang="en-US" sz="2400" dirty="0">
                <a:latin typeface="Times New Roman" charset="0"/>
                <a:cs typeface="Times New Roman" charset="0"/>
              </a:rPr>
              <a:t> </a:t>
            </a:r>
            <a:r>
              <a:rPr lang="en-US" sz="2400" dirty="0" err="1">
                <a:latin typeface="Times New Roman" charset="0"/>
                <a:cs typeface="Times New Roman" charset="0"/>
              </a:rPr>
              <a:t>của</a:t>
            </a:r>
            <a:r>
              <a:rPr lang="en-US" sz="2400" dirty="0">
                <a:latin typeface="Times New Roman" charset="0"/>
                <a:cs typeface="Times New Roman" charset="0"/>
              </a:rPr>
              <a:t> </a:t>
            </a:r>
            <a:r>
              <a:rPr lang="en-US" sz="2400" dirty="0" err="1">
                <a:latin typeface="Times New Roman" charset="0"/>
                <a:cs typeface="Times New Roman" charset="0"/>
              </a:rPr>
              <a:t>doanh</a:t>
            </a:r>
            <a:r>
              <a:rPr lang="en-US" sz="2400" dirty="0">
                <a:latin typeface="Times New Roman" charset="0"/>
                <a:cs typeface="Times New Roman" charset="0"/>
              </a:rPr>
              <a:t> </a:t>
            </a:r>
            <a:r>
              <a:rPr lang="en-US" sz="2400" dirty="0" err="1">
                <a:latin typeface="Times New Roman" charset="0"/>
                <a:cs typeface="Times New Roman" charset="0"/>
              </a:rPr>
              <a:t>nghiệp</a:t>
            </a:r>
            <a:r>
              <a:rPr lang="en-US" sz="2400" dirty="0">
                <a:latin typeface="Times New Roman" charset="0"/>
                <a:cs typeface="Times New Roman" charset="0"/>
              </a:rPr>
              <a:t> X </a:t>
            </a:r>
            <a:r>
              <a:rPr lang="en-US" sz="2400" dirty="0" err="1">
                <a:latin typeface="Times New Roman" charset="0"/>
                <a:cs typeface="Times New Roman" charset="0"/>
              </a:rPr>
              <a:t>được</a:t>
            </a:r>
            <a:r>
              <a:rPr lang="en-US" sz="2400" dirty="0">
                <a:latin typeface="Times New Roman" charset="0"/>
                <a:cs typeface="Times New Roman" charset="0"/>
              </a:rPr>
              <a:t> </a:t>
            </a:r>
            <a:r>
              <a:rPr lang="en-US" sz="2400" dirty="0" err="1">
                <a:latin typeface="Times New Roman" charset="0"/>
                <a:cs typeface="Times New Roman" charset="0"/>
              </a:rPr>
              <a:t>đánh</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100 </a:t>
            </a:r>
            <a:r>
              <a:rPr lang="en-US" sz="2400" dirty="0" err="1">
                <a:solidFill>
                  <a:srgbClr val="FF0000"/>
                </a:solidFill>
                <a:latin typeface="Times New Roman" charset="0"/>
                <a:cs typeface="Times New Roman" charset="0"/>
              </a:rPr>
              <a:t>tỷ</a:t>
            </a:r>
            <a:r>
              <a:rPr lang="en-US" sz="2400" dirty="0">
                <a:solidFill>
                  <a:srgbClr val="FF0000"/>
                </a:solidFill>
                <a:latin typeface="Times New Roman" charset="0"/>
                <a:cs typeface="Times New Roman" charset="0"/>
              </a:rPr>
              <a:t> </a:t>
            </a:r>
            <a:r>
              <a:rPr lang="en-US" sz="2400" dirty="0" err="1">
                <a:solidFill>
                  <a:srgbClr val="FF0000"/>
                </a:solidFill>
                <a:latin typeface="Times New Roman" charset="0"/>
                <a:cs typeface="Times New Roman" charset="0"/>
              </a:rPr>
              <a:t>đồng</a:t>
            </a:r>
            <a:r>
              <a:rPr lang="en-US" sz="2400" dirty="0">
                <a:latin typeface="Times New Roman" charset="0"/>
                <a:cs typeface="Times New Roman" charset="0"/>
              </a:rPr>
              <a:t>.</a:t>
            </a:r>
          </a:p>
          <a:p>
            <a:pPr eaLnBrk="1" hangingPunct="1">
              <a:buFont typeface="Wingdings" charset="0"/>
              <a:buChar char="§"/>
            </a:pPr>
            <a:r>
              <a:rPr lang="en-US" sz="2400" dirty="0" err="1">
                <a:latin typeface="Times New Roman" charset="0"/>
                <a:cs typeface="Times New Roman" charset="0"/>
              </a:rPr>
              <a:t>Lợi</a:t>
            </a:r>
            <a:r>
              <a:rPr lang="en-US" sz="2400" dirty="0">
                <a:latin typeface="Times New Roman" charset="0"/>
                <a:cs typeface="Times New Roman" charset="0"/>
              </a:rPr>
              <a:t> </a:t>
            </a:r>
            <a:r>
              <a:rPr lang="en-US" sz="2400" dirty="0" err="1">
                <a:latin typeface="Times New Roman" charset="0"/>
                <a:cs typeface="Times New Roman" charset="0"/>
              </a:rPr>
              <a:t>nhuận</a:t>
            </a:r>
            <a:r>
              <a:rPr lang="en-US" sz="2400" dirty="0">
                <a:latin typeface="Times New Roman" charset="0"/>
                <a:cs typeface="Times New Roman" charset="0"/>
              </a:rPr>
              <a:t> </a:t>
            </a:r>
            <a:r>
              <a:rPr lang="en-US" sz="2400" dirty="0" err="1">
                <a:latin typeface="Times New Roman" charset="0"/>
                <a:cs typeface="Times New Roman" charset="0"/>
              </a:rPr>
              <a:t>thuần</a:t>
            </a:r>
            <a:r>
              <a:rPr lang="en-US" sz="2400" dirty="0">
                <a:latin typeface="Times New Roman" charset="0"/>
                <a:cs typeface="Times New Roman" charset="0"/>
              </a:rPr>
              <a:t> </a:t>
            </a:r>
            <a:r>
              <a:rPr lang="en-US" sz="2400" dirty="0" err="1">
                <a:latin typeface="Times New Roman" charset="0"/>
                <a:cs typeface="Times New Roman" charset="0"/>
              </a:rPr>
              <a:t>được</a:t>
            </a:r>
            <a:r>
              <a:rPr lang="en-US" sz="2400" dirty="0">
                <a:latin typeface="Times New Roman" charset="0"/>
                <a:cs typeface="Times New Roman" charset="0"/>
              </a:rPr>
              <a:t> </a:t>
            </a:r>
            <a:r>
              <a:rPr lang="en-US" sz="2400" dirty="0" err="1">
                <a:latin typeface="Times New Roman" charset="0"/>
                <a:cs typeface="Times New Roman" charset="0"/>
              </a:rPr>
              <a:t>điều</a:t>
            </a:r>
            <a:r>
              <a:rPr lang="en-US" sz="2400" dirty="0">
                <a:latin typeface="Times New Roman" charset="0"/>
                <a:cs typeface="Times New Roman" charset="0"/>
              </a:rPr>
              <a:t> </a:t>
            </a:r>
            <a:r>
              <a:rPr lang="en-US" sz="2400" dirty="0" err="1">
                <a:latin typeface="Times New Roman" charset="0"/>
                <a:cs typeface="Times New Roman" charset="0"/>
              </a:rPr>
              <a:t>chỉnh</a:t>
            </a:r>
            <a:r>
              <a:rPr lang="en-US" sz="2400" dirty="0">
                <a:latin typeface="Times New Roman" charset="0"/>
                <a:cs typeface="Times New Roman" charset="0"/>
              </a:rPr>
              <a:t> </a:t>
            </a:r>
            <a:r>
              <a:rPr lang="en-US" sz="2400" dirty="0" err="1">
                <a:latin typeface="Times New Roman" charset="0"/>
                <a:cs typeface="Times New Roman" charset="0"/>
              </a:rPr>
              <a:t>lại</a:t>
            </a:r>
            <a:r>
              <a:rPr lang="en-US" sz="2400" dirty="0">
                <a:latin typeface="Times New Roman" charset="0"/>
                <a:cs typeface="Times New Roman" charset="0"/>
              </a:rPr>
              <a:t> </a:t>
            </a:r>
            <a:r>
              <a:rPr lang="en-US" sz="2400" dirty="0" err="1">
                <a:latin typeface="Times New Roman" charset="0"/>
                <a:cs typeface="Times New Roman" charset="0"/>
              </a:rPr>
              <a:t>và</a:t>
            </a:r>
            <a:r>
              <a:rPr lang="en-US" sz="2400" dirty="0">
                <a:latin typeface="Times New Roman" charset="0"/>
                <a:cs typeface="Times New Roman" charset="0"/>
              </a:rPr>
              <a:t> </a:t>
            </a:r>
            <a:r>
              <a:rPr lang="en-US" sz="2400" dirty="0" err="1">
                <a:latin typeface="Times New Roman" charset="0"/>
                <a:cs typeface="Times New Roman" charset="0"/>
              </a:rPr>
              <a:t>tính</a:t>
            </a:r>
            <a:r>
              <a:rPr lang="en-US" sz="2400" dirty="0">
                <a:latin typeface="Times New Roman" charset="0"/>
                <a:cs typeface="Times New Roman" charset="0"/>
              </a:rPr>
              <a:t> </a:t>
            </a:r>
            <a:r>
              <a:rPr lang="en-US" sz="2400" dirty="0" err="1">
                <a:latin typeface="Times New Roman" charset="0"/>
                <a:cs typeface="Times New Roman" charset="0"/>
              </a:rPr>
              <a:t>theo</a:t>
            </a:r>
            <a:r>
              <a:rPr lang="en-US" sz="2400" dirty="0">
                <a:latin typeface="Times New Roman" charset="0"/>
                <a:cs typeface="Times New Roman" charset="0"/>
              </a:rPr>
              <a:t> </a:t>
            </a:r>
            <a:r>
              <a:rPr lang="en-US" sz="2400" dirty="0" err="1">
                <a:latin typeface="Times New Roman" charset="0"/>
                <a:cs typeface="Times New Roman" charset="0"/>
              </a:rPr>
              <a:t>phương</a:t>
            </a:r>
            <a:r>
              <a:rPr lang="en-US" sz="2400" dirty="0">
                <a:latin typeface="Times New Roman" charset="0"/>
                <a:cs typeface="Times New Roman" charset="0"/>
              </a:rPr>
              <a:t> </a:t>
            </a:r>
            <a:r>
              <a:rPr lang="en-US" sz="2400" dirty="0" err="1">
                <a:latin typeface="Times New Roman" charset="0"/>
                <a:cs typeface="Times New Roman" charset="0"/>
              </a:rPr>
              <a:t>pháp</a:t>
            </a:r>
            <a:r>
              <a:rPr lang="en-US" sz="2400" dirty="0">
                <a:latin typeface="Times New Roman" charset="0"/>
                <a:cs typeface="Times New Roman" charset="0"/>
              </a:rPr>
              <a:t> </a:t>
            </a:r>
            <a:r>
              <a:rPr lang="en-US" sz="2400" dirty="0" err="1">
                <a:latin typeface="Times New Roman" charset="0"/>
                <a:cs typeface="Times New Roman" charset="0"/>
              </a:rPr>
              <a:t>bình</a:t>
            </a:r>
            <a:r>
              <a:rPr lang="en-US" sz="2400" dirty="0">
                <a:latin typeface="Times New Roman" charset="0"/>
                <a:cs typeface="Times New Roman" charset="0"/>
              </a:rPr>
              <a:t> </a:t>
            </a:r>
            <a:r>
              <a:rPr lang="en-US" sz="2400" dirty="0" err="1">
                <a:latin typeface="Times New Roman" charset="0"/>
                <a:cs typeface="Times New Roman" charset="0"/>
              </a:rPr>
              <a:t>quân</a:t>
            </a:r>
            <a:r>
              <a:rPr lang="en-US" sz="2400" dirty="0">
                <a:latin typeface="Times New Roman" charset="0"/>
                <a:cs typeface="Times New Roman" charset="0"/>
              </a:rPr>
              <a:t> </a:t>
            </a:r>
            <a:r>
              <a:rPr lang="en-US" sz="2400" dirty="0" err="1">
                <a:latin typeface="Times New Roman" charset="0"/>
                <a:cs typeface="Times New Roman" charset="0"/>
              </a:rPr>
              <a:t>số</a:t>
            </a:r>
            <a:r>
              <a:rPr lang="en-US" sz="2400" dirty="0">
                <a:latin typeface="Times New Roman" charset="0"/>
                <a:cs typeface="Times New Roman" charset="0"/>
              </a:rPr>
              <a:t> </a:t>
            </a:r>
            <a:r>
              <a:rPr lang="en-US" sz="2400" dirty="0" err="1">
                <a:latin typeface="Times New Roman" charset="0"/>
                <a:cs typeface="Times New Roman" charset="0"/>
              </a:rPr>
              <a:t>học</a:t>
            </a:r>
            <a:r>
              <a:rPr lang="en-US" sz="2400" dirty="0">
                <a:latin typeface="Times New Roman" charset="0"/>
                <a:cs typeface="Times New Roman" charset="0"/>
              </a:rPr>
              <a:t> </a:t>
            </a:r>
            <a:r>
              <a:rPr lang="en-US" sz="2400" dirty="0" err="1">
                <a:latin typeface="Times New Roman" charset="0"/>
                <a:cs typeface="Times New Roman" charset="0"/>
              </a:rPr>
              <a:t>giản</a:t>
            </a:r>
            <a:r>
              <a:rPr lang="en-US" sz="2400" dirty="0">
                <a:latin typeface="Times New Roman" charset="0"/>
                <a:cs typeface="Times New Roman" charset="0"/>
              </a:rPr>
              <a:t> </a:t>
            </a:r>
            <a:r>
              <a:rPr lang="en-US" sz="2400" dirty="0" err="1">
                <a:latin typeface="Times New Roman" charset="0"/>
                <a:cs typeface="Times New Roman" charset="0"/>
              </a:rPr>
              <a:t>đơn</a:t>
            </a:r>
            <a:r>
              <a:rPr lang="en-US" sz="2400" dirty="0">
                <a:latin typeface="Times New Roman" charset="0"/>
                <a:cs typeface="Times New Roman" charset="0"/>
              </a:rPr>
              <a:t> </a:t>
            </a:r>
            <a:r>
              <a:rPr lang="en-US" sz="2400" dirty="0" err="1">
                <a:latin typeface="Times New Roman" charset="0"/>
                <a:cs typeface="Times New Roman" charset="0"/>
              </a:rPr>
              <a:t>của</a:t>
            </a:r>
            <a:r>
              <a:rPr lang="en-US" sz="2400" dirty="0">
                <a:latin typeface="Times New Roman" charset="0"/>
                <a:cs typeface="Times New Roman" charset="0"/>
              </a:rPr>
              <a:t> 3 </a:t>
            </a:r>
            <a:r>
              <a:rPr lang="en-US" sz="2400" dirty="0" err="1">
                <a:latin typeface="Times New Roman" charset="0"/>
                <a:cs typeface="Times New Roman" charset="0"/>
              </a:rPr>
              <a:t>năm</a:t>
            </a:r>
            <a:r>
              <a:rPr lang="en-US" sz="2400" dirty="0">
                <a:latin typeface="Times New Roman" charset="0"/>
                <a:cs typeface="Times New Roman" charset="0"/>
              </a:rPr>
              <a:t> </a:t>
            </a:r>
            <a:r>
              <a:rPr lang="en-US" sz="2400" dirty="0" err="1">
                <a:latin typeface="Times New Roman" charset="0"/>
                <a:cs typeface="Times New Roman" charset="0"/>
              </a:rPr>
              <a:t>gần</a:t>
            </a:r>
            <a:r>
              <a:rPr lang="en-US" sz="2400" dirty="0">
                <a:latin typeface="Times New Roman" charset="0"/>
                <a:cs typeface="Times New Roman" charset="0"/>
              </a:rPr>
              <a:t> </a:t>
            </a:r>
            <a:r>
              <a:rPr lang="en-US" sz="2400" dirty="0" err="1">
                <a:latin typeface="Times New Roman" charset="0"/>
                <a:cs typeface="Times New Roman" charset="0"/>
              </a:rPr>
              <a:t>nhất</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20 </a:t>
            </a:r>
            <a:r>
              <a:rPr lang="en-US" sz="2400" dirty="0" err="1">
                <a:solidFill>
                  <a:srgbClr val="FF0000"/>
                </a:solidFill>
                <a:latin typeface="Times New Roman" charset="0"/>
                <a:cs typeface="Times New Roman" charset="0"/>
              </a:rPr>
              <a:t>tỷ</a:t>
            </a:r>
            <a:r>
              <a:rPr lang="en-US" sz="2400" dirty="0">
                <a:solidFill>
                  <a:srgbClr val="FF0000"/>
                </a:solidFill>
                <a:latin typeface="Times New Roman" charset="0"/>
                <a:cs typeface="Times New Roman" charset="0"/>
              </a:rPr>
              <a:t> </a:t>
            </a:r>
            <a:r>
              <a:rPr lang="en-US" sz="2400" dirty="0" err="1">
                <a:solidFill>
                  <a:srgbClr val="FF0000"/>
                </a:solidFill>
                <a:latin typeface="Times New Roman" charset="0"/>
                <a:cs typeface="Times New Roman" charset="0"/>
              </a:rPr>
              <a:t>đồng</a:t>
            </a:r>
            <a:r>
              <a:rPr lang="en-US" sz="2400" dirty="0">
                <a:latin typeface="Times New Roman" charset="0"/>
                <a:cs typeface="Times New Roman" charset="0"/>
              </a:rPr>
              <a:t>, </a:t>
            </a:r>
            <a:r>
              <a:rPr lang="en-US" sz="2400" dirty="0" err="1">
                <a:latin typeface="Times New Roman" charset="0"/>
                <a:cs typeface="Times New Roman" charset="0"/>
              </a:rPr>
              <a:t>ước</a:t>
            </a:r>
            <a:r>
              <a:rPr lang="en-US" sz="2400" dirty="0">
                <a:latin typeface="Times New Roman" charset="0"/>
                <a:cs typeface="Times New Roman" charset="0"/>
              </a:rPr>
              <a:t> </a:t>
            </a:r>
            <a:r>
              <a:rPr lang="en-US" sz="2400" dirty="0" err="1">
                <a:latin typeface="Times New Roman" charset="0"/>
                <a:cs typeface="Times New Roman" charset="0"/>
              </a:rPr>
              <a:t>tính</a:t>
            </a:r>
            <a:r>
              <a:rPr lang="en-US" sz="2400" dirty="0">
                <a:latin typeface="Times New Roman" charset="0"/>
                <a:cs typeface="Times New Roman" charset="0"/>
              </a:rPr>
              <a:t> </a:t>
            </a:r>
            <a:r>
              <a:rPr lang="en-US" sz="2400" dirty="0" err="1">
                <a:latin typeface="Times New Roman" charset="0"/>
                <a:cs typeface="Times New Roman" charset="0"/>
              </a:rPr>
              <a:t>lợi</a:t>
            </a:r>
            <a:r>
              <a:rPr lang="en-US" sz="2400" dirty="0">
                <a:latin typeface="Times New Roman" charset="0"/>
                <a:cs typeface="Times New Roman" charset="0"/>
              </a:rPr>
              <a:t> </a:t>
            </a:r>
            <a:r>
              <a:rPr lang="en-US" sz="2400" dirty="0" err="1">
                <a:latin typeface="Times New Roman" charset="0"/>
                <a:cs typeface="Times New Roman" charset="0"/>
              </a:rPr>
              <a:t>nhuận</a:t>
            </a:r>
            <a:r>
              <a:rPr lang="en-US" sz="2400" dirty="0">
                <a:latin typeface="Times New Roman" charset="0"/>
                <a:cs typeface="Times New Roman" charset="0"/>
              </a:rPr>
              <a:t> </a:t>
            </a:r>
            <a:r>
              <a:rPr lang="en-US" sz="2400" dirty="0" err="1">
                <a:latin typeface="Times New Roman" charset="0"/>
                <a:cs typeface="Times New Roman" charset="0"/>
              </a:rPr>
              <a:t>thuần</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thể</a:t>
            </a:r>
            <a:r>
              <a:rPr lang="en-US" sz="2400" dirty="0">
                <a:latin typeface="Times New Roman" charset="0"/>
                <a:cs typeface="Times New Roman" charset="0"/>
              </a:rPr>
              <a:t> </a:t>
            </a:r>
            <a:r>
              <a:rPr lang="en-US" sz="2400" dirty="0" err="1">
                <a:latin typeface="Times New Roman" charset="0"/>
                <a:cs typeface="Times New Roman" charset="0"/>
              </a:rPr>
              <a:t>tăng</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10%</a:t>
            </a:r>
            <a:r>
              <a:rPr lang="en-US" sz="2400" dirty="0">
                <a:latin typeface="Times New Roman" charset="0"/>
                <a:cs typeface="Times New Roman" charset="0"/>
              </a:rPr>
              <a:t> </a:t>
            </a:r>
            <a:r>
              <a:rPr lang="en-US" sz="2400" dirty="0" err="1">
                <a:latin typeface="Times New Roman" charset="0"/>
                <a:cs typeface="Times New Roman" charset="0"/>
              </a:rPr>
              <a:t>mỗi</a:t>
            </a:r>
            <a:r>
              <a:rPr lang="en-US" sz="2400" dirty="0">
                <a:latin typeface="Times New Roman" charset="0"/>
                <a:cs typeface="Times New Roman" charset="0"/>
              </a:rPr>
              <a:t> </a:t>
            </a:r>
            <a:r>
              <a:rPr lang="en-US" sz="2400" dirty="0" err="1">
                <a:latin typeface="Times New Roman" charset="0"/>
                <a:cs typeface="Times New Roman" charset="0"/>
              </a:rPr>
              <a:t>năm</a:t>
            </a:r>
            <a:r>
              <a:rPr lang="en-US" sz="2400" dirty="0">
                <a:latin typeface="Times New Roman" charset="0"/>
                <a:cs typeface="Times New Roman" charset="0"/>
              </a:rPr>
              <a:t>, </a:t>
            </a:r>
            <a:r>
              <a:rPr lang="en-US" sz="2400" dirty="0" err="1">
                <a:latin typeface="Times New Roman" charset="0"/>
                <a:cs typeface="Times New Roman" charset="0"/>
              </a:rPr>
              <a:t>trong</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3 </a:t>
            </a:r>
            <a:r>
              <a:rPr lang="en-US" sz="2400" dirty="0" err="1">
                <a:solidFill>
                  <a:srgbClr val="FF0000"/>
                </a:solidFill>
                <a:latin typeface="Times New Roman" charset="0"/>
                <a:cs typeface="Times New Roman" charset="0"/>
              </a:rPr>
              <a:t>năm</a:t>
            </a:r>
            <a:r>
              <a:rPr lang="en-US" sz="2400" dirty="0">
                <a:solidFill>
                  <a:srgbClr val="FF0000"/>
                </a:solidFill>
                <a:latin typeface="Times New Roman" charset="0"/>
                <a:cs typeface="Times New Roman" charset="0"/>
              </a:rPr>
              <a:t> </a:t>
            </a:r>
            <a:r>
              <a:rPr lang="en-US" sz="2400" dirty="0" err="1">
                <a:solidFill>
                  <a:srgbClr val="FF0000"/>
                </a:solidFill>
                <a:latin typeface="Times New Roman" charset="0"/>
                <a:cs typeface="Times New Roman" charset="0"/>
              </a:rPr>
              <a:t>tới</a:t>
            </a:r>
            <a:r>
              <a:rPr lang="en-US" sz="2400" dirty="0">
                <a:latin typeface="Times New Roman" charset="0"/>
                <a:cs typeface="Times New Roman" charset="0"/>
              </a:rPr>
              <a:t>.</a:t>
            </a:r>
          </a:p>
          <a:p>
            <a:pPr eaLnBrk="1" hangingPunct="1">
              <a:buFont typeface="Wingdings" charset="0"/>
              <a:buChar char="§"/>
            </a:pPr>
            <a:r>
              <a:rPr lang="en-US" sz="2400" dirty="0" err="1">
                <a:latin typeface="Times New Roman" charset="0"/>
                <a:cs typeface="Times New Roman" charset="0"/>
              </a:rPr>
              <a:t>Ước</a:t>
            </a:r>
            <a:r>
              <a:rPr lang="en-US" sz="2400" dirty="0">
                <a:latin typeface="Times New Roman" charset="0"/>
                <a:cs typeface="Times New Roman" charset="0"/>
              </a:rPr>
              <a:t> </a:t>
            </a:r>
            <a:r>
              <a:rPr lang="en-US" sz="2400" dirty="0" err="1">
                <a:latin typeface="Times New Roman" charset="0"/>
                <a:cs typeface="Times New Roman" charset="0"/>
              </a:rPr>
              <a:t>tính</a:t>
            </a:r>
            <a:r>
              <a:rPr lang="en-US" sz="2400" dirty="0">
                <a:latin typeface="Times New Roman" charset="0"/>
                <a:cs typeface="Times New Roman" charset="0"/>
              </a:rPr>
              <a:t> </a:t>
            </a:r>
            <a:r>
              <a:rPr lang="en-US" sz="2400" dirty="0" err="1">
                <a:latin typeface="Times New Roman" charset="0"/>
                <a:cs typeface="Times New Roman" charset="0"/>
              </a:rPr>
              <a:t>giá</a:t>
            </a:r>
            <a:r>
              <a:rPr lang="en-US" sz="2400" dirty="0">
                <a:latin typeface="Times New Roman" charset="0"/>
                <a:cs typeface="Times New Roman" charset="0"/>
              </a:rPr>
              <a:t> </a:t>
            </a:r>
            <a:r>
              <a:rPr lang="en-US" sz="2400" dirty="0" err="1">
                <a:latin typeface="Times New Roman" charset="0"/>
                <a:cs typeface="Times New Roman" charset="0"/>
              </a:rPr>
              <a:t>trị</a:t>
            </a:r>
            <a:r>
              <a:rPr lang="en-US" sz="2400" dirty="0">
                <a:latin typeface="Times New Roman" charset="0"/>
                <a:cs typeface="Times New Roman" charset="0"/>
              </a:rPr>
              <a:t> </a:t>
            </a:r>
            <a:r>
              <a:rPr lang="en-US" sz="2400" dirty="0" err="1">
                <a:latin typeface="Times New Roman" charset="0"/>
                <a:cs typeface="Times New Roman" charset="0"/>
              </a:rPr>
              <a:t>tài</a:t>
            </a:r>
            <a:r>
              <a:rPr lang="en-US" sz="2400" dirty="0">
                <a:latin typeface="Times New Roman" charset="0"/>
                <a:cs typeface="Times New Roman" charset="0"/>
              </a:rPr>
              <a:t> </a:t>
            </a:r>
            <a:r>
              <a:rPr lang="en-US" sz="2400" dirty="0" err="1">
                <a:latin typeface="Times New Roman" charset="0"/>
                <a:cs typeface="Times New Roman" charset="0"/>
              </a:rPr>
              <a:t>sản</a:t>
            </a:r>
            <a:r>
              <a:rPr lang="en-US" sz="2400" dirty="0">
                <a:latin typeface="Times New Roman" charset="0"/>
                <a:cs typeface="Times New Roman" charset="0"/>
              </a:rPr>
              <a:t> </a:t>
            </a:r>
            <a:r>
              <a:rPr lang="en-US" sz="2400" dirty="0" err="1">
                <a:latin typeface="Times New Roman" charset="0"/>
                <a:cs typeface="Times New Roman" charset="0"/>
              </a:rPr>
              <a:t>thuần</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thể</a:t>
            </a:r>
            <a:r>
              <a:rPr lang="en-US" sz="2400" dirty="0">
                <a:latin typeface="Times New Roman" charset="0"/>
                <a:cs typeface="Times New Roman" charset="0"/>
              </a:rPr>
              <a:t> </a:t>
            </a:r>
            <a:r>
              <a:rPr lang="en-US" sz="2400" dirty="0" err="1">
                <a:latin typeface="Times New Roman" charset="0"/>
                <a:cs typeface="Times New Roman" charset="0"/>
              </a:rPr>
              <a:t>tăng</a:t>
            </a:r>
            <a:r>
              <a:rPr lang="en-US" sz="2400" dirty="0">
                <a:latin typeface="Times New Roman" charset="0"/>
                <a:cs typeface="Times New Roman" charset="0"/>
              </a:rPr>
              <a:t> </a:t>
            </a:r>
            <a:r>
              <a:rPr lang="en-US" sz="2400" dirty="0" err="1">
                <a:latin typeface="Times New Roman" charset="0"/>
                <a:cs typeface="Times New Roman" charset="0"/>
              </a:rPr>
              <a:t>hàng</a:t>
            </a:r>
            <a:r>
              <a:rPr lang="en-US" sz="2400" dirty="0">
                <a:latin typeface="Times New Roman" charset="0"/>
                <a:cs typeface="Times New Roman" charset="0"/>
              </a:rPr>
              <a:t> </a:t>
            </a:r>
            <a:r>
              <a:rPr lang="en-US" sz="2400" dirty="0" err="1">
                <a:latin typeface="Times New Roman" charset="0"/>
                <a:cs typeface="Times New Roman" charset="0"/>
              </a:rPr>
              <a:t>năm</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6%/</a:t>
            </a:r>
            <a:r>
              <a:rPr lang="en-US" sz="2400" dirty="0" err="1">
                <a:solidFill>
                  <a:srgbClr val="FF0000"/>
                </a:solidFill>
                <a:latin typeface="Times New Roman" charset="0"/>
                <a:cs typeface="Times New Roman" charset="0"/>
              </a:rPr>
              <a:t>năm</a:t>
            </a:r>
            <a:r>
              <a:rPr lang="en-US" sz="2400" dirty="0">
                <a:latin typeface="Times New Roman" charset="0"/>
                <a:cs typeface="Times New Roman" charset="0"/>
              </a:rPr>
              <a:t>.</a:t>
            </a:r>
          </a:p>
          <a:p>
            <a:pPr eaLnBrk="1" hangingPunct="1">
              <a:buFont typeface="Wingdings" charset="0"/>
              <a:buChar char="§"/>
            </a:pPr>
            <a:r>
              <a:rPr lang="en-US" sz="2400" dirty="0" err="1">
                <a:latin typeface="Times New Roman" charset="0"/>
                <a:cs typeface="Times New Roman" charset="0"/>
              </a:rPr>
              <a:t>Tỷ</a:t>
            </a:r>
            <a:r>
              <a:rPr lang="en-US" sz="2400" dirty="0">
                <a:latin typeface="Times New Roman" charset="0"/>
                <a:cs typeface="Times New Roman" charset="0"/>
              </a:rPr>
              <a:t> </a:t>
            </a:r>
            <a:r>
              <a:rPr lang="en-US" sz="2400" dirty="0" err="1">
                <a:latin typeface="Times New Roman" charset="0"/>
                <a:cs typeface="Times New Roman" charset="0"/>
              </a:rPr>
              <a:t>suất</a:t>
            </a:r>
            <a:r>
              <a:rPr lang="en-US" sz="2400" dirty="0">
                <a:latin typeface="Times New Roman" charset="0"/>
                <a:cs typeface="Times New Roman" charset="0"/>
              </a:rPr>
              <a:t> </a:t>
            </a:r>
            <a:r>
              <a:rPr lang="en-US" sz="2400" dirty="0" err="1">
                <a:latin typeface="Times New Roman" charset="0"/>
                <a:cs typeface="Times New Roman" charset="0"/>
              </a:rPr>
              <a:t>lợi</a:t>
            </a:r>
            <a:r>
              <a:rPr lang="en-US" sz="2400" dirty="0">
                <a:latin typeface="Times New Roman" charset="0"/>
                <a:cs typeface="Times New Roman" charset="0"/>
              </a:rPr>
              <a:t> </a:t>
            </a:r>
            <a:r>
              <a:rPr lang="en-US" sz="2400" dirty="0" err="1">
                <a:latin typeface="Times New Roman" charset="0"/>
                <a:cs typeface="Times New Roman" charset="0"/>
              </a:rPr>
              <a:t>nhuận</a:t>
            </a:r>
            <a:r>
              <a:rPr lang="en-US" sz="2400" dirty="0">
                <a:latin typeface="Times New Roman" charset="0"/>
                <a:cs typeface="Times New Roman" charset="0"/>
              </a:rPr>
              <a:t> </a:t>
            </a:r>
            <a:r>
              <a:rPr lang="en-US" sz="2400" dirty="0" err="1">
                <a:latin typeface="Times New Roman" charset="0"/>
                <a:cs typeface="Times New Roman" charset="0"/>
              </a:rPr>
              <a:t>trung</a:t>
            </a:r>
            <a:r>
              <a:rPr lang="en-US" sz="2400" dirty="0">
                <a:latin typeface="Times New Roman" charset="0"/>
                <a:cs typeface="Times New Roman" charset="0"/>
              </a:rPr>
              <a:t> </a:t>
            </a:r>
            <a:r>
              <a:rPr lang="en-US" sz="2400" dirty="0" err="1">
                <a:latin typeface="Times New Roman" charset="0"/>
                <a:cs typeface="Times New Roman" charset="0"/>
              </a:rPr>
              <a:t>bình</a:t>
            </a:r>
            <a:r>
              <a:rPr lang="en-US" sz="2400" dirty="0">
                <a:latin typeface="Times New Roman" charset="0"/>
                <a:cs typeface="Times New Roman" charset="0"/>
              </a:rPr>
              <a:t> </a:t>
            </a:r>
            <a:r>
              <a:rPr lang="en-US" sz="2400" dirty="0" err="1">
                <a:latin typeface="Times New Roman" charset="0"/>
                <a:cs typeface="Times New Roman" charset="0"/>
              </a:rPr>
              <a:t>của</a:t>
            </a:r>
            <a:r>
              <a:rPr lang="en-US" sz="2400" dirty="0">
                <a:latin typeface="Times New Roman" charset="0"/>
                <a:cs typeface="Times New Roman" charset="0"/>
              </a:rPr>
              <a:t> </a:t>
            </a:r>
            <a:r>
              <a:rPr lang="en-US" sz="2400" dirty="0" err="1">
                <a:latin typeface="Times New Roman" charset="0"/>
                <a:cs typeface="Times New Roman" charset="0"/>
              </a:rPr>
              <a:t>các</a:t>
            </a:r>
            <a:r>
              <a:rPr lang="en-US" sz="2400" dirty="0">
                <a:latin typeface="Times New Roman" charset="0"/>
                <a:cs typeface="Times New Roman" charset="0"/>
              </a:rPr>
              <a:t> </a:t>
            </a:r>
            <a:r>
              <a:rPr lang="en-US" sz="2400" dirty="0" err="1">
                <a:latin typeface="Times New Roman" charset="0"/>
                <a:cs typeface="Times New Roman" charset="0"/>
              </a:rPr>
              <a:t>Doanh</a:t>
            </a:r>
            <a:r>
              <a:rPr lang="en-US" sz="2400" dirty="0">
                <a:latin typeface="Times New Roman" charset="0"/>
                <a:cs typeface="Times New Roman" charset="0"/>
              </a:rPr>
              <a:t> </a:t>
            </a:r>
            <a:r>
              <a:rPr lang="en-US" sz="2400" dirty="0" err="1">
                <a:latin typeface="Times New Roman" charset="0"/>
                <a:cs typeface="Times New Roman" charset="0"/>
              </a:rPr>
              <a:t>nghiệp</a:t>
            </a:r>
            <a:r>
              <a:rPr lang="en-US" sz="2400" dirty="0">
                <a:latin typeface="Times New Roman" charset="0"/>
                <a:cs typeface="Times New Roman" charset="0"/>
              </a:rPr>
              <a:t> </a:t>
            </a:r>
            <a:r>
              <a:rPr lang="en-US" sz="2400" dirty="0" err="1">
                <a:latin typeface="Times New Roman" charset="0"/>
                <a:cs typeface="Times New Roman" charset="0"/>
              </a:rPr>
              <a:t>có</a:t>
            </a:r>
            <a:r>
              <a:rPr lang="en-US" sz="2400" dirty="0">
                <a:latin typeface="Times New Roman" charset="0"/>
                <a:cs typeface="Times New Roman" charset="0"/>
              </a:rPr>
              <a:t> </a:t>
            </a:r>
            <a:r>
              <a:rPr lang="en-US" sz="2400" dirty="0" err="1">
                <a:latin typeface="Times New Roman" charset="0"/>
                <a:cs typeface="Times New Roman" charset="0"/>
              </a:rPr>
              <a:t>điều</a:t>
            </a:r>
            <a:r>
              <a:rPr lang="en-US" sz="2400" dirty="0">
                <a:latin typeface="Times New Roman" charset="0"/>
                <a:cs typeface="Times New Roman" charset="0"/>
              </a:rPr>
              <a:t> </a:t>
            </a:r>
            <a:r>
              <a:rPr lang="en-US" sz="2400" dirty="0" err="1">
                <a:latin typeface="Times New Roman" charset="0"/>
                <a:cs typeface="Times New Roman" charset="0"/>
              </a:rPr>
              <a:t>kiện</a:t>
            </a:r>
            <a:r>
              <a:rPr lang="en-US" sz="2400" dirty="0">
                <a:latin typeface="Times New Roman" charset="0"/>
                <a:cs typeface="Times New Roman" charset="0"/>
              </a:rPr>
              <a:t> </a:t>
            </a:r>
            <a:r>
              <a:rPr lang="en-US" sz="2400" dirty="0" err="1">
                <a:latin typeface="Times New Roman" charset="0"/>
                <a:cs typeface="Times New Roman" charset="0"/>
              </a:rPr>
              <a:t>sxkd</a:t>
            </a:r>
            <a:r>
              <a:rPr lang="en-US" sz="2400" dirty="0">
                <a:latin typeface="Times New Roman" charset="0"/>
                <a:cs typeface="Times New Roman" charset="0"/>
              </a:rPr>
              <a:t> </a:t>
            </a:r>
            <a:r>
              <a:rPr lang="en-US" sz="2400" dirty="0" err="1">
                <a:latin typeface="Times New Roman" charset="0"/>
                <a:cs typeface="Times New Roman" charset="0"/>
              </a:rPr>
              <a:t>tương</a:t>
            </a:r>
            <a:r>
              <a:rPr lang="en-US" sz="2400" dirty="0">
                <a:latin typeface="Times New Roman" charset="0"/>
                <a:cs typeface="Times New Roman" charset="0"/>
              </a:rPr>
              <a:t> </a:t>
            </a:r>
            <a:r>
              <a:rPr lang="en-US" sz="2400" dirty="0" err="1">
                <a:latin typeface="Times New Roman" charset="0"/>
                <a:cs typeface="Times New Roman" charset="0"/>
              </a:rPr>
              <a:t>tự</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13%</a:t>
            </a:r>
            <a:r>
              <a:rPr lang="en-US" sz="2400" dirty="0">
                <a:latin typeface="Times New Roman" charset="0"/>
                <a:cs typeface="Times New Roman" charset="0"/>
              </a:rPr>
              <a:t>. </a:t>
            </a:r>
            <a:r>
              <a:rPr lang="en-US" sz="2400" dirty="0" err="1">
                <a:latin typeface="Times New Roman" charset="0"/>
                <a:cs typeface="Times New Roman" charset="0"/>
              </a:rPr>
              <a:t>Lãi</a:t>
            </a:r>
            <a:r>
              <a:rPr lang="en-US" sz="2400" dirty="0">
                <a:latin typeface="Times New Roman" charset="0"/>
                <a:cs typeface="Times New Roman" charset="0"/>
              </a:rPr>
              <a:t> </a:t>
            </a:r>
            <a:r>
              <a:rPr lang="en-US" sz="2400" dirty="0" err="1">
                <a:latin typeface="Times New Roman" charset="0"/>
                <a:cs typeface="Times New Roman" charset="0"/>
              </a:rPr>
              <a:t>suất</a:t>
            </a:r>
            <a:r>
              <a:rPr lang="en-US" sz="2400" dirty="0">
                <a:latin typeface="Times New Roman" charset="0"/>
                <a:cs typeface="Times New Roman" charset="0"/>
              </a:rPr>
              <a:t> </a:t>
            </a:r>
            <a:r>
              <a:rPr lang="en-US" sz="2400" dirty="0" err="1">
                <a:latin typeface="Times New Roman" charset="0"/>
                <a:cs typeface="Times New Roman" charset="0"/>
              </a:rPr>
              <a:t>trái</a:t>
            </a:r>
            <a:r>
              <a:rPr lang="en-US" sz="2400" dirty="0">
                <a:latin typeface="Times New Roman" charset="0"/>
                <a:cs typeface="Times New Roman" charset="0"/>
              </a:rPr>
              <a:t> </a:t>
            </a:r>
            <a:r>
              <a:rPr lang="en-US" sz="2400" dirty="0" err="1">
                <a:latin typeface="Times New Roman" charset="0"/>
                <a:cs typeface="Times New Roman" charset="0"/>
              </a:rPr>
              <a:t>phiếu</a:t>
            </a:r>
            <a:r>
              <a:rPr lang="en-US" sz="2400" dirty="0">
                <a:latin typeface="Times New Roman" charset="0"/>
                <a:cs typeface="Times New Roman" charset="0"/>
              </a:rPr>
              <a:t> </a:t>
            </a:r>
            <a:r>
              <a:rPr lang="en-US" sz="2400" dirty="0" err="1">
                <a:latin typeface="Times New Roman" charset="0"/>
                <a:cs typeface="Times New Roman" charset="0"/>
              </a:rPr>
              <a:t>Chính</a:t>
            </a:r>
            <a:r>
              <a:rPr lang="en-US" sz="2400" dirty="0">
                <a:latin typeface="Times New Roman" charset="0"/>
                <a:cs typeface="Times New Roman" charset="0"/>
              </a:rPr>
              <a:t> </a:t>
            </a:r>
            <a:r>
              <a:rPr lang="en-US" sz="2400" dirty="0" err="1">
                <a:latin typeface="Times New Roman" charset="0"/>
                <a:cs typeface="Times New Roman" charset="0"/>
              </a:rPr>
              <a:t>phủ</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12%</a:t>
            </a:r>
            <a:r>
              <a:rPr lang="en-US" sz="2400" dirty="0">
                <a:latin typeface="Times New Roman" charset="0"/>
                <a:cs typeface="Times New Roman" charset="0"/>
              </a:rPr>
              <a:t>, </a:t>
            </a:r>
            <a:r>
              <a:rPr lang="en-US" sz="2400" dirty="0" err="1">
                <a:latin typeface="Times New Roman" charset="0"/>
                <a:cs typeface="Times New Roman" charset="0"/>
              </a:rPr>
              <a:t>tỷ</a:t>
            </a:r>
            <a:r>
              <a:rPr lang="en-US" sz="2400" dirty="0">
                <a:latin typeface="Times New Roman" charset="0"/>
                <a:cs typeface="Times New Roman" charset="0"/>
              </a:rPr>
              <a:t> </a:t>
            </a:r>
            <a:r>
              <a:rPr lang="en-US" sz="2400" dirty="0" err="1">
                <a:latin typeface="Times New Roman" charset="0"/>
                <a:cs typeface="Times New Roman" charset="0"/>
              </a:rPr>
              <a:t>lệ</a:t>
            </a:r>
            <a:r>
              <a:rPr lang="en-US" sz="2400" dirty="0">
                <a:latin typeface="Times New Roman" charset="0"/>
                <a:cs typeface="Times New Roman" charset="0"/>
              </a:rPr>
              <a:t> </a:t>
            </a:r>
            <a:r>
              <a:rPr lang="en-US" sz="2400" dirty="0" err="1">
                <a:latin typeface="Times New Roman" charset="0"/>
                <a:cs typeface="Times New Roman" charset="0"/>
              </a:rPr>
              <a:t>rủi</a:t>
            </a:r>
            <a:r>
              <a:rPr lang="en-US" sz="2400" dirty="0">
                <a:latin typeface="Times New Roman" charset="0"/>
                <a:cs typeface="Times New Roman" charset="0"/>
              </a:rPr>
              <a:t> </a:t>
            </a:r>
            <a:r>
              <a:rPr lang="en-US" sz="2400" dirty="0" err="1">
                <a:latin typeface="Times New Roman" charset="0"/>
                <a:cs typeface="Times New Roman" charset="0"/>
              </a:rPr>
              <a:t>ro</a:t>
            </a:r>
            <a:r>
              <a:rPr lang="en-US" sz="2400" dirty="0">
                <a:latin typeface="Times New Roman" charset="0"/>
                <a:cs typeface="Times New Roman" charset="0"/>
              </a:rPr>
              <a:t> </a:t>
            </a:r>
            <a:r>
              <a:rPr lang="en-US" sz="2400" dirty="0" err="1">
                <a:latin typeface="Times New Roman" charset="0"/>
                <a:cs typeface="Times New Roman" charset="0"/>
              </a:rPr>
              <a:t>trung</a:t>
            </a:r>
            <a:r>
              <a:rPr lang="en-US" sz="2400" dirty="0">
                <a:latin typeface="Times New Roman" charset="0"/>
                <a:cs typeface="Times New Roman" charset="0"/>
              </a:rPr>
              <a:t> </a:t>
            </a:r>
            <a:r>
              <a:rPr lang="en-US" sz="2400" dirty="0" err="1">
                <a:latin typeface="Times New Roman" charset="0"/>
                <a:cs typeface="Times New Roman" charset="0"/>
              </a:rPr>
              <a:t>bình</a:t>
            </a:r>
            <a:r>
              <a:rPr lang="en-US" sz="2400" dirty="0">
                <a:latin typeface="Times New Roman" charset="0"/>
                <a:cs typeface="Times New Roman" charset="0"/>
              </a:rPr>
              <a:t> </a:t>
            </a:r>
            <a:r>
              <a:rPr lang="en-US" sz="2400" dirty="0" err="1">
                <a:latin typeface="Times New Roman" charset="0"/>
                <a:cs typeface="Times New Roman" charset="0"/>
              </a:rPr>
              <a:t>trên</a:t>
            </a:r>
            <a:r>
              <a:rPr lang="en-US" sz="2400" dirty="0">
                <a:latin typeface="Times New Roman" charset="0"/>
                <a:cs typeface="Times New Roman" charset="0"/>
              </a:rPr>
              <a:t> </a:t>
            </a:r>
            <a:r>
              <a:rPr lang="en-US" sz="2400" dirty="0" err="1">
                <a:latin typeface="Times New Roman" charset="0"/>
                <a:cs typeface="Times New Roman" charset="0"/>
              </a:rPr>
              <a:t>thị</a:t>
            </a:r>
            <a:r>
              <a:rPr lang="en-US" sz="2400" dirty="0">
                <a:latin typeface="Times New Roman" charset="0"/>
                <a:cs typeface="Times New Roman" charset="0"/>
              </a:rPr>
              <a:t> </a:t>
            </a:r>
            <a:r>
              <a:rPr lang="en-US" sz="2400" dirty="0" err="1">
                <a:latin typeface="Times New Roman" charset="0"/>
                <a:cs typeface="Times New Roman" charset="0"/>
              </a:rPr>
              <a:t>trường</a:t>
            </a:r>
            <a:r>
              <a:rPr lang="en-US" sz="2400" dirty="0">
                <a:latin typeface="Times New Roman" charset="0"/>
                <a:cs typeface="Times New Roman" charset="0"/>
              </a:rPr>
              <a:t> </a:t>
            </a:r>
            <a:r>
              <a:rPr lang="en-US" sz="2400" dirty="0" err="1">
                <a:latin typeface="Times New Roman" charset="0"/>
                <a:cs typeface="Times New Roman" charset="0"/>
              </a:rPr>
              <a:t>chứng</a:t>
            </a:r>
            <a:r>
              <a:rPr lang="en-US" sz="2400" dirty="0">
                <a:latin typeface="Times New Roman" charset="0"/>
                <a:cs typeface="Times New Roman" charset="0"/>
              </a:rPr>
              <a:t> </a:t>
            </a:r>
            <a:r>
              <a:rPr lang="en-US" sz="2400" dirty="0" err="1">
                <a:latin typeface="Times New Roman" charset="0"/>
                <a:cs typeface="Times New Roman" charset="0"/>
              </a:rPr>
              <a:t>khoán</a:t>
            </a:r>
            <a:r>
              <a:rPr lang="en-US" sz="2400" dirty="0">
                <a:latin typeface="Times New Roman" charset="0"/>
                <a:cs typeface="Times New Roman" charset="0"/>
              </a:rPr>
              <a:t> </a:t>
            </a:r>
            <a:r>
              <a:rPr lang="en-US" sz="2400" dirty="0" err="1">
                <a:latin typeface="Times New Roman" charset="0"/>
                <a:cs typeface="Times New Roman" charset="0"/>
              </a:rPr>
              <a:t>là</a:t>
            </a:r>
            <a:r>
              <a:rPr lang="en-US" sz="2400" dirty="0">
                <a:latin typeface="Times New Roman" charset="0"/>
                <a:cs typeface="Times New Roman" charset="0"/>
              </a:rPr>
              <a:t> </a:t>
            </a:r>
            <a:r>
              <a:rPr lang="en-US" sz="2400" dirty="0">
                <a:solidFill>
                  <a:srgbClr val="FF0000"/>
                </a:solidFill>
                <a:latin typeface="Times New Roman" charset="0"/>
                <a:cs typeface="Times New Roman" charset="0"/>
              </a:rPr>
              <a:t>3%.</a:t>
            </a:r>
          </a:p>
          <a:p>
            <a:pPr eaLnBrk="1" hangingPunct="1"/>
            <a:endParaRPr lang="en-US" sz="2400" dirty="0">
              <a:latin typeface="Times New Roman" charset="0"/>
              <a:cs typeface="Times New Roman" charset="0"/>
            </a:endParaRPr>
          </a:p>
        </p:txBody>
      </p:sp>
      <p:sp>
        <p:nvSpPr>
          <p:cNvPr id="5529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F2A127A-3ADB-C54C-B48A-4178B859FE73}" type="slidenum">
              <a:rPr lang="en-US" sz="1400">
                <a:latin typeface="Arial" charset="0"/>
              </a:rPr>
              <a:pPr eaLnBrk="1" hangingPunct="1"/>
              <a:t>39</a:t>
            </a:fld>
            <a:endParaRPr lang="en-US" sz="1400">
              <a:latin typeface="Arial" charset="0"/>
            </a:endParaRPr>
          </a:p>
        </p:txBody>
      </p:sp>
    </p:spTree>
    <p:extLst>
      <p:ext uri="{BB962C8B-B14F-4D97-AF65-F5344CB8AC3E}">
        <p14:creationId xmlns:p14="http://schemas.microsoft.com/office/powerpoint/2010/main" val="252377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ơ sở</a:t>
            </a:r>
            <a:r>
              <a:rPr lang="en-US" dirty="0"/>
              <a:t> </a:t>
            </a:r>
            <a:r>
              <a:rPr lang="en-US" dirty="0" err="1"/>
              <a:t>lý</a:t>
            </a:r>
            <a:r>
              <a:rPr lang="en-US" dirty="0"/>
              <a:t> </a:t>
            </a:r>
            <a:r>
              <a:rPr lang="en-US" dirty="0" err="1"/>
              <a:t>luận</a:t>
            </a:r>
            <a:endParaRPr lang="en-US" dirty="0"/>
          </a:p>
        </p:txBody>
      </p:sp>
      <p:sp>
        <p:nvSpPr>
          <p:cNvPr id="3" name="Content Placeholder 2"/>
          <p:cNvSpPr>
            <a:spLocks noGrp="1"/>
          </p:cNvSpPr>
          <p:nvPr>
            <p:ph idx="1"/>
          </p:nvPr>
        </p:nvSpPr>
        <p:spPr/>
        <p:txBody>
          <a:bodyPr/>
          <a:lstStyle/>
          <a:p>
            <a:pPr algn="just"/>
            <a:r>
              <a:rPr lang="en-US" dirty="0" err="1"/>
              <a:t>Doanh</a:t>
            </a:r>
            <a:r>
              <a:rPr lang="en-US" dirty="0"/>
              <a:t> </a:t>
            </a:r>
            <a:r>
              <a:rPr lang="en-US" dirty="0" err="1"/>
              <a:t>nghiệp</a:t>
            </a:r>
            <a:r>
              <a:rPr lang="en-US" dirty="0"/>
              <a:t> </a:t>
            </a:r>
            <a:r>
              <a:rPr lang="en-US" dirty="0" err="1"/>
              <a:t>về</a:t>
            </a:r>
            <a:r>
              <a:rPr lang="en-US" dirty="0"/>
              <a:t> </a:t>
            </a:r>
            <a:r>
              <a:rPr lang="en-US" dirty="0" err="1"/>
              <a:t>cơ</a:t>
            </a:r>
            <a:r>
              <a:rPr lang="en-US" dirty="0"/>
              <a:t> </a:t>
            </a:r>
            <a:r>
              <a:rPr lang="en-US" dirty="0" err="1"/>
              <a:t>bản</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loại</a:t>
            </a:r>
            <a:r>
              <a:rPr lang="en-US" dirty="0"/>
              <a:t> </a:t>
            </a:r>
            <a:r>
              <a:rPr lang="en-US" dirty="0" err="1"/>
              <a:t>hàng</a:t>
            </a:r>
            <a:r>
              <a:rPr lang="en-US" dirty="0"/>
              <a:t> </a:t>
            </a:r>
            <a:r>
              <a:rPr lang="en-US" dirty="0" err="1"/>
              <a:t>hóa</a:t>
            </a:r>
            <a:r>
              <a:rPr lang="en-US" dirty="0"/>
              <a:t> </a:t>
            </a:r>
            <a:r>
              <a:rPr lang="en-US" dirty="0" err="1"/>
              <a:t>thông</a:t>
            </a:r>
            <a:r>
              <a:rPr lang="en-US" dirty="0"/>
              <a:t> </a:t>
            </a:r>
            <a:r>
              <a:rPr lang="en-US" dirty="0" err="1"/>
              <a:t>thường</a:t>
            </a:r>
            <a:endParaRPr lang="en-US" dirty="0"/>
          </a:p>
          <a:p>
            <a:pPr algn="just"/>
            <a:r>
              <a:rPr lang="en-US" dirty="0" err="1"/>
              <a:t>Sự</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bao</a:t>
            </a:r>
            <a:r>
              <a:rPr lang="en-US" dirty="0"/>
              <a:t> </a:t>
            </a:r>
            <a:r>
              <a:rPr lang="en-US" dirty="0" err="1"/>
              <a:t>giờ</a:t>
            </a:r>
            <a:r>
              <a:rPr lang="en-US" dirty="0"/>
              <a:t> </a:t>
            </a:r>
            <a:r>
              <a:rPr lang="en-US" dirty="0" err="1"/>
              <a:t>cũng</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một</a:t>
            </a:r>
            <a:r>
              <a:rPr lang="en-US" dirty="0"/>
              <a:t> </a:t>
            </a:r>
            <a:r>
              <a:rPr lang="en-US" dirty="0" err="1"/>
              <a:t>lượng</a:t>
            </a:r>
            <a:r>
              <a:rPr lang="en-US" dirty="0"/>
              <a:t> </a:t>
            </a:r>
            <a:r>
              <a:rPr lang="en-US" dirty="0" err="1"/>
              <a:t>tài</a:t>
            </a:r>
            <a:r>
              <a:rPr lang="en-US" dirty="0"/>
              <a:t> </a:t>
            </a:r>
            <a:r>
              <a:rPr lang="en-US" dirty="0" err="1"/>
              <a:t>sản</a:t>
            </a:r>
            <a:r>
              <a:rPr lang="en-US" dirty="0"/>
              <a:t> </a:t>
            </a:r>
            <a:r>
              <a:rPr lang="en-US" dirty="0" err="1"/>
              <a:t>có</a:t>
            </a:r>
            <a:r>
              <a:rPr lang="en-US" dirty="0"/>
              <a:t> </a:t>
            </a:r>
            <a:r>
              <a:rPr lang="en-US" dirty="0" err="1"/>
              <a:t>thực</a:t>
            </a:r>
            <a:r>
              <a:rPr lang="en-US" dirty="0"/>
              <a:t>. </a:t>
            </a:r>
          </a:p>
          <a:p>
            <a:pPr algn="just"/>
            <a:r>
              <a:rPr lang="en-US" dirty="0" err="1"/>
              <a:t>Tài</a:t>
            </a:r>
            <a:r>
              <a:rPr lang="en-US" dirty="0"/>
              <a:t> </a:t>
            </a:r>
            <a:r>
              <a:rPr lang="en-US" dirty="0" err="1"/>
              <a:t>sản</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được</a:t>
            </a:r>
            <a:r>
              <a:rPr lang="en-US" dirty="0"/>
              <a:t> </a:t>
            </a:r>
            <a:r>
              <a:rPr lang="en-US" dirty="0" err="1"/>
              <a:t>hình</a:t>
            </a:r>
            <a:r>
              <a:rPr lang="en-US" dirty="0"/>
              <a:t> </a:t>
            </a:r>
            <a:r>
              <a:rPr lang="en-US" dirty="0" err="1"/>
              <a:t>thành</a:t>
            </a:r>
            <a:r>
              <a:rPr lang="en-US" dirty="0"/>
              <a:t> </a:t>
            </a:r>
            <a:r>
              <a:rPr lang="en-US" dirty="0" err="1"/>
              <a:t>bởi</a:t>
            </a:r>
            <a:r>
              <a:rPr lang="en-US" dirty="0"/>
              <a:t> </a:t>
            </a:r>
            <a:r>
              <a:rPr lang="en-US" dirty="0" err="1"/>
              <a:t>sự</a:t>
            </a:r>
            <a:r>
              <a:rPr lang="en-US" dirty="0"/>
              <a:t> </a:t>
            </a:r>
            <a:r>
              <a:rPr lang="en-US" dirty="0" err="1"/>
              <a:t>tài</a:t>
            </a:r>
            <a:r>
              <a:rPr lang="en-US" dirty="0"/>
              <a:t> </a:t>
            </a:r>
            <a:r>
              <a:rPr lang="en-US" dirty="0" err="1"/>
              <a:t>trợ</a:t>
            </a:r>
            <a:r>
              <a:rPr lang="en-US" dirty="0"/>
              <a:t> </a:t>
            </a:r>
            <a:r>
              <a:rPr lang="en-US" dirty="0" err="1"/>
              <a:t>vốn</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đầu</a:t>
            </a:r>
            <a:r>
              <a:rPr lang="en-US" dirty="0"/>
              <a:t> </a:t>
            </a:r>
            <a:r>
              <a:rPr lang="en-US" dirty="0" err="1"/>
              <a:t>tư</a:t>
            </a:r>
            <a:endParaRPr lang="en-US" dirty="0"/>
          </a:p>
          <a:p>
            <a:pPr algn="just"/>
            <a:r>
              <a:rPr lang="en-US" dirty="0" err="1"/>
              <a:t>Giá</a:t>
            </a:r>
            <a:r>
              <a:rPr lang="en-US" dirty="0"/>
              <a:t> </a:t>
            </a:r>
            <a:r>
              <a:rPr lang="en-US" dirty="0" err="1"/>
              <a:t>trị</a:t>
            </a:r>
            <a:r>
              <a:rPr lang="en-US" dirty="0"/>
              <a:t> </a:t>
            </a:r>
            <a:r>
              <a:rPr lang="en-US" dirty="0" err="1"/>
              <a:t>tài</a:t>
            </a:r>
            <a:r>
              <a:rPr lang="en-US" dirty="0"/>
              <a:t> </a:t>
            </a:r>
            <a:r>
              <a:rPr lang="en-US" dirty="0" err="1"/>
              <a:t>sản</a:t>
            </a:r>
            <a:r>
              <a:rPr lang="en-US" dirty="0"/>
              <a:t> </a:t>
            </a:r>
            <a:r>
              <a:rPr lang="en-US" dirty="0" err="1"/>
              <a:t>trên</a:t>
            </a:r>
            <a:r>
              <a:rPr lang="en-US" dirty="0"/>
              <a:t> </a:t>
            </a:r>
            <a:r>
              <a:rPr lang="en-US" dirty="0" err="1"/>
              <a:t>bảng</a:t>
            </a:r>
            <a:r>
              <a:rPr lang="en-US" dirty="0"/>
              <a:t> </a:t>
            </a:r>
            <a:r>
              <a:rPr lang="en-US" dirty="0" err="1"/>
              <a:t>cân</a:t>
            </a:r>
            <a:r>
              <a:rPr lang="en-US" dirty="0"/>
              <a:t> </a:t>
            </a:r>
            <a:r>
              <a:rPr lang="en-US" dirty="0" err="1"/>
              <a:t>đối</a:t>
            </a:r>
            <a:r>
              <a:rPr lang="en-US" dirty="0"/>
              <a:t> </a:t>
            </a:r>
            <a:r>
              <a:rPr lang="en-US" dirty="0" err="1"/>
              <a:t>kế</a:t>
            </a:r>
            <a:r>
              <a:rPr lang="en-US" dirty="0"/>
              <a:t> </a:t>
            </a:r>
            <a:r>
              <a:rPr lang="en-US" dirty="0" err="1"/>
              <a:t>toán</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tài</a:t>
            </a:r>
            <a:r>
              <a:rPr lang="en-US" dirty="0"/>
              <a:t> </a:t>
            </a:r>
            <a:r>
              <a:rPr lang="en-US" dirty="0" err="1"/>
              <a:t>sản</a:t>
            </a:r>
            <a:r>
              <a:rPr lang="en-US" dirty="0"/>
              <a:t> </a:t>
            </a:r>
            <a:r>
              <a:rPr lang="en-US" dirty="0" err="1"/>
              <a:t>đánh</a:t>
            </a:r>
            <a:r>
              <a:rPr lang="en-US" dirty="0"/>
              <a:t> </a:t>
            </a:r>
            <a:r>
              <a:rPr lang="en-US" dirty="0" err="1"/>
              <a:t>giá</a:t>
            </a:r>
            <a:r>
              <a:rPr lang="en-US" dirty="0"/>
              <a:t> </a:t>
            </a:r>
            <a:r>
              <a:rPr lang="en-US" dirty="0" err="1"/>
              <a:t>lại</a:t>
            </a:r>
            <a:r>
              <a:rPr lang="en-US" dirty="0"/>
              <a:t> </a:t>
            </a:r>
            <a:r>
              <a:rPr lang="en-US" dirty="0" err="1"/>
              <a:t>theo</a:t>
            </a:r>
            <a:r>
              <a:rPr lang="en-US" dirty="0"/>
              <a:t> </a:t>
            </a:r>
            <a:r>
              <a:rPr lang="en-US" dirty="0" err="1"/>
              <a:t>giá</a:t>
            </a:r>
            <a:r>
              <a:rPr lang="en-US" dirty="0"/>
              <a:t> </a:t>
            </a:r>
            <a:r>
              <a:rPr lang="en-US" dirty="0" err="1"/>
              <a:t>thị</a:t>
            </a:r>
            <a:r>
              <a:rPr lang="en-US" dirty="0"/>
              <a:t> </a:t>
            </a:r>
            <a:r>
              <a:rPr lang="en-US" dirty="0" err="1"/>
              <a:t>trường</a:t>
            </a:r>
            <a:r>
              <a:rPr lang="en-US" dirty="0"/>
              <a:t> </a:t>
            </a:r>
            <a:r>
              <a:rPr lang="en-US" dirty="0" err="1"/>
              <a:t>là</a:t>
            </a:r>
            <a:r>
              <a:rPr lang="en-US" dirty="0"/>
              <a:t> </a:t>
            </a:r>
            <a:r>
              <a:rPr lang="en-US" dirty="0" err="1"/>
              <a:t>khác</a:t>
            </a:r>
            <a:r>
              <a:rPr lang="en-US" dirty="0"/>
              <a:t> </a:t>
            </a:r>
            <a:r>
              <a:rPr lang="en-US" dirty="0" err="1"/>
              <a:t>nhau</a:t>
            </a:r>
            <a:r>
              <a:rPr lang="en-US" dirty="0"/>
              <a:t>.</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57159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F2CF-21E7-5840-BC8C-5654BFA80DB3}"/>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FE8B35D4-C7E9-3243-B9BB-B7DEA34943BD}"/>
              </a:ext>
            </a:extLst>
          </p:cNvPr>
          <p:cNvSpPr>
            <a:spLocks noGrp="1"/>
          </p:cNvSpPr>
          <p:nvPr>
            <p:ph idx="1"/>
          </p:nvPr>
        </p:nvSpPr>
        <p:spPr/>
        <p:txBody>
          <a:bodyPr/>
          <a:lstStyle/>
          <a:p>
            <a:r>
              <a:rPr lang="en-US" dirty="0"/>
              <a:t>ANC =  A0 = 100, g = 6% </a:t>
            </a:r>
          </a:p>
          <a:p>
            <a:r>
              <a:rPr lang="en-US" dirty="0">
                <a:sym typeface="Wingdings" pitchFamily="2" charset="2"/>
              </a:rPr>
              <a:t> A1 = 106 , A2 = 112,36 , A3 = 119,1016</a:t>
            </a:r>
          </a:p>
          <a:p>
            <a:r>
              <a:rPr lang="en-US" dirty="0">
                <a:sym typeface="Wingdings" pitchFamily="2" charset="2"/>
              </a:rPr>
              <a:t>B0 = 20, g = 10%  B1 = 22 , B2 = 24,2 , B3 = 26,62</a:t>
            </a:r>
          </a:p>
          <a:p>
            <a:r>
              <a:rPr lang="en-US" dirty="0">
                <a:sym typeface="Wingdings" pitchFamily="2" charset="2"/>
              </a:rPr>
              <a:t>r = 13%</a:t>
            </a:r>
          </a:p>
          <a:p>
            <a:r>
              <a:rPr lang="en-US" dirty="0" err="1">
                <a:sym typeface="Wingdings" pitchFamily="2" charset="2"/>
              </a:rPr>
              <a:t>i</a:t>
            </a:r>
            <a:r>
              <a:rPr lang="en-US" dirty="0">
                <a:sym typeface="Wingdings" pitchFamily="2" charset="2"/>
              </a:rPr>
              <a:t> = 12% + 3% = 15%</a:t>
            </a:r>
          </a:p>
          <a:p>
            <a:r>
              <a:rPr lang="en-US" dirty="0"/>
              <a:t>GW = 21,724</a:t>
            </a:r>
          </a:p>
          <a:p>
            <a:r>
              <a:rPr lang="en-US" dirty="0"/>
              <a:t>V0 = ANC + GW = 100 + 21,724 = 121,724</a:t>
            </a:r>
          </a:p>
        </p:txBody>
      </p:sp>
    </p:spTree>
    <p:extLst>
      <p:ext uri="{BB962C8B-B14F-4D97-AF65-F5344CB8AC3E}">
        <p14:creationId xmlns:p14="http://schemas.microsoft.com/office/powerpoint/2010/main" val="3589254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3:</a:t>
            </a:r>
          </a:p>
        </p:txBody>
      </p:sp>
      <p:sp>
        <p:nvSpPr>
          <p:cNvPr id="3" name="Content Placeholder 2"/>
          <p:cNvSpPr>
            <a:spLocks noGrp="1"/>
          </p:cNvSpPr>
          <p:nvPr>
            <p:ph idx="1"/>
          </p:nvPr>
        </p:nvSpPr>
        <p:spPr>
          <a:xfrm>
            <a:off x="313553" y="1761665"/>
            <a:ext cx="8512974" cy="4007224"/>
          </a:xfrm>
        </p:spPr>
        <p:txBody>
          <a:bodyPr/>
          <a:lstStyle/>
          <a:p>
            <a:pPr marL="0" indent="0">
              <a:buNone/>
            </a:pPr>
            <a:r>
              <a:rPr lang="en-US" dirty="0" err="1"/>
              <a:t>Có</a:t>
            </a:r>
            <a:r>
              <a:rPr lang="en-US" dirty="0"/>
              <a:t> </a:t>
            </a:r>
            <a:r>
              <a:rPr lang="en-US" dirty="0" err="1"/>
              <a:t>tài</a:t>
            </a:r>
            <a:r>
              <a:rPr lang="en-US" dirty="0"/>
              <a:t> </a:t>
            </a:r>
            <a:r>
              <a:rPr lang="en-US" dirty="0" err="1"/>
              <a:t>liệu</a:t>
            </a:r>
            <a:r>
              <a:rPr lang="en-US" dirty="0"/>
              <a:t> </a:t>
            </a:r>
            <a:r>
              <a:rPr lang="en-US" dirty="0" err="1"/>
              <a:t>về</a:t>
            </a:r>
            <a:r>
              <a:rPr lang="en-US" dirty="0"/>
              <a:t> DN X </a:t>
            </a:r>
            <a:r>
              <a:rPr lang="en-US" dirty="0" err="1"/>
              <a:t>như</a:t>
            </a:r>
            <a:r>
              <a:rPr lang="en-US" dirty="0"/>
              <a:t> </a:t>
            </a:r>
            <a:r>
              <a:rPr lang="en-US" dirty="0" err="1"/>
              <a:t>sau</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kê</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lại</a:t>
            </a:r>
            <a:r>
              <a:rPr lang="en-US" dirty="0"/>
              <a:t> </a:t>
            </a:r>
            <a:r>
              <a:rPr lang="en-US" dirty="0" err="1"/>
              <a:t>giá</a:t>
            </a:r>
            <a:r>
              <a:rPr lang="en-US" dirty="0"/>
              <a:t> </a:t>
            </a:r>
            <a:r>
              <a:rPr lang="en-US" dirty="0" err="1"/>
              <a:t>trị</a:t>
            </a:r>
            <a:r>
              <a:rPr lang="en-US" dirty="0"/>
              <a:t> </a:t>
            </a:r>
            <a:r>
              <a:rPr lang="en-US" dirty="0" err="1"/>
              <a:t>tài</a:t>
            </a:r>
            <a:r>
              <a:rPr lang="en-US" dirty="0"/>
              <a:t> </a:t>
            </a:r>
            <a:r>
              <a:rPr lang="en-US" dirty="0" err="1"/>
              <a:t>sản</a:t>
            </a:r>
            <a:r>
              <a:rPr lang="en-US" dirty="0"/>
              <a:t> </a:t>
            </a:r>
            <a:r>
              <a:rPr lang="en-US" dirty="0" err="1"/>
              <a:t>ngày</a:t>
            </a:r>
            <a:r>
              <a:rPr lang="en-US" dirty="0"/>
              <a:t> 31/12/N		(ĐVT: </a:t>
            </a:r>
            <a:r>
              <a:rPr lang="en-US" dirty="0" err="1"/>
              <a:t>triệu</a:t>
            </a:r>
            <a:r>
              <a:rPr lang="en-US" dirty="0"/>
              <a:t> </a:t>
            </a:r>
            <a:r>
              <a:rPr lang="en-US" dirty="0" err="1"/>
              <a:t>đồng</a:t>
            </a:r>
            <a:r>
              <a:rPr lang="en-US" dirty="0"/>
              <a:t>)</a:t>
            </a:r>
          </a:p>
          <a:p>
            <a:pPr marL="0" indent="0">
              <a:buNone/>
            </a:pPr>
            <a:endParaRPr lang="en-US" dirty="0"/>
          </a:p>
          <a:p>
            <a:pPr marL="0" indent="0">
              <a:buNone/>
            </a:pPr>
            <a:endParaRPr lang="en-US" dirty="0"/>
          </a:p>
          <a:p>
            <a:pPr marL="0" lvl="0" indent="0">
              <a:buNone/>
            </a:pPr>
            <a:endParaRPr lang="en-US" dirty="0"/>
          </a:p>
          <a:p>
            <a:pPr marL="0" lvl="0" indent="0">
              <a:buNone/>
            </a:pPr>
            <a:r>
              <a:rPr lang="en-US" dirty="0" err="1"/>
              <a:t>Vốn</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kinh</a:t>
            </a:r>
            <a:r>
              <a:rPr lang="en-US" dirty="0"/>
              <a:t> </a:t>
            </a:r>
            <a:r>
              <a:rPr lang="en-US" dirty="0" err="1"/>
              <a:t>doanh</a:t>
            </a:r>
            <a:r>
              <a:rPr lang="en-US" dirty="0"/>
              <a:t> </a:t>
            </a:r>
            <a:r>
              <a:rPr lang="en-US" dirty="0" err="1"/>
              <a:t>trong</a:t>
            </a:r>
            <a:r>
              <a:rPr lang="en-US" dirty="0"/>
              <a:t> 3 </a:t>
            </a:r>
            <a:r>
              <a:rPr lang="en-US" dirty="0" err="1"/>
              <a:t>năm</a:t>
            </a:r>
            <a:r>
              <a:rPr lang="en-US" dirty="0"/>
              <a:t> </a:t>
            </a:r>
            <a:r>
              <a:rPr lang="en-US" dirty="0" err="1"/>
              <a:t>gần</a:t>
            </a:r>
            <a:r>
              <a:rPr lang="en-US" dirty="0"/>
              <a:t> </a:t>
            </a:r>
            <a:r>
              <a:rPr lang="en-US" dirty="0" err="1"/>
              <a:t>nhất</a:t>
            </a:r>
            <a:r>
              <a:rPr lang="en-US" dirty="0"/>
              <a:t> </a:t>
            </a:r>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5498314"/>
              </p:ext>
            </p:extLst>
          </p:nvPr>
        </p:nvGraphicFramePr>
        <p:xfrm>
          <a:off x="779463" y="2808191"/>
          <a:ext cx="7583488" cy="1446657"/>
        </p:xfrm>
        <a:graphic>
          <a:graphicData uri="http://schemas.openxmlformats.org/drawingml/2006/table">
            <a:tbl>
              <a:tblPr firstRow="1" bandRow="1">
                <a:tableStyleId>{5C22544A-7EE6-4342-B048-85BDC9FD1C3A}</a:tableStyleId>
              </a:tblPr>
              <a:tblGrid>
                <a:gridCol w="1895872">
                  <a:extLst>
                    <a:ext uri="{9D8B030D-6E8A-4147-A177-3AD203B41FA5}">
                      <a16:colId xmlns:a16="http://schemas.microsoft.com/office/drawing/2014/main" val="20000"/>
                    </a:ext>
                  </a:extLst>
                </a:gridCol>
                <a:gridCol w="1895872">
                  <a:extLst>
                    <a:ext uri="{9D8B030D-6E8A-4147-A177-3AD203B41FA5}">
                      <a16:colId xmlns:a16="http://schemas.microsoft.com/office/drawing/2014/main" val="20001"/>
                    </a:ext>
                  </a:extLst>
                </a:gridCol>
                <a:gridCol w="1895872">
                  <a:extLst>
                    <a:ext uri="{9D8B030D-6E8A-4147-A177-3AD203B41FA5}">
                      <a16:colId xmlns:a16="http://schemas.microsoft.com/office/drawing/2014/main" val="20002"/>
                    </a:ext>
                  </a:extLst>
                </a:gridCol>
                <a:gridCol w="1895872">
                  <a:extLst>
                    <a:ext uri="{9D8B030D-6E8A-4147-A177-3AD203B41FA5}">
                      <a16:colId xmlns:a16="http://schemas.microsoft.com/office/drawing/2014/main" val="20003"/>
                    </a:ext>
                  </a:extLst>
                </a:gridCol>
              </a:tblGrid>
              <a:tr h="370840">
                <a:tc>
                  <a:txBody>
                    <a:bodyPr/>
                    <a:lstStyle/>
                    <a:p>
                      <a:pPr algn="just">
                        <a:lnSpc>
                          <a:spcPct val="130000"/>
                        </a:lnSpc>
                        <a:spcAft>
                          <a:spcPts val="0"/>
                        </a:spcAft>
                      </a:pPr>
                      <a:r>
                        <a:rPr lang="en-US" sz="1600" b="1" dirty="0" err="1">
                          <a:solidFill>
                            <a:schemeClr val="tx1"/>
                          </a:solidFill>
                          <a:effectLst/>
                          <a:latin typeface="Times New Roman"/>
                          <a:ea typeface="Cambria"/>
                          <a:cs typeface="Times New Roman"/>
                        </a:rPr>
                        <a:t>Tài</a:t>
                      </a:r>
                      <a:r>
                        <a:rPr lang="en-US" sz="1600" b="1" dirty="0">
                          <a:solidFill>
                            <a:schemeClr val="tx1"/>
                          </a:solidFill>
                          <a:effectLst/>
                          <a:latin typeface="Times New Roman"/>
                          <a:ea typeface="Cambria"/>
                          <a:cs typeface="Times New Roman"/>
                        </a:rPr>
                        <a:t> </a:t>
                      </a:r>
                      <a:r>
                        <a:rPr lang="en-US" sz="1600" b="1" dirty="0" err="1">
                          <a:solidFill>
                            <a:schemeClr val="tx1"/>
                          </a:solidFill>
                          <a:effectLst/>
                          <a:latin typeface="Times New Roman"/>
                          <a:ea typeface="Cambria"/>
                          <a:cs typeface="Times New Roman"/>
                        </a:rPr>
                        <a:t>sản</a:t>
                      </a:r>
                      <a:r>
                        <a:rPr lang="en-US" sz="1600" b="1" dirty="0">
                          <a:solidFill>
                            <a:schemeClr val="tx1"/>
                          </a:solidFill>
                          <a:effectLst/>
                          <a:latin typeface="Times New Roman"/>
                          <a:ea typeface="Cambria"/>
                          <a:cs typeface="Times New Roman"/>
                        </a:rPr>
                        <a:t> </a:t>
                      </a:r>
                      <a:endParaRPr lang="en-US" sz="1600" dirty="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b="1">
                          <a:solidFill>
                            <a:schemeClr val="tx1"/>
                          </a:solidFill>
                          <a:effectLst/>
                          <a:latin typeface="Times New Roman"/>
                          <a:ea typeface="Cambria"/>
                          <a:cs typeface="Times New Roman"/>
                        </a:rPr>
                        <a:t>Số tiền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b="1">
                          <a:solidFill>
                            <a:schemeClr val="tx1"/>
                          </a:solidFill>
                          <a:effectLst/>
                          <a:latin typeface="Times New Roman"/>
                          <a:ea typeface="Cambria"/>
                          <a:cs typeface="Times New Roman"/>
                        </a:rPr>
                        <a:t>Nguồn vốn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b="1">
                          <a:solidFill>
                            <a:schemeClr val="tx1"/>
                          </a:solidFill>
                          <a:effectLst/>
                          <a:latin typeface="Times New Roman"/>
                          <a:ea typeface="Cambria"/>
                          <a:cs typeface="Times New Roman"/>
                        </a:rPr>
                        <a:t>Số tiền </a:t>
                      </a:r>
                      <a:endParaRPr lang="en-US" sz="1600">
                        <a:solidFill>
                          <a:schemeClr val="tx1"/>
                        </a:solidFill>
                        <a:effectLst/>
                        <a:latin typeface="Cambria"/>
                        <a:ea typeface="Cambria"/>
                        <a:cs typeface="Times New Roman"/>
                      </a:endParaRPr>
                    </a:p>
                  </a:txBody>
                  <a:tcPr/>
                </a:tc>
                <a:extLst>
                  <a:ext uri="{0D108BD9-81ED-4DB2-BD59-A6C34878D82A}">
                    <a16:rowId xmlns:a16="http://schemas.microsoft.com/office/drawing/2014/main" val="10000"/>
                  </a:ext>
                </a:extLst>
              </a:tr>
              <a:tr h="370840">
                <a:tc>
                  <a:txBody>
                    <a:bodyPr/>
                    <a:lstStyle/>
                    <a:p>
                      <a:pPr algn="just">
                        <a:lnSpc>
                          <a:spcPct val="130000"/>
                        </a:lnSpc>
                        <a:spcAft>
                          <a:spcPts val="0"/>
                        </a:spcAft>
                      </a:pPr>
                      <a:r>
                        <a:rPr lang="en-US" sz="1600">
                          <a:solidFill>
                            <a:schemeClr val="tx1"/>
                          </a:solidFill>
                          <a:effectLst/>
                          <a:latin typeface="Times New Roman"/>
                          <a:ea typeface="Cambria"/>
                          <a:cs typeface="Times New Roman"/>
                        </a:rPr>
                        <a:t>1. Tài sản ngắn hạn</a:t>
                      </a:r>
                      <a:endParaRPr lang="en-US" sz="1600">
                        <a:solidFill>
                          <a:schemeClr val="tx1"/>
                        </a:solidFill>
                        <a:effectLst/>
                        <a:latin typeface="Cambria"/>
                        <a:ea typeface="Cambria"/>
                        <a:cs typeface="Times New Roman"/>
                      </a:endParaRPr>
                    </a:p>
                    <a:p>
                      <a:pPr algn="just">
                        <a:lnSpc>
                          <a:spcPct val="130000"/>
                        </a:lnSpc>
                        <a:spcAft>
                          <a:spcPts val="0"/>
                        </a:spcAft>
                      </a:pPr>
                      <a:r>
                        <a:rPr lang="en-US" sz="1600">
                          <a:solidFill>
                            <a:schemeClr val="tx1"/>
                          </a:solidFill>
                          <a:effectLst/>
                          <a:latin typeface="Times New Roman"/>
                          <a:ea typeface="Cambria"/>
                          <a:cs typeface="Times New Roman"/>
                        </a:rPr>
                        <a:t>2. Tài sản dài hạn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chemeClr val="tx1"/>
                          </a:solidFill>
                          <a:effectLst/>
                          <a:latin typeface="Times New Roman"/>
                          <a:ea typeface="Cambria"/>
                          <a:cs typeface="Times New Roman"/>
                        </a:rPr>
                        <a:t>8.000</a:t>
                      </a:r>
                      <a:endParaRPr lang="en-US" sz="1600" dirty="0">
                        <a:solidFill>
                          <a:schemeClr val="tx1"/>
                        </a:solidFill>
                        <a:effectLst/>
                        <a:latin typeface="Cambria"/>
                        <a:ea typeface="Cambria"/>
                        <a:cs typeface="Times New Roman"/>
                      </a:endParaRPr>
                    </a:p>
                    <a:p>
                      <a:pPr algn="just">
                        <a:lnSpc>
                          <a:spcPct val="130000"/>
                        </a:lnSpc>
                        <a:spcAft>
                          <a:spcPts val="0"/>
                        </a:spcAft>
                      </a:pPr>
                      <a:r>
                        <a:rPr lang="en-US" sz="1600" dirty="0">
                          <a:solidFill>
                            <a:schemeClr val="tx1"/>
                          </a:solidFill>
                          <a:effectLst/>
                          <a:latin typeface="Times New Roman"/>
                          <a:ea typeface="Cambria"/>
                          <a:cs typeface="Times New Roman"/>
                        </a:rPr>
                        <a:t>15.500 </a:t>
                      </a:r>
                      <a:endParaRPr lang="en-US" sz="1600" dirty="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a:solidFill>
                            <a:schemeClr val="tx1"/>
                          </a:solidFill>
                          <a:effectLst/>
                          <a:latin typeface="Times New Roman"/>
                          <a:ea typeface="Cambria"/>
                          <a:cs typeface="Times New Roman"/>
                        </a:rPr>
                        <a:t>1. Các khoản nợ</a:t>
                      </a:r>
                      <a:endParaRPr lang="en-US" sz="1600">
                        <a:solidFill>
                          <a:schemeClr val="tx1"/>
                        </a:solidFill>
                        <a:effectLst/>
                        <a:latin typeface="Cambria"/>
                        <a:ea typeface="Cambria"/>
                        <a:cs typeface="Times New Roman"/>
                      </a:endParaRPr>
                    </a:p>
                    <a:p>
                      <a:pPr algn="just">
                        <a:lnSpc>
                          <a:spcPct val="130000"/>
                        </a:lnSpc>
                        <a:spcAft>
                          <a:spcPts val="0"/>
                        </a:spcAft>
                      </a:pPr>
                      <a:r>
                        <a:rPr lang="en-US" sz="1600">
                          <a:solidFill>
                            <a:schemeClr val="tx1"/>
                          </a:solidFill>
                          <a:effectLst/>
                          <a:latin typeface="Times New Roman"/>
                          <a:ea typeface="Cambria"/>
                          <a:cs typeface="Times New Roman"/>
                        </a:rPr>
                        <a:t>2. Vốn chủ sở hữu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chemeClr val="tx1"/>
                          </a:solidFill>
                          <a:effectLst/>
                          <a:latin typeface="Times New Roman"/>
                          <a:ea typeface="Cambria"/>
                          <a:cs typeface="Times New Roman"/>
                        </a:rPr>
                        <a:t>6.500</a:t>
                      </a:r>
                      <a:endParaRPr lang="en-US" sz="1600" dirty="0">
                        <a:solidFill>
                          <a:schemeClr val="tx1"/>
                        </a:solidFill>
                        <a:effectLst/>
                        <a:latin typeface="Cambria"/>
                        <a:ea typeface="Cambria"/>
                        <a:cs typeface="Times New Roman"/>
                      </a:endParaRPr>
                    </a:p>
                    <a:p>
                      <a:pPr algn="just">
                        <a:lnSpc>
                          <a:spcPct val="130000"/>
                        </a:lnSpc>
                        <a:spcAft>
                          <a:spcPts val="0"/>
                        </a:spcAft>
                      </a:pPr>
                      <a:r>
                        <a:rPr lang="en-US" sz="1600" dirty="0">
                          <a:solidFill>
                            <a:schemeClr val="tx1"/>
                          </a:solidFill>
                          <a:effectLst/>
                          <a:latin typeface="Times New Roman"/>
                          <a:ea typeface="Cambria"/>
                          <a:cs typeface="Times New Roman"/>
                        </a:rPr>
                        <a:t>17.000 </a:t>
                      </a:r>
                      <a:endParaRPr lang="en-US" sz="1600" dirty="0">
                        <a:solidFill>
                          <a:schemeClr val="tx1"/>
                        </a:solidFill>
                        <a:effectLst/>
                        <a:latin typeface="Cambria"/>
                        <a:ea typeface="Cambria"/>
                        <a:cs typeface="Times New Roman"/>
                      </a:endParaRPr>
                    </a:p>
                  </a:txBody>
                  <a:tcPr/>
                </a:tc>
                <a:extLst>
                  <a:ext uri="{0D108BD9-81ED-4DB2-BD59-A6C34878D82A}">
                    <a16:rowId xmlns:a16="http://schemas.microsoft.com/office/drawing/2014/main" val="10001"/>
                  </a:ext>
                </a:extLst>
              </a:tr>
              <a:tr h="370840">
                <a:tc>
                  <a:txBody>
                    <a:bodyPr/>
                    <a:lstStyle/>
                    <a:p>
                      <a:pPr algn="just">
                        <a:lnSpc>
                          <a:spcPct val="130000"/>
                        </a:lnSpc>
                        <a:spcAft>
                          <a:spcPts val="0"/>
                        </a:spcAft>
                      </a:pPr>
                      <a:r>
                        <a:rPr lang="en-US" sz="1600">
                          <a:solidFill>
                            <a:schemeClr val="tx1"/>
                          </a:solidFill>
                          <a:effectLst/>
                          <a:latin typeface="Times New Roman"/>
                          <a:ea typeface="Cambria"/>
                          <a:cs typeface="Times New Roman"/>
                        </a:rPr>
                        <a:t>Cộng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a:solidFill>
                            <a:schemeClr val="tx1"/>
                          </a:solidFill>
                          <a:effectLst/>
                          <a:latin typeface="Times New Roman"/>
                          <a:ea typeface="Cambria"/>
                          <a:cs typeface="Times New Roman"/>
                        </a:rPr>
                        <a:t>23.500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a:solidFill>
                            <a:schemeClr val="tx1"/>
                          </a:solidFill>
                          <a:effectLst/>
                          <a:latin typeface="Times New Roman"/>
                          <a:ea typeface="Cambria"/>
                          <a:cs typeface="Times New Roman"/>
                        </a:rPr>
                        <a:t>Cộng </a:t>
                      </a:r>
                      <a:endParaRPr lang="en-US" sz="1600">
                        <a:solidFill>
                          <a:schemeClr val="tx1"/>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chemeClr val="tx1"/>
                          </a:solidFill>
                          <a:effectLst/>
                          <a:latin typeface="Times New Roman"/>
                          <a:ea typeface="Cambria"/>
                          <a:cs typeface="Times New Roman"/>
                        </a:rPr>
                        <a:t>23.500 </a:t>
                      </a:r>
                      <a:endParaRPr lang="en-US" sz="1600" dirty="0">
                        <a:solidFill>
                          <a:schemeClr val="tx1"/>
                        </a:solidFill>
                        <a:effectLst/>
                        <a:latin typeface="Cambria"/>
                        <a:ea typeface="Cambria"/>
                        <a:cs typeface="Times New Roman"/>
                      </a:endParaRP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26190109"/>
              </p:ext>
            </p:extLst>
          </p:nvPr>
        </p:nvGraphicFramePr>
        <p:xfrm>
          <a:off x="470328" y="5043465"/>
          <a:ext cx="8183744" cy="1387094"/>
        </p:xfrm>
        <a:graphic>
          <a:graphicData uri="http://schemas.openxmlformats.org/drawingml/2006/table">
            <a:tbl>
              <a:tblPr firstRow="1" bandRow="1">
                <a:tableStyleId>{5C22544A-7EE6-4342-B048-85BDC9FD1C3A}</a:tableStyleId>
              </a:tblPr>
              <a:tblGrid>
                <a:gridCol w="2045936">
                  <a:extLst>
                    <a:ext uri="{9D8B030D-6E8A-4147-A177-3AD203B41FA5}">
                      <a16:colId xmlns:a16="http://schemas.microsoft.com/office/drawing/2014/main" val="20000"/>
                    </a:ext>
                  </a:extLst>
                </a:gridCol>
                <a:gridCol w="2045936">
                  <a:extLst>
                    <a:ext uri="{9D8B030D-6E8A-4147-A177-3AD203B41FA5}">
                      <a16:colId xmlns:a16="http://schemas.microsoft.com/office/drawing/2014/main" val="20001"/>
                    </a:ext>
                  </a:extLst>
                </a:gridCol>
                <a:gridCol w="2045936">
                  <a:extLst>
                    <a:ext uri="{9D8B030D-6E8A-4147-A177-3AD203B41FA5}">
                      <a16:colId xmlns:a16="http://schemas.microsoft.com/office/drawing/2014/main" val="20002"/>
                    </a:ext>
                  </a:extLst>
                </a:gridCol>
                <a:gridCol w="2045936">
                  <a:extLst>
                    <a:ext uri="{9D8B030D-6E8A-4147-A177-3AD203B41FA5}">
                      <a16:colId xmlns:a16="http://schemas.microsoft.com/office/drawing/2014/main" val="20003"/>
                    </a:ext>
                  </a:extLst>
                </a:gridCol>
              </a:tblGrid>
              <a:tr h="0">
                <a:tc>
                  <a:txBody>
                    <a:bodyPr/>
                    <a:lstStyle/>
                    <a:p>
                      <a:pPr algn="just">
                        <a:lnSpc>
                          <a:spcPct val="130000"/>
                        </a:lnSpc>
                        <a:spcAft>
                          <a:spcPts val="0"/>
                        </a:spcAft>
                      </a:pPr>
                      <a:r>
                        <a:rPr lang="en-US" sz="1600" dirty="0">
                          <a:solidFill>
                            <a:srgbClr val="103154"/>
                          </a:solidFill>
                          <a:effectLst/>
                          <a:latin typeface="Times New Roman"/>
                          <a:ea typeface="Cambria"/>
                          <a:cs typeface="Times New Roman"/>
                        </a:rPr>
                        <a:t>                     </a:t>
                      </a:r>
                      <a:r>
                        <a:rPr lang="en-US" sz="1600" dirty="0" err="1">
                          <a:solidFill>
                            <a:srgbClr val="103154"/>
                          </a:solidFill>
                          <a:effectLst/>
                          <a:latin typeface="Times New Roman"/>
                          <a:ea typeface="Cambria"/>
                          <a:cs typeface="Times New Roman"/>
                        </a:rPr>
                        <a:t>Năm</a:t>
                      </a:r>
                      <a:endParaRPr lang="en-US" sz="1600" dirty="0">
                        <a:solidFill>
                          <a:srgbClr val="103154"/>
                        </a:solidFill>
                        <a:effectLst/>
                        <a:latin typeface="Cambria"/>
                        <a:ea typeface="Cambria"/>
                        <a:cs typeface="Times New Roman"/>
                      </a:endParaRPr>
                    </a:p>
                    <a:p>
                      <a:pPr algn="just">
                        <a:lnSpc>
                          <a:spcPct val="130000"/>
                        </a:lnSpc>
                        <a:spcAft>
                          <a:spcPts val="0"/>
                        </a:spcAft>
                      </a:pPr>
                      <a:r>
                        <a:rPr lang="en-US" sz="1600" dirty="0" err="1">
                          <a:solidFill>
                            <a:srgbClr val="103154"/>
                          </a:solidFill>
                          <a:effectLst/>
                          <a:latin typeface="Times New Roman"/>
                          <a:ea typeface="Cambria"/>
                          <a:cs typeface="Times New Roman"/>
                        </a:rPr>
                        <a:t>Chỉ</a:t>
                      </a:r>
                      <a:r>
                        <a:rPr lang="en-US" sz="1600" dirty="0">
                          <a:solidFill>
                            <a:srgbClr val="103154"/>
                          </a:solidFill>
                          <a:effectLst/>
                          <a:latin typeface="Times New Roman"/>
                          <a:ea typeface="Cambria"/>
                          <a:cs typeface="Times New Roman"/>
                        </a:rPr>
                        <a:t> </a:t>
                      </a:r>
                      <a:r>
                        <a:rPr lang="en-US" sz="1600" dirty="0" err="1">
                          <a:solidFill>
                            <a:srgbClr val="103154"/>
                          </a:solidFill>
                          <a:effectLst/>
                          <a:latin typeface="Times New Roman"/>
                          <a:ea typeface="Cambria"/>
                          <a:cs typeface="Times New Roman"/>
                        </a:rPr>
                        <a:t>tiêu</a:t>
                      </a:r>
                      <a:r>
                        <a:rPr lang="en-US" sz="1600" dirty="0">
                          <a:solidFill>
                            <a:srgbClr val="103154"/>
                          </a:solidFill>
                          <a:effectLst/>
                          <a:latin typeface="Times New Roman"/>
                          <a:ea typeface="Cambria"/>
                          <a:cs typeface="Times New Roman"/>
                        </a:rPr>
                        <a:t> </a:t>
                      </a:r>
                      <a:endParaRPr lang="en-US" sz="1600" dirty="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rgbClr val="103154"/>
                          </a:solidFill>
                          <a:effectLst/>
                          <a:latin typeface="Times New Roman"/>
                          <a:ea typeface="Cambria"/>
                          <a:cs typeface="Times New Roman"/>
                        </a:rPr>
                        <a:t>N – 3 </a:t>
                      </a:r>
                      <a:endParaRPr lang="en-US" sz="1600" dirty="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rgbClr val="103154"/>
                          </a:solidFill>
                          <a:effectLst/>
                          <a:latin typeface="Times New Roman"/>
                          <a:ea typeface="Cambria"/>
                          <a:cs typeface="Times New Roman"/>
                        </a:rPr>
                        <a:t>N – 2 </a:t>
                      </a:r>
                      <a:endParaRPr lang="en-US" sz="1600" dirty="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rgbClr val="103154"/>
                          </a:solidFill>
                          <a:effectLst/>
                          <a:latin typeface="Times New Roman"/>
                          <a:ea typeface="Cambria"/>
                          <a:cs typeface="Times New Roman"/>
                        </a:rPr>
                        <a:t>N – 1 </a:t>
                      </a:r>
                      <a:endParaRPr lang="en-US" sz="1600" dirty="0">
                        <a:solidFill>
                          <a:srgbClr val="103154"/>
                        </a:solidFill>
                        <a:effectLst/>
                        <a:latin typeface="Cambria"/>
                        <a:ea typeface="Cambria"/>
                        <a:cs typeface="Times New Roman"/>
                      </a:endParaRPr>
                    </a:p>
                  </a:txBody>
                  <a:tcPr/>
                </a:tc>
                <a:extLst>
                  <a:ext uri="{0D108BD9-81ED-4DB2-BD59-A6C34878D82A}">
                    <a16:rowId xmlns:a16="http://schemas.microsoft.com/office/drawing/2014/main" val="10000"/>
                  </a:ext>
                </a:extLst>
              </a:tr>
              <a:tr h="0">
                <a:tc>
                  <a:txBody>
                    <a:bodyPr/>
                    <a:lstStyle/>
                    <a:p>
                      <a:pPr algn="just">
                        <a:lnSpc>
                          <a:spcPct val="130000"/>
                        </a:lnSpc>
                        <a:spcAft>
                          <a:spcPts val="0"/>
                        </a:spcAft>
                      </a:pPr>
                      <a:r>
                        <a:rPr lang="en-US" sz="1600">
                          <a:solidFill>
                            <a:srgbClr val="103154"/>
                          </a:solidFill>
                          <a:effectLst/>
                          <a:latin typeface="Times New Roman"/>
                          <a:ea typeface="Cambria"/>
                          <a:cs typeface="Times New Roman"/>
                        </a:rPr>
                        <a:t>Lợi nhuận sau thuế</a:t>
                      </a:r>
                      <a:endParaRPr lang="en-US" sz="1600">
                        <a:solidFill>
                          <a:srgbClr val="103154"/>
                        </a:solidFill>
                        <a:effectLst/>
                        <a:latin typeface="Cambria"/>
                        <a:ea typeface="Cambria"/>
                        <a:cs typeface="Times New Roman"/>
                      </a:endParaRPr>
                    </a:p>
                    <a:p>
                      <a:pPr algn="just">
                        <a:lnSpc>
                          <a:spcPct val="130000"/>
                        </a:lnSpc>
                        <a:spcAft>
                          <a:spcPts val="0"/>
                        </a:spcAft>
                      </a:pPr>
                      <a:r>
                        <a:rPr lang="en-US" sz="1600">
                          <a:solidFill>
                            <a:srgbClr val="103154"/>
                          </a:solidFill>
                          <a:effectLst/>
                          <a:latin typeface="Times New Roman"/>
                          <a:ea typeface="Cambria"/>
                          <a:cs typeface="Times New Roman"/>
                        </a:rPr>
                        <a:t>Vốn CSH bình quân </a:t>
                      </a:r>
                      <a:endParaRPr lang="en-US" sz="160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a:solidFill>
                            <a:srgbClr val="103154"/>
                          </a:solidFill>
                          <a:effectLst/>
                          <a:latin typeface="Times New Roman"/>
                          <a:ea typeface="Cambria"/>
                          <a:cs typeface="Times New Roman"/>
                        </a:rPr>
                        <a:t>2.100</a:t>
                      </a:r>
                      <a:endParaRPr lang="en-US" sz="1600">
                        <a:solidFill>
                          <a:srgbClr val="103154"/>
                        </a:solidFill>
                        <a:effectLst/>
                        <a:latin typeface="Cambria"/>
                        <a:ea typeface="Cambria"/>
                        <a:cs typeface="Times New Roman"/>
                      </a:endParaRPr>
                    </a:p>
                    <a:p>
                      <a:pPr algn="just">
                        <a:lnSpc>
                          <a:spcPct val="130000"/>
                        </a:lnSpc>
                        <a:spcAft>
                          <a:spcPts val="0"/>
                        </a:spcAft>
                      </a:pPr>
                      <a:r>
                        <a:rPr lang="en-US" sz="1600">
                          <a:solidFill>
                            <a:srgbClr val="103154"/>
                          </a:solidFill>
                          <a:effectLst/>
                          <a:latin typeface="Times New Roman"/>
                          <a:ea typeface="Cambria"/>
                          <a:cs typeface="Times New Roman"/>
                        </a:rPr>
                        <a:t>15.000 </a:t>
                      </a:r>
                      <a:endParaRPr lang="en-US" sz="160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a:solidFill>
                            <a:srgbClr val="103154"/>
                          </a:solidFill>
                          <a:effectLst/>
                          <a:latin typeface="Times New Roman"/>
                          <a:ea typeface="Cambria"/>
                          <a:cs typeface="Times New Roman"/>
                        </a:rPr>
                        <a:t>2.200</a:t>
                      </a:r>
                      <a:endParaRPr lang="en-US" sz="1600">
                        <a:solidFill>
                          <a:srgbClr val="103154"/>
                        </a:solidFill>
                        <a:effectLst/>
                        <a:latin typeface="Cambria"/>
                        <a:ea typeface="Cambria"/>
                        <a:cs typeface="Times New Roman"/>
                      </a:endParaRPr>
                    </a:p>
                    <a:p>
                      <a:pPr algn="just">
                        <a:lnSpc>
                          <a:spcPct val="130000"/>
                        </a:lnSpc>
                        <a:spcAft>
                          <a:spcPts val="0"/>
                        </a:spcAft>
                      </a:pPr>
                      <a:r>
                        <a:rPr lang="en-US" sz="1600">
                          <a:solidFill>
                            <a:srgbClr val="103154"/>
                          </a:solidFill>
                          <a:effectLst/>
                          <a:latin typeface="Times New Roman"/>
                          <a:ea typeface="Cambria"/>
                          <a:cs typeface="Times New Roman"/>
                        </a:rPr>
                        <a:t>16.000 </a:t>
                      </a:r>
                      <a:endParaRPr lang="en-US" sz="1600">
                        <a:solidFill>
                          <a:srgbClr val="103154"/>
                        </a:solidFill>
                        <a:effectLst/>
                        <a:latin typeface="Cambria"/>
                        <a:ea typeface="Cambria"/>
                        <a:cs typeface="Times New Roman"/>
                      </a:endParaRPr>
                    </a:p>
                  </a:txBody>
                  <a:tcPr/>
                </a:tc>
                <a:tc>
                  <a:txBody>
                    <a:bodyPr/>
                    <a:lstStyle/>
                    <a:p>
                      <a:pPr algn="just">
                        <a:lnSpc>
                          <a:spcPct val="130000"/>
                        </a:lnSpc>
                        <a:spcAft>
                          <a:spcPts val="0"/>
                        </a:spcAft>
                      </a:pPr>
                      <a:r>
                        <a:rPr lang="en-US" sz="1600" dirty="0">
                          <a:solidFill>
                            <a:srgbClr val="103154"/>
                          </a:solidFill>
                          <a:effectLst/>
                          <a:latin typeface="Times New Roman"/>
                          <a:ea typeface="Cambria"/>
                          <a:cs typeface="Times New Roman"/>
                        </a:rPr>
                        <a:t>2.300</a:t>
                      </a:r>
                      <a:endParaRPr lang="en-US" sz="1600" dirty="0">
                        <a:solidFill>
                          <a:srgbClr val="103154"/>
                        </a:solidFill>
                        <a:effectLst/>
                        <a:latin typeface="Cambria"/>
                        <a:ea typeface="Cambria"/>
                        <a:cs typeface="Times New Roman"/>
                      </a:endParaRPr>
                    </a:p>
                    <a:p>
                      <a:pPr algn="just">
                        <a:lnSpc>
                          <a:spcPct val="130000"/>
                        </a:lnSpc>
                        <a:spcAft>
                          <a:spcPts val="0"/>
                        </a:spcAft>
                      </a:pPr>
                      <a:r>
                        <a:rPr lang="en-US" sz="1600" dirty="0">
                          <a:solidFill>
                            <a:srgbClr val="103154"/>
                          </a:solidFill>
                          <a:effectLst/>
                          <a:latin typeface="Times New Roman"/>
                          <a:ea typeface="Cambria"/>
                          <a:cs typeface="Times New Roman"/>
                        </a:rPr>
                        <a:t>16.500 </a:t>
                      </a:r>
                      <a:endParaRPr lang="en-US" sz="1600" dirty="0">
                        <a:solidFill>
                          <a:srgbClr val="103154"/>
                        </a:solidFill>
                        <a:effectLst/>
                        <a:latin typeface="Cambria"/>
                        <a:ea typeface="Cambria"/>
                        <a:cs typeface="Times New Roman"/>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6492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3</a:t>
            </a:r>
          </a:p>
        </p:txBody>
      </p:sp>
      <p:sp>
        <p:nvSpPr>
          <p:cNvPr id="3" name="Content Placeholder 2"/>
          <p:cNvSpPr>
            <a:spLocks noGrp="1"/>
          </p:cNvSpPr>
          <p:nvPr>
            <p:ph idx="1"/>
          </p:nvPr>
        </p:nvSpPr>
        <p:spPr/>
        <p:txBody>
          <a:bodyPr/>
          <a:lstStyle/>
          <a:p>
            <a:pPr lvl="0"/>
            <a:r>
              <a:rPr lang="en-US" dirty="0" err="1"/>
              <a:t>Tỷ</a:t>
            </a:r>
            <a:r>
              <a:rPr lang="en-US" dirty="0"/>
              <a:t> </a:t>
            </a:r>
            <a:r>
              <a:rPr lang="en-US" dirty="0" err="1"/>
              <a:t>suất</a:t>
            </a:r>
            <a:r>
              <a:rPr lang="en-US" dirty="0"/>
              <a:t> </a:t>
            </a:r>
            <a:r>
              <a:rPr lang="en-US" dirty="0" err="1"/>
              <a:t>lợi</a:t>
            </a:r>
            <a:r>
              <a:rPr lang="en-US" dirty="0"/>
              <a:t> </a:t>
            </a:r>
            <a:r>
              <a:rPr lang="en-US" dirty="0" err="1"/>
              <a:t>nhuận</a:t>
            </a:r>
            <a:r>
              <a:rPr lang="en-US" dirty="0"/>
              <a:t> </a:t>
            </a:r>
            <a:r>
              <a:rPr lang="en-US" dirty="0" err="1"/>
              <a:t>sau</a:t>
            </a:r>
            <a:r>
              <a:rPr lang="en-US" dirty="0"/>
              <a:t> </a:t>
            </a:r>
            <a:r>
              <a:rPr lang="en-US" dirty="0" err="1"/>
              <a:t>thuế</a:t>
            </a:r>
            <a:r>
              <a:rPr lang="en-US" dirty="0"/>
              <a:t> </a:t>
            </a:r>
            <a:r>
              <a:rPr lang="en-US" dirty="0" err="1"/>
              <a:t>trên</a:t>
            </a:r>
            <a:r>
              <a:rPr lang="en-US" dirty="0"/>
              <a:t> </a:t>
            </a:r>
            <a:r>
              <a:rPr lang="en-US" dirty="0" err="1"/>
              <a:t>vốn</a:t>
            </a:r>
            <a:r>
              <a:rPr lang="en-US" dirty="0"/>
              <a:t> CSH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trong</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là</a:t>
            </a:r>
            <a:r>
              <a:rPr lang="en-US" dirty="0"/>
              <a:t> </a:t>
            </a:r>
            <a:r>
              <a:rPr lang="en-US" b="1" dirty="0">
                <a:solidFill>
                  <a:srgbClr val="FF0000"/>
                </a:solidFill>
              </a:rPr>
              <a:t>12%/</a:t>
            </a:r>
            <a:r>
              <a:rPr lang="en-US" b="1" dirty="0" err="1">
                <a:solidFill>
                  <a:srgbClr val="FF0000"/>
                </a:solidFill>
              </a:rPr>
              <a:t>năm</a:t>
            </a:r>
            <a:endParaRPr lang="en-US" b="1" dirty="0">
              <a:solidFill>
                <a:srgbClr val="FF0000"/>
              </a:solidFill>
            </a:endParaRPr>
          </a:p>
          <a:p>
            <a:pPr marL="0" indent="0">
              <a:buNone/>
            </a:pPr>
            <a:r>
              <a:rPr lang="en-US" dirty="0" err="1"/>
              <a:t>Yêu</a:t>
            </a:r>
            <a:r>
              <a:rPr lang="en-US" dirty="0"/>
              <a:t> </a:t>
            </a:r>
            <a:r>
              <a:rPr lang="en-US" dirty="0" err="1"/>
              <a:t>cầu</a:t>
            </a:r>
            <a:r>
              <a:rPr lang="en-US" dirty="0"/>
              <a:t>: </a:t>
            </a:r>
            <a:r>
              <a:rPr lang="en-US" dirty="0" err="1"/>
              <a:t>ước</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doanh</a:t>
            </a:r>
            <a:r>
              <a:rPr lang="en-US" dirty="0"/>
              <a:t> </a:t>
            </a:r>
            <a:r>
              <a:rPr lang="en-US" dirty="0" err="1"/>
              <a:t>nghiệp</a:t>
            </a:r>
            <a:endParaRPr lang="en-US" dirty="0"/>
          </a:p>
          <a:p>
            <a:endParaRPr lang="en-US" dirty="0"/>
          </a:p>
        </p:txBody>
      </p:sp>
    </p:spTree>
    <p:extLst>
      <p:ext uri="{BB962C8B-B14F-4D97-AF65-F5344CB8AC3E}">
        <p14:creationId xmlns:p14="http://schemas.microsoft.com/office/powerpoint/2010/main" val="705084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154C-45DF-E844-9DC5-780FDCD8D606}"/>
              </a:ext>
            </a:extLst>
          </p:cNvPr>
          <p:cNvSpPr>
            <a:spLocks noGrp="1"/>
          </p:cNvSpPr>
          <p:nvPr>
            <p:ph type="title"/>
          </p:nvPr>
        </p:nvSpPr>
        <p:spPr/>
        <p:txBody>
          <a:bodyPr/>
          <a:lstStyle/>
          <a:p>
            <a:r>
              <a:rPr lang="en-US" dirty="0" err="1"/>
              <a:t>Ví</a:t>
            </a:r>
            <a:r>
              <a:rPr lang="en-US" dirty="0"/>
              <a:t> </a:t>
            </a:r>
            <a:r>
              <a:rPr lang="en-US" dirty="0" err="1"/>
              <a:t>dụ</a:t>
            </a:r>
            <a:r>
              <a:rPr lang="en-US" dirty="0"/>
              <a:t> 3</a:t>
            </a:r>
          </a:p>
        </p:txBody>
      </p:sp>
      <p:sp>
        <p:nvSpPr>
          <p:cNvPr id="3" name="Content Placeholder 2">
            <a:extLst>
              <a:ext uri="{FF2B5EF4-FFF2-40B4-BE49-F238E27FC236}">
                <a16:creationId xmlns:a16="http://schemas.microsoft.com/office/drawing/2014/main" id="{DD51CA54-88FA-5F45-9F00-3D47B9577333}"/>
              </a:ext>
            </a:extLst>
          </p:cNvPr>
          <p:cNvSpPr>
            <a:spLocks noGrp="1"/>
          </p:cNvSpPr>
          <p:nvPr>
            <p:ph idx="1"/>
          </p:nvPr>
        </p:nvSpPr>
        <p:spPr>
          <a:xfrm>
            <a:off x="779462" y="1949824"/>
            <a:ext cx="8097837" cy="4007224"/>
          </a:xfrm>
        </p:spPr>
        <p:txBody>
          <a:bodyPr/>
          <a:lstStyle/>
          <a:p>
            <a:r>
              <a:rPr lang="en-US" dirty="0"/>
              <a:t>ANC = 23.500 – 6.500 = 17000</a:t>
            </a:r>
          </a:p>
          <a:p>
            <a:r>
              <a:rPr lang="en-US" dirty="0"/>
              <a:t>R</a:t>
            </a:r>
            <a:r>
              <a:rPr lang="en-US" baseline="-25000" dirty="0"/>
              <a:t>(N-3) </a:t>
            </a:r>
            <a:r>
              <a:rPr lang="en-US" dirty="0"/>
              <a:t>= LNST/</a:t>
            </a:r>
            <a:r>
              <a:rPr lang="en-US" dirty="0" err="1"/>
              <a:t>VCSHbq</a:t>
            </a:r>
            <a:r>
              <a:rPr lang="en-US" dirty="0"/>
              <a:t> = 14%</a:t>
            </a:r>
          </a:p>
          <a:p>
            <a:r>
              <a:rPr lang="en-US" dirty="0"/>
              <a:t>R</a:t>
            </a:r>
            <a:r>
              <a:rPr lang="en-US" baseline="-25000" dirty="0"/>
              <a:t>(N-2 ) </a:t>
            </a:r>
            <a:r>
              <a:rPr lang="en-US" dirty="0"/>
              <a:t>= LNST/</a:t>
            </a:r>
            <a:r>
              <a:rPr lang="en-US" dirty="0" err="1"/>
              <a:t>VCSHbq</a:t>
            </a:r>
            <a:r>
              <a:rPr lang="en-US" dirty="0"/>
              <a:t>=13,75%</a:t>
            </a:r>
          </a:p>
          <a:p>
            <a:r>
              <a:rPr lang="en-US" dirty="0"/>
              <a:t>R</a:t>
            </a:r>
            <a:r>
              <a:rPr lang="en-US" baseline="-25000" dirty="0"/>
              <a:t>(N-1 )</a:t>
            </a:r>
            <a:r>
              <a:rPr lang="en-US" dirty="0"/>
              <a:t>= LNST/</a:t>
            </a:r>
            <a:r>
              <a:rPr lang="en-US" dirty="0" err="1"/>
              <a:t>VCSHbq</a:t>
            </a:r>
            <a:r>
              <a:rPr lang="en-US" dirty="0"/>
              <a:t>=13,94%</a:t>
            </a:r>
          </a:p>
          <a:p>
            <a:r>
              <a:rPr lang="en-US" dirty="0" err="1"/>
              <a:t>R</a:t>
            </a:r>
            <a:r>
              <a:rPr lang="en-US" baseline="-25000" dirty="0" err="1"/>
              <a:t>bq</a:t>
            </a:r>
            <a:r>
              <a:rPr lang="en-US" dirty="0"/>
              <a:t>= 13,89%</a:t>
            </a:r>
          </a:p>
          <a:p>
            <a:r>
              <a:rPr lang="en-US" dirty="0"/>
              <a:t>GW = ANC x (</a:t>
            </a:r>
            <a:r>
              <a:rPr lang="en-US" dirty="0" err="1"/>
              <a:t>rbq</a:t>
            </a:r>
            <a:r>
              <a:rPr lang="en-US" dirty="0"/>
              <a:t> – </a:t>
            </a:r>
            <a:r>
              <a:rPr lang="en-US" dirty="0" err="1"/>
              <a:t>rbq</a:t>
            </a:r>
            <a:r>
              <a:rPr lang="en-US" dirty="0"/>
              <a:t> </a:t>
            </a:r>
            <a:r>
              <a:rPr lang="en-US" dirty="0" err="1"/>
              <a:t>ngành</a:t>
            </a:r>
            <a:r>
              <a:rPr lang="en-US" dirty="0"/>
              <a:t>) = 17000 x (13,89% - 12%) = 321,3</a:t>
            </a:r>
          </a:p>
          <a:p>
            <a:r>
              <a:rPr lang="en-US" dirty="0"/>
              <a:t>V0 = ANC + </a:t>
            </a:r>
            <a:r>
              <a:rPr lang="en-US"/>
              <a:t>GW  = 17000 + 321,3 = 17321,3</a:t>
            </a:r>
            <a:endParaRPr lang="en-US" dirty="0"/>
          </a:p>
        </p:txBody>
      </p:sp>
    </p:spTree>
    <p:extLst>
      <p:ext uri="{BB962C8B-B14F-4D97-AF65-F5344CB8AC3E}">
        <p14:creationId xmlns:p14="http://schemas.microsoft.com/office/powerpoint/2010/main" val="2993466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3E8B-3A54-244B-BF29-5F9E9869650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09FA024-A01A-6746-822C-084654D63CFF}"/>
              </a:ext>
            </a:extLst>
          </p:cNvPr>
          <p:cNvGraphicFramePr>
            <a:graphicFrameLocks noGrp="1"/>
          </p:cNvGraphicFramePr>
          <p:nvPr>
            <p:ph idx="1"/>
            <p:extLst>
              <p:ext uri="{D42A27DB-BD31-4B8C-83A1-F6EECF244321}">
                <p14:modId xmlns:p14="http://schemas.microsoft.com/office/powerpoint/2010/main" val="887036053"/>
              </p:ext>
            </p:extLst>
          </p:nvPr>
        </p:nvGraphicFramePr>
        <p:xfrm>
          <a:off x="779463" y="2085668"/>
          <a:ext cx="7583487" cy="896620"/>
        </p:xfrm>
        <a:graphic>
          <a:graphicData uri="http://schemas.openxmlformats.org/drawingml/2006/table">
            <a:tbl>
              <a:tblPr>
                <a:tableStyleId>{5C22544A-7EE6-4342-B048-85BDC9FD1C3A}</a:tableStyleId>
              </a:tblPr>
              <a:tblGrid>
                <a:gridCol w="1196674">
                  <a:extLst>
                    <a:ext uri="{9D8B030D-6E8A-4147-A177-3AD203B41FA5}">
                      <a16:colId xmlns:a16="http://schemas.microsoft.com/office/drawing/2014/main" val="2435868633"/>
                    </a:ext>
                  </a:extLst>
                </a:gridCol>
                <a:gridCol w="238121">
                  <a:extLst>
                    <a:ext uri="{9D8B030D-6E8A-4147-A177-3AD203B41FA5}">
                      <a16:colId xmlns:a16="http://schemas.microsoft.com/office/drawing/2014/main" val="3884442141"/>
                    </a:ext>
                  </a:extLst>
                </a:gridCol>
                <a:gridCol w="1158757">
                  <a:extLst>
                    <a:ext uri="{9D8B030D-6E8A-4147-A177-3AD203B41FA5}">
                      <a16:colId xmlns:a16="http://schemas.microsoft.com/office/drawing/2014/main" val="3665268852"/>
                    </a:ext>
                  </a:extLst>
                </a:gridCol>
                <a:gridCol w="282106">
                  <a:extLst>
                    <a:ext uri="{9D8B030D-6E8A-4147-A177-3AD203B41FA5}">
                      <a16:colId xmlns:a16="http://schemas.microsoft.com/office/drawing/2014/main" val="281166230"/>
                    </a:ext>
                  </a:extLst>
                </a:gridCol>
                <a:gridCol w="2138543">
                  <a:extLst>
                    <a:ext uri="{9D8B030D-6E8A-4147-A177-3AD203B41FA5}">
                      <a16:colId xmlns:a16="http://schemas.microsoft.com/office/drawing/2014/main" val="324329890"/>
                    </a:ext>
                  </a:extLst>
                </a:gridCol>
                <a:gridCol w="257839">
                  <a:extLst>
                    <a:ext uri="{9D8B030D-6E8A-4147-A177-3AD203B41FA5}">
                      <a16:colId xmlns:a16="http://schemas.microsoft.com/office/drawing/2014/main" val="3855892014"/>
                    </a:ext>
                  </a:extLst>
                </a:gridCol>
                <a:gridCol w="2311447">
                  <a:extLst>
                    <a:ext uri="{9D8B030D-6E8A-4147-A177-3AD203B41FA5}">
                      <a16:colId xmlns:a16="http://schemas.microsoft.com/office/drawing/2014/main" val="3586177437"/>
                    </a:ext>
                  </a:extLst>
                </a:gridCol>
              </a:tblGrid>
              <a:tr h="896620">
                <a:tc>
                  <a:txBody>
                    <a:bodyPr/>
                    <a:lstStyle/>
                    <a:p>
                      <a:pPr algn="ctr">
                        <a:lnSpc>
                          <a:spcPts val="1500"/>
                        </a:lnSpc>
                        <a:spcBef>
                          <a:spcPts val="600"/>
                        </a:spcBef>
                        <a:spcAft>
                          <a:spcPts val="1200"/>
                        </a:spcAft>
                      </a:pPr>
                      <a:r>
                        <a:rPr lang="nl-NL" sz="1000" dirty="0" err="1">
                          <a:solidFill>
                            <a:sysClr val="windowText" lastClr="000000"/>
                          </a:solidFill>
                          <a:effectLst/>
                        </a:rPr>
                        <a:t>Giá</a:t>
                      </a:r>
                      <a:r>
                        <a:rPr lang="nl-NL" sz="1000" dirty="0">
                          <a:solidFill>
                            <a:sysClr val="windowText" lastClr="000000"/>
                          </a:solidFill>
                          <a:effectLst/>
                        </a:rPr>
                        <a:t> </a:t>
                      </a:r>
                      <a:r>
                        <a:rPr lang="nl-NL" sz="1000" dirty="0" err="1">
                          <a:solidFill>
                            <a:sysClr val="windowText" lastClr="000000"/>
                          </a:solidFill>
                          <a:effectLst/>
                        </a:rPr>
                        <a:t>trị</a:t>
                      </a:r>
                      <a:r>
                        <a:rPr lang="nl-NL" sz="1000" dirty="0">
                          <a:solidFill>
                            <a:sysClr val="windowText" lastClr="000000"/>
                          </a:solidFill>
                          <a:effectLst/>
                        </a:rPr>
                        <a:t> </a:t>
                      </a:r>
                      <a:r>
                        <a:rPr lang="nl-NL" sz="1000" dirty="0" err="1">
                          <a:solidFill>
                            <a:sysClr val="windowText" lastClr="000000"/>
                          </a:solidFill>
                          <a:effectLst/>
                        </a:rPr>
                        <a:t>lợi</a:t>
                      </a:r>
                      <a:r>
                        <a:rPr lang="nl-NL" sz="1000" dirty="0">
                          <a:solidFill>
                            <a:sysClr val="windowText" lastClr="000000"/>
                          </a:solidFill>
                          <a:effectLst/>
                        </a:rPr>
                        <a:t> </a:t>
                      </a:r>
                      <a:r>
                        <a:rPr lang="nl-NL" sz="1000" dirty="0" err="1">
                          <a:solidFill>
                            <a:sysClr val="windowText" lastClr="000000"/>
                          </a:solidFill>
                          <a:effectLst/>
                        </a:rPr>
                        <a:t>thế</a:t>
                      </a:r>
                      <a:r>
                        <a:rPr lang="nl-NL" sz="1000" dirty="0">
                          <a:solidFill>
                            <a:sysClr val="windowText" lastClr="000000"/>
                          </a:solidFill>
                          <a:effectLst/>
                        </a:rPr>
                        <a:t> </a:t>
                      </a:r>
                      <a:r>
                        <a:rPr lang="nl-NL" sz="1000" dirty="0" err="1">
                          <a:solidFill>
                            <a:sysClr val="windowText" lastClr="000000"/>
                          </a:solidFill>
                          <a:effectLst/>
                        </a:rPr>
                        <a:t>kinh</a:t>
                      </a:r>
                      <a:r>
                        <a:rPr lang="nl-NL" sz="1000" dirty="0">
                          <a:solidFill>
                            <a:sysClr val="windowText" lastClr="000000"/>
                          </a:solidFill>
                          <a:effectLst/>
                        </a:rPr>
                        <a:t> </a:t>
                      </a:r>
                      <a:r>
                        <a:rPr lang="nl-NL" sz="1000" dirty="0" err="1">
                          <a:solidFill>
                            <a:sysClr val="windowText" lastClr="000000"/>
                          </a:solidFill>
                          <a:effectLst/>
                        </a:rPr>
                        <a:t>doanh</a:t>
                      </a:r>
                      <a:r>
                        <a:rPr lang="nl-NL" sz="1000" dirty="0">
                          <a:solidFill>
                            <a:sysClr val="windowText" lastClr="000000"/>
                          </a:solidFill>
                          <a:effectLst/>
                        </a:rPr>
                        <a:t> </a:t>
                      </a:r>
                      <a:r>
                        <a:rPr lang="nl-NL" sz="1000" dirty="0" err="1">
                          <a:solidFill>
                            <a:sysClr val="windowText" lastClr="000000"/>
                          </a:solidFill>
                          <a:effectLst/>
                        </a:rPr>
                        <a:t>của</a:t>
                      </a:r>
                      <a:r>
                        <a:rPr lang="nl-NL" sz="1000" dirty="0">
                          <a:solidFill>
                            <a:sysClr val="windowText" lastClr="000000"/>
                          </a:solidFill>
                          <a:effectLst/>
                        </a:rPr>
                        <a:t> </a:t>
                      </a:r>
                      <a:r>
                        <a:rPr lang="nl-NL" sz="1000" dirty="0" err="1">
                          <a:solidFill>
                            <a:sysClr val="windowText" lastClr="000000"/>
                          </a:solidFill>
                          <a:effectLst/>
                        </a:rPr>
                        <a:t>doanh</a:t>
                      </a:r>
                      <a:r>
                        <a:rPr lang="nl-NL" sz="1000" dirty="0">
                          <a:solidFill>
                            <a:sysClr val="windowText" lastClr="000000"/>
                          </a:solidFill>
                          <a:effectLst/>
                        </a:rPr>
                        <a:t> </a:t>
                      </a:r>
                      <a:r>
                        <a:rPr lang="nl-NL" sz="1000" dirty="0" err="1">
                          <a:solidFill>
                            <a:sysClr val="windowText" lastClr="000000"/>
                          </a:solidFill>
                          <a:effectLst/>
                        </a:rPr>
                        <a:t>nghiệp</a:t>
                      </a:r>
                      <a:endParaRPr lang="en-US" sz="1000" dirty="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Bef>
                          <a:spcPts val="600"/>
                        </a:spcBef>
                        <a:spcAft>
                          <a:spcPts val="1200"/>
                        </a:spcAft>
                      </a:pPr>
                      <a:r>
                        <a:rPr lang="en-US" sz="1000">
                          <a:solidFill>
                            <a:sysClr val="windowText" lastClr="000000"/>
                          </a:solidFill>
                          <a:effectLst/>
                        </a:rPr>
                        <a:t>=</a:t>
                      </a:r>
                      <a:endParaRPr lang="en-US" sz="10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500"/>
                        </a:lnSpc>
                        <a:spcBef>
                          <a:spcPts val="600"/>
                        </a:spcBef>
                        <a:spcAft>
                          <a:spcPts val="1200"/>
                        </a:spcAft>
                      </a:pPr>
                      <a:r>
                        <a:rPr lang="en-US" sz="1000">
                          <a:solidFill>
                            <a:sysClr val="windowText" lastClr="000000"/>
                          </a:solidFill>
                          <a:effectLst/>
                        </a:rPr>
                        <a:t>Giá trị phần vốn nhà nước theo sổ kế toán tại thời điểm định giá</a:t>
                      </a:r>
                      <a:endParaRPr lang="en-US" sz="10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500"/>
                        </a:lnSpc>
                        <a:spcBef>
                          <a:spcPts val="600"/>
                        </a:spcBef>
                        <a:spcAft>
                          <a:spcPts val="1200"/>
                        </a:spcAft>
                      </a:pPr>
                      <a:r>
                        <a:rPr lang="en-US" sz="1000">
                          <a:solidFill>
                            <a:sysClr val="windowText" lastClr="000000"/>
                          </a:solidFill>
                          <a:effectLst/>
                        </a:rPr>
                        <a:t>x</a:t>
                      </a:r>
                      <a:endParaRPr lang="en-US" sz="10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 algn="just">
                        <a:lnSpc>
                          <a:spcPts val="1500"/>
                        </a:lnSpc>
                        <a:spcBef>
                          <a:spcPts val="600"/>
                        </a:spcBef>
                        <a:spcAft>
                          <a:spcPts val="1200"/>
                        </a:spcAft>
                      </a:pPr>
                      <a:r>
                        <a:rPr lang="en-US" sz="1000">
                          <a:solidFill>
                            <a:sysClr val="windowText" lastClr="000000"/>
                          </a:solidFill>
                          <a:effectLst/>
                        </a:rPr>
                        <a:t>Tỷ suất lợi nhuận sau thuế trên vốn chủ sở hữu bình quân 3 năm trước thời điểm xác định giá trị doanh nghiệp</a:t>
                      </a:r>
                      <a:endParaRPr lang="en-US" sz="10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ts val="1500"/>
                        </a:lnSpc>
                        <a:spcBef>
                          <a:spcPts val="600"/>
                        </a:spcBef>
                        <a:spcAft>
                          <a:spcPts val="1200"/>
                        </a:spcAft>
                      </a:pPr>
                      <a:r>
                        <a:rPr lang="en-US" sz="1000">
                          <a:solidFill>
                            <a:sysClr val="windowText" lastClr="000000"/>
                          </a:solidFill>
                          <a:effectLst/>
                        </a:rPr>
                        <a:t>-</a:t>
                      </a:r>
                      <a:endParaRPr lang="en-US" sz="10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500"/>
                        </a:lnSpc>
                        <a:spcBef>
                          <a:spcPts val="600"/>
                        </a:spcBef>
                        <a:spcAft>
                          <a:spcPts val="1200"/>
                        </a:spcAft>
                      </a:pPr>
                      <a:r>
                        <a:rPr lang="en-US" sz="1000" dirty="0" err="1">
                          <a:solidFill>
                            <a:sysClr val="windowText" lastClr="000000"/>
                          </a:solidFill>
                          <a:effectLst/>
                        </a:rPr>
                        <a:t>Lãi</a:t>
                      </a:r>
                      <a:r>
                        <a:rPr lang="en-US" sz="1000" dirty="0">
                          <a:solidFill>
                            <a:sysClr val="windowText" lastClr="000000"/>
                          </a:solidFill>
                          <a:effectLst/>
                        </a:rPr>
                        <a:t> </a:t>
                      </a:r>
                      <a:r>
                        <a:rPr lang="en-US" sz="1000" dirty="0" err="1">
                          <a:solidFill>
                            <a:sysClr val="windowText" lastClr="000000"/>
                          </a:solidFill>
                          <a:effectLst/>
                        </a:rPr>
                        <a:t>suất</a:t>
                      </a:r>
                      <a:r>
                        <a:rPr lang="en-US" sz="1000" dirty="0">
                          <a:solidFill>
                            <a:sysClr val="windowText" lastClr="000000"/>
                          </a:solidFill>
                          <a:effectLst/>
                        </a:rPr>
                        <a:t> </a:t>
                      </a:r>
                      <a:r>
                        <a:rPr lang="en-US" sz="1000" dirty="0" err="1">
                          <a:solidFill>
                            <a:sysClr val="windowText" lastClr="000000"/>
                          </a:solidFill>
                          <a:effectLst/>
                        </a:rPr>
                        <a:t>của</a:t>
                      </a:r>
                      <a:r>
                        <a:rPr lang="en-US" sz="1000" dirty="0">
                          <a:solidFill>
                            <a:sysClr val="windowText" lastClr="000000"/>
                          </a:solidFill>
                          <a:effectLst/>
                        </a:rPr>
                        <a:t> </a:t>
                      </a:r>
                      <a:r>
                        <a:rPr lang="en-US" sz="1000" dirty="0" err="1">
                          <a:solidFill>
                            <a:sysClr val="windowText" lastClr="000000"/>
                          </a:solidFill>
                          <a:effectLst/>
                        </a:rPr>
                        <a:t>trái</a:t>
                      </a:r>
                      <a:r>
                        <a:rPr lang="en-US" sz="1000" dirty="0">
                          <a:solidFill>
                            <a:sysClr val="windowText" lastClr="000000"/>
                          </a:solidFill>
                          <a:effectLst/>
                        </a:rPr>
                        <a:t> </a:t>
                      </a:r>
                      <a:r>
                        <a:rPr lang="en-US" sz="1000" dirty="0" err="1">
                          <a:solidFill>
                            <a:sysClr val="windowText" lastClr="000000"/>
                          </a:solidFill>
                          <a:effectLst/>
                        </a:rPr>
                        <a:t>phiếu</a:t>
                      </a:r>
                      <a:r>
                        <a:rPr lang="en-US" sz="1000" dirty="0">
                          <a:solidFill>
                            <a:sysClr val="windowText" lastClr="000000"/>
                          </a:solidFill>
                          <a:effectLst/>
                        </a:rPr>
                        <a:t> </a:t>
                      </a:r>
                      <a:r>
                        <a:rPr lang="en-US" sz="1000" dirty="0" err="1">
                          <a:solidFill>
                            <a:sysClr val="windowText" lastClr="000000"/>
                          </a:solidFill>
                          <a:effectLst/>
                        </a:rPr>
                        <a:t>Chính</a:t>
                      </a:r>
                      <a:r>
                        <a:rPr lang="en-US" sz="1000" dirty="0">
                          <a:solidFill>
                            <a:sysClr val="windowText" lastClr="000000"/>
                          </a:solidFill>
                          <a:effectLst/>
                        </a:rPr>
                        <a:t> </a:t>
                      </a:r>
                      <a:r>
                        <a:rPr lang="en-US" sz="1000" dirty="0" err="1">
                          <a:solidFill>
                            <a:sysClr val="windowText" lastClr="000000"/>
                          </a:solidFill>
                          <a:effectLst/>
                        </a:rPr>
                        <a:t>phủ</a:t>
                      </a:r>
                      <a:r>
                        <a:rPr lang="en-US" sz="1000" dirty="0">
                          <a:solidFill>
                            <a:sysClr val="windowText" lastClr="000000"/>
                          </a:solidFill>
                          <a:effectLst/>
                        </a:rPr>
                        <a:t> </a:t>
                      </a:r>
                      <a:r>
                        <a:rPr lang="en-US" sz="1000" dirty="0" err="1">
                          <a:solidFill>
                            <a:sysClr val="windowText" lastClr="000000"/>
                          </a:solidFill>
                          <a:effectLst/>
                        </a:rPr>
                        <a:t>có</a:t>
                      </a:r>
                      <a:r>
                        <a:rPr lang="en-US" sz="1000" dirty="0">
                          <a:solidFill>
                            <a:sysClr val="windowText" lastClr="000000"/>
                          </a:solidFill>
                          <a:effectLst/>
                        </a:rPr>
                        <a:t> </a:t>
                      </a:r>
                      <a:r>
                        <a:rPr lang="en-US" sz="1000" dirty="0" err="1">
                          <a:solidFill>
                            <a:sysClr val="windowText" lastClr="000000"/>
                          </a:solidFill>
                          <a:effectLst/>
                        </a:rPr>
                        <a:t>kỳ</a:t>
                      </a:r>
                      <a:r>
                        <a:rPr lang="en-US" sz="1000" dirty="0">
                          <a:solidFill>
                            <a:sysClr val="windowText" lastClr="000000"/>
                          </a:solidFill>
                          <a:effectLst/>
                        </a:rPr>
                        <a:t> </a:t>
                      </a:r>
                      <a:r>
                        <a:rPr lang="en-US" sz="1000" dirty="0" err="1">
                          <a:solidFill>
                            <a:sysClr val="windowText" lastClr="000000"/>
                          </a:solidFill>
                          <a:effectLst/>
                        </a:rPr>
                        <a:t>hạn</a:t>
                      </a:r>
                      <a:r>
                        <a:rPr lang="en-US" sz="1000" dirty="0">
                          <a:solidFill>
                            <a:sysClr val="windowText" lastClr="000000"/>
                          </a:solidFill>
                          <a:effectLst/>
                        </a:rPr>
                        <a:t> 5 </a:t>
                      </a:r>
                      <a:r>
                        <a:rPr lang="en-US" sz="1000" dirty="0" err="1">
                          <a:solidFill>
                            <a:sysClr val="windowText" lastClr="000000"/>
                          </a:solidFill>
                          <a:effectLst/>
                        </a:rPr>
                        <a:t>năm</a:t>
                      </a:r>
                      <a:r>
                        <a:rPr lang="en-US" sz="1000" dirty="0">
                          <a:solidFill>
                            <a:sysClr val="windowText" lastClr="000000"/>
                          </a:solidFill>
                          <a:effectLst/>
                        </a:rPr>
                        <a:t> do </a:t>
                      </a:r>
                      <a:r>
                        <a:rPr lang="en-US" sz="1000" dirty="0" err="1">
                          <a:solidFill>
                            <a:sysClr val="windowText" lastClr="000000"/>
                          </a:solidFill>
                          <a:effectLst/>
                        </a:rPr>
                        <a:t>Bộ</a:t>
                      </a:r>
                      <a:r>
                        <a:rPr lang="en-US" sz="1000" dirty="0">
                          <a:solidFill>
                            <a:sysClr val="windowText" lastClr="000000"/>
                          </a:solidFill>
                          <a:effectLst/>
                        </a:rPr>
                        <a:t> </a:t>
                      </a:r>
                      <a:r>
                        <a:rPr lang="en-US" sz="1000" dirty="0" err="1">
                          <a:solidFill>
                            <a:sysClr val="windowText" lastClr="000000"/>
                          </a:solidFill>
                          <a:effectLst/>
                        </a:rPr>
                        <a:t>Tài</a:t>
                      </a:r>
                      <a:r>
                        <a:rPr lang="en-US" sz="1000" dirty="0">
                          <a:solidFill>
                            <a:sysClr val="windowText" lastClr="000000"/>
                          </a:solidFill>
                          <a:effectLst/>
                        </a:rPr>
                        <a:t> </a:t>
                      </a:r>
                      <a:r>
                        <a:rPr lang="en-US" sz="1000" dirty="0" err="1">
                          <a:solidFill>
                            <a:sysClr val="windowText" lastClr="000000"/>
                          </a:solidFill>
                          <a:effectLst/>
                        </a:rPr>
                        <a:t>chính</a:t>
                      </a:r>
                      <a:r>
                        <a:rPr lang="en-US" sz="1000" dirty="0">
                          <a:solidFill>
                            <a:sysClr val="windowText" lastClr="000000"/>
                          </a:solidFill>
                          <a:effectLst/>
                        </a:rPr>
                        <a:t> </a:t>
                      </a:r>
                      <a:r>
                        <a:rPr lang="en-US" sz="1000" dirty="0" err="1">
                          <a:solidFill>
                            <a:sysClr val="windowText" lastClr="000000"/>
                          </a:solidFill>
                          <a:effectLst/>
                        </a:rPr>
                        <a:t>công</a:t>
                      </a:r>
                      <a:r>
                        <a:rPr lang="en-US" sz="1000" dirty="0">
                          <a:solidFill>
                            <a:sysClr val="windowText" lastClr="000000"/>
                          </a:solidFill>
                          <a:effectLst/>
                        </a:rPr>
                        <a:t> </a:t>
                      </a:r>
                      <a:r>
                        <a:rPr lang="en-US" sz="1000" dirty="0" err="1">
                          <a:solidFill>
                            <a:sysClr val="windowText" lastClr="000000"/>
                          </a:solidFill>
                          <a:effectLst/>
                        </a:rPr>
                        <a:t>bố</a:t>
                      </a:r>
                      <a:r>
                        <a:rPr lang="en-US" sz="1000" dirty="0">
                          <a:solidFill>
                            <a:sysClr val="windowText" lastClr="000000"/>
                          </a:solidFill>
                          <a:effectLst/>
                        </a:rPr>
                        <a:t> </a:t>
                      </a:r>
                      <a:r>
                        <a:rPr lang="en-US" sz="1000" dirty="0" err="1">
                          <a:solidFill>
                            <a:sysClr val="windowText" lastClr="000000"/>
                          </a:solidFill>
                          <a:effectLst/>
                        </a:rPr>
                        <a:t>tại</a:t>
                      </a:r>
                      <a:r>
                        <a:rPr lang="en-US" sz="1000" dirty="0">
                          <a:solidFill>
                            <a:sysClr val="windowText" lastClr="000000"/>
                          </a:solidFill>
                          <a:effectLst/>
                        </a:rPr>
                        <a:t> </a:t>
                      </a:r>
                      <a:r>
                        <a:rPr lang="en-US" sz="1000" dirty="0" err="1">
                          <a:solidFill>
                            <a:sysClr val="windowText" lastClr="000000"/>
                          </a:solidFill>
                          <a:effectLst/>
                        </a:rPr>
                        <a:t>thời</a:t>
                      </a:r>
                      <a:r>
                        <a:rPr lang="en-US" sz="1000" dirty="0">
                          <a:solidFill>
                            <a:sysClr val="windowText" lastClr="000000"/>
                          </a:solidFill>
                          <a:effectLst/>
                        </a:rPr>
                        <a:t> </a:t>
                      </a:r>
                      <a:r>
                        <a:rPr lang="en-US" sz="1000" dirty="0" err="1">
                          <a:solidFill>
                            <a:sysClr val="windowText" lastClr="000000"/>
                          </a:solidFill>
                          <a:effectLst/>
                        </a:rPr>
                        <a:t>điểm</a:t>
                      </a:r>
                      <a:r>
                        <a:rPr lang="en-US" sz="1000" dirty="0">
                          <a:solidFill>
                            <a:sysClr val="windowText" lastClr="000000"/>
                          </a:solidFill>
                          <a:effectLst/>
                        </a:rPr>
                        <a:t> </a:t>
                      </a:r>
                      <a:r>
                        <a:rPr lang="en-US" sz="1000" dirty="0" err="1">
                          <a:solidFill>
                            <a:sysClr val="windowText" lastClr="000000"/>
                          </a:solidFill>
                          <a:effectLst/>
                        </a:rPr>
                        <a:t>gần</a:t>
                      </a:r>
                      <a:r>
                        <a:rPr lang="en-US" sz="1000" dirty="0">
                          <a:solidFill>
                            <a:sysClr val="windowText" lastClr="000000"/>
                          </a:solidFill>
                          <a:effectLst/>
                        </a:rPr>
                        <a:t> </a:t>
                      </a:r>
                      <a:r>
                        <a:rPr lang="en-US" sz="1000" dirty="0" err="1">
                          <a:solidFill>
                            <a:sysClr val="windowText" lastClr="000000"/>
                          </a:solidFill>
                          <a:effectLst/>
                        </a:rPr>
                        <a:t>nhất</a:t>
                      </a:r>
                      <a:r>
                        <a:rPr lang="en-US" sz="1000" dirty="0">
                          <a:solidFill>
                            <a:sysClr val="windowText" lastClr="000000"/>
                          </a:solidFill>
                          <a:effectLst/>
                        </a:rPr>
                        <a:t> </a:t>
                      </a:r>
                      <a:r>
                        <a:rPr lang="en-US" sz="1000" dirty="0" err="1">
                          <a:solidFill>
                            <a:sysClr val="windowText" lastClr="000000"/>
                          </a:solidFill>
                          <a:effectLst/>
                        </a:rPr>
                        <a:t>với</a:t>
                      </a:r>
                      <a:r>
                        <a:rPr lang="en-US" sz="1000" dirty="0">
                          <a:solidFill>
                            <a:sysClr val="windowText" lastClr="000000"/>
                          </a:solidFill>
                          <a:effectLst/>
                        </a:rPr>
                        <a:t> </a:t>
                      </a:r>
                      <a:r>
                        <a:rPr lang="en-US" sz="1000" dirty="0" err="1">
                          <a:solidFill>
                            <a:sysClr val="windowText" lastClr="000000"/>
                          </a:solidFill>
                          <a:effectLst/>
                        </a:rPr>
                        <a:t>thời</a:t>
                      </a:r>
                      <a:r>
                        <a:rPr lang="en-US" sz="1000" dirty="0">
                          <a:solidFill>
                            <a:sysClr val="windowText" lastClr="000000"/>
                          </a:solidFill>
                          <a:effectLst/>
                        </a:rPr>
                        <a:t> </a:t>
                      </a:r>
                      <a:r>
                        <a:rPr lang="en-US" sz="1000" dirty="0" err="1">
                          <a:solidFill>
                            <a:sysClr val="windowText" lastClr="000000"/>
                          </a:solidFill>
                          <a:effectLst/>
                        </a:rPr>
                        <a:t>điểm</a:t>
                      </a:r>
                      <a:r>
                        <a:rPr lang="en-US" sz="1000" dirty="0">
                          <a:solidFill>
                            <a:sysClr val="windowText" lastClr="000000"/>
                          </a:solidFill>
                          <a:effectLst/>
                        </a:rPr>
                        <a:t> </a:t>
                      </a:r>
                      <a:r>
                        <a:rPr lang="en-US" sz="1000" dirty="0" err="1">
                          <a:solidFill>
                            <a:sysClr val="windowText" lastClr="000000"/>
                          </a:solidFill>
                          <a:effectLst/>
                        </a:rPr>
                        <a:t>xác</a:t>
                      </a:r>
                      <a:r>
                        <a:rPr lang="en-US" sz="1000" dirty="0">
                          <a:solidFill>
                            <a:sysClr val="windowText" lastClr="000000"/>
                          </a:solidFill>
                          <a:effectLst/>
                        </a:rPr>
                        <a:t> </a:t>
                      </a:r>
                      <a:r>
                        <a:rPr lang="en-US" sz="1000" dirty="0" err="1">
                          <a:solidFill>
                            <a:sysClr val="windowText" lastClr="000000"/>
                          </a:solidFill>
                          <a:effectLst/>
                        </a:rPr>
                        <a:t>định</a:t>
                      </a:r>
                      <a:r>
                        <a:rPr lang="en-US" sz="1000" dirty="0">
                          <a:solidFill>
                            <a:sysClr val="windowText" lastClr="000000"/>
                          </a:solidFill>
                          <a:effectLst/>
                        </a:rPr>
                        <a:t> </a:t>
                      </a:r>
                      <a:r>
                        <a:rPr lang="en-US" sz="1000" dirty="0" err="1">
                          <a:solidFill>
                            <a:sysClr val="windowText" lastClr="000000"/>
                          </a:solidFill>
                          <a:effectLst/>
                        </a:rPr>
                        <a:t>giá</a:t>
                      </a:r>
                      <a:r>
                        <a:rPr lang="en-US" sz="1000" dirty="0">
                          <a:solidFill>
                            <a:sysClr val="windowText" lastClr="000000"/>
                          </a:solidFill>
                          <a:effectLst/>
                        </a:rPr>
                        <a:t> </a:t>
                      </a:r>
                      <a:r>
                        <a:rPr lang="en-US" sz="1000" dirty="0" err="1">
                          <a:solidFill>
                            <a:sysClr val="windowText" lastClr="000000"/>
                          </a:solidFill>
                          <a:effectLst/>
                        </a:rPr>
                        <a:t>trị</a:t>
                      </a:r>
                      <a:r>
                        <a:rPr lang="en-US" sz="1000" dirty="0">
                          <a:solidFill>
                            <a:sysClr val="windowText" lastClr="000000"/>
                          </a:solidFill>
                          <a:effectLst/>
                        </a:rPr>
                        <a:t> </a:t>
                      </a:r>
                      <a:r>
                        <a:rPr lang="en-US" sz="1000" dirty="0" err="1">
                          <a:solidFill>
                            <a:sysClr val="windowText" lastClr="000000"/>
                          </a:solidFill>
                          <a:effectLst/>
                        </a:rPr>
                        <a:t>doanh</a:t>
                      </a:r>
                      <a:r>
                        <a:rPr lang="en-US" sz="1000" dirty="0">
                          <a:solidFill>
                            <a:sysClr val="windowText" lastClr="000000"/>
                          </a:solidFill>
                          <a:effectLst/>
                        </a:rPr>
                        <a:t> </a:t>
                      </a:r>
                      <a:r>
                        <a:rPr lang="en-US" sz="1000" dirty="0" err="1">
                          <a:solidFill>
                            <a:sysClr val="windowText" lastClr="000000"/>
                          </a:solidFill>
                          <a:effectLst/>
                        </a:rPr>
                        <a:t>nghiệp</a:t>
                      </a:r>
                      <a:endParaRPr lang="en-US" sz="1000" dirty="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3076757"/>
                  </a:ext>
                </a:extLst>
              </a:tr>
            </a:tbl>
          </a:graphicData>
        </a:graphic>
      </p:graphicFrame>
      <p:graphicFrame>
        <p:nvGraphicFramePr>
          <p:cNvPr id="7" name="Table 6">
            <a:extLst>
              <a:ext uri="{FF2B5EF4-FFF2-40B4-BE49-F238E27FC236}">
                <a16:creationId xmlns:a16="http://schemas.microsoft.com/office/drawing/2014/main" id="{7B737E19-8EF0-2E4F-953E-E6051E437C8F}"/>
              </a:ext>
            </a:extLst>
          </p:cNvPr>
          <p:cNvGraphicFramePr>
            <a:graphicFrameLocks noGrp="1"/>
          </p:cNvGraphicFramePr>
          <p:nvPr>
            <p:extLst>
              <p:ext uri="{D42A27DB-BD31-4B8C-83A1-F6EECF244321}">
                <p14:modId xmlns:p14="http://schemas.microsoft.com/office/powerpoint/2010/main" val="1334198980"/>
              </p:ext>
            </p:extLst>
          </p:nvPr>
        </p:nvGraphicFramePr>
        <p:xfrm>
          <a:off x="779463" y="3310758"/>
          <a:ext cx="7583488" cy="3008092"/>
        </p:xfrm>
        <a:graphic>
          <a:graphicData uri="http://schemas.openxmlformats.org/drawingml/2006/table">
            <a:tbl>
              <a:tblPr firstRow="1" firstCol="1" bandRow="1">
                <a:tableStyleId>{5C22544A-7EE6-4342-B048-85BDC9FD1C3A}</a:tableStyleId>
              </a:tblPr>
              <a:tblGrid>
                <a:gridCol w="1502577">
                  <a:extLst>
                    <a:ext uri="{9D8B030D-6E8A-4147-A177-3AD203B41FA5}">
                      <a16:colId xmlns:a16="http://schemas.microsoft.com/office/drawing/2014/main" val="4086678985"/>
                    </a:ext>
                  </a:extLst>
                </a:gridCol>
                <a:gridCol w="1530818">
                  <a:extLst>
                    <a:ext uri="{9D8B030D-6E8A-4147-A177-3AD203B41FA5}">
                      <a16:colId xmlns:a16="http://schemas.microsoft.com/office/drawing/2014/main" val="2868506799"/>
                    </a:ext>
                  </a:extLst>
                </a:gridCol>
                <a:gridCol w="1530818">
                  <a:extLst>
                    <a:ext uri="{9D8B030D-6E8A-4147-A177-3AD203B41FA5}">
                      <a16:colId xmlns:a16="http://schemas.microsoft.com/office/drawing/2014/main" val="2695569770"/>
                    </a:ext>
                  </a:extLst>
                </a:gridCol>
                <a:gridCol w="1530818">
                  <a:extLst>
                    <a:ext uri="{9D8B030D-6E8A-4147-A177-3AD203B41FA5}">
                      <a16:colId xmlns:a16="http://schemas.microsoft.com/office/drawing/2014/main" val="3728765569"/>
                    </a:ext>
                  </a:extLst>
                </a:gridCol>
                <a:gridCol w="1488457">
                  <a:extLst>
                    <a:ext uri="{9D8B030D-6E8A-4147-A177-3AD203B41FA5}">
                      <a16:colId xmlns:a16="http://schemas.microsoft.com/office/drawing/2014/main" val="2001898785"/>
                    </a:ext>
                  </a:extLst>
                </a:gridCol>
              </a:tblGrid>
              <a:tr h="271963">
                <a:tc>
                  <a:txBody>
                    <a:bodyPr/>
                    <a:lstStyle/>
                    <a:p>
                      <a:pPr algn="ctr">
                        <a:spcBef>
                          <a:spcPts val="600"/>
                        </a:spcBef>
                        <a:spcAft>
                          <a:spcPts val="600"/>
                        </a:spcAft>
                      </a:pPr>
                      <a:r>
                        <a:rPr lang="en-US" sz="1400">
                          <a:solidFill>
                            <a:sysClr val="windowText" lastClr="000000"/>
                          </a:solidFill>
                          <a:effectLst/>
                        </a:rPr>
                        <a:t>Năm</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400">
                          <a:solidFill>
                            <a:sysClr val="windowText" lastClr="000000"/>
                          </a:solidFill>
                          <a:effectLst/>
                        </a:rPr>
                        <a:t>2014</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400">
                          <a:solidFill>
                            <a:sysClr val="windowText" lastClr="000000"/>
                          </a:solidFill>
                          <a:effectLst/>
                        </a:rPr>
                        <a:t>2015</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400">
                          <a:solidFill>
                            <a:sysClr val="windowText" lastClr="000000"/>
                          </a:solidFill>
                          <a:effectLst/>
                        </a:rPr>
                        <a:t>2016</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400">
                          <a:solidFill>
                            <a:sysClr val="windowText" lastClr="000000"/>
                          </a:solidFill>
                          <a:effectLst/>
                        </a:rPr>
                        <a:t>Bình quân</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58175395"/>
                  </a:ext>
                </a:extLst>
              </a:tr>
              <a:tr h="271963">
                <a:tc>
                  <a:txBody>
                    <a:bodyPr/>
                    <a:lstStyle/>
                    <a:p>
                      <a:pPr algn="l">
                        <a:spcBef>
                          <a:spcPts val="600"/>
                        </a:spcBef>
                        <a:spcAft>
                          <a:spcPts val="600"/>
                        </a:spcAft>
                      </a:pPr>
                      <a:r>
                        <a:rPr lang="en-US" sz="1400">
                          <a:solidFill>
                            <a:sysClr val="windowText" lastClr="000000"/>
                          </a:solidFill>
                          <a:effectLst/>
                        </a:rPr>
                        <a:t>Vốn chủ sử hữu</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4.214.282.218.477</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2.377.683.422.797</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2.873.361.768.125</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3.155.109.136.466</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5357030"/>
                  </a:ext>
                </a:extLst>
              </a:tr>
              <a:tr h="271963">
                <a:tc>
                  <a:txBody>
                    <a:bodyPr/>
                    <a:lstStyle/>
                    <a:p>
                      <a:pPr algn="l">
                        <a:spcBef>
                          <a:spcPts val="600"/>
                        </a:spcBef>
                        <a:spcAft>
                          <a:spcPts val="600"/>
                        </a:spcAft>
                      </a:pPr>
                      <a:r>
                        <a:rPr lang="en-US" sz="1400">
                          <a:solidFill>
                            <a:sysClr val="windowText" lastClr="000000"/>
                          </a:solidFill>
                          <a:effectLst/>
                        </a:rPr>
                        <a:t>Lợi nhuận sau thuế</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6.558.749.747</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-1.320.840.277.401</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366.619.827.049</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-315.887.233.535</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659326"/>
                  </a:ext>
                </a:extLst>
              </a:tr>
              <a:tr h="271963">
                <a:tc>
                  <a:txBody>
                    <a:bodyPr/>
                    <a:lstStyle/>
                    <a:p>
                      <a:pPr algn="l">
                        <a:spcBef>
                          <a:spcPts val="600"/>
                        </a:spcBef>
                        <a:spcAft>
                          <a:spcPts val="600"/>
                        </a:spcAft>
                      </a:pPr>
                      <a:r>
                        <a:rPr lang="en-US" sz="1400">
                          <a:solidFill>
                            <a:sysClr val="windowText" lastClr="000000"/>
                          </a:solidFill>
                          <a:effectLst/>
                        </a:rPr>
                        <a:t>ROE</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0,16%</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-55,55%</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600"/>
                        </a:spcBef>
                        <a:spcAft>
                          <a:spcPts val="600"/>
                        </a:spcAft>
                      </a:pPr>
                      <a:r>
                        <a:rPr lang="en-US" sz="1400">
                          <a:solidFill>
                            <a:sysClr val="windowText" lastClr="000000"/>
                          </a:solidFill>
                          <a:effectLst/>
                        </a:rPr>
                        <a:t>12,76%</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-10,01%</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2955973"/>
                  </a:ext>
                </a:extLst>
              </a:tr>
              <a:tr h="534037">
                <a:tc>
                  <a:txBody>
                    <a:bodyPr/>
                    <a:lstStyle/>
                    <a:p>
                      <a:pPr algn="l">
                        <a:spcBef>
                          <a:spcPts val="600"/>
                        </a:spcBef>
                        <a:spcAft>
                          <a:spcPts val="600"/>
                        </a:spcAft>
                      </a:pPr>
                      <a:r>
                        <a:rPr lang="en-US" sz="1400">
                          <a:solidFill>
                            <a:sysClr val="windowText" lastClr="000000"/>
                          </a:solidFill>
                          <a:effectLst/>
                        </a:rPr>
                        <a:t>Lãi suất trái phiếu CP kỳ hạn 5 năm (ngày 22/6/2017)</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5,1%</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4169504"/>
                  </a:ext>
                </a:extLst>
              </a:tr>
              <a:tr h="271963">
                <a:tc>
                  <a:txBody>
                    <a:bodyPr/>
                    <a:lstStyle/>
                    <a:p>
                      <a:pPr algn="l">
                        <a:spcBef>
                          <a:spcPts val="600"/>
                        </a:spcBef>
                        <a:spcAft>
                          <a:spcPts val="600"/>
                        </a:spcAft>
                      </a:pPr>
                      <a:r>
                        <a:rPr lang="en-US" sz="1400">
                          <a:solidFill>
                            <a:sysClr val="windowText" lastClr="000000"/>
                          </a:solidFill>
                          <a:effectLst/>
                        </a:rPr>
                        <a:t>ROE – LS TPCP</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a:solidFill>
                            <a:sysClr val="windowText" lastClr="000000"/>
                          </a:solidFill>
                          <a:effectLst/>
                        </a:rPr>
                        <a:t>-15,11%</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8610346"/>
                  </a:ext>
                </a:extLst>
              </a:tr>
              <a:tr h="534037">
                <a:tc>
                  <a:txBody>
                    <a:bodyPr/>
                    <a:lstStyle/>
                    <a:p>
                      <a:pPr algn="l">
                        <a:spcBef>
                          <a:spcPts val="600"/>
                        </a:spcBef>
                        <a:spcAft>
                          <a:spcPts val="600"/>
                        </a:spcAft>
                      </a:pPr>
                      <a:r>
                        <a:rPr lang="en-US" sz="1400">
                          <a:solidFill>
                            <a:sysClr val="windowText" lastClr="000000"/>
                          </a:solidFill>
                          <a:effectLst/>
                        </a:rPr>
                        <a:t>Giá trị lợi thế kinh doanh (theo ROE và LS TPCP)</a:t>
                      </a:r>
                      <a:endParaRPr lang="en-US" sz="160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en-US" sz="16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r">
                        <a:spcBef>
                          <a:spcPts val="600"/>
                        </a:spcBef>
                        <a:spcAft>
                          <a:spcPts val="600"/>
                        </a:spcAft>
                      </a:pPr>
                      <a:r>
                        <a:rPr lang="en-US" sz="1400" dirty="0">
                          <a:solidFill>
                            <a:sysClr val="windowText" lastClr="000000"/>
                          </a:solidFill>
                          <a:effectLst/>
                        </a:rPr>
                        <a:t>0</a:t>
                      </a:r>
                      <a:endParaRPr lang="en-US" sz="1600" dirty="0">
                        <a:solidFill>
                          <a:sysClr val="windowText" lastClr="000000"/>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7224967"/>
                  </a:ext>
                </a:extLst>
              </a:tr>
            </a:tbl>
          </a:graphicData>
        </a:graphic>
      </p:graphicFrame>
    </p:spTree>
    <p:extLst>
      <p:ext uri="{BB962C8B-B14F-4D97-AF65-F5344CB8AC3E}">
        <p14:creationId xmlns:p14="http://schemas.microsoft.com/office/powerpoint/2010/main" val="223028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dirty="0"/>
              <a:t>C</a:t>
            </a:r>
            <a:r>
              <a:rPr lang="vi-VN" dirty="0"/>
              <a:t>ơ sở</a:t>
            </a:r>
            <a:r>
              <a:rPr lang="en-US" dirty="0"/>
              <a:t> </a:t>
            </a:r>
            <a:r>
              <a:rPr lang="en-US" dirty="0" err="1"/>
              <a:t>lý</a:t>
            </a:r>
            <a:r>
              <a:rPr lang="en-US" dirty="0"/>
              <a:t> </a:t>
            </a:r>
            <a:r>
              <a:rPr lang="en-US" dirty="0" err="1"/>
              <a:t>luận</a:t>
            </a:r>
            <a:endParaRPr lang="en-US" dirty="0"/>
          </a:p>
        </p:txBody>
      </p:sp>
      <p:sp>
        <p:nvSpPr>
          <p:cNvPr id="36866" name="Slide Number Placeholder 7"/>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9439237-2E37-194C-BE3C-A8F0E3E16920}" type="slidenum">
              <a:rPr lang="en-US" sz="1400">
                <a:latin typeface="Arial" charset="0"/>
              </a:rPr>
              <a:pPr eaLnBrk="1" hangingPunct="1"/>
              <a:t>5</a:t>
            </a:fld>
            <a:endParaRPr lang="en-US" sz="1400">
              <a:latin typeface="Arial" charset="0"/>
            </a:endParaRPr>
          </a:p>
        </p:txBody>
      </p:sp>
      <p:sp>
        <p:nvSpPr>
          <p:cNvPr id="6" name="TextBox 5"/>
          <p:cNvSpPr txBox="1"/>
          <p:nvPr/>
        </p:nvSpPr>
        <p:spPr>
          <a:xfrm>
            <a:off x="779463" y="1656460"/>
            <a:ext cx="7467600" cy="4638258"/>
          </a:xfrm>
          <a:prstGeom prst="cloud">
            <a:avLst/>
          </a:prstGeom>
        </p:spPr>
        <p:style>
          <a:lnRef idx="3">
            <a:schemeClr val="lt1"/>
          </a:lnRef>
          <a:fillRef idx="1">
            <a:schemeClr val="dk1"/>
          </a:fillRef>
          <a:effectRef idx="1">
            <a:schemeClr val="dk1"/>
          </a:effectRef>
          <a:fontRef idx="minor">
            <a:schemeClr val="lt1"/>
          </a:fontRef>
        </p:style>
        <p:txBody>
          <a:bodyPr>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algn="ctr" eaLnBrk="1" hangingPunct="1">
              <a:defRPr/>
            </a:pPr>
            <a:r>
              <a:rPr lang="en-US" dirty="0" err="1">
                <a:solidFill>
                  <a:srgbClr val="2B166E"/>
                </a:solidFill>
                <a:latin typeface="Verdana" charset="0"/>
              </a:rPr>
              <a:t>Phương</a:t>
            </a:r>
            <a:r>
              <a:rPr lang="en-US" dirty="0">
                <a:solidFill>
                  <a:srgbClr val="2B166E"/>
                </a:solidFill>
                <a:latin typeface="Verdana" charset="0"/>
              </a:rPr>
              <a:t> </a:t>
            </a:r>
            <a:r>
              <a:rPr lang="en-US" dirty="0" err="1">
                <a:solidFill>
                  <a:srgbClr val="2B166E"/>
                </a:solidFill>
                <a:latin typeface="Verdana" charset="0"/>
              </a:rPr>
              <a:t>pháp</a:t>
            </a:r>
            <a:r>
              <a:rPr lang="en-US" dirty="0">
                <a:solidFill>
                  <a:srgbClr val="2B166E"/>
                </a:solidFill>
                <a:latin typeface="Verdana" charset="0"/>
              </a:rPr>
              <a:t> </a:t>
            </a:r>
            <a:r>
              <a:rPr lang="en-US" dirty="0" err="1">
                <a:solidFill>
                  <a:srgbClr val="2B166E"/>
                </a:solidFill>
                <a:latin typeface="Verdana" charset="0"/>
              </a:rPr>
              <a:t>giá</a:t>
            </a:r>
            <a:r>
              <a:rPr lang="en-US" dirty="0">
                <a:solidFill>
                  <a:srgbClr val="2B166E"/>
                </a:solidFill>
                <a:latin typeface="Verdana" charset="0"/>
              </a:rPr>
              <a:t> </a:t>
            </a:r>
            <a:r>
              <a:rPr lang="en-US" dirty="0" err="1">
                <a:solidFill>
                  <a:srgbClr val="2B166E"/>
                </a:solidFill>
                <a:latin typeface="Verdana" charset="0"/>
              </a:rPr>
              <a:t>trị</a:t>
            </a:r>
            <a:r>
              <a:rPr lang="en-US" dirty="0">
                <a:solidFill>
                  <a:srgbClr val="2B166E"/>
                </a:solidFill>
                <a:latin typeface="Verdana" charset="0"/>
              </a:rPr>
              <a:t> </a:t>
            </a:r>
            <a:r>
              <a:rPr lang="en-US" dirty="0" err="1">
                <a:solidFill>
                  <a:srgbClr val="2B166E"/>
                </a:solidFill>
                <a:latin typeface="Verdana" charset="0"/>
              </a:rPr>
              <a:t>tài</a:t>
            </a:r>
            <a:r>
              <a:rPr lang="en-US" dirty="0">
                <a:solidFill>
                  <a:srgbClr val="2B166E"/>
                </a:solidFill>
                <a:latin typeface="Verdana" charset="0"/>
              </a:rPr>
              <a:t> </a:t>
            </a:r>
            <a:r>
              <a:rPr lang="en-US" dirty="0" err="1">
                <a:solidFill>
                  <a:srgbClr val="2B166E"/>
                </a:solidFill>
                <a:latin typeface="Verdana" charset="0"/>
              </a:rPr>
              <a:t>sản</a:t>
            </a:r>
            <a:r>
              <a:rPr lang="en-US" dirty="0">
                <a:solidFill>
                  <a:srgbClr val="2B166E"/>
                </a:solidFill>
                <a:latin typeface="Verdana" charset="0"/>
              </a:rPr>
              <a:t> </a:t>
            </a:r>
            <a:r>
              <a:rPr lang="en-US" dirty="0" err="1">
                <a:solidFill>
                  <a:srgbClr val="2B166E"/>
                </a:solidFill>
                <a:latin typeface="Verdana" charset="0"/>
              </a:rPr>
              <a:t>thuần</a:t>
            </a:r>
            <a:r>
              <a:rPr lang="en-US" dirty="0">
                <a:solidFill>
                  <a:srgbClr val="2B166E"/>
                </a:solidFill>
                <a:latin typeface="Verdana" charset="0"/>
              </a:rPr>
              <a:t> </a:t>
            </a:r>
            <a:r>
              <a:rPr lang="en-US" dirty="0" err="1">
                <a:solidFill>
                  <a:srgbClr val="2B166E"/>
                </a:solidFill>
                <a:latin typeface="Verdana" charset="0"/>
              </a:rPr>
              <a:t>là</a:t>
            </a:r>
            <a:r>
              <a:rPr lang="en-US" dirty="0">
                <a:solidFill>
                  <a:srgbClr val="2B166E"/>
                </a:solidFill>
                <a:latin typeface="Verdana" charset="0"/>
              </a:rPr>
              <a:t> </a:t>
            </a:r>
            <a:r>
              <a:rPr lang="en-US" dirty="0" err="1">
                <a:solidFill>
                  <a:srgbClr val="2B166E"/>
                </a:solidFill>
                <a:latin typeface="Verdana" charset="0"/>
              </a:rPr>
              <a:t>phương</a:t>
            </a:r>
            <a:r>
              <a:rPr lang="en-US" dirty="0">
                <a:solidFill>
                  <a:srgbClr val="2B166E"/>
                </a:solidFill>
                <a:latin typeface="Verdana" charset="0"/>
              </a:rPr>
              <a:t> </a:t>
            </a:r>
            <a:r>
              <a:rPr lang="en-US" dirty="0" err="1">
                <a:solidFill>
                  <a:srgbClr val="2B166E"/>
                </a:solidFill>
                <a:latin typeface="Verdana" charset="0"/>
              </a:rPr>
              <a:t>pháp</a:t>
            </a:r>
            <a:r>
              <a:rPr lang="en-US" dirty="0">
                <a:solidFill>
                  <a:srgbClr val="2B166E"/>
                </a:solidFill>
                <a:latin typeface="Verdana" charset="0"/>
              </a:rPr>
              <a:t> </a:t>
            </a:r>
            <a:r>
              <a:rPr lang="en-US" dirty="0" err="1">
                <a:solidFill>
                  <a:srgbClr val="2B166E"/>
                </a:solidFill>
                <a:latin typeface="Verdana" charset="0"/>
              </a:rPr>
              <a:t>ước</a:t>
            </a:r>
            <a:r>
              <a:rPr lang="en-US" dirty="0">
                <a:solidFill>
                  <a:srgbClr val="2B166E"/>
                </a:solidFill>
                <a:latin typeface="Verdana" charset="0"/>
              </a:rPr>
              <a:t> </a:t>
            </a:r>
            <a:r>
              <a:rPr lang="en-US" dirty="0" err="1">
                <a:solidFill>
                  <a:srgbClr val="2B166E"/>
                </a:solidFill>
                <a:latin typeface="Verdana" charset="0"/>
              </a:rPr>
              <a:t>tính</a:t>
            </a:r>
            <a:r>
              <a:rPr lang="en-US" dirty="0">
                <a:solidFill>
                  <a:srgbClr val="2B166E"/>
                </a:solidFill>
                <a:latin typeface="Verdana" charset="0"/>
              </a:rPr>
              <a:t> </a:t>
            </a:r>
            <a:r>
              <a:rPr lang="en-US" dirty="0" err="1">
                <a:solidFill>
                  <a:srgbClr val="2B166E"/>
                </a:solidFill>
                <a:latin typeface="Verdana" charset="0"/>
              </a:rPr>
              <a:t>giá</a:t>
            </a:r>
            <a:r>
              <a:rPr lang="en-US" dirty="0">
                <a:solidFill>
                  <a:srgbClr val="2B166E"/>
                </a:solidFill>
                <a:latin typeface="Verdana" charset="0"/>
              </a:rPr>
              <a:t> </a:t>
            </a:r>
            <a:r>
              <a:rPr lang="en-US" dirty="0" err="1">
                <a:solidFill>
                  <a:srgbClr val="2B166E"/>
                </a:solidFill>
                <a:latin typeface="Verdana" charset="0"/>
              </a:rPr>
              <a:t>trị</a:t>
            </a:r>
            <a:r>
              <a:rPr lang="en-US" dirty="0">
                <a:solidFill>
                  <a:srgbClr val="2B166E"/>
                </a:solidFill>
                <a:latin typeface="Verdana" charset="0"/>
              </a:rPr>
              <a:t> </a:t>
            </a:r>
            <a:r>
              <a:rPr lang="en-US" dirty="0" err="1">
                <a:solidFill>
                  <a:srgbClr val="2B166E"/>
                </a:solidFill>
                <a:latin typeface="Verdana" charset="0"/>
              </a:rPr>
              <a:t>doanh</a:t>
            </a:r>
            <a:r>
              <a:rPr lang="en-US" dirty="0">
                <a:solidFill>
                  <a:srgbClr val="2B166E"/>
                </a:solidFill>
                <a:latin typeface="Verdana" charset="0"/>
              </a:rPr>
              <a:t> </a:t>
            </a:r>
            <a:r>
              <a:rPr lang="en-US" dirty="0" err="1">
                <a:solidFill>
                  <a:srgbClr val="2B166E"/>
                </a:solidFill>
                <a:latin typeface="Verdana" charset="0"/>
              </a:rPr>
              <a:t>nghiệp</a:t>
            </a:r>
            <a:r>
              <a:rPr lang="en-US" dirty="0">
                <a:solidFill>
                  <a:srgbClr val="2B166E"/>
                </a:solidFill>
                <a:latin typeface="Verdana" charset="0"/>
              </a:rPr>
              <a:t> </a:t>
            </a:r>
            <a:r>
              <a:rPr lang="en-US" dirty="0" err="1">
                <a:solidFill>
                  <a:srgbClr val="2B166E"/>
                </a:solidFill>
                <a:latin typeface="Verdana" charset="0"/>
              </a:rPr>
              <a:t>dựa</a:t>
            </a:r>
            <a:r>
              <a:rPr lang="en-US" dirty="0">
                <a:solidFill>
                  <a:srgbClr val="2B166E"/>
                </a:solidFill>
                <a:latin typeface="Verdana" charset="0"/>
              </a:rPr>
              <a:t> </a:t>
            </a:r>
            <a:r>
              <a:rPr lang="en-US" dirty="0" err="1">
                <a:solidFill>
                  <a:srgbClr val="2B166E"/>
                </a:solidFill>
                <a:latin typeface="Verdana" charset="0"/>
              </a:rPr>
              <a:t>trên</a:t>
            </a:r>
            <a:r>
              <a:rPr lang="en-US" dirty="0">
                <a:solidFill>
                  <a:srgbClr val="2B166E"/>
                </a:solidFill>
                <a:latin typeface="Verdana" charset="0"/>
              </a:rPr>
              <a:t> </a:t>
            </a:r>
            <a:r>
              <a:rPr lang="en-US" b="1" u="sng" dirty="0" err="1">
                <a:solidFill>
                  <a:srgbClr val="2B166E"/>
                </a:solidFill>
                <a:latin typeface="Verdana" charset="0"/>
              </a:rPr>
              <a:t>tổng</a:t>
            </a:r>
            <a:r>
              <a:rPr lang="en-US" b="1" u="sng" dirty="0">
                <a:solidFill>
                  <a:srgbClr val="2B166E"/>
                </a:solidFill>
                <a:latin typeface="Verdana" charset="0"/>
              </a:rPr>
              <a:t> </a:t>
            </a:r>
            <a:r>
              <a:rPr lang="en-US" b="1" u="sng" dirty="0" err="1">
                <a:solidFill>
                  <a:srgbClr val="2B166E"/>
                </a:solidFill>
                <a:latin typeface="Verdana" charset="0"/>
              </a:rPr>
              <a:t>giá</a:t>
            </a:r>
            <a:r>
              <a:rPr lang="en-US" b="1" u="sng" dirty="0">
                <a:solidFill>
                  <a:srgbClr val="2B166E"/>
                </a:solidFill>
                <a:latin typeface="Verdana" charset="0"/>
              </a:rPr>
              <a:t> </a:t>
            </a:r>
            <a:r>
              <a:rPr lang="en-US" b="1" u="sng" dirty="0" err="1">
                <a:solidFill>
                  <a:srgbClr val="2B166E"/>
                </a:solidFill>
                <a:latin typeface="Verdana" charset="0"/>
              </a:rPr>
              <a:t>trị</a:t>
            </a:r>
            <a:r>
              <a:rPr lang="en-US" b="1" u="sng" dirty="0">
                <a:solidFill>
                  <a:srgbClr val="2B166E"/>
                </a:solidFill>
                <a:latin typeface="Verdana" charset="0"/>
              </a:rPr>
              <a:t> </a:t>
            </a:r>
            <a:r>
              <a:rPr lang="en-US" b="1" u="sng" dirty="0" err="1">
                <a:solidFill>
                  <a:srgbClr val="2B166E"/>
                </a:solidFill>
                <a:latin typeface="Verdana" charset="0"/>
              </a:rPr>
              <a:t>tài</a:t>
            </a:r>
            <a:r>
              <a:rPr lang="en-US" b="1" u="sng" dirty="0">
                <a:solidFill>
                  <a:srgbClr val="2B166E"/>
                </a:solidFill>
                <a:latin typeface="Verdana" charset="0"/>
              </a:rPr>
              <a:t> </a:t>
            </a:r>
            <a:r>
              <a:rPr lang="en-US" b="1" u="sng" dirty="0" err="1">
                <a:solidFill>
                  <a:srgbClr val="2B166E"/>
                </a:solidFill>
                <a:latin typeface="Verdana" charset="0"/>
              </a:rPr>
              <a:t>sản</a:t>
            </a:r>
            <a:r>
              <a:rPr lang="en-US" b="1" u="sng" dirty="0">
                <a:solidFill>
                  <a:srgbClr val="2B166E"/>
                </a:solidFill>
                <a:latin typeface="Verdana" charset="0"/>
              </a:rPr>
              <a:t> </a:t>
            </a:r>
            <a:r>
              <a:rPr lang="en-US" b="1" u="sng" dirty="0" err="1">
                <a:solidFill>
                  <a:srgbClr val="2B166E"/>
                </a:solidFill>
                <a:latin typeface="Verdana" charset="0"/>
              </a:rPr>
              <a:t>thực</a:t>
            </a:r>
            <a:r>
              <a:rPr lang="en-US" b="1" u="sng" dirty="0">
                <a:solidFill>
                  <a:srgbClr val="2B166E"/>
                </a:solidFill>
                <a:latin typeface="Verdana" charset="0"/>
              </a:rPr>
              <a:t> </a:t>
            </a:r>
            <a:r>
              <a:rPr lang="en-US" b="1" u="sng" dirty="0" err="1">
                <a:solidFill>
                  <a:srgbClr val="2B166E"/>
                </a:solidFill>
                <a:latin typeface="Verdana" charset="0"/>
              </a:rPr>
              <a:t>tế</a:t>
            </a:r>
            <a:r>
              <a:rPr lang="en-US" b="1" u="sng" dirty="0">
                <a:solidFill>
                  <a:srgbClr val="2B166E"/>
                </a:solidFill>
                <a:latin typeface="Verdana" charset="0"/>
              </a:rPr>
              <a:t> </a:t>
            </a:r>
            <a:r>
              <a:rPr lang="en-US" dirty="0" err="1">
                <a:solidFill>
                  <a:srgbClr val="2B166E"/>
                </a:solidFill>
                <a:latin typeface="Verdana" charset="0"/>
              </a:rPr>
              <a:t>mà</a:t>
            </a:r>
            <a:r>
              <a:rPr lang="en-US" dirty="0">
                <a:solidFill>
                  <a:srgbClr val="2B166E"/>
                </a:solidFill>
                <a:latin typeface="Verdana" charset="0"/>
              </a:rPr>
              <a:t> </a:t>
            </a:r>
            <a:r>
              <a:rPr lang="en-US" dirty="0" err="1">
                <a:solidFill>
                  <a:srgbClr val="2B166E"/>
                </a:solidFill>
                <a:latin typeface="Verdana" charset="0"/>
              </a:rPr>
              <a:t>doanh</a:t>
            </a:r>
            <a:r>
              <a:rPr lang="en-US" dirty="0">
                <a:solidFill>
                  <a:srgbClr val="2B166E"/>
                </a:solidFill>
                <a:latin typeface="Verdana" charset="0"/>
              </a:rPr>
              <a:t> </a:t>
            </a:r>
            <a:r>
              <a:rPr lang="en-US" dirty="0" err="1">
                <a:solidFill>
                  <a:srgbClr val="2B166E"/>
                </a:solidFill>
                <a:latin typeface="Verdana" charset="0"/>
              </a:rPr>
              <a:t>nghiệp</a:t>
            </a:r>
            <a:r>
              <a:rPr lang="en-US" dirty="0">
                <a:solidFill>
                  <a:srgbClr val="2B166E"/>
                </a:solidFill>
                <a:latin typeface="Verdana" charset="0"/>
              </a:rPr>
              <a:t> </a:t>
            </a:r>
            <a:r>
              <a:rPr lang="en-US" dirty="0" err="1">
                <a:solidFill>
                  <a:srgbClr val="2B166E"/>
                </a:solidFill>
                <a:latin typeface="Verdana" charset="0"/>
              </a:rPr>
              <a:t>hiện</a:t>
            </a:r>
            <a:r>
              <a:rPr lang="en-US" dirty="0">
                <a:solidFill>
                  <a:srgbClr val="2B166E"/>
                </a:solidFill>
                <a:latin typeface="Verdana" charset="0"/>
              </a:rPr>
              <a:t> </a:t>
            </a:r>
            <a:r>
              <a:rPr lang="en-US" dirty="0" err="1">
                <a:solidFill>
                  <a:srgbClr val="2B166E"/>
                </a:solidFill>
                <a:latin typeface="Verdana" charset="0"/>
              </a:rPr>
              <a:t>đang</a:t>
            </a:r>
            <a:r>
              <a:rPr lang="en-US" dirty="0">
                <a:solidFill>
                  <a:srgbClr val="2B166E"/>
                </a:solidFill>
                <a:latin typeface="Verdana" charset="0"/>
              </a:rPr>
              <a:t> </a:t>
            </a:r>
            <a:r>
              <a:rPr lang="en-US" dirty="0" err="1">
                <a:solidFill>
                  <a:srgbClr val="2B166E"/>
                </a:solidFill>
                <a:latin typeface="Verdana" charset="0"/>
              </a:rPr>
              <a:t>sử</a:t>
            </a:r>
            <a:r>
              <a:rPr lang="en-US" dirty="0">
                <a:solidFill>
                  <a:srgbClr val="2B166E"/>
                </a:solidFill>
                <a:latin typeface="Verdana" charset="0"/>
              </a:rPr>
              <a:t> </a:t>
            </a:r>
            <a:r>
              <a:rPr lang="en-US" dirty="0" err="1">
                <a:solidFill>
                  <a:srgbClr val="2B166E"/>
                </a:solidFill>
                <a:latin typeface="Verdana" charset="0"/>
              </a:rPr>
              <a:t>dụng</a:t>
            </a:r>
            <a:r>
              <a:rPr lang="en-US" dirty="0">
                <a:solidFill>
                  <a:srgbClr val="2B166E"/>
                </a:solidFill>
                <a:latin typeface="Verdana" charset="0"/>
              </a:rPr>
              <a:t> </a:t>
            </a:r>
            <a:r>
              <a:rPr lang="en-US" dirty="0" err="1">
                <a:solidFill>
                  <a:srgbClr val="2B166E"/>
                </a:solidFill>
                <a:latin typeface="Verdana" charset="0"/>
              </a:rPr>
              <a:t>vào</a:t>
            </a:r>
            <a:r>
              <a:rPr lang="en-US" dirty="0">
                <a:solidFill>
                  <a:srgbClr val="2B166E"/>
                </a:solidFill>
                <a:latin typeface="Verdana" charset="0"/>
              </a:rPr>
              <a:t> </a:t>
            </a:r>
            <a:r>
              <a:rPr lang="en-US" dirty="0" err="1">
                <a:solidFill>
                  <a:srgbClr val="2B166E"/>
                </a:solidFill>
                <a:latin typeface="Verdana" charset="0"/>
              </a:rPr>
              <a:t>sản</a:t>
            </a:r>
            <a:r>
              <a:rPr lang="en-US" dirty="0">
                <a:solidFill>
                  <a:srgbClr val="2B166E"/>
                </a:solidFill>
                <a:latin typeface="Verdana" charset="0"/>
              </a:rPr>
              <a:t> </a:t>
            </a:r>
            <a:r>
              <a:rPr lang="en-US" dirty="0" err="1">
                <a:solidFill>
                  <a:srgbClr val="2B166E"/>
                </a:solidFill>
                <a:latin typeface="Verdana" charset="0"/>
              </a:rPr>
              <a:t>xuất</a:t>
            </a:r>
            <a:r>
              <a:rPr lang="en-US" dirty="0">
                <a:solidFill>
                  <a:srgbClr val="2B166E"/>
                </a:solidFill>
                <a:latin typeface="Verdana" charset="0"/>
              </a:rPr>
              <a:t> </a:t>
            </a:r>
            <a:r>
              <a:rPr lang="en-US" dirty="0" err="1">
                <a:solidFill>
                  <a:srgbClr val="2B166E"/>
                </a:solidFill>
                <a:latin typeface="Verdana" charset="0"/>
              </a:rPr>
              <a:t>kinh</a:t>
            </a:r>
            <a:r>
              <a:rPr lang="en-US" dirty="0">
                <a:solidFill>
                  <a:srgbClr val="2B166E"/>
                </a:solidFill>
                <a:latin typeface="Verdana" charset="0"/>
              </a:rPr>
              <a:t> </a:t>
            </a:r>
            <a:r>
              <a:rPr lang="en-US" dirty="0" err="1">
                <a:solidFill>
                  <a:srgbClr val="2B166E"/>
                </a:solidFill>
                <a:latin typeface="Verdana" charset="0"/>
              </a:rPr>
              <a:t>doanh</a:t>
            </a:r>
            <a:r>
              <a:rPr lang="en-US" dirty="0">
                <a:solidFill>
                  <a:srgbClr val="2B166E"/>
                </a:solidFill>
                <a:latin typeface="Verdana" charset="0"/>
              </a:rPr>
              <a:t> </a:t>
            </a:r>
            <a:r>
              <a:rPr lang="en-US" b="1" u="sng" dirty="0" err="1">
                <a:solidFill>
                  <a:srgbClr val="2B166E"/>
                </a:solidFill>
                <a:latin typeface="Verdana" charset="0"/>
              </a:rPr>
              <a:t>sau</a:t>
            </a:r>
            <a:r>
              <a:rPr lang="en-US" b="1" u="sng" dirty="0">
                <a:solidFill>
                  <a:srgbClr val="2B166E"/>
                </a:solidFill>
                <a:latin typeface="Verdana" charset="0"/>
              </a:rPr>
              <a:t> </a:t>
            </a:r>
            <a:r>
              <a:rPr lang="en-US" b="1" u="sng" dirty="0" err="1">
                <a:solidFill>
                  <a:srgbClr val="2B166E"/>
                </a:solidFill>
                <a:latin typeface="Verdana" charset="0"/>
              </a:rPr>
              <a:t>khi</a:t>
            </a:r>
            <a:r>
              <a:rPr lang="en-US" b="1" u="sng" dirty="0">
                <a:solidFill>
                  <a:srgbClr val="2B166E"/>
                </a:solidFill>
                <a:latin typeface="Verdana" charset="0"/>
              </a:rPr>
              <a:t> </a:t>
            </a:r>
            <a:r>
              <a:rPr lang="en-US" b="1" u="sng" dirty="0" err="1">
                <a:solidFill>
                  <a:srgbClr val="2B166E"/>
                </a:solidFill>
                <a:latin typeface="Verdana" charset="0"/>
              </a:rPr>
              <a:t>đã</a:t>
            </a:r>
            <a:r>
              <a:rPr lang="en-US" b="1" u="sng" dirty="0">
                <a:solidFill>
                  <a:srgbClr val="2B166E"/>
                </a:solidFill>
                <a:latin typeface="Verdana" charset="0"/>
              </a:rPr>
              <a:t> </a:t>
            </a:r>
            <a:r>
              <a:rPr lang="en-US" b="1" u="sng" dirty="0" err="1">
                <a:solidFill>
                  <a:srgbClr val="2B166E"/>
                </a:solidFill>
                <a:latin typeface="Verdana" charset="0"/>
              </a:rPr>
              <a:t>trừ</a:t>
            </a:r>
            <a:r>
              <a:rPr lang="en-US" b="1" u="sng" dirty="0">
                <a:solidFill>
                  <a:srgbClr val="2B166E"/>
                </a:solidFill>
                <a:latin typeface="Verdana" charset="0"/>
              </a:rPr>
              <a:t> </a:t>
            </a:r>
            <a:r>
              <a:rPr lang="en-US" b="1" u="sng" dirty="0" err="1">
                <a:solidFill>
                  <a:srgbClr val="2B166E"/>
                </a:solidFill>
                <a:latin typeface="Verdana" charset="0"/>
              </a:rPr>
              <a:t>đi</a:t>
            </a:r>
            <a:r>
              <a:rPr lang="en-US" b="1" u="sng" dirty="0">
                <a:solidFill>
                  <a:srgbClr val="2B166E"/>
                </a:solidFill>
                <a:latin typeface="Verdana" charset="0"/>
              </a:rPr>
              <a:t> </a:t>
            </a:r>
            <a:r>
              <a:rPr lang="en-US" b="1" u="sng" dirty="0" err="1">
                <a:solidFill>
                  <a:srgbClr val="2B166E"/>
                </a:solidFill>
                <a:latin typeface="Verdana" charset="0"/>
              </a:rPr>
              <a:t>khoản</a:t>
            </a:r>
            <a:r>
              <a:rPr lang="en-US" b="1" u="sng" dirty="0">
                <a:solidFill>
                  <a:srgbClr val="2B166E"/>
                </a:solidFill>
                <a:latin typeface="Verdana" charset="0"/>
              </a:rPr>
              <a:t> </a:t>
            </a:r>
            <a:r>
              <a:rPr lang="en-US" b="1" u="sng" dirty="0" err="1">
                <a:solidFill>
                  <a:srgbClr val="2B166E"/>
                </a:solidFill>
                <a:latin typeface="Verdana" charset="0"/>
              </a:rPr>
              <a:t>nợ</a:t>
            </a:r>
            <a:r>
              <a:rPr lang="en-US" b="1" u="sng" dirty="0">
                <a:solidFill>
                  <a:srgbClr val="2B166E"/>
                </a:solidFill>
                <a:latin typeface="Verdana" charset="0"/>
              </a:rPr>
              <a:t> </a:t>
            </a:r>
            <a:r>
              <a:rPr lang="en-US" b="1" u="sng" dirty="0" err="1">
                <a:solidFill>
                  <a:srgbClr val="2B166E"/>
                </a:solidFill>
                <a:latin typeface="Verdana" charset="0"/>
              </a:rPr>
              <a:t>phải</a:t>
            </a:r>
            <a:r>
              <a:rPr lang="en-US" b="1" u="sng" dirty="0">
                <a:solidFill>
                  <a:srgbClr val="2B166E"/>
                </a:solidFill>
                <a:latin typeface="Verdana" charset="0"/>
              </a:rPr>
              <a:t> </a:t>
            </a:r>
            <a:r>
              <a:rPr lang="en-US" b="1" u="sng" dirty="0" err="1">
                <a:solidFill>
                  <a:srgbClr val="2B166E"/>
                </a:solidFill>
                <a:latin typeface="Verdana" charset="0"/>
              </a:rPr>
              <a:t>trả</a:t>
            </a:r>
            <a:endParaRPr lang="en-US" b="1" u="sng" dirty="0">
              <a:solidFill>
                <a:srgbClr val="2B166E"/>
              </a:solidFill>
              <a:latin typeface="Verdana" charset="0"/>
            </a:endParaRPr>
          </a:p>
        </p:txBody>
      </p:sp>
    </p:spTree>
    <p:extLst>
      <p:ext uri="{BB962C8B-B14F-4D97-AF65-F5344CB8AC3E}">
        <p14:creationId xmlns:p14="http://schemas.microsoft.com/office/powerpoint/2010/main" val="210543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dirty="0" err="1"/>
              <a:t>Nội</a:t>
            </a:r>
            <a:r>
              <a:rPr lang="en-US" dirty="0"/>
              <a:t> dung </a:t>
            </a:r>
            <a:r>
              <a:rPr lang="en-US" dirty="0" err="1"/>
              <a:t>phương</a:t>
            </a:r>
            <a:r>
              <a:rPr lang="en-US" dirty="0"/>
              <a:t> </a:t>
            </a:r>
            <a:r>
              <a:rPr lang="en-US" dirty="0" err="1"/>
              <a:t>pháp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4450805"/>
              </p:ext>
            </p:extLst>
          </p:nvPr>
        </p:nvGraphicFramePr>
        <p:xfrm>
          <a:off x="457200" y="1828799"/>
          <a:ext cx="8229600" cy="457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891" name="Slide Number Placeholder 9"/>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9EBAE9F-9836-BB49-9907-AC806342F26F}" type="slidenum">
              <a:rPr lang="en-US" sz="1400">
                <a:latin typeface="Arial" charset="0"/>
              </a:rPr>
              <a:pPr eaLnBrk="1" hangingPunct="1"/>
              <a:t>6</a:t>
            </a:fld>
            <a:endParaRPr lang="en-US" sz="1400">
              <a:latin typeface="Arial" charset="0"/>
            </a:endParaRPr>
          </a:p>
        </p:txBody>
      </p:sp>
    </p:spTree>
    <p:extLst>
      <p:ext uri="{BB962C8B-B14F-4D97-AF65-F5344CB8AC3E}">
        <p14:creationId xmlns:p14="http://schemas.microsoft.com/office/powerpoint/2010/main" val="142089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định</a:t>
            </a:r>
            <a:r>
              <a:rPr lang="en-US" dirty="0"/>
              <a:t> V</a:t>
            </a:r>
            <a:r>
              <a:rPr lang="en-US" baseline="-25000" dirty="0"/>
              <a:t>T</a:t>
            </a:r>
            <a:endParaRPr lang="en-US" dirty="0"/>
          </a:p>
        </p:txBody>
      </p:sp>
      <p:grpSp>
        <p:nvGrpSpPr>
          <p:cNvPr id="4" name="Group 3"/>
          <p:cNvGrpSpPr/>
          <p:nvPr/>
        </p:nvGrpSpPr>
        <p:grpSpPr>
          <a:xfrm>
            <a:off x="914400" y="1676400"/>
            <a:ext cx="7086600" cy="4343400"/>
            <a:chOff x="1143000" y="1371600"/>
            <a:chExt cx="7086600" cy="4343400"/>
          </a:xfrm>
        </p:grpSpPr>
        <p:sp>
          <p:nvSpPr>
            <p:cNvPr id="5" name="AutoShape 3"/>
            <p:cNvSpPr>
              <a:spLocks noChangeArrowheads="1"/>
            </p:cNvSpPr>
            <p:nvPr/>
          </p:nvSpPr>
          <p:spPr bwMode="auto">
            <a:xfrm>
              <a:off x="5562600" y="3048000"/>
              <a:ext cx="2667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6" name="AutoShape 5"/>
            <p:cNvSpPr>
              <a:spLocks noChangeArrowheads="1"/>
            </p:cNvSpPr>
            <p:nvPr/>
          </p:nvSpPr>
          <p:spPr bwMode="auto">
            <a:xfrm>
              <a:off x="1143000" y="3048000"/>
              <a:ext cx="2286000" cy="2667000"/>
            </a:xfrm>
            <a:prstGeom prst="roundRect">
              <a:avLst>
                <a:gd name="adj" fmla="val 16667"/>
              </a:avLst>
            </a:prstGeom>
            <a:noFill/>
            <a:ln w="381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US">
                <a:latin typeface="Verdana" charset="0"/>
              </a:endParaRPr>
            </a:p>
          </p:txBody>
        </p:sp>
        <p:sp>
          <p:nvSpPr>
            <p:cNvPr id="7" name="Text Box 6"/>
            <p:cNvSpPr txBox="1">
              <a:spLocks noChangeArrowheads="1"/>
            </p:cNvSpPr>
            <p:nvPr/>
          </p:nvSpPr>
          <p:spPr bwMode="auto">
            <a:xfrm>
              <a:off x="1219200" y="2971800"/>
              <a:ext cx="203835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sp>
          <p:nvSpPr>
            <p:cNvPr id="8" name="Freeform 7"/>
            <p:cNvSpPr>
              <a:spLocks/>
            </p:cNvSpPr>
            <p:nvPr/>
          </p:nvSpPr>
          <p:spPr bwMode="gray">
            <a:xfrm>
              <a:off x="3222625" y="2951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sp>
          <p:nvSpPr>
            <p:cNvPr id="9" name="Freeform 8"/>
            <p:cNvSpPr>
              <a:spLocks/>
            </p:cNvSpPr>
            <p:nvPr/>
          </p:nvSpPr>
          <p:spPr bwMode="gray">
            <a:xfrm flipH="1">
              <a:off x="4875213" y="29511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latin typeface="Times New Roman" pitchFamily="18" charset="0"/>
                <a:ea typeface="+mn-ea"/>
                <a:cs typeface="+mn-cs"/>
              </a:endParaRPr>
            </a:p>
          </p:txBody>
        </p:sp>
        <p:grpSp>
          <p:nvGrpSpPr>
            <p:cNvPr id="10" name="Group 9"/>
            <p:cNvGrpSpPr>
              <a:grpSpLocks/>
            </p:cNvGrpSpPr>
            <p:nvPr/>
          </p:nvGrpSpPr>
          <p:grpSpPr bwMode="auto">
            <a:xfrm>
              <a:off x="3048000" y="1371600"/>
              <a:ext cx="2998788" cy="1601788"/>
              <a:chOff x="1997" y="1314"/>
              <a:chExt cx="1889" cy="1009"/>
            </a:xfrm>
          </p:grpSpPr>
          <p:grpSp>
            <p:nvGrpSpPr>
              <p:cNvPr id="13" name="Group 11"/>
              <p:cNvGrpSpPr>
                <a:grpSpLocks/>
              </p:cNvGrpSpPr>
              <p:nvPr/>
            </p:nvGrpSpPr>
            <p:grpSpPr bwMode="auto">
              <a:xfrm>
                <a:off x="1997" y="1404"/>
                <a:ext cx="1889" cy="919"/>
                <a:chOff x="1973" y="1027"/>
                <a:chExt cx="1926" cy="937"/>
              </a:xfrm>
            </p:grpSpPr>
            <p:sp>
              <p:nvSpPr>
                <p:cNvPr id="18"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sp>
              <p:nvSpPr>
                <p:cNvPr id="19"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latin typeface="Times New Roman" pitchFamily="18" charset="0"/>
                    <a:ea typeface="+mn-ea"/>
                    <a:cs typeface="+mn-cs"/>
                  </a:endParaRPr>
                </a:p>
              </p:txBody>
            </p:sp>
          </p:grpSp>
          <p:sp>
            <p:nvSpPr>
              <p:cNvPr id="14"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5" name="Oval 14"/>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6" name="Oval 15"/>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sp>
            <p:nvSpPr>
              <p:cNvPr id="17"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latin typeface="Times New Roman" pitchFamily="18" charset="0"/>
                  <a:ea typeface="+mn-ea"/>
                  <a:cs typeface="+mn-cs"/>
                </a:endParaRPr>
              </a:p>
            </p:txBody>
          </p:sp>
        </p:grpSp>
        <p:sp>
          <p:nvSpPr>
            <p:cNvPr id="11" name="Text Box 18"/>
            <p:cNvSpPr txBox="1">
              <a:spLocks noChangeArrowheads="1"/>
            </p:cNvSpPr>
            <p:nvPr/>
          </p:nvSpPr>
          <p:spPr bwMode="auto">
            <a:xfrm>
              <a:off x="3628776" y="1676400"/>
              <a:ext cx="18038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b="1" dirty="0" err="1">
                  <a:solidFill>
                    <a:srgbClr val="103088"/>
                  </a:solidFill>
                </a:rPr>
                <a:t>Xác</a:t>
              </a:r>
              <a:r>
                <a:rPr lang="en-US" b="1" dirty="0">
                  <a:solidFill>
                    <a:srgbClr val="103088"/>
                  </a:solidFill>
                </a:rPr>
                <a:t> </a:t>
              </a:r>
              <a:r>
                <a:rPr lang="en-US" b="1" dirty="0" err="1">
                  <a:solidFill>
                    <a:srgbClr val="103088"/>
                  </a:solidFill>
                </a:rPr>
                <a:t>định</a:t>
              </a:r>
              <a:r>
                <a:rPr lang="en-US" b="1" dirty="0">
                  <a:solidFill>
                    <a:srgbClr val="103088"/>
                  </a:solidFill>
                </a:rPr>
                <a:t> V</a:t>
              </a:r>
              <a:r>
                <a:rPr lang="en-US" b="1" baseline="-25000" dirty="0">
                  <a:solidFill>
                    <a:srgbClr val="103088"/>
                  </a:solidFill>
                </a:rPr>
                <a:t>T</a:t>
              </a:r>
              <a:endParaRPr lang="en-US" b="1" dirty="0">
                <a:solidFill>
                  <a:srgbClr val="103088"/>
                </a:solidFill>
              </a:endParaRPr>
            </a:p>
          </p:txBody>
        </p:sp>
        <p:sp>
          <p:nvSpPr>
            <p:cNvPr id="12" name="Text Box 20"/>
            <p:cNvSpPr txBox="1">
              <a:spLocks noChangeArrowheads="1"/>
            </p:cNvSpPr>
            <p:nvPr/>
          </p:nvSpPr>
          <p:spPr bwMode="auto">
            <a:xfrm>
              <a:off x="5743575" y="3033289"/>
              <a:ext cx="2362200"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lnSpc>
                  <a:spcPct val="150000"/>
                </a:lnSpc>
              </a:pPr>
              <a:endParaRPr lang="en-US" sz="1800" dirty="0"/>
            </a:p>
          </p:txBody>
        </p:sp>
      </p:grpSp>
      <p:sp>
        <p:nvSpPr>
          <p:cNvPr id="20" name="TextBox 19"/>
          <p:cNvSpPr txBox="1"/>
          <p:nvPr/>
        </p:nvSpPr>
        <p:spPr>
          <a:xfrm>
            <a:off x="5645151" y="3761348"/>
            <a:ext cx="2060890" cy="1815882"/>
          </a:xfrm>
          <a:prstGeom prst="rect">
            <a:avLst/>
          </a:prstGeom>
          <a:noFill/>
        </p:spPr>
        <p:txBody>
          <a:bodyPr wrap="square" rtlCol="0">
            <a:spAutoFit/>
          </a:bodyPr>
          <a:lstStyle/>
          <a:p>
            <a:pPr algn="ctr"/>
            <a:r>
              <a:rPr lang="en-US" sz="2800" dirty="0" err="1"/>
              <a:t>Xác</a:t>
            </a:r>
            <a:r>
              <a:rPr lang="en-US" sz="2800" dirty="0"/>
              <a:t> </a:t>
            </a:r>
            <a:r>
              <a:rPr lang="en-US" sz="2800" dirty="0" err="1"/>
              <a:t>định</a:t>
            </a:r>
            <a:r>
              <a:rPr lang="en-US" sz="2800" dirty="0"/>
              <a:t> </a:t>
            </a:r>
          </a:p>
          <a:p>
            <a:pPr algn="ctr"/>
            <a:r>
              <a:rPr lang="en-US" sz="2800" dirty="0" err="1"/>
              <a:t>theo</a:t>
            </a:r>
            <a:endParaRPr lang="en-US" sz="2800" dirty="0"/>
          </a:p>
          <a:p>
            <a:pPr algn="ctr"/>
            <a:r>
              <a:rPr lang="en-US" sz="2800" dirty="0" err="1"/>
              <a:t>giá</a:t>
            </a:r>
            <a:endParaRPr lang="en-US" sz="2800" dirty="0"/>
          </a:p>
          <a:p>
            <a:pPr algn="ctr"/>
            <a:r>
              <a:rPr lang="en-US" sz="2800" dirty="0" err="1"/>
              <a:t>thị</a:t>
            </a:r>
            <a:r>
              <a:rPr lang="en-US" sz="2800" dirty="0"/>
              <a:t> </a:t>
            </a:r>
            <a:r>
              <a:rPr lang="en-US" sz="2800" dirty="0" err="1"/>
              <a:t>trường</a:t>
            </a:r>
            <a:endParaRPr lang="en-US" sz="2800" dirty="0"/>
          </a:p>
        </p:txBody>
      </p:sp>
      <p:sp>
        <p:nvSpPr>
          <p:cNvPr id="21" name="TextBox 20"/>
          <p:cNvSpPr txBox="1"/>
          <p:nvPr/>
        </p:nvSpPr>
        <p:spPr>
          <a:xfrm>
            <a:off x="961710" y="3521930"/>
            <a:ext cx="2060890" cy="2246769"/>
          </a:xfrm>
          <a:prstGeom prst="rect">
            <a:avLst/>
          </a:prstGeom>
          <a:noFill/>
        </p:spPr>
        <p:txBody>
          <a:bodyPr wrap="square" rtlCol="0">
            <a:spAutoFit/>
          </a:bodyPr>
          <a:lstStyle/>
          <a:p>
            <a:pPr algn="ctr"/>
            <a:r>
              <a:rPr lang="en-US" sz="2800" dirty="0" err="1"/>
              <a:t>Dựa</a:t>
            </a:r>
            <a:r>
              <a:rPr lang="en-US" sz="2800" dirty="0"/>
              <a:t> </a:t>
            </a:r>
            <a:r>
              <a:rPr lang="en-US" sz="2800" dirty="0" err="1"/>
              <a:t>vào</a:t>
            </a:r>
            <a:r>
              <a:rPr lang="en-US" sz="2800" dirty="0"/>
              <a:t> </a:t>
            </a:r>
          </a:p>
          <a:p>
            <a:pPr algn="ctr"/>
            <a:r>
              <a:rPr lang="en-US" sz="2800" dirty="0" err="1"/>
              <a:t>số</a:t>
            </a:r>
            <a:r>
              <a:rPr lang="en-US" sz="2800" dirty="0"/>
              <a:t> </a:t>
            </a:r>
            <a:r>
              <a:rPr lang="en-US" sz="2800" dirty="0" err="1"/>
              <a:t>liệu</a:t>
            </a:r>
            <a:r>
              <a:rPr lang="en-US" sz="2800" dirty="0"/>
              <a:t> </a:t>
            </a:r>
          </a:p>
          <a:p>
            <a:pPr algn="ctr"/>
            <a:r>
              <a:rPr lang="en-US" sz="2800" dirty="0" err="1"/>
              <a:t>trên</a:t>
            </a:r>
            <a:r>
              <a:rPr lang="en-US" sz="2800" dirty="0"/>
              <a:t> </a:t>
            </a:r>
            <a:r>
              <a:rPr lang="en-US" sz="2800" dirty="0" err="1"/>
              <a:t>Bảng</a:t>
            </a:r>
            <a:r>
              <a:rPr lang="en-US" sz="2800" dirty="0"/>
              <a:t> </a:t>
            </a:r>
          </a:p>
          <a:p>
            <a:pPr algn="ctr"/>
            <a:r>
              <a:rPr lang="en-US" sz="2800" dirty="0" err="1"/>
              <a:t>Cân</a:t>
            </a:r>
            <a:r>
              <a:rPr lang="en-US" sz="2800" dirty="0"/>
              <a:t> </a:t>
            </a:r>
            <a:r>
              <a:rPr lang="en-US" sz="2800" dirty="0" err="1"/>
              <a:t>đối</a:t>
            </a:r>
            <a:r>
              <a:rPr lang="en-US" sz="2800" dirty="0"/>
              <a:t> </a:t>
            </a:r>
          </a:p>
          <a:p>
            <a:pPr algn="ctr"/>
            <a:r>
              <a:rPr lang="en-US" sz="2800" dirty="0" err="1"/>
              <a:t>kế</a:t>
            </a:r>
            <a:r>
              <a:rPr lang="en-US" sz="2800" dirty="0"/>
              <a:t> </a:t>
            </a:r>
            <a:r>
              <a:rPr lang="en-US" sz="2800" dirty="0" err="1"/>
              <a:t>toán</a:t>
            </a:r>
            <a:endParaRPr lang="en-US" sz="2800" dirty="0"/>
          </a:p>
        </p:txBody>
      </p:sp>
    </p:spTree>
    <p:extLst>
      <p:ext uri="{BB962C8B-B14F-4D97-AF65-F5344CB8AC3E}">
        <p14:creationId xmlns:p14="http://schemas.microsoft.com/office/powerpoint/2010/main" val="46278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Lựa</a:t>
            </a:r>
            <a:r>
              <a:rPr lang="en-US" dirty="0"/>
              <a:t> </a:t>
            </a:r>
            <a:r>
              <a:rPr lang="en-US" dirty="0" err="1"/>
              <a:t>chọn</a:t>
            </a:r>
            <a:r>
              <a:rPr lang="en-US" dirty="0"/>
              <a:t> </a:t>
            </a:r>
            <a:r>
              <a:rPr lang="en-US" dirty="0" err="1"/>
              <a:t>cách</a:t>
            </a:r>
            <a:r>
              <a:rPr lang="en-US" dirty="0"/>
              <a:t> </a:t>
            </a:r>
            <a:r>
              <a:rPr lang="en-US" dirty="0" err="1"/>
              <a:t>nào</a:t>
            </a:r>
            <a:r>
              <a:rPr lang="en-US" dirty="0"/>
              <a:t>?</a:t>
            </a:r>
          </a:p>
        </p:txBody>
      </p:sp>
      <p:pic>
        <p:nvPicPr>
          <p:cNvPr id="4" name="Content Placeholder 3" descr="Detective 2.gif"/>
          <p:cNvPicPr>
            <a:picLocks noGrp="1" noChangeAspect="1"/>
          </p:cNvPicPr>
          <p:nvPr>
            <p:ph idx="1"/>
          </p:nvPr>
        </p:nvPicPr>
        <p:blipFill>
          <a:blip r:embed="rId2">
            <a:extLst>
              <a:ext uri="{28A0092B-C50C-407E-A947-70E740481C1C}">
                <a14:useLocalDpi xmlns:a14="http://schemas.microsoft.com/office/drawing/2010/main" val="0"/>
              </a:ext>
            </a:extLst>
          </a:blip>
          <a:srcRect l="-28195" r="-28195"/>
          <a:stretch>
            <a:fillRect/>
          </a:stretch>
        </p:blipFill>
        <p:spPr>
          <a:xfrm>
            <a:off x="324810" y="2059583"/>
            <a:ext cx="4410915" cy="3789023"/>
          </a:xfrm>
        </p:spPr>
      </p:pic>
      <p:pic>
        <p:nvPicPr>
          <p:cNvPr id="5" name="Picture 4" descr="images2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651" y="2059582"/>
            <a:ext cx="2654300" cy="3789023"/>
          </a:xfrm>
          <a:prstGeom prst="rect">
            <a:avLst/>
          </a:prstGeom>
        </p:spPr>
      </p:pic>
      <p:pic>
        <p:nvPicPr>
          <p:cNvPr id="6" name="Picture 5" descr="images132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101" y="2869137"/>
            <a:ext cx="1301248" cy="2311400"/>
          </a:xfrm>
          <a:prstGeom prst="rect">
            <a:avLst/>
          </a:prstGeom>
        </p:spPr>
      </p:pic>
    </p:spTree>
    <p:extLst>
      <p:ext uri="{BB962C8B-B14F-4D97-AF65-F5344CB8AC3E}">
        <p14:creationId xmlns:p14="http://schemas.microsoft.com/office/powerpoint/2010/main" val="190103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Xác</a:t>
            </a:r>
            <a:r>
              <a:rPr lang="en-US" dirty="0"/>
              <a:t> </a:t>
            </a:r>
            <a:r>
              <a:rPr lang="en-US" dirty="0" err="1"/>
              <a:t>định</a:t>
            </a:r>
            <a:r>
              <a:rPr lang="en-US" dirty="0"/>
              <a:t> V</a:t>
            </a:r>
            <a:r>
              <a:rPr lang="en-US" baseline="-25000" dirty="0"/>
              <a:t>T </a:t>
            </a:r>
            <a:r>
              <a:rPr lang="en-US" dirty="0" err="1"/>
              <a:t>theo</a:t>
            </a:r>
            <a:r>
              <a:rPr lang="en-US" dirty="0"/>
              <a:t> </a:t>
            </a:r>
            <a:r>
              <a:rPr lang="en-US" dirty="0" err="1"/>
              <a:t>giá</a:t>
            </a:r>
            <a:r>
              <a:rPr lang="en-US" dirty="0"/>
              <a:t> </a:t>
            </a:r>
            <a:r>
              <a:rPr lang="en-US" dirty="0" err="1"/>
              <a:t>thị</a:t>
            </a:r>
            <a:r>
              <a:rPr lang="en-US" dirty="0"/>
              <a:t> </a:t>
            </a:r>
            <a:r>
              <a:rPr lang="en-US" dirty="0" err="1"/>
              <a:t>trường</a:t>
            </a:r>
            <a:endParaRPr lang="en-US" dirty="0"/>
          </a:p>
        </p:txBody>
      </p:sp>
      <p:sp>
        <p:nvSpPr>
          <p:cNvPr id="3" name="Content Placeholder 2"/>
          <p:cNvSpPr>
            <a:spLocks noGrp="1"/>
          </p:cNvSpPr>
          <p:nvPr>
            <p:ph idx="1"/>
          </p:nvPr>
        </p:nvSpPr>
        <p:spPr/>
        <p:txBody>
          <a:bodyPr/>
          <a:lstStyle/>
          <a:p>
            <a:r>
              <a:rPr lang="en-US" dirty="0" err="1"/>
              <a:t>Đối</a:t>
            </a:r>
            <a:r>
              <a:rPr lang="en-US" dirty="0"/>
              <a:t> </a:t>
            </a:r>
            <a:r>
              <a:rPr lang="en-US" dirty="0" err="1"/>
              <a:t>với</a:t>
            </a:r>
            <a:r>
              <a:rPr lang="en-US" dirty="0"/>
              <a:t> </a:t>
            </a:r>
            <a:r>
              <a:rPr lang="en-US" dirty="0" err="1"/>
              <a:t>tài</a:t>
            </a:r>
            <a:r>
              <a:rPr lang="en-US" dirty="0"/>
              <a:t> </a:t>
            </a:r>
            <a:r>
              <a:rPr lang="en-US" dirty="0" err="1"/>
              <a:t>sản</a:t>
            </a:r>
            <a:r>
              <a:rPr lang="en-US" dirty="0"/>
              <a:t> </a:t>
            </a:r>
            <a:r>
              <a:rPr lang="en-US" dirty="0" err="1"/>
              <a:t>bằng</a:t>
            </a:r>
            <a:r>
              <a:rPr lang="en-US" dirty="0"/>
              <a:t> </a:t>
            </a:r>
            <a:r>
              <a:rPr lang="en-US" dirty="0" err="1"/>
              <a:t>tiền</a:t>
            </a:r>
            <a:endParaRPr lang="en-US" dirty="0"/>
          </a:p>
          <a:p>
            <a:r>
              <a:rPr lang="en-US" dirty="0" err="1"/>
              <a:t>Đối</a:t>
            </a:r>
            <a:r>
              <a:rPr lang="en-US" dirty="0"/>
              <a:t> </a:t>
            </a:r>
            <a:r>
              <a:rPr lang="en-US" dirty="0" err="1"/>
              <a:t>với</a:t>
            </a:r>
            <a:r>
              <a:rPr lang="en-US" dirty="0"/>
              <a:t> </a:t>
            </a:r>
            <a:r>
              <a:rPr lang="en-US" dirty="0" err="1"/>
              <a:t>các</a:t>
            </a:r>
            <a:r>
              <a:rPr lang="en-US" dirty="0"/>
              <a:t> </a:t>
            </a:r>
            <a:r>
              <a:rPr lang="en-US" dirty="0" err="1"/>
              <a:t>khoản</a:t>
            </a:r>
            <a:r>
              <a:rPr lang="en-US" dirty="0"/>
              <a:t> </a:t>
            </a:r>
            <a:r>
              <a:rPr lang="en-US" dirty="0" err="1"/>
              <a:t>phải</a:t>
            </a:r>
            <a:r>
              <a:rPr lang="en-US" dirty="0"/>
              <a:t> </a:t>
            </a:r>
            <a:r>
              <a:rPr lang="en-US" dirty="0" err="1"/>
              <a:t>thu</a:t>
            </a:r>
            <a:endParaRPr lang="en-US" dirty="0"/>
          </a:p>
          <a:p>
            <a:r>
              <a:rPr lang="en-US" dirty="0" err="1"/>
              <a:t>Đối</a:t>
            </a:r>
            <a:r>
              <a:rPr lang="en-US" dirty="0"/>
              <a:t> </a:t>
            </a:r>
            <a:r>
              <a:rPr lang="en-US" dirty="0" err="1"/>
              <a:t>với</a:t>
            </a:r>
            <a:r>
              <a:rPr lang="en-US" dirty="0"/>
              <a:t> </a:t>
            </a:r>
            <a:r>
              <a:rPr lang="en-US" dirty="0" err="1"/>
              <a:t>các</a:t>
            </a:r>
            <a:r>
              <a:rPr lang="en-US" dirty="0"/>
              <a:t> </a:t>
            </a:r>
            <a:r>
              <a:rPr lang="en-US" dirty="0" err="1"/>
              <a:t>khoản</a:t>
            </a:r>
            <a:r>
              <a:rPr lang="en-US" dirty="0"/>
              <a:t> </a:t>
            </a:r>
            <a:r>
              <a:rPr lang="en-US" dirty="0" err="1"/>
              <a:t>đầu</a:t>
            </a:r>
            <a:r>
              <a:rPr lang="en-US" dirty="0"/>
              <a:t> </a:t>
            </a:r>
            <a:r>
              <a:rPr lang="en-US" dirty="0" err="1"/>
              <a:t>tư</a:t>
            </a:r>
            <a:r>
              <a:rPr lang="en-US" dirty="0"/>
              <a:t> </a:t>
            </a:r>
            <a:r>
              <a:rPr lang="en-US" dirty="0" err="1"/>
              <a:t>ra</a:t>
            </a:r>
            <a:r>
              <a:rPr lang="en-US" dirty="0"/>
              <a:t> </a:t>
            </a:r>
            <a:r>
              <a:rPr lang="en-US" dirty="0" err="1"/>
              <a:t>bên</a:t>
            </a:r>
            <a:r>
              <a:rPr lang="en-US" dirty="0"/>
              <a:t> </a:t>
            </a:r>
            <a:r>
              <a:rPr lang="en-US" dirty="0" err="1"/>
              <a:t>ngoài</a:t>
            </a:r>
            <a:r>
              <a:rPr lang="en-US" dirty="0"/>
              <a:t> </a:t>
            </a:r>
            <a:r>
              <a:rPr lang="en-US" dirty="0" err="1"/>
              <a:t>doanh</a:t>
            </a:r>
            <a:r>
              <a:rPr lang="en-US" dirty="0"/>
              <a:t> </a:t>
            </a:r>
            <a:r>
              <a:rPr lang="en-US" dirty="0" err="1"/>
              <a:t>nghiệp</a:t>
            </a:r>
            <a:endParaRPr lang="en-US" dirty="0"/>
          </a:p>
          <a:p>
            <a:r>
              <a:rPr lang="en-US" dirty="0" err="1"/>
              <a:t>Đối</a:t>
            </a:r>
            <a:r>
              <a:rPr lang="en-US" dirty="0"/>
              <a:t> </a:t>
            </a:r>
            <a:r>
              <a:rPr lang="en-US" dirty="0" err="1"/>
              <a:t>với</a:t>
            </a:r>
            <a:r>
              <a:rPr lang="en-US" dirty="0"/>
              <a:t> </a:t>
            </a:r>
            <a:r>
              <a:rPr lang="en-US" dirty="0" err="1"/>
              <a:t>tài</a:t>
            </a:r>
            <a:r>
              <a:rPr lang="en-US" dirty="0"/>
              <a:t> </a:t>
            </a:r>
            <a:r>
              <a:rPr lang="en-US" dirty="0" err="1"/>
              <a:t>sản</a:t>
            </a:r>
            <a:r>
              <a:rPr lang="en-US" dirty="0"/>
              <a:t> </a:t>
            </a:r>
            <a:r>
              <a:rPr lang="en-US" dirty="0" err="1"/>
              <a:t>cho</a:t>
            </a:r>
            <a:r>
              <a:rPr lang="en-US" dirty="0"/>
              <a:t> </a:t>
            </a:r>
            <a:r>
              <a:rPr lang="en-US" dirty="0" err="1"/>
              <a:t>thuê</a:t>
            </a:r>
            <a:r>
              <a:rPr lang="en-US" dirty="0"/>
              <a:t> </a:t>
            </a:r>
            <a:r>
              <a:rPr lang="en-US" dirty="0" err="1"/>
              <a:t>và</a:t>
            </a:r>
            <a:r>
              <a:rPr lang="en-US" dirty="0"/>
              <a:t> </a:t>
            </a:r>
            <a:r>
              <a:rPr lang="en-US" dirty="0" err="1"/>
              <a:t>quyền</a:t>
            </a:r>
            <a:r>
              <a:rPr lang="en-US" dirty="0"/>
              <a:t> </a:t>
            </a:r>
            <a:r>
              <a:rPr lang="en-US" dirty="0" err="1"/>
              <a:t>thuê</a:t>
            </a:r>
            <a:r>
              <a:rPr lang="en-US" dirty="0"/>
              <a:t> </a:t>
            </a:r>
            <a:r>
              <a:rPr lang="en-US" dirty="0" err="1"/>
              <a:t>bất</a:t>
            </a:r>
            <a:r>
              <a:rPr lang="en-US" dirty="0"/>
              <a:t> </a:t>
            </a:r>
            <a:r>
              <a:rPr lang="en-US" dirty="0" err="1"/>
              <a:t>động</a:t>
            </a:r>
            <a:r>
              <a:rPr lang="en-US" dirty="0"/>
              <a:t> </a:t>
            </a:r>
            <a:r>
              <a:rPr lang="en-US" dirty="0" err="1"/>
              <a:t>sản</a:t>
            </a:r>
            <a:endParaRPr lang="en-US" dirty="0"/>
          </a:p>
          <a:p>
            <a:r>
              <a:rPr lang="en-US" dirty="0" err="1"/>
              <a:t>Các</a:t>
            </a:r>
            <a:r>
              <a:rPr lang="en-US" dirty="0"/>
              <a:t> </a:t>
            </a:r>
            <a:r>
              <a:rPr lang="en-US" dirty="0" err="1"/>
              <a:t>tài</a:t>
            </a:r>
            <a:r>
              <a:rPr lang="en-US" dirty="0"/>
              <a:t> </a:t>
            </a:r>
            <a:r>
              <a:rPr lang="en-US" dirty="0" err="1"/>
              <a:t>sản</a:t>
            </a:r>
            <a:r>
              <a:rPr lang="en-US" dirty="0"/>
              <a:t> </a:t>
            </a:r>
            <a:r>
              <a:rPr lang="en-US" dirty="0" err="1"/>
              <a:t>vô</a:t>
            </a:r>
            <a:r>
              <a:rPr lang="en-US" dirty="0"/>
              <a:t> </a:t>
            </a:r>
            <a:r>
              <a:rPr lang="en-US" dirty="0" err="1"/>
              <a:t>hình</a:t>
            </a:r>
            <a:endParaRPr lang="en-US" dirty="0"/>
          </a:p>
          <a:p>
            <a:r>
              <a:rPr lang="en-US" dirty="0" err="1"/>
              <a:t>Tài</a:t>
            </a:r>
            <a:r>
              <a:rPr lang="en-US" dirty="0"/>
              <a:t> </a:t>
            </a:r>
            <a:r>
              <a:rPr lang="en-US" dirty="0" err="1"/>
              <a:t>sản</a:t>
            </a:r>
            <a:r>
              <a:rPr lang="en-US" dirty="0"/>
              <a:t> </a:t>
            </a:r>
            <a:r>
              <a:rPr lang="en-US" dirty="0" err="1"/>
              <a:t>cố</a:t>
            </a:r>
            <a:r>
              <a:rPr lang="en-US" dirty="0"/>
              <a:t> </a:t>
            </a:r>
            <a:r>
              <a:rPr lang="en-US" dirty="0" err="1"/>
              <a:t>định</a:t>
            </a:r>
            <a:r>
              <a:rPr lang="en-US" dirty="0"/>
              <a:t> </a:t>
            </a:r>
            <a:r>
              <a:rPr lang="en-US" dirty="0" err="1"/>
              <a:t>và</a:t>
            </a:r>
            <a:r>
              <a:rPr lang="en-US" dirty="0"/>
              <a:t> </a:t>
            </a:r>
            <a:r>
              <a:rPr lang="en-US" dirty="0" err="1"/>
              <a:t>tài</a:t>
            </a:r>
            <a:r>
              <a:rPr lang="en-US" dirty="0"/>
              <a:t> </a:t>
            </a:r>
            <a:r>
              <a:rPr lang="en-US" dirty="0" err="1"/>
              <a:t>sản</a:t>
            </a:r>
            <a:r>
              <a:rPr lang="en-US" dirty="0"/>
              <a:t> </a:t>
            </a:r>
            <a:r>
              <a:rPr lang="en-US" dirty="0" err="1"/>
              <a:t>lưu</a:t>
            </a:r>
            <a:r>
              <a:rPr lang="en-US" dirty="0"/>
              <a:t> </a:t>
            </a:r>
            <a:r>
              <a:rPr lang="en-US" dirty="0" err="1"/>
              <a:t>động</a:t>
            </a:r>
            <a:r>
              <a:rPr lang="en-US" dirty="0"/>
              <a:t> </a:t>
            </a:r>
            <a:r>
              <a:rPr lang="en-US" dirty="0" err="1"/>
              <a:t>là</a:t>
            </a:r>
            <a:r>
              <a:rPr lang="en-US" dirty="0"/>
              <a:t> </a:t>
            </a:r>
            <a:r>
              <a:rPr lang="en-US" dirty="0" err="1"/>
              <a:t>hiện</a:t>
            </a:r>
            <a:r>
              <a:rPr lang="en-US" dirty="0"/>
              <a:t> </a:t>
            </a:r>
            <a:r>
              <a:rPr lang="en-US" dirty="0" err="1"/>
              <a:t>vật</a:t>
            </a:r>
            <a:endParaRPr lang="en-US" dirty="0"/>
          </a:p>
          <a:p>
            <a:endParaRPr lang="en-US" dirty="0"/>
          </a:p>
        </p:txBody>
      </p:sp>
    </p:spTree>
    <p:extLst>
      <p:ext uri="{BB962C8B-B14F-4D97-AF65-F5344CB8AC3E}">
        <p14:creationId xmlns:p14="http://schemas.microsoft.com/office/powerpoint/2010/main" val="347638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FFFFFF"/>
      </a:dk1>
      <a:lt1>
        <a:srgbClr val="103154"/>
      </a:lt1>
      <a:dk2>
        <a:srgbClr val="0096FF"/>
      </a:dk2>
      <a:lt2>
        <a:srgbClr val="87FD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majorFont>
      <a:minorFont>
        <a:latin typeface="Corbel"/>
        <a:ea typeface=""/>
        <a:cs typeface=""/>
        <a:font script="Jpan" typeface="メイリオ"/>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2255</TotalTime>
  <Words>2913</Words>
  <Application>Microsoft Macintosh PowerPoint</Application>
  <PresentationFormat>On-screen Show (4:3)</PresentationFormat>
  <Paragraphs>387</Paragraphs>
  <Slides>44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Cambria</vt:lpstr>
      <vt:lpstr>Corbel</vt:lpstr>
      <vt:lpstr>Tahoma</vt:lpstr>
      <vt:lpstr>Times New Roman</vt:lpstr>
      <vt:lpstr>Verdana</vt:lpstr>
      <vt:lpstr>Wingdings</vt:lpstr>
      <vt:lpstr>Wingdings 2</vt:lpstr>
      <vt:lpstr>Pixel</vt:lpstr>
      <vt:lpstr>PHƯƠNG PHÁP  GIÁ TRỊ TÀI SẢN</vt:lpstr>
      <vt:lpstr>NỘI DUNG NGHIÊN CỨU</vt:lpstr>
      <vt:lpstr>PP giá trị Tài sản thuần</vt:lpstr>
      <vt:lpstr>Cơ sở lý luận</vt:lpstr>
      <vt:lpstr>Cơ sở lý luận</vt:lpstr>
      <vt:lpstr>Nội dung phương pháp</vt:lpstr>
      <vt:lpstr>Xác định VT</vt:lpstr>
      <vt:lpstr>Lựa chọn cách nào?</vt:lpstr>
      <vt:lpstr>Xác định VT theo giá thị trường</vt:lpstr>
      <vt:lpstr>Định giá máy, thiết bị</vt:lpstr>
      <vt:lpstr>Định giá bất động sản đầu tư</vt:lpstr>
      <vt:lpstr>Xác định VN</vt:lpstr>
      <vt:lpstr>Ưu điểm </vt:lpstr>
      <vt:lpstr>Nhược điểm</vt:lpstr>
      <vt:lpstr>Ví dụ</vt:lpstr>
      <vt:lpstr>Ví dụ</vt:lpstr>
      <vt:lpstr>Ví dụ</vt:lpstr>
      <vt:lpstr>PP định lượng Goodwill</vt:lpstr>
      <vt:lpstr>Cơ sở lý luận</vt:lpstr>
      <vt:lpstr>Goodwill theo Từ điển Oxford</vt:lpstr>
      <vt:lpstr>Goodwill theo IVSC</vt:lpstr>
      <vt:lpstr>Ba đặc tính cơ bản của Goodwill</vt:lpstr>
      <vt:lpstr>Cơ sở lý luận</vt:lpstr>
      <vt:lpstr>Nội dung phương pháp</vt:lpstr>
      <vt:lpstr>Ký hiệu</vt:lpstr>
      <vt:lpstr>Công thức xác định Goodwill </vt:lpstr>
      <vt:lpstr>Xác định số năm n</vt:lpstr>
      <vt:lpstr>Xác định tỷ lệ chiết khấu i</vt:lpstr>
      <vt:lpstr>Xác định siêu lợi nhuận năm t</vt:lpstr>
      <vt:lpstr>Xác định siêu lợi nhuận năm t</vt:lpstr>
      <vt:lpstr>Xác định GW theo Nghị định 126/2017/NĐ-CP</vt:lpstr>
      <vt:lpstr>Giá trị thương hiệu</vt:lpstr>
      <vt:lpstr>Giá trị tiềm năng phát triển</vt:lpstr>
      <vt:lpstr>Giá trị lợi thế kinh doanh (GW)</vt:lpstr>
      <vt:lpstr>Trong đó</vt:lpstr>
      <vt:lpstr>Ưu điểm </vt:lpstr>
      <vt:lpstr>Nhược điểm</vt:lpstr>
      <vt:lpstr>Ví dụ 1</vt:lpstr>
      <vt:lpstr>Ví dụ 2</vt:lpstr>
      <vt:lpstr> </vt:lpstr>
      <vt:lpstr>Ví dụ 3:</vt:lpstr>
      <vt:lpstr>Ví dụ 3</vt:lpstr>
      <vt:lpstr>Ví dụ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ĐỊNH GIÁ  BẤT ĐỘNG SẢN</dc:title>
  <dc:creator>MacBook Pro</dc:creator>
  <cp:lastModifiedBy>thi yen anh vu</cp:lastModifiedBy>
  <cp:revision>56</cp:revision>
  <dcterms:created xsi:type="dcterms:W3CDTF">2012-08-05T15:12:50Z</dcterms:created>
  <dcterms:modified xsi:type="dcterms:W3CDTF">2022-09-12T05:22:18Z</dcterms:modified>
</cp:coreProperties>
</file>