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96" r:id="rId1"/>
  </p:sldMasterIdLst>
  <p:notesMasterIdLst>
    <p:notesMasterId r:id="rId25"/>
  </p:notesMasterIdLst>
  <p:sldIdLst>
    <p:sldId id="256" r:id="rId2"/>
    <p:sldId id="298" r:id="rId3"/>
    <p:sldId id="264" r:id="rId4"/>
    <p:sldId id="301" r:id="rId5"/>
    <p:sldId id="300" r:id="rId6"/>
    <p:sldId id="265" r:id="rId7"/>
    <p:sldId id="299" r:id="rId8"/>
    <p:sldId id="266" r:id="rId9"/>
    <p:sldId id="303" r:id="rId10"/>
    <p:sldId id="304" r:id="rId11"/>
    <p:sldId id="268" r:id="rId12"/>
    <p:sldId id="269" r:id="rId13"/>
    <p:sldId id="270" r:id="rId14"/>
    <p:sldId id="271" r:id="rId15"/>
    <p:sldId id="272" r:id="rId16"/>
    <p:sldId id="273" r:id="rId17"/>
    <p:sldId id="274" r:id="rId18"/>
    <p:sldId id="276" r:id="rId19"/>
    <p:sldId id="278" r:id="rId20"/>
    <p:sldId id="279" r:id="rId21"/>
    <p:sldId id="280" r:id="rId22"/>
    <p:sldId id="296" r:id="rId23"/>
    <p:sldId id="25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99FF"/>
    <a:srgbClr val="FF3300"/>
    <a:srgbClr val="FF00FF"/>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81302" autoAdjust="0"/>
  </p:normalViewPr>
  <p:slideViewPr>
    <p:cSldViewPr>
      <p:cViewPr>
        <p:scale>
          <a:sx n="90" d="100"/>
          <a:sy n="90" d="100"/>
        </p:scale>
        <p:origin x="-426" y="-1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18B72C-0139-49C4-BC11-B1BC54406BD1}" type="datetimeFigureOut">
              <a:rPr lang="en-US" smtClean="0"/>
              <a:pPr/>
              <a:t>7/13/2016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B1ADBD-9B17-403B-9B36-67BA1ABD708B}" type="slidenum">
              <a:rPr lang="en-US" smtClean="0"/>
              <a:pPr/>
              <a:t>‹#›</a:t>
            </a:fld>
            <a:endParaRPr lang="en-US" dirty="0"/>
          </a:p>
        </p:txBody>
      </p:sp>
    </p:spTree>
    <p:extLst>
      <p:ext uri="{BB962C8B-B14F-4D97-AF65-F5344CB8AC3E}">
        <p14:creationId xmlns:p14="http://schemas.microsoft.com/office/powerpoint/2010/main" val="2233022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7B1ADBD-9B17-403B-9B36-67BA1ABD708B}" type="slidenum">
              <a:rPr lang="en-US" smtClean="0"/>
              <a:pPr/>
              <a:t>7</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Synchronize</a:t>
            </a:r>
            <a:r>
              <a:rPr lang="en-US" baseline="0" dirty="0" smtClean="0"/>
              <a:t> –đồng(cùng) bộ(bước chân). Bản chất của sự đồng bộ là sự chờ nhau. Trong tin học, đồng bộ một nhóm tác vụ là cưỡng bức các tác vụ này phải thực thi tuần tự (không cho phép thực thi đồng thời). Giao tiếp đồng bộ là giao tiếp chỉ có một người nói tại một thời điểm (khi phỏng vấn, giao tiếp hình thức). Giao tiếp không đồng bộ là giao tiếp ở đó mọi người đều có thể nói đồng thời (khi cãi lộn). </a:t>
            </a:r>
            <a:endParaRPr lang="en-US" dirty="0"/>
          </a:p>
        </p:txBody>
      </p:sp>
      <p:sp>
        <p:nvSpPr>
          <p:cNvPr id="4" name="Slide Number Placeholder 3"/>
          <p:cNvSpPr>
            <a:spLocks noGrp="1"/>
          </p:cNvSpPr>
          <p:nvPr>
            <p:ph type="sldNum" sz="quarter" idx="10"/>
          </p:nvPr>
        </p:nvSpPr>
        <p:spPr/>
        <p:txBody>
          <a:bodyPr/>
          <a:lstStyle/>
          <a:p>
            <a:fld id="{87B1ADBD-9B17-403B-9B36-67BA1ABD708B}" type="slidenum">
              <a:rPr lang="en-US" smtClean="0"/>
              <a:pPr/>
              <a:t>15</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join()</a:t>
            </a:r>
            <a:r>
              <a:rPr lang="en-US" dirty="0" smtClean="0"/>
              <a:t>: kết</a:t>
            </a:r>
            <a:r>
              <a:rPr lang="en-US" baseline="0" dirty="0" smtClean="0"/>
              <a:t> hợp </a:t>
            </a:r>
            <a:r>
              <a:rPr lang="en-US" baseline="0" dirty="0" smtClean="0">
                <a:sym typeface="Wingdings" pitchFamily="2" charset="2"/>
              </a:rPr>
              <a:t> </a:t>
            </a:r>
            <a:r>
              <a:rPr lang="en-US" b="0" baseline="0" dirty="0" smtClean="0">
                <a:sym typeface="Wingdings" pitchFamily="2" charset="2"/>
              </a:rPr>
              <a:t>Luồng hiện hành sẽ </a:t>
            </a:r>
            <a:r>
              <a:rPr lang="en-US" baseline="0" dirty="0" smtClean="0">
                <a:sym typeface="Wingdings" pitchFamily="2" charset="2"/>
              </a:rPr>
              <a:t>chạy cho đến khi luồng kết thúc</a:t>
            </a:r>
          </a:p>
          <a:p>
            <a:r>
              <a:rPr lang="en-US" b="1" baseline="0" dirty="0" smtClean="0">
                <a:sym typeface="Wingdings" pitchFamily="2" charset="2"/>
              </a:rPr>
              <a:t>yield()</a:t>
            </a:r>
            <a:r>
              <a:rPr lang="en-US" b="0" baseline="0" dirty="0" smtClean="0">
                <a:sym typeface="Wingdings" pitchFamily="2" charset="2"/>
              </a:rPr>
              <a:t>: nhường  Luồng hiện hành chủ động tạm ngưng, nhường CPU cho luồng khác</a:t>
            </a:r>
          </a:p>
          <a:p>
            <a:r>
              <a:rPr lang="en-US" b="1" baseline="0" dirty="0" smtClean="0">
                <a:sym typeface="Wingdings" pitchFamily="2" charset="2"/>
              </a:rPr>
              <a:t>notify()</a:t>
            </a:r>
            <a:r>
              <a:rPr lang="en-US" b="0" baseline="0" dirty="0" smtClean="0">
                <a:sym typeface="Wingdings" pitchFamily="2" charset="2"/>
              </a:rPr>
              <a:t>:</a:t>
            </a:r>
            <a:r>
              <a:rPr lang="en-US" dirty="0" smtClean="0"/>
              <a:t> Cảnh</a:t>
            </a:r>
            <a:r>
              <a:rPr lang="en-US" baseline="0" dirty="0" smtClean="0"/>
              <a:t> báo</a:t>
            </a:r>
            <a:r>
              <a:rPr lang="en-US" baseline="0" dirty="0" smtClean="0">
                <a:sym typeface="Wingdings" pitchFamily="2" charset="2"/>
              </a:rPr>
              <a:t> </a:t>
            </a:r>
            <a:r>
              <a:rPr lang="en-US" b="0" baseline="0" dirty="0" smtClean="0">
                <a:sym typeface="Wingdings" pitchFamily="2" charset="2"/>
              </a:rPr>
              <a:t>Luồng hiện hành </a:t>
            </a:r>
            <a:r>
              <a:rPr lang="en-US" baseline="0" dirty="0" smtClean="0">
                <a:sym typeface="Wingdings" pitchFamily="2" charset="2"/>
              </a:rPr>
              <a:t>giao tiếp với JVM, yêu cầu JVM cho luồng ở đầu hàng đợi chuyển trạng thái thành ready để khi lập lịch, luồng này sẽ được thực thi. Hành vi notify() thường được dùng ngay sau hành vi wait()  JVM </a:t>
            </a:r>
            <a:r>
              <a:rPr lang="en-US" baseline="0" dirty="0" err="1" smtClean="0">
                <a:sym typeface="Wingdings" pitchFamily="2" charset="2"/>
              </a:rPr>
              <a:t>nodifies</a:t>
            </a:r>
            <a:r>
              <a:rPr lang="en-US" baseline="0" dirty="0" smtClean="0">
                <a:sym typeface="Wingdings" pitchFamily="2" charset="2"/>
              </a:rPr>
              <a:t> thread table</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sym typeface="Wingdings" pitchFamily="2" charset="2"/>
              </a:rPr>
              <a:t>notifyAll()</a:t>
            </a:r>
            <a:r>
              <a:rPr lang="en-US" b="0" baseline="0" dirty="0" smtClean="0">
                <a:sym typeface="Wingdings" pitchFamily="2" charset="2"/>
              </a:rPr>
              <a:t>:</a:t>
            </a:r>
            <a:r>
              <a:rPr lang="en-US" dirty="0" smtClean="0"/>
              <a:t> cảnh</a:t>
            </a:r>
            <a:r>
              <a:rPr lang="en-US" baseline="0" dirty="0" smtClean="0"/>
              <a:t> báo tất cả</a:t>
            </a:r>
            <a:r>
              <a:rPr lang="en-US" baseline="0" dirty="0" smtClean="0">
                <a:sym typeface="Wingdings" pitchFamily="2" charset="2"/>
              </a:rPr>
              <a:t> </a:t>
            </a:r>
            <a:r>
              <a:rPr lang="en-US" b="0" baseline="0" dirty="0" smtClean="0">
                <a:sym typeface="Wingdings" pitchFamily="2" charset="2"/>
              </a:rPr>
              <a:t>Luồng hiện hành y</a:t>
            </a:r>
            <a:r>
              <a:rPr lang="en-US" baseline="0" dirty="0" smtClean="0">
                <a:sym typeface="Wingdings" pitchFamily="2" charset="2"/>
              </a:rPr>
              <a:t>êu cầu JVM cho tất cả các </a:t>
            </a:r>
            <a:r>
              <a:rPr lang="en-US" baseline="0" dirty="0" smtClean="0"/>
              <a:t>luồng trong hàng đợi được chuyển trạng thái sang ready</a:t>
            </a:r>
          </a:p>
          <a:p>
            <a:endParaRPr lang="en-US" dirty="0"/>
          </a:p>
        </p:txBody>
      </p:sp>
      <p:sp>
        <p:nvSpPr>
          <p:cNvPr id="4" name="Slide Number Placeholder 3"/>
          <p:cNvSpPr>
            <a:spLocks noGrp="1"/>
          </p:cNvSpPr>
          <p:nvPr>
            <p:ph type="sldNum" sz="quarter" idx="10"/>
          </p:nvPr>
        </p:nvSpPr>
        <p:spPr/>
        <p:txBody>
          <a:bodyPr/>
          <a:lstStyle/>
          <a:p>
            <a:fld id="{87B1ADBD-9B17-403B-9B36-67BA1ABD708B}" type="slidenum">
              <a:rPr lang="en-US" smtClean="0"/>
              <a:pPr/>
              <a:t>19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46A2C0D7-C1AD-4580-8909-848BDE50739D}" type="datetime1">
              <a:rPr lang="en-US" smtClean="0"/>
              <a:pPr/>
              <a:t>7/13/2016</a:t>
            </a:fld>
            <a:endParaRPr lang="en-US" dirty="0">
              <a:solidFill>
                <a:srgbClr val="FFFFFF"/>
              </a:solidFill>
            </a:endParaRPr>
          </a:p>
        </p:txBody>
      </p:sp>
      <p:sp>
        <p:nvSpPr>
          <p:cNvPr id="17" name="Footer Placeholder 16"/>
          <p:cNvSpPr>
            <a:spLocks noGrp="1"/>
          </p:cNvSpPr>
          <p:nvPr>
            <p:ph type="ftr" sz="quarter" idx="11"/>
          </p:nvPr>
        </p:nvSpPr>
        <p:spPr/>
        <p:txBody>
          <a:bodyPr/>
          <a:lstStyle/>
          <a:p>
            <a:endParaRPr kumimoji="0" lang="en-US" dirty="0">
              <a:solidFill>
                <a:schemeClr val="accent1">
                  <a:tint val="20000"/>
                </a:schemeClr>
              </a:solidFill>
            </a:endParaRPr>
          </a:p>
        </p:txBody>
      </p:sp>
      <p:sp>
        <p:nvSpPr>
          <p:cNvPr id="29" name="Slide Number Placeholder 28"/>
          <p:cNvSpPr>
            <a:spLocks noGrp="1"/>
          </p:cNvSpPr>
          <p:nvPr>
            <p:ph type="sldNum" sz="quarter" idx="12"/>
          </p:nvPr>
        </p:nvSpPr>
        <p:spPr>
          <a:xfrm>
            <a:off x="146304" y="6210300"/>
            <a:ext cx="539496" cy="457200"/>
          </a:xfrm>
        </p:spPr>
        <p:txBody>
          <a:bodyPr lIns="0" tIns="0" rIns="0" bIns="0">
            <a:noAutofit/>
          </a:bodyPr>
          <a:lstStyle>
            <a:lvl1pPr>
              <a:defRPr sz="1400">
                <a:solidFill>
                  <a:srgbClr val="FFFFFF"/>
                </a:solidFill>
              </a:defRPr>
            </a:lvl1pPr>
          </a:lstStyle>
          <a:p>
            <a:fld id="{CA15C064-DD44-4CAC-873E-2D1F54821676}" type="slidenum">
              <a:rPr kumimoji="0" lang="en-US" smtClean="0"/>
              <a:pPr/>
              <a:t>‹#›</a:t>
            </a:fld>
            <a:endParaRPr kumimoji="0"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pic>
        <p:nvPicPr>
          <p:cNvPr id="15" name="Picture 14"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18" name="Picture 1"/>
          <p:cNvPicPr>
            <a:picLocks noChangeAspect="1" noChangeArrowheads="1"/>
          </p:cNvPicPr>
          <p:nvPr userDrawn="1"/>
        </p:nvPicPr>
        <p:blipFill>
          <a:blip r:embed="rId3"/>
          <a:srcRect/>
          <a:stretch>
            <a:fillRect/>
          </a:stretch>
        </p:blipFill>
        <p:spPr bwMode="auto">
          <a:xfrm>
            <a:off x="0" y="0"/>
            <a:ext cx="2133600" cy="59055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9C1A4FD-87A8-4EE4-862D-603ACD173CAA}" type="datetime1">
              <a:rPr lang="en-US" smtClean="0"/>
              <a:pPr/>
              <a:t>7/13/2016</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647B69D-6A28-4EAE-8401-E62FD853E51A}" type="datetime1">
              <a:rPr lang="en-US" smtClean="0"/>
              <a:pPr/>
              <a:t>7/13/2016</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D6B0E6C9-C3BB-4BD2-A36F-1F23048D598A}" type="datetime1">
              <a:rPr lang="en-US" smtClean="0"/>
              <a:pPr/>
              <a:t>7/13/2016</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9" name="Picture 10"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66A11A8-05F1-4FB0-AEA5-5ABA50AB0EE5}" type="datetime1">
              <a:rPr lang="en-US" smtClean="0"/>
              <a:pPr/>
              <a:t>7/13/2016</a:t>
            </a:fld>
            <a:endParaRPr lang="en-US" dirty="0"/>
          </a:p>
        </p:txBody>
      </p:sp>
      <p:sp>
        <p:nvSpPr>
          <p:cNvPr id="5" name="Footer Placeholder 4"/>
          <p:cNvSpPr>
            <a:spLocks noGrp="1"/>
          </p:cNvSpPr>
          <p:nvPr>
            <p:ph type="ftr" sz="quarter" idx="11"/>
          </p:nvPr>
        </p:nvSpPr>
        <p:spPr>
          <a:xfrm>
            <a:off x="800100" y="6172200"/>
            <a:ext cx="4000500" cy="457200"/>
          </a:xfrm>
        </p:spPr>
        <p:txBody>
          <a:bodyPr/>
          <a:lstStyle/>
          <a:p>
            <a:endParaRPr kumimoji="0"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539496" cy="457200"/>
          </a:xfrm>
        </p:spPr>
        <p:txBody>
          <a:bodyPr/>
          <a:lstStyle/>
          <a:p>
            <a:fld id="{CA15C064-DD44-4CAC-873E-2D1F54821676}" type="slidenum">
              <a:rPr kumimoji="0" lang="en-US" smtClean="0"/>
              <a:pPr/>
              <a:t>‹#›</a:t>
            </a:fld>
            <a:endParaRPr kumimoji="0" lang="en-US" dirty="0"/>
          </a:p>
        </p:txBody>
      </p:sp>
      <p:pic>
        <p:nvPicPr>
          <p:cNvPr id="13" name="Picture 12"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15" name="Picture 1"/>
          <p:cNvPicPr>
            <a:picLocks noChangeAspect="1" noChangeArrowheads="1"/>
          </p:cNvPicPr>
          <p:nvPr userDrawn="1"/>
        </p:nvPicPr>
        <p:blipFill>
          <a:blip r:embed="rId3"/>
          <a:srcRect/>
          <a:stretch>
            <a:fillRect/>
          </a:stretch>
        </p:blipFill>
        <p:spPr bwMode="auto">
          <a:xfrm>
            <a:off x="0" y="0"/>
            <a:ext cx="2133600" cy="59055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0BD687D-CC55-48CC-82A5-26C24F37C40E}" type="datetime1">
              <a:rPr lang="en-US" smtClean="0"/>
              <a:pPr/>
              <a:t>7/13/2016</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10" name="Picture 9"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801A5140-06F1-47D9-A4CB-07B1244403A2}" type="datetime1">
              <a:rPr lang="en-US" smtClean="0"/>
              <a:pPr/>
              <a:t>7/13/2016</a:t>
            </a:fld>
            <a:endParaRPr lang="en-US" dirty="0"/>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D77BBB5-70D2-4191-99E2-C634E7838F9D}" type="datetime1">
              <a:rPr lang="en-US" smtClean="0"/>
              <a:pPr/>
              <a:t>7/13/2016</a:t>
            </a:fld>
            <a:endParaRPr lang="en-US" dirty="0"/>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AA6CAE-369B-420A-AA93-0AD2C7F9FCF4}" type="datetime1">
              <a:rPr lang="en-US" smtClean="0"/>
              <a:pPr/>
              <a:t>7/13/2016</a:t>
            </a:fld>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0A3EEE8-CC9E-46B6-8AB0-60CF9FE5CD76}" type="datetime1">
              <a:rPr lang="en-US" smtClean="0"/>
              <a:pPr/>
              <a:t>7/13/2016</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10" name="Picture 1"/>
          <p:cNvPicPr>
            <a:picLocks noChangeAspect="1" noChangeArrowheads="1"/>
          </p:cNvPicPr>
          <p:nvPr userDrawn="1"/>
        </p:nvPicPr>
        <p:blipFill>
          <a:blip r:embed="rId2"/>
          <a:srcRect/>
          <a:stretch>
            <a:fillRect/>
          </a:stretch>
        </p:blipFill>
        <p:spPr bwMode="auto">
          <a:xfrm>
            <a:off x="0" y="0"/>
            <a:ext cx="2133600" cy="590550"/>
          </a:xfrm>
          <a:prstGeom prst="rect">
            <a:avLst/>
          </a:prstGeom>
          <a:noFill/>
          <a:ln w="9525">
            <a:noFill/>
            <a:miter lim="800000"/>
            <a:headEnd/>
            <a:tailEnd/>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6CFA0B0-85A5-4315-B34E-D2FFEF9E27D5}" type="datetime1">
              <a:rPr lang="en-US" smtClean="0"/>
              <a:pPr/>
              <a:t>7/13/2016</a:t>
            </a:fld>
            <a:endParaRPr lang="en-US" dirty="0"/>
          </a:p>
        </p:txBody>
      </p:sp>
      <p:sp>
        <p:nvSpPr>
          <p:cNvPr id="6" name="Footer Placeholder 5"/>
          <p:cNvSpPr>
            <a:spLocks noGrp="1"/>
          </p:cNvSpPr>
          <p:nvPr>
            <p:ph type="ftr" sz="quarter" idx="11"/>
          </p:nvPr>
        </p:nvSpPr>
        <p:spPr>
          <a:xfrm>
            <a:off x="914400" y="6172200"/>
            <a:ext cx="3886200" cy="457200"/>
          </a:xfrm>
        </p:spPr>
        <p:txBody>
          <a:bodyPr/>
          <a:lstStyle/>
          <a:p>
            <a:endParaRPr kumimoji="0" lang="en-US" dirty="0"/>
          </a:p>
        </p:txBody>
      </p:sp>
      <p:sp>
        <p:nvSpPr>
          <p:cNvPr id="7" name="Slide Number Placeholder 6"/>
          <p:cNvSpPr>
            <a:spLocks noGrp="1"/>
          </p:cNvSpPr>
          <p:nvPr>
            <p:ph type="sldNum" sz="quarter" idx="12"/>
          </p:nvPr>
        </p:nvSpPr>
        <p:spPr>
          <a:xfrm>
            <a:off x="146304" y="6208776"/>
            <a:ext cx="539496" cy="457200"/>
          </a:xfrm>
        </p:spPr>
        <p:txBody>
          <a:bodyPr/>
          <a:lstStyle/>
          <a:p>
            <a:fld id="{CA15C064-DD44-4CAC-873E-2D1F54821676}" type="slidenum">
              <a:rPr kumimoji="0" lang="en-US" smtClean="0"/>
              <a:pPr/>
              <a:t>‹#›</a:t>
            </a:fld>
            <a:endParaRPr kumimoji="0"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0"/>
            <a:ext cx="7696200" cy="6858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914400"/>
            <a:ext cx="7772400" cy="51054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C038D696-EA47-44CE-9828-812FCF191F01}" type="datetime1">
              <a:rPr lang="en-US" smtClean="0"/>
              <a:pPr/>
              <a:t>7/13/2016</a:t>
            </a:fld>
            <a:endParaRPr lang="en-US" sz="1000" dirty="0">
              <a:solidFill>
                <a:schemeClr val="tx1"/>
              </a:solidFill>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algn="r" eaLnBrk="1" latinLnBrk="0" hangingPunct="1"/>
            <a:endParaRPr kumimoji="0" lang="en-US" sz="1000" dirty="0">
              <a:solidFill>
                <a:schemeClr val="tx1"/>
              </a:solidFill>
            </a:endParaRP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A15C064-DD44-4CAC-873E-2D1F54821676}" type="slidenum">
              <a:rPr kumimoji="0" lang="en-US" smtClean="0"/>
              <a:pPr/>
              <a:t>‹#›</a:t>
            </a:fld>
            <a:endParaRPr kumimoji="0" lang="en-US" dirty="0">
              <a:solidFill>
                <a:schemeClr val="accent1">
                  <a:shade val="75000"/>
                </a:schemeClr>
              </a:solidFill>
            </a:endParaRPr>
          </a:p>
        </p:txBody>
      </p:sp>
      <p:pic>
        <p:nvPicPr>
          <p:cNvPr id="11" name="Picture 10" descr="Java"/>
          <p:cNvPicPr>
            <a:picLocks noChangeAspect="1" noChangeArrowheads="1"/>
          </p:cNvPicPr>
          <p:nvPr userDrawn="1"/>
        </p:nvPicPr>
        <p:blipFill>
          <a:blip r:embed="rId13"/>
          <a:srcRect/>
          <a:stretch>
            <a:fillRect/>
          </a:stretch>
        </p:blipFill>
        <p:spPr bwMode="auto">
          <a:xfrm>
            <a:off x="8610600" y="0"/>
            <a:ext cx="495300" cy="838200"/>
          </a:xfrm>
          <a:prstGeom prst="rect">
            <a:avLst/>
          </a:prstGeom>
          <a:noFill/>
          <a:ln w="9525">
            <a:noFill/>
            <a:miter lim="800000"/>
            <a:headEnd/>
            <a:tailEnd/>
          </a:ln>
        </p:spPr>
      </p:pic>
      <p:pic>
        <p:nvPicPr>
          <p:cNvPr id="12" name="Picture 1"/>
          <p:cNvPicPr>
            <a:picLocks noChangeAspect="1" noChangeArrowheads="1"/>
          </p:cNvPicPr>
          <p:nvPr userDrawn="1"/>
        </p:nvPicPr>
        <p:blipFill>
          <a:blip r:embed="rId14"/>
          <a:srcRect/>
          <a:stretch>
            <a:fillRect/>
          </a:stretch>
        </p:blipFill>
        <p:spPr bwMode="auto">
          <a:xfrm>
            <a:off x="0" y="0"/>
            <a:ext cx="2133600" cy="5905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hf hdr="0" ftr="0" dt="0"/>
  <p:txStyles>
    <p:titleStyle>
      <a:lvl1pPr algn="r" rtl="0" eaLnBrk="1" latinLnBrk="0" hangingPunct="1">
        <a:spcBef>
          <a:spcPct val="0"/>
        </a:spcBef>
        <a:buNone/>
        <a:defRPr kumimoji="0" sz="3600" b="1" kern="1200">
          <a:solidFill>
            <a:srgbClr val="0000FF"/>
          </a:solidFill>
          <a:latin typeface="Arial" pitchFamily="34" charset="0"/>
          <a:ea typeface="+mj-ea"/>
          <a:cs typeface="Arial" pitchFamily="34" charset="0"/>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Arial" pitchFamily="34" charset="0"/>
          <a:ea typeface="+mn-ea"/>
          <a:cs typeface="Arial" pitchFamily="34" charset="0"/>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Arial" pitchFamily="34" charset="0"/>
          <a:ea typeface="+mn-ea"/>
          <a:cs typeface="Arial" pitchFamily="34" charset="0"/>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Arial" pitchFamily="34" charset="0"/>
          <a:ea typeface="+mn-ea"/>
          <a:cs typeface="Arial" pitchFamily="34" charset="0"/>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Arial" pitchFamily="34" charset="0"/>
          <a:ea typeface="+mn-ea"/>
          <a:cs typeface="Arial" pitchFamily="34" charset="0"/>
        </a:defRPr>
      </a:lvl4pPr>
      <a:lvl5pPr marL="1371600" indent="-228600" algn="l" rtl="0" eaLnBrk="1" latinLnBrk="0" hangingPunct="1">
        <a:spcBef>
          <a:spcPts val="370"/>
        </a:spcBef>
        <a:buClr>
          <a:schemeClr val="accent3"/>
        </a:buClr>
        <a:buFontTx/>
        <a:buChar char="o"/>
        <a:defRPr kumimoji="0" sz="2000" kern="1200">
          <a:solidFill>
            <a:schemeClr val="tx1"/>
          </a:solidFill>
          <a:latin typeface="Arial" pitchFamily="34" charset="0"/>
          <a:ea typeface="+mn-ea"/>
          <a:cs typeface="Arial" pitchFamily="34" charset="0"/>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FF3300"/>
          </a:solidFill>
        </p:spPr>
        <p:txBody>
          <a:bodyPr/>
          <a:lstStyle/>
          <a:p>
            <a:r>
              <a:rPr smtClean="0"/>
              <a:t>Lecture 01: Concurrency</a:t>
            </a:r>
            <a:br>
              <a:rPr smtClean="0"/>
            </a:br>
            <a:r>
              <a:rPr smtClean="0"/>
              <a:t>( Part 1)</a:t>
            </a:r>
            <a:endParaRPr lang="en-US" dirty="0"/>
          </a:p>
        </p:txBody>
      </p:sp>
      <p:pic>
        <p:nvPicPr>
          <p:cNvPr id="5" name="Picture 10" descr="Java"/>
          <p:cNvPicPr>
            <a:picLocks noChangeAspect="1" noChangeArrowheads="1"/>
          </p:cNvPicPr>
          <p:nvPr/>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6" name="Picture 1"/>
          <p:cNvPicPr>
            <a:picLocks noChangeAspect="1" noChangeArrowheads="1"/>
          </p:cNvPicPr>
          <p:nvPr/>
        </p:nvPicPr>
        <p:blipFill>
          <a:blip r:embed="rId3"/>
          <a:srcRect/>
          <a:stretch>
            <a:fillRect/>
          </a:stretch>
        </p:blipFill>
        <p:spPr bwMode="auto">
          <a:xfrm>
            <a:off x="0" y="0"/>
            <a:ext cx="2133600" cy="590550"/>
          </a:xfrm>
          <a:prstGeom prst="rect">
            <a:avLst/>
          </a:prstGeom>
          <a:noFill/>
          <a:ln w="9525">
            <a:noFill/>
            <a:miter lim="800000"/>
            <a:headEnd/>
            <a:tailEnd/>
          </a:ln>
        </p:spPr>
      </p:pic>
      <p:sp>
        <p:nvSpPr>
          <p:cNvPr id="8" name="Subtitle 7"/>
          <p:cNvSpPr>
            <a:spLocks noGrp="1"/>
          </p:cNvSpPr>
          <p:nvPr>
            <p:ph type="subTitle" idx="1"/>
          </p:nvPr>
        </p:nvSpPr>
        <p:spPr/>
        <p:txBody>
          <a:bodyPr/>
          <a:lstStyle/>
          <a:p>
            <a:r>
              <a:rPr lang="en-US" dirty="0" smtClean="0"/>
              <a:t>(22 slides)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Processes and Multi Processing System…</a:t>
            </a:r>
            <a:endParaRPr lang="en-US" sz="2800" dirty="0"/>
          </a:p>
        </p:txBody>
      </p:sp>
      <p:sp>
        <p:nvSpPr>
          <p:cNvPr id="3" name="Slide Number Placeholder 2"/>
          <p:cNvSpPr>
            <a:spLocks noGrp="1"/>
          </p:cNvSpPr>
          <p:nvPr>
            <p:ph type="sldNum" sz="quarter" idx="12"/>
          </p:nvPr>
        </p:nvSpPr>
        <p:spPr/>
        <p:txBody>
          <a:bodyPr/>
          <a:lstStyle/>
          <a:p>
            <a:fld id="{CA15C064-DD44-4CAC-873E-2D1F54821676}" type="slidenum">
              <a:rPr kumimoji="0" lang="en-US" smtClean="0"/>
              <a:pPr/>
              <a:t>10</a:t>
            </a:fld>
            <a:endParaRPr kumimoji="0" lang="en-US" dirty="0"/>
          </a:p>
        </p:txBody>
      </p:sp>
      <p:sp>
        <p:nvSpPr>
          <p:cNvPr id="4" name="Content Placeholder 3"/>
          <p:cNvSpPr>
            <a:spLocks noGrp="1"/>
          </p:cNvSpPr>
          <p:nvPr>
            <p:ph sz="quarter" idx="1"/>
          </p:nvPr>
        </p:nvSpPr>
        <p:spPr>
          <a:xfrm>
            <a:off x="914400" y="1447800"/>
            <a:ext cx="7772400" cy="2971800"/>
          </a:xfrm>
        </p:spPr>
        <p:txBody>
          <a:bodyPr>
            <a:normAutofit lnSpcReduction="10000"/>
          </a:bodyPr>
          <a:lstStyle/>
          <a:p>
            <a:r>
              <a:rPr lang="en-US" dirty="0" smtClean="0"/>
              <a:t>How OS manages processes based on one CPU?</a:t>
            </a:r>
          </a:p>
          <a:p>
            <a:pPr marL="788670" lvl="1" indent="-514350"/>
            <a:r>
              <a:rPr lang="en-US" dirty="0" smtClean="0">
                <a:sym typeface="Wingdings" pitchFamily="2" charset="2"/>
              </a:rPr>
              <a:t>Time-sharing mechanism: OS allows each process running in a time slot (time slice, quantum, about 50 to 70 ms). When this duration expires, another process will be chosen to run  The scheduler (a component of OS, trình lập lịch) will choose the current process.</a:t>
            </a:r>
          </a:p>
        </p:txBody>
      </p:sp>
      <p:cxnSp>
        <p:nvCxnSpPr>
          <p:cNvPr id="6" name="Straight Arrow Connector 5"/>
          <p:cNvCxnSpPr/>
          <p:nvPr/>
        </p:nvCxnSpPr>
        <p:spPr>
          <a:xfrm>
            <a:off x="2286000" y="5943600"/>
            <a:ext cx="5257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696200" y="5791200"/>
            <a:ext cx="838200" cy="461665"/>
          </a:xfrm>
          <a:prstGeom prst="rect">
            <a:avLst/>
          </a:prstGeom>
          <a:noFill/>
        </p:spPr>
        <p:txBody>
          <a:bodyPr wrap="square" rtlCol="0">
            <a:spAutoFit/>
          </a:bodyPr>
          <a:lstStyle/>
          <a:p>
            <a:r>
              <a:rPr lang="en-US" sz="2400" b="1" dirty="0" smtClean="0"/>
              <a:t>t</a:t>
            </a:r>
            <a:endParaRPr lang="en-US" b="1" dirty="0"/>
          </a:p>
        </p:txBody>
      </p:sp>
      <p:cxnSp>
        <p:nvCxnSpPr>
          <p:cNvPr id="9" name="Straight Arrow Connector 8"/>
          <p:cNvCxnSpPr/>
          <p:nvPr/>
        </p:nvCxnSpPr>
        <p:spPr>
          <a:xfrm rot="5400000" flipH="1" flipV="1">
            <a:off x="1562100" y="5219700"/>
            <a:ext cx="1447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676400" y="5486400"/>
            <a:ext cx="533400" cy="461665"/>
          </a:xfrm>
          <a:prstGeom prst="rect">
            <a:avLst/>
          </a:prstGeom>
          <a:noFill/>
        </p:spPr>
        <p:txBody>
          <a:bodyPr wrap="square" rtlCol="0">
            <a:spAutoFit/>
          </a:bodyPr>
          <a:lstStyle/>
          <a:p>
            <a:r>
              <a:rPr lang="en-US" sz="2400" b="1" dirty="0" smtClean="0"/>
              <a:t>p1</a:t>
            </a:r>
            <a:endParaRPr lang="en-US" b="1" dirty="0"/>
          </a:p>
        </p:txBody>
      </p:sp>
      <p:sp>
        <p:nvSpPr>
          <p:cNvPr id="11" name="TextBox 10"/>
          <p:cNvSpPr txBox="1"/>
          <p:nvPr/>
        </p:nvSpPr>
        <p:spPr>
          <a:xfrm>
            <a:off x="1676400" y="5100935"/>
            <a:ext cx="685800" cy="461665"/>
          </a:xfrm>
          <a:prstGeom prst="rect">
            <a:avLst/>
          </a:prstGeom>
          <a:noFill/>
        </p:spPr>
        <p:txBody>
          <a:bodyPr wrap="square" rtlCol="0">
            <a:spAutoFit/>
          </a:bodyPr>
          <a:lstStyle/>
          <a:p>
            <a:r>
              <a:rPr lang="en-US" sz="2400" b="1" dirty="0" smtClean="0"/>
              <a:t>p2</a:t>
            </a:r>
            <a:endParaRPr lang="en-US" b="1" dirty="0"/>
          </a:p>
        </p:txBody>
      </p:sp>
      <p:sp>
        <p:nvSpPr>
          <p:cNvPr id="12" name="TextBox 11"/>
          <p:cNvSpPr txBox="1"/>
          <p:nvPr/>
        </p:nvSpPr>
        <p:spPr>
          <a:xfrm>
            <a:off x="1676400" y="4567535"/>
            <a:ext cx="609600" cy="461665"/>
          </a:xfrm>
          <a:prstGeom prst="rect">
            <a:avLst/>
          </a:prstGeom>
          <a:noFill/>
        </p:spPr>
        <p:txBody>
          <a:bodyPr wrap="square" rtlCol="0">
            <a:spAutoFit/>
          </a:bodyPr>
          <a:lstStyle/>
          <a:p>
            <a:r>
              <a:rPr lang="en-US" sz="2400" b="1" dirty="0" smtClean="0"/>
              <a:t>p3</a:t>
            </a:r>
            <a:endParaRPr lang="en-US" b="1" dirty="0"/>
          </a:p>
        </p:txBody>
      </p:sp>
      <p:cxnSp>
        <p:nvCxnSpPr>
          <p:cNvPr id="14" name="Straight Connector 13"/>
          <p:cNvCxnSpPr/>
          <p:nvPr/>
        </p:nvCxnSpPr>
        <p:spPr>
          <a:xfrm>
            <a:off x="2286000" y="5715000"/>
            <a:ext cx="685800" cy="1588"/>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971800" y="5334000"/>
            <a:ext cx="685800" cy="1588"/>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657600" y="4876800"/>
            <a:ext cx="685800" cy="1588"/>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343400" y="5637212"/>
            <a:ext cx="685800" cy="1588"/>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29200" y="5256212"/>
            <a:ext cx="685800" cy="1588"/>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715000" y="4799012"/>
            <a:ext cx="685800" cy="1588"/>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400800" y="5637212"/>
            <a:ext cx="685800" cy="1588"/>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5400000">
            <a:off x="3657600" y="3276600"/>
            <a:ext cx="19050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914400" y="0"/>
            <a:ext cx="8153400" cy="1219200"/>
          </a:xfrm>
        </p:spPr>
        <p:txBody>
          <a:bodyPr>
            <a:normAutofit/>
          </a:bodyPr>
          <a:lstStyle/>
          <a:p>
            <a:r>
              <a:rPr lang="en-US" sz="2800" dirty="0" smtClean="0"/>
              <a:t>Processes and Multi Processing System…</a:t>
            </a:r>
            <a:br>
              <a:rPr lang="en-US" sz="2800" dirty="0" smtClean="0"/>
            </a:br>
            <a:r>
              <a:rPr lang="en-US" sz="2800" dirty="0" smtClean="0"/>
              <a:t>How can OS manage concurrent processes?</a:t>
            </a:r>
          </a:p>
        </p:txBody>
      </p:sp>
      <p:sp>
        <p:nvSpPr>
          <p:cNvPr id="18436" name="Rectangle 4"/>
          <p:cNvSpPr>
            <a:spLocks noChangeArrowheads="1"/>
          </p:cNvSpPr>
          <p:nvPr/>
        </p:nvSpPr>
        <p:spPr bwMode="auto">
          <a:xfrm>
            <a:off x="304800" y="5410200"/>
            <a:ext cx="1066800" cy="381000"/>
          </a:xfrm>
          <a:prstGeom prst="rect">
            <a:avLst/>
          </a:prstGeom>
          <a:solidFill>
            <a:schemeClr val="accent1"/>
          </a:solidFill>
          <a:ln w="9525">
            <a:solidFill>
              <a:srgbClr val="FF99FF"/>
            </a:solidFill>
            <a:miter lim="800000"/>
            <a:headEnd/>
            <a:tailEnd/>
          </a:ln>
        </p:spPr>
        <p:txBody>
          <a:bodyPr wrap="none" anchor="ctr"/>
          <a:lstStyle/>
          <a:p>
            <a:pPr algn="ctr"/>
            <a:r>
              <a:rPr lang="en-US" dirty="0">
                <a:solidFill>
                  <a:schemeClr val="bg1"/>
                </a:solidFill>
                <a:latin typeface="Tahoma" pitchFamily="34" charset="0"/>
              </a:rPr>
              <a:t>Memory</a:t>
            </a:r>
          </a:p>
        </p:txBody>
      </p:sp>
      <p:sp>
        <p:nvSpPr>
          <p:cNvPr id="6" name="Rectangle 5"/>
          <p:cNvSpPr>
            <a:spLocks noChangeArrowheads="1"/>
          </p:cNvSpPr>
          <p:nvPr/>
        </p:nvSpPr>
        <p:spPr bwMode="auto">
          <a:xfrm>
            <a:off x="304800" y="1752600"/>
            <a:ext cx="1066800" cy="1143000"/>
          </a:xfrm>
          <a:prstGeom prst="rect">
            <a:avLst/>
          </a:prstGeom>
          <a:solidFill>
            <a:schemeClr val="accent4">
              <a:lumMod val="75000"/>
            </a:schemeClr>
          </a:solidFill>
          <a:ln w="9525">
            <a:solidFill>
              <a:srgbClr val="FF99FF"/>
            </a:solidFill>
            <a:miter lim="800000"/>
            <a:headEnd/>
            <a:tailEnd/>
          </a:ln>
          <a:effectLst/>
        </p:spPr>
        <p:txBody>
          <a:bodyPr wrap="none" anchor="ctr"/>
          <a:lstStyle/>
          <a:p>
            <a:pPr algn="ctr" fontAlgn="auto">
              <a:spcBef>
                <a:spcPts val="0"/>
              </a:spcBef>
              <a:spcAft>
                <a:spcPts val="0"/>
              </a:spcAft>
              <a:defRPr/>
            </a:pPr>
            <a:r>
              <a:rPr lang="en-US" sz="1600" b="1" dirty="0" smtClean="0">
                <a:solidFill>
                  <a:srgbClr val="FF0000"/>
                </a:solidFill>
                <a:latin typeface="Tahoma" charset="0"/>
              </a:rPr>
              <a:t>P</a:t>
            </a:r>
            <a:r>
              <a:rPr lang="en-US" sz="1600" b="1" dirty="0" smtClean="0">
                <a:solidFill>
                  <a:srgbClr val="FF0000"/>
                </a:solidFill>
                <a:latin typeface="Tahoma" charset="0"/>
                <a:cs typeface="+mn-cs"/>
              </a:rPr>
              <a:t>1</a:t>
            </a:r>
            <a:endParaRPr lang="en-US" sz="1600" b="1" dirty="0">
              <a:solidFill>
                <a:srgbClr val="FF0000"/>
              </a:solidFill>
              <a:latin typeface="Tahoma" charset="0"/>
              <a:cs typeface="+mn-cs"/>
            </a:endParaRPr>
          </a:p>
          <a:p>
            <a:pPr algn="ctr" fontAlgn="auto">
              <a:spcBef>
                <a:spcPts val="0"/>
              </a:spcBef>
              <a:spcAft>
                <a:spcPts val="0"/>
              </a:spcAft>
              <a:defRPr/>
            </a:pPr>
            <a:r>
              <a:rPr lang="en-US" sz="1600" b="1" dirty="0">
                <a:solidFill>
                  <a:schemeClr val="bg1"/>
                </a:solidFill>
                <a:latin typeface="Tahoma" charset="0"/>
                <a:cs typeface="+mn-cs"/>
              </a:rPr>
              <a:t>Code</a:t>
            </a:r>
          </a:p>
          <a:p>
            <a:pPr algn="ctr" fontAlgn="auto">
              <a:spcBef>
                <a:spcPts val="0"/>
              </a:spcBef>
              <a:spcAft>
                <a:spcPts val="0"/>
              </a:spcAft>
              <a:defRPr/>
            </a:pPr>
            <a:r>
              <a:rPr lang="en-US" sz="1600" b="1" dirty="0">
                <a:solidFill>
                  <a:schemeClr val="bg1"/>
                </a:solidFill>
                <a:latin typeface="Tahoma" charset="0"/>
                <a:cs typeface="+mn-cs"/>
              </a:rPr>
              <a:t>Data</a:t>
            </a:r>
          </a:p>
        </p:txBody>
      </p:sp>
      <p:sp>
        <p:nvSpPr>
          <p:cNvPr id="7" name="Rectangle 6"/>
          <p:cNvSpPr>
            <a:spLocks noChangeArrowheads="1"/>
          </p:cNvSpPr>
          <p:nvPr/>
        </p:nvSpPr>
        <p:spPr bwMode="auto">
          <a:xfrm>
            <a:off x="304800" y="3048000"/>
            <a:ext cx="1066800" cy="990600"/>
          </a:xfrm>
          <a:prstGeom prst="rect">
            <a:avLst/>
          </a:prstGeom>
          <a:solidFill>
            <a:schemeClr val="accent6">
              <a:lumMod val="50000"/>
            </a:schemeClr>
          </a:solidFill>
          <a:ln w="9525">
            <a:solidFill>
              <a:srgbClr val="FF99FF"/>
            </a:solidFill>
            <a:miter lim="800000"/>
            <a:headEnd/>
            <a:tailEnd/>
          </a:ln>
          <a:effectLst/>
        </p:spPr>
        <p:txBody>
          <a:bodyPr wrap="none" anchor="ctr"/>
          <a:lstStyle/>
          <a:p>
            <a:pPr algn="ctr" fontAlgn="auto">
              <a:spcBef>
                <a:spcPts val="0"/>
              </a:spcBef>
              <a:spcAft>
                <a:spcPts val="0"/>
              </a:spcAft>
              <a:defRPr/>
            </a:pPr>
            <a:r>
              <a:rPr lang="en-US" sz="1600" b="1" dirty="0" smtClean="0">
                <a:solidFill>
                  <a:srgbClr val="FF0000"/>
                </a:solidFill>
                <a:latin typeface="Tahoma" charset="0"/>
              </a:rPr>
              <a:t>P</a:t>
            </a:r>
            <a:r>
              <a:rPr lang="en-US" sz="1600" b="1" dirty="0" smtClean="0">
                <a:solidFill>
                  <a:srgbClr val="FF0000"/>
                </a:solidFill>
                <a:latin typeface="Tahoma" charset="0"/>
                <a:cs typeface="+mn-cs"/>
              </a:rPr>
              <a:t>2</a:t>
            </a:r>
            <a:endParaRPr lang="en-US" sz="1600" b="1" dirty="0">
              <a:solidFill>
                <a:srgbClr val="FF0000"/>
              </a:solidFill>
              <a:latin typeface="Tahoma" charset="0"/>
              <a:cs typeface="+mn-cs"/>
            </a:endParaRPr>
          </a:p>
          <a:p>
            <a:pPr algn="ctr" fontAlgn="auto">
              <a:spcBef>
                <a:spcPts val="0"/>
              </a:spcBef>
              <a:spcAft>
                <a:spcPts val="0"/>
              </a:spcAft>
              <a:defRPr/>
            </a:pPr>
            <a:r>
              <a:rPr lang="en-US" sz="1600" b="1" dirty="0">
                <a:solidFill>
                  <a:schemeClr val="bg1"/>
                </a:solidFill>
                <a:latin typeface="Tahoma" charset="0"/>
                <a:cs typeface="+mn-cs"/>
              </a:rPr>
              <a:t>Code</a:t>
            </a:r>
          </a:p>
          <a:p>
            <a:pPr algn="ctr" fontAlgn="auto">
              <a:spcBef>
                <a:spcPts val="0"/>
              </a:spcBef>
              <a:spcAft>
                <a:spcPts val="0"/>
              </a:spcAft>
              <a:defRPr/>
            </a:pPr>
            <a:r>
              <a:rPr lang="en-US" sz="1600" b="1" dirty="0">
                <a:solidFill>
                  <a:schemeClr val="bg1"/>
                </a:solidFill>
                <a:latin typeface="Tahoma" charset="0"/>
                <a:cs typeface="+mn-cs"/>
              </a:rPr>
              <a:t>Data</a:t>
            </a:r>
          </a:p>
        </p:txBody>
      </p:sp>
      <p:sp>
        <p:nvSpPr>
          <p:cNvPr id="18439" name="Rectangle 7"/>
          <p:cNvSpPr>
            <a:spLocks noChangeArrowheads="1"/>
          </p:cNvSpPr>
          <p:nvPr/>
        </p:nvSpPr>
        <p:spPr bwMode="auto">
          <a:xfrm>
            <a:off x="304800" y="4191000"/>
            <a:ext cx="1066800" cy="990600"/>
          </a:xfrm>
          <a:prstGeom prst="rect">
            <a:avLst/>
          </a:prstGeom>
          <a:solidFill>
            <a:srgbClr val="002060"/>
          </a:solidFill>
          <a:ln w="9525">
            <a:solidFill>
              <a:srgbClr val="FF99FF"/>
            </a:solidFill>
            <a:miter lim="800000"/>
            <a:headEnd/>
            <a:tailEnd/>
          </a:ln>
        </p:spPr>
        <p:txBody>
          <a:bodyPr wrap="none" anchor="ctr"/>
          <a:lstStyle/>
          <a:p>
            <a:pPr algn="ctr"/>
            <a:r>
              <a:rPr lang="en-US" sz="1600" b="1" dirty="0" smtClean="0">
                <a:solidFill>
                  <a:srgbClr val="FF0000"/>
                </a:solidFill>
                <a:latin typeface="Tahoma" pitchFamily="34" charset="0"/>
              </a:rPr>
              <a:t>P3</a:t>
            </a:r>
            <a:endParaRPr lang="en-US" sz="1600" b="1" dirty="0">
              <a:solidFill>
                <a:srgbClr val="FF0000"/>
              </a:solidFill>
              <a:latin typeface="Tahoma" pitchFamily="34" charset="0"/>
            </a:endParaRPr>
          </a:p>
          <a:p>
            <a:pPr algn="ctr"/>
            <a:r>
              <a:rPr lang="en-US" sz="1600" b="1" dirty="0">
                <a:solidFill>
                  <a:schemeClr val="bg1"/>
                </a:solidFill>
                <a:latin typeface="Tahoma" pitchFamily="34" charset="0"/>
              </a:rPr>
              <a:t>Code</a:t>
            </a:r>
          </a:p>
          <a:p>
            <a:pPr algn="ctr"/>
            <a:r>
              <a:rPr lang="en-US" sz="1600" b="1" dirty="0">
                <a:solidFill>
                  <a:schemeClr val="bg1"/>
                </a:solidFill>
                <a:latin typeface="Tahoma" pitchFamily="34" charset="0"/>
              </a:rPr>
              <a:t>Data</a:t>
            </a:r>
          </a:p>
        </p:txBody>
      </p:sp>
      <p:sp>
        <p:nvSpPr>
          <p:cNvPr id="9" name="Line 13"/>
          <p:cNvSpPr>
            <a:spLocks noChangeShapeType="1"/>
          </p:cNvSpPr>
          <p:nvPr/>
        </p:nvSpPr>
        <p:spPr bwMode="auto">
          <a:xfrm>
            <a:off x="304799" y="1371600"/>
            <a:ext cx="45719" cy="3962400"/>
          </a:xfrm>
          <a:prstGeom prst="line">
            <a:avLst/>
          </a:prstGeom>
          <a:noFill/>
          <a:ln w="9525">
            <a:solidFill>
              <a:schemeClr val="tx1">
                <a:lumMod val="95000"/>
                <a:lumOff val="5000"/>
              </a:schemeClr>
            </a:solidFill>
            <a:miter lim="800000"/>
            <a:headEnd/>
            <a:tailEnd/>
          </a:ln>
          <a:effectLst/>
        </p:spPr>
        <p:txBody>
          <a:bodyPr wrap="none"/>
          <a:lstStyle/>
          <a:p>
            <a:pPr fontAlgn="auto">
              <a:spcBef>
                <a:spcPts val="0"/>
              </a:spcBef>
              <a:spcAft>
                <a:spcPts val="0"/>
              </a:spcAft>
              <a:defRPr/>
            </a:pPr>
            <a:endParaRPr lang="en-US" dirty="0">
              <a:latin typeface="+mn-lt"/>
              <a:cs typeface="+mn-cs"/>
            </a:endParaRPr>
          </a:p>
        </p:txBody>
      </p:sp>
      <p:sp>
        <p:nvSpPr>
          <p:cNvPr id="10" name="Line 14"/>
          <p:cNvSpPr>
            <a:spLocks noChangeShapeType="1"/>
          </p:cNvSpPr>
          <p:nvPr/>
        </p:nvSpPr>
        <p:spPr bwMode="auto">
          <a:xfrm>
            <a:off x="1371600" y="1371600"/>
            <a:ext cx="45719" cy="3962400"/>
          </a:xfrm>
          <a:prstGeom prst="line">
            <a:avLst/>
          </a:prstGeom>
          <a:noFill/>
          <a:ln w="9525">
            <a:solidFill>
              <a:schemeClr val="tx1">
                <a:lumMod val="95000"/>
                <a:lumOff val="5000"/>
              </a:schemeClr>
            </a:solidFill>
            <a:miter lim="800000"/>
            <a:headEnd/>
            <a:tailEnd/>
          </a:ln>
          <a:effectLst/>
        </p:spPr>
        <p:txBody>
          <a:bodyPr wrap="none"/>
          <a:lstStyle/>
          <a:p>
            <a:pPr fontAlgn="auto">
              <a:spcBef>
                <a:spcPts val="0"/>
              </a:spcBef>
              <a:spcAft>
                <a:spcPts val="0"/>
              </a:spcAft>
              <a:defRPr/>
            </a:pPr>
            <a:endParaRPr lang="en-US" dirty="0">
              <a:latin typeface="+mn-lt"/>
              <a:cs typeface="+mn-cs"/>
            </a:endParaRPr>
          </a:p>
        </p:txBody>
      </p:sp>
      <p:grpSp>
        <p:nvGrpSpPr>
          <p:cNvPr id="2" name="Group 21"/>
          <p:cNvGrpSpPr>
            <a:grpSpLocks/>
          </p:cNvGrpSpPr>
          <p:nvPr/>
        </p:nvGrpSpPr>
        <p:grpSpPr bwMode="auto">
          <a:xfrm>
            <a:off x="1066800" y="3505200"/>
            <a:ext cx="457200" cy="381000"/>
            <a:chOff x="1488" y="1776"/>
            <a:chExt cx="624" cy="192"/>
          </a:xfrm>
        </p:grpSpPr>
        <p:sp>
          <p:nvSpPr>
            <p:cNvPr id="18489" name="Line 22"/>
            <p:cNvSpPr>
              <a:spLocks noChangeShapeType="1"/>
            </p:cNvSpPr>
            <p:nvPr/>
          </p:nvSpPr>
          <p:spPr bwMode="auto">
            <a:xfrm flipH="1">
              <a:off x="1488" y="1968"/>
              <a:ext cx="624" cy="0"/>
            </a:xfrm>
            <a:prstGeom prst="line">
              <a:avLst/>
            </a:prstGeom>
            <a:noFill/>
            <a:ln w="15875">
              <a:solidFill>
                <a:srgbClr val="00B0F0"/>
              </a:solidFill>
              <a:miter lim="800000"/>
              <a:headEnd/>
              <a:tailEnd type="triangle" w="med" len="med"/>
            </a:ln>
          </p:spPr>
          <p:txBody>
            <a:bodyPr wrap="none"/>
            <a:lstStyle/>
            <a:p>
              <a:endParaRPr lang="en-US" dirty="0"/>
            </a:p>
          </p:txBody>
        </p:sp>
        <p:sp>
          <p:nvSpPr>
            <p:cNvPr id="18490" name="Line 23"/>
            <p:cNvSpPr>
              <a:spLocks noChangeShapeType="1"/>
            </p:cNvSpPr>
            <p:nvPr/>
          </p:nvSpPr>
          <p:spPr bwMode="auto">
            <a:xfrm>
              <a:off x="1536" y="1776"/>
              <a:ext cx="576" cy="0"/>
            </a:xfrm>
            <a:prstGeom prst="line">
              <a:avLst/>
            </a:prstGeom>
            <a:noFill/>
            <a:ln w="15875">
              <a:solidFill>
                <a:srgbClr val="00B0F0"/>
              </a:solidFill>
              <a:miter lim="800000"/>
              <a:headEnd/>
              <a:tailEnd/>
            </a:ln>
          </p:spPr>
          <p:txBody>
            <a:bodyPr wrap="none"/>
            <a:lstStyle/>
            <a:p>
              <a:endParaRPr lang="en-US" dirty="0"/>
            </a:p>
          </p:txBody>
        </p:sp>
        <p:sp>
          <p:nvSpPr>
            <p:cNvPr id="18491" name="Line 24"/>
            <p:cNvSpPr>
              <a:spLocks noChangeShapeType="1"/>
            </p:cNvSpPr>
            <p:nvPr/>
          </p:nvSpPr>
          <p:spPr bwMode="auto">
            <a:xfrm>
              <a:off x="2112" y="1776"/>
              <a:ext cx="0" cy="192"/>
            </a:xfrm>
            <a:prstGeom prst="line">
              <a:avLst/>
            </a:prstGeom>
            <a:noFill/>
            <a:ln w="15875">
              <a:solidFill>
                <a:srgbClr val="00B0F0"/>
              </a:solidFill>
              <a:miter lim="800000"/>
              <a:headEnd/>
              <a:tailEnd/>
            </a:ln>
          </p:spPr>
          <p:txBody>
            <a:bodyPr wrap="none"/>
            <a:lstStyle/>
            <a:p>
              <a:endParaRPr lang="en-US" dirty="0"/>
            </a:p>
          </p:txBody>
        </p:sp>
      </p:grpSp>
      <p:grpSp>
        <p:nvGrpSpPr>
          <p:cNvPr id="3" name="Group 21"/>
          <p:cNvGrpSpPr>
            <a:grpSpLocks/>
          </p:cNvGrpSpPr>
          <p:nvPr/>
        </p:nvGrpSpPr>
        <p:grpSpPr bwMode="auto">
          <a:xfrm>
            <a:off x="1066800" y="2286000"/>
            <a:ext cx="457200" cy="381000"/>
            <a:chOff x="1488" y="1776"/>
            <a:chExt cx="624" cy="192"/>
          </a:xfrm>
        </p:grpSpPr>
        <p:sp>
          <p:nvSpPr>
            <p:cNvPr id="18486" name="Line 22"/>
            <p:cNvSpPr>
              <a:spLocks noChangeShapeType="1"/>
            </p:cNvSpPr>
            <p:nvPr/>
          </p:nvSpPr>
          <p:spPr bwMode="auto">
            <a:xfrm flipH="1">
              <a:off x="1488" y="1968"/>
              <a:ext cx="624" cy="0"/>
            </a:xfrm>
            <a:prstGeom prst="line">
              <a:avLst/>
            </a:prstGeom>
            <a:noFill/>
            <a:ln w="15875">
              <a:solidFill>
                <a:srgbClr val="00B0F0"/>
              </a:solidFill>
              <a:miter lim="800000"/>
              <a:headEnd/>
              <a:tailEnd type="triangle" w="med" len="med"/>
            </a:ln>
          </p:spPr>
          <p:txBody>
            <a:bodyPr wrap="none"/>
            <a:lstStyle/>
            <a:p>
              <a:endParaRPr lang="en-US" dirty="0"/>
            </a:p>
          </p:txBody>
        </p:sp>
        <p:sp>
          <p:nvSpPr>
            <p:cNvPr id="18487" name="Line 23"/>
            <p:cNvSpPr>
              <a:spLocks noChangeShapeType="1"/>
            </p:cNvSpPr>
            <p:nvPr/>
          </p:nvSpPr>
          <p:spPr bwMode="auto">
            <a:xfrm>
              <a:off x="1536" y="1776"/>
              <a:ext cx="576" cy="0"/>
            </a:xfrm>
            <a:prstGeom prst="line">
              <a:avLst/>
            </a:prstGeom>
            <a:noFill/>
            <a:ln w="15875">
              <a:solidFill>
                <a:srgbClr val="00B0F0"/>
              </a:solidFill>
              <a:miter lim="800000"/>
              <a:headEnd/>
              <a:tailEnd/>
            </a:ln>
          </p:spPr>
          <p:txBody>
            <a:bodyPr wrap="none"/>
            <a:lstStyle/>
            <a:p>
              <a:endParaRPr lang="en-US" dirty="0"/>
            </a:p>
          </p:txBody>
        </p:sp>
        <p:sp>
          <p:nvSpPr>
            <p:cNvPr id="18488" name="Line 24"/>
            <p:cNvSpPr>
              <a:spLocks noChangeShapeType="1"/>
            </p:cNvSpPr>
            <p:nvPr/>
          </p:nvSpPr>
          <p:spPr bwMode="auto">
            <a:xfrm>
              <a:off x="2112" y="1776"/>
              <a:ext cx="0" cy="192"/>
            </a:xfrm>
            <a:prstGeom prst="line">
              <a:avLst/>
            </a:prstGeom>
            <a:noFill/>
            <a:ln w="15875">
              <a:solidFill>
                <a:srgbClr val="00B0F0"/>
              </a:solidFill>
              <a:miter lim="800000"/>
              <a:headEnd/>
              <a:tailEnd/>
            </a:ln>
          </p:spPr>
          <p:txBody>
            <a:bodyPr wrap="none"/>
            <a:lstStyle/>
            <a:p>
              <a:endParaRPr lang="en-US" dirty="0"/>
            </a:p>
          </p:txBody>
        </p:sp>
      </p:grpSp>
      <p:grpSp>
        <p:nvGrpSpPr>
          <p:cNvPr id="5" name="Group 21"/>
          <p:cNvGrpSpPr>
            <a:grpSpLocks/>
          </p:cNvGrpSpPr>
          <p:nvPr/>
        </p:nvGrpSpPr>
        <p:grpSpPr bwMode="auto">
          <a:xfrm>
            <a:off x="1066800" y="4724400"/>
            <a:ext cx="457200" cy="304800"/>
            <a:chOff x="1488" y="1776"/>
            <a:chExt cx="624" cy="192"/>
          </a:xfrm>
        </p:grpSpPr>
        <p:sp>
          <p:nvSpPr>
            <p:cNvPr id="18483" name="Line 22"/>
            <p:cNvSpPr>
              <a:spLocks noChangeShapeType="1"/>
            </p:cNvSpPr>
            <p:nvPr/>
          </p:nvSpPr>
          <p:spPr bwMode="auto">
            <a:xfrm flipH="1">
              <a:off x="1488" y="1968"/>
              <a:ext cx="624" cy="0"/>
            </a:xfrm>
            <a:prstGeom prst="line">
              <a:avLst/>
            </a:prstGeom>
            <a:noFill/>
            <a:ln w="15875">
              <a:solidFill>
                <a:srgbClr val="00B0F0"/>
              </a:solidFill>
              <a:miter lim="800000"/>
              <a:headEnd/>
              <a:tailEnd type="triangle" w="med" len="med"/>
            </a:ln>
          </p:spPr>
          <p:txBody>
            <a:bodyPr wrap="none"/>
            <a:lstStyle/>
            <a:p>
              <a:endParaRPr lang="en-US" dirty="0"/>
            </a:p>
          </p:txBody>
        </p:sp>
        <p:sp>
          <p:nvSpPr>
            <p:cNvPr id="18484" name="Line 23"/>
            <p:cNvSpPr>
              <a:spLocks noChangeShapeType="1"/>
            </p:cNvSpPr>
            <p:nvPr/>
          </p:nvSpPr>
          <p:spPr bwMode="auto">
            <a:xfrm>
              <a:off x="1536" y="1776"/>
              <a:ext cx="576" cy="0"/>
            </a:xfrm>
            <a:prstGeom prst="line">
              <a:avLst/>
            </a:prstGeom>
            <a:noFill/>
            <a:ln w="15875">
              <a:solidFill>
                <a:srgbClr val="00B0F0"/>
              </a:solidFill>
              <a:miter lim="800000"/>
              <a:headEnd/>
              <a:tailEnd/>
            </a:ln>
          </p:spPr>
          <p:txBody>
            <a:bodyPr wrap="none"/>
            <a:lstStyle/>
            <a:p>
              <a:endParaRPr lang="en-US" dirty="0"/>
            </a:p>
          </p:txBody>
        </p:sp>
        <p:sp>
          <p:nvSpPr>
            <p:cNvPr id="18485" name="Line 24"/>
            <p:cNvSpPr>
              <a:spLocks noChangeShapeType="1"/>
            </p:cNvSpPr>
            <p:nvPr/>
          </p:nvSpPr>
          <p:spPr bwMode="auto">
            <a:xfrm>
              <a:off x="2112" y="1776"/>
              <a:ext cx="0" cy="192"/>
            </a:xfrm>
            <a:prstGeom prst="line">
              <a:avLst/>
            </a:prstGeom>
            <a:noFill/>
            <a:ln w="15875">
              <a:solidFill>
                <a:srgbClr val="00B0F0"/>
              </a:solidFill>
              <a:miter lim="800000"/>
              <a:headEnd/>
              <a:tailEnd/>
            </a:ln>
          </p:spPr>
          <p:txBody>
            <a:bodyPr wrap="none"/>
            <a:lstStyle/>
            <a:p>
              <a:endParaRPr lang="en-US" dirty="0"/>
            </a:p>
          </p:txBody>
        </p:sp>
      </p:grpSp>
      <p:graphicFrame>
        <p:nvGraphicFramePr>
          <p:cNvPr id="23" name="Table 22"/>
          <p:cNvGraphicFramePr>
            <a:graphicFrameLocks noGrp="1"/>
          </p:cNvGraphicFramePr>
          <p:nvPr/>
        </p:nvGraphicFramePr>
        <p:xfrm>
          <a:off x="2057400" y="2057400"/>
          <a:ext cx="4876800" cy="2468880"/>
        </p:xfrm>
        <a:graphic>
          <a:graphicData uri="http://schemas.openxmlformats.org/drawingml/2006/table">
            <a:tbl>
              <a:tblPr firstRow="1" bandRow="1">
                <a:tableStyleId>{5C22544A-7EE6-4342-B048-85BDC9FD1C3A}</a:tableStyleId>
              </a:tblPr>
              <a:tblGrid>
                <a:gridCol w="685800"/>
                <a:gridCol w="914400"/>
                <a:gridCol w="1143000"/>
                <a:gridCol w="685800"/>
                <a:gridCol w="1447800"/>
              </a:tblGrid>
              <a:tr h="573604">
                <a:tc>
                  <a:txBody>
                    <a:bodyPr/>
                    <a:lstStyle/>
                    <a:p>
                      <a:r>
                        <a:rPr lang="en-US" dirty="0" smtClean="0"/>
                        <a:t>App</a:t>
                      </a:r>
                      <a:endParaRPr lang="en-US" dirty="0"/>
                    </a:p>
                  </a:txBody>
                  <a:tcPr/>
                </a:tc>
                <a:tc>
                  <a:txBody>
                    <a:bodyPr/>
                    <a:lstStyle/>
                    <a:p>
                      <a:r>
                        <a:rPr lang="en-US" dirty="0" smtClean="0"/>
                        <a:t>Code Addr</a:t>
                      </a:r>
                      <a:endParaRPr lang="en-US" dirty="0"/>
                    </a:p>
                  </a:txBody>
                  <a:tcPr/>
                </a:tc>
                <a:tc>
                  <a:txBody>
                    <a:bodyPr/>
                    <a:lstStyle/>
                    <a:p>
                      <a:r>
                        <a:rPr lang="en-US" dirty="0" smtClean="0"/>
                        <a:t>Duration</a:t>
                      </a:r>
                    </a:p>
                    <a:p>
                      <a:r>
                        <a:rPr lang="en-US" dirty="0" smtClean="0"/>
                        <a:t>(mili sec)</a:t>
                      </a:r>
                      <a:endParaRPr lang="en-US" dirty="0"/>
                    </a:p>
                  </a:txBody>
                  <a:tcPr/>
                </a:tc>
                <a:tc>
                  <a:txBody>
                    <a:bodyPr/>
                    <a:lstStyle/>
                    <a:p>
                      <a:r>
                        <a:rPr lang="en-US" dirty="0" smtClean="0"/>
                        <a:t>CPU</a:t>
                      </a:r>
                      <a:endParaRPr lang="en-US" dirty="0"/>
                    </a:p>
                  </a:txBody>
                  <a:tcPr/>
                </a:tc>
                <a:tc>
                  <a:txBody>
                    <a:bodyPr/>
                    <a:lstStyle/>
                    <a:p>
                      <a:r>
                        <a:rPr lang="en-US" dirty="0" smtClean="0"/>
                        <a:t>…</a:t>
                      </a:r>
                      <a:endParaRPr lang="en-US" dirty="0"/>
                    </a:p>
                  </a:txBody>
                  <a:tcPr/>
                </a:tc>
              </a:tr>
              <a:tr h="350520">
                <a:tc>
                  <a:txBody>
                    <a:bodyPr/>
                    <a:lstStyle/>
                    <a:p>
                      <a:r>
                        <a:rPr lang="en-US" dirty="0" smtClean="0"/>
                        <a:t>P1</a:t>
                      </a:r>
                      <a:endParaRPr lang="en-US" dirty="0"/>
                    </a:p>
                  </a:txBody>
                  <a:tcPr/>
                </a:tc>
                <a:tc>
                  <a:txBody>
                    <a:bodyPr/>
                    <a:lstStyle/>
                    <a:p>
                      <a:r>
                        <a:rPr lang="en-US" dirty="0" smtClean="0"/>
                        <a:t>30320</a:t>
                      </a:r>
                      <a:endParaRPr lang="en-US" dirty="0"/>
                    </a:p>
                  </a:txBody>
                  <a:tcPr/>
                </a:tc>
                <a:tc>
                  <a:txBody>
                    <a:bodyPr/>
                    <a:lstStyle/>
                    <a:p>
                      <a:r>
                        <a:rPr lang="en-US" dirty="0" smtClean="0"/>
                        <a:t>50</a:t>
                      </a:r>
                      <a:endParaRPr lang="en-US" dirty="0"/>
                    </a:p>
                  </a:txBody>
                  <a:tcPr/>
                </a:tc>
                <a:tc>
                  <a:txBody>
                    <a:bodyPr/>
                    <a:lstStyle/>
                    <a:p>
                      <a:r>
                        <a:rPr lang="en-US" dirty="0" smtClean="0"/>
                        <a:t>1</a:t>
                      </a:r>
                      <a:endParaRPr lang="en-US" dirty="0"/>
                    </a:p>
                  </a:txBody>
                  <a:tcPr/>
                </a:tc>
                <a:tc>
                  <a:txBody>
                    <a:bodyPr/>
                    <a:lstStyle/>
                    <a:p>
                      <a:endParaRPr lang="en-US" dirty="0"/>
                    </a:p>
                  </a:txBody>
                  <a:tcPr/>
                </a:tc>
              </a:tr>
              <a:tr h="365760">
                <a:tc>
                  <a:txBody>
                    <a:bodyPr/>
                    <a:lstStyle/>
                    <a:p>
                      <a:r>
                        <a:rPr lang="en-US" dirty="0" smtClean="0"/>
                        <a:t>P2</a:t>
                      </a:r>
                      <a:endParaRPr lang="en-US" dirty="0"/>
                    </a:p>
                  </a:txBody>
                  <a:tcPr/>
                </a:tc>
                <a:tc>
                  <a:txBody>
                    <a:bodyPr/>
                    <a:lstStyle/>
                    <a:p>
                      <a:r>
                        <a:rPr lang="en-US" dirty="0" smtClean="0"/>
                        <a:t>20154</a:t>
                      </a:r>
                      <a:endParaRPr lang="en-US" dirty="0"/>
                    </a:p>
                  </a:txBody>
                  <a:tcPr/>
                </a:tc>
                <a:tc>
                  <a:txBody>
                    <a:bodyPr/>
                    <a:lstStyle/>
                    <a:p>
                      <a:r>
                        <a:rPr lang="en-US" dirty="0" smtClean="0"/>
                        <a:t>60</a:t>
                      </a:r>
                      <a:endParaRPr lang="en-US" dirty="0"/>
                    </a:p>
                  </a:txBody>
                  <a:tcPr/>
                </a:tc>
                <a:tc>
                  <a:txBody>
                    <a:bodyPr/>
                    <a:lstStyle/>
                    <a:p>
                      <a:r>
                        <a:rPr lang="en-US" dirty="0" smtClean="0"/>
                        <a:t>2</a:t>
                      </a:r>
                      <a:endParaRPr lang="en-US" dirty="0"/>
                    </a:p>
                  </a:txBody>
                  <a:tcPr/>
                </a:tc>
                <a:tc>
                  <a:txBody>
                    <a:bodyPr/>
                    <a:lstStyle/>
                    <a:p>
                      <a:endParaRPr lang="en-US" dirty="0"/>
                    </a:p>
                  </a:txBody>
                  <a:tcPr/>
                </a:tc>
              </a:tr>
              <a:tr h="304800">
                <a:tc>
                  <a:txBody>
                    <a:bodyPr/>
                    <a:lstStyle/>
                    <a:p>
                      <a:r>
                        <a:rPr lang="en-US" dirty="0" smtClean="0"/>
                        <a:t>P3</a:t>
                      </a:r>
                      <a:endParaRPr lang="en-US" dirty="0"/>
                    </a:p>
                  </a:txBody>
                  <a:tcPr/>
                </a:tc>
                <a:tc>
                  <a:txBody>
                    <a:bodyPr/>
                    <a:lstStyle/>
                    <a:p>
                      <a:r>
                        <a:rPr lang="en-US" dirty="0" smtClean="0"/>
                        <a:t>10166</a:t>
                      </a:r>
                      <a:endParaRPr lang="en-US" dirty="0"/>
                    </a:p>
                  </a:txBody>
                  <a:tcPr/>
                </a:tc>
                <a:tc>
                  <a:txBody>
                    <a:bodyPr/>
                    <a:lstStyle/>
                    <a:p>
                      <a:r>
                        <a:rPr lang="en-US" dirty="0" smtClean="0"/>
                        <a:t>70</a:t>
                      </a:r>
                      <a:endParaRPr lang="en-US" dirty="0"/>
                    </a:p>
                  </a:txBody>
                  <a:tcPr/>
                </a:tc>
                <a:tc>
                  <a:txBody>
                    <a:bodyPr/>
                    <a:lstStyle/>
                    <a:p>
                      <a:r>
                        <a:rPr lang="en-US" dirty="0" smtClean="0"/>
                        <a:t>1</a:t>
                      </a:r>
                      <a:endParaRPr lang="en-US" dirty="0"/>
                    </a:p>
                  </a:txBody>
                  <a:tcPr/>
                </a:tc>
                <a:tc>
                  <a:txBody>
                    <a:bodyPr/>
                    <a:lstStyle/>
                    <a:p>
                      <a:endParaRPr lang="en-US" dirty="0"/>
                    </a:p>
                  </a:txBody>
                  <a:tcPr/>
                </a:tc>
              </a:tr>
              <a:tr h="243840">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endParaRPr lang="en-US" dirty="0"/>
                    </a:p>
                  </a:txBody>
                  <a:tcPr/>
                </a:tc>
              </a:tr>
              <a:tr h="259080">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endParaRPr lang="en-US" dirty="0"/>
                    </a:p>
                  </a:txBody>
                  <a:tcPr/>
                </a:tc>
              </a:tr>
            </a:tbl>
          </a:graphicData>
        </a:graphic>
      </p:graphicFrame>
      <p:sp>
        <p:nvSpPr>
          <p:cNvPr id="24" name="Rectangle 23"/>
          <p:cNvSpPr/>
          <p:nvPr/>
        </p:nvSpPr>
        <p:spPr>
          <a:xfrm>
            <a:off x="1752600" y="1524000"/>
            <a:ext cx="5257800" cy="4572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t>Process Table</a:t>
            </a:r>
            <a:r>
              <a:rPr lang="en-US" b="1" dirty="0" smtClean="0"/>
              <a:t> maintains information of processes. </a:t>
            </a:r>
            <a:endParaRPr lang="en-US" b="1" dirty="0"/>
          </a:p>
        </p:txBody>
      </p:sp>
      <p:sp>
        <p:nvSpPr>
          <p:cNvPr id="25" name="Rectangle 24"/>
          <p:cNvSpPr/>
          <p:nvPr/>
        </p:nvSpPr>
        <p:spPr>
          <a:xfrm>
            <a:off x="2057400" y="4724400"/>
            <a:ext cx="6934200" cy="17526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Time-slicing mechanism. Each process is allocated resources ( CPU, …)  for executing in a time-slot (such as 50 milliseconds). When the time duration expires, this process  will pause to yield resources to the next process which will be chosen by the scheduler of OS. </a:t>
            </a:r>
            <a:endParaRPr lang="en-US" sz="2400" dirty="0"/>
          </a:p>
        </p:txBody>
      </p:sp>
      <p:sp>
        <p:nvSpPr>
          <p:cNvPr id="26" name="Slide Number Placeholder 25"/>
          <p:cNvSpPr>
            <a:spLocks noGrp="1"/>
          </p:cNvSpPr>
          <p:nvPr>
            <p:ph type="sldNum" sz="quarter" idx="12"/>
          </p:nvPr>
        </p:nvSpPr>
        <p:spPr/>
        <p:txBody>
          <a:bodyPr/>
          <a:lstStyle/>
          <a:p>
            <a:fld id="{CA15C064-DD44-4CAC-873E-2D1F54821676}" type="slidenum">
              <a:rPr kumimoji="0" lang="en-US" smtClean="0"/>
              <a:pPr/>
              <a:t>11</a:t>
            </a:fld>
            <a:endParaRPr kumimoji="0" lang="en-US" dirty="0"/>
          </a:p>
        </p:txBody>
      </p:sp>
      <p:pic>
        <p:nvPicPr>
          <p:cNvPr id="2050" name="Picture 2"/>
          <p:cNvPicPr>
            <a:picLocks noChangeAspect="1" noChangeArrowheads="1"/>
          </p:cNvPicPr>
          <p:nvPr/>
        </p:nvPicPr>
        <p:blipFill>
          <a:blip r:embed="rId2"/>
          <a:srcRect/>
          <a:stretch>
            <a:fillRect/>
          </a:stretch>
        </p:blipFill>
        <p:spPr bwMode="auto">
          <a:xfrm>
            <a:off x="5105400" y="3124200"/>
            <a:ext cx="3886200" cy="1066800"/>
          </a:xfrm>
          <a:prstGeom prst="rect">
            <a:avLst/>
          </a:prstGeom>
          <a:noFill/>
          <a:ln w="9525">
            <a:solidFill>
              <a:srgbClr val="002060"/>
            </a:solidFill>
            <a:miter lim="800000"/>
            <a:headEnd/>
            <a:tailEnd/>
          </a:ln>
          <a:effectLst/>
        </p:spPr>
      </p:pic>
      <p:cxnSp>
        <p:nvCxnSpPr>
          <p:cNvPr id="28" name="Straight Arrow Connector 27"/>
          <p:cNvCxnSpPr/>
          <p:nvPr/>
        </p:nvCxnSpPr>
        <p:spPr>
          <a:xfrm rot="5400000" flipH="1" flipV="1">
            <a:off x="7201694" y="4456906"/>
            <a:ext cx="533400" cy="1588"/>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2- Threads and Multi-Threading</a:t>
            </a:r>
          </a:p>
        </p:txBody>
      </p:sp>
      <p:sp>
        <p:nvSpPr>
          <p:cNvPr id="19459" name="Content Placeholder 2"/>
          <p:cNvSpPr>
            <a:spLocks noGrp="1"/>
          </p:cNvSpPr>
          <p:nvPr>
            <p:ph idx="1"/>
          </p:nvPr>
        </p:nvSpPr>
        <p:spPr>
          <a:xfrm>
            <a:off x="228600" y="1219200"/>
            <a:ext cx="8458200" cy="4906963"/>
          </a:xfrm>
        </p:spPr>
        <p:txBody>
          <a:bodyPr>
            <a:normAutofit fontScale="92500" lnSpcReduction="20000"/>
          </a:bodyPr>
          <a:lstStyle/>
          <a:p>
            <a:r>
              <a:rPr lang="en-US" sz="2800" dirty="0" smtClean="0"/>
              <a:t>Thread, is sometimes called </a:t>
            </a:r>
            <a:r>
              <a:rPr lang="en-US" sz="2800" i="1" dirty="0" smtClean="0"/>
              <a:t>lightweight processes, is a running code unit.</a:t>
            </a:r>
          </a:p>
          <a:p>
            <a:r>
              <a:rPr lang="en-US" sz="2800" dirty="0" smtClean="0"/>
              <a:t>Threads exist within a process — </a:t>
            </a:r>
            <a:r>
              <a:rPr lang="en-US" sz="2800" b="1" dirty="0" smtClean="0"/>
              <a:t>every process has at least one  thread (</a:t>
            </a:r>
            <a:r>
              <a:rPr lang="en-US" sz="2800" b="1" dirty="0" smtClean="0">
                <a:solidFill>
                  <a:srgbClr val="008000"/>
                </a:solidFill>
              </a:rPr>
              <a:t>main thread</a:t>
            </a:r>
            <a:r>
              <a:rPr lang="en-US" sz="2800" b="1" dirty="0" smtClean="0"/>
              <a:t>)</a:t>
            </a:r>
            <a:r>
              <a:rPr lang="en-US" sz="2800" dirty="0" smtClean="0"/>
              <a:t>. Threads share the process's resources, including memory and open files. This makes for efficient, but potentially problematic, communication.</a:t>
            </a:r>
          </a:p>
          <a:p>
            <a:r>
              <a:rPr lang="en-US" sz="2800" dirty="0" smtClean="0"/>
              <a:t>Both processes and threads are provided an execution environment, but creating a new thread requires fewer resources than creating a new process. </a:t>
            </a:r>
          </a:p>
          <a:p>
            <a:r>
              <a:rPr lang="en-US" sz="2800" dirty="0" smtClean="0"/>
              <a:t>Multithreaded execution is an essential feature of the Java platform. Threads in a program are managed by the JVM. Scheduler in JVM will choose a current thread. </a:t>
            </a: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12</a:t>
            </a:fld>
            <a:endParaRPr kumimoji="0"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914400" y="76200"/>
            <a:ext cx="7696200" cy="990600"/>
          </a:xfrm>
        </p:spPr>
        <p:txBody>
          <a:bodyPr>
            <a:normAutofit fontScale="90000"/>
          </a:bodyPr>
          <a:lstStyle/>
          <a:p>
            <a:r>
              <a:rPr lang="en-US" sz="2800" dirty="0" smtClean="0"/>
              <a:t>Threads and Multi-Threading …</a:t>
            </a:r>
            <a:br>
              <a:rPr lang="en-US" sz="2800" dirty="0" smtClean="0"/>
            </a:br>
            <a:r>
              <a:rPr lang="en-US" sz="3200" dirty="0" smtClean="0"/>
              <a:t>How can JVM manage threads</a:t>
            </a:r>
          </a:p>
        </p:txBody>
      </p:sp>
      <p:sp>
        <p:nvSpPr>
          <p:cNvPr id="20484" name="Rectangle 8"/>
          <p:cNvSpPr>
            <a:spLocks noChangeArrowheads="1"/>
          </p:cNvSpPr>
          <p:nvPr/>
        </p:nvSpPr>
        <p:spPr bwMode="auto">
          <a:xfrm>
            <a:off x="5562600" y="5486400"/>
            <a:ext cx="2438400" cy="609600"/>
          </a:xfrm>
          <a:prstGeom prst="rect">
            <a:avLst/>
          </a:prstGeom>
          <a:solidFill>
            <a:srgbClr val="0000FF"/>
          </a:solidFill>
          <a:ln w="9525">
            <a:solidFill>
              <a:srgbClr val="FF99FF"/>
            </a:solidFill>
            <a:miter lim="800000"/>
            <a:headEnd/>
            <a:tailEnd/>
          </a:ln>
        </p:spPr>
        <p:txBody>
          <a:bodyPr wrap="none" anchor="ctr"/>
          <a:lstStyle/>
          <a:p>
            <a:pPr algn="ctr"/>
            <a:r>
              <a:rPr lang="en-US" dirty="0">
                <a:solidFill>
                  <a:schemeClr val="bg1"/>
                </a:solidFill>
                <a:latin typeface="Tahoma" pitchFamily="34" charset="0"/>
              </a:rPr>
              <a:t>Memory  of a </a:t>
            </a:r>
          </a:p>
          <a:p>
            <a:pPr algn="ctr"/>
            <a:r>
              <a:rPr lang="en-US" dirty="0">
                <a:solidFill>
                  <a:schemeClr val="bg1"/>
                </a:solidFill>
                <a:latin typeface="Tahoma" pitchFamily="34" charset="0"/>
              </a:rPr>
              <a:t>multi-thread </a:t>
            </a:r>
            <a:r>
              <a:rPr lang="en-US" dirty="0" smtClean="0">
                <a:solidFill>
                  <a:schemeClr val="bg1"/>
                </a:solidFill>
                <a:latin typeface="Tahoma" pitchFamily="34" charset="0"/>
              </a:rPr>
              <a:t>process</a:t>
            </a:r>
            <a:endParaRPr lang="en-US" dirty="0">
              <a:solidFill>
                <a:schemeClr val="bg1"/>
              </a:solidFill>
              <a:latin typeface="Tahoma" pitchFamily="34" charset="0"/>
            </a:endParaRPr>
          </a:p>
        </p:txBody>
      </p:sp>
      <p:sp>
        <p:nvSpPr>
          <p:cNvPr id="7" name="Rectangle 9"/>
          <p:cNvSpPr>
            <a:spLocks noChangeArrowheads="1"/>
          </p:cNvSpPr>
          <p:nvPr/>
        </p:nvSpPr>
        <p:spPr bwMode="auto">
          <a:xfrm>
            <a:off x="5791200" y="2286000"/>
            <a:ext cx="2133600" cy="2590800"/>
          </a:xfrm>
          <a:prstGeom prst="rect">
            <a:avLst/>
          </a:prstGeom>
          <a:solidFill>
            <a:srgbClr val="66FFFF"/>
          </a:solidFill>
          <a:ln w="9525">
            <a:solidFill>
              <a:srgbClr val="FF99FF"/>
            </a:solidFill>
            <a:miter lim="800000"/>
            <a:headEnd/>
            <a:tailEnd/>
          </a:ln>
          <a:effectLst/>
        </p:spPr>
        <p:txBody>
          <a:bodyPr wrap="none" anchor="ctr"/>
          <a:lstStyle/>
          <a:p>
            <a:pPr fontAlgn="auto">
              <a:spcBef>
                <a:spcPts val="0"/>
              </a:spcBef>
              <a:spcAft>
                <a:spcPts val="0"/>
              </a:spcAft>
              <a:defRPr/>
            </a:pPr>
            <a:r>
              <a:rPr lang="en-US" sz="2000" b="1" dirty="0">
                <a:solidFill>
                  <a:srgbClr val="002060"/>
                </a:solidFill>
                <a:latin typeface="Tahoma" charset="0"/>
                <a:cs typeface="+mn-cs"/>
              </a:rPr>
              <a:t>App</a:t>
            </a:r>
            <a:endParaRPr lang="en-US" sz="1600" b="1" dirty="0">
              <a:solidFill>
                <a:srgbClr val="002060"/>
              </a:solidFill>
              <a:latin typeface="Tahoma" charset="0"/>
              <a:cs typeface="+mn-cs"/>
            </a:endParaRPr>
          </a:p>
          <a:p>
            <a:pPr algn="ctr" fontAlgn="auto">
              <a:spcBef>
                <a:spcPts val="0"/>
              </a:spcBef>
              <a:spcAft>
                <a:spcPts val="0"/>
              </a:spcAft>
              <a:defRPr/>
            </a:pPr>
            <a:r>
              <a:rPr lang="en-US" sz="1600" b="1" dirty="0">
                <a:solidFill>
                  <a:schemeClr val="accent2">
                    <a:lumMod val="50000"/>
                  </a:schemeClr>
                </a:solidFill>
                <a:latin typeface="Tahoma" charset="0"/>
                <a:cs typeface="+mn-cs"/>
              </a:rPr>
              <a:t>Data</a:t>
            </a:r>
          </a:p>
          <a:p>
            <a:pPr algn="ctr" fontAlgn="auto">
              <a:spcBef>
                <a:spcPts val="0"/>
              </a:spcBef>
              <a:spcAft>
                <a:spcPts val="0"/>
              </a:spcAft>
              <a:defRPr/>
            </a:pPr>
            <a:endParaRPr lang="en-US" sz="1600" b="1" dirty="0">
              <a:solidFill>
                <a:schemeClr val="bg1"/>
              </a:solidFill>
              <a:latin typeface="Tahoma" charset="0"/>
              <a:cs typeface="+mn-cs"/>
            </a:endParaRPr>
          </a:p>
          <a:p>
            <a:pPr algn="ctr" fontAlgn="auto">
              <a:spcBef>
                <a:spcPts val="0"/>
              </a:spcBef>
              <a:spcAft>
                <a:spcPts val="0"/>
              </a:spcAft>
              <a:defRPr/>
            </a:pPr>
            <a:endParaRPr lang="en-US" sz="1600" b="1" dirty="0">
              <a:solidFill>
                <a:schemeClr val="bg1"/>
              </a:solidFill>
              <a:latin typeface="Tahoma" charset="0"/>
              <a:cs typeface="+mn-cs"/>
            </a:endParaRPr>
          </a:p>
          <a:p>
            <a:pPr algn="ctr" fontAlgn="auto">
              <a:spcBef>
                <a:spcPts val="0"/>
              </a:spcBef>
              <a:spcAft>
                <a:spcPts val="0"/>
              </a:spcAft>
              <a:defRPr/>
            </a:pPr>
            <a:endParaRPr lang="en-US" sz="1600" b="1" dirty="0">
              <a:solidFill>
                <a:schemeClr val="bg1"/>
              </a:solidFill>
              <a:latin typeface="Tahoma" charset="0"/>
              <a:cs typeface="+mn-cs"/>
            </a:endParaRPr>
          </a:p>
          <a:p>
            <a:pPr algn="ctr" fontAlgn="auto">
              <a:spcBef>
                <a:spcPts val="0"/>
              </a:spcBef>
              <a:spcAft>
                <a:spcPts val="0"/>
              </a:spcAft>
              <a:defRPr/>
            </a:pPr>
            <a:endParaRPr lang="en-US" sz="1600" b="1" dirty="0">
              <a:solidFill>
                <a:schemeClr val="bg1"/>
              </a:solidFill>
              <a:latin typeface="Tahoma" charset="0"/>
              <a:cs typeface="+mn-cs"/>
            </a:endParaRPr>
          </a:p>
          <a:p>
            <a:pPr algn="ctr" fontAlgn="auto">
              <a:spcBef>
                <a:spcPts val="0"/>
              </a:spcBef>
              <a:spcAft>
                <a:spcPts val="0"/>
              </a:spcAft>
              <a:defRPr/>
            </a:pPr>
            <a:endParaRPr lang="en-US" sz="1600" b="1" dirty="0">
              <a:solidFill>
                <a:schemeClr val="bg1"/>
              </a:solidFill>
              <a:latin typeface="Tahoma" charset="0"/>
              <a:cs typeface="+mn-cs"/>
            </a:endParaRPr>
          </a:p>
          <a:p>
            <a:pPr algn="ctr" fontAlgn="auto">
              <a:spcBef>
                <a:spcPts val="0"/>
              </a:spcBef>
              <a:spcAft>
                <a:spcPts val="0"/>
              </a:spcAft>
              <a:defRPr/>
            </a:pPr>
            <a:endParaRPr lang="en-US" sz="1600" b="1" dirty="0">
              <a:solidFill>
                <a:schemeClr val="bg1"/>
              </a:solidFill>
              <a:latin typeface="Tahoma" charset="0"/>
              <a:cs typeface="+mn-cs"/>
            </a:endParaRPr>
          </a:p>
          <a:p>
            <a:pPr algn="ctr" fontAlgn="auto">
              <a:spcBef>
                <a:spcPts val="0"/>
              </a:spcBef>
              <a:spcAft>
                <a:spcPts val="0"/>
              </a:spcAft>
              <a:defRPr/>
            </a:pPr>
            <a:endParaRPr lang="en-US" sz="1600" b="1" dirty="0">
              <a:solidFill>
                <a:schemeClr val="bg1"/>
              </a:solidFill>
              <a:latin typeface="Tahoma" charset="0"/>
              <a:cs typeface="+mn-cs"/>
            </a:endParaRPr>
          </a:p>
          <a:p>
            <a:pPr algn="ctr" fontAlgn="auto">
              <a:spcBef>
                <a:spcPts val="0"/>
              </a:spcBef>
              <a:spcAft>
                <a:spcPts val="0"/>
              </a:spcAft>
              <a:defRPr/>
            </a:pPr>
            <a:endParaRPr lang="en-US" sz="1600" b="1" dirty="0">
              <a:solidFill>
                <a:schemeClr val="bg1"/>
              </a:solidFill>
              <a:latin typeface="Tahoma" charset="0"/>
              <a:cs typeface="+mn-cs"/>
            </a:endParaRPr>
          </a:p>
        </p:txBody>
      </p:sp>
      <p:sp>
        <p:nvSpPr>
          <p:cNvPr id="8" name="Rectangle 10"/>
          <p:cNvSpPr>
            <a:spLocks noChangeArrowheads="1"/>
          </p:cNvSpPr>
          <p:nvPr/>
        </p:nvSpPr>
        <p:spPr bwMode="auto">
          <a:xfrm>
            <a:off x="5867400" y="3200400"/>
            <a:ext cx="1981200" cy="457200"/>
          </a:xfrm>
          <a:prstGeom prst="rect">
            <a:avLst/>
          </a:prstGeom>
          <a:solidFill>
            <a:schemeClr val="accent4">
              <a:lumMod val="60000"/>
              <a:lumOff val="40000"/>
            </a:schemeClr>
          </a:solidFill>
          <a:ln w="9525">
            <a:solidFill>
              <a:srgbClr val="FF99FF"/>
            </a:solidFill>
            <a:miter lim="800000"/>
            <a:headEnd/>
            <a:tailEnd/>
          </a:ln>
          <a:effectLst/>
        </p:spPr>
        <p:txBody>
          <a:bodyPr wrap="none" anchor="ctr"/>
          <a:lstStyle/>
          <a:p>
            <a:pPr algn="ctr" fontAlgn="auto">
              <a:spcBef>
                <a:spcPts val="0"/>
              </a:spcBef>
              <a:spcAft>
                <a:spcPts val="0"/>
              </a:spcAft>
              <a:defRPr/>
            </a:pPr>
            <a:r>
              <a:rPr lang="en-US" sz="1600" b="1" dirty="0">
                <a:solidFill>
                  <a:srgbClr val="002060"/>
                </a:solidFill>
                <a:latin typeface="Tahoma" charset="0"/>
                <a:cs typeface="+mn-cs"/>
              </a:rPr>
              <a:t>Code of thread1</a:t>
            </a:r>
          </a:p>
        </p:txBody>
      </p:sp>
      <p:sp>
        <p:nvSpPr>
          <p:cNvPr id="9" name="Rectangle 11"/>
          <p:cNvSpPr>
            <a:spLocks noChangeArrowheads="1"/>
          </p:cNvSpPr>
          <p:nvPr/>
        </p:nvSpPr>
        <p:spPr bwMode="auto">
          <a:xfrm>
            <a:off x="5867400" y="3733800"/>
            <a:ext cx="1981200" cy="457200"/>
          </a:xfrm>
          <a:prstGeom prst="rect">
            <a:avLst/>
          </a:prstGeom>
          <a:solidFill>
            <a:schemeClr val="accent6">
              <a:lumMod val="60000"/>
              <a:lumOff val="40000"/>
            </a:schemeClr>
          </a:solidFill>
          <a:ln w="9525">
            <a:solidFill>
              <a:srgbClr val="FF99FF"/>
            </a:solidFill>
            <a:miter lim="800000"/>
            <a:headEnd/>
            <a:tailEnd/>
          </a:ln>
          <a:effectLst/>
        </p:spPr>
        <p:txBody>
          <a:bodyPr wrap="none" anchor="ctr"/>
          <a:lstStyle/>
          <a:p>
            <a:pPr algn="ctr" fontAlgn="auto">
              <a:spcBef>
                <a:spcPts val="0"/>
              </a:spcBef>
              <a:spcAft>
                <a:spcPts val="0"/>
              </a:spcAft>
              <a:defRPr/>
            </a:pPr>
            <a:r>
              <a:rPr lang="en-US" sz="1600" b="1" dirty="0">
                <a:solidFill>
                  <a:schemeClr val="tx1">
                    <a:lumMod val="95000"/>
                    <a:lumOff val="5000"/>
                  </a:schemeClr>
                </a:solidFill>
                <a:latin typeface="Tahoma" charset="0"/>
                <a:cs typeface="+mn-cs"/>
              </a:rPr>
              <a:t>Code of thread2</a:t>
            </a:r>
          </a:p>
        </p:txBody>
      </p:sp>
      <p:sp>
        <p:nvSpPr>
          <p:cNvPr id="20488" name="Rectangle 12"/>
          <p:cNvSpPr>
            <a:spLocks noChangeArrowheads="1"/>
          </p:cNvSpPr>
          <p:nvPr/>
        </p:nvSpPr>
        <p:spPr bwMode="auto">
          <a:xfrm>
            <a:off x="5867400" y="4267200"/>
            <a:ext cx="1981200" cy="457200"/>
          </a:xfrm>
          <a:prstGeom prst="rect">
            <a:avLst/>
          </a:prstGeom>
          <a:solidFill>
            <a:srgbClr val="00B0F0"/>
          </a:solidFill>
          <a:ln w="9525">
            <a:solidFill>
              <a:srgbClr val="FF99FF"/>
            </a:solidFill>
            <a:miter lim="800000"/>
            <a:headEnd/>
            <a:tailEnd/>
          </a:ln>
        </p:spPr>
        <p:txBody>
          <a:bodyPr wrap="none" anchor="ctr"/>
          <a:lstStyle/>
          <a:p>
            <a:pPr algn="ctr"/>
            <a:r>
              <a:rPr lang="en-US" sz="1600" b="1" dirty="0">
                <a:solidFill>
                  <a:srgbClr val="C00000"/>
                </a:solidFill>
                <a:latin typeface="Tahoma" pitchFamily="34" charset="0"/>
              </a:rPr>
              <a:t>Code of thread3</a:t>
            </a:r>
          </a:p>
        </p:txBody>
      </p:sp>
      <p:sp>
        <p:nvSpPr>
          <p:cNvPr id="11" name="Line 15"/>
          <p:cNvSpPr>
            <a:spLocks noChangeShapeType="1"/>
          </p:cNvSpPr>
          <p:nvPr/>
        </p:nvSpPr>
        <p:spPr bwMode="auto">
          <a:xfrm>
            <a:off x="5791200" y="1524000"/>
            <a:ext cx="0" cy="3962400"/>
          </a:xfrm>
          <a:prstGeom prst="line">
            <a:avLst/>
          </a:prstGeom>
          <a:noFill/>
          <a:ln w="9525">
            <a:solidFill>
              <a:schemeClr val="accent5">
                <a:lumMod val="50000"/>
              </a:schemeClr>
            </a:solidFill>
            <a:miter lim="800000"/>
            <a:headEnd/>
            <a:tailEnd/>
          </a:ln>
          <a:effectLst/>
        </p:spPr>
        <p:txBody>
          <a:bodyPr wrap="none"/>
          <a:lstStyle/>
          <a:p>
            <a:pPr fontAlgn="auto">
              <a:spcBef>
                <a:spcPts val="0"/>
              </a:spcBef>
              <a:spcAft>
                <a:spcPts val="0"/>
              </a:spcAft>
              <a:defRPr/>
            </a:pPr>
            <a:endParaRPr lang="en-US" dirty="0">
              <a:latin typeface="+mn-lt"/>
              <a:cs typeface="+mn-cs"/>
            </a:endParaRPr>
          </a:p>
        </p:txBody>
      </p:sp>
      <p:sp>
        <p:nvSpPr>
          <p:cNvPr id="12" name="Line 16"/>
          <p:cNvSpPr>
            <a:spLocks noChangeShapeType="1"/>
          </p:cNvSpPr>
          <p:nvPr/>
        </p:nvSpPr>
        <p:spPr bwMode="auto">
          <a:xfrm>
            <a:off x="7924800" y="1600200"/>
            <a:ext cx="0" cy="3962400"/>
          </a:xfrm>
          <a:prstGeom prst="line">
            <a:avLst/>
          </a:prstGeom>
          <a:noFill/>
          <a:ln w="9525">
            <a:solidFill>
              <a:schemeClr val="accent5">
                <a:lumMod val="50000"/>
              </a:schemeClr>
            </a:solidFill>
            <a:miter lim="800000"/>
            <a:headEnd/>
            <a:tailEnd/>
          </a:ln>
          <a:effectLst/>
        </p:spPr>
        <p:txBody>
          <a:bodyPr wrap="none"/>
          <a:lstStyle/>
          <a:p>
            <a:pPr fontAlgn="auto">
              <a:spcBef>
                <a:spcPts val="0"/>
              </a:spcBef>
              <a:spcAft>
                <a:spcPts val="0"/>
              </a:spcAft>
              <a:defRPr/>
            </a:pPr>
            <a:endParaRPr lang="en-US" dirty="0">
              <a:latin typeface="+mn-lt"/>
              <a:cs typeface="+mn-cs"/>
            </a:endParaRPr>
          </a:p>
        </p:txBody>
      </p:sp>
      <p:sp>
        <p:nvSpPr>
          <p:cNvPr id="13" name="Line 29"/>
          <p:cNvSpPr>
            <a:spLocks noChangeShapeType="1"/>
          </p:cNvSpPr>
          <p:nvPr/>
        </p:nvSpPr>
        <p:spPr bwMode="auto">
          <a:xfrm flipH="1" flipV="1">
            <a:off x="7086600" y="2743200"/>
            <a:ext cx="1676400" cy="0"/>
          </a:xfrm>
          <a:prstGeom prst="line">
            <a:avLst/>
          </a:prstGeom>
          <a:noFill/>
          <a:ln w="9525">
            <a:solidFill>
              <a:schemeClr val="tx2">
                <a:lumMod val="50000"/>
              </a:schemeClr>
            </a:solidFill>
            <a:miter lim="800000"/>
            <a:headEnd/>
            <a:tailEnd type="triangle" w="med" len="med"/>
          </a:ln>
          <a:effectLst/>
        </p:spPr>
        <p:txBody>
          <a:bodyPr wrap="none"/>
          <a:lstStyle/>
          <a:p>
            <a:pPr fontAlgn="auto">
              <a:spcBef>
                <a:spcPts val="0"/>
              </a:spcBef>
              <a:spcAft>
                <a:spcPts val="0"/>
              </a:spcAft>
              <a:defRPr/>
            </a:pPr>
            <a:endParaRPr lang="en-US" dirty="0">
              <a:latin typeface="+mn-lt"/>
              <a:cs typeface="+mn-cs"/>
            </a:endParaRPr>
          </a:p>
        </p:txBody>
      </p:sp>
      <p:sp>
        <p:nvSpPr>
          <p:cNvPr id="14" name="Line 30"/>
          <p:cNvSpPr>
            <a:spLocks noChangeShapeType="1"/>
          </p:cNvSpPr>
          <p:nvPr/>
        </p:nvSpPr>
        <p:spPr bwMode="auto">
          <a:xfrm flipV="1">
            <a:off x="7848600" y="3429000"/>
            <a:ext cx="914400" cy="0"/>
          </a:xfrm>
          <a:prstGeom prst="line">
            <a:avLst/>
          </a:prstGeom>
          <a:noFill/>
          <a:ln w="9525">
            <a:solidFill>
              <a:schemeClr val="tx2">
                <a:lumMod val="50000"/>
              </a:schemeClr>
            </a:solidFill>
            <a:miter lim="800000"/>
            <a:headEnd/>
            <a:tailEnd/>
          </a:ln>
          <a:effectLst/>
        </p:spPr>
        <p:txBody>
          <a:bodyPr wrap="none"/>
          <a:lstStyle/>
          <a:p>
            <a:pPr fontAlgn="auto">
              <a:spcBef>
                <a:spcPts val="0"/>
              </a:spcBef>
              <a:spcAft>
                <a:spcPts val="0"/>
              </a:spcAft>
              <a:defRPr/>
            </a:pPr>
            <a:endParaRPr lang="en-US" dirty="0">
              <a:latin typeface="+mn-lt"/>
              <a:cs typeface="+mn-cs"/>
            </a:endParaRPr>
          </a:p>
        </p:txBody>
      </p:sp>
      <p:sp>
        <p:nvSpPr>
          <p:cNvPr id="15" name="Line 31"/>
          <p:cNvSpPr>
            <a:spLocks noChangeShapeType="1"/>
          </p:cNvSpPr>
          <p:nvPr/>
        </p:nvSpPr>
        <p:spPr bwMode="auto">
          <a:xfrm flipV="1">
            <a:off x="8763000" y="2743200"/>
            <a:ext cx="0" cy="1752600"/>
          </a:xfrm>
          <a:prstGeom prst="line">
            <a:avLst/>
          </a:prstGeom>
          <a:noFill/>
          <a:ln w="9525">
            <a:solidFill>
              <a:schemeClr val="tx2">
                <a:lumMod val="50000"/>
              </a:schemeClr>
            </a:solidFill>
            <a:miter lim="800000"/>
            <a:headEnd/>
            <a:tailEnd/>
          </a:ln>
          <a:effectLst/>
        </p:spPr>
        <p:txBody>
          <a:bodyPr wrap="none"/>
          <a:lstStyle/>
          <a:p>
            <a:pPr fontAlgn="auto">
              <a:spcBef>
                <a:spcPts val="0"/>
              </a:spcBef>
              <a:spcAft>
                <a:spcPts val="0"/>
              </a:spcAft>
              <a:defRPr/>
            </a:pPr>
            <a:endParaRPr lang="en-US" dirty="0">
              <a:latin typeface="+mn-lt"/>
              <a:cs typeface="+mn-cs"/>
            </a:endParaRPr>
          </a:p>
        </p:txBody>
      </p:sp>
      <p:sp>
        <p:nvSpPr>
          <p:cNvPr id="16" name="Line 32"/>
          <p:cNvSpPr>
            <a:spLocks noChangeShapeType="1"/>
          </p:cNvSpPr>
          <p:nvPr/>
        </p:nvSpPr>
        <p:spPr bwMode="auto">
          <a:xfrm flipV="1">
            <a:off x="7848600" y="3962400"/>
            <a:ext cx="914400" cy="0"/>
          </a:xfrm>
          <a:prstGeom prst="line">
            <a:avLst/>
          </a:prstGeom>
          <a:noFill/>
          <a:ln w="9525">
            <a:solidFill>
              <a:schemeClr val="tx2">
                <a:lumMod val="50000"/>
              </a:schemeClr>
            </a:solidFill>
            <a:miter lim="800000"/>
            <a:headEnd/>
            <a:tailEnd/>
          </a:ln>
          <a:effectLst/>
        </p:spPr>
        <p:txBody>
          <a:bodyPr wrap="none"/>
          <a:lstStyle/>
          <a:p>
            <a:pPr fontAlgn="auto">
              <a:spcBef>
                <a:spcPts val="0"/>
              </a:spcBef>
              <a:spcAft>
                <a:spcPts val="0"/>
              </a:spcAft>
              <a:defRPr/>
            </a:pPr>
            <a:endParaRPr lang="en-US" dirty="0">
              <a:latin typeface="+mn-lt"/>
              <a:cs typeface="+mn-cs"/>
            </a:endParaRPr>
          </a:p>
        </p:txBody>
      </p:sp>
      <p:sp>
        <p:nvSpPr>
          <p:cNvPr id="17" name="Line 33"/>
          <p:cNvSpPr>
            <a:spLocks noChangeShapeType="1"/>
          </p:cNvSpPr>
          <p:nvPr/>
        </p:nvSpPr>
        <p:spPr bwMode="auto">
          <a:xfrm flipV="1">
            <a:off x="7848600" y="4495800"/>
            <a:ext cx="914400" cy="0"/>
          </a:xfrm>
          <a:prstGeom prst="line">
            <a:avLst/>
          </a:prstGeom>
          <a:noFill/>
          <a:ln w="9525">
            <a:solidFill>
              <a:schemeClr val="tx2">
                <a:lumMod val="50000"/>
              </a:schemeClr>
            </a:solidFill>
            <a:miter lim="800000"/>
            <a:headEnd/>
            <a:tailEnd/>
          </a:ln>
          <a:effectLst/>
        </p:spPr>
        <p:txBody>
          <a:bodyPr wrap="none"/>
          <a:lstStyle/>
          <a:p>
            <a:pPr fontAlgn="auto">
              <a:spcBef>
                <a:spcPts val="0"/>
              </a:spcBef>
              <a:spcAft>
                <a:spcPts val="0"/>
              </a:spcAft>
              <a:defRPr/>
            </a:pPr>
            <a:endParaRPr lang="en-US" dirty="0">
              <a:latin typeface="+mn-lt"/>
              <a:cs typeface="+mn-cs"/>
            </a:endParaRPr>
          </a:p>
        </p:txBody>
      </p:sp>
      <p:sp>
        <p:nvSpPr>
          <p:cNvPr id="20496" name="Content Placeholder 2"/>
          <p:cNvSpPr>
            <a:spLocks noGrp="1"/>
          </p:cNvSpPr>
          <p:nvPr>
            <p:ph idx="1"/>
          </p:nvPr>
        </p:nvSpPr>
        <p:spPr>
          <a:xfrm>
            <a:off x="228600" y="1066800"/>
            <a:ext cx="4648200" cy="2514600"/>
          </a:xfrm>
        </p:spPr>
        <p:txBody>
          <a:bodyPr/>
          <a:lstStyle/>
          <a:p>
            <a:pPr eaLnBrk="1" hangingPunct="1"/>
            <a:r>
              <a:rPr lang="en-US" sz="2400" dirty="0" smtClean="0">
                <a:latin typeface="Tahoma" pitchFamily="34" charset="0"/>
                <a:cs typeface="Tahoma" pitchFamily="34" charset="0"/>
              </a:rPr>
              <a:t>Thread is a smallest unit code in an application that performs a special job.</a:t>
            </a:r>
          </a:p>
          <a:p>
            <a:pPr eaLnBrk="1" hangingPunct="1">
              <a:buFont typeface="Arial" charset="0"/>
              <a:buNone/>
            </a:pPr>
            <a:r>
              <a:rPr lang="en-US" sz="2400" dirty="0" smtClean="0">
                <a:latin typeface="Tahoma" pitchFamily="34" charset="0"/>
                <a:cs typeface="Tahoma" pitchFamily="34" charset="0"/>
                <a:sym typeface="Wingdings" pitchFamily="2" charset="2"/>
              </a:rPr>
              <a:t> A program can have several threads they can be executed concurrently.</a:t>
            </a:r>
            <a:r>
              <a:rPr lang="en-US" sz="2400" dirty="0" smtClean="0">
                <a:latin typeface="Tahoma" pitchFamily="34" charset="0"/>
                <a:cs typeface="Tahoma" pitchFamily="34" charset="0"/>
              </a:rPr>
              <a:t> </a:t>
            </a:r>
          </a:p>
        </p:txBody>
      </p:sp>
      <p:graphicFrame>
        <p:nvGraphicFramePr>
          <p:cNvPr id="19" name="Table 18"/>
          <p:cNvGraphicFramePr>
            <a:graphicFrameLocks noGrp="1"/>
          </p:cNvGraphicFramePr>
          <p:nvPr/>
        </p:nvGraphicFramePr>
        <p:xfrm>
          <a:off x="457200" y="4191000"/>
          <a:ext cx="4419600" cy="2070848"/>
        </p:xfrm>
        <a:graphic>
          <a:graphicData uri="http://schemas.openxmlformats.org/drawingml/2006/table">
            <a:tbl>
              <a:tblPr firstRow="1" bandRow="1">
                <a:tableStyleId>{5C22544A-7EE6-4342-B048-85BDC9FD1C3A}</a:tableStyleId>
              </a:tblPr>
              <a:tblGrid>
                <a:gridCol w="883920"/>
                <a:gridCol w="883920"/>
                <a:gridCol w="883920"/>
                <a:gridCol w="883920"/>
                <a:gridCol w="883920"/>
              </a:tblGrid>
              <a:tr h="355274">
                <a:tc>
                  <a:txBody>
                    <a:bodyPr/>
                    <a:lstStyle/>
                    <a:p>
                      <a:r>
                        <a:rPr lang="en-US" sz="1400" dirty="0" smtClean="0"/>
                        <a:t>Thread</a:t>
                      </a:r>
                      <a:endParaRPr lang="en-US" sz="1400" dirty="0"/>
                    </a:p>
                  </a:txBody>
                  <a:tcPr/>
                </a:tc>
                <a:tc>
                  <a:txBody>
                    <a:bodyPr/>
                    <a:lstStyle/>
                    <a:p>
                      <a:r>
                        <a:rPr lang="en-US" sz="1400" dirty="0" smtClean="0"/>
                        <a:t>Code </a:t>
                      </a:r>
                      <a:r>
                        <a:rPr lang="en-US" sz="1400" baseline="0" dirty="0" smtClean="0"/>
                        <a:t> Addr</a:t>
                      </a:r>
                      <a:endParaRPr lang="en-US" sz="1400" dirty="0"/>
                    </a:p>
                  </a:txBody>
                  <a:tcPr/>
                </a:tc>
                <a:tc>
                  <a:txBody>
                    <a:bodyPr/>
                    <a:lstStyle/>
                    <a:p>
                      <a:r>
                        <a:rPr lang="en-US" sz="1400" dirty="0" smtClean="0"/>
                        <a:t>Duration</a:t>
                      </a:r>
                    </a:p>
                    <a:p>
                      <a:r>
                        <a:rPr lang="en-US" sz="1400" dirty="0" smtClean="0"/>
                        <a:t>(mili sec)</a:t>
                      </a:r>
                      <a:endParaRPr lang="en-US" sz="1400" dirty="0"/>
                    </a:p>
                  </a:txBody>
                  <a:tcPr/>
                </a:tc>
                <a:tc>
                  <a:txBody>
                    <a:bodyPr/>
                    <a:lstStyle/>
                    <a:p>
                      <a:r>
                        <a:rPr lang="en-US" sz="1400" dirty="0" smtClean="0"/>
                        <a:t>CPU</a:t>
                      </a:r>
                      <a:endParaRPr lang="en-US" sz="1400" dirty="0"/>
                    </a:p>
                  </a:txBody>
                  <a:tcPr/>
                </a:tc>
                <a:tc>
                  <a:txBody>
                    <a:bodyPr/>
                    <a:lstStyle/>
                    <a:p>
                      <a:r>
                        <a:rPr lang="en-US" sz="1400" dirty="0" smtClean="0"/>
                        <a:t>State</a:t>
                      </a:r>
                      <a:endParaRPr lang="en-US" sz="1400" dirty="0"/>
                    </a:p>
                  </a:txBody>
                  <a:tcPr/>
                </a:tc>
              </a:tr>
              <a:tr h="334832">
                <a:tc>
                  <a:txBody>
                    <a:bodyPr/>
                    <a:lstStyle/>
                    <a:p>
                      <a:r>
                        <a:rPr lang="en-US" sz="1400" dirty="0" smtClean="0"/>
                        <a:t>Thread</a:t>
                      </a:r>
                      <a:r>
                        <a:rPr lang="en-US" sz="1400" baseline="0" dirty="0" smtClean="0"/>
                        <a:t> 1</a:t>
                      </a:r>
                      <a:endParaRPr lang="en-US" sz="1400" dirty="0"/>
                    </a:p>
                  </a:txBody>
                  <a:tcPr/>
                </a:tc>
                <a:tc>
                  <a:txBody>
                    <a:bodyPr/>
                    <a:lstStyle/>
                    <a:p>
                      <a:r>
                        <a:rPr lang="en-US" sz="1400" dirty="0" smtClean="0"/>
                        <a:t>10320</a:t>
                      </a:r>
                      <a:endParaRPr lang="en-US" sz="1400" dirty="0"/>
                    </a:p>
                  </a:txBody>
                  <a:tcPr/>
                </a:tc>
                <a:tc>
                  <a:txBody>
                    <a:bodyPr/>
                    <a:lstStyle/>
                    <a:p>
                      <a:r>
                        <a:rPr lang="en-US" sz="1400" dirty="0" smtClean="0"/>
                        <a:t>15</a:t>
                      </a:r>
                      <a:endParaRPr lang="en-US" sz="1400" dirty="0"/>
                    </a:p>
                  </a:txBody>
                  <a:tcPr/>
                </a:tc>
                <a:tc>
                  <a:txBody>
                    <a:bodyPr/>
                    <a:lstStyle/>
                    <a:p>
                      <a:r>
                        <a:rPr lang="en-US" sz="1400" dirty="0" smtClean="0"/>
                        <a:t>1</a:t>
                      </a:r>
                      <a:endParaRPr lang="en-US" sz="1400" dirty="0"/>
                    </a:p>
                  </a:txBody>
                  <a:tcPr/>
                </a:tc>
                <a:tc>
                  <a:txBody>
                    <a:bodyPr/>
                    <a:lstStyle/>
                    <a:p>
                      <a:r>
                        <a:rPr lang="en-US" sz="1400" dirty="0" smtClean="0"/>
                        <a:t>ready</a:t>
                      </a:r>
                      <a:endParaRPr lang="en-US" sz="1400" dirty="0"/>
                    </a:p>
                  </a:txBody>
                  <a:tcPr/>
                </a:tc>
              </a:tr>
              <a:tr h="334832">
                <a:tc>
                  <a:txBody>
                    <a:bodyPr/>
                    <a:lstStyle/>
                    <a:p>
                      <a:r>
                        <a:rPr lang="en-US" sz="1400" dirty="0" smtClean="0"/>
                        <a:t>Thread</a:t>
                      </a:r>
                      <a:r>
                        <a:rPr lang="en-US" sz="1400" baseline="0" dirty="0" smtClean="0"/>
                        <a:t> 2</a:t>
                      </a:r>
                      <a:endParaRPr lang="en-US" sz="1400" dirty="0"/>
                    </a:p>
                  </a:txBody>
                  <a:tcPr/>
                </a:tc>
                <a:tc>
                  <a:txBody>
                    <a:bodyPr/>
                    <a:lstStyle/>
                    <a:p>
                      <a:r>
                        <a:rPr lang="en-US" sz="1400" dirty="0" smtClean="0"/>
                        <a:t>40154</a:t>
                      </a:r>
                      <a:endParaRPr lang="en-US" sz="1400" dirty="0"/>
                    </a:p>
                  </a:txBody>
                  <a:tcPr/>
                </a:tc>
                <a:tc>
                  <a:txBody>
                    <a:bodyPr/>
                    <a:lstStyle/>
                    <a:p>
                      <a:r>
                        <a:rPr lang="en-US" sz="1400" dirty="0" smtClean="0"/>
                        <a:t>17</a:t>
                      </a:r>
                      <a:endParaRPr lang="en-US" sz="1400" dirty="0"/>
                    </a:p>
                  </a:txBody>
                  <a:tcPr/>
                </a:tc>
                <a:tc>
                  <a:txBody>
                    <a:bodyPr/>
                    <a:lstStyle/>
                    <a:p>
                      <a:r>
                        <a:rPr lang="en-US" sz="1400" dirty="0" smtClean="0"/>
                        <a:t>2</a:t>
                      </a:r>
                      <a:endParaRPr lang="en-US" sz="1400" dirty="0"/>
                    </a:p>
                  </a:txBody>
                  <a:tcPr/>
                </a:tc>
                <a:tc>
                  <a:txBody>
                    <a:bodyPr/>
                    <a:lstStyle/>
                    <a:p>
                      <a:r>
                        <a:rPr lang="en-US" sz="1400" dirty="0" smtClean="0"/>
                        <a:t>ready</a:t>
                      </a:r>
                      <a:endParaRPr lang="en-US" sz="1400" dirty="0"/>
                    </a:p>
                  </a:txBody>
                  <a:tcPr/>
                </a:tc>
              </a:tr>
              <a:tr h="334832">
                <a:tc>
                  <a:txBody>
                    <a:bodyPr/>
                    <a:lstStyle/>
                    <a:p>
                      <a:r>
                        <a:rPr lang="en-US" sz="1400" dirty="0" smtClean="0"/>
                        <a:t>Thread</a:t>
                      </a:r>
                      <a:r>
                        <a:rPr lang="en-US" sz="1400" baseline="0" dirty="0" smtClean="0"/>
                        <a:t> 3</a:t>
                      </a:r>
                      <a:endParaRPr lang="en-US" sz="1400" dirty="0"/>
                    </a:p>
                  </a:txBody>
                  <a:tcPr/>
                </a:tc>
                <a:tc>
                  <a:txBody>
                    <a:bodyPr/>
                    <a:lstStyle/>
                    <a:p>
                      <a:r>
                        <a:rPr lang="en-US" sz="1400" dirty="0" smtClean="0"/>
                        <a:t>80166</a:t>
                      </a:r>
                      <a:endParaRPr lang="en-US" sz="1400" dirty="0"/>
                    </a:p>
                  </a:txBody>
                  <a:tcPr/>
                </a:tc>
                <a:tc>
                  <a:txBody>
                    <a:bodyPr/>
                    <a:lstStyle/>
                    <a:p>
                      <a:r>
                        <a:rPr lang="en-US" sz="1400" dirty="0" smtClean="0"/>
                        <a:t>22</a:t>
                      </a:r>
                      <a:endParaRPr lang="en-US" sz="1400" dirty="0"/>
                    </a:p>
                  </a:txBody>
                  <a:tcPr/>
                </a:tc>
                <a:tc>
                  <a:txBody>
                    <a:bodyPr/>
                    <a:lstStyle/>
                    <a:p>
                      <a:r>
                        <a:rPr lang="en-US" sz="1400" dirty="0" smtClean="0"/>
                        <a:t>1</a:t>
                      </a:r>
                      <a:endParaRPr lang="en-US" sz="1400" dirty="0"/>
                    </a:p>
                  </a:txBody>
                  <a:tcPr/>
                </a:tc>
                <a:tc>
                  <a:txBody>
                    <a:bodyPr/>
                    <a:lstStyle/>
                    <a:p>
                      <a:r>
                        <a:rPr lang="en-US" sz="1400" dirty="0" smtClean="0"/>
                        <a:t>sleep</a:t>
                      </a:r>
                      <a:endParaRPr lang="en-US" sz="1400" dirty="0"/>
                    </a:p>
                  </a:txBody>
                  <a:tcPr/>
                </a:tc>
              </a:tr>
              <a:tr h="334832">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r>
            </a:tbl>
          </a:graphicData>
        </a:graphic>
      </p:graphicFrame>
      <p:sp>
        <p:nvSpPr>
          <p:cNvPr id="18" name="Rectangle 17"/>
          <p:cNvSpPr/>
          <p:nvPr/>
        </p:nvSpPr>
        <p:spPr>
          <a:xfrm>
            <a:off x="228600" y="3657600"/>
            <a:ext cx="5257800" cy="4572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Thread Table maintains information of  threads </a:t>
            </a:r>
            <a:endParaRPr lang="en-US" b="1" dirty="0"/>
          </a:p>
        </p:txBody>
      </p:sp>
      <p:sp>
        <p:nvSpPr>
          <p:cNvPr id="20" name="Rectangle 19"/>
          <p:cNvSpPr/>
          <p:nvPr/>
        </p:nvSpPr>
        <p:spPr>
          <a:xfrm>
            <a:off x="838200" y="6172200"/>
            <a:ext cx="3429000" cy="5334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Time-slicing mechanism is used to schedule thread executions also. </a:t>
            </a:r>
            <a:endParaRPr lang="en-US" dirty="0"/>
          </a:p>
        </p:txBody>
      </p:sp>
      <p:sp>
        <p:nvSpPr>
          <p:cNvPr id="21" name="Slide Number Placeholder 20"/>
          <p:cNvSpPr>
            <a:spLocks noGrp="1"/>
          </p:cNvSpPr>
          <p:nvPr>
            <p:ph type="sldNum" sz="quarter" idx="12"/>
          </p:nvPr>
        </p:nvSpPr>
        <p:spPr/>
        <p:txBody>
          <a:bodyPr/>
          <a:lstStyle/>
          <a:p>
            <a:fld id="{CA15C064-DD44-4CAC-873E-2D1F54821676}" type="slidenum">
              <a:rPr kumimoji="0" lang="en-US" smtClean="0"/>
              <a:pPr/>
              <a:t>13</a:t>
            </a:fld>
            <a:endParaRPr kumimoji="0"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1447800" y="152400"/>
            <a:ext cx="7010400" cy="762000"/>
          </a:xfrm>
        </p:spPr>
        <p:txBody>
          <a:bodyPr>
            <a:normAutofit fontScale="90000"/>
          </a:bodyPr>
          <a:lstStyle/>
          <a:p>
            <a:r>
              <a:rPr lang="en-US" sz="2700" dirty="0" smtClean="0"/>
              <a:t>Threads and Multi-Threading … </a:t>
            </a:r>
            <a:br>
              <a:rPr lang="en-US" sz="2700" dirty="0" smtClean="0"/>
            </a:br>
            <a:r>
              <a:rPr lang="en-US" sz="3100" dirty="0" smtClean="0"/>
              <a:t>Processes VS Threads</a:t>
            </a:r>
          </a:p>
        </p:txBody>
      </p:sp>
      <p:grpSp>
        <p:nvGrpSpPr>
          <p:cNvPr id="2" name="Group 4"/>
          <p:cNvGrpSpPr>
            <a:grpSpLocks/>
          </p:cNvGrpSpPr>
          <p:nvPr/>
        </p:nvGrpSpPr>
        <p:grpSpPr bwMode="auto">
          <a:xfrm>
            <a:off x="990600" y="838200"/>
            <a:ext cx="7010400" cy="4267200"/>
            <a:chOff x="624" y="1152"/>
            <a:chExt cx="4416" cy="2688"/>
          </a:xfrm>
        </p:grpSpPr>
        <p:sp>
          <p:nvSpPr>
            <p:cNvPr id="21509" name="Rectangle 5"/>
            <p:cNvSpPr>
              <a:spLocks noChangeArrowheads="1"/>
            </p:cNvSpPr>
            <p:nvPr/>
          </p:nvSpPr>
          <p:spPr bwMode="auto">
            <a:xfrm>
              <a:off x="624" y="3696"/>
              <a:ext cx="1344" cy="144"/>
            </a:xfrm>
            <a:prstGeom prst="rect">
              <a:avLst/>
            </a:prstGeom>
            <a:solidFill>
              <a:schemeClr val="accent1"/>
            </a:solidFill>
            <a:ln w="9525">
              <a:solidFill>
                <a:schemeClr val="tx1"/>
              </a:solidFill>
              <a:miter lim="800000"/>
              <a:headEnd/>
              <a:tailEnd/>
            </a:ln>
          </p:spPr>
          <p:txBody>
            <a:bodyPr wrap="none" anchor="ctr"/>
            <a:lstStyle/>
            <a:p>
              <a:pPr algn="ctr"/>
              <a:r>
                <a:rPr lang="en-US" sz="2400" dirty="0">
                  <a:latin typeface="Tahoma" pitchFamily="34" charset="0"/>
                </a:rPr>
                <a:t>Memory</a:t>
              </a:r>
            </a:p>
          </p:txBody>
        </p:sp>
        <p:sp>
          <p:nvSpPr>
            <p:cNvPr id="21510" name="Rectangle 6"/>
            <p:cNvSpPr>
              <a:spLocks noChangeArrowheads="1"/>
            </p:cNvSpPr>
            <p:nvPr/>
          </p:nvSpPr>
          <p:spPr bwMode="auto">
            <a:xfrm>
              <a:off x="624" y="1392"/>
              <a:ext cx="1344" cy="720"/>
            </a:xfrm>
            <a:prstGeom prst="rect">
              <a:avLst/>
            </a:prstGeom>
            <a:solidFill>
              <a:srgbClr val="66FFFF"/>
            </a:solidFill>
            <a:ln w="9525">
              <a:solidFill>
                <a:schemeClr val="tx1"/>
              </a:solidFill>
              <a:miter lim="800000"/>
              <a:headEnd/>
              <a:tailEnd/>
            </a:ln>
          </p:spPr>
          <p:txBody>
            <a:bodyPr wrap="none" anchor="ctr"/>
            <a:lstStyle/>
            <a:p>
              <a:pPr algn="ctr"/>
              <a:r>
                <a:rPr lang="en-US" sz="1600" b="1" dirty="0">
                  <a:latin typeface="Tahoma" pitchFamily="34" charset="0"/>
                </a:rPr>
                <a:t>App1</a:t>
              </a:r>
            </a:p>
            <a:p>
              <a:pPr algn="ctr"/>
              <a:r>
                <a:rPr lang="en-US" sz="1600" b="1" dirty="0">
                  <a:solidFill>
                    <a:srgbClr val="C00000"/>
                  </a:solidFill>
                  <a:latin typeface="Tahoma" pitchFamily="34" charset="0"/>
                </a:rPr>
                <a:t>Data</a:t>
              </a:r>
            </a:p>
            <a:p>
              <a:pPr algn="ctr"/>
              <a:r>
                <a:rPr lang="en-US" sz="1600" b="1" dirty="0">
                  <a:latin typeface="Tahoma" pitchFamily="34" charset="0"/>
                </a:rPr>
                <a:t>Code</a:t>
              </a:r>
            </a:p>
          </p:txBody>
        </p:sp>
        <p:sp>
          <p:nvSpPr>
            <p:cNvPr id="21511" name="Rectangle 7"/>
            <p:cNvSpPr>
              <a:spLocks noChangeArrowheads="1"/>
            </p:cNvSpPr>
            <p:nvPr/>
          </p:nvSpPr>
          <p:spPr bwMode="auto">
            <a:xfrm>
              <a:off x="624" y="2208"/>
              <a:ext cx="1344" cy="624"/>
            </a:xfrm>
            <a:prstGeom prst="rect">
              <a:avLst/>
            </a:prstGeom>
            <a:solidFill>
              <a:srgbClr val="FFFF99"/>
            </a:solidFill>
            <a:ln w="9525">
              <a:solidFill>
                <a:schemeClr val="tx1"/>
              </a:solidFill>
              <a:miter lim="800000"/>
              <a:headEnd/>
              <a:tailEnd/>
            </a:ln>
          </p:spPr>
          <p:txBody>
            <a:bodyPr wrap="none" anchor="ctr"/>
            <a:lstStyle/>
            <a:p>
              <a:pPr algn="ctr"/>
              <a:r>
                <a:rPr lang="en-US" sz="1600" b="1" dirty="0">
                  <a:latin typeface="Tahoma" pitchFamily="34" charset="0"/>
                </a:rPr>
                <a:t>App2</a:t>
              </a:r>
            </a:p>
            <a:p>
              <a:pPr algn="ctr"/>
              <a:r>
                <a:rPr lang="en-US" sz="1600" b="1" dirty="0">
                  <a:solidFill>
                    <a:srgbClr val="C00000"/>
                  </a:solidFill>
                  <a:latin typeface="Tahoma" pitchFamily="34" charset="0"/>
                </a:rPr>
                <a:t>Data</a:t>
              </a:r>
            </a:p>
            <a:p>
              <a:pPr algn="ctr"/>
              <a:r>
                <a:rPr lang="en-US" sz="1600" b="1" dirty="0">
                  <a:latin typeface="Tahoma" pitchFamily="34" charset="0"/>
                </a:rPr>
                <a:t>Code</a:t>
              </a:r>
            </a:p>
          </p:txBody>
        </p:sp>
        <p:sp>
          <p:nvSpPr>
            <p:cNvPr id="21512" name="Rectangle 8"/>
            <p:cNvSpPr>
              <a:spLocks noChangeArrowheads="1"/>
            </p:cNvSpPr>
            <p:nvPr/>
          </p:nvSpPr>
          <p:spPr bwMode="auto">
            <a:xfrm>
              <a:off x="624" y="2928"/>
              <a:ext cx="1344" cy="624"/>
            </a:xfrm>
            <a:prstGeom prst="rect">
              <a:avLst/>
            </a:prstGeom>
            <a:solidFill>
              <a:srgbClr val="FFCCFF"/>
            </a:solidFill>
            <a:ln w="9525">
              <a:solidFill>
                <a:schemeClr val="tx1"/>
              </a:solidFill>
              <a:miter lim="800000"/>
              <a:headEnd/>
              <a:tailEnd/>
            </a:ln>
          </p:spPr>
          <p:txBody>
            <a:bodyPr wrap="none" anchor="ctr"/>
            <a:lstStyle/>
            <a:p>
              <a:pPr algn="ctr"/>
              <a:r>
                <a:rPr lang="en-US" sz="1600" b="1" dirty="0">
                  <a:latin typeface="Tahoma" pitchFamily="34" charset="0"/>
                </a:rPr>
                <a:t>App3</a:t>
              </a:r>
            </a:p>
            <a:p>
              <a:pPr algn="ctr"/>
              <a:r>
                <a:rPr lang="en-US" sz="1600" b="1" dirty="0">
                  <a:solidFill>
                    <a:srgbClr val="C00000"/>
                  </a:solidFill>
                  <a:latin typeface="Tahoma" pitchFamily="34" charset="0"/>
                </a:rPr>
                <a:t>Data</a:t>
              </a:r>
            </a:p>
            <a:p>
              <a:pPr algn="ctr"/>
              <a:r>
                <a:rPr lang="en-US" sz="1600" b="1" dirty="0">
                  <a:latin typeface="Tahoma" pitchFamily="34" charset="0"/>
                </a:rPr>
                <a:t>Code</a:t>
              </a:r>
            </a:p>
          </p:txBody>
        </p:sp>
        <p:sp>
          <p:nvSpPr>
            <p:cNvPr id="21513" name="Rectangle 9"/>
            <p:cNvSpPr>
              <a:spLocks noChangeArrowheads="1"/>
            </p:cNvSpPr>
            <p:nvPr/>
          </p:nvSpPr>
          <p:spPr bwMode="auto">
            <a:xfrm>
              <a:off x="3168" y="3696"/>
              <a:ext cx="1344" cy="144"/>
            </a:xfrm>
            <a:prstGeom prst="rect">
              <a:avLst/>
            </a:prstGeom>
            <a:solidFill>
              <a:schemeClr val="accent1"/>
            </a:solidFill>
            <a:ln w="9525">
              <a:solidFill>
                <a:schemeClr val="tx1"/>
              </a:solidFill>
              <a:miter lim="800000"/>
              <a:headEnd/>
              <a:tailEnd/>
            </a:ln>
          </p:spPr>
          <p:txBody>
            <a:bodyPr wrap="none" anchor="ctr"/>
            <a:lstStyle/>
            <a:p>
              <a:pPr algn="ctr"/>
              <a:r>
                <a:rPr lang="en-US" sz="2400" dirty="0">
                  <a:latin typeface="Tahoma" pitchFamily="34" charset="0"/>
                </a:rPr>
                <a:t>Memory</a:t>
              </a:r>
            </a:p>
          </p:txBody>
        </p:sp>
        <p:sp>
          <p:nvSpPr>
            <p:cNvPr id="21514" name="Rectangle 10"/>
            <p:cNvSpPr>
              <a:spLocks noChangeArrowheads="1"/>
            </p:cNvSpPr>
            <p:nvPr/>
          </p:nvSpPr>
          <p:spPr bwMode="auto">
            <a:xfrm>
              <a:off x="3168" y="1632"/>
              <a:ext cx="1344" cy="1632"/>
            </a:xfrm>
            <a:prstGeom prst="rect">
              <a:avLst/>
            </a:prstGeom>
            <a:solidFill>
              <a:srgbClr val="66FFFF"/>
            </a:solidFill>
            <a:ln w="9525">
              <a:solidFill>
                <a:schemeClr val="tx1"/>
              </a:solidFill>
              <a:miter lim="800000"/>
              <a:headEnd/>
              <a:tailEnd/>
            </a:ln>
          </p:spPr>
          <p:txBody>
            <a:bodyPr wrap="none" anchor="ctr"/>
            <a:lstStyle/>
            <a:p>
              <a:pPr algn="ctr"/>
              <a:r>
                <a:rPr lang="en-US" sz="1600" b="1" dirty="0">
                  <a:latin typeface="Tahoma" pitchFamily="34" charset="0"/>
                </a:rPr>
                <a:t>App1</a:t>
              </a:r>
            </a:p>
            <a:p>
              <a:pPr algn="ctr"/>
              <a:r>
                <a:rPr lang="en-US" sz="1600" b="1" dirty="0">
                  <a:solidFill>
                    <a:srgbClr val="C00000"/>
                  </a:solidFill>
                  <a:latin typeface="Tahoma" pitchFamily="34" charset="0"/>
                </a:rPr>
                <a:t>data</a:t>
              </a:r>
            </a:p>
            <a:p>
              <a:pPr algn="ctr"/>
              <a:r>
                <a:rPr lang="en-US" sz="1600" b="1" dirty="0">
                  <a:latin typeface="Tahoma" pitchFamily="34" charset="0"/>
                </a:rPr>
                <a:t>Code</a:t>
              </a:r>
            </a:p>
            <a:p>
              <a:pPr algn="ctr"/>
              <a:endParaRPr lang="en-US" sz="1600" b="1" dirty="0">
                <a:latin typeface="Tahoma" pitchFamily="34" charset="0"/>
              </a:endParaRPr>
            </a:p>
            <a:p>
              <a:pPr algn="ctr"/>
              <a:endParaRPr lang="en-US" sz="1600" b="1" dirty="0">
                <a:latin typeface="Tahoma" pitchFamily="34" charset="0"/>
              </a:endParaRPr>
            </a:p>
            <a:p>
              <a:pPr algn="ctr"/>
              <a:endParaRPr lang="en-US" sz="1600" b="1" dirty="0">
                <a:latin typeface="Tahoma" pitchFamily="34" charset="0"/>
              </a:endParaRPr>
            </a:p>
            <a:p>
              <a:pPr algn="ctr"/>
              <a:endParaRPr lang="en-US" sz="1600" b="1" dirty="0">
                <a:latin typeface="Tahoma" pitchFamily="34" charset="0"/>
              </a:endParaRPr>
            </a:p>
            <a:p>
              <a:pPr algn="ctr"/>
              <a:endParaRPr lang="en-US" sz="1600" b="1" dirty="0">
                <a:latin typeface="Tahoma" pitchFamily="34" charset="0"/>
              </a:endParaRPr>
            </a:p>
            <a:p>
              <a:pPr algn="ctr"/>
              <a:endParaRPr lang="en-US" sz="1600" b="1" dirty="0">
                <a:latin typeface="Tahoma" pitchFamily="34" charset="0"/>
              </a:endParaRPr>
            </a:p>
            <a:p>
              <a:pPr algn="ctr"/>
              <a:endParaRPr lang="en-US" sz="1600" b="1" dirty="0">
                <a:latin typeface="Tahoma" pitchFamily="34" charset="0"/>
              </a:endParaRPr>
            </a:p>
          </p:txBody>
        </p:sp>
        <p:sp>
          <p:nvSpPr>
            <p:cNvPr id="21515" name="Rectangle 11"/>
            <p:cNvSpPr>
              <a:spLocks noChangeArrowheads="1"/>
            </p:cNvSpPr>
            <p:nvPr/>
          </p:nvSpPr>
          <p:spPr bwMode="auto">
            <a:xfrm>
              <a:off x="3216" y="2208"/>
              <a:ext cx="1248" cy="288"/>
            </a:xfrm>
            <a:prstGeom prst="rect">
              <a:avLst/>
            </a:prstGeom>
            <a:solidFill>
              <a:srgbClr val="FFFFCC"/>
            </a:solidFill>
            <a:ln w="9525">
              <a:solidFill>
                <a:schemeClr val="tx1"/>
              </a:solidFill>
              <a:miter lim="800000"/>
              <a:headEnd/>
              <a:tailEnd/>
            </a:ln>
          </p:spPr>
          <p:txBody>
            <a:bodyPr wrap="none" anchor="ctr"/>
            <a:lstStyle/>
            <a:p>
              <a:pPr algn="ctr"/>
              <a:r>
                <a:rPr lang="en-US" sz="1600" b="1" dirty="0" smtClean="0">
                  <a:latin typeface="Tahoma" pitchFamily="34" charset="0"/>
                </a:rPr>
                <a:t>Thread1</a:t>
              </a:r>
              <a:endParaRPr lang="en-US" sz="1600" b="1" dirty="0">
                <a:latin typeface="Tahoma" pitchFamily="34" charset="0"/>
              </a:endParaRPr>
            </a:p>
          </p:txBody>
        </p:sp>
        <p:sp>
          <p:nvSpPr>
            <p:cNvPr id="21516" name="Rectangle 12"/>
            <p:cNvSpPr>
              <a:spLocks noChangeArrowheads="1"/>
            </p:cNvSpPr>
            <p:nvPr/>
          </p:nvSpPr>
          <p:spPr bwMode="auto">
            <a:xfrm>
              <a:off x="3216" y="2544"/>
              <a:ext cx="1248" cy="288"/>
            </a:xfrm>
            <a:prstGeom prst="rect">
              <a:avLst/>
            </a:prstGeom>
            <a:solidFill>
              <a:srgbClr val="FF99FF"/>
            </a:solidFill>
            <a:ln w="9525">
              <a:solidFill>
                <a:schemeClr val="tx1"/>
              </a:solidFill>
              <a:miter lim="800000"/>
              <a:headEnd/>
              <a:tailEnd/>
            </a:ln>
          </p:spPr>
          <p:txBody>
            <a:bodyPr wrap="none" anchor="ctr"/>
            <a:lstStyle/>
            <a:p>
              <a:pPr algn="ctr"/>
              <a:r>
                <a:rPr lang="en-US" sz="1600" b="1" dirty="0" smtClean="0">
                  <a:latin typeface="Tahoma" pitchFamily="34" charset="0"/>
                </a:rPr>
                <a:t>Thread2</a:t>
              </a:r>
              <a:endParaRPr lang="en-US" sz="1600" b="1" dirty="0">
                <a:latin typeface="Tahoma" pitchFamily="34" charset="0"/>
              </a:endParaRPr>
            </a:p>
          </p:txBody>
        </p:sp>
        <p:sp>
          <p:nvSpPr>
            <p:cNvPr id="21517" name="Rectangle 13"/>
            <p:cNvSpPr>
              <a:spLocks noChangeArrowheads="1"/>
            </p:cNvSpPr>
            <p:nvPr/>
          </p:nvSpPr>
          <p:spPr bwMode="auto">
            <a:xfrm>
              <a:off x="3216" y="2880"/>
              <a:ext cx="1248" cy="288"/>
            </a:xfrm>
            <a:prstGeom prst="rect">
              <a:avLst/>
            </a:prstGeom>
            <a:solidFill>
              <a:srgbClr val="00FF99"/>
            </a:solidFill>
            <a:ln w="9525">
              <a:solidFill>
                <a:schemeClr val="tx1"/>
              </a:solidFill>
              <a:miter lim="800000"/>
              <a:headEnd/>
              <a:tailEnd/>
            </a:ln>
          </p:spPr>
          <p:txBody>
            <a:bodyPr wrap="none" anchor="ctr"/>
            <a:lstStyle/>
            <a:p>
              <a:pPr algn="ctr"/>
              <a:r>
                <a:rPr lang="en-US" sz="1600" b="1" dirty="0" smtClean="0">
                  <a:latin typeface="Tahoma" pitchFamily="34" charset="0"/>
                </a:rPr>
                <a:t>Thread3</a:t>
              </a:r>
              <a:endParaRPr lang="en-US" sz="1600" b="1" dirty="0">
                <a:latin typeface="Tahoma" pitchFamily="34" charset="0"/>
              </a:endParaRPr>
            </a:p>
          </p:txBody>
        </p:sp>
        <p:sp>
          <p:nvSpPr>
            <p:cNvPr id="21518" name="Line 14"/>
            <p:cNvSpPr>
              <a:spLocks noChangeShapeType="1"/>
            </p:cNvSpPr>
            <p:nvPr/>
          </p:nvSpPr>
          <p:spPr bwMode="auto">
            <a:xfrm>
              <a:off x="624" y="1152"/>
              <a:ext cx="0" cy="2496"/>
            </a:xfrm>
            <a:prstGeom prst="line">
              <a:avLst/>
            </a:prstGeom>
            <a:noFill/>
            <a:ln w="9525">
              <a:solidFill>
                <a:schemeClr val="tx1"/>
              </a:solidFill>
              <a:miter lim="800000"/>
              <a:headEnd/>
              <a:tailEnd/>
            </a:ln>
          </p:spPr>
          <p:txBody>
            <a:bodyPr wrap="none"/>
            <a:lstStyle/>
            <a:p>
              <a:endParaRPr lang="en-US" dirty="0"/>
            </a:p>
          </p:txBody>
        </p:sp>
        <p:sp>
          <p:nvSpPr>
            <p:cNvPr id="21519" name="Line 15"/>
            <p:cNvSpPr>
              <a:spLocks noChangeShapeType="1"/>
            </p:cNvSpPr>
            <p:nvPr/>
          </p:nvSpPr>
          <p:spPr bwMode="auto">
            <a:xfrm>
              <a:off x="1968" y="1152"/>
              <a:ext cx="0" cy="2496"/>
            </a:xfrm>
            <a:prstGeom prst="line">
              <a:avLst/>
            </a:prstGeom>
            <a:noFill/>
            <a:ln w="9525">
              <a:solidFill>
                <a:schemeClr val="tx1"/>
              </a:solidFill>
              <a:miter lim="800000"/>
              <a:headEnd/>
              <a:tailEnd/>
            </a:ln>
          </p:spPr>
          <p:txBody>
            <a:bodyPr wrap="none"/>
            <a:lstStyle/>
            <a:p>
              <a:endParaRPr lang="en-US" dirty="0"/>
            </a:p>
          </p:txBody>
        </p:sp>
        <p:sp>
          <p:nvSpPr>
            <p:cNvPr id="21520" name="Line 16"/>
            <p:cNvSpPr>
              <a:spLocks noChangeShapeType="1"/>
            </p:cNvSpPr>
            <p:nvPr/>
          </p:nvSpPr>
          <p:spPr bwMode="auto">
            <a:xfrm>
              <a:off x="3168" y="1152"/>
              <a:ext cx="0" cy="2496"/>
            </a:xfrm>
            <a:prstGeom prst="line">
              <a:avLst/>
            </a:prstGeom>
            <a:noFill/>
            <a:ln w="9525">
              <a:solidFill>
                <a:schemeClr val="tx1"/>
              </a:solidFill>
              <a:miter lim="800000"/>
              <a:headEnd/>
              <a:tailEnd/>
            </a:ln>
          </p:spPr>
          <p:txBody>
            <a:bodyPr wrap="none"/>
            <a:lstStyle/>
            <a:p>
              <a:endParaRPr lang="en-US" dirty="0"/>
            </a:p>
          </p:txBody>
        </p:sp>
        <p:sp>
          <p:nvSpPr>
            <p:cNvPr id="21521" name="Line 17"/>
            <p:cNvSpPr>
              <a:spLocks noChangeShapeType="1"/>
            </p:cNvSpPr>
            <p:nvPr/>
          </p:nvSpPr>
          <p:spPr bwMode="auto">
            <a:xfrm>
              <a:off x="4512" y="1200"/>
              <a:ext cx="0" cy="2496"/>
            </a:xfrm>
            <a:prstGeom prst="line">
              <a:avLst/>
            </a:prstGeom>
            <a:noFill/>
            <a:ln w="9525">
              <a:solidFill>
                <a:schemeClr val="tx1"/>
              </a:solidFill>
              <a:miter lim="800000"/>
              <a:headEnd/>
              <a:tailEnd/>
            </a:ln>
          </p:spPr>
          <p:txBody>
            <a:bodyPr wrap="none"/>
            <a:lstStyle/>
            <a:p>
              <a:endParaRPr lang="en-US" dirty="0"/>
            </a:p>
          </p:txBody>
        </p:sp>
        <p:grpSp>
          <p:nvGrpSpPr>
            <p:cNvPr id="3" name="Group 18"/>
            <p:cNvGrpSpPr>
              <a:grpSpLocks/>
            </p:cNvGrpSpPr>
            <p:nvPr/>
          </p:nvGrpSpPr>
          <p:grpSpPr bwMode="auto">
            <a:xfrm>
              <a:off x="1488" y="1776"/>
              <a:ext cx="624" cy="192"/>
              <a:chOff x="1488" y="1776"/>
              <a:chExt cx="624" cy="192"/>
            </a:xfrm>
          </p:grpSpPr>
          <p:sp>
            <p:nvSpPr>
              <p:cNvPr id="21536" name="Line 19"/>
              <p:cNvSpPr>
                <a:spLocks noChangeShapeType="1"/>
              </p:cNvSpPr>
              <p:nvPr/>
            </p:nvSpPr>
            <p:spPr bwMode="auto">
              <a:xfrm flipH="1">
                <a:off x="1488" y="1776"/>
                <a:ext cx="624" cy="0"/>
              </a:xfrm>
              <a:prstGeom prst="line">
                <a:avLst/>
              </a:prstGeom>
              <a:noFill/>
              <a:ln w="9525">
                <a:solidFill>
                  <a:schemeClr val="tx1"/>
                </a:solidFill>
                <a:miter lim="800000"/>
                <a:headEnd/>
                <a:tailEnd type="triangle" w="med" len="med"/>
              </a:ln>
            </p:spPr>
            <p:txBody>
              <a:bodyPr wrap="none"/>
              <a:lstStyle/>
              <a:p>
                <a:endParaRPr lang="en-US" dirty="0"/>
              </a:p>
            </p:txBody>
          </p:sp>
          <p:sp>
            <p:nvSpPr>
              <p:cNvPr id="21537" name="Line 20"/>
              <p:cNvSpPr>
                <a:spLocks noChangeShapeType="1"/>
              </p:cNvSpPr>
              <p:nvPr/>
            </p:nvSpPr>
            <p:spPr bwMode="auto">
              <a:xfrm>
                <a:off x="1536" y="1968"/>
                <a:ext cx="576" cy="0"/>
              </a:xfrm>
              <a:prstGeom prst="line">
                <a:avLst/>
              </a:prstGeom>
              <a:noFill/>
              <a:ln w="9525">
                <a:solidFill>
                  <a:schemeClr val="tx1"/>
                </a:solidFill>
                <a:miter lim="800000"/>
                <a:headEnd/>
                <a:tailEnd/>
              </a:ln>
            </p:spPr>
            <p:txBody>
              <a:bodyPr wrap="none"/>
              <a:lstStyle/>
              <a:p>
                <a:endParaRPr lang="en-US" dirty="0"/>
              </a:p>
            </p:txBody>
          </p:sp>
          <p:sp>
            <p:nvSpPr>
              <p:cNvPr id="21538" name="Line 21"/>
              <p:cNvSpPr>
                <a:spLocks noChangeShapeType="1"/>
              </p:cNvSpPr>
              <p:nvPr/>
            </p:nvSpPr>
            <p:spPr bwMode="auto">
              <a:xfrm>
                <a:off x="2112" y="1776"/>
                <a:ext cx="0" cy="192"/>
              </a:xfrm>
              <a:prstGeom prst="line">
                <a:avLst/>
              </a:prstGeom>
              <a:noFill/>
              <a:ln w="9525">
                <a:solidFill>
                  <a:schemeClr val="tx1"/>
                </a:solidFill>
                <a:miter lim="800000"/>
                <a:headEnd/>
                <a:tailEnd/>
              </a:ln>
            </p:spPr>
            <p:txBody>
              <a:bodyPr wrap="none"/>
              <a:lstStyle/>
              <a:p>
                <a:endParaRPr lang="en-US" dirty="0"/>
              </a:p>
            </p:txBody>
          </p:sp>
        </p:grpSp>
        <p:grpSp>
          <p:nvGrpSpPr>
            <p:cNvPr id="5" name="Group 22"/>
            <p:cNvGrpSpPr>
              <a:grpSpLocks/>
            </p:cNvGrpSpPr>
            <p:nvPr/>
          </p:nvGrpSpPr>
          <p:grpSpPr bwMode="auto">
            <a:xfrm>
              <a:off x="1536" y="2496"/>
              <a:ext cx="624" cy="192"/>
              <a:chOff x="1488" y="1776"/>
              <a:chExt cx="624" cy="192"/>
            </a:xfrm>
          </p:grpSpPr>
          <p:sp>
            <p:nvSpPr>
              <p:cNvPr id="21533" name="Line 23"/>
              <p:cNvSpPr>
                <a:spLocks noChangeShapeType="1"/>
              </p:cNvSpPr>
              <p:nvPr/>
            </p:nvSpPr>
            <p:spPr bwMode="auto">
              <a:xfrm flipH="1">
                <a:off x="1488" y="1776"/>
                <a:ext cx="624" cy="0"/>
              </a:xfrm>
              <a:prstGeom prst="line">
                <a:avLst/>
              </a:prstGeom>
              <a:noFill/>
              <a:ln w="9525">
                <a:solidFill>
                  <a:schemeClr val="tx1"/>
                </a:solidFill>
                <a:miter lim="800000"/>
                <a:headEnd/>
                <a:tailEnd type="triangle" w="med" len="med"/>
              </a:ln>
            </p:spPr>
            <p:txBody>
              <a:bodyPr wrap="none"/>
              <a:lstStyle/>
              <a:p>
                <a:endParaRPr lang="en-US" dirty="0"/>
              </a:p>
            </p:txBody>
          </p:sp>
          <p:sp>
            <p:nvSpPr>
              <p:cNvPr id="21534" name="Line 24"/>
              <p:cNvSpPr>
                <a:spLocks noChangeShapeType="1"/>
              </p:cNvSpPr>
              <p:nvPr/>
            </p:nvSpPr>
            <p:spPr bwMode="auto">
              <a:xfrm>
                <a:off x="1536" y="1968"/>
                <a:ext cx="576" cy="0"/>
              </a:xfrm>
              <a:prstGeom prst="line">
                <a:avLst/>
              </a:prstGeom>
              <a:noFill/>
              <a:ln w="9525">
                <a:solidFill>
                  <a:schemeClr val="tx1"/>
                </a:solidFill>
                <a:miter lim="800000"/>
                <a:headEnd/>
                <a:tailEnd/>
              </a:ln>
            </p:spPr>
            <p:txBody>
              <a:bodyPr wrap="none"/>
              <a:lstStyle/>
              <a:p>
                <a:endParaRPr lang="en-US" dirty="0"/>
              </a:p>
            </p:txBody>
          </p:sp>
          <p:sp>
            <p:nvSpPr>
              <p:cNvPr id="21535" name="Line 25"/>
              <p:cNvSpPr>
                <a:spLocks noChangeShapeType="1"/>
              </p:cNvSpPr>
              <p:nvPr/>
            </p:nvSpPr>
            <p:spPr bwMode="auto">
              <a:xfrm>
                <a:off x="2112" y="1776"/>
                <a:ext cx="0" cy="192"/>
              </a:xfrm>
              <a:prstGeom prst="line">
                <a:avLst/>
              </a:prstGeom>
              <a:noFill/>
              <a:ln w="9525">
                <a:solidFill>
                  <a:schemeClr val="tx1"/>
                </a:solidFill>
                <a:miter lim="800000"/>
                <a:headEnd/>
                <a:tailEnd/>
              </a:ln>
            </p:spPr>
            <p:txBody>
              <a:bodyPr wrap="none"/>
              <a:lstStyle/>
              <a:p>
                <a:endParaRPr lang="en-US" dirty="0"/>
              </a:p>
            </p:txBody>
          </p:sp>
        </p:grpSp>
        <p:grpSp>
          <p:nvGrpSpPr>
            <p:cNvPr id="6" name="Group 26"/>
            <p:cNvGrpSpPr>
              <a:grpSpLocks/>
            </p:cNvGrpSpPr>
            <p:nvPr/>
          </p:nvGrpSpPr>
          <p:grpSpPr bwMode="auto">
            <a:xfrm>
              <a:off x="1584" y="3216"/>
              <a:ext cx="624" cy="192"/>
              <a:chOff x="1488" y="1776"/>
              <a:chExt cx="624" cy="192"/>
            </a:xfrm>
          </p:grpSpPr>
          <p:sp>
            <p:nvSpPr>
              <p:cNvPr id="21530" name="Line 27"/>
              <p:cNvSpPr>
                <a:spLocks noChangeShapeType="1"/>
              </p:cNvSpPr>
              <p:nvPr/>
            </p:nvSpPr>
            <p:spPr bwMode="auto">
              <a:xfrm flipH="1">
                <a:off x="1488" y="1776"/>
                <a:ext cx="624" cy="0"/>
              </a:xfrm>
              <a:prstGeom prst="line">
                <a:avLst/>
              </a:prstGeom>
              <a:noFill/>
              <a:ln w="9525">
                <a:solidFill>
                  <a:schemeClr val="tx1"/>
                </a:solidFill>
                <a:miter lim="800000"/>
                <a:headEnd/>
                <a:tailEnd type="triangle" w="med" len="med"/>
              </a:ln>
            </p:spPr>
            <p:txBody>
              <a:bodyPr wrap="none"/>
              <a:lstStyle/>
              <a:p>
                <a:endParaRPr lang="en-US" dirty="0"/>
              </a:p>
            </p:txBody>
          </p:sp>
          <p:sp>
            <p:nvSpPr>
              <p:cNvPr id="21531" name="Line 28"/>
              <p:cNvSpPr>
                <a:spLocks noChangeShapeType="1"/>
              </p:cNvSpPr>
              <p:nvPr/>
            </p:nvSpPr>
            <p:spPr bwMode="auto">
              <a:xfrm>
                <a:off x="1536" y="1968"/>
                <a:ext cx="576" cy="0"/>
              </a:xfrm>
              <a:prstGeom prst="line">
                <a:avLst/>
              </a:prstGeom>
              <a:noFill/>
              <a:ln w="9525">
                <a:solidFill>
                  <a:schemeClr val="tx1"/>
                </a:solidFill>
                <a:miter lim="800000"/>
                <a:headEnd/>
                <a:tailEnd/>
              </a:ln>
            </p:spPr>
            <p:txBody>
              <a:bodyPr wrap="none"/>
              <a:lstStyle/>
              <a:p>
                <a:endParaRPr lang="en-US" dirty="0"/>
              </a:p>
            </p:txBody>
          </p:sp>
          <p:sp>
            <p:nvSpPr>
              <p:cNvPr id="21532" name="Line 29"/>
              <p:cNvSpPr>
                <a:spLocks noChangeShapeType="1"/>
              </p:cNvSpPr>
              <p:nvPr/>
            </p:nvSpPr>
            <p:spPr bwMode="auto">
              <a:xfrm>
                <a:off x="2112" y="1776"/>
                <a:ext cx="0" cy="192"/>
              </a:xfrm>
              <a:prstGeom prst="line">
                <a:avLst/>
              </a:prstGeom>
              <a:noFill/>
              <a:ln w="9525">
                <a:solidFill>
                  <a:schemeClr val="tx1"/>
                </a:solidFill>
                <a:miter lim="800000"/>
                <a:headEnd/>
                <a:tailEnd/>
              </a:ln>
            </p:spPr>
            <p:txBody>
              <a:bodyPr wrap="none"/>
              <a:lstStyle/>
              <a:p>
                <a:endParaRPr lang="en-US" dirty="0"/>
              </a:p>
            </p:txBody>
          </p:sp>
        </p:grpSp>
        <p:sp>
          <p:nvSpPr>
            <p:cNvPr id="21525" name="Line 30"/>
            <p:cNvSpPr>
              <a:spLocks noChangeShapeType="1"/>
            </p:cNvSpPr>
            <p:nvPr/>
          </p:nvSpPr>
          <p:spPr bwMode="auto">
            <a:xfrm flipH="1" flipV="1">
              <a:off x="3984" y="1920"/>
              <a:ext cx="1056" cy="0"/>
            </a:xfrm>
            <a:prstGeom prst="line">
              <a:avLst/>
            </a:prstGeom>
            <a:noFill/>
            <a:ln w="9525">
              <a:solidFill>
                <a:schemeClr val="tx1"/>
              </a:solidFill>
              <a:miter lim="800000"/>
              <a:headEnd/>
              <a:tailEnd type="triangle" w="med" len="med"/>
            </a:ln>
          </p:spPr>
          <p:txBody>
            <a:bodyPr wrap="none"/>
            <a:lstStyle/>
            <a:p>
              <a:endParaRPr lang="en-US" dirty="0"/>
            </a:p>
          </p:txBody>
        </p:sp>
        <p:sp>
          <p:nvSpPr>
            <p:cNvPr id="21526" name="Line 31"/>
            <p:cNvSpPr>
              <a:spLocks noChangeShapeType="1"/>
            </p:cNvSpPr>
            <p:nvPr/>
          </p:nvSpPr>
          <p:spPr bwMode="auto">
            <a:xfrm flipV="1">
              <a:off x="4464" y="2352"/>
              <a:ext cx="576" cy="0"/>
            </a:xfrm>
            <a:prstGeom prst="line">
              <a:avLst/>
            </a:prstGeom>
            <a:noFill/>
            <a:ln w="9525">
              <a:solidFill>
                <a:schemeClr val="tx1"/>
              </a:solidFill>
              <a:miter lim="800000"/>
              <a:headEnd/>
              <a:tailEnd/>
            </a:ln>
          </p:spPr>
          <p:txBody>
            <a:bodyPr wrap="none"/>
            <a:lstStyle/>
            <a:p>
              <a:endParaRPr lang="en-US" dirty="0"/>
            </a:p>
          </p:txBody>
        </p:sp>
        <p:sp>
          <p:nvSpPr>
            <p:cNvPr id="21527" name="Line 32"/>
            <p:cNvSpPr>
              <a:spLocks noChangeShapeType="1"/>
            </p:cNvSpPr>
            <p:nvPr/>
          </p:nvSpPr>
          <p:spPr bwMode="auto">
            <a:xfrm flipV="1">
              <a:off x="5040" y="1920"/>
              <a:ext cx="0" cy="1104"/>
            </a:xfrm>
            <a:prstGeom prst="line">
              <a:avLst/>
            </a:prstGeom>
            <a:noFill/>
            <a:ln w="9525">
              <a:solidFill>
                <a:schemeClr val="tx1"/>
              </a:solidFill>
              <a:miter lim="800000"/>
              <a:headEnd/>
              <a:tailEnd/>
            </a:ln>
          </p:spPr>
          <p:txBody>
            <a:bodyPr wrap="none"/>
            <a:lstStyle/>
            <a:p>
              <a:endParaRPr lang="en-US" dirty="0"/>
            </a:p>
          </p:txBody>
        </p:sp>
        <p:sp>
          <p:nvSpPr>
            <p:cNvPr id="21528" name="Line 33"/>
            <p:cNvSpPr>
              <a:spLocks noChangeShapeType="1"/>
            </p:cNvSpPr>
            <p:nvPr/>
          </p:nvSpPr>
          <p:spPr bwMode="auto">
            <a:xfrm flipV="1">
              <a:off x="4464" y="2688"/>
              <a:ext cx="576" cy="0"/>
            </a:xfrm>
            <a:prstGeom prst="line">
              <a:avLst/>
            </a:prstGeom>
            <a:noFill/>
            <a:ln w="9525">
              <a:solidFill>
                <a:schemeClr val="tx1"/>
              </a:solidFill>
              <a:miter lim="800000"/>
              <a:headEnd/>
              <a:tailEnd/>
            </a:ln>
          </p:spPr>
          <p:txBody>
            <a:bodyPr wrap="none"/>
            <a:lstStyle/>
            <a:p>
              <a:endParaRPr lang="en-US" dirty="0"/>
            </a:p>
          </p:txBody>
        </p:sp>
        <p:sp>
          <p:nvSpPr>
            <p:cNvPr id="21529" name="Line 34"/>
            <p:cNvSpPr>
              <a:spLocks noChangeShapeType="1"/>
            </p:cNvSpPr>
            <p:nvPr/>
          </p:nvSpPr>
          <p:spPr bwMode="auto">
            <a:xfrm flipV="1">
              <a:off x="4464" y="3024"/>
              <a:ext cx="576" cy="0"/>
            </a:xfrm>
            <a:prstGeom prst="line">
              <a:avLst/>
            </a:prstGeom>
            <a:noFill/>
            <a:ln w="9525">
              <a:solidFill>
                <a:schemeClr val="tx1"/>
              </a:solidFill>
              <a:miter lim="800000"/>
              <a:headEnd/>
              <a:tailEnd/>
            </a:ln>
          </p:spPr>
          <p:txBody>
            <a:bodyPr wrap="none"/>
            <a:lstStyle/>
            <a:p>
              <a:endParaRPr lang="en-US" dirty="0"/>
            </a:p>
          </p:txBody>
        </p:sp>
      </p:grpSp>
      <p:sp>
        <p:nvSpPr>
          <p:cNvPr id="35" name="Slide Number Placeholder 34"/>
          <p:cNvSpPr>
            <a:spLocks noGrp="1"/>
          </p:cNvSpPr>
          <p:nvPr>
            <p:ph type="sldNum" sz="quarter" idx="12"/>
          </p:nvPr>
        </p:nvSpPr>
        <p:spPr/>
        <p:txBody>
          <a:bodyPr/>
          <a:lstStyle/>
          <a:p>
            <a:fld id="{CA15C064-DD44-4CAC-873E-2D1F54821676}" type="slidenum">
              <a:rPr kumimoji="0" lang="en-US" smtClean="0"/>
              <a:pPr/>
              <a:t>14</a:t>
            </a:fld>
            <a:endParaRPr kumimoji="0" lang="en-US" dirty="0"/>
          </a:p>
        </p:txBody>
      </p:sp>
      <p:sp>
        <p:nvSpPr>
          <p:cNvPr id="36" name="TextBox 35"/>
          <p:cNvSpPr txBox="1"/>
          <p:nvPr/>
        </p:nvSpPr>
        <p:spPr>
          <a:xfrm>
            <a:off x="762000" y="5248870"/>
            <a:ext cx="2667000" cy="1323439"/>
          </a:xfrm>
          <a:prstGeom prst="rect">
            <a:avLst/>
          </a:prstGeom>
          <a:solidFill>
            <a:srgbClr val="0000FF"/>
          </a:solidFill>
          <a:ln>
            <a:solidFill>
              <a:srgbClr val="0000FF"/>
            </a:solidFill>
          </a:ln>
        </p:spPr>
        <p:txBody>
          <a:bodyPr wrap="square" rtlCol="0">
            <a:spAutoFit/>
          </a:bodyPr>
          <a:lstStyle/>
          <a:p>
            <a:r>
              <a:rPr lang="en-US" sz="2000" dirty="0" smtClean="0">
                <a:solidFill>
                  <a:schemeClr val="bg1"/>
                </a:solidFill>
              </a:rPr>
              <a:t>Protection mechanism in OS does not allow this process accessing addresses in others </a:t>
            </a:r>
            <a:endParaRPr lang="en-US" sz="2000" dirty="0">
              <a:solidFill>
                <a:schemeClr val="bg1"/>
              </a:solidFill>
            </a:endParaRPr>
          </a:p>
        </p:txBody>
      </p:sp>
      <p:sp>
        <p:nvSpPr>
          <p:cNvPr id="37" name="TextBox 36"/>
          <p:cNvSpPr txBox="1"/>
          <p:nvPr/>
        </p:nvSpPr>
        <p:spPr>
          <a:xfrm>
            <a:off x="5029200" y="5257800"/>
            <a:ext cx="2667000" cy="1200329"/>
          </a:xfrm>
          <a:prstGeom prst="rect">
            <a:avLst/>
          </a:prstGeom>
          <a:solidFill>
            <a:srgbClr val="0000FF"/>
          </a:solidFill>
          <a:ln>
            <a:solidFill>
              <a:srgbClr val="0000FF"/>
            </a:solidFill>
          </a:ln>
        </p:spPr>
        <p:txBody>
          <a:bodyPr wrap="square" rtlCol="0">
            <a:spAutoFit/>
          </a:bodyPr>
          <a:lstStyle/>
          <a:p>
            <a:r>
              <a:rPr lang="en-US" sz="2400" dirty="0" smtClean="0">
                <a:solidFill>
                  <a:schemeClr val="bg1"/>
                </a:solidFill>
              </a:rPr>
              <a:t>Threads in a process can access common data of this process</a:t>
            </a:r>
            <a:endParaRPr lang="en-US" sz="2400" dirty="0">
              <a:solidFill>
                <a:schemeClr val="bg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914400" y="0"/>
            <a:ext cx="7696200" cy="990600"/>
          </a:xfrm>
        </p:spPr>
        <p:txBody>
          <a:bodyPr>
            <a:normAutofit fontScale="90000"/>
          </a:bodyPr>
          <a:lstStyle/>
          <a:p>
            <a:r>
              <a:rPr lang="en-US" sz="2700" dirty="0" smtClean="0"/>
              <a:t>Threads and Multi-Threading …</a:t>
            </a:r>
            <a:br>
              <a:rPr lang="en-US" sz="2700" dirty="0" smtClean="0"/>
            </a:br>
            <a:r>
              <a:rPr lang="en-US" dirty="0" smtClean="0"/>
              <a:t>Race Conditions</a:t>
            </a:r>
          </a:p>
        </p:txBody>
      </p:sp>
      <p:graphicFrame>
        <p:nvGraphicFramePr>
          <p:cNvPr id="5" name="Content Placeholder 3"/>
          <p:cNvGraphicFramePr>
            <a:graphicFrameLocks noGrp="1"/>
          </p:cNvGraphicFramePr>
          <p:nvPr>
            <p:ph idx="1"/>
          </p:nvPr>
        </p:nvGraphicFramePr>
        <p:xfrm>
          <a:off x="915987" y="1219200"/>
          <a:ext cx="2209800" cy="4419600"/>
        </p:xfrm>
        <a:graphic>
          <a:graphicData uri="http://schemas.openxmlformats.org/drawingml/2006/table">
            <a:tbl>
              <a:tblPr firstRow="1" bandRow="1">
                <a:tableStyleId>{5C22544A-7EE6-4342-B048-85BDC9FD1C3A}</a:tableStyleId>
              </a:tblPr>
              <a:tblGrid>
                <a:gridCol w="2209800"/>
              </a:tblGrid>
              <a:tr h="552450">
                <a:tc>
                  <a:txBody>
                    <a:bodyPr/>
                    <a:lstStyle/>
                    <a:p>
                      <a:r>
                        <a:rPr lang="en-US" dirty="0" smtClean="0"/>
                        <a:t>Application</a:t>
                      </a:r>
                      <a:endParaRPr lang="en-US" dirty="0"/>
                    </a:p>
                  </a:txBody>
                  <a:tcPr/>
                </a:tc>
              </a:tr>
              <a:tr h="552450">
                <a:tc>
                  <a:txBody>
                    <a:bodyPr/>
                    <a:lstStyle/>
                    <a:p>
                      <a:r>
                        <a:rPr lang="en-US" b="1" dirty="0" smtClean="0">
                          <a:solidFill>
                            <a:schemeClr val="bg1"/>
                          </a:solidFill>
                        </a:rPr>
                        <a:t>Data 1 (shared</a:t>
                      </a:r>
                      <a:r>
                        <a:rPr lang="en-US" b="1" baseline="0" dirty="0" smtClean="0">
                          <a:solidFill>
                            <a:schemeClr val="bg1"/>
                          </a:solidFill>
                        </a:rPr>
                        <a:t> data)</a:t>
                      </a:r>
                      <a:endParaRPr lang="en-US" b="1" dirty="0">
                        <a:solidFill>
                          <a:schemeClr val="bg1"/>
                        </a:solidFill>
                      </a:endParaRPr>
                    </a:p>
                  </a:txBody>
                  <a:tcPr>
                    <a:solidFill>
                      <a:srgbClr val="3399FF"/>
                    </a:solidFill>
                  </a:tcPr>
                </a:tc>
              </a:tr>
              <a:tr h="552450">
                <a:tc>
                  <a:txBody>
                    <a:bodyPr/>
                    <a:lstStyle/>
                    <a:p>
                      <a:r>
                        <a:rPr lang="en-US" dirty="0" smtClean="0"/>
                        <a:t>Data 2</a:t>
                      </a:r>
                      <a:endParaRPr lang="en-US" dirty="0"/>
                    </a:p>
                  </a:txBody>
                  <a:tcPr>
                    <a:solidFill>
                      <a:schemeClr val="tx2">
                        <a:lumMod val="20000"/>
                        <a:lumOff val="80000"/>
                      </a:schemeClr>
                    </a:solidFill>
                  </a:tcPr>
                </a:tc>
              </a:tr>
              <a:tr h="552450">
                <a:tc>
                  <a:txBody>
                    <a:bodyPr/>
                    <a:lstStyle/>
                    <a:p>
                      <a:r>
                        <a:rPr lang="en-US" dirty="0" smtClean="0"/>
                        <a:t>Data</a:t>
                      </a:r>
                      <a:r>
                        <a:rPr lang="en-US" baseline="0" dirty="0" smtClean="0"/>
                        <a:t> 3</a:t>
                      </a:r>
                      <a:endParaRPr lang="en-US" dirty="0"/>
                    </a:p>
                  </a:txBody>
                  <a:tcPr>
                    <a:solidFill>
                      <a:srgbClr val="FFCCFF"/>
                    </a:solidFill>
                  </a:tcPr>
                </a:tc>
              </a:tr>
              <a:tr h="552450">
                <a:tc>
                  <a:txBody>
                    <a:bodyPr/>
                    <a:lstStyle/>
                    <a:p>
                      <a:r>
                        <a:rPr lang="en-US" b="1" dirty="0" smtClean="0"/>
                        <a:t>Thread 1</a:t>
                      </a:r>
                      <a:endParaRPr lang="en-US" b="1" dirty="0"/>
                    </a:p>
                  </a:txBody>
                  <a:tcPr>
                    <a:solidFill>
                      <a:srgbClr val="FF66CC"/>
                    </a:solidFill>
                  </a:tcPr>
                </a:tc>
              </a:tr>
              <a:tr h="552450">
                <a:tc>
                  <a:txBody>
                    <a:bodyPr/>
                    <a:lstStyle/>
                    <a:p>
                      <a:r>
                        <a:rPr lang="en-US" b="1" dirty="0" smtClean="0">
                          <a:solidFill>
                            <a:schemeClr val="bg1"/>
                          </a:solidFill>
                        </a:rPr>
                        <a:t>Thread 2</a:t>
                      </a:r>
                      <a:endParaRPr lang="en-US" b="1" dirty="0">
                        <a:solidFill>
                          <a:schemeClr val="bg1"/>
                        </a:solidFill>
                      </a:endParaRPr>
                    </a:p>
                  </a:txBody>
                  <a:tcPr>
                    <a:solidFill>
                      <a:srgbClr val="FF0000"/>
                    </a:solidFill>
                  </a:tcPr>
                </a:tc>
              </a:tr>
              <a:tr h="552450">
                <a:tc>
                  <a:txBody>
                    <a:bodyPr/>
                    <a:lstStyle/>
                    <a:p>
                      <a:r>
                        <a:rPr lang="en-US" b="1" dirty="0" smtClean="0"/>
                        <a:t>Thread3</a:t>
                      </a:r>
                      <a:endParaRPr lang="en-US" b="1" dirty="0"/>
                    </a:p>
                  </a:txBody>
                  <a:tcPr>
                    <a:solidFill>
                      <a:schemeClr val="bg2">
                        <a:lumMod val="90000"/>
                      </a:schemeClr>
                    </a:solidFill>
                  </a:tcPr>
                </a:tc>
              </a:tr>
              <a:tr h="552450">
                <a:tc>
                  <a:txBody>
                    <a:bodyPr/>
                    <a:lstStyle/>
                    <a:p>
                      <a:r>
                        <a:rPr lang="en-US" b="1" dirty="0" smtClean="0">
                          <a:solidFill>
                            <a:schemeClr val="bg1"/>
                          </a:solidFill>
                        </a:rPr>
                        <a:t>Thread 4</a:t>
                      </a:r>
                      <a:endParaRPr lang="en-US" b="1" dirty="0">
                        <a:solidFill>
                          <a:schemeClr val="bg1"/>
                        </a:solidFill>
                      </a:endParaRPr>
                    </a:p>
                  </a:txBody>
                  <a:tcPr>
                    <a:solidFill>
                      <a:srgbClr val="FF0000"/>
                    </a:solidFill>
                  </a:tcPr>
                </a:tc>
              </a:tr>
            </a:tbl>
          </a:graphicData>
        </a:graphic>
      </p:graphicFrame>
      <p:cxnSp>
        <p:nvCxnSpPr>
          <p:cNvPr id="6" name="Straight Connector 5"/>
          <p:cNvCxnSpPr/>
          <p:nvPr/>
        </p:nvCxnSpPr>
        <p:spPr>
          <a:xfrm rot="10800000">
            <a:off x="458787" y="3657600"/>
            <a:ext cx="457200" cy="1588"/>
          </a:xfrm>
          <a:prstGeom prst="line">
            <a:avLst/>
          </a:prstGeom>
          <a:ln w="28575">
            <a:solidFill>
              <a:srgbClr val="FF66CC"/>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5400000" flipH="1" flipV="1">
            <a:off x="192088" y="3390900"/>
            <a:ext cx="533400" cy="3175"/>
          </a:xfrm>
          <a:prstGeom prst="line">
            <a:avLst/>
          </a:prstGeom>
          <a:ln w="28575">
            <a:solidFill>
              <a:srgbClr val="FF66CC"/>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58787" y="3124200"/>
            <a:ext cx="457200" cy="1588"/>
          </a:xfrm>
          <a:prstGeom prst="straightConnector1">
            <a:avLst/>
          </a:prstGeom>
          <a:ln w="28575">
            <a:solidFill>
              <a:srgbClr val="FF66CC"/>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230187" y="4800600"/>
            <a:ext cx="685800" cy="1588"/>
          </a:xfrm>
          <a:prstGeom prst="line">
            <a:avLst/>
          </a:prstGeom>
          <a:ln w="285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flipH="1" flipV="1">
            <a:off x="-874712" y="3695700"/>
            <a:ext cx="2209800" cy="3175"/>
          </a:xfrm>
          <a:prstGeom prst="line">
            <a:avLst/>
          </a:prstGeom>
          <a:ln w="285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30187" y="2590800"/>
            <a:ext cx="685800" cy="1588"/>
          </a:xfrm>
          <a:prstGeom prst="straightConnector1">
            <a:avLst/>
          </a:prstGeom>
          <a:ln w="28575">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897187" y="4191000"/>
            <a:ext cx="3810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flipH="1" flipV="1">
            <a:off x="2247900" y="3162300"/>
            <a:ext cx="2058988" cy="158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0800000">
            <a:off x="2897187" y="1981200"/>
            <a:ext cx="6858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897187" y="5410200"/>
            <a:ext cx="6858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flipH="1" flipV="1">
            <a:off x="1868488" y="3695700"/>
            <a:ext cx="3429000" cy="317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10800000">
            <a:off x="2897187" y="2133600"/>
            <a:ext cx="3810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1255712" y="3390900"/>
            <a:ext cx="4343400"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953294" y="3390106"/>
            <a:ext cx="43434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20" name="Isosceles Triangle 19"/>
          <p:cNvSpPr/>
          <p:nvPr/>
        </p:nvSpPr>
        <p:spPr>
          <a:xfrm>
            <a:off x="4038600" y="4953000"/>
            <a:ext cx="1676400" cy="990600"/>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schemeClr val="bg1"/>
                </a:solidFill>
              </a:rPr>
              <a:t>A race</a:t>
            </a:r>
          </a:p>
          <a:p>
            <a:pPr algn="ctr">
              <a:defRPr/>
            </a:pPr>
            <a:r>
              <a:rPr lang="en-US" sz="2000" dirty="0" smtClean="0">
                <a:solidFill>
                  <a:schemeClr val="bg1"/>
                </a:solidFill>
              </a:rPr>
              <a:t>occurs</a:t>
            </a:r>
            <a:endParaRPr lang="en-US" sz="2000" dirty="0">
              <a:solidFill>
                <a:schemeClr val="bg1"/>
              </a:solidFill>
            </a:endParaRPr>
          </a:p>
        </p:txBody>
      </p:sp>
      <p:sp>
        <p:nvSpPr>
          <p:cNvPr id="21" name="Oval 20"/>
          <p:cNvSpPr/>
          <p:nvPr/>
        </p:nvSpPr>
        <p:spPr>
          <a:xfrm>
            <a:off x="5638800" y="5181600"/>
            <a:ext cx="26670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t>Need</a:t>
            </a:r>
          </a:p>
          <a:p>
            <a:pPr algn="ctr">
              <a:defRPr/>
            </a:pPr>
            <a:r>
              <a:rPr lang="en-US" b="1" dirty="0"/>
              <a:t>Synchronization</a:t>
            </a:r>
          </a:p>
        </p:txBody>
      </p:sp>
      <p:sp>
        <p:nvSpPr>
          <p:cNvPr id="22" name="Rectangle 21"/>
          <p:cNvSpPr/>
          <p:nvPr/>
        </p:nvSpPr>
        <p:spPr>
          <a:xfrm>
            <a:off x="3962400" y="1143000"/>
            <a:ext cx="4876800" cy="5334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Suppose that Thread2 and Thread4 concurrently execute.</a:t>
            </a:r>
            <a:endParaRPr lang="en-US" dirty="0"/>
          </a:p>
        </p:txBody>
      </p:sp>
      <p:graphicFrame>
        <p:nvGraphicFramePr>
          <p:cNvPr id="23" name="Table 22"/>
          <p:cNvGraphicFramePr>
            <a:graphicFrameLocks noGrp="1"/>
          </p:cNvGraphicFramePr>
          <p:nvPr/>
        </p:nvGraphicFramePr>
        <p:xfrm>
          <a:off x="4038600" y="1752600"/>
          <a:ext cx="4800600" cy="2956560"/>
        </p:xfrm>
        <a:graphic>
          <a:graphicData uri="http://schemas.openxmlformats.org/drawingml/2006/table">
            <a:tbl>
              <a:tblPr firstRow="1" bandRow="1">
                <a:tableStyleId>{5C22544A-7EE6-4342-B048-85BDC9FD1C3A}</a:tableStyleId>
              </a:tblPr>
              <a:tblGrid>
                <a:gridCol w="720090"/>
                <a:gridCol w="1946910"/>
                <a:gridCol w="2133600"/>
              </a:tblGrid>
              <a:tr h="370840">
                <a:tc>
                  <a:txBody>
                    <a:bodyPr/>
                    <a:lstStyle/>
                    <a:p>
                      <a:r>
                        <a:rPr lang="en-US" dirty="0" smtClean="0"/>
                        <a:t>Time</a:t>
                      </a:r>
                      <a:endParaRPr lang="en-US" dirty="0"/>
                    </a:p>
                  </a:txBody>
                  <a:tcPr/>
                </a:tc>
                <a:tc>
                  <a:txBody>
                    <a:bodyPr/>
                    <a:lstStyle/>
                    <a:p>
                      <a:r>
                        <a:rPr lang="en-US" dirty="0" smtClean="0"/>
                        <a:t>Thread 2</a:t>
                      </a:r>
                      <a:endParaRPr lang="en-US" dirty="0"/>
                    </a:p>
                  </a:txBody>
                  <a:tcPr/>
                </a:tc>
                <a:tc>
                  <a:txBody>
                    <a:bodyPr/>
                    <a:lstStyle/>
                    <a:p>
                      <a:r>
                        <a:rPr lang="en-US" dirty="0" smtClean="0"/>
                        <a:t>Thread4</a:t>
                      </a:r>
                      <a:endParaRPr lang="en-US" dirty="0"/>
                    </a:p>
                  </a:txBody>
                  <a:tcPr/>
                </a:tc>
              </a:tr>
              <a:tr h="162560">
                <a:tc>
                  <a:txBody>
                    <a:bodyPr/>
                    <a:lstStyle/>
                    <a:p>
                      <a:r>
                        <a:rPr lang="en-US" dirty="0" smtClean="0"/>
                        <a:t>1</a:t>
                      </a:r>
                      <a:endParaRPr lang="en-US" dirty="0"/>
                    </a:p>
                  </a:txBody>
                  <a:tcPr/>
                </a:tc>
                <a:tc>
                  <a:txBody>
                    <a:bodyPr/>
                    <a:lstStyle/>
                    <a:p>
                      <a:r>
                        <a:rPr lang="en-US" b="1" dirty="0" smtClean="0"/>
                        <a:t>Data1=10</a:t>
                      </a:r>
                      <a:endParaRPr lang="en-US" b="1" dirty="0"/>
                    </a:p>
                  </a:txBody>
                  <a:tcPr/>
                </a:tc>
                <a:tc>
                  <a:txBody>
                    <a:bodyPr/>
                    <a:lstStyle/>
                    <a:p>
                      <a:r>
                        <a:rPr lang="en-US" dirty="0" smtClean="0"/>
                        <a:t>…</a:t>
                      </a:r>
                      <a:endParaRPr lang="en-US" dirty="0"/>
                    </a:p>
                  </a:txBody>
                  <a:tcPr/>
                </a:tc>
              </a:tr>
              <a:tr h="177800">
                <a:tc>
                  <a:txBody>
                    <a:bodyPr/>
                    <a:lstStyle/>
                    <a:p>
                      <a:r>
                        <a:rPr lang="en-US" dirty="0" smtClean="0"/>
                        <a:t>2</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3</a:t>
                      </a:r>
                      <a:endParaRPr lang="en-US" dirty="0"/>
                    </a:p>
                  </a:txBody>
                  <a:tcPr/>
                </a:tc>
                <a:tc>
                  <a:txBody>
                    <a:bodyPr/>
                    <a:lstStyle/>
                    <a:p>
                      <a:r>
                        <a:rPr lang="en-US" dirty="0" smtClean="0"/>
                        <a:t>….</a:t>
                      </a:r>
                      <a:endParaRPr lang="en-US" dirty="0"/>
                    </a:p>
                  </a:txBody>
                  <a:tcPr/>
                </a:tc>
                <a:tc>
                  <a:txBody>
                    <a:bodyPr/>
                    <a:lstStyle/>
                    <a:p>
                      <a:r>
                        <a:rPr lang="en-US" b="1" dirty="0" smtClean="0"/>
                        <a:t>Data1=</a:t>
                      </a:r>
                      <a:r>
                        <a:rPr lang="en-US" b="1" baseline="0" dirty="0" smtClean="0"/>
                        <a:t> 100</a:t>
                      </a:r>
                      <a:endParaRPr lang="en-US" b="1" dirty="0"/>
                    </a:p>
                  </a:txBody>
                  <a:tcPr/>
                </a:tc>
              </a:tr>
              <a:tr h="370840">
                <a:tc>
                  <a:txBody>
                    <a:bodyPr/>
                    <a:lstStyle/>
                    <a:p>
                      <a:r>
                        <a:rPr lang="en-US" dirty="0" smtClean="0"/>
                        <a:t>4</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5</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6</a:t>
                      </a:r>
                      <a:endParaRPr lang="en-US" dirty="0"/>
                    </a:p>
                  </a:txBody>
                  <a:tcPr/>
                </a:tc>
                <a:tc>
                  <a:txBody>
                    <a:bodyPr/>
                    <a:lstStyle/>
                    <a:p>
                      <a:r>
                        <a:rPr lang="en-US" b="1" dirty="0" smtClean="0">
                          <a:solidFill>
                            <a:srgbClr val="FF0000"/>
                          </a:solidFill>
                        </a:rPr>
                        <a:t>Y= 2*Data1;</a:t>
                      </a:r>
                      <a:endParaRPr lang="en-US" b="1" dirty="0">
                        <a:solidFill>
                          <a:srgbClr val="FF0000"/>
                        </a:solidFill>
                      </a:endParaRPr>
                    </a:p>
                  </a:txBody>
                  <a:tcPr/>
                </a:tc>
                <a:tc>
                  <a:txBody>
                    <a:bodyPr/>
                    <a:lstStyle/>
                    <a:p>
                      <a:r>
                        <a:rPr lang="en-US" dirty="0" smtClean="0"/>
                        <a:t>…</a:t>
                      </a:r>
                      <a:endParaRPr lang="en-US" dirty="0"/>
                    </a:p>
                  </a:txBody>
                  <a:tcPr/>
                </a:tc>
              </a:tr>
              <a:tr h="370840">
                <a:tc>
                  <a:txBody>
                    <a:bodyPr/>
                    <a:lstStyle/>
                    <a:p>
                      <a:r>
                        <a:rPr lang="en-US" dirty="0" smtClean="0"/>
                        <a:t>7</a:t>
                      </a:r>
                      <a:endParaRPr lang="en-US" dirty="0"/>
                    </a:p>
                  </a:txBody>
                  <a:tcPr/>
                </a:tc>
                <a:tc>
                  <a:txBody>
                    <a:bodyPr/>
                    <a:lstStyle/>
                    <a:p>
                      <a:endParaRPr lang="en-US" dirty="0"/>
                    </a:p>
                  </a:txBody>
                  <a:tcPr/>
                </a:tc>
                <a:tc>
                  <a:txBody>
                    <a:bodyPr/>
                    <a:lstStyle/>
                    <a:p>
                      <a:r>
                        <a:rPr lang="en-US" dirty="0" smtClean="0"/>
                        <a:t>…</a:t>
                      </a:r>
                      <a:endParaRPr lang="en-US" dirty="0"/>
                    </a:p>
                  </a:txBody>
                  <a:tcPr/>
                </a:tc>
              </a:tr>
            </a:tbl>
          </a:graphicData>
        </a:graphic>
      </p:graphicFrame>
      <p:sp>
        <p:nvSpPr>
          <p:cNvPr id="25" name="Oval 24"/>
          <p:cNvSpPr/>
          <p:nvPr/>
        </p:nvSpPr>
        <p:spPr>
          <a:xfrm>
            <a:off x="6172200" y="3886200"/>
            <a:ext cx="1066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Y=?</a:t>
            </a:r>
            <a:endParaRPr lang="en-US" sz="2400" b="1" dirty="0"/>
          </a:p>
        </p:txBody>
      </p:sp>
      <p:sp>
        <p:nvSpPr>
          <p:cNvPr id="26" name="Slide Number Placeholder 25"/>
          <p:cNvSpPr>
            <a:spLocks noGrp="1"/>
          </p:cNvSpPr>
          <p:nvPr>
            <p:ph type="sldNum" sz="quarter" idx="12"/>
          </p:nvPr>
        </p:nvSpPr>
        <p:spPr/>
        <p:txBody>
          <a:bodyPr/>
          <a:lstStyle/>
          <a:p>
            <a:fld id="{CA15C064-DD44-4CAC-873E-2D1F54821676}" type="slidenum">
              <a:rPr kumimoji="0" lang="en-US" smtClean="0"/>
              <a:pPr/>
              <a:t>15</a:t>
            </a:fld>
            <a:endParaRPr kumimoji="0" lang="en-US" dirty="0"/>
          </a:p>
        </p:txBody>
      </p:sp>
      <p:cxnSp>
        <p:nvCxnSpPr>
          <p:cNvPr id="27" name="Straight Arrow Connector 26"/>
          <p:cNvCxnSpPr/>
          <p:nvPr/>
        </p:nvCxnSpPr>
        <p:spPr>
          <a:xfrm rot="5400000">
            <a:off x="3314700" y="3390900"/>
            <a:ext cx="2362200"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smtClean="0"/>
              <a:t>3- Thread Fundamentals in Java</a:t>
            </a:r>
          </a:p>
        </p:txBody>
      </p:sp>
      <p:sp>
        <p:nvSpPr>
          <p:cNvPr id="3" name="Content Placeholder 2"/>
          <p:cNvSpPr>
            <a:spLocks noGrp="1"/>
          </p:cNvSpPr>
          <p:nvPr>
            <p:ph idx="1"/>
          </p:nvPr>
        </p:nvSpPr>
        <p:spPr/>
        <p:txBody>
          <a:bodyPr/>
          <a:lstStyle/>
          <a:p>
            <a:pPr>
              <a:defRPr/>
            </a:pPr>
            <a:r>
              <a:rPr lang="en-US" b="1" dirty="0" smtClean="0">
                <a:solidFill>
                  <a:srgbClr val="0000FF"/>
                </a:solidFill>
              </a:rPr>
              <a:t>Threading supports in Java:</a:t>
            </a:r>
          </a:p>
          <a:p>
            <a:pPr lvl="1">
              <a:defRPr/>
            </a:pPr>
            <a:r>
              <a:rPr lang="en-US" b="1" dirty="0" smtClean="0"/>
              <a:t>The java.lang.Thread </a:t>
            </a:r>
            <a:r>
              <a:rPr lang="en-US" dirty="0" smtClean="0"/>
              <a:t>class</a:t>
            </a:r>
          </a:p>
          <a:p>
            <a:pPr lvl="1">
              <a:defRPr/>
            </a:pPr>
            <a:r>
              <a:rPr lang="en-US" b="1" dirty="0" smtClean="0"/>
              <a:t>The java.lang.Object </a:t>
            </a:r>
            <a:r>
              <a:rPr lang="en-US" dirty="0" smtClean="0"/>
              <a:t>class</a:t>
            </a:r>
          </a:p>
          <a:p>
            <a:pPr lvl="1">
              <a:defRPr/>
            </a:pPr>
            <a:r>
              <a:rPr lang="en-US" b="1" dirty="0" smtClean="0"/>
              <a:t>The Java language and JVM ( </a:t>
            </a:r>
            <a:r>
              <a:rPr lang="en-US" sz="2000" b="1" dirty="0" smtClean="0"/>
              <a:t>Java Virtual Machine</a:t>
            </a:r>
            <a:r>
              <a:rPr lang="en-US" b="1" dirty="0" smtClean="0"/>
              <a:t>)</a:t>
            </a:r>
          </a:p>
          <a:p>
            <a:pPr>
              <a:defRPr/>
            </a:pPr>
            <a:r>
              <a:rPr lang="en-US" b="1" dirty="0" smtClean="0">
                <a:solidFill>
                  <a:srgbClr val="0000FF"/>
                </a:solidFill>
              </a:rPr>
              <a:t>How to create a thread in Java?</a:t>
            </a:r>
          </a:p>
          <a:p>
            <a:pPr marL="971550" lvl="1" indent="-514350">
              <a:buFont typeface="Arial" charset="0"/>
              <a:buAutoNum type="arabicParenBoth"/>
              <a:defRPr/>
            </a:pPr>
            <a:r>
              <a:rPr lang="en-US" dirty="0" smtClean="0">
                <a:solidFill>
                  <a:srgbClr val="C00000"/>
                </a:solidFill>
              </a:rPr>
              <a:t>Create a subclass of the </a:t>
            </a:r>
            <a:r>
              <a:rPr lang="en-US" b="1" dirty="0" smtClean="0">
                <a:solidFill>
                  <a:srgbClr val="C00000"/>
                </a:solidFill>
              </a:rPr>
              <a:t>java.lang.Thread</a:t>
            </a:r>
            <a:r>
              <a:rPr lang="en-US" dirty="0" smtClean="0">
                <a:solidFill>
                  <a:srgbClr val="C00000"/>
                </a:solidFill>
              </a:rPr>
              <a:t> class and override the method </a:t>
            </a:r>
            <a:r>
              <a:rPr lang="en-US" b="1" dirty="0" smtClean="0">
                <a:solidFill>
                  <a:srgbClr val="C00000"/>
                </a:solidFill>
              </a:rPr>
              <a:t>run()</a:t>
            </a:r>
          </a:p>
          <a:p>
            <a:pPr marL="971550" lvl="1" indent="-514350">
              <a:buFont typeface="Arial" charset="0"/>
              <a:buAutoNum type="arabicParenBoth"/>
              <a:defRPr/>
            </a:pPr>
            <a:r>
              <a:rPr lang="en-US" dirty="0" smtClean="0">
                <a:solidFill>
                  <a:srgbClr val="00B050"/>
                </a:solidFill>
              </a:rPr>
              <a:t>Create a class implementing the </a:t>
            </a:r>
            <a:r>
              <a:rPr lang="en-US" b="1" dirty="0" smtClean="0">
                <a:solidFill>
                  <a:srgbClr val="00B050"/>
                </a:solidFill>
              </a:rPr>
              <a:t>Runnable interface</a:t>
            </a:r>
            <a:r>
              <a:rPr lang="en-US" dirty="0" smtClean="0">
                <a:solidFill>
                  <a:srgbClr val="00B050"/>
                </a:solidFill>
              </a:rPr>
              <a:t> and override the </a:t>
            </a:r>
            <a:r>
              <a:rPr lang="en-US" b="1" dirty="0" smtClean="0">
                <a:solidFill>
                  <a:srgbClr val="00B050"/>
                </a:solidFill>
              </a:rPr>
              <a:t>run() </a:t>
            </a:r>
            <a:r>
              <a:rPr lang="en-US" dirty="0" smtClean="0">
                <a:solidFill>
                  <a:srgbClr val="00B050"/>
                </a:solidFill>
              </a:rPr>
              <a:t>method.</a:t>
            </a: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16</a:t>
            </a:fld>
            <a:endParaRPr kumimoji="0"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602" name="Picture 2"/>
          <p:cNvPicPr>
            <a:picLocks noChangeAspect="1" noChangeArrowheads="1"/>
          </p:cNvPicPr>
          <p:nvPr/>
        </p:nvPicPr>
        <p:blipFill>
          <a:blip r:embed="rId2">
            <a:lum bright="-18000" contrast="16000"/>
          </a:blip>
          <a:srcRect/>
          <a:stretch>
            <a:fillRect/>
          </a:stretch>
        </p:blipFill>
        <p:spPr bwMode="auto">
          <a:xfrm>
            <a:off x="152400" y="838200"/>
            <a:ext cx="5715000" cy="2809875"/>
          </a:xfrm>
          <a:prstGeom prst="rect">
            <a:avLst/>
          </a:prstGeom>
          <a:noFill/>
          <a:ln w="9525">
            <a:solidFill>
              <a:schemeClr val="tx1"/>
            </a:solidFill>
            <a:miter lim="800000"/>
            <a:headEnd/>
            <a:tailEnd/>
          </a:ln>
        </p:spPr>
      </p:pic>
      <p:graphicFrame>
        <p:nvGraphicFramePr>
          <p:cNvPr id="16" name="Table 15"/>
          <p:cNvGraphicFramePr>
            <a:graphicFrameLocks noGrp="1"/>
          </p:cNvGraphicFramePr>
          <p:nvPr/>
        </p:nvGraphicFramePr>
        <p:xfrm>
          <a:off x="5257800" y="1143000"/>
          <a:ext cx="3352800" cy="1585265"/>
        </p:xfrm>
        <a:graphic>
          <a:graphicData uri="http://schemas.openxmlformats.org/drawingml/2006/table">
            <a:tbl>
              <a:tblPr firstRow="1" bandRow="1">
                <a:tableStyleId>{5C22544A-7EE6-4342-B048-85BDC9FD1C3A}</a:tableStyleId>
              </a:tblPr>
              <a:tblGrid>
                <a:gridCol w="762000"/>
                <a:gridCol w="1066800"/>
                <a:gridCol w="762000"/>
                <a:gridCol w="762000"/>
              </a:tblGrid>
              <a:tr h="518617">
                <a:tc>
                  <a:txBody>
                    <a:bodyPr/>
                    <a:lstStyle/>
                    <a:p>
                      <a:r>
                        <a:rPr lang="en-US" sz="1400" dirty="0" smtClean="0"/>
                        <a:t>Thread</a:t>
                      </a:r>
                      <a:endParaRPr lang="en-US" sz="1400" dirty="0"/>
                    </a:p>
                  </a:txBody>
                  <a:tcPr/>
                </a:tc>
                <a:tc>
                  <a:txBody>
                    <a:bodyPr/>
                    <a:lstStyle/>
                    <a:p>
                      <a:r>
                        <a:rPr lang="en-US" sz="1400" dirty="0" smtClean="0"/>
                        <a:t>Code </a:t>
                      </a:r>
                      <a:r>
                        <a:rPr lang="en-US" sz="1400" baseline="0" dirty="0" smtClean="0"/>
                        <a:t> Addr</a:t>
                      </a:r>
                      <a:endParaRPr lang="en-US" sz="1400" dirty="0"/>
                    </a:p>
                  </a:txBody>
                  <a:tcPr/>
                </a:tc>
                <a:tc>
                  <a:txBody>
                    <a:bodyPr/>
                    <a:lstStyle/>
                    <a:p>
                      <a:r>
                        <a:rPr lang="en-US" sz="1400" dirty="0" smtClean="0"/>
                        <a:t>State</a:t>
                      </a:r>
                      <a:endParaRPr lang="en-US" sz="1400" dirty="0"/>
                    </a:p>
                  </a:txBody>
                  <a:tcPr/>
                </a:tc>
                <a:tc>
                  <a:txBody>
                    <a:bodyPr/>
                    <a:lstStyle/>
                    <a:p>
                      <a:r>
                        <a:rPr lang="en-US" sz="1400" dirty="0" smtClean="0"/>
                        <a:t>…</a:t>
                      </a:r>
                      <a:endParaRPr lang="en-US" sz="1400" dirty="0"/>
                    </a:p>
                  </a:txBody>
                  <a:tcPr/>
                </a:tc>
              </a:tr>
              <a:tr h="335128">
                <a:tc>
                  <a:txBody>
                    <a:bodyPr/>
                    <a:lstStyle/>
                    <a:p>
                      <a:r>
                        <a:rPr lang="en-US" dirty="0" smtClean="0"/>
                        <a:t>main</a:t>
                      </a:r>
                      <a:endParaRPr lang="en-US" dirty="0"/>
                    </a:p>
                  </a:txBody>
                  <a:tcPr/>
                </a:tc>
                <a:tc>
                  <a:txBody>
                    <a:bodyPr/>
                    <a:lstStyle/>
                    <a:p>
                      <a:r>
                        <a:rPr lang="en-US" dirty="0" smtClean="0"/>
                        <a:t>8000</a:t>
                      </a:r>
                      <a:endParaRPr lang="en-US" dirty="0"/>
                    </a:p>
                  </a:txBody>
                  <a:tcPr/>
                </a:tc>
                <a:tc>
                  <a:txBody>
                    <a:bodyPr/>
                    <a:lstStyle/>
                    <a:p>
                      <a:r>
                        <a:rPr lang="en-US" dirty="0" smtClean="0"/>
                        <a:t>run</a:t>
                      </a:r>
                      <a:endParaRPr lang="en-US" dirty="0"/>
                    </a:p>
                  </a:txBody>
                  <a:tcPr/>
                </a:tc>
                <a:tc>
                  <a:txBody>
                    <a:bodyPr/>
                    <a:lstStyle/>
                    <a:p>
                      <a:r>
                        <a:rPr lang="en-US" sz="1400" dirty="0" smtClean="0"/>
                        <a:t>…</a:t>
                      </a:r>
                      <a:endParaRPr lang="en-US" sz="1400" dirty="0"/>
                    </a:p>
                  </a:txBody>
                  <a:tcPr/>
                </a:tc>
              </a:tr>
              <a:tr h="335128">
                <a:tc>
                  <a:txBody>
                    <a:bodyPr/>
                    <a:lstStyle/>
                    <a:p>
                      <a:r>
                        <a:rPr lang="en-US" sz="1800" dirty="0" smtClean="0"/>
                        <a:t>t</a:t>
                      </a:r>
                      <a:endParaRPr lang="en-US" sz="1800" dirty="0"/>
                    </a:p>
                  </a:txBody>
                  <a:tcPr/>
                </a:tc>
                <a:tc>
                  <a:txBody>
                    <a:bodyPr/>
                    <a:lstStyle/>
                    <a:p>
                      <a:r>
                        <a:rPr lang="en-US" sz="1800" dirty="0" smtClean="0"/>
                        <a:t>10320</a:t>
                      </a:r>
                      <a:endParaRPr lang="en-US" sz="1800" dirty="0"/>
                    </a:p>
                  </a:txBody>
                  <a:tcPr/>
                </a:tc>
                <a:tc>
                  <a:txBody>
                    <a:bodyPr/>
                    <a:lstStyle/>
                    <a:p>
                      <a:r>
                        <a:rPr lang="en-US" sz="1800" dirty="0" smtClean="0"/>
                        <a:t>run</a:t>
                      </a:r>
                      <a:endParaRPr lang="en-US" sz="1800" dirty="0"/>
                    </a:p>
                  </a:txBody>
                  <a:tcPr/>
                </a:tc>
                <a:tc>
                  <a:txBody>
                    <a:bodyPr/>
                    <a:lstStyle/>
                    <a:p>
                      <a:endParaRPr lang="en-US" sz="1400" dirty="0"/>
                    </a:p>
                  </a:txBody>
                  <a:tcPr/>
                </a:tc>
              </a:tr>
              <a:tr h="335128">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r>
            </a:tbl>
          </a:graphicData>
        </a:graphic>
      </p:graphicFrame>
      <p:sp>
        <p:nvSpPr>
          <p:cNvPr id="24600" name="Title 1"/>
          <p:cNvSpPr>
            <a:spLocks noGrp="1"/>
          </p:cNvSpPr>
          <p:nvPr>
            <p:ph type="title"/>
          </p:nvPr>
        </p:nvSpPr>
        <p:spPr/>
        <p:txBody>
          <a:bodyPr/>
          <a:lstStyle/>
          <a:p>
            <a:r>
              <a:rPr lang="en-US" sz="3200" dirty="0" smtClean="0"/>
              <a:t>Create a subclass of the Thread class</a:t>
            </a:r>
          </a:p>
        </p:txBody>
      </p:sp>
      <p:pic>
        <p:nvPicPr>
          <p:cNvPr id="24603" name="Picture 3"/>
          <p:cNvPicPr>
            <a:picLocks noChangeAspect="1" noChangeArrowheads="1"/>
          </p:cNvPicPr>
          <p:nvPr/>
        </p:nvPicPr>
        <p:blipFill>
          <a:blip r:embed="rId3">
            <a:lum bright="-18000" contrast="16000"/>
          </a:blip>
          <a:srcRect/>
          <a:stretch>
            <a:fillRect/>
          </a:stretch>
        </p:blipFill>
        <p:spPr bwMode="auto">
          <a:xfrm>
            <a:off x="76200" y="3810000"/>
            <a:ext cx="5762625" cy="2352675"/>
          </a:xfrm>
          <a:prstGeom prst="rect">
            <a:avLst/>
          </a:prstGeom>
          <a:noFill/>
          <a:ln w="9525">
            <a:solidFill>
              <a:schemeClr val="tx1"/>
            </a:solidFill>
            <a:miter lim="800000"/>
            <a:headEnd/>
            <a:tailEnd/>
          </a:ln>
        </p:spPr>
      </p:pic>
      <p:cxnSp>
        <p:nvCxnSpPr>
          <p:cNvPr id="7" name="Straight Arrow Connector 6"/>
          <p:cNvCxnSpPr/>
          <p:nvPr/>
        </p:nvCxnSpPr>
        <p:spPr>
          <a:xfrm flipV="1">
            <a:off x="2286000" y="2286000"/>
            <a:ext cx="3048000" cy="2514600"/>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3200400" y="2286000"/>
            <a:ext cx="2895600" cy="533400"/>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172200" y="762000"/>
            <a:ext cx="1676400" cy="3048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Thread table</a:t>
            </a:r>
            <a:endParaRPr lang="en-US" b="1" dirty="0"/>
          </a:p>
        </p:txBody>
      </p:sp>
      <p:cxnSp>
        <p:nvCxnSpPr>
          <p:cNvPr id="11" name="Straight Arrow Connector 10"/>
          <p:cNvCxnSpPr/>
          <p:nvPr/>
        </p:nvCxnSpPr>
        <p:spPr>
          <a:xfrm rot="5400000" flipH="1" flipV="1">
            <a:off x="3048000" y="2286000"/>
            <a:ext cx="2667000" cy="1905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43600" y="2819400"/>
            <a:ext cx="3048000" cy="1219200"/>
          </a:xfrm>
          <a:prstGeom prst="rect">
            <a:avLst/>
          </a:prstGeom>
        </p:spPr>
        <p:txBody>
          <a:bodyPr wrap="square">
            <a:spAutoFit/>
          </a:bodyPr>
          <a:lstStyle/>
          <a:p>
            <a:r>
              <a:rPr lang="en-US" sz="2400" b="1" dirty="0" smtClean="0"/>
              <a:t>Every process has at least one  thread (</a:t>
            </a:r>
            <a:r>
              <a:rPr lang="en-US" sz="2400" b="1" dirty="0" smtClean="0">
                <a:solidFill>
                  <a:srgbClr val="008000"/>
                </a:solidFill>
              </a:rPr>
              <a:t>main thread</a:t>
            </a:r>
            <a:r>
              <a:rPr lang="en-US" sz="2400" b="1" dirty="0" smtClean="0"/>
              <a:t>)</a:t>
            </a:r>
            <a:r>
              <a:rPr lang="en-US" sz="2400" dirty="0" smtClean="0"/>
              <a:t>. </a:t>
            </a:r>
            <a:endParaRPr lang="en-US" sz="2400" dirty="0"/>
          </a:p>
        </p:txBody>
      </p:sp>
      <p:cxnSp>
        <p:nvCxnSpPr>
          <p:cNvPr id="15" name="Straight Arrow Connector 14"/>
          <p:cNvCxnSpPr/>
          <p:nvPr/>
        </p:nvCxnSpPr>
        <p:spPr>
          <a:xfrm flipV="1">
            <a:off x="3200400" y="457200"/>
            <a:ext cx="1447800" cy="533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flipH="1" flipV="1">
            <a:off x="3429002" y="1905002"/>
            <a:ext cx="2666999" cy="266699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pic>
        <p:nvPicPr>
          <p:cNvPr id="23" name="Picture 4"/>
          <p:cNvPicPr>
            <a:picLocks noChangeAspect="1" noChangeArrowheads="1"/>
          </p:cNvPicPr>
          <p:nvPr/>
        </p:nvPicPr>
        <p:blipFill>
          <a:blip r:embed="rId4">
            <a:lum bright="-18000" contrast="16000"/>
          </a:blip>
          <a:srcRect/>
          <a:stretch>
            <a:fillRect/>
          </a:stretch>
        </p:blipFill>
        <p:spPr bwMode="auto">
          <a:xfrm>
            <a:off x="5919788" y="3962400"/>
            <a:ext cx="3224212" cy="1752600"/>
          </a:xfrm>
          <a:prstGeom prst="rect">
            <a:avLst/>
          </a:prstGeom>
          <a:noFill/>
          <a:ln w="9525">
            <a:noFill/>
            <a:miter lim="800000"/>
            <a:headEnd/>
            <a:tailEnd/>
          </a:ln>
        </p:spPr>
      </p:pic>
      <p:sp>
        <p:nvSpPr>
          <p:cNvPr id="32" name="Oval 31"/>
          <p:cNvSpPr/>
          <p:nvPr/>
        </p:nvSpPr>
        <p:spPr bwMode="auto">
          <a:xfrm>
            <a:off x="8382000" y="52578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t>
            </a:r>
          </a:p>
        </p:txBody>
      </p:sp>
      <p:sp>
        <p:nvSpPr>
          <p:cNvPr id="36" name="Rectangle 35"/>
          <p:cNvSpPr/>
          <p:nvPr/>
        </p:nvSpPr>
        <p:spPr>
          <a:xfrm>
            <a:off x="762000" y="5943600"/>
            <a:ext cx="4495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start() method is implemented in the Thread class. This method calls the method run(). </a:t>
            </a:r>
            <a:endParaRPr lang="en-US" dirty="0"/>
          </a:p>
        </p:txBody>
      </p:sp>
      <p:sp>
        <p:nvSpPr>
          <p:cNvPr id="37" name="Rectangle 36"/>
          <p:cNvSpPr/>
          <p:nvPr/>
        </p:nvSpPr>
        <p:spPr>
          <a:xfrm>
            <a:off x="5410200" y="5715000"/>
            <a:ext cx="3505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This process has 2 threads running concurrently. At a time, order of their execution is decided by the scheduler.</a:t>
            </a:r>
            <a:endParaRPr lang="en-US" dirty="0"/>
          </a:p>
        </p:txBody>
      </p:sp>
      <p:sp>
        <p:nvSpPr>
          <p:cNvPr id="38" name="Slide Number Placeholder 37"/>
          <p:cNvSpPr>
            <a:spLocks noGrp="1"/>
          </p:cNvSpPr>
          <p:nvPr>
            <p:ph type="sldNum" sz="quarter" idx="12"/>
          </p:nvPr>
        </p:nvSpPr>
        <p:spPr/>
        <p:txBody>
          <a:bodyPr/>
          <a:lstStyle/>
          <a:p>
            <a:fld id="{CA15C064-DD44-4CAC-873E-2D1F54821676}" type="slidenum">
              <a:rPr kumimoji="0" lang="en-US" smtClean="0"/>
              <a:pPr/>
              <a:t>17</a:t>
            </a:fld>
            <a:endParaRPr kumimoji="0"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1219200" y="152400"/>
            <a:ext cx="7467600" cy="533400"/>
          </a:xfrm>
        </p:spPr>
        <p:txBody>
          <a:bodyPr>
            <a:normAutofit fontScale="90000"/>
          </a:bodyPr>
          <a:lstStyle/>
          <a:p>
            <a:r>
              <a:rPr lang="en-US" sz="3200" dirty="0" smtClean="0"/>
              <a:t>Class implements the Runnable interface</a:t>
            </a:r>
          </a:p>
        </p:txBody>
      </p:sp>
      <p:pic>
        <p:nvPicPr>
          <p:cNvPr id="26628" name="Picture 2"/>
          <p:cNvPicPr>
            <a:picLocks noChangeAspect="1" noChangeArrowheads="1"/>
          </p:cNvPicPr>
          <p:nvPr/>
        </p:nvPicPr>
        <p:blipFill>
          <a:blip r:embed="rId2"/>
          <a:srcRect/>
          <a:stretch>
            <a:fillRect/>
          </a:stretch>
        </p:blipFill>
        <p:spPr bwMode="auto">
          <a:xfrm>
            <a:off x="152400" y="838200"/>
            <a:ext cx="5829300" cy="2371725"/>
          </a:xfrm>
          <a:prstGeom prst="rect">
            <a:avLst/>
          </a:prstGeom>
          <a:noFill/>
          <a:ln w="9525">
            <a:solidFill>
              <a:schemeClr val="tx1"/>
            </a:solidFill>
            <a:miter lim="800000"/>
            <a:headEnd/>
            <a:tailEnd/>
          </a:ln>
        </p:spPr>
      </p:pic>
      <p:pic>
        <p:nvPicPr>
          <p:cNvPr id="26629" name="Picture 3"/>
          <p:cNvPicPr>
            <a:picLocks noChangeAspect="1" noChangeArrowheads="1"/>
          </p:cNvPicPr>
          <p:nvPr/>
        </p:nvPicPr>
        <p:blipFill>
          <a:blip r:embed="rId3"/>
          <a:srcRect/>
          <a:stretch>
            <a:fillRect/>
          </a:stretch>
        </p:blipFill>
        <p:spPr bwMode="auto">
          <a:xfrm>
            <a:off x="152400" y="3276600"/>
            <a:ext cx="5886450" cy="2828925"/>
          </a:xfrm>
          <a:prstGeom prst="rect">
            <a:avLst/>
          </a:prstGeom>
          <a:noFill/>
          <a:ln w="9525">
            <a:solidFill>
              <a:schemeClr val="tx1"/>
            </a:solidFill>
            <a:miter lim="800000"/>
            <a:headEnd/>
            <a:tailEnd/>
          </a:ln>
        </p:spPr>
      </p:pic>
      <p:cxnSp>
        <p:nvCxnSpPr>
          <p:cNvPr id="15" name="Straight Arrow Connector 14"/>
          <p:cNvCxnSpPr/>
          <p:nvPr/>
        </p:nvCxnSpPr>
        <p:spPr>
          <a:xfrm rot="16200000" flipV="1">
            <a:off x="2400300" y="3238500"/>
            <a:ext cx="1828800" cy="1143000"/>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0" name="Table 9"/>
          <p:cNvGraphicFramePr>
            <a:graphicFrameLocks noGrp="1"/>
          </p:cNvGraphicFramePr>
          <p:nvPr/>
        </p:nvGraphicFramePr>
        <p:xfrm>
          <a:off x="5867400" y="1538935"/>
          <a:ext cx="3200401" cy="1585265"/>
        </p:xfrm>
        <a:graphic>
          <a:graphicData uri="http://schemas.openxmlformats.org/drawingml/2006/table">
            <a:tbl>
              <a:tblPr firstRow="1" bandRow="1">
                <a:tableStyleId>{5C22544A-7EE6-4342-B048-85BDC9FD1C3A}</a:tableStyleId>
              </a:tblPr>
              <a:tblGrid>
                <a:gridCol w="727364"/>
                <a:gridCol w="1018309"/>
                <a:gridCol w="727364"/>
                <a:gridCol w="727364"/>
              </a:tblGrid>
              <a:tr h="518617">
                <a:tc>
                  <a:txBody>
                    <a:bodyPr/>
                    <a:lstStyle/>
                    <a:p>
                      <a:r>
                        <a:rPr lang="en-US" sz="1400" dirty="0" smtClean="0"/>
                        <a:t>Thread</a:t>
                      </a:r>
                      <a:endParaRPr lang="en-US" sz="1400" dirty="0"/>
                    </a:p>
                  </a:txBody>
                  <a:tcPr/>
                </a:tc>
                <a:tc>
                  <a:txBody>
                    <a:bodyPr/>
                    <a:lstStyle/>
                    <a:p>
                      <a:r>
                        <a:rPr lang="en-US" sz="1400" dirty="0" smtClean="0"/>
                        <a:t>Code </a:t>
                      </a:r>
                      <a:r>
                        <a:rPr lang="en-US" sz="1400" baseline="0" dirty="0" smtClean="0"/>
                        <a:t> Addr</a:t>
                      </a:r>
                      <a:endParaRPr lang="en-US" sz="1400" dirty="0"/>
                    </a:p>
                  </a:txBody>
                  <a:tcPr/>
                </a:tc>
                <a:tc>
                  <a:txBody>
                    <a:bodyPr/>
                    <a:lstStyle/>
                    <a:p>
                      <a:r>
                        <a:rPr lang="en-US" sz="1400" dirty="0" smtClean="0"/>
                        <a:t>State</a:t>
                      </a:r>
                      <a:endParaRPr lang="en-US" sz="1400" dirty="0"/>
                    </a:p>
                  </a:txBody>
                  <a:tcPr/>
                </a:tc>
                <a:tc>
                  <a:txBody>
                    <a:bodyPr/>
                    <a:lstStyle/>
                    <a:p>
                      <a:r>
                        <a:rPr lang="en-US" sz="1400" dirty="0" smtClean="0"/>
                        <a:t>…</a:t>
                      </a:r>
                      <a:endParaRPr lang="en-US" sz="1400" dirty="0"/>
                    </a:p>
                  </a:txBody>
                  <a:tcPr/>
                </a:tc>
              </a:tr>
              <a:tr h="335128">
                <a:tc>
                  <a:txBody>
                    <a:bodyPr/>
                    <a:lstStyle/>
                    <a:p>
                      <a:r>
                        <a:rPr lang="en-US" dirty="0" smtClean="0"/>
                        <a:t>main</a:t>
                      </a:r>
                      <a:endParaRPr lang="en-US" dirty="0"/>
                    </a:p>
                  </a:txBody>
                  <a:tcPr/>
                </a:tc>
                <a:tc>
                  <a:txBody>
                    <a:bodyPr/>
                    <a:lstStyle/>
                    <a:p>
                      <a:r>
                        <a:rPr lang="en-US" dirty="0" smtClean="0"/>
                        <a:t>8000</a:t>
                      </a:r>
                      <a:endParaRPr lang="en-US" dirty="0"/>
                    </a:p>
                  </a:txBody>
                  <a:tcPr/>
                </a:tc>
                <a:tc>
                  <a:txBody>
                    <a:bodyPr/>
                    <a:lstStyle/>
                    <a:p>
                      <a:r>
                        <a:rPr lang="en-US" dirty="0" smtClean="0"/>
                        <a:t>run</a:t>
                      </a:r>
                      <a:endParaRPr lang="en-US" dirty="0"/>
                    </a:p>
                  </a:txBody>
                  <a:tcPr/>
                </a:tc>
                <a:tc>
                  <a:txBody>
                    <a:bodyPr/>
                    <a:lstStyle/>
                    <a:p>
                      <a:r>
                        <a:rPr lang="en-US" sz="1400" dirty="0" smtClean="0"/>
                        <a:t>…</a:t>
                      </a:r>
                      <a:endParaRPr lang="en-US" sz="1400" dirty="0"/>
                    </a:p>
                  </a:txBody>
                  <a:tcPr/>
                </a:tc>
              </a:tr>
              <a:tr h="335128">
                <a:tc>
                  <a:txBody>
                    <a:bodyPr/>
                    <a:lstStyle/>
                    <a:p>
                      <a:r>
                        <a:rPr lang="en-US" sz="1800" dirty="0" smtClean="0"/>
                        <a:t>t</a:t>
                      </a:r>
                      <a:endParaRPr lang="en-US" sz="1800" dirty="0"/>
                    </a:p>
                  </a:txBody>
                  <a:tcPr/>
                </a:tc>
                <a:tc>
                  <a:txBody>
                    <a:bodyPr/>
                    <a:lstStyle/>
                    <a:p>
                      <a:r>
                        <a:rPr lang="en-US" sz="1800" dirty="0" smtClean="0"/>
                        <a:t>10320</a:t>
                      </a:r>
                      <a:endParaRPr lang="en-US" sz="1800" dirty="0"/>
                    </a:p>
                  </a:txBody>
                  <a:tcPr/>
                </a:tc>
                <a:tc>
                  <a:txBody>
                    <a:bodyPr/>
                    <a:lstStyle/>
                    <a:p>
                      <a:r>
                        <a:rPr lang="en-US" sz="1800" dirty="0" smtClean="0"/>
                        <a:t>run</a:t>
                      </a:r>
                      <a:endParaRPr lang="en-US" sz="1800" dirty="0"/>
                    </a:p>
                  </a:txBody>
                  <a:tcPr/>
                </a:tc>
                <a:tc>
                  <a:txBody>
                    <a:bodyPr/>
                    <a:lstStyle/>
                    <a:p>
                      <a:endParaRPr lang="en-US" sz="1400" dirty="0"/>
                    </a:p>
                  </a:txBody>
                  <a:tcPr/>
                </a:tc>
              </a:tr>
              <a:tr h="335128">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r>
            </a:tbl>
          </a:graphicData>
        </a:graphic>
      </p:graphicFrame>
      <p:cxnSp>
        <p:nvCxnSpPr>
          <p:cNvPr id="14" name="Straight Arrow Connector 13"/>
          <p:cNvCxnSpPr/>
          <p:nvPr/>
        </p:nvCxnSpPr>
        <p:spPr>
          <a:xfrm flipV="1">
            <a:off x="2286000" y="2667000"/>
            <a:ext cx="3581400" cy="2057400"/>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971800" y="2362200"/>
            <a:ext cx="3657600" cy="304800"/>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3505200" y="2362200"/>
            <a:ext cx="2438400" cy="18288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505200" y="2362200"/>
            <a:ext cx="3200400" cy="18288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pic>
        <p:nvPicPr>
          <p:cNvPr id="29" name="Picture 4"/>
          <p:cNvPicPr>
            <a:picLocks noChangeAspect="1" noChangeArrowheads="1"/>
          </p:cNvPicPr>
          <p:nvPr/>
        </p:nvPicPr>
        <p:blipFill>
          <a:blip r:embed="rId4"/>
          <a:srcRect/>
          <a:stretch>
            <a:fillRect/>
          </a:stretch>
        </p:blipFill>
        <p:spPr bwMode="auto">
          <a:xfrm>
            <a:off x="6111875" y="4495800"/>
            <a:ext cx="3032125" cy="1524000"/>
          </a:xfrm>
          <a:prstGeom prst="rect">
            <a:avLst/>
          </a:prstGeom>
          <a:noFill/>
          <a:ln w="9525">
            <a:noFill/>
            <a:miter lim="800000"/>
            <a:headEnd/>
            <a:tailEnd/>
          </a:ln>
        </p:spPr>
      </p:pic>
      <p:sp>
        <p:nvSpPr>
          <p:cNvPr id="30" name="Slide Number Placeholder 29"/>
          <p:cNvSpPr>
            <a:spLocks noGrp="1"/>
          </p:cNvSpPr>
          <p:nvPr>
            <p:ph type="sldNum" sz="quarter" idx="12"/>
          </p:nvPr>
        </p:nvSpPr>
        <p:spPr/>
        <p:txBody>
          <a:bodyPr/>
          <a:lstStyle/>
          <a:p>
            <a:fld id="{CA15C064-DD44-4CAC-873E-2D1F54821676}" type="slidenum">
              <a:rPr kumimoji="0" lang="en-US" smtClean="0"/>
              <a:pPr/>
              <a:t>18</a:t>
            </a:fld>
            <a:endParaRPr kumimoji="0"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smtClean="0"/>
              <a:t>The java.lang.Thread class</a:t>
            </a:r>
          </a:p>
        </p:txBody>
      </p:sp>
      <p:graphicFrame>
        <p:nvGraphicFramePr>
          <p:cNvPr id="5" name="Content Placeholder 3"/>
          <p:cNvGraphicFramePr>
            <a:graphicFrameLocks/>
          </p:cNvGraphicFramePr>
          <p:nvPr/>
        </p:nvGraphicFramePr>
        <p:xfrm>
          <a:off x="228600" y="2667000"/>
          <a:ext cx="5867400" cy="3572510"/>
        </p:xfrm>
        <a:graphic>
          <a:graphicData uri="http://schemas.openxmlformats.org/drawingml/2006/table">
            <a:tbl>
              <a:tblPr firstRow="1" bandRow="1">
                <a:tableStyleId>{5C22544A-7EE6-4342-B048-85BDC9FD1C3A}</a:tableStyleId>
              </a:tblPr>
              <a:tblGrid>
                <a:gridCol w="5867400"/>
              </a:tblGrid>
              <a:tr h="370840">
                <a:tc>
                  <a:txBody>
                    <a:bodyPr/>
                    <a:lstStyle/>
                    <a:p>
                      <a:r>
                        <a:rPr lang="en-US" b="0" dirty="0" smtClean="0"/>
                        <a:t>Constructor</a:t>
                      </a:r>
                      <a:endParaRPr lang="en-US" b="0" dirty="0"/>
                    </a:p>
                  </a:txBody>
                  <a:tcPr/>
                </a:tc>
              </a:tr>
              <a:tr h="370840">
                <a:tc>
                  <a:txBody>
                    <a:bodyPr/>
                    <a:lstStyle/>
                    <a:p>
                      <a:r>
                        <a:rPr lang="en-US" b="1" dirty="0">
                          <a:solidFill>
                            <a:schemeClr val="tx1"/>
                          </a:solidFill>
                        </a:rPr>
                        <a:t>Thread</a:t>
                      </a:r>
                      <a:r>
                        <a:rPr lang="en-US" dirty="0">
                          <a:solidFill>
                            <a:schemeClr val="tx1"/>
                          </a:solidFill>
                        </a:rPr>
                        <a:t>() </a:t>
                      </a:r>
                    </a:p>
                  </a:txBody>
                  <a:tcPr marL="28575" marR="28575" marT="28575" marB="28575" anchor="ctr"/>
                </a:tc>
              </a:tr>
              <a:tr h="370840">
                <a:tc>
                  <a:txBody>
                    <a:bodyPr/>
                    <a:lstStyle/>
                    <a:p>
                      <a:r>
                        <a:rPr lang="en-US" b="1" dirty="0">
                          <a:solidFill>
                            <a:schemeClr val="tx1"/>
                          </a:solidFill>
                        </a:rPr>
                        <a:t>Thread</a:t>
                      </a:r>
                      <a:r>
                        <a:rPr lang="en-US" dirty="0">
                          <a:solidFill>
                            <a:schemeClr val="tx1"/>
                          </a:solidFill>
                        </a:rPr>
                        <a:t>(Runnable target) </a:t>
                      </a:r>
                    </a:p>
                  </a:txBody>
                  <a:tcPr marL="28575" marR="28575" marT="28575" marB="28575" anchor="ctr"/>
                </a:tc>
              </a:tr>
              <a:tr h="370840">
                <a:tc>
                  <a:txBody>
                    <a:bodyPr/>
                    <a:lstStyle/>
                    <a:p>
                      <a:r>
                        <a:rPr lang="en-US" b="1" dirty="0">
                          <a:solidFill>
                            <a:schemeClr val="tx1"/>
                          </a:solidFill>
                        </a:rPr>
                        <a:t>Thread</a:t>
                      </a:r>
                      <a:r>
                        <a:rPr lang="en-US" dirty="0">
                          <a:solidFill>
                            <a:schemeClr val="tx1"/>
                          </a:solidFill>
                        </a:rPr>
                        <a:t>(Runnable target, String name) </a:t>
                      </a:r>
                    </a:p>
                  </a:txBody>
                  <a:tcPr marL="28575" marR="28575" marT="28575" marB="28575" anchor="ctr"/>
                </a:tc>
              </a:tr>
              <a:tr h="370840">
                <a:tc>
                  <a:txBody>
                    <a:bodyPr/>
                    <a:lstStyle/>
                    <a:p>
                      <a:r>
                        <a:rPr lang="en-US" b="1" dirty="0">
                          <a:solidFill>
                            <a:schemeClr val="tx1"/>
                          </a:solidFill>
                        </a:rPr>
                        <a:t>Thread</a:t>
                      </a:r>
                      <a:r>
                        <a:rPr lang="en-US" dirty="0">
                          <a:solidFill>
                            <a:schemeClr val="tx1"/>
                          </a:solidFill>
                        </a:rPr>
                        <a:t>(String name</a:t>
                      </a:r>
                      <a:r>
                        <a:rPr lang="en-US" dirty="0" smtClean="0">
                          <a:solidFill>
                            <a:schemeClr val="tx1"/>
                          </a:solidFill>
                        </a:rPr>
                        <a:t>)</a:t>
                      </a:r>
                      <a:endParaRPr lang="en-US" dirty="0">
                        <a:solidFill>
                          <a:schemeClr val="tx1"/>
                        </a:solidFill>
                      </a:endParaRPr>
                    </a:p>
                  </a:txBody>
                  <a:tcPr marL="28575" marR="28575" marT="28575" marB="28575" anchor="ctr"/>
                </a:tc>
              </a:tr>
              <a:tr h="370840">
                <a:tc>
                  <a:txBody>
                    <a:bodyPr/>
                    <a:lstStyle/>
                    <a:p>
                      <a:r>
                        <a:rPr lang="en-US" b="1" dirty="0">
                          <a:solidFill>
                            <a:schemeClr val="tx1"/>
                          </a:solidFill>
                        </a:rPr>
                        <a:t>Thread</a:t>
                      </a:r>
                      <a:r>
                        <a:rPr lang="en-US" dirty="0">
                          <a:solidFill>
                            <a:schemeClr val="tx1"/>
                          </a:solidFill>
                        </a:rPr>
                        <a:t>(ThreadGroup group, Runnable target</a:t>
                      </a:r>
                      <a:r>
                        <a:rPr lang="en-US" dirty="0" smtClean="0">
                          <a:solidFill>
                            <a:schemeClr val="tx1"/>
                          </a:solidFill>
                        </a:rPr>
                        <a:t>)</a:t>
                      </a:r>
                      <a:endParaRPr lang="en-US" dirty="0">
                        <a:solidFill>
                          <a:schemeClr val="tx1"/>
                        </a:solidFill>
                      </a:endParaRPr>
                    </a:p>
                  </a:txBody>
                  <a:tcPr marL="28575" marR="28575" marT="28575" marB="28575" anchor="ctr"/>
                </a:tc>
              </a:tr>
              <a:tr h="370840">
                <a:tc>
                  <a:txBody>
                    <a:bodyPr/>
                    <a:lstStyle/>
                    <a:p>
                      <a:r>
                        <a:rPr lang="en-US" b="1" dirty="0">
                          <a:solidFill>
                            <a:schemeClr val="tx1"/>
                          </a:solidFill>
                        </a:rPr>
                        <a:t>Thread</a:t>
                      </a:r>
                      <a:r>
                        <a:rPr lang="en-US" dirty="0">
                          <a:solidFill>
                            <a:schemeClr val="tx1"/>
                          </a:solidFill>
                        </a:rPr>
                        <a:t>(ThreadGroup group, Runnable target, String name</a:t>
                      </a:r>
                      <a:r>
                        <a:rPr lang="en-US" dirty="0" smtClean="0">
                          <a:solidFill>
                            <a:schemeClr val="tx1"/>
                          </a:solidFill>
                        </a:rPr>
                        <a:t>)</a:t>
                      </a:r>
                      <a:r>
                        <a:rPr lang="en-US" dirty="0">
                          <a:solidFill>
                            <a:schemeClr val="tx1"/>
                          </a:solidFill>
                        </a:rPr>
                        <a:t>   </a:t>
                      </a:r>
                    </a:p>
                  </a:txBody>
                  <a:tcPr marL="28575" marR="28575" marT="28575" marB="28575" anchor="ctr"/>
                </a:tc>
              </a:tr>
              <a:tr h="370840">
                <a:tc>
                  <a:txBody>
                    <a:bodyPr/>
                    <a:lstStyle/>
                    <a:p>
                      <a:r>
                        <a:rPr lang="en-US" b="1" dirty="0">
                          <a:solidFill>
                            <a:schemeClr val="tx1"/>
                          </a:solidFill>
                        </a:rPr>
                        <a:t>Thread</a:t>
                      </a:r>
                      <a:r>
                        <a:rPr lang="en-US" dirty="0">
                          <a:solidFill>
                            <a:schemeClr val="tx1"/>
                          </a:solidFill>
                        </a:rPr>
                        <a:t>(ThreadGroup group, Runnable target, String name, long stackSize)           </a:t>
                      </a:r>
                    </a:p>
                  </a:txBody>
                  <a:tcPr marL="28575" marR="28575" marT="28575" marB="28575" anchor="ctr"/>
                </a:tc>
              </a:tr>
              <a:tr h="370840">
                <a:tc>
                  <a:txBody>
                    <a:bodyPr/>
                    <a:lstStyle/>
                    <a:p>
                      <a:r>
                        <a:rPr lang="en-US" b="1" dirty="0">
                          <a:solidFill>
                            <a:schemeClr val="tx1"/>
                          </a:solidFill>
                        </a:rPr>
                        <a:t>Thread</a:t>
                      </a:r>
                      <a:r>
                        <a:rPr lang="en-US" dirty="0">
                          <a:solidFill>
                            <a:schemeClr val="tx1"/>
                          </a:solidFill>
                        </a:rPr>
                        <a:t>(ThreadGroup group, String name)           </a:t>
                      </a:r>
                    </a:p>
                  </a:txBody>
                  <a:tcPr marL="28575" marR="28575" marT="28575" marB="28575" anchor="ctr"/>
                </a:tc>
              </a:tr>
            </a:tbl>
          </a:graphicData>
        </a:graphic>
      </p:graphicFrame>
      <p:graphicFrame>
        <p:nvGraphicFramePr>
          <p:cNvPr id="6" name="Content Placeholder 3"/>
          <p:cNvGraphicFramePr>
            <a:graphicFrameLocks/>
          </p:cNvGraphicFramePr>
          <p:nvPr/>
        </p:nvGraphicFramePr>
        <p:xfrm>
          <a:off x="228600" y="914400"/>
          <a:ext cx="7543800" cy="802640"/>
        </p:xfrm>
        <a:graphic>
          <a:graphicData uri="http://schemas.openxmlformats.org/drawingml/2006/table">
            <a:tbl>
              <a:tblPr firstRow="1" bandRow="1">
                <a:tableStyleId>{5C22544A-7EE6-4342-B048-85BDC9FD1C3A}</a:tableStyleId>
              </a:tblPr>
              <a:tblGrid>
                <a:gridCol w="7543800"/>
              </a:tblGrid>
              <a:tr h="401320">
                <a:tc>
                  <a:txBody>
                    <a:bodyPr/>
                    <a:lstStyle/>
                    <a:p>
                      <a:r>
                        <a:rPr lang="en-US" b="0" dirty="0" smtClean="0"/>
                        <a:t>Declaration</a:t>
                      </a:r>
                      <a:endParaRPr lang="en-US" b="0" dirty="0"/>
                    </a:p>
                  </a:txBody>
                  <a:tcPr/>
                </a:tc>
              </a:tr>
              <a:tr h="401320">
                <a:tc>
                  <a:txBody>
                    <a:bodyPr/>
                    <a:lstStyle/>
                    <a:p>
                      <a:r>
                        <a:rPr lang="en-US" dirty="0" smtClean="0"/>
                        <a:t>public class </a:t>
                      </a:r>
                      <a:r>
                        <a:rPr lang="en-US" b="1" dirty="0" smtClean="0"/>
                        <a:t>Thread   </a:t>
                      </a:r>
                      <a:r>
                        <a:rPr lang="en-US" dirty="0" smtClean="0"/>
                        <a:t>extends  </a:t>
                      </a:r>
                      <a:r>
                        <a:rPr lang="en-US" b="1" dirty="0" smtClean="0"/>
                        <a:t>Object</a:t>
                      </a:r>
                      <a:r>
                        <a:rPr lang="en-US" dirty="0" smtClean="0"/>
                        <a:t>  implements  </a:t>
                      </a:r>
                      <a:r>
                        <a:rPr lang="en-US" b="1" dirty="0" smtClean="0">
                          <a:solidFill>
                            <a:srgbClr val="0000FF"/>
                          </a:solidFill>
                        </a:rPr>
                        <a:t>Runnable</a:t>
                      </a:r>
                      <a:endParaRPr lang="en-US" b="1" dirty="0">
                        <a:solidFill>
                          <a:srgbClr val="0000FF"/>
                        </a:solidFill>
                      </a:endParaRPr>
                    </a:p>
                  </a:txBody>
                  <a:tcPr/>
                </a:tc>
              </a:tr>
            </a:tbl>
          </a:graphicData>
        </a:graphic>
      </p:graphicFrame>
      <p:graphicFrame>
        <p:nvGraphicFramePr>
          <p:cNvPr id="7" name="Table 6"/>
          <p:cNvGraphicFramePr>
            <a:graphicFrameLocks noGrp="1"/>
          </p:cNvGraphicFramePr>
          <p:nvPr/>
        </p:nvGraphicFramePr>
        <p:xfrm>
          <a:off x="6324600" y="1676400"/>
          <a:ext cx="2362200" cy="2976880"/>
        </p:xfrm>
        <a:graphic>
          <a:graphicData uri="http://schemas.openxmlformats.org/drawingml/2006/table">
            <a:tbl>
              <a:tblPr firstRow="1" bandRow="1">
                <a:tableStyleId>{5C22544A-7EE6-4342-B048-85BDC9FD1C3A}</a:tableStyleId>
              </a:tblPr>
              <a:tblGrid>
                <a:gridCol w="2362200"/>
              </a:tblGrid>
              <a:tr h="381000">
                <a:tc>
                  <a:txBody>
                    <a:bodyPr/>
                    <a:lstStyle/>
                    <a:p>
                      <a:r>
                        <a:rPr lang="en-US" b="0" dirty="0" smtClean="0"/>
                        <a:t>Common</a:t>
                      </a:r>
                      <a:r>
                        <a:rPr lang="en-US" b="0" baseline="0" dirty="0" smtClean="0"/>
                        <a:t> Methods</a:t>
                      </a:r>
                      <a:endParaRPr lang="en-US" b="0" dirty="0"/>
                    </a:p>
                  </a:txBody>
                  <a:tcPr/>
                </a:tc>
              </a:tr>
              <a:tr h="370840">
                <a:tc>
                  <a:txBody>
                    <a:bodyPr/>
                    <a:lstStyle/>
                    <a:p>
                      <a:r>
                        <a:rPr lang="en-US" dirty="0" smtClean="0"/>
                        <a:t>start()</a:t>
                      </a:r>
                      <a:endParaRPr lang="en-US" dirty="0"/>
                    </a:p>
                  </a:txBody>
                  <a:tcPr/>
                </a:tc>
              </a:tr>
              <a:tr h="370840">
                <a:tc>
                  <a:txBody>
                    <a:bodyPr/>
                    <a:lstStyle/>
                    <a:p>
                      <a:r>
                        <a:rPr lang="en-US" dirty="0" smtClean="0"/>
                        <a:t>join ()</a:t>
                      </a:r>
                      <a:endParaRPr lang="en-US" dirty="0"/>
                    </a:p>
                  </a:txBody>
                  <a:tcPr/>
                </a:tc>
              </a:tr>
              <a:tr h="370840">
                <a:tc>
                  <a:txBody>
                    <a:bodyPr/>
                    <a:lstStyle/>
                    <a:p>
                      <a:r>
                        <a:rPr lang="en-US" dirty="0" smtClean="0"/>
                        <a:t>sleep</a:t>
                      </a:r>
                      <a:r>
                        <a:rPr lang="en-US" baseline="0" dirty="0" smtClean="0"/>
                        <a:t> (milisec)</a:t>
                      </a:r>
                      <a:endParaRPr lang="en-US" dirty="0"/>
                    </a:p>
                  </a:txBody>
                  <a:tcPr/>
                </a:tc>
              </a:tr>
              <a:tr h="370840">
                <a:tc>
                  <a:txBody>
                    <a:bodyPr/>
                    <a:lstStyle/>
                    <a:p>
                      <a:r>
                        <a:rPr lang="en-US" dirty="0" smtClean="0"/>
                        <a:t>yield()</a:t>
                      </a:r>
                      <a:endParaRPr lang="en-US" dirty="0"/>
                    </a:p>
                  </a:txBody>
                  <a:tcPr/>
                </a:tc>
              </a:tr>
              <a:tr h="370840">
                <a:tc>
                  <a:txBody>
                    <a:bodyPr/>
                    <a:lstStyle/>
                    <a:p>
                      <a:r>
                        <a:rPr lang="en-US" dirty="0" smtClean="0"/>
                        <a:t>notify()</a:t>
                      </a:r>
                      <a:endParaRPr lang="en-US" dirty="0"/>
                    </a:p>
                  </a:txBody>
                  <a:tcPr/>
                </a:tc>
              </a:tr>
              <a:tr h="370840">
                <a:tc>
                  <a:txBody>
                    <a:bodyPr/>
                    <a:lstStyle/>
                    <a:p>
                      <a:r>
                        <a:rPr lang="en-US" dirty="0" smtClean="0"/>
                        <a:t>notifyAll()</a:t>
                      </a:r>
                      <a:endParaRPr lang="en-US" dirty="0"/>
                    </a:p>
                  </a:txBody>
                  <a:tcPr/>
                </a:tc>
              </a:tr>
              <a:tr h="370840">
                <a:tc>
                  <a:txBody>
                    <a:bodyPr/>
                    <a:lstStyle/>
                    <a:p>
                      <a:r>
                        <a:rPr lang="en-US" dirty="0" smtClean="0"/>
                        <a:t>wait()</a:t>
                      </a:r>
                      <a:endParaRPr lang="en-US" dirty="0"/>
                    </a:p>
                  </a:txBody>
                  <a:tcPr/>
                </a:tc>
              </a:tr>
            </a:tbl>
          </a:graphicData>
        </a:graphic>
      </p:graphicFrame>
      <p:graphicFrame>
        <p:nvGraphicFramePr>
          <p:cNvPr id="8" name="Content Placeholder 3"/>
          <p:cNvGraphicFramePr>
            <a:graphicFrameLocks noGrp="1"/>
          </p:cNvGraphicFramePr>
          <p:nvPr>
            <p:ph idx="1"/>
          </p:nvPr>
        </p:nvGraphicFramePr>
        <p:xfrm>
          <a:off x="4419600" y="1981200"/>
          <a:ext cx="1676400" cy="2746884"/>
        </p:xfrm>
        <a:graphic>
          <a:graphicData uri="http://schemas.openxmlformats.org/drawingml/2006/table">
            <a:tbl>
              <a:tblPr firstRow="1" bandRow="1">
                <a:effectLst/>
                <a:tableStyleId>{5C22544A-7EE6-4342-B048-85BDC9FD1C3A}</a:tableStyleId>
              </a:tblPr>
              <a:tblGrid>
                <a:gridCol w="1676400"/>
              </a:tblGrid>
              <a:tr h="319672">
                <a:tc>
                  <a:txBody>
                    <a:bodyPr/>
                    <a:lstStyle/>
                    <a:p>
                      <a:r>
                        <a:rPr lang="en-US" b="1" dirty="0" smtClean="0">
                          <a:solidFill>
                            <a:srgbClr val="006600"/>
                          </a:solidFill>
                        </a:rPr>
                        <a:t>Properties</a:t>
                      </a:r>
                      <a:endParaRPr lang="en-US" b="1" dirty="0">
                        <a:solidFill>
                          <a:srgbClr val="006600"/>
                        </a:solidFill>
                      </a:endParaRPr>
                    </a:p>
                  </a:txBody>
                  <a:tcPr>
                    <a:solidFill>
                      <a:srgbClr val="FFFF66"/>
                    </a:solidFill>
                  </a:tcPr>
                </a:tc>
              </a:tr>
              <a:tr h="319672">
                <a:tc>
                  <a:txBody>
                    <a:bodyPr/>
                    <a:lstStyle/>
                    <a:p>
                      <a:r>
                        <a:rPr lang="en-US" dirty="0" smtClean="0"/>
                        <a:t>id</a:t>
                      </a:r>
                      <a:endParaRPr lang="en-US" dirty="0"/>
                    </a:p>
                  </a:txBody>
                  <a:tcPr>
                    <a:solidFill>
                      <a:srgbClr val="FFFF66"/>
                    </a:solidFill>
                  </a:tcPr>
                </a:tc>
              </a:tr>
              <a:tr h="319672">
                <a:tc>
                  <a:txBody>
                    <a:bodyPr/>
                    <a:lstStyle/>
                    <a:p>
                      <a:r>
                        <a:rPr lang="en-US" dirty="0" smtClean="0"/>
                        <a:t>name</a:t>
                      </a:r>
                      <a:endParaRPr lang="en-US" dirty="0"/>
                    </a:p>
                  </a:txBody>
                  <a:tcPr>
                    <a:solidFill>
                      <a:srgbClr val="FFFF66"/>
                    </a:solidFill>
                  </a:tcPr>
                </a:tc>
              </a:tr>
              <a:tr h="319672">
                <a:tc>
                  <a:txBody>
                    <a:bodyPr/>
                    <a:lstStyle/>
                    <a:p>
                      <a:r>
                        <a:rPr lang="en-US" dirty="0" smtClean="0"/>
                        <a:t>state</a:t>
                      </a:r>
                      <a:endParaRPr lang="en-US" dirty="0"/>
                    </a:p>
                  </a:txBody>
                  <a:tcPr>
                    <a:solidFill>
                      <a:srgbClr val="FFFF66"/>
                    </a:solidFill>
                  </a:tcPr>
                </a:tc>
              </a:tr>
              <a:tr h="319672">
                <a:tc>
                  <a:txBody>
                    <a:bodyPr/>
                    <a:lstStyle/>
                    <a:p>
                      <a:r>
                        <a:rPr lang="en-US" dirty="0" smtClean="0"/>
                        <a:t>threadGroup</a:t>
                      </a:r>
                      <a:endParaRPr lang="en-US" dirty="0"/>
                    </a:p>
                  </a:txBody>
                  <a:tcPr>
                    <a:solidFill>
                      <a:srgbClr val="FFFF66"/>
                    </a:solidFill>
                  </a:tcPr>
                </a:tc>
              </a:tr>
              <a:tr h="459042">
                <a:tc>
                  <a:txBody>
                    <a:bodyPr/>
                    <a:lstStyle/>
                    <a:p>
                      <a:r>
                        <a:rPr lang="en-US" b="1" dirty="0" smtClean="0">
                          <a:solidFill>
                            <a:srgbClr val="FF0000"/>
                          </a:solidFill>
                        </a:rPr>
                        <a:t>daemon</a:t>
                      </a:r>
                      <a:endParaRPr lang="en-US" b="1" dirty="0">
                        <a:solidFill>
                          <a:srgbClr val="FF0000"/>
                        </a:solidFill>
                      </a:endParaRPr>
                    </a:p>
                  </a:txBody>
                  <a:tcPr>
                    <a:solidFill>
                      <a:srgbClr val="FFFF66"/>
                    </a:solidFill>
                  </a:tcPr>
                </a:tc>
              </a:tr>
              <a:tr h="459042">
                <a:tc>
                  <a:txBody>
                    <a:bodyPr/>
                    <a:lstStyle/>
                    <a:p>
                      <a:r>
                        <a:rPr lang="en-US" b="1" dirty="0" smtClean="0">
                          <a:solidFill>
                            <a:srgbClr val="FF0000"/>
                          </a:solidFill>
                        </a:rPr>
                        <a:t>priority</a:t>
                      </a:r>
                      <a:endParaRPr lang="en-US" b="1" dirty="0">
                        <a:solidFill>
                          <a:srgbClr val="FF0000"/>
                        </a:solidFill>
                      </a:endParaRPr>
                    </a:p>
                  </a:txBody>
                  <a:tcPr>
                    <a:solidFill>
                      <a:srgbClr val="FFFF66"/>
                    </a:solidFill>
                  </a:tcPr>
                </a:tc>
              </a:tr>
            </a:tbl>
          </a:graphicData>
        </a:graphic>
      </p:graphicFrame>
      <p:pic>
        <p:nvPicPr>
          <p:cNvPr id="28744" name="Picture 4"/>
          <p:cNvPicPr>
            <a:picLocks noChangeAspect="1" noChangeArrowheads="1"/>
          </p:cNvPicPr>
          <p:nvPr/>
        </p:nvPicPr>
        <p:blipFill>
          <a:blip r:embed="rId3">
            <a:lum bright="-18000" contrast="14000"/>
          </a:blip>
          <a:srcRect/>
          <a:stretch>
            <a:fillRect/>
          </a:stretch>
        </p:blipFill>
        <p:spPr bwMode="auto">
          <a:xfrm>
            <a:off x="6191250" y="5029200"/>
            <a:ext cx="2876550" cy="904875"/>
          </a:xfrm>
          <a:prstGeom prst="rect">
            <a:avLst/>
          </a:prstGeom>
          <a:noFill/>
          <a:ln w="9525">
            <a:noFill/>
            <a:miter lim="800000"/>
            <a:headEnd/>
            <a:tailEnd/>
          </a:ln>
        </p:spPr>
      </p:pic>
      <p:cxnSp>
        <p:nvCxnSpPr>
          <p:cNvPr id="10" name="Straight Arrow Connector 9"/>
          <p:cNvCxnSpPr/>
          <p:nvPr/>
        </p:nvCxnSpPr>
        <p:spPr>
          <a:xfrm>
            <a:off x="5562600" y="4495800"/>
            <a:ext cx="7620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1752600" y="2133600"/>
            <a:ext cx="1981200" cy="4572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schemeClr val="bg1"/>
                </a:solidFill>
              </a:rPr>
              <a:t>set/get-is</a:t>
            </a:r>
          </a:p>
        </p:txBody>
      </p:sp>
      <p:cxnSp>
        <p:nvCxnSpPr>
          <p:cNvPr id="12" name="Straight Arrow Connector 11"/>
          <p:cNvCxnSpPr>
            <a:stCxn id="11" idx="6"/>
          </p:cNvCxnSpPr>
          <p:nvPr/>
        </p:nvCxnSpPr>
        <p:spPr>
          <a:xfrm>
            <a:off x="3733800" y="2362200"/>
            <a:ext cx="609600" cy="76200"/>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pic>
        <p:nvPicPr>
          <p:cNvPr id="28748" name="Picture 2"/>
          <p:cNvPicPr>
            <a:picLocks noChangeAspect="1" noChangeArrowheads="1"/>
          </p:cNvPicPr>
          <p:nvPr/>
        </p:nvPicPr>
        <p:blipFill>
          <a:blip r:embed="rId4"/>
          <a:srcRect/>
          <a:stretch>
            <a:fillRect/>
          </a:stretch>
        </p:blipFill>
        <p:spPr bwMode="auto">
          <a:xfrm>
            <a:off x="5486400" y="3962400"/>
            <a:ext cx="561975" cy="180975"/>
          </a:xfrm>
          <a:prstGeom prst="rect">
            <a:avLst/>
          </a:prstGeom>
          <a:noFill/>
          <a:ln w="9525">
            <a:noFill/>
            <a:miter lim="800000"/>
            <a:headEnd/>
            <a:tailEnd/>
          </a:ln>
        </p:spPr>
      </p:pic>
      <p:sp>
        <p:nvSpPr>
          <p:cNvPr id="15" name="Slide Number Placeholder 14"/>
          <p:cNvSpPr>
            <a:spLocks noGrp="1"/>
          </p:cNvSpPr>
          <p:nvPr>
            <p:ph type="sldNum" sz="quarter" idx="12"/>
          </p:nvPr>
        </p:nvSpPr>
        <p:spPr/>
        <p:txBody>
          <a:bodyPr/>
          <a:lstStyle/>
          <a:p>
            <a:fld id="{CA15C064-DD44-4CAC-873E-2D1F54821676}" type="slidenum">
              <a:rPr kumimoji="0" lang="en-US" smtClean="0"/>
              <a:pPr/>
              <a:t>19</a:t>
            </a:fld>
            <a:endParaRPr kumimoji="0"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should you study this chapter?</a:t>
            </a:r>
            <a:endParaRPr lang="en-US" dirty="0"/>
          </a:p>
        </p:txBody>
      </p:sp>
      <p:sp>
        <p:nvSpPr>
          <p:cNvPr id="5" name="Content Placeholder 4"/>
          <p:cNvSpPr>
            <a:spLocks noGrp="1"/>
          </p:cNvSpPr>
          <p:nvPr>
            <p:ph sz="quarter" idx="1"/>
          </p:nvPr>
        </p:nvSpPr>
        <p:spPr>
          <a:xfrm>
            <a:off x="609600" y="1447800"/>
            <a:ext cx="8077200" cy="4572000"/>
          </a:xfrm>
        </p:spPr>
        <p:txBody>
          <a:bodyPr>
            <a:normAutofit lnSpcReduction="10000"/>
          </a:bodyPr>
          <a:lstStyle/>
          <a:p>
            <a:r>
              <a:rPr lang="en-US" dirty="0" smtClean="0"/>
              <a:t>This chapter will help you developing a program in which some tasks executing concurrently. </a:t>
            </a:r>
          </a:p>
          <a:p>
            <a:r>
              <a:rPr lang="en-US" dirty="0" smtClean="0"/>
              <a:t>Nowadays, in one program, some tasks execute concurrently. You usually saw them in a web page including texts, sounds, images, games, … changing concurrently.</a:t>
            </a:r>
          </a:p>
          <a:p>
            <a:r>
              <a:rPr lang="en-US" dirty="0" smtClean="0"/>
              <a:t>Nowadays, operating systems (OS) support many programs running concurrently.</a:t>
            </a:r>
          </a:p>
          <a:p>
            <a:r>
              <a:rPr lang="en-US" dirty="0" smtClean="0"/>
              <a:t>Open the Task Manager of Windows OS (Ctrl Alt Delete) to see how many programs are running in your computer.</a:t>
            </a:r>
            <a:endParaRPr lang="en-US" dirty="0"/>
          </a:p>
        </p:txBody>
      </p:sp>
      <p:sp>
        <p:nvSpPr>
          <p:cNvPr id="6" name="Slide Number Placeholder 5"/>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normAutofit/>
          </a:bodyPr>
          <a:lstStyle/>
          <a:p>
            <a:r>
              <a:rPr lang="en-US" sz="2800" dirty="0" smtClean="0"/>
              <a:t>Using some methods of the Thread class</a:t>
            </a:r>
          </a:p>
        </p:txBody>
      </p:sp>
      <p:pic>
        <p:nvPicPr>
          <p:cNvPr id="29700" name="Picture 2"/>
          <p:cNvPicPr>
            <a:picLocks noChangeAspect="1" noChangeArrowheads="1"/>
          </p:cNvPicPr>
          <p:nvPr/>
        </p:nvPicPr>
        <p:blipFill>
          <a:blip r:embed="rId2"/>
          <a:srcRect/>
          <a:stretch>
            <a:fillRect/>
          </a:stretch>
        </p:blipFill>
        <p:spPr bwMode="auto">
          <a:xfrm>
            <a:off x="6410324" y="693714"/>
            <a:ext cx="2428876" cy="5859486"/>
          </a:xfrm>
          <a:prstGeom prst="rect">
            <a:avLst/>
          </a:prstGeom>
          <a:noFill/>
          <a:ln w="9525">
            <a:noFill/>
            <a:miter lim="800000"/>
            <a:headEnd/>
            <a:tailEnd/>
          </a:ln>
        </p:spPr>
      </p:pic>
      <p:pic>
        <p:nvPicPr>
          <p:cNvPr id="29701" name="Picture 3"/>
          <p:cNvPicPr>
            <a:picLocks noChangeAspect="1" noChangeArrowheads="1"/>
          </p:cNvPicPr>
          <p:nvPr/>
        </p:nvPicPr>
        <p:blipFill>
          <a:blip r:embed="rId3">
            <a:lum bright="-13000" contrast="4000"/>
          </a:blip>
          <a:srcRect/>
          <a:stretch>
            <a:fillRect/>
          </a:stretch>
        </p:blipFill>
        <p:spPr bwMode="auto">
          <a:xfrm>
            <a:off x="190500" y="729418"/>
            <a:ext cx="6057900" cy="5932564"/>
          </a:xfrm>
          <a:prstGeom prst="rect">
            <a:avLst/>
          </a:prstGeom>
          <a:noFill/>
          <a:ln w="9525">
            <a:noFill/>
            <a:miter lim="800000"/>
            <a:headEnd/>
            <a:tailEnd/>
          </a:ln>
        </p:spPr>
      </p:pic>
      <p:cxnSp>
        <p:nvCxnSpPr>
          <p:cNvPr id="8" name="Straight Arrow Connector 7"/>
          <p:cNvCxnSpPr/>
          <p:nvPr/>
        </p:nvCxnSpPr>
        <p:spPr>
          <a:xfrm rot="5400000" flipH="1" flipV="1">
            <a:off x="4381500" y="2552700"/>
            <a:ext cx="3352800" cy="1447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5486400" y="5410200"/>
            <a:ext cx="1295400" cy="304800"/>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flipH="1" flipV="1">
            <a:off x="4953000" y="4191000"/>
            <a:ext cx="26670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flipH="1" flipV="1">
            <a:off x="5295900" y="4533900"/>
            <a:ext cx="1600200" cy="1219200"/>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2895600" y="2590800"/>
            <a:ext cx="3810000" cy="2895600"/>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4" name="Slide Number Placeholder 23"/>
          <p:cNvSpPr>
            <a:spLocks noGrp="1"/>
          </p:cNvSpPr>
          <p:nvPr>
            <p:ph type="sldNum" sz="quarter" idx="12"/>
          </p:nvPr>
        </p:nvSpPr>
        <p:spPr/>
        <p:txBody>
          <a:bodyPr/>
          <a:lstStyle/>
          <a:p>
            <a:fld id="{CA15C064-DD44-4CAC-873E-2D1F54821676}" type="slidenum">
              <a:rPr kumimoji="0" lang="en-US" smtClean="0"/>
              <a:pPr/>
              <a:t>20</a:t>
            </a:fld>
            <a:endParaRPr kumimoji="0"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smtClean="0"/>
              <a:t>Thread States</a:t>
            </a:r>
          </a:p>
        </p:txBody>
      </p:sp>
      <p:grpSp>
        <p:nvGrpSpPr>
          <p:cNvPr id="34" name="Group 33"/>
          <p:cNvGrpSpPr/>
          <p:nvPr/>
        </p:nvGrpSpPr>
        <p:grpSpPr>
          <a:xfrm>
            <a:off x="228600" y="762000"/>
            <a:ext cx="8839200" cy="3429000"/>
            <a:chOff x="228600" y="762000"/>
            <a:chExt cx="8839200" cy="3429000"/>
          </a:xfrm>
        </p:grpSpPr>
        <p:sp>
          <p:nvSpPr>
            <p:cNvPr id="5" name="Oval 4"/>
            <p:cNvSpPr/>
            <p:nvPr/>
          </p:nvSpPr>
          <p:spPr>
            <a:xfrm>
              <a:off x="1828800" y="762000"/>
              <a:ext cx="1905000" cy="457200"/>
            </a:xfrm>
            <a:prstGeom prst="ellipse">
              <a:avLst/>
            </a:prstGeom>
            <a:ln>
              <a:noFill/>
            </a:ln>
            <a:effectLst>
              <a:outerShdw dist="50800" dir="2460000" algn="ctr" rotWithShape="0">
                <a:srgbClr val="000000"/>
              </a:outerShdw>
            </a:effectLst>
            <a:scene3d>
              <a:camera prst="orthographicFront"/>
              <a:lightRig rig="sunset" dir="t">
                <a:rot lat="0" lon="0" rev="4800000"/>
              </a:lightRig>
            </a:scene3d>
            <a:sp3d extrusionH="76200" prstMaterial="flat">
              <a:extrusionClr>
                <a:srgbClr val="FF66FF"/>
              </a:extrusion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Running</a:t>
              </a:r>
            </a:p>
          </p:txBody>
        </p:sp>
        <p:sp>
          <p:nvSpPr>
            <p:cNvPr id="7" name="Oval 6"/>
            <p:cNvSpPr/>
            <p:nvPr/>
          </p:nvSpPr>
          <p:spPr>
            <a:xfrm>
              <a:off x="7162800" y="2057400"/>
              <a:ext cx="1905000" cy="457200"/>
            </a:xfrm>
            <a:prstGeom prst="ellipse">
              <a:avLst/>
            </a:prstGeom>
            <a:ln>
              <a:noFill/>
            </a:ln>
            <a:effectLst>
              <a:outerShdw dist="50800" dir="2460000" algn="ctr" rotWithShape="0">
                <a:srgbClr val="000000"/>
              </a:outerShdw>
            </a:effectLst>
            <a:scene3d>
              <a:camera prst="orthographicFront"/>
              <a:lightRig rig="sunset" dir="t">
                <a:rot lat="0" lon="0" rev="4800000"/>
              </a:lightRig>
            </a:scene3d>
            <a:sp3d extrusionH="76200" prstMaterial="flat">
              <a:extrusionClr>
                <a:srgbClr val="FF66FF"/>
              </a:extrusion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Blocked</a:t>
              </a:r>
            </a:p>
          </p:txBody>
        </p:sp>
        <p:sp>
          <p:nvSpPr>
            <p:cNvPr id="8" name="Oval 7"/>
            <p:cNvSpPr/>
            <p:nvPr/>
          </p:nvSpPr>
          <p:spPr>
            <a:xfrm>
              <a:off x="5029200" y="2057400"/>
              <a:ext cx="1905000" cy="457200"/>
            </a:xfrm>
            <a:prstGeom prst="ellipse">
              <a:avLst/>
            </a:prstGeom>
            <a:ln>
              <a:noFill/>
            </a:ln>
            <a:effectLst>
              <a:outerShdw dist="50800" dir="2460000" algn="ctr" rotWithShape="0">
                <a:srgbClr val="000000"/>
              </a:outerShdw>
            </a:effectLst>
            <a:scene3d>
              <a:camera prst="orthographicFront"/>
              <a:lightRig rig="sunset" dir="t">
                <a:rot lat="0" lon="0" rev="4800000"/>
              </a:lightRig>
            </a:scene3d>
            <a:sp3d extrusionH="76200" prstMaterial="flat">
              <a:extrusionClr>
                <a:srgbClr val="FF66FF"/>
              </a:extrusion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Sleeping</a:t>
              </a:r>
            </a:p>
          </p:txBody>
        </p:sp>
        <p:sp>
          <p:nvSpPr>
            <p:cNvPr id="9" name="Oval 8"/>
            <p:cNvSpPr/>
            <p:nvPr/>
          </p:nvSpPr>
          <p:spPr>
            <a:xfrm>
              <a:off x="2895600" y="2057400"/>
              <a:ext cx="1905000" cy="457200"/>
            </a:xfrm>
            <a:prstGeom prst="ellipse">
              <a:avLst/>
            </a:prstGeom>
            <a:ln>
              <a:noFill/>
            </a:ln>
            <a:effectLst>
              <a:outerShdw dist="50800" dir="2460000" algn="ctr" rotWithShape="0">
                <a:srgbClr val="000000"/>
              </a:outerShdw>
            </a:effectLst>
            <a:scene3d>
              <a:camera prst="orthographicFront"/>
              <a:lightRig rig="sunset" dir="t">
                <a:rot lat="0" lon="0" rev="4800000"/>
              </a:lightRig>
            </a:scene3d>
            <a:sp3d extrusionH="76200" prstMaterial="flat">
              <a:extrusionClr>
                <a:srgbClr val="FF66FF"/>
              </a:extrusion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Suspended</a:t>
              </a:r>
            </a:p>
          </p:txBody>
        </p:sp>
        <p:sp>
          <p:nvSpPr>
            <p:cNvPr id="10" name="Oval 9"/>
            <p:cNvSpPr/>
            <p:nvPr/>
          </p:nvSpPr>
          <p:spPr>
            <a:xfrm>
              <a:off x="1905000" y="3733800"/>
              <a:ext cx="1905000" cy="457200"/>
            </a:xfrm>
            <a:prstGeom prst="ellipse">
              <a:avLst/>
            </a:prstGeom>
            <a:ln>
              <a:noFill/>
            </a:ln>
            <a:effectLst>
              <a:outerShdw dist="50800" dir="2460000" algn="ctr" rotWithShape="0">
                <a:srgbClr val="000000"/>
              </a:outerShdw>
            </a:effectLst>
            <a:scene3d>
              <a:camera prst="orthographicFront"/>
              <a:lightRig rig="sunset" dir="t">
                <a:rot lat="0" lon="0" rev="4800000"/>
              </a:lightRig>
            </a:scene3d>
            <a:sp3d extrusionH="76200" prstMaterial="flat">
              <a:extrusionClr>
                <a:srgbClr val="FF66FF"/>
              </a:extrusion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Ready</a:t>
              </a:r>
            </a:p>
          </p:txBody>
        </p:sp>
        <p:sp>
          <p:nvSpPr>
            <p:cNvPr id="11" name="Rounded Rectangle 10"/>
            <p:cNvSpPr/>
            <p:nvPr/>
          </p:nvSpPr>
          <p:spPr>
            <a:xfrm>
              <a:off x="228600" y="2057400"/>
              <a:ext cx="11430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Monitor</a:t>
              </a:r>
            </a:p>
            <a:p>
              <a:pPr algn="ctr">
                <a:defRPr/>
              </a:pPr>
              <a:r>
                <a:rPr lang="en-US" sz="2000" dirty="0" smtClean="0"/>
                <a:t>States</a:t>
              </a:r>
            </a:p>
            <a:p>
              <a:pPr algn="ctr">
                <a:defRPr/>
              </a:pPr>
              <a:r>
                <a:rPr lang="en-US" sz="2000" dirty="0" smtClean="0"/>
                <a:t>(JVM)</a:t>
              </a:r>
              <a:endParaRPr lang="en-US" sz="2000" dirty="0"/>
            </a:p>
          </p:txBody>
        </p:sp>
        <p:cxnSp>
          <p:nvCxnSpPr>
            <p:cNvPr id="13" name="Straight Arrow Connector 12"/>
            <p:cNvCxnSpPr/>
            <p:nvPr/>
          </p:nvCxnSpPr>
          <p:spPr>
            <a:xfrm>
              <a:off x="3733800" y="990600"/>
              <a:ext cx="2286000" cy="1066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6"/>
              <a:endCxn id="7" idx="1"/>
            </p:cNvCxnSpPr>
            <p:nvPr/>
          </p:nvCxnSpPr>
          <p:spPr>
            <a:xfrm>
              <a:off x="3733800" y="990600"/>
              <a:ext cx="3708400" cy="113347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9" idx="0"/>
            </p:cNvCxnSpPr>
            <p:nvPr/>
          </p:nvCxnSpPr>
          <p:spPr>
            <a:xfrm rot="16200000" flipH="1">
              <a:off x="3257550" y="1466850"/>
              <a:ext cx="1066800" cy="1143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3657600" y="2514600"/>
              <a:ext cx="1905000" cy="1219200"/>
            </a:xfrm>
            <a:prstGeom prst="straightConnector1">
              <a:avLst/>
            </a:prstGeom>
            <a:ln>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3733800" y="2514600"/>
              <a:ext cx="3733800" cy="1295400"/>
            </a:xfrm>
            <a:prstGeom prst="straightConnector1">
              <a:avLst/>
            </a:prstGeom>
            <a:ln>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flipH="1" flipV="1">
              <a:off x="3048000" y="2895600"/>
              <a:ext cx="1219200" cy="457200"/>
            </a:xfrm>
            <a:prstGeom prst="straightConnector1">
              <a:avLst/>
            </a:prstGeom>
            <a:ln>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rot="5400000">
              <a:off x="1106488" y="2476500"/>
              <a:ext cx="2360612"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5400000" flipH="1" flipV="1">
              <a:off x="1449388" y="2514600"/>
              <a:ext cx="2284412"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rot="5400000">
              <a:off x="1143000" y="1219200"/>
              <a:ext cx="838200" cy="685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5400000" flipH="1" flipV="1">
              <a:off x="1295400" y="1295400"/>
              <a:ext cx="762000" cy="609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rot="16200000" flipH="1">
              <a:off x="1371600" y="3200400"/>
              <a:ext cx="533400" cy="533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rot="10800000">
              <a:off x="1066800" y="3200400"/>
              <a:ext cx="762000" cy="609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1562100" y="2209800"/>
              <a:ext cx="12192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a:solidFill>
                    <a:schemeClr val="tx1"/>
                  </a:solidFill>
                </a:rPr>
                <a:t>yield</a:t>
              </a:r>
              <a:r>
                <a:rPr lang="en-US" sz="1400" smtClean="0">
                  <a:solidFill>
                    <a:schemeClr val="tx1"/>
                  </a:solidFill>
                </a:rPr>
                <a:t>()/join()</a:t>
              </a:r>
              <a:endParaRPr lang="en-US" sz="1400" dirty="0">
                <a:solidFill>
                  <a:schemeClr val="tx1"/>
                </a:solidFill>
              </a:endParaRPr>
            </a:p>
          </p:txBody>
        </p:sp>
        <p:sp>
          <p:nvSpPr>
            <p:cNvPr id="69" name="Rectangle 68"/>
            <p:cNvSpPr/>
            <p:nvPr/>
          </p:nvSpPr>
          <p:spPr>
            <a:xfrm>
              <a:off x="2133600" y="2667000"/>
              <a:ext cx="12954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tx1"/>
                  </a:solidFill>
                </a:rPr>
                <a:t>    start()</a:t>
              </a:r>
            </a:p>
            <a:p>
              <a:pPr algn="ctr">
                <a:defRPr/>
              </a:pPr>
              <a:r>
                <a:rPr lang="en-US" sz="1400" dirty="0">
                  <a:solidFill>
                    <a:schemeClr val="tx1"/>
                  </a:solidFill>
                </a:rPr>
                <a:t>(Scheduler)</a:t>
              </a:r>
            </a:p>
          </p:txBody>
        </p:sp>
        <p:sp>
          <p:nvSpPr>
            <p:cNvPr id="70" name="Rectangle 69"/>
            <p:cNvSpPr/>
            <p:nvPr/>
          </p:nvSpPr>
          <p:spPr>
            <a:xfrm>
              <a:off x="3886200" y="1371600"/>
              <a:ext cx="15240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smtClean="0">
                  <a:solidFill>
                    <a:schemeClr val="tx1"/>
                  </a:solidFill>
                </a:rPr>
                <a:t>sleep(millisecond)</a:t>
              </a:r>
              <a:endParaRPr lang="en-US" sz="1400" dirty="0">
                <a:solidFill>
                  <a:schemeClr val="tx1"/>
                </a:solidFill>
              </a:endParaRPr>
            </a:p>
          </p:txBody>
        </p:sp>
        <p:sp>
          <p:nvSpPr>
            <p:cNvPr id="71" name="Rectangle 70"/>
            <p:cNvSpPr/>
            <p:nvPr/>
          </p:nvSpPr>
          <p:spPr>
            <a:xfrm>
              <a:off x="4038600" y="2743200"/>
              <a:ext cx="12954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tx1"/>
                  </a:solidFill>
                </a:rPr>
                <a:t>Time expired or interrupted</a:t>
              </a:r>
            </a:p>
          </p:txBody>
        </p:sp>
        <p:sp>
          <p:nvSpPr>
            <p:cNvPr id="72" name="Rectangle 71"/>
            <p:cNvSpPr/>
            <p:nvPr/>
          </p:nvSpPr>
          <p:spPr>
            <a:xfrm>
              <a:off x="5562600" y="1295400"/>
              <a:ext cx="16764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tx1"/>
                  </a:solidFill>
                </a:rPr>
                <a:t>Blocking method</a:t>
              </a:r>
            </a:p>
            <a:p>
              <a:pPr algn="ctr">
                <a:defRPr/>
              </a:pPr>
              <a:r>
                <a:rPr lang="en-US" sz="1400" dirty="0">
                  <a:solidFill>
                    <a:schemeClr val="tx1"/>
                  </a:solidFill>
                </a:rPr>
                <a:t>(IO)</a:t>
              </a:r>
            </a:p>
          </p:txBody>
        </p:sp>
        <p:sp>
          <p:nvSpPr>
            <p:cNvPr id="73" name="Rectangle 72"/>
            <p:cNvSpPr/>
            <p:nvPr/>
          </p:nvSpPr>
          <p:spPr>
            <a:xfrm>
              <a:off x="5638800" y="2971800"/>
              <a:ext cx="16764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tx1"/>
                  </a:solidFill>
                </a:rPr>
                <a:t>Blocking condition changes or interrupt</a:t>
              </a:r>
            </a:p>
          </p:txBody>
        </p:sp>
        <p:sp>
          <p:nvSpPr>
            <p:cNvPr id="74" name="Rectangle 73"/>
            <p:cNvSpPr/>
            <p:nvPr/>
          </p:nvSpPr>
          <p:spPr>
            <a:xfrm>
              <a:off x="3048000" y="1371600"/>
              <a:ext cx="9906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tx1"/>
                  </a:solidFill>
                </a:rPr>
                <a:t>wait()</a:t>
              </a:r>
            </a:p>
          </p:txBody>
        </p:sp>
        <p:sp>
          <p:nvSpPr>
            <p:cNvPr id="76" name="Rectangle 75"/>
            <p:cNvSpPr/>
            <p:nvPr/>
          </p:nvSpPr>
          <p:spPr>
            <a:xfrm>
              <a:off x="2971800" y="3124200"/>
              <a:ext cx="8382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tx1"/>
                  </a:solidFill>
                </a:rPr>
                <a:t>notify()</a:t>
              </a:r>
            </a:p>
          </p:txBody>
        </p:sp>
      </p:grpSp>
      <p:sp>
        <p:nvSpPr>
          <p:cNvPr id="77" name="Rectangle 76"/>
          <p:cNvSpPr/>
          <p:nvPr/>
        </p:nvSpPr>
        <p:spPr>
          <a:xfrm>
            <a:off x="762000" y="5105400"/>
            <a:ext cx="8229600" cy="1447800"/>
          </a:xfrm>
          <a:prstGeom prst="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dirty="0">
                <a:solidFill>
                  <a:srgbClr val="0000FF"/>
                </a:solidFill>
              </a:rPr>
              <a:t>Ready:  </a:t>
            </a:r>
            <a:r>
              <a:rPr lang="en-US" sz="2000" dirty="0">
                <a:solidFill>
                  <a:schemeClr val="tx1"/>
                </a:solidFill>
              </a:rPr>
              <a:t>As soon as it is created , it can enter the </a:t>
            </a:r>
            <a:r>
              <a:rPr lang="en-US" sz="2000" b="1" dirty="0">
                <a:solidFill>
                  <a:schemeClr val="tx1"/>
                </a:solidFill>
              </a:rPr>
              <a:t>running</a:t>
            </a:r>
            <a:r>
              <a:rPr lang="en-US" sz="2000" dirty="0">
                <a:solidFill>
                  <a:schemeClr val="tx1"/>
                </a:solidFill>
              </a:rPr>
              <a:t> state when  JVM’s processor is assigned to it.</a:t>
            </a:r>
          </a:p>
          <a:p>
            <a:pPr>
              <a:defRPr/>
            </a:pPr>
            <a:r>
              <a:rPr lang="en-US" sz="2000" dirty="0">
                <a:solidFill>
                  <a:srgbClr val="0000FF"/>
                </a:solidFill>
              </a:rPr>
              <a:t>Running</a:t>
            </a:r>
            <a:r>
              <a:rPr lang="en-US" sz="2000" dirty="0">
                <a:solidFill>
                  <a:srgbClr val="FF0000"/>
                </a:solidFill>
              </a:rPr>
              <a:t>: </a:t>
            </a:r>
            <a:r>
              <a:rPr lang="en-US" sz="2000" dirty="0">
                <a:solidFill>
                  <a:schemeClr val="tx1"/>
                </a:solidFill>
              </a:rPr>
              <a:t> It get full attention of JVM’s processor which </a:t>
            </a:r>
            <a:r>
              <a:rPr lang="en-US" sz="2000" dirty="0" smtClean="0">
                <a:solidFill>
                  <a:schemeClr val="tx1"/>
                </a:solidFill>
              </a:rPr>
              <a:t>executes the </a:t>
            </a:r>
            <a:r>
              <a:rPr lang="en-US" sz="2000" dirty="0">
                <a:solidFill>
                  <a:schemeClr val="tx1"/>
                </a:solidFill>
              </a:rPr>
              <a:t>thread’s </a:t>
            </a:r>
            <a:r>
              <a:rPr lang="en-US" sz="2000" b="1" dirty="0">
                <a:solidFill>
                  <a:schemeClr val="tx1"/>
                </a:solidFill>
              </a:rPr>
              <a:t>run()</a:t>
            </a:r>
            <a:r>
              <a:rPr lang="en-US" sz="2000" dirty="0">
                <a:solidFill>
                  <a:schemeClr val="tx1"/>
                </a:solidFill>
              </a:rPr>
              <a:t> method</a:t>
            </a:r>
          </a:p>
          <a:p>
            <a:pPr>
              <a:defRPr/>
            </a:pPr>
            <a:r>
              <a:rPr lang="en-US" sz="2000" dirty="0">
                <a:solidFill>
                  <a:srgbClr val="0000FF"/>
                </a:solidFill>
              </a:rPr>
              <a:t>Dead</a:t>
            </a:r>
            <a:r>
              <a:rPr lang="en-US" sz="2000" dirty="0">
                <a:solidFill>
                  <a:srgbClr val="FF0000"/>
                </a:solidFill>
              </a:rPr>
              <a:t>: </a:t>
            </a:r>
            <a:r>
              <a:rPr lang="en-US" sz="2000" dirty="0">
                <a:solidFill>
                  <a:schemeClr val="tx1"/>
                </a:solidFill>
              </a:rPr>
              <a:t> When the </a:t>
            </a:r>
            <a:r>
              <a:rPr lang="en-US" sz="2000" b="1" dirty="0">
                <a:solidFill>
                  <a:schemeClr val="tx1"/>
                </a:solidFill>
              </a:rPr>
              <a:t>run()</a:t>
            </a:r>
            <a:r>
              <a:rPr lang="en-US" sz="2000" dirty="0">
                <a:solidFill>
                  <a:schemeClr val="tx1"/>
                </a:solidFill>
              </a:rPr>
              <a:t> method terminates</a:t>
            </a:r>
            <a:r>
              <a:rPr lang="en-US" sz="2000" dirty="0" smtClean="0">
                <a:solidFill>
                  <a:schemeClr val="tx1"/>
                </a:solidFill>
              </a:rPr>
              <a:t>.</a:t>
            </a:r>
          </a:p>
        </p:txBody>
      </p:sp>
      <p:sp>
        <p:nvSpPr>
          <p:cNvPr id="31" name="Rectangle 30"/>
          <p:cNvSpPr/>
          <p:nvPr/>
        </p:nvSpPr>
        <p:spPr>
          <a:xfrm>
            <a:off x="4343400" y="3657600"/>
            <a:ext cx="4724400" cy="6858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1"/>
                </a:solidFill>
              </a:rPr>
              <a:t>Interrupt: A signal is sent to CPU from IO device just after an IO operation has terminated. </a:t>
            </a:r>
            <a:endParaRPr lang="en-US" sz="2000" dirty="0">
              <a:solidFill>
                <a:schemeClr val="bg1"/>
              </a:solidFill>
            </a:endParaRPr>
          </a:p>
        </p:txBody>
      </p:sp>
      <p:sp>
        <p:nvSpPr>
          <p:cNvPr id="32" name="Rectangle 31"/>
          <p:cNvSpPr/>
          <p:nvPr/>
        </p:nvSpPr>
        <p:spPr>
          <a:xfrm>
            <a:off x="152400" y="4267200"/>
            <a:ext cx="3962400" cy="6858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1"/>
                </a:solidFill>
              </a:rPr>
              <a:t>Only one of ready threads  will be chosen by the JVM scheduler  at a time.</a:t>
            </a:r>
            <a:endParaRPr lang="en-US" sz="2000" dirty="0">
              <a:solidFill>
                <a:schemeClr val="bg1"/>
              </a:solidFill>
            </a:endParaRPr>
          </a:p>
        </p:txBody>
      </p:sp>
      <p:sp>
        <p:nvSpPr>
          <p:cNvPr id="33" name="Slide Number Placeholder 32"/>
          <p:cNvSpPr>
            <a:spLocks noGrp="1"/>
          </p:cNvSpPr>
          <p:nvPr>
            <p:ph type="sldNum" sz="quarter" idx="12"/>
          </p:nvPr>
        </p:nvSpPr>
        <p:spPr/>
        <p:txBody>
          <a:bodyPr/>
          <a:lstStyle/>
          <a:p>
            <a:fld id="{CA15C064-DD44-4CAC-873E-2D1F54821676}" type="slidenum">
              <a:rPr kumimoji="0" lang="en-US" smtClean="0"/>
              <a:pPr/>
              <a:t>21</a:t>
            </a:fld>
            <a:endParaRPr kumimoji="0"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dirty="0" smtClean="0"/>
              <a:t>Summary</a:t>
            </a:r>
          </a:p>
        </p:txBody>
      </p:sp>
      <p:sp>
        <p:nvSpPr>
          <p:cNvPr id="47107" name="Content Placeholder 2"/>
          <p:cNvSpPr>
            <a:spLocks noGrp="1"/>
          </p:cNvSpPr>
          <p:nvPr>
            <p:ph idx="1"/>
          </p:nvPr>
        </p:nvSpPr>
        <p:spPr>
          <a:xfrm>
            <a:off x="457200" y="1295400"/>
            <a:ext cx="8229600" cy="4830763"/>
          </a:xfrm>
        </p:spPr>
        <p:txBody>
          <a:bodyPr>
            <a:normAutofit/>
          </a:bodyPr>
          <a:lstStyle/>
          <a:p>
            <a:pPr>
              <a:buFont typeface="Arial" charset="0"/>
              <a:buNone/>
            </a:pPr>
            <a:r>
              <a:rPr lang="en-US" sz="2800" dirty="0" smtClean="0"/>
              <a:t>Concepts were introduced:</a:t>
            </a:r>
          </a:p>
          <a:p>
            <a:r>
              <a:rPr lang="en-US" sz="2800" dirty="0" smtClean="0"/>
              <a:t>Definitions: Program, Process, Thread</a:t>
            </a:r>
          </a:p>
          <a:p>
            <a:r>
              <a:rPr lang="en-US" sz="2800" dirty="0" smtClean="0"/>
              <a:t>Multi-processing system</a:t>
            </a:r>
          </a:p>
          <a:p>
            <a:r>
              <a:rPr lang="en-US" sz="2800" dirty="0" smtClean="0"/>
              <a:t>Multi-threading programming in Java</a:t>
            </a:r>
          </a:p>
          <a:p>
            <a:r>
              <a:rPr lang="en-US" sz="2800" dirty="0" smtClean="0"/>
              <a:t>Thread Fundamentals in Java</a:t>
            </a:r>
          </a:p>
          <a:p>
            <a:r>
              <a:rPr lang="en-US" sz="2800" dirty="0" smtClean="0"/>
              <a:t>Thread states</a:t>
            </a: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22</a:t>
            </a:fld>
            <a:endParaRPr kumimoji="0"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124200"/>
            <a:ext cx="7696200" cy="685800"/>
          </a:xfrm>
        </p:spPr>
        <p:txBody>
          <a:bodyPr>
            <a:normAutofit/>
          </a:bodyPr>
          <a:lstStyle/>
          <a:p>
            <a:r>
              <a:rPr lang="en-US" dirty="0" smtClean="0"/>
              <a:t>Thank You</a:t>
            </a:r>
            <a:endParaRPr lang="en-US" dirty="0"/>
          </a:p>
        </p:txBody>
      </p:sp>
      <p:sp>
        <p:nvSpPr>
          <p:cNvPr id="3" name="Content Placeholder 2"/>
          <p:cNvSpPr>
            <a:spLocks noGrp="1"/>
          </p:cNvSpPr>
          <p:nvPr>
            <p:ph sz="quarter" idx="1"/>
          </p:nvPr>
        </p:nvSpPr>
        <p:spPr/>
        <p:txBody>
          <a:bodyPr/>
          <a:lstStyle/>
          <a:p>
            <a:endParaRPr lang="en-US" dirty="0"/>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23</a:t>
            </a:fld>
            <a:endParaRPr kumimoji="0"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smtClean="0"/>
              <a:t>Review</a:t>
            </a:r>
          </a:p>
        </p:txBody>
      </p:sp>
      <p:sp>
        <p:nvSpPr>
          <p:cNvPr id="14339" name="Content Placeholder 2"/>
          <p:cNvSpPr>
            <a:spLocks noGrp="1"/>
          </p:cNvSpPr>
          <p:nvPr>
            <p:ph idx="1"/>
          </p:nvPr>
        </p:nvSpPr>
        <p:spPr>
          <a:xfrm>
            <a:off x="762000" y="990600"/>
            <a:ext cx="8153400" cy="4953000"/>
          </a:xfrm>
        </p:spPr>
        <p:txBody>
          <a:bodyPr>
            <a:noAutofit/>
          </a:bodyPr>
          <a:lstStyle/>
          <a:p>
            <a:pPr>
              <a:buNone/>
            </a:pPr>
            <a:r>
              <a:rPr lang="en-US" sz="2400" b="1" i="1" dirty="0" smtClean="0">
                <a:latin typeface="Arial" charset="0"/>
                <a:cs typeface="Arial" charset="0"/>
              </a:rPr>
              <a:t>Concepts introduced in the course OOP using Java</a:t>
            </a:r>
            <a:r>
              <a:rPr lang="en-US" sz="2400" dirty="0" smtClean="0">
                <a:latin typeface="Arial" charset="0"/>
                <a:cs typeface="Arial" charset="0"/>
              </a:rPr>
              <a:t>:</a:t>
            </a:r>
          </a:p>
          <a:p>
            <a:r>
              <a:rPr lang="en-US" sz="2400" dirty="0" smtClean="0">
                <a:latin typeface="Arial" charset="0"/>
                <a:cs typeface="Arial" charset="0"/>
              </a:rPr>
              <a:t>Object = properties + methods</a:t>
            </a:r>
          </a:p>
          <a:p>
            <a:r>
              <a:rPr lang="en-US" sz="2400" dirty="0" smtClean="0">
                <a:latin typeface="Arial" charset="0"/>
                <a:cs typeface="Arial" charset="0"/>
              </a:rPr>
              <a:t>Benefits of OO Implementation: encapsulation, inheritance, polymorphism</a:t>
            </a:r>
          </a:p>
          <a:p>
            <a:r>
              <a:rPr lang="en-US" sz="2400" dirty="0" smtClean="0">
                <a:latin typeface="Arial" charset="0"/>
                <a:cs typeface="Arial" charset="0"/>
              </a:rPr>
              <a:t>Encapsulation is implemented by modifiers</a:t>
            </a:r>
          </a:p>
          <a:p>
            <a:r>
              <a:rPr lang="en-US" sz="2400" dirty="0" smtClean="0">
                <a:latin typeface="Arial" charset="0"/>
                <a:cs typeface="Arial" charset="0"/>
              </a:rPr>
              <a:t>Inheritance: Subclass inherits declaration of base class (Java is a single inheritance OOP language, the class Object is the ultimate Java class</a:t>
            </a:r>
          </a:p>
          <a:p>
            <a:r>
              <a:rPr lang="en-US" sz="2400" dirty="0" smtClean="0">
                <a:latin typeface="Arial" charset="0"/>
                <a:cs typeface="Arial" charset="0"/>
              </a:rPr>
              <a:t> Polymorphism in Java is implemented by overloading and overriding methods </a:t>
            </a: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3</a:t>
            </a:fld>
            <a:endParaRPr kumimoji="0"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smtClean="0"/>
              <a:t>Review</a:t>
            </a:r>
          </a:p>
        </p:txBody>
      </p:sp>
      <p:sp>
        <p:nvSpPr>
          <p:cNvPr id="14339" name="Content Placeholder 2"/>
          <p:cNvSpPr>
            <a:spLocks noGrp="1"/>
          </p:cNvSpPr>
          <p:nvPr>
            <p:ph idx="1"/>
          </p:nvPr>
        </p:nvSpPr>
        <p:spPr>
          <a:xfrm>
            <a:off x="762000" y="990600"/>
            <a:ext cx="8153400" cy="4953000"/>
          </a:xfrm>
        </p:spPr>
        <p:txBody>
          <a:bodyPr>
            <a:noAutofit/>
          </a:bodyPr>
          <a:lstStyle/>
          <a:p>
            <a:r>
              <a:rPr lang="en-US" sz="2800" dirty="0" smtClean="0">
                <a:latin typeface="Arial" charset="0"/>
                <a:cs typeface="Arial" charset="0"/>
              </a:rPr>
              <a:t>Class: A template (blueprint) for a group of similar instances</a:t>
            </a:r>
          </a:p>
          <a:p>
            <a:r>
              <a:rPr lang="en-US" sz="2800" dirty="0" smtClean="0">
                <a:latin typeface="Arial" charset="0"/>
                <a:cs typeface="Arial" charset="0"/>
              </a:rPr>
              <a:t>Interface:  the core of some classes</a:t>
            </a:r>
          </a:p>
          <a:p>
            <a:r>
              <a:rPr lang="en-US" sz="2800" dirty="0" smtClean="0">
                <a:latin typeface="Arial" charset="0"/>
                <a:cs typeface="Arial" charset="0"/>
              </a:rPr>
              <a:t>Abstract class is a class containing abstract methods  (some methods are prototyped only) </a:t>
            </a:r>
          </a:p>
          <a:p>
            <a:r>
              <a:rPr lang="en-US" sz="2800" dirty="0" smtClean="0">
                <a:latin typeface="Arial" charset="0"/>
                <a:cs typeface="Arial" charset="0"/>
              </a:rPr>
              <a:t>Anonymous class: A concrete class developed from an abstract class or an interface but it is not named:</a:t>
            </a:r>
          </a:p>
          <a:p>
            <a:r>
              <a:rPr lang="en-US" sz="2800" dirty="0" smtClean="0">
                <a:latin typeface="Arial" charset="0"/>
                <a:cs typeface="Arial" charset="0"/>
              </a:rPr>
              <a:t>Nested class: a class which is declared in the declaration of the enclosing class</a:t>
            </a:r>
          </a:p>
          <a:p>
            <a:r>
              <a:rPr lang="en-US" sz="2800" dirty="0" smtClean="0">
                <a:latin typeface="Arial" charset="0"/>
                <a:cs typeface="Arial" charset="0"/>
              </a:rPr>
              <a:t>Enum type: Declaration of some constants</a:t>
            </a: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4</a:t>
            </a:fld>
            <a:endParaRPr kumimoji="0"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smtClean="0"/>
              <a:t>Review</a:t>
            </a:r>
          </a:p>
        </p:txBody>
      </p:sp>
      <p:sp>
        <p:nvSpPr>
          <p:cNvPr id="14339" name="Content Placeholder 2"/>
          <p:cNvSpPr>
            <a:spLocks noGrp="1"/>
          </p:cNvSpPr>
          <p:nvPr>
            <p:ph idx="1"/>
          </p:nvPr>
        </p:nvSpPr>
        <p:spPr>
          <a:xfrm>
            <a:off x="685800" y="1143000"/>
            <a:ext cx="8229600" cy="4876800"/>
          </a:xfrm>
        </p:spPr>
        <p:txBody>
          <a:bodyPr>
            <a:noAutofit/>
          </a:bodyPr>
          <a:lstStyle/>
          <a:p>
            <a:r>
              <a:rPr lang="en-US" sz="1800" b="1" u="sng" dirty="0" smtClean="0">
                <a:latin typeface="Arial" charset="0"/>
                <a:cs typeface="Arial" charset="0"/>
              </a:rPr>
              <a:t>Class Declaration:</a:t>
            </a:r>
          </a:p>
          <a:p>
            <a:pPr>
              <a:buNone/>
            </a:pPr>
            <a:r>
              <a:rPr lang="en-US" sz="1800" dirty="0" smtClean="0">
                <a:latin typeface="Arial" charset="0"/>
                <a:cs typeface="Arial" charset="0"/>
              </a:rPr>
              <a:t>    [public] class </a:t>
            </a:r>
            <a:r>
              <a:rPr lang="en-US" sz="1800" b="1" dirty="0" smtClean="0">
                <a:latin typeface="Arial" charset="0"/>
                <a:cs typeface="Arial" charset="0"/>
              </a:rPr>
              <a:t>ClassName</a:t>
            </a:r>
            <a:r>
              <a:rPr lang="en-US" sz="1800" dirty="0" smtClean="0">
                <a:latin typeface="Arial" charset="0"/>
                <a:cs typeface="Arial" charset="0"/>
              </a:rPr>
              <a:t> [extends </a:t>
            </a:r>
            <a:r>
              <a:rPr lang="en-US" sz="1800" b="1" dirty="0" smtClean="0">
                <a:latin typeface="Arial" charset="0"/>
                <a:cs typeface="Arial" charset="0"/>
              </a:rPr>
              <a:t>BaseClass</a:t>
            </a:r>
            <a:r>
              <a:rPr lang="en-US" sz="1800" dirty="0" smtClean="0">
                <a:latin typeface="Arial" charset="0"/>
                <a:cs typeface="Arial" charset="0"/>
              </a:rPr>
              <a:t>] [implements </a:t>
            </a:r>
            <a:r>
              <a:rPr lang="en-US" sz="1800" b="1" dirty="0" smtClean="0">
                <a:latin typeface="Arial" charset="0"/>
                <a:cs typeface="Arial" charset="0"/>
              </a:rPr>
              <a:t>Interface</a:t>
            </a:r>
            <a:r>
              <a:rPr lang="en-US" sz="1800" dirty="0" smtClean="0">
                <a:latin typeface="Arial" charset="0"/>
                <a:cs typeface="Arial" charset="0"/>
              </a:rPr>
              <a:t>] { </a:t>
            </a:r>
          </a:p>
          <a:p>
            <a:pPr>
              <a:buNone/>
            </a:pPr>
            <a:r>
              <a:rPr lang="en-US" sz="1800" dirty="0" smtClean="0">
                <a:latin typeface="Arial" charset="0"/>
                <a:cs typeface="Arial" charset="0"/>
              </a:rPr>
              <a:t>        [modifiers] DataType </a:t>
            </a:r>
            <a:r>
              <a:rPr lang="en-US" sz="1800" b="1" dirty="0" smtClean="0">
                <a:latin typeface="Arial" charset="0"/>
                <a:cs typeface="Arial" charset="0"/>
              </a:rPr>
              <a:t>field1</a:t>
            </a:r>
            <a:r>
              <a:rPr lang="en-US" sz="1800" dirty="0" smtClean="0">
                <a:latin typeface="Arial" charset="0"/>
                <a:cs typeface="Arial" charset="0"/>
              </a:rPr>
              <a:t> [ = initialValue];</a:t>
            </a:r>
          </a:p>
          <a:p>
            <a:pPr>
              <a:buNone/>
            </a:pPr>
            <a:r>
              <a:rPr lang="en-US" sz="1800" dirty="0" smtClean="0">
                <a:latin typeface="Arial" charset="0"/>
                <a:cs typeface="Arial" charset="0"/>
              </a:rPr>
              <a:t>        [modifier]  </a:t>
            </a:r>
            <a:r>
              <a:rPr lang="en-US" sz="1800" b="1" dirty="0" smtClean="0">
                <a:latin typeface="Arial" charset="0"/>
                <a:cs typeface="Arial" charset="0"/>
              </a:rPr>
              <a:t>ClassName</a:t>
            </a:r>
            <a:r>
              <a:rPr lang="en-US" sz="1800" dirty="0" smtClean="0">
                <a:latin typeface="Arial" charset="0"/>
                <a:cs typeface="Arial" charset="0"/>
              </a:rPr>
              <a:t> (params) {  // constructor</a:t>
            </a:r>
          </a:p>
          <a:p>
            <a:pPr>
              <a:buNone/>
            </a:pPr>
            <a:r>
              <a:rPr lang="en-US" sz="1800" dirty="0" smtClean="0">
                <a:latin typeface="Arial" charset="0"/>
                <a:cs typeface="Arial" charset="0"/>
              </a:rPr>
              <a:t>        &lt;code&gt;</a:t>
            </a:r>
          </a:p>
          <a:p>
            <a:pPr>
              <a:buNone/>
            </a:pPr>
            <a:r>
              <a:rPr lang="en-US" sz="1800" dirty="0" smtClean="0">
                <a:latin typeface="Arial" charset="0"/>
                <a:cs typeface="Arial" charset="0"/>
              </a:rPr>
              <a:t>        }</a:t>
            </a:r>
          </a:p>
          <a:p>
            <a:pPr>
              <a:buNone/>
            </a:pPr>
            <a:r>
              <a:rPr lang="en-US" sz="1800" dirty="0" smtClean="0">
                <a:latin typeface="Arial" charset="0"/>
                <a:cs typeface="Arial" charset="0"/>
              </a:rPr>
              <a:t>       [modifier]  </a:t>
            </a:r>
            <a:r>
              <a:rPr lang="en-US" sz="1800" b="1" dirty="0" smtClean="0">
                <a:latin typeface="Arial" charset="0"/>
                <a:cs typeface="Arial" charset="0"/>
              </a:rPr>
              <a:t>methodName</a:t>
            </a:r>
            <a:r>
              <a:rPr lang="en-US" sz="1800" dirty="0" smtClean="0">
                <a:latin typeface="Arial" charset="0"/>
                <a:cs typeface="Arial" charset="0"/>
              </a:rPr>
              <a:t>(params) {  // method</a:t>
            </a:r>
          </a:p>
          <a:p>
            <a:pPr>
              <a:buNone/>
            </a:pPr>
            <a:r>
              <a:rPr lang="en-US" sz="1800" dirty="0" smtClean="0">
                <a:latin typeface="Arial" charset="0"/>
                <a:cs typeface="Arial" charset="0"/>
              </a:rPr>
              <a:t>        &lt;code&gt;</a:t>
            </a:r>
          </a:p>
          <a:p>
            <a:pPr>
              <a:buNone/>
            </a:pPr>
            <a:r>
              <a:rPr lang="en-US" sz="1800" dirty="0" smtClean="0">
                <a:latin typeface="Arial" charset="0"/>
                <a:cs typeface="Arial" charset="0"/>
              </a:rPr>
              <a:t>        }</a:t>
            </a:r>
          </a:p>
          <a:p>
            <a:pPr>
              <a:buNone/>
            </a:pPr>
            <a:r>
              <a:rPr lang="en-US" sz="1800" dirty="0" smtClean="0">
                <a:latin typeface="Arial" charset="0"/>
                <a:cs typeface="Arial" charset="0"/>
              </a:rPr>
              <a:t>    }</a:t>
            </a:r>
            <a:endParaRPr lang="en-US" sz="1800" b="1" dirty="0" smtClean="0">
              <a:latin typeface="Arial" charset="0"/>
              <a:cs typeface="Arial" charset="0"/>
            </a:endParaRPr>
          </a:p>
          <a:p>
            <a:r>
              <a:rPr lang="en-US" sz="1800" b="1" u="sng" dirty="0" smtClean="0">
                <a:latin typeface="Arial" charset="0"/>
                <a:cs typeface="Arial" charset="0"/>
              </a:rPr>
              <a:t>Creating objects:</a:t>
            </a:r>
            <a:r>
              <a:rPr lang="en-US" sz="1800" dirty="0" smtClean="0">
                <a:latin typeface="Arial" charset="0"/>
                <a:cs typeface="Arial" charset="0"/>
              </a:rPr>
              <a:t>     ClassName  obj = </a:t>
            </a:r>
            <a:r>
              <a:rPr lang="en-US" sz="1800" b="1" dirty="0" smtClean="0">
                <a:latin typeface="Arial" charset="0"/>
                <a:cs typeface="Arial" charset="0"/>
              </a:rPr>
              <a:t>new</a:t>
            </a:r>
            <a:r>
              <a:rPr lang="en-US" sz="1800" dirty="0" smtClean="0">
                <a:latin typeface="Arial" charset="0"/>
                <a:cs typeface="Arial" charset="0"/>
              </a:rPr>
              <a:t> ClassName(params)</a:t>
            </a:r>
          </a:p>
          <a:p>
            <a:r>
              <a:rPr lang="en-US" sz="1800" b="1" u="sng" dirty="0" smtClean="0">
                <a:latin typeface="Arial" charset="0"/>
                <a:cs typeface="Arial" charset="0"/>
              </a:rPr>
              <a:t>Accessing an object</a:t>
            </a:r>
            <a:r>
              <a:rPr lang="en-US" sz="1800" dirty="0" smtClean="0">
                <a:latin typeface="Arial" charset="0"/>
                <a:cs typeface="Arial" charset="0"/>
              </a:rPr>
              <a:t>:   </a:t>
            </a:r>
            <a:r>
              <a:rPr lang="en-US" sz="1800" b="1" dirty="0" smtClean="0">
                <a:latin typeface="Arial" charset="0"/>
                <a:cs typeface="Arial" charset="0"/>
              </a:rPr>
              <a:t>obj.field</a:t>
            </a:r>
            <a:r>
              <a:rPr lang="en-US" sz="1800" dirty="0" smtClean="0">
                <a:latin typeface="Arial" charset="0"/>
                <a:cs typeface="Arial" charset="0"/>
              </a:rPr>
              <a:t>  or </a:t>
            </a:r>
            <a:r>
              <a:rPr lang="en-US" sz="1800" b="1" dirty="0" smtClean="0">
                <a:latin typeface="Arial" charset="0"/>
                <a:cs typeface="Arial" charset="0"/>
              </a:rPr>
              <a:t>obj.methodeName(args)</a:t>
            </a:r>
          </a:p>
          <a:p>
            <a:pPr>
              <a:buNone/>
            </a:pPr>
            <a:endParaRPr lang="en-US" sz="1800" dirty="0" smtClean="0">
              <a:latin typeface="Arial" charset="0"/>
              <a:cs typeface="Arial" charset="0"/>
            </a:endParaRP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5</a:t>
            </a:fld>
            <a:endParaRPr kumimoji="0"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t>Objectives</a:t>
            </a:r>
          </a:p>
        </p:txBody>
      </p:sp>
      <p:sp>
        <p:nvSpPr>
          <p:cNvPr id="15363" name="Content Placeholder 2"/>
          <p:cNvSpPr>
            <a:spLocks noGrp="1"/>
          </p:cNvSpPr>
          <p:nvPr>
            <p:ph idx="1"/>
          </p:nvPr>
        </p:nvSpPr>
        <p:spPr>
          <a:xfrm>
            <a:off x="914400" y="2057400"/>
            <a:ext cx="7772400" cy="1752600"/>
          </a:xfrm>
        </p:spPr>
        <p:txBody>
          <a:bodyPr>
            <a:normAutofit/>
          </a:bodyPr>
          <a:lstStyle/>
          <a:p>
            <a:r>
              <a:rPr lang="en-US" sz="2800" dirty="0" smtClean="0"/>
              <a:t>Multi-Processing System</a:t>
            </a:r>
          </a:p>
          <a:p>
            <a:r>
              <a:rPr lang="en-US" sz="2800" dirty="0" smtClean="0"/>
              <a:t>Threads and Multi-Threading Program</a:t>
            </a:r>
          </a:p>
          <a:p>
            <a:r>
              <a:rPr lang="en-US" sz="2800" dirty="0" smtClean="0"/>
              <a:t>Thread Fundamentals in Java</a:t>
            </a: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6</a:t>
            </a:fld>
            <a:endParaRPr kumimoji="0"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696200" cy="1219200"/>
          </a:xfrm>
        </p:spPr>
        <p:txBody>
          <a:bodyPr>
            <a:normAutofit fontScale="90000"/>
          </a:bodyPr>
          <a:lstStyle/>
          <a:p>
            <a:r>
              <a:rPr lang="en-US" dirty="0" smtClean="0"/>
              <a:t>1- Processes and</a:t>
            </a:r>
            <a:br>
              <a:rPr lang="en-US" dirty="0" smtClean="0"/>
            </a:br>
            <a:r>
              <a:rPr lang="en-US" dirty="0" smtClean="0"/>
              <a:t>Multi-Processing System</a:t>
            </a:r>
            <a:endParaRPr lang="en-US" dirty="0"/>
          </a:p>
        </p:txBody>
      </p:sp>
      <p:sp>
        <p:nvSpPr>
          <p:cNvPr id="5" name="Content Placeholder 4"/>
          <p:cNvSpPr>
            <a:spLocks noGrp="1"/>
          </p:cNvSpPr>
          <p:nvPr>
            <p:ph sz="quarter" idx="1"/>
          </p:nvPr>
        </p:nvSpPr>
        <p:spPr>
          <a:xfrm>
            <a:off x="533400" y="1524000"/>
            <a:ext cx="5257800" cy="4572000"/>
          </a:xfrm>
        </p:spPr>
        <p:txBody>
          <a:bodyPr>
            <a:noAutofit/>
          </a:bodyPr>
          <a:lstStyle/>
          <a:p>
            <a:r>
              <a:rPr lang="en-US" dirty="0" smtClean="0">
                <a:solidFill>
                  <a:srgbClr val="0000FF"/>
                </a:solidFill>
              </a:rPr>
              <a:t>Program</a:t>
            </a:r>
            <a:r>
              <a:rPr lang="en-US" dirty="0" smtClean="0"/>
              <a:t>: An executable file (data + code) stored in secondary memory(disk).</a:t>
            </a:r>
          </a:p>
          <a:p>
            <a:r>
              <a:rPr lang="en-US" dirty="0" smtClean="0">
                <a:solidFill>
                  <a:srgbClr val="0000FF"/>
                </a:solidFill>
              </a:rPr>
              <a:t>Process</a:t>
            </a:r>
            <a:r>
              <a:rPr lang="en-US" dirty="0" smtClean="0"/>
              <a:t>: A program in running. It’s data and code are loaded to RAM in a contiguous memory block.</a:t>
            </a:r>
          </a:p>
          <a:p>
            <a:r>
              <a:rPr lang="en-US" dirty="0" smtClean="0">
                <a:solidFill>
                  <a:srgbClr val="0000FF"/>
                </a:solidFill>
              </a:rPr>
              <a:t>Multi-Processing System</a:t>
            </a:r>
            <a:r>
              <a:rPr lang="en-US" dirty="0" smtClean="0"/>
              <a:t>: An operating system allows some processes running concurrently</a:t>
            </a:r>
          </a:p>
        </p:txBody>
      </p:sp>
      <p:sp>
        <p:nvSpPr>
          <p:cNvPr id="15" name="Slide Number Placeholder 14"/>
          <p:cNvSpPr>
            <a:spLocks noGrp="1"/>
          </p:cNvSpPr>
          <p:nvPr>
            <p:ph type="sldNum" sz="quarter" idx="12"/>
          </p:nvPr>
        </p:nvSpPr>
        <p:spPr/>
        <p:txBody>
          <a:bodyPr/>
          <a:lstStyle/>
          <a:p>
            <a:fld id="{CA15C064-DD44-4CAC-873E-2D1F54821676}" type="slidenum">
              <a:rPr kumimoji="0" lang="en-US" smtClean="0"/>
              <a:pPr/>
              <a:t>7</a:t>
            </a:fld>
            <a:endParaRPr kumimoji="0" lang="en-US" dirty="0"/>
          </a:p>
        </p:txBody>
      </p:sp>
      <p:grpSp>
        <p:nvGrpSpPr>
          <p:cNvPr id="29" name="Group 28"/>
          <p:cNvGrpSpPr/>
          <p:nvPr/>
        </p:nvGrpSpPr>
        <p:grpSpPr>
          <a:xfrm>
            <a:off x="6248400" y="1371600"/>
            <a:ext cx="1448594" cy="3963194"/>
            <a:chOff x="7238206" y="1066800"/>
            <a:chExt cx="1448594" cy="3963194"/>
          </a:xfrm>
        </p:grpSpPr>
        <p:cxnSp>
          <p:nvCxnSpPr>
            <p:cNvPr id="8" name="Straight Connector 7"/>
            <p:cNvCxnSpPr/>
            <p:nvPr/>
          </p:nvCxnSpPr>
          <p:spPr>
            <a:xfrm rot="5400000">
              <a:off x="5257800" y="3048000"/>
              <a:ext cx="396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6704806" y="3047206"/>
              <a:ext cx="3962400" cy="1588"/>
            </a:xfrm>
            <a:prstGeom prst="line">
              <a:avLst/>
            </a:prstGeom>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7239000" y="3962400"/>
              <a:ext cx="1447800" cy="838200"/>
              <a:chOff x="7239000" y="3962400"/>
              <a:chExt cx="1447800" cy="838200"/>
            </a:xfrm>
          </p:grpSpPr>
          <p:sp>
            <p:nvSpPr>
              <p:cNvPr id="6" name="Rectangle 5"/>
              <p:cNvSpPr/>
              <p:nvPr/>
            </p:nvSpPr>
            <p:spPr>
              <a:xfrm>
                <a:off x="7239000" y="3962400"/>
                <a:ext cx="1447800" cy="8382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7315200" y="4038600"/>
                <a:ext cx="1295400" cy="3048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endParaRPr lang="en-US" dirty="0"/>
              </a:p>
            </p:txBody>
          </p:sp>
          <p:sp>
            <p:nvSpPr>
              <p:cNvPr id="11" name="Rectangle 10"/>
              <p:cNvSpPr/>
              <p:nvPr/>
            </p:nvSpPr>
            <p:spPr>
              <a:xfrm>
                <a:off x="7315200" y="4343400"/>
                <a:ext cx="1295400"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Code</a:t>
                </a:r>
              </a:p>
              <a:p>
                <a:pPr algn="ctr"/>
                <a:endParaRPr lang="en-US" dirty="0"/>
              </a:p>
            </p:txBody>
          </p:sp>
        </p:grpSp>
        <p:grpSp>
          <p:nvGrpSpPr>
            <p:cNvPr id="17" name="Group 16"/>
            <p:cNvGrpSpPr/>
            <p:nvPr/>
          </p:nvGrpSpPr>
          <p:grpSpPr>
            <a:xfrm>
              <a:off x="7239000" y="3048000"/>
              <a:ext cx="1447800" cy="838200"/>
              <a:chOff x="7239000" y="3962400"/>
              <a:chExt cx="1447800" cy="838200"/>
            </a:xfrm>
          </p:grpSpPr>
          <p:sp>
            <p:nvSpPr>
              <p:cNvPr id="18" name="Rectangle 17"/>
              <p:cNvSpPr/>
              <p:nvPr/>
            </p:nvSpPr>
            <p:spPr>
              <a:xfrm>
                <a:off x="7239000" y="3962400"/>
                <a:ext cx="1447800" cy="8382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p:nvSpPr>
            <p:spPr>
              <a:xfrm>
                <a:off x="7315200" y="4038600"/>
                <a:ext cx="1295400" cy="3048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endParaRPr lang="en-US" dirty="0"/>
              </a:p>
            </p:txBody>
          </p:sp>
          <p:sp>
            <p:nvSpPr>
              <p:cNvPr id="20" name="Rectangle 19"/>
              <p:cNvSpPr/>
              <p:nvPr/>
            </p:nvSpPr>
            <p:spPr>
              <a:xfrm>
                <a:off x="7315200" y="4343400"/>
                <a:ext cx="1295400"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Code</a:t>
                </a:r>
              </a:p>
              <a:p>
                <a:pPr algn="ctr"/>
                <a:endParaRPr lang="en-US" dirty="0"/>
              </a:p>
            </p:txBody>
          </p:sp>
        </p:grpSp>
        <p:grpSp>
          <p:nvGrpSpPr>
            <p:cNvPr id="21" name="Group 20"/>
            <p:cNvGrpSpPr/>
            <p:nvPr/>
          </p:nvGrpSpPr>
          <p:grpSpPr>
            <a:xfrm>
              <a:off x="7239000" y="2133600"/>
              <a:ext cx="1447800" cy="838200"/>
              <a:chOff x="7239000" y="3962400"/>
              <a:chExt cx="1447800" cy="838200"/>
            </a:xfrm>
          </p:grpSpPr>
          <p:sp>
            <p:nvSpPr>
              <p:cNvPr id="22" name="Rectangle 21"/>
              <p:cNvSpPr/>
              <p:nvPr/>
            </p:nvSpPr>
            <p:spPr>
              <a:xfrm>
                <a:off x="7239000" y="3962400"/>
                <a:ext cx="1447800" cy="8382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p:nvSpPr>
            <p:spPr>
              <a:xfrm>
                <a:off x="7315200" y="4038600"/>
                <a:ext cx="1295400" cy="3048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endParaRPr lang="en-US" dirty="0"/>
              </a:p>
            </p:txBody>
          </p:sp>
          <p:sp>
            <p:nvSpPr>
              <p:cNvPr id="24" name="Rectangle 23"/>
              <p:cNvSpPr/>
              <p:nvPr/>
            </p:nvSpPr>
            <p:spPr>
              <a:xfrm>
                <a:off x="7315200" y="4343400"/>
                <a:ext cx="1295400"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Code</a:t>
                </a:r>
              </a:p>
              <a:p>
                <a:pPr algn="ctr"/>
                <a:endParaRPr lang="en-US" dirty="0"/>
              </a:p>
            </p:txBody>
          </p:sp>
        </p:grpSp>
        <p:grpSp>
          <p:nvGrpSpPr>
            <p:cNvPr id="25" name="Group 24"/>
            <p:cNvGrpSpPr/>
            <p:nvPr/>
          </p:nvGrpSpPr>
          <p:grpSpPr>
            <a:xfrm>
              <a:off x="7239000" y="1219200"/>
              <a:ext cx="1447800" cy="838200"/>
              <a:chOff x="7239000" y="3962400"/>
              <a:chExt cx="1447800" cy="838200"/>
            </a:xfrm>
          </p:grpSpPr>
          <p:sp>
            <p:nvSpPr>
              <p:cNvPr id="26" name="Rectangle 25"/>
              <p:cNvSpPr/>
              <p:nvPr/>
            </p:nvSpPr>
            <p:spPr>
              <a:xfrm>
                <a:off x="7239000" y="3962400"/>
                <a:ext cx="1447800" cy="8382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p:nvSpPr>
            <p:spPr>
              <a:xfrm>
                <a:off x="7315200" y="4038600"/>
                <a:ext cx="1295400" cy="3048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endParaRPr lang="en-US" dirty="0"/>
              </a:p>
            </p:txBody>
          </p:sp>
          <p:sp>
            <p:nvSpPr>
              <p:cNvPr id="28" name="Rectangle 27"/>
              <p:cNvSpPr/>
              <p:nvPr/>
            </p:nvSpPr>
            <p:spPr>
              <a:xfrm>
                <a:off x="7315200" y="4343400"/>
                <a:ext cx="1295400"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Code</a:t>
                </a:r>
              </a:p>
              <a:p>
                <a:pPr algn="ctr"/>
                <a:endParaRPr lang="en-US" dirty="0"/>
              </a:p>
            </p:txBody>
          </p:sp>
        </p:grpSp>
      </p:grpSp>
      <p:sp>
        <p:nvSpPr>
          <p:cNvPr id="30" name="Rectangle 29"/>
          <p:cNvSpPr/>
          <p:nvPr/>
        </p:nvSpPr>
        <p:spPr>
          <a:xfrm>
            <a:off x="7848600" y="1524000"/>
            <a:ext cx="990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P1</a:t>
            </a:r>
            <a:endParaRPr lang="en-US" sz="2400" dirty="0"/>
          </a:p>
        </p:txBody>
      </p:sp>
      <p:sp>
        <p:nvSpPr>
          <p:cNvPr id="31" name="Rectangle 30"/>
          <p:cNvSpPr/>
          <p:nvPr/>
        </p:nvSpPr>
        <p:spPr>
          <a:xfrm>
            <a:off x="7848600" y="2438400"/>
            <a:ext cx="990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P2</a:t>
            </a:r>
            <a:endParaRPr lang="en-US" sz="2400" dirty="0"/>
          </a:p>
        </p:txBody>
      </p:sp>
      <p:sp>
        <p:nvSpPr>
          <p:cNvPr id="32" name="Rectangle 31"/>
          <p:cNvSpPr/>
          <p:nvPr/>
        </p:nvSpPr>
        <p:spPr>
          <a:xfrm>
            <a:off x="7848600" y="3352800"/>
            <a:ext cx="990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P3</a:t>
            </a:r>
            <a:endParaRPr lang="en-US" sz="2400" dirty="0"/>
          </a:p>
        </p:txBody>
      </p:sp>
      <p:sp>
        <p:nvSpPr>
          <p:cNvPr id="33" name="Rectangle 32"/>
          <p:cNvSpPr/>
          <p:nvPr/>
        </p:nvSpPr>
        <p:spPr>
          <a:xfrm>
            <a:off x="7848600" y="4267200"/>
            <a:ext cx="990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P4</a:t>
            </a:r>
            <a:endParaRPr lang="en-US"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1447800" y="152400"/>
            <a:ext cx="7010400" cy="1371600"/>
          </a:xfrm>
        </p:spPr>
        <p:txBody>
          <a:bodyPr/>
          <a:lstStyle/>
          <a:p>
            <a:r>
              <a:rPr lang="en-US" dirty="0" smtClean="0"/>
              <a:t>Processes and Multi Processing System…</a:t>
            </a:r>
          </a:p>
        </p:txBody>
      </p:sp>
      <p:sp>
        <p:nvSpPr>
          <p:cNvPr id="16387" name="Content Placeholder 2"/>
          <p:cNvSpPr>
            <a:spLocks noGrp="1"/>
          </p:cNvSpPr>
          <p:nvPr>
            <p:ph idx="1"/>
          </p:nvPr>
        </p:nvSpPr>
        <p:spPr>
          <a:xfrm>
            <a:off x="304800" y="1600200"/>
            <a:ext cx="8610600" cy="4572000"/>
          </a:xfrm>
        </p:spPr>
        <p:txBody>
          <a:bodyPr>
            <a:normAutofit fontScale="92500"/>
          </a:bodyPr>
          <a:lstStyle/>
          <a:p>
            <a:r>
              <a:rPr lang="en-US" dirty="0" smtClean="0"/>
              <a:t>A </a:t>
            </a:r>
            <a:r>
              <a:rPr lang="en-US" dirty="0" smtClean="0">
                <a:solidFill>
                  <a:srgbClr val="0000FF"/>
                </a:solidFill>
              </a:rPr>
              <a:t>process</a:t>
            </a:r>
            <a:r>
              <a:rPr lang="en-US" dirty="0" smtClean="0"/>
              <a:t> has a self-contained execution environment. A process generally has a complete, private set of basic run-time resources; in particular, each process has its own memory space.</a:t>
            </a:r>
          </a:p>
          <a:p>
            <a:r>
              <a:rPr lang="en-US" dirty="0" smtClean="0">
                <a:solidFill>
                  <a:srgbClr val="0000FF"/>
                </a:solidFill>
              </a:rPr>
              <a:t>Multi Processing/ Multi Tasking System</a:t>
            </a:r>
            <a:r>
              <a:rPr lang="en-US" dirty="0" smtClean="0"/>
              <a:t>: Almost of operating systems allows many processes executing concurrently.</a:t>
            </a:r>
          </a:p>
          <a:p>
            <a:r>
              <a:rPr lang="en-US" dirty="0" smtClean="0"/>
              <a:t> </a:t>
            </a:r>
            <a:r>
              <a:rPr lang="en-US" dirty="0" smtClean="0">
                <a:solidFill>
                  <a:srgbClr val="0000FF"/>
                </a:solidFill>
              </a:rPr>
              <a:t>Open the </a:t>
            </a:r>
            <a:r>
              <a:rPr lang="en-US" b="1" i="1" dirty="0" smtClean="0">
                <a:solidFill>
                  <a:srgbClr val="0000FF"/>
                </a:solidFill>
              </a:rPr>
              <a:t>Task Manager </a:t>
            </a:r>
            <a:r>
              <a:rPr lang="en-US" dirty="0" smtClean="0">
                <a:solidFill>
                  <a:srgbClr val="0000FF"/>
                </a:solidFill>
              </a:rPr>
              <a:t> of Windows OS ( Ctrl+Alt+Del) to see current processes in your computer.</a:t>
            </a:r>
          </a:p>
          <a:p>
            <a:pPr lvl="1"/>
            <a:r>
              <a:rPr lang="en-US" dirty="0" smtClean="0"/>
              <a:t>Applications tag contains processes which you start them.</a:t>
            </a:r>
          </a:p>
          <a:p>
            <a:pPr lvl="1"/>
            <a:r>
              <a:rPr lang="en-US" dirty="0" smtClean="0"/>
              <a:t>Processes tag contains processes which automatically run immediately after the startup of OS.  </a:t>
            </a: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8</a:t>
            </a:fld>
            <a:endParaRPr kumimoji="0"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srcRect/>
          <a:stretch>
            <a:fillRect/>
          </a:stretch>
        </p:blipFill>
        <p:spPr bwMode="auto">
          <a:xfrm>
            <a:off x="228600" y="838200"/>
            <a:ext cx="4200525" cy="1571625"/>
          </a:xfrm>
          <a:prstGeom prst="rect">
            <a:avLst/>
          </a:prstGeom>
          <a:noFill/>
          <a:ln w="9525">
            <a:noFill/>
            <a:miter lim="800000"/>
            <a:headEnd/>
            <a:tailEnd/>
          </a:ln>
          <a:effectLst/>
        </p:spPr>
      </p:pic>
      <p:sp>
        <p:nvSpPr>
          <p:cNvPr id="16386" name="Title 1"/>
          <p:cNvSpPr>
            <a:spLocks noGrp="1"/>
          </p:cNvSpPr>
          <p:nvPr>
            <p:ph type="title"/>
          </p:nvPr>
        </p:nvSpPr>
        <p:spPr>
          <a:xfrm>
            <a:off x="533400" y="152400"/>
            <a:ext cx="8458200" cy="609600"/>
          </a:xfrm>
        </p:spPr>
        <p:txBody>
          <a:bodyPr>
            <a:normAutofit fontScale="90000"/>
          </a:bodyPr>
          <a:lstStyle/>
          <a:p>
            <a:r>
              <a:rPr lang="en-US" sz="3200" dirty="0" smtClean="0"/>
              <a:t>Processes and Multi Processing System…</a:t>
            </a: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9</a:t>
            </a:fld>
            <a:endParaRPr kumimoji="0" lang="en-US" dirty="0"/>
          </a:p>
        </p:txBody>
      </p:sp>
      <p:pic>
        <p:nvPicPr>
          <p:cNvPr id="1027" name="Picture 3"/>
          <p:cNvPicPr>
            <a:picLocks noChangeAspect="1" noChangeArrowheads="1"/>
          </p:cNvPicPr>
          <p:nvPr/>
        </p:nvPicPr>
        <p:blipFill>
          <a:blip r:embed="rId3"/>
          <a:srcRect/>
          <a:stretch>
            <a:fillRect/>
          </a:stretch>
        </p:blipFill>
        <p:spPr bwMode="auto">
          <a:xfrm>
            <a:off x="685800" y="2362200"/>
            <a:ext cx="4219575" cy="4324350"/>
          </a:xfrm>
          <a:prstGeom prst="rect">
            <a:avLst/>
          </a:prstGeom>
          <a:noFill/>
          <a:ln w="9525">
            <a:noFill/>
            <a:miter lim="800000"/>
            <a:headEnd/>
            <a:tailEnd/>
          </a:ln>
          <a:effectLst/>
        </p:spPr>
      </p:pic>
      <p:pic>
        <p:nvPicPr>
          <p:cNvPr id="1029" name="Picture 5"/>
          <p:cNvPicPr>
            <a:picLocks noChangeAspect="1" noChangeArrowheads="1"/>
          </p:cNvPicPr>
          <p:nvPr/>
        </p:nvPicPr>
        <p:blipFill>
          <a:blip r:embed="rId4"/>
          <a:srcRect/>
          <a:stretch>
            <a:fillRect/>
          </a:stretch>
        </p:blipFill>
        <p:spPr bwMode="auto">
          <a:xfrm>
            <a:off x="4953000" y="838200"/>
            <a:ext cx="3981450" cy="3514725"/>
          </a:xfrm>
          <a:prstGeom prst="rect">
            <a:avLst/>
          </a:prstGeom>
          <a:noFill/>
          <a:ln w="9525">
            <a:noFill/>
            <a:miter lim="800000"/>
            <a:headEnd/>
            <a:tailEnd/>
          </a:ln>
          <a:effectLst/>
        </p:spPr>
      </p:pic>
      <p:sp>
        <p:nvSpPr>
          <p:cNvPr id="10" name="TextBox 9"/>
          <p:cNvSpPr txBox="1"/>
          <p:nvPr/>
        </p:nvSpPr>
        <p:spPr>
          <a:xfrm>
            <a:off x="4191000" y="4857690"/>
            <a:ext cx="4724400" cy="707886"/>
          </a:xfrm>
          <a:prstGeom prst="rect">
            <a:avLst/>
          </a:prstGeom>
          <a:solidFill>
            <a:srgbClr val="0000FF"/>
          </a:solidFill>
        </p:spPr>
        <p:txBody>
          <a:bodyPr wrap="square" rtlCol="0">
            <a:spAutoFit/>
          </a:bodyPr>
          <a:lstStyle/>
          <a:p>
            <a:r>
              <a:rPr lang="en-US" sz="2000" dirty="0" smtClean="0">
                <a:solidFill>
                  <a:schemeClr val="bg1"/>
                </a:solidFill>
              </a:rPr>
              <a:t>CPU 2 cores </a:t>
            </a:r>
            <a:r>
              <a:rPr lang="en-US" sz="2000" dirty="0" smtClean="0">
                <a:solidFill>
                  <a:schemeClr val="bg1"/>
                </a:solidFill>
                <a:sym typeface="Wingdings" pitchFamily="2" charset="2"/>
              </a:rPr>
              <a:t> 1 core runs 33 (66/2) processes</a:t>
            </a:r>
          </a:p>
          <a:p>
            <a:r>
              <a:rPr lang="en-US" sz="2000" dirty="0" smtClean="0">
                <a:solidFill>
                  <a:schemeClr val="bg1"/>
                </a:solidFill>
                <a:sym typeface="Wingdings" pitchFamily="2" charset="2"/>
              </a:rPr>
              <a:t> Pseudo -parallelism</a:t>
            </a:r>
            <a:endParaRPr lang="en-US" sz="2000" dirty="0">
              <a:solidFill>
                <a:schemeClr val="bg1"/>
              </a:solidFill>
            </a:endParaRPr>
          </a:p>
        </p:txBody>
      </p:sp>
      <p:cxnSp>
        <p:nvCxnSpPr>
          <p:cNvPr id="12" name="Straight Arrow Connector 11"/>
          <p:cNvCxnSpPr/>
          <p:nvPr/>
        </p:nvCxnSpPr>
        <p:spPr>
          <a:xfrm rot="10800000" flipV="1">
            <a:off x="5715000" y="3810000"/>
            <a:ext cx="23622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996</TotalTime>
  <Words>1608</Words>
  <Application>Microsoft Office PowerPoint</Application>
  <PresentationFormat>On-screen Show (4:3)</PresentationFormat>
  <Paragraphs>353</Paragraphs>
  <Slides>23</Slides>
  <Notes>3</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Equity</vt:lpstr>
      <vt:lpstr>Lecture 01: Concurrency ( Part 1)</vt:lpstr>
      <vt:lpstr>Why should you study this chapter?</vt:lpstr>
      <vt:lpstr>Review</vt:lpstr>
      <vt:lpstr>Review</vt:lpstr>
      <vt:lpstr>Review</vt:lpstr>
      <vt:lpstr>Objectives</vt:lpstr>
      <vt:lpstr>1- Processes and Multi-Processing System</vt:lpstr>
      <vt:lpstr>Processes and Multi Processing System…</vt:lpstr>
      <vt:lpstr>Processes and Multi Processing System…</vt:lpstr>
      <vt:lpstr>Processes and Multi Processing System…</vt:lpstr>
      <vt:lpstr>Processes and Multi Processing System… How can OS manage concurrent processes?</vt:lpstr>
      <vt:lpstr>2- Threads and Multi-Threading</vt:lpstr>
      <vt:lpstr>Threads and Multi-Threading … How can JVM manage threads</vt:lpstr>
      <vt:lpstr>Threads and Multi-Threading …  Processes VS Threads</vt:lpstr>
      <vt:lpstr>Threads and Multi-Threading … Race Conditions</vt:lpstr>
      <vt:lpstr>3- Thread Fundamentals in Java</vt:lpstr>
      <vt:lpstr>Create a subclass of the Thread class</vt:lpstr>
      <vt:lpstr>Class implements the Runnable interface</vt:lpstr>
      <vt:lpstr>The java.lang.Thread class</vt:lpstr>
      <vt:lpstr>Using some methods of the Thread class</vt:lpstr>
      <vt:lpstr>Thread States</vt:lpstr>
      <vt:lpstr>Summary</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Titile</dc:title>
  <dc:creator>USER</dc:creator>
  <cp:lastModifiedBy>hung</cp:lastModifiedBy>
  <cp:revision>73</cp:revision>
  <dcterms:created xsi:type="dcterms:W3CDTF">2014-12-30T03:31:12Z</dcterms:created>
  <dcterms:modified xsi:type="dcterms:W3CDTF">2016-07-13T00:18:20Z</dcterms:modified>
</cp:coreProperties>
</file>