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21"/>
  </p:notesMasterIdLst>
  <p:sldIdLst>
    <p:sldId id="256" r:id="rId2"/>
    <p:sldId id="257" r:id="rId3"/>
    <p:sldId id="349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50" r:id="rId19"/>
    <p:sldId id="34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0000FF"/>
    <a:srgbClr val="66CCFF"/>
    <a:srgbClr val="33CC33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7/30/2015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D669-3FF4-4C1F-BFE3-B3797A3A0DC3}" type="datetime1">
              <a:rPr lang="en-US" smtClean="0"/>
              <a:pPr/>
              <a:t>7/30/2015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5" name="Picture 14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2A45-ABB8-4888-8E2B-E02219891F89}" type="datetime1">
              <a:rPr lang="en-US" smtClean="0"/>
              <a:pPr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9A8E-DF38-4C5E-8085-94726C755C38}" type="datetime1">
              <a:rPr lang="en-US" smtClean="0"/>
              <a:pPr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EEE6-EF4A-4A79-87DA-878EC5FFB1C8}" type="datetime1">
              <a:rPr lang="en-US" smtClean="0"/>
              <a:pPr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9" name="Picture 10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8A72-9D20-484B-BC47-ECFA8E257C3B}" type="datetime1">
              <a:rPr lang="en-US" smtClean="0"/>
              <a:pPr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13" name="Picture 12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F603-55AE-4303-84C0-104D2C0C6729}" type="datetime1">
              <a:rPr lang="en-US" smtClean="0"/>
              <a:pPr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9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B08C-0861-4D94-8F04-CC697CCB46EB}" type="datetime1">
              <a:rPr lang="en-US" smtClean="0"/>
              <a:pPr/>
              <a:t>7/30/2015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9335-4CE7-4D3C-A1EA-BC0B9879963C}" type="datetime1">
              <a:rPr lang="en-US" smtClean="0"/>
              <a:pPr/>
              <a:t>7/30/2015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19BF-D292-4E9D-B411-51B490479908}" type="datetime1">
              <a:rPr lang="en-US" smtClean="0"/>
              <a:pPr/>
              <a:t>7/30/2015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31C4-C0C8-4CAC-9F8A-412476362939}" type="datetime1">
              <a:rPr lang="en-US" smtClean="0"/>
              <a:pPr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5738-D857-4D58-A6D2-FEC4B46D1E25}" type="datetime1">
              <a:rPr lang="en-US" smtClean="0"/>
              <a:pPr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9C12B4D-FC3A-430E-B5DC-D10D0B809996}" type="datetime1">
              <a:rPr lang="en-US" smtClean="0"/>
              <a:pPr/>
              <a:t>7/30/2015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1" name="Picture 10" descr="Jav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ft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0000"/>
          </a:solidFill>
        </p:spPr>
        <p:txBody>
          <a:bodyPr>
            <a:normAutofit fontScale="90000"/>
          </a:bodyPr>
          <a:lstStyle/>
          <a:p>
            <a:r>
              <a:rPr smtClean="0"/>
              <a:t>Lecture 02</a:t>
            </a:r>
            <a:br>
              <a:rPr smtClean="0"/>
            </a:br>
            <a:r>
              <a:rPr smtClean="0"/>
              <a:t>Creating Graphical User Interface</a:t>
            </a:r>
            <a:br>
              <a:rPr smtClean="0"/>
            </a:br>
            <a:r>
              <a:rPr smtClean="0"/>
              <a:t>Part 4</a:t>
            </a:r>
            <a:endParaRPr lang="en-US" dirty="0"/>
          </a:p>
        </p:txBody>
      </p:sp>
      <p:pic>
        <p:nvPicPr>
          <p:cNvPr id="5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000"/>
                </a:solidFill>
                <a:latin typeface="Arial" charset="0"/>
                <a:cs typeface="Arial" charset="0"/>
              </a:rPr>
              <a:t>How to use Trees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" y="1000125"/>
            <a:ext cx="66675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9: Using </a:t>
            </a:r>
            <a:r>
              <a:rPr lang="en-US" dirty="0" smtClean="0">
                <a:latin typeface="Arial" charset="0"/>
                <a:cs typeface="Arial" charset="0"/>
              </a:rPr>
              <a:t>JTree</a:t>
            </a:r>
            <a:r>
              <a:rPr lang="en-US" dirty="0" smtClean="0">
                <a:latin typeface="Arial" charset="0"/>
                <a:cs typeface="Arial" charset="0"/>
              </a:rPr>
              <a:t>…</a:t>
            </a:r>
          </a:p>
        </p:txBody>
      </p:sp>
      <p:pic>
        <p:nvPicPr>
          <p:cNvPr id="645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4038600"/>
            <a:ext cx="19431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8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762000"/>
            <a:ext cx="28860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9: Using </a:t>
            </a:r>
            <a:r>
              <a:rPr lang="en-US" dirty="0" smtClean="0">
                <a:latin typeface="Arial" charset="0"/>
                <a:cs typeface="Arial" charset="0"/>
              </a:rPr>
              <a:t>JTree</a:t>
            </a:r>
            <a:r>
              <a:rPr lang="en-US" dirty="0" smtClean="0">
                <a:latin typeface="Arial" charset="0"/>
                <a:cs typeface="Arial" charset="0"/>
              </a:rPr>
              <a:t>…</a:t>
            </a:r>
          </a:p>
        </p:txBody>
      </p:sp>
      <p:pic>
        <p:nvPicPr>
          <p:cNvPr id="6554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025" y="1219200"/>
            <a:ext cx="815657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9: Using </a:t>
            </a:r>
            <a:r>
              <a:rPr lang="en-US" dirty="0" smtClean="0">
                <a:latin typeface="Arial" charset="0"/>
                <a:cs typeface="Arial" charset="0"/>
              </a:rPr>
              <a:t>JTree</a:t>
            </a:r>
            <a:r>
              <a:rPr lang="en-US" dirty="0" smtClean="0">
                <a:latin typeface="Arial" charset="0"/>
                <a:cs typeface="Arial" charset="0"/>
              </a:rPr>
              <a:t>…</a:t>
            </a:r>
          </a:p>
        </p:txBody>
      </p:sp>
      <p:pic>
        <p:nvPicPr>
          <p:cNvPr id="665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90600"/>
            <a:ext cx="6859588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276600" y="6019800"/>
            <a:ext cx="381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addNewDept</a:t>
            </a:r>
            <a:r>
              <a:rPr lang="en-US" dirty="0"/>
              <a:t>=</a:t>
            </a:r>
            <a:r>
              <a:rPr lang="en-US" dirty="0"/>
              <a:t>addNewEmp</a:t>
            </a:r>
            <a:r>
              <a:rPr lang="en-US" dirty="0"/>
              <a:t>=false;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9: Using </a:t>
            </a:r>
            <a:r>
              <a:rPr lang="en-US" dirty="0" smtClean="0">
                <a:latin typeface="Arial" charset="0"/>
                <a:cs typeface="Arial" charset="0"/>
              </a:rPr>
              <a:t>JTree</a:t>
            </a:r>
            <a:r>
              <a:rPr lang="en-US" dirty="0" smtClean="0">
                <a:latin typeface="Arial" charset="0"/>
                <a:cs typeface="Arial" charset="0"/>
              </a:rPr>
              <a:t>…</a:t>
            </a:r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" y="990600"/>
            <a:ext cx="63341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688" y="3505200"/>
            <a:ext cx="806291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0" y="5486400"/>
            <a:ext cx="4114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curDepNode</a:t>
            </a:r>
            <a:r>
              <a:rPr lang="en-US" dirty="0"/>
              <a:t>=</a:t>
            </a:r>
            <a:r>
              <a:rPr lang="en-US" dirty="0"/>
              <a:t>curEmpNode</a:t>
            </a:r>
            <a:r>
              <a:rPr lang="en-US" dirty="0"/>
              <a:t>=null;</a:t>
            </a:r>
          </a:p>
          <a:p>
            <a:pPr algn="ctr">
              <a:defRPr/>
            </a:pPr>
            <a:r>
              <a:rPr lang="en-US" dirty="0" smtClean="0"/>
              <a:t>( the department was removed)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9: Using </a:t>
            </a:r>
            <a:r>
              <a:rPr lang="en-US" dirty="0" smtClean="0">
                <a:latin typeface="Arial" charset="0"/>
                <a:cs typeface="Arial" charset="0"/>
              </a:rPr>
              <a:t>JTree</a:t>
            </a:r>
            <a:r>
              <a:rPr lang="en-US" dirty="0" smtClean="0">
                <a:latin typeface="Arial" charset="0"/>
                <a:cs typeface="Arial" charset="0"/>
              </a:rPr>
              <a:t>…</a:t>
            </a:r>
          </a:p>
        </p:txBody>
      </p:sp>
      <p:pic>
        <p:nvPicPr>
          <p:cNvPr id="686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133600"/>
            <a:ext cx="70866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066800"/>
            <a:ext cx="41624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4343400" y="5410200"/>
            <a:ext cx="4800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curDepNode</a:t>
            </a:r>
            <a:r>
              <a:rPr lang="en-US" dirty="0"/>
              <a:t>=</a:t>
            </a:r>
            <a:r>
              <a:rPr lang="en-US" dirty="0"/>
              <a:t>curEmpNode</a:t>
            </a:r>
            <a:r>
              <a:rPr lang="en-US" dirty="0"/>
              <a:t>=null;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9: Using </a:t>
            </a:r>
            <a:r>
              <a:rPr lang="en-US" dirty="0" smtClean="0">
                <a:latin typeface="Arial" charset="0"/>
                <a:cs typeface="Arial" charset="0"/>
              </a:rPr>
              <a:t>JTree</a:t>
            </a:r>
            <a:r>
              <a:rPr lang="en-US" dirty="0" smtClean="0">
                <a:latin typeface="Arial" charset="0"/>
                <a:cs typeface="Arial" charset="0"/>
              </a:rPr>
              <a:t>…</a:t>
            </a:r>
          </a:p>
        </p:txBody>
      </p:sp>
      <p:pic>
        <p:nvPicPr>
          <p:cNvPr id="696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3" y="1295400"/>
            <a:ext cx="704373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657600"/>
            <a:ext cx="858361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5410200" y="5029200"/>
            <a:ext cx="2819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curEmpNode</a:t>
            </a:r>
            <a:r>
              <a:rPr lang="en-US" dirty="0"/>
              <a:t>=null;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9: Using </a:t>
            </a:r>
            <a:r>
              <a:rPr lang="en-US" dirty="0" smtClean="0">
                <a:latin typeface="Arial" charset="0"/>
                <a:cs typeface="Arial" charset="0"/>
              </a:rPr>
              <a:t>JTree</a:t>
            </a:r>
            <a:r>
              <a:rPr lang="en-US" dirty="0" smtClean="0">
                <a:latin typeface="Arial" charset="0"/>
                <a:cs typeface="Arial" charset="0"/>
              </a:rPr>
              <a:t>…</a:t>
            </a:r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14400"/>
            <a:ext cx="7716838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6850" y="5257800"/>
            <a:ext cx="4679950" cy="109537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952500"/>
            <a:ext cx="8848725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9: Using </a:t>
            </a:r>
            <a:r>
              <a:rPr lang="en-US" dirty="0" smtClean="0">
                <a:latin typeface="Arial" charset="0"/>
                <a:cs typeface="Arial" charset="0"/>
              </a:rPr>
              <a:t>JTree</a:t>
            </a:r>
            <a:r>
              <a:rPr lang="en-US" dirty="0" smtClean="0">
                <a:latin typeface="Arial" charset="0"/>
                <a:cs typeface="Arial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18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javax.swing.JTree</a:t>
            </a:r>
            <a:r>
              <a:rPr lang="en-US" smtClean="0"/>
              <a:t> class</a:t>
            </a:r>
          </a:p>
          <a:p>
            <a:r>
              <a:rPr lang="en-US" smtClean="0"/>
              <a:t>A Demonstration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>
          <a:xfrm>
            <a:off x="838200" y="2514600"/>
            <a:ext cx="7010400" cy="53340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Thank You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should we study this lecture?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to present hierarchical data on a GUI?</a:t>
            </a:r>
          </a:p>
          <a:p>
            <a:r>
              <a:rPr lang="en-US" dirty="0" smtClean="0"/>
              <a:t>How to manage events on a tree?</a:t>
            </a:r>
            <a:endParaRPr lang="en-US" dirty="0"/>
          </a:p>
        </p:txBody>
      </p:sp>
      <p:pic>
        <p:nvPicPr>
          <p:cNvPr id="7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javax.swing.JTree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A Demonstration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1- The </a:t>
            </a:r>
            <a:r>
              <a:rPr lang="en-US" dirty="0" smtClean="0">
                <a:latin typeface="Arial" charset="0"/>
                <a:cs typeface="Arial" charset="0"/>
              </a:rPr>
              <a:t>JTree</a:t>
            </a:r>
            <a:r>
              <a:rPr lang="en-US" dirty="0" smtClean="0">
                <a:latin typeface="Arial" charset="0"/>
                <a:cs typeface="Arial" charset="0"/>
              </a:rPr>
              <a:t> Class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64770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A view for hierarchical data.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Data in a tree are presented as an aligned list. So, we can identify a node when clicking the mouse.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The model of </a:t>
            </a:r>
            <a:r>
              <a:rPr lang="en-US" sz="2400" dirty="0" smtClean="0">
                <a:latin typeface="Arial" charset="0"/>
                <a:cs typeface="Arial" charset="0"/>
              </a:rPr>
              <a:t>JTree</a:t>
            </a:r>
            <a:r>
              <a:rPr lang="en-US" sz="2400" dirty="0" smtClean="0">
                <a:latin typeface="Arial" charset="0"/>
                <a:cs typeface="Arial" charset="0"/>
              </a:rPr>
              <a:t> contains a group of nodes (the </a:t>
            </a:r>
            <a:r>
              <a:rPr lang="en-US" sz="2400" dirty="0" smtClean="0">
                <a:latin typeface="Arial" charset="0"/>
                <a:cs typeface="Arial" charset="0"/>
              </a:rPr>
              <a:t>DefaultMutableTreeNode</a:t>
            </a:r>
            <a:r>
              <a:rPr lang="en-US" sz="2400" dirty="0" smtClean="0">
                <a:latin typeface="Arial" charset="0"/>
                <a:cs typeface="Arial" charset="0"/>
              </a:rPr>
              <a:t> class) in which the root is the upmost node. Each node can contain its individual data.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At a time, a branch of the tree is selected (</a:t>
            </a:r>
            <a:r>
              <a:rPr lang="en-US" sz="2400" dirty="0" smtClean="0">
                <a:latin typeface="Arial" charset="0"/>
                <a:cs typeface="Arial" charset="0"/>
              </a:rPr>
              <a:t>TreePath</a:t>
            </a:r>
            <a:r>
              <a:rPr lang="en-US" sz="2400" dirty="0" smtClean="0">
                <a:latin typeface="Arial" charset="0"/>
                <a:cs typeface="Arial" charset="0"/>
              </a:rPr>
              <a:t>). The </a:t>
            </a:r>
            <a:r>
              <a:rPr lang="en-US" sz="2400" dirty="0" smtClean="0">
                <a:latin typeface="Arial" charset="0"/>
                <a:cs typeface="Arial" charset="0"/>
              </a:rPr>
              <a:t>JTree.getSelectionPath</a:t>
            </a:r>
            <a:r>
              <a:rPr lang="en-US" sz="2400" dirty="0" smtClean="0">
                <a:latin typeface="Arial" charset="0"/>
                <a:cs typeface="Arial" charset="0"/>
              </a:rPr>
              <a:t>() will return the current selected path and the </a:t>
            </a:r>
            <a:r>
              <a:rPr lang="en-US" sz="2400" dirty="0" smtClean="0">
                <a:latin typeface="Arial" charset="0"/>
                <a:cs typeface="Arial" charset="0"/>
              </a:rPr>
              <a:t>TreePath.getLastPathComponent</a:t>
            </a:r>
            <a:r>
              <a:rPr lang="en-US" sz="2400" dirty="0" smtClean="0">
                <a:latin typeface="Arial" charset="0"/>
                <a:cs typeface="Arial" charset="0"/>
              </a:rPr>
              <a:t>() will return the last node in the path.</a:t>
            </a:r>
          </a:p>
        </p:txBody>
      </p:sp>
      <p:pic>
        <p:nvPicPr>
          <p:cNvPr id="5837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2438400"/>
            <a:ext cx="242728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JTree</a:t>
            </a:r>
            <a:r>
              <a:rPr lang="en-US" dirty="0" smtClean="0">
                <a:latin typeface="Arial" charset="0"/>
                <a:cs typeface="Arial" charset="0"/>
              </a:rPr>
              <a:t>: Architecture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152400" y="914400"/>
            <a:ext cx="8763000" cy="5029200"/>
            <a:chOff x="96" y="576"/>
            <a:chExt cx="5520" cy="3168"/>
          </a:xfrm>
        </p:grpSpPr>
        <p:pic>
          <p:nvPicPr>
            <p:cNvPr id="59397" name="Picture 57"/>
            <p:cNvPicPr>
              <a:picLocks noChangeAspect="1" noChangeArrowheads="1"/>
            </p:cNvPicPr>
            <p:nvPr/>
          </p:nvPicPr>
          <p:blipFill>
            <a:blip r:embed="rId2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2064" y="1890"/>
              <a:ext cx="1728" cy="1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48"/>
            <p:cNvGrpSpPr>
              <a:grpSpLocks/>
            </p:cNvGrpSpPr>
            <p:nvPr/>
          </p:nvGrpSpPr>
          <p:grpSpPr bwMode="auto">
            <a:xfrm>
              <a:off x="816" y="2256"/>
              <a:ext cx="1104" cy="192"/>
              <a:chOff x="288" y="2085"/>
              <a:chExt cx="1104" cy="192"/>
            </a:xfrm>
          </p:grpSpPr>
          <p:sp>
            <p:nvSpPr>
              <p:cNvPr id="59431" name="Rectangle 6"/>
              <p:cNvSpPr>
                <a:spLocks noChangeArrowheads="1"/>
              </p:cNvSpPr>
              <p:nvPr/>
            </p:nvSpPr>
            <p:spPr bwMode="auto">
              <a:xfrm>
                <a:off x="288" y="2085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NV01</a:t>
                </a:r>
              </a:p>
            </p:txBody>
          </p:sp>
          <p:sp>
            <p:nvSpPr>
              <p:cNvPr id="59432" name="Rectangle 8"/>
              <p:cNvSpPr>
                <a:spLocks noChangeArrowheads="1"/>
              </p:cNvSpPr>
              <p:nvPr/>
            </p:nvSpPr>
            <p:spPr bwMode="auto">
              <a:xfrm>
                <a:off x="672" y="2085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Hoa</a:t>
                </a:r>
                <a:endParaRPr lang="en-US" sz="1400" b="1" dirty="0"/>
              </a:p>
            </p:txBody>
          </p:sp>
          <p:sp>
            <p:nvSpPr>
              <p:cNvPr id="59433" name="Rectangle 9"/>
              <p:cNvSpPr>
                <a:spLocks noChangeArrowheads="1"/>
              </p:cNvSpPr>
              <p:nvPr/>
            </p:nvSpPr>
            <p:spPr bwMode="auto">
              <a:xfrm>
                <a:off x="1152" y="2085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120</a:t>
                </a:r>
              </a:p>
            </p:txBody>
          </p:sp>
        </p:grpSp>
        <p:sp>
          <p:nvSpPr>
            <p:cNvPr id="59399" name="Line 11"/>
            <p:cNvSpPr>
              <a:spLocks noChangeShapeType="1"/>
            </p:cNvSpPr>
            <p:nvPr/>
          </p:nvSpPr>
          <p:spPr bwMode="auto">
            <a:xfrm>
              <a:off x="1920" y="2352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00" name="AutoShape 13"/>
            <p:cNvSpPr>
              <a:spLocks noChangeArrowheads="1"/>
            </p:cNvSpPr>
            <p:nvPr/>
          </p:nvSpPr>
          <p:spPr bwMode="auto">
            <a:xfrm>
              <a:off x="144" y="2016"/>
              <a:ext cx="1392" cy="192"/>
            </a:xfrm>
            <a:prstGeom prst="wedgeRectCallout">
              <a:avLst>
                <a:gd name="adj1" fmla="val -2801"/>
                <a:gd name="adj2" fmla="val 96356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b="1" dirty="0"/>
                <a:t>Model: User object</a:t>
              </a:r>
            </a:p>
          </p:txBody>
        </p:sp>
        <p:sp>
          <p:nvSpPr>
            <p:cNvPr id="59401" name="AutoShape 14"/>
            <p:cNvSpPr>
              <a:spLocks noChangeArrowheads="1"/>
            </p:cNvSpPr>
            <p:nvPr/>
          </p:nvSpPr>
          <p:spPr bwMode="auto">
            <a:xfrm>
              <a:off x="144" y="2592"/>
              <a:ext cx="1440" cy="192"/>
            </a:xfrm>
            <a:prstGeom prst="wedgeRectCallout">
              <a:avLst>
                <a:gd name="adj1" fmla="val 111806"/>
                <a:gd name="adj2" fmla="val -33852"/>
              </a:avLst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b="1" dirty="0"/>
                <a:t>View: Node of tree</a:t>
              </a:r>
            </a:p>
          </p:txBody>
        </p:sp>
        <p:sp>
          <p:nvSpPr>
            <p:cNvPr id="59402" name="AutoShape 17"/>
            <p:cNvSpPr>
              <a:spLocks noChangeArrowheads="1"/>
            </p:cNvSpPr>
            <p:nvPr/>
          </p:nvSpPr>
          <p:spPr bwMode="auto">
            <a:xfrm>
              <a:off x="2304" y="576"/>
              <a:ext cx="1200" cy="1104"/>
            </a:xfrm>
            <a:prstGeom prst="wedgeRectCallout">
              <a:avLst>
                <a:gd name="adj1" fmla="val -48750"/>
                <a:gd name="adj2" fmla="val 93657"/>
              </a:avLst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 b="1" dirty="0"/>
                <a:t>class </a:t>
              </a:r>
              <a:r>
                <a:rPr lang="en-US" sz="1600" b="1" dirty="0"/>
                <a:t>JTree</a:t>
              </a:r>
              <a:endParaRPr lang="en-US" sz="1600" b="1" dirty="0"/>
            </a:p>
            <a:p>
              <a:r>
                <a:rPr lang="en-US" sz="1600" b="1" dirty="0"/>
                <a:t>{</a:t>
              </a:r>
              <a:r>
                <a:rPr lang="en-US" sz="1600" b="1" dirty="0">
                  <a:solidFill>
                    <a:srgbClr val="D60093"/>
                  </a:solidFill>
                </a:rPr>
                <a:t> </a:t>
              </a:r>
              <a:r>
                <a:rPr lang="en-US" sz="1600" b="1" dirty="0">
                  <a:solidFill>
                    <a:srgbClr val="D60093"/>
                  </a:solidFill>
                </a:rPr>
                <a:t>treeModel</a:t>
              </a:r>
              <a:r>
                <a:rPr lang="en-US" sz="1600" b="1" dirty="0">
                  <a:solidFill>
                    <a:srgbClr val="D60093"/>
                  </a:solidFill>
                </a:rPr>
                <a:t>; </a:t>
              </a:r>
            </a:p>
            <a:p>
              <a:r>
                <a:rPr lang="en-US" sz="1600" b="1" dirty="0"/>
                <a:t>  </a:t>
              </a:r>
              <a:r>
                <a:rPr lang="en-US" sz="1600" b="1" dirty="0">
                  <a:solidFill>
                    <a:srgbClr val="CC3300"/>
                  </a:solidFill>
                </a:rPr>
                <a:t>selectionModel</a:t>
              </a:r>
              <a:r>
                <a:rPr lang="en-US" sz="1600" b="1" dirty="0">
                  <a:solidFill>
                    <a:srgbClr val="CC3300"/>
                  </a:solidFill>
                </a:rPr>
                <a:t>;</a:t>
              </a:r>
            </a:p>
            <a:p>
              <a:r>
                <a:rPr lang="en-US" sz="1600" b="1" dirty="0"/>
                <a:t>  </a:t>
              </a:r>
              <a:r>
                <a:rPr lang="en-US" sz="1600" b="1" dirty="0">
                  <a:solidFill>
                    <a:srgbClr val="009900"/>
                  </a:solidFill>
                </a:rPr>
                <a:t>cellRenderer</a:t>
              </a:r>
              <a:r>
                <a:rPr lang="en-US" sz="1600" b="1" dirty="0">
                  <a:solidFill>
                    <a:srgbClr val="009900"/>
                  </a:solidFill>
                </a:rPr>
                <a:t>; </a:t>
              </a:r>
            </a:p>
            <a:p>
              <a:r>
                <a:rPr lang="en-US" sz="1600" b="1" dirty="0"/>
                <a:t>  </a:t>
              </a:r>
              <a:r>
                <a:rPr lang="en-US" sz="1600" b="1" dirty="0">
                  <a:solidFill>
                    <a:srgbClr val="0000CC"/>
                  </a:solidFill>
                </a:rPr>
                <a:t>cellEditor</a:t>
              </a:r>
              <a:r>
                <a:rPr lang="en-US" sz="1600" b="1" dirty="0">
                  <a:solidFill>
                    <a:srgbClr val="0000CC"/>
                  </a:solidFill>
                </a:rPr>
                <a:t>;</a:t>
              </a:r>
            </a:p>
            <a:p>
              <a:r>
                <a:rPr lang="en-US" sz="1600" b="1" dirty="0">
                  <a:solidFill>
                    <a:srgbClr val="0000CC"/>
                  </a:solidFill>
                </a:rPr>
                <a:t>  </a:t>
              </a:r>
              <a:r>
                <a:rPr lang="en-US" sz="1600" b="1" dirty="0"/>
                <a:t>….</a:t>
              </a:r>
            </a:p>
            <a:p>
              <a:r>
                <a:rPr lang="en-US" sz="1600" b="1" dirty="0"/>
                <a:t>}</a:t>
              </a:r>
            </a:p>
          </p:txBody>
        </p:sp>
        <p:sp>
          <p:nvSpPr>
            <p:cNvPr id="59403" name="Rectangle 15"/>
            <p:cNvSpPr>
              <a:spLocks noChangeArrowheads="1"/>
            </p:cNvSpPr>
            <p:nvPr/>
          </p:nvSpPr>
          <p:spPr bwMode="auto">
            <a:xfrm>
              <a:off x="96" y="3552"/>
              <a:ext cx="2007" cy="192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class </a:t>
              </a:r>
              <a:r>
                <a:rPr lang="en-US" sz="1600" b="1" dirty="0">
                  <a:solidFill>
                    <a:schemeClr val="bg1"/>
                  </a:solidFill>
                </a:rPr>
                <a:t>DefaultMutableTreeNode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9404" name="Rectangle 18"/>
            <p:cNvSpPr>
              <a:spLocks noChangeArrowheads="1"/>
            </p:cNvSpPr>
            <p:nvPr/>
          </p:nvSpPr>
          <p:spPr bwMode="auto">
            <a:xfrm>
              <a:off x="4263" y="3552"/>
              <a:ext cx="1353" cy="192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inteface</a:t>
              </a:r>
              <a:r>
                <a:rPr 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sz="1600" b="1" dirty="0">
                  <a:solidFill>
                    <a:schemeClr val="bg1"/>
                  </a:solidFill>
                </a:rPr>
                <a:t>TreeNode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9405" name="Rectangle 19"/>
            <p:cNvSpPr>
              <a:spLocks noChangeArrowheads="1"/>
            </p:cNvSpPr>
            <p:nvPr/>
          </p:nvSpPr>
          <p:spPr bwMode="auto">
            <a:xfrm>
              <a:off x="2352" y="3552"/>
              <a:ext cx="1680" cy="192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inteface</a:t>
              </a:r>
              <a:r>
                <a:rPr 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sz="1600" b="1" dirty="0">
                  <a:solidFill>
                    <a:schemeClr val="bg1"/>
                  </a:solidFill>
                </a:rPr>
                <a:t>MutableTreeNode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3984" y="1392"/>
              <a:ext cx="1584" cy="912"/>
              <a:chOff x="96" y="528"/>
              <a:chExt cx="1584" cy="912"/>
            </a:xfrm>
          </p:grpSpPr>
          <p:sp>
            <p:nvSpPr>
              <p:cNvPr id="59426" name="Rectangle 22"/>
              <p:cNvSpPr>
                <a:spLocks noChangeArrowheads="1"/>
              </p:cNvSpPr>
              <p:nvPr/>
            </p:nvSpPr>
            <p:spPr bwMode="auto">
              <a:xfrm>
                <a:off x="192" y="528"/>
                <a:ext cx="13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inteface</a:t>
                </a:r>
                <a:r>
                  <a:rPr lang="en-US" sz="1400" b="1" dirty="0"/>
                  <a:t> </a:t>
                </a:r>
                <a:r>
                  <a:rPr lang="en-US" sz="1400" b="1" dirty="0"/>
                  <a:t>CellEditor</a:t>
                </a:r>
                <a:endParaRPr lang="en-US" sz="1400" b="1" dirty="0"/>
              </a:p>
            </p:txBody>
          </p:sp>
          <p:sp>
            <p:nvSpPr>
              <p:cNvPr id="59427" name="Rectangle 23"/>
              <p:cNvSpPr>
                <a:spLocks noChangeArrowheads="1"/>
              </p:cNvSpPr>
              <p:nvPr/>
            </p:nvSpPr>
            <p:spPr bwMode="auto">
              <a:xfrm>
                <a:off x="192" y="864"/>
                <a:ext cx="1392" cy="192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inteface</a:t>
                </a:r>
                <a:r>
                  <a:rPr lang="en-US" sz="1400" b="1" dirty="0"/>
                  <a:t> </a:t>
                </a:r>
                <a:r>
                  <a:rPr lang="en-US" sz="1400" b="1" dirty="0"/>
                  <a:t>TreeCellEditor</a:t>
                </a:r>
                <a:endParaRPr lang="en-US" sz="1400" b="1" dirty="0"/>
              </a:p>
            </p:txBody>
          </p:sp>
          <p:sp>
            <p:nvSpPr>
              <p:cNvPr id="59428" name="Rectangle 24"/>
              <p:cNvSpPr>
                <a:spLocks noChangeArrowheads="1"/>
              </p:cNvSpPr>
              <p:nvPr/>
            </p:nvSpPr>
            <p:spPr bwMode="auto">
              <a:xfrm>
                <a:off x="96" y="1200"/>
                <a:ext cx="158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class </a:t>
                </a:r>
                <a:r>
                  <a:rPr lang="en-US" sz="1400" b="1" dirty="0"/>
                  <a:t>DefaultTreeCellEditor</a:t>
                </a:r>
                <a:endParaRPr lang="en-US" sz="1400" b="1" dirty="0"/>
              </a:p>
            </p:txBody>
          </p:sp>
          <p:sp>
            <p:nvSpPr>
              <p:cNvPr id="59429" name="Line 25"/>
              <p:cNvSpPr>
                <a:spLocks noChangeShapeType="1"/>
              </p:cNvSpPr>
              <p:nvPr/>
            </p:nvSpPr>
            <p:spPr bwMode="auto">
              <a:xfrm flipV="1">
                <a:off x="912" y="10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430" name="Line 26"/>
              <p:cNvSpPr>
                <a:spLocks noChangeShapeType="1"/>
              </p:cNvSpPr>
              <p:nvPr/>
            </p:nvSpPr>
            <p:spPr bwMode="auto">
              <a:xfrm flipV="1">
                <a:off x="912" y="72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6" name="Group 42"/>
            <p:cNvGrpSpPr>
              <a:grpSpLocks/>
            </p:cNvGrpSpPr>
            <p:nvPr/>
          </p:nvGrpSpPr>
          <p:grpSpPr bwMode="auto">
            <a:xfrm>
              <a:off x="3840" y="672"/>
              <a:ext cx="1776" cy="576"/>
              <a:chOff x="3552" y="576"/>
              <a:chExt cx="1776" cy="576"/>
            </a:xfrm>
          </p:grpSpPr>
          <p:sp>
            <p:nvSpPr>
              <p:cNvPr id="59423" name="Rectangle 28"/>
              <p:cNvSpPr>
                <a:spLocks noChangeArrowheads="1"/>
              </p:cNvSpPr>
              <p:nvPr/>
            </p:nvSpPr>
            <p:spPr bwMode="auto">
              <a:xfrm>
                <a:off x="3648" y="576"/>
                <a:ext cx="1536" cy="192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inteface</a:t>
                </a:r>
                <a:r>
                  <a:rPr lang="en-US" sz="1400" b="1" dirty="0"/>
                  <a:t> </a:t>
                </a:r>
                <a:r>
                  <a:rPr lang="en-US" sz="1400" b="1" dirty="0"/>
                  <a:t>TreeCellRenderer</a:t>
                </a:r>
                <a:endParaRPr lang="en-US" sz="1400" b="1" dirty="0"/>
              </a:p>
            </p:txBody>
          </p:sp>
          <p:sp>
            <p:nvSpPr>
              <p:cNvPr id="59424" name="Rectangle 29"/>
              <p:cNvSpPr>
                <a:spLocks noChangeArrowheads="1"/>
              </p:cNvSpPr>
              <p:nvPr/>
            </p:nvSpPr>
            <p:spPr bwMode="auto">
              <a:xfrm>
                <a:off x="3552" y="912"/>
                <a:ext cx="1776" cy="240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class </a:t>
                </a:r>
                <a:r>
                  <a:rPr lang="en-US" sz="1400" b="1" dirty="0"/>
                  <a:t>DefaultTreeCellRenderer</a:t>
                </a:r>
                <a:endParaRPr lang="en-US" sz="1400" b="1" dirty="0"/>
              </a:p>
            </p:txBody>
          </p:sp>
          <p:sp>
            <p:nvSpPr>
              <p:cNvPr id="59425" name="Line 30"/>
              <p:cNvSpPr>
                <a:spLocks noChangeShapeType="1"/>
              </p:cNvSpPr>
              <p:nvPr/>
            </p:nvSpPr>
            <p:spPr bwMode="auto">
              <a:xfrm flipV="1">
                <a:off x="4416" y="7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7" name="Group 41"/>
            <p:cNvGrpSpPr>
              <a:grpSpLocks/>
            </p:cNvGrpSpPr>
            <p:nvPr/>
          </p:nvGrpSpPr>
          <p:grpSpPr bwMode="auto">
            <a:xfrm>
              <a:off x="96" y="1392"/>
              <a:ext cx="1968" cy="576"/>
              <a:chOff x="3456" y="1296"/>
              <a:chExt cx="1968" cy="576"/>
            </a:xfrm>
          </p:grpSpPr>
          <p:sp>
            <p:nvSpPr>
              <p:cNvPr id="59420" name="Rectangle 37"/>
              <p:cNvSpPr>
                <a:spLocks noChangeArrowheads="1"/>
              </p:cNvSpPr>
              <p:nvPr/>
            </p:nvSpPr>
            <p:spPr bwMode="auto">
              <a:xfrm>
                <a:off x="3696" y="1296"/>
                <a:ext cx="1536" cy="19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inteface</a:t>
                </a:r>
                <a:r>
                  <a:rPr lang="en-US" sz="1400" b="1" dirty="0"/>
                  <a:t> </a:t>
                </a:r>
                <a:r>
                  <a:rPr lang="en-US" sz="1400" b="1" dirty="0"/>
                  <a:t>TreeSectionModel</a:t>
                </a:r>
                <a:endParaRPr lang="en-US" sz="1400" b="1" dirty="0"/>
              </a:p>
            </p:txBody>
          </p:sp>
          <p:sp>
            <p:nvSpPr>
              <p:cNvPr id="59421" name="Rectangle 38"/>
              <p:cNvSpPr>
                <a:spLocks noChangeArrowheads="1"/>
              </p:cNvSpPr>
              <p:nvPr/>
            </p:nvSpPr>
            <p:spPr bwMode="auto">
              <a:xfrm>
                <a:off x="3456" y="1632"/>
                <a:ext cx="1968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class </a:t>
                </a:r>
                <a:r>
                  <a:rPr lang="en-US" sz="1400" b="1" dirty="0"/>
                  <a:t>DefaultTreeSelectionModel</a:t>
                </a:r>
                <a:endParaRPr lang="en-US" sz="1400" b="1" dirty="0"/>
              </a:p>
            </p:txBody>
          </p:sp>
          <p:sp>
            <p:nvSpPr>
              <p:cNvPr id="59422" name="Line 39"/>
              <p:cNvSpPr>
                <a:spLocks noChangeShapeType="1"/>
              </p:cNvSpPr>
              <p:nvPr/>
            </p:nvSpPr>
            <p:spPr bwMode="auto">
              <a:xfrm flipV="1">
                <a:off x="44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8" name="Group 44"/>
            <p:cNvGrpSpPr>
              <a:grpSpLocks/>
            </p:cNvGrpSpPr>
            <p:nvPr/>
          </p:nvGrpSpPr>
          <p:grpSpPr bwMode="auto">
            <a:xfrm>
              <a:off x="383" y="672"/>
              <a:ext cx="1391" cy="624"/>
              <a:chOff x="3456" y="1296"/>
              <a:chExt cx="1968" cy="576"/>
            </a:xfrm>
          </p:grpSpPr>
          <p:sp>
            <p:nvSpPr>
              <p:cNvPr id="59417" name="Rectangle 45"/>
              <p:cNvSpPr>
                <a:spLocks noChangeArrowheads="1"/>
              </p:cNvSpPr>
              <p:nvPr/>
            </p:nvSpPr>
            <p:spPr bwMode="auto">
              <a:xfrm>
                <a:off x="3696" y="1296"/>
                <a:ext cx="1536" cy="192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inteface</a:t>
                </a:r>
                <a:r>
                  <a:rPr lang="en-US" sz="1400" b="1" dirty="0"/>
                  <a:t> </a:t>
                </a:r>
                <a:r>
                  <a:rPr lang="en-US" sz="1400" b="1" dirty="0"/>
                  <a:t>TreeModel</a:t>
                </a:r>
                <a:endParaRPr lang="en-US" sz="1400" b="1" dirty="0"/>
              </a:p>
            </p:txBody>
          </p:sp>
          <p:sp>
            <p:nvSpPr>
              <p:cNvPr id="59418" name="Rectangle 46"/>
              <p:cNvSpPr>
                <a:spLocks noChangeArrowheads="1"/>
              </p:cNvSpPr>
              <p:nvPr/>
            </p:nvSpPr>
            <p:spPr bwMode="auto">
              <a:xfrm>
                <a:off x="3456" y="1632"/>
                <a:ext cx="1968" cy="24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 dirty="0"/>
                  <a:t>class </a:t>
                </a:r>
                <a:r>
                  <a:rPr lang="en-US" sz="1400" b="1" dirty="0"/>
                  <a:t>DefaultTreeModel</a:t>
                </a:r>
                <a:endParaRPr lang="en-US" sz="1400" b="1" dirty="0"/>
              </a:p>
            </p:txBody>
          </p:sp>
          <p:sp>
            <p:nvSpPr>
              <p:cNvPr id="59419" name="Line 47"/>
              <p:cNvSpPr>
                <a:spLocks noChangeShapeType="1"/>
              </p:cNvSpPr>
              <p:nvPr/>
            </p:nvSpPr>
            <p:spPr bwMode="auto">
              <a:xfrm flipV="1">
                <a:off x="44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9410" name="Line 49"/>
            <p:cNvSpPr>
              <a:spLocks noChangeShapeType="1"/>
            </p:cNvSpPr>
            <p:nvPr/>
          </p:nvSpPr>
          <p:spPr bwMode="auto">
            <a:xfrm flipV="1">
              <a:off x="1776" y="864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11" name="Line 50"/>
            <p:cNvSpPr>
              <a:spLocks noChangeShapeType="1"/>
            </p:cNvSpPr>
            <p:nvPr/>
          </p:nvSpPr>
          <p:spPr bwMode="auto">
            <a:xfrm flipV="1">
              <a:off x="1920" y="1008"/>
              <a:ext cx="52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12" name="Line 51"/>
            <p:cNvSpPr>
              <a:spLocks noChangeShapeType="1"/>
            </p:cNvSpPr>
            <p:nvPr/>
          </p:nvSpPr>
          <p:spPr bwMode="auto">
            <a:xfrm flipH="1">
              <a:off x="3264" y="11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13" name="Line 52"/>
            <p:cNvSpPr>
              <a:spLocks noChangeShapeType="1"/>
            </p:cNvSpPr>
            <p:nvPr/>
          </p:nvSpPr>
          <p:spPr bwMode="auto">
            <a:xfrm flipH="1" flipV="1">
              <a:off x="3120" y="1344"/>
              <a:ext cx="91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14" name="Line 53"/>
            <p:cNvSpPr>
              <a:spLocks noChangeShapeType="1"/>
            </p:cNvSpPr>
            <p:nvPr/>
          </p:nvSpPr>
          <p:spPr bwMode="auto">
            <a:xfrm flipV="1">
              <a:off x="1968" y="2976"/>
              <a:ext cx="33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15" name="Line 64"/>
            <p:cNvSpPr>
              <a:spLocks noChangeShapeType="1"/>
            </p:cNvSpPr>
            <p:nvPr/>
          </p:nvSpPr>
          <p:spPr bwMode="auto">
            <a:xfrm>
              <a:off x="2112" y="36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16" name="Line 65"/>
            <p:cNvSpPr>
              <a:spLocks noChangeShapeType="1"/>
            </p:cNvSpPr>
            <p:nvPr/>
          </p:nvSpPr>
          <p:spPr bwMode="auto">
            <a:xfrm>
              <a:off x="4032" y="36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9: Using </a:t>
            </a:r>
            <a:r>
              <a:rPr lang="en-US" dirty="0" smtClean="0">
                <a:latin typeface="Arial" charset="0"/>
                <a:cs typeface="Arial" charset="0"/>
              </a:rPr>
              <a:t>JTree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6042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1295400"/>
            <a:ext cx="49530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191000"/>
            <a:ext cx="282733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2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990600"/>
            <a:ext cx="33623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9: Using </a:t>
            </a:r>
            <a:r>
              <a:rPr lang="en-US" dirty="0" smtClean="0">
                <a:latin typeface="Arial" charset="0"/>
                <a:cs typeface="Arial" charset="0"/>
              </a:rPr>
              <a:t>JTree</a:t>
            </a:r>
            <a:r>
              <a:rPr lang="en-US" dirty="0" smtClean="0">
                <a:latin typeface="Arial" charset="0"/>
                <a:cs typeface="Arial" charset="0"/>
              </a:rPr>
              <a:t>…</a:t>
            </a:r>
          </a:p>
        </p:txBody>
      </p:sp>
      <p:pic>
        <p:nvPicPr>
          <p:cNvPr id="6144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47750"/>
            <a:ext cx="7896225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113" y="914400"/>
            <a:ext cx="8867775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9: Using </a:t>
            </a:r>
            <a:r>
              <a:rPr lang="en-US" dirty="0" smtClean="0">
                <a:latin typeface="Arial" charset="0"/>
                <a:cs typeface="Arial" charset="0"/>
              </a:rPr>
              <a:t>JTree</a:t>
            </a:r>
            <a:r>
              <a:rPr lang="en-US" dirty="0" smtClean="0">
                <a:latin typeface="Arial" charset="0"/>
                <a:cs typeface="Arial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9: Using </a:t>
            </a:r>
            <a:r>
              <a:rPr lang="en-US" dirty="0" smtClean="0">
                <a:latin typeface="Arial" charset="0"/>
                <a:cs typeface="Arial" charset="0"/>
              </a:rPr>
              <a:t>JTree</a:t>
            </a:r>
            <a:r>
              <a:rPr lang="en-US" dirty="0" smtClean="0">
                <a:latin typeface="Arial" charset="0"/>
                <a:cs typeface="Arial" charset="0"/>
              </a:rPr>
              <a:t>…</a:t>
            </a:r>
          </a:p>
        </p:txBody>
      </p:sp>
      <p:pic>
        <p:nvPicPr>
          <p:cNvPr id="6349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62103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572000"/>
            <a:ext cx="51911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5410200"/>
            <a:ext cx="2514600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34050" y="4800600"/>
            <a:ext cx="27463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>
            <a:endCxn id="68612" idx="1"/>
          </p:cNvCxnSpPr>
          <p:nvPr/>
        </p:nvCxnSpPr>
        <p:spPr>
          <a:xfrm flipV="1">
            <a:off x="2286000" y="5908675"/>
            <a:ext cx="3505200" cy="111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49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19800" y="1828800"/>
            <a:ext cx="28860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485</TotalTime>
  <Words>303</Words>
  <Application>Microsoft Office PowerPoint</Application>
  <PresentationFormat>On-screen Show (4:3)</PresentationFormat>
  <Paragraphs>77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Equity</vt:lpstr>
      <vt:lpstr>Lecture 02 Creating Graphical User Interface Part 4</vt:lpstr>
      <vt:lpstr>Why should we study this lecture?</vt:lpstr>
      <vt:lpstr>Contents</vt:lpstr>
      <vt:lpstr>1- The JTree Class</vt:lpstr>
      <vt:lpstr>JTree: Architecture</vt:lpstr>
      <vt:lpstr>Demo 9: Using JTree</vt:lpstr>
      <vt:lpstr>Demo 9: Using JTree…</vt:lpstr>
      <vt:lpstr>Demo 9: Using JTree…</vt:lpstr>
      <vt:lpstr>Demo 9: Using JTree…</vt:lpstr>
      <vt:lpstr>Demo 9: Using JTree…</vt:lpstr>
      <vt:lpstr>Demo 9: Using JTree…</vt:lpstr>
      <vt:lpstr>Demo 9: Using JTree…</vt:lpstr>
      <vt:lpstr>Demo 9: Using JTree…</vt:lpstr>
      <vt:lpstr>Demo 9: Using JTree…</vt:lpstr>
      <vt:lpstr>Demo 9: Using JTree…</vt:lpstr>
      <vt:lpstr>Demo 9: Using JTree…</vt:lpstr>
      <vt:lpstr>Demo 9: Using JTree…</vt:lpstr>
      <vt:lpstr>Summary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USER</cp:lastModifiedBy>
  <cp:revision>36</cp:revision>
  <dcterms:created xsi:type="dcterms:W3CDTF">2014-12-30T03:31:12Z</dcterms:created>
  <dcterms:modified xsi:type="dcterms:W3CDTF">2015-07-30T05:58:22Z</dcterms:modified>
</cp:coreProperties>
</file>