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13"/>
  </p:notesMasterIdLst>
  <p:sldIdLst>
    <p:sldId id="256" r:id="rId2"/>
    <p:sldId id="257" r:id="rId3"/>
    <p:sldId id="322" r:id="rId4"/>
    <p:sldId id="323" r:id="rId5"/>
    <p:sldId id="324" r:id="rId6"/>
    <p:sldId id="325" r:id="rId7"/>
    <p:sldId id="326" r:id="rId8"/>
    <p:sldId id="327" r:id="rId9"/>
    <p:sldId id="328" r:id="rId10"/>
    <p:sldId id="349" r:id="rId11"/>
    <p:sldId id="34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66CCFF"/>
    <a:srgbClr val="33CC33"/>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08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7/30/2015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7/30/2015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7/30/2015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7/30/2015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7/30/2015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7/30/2015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7/30/2015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7/30/2015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7/30/2015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normAutofit fontScale="90000"/>
          </a:bodyPr>
          <a:lstStyle/>
          <a:p>
            <a:r>
              <a:rPr smtClean="0"/>
              <a:t>Lecture 02</a:t>
            </a:r>
            <a:br>
              <a:rPr smtClean="0"/>
            </a:br>
            <a:r>
              <a:rPr smtClean="0"/>
              <a:t>Creating Graphical User Interface</a:t>
            </a:r>
            <a:br>
              <a:rPr smtClean="0"/>
            </a:br>
            <a:r>
              <a:rPr smtClean="0"/>
              <a:t>Part 6</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b="1" dirty="0" smtClean="0">
                <a:solidFill>
                  <a:srgbClr val="008000"/>
                </a:solidFill>
                <a:latin typeface="Arial" charset="0"/>
                <a:cs typeface="Arial" charset="0"/>
              </a:rPr>
              <a:t>Panes - Choosers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Using panes</a:t>
            </a:r>
          </a:p>
          <a:p>
            <a:r>
              <a:rPr lang="en-US" dirty="0" smtClean="0"/>
              <a:t>Using </a:t>
            </a:r>
            <a:r>
              <a:rPr lang="en-US" dirty="0" smtClean="0"/>
              <a:t>Java </a:t>
            </a:r>
            <a:r>
              <a:rPr lang="en-US" dirty="0" smtClean="0"/>
              <a:t>Dialogs</a:t>
            </a:r>
          </a:p>
          <a:p>
            <a:r>
              <a:rPr lang="en-US" dirty="0" smtClean="0"/>
              <a:t>Using file chooser and color chooser</a:t>
            </a:r>
          </a:p>
          <a:p>
            <a:r>
              <a:rPr lang="en-US" dirty="0" smtClean="0"/>
              <a:t>Demonstrations</a:t>
            </a: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Using panes</a:t>
            </a:r>
          </a:p>
          <a:p>
            <a:r>
              <a:rPr lang="en-US" dirty="0" smtClean="0"/>
              <a:t>Using </a:t>
            </a:r>
            <a:r>
              <a:rPr lang="en-US" dirty="0" smtClean="0"/>
              <a:t>Java </a:t>
            </a:r>
            <a:r>
              <a:rPr lang="en-US" dirty="0" smtClean="0"/>
              <a:t>Dialogs</a:t>
            </a:r>
          </a:p>
          <a:p>
            <a:r>
              <a:rPr lang="en-US" dirty="0" smtClean="0"/>
              <a:t>Using file chooser and color chooser</a:t>
            </a:r>
          </a:p>
          <a:p>
            <a:r>
              <a:rPr lang="en-US" dirty="0" smtClean="0"/>
              <a:t>Demonstrations</a:t>
            </a: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latin typeface="Arial" charset="0"/>
                <a:cs typeface="Arial" charset="0"/>
              </a:rPr>
              <a:t>Panes</a:t>
            </a:r>
            <a:endParaRPr lang="en-US" dirty="0" smtClean="0">
              <a:latin typeface="Arial" charset="0"/>
              <a:cs typeface="Arial" charset="0"/>
            </a:endParaRPr>
          </a:p>
        </p:txBody>
      </p:sp>
      <p:sp>
        <p:nvSpPr>
          <p:cNvPr id="72707" name="Content Placeholder 2"/>
          <p:cNvSpPr>
            <a:spLocks noGrp="1"/>
          </p:cNvSpPr>
          <p:nvPr>
            <p:ph idx="1"/>
          </p:nvPr>
        </p:nvSpPr>
        <p:spPr>
          <a:xfrm>
            <a:off x="457200" y="1600200"/>
            <a:ext cx="8229600" cy="5257800"/>
          </a:xfrm>
        </p:spPr>
        <p:txBody>
          <a:bodyPr/>
          <a:lstStyle/>
          <a:p>
            <a:pPr algn="just"/>
            <a:r>
              <a:rPr lang="en-US" dirty="0" smtClean="0">
                <a:latin typeface="Times New Roman" pitchFamily="18" charset="0"/>
                <a:cs typeface="Times New Roman" pitchFamily="18" charset="0"/>
              </a:rPr>
              <a:t>Swing panes provide some form of container service.</a:t>
            </a:r>
          </a:p>
          <a:p>
            <a:pPr algn="just"/>
            <a:r>
              <a:rPr lang="en-US" dirty="0" smtClean="0">
                <a:latin typeface="Times New Roman" pitchFamily="18" charset="0"/>
                <a:cs typeface="Times New Roman" pitchFamily="18" charset="0"/>
              </a:rPr>
              <a:t>These services provide:</a:t>
            </a:r>
          </a:p>
          <a:p>
            <a:pPr lvl="1" algn="just"/>
            <a:r>
              <a:rPr lang="en-US" dirty="0" smtClean="0">
                <a:latin typeface="Times New Roman" pitchFamily="18" charset="0"/>
                <a:cs typeface="Times New Roman" pitchFamily="18" charset="0"/>
              </a:rPr>
              <a:t>Layout managers</a:t>
            </a:r>
          </a:p>
          <a:p>
            <a:pPr lvl="2" algn="just"/>
            <a:r>
              <a:rPr lang="en-US" dirty="0" smtClean="0">
                <a:latin typeface="Times New Roman" pitchFamily="18" charset="0"/>
                <a:cs typeface="Times New Roman" pitchFamily="18" charset="0"/>
              </a:rPr>
              <a:t>JSplitPane</a:t>
            </a:r>
            <a:endParaRPr lang="en-US"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JScrollPane</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Dialog boxes</a:t>
            </a:r>
          </a:p>
          <a:p>
            <a:pPr lvl="2" algn="just"/>
            <a:r>
              <a:rPr lang="en-US" dirty="0" smtClean="0">
                <a:latin typeface="Times New Roman" pitchFamily="18" charset="0"/>
                <a:cs typeface="Times New Roman" pitchFamily="18" charset="0"/>
              </a:rPr>
              <a:t>JOptionPane</a:t>
            </a:r>
            <a:endParaRPr lang="en-US"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JTabbedPane</a:t>
            </a:r>
            <a:endParaRPr lang="en-US"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JFileChooser</a:t>
            </a:r>
            <a:endParaRPr lang="en-US"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JColorChooser</a:t>
            </a: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JSplitPane</a:t>
            </a:r>
            <a:r>
              <a:rPr lang="en-US" dirty="0" smtClean="0">
                <a:latin typeface="Arial" charset="0"/>
                <a:cs typeface="Arial" charset="0"/>
              </a:rPr>
              <a:t> Class</a:t>
            </a:r>
          </a:p>
        </p:txBody>
      </p:sp>
      <p:sp>
        <p:nvSpPr>
          <p:cNvPr id="73731" name="Content Placeholder 2"/>
          <p:cNvSpPr>
            <a:spLocks noGrp="1"/>
          </p:cNvSpPr>
          <p:nvPr>
            <p:ph idx="1"/>
          </p:nvPr>
        </p:nvSpPr>
        <p:spPr>
          <a:xfrm>
            <a:off x="533400" y="3505200"/>
            <a:ext cx="8229600" cy="2743200"/>
          </a:xfrm>
        </p:spPr>
        <p:txBody>
          <a:bodyPr/>
          <a:lstStyle/>
          <a:p>
            <a:r>
              <a:rPr lang="en-US" sz="2400" dirty="0" smtClean="0">
                <a:latin typeface="Arial" charset="0"/>
                <a:cs typeface="Arial" charset="0"/>
              </a:rPr>
              <a:t>A </a:t>
            </a:r>
            <a:r>
              <a:rPr lang="en-US" sz="2400" b="1" dirty="0" smtClean="0">
                <a:latin typeface="Arial" charset="0"/>
                <a:cs typeface="Arial" charset="0"/>
              </a:rPr>
              <a:t>JSplitPane</a:t>
            </a:r>
            <a:r>
              <a:rPr lang="en-US" sz="2400" dirty="0" smtClean="0">
                <a:latin typeface="Arial" charset="0"/>
                <a:cs typeface="Arial" charset="0"/>
              </a:rPr>
              <a:t> displays two components, either side by side or one on top of the other. By dragging the divider that appears between the components, the user can specify how much of the split pane's total area goes to each component. You can divide screen space among three or more components by putting split panes inside of split panes</a:t>
            </a:r>
          </a:p>
        </p:txBody>
      </p:sp>
      <p:sp>
        <p:nvSpPr>
          <p:cNvPr id="73733" name="AutoShape 2" descr="A snapshot of SplitPaneDemo"/>
          <p:cNvSpPr>
            <a:spLocks noChangeAspect="1" noChangeArrowheads="1"/>
          </p:cNvSpPr>
          <p:nvPr/>
        </p:nvSpPr>
        <p:spPr bwMode="auto">
          <a:xfrm>
            <a:off x="155575" y="-1066800"/>
            <a:ext cx="3886200" cy="2228850"/>
          </a:xfrm>
          <a:prstGeom prst="rect">
            <a:avLst/>
          </a:prstGeom>
          <a:noFill/>
          <a:ln w="9525">
            <a:noFill/>
            <a:miter lim="800000"/>
            <a:headEnd/>
            <a:tailEnd/>
          </a:ln>
        </p:spPr>
        <p:txBody>
          <a:bodyPr/>
          <a:lstStyle/>
          <a:p>
            <a:endParaRPr lang="en-US" dirty="0"/>
          </a:p>
        </p:txBody>
      </p:sp>
      <p:sp>
        <p:nvSpPr>
          <p:cNvPr id="73734" name="AutoShape 4" descr="A snapshot of SplitPaneDemo"/>
          <p:cNvSpPr>
            <a:spLocks noChangeAspect="1" noChangeArrowheads="1"/>
          </p:cNvSpPr>
          <p:nvPr/>
        </p:nvSpPr>
        <p:spPr bwMode="auto">
          <a:xfrm>
            <a:off x="155575" y="-1066800"/>
            <a:ext cx="3886200" cy="2228850"/>
          </a:xfrm>
          <a:prstGeom prst="rect">
            <a:avLst/>
          </a:prstGeom>
          <a:noFill/>
          <a:ln w="9525">
            <a:noFill/>
            <a:miter lim="800000"/>
            <a:headEnd/>
            <a:tailEnd/>
          </a:ln>
        </p:spPr>
        <p:txBody>
          <a:bodyPr/>
          <a:lstStyle/>
          <a:p>
            <a:endParaRPr lang="en-US" dirty="0"/>
          </a:p>
        </p:txBody>
      </p:sp>
      <p:sp>
        <p:nvSpPr>
          <p:cNvPr id="73735" name="AutoShape 6" descr="A snapshot of SplitPaneDemo"/>
          <p:cNvSpPr>
            <a:spLocks noChangeAspect="1" noChangeArrowheads="1"/>
          </p:cNvSpPr>
          <p:nvPr/>
        </p:nvSpPr>
        <p:spPr bwMode="auto">
          <a:xfrm>
            <a:off x="155575" y="-1066800"/>
            <a:ext cx="3886200" cy="2228850"/>
          </a:xfrm>
          <a:prstGeom prst="rect">
            <a:avLst/>
          </a:prstGeom>
          <a:noFill/>
          <a:ln w="9525">
            <a:noFill/>
            <a:miter lim="800000"/>
            <a:headEnd/>
            <a:tailEnd/>
          </a:ln>
        </p:spPr>
        <p:txBody>
          <a:bodyPr/>
          <a:lstStyle/>
          <a:p>
            <a:endParaRPr lang="en-US" dirty="0"/>
          </a:p>
        </p:txBody>
      </p:sp>
      <p:pic>
        <p:nvPicPr>
          <p:cNvPr id="73736" name="Picture 7"/>
          <p:cNvPicPr>
            <a:picLocks noChangeAspect="1" noChangeArrowheads="1"/>
          </p:cNvPicPr>
          <p:nvPr/>
        </p:nvPicPr>
        <p:blipFill>
          <a:blip r:embed="rId2"/>
          <a:srcRect/>
          <a:stretch>
            <a:fillRect/>
          </a:stretch>
        </p:blipFill>
        <p:spPr bwMode="auto">
          <a:xfrm>
            <a:off x="2590800" y="1066800"/>
            <a:ext cx="3886200" cy="222885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latin typeface="Arial" charset="0"/>
                <a:cs typeface="Arial" charset="0"/>
              </a:rPr>
              <a:t>Demo 11- SplitPane-Choosers</a:t>
            </a:r>
            <a:endParaRPr lang="en-US" dirty="0" smtClean="0">
              <a:latin typeface="Arial" charset="0"/>
              <a:cs typeface="Arial" charset="0"/>
            </a:endParaRPr>
          </a:p>
        </p:txBody>
      </p:sp>
      <p:sp>
        <p:nvSpPr>
          <p:cNvPr id="5" name="Rectangle 4"/>
          <p:cNvSpPr/>
          <p:nvPr/>
        </p:nvSpPr>
        <p:spPr>
          <a:xfrm>
            <a:off x="228600" y="1066800"/>
            <a:ext cx="868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How to use the </a:t>
            </a:r>
            <a:r>
              <a:rPr lang="en-US" sz="2400" dirty="0"/>
              <a:t>JSplitPane</a:t>
            </a:r>
            <a:r>
              <a:rPr lang="en-US" sz="2400" dirty="0"/>
              <a:t>, </a:t>
            </a:r>
            <a:r>
              <a:rPr lang="en-US" sz="2400" dirty="0"/>
              <a:t>JFileChooser</a:t>
            </a:r>
            <a:r>
              <a:rPr lang="en-US" sz="2400" dirty="0"/>
              <a:t>, </a:t>
            </a:r>
            <a:r>
              <a:rPr lang="en-US" sz="2400" dirty="0"/>
              <a:t>JColorChooser</a:t>
            </a:r>
            <a:r>
              <a:rPr lang="en-US" sz="2400" dirty="0"/>
              <a:t> classes?</a:t>
            </a:r>
          </a:p>
        </p:txBody>
      </p:sp>
      <p:pic>
        <p:nvPicPr>
          <p:cNvPr id="74757" name="Picture 2"/>
          <p:cNvPicPr>
            <a:picLocks noChangeAspect="1" noChangeArrowheads="1"/>
          </p:cNvPicPr>
          <p:nvPr/>
        </p:nvPicPr>
        <p:blipFill>
          <a:blip r:embed="rId2"/>
          <a:srcRect/>
          <a:stretch>
            <a:fillRect/>
          </a:stretch>
        </p:blipFill>
        <p:spPr bwMode="auto">
          <a:xfrm>
            <a:off x="1447800" y="1828800"/>
            <a:ext cx="6096000" cy="37909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a:bodyPr>
          <a:lstStyle/>
          <a:p>
            <a:r>
              <a:rPr lang="en-US" sz="3200" smtClean="0">
                <a:latin typeface="Arial" charset="0"/>
                <a:cs typeface="Arial" charset="0"/>
              </a:rPr>
              <a:t>Demo </a:t>
            </a:r>
            <a:r>
              <a:rPr lang="en-US" sz="3200" smtClean="0">
                <a:latin typeface="Arial" charset="0"/>
                <a:cs typeface="Arial" charset="0"/>
              </a:rPr>
              <a:t>11- </a:t>
            </a:r>
            <a:r>
              <a:rPr lang="en-US" sz="3200" smtClean="0">
                <a:latin typeface="Arial" charset="0"/>
                <a:cs typeface="Arial" charset="0"/>
              </a:rPr>
              <a:t>SplitPane-Choosers…</a:t>
            </a:r>
            <a:endParaRPr lang="en-US" sz="3200" dirty="0" smtClean="0">
              <a:latin typeface="Arial" charset="0"/>
              <a:cs typeface="Arial" charset="0"/>
            </a:endParaRPr>
          </a:p>
        </p:txBody>
      </p:sp>
      <p:pic>
        <p:nvPicPr>
          <p:cNvPr id="75780" name="Picture 2"/>
          <p:cNvPicPr>
            <a:picLocks noChangeAspect="1" noChangeArrowheads="1"/>
          </p:cNvPicPr>
          <p:nvPr/>
        </p:nvPicPr>
        <p:blipFill>
          <a:blip r:embed="rId2"/>
          <a:srcRect/>
          <a:stretch>
            <a:fillRect/>
          </a:stretch>
        </p:blipFill>
        <p:spPr bwMode="auto">
          <a:xfrm>
            <a:off x="457200" y="1295400"/>
            <a:ext cx="3810000" cy="2552700"/>
          </a:xfrm>
          <a:prstGeom prst="rect">
            <a:avLst/>
          </a:prstGeom>
          <a:noFill/>
          <a:ln w="9525">
            <a:noFill/>
            <a:miter lim="800000"/>
            <a:headEnd/>
            <a:tailEnd/>
          </a:ln>
        </p:spPr>
      </p:pic>
      <p:pic>
        <p:nvPicPr>
          <p:cNvPr id="75781" name="Picture 3"/>
          <p:cNvPicPr>
            <a:picLocks noChangeAspect="1" noChangeArrowheads="1"/>
          </p:cNvPicPr>
          <p:nvPr/>
        </p:nvPicPr>
        <p:blipFill>
          <a:blip r:embed="rId3"/>
          <a:srcRect/>
          <a:stretch>
            <a:fillRect/>
          </a:stretch>
        </p:blipFill>
        <p:spPr bwMode="auto">
          <a:xfrm>
            <a:off x="4572000" y="1295400"/>
            <a:ext cx="3810000" cy="2552700"/>
          </a:xfrm>
          <a:prstGeom prst="rect">
            <a:avLst/>
          </a:prstGeom>
          <a:noFill/>
          <a:ln w="9525">
            <a:noFill/>
            <a:miter lim="800000"/>
            <a:headEnd/>
            <a:tailEnd/>
          </a:ln>
        </p:spPr>
      </p:pic>
      <p:pic>
        <p:nvPicPr>
          <p:cNvPr id="75782" name="Picture 4"/>
          <p:cNvPicPr>
            <a:picLocks noChangeAspect="1" noChangeArrowheads="1"/>
          </p:cNvPicPr>
          <p:nvPr/>
        </p:nvPicPr>
        <p:blipFill>
          <a:blip r:embed="rId4"/>
          <a:srcRect/>
          <a:stretch>
            <a:fillRect/>
          </a:stretch>
        </p:blipFill>
        <p:spPr bwMode="auto">
          <a:xfrm>
            <a:off x="2590800" y="4038600"/>
            <a:ext cx="3810000" cy="25527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a:bodyPr>
          <a:lstStyle/>
          <a:p>
            <a:r>
              <a:rPr lang="en-US" sz="2800" smtClean="0">
                <a:latin typeface="Arial" charset="0"/>
                <a:cs typeface="Arial" charset="0"/>
              </a:rPr>
              <a:t>Demo 11- SplitPane-Choosers…</a:t>
            </a:r>
            <a:endParaRPr lang="en-US" sz="2800" dirty="0" smtClean="0">
              <a:latin typeface="Arial" charset="0"/>
              <a:cs typeface="Arial" charset="0"/>
            </a:endParaRPr>
          </a:p>
        </p:txBody>
      </p:sp>
      <p:pic>
        <p:nvPicPr>
          <p:cNvPr id="76804" name="Picture 7"/>
          <p:cNvPicPr>
            <a:picLocks noChangeAspect="1" noChangeArrowheads="1"/>
          </p:cNvPicPr>
          <p:nvPr/>
        </p:nvPicPr>
        <p:blipFill>
          <a:blip r:embed="rId2"/>
          <a:srcRect/>
          <a:stretch>
            <a:fillRect/>
          </a:stretch>
        </p:blipFill>
        <p:spPr bwMode="auto">
          <a:xfrm>
            <a:off x="228600" y="914400"/>
            <a:ext cx="4476750" cy="2609850"/>
          </a:xfrm>
          <a:prstGeom prst="rect">
            <a:avLst/>
          </a:prstGeom>
          <a:noFill/>
          <a:ln w="9525">
            <a:noFill/>
            <a:miter lim="800000"/>
            <a:headEnd/>
            <a:tailEnd/>
          </a:ln>
        </p:spPr>
      </p:pic>
      <p:pic>
        <p:nvPicPr>
          <p:cNvPr id="76805" name="Picture 8"/>
          <p:cNvPicPr>
            <a:picLocks noChangeAspect="1" noChangeArrowheads="1"/>
          </p:cNvPicPr>
          <p:nvPr/>
        </p:nvPicPr>
        <p:blipFill>
          <a:blip r:embed="rId3"/>
          <a:srcRect/>
          <a:stretch>
            <a:fillRect/>
          </a:stretch>
        </p:blipFill>
        <p:spPr bwMode="auto">
          <a:xfrm>
            <a:off x="2895600" y="2971800"/>
            <a:ext cx="5705475" cy="952500"/>
          </a:xfrm>
          <a:prstGeom prst="rect">
            <a:avLst/>
          </a:prstGeom>
          <a:noFill/>
          <a:ln w="9525">
            <a:noFill/>
            <a:miter lim="800000"/>
            <a:headEnd/>
            <a:tailEnd/>
          </a:ln>
        </p:spPr>
      </p:pic>
      <p:pic>
        <p:nvPicPr>
          <p:cNvPr id="76806" name="Picture 10"/>
          <p:cNvPicPr>
            <a:picLocks noChangeAspect="1" noChangeArrowheads="1"/>
          </p:cNvPicPr>
          <p:nvPr/>
        </p:nvPicPr>
        <p:blipFill>
          <a:blip r:embed="rId4"/>
          <a:srcRect/>
          <a:stretch>
            <a:fillRect/>
          </a:stretch>
        </p:blipFill>
        <p:spPr bwMode="auto">
          <a:xfrm>
            <a:off x="2895600" y="4038600"/>
            <a:ext cx="5715000" cy="971550"/>
          </a:xfrm>
          <a:prstGeom prst="rect">
            <a:avLst/>
          </a:prstGeom>
          <a:noFill/>
          <a:ln w="9525">
            <a:noFill/>
            <a:miter lim="800000"/>
            <a:headEnd/>
            <a:tailEnd/>
          </a:ln>
        </p:spPr>
      </p:pic>
      <p:pic>
        <p:nvPicPr>
          <p:cNvPr id="76807" name="Picture 11"/>
          <p:cNvPicPr>
            <a:picLocks noChangeAspect="1" noChangeArrowheads="1"/>
          </p:cNvPicPr>
          <p:nvPr/>
        </p:nvPicPr>
        <p:blipFill>
          <a:blip r:embed="rId5"/>
          <a:srcRect/>
          <a:stretch>
            <a:fillRect/>
          </a:stretch>
        </p:blipFill>
        <p:spPr bwMode="auto">
          <a:xfrm>
            <a:off x="1371600" y="5029200"/>
            <a:ext cx="5648325" cy="781050"/>
          </a:xfrm>
          <a:prstGeom prst="rect">
            <a:avLst/>
          </a:prstGeom>
          <a:noFill/>
          <a:ln w="9525">
            <a:noFill/>
            <a:miter lim="800000"/>
            <a:headEnd/>
            <a:tailEnd/>
          </a:ln>
        </p:spPr>
      </p:pic>
      <p:pic>
        <p:nvPicPr>
          <p:cNvPr id="76808" name="Picture 12"/>
          <p:cNvPicPr>
            <a:picLocks noChangeAspect="1" noChangeArrowheads="1"/>
          </p:cNvPicPr>
          <p:nvPr/>
        </p:nvPicPr>
        <p:blipFill>
          <a:blip r:embed="rId6"/>
          <a:srcRect/>
          <a:stretch>
            <a:fillRect/>
          </a:stretch>
        </p:blipFill>
        <p:spPr bwMode="auto">
          <a:xfrm>
            <a:off x="228600" y="5838825"/>
            <a:ext cx="5724525" cy="790575"/>
          </a:xfrm>
          <a:prstGeom prst="rect">
            <a:avLst/>
          </a:prstGeom>
          <a:noFill/>
          <a:ln w="9525">
            <a:noFill/>
            <a:miter lim="800000"/>
            <a:headEnd/>
            <a:tailEnd/>
          </a:ln>
        </p:spPr>
      </p:pic>
      <p:cxnSp>
        <p:nvCxnSpPr>
          <p:cNvPr id="14" name="Straight Connector 13"/>
          <p:cNvCxnSpPr>
            <a:endCxn id="73736" idx="1"/>
          </p:cNvCxnSpPr>
          <p:nvPr/>
        </p:nvCxnSpPr>
        <p:spPr>
          <a:xfrm rot="5400000" flipH="1" flipV="1">
            <a:off x="542925" y="3514725"/>
            <a:ext cx="2419350" cy="2286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3738" idx="1"/>
          </p:cNvCxnSpPr>
          <p:nvPr/>
        </p:nvCxnSpPr>
        <p:spPr>
          <a:xfrm flipV="1">
            <a:off x="2286000" y="4524375"/>
            <a:ext cx="609600" cy="504825"/>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76811" name="Picture 12"/>
          <p:cNvPicPr>
            <a:picLocks noChangeAspect="1" noChangeArrowheads="1"/>
          </p:cNvPicPr>
          <p:nvPr/>
        </p:nvPicPr>
        <p:blipFill>
          <a:blip r:embed="rId7"/>
          <a:srcRect/>
          <a:stretch>
            <a:fillRect/>
          </a:stretch>
        </p:blipFill>
        <p:spPr bwMode="auto">
          <a:xfrm>
            <a:off x="4953000" y="914400"/>
            <a:ext cx="3505200" cy="2011363"/>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rmAutofit/>
          </a:bodyPr>
          <a:lstStyle/>
          <a:p>
            <a:r>
              <a:rPr lang="en-US" sz="2800" smtClean="0">
                <a:latin typeface="Arial" charset="0"/>
                <a:cs typeface="Arial" charset="0"/>
              </a:rPr>
              <a:t>Demo 11- SplitPane-Choosers…</a:t>
            </a:r>
            <a:endParaRPr lang="en-US" sz="2800" dirty="0" smtClean="0">
              <a:latin typeface="Arial" charset="0"/>
              <a:cs typeface="Arial" charset="0"/>
            </a:endParaRPr>
          </a:p>
        </p:txBody>
      </p:sp>
      <p:pic>
        <p:nvPicPr>
          <p:cNvPr id="77828" name="Picture 2"/>
          <p:cNvPicPr>
            <a:picLocks noChangeAspect="1" noChangeArrowheads="1"/>
          </p:cNvPicPr>
          <p:nvPr/>
        </p:nvPicPr>
        <p:blipFill>
          <a:blip r:embed="rId2"/>
          <a:srcRect/>
          <a:stretch>
            <a:fillRect/>
          </a:stretch>
        </p:blipFill>
        <p:spPr bwMode="auto">
          <a:xfrm>
            <a:off x="0" y="904875"/>
            <a:ext cx="5791200" cy="4962525"/>
          </a:xfrm>
          <a:prstGeom prst="rect">
            <a:avLst/>
          </a:prstGeom>
          <a:noFill/>
          <a:ln w="9525">
            <a:noFill/>
            <a:miter lim="800000"/>
            <a:headEnd/>
            <a:tailEnd/>
          </a:ln>
        </p:spPr>
      </p:pic>
      <p:pic>
        <p:nvPicPr>
          <p:cNvPr id="77829" name="Picture 3"/>
          <p:cNvPicPr>
            <a:picLocks noChangeAspect="1" noChangeArrowheads="1"/>
          </p:cNvPicPr>
          <p:nvPr/>
        </p:nvPicPr>
        <p:blipFill>
          <a:blip r:embed="rId3"/>
          <a:srcRect/>
          <a:stretch>
            <a:fillRect/>
          </a:stretch>
        </p:blipFill>
        <p:spPr bwMode="auto">
          <a:xfrm>
            <a:off x="685800" y="5943600"/>
            <a:ext cx="5676900" cy="762000"/>
          </a:xfrm>
          <a:prstGeom prst="rect">
            <a:avLst/>
          </a:prstGeom>
          <a:noFill/>
          <a:ln w="9525">
            <a:noFill/>
            <a:miter lim="800000"/>
            <a:headEnd/>
            <a:tailEnd/>
          </a:ln>
        </p:spPr>
      </p:pic>
      <p:pic>
        <p:nvPicPr>
          <p:cNvPr id="96260" name="Picture 4"/>
          <p:cNvPicPr>
            <a:picLocks noChangeAspect="1" noChangeArrowheads="1"/>
          </p:cNvPicPr>
          <p:nvPr/>
        </p:nvPicPr>
        <p:blipFill>
          <a:blip r:embed="rId4"/>
          <a:srcRect/>
          <a:stretch>
            <a:fillRect/>
          </a:stretch>
        </p:blipFill>
        <p:spPr bwMode="auto">
          <a:xfrm>
            <a:off x="3781425" y="1447800"/>
            <a:ext cx="5362575" cy="762000"/>
          </a:xfrm>
          <a:prstGeom prst="rect">
            <a:avLst/>
          </a:prstGeom>
          <a:noFill/>
          <a:ln w="9525">
            <a:solidFill>
              <a:schemeClr val="accent1">
                <a:shade val="95000"/>
                <a:satMod val="105000"/>
              </a:schemeClr>
            </a:solidFill>
            <a:miter lim="800000"/>
            <a:headEnd/>
            <a:tailEnd/>
          </a:ln>
          <a:effectLst/>
        </p:spPr>
      </p:pic>
      <p:pic>
        <p:nvPicPr>
          <p:cNvPr id="77831" name="Picture 5"/>
          <p:cNvPicPr>
            <a:picLocks noChangeAspect="1" noChangeArrowheads="1"/>
          </p:cNvPicPr>
          <p:nvPr/>
        </p:nvPicPr>
        <p:blipFill>
          <a:blip r:embed="rId5"/>
          <a:srcRect/>
          <a:stretch>
            <a:fillRect/>
          </a:stretch>
        </p:blipFill>
        <p:spPr bwMode="auto">
          <a:xfrm>
            <a:off x="5867400" y="2411413"/>
            <a:ext cx="3048000" cy="216058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latin typeface="Arial" charset="0"/>
                <a:cs typeface="Arial" charset="0"/>
              </a:rPr>
              <a:t>The </a:t>
            </a:r>
            <a:r>
              <a:rPr lang="en-US" dirty="0" smtClean="0">
                <a:latin typeface="Arial" charset="0"/>
                <a:cs typeface="Arial" charset="0"/>
              </a:rPr>
              <a:t>JOptionPane</a:t>
            </a:r>
            <a:r>
              <a:rPr lang="en-US" dirty="0" smtClean="0">
                <a:latin typeface="Arial" charset="0"/>
                <a:cs typeface="Arial" charset="0"/>
              </a:rPr>
              <a:t> Class</a:t>
            </a:r>
          </a:p>
        </p:txBody>
      </p:sp>
      <p:pic>
        <p:nvPicPr>
          <p:cNvPr id="78852" name="Picture 4"/>
          <p:cNvPicPr>
            <a:picLocks noChangeAspect="1" noChangeArrowheads="1"/>
          </p:cNvPicPr>
          <p:nvPr/>
        </p:nvPicPr>
        <p:blipFill>
          <a:blip r:embed="rId2"/>
          <a:srcRect/>
          <a:stretch>
            <a:fillRect/>
          </a:stretch>
        </p:blipFill>
        <p:spPr bwMode="auto">
          <a:xfrm>
            <a:off x="4524375" y="1000125"/>
            <a:ext cx="4467225" cy="3114675"/>
          </a:xfrm>
          <a:prstGeom prst="rect">
            <a:avLst/>
          </a:prstGeom>
          <a:noFill/>
          <a:ln w="9525">
            <a:noFill/>
            <a:miter lim="800000"/>
            <a:headEnd/>
            <a:tailEnd/>
          </a:ln>
        </p:spPr>
      </p:pic>
      <p:sp>
        <p:nvSpPr>
          <p:cNvPr id="78853" name="Rectangle 5"/>
          <p:cNvSpPr>
            <a:spLocks noChangeArrowheads="1"/>
          </p:cNvSpPr>
          <p:nvPr/>
        </p:nvSpPr>
        <p:spPr bwMode="auto">
          <a:xfrm>
            <a:off x="3200400" y="9906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dirty="0">
                <a:solidFill>
                  <a:schemeClr val="bg1"/>
                </a:solidFill>
              </a:rPr>
              <a:t>title</a:t>
            </a:r>
          </a:p>
        </p:txBody>
      </p:sp>
      <p:sp>
        <p:nvSpPr>
          <p:cNvPr id="78854" name="Rectangle 6"/>
          <p:cNvSpPr>
            <a:spLocks noChangeArrowheads="1"/>
          </p:cNvSpPr>
          <p:nvPr/>
        </p:nvSpPr>
        <p:spPr bwMode="auto">
          <a:xfrm>
            <a:off x="3200400" y="15240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message</a:t>
            </a:r>
          </a:p>
        </p:txBody>
      </p:sp>
      <p:sp>
        <p:nvSpPr>
          <p:cNvPr id="78855" name="Rectangle 7"/>
          <p:cNvSpPr>
            <a:spLocks noChangeArrowheads="1"/>
          </p:cNvSpPr>
          <p:nvPr/>
        </p:nvSpPr>
        <p:spPr bwMode="auto">
          <a:xfrm>
            <a:off x="3200400" y="29718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icon</a:t>
            </a:r>
          </a:p>
        </p:txBody>
      </p:sp>
      <p:sp>
        <p:nvSpPr>
          <p:cNvPr id="78856" name="Rectangle 8"/>
          <p:cNvSpPr>
            <a:spLocks noChangeArrowheads="1"/>
          </p:cNvSpPr>
          <p:nvPr/>
        </p:nvSpPr>
        <p:spPr bwMode="auto">
          <a:xfrm>
            <a:off x="3200400" y="3429000"/>
            <a:ext cx="1066800" cy="304800"/>
          </a:xfrm>
          <a:prstGeom prst="rect">
            <a:avLst/>
          </a:prstGeom>
          <a:solidFill>
            <a:schemeClr val="accent1"/>
          </a:solidFill>
          <a:ln w="9525">
            <a:solidFill>
              <a:schemeClr val="tx1"/>
            </a:solidFill>
            <a:miter lim="800000"/>
            <a:headEnd/>
            <a:tailEnd/>
          </a:ln>
        </p:spPr>
        <p:txBody>
          <a:bodyPr wrap="none" anchor="ctr"/>
          <a:lstStyle/>
          <a:p>
            <a:pPr algn="ctr"/>
            <a:r>
              <a:rPr lang="en-US" sz="1600" dirty="0">
                <a:solidFill>
                  <a:schemeClr val="bg1"/>
                </a:solidFill>
              </a:rPr>
              <a:t>buttons</a:t>
            </a:r>
          </a:p>
        </p:txBody>
      </p:sp>
      <p:sp>
        <p:nvSpPr>
          <p:cNvPr id="78857" name="Line 9"/>
          <p:cNvSpPr>
            <a:spLocks noChangeShapeType="1"/>
          </p:cNvSpPr>
          <p:nvPr/>
        </p:nvSpPr>
        <p:spPr bwMode="auto">
          <a:xfrm>
            <a:off x="4114800" y="1143000"/>
            <a:ext cx="457200" cy="0"/>
          </a:xfrm>
          <a:prstGeom prst="line">
            <a:avLst/>
          </a:prstGeom>
          <a:noFill/>
          <a:ln w="9525">
            <a:solidFill>
              <a:schemeClr val="tx1"/>
            </a:solidFill>
            <a:round/>
            <a:headEnd/>
            <a:tailEnd type="triangle" w="med" len="med"/>
          </a:ln>
        </p:spPr>
        <p:txBody>
          <a:bodyPr/>
          <a:lstStyle/>
          <a:p>
            <a:endParaRPr lang="en-US" dirty="0"/>
          </a:p>
        </p:txBody>
      </p:sp>
      <p:sp>
        <p:nvSpPr>
          <p:cNvPr id="78858" name="Line 10"/>
          <p:cNvSpPr>
            <a:spLocks noChangeShapeType="1"/>
          </p:cNvSpPr>
          <p:nvPr/>
        </p:nvSpPr>
        <p:spPr bwMode="auto">
          <a:xfrm flipV="1">
            <a:off x="4267200" y="1524000"/>
            <a:ext cx="1143000" cy="152400"/>
          </a:xfrm>
          <a:prstGeom prst="line">
            <a:avLst/>
          </a:prstGeom>
          <a:noFill/>
          <a:ln w="9525">
            <a:solidFill>
              <a:schemeClr val="tx1"/>
            </a:solidFill>
            <a:round/>
            <a:headEnd/>
            <a:tailEnd type="triangle" w="med" len="med"/>
          </a:ln>
        </p:spPr>
        <p:txBody>
          <a:bodyPr/>
          <a:lstStyle/>
          <a:p>
            <a:endParaRPr lang="en-US" dirty="0"/>
          </a:p>
        </p:txBody>
      </p:sp>
      <p:sp>
        <p:nvSpPr>
          <p:cNvPr id="78859" name="Line 11"/>
          <p:cNvSpPr>
            <a:spLocks noChangeShapeType="1"/>
          </p:cNvSpPr>
          <p:nvPr/>
        </p:nvSpPr>
        <p:spPr bwMode="auto">
          <a:xfrm>
            <a:off x="4267200" y="3124200"/>
            <a:ext cx="1371600" cy="0"/>
          </a:xfrm>
          <a:prstGeom prst="line">
            <a:avLst/>
          </a:prstGeom>
          <a:noFill/>
          <a:ln w="9525">
            <a:solidFill>
              <a:schemeClr val="tx1"/>
            </a:solidFill>
            <a:round/>
            <a:headEnd/>
            <a:tailEnd type="triangle" w="med" len="med"/>
          </a:ln>
        </p:spPr>
        <p:txBody>
          <a:bodyPr/>
          <a:lstStyle/>
          <a:p>
            <a:endParaRPr lang="en-US" dirty="0"/>
          </a:p>
        </p:txBody>
      </p:sp>
      <p:sp>
        <p:nvSpPr>
          <p:cNvPr id="78860" name="Line 12"/>
          <p:cNvSpPr>
            <a:spLocks noChangeShapeType="1"/>
          </p:cNvSpPr>
          <p:nvPr/>
        </p:nvSpPr>
        <p:spPr bwMode="auto">
          <a:xfrm>
            <a:off x="4267200" y="3581400"/>
            <a:ext cx="1981200" cy="0"/>
          </a:xfrm>
          <a:prstGeom prst="line">
            <a:avLst/>
          </a:prstGeom>
          <a:noFill/>
          <a:ln w="9525">
            <a:solidFill>
              <a:schemeClr val="tx1"/>
            </a:solidFill>
            <a:round/>
            <a:headEnd/>
            <a:tailEnd type="triangle" w="med" len="med"/>
          </a:ln>
        </p:spPr>
        <p:txBody>
          <a:bodyPr/>
          <a:lstStyle/>
          <a:p>
            <a:endParaRPr lang="en-US" dirty="0"/>
          </a:p>
        </p:txBody>
      </p:sp>
      <p:pic>
        <p:nvPicPr>
          <p:cNvPr id="78861" name="Picture 13"/>
          <p:cNvPicPr>
            <a:picLocks noChangeAspect="1" noChangeArrowheads="1"/>
          </p:cNvPicPr>
          <p:nvPr/>
        </p:nvPicPr>
        <p:blipFill>
          <a:blip r:embed="rId3">
            <a:lum bright="-20000" contrast="20000"/>
          </a:blip>
          <a:srcRect/>
          <a:stretch>
            <a:fillRect/>
          </a:stretch>
        </p:blipFill>
        <p:spPr bwMode="auto">
          <a:xfrm>
            <a:off x="76200" y="1676400"/>
            <a:ext cx="2809875" cy="2028825"/>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15" name="Rectangle 14"/>
          <p:cNvSpPr/>
          <p:nvPr/>
        </p:nvSpPr>
        <p:spPr>
          <a:xfrm>
            <a:off x="152400" y="4800600"/>
            <a:ext cx="8839200" cy="13716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00FF"/>
                </a:solidFill>
              </a:rPr>
              <a:t>How to change the Java Look and feel?</a:t>
            </a:r>
          </a:p>
          <a:p>
            <a:pPr algn="ctr"/>
            <a:r>
              <a:rPr lang="en-US" sz="2800" dirty="0" smtClean="0">
                <a:solidFill>
                  <a:srgbClr val="0000FF"/>
                </a:solidFill>
              </a:rPr>
              <a:t>3 build-in mechanisms: Metal (default), Windows, Motif.</a:t>
            </a:r>
          </a:p>
          <a:p>
            <a:pPr algn="ctr"/>
            <a:r>
              <a:rPr lang="en-US" sz="2800" dirty="0" smtClean="0">
                <a:solidFill>
                  <a:srgbClr val="0000FF"/>
                </a:solidFill>
              </a:rPr>
              <a:t>Refer to the Java Tutorial</a:t>
            </a:r>
            <a:endParaRPr lang="en-US" sz="2800" dirty="0">
              <a:solidFill>
                <a:srgbClr val="0000FF"/>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467</TotalTime>
  <Words>192</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Lecture 02 Creating Graphical User Interface Part 6</vt:lpstr>
      <vt:lpstr>Contents</vt:lpstr>
      <vt:lpstr>Panes</vt:lpstr>
      <vt:lpstr>The JSplitPane Class</vt:lpstr>
      <vt:lpstr>Demo 11- SplitPane-Choosers</vt:lpstr>
      <vt:lpstr>Demo 11- SplitPane-Choosers…</vt:lpstr>
      <vt:lpstr>Demo 11- SplitPane-Choosers…</vt:lpstr>
      <vt:lpstr>Demo 11- SplitPane-Choosers…</vt:lpstr>
      <vt:lpstr>The JOptionPane Class</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35</cp:revision>
  <dcterms:created xsi:type="dcterms:W3CDTF">2014-12-30T03:31:12Z</dcterms:created>
  <dcterms:modified xsi:type="dcterms:W3CDTF">2015-07-30T06:07:01Z</dcterms:modified>
</cp:coreProperties>
</file>