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7"/>
  </p:notesMasterIdLst>
  <p:sldIdLst>
    <p:sldId id="256" r:id="rId2"/>
    <p:sldId id="313" r:id="rId3"/>
    <p:sldId id="314" r:id="rId4"/>
    <p:sldId id="335" r:id="rId5"/>
    <p:sldId id="336" r:id="rId6"/>
    <p:sldId id="271" r:id="rId7"/>
    <p:sldId id="272" r:id="rId8"/>
    <p:sldId id="316" r:id="rId9"/>
    <p:sldId id="273" r:id="rId10"/>
    <p:sldId id="274" r:id="rId11"/>
    <p:sldId id="318" r:id="rId12"/>
    <p:sldId id="319" r:id="rId13"/>
    <p:sldId id="317" r:id="rId14"/>
    <p:sldId id="275" r:id="rId15"/>
    <p:sldId id="320" r:id="rId16"/>
    <p:sldId id="321" r:id="rId17"/>
    <p:sldId id="322" r:id="rId18"/>
    <p:sldId id="323" r:id="rId19"/>
    <p:sldId id="324" r:id="rId20"/>
    <p:sldId id="329" r:id="rId21"/>
    <p:sldId id="330" r:id="rId22"/>
    <p:sldId id="331" r:id="rId23"/>
    <p:sldId id="332" r:id="rId24"/>
    <p:sldId id="311" r:id="rId25"/>
    <p:sldId id="31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99FF99"/>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80" d="100"/>
          <a:sy n="80" d="100"/>
        </p:scale>
        <p:origin x="-1722"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11/18/2015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222838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F80DC5F-7F63-4C89-B668-8E3AB11F8A12}" type="datetime1">
              <a:rPr lang="en-US" smtClean="0"/>
              <a:pPr/>
              <a:t>11/18/2015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31DD5A-EDFF-4B25-8FCC-E61799E3FEC7}" type="datetime1">
              <a:rPr lang="en-US" smtClean="0"/>
              <a:pPr/>
              <a:t>11/18/2015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D30CBD-4DA0-4629-965F-E48BB8A9AD83}" type="datetime1">
              <a:rPr lang="en-US" smtClean="0"/>
              <a:pPr/>
              <a:t>11/18/2015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78ABD3D-96B8-4A35-8A13-6AE8A9D58F90}" type="datetime1">
              <a:rPr lang="en-US" smtClean="0"/>
              <a:pPr/>
              <a:t>11/18/2015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5E9330-3801-438C-B724-2C2329AD3EBB}" type="datetime1">
              <a:rPr lang="en-US" smtClean="0"/>
              <a:pPr/>
              <a:t>11/18/2015</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8F50C1-0D64-4D42-8CBD-589B2F524D08}" type="datetime1">
              <a:rPr lang="en-US" smtClean="0"/>
              <a:pPr/>
              <a:t>11/18/2015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2F22C-87C6-476D-8788-F1D1D6C60A5E}" type="datetime1">
              <a:rPr lang="en-US" smtClean="0"/>
              <a:pPr/>
              <a:t>11/18/2015</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6293D9-CA3B-4C83-8A7F-97B77A74D4D2}" type="datetime1">
              <a:rPr lang="en-US" smtClean="0"/>
              <a:pPr/>
              <a:t>11/18/2015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A7D67-39CB-4263-A420-8047187D2A10}" type="datetime1">
              <a:rPr lang="en-US" smtClean="0"/>
              <a:pPr/>
              <a:t>11/18/2015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63AB1C-9C0D-4BC0-9162-186ABCD268A0}" type="datetime1">
              <a:rPr lang="en-US" smtClean="0"/>
              <a:pPr/>
              <a:t>11/18/2015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599421-DC92-4F62-871A-749F7E191AD0}" type="datetime1">
              <a:rPr lang="en-US" smtClean="0"/>
              <a:pPr/>
              <a:t>11/18/2015</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2245604-EE3F-431F-A2E9-943810AA10B9}" type="datetime1">
              <a:rPr lang="en-US" smtClean="0"/>
              <a:pPr/>
              <a:t>11/18/2015</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00000"/>
          </a:solidFill>
        </p:spPr>
        <p:txBody>
          <a:bodyPr>
            <a:normAutofit fontScale="90000"/>
          </a:bodyPr>
          <a:lstStyle/>
          <a:p>
            <a:r>
              <a:rPr smtClean="0">
                <a:latin typeface="Arial" charset="0"/>
                <a:cs typeface="Arial" charset="0"/>
              </a:rPr>
              <a:t>Lecture 03</a:t>
            </a:r>
            <a:br>
              <a:rPr smtClean="0">
                <a:latin typeface="Arial" charset="0"/>
                <a:cs typeface="Arial" charset="0"/>
              </a:rPr>
            </a:br>
            <a:r>
              <a:rPr smtClean="0">
                <a:latin typeface="Arial" charset="0"/>
                <a:cs typeface="Arial" charset="0"/>
              </a:rPr>
              <a:t>Custom Networking</a:t>
            </a:r>
            <a:br>
              <a:rPr smtClean="0">
                <a:latin typeface="Arial" charset="0"/>
                <a:cs typeface="Arial" charset="0"/>
              </a:rPr>
            </a:br>
            <a:r>
              <a:rPr smtClean="0">
                <a:latin typeface="Arial" charset="0"/>
                <a:cs typeface="Arial" charset="0"/>
              </a:rPr>
              <a:t>Part 2</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normAutofit/>
          </a:bodyPr>
          <a:lstStyle/>
          <a:p>
            <a:r>
              <a:rPr lang="en-US" b="1" dirty="0" smtClean="0">
                <a:solidFill>
                  <a:srgbClr val="008000"/>
                </a:solidFill>
                <a:latin typeface="Arial" charset="0"/>
                <a:cs typeface="Arial" charset="0"/>
              </a:rPr>
              <a:t>Sockets</a:t>
            </a:r>
          </a:p>
          <a:p>
            <a:r>
              <a:rPr lang="en-US" b="1" dirty="0" smtClean="0">
                <a:solidFill>
                  <a:srgbClr val="008000"/>
                </a:solidFill>
                <a:latin typeface="Arial" charset="0"/>
                <a:cs typeface="Arial" charset="0"/>
              </a:rPr>
              <a:t>Chapter 13- Object Streams and RMI </a:t>
            </a:r>
          </a:p>
          <a:p>
            <a:r>
              <a:rPr lang="en-US" b="1" dirty="0" smtClean="0">
                <a:solidFill>
                  <a:srgbClr val="FF0000"/>
                </a:solidFill>
                <a:latin typeface="Arial" charset="0"/>
                <a:cs typeface="Arial" charset="0"/>
              </a:rPr>
              <a:t>(The java.net package)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latin typeface="Arial" charset="0"/>
                <a:cs typeface="Arial" charset="0"/>
              </a:rPr>
              <a:t>5- Java TCP Socket Demo.</a:t>
            </a:r>
          </a:p>
        </p:txBody>
      </p:sp>
      <p:sp>
        <p:nvSpPr>
          <p:cNvPr id="23555" name="Content Placeholder 2"/>
          <p:cNvSpPr>
            <a:spLocks noGrp="1"/>
          </p:cNvSpPr>
          <p:nvPr>
            <p:ph idx="1"/>
          </p:nvPr>
        </p:nvSpPr>
        <p:spPr>
          <a:xfrm>
            <a:off x="304800" y="1219200"/>
            <a:ext cx="8382000" cy="5105400"/>
          </a:xfrm>
        </p:spPr>
        <p:txBody>
          <a:bodyPr>
            <a:normAutofit/>
          </a:bodyPr>
          <a:lstStyle/>
          <a:p>
            <a:pPr>
              <a:buNone/>
            </a:pPr>
            <a:r>
              <a:rPr lang="en-US" sz="2400" b="1" u="sng" dirty="0" smtClean="0">
                <a:latin typeface="Arial" charset="0"/>
                <a:cs typeface="Arial" charset="0"/>
              </a:rPr>
              <a:t>Problem</a:t>
            </a:r>
          </a:p>
          <a:p>
            <a:r>
              <a:rPr lang="en-US" sz="2400" dirty="0" smtClean="0">
                <a:latin typeface="Arial" charset="0"/>
                <a:cs typeface="Arial" charset="0"/>
              </a:rPr>
              <a:t>A manager wants to communicate with his/her staffs. Each communication is distinct from others.</a:t>
            </a:r>
          </a:p>
          <a:p>
            <a:r>
              <a:rPr lang="en-US" sz="2400" dirty="0" smtClean="0">
                <a:latin typeface="Arial" charset="0"/>
                <a:cs typeface="Arial" charset="0"/>
              </a:rPr>
              <a:t>Write Java programs which allow this manager and his/her staffs carrying out their communications.</a:t>
            </a:r>
          </a:p>
          <a:p>
            <a:pPr>
              <a:buFont typeface="Wingdings" pitchFamily="2" charset="2"/>
              <a:buChar char="è"/>
            </a:pPr>
            <a:r>
              <a:rPr lang="en-US" sz="2400" dirty="0" smtClean="0">
                <a:latin typeface="Arial" charset="0"/>
                <a:cs typeface="Arial" charset="0"/>
                <a:sym typeface="Wingdings" pitchFamily="2" charset="2"/>
              </a:rPr>
              <a:t>Each client program is used by a staff.</a:t>
            </a:r>
          </a:p>
          <a:p>
            <a:pPr>
              <a:buFont typeface="Wingdings" pitchFamily="2" charset="2"/>
              <a:buChar char="è"/>
            </a:pPr>
            <a:r>
              <a:rPr lang="en-US" sz="2400" dirty="0" smtClean="0">
                <a:latin typeface="Arial" charset="0"/>
                <a:cs typeface="Arial" charset="0"/>
                <a:sym typeface="Wingdings" pitchFamily="2" charset="2"/>
              </a:rPr>
              <a:t>The program used by the manager has some threads, each thread supports a communication between the manager and a staff.</a:t>
            </a:r>
          </a:p>
          <a:p>
            <a:pPr>
              <a:buFont typeface="Wingdings" pitchFamily="2" charset="2"/>
              <a:buChar char="è"/>
            </a:pPr>
            <a:r>
              <a:rPr lang="en-US" sz="2400" dirty="0" smtClean="0">
                <a:latin typeface="Arial" charset="0"/>
                <a:cs typeface="Arial" charset="0"/>
                <a:sym typeface="Wingdings" pitchFamily="2" charset="2"/>
              </a:rPr>
              <a:t>Manager site is specified by IP and the port 12340.</a:t>
            </a:r>
            <a:endParaRPr lang="en-US" sz="2400" dirty="0" smtClean="0">
              <a:latin typeface="Arial" charset="0"/>
              <a:cs typeface="Arial" charset="0"/>
            </a:endParaRPr>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latin typeface="Arial" charset="0"/>
                <a:cs typeface="Arial" charset="0"/>
              </a:rPr>
              <a:t>Java TCP Socket Demo.: GUIs</a:t>
            </a:r>
          </a:p>
        </p:txBody>
      </p:sp>
      <p:pic>
        <p:nvPicPr>
          <p:cNvPr id="3075" name="Picture 3"/>
          <p:cNvPicPr>
            <a:picLocks noChangeAspect="1" noChangeArrowheads="1"/>
          </p:cNvPicPr>
          <p:nvPr/>
        </p:nvPicPr>
        <p:blipFill>
          <a:blip r:embed="rId2"/>
          <a:srcRect/>
          <a:stretch>
            <a:fillRect/>
          </a:stretch>
        </p:blipFill>
        <p:spPr bwMode="auto">
          <a:xfrm>
            <a:off x="228600" y="1695610"/>
            <a:ext cx="3891280" cy="196199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268604" y="3852008"/>
            <a:ext cx="3922396" cy="2011484"/>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4343400" y="2152650"/>
            <a:ext cx="4569143" cy="2571750"/>
          </a:xfrm>
          <a:prstGeom prst="rect">
            <a:avLst/>
          </a:prstGeom>
          <a:noFill/>
          <a:ln w="9525">
            <a:noFill/>
            <a:miter lim="800000"/>
            <a:headEnd/>
            <a:tailEnd/>
          </a:ln>
          <a:effectLst/>
        </p:spPr>
      </p:pic>
      <p:sp>
        <p:nvSpPr>
          <p:cNvPr id="9" name="Rectangle 8"/>
          <p:cNvSpPr/>
          <p:nvPr/>
        </p:nvSpPr>
        <p:spPr>
          <a:xfrm>
            <a:off x="609600" y="990600"/>
            <a:ext cx="769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 staffs and manager – when no connection is established</a:t>
            </a:r>
            <a:endParaRPr lang="en-US" sz="2400" dirty="0"/>
          </a:p>
        </p:txBody>
      </p:sp>
      <p:sp>
        <p:nvSpPr>
          <p:cNvPr id="10" name="Slide Number Placeholder 9"/>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latin typeface="Arial" charset="0"/>
                <a:cs typeface="Arial" charset="0"/>
              </a:rPr>
              <a:t>Java TCP Socket Demo.: GUIs</a:t>
            </a:r>
          </a:p>
        </p:txBody>
      </p:sp>
      <p:sp>
        <p:nvSpPr>
          <p:cNvPr id="9" name="Rectangle 8"/>
          <p:cNvSpPr/>
          <p:nvPr/>
        </p:nvSpPr>
        <p:spPr>
          <a:xfrm>
            <a:off x="609600" y="990600"/>
            <a:ext cx="769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 staffs and manager – when 2 connections is established</a:t>
            </a:r>
            <a:endParaRPr lang="en-US" sz="2400" dirty="0"/>
          </a:p>
        </p:txBody>
      </p:sp>
      <p:pic>
        <p:nvPicPr>
          <p:cNvPr id="8" name="Picture 2"/>
          <p:cNvPicPr>
            <a:picLocks noChangeAspect="1" noChangeArrowheads="1"/>
          </p:cNvPicPr>
          <p:nvPr/>
        </p:nvPicPr>
        <p:blipFill>
          <a:blip r:embed="rId2"/>
          <a:srcRect/>
          <a:stretch>
            <a:fillRect/>
          </a:stretch>
        </p:blipFill>
        <p:spPr bwMode="auto">
          <a:xfrm>
            <a:off x="121288" y="1719623"/>
            <a:ext cx="4374512" cy="2205638"/>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6200" y="4116754"/>
            <a:ext cx="4419600" cy="226646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4572000" y="1544444"/>
            <a:ext cx="4366260" cy="2457558"/>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4583173" y="4078200"/>
            <a:ext cx="4397254" cy="2475000"/>
          </a:xfrm>
          <a:prstGeom prst="rect">
            <a:avLst/>
          </a:prstGeom>
          <a:noFill/>
          <a:ln w="9525">
            <a:noFill/>
            <a:miter lim="800000"/>
            <a:headEnd/>
            <a:tailEnd/>
          </a:ln>
          <a:effectLst/>
        </p:spPr>
      </p:pic>
      <p:cxnSp>
        <p:nvCxnSpPr>
          <p:cNvPr id="13" name="Straight Arrow Connector 12"/>
          <p:cNvCxnSpPr/>
          <p:nvPr/>
        </p:nvCxnSpPr>
        <p:spPr>
          <a:xfrm>
            <a:off x="3505200" y="2667000"/>
            <a:ext cx="1752600" cy="1588"/>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505200" y="5334000"/>
            <a:ext cx="1752600" cy="1588"/>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latin typeface="Arial" charset="0"/>
                <a:cs typeface="Arial" charset="0"/>
              </a:rPr>
              <a:t>Java TCP Socket Demo.: Project architecture</a:t>
            </a:r>
            <a:endParaRPr lang="en-US" sz="2800" dirty="0"/>
          </a:p>
        </p:txBody>
      </p:sp>
      <p:pic>
        <p:nvPicPr>
          <p:cNvPr id="2051" name="Picture 3"/>
          <p:cNvPicPr>
            <a:picLocks noChangeAspect="1" noChangeArrowheads="1"/>
          </p:cNvPicPr>
          <p:nvPr/>
        </p:nvPicPr>
        <p:blipFill>
          <a:blip r:embed="rId2"/>
          <a:srcRect/>
          <a:stretch>
            <a:fillRect/>
          </a:stretch>
        </p:blipFill>
        <p:spPr bwMode="auto">
          <a:xfrm>
            <a:off x="152400" y="3124200"/>
            <a:ext cx="3886200" cy="2943225"/>
          </a:xfrm>
          <a:prstGeom prst="rect">
            <a:avLst/>
          </a:prstGeom>
          <a:noFill/>
          <a:ln w="9525">
            <a:noFill/>
            <a:miter lim="800000"/>
            <a:headEnd/>
            <a:tailEnd/>
          </a:ln>
          <a:effectLst/>
        </p:spPr>
      </p:pic>
      <p:sp>
        <p:nvSpPr>
          <p:cNvPr id="7" name="Rectangle 6"/>
          <p:cNvSpPr/>
          <p:nvPr/>
        </p:nvSpPr>
        <p:spPr>
          <a:xfrm>
            <a:off x="4419600" y="1066800"/>
            <a:ext cx="44958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smtClean="0"/>
              <a:t>ChatPanel</a:t>
            </a:r>
            <a:r>
              <a:rPr lang="en-US" dirty="0" smtClean="0"/>
              <a:t>: Panel for chatting, it is used in client and server.</a:t>
            </a:r>
          </a:p>
          <a:p>
            <a:r>
              <a:rPr lang="en-US" b="1" u="sng" dirty="0" smtClean="0"/>
              <a:t>ClientChatter</a:t>
            </a:r>
            <a:r>
              <a:rPr lang="en-US" dirty="0" smtClean="0"/>
              <a:t>: GUI client program for staffs</a:t>
            </a:r>
          </a:p>
          <a:p>
            <a:r>
              <a:rPr lang="en-US" b="1" u="sng" dirty="0" smtClean="0"/>
              <a:t>ManagerChatter</a:t>
            </a:r>
            <a:r>
              <a:rPr lang="en-US" dirty="0" smtClean="0"/>
              <a:t>: GUI Server program for manager</a:t>
            </a:r>
          </a:p>
          <a:p>
            <a:r>
              <a:rPr lang="en-US" b="1" u="sng" dirty="0" smtClean="0"/>
              <a:t>OutputThread</a:t>
            </a:r>
            <a:r>
              <a:rPr lang="en-US" dirty="0" smtClean="0"/>
              <a:t>: a thread helps presenting received data ( 1 time/second)</a:t>
            </a:r>
            <a:endParaRPr lang="en-US" dirty="0"/>
          </a:p>
        </p:txBody>
      </p:sp>
      <p:pic>
        <p:nvPicPr>
          <p:cNvPr id="2052" name="Picture 4"/>
          <p:cNvPicPr>
            <a:picLocks noChangeAspect="1" noChangeArrowheads="1"/>
          </p:cNvPicPr>
          <p:nvPr/>
        </p:nvPicPr>
        <p:blipFill>
          <a:blip r:embed="rId3"/>
          <a:srcRect/>
          <a:stretch>
            <a:fillRect/>
          </a:stretch>
        </p:blipFill>
        <p:spPr bwMode="auto">
          <a:xfrm>
            <a:off x="85726" y="986361"/>
            <a:ext cx="2733674" cy="1713452"/>
          </a:xfrm>
          <a:prstGeom prst="rect">
            <a:avLst/>
          </a:prstGeom>
          <a:noFill/>
          <a:ln w="9525">
            <a:noFill/>
            <a:miter lim="800000"/>
            <a:headEnd/>
            <a:tailEnd/>
          </a:ln>
          <a:effectLst/>
        </p:spPr>
      </p:pic>
      <p:cxnSp>
        <p:nvCxnSpPr>
          <p:cNvPr id="11" name="Straight Arrow Connector 10"/>
          <p:cNvCxnSpPr/>
          <p:nvPr/>
        </p:nvCxnSpPr>
        <p:spPr>
          <a:xfrm rot="5400000">
            <a:off x="2476500" y="1790700"/>
            <a:ext cx="22860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5122" name="Picture 2"/>
          <p:cNvPicPr>
            <a:picLocks noChangeAspect="1" noChangeArrowheads="1"/>
          </p:cNvPicPr>
          <p:nvPr/>
        </p:nvPicPr>
        <p:blipFill>
          <a:blip r:embed="rId2"/>
          <a:srcRect/>
          <a:stretch>
            <a:fillRect/>
          </a:stretch>
        </p:blipFill>
        <p:spPr bwMode="auto">
          <a:xfrm>
            <a:off x="728540" y="1143000"/>
            <a:ext cx="7686920" cy="53340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572000" y="1533525"/>
            <a:ext cx="4295775" cy="752475"/>
          </a:xfrm>
          <a:prstGeom prst="rect">
            <a:avLst/>
          </a:prstGeom>
          <a:noFill/>
          <a:ln w="9525">
            <a:solidFill>
              <a:srgbClr val="0000FF"/>
            </a:solidFill>
            <a:miter lim="800000"/>
            <a:headEnd/>
            <a:tailEnd/>
          </a:ln>
          <a:effectLst/>
        </p:spPr>
      </p:pic>
      <p:cxnSp>
        <p:nvCxnSpPr>
          <p:cNvPr id="10" name="Straight Arrow Connector 9"/>
          <p:cNvCxnSpPr/>
          <p:nvPr/>
        </p:nvCxnSpPr>
        <p:spPr>
          <a:xfrm flipV="1">
            <a:off x="2895600" y="1905000"/>
            <a:ext cx="16764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124" name="Picture 4"/>
          <p:cNvPicPr>
            <a:picLocks noChangeAspect="1" noChangeArrowheads="1"/>
          </p:cNvPicPr>
          <p:nvPr/>
        </p:nvPicPr>
        <p:blipFill>
          <a:blip r:embed="rId4"/>
          <a:srcRect/>
          <a:stretch>
            <a:fillRect/>
          </a:stretch>
        </p:blipFill>
        <p:spPr bwMode="auto">
          <a:xfrm>
            <a:off x="304800" y="738188"/>
            <a:ext cx="2756577" cy="404812"/>
          </a:xfrm>
          <a:prstGeom prst="rect">
            <a:avLst/>
          </a:prstGeom>
          <a:noFill/>
          <a:ln w="9525">
            <a:noFill/>
            <a:miter lim="800000"/>
            <a:headEnd/>
            <a:tailEnd/>
          </a:ln>
          <a:effectLst/>
        </p:spPr>
      </p:pic>
      <p:sp>
        <p:nvSpPr>
          <p:cNvPr id="15" name="Slide Number Placeholder 14"/>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6146" name="Picture 2"/>
          <p:cNvPicPr>
            <a:picLocks noChangeAspect="1" noChangeArrowheads="1"/>
          </p:cNvPicPr>
          <p:nvPr/>
        </p:nvPicPr>
        <p:blipFill>
          <a:blip r:embed="rId2"/>
          <a:srcRect/>
          <a:stretch>
            <a:fillRect/>
          </a:stretch>
        </p:blipFill>
        <p:spPr bwMode="auto">
          <a:xfrm>
            <a:off x="1019774" y="1524001"/>
            <a:ext cx="7104454" cy="3810000"/>
          </a:xfrm>
          <a:prstGeom prst="rect">
            <a:avLst/>
          </a:prstGeom>
          <a:noFill/>
          <a:ln w="9525">
            <a:noFill/>
            <a:miter lim="800000"/>
            <a:headEnd/>
            <a:tailEnd/>
          </a:ln>
          <a:effectLst/>
        </p:spPr>
      </p:pic>
      <p:cxnSp>
        <p:nvCxnSpPr>
          <p:cNvPr id="6" name="Straight Arrow Connector 5"/>
          <p:cNvCxnSpPr/>
          <p:nvPr/>
        </p:nvCxnSpPr>
        <p:spPr>
          <a:xfrm rot="16200000" flipH="1">
            <a:off x="4076700" y="4000500"/>
            <a:ext cx="1143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 name="Picture 3"/>
          <p:cNvPicPr>
            <a:picLocks noChangeAspect="1" noChangeArrowheads="1"/>
          </p:cNvPicPr>
          <p:nvPr/>
        </p:nvPicPr>
        <p:blipFill>
          <a:blip r:embed="rId3"/>
          <a:srcRect/>
          <a:stretch>
            <a:fillRect/>
          </a:stretch>
        </p:blipFill>
        <p:spPr bwMode="auto">
          <a:xfrm>
            <a:off x="4343400" y="4953000"/>
            <a:ext cx="4295775" cy="752475"/>
          </a:xfrm>
          <a:prstGeom prst="rect">
            <a:avLst/>
          </a:prstGeom>
          <a:noFill/>
          <a:ln w="9525">
            <a:solidFill>
              <a:srgbClr val="0000FF"/>
            </a:solidFill>
            <a:miter lim="800000"/>
            <a:headEnd/>
            <a:tailEnd/>
          </a:ln>
          <a:effectLst/>
        </p:spPr>
      </p:pic>
      <p:pic>
        <p:nvPicPr>
          <p:cNvPr id="11" name="Picture 4"/>
          <p:cNvPicPr>
            <a:picLocks noChangeAspect="1" noChangeArrowheads="1"/>
          </p:cNvPicPr>
          <p:nvPr/>
        </p:nvPicPr>
        <p:blipFill>
          <a:blip r:embed="rId4"/>
          <a:srcRect/>
          <a:stretch>
            <a:fillRect/>
          </a:stretch>
        </p:blipFill>
        <p:spPr bwMode="auto">
          <a:xfrm>
            <a:off x="304800" y="1066800"/>
            <a:ext cx="2756577" cy="404812"/>
          </a:xfrm>
          <a:prstGeom prst="rect">
            <a:avLst/>
          </a:prstGeom>
          <a:noFill/>
          <a:ln w="9525">
            <a:noFill/>
            <a:miter lim="800000"/>
            <a:headEnd/>
            <a:tailEnd/>
          </a:ln>
          <a:effectLst/>
        </p:spPr>
      </p:pic>
      <p:sp>
        <p:nvSpPr>
          <p:cNvPr id="12" name="Slide Number Placeholder 11"/>
          <p:cNvSpPr>
            <a:spLocks noGrp="1"/>
          </p:cNvSpPr>
          <p:nvPr>
            <p:ph type="sldNum" sz="quarter" idx="12"/>
          </p:nvPr>
        </p:nvSpPr>
        <p:spPr/>
        <p:txBody>
          <a:bodyPr/>
          <a:lstStyle/>
          <a:p>
            <a:fld id="{CA15C064-DD44-4CAC-873E-2D1F54821676}" type="slidenum">
              <a:rPr kumimoji="0" lang="en-US" smtClean="0"/>
              <a:pPr/>
              <a:t>15</a:t>
            </a:fld>
            <a:endParaRPr kumimoji="0"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7170" name="Picture 2"/>
          <p:cNvPicPr>
            <a:picLocks noChangeAspect="1" noChangeArrowheads="1"/>
          </p:cNvPicPr>
          <p:nvPr/>
        </p:nvPicPr>
        <p:blipFill>
          <a:blip r:embed="rId2"/>
          <a:srcRect/>
          <a:stretch>
            <a:fillRect/>
          </a:stretch>
        </p:blipFill>
        <p:spPr bwMode="auto">
          <a:xfrm>
            <a:off x="319056" y="1504950"/>
            <a:ext cx="8596344" cy="38290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304800" y="914400"/>
            <a:ext cx="1950720" cy="3048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16</a:t>
            </a:fld>
            <a:endParaRPr kumimoji="0"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3" name="Picture 3"/>
          <p:cNvPicPr>
            <a:picLocks noChangeAspect="1" noChangeArrowheads="1"/>
          </p:cNvPicPr>
          <p:nvPr/>
        </p:nvPicPr>
        <p:blipFill>
          <a:blip r:embed="rId2"/>
          <a:srcRect/>
          <a:stretch>
            <a:fillRect/>
          </a:stretch>
        </p:blipFill>
        <p:spPr bwMode="auto">
          <a:xfrm>
            <a:off x="76200" y="914400"/>
            <a:ext cx="1950720" cy="304800"/>
          </a:xfrm>
          <a:prstGeom prst="rect">
            <a:avLst/>
          </a:prstGeom>
          <a:noFill/>
          <a:ln w="9525">
            <a:noFill/>
            <a:miter lim="800000"/>
            <a:headEnd/>
            <a:tailEnd/>
          </a:ln>
          <a:effectLst/>
        </p:spPr>
      </p:pic>
      <p:pic>
        <p:nvPicPr>
          <p:cNvPr id="8194" name="Picture 2"/>
          <p:cNvPicPr>
            <a:picLocks noChangeAspect="1" noChangeArrowheads="1"/>
          </p:cNvPicPr>
          <p:nvPr/>
        </p:nvPicPr>
        <p:blipFill>
          <a:blip r:embed="rId3"/>
          <a:srcRect/>
          <a:stretch>
            <a:fillRect/>
          </a:stretch>
        </p:blipFill>
        <p:spPr bwMode="auto">
          <a:xfrm>
            <a:off x="2270994" y="762000"/>
            <a:ext cx="6339606" cy="5867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17</a:t>
            </a:fld>
            <a:endParaRPr kumimoji="0"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3" name="Picture 3"/>
          <p:cNvPicPr>
            <a:picLocks noChangeAspect="1" noChangeArrowheads="1"/>
          </p:cNvPicPr>
          <p:nvPr/>
        </p:nvPicPr>
        <p:blipFill>
          <a:blip r:embed="rId2"/>
          <a:srcRect/>
          <a:stretch>
            <a:fillRect/>
          </a:stretch>
        </p:blipFill>
        <p:spPr bwMode="auto">
          <a:xfrm>
            <a:off x="76200" y="914400"/>
            <a:ext cx="1950720" cy="304800"/>
          </a:xfrm>
          <a:prstGeom prst="rect">
            <a:avLst/>
          </a:prstGeom>
          <a:noFill/>
          <a:ln w="9525">
            <a:noFill/>
            <a:miter lim="800000"/>
            <a:headEnd/>
            <a:tailEnd/>
          </a:ln>
          <a:effectLst/>
        </p:spPr>
      </p:pic>
      <p:pic>
        <p:nvPicPr>
          <p:cNvPr id="9218" name="Picture 2"/>
          <p:cNvPicPr>
            <a:picLocks noChangeAspect="1" noChangeArrowheads="1"/>
          </p:cNvPicPr>
          <p:nvPr/>
        </p:nvPicPr>
        <p:blipFill>
          <a:blip r:embed="rId3"/>
          <a:srcRect/>
          <a:stretch>
            <a:fillRect/>
          </a:stretch>
        </p:blipFill>
        <p:spPr bwMode="auto">
          <a:xfrm>
            <a:off x="304800" y="1600200"/>
            <a:ext cx="3524250" cy="6191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304800" y="2590800"/>
            <a:ext cx="6600825" cy="2514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10242" name="Picture 2"/>
          <p:cNvPicPr>
            <a:picLocks noChangeAspect="1" noChangeArrowheads="1"/>
          </p:cNvPicPr>
          <p:nvPr/>
        </p:nvPicPr>
        <p:blipFill>
          <a:blip r:embed="rId2"/>
          <a:srcRect/>
          <a:stretch>
            <a:fillRect/>
          </a:stretch>
        </p:blipFill>
        <p:spPr bwMode="auto">
          <a:xfrm>
            <a:off x="162756" y="676274"/>
            <a:ext cx="2428044" cy="390526"/>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833438" y="1066800"/>
            <a:ext cx="7477125" cy="243840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1272162" y="3657600"/>
            <a:ext cx="5990076" cy="310515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sz="quarter" idx="1"/>
          </p:nvPr>
        </p:nvSpPr>
        <p:spPr>
          <a:xfrm>
            <a:off x="914400" y="838200"/>
            <a:ext cx="7772400" cy="5257800"/>
          </a:xfrm>
        </p:spPr>
        <p:txBody>
          <a:bodyPr>
            <a:noAutofit/>
          </a:bodyPr>
          <a:lstStyle/>
          <a:p>
            <a:r>
              <a:rPr lang="en-US" sz="2000" b="1" dirty="0" smtClean="0">
                <a:solidFill>
                  <a:srgbClr val="0000FF"/>
                </a:solidFill>
              </a:rPr>
              <a:t>Platform</a:t>
            </a:r>
            <a:r>
              <a:rPr lang="en-US" sz="2000" dirty="0" smtClean="0"/>
              <a:t>: hardware + operating system.</a:t>
            </a:r>
          </a:p>
          <a:p>
            <a:r>
              <a:rPr lang="en-US" sz="2000" b="1" dirty="0" smtClean="0">
                <a:solidFill>
                  <a:srgbClr val="0000FF"/>
                </a:solidFill>
              </a:rPr>
              <a:t>Client</a:t>
            </a:r>
            <a:r>
              <a:rPr lang="en-US" sz="2000" dirty="0" smtClean="0"/>
              <a:t>: an application running in a computer (such as browser) can receive data from another (server).</a:t>
            </a:r>
          </a:p>
          <a:p>
            <a:r>
              <a:rPr lang="en-US" sz="2000" b="1" dirty="0" smtClean="0">
                <a:solidFill>
                  <a:srgbClr val="0000FF"/>
                </a:solidFill>
              </a:rPr>
              <a:t>Server</a:t>
            </a:r>
            <a:r>
              <a:rPr lang="en-US" sz="2000" dirty="0" smtClean="0"/>
              <a:t>: an application running in a computer (such as IIS- Windows Internet Information Service) can supply data to others (clients).</a:t>
            </a:r>
          </a:p>
          <a:p>
            <a:r>
              <a:rPr lang="en-US" sz="2000" b="1" dirty="0" smtClean="0">
                <a:solidFill>
                  <a:srgbClr val="0000FF"/>
                </a:solidFill>
              </a:rPr>
              <a:t>IP address</a:t>
            </a:r>
            <a:r>
              <a:rPr lang="en-US" sz="2000" dirty="0" smtClean="0"/>
              <a:t> (internet protocol): unsigned integer helps identifying a network element(computer, router,…).</a:t>
            </a:r>
          </a:p>
          <a:p>
            <a:r>
              <a:rPr lang="en-US" sz="2000" b="1" dirty="0" smtClean="0">
                <a:solidFill>
                  <a:srgbClr val="0000FF"/>
                </a:solidFill>
              </a:rPr>
              <a:t>IPv4</a:t>
            </a:r>
            <a:r>
              <a:rPr lang="en-US" sz="2000" dirty="0" smtClean="0"/>
              <a:t>: 4-byte IP address, such as 192.143.5.1</a:t>
            </a:r>
          </a:p>
          <a:p>
            <a:r>
              <a:rPr lang="en-US" sz="2000" b="1" dirty="0" smtClean="0">
                <a:solidFill>
                  <a:srgbClr val="0000FF"/>
                </a:solidFill>
              </a:rPr>
              <a:t>IPv6</a:t>
            </a:r>
            <a:r>
              <a:rPr lang="en-US" sz="2000" dirty="0" smtClean="0"/>
              <a:t>: 16-byte IP address</a:t>
            </a:r>
          </a:p>
          <a:p>
            <a:r>
              <a:rPr lang="en-US" sz="2000" b="1" dirty="0" smtClean="0">
                <a:solidFill>
                  <a:srgbClr val="0000FF"/>
                </a:solidFill>
              </a:rPr>
              <a:t>Port</a:t>
            </a:r>
            <a:r>
              <a:rPr lang="en-US" sz="2000" dirty="0" smtClean="0"/>
              <a:t>: unsigned 2-byte integer helps operating system differentiating a network communicating process.</a:t>
            </a:r>
          </a:p>
          <a:p>
            <a:r>
              <a:rPr lang="en-US" sz="2000" b="1" dirty="0" smtClean="0">
                <a:solidFill>
                  <a:srgbClr val="0000FF"/>
                </a:solidFill>
              </a:rPr>
              <a:t>Protocol</a:t>
            </a:r>
            <a:r>
              <a:rPr lang="en-US" sz="2000" dirty="0" smtClean="0"/>
              <a:t>: Rules for packaging data of a network communication because client and server can be working in different platform. Two common basic protocols are TCP and UDP</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11267" name="Picture 3"/>
          <p:cNvPicPr>
            <a:picLocks noChangeAspect="1" noChangeArrowheads="1"/>
          </p:cNvPicPr>
          <p:nvPr/>
        </p:nvPicPr>
        <p:blipFill>
          <a:blip r:embed="rId2"/>
          <a:srcRect/>
          <a:stretch>
            <a:fillRect/>
          </a:stretch>
        </p:blipFill>
        <p:spPr bwMode="auto">
          <a:xfrm>
            <a:off x="1057224" y="533400"/>
            <a:ext cx="7553376" cy="6248400"/>
          </a:xfrm>
          <a:prstGeom prst="rect">
            <a:avLst/>
          </a:prstGeom>
          <a:noFill/>
          <a:ln w="9525">
            <a:noFill/>
            <a:miter lim="800000"/>
            <a:headEnd/>
            <a:tailEnd/>
          </a:ln>
          <a:effectLst/>
        </p:spPr>
      </p:pic>
      <p:pic>
        <p:nvPicPr>
          <p:cNvPr id="10242" name="Picture 2"/>
          <p:cNvPicPr>
            <a:picLocks noChangeAspect="1" noChangeArrowheads="1"/>
          </p:cNvPicPr>
          <p:nvPr/>
        </p:nvPicPr>
        <p:blipFill>
          <a:blip r:embed="rId3"/>
          <a:srcRect/>
          <a:stretch>
            <a:fillRect/>
          </a:stretch>
        </p:blipFill>
        <p:spPr bwMode="auto">
          <a:xfrm>
            <a:off x="76200" y="795502"/>
            <a:ext cx="1686756" cy="27129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12290" name="Picture 2"/>
          <p:cNvPicPr>
            <a:picLocks noChangeAspect="1" noChangeArrowheads="1"/>
          </p:cNvPicPr>
          <p:nvPr/>
        </p:nvPicPr>
        <p:blipFill>
          <a:blip r:embed="rId2"/>
          <a:srcRect/>
          <a:stretch>
            <a:fillRect/>
          </a:stretch>
        </p:blipFill>
        <p:spPr bwMode="auto">
          <a:xfrm>
            <a:off x="152400" y="685800"/>
            <a:ext cx="2560320" cy="3048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885824" y="1236344"/>
            <a:ext cx="6962776" cy="2040256"/>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593605" y="3657600"/>
            <a:ext cx="7956792" cy="2133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12290" name="Picture 2"/>
          <p:cNvPicPr>
            <a:picLocks noChangeAspect="1" noChangeArrowheads="1"/>
          </p:cNvPicPr>
          <p:nvPr/>
        </p:nvPicPr>
        <p:blipFill>
          <a:blip r:embed="rId2"/>
          <a:srcRect/>
          <a:stretch>
            <a:fillRect/>
          </a:stretch>
        </p:blipFill>
        <p:spPr bwMode="auto">
          <a:xfrm>
            <a:off x="152400" y="685800"/>
            <a:ext cx="2560320" cy="304800"/>
          </a:xfrm>
          <a:prstGeom prst="rect">
            <a:avLst/>
          </a:prstGeom>
          <a:noFill/>
          <a:ln w="9525">
            <a:noFill/>
            <a:miter lim="800000"/>
            <a:headEnd/>
            <a:tailEnd/>
          </a:ln>
          <a:effectLst/>
        </p:spPr>
      </p:pic>
      <p:pic>
        <p:nvPicPr>
          <p:cNvPr id="13314" name="Picture 2"/>
          <p:cNvPicPr>
            <a:picLocks noChangeAspect="1" noChangeArrowheads="1"/>
          </p:cNvPicPr>
          <p:nvPr/>
        </p:nvPicPr>
        <p:blipFill>
          <a:blip r:embed="rId3"/>
          <a:srcRect/>
          <a:stretch>
            <a:fillRect/>
          </a:stretch>
        </p:blipFill>
        <p:spPr bwMode="auto">
          <a:xfrm>
            <a:off x="758780" y="1752600"/>
            <a:ext cx="7626440" cy="33528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dirty="0" smtClean="0">
                <a:latin typeface="Arial" charset="0"/>
                <a:cs typeface="Arial" charset="0"/>
              </a:rPr>
              <a:t>TCP Socket Demo….</a:t>
            </a:r>
          </a:p>
        </p:txBody>
      </p:sp>
      <p:pic>
        <p:nvPicPr>
          <p:cNvPr id="12290" name="Picture 2"/>
          <p:cNvPicPr>
            <a:picLocks noChangeAspect="1" noChangeArrowheads="1"/>
          </p:cNvPicPr>
          <p:nvPr/>
        </p:nvPicPr>
        <p:blipFill>
          <a:blip r:embed="rId2"/>
          <a:srcRect/>
          <a:stretch>
            <a:fillRect/>
          </a:stretch>
        </p:blipFill>
        <p:spPr bwMode="auto">
          <a:xfrm>
            <a:off x="152400" y="685800"/>
            <a:ext cx="2560320" cy="304800"/>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76200" y="1066800"/>
            <a:ext cx="8669200" cy="5334000"/>
          </a:xfrm>
          <a:prstGeom prst="rect">
            <a:avLst/>
          </a:prstGeom>
          <a:noFill/>
          <a:ln w="9525">
            <a:noFill/>
            <a:miter lim="800000"/>
            <a:headEnd/>
            <a:tailEnd/>
          </a:ln>
          <a:effectLst/>
        </p:spPr>
      </p:pic>
      <p:pic>
        <p:nvPicPr>
          <p:cNvPr id="5" name="Picture 4"/>
          <p:cNvPicPr>
            <a:picLocks noChangeAspect="1" noChangeArrowheads="1"/>
          </p:cNvPicPr>
          <p:nvPr/>
        </p:nvPicPr>
        <p:blipFill>
          <a:blip r:embed="rId4"/>
          <a:srcRect/>
          <a:stretch>
            <a:fillRect/>
          </a:stretch>
        </p:blipFill>
        <p:spPr bwMode="auto">
          <a:xfrm>
            <a:off x="4459736" y="4841060"/>
            <a:ext cx="3312664" cy="1864540"/>
          </a:xfrm>
          <a:prstGeom prst="rect">
            <a:avLst/>
          </a:prstGeom>
          <a:noFill/>
          <a:ln w="9525">
            <a:noFill/>
            <a:miter lim="800000"/>
            <a:headEnd/>
            <a:tailEnd/>
          </a:ln>
          <a:effectLst/>
        </p:spPr>
      </p:pic>
      <p:cxnSp>
        <p:nvCxnSpPr>
          <p:cNvPr id="7" name="Straight Arrow Connector 6"/>
          <p:cNvCxnSpPr/>
          <p:nvPr/>
        </p:nvCxnSpPr>
        <p:spPr>
          <a:xfrm rot="16200000" flipH="1">
            <a:off x="4267200" y="4800600"/>
            <a:ext cx="685800" cy="76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H="1">
            <a:off x="4914900" y="4610100"/>
            <a:ext cx="9906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latin typeface="Arial" charset="0"/>
                <a:cs typeface="Arial" charset="0"/>
              </a:rPr>
              <a:t>Summary</a:t>
            </a:r>
          </a:p>
        </p:txBody>
      </p:sp>
      <p:sp>
        <p:nvSpPr>
          <p:cNvPr id="61443" name="Content Placeholder 2"/>
          <p:cNvSpPr>
            <a:spLocks noGrp="1"/>
          </p:cNvSpPr>
          <p:nvPr>
            <p:ph idx="1"/>
          </p:nvPr>
        </p:nvSpPr>
        <p:spPr/>
        <p:txBody>
          <a:bodyPr/>
          <a:lstStyle/>
          <a:p>
            <a:r>
              <a:rPr lang="en-US" sz="2600" dirty="0" smtClean="0">
                <a:latin typeface="Arial" charset="0"/>
                <a:cs typeface="Arial" charset="0"/>
              </a:rPr>
              <a:t>IP and Port</a:t>
            </a:r>
          </a:p>
          <a:p>
            <a:r>
              <a:rPr lang="en-US" sz="2400" dirty="0" smtClean="0">
                <a:latin typeface="Arial" charset="0"/>
                <a:cs typeface="Arial" charset="0"/>
              </a:rPr>
              <a:t>TCP, UDP Protocols</a:t>
            </a:r>
          </a:p>
          <a:p>
            <a:r>
              <a:rPr lang="en-US" sz="2400" dirty="0" smtClean="0">
                <a:latin typeface="Arial" charset="0"/>
                <a:cs typeface="Arial" charset="0"/>
              </a:rPr>
              <a:t>Sockets and Ports</a:t>
            </a:r>
          </a:p>
          <a:p>
            <a:r>
              <a:rPr lang="en-US" sz="2400" dirty="0" smtClean="0">
                <a:latin typeface="Arial" charset="0"/>
                <a:cs typeface="Arial" charset="0"/>
              </a:rPr>
              <a:t>Client Sockets/ Server Sockets in Java</a:t>
            </a:r>
          </a:p>
          <a:p>
            <a:r>
              <a:rPr lang="en-US" sz="2400" dirty="0" smtClean="0">
                <a:latin typeface="Arial" charset="0"/>
                <a:cs typeface="Arial" charset="0"/>
              </a:rPr>
              <a:t>How to use TCP sockets</a:t>
            </a:r>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24</a:t>
            </a:fld>
            <a:endParaRPr kumimoji="0"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62467"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25</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sz="quarter" idx="1"/>
          </p:nvPr>
        </p:nvSpPr>
        <p:spPr>
          <a:xfrm>
            <a:off x="914400" y="838200"/>
            <a:ext cx="7772400" cy="5257800"/>
          </a:xfrm>
        </p:spPr>
        <p:txBody>
          <a:bodyPr>
            <a:noAutofit/>
          </a:bodyPr>
          <a:lstStyle/>
          <a:p>
            <a:r>
              <a:rPr lang="en-US" sz="2000" b="1" dirty="0" smtClean="0">
                <a:solidFill>
                  <a:srgbClr val="0000FF"/>
                </a:solidFill>
              </a:rPr>
              <a:t>TCP</a:t>
            </a:r>
            <a:r>
              <a:rPr lang="en-US" sz="2000" dirty="0" smtClean="0"/>
              <a:t>: (</a:t>
            </a:r>
            <a:r>
              <a:rPr lang="en-US" sz="2000" i="1" dirty="0" smtClean="0"/>
              <a:t>Transmission Control Protocol</a:t>
            </a:r>
            <a:r>
              <a:rPr lang="en-US" sz="2000" dirty="0" smtClean="0"/>
              <a:t>) is a connection-based protocol (only one connecting line only) that provides a reliable flow of data between two computers based on the acknowledge mechanism.</a:t>
            </a:r>
          </a:p>
          <a:p>
            <a:r>
              <a:rPr lang="en-US" sz="2000" b="1" dirty="0" smtClean="0">
                <a:solidFill>
                  <a:srgbClr val="0000FF"/>
                </a:solidFill>
              </a:rPr>
              <a:t>UDP</a:t>
            </a:r>
            <a:r>
              <a:rPr lang="en-US" sz="2000" dirty="0" smtClean="0"/>
              <a:t>: (</a:t>
            </a:r>
            <a:r>
              <a:rPr lang="en-US" sz="2000" i="1" dirty="0" smtClean="0"/>
              <a:t>User Datagram Protocol</a:t>
            </a:r>
            <a:r>
              <a:rPr lang="en-US" sz="2000" dirty="0" smtClean="0"/>
              <a:t>) is a protocol that sends independent packets of data, called datagrams, from one computer to another with no guarantees about arrival (many connecting lines can be used, acknowledge mechanism is not used). Many firewalls and routers have been configured not to allow UDP packets. Ask your system administrator if UDP is permitted.</a:t>
            </a:r>
          </a:p>
          <a:p>
            <a:r>
              <a:rPr lang="en-US" sz="2000" b="1" dirty="0" smtClean="0">
                <a:solidFill>
                  <a:srgbClr val="0000FF"/>
                </a:solidFill>
                <a:latin typeface="Arial" charset="0"/>
                <a:cs typeface="Arial" charset="0"/>
              </a:rPr>
              <a:t>Serialization</a:t>
            </a:r>
            <a:r>
              <a:rPr lang="en-US" sz="2000" dirty="0" smtClean="0">
                <a:latin typeface="Arial" charset="0"/>
                <a:cs typeface="Arial" charset="0"/>
              </a:rPr>
              <a:t>: a process that converts object’s state (values in fields of the object) to a byte stream.</a:t>
            </a:r>
            <a:endParaRPr lang="en-US" sz="2000" dirty="0" smtClean="0"/>
          </a:p>
          <a:p>
            <a:r>
              <a:rPr lang="en-US" sz="2000" b="1" dirty="0" smtClean="0">
                <a:solidFill>
                  <a:srgbClr val="0000FF"/>
                </a:solidFill>
              </a:rPr>
              <a:t>De-</a:t>
            </a:r>
            <a:r>
              <a:rPr lang="en-US" sz="2000" b="1" dirty="0" smtClean="0">
                <a:solidFill>
                  <a:srgbClr val="0000FF"/>
                </a:solidFill>
                <a:latin typeface="Arial" charset="0"/>
                <a:cs typeface="Arial" charset="0"/>
              </a:rPr>
              <a:t> serialization</a:t>
            </a:r>
            <a:r>
              <a:rPr lang="en-US" sz="2000" dirty="0" smtClean="0"/>
              <a:t>:</a:t>
            </a:r>
            <a:r>
              <a:rPr lang="en-US" sz="2000" dirty="0" smtClean="0">
                <a:latin typeface="Arial" charset="0"/>
                <a:cs typeface="Arial" charset="0"/>
              </a:rPr>
              <a:t> a process that splits data in a byte stream then set data to fields of an object.</a:t>
            </a:r>
            <a:endParaRPr lang="en-US" sz="2000" dirty="0" smtClean="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
        <p:nvSpPr>
          <p:cNvPr id="4" name="Content Placeholder 3"/>
          <p:cNvSpPr>
            <a:spLocks noGrp="1"/>
          </p:cNvSpPr>
          <p:nvPr>
            <p:ph sz="quarter" idx="1"/>
          </p:nvPr>
        </p:nvSpPr>
        <p:spPr/>
        <p:txBody>
          <a:bodyPr/>
          <a:lstStyle/>
          <a:p>
            <a:r>
              <a:rPr lang="en-US" dirty="0" smtClean="0"/>
              <a:t>What is a socket?</a:t>
            </a:r>
          </a:p>
          <a:p>
            <a:r>
              <a:rPr lang="en-US" dirty="0" smtClean="0"/>
              <a:t>How to develop applications using TCP protocol such as chatter?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
        <p:nvSpPr>
          <p:cNvPr id="4" name="Content Placeholder 3"/>
          <p:cNvSpPr>
            <a:spLocks noGrp="1"/>
          </p:cNvSpPr>
          <p:nvPr>
            <p:ph sz="quarter" idx="1"/>
          </p:nvPr>
        </p:nvSpPr>
        <p:spPr/>
        <p:txBody>
          <a:bodyPr/>
          <a:lstStyle/>
          <a:p>
            <a:r>
              <a:rPr lang="en-US" dirty="0" smtClean="0"/>
              <a:t>Java Sockets</a:t>
            </a:r>
          </a:p>
          <a:p>
            <a:r>
              <a:rPr lang="en-US" dirty="0" smtClean="0"/>
              <a:t>The java.net.Socket and java.net.ServerSocket classes</a:t>
            </a:r>
          </a:p>
          <a:p>
            <a:r>
              <a:rPr lang="en-US" dirty="0" smtClean="0"/>
              <a:t>Sockets: How do they work?</a:t>
            </a:r>
          </a:p>
          <a:p>
            <a:r>
              <a:rPr lang="en-US" dirty="0" smtClean="0"/>
              <a:t>Socket: How do we code?</a:t>
            </a:r>
          </a:p>
          <a:p>
            <a:r>
              <a:rPr lang="en-US" dirty="0" smtClean="0"/>
              <a:t>Demonstration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r>
              <a:rPr lang="en-US" sz="3200" dirty="0" smtClean="0">
                <a:latin typeface="Arial" charset="0"/>
                <a:cs typeface="Arial" charset="0"/>
              </a:rPr>
              <a:t>1- Java Sockets</a:t>
            </a:r>
          </a:p>
        </p:txBody>
      </p:sp>
      <p:sp>
        <p:nvSpPr>
          <p:cNvPr id="20483" name="Content Placeholder 2"/>
          <p:cNvSpPr>
            <a:spLocks noGrp="1"/>
          </p:cNvSpPr>
          <p:nvPr>
            <p:ph idx="1"/>
          </p:nvPr>
        </p:nvSpPr>
        <p:spPr>
          <a:xfrm>
            <a:off x="609600" y="1447800"/>
            <a:ext cx="8077200" cy="4572000"/>
          </a:xfrm>
        </p:spPr>
        <p:txBody>
          <a:bodyPr/>
          <a:lstStyle/>
          <a:p>
            <a:r>
              <a:rPr lang="en-US" sz="3000" dirty="0" smtClean="0">
                <a:latin typeface="Arial" charset="0"/>
                <a:cs typeface="Arial" charset="0"/>
              </a:rPr>
              <a:t>A </a:t>
            </a:r>
            <a:r>
              <a:rPr lang="en-US" sz="3000" i="1" dirty="0" smtClean="0">
                <a:solidFill>
                  <a:srgbClr val="0000CC"/>
                </a:solidFill>
                <a:latin typeface="Arial" charset="0"/>
                <a:cs typeface="Arial" charset="0"/>
              </a:rPr>
              <a:t>socket</a:t>
            </a:r>
            <a:r>
              <a:rPr lang="en-US" sz="3000" dirty="0" smtClean="0">
                <a:latin typeface="Arial" charset="0"/>
                <a:cs typeface="Arial" charset="0"/>
              </a:rPr>
              <a:t> is one endpoint of a two-way communication link between two programs running on the network. A socket is bound to a port number so that the TCP layer can identify the application that data is destined to be sent.</a:t>
            </a:r>
          </a:p>
          <a:p>
            <a:r>
              <a:rPr lang="en-US" sz="3000" dirty="0" smtClean="0">
                <a:latin typeface="Arial" charset="0"/>
                <a:cs typeface="Arial" charset="0"/>
              </a:rPr>
              <a:t>Main members:</a:t>
            </a:r>
          </a:p>
          <a:p>
            <a:pPr>
              <a:buNone/>
            </a:pPr>
            <a:r>
              <a:rPr lang="en-US" sz="3000" dirty="0" smtClean="0">
                <a:latin typeface="Arial" charset="0"/>
                <a:cs typeface="Arial" charset="0"/>
              </a:rPr>
              <a:t>     </a:t>
            </a:r>
            <a:r>
              <a:rPr lang="en-US" sz="3000" dirty="0" smtClean="0">
                <a:solidFill>
                  <a:srgbClr val="FF0000"/>
                </a:solidFill>
                <a:latin typeface="Arial" charset="0"/>
                <a:cs typeface="Arial" charset="0"/>
              </a:rPr>
              <a:t>Socket = IP + Port </a:t>
            </a:r>
            <a:r>
              <a:rPr lang="en-US" sz="3000" dirty="0">
                <a:solidFill>
                  <a:srgbClr val="FF0000"/>
                </a:solidFill>
                <a:latin typeface="Arial" charset="0"/>
                <a:cs typeface="Arial" charset="0"/>
              </a:rPr>
              <a:t>(</a:t>
            </a:r>
            <a:r>
              <a:rPr lang="en-US" sz="3000" dirty="0" smtClean="0">
                <a:solidFill>
                  <a:srgbClr val="FF0000"/>
                </a:solidFill>
                <a:latin typeface="Arial" charset="0"/>
                <a:cs typeface="Arial" charset="0"/>
              </a:rPr>
              <a:t>IO </a:t>
            </a:r>
            <a:r>
              <a:rPr lang="en-US" sz="3000" dirty="0" smtClean="0">
                <a:solidFill>
                  <a:srgbClr val="FF0000"/>
                </a:solidFill>
                <a:latin typeface="Arial" charset="0"/>
                <a:cs typeface="Arial" charset="0"/>
              </a:rPr>
              <a:t>Streams + </a:t>
            </a:r>
            <a:r>
              <a:rPr lang="en-US" sz="3000" dirty="0" smtClean="0">
                <a:solidFill>
                  <a:srgbClr val="FF0000"/>
                </a:solidFill>
                <a:latin typeface="Arial" charset="0"/>
                <a:cs typeface="Arial" charset="0"/>
              </a:rPr>
              <a:t>Methods)</a:t>
            </a:r>
            <a:endParaRPr lang="en-US" sz="3000" dirty="0" smtClean="0">
              <a:solidFill>
                <a:srgbClr val="FF0000"/>
              </a:solidFill>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14400" y="0"/>
            <a:ext cx="7696200" cy="914400"/>
          </a:xfrm>
        </p:spPr>
        <p:txBody>
          <a:bodyPr>
            <a:noAutofit/>
          </a:bodyPr>
          <a:lstStyle/>
          <a:p>
            <a:r>
              <a:rPr lang="en-US" sz="3200" dirty="0" smtClean="0">
                <a:latin typeface="Arial" charset="0"/>
                <a:cs typeface="Arial" charset="0"/>
              </a:rPr>
              <a:t>2- Socket and ServerSocket Classes</a:t>
            </a:r>
          </a:p>
        </p:txBody>
      </p:sp>
      <p:sp>
        <p:nvSpPr>
          <p:cNvPr id="21507" name="Content Placeholder 2"/>
          <p:cNvSpPr>
            <a:spLocks noGrp="1"/>
          </p:cNvSpPr>
          <p:nvPr>
            <p:ph idx="1"/>
          </p:nvPr>
        </p:nvSpPr>
        <p:spPr/>
        <p:txBody>
          <a:bodyPr/>
          <a:lstStyle/>
          <a:p>
            <a:pPr algn="just"/>
            <a:r>
              <a:rPr lang="en-US" sz="2800" dirty="0" smtClean="0">
                <a:latin typeface="Arial" charset="0"/>
                <a:cs typeface="Arial" charset="0"/>
              </a:rPr>
              <a:t>The </a:t>
            </a:r>
            <a:r>
              <a:rPr lang="en-US" sz="2800" dirty="0" smtClean="0">
                <a:solidFill>
                  <a:srgbClr val="0000CC"/>
                </a:solidFill>
                <a:latin typeface="Arial" charset="0"/>
                <a:cs typeface="Arial" charset="0"/>
              </a:rPr>
              <a:t>java.net.Socket</a:t>
            </a:r>
            <a:r>
              <a:rPr lang="en-US" sz="2800" dirty="0" smtClean="0">
                <a:latin typeface="Arial" charset="0"/>
                <a:cs typeface="Arial" charset="0"/>
              </a:rPr>
              <a:t> class implements one side of a two-way connection between your Java program and another program on the network</a:t>
            </a:r>
          </a:p>
          <a:p>
            <a:pPr algn="just"/>
            <a:r>
              <a:rPr lang="en-US" sz="2800" dirty="0" smtClean="0">
                <a:latin typeface="Arial" charset="0"/>
                <a:cs typeface="Arial" charset="0"/>
              </a:rPr>
              <a:t>The </a:t>
            </a:r>
            <a:r>
              <a:rPr lang="en-US" sz="2800" dirty="0" smtClean="0">
                <a:solidFill>
                  <a:srgbClr val="0000CC"/>
                </a:solidFill>
                <a:latin typeface="Arial" charset="0"/>
                <a:cs typeface="Arial" charset="0"/>
              </a:rPr>
              <a:t>java.net.ServerSocket</a:t>
            </a:r>
            <a:r>
              <a:rPr lang="en-US" sz="2800" dirty="0" smtClean="0">
                <a:latin typeface="Arial" charset="0"/>
                <a:cs typeface="Arial" charset="0"/>
              </a:rPr>
              <a:t> implements server sockets</a:t>
            </a:r>
            <a:r>
              <a:rPr lang="en-US" sz="2800" dirty="0" smtClean="0">
                <a:solidFill>
                  <a:srgbClr val="0000CC"/>
                </a:solidFill>
                <a:latin typeface="Arial" charset="0"/>
                <a:cs typeface="Arial" charset="0"/>
              </a:rPr>
              <a:t>. </a:t>
            </a:r>
            <a:r>
              <a:rPr lang="en-US" sz="2800" dirty="0" smtClean="0">
                <a:latin typeface="Arial" charset="0"/>
                <a:cs typeface="Arial" charset="0"/>
              </a:rPr>
              <a:t>A server socket waits for requests to come in over the network. It performs some operation based on that request, and then possibly returns a result to the requester. </a:t>
            </a:r>
          </a:p>
          <a:p>
            <a:pPr algn="just">
              <a:buNone/>
            </a:pPr>
            <a:endParaRPr lang="en-US" sz="2800" dirty="0" smtClean="0">
              <a:latin typeface="Arial" charset="0"/>
              <a:cs typeface="Arial" charset="0"/>
            </a:endParaRPr>
          </a:p>
          <a:p>
            <a:pPr algn="just"/>
            <a:endParaRPr lang="en-US" sz="2800"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sz="3200" dirty="0" smtClean="0">
                <a:latin typeface="Arial" charset="0"/>
                <a:cs typeface="Arial" charset="0"/>
              </a:rPr>
              <a:t>3- Sockets: How do they works?</a:t>
            </a:r>
          </a:p>
        </p:txBody>
      </p:sp>
      <p:sp>
        <p:nvSpPr>
          <p:cNvPr id="5" name="Rectangle 4"/>
          <p:cNvSpPr/>
          <p:nvPr/>
        </p:nvSpPr>
        <p:spPr>
          <a:xfrm>
            <a:off x="914400" y="9144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Server:Mangalo</a:t>
            </a:r>
            <a:endParaRPr lang="en-US" dirty="0"/>
          </a:p>
        </p:txBody>
      </p:sp>
      <p:sp>
        <p:nvSpPr>
          <p:cNvPr id="6" name="Rectangle 5"/>
          <p:cNvSpPr/>
          <p:nvPr/>
        </p:nvSpPr>
        <p:spPr>
          <a:xfrm>
            <a:off x="7162800" y="914400"/>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Jane</a:t>
            </a:r>
            <a:endParaRPr lang="en-US" dirty="0"/>
          </a:p>
        </p:txBody>
      </p:sp>
      <p:sp>
        <p:nvSpPr>
          <p:cNvPr id="7" name="Rectangle 6"/>
          <p:cNvSpPr/>
          <p:nvPr/>
        </p:nvSpPr>
        <p:spPr>
          <a:xfrm>
            <a:off x="381000" y="1524000"/>
            <a:ext cx="3276600" cy="411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066800" y="1752600"/>
            <a:ext cx="1828800" cy="457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srvSocket(1234)</a:t>
            </a:r>
            <a:endParaRPr lang="en-US" dirty="0">
              <a:solidFill>
                <a:schemeClr val="bg1"/>
              </a:solidFill>
            </a:endParaRPr>
          </a:p>
        </p:txBody>
      </p:sp>
      <p:sp>
        <p:nvSpPr>
          <p:cNvPr id="9" name="Rectangle 8"/>
          <p:cNvSpPr/>
          <p:nvPr/>
        </p:nvSpPr>
        <p:spPr>
          <a:xfrm>
            <a:off x="5029200" y="1524000"/>
            <a:ext cx="3657600" cy="41910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r>
              <a:rPr lang="en-US" b="1" dirty="0" smtClean="0">
                <a:solidFill>
                  <a:schemeClr val="tx1"/>
                </a:solidFill>
              </a:rPr>
              <a:t>(1) Make connection</a:t>
            </a:r>
          </a:p>
          <a:p>
            <a:r>
              <a:rPr lang="en-US" b="1" dirty="0" smtClean="0">
                <a:solidFill>
                  <a:schemeClr val="tx1"/>
                </a:solidFill>
              </a:rPr>
              <a:t>(2) Receive the ACK from server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10" name="Rectangle 9"/>
          <p:cNvSpPr/>
          <p:nvPr/>
        </p:nvSpPr>
        <p:spPr>
          <a:xfrm>
            <a:off x="5486400" y="2743200"/>
            <a:ext cx="2057400" cy="1905000"/>
          </a:xfrm>
          <a:prstGeom prst="rect">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socket(Mangalo,1234)</a:t>
            </a: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a:solidFill>
                <a:schemeClr val="bg1"/>
              </a:solidFill>
            </a:endParaRPr>
          </a:p>
        </p:txBody>
      </p:sp>
      <p:cxnSp>
        <p:nvCxnSpPr>
          <p:cNvPr id="12" name="Straight Arrow Connector 11"/>
          <p:cNvCxnSpPr/>
          <p:nvPr/>
        </p:nvCxnSpPr>
        <p:spPr>
          <a:xfrm rot="10800000">
            <a:off x="2895600" y="1828800"/>
            <a:ext cx="21336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657600" y="1219200"/>
            <a:ext cx="14478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arenBoth"/>
            </a:pPr>
            <a:r>
              <a:rPr lang="en-US" b="1" dirty="0" smtClean="0">
                <a:solidFill>
                  <a:srgbClr val="0000FF"/>
                </a:solidFill>
              </a:rPr>
              <a:t>Init</a:t>
            </a:r>
          </a:p>
          <a:p>
            <a:pPr marL="342900" indent="-342900" algn="ctr"/>
            <a:r>
              <a:rPr lang="en-US" b="1" dirty="0" smtClean="0">
                <a:solidFill>
                  <a:srgbClr val="0000FF"/>
                </a:solidFill>
              </a:rPr>
              <a:t>(Jane, xxxx)</a:t>
            </a:r>
            <a:endParaRPr lang="en-US" b="1" dirty="0">
              <a:solidFill>
                <a:srgbClr val="0000FF"/>
              </a:solidFill>
            </a:endParaRPr>
          </a:p>
        </p:txBody>
      </p:sp>
      <p:sp>
        <p:nvSpPr>
          <p:cNvPr id="16" name="Rectangle 15"/>
          <p:cNvSpPr/>
          <p:nvPr/>
        </p:nvSpPr>
        <p:spPr>
          <a:xfrm>
            <a:off x="609600" y="2362200"/>
            <a:ext cx="2362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(3) Create socket</a:t>
            </a:r>
            <a:endParaRPr lang="en-US" b="1" dirty="0">
              <a:solidFill>
                <a:schemeClr val="tx1"/>
              </a:solidFill>
            </a:endParaRPr>
          </a:p>
        </p:txBody>
      </p:sp>
      <p:sp>
        <p:nvSpPr>
          <p:cNvPr id="17" name="Rectangle 16"/>
          <p:cNvSpPr/>
          <p:nvPr/>
        </p:nvSpPr>
        <p:spPr>
          <a:xfrm>
            <a:off x="5029200" y="2286000"/>
            <a:ext cx="2362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(3) Create socket</a:t>
            </a:r>
            <a:endParaRPr lang="en-US" b="1" dirty="0">
              <a:solidFill>
                <a:schemeClr val="tx1"/>
              </a:solidFill>
            </a:endParaRPr>
          </a:p>
        </p:txBody>
      </p:sp>
      <p:cxnSp>
        <p:nvCxnSpPr>
          <p:cNvPr id="18" name="Straight Arrow Connector 17"/>
          <p:cNvCxnSpPr/>
          <p:nvPr/>
        </p:nvCxnSpPr>
        <p:spPr>
          <a:xfrm rot="10800000">
            <a:off x="2895600" y="2057400"/>
            <a:ext cx="2133600" cy="1"/>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581400" y="2057400"/>
            <a:ext cx="1371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(2) Accept</a:t>
            </a:r>
            <a:endParaRPr lang="en-US" b="1" dirty="0">
              <a:solidFill>
                <a:srgbClr val="0000FF"/>
              </a:solidFill>
            </a:endParaRPr>
          </a:p>
        </p:txBody>
      </p:sp>
      <p:sp>
        <p:nvSpPr>
          <p:cNvPr id="27" name="Rectangle 26"/>
          <p:cNvSpPr/>
          <p:nvPr/>
        </p:nvSpPr>
        <p:spPr>
          <a:xfrm>
            <a:off x="1066800" y="2743200"/>
            <a:ext cx="2057400" cy="1905000"/>
          </a:xfrm>
          <a:prstGeom prst="rect">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socket(Jane,xxxx)</a:t>
            </a: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a:solidFill>
                <a:schemeClr val="bg1"/>
              </a:solidFill>
            </a:endParaRPr>
          </a:p>
        </p:txBody>
      </p:sp>
      <p:sp>
        <p:nvSpPr>
          <p:cNvPr id="28" name="Rectangle 27"/>
          <p:cNvSpPr/>
          <p:nvPr/>
        </p:nvSpPr>
        <p:spPr>
          <a:xfrm>
            <a:off x="1524000" y="3276600"/>
            <a:ext cx="1828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outputStream</a:t>
            </a:r>
          </a:p>
          <a:p>
            <a:pPr algn="ctr"/>
            <a:r>
              <a:rPr lang="en-US" dirty="0" smtClean="0">
                <a:solidFill>
                  <a:srgbClr val="FF0000"/>
                </a:solidFill>
              </a:rPr>
              <a:t>010010011001100</a:t>
            </a:r>
            <a:endParaRPr lang="en-US" dirty="0">
              <a:solidFill>
                <a:srgbClr val="FF0000"/>
              </a:solidFill>
            </a:endParaRPr>
          </a:p>
        </p:txBody>
      </p:sp>
      <p:sp>
        <p:nvSpPr>
          <p:cNvPr id="29" name="Rectangle 28"/>
          <p:cNvSpPr/>
          <p:nvPr/>
        </p:nvSpPr>
        <p:spPr>
          <a:xfrm>
            <a:off x="1524000" y="3886200"/>
            <a:ext cx="1828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Input stream</a:t>
            </a:r>
          </a:p>
          <a:p>
            <a:pPr algn="ctr"/>
            <a:r>
              <a:rPr lang="en-US" dirty="0" smtClean="0">
                <a:solidFill>
                  <a:srgbClr val="0000FF"/>
                </a:solidFill>
              </a:rPr>
              <a:t>101100100110010</a:t>
            </a:r>
            <a:endParaRPr lang="en-US" dirty="0">
              <a:solidFill>
                <a:srgbClr val="0000FF"/>
              </a:solidFill>
            </a:endParaRPr>
          </a:p>
        </p:txBody>
      </p:sp>
      <p:sp>
        <p:nvSpPr>
          <p:cNvPr id="32" name="Rectangle 31"/>
          <p:cNvSpPr/>
          <p:nvPr/>
        </p:nvSpPr>
        <p:spPr>
          <a:xfrm>
            <a:off x="5257800" y="3276600"/>
            <a:ext cx="1828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outputStream</a:t>
            </a:r>
          </a:p>
          <a:p>
            <a:pPr algn="ctr"/>
            <a:r>
              <a:rPr lang="en-US" dirty="0" smtClean="0">
                <a:solidFill>
                  <a:srgbClr val="FF0000"/>
                </a:solidFill>
              </a:rPr>
              <a:t>101100100110010</a:t>
            </a:r>
            <a:endParaRPr lang="en-US" dirty="0">
              <a:solidFill>
                <a:srgbClr val="FF0000"/>
              </a:solidFill>
            </a:endParaRPr>
          </a:p>
        </p:txBody>
      </p:sp>
      <p:sp>
        <p:nvSpPr>
          <p:cNvPr id="33" name="Rectangle 32"/>
          <p:cNvSpPr/>
          <p:nvPr/>
        </p:nvSpPr>
        <p:spPr>
          <a:xfrm>
            <a:off x="5257800" y="3886200"/>
            <a:ext cx="1828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Input stream</a:t>
            </a:r>
          </a:p>
          <a:p>
            <a:pPr algn="ctr"/>
            <a:r>
              <a:rPr lang="en-US" dirty="0" smtClean="0">
                <a:solidFill>
                  <a:srgbClr val="0000FF"/>
                </a:solidFill>
              </a:rPr>
              <a:t>010010011001100</a:t>
            </a:r>
          </a:p>
        </p:txBody>
      </p:sp>
      <p:cxnSp>
        <p:nvCxnSpPr>
          <p:cNvPr id="35" name="Straight Arrow Connector 34"/>
          <p:cNvCxnSpPr>
            <a:stCxn id="28" idx="3"/>
            <a:endCxn id="33" idx="1"/>
          </p:cNvCxnSpPr>
          <p:nvPr/>
        </p:nvCxnSpPr>
        <p:spPr>
          <a:xfrm>
            <a:off x="3352800" y="3543300"/>
            <a:ext cx="1905000" cy="609600"/>
          </a:xfrm>
          <a:prstGeom prst="straightConnector1">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1"/>
            <a:endCxn id="29" idx="3"/>
          </p:cNvCxnSpPr>
          <p:nvPr/>
        </p:nvCxnSpPr>
        <p:spPr>
          <a:xfrm rot="10800000" flipV="1">
            <a:off x="3352800" y="3543300"/>
            <a:ext cx="1905000" cy="609600"/>
          </a:xfrm>
          <a:prstGeom prst="straightConnector1">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57200" y="4724400"/>
            <a:ext cx="3048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(3) Loop</a:t>
            </a:r>
          </a:p>
          <a:p>
            <a:r>
              <a:rPr lang="en-US" b="1" dirty="0" smtClean="0">
                <a:solidFill>
                  <a:schemeClr val="tx1"/>
                </a:solidFill>
              </a:rPr>
              <a:t>Process data in input stream.</a:t>
            </a:r>
          </a:p>
          <a:p>
            <a:r>
              <a:rPr lang="en-US" b="1" dirty="0" smtClean="0">
                <a:solidFill>
                  <a:schemeClr val="tx1"/>
                </a:solidFill>
              </a:rPr>
              <a:t>Write data to output stream.</a:t>
            </a:r>
            <a:endParaRPr lang="en-US" b="1" dirty="0">
              <a:solidFill>
                <a:schemeClr val="tx1"/>
              </a:solidFill>
            </a:endParaRPr>
          </a:p>
        </p:txBody>
      </p:sp>
      <p:sp>
        <p:nvSpPr>
          <p:cNvPr id="39" name="Rectangle 38"/>
          <p:cNvSpPr/>
          <p:nvPr/>
        </p:nvSpPr>
        <p:spPr>
          <a:xfrm>
            <a:off x="5105400" y="4724400"/>
            <a:ext cx="3048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(3) Loop</a:t>
            </a:r>
          </a:p>
          <a:p>
            <a:r>
              <a:rPr lang="en-US" b="1" dirty="0" smtClean="0">
                <a:solidFill>
                  <a:schemeClr val="tx1"/>
                </a:solidFill>
              </a:rPr>
              <a:t>Process data in input stream.</a:t>
            </a:r>
          </a:p>
          <a:p>
            <a:r>
              <a:rPr lang="en-US" b="1" dirty="0" smtClean="0">
                <a:solidFill>
                  <a:schemeClr val="tx1"/>
                </a:solidFill>
              </a:rPr>
              <a:t>Write data to output stream.</a:t>
            </a:r>
            <a:endParaRPr lang="en-US" b="1" dirty="0">
              <a:solidFill>
                <a:schemeClr val="tx1"/>
              </a:solidFill>
            </a:endParaRPr>
          </a:p>
        </p:txBody>
      </p:sp>
      <p:sp>
        <p:nvSpPr>
          <p:cNvPr id="40" name="Rectangle 39"/>
          <p:cNvSpPr/>
          <p:nvPr/>
        </p:nvSpPr>
        <p:spPr>
          <a:xfrm>
            <a:off x="3505200" y="4114800"/>
            <a:ext cx="1600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automatically</a:t>
            </a:r>
            <a:endParaRPr lang="en-US" b="1" dirty="0">
              <a:solidFill>
                <a:srgbClr val="0000FF"/>
              </a:solidFill>
            </a:endParaRPr>
          </a:p>
        </p:txBody>
      </p:sp>
      <p:sp>
        <p:nvSpPr>
          <p:cNvPr id="41" name="Rectangle 40"/>
          <p:cNvSpPr/>
          <p:nvPr/>
        </p:nvSpPr>
        <p:spPr>
          <a:xfrm>
            <a:off x="7391400" y="22860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ACKnowledge</a:t>
            </a:r>
            <a:endParaRPr lang="en-US" dirty="0"/>
          </a:p>
        </p:txBody>
      </p:sp>
      <p:sp>
        <p:nvSpPr>
          <p:cNvPr id="42" name="Slide Number Placeholder 41"/>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r>
              <a:rPr lang="en-US" sz="3200" dirty="0" smtClean="0">
                <a:latin typeface="Arial" charset="0"/>
                <a:cs typeface="Arial" charset="0"/>
              </a:rPr>
              <a:t>4- Sockets: How do we code?</a:t>
            </a:r>
          </a:p>
        </p:txBody>
      </p:sp>
      <p:sp>
        <p:nvSpPr>
          <p:cNvPr id="9" name="Rectangle 8"/>
          <p:cNvSpPr/>
          <p:nvPr/>
        </p:nvSpPr>
        <p:spPr>
          <a:xfrm>
            <a:off x="76200" y="1066800"/>
            <a:ext cx="20574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Server Program</a:t>
            </a:r>
          </a:p>
          <a:p>
            <a:pPr algn="ctr">
              <a:defRPr/>
            </a:pPr>
            <a:r>
              <a:rPr lang="en-US" sz="2400" dirty="0"/>
              <a:t>Name: mangfalo</a:t>
            </a:r>
          </a:p>
          <a:p>
            <a:pPr algn="ctr">
              <a:defRPr/>
            </a:pPr>
            <a:r>
              <a:rPr lang="en-US" sz="2400" dirty="0"/>
              <a:t>or IP</a:t>
            </a:r>
          </a:p>
        </p:txBody>
      </p:sp>
      <p:sp>
        <p:nvSpPr>
          <p:cNvPr id="10" name="Rectangle 9"/>
          <p:cNvSpPr/>
          <p:nvPr/>
        </p:nvSpPr>
        <p:spPr>
          <a:xfrm>
            <a:off x="7467600" y="1219200"/>
            <a:ext cx="1524000" cy="1524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Client Program</a:t>
            </a:r>
          </a:p>
        </p:txBody>
      </p:sp>
      <p:sp>
        <p:nvSpPr>
          <p:cNvPr id="12" name="Rectangle 11"/>
          <p:cNvSpPr/>
          <p:nvPr/>
        </p:nvSpPr>
        <p:spPr>
          <a:xfrm>
            <a:off x="76200" y="3429000"/>
            <a:ext cx="4267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ServerSocket ss= new ServerSocket(1234);</a:t>
            </a:r>
          </a:p>
          <a:p>
            <a:pPr algn="ctr">
              <a:defRPr/>
            </a:pPr>
            <a:r>
              <a:rPr lang="en-US" sz="2000" dirty="0"/>
              <a:t>Socket clientSoctket=ss.accept(); </a:t>
            </a:r>
          </a:p>
        </p:txBody>
      </p:sp>
      <p:pic>
        <p:nvPicPr>
          <p:cNvPr id="22535" name="Picture 4"/>
          <p:cNvPicPr>
            <a:picLocks noChangeAspect="1" noChangeArrowheads="1"/>
          </p:cNvPicPr>
          <p:nvPr/>
        </p:nvPicPr>
        <p:blipFill>
          <a:blip r:embed="rId2"/>
          <a:srcRect/>
          <a:stretch>
            <a:fillRect/>
          </a:stretch>
        </p:blipFill>
        <p:spPr bwMode="auto">
          <a:xfrm>
            <a:off x="2209800" y="914400"/>
            <a:ext cx="5181600" cy="2409825"/>
          </a:xfrm>
          <a:prstGeom prst="rect">
            <a:avLst/>
          </a:prstGeom>
          <a:noFill/>
          <a:ln w="9525">
            <a:noFill/>
            <a:miter lim="800000"/>
            <a:headEnd/>
            <a:tailEnd/>
          </a:ln>
        </p:spPr>
      </p:pic>
      <p:sp>
        <p:nvSpPr>
          <p:cNvPr id="17" name="Rectangle 16"/>
          <p:cNvSpPr/>
          <p:nvPr/>
        </p:nvSpPr>
        <p:spPr>
          <a:xfrm>
            <a:off x="4419600" y="3429000"/>
            <a:ext cx="449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Socket  srvSocket= new Socket(“mangfalo”,1234); </a:t>
            </a:r>
          </a:p>
        </p:txBody>
      </p:sp>
      <p:sp>
        <p:nvSpPr>
          <p:cNvPr id="22537" name="Rectangle 17"/>
          <p:cNvSpPr>
            <a:spLocks noChangeArrowheads="1"/>
          </p:cNvSpPr>
          <p:nvPr/>
        </p:nvSpPr>
        <p:spPr bwMode="auto">
          <a:xfrm>
            <a:off x="228600" y="4419600"/>
            <a:ext cx="8686800" cy="1754187"/>
          </a:xfrm>
          <a:prstGeom prst="rect">
            <a:avLst/>
          </a:prstGeom>
          <a:noFill/>
          <a:ln w="9525">
            <a:noFill/>
            <a:miter lim="800000"/>
            <a:headEnd/>
            <a:tailEnd/>
          </a:ln>
        </p:spPr>
        <p:txBody>
          <a:bodyPr>
            <a:spAutoFit/>
          </a:bodyPr>
          <a:lstStyle/>
          <a:p>
            <a:r>
              <a:rPr lang="en-US" b="1" dirty="0">
                <a:solidFill>
                  <a:srgbClr val="FF0000"/>
                </a:solidFill>
              </a:rPr>
              <a:t>// Receive data</a:t>
            </a:r>
          </a:p>
          <a:p>
            <a:r>
              <a:rPr lang="en-US" dirty="0"/>
              <a:t>bf= new BufferedReader( new InputStreamReader(socket.getInputStream()));</a:t>
            </a:r>
          </a:p>
          <a:p>
            <a:r>
              <a:rPr lang="en-US" dirty="0"/>
              <a:t>aString= bf.readLine();</a:t>
            </a:r>
          </a:p>
          <a:p>
            <a:r>
              <a:rPr lang="en-US" b="1" dirty="0">
                <a:solidFill>
                  <a:srgbClr val="0000CC"/>
                </a:solidFill>
              </a:rPr>
              <a:t>// Send data</a:t>
            </a:r>
          </a:p>
          <a:p>
            <a:r>
              <a:rPr lang="en-US" dirty="0"/>
              <a:t>os= new DataOutputStream (socket.getOutputStream());</a:t>
            </a:r>
          </a:p>
          <a:p>
            <a:r>
              <a:rPr lang="en-US" dirty="0"/>
              <a:t>os.writeBytes( aString); os.write(13); os.write(10); os.flush();</a:t>
            </a:r>
          </a:p>
        </p:txBody>
      </p:sp>
      <p:sp>
        <p:nvSpPr>
          <p:cNvPr id="13" name="Slide Number Placeholder 12"/>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708</TotalTime>
  <Words>862</Words>
  <Application>Microsoft Office PowerPoint</Application>
  <PresentationFormat>On-screen Show (4:3)</PresentationFormat>
  <Paragraphs>152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Equity</vt:lpstr>
      <vt:lpstr>Lecture 03 Custom Networking Part 2</vt:lpstr>
      <vt:lpstr>Review</vt:lpstr>
      <vt:lpstr>Review</vt:lpstr>
      <vt:lpstr>Objectives</vt:lpstr>
      <vt:lpstr>Contents</vt:lpstr>
      <vt:lpstr>1- Java Sockets</vt:lpstr>
      <vt:lpstr>2- Socket and ServerSocket Classes</vt:lpstr>
      <vt:lpstr>3- Sockets: How do they works?</vt:lpstr>
      <vt:lpstr>4- Sockets: How do we code?</vt:lpstr>
      <vt:lpstr>5- Java TCP Socket Demo.</vt:lpstr>
      <vt:lpstr>Java TCP Socket Demo.: GUIs</vt:lpstr>
      <vt:lpstr>Java TCP Socket Demo.: GUIs</vt:lpstr>
      <vt:lpstr>Java TCP Socket Demo.: Project architecture</vt:lpstr>
      <vt:lpstr>TCP Socket Demo...</vt:lpstr>
      <vt:lpstr>TCP Socket Demo...</vt:lpstr>
      <vt:lpstr>TCP Socket Demo...</vt:lpstr>
      <vt:lpstr>TCP Socket Demo….</vt:lpstr>
      <vt:lpstr>TCP Socket Demo….</vt:lpstr>
      <vt:lpstr>TCP Socket Demo….</vt:lpstr>
      <vt:lpstr>TCP Socket Demo….</vt:lpstr>
      <vt:lpstr>TCP Socket Demo….</vt:lpstr>
      <vt:lpstr>TCP Socket Demo….</vt:lpstr>
      <vt:lpstr>TCP Socket Demo….</vt:lpstr>
      <vt:lpstr>Summary</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hung</cp:lastModifiedBy>
  <cp:revision>61</cp:revision>
  <dcterms:created xsi:type="dcterms:W3CDTF">2014-12-30T03:31:12Z</dcterms:created>
  <dcterms:modified xsi:type="dcterms:W3CDTF">2015-11-18T01:35:11Z</dcterms:modified>
</cp:coreProperties>
</file>