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1"/>
  </p:notesMasterIdLst>
  <p:sldIdLst>
    <p:sldId id="256" r:id="rId2"/>
    <p:sldId id="257" r:id="rId3"/>
    <p:sldId id="335" r:id="rId4"/>
    <p:sldId id="286" r:id="rId5"/>
    <p:sldId id="287" r:id="rId6"/>
    <p:sldId id="288" r:id="rId7"/>
    <p:sldId id="336" r:id="rId8"/>
    <p:sldId id="337" r:id="rId9"/>
    <p:sldId id="338" r:id="rId10"/>
    <p:sldId id="339" r:id="rId11"/>
    <p:sldId id="340" r:id="rId12"/>
    <p:sldId id="341" r:id="rId13"/>
    <p:sldId id="342" r:id="rId14"/>
    <p:sldId id="343" r:id="rId15"/>
    <p:sldId id="344" r:id="rId16"/>
    <p:sldId id="345"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60" d="100"/>
          <a:sy n="60" d="100"/>
        </p:scale>
        <p:origin x="-1422" y="-5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98531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b="1" smtClean="0"/>
              <a:t>Remote Reference Layer</a:t>
            </a:r>
            <a:r>
              <a:rPr lang="en-US" altLang="en-US" smtClean="0"/>
              <a:t>:</a:t>
            </a:r>
          </a:p>
          <a:p>
            <a:r>
              <a:rPr lang="en-US" altLang="en-US" smtClean="0"/>
              <a:t>This layer is the middleware between the stub &amp; skeleton layer and the underlying transport layer. This layer handles </a:t>
            </a:r>
            <a:r>
              <a:rPr lang="en-US" altLang="en-US" b="1" smtClean="0"/>
              <a:t>the creation and management of remote object </a:t>
            </a:r>
            <a:r>
              <a:rPr lang="en-US" altLang="en-US" smtClean="0"/>
              <a:t>references. It also connects clients to exported objects that are running on the server. Connection is a one-to-one (unicast) link. In Java 2 SDK, this layer was enhanced to support the activation of dormant remote service objects via Remote Object Activation.</a:t>
            </a:r>
          </a:p>
          <a:p>
            <a:r>
              <a:rPr lang="vi-VN" altLang="en-US" b="1" smtClean="0"/>
              <a:t>Transport layer</a:t>
            </a:r>
            <a:r>
              <a:rPr lang="en-US" altLang="en-US" smtClean="0"/>
              <a:t>:</a:t>
            </a:r>
          </a:p>
          <a:p>
            <a:r>
              <a:rPr lang="en-US" altLang="en-US" smtClean="0"/>
              <a:t>The transport layer is based on TCP/IP connections between machines on the network. It provides basic connectivity, as well as some rewall penetration strategies. All connections are stream-based network connections that use TCP/IP. Even if two JVMs are running on the same physical computer, they connect through their host computer's TCP/IP network protocol stack.</a:t>
            </a:r>
            <a:endParaRPr lang="vi-VN" altLang="en-US" smtClean="0"/>
          </a:p>
        </p:txBody>
      </p:sp>
      <p:sp>
        <p:nvSpPr>
          <p:cNvPr id="4" name="Slide Number Placeholder 3"/>
          <p:cNvSpPr>
            <a:spLocks noGrp="1"/>
          </p:cNvSpPr>
          <p:nvPr>
            <p:ph type="sldNum" sz="quarter" idx="5"/>
          </p:nvPr>
        </p:nvSpPr>
        <p:spPr/>
        <p:txBody>
          <a:bodyPr/>
          <a:lstStyle/>
          <a:p>
            <a:pPr>
              <a:defRPr/>
            </a:pPr>
            <a:fld id="{BB4E33F2-433F-4EEE-84BB-769C4E0EEF1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9/4/2015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9/4/2015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9/4/2015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9/4/2015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9/4/2015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9/4/2015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9/4/2015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9/4/2015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9/4/2015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smtClean="0">
                <a:solidFill>
                  <a:srgbClr val="008000"/>
                </a:solidFill>
                <a:latin typeface="Arial" charset="0"/>
                <a:cs typeface="Arial" charset="0"/>
              </a:rPr>
              <a:t>Remote Method Invocation</a:t>
            </a:r>
          </a:p>
          <a:p>
            <a:r>
              <a:rPr lang="en-US" b="1" dirty="0" smtClean="0">
                <a:solidFill>
                  <a:srgbClr val="008000"/>
                </a:solidFill>
                <a:latin typeface="Arial" charset="0"/>
                <a:cs typeface="Arial" charset="0"/>
              </a:rPr>
              <a:t>Book: Chapter 13- Object Streams and RMI </a:t>
            </a:r>
          </a:p>
          <a:p>
            <a:r>
              <a:rPr lang="en-US" b="1" dirty="0" smtClean="0">
                <a:solidFill>
                  <a:srgbClr val="FF0000"/>
                </a:solidFill>
                <a:latin typeface="Arial" charset="0"/>
                <a:cs typeface="Arial" charset="0"/>
              </a:rPr>
              <a:t>(The java.rmi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447800" y="152400"/>
            <a:ext cx="7010400" cy="609600"/>
          </a:xfrm>
        </p:spPr>
        <p:txBody>
          <a:bodyPr>
            <a:normAutofit fontScale="90000"/>
          </a:bodyPr>
          <a:lstStyle/>
          <a:p>
            <a:r>
              <a:rPr lang="en-US" altLang="en-US" smtClean="0">
                <a:latin typeface="Arial" charset="0"/>
                <a:cs typeface="Arial" charset="0"/>
              </a:rPr>
              <a:t>RMI… 6 Step plan</a:t>
            </a:r>
          </a:p>
        </p:txBody>
      </p:sp>
      <p:sp>
        <p:nvSpPr>
          <p:cNvPr id="46083" name="Content Placeholder 2"/>
          <p:cNvSpPr>
            <a:spLocks noGrp="1"/>
          </p:cNvSpPr>
          <p:nvPr>
            <p:ph idx="1"/>
          </p:nvPr>
        </p:nvSpPr>
        <p:spPr/>
        <p:txBody>
          <a:bodyPr/>
          <a:lstStyle/>
          <a:p>
            <a:pPr>
              <a:buFont typeface="Arial" charset="0"/>
              <a:buNone/>
            </a:pPr>
            <a:r>
              <a:rPr lang="en-US" altLang="en-US" sz="2800" smtClean="0">
                <a:latin typeface="Arial" charset="0"/>
                <a:cs typeface="Arial" charset="0"/>
              </a:rPr>
              <a:t>1- Create the remote interface</a:t>
            </a:r>
          </a:p>
          <a:p>
            <a:pPr>
              <a:buFont typeface="Arial" charset="0"/>
              <a:buNone/>
            </a:pPr>
            <a:r>
              <a:rPr lang="en-US" altLang="en-US" sz="2800" smtClean="0">
                <a:latin typeface="Arial" charset="0"/>
                <a:cs typeface="Arial" charset="0"/>
              </a:rPr>
              <a:t>2- Create the remote class </a:t>
            </a:r>
          </a:p>
          <a:p>
            <a:pPr>
              <a:buFont typeface="Arial" charset="0"/>
              <a:buNone/>
            </a:pPr>
            <a:r>
              <a:rPr lang="en-US" altLang="en-US" sz="2800" smtClean="0">
                <a:latin typeface="Arial" charset="0"/>
                <a:cs typeface="Arial" charset="0"/>
              </a:rPr>
              <a:t>3- Create the stub (from remote class using rmic.exe)</a:t>
            </a:r>
          </a:p>
          <a:p>
            <a:pPr>
              <a:buFont typeface="Arial" charset="0"/>
              <a:buNone/>
            </a:pPr>
            <a:r>
              <a:rPr lang="en-US" altLang="en-US" sz="2800" smtClean="0">
                <a:latin typeface="Arial" charset="0"/>
                <a:cs typeface="Arial" charset="0"/>
              </a:rPr>
              <a:t>4- Create remote server object (use rmiregistry.exe and Naming.rebind(…) method</a:t>
            </a:r>
          </a:p>
          <a:p>
            <a:pPr>
              <a:buFont typeface="Arial" charset="0"/>
              <a:buNone/>
            </a:pPr>
            <a:r>
              <a:rPr lang="en-US" altLang="en-US" sz="2800" smtClean="0">
                <a:latin typeface="Arial" charset="0"/>
                <a:cs typeface="Arial" charset="0"/>
              </a:rPr>
              <a:t>5- Create the client</a:t>
            </a:r>
          </a:p>
          <a:p>
            <a:pPr>
              <a:buFont typeface="Arial" charset="0"/>
              <a:buNone/>
            </a:pPr>
            <a:r>
              <a:rPr lang="en-US" altLang="en-US" sz="2800" smtClean="0">
                <a:latin typeface="Arial" charset="0"/>
                <a:cs typeface="Arial" charset="0"/>
              </a:rPr>
              <a:t>6- Start server program then the client program.</a:t>
            </a:r>
          </a:p>
        </p:txBody>
      </p:sp>
      <p:sp>
        <p:nvSpPr>
          <p:cNvPr id="4" name="Slide Number Placeholder 3"/>
          <p:cNvSpPr>
            <a:spLocks noGrp="1"/>
          </p:cNvSpPr>
          <p:nvPr>
            <p:ph type="sldNum" sz="quarter" idx="12"/>
          </p:nvPr>
        </p:nvSpPr>
        <p:spPr/>
        <p:txBody>
          <a:bodyPr/>
          <a:lstStyle/>
          <a:p>
            <a:pPr>
              <a:defRPr/>
            </a:pPr>
            <a:fld id="{101A7E5C-D683-4E14-8A45-490C4CC957E0}" type="slidenum">
              <a:rPr lang="en-US" smtClean="0"/>
              <a:pPr>
                <a:defRPr/>
              </a:pPr>
              <a:t>10</a:t>
            </a:fld>
            <a:r>
              <a:rPr lang="en-US" dirty="0" smtClean="0"/>
              <a:t>/52</a:t>
            </a:r>
            <a:endParaRPr lang="en-US" dirty="0"/>
          </a:p>
        </p:txBody>
      </p:sp>
    </p:spTree>
    <p:extLst>
      <p:ext uri="{BB962C8B-B14F-4D97-AF65-F5344CB8AC3E}">
        <p14:creationId xmlns:p14="http://schemas.microsoft.com/office/powerpoint/2010/main" val="2390030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A98D76B-68F9-491E-9069-34F98463E7E0}" type="slidenum">
              <a:rPr lang="en-US" smtClean="0"/>
              <a:pPr>
                <a:defRPr/>
              </a:pPr>
              <a:t>11</a:t>
            </a:fld>
            <a:r>
              <a:rPr lang="en-US" dirty="0" smtClean="0"/>
              <a:t>/52</a:t>
            </a:r>
            <a:endParaRPr lang="en-US" dirty="0"/>
          </a:p>
        </p:txBody>
      </p:sp>
      <p:pic>
        <p:nvPicPr>
          <p:cNvPr id="13" name="Picture 12" descr="rmi1.png"/>
          <p:cNvPicPr>
            <a:picLocks noChangeAspect="1"/>
          </p:cNvPicPr>
          <p:nvPr/>
        </p:nvPicPr>
        <p:blipFill>
          <a:blip r:embed="rId2"/>
          <a:stretch>
            <a:fillRect/>
          </a:stretch>
        </p:blipFill>
        <p:spPr>
          <a:xfrm>
            <a:off x="2209800" y="1752600"/>
            <a:ext cx="4953000" cy="356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488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9FCF25AA-9E35-4641-A0F3-8BFD3F5B88FF}" type="slidenum">
              <a:rPr lang="en-US" smtClean="0"/>
              <a:pPr>
                <a:defRPr/>
              </a:pPr>
              <a:t>12</a:t>
            </a:fld>
            <a:r>
              <a:rPr lang="en-US" dirty="0" smtClean="0"/>
              <a:t>/52</a:t>
            </a:r>
            <a:endParaRPr lang="en-US" dirty="0"/>
          </a:p>
        </p:txBody>
      </p:sp>
      <p:pic>
        <p:nvPicPr>
          <p:cNvPr id="5" name="Picture 4" descr="rmi3.png"/>
          <p:cNvPicPr>
            <a:picLocks noChangeAspect="1"/>
          </p:cNvPicPr>
          <p:nvPr/>
        </p:nvPicPr>
        <p:blipFill>
          <a:blip r:embed="rId2"/>
          <a:stretch>
            <a:fillRect/>
          </a:stretch>
        </p:blipFill>
        <p:spPr>
          <a:xfrm>
            <a:off x="0" y="914400"/>
            <a:ext cx="438150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ounded Rectangle 6"/>
          <p:cNvSpPr/>
          <p:nvPr/>
        </p:nvSpPr>
        <p:spPr>
          <a:xfrm>
            <a:off x="5181600" y="914400"/>
            <a:ext cx="3581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1: Remote Interface:</a:t>
            </a:r>
          </a:p>
          <a:p>
            <a:pPr>
              <a:buFontTx/>
              <a:buChar char="-"/>
              <a:defRPr/>
            </a:pPr>
            <a:r>
              <a:rPr lang="en-US" dirty="0"/>
              <a:t>Must </a:t>
            </a:r>
            <a:r>
              <a:rPr lang="en-US" u="sng" dirty="0"/>
              <a:t>extend </a:t>
            </a:r>
            <a:r>
              <a:rPr lang="en-US" u="sng" dirty="0" err="1"/>
              <a:t>java.rmi.Remote</a:t>
            </a:r>
            <a:r>
              <a:rPr lang="en-US" dirty="0"/>
              <a:t>. </a:t>
            </a:r>
          </a:p>
          <a:p>
            <a:pPr>
              <a:buFontTx/>
              <a:buChar char="-"/>
              <a:defRPr/>
            </a:pPr>
            <a:r>
              <a:rPr lang="en-US" dirty="0"/>
              <a:t> All methods in the remote interface must also </a:t>
            </a:r>
            <a:r>
              <a:rPr lang="en-US" u="sng" dirty="0"/>
              <a:t>throw </a:t>
            </a:r>
            <a:r>
              <a:rPr lang="en-US" u="sng" dirty="0" err="1"/>
              <a:t>java.rmi.RemoteException</a:t>
            </a:r>
            <a:endParaRPr lang="en-US" u="sng" dirty="0"/>
          </a:p>
        </p:txBody>
      </p:sp>
      <p:sp>
        <p:nvSpPr>
          <p:cNvPr id="9" name="Right Arrow 8"/>
          <p:cNvSpPr/>
          <p:nvPr/>
        </p:nvSpPr>
        <p:spPr>
          <a:xfrm>
            <a:off x="3886200" y="1066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ounded Rectangle 9"/>
          <p:cNvSpPr/>
          <p:nvPr/>
        </p:nvSpPr>
        <p:spPr>
          <a:xfrm>
            <a:off x="63500" y="4038600"/>
            <a:ext cx="38989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2: Remote class</a:t>
            </a:r>
          </a:p>
          <a:p>
            <a:pPr>
              <a:buFontTx/>
              <a:buChar char="-"/>
              <a:defRPr/>
            </a:pPr>
            <a:r>
              <a:rPr lang="en-US" dirty="0"/>
              <a:t>Must extend </a:t>
            </a:r>
            <a:r>
              <a:rPr lang="en-US" dirty="0" err="1"/>
              <a:t>java.rmi.server.UnicastRemoteIObject</a:t>
            </a:r>
            <a:endParaRPr lang="en-US" dirty="0"/>
          </a:p>
          <a:p>
            <a:pPr>
              <a:buFontTx/>
              <a:buChar char="-"/>
              <a:defRPr/>
            </a:pPr>
            <a:r>
              <a:rPr lang="en-US" dirty="0"/>
              <a:t>Must implement remote interface</a:t>
            </a:r>
          </a:p>
          <a:p>
            <a:pPr>
              <a:buFontTx/>
              <a:buChar char="-"/>
              <a:defRPr/>
            </a:pPr>
            <a:r>
              <a:rPr lang="en-US" dirty="0"/>
              <a:t> Must have a default constructor</a:t>
            </a:r>
          </a:p>
        </p:txBody>
      </p:sp>
      <p:pic>
        <p:nvPicPr>
          <p:cNvPr id="6" name="Picture 5" descr="rmi2.png"/>
          <p:cNvPicPr>
            <a:picLocks noChangeAspect="1"/>
          </p:cNvPicPr>
          <p:nvPr/>
        </p:nvPicPr>
        <p:blipFill>
          <a:blip r:embed="rId3"/>
          <a:stretch>
            <a:fillRect/>
          </a:stretch>
        </p:blipFill>
        <p:spPr>
          <a:xfrm>
            <a:off x="3981450" y="2705100"/>
            <a:ext cx="5162550" cy="415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ight Arrow 10"/>
          <p:cNvSpPr/>
          <p:nvPr/>
        </p:nvSpPr>
        <p:spPr>
          <a:xfrm rot="7494447">
            <a:off x="3152775" y="3484563"/>
            <a:ext cx="1371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46112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6DD898F0-1186-497B-A1FF-7B2581A31340}" type="slidenum">
              <a:rPr lang="en-US" smtClean="0"/>
              <a:pPr>
                <a:defRPr/>
              </a:pPr>
              <a:t>13</a:t>
            </a:fld>
            <a:r>
              <a:rPr lang="en-US" dirty="0" smtClean="0"/>
              <a:t>/52</a:t>
            </a:r>
            <a:endParaRPr lang="en-US" dirty="0"/>
          </a:p>
        </p:txBody>
      </p:sp>
      <p:pic>
        <p:nvPicPr>
          <p:cNvPr id="6" name="Picture 5" descr="rmi_stub.png"/>
          <p:cNvPicPr>
            <a:picLocks noChangeAspect="1"/>
          </p:cNvPicPr>
          <p:nvPr/>
        </p:nvPicPr>
        <p:blipFill>
          <a:blip r:embed="rId2"/>
          <a:stretch>
            <a:fillRect/>
          </a:stretch>
        </p:blipFill>
        <p:spPr>
          <a:xfrm>
            <a:off x="1676400" y="2514600"/>
            <a:ext cx="6367463" cy="291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9157" name="TextBox 6"/>
          <p:cNvSpPr txBox="1">
            <a:spLocks noChangeArrowheads="1"/>
          </p:cNvSpPr>
          <p:nvPr/>
        </p:nvSpPr>
        <p:spPr bwMode="auto">
          <a:xfrm>
            <a:off x="1066800" y="1371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3: Create Stub</a:t>
            </a:r>
          </a:p>
        </p:txBody>
      </p:sp>
    </p:spTree>
    <p:extLst>
      <p:ext uri="{BB962C8B-B14F-4D97-AF65-F5344CB8AC3E}">
        <p14:creationId xmlns:p14="http://schemas.microsoft.com/office/powerpoint/2010/main" val="1859519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345D3EB4-A46A-4C49-BDDC-8D3E2B439A5F}" type="slidenum">
              <a:rPr lang="en-US" smtClean="0"/>
              <a:pPr>
                <a:defRPr/>
              </a:pPr>
              <a:t>14</a:t>
            </a:fld>
            <a:r>
              <a:rPr lang="en-US" dirty="0" smtClean="0"/>
              <a:t>/52</a:t>
            </a:r>
            <a:endParaRPr lang="en-US" dirty="0"/>
          </a:p>
        </p:txBody>
      </p:sp>
      <p:pic>
        <p:nvPicPr>
          <p:cNvPr id="6" name="Picture 5" descr="rmi_server.png"/>
          <p:cNvPicPr>
            <a:picLocks noChangeAspect="1"/>
          </p:cNvPicPr>
          <p:nvPr/>
        </p:nvPicPr>
        <p:blipFill>
          <a:blip r:embed="rId2"/>
          <a:stretch>
            <a:fillRect/>
          </a:stretch>
        </p:blipFill>
        <p:spPr>
          <a:xfrm>
            <a:off x="1752600" y="2133600"/>
            <a:ext cx="6707188" cy="3476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0181" name="TextBox 6"/>
          <p:cNvSpPr txBox="1">
            <a:spLocks noChangeArrowheads="1"/>
          </p:cNvSpPr>
          <p:nvPr/>
        </p:nvSpPr>
        <p:spPr bwMode="auto">
          <a:xfrm>
            <a:off x="762000" y="1219200"/>
            <a:ext cx="624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4: CreateServer (Including creating rmiregistry)</a:t>
            </a:r>
          </a:p>
        </p:txBody>
      </p:sp>
      <p:sp>
        <p:nvSpPr>
          <p:cNvPr id="7" name="Down Arrow 6"/>
          <p:cNvSpPr/>
          <p:nvPr/>
        </p:nvSpPr>
        <p:spPr>
          <a:xfrm>
            <a:off x="4572000" y="1600200"/>
            <a:ext cx="46038"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2694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5A7C7A49-8D7F-4632-B54F-74E27CDEF948}" type="slidenum">
              <a:rPr lang="en-US" smtClean="0"/>
              <a:pPr>
                <a:defRPr/>
              </a:pPr>
              <a:t>15</a:t>
            </a:fld>
            <a:r>
              <a:rPr lang="en-US" dirty="0" smtClean="0"/>
              <a:t>/52</a:t>
            </a:r>
            <a:endParaRPr lang="en-US" dirty="0"/>
          </a:p>
        </p:txBody>
      </p:sp>
      <p:pic>
        <p:nvPicPr>
          <p:cNvPr id="6" name="Picture 5" descr="rmi_client.png"/>
          <p:cNvPicPr>
            <a:picLocks noChangeAspect="1"/>
          </p:cNvPicPr>
          <p:nvPr/>
        </p:nvPicPr>
        <p:blipFill>
          <a:blip r:embed="rId2"/>
          <a:stretch>
            <a:fillRect/>
          </a:stretch>
        </p:blipFill>
        <p:spPr>
          <a:xfrm>
            <a:off x="990600" y="2286000"/>
            <a:ext cx="7816850" cy="2928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1205"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5: Create Client</a:t>
            </a:r>
          </a:p>
        </p:txBody>
      </p:sp>
    </p:spTree>
    <p:extLst>
      <p:ext uri="{BB962C8B-B14F-4D97-AF65-F5344CB8AC3E}">
        <p14:creationId xmlns:p14="http://schemas.microsoft.com/office/powerpoint/2010/main" val="1449082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FE78908-BA92-47A8-9869-8F7B24609822}" type="slidenum">
              <a:rPr lang="en-US" smtClean="0"/>
              <a:pPr>
                <a:defRPr/>
              </a:pPr>
              <a:t>16</a:t>
            </a:fld>
            <a:r>
              <a:rPr lang="en-US" dirty="0" smtClean="0"/>
              <a:t>/52</a:t>
            </a:r>
            <a:endParaRPr lang="en-US" dirty="0"/>
          </a:p>
        </p:txBody>
      </p:sp>
      <p:sp>
        <p:nvSpPr>
          <p:cNvPr id="52228"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6: Execute programs</a:t>
            </a:r>
          </a:p>
        </p:txBody>
      </p:sp>
      <p:pic>
        <p:nvPicPr>
          <p:cNvPr id="6" name="Picture 5" descr="rmi_ex.png"/>
          <p:cNvPicPr>
            <a:picLocks noChangeAspect="1"/>
          </p:cNvPicPr>
          <p:nvPr/>
        </p:nvPicPr>
        <p:blipFill>
          <a:blip r:embed="rId2"/>
          <a:stretch>
            <a:fillRect/>
          </a:stretch>
        </p:blipFill>
        <p:spPr>
          <a:xfrm>
            <a:off x="852488" y="2181225"/>
            <a:ext cx="7439025" cy="292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5354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2: Data are stored in server</a:t>
            </a:r>
          </a:p>
        </p:txBody>
      </p:sp>
      <p:sp>
        <p:nvSpPr>
          <p:cNvPr id="50179" name="Content Placeholder 2"/>
          <p:cNvSpPr>
            <a:spLocks noGrp="1"/>
          </p:cNvSpPr>
          <p:nvPr>
            <p:ph idx="1"/>
          </p:nvPr>
        </p:nvSpPr>
        <p:spPr>
          <a:xfrm>
            <a:off x="838200" y="2057400"/>
            <a:ext cx="7772400" cy="3886200"/>
          </a:xfrm>
        </p:spPr>
        <p:txBody>
          <a:bodyPr/>
          <a:lstStyle/>
          <a:p>
            <a:r>
              <a:rPr lang="en-US" dirty="0" smtClean="0">
                <a:latin typeface="Arial" charset="0"/>
                <a:cs typeface="Arial" charset="0"/>
              </a:rPr>
              <a:t>At server side</a:t>
            </a:r>
          </a:p>
          <a:p>
            <a:pPr lvl="1"/>
            <a:r>
              <a:rPr lang="en-US" dirty="0" smtClean="0">
                <a:latin typeface="Arial" charset="0"/>
                <a:cs typeface="Arial" charset="0"/>
              </a:rPr>
              <a:t>An initial list of employees is stored in the </a:t>
            </a:r>
            <a:r>
              <a:rPr lang="en-US" b="1" dirty="0" smtClean="0">
                <a:latin typeface="Arial" charset="0"/>
                <a:cs typeface="Arial" charset="0"/>
              </a:rPr>
              <a:t>employees.txt</a:t>
            </a:r>
            <a:r>
              <a:rPr lang="en-US" dirty="0" smtClean="0">
                <a:latin typeface="Arial" charset="0"/>
                <a:cs typeface="Arial" charset="0"/>
              </a:rPr>
              <a:t> file ( a line for an employee with the format: code, Name, salary).</a:t>
            </a:r>
          </a:p>
          <a:p>
            <a:pPr lvl="1"/>
            <a:r>
              <a:rPr lang="en-US" dirty="0" smtClean="0">
                <a:latin typeface="Arial" charset="0"/>
                <a:cs typeface="Arial" charset="0"/>
              </a:rPr>
              <a:t>A program running in console mode in which a remote server can support two operations:</a:t>
            </a:r>
          </a:p>
          <a:p>
            <a:pPr lvl="2"/>
            <a:r>
              <a:rPr lang="en-US" dirty="0" smtClean="0">
                <a:latin typeface="Arial" charset="0"/>
                <a:cs typeface="Arial" charset="0"/>
              </a:rPr>
              <a:t>Supply initial list of employees to a client program.</a:t>
            </a:r>
          </a:p>
          <a:p>
            <a:pPr lvl="2"/>
            <a:r>
              <a:rPr lang="en-US" dirty="0" smtClean="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smtClean="0">
                <a:latin typeface="Arial" charset="0"/>
                <a:cs typeface="Arial" charset="0"/>
              </a:rPr>
              <a:t>Demo 2…</a:t>
            </a: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smtClean="0">
                <a:latin typeface="Arial" charset="0"/>
                <a:cs typeface="Arial" charset="0"/>
              </a:rPr>
              <a:t>At client side: </a:t>
            </a:r>
          </a:p>
          <a:p>
            <a:pPr lvl="1"/>
            <a:r>
              <a:rPr lang="en-US" dirty="0" smtClean="0">
                <a:latin typeface="Arial" charset="0"/>
                <a:cs typeface="Arial" charset="0"/>
              </a:rPr>
              <a:t>Initially, a list of employees is supplied from server will be presented on a table of the GUI.</a:t>
            </a:r>
          </a:p>
          <a:p>
            <a:pPr lvl="1"/>
            <a:r>
              <a:rPr lang="en-US" dirty="0" smtClean="0">
                <a:latin typeface="Arial" charset="0"/>
                <a:cs typeface="Arial" charset="0"/>
              </a:rPr>
              <a:t>User can</a:t>
            </a:r>
          </a:p>
          <a:p>
            <a:pPr lvl="2"/>
            <a:r>
              <a:rPr lang="en-US" dirty="0" smtClean="0">
                <a:latin typeface="Arial" charset="0"/>
                <a:cs typeface="Arial" charset="0"/>
              </a:rPr>
              <a:t>Add new employee ( the employee’s code must have the format E000 and it is not duplicated with existing employee codes.</a:t>
            </a:r>
          </a:p>
          <a:p>
            <a:pPr lvl="2"/>
            <a:r>
              <a:rPr lang="en-US" dirty="0" smtClean="0">
                <a:latin typeface="Arial" charset="0"/>
                <a:cs typeface="Arial" charset="0"/>
              </a:rPr>
              <a:t>Remove an employee.</a:t>
            </a:r>
          </a:p>
          <a:p>
            <a:pPr lvl="2"/>
            <a:r>
              <a:rPr lang="en-US" dirty="0" smtClean="0">
                <a:latin typeface="Arial" charset="0"/>
                <a:cs typeface="Arial" charset="0"/>
              </a:rPr>
              <a:t>Update employee details.</a:t>
            </a:r>
          </a:p>
          <a:p>
            <a:pPr lvl="2"/>
            <a:r>
              <a:rPr lang="en-US" dirty="0" smtClean="0">
                <a:latin typeface="Arial" charset="0"/>
                <a:cs typeface="Arial" charset="0"/>
              </a:rPr>
              <a:t>Save the list on server.</a:t>
            </a:r>
          </a:p>
          <a:p>
            <a:endParaRPr lang="en-US" dirty="0" smtClean="0">
              <a:latin typeface="Arial" charset="0"/>
              <a:cs typeface="Arial" charset="0"/>
            </a:endParaRPr>
          </a:p>
        </p:txBody>
      </p:sp>
      <p:pic>
        <p:nvPicPr>
          <p:cNvPr id="51205" name="Picture 3"/>
          <p:cNvPicPr>
            <a:picLocks noChangeAspect="1" noChangeArrowheads="1"/>
          </p:cNvPicPr>
          <p:nvPr/>
        </p:nvPicPr>
        <p:blipFill>
          <a:blip r:embed="rId2"/>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smtClean="0">
                <a:latin typeface="Arial" charset="0"/>
                <a:cs typeface="Arial" charset="0"/>
              </a:rPr>
              <a:t>Demo 2: Remote Interface </a:t>
            </a:r>
            <a:br>
              <a:rPr lang="en-US" dirty="0" smtClean="0">
                <a:latin typeface="Arial" charset="0"/>
                <a:cs typeface="Arial" charset="0"/>
              </a:rPr>
            </a:br>
            <a:r>
              <a:rPr lang="en-US" dirty="0" smtClean="0">
                <a:latin typeface="Arial" charset="0"/>
                <a:cs typeface="Arial" charset="0"/>
              </a:rPr>
              <a:t>and Server Object</a:t>
            </a:r>
          </a:p>
        </p:txBody>
      </p:sp>
      <p:pic>
        <p:nvPicPr>
          <p:cNvPr id="52229" name="Picture 5"/>
          <p:cNvPicPr>
            <a:picLocks noChangeAspect="1" noChangeArrowheads="1"/>
          </p:cNvPicPr>
          <p:nvPr/>
        </p:nvPicPr>
        <p:blipFill>
          <a:blip r:embed="rId3"/>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304800" y="1143000"/>
            <a:ext cx="8534400" cy="2667000"/>
          </a:xfrm>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Java distributed applications work?</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smtClean="0"/>
              <a:t>From Java8-Tutorial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dirty="0" smtClean="0">
                <a:latin typeface="Arial" charset="0"/>
                <a:cs typeface="Arial" charset="0"/>
              </a:rPr>
              <a:t>Demo 2: Server side</a:t>
            </a:r>
          </a:p>
        </p:txBody>
      </p:sp>
      <p:pic>
        <p:nvPicPr>
          <p:cNvPr id="53252" name="Picture 5"/>
          <p:cNvPicPr>
            <a:picLocks noChangeAspect="1" noChangeArrowheads="1"/>
          </p:cNvPicPr>
          <p:nvPr/>
        </p:nvPicPr>
        <p:blipFill>
          <a:blip r:embed="rId2"/>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2: Server Object…</a:t>
            </a:r>
          </a:p>
        </p:txBody>
      </p:sp>
      <p:pic>
        <p:nvPicPr>
          <p:cNvPr id="54276" name="Picture 5"/>
          <p:cNvPicPr>
            <a:picLocks noGrp="1" noChangeAspect="1" noChangeArrowheads="1"/>
          </p:cNvPicPr>
          <p:nvPr>
            <p:ph idx="1"/>
          </p:nvPr>
        </p:nvPicPr>
        <p:blipFill>
          <a:blip r:embed="rId2"/>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2: Server Program</a:t>
            </a:r>
          </a:p>
        </p:txBody>
      </p:sp>
      <p:pic>
        <p:nvPicPr>
          <p:cNvPr id="55300" name="Picture 5"/>
          <p:cNvPicPr>
            <a:picLocks noChangeAspect="1" noChangeArrowheads="1"/>
          </p:cNvPicPr>
          <p:nvPr/>
        </p:nvPicPr>
        <p:blipFill>
          <a:blip r:embed="rId2"/>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smtClean="0">
                <a:latin typeface="Arial" charset="0"/>
                <a:cs typeface="Arial" charset="0"/>
              </a:rPr>
              <a:t>Client Program</a:t>
            </a:r>
          </a:p>
        </p:txBody>
      </p:sp>
      <p:pic>
        <p:nvPicPr>
          <p:cNvPr id="56325" name="Picture 5"/>
          <p:cNvPicPr>
            <a:picLocks noChangeAspect="1" noChangeArrowheads="1"/>
          </p:cNvPicPr>
          <p:nvPr/>
        </p:nvPicPr>
        <p:blipFill>
          <a:blip r:embed="rId2"/>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RMI Demo 2.</a:t>
            </a:r>
          </a:p>
        </p:txBody>
      </p:sp>
      <p:pic>
        <p:nvPicPr>
          <p:cNvPr id="57348" name="Picture 5"/>
          <p:cNvPicPr>
            <a:picLocks noChangeAspect="1" noChangeArrowheads="1"/>
          </p:cNvPicPr>
          <p:nvPr/>
        </p:nvPicPr>
        <p:blipFill>
          <a:blip r:embed="rId2"/>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RMI Demo 2.</a:t>
            </a:r>
          </a:p>
        </p:txBody>
      </p:sp>
      <p:pic>
        <p:nvPicPr>
          <p:cNvPr id="58372" name="Picture 2"/>
          <p:cNvPicPr>
            <a:picLocks noChangeAspect="1" noChangeArrowheads="1"/>
          </p:cNvPicPr>
          <p:nvPr/>
        </p:nvPicPr>
        <p:blipFill>
          <a:blip r:embed="rId2"/>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RMI Demo 2. - Deploying</a:t>
            </a:r>
          </a:p>
        </p:txBody>
      </p:sp>
      <p:pic>
        <p:nvPicPr>
          <p:cNvPr id="59396" name="Picture 5"/>
          <p:cNvPicPr>
            <a:picLocks noChangeAspect="1" noChangeArrowheads="1"/>
          </p:cNvPicPr>
          <p:nvPr/>
        </p:nvPicPr>
        <p:blipFill>
          <a:blip r:embed="rId2"/>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Result:</a:t>
            </a:r>
          </a:p>
        </p:txBody>
      </p:sp>
      <p:pic>
        <p:nvPicPr>
          <p:cNvPr id="60420" name="Picture 2"/>
          <p:cNvPicPr>
            <a:picLocks noChangeAspect="1" noChangeArrowheads="1"/>
          </p:cNvPicPr>
          <p:nvPr/>
        </p:nvPicPr>
        <p:blipFill>
          <a:blip r:embed="rId2"/>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a:t>
            </a:r>
            <a:r>
              <a:rPr lang="en-US" dirty="0" smtClean="0"/>
              <a:t>client </a:t>
            </a:r>
            <a:r>
              <a:rPr lang="en-US" dirty="0"/>
              <a:t>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smtClean="0"/>
              <a:t>Object Streams and Serialization</a:t>
            </a:r>
          </a:p>
          <a:p>
            <a:r>
              <a:rPr lang="en-US" dirty="0" smtClean="0"/>
              <a:t>Java Remote Method Invocation (RMI)</a:t>
            </a:r>
          </a:p>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1- Object 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smtClean="0">
                <a:latin typeface="Arial" charset="0"/>
                <a:cs typeface="Arial" charset="0"/>
              </a:rPr>
              <a:t>Serialization: a process that converts object’s state to a byte stream .</a:t>
            </a:r>
          </a:p>
          <a:p>
            <a:r>
              <a:rPr lang="en-US" sz="2800" dirty="0" smtClean="0">
                <a:latin typeface="Arial" charset="0"/>
                <a:cs typeface="Arial" charset="0"/>
              </a:rPr>
              <a:t>Do you want to make yourself the way of serialization instead of the Java default one?</a:t>
            </a:r>
          </a:p>
          <a:p>
            <a:r>
              <a:rPr lang="en-US" sz="2800" dirty="0" smtClean="0">
                <a:latin typeface="Arial" charset="0"/>
                <a:cs typeface="Arial" charset="0"/>
              </a:rPr>
              <a:t>java.io.</a:t>
            </a:r>
            <a:r>
              <a:rPr lang="en-US" sz="2800" b="1" dirty="0" smtClean="0">
                <a:latin typeface="Arial" charset="0"/>
                <a:cs typeface="Arial" charset="0"/>
                <a:hlinkClick r:id="rId2" action="ppaction://hlinkfile" tooltip="interface in java.io"/>
              </a:rPr>
              <a:t>Serializable</a:t>
            </a:r>
            <a:r>
              <a:rPr lang="en-US" sz="2800" b="1" dirty="0" smtClean="0">
                <a:latin typeface="Arial" charset="0"/>
                <a:cs typeface="Arial" charset="0"/>
              </a:rPr>
              <a:t> : no method is declared</a:t>
            </a:r>
            <a:r>
              <a:rPr lang="en-US" sz="2800" dirty="0" smtClean="0">
                <a:latin typeface="Arial" charset="0"/>
                <a:cs typeface="Arial" charset="0"/>
              </a:rPr>
              <a:t> </a:t>
            </a:r>
          </a:p>
          <a:p>
            <a:pPr lvl="1"/>
            <a:r>
              <a:rPr lang="en-US" dirty="0" smtClean="0">
                <a:latin typeface="Arial" charset="0"/>
                <a:cs typeface="Arial" charset="0"/>
              </a:rPr>
              <a:t>java.io.</a:t>
            </a:r>
            <a:r>
              <a:rPr lang="en-US" b="1" dirty="0" smtClean="0">
                <a:latin typeface="Arial" charset="0"/>
                <a:cs typeface="Arial" charset="0"/>
                <a:hlinkClick r:id="rId3" action="ppaction://hlinkfile" tooltip="interface in java.io"/>
              </a:rPr>
              <a:t>Externalizable</a:t>
            </a:r>
            <a:r>
              <a:rPr lang="en-US" b="1" dirty="0" smtClean="0">
                <a:latin typeface="Arial" charset="0"/>
                <a:cs typeface="Arial" charset="0"/>
              </a:rPr>
              <a:t>: </a:t>
            </a:r>
            <a:endParaRPr lang="en-US" dirty="0" smtClean="0">
              <a:latin typeface="Arial" charset="0"/>
              <a:cs typeface="Arial" charset="0"/>
            </a:endParaRPr>
          </a:p>
          <a:p>
            <a:endParaRPr lang="en-US" sz="2800" dirty="0" smtClean="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gridCol w="7167094"/>
              </a:tblGrid>
              <a:tr h="291996">
                <a:tc gridSpan="2">
                  <a:txBody>
                    <a:bodyPr/>
                    <a:lstStyle/>
                    <a:p>
                      <a:pPr algn="l"/>
                      <a:r>
                        <a:rPr lang="en-US" b="1" dirty="0" smtClean="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smtClean="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a:t>
            </a:r>
            <a:r>
              <a:rPr lang="en-US" dirty="0" smtClean="0"/>
              <a:t>client </a:t>
            </a:r>
            <a:r>
              <a:rPr lang="en-US" dirty="0"/>
              <a:t>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smtClean="0">
                <a:latin typeface="Arial" charset="0"/>
                <a:cs typeface="Arial" charset="0"/>
              </a:rPr>
              <a:t>2- Remote Method Invocation (RMI)</a:t>
            </a:r>
          </a:p>
        </p:txBody>
      </p:sp>
      <p:pic>
        <p:nvPicPr>
          <p:cNvPr id="37892" name="Picture 4"/>
          <p:cNvPicPr>
            <a:picLocks noChangeAspect="1" noChangeArrowheads="1"/>
          </p:cNvPicPr>
          <p:nvPr/>
        </p:nvPicPr>
        <p:blipFill>
          <a:blip r:embed="rId2">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219200"/>
            <a:ext cx="3505200" cy="5016758"/>
          </a:xfrm>
          <a:prstGeom prst="rect">
            <a:avLst/>
          </a:prstGeom>
        </p:spPr>
        <p:txBody>
          <a:bodyPr wrap="square">
            <a:spAutoFit/>
          </a:bodyPr>
          <a:lstStyle/>
          <a:p>
            <a:r>
              <a:rPr lang="en-US" sz="2000" dirty="0" smtClean="0"/>
              <a:t>The </a:t>
            </a:r>
            <a:r>
              <a:rPr lang="en-US" sz="2000" b="1" dirty="0" smtClean="0"/>
              <a:t>Java Remote Method Invocation</a:t>
            </a:r>
            <a:r>
              <a:rPr lang="en-US" sz="2000" dirty="0" smtClean="0"/>
              <a:t> (</a:t>
            </a:r>
            <a:r>
              <a:rPr lang="en-US" sz="2000" b="1" dirty="0" smtClean="0"/>
              <a:t>Java RMI</a:t>
            </a:r>
            <a:r>
              <a:rPr lang="en-US" sz="2000" dirty="0" smtClean="0"/>
              <a:t>) is a Java API that performs the object-oriented equivalent of remote procedure calls (RPC), with support for direct transfer of serialized Java classes and distributed garbage collection.</a:t>
            </a:r>
          </a:p>
          <a:p>
            <a:r>
              <a:rPr lang="en-US" sz="2000" dirty="0" smtClean="0"/>
              <a:t>The original implementation depends on JVM class representation mechanisms and it thus only supports making calls from one JVM to another. The protocol underlying this Java-only implementation is known as Java Remote Method Protocol (JRMP).</a:t>
            </a:r>
            <a:endParaRPr lang="en-US" sz="2000" dirty="0"/>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is the basic for protocols used in Java application server,  JBoss for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latin typeface="Arial" charset="0"/>
                <a:cs typeface="Arial" charset="0"/>
              </a:rPr>
              <a:t>General RMI Architecture</a:t>
            </a:r>
          </a:p>
        </p:txBody>
      </p:sp>
      <p:sp>
        <p:nvSpPr>
          <p:cNvPr id="4" name="Slide Number Placeholder 3"/>
          <p:cNvSpPr>
            <a:spLocks noGrp="1"/>
          </p:cNvSpPr>
          <p:nvPr>
            <p:ph type="sldNum" sz="quarter" idx="12"/>
          </p:nvPr>
        </p:nvSpPr>
        <p:spPr/>
        <p:txBody>
          <a:bodyPr/>
          <a:lstStyle/>
          <a:p>
            <a:pPr>
              <a:defRPr/>
            </a:pPr>
            <a:fld id="{96A4E9E0-1C82-4123-A80C-5E9267BB3AA4}" type="slidenum">
              <a:rPr lang="en-US" smtClean="0"/>
              <a:pPr>
                <a:defRPr/>
              </a:pPr>
              <a:t>7</a:t>
            </a:fld>
            <a:r>
              <a:rPr lang="en-US" dirty="0" smtClean="0"/>
              <a:t>/52</a:t>
            </a:r>
            <a:endParaRPr lang="en-US" dirty="0"/>
          </a:p>
        </p:txBody>
      </p:sp>
      <p:sp>
        <p:nvSpPr>
          <p:cNvPr id="43012" name="TextBox 55"/>
          <p:cNvSpPr txBox="1">
            <a:spLocks noChangeArrowheads="1"/>
          </p:cNvSpPr>
          <p:nvPr/>
        </p:nvSpPr>
        <p:spPr bwMode="auto">
          <a:xfrm>
            <a:off x="2209800" y="6464300"/>
            <a:ext cx="449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i="1" u="sng"/>
              <a:t>The Skeleton is ommited since Java 1.2</a:t>
            </a:r>
          </a:p>
        </p:txBody>
      </p:sp>
      <p:grpSp>
        <p:nvGrpSpPr>
          <p:cNvPr id="43013" name="Group 44"/>
          <p:cNvGrpSpPr>
            <a:grpSpLocks/>
          </p:cNvGrpSpPr>
          <p:nvPr/>
        </p:nvGrpSpPr>
        <p:grpSpPr bwMode="auto">
          <a:xfrm>
            <a:off x="457200" y="914400"/>
            <a:ext cx="8534400" cy="5611813"/>
            <a:chOff x="457200" y="914400"/>
            <a:chExt cx="8534400" cy="5611257"/>
          </a:xfrm>
        </p:grpSpPr>
        <p:sp>
          <p:nvSpPr>
            <p:cNvPr id="44" name="Right Arrow 43"/>
            <p:cNvSpPr/>
            <p:nvPr/>
          </p:nvSpPr>
          <p:spPr>
            <a:xfrm>
              <a:off x="4876800" y="2285864"/>
              <a:ext cx="990600" cy="3047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grpSp>
          <p:nvGrpSpPr>
            <p:cNvPr id="43015" name="Group 41"/>
            <p:cNvGrpSpPr>
              <a:grpSpLocks/>
            </p:cNvGrpSpPr>
            <p:nvPr/>
          </p:nvGrpSpPr>
          <p:grpSpPr bwMode="auto">
            <a:xfrm>
              <a:off x="457200" y="914400"/>
              <a:ext cx="4759325" cy="5611257"/>
              <a:chOff x="762000" y="914400"/>
              <a:chExt cx="4759325" cy="5611257"/>
            </a:xfrm>
          </p:grpSpPr>
          <p:cxnSp>
            <p:nvCxnSpPr>
              <p:cNvPr id="30" name="Straight Arrow Connector 29"/>
              <p:cNvCxnSpPr/>
              <p:nvPr/>
            </p:nvCxnSpPr>
            <p:spPr>
              <a:xfrm rot="5400000">
                <a:off x="1480367" y="5183558"/>
                <a:ext cx="4571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flipH="1" flipV="1">
                <a:off x="2239986" y="5163716"/>
                <a:ext cx="457155"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019" name="Group 49"/>
              <p:cNvGrpSpPr>
                <a:grpSpLocks/>
              </p:cNvGrpSpPr>
              <p:nvPr/>
            </p:nvGrpSpPr>
            <p:grpSpPr bwMode="auto">
              <a:xfrm>
                <a:off x="873125" y="1219200"/>
                <a:ext cx="4648200" cy="4953000"/>
                <a:chOff x="4191000" y="1219200"/>
                <a:chExt cx="4648200" cy="4953000"/>
              </a:xfrm>
            </p:grpSpPr>
            <p:cxnSp>
              <p:nvCxnSpPr>
                <p:cNvPr id="49" name="Straight Connector 48"/>
                <p:cNvCxnSpPr/>
                <p:nvPr/>
              </p:nvCxnSpPr>
              <p:spPr>
                <a:xfrm>
                  <a:off x="4191000" y="3658916"/>
                  <a:ext cx="4572000" cy="1587"/>
                </a:xfrm>
                <a:prstGeom prst="line">
                  <a:avLst/>
                </a:prstGeom>
              </p:spPr>
              <p:style>
                <a:lnRef idx="2">
                  <a:schemeClr val="accent5"/>
                </a:lnRef>
                <a:fillRef idx="0">
                  <a:schemeClr val="accent5"/>
                </a:fillRef>
                <a:effectRef idx="1">
                  <a:schemeClr val="accent5"/>
                </a:effectRef>
                <a:fontRef idx="minor">
                  <a:schemeClr val="tx1"/>
                </a:fontRef>
              </p:style>
            </p:cxnSp>
            <p:grpSp>
              <p:nvGrpSpPr>
                <p:cNvPr id="43027" name="Group 44"/>
                <p:cNvGrpSpPr>
                  <a:grpSpLocks/>
                </p:cNvGrpSpPr>
                <p:nvPr/>
              </p:nvGrpSpPr>
              <p:grpSpPr bwMode="auto">
                <a:xfrm>
                  <a:off x="4191000" y="1219200"/>
                  <a:ext cx="4648200" cy="4953000"/>
                  <a:chOff x="4191000" y="1143000"/>
                  <a:chExt cx="4648200" cy="4953000"/>
                </a:xfrm>
              </p:grpSpPr>
              <p:cxnSp>
                <p:nvCxnSpPr>
                  <p:cNvPr id="33" name="Straight Arrow Connector 32"/>
                  <p:cNvCxnSpPr/>
                  <p:nvPr/>
                </p:nvCxnSpPr>
                <p:spPr>
                  <a:xfrm rot="5400000" flipH="1" flipV="1">
                    <a:off x="5030863" y="3657321"/>
                    <a:ext cx="1522261"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4191000" y="1142970"/>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267200" y="4114475"/>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4572000" y="1371547"/>
                    <a:ext cx="1524000" cy="609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Server</a:t>
                    </a:r>
                  </a:p>
                </p:txBody>
              </p:sp>
              <p:sp>
                <p:nvSpPr>
                  <p:cNvPr id="9" name="Rounded Rectangle 8"/>
                  <p:cNvSpPr/>
                  <p:nvPr/>
                </p:nvSpPr>
                <p:spPr>
                  <a:xfrm>
                    <a:off x="4648200" y="2438242"/>
                    <a:ext cx="1371600" cy="457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Skeleton</a:t>
                    </a:r>
                  </a:p>
                </p:txBody>
              </p:sp>
              <p:sp>
                <p:nvSpPr>
                  <p:cNvPr id="10" name="Oval 9"/>
                  <p:cNvSpPr/>
                  <p:nvPr/>
                </p:nvSpPr>
                <p:spPr>
                  <a:xfrm>
                    <a:off x="6858000" y="1752510"/>
                    <a:ext cx="1676400" cy="1066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Registry</a:t>
                    </a:r>
                  </a:p>
                </p:txBody>
              </p:sp>
              <p:cxnSp>
                <p:nvCxnSpPr>
                  <p:cNvPr id="14" name="Shape 13"/>
                  <p:cNvCxnSpPr>
                    <a:endCxn id="10" idx="0"/>
                  </p:cNvCxnSpPr>
                  <p:nvPr/>
                </p:nvCxnSpPr>
                <p:spPr>
                  <a:xfrm>
                    <a:off x="6096000" y="1523932"/>
                    <a:ext cx="1600200" cy="228577"/>
                  </a:xfrm>
                  <a:prstGeom prst="bentConnector2">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43035" name="TextBox 17"/>
                  <p:cNvSpPr txBox="1">
                    <a:spLocks noChangeArrowheads="1"/>
                  </p:cNvSpPr>
                  <p:nvPr/>
                </p:nvSpPr>
                <p:spPr bwMode="auto">
                  <a:xfrm>
                    <a:off x="6477000" y="118503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bind</a:t>
                    </a:r>
                  </a:p>
                </p:txBody>
              </p:sp>
              <p:sp>
                <p:nvSpPr>
                  <p:cNvPr id="19" name="Rounded Rectangle 18"/>
                  <p:cNvSpPr/>
                  <p:nvPr/>
                </p:nvSpPr>
                <p:spPr>
                  <a:xfrm>
                    <a:off x="4724400" y="5333555"/>
                    <a:ext cx="1524000" cy="60954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Client</a:t>
                    </a:r>
                  </a:p>
                </p:txBody>
              </p:sp>
              <p:sp>
                <p:nvSpPr>
                  <p:cNvPr id="20" name="Rounded Rectangle 19"/>
                  <p:cNvSpPr/>
                  <p:nvPr/>
                </p:nvSpPr>
                <p:spPr>
                  <a:xfrm>
                    <a:off x="4724400" y="4419245"/>
                    <a:ext cx="1371600" cy="4571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Stub</a:t>
                    </a:r>
                  </a:p>
                </p:txBody>
              </p:sp>
              <p:cxnSp>
                <p:nvCxnSpPr>
                  <p:cNvPr id="27" name="Straight Arrow Connector 26"/>
                  <p:cNvCxnSpPr/>
                  <p:nvPr/>
                </p:nvCxnSpPr>
                <p:spPr>
                  <a:xfrm rot="5400000">
                    <a:off x="4790305" y="2210458"/>
                    <a:ext cx="45715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4256958" y="3656527"/>
                    <a:ext cx="1523849"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H="1" flipV="1">
                    <a:off x="5563417" y="2208870"/>
                    <a:ext cx="45715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hape 36"/>
                  <p:cNvCxnSpPr>
                    <a:stCxn id="19" idx="3"/>
                    <a:endCxn id="10" idx="4"/>
                  </p:cNvCxnSpPr>
                  <p:nvPr/>
                </p:nvCxnSpPr>
                <p:spPr>
                  <a:xfrm flipV="1">
                    <a:off x="6248400" y="2819204"/>
                    <a:ext cx="1447800" cy="2819121"/>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3042" name="TextBox 37"/>
                  <p:cNvSpPr txBox="1">
                    <a:spLocks noChangeArrowheads="1"/>
                  </p:cNvSpPr>
                  <p:nvPr/>
                </p:nvSpPr>
                <p:spPr bwMode="auto">
                  <a:xfrm>
                    <a:off x="7681397" y="3599796"/>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look up</a:t>
                    </a:r>
                  </a:p>
                </p:txBody>
              </p:sp>
              <p:sp>
                <p:nvSpPr>
                  <p:cNvPr id="43043" name="TextBox 38"/>
                  <p:cNvSpPr txBox="1">
                    <a:spLocks noChangeArrowheads="1"/>
                  </p:cNvSpPr>
                  <p:nvPr/>
                </p:nvSpPr>
                <p:spPr bwMode="auto">
                  <a:xfrm>
                    <a:off x="5741272" y="356826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call</a:t>
                    </a:r>
                  </a:p>
                </p:txBody>
              </p:sp>
              <p:sp>
                <p:nvSpPr>
                  <p:cNvPr id="43044" name="TextBox 39"/>
                  <p:cNvSpPr txBox="1">
                    <a:spLocks noChangeArrowheads="1"/>
                  </p:cNvSpPr>
                  <p:nvPr/>
                </p:nvSpPr>
                <p:spPr bwMode="auto">
                  <a:xfrm>
                    <a:off x="4269830" y="325032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return</a:t>
                    </a:r>
                  </a:p>
                </p:txBody>
              </p:sp>
            </p:grpSp>
          </p:grpSp>
          <p:sp>
            <p:nvSpPr>
              <p:cNvPr id="43020" name="TextBox 45"/>
              <p:cNvSpPr txBox="1">
                <a:spLocks noChangeArrowheads="1"/>
              </p:cNvSpPr>
              <p:nvPr/>
            </p:nvSpPr>
            <p:spPr bwMode="auto">
              <a:xfrm>
                <a:off x="762000" y="914400"/>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Remote JVM machine</a:t>
                </a:r>
              </a:p>
            </p:txBody>
          </p:sp>
          <p:sp>
            <p:nvSpPr>
              <p:cNvPr id="43021" name="TextBox 46"/>
              <p:cNvSpPr txBox="1">
                <a:spLocks noChangeArrowheads="1"/>
              </p:cNvSpPr>
              <p:nvPr/>
            </p:nvSpPr>
            <p:spPr bwMode="auto">
              <a:xfrm>
                <a:off x="869950" y="6156325"/>
                <a:ext cx="2326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Local JVM machine</a:t>
                </a:r>
              </a:p>
            </p:txBody>
          </p:sp>
          <p:sp>
            <p:nvSpPr>
              <p:cNvPr id="51" name="Oval 50"/>
              <p:cNvSpPr/>
              <p:nvPr/>
            </p:nvSpPr>
            <p:spPr>
              <a:xfrm>
                <a:off x="3810000" y="1295362"/>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52" name="Oval 51"/>
              <p:cNvSpPr/>
              <p:nvPr/>
            </p:nvSpPr>
            <p:spPr>
              <a:xfrm>
                <a:off x="4419600" y="4038290"/>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53" name="Oval 52"/>
              <p:cNvSpPr/>
              <p:nvPr/>
            </p:nvSpPr>
            <p:spPr>
              <a:xfrm>
                <a:off x="2514600" y="3962098"/>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4" name="Oval 53"/>
              <p:cNvSpPr/>
              <p:nvPr/>
            </p:nvSpPr>
            <p:spPr>
              <a:xfrm>
                <a:off x="1219200" y="3200174"/>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grpSp>
        <p:sp>
          <p:nvSpPr>
            <p:cNvPr id="43" name="Snip Same Side Corner Rectangle 42"/>
            <p:cNvSpPr/>
            <p:nvPr/>
          </p:nvSpPr>
          <p:spPr>
            <a:xfrm>
              <a:off x="5867400" y="1219170"/>
              <a:ext cx="3124200" cy="2438158"/>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FF00"/>
                  </a:solidFill>
                </a:rPr>
                <a:t>RMI Container</a:t>
              </a:r>
            </a:p>
            <a:p>
              <a:pPr>
                <a:defRPr/>
              </a:pPr>
              <a:r>
                <a:rPr lang="en-US" b="1" dirty="0">
                  <a:solidFill>
                    <a:srgbClr val="FFFF00"/>
                  </a:solidFill>
                </a:rPr>
                <a:t>( rmiregistry.exe)</a:t>
              </a:r>
            </a:p>
            <a:p>
              <a:pPr>
                <a:defRPr/>
              </a:pPr>
              <a:r>
                <a:rPr lang="en-US" b="1" dirty="0"/>
                <a:t>[ Name1,  serverObject1]</a:t>
              </a:r>
            </a:p>
            <a:p>
              <a:pPr>
                <a:defRPr/>
              </a:pPr>
              <a:r>
                <a:rPr lang="en-US" b="1" dirty="0"/>
                <a:t>[ Name2,  serverObject2]</a:t>
              </a:r>
            </a:p>
            <a:p>
              <a:pPr>
                <a:defRPr/>
              </a:pPr>
              <a:r>
                <a:rPr lang="en-US" b="1" dirty="0"/>
                <a:t>…</a:t>
              </a:r>
            </a:p>
            <a:p>
              <a:pPr algn="ctr">
                <a:defRPr/>
              </a:pPr>
              <a:endParaRPr lang="en-US" dirty="0"/>
            </a:p>
          </p:txBody>
        </p:sp>
      </p:grpSp>
    </p:spTree>
    <p:extLst>
      <p:ext uri="{BB962C8B-B14F-4D97-AF65-F5344CB8AC3E}">
        <p14:creationId xmlns:p14="http://schemas.microsoft.com/office/powerpoint/2010/main" val="2139406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1"/>
          </p:nvPr>
        </p:nvSpPr>
        <p:spPr>
          <a:xfrm>
            <a:off x="457200" y="2179638"/>
            <a:ext cx="8229600" cy="4525962"/>
          </a:xfrm>
        </p:spPr>
        <p:txBody>
          <a:bodyPr/>
          <a:lstStyle/>
          <a:p>
            <a:r>
              <a:rPr lang="en-US" altLang="en-US" sz="2400" smtClean="0">
                <a:latin typeface="Arial" charset="0"/>
                <a:cs typeface="Arial" charset="0"/>
              </a:rPr>
              <a:t>A client invokes a remote method, the call is first forwarded to stub.</a:t>
            </a:r>
          </a:p>
          <a:p>
            <a:r>
              <a:rPr lang="en-US" altLang="en-US" sz="2400" smtClean="0">
                <a:latin typeface="Arial" charset="0"/>
                <a:cs typeface="Arial" charset="0"/>
              </a:rPr>
              <a:t>The stub is responsible for sending the remote call over to the server-side skeleton</a:t>
            </a:r>
          </a:p>
          <a:p>
            <a:r>
              <a:rPr lang="en-US" altLang="en-US" sz="2400" smtClean="0">
                <a:latin typeface="Arial" charset="0"/>
                <a:cs typeface="Arial" charset="0"/>
              </a:rPr>
              <a:t>The stub opening a socket to the remote server, </a:t>
            </a:r>
            <a:r>
              <a:rPr lang="en-US" altLang="en-US" sz="2400" u="sng" smtClean="0">
                <a:solidFill>
                  <a:srgbClr val="0070C0"/>
                </a:solidFill>
                <a:latin typeface="Arial" charset="0"/>
                <a:cs typeface="Arial" charset="0"/>
              </a:rPr>
              <a:t>marshaling</a:t>
            </a:r>
            <a:r>
              <a:rPr lang="en-US" altLang="en-US" sz="2400" smtClean="0">
                <a:latin typeface="Arial" charset="0"/>
                <a:cs typeface="Arial" charset="0"/>
              </a:rPr>
              <a:t> (serializing) the object parameters and forwarding the data stream to the skeleton.</a:t>
            </a:r>
          </a:p>
          <a:p>
            <a:r>
              <a:rPr lang="en-US" altLang="en-US" sz="2400" smtClean="0">
                <a:latin typeface="Arial" charset="0"/>
                <a:cs typeface="Arial" charset="0"/>
              </a:rPr>
              <a:t>A skeleton contains a method that receives the remote calls, </a:t>
            </a:r>
            <a:r>
              <a:rPr lang="en-US" altLang="en-US" sz="2400" u="sng" smtClean="0">
                <a:solidFill>
                  <a:srgbClr val="0070C0"/>
                </a:solidFill>
                <a:latin typeface="Arial" charset="0"/>
                <a:cs typeface="Arial" charset="0"/>
              </a:rPr>
              <a:t>unmarshals</a:t>
            </a:r>
            <a:r>
              <a:rPr lang="en-US" altLang="en-US" sz="2400" smtClean="0">
                <a:latin typeface="Arial" charset="0"/>
                <a:cs typeface="Arial" charset="0"/>
              </a:rPr>
              <a:t> (deserializing) the parameters, and invokes the actual remote object implementation.</a:t>
            </a:r>
          </a:p>
        </p:txBody>
      </p:sp>
      <p:sp>
        <p:nvSpPr>
          <p:cNvPr id="44035" name="Title 1"/>
          <p:cNvSpPr>
            <a:spLocks noGrp="1"/>
          </p:cNvSpPr>
          <p:nvPr>
            <p:ph type="title"/>
          </p:nvPr>
        </p:nvSpPr>
        <p:spPr/>
        <p:txBody>
          <a:bodyPr/>
          <a:lstStyle/>
          <a:p>
            <a:r>
              <a:rPr lang="en-US" altLang="en-US" smtClean="0">
                <a:latin typeface="Arial" charset="0"/>
                <a:cs typeface="Arial" charset="0"/>
              </a:rPr>
              <a:t>The Stub and Skeleton</a:t>
            </a:r>
          </a:p>
        </p:txBody>
      </p:sp>
      <p:sp>
        <p:nvSpPr>
          <p:cNvPr id="4" name="Slide Number Placeholder 3"/>
          <p:cNvSpPr>
            <a:spLocks noGrp="1"/>
          </p:cNvSpPr>
          <p:nvPr>
            <p:ph type="sldNum" sz="quarter" idx="12"/>
          </p:nvPr>
        </p:nvSpPr>
        <p:spPr/>
        <p:txBody>
          <a:bodyPr/>
          <a:lstStyle/>
          <a:p>
            <a:pPr>
              <a:defRPr/>
            </a:pPr>
            <a:fld id="{86F67069-A3ED-412E-8BFC-D408C0271FA0}" type="slidenum">
              <a:rPr lang="en-US" smtClean="0"/>
              <a:pPr>
                <a:defRPr/>
              </a:pPr>
              <a:t>8</a:t>
            </a:fld>
            <a:r>
              <a:rPr lang="en-US" dirty="0" smtClean="0"/>
              <a:t>/52</a:t>
            </a:r>
            <a:endParaRPr lang="en-US" dirty="0"/>
          </a:p>
        </p:txBody>
      </p:sp>
      <p:graphicFrame>
        <p:nvGraphicFramePr>
          <p:cNvPr id="44037" name="Object 2"/>
          <p:cNvGraphicFramePr>
            <a:graphicFrameLocks noChangeAspect="1"/>
          </p:cNvGraphicFramePr>
          <p:nvPr/>
        </p:nvGraphicFramePr>
        <p:xfrm>
          <a:off x="1219200" y="819150"/>
          <a:ext cx="6096000" cy="1314450"/>
        </p:xfrm>
        <a:graphic>
          <a:graphicData uri="http://schemas.openxmlformats.org/presentationml/2006/ole">
            <mc:AlternateContent xmlns:mc="http://schemas.openxmlformats.org/markup-compatibility/2006">
              <mc:Choice xmlns:v="urn:schemas-microsoft-com:vml" Requires="v">
                <p:oleObj spid="_x0000_s1026" r:id="rId3" imgW="4373880" imgH="941832" progId="">
                  <p:embed/>
                </p:oleObj>
              </mc:Choice>
              <mc:Fallback>
                <p:oleObj r:id="rId3" imgW="4373880" imgH="9418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819150"/>
                        <a:ext cx="6096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7557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47800" y="0"/>
            <a:ext cx="7010400" cy="1066800"/>
          </a:xfrm>
        </p:spPr>
        <p:txBody>
          <a:bodyPr/>
          <a:lstStyle/>
          <a:p>
            <a:r>
              <a:rPr lang="en-US" altLang="en-US" smtClean="0">
                <a:latin typeface="Arial" charset="0"/>
                <a:cs typeface="Arial" charset="0"/>
              </a:rPr>
              <a:t>Remote Method Invocation</a:t>
            </a:r>
          </a:p>
        </p:txBody>
      </p:sp>
      <p:sp>
        <p:nvSpPr>
          <p:cNvPr id="4" name="Slide Number Placeholder 3"/>
          <p:cNvSpPr>
            <a:spLocks noGrp="1"/>
          </p:cNvSpPr>
          <p:nvPr>
            <p:ph type="sldNum" sz="quarter" idx="12"/>
          </p:nvPr>
        </p:nvSpPr>
        <p:spPr/>
        <p:txBody>
          <a:bodyPr/>
          <a:lstStyle/>
          <a:p>
            <a:pPr>
              <a:defRPr/>
            </a:pPr>
            <a:fld id="{EABF30A3-21DB-4E04-8ECA-DC83E899542F}" type="slidenum">
              <a:rPr lang="en-US" smtClean="0"/>
              <a:pPr>
                <a:defRPr/>
              </a:pPr>
              <a:t>9</a:t>
            </a:fld>
            <a:r>
              <a:rPr lang="en-US" dirty="0" smtClean="0"/>
              <a:t>/52</a:t>
            </a:r>
            <a:endParaRPr lang="en-US" dirty="0"/>
          </a:p>
        </p:txBody>
      </p:sp>
      <p:grpSp>
        <p:nvGrpSpPr>
          <p:cNvPr id="45060" name="Group 9"/>
          <p:cNvGrpSpPr>
            <a:grpSpLocks/>
          </p:cNvGrpSpPr>
          <p:nvPr/>
        </p:nvGrpSpPr>
        <p:grpSpPr bwMode="auto">
          <a:xfrm>
            <a:off x="1219200" y="1600200"/>
            <a:ext cx="6553200" cy="4267200"/>
            <a:chOff x="882" y="881"/>
            <a:chExt cx="4128" cy="2688"/>
          </a:xfrm>
        </p:grpSpPr>
        <p:sp>
          <p:nvSpPr>
            <p:cNvPr id="45066"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7"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8"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6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A</a:t>
              </a:r>
              <a:endParaRPr lang="en-US" altLang="en-US" sz="2400">
                <a:latin typeface="Tahoma" pitchFamily="34" charset="0"/>
              </a:endParaRPr>
            </a:p>
          </p:txBody>
        </p:sp>
        <p:sp>
          <p:nvSpPr>
            <p:cNvPr id="45070"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1"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Stub</a:t>
              </a:r>
              <a:endParaRPr lang="en-US" altLang="en-US" sz="2400">
                <a:latin typeface="Tahoma" pitchFamily="34" charset="0"/>
              </a:endParaRPr>
            </a:p>
          </p:txBody>
        </p:sp>
        <p:sp>
          <p:nvSpPr>
            <p:cNvPr id="45072"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7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B</a:t>
              </a:r>
              <a:endParaRPr lang="en-US" altLang="en-US" sz="2400">
                <a:latin typeface="Tahoma" pitchFamily="34" charset="0"/>
              </a:endParaRPr>
            </a:p>
          </p:txBody>
        </p:sp>
        <p:sp>
          <p:nvSpPr>
            <p:cNvPr id="45074"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5"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Skeleton</a:t>
              </a:r>
              <a:endParaRPr lang="en-US" altLang="en-US" sz="2400">
                <a:latin typeface="Tahoma" pitchFamily="34" charset="0"/>
              </a:endParaRPr>
            </a:p>
          </p:txBody>
        </p:sp>
        <p:sp>
          <p:nvSpPr>
            <p:cNvPr id="45076"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8"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0" name="Rectangle 24"/>
            <p:cNvSpPr>
              <a:spLocks noChangeArrowheads="1"/>
            </p:cNvSpPr>
            <p:nvPr/>
          </p:nvSpPr>
          <p:spPr bwMode="auto">
            <a:xfrm>
              <a:off x="4686" y="2076"/>
              <a:ext cx="276"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endParaRPr lang="vi-VN" altLang="en-US" sz="2400">
                <a:latin typeface="Tahoma" pitchFamily="34" charset="0"/>
              </a:endParaRPr>
            </a:p>
          </p:txBody>
        </p:sp>
        <p:sp>
          <p:nvSpPr>
            <p:cNvPr id="45081" name="AutoShape 25"/>
            <p:cNvSpPr>
              <a:spLocks/>
            </p:cNvSpPr>
            <p:nvPr/>
          </p:nvSpPr>
          <p:spPr bwMode="auto">
            <a:xfrm>
              <a:off x="4464" y="2369"/>
              <a:ext cx="114" cy="1001"/>
            </a:xfrm>
            <a:prstGeom prst="rightBrace">
              <a:avLst>
                <a:gd name="adj1" fmla="val 144312"/>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82"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Client</a:t>
              </a:r>
              <a:endParaRPr lang="en-US" altLang="en-US" sz="2400">
                <a:latin typeface="Tahoma" pitchFamily="34" charset="0"/>
              </a:endParaRPr>
            </a:p>
          </p:txBody>
        </p:sp>
        <p:sp>
          <p:nvSpPr>
            <p:cNvPr id="45083"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Server</a:t>
              </a:r>
              <a:endParaRPr lang="en-US" altLang="en-US" sz="2400">
                <a:latin typeface="Tahoma" pitchFamily="34" charset="0"/>
              </a:endParaRPr>
            </a:p>
          </p:txBody>
        </p:sp>
        <p:sp>
          <p:nvSpPr>
            <p:cNvPr id="45084"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5"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6"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7"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8"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9"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0"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1"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M</a:t>
              </a:r>
            </a:p>
            <a:p>
              <a:pPr algn="ctr" eaLnBrk="1" hangingPunct="1">
                <a:spcBef>
                  <a:spcPct val="0"/>
                </a:spcBef>
                <a:buFontTx/>
                <a:buNone/>
              </a:pPr>
              <a:r>
                <a:rPr lang="en-US" altLang="en-US" sz="1000" b="1">
                  <a:latin typeface="Arial Unicode MS" pitchFamily="34" charset="-128"/>
                </a:rPr>
                <a:t>O</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endParaRPr lang="en-US" altLang="en-US" sz="1000" b="1">
                <a:latin typeface="Arial Unicode MS" pitchFamily="34" charset="-128"/>
              </a:endParaRP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G</a:t>
              </a:r>
            </a:p>
            <a:p>
              <a:pPr algn="ctr" eaLnBrk="1" hangingPunct="1">
                <a:spcBef>
                  <a:spcPct val="0"/>
                </a:spcBef>
                <a:buFontTx/>
                <a:buNone/>
              </a:pPr>
              <a:r>
                <a:rPr lang="en-US" altLang="en-US" sz="1000" b="1">
                  <a:latin typeface="Arial Unicode MS" pitchFamily="34" charset="-128"/>
                </a:rPr>
                <a:t>I</a:t>
              </a:r>
            </a:p>
            <a:p>
              <a:pPr algn="ctr" eaLnBrk="1" hangingPunct="1">
                <a:spcBef>
                  <a:spcPct val="0"/>
                </a:spcBef>
                <a:buFontTx/>
                <a:buNone/>
              </a:pPr>
              <a:r>
                <a:rPr lang="en-US" altLang="en-US" sz="1000" b="1">
                  <a:latin typeface="Arial Unicode MS" pitchFamily="34" charset="-128"/>
                </a:rPr>
                <a:t>S</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Y</a:t>
              </a:r>
            </a:p>
            <a:p>
              <a:pPr algn="ctr" eaLnBrk="1" hangingPunct="1">
                <a:spcBef>
                  <a:spcPct val="0"/>
                </a:spcBef>
                <a:buFontTx/>
                <a:buNone/>
              </a:pPr>
              <a:endParaRPr lang="en-US" altLang="en-US" sz="1000" b="1">
                <a:latin typeface="Arial Unicode MS" pitchFamily="34" charset="-128"/>
              </a:endParaRPr>
            </a:p>
          </p:txBody>
        </p:sp>
      </p:grpSp>
      <p:sp>
        <p:nvSpPr>
          <p:cNvPr id="32" name="Rectangle 31"/>
          <p:cNvSpPr/>
          <p:nvPr/>
        </p:nvSpPr>
        <p:spPr>
          <a:xfrm>
            <a:off x="7239000" y="22098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The Skeleton is omitted </a:t>
            </a:r>
            <a:r>
              <a:rPr lang="en-US" sz="1600" dirty="0" err="1"/>
              <a:t>sinceJava</a:t>
            </a:r>
            <a:r>
              <a:rPr lang="en-US" sz="1600" dirty="0"/>
              <a:t> 1.2</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pic>
        <p:nvPicPr>
          <p:cNvPr id="4506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520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581</TotalTime>
  <Words>1004</Words>
  <Application>Microsoft Office PowerPoint</Application>
  <PresentationFormat>On-screen Show (4:3)</PresentationFormat>
  <Paragraphs>195</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0" baseType="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General RMI Architecture</vt:lpstr>
      <vt:lpstr>The Stub and Skeleton</vt:lpstr>
      <vt:lpstr>Remote Method Invocation</vt:lpstr>
      <vt:lpstr>RMI… 6 Step plan</vt:lpstr>
      <vt:lpstr>RMI Demo 1.</vt:lpstr>
      <vt:lpstr>RMI Demo 1.</vt:lpstr>
      <vt:lpstr>RMI Demo 1.</vt:lpstr>
      <vt:lpstr>RMI Demo 1.</vt:lpstr>
      <vt:lpstr>RMI Demo 1.</vt:lpstr>
      <vt:lpstr>RMI Demo 1.</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56</cp:revision>
  <dcterms:created xsi:type="dcterms:W3CDTF">2014-12-30T03:31:12Z</dcterms:created>
  <dcterms:modified xsi:type="dcterms:W3CDTF">2015-09-04T06:58:25Z</dcterms:modified>
</cp:coreProperties>
</file>