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0"/>
  </p:notesMasterIdLst>
  <p:sldIdLst>
    <p:sldId id="256" r:id="rId2"/>
    <p:sldId id="257" r:id="rId3"/>
    <p:sldId id="258" r:id="rId4"/>
    <p:sldId id="259" r:id="rId5"/>
    <p:sldId id="264" r:id="rId6"/>
    <p:sldId id="261" r:id="rId7"/>
    <p:sldId id="260" r:id="rId8"/>
    <p:sldId id="262" r:id="rId9"/>
    <p:sldId id="268" r:id="rId10"/>
    <p:sldId id="263" r:id="rId11"/>
    <p:sldId id="277" r:id="rId12"/>
    <p:sldId id="271" r:id="rId13"/>
    <p:sldId id="272" r:id="rId14"/>
    <p:sldId id="273" r:id="rId15"/>
    <p:sldId id="274" r:id="rId16"/>
    <p:sldId id="275" r:id="rId17"/>
    <p:sldId id="270"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60"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608490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Ascent</a:t>
            </a:r>
            <a:r>
              <a:rPr lang="en-US" sz="1200" b="0" i="0" kern="1200" dirty="0" smtClean="0">
                <a:solidFill>
                  <a:schemeClr val="tx1"/>
                </a:solidFill>
                <a:effectLst/>
                <a:latin typeface="+mn-lt"/>
                <a:ea typeface="+mn-ea"/>
                <a:cs typeface="+mn-cs"/>
              </a:rPr>
              <a:t> is the distance from the baseline to the ascender line. This distance represents the typical height of capital letters, but some characters might extend above the ascender line.</a:t>
            </a:r>
          </a:p>
          <a:p>
            <a:r>
              <a:rPr lang="en-US" sz="1200" b="0" i="1" kern="1200" dirty="0" smtClean="0">
                <a:solidFill>
                  <a:schemeClr val="tx1"/>
                </a:solidFill>
                <a:effectLst/>
                <a:latin typeface="+mn-lt"/>
                <a:ea typeface="+mn-ea"/>
                <a:cs typeface="+mn-cs"/>
              </a:rPr>
              <a:t>Descent</a:t>
            </a:r>
            <a:r>
              <a:rPr lang="en-US" sz="1200" b="0" i="0" kern="1200" dirty="0" smtClean="0">
                <a:solidFill>
                  <a:schemeClr val="tx1"/>
                </a:solidFill>
                <a:effectLst/>
                <a:latin typeface="+mn-lt"/>
                <a:ea typeface="+mn-ea"/>
                <a:cs typeface="+mn-cs"/>
              </a:rPr>
              <a:t> is the distance from the baseline to the </a:t>
            </a:r>
            <a:r>
              <a:rPr lang="en-US" sz="1200" b="0" i="0" kern="1200" dirty="0" err="1" smtClean="0">
                <a:solidFill>
                  <a:schemeClr val="tx1"/>
                </a:solidFill>
                <a:effectLst/>
                <a:latin typeface="+mn-lt"/>
                <a:ea typeface="+mn-ea"/>
                <a:cs typeface="+mn-cs"/>
              </a:rPr>
              <a:t>descender</a:t>
            </a:r>
            <a:r>
              <a:rPr lang="en-US" sz="1200" b="0" i="0" kern="1200" dirty="0" smtClean="0">
                <a:solidFill>
                  <a:schemeClr val="tx1"/>
                </a:solidFill>
                <a:effectLst/>
                <a:latin typeface="+mn-lt"/>
                <a:ea typeface="+mn-ea"/>
                <a:cs typeface="+mn-cs"/>
              </a:rPr>
              <a:t> line. The lowest point of most characters will fall within the descent, but some characters might extend below the </a:t>
            </a:r>
            <a:r>
              <a:rPr lang="en-US" sz="1200" b="0" i="0" kern="1200" dirty="0" err="1" smtClean="0">
                <a:solidFill>
                  <a:schemeClr val="tx1"/>
                </a:solidFill>
                <a:effectLst/>
                <a:latin typeface="+mn-lt"/>
                <a:ea typeface="+mn-ea"/>
                <a:cs typeface="+mn-cs"/>
              </a:rPr>
              <a:t>descender</a:t>
            </a:r>
            <a:r>
              <a:rPr lang="en-US" sz="1200" b="0" i="0" kern="1200" dirty="0" smtClean="0">
                <a:solidFill>
                  <a:schemeClr val="tx1"/>
                </a:solidFill>
                <a:effectLst/>
                <a:latin typeface="+mn-lt"/>
                <a:ea typeface="+mn-ea"/>
                <a:cs typeface="+mn-cs"/>
              </a:rPr>
              <a:t> line.</a:t>
            </a:r>
          </a:p>
          <a:p>
            <a:r>
              <a:rPr lang="en-US" sz="1200" b="0" i="1" kern="1200" dirty="0" smtClean="0">
                <a:solidFill>
                  <a:schemeClr val="tx1"/>
                </a:solidFill>
                <a:effectLst/>
                <a:latin typeface="+mn-lt"/>
                <a:ea typeface="+mn-ea"/>
                <a:cs typeface="+mn-cs"/>
              </a:rPr>
              <a:t>Leading</a:t>
            </a:r>
            <a:r>
              <a:rPr lang="en-US" sz="1200" b="0" i="0" kern="1200" dirty="0" smtClean="0">
                <a:solidFill>
                  <a:schemeClr val="tx1"/>
                </a:solidFill>
                <a:effectLst/>
                <a:latin typeface="+mn-lt"/>
                <a:ea typeface="+mn-ea"/>
                <a:cs typeface="+mn-cs"/>
              </a:rPr>
              <a:t> is the recommended distance from the bottom of the </a:t>
            </a:r>
            <a:r>
              <a:rPr lang="en-US" sz="1200" b="0" i="0" kern="1200" dirty="0" err="1" smtClean="0">
                <a:solidFill>
                  <a:schemeClr val="tx1"/>
                </a:solidFill>
                <a:effectLst/>
                <a:latin typeface="+mn-lt"/>
                <a:ea typeface="+mn-ea"/>
                <a:cs typeface="+mn-cs"/>
              </a:rPr>
              <a:t>descender</a:t>
            </a:r>
            <a:r>
              <a:rPr lang="en-US" sz="1200" b="0" i="0" kern="1200" dirty="0" smtClean="0">
                <a:solidFill>
                  <a:schemeClr val="tx1"/>
                </a:solidFill>
                <a:effectLst/>
                <a:latin typeface="+mn-lt"/>
                <a:ea typeface="+mn-ea"/>
                <a:cs typeface="+mn-cs"/>
              </a:rPr>
              <a:t> line to the top of the next line.</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7</a:t>
            </a:fld>
            <a:endParaRPr lang="en-US" dirty="0"/>
          </a:p>
        </p:txBody>
      </p:sp>
    </p:spTree>
    <p:extLst>
      <p:ext uri="{BB962C8B-B14F-4D97-AF65-F5344CB8AC3E}">
        <p14:creationId xmlns:p14="http://schemas.microsoft.com/office/powerpoint/2010/main" val="1897595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9/4/2015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9/4/2015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9/4/2015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9/4/2015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9/4/2015</a:t>
            </a:fld>
            <a:endParaRPr lang="en-US" sz="1000" dirty="0">
              <a:solidFill>
                <a:schemeClr val="tx1"/>
              </a:solidFill>
            </a:endParaRPr>
          </a:p>
        </p:txBody>
      </p:sp>
      <p:sp>
        <p:nvSpPr>
          <p:cNvPr id="3" name="Footer Placeholder 2"/>
          <p:cNvSpPr>
            <a:spLocks noGrp="1"/>
          </p:cNvSpPr>
          <p:nvPr>
            <p:ph type="ftr" sz="quarter" idx="3"/>
          </p:nvPr>
        </p:nvSpPr>
        <p:spPr>
          <a:xfrm>
            <a:off x="914400" y="6477000"/>
            <a:ext cx="3962400" cy="3048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awt/font/LineMetrics.html"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docs.oracle.com/javase/8/docs/api/java/awt/FontMetrics.html" TargetMode="External"/><Relationship Id="rId4" Type="http://schemas.openxmlformats.org/officeDocument/2006/relationships/hyperlink" Target="https://docs.oracle.com/javase/8/docs/api/java/awt/Fon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05</a:t>
            </a:r>
            <a:br>
              <a:rPr smtClean="0"/>
            </a:br>
            <a:r>
              <a:rPr smtClean="0"/>
              <a:t>Two Dimensional Graphics</a:t>
            </a:r>
            <a:br>
              <a:rPr smtClean="0"/>
            </a:br>
            <a:r>
              <a:rPr smtClean="0"/>
              <a:t>Part 2</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b="1" dirty="0" smtClean="0">
                <a:solidFill>
                  <a:srgbClr val="009900"/>
                </a:solidFill>
              </a:rPr>
              <a:t>Working with Text APIs</a:t>
            </a:r>
          </a:p>
          <a:p>
            <a:r>
              <a:rPr lang="en-US" b="1" dirty="0" smtClean="0">
                <a:solidFill>
                  <a:srgbClr val="009900"/>
                </a:solidFill>
              </a:rPr>
              <a:t>The java.awt.Font Class</a:t>
            </a:r>
            <a:endParaRPr lang="en-US" b="1" dirty="0">
              <a:solidFill>
                <a:srgbClr val="009900"/>
              </a:solidFill>
            </a:endParaRPr>
          </a:p>
        </p:txBody>
      </p:sp>
      <p:sp>
        <p:nvSpPr>
          <p:cNvPr id="7" name="Rectangle 6"/>
          <p:cNvSpPr/>
          <p:nvPr/>
        </p:nvSpPr>
        <p:spPr>
          <a:xfrm>
            <a:off x="1371600" y="5181600"/>
            <a:ext cx="7025385" cy="461665"/>
          </a:xfrm>
          <a:prstGeom prst="rect">
            <a:avLst/>
          </a:prstGeom>
        </p:spPr>
        <p:txBody>
          <a:bodyPr wrap="none">
            <a:spAutoFit/>
          </a:bodyPr>
          <a:lstStyle/>
          <a:p>
            <a:r>
              <a:rPr lang="en-US" sz="2400" dirty="0" smtClean="0"/>
              <a:t>Reference: Java-Tutorials/tutorial-2015/2d/text/index.html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Design</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10</a:t>
            </a:fld>
            <a:endParaRPr kumimoji="0" lang="en-US" dirty="0"/>
          </a:p>
        </p:txBody>
      </p:sp>
      <p:pic>
        <p:nvPicPr>
          <p:cNvPr id="6145" name="Picture 1"/>
          <p:cNvPicPr>
            <a:picLocks noChangeAspect="1" noChangeArrowheads="1"/>
          </p:cNvPicPr>
          <p:nvPr/>
        </p:nvPicPr>
        <p:blipFill>
          <a:blip r:embed="rId2"/>
          <a:srcRect/>
          <a:stretch>
            <a:fillRect/>
          </a:stretch>
        </p:blipFill>
        <p:spPr bwMode="auto">
          <a:xfrm>
            <a:off x="-76200" y="962025"/>
            <a:ext cx="9229725" cy="4905375"/>
          </a:xfrm>
          <a:prstGeom prst="rect">
            <a:avLst/>
          </a:prstGeom>
          <a:noFill/>
          <a:ln w="9525">
            <a:noFill/>
            <a:miter lim="800000"/>
            <a:headEnd/>
            <a:tailEnd/>
          </a:ln>
          <a:effectLst/>
        </p:spPr>
      </p:pic>
      <p:sp>
        <p:nvSpPr>
          <p:cNvPr id="8" name="TextBox 7"/>
          <p:cNvSpPr txBox="1"/>
          <p:nvPr/>
        </p:nvSpPr>
        <p:spPr>
          <a:xfrm>
            <a:off x="5791200" y="5325070"/>
            <a:ext cx="2057400" cy="923330"/>
          </a:xfrm>
          <a:prstGeom prst="rect">
            <a:avLst/>
          </a:prstGeom>
          <a:noFill/>
        </p:spPr>
        <p:txBody>
          <a:bodyPr wrap="square" rtlCol="0">
            <a:spAutoFit/>
          </a:bodyPr>
          <a:lstStyle/>
          <a:p>
            <a:r>
              <a:rPr lang="en-US" dirty="0" smtClean="0"/>
              <a:t>Name: cbFonStyle</a:t>
            </a:r>
          </a:p>
          <a:p>
            <a:r>
              <a:rPr lang="en-US" dirty="0" smtClean="0"/>
              <a:t>Model: PLAIN, BOLD, ITALIC</a:t>
            </a:r>
            <a:endParaRPr lang="en-US" dirty="0"/>
          </a:p>
        </p:txBody>
      </p:sp>
      <p:cxnSp>
        <p:nvCxnSpPr>
          <p:cNvPr id="10" name="Straight Arrow Connector 9"/>
          <p:cNvCxnSpPr>
            <a:stCxn id="8" idx="0"/>
          </p:cNvCxnSpPr>
          <p:nvPr/>
        </p:nvCxnSpPr>
        <p:spPr>
          <a:xfrm rot="16200000" flipV="1">
            <a:off x="4976515" y="3481685"/>
            <a:ext cx="296287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5334000"/>
            <a:ext cx="2057400" cy="1200329"/>
          </a:xfrm>
          <a:prstGeom prst="rect">
            <a:avLst/>
          </a:prstGeom>
          <a:noFill/>
        </p:spPr>
        <p:txBody>
          <a:bodyPr wrap="square" rtlCol="0">
            <a:spAutoFit/>
          </a:bodyPr>
          <a:lstStyle/>
          <a:p>
            <a:r>
              <a:rPr lang="en-US" dirty="0" smtClean="0"/>
              <a:t>Name: lbColor</a:t>
            </a:r>
          </a:p>
          <a:p>
            <a:r>
              <a:rPr lang="en-US" dirty="0" smtClean="0"/>
              <a:t>Opaque: true</a:t>
            </a:r>
          </a:p>
          <a:p>
            <a:r>
              <a:rPr lang="en-US" dirty="0" smtClean="0"/>
              <a:t>Text: Color</a:t>
            </a:r>
          </a:p>
          <a:p>
            <a:r>
              <a:rPr lang="en-US" dirty="0" smtClean="0"/>
              <a:t>Background: Black</a:t>
            </a:r>
          </a:p>
        </p:txBody>
      </p:sp>
      <p:cxnSp>
        <p:nvCxnSpPr>
          <p:cNvPr id="13" name="Straight Arrow Connector 12"/>
          <p:cNvCxnSpPr/>
          <p:nvPr/>
        </p:nvCxnSpPr>
        <p:spPr>
          <a:xfrm rot="16200000" flipV="1">
            <a:off x="1638300" y="3695700"/>
            <a:ext cx="2971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11</a:t>
            </a:fld>
            <a:endParaRPr kumimoji="0" lang="en-US" dirty="0"/>
          </a:p>
        </p:txBody>
      </p:sp>
      <p:pic>
        <p:nvPicPr>
          <p:cNvPr id="26628" name="Picture 4"/>
          <p:cNvPicPr>
            <a:picLocks noChangeAspect="1" noChangeArrowheads="1"/>
          </p:cNvPicPr>
          <p:nvPr/>
        </p:nvPicPr>
        <p:blipFill>
          <a:blip r:embed="rId2"/>
          <a:srcRect/>
          <a:stretch>
            <a:fillRect/>
          </a:stretch>
        </p:blipFill>
        <p:spPr bwMode="auto">
          <a:xfrm>
            <a:off x="394709" y="914400"/>
            <a:ext cx="8354584"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12</a:t>
            </a:fld>
            <a:endParaRPr kumimoji="0" lang="en-US" dirty="0"/>
          </a:p>
        </p:txBody>
      </p:sp>
      <p:pic>
        <p:nvPicPr>
          <p:cNvPr id="27650" name="Picture 2"/>
          <p:cNvPicPr>
            <a:picLocks noChangeAspect="1" noChangeArrowheads="1"/>
          </p:cNvPicPr>
          <p:nvPr/>
        </p:nvPicPr>
        <p:blipFill>
          <a:blip r:embed="rId2"/>
          <a:srcRect/>
          <a:stretch>
            <a:fillRect/>
          </a:stretch>
        </p:blipFill>
        <p:spPr bwMode="auto">
          <a:xfrm>
            <a:off x="457200" y="762000"/>
            <a:ext cx="8439150" cy="547687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5029200" y="4267200"/>
            <a:ext cx="2457450" cy="183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srcRect/>
          <a:stretch>
            <a:fillRect/>
          </a:stretch>
        </p:blipFill>
        <p:spPr bwMode="auto">
          <a:xfrm>
            <a:off x="228600" y="3419475"/>
            <a:ext cx="2457450" cy="1838325"/>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13</a:t>
            </a:fld>
            <a:endParaRPr kumimoji="0" lang="en-US" dirty="0"/>
          </a:p>
        </p:txBody>
      </p:sp>
      <p:pic>
        <p:nvPicPr>
          <p:cNvPr id="28674" name="Picture 2"/>
          <p:cNvPicPr>
            <a:picLocks noChangeAspect="1" noChangeArrowheads="1"/>
          </p:cNvPicPr>
          <p:nvPr/>
        </p:nvPicPr>
        <p:blipFill>
          <a:blip r:embed="rId3"/>
          <a:srcRect/>
          <a:stretch>
            <a:fillRect/>
          </a:stretch>
        </p:blipFill>
        <p:spPr bwMode="auto">
          <a:xfrm>
            <a:off x="209244" y="1304925"/>
            <a:ext cx="2152956" cy="466726"/>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a:srcRect/>
          <a:stretch>
            <a:fillRect/>
          </a:stretch>
        </p:blipFill>
        <p:spPr bwMode="auto">
          <a:xfrm>
            <a:off x="228600" y="1771650"/>
            <a:ext cx="8029575" cy="1428750"/>
          </a:xfrm>
          <a:prstGeom prst="rect">
            <a:avLst/>
          </a:prstGeom>
          <a:noFill/>
          <a:ln w="9525">
            <a:noFill/>
            <a:miter lim="800000"/>
            <a:headEnd/>
            <a:tailEnd/>
          </a:ln>
          <a:effectLst/>
        </p:spPr>
      </p:pic>
      <p:cxnSp>
        <p:nvCxnSpPr>
          <p:cNvPr id="9" name="Straight Arrow Connector 8"/>
          <p:cNvCxnSpPr/>
          <p:nvPr/>
        </p:nvCxnSpPr>
        <p:spPr>
          <a:xfrm rot="16200000" flipV="1">
            <a:off x="304800" y="1847850"/>
            <a:ext cx="1143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676" name="Picture 4"/>
          <p:cNvPicPr>
            <a:picLocks noChangeAspect="1" noChangeArrowheads="1"/>
          </p:cNvPicPr>
          <p:nvPr/>
        </p:nvPicPr>
        <p:blipFill>
          <a:blip r:embed="rId5"/>
          <a:srcRect/>
          <a:stretch>
            <a:fillRect/>
          </a:stretch>
        </p:blipFill>
        <p:spPr bwMode="auto">
          <a:xfrm>
            <a:off x="1676400" y="3438525"/>
            <a:ext cx="7210425" cy="1428750"/>
          </a:xfrm>
          <a:prstGeom prst="rect">
            <a:avLst/>
          </a:prstGeom>
          <a:noFill/>
          <a:ln w="9525">
            <a:solidFill>
              <a:srgbClr val="CC0000"/>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14</a:t>
            </a:fld>
            <a:endParaRPr kumimoji="0" lang="en-US" dirty="0"/>
          </a:p>
        </p:txBody>
      </p:sp>
      <p:pic>
        <p:nvPicPr>
          <p:cNvPr id="29698" name="Picture 2"/>
          <p:cNvPicPr>
            <a:picLocks noChangeAspect="1" noChangeArrowheads="1"/>
          </p:cNvPicPr>
          <p:nvPr/>
        </p:nvPicPr>
        <p:blipFill>
          <a:blip r:embed="rId2"/>
          <a:srcRect/>
          <a:stretch>
            <a:fillRect/>
          </a:stretch>
        </p:blipFill>
        <p:spPr bwMode="auto">
          <a:xfrm>
            <a:off x="1752600" y="2914650"/>
            <a:ext cx="6543675" cy="16764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1676400" y="4743450"/>
            <a:ext cx="7305675" cy="165735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a:srcRect/>
          <a:stretch>
            <a:fillRect/>
          </a:stretch>
        </p:blipFill>
        <p:spPr bwMode="auto">
          <a:xfrm>
            <a:off x="142874" y="3755934"/>
            <a:ext cx="1304926" cy="606516"/>
          </a:xfrm>
          <a:prstGeom prst="rect">
            <a:avLst/>
          </a:prstGeom>
          <a:noFill/>
          <a:ln w="9525">
            <a:noFill/>
            <a:miter lim="800000"/>
            <a:headEnd/>
            <a:tailEnd/>
          </a:ln>
          <a:effectLst/>
        </p:spPr>
      </p:pic>
      <p:pic>
        <p:nvPicPr>
          <p:cNvPr id="9" name="Picture 6"/>
          <p:cNvPicPr>
            <a:picLocks noChangeAspect="1" noChangeArrowheads="1"/>
          </p:cNvPicPr>
          <p:nvPr/>
        </p:nvPicPr>
        <p:blipFill>
          <a:blip r:embed="rId5"/>
          <a:srcRect/>
          <a:stretch>
            <a:fillRect/>
          </a:stretch>
        </p:blipFill>
        <p:spPr bwMode="auto">
          <a:xfrm>
            <a:off x="1352550" y="657225"/>
            <a:ext cx="7715250" cy="2162175"/>
          </a:xfrm>
          <a:prstGeom prst="rect">
            <a:avLst/>
          </a:prstGeom>
          <a:noFill/>
          <a:ln w="9525">
            <a:noFill/>
            <a:miter lim="800000"/>
            <a:headEnd/>
            <a:tailEnd/>
          </a:ln>
          <a:effectLst/>
        </p:spPr>
      </p:pic>
      <p:pic>
        <p:nvPicPr>
          <p:cNvPr id="10" name="Picture 5"/>
          <p:cNvPicPr>
            <a:picLocks noChangeAspect="1" noChangeArrowheads="1"/>
          </p:cNvPicPr>
          <p:nvPr/>
        </p:nvPicPr>
        <p:blipFill>
          <a:blip r:embed="rId6"/>
          <a:srcRect/>
          <a:stretch>
            <a:fillRect/>
          </a:stretch>
        </p:blipFill>
        <p:spPr bwMode="auto">
          <a:xfrm>
            <a:off x="152400" y="1323974"/>
            <a:ext cx="1331382" cy="352426"/>
          </a:xfrm>
          <a:prstGeom prst="rect">
            <a:avLst/>
          </a:prstGeom>
          <a:noFill/>
          <a:ln w="9525">
            <a:noFill/>
            <a:miter lim="800000"/>
            <a:headEnd/>
            <a:tailEnd/>
          </a:ln>
          <a:effectLst/>
        </p:spPr>
      </p:pic>
      <p:sp>
        <p:nvSpPr>
          <p:cNvPr id="11" name="Rectangle 10"/>
          <p:cNvSpPr/>
          <p:nvPr/>
        </p:nvSpPr>
        <p:spPr>
          <a:xfrm>
            <a:off x="5257800" y="5791200"/>
            <a:ext cx="3657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user enters preferred size then strikes the ENTER key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15</a:t>
            </a:fld>
            <a:endParaRPr kumimoji="0" lang="en-US" dirty="0"/>
          </a:p>
        </p:txBody>
      </p:sp>
      <p:pic>
        <p:nvPicPr>
          <p:cNvPr id="30722" name="Picture 2"/>
          <p:cNvPicPr>
            <a:picLocks noChangeAspect="1" noChangeArrowheads="1"/>
          </p:cNvPicPr>
          <p:nvPr/>
        </p:nvPicPr>
        <p:blipFill>
          <a:blip r:embed="rId2"/>
          <a:srcRect/>
          <a:stretch>
            <a:fillRect/>
          </a:stretch>
        </p:blipFill>
        <p:spPr bwMode="auto">
          <a:xfrm>
            <a:off x="367888" y="3133726"/>
            <a:ext cx="8395112" cy="2962274"/>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1981200" y="838200"/>
            <a:ext cx="4857750"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srcRect/>
          <a:stretch>
            <a:fillRect/>
          </a:stretch>
        </p:blipFill>
        <p:spPr bwMode="auto">
          <a:xfrm>
            <a:off x="152400" y="1562100"/>
            <a:ext cx="8324850" cy="45339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 Code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31746" name="Picture 2"/>
          <p:cNvPicPr>
            <a:picLocks noChangeAspect="1" noChangeArrowheads="1"/>
          </p:cNvPicPr>
          <p:nvPr/>
        </p:nvPicPr>
        <p:blipFill>
          <a:blip r:embed="rId3"/>
          <a:srcRect/>
          <a:stretch>
            <a:fillRect/>
          </a:stretch>
        </p:blipFill>
        <p:spPr bwMode="auto">
          <a:xfrm>
            <a:off x="6705600" y="990600"/>
            <a:ext cx="2409825" cy="2619375"/>
          </a:xfrm>
          <a:prstGeom prst="rect">
            <a:avLst/>
          </a:prstGeom>
          <a:noFill/>
          <a:ln w="9525">
            <a:noFill/>
            <a:miter lim="800000"/>
            <a:headEnd/>
            <a:tailEnd/>
          </a:ln>
          <a:effectLst/>
        </p:spPr>
      </p:pic>
      <p:cxnSp>
        <p:nvCxnSpPr>
          <p:cNvPr id="9" name="Straight Arrow Connector 8"/>
          <p:cNvCxnSpPr/>
          <p:nvPr/>
        </p:nvCxnSpPr>
        <p:spPr>
          <a:xfrm>
            <a:off x="3352800" y="1905000"/>
            <a:ext cx="3581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sp>
        <p:nvSpPr>
          <p:cNvPr id="3" name="Content Placeholder 2"/>
          <p:cNvSpPr>
            <a:spLocks noGrp="1"/>
          </p:cNvSpPr>
          <p:nvPr>
            <p:ph sz="quarter" idx="1"/>
          </p:nvPr>
        </p:nvSpPr>
        <p:spPr/>
        <p:txBody>
          <a:bodyPr/>
          <a:lstStyle/>
          <a:p>
            <a:r>
              <a:rPr lang="en-US" dirty="0" smtClean="0"/>
              <a:t>Font Concepts</a:t>
            </a:r>
          </a:p>
          <a:p>
            <a:r>
              <a:rPr lang="en-US" dirty="0" smtClean="0"/>
              <a:t>Physical and Logical Fonts</a:t>
            </a:r>
          </a:p>
          <a:p>
            <a:r>
              <a:rPr lang="en-US" dirty="0" smtClean="0"/>
              <a:t>The java.awt.Font class</a:t>
            </a:r>
          </a:p>
          <a:p>
            <a:r>
              <a:rPr lang="en-US" dirty="0" smtClean="0"/>
              <a:t>Measuring Text</a:t>
            </a:r>
          </a:p>
          <a:p>
            <a:r>
              <a:rPr lang="en-US" dirty="0" smtClean="0"/>
              <a:t>Demonstrations</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0"/>
            <a:ext cx="7696200" cy="685800"/>
          </a:xfrm>
        </p:spPr>
        <p:txBody>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a:t>
            </a:fld>
            <a:endParaRPr kumimoji="0" lang="en-US" dirty="0"/>
          </a:p>
        </p:txBody>
      </p:sp>
      <p:sp>
        <p:nvSpPr>
          <p:cNvPr id="3" name="Content Placeholder 2"/>
          <p:cNvSpPr>
            <a:spLocks noGrp="1"/>
          </p:cNvSpPr>
          <p:nvPr>
            <p:ph sz="quarter" idx="1"/>
          </p:nvPr>
        </p:nvSpPr>
        <p:spPr/>
        <p:txBody>
          <a:bodyPr/>
          <a:lstStyle/>
          <a:p>
            <a:r>
              <a:rPr lang="en-US" dirty="0" smtClean="0"/>
              <a:t>Font Concepts</a:t>
            </a:r>
          </a:p>
          <a:p>
            <a:r>
              <a:rPr lang="en-US" dirty="0" smtClean="0"/>
              <a:t>Physical and Logical Fonts</a:t>
            </a:r>
          </a:p>
          <a:p>
            <a:r>
              <a:rPr lang="en-US" dirty="0" smtClean="0"/>
              <a:t>The java.awt.Font class</a:t>
            </a:r>
          </a:p>
          <a:p>
            <a:r>
              <a:rPr lang="en-US" dirty="0" smtClean="0"/>
              <a:t>Measuring Text</a:t>
            </a:r>
          </a:p>
          <a:p>
            <a:r>
              <a:rPr lang="en-US" dirty="0" smtClean="0"/>
              <a:t>Demonstrations</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Font Concepts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3</a:t>
            </a:fld>
            <a:endParaRPr kumimoji="0"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A </a:t>
            </a:r>
            <a:r>
              <a:rPr lang="en-US" b="1" i="1" dirty="0" smtClean="0"/>
              <a:t>Font object</a:t>
            </a:r>
            <a:r>
              <a:rPr lang="en-US" dirty="0" smtClean="0"/>
              <a:t> represents an instance of a font face from the collection of font faces available on the system. </a:t>
            </a:r>
          </a:p>
          <a:p>
            <a:r>
              <a:rPr lang="en-US" dirty="0" smtClean="0"/>
              <a:t>Examples of common font faces include Helvetica Bold and Courier Bold Italic. </a:t>
            </a:r>
          </a:p>
          <a:p>
            <a:r>
              <a:rPr lang="en-US" dirty="0" smtClean="0"/>
              <a:t>Three names are associated with a Font object: its logical name, family name, and font face name:</a:t>
            </a:r>
          </a:p>
          <a:p>
            <a:pPr lvl="1"/>
            <a:r>
              <a:rPr lang="en-US" i="1" dirty="0" smtClean="0">
                <a:solidFill>
                  <a:srgbClr val="0000FF"/>
                </a:solidFill>
              </a:rPr>
              <a:t>Logical name</a:t>
            </a:r>
            <a:r>
              <a:rPr lang="en-US" dirty="0" smtClean="0"/>
              <a:t> is a name mapped onto a physical font, which is one of the specific fonts available on the system</a:t>
            </a:r>
          </a:p>
          <a:p>
            <a:pPr lvl="1"/>
            <a:r>
              <a:rPr lang="en-US" i="1" dirty="0" smtClean="0">
                <a:solidFill>
                  <a:srgbClr val="0000FF"/>
                </a:solidFill>
              </a:rPr>
              <a:t>Family name</a:t>
            </a:r>
            <a:r>
              <a:rPr lang="en-US" dirty="0" smtClean="0"/>
              <a:t> is the name of the font family that determines the typographic design across several faces, such as Helvetica.</a:t>
            </a:r>
          </a:p>
          <a:p>
            <a:pPr lvl="1"/>
            <a:r>
              <a:rPr lang="en-US" i="1" dirty="0" smtClean="0">
                <a:solidFill>
                  <a:srgbClr val="0000FF"/>
                </a:solidFill>
              </a:rPr>
              <a:t>Font face name</a:t>
            </a:r>
            <a:r>
              <a:rPr lang="en-US" dirty="0" smtClean="0"/>
              <a:t> refers to an actual font installed on a system. This is the name you should use when specifying a font. It's often referred to as just the </a:t>
            </a:r>
            <a:r>
              <a:rPr lang="en-US" i="1" dirty="0" smtClean="0"/>
              <a:t>font name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Physical and Logical Fonts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p:txBody>
          <a:bodyPr>
            <a:normAutofit fontScale="85000" lnSpcReduction="10000"/>
          </a:bodyPr>
          <a:lstStyle/>
          <a:p>
            <a:r>
              <a:rPr lang="en-US" b="1" dirty="0" smtClean="0">
                <a:solidFill>
                  <a:srgbClr val="0000FF"/>
                </a:solidFill>
              </a:rPr>
              <a:t>Physical fonts</a:t>
            </a:r>
            <a:r>
              <a:rPr lang="en-US" dirty="0" smtClean="0"/>
              <a:t> are the actual font libraries consisting of, for example, TrueType or PostScript Type 1 fonts. The physical fonts may be Time, Helvetica, Courier, or any number of other fonts, including international fonts.</a:t>
            </a:r>
          </a:p>
          <a:p>
            <a:r>
              <a:rPr lang="en-US" b="1" dirty="0" smtClean="0">
                <a:solidFill>
                  <a:srgbClr val="0000FF"/>
                </a:solidFill>
              </a:rPr>
              <a:t>Logical fonts</a:t>
            </a:r>
            <a:r>
              <a:rPr lang="en-US" dirty="0" smtClean="0"/>
              <a:t> are the following five font families: Serif, SansSerif, Monospaced, Dialog, and DialogInput. These logical fonts are not actual font libraries. Instead, the logical font names are mapped to physical fonts by the Java runtime environment.</a:t>
            </a:r>
          </a:p>
          <a:p>
            <a:r>
              <a:rPr lang="en-US" b="1" i="1" dirty="0" smtClean="0">
                <a:solidFill>
                  <a:srgbClr val="0000FF"/>
                </a:solidFill>
              </a:rPr>
              <a:t>Lucida </a:t>
            </a:r>
            <a:r>
              <a:rPr lang="en-US" dirty="0" smtClean="0"/>
              <a:t>font is a physical font. Oracle's JREs contain this family of physical fonts, which is also licensed for use in other implementations of the Java platform. These fonts are physical fonts, but do not depend on the host operating system.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Physical and Logical Fonts…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a:xfrm>
            <a:off x="304800" y="1143000"/>
            <a:ext cx="7772400" cy="304800"/>
          </a:xfrm>
        </p:spPr>
        <p:txBody>
          <a:bodyPr>
            <a:normAutofit fontScale="70000" lnSpcReduction="20000"/>
          </a:bodyPr>
          <a:lstStyle/>
          <a:p>
            <a:r>
              <a:rPr lang="en-US" sz="2400" b="1" dirty="0" smtClean="0"/>
              <a:t>Bundling Physical Fonts, style PLAIN,  in a file with your Application</a:t>
            </a:r>
            <a:endParaRPr lang="en-US" sz="2400" b="1" dirty="0"/>
          </a:p>
        </p:txBody>
      </p:sp>
      <p:sp>
        <p:nvSpPr>
          <p:cNvPr id="6" name="TextBox 5"/>
          <p:cNvSpPr txBox="1"/>
          <p:nvPr/>
        </p:nvSpPr>
        <p:spPr>
          <a:xfrm>
            <a:off x="381000" y="1806476"/>
            <a:ext cx="8458200" cy="2308324"/>
          </a:xfrm>
          <a:prstGeom prst="rect">
            <a:avLst/>
          </a:prstGeom>
          <a:noFill/>
        </p:spPr>
        <p:txBody>
          <a:bodyPr wrap="square" rtlCol="0">
            <a:spAutoFit/>
          </a:bodyPr>
          <a:lstStyle/>
          <a:p>
            <a:r>
              <a:rPr lang="en-US" dirty="0" smtClean="0"/>
              <a:t>try { //Returned font is of pt size 1 </a:t>
            </a:r>
          </a:p>
          <a:p>
            <a:r>
              <a:rPr lang="en-US" dirty="0" smtClean="0"/>
              <a:t>  Font font = Font.createFont(Font.TRUETYPE_FONT, new File("A.ttf")); </a:t>
            </a:r>
          </a:p>
          <a:p>
            <a:r>
              <a:rPr lang="en-US" dirty="0" smtClean="0"/>
              <a:t> //Derive and return a 12 pt version: Need to use float otherwise  it would be interpreted as style </a:t>
            </a:r>
          </a:p>
          <a:p>
            <a:r>
              <a:rPr lang="en-US" dirty="0" smtClean="0"/>
              <a:t>    return font.deriveFont(12f); </a:t>
            </a:r>
          </a:p>
          <a:p>
            <a:r>
              <a:rPr lang="en-US" dirty="0" smtClean="0"/>
              <a:t>} </a:t>
            </a:r>
          </a:p>
          <a:p>
            <a:r>
              <a:rPr lang="en-US" dirty="0" smtClean="0"/>
              <a:t>catch (IOException|FontFormatException e) { </a:t>
            </a:r>
          </a:p>
          <a:p>
            <a:r>
              <a:rPr lang="en-US" dirty="0" smtClean="0"/>
              <a:t>// Handle exception </a:t>
            </a:r>
          </a:p>
          <a:p>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The java.awt.Font Class</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6</a:t>
            </a:fld>
            <a:endParaRPr kumimoji="0" lang="en-US" dirty="0"/>
          </a:p>
        </p:txBody>
      </p:sp>
      <p:sp>
        <p:nvSpPr>
          <p:cNvPr id="3" name="Content Placeholder 2"/>
          <p:cNvSpPr>
            <a:spLocks noGrp="1"/>
          </p:cNvSpPr>
          <p:nvPr>
            <p:ph sz="quarter" idx="1"/>
          </p:nvPr>
        </p:nvSpPr>
        <p:spPr>
          <a:xfrm>
            <a:off x="381000" y="1447800"/>
            <a:ext cx="8305800" cy="4572000"/>
          </a:xfrm>
        </p:spPr>
        <p:txBody>
          <a:bodyPr>
            <a:normAutofit/>
          </a:bodyPr>
          <a:lstStyle/>
          <a:p>
            <a:r>
              <a:rPr lang="en-US" sz="2400" dirty="0" smtClean="0"/>
              <a:t>public class </a:t>
            </a:r>
            <a:r>
              <a:rPr lang="en-US" sz="2400" b="1" dirty="0" smtClean="0"/>
              <a:t>Font</a:t>
            </a:r>
            <a:r>
              <a:rPr lang="en-US" sz="2400" dirty="0" smtClean="0"/>
              <a:t> extends </a:t>
            </a:r>
            <a:r>
              <a:rPr lang="en-US" sz="2400" dirty="0" smtClean="0">
                <a:hlinkClick r:id="rId2" action="ppaction://hlinkfile" tooltip="class in java.lang"/>
              </a:rPr>
              <a:t>Object</a:t>
            </a:r>
            <a:r>
              <a:rPr lang="en-US" sz="2400" dirty="0" smtClean="0"/>
              <a:t> implements </a:t>
            </a:r>
            <a:r>
              <a:rPr lang="en-US" sz="2400" dirty="0" smtClean="0">
                <a:hlinkClick r:id="rId3" action="ppaction://hlinkfile" tooltip="interface in java.io"/>
              </a:rPr>
              <a:t>Serializable</a:t>
            </a:r>
            <a:endParaRPr lang="en-US" sz="2400" dirty="0" smtClean="0"/>
          </a:p>
          <a:p>
            <a:r>
              <a:rPr lang="en-US" sz="2400" dirty="0" smtClean="0"/>
              <a:t>Fields: </a:t>
            </a:r>
          </a:p>
          <a:p>
            <a:pPr lvl="1"/>
            <a:r>
              <a:rPr lang="en-US" sz="2200" dirty="0" smtClean="0"/>
              <a:t>Some constants for font styles, basic fonts</a:t>
            </a:r>
          </a:p>
          <a:p>
            <a:pPr lvl="1"/>
            <a:r>
              <a:rPr lang="en-US" sz="2200" dirty="0" smtClean="0"/>
              <a:t>Font name, style, size</a:t>
            </a:r>
          </a:p>
          <a:p>
            <a:r>
              <a:rPr lang="en-US" sz="2400" dirty="0" smtClean="0"/>
              <a:t>Common constructor:</a:t>
            </a:r>
          </a:p>
          <a:p>
            <a:pPr>
              <a:buNone/>
            </a:pPr>
            <a:r>
              <a:rPr lang="en-US" sz="2400" b="1" dirty="0" smtClean="0"/>
              <a:t>       </a:t>
            </a:r>
            <a:r>
              <a:rPr lang="en-US" sz="2400" b="1" dirty="0" smtClean="0">
                <a:solidFill>
                  <a:srgbClr val="0000FF"/>
                </a:solidFill>
              </a:rPr>
              <a:t>Font</a:t>
            </a:r>
            <a:r>
              <a:rPr lang="en-US" sz="2400" dirty="0" smtClean="0">
                <a:solidFill>
                  <a:srgbClr val="0000FF"/>
                </a:solidFill>
              </a:rPr>
              <a:t>(</a:t>
            </a:r>
            <a:r>
              <a:rPr lang="en-US" sz="2400" b="1" dirty="0" smtClean="0">
                <a:solidFill>
                  <a:srgbClr val="0000FF"/>
                </a:solidFill>
              </a:rPr>
              <a:t>String</a:t>
            </a:r>
            <a:r>
              <a:rPr lang="en-US" sz="2400" dirty="0" smtClean="0">
                <a:solidFill>
                  <a:srgbClr val="0000FF"/>
                </a:solidFill>
              </a:rPr>
              <a:t> name, int style, int size)</a:t>
            </a:r>
          </a:p>
          <a:p>
            <a:r>
              <a:rPr lang="en-US" sz="2400" dirty="0" smtClean="0"/>
              <a:t>Getters, setter</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Measuring Text</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7</a:t>
            </a:fld>
            <a:endParaRPr kumimoji="0" lang="en-US" dirty="0"/>
          </a:p>
        </p:txBody>
      </p:sp>
      <p:sp>
        <p:nvSpPr>
          <p:cNvPr id="3" name="Content Placeholder 2"/>
          <p:cNvSpPr>
            <a:spLocks noGrp="1"/>
          </p:cNvSpPr>
          <p:nvPr>
            <p:ph sz="quarter" idx="1"/>
          </p:nvPr>
        </p:nvSpPr>
        <p:spPr>
          <a:xfrm>
            <a:off x="381000" y="1143000"/>
            <a:ext cx="4419600" cy="4419600"/>
          </a:xfrm>
        </p:spPr>
        <p:txBody>
          <a:bodyPr>
            <a:normAutofit lnSpcReduction="10000"/>
          </a:bodyPr>
          <a:lstStyle/>
          <a:p>
            <a:r>
              <a:rPr lang="en-US" dirty="0" smtClean="0"/>
              <a:t>A </a:t>
            </a:r>
            <a:r>
              <a:rPr lang="en-US" dirty="0" smtClean="0">
                <a:hlinkClick r:id="rId3"/>
              </a:rPr>
              <a:t>LineMetrics</a:t>
            </a:r>
            <a:r>
              <a:rPr lang="en-US" dirty="0" smtClean="0"/>
              <a:t> object encapsulates the measurement information associated with a </a:t>
            </a:r>
            <a:r>
              <a:rPr lang="en-US" dirty="0" smtClean="0">
                <a:hlinkClick r:id="rId4"/>
              </a:rPr>
              <a:t>Font</a:t>
            </a:r>
            <a:r>
              <a:rPr lang="en-US" dirty="0" smtClean="0"/>
              <a:t>, such as its ascent, descent, and leading.</a:t>
            </a:r>
          </a:p>
          <a:p>
            <a:r>
              <a:rPr lang="en-US" dirty="0" smtClean="0"/>
              <a:t>The most common way to measure text is to use a </a:t>
            </a:r>
            <a:r>
              <a:rPr lang="en-US" dirty="0" smtClean="0">
                <a:hlinkClick r:id="rId5"/>
              </a:rPr>
              <a:t>FontMetrics</a:t>
            </a:r>
            <a:r>
              <a:rPr lang="en-US" dirty="0" smtClean="0"/>
              <a:t> instance which encapsulates this metrics information</a:t>
            </a:r>
          </a:p>
          <a:p>
            <a:endParaRPr lang="en-US" dirty="0"/>
          </a:p>
        </p:txBody>
      </p:sp>
      <p:pic>
        <p:nvPicPr>
          <p:cNvPr id="1026" name="Picture 2"/>
          <p:cNvPicPr>
            <a:picLocks noChangeAspect="1" noChangeArrowheads="1"/>
          </p:cNvPicPr>
          <p:nvPr/>
        </p:nvPicPr>
        <p:blipFill>
          <a:blip r:embed="rId6"/>
          <a:srcRect/>
          <a:stretch>
            <a:fillRect/>
          </a:stretch>
        </p:blipFill>
        <p:spPr bwMode="auto">
          <a:xfrm>
            <a:off x="4953000" y="1066800"/>
            <a:ext cx="3867150" cy="1495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5486400" y="4419600"/>
            <a:ext cx="3381375" cy="1228725"/>
          </a:xfrm>
          <a:prstGeom prst="rect">
            <a:avLst/>
          </a:prstGeom>
          <a:noFill/>
          <a:ln w="9525">
            <a:noFill/>
            <a:miter lim="800000"/>
            <a:headEnd/>
            <a:tailEnd/>
          </a:ln>
          <a:effectLst/>
        </p:spPr>
      </p:pic>
      <p:cxnSp>
        <p:nvCxnSpPr>
          <p:cNvPr id="8" name="Straight Arrow Connector 7"/>
          <p:cNvCxnSpPr/>
          <p:nvPr/>
        </p:nvCxnSpPr>
        <p:spPr>
          <a:xfrm rot="5400000" flipH="1" flipV="1">
            <a:off x="4648200" y="1752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43400" y="4191000"/>
            <a:ext cx="1219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Draw Text</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8</a:t>
            </a:fld>
            <a:endParaRPr kumimoji="0" lang="en-US" dirty="0"/>
          </a:p>
        </p:txBody>
      </p:sp>
      <p:sp>
        <p:nvSpPr>
          <p:cNvPr id="3" name="Content Placeholder 2"/>
          <p:cNvSpPr>
            <a:spLocks noGrp="1"/>
          </p:cNvSpPr>
          <p:nvPr>
            <p:ph sz="quarter" idx="1"/>
          </p:nvPr>
        </p:nvSpPr>
        <p:spPr>
          <a:xfrm>
            <a:off x="304800" y="990600"/>
            <a:ext cx="8382000" cy="3581400"/>
          </a:xfrm>
        </p:spPr>
        <p:txBody>
          <a:bodyPr>
            <a:normAutofit/>
          </a:bodyPr>
          <a:lstStyle/>
          <a:p>
            <a:r>
              <a:rPr lang="en-US" dirty="0" smtClean="0"/>
              <a:t>This demonstration depict how to:</a:t>
            </a:r>
          </a:p>
          <a:p>
            <a:pPr lvl="1"/>
            <a:r>
              <a:rPr lang="en-US" dirty="0" smtClean="0"/>
              <a:t>Get system fonts</a:t>
            </a:r>
          </a:p>
          <a:p>
            <a:pPr lvl="1"/>
            <a:r>
              <a:rPr lang="en-US" dirty="0" smtClean="0"/>
              <a:t>Create a font object</a:t>
            </a:r>
          </a:p>
          <a:p>
            <a:pPr lvl="1"/>
            <a:r>
              <a:rPr lang="en-US" dirty="0" smtClean="0"/>
              <a:t>Assign a font object to graphics object</a:t>
            </a:r>
          </a:p>
          <a:p>
            <a:pPr lvl="1"/>
            <a:r>
              <a:rPr lang="en-US" dirty="0" smtClean="0"/>
              <a:t>Draw text on a component</a:t>
            </a:r>
          </a:p>
          <a:p>
            <a:pPr lvl="1"/>
            <a:r>
              <a:rPr lang="en-US" dirty="0" smtClean="0"/>
              <a:t>Get font metrics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Draw Text</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pic>
        <p:nvPicPr>
          <p:cNvPr id="7171" name="Picture 3"/>
          <p:cNvPicPr>
            <a:picLocks noChangeAspect="1" noChangeArrowheads="1"/>
          </p:cNvPicPr>
          <p:nvPr/>
        </p:nvPicPr>
        <p:blipFill>
          <a:blip r:embed="rId2"/>
          <a:srcRect/>
          <a:stretch>
            <a:fillRect/>
          </a:stretch>
        </p:blipFill>
        <p:spPr bwMode="auto">
          <a:xfrm>
            <a:off x="495300" y="2743200"/>
            <a:ext cx="8572500" cy="3810000"/>
          </a:xfrm>
          <a:prstGeom prst="rect">
            <a:avLst/>
          </a:prstGeom>
          <a:noFill/>
          <a:ln w="9525">
            <a:noFill/>
            <a:miter lim="800000"/>
            <a:headEnd/>
            <a:tailEnd/>
          </a:ln>
          <a:effectLst/>
        </p:spPr>
      </p:pic>
      <p:sp>
        <p:nvSpPr>
          <p:cNvPr id="7" name="Content Placeholder 2"/>
          <p:cNvSpPr>
            <a:spLocks noGrp="1"/>
          </p:cNvSpPr>
          <p:nvPr>
            <p:ph sz="quarter" idx="1"/>
          </p:nvPr>
        </p:nvSpPr>
        <p:spPr>
          <a:xfrm>
            <a:off x="304800" y="990600"/>
            <a:ext cx="2895600" cy="1219200"/>
          </a:xfrm>
        </p:spPr>
        <p:txBody>
          <a:bodyPr>
            <a:normAutofit lnSpcReduction="10000"/>
          </a:bodyPr>
          <a:lstStyle/>
          <a:p>
            <a:r>
              <a:rPr lang="en-US" dirty="0" smtClean="0"/>
              <a:t>This demonstration depicts how to:</a:t>
            </a:r>
          </a:p>
        </p:txBody>
      </p:sp>
      <p:sp>
        <p:nvSpPr>
          <p:cNvPr id="8" name="Content Placeholder 2"/>
          <p:cNvSpPr txBox="1">
            <a:spLocks/>
          </p:cNvSpPr>
          <p:nvPr/>
        </p:nvSpPr>
        <p:spPr>
          <a:xfrm>
            <a:off x="3352800" y="838200"/>
            <a:ext cx="5486400" cy="1828800"/>
          </a:xfrm>
          <a:prstGeom prst="rect">
            <a:avLst/>
          </a:prstGeom>
          <a:solidFill>
            <a:schemeClr val="accent1">
              <a:lumMod val="20000"/>
              <a:lumOff val="80000"/>
            </a:schemeClr>
          </a:solidFill>
        </p:spPr>
        <p:txBody>
          <a:bodyPr vert="horz">
            <a:normAutofit/>
          </a:bodyPr>
          <a:lstStyle/>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Get system fonts</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Create a font object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Assign a font object to graphics object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Draw text on a component</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Get font metrics</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369</TotalTime>
  <Words>608</Words>
  <Application>Microsoft Office PowerPoint</Application>
  <PresentationFormat>On-screen Show (4:3)</PresentationFormat>
  <Paragraphs>98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Lecture 05 Two Dimensional Graphics Part 2</vt:lpstr>
      <vt:lpstr>Contents</vt:lpstr>
      <vt:lpstr>1- Font Concepts</vt:lpstr>
      <vt:lpstr>2- Physical and Logical Fonts</vt:lpstr>
      <vt:lpstr>Physical and Logical Fonts…</vt:lpstr>
      <vt:lpstr>3- The java.awt.Font Class</vt:lpstr>
      <vt:lpstr>4- Measuring Text</vt:lpstr>
      <vt:lpstr>Demo 1- Draw Text</vt:lpstr>
      <vt:lpstr>Demo 1- Draw Text</vt:lpstr>
      <vt:lpstr>Demo 1: Design</vt:lpstr>
      <vt:lpstr>Demo 1: Code</vt:lpstr>
      <vt:lpstr>Demo 1: Code</vt:lpstr>
      <vt:lpstr>Demo 1: Code</vt:lpstr>
      <vt:lpstr>Demo 1: Code</vt:lpstr>
      <vt:lpstr>Demo 1: Code</vt:lpstr>
      <vt:lpstr>Demo 1: Code</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25</cp:revision>
  <dcterms:created xsi:type="dcterms:W3CDTF">2014-12-30T03:31:12Z</dcterms:created>
  <dcterms:modified xsi:type="dcterms:W3CDTF">2015-09-04T14:14:00Z</dcterms:modified>
</cp:coreProperties>
</file>