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3"/>
  </p:notesMasterIdLst>
  <p:sldIdLst>
    <p:sldId id="256" r:id="rId2"/>
    <p:sldId id="264" r:id="rId3"/>
    <p:sldId id="265" r:id="rId4"/>
    <p:sldId id="257" r:id="rId5"/>
    <p:sldId id="258" r:id="rId6"/>
    <p:sldId id="266" r:id="rId7"/>
    <p:sldId id="268" r:id="rId8"/>
    <p:sldId id="267" r:id="rId9"/>
    <p:sldId id="259" r:id="rId10"/>
    <p:sldId id="260" r:id="rId11"/>
    <p:sldId id="270" r:id="rId12"/>
    <p:sldId id="261" r:id="rId13"/>
    <p:sldId id="269" r:id="rId14"/>
    <p:sldId id="271" r:id="rId15"/>
    <p:sldId id="272" r:id="rId16"/>
    <p:sldId id="273" r:id="rId17"/>
    <p:sldId id="274" r:id="rId18"/>
    <p:sldId id="275" r:id="rId19"/>
    <p:sldId id="276" r:id="rId20"/>
    <p:sldId id="277"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FF00"/>
    <a:srgbClr val="99FF99"/>
    <a:srgbClr val="66FF99"/>
    <a:srgbClr val="66FFFF"/>
    <a:srgbClr val="00FF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79263" autoAdjust="0"/>
  </p:normalViewPr>
  <p:slideViewPr>
    <p:cSldViewPr>
      <p:cViewPr>
        <p:scale>
          <a:sx n="70" d="100"/>
          <a:sy n="70" d="100"/>
        </p:scale>
        <p:origin x="-996" y="-4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10/12/2015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2041066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Internationalization (i18n): </a:t>
            </a:r>
            <a:r>
              <a:rPr lang="en-US" dirty="0" smtClean="0"/>
              <a:t>the process of changing the software so that it isn't hardwired to one language/locale/culture.</a:t>
            </a:r>
          </a:p>
          <a:p>
            <a:r>
              <a:rPr lang="en-US" b="1" dirty="0" smtClean="0">
                <a:effectLst/>
              </a:rPr>
              <a:t>Localization (l10n): </a:t>
            </a:r>
            <a:r>
              <a:rPr lang="en-US" dirty="0" smtClean="0"/>
              <a:t>the process of adding the appropriate resources to the software so that a particular language/locale is supported. </a:t>
            </a:r>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4</a:t>
            </a:fld>
            <a:endParaRPr lang="en-US" dirty="0"/>
          </a:p>
        </p:txBody>
      </p:sp>
    </p:spTree>
    <p:extLst>
      <p:ext uri="{BB962C8B-B14F-4D97-AF65-F5344CB8AC3E}">
        <p14:creationId xmlns:p14="http://schemas.microsoft.com/office/powerpoint/2010/main" val="398887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4213AF-26F6-41FA-8D85-E2C5388D6E58}" type="datetimeFigureOut">
              <a:rPr lang="en-US" smtClean="0"/>
              <a:pPr/>
              <a:t>10/12/2015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10/12/2015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kumimoji="0" lang="en-US" dirty="0" smtClean="0"/>
              <a:t>Core Java:</a:t>
            </a:r>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10/12/2015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kumimoji="0" lang="en-US" dirty="0" smtClean="0"/>
              <a:t>Core Java:</a:t>
            </a:r>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10/12/2015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10/12/2015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515100"/>
            <a:ext cx="2476500" cy="266700"/>
          </a:xfrm>
          <a:prstGeom prst="rect">
            <a:avLst/>
          </a:prstGeom>
        </p:spPr>
        <p:txBody>
          <a:bodyPr anchor="ctr" anchorCtr="0"/>
          <a:lstStyle>
            <a:lvl1pPr algn="r" eaLnBrk="1" latinLnBrk="0" hangingPunct="1">
              <a:defRPr kumimoji="0" sz="1400">
                <a:solidFill>
                  <a:schemeClr val="tx2"/>
                </a:solidFill>
              </a:defRPr>
            </a:lvl1pPr>
          </a:lstStyle>
          <a:p>
            <a:fld id="{544213AF-26F6-41FA-8D85-E2C5388D6E58}" type="datetimeFigureOut">
              <a:rPr lang="en-US" smtClean="0"/>
              <a:pPr/>
              <a:t>10/12/2015</a:t>
            </a:fld>
            <a:endParaRPr lang="en-US" sz="1000" dirty="0">
              <a:solidFill>
                <a:schemeClr val="tx1"/>
              </a:solidFill>
            </a:endParaRPr>
          </a:p>
        </p:txBody>
      </p:sp>
      <p:sp>
        <p:nvSpPr>
          <p:cNvPr id="3" name="Footer Placeholder 2"/>
          <p:cNvSpPr>
            <a:spLocks noGrp="1"/>
          </p:cNvSpPr>
          <p:nvPr>
            <p:ph type="ftr" sz="quarter" idx="3"/>
          </p:nvPr>
        </p:nvSpPr>
        <p:spPr>
          <a:xfrm>
            <a:off x="914400" y="6553200"/>
            <a:ext cx="3962400" cy="2286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C0000"/>
          </a:solidFill>
        </p:spPr>
        <p:txBody>
          <a:bodyPr>
            <a:normAutofit fontScale="90000"/>
          </a:bodyPr>
          <a:lstStyle/>
          <a:p>
            <a:r>
              <a:rPr smtClean="0"/>
              <a:t>Lecture 6</a:t>
            </a:r>
            <a:br>
              <a:rPr smtClean="0"/>
            </a:br>
            <a:r>
              <a:rPr smtClean="0"/>
              <a:t>Java Internationalization</a:t>
            </a:r>
            <a:br>
              <a:rPr smtClean="0"/>
            </a:br>
            <a:r>
              <a:rPr smtClean="0"/>
              <a:t>Part 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r>
              <a:rPr lang="en-US" dirty="0" smtClean="0"/>
              <a:t>Reference: </a:t>
            </a:r>
          </a:p>
          <a:p>
            <a:r>
              <a:rPr lang="en-US" dirty="0" smtClean="0"/>
              <a:t>Java-Tutorials/tutorial-2015/index.html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10</a:t>
            </a:fld>
            <a:endParaRPr kumimoji="0" lang="en-US" dirty="0"/>
          </a:p>
        </p:txBody>
      </p:sp>
      <p:sp>
        <p:nvSpPr>
          <p:cNvPr id="3" name="Content Placeholder 2"/>
          <p:cNvSpPr>
            <a:spLocks noGrp="1"/>
          </p:cNvSpPr>
          <p:nvPr>
            <p:ph sz="quarter" idx="1"/>
          </p:nvPr>
        </p:nvSpPr>
        <p:spPr>
          <a:xfrm>
            <a:off x="914400" y="1143000"/>
            <a:ext cx="7772400" cy="838200"/>
          </a:xfrm>
        </p:spPr>
        <p:txBody>
          <a:bodyPr>
            <a:normAutofit lnSpcReduction="10000"/>
          </a:bodyPr>
          <a:lstStyle/>
          <a:p>
            <a:r>
              <a:rPr lang="en-US" dirty="0" smtClean="0"/>
              <a:t>This demonstration depicts steps to develop an international program.</a:t>
            </a:r>
          </a:p>
        </p:txBody>
      </p:sp>
      <p:pic>
        <p:nvPicPr>
          <p:cNvPr id="1034" name="Picture 10"/>
          <p:cNvPicPr>
            <a:picLocks noChangeAspect="1" noChangeArrowheads="1"/>
          </p:cNvPicPr>
          <p:nvPr/>
        </p:nvPicPr>
        <p:blipFill>
          <a:blip r:embed="rId2"/>
          <a:srcRect/>
          <a:stretch>
            <a:fillRect/>
          </a:stretch>
        </p:blipFill>
        <p:spPr bwMode="auto">
          <a:xfrm>
            <a:off x="1143000" y="4724400"/>
            <a:ext cx="2600325" cy="1438275"/>
          </a:xfrm>
          <a:prstGeom prst="rect">
            <a:avLst/>
          </a:prstGeom>
          <a:noFill/>
          <a:ln w="9525">
            <a:noFill/>
            <a:miter lim="800000"/>
            <a:headEnd/>
            <a:tailEnd/>
          </a:ln>
          <a:effectLst/>
        </p:spPr>
      </p:pic>
      <p:pic>
        <p:nvPicPr>
          <p:cNvPr id="1036" name="Picture 12"/>
          <p:cNvPicPr>
            <a:picLocks noChangeAspect="1" noChangeArrowheads="1"/>
          </p:cNvPicPr>
          <p:nvPr/>
        </p:nvPicPr>
        <p:blipFill>
          <a:blip r:embed="rId3"/>
          <a:srcRect/>
          <a:stretch>
            <a:fillRect/>
          </a:stretch>
        </p:blipFill>
        <p:spPr bwMode="auto">
          <a:xfrm>
            <a:off x="5562600" y="4724400"/>
            <a:ext cx="3257550" cy="1438275"/>
          </a:xfrm>
          <a:prstGeom prst="rect">
            <a:avLst/>
          </a:prstGeom>
          <a:noFill/>
          <a:ln w="9525">
            <a:noFill/>
            <a:miter lim="800000"/>
            <a:headEnd/>
            <a:tailEnd/>
          </a:ln>
          <a:effectLst/>
        </p:spPr>
      </p:pic>
      <p:sp>
        <p:nvSpPr>
          <p:cNvPr id="16" name="TextBox 15"/>
          <p:cNvSpPr txBox="1"/>
          <p:nvPr/>
        </p:nvSpPr>
        <p:spPr>
          <a:xfrm>
            <a:off x="1066800" y="6248400"/>
            <a:ext cx="3352800" cy="400110"/>
          </a:xfrm>
          <a:prstGeom prst="rect">
            <a:avLst/>
          </a:prstGeom>
          <a:noFill/>
        </p:spPr>
        <p:txBody>
          <a:bodyPr wrap="square" rtlCol="0">
            <a:spAutoFit/>
          </a:bodyPr>
          <a:lstStyle/>
          <a:p>
            <a:r>
              <a:rPr lang="en-US" sz="2000" b="1" dirty="0" smtClean="0"/>
              <a:t>The program is used in US</a:t>
            </a:r>
            <a:endParaRPr lang="en-US" sz="2000" b="1" dirty="0"/>
          </a:p>
        </p:txBody>
      </p:sp>
      <p:sp>
        <p:nvSpPr>
          <p:cNvPr id="17" name="TextBox 16"/>
          <p:cNvSpPr txBox="1"/>
          <p:nvPr/>
        </p:nvSpPr>
        <p:spPr>
          <a:xfrm>
            <a:off x="5638800" y="6248400"/>
            <a:ext cx="3352800" cy="400110"/>
          </a:xfrm>
          <a:prstGeom prst="rect">
            <a:avLst/>
          </a:prstGeom>
          <a:noFill/>
        </p:spPr>
        <p:txBody>
          <a:bodyPr wrap="square" rtlCol="0">
            <a:spAutoFit/>
          </a:bodyPr>
          <a:lstStyle/>
          <a:p>
            <a:r>
              <a:rPr lang="en-US" sz="2000" b="1" dirty="0" smtClean="0"/>
              <a:t>The program is used in VN</a:t>
            </a:r>
            <a:endParaRPr lang="en-US" sz="2000" b="1" dirty="0"/>
          </a:p>
        </p:txBody>
      </p:sp>
      <p:pic>
        <p:nvPicPr>
          <p:cNvPr id="1037" name="Picture 13"/>
          <p:cNvPicPr>
            <a:picLocks noChangeAspect="1" noChangeArrowheads="1"/>
          </p:cNvPicPr>
          <p:nvPr/>
        </p:nvPicPr>
        <p:blipFill>
          <a:blip r:embed="rId4"/>
          <a:srcRect/>
          <a:stretch>
            <a:fillRect/>
          </a:stretch>
        </p:blipFill>
        <p:spPr bwMode="auto">
          <a:xfrm>
            <a:off x="1143000" y="2209800"/>
            <a:ext cx="2667000" cy="2381250"/>
          </a:xfrm>
          <a:prstGeom prst="rect">
            <a:avLst/>
          </a:prstGeom>
          <a:noFill/>
          <a:ln w="9525">
            <a:noFill/>
            <a:miter lim="800000"/>
            <a:headEnd/>
            <a:tailEnd/>
          </a:ln>
          <a:effectLst/>
        </p:spPr>
      </p:pic>
      <p:pic>
        <p:nvPicPr>
          <p:cNvPr id="1038" name="Picture 14"/>
          <p:cNvPicPr>
            <a:picLocks noChangeAspect="1" noChangeArrowheads="1"/>
          </p:cNvPicPr>
          <p:nvPr/>
        </p:nvPicPr>
        <p:blipFill>
          <a:blip r:embed="rId5"/>
          <a:srcRect/>
          <a:stretch>
            <a:fillRect/>
          </a:stretch>
        </p:blipFill>
        <p:spPr bwMode="auto">
          <a:xfrm>
            <a:off x="5791200" y="2133600"/>
            <a:ext cx="2667000" cy="2381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11</a:t>
            </a:fld>
            <a:endParaRPr kumimoji="0" lang="en-US" dirty="0"/>
          </a:p>
        </p:txBody>
      </p:sp>
      <p:pic>
        <p:nvPicPr>
          <p:cNvPr id="4098" name="Picture 2"/>
          <p:cNvPicPr>
            <a:picLocks noChangeAspect="1" noChangeArrowheads="1"/>
          </p:cNvPicPr>
          <p:nvPr/>
        </p:nvPicPr>
        <p:blipFill>
          <a:blip r:embed="rId2"/>
          <a:srcRect/>
          <a:stretch>
            <a:fillRect/>
          </a:stretch>
        </p:blipFill>
        <p:spPr bwMode="auto">
          <a:xfrm>
            <a:off x="304800" y="1676400"/>
            <a:ext cx="4713992" cy="3048000"/>
          </a:xfrm>
          <a:prstGeom prst="rect">
            <a:avLst/>
          </a:prstGeom>
          <a:noFill/>
          <a:ln w="9525">
            <a:noFill/>
            <a:miter lim="800000"/>
            <a:headEnd/>
            <a:tailEnd/>
          </a:ln>
          <a:effectLst/>
        </p:spPr>
      </p:pic>
      <p:sp>
        <p:nvSpPr>
          <p:cNvPr id="5" name="TextBox 4"/>
          <p:cNvSpPr txBox="1"/>
          <p:nvPr/>
        </p:nvSpPr>
        <p:spPr>
          <a:xfrm>
            <a:off x="5791200" y="3429000"/>
            <a:ext cx="2514600" cy="369332"/>
          </a:xfrm>
          <a:prstGeom prst="rect">
            <a:avLst/>
          </a:prstGeom>
          <a:noFill/>
        </p:spPr>
        <p:txBody>
          <a:bodyPr wrap="square" rtlCol="0">
            <a:spAutoFit/>
          </a:bodyPr>
          <a:lstStyle/>
          <a:p>
            <a:r>
              <a:rPr lang="en-US" b="1" dirty="0" smtClean="0"/>
              <a:t>Create New Folder</a:t>
            </a:r>
            <a:endParaRPr lang="en-US" b="1" dirty="0"/>
          </a:p>
        </p:txBody>
      </p:sp>
      <p:cxnSp>
        <p:nvCxnSpPr>
          <p:cNvPr id="7" name="Straight Arrow Connector 6"/>
          <p:cNvCxnSpPr>
            <a:stCxn id="5" idx="1"/>
          </p:cNvCxnSpPr>
          <p:nvPr/>
        </p:nvCxnSpPr>
        <p:spPr>
          <a:xfrm rot="10800000" flipV="1">
            <a:off x="4876800" y="3613666"/>
            <a:ext cx="914400" cy="19633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86400" y="4267200"/>
            <a:ext cx="3276600" cy="400110"/>
          </a:xfrm>
          <a:prstGeom prst="rect">
            <a:avLst/>
          </a:prstGeom>
          <a:noFill/>
        </p:spPr>
        <p:txBody>
          <a:bodyPr wrap="square" rtlCol="0">
            <a:spAutoFit/>
          </a:bodyPr>
          <a:lstStyle/>
          <a:p>
            <a:r>
              <a:rPr lang="en-US" sz="2000" b="1" smtClean="0"/>
              <a:t>New Properties File</a:t>
            </a:r>
            <a:endParaRPr lang="en-US" sz="2000" b="1"/>
          </a:p>
        </p:txBody>
      </p:sp>
      <p:cxnSp>
        <p:nvCxnSpPr>
          <p:cNvPr id="10" name="Straight Arrow Connector 9"/>
          <p:cNvCxnSpPr>
            <a:stCxn id="8" idx="1"/>
          </p:cNvCxnSpPr>
          <p:nvPr/>
        </p:nvCxnSpPr>
        <p:spPr>
          <a:xfrm rot="10800000">
            <a:off x="4724400" y="4419605"/>
            <a:ext cx="762000" cy="47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13"/>
          <p:cNvPicPr>
            <a:picLocks noChangeAspect="1" noChangeArrowheads="1"/>
          </p:cNvPicPr>
          <p:nvPr/>
        </p:nvPicPr>
        <p:blipFill>
          <a:blip r:embed="rId2"/>
          <a:srcRect/>
          <a:stretch>
            <a:fillRect/>
          </a:stretch>
        </p:blipFill>
        <p:spPr bwMode="auto">
          <a:xfrm>
            <a:off x="609600" y="1981200"/>
            <a:ext cx="2667000" cy="238125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12</a:t>
            </a:fld>
            <a:endParaRPr kumimoji="0" lang="en-US" dirty="0"/>
          </a:p>
        </p:txBody>
      </p:sp>
      <p:grpSp>
        <p:nvGrpSpPr>
          <p:cNvPr id="35" name="Group 34"/>
          <p:cNvGrpSpPr/>
          <p:nvPr/>
        </p:nvGrpSpPr>
        <p:grpSpPr>
          <a:xfrm>
            <a:off x="457200" y="1066800"/>
            <a:ext cx="8153400" cy="4962525"/>
            <a:chOff x="457200" y="1066800"/>
            <a:chExt cx="8153400" cy="4962525"/>
          </a:xfrm>
        </p:grpSpPr>
        <p:sp>
          <p:nvSpPr>
            <p:cNvPr id="5" name="Rectangle 4"/>
            <p:cNvSpPr/>
            <p:nvPr/>
          </p:nvSpPr>
          <p:spPr>
            <a:xfrm>
              <a:off x="457200" y="1066800"/>
              <a:ext cx="640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Step 1: Determining means data will be presented to user</a:t>
              </a:r>
            </a:p>
            <a:p>
              <a:r>
                <a:rPr lang="en-US" sz="2000" b="1" dirty="0" smtClean="0"/>
                <a:t>Step 2: Create resource files </a:t>
              </a:r>
              <a:endParaRPr lang="en-US" sz="2000" b="1" dirty="0"/>
            </a:p>
          </p:txBody>
        </p:sp>
        <p:pic>
          <p:nvPicPr>
            <p:cNvPr id="7" name="Picture 10"/>
            <p:cNvPicPr>
              <a:picLocks noChangeAspect="1" noChangeArrowheads="1"/>
            </p:cNvPicPr>
            <p:nvPr/>
          </p:nvPicPr>
          <p:blipFill>
            <a:blip r:embed="rId3"/>
            <a:srcRect/>
            <a:stretch>
              <a:fillRect/>
            </a:stretch>
          </p:blipFill>
          <p:spPr bwMode="auto">
            <a:xfrm>
              <a:off x="685800" y="4572000"/>
              <a:ext cx="2600325" cy="14382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4343400" y="3200400"/>
              <a:ext cx="4267200" cy="2828925"/>
            </a:xfrm>
            <a:prstGeom prst="rect">
              <a:avLst/>
            </a:prstGeom>
            <a:noFill/>
            <a:ln w="9525">
              <a:noFill/>
              <a:miter lim="800000"/>
              <a:headEnd/>
              <a:tailEnd/>
            </a:ln>
            <a:effectLst/>
          </p:spPr>
        </p:pic>
        <p:cxnSp>
          <p:nvCxnSpPr>
            <p:cNvPr id="10" name="Straight Arrow Connector 9"/>
            <p:cNvCxnSpPr/>
            <p:nvPr/>
          </p:nvCxnSpPr>
          <p:spPr>
            <a:xfrm rot="10800000">
              <a:off x="2286000" y="2209800"/>
              <a:ext cx="2057400" cy="15240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3" idx="1"/>
            </p:cNvCxnSpPr>
            <p:nvPr/>
          </p:nvCxnSpPr>
          <p:spPr>
            <a:xfrm rot="10800000">
              <a:off x="2971800" y="4038600"/>
              <a:ext cx="11430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3048000" y="5334000"/>
              <a:ext cx="1295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2590800" y="4724400"/>
              <a:ext cx="1828800" cy="9906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23" name="Left Brace 22"/>
            <p:cNvSpPr/>
            <p:nvPr/>
          </p:nvSpPr>
          <p:spPr>
            <a:xfrm>
              <a:off x="4114800" y="3962400"/>
              <a:ext cx="3810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51" name="Picture 3"/>
            <p:cNvPicPr>
              <a:picLocks noChangeAspect="1" noChangeArrowheads="1"/>
            </p:cNvPicPr>
            <p:nvPr/>
          </p:nvPicPr>
          <p:blipFill>
            <a:blip r:embed="rId5"/>
            <a:srcRect/>
            <a:stretch>
              <a:fillRect/>
            </a:stretch>
          </p:blipFill>
          <p:spPr bwMode="auto">
            <a:xfrm>
              <a:off x="4724400" y="1676400"/>
              <a:ext cx="3136360" cy="1390650"/>
            </a:xfrm>
            <a:prstGeom prst="rect">
              <a:avLst/>
            </a:prstGeom>
            <a:noFill/>
            <a:ln w="9525">
              <a:noFill/>
              <a:miter lim="800000"/>
              <a:headEnd/>
              <a:tailEnd/>
            </a:ln>
            <a:effectLst/>
          </p:spPr>
        </p:pic>
        <p:cxnSp>
          <p:nvCxnSpPr>
            <p:cNvPr id="32" name="Straight Arrow Connector 31"/>
            <p:cNvCxnSpPr/>
            <p:nvPr/>
          </p:nvCxnSpPr>
          <p:spPr>
            <a:xfrm rot="16200000" flipV="1">
              <a:off x="6515100" y="28575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13</a:t>
            </a:fld>
            <a:endParaRPr kumimoji="0" lang="en-US" dirty="0"/>
          </a:p>
        </p:txBody>
      </p:sp>
      <p:pic>
        <p:nvPicPr>
          <p:cNvPr id="3074" name="Picture 2"/>
          <p:cNvPicPr>
            <a:picLocks noChangeAspect="1" noChangeArrowheads="1"/>
          </p:cNvPicPr>
          <p:nvPr/>
        </p:nvPicPr>
        <p:blipFill>
          <a:blip r:embed="rId2"/>
          <a:srcRect/>
          <a:stretch>
            <a:fillRect/>
          </a:stretch>
        </p:blipFill>
        <p:spPr bwMode="auto">
          <a:xfrm>
            <a:off x="1447800" y="3657600"/>
            <a:ext cx="5324475" cy="292417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447800" y="685800"/>
            <a:ext cx="4267200" cy="2828925"/>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4718724" y="1295400"/>
            <a:ext cx="4425276" cy="196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14</a:t>
            </a:fld>
            <a:endParaRPr kumimoji="0" lang="en-US" dirty="0"/>
          </a:p>
        </p:txBody>
      </p:sp>
      <p:pic>
        <p:nvPicPr>
          <p:cNvPr id="5123" name="Picture 3"/>
          <p:cNvPicPr>
            <a:picLocks noChangeAspect="1" noChangeArrowheads="1"/>
          </p:cNvPicPr>
          <p:nvPr/>
        </p:nvPicPr>
        <p:blipFill>
          <a:blip r:embed="rId2"/>
          <a:srcRect/>
          <a:stretch>
            <a:fillRect/>
          </a:stretch>
        </p:blipFill>
        <p:spPr bwMode="auto">
          <a:xfrm>
            <a:off x="990600" y="1160782"/>
            <a:ext cx="7162800" cy="4536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15</a:t>
            </a:fld>
            <a:endParaRPr kumimoji="0" lang="en-US" dirty="0"/>
          </a:p>
        </p:txBody>
      </p:sp>
      <p:pic>
        <p:nvPicPr>
          <p:cNvPr id="6146" name="Picture 2"/>
          <p:cNvPicPr>
            <a:picLocks noChangeAspect="1" noChangeArrowheads="1"/>
          </p:cNvPicPr>
          <p:nvPr/>
        </p:nvPicPr>
        <p:blipFill>
          <a:blip r:embed="rId2"/>
          <a:srcRect/>
          <a:stretch>
            <a:fillRect/>
          </a:stretch>
        </p:blipFill>
        <p:spPr bwMode="auto">
          <a:xfrm>
            <a:off x="685801" y="868921"/>
            <a:ext cx="7772400" cy="51201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srcRect/>
          <a:stretch>
            <a:fillRect/>
          </a:stretch>
        </p:blipFill>
        <p:spPr bwMode="auto">
          <a:xfrm>
            <a:off x="304800" y="2600325"/>
            <a:ext cx="6877050" cy="4029075"/>
          </a:xfrm>
          <a:prstGeom prst="rect">
            <a:avLst/>
          </a:prstGeom>
          <a:noFill/>
          <a:ln w="9525">
            <a:noFill/>
            <a:miter lim="800000"/>
            <a:headEnd/>
            <a:tailEnd/>
          </a:ln>
          <a:effectLst/>
        </p:spPr>
      </p:pic>
      <p:sp>
        <p:nvSpPr>
          <p:cNvPr id="2" name="Title 1"/>
          <p:cNvSpPr>
            <a:spLocks noGrp="1"/>
          </p:cNvSpPr>
          <p:nvPr>
            <p:ph type="title"/>
          </p:nvPr>
        </p:nvSpPr>
        <p:spPr>
          <a:xfrm>
            <a:off x="914400" y="0"/>
            <a:ext cx="2743200" cy="685800"/>
          </a:xfrm>
        </p:spPr>
        <p:txBody>
          <a:bodyPr>
            <a:normAutofit/>
          </a:bodyPr>
          <a:lstStyle/>
          <a:p>
            <a:pPr algn="l"/>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16</a:t>
            </a:fld>
            <a:endParaRPr kumimoji="0" lang="en-US" dirty="0"/>
          </a:p>
        </p:txBody>
      </p:sp>
      <p:pic>
        <p:nvPicPr>
          <p:cNvPr id="5" name="Picture 2"/>
          <p:cNvPicPr>
            <a:picLocks noChangeAspect="1" noChangeArrowheads="1"/>
          </p:cNvPicPr>
          <p:nvPr/>
        </p:nvPicPr>
        <p:blipFill>
          <a:blip r:embed="rId3"/>
          <a:stretch>
            <a:fillRect/>
          </a:stretch>
        </p:blipFill>
        <p:spPr bwMode="auto">
          <a:xfrm>
            <a:off x="4876800" y="152400"/>
            <a:ext cx="4267200" cy="2828925"/>
          </a:xfrm>
          <a:prstGeom prst="rect">
            <a:avLst/>
          </a:prstGeom>
          <a:noFill/>
          <a:ln>
            <a:solidFill>
              <a:srgbClr val="0000FF"/>
            </a:solidFill>
          </a:ln>
        </p:spPr>
      </p:pic>
      <p:pic>
        <p:nvPicPr>
          <p:cNvPr id="7173" name="Picture 5"/>
          <p:cNvPicPr>
            <a:picLocks noChangeAspect="1" noChangeArrowheads="1"/>
          </p:cNvPicPr>
          <p:nvPr/>
        </p:nvPicPr>
        <p:blipFill>
          <a:blip r:embed="rId4"/>
          <a:srcRect/>
          <a:stretch>
            <a:fillRect/>
          </a:stretch>
        </p:blipFill>
        <p:spPr bwMode="auto">
          <a:xfrm>
            <a:off x="152400" y="990600"/>
            <a:ext cx="2085975" cy="876300"/>
          </a:xfrm>
          <a:prstGeom prst="rect">
            <a:avLst/>
          </a:prstGeom>
          <a:noFill/>
          <a:ln w="9525">
            <a:noFill/>
            <a:miter lim="800000"/>
            <a:headEnd/>
            <a:tailEnd/>
          </a:ln>
          <a:effectLst/>
        </p:spPr>
      </p:pic>
      <p:pic>
        <p:nvPicPr>
          <p:cNvPr id="7174" name="Picture 6"/>
          <p:cNvPicPr>
            <a:picLocks noChangeAspect="1" noChangeArrowheads="1"/>
          </p:cNvPicPr>
          <p:nvPr/>
        </p:nvPicPr>
        <p:blipFill>
          <a:blip r:embed="rId5"/>
          <a:srcRect/>
          <a:stretch>
            <a:fillRect/>
          </a:stretch>
        </p:blipFill>
        <p:spPr bwMode="auto">
          <a:xfrm>
            <a:off x="2371725" y="1066800"/>
            <a:ext cx="2428875" cy="1076325"/>
          </a:xfrm>
          <a:prstGeom prst="rect">
            <a:avLst/>
          </a:prstGeom>
          <a:noFill/>
          <a:ln w="9525">
            <a:noFill/>
            <a:miter lim="800000"/>
            <a:headEnd/>
            <a:tailEnd/>
          </a:ln>
          <a:effectLst/>
        </p:spPr>
      </p:pic>
      <p:cxnSp>
        <p:nvCxnSpPr>
          <p:cNvPr id="12" name="Straight Arrow Connector 11"/>
          <p:cNvCxnSpPr>
            <a:stCxn id="7174" idx="2"/>
          </p:cNvCxnSpPr>
          <p:nvPr/>
        </p:nvCxnSpPr>
        <p:spPr>
          <a:xfrm rot="16200000" flipH="1">
            <a:off x="3017044" y="2712243"/>
            <a:ext cx="1819275" cy="681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173" idx="2"/>
          </p:cNvCxnSpPr>
          <p:nvPr/>
        </p:nvCxnSpPr>
        <p:spPr>
          <a:xfrm rot="16200000" flipH="1">
            <a:off x="807244" y="2255044"/>
            <a:ext cx="2171700" cy="1395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13"/>
          <p:cNvPicPr>
            <a:picLocks noChangeAspect="1" noChangeArrowheads="1"/>
          </p:cNvPicPr>
          <p:nvPr/>
        </p:nvPicPr>
        <p:blipFill>
          <a:blip r:embed="rId6"/>
          <a:srcRect/>
          <a:stretch>
            <a:fillRect/>
          </a:stretch>
        </p:blipFill>
        <p:spPr bwMode="auto">
          <a:xfrm>
            <a:off x="6096000" y="4476750"/>
            <a:ext cx="2667000" cy="2381250"/>
          </a:xfrm>
          <a:prstGeom prst="rect">
            <a:avLst/>
          </a:prstGeom>
          <a:noFill/>
          <a:ln w="9525">
            <a:noFill/>
            <a:miter lim="800000"/>
            <a:headEnd/>
            <a:tailEnd/>
          </a:ln>
          <a:effectLst/>
        </p:spPr>
      </p:pic>
      <p:cxnSp>
        <p:nvCxnSpPr>
          <p:cNvPr id="17" name="Straight Arrow Connector 16"/>
          <p:cNvCxnSpPr/>
          <p:nvPr/>
        </p:nvCxnSpPr>
        <p:spPr>
          <a:xfrm>
            <a:off x="5562600" y="5257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17</a:t>
            </a:fld>
            <a:endParaRPr kumimoji="0" lang="en-US" dirty="0"/>
          </a:p>
        </p:txBody>
      </p:sp>
      <p:pic>
        <p:nvPicPr>
          <p:cNvPr id="8194" name="Picture 2"/>
          <p:cNvPicPr>
            <a:picLocks noChangeAspect="1" noChangeArrowheads="1"/>
          </p:cNvPicPr>
          <p:nvPr/>
        </p:nvPicPr>
        <p:blipFill>
          <a:blip r:embed="rId2"/>
          <a:srcRect/>
          <a:stretch>
            <a:fillRect/>
          </a:stretch>
        </p:blipFill>
        <p:spPr bwMode="auto">
          <a:xfrm>
            <a:off x="685800" y="1828800"/>
            <a:ext cx="7124700" cy="23717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609600" y="1219200"/>
            <a:ext cx="1209675" cy="323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18</a:t>
            </a:fld>
            <a:endParaRPr kumimoji="0" lang="en-US" dirty="0"/>
          </a:p>
        </p:txBody>
      </p:sp>
      <p:pic>
        <p:nvPicPr>
          <p:cNvPr id="9218" name="Picture 2"/>
          <p:cNvPicPr>
            <a:picLocks noChangeAspect="1" noChangeArrowheads="1"/>
          </p:cNvPicPr>
          <p:nvPr/>
        </p:nvPicPr>
        <p:blipFill>
          <a:blip r:embed="rId2"/>
          <a:srcRect/>
          <a:stretch>
            <a:fillRect/>
          </a:stretch>
        </p:blipFill>
        <p:spPr bwMode="auto">
          <a:xfrm>
            <a:off x="0" y="1371600"/>
            <a:ext cx="7067550" cy="4733925"/>
          </a:xfrm>
          <a:prstGeom prst="rect">
            <a:avLst/>
          </a:prstGeom>
          <a:noFill/>
          <a:ln w="9525">
            <a:noFill/>
            <a:miter lim="800000"/>
            <a:headEnd/>
            <a:tailEnd/>
          </a:ln>
          <a:effectLst/>
        </p:spPr>
      </p:pic>
      <p:sp>
        <p:nvSpPr>
          <p:cNvPr id="5" name="Rectangle 4"/>
          <p:cNvSpPr/>
          <p:nvPr/>
        </p:nvSpPr>
        <p:spPr>
          <a:xfrm>
            <a:off x="304800" y="609600"/>
            <a:ext cx="6629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Modify the entry point of the program. This makes a way to localization in the BAT file</a:t>
            </a:r>
            <a:endParaRPr lang="en-US" sz="2000" dirty="0"/>
          </a:p>
        </p:txBody>
      </p:sp>
      <p:pic>
        <p:nvPicPr>
          <p:cNvPr id="9219" name="Picture 3"/>
          <p:cNvPicPr>
            <a:picLocks noChangeAspect="1" noChangeArrowheads="1"/>
          </p:cNvPicPr>
          <p:nvPr/>
        </p:nvPicPr>
        <p:blipFill>
          <a:blip r:embed="rId3"/>
          <a:srcRect/>
          <a:stretch>
            <a:fillRect/>
          </a:stretch>
        </p:blipFill>
        <p:spPr bwMode="auto">
          <a:xfrm>
            <a:off x="4152900" y="1600200"/>
            <a:ext cx="4914900" cy="1771650"/>
          </a:xfrm>
          <a:prstGeom prst="rect">
            <a:avLst/>
          </a:prstGeom>
          <a:noFill/>
          <a:ln w="9525">
            <a:noFill/>
            <a:miter lim="800000"/>
            <a:headEnd/>
            <a:tailEnd/>
          </a:ln>
          <a:effectLst/>
        </p:spPr>
      </p:pic>
      <p:sp>
        <p:nvSpPr>
          <p:cNvPr id="7" name="TextBox 6"/>
          <p:cNvSpPr txBox="1"/>
          <p:nvPr/>
        </p:nvSpPr>
        <p:spPr>
          <a:xfrm>
            <a:off x="4343400" y="3505200"/>
            <a:ext cx="4648200" cy="707886"/>
          </a:xfrm>
          <a:prstGeom prst="rect">
            <a:avLst/>
          </a:prstGeom>
          <a:noFill/>
          <a:ln>
            <a:solidFill>
              <a:srgbClr val="0000FF"/>
            </a:solidFill>
          </a:ln>
        </p:spPr>
        <p:txBody>
          <a:bodyPr wrap="square" rtlCol="0">
            <a:spAutoFit/>
          </a:bodyPr>
          <a:lstStyle/>
          <a:p>
            <a:r>
              <a:rPr lang="en-US" sz="2000" b="1" dirty="0" smtClean="0">
                <a:solidFill>
                  <a:srgbClr val="0000FF"/>
                </a:solidFill>
              </a:rPr>
              <a:t>This a an anonymous class declared in a method. So, it accesses constants only</a:t>
            </a:r>
            <a:endParaRPr lang="en-US" sz="2000" b="1" dirty="0">
              <a:solidFill>
                <a:srgbClr val="0000FF"/>
              </a:solidFill>
            </a:endParaRPr>
          </a:p>
        </p:txBody>
      </p:sp>
      <p:cxnSp>
        <p:nvCxnSpPr>
          <p:cNvPr id="9" name="Straight Arrow Connector 8"/>
          <p:cNvCxnSpPr>
            <a:stCxn id="7" idx="1"/>
          </p:cNvCxnSpPr>
          <p:nvPr/>
        </p:nvCxnSpPr>
        <p:spPr>
          <a:xfrm rot="10800000">
            <a:off x="2819400" y="2438401"/>
            <a:ext cx="1524000" cy="1420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rot="10800000" flipV="1">
            <a:off x="4038600" y="3859142"/>
            <a:ext cx="304800" cy="1246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66800" y="6019800"/>
            <a:ext cx="5791200" cy="369332"/>
          </a:xfrm>
          <a:prstGeom prst="rect">
            <a:avLst/>
          </a:prstGeom>
          <a:noFill/>
        </p:spPr>
        <p:txBody>
          <a:bodyPr wrap="square" rtlCol="0">
            <a:spAutoFit/>
          </a:bodyPr>
          <a:lstStyle/>
          <a:p>
            <a:r>
              <a:rPr lang="en-US" b="1" dirty="0" smtClean="0">
                <a:solidFill>
                  <a:srgbClr val="0000FF"/>
                </a:solidFill>
              </a:rPr>
              <a:t>A constant will be effect after it is assigned a value</a:t>
            </a:r>
            <a:endParaRPr lang="en-US" b="1" dirty="0">
              <a:solidFill>
                <a:srgbClr val="0000FF"/>
              </a:solidFill>
            </a:endParaRPr>
          </a:p>
        </p:txBody>
      </p:sp>
      <p:cxnSp>
        <p:nvCxnSpPr>
          <p:cNvPr id="14" name="Straight Arrow Connector 13"/>
          <p:cNvCxnSpPr/>
          <p:nvPr/>
        </p:nvCxnSpPr>
        <p:spPr>
          <a:xfrm rot="5400000" flipH="1" flipV="1">
            <a:off x="876300" y="4914900"/>
            <a:ext cx="2057400" cy="3048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19</a:t>
            </a:fld>
            <a:endParaRPr kumimoji="0" lang="en-US" dirty="0"/>
          </a:p>
        </p:txBody>
      </p:sp>
      <p:pic>
        <p:nvPicPr>
          <p:cNvPr id="10245" name="Picture 5"/>
          <p:cNvPicPr>
            <a:picLocks noChangeAspect="1" noChangeArrowheads="1"/>
          </p:cNvPicPr>
          <p:nvPr/>
        </p:nvPicPr>
        <p:blipFill>
          <a:blip r:embed="rId2"/>
          <a:srcRect/>
          <a:stretch>
            <a:fillRect/>
          </a:stretch>
        </p:blipFill>
        <p:spPr bwMode="auto">
          <a:xfrm>
            <a:off x="990600" y="1745144"/>
            <a:ext cx="4724400" cy="4503256"/>
          </a:xfrm>
          <a:prstGeom prst="rect">
            <a:avLst/>
          </a:prstGeom>
          <a:noFill/>
          <a:ln w="9525">
            <a:noFill/>
            <a:miter lim="800000"/>
            <a:headEnd/>
            <a:tailEnd/>
          </a:ln>
          <a:effectLst/>
        </p:spPr>
      </p:pic>
      <p:sp>
        <p:nvSpPr>
          <p:cNvPr id="8" name="Rectangle 7"/>
          <p:cNvSpPr/>
          <p:nvPr/>
        </p:nvSpPr>
        <p:spPr>
          <a:xfrm>
            <a:off x="838200" y="990600"/>
            <a:ext cx="449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Program Structure</a:t>
            </a:r>
            <a:endParaRPr lang="en-US" sz="3200" b="1" dirty="0"/>
          </a:p>
        </p:txBody>
      </p:sp>
      <p:sp>
        <p:nvSpPr>
          <p:cNvPr id="9" name="TextBox 8"/>
          <p:cNvSpPr txBox="1"/>
          <p:nvPr/>
        </p:nvSpPr>
        <p:spPr>
          <a:xfrm>
            <a:off x="5638800" y="2514600"/>
            <a:ext cx="2819400" cy="707886"/>
          </a:xfrm>
          <a:prstGeom prst="rect">
            <a:avLst/>
          </a:prstGeom>
          <a:noFill/>
        </p:spPr>
        <p:txBody>
          <a:bodyPr wrap="square" rtlCol="0">
            <a:spAutoFit/>
          </a:bodyPr>
          <a:lstStyle/>
          <a:p>
            <a:r>
              <a:rPr lang="en-US" sz="2000" b="1" dirty="0" smtClean="0"/>
              <a:t>You can create more locale resource files</a:t>
            </a:r>
            <a:endParaRPr lang="en-US" sz="2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5" name="Content Placeholder 4"/>
          <p:cNvSpPr>
            <a:spLocks noGrp="1"/>
          </p:cNvSpPr>
          <p:nvPr>
            <p:ph sz="quarter" idx="1"/>
          </p:nvPr>
        </p:nvSpPr>
        <p:spPr/>
        <p:txBody>
          <a:bodyPr/>
          <a:lstStyle/>
          <a:p>
            <a:r>
              <a:rPr lang="en-US" dirty="0" smtClean="0"/>
              <a:t>How to create a Java program which can be easily customized to run it all over the world?</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
        <p:nvSpPr>
          <p:cNvPr id="5" name="Content Placeholder 4"/>
          <p:cNvSpPr>
            <a:spLocks noGrp="1"/>
          </p:cNvSpPr>
          <p:nvPr>
            <p:ph sz="quarter" idx="1"/>
          </p:nvPr>
        </p:nvSpPr>
        <p:spPr/>
        <p:txBody>
          <a:bodyPr>
            <a:normAutofit/>
          </a:bodyPr>
          <a:lstStyle/>
          <a:p>
            <a:pPr>
              <a:buNone/>
            </a:pPr>
            <a:r>
              <a:rPr lang="en-US" dirty="0" smtClean="0"/>
              <a:t>1- Internationalization</a:t>
            </a:r>
          </a:p>
          <a:p>
            <a:pPr>
              <a:buNone/>
            </a:pPr>
            <a:r>
              <a:rPr lang="en-US" dirty="0" smtClean="0"/>
              <a:t>2- Localization</a:t>
            </a:r>
          </a:p>
          <a:p>
            <a:pPr>
              <a:buNone/>
            </a:pPr>
            <a:r>
              <a:rPr lang="en-US" dirty="0" smtClean="0"/>
              <a:t>3- Which contents of a program can be internationalized?</a:t>
            </a:r>
          </a:p>
          <a:p>
            <a:pPr>
              <a:buNone/>
            </a:pPr>
            <a:r>
              <a:rPr lang="en-US" dirty="0" smtClean="0"/>
              <a:t>4- A way to Internationalize a Program</a:t>
            </a:r>
          </a:p>
          <a:p>
            <a:pPr>
              <a:buNone/>
            </a:pPr>
            <a:r>
              <a:rPr lang="en-US" dirty="0" smtClean="0"/>
              <a:t>5- Basic Java APIs for Internationalization</a:t>
            </a:r>
          </a:p>
          <a:p>
            <a:pPr>
              <a:buNone/>
            </a:pPr>
            <a:r>
              <a:rPr lang="en-US" dirty="0" smtClean="0"/>
              <a:t>6- Steps for Internationalizing a Program</a:t>
            </a:r>
          </a:p>
          <a:p>
            <a:pPr>
              <a:buNone/>
            </a:pPr>
            <a:r>
              <a:rPr lang="en-US" dirty="0" smtClean="0"/>
              <a:t>7- A Demonstration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95600"/>
            <a:ext cx="7696200" cy="685800"/>
          </a:xfrm>
        </p:spPr>
        <p:txBody>
          <a:bodyPr>
            <a:normAutofit/>
          </a:bodyPr>
          <a:lstStyle/>
          <a:p>
            <a:pPr algn="ctr"/>
            <a:r>
              <a:rPr lang="en-US" dirty="0" smtClean="0"/>
              <a:t>Thank You</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
        <p:nvSpPr>
          <p:cNvPr id="5" name="Content Placeholder 4"/>
          <p:cNvSpPr>
            <a:spLocks noGrp="1"/>
          </p:cNvSpPr>
          <p:nvPr>
            <p:ph sz="quarter"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5" name="Content Placeholder 4"/>
          <p:cNvSpPr>
            <a:spLocks noGrp="1"/>
          </p:cNvSpPr>
          <p:nvPr>
            <p:ph sz="quarter" idx="1"/>
          </p:nvPr>
        </p:nvSpPr>
        <p:spPr/>
        <p:txBody>
          <a:bodyPr>
            <a:normAutofit/>
          </a:bodyPr>
          <a:lstStyle/>
          <a:p>
            <a:pPr>
              <a:buNone/>
            </a:pPr>
            <a:r>
              <a:rPr lang="en-US" dirty="0" smtClean="0"/>
              <a:t>1- Internationalization</a:t>
            </a:r>
          </a:p>
          <a:p>
            <a:pPr>
              <a:buNone/>
            </a:pPr>
            <a:r>
              <a:rPr lang="en-US" dirty="0" smtClean="0"/>
              <a:t>2- Localization</a:t>
            </a:r>
          </a:p>
          <a:p>
            <a:pPr>
              <a:buNone/>
            </a:pPr>
            <a:r>
              <a:rPr lang="en-US" dirty="0" smtClean="0"/>
              <a:t>3- Which contents of a program can be internationalized?</a:t>
            </a:r>
          </a:p>
          <a:p>
            <a:pPr>
              <a:buNone/>
            </a:pPr>
            <a:r>
              <a:rPr lang="en-US" dirty="0" smtClean="0"/>
              <a:t>4- A way to Internationalize a Program</a:t>
            </a:r>
          </a:p>
          <a:p>
            <a:pPr>
              <a:buNone/>
            </a:pPr>
            <a:r>
              <a:rPr lang="en-US" dirty="0" smtClean="0"/>
              <a:t>5-  Basic Java APIs for Internationalization</a:t>
            </a:r>
          </a:p>
          <a:p>
            <a:pPr>
              <a:buNone/>
            </a:pPr>
            <a:r>
              <a:rPr lang="en-US" dirty="0" smtClean="0"/>
              <a:t>6- Steps for Internationalizing a Program</a:t>
            </a:r>
          </a:p>
          <a:p>
            <a:pPr>
              <a:buNone/>
            </a:pPr>
            <a:r>
              <a:rPr lang="en-US" dirty="0" smtClean="0"/>
              <a:t>7- A Demonstration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Internationalization?</a:t>
            </a:r>
            <a:endParaRPr lang="en-US" dirty="0"/>
          </a:p>
        </p:txBody>
      </p:sp>
      <p:sp>
        <p:nvSpPr>
          <p:cNvPr id="5" name="Slide Number Placeholder 4"/>
          <p:cNvSpPr>
            <a:spLocks noGrp="1"/>
          </p:cNvSpPr>
          <p:nvPr>
            <p:ph type="sldNum" sz="quarter" idx="12"/>
          </p:nvPr>
        </p:nvSpPr>
        <p:spPr/>
        <p:txBody>
          <a:bodyPr>
            <a:normAutofit/>
          </a:bodyPr>
          <a:lstStyle/>
          <a:p>
            <a:fld id="{CA15C064-DD44-4CAC-873E-2D1F54821676}" type="slidenum">
              <a:rPr kumimoji="0" lang="en-US" smtClean="0"/>
              <a:pPr/>
              <a:t>4</a:t>
            </a:fld>
            <a:endParaRPr kumimoji="0" lang="en-US" dirty="0"/>
          </a:p>
        </p:txBody>
      </p:sp>
      <p:sp>
        <p:nvSpPr>
          <p:cNvPr id="3" name="Content Placeholder 2"/>
          <p:cNvSpPr>
            <a:spLocks noGrp="1"/>
          </p:cNvSpPr>
          <p:nvPr>
            <p:ph sz="quarter" idx="1"/>
          </p:nvPr>
        </p:nvSpPr>
        <p:spPr>
          <a:xfrm>
            <a:off x="914400" y="914400"/>
            <a:ext cx="7772400" cy="5105400"/>
          </a:xfrm>
        </p:spPr>
        <p:txBody>
          <a:bodyPr>
            <a:normAutofit fontScale="85000" lnSpcReduction="20000"/>
          </a:bodyPr>
          <a:lstStyle/>
          <a:p>
            <a:r>
              <a:rPr lang="en-US" i="1" dirty="0" smtClean="0"/>
              <a:t>Internationalization</a:t>
            </a:r>
            <a:r>
              <a:rPr lang="en-US" dirty="0" smtClean="0"/>
              <a:t> is the process of designing an application so that it can be adapted to various languages and regions without engineering changes. Sometimes the term internationalization is abbreviated as i18n, because there are 18 letters between the first "i" and the last "n.“</a:t>
            </a:r>
          </a:p>
          <a:p>
            <a:r>
              <a:rPr lang="en-US" dirty="0" smtClean="0">
                <a:solidFill>
                  <a:srgbClr val="0000FF"/>
                </a:solidFill>
              </a:rPr>
              <a:t>An internationalized program has the following characteristics:</a:t>
            </a:r>
          </a:p>
          <a:p>
            <a:pPr lvl="1"/>
            <a:r>
              <a:rPr lang="en-US" dirty="0" smtClean="0"/>
              <a:t>With the addition of localized data, the same executable can run worldwide.</a:t>
            </a:r>
          </a:p>
          <a:p>
            <a:pPr lvl="1"/>
            <a:r>
              <a:rPr lang="en-US" dirty="0" smtClean="0"/>
              <a:t>Textual elements, such as status messages and the GUI component labels, are not hardcoded in the program. Instead they are stored outside the source code and retrieved dynamically.</a:t>
            </a:r>
          </a:p>
          <a:p>
            <a:pPr lvl="1"/>
            <a:r>
              <a:rPr lang="en-US" dirty="0" smtClean="0"/>
              <a:t>Support for new languages does not require recompilation.</a:t>
            </a:r>
          </a:p>
          <a:p>
            <a:pPr lvl="1"/>
            <a:r>
              <a:rPr lang="en-US" dirty="0" smtClean="0"/>
              <a:t>Culturally-dependent data, such as dates and currencies, appear in formats that conform to the end user's region and language.</a:t>
            </a:r>
          </a:p>
          <a:p>
            <a:pPr lvl="1"/>
            <a:r>
              <a:rPr lang="en-US" dirty="0" smtClean="0"/>
              <a:t>It can be localized quickly.</a:t>
            </a:r>
          </a:p>
          <a:p>
            <a:endParaRPr lang="en-US" dirty="0"/>
          </a:p>
        </p:txBody>
      </p:sp>
      <p:pic>
        <p:nvPicPr>
          <p:cNvPr id="7" name="Picture 10" descr="Java"/>
          <p:cNvPicPr>
            <a:picLocks noChangeAspect="1" noChangeArrowheads="1"/>
          </p:cNvPicPr>
          <p:nvPr/>
        </p:nvPicPr>
        <p:blipFill>
          <a:blip r:embed="rId3"/>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4"/>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Localization?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5</a:t>
            </a:fld>
            <a:endParaRPr kumimoji="0" lang="en-US" dirty="0"/>
          </a:p>
        </p:txBody>
      </p:sp>
      <p:sp>
        <p:nvSpPr>
          <p:cNvPr id="3" name="Content Placeholder 2"/>
          <p:cNvSpPr>
            <a:spLocks noGrp="1"/>
          </p:cNvSpPr>
          <p:nvPr>
            <p:ph sz="quarter" idx="1"/>
          </p:nvPr>
        </p:nvSpPr>
        <p:spPr/>
        <p:txBody>
          <a:bodyPr>
            <a:normAutofit fontScale="92500" lnSpcReduction="20000"/>
          </a:bodyPr>
          <a:lstStyle/>
          <a:p>
            <a:r>
              <a:rPr lang="en-US" i="1" dirty="0" smtClean="0"/>
              <a:t>Localization</a:t>
            </a:r>
            <a:r>
              <a:rPr lang="en-US" dirty="0" smtClean="0"/>
              <a:t> is the process of adapting software for a specific region or language by adding locale-specific components and translating text. The term localization is often abbreviated as l10n, because there are 10 letters between the "l" and the "n."</a:t>
            </a:r>
          </a:p>
          <a:p>
            <a:r>
              <a:rPr lang="en-US" dirty="0" smtClean="0"/>
              <a:t>The primary task of localization is translating the user interface elements and documentation. Localization involves not only changing the language interaction, but also other relevant changes such as display of numbers, dates, currency, and so on. Other types of data, such as sounds and images, may require localization if they are culturally sensitive. The better internationalized an application is, the easier it is to localize it for a particular language and character encoding scheme.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96200" cy="1143000"/>
          </a:xfrm>
        </p:spPr>
        <p:txBody>
          <a:bodyPr>
            <a:normAutofit fontScale="90000"/>
          </a:bodyPr>
          <a:lstStyle/>
          <a:p>
            <a:r>
              <a:rPr lang="en-US" dirty="0" smtClean="0"/>
              <a:t>3- Which contents of a program can be internationlized?</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a:t>
            </a:fld>
            <a:endParaRPr kumimoji="0" lang="en-US" dirty="0"/>
          </a:p>
        </p:txBody>
      </p:sp>
      <p:grpSp>
        <p:nvGrpSpPr>
          <p:cNvPr id="16" name="Group 15"/>
          <p:cNvGrpSpPr/>
          <p:nvPr/>
        </p:nvGrpSpPr>
        <p:grpSpPr>
          <a:xfrm>
            <a:off x="1447800" y="1143000"/>
            <a:ext cx="6324600" cy="2514600"/>
            <a:chOff x="1447800" y="1676400"/>
            <a:chExt cx="6324600" cy="2514600"/>
          </a:xfrm>
        </p:grpSpPr>
        <p:grpSp>
          <p:nvGrpSpPr>
            <p:cNvPr id="15" name="Group 14"/>
            <p:cNvGrpSpPr/>
            <p:nvPr/>
          </p:nvGrpSpPr>
          <p:grpSpPr>
            <a:xfrm>
              <a:off x="1447800" y="1676400"/>
              <a:ext cx="3200400" cy="2514600"/>
              <a:chOff x="228600" y="1828800"/>
              <a:chExt cx="3200400" cy="2514600"/>
            </a:xfrm>
          </p:grpSpPr>
          <p:sp>
            <p:nvSpPr>
              <p:cNvPr id="6" name="Rectangle 5"/>
              <p:cNvSpPr/>
              <p:nvPr/>
            </p:nvSpPr>
            <p:spPr>
              <a:xfrm>
                <a:off x="228600" y="1828800"/>
                <a:ext cx="32004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smtClean="0"/>
                  <a:t>GUI Program</a:t>
                </a:r>
              </a:p>
              <a:p>
                <a:endParaRPr lang="en-US" sz="2400" b="1" u="sng" dirty="0" smtClean="0"/>
              </a:p>
              <a:p>
                <a:endParaRPr lang="en-US" sz="1600" b="1" u="sng" dirty="0" smtClean="0"/>
              </a:p>
              <a:p>
                <a:endParaRPr lang="en-US" sz="1600" b="1" u="sng" dirty="0" smtClean="0"/>
              </a:p>
              <a:p>
                <a:endParaRPr lang="en-US" sz="1600" b="1" u="sng" dirty="0" smtClean="0"/>
              </a:p>
              <a:p>
                <a:endParaRPr lang="en-US" sz="1600" b="1" u="sng" dirty="0" smtClean="0"/>
              </a:p>
              <a:p>
                <a:endParaRPr lang="en-US" sz="1600" b="1" u="sng" dirty="0" smtClean="0"/>
              </a:p>
              <a:p>
                <a:endParaRPr lang="en-US" sz="1600" b="1" u="sng" dirty="0"/>
              </a:p>
            </p:txBody>
          </p:sp>
          <p:sp>
            <p:nvSpPr>
              <p:cNvPr id="7" name="Rectangle 6"/>
              <p:cNvSpPr/>
              <p:nvPr/>
            </p:nvSpPr>
            <p:spPr>
              <a:xfrm>
                <a:off x="304800" y="2438400"/>
                <a:ext cx="914400" cy="1219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GUI</a:t>
                </a:r>
                <a:endParaRPr lang="en-US" sz="2400" dirty="0"/>
              </a:p>
            </p:txBody>
          </p:sp>
          <p:sp>
            <p:nvSpPr>
              <p:cNvPr id="8" name="Rectangle 7"/>
              <p:cNvSpPr/>
              <p:nvPr/>
            </p:nvSpPr>
            <p:spPr>
              <a:xfrm>
                <a:off x="304800" y="3733800"/>
                <a:ext cx="30480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Messages in dialogs</a:t>
                </a:r>
                <a:endParaRPr lang="en-US" sz="2400" dirty="0"/>
              </a:p>
            </p:txBody>
          </p:sp>
          <p:sp>
            <p:nvSpPr>
              <p:cNvPr id="9" name="Rectangle 8"/>
              <p:cNvSpPr/>
              <p:nvPr/>
            </p:nvSpPr>
            <p:spPr>
              <a:xfrm>
                <a:off x="1219200" y="2819400"/>
                <a:ext cx="2133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Inputs from user</a:t>
                </a:r>
                <a:endParaRPr lang="en-US" sz="2400" dirty="0"/>
              </a:p>
            </p:txBody>
          </p:sp>
          <p:sp>
            <p:nvSpPr>
              <p:cNvPr id="10" name="Rectangle 9"/>
              <p:cNvSpPr/>
              <p:nvPr/>
            </p:nvSpPr>
            <p:spPr>
              <a:xfrm>
                <a:off x="1219200" y="3276600"/>
                <a:ext cx="2133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Output</a:t>
                </a:r>
                <a:endParaRPr lang="en-US" sz="2400" dirty="0"/>
              </a:p>
            </p:txBody>
          </p:sp>
          <p:sp>
            <p:nvSpPr>
              <p:cNvPr id="11" name="Rectangle 10"/>
              <p:cNvSpPr/>
              <p:nvPr/>
            </p:nvSpPr>
            <p:spPr>
              <a:xfrm>
                <a:off x="1219200" y="2438400"/>
                <a:ext cx="2133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Labels</a:t>
                </a:r>
                <a:endParaRPr lang="en-US" sz="2400" dirty="0"/>
              </a:p>
            </p:txBody>
          </p:sp>
        </p:grpSp>
        <p:sp>
          <p:nvSpPr>
            <p:cNvPr id="13" name="Rectangle 12"/>
            <p:cNvSpPr/>
            <p:nvPr/>
          </p:nvSpPr>
          <p:spPr>
            <a:xfrm>
              <a:off x="4724400" y="1676400"/>
              <a:ext cx="3048000" cy="2514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smtClean="0">
                  <a:solidFill>
                    <a:schemeClr val="bg1"/>
                  </a:solidFill>
                </a:rPr>
                <a:t>Console Program</a:t>
              </a:r>
            </a:p>
            <a:p>
              <a:r>
                <a:rPr lang="en-US" sz="1600" b="1" dirty="0" smtClean="0">
                  <a:solidFill>
                    <a:schemeClr val="bg1"/>
                  </a:solidFill>
                </a:rPr>
                <a:t>Guidelines for user</a:t>
              </a:r>
            </a:p>
            <a:p>
              <a:r>
                <a:rPr lang="en-US" sz="1600" b="1" dirty="0" smtClean="0">
                  <a:solidFill>
                    <a:schemeClr val="bg1"/>
                  </a:solidFill>
                </a:rPr>
                <a:t>Input</a:t>
              </a:r>
            </a:p>
            <a:p>
              <a:r>
                <a:rPr lang="en-US" sz="1600" b="1" dirty="0" smtClean="0">
                  <a:solidFill>
                    <a:schemeClr val="bg1"/>
                  </a:solidFill>
                </a:rPr>
                <a:t>Output</a:t>
              </a:r>
            </a:p>
            <a:p>
              <a:endParaRPr lang="en-US" sz="1600" b="1" u="sng" dirty="0" smtClean="0">
                <a:solidFill>
                  <a:schemeClr val="bg1"/>
                </a:solidFill>
              </a:endParaRPr>
            </a:p>
            <a:p>
              <a:endParaRPr lang="en-US" sz="1600" b="1" u="sng" dirty="0" smtClean="0">
                <a:solidFill>
                  <a:schemeClr val="bg1"/>
                </a:solidFill>
              </a:endParaRPr>
            </a:p>
            <a:p>
              <a:endParaRPr lang="en-US" sz="1600" b="1" u="sng" dirty="0">
                <a:solidFill>
                  <a:schemeClr val="bg1"/>
                </a:solidFill>
              </a:endParaRPr>
            </a:p>
          </p:txBody>
        </p:sp>
      </p:grpSp>
      <p:graphicFrame>
        <p:nvGraphicFramePr>
          <p:cNvPr id="17" name="Table 16"/>
          <p:cNvGraphicFramePr>
            <a:graphicFrameLocks noGrp="1"/>
          </p:cNvGraphicFramePr>
          <p:nvPr/>
        </p:nvGraphicFramePr>
        <p:xfrm>
          <a:off x="457200" y="3810000"/>
          <a:ext cx="6781801" cy="2560320"/>
        </p:xfrm>
        <a:graphic>
          <a:graphicData uri="http://schemas.openxmlformats.org/drawingml/2006/table">
            <a:tbl>
              <a:tblPr firstRow="1" bandRow="1">
                <a:tableStyleId>{5C22544A-7EE6-4342-B048-85BDC9FD1C3A}</a:tableStyleId>
              </a:tblPr>
              <a:tblGrid>
                <a:gridCol w="968829"/>
                <a:gridCol w="2383971"/>
                <a:gridCol w="3429001"/>
              </a:tblGrid>
              <a:tr h="370840">
                <a:tc>
                  <a:txBody>
                    <a:bodyPr/>
                    <a:lstStyle/>
                    <a:p>
                      <a:r>
                        <a:rPr lang="en-US" dirty="0" smtClean="0"/>
                        <a:t>Contents</a:t>
                      </a:r>
                      <a:endParaRPr lang="en-US" dirty="0"/>
                    </a:p>
                  </a:txBody>
                  <a:tcPr/>
                </a:tc>
                <a:tc>
                  <a:txBody>
                    <a:bodyPr/>
                    <a:lstStyle/>
                    <a:p>
                      <a:r>
                        <a:rPr lang="en-US" dirty="0" smtClean="0"/>
                        <a:t>Objectives</a:t>
                      </a:r>
                      <a:endParaRPr lang="en-US" dirty="0"/>
                    </a:p>
                  </a:txBody>
                  <a:tcPr/>
                </a:tc>
                <a:tc>
                  <a:txBody>
                    <a:bodyPr/>
                    <a:lstStyle/>
                    <a:p>
                      <a:r>
                        <a:rPr lang="en-US" dirty="0" smtClean="0"/>
                        <a:t>Characteristic</a:t>
                      </a:r>
                      <a:endParaRPr lang="en-US" dirty="0"/>
                    </a:p>
                  </a:txBody>
                  <a:tcPr/>
                </a:tc>
              </a:tr>
              <a:tr h="370840">
                <a:tc>
                  <a:txBody>
                    <a:bodyPr/>
                    <a:lstStyle/>
                    <a:p>
                      <a:r>
                        <a:rPr lang="en-US" dirty="0" smtClean="0"/>
                        <a:t>Labels,</a:t>
                      </a:r>
                      <a:r>
                        <a:rPr lang="en-US" baseline="0" dirty="0" smtClean="0"/>
                        <a:t> guideline</a:t>
                      </a:r>
                      <a:endParaRPr lang="en-US" dirty="0"/>
                    </a:p>
                  </a:txBody>
                  <a:tcPr/>
                </a:tc>
                <a:tc>
                  <a:txBody>
                    <a:bodyPr/>
                    <a:lstStyle/>
                    <a:p>
                      <a:r>
                        <a:rPr lang="en-US" dirty="0" smtClean="0"/>
                        <a:t>Helping</a:t>
                      </a:r>
                      <a:r>
                        <a:rPr lang="en-US" baseline="0" dirty="0" smtClean="0"/>
                        <a:t> user easily using the program</a:t>
                      </a:r>
                      <a:endParaRPr lang="en-US" dirty="0"/>
                    </a:p>
                  </a:txBody>
                  <a:tcPr/>
                </a:tc>
                <a:tc>
                  <a:txBody>
                    <a:bodyPr/>
                    <a:lstStyle/>
                    <a:p>
                      <a:r>
                        <a:rPr lang="en-US" dirty="0" smtClean="0"/>
                        <a:t>It can be modified</a:t>
                      </a:r>
                      <a:r>
                        <a:rPr lang="en-US" baseline="0" dirty="0" smtClean="0"/>
                        <a:t>  to make conformity with user</a:t>
                      </a:r>
                      <a:endParaRPr lang="en-US" dirty="0"/>
                    </a:p>
                  </a:txBody>
                  <a:tcPr/>
                </a:tc>
              </a:tr>
              <a:tr h="370840">
                <a:tc>
                  <a:txBody>
                    <a:bodyPr/>
                    <a:lstStyle/>
                    <a:p>
                      <a:r>
                        <a:rPr lang="en-US" dirty="0" smtClean="0"/>
                        <a:t>Inputs</a:t>
                      </a:r>
                      <a:endParaRPr lang="en-US" dirty="0"/>
                    </a:p>
                  </a:txBody>
                  <a:tcPr/>
                </a:tc>
                <a:tc>
                  <a:txBody>
                    <a:bodyPr/>
                    <a:lstStyle/>
                    <a:p>
                      <a:r>
                        <a:rPr lang="en-US" dirty="0" smtClean="0"/>
                        <a:t>Getting</a:t>
                      </a:r>
                      <a:r>
                        <a:rPr lang="en-US" baseline="0" dirty="0" smtClean="0"/>
                        <a:t> data </a:t>
                      </a:r>
                      <a:endParaRPr lang="en-US" dirty="0"/>
                    </a:p>
                  </a:txBody>
                  <a:tcPr/>
                </a:tc>
                <a:tc>
                  <a:txBody>
                    <a:bodyPr/>
                    <a:lstStyle/>
                    <a:p>
                      <a:r>
                        <a:rPr lang="en-US" dirty="0" smtClean="0"/>
                        <a:t>Language keyboard language is used by</a:t>
                      </a:r>
                      <a:r>
                        <a:rPr lang="en-US" baseline="0" dirty="0" smtClean="0"/>
                        <a:t> users</a:t>
                      </a:r>
                      <a:endParaRPr lang="en-US" dirty="0"/>
                    </a:p>
                  </a:txBody>
                  <a:tcPr/>
                </a:tc>
              </a:tr>
              <a:tr h="370840">
                <a:tc>
                  <a:txBody>
                    <a:bodyPr/>
                    <a:lstStyle/>
                    <a:p>
                      <a:r>
                        <a:rPr lang="en-US" dirty="0" smtClean="0"/>
                        <a:t>Messages</a:t>
                      </a:r>
                      <a:endParaRPr lang="en-US" dirty="0"/>
                    </a:p>
                  </a:txBody>
                  <a:tcPr/>
                </a:tc>
                <a:tc>
                  <a:txBody>
                    <a:bodyPr/>
                    <a:lstStyle/>
                    <a:p>
                      <a:r>
                        <a:rPr lang="en-US" dirty="0" smtClean="0"/>
                        <a:t>Communication</a:t>
                      </a:r>
                      <a:r>
                        <a:rPr lang="en-US" baseline="0" dirty="0" smtClean="0"/>
                        <a:t> between the program and users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can be modified</a:t>
                      </a:r>
                      <a:r>
                        <a:rPr lang="en-US" baseline="0" dirty="0" smtClean="0"/>
                        <a:t>  to make conformity with user</a:t>
                      </a:r>
                      <a:endParaRPr lang="en-US" dirty="0" smtClean="0"/>
                    </a:p>
                  </a:txBody>
                  <a:tcPr/>
                </a:tc>
              </a:tr>
            </a:tbl>
          </a:graphicData>
        </a:graphic>
      </p:graphicFrame>
      <p:sp>
        <p:nvSpPr>
          <p:cNvPr id="18" name="Oval 17"/>
          <p:cNvSpPr/>
          <p:nvPr/>
        </p:nvSpPr>
        <p:spPr>
          <a:xfrm>
            <a:off x="7315200" y="4495800"/>
            <a:ext cx="1676400" cy="1295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Unicode makes your wish come true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 way to Internationalize a Program</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6" name="TextBox 5"/>
          <p:cNvSpPr txBox="1"/>
          <p:nvPr/>
        </p:nvSpPr>
        <p:spPr>
          <a:xfrm>
            <a:off x="6934200" y="990600"/>
            <a:ext cx="1676400" cy="1200329"/>
          </a:xfrm>
          <a:prstGeom prst="rect">
            <a:avLst/>
          </a:prstGeom>
          <a:solidFill>
            <a:srgbClr val="00FF00"/>
          </a:solidFill>
          <a:ln>
            <a:solidFill>
              <a:srgbClr val="0000FF"/>
            </a:solidFill>
          </a:ln>
        </p:spPr>
        <p:txBody>
          <a:bodyPr wrap="square" rtlCol="0">
            <a:spAutoFit/>
          </a:bodyPr>
          <a:lstStyle/>
          <a:p>
            <a:r>
              <a:rPr lang="en-US" b="1" u="sng" dirty="0" smtClean="0"/>
              <a:t>File 1 for US</a:t>
            </a:r>
            <a:endParaRPr lang="en-US" dirty="0" smtClean="0"/>
          </a:p>
          <a:p>
            <a:r>
              <a:rPr lang="en-US" dirty="0" smtClean="0"/>
              <a:t>Key1 = US-Val1</a:t>
            </a:r>
          </a:p>
          <a:p>
            <a:r>
              <a:rPr lang="en-US" dirty="0" smtClean="0"/>
              <a:t>Key2 = US-Val2</a:t>
            </a:r>
          </a:p>
          <a:p>
            <a:r>
              <a:rPr lang="en-US" dirty="0" smtClean="0"/>
              <a:t>Key3 = US-Val3</a:t>
            </a:r>
          </a:p>
        </p:txBody>
      </p:sp>
      <p:sp>
        <p:nvSpPr>
          <p:cNvPr id="8" name="TextBox 7"/>
          <p:cNvSpPr txBox="1"/>
          <p:nvPr/>
        </p:nvSpPr>
        <p:spPr>
          <a:xfrm>
            <a:off x="6934200" y="2286000"/>
            <a:ext cx="1676400" cy="1200329"/>
          </a:xfrm>
          <a:prstGeom prst="rect">
            <a:avLst/>
          </a:prstGeom>
          <a:solidFill>
            <a:srgbClr val="99FF99"/>
          </a:solidFill>
          <a:ln>
            <a:solidFill>
              <a:srgbClr val="0000FF"/>
            </a:solidFill>
          </a:ln>
        </p:spPr>
        <p:txBody>
          <a:bodyPr wrap="square" rtlCol="0">
            <a:spAutoFit/>
          </a:bodyPr>
          <a:lstStyle/>
          <a:p>
            <a:r>
              <a:rPr lang="en-US" b="1" u="sng" dirty="0" smtClean="0"/>
              <a:t>File 1 for VN</a:t>
            </a:r>
            <a:endParaRPr lang="en-US" dirty="0" smtClean="0"/>
          </a:p>
          <a:p>
            <a:r>
              <a:rPr lang="en-US" dirty="0" smtClean="0"/>
              <a:t>Key1 = VN-Val1</a:t>
            </a:r>
          </a:p>
          <a:p>
            <a:r>
              <a:rPr lang="en-US" dirty="0" smtClean="0"/>
              <a:t>Key 2= VN-Val2</a:t>
            </a:r>
          </a:p>
          <a:p>
            <a:r>
              <a:rPr lang="en-US" dirty="0" smtClean="0"/>
              <a:t>Key3 = VN-Val3</a:t>
            </a:r>
          </a:p>
        </p:txBody>
      </p:sp>
      <p:sp>
        <p:nvSpPr>
          <p:cNvPr id="9" name="TextBox 8"/>
          <p:cNvSpPr txBox="1"/>
          <p:nvPr/>
        </p:nvSpPr>
        <p:spPr>
          <a:xfrm>
            <a:off x="6934200" y="3581400"/>
            <a:ext cx="1676400" cy="1200329"/>
          </a:xfrm>
          <a:prstGeom prst="rect">
            <a:avLst/>
          </a:prstGeom>
          <a:solidFill>
            <a:srgbClr val="66FFFF"/>
          </a:solidFill>
          <a:ln>
            <a:solidFill>
              <a:srgbClr val="0000FF"/>
            </a:solidFill>
          </a:ln>
        </p:spPr>
        <p:txBody>
          <a:bodyPr wrap="square" rtlCol="0">
            <a:spAutoFit/>
          </a:bodyPr>
          <a:lstStyle/>
          <a:p>
            <a:r>
              <a:rPr lang="en-US" b="1" u="sng" dirty="0" smtClean="0"/>
              <a:t>File 1 for Japan</a:t>
            </a:r>
            <a:endParaRPr lang="en-US" dirty="0" smtClean="0"/>
          </a:p>
          <a:p>
            <a:r>
              <a:rPr lang="en-US" dirty="0" smtClean="0"/>
              <a:t>Key1 = JP-Val1</a:t>
            </a:r>
          </a:p>
          <a:p>
            <a:r>
              <a:rPr lang="en-US" dirty="0" smtClean="0"/>
              <a:t>Key2 = JP-Val2</a:t>
            </a:r>
          </a:p>
          <a:p>
            <a:r>
              <a:rPr lang="en-US" dirty="0" smtClean="0"/>
              <a:t>Key3 = JP-Val3</a:t>
            </a:r>
          </a:p>
        </p:txBody>
      </p:sp>
      <p:sp>
        <p:nvSpPr>
          <p:cNvPr id="10" name="TextBox 9"/>
          <p:cNvSpPr txBox="1"/>
          <p:nvPr/>
        </p:nvSpPr>
        <p:spPr>
          <a:xfrm>
            <a:off x="6934200" y="4953000"/>
            <a:ext cx="1676400" cy="1200329"/>
          </a:xfrm>
          <a:prstGeom prst="rect">
            <a:avLst/>
          </a:prstGeom>
          <a:solidFill>
            <a:srgbClr val="66FF99"/>
          </a:solidFill>
          <a:ln>
            <a:solidFill>
              <a:srgbClr val="0000FF"/>
            </a:solidFill>
          </a:ln>
        </p:spPr>
        <p:txBody>
          <a:bodyPr wrap="square" rtlCol="0">
            <a:spAutoFit/>
          </a:bodyPr>
          <a:lstStyle/>
          <a:p>
            <a:r>
              <a:rPr lang="en-US" b="1" u="sng" dirty="0" smtClean="0"/>
              <a:t>File 1 for …</a:t>
            </a:r>
            <a:endParaRPr lang="en-US" dirty="0" smtClean="0"/>
          </a:p>
          <a:p>
            <a:r>
              <a:rPr lang="en-US" dirty="0" smtClean="0"/>
              <a:t>Key1 = …</a:t>
            </a:r>
          </a:p>
          <a:p>
            <a:r>
              <a:rPr lang="en-US" dirty="0" smtClean="0"/>
              <a:t>Key3 = …</a:t>
            </a:r>
          </a:p>
          <a:p>
            <a:r>
              <a:rPr lang="en-US" dirty="0" smtClean="0"/>
              <a:t>Key4 = J…</a:t>
            </a:r>
          </a:p>
        </p:txBody>
      </p:sp>
      <p:sp>
        <p:nvSpPr>
          <p:cNvPr id="11" name="TextBox 10"/>
          <p:cNvSpPr txBox="1"/>
          <p:nvPr/>
        </p:nvSpPr>
        <p:spPr>
          <a:xfrm>
            <a:off x="762000" y="2055674"/>
            <a:ext cx="3124200" cy="1938992"/>
          </a:xfrm>
          <a:prstGeom prst="rect">
            <a:avLst/>
          </a:prstGeom>
          <a:solidFill>
            <a:schemeClr val="accent1">
              <a:lumMod val="20000"/>
              <a:lumOff val="80000"/>
            </a:schemeClr>
          </a:solidFill>
          <a:ln w="38100">
            <a:solidFill>
              <a:srgbClr val="0000FF"/>
            </a:solidFill>
          </a:ln>
        </p:spPr>
        <p:txBody>
          <a:bodyPr wrap="square" rtlCol="0">
            <a:spAutoFit/>
          </a:bodyPr>
          <a:lstStyle/>
          <a:p>
            <a:r>
              <a:rPr lang="en-US" sz="2000" b="1" u="sng" dirty="0" smtClean="0"/>
              <a:t>Program</a:t>
            </a:r>
            <a:endParaRPr lang="en-US" sz="2000" dirty="0" smtClean="0"/>
          </a:p>
          <a:p>
            <a:endParaRPr lang="en-US" sz="2000" b="1" u="sng" dirty="0" smtClean="0"/>
          </a:p>
          <a:p>
            <a:r>
              <a:rPr lang="en-US" sz="2000" b="1" dirty="0" smtClean="0"/>
              <a:t>ResourceBundle message;</a:t>
            </a:r>
          </a:p>
          <a:p>
            <a:r>
              <a:rPr lang="en-US" sz="2000" dirty="0" smtClean="0"/>
              <a:t>String </a:t>
            </a:r>
            <a:r>
              <a:rPr lang="en-US" sz="2000" b="1" dirty="0" smtClean="0"/>
              <a:t>s</a:t>
            </a:r>
            <a:r>
              <a:rPr lang="en-US" sz="2000" dirty="0" smtClean="0"/>
              <a:t>=   getString(</a:t>
            </a:r>
            <a:r>
              <a:rPr lang="en-US" sz="2000" b="1" dirty="0" smtClean="0"/>
              <a:t>KeyX</a:t>
            </a:r>
            <a:r>
              <a:rPr lang="en-US" sz="2000" dirty="0" smtClean="0"/>
              <a:t>);</a:t>
            </a:r>
          </a:p>
          <a:p>
            <a:endParaRPr lang="en-US" sz="2000" b="1" u="sng" dirty="0" smtClean="0"/>
          </a:p>
          <a:p>
            <a:endParaRPr lang="en-US" sz="2000" b="1" u="sng" dirty="0"/>
          </a:p>
        </p:txBody>
      </p:sp>
      <p:cxnSp>
        <p:nvCxnSpPr>
          <p:cNvPr id="13" name="Straight Arrow Connector 12"/>
          <p:cNvCxnSpPr/>
          <p:nvPr/>
        </p:nvCxnSpPr>
        <p:spPr>
          <a:xfrm>
            <a:off x="3733800" y="2895600"/>
            <a:ext cx="3200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267200" y="2590800"/>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Bundles </a:t>
            </a:r>
            <a:endParaRPr lang="en-US" dirty="0"/>
          </a:p>
        </p:txBody>
      </p:sp>
      <p:sp>
        <p:nvSpPr>
          <p:cNvPr id="15" name="TextBox 14"/>
          <p:cNvSpPr txBox="1"/>
          <p:nvPr/>
        </p:nvSpPr>
        <p:spPr>
          <a:xfrm>
            <a:off x="685800" y="4343400"/>
            <a:ext cx="5486400" cy="1200329"/>
          </a:xfrm>
          <a:prstGeom prst="rect">
            <a:avLst/>
          </a:prstGeom>
          <a:noFill/>
        </p:spPr>
        <p:txBody>
          <a:bodyPr wrap="square" rtlCol="0">
            <a:spAutoFit/>
          </a:bodyPr>
          <a:lstStyle/>
          <a:p>
            <a:r>
              <a:rPr lang="en-US" sz="2400" dirty="0" smtClean="0"/>
              <a:t>An object (resourceBundle) bundles (associates) with a specific file  in which contents are prepared as pairs &lt;K,V&gt;</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10600" cy="685800"/>
          </a:xfrm>
        </p:spPr>
        <p:txBody>
          <a:bodyPr>
            <a:normAutofit fontScale="90000"/>
          </a:bodyPr>
          <a:lstStyle/>
          <a:p>
            <a:r>
              <a:rPr lang="en-US" dirty="0" smtClean="0"/>
              <a:t>5- Basic Java APIs for Internationalization</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8</a:t>
            </a:fld>
            <a:endParaRPr kumimoji="0" lang="en-US" dirty="0"/>
          </a:p>
        </p:txBody>
      </p:sp>
      <p:graphicFrame>
        <p:nvGraphicFramePr>
          <p:cNvPr id="7" name="Table 6"/>
          <p:cNvGraphicFramePr>
            <a:graphicFrameLocks noGrp="1"/>
          </p:cNvGraphicFramePr>
          <p:nvPr>
            <p:extLst>
              <p:ext uri="{D42A27DB-BD31-4B8C-83A1-F6EECF244321}">
                <p14:modId xmlns:p14="http://schemas.microsoft.com/office/powerpoint/2010/main" val="1209055992"/>
              </p:ext>
            </p:extLst>
          </p:nvPr>
        </p:nvGraphicFramePr>
        <p:xfrm>
          <a:off x="304800" y="990600"/>
          <a:ext cx="8534400" cy="5276850"/>
        </p:xfrm>
        <a:graphic>
          <a:graphicData uri="http://schemas.openxmlformats.org/drawingml/2006/table">
            <a:tbl>
              <a:tblPr firstRow="1" bandRow="1">
                <a:tableStyleId>{5C22544A-7EE6-4342-B048-85BDC9FD1C3A}</a:tableStyleId>
              </a:tblPr>
              <a:tblGrid>
                <a:gridCol w="3048000"/>
                <a:gridCol w="5486400"/>
              </a:tblGrid>
              <a:tr h="704850">
                <a:tc>
                  <a:txBody>
                    <a:bodyPr/>
                    <a:lstStyle/>
                    <a:p>
                      <a:r>
                        <a:rPr lang="en-US" dirty="0" smtClean="0"/>
                        <a:t>Class</a:t>
                      </a:r>
                      <a:endParaRPr lang="en-US" dirty="0"/>
                    </a:p>
                  </a:txBody>
                  <a:tcPr/>
                </a:tc>
                <a:tc>
                  <a:txBody>
                    <a:bodyPr/>
                    <a:lstStyle/>
                    <a:p>
                      <a:r>
                        <a:rPr lang="en-US" dirty="0" smtClean="0"/>
                        <a:t>Description</a:t>
                      </a:r>
                      <a:endParaRPr lang="en-US" dirty="0"/>
                    </a:p>
                  </a:txBody>
                  <a:tcPr/>
                </a:tc>
              </a:tr>
              <a:tr h="704850">
                <a:tc>
                  <a:txBody>
                    <a:bodyPr/>
                    <a:lstStyle/>
                    <a:p>
                      <a:r>
                        <a:rPr lang="en-US" dirty="0" smtClean="0">
                          <a:latin typeface="Arial" pitchFamily="34" charset="0"/>
                          <a:cs typeface="Arial" pitchFamily="34" charset="0"/>
                        </a:rPr>
                        <a:t>java.util.</a:t>
                      </a:r>
                      <a:r>
                        <a:rPr lang="en-US" b="1" dirty="0" smtClean="0">
                          <a:latin typeface="Arial" pitchFamily="34" charset="0"/>
                          <a:cs typeface="Arial" pitchFamily="34" charset="0"/>
                        </a:rPr>
                        <a:t>Locale</a:t>
                      </a:r>
                      <a:endParaRPr lang="en-US" b="1" dirty="0">
                        <a:latin typeface="Arial" pitchFamily="34" charset="0"/>
                        <a:cs typeface="Arial" pitchFamily="34" charset="0"/>
                      </a:endParaRPr>
                    </a:p>
                  </a:txBody>
                  <a:tcPr/>
                </a:tc>
                <a:tc>
                  <a:txBody>
                    <a:bodyPr/>
                    <a:lstStyle/>
                    <a:p>
                      <a:r>
                        <a:rPr kumimoji="0" lang="en-US" b="0" i="0" kern="1200" dirty="0" smtClean="0">
                          <a:solidFill>
                            <a:schemeClr val="dk1"/>
                          </a:solidFill>
                          <a:latin typeface="+mn-lt"/>
                          <a:ea typeface="+mn-ea"/>
                          <a:cs typeface="+mn-cs"/>
                        </a:rPr>
                        <a:t>A </a:t>
                      </a:r>
                      <a:r>
                        <a:rPr lang="en-US" dirty="0" smtClean="0"/>
                        <a:t>Locale</a:t>
                      </a:r>
                      <a:r>
                        <a:rPr kumimoji="0" lang="en-US" b="0" i="0" kern="1200" dirty="0" smtClean="0">
                          <a:solidFill>
                            <a:schemeClr val="dk1"/>
                          </a:solidFill>
                          <a:latin typeface="+mn-lt"/>
                          <a:ea typeface="+mn-ea"/>
                          <a:cs typeface="+mn-cs"/>
                        </a:rPr>
                        <a:t> object represents a specific geographical, political, or cultural region. Data: </a:t>
                      </a:r>
                      <a:r>
                        <a:rPr kumimoji="0" lang="en-US" b="1" i="0" kern="1200" dirty="0" smtClean="0">
                          <a:solidFill>
                            <a:schemeClr val="dk1"/>
                          </a:solidFill>
                          <a:latin typeface="+mn-lt"/>
                          <a:ea typeface="+mn-ea"/>
                          <a:cs typeface="+mn-cs"/>
                        </a:rPr>
                        <a:t>language, country</a:t>
                      </a:r>
                    </a:p>
                    <a:p>
                      <a:r>
                        <a:rPr kumimoji="0" lang="en-US" b="0" i="0" kern="1200" dirty="0" smtClean="0">
                          <a:solidFill>
                            <a:schemeClr val="dk1"/>
                          </a:solidFill>
                          <a:latin typeface="+mn-lt"/>
                          <a:ea typeface="+mn-ea"/>
                          <a:cs typeface="+mn-cs"/>
                        </a:rPr>
                        <a:t>Some constants are defined</a:t>
                      </a:r>
                      <a:r>
                        <a:rPr kumimoji="0" lang="en-US" b="0" i="0" kern="1200" baseline="0" dirty="0" smtClean="0">
                          <a:solidFill>
                            <a:schemeClr val="dk1"/>
                          </a:solidFill>
                          <a:latin typeface="+mn-lt"/>
                          <a:ea typeface="+mn-ea"/>
                          <a:cs typeface="+mn-cs"/>
                        </a:rPr>
                        <a:t> for some locales </a:t>
                      </a:r>
                      <a:endParaRPr lang="en-US" dirty="0"/>
                    </a:p>
                  </a:txBody>
                  <a:tcPr/>
                </a:tc>
              </a:tr>
              <a:tr h="7048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dk1"/>
                          </a:solidFill>
                          <a:latin typeface="Arial" pitchFamily="34" charset="0"/>
                          <a:ea typeface="+mn-ea"/>
                          <a:cs typeface="Arial" pitchFamily="34" charset="0"/>
                        </a:rPr>
                        <a:t>java.util.</a:t>
                      </a:r>
                      <a:r>
                        <a:rPr kumimoji="0" lang="en-US" b="1" i="0" kern="1200" dirty="0" smtClean="0">
                          <a:solidFill>
                            <a:schemeClr val="dk1"/>
                          </a:solidFill>
                          <a:latin typeface="Arial" pitchFamily="34" charset="0"/>
                          <a:ea typeface="+mn-ea"/>
                          <a:cs typeface="Arial" pitchFamily="34" charset="0"/>
                        </a:rPr>
                        <a:t>ResourceBundle</a:t>
                      </a:r>
                    </a:p>
                    <a:p>
                      <a:endParaRPr lang="en-US" dirty="0">
                        <a:latin typeface="Arial" pitchFamily="34" charset="0"/>
                        <a:cs typeface="Arial" pitchFamily="34" charset="0"/>
                      </a:endParaRPr>
                    </a:p>
                  </a:txBody>
                  <a:tcPr/>
                </a:tc>
                <a:tc>
                  <a:txBody>
                    <a:bodyPr/>
                    <a:lstStyle/>
                    <a:p>
                      <a:r>
                        <a:rPr kumimoji="0" lang="en-US" b="0" i="0" kern="1200" dirty="0" smtClean="0">
                          <a:solidFill>
                            <a:schemeClr val="dk1"/>
                          </a:solidFill>
                          <a:latin typeface="+mn-lt"/>
                          <a:ea typeface="+mn-ea"/>
                          <a:cs typeface="+mn-cs"/>
                        </a:rPr>
                        <a:t>Resource bundles </a:t>
                      </a:r>
                      <a:r>
                        <a:rPr kumimoji="0" lang="en-US" b="1" i="0" kern="1200" dirty="0" smtClean="0">
                          <a:solidFill>
                            <a:schemeClr val="dk1"/>
                          </a:solidFill>
                          <a:latin typeface="+mn-lt"/>
                          <a:ea typeface="+mn-ea"/>
                          <a:cs typeface="+mn-cs"/>
                        </a:rPr>
                        <a:t>contain locale-specific objects</a:t>
                      </a:r>
                      <a:r>
                        <a:rPr kumimoji="0" lang="en-US" b="0" i="0" kern="1200" dirty="0" smtClean="0">
                          <a:solidFill>
                            <a:schemeClr val="dk1"/>
                          </a:solidFill>
                          <a:latin typeface="+mn-lt"/>
                          <a:ea typeface="+mn-ea"/>
                          <a:cs typeface="+mn-cs"/>
                        </a:rPr>
                        <a:t>. When your program needs a locale-specific resource, a </a:t>
                      </a:r>
                      <a:r>
                        <a:rPr lang="en-US" dirty="0" smtClean="0"/>
                        <a:t>String</a:t>
                      </a:r>
                      <a:r>
                        <a:rPr kumimoji="0" lang="en-US" b="0" i="0" kern="1200" dirty="0" smtClean="0">
                          <a:solidFill>
                            <a:schemeClr val="dk1"/>
                          </a:solidFill>
                          <a:latin typeface="+mn-lt"/>
                          <a:ea typeface="+mn-ea"/>
                          <a:cs typeface="+mn-cs"/>
                        </a:rPr>
                        <a:t> for example, your program can load it from the resource bundle that is appropriate for the current user's locale. A template file for this goal was defined including pairs &lt;key, value&gt;</a:t>
                      </a:r>
                    </a:p>
                    <a:p>
                      <a:r>
                        <a:rPr kumimoji="0" lang="en-US" b="0" i="0" kern="1200" dirty="0" smtClean="0">
                          <a:solidFill>
                            <a:schemeClr val="dk1"/>
                          </a:solidFill>
                          <a:latin typeface="+mn-lt"/>
                          <a:ea typeface="+mn-ea"/>
                          <a:cs typeface="+mn-cs"/>
                        </a:rPr>
                        <a:t>Filename of a resource</a:t>
                      </a:r>
                      <a:r>
                        <a:rPr kumimoji="0" lang="en-US" b="0" i="0" kern="1200" baseline="0" dirty="0" smtClean="0">
                          <a:solidFill>
                            <a:schemeClr val="dk1"/>
                          </a:solidFill>
                          <a:latin typeface="+mn-lt"/>
                          <a:ea typeface="+mn-ea"/>
                          <a:cs typeface="+mn-cs"/>
                        </a:rPr>
                        <a:t> bundle must be:</a:t>
                      </a:r>
                    </a:p>
                    <a:p>
                      <a:r>
                        <a:rPr kumimoji="0" lang="en-US" b="1" i="0" kern="1200" baseline="0" dirty="0" err="1" smtClean="0">
                          <a:solidFill>
                            <a:schemeClr val="dk1"/>
                          </a:solidFill>
                          <a:latin typeface="+mn-lt"/>
                          <a:ea typeface="+mn-ea"/>
                          <a:cs typeface="+mn-cs"/>
                        </a:rPr>
                        <a:t>prefix_language_NATION.properties</a:t>
                      </a:r>
                      <a:endParaRPr kumimoji="0" lang="en-US" b="1" i="0" kern="1200" baseline="0" dirty="0" smtClean="0">
                        <a:solidFill>
                          <a:schemeClr val="dk1"/>
                        </a:solidFill>
                        <a:latin typeface="+mn-lt"/>
                        <a:ea typeface="+mn-ea"/>
                        <a:cs typeface="+mn-cs"/>
                      </a:endParaRPr>
                    </a:p>
                    <a:p>
                      <a:r>
                        <a:rPr kumimoji="0" lang="en-US" b="1" i="0" kern="1200" baseline="0" dirty="0" smtClean="0">
                          <a:solidFill>
                            <a:schemeClr val="dk1"/>
                          </a:solidFill>
                          <a:latin typeface="+mn-lt"/>
                          <a:ea typeface="+mn-ea"/>
                          <a:cs typeface="+mn-cs"/>
                        </a:rPr>
                        <a:t>(prefix:  user-defined string)</a:t>
                      </a:r>
                    </a:p>
                    <a:p>
                      <a:r>
                        <a:rPr kumimoji="0" lang="en-US" b="1" i="1" u="sng" kern="1200" baseline="0" dirty="0" smtClean="0">
                          <a:solidFill>
                            <a:schemeClr val="dk1"/>
                          </a:solidFill>
                          <a:latin typeface="+mn-lt"/>
                          <a:ea typeface="+mn-ea"/>
                          <a:cs typeface="+mn-cs"/>
                        </a:rPr>
                        <a:t>Examples:  </a:t>
                      </a:r>
                    </a:p>
                    <a:p>
                      <a:r>
                        <a:rPr kumimoji="0" lang="en-US" b="1" i="0" kern="1200" baseline="0" dirty="0" smtClean="0">
                          <a:solidFill>
                            <a:schemeClr val="dk1"/>
                          </a:solidFill>
                          <a:latin typeface="+mn-lt"/>
                          <a:ea typeface="+mn-ea"/>
                          <a:cs typeface="+mn-cs"/>
                        </a:rPr>
                        <a:t>MessagesBundle_de_DE.properties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dk1"/>
                          </a:solidFill>
                          <a:latin typeface="+mn-lt"/>
                          <a:ea typeface="+mn-ea"/>
                          <a:cs typeface="+mn-cs"/>
                        </a:rPr>
                        <a:t>MessagesBundle_en_US.properties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err="1" smtClean="0">
                          <a:solidFill>
                            <a:schemeClr val="dk1"/>
                          </a:solidFill>
                          <a:latin typeface="+mn-lt"/>
                          <a:ea typeface="+mn-ea"/>
                          <a:cs typeface="+mn-cs"/>
                        </a:rPr>
                        <a:t>MessagesBundle_vi_VN.properties</a:t>
                      </a:r>
                      <a:endParaRPr kumimoji="0" lang="en-US" b="1" i="0"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dk1"/>
                          </a:solidFill>
                          <a:latin typeface="+mn-lt"/>
                          <a:ea typeface="+mn-ea"/>
                          <a:cs typeface="+mn-cs"/>
                        </a:rPr>
                        <a:t>(prefix = MessagesBundle)</a:t>
                      </a:r>
                      <a:endParaRPr lang="en-US" b="1"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96200" cy="1066800"/>
          </a:xfrm>
        </p:spPr>
        <p:txBody>
          <a:bodyPr>
            <a:normAutofit fontScale="90000"/>
          </a:bodyPr>
          <a:lstStyle/>
          <a:p>
            <a:r>
              <a:rPr lang="en-US" dirty="0" smtClean="0"/>
              <a:t>6- Steps for Internationalizing </a:t>
            </a:r>
            <a:br>
              <a:rPr lang="en-US" dirty="0" smtClean="0"/>
            </a:br>
            <a:r>
              <a:rPr lang="en-US" dirty="0" smtClean="0"/>
              <a:t>a Program</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9</a:t>
            </a:fld>
            <a:endParaRPr kumimoji="0" lang="en-US" dirty="0"/>
          </a:p>
        </p:txBody>
      </p:sp>
      <p:graphicFrame>
        <p:nvGraphicFramePr>
          <p:cNvPr id="6" name="Table 5"/>
          <p:cNvGraphicFramePr>
            <a:graphicFrameLocks noGrp="1"/>
          </p:cNvGraphicFramePr>
          <p:nvPr>
            <p:extLst>
              <p:ext uri="{D42A27DB-BD31-4B8C-83A1-F6EECF244321}">
                <p14:modId xmlns:p14="http://schemas.microsoft.com/office/powerpoint/2010/main" val="1810672497"/>
              </p:ext>
            </p:extLst>
          </p:nvPr>
        </p:nvGraphicFramePr>
        <p:xfrm>
          <a:off x="533400" y="1066800"/>
          <a:ext cx="8229600" cy="5299166"/>
        </p:xfrm>
        <a:graphic>
          <a:graphicData uri="http://schemas.openxmlformats.org/drawingml/2006/table">
            <a:tbl>
              <a:tblPr firstRow="1" bandRow="1">
                <a:tableStyleId>{5C22544A-7EE6-4342-B048-85BDC9FD1C3A}</a:tableStyleId>
              </a:tblPr>
              <a:tblGrid>
                <a:gridCol w="762000"/>
                <a:gridCol w="7467600"/>
              </a:tblGrid>
              <a:tr h="500743">
                <a:tc>
                  <a:txBody>
                    <a:bodyPr/>
                    <a:lstStyle/>
                    <a:p>
                      <a:r>
                        <a:rPr lang="en-US" sz="2400" dirty="0" smtClean="0"/>
                        <a:t>Step</a:t>
                      </a:r>
                      <a:endParaRPr lang="en-US" sz="2400" dirty="0"/>
                    </a:p>
                  </a:txBody>
                  <a:tcPr/>
                </a:tc>
                <a:tc>
                  <a:txBody>
                    <a:bodyPr/>
                    <a:lstStyle/>
                    <a:p>
                      <a:r>
                        <a:rPr lang="en-US" sz="2400" dirty="0" smtClean="0"/>
                        <a:t>Description</a:t>
                      </a:r>
                      <a:endParaRPr lang="en-US" sz="2400" dirty="0"/>
                    </a:p>
                  </a:txBody>
                  <a:tcPr/>
                </a:tc>
              </a:tr>
              <a:tr h="500743">
                <a:tc>
                  <a:txBody>
                    <a:bodyPr/>
                    <a:lstStyle/>
                    <a:p>
                      <a:r>
                        <a:rPr lang="en-US" sz="2400" dirty="0" smtClean="0"/>
                        <a:t>1</a:t>
                      </a:r>
                      <a:endParaRPr lang="en-US" sz="2400" dirty="0"/>
                    </a:p>
                  </a:txBody>
                  <a:tcPr/>
                </a:tc>
                <a:tc>
                  <a:txBody>
                    <a:bodyPr/>
                    <a:lstStyle/>
                    <a:p>
                      <a:r>
                        <a:rPr lang="en-US" sz="2400" dirty="0" smtClean="0"/>
                        <a:t>Determining means data will be presented to user</a:t>
                      </a:r>
                      <a:endParaRPr lang="en-US" sz="2400" dirty="0"/>
                    </a:p>
                  </a:txBody>
                  <a:tcPr/>
                </a:tc>
              </a:tr>
              <a:tr h="500743">
                <a:tc>
                  <a:txBody>
                    <a:bodyPr/>
                    <a:lstStyle/>
                    <a:p>
                      <a:r>
                        <a:rPr lang="en-US" sz="2400" dirty="0" smtClean="0"/>
                        <a:t>2</a:t>
                      </a:r>
                      <a:endParaRPr lang="en-US" sz="2400" dirty="0"/>
                    </a:p>
                  </a:txBody>
                  <a:tcPr/>
                </a:tc>
                <a:tc>
                  <a:txBody>
                    <a:bodyPr/>
                    <a:lstStyle/>
                    <a:p>
                      <a:r>
                        <a:rPr lang="en-US" sz="2400" dirty="0" smtClean="0"/>
                        <a:t>Creating resource file using the format:</a:t>
                      </a:r>
                    </a:p>
                    <a:p>
                      <a:r>
                        <a:rPr lang="en-US" sz="2400" dirty="0" smtClean="0"/>
                        <a:t>Key1 = Value1</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Key2 = Value2</a:t>
                      </a:r>
                    </a:p>
                    <a:p>
                      <a:r>
                        <a:rPr lang="en-US" sz="2400" dirty="0" smtClean="0"/>
                        <a:t>…</a:t>
                      </a:r>
                      <a:endParaRPr lang="en-US" sz="2400" dirty="0"/>
                    </a:p>
                  </a:txBody>
                  <a:tcPr/>
                </a:tc>
              </a:tr>
              <a:tr h="500743">
                <a:tc>
                  <a:txBody>
                    <a:bodyPr/>
                    <a:lstStyle/>
                    <a:p>
                      <a:r>
                        <a:rPr lang="en-US" sz="2400" dirty="0" smtClean="0"/>
                        <a:t>3</a:t>
                      </a:r>
                      <a:endParaRPr lang="en-US" sz="2400" dirty="0"/>
                    </a:p>
                  </a:txBody>
                  <a:tcPr/>
                </a:tc>
                <a:tc>
                  <a:txBody>
                    <a:bodyPr/>
                    <a:lstStyle/>
                    <a:p>
                      <a:r>
                        <a:rPr lang="en-US" sz="2400" dirty="0" smtClean="0"/>
                        <a:t>Develop the</a:t>
                      </a:r>
                      <a:r>
                        <a:rPr lang="en-US" sz="2400" baseline="0" dirty="0" smtClean="0"/>
                        <a:t> program. All data presented to users must be gotten from the appropriate resource file using classes </a:t>
                      </a:r>
                      <a:r>
                        <a:rPr lang="en-US" sz="2400" b="1" baseline="0" dirty="0" smtClean="0"/>
                        <a:t>Locale, </a:t>
                      </a:r>
                      <a:r>
                        <a:rPr lang="en-US" sz="2400" b="1" baseline="0" dirty="0" smtClean="0"/>
                        <a:t>ResourceBundle</a:t>
                      </a:r>
                      <a:endParaRPr lang="en-US" sz="2400" dirty="0"/>
                    </a:p>
                  </a:txBody>
                  <a:tcPr/>
                </a:tc>
              </a:tr>
              <a:tr h="500743">
                <a:tc>
                  <a:txBody>
                    <a:bodyPr/>
                    <a:lstStyle/>
                    <a:p>
                      <a:r>
                        <a:rPr lang="en-US" sz="2400" dirty="0" smtClean="0"/>
                        <a:t>4</a:t>
                      </a:r>
                      <a:endParaRPr lang="en-US" sz="2400" dirty="0"/>
                    </a:p>
                  </a:txBody>
                  <a:tcPr/>
                </a:tc>
                <a:tc>
                  <a:txBody>
                    <a:bodyPr/>
                    <a:lstStyle/>
                    <a:p>
                      <a:r>
                        <a:rPr lang="en-US" sz="2400" dirty="0" smtClean="0"/>
                        <a:t>Making program configuration</a:t>
                      </a:r>
                      <a:r>
                        <a:rPr lang="en-US" sz="2400" baseline="0" dirty="0" smtClean="0"/>
                        <a:t> using the syntax:</a:t>
                      </a:r>
                    </a:p>
                    <a:p>
                      <a:r>
                        <a:rPr lang="en-US" sz="2400" b="1" baseline="0" dirty="0" smtClean="0"/>
                        <a:t>java package. class </a:t>
                      </a:r>
                      <a:r>
                        <a:rPr lang="en-US" sz="2400" b="1" baseline="0" dirty="0" smtClean="0"/>
                        <a:t>language nation </a:t>
                      </a:r>
                      <a:endParaRPr lang="en-US" sz="2400" b="0" baseline="0" dirty="0" smtClean="0"/>
                    </a:p>
                    <a:p>
                      <a:r>
                        <a:rPr lang="en-US" sz="2400" b="0" i="1" u="sng" baseline="0" dirty="0" smtClean="0"/>
                        <a:t>Example</a:t>
                      </a:r>
                      <a:endParaRPr lang="en-US" sz="2400" b="1" i="0" u="sn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1" baseline="0" dirty="0" smtClean="0">
                          <a:latin typeface="Arial" pitchFamily="34" charset="0"/>
                          <a:cs typeface="Arial" pitchFamily="34" charset="0"/>
                        </a:rPr>
                        <a:t>java </a:t>
                      </a:r>
                      <a:r>
                        <a:rPr lang="en-US" sz="2400" b="1" baseline="0" dirty="0" err="1" smtClean="0">
                          <a:latin typeface="Arial" pitchFamily="34" charset="0"/>
                          <a:cs typeface="Arial" pitchFamily="34" charset="0"/>
                        </a:rPr>
                        <a:t>package.class</a:t>
                      </a:r>
                      <a:r>
                        <a:rPr lang="en-US" sz="2400" b="1" baseline="0" dirty="0" smtClean="0">
                          <a:latin typeface="Arial" pitchFamily="34" charset="0"/>
                          <a:cs typeface="Arial" pitchFamily="34" charset="0"/>
                        </a:rPr>
                        <a:t> vi VN</a:t>
                      </a:r>
                      <a:endParaRPr lang="en-US" sz="2400" b="0" baseline="0" dirty="0" smtClean="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378</TotalTime>
  <Words>572</Words>
  <Application>Microsoft Office PowerPoint</Application>
  <PresentationFormat>On-screen Show (4:3)</PresentationFormat>
  <Paragraphs>164</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Lecture 6 Java Internationalization Part 1</vt:lpstr>
      <vt:lpstr>Objectives</vt:lpstr>
      <vt:lpstr>Contents</vt:lpstr>
      <vt:lpstr>1- Internationalization?</vt:lpstr>
      <vt:lpstr>2- Localization?</vt:lpstr>
      <vt:lpstr>3- Which contents of a program can be internationlized?</vt:lpstr>
      <vt:lpstr>4- A way to Internationalize a Program</vt:lpstr>
      <vt:lpstr>5- Basic Java APIs for Internationalization</vt:lpstr>
      <vt:lpstr>6- Steps for Internationalizing  a Program</vt:lpstr>
      <vt:lpstr>Demo 1</vt:lpstr>
      <vt:lpstr>Demo 1…</vt:lpstr>
      <vt:lpstr>Demo 1…</vt:lpstr>
      <vt:lpstr>Demo 1…</vt:lpstr>
      <vt:lpstr>Demo 1…</vt:lpstr>
      <vt:lpstr>Demo 1…</vt:lpstr>
      <vt:lpstr>Demo 1…</vt:lpstr>
      <vt:lpstr>Demo 1…</vt:lpstr>
      <vt:lpstr>Demo 1…</vt:lpstr>
      <vt:lpstr>Demo 1…</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hung</cp:lastModifiedBy>
  <cp:revision>42</cp:revision>
  <dcterms:created xsi:type="dcterms:W3CDTF">2014-12-30T03:31:12Z</dcterms:created>
  <dcterms:modified xsi:type="dcterms:W3CDTF">2015-10-12T08:21:12Z</dcterms:modified>
</cp:coreProperties>
</file>