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F3F1AD-A6C8-4C78-BEB8-D5953CBF7958}">
  <a:tblStyle styleId="{35F3F1AD-A6C8-4C78-BEB8-D5953CBF79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16fa2e6e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16fa2e6e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16fa7999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16fa7999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16fa7999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16fa7999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16fa799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16fa799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16fa7999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16fa7999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16fa7999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16fa7999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16fa7999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16fa7999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16fa7999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16fa7999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16fa2e6e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16fa2e6e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16fa2e6e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16fa2e6e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16fa2e6e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16fa2e6e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16fa2e6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16fa2e6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16fa2e6e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16fa2e6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16fa2e6e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16fa2e6e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16fa7999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16fa7999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16fa7999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16fa7999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nationalgeographic.org/encyclopedia/el-nin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2 -Group 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NI</a:t>
            </a:r>
            <a:r>
              <a:rPr lang="en"/>
              <a:t>N</a:t>
            </a:r>
            <a:r>
              <a:rPr lang="en"/>
              <a:t>O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 Pham, Kwabena Baffour, Alex Lopez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250" y="617077"/>
            <a:ext cx="5680800" cy="420665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>
            <p:ph type="title"/>
          </p:nvPr>
        </p:nvSpPr>
        <p:spPr>
          <a:xfrm>
            <a:off x="702550" y="395700"/>
            <a:ext cx="28080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Analysis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49" name="Google Shape;149;p22"/>
          <p:cNvSpPr txBox="1"/>
          <p:nvPr/>
        </p:nvSpPr>
        <p:spPr>
          <a:xfrm>
            <a:off x="257625" y="1341400"/>
            <a:ext cx="3599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Predicted values and their corresponding actual values showed a wide difference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humidity variable has less effects on climate variations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Humidity alone is not the best prediction variable for weather conditions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Fill up NA values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1225" y="2053000"/>
            <a:ext cx="3300900" cy="23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is missing in columns: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Zonal Winds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Meridional Winds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Humidity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Air Temp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 Surface Temp</a:t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8025" y="1431525"/>
            <a:ext cx="3425850" cy="307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730000" y="1318650"/>
            <a:ext cx="3300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Fill up NA values using prediction</a:t>
            </a:r>
            <a:endParaRPr sz="2400"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730000" y="2249825"/>
            <a:ext cx="3300900" cy="22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Slice target column into 2 sets of NA values and numeric values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Drop/fill train dataset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Fill up X_test NA values with </a:t>
            </a:r>
            <a:r>
              <a:rPr lang="en" sz="1400"/>
              <a:t>column</a:t>
            </a:r>
            <a:r>
              <a:rPr lang="en" sz="1400"/>
              <a:t> mean value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Predict missing values using LinearRegression model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Add predicted values into current dataframe</a:t>
            </a:r>
            <a:endParaRPr sz="1400"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700" y="485450"/>
            <a:ext cx="4808301" cy="4513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730000" y="1318650"/>
            <a:ext cx="3300900" cy="9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Fill up NA values using prediction</a:t>
            </a:r>
            <a:endParaRPr sz="2400"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300" y="663050"/>
            <a:ext cx="4808302" cy="4291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Analysis</a:t>
            </a:r>
            <a:endParaRPr sz="2400"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143950" y="2075900"/>
            <a:ext cx="3127200" cy="25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Linear Regression result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R2 score: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Drop NA for training set: 0.4983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Fill up NA for training set: 0.5034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 more than 20% compared to method of filling by mean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Error distribution spreads mostly in positive half of plot</a:t>
            </a:r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2125" y="1235925"/>
            <a:ext cx="2414550" cy="385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8538" y="2075900"/>
            <a:ext cx="3246200" cy="217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3477525" y="4389300"/>
            <a:ext cx="31272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Predicted ‘Sea Surface Temp’ using prediction filling method.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730000" y="1318650"/>
            <a:ext cx="19122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R2 score comparison</a:t>
            </a:r>
            <a:endParaRPr sz="2400"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225375" y="2331225"/>
            <a:ext cx="2461200" cy="25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6" name="Google Shape;186;p27"/>
          <p:cNvGraphicFramePr/>
          <p:nvPr/>
        </p:nvGraphicFramePr>
        <p:xfrm>
          <a:off x="2813600" y="1582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{35F3F1AD-A6C8-4C78-BEB8-D5953CBF7958}</a:tableStyleId>
              </a:tblPr>
              <a:tblGrid>
                <a:gridCol w="1569650"/>
                <a:gridCol w="1569650"/>
                <a:gridCol w="1569650"/>
                <a:gridCol w="1569650"/>
              </a:tblGrid>
              <a:tr h="64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Drop NAs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Fill up with means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Fill up with prediction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4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Zonal Winds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0.3408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0.2014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0.3882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4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Meridional Winds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0.1644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0.1708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0.2236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4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Humidity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0.2152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0.1365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0.3441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4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Air Temp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0.3527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0.3268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0.4738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Sea Surface Temp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0.3802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0.3690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0.4983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721225" y="2109200"/>
            <a:ext cx="6894000" cy="22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Using linear regression to fill N/As will yield better results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Humidity is not a good  prediction variable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 compared to Air Temp and Sea Surface temp which are better prediction variable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7206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El Niño is a climate pattern that describes the unusual warming of surface waters in the eastern tropical Pacific Ocean.These </a:t>
            </a: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events occur irregularly at two- to seven-year intervals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El Niño has an impact on ocean temperatures, the speed and strength of ocean currents, the health of coastal fisheries, and local weather from Australia to South America and beyond.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El Niño events are defined by their wide-ranging teleconnections. Teleconnections are large-scale, long-lasting climate anomalies or patterns that are related to each other and can affect much of the globe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 Events of 1982-83 and 1997-98 were the most intense of the 20th century. During the 1982-83 event, sea surface temperatures in the eastern tropical Pacific were 9-18° F above normal.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 The 1997-98 event produced drought conditions in Indonesia, Malaysia, and the Philippines. In the United States, increased winter rainfall hit California, while the Midwest experienced record-breaking warm temperatures during a period known as “the year without a winter.”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https://www.nationalgeographic.org/encyclopedia/el-nino/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178,xx0 Entries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225" y="2158825"/>
            <a:ext cx="6147973" cy="23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clean up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Drop the Date column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Fill up the N/A Values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Two fill Methods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Using the mean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Using linear regression Prediction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Used </a:t>
            </a:r>
            <a:r>
              <a:rPr lang="en" sz="1600"/>
              <a:t>linear regression prediction to model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Wanted to see how </a:t>
            </a:r>
            <a:r>
              <a:rPr lang="en"/>
              <a:t>accurate</a:t>
            </a:r>
            <a:r>
              <a:rPr lang="en"/>
              <a:t> we could predict the air </a:t>
            </a:r>
            <a:r>
              <a:rPr lang="en"/>
              <a:t>temperature</a:t>
            </a:r>
            <a:r>
              <a:rPr lang="en"/>
              <a:t> 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78.7XX % </a:t>
            </a:r>
            <a:r>
              <a:rPr lang="en"/>
              <a:t>prediction rate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Very high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Predicted values was very close to actual values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At most  within +- 2.5 digits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2850" y="830750"/>
            <a:ext cx="3597950" cy="38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Points were very condensed and showed an odd shape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noticed that when either the air temp or </a:t>
            </a:r>
            <a:r>
              <a:rPr lang="en"/>
              <a:t>Sea Surface</a:t>
            </a:r>
            <a:r>
              <a:rPr lang="en"/>
              <a:t> temp were the </a:t>
            </a:r>
            <a:r>
              <a:rPr lang="en"/>
              <a:t>dependent it gave a </a:t>
            </a:r>
            <a:r>
              <a:rPr lang="en"/>
              <a:t> strong score.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9425" y="1225950"/>
            <a:ext cx="4026726" cy="2691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73350" y="2177100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Dropped</a:t>
            </a:r>
            <a:r>
              <a:rPr lang="en"/>
              <a:t> sea surface </a:t>
            </a:r>
            <a:r>
              <a:rPr lang="en"/>
              <a:t>temperature</a:t>
            </a:r>
            <a:r>
              <a:rPr lang="en"/>
              <a:t> as an independent var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Score of 32.XX%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Huge difference in score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Error is now larger. 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275" y="1505475"/>
            <a:ext cx="2077400" cy="263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7650" y="1505475"/>
            <a:ext cx="3214749" cy="237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453850" y="253550"/>
            <a:ext cx="28080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700" y="1243700"/>
            <a:ext cx="6081300" cy="253585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239850" y="1350275"/>
            <a:ext cx="25230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Consideration of </a:t>
            </a:r>
            <a:r>
              <a:rPr lang="en" sz="1200"/>
              <a:t>humidity</a:t>
            </a:r>
            <a:r>
              <a:rPr lang="en" sz="1200"/>
              <a:t> as the dependent variable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Creation of a Linear Regression Model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trained data were fit to the model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Prediction of approximately 13.36% made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995725" y="164725"/>
            <a:ext cx="28080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222100" y="1447975"/>
            <a:ext cx="3260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points really spread out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Low precision due to separation between data points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Low accuracy due to deviation from the </a:t>
            </a:r>
            <a:r>
              <a:rPr lang="en"/>
              <a:t>horizontal</a:t>
            </a:r>
            <a:r>
              <a:rPr lang="en"/>
              <a:t> line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1945" y="920425"/>
            <a:ext cx="4990080" cy="35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