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handoutMasterIdLst>
    <p:handoutMasterId r:id="rId59"/>
  </p:handoutMasterIdLst>
  <p:sldIdLst>
    <p:sldId id="344" r:id="rId2"/>
    <p:sldId id="346" r:id="rId3"/>
    <p:sldId id="345" r:id="rId4"/>
    <p:sldId id="347" r:id="rId5"/>
    <p:sldId id="349" r:id="rId6"/>
    <p:sldId id="350" r:id="rId7"/>
    <p:sldId id="351" r:id="rId8"/>
    <p:sldId id="352" r:id="rId9"/>
    <p:sldId id="353" r:id="rId10"/>
    <p:sldId id="354" r:id="rId11"/>
    <p:sldId id="399" r:id="rId12"/>
    <p:sldId id="400" r:id="rId13"/>
    <p:sldId id="355" r:id="rId14"/>
    <p:sldId id="356" r:id="rId15"/>
    <p:sldId id="357" r:id="rId16"/>
    <p:sldId id="358" r:id="rId17"/>
    <p:sldId id="359" r:id="rId18"/>
    <p:sldId id="360" r:id="rId19"/>
    <p:sldId id="361" r:id="rId20"/>
    <p:sldId id="362" r:id="rId21"/>
    <p:sldId id="363" r:id="rId22"/>
    <p:sldId id="364" r:id="rId23"/>
    <p:sldId id="365" r:id="rId24"/>
    <p:sldId id="367" r:id="rId25"/>
    <p:sldId id="368" r:id="rId26"/>
    <p:sldId id="369" r:id="rId27"/>
    <p:sldId id="370" r:id="rId28"/>
    <p:sldId id="371" r:id="rId29"/>
    <p:sldId id="366" r:id="rId30"/>
    <p:sldId id="372" r:id="rId31"/>
    <p:sldId id="373" r:id="rId32"/>
    <p:sldId id="374" r:id="rId33"/>
    <p:sldId id="348" r:id="rId34"/>
    <p:sldId id="376" r:id="rId35"/>
    <p:sldId id="377" r:id="rId36"/>
    <p:sldId id="375" r:id="rId37"/>
    <p:sldId id="379" r:id="rId38"/>
    <p:sldId id="380" r:id="rId39"/>
    <p:sldId id="381" r:id="rId40"/>
    <p:sldId id="382" r:id="rId41"/>
    <p:sldId id="383" r:id="rId42"/>
    <p:sldId id="385" r:id="rId43"/>
    <p:sldId id="389" r:id="rId44"/>
    <p:sldId id="386" r:id="rId45"/>
    <p:sldId id="387" r:id="rId46"/>
    <p:sldId id="388" r:id="rId47"/>
    <p:sldId id="384" r:id="rId48"/>
    <p:sldId id="378" r:id="rId49"/>
    <p:sldId id="390" r:id="rId50"/>
    <p:sldId id="391" r:id="rId51"/>
    <p:sldId id="392" r:id="rId52"/>
    <p:sldId id="394" r:id="rId53"/>
    <p:sldId id="395" r:id="rId54"/>
    <p:sldId id="396" r:id="rId55"/>
    <p:sldId id="397" r:id="rId56"/>
    <p:sldId id="398" r:id="rId57"/>
  </p:sldIdLst>
  <p:sldSz cx="9144000" cy="6858000" type="screen4x3"/>
  <p:notesSz cx="70485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D5"/>
    <a:srgbClr val="8B8EFD"/>
    <a:srgbClr val="F8E2E2"/>
    <a:srgbClr val="EDEBF3"/>
    <a:srgbClr val="EDEAF4"/>
    <a:srgbClr val="67B2F7"/>
    <a:srgbClr val="99CCFF"/>
    <a:srgbClr val="007ABE"/>
    <a:srgbClr val="33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93" autoAdjust="0"/>
    <p:restoredTop sz="62331" autoAdjust="0"/>
  </p:normalViewPr>
  <p:slideViewPr>
    <p:cSldViewPr>
      <p:cViewPr>
        <p:scale>
          <a:sx n="58" d="100"/>
          <a:sy n="58" d="100"/>
        </p:scale>
        <p:origin x="-605"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notesViewPr>
    <p:cSldViewPr>
      <p:cViewPr varScale="1">
        <p:scale>
          <a:sx n="59" d="100"/>
          <a:sy n="59" d="100"/>
        </p:scale>
        <p:origin x="-1548" y="-72"/>
      </p:cViewPr>
      <p:guideLst>
        <p:guide orient="horz" pos="2880"/>
        <p:guide pos="222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defTabSz="930275">
              <a:defRPr sz="1200"/>
            </a:lvl1pPr>
          </a:lstStyle>
          <a:p>
            <a:endParaRPr lang="en-US"/>
          </a:p>
        </p:txBody>
      </p:sp>
      <p:sp>
        <p:nvSpPr>
          <p:cNvPr id="114691" name="Rectangle 3"/>
          <p:cNvSpPr>
            <a:spLocks noGrp="1" noChangeArrowheads="1"/>
          </p:cNvSpPr>
          <p:nvPr>
            <p:ph type="dt" sz="quarter" idx="1"/>
          </p:nvPr>
        </p:nvSpPr>
        <p:spPr bwMode="auto">
          <a:xfrm>
            <a:off x="399415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algn="r" defTabSz="930275">
              <a:defRPr sz="1200"/>
            </a:lvl1pPr>
          </a:lstStyle>
          <a:p>
            <a:endParaRPr lang="en-US"/>
          </a:p>
        </p:txBody>
      </p:sp>
      <p:sp>
        <p:nvSpPr>
          <p:cNvPr id="114692" name="Rectangle 4"/>
          <p:cNvSpPr>
            <a:spLocks noGrp="1" noChangeArrowheads="1"/>
          </p:cNvSpPr>
          <p:nvPr>
            <p:ph type="ftr" sz="quarter" idx="2"/>
          </p:nvPr>
        </p:nvSpPr>
        <p:spPr bwMode="auto">
          <a:xfrm>
            <a:off x="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defTabSz="930275">
              <a:defRPr sz="1200"/>
            </a:lvl1pPr>
          </a:lstStyle>
          <a:p>
            <a:endParaRPr lang="en-US"/>
          </a:p>
        </p:txBody>
      </p:sp>
      <p:sp>
        <p:nvSpPr>
          <p:cNvPr id="114693" name="Rectangle 5"/>
          <p:cNvSpPr>
            <a:spLocks noGrp="1" noChangeArrowheads="1"/>
          </p:cNvSpPr>
          <p:nvPr>
            <p:ph type="sldNum" sz="quarter" idx="3"/>
          </p:nvPr>
        </p:nvSpPr>
        <p:spPr bwMode="auto">
          <a:xfrm>
            <a:off x="399415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algn="r" defTabSz="930275">
              <a:defRPr sz="1200"/>
            </a:lvl1pPr>
          </a:lstStyle>
          <a:p>
            <a:fld id="{3C2AE135-AF1C-4082-9A55-15B8B1AEA2B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defTabSz="930275">
              <a:defRPr sz="1200"/>
            </a:lvl1pPr>
          </a:lstStyle>
          <a:p>
            <a:endParaRPr lang="en-US"/>
          </a:p>
        </p:txBody>
      </p:sp>
      <p:sp>
        <p:nvSpPr>
          <p:cNvPr id="43011" name="Rectangle 3"/>
          <p:cNvSpPr>
            <a:spLocks noGrp="1" noChangeArrowheads="1"/>
          </p:cNvSpPr>
          <p:nvPr>
            <p:ph type="dt" idx="1"/>
          </p:nvPr>
        </p:nvSpPr>
        <p:spPr bwMode="auto">
          <a:xfrm>
            <a:off x="399415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algn="r" defTabSz="930275">
              <a:defRPr sz="1200"/>
            </a:lvl1pPr>
          </a:lstStyle>
          <a:p>
            <a:endParaRPr lang="en-US"/>
          </a:p>
        </p:txBody>
      </p:sp>
      <p:sp>
        <p:nvSpPr>
          <p:cNvPr id="43012" name="Rectangle 4"/>
          <p:cNvSpPr>
            <a:spLocks noGrp="1" noRot="1" noChangeAspect="1" noChangeArrowheads="1" noTextEdit="1"/>
          </p:cNvSpPr>
          <p:nvPr>
            <p:ph type="sldImg" idx="2"/>
          </p:nvPr>
        </p:nvSpPr>
        <p:spPr bwMode="auto">
          <a:xfrm>
            <a:off x="1238250" y="685800"/>
            <a:ext cx="4572000" cy="3429000"/>
          </a:xfrm>
          <a:prstGeom prst="rect">
            <a:avLst/>
          </a:prstGeom>
          <a:noFill/>
          <a:ln w="9525">
            <a:solidFill>
              <a:srgbClr val="000000"/>
            </a:solidFill>
            <a:miter lim="800000"/>
            <a:headEnd/>
            <a:tailEnd/>
          </a:ln>
          <a:effectLst/>
        </p:spPr>
      </p:sp>
      <p:sp>
        <p:nvSpPr>
          <p:cNvPr id="43013" name="Rectangle 5"/>
          <p:cNvSpPr>
            <a:spLocks noGrp="1" noChangeArrowheads="1"/>
          </p:cNvSpPr>
          <p:nvPr>
            <p:ph type="body" sz="quarter" idx="3"/>
          </p:nvPr>
        </p:nvSpPr>
        <p:spPr bwMode="auto">
          <a:xfrm>
            <a:off x="939800" y="4343400"/>
            <a:ext cx="5168900" cy="41148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4" name="Rectangle 6"/>
          <p:cNvSpPr>
            <a:spLocks noGrp="1" noChangeArrowheads="1"/>
          </p:cNvSpPr>
          <p:nvPr>
            <p:ph type="ftr" sz="quarter" idx="4"/>
          </p:nvPr>
        </p:nvSpPr>
        <p:spPr bwMode="auto">
          <a:xfrm>
            <a:off x="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defTabSz="930275">
              <a:defRPr sz="1200"/>
            </a:lvl1pPr>
          </a:lstStyle>
          <a:p>
            <a:endParaRPr lang="en-US"/>
          </a:p>
        </p:txBody>
      </p:sp>
      <p:sp>
        <p:nvSpPr>
          <p:cNvPr id="43015" name="Rectangle 7"/>
          <p:cNvSpPr>
            <a:spLocks noGrp="1" noChangeArrowheads="1"/>
          </p:cNvSpPr>
          <p:nvPr>
            <p:ph type="sldNum" sz="quarter" idx="5"/>
          </p:nvPr>
        </p:nvSpPr>
        <p:spPr bwMode="auto">
          <a:xfrm>
            <a:off x="399415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algn="r" defTabSz="930275">
              <a:defRPr sz="1200"/>
            </a:lvl1pPr>
          </a:lstStyle>
          <a:p>
            <a:fld id="{A556C792-FF26-423E-BC6E-CAA1986DA76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DCAC92-5B9E-40E4-91FF-8561FAFEFF79}" type="slidenum">
              <a:rPr lang="en-US"/>
              <a:pPr/>
              <a:t>1</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Verdana" pitchFamily="34" charset="0"/>
                <a:ea typeface="Verdana" pitchFamily="34" charset="0"/>
                <a:cs typeface="Verdana"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Clr>
                <a:srgbClr val="002060"/>
              </a:buClr>
              <a:buSzPct val="100000"/>
              <a:defRPr/>
            </a:lvl1pPr>
            <a:lvl2pPr>
              <a:buSzPct val="100000"/>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305800" y="6553200"/>
            <a:ext cx="685800" cy="304800"/>
          </a:xfrm>
        </p:spPr>
        <p:txBody>
          <a:bodyPr/>
          <a:lstStyle>
            <a:lvl1pPr>
              <a:defRPr/>
            </a:lvl1pPr>
          </a:lstStyle>
          <a:p>
            <a:fld id="{3E3C1D00-18CF-4C55-9A7E-639E49104C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762000" y="6553200"/>
            <a:ext cx="1828800" cy="2286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276600" y="6553200"/>
            <a:ext cx="2895600" cy="2286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24F3F0-2C33-40B2-80CA-8F18272C75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2000" y="6553200"/>
            <a:ext cx="1828800" cy="2286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276600" y="6553200"/>
            <a:ext cx="2895600" cy="2286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00BB811-96D8-4275-85D9-249D2A14434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6400800" cy="9144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762000" y="6553200"/>
            <a:ext cx="1828800" cy="22860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276600" y="6553200"/>
            <a:ext cx="2895600" cy="2286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172A992-022E-4613-910E-BD2B97C1FA4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32" name="Picture 1036" descr="eGov Banner"/>
          <p:cNvPicPr>
            <a:picLocks noChangeAspect="1" noChangeArrowheads="1"/>
          </p:cNvPicPr>
          <p:nvPr/>
        </p:nvPicPr>
        <p:blipFill>
          <a:blip r:embed="rId6" cstate="print"/>
          <a:srcRect/>
          <a:stretch>
            <a:fillRect/>
          </a:stretch>
        </p:blipFill>
        <p:spPr bwMode="auto">
          <a:xfrm>
            <a:off x="228600" y="-3175"/>
            <a:ext cx="2819400" cy="927100"/>
          </a:xfrm>
          <a:prstGeom prst="rect">
            <a:avLst/>
          </a:prstGeom>
          <a:noFill/>
        </p:spPr>
      </p:pic>
      <p:sp>
        <p:nvSpPr>
          <p:cNvPr id="30722" name="Line 1026"/>
          <p:cNvSpPr>
            <a:spLocks noChangeShapeType="1"/>
          </p:cNvSpPr>
          <p:nvPr/>
        </p:nvSpPr>
        <p:spPr bwMode="auto">
          <a:xfrm>
            <a:off x="1257300" y="965200"/>
            <a:ext cx="7886700" cy="0"/>
          </a:xfrm>
          <a:prstGeom prst="line">
            <a:avLst/>
          </a:prstGeom>
          <a:noFill/>
          <a:ln w="88900">
            <a:solidFill>
              <a:srgbClr val="808080"/>
            </a:solidFill>
            <a:round/>
            <a:headEnd/>
            <a:tailEnd/>
          </a:ln>
          <a:effectLst>
            <a:outerShdw dist="17961" dir="18900000" algn="ctr" rotWithShape="0">
              <a:schemeClr val="tx1"/>
            </a:outerShdw>
          </a:effectLst>
        </p:spPr>
        <p:txBody>
          <a:bodyPr wrap="none" anchor="ctr"/>
          <a:lstStyle/>
          <a:p>
            <a:endParaRPr lang="en-US"/>
          </a:p>
        </p:txBody>
      </p:sp>
      <p:sp>
        <p:nvSpPr>
          <p:cNvPr id="30723" name="Rectangle 1027"/>
          <p:cNvSpPr>
            <a:spLocks noGrp="1" noChangeArrowheads="1"/>
          </p:cNvSpPr>
          <p:nvPr>
            <p:ph type="title"/>
          </p:nvPr>
        </p:nvSpPr>
        <p:spPr bwMode="auto">
          <a:xfrm>
            <a:off x="2819400" y="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4" name="Rectangle 1028"/>
          <p:cNvSpPr>
            <a:spLocks noGrp="1" noChangeArrowheads="1"/>
          </p:cNvSpPr>
          <p:nvPr>
            <p:ph type="body" idx="1"/>
          </p:nvPr>
        </p:nvSpPr>
        <p:spPr bwMode="auto">
          <a:xfrm>
            <a:off x="152400" y="1143000"/>
            <a:ext cx="88392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7" name="Rectangle 1031"/>
          <p:cNvSpPr>
            <a:spLocks noGrp="1" noChangeArrowheads="1"/>
          </p:cNvSpPr>
          <p:nvPr>
            <p:ph type="sldNum" sz="quarter" idx="4"/>
          </p:nvPr>
        </p:nvSpPr>
        <p:spPr bwMode="auto">
          <a:xfrm>
            <a:off x="7086600" y="65532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endParaRPr lang="en-US"/>
          </a:p>
        </p:txBody>
      </p:sp>
      <p:sp>
        <p:nvSpPr>
          <p:cNvPr id="10" name="Slide Number Placeholder 5"/>
          <p:cNvSpPr txBox="1">
            <a:spLocks/>
          </p:cNvSpPr>
          <p:nvPr userDrawn="1"/>
        </p:nvSpPr>
        <p:spPr>
          <a:xfrm>
            <a:off x="8153400" y="6477000"/>
            <a:ext cx="838200" cy="3810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E3C1D00-18CF-4C55-9A7E-639E49104C63}" type="slidenum">
              <a:rPr kumimoji="0" lang="en-US" sz="20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0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6" r:id="rId3"/>
    <p:sldLayoutId id="2147483655" r:id="rId4"/>
  </p:sldLayoutIdLst>
  <p:txStyles>
    <p:titleStyle>
      <a:lvl1pPr algn="ctr" rtl="0" eaLnBrk="1" fontAlgn="base" hangingPunct="1">
        <a:lnSpc>
          <a:spcPct val="80000"/>
        </a:lnSpc>
        <a:spcBef>
          <a:spcPct val="0"/>
        </a:spcBef>
        <a:spcAft>
          <a:spcPct val="0"/>
        </a:spcAft>
        <a:defRPr sz="2800">
          <a:solidFill>
            <a:srgbClr val="333399"/>
          </a:solidFill>
          <a:effectLst>
            <a:outerShdw blurRad="38100" dist="38100" dir="2700000" algn="tl">
              <a:srgbClr val="C0C0C0"/>
            </a:outerShdw>
          </a:effectLst>
          <a:latin typeface="+mj-lt"/>
          <a:ea typeface="+mj-ea"/>
          <a:cs typeface="+mj-cs"/>
        </a:defRPr>
      </a:lvl1pPr>
      <a:lvl2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2pPr>
      <a:lvl3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3pPr>
      <a:lvl4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4pPr>
      <a:lvl5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5pPr>
      <a:lvl6pPr marL="4572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6pPr>
      <a:lvl7pPr marL="9144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7pPr>
      <a:lvl8pPr marL="13716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8pPr>
      <a:lvl9pPr marL="18288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9pPr>
    </p:titleStyle>
    <p:bodyStyle>
      <a:lvl1pPr marL="342900" indent="-342900" algn="l" rtl="0" eaLnBrk="1" fontAlgn="base" hangingPunct="1">
        <a:spcBef>
          <a:spcPct val="20000"/>
        </a:spcBef>
        <a:spcAft>
          <a:spcPct val="0"/>
        </a:spcAft>
        <a:buClr>
          <a:srgbClr val="FF9933"/>
        </a:buClr>
        <a:buSzPct val="80000"/>
        <a:buFont typeface="Wingdings" pitchFamily="2" charset="2"/>
        <a:buChar char="®"/>
        <a:defRPr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CC3300"/>
        </a:buClr>
        <a:buSzPct val="70000"/>
        <a:buFont typeface="Wingdings" pitchFamily="2" charset="2"/>
        <a:buChar char="®"/>
        <a:defRPr sz="2400">
          <a:solidFill>
            <a:srgbClr val="000000"/>
          </a:solidFill>
          <a:latin typeface="+mn-lt"/>
        </a:defRPr>
      </a:lvl2pPr>
      <a:lvl3pPr marL="1143000" indent="-228600" algn="l" rtl="0" eaLnBrk="1" fontAlgn="base" hangingPunct="1">
        <a:spcBef>
          <a:spcPct val="20000"/>
        </a:spcBef>
        <a:spcAft>
          <a:spcPct val="0"/>
        </a:spcAft>
        <a:buClr>
          <a:srgbClr val="587B01"/>
        </a:buClr>
        <a:buSzPct val="60000"/>
        <a:buFont typeface="Wingdings" pitchFamily="2" charset="2"/>
        <a:buChar char="®"/>
        <a:defRPr sz="2000">
          <a:solidFill>
            <a:srgbClr val="000000"/>
          </a:solidFill>
          <a:latin typeface="+mn-lt"/>
        </a:defRPr>
      </a:lvl3pPr>
      <a:lvl4pPr marL="1600200" indent="-228600" algn="l" rtl="0" eaLnBrk="1" fontAlgn="base" hangingPunct="1">
        <a:spcBef>
          <a:spcPct val="20000"/>
        </a:spcBef>
        <a:spcAft>
          <a:spcPct val="0"/>
        </a:spcAft>
        <a:buClr>
          <a:srgbClr val="915E01"/>
        </a:buClr>
        <a:buSzPct val="60000"/>
        <a:buFont typeface="Wingdings" pitchFamily="2" charset="2"/>
        <a:buChar char="l"/>
        <a:defRPr>
          <a:solidFill>
            <a:srgbClr val="000000"/>
          </a:solidFill>
          <a:latin typeface="+mn-lt"/>
        </a:defRPr>
      </a:lvl4pPr>
      <a:lvl5pPr marL="20574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5pPr>
      <a:lvl6pPr marL="25146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6pPr>
      <a:lvl7pPr marL="29718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7pPr>
      <a:lvl8pPr marL="34290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8pPr>
      <a:lvl9pPr marL="38862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2438400" y="3810000"/>
            <a:ext cx="6705600" cy="2739956"/>
          </a:xfrm>
          <a:prstGeom prst="rect">
            <a:avLst/>
          </a:prstGeom>
          <a:noFill/>
          <a:ln w="63500">
            <a:noFill/>
            <a:miter lim="800000"/>
            <a:headEnd/>
            <a:tailEnd/>
          </a:ln>
          <a:effectLst>
            <a:prstShdw prst="shdw17" dist="127633" dir="342636">
              <a:schemeClr val="tx1"/>
            </a:prstShdw>
          </a:effectLst>
        </p:spPr>
        <p:txBody>
          <a:bodyPr wrap="square" tIns="0">
            <a:spAutoFit/>
          </a:bodyPr>
          <a:lstStyle/>
          <a:p>
            <a:pPr algn="ctr">
              <a:spcBef>
                <a:spcPct val="50000"/>
              </a:spcBef>
            </a:pPr>
            <a:r>
              <a:rPr lang="en-US" b="1" smtClean="0">
                <a:solidFill>
                  <a:srgbClr val="002060"/>
                </a:solidFill>
                <a:latin typeface="Verdana" pitchFamily="34" charset="0"/>
                <a:ea typeface="Verdana" pitchFamily="34" charset="0"/>
                <a:cs typeface="Verdana" pitchFamily="34" charset="0"/>
              </a:rPr>
              <a:t>Chính phủ điện tử</a:t>
            </a:r>
            <a:r>
              <a:rPr lang="en-US" b="1">
                <a:latin typeface="Courier New" pitchFamily="49" charset="0"/>
              </a:rPr>
              <a:t/>
            </a:r>
            <a:br>
              <a:rPr lang="en-US" b="1">
                <a:latin typeface="Courier New" pitchFamily="49" charset="0"/>
              </a:rPr>
            </a:br>
            <a:endParaRPr lang="en-US" sz="3600" b="1" smtClean="0">
              <a:latin typeface="Verdana" pitchFamily="34" charset="0"/>
              <a:ea typeface="Verdana" pitchFamily="34" charset="0"/>
              <a:cs typeface="Verdana" pitchFamily="34" charset="0"/>
            </a:endParaRPr>
          </a:p>
          <a:p>
            <a:pPr>
              <a:spcBef>
                <a:spcPct val="50000"/>
              </a:spcBef>
            </a:pPr>
            <a:r>
              <a:rPr lang="en-US" sz="2400" b="1" smtClean="0">
                <a:cs typeface="Times New Roman" pitchFamily="18" charset="0"/>
              </a:rPr>
              <a:t>TS. Phạm V</a:t>
            </a:r>
            <a:r>
              <a:rPr lang="vi-VN" sz="2400" b="1" smtClean="0">
                <a:cs typeface="Times New Roman" pitchFamily="18" charset="0"/>
              </a:rPr>
              <a:t>ă</a:t>
            </a:r>
            <a:r>
              <a:rPr lang="en-US" sz="2400" b="1" smtClean="0">
                <a:cs typeface="Times New Roman" pitchFamily="18" charset="0"/>
              </a:rPr>
              <a:t>n Tính</a:t>
            </a:r>
          </a:p>
          <a:p>
            <a:pPr>
              <a:spcBef>
                <a:spcPct val="50000"/>
              </a:spcBef>
            </a:pPr>
            <a:r>
              <a:rPr lang="en-US" sz="2400" b="1" smtClean="0">
                <a:cs typeface="Times New Roman" pitchFamily="18" charset="0"/>
              </a:rPr>
              <a:t>Khoa CNTT, ĐH Nông Lâm TP.HCM</a:t>
            </a:r>
          </a:p>
          <a:p>
            <a:pPr>
              <a:spcBef>
                <a:spcPct val="50000"/>
              </a:spcBef>
            </a:pPr>
            <a:r>
              <a:rPr lang="en-US" sz="2400" b="1" smtClean="0">
                <a:cs typeface="Times New Roman" pitchFamily="18" charset="0"/>
              </a:rPr>
              <a:t>pvtinh@hcmuaf.edu.vn</a:t>
            </a:r>
            <a:endParaRPr lang="en-US" sz="2400" b="1">
              <a:cs typeface="Times New Roman" pitchFamily="18" charset="0"/>
            </a:endParaRPr>
          </a:p>
        </p:txBody>
      </p:sp>
      <p:pic>
        <p:nvPicPr>
          <p:cNvPr id="8" name="Picture 7" descr="Nhà QH1.jpg"/>
          <p:cNvPicPr>
            <a:picLocks noChangeAspect="1"/>
          </p:cNvPicPr>
          <p:nvPr/>
        </p:nvPicPr>
        <p:blipFill>
          <a:blip r:embed="rId3" cstate="print"/>
          <a:stretch>
            <a:fillRect/>
          </a:stretch>
        </p:blipFill>
        <p:spPr>
          <a:xfrm>
            <a:off x="0" y="914400"/>
            <a:ext cx="3419494" cy="2667000"/>
          </a:xfrm>
          <a:prstGeom prst="rect">
            <a:avLst/>
          </a:prstGeom>
        </p:spPr>
      </p:pic>
      <p:pic>
        <p:nvPicPr>
          <p:cNvPr id="9" name="Picture 8" descr="NHNN.jpg"/>
          <p:cNvPicPr>
            <a:picLocks noChangeAspect="1"/>
          </p:cNvPicPr>
          <p:nvPr/>
        </p:nvPicPr>
        <p:blipFill>
          <a:blip r:embed="rId4" cstate="print"/>
          <a:srcRect l="10339"/>
          <a:stretch>
            <a:fillRect/>
          </a:stretch>
        </p:blipFill>
        <p:spPr>
          <a:xfrm>
            <a:off x="3429000" y="0"/>
            <a:ext cx="5715000" cy="3581400"/>
          </a:xfrm>
          <a:prstGeom prst="rect">
            <a:avLst/>
          </a:prstGeom>
        </p:spPr>
      </p:pic>
      <p:pic>
        <p:nvPicPr>
          <p:cNvPr id="10" name="Picture 9" descr="Nhà QH2.jpg"/>
          <p:cNvPicPr>
            <a:picLocks noChangeAspect="1"/>
          </p:cNvPicPr>
          <p:nvPr/>
        </p:nvPicPr>
        <p:blipFill>
          <a:blip r:embed="rId5" cstate="print"/>
          <a:stretch>
            <a:fillRect/>
          </a:stretch>
        </p:blipFill>
        <p:spPr>
          <a:xfrm>
            <a:off x="0" y="3581400"/>
            <a:ext cx="2511364" cy="3276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Example</a:t>
            </a:r>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 y="914400"/>
            <a:ext cx="8763000" cy="593808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a:t>
            </a:r>
            <a:br>
              <a:rPr lang="en-US" smtClean="0"/>
            </a:br>
            <a:r>
              <a:rPr lang="en-US" smtClean="0"/>
              <a:t>(Legal ID and Password)</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0" y="1066800"/>
            <a:ext cx="9170982" cy="5791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a:t>
            </a:r>
            <a:br>
              <a:rPr lang="en-US" smtClean="0"/>
            </a:br>
            <a:r>
              <a:rPr lang="en-US" smtClean="0"/>
              <a:t>(Bad Inputs)</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1" y="990600"/>
            <a:ext cx="9142101" cy="5715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bank-lookup.xhtml</a:t>
            </a:r>
            <a:endParaRPr lang="en-US"/>
          </a:p>
        </p:txBody>
      </p:sp>
      <p:pic>
        <p:nvPicPr>
          <p:cNvPr id="3075" name="Picture 3"/>
          <p:cNvPicPr>
            <a:picLocks noGrp="1" noChangeAspect="1" noChangeArrowheads="1"/>
          </p:cNvPicPr>
          <p:nvPr>
            <p:ph idx="1"/>
          </p:nvPr>
        </p:nvPicPr>
        <p:blipFill>
          <a:blip r:embed="rId2" cstate="print"/>
          <a:srcRect/>
          <a:stretch>
            <a:fillRect/>
          </a:stretch>
        </p:blipFill>
        <p:spPr bwMode="auto">
          <a:xfrm>
            <a:off x="189807" y="2514600"/>
            <a:ext cx="8877993" cy="36576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61925" y="1219200"/>
            <a:ext cx="8982075" cy="11715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BankingBean.java</a:t>
            </a:r>
            <a:br>
              <a:rPr lang="en-US" smtClean="0"/>
            </a:br>
            <a:r>
              <a:rPr lang="en-US" smtClean="0"/>
              <a:t>Properties for Input Elements</a:t>
            </a:r>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0" y="762000"/>
            <a:ext cx="9027635" cy="5715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248400" y="4876800"/>
            <a:ext cx="2895600" cy="1676401"/>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562600" y="1905000"/>
            <a:ext cx="3357369" cy="1095375"/>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5372100" y="1066800"/>
            <a:ext cx="3695700" cy="81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BankingBean.java</a:t>
            </a:r>
            <a:br>
              <a:rPr lang="en-US" smtClean="0"/>
            </a:br>
            <a:r>
              <a:rPr lang="en-US" smtClean="0"/>
              <a:t>Action Controller Method</a:t>
            </a:r>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0" y="914399"/>
            <a:ext cx="9144000" cy="559179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553200" y="3886200"/>
            <a:ext cx="2590800" cy="18192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791200" y="1447800"/>
            <a:ext cx="1781175" cy="80010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457199" y="6172200"/>
            <a:ext cx="8512629"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BankingBean.java</a:t>
            </a:r>
            <a:br>
              <a:rPr lang="en-US" smtClean="0"/>
            </a:br>
            <a:r>
              <a:rPr lang="en-US" smtClean="0"/>
              <a:t>(Placeholder for Results)</a:t>
            </a:r>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304800" y="1371600"/>
            <a:ext cx="5394960" cy="20574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715000" y="1905000"/>
            <a:ext cx="2876550" cy="14478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304800" y="3505200"/>
            <a:ext cx="8467725" cy="14001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Business Logic</a:t>
            </a:r>
            <a:endParaRPr lang="en-US"/>
          </a:p>
        </p:txBody>
      </p:sp>
      <p:sp>
        <p:nvSpPr>
          <p:cNvPr id="5" name="Content Placeholder 4"/>
          <p:cNvSpPr>
            <a:spLocks noGrp="1"/>
          </p:cNvSpPr>
          <p:nvPr>
            <p:ph idx="1"/>
          </p:nvPr>
        </p:nvSpPr>
        <p:spPr>
          <a:xfrm>
            <a:off x="152400" y="990600"/>
            <a:ext cx="8839200" cy="5486400"/>
          </a:xfrm>
        </p:spPr>
        <p:txBody>
          <a:bodyPr/>
          <a:lstStyle/>
          <a:p>
            <a:pPr>
              <a:spcBef>
                <a:spcPts val="0"/>
              </a:spcBef>
              <a:buNone/>
            </a:pPr>
            <a:r>
              <a:rPr lang="en-US" sz="2600" smtClean="0"/>
              <a:t>public interface CustomerLookupService {</a:t>
            </a:r>
          </a:p>
          <a:p>
            <a:pPr>
              <a:spcBef>
                <a:spcPts val="0"/>
              </a:spcBef>
              <a:buNone/>
            </a:pPr>
            <a:r>
              <a:rPr lang="en-US" sz="2600" smtClean="0"/>
              <a:t>	public Customer findCustomer(String id);</a:t>
            </a:r>
          </a:p>
          <a:p>
            <a:pPr>
              <a:spcBef>
                <a:spcPts val="0"/>
              </a:spcBef>
              <a:buNone/>
            </a:pPr>
            <a:r>
              <a:rPr lang="en-US" sz="2600" smtClean="0"/>
              <a:t>}</a:t>
            </a:r>
          </a:p>
          <a:p>
            <a:pPr>
              <a:spcBef>
                <a:spcPts val="0"/>
              </a:spcBef>
              <a:buNone/>
            </a:pPr>
            <a:r>
              <a:rPr lang="en-US" sz="2600" smtClean="0"/>
              <a:t>public class CustomerSimpleMap</a:t>
            </a:r>
          </a:p>
          <a:p>
            <a:pPr>
              <a:spcBef>
                <a:spcPts val="0"/>
              </a:spcBef>
              <a:buNone/>
            </a:pPr>
            <a:r>
              <a:rPr lang="en-US" sz="2600" smtClean="0"/>
              <a:t>			implements CustomerLookupService {</a:t>
            </a:r>
          </a:p>
          <a:p>
            <a:pPr>
              <a:spcBef>
                <a:spcPts val="0"/>
              </a:spcBef>
              <a:buNone/>
            </a:pPr>
            <a:r>
              <a:rPr lang="en-US" sz="2600" smtClean="0"/>
              <a:t>	private Map&lt;String,Customer&gt; customers;</a:t>
            </a:r>
          </a:p>
          <a:p>
            <a:pPr>
              <a:spcBef>
                <a:spcPts val="0"/>
              </a:spcBef>
              <a:buNone/>
            </a:pPr>
            <a:r>
              <a:rPr lang="en-US" sz="2600" smtClean="0"/>
              <a:t>	public CustomerSimpleMap() {</a:t>
            </a:r>
          </a:p>
          <a:p>
            <a:pPr>
              <a:spcBef>
                <a:spcPts val="0"/>
              </a:spcBef>
              <a:buNone/>
            </a:pPr>
            <a:r>
              <a:rPr lang="en-US" sz="2600" smtClean="0"/>
              <a:t>		customers = new HashMap&lt;String,Customer&gt;();</a:t>
            </a:r>
          </a:p>
          <a:p>
            <a:pPr>
              <a:spcBef>
                <a:spcPts val="0"/>
              </a:spcBef>
              <a:buNone/>
            </a:pPr>
            <a:r>
              <a:rPr lang="en-US" sz="2600" smtClean="0"/>
              <a:t>		addCustomer(new Customer("id001", "Harry",</a:t>
            </a:r>
          </a:p>
          <a:p>
            <a:pPr>
              <a:spcBef>
                <a:spcPts val="0"/>
              </a:spcBef>
              <a:buNone/>
            </a:pPr>
            <a:r>
              <a:rPr lang="en-US" sz="2600" smtClean="0"/>
              <a:t>					"Hacker", -3456.78));</a:t>
            </a:r>
          </a:p>
          <a:p>
            <a:pPr>
              <a:spcBef>
                <a:spcPts val="0"/>
              </a:spcBef>
              <a:buNone/>
            </a:pPr>
            <a:r>
              <a:rPr lang="en-US" sz="2600" smtClean="0"/>
              <a:t>		addCustomer(new Customer("id002", "Codie",</a:t>
            </a:r>
          </a:p>
          <a:p>
            <a:pPr>
              <a:spcBef>
                <a:spcPts val="0"/>
              </a:spcBef>
              <a:buNone/>
            </a:pPr>
            <a:r>
              <a:rPr lang="en-US" sz="2600" smtClean="0"/>
              <a:t>					"Coder", 1234.56));</a:t>
            </a:r>
          </a:p>
          <a:p>
            <a:pPr>
              <a:spcBef>
                <a:spcPts val="0"/>
              </a:spcBef>
              <a:buNone/>
            </a:pPr>
            <a:r>
              <a:rPr lang="en-US" sz="2600" smtClean="0"/>
              <a:t>		addCustomer(new Customer("id003", "Polly",</a:t>
            </a:r>
          </a:p>
          <a:p>
            <a:pPr>
              <a:spcBef>
                <a:spcPts val="0"/>
              </a:spcBef>
              <a:buNone/>
            </a:pPr>
            <a:r>
              <a:rPr lang="en-US" sz="2600" smtClean="0"/>
              <a:t>					"Programmer", 987654.32));</a:t>
            </a:r>
          </a:p>
          <a:p>
            <a:pPr>
              <a:spcBef>
                <a:spcPts val="0"/>
              </a:spcBef>
              <a:buNone/>
            </a:pPr>
            <a:r>
              <a:rPr lang="en-US" sz="2600" smtClean="0"/>
              <a:t>  }</a:t>
            </a:r>
            <a:endParaRPr lang="en-US" sz="2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Business Logic</a:t>
            </a:r>
            <a:endParaRPr lang="en-US"/>
          </a:p>
        </p:txBody>
      </p:sp>
      <p:sp>
        <p:nvSpPr>
          <p:cNvPr id="5" name="Content Placeholder 4"/>
          <p:cNvSpPr>
            <a:spLocks noGrp="1"/>
          </p:cNvSpPr>
          <p:nvPr>
            <p:ph idx="1"/>
          </p:nvPr>
        </p:nvSpPr>
        <p:spPr/>
        <p:txBody>
          <a:bodyPr/>
          <a:lstStyle/>
          <a:p>
            <a:pPr>
              <a:buNone/>
            </a:pPr>
            <a:r>
              <a:rPr lang="en-US" sz="2600" smtClean="0"/>
              <a:t>	public Customer findCustomer(String id) {</a:t>
            </a:r>
          </a:p>
          <a:p>
            <a:pPr>
              <a:buNone/>
            </a:pPr>
            <a:r>
              <a:rPr lang="en-US" sz="2600" smtClean="0"/>
              <a:t>		if (id != null) {</a:t>
            </a:r>
          </a:p>
          <a:p>
            <a:pPr>
              <a:buNone/>
            </a:pPr>
            <a:r>
              <a:rPr lang="en-US" sz="2600" smtClean="0"/>
              <a:t>			return(customers.get(id.toLowerCase()));</a:t>
            </a:r>
          </a:p>
          <a:p>
            <a:pPr>
              <a:buNone/>
            </a:pPr>
            <a:r>
              <a:rPr lang="en-US" sz="2600" smtClean="0"/>
              <a:t>		} else {</a:t>
            </a:r>
          </a:p>
          <a:p>
            <a:pPr>
              <a:buNone/>
            </a:pPr>
            <a:r>
              <a:rPr lang="en-US" sz="2600" smtClean="0"/>
              <a:t>			return(null);</a:t>
            </a:r>
          </a:p>
          <a:p>
            <a:pPr>
              <a:buNone/>
            </a:pPr>
            <a:r>
              <a:rPr lang="en-US" sz="2600" smtClean="0"/>
              <a:t>		}</a:t>
            </a:r>
          </a:p>
          <a:p>
            <a:pPr>
              <a:buNone/>
            </a:pPr>
            <a:r>
              <a:rPr lang="en-US" sz="2600" smtClean="0"/>
              <a:t>	}</a:t>
            </a:r>
          </a:p>
          <a:p>
            <a:pPr>
              <a:buNone/>
            </a:pPr>
            <a:r>
              <a:rPr lang="en-US" sz="2600" smtClean="0"/>
              <a:t>	private void addCustomer(Customer customer) {</a:t>
            </a:r>
          </a:p>
          <a:p>
            <a:pPr>
              <a:buNone/>
            </a:pPr>
            <a:r>
              <a:rPr lang="en-US" sz="2600" smtClean="0"/>
              <a:t>		customers.put(customer.getId(), customer);</a:t>
            </a:r>
          </a:p>
          <a:p>
            <a:pPr>
              <a:buNone/>
            </a:pPr>
            <a:r>
              <a:rPr lang="en-US" sz="2600" smtClean="0"/>
              <a:t>	}</a:t>
            </a:r>
          </a:p>
          <a:p>
            <a:pPr>
              <a:buNone/>
            </a:pPr>
            <a:r>
              <a:rPr lang="en-US" sz="2600" smtClean="0"/>
              <a:t>}</a:t>
            </a:r>
            <a:endParaRPr lang="en-US" sz="2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 Pages: Good Input</a:t>
            </a:r>
            <a:br>
              <a:rPr lang="en-US" smtClean="0"/>
            </a:br>
            <a:r>
              <a:rPr lang="en-US" smtClean="0"/>
              <a:t>(normal-balance.xhtml)</a:t>
            </a: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 y="1219200"/>
            <a:ext cx="9149949" cy="2819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smtClean="0"/>
              <a:t>Managed Beans</a:t>
            </a:r>
            <a:endParaRPr lang="en-US" sz="4000" b="1"/>
          </a:p>
        </p:txBody>
      </p:sp>
      <p:sp>
        <p:nvSpPr>
          <p:cNvPr id="3" name="Subtitle 2"/>
          <p:cNvSpPr>
            <a:spLocks noGrp="1"/>
          </p:cNvSpPr>
          <p:nvPr>
            <p:ph type="subTitle" idx="1"/>
          </p:nvPr>
        </p:nvSpPr>
        <p:spPr>
          <a:xfrm>
            <a:off x="990600" y="3886200"/>
            <a:ext cx="6781800" cy="1752600"/>
          </a:xfrm>
        </p:spPr>
        <p:txBody>
          <a:bodyPr/>
          <a:lstStyle/>
          <a:p>
            <a:r>
              <a:rPr lang="en-US" sz="3200" b="1" smtClean="0"/>
              <a:t>Classes to Represent Form Info</a:t>
            </a:r>
            <a:endParaRPr 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 Pages: Bad Input</a:t>
            </a:r>
            <a:br>
              <a:rPr lang="en-US" smtClean="0"/>
            </a:br>
            <a:r>
              <a:rPr lang="en-US" smtClean="0"/>
              <a:t>(unknown-customer.xhtml)</a:t>
            </a:r>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0" y="2438400"/>
            <a:ext cx="9144000" cy="685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Prepopulating Input Fields</a:t>
            </a:r>
            <a:endParaRPr lang="en-US"/>
          </a:p>
        </p:txBody>
      </p:sp>
      <p:sp>
        <p:nvSpPr>
          <p:cNvPr id="5" name="Content Placeholder 4"/>
          <p:cNvSpPr>
            <a:spLocks noGrp="1"/>
          </p:cNvSpPr>
          <p:nvPr>
            <p:ph idx="1"/>
          </p:nvPr>
        </p:nvSpPr>
        <p:spPr>
          <a:xfrm>
            <a:off x="152400" y="1066800"/>
            <a:ext cx="8839200" cy="5410200"/>
          </a:xfrm>
        </p:spPr>
        <p:txBody>
          <a:bodyPr/>
          <a:lstStyle/>
          <a:p>
            <a:pPr>
              <a:spcBef>
                <a:spcPts val="300"/>
              </a:spcBef>
            </a:pPr>
            <a:r>
              <a:rPr lang="en-US" b="1" smtClean="0"/>
              <a:t>Bean property refers to </a:t>
            </a:r>
            <a:r>
              <a:rPr lang="en-US" b="1" i="1" smtClean="0"/>
              <a:t>both getter &amp; setter</a:t>
            </a:r>
          </a:p>
          <a:p>
            <a:pPr lvl="1">
              <a:spcBef>
                <a:spcPts val="300"/>
              </a:spcBef>
            </a:pPr>
            <a:r>
              <a:rPr lang="en-US" smtClean="0"/>
              <a:t> The getter method is called when form is displayed, and affects what is initially displayed to user</a:t>
            </a:r>
          </a:p>
          <a:p>
            <a:pPr lvl="1">
              <a:spcBef>
                <a:spcPts val="300"/>
              </a:spcBef>
            </a:pPr>
            <a:r>
              <a:rPr lang="en-US" smtClean="0"/>
              <a:t> The value from the input element is passed to the setter method when the form is submitted</a:t>
            </a:r>
          </a:p>
          <a:p>
            <a:pPr>
              <a:spcBef>
                <a:spcPts val="300"/>
              </a:spcBef>
            </a:pPr>
            <a:r>
              <a:rPr lang="en-US" smtClean="0"/>
              <a:t> </a:t>
            </a:r>
            <a:r>
              <a:rPr lang="en-US" b="1" smtClean="0"/>
              <a:t>Examples</a:t>
            </a:r>
          </a:p>
          <a:p>
            <a:pPr marL="573088" lvl="1">
              <a:spcBef>
                <a:spcPts val="300"/>
              </a:spcBef>
            </a:pPr>
            <a:r>
              <a:rPr lang="en-US" smtClean="0"/>
              <a:t> </a:t>
            </a:r>
            <a:r>
              <a:rPr lang="en-US" b="1" smtClean="0"/>
              <a:t>&lt;h:inputText…/&gt;</a:t>
            </a:r>
            <a:r>
              <a:rPr lang="en-US" smtClean="0"/>
              <a:t> (textfield)</a:t>
            </a:r>
            <a:br>
              <a:rPr lang="en-US" smtClean="0"/>
            </a:br>
            <a:r>
              <a:rPr lang="en-US" smtClean="0"/>
              <a:t> If getter returns non-empty (neither null nor ""), this is initial value inside textfield. Not used for password fields.</a:t>
            </a:r>
          </a:p>
          <a:p>
            <a:pPr marL="573088" lvl="1">
              <a:spcBef>
                <a:spcPts val="300"/>
              </a:spcBef>
            </a:pPr>
            <a:r>
              <a:rPr lang="en-US" smtClean="0"/>
              <a:t> </a:t>
            </a:r>
            <a:r>
              <a:rPr lang="en-US" b="1" smtClean="0"/>
              <a:t>&lt;h:selectBooleanCheckbox…/&gt; </a:t>
            </a:r>
            <a:r>
              <a:rPr lang="en-US" smtClean="0"/>
              <a:t>(checkbox) </a:t>
            </a:r>
            <a:br>
              <a:rPr lang="en-US" smtClean="0"/>
            </a:br>
            <a:r>
              <a:rPr lang="en-US" smtClean="0"/>
              <a:t>Getter returns true: initially checked. Otherwise unchecked</a:t>
            </a:r>
          </a:p>
          <a:p>
            <a:pPr marL="573088" lvl="1">
              <a:spcBef>
                <a:spcPts val="300"/>
              </a:spcBef>
            </a:pPr>
            <a:r>
              <a:rPr lang="en-US" smtClean="0"/>
              <a:t> </a:t>
            </a:r>
            <a:r>
              <a:rPr lang="en-US" b="1" smtClean="0"/>
              <a:t>&lt;h:selectOneMenu…/&gt; </a:t>
            </a:r>
            <a:r>
              <a:rPr lang="en-US" smtClean="0"/>
              <a:t>(combobox; drop down menu) </a:t>
            </a:r>
            <a:br>
              <a:rPr lang="en-US" smtClean="0"/>
            </a:br>
            <a:r>
              <a:rPr lang="en-US" smtClean="0"/>
              <a:t> If return value of getter matches an entry in menu, that is initial selection. Otherwise top entry is initially selected.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Textfields</a:t>
            </a:r>
            <a:endParaRPr lang="en-US"/>
          </a:p>
        </p:txBody>
      </p:sp>
      <p:sp>
        <p:nvSpPr>
          <p:cNvPr id="5" name="Content Placeholder 4"/>
          <p:cNvSpPr>
            <a:spLocks noGrp="1"/>
          </p:cNvSpPr>
          <p:nvPr>
            <p:ph idx="1"/>
          </p:nvPr>
        </p:nvSpPr>
        <p:spPr>
          <a:xfrm>
            <a:off x="152400" y="914400"/>
            <a:ext cx="8839200" cy="5562600"/>
          </a:xfrm>
        </p:spPr>
        <p:txBody>
          <a:bodyPr/>
          <a:lstStyle/>
          <a:p>
            <a:pPr>
              <a:spcBef>
                <a:spcPts val="300"/>
              </a:spcBef>
            </a:pPr>
            <a:r>
              <a:rPr lang="en-US" b="1" smtClean="0"/>
              <a:t>Example 1 (Simple property)</a:t>
            </a:r>
          </a:p>
          <a:p>
            <a:pPr marL="625475" lvl="1">
              <a:spcBef>
                <a:spcPts val="300"/>
              </a:spcBef>
            </a:pPr>
            <a:r>
              <a:rPr lang="en-US" smtClean="0"/>
              <a:t>&lt;h:inputText value="</a:t>
            </a:r>
            <a:r>
              <a:rPr lang="en-US" b="1" smtClean="0"/>
              <a:t>#{someBean.someProperty}</a:t>
            </a:r>
            <a:r>
              <a:rPr lang="en-US" smtClean="0"/>
              <a:t>"/&gt;</a:t>
            </a:r>
            <a:br>
              <a:rPr lang="en-US" smtClean="0"/>
            </a:br>
            <a:r>
              <a:rPr lang="en-US" smtClean="0"/>
              <a:t>• When form initially displayed, call </a:t>
            </a:r>
            <a:r>
              <a:rPr lang="en-US" b="1" smtClean="0">
                <a:solidFill>
                  <a:srgbClr val="FF0000"/>
                </a:solidFill>
              </a:rPr>
              <a:t>get</a:t>
            </a:r>
            <a:r>
              <a:rPr lang="en-US" b="1" smtClean="0"/>
              <a:t>SomeProperty</a:t>
            </a:r>
            <a:r>
              <a:rPr lang="en-US" smtClean="0"/>
              <a:t>. If value is something other than null or empty String, use it as initial value of textfield.</a:t>
            </a:r>
          </a:p>
          <a:p>
            <a:pPr marL="625475" lvl="1">
              <a:spcBef>
                <a:spcPts val="300"/>
              </a:spcBef>
              <a:buNone/>
            </a:pPr>
            <a:r>
              <a:rPr lang="en-US" smtClean="0"/>
              <a:t>   • When form submitted, take the value in the textfield and pass it to </a:t>
            </a:r>
            <a:r>
              <a:rPr lang="en-US" b="1" smtClean="0">
                <a:solidFill>
                  <a:srgbClr val="FF0000"/>
                </a:solidFill>
              </a:rPr>
              <a:t>set</a:t>
            </a:r>
            <a:r>
              <a:rPr lang="en-US" b="1" smtClean="0"/>
              <a:t>SomeProperty</a:t>
            </a:r>
            <a:r>
              <a:rPr lang="en-US" smtClean="0"/>
              <a:t>.</a:t>
            </a:r>
          </a:p>
          <a:p>
            <a:pPr>
              <a:spcBef>
                <a:spcPts val="300"/>
              </a:spcBef>
            </a:pPr>
            <a:r>
              <a:rPr lang="en-US" b="1" smtClean="0"/>
              <a:t>Example 2 (Chained properties)</a:t>
            </a:r>
          </a:p>
          <a:p>
            <a:pPr marL="625475" lvl="1">
              <a:spcBef>
                <a:spcPts val="300"/>
              </a:spcBef>
            </a:pPr>
            <a:r>
              <a:rPr lang="en-US" smtClean="0"/>
              <a:t> &lt;h:inputText value="</a:t>
            </a:r>
            <a:r>
              <a:rPr lang="en-US" b="1" smtClean="0"/>
              <a:t>#{someBean.a.b.c}</a:t>
            </a:r>
            <a:r>
              <a:rPr lang="en-US" smtClean="0"/>
              <a:t>"/&gt;</a:t>
            </a:r>
            <a:br>
              <a:rPr lang="en-US" smtClean="0"/>
            </a:br>
            <a:r>
              <a:rPr lang="en-US" smtClean="0"/>
              <a:t>• When form initially displayed, call </a:t>
            </a:r>
            <a:r>
              <a:rPr lang="en-US" b="1" smtClean="0"/>
              <a:t>getA</a:t>
            </a:r>
            <a:r>
              <a:rPr lang="en-US" smtClean="0"/>
              <a:t>, then </a:t>
            </a:r>
            <a:r>
              <a:rPr lang="en-US" b="1" smtClean="0"/>
              <a:t>getB</a:t>
            </a:r>
            <a:r>
              <a:rPr lang="en-US" smtClean="0"/>
              <a:t> on that result, then </a:t>
            </a:r>
            <a:r>
              <a:rPr lang="en-US" b="1" smtClean="0"/>
              <a:t>getC</a:t>
            </a:r>
            <a:r>
              <a:rPr lang="en-US" smtClean="0"/>
              <a:t> on that. If value of </a:t>
            </a:r>
            <a:r>
              <a:rPr lang="en-US" b="1" smtClean="0"/>
              <a:t>getC</a:t>
            </a:r>
            <a:r>
              <a:rPr lang="en-US" smtClean="0"/>
              <a:t> is non-empty, use it as initial value of textfield.</a:t>
            </a:r>
            <a:br>
              <a:rPr lang="en-US" smtClean="0"/>
            </a:br>
            <a:r>
              <a:rPr lang="en-US" smtClean="0"/>
              <a:t>• When form submitted, call </a:t>
            </a:r>
            <a:r>
              <a:rPr lang="en-US" b="1" smtClean="0">
                <a:solidFill>
                  <a:srgbClr val="FF0000"/>
                </a:solidFill>
              </a:rPr>
              <a:t>get</a:t>
            </a:r>
            <a:r>
              <a:rPr lang="en-US" b="1" smtClean="0"/>
              <a:t>A</a:t>
            </a:r>
            <a:r>
              <a:rPr lang="en-US" smtClean="0"/>
              <a:t>, then </a:t>
            </a:r>
            <a:r>
              <a:rPr lang="en-US" b="1" smtClean="0">
                <a:solidFill>
                  <a:srgbClr val="FF0000"/>
                </a:solidFill>
              </a:rPr>
              <a:t>get</a:t>
            </a:r>
            <a:r>
              <a:rPr lang="en-US" b="1" smtClean="0"/>
              <a:t>B</a:t>
            </a:r>
            <a:r>
              <a:rPr lang="en-US" smtClean="0"/>
              <a:t> on that result. Then take the value in the textfield and pass it to the </a:t>
            </a:r>
            <a:r>
              <a:rPr lang="en-US" b="1" smtClean="0">
                <a:solidFill>
                  <a:srgbClr val="FF0000"/>
                </a:solidFill>
              </a:rPr>
              <a:t>set</a:t>
            </a:r>
            <a:r>
              <a:rPr lang="en-US" b="1" smtClean="0"/>
              <a:t>C</a:t>
            </a:r>
            <a:r>
              <a:rPr lang="en-US" smtClean="0"/>
              <a:t> method of that final result. </a:t>
            </a:r>
            <a:r>
              <a:rPr lang="en-US" b="1" smtClean="0">
                <a:solidFill>
                  <a:srgbClr val="FF0000"/>
                </a:solidFill>
              </a:rPr>
              <a:t>Only last one becomes setter</a:t>
            </a:r>
            <a:r>
              <a:rPr lang="en-US" smtClean="0"/>
              <a: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Checkboxes</a:t>
            </a:r>
            <a:endParaRPr lang="en-US"/>
          </a:p>
        </p:txBody>
      </p:sp>
      <p:sp>
        <p:nvSpPr>
          <p:cNvPr id="5" name="Content Placeholder 4"/>
          <p:cNvSpPr>
            <a:spLocks noGrp="1"/>
          </p:cNvSpPr>
          <p:nvPr>
            <p:ph idx="1"/>
          </p:nvPr>
        </p:nvSpPr>
        <p:spPr/>
        <p:txBody>
          <a:bodyPr/>
          <a:lstStyle/>
          <a:p>
            <a:r>
              <a:rPr lang="en-US" smtClean="0"/>
              <a:t>&lt;h:selectBooleanCheckbox 						value="</a:t>
            </a:r>
            <a:r>
              <a:rPr lang="en-US" b="1" smtClean="0"/>
              <a:t>#{someBean.someProperty}</a:t>
            </a:r>
            <a:r>
              <a:rPr lang="en-US" smtClean="0"/>
              <a:t>"/&gt;</a:t>
            </a:r>
          </a:p>
          <a:p>
            <a:pPr lvl="1"/>
            <a:r>
              <a:rPr lang="en-US" sz="2600" smtClean="0"/>
              <a:t> When form initially displayed, call the accessor method, which must be of type boolean or Boolean. The name could be either </a:t>
            </a:r>
            <a:r>
              <a:rPr lang="en-US" sz="2600" b="1" smtClean="0">
                <a:solidFill>
                  <a:srgbClr val="FF0000"/>
                </a:solidFill>
              </a:rPr>
              <a:t>is</a:t>
            </a:r>
            <a:r>
              <a:rPr lang="en-US" sz="2600" b="1" smtClean="0"/>
              <a:t>SomeProperty</a:t>
            </a:r>
            <a:r>
              <a:rPr lang="en-US" sz="2600" smtClean="0"/>
              <a:t> (most common) or </a:t>
            </a:r>
            <a:r>
              <a:rPr lang="en-US" sz="2600" b="1" smtClean="0">
                <a:solidFill>
                  <a:srgbClr val="FF0000"/>
                </a:solidFill>
              </a:rPr>
              <a:t>get</a:t>
            </a:r>
            <a:r>
              <a:rPr lang="en-US" sz="2600" b="1" smtClean="0"/>
              <a:t>SomeProperty</a:t>
            </a:r>
            <a:r>
              <a:rPr lang="en-US" sz="2600" smtClean="0"/>
              <a:t>. If value is true, make checkbox initially checked. If value is false, make checkbox initially unchecked.</a:t>
            </a:r>
          </a:p>
          <a:p>
            <a:pPr lvl="1"/>
            <a:r>
              <a:rPr lang="en-US" sz="2600" smtClean="0"/>
              <a:t> When form submitted, pass either true or false to </a:t>
            </a:r>
            <a:r>
              <a:rPr lang="en-US" sz="2600" b="1" smtClean="0">
                <a:solidFill>
                  <a:srgbClr val="FF0000"/>
                </a:solidFill>
              </a:rPr>
              <a:t>set</a:t>
            </a:r>
            <a:r>
              <a:rPr lang="en-US" sz="2600" b="1" smtClean="0"/>
              <a:t>SomeProperty</a:t>
            </a:r>
            <a:r>
              <a:rPr lang="en-US" sz="2600" smtClean="0"/>
              <a:t> (which expects boolean or Boolean)</a:t>
            </a:r>
            <a:endParaRPr lang="en-US" sz="26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Drop Down Menus</a:t>
            </a:r>
            <a:br>
              <a:rPr lang="en-US" smtClean="0"/>
            </a:br>
            <a:r>
              <a:rPr lang="en-US" smtClean="0"/>
              <a:t>(Comboboxes)</a:t>
            </a:r>
            <a:endParaRPr lang="en-US"/>
          </a:p>
        </p:txBody>
      </p:sp>
      <p:sp>
        <p:nvSpPr>
          <p:cNvPr id="5" name="Content Placeholder 4"/>
          <p:cNvSpPr>
            <a:spLocks noGrp="1"/>
          </p:cNvSpPr>
          <p:nvPr>
            <p:ph idx="1"/>
          </p:nvPr>
        </p:nvSpPr>
        <p:spPr>
          <a:xfrm>
            <a:off x="152400" y="990600"/>
            <a:ext cx="8839200" cy="5486400"/>
          </a:xfrm>
        </p:spPr>
        <p:txBody>
          <a:bodyPr/>
          <a:lstStyle/>
          <a:p>
            <a:pPr>
              <a:spcBef>
                <a:spcPts val="300"/>
              </a:spcBef>
              <a:buNone/>
            </a:pPr>
            <a:r>
              <a:rPr lang="en-US" sz="2600" smtClean="0"/>
              <a:t>&lt;h:selectOneMenu 								value="</a:t>
            </a:r>
            <a:r>
              <a:rPr lang="en-US" sz="2600" b="1" smtClean="0"/>
              <a:t>#{someBean.someProperty}</a:t>
            </a:r>
            <a:r>
              <a:rPr lang="en-US" sz="2600" smtClean="0"/>
              <a:t>"&gt;</a:t>
            </a:r>
          </a:p>
          <a:p>
            <a:pPr>
              <a:spcBef>
                <a:spcPts val="300"/>
              </a:spcBef>
              <a:buNone/>
            </a:pPr>
            <a:r>
              <a:rPr lang="en-US" sz="2600" smtClean="0"/>
              <a:t>		&lt;f:selectItems value="</a:t>
            </a:r>
            <a:r>
              <a:rPr lang="en-US" sz="2600" b="1" smtClean="0"/>
              <a:t>#{someBean.choices}</a:t>
            </a:r>
            <a:r>
              <a:rPr lang="en-US" sz="2600" smtClean="0"/>
              <a:t>"/&gt;</a:t>
            </a:r>
          </a:p>
          <a:p>
            <a:pPr>
              <a:spcBef>
                <a:spcPts val="300"/>
              </a:spcBef>
              <a:buNone/>
            </a:pPr>
            <a:r>
              <a:rPr lang="en-US" sz="2600" smtClean="0"/>
              <a:t>&lt;/h:selectOneMenu&gt;</a:t>
            </a:r>
          </a:p>
          <a:p>
            <a:pPr>
              <a:spcBef>
                <a:spcPts val="300"/>
              </a:spcBef>
            </a:pPr>
            <a:r>
              <a:rPr lang="en-US" sz="2600" smtClean="0"/>
              <a:t> When form initially displayed, call </a:t>
            </a:r>
            <a:r>
              <a:rPr lang="en-US" sz="2600" b="1" smtClean="0"/>
              <a:t>getChoices</a:t>
            </a:r>
            <a:r>
              <a:rPr lang="en-US" sz="2600" smtClean="0"/>
              <a:t> (which should return </a:t>
            </a:r>
            <a:r>
              <a:rPr lang="en-US" sz="2600" b="1" smtClean="0"/>
              <a:t>List&lt;SelectItem</a:t>
            </a:r>
            <a:r>
              <a:rPr lang="en-US" sz="2600" smtClean="0"/>
              <a:t>&gt; or </a:t>
            </a:r>
            <a:r>
              <a:rPr lang="en-US" sz="2600" b="1" smtClean="0"/>
              <a:t>SelectItem</a:t>
            </a:r>
            <a:r>
              <a:rPr lang="en-US" sz="2600" smtClean="0"/>
              <a:t>[]). This gives the entries in the drop down menu. Then call </a:t>
            </a:r>
            <a:r>
              <a:rPr lang="en-US" sz="2600" b="1" smtClean="0"/>
              <a:t>getSomeProperty</a:t>
            </a:r>
            <a:r>
              <a:rPr lang="en-US" sz="2600" smtClean="0"/>
              <a:t>. If result matches any of the entries, make that initially shown item. Otherwise use top item.</a:t>
            </a:r>
          </a:p>
          <a:p>
            <a:pPr lvl="1">
              <a:spcBef>
                <a:spcPts val="300"/>
              </a:spcBef>
            </a:pPr>
            <a:r>
              <a:rPr lang="en-US" sz="2600" smtClean="0"/>
              <a:t> </a:t>
            </a:r>
            <a:r>
              <a:rPr lang="en-US" smtClean="0"/>
              <a:t>There are several forms of the SelectItem constructor, but the simplest just takes a </a:t>
            </a:r>
            <a:r>
              <a:rPr lang="en-US" b="1" smtClean="0"/>
              <a:t>String</a:t>
            </a:r>
            <a:r>
              <a:rPr lang="en-US" smtClean="0"/>
              <a:t>: the value that will go in the menu.</a:t>
            </a:r>
          </a:p>
          <a:p>
            <a:pPr>
              <a:spcBef>
                <a:spcPts val="300"/>
              </a:spcBef>
            </a:pPr>
            <a:r>
              <a:rPr lang="en-US" sz="2600" smtClean="0"/>
              <a:t> When form submitted, pass the current selection to </a:t>
            </a:r>
            <a:r>
              <a:rPr lang="en-US" sz="2600" b="1" smtClean="0"/>
              <a:t>setSomeProperty</a:t>
            </a:r>
            <a:r>
              <a:rPr lang="en-US" sz="2600" smtClean="0"/>
              <a:t>.</a:t>
            </a:r>
            <a:endParaRPr lang="en-US" sz="2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Example</a:t>
            </a:r>
            <a:endParaRPr lang="en-US"/>
          </a:p>
        </p:txBody>
      </p:sp>
      <p:sp>
        <p:nvSpPr>
          <p:cNvPr id="5" name="Content Placeholder 4"/>
          <p:cNvSpPr>
            <a:spLocks noGrp="1"/>
          </p:cNvSpPr>
          <p:nvPr>
            <p:ph idx="1"/>
          </p:nvPr>
        </p:nvSpPr>
        <p:spPr>
          <a:xfrm>
            <a:off x="152400" y="990600"/>
            <a:ext cx="8839200" cy="5486400"/>
          </a:xfrm>
        </p:spPr>
        <p:txBody>
          <a:bodyPr/>
          <a:lstStyle/>
          <a:p>
            <a:r>
              <a:rPr lang="en-US" b="1" smtClean="0"/>
              <a:t>Idea</a:t>
            </a:r>
          </a:p>
          <a:p>
            <a:pPr lvl="1"/>
            <a:r>
              <a:rPr lang="en-US" smtClean="0"/>
              <a:t> Collect input about programming background and preferences. Give recommended computer study plan.</a:t>
            </a:r>
          </a:p>
          <a:p>
            <a:r>
              <a:rPr lang="en-US" b="1" smtClean="0"/>
              <a:t>Input form</a:t>
            </a:r>
          </a:p>
          <a:p>
            <a:pPr lvl="1"/>
            <a:r>
              <a:rPr lang="en-US" smtClean="0"/>
              <a:t>Textfield for favorite language. Prepopulate based on most popular language in the application</a:t>
            </a:r>
          </a:p>
          <a:p>
            <a:pPr lvl="1"/>
            <a:r>
              <a:rPr lang="en-US" smtClean="0"/>
              <a:t>Drop down menu for second-favorite language. Make choices be the languages for which app has study guides. Make initial choice the second most popular language in the application.</a:t>
            </a:r>
          </a:p>
          <a:p>
            <a:pPr lvl="1"/>
            <a:r>
              <a:rPr lang="en-US" smtClean="0"/>
              <a:t> Two checkboxes. Initial selection based on logic in app</a:t>
            </a:r>
          </a:p>
          <a:p>
            <a:r>
              <a:rPr lang="en-US" smtClean="0"/>
              <a:t> </a:t>
            </a:r>
            <a:r>
              <a:rPr lang="en-US" b="1" smtClean="0"/>
              <a:t>Results page</a:t>
            </a:r>
          </a:p>
          <a:p>
            <a:pPr lvl="1"/>
            <a:r>
              <a:rPr lang="en-US" smtClean="0"/>
              <a:t> List of recommended languages. Requires looping tag.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Input Form – Bottom</a:t>
            </a:r>
            <a:br>
              <a:rPr lang="en-US" smtClean="0"/>
            </a:br>
            <a:r>
              <a:rPr lang="en-US" smtClean="0"/>
              <a:t>(study-plan-input.xhtml)</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69102" y="995363"/>
            <a:ext cx="8917357" cy="571023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0" y="0"/>
            <a:ext cx="6858000" cy="914400"/>
          </a:xfrm>
        </p:spPr>
        <p:txBody>
          <a:bodyPr/>
          <a:lstStyle/>
          <a:p>
            <a:r>
              <a:rPr lang="en-US" smtClean="0"/>
              <a:t>Managed Bean (Part 1 –</a:t>
            </a:r>
            <a:br>
              <a:rPr lang="en-US" smtClean="0"/>
            </a:br>
            <a:r>
              <a:rPr lang="en-US" smtClean="0"/>
              <a:t>Properties for Input Elements)</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341231" y="1038224"/>
            <a:ext cx="8497969" cy="571081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Managed Bean</a:t>
            </a:r>
            <a:br>
              <a:rPr lang="en-US" smtClean="0"/>
            </a:br>
            <a:r>
              <a:rPr lang="en-US" smtClean="0"/>
              <a:t>(Part 2 – Action Controller)</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152400" y="1295400"/>
            <a:ext cx="8825596" cy="524351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Managed Bean (Part 3 –</a:t>
            </a:r>
            <a:br>
              <a:rPr lang="en-US" smtClean="0"/>
            </a:br>
            <a:r>
              <a:rPr lang="en-US" smtClean="0"/>
              <a:t>Placeholder for Results)</a:t>
            </a:r>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381000" y="1676400"/>
            <a:ext cx="8244254" cy="2209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a:p>
        </p:txBody>
      </p:sp>
      <p:sp>
        <p:nvSpPr>
          <p:cNvPr id="3" name="Content Placeholder 2"/>
          <p:cNvSpPr>
            <a:spLocks noGrp="1"/>
          </p:cNvSpPr>
          <p:nvPr>
            <p:ph idx="1"/>
          </p:nvPr>
        </p:nvSpPr>
        <p:spPr/>
        <p:txBody>
          <a:bodyPr/>
          <a:lstStyle/>
          <a:p>
            <a:r>
              <a:rPr lang="en-US" b="1" smtClean="0"/>
              <a:t>Basic beans and “managed” beans</a:t>
            </a:r>
          </a:p>
          <a:p>
            <a:r>
              <a:rPr lang="en-US" b="1" smtClean="0"/>
              <a:t>Three parts of beans in JSF</a:t>
            </a:r>
          </a:p>
          <a:p>
            <a:pPr lvl="1"/>
            <a:r>
              <a:rPr lang="en-US" smtClean="0"/>
              <a:t> Getter/setter methods to represent input elements</a:t>
            </a:r>
          </a:p>
          <a:p>
            <a:pPr lvl="1"/>
            <a:r>
              <a:rPr lang="en-US" smtClean="0"/>
              <a:t> Action controller method</a:t>
            </a:r>
          </a:p>
          <a:p>
            <a:pPr lvl="1"/>
            <a:r>
              <a:rPr lang="en-US" smtClean="0"/>
              <a:t> Placeholder for results (properties derived from input)</a:t>
            </a:r>
          </a:p>
          <a:p>
            <a:r>
              <a:rPr lang="en-US" smtClean="0"/>
              <a:t> </a:t>
            </a:r>
            <a:r>
              <a:rPr lang="en-US" b="1" smtClean="0"/>
              <a:t>Prepopulating input fields</a:t>
            </a:r>
          </a:p>
          <a:p>
            <a:pPr lvl="1"/>
            <a:r>
              <a:rPr lang="en-US" smtClean="0"/>
              <a:t> And building comboboxes (drop down menus)</a:t>
            </a:r>
          </a:p>
          <a:p>
            <a:r>
              <a:rPr lang="en-US" b="1" smtClean="0"/>
              <a:t>Custom bean names</a:t>
            </a:r>
          </a:p>
          <a:p>
            <a:r>
              <a:rPr lang="en-US" b="1" smtClean="0"/>
              <a:t>Bean scopes</a:t>
            </a:r>
            <a:endParaRPr lang="en-US" smtClean="0"/>
          </a:p>
          <a:p>
            <a:r>
              <a:rPr lang="en-US" b="1" smtClean="0"/>
              <a:t>Getting the “raw” request and response objects</a:t>
            </a:r>
          </a:p>
          <a:p>
            <a:r>
              <a:rPr lang="en-US" b="1" smtClean="0"/>
              <a:t>Dependency injection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0" y="0"/>
            <a:ext cx="6705600" cy="914400"/>
          </a:xfrm>
        </p:spPr>
        <p:txBody>
          <a:bodyPr/>
          <a:lstStyle/>
          <a:p>
            <a:r>
              <a:rPr lang="en-US" smtClean="0"/>
              <a:t>Helper Class (Code for Options</a:t>
            </a:r>
            <a:br>
              <a:rPr lang="en-US" smtClean="0"/>
            </a:br>
            <a:r>
              <a:rPr lang="en-US" smtClean="0"/>
              <a:t>in Dropdown)</a:t>
            </a:r>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22207" y="1143000"/>
            <a:ext cx="9021793" cy="5715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Main Results Page</a:t>
            </a:r>
            <a:br>
              <a:rPr lang="en-US" smtClean="0"/>
            </a:br>
            <a:r>
              <a:rPr lang="en-US" smtClean="0"/>
              <a:t>(study-plan.xhtml)</a:t>
            </a:r>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205570" y="990600"/>
            <a:ext cx="8481230" cy="5791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“Error” Page</a:t>
            </a:r>
            <a:br>
              <a:rPr lang="en-US" smtClean="0"/>
            </a:br>
            <a:r>
              <a:rPr lang="en-US" smtClean="0"/>
              <a:t>(liar.xhtml)</a:t>
            </a:r>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228600" y="1219200"/>
            <a:ext cx="8730224" cy="4419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 (Input Form)</a:t>
            </a:r>
            <a:endParaRPr lang="en-US"/>
          </a:p>
        </p:txBody>
      </p:sp>
      <p:pic>
        <p:nvPicPr>
          <p:cNvPr id="8194" name="Picture 2"/>
          <p:cNvPicPr>
            <a:picLocks noChangeAspect="1" noChangeArrowheads="1"/>
          </p:cNvPicPr>
          <p:nvPr/>
        </p:nvPicPr>
        <p:blipFill>
          <a:blip r:embed="rId2" cstate="print"/>
          <a:srcRect/>
          <a:stretch>
            <a:fillRect/>
          </a:stretch>
        </p:blipFill>
        <p:spPr bwMode="auto">
          <a:xfrm>
            <a:off x="228600" y="1066800"/>
            <a:ext cx="8755123" cy="5257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 (Results Pages)</a:t>
            </a:r>
            <a:endParaRPr lang="en-US"/>
          </a:p>
        </p:txBody>
      </p:sp>
      <p:pic>
        <p:nvPicPr>
          <p:cNvPr id="9218" name="Picture 2"/>
          <p:cNvPicPr>
            <a:picLocks noChangeAspect="1" noChangeArrowheads="1"/>
          </p:cNvPicPr>
          <p:nvPr/>
        </p:nvPicPr>
        <p:blipFill>
          <a:blip r:embed="rId2" cstate="print"/>
          <a:srcRect/>
          <a:stretch>
            <a:fillRect/>
          </a:stretch>
        </p:blipFill>
        <p:spPr bwMode="auto">
          <a:xfrm>
            <a:off x="76200" y="1066800"/>
            <a:ext cx="9057213" cy="5791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Custom bean names</a:t>
            </a:r>
            <a:endParaRPr lang="en-US"/>
          </a:p>
        </p:txBody>
      </p:sp>
      <p:sp>
        <p:nvSpPr>
          <p:cNvPr id="5" name="Content Placeholder 4"/>
          <p:cNvSpPr>
            <a:spLocks noGrp="1"/>
          </p:cNvSpPr>
          <p:nvPr>
            <p:ph idx="1"/>
          </p:nvPr>
        </p:nvSpPr>
        <p:spPr/>
        <p:txBody>
          <a:bodyPr/>
          <a:lstStyle/>
          <a:p>
            <a:r>
              <a:rPr lang="en-US" b="1" smtClean="0"/>
              <a:t>The name attribute of @ManagedBean</a:t>
            </a:r>
          </a:p>
          <a:p>
            <a:pPr lvl="1">
              <a:buNone/>
            </a:pPr>
            <a:r>
              <a:rPr lang="en-US" sz="2800" smtClean="0"/>
              <a:t>@ManagedBean(</a:t>
            </a:r>
            <a:r>
              <a:rPr lang="en-US" sz="2800" b="1" smtClean="0">
                <a:solidFill>
                  <a:srgbClr val="FF0000"/>
                </a:solidFill>
              </a:rPr>
              <a:t>name="anyName"</a:t>
            </a:r>
            <a:r>
              <a:rPr lang="en-US" sz="2800" smtClean="0"/>
              <a:t>)</a:t>
            </a:r>
          </a:p>
          <a:p>
            <a:pPr lvl="1">
              <a:buNone/>
            </a:pPr>
            <a:r>
              <a:rPr lang="en-US" sz="2800" smtClean="0"/>
              <a:t>public class BeanName { … }</a:t>
            </a:r>
          </a:p>
          <a:p>
            <a:r>
              <a:rPr lang="en-US" smtClean="0"/>
              <a:t> You refer to bean with #{</a:t>
            </a:r>
            <a:r>
              <a:rPr lang="en-US" b="1" smtClean="0">
                <a:solidFill>
                  <a:srgbClr val="FF0000"/>
                </a:solidFill>
              </a:rPr>
              <a:t>anyName</a:t>
            </a:r>
            <a:r>
              <a:rPr lang="en-US" b="1" smtClean="0"/>
              <a:t>.blah</a:t>
            </a:r>
            <a:r>
              <a:rPr lang="en-US" smtClean="0"/>
              <a:t>}, where bean name is exact value of name attribute.</a:t>
            </a:r>
          </a:p>
          <a:p>
            <a:pPr lvl="1"/>
            <a:r>
              <a:rPr lang="en-US" sz="2800" smtClean="0"/>
              <a:t> Still request scoped by default.</a:t>
            </a:r>
          </a:p>
          <a:p>
            <a:pPr lvl="1"/>
            <a:r>
              <a:rPr lang="en-US" sz="2800" smtClean="0"/>
              <a:t> Still no entries in faces-config.xml</a:t>
            </a:r>
            <a:endParaRPr 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Bean Scopes</a:t>
            </a:r>
            <a:endParaRPr lang="en-US"/>
          </a:p>
        </p:txBody>
      </p:sp>
      <p:sp>
        <p:nvSpPr>
          <p:cNvPr id="5" name="Content Placeholder 4"/>
          <p:cNvSpPr>
            <a:spLocks noGrp="1"/>
          </p:cNvSpPr>
          <p:nvPr>
            <p:ph idx="1"/>
          </p:nvPr>
        </p:nvSpPr>
        <p:spPr>
          <a:xfrm>
            <a:off x="152400" y="990600"/>
            <a:ext cx="8839200" cy="5486400"/>
          </a:xfrm>
        </p:spPr>
        <p:txBody>
          <a:bodyPr/>
          <a:lstStyle/>
          <a:p>
            <a:pPr>
              <a:spcBef>
                <a:spcPts val="300"/>
              </a:spcBef>
            </a:pPr>
            <a:r>
              <a:rPr lang="en-US" b="1" smtClean="0"/>
              <a:t>Idea</a:t>
            </a:r>
          </a:p>
          <a:p>
            <a:pPr lvl="1">
              <a:spcBef>
                <a:spcPts val="300"/>
              </a:spcBef>
            </a:pPr>
            <a:r>
              <a:rPr lang="en-US" smtClean="0"/>
              <a:t> Designates how long managed beans will stay “alive”, and which users and requests can access previous bean instances.</a:t>
            </a:r>
          </a:p>
          <a:p>
            <a:pPr>
              <a:spcBef>
                <a:spcPts val="300"/>
              </a:spcBef>
            </a:pPr>
            <a:r>
              <a:rPr lang="en-US" b="1" smtClean="0"/>
              <a:t>JSF 1.</a:t>
            </a:r>
            <a:r>
              <a:rPr lang="en-US" b="1" i="1" smtClean="0"/>
              <a:t>x scopes</a:t>
            </a:r>
          </a:p>
          <a:p>
            <a:pPr lvl="1">
              <a:spcBef>
                <a:spcPts val="300"/>
              </a:spcBef>
            </a:pPr>
            <a:r>
              <a:rPr lang="en-US" smtClean="0"/>
              <a:t> Request, session, application</a:t>
            </a:r>
          </a:p>
          <a:p>
            <a:pPr lvl="1">
              <a:spcBef>
                <a:spcPts val="300"/>
              </a:spcBef>
            </a:pPr>
            <a:r>
              <a:rPr lang="en-US" smtClean="0"/>
              <a:t> Specified in faces-config.xml</a:t>
            </a:r>
          </a:p>
          <a:p>
            <a:pPr lvl="1">
              <a:spcBef>
                <a:spcPts val="300"/>
              </a:spcBef>
            </a:pPr>
            <a:r>
              <a:rPr lang="en-US" smtClean="0"/>
              <a:t> Request scope is the default</a:t>
            </a:r>
          </a:p>
          <a:p>
            <a:pPr>
              <a:spcBef>
                <a:spcPts val="300"/>
              </a:spcBef>
            </a:pPr>
            <a:r>
              <a:rPr lang="en-US" smtClean="0"/>
              <a:t> </a:t>
            </a:r>
            <a:r>
              <a:rPr lang="en-US" b="1" smtClean="0"/>
              <a:t>JSF 2.0 scopes</a:t>
            </a:r>
          </a:p>
          <a:p>
            <a:pPr lvl="1">
              <a:spcBef>
                <a:spcPts val="300"/>
              </a:spcBef>
            </a:pPr>
            <a:r>
              <a:rPr lang="en-US" smtClean="0"/>
              <a:t> request, session, application, view, none, custom</a:t>
            </a:r>
          </a:p>
          <a:p>
            <a:pPr lvl="1">
              <a:spcBef>
                <a:spcPts val="300"/>
              </a:spcBef>
            </a:pPr>
            <a:r>
              <a:rPr lang="en-US" smtClean="0"/>
              <a:t> Specified either in faces-config.xml or by one of the new annotations (e.g., @SessionScoped)</a:t>
            </a:r>
          </a:p>
          <a:p>
            <a:pPr lvl="1">
              <a:spcBef>
                <a:spcPts val="300"/>
              </a:spcBef>
            </a:pPr>
            <a:r>
              <a:rPr lang="en-US" smtClean="0"/>
              <a:t>Request scope is still the default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Annotations to Specify Bean</a:t>
            </a:r>
            <a:br>
              <a:rPr lang="en-US" smtClean="0"/>
            </a:br>
            <a:r>
              <a:rPr lang="en-US" smtClean="0"/>
              <a:t>Scope</a:t>
            </a:r>
            <a:endParaRPr lang="en-US"/>
          </a:p>
        </p:txBody>
      </p:sp>
      <p:sp>
        <p:nvSpPr>
          <p:cNvPr id="5" name="Content Placeholder 4"/>
          <p:cNvSpPr>
            <a:spLocks noGrp="1"/>
          </p:cNvSpPr>
          <p:nvPr>
            <p:ph idx="1"/>
          </p:nvPr>
        </p:nvSpPr>
        <p:spPr/>
        <p:txBody>
          <a:bodyPr/>
          <a:lstStyle/>
          <a:p>
            <a:r>
              <a:rPr lang="en-US" b="1" smtClean="0"/>
              <a:t>@RequestScoped</a:t>
            </a:r>
          </a:p>
          <a:p>
            <a:pPr lvl="1"/>
            <a:r>
              <a:rPr lang="en-US" smtClean="0"/>
              <a:t> Default. Make a new instance for every HTTP request. Since beans are also used for initial values in input form, this means bean is generally instantiated twice (once when form is displayed, once when form is submitted).</a:t>
            </a:r>
          </a:p>
          <a:p>
            <a:r>
              <a:rPr lang="en-US" b="1" smtClean="0"/>
              <a:t>@SessionScoped</a:t>
            </a:r>
          </a:p>
          <a:p>
            <a:pPr lvl="1"/>
            <a:r>
              <a:rPr lang="en-US" smtClean="0"/>
              <a:t> Put bean in session scope. If same user with same cookie returns before session timeout, same bean instance is used. You should make bean Serializable.</a:t>
            </a:r>
          </a:p>
          <a:p>
            <a:r>
              <a:rPr lang="en-US" b="1" smtClean="0"/>
              <a:t>@ApplicationScoped</a:t>
            </a:r>
          </a:p>
          <a:p>
            <a:pPr lvl="1"/>
            <a:r>
              <a:rPr lang="en-US" smtClean="0"/>
              <a:t> Put bean in application scope. Shared by all users. Bean either should have no mutable state or you must carefully synchronize access.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Annotations to Specify Bean</a:t>
            </a:r>
            <a:br>
              <a:rPr lang="en-US" smtClean="0"/>
            </a:br>
            <a:r>
              <a:rPr lang="en-US" smtClean="0"/>
              <a:t>Scope</a:t>
            </a:r>
            <a:endParaRPr lang="en-US"/>
          </a:p>
        </p:txBody>
      </p:sp>
      <p:sp>
        <p:nvSpPr>
          <p:cNvPr id="5" name="Content Placeholder 4"/>
          <p:cNvSpPr>
            <a:spLocks noGrp="1"/>
          </p:cNvSpPr>
          <p:nvPr>
            <p:ph idx="1"/>
          </p:nvPr>
        </p:nvSpPr>
        <p:spPr/>
        <p:txBody>
          <a:bodyPr/>
          <a:lstStyle/>
          <a:p>
            <a:pPr>
              <a:spcBef>
                <a:spcPts val="300"/>
              </a:spcBef>
            </a:pPr>
            <a:r>
              <a:rPr lang="en-US" b="1" smtClean="0"/>
              <a:t>@ViewScoped</a:t>
            </a:r>
          </a:p>
          <a:p>
            <a:pPr lvl="1">
              <a:spcBef>
                <a:spcPts val="300"/>
              </a:spcBef>
            </a:pPr>
            <a:r>
              <a:rPr lang="en-US" smtClean="0"/>
              <a:t> Same bean instance is used as long as same user is on same page (e.g., with event handlers or Ajax).</a:t>
            </a:r>
          </a:p>
          <a:p>
            <a:pPr lvl="1">
              <a:spcBef>
                <a:spcPts val="300"/>
              </a:spcBef>
            </a:pPr>
            <a:r>
              <a:rPr lang="en-US" smtClean="0"/>
              <a:t> New scope in JSF 2.0.</a:t>
            </a:r>
          </a:p>
          <a:p>
            <a:pPr lvl="1">
              <a:spcBef>
                <a:spcPts val="300"/>
              </a:spcBef>
            </a:pPr>
            <a:r>
              <a:rPr lang="en-US" smtClean="0"/>
              <a:t> Bean should implement Serializable</a:t>
            </a:r>
          </a:p>
          <a:p>
            <a:pPr>
              <a:spcBef>
                <a:spcPts val="300"/>
              </a:spcBef>
            </a:pPr>
            <a:r>
              <a:rPr lang="en-US" smtClean="0"/>
              <a:t> </a:t>
            </a:r>
            <a:r>
              <a:rPr lang="en-US" b="1" smtClean="0"/>
              <a:t>@CustomScoped(value="#{someMap}")</a:t>
            </a:r>
          </a:p>
          <a:p>
            <a:pPr lvl="1">
              <a:spcBef>
                <a:spcPts val="300"/>
              </a:spcBef>
            </a:pPr>
            <a:r>
              <a:rPr lang="en-US" smtClean="0"/>
              <a:t> Bean is stored in the Map, and programmer can control lifecycle.</a:t>
            </a:r>
          </a:p>
          <a:p>
            <a:pPr lvl="1">
              <a:spcBef>
                <a:spcPts val="300"/>
              </a:spcBef>
            </a:pPr>
            <a:r>
              <a:rPr lang="en-US" smtClean="0"/>
              <a:t>New scope in JSF 2.0</a:t>
            </a:r>
          </a:p>
          <a:p>
            <a:pPr>
              <a:spcBef>
                <a:spcPts val="300"/>
              </a:spcBef>
            </a:pPr>
            <a:r>
              <a:rPr lang="en-US" smtClean="0"/>
              <a:t> </a:t>
            </a:r>
            <a:r>
              <a:rPr lang="en-US" b="1" smtClean="0"/>
              <a:t>@NoneScoped</a:t>
            </a:r>
          </a:p>
          <a:p>
            <a:pPr lvl="1">
              <a:spcBef>
                <a:spcPts val="300"/>
              </a:spcBef>
            </a:pPr>
            <a:r>
              <a:rPr lang="en-US" smtClean="0"/>
              <a:t> Bean is not placed in a scope. Useful for beans that are referenced by other beans that </a:t>
            </a:r>
            <a:r>
              <a:rPr lang="en-US" i="1" smtClean="0"/>
              <a:t>are in scopes.</a:t>
            </a:r>
          </a:p>
          <a:p>
            <a:pPr lvl="1">
              <a:spcBef>
                <a:spcPts val="300"/>
              </a:spcBef>
            </a:pPr>
            <a:r>
              <a:rPr lang="en-US" smtClean="0"/>
              <a:t> New scope in JSF 2.0</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Simple JSF Flow of Control</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0" y="900982"/>
            <a:ext cx="9144000" cy="572841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Basic Beans</a:t>
            </a:r>
            <a:endParaRPr lang="en-US"/>
          </a:p>
        </p:txBody>
      </p:sp>
      <p:sp>
        <p:nvSpPr>
          <p:cNvPr id="5" name="Content Placeholder 4"/>
          <p:cNvSpPr>
            <a:spLocks noGrp="1"/>
          </p:cNvSpPr>
          <p:nvPr>
            <p:ph idx="1"/>
          </p:nvPr>
        </p:nvSpPr>
        <p:spPr/>
        <p:txBody>
          <a:bodyPr/>
          <a:lstStyle/>
          <a:p>
            <a:r>
              <a:rPr lang="en-US" smtClean="0"/>
              <a:t>Must have a zero-argument (empty) constructor</a:t>
            </a:r>
          </a:p>
          <a:p>
            <a:r>
              <a:rPr lang="en-US" smtClean="0"/>
              <a:t>Should have no public instance variables (fields)</a:t>
            </a:r>
          </a:p>
          <a:p>
            <a:r>
              <a:rPr lang="en-US" smtClean="0"/>
              <a:t>Persistent values should be accessed through methods called get</a:t>
            </a:r>
            <a:r>
              <a:rPr lang="en-US" i="1" smtClean="0"/>
              <a:t>Blah and setBlah</a:t>
            </a:r>
          </a:p>
          <a:p>
            <a:pPr lvl="1"/>
            <a:r>
              <a:rPr lang="en-US" sz="2800" smtClean="0"/>
              <a:t> If class has method getTitle that returns a String, class is said to have a String </a:t>
            </a:r>
            <a:r>
              <a:rPr lang="en-US" sz="2800" i="1" smtClean="0"/>
              <a:t>property named title</a:t>
            </a:r>
          </a:p>
          <a:p>
            <a:pPr lvl="1">
              <a:buNone/>
            </a:pPr>
            <a:r>
              <a:rPr lang="en-US" sz="2800" smtClean="0"/>
              <a:t>   JSF uses #{book.title} to mean “call getTitle on ‘book’ ”.</a:t>
            </a:r>
          </a:p>
          <a:p>
            <a:pPr lvl="1"/>
            <a:r>
              <a:rPr lang="en-US" sz="2800" smtClean="0"/>
              <a:t>Boolean properties may use is</a:t>
            </a:r>
            <a:r>
              <a:rPr lang="en-US" sz="2800" i="1" smtClean="0"/>
              <a:t>Blah instead of getBlah</a:t>
            </a:r>
            <a:endParaRPr 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use annotations to give scope</a:t>
            </a:r>
            <a:endParaRPr lang="en-US"/>
          </a:p>
        </p:txBody>
      </p:sp>
      <p:sp>
        <p:nvSpPr>
          <p:cNvPr id="5" name="Content Placeholder 4"/>
          <p:cNvSpPr>
            <a:spLocks noGrp="1"/>
          </p:cNvSpPr>
          <p:nvPr>
            <p:ph idx="1"/>
          </p:nvPr>
        </p:nvSpPr>
        <p:spPr/>
        <p:txBody>
          <a:bodyPr/>
          <a:lstStyle/>
          <a:p>
            <a:pPr>
              <a:buNone/>
            </a:pPr>
            <a:r>
              <a:rPr lang="en-US" b="1" smtClean="0"/>
              <a:t>You can use annotations to give scope</a:t>
            </a:r>
          </a:p>
          <a:p>
            <a:pPr lvl="1"/>
            <a:r>
              <a:rPr lang="en-US" smtClean="0"/>
              <a:t> </a:t>
            </a:r>
            <a:r>
              <a:rPr lang="en-US" sz="2600" b="1" smtClean="0"/>
              <a:t>@RequestScoped</a:t>
            </a:r>
            <a:r>
              <a:rPr lang="en-US" sz="2600" smtClean="0"/>
              <a:t> (same as omitting scope)</a:t>
            </a:r>
          </a:p>
          <a:p>
            <a:pPr lvl="1"/>
            <a:r>
              <a:rPr lang="en-US" sz="2600" smtClean="0"/>
              <a:t> </a:t>
            </a:r>
            <a:r>
              <a:rPr lang="en-US" sz="2600" b="1" smtClean="0"/>
              <a:t>@SessionScoped</a:t>
            </a:r>
          </a:p>
          <a:p>
            <a:pPr lvl="1"/>
            <a:r>
              <a:rPr lang="en-US" sz="2600" smtClean="0"/>
              <a:t> </a:t>
            </a:r>
            <a:r>
              <a:rPr lang="en-US" sz="2600" b="1" smtClean="0"/>
              <a:t>@ApplicationScoped</a:t>
            </a:r>
          </a:p>
          <a:p>
            <a:pPr lvl="1"/>
            <a:r>
              <a:rPr lang="en-US" sz="2600" smtClean="0"/>
              <a:t> </a:t>
            </a:r>
            <a:r>
              <a:rPr lang="en-US" sz="2600" b="1" smtClean="0"/>
              <a:t>@ViewScoped</a:t>
            </a:r>
          </a:p>
          <a:p>
            <a:pPr lvl="1"/>
            <a:r>
              <a:rPr lang="en-US" sz="2600" smtClean="0"/>
              <a:t> </a:t>
            </a:r>
            <a:r>
              <a:rPr lang="en-US" sz="2600" b="1" smtClean="0"/>
              <a:t>@CustomScoped</a:t>
            </a:r>
          </a:p>
          <a:p>
            <a:pPr lvl="1"/>
            <a:r>
              <a:rPr lang="en-US" sz="2600" smtClean="0"/>
              <a:t> </a:t>
            </a:r>
            <a:r>
              <a:rPr lang="en-US" sz="2600" b="1" smtClean="0"/>
              <a:t>@NoneScoped</a:t>
            </a:r>
          </a:p>
          <a:p>
            <a:pPr lvl="1"/>
            <a:r>
              <a:rPr lang="en-US" sz="2600" smtClean="0"/>
              <a:t> Traditionally placed after @ManagedBean</a:t>
            </a:r>
          </a:p>
          <a:p>
            <a:pPr lvl="2">
              <a:buNone/>
            </a:pPr>
            <a:r>
              <a:rPr lang="en-US" sz="2600" b="1" smtClean="0"/>
              <a:t>@ManagedBean</a:t>
            </a:r>
          </a:p>
          <a:p>
            <a:pPr lvl="2">
              <a:buNone/>
            </a:pPr>
            <a:r>
              <a:rPr lang="en-US" sz="2600" b="1" smtClean="0"/>
              <a:t>@SessionScoped</a:t>
            </a:r>
          </a:p>
          <a:p>
            <a:pPr lvl="2">
              <a:buNone/>
            </a:pPr>
            <a:r>
              <a:rPr lang="en-US" sz="2600" smtClean="0"/>
              <a:t>public class SomePojo { … }</a:t>
            </a:r>
            <a:endParaRPr lang="en-US" sz="2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Application Scope</a:t>
            </a:r>
            <a:endParaRPr lang="en-US"/>
          </a:p>
        </p:txBody>
      </p:sp>
      <p:sp>
        <p:nvSpPr>
          <p:cNvPr id="5" name="Content Placeholder 4"/>
          <p:cNvSpPr>
            <a:spLocks noGrp="1"/>
          </p:cNvSpPr>
          <p:nvPr>
            <p:ph idx="1"/>
          </p:nvPr>
        </p:nvSpPr>
        <p:spPr>
          <a:xfrm>
            <a:off x="152400" y="1143000"/>
            <a:ext cx="8991600" cy="1828800"/>
          </a:xfrm>
        </p:spPr>
        <p:txBody>
          <a:bodyPr/>
          <a:lstStyle/>
          <a:p>
            <a:r>
              <a:rPr lang="en-US" smtClean="0"/>
              <a:t>Shared across all users and all pages</a:t>
            </a:r>
          </a:p>
          <a:p>
            <a:r>
              <a:rPr lang="en-US" smtClean="0"/>
              <a:t>For beans that have </a:t>
            </a:r>
            <a:r>
              <a:rPr lang="en-US" b="1" smtClean="0"/>
              <a:t>no changeable state</a:t>
            </a:r>
          </a:p>
          <a:p>
            <a:pPr lvl="1"/>
            <a:r>
              <a:rPr lang="en-US" sz="2800" smtClean="0"/>
              <a:t>Supplies list of choices for drop down menus</a:t>
            </a:r>
          </a:p>
        </p:txBody>
      </p:sp>
      <p:sp>
        <p:nvSpPr>
          <p:cNvPr id="6" name="Rectangle 5"/>
          <p:cNvSpPr/>
          <p:nvPr/>
        </p:nvSpPr>
        <p:spPr>
          <a:xfrm>
            <a:off x="76200" y="3581400"/>
            <a:ext cx="8991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117475" lvl="1">
              <a:buNone/>
            </a:pPr>
            <a:r>
              <a:rPr lang="en-US" sz="2800" smtClean="0">
                <a:latin typeface="Times New Roman" pitchFamily="18" charset="0"/>
                <a:cs typeface="Times New Roman" pitchFamily="18" charset="0"/>
              </a:rPr>
              <a:t>&lt;h:selectOneMenu value="#{requestScopedBean.choice}"&gt;</a:t>
            </a:r>
          </a:p>
          <a:p>
            <a:pPr marL="117475" lvl="1">
              <a:buNone/>
            </a:pPr>
            <a:r>
              <a:rPr lang="en-US" sz="2800" smtClean="0">
                <a:latin typeface="Times New Roman" pitchFamily="18" charset="0"/>
                <a:cs typeface="Times New Roman" pitchFamily="18" charset="0"/>
              </a:rPr>
              <a:t>    &lt;f:selectItems value="#{</a:t>
            </a:r>
            <a:r>
              <a:rPr lang="en-US" sz="2800" b="1" smtClean="0">
                <a:solidFill>
                  <a:srgbClr val="FF0000"/>
                </a:solidFill>
                <a:latin typeface="Times New Roman" pitchFamily="18" charset="0"/>
                <a:cs typeface="Times New Roman" pitchFamily="18" charset="0"/>
              </a:rPr>
              <a:t>appScopedBean.options</a:t>
            </a:r>
            <a:r>
              <a:rPr lang="en-US" sz="2800" smtClean="0">
                <a:latin typeface="Times New Roman" pitchFamily="18" charset="0"/>
                <a:cs typeface="Times New Roman" pitchFamily="18" charset="0"/>
              </a:rPr>
              <a:t>}"/&gt;</a:t>
            </a:r>
          </a:p>
          <a:p>
            <a:pPr marL="117475" lvl="1">
              <a:buNone/>
            </a:pPr>
            <a:r>
              <a:rPr lang="en-US" sz="2800" smtClean="0">
                <a:latin typeface="Times New Roman" pitchFamily="18" charset="0"/>
                <a:cs typeface="Times New Roman" pitchFamily="18" charset="0"/>
              </a:rPr>
              <a:t>&lt;/h:selectOneMenu&gt;</a:t>
            </a:r>
            <a:endParaRPr lang="en-US" sz="280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Application Scope: Syntax</a:t>
            </a:r>
            <a:endParaRPr lang="en-US"/>
          </a:p>
        </p:txBody>
      </p:sp>
      <p:sp>
        <p:nvSpPr>
          <p:cNvPr id="5" name="Content Placeholder 4"/>
          <p:cNvSpPr>
            <a:spLocks noGrp="1"/>
          </p:cNvSpPr>
          <p:nvPr>
            <p:ph idx="1"/>
          </p:nvPr>
        </p:nvSpPr>
        <p:spPr>
          <a:xfrm>
            <a:off x="152400" y="990600"/>
            <a:ext cx="8839200" cy="5486400"/>
          </a:xfrm>
        </p:spPr>
        <p:txBody>
          <a:bodyPr/>
          <a:lstStyle/>
          <a:p>
            <a:pPr>
              <a:spcBef>
                <a:spcPts val="600"/>
              </a:spcBef>
              <a:buNone/>
            </a:pPr>
            <a:r>
              <a:rPr lang="en-US" smtClean="0"/>
              <a:t>@ManagedBean</a:t>
            </a:r>
          </a:p>
          <a:p>
            <a:pPr>
              <a:spcBef>
                <a:spcPts val="600"/>
              </a:spcBef>
              <a:buNone/>
            </a:pPr>
            <a:r>
              <a:rPr lang="en-US" smtClean="0">
                <a:solidFill>
                  <a:srgbClr val="FF0000"/>
                </a:solidFill>
              </a:rPr>
              <a:t>@ApplicationScoped</a:t>
            </a:r>
          </a:p>
          <a:p>
            <a:pPr>
              <a:spcBef>
                <a:spcPts val="600"/>
              </a:spcBef>
              <a:buNone/>
            </a:pPr>
            <a:r>
              <a:rPr lang="en-US" smtClean="0"/>
              <a:t>public class SomeClassNoUserState { … }</a:t>
            </a:r>
          </a:p>
          <a:p>
            <a:pPr lvl="1">
              <a:spcBef>
                <a:spcPts val="600"/>
              </a:spcBef>
            </a:pPr>
            <a:r>
              <a:rPr lang="en-US" sz="2800" smtClean="0"/>
              <a:t> Class is instantiated first time it is used. After that, all users and all requests share the same instance.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Application Scope: Syntax</a:t>
            </a:r>
            <a:endParaRPr lang="en-US"/>
          </a:p>
        </p:txBody>
      </p:sp>
      <p:sp>
        <p:nvSpPr>
          <p:cNvPr id="5" name="Content Placeholder 4"/>
          <p:cNvSpPr>
            <a:spLocks noGrp="1"/>
          </p:cNvSpPr>
          <p:nvPr>
            <p:ph idx="1"/>
          </p:nvPr>
        </p:nvSpPr>
        <p:spPr>
          <a:xfrm>
            <a:off x="152400" y="990600"/>
            <a:ext cx="8839200" cy="5486400"/>
          </a:xfrm>
        </p:spPr>
        <p:txBody>
          <a:bodyPr/>
          <a:lstStyle/>
          <a:p>
            <a:r>
              <a:rPr lang="en-US" sz="2400" b="1" smtClean="0"/>
              <a:t>Eager Application-scoped Beans</a:t>
            </a:r>
            <a:br>
              <a:rPr lang="en-US" sz="2400" b="1" smtClean="0"/>
            </a:br>
            <a:r>
              <a:rPr lang="en-US" sz="2400" smtClean="0"/>
              <a:t>Managed beans are lazily instantiated. That is, that they are instantiated when a request is made from the application. To force an application-scoped bean to be instantiated and placed in the application scope as soon as the application is started and before any request is made, the eager attribute of the managed bean should be set to true as shown in the following example</a:t>
            </a:r>
            <a:endParaRPr lang="en-US" sz="2400" b="1" smtClean="0"/>
          </a:p>
          <a:p>
            <a:pPr>
              <a:spcBef>
                <a:spcPts val="0"/>
              </a:spcBef>
              <a:buNone/>
            </a:pPr>
            <a:r>
              <a:rPr lang="en-US" sz="2400" smtClean="0"/>
              <a:t>@ManagedBean(</a:t>
            </a:r>
            <a:r>
              <a:rPr lang="en-US" sz="2400" smtClean="0">
                <a:solidFill>
                  <a:srgbClr val="FF0000"/>
                </a:solidFill>
              </a:rPr>
              <a:t>eager=true</a:t>
            </a:r>
            <a:r>
              <a:rPr lang="en-US" sz="2400" smtClean="0"/>
              <a:t>)</a:t>
            </a:r>
          </a:p>
          <a:p>
            <a:pPr>
              <a:spcBef>
                <a:spcPts val="0"/>
              </a:spcBef>
              <a:buNone/>
            </a:pPr>
            <a:r>
              <a:rPr lang="en-US" sz="2400" smtClean="0">
                <a:solidFill>
                  <a:srgbClr val="FF0000"/>
                </a:solidFill>
              </a:rPr>
              <a:t>@ApplicationScoped</a:t>
            </a:r>
          </a:p>
          <a:p>
            <a:pPr>
              <a:spcBef>
                <a:spcPts val="0"/>
              </a:spcBef>
              <a:buNone/>
            </a:pPr>
            <a:r>
              <a:rPr lang="en-US" sz="2400" smtClean="0"/>
              <a:t>public class SomeClassBigDataNoUserState { … }</a:t>
            </a:r>
          </a:p>
          <a:p>
            <a:pPr lvl="1">
              <a:spcBef>
                <a:spcPts val="0"/>
              </a:spcBef>
            </a:pPr>
            <a:r>
              <a:rPr lang="en-US" smtClean="0"/>
              <a:t> Class is instantiated when the app is loaded (which is usually when the server starts). After that, all users and all requests share the same instance. Useful if the class has a big data structure that takes a long time to initialize.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Session Scope</a:t>
            </a:r>
            <a:endParaRPr lang="en-US"/>
          </a:p>
        </p:txBody>
      </p:sp>
      <p:sp>
        <p:nvSpPr>
          <p:cNvPr id="5" name="Content Placeholder 4"/>
          <p:cNvSpPr>
            <a:spLocks noGrp="1"/>
          </p:cNvSpPr>
          <p:nvPr>
            <p:ph idx="1"/>
          </p:nvPr>
        </p:nvSpPr>
        <p:spPr/>
        <p:txBody>
          <a:bodyPr/>
          <a:lstStyle/>
          <a:p>
            <a:pPr>
              <a:spcBef>
                <a:spcPts val="300"/>
              </a:spcBef>
            </a:pPr>
            <a:r>
              <a:rPr lang="en-US" b="1" smtClean="0"/>
              <a:t>Bean instance reused if</a:t>
            </a:r>
          </a:p>
          <a:p>
            <a:pPr lvl="1">
              <a:spcBef>
                <a:spcPts val="300"/>
              </a:spcBef>
            </a:pPr>
            <a:r>
              <a:rPr lang="en-US" smtClean="0"/>
              <a:t>Same user</a:t>
            </a:r>
          </a:p>
          <a:p>
            <a:pPr lvl="1">
              <a:spcBef>
                <a:spcPts val="300"/>
              </a:spcBef>
            </a:pPr>
            <a:r>
              <a:rPr lang="en-US" smtClean="0"/>
              <a:t>Same browser session</a:t>
            </a:r>
            <a:br>
              <a:rPr lang="en-US" smtClean="0"/>
            </a:br>
            <a:r>
              <a:rPr lang="en-US" smtClean="0"/>
              <a:t>Usually based on cookies, but can be based on URL rewriting</a:t>
            </a:r>
          </a:p>
          <a:p>
            <a:pPr>
              <a:spcBef>
                <a:spcPts val="300"/>
              </a:spcBef>
            </a:pPr>
            <a:r>
              <a:rPr lang="en-US" b="1" smtClean="0"/>
              <a:t>Useful for</a:t>
            </a:r>
          </a:p>
          <a:p>
            <a:pPr lvl="1">
              <a:spcBef>
                <a:spcPts val="300"/>
              </a:spcBef>
            </a:pPr>
            <a:r>
              <a:rPr lang="en-US" smtClean="0"/>
              <a:t>Remembering user preferences</a:t>
            </a:r>
          </a:p>
          <a:p>
            <a:pPr lvl="1">
              <a:spcBef>
                <a:spcPts val="300"/>
              </a:spcBef>
            </a:pPr>
            <a:r>
              <a:rPr lang="en-US" smtClean="0"/>
              <a:t>Prefilling values from previous entries</a:t>
            </a:r>
          </a:p>
          <a:p>
            <a:pPr lvl="1">
              <a:spcBef>
                <a:spcPts val="300"/>
              </a:spcBef>
            </a:pPr>
            <a:r>
              <a:rPr lang="en-US" smtClean="0"/>
              <a:t>Accumulating lists of user data (ala shopping carts)</a:t>
            </a:r>
          </a:p>
          <a:p>
            <a:pPr>
              <a:spcBef>
                <a:spcPts val="300"/>
              </a:spcBef>
            </a:pPr>
            <a:r>
              <a:rPr lang="en-US" b="1" smtClean="0"/>
              <a:t>Normal Java session tracking rules apply</a:t>
            </a:r>
          </a:p>
          <a:p>
            <a:pPr lvl="1">
              <a:spcBef>
                <a:spcPts val="300"/>
              </a:spcBef>
            </a:pPr>
            <a:r>
              <a:rPr lang="en-US" smtClean="0"/>
              <a:t> Custom classes should be Serializable</a:t>
            </a:r>
          </a:p>
          <a:p>
            <a:pPr lvl="2">
              <a:spcBef>
                <a:spcPts val="300"/>
              </a:spcBef>
            </a:pPr>
            <a:r>
              <a:rPr lang="en-US" smtClean="0"/>
              <a:t> </a:t>
            </a:r>
            <a:r>
              <a:rPr lang="en-US" sz="2400" smtClean="0"/>
              <a:t>Some servers save session data to disk on restart</a:t>
            </a:r>
          </a:p>
          <a:p>
            <a:pPr lvl="2">
              <a:spcBef>
                <a:spcPts val="300"/>
              </a:spcBef>
            </a:pPr>
            <a:r>
              <a:rPr lang="en-US" sz="2400" smtClean="0"/>
              <a:t> Distributed Web apps need this to replicate sessions</a:t>
            </a:r>
            <a:endParaRPr 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Session Scope: Example</a:t>
            </a:r>
            <a:endParaRPr lang="en-US"/>
          </a:p>
        </p:txBody>
      </p:sp>
      <p:sp>
        <p:nvSpPr>
          <p:cNvPr id="5" name="Content Placeholder 4"/>
          <p:cNvSpPr>
            <a:spLocks noGrp="1"/>
          </p:cNvSpPr>
          <p:nvPr>
            <p:ph idx="1"/>
          </p:nvPr>
        </p:nvSpPr>
        <p:spPr/>
        <p:txBody>
          <a:bodyPr/>
          <a:lstStyle/>
          <a:p>
            <a:r>
              <a:rPr lang="en-US" b="1" smtClean="0"/>
              <a:t>Idea</a:t>
            </a:r>
          </a:p>
          <a:p>
            <a:pPr lvl="1"/>
            <a:r>
              <a:rPr lang="en-US" smtClean="0"/>
              <a:t> Small variation of banking example</a:t>
            </a:r>
          </a:p>
          <a:p>
            <a:pPr lvl="1"/>
            <a:r>
              <a:rPr lang="en-US" smtClean="0"/>
              <a:t> Remember previously entered id</a:t>
            </a:r>
            <a:br>
              <a:rPr lang="en-US" smtClean="0"/>
            </a:br>
            <a:r>
              <a:rPr lang="en-US" smtClean="0"/>
              <a:t>• If end user comes back to input page, the ID they entered last time is already filled in</a:t>
            </a:r>
          </a:p>
          <a:p>
            <a:r>
              <a:rPr lang="en-US" b="1" smtClean="0"/>
              <a:t>What you need</a:t>
            </a:r>
          </a:p>
          <a:p>
            <a:pPr lvl="1"/>
            <a:r>
              <a:rPr lang="en-US" smtClean="0"/>
              <a:t> Add </a:t>
            </a:r>
            <a:r>
              <a:rPr lang="en-US" smtClean="0">
                <a:solidFill>
                  <a:srgbClr val="FF0000"/>
                </a:solidFill>
              </a:rPr>
              <a:t>@SessionScoped </a:t>
            </a:r>
            <a:r>
              <a:rPr lang="en-US" smtClean="0"/>
              <a:t>for bean</a:t>
            </a:r>
          </a:p>
          <a:p>
            <a:pPr lvl="1"/>
            <a:r>
              <a:rPr lang="en-US" smtClean="0"/>
              <a:t> Make bean Serializable</a:t>
            </a:r>
          </a:p>
          <a:p>
            <a:pPr lvl="1"/>
            <a:r>
              <a:rPr lang="en-US" smtClean="0"/>
              <a:t> Optionally, add </a:t>
            </a:r>
            <a:r>
              <a:rPr lang="en-US" smtClean="0">
                <a:solidFill>
                  <a:srgbClr val="FF0000"/>
                </a:solidFill>
              </a:rPr>
              <a:t>faces-redirect=true</a:t>
            </a:r>
            <a:r>
              <a:rPr lang="en-US" smtClean="0"/>
              <a:t> to end of return values, to tell JSF to redirect (instead of forward) to results pages</a:t>
            </a:r>
            <a:br>
              <a:rPr lang="en-US" smtClean="0"/>
            </a:br>
            <a:r>
              <a:rPr lang="en-US" smtClean="0"/>
              <a:t>• Allows users to access results pages directly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smtClean="0"/>
              <a:t>Page Forward Vs Page Redirect</a:t>
            </a:r>
            <a:endParaRPr lang="en-US"/>
          </a:p>
        </p:txBody>
      </p:sp>
      <p:sp>
        <p:nvSpPr>
          <p:cNvPr id="5" name="Content Placeholder 4"/>
          <p:cNvSpPr>
            <a:spLocks noGrp="1"/>
          </p:cNvSpPr>
          <p:nvPr>
            <p:ph idx="1"/>
          </p:nvPr>
        </p:nvSpPr>
        <p:spPr/>
        <p:txBody>
          <a:bodyPr/>
          <a:lstStyle/>
          <a:p>
            <a:r>
              <a:rPr lang="en-US" smtClean="0"/>
              <a:t>By default, JSF will performs a server page forward while navigating to another page. See following example to differentiate between page forward and page redirect.</a:t>
            </a:r>
          </a:p>
          <a:p>
            <a:r>
              <a:rPr lang="en-US" smtClean="0"/>
              <a:t>A “start.xhtml” page, with a button navigate to “page1.xhtml” page.</a:t>
            </a:r>
          </a:p>
          <a:p>
            <a:pPr>
              <a:buNone/>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1. Page Forward</a:t>
            </a:r>
            <a:endParaRPr lang="en-US"/>
          </a:p>
        </p:txBody>
      </p:sp>
      <p:sp>
        <p:nvSpPr>
          <p:cNvPr id="5" name="Content Placeholder 4"/>
          <p:cNvSpPr>
            <a:spLocks noGrp="1"/>
          </p:cNvSpPr>
          <p:nvPr>
            <p:ph idx="1"/>
          </p:nvPr>
        </p:nvSpPr>
        <p:spPr/>
        <p:txBody>
          <a:bodyPr/>
          <a:lstStyle/>
          <a:p>
            <a:pPr marL="514350" indent="-514350">
              <a:buFont typeface="+mj-lt"/>
              <a:buAutoNum type="arabicPeriod"/>
            </a:pPr>
            <a:r>
              <a:rPr lang="en-US" sz="2600" smtClean="0"/>
              <a:t>Browser send a “</a:t>
            </a:r>
            <a:r>
              <a:rPr lang="en-US" sz="2600" b="1" smtClean="0"/>
              <a:t>GET</a:t>
            </a:r>
            <a:r>
              <a:rPr lang="en-US" sz="2600" smtClean="0"/>
              <a:t>” request to URL : http://localhost:8080/JavaServerFaces/faces/start.xhtml</a:t>
            </a:r>
          </a:p>
          <a:p>
            <a:pPr marL="514350" indent="-514350">
              <a:buFont typeface="+mj-lt"/>
              <a:buAutoNum type="arabicPeriod"/>
            </a:pPr>
            <a:r>
              <a:rPr lang="en-US" sz="2600" smtClean="0"/>
              <a:t>JSF received the request and return the “</a:t>
            </a:r>
            <a:r>
              <a:rPr lang="en-US" sz="2600" b="1" smtClean="0"/>
              <a:t>start.xhtml</a:t>
            </a:r>
            <a:r>
              <a:rPr lang="en-US" sz="2600" smtClean="0"/>
              <a:t>“.</a:t>
            </a:r>
          </a:p>
          <a:p>
            <a:pPr marL="514350" indent="-514350">
              <a:buFont typeface="+mj-lt"/>
              <a:buAutoNum type="arabicPeriod"/>
            </a:pPr>
            <a:r>
              <a:rPr lang="en-US" sz="2600" smtClean="0"/>
              <a:t>Browser display the content of “</a:t>
            </a:r>
            <a:r>
              <a:rPr lang="en-US" sz="2600" b="1" smtClean="0"/>
              <a:t>start.xhtml</a:t>
            </a:r>
            <a:r>
              <a:rPr lang="en-US" sz="2600" smtClean="0"/>
              <a:t>“.</a:t>
            </a:r>
          </a:p>
          <a:p>
            <a:pPr marL="514350" indent="-514350">
              <a:buFont typeface="+mj-lt"/>
              <a:buAutoNum type="arabicPeriod"/>
            </a:pPr>
            <a:r>
              <a:rPr lang="en-US" sz="2600" smtClean="0"/>
              <a:t>User click on the button.</a:t>
            </a:r>
          </a:p>
          <a:p>
            <a:pPr marL="514350" indent="-514350">
              <a:buFont typeface="+mj-lt"/>
              <a:buAutoNum type="arabicPeriod"/>
            </a:pPr>
            <a:r>
              <a:rPr lang="en-US" sz="2600" smtClean="0"/>
              <a:t>JSF received the action and perform an </a:t>
            </a:r>
            <a:r>
              <a:rPr lang="en-US" sz="2600" b="1" smtClean="0"/>
              <a:t>internal page forward</a:t>
            </a:r>
            <a:r>
              <a:rPr lang="en-US" sz="2600" smtClean="0"/>
              <a:t> to “</a:t>
            </a:r>
            <a:r>
              <a:rPr lang="en-US" sz="2600" b="1" smtClean="0"/>
              <a:t>page1.xhtml</a:t>
            </a:r>
            <a:r>
              <a:rPr lang="en-US" sz="2600" smtClean="0"/>
              <a:t>” in the server side.</a:t>
            </a:r>
          </a:p>
          <a:p>
            <a:pPr marL="514350" indent="-514350">
              <a:buFont typeface="+mj-lt"/>
              <a:buAutoNum type="arabicPeriod"/>
            </a:pPr>
            <a:r>
              <a:rPr lang="en-US" sz="2600" smtClean="0"/>
              <a:t>JSF return the “</a:t>
            </a:r>
            <a:r>
              <a:rPr lang="en-US" sz="2600" b="1" smtClean="0"/>
              <a:t>page1.xhtml</a:t>
            </a:r>
            <a:r>
              <a:rPr lang="en-US" sz="2600" smtClean="0"/>
              <a:t>“.</a:t>
            </a:r>
          </a:p>
          <a:p>
            <a:pPr marL="514350" indent="-514350">
              <a:buFont typeface="+mj-lt"/>
              <a:buAutoNum type="arabicPeriod"/>
            </a:pPr>
            <a:r>
              <a:rPr lang="en-US" sz="2600" smtClean="0"/>
              <a:t>Browser display the content of the “</a:t>
            </a:r>
            <a:r>
              <a:rPr lang="en-US" sz="2600" b="1" smtClean="0"/>
              <a:t>page1.xhtml</a:t>
            </a:r>
            <a:r>
              <a:rPr lang="en-US" sz="2600" smtClean="0"/>
              <a:t>“.</a:t>
            </a:r>
          </a:p>
          <a:p>
            <a:pPr marL="514350" indent="-514350">
              <a:buFont typeface="+mj-lt"/>
              <a:buAutoNum type="arabicPeriod"/>
            </a:pPr>
            <a:endParaRPr lang="en-US" sz="2600" smtClean="0"/>
          </a:p>
          <a:p>
            <a:pPr marL="514350" indent="-514350">
              <a:buNone/>
            </a:pPr>
            <a:r>
              <a:rPr lang="en-US" sz="2600" smtClean="0"/>
              <a:t> In the page forward, </a:t>
            </a:r>
            <a:r>
              <a:rPr lang="en-US" sz="2600" b="1" smtClean="0">
                <a:solidFill>
                  <a:srgbClr val="FF0000"/>
                </a:solidFill>
              </a:rPr>
              <a:t>browser’s URL is not update</a:t>
            </a:r>
            <a:r>
              <a:rPr lang="en-US" sz="2600" smtClean="0">
                <a:solidFill>
                  <a:srgbClr val="FF0000"/>
                </a:solidFill>
              </a:rPr>
              <a:t>.</a:t>
            </a:r>
          </a:p>
          <a:p>
            <a:pPr>
              <a:buNone/>
            </a:pPr>
            <a:endParaRPr lang="en-US" sz="2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1. Page Forward</a:t>
            </a:r>
            <a:endParaRPr lang="en-US"/>
          </a:p>
        </p:txBody>
      </p:sp>
      <p:pic>
        <p:nvPicPr>
          <p:cNvPr id="7" name="Content Placeholder 6" descr="jsf2-page-forward-example.png"/>
          <p:cNvPicPr>
            <a:picLocks noGrp="1" noChangeAspect="1"/>
          </p:cNvPicPr>
          <p:nvPr>
            <p:ph idx="1"/>
          </p:nvPr>
        </p:nvPicPr>
        <p:blipFill>
          <a:blip r:embed="rId2" cstate="print"/>
          <a:stretch>
            <a:fillRect/>
          </a:stretch>
        </p:blipFill>
        <p:spPr>
          <a:xfrm>
            <a:off x="0" y="1066800"/>
            <a:ext cx="8995847" cy="48006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2. Page Redirection</a:t>
            </a:r>
            <a:endParaRPr lang="en-US"/>
          </a:p>
        </p:txBody>
      </p:sp>
      <p:sp>
        <p:nvSpPr>
          <p:cNvPr id="6" name="Content Placeholder 4"/>
          <p:cNvSpPr>
            <a:spLocks noGrp="1"/>
          </p:cNvSpPr>
          <p:nvPr>
            <p:ph idx="1"/>
          </p:nvPr>
        </p:nvSpPr>
        <p:spPr>
          <a:xfrm>
            <a:off x="152400" y="1143000"/>
            <a:ext cx="8839200" cy="5334000"/>
          </a:xfrm>
        </p:spPr>
        <p:txBody>
          <a:bodyPr/>
          <a:lstStyle/>
          <a:p>
            <a:pPr marL="514350" indent="-514350">
              <a:buFont typeface="+mj-lt"/>
              <a:buAutoNum type="arabicPeriod"/>
            </a:pPr>
            <a:r>
              <a:rPr lang="en-US" sz="2400" smtClean="0"/>
              <a:t>Browser send a “</a:t>
            </a:r>
            <a:r>
              <a:rPr lang="en-US" sz="2400" b="1" smtClean="0"/>
              <a:t>GET</a:t>
            </a:r>
            <a:r>
              <a:rPr lang="en-US" sz="2400" smtClean="0"/>
              <a:t>” request to URL : http://localhost:8080/JavaServerFaces/faces/start.xhtml.</a:t>
            </a:r>
          </a:p>
          <a:p>
            <a:pPr marL="514350" indent="-514350">
              <a:buFont typeface="+mj-lt"/>
              <a:buAutoNum type="arabicPeriod"/>
            </a:pPr>
            <a:r>
              <a:rPr lang="en-US" sz="2400" smtClean="0"/>
              <a:t>JSF received the request and return the “</a:t>
            </a:r>
            <a:r>
              <a:rPr lang="en-US" sz="2400" b="1" smtClean="0"/>
              <a:t>start.xhtml</a:t>
            </a:r>
            <a:r>
              <a:rPr lang="en-US" sz="2400" smtClean="0"/>
              <a:t>“.</a:t>
            </a:r>
          </a:p>
          <a:p>
            <a:pPr marL="514350" indent="-514350">
              <a:buFont typeface="+mj-lt"/>
              <a:buAutoNum type="arabicPeriod"/>
            </a:pPr>
            <a:r>
              <a:rPr lang="en-US" sz="2400" smtClean="0"/>
              <a:t>Browser display the content of “</a:t>
            </a:r>
            <a:r>
              <a:rPr lang="en-US" sz="2400" b="1" smtClean="0"/>
              <a:t>start.xhtml</a:t>
            </a:r>
            <a:r>
              <a:rPr lang="en-US" sz="2400" smtClean="0"/>
              <a:t>“.</a:t>
            </a:r>
          </a:p>
          <a:p>
            <a:pPr marL="514350" indent="-514350">
              <a:buFont typeface="+mj-lt"/>
              <a:buAutoNum type="arabicPeriod"/>
            </a:pPr>
            <a:r>
              <a:rPr lang="en-US" sz="2400" smtClean="0"/>
              <a:t>User click on the button.</a:t>
            </a:r>
          </a:p>
          <a:p>
            <a:pPr marL="514350" indent="-514350">
              <a:buFont typeface="+mj-lt"/>
              <a:buAutoNum type="arabicPeriod"/>
            </a:pPr>
            <a:r>
              <a:rPr lang="en-US" sz="2400" smtClean="0"/>
              <a:t>JSF received the action and send back a “</a:t>
            </a:r>
            <a:r>
              <a:rPr lang="en-US" sz="2400" b="1" smtClean="0"/>
              <a:t>redirect</a:t>
            </a:r>
            <a:r>
              <a:rPr lang="en-US" sz="2400" smtClean="0"/>
              <a:t>” to “</a:t>
            </a:r>
            <a:r>
              <a:rPr lang="en-US" sz="2400" b="1" smtClean="0"/>
              <a:t>page1.xhtml</a:t>
            </a:r>
            <a:r>
              <a:rPr lang="en-US" sz="2400" smtClean="0"/>
              <a:t>” response back to the browser.</a:t>
            </a:r>
          </a:p>
          <a:p>
            <a:pPr marL="514350" indent="-514350">
              <a:buFont typeface="+mj-lt"/>
              <a:buAutoNum type="arabicPeriod"/>
            </a:pPr>
            <a:r>
              <a:rPr lang="en-US" sz="2400" smtClean="0"/>
              <a:t>Browser received the response and send another “</a:t>
            </a:r>
            <a:r>
              <a:rPr lang="en-US" sz="2400" b="1" smtClean="0"/>
              <a:t>GET</a:t>
            </a:r>
            <a:r>
              <a:rPr lang="en-US" sz="2400" smtClean="0"/>
              <a:t>” request to URL : http://localhost:8080/JavaServerFaces/faces/page1.xhtml.</a:t>
            </a:r>
          </a:p>
          <a:p>
            <a:pPr marL="514350" indent="-514350">
              <a:buFont typeface="+mj-lt"/>
              <a:buAutoNum type="arabicPeriod"/>
            </a:pPr>
            <a:r>
              <a:rPr lang="en-US" sz="2400" smtClean="0"/>
              <a:t>JSF received the request and return the “</a:t>
            </a:r>
            <a:r>
              <a:rPr lang="en-US" sz="2400" b="1" smtClean="0"/>
              <a:t>page1.xhtml</a:t>
            </a:r>
            <a:r>
              <a:rPr lang="en-US" sz="2400" smtClean="0"/>
              <a:t>“.</a:t>
            </a:r>
          </a:p>
          <a:p>
            <a:pPr marL="514350" indent="-514350">
              <a:buFont typeface="+mj-lt"/>
              <a:buAutoNum type="arabicPeriod"/>
            </a:pPr>
            <a:r>
              <a:rPr lang="en-US" sz="2400" smtClean="0"/>
              <a:t>Browser display the content of the “</a:t>
            </a:r>
            <a:r>
              <a:rPr lang="en-US" sz="2400" b="1" smtClean="0"/>
              <a:t>page1.xhtml</a:t>
            </a:r>
            <a:r>
              <a:rPr lang="en-US" sz="2400" smtClean="0"/>
              <a:t>“, and the </a:t>
            </a:r>
            <a:r>
              <a:rPr lang="en-US" sz="2400" b="1" smtClean="0"/>
              <a:t>browser’s URL is updated</a:t>
            </a:r>
            <a:r>
              <a:rPr lang="en-US" sz="2400" smtClean="0"/>
              <a:t>.</a:t>
            </a:r>
          </a:p>
          <a:p>
            <a:pPr marL="514350" indent="-514350">
              <a:buFont typeface="+mj-lt"/>
              <a:buAutoNum type="arabicPeriod"/>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More on Bean Properties</a:t>
            </a:r>
            <a:endParaRPr lang="en-US"/>
          </a:p>
        </p:txBody>
      </p:sp>
      <p:sp>
        <p:nvSpPr>
          <p:cNvPr id="5" name="Content Placeholder 4"/>
          <p:cNvSpPr>
            <a:spLocks noGrp="1"/>
          </p:cNvSpPr>
          <p:nvPr>
            <p:ph idx="1"/>
          </p:nvPr>
        </p:nvSpPr>
        <p:spPr>
          <a:xfrm>
            <a:off x="152400" y="914400"/>
            <a:ext cx="8839200" cy="5562600"/>
          </a:xfrm>
        </p:spPr>
        <p:txBody>
          <a:bodyPr/>
          <a:lstStyle/>
          <a:p>
            <a:pPr>
              <a:spcBef>
                <a:spcPts val="0"/>
              </a:spcBef>
            </a:pPr>
            <a:r>
              <a:rPr lang="en-US" b="1" smtClean="0"/>
              <a:t>Usual rule to turn method into property</a:t>
            </a:r>
          </a:p>
          <a:p>
            <a:pPr marL="509588" lvl="1" indent="-52388">
              <a:spcBef>
                <a:spcPts val="0"/>
              </a:spcBef>
              <a:buNone/>
            </a:pPr>
            <a:r>
              <a:rPr lang="en-US" sz="2300" smtClean="0"/>
              <a:t>Drop the word “get” or “set” and change the next letter to lowercase. Again, instance var name is irrelevant.</a:t>
            </a:r>
          </a:p>
          <a:p>
            <a:pPr lvl="1">
              <a:spcBef>
                <a:spcPts val="0"/>
              </a:spcBef>
            </a:pPr>
            <a:r>
              <a:rPr lang="en-US" sz="2300" smtClean="0"/>
              <a:t> Method name: getFirstName</a:t>
            </a:r>
          </a:p>
          <a:p>
            <a:pPr lvl="1">
              <a:spcBef>
                <a:spcPts val="0"/>
              </a:spcBef>
            </a:pPr>
            <a:r>
              <a:rPr lang="en-US" sz="2300" smtClean="0"/>
              <a:t> Property name: firstName</a:t>
            </a:r>
          </a:p>
          <a:p>
            <a:pPr lvl="1">
              <a:spcBef>
                <a:spcPts val="0"/>
              </a:spcBef>
            </a:pPr>
            <a:r>
              <a:rPr lang="en-US" sz="2300" smtClean="0"/>
              <a:t> Example: #{customer.firstName}</a:t>
            </a:r>
          </a:p>
          <a:p>
            <a:pPr>
              <a:spcBef>
                <a:spcPts val="0"/>
              </a:spcBef>
            </a:pPr>
            <a:r>
              <a:rPr lang="en-US" smtClean="0"/>
              <a:t> </a:t>
            </a:r>
            <a:r>
              <a:rPr lang="en-US" b="1" smtClean="0"/>
              <a:t>Exception 1: boolean properties</a:t>
            </a:r>
          </a:p>
          <a:p>
            <a:pPr lvl="1">
              <a:spcBef>
                <a:spcPts val="0"/>
              </a:spcBef>
              <a:buNone/>
            </a:pPr>
            <a:r>
              <a:rPr lang="en-US" sz="2300" smtClean="0"/>
              <a:t>If getter returns boolean or Boolean</a:t>
            </a:r>
          </a:p>
          <a:p>
            <a:pPr lvl="1">
              <a:spcBef>
                <a:spcPts val="0"/>
              </a:spcBef>
            </a:pPr>
            <a:r>
              <a:rPr lang="en-US" sz="2300" smtClean="0"/>
              <a:t> Method name: getPrime or isPrime</a:t>
            </a:r>
          </a:p>
          <a:p>
            <a:pPr lvl="1">
              <a:spcBef>
                <a:spcPts val="0"/>
              </a:spcBef>
            </a:pPr>
            <a:r>
              <a:rPr lang="en-US" sz="2300" smtClean="0"/>
              <a:t> Property name: prime</a:t>
            </a:r>
          </a:p>
          <a:p>
            <a:pPr lvl="1">
              <a:spcBef>
                <a:spcPts val="0"/>
              </a:spcBef>
            </a:pPr>
            <a:r>
              <a:rPr lang="en-US" sz="2300" smtClean="0"/>
              <a:t> Example: #{myNumber.prime}</a:t>
            </a:r>
          </a:p>
          <a:p>
            <a:pPr>
              <a:spcBef>
                <a:spcPts val="0"/>
              </a:spcBef>
            </a:pPr>
            <a:r>
              <a:rPr lang="en-US" b="1" smtClean="0"/>
              <a:t>Exception 2: consecutive uppercase letters</a:t>
            </a:r>
          </a:p>
          <a:p>
            <a:pPr lvl="1">
              <a:spcBef>
                <a:spcPts val="0"/>
              </a:spcBef>
              <a:buNone/>
            </a:pPr>
            <a:r>
              <a:rPr lang="en-US" sz="2300" smtClean="0"/>
              <a:t>If two uppercase letters in a row after “get” or “set”</a:t>
            </a:r>
          </a:p>
          <a:p>
            <a:pPr lvl="1">
              <a:spcBef>
                <a:spcPts val="0"/>
              </a:spcBef>
            </a:pPr>
            <a:r>
              <a:rPr lang="en-US" sz="2300" smtClean="0"/>
              <a:t> Method name: getURL</a:t>
            </a:r>
          </a:p>
          <a:p>
            <a:pPr lvl="1">
              <a:spcBef>
                <a:spcPts val="0"/>
              </a:spcBef>
            </a:pPr>
            <a:r>
              <a:rPr lang="en-US" sz="2300" smtClean="0"/>
              <a:t> Property name: URL (not uRL)</a:t>
            </a:r>
          </a:p>
          <a:p>
            <a:pPr lvl="1">
              <a:spcBef>
                <a:spcPts val="0"/>
              </a:spcBef>
            </a:pPr>
            <a:r>
              <a:rPr lang="en-US" sz="2300" smtClean="0"/>
              <a:t> Example: #{webSite.URL}</a:t>
            </a:r>
            <a:endParaRPr lang="en-US" sz="23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2. Page Redirection</a:t>
            </a:r>
            <a:endParaRPr lang="en-US"/>
          </a:p>
        </p:txBody>
      </p:sp>
      <p:pic>
        <p:nvPicPr>
          <p:cNvPr id="6" name="Content Placeholder 5" descr="jsf2-page-redirection-example.png"/>
          <p:cNvPicPr>
            <a:picLocks noGrp="1" noChangeAspect="1"/>
          </p:cNvPicPr>
          <p:nvPr>
            <p:ph idx="1"/>
          </p:nvPr>
        </p:nvPicPr>
        <p:blipFill>
          <a:blip r:embed="rId2" cstate="print"/>
          <a:stretch>
            <a:fillRect/>
          </a:stretch>
        </p:blipFill>
        <p:spPr>
          <a:xfrm>
            <a:off x="73370" y="1295400"/>
            <a:ext cx="8868103" cy="4857334"/>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enable the page redirection</a:t>
            </a:r>
            <a:endParaRPr lang="en-US"/>
          </a:p>
        </p:txBody>
      </p:sp>
      <p:sp>
        <p:nvSpPr>
          <p:cNvPr id="5" name="Content Placeholder 4"/>
          <p:cNvSpPr>
            <a:spLocks noGrp="1"/>
          </p:cNvSpPr>
          <p:nvPr>
            <p:ph idx="1"/>
          </p:nvPr>
        </p:nvSpPr>
        <p:spPr>
          <a:xfrm>
            <a:off x="304800" y="1066800"/>
            <a:ext cx="8839200" cy="838200"/>
          </a:xfrm>
        </p:spPr>
        <p:txBody>
          <a:bodyPr/>
          <a:lstStyle/>
          <a:p>
            <a:r>
              <a:rPr lang="en-US" sz="2400" smtClean="0"/>
              <a:t>To enable the page redirection in JSF 2.0, you can append “</a:t>
            </a:r>
            <a:r>
              <a:rPr lang="en-US" sz="2400" b="1" smtClean="0"/>
              <a:t>?faces-redirect=true</a:t>
            </a:r>
            <a:r>
              <a:rPr lang="en-US" sz="2400" smtClean="0"/>
              <a:t>” at the end of the outcome string</a:t>
            </a:r>
            <a:endParaRPr lang="en-US" sz="2400"/>
          </a:p>
        </p:txBody>
      </p:sp>
      <p:pic>
        <p:nvPicPr>
          <p:cNvPr id="2050" name="Picture 2"/>
          <p:cNvPicPr>
            <a:picLocks noChangeAspect="1" noChangeArrowheads="1"/>
          </p:cNvPicPr>
          <p:nvPr/>
        </p:nvPicPr>
        <p:blipFill>
          <a:blip r:embed="rId2" cstate="print"/>
          <a:srcRect/>
          <a:stretch>
            <a:fillRect/>
          </a:stretch>
        </p:blipFill>
        <p:spPr bwMode="auto">
          <a:xfrm>
            <a:off x="457200" y="1905000"/>
            <a:ext cx="7991475" cy="11049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0324" y="3048000"/>
            <a:ext cx="8893676" cy="12192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676400" y="4114800"/>
            <a:ext cx="7077075" cy="261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bank-lookup2.xhtml</a:t>
            </a: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28599" y="1676400"/>
            <a:ext cx="8770513" cy="36576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BankingBean2.java</a:t>
            </a:r>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 y="1502054"/>
            <a:ext cx="8915400" cy="413674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181600" y="1066800"/>
            <a:ext cx="3820332" cy="12954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325533" y="4953000"/>
            <a:ext cx="3818467" cy="16764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normal-balance2.xhtml</a:t>
            </a:r>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228599" y="2057400"/>
            <a:ext cx="8685501" cy="20574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 (Initial Access)</a:t>
            </a:r>
            <a:endParaRPr lang="en-US"/>
          </a:p>
        </p:txBody>
      </p:sp>
      <p:pic>
        <p:nvPicPr>
          <p:cNvPr id="4099" name="Picture 3"/>
          <p:cNvPicPr>
            <a:picLocks noChangeAspect="1" noChangeArrowheads="1"/>
          </p:cNvPicPr>
          <p:nvPr/>
        </p:nvPicPr>
        <p:blipFill>
          <a:blip r:embed="rId2" cstate="print"/>
          <a:srcRect/>
          <a:stretch>
            <a:fillRect/>
          </a:stretch>
        </p:blipFill>
        <p:spPr bwMode="auto">
          <a:xfrm>
            <a:off x="0" y="1219200"/>
            <a:ext cx="9144000" cy="5387302"/>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0" y="1143000"/>
            <a:ext cx="1009650" cy="24384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0" y="6019800"/>
            <a:ext cx="1009650" cy="7620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Results (User Returns in Same</a:t>
            </a:r>
            <a:br>
              <a:rPr lang="en-US" smtClean="0"/>
            </a:br>
            <a:r>
              <a:rPr lang="en-US" smtClean="0"/>
              <a:t>Browser Session)</a:t>
            </a:r>
            <a:endParaRPr lang="en-US"/>
          </a:p>
        </p:txBody>
      </p:sp>
      <p:pic>
        <p:nvPicPr>
          <p:cNvPr id="5122" name="Picture 2"/>
          <p:cNvPicPr>
            <a:picLocks noChangeAspect="1" noChangeArrowheads="1"/>
          </p:cNvPicPr>
          <p:nvPr/>
        </p:nvPicPr>
        <p:blipFill>
          <a:blip r:embed="rId2" cstate="print"/>
          <a:srcRect/>
          <a:stretch>
            <a:fillRect/>
          </a:stretch>
        </p:blipFill>
        <p:spPr bwMode="auto">
          <a:xfrm>
            <a:off x="0" y="914400"/>
            <a:ext cx="9144000" cy="558642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Bean Properties: Examples</a:t>
            </a: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7681" y="1066800"/>
            <a:ext cx="9050119"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Bean rules</a:t>
            </a:r>
            <a:endParaRPr lang="en-US"/>
          </a:p>
        </p:txBody>
      </p:sp>
      <p:sp>
        <p:nvSpPr>
          <p:cNvPr id="5" name="Content Placeholder 4"/>
          <p:cNvSpPr>
            <a:spLocks noGrp="1"/>
          </p:cNvSpPr>
          <p:nvPr>
            <p:ph idx="1"/>
          </p:nvPr>
        </p:nvSpPr>
        <p:spPr/>
        <p:txBody>
          <a:bodyPr/>
          <a:lstStyle/>
          <a:p>
            <a:pPr marL="117475" indent="-117475">
              <a:buNone/>
            </a:pPr>
            <a:r>
              <a:rPr lang="en-US" smtClean="0"/>
              <a:t>To be a bean, you should use accessors, not public fields</a:t>
            </a:r>
          </a:p>
          <a:p>
            <a:r>
              <a:rPr lang="en-US" smtClean="0"/>
              <a:t>Wrong</a:t>
            </a:r>
          </a:p>
          <a:p>
            <a:pPr lvl="1"/>
            <a:r>
              <a:rPr lang="en-US" smtClean="0">
                <a:solidFill>
                  <a:srgbClr val="FF0000"/>
                </a:solidFill>
              </a:rPr>
              <a:t>public</a:t>
            </a:r>
            <a:r>
              <a:rPr lang="en-US" smtClean="0"/>
              <a:t> double speed;</a:t>
            </a:r>
          </a:p>
          <a:p>
            <a:r>
              <a:rPr lang="en-US" smtClean="0"/>
              <a:t>Right</a:t>
            </a:r>
          </a:p>
          <a:p>
            <a:pPr lvl="1"/>
            <a:r>
              <a:rPr lang="en-US" smtClean="0">
                <a:solidFill>
                  <a:srgbClr val="FF0000"/>
                </a:solidFill>
              </a:rPr>
              <a:t>private</a:t>
            </a:r>
            <a:r>
              <a:rPr lang="en-US" smtClean="0"/>
              <a:t> double </a:t>
            </a:r>
            <a:r>
              <a:rPr lang="en-US" b="1" smtClean="0">
                <a:solidFill>
                  <a:srgbClr val="00B050"/>
                </a:solidFill>
              </a:rPr>
              <a:t>speed</a:t>
            </a:r>
            <a:r>
              <a:rPr lang="en-US" smtClean="0"/>
              <a:t>; </a:t>
            </a:r>
            <a:br>
              <a:rPr lang="en-US" smtClean="0"/>
            </a:br>
            <a:r>
              <a:rPr lang="en-US" smtClean="0"/>
              <a:t>// Var name need not match method name</a:t>
            </a:r>
          </a:p>
          <a:p>
            <a:pPr lvl="1">
              <a:spcBef>
                <a:spcPts val="0"/>
              </a:spcBef>
            </a:pPr>
            <a:r>
              <a:rPr lang="en-US" smtClean="0"/>
              <a:t>public double </a:t>
            </a:r>
            <a:r>
              <a:rPr lang="en-US" b="1" smtClean="0">
                <a:solidFill>
                  <a:srgbClr val="00B050"/>
                </a:solidFill>
              </a:rPr>
              <a:t>getSpeed</a:t>
            </a:r>
            <a:r>
              <a:rPr lang="en-US" smtClean="0"/>
              <a:t>() {</a:t>
            </a:r>
          </a:p>
          <a:p>
            <a:pPr lvl="1">
              <a:spcBef>
                <a:spcPts val="0"/>
              </a:spcBef>
              <a:buNone/>
            </a:pPr>
            <a:r>
              <a:rPr lang="en-US" smtClean="0"/>
              <a:t>       return(speed);</a:t>
            </a:r>
          </a:p>
          <a:p>
            <a:pPr lvl="1">
              <a:spcBef>
                <a:spcPts val="0"/>
              </a:spcBef>
              <a:buNone/>
            </a:pPr>
            <a:r>
              <a:rPr lang="en-US" smtClean="0"/>
              <a:t>    }</a:t>
            </a:r>
          </a:p>
          <a:p>
            <a:pPr lvl="1">
              <a:spcBef>
                <a:spcPts val="0"/>
              </a:spcBef>
            </a:pPr>
            <a:r>
              <a:rPr lang="en-US" smtClean="0"/>
              <a:t>public void </a:t>
            </a:r>
            <a:r>
              <a:rPr lang="en-US" b="1" smtClean="0">
                <a:solidFill>
                  <a:srgbClr val="00B050"/>
                </a:solidFill>
              </a:rPr>
              <a:t>setSpeed</a:t>
            </a:r>
            <a:r>
              <a:rPr lang="en-US" smtClean="0"/>
              <a:t>(double speed) {</a:t>
            </a:r>
          </a:p>
          <a:p>
            <a:pPr lvl="1">
              <a:spcBef>
                <a:spcPts val="0"/>
              </a:spcBef>
              <a:buNone/>
            </a:pPr>
            <a:r>
              <a:rPr lang="en-US" smtClean="0"/>
              <a:t>       this.speed = speed;</a:t>
            </a:r>
          </a:p>
          <a:p>
            <a:pPr lvl="1">
              <a:spcBef>
                <a:spcPts val="0"/>
              </a:spcBef>
              <a:buNone/>
            </a:pPr>
            <a:r>
              <a:rPr lang="en-US" smtClean="0"/>
              <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Three Parts of</a:t>
            </a:r>
            <a:br>
              <a:rPr lang="en-US" smtClean="0"/>
            </a:br>
            <a:r>
              <a:rPr lang="en-US" smtClean="0"/>
              <a:t>Managed Beans</a:t>
            </a:r>
            <a:endParaRPr lang="en-US"/>
          </a:p>
        </p:txBody>
      </p:sp>
      <p:sp>
        <p:nvSpPr>
          <p:cNvPr id="5" name="Content Placeholder 4"/>
          <p:cNvSpPr>
            <a:spLocks noGrp="1"/>
          </p:cNvSpPr>
          <p:nvPr>
            <p:ph idx="1"/>
          </p:nvPr>
        </p:nvSpPr>
        <p:spPr>
          <a:xfrm>
            <a:off x="152400" y="990600"/>
            <a:ext cx="8839200" cy="5486400"/>
          </a:xfrm>
        </p:spPr>
        <p:txBody>
          <a:bodyPr/>
          <a:lstStyle/>
          <a:p>
            <a:r>
              <a:rPr lang="en-US" smtClean="0"/>
              <a:t>Bean properties</a:t>
            </a:r>
          </a:p>
          <a:p>
            <a:pPr lvl="1">
              <a:spcBef>
                <a:spcPts val="300"/>
              </a:spcBef>
            </a:pPr>
            <a:r>
              <a:rPr lang="en-US" smtClean="0"/>
              <a:t> One pair for each input element</a:t>
            </a:r>
          </a:p>
          <a:p>
            <a:pPr lvl="1">
              <a:spcBef>
                <a:spcPts val="300"/>
              </a:spcBef>
            </a:pPr>
            <a:r>
              <a:rPr lang="en-US" smtClean="0"/>
              <a:t> </a:t>
            </a:r>
            <a:r>
              <a:rPr lang="en-US" b="1" smtClean="0"/>
              <a:t>Setter</a:t>
            </a:r>
            <a:r>
              <a:rPr lang="en-US" smtClean="0"/>
              <a:t> methods called automatically by JSF when form </a:t>
            </a:r>
            <a:r>
              <a:rPr lang="en-US" b="1" smtClean="0"/>
              <a:t>submitted</a:t>
            </a:r>
            <a:r>
              <a:rPr lang="en-US" smtClean="0"/>
              <a:t>. Called </a:t>
            </a:r>
            <a:r>
              <a:rPr lang="en-US" i="1" smtClean="0">
                <a:solidFill>
                  <a:srgbClr val="FF0000"/>
                </a:solidFill>
              </a:rPr>
              <a:t>before action controller method</a:t>
            </a:r>
            <a:r>
              <a:rPr lang="en-US" i="1" smtClean="0"/>
              <a:t>.</a:t>
            </a:r>
          </a:p>
          <a:p>
            <a:r>
              <a:rPr lang="en-US" smtClean="0"/>
              <a:t> Action controller methods</a:t>
            </a:r>
          </a:p>
          <a:p>
            <a:pPr lvl="1">
              <a:spcBef>
                <a:spcPts val="300"/>
              </a:spcBef>
            </a:pPr>
            <a:r>
              <a:rPr lang="en-US" smtClean="0"/>
              <a:t> Often only one, but could be several if the same form has multiple buttons</a:t>
            </a:r>
          </a:p>
          <a:p>
            <a:pPr lvl="1">
              <a:spcBef>
                <a:spcPts val="300"/>
              </a:spcBef>
            </a:pPr>
            <a:r>
              <a:rPr lang="en-US" smtClean="0"/>
              <a:t> Action controller method (corresponding to the button that was pressed) called automatically by JSF</a:t>
            </a:r>
          </a:p>
          <a:p>
            <a:r>
              <a:rPr lang="en-US" smtClean="0"/>
              <a:t> Placeholders for results data</a:t>
            </a:r>
          </a:p>
          <a:p>
            <a:pPr lvl="1">
              <a:spcBef>
                <a:spcPts val="300"/>
              </a:spcBef>
            </a:pPr>
            <a:r>
              <a:rPr lang="en-US" smtClean="0"/>
              <a:t> Not automatically called by JSF: to be filled in by action controller method based on results of business logic.</a:t>
            </a:r>
          </a:p>
          <a:p>
            <a:pPr lvl="1">
              <a:spcBef>
                <a:spcPts val="300"/>
              </a:spcBef>
            </a:pPr>
            <a:r>
              <a:rPr lang="en-US" smtClean="0"/>
              <a:t> Needs a getter method so value can be output in results page, but not required to have a setter method.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JSF Flow of Control</a:t>
            </a: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914400"/>
            <a:ext cx="9127488" cy="5943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eGov-Template">
  <a:themeElements>
    <a:clrScheme name="egovernm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governme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BBDDFF"/>
            </a:gs>
            <a:gs pos="100000">
              <a:srgbClr val="F8E2E2"/>
            </a:gs>
          </a:gsLst>
          <a:path path="rect">
            <a:fillToRect l="50000" t="50000" r="50000" b="50000"/>
          </a:path>
        </a:gra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rgbClr val="BBDDFF"/>
            </a:gs>
            <a:gs pos="100000">
              <a:srgbClr val="F8E2E2"/>
            </a:gs>
          </a:gsLst>
          <a:path path="rect">
            <a:fillToRect l="50000" t="50000" r="50000" b="50000"/>
          </a:path>
        </a:gra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governmen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governm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governmen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governmen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governme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governme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governme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eGov-Template</Template>
  <TotalTime>1737</TotalTime>
  <Words>1417</Words>
  <Application>Microsoft Office PowerPoint</Application>
  <PresentationFormat>On-screen Show (4:3)</PresentationFormat>
  <Paragraphs>264</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eGov-Template</vt:lpstr>
      <vt:lpstr>Slide 1</vt:lpstr>
      <vt:lpstr>Managed Beans</vt:lpstr>
      <vt:lpstr>Outline</vt:lpstr>
      <vt:lpstr>Basic Beans</vt:lpstr>
      <vt:lpstr>More on Bean Properties</vt:lpstr>
      <vt:lpstr>Bean Properties: Examples</vt:lpstr>
      <vt:lpstr>Bean rules</vt:lpstr>
      <vt:lpstr>The Three Parts of Managed Beans</vt:lpstr>
      <vt:lpstr>JSF Flow of Control</vt:lpstr>
      <vt:lpstr>Example</vt:lpstr>
      <vt:lpstr>Results (Legal ID and Password)</vt:lpstr>
      <vt:lpstr>Results (Bad Inputs)</vt:lpstr>
      <vt:lpstr>bank-lookup.xhtml</vt:lpstr>
      <vt:lpstr>BankingBean.java Properties for Input Elements</vt:lpstr>
      <vt:lpstr>BankingBean.java Action Controller Method</vt:lpstr>
      <vt:lpstr>BankingBean.java (Placeholder for Results)</vt:lpstr>
      <vt:lpstr>Business Logic</vt:lpstr>
      <vt:lpstr>Business Logic</vt:lpstr>
      <vt:lpstr>Results Pages: Good Input (normal-balance.xhtml)</vt:lpstr>
      <vt:lpstr>Results Pages: Bad Input (unknown-customer.xhtml)</vt:lpstr>
      <vt:lpstr>Prepopulating Input Fields</vt:lpstr>
      <vt:lpstr>Textfields</vt:lpstr>
      <vt:lpstr>Checkboxes</vt:lpstr>
      <vt:lpstr>Drop Down Menus (Comboboxes)</vt:lpstr>
      <vt:lpstr>Example</vt:lpstr>
      <vt:lpstr>Input Form – Bottom (study-plan-input.xhtml)</vt:lpstr>
      <vt:lpstr>Managed Bean (Part 1 – Properties for Input Elements)</vt:lpstr>
      <vt:lpstr>Managed Bean (Part 2 – Action Controller)</vt:lpstr>
      <vt:lpstr>Managed Bean (Part 3 – Placeholder for Results)</vt:lpstr>
      <vt:lpstr>Helper Class (Code for Options in Dropdown)</vt:lpstr>
      <vt:lpstr>Main Results Page (study-plan.xhtml)</vt:lpstr>
      <vt:lpstr>“Error” Page (liar.xhtml)</vt:lpstr>
      <vt:lpstr>Results (Input Form)</vt:lpstr>
      <vt:lpstr>Results (Results Pages)</vt:lpstr>
      <vt:lpstr>Custom bean names</vt:lpstr>
      <vt:lpstr>Bean Scopes</vt:lpstr>
      <vt:lpstr>Annotations to Specify Bean Scope</vt:lpstr>
      <vt:lpstr>Annotations to Specify Bean Scope</vt:lpstr>
      <vt:lpstr>Simple JSF Flow of Control</vt:lpstr>
      <vt:lpstr>use annotations to give scope</vt:lpstr>
      <vt:lpstr>Application Scope</vt:lpstr>
      <vt:lpstr>Application Scope: Syntax</vt:lpstr>
      <vt:lpstr>Application Scope: Syntax</vt:lpstr>
      <vt:lpstr>Session Scope</vt:lpstr>
      <vt:lpstr>Session Scope: Example</vt:lpstr>
      <vt:lpstr>Page Forward Vs Page Redirect</vt:lpstr>
      <vt:lpstr>1. Page Forward</vt:lpstr>
      <vt:lpstr>1. Page Forward</vt:lpstr>
      <vt:lpstr>2. Page Redirection</vt:lpstr>
      <vt:lpstr>2. Page Redirection</vt:lpstr>
      <vt:lpstr>enable the page redirection</vt:lpstr>
      <vt:lpstr>bank-lookup2.xhtml</vt:lpstr>
      <vt:lpstr>BankingBean2.java</vt:lpstr>
      <vt:lpstr>normal-balance2.xhtml</vt:lpstr>
      <vt:lpstr>Results (Initial Access)</vt:lpstr>
      <vt:lpstr>Results (User Returns in Same Browser Session)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tinh</dc:creator>
  <cp:lastModifiedBy>tinh</cp:lastModifiedBy>
  <cp:revision>116</cp:revision>
  <cp:lastPrinted>2002-10-17T15:46:07Z</cp:lastPrinted>
  <dcterms:created xsi:type="dcterms:W3CDTF">2012-09-17T14:34:56Z</dcterms:created>
  <dcterms:modified xsi:type="dcterms:W3CDTF">2012-11-05T14:55:20Z</dcterms:modified>
</cp:coreProperties>
</file>