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4"/>
  </p:notesMasterIdLst>
  <p:handoutMasterIdLst>
    <p:handoutMasterId r:id="rId65"/>
  </p:handoutMasterIdLst>
  <p:sldIdLst>
    <p:sldId id="344" r:id="rId2"/>
    <p:sldId id="346" r:id="rId3"/>
    <p:sldId id="345" r:id="rId4"/>
    <p:sldId id="348" r:id="rId5"/>
    <p:sldId id="377" r:id="rId6"/>
    <p:sldId id="374" r:id="rId7"/>
    <p:sldId id="375" r:id="rId8"/>
    <p:sldId id="373" r:id="rId9"/>
    <p:sldId id="349" r:id="rId10"/>
    <p:sldId id="350" r:id="rId11"/>
    <p:sldId id="378" r:id="rId12"/>
    <p:sldId id="379" r:id="rId13"/>
    <p:sldId id="383" r:id="rId14"/>
    <p:sldId id="384" r:id="rId15"/>
    <p:sldId id="385" r:id="rId16"/>
    <p:sldId id="386" r:id="rId17"/>
    <p:sldId id="380" r:id="rId18"/>
    <p:sldId id="381" r:id="rId19"/>
    <p:sldId id="382" r:id="rId20"/>
    <p:sldId id="388" r:id="rId21"/>
    <p:sldId id="389" r:id="rId22"/>
    <p:sldId id="390" r:id="rId23"/>
    <p:sldId id="391" r:id="rId24"/>
    <p:sldId id="392" r:id="rId25"/>
    <p:sldId id="394" r:id="rId26"/>
    <p:sldId id="395" r:id="rId27"/>
    <p:sldId id="396" r:id="rId28"/>
    <p:sldId id="393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405" r:id="rId51"/>
    <p:sldId id="397" r:id="rId52"/>
    <p:sldId id="398" r:id="rId53"/>
    <p:sldId id="399" r:id="rId54"/>
    <p:sldId id="400" r:id="rId55"/>
    <p:sldId id="401" r:id="rId56"/>
    <p:sldId id="402" r:id="rId57"/>
    <p:sldId id="403" r:id="rId58"/>
    <p:sldId id="404" r:id="rId59"/>
    <p:sldId id="406" r:id="rId60"/>
    <p:sldId id="408" r:id="rId61"/>
    <p:sldId id="409" r:id="rId62"/>
    <p:sldId id="410" r:id="rId63"/>
  </p:sldIdLst>
  <p:sldSz cx="9144000" cy="6858000" type="screen4x3"/>
  <p:notesSz cx="70485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ABD5"/>
    <a:srgbClr val="8B8EFD"/>
    <a:srgbClr val="F8E2E2"/>
    <a:srgbClr val="EDEBF3"/>
    <a:srgbClr val="EDEAF4"/>
    <a:srgbClr val="67B2F7"/>
    <a:srgbClr val="99CCFF"/>
    <a:srgbClr val="007ABE"/>
    <a:srgbClr val="33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15" autoAdjust="0"/>
    <p:restoredTop sz="62331" autoAdjust="0"/>
  </p:normalViewPr>
  <p:slideViewPr>
    <p:cSldViewPr>
      <p:cViewPr>
        <p:scale>
          <a:sx n="58" d="100"/>
          <a:sy n="58" d="100"/>
        </p:scale>
        <p:origin x="-1125" y="-14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notesViewPr>
    <p:cSldViewPr>
      <p:cViewPr varScale="1">
        <p:scale>
          <a:sx n="59" d="100"/>
          <a:sy n="59" d="100"/>
        </p:scale>
        <p:origin x="-1548" y="-72"/>
      </p:cViewPr>
      <p:guideLst>
        <p:guide orient="horz" pos="2880"/>
        <p:guide pos="222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6868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C2AE135-AF1C-4082-9A55-15B8B1AEA2B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825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343400"/>
            <a:ext cx="5168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6868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A556C792-FF26-423E-BC6E-CAA1986DA7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CAC92-5B9E-40E4-91FF-8561FAFEFF79}" type="slidenum">
              <a:rPr lang="en-US"/>
              <a:pPr/>
              <a:t>1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2060"/>
              </a:buClr>
              <a:buSzPct val="100000"/>
              <a:defRPr/>
            </a:lvl1pPr>
            <a:lvl2pPr>
              <a:buSzPct val="100000"/>
              <a:buFont typeface="Arial" pitchFamily="34" charset="0"/>
              <a:buChar char="─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553200"/>
            <a:ext cx="685800" cy="304800"/>
          </a:xfrm>
        </p:spPr>
        <p:txBody>
          <a:bodyPr/>
          <a:lstStyle>
            <a:lvl1pPr>
              <a:defRPr/>
            </a:lvl1pPr>
          </a:lstStyle>
          <a:p>
            <a:fld id="{3E3C1D00-18CF-4C55-9A7E-639E49104C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553200"/>
            <a:ext cx="1828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4F3F0-2C33-40B2-80CA-8F18272C75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553200"/>
            <a:ext cx="1828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766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BB811-96D8-4275-85D9-249D2A1443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0"/>
            <a:ext cx="6400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553200"/>
            <a:ext cx="1828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2A992-022E-4613-910E-BD2B97C1FA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305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9100" y="1219200"/>
            <a:ext cx="8305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" y="3848100"/>
            <a:ext cx="8305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191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9D202-5C78-4BC6-9A08-F9238448E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305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219200"/>
            <a:ext cx="8305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" y="3848100"/>
            <a:ext cx="8305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191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C81C1-93F3-4FE6-9D2B-CDFF7EC29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2" name="Picture 1036" descr="eGov Banner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-3175"/>
            <a:ext cx="2819400" cy="927100"/>
          </a:xfrm>
          <a:prstGeom prst="rect">
            <a:avLst/>
          </a:prstGeom>
          <a:noFill/>
        </p:spPr>
      </p:pic>
      <p:sp>
        <p:nvSpPr>
          <p:cNvPr id="30722" name="Line 1026"/>
          <p:cNvSpPr>
            <a:spLocks noChangeShapeType="1"/>
          </p:cNvSpPr>
          <p:nvPr/>
        </p:nvSpPr>
        <p:spPr bwMode="auto">
          <a:xfrm>
            <a:off x="1257300" y="965200"/>
            <a:ext cx="7886700" cy="0"/>
          </a:xfrm>
          <a:prstGeom prst="line">
            <a:avLst/>
          </a:prstGeom>
          <a:noFill/>
          <a:ln w="88900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24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839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27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1534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3C1D00-18CF-4C55-9A7E-639E49104C6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6" r:id="rId3"/>
    <p:sldLayoutId id="2147483655" r:id="rId4"/>
    <p:sldLayoutId id="2147483657" r:id="rId5"/>
    <p:sldLayoutId id="2147483658" r:id="rId6"/>
  </p:sldLayoutIdLst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9933"/>
        </a:buClr>
        <a:buSzPct val="80000"/>
        <a:buFont typeface="Wingdings" pitchFamily="2" charset="2"/>
        <a:buChar char="®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SzPct val="70000"/>
        <a:buFont typeface="Wingdings" pitchFamily="2" charset="2"/>
        <a:buChar char="®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87B01"/>
        </a:buClr>
        <a:buSzPct val="60000"/>
        <a:buFont typeface="Wingdings" pitchFamily="2" charset="2"/>
        <a:buChar char="®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15E01"/>
        </a:buClr>
        <a:buSzPct val="60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2438400" y="3810000"/>
            <a:ext cx="6705600" cy="273995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>
            <a:prstShdw prst="shdw17" dist="127633" dir="342636">
              <a:schemeClr val="tx1"/>
            </a:prstShdw>
          </a:effectLst>
        </p:spPr>
        <p:txBody>
          <a:bodyPr wrap="square" t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Chính phủ điện tử</a:t>
            </a:r>
            <a:r>
              <a:rPr lang="en-US" b="1">
                <a:latin typeface="Courier New" pitchFamily="49" charset="0"/>
              </a:rPr>
              <a:t/>
            </a:r>
            <a:br>
              <a:rPr lang="en-US" b="1">
                <a:latin typeface="Courier New" pitchFamily="49" charset="0"/>
              </a:rPr>
            </a:br>
            <a:endParaRPr lang="en-US" sz="3600" b="1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b="1" smtClean="0">
                <a:cs typeface="Times New Roman" pitchFamily="18" charset="0"/>
              </a:rPr>
              <a:t>TS. Phạm V</a:t>
            </a:r>
            <a:r>
              <a:rPr lang="vi-VN" sz="2400" b="1" smtClean="0">
                <a:cs typeface="Times New Roman" pitchFamily="18" charset="0"/>
              </a:rPr>
              <a:t>ă</a:t>
            </a:r>
            <a:r>
              <a:rPr lang="en-US" sz="2400" b="1" smtClean="0">
                <a:cs typeface="Times New Roman" pitchFamily="18" charset="0"/>
              </a:rPr>
              <a:t>n Tính</a:t>
            </a:r>
          </a:p>
          <a:p>
            <a:pPr>
              <a:spcBef>
                <a:spcPct val="50000"/>
              </a:spcBef>
            </a:pPr>
            <a:r>
              <a:rPr lang="en-US" sz="2400" b="1" smtClean="0">
                <a:cs typeface="Times New Roman" pitchFamily="18" charset="0"/>
              </a:rPr>
              <a:t>Khoa CNTT, ĐH Nông Lâm TP.HCM</a:t>
            </a:r>
          </a:p>
          <a:p>
            <a:pPr>
              <a:spcBef>
                <a:spcPct val="50000"/>
              </a:spcBef>
            </a:pPr>
            <a:r>
              <a:rPr lang="en-US" sz="2400" b="1" smtClean="0">
                <a:cs typeface="Times New Roman" pitchFamily="18" charset="0"/>
              </a:rPr>
              <a:t>pvtinh@hcmuaf.edu.vn</a:t>
            </a:r>
            <a:endParaRPr lang="en-US" sz="2400" b="1">
              <a:cs typeface="Times New Roman" pitchFamily="18" charset="0"/>
            </a:endParaRPr>
          </a:p>
        </p:txBody>
      </p:sp>
      <p:pic>
        <p:nvPicPr>
          <p:cNvPr id="8" name="Picture 7" descr="Nhà QH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14400"/>
            <a:ext cx="3419494" cy="2667000"/>
          </a:xfrm>
          <a:prstGeom prst="rect">
            <a:avLst/>
          </a:prstGeom>
        </p:spPr>
      </p:pic>
      <p:pic>
        <p:nvPicPr>
          <p:cNvPr id="9" name="Picture 8" descr="NHNN.jpg"/>
          <p:cNvPicPr>
            <a:picLocks noChangeAspect="1"/>
          </p:cNvPicPr>
          <p:nvPr/>
        </p:nvPicPr>
        <p:blipFill>
          <a:blip r:embed="rId4" cstate="print"/>
          <a:srcRect l="10339"/>
          <a:stretch>
            <a:fillRect/>
          </a:stretch>
        </p:blipFill>
        <p:spPr>
          <a:xfrm>
            <a:off x="3429000" y="0"/>
            <a:ext cx="5715000" cy="3581400"/>
          </a:xfrm>
          <a:prstGeom prst="rect">
            <a:avLst/>
          </a:prstGeom>
        </p:spPr>
      </p:pic>
      <p:pic>
        <p:nvPicPr>
          <p:cNvPr id="10" name="Picture 9" descr="Nhà QH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581400"/>
            <a:ext cx="2511364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Standard Converters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7509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6858000" cy="838200"/>
          </a:xfrm>
        </p:spPr>
        <p:txBody>
          <a:bodyPr/>
          <a:lstStyle/>
          <a:p>
            <a:r>
              <a:rPr lang="en-US" sz="3200" dirty="0" smtClean="0"/>
              <a:t>Using Standard Converters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66800"/>
            <a:ext cx="8305800" cy="2476500"/>
          </a:xfrm>
        </p:spPr>
        <p:txBody>
          <a:bodyPr/>
          <a:lstStyle/>
          <a:p>
            <a:r>
              <a:rPr lang="en-US" sz="2500" dirty="0" smtClean="0"/>
              <a:t>Example: a web application that is used to process payments. The payment data includes</a:t>
            </a:r>
          </a:p>
          <a:p>
            <a:pPr lvl="1"/>
            <a:r>
              <a:rPr lang="en-US" dirty="0" smtClean="0"/>
              <a:t>the amount to be charged</a:t>
            </a:r>
          </a:p>
          <a:p>
            <a:pPr lvl="1"/>
            <a:r>
              <a:rPr lang="en-US" dirty="0" smtClean="0"/>
              <a:t>the credit card number</a:t>
            </a:r>
          </a:p>
          <a:p>
            <a:pPr lvl="1"/>
            <a:r>
              <a:rPr lang="en-US" dirty="0" smtClean="0"/>
              <a:t>the credit card expiration date</a:t>
            </a:r>
          </a:p>
          <a:p>
            <a:endParaRPr lang="en-US" sz="2500" dirty="0" smtClean="0"/>
          </a:p>
        </p:txBody>
      </p:sp>
      <p:pic>
        <p:nvPicPr>
          <p:cNvPr id="10244" name="Picture 37" descr="graphics/06fig0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1600" y="3468687"/>
            <a:ext cx="6324600" cy="33893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Conversion of Numbers and Dates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attach a converter to the payment </a:t>
            </a:r>
            <a:r>
              <a:rPr lang="en-US" b="1" dirty="0" smtClean="0">
                <a:latin typeface="Courier New" pitchFamily="49" charset="0"/>
              </a:rPr>
              <a:t>amount </a:t>
            </a:r>
            <a:r>
              <a:rPr lang="en-US" dirty="0" err="1" smtClean="0"/>
              <a:t>textfield</a:t>
            </a:r>
            <a:r>
              <a:rPr lang="en-US" dirty="0" smtClean="0"/>
              <a:t> and tell it to format the current value with at least two digits after the decimal point:</a:t>
            </a:r>
          </a:p>
          <a:p>
            <a:pPr marL="284163" lvl="1" indent="-7938"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</a:rPr>
              <a:t>&lt;</a:t>
            </a:r>
            <a:r>
              <a:rPr lang="en-US" sz="2600" dirty="0" smtClean="0">
                <a:latin typeface="Courier New" pitchFamily="49" charset="0"/>
              </a:rPr>
              <a:t>h:inputText value="#{</a:t>
            </a:r>
            <a:r>
              <a:rPr lang="en-US" sz="2600" dirty="0" err="1" smtClean="0">
                <a:latin typeface="Courier New" pitchFamily="49" charset="0"/>
              </a:rPr>
              <a:t>payment.amount</a:t>
            </a:r>
            <a:r>
              <a:rPr lang="en-US" sz="2600" dirty="0" smtClean="0">
                <a:latin typeface="Courier New" pitchFamily="49" charset="0"/>
              </a:rPr>
              <a:t>}"&gt; </a:t>
            </a:r>
            <a:br>
              <a:rPr lang="en-US" sz="2600" dirty="0" smtClean="0">
                <a:latin typeface="Courier New" pitchFamily="49" charset="0"/>
              </a:rPr>
            </a:br>
            <a:r>
              <a:rPr lang="en-US" sz="2600" dirty="0" smtClean="0">
                <a:latin typeface="Courier New" pitchFamily="49" charset="0"/>
              </a:rPr>
              <a:t> &lt;f:convertNumber </a:t>
            </a:r>
            <a:r>
              <a:rPr lang="en-US" sz="2600" dirty="0" err="1" smtClean="0">
                <a:latin typeface="Courier New" pitchFamily="49" charset="0"/>
              </a:rPr>
              <a:t>minFractionDigits</a:t>
            </a:r>
            <a:r>
              <a:rPr lang="en-US" sz="2600" dirty="0" smtClean="0">
                <a:latin typeface="Courier New" pitchFamily="49" charset="0"/>
              </a:rPr>
              <a:t>="2</a:t>
            </a:r>
            <a:r>
              <a:rPr lang="en-US" sz="2600" dirty="0" smtClean="0">
                <a:latin typeface="Courier New" pitchFamily="49" charset="0"/>
              </a:rPr>
              <a:t>"/&gt;</a:t>
            </a:r>
            <a:br>
              <a:rPr lang="en-US" sz="2600" dirty="0" smtClean="0">
                <a:latin typeface="Courier New" pitchFamily="49" charset="0"/>
              </a:rPr>
            </a:br>
            <a:r>
              <a:rPr lang="en-US" sz="2600" dirty="0" smtClean="0">
                <a:latin typeface="Courier New" pitchFamily="49" charset="0"/>
              </a:rPr>
              <a:t>&lt;/</a:t>
            </a:r>
            <a:r>
              <a:rPr lang="en-US" sz="2600" dirty="0" smtClean="0">
                <a:latin typeface="Courier New" pitchFamily="49" charset="0"/>
              </a:rPr>
              <a:t>h:inputText&gt; 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</a:rPr>
              <a:t>expired date</a:t>
            </a:r>
            <a:r>
              <a:rPr lang="en-US" dirty="0" smtClean="0"/>
              <a:t> field uses an </a:t>
            </a:r>
            <a:r>
              <a:rPr lang="en-US" b="1" dirty="0" smtClean="0">
                <a:latin typeface="Courier New" pitchFamily="49" charset="0"/>
              </a:rPr>
              <a:t>f:datetime</a:t>
            </a:r>
            <a:r>
              <a:rPr lang="en-US" dirty="0" smtClean="0"/>
              <a:t> converter whose pattern attribute is set to the string MM/</a:t>
            </a:r>
            <a:r>
              <a:rPr lang="en-US" dirty="0" err="1" smtClean="0"/>
              <a:t>yyyy</a:t>
            </a:r>
            <a:r>
              <a:rPr lang="en-US" dirty="0" smtClean="0"/>
              <a:t>.</a:t>
            </a:r>
          </a:p>
          <a:p>
            <a:pPr marL="284163" lvl="1" indent="-6350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</a:rPr>
              <a:t>&lt;h:inputText value="#{</a:t>
            </a:r>
            <a:r>
              <a:rPr lang="en-US" sz="2600" dirty="0" err="1" smtClean="0">
                <a:latin typeface="Courier New" pitchFamily="49" charset="0"/>
              </a:rPr>
              <a:t>payment.date</a:t>
            </a:r>
            <a:r>
              <a:rPr lang="en-US" sz="2600" dirty="0" smtClean="0">
                <a:latin typeface="Courier New" pitchFamily="49" charset="0"/>
              </a:rPr>
              <a:t>}"&gt;</a:t>
            </a:r>
            <a:br>
              <a:rPr lang="en-US" sz="2600" dirty="0" smtClean="0">
                <a:latin typeface="Courier New" pitchFamily="49" charset="0"/>
              </a:rPr>
            </a:br>
            <a:r>
              <a:rPr lang="en-US" sz="2600" dirty="0" smtClean="0">
                <a:latin typeface="Courier New" pitchFamily="49" charset="0"/>
              </a:rPr>
              <a:t>  &lt;f:convertDateTime pattern="MM/</a:t>
            </a:r>
            <a:r>
              <a:rPr lang="en-US" sz="2600" dirty="0" err="1" smtClean="0">
                <a:latin typeface="Courier New" pitchFamily="49" charset="0"/>
              </a:rPr>
              <a:t>yyyy</a:t>
            </a:r>
            <a:r>
              <a:rPr lang="en-US" sz="2600" dirty="0" smtClean="0">
                <a:latin typeface="Courier New" pitchFamily="49" charset="0"/>
              </a:rPr>
              <a:t>"/&gt;</a:t>
            </a:r>
            <a:br>
              <a:rPr lang="en-US" sz="2600" dirty="0" smtClean="0">
                <a:latin typeface="Courier New" pitchFamily="49" charset="0"/>
              </a:rPr>
            </a:br>
            <a:r>
              <a:rPr lang="en-US" sz="2600" dirty="0" smtClean="0">
                <a:latin typeface="Courier New" pitchFamily="49" charset="0"/>
              </a:rPr>
              <a:t>&lt;/h:inputText&gt; 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28B660-1042-4A01-8850-0FE02A945571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2 </a:t>
            </a:r>
            <a:r>
              <a:rPr lang="en-US" dirty="0" err="1" smtClean="0"/>
              <a:t>convertNumber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JSF, “</a:t>
            </a:r>
            <a:r>
              <a:rPr lang="en-US" b="1" dirty="0" smtClean="0"/>
              <a:t>f:convertNumber</a:t>
            </a:r>
            <a:r>
              <a:rPr lang="en-US" dirty="0" smtClean="0"/>
              <a:t>” is a standard converter, which converts String into a specified “Number” format. In addition, it’s also used as a </a:t>
            </a:r>
            <a:r>
              <a:rPr lang="en-US" dirty="0" err="1" smtClean="0"/>
              <a:t>validator</a:t>
            </a:r>
            <a:r>
              <a:rPr lang="en-US" dirty="0" smtClean="0"/>
              <a:t> to make sure the input value is a valid number. See following common used examples :</a:t>
            </a:r>
          </a:p>
          <a:p>
            <a:endParaRPr lang="en-US" dirty="0" smtClean="0"/>
          </a:p>
          <a:p>
            <a:r>
              <a:rPr lang="en-US" b="1" dirty="0" smtClean="0"/>
              <a:t>Note</a:t>
            </a:r>
            <a:r>
              <a:rPr lang="en-US" dirty="0" smtClean="0"/>
              <a:t> : Assuming </a:t>
            </a:r>
            <a:r>
              <a:rPr lang="en-US" dirty="0" smtClean="0">
                <a:solidFill>
                  <a:srgbClr val="FF0000"/>
                </a:solidFill>
              </a:rPr>
              <a:t>#{</a:t>
            </a:r>
            <a:r>
              <a:rPr lang="en-US" dirty="0" err="1" smtClean="0">
                <a:solidFill>
                  <a:srgbClr val="FF0000"/>
                </a:solidFill>
              </a:rPr>
              <a:t>receipt.amount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en-US" dirty="0" smtClean="0"/>
              <a:t>contains a “</a:t>
            </a:r>
            <a:r>
              <a:rPr lang="en-US" b="1" dirty="0" smtClean="0"/>
              <a:t>0.1</a:t>
            </a:r>
            <a:r>
              <a:rPr lang="en-US" dirty="0" smtClean="0"/>
              <a:t>” value.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2 </a:t>
            </a:r>
            <a:r>
              <a:rPr lang="en-US" dirty="0" err="1" smtClean="0"/>
              <a:t>convertNumber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1143000"/>
            <a:ext cx="9144000" cy="4575877"/>
          </a:xfrm>
          <a:prstGeom prst="rect">
            <a:avLst/>
          </a:prstGeom>
          <a:solidFill>
            <a:srgbClr val="F7F7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7298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3C3C3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 </a:t>
            </a:r>
            <a:r>
              <a:rPr kumimoji="0" lang="en-US" sz="2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minFractionDigits</a:t>
            </a: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3C3C3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attribute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&lt;h:outputText 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"#{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receipt.amount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}"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&gt;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&lt;f:convertNumber 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minFractionDigits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"2”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 &lt;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h:outputText&gt;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C3C3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Display the value as “</a:t>
            </a:r>
            <a:r>
              <a:rPr lang="en-US" sz="26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0.10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C3C3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″.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3C3C3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 </a:t>
            </a:r>
            <a:r>
              <a:rPr lang="en-US" sz="26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pattern</a:t>
            </a: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3C3C3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attribute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&lt;h:outputText 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"#{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receipt.amount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}"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&gt;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&lt;f:convertNumber pattern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"#0.000"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 &lt;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h:outputText&gt;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C3C3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Display the value as “</a:t>
            </a:r>
            <a:r>
              <a:rPr lang="en-US" sz="26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0.100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C3C3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″.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03893"/>
            <a:ext cx="9144000" cy="861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Note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600" dirty="0" smtClean="0"/>
              <a:t>The pattern format is defined in </a:t>
            </a:r>
            <a:r>
              <a:rPr lang="en-US" sz="2600" b="1" dirty="0" err="1" smtClean="0"/>
              <a:t>java.text.DecimalFormat</a:t>
            </a:r>
            <a:endParaRPr lang="en-US" sz="26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2 </a:t>
            </a:r>
            <a:r>
              <a:rPr lang="en-US" dirty="0" err="1" smtClean="0"/>
              <a:t>convertNumber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28600" y="792449"/>
            <a:ext cx="8915400" cy="5776206"/>
          </a:xfrm>
          <a:prstGeom prst="rect">
            <a:avLst/>
          </a:prstGeom>
          <a:solidFill>
            <a:srgbClr val="F7F7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7298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3C3C3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 </a:t>
            </a:r>
            <a:r>
              <a:rPr kumimoji="0" lang="en-US" sz="26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currencyCode</a:t>
            </a: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3C3C3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attribute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&lt;h:outputText 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"#{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receipt.amount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}"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&gt;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&lt;f:convertNumber 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currencyCode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"GBP"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						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"currency"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 </a:t>
            </a:r>
            <a:b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h:outputText&gt;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C3C3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Display the value as “</a:t>
            </a:r>
            <a:r>
              <a:rPr kumimoji="0" lang="en-US" sz="2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GBP0.10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C3C3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″.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hangingPunct="0"/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3C3C3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Note: 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C3C3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rgbClr val="3C3C3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currencyCode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C3C3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is defined in </a:t>
            </a:r>
            <a:r>
              <a:rPr kumimoji="0" lang="en-US" sz="26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ISO 4217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C3C3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lvl="0" eaLnBrk="0" hangingPunct="0"/>
            <a:r>
              <a:rPr lang="en-US" sz="2600" dirty="0" smtClean="0">
                <a:solidFill>
                  <a:srgbClr val="3C3C3C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3C3C3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4. </a:t>
            </a:r>
            <a:r>
              <a:rPr lang="en-US" sz="26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type</a:t>
            </a: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3C3C3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=”</a:t>
            </a:r>
            <a:r>
              <a:rPr lang="en-US" sz="26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percent</a:t>
            </a: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3C3C3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 attribute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&lt;h:outputText 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"#{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receipt.amount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}"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&gt;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&lt;f:convertNumber 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"percent"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 &lt;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h:outputText&gt;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C3C3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Display the value as “</a:t>
            </a:r>
            <a:r>
              <a:rPr lang="en-US" sz="26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10%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C3C3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”.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2 </a:t>
            </a:r>
            <a:r>
              <a:rPr lang="en-US" dirty="0" err="1" smtClean="0"/>
              <a:t>convertNumber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1146735"/>
            <a:ext cx="9144000" cy="4237323"/>
          </a:xfrm>
          <a:prstGeom prst="rect">
            <a:avLst/>
          </a:prstGeom>
          <a:solidFill>
            <a:srgbClr val="F7F7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7298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@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ManagedBean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"receipt"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@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SessionScoped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ReceiptBean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implements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Serializable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	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double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amount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	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double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getAmount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amount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	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setAmount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double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amount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this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amount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amount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 descr="blue055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305800" cy="669925"/>
          </a:xfrm>
        </p:spPr>
        <p:txBody>
          <a:bodyPr/>
          <a:lstStyle/>
          <a:p>
            <a:r>
              <a:rPr lang="en-US" sz="3600" dirty="0" smtClean="0"/>
              <a:t>Attributes of the </a:t>
            </a:r>
            <a:r>
              <a:rPr lang="en-US" sz="3200" b="1" dirty="0" smtClean="0">
                <a:latin typeface="Courier New" pitchFamily="49" charset="0"/>
              </a:rPr>
              <a:t>f:convertNumber</a:t>
            </a:r>
            <a:endParaRPr lang="en-US" dirty="0" smtClean="0"/>
          </a:p>
        </p:txBody>
      </p:sp>
      <p:graphicFrame>
        <p:nvGraphicFramePr>
          <p:cNvPr id="78628" name="Group 804"/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8382000" cy="5467992"/>
        </p:xfrm>
        <a:graphic>
          <a:graphicData uri="http://schemas.openxmlformats.org/drawingml/2006/table">
            <a:tbl>
              <a:tblPr/>
              <a:tblGrid>
                <a:gridCol w="2012950"/>
                <a:gridCol w="1416050"/>
                <a:gridCol w="4953000"/>
              </a:tblGrid>
              <a:tr h="402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Attribute</a:t>
                      </a:r>
                    </a:p>
                  </a:txBody>
                  <a:tcPr marT="18283" marB="18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08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marT="18283" marB="18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number (default), currency, or percent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85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pattern</a:t>
                      </a:r>
                    </a:p>
                  </a:txBody>
                  <a:tcPr marT="18283" marB="18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Formatting pattern, as defined in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java.text.DecimalFormat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08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maxFractionDigits</a:t>
                      </a:r>
                    </a:p>
                  </a:txBody>
                  <a:tcPr marT="18283" marB="18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Maximum number of digits in the fractional part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08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minFractionDigits</a:t>
                      </a:r>
                    </a:p>
                  </a:txBody>
                  <a:tcPr marT="18283" marB="18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Minimum number of digits in the fractional part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08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maxIntegerDigits</a:t>
                      </a:r>
                    </a:p>
                  </a:txBody>
                  <a:tcPr marT="18283" marB="18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Maximum number of digits in the integer part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08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minIntegerDigits</a:t>
                      </a:r>
                    </a:p>
                  </a:txBody>
                  <a:tcPr marT="18283" marB="18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Minimum number of digits in the integer part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85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integerOnly</a:t>
                      </a:r>
                    </a:p>
                  </a:txBody>
                  <a:tcPr marT="18283" marB="18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boolean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true if only the integer part is parsed (default: false)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85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groupingUsed</a:t>
                      </a:r>
                    </a:p>
                  </a:txBody>
                  <a:tcPr marT="18283" marB="18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boolean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True if grouping separators are used (default: true)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85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locale</a:t>
                      </a:r>
                    </a:p>
                  </a:txBody>
                  <a:tcPr marT="18283" marB="18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java.util.Locale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Locale whose preferences are to be used for parsing and formatting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85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currencyCode</a:t>
                      </a:r>
                    </a:p>
                  </a:txBody>
                  <a:tcPr marT="18283" marB="18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ISO 4217 currency code to use when converting currency values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85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currencySymbol</a:t>
                      </a:r>
                    </a:p>
                  </a:txBody>
                  <a:tcPr marT="18283" marB="18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Currency symbol to use when converting currency values</a:t>
                      </a:r>
                    </a:p>
                  </a:txBody>
                  <a:tcPr marT="18283" marB="1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DACA7-2F1E-40E7-97B8-A2BBFC9CFC63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838200"/>
          </a:xfrm>
        </p:spPr>
        <p:txBody>
          <a:bodyPr/>
          <a:lstStyle/>
          <a:p>
            <a:r>
              <a:rPr lang="en-US" sz="3600" dirty="0" smtClean="0"/>
              <a:t>Attributes of the </a:t>
            </a:r>
            <a:r>
              <a:rPr lang="en-US" sz="3600" b="1" dirty="0" smtClean="0">
                <a:latin typeface="Courier New" pitchFamily="49" charset="0"/>
              </a:rPr>
              <a:t>f:convertDateTime</a:t>
            </a:r>
            <a:endParaRPr lang="en-US" sz="3600" dirty="0" smtClean="0"/>
          </a:p>
        </p:txBody>
      </p:sp>
      <p:graphicFrame>
        <p:nvGraphicFramePr>
          <p:cNvPr id="78942" name="Group 94"/>
          <p:cNvGraphicFramePr>
            <a:graphicFrameLocks noGrp="1"/>
          </p:cNvGraphicFramePr>
          <p:nvPr>
            <p:ph sz="half" idx="1"/>
          </p:nvPr>
        </p:nvGraphicFramePr>
        <p:xfrm>
          <a:off x="150813" y="1219200"/>
          <a:ext cx="8840787" cy="3365029"/>
        </p:xfrm>
        <a:graphic>
          <a:graphicData uri="http://schemas.openxmlformats.org/drawingml/2006/table">
            <a:tbl>
              <a:tblPr/>
              <a:tblGrid>
                <a:gridCol w="1446400"/>
                <a:gridCol w="2974787"/>
                <a:gridCol w="4419600"/>
              </a:tblGrid>
              <a:tr h="4023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Attribute</a:t>
                      </a:r>
                    </a:p>
                  </a:txBody>
                  <a:tcPr marT="18289" marB="18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marT="18289" marB="18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Date (default), time, or both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dateStyle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18289" marB="18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default, short, medium, long, or full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timeStyle</a:t>
                      </a:r>
                    </a:p>
                  </a:txBody>
                  <a:tcPr marT="18289" marB="18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default, short, medium, long, or full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pattern</a:t>
                      </a:r>
                    </a:p>
                  </a:txBody>
                  <a:tcPr marT="18289" marB="18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Formatting pattern, as defined in java.text.SimpleDateFormat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locale</a:t>
                      </a:r>
                    </a:p>
                  </a:txBody>
                  <a:tcPr marT="18289" marB="18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java.util.Locale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Locale whose preferences are to be used for parsing and formatting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timeZone</a:t>
                      </a:r>
                    </a:p>
                  </a:txBody>
                  <a:tcPr marT="18289" marB="18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java.util.TimeZone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Time zone to use for parsing and formatting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3" name="Rectangle 95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648200"/>
            <a:ext cx="8915400" cy="1828800"/>
          </a:xfrm>
        </p:spPr>
        <p:txBody>
          <a:bodyPr/>
          <a:lstStyle/>
          <a:p>
            <a:pPr marL="563563" lvl="1"/>
            <a:r>
              <a:rPr lang="en-US" dirty="0" smtClean="0"/>
              <a:t>If </a:t>
            </a:r>
            <a:r>
              <a:rPr lang="en-US" dirty="0" smtClean="0"/>
              <a:t>you use a value binding whose type is either a </a:t>
            </a:r>
            <a:r>
              <a:rPr lang="en-US" b="1" dirty="0" smtClean="0"/>
              <a:t>primitive </a:t>
            </a:r>
            <a:r>
              <a:rPr lang="en-US" b="1" dirty="0" smtClean="0"/>
              <a:t>type</a:t>
            </a:r>
            <a:r>
              <a:rPr lang="en-US" dirty="0" smtClean="0"/>
              <a:t>, </a:t>
            </a:r>
            <a:r>
              <a:rPr lang="en-US" dirty="0" smtClean="0"/>
              <a:t>then you don't need to specify any converter. The JSF implementation automatically picks a standard converter. </a:t>
            </a:r>
          </a:p>
          <a:p>
            <a:pPr marL="563563" lvl="1"/>
            <a:r>
              <a:rPr lang="en-US" dirty="0" smtClean="0"/>
              <a:t>However, you need to specify an explicit converter for </a:t>
            </a:r>
            <a:r>
              <a:rPr lang="en-US" b="1" dirty="0" smtClean="0"/>
              <a:t>Date</a:t>
            </a:r>
            <a:r>
              <a:rPr lang="en-US" dirty="0" smtClean="0"/>
              <a:t> values.</a:t>
            </a:r>
          </a:p>
        </p:txBody>
      </p:sp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7441FC-858F-44DA-BBE9-F469E08816F1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converter</a:t>
            </a:r>
            <a:r>
              <a:rPr lang="en-US" dirty="0" smtClean="0"/>
              <a:t> Attribute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An alternate syntax for attaching a converter to a component is to add the converter attribute and ID of the converter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dirty="0" smtClean="0">
                <a:latin typeface="Courier New" pitchFamily="49" charset="0"/>
              </a:rPr>
              <a:t>&lt;h:outputText value="#{</a:t>
            </a:r>
            <a:r>
              <a:rPr lang="en-US" dirty="0" err="1" smtClean="0">
                <a:latin typeface="Courier New" pitchFamily="49" charset="0"/>
              </a:rPr>
              <a:t>payment.date</a:t>
            </a:r>
            <a:r>
              <a:rPr lang="en-US" dirty="0" smtClean="0">
                <a:latin typeface="Courier New" pitchFamily="49" charset="0"/>
              </a:rPr>
              <a:t>}" 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      converter="</a:t>
            </a:r>
            <a:r>
              <a:rPr lang="en-US" dirty="0" err="1" smtClean="0">
                <a:latin typeface="Courier New" pitchFamily="49" charset="0"/>
              </a:rPr>
              <a:t>javax.faces.DateTime</a:t>
            </a:r>
            <a:r>
              <a:rPr lang="en-US" dirty="0" smtClean="0">
                <a:latin typeface="Courier New" pitchFamily="49" charset="0"/>
              </a:rPr>
              <a:t>"/&gt;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This is equivalent to: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</a:rPr>
              <a:t>&lt;h:outputText value="#{</a:t>
            </a:r>
            <a:r>
              <a:rPr lang="en-US" dirty="0" err="1" smtClean="0">
                <a:latin typeface="Courier New" pitchFamily="49" charset="0"/>
              </a:rPr>
              <a:t>payment.date</a:t>
            </a:r>
            <a:r>
              <a:rPr lang="en-US" dirty="0" smtClean="0">
                <a:latin typeface="Courier New" pitchFamily="49" charset="0"/>
              </a:rPr>
              <a:t>}"&gt;  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   &lt;f:convertDateTime/&gt; 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&lt;/h:outputText&gt;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Converters with predefined IDs:</a:t>
            </a:r>
          </a:p>
          <a:p>
            <a:pPr marL="398463" lvl="1">
              <a:lnSpc>
                <a:spcPct val="90000"/>
              </a:lnSpc>
              <a:buNone/>
            </a:pPr>
            <a:r>
              <a:rPr lang="en-US" dirty="0" smtClean="0">
                <a:latin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</a:rPr>
              <a:t>javax.faces.DateTime</a:t>
            </a:r>
            <a:r>
              <a:rPr lang="en-US" dirty="0" smtClean="0">
                <a:latin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</a:rPr>
              <a:t>javax.faces.Number</a:t>
            </a:r>
            <a:r>
              <a:rPr lang="en-US" dirty="0" smtClean="0">
                <a:latin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</a:rPr>
              <a:t>javax.faces.Boolean</a:t>
            </a:r>
            <a:r>
              <a:rPr lang="en-US" dirty="0" smtClean="0">
                <a:latin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</a:rPr>
              <a:t>javax.faces.Byte</a:t>
            </a:r>
            <a:r>
              <a:rPr lang="en-US" dirty="0" smtClean="0">
                <a:latin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</a:rPr>
              <a:t>javax.faces.Character</a:t>
            </a:r>
            <a:r>
              <a:rPr lang="en-US" dirty="0" smtClean="0">
                <a:latin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</a:rPr>
              <a:t>javax.faces.Double</a:t>
            </a:r>
            <a:r>
              <a:rPr lang="en-US" dirty="0" smtClean="0">
                <a:latin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</a:rPr>
              <a:t>javax.faces.Float</a:t>
            </a:r>
            <a:r>
              <a:rPr lang="en-US" dirty="0" smtClean="0">
                <a:latin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</a:rPr>
              <a:t>javax.faces.Integer</a:t>
            </a:r>
            <a:r>
              <a:rPr lang="en-US" dirty="0" smtClean="0">
                <a:latin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</a:rPr>
              <a:t>javax.faces.Long</a:t>
            </a:r>
            <a:r>
              <a:rPr lang="en-US" dirty="0" smtClean="0">
                <a:latin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</a:rPr>
              <a:t>javax.faces.Short</a:t>
            </a:r>
            <a:r>
              <a:rPr lang="en-US" dirty="0" smtClean="0">
                <a:latin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</a:rPr>
              <a:t>javax.faces.BigDecimal,javax.faces.BigInteger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82A9E-7583-47E0-931F-6463941544D5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/>
              <a:t>Conversion and Validation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endParaRPr lang="en-US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Standard Validators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JavaServer</a:t>
            </a:r>
            <a:r>
              <a:rPr lang="en-US" dirty="0" smtClean="0"/>
              <a:t> Faces has built-in mechanisms that let you carry out the following validations:</a:t>
            </a:r>
          </a:p>
          <a:p>
            <a:pPr lvl="1"/>
            <a:r>
              <a:rPr lang="en-US" sz="2600" dirty="0" smtClean="0"/>
              <a:t>Checking the length of a string</a:t>
            </a:r>
          </a:p>
          <a:p>
            <a:pPr lvl="1"/>
            <a:r>
              <a:rPr lang="en-US" sz="2600" dirty="0" smtClean="0"/>
              <a:t>Checking limits for a numerical value</a:t>
            </a:r>
          </a:p>
          <a:p>
            <a:pPr lvl="1"/>
            <a:r>
              <a:rPr lang="en-US" sz="2600" dirty="0" smtClean="0"/>
              <a:t>Checking that a value has been supplied</a:t>
            </a:r>
          </a:p>
          <a:p>
            <a:r>
              <a:rPr lang="en-US" dirty="0" smtClean="0"/>
              <a:t>For example, to check limits for a numerical value, you use a range </a:t>
            </a:r>
            <a:r>
              <a:rPr lang="en-US" dirty="0" err="1" smtClean="0"/>
              <a:t>validator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sz="2600" dirty="0" smtClean="0">
                <a:latin typeface="Courier New" pitchFamily="49" charset="0"/>
              </a:rPr>
              <a:t>&lt;h:inputText value="#{</a:t>
            </a:r>
            <a:r>
              <a:rPr lang="en-US" sz="2600" dirty="0" err="1" smtClean="0">
                <a:latin typeface="Courier New" pitchFamily="49" charset="0"/>
              </a:rPr>
              <a:t>payment.amount</a:t>
            </a:r>
            <a:r>
              <a:rPr lang="en-US" sz="2600" dirty="0" smtClean="0">
                <a:latin typeface="Courier New" pitchFamily="49" charset="0"/>
              </a:rPr>
              <a:t>}“&gt; </a:t>
            </a:r>
            <a:r>
              <a:rPr lang="en-US" sz="2600" dirty="0" smtClean="0">
                <a:latin typeface="Courier New" pitchFamily="49" charset="0"/>
              </a:rPr>
              <a:t/>
            </a:r>
            <a:br>
              <a:rPr lang="en-US" sz="2600" dirty="0" smtClean="0">
                <a:latin typeface="Courier New" pitchFamily="49" charset="0"/>
              </a:rPr>
            </a:br>
            <a:r>
              <a:rPr lang="en-US" sz="2600" dirty="0" smtClean="0">
                <a:latin typeface="Courier New" pitchFamily="49" charset="0"/>
              </a:rPr>
              <a:t>   &lt;f:validateLongRange minimum="10"</a:t>
            </a:r>
            <a:br>
              <a:rPr lang="en-US" sz="2600" dirty="0" smtClean="0">
                <a:latin typeface="Courier New" pitchFamily="49" charset="0"/>
              </a:rPr>
            </a:br>
            <a:r>
              <a:rPr lang="en-US" sz="2600" dirty="0" smtClean="0">
                <a:latin typeface="Courier New" pitchFamily="49" charset="0"/>
              </a:rPr>
              <a:t>                   maximum="10000"/&gt; </a:t>
            </a:r>
            <a:br>
              <a:rPr lang="en-US" sz="2600" dirty="0" smtClean="0">
                <a:latin typeface="Courier New" pitchFamily="49" charset="0"/>
              </a:rPr>
            </a:br>
            <a:r>
              <a:rPr lang="en-US" sz="2600" dirty="0" smtClean="0">
                <a:latin typeface="Courier New" pitchFamily="49" charset="0"/>
              </a:rPr>
              <a:t>&lt;/h:inputText&gt; 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F8F6BD-D9C9-4533-9C69-5EB878EB3436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2819400" y="0"/>
            <a:ext cx="6324600" cy="838200"/>
          </a:xfrm>
        </p:spPr>
        <p:txBody>
          <a:bodyPr/>
          <a:lstStyle/>
          <a:p>
            <a:r>
              <a:rPr lang="en-US" dirty="0" smtClean="0"/>
              <a:t>Standard </a:t>
            </a:r>
            <a:r>
              <a:rPr lang="en-US" dirty="0" err="1" smtClean="0"/>
              <a:t>Validators</a:t>
            </a:r>
            <a:endParaRPr lang="en-US" dirty="0" smtClean="0"/>
          </a:p>
        </p:txBody>
      </p:sp>
      <p:graphicFrame>
        <p:nvGraphicFramePr>
          <p:cNvPr id="98392" name="Group 88"/>
          <p:cNvGraphicFramePr>
            <a:graphicFrameLocks noGrp="1"/>
          </p:cNvGraphicFramePr>
          <p:nvPr>
            <p:ph sz="half" idx="1"/>
          </p:nvPr>
        </p:nvGraphicFramePr>
        <p:xfrm>
          <a:off x="190500" y="1219200"/>
          <a:ext cx="8801100" cy="2590959"/>
        </p:xfrm>
        <a:graphic>
          <a:graphicData uri="http://schemas.openxmlformats.org/drawingml/2006/table">
            <a:tbl>
              <a:tblPr/>
              <a:tblGrid>
                <a:gridCol w="3390900"/>
                <a:gridCol w="1558037"/>
                <a:gridCol w="3852163"/>
              </a:tblGrid>
              <a:tr h="396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JSP Tag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Attributes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Validates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f:validateDoubleRange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minimum, maximum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 double value within an optional range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f:validateLongRange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minimum, maximum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 long value within an optional range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f:validateLength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minimum, maximum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 String with a minimum and maximum number of characters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57" name="Rectangle 85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724400"/>
            <a:ext cx="8305800" cy="1250950"/>
          </a:xfrm>
          <a:solidFill>
            <a:srgbClr val="CCFFCC"/>
          </a:solidFill>
        </p:spPr>
        <p:txBody>
          <a:bodyPr/>
          <a:lstStyle/>
          <a:p>
            <a:r>
              <a:rPr lang="en-US" dirty="0" smtClean="0"/>
              <a:t>All the standard </a:t>
            </a:r>
            <a:r>
              <a:rPr lang="en-US" dirty="0" err="1" smtClean="0"/>
              <a:t>validator</a:t>
            </a:r>
            <a:r>
              <a:rPr lang="en-US" dirty="0" smtClean="0"/>
              <a:t> tags have minimum and maximum attributes. You need to supply one or both of these attributes.</a:t>
            </a:r>
          </a:p>
        </p:txBody>
      </p:sp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47239B-7ADB-410C-96B5-DC15026BC149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Checking for Required Values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05800" cy="4267200"/>
          </a:xfrm>
        </p:spPr>
        <p:txBody>
          <a:bodyPr/>
          <a:lstStyle/>
          <a:p>
            <a:r>
              <a:rPr lang="en-US" sz="2400" dirty="0" smtClean="0"/>
              <a:t>To check that a value is supplied, you supply the attribute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required="true"</a:t>
            </a:r>
            <a:r>
              <a:rPr lang="en-US" sz="2400" b="1" dirty="0" smtClean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&lt;h:inputText value="#{</a:t>
            </a:r>
            <a:r>
              <a:rPr lang="en-US" dirty="0" err="1" smtClean="0">
                <a:latin typeface="Courier New" pitchFamily="49" charset="0"/>
              </a:rPr>
              <a:t>payment.date</a:t>
            </a:r>
            <a:r>
              <a:rPr lang="en-US" dirty="0" smtClean="0">
                <a:latin typeface="Courier New" pitchFamily="49" charset="0"/>
              </a:rPr>
              <a:t>}"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required="true"</a:t>
            </a:r>
            <a:r>
              <a:rPr lang="en-US" dirty="0" smtClean="0">
                <a:latin typeface="Courier New" pitchFamily="49" charset="0"/>
              </a:rPr>
              <a:t>/&gt;</a:t>
            </a:r>
          </a:p>
          <a:p>
            <a:r>
              <a:rPr lang="en-US" sz="2400" dirty="0" smtClean="0"/>
              <a:t>All JSF input tags support the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</a:rPr>
              <a:t>required</a:t>
            </a:r>
            <a:r>
              <a:rPr lang="en-US" sz="2400" dirty="0" smtClean="0"/>
              <a:t> attribute. </a:t>
            </a:r>
          </a:p>
          <a:p>
            <a:r>
              <a:rPr lang="en-US" sz="2400" dirty="0" smtClean="0"/>
              <a:t>You can combine the required attribute with a nested </a:t>
            </a:r>
            <a:r>
              <a:rPr lang="en-US" sz="2400" dirty="0" err="1" smtClean="0"/>
              <a:t>validator</a:t>
            </a:r>
            <a:r>
              <a:rPr lang="en-US" sz="2400" dirty="0" smtClean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dirty="0" smtClean="0">
                <a:latin typeface="Courier New" pitchFamily="49" charset="0"/>
              </a:rPr>
              <a:t>&lt;h:inputText value="#{</a:t>
            </a:r>
            <a:r>
              <a:rPr lang="en-US" dirty="0" err="1" smtClean="0">
                <a:latin typeface="Courier New" pitchFamily="49" charset="0"/>
              </a:rPr>
              <a:t>payment.card</a:t>
            </a:r>
            <a:r>
              <a:rPr lang="en-US" dirty="0" smtClean="0">
                <a:latin typeface="Courier New" pitchFamily="49" charset="0"/>
              </a:rPr>
              <a:t>}" 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           required="true"&gt; 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   &lt;f:validateLength minimum="13"/&gt; 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&lt;/h:inputText&gt;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9478CB-9E2A-4121-95A2-AF76DEC8F9D1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28600" y="5505271"/>
            <a:ext cx="8610600" cy="1200329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400" i="0" dirty="0">
                <a:solidFill>
                  <a:srgbClr val="000099"/>
                </a:solidFill>
              </a:rPr>
              <a:t>CAUTION: </a:t>
            </a:r>
            <a:r>
              <a:rPr lang="en-US" sz="2400" i="0" dirty="0"/>
              <a:t>If the </a:t>
            </a:r>
            <a:r>
              <a:rPr lang="en-US" sz="2400" b="1" i="0" dirty="0">
                <a:solidFill>
                  <a:srgbClr val="0000FF"/>
                </a:solidFill>
              </a:rPr>
              <a:t>required</a:t>
            </a:r>
            <a:r>
              <a:rPr lang="en-US" sz="2400" i="0" dirty="0"/>
              <a:t> attribute is not set and a user supplies a blank input, then no validation occurs at all! Instead, the blank input is interpreted as a request to leave the existing value unchanged.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Approaches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334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b="1" dirty="0" smtClean="0"/>
              <a:t>Manual validation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 </a:t>
            </a:r>
            <a:r>
              <a:rPr lang="en-US" sz="2600" dirty="0" smtClean="0"/>
              <a:t>Use string properties for bean</a:t>
            </a:r>
          </a:p>
          <a:p>
            <a:pPr lvl="1">
              <a:spcBef>
                <a:spcPts val="300"/>
              </a:spcBef>
            </a:pPr>
            <a:r>
              <a:rPr lang="en-US" sz="2600" dirty="0" smtClean="0"/>
              <a:t> Do validation in setter methods and/or action controller</a:t>
            </a:r>
          </a:p>
          <a:p>
            <a:pPr lvl="1">
              <a:spcBef>
                <a:spcPts val="300"/>
              </a:spcBef>
            </a:pPr>
            <a:r>
              <a:rPr lang="en-US" sz="2600" dirty="0" smtClean="0"/>
              <a:t> Return null to redisplay form</a:t>
            </a:r>
          </a:p>
          <a:p>
            <a:pPr lvl="1">
              <a:spcBef>
                <a:spcPts val="300"/>
              </a:spcBef>
            </a:pPr>
            <a:r>
              <a:rPr lang="en-US" sz="2600" dirty="0" smtClean="0"/>
              <a:t> Create custom error messages and store in </a:t>
            </a:r>
            <a:r>
              <a:rPr lang="en-US" sz="2600" dirty="0" err="1" smtClean="0"/>
              <a:t>FacesMessage</a:t>
            </a:r>
            <a:endParaRPr lang="en-US" sz="2600" dirty="0" smtClean="0"/>
          </a:p>
          <a:p>
            <a:pPr lvl="1">
              <a:spcBef>
                <a:spcPts val="300"/>
              </a:spcBef>
            </a:pPr>
            <a:r>
              <a:rPr lang="en-US" sz="2600" dirty="0" smtClean="0"/>
              <a:t> Use h:messages to display list of error messages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 </a:t>
            </a:r>
            <a:r>
              <a:rPr lang="en-US" b="1" dirty="0" smtClean="0"/>
              <a:t>Implicit automatic validation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 </a:t>
            </a:r>
            <a:r>
              <a:rPr lang="en-US" sz="2600" dirty="0" smtClean="0"/>
              <a:t>Use </a:t>
            </a:r>
            <a:r>
              <a:rPr lang="en-US" sz="2600" dirty="0" err="1" smtClean="0"/>
              <a:t>int</a:t>
            </a:r>
            <a:r>
              <a:rPr lang="en-US" sz="2600" dirty="0" smtClean="0"/>
              <a:t>, double, etc. bean properties. Or add required.</a:t>
            </a:r>
          </a:p>
          <a:p>
            <a:pPr lvl="1">
              <a:spcBef>
                <a:spcPts val="300"/>
              </a:spcBef>
            </a:pPr>
            <a:r>
              <a:rPr lang="en-US" sz="2600" dirty="0" smtClean="0"/>
              <a:t> System redisplays form if there is conversion error</a:t>
            </a:r>
          </a:p>
          <a:p>
            <a:pPr lvl="1">
              <a:spcBef>
                <a:spcPts val="300"/>
              </a:spcBef>
            </a:pPr>
            <a:r>
              <a:rPr lang="en-US" sz="2600" dirty="0" smtClean="0"/>
              <a:t> Use </a:t>
            </a:r>
            <a:r>
              <a:rPr lang="en-US" sz="2600" i="1" dirty="0" smtClean="0"/>
              <a:t>h:message</a:t>
            </a:r>
            <a:r>
              <a:rPr lang="en-US" sz="2600" dirty="0" smtClean="0"/>
              <a:t> to display field-specific error message</a:t>
            </a:r>
          </a:p>
          <a:p>
            <a:pPr>
              <a:spcBef>
                <a:spcPts val="300"/>
              </a:spcBef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Approaches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Explicit automatic validation</a:t>
            </a:r>
          </a:p>
          <a:p>
            <a:pPr lvl="1"/>
            <a:r>
              <a:rPr lang="en-US" b="1" dirty="0" smtClean="0"/>
              <a:t> </a:t>
            </a:r>
            <a:r>
              <a:rPr lang="en-US" sz="2800" dirty="0" smtClean="0"/>
              <a:t>Use f:validateLength, f:validateDoubleRange, f:validateLongRange, or f:validateRegex</a:t>
            </a:r>
          </a:p>
          <a:p>
            <a:pPr lvl="1"/>
            <a:r>
              <a:rPr lang="en-US" sz="2800" dirty="0" smtClean="0"/>
              <a:t> System redisplays form if failure; use h:message again</a:t>
            </a:r>
          </a:p>
          <a:p>
            <a:r>
              <a:rPr lang="en-US" b="1" dirty="0" smtClean="0"/>
              <a:t> Custom validation methods</a:t>
            </a:r>
          </a:p>
          <a:p>
            <a:pPr lvl="1"/>
            <a:r>
              <a:rPr lang="en-US" sz="2000" b="1" dirty="0" smtClean="0"/>
              <a:t> </a:t>
            </a:r>
            <a:r>
              <a:rPr lang="en-US" sz="2800" dirty="0" smtClean="0"/>
              <a:t>Create </a:t>
            </a:r>
            <a:r>
              <a:rPr lang="en-US" sz="2800" dirty="0" err="1" smtClean="0"/>
              <a:t>FacesMessage</a:t>
            </a:r>
            <a:r>
              <a:rPr lang="en-US" sz="2800" dirty="0" smtClean="0"/>
              <a:t>, wrap in </a:t>
            </a:r>
            <a:r>
              <a:rPr lang="en-US" sz="2800" dirty="0" err="1" smtClean="0"/>
              <a:t>ValidatorException</a:t>
            </a:r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Conversion and Validation Errors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conversion or validation error occurs, the following actions are the result:</a:t>
            </a:r>
          </a:p>
          <a:p>
            <a:pPr lvl="1"/>
            <a:r>
              <a:rPr lang="en-US" sz="2800" dirty="0" smtClean="0"/>
              <a:t>The component whose conversion/validation failed posts a message and declares itself invalid.</a:t>
            </a:r>
          </a:p>
          <a:p>
            <a:pPr lvl="1"/>
            <a:r>
              <a:rPr lang="en-US" sz="2800" dirty="0" smtClean="0"/>
              <a:t>The JSF implementation redisplays the current page immediately after the "Process Validations" phase has completed.</a:t>
            </a:r>
          </a:p>
          <a:p>
            <a:r>
              <a:rPr lang="en-US" dirty="0" smtClean="0"/>
              <a:t>To </a:t>
            </a:r>
            <a:r>
              <a:rPr lang="en-US" dirty="0" err="1" smtClean="0"/>
              <a:t>to</a:t>
            </a:r>
            <a:r>
              <a:rPr lang="en-US" dirty="0" smtClean="0"/>
              <a:t> show the error messages to the components use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h:message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h:messages</a:t>
            </a:r>
            <a:r>
              <a:rPr lang="en-US" dirty="0" smtClean="0"/>
              <a:t> tag  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4640F-E48B-4F8E-AF6D-6B19DB7BC33E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Displaying Error Messages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h:message tag show the error messages next to the components that reported them.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</a:rPr>
              <a:t>&lt;h:inputText id="amount" 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          value="#{</a:t>
            </a:r>
            <a:r>
              <a:rPr lang="en-US" dirty="0" err="1" smtClean="0">
                <a:latin typeface="Courier New" pitchFamily="49" charset="0"/>
              </a:rPr>
              <a:t>payment.amount</a:t>
            </a:r>
            <a:r>
              <a:rPr lang="en-US" dirty="0" smtClean="0">
                <a:latin typeface="Courier New" pitchFamily="49" charset="0"/>
              </a:rPr>
              <a:t>}"/&gt; 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&lt;h:message for="amount"/&gt;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 message has two parts: summary and detail. By default, the h:message tag shows the detail. If you want to show the summary message instead, use: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</a:rPr>
              <a:t>&lt;h:message for="amount" </a:t>
            </a:r>
            <a:r>
              <a:rPr lang="en-US" dirty="0" err="1" smtClean="0">
                <a:latin typeface="Courier New" pitchFamily="49" charset="0"/>
              </a:rPr>
              <a:t>showSummary</a:t>
            </a:r>
            <a:r>
              <a:rPr lang="en-US" dirty="0" smtClean="0">
                <a:latin typeface="Courier New" pitchFamily="49" charset="0"/>
              </a:rPr>
              <a:t>="true" </a:t>
            </a:r>
            <a:r>
              <a:rPr lang="en-US" dirty="0" err="1" smtClean="0">
                <a:latin typeface="Courier New" pitchFamily="49" charset="0"/>
              </a:rPr>
              <a:t>showDetail</a:t>
            </a:r>
            <a:r>
              <a:rPr lang="en-US" dirty="0" smtClean="0">
                <a:latin typeface="Courier New" pitchFamily="49" charset="0"/>
              </a:rPr>
              <a:t>="false"/&gt;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You use the </a:t>
            </a:r>
            <a:r>
              <a:rPr lang="en-US" sz="2400" dirty="0" err="1" smtClean="0">
                <a:latin typeface="Courier New" pitchFamily="49" charset="0"/>
              </a:rPr>
              <a:t>styleClass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itchFamily="49" charset="0"/>
              </a:rPr>
              <a:t>style</a:t>
            </a:r>
            <a:r>
              <a:rPr lang="en-US" sz="2400" dirty="0" smtClean="0"/>
              <a:t> attribute to change the appearance of the error message: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</a:rPr>
              <a:t>&lt;h:messages </a:t>
            </a:r>
            <a:r>
              <a:rPr lang="en-US" dirty="0" err="1" smtClean="0">
                <a:latin typeface="Courier New" pitchFamily="49" charset="0"/>
              </a:rPr>
              <a:t>styleClass</a:t>
            </a:r>
            <a:r>
              <a:rPr lang="en-US" dirty="0" smtClean="0">
                <a:latin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</a:rPr>
              <a:t>errorMessage</a:t>
            </a:r>
            <a:r>
              <a:rPr lang="en-US" dirty="0" smtClean="0">
                <a:latin typeface="Courier New" pitchFamily="49" charset="0"/>
              </a:rPr>
              <a:t>"/&gt;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</a:rPr>
              <a:t>&lt;h:message for="amount" style="</a:t>
            </a:r>
            <a:r>
              <a:rPr lang="en-US" dirty="0" err="1" smtClean="0">
                <a:latin typeface="Courier New" pitchFamily="49" charset="0"/>
              </a:rPr>
              <a:t>color:red</a:t>
            </a:r>
            <a:r>
              <a:rPr lang="en-US" dirty="0" smtClean="0">
                <a:latin typeface="Courier New" pitchFamily="49" charset="0"/>
              </a:rPr>
              <a:t>"/&gt; 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1ACA98-33A2-475D-A49F-2F80A4727F0D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Displaying All Error Messages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a listing of all messages from all components using the </a:t>
            </a:r>
            <a:r>
              <a:rPr lang="en-US" b="1" dirty="0" smtClean="0">
                <a:latin typeface="Courier New" pitchFamily="49" charset="0"/>
              </a:rPr>
              <a:t>h:messages </a:t>
            </a:r>
            <a:r>
              <a:rPr lang="en-US" dirty="0" smtClean="0"/>
              <a:t>tag.</a:t>
            </a:r>
          </a:p>
          <a:p>
            <a:r>
              <a:rPr lang="en-US" dirty="0" smtClean="0"/>
              <a:t>By default, the </a:t>
            </a:r>
            <a:r>
              <a:rPr lang="en-US" b="1" dirty="0" smtClean="0">
                <a:latin typeface="Courier New" pitchFamily="49" charset="0"/>
              </a:rPr>
              <a:t>h:messages</a:t>
            </a:r>
            <a:r>
              <a:rPr lang="en-US" dirty="0" smtClean="0"/>
              <a:t> tag shows the message summary but not the message detail.</a:t>
            </a:r>
          </a:p>
          <a:p>
            <a:r>
              <a:rPr lang="en-US" dirty="0" smtClean="0"/>
              <a:t>you can layout attribute the messages are lined up vertically. Otherwise they are simply concatenated.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&lt;h:messages layout="table"/&gt;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8C76D-6BF4-4847-90E3-41C7512C121C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Validation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579" y="1114424"/>
            <a:ext cx="8562467" cy="536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Standard System for Error</a:t>
            </a:r>
            <a:br>
              <a:rPr lang="da-DK" dirty="0" smtClean="0"/>
            </a:br>
            <a:r>
              <a:rPr lang="da-DK" dirty="0" smtClean="0"/>
              <a:t>Messages</a:t>
            </a:r>
            <a:endParaRPr lang="en-US" dirty="0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906" y="1047749"/>
            <a:ext cx="8743493" cy="5451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JSF Life-Cycle</a:t>
            </a:r>
          </a:p>
          <a:p>
            <a:r>
              <a:rPr lang="en-US" dirty="0" smtClean="0"/>
              <a:t>Overview of the Conversion and Validation Process</a:t>
            </a:r>
          </a:p>
          <a:p>
            <a:r>
              <a:rPr lang="en-US" dirty="0" smtClean="0"/>
              <a:t>Error Message</a:t>
            </a:r>
          </a:p>
          <a:p>
            <a:r>
              <a:rPr lang="en-US" dirty="0" smtClean="0"/>
              <a:t>Using Standard Converters</a:t>
            </a:r>
          </a:p>
          <a:p>
            <a:r>
              <a:rPr lang="en-US" dirty="0" smtClean="0"/>
              <a:t>Using Standard </a:t>
            </a:r>
            <a:r>
              <a:rPr lang="en-US" dirty="0" err="1" smtClean="0"/>
              <a:t>Validators</a:t>
            </a:r>
            <a:endParaRPr lang="en-US" dirty="0" smtClean="0"/>
          </a:p>
          <a:p>
            <a:r>
              <a:rPr lang="en-US" dirty="0" smtClean="0"/>
              <a:t>Programming with Custom Converters and </a:t>
            </a:r>
            <a:r>
              <a:rPr lang="en-US" dirty="0" err="1" smtClean="0"/>
              <a:t>Validators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Error Messages:</a:t>
            </a:r>
            <a:br>
              <a:rPr lang="en-US" dirty="0" smtClean="0"/>
            </a:br>
            <a:r>
              <a:rPr lang="en-US" dirty="0" smtClean="0"/>
              <a:t>Details</a:t>
            </a:r>
            <a:endParaRPr lang="en-US" dirty="0"/>
          </a:p>
        </p:txBody>
      </p:sp>
      <p:pic>
        <p:nvPicPr>
          <p:cNvPr id="3788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52955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Error Messages:</a:t>
            </a:r>
            <a:br>
              <a:rPr lang="en-US" dirty="0" smtClean="0"/>
            </a:br>
            <a:r>
              <a:rPr lang="en-US" dirty="0" smtClean="0"/>
              <a:t>Details</a:t>
            </a:r>
            <a:endParaRPr lang="en-US" dirty="0"/>
          </a:p>
        </p:txBody>
      </p:sp>
      <p:pic>
        <p:nvPicPr>
          <p:cNvPr id="3686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90600"/>
            <a:ext cx="8991600" cy="55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Validation: Example</a:t>
            </a:r>
            <a:endParaRPr lang="en-US" dirty="0"/>
          </a:p>
        </p:txBody>
      </p:sp>
      <p:pic>
        <p:nvPicPr>
          <p:cNvPr id="3584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219200"/>
            <a:ext cx="896778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Code: String Properties</a:t>
            </a:r>
            <a:br>
              <a:rPr lang="en-US" dirty="0" smtClean="0"/>
            </a:br>
            <a:r>
              <a:rPr lang="en-US" dirty="0" smtClean="0"/>
              <a:t>(No Conversion)</a:t>
            </a:r>
            <a:endParaRPr lang="en-US" dirty="0"/>
          </a:p>
        </p:txBody>
      </p:sp>
      <p:pic>
        <p:nvPicPr>
          <p:cNvPr id="3481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7633547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Code: Numeric Properties (Conversion)</a:t>
            </a:r>
            <a:endParaRPr lang="en-US" dirty="0"/>
          </a:p>
        </p:txBody>
      </p:sp>
      <p:pic>
        <p:nvPicPr>
          <p:cNvPr id="3379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21173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Code: Action Controller</a:t>
            </a:r>
            <a:endParaRPr lang="en-US" dirty="0"/>
          </a:p>
        </p:txBody>
      </p:sp>
      <p:pic>
        <p:nvPicPr>
          <p:cNvPr id="3276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8458200" cy="5308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Code: Action Controller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9286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866900"/>
            <a:ext cx="3810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Form: Displaying Error</a:t>
            </a:r>
            <a:br>
              <a:rPr lang="en-US" dirty="0" smtClean="0"/>
            </a:br>
            <a:r>
              <a:rPr lang="en-US" dirty="0" smtClean="0"/>
              <a:t>Messages (enter-bid1.xhtml)</a:t>
            </a:r>
            <a:endParaRPr lang="en-US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66" y="1019174"/>
            <a:ext cx="9127134" cy="580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0" y="1066800"/>
            <a:ext cx="36195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Page (show-bid1.xhtml)</a:t>
            </a:r>
            <a:endParaRPr lang="en-US" dirty="0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868954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Validation: Results</a:t>
            </a:r>
            <a:br>
              <a:rPr lang="en-US" dirty="0" smtClean="0"/>
            </a:br>
            <a:r>
              <a:rPr lang="en-US" dirty="0" smtClean="0"/>
              <a:t>(Bad Input)</a:t>
            </a:r>
            <a:endParaRPr lang="en-US" dirty="0"/>
          </a:p>
        </p:txBody>
      </p:sp>
      <p:pic>
        <p:nvPicPr>
          <p:cNvPr id="286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4000" cy="55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Life-Cycle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94557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Automatic Validation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453" y="1035050"/>
            <a:ext cx="8785113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Flow of Control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52513"/>
            <a:ext cx="8948737" cy="523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of Validity Tests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889586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Validation: 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330" y="800100"/>
            <a:ext cx="873939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Code: Properties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09613"/>
            <a:ext cx="8843962" cy="604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Code: Action 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4343400"/>
            <a:ext cx="8839200" cy="1066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No validation logic in the action controller, so action controller can concentrate on business logic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7290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Form: Top</a:t>
            </a:r>
            <a:br>
              <a:rPr lang="en-US" dirty="0" smtClean="0"/>
            </a:br>
            <a:r>
              <a:rPr lang="en-US" dirty="0" smtClean="0"/>
              <a:t>(enter-bid2.xhtml)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36" y="1195388"/>
            <a:ext cx="9007095" cy="49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Form: Continued</a:t>
            </a:r>
            <a:br>
              <a:rPr lang="en-US" dirty="0" smtClean="0"/>
            </a:br>
            <a:r>
              <a:rPr lang="en-US" dirty="0" smtClean="0"/>
              <a:t>(enter-bid2.xhtml)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90600"/>
            <a:ext cx="886968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(Bad Input)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57816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971800" y="5042118"/>
            <a:ext cx="5867400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Since tests for required attributes take precedence over tests for proper types, the </a:t>
            </a:r>
            <a:r>
              <a:rPr lang="en-US" sz="2800" dirty="0" err="1" smtClean="0">
                <a:solidFill>
                  <a:srgbClr val="FF0000"/>
                </a:solidFill>
              </a:rPr>
              <a:t>requiredMessage</a:t>
            </a:r>
            <a:r>
              <a:rPr lang="en-US" sz="2800" dirty="0" smtClean="0"/>
              <a:t> attribute is displayed here</a:t>
            </a:r>
            <a:endParaRPr lang="en-US" sz="2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(Bad Input)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52800" y="4953000"/>
            <a:ext cx="57150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600" dirty="0" smtClean="0"/>
              <a:t>Since the value passes the required test, the type test is applied</a:t>
            </a:r>
            <a:endParaRPr lang="en-US" sz="2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62293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JSF Life-Cycle</a:t>
            </a:r>
          </a:p>
        </p:txBody>
      </p:sp>
      <p:pic>
        <p:nvPicPr>
          <p:cNvPr id="512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236663"/>
            <a:ext cx="8458200" cy="5087937"/>
          </a:xfr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DF9979-37DD-4466-87C8-EB3C9C055176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blue055"/>
          <p:cNvSpPr>
            <a:spLocks noGrp="1" noChangeArrowheads="1"/>
          </p:cNvSpPr>
          <p:nvPr>
            <p:ph type="title"/>
          </p:nvPr>
        </p:nvSpPr>
        <p:spPr>
          <a:xfrm>
            <a:off x="2590800" y="0"/>
            <a:ext cx="6553200" cy="838200"/>
          </a:xfrm>
        </p:spPr>
        <p:txBody>
          <a:bodyPr/>
          <a:lstStyle/>
          <a:p>
            <a:r>
              <a:rPr lang="en-US" dirty="0" smtClean="0"/>
              <a:t>JSF Standard </a:t>
            </a:r>
            <a:r>
              <a:rPr lang="en-US" dirty="0" err="1" smtClean="0"/>
              <a:t>Validators</a:t>
            </a:r>
            <a:endParaRPr lang="en-US" dirty="0" smtClean="0"/>
          </a:p>
        </p:txBody>
      </p:sp>
      <p:graphicFrame>
        <p:nvGraphicFramePr>
          <p:cNvPr id="98392" name="Group 88"/>
          <p:cNvGraphicFramePr>
            <a:graphicFrameLocks noGrp="1"/>
          </p:cNvGraphicFramePr>
          <p:nvPr>
            <p:ph sz="half" idx="1"/>
          </p:nvPr>
        </p:nvGraphicFramePr>
        <p:xfrm>
          <a:off x="152400" y="1219200"/>
          <a:ext cx="8572500" cy="3523576"/>
        </p:xfrm>
        <a:graphic>
          <a:graphicData uri="http://schemas.openxmlformats.org/drawingml/2006/table">
            <a:tbl>
              <a:tblPr/>
              <a:tblGrid>
                <a:gridCol w="4114800"/>
                <a:gridCol w="1676400"/>
                <a:gridCol w="2781300"/>
              </a:tblGrid>
              <a:tr h="396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JSP Tag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Attributes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Validates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f:validateDoubleRange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minimum, maximum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 double value within an optional range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f:validateLongRange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minimum, maximum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 long value within an optional range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f:validateLength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minimum, maximum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Tahoma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 String with a minimum and maximum number of characters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57" name="Rectangle 8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334000"/>
            <a:ext cx="8305800" cy="1250950"/>
          </a:xfrm>
          <a:solidFill>
            <a:srgbClr val="CCFFCC"/>
          </a:solidFill>
        </p:spPr>
        <p:txBody>
          <a:bodyPr/>
          <a:lstStyle/>
          <a:p>
            <a:r>
              <a:rPr lang="en-US" sz="2500" dirty="0" smtClean="0"/>
              <a:t>All the standard </a:t>
            </a:r>
            <a:r>
              <a:rPr lang="en-US" sz="2500" dirty="0" err="1" smtClean="0"/>
              <a:t>validator</a:t>
            </a:r>
            <a:r>
              <a:rPr lang="en-US" sz="2500" dirty="0" smtClean="0"/>
              <a:t> tags have minimum and maximum attributes. You need to supply one or both of these attributes.</a:t>
            </a:r>
          </a:p>
        </p:txBody>
      </p:sp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43A0A-ED40-455F-9CD3-A5263699B606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Automatic Validation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716" y="733423"/>
            <a:ext cx="8681684" cy="579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Format for </a:t>
            </a:r>
            <a:r>
              <a:rPr lang="en-US" dirty="0" err="1" smtClean="0"/>
              <a:t>Validator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Tags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831" y="909638"/>
            <a:ext cx="8783369" cy="594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vs. Validation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90600"/>
            <a:ext cx="9003916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 err="1" smtClean="0"/>
              <a:t>Validator</a:t>
            </a:r>
            <a:r>
              <a:rPr lang="en-US" dirty="0" smtClean="0"/>
              <a:t> and Converter</a:t>
            </a:r>
            <a:br>
              <a:rPr lang="en-US" dirty="0" smtClean="0"/>
            </a:br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7" y="1023938"/>
            <a:ext cx="9016266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Validation: Example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90755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Form: User ID</a:t>
            </a:r>
            <a:br>
              <a:rPr lang="en-US" dirty="0" smtClean="0"/>
            </a:br>
            <a:r>
              <a:rPr lang="en-US" dirty="0" smtClean="0"/>
              <a:t>(enter-bid3.xhtml)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990600"/>
            <a:ext cx="877912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Form: Keyword</a:t>
            </a:r>
            <a:br>
              <a:rPr lang="en-US" dirty="0" smtClean="0"/>
            </a:br>
            <a:r>
              <a:rPr lang="en-US" dirty="0" smtClean="0"/>
              <a:t>(enter-bid3.xhtml)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32" y="990600"/>
            <a:ext cx="890336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Form: Bid Amount</a:t>
            </a:r>
            <a:br>
              <a:rPr lang="en-US" dirty="0" smtClean="0"/>
            </a:br>
            <a:r>
              <a:rPr lang="en-US" dirty="0" smtClean="0"/>
              <a:t>(enter-bid3.xhtml)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79" y="1143000"/>
            <a:ext cx="906262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Form: Bid Duration</a:t>
            </a:r>
            <a:br>
              <a:rPr lang="en-US" dirty="0" smtClean="0"/>
            </a:br>
            <a:r>
              <a:rPr lang="en-US" dirty="0" smtClean="0"/>
              <a:t>(enter-bid3.xhtml)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72950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JSF life cycle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Restore View:</a:t>
            </a:r>
            <a:r>
              <a:rPr lang="en-US" sz="2400" dirty="0" smtClean="0"/>
              <a:t> recreates the server-side component tree when you revisit a JSF page.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Apply Request Values:</a:t>
            </a:r>
            <a:r>
              <a:rPr lang="en-US" sz="2400" dirty="0" smtClean="0"/>
              <a:t> copies request parameters into component submitted values.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Process Validations:</a:t>
            </a:r>
            <a:r>
              <a:rPr lang="en-US" sz="2400" dirty="0" smtClean="0"/>
              <a:t> first converts those submitted values and validates the converted value.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Update Model Values:</a:t>
            </a:r>
            <a:r>
              <a:rPr lang="en-US" sz="2400" dirty="0" smtClean="0"/>
              <a:t> copies converted and validated values to the model, which is typically denoted in JSF pages with value reference expressions, such as: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&lt;h:inputText value="#{</a:t>
            </a:r>
            <a:r>
              <a:rPr lang="en-US" dirty="0" err="1" smtClean="0">
                <a:latin typeface="Courier New" pitchFamily="49" charset="0"/>
              </a:rPr>
              <a:t>user.age</a:t>
            </a:r>
            <a:r>
              <a:rPr lang="en-US" dirty="0" smtClean="0">
                <a:latin typeface="Courier New" pitchFamily="49" charset="0"/>
              </a:rPr>
              <a:t>}"/&gt;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Invoke Application: </a:t>
            </a:r>
            <a:r>
              <a:rPr lang="en-US" sz="2400" dirty="0" smtClean="0"/>
              <a:t>invokes action listeners and actions, in that order, for command components.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Render Response:</a:t>
            </a:r>
            <a:r>
              <a:rPr lang="en-US" sz="2400" dirty="0" smtClean="0"/>
              <a:t> saves state and loads the next view. The JSF navigation handler forwards or redirects to another JSP page. 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2ECE-567F-47CC-AC3D-CC449DCD7C9A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(Missing Data)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741523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(Type Conversion Errors)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798869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(Explicit Validation Errors)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62271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Conversion and Validation Process</a:t>
            </a:r>
          </a:p>
        </p:txBody>
      </p:sp>
      <p:sp>
        <p:nvSpPr>
          <p:cNvPr id="8195" name="Rectangle 18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839200" cy="5410200"/>
          </a:xfrm>
        </p:spPr>
        <p:txBody>
          <a:bodyPr/>
          <a:lstStyle/>
          <a:p>
            <a:pPr>
              <a:lnSpc>
                <a:spcPct val="80000"/>
              </a:lnSpc>
              <a:buFont typeface="Tahoma" pitchFamily="34" charset="0"/>
              <a:buNone/>
            </a:pPr>
            <a:r>
              <a:rPr lang="en-US" dirty="0" smtClean="0"/>
              <a:t>    Look </a:t>
            </a:r>
            <a:r>
              <a:rPr lang="en-US" dirty="0" smtClean="0"/>
              <a:t>at user input as it travels from the browser form to the beans that make up the business logic.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user fills in a field of a web form then submit to send the form data - called the </a:t>
            </a:r>
            <a:r>
              <a:rPr lang="en-US" i="1" dirty="0" smtClean="0">
                <a:solidFill>
                  <a:srgbClr val="0000FF"/>
                </a:solidFill>
              </a:rPr>
              <a:t>request value</a:t>
            </a:r>
            <a:r>
              <a:rPr lang="en-US" dirty="0" smtClean="0"/>
              <a:t> - to the server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 the </a:t>
            </a:r>
            <a:r>
              <a:rPr lang="en-US" dirty="0" smtClean="0">
                <a:solidFill>
                  <a:srgbClr val="FF0000"/>
                </a:solidFill>
              </a:rPr>
              <a:t>"Apply Request Values"</a:t>
            </a:r>
            <a:r>
              <a:rPr lang="en-US" dirty="0" smtClean="0"/>
              <a:t> phase, the request values are stored in component objects and is called the </a:t>
            </a:r>
            <a:r>
              <a:rPr lang="en-US" i="1" dirty="0" smtClean="0"/>
              <a:t>submitted value</a:t>
            </a:r>
            <a:r>
              <a:rPr lang="en-US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conversion process</a:t>
            </a:r>
            <a:r>
              <a:rPr lang="en-US" dirty="0" smtClean="0"/>
              <a:t> transforms the incoming strings to types of the web application such as </a:t>
            </a:r>
            <a:r>
              <a:rPr lang="en-US" dirty="0" err="1" smtClean="0"/>
              <a:t>int</a:t>
            </a:r>
            <a:r>
              <a:rPr lang="en-US" dirty="0" smtClean="0"/>
              <a:t>, Date, ... The converted values are stored and validated inside the component objects.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After being validated, the </a:t>
            </a:r>
            <a:r>
              <a:rPr lang="en-US" dirty="0" smtClean="0">
                <a:solidFill>
                  <a:srgbClr val="FF0000"/>
                </a:solidFill>
              </a:rPr>
              <a:t>"Update Model Values"</a:t>
            </a:r>
            <a:r>
              <a:rPr lang="en-US" dirty="0" smtClean="0"/>
              <a:t> phase starts, and  the local values are stored in beans, as specified by their value references.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E13A5-8066-41B8-85E9-512D5D2E267B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and validation phases</a:t>
            </a:r>
            <a:endParaRPr lang="en-US" dirty="0"/>
          </a:p>
        </p:txBody>
      </p:sp>
      <p:pic>
        <p:nvPicPr>
          <p:cNvPr id="6" name="Picture 5" descr="lifecycle-conv-val-overview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04275"/>
            <a:ext cx="9048682" cy="430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conversion and validation are performed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95948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ov-Template">
  <a:themeElements>
    <a:clrScheme name="egovernmen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governme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BDDFF"/>
            </a:gs>
            <a:gs pos="100000">
              <a:srgbClr val="F8E2E2"/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BDDFF"/>
            </a:gs>
            <a:gs pos="100000">
              <a:srgbClr val="F8E2E2"/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governmen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governmen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eGov-Template</Template>
  <TotalTime>1195</TotalTime>
  <Words>1471</Words>
  <Application>Microsoft Office PowerPoint</Application>
  <PresentationFormat>On-screen Show (4:3)</PresentationFormat>
  <Paragraphs>262</Paragraphs>
  <Slides>62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eGov-Template</vt:lpstr>
      <vt:lpstr>Slide 1</vt:lpstr>
      <vt:lpstr>Conversion and Validation</vt:lpstr>
      <vt:lpstr>Outline</vt:lpstr>
      <vt:lpstr>JSF Life-Cycle</vt:lpstr>
      <vt:lpstr>JSF Life-Cycle</vt:lpstr>
      <vt:lpstr>Phases of JSF life cycle</vt:lpstr>
      <vt:lpstr>Conversion and Validation Process</vt:lpstr>
      <vt:lpstr>Conversion and validation phases</vt:lpstr>
      <vt:lpstr>How conversion and validation are performed</vt:lpstr>
      <vt:lpstr>JSF Standard Converters</vt:lpstr>
      <vt:lpstr>Using Standard Converters</vt:lpstr>
      <vt:lpstr>Conversion of Numbers and Dates</vt:lpstr>
      <vt:lpstr>JSF 2 convertNumber example</vt:lpstr>
      <vt:lpstr>JSF 2 convertNumber example</vt:lpstr>
      <vt:lpstr>JSF 2 convertNumber example</vt:lpstr>
      <vt:lpstr>JSF 2 convertNumber example</vt:lpstr>
      <vt:lpstr>Attributes of the f:convertNumber</vt:lpstr>
      <vt:lpstr>Attributes of the f:convertDateTime</vt:lpstr>
      <vt:lpstr>The converter Attribute</vt:lpstr>
      <vt:lpstr>Using Standard Validators</vt:lpstr>
      <vt:lpstr>Standard Validators</vt:lpstr>
      <vt:lpstr>Checking for Required Values</vt:lpstr>
      <vt:lpstr>Validation Approaches</vt:lpstr>
      <vt:lpstr>Validation Approaches</vt:lpstr>
      <vt:lpstr>Conversion and Validation Errors</vt:lpstr>
      <vt:lpstr>Displaying Error Messages</vt:lpstr>
      <vt:lpstr>Displaying All Error Messages</vt:lpstr>
      <vt:lpstr>Manual Validation</vt:lpstr>
      <vt:lpstr>Standard System for Error Messages</vt:lpstr>
      <vt:lpstr>Creating Error Messages: Details</vt:lpstr>
      <vt:lpstr>Displaying Error Messages: Details</vt:lpstr>
      <vt:lpstr>Manual Validation: Example</vt:lpstr>
      <vt:lpstr>Bean Code: String Properties (No Conversion)</vt:lpstr>
      <vt:lpstr>Bean Code: Numeric Properties (Conversion)</vt:lpstr>
      <vt:lpstr>Bean Code: Action Controller</vt:lpstr>
      <vt:lpstr>Bean Code: Action Controller (Continued)</vt:lpstr>
      <vt:lpstr>Input Form: Displaying Error Messages (enter-bid1.xhtml)</vt:lpstr>
      <vt:lpstr>Results Page (show-bid1.xhtml)</vt:lpstr>
      <vt:lpstr>Manual Validation: Results (Bad Input)</vt:lpstr>
      <vt:lpstr>Implicit Automatic Validation</vt:lpstr>
      <vt:lpstr>JSF Flow of Control</vt:lpstr>
      <vt:lpstr>Precedence of Validity Tests</vt:lpstr>
      <vt:lpstr>Implicit Validation: Example</vt:lpstr>
      <vt:lpstr>Bean Code: Properties</vt:lpstr>
      <vt:lpstr>Bean Code: Action Controller</vt:lpstr>
      <vt:lpstr>Input Form: Top (enter-bid2.xhtml)</vt:lpstr>
      <vt:lpstr>Input Form: Continued (enter-bid2.xhtml)</vt:lpstr>
      <vt:lpstr>Results (Bad Input)</vt:lpstr>
      <vt:lpstr>Results (Bad Input)</vt:lpstr>
      <vt:lpstr>JSF Standard Validators</vt:lpstr>
      <vt:lpstr>Explicit Automatic Validation</vt:lpstr>
      <vt:lpstr>General Format for Validator Tags</vt:lpstr>
      <vt:lpstr>Conversion vs. Validation</vt:lpstr>
      <vt:lpstr>Main Validator and Converter Attributes</vt:lpstr>
      <vt:lpstr>Explicit Validation: Example</vt:lpstr>
      <vt:lpstr>Input Form: User ID (enter-bid3.xhtml)</vt:lpstr>
      <vt:lpstr>Input Form: Keyword (enter-bid3.xhtml)</vt:lpstr>
      <vt:lpstr>Input Form: Bid Amount (enter-bid3.xhtml)</vt:lpstr>
      <vt:lpstr>Input Form: Bid Duration (enter-bid3.xhtml)</vt:lpstr>
      <vt:lpstr>Results (Missing Data)</vt:lpstr>
      <vt:lpstr>Results (Type Conversion Errors)</vt:lpstr>
      <vt:lpstr>Results (Explicit Validation Errors)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tinh</dc:creator>
  <cp:lastModifiedBy>pvtinh</cp:lastModifiedBy>
  <cp:revision>93</cp:revision>
  <cp:lastPrinted>2002-10-17T15:46:07Z</cp:lastPrinted>
  <dcterms:created xsi:type="dcterms:W3CDTF">2012-09-17T14:34:56Z</dcterms:created>
  <dcterms:modified xsi:type="dcterms:W3CDTF">2012-11-12T13:26:34Z</dcterms:modified>
</cp:coreProperties>
</file>