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44" r:id="rId2"/>
    <p:sldId id="345" r:id="rId3"/>
    <p:sldId id="367" r:id="rId4"/>
    <p:sldId id="347" r:id="rId5"/>
    <p:sldId id="368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69" r:id="rId16"/>
    <p:sldId id="357" r:id="rId17"/>
    <p:sldId id="358" r:id="rId18"/>
    <p:sldId id="359" r:id="rId19"/>
    <p:sldId id="360" r:id="rId20"/>
    <p:sldId id="361" r:id="rId21"/>
    <p:sldId id="362" r:id="rId22"/>
  </p:sldIdLst>
  <p:sldSz cx="9144000" cy="6858000" type="screen4x3"/>
  <p:notesSz cx="70485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2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BD5"/>
    <a:srgbClr val="8B8EFD"/>
    <a:srgbClr val="F8E2E2"/>
    <a:srgbClr val="EDEBF3"/>
    <a:srgbClr val="EDEAF4"/>
    <a:srgbClr val="67B2F7"/>
    <a:srgbClr val="99CCFF"/>
    <a:srgbClr val="007ABE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15" autoAdjust="0"/>
    <p:restoredTop sz="62331" autoAdjust="0"/>
  </p:normalViewPr>
  <p:slideViewPr>
    <p:cSldViewPr>
      <p:cViewPr varScale="1">
        <p:scale>
          <a:sx n="66" d="100"/>
          <a:sy n="66" d="100"/>
        </p:scale>
        <p:origin x="96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notesViewPr>
    <p:cSldViewPr>
      <p:cViewPr varScale="1">
        <p:scale>
          <a:sx n="59" d="100"/>
          <a:sy n="59" d="100"/>
        </p:scale>
        <p:origin x="-1548" y="-72"/>
      </p:cViewPr>
      <p:guideLst>
        <p:guide orient="horz" pos="2880"/>
        <p:guide pos="22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C2AE135-AF1C-4082-9A55-15B8B1AEA2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49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343400"/>
            <a:ext cx="51689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8686800"/>
            <a:ext cx="305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556C792-FF26-423E-BC6E-CAA1986DA7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0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DCAC92-5B9E-40E4-91FF-8561FAFEFF79}" type="slidenum">
              <a:rPr lang="en-US"/>
              <a:pPr/>
              <a:t>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2060"/>
              </a:buClr>
              <a:buSzPct val="100000"/>
              <a:defRPr/>
            </a:lvl1pPr>
            <a:lvl2pPr>
              <a:buSzPct val="100000"/>
              <a:buFont typeface="Arial" pitchFamily="34" charset="0"/>
              <a:buChar char="─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553200"/>
            <a:ext cx="685800" cy="304800"/>
          </a:xfrm>
        </p:spPr>
        <p:txBody>
          <a:bodyPr/>
          <a:lstStyle>
            <a:lvl1pPr>
              <a:defRPr/>
            </a:lvl1pPr>
          </a:lstStyle>
          <a:p>
            <a:fld id="{3E3C1D00-18CF-4C55-9A7E-639E49104C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4F3F0-2C33-40B2-80CA-8F18272C75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BB811-96D8-4275-85D9-249D2A144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0"/>
            <a:ext cx="6400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66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2A992-022E-4613-910E-BD2B97C1FA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2" name="Picture 1036" descr="eGov Banne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-3175"/>
            <a:ext cx="2819400" cy="927100"/>
          </a:xfrm>
          <a:prstGeom prst="rect">
            <a:avLst/>
          </a:prstGeom>
          <a:noFill/>
        </p:spPr>
      </p:pic>
      <p:sp>
        <p:nvSpPr>
          <p:cNvPr id="30722" name="Line 1026"/>
          <p:cNvSpPr>
            <a:spLocks noChangeShapeType="1"/>
          </p:cNvSpPr>
          <p:nvPr/>
        </p:nvSpPr>
        <p:spPr bwMode="auto">
          <a:xfrm>
            <a:off x="1257300" y="965200"/>
            <a:ext cx="7886700" cy="0"/>
          </a:xfrm>
          <a:prstGeom prst="line">
            <a:avLst/>
          </a:prstGeom>
          <a:noFill/>
          <a:ln w="88900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4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7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1534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C1D00-18CF-4C55-9A7E-639E49104C63}" type="slidenum"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6" r:id="rId3"/>
    <p:sldLayoutId id="2147483655" r:id="rId4"/>
  </p:sldLayoutIdLst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33"/>
        </a:buClr>
        <a:buSzPct val="80000"/>
        <a:buFont typeface="Wingdings" pitchFamily="2" charset="2"/>
        <a:buChar char="®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®"/>
        <a:defRPr sz="24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87B01"/>
        </a:buClr>
        <a:buSzPct val="60000"/>
        <a:buFont typeface="Wingdings" pitchFamily="2" charset="2"/>
        <a:buChar char="®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15E01"/>
        </a:buClr>
        <a:buSzPct val="60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01AB"/>
        </a:buClr>
        <a:buSzPct val="55000"/>
        <a:buFont typeface="Wingdings" pitchFamily="2" charset="2"/>
        <a:buChar char="l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438400" y="3810000"/>
            <a:ext cx="6705600" cy="273995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  <a:effectLst>
            <a:prstShdw prst="shdw17" dist="127633" dir="342636">
              <a:schemeClr val="tx1"/>
            </a:prstShdw>
          </a:effectLst>
        </p:spPr>
        <p:txBody>
          <a:bodyPr wrap="square" t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Chính phủ điện tử</a:t>
            </a:r>
            <a:r>
              <a:rPr lang="en-US" b="1">
                <a:latin typeface="Courier New" pitchFamily="49" charset="0"/>
              </a:rPr>
              <a:t/>
            </a:r>
            <a:br>
              <a:rPr lang="en-US" b="1">
                <a:latin typeface="Courier New" pitchFamily="49" charset="0"/>
              </a:rPr>
            </a:br>
            <a:endParaRPr lang="en-US" sz="3600" b="1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TS. Phạm V</a:t>
            </a:r>
            <a:r>
              <a:rPr lang="vi-VN" sz="2400" b="1" smtClean="0">
                <a:cs typeface="Times New Roman" pitchFamily="18" charset="0"/>
              </a:rPr>
              <a:t>ă</a:t>
            </a:r>
            <a:r>
              <a:rPr lang="en-US" sz="2400" b="1" smtClean="0">
                <a:cs typeface="Times New Roman" pitchFamily="18" charset="0"/>
              </a:rPr>
              <a:t>n Tính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Khoa CNTT, ĐH Nông Lâm TP.HCM</a:t>
            </a:r>
          </a:p>
          <a:p>
            <a:pPr>
              <a:spcBef>
                <a:spcPct val="50000"/>
              </a:spcBef>
            </a:pPr>
            <a:r>
              <a:rPr lang="en-US" sz="2400" b="1" smtClean="0">
                <a:cs typeface="Times New Roman" pitchFamily="18" charset="0"/>
              </a:rPr>
              <a:t>pvtinh@hcmuaf.edu.vn</a:t>
            </a:r>
            <a:endParaRPr lang="en-US" sz="2400" b="1">
              <a:cs typeface="Times New Roman" pitchFamily="18" charset="0"/>
            </a:endParaRPr>
          </a:p>
        </p:txBody>
      </p:sp>
      <p:pic>
        <p:nvPicPr>
          <p:cNvPr id="8" name="Picture 7" descr="Nhà QH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914400"/>
            <a:ext cx="3419494" cy="2667000"/>
          </a:xfrm>
          <a:prstGeom prst="rect">
            <a:avLst/>
          </a:prstGeom>
        </p:spPr>
      </p:pic>
      <p:pic>
        <p:nvPicPr>
          <p:cNvPr id="9" name="Picture 8" descr="NHNN.jpg"/>
          <p:cNvPicPr>
            <a:picLocks noChangeAspect="1"/>
          </p:cNvPicPr>
          <p:nvPr/>
        </p:nvPicPr>
        <p:blipFill>
          <a:blip r:embed="rId4" cstate="print"/>
          <a:srcRect l="10339"/>
          <a:stretch>
            <a:fillRect/>
          </a:stretch>
        </p:blipFill>
        <p:spPr>
          <a:xfrm>
            <a:off x="3429000" y="0"/>
            <a:ext cx="5715000" cy="3581400"/>
          </a:xfrm>
          <a:prstGeom prst="rect">
            <a:avLst/>
          </a:prstGeom>
        </p:spPr>
      </p:pic>
      <p:pic>
        <p:nvPicPr>
          <p:cNvPr id="10" name="Picture 9" descr="Nhà QH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3581400"/>
            <a:ext cx="2511364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Form: Bottom</a:t>
            </a:r>
            <a:br>
              <a:rPr lang="en-US"/>
            </a:br>
            <a:r>
              <a:rPr lang="en-US"/>
              <a:t>(register1.xhtml)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143000"/>
            <a:ext cx="9144000" cy="452431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8080"/>
                </a:solidFill>
                <a:latin typeface="Courier New" panose="02070309020205020404" pitchFamily="49" charset="0"/>
              </a:rPr>
              <a:t> &lt;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br </a:t>
            </a:r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latin typeface="Courier New" panose="02070309020205020404" pitchFamily="49" charset="0"/>
              </a:rPr>
              <a:t> &lt;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div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align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"center"</a:t>
            </a:r>
            <a:r>
              <a:rPr lang="en-US" sz="24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40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h:commandButton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Normal 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Font Size"</a:t>
            </a:r>
            <a:endParaRPr lang="en-US" sz="2400" i="1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en-US" sz="2400" smtClean="0">
                <a:solidFill>
                  <a:srgbClr val="7F007F"/>
                </a:solidFill>
                <a:latin typeface="Courier New" panose="02070309020205020404" pitchFamily="49" charset="0"/>
              </a:rPr>
              <a:t>   actionListener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"#{formSettings.setNormalSize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         </a:t>
            </a:r>
            <a:b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</a:b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   </a:t>
            </a:r>
            <a:r>
              <a:rPr lang="en-US" sz="2400" i="1" smtClean="0">
                <a:solidFill>
                  <a:srgbClr val="7F007F"/>
                </a:solidFill>
                <a:latin typeface="Courier New" panose="02070309020205020404" pitchFamily="49" charset="0"/>
              </a:rPr>
              <a:t>immediate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sz="2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latin typeface="Courier New" panose="02070309020205020404" pitchFamily="49" charset="0"/>
              </a:rPr>
              <a:t>   &lt;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h:commandButton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Large 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FontSize "</a:t>
            </a:r>
            <a:endParaRPr lang="en-US" sz="2400" i="1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en-US" sz="2400" smtClean="0">
                <a:solidFill>
                  <a:srgbClr val="7F007F"/>
                </a:solidFill>
                <a:latin typeface="Courier New" panose="02070309020205020404" pitchFamily="49" charset="0"/>
              </a:rPr>
              <a:t>    actionListener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"#{formSettings.setLargeSize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/>
            </a:r>
            <a:b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</a:br>
            <a:r>
              <a:rPr lang="en-US" sz="2400" i="1" smtClean="0">
                <a:solidFill>
                  <a:srgbClr val="2A00FF"/>
                </a:solidFill>
                <a:latin typeface="Courier New" panose="02070309020205020404" pitchFamily="49" charset="0"/>
              </a:rPr>
              <a:t>    </a:t>
            </a:r>
            <a:r>
              <a:rPr lang="en-US" sz="2400" i="1" smtClean="0">
                <a:solidFill>
                  <a:srgbClr val="7F007F"/>
                </a:solidFill>
                <a:latin typeface="Courier New" panose="02070309020205020404" pitchFamily="49" charset="0"/>
              </a:rPr>
              <a:t>immediate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i="1">
                <a:solidFill>
                  <a:srgbClr val="2A00FF"/>
                </a:solidFill>
                <a:latin typeface="Courier New" panose="02070309020205020404" pitchFamily="49" charset="0"/>
              </a:rPr>
              <a:t>"true" </a:t>
            </a:r>
            <a:r>
              <a:rPr lang="en-US" sz="24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latin typeface="Courier New" panose="02070309020205020404" pitchFamily="49" charset="0"/>
              </a:rPr>
              <a:t> &lt;/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div</a:t>
            </a:r>
            <a:r>
              <a:rPr lang="en-US" sz="2400" smtClean="0">
                <a:solidFill>
                  <a:srgbClr val="008080"/>
                </a:solidFill>
                <a:latin typeface="Courier New" panose="02070309020205020404" pitchFamily="49" charset="0"/>
              </a:rPr>
              <a:t>&gt;    </a:t>
            </a:r>
            <a:endParaRPr lang="en-US" sz="240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h:body</a:t>
            </a:r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400">
                <a:solidFill>
                  <a:srgbClr val="3F7F7F"/>
                </a:solidFill>
                <a:latin typeface="Courier New" panose="02070309020205020404" pitchFamily="49" charset="0"/>
              </a:rPr>
              <a:t>html</a:t>
            </a:r>
            <a:r>
              <a:rPr lang="en-US" sz="24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96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for Action Listener</a:t>
            </a:r>
            <a:br>
              <a:rPr lang="en-US"/>
            </a:br>
            <a:r>
              <a:rPr lang="en-US"/>
              <a:t>(Bean for Form Settings)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143000"/>
            <a:ext cx="9144000" cy="563231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646464"/>
                </a:solidFill>
                <a:cs typeface="Times New Roman" panose="02020603050405020304" pitchFamily="18" charset="0"/>
              </a:rPr>
              <a:t>@</a:t>
            </a:r>
            <a:r>
              <a:rPr lang="en-US" sz="2400">
                <a:solidFill>
                  <a:srgbClr val="646464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ManagedBean</a:t>
            </a:r>
          </a:p>
          <a:p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FormSettings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implements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Serializable 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endParaRPr lang="en-US" sz="2400">
              <a:cs typeface="Times New Roman" panose="02020603050405020304" pitchFamily="18" charset="0"/>
            </a:endParaRPr>
          </a:p>
          <a:p>
            <a:r>
              <a:rPr lang="en-US" sz="2400" b="1" smtClean="0">
                <a:solidFill>
                  <a:srgbClr val="7F0055"/>
                </a:solidFill>
                <a:cs typeface="Times New Roman" panose="02020603050405020304" pitchFamily="18" charset="0"/>
              </a:rPr>
              <a:t>   private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boolean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C0"/>
                </a:solidFill>
                <a:cs typeface="Times New Roman" panose="02020603050405020304" pitchFamily="18" charset="0"/>
              </a:rPr>
              <a:t>isNormalSize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true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String 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getBodyStyleClass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(){</a:t>
            </a:r>
            <a:endParaRPr lang="en-US" sz="2400" b="1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if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(</a:t>
            </a:r>
            <a:r>
              <a:rPr lang="en-US" sz="2400" b="1">
                <a:solidFill>
                  <a:srgbClr val="0000C0"/>
                </a:solidFill>
                <a:cs typeface="Times New Roman" panose="02020603050405020304" pitchFamily="18" charset="0"/>
              </a:rPr>
              <a:t>isNormalSize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2A00FF"/>
                </a:solidFill>
                <a:cs typeface="Times New Roman" panose="02020603050405020304" pitchFamily="18" charset="0"/>
              </a:rPr>
              <a:t>"normalSize"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b="1" smtClean="0">
                <a:solidFill>
                  <a:srgbClr val="7F0055"/>
                </a:solidFill>
                <a:cs typeface="Times New Roman" panose="02020603050405020304" pitchFamily="18" charset="0"/>
              </a:rPr>
              <a:t>else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2A00FF"/>
                </a:solidFill>
                <a:cs typeface="Times New Roman" panose="02020603050405020304" pitchFamily="18" charset="0"/>
              </a:rPr>
              <a:t>"largeSize"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  }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setNormalSize(ActionEvent event) {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C0"/>
                </a:solidFill>
                <a:cs typeface="Times New Roman" panose="02020603050405020304" pitchFamily="18" charset="0"/>
              </a:rPr>
              <a:t>isNormalSize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true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endParaRPr 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setLargeSize(ActionEvent event) {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sz="2400">
                <a:solidFill>
                  <a:srgbClr val="0000C0"/>
                </a:solidFill>
                <a:cs typeface="Times New Roman" panose="02020603050405020304" pitchFamily="18" charset="0"/>
              </a:rPr>
              <a:t>isNormalSize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false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endParaRPr lang="en-US" sz="2400"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62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Bean for Action Controller</a:t>
            </a:r>
            <a:br>
              <a:rPr lang="en-US"/>
            </a:br>
            <a:r>
              <a:rPr lang="en-US"/>
              <a:t>(“Main” Bean)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4000" cy="60016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>
                <a:solidFill>
                  <a:srgbClr val="646464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@ManagedBean</a:t>
            </a:r>
          </a:p>
          <a:p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Person {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String </a:t>
            </a:r>
            <a:r>
              <a:rPr lang="en-US" sz="2400" b="1">
                <a:solidFill>
                  <a:srgbClr val="000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lastName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C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emailAddress</a:t>
            </a:r>
            <a:r>
              <a:rPr lang="en-US" sz="2400" b="1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 b="1" smtClean="0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public</a:t>
            </a:r>
            <a:r>
              <a:rPr lang="en-US" sz="2400" b="1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String doRegistration() {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if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isAnyEmpty(</a:t>
            </a:r>
            <a:r>
              <a:rPr lang="en-US" sz="2400" b="1">
                <a:solidFill>
                  <a:srgbClr val="0000C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firstName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C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lastName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>
                <a:solidFill>
                  <a:srgbClr val="0000C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emailAddress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)) {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2A00FF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"missing-input"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  }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else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2A00FF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"</a:t>
            </a:r>
            <a:r>
              <a:rPr lang="en-US" sz="2400" b="1">
                <a:solidFill>
                  <a:srgbClr val="2A00FF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confirm-registration</a:t>
            </a:r>
            <a:r>
              <a:rPr lang="en-US" sz="2400" b="1" smtClean="0">
                <a:solidFill>
                  <a:srgbClr val="2A00FF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"</a:t>
            </a:r>
            <a:r>
              <a:rPr lang="en-US" sz="2400" b="1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solidFill>
                <a:srgbClr val="00000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solidFill>
                <a:srgbClr val="00000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boolean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highlight>
                  <a:srgbClr val="D4D4D4"/>
                </a:highlight>
                <a:ea typeface="Tahoma" panose="020B0604030504040204" pitchFamily="34" charset="0"/>
                <a:cs typeface="Times New Roman" panose="02020603050405020304" pitchFamily="18" charset="0"/>
              </a:rPr>
              <a:t>isAnyEmpty(String... values) {</a:t>
            </a:r>
          </a:p>
          <a:p>
            <a:r>
              <a:rPr lang="en-US" sz="2400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 smtClean="0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b="1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(String value: values) </a:t>
            </a:r>
            <a:r>
              <a:rPr lang="en-US" sz="2400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smtClean="0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if</a:t>
            </a:r>
            <a:r>
              <a:rPr lang="en-US" sz="2400" b="1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(isEmpty(value))</a:t>
            </a:r>
            <a:r>
              <a:rPr lang="en-US" sz="2400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true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b="1" smtClean="0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  return</a:t>
            </a:r>
            <a:r>
              <a:rPr lang="en-US" sz="2400" b="1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smtClean="0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false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smtClean="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solidFill>
                <a:srgbClr val="000000"/>
              </a:solidFill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private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boolean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isEmpty(String value) {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 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((value == </a:t>
            </a:r>
            <a:r>
              <a:rPr lang="en-US" sz="2400" b="1">
                <a:solidFill>
                  <a:srgbClr val="7F0055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null</a:t>
            </a:r>
            <a:r>
              <a:rPr lang="en-US" sz="2400" b="1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) || (value.trim().length() == 0));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400">
                <a:solidFill>
                  <a:srgbClr val="000000"/>
                </a:solidFill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4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File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990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3F7F7F"/>
                </a:solidFill>
                <a:latin typeface="Courier New" panose="02070309020205020404" pitchFamily="49" charset="0"/>
              </a:rPr>
              <a:t>body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r>
              <a:rPr lang="en-US" sz="2400" b="1">
                <a:solidFill>
                  <a:srgbClr val="7F007F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b="1" i="1">
                <a:solidFill>
                  <a:srgbClr val="2A00E1"/>
                </a:solidFill>
                <a:latin typeface="Courier New" panose="02070309020205020404" pitchFamily="49" charset="0"/>
              </a:rPr>
              <a:t>#fdf5e6</a:t>
            </a:r>
            <a:r>
              <a:rPr lang="en-US" sz="2400" b="1" i="1">
                <a:solidFill>
                  <a:srgbClr val="000000"/>
                </a:solidFill>
                <a:latin typeface="Courier New" panose="02070309020205020404" pitchFamily="49" charset="0"/>
              </a:rPr>
              <a:t>; }</a:t>
            </a:r>
          </a:p>
          <a:p>
            <a:r>
              <a:rPr lang="en-US" sz="2400" i="1">
                <a:solidFill>
                  <a:srgbClr val="3F7F7F"/>
                </a:solidFill>
                <a:latin typeface="Courier New" panose="02070309020205020404" pitchFamily="49" charset="0"/>
              </a:rPr>
              <a:t>.normalSize 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r>
              <a:rPr lang="en-US" sz="2400" i="1">
                <a:solidFill>
                  <a:srgbClr val="7F007F"/>
                </a:solidFill>
                <a:latin typeface="Courier New" panose="02070309020205020404" pitchFamily="49" charset="0"/>
              </a:rPr>
              <a:t>font-size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110%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r>
              <a:rPr lang="en-US" sz="2400" i="1">
                <a:solidFill>
                  <a:srgbClr val="3F7F7F"/>
                </a:solidFill>
                <a:latin typeface="Courier New" panose="02070309020205020404" pitchFamily="49" charset="0"/>
              </a:rPr>
              <a:t>.largeSize 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  <a:r>
              <a:rPr lang="en-US" sz="2400" i="1">
                <a:solidFill>
                  <a:srgbClr val="7F007F"/>
                </a:solidFill>
                <a:latin typeface="Courier New" panose="02070309020205020404" pitchFamily="49" charset="0"/>
              </a:rPr>
              <a:t>font-size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200%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</a:p>
          <a:p>
            <a:endParaRPr lang="en-US" sz="2400" b="1" smtClean="0">
              <a:solidFill>
                <a:srgbClr val="3F7F7F"/>
              </a:solidFill>
              <a:latin typeface="Courier New" panose="02070309020205020404" pitchFamily="49" charset="0"/>
            </a:endParaRPr>
          </a:p>
          <a:p>
            <a:r>
              <a:rPr lang="en-US" sz="2400" b="1" smtClean="0">
                <a:solidFill>
                  <a:srgbClr val="3F7F7F"/>
                </a:solidFill>
                <a:latin typeface="Courier New" panose="02070309020205020404" pitchFamily="49" charset="0"/>
              </a:rPr>
              <a:t>legend </a:t>
            </a:r>
            <a:r>
              <a:rPr 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2400">
                <a:latin typeface="Courier New" panose="02070309020205020404" pitchFamily="49" charset="0"/>
              </a:rPr>
              <a:t> 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font-weight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bold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color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black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background-color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#eeeeee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border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1px solid #999999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>
                <a:solidFill>
                  <a:srgbClr val="7F007F"/>
                </a:solidFill>
                <a:latin typeface="Courier New" panose="02070309020205020404" pitchFamily="49" charset="0"/>
              </a:rPr>
              <a:t>padding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n-US" sz="2400" i="1">
                <a:solidFill>
                  <a:srgbClr val="2A00E1"/>
                </a:solidFill>
                <a:latin typeface="Courier New" panose="02070309020205020404" pitchFamily="49" charset="0"/>
              </a:rPr>
              <a:t>3px 2px</a:t>
            </a:r>
            <a:r>
              <a:rPr lang="en-US" sz="24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0120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Input Form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" y="685800"/>
            <a:ext cx="6210300" cy="467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133600"/>
            <a:ext cx="62103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Value Change Listeners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0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ValueChangeListener in</a:t>
            </a:r>
            <a:br>
              <a:rPr lang="en-US"/>
            </a:br>
            <a:r>
              <a:rPr lang="en-US"/>
              <a:t>Facelets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419100" y="1219200"/>
            <a:ext cx="8305800" cy="5105400"/>
          </a:xfrm>
        </p:spPr>
        <p:txBody>
          <a:bodyPr/>
          <a:lstStyle/>
          <a:p>
            <a:r>
              <a:rPr lang="en-US" smtClean="0"/>
              <a:t>ValueChangeEvent are fired by combobox, listbox, radio button, checkbox, textfield, etc.</a:t>
            </a:r>
          </a:p>
          <a:p>
            <a:pPr lvl="1"/>
            <a:r>
              <a:rPr lang="en-US" sz="2800" smtClean="0"/>
              <a:t>Form not automatically submitted</a:t>
            </a:r>
          </a:p>
          <a:p>
            <a:pPr lvl="1"/>
            <a:r>
              <a:rPr lang="en-US" sz="2800" smtClean="0"/>
              <a:t>Need to add JavaScript to submit the form 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onclick="submit()"</a:t>
            </a:r>
            <a:r>
              <a:rPr lang="en-US" sz="2800" smtClean="0">
                <a:solidFill>
                  <a:srgbClr val="FF0000"/>
                </a:solidFill>
              </a:rPr>
              <a:t> or 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onchange="submit()"</a:t>
            </a:r>
          </a:p>
        </p:txBody>
      </p:sp>
    </p:spTree>
    <p:extLst>
      <p:ext uri="{BB962C8B-B14F-4D97-AF65-F5344CB8AC3E}">
        <p14:creationId xmlns:p14="http://schemas.microsoft.com/office/powerpoint/2010/main" val="39157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ValueChangeListener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1">
                <a:latin typeface="Arial-BoldMT"/>
              </a:rPr>
              <a:t>Method takes ValueChangeEvent as arg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Useful ValueChangeEvent methods</a:t>
            </a:r>
          </a:p>
          <a:p>
            <a:pPr lvl="2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sz="2400" smtClean="0">
                <a:latin typeface="ArialMT"/>
              </a:rPr>
              <a:t>getComponent (as mentioned for ActionEvent)</a:t>
            </a:r>
          </a:p>
          <a:p>
            <a:pPr lvl="2">
              <a:spcBef>
                <a:spcPts val="0"/>
              </a:spcBef>
            </a:pPr>
            <a:r>
              <a:rPr lang="en-US" sz="2400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sz="2400" smtClean="0">
                <a:latin typeface="ArialMT"/>
              </a:rPr>
              <a:t>getOldValue (previous value of GUI element)</a:t>
            </a:r>
          </a:p>
          <a:p>
            <a:pPr lvl="2">
              <a:spcBef>
                <a:spcPts val="0"/>
              </a:spcBef>
            </a:pPr>
            <a:r>
              <a:rPr lang="en-US" sz="2400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sz="2400" smtClean="0">
                <a:latin typeface="ArialMT"/>
              </a:rPr>
              <a:t>getNewValue (current value of GUI element)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>
                <a:latin typeface="ArialMT"/>
              </a:rPr>
              <a:t>Needed since bean has probably not been populated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>
                <a:latin typeface="ArialMT"/>
              </a:rPr>
              <a:t>Value for checkbox is of type Boolean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>
                <a:latin typeface="ArialMT"/>
              </a:rPr>
              <a:t>Value for radio button or textfield corresponds to </a:t>
            </a:r>
            <a:r>
              <a:rPr lang="en-US">
                <a:latin typeface="ArialMT"/>
              </a:rPr>
              <a:t>request </a:t>
            </a:r>
            <a:r>
              <a:rPr lang="en-US" smtClean="0">
                <a:latin typeface="ArialMT"/>
              </a:rPr>
              <a:t>parameter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Sample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NewPS-BoldMT"/>
              </a:rPr>
              <a:t>public void someMethod(ValueChangeEvent 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NewPS-BoldMT"/>
              </a:rPr>
              <a:t> </a:t>
            </a:r>
            <a:r>
              <a:rPr lang="en-US" sz="2400" b="1" smtClean="0">
                <a:latin typeface="CourierNewPS-BoldMT"/>
              </a:rPr>
              <a:t>    Boolean </a:t>
            </a:r>
            <a:r>
              <a:rPr lang="en-US" sz="2400" b="1">
                <a:latin typeface="CourierNewPS-BoldMT"/>
              </a:rPr>
              <a:t>flag = (Boolean)event.</a:t>
            </a:r>
            <a:r>
              <a:rPr lang="en-US" sz="2400" b="1">
                <a:solidFill>
                  <a:srgbClr val="FF0000"/>
                </a:solidFill>
                <a:latin typeface="CourierNewPS-BoldMT"/>
              </a:rPr>
              <a:t>getNewValue()</a:t>
            </a:r>
            <a:r>
              <a:rPr lang="en-US" sz="2400" b="1">
                <a:latin typeface="CourierNewPS-BoldMT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smtClean="0">
                <a:latin typeface="CourierNewPS-BoldMT"/>
              </a:rPr>
              <a:t>    takeActionBasedOn(flag</a:t>
            </a:r>
            <a:r>
              <a:rPr lang="en-US" sz="2400" b="1">
                <a:latin typeface="CourierNewPS-BoldMT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urierNewPS-BoldMT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389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4834" y="990600"/>
            <a:ext cx="91788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>
                <a:solidFill>
                  <a:srgbClr val="008080"/>
                </a:solidFill>
                <a:cs typeface="Times New Roman" panose="02020603050405020304" pitchFamily="18" charset="0"/>
              </a:rPr>
              <a:t>&lt;</a:t>
            </a:r>
            <a:r>
              <a:rPr lang="pt-BR" sz="2400">
                <a:solidFill>
                  <a:srgbClr val="3F7F7F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h2</a:t>
            </a:r>
            <a:r>
              <a:rPr lang="pt-BR" sz="2400">
                <a:solidFill>
                  <a:srgbClr val="008080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&gt;</a:t>
            </a:r>
            <a:r>
              <a:rPr lang="pt-BR" sz="2400">
                <a:solidFill>
                  <a:srgbClr val="000000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Đăng ký môn học</a:t>
            </a:r>
            <a:r>
              <a:rPr lang="pt-BR" sz="2400">
                <a:solidFill>
                  <a:srgbClr val="008080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&lt;/</a:t>
            </a:r>
            <a:r>
              <a:rPr lang="pt-BR" sz="2400">
                <a:solidFill>
                  <a:srgbClr val="3F7F7F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h2</a:t>
            </a:r>
            <a:r>
              <a:rPr lang="pt-BR" sz="2400">
                <a:solidFill>
                  <a:srgbClr val="008080"/>
                </a:solidFill>
                <a:highlight>
                  <a:srgbClr val="D4D4D4"/>
                </a:highlight>
                <a:cs typeface="Times New Roman" panose="02020603050405020304" pitchFamily="18" charset="0"/>
              </a:rPr>
              <a:t>&gt;</a:t>
            </a:r>
          </a:p>
          <a:p>
            <a:r>
              <a:rPr lang="en-US" sz="2400">
                <a:solidFill>
                  <a:srgbClr val="008080"/>
                </a:solidFill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h:panelGrid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columns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"2"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   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h:outputLabel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"Chọn lớp: " 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   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h:selectOneMenu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id 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 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"gradeID" </a:t>
            </a:r>
            <a:r>
              <a:rPr lang="en-US" sz="2400" i="1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"#{userReg.grade}" </a:t>
            </a:r>
          </a:p>
          <a:p>
            <a:r>
              <a:rPr lang="en-US" sz="2400" smtClean="0">
                <a:solidFill>
                  <a:srgbClr val="7F007F"/>
                </a:solidFill>
                <a:cs typeface="Times New Roman" panose="02020603050405020304" pitchFamily="18" charset="0"/>
              </a:rPr>
              <a:t>            valueChangeListener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"#{userReg.classChange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}" </a:t>
            </a:r>
            <a:r>
              <a:rPr lang="en-US" sz="2400" i="1" smtClean="0">
                <a:solidFill>
                  <a:srgbClr val="2A00FF"/>
                </a:solidFill>
                <a:cs typeface="Times New Roman" panose="02020603050405020304" pitchFamily="18" charset="0"/>
              </a:rPr>
              <a:t>	</a:t>
            </a:r>
            <a:r>
              <a:rPr lang="en-US" sz="2400" i="1" smtClean="0">
                <a:solidFill>
                  <a:srgbClr val="7F007F"/>
                </a:solidFill>
                <a:cs typeface="Times New Roman" panose="02020603050405020304" pitchFamily="18" charset="0"/>
              </a:rPr>
              <a:t>onchange</a:t>
            </a:r>
            <a:r>
              <a:rPr 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"submit()"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	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f:selectItems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"#{userReg.grades}" 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  &lt;/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h:selectOneMenu</a:t>
            </a:r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&gt;</a:t>
            </a:r>
            <a:endParaRPr lang="en-US" sz="2400">
              <a:cs typeface="Times New Roman" panose="02020603050405020304" pitchFamily="18" charset="0"/>
            </a:endParaRP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  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h:outputLabel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"Chọn môn học: " 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  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h:selectOneMenu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id 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 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"subjectID" </a:t>
            </a:r>
            <a:r>
              <a:rPr lang="en-US" sz="2400" i="1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"#{userReg.subject}"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	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f:selectItems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"#{userReg.subjects}" 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/&gt;</a:t>
            </a:r>
          </a:p>
          <a:p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   &lt;/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h:selectOneMenu</a:t>
            </a:r>
            <a:r>
              <a:rPr lang="en-US" sz="2400">
                <a:solidFill>
                  <a:srgbClr val="008080"/>
                </a:solidFill>
                <a:cs typeface="Times New Roman" panose="02020603050405020304" pitchFamily="18" charset="0"/>
              </a:rPr>
              <a:t>&gt;</a:t>
            </a:r>
          </a:p>
          <a:p>
            <a:r>
              <a:rPr lang="en-US" sz="2400">
                <a:solidFill>
                  <a:srgbClr val="008080"/>
                </a:solidFill>
                <a:cs typeface="Times New Roman" panose="02020603050405020304" pitchFamily="18" charset="0"/>
              </a:rPr>
              <a:t>&lt;/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h:panelGrid</a:t>
            </a:r>
            <a:r>
              <a:rPr lang="en-US" sz="2400" smtClean="0">
                <a:solidFill>
                  <a:srgbClr val="008080"/>
                </a:solidFill>
                <a:cs typeface="Times New Roman" panose="02020603050405020304" pitchFamily="18" charset="0"/>
              </a:rPr>
              <a:t>&gt;</a:t>
            </a:r>
            <a:endParaRPr lang="en-US" sz="2400"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rgbClr val="008080"/>
                </a:solidFill>
                <a:cs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3F7F7F"/>
                </a:solidFill>
                <a:cs typeface="Times New Roman" panose="02020603050405020304" pitchFamily="18" charset="0"/>
              </a:rPr>
              <a:t>h:commandButton </a:t>
            </a:r>
            <a:r>
              <a:rPr lang="en-US" sz="2400">
                <a:solidFill>
                  <a:srgbClr val="7F007F"/>
                </a:solidFill>
                <a:cs typeface="Times New Roman" panose="02020603050405020304" pitchFamily="18" charset="0"/>
              </a:rPr>
              <a:t>value</a:t>
            </a:r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"Đăng ký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 </a:t>
            </a:r>
            <a:r>
              <a:rPr lang="en-US" sz="2400" i="1" smtClean="0">
                <a:solidFill>
                  <a:srgbClr val="2A00FF"/>
                </a:solidFill>
                <a:cs typeface="Times New Roman" panose="02020603050405020304" pitchFamily="18" charset="0"/>
              </a:rPr>
              <a:t/>
            </a:r>
            <a:br>
              <a:rPr lang="en-US" sz="2400" i="1" smtClean="0">
                <a:solidFill>
                  <a:srgbClr val="2A00FF"/>
                </a:solidFill>
                <a:cs typeface="Times New Roman" panose="02020603050405020304" pitchFamily="18" charset="0"/>
              </a:rPr>
            </a:br>
            <a:r>
              <a:rPr lang="en-US" sz="2400" i="1" smtClean="0">
                <a:solidFill>
                  <a:srgbClr val="2A00FF"/>
                </a:solidFill>
                <a:cs typeface="Times New Roman" panose="02020603050405020304" pitchFamily="18" charset="0"/>
              </a:rPr>
              <a:t>				</a:t>
            </a:r>
            <a:r>
              <a:rPr lang="en-US" sz="2400" i="1" smtClean="0">
                <a:solidFill>
                  <a:srgbClr val="7F007F"/>
                </a:solidFill>
                <a:cs typeface="Times New Roman" panose="02020603050405020304" pitchFamily="18" charset="0"/>
              </a:rPr>
              <a:t>action</a:t>
            </a:r>
            <a:r>
              <a:rPr 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=</a:t>
            </a:r>
            <a:r>
              <a:rPr lang="en-US" sz="2400" i="1">
                <a:solidFill>
                  <a:srgbClr val="2A00FF"/>
                </a:solidFill>
                <a:cs typeface="Times New Roman" panose="02020603050405020304" pitchFamily="18" charset="0"/>
              </a:rPr>
              <a:t>"#{userReg.registration}" </a:t>
            </a:r>
            <a:r>
              <a:rPr lang="en-US" sz="2400" i="1">
                <a:solidFill>
                  <a:srgbClr val="008080"/>
                </a:solidFill>
                <a:cs typeface="Times New Roman" panose="02020603050405020304" pitchFamily="18" charset="0"/>
              </a:rPr>
              <a:t>/&gt;</a:t>
            </a:r>
            <a:endParaRPr lang="en-US" sz="24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0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066800"/>
            <a:ext cx="906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class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UserReg </a:t>
            </a:r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implements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Serializable{</a:t>
            </a:r>
          </a:p>
          <a:p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final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 i="1">
                <a:solidFill>
                  <a:srgbClr val="0000C0"/>
                </a:solidFill>
                <a:cs typeface="Times New Roman" panose="02020603050405020304" pitchFamily="18" charset="0"/>
              </a:rPr>
              <a:t>serialVersionUID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 = 1L;</a:t>
            </a:r>
          </a:p>
          <a:p>
            <a:r>
              <a:rPr lang="nb-NO" sz="2000" b="1">
                <a:solidFill>
                  <a:srgbClr val="7F0055"/>
                </a:solidFill>
                <a:cs typeface="Times New Roman" panose="02020603050405020304" pitchFamily="18" charset="0"/>
              </a:rPr>
              <a:t>private</a:t>
            </a:r>
            <a:r>
              <a:rPr lang="nb-NO" sz="2000" b="1">
                <a:solidFill>
                  <a:srgbClr val="000000"/>
                </a:solidFill>
                <a:cs typeface="Times New Roman" panose="02020603050405020304" pitchFamily="18" charset="0"/>
              </a:rPr>
              <a:t> String </a:t>
            </a:r>
            <a:r>
              <a:rPr lang="nb-NO" sz="2000" b="1">
                <a:solidFill>
                  <a:srgbClr val="0000C0"/>
                </a:solidFill>
                <a:cs typeface="Times New Roman" panose="02020603050405020304" pitchFamily="18" charset="0"/>
              </a:rPr>
              <a:t>grade</a:t>
            </a:r>
            <a:r>
              <a:rPr lang="nb-NO" sz="2000" b="1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nb-NO" sz="2000" b="1">
                <a:solidFill>
                  <a:srgbClr val="2A00FF"/>
                </a:solidFill>
                <a:cs typeface="Times New Roman" panose="02020603050405020304" pitchFamily="18" charset="0"/>
              </a:rPr>
              <a:t>"Năm 1"</a:t>
            </a:r>
            <a:r>
              <a:rPr lang="nb-NO" sz="20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String </a:t>
            </a:r>
            <a:r>
              <a:rPr lang="en-US" sz="2000" b="1">
                <a:solidFill>
                  <a:srgbClr val="0000C0"/>
                </a:solidFill>
                <a:cs typeface="Times New Roman" panose="02020603050405020304" pitchFamily="18" charset="0"/>
              </a:rPr>
              <a:t>subject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=  </a:t>
            </a:r>
            <a:r>
              <a:rPr lang="en-US" sz="2000" b="1">
                <a:solidFill>
                  <a:srgbClr val="2A00FF"/>
                </a:solidFill>
                <a:cs typeface="Times New Roman" panose="02020603050405020304" pitchFamily="18" charset="0"/>
              </a:rPr>
              <a:t>"Lập trình CB"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endParaRPr lang="en-US" sz="2000"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Map&lt;String,String[]&gt; </a:t>
            </a:r>
            <a:r>
              <a:rPr lang="en-US" sz="2000" b="1" i="1">
                <a:solidFill>
                  <a:srgbClr val="0000C0"/>
                </a:solidFill>
                <a:cs typeface="Times New Roman" panose="02020603050405020304" pitchFamily="18" charset="0"/>
              </a:rPr>
              <a:t>studyProgram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static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</a:p>
          <a:p>
            <a:r>
              <a:rPr lang="en-US" sz="2000" i="1">
                <a:solidFill>
                  <a:srgbClr val="0000C0"/>
                </a:solidFill>
                <a:cs typeface="Times New Roman" panose="02020603050405020304" pitchFamily="18" charset="0"/>
              </a:rPr>
              <a:t> </a:t>
            </a:r>
            <a:r>
              <a:rPr lang="en-US" sz="2000" i="1" smtClean="0">
                <a:solidFill>
                  <a:srgbClr val="0000C0"/>
                </a:solidFill>
                <a:cs typeface="Times New Roman" panose="02020603050405020304" pitchFamily="18" charset="0"/>
              </a:rPr>
              <a:t>     studyProgram</a:t>
            </a:r>
            <a:r>
              <a:rPr lang="en-US" sz="2000" i="1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= </a:t>
            </a:r>
            <a:r>
              <a:rPr lang="en-US" sz="2000" b="1" i="1">
                <a:solidFill>
                  <a:srgbClr val="7F0055"/>
                </a:solidFill>
                <a:cs typeface="Times New Roman" panose="02020603050405020304" pitchFamily="18" charset="0"/>
              </a:rPr>
              <a:t>new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 LinkedHashMap&lt;String,String[]&gt;();</a:t>
            </a:r>
          </a:p>
          <a:p>
            <a:r>
              <a:rPr lang="en-US" sz="2000" i="1" smtClean="0">
                <a:solidFill>
                  <a:srgbClr val="0000C0"/>
                </a:solidFill>
                <a:cs typeface="Times New Roman" panose="02020603050405020304" pitchFamily="18" charset="0"/>
              </a:rPr>
              <a:t>      studyProgram</a:t>
            </a:r>
            <a:r>
              <a:rPr lang="en-US" sz="2000" i="1" smtClean="0">
                <a:solidFill>
                  <a:srgbClr val="000000"/>
                </a:solidFill>
                <a:cs typeface="Times New Roman" panose="02020603050405020304" pitchFamily="18" charset="0"/>
              </a:rPr>
              <a:t>.put</a:t>
            </a:r>
            <a:r>
              <a:rPr 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sz="2000" i="1">
                <a:solidFill>
                  <a:srgbClr val="2A00FF"/>
                </a:solidFill>
                <a:cs typeface="Times New Roman" panose="02020603050405020304" pitchFamily="18" charset="0"/>
              </a:rPr>
              <a:t>"Năm 1"</a:t>
            </a:r>
            <a:r>
              <a:rPr 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sz="2000" b="1" i="1">
                <a:solidFill>
                  <a:srgbClr val="7F0055"/>
                </a:solidFill>
                <a:cs typeface="Times New Roman" panose="02020603050405020304" pitchFamily="18" charset="0"/>
              </a:rPr>
              <a:t>new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 String[]{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"Lập trình 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CB</a:t>
            </a:r>
            <a:r>
              <a:rPr lang="en-US" sz="2000" b="1" i="1" smtClean="0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b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sz="2000" b="1" i="1" smtClean="0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Nhập môn HDH"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"Cấu trúc máy tính"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});</a:t>
            </a:r>
          </a:p>
          <a:p>
            <a:r>
              <a:rPr lang="en-US" sz="2000" i="1" smtClean="0">
                <a:solidFill>
                  <a:srgbClr val="0000C0"/>
                </a:solidFill>
                <a:cs typeface="Times New Roman" panose="02020603050405020304" pitchFamily="18" charset="0"/>
              </a:rPr>
              <a:t>     studyProgram</a:t>
            </a:r>
            <a:r>
              <a:rPr lang="en-US" sz="2000" i="1" smtClean="0">
                <a:solidFill>
                  <a:srgbClr val="000000"/>
                </a:solidFill>
                <a:cs typeface="Times New Roman" panose="02020603050405020304" pitchFamily="18" charset="0"/>
              </a:rPr>
              <a:t>.put</a:t>
            </a:r>
            <a:r>
              <a:rPr 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sz="2000" i="1">
                <a:solidFill>
                  <a:srgbClr val="2A00FF"/>
                </a:solidFill>
                <a:cs typeface="Times New Roman" panose="02020603050405020304" pitchFamily="18" charset="0"/>
              </a:rPr>
              <a:t>"Năm 2"</a:t>
            </a:r>
            <a:r>
              <a:rPr lang="en-US" sz="2000" i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sz="2000" b="1" i="1">
                <a:solidFill>
                  <a:srgbClr val="7F0055"/>
                </a:solidFill>
                <a:cs typeface="Times New Roman" panose="02020603050405020304" pitchFamily="18" charset="0"/>
              </a:rPr>
              <a:t>new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 String[]{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"Lập trình nâng cao"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CSDL</a:t>
            </a:r>
            <a:r>
              <a:rPr lang="en-US" sz="2000" b="1" i="1" smtClean="0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b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			</a:t>
            </a:r>
            <a:r>
              <a:rPr lang="en-US" sz="2000" b="1" i="1" smtClean="0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Cấu trúc dữ liệu"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});</a:t>
            </a:r>
          </a:p>
          <a:p>
            <a:r>
              <a:rPr lang="en-US" sz="2000" i="1" smtClean="0">
                <a:solidFill>
                  <a:srgbClr val="0000C0"/>
                </a:solidFill>
                <a:cs typeface="Times New Roman" panose="02020603050405020304" pitchFamily="18" charset="0"/>
              </a:rPr>
              <a:t>    </a:t>
            </a:r>
            <a:r>
              <a:rPr lang="vi-VN" sz="2000" i="1" smtClean="0">
                <a:solidFill>
                  <a:srgbClr val="0000C0"/>
                </a:solidFill>
                <a:cs typeface="Times New Roman" panose="02020603050405020304" pitchFamily="18" charset="0"/>
              </a:rPr>
              <a:t>studyProgram</a:t>
            </a:r>
            <a:r>
              <a:rPr lang="vi-VN" sz="2000" i="1" smtClean="0">
                <a:solidFill>
                  <a:srgbClr val="000000"/>
                </a:solidFill>
                <a:cs typeface="Times New Roman" panose="02020603050405020304" pitchFamily="18" charset="0"/>
              </a:rPr>
              <a:t>.put</a:t>
            </a:r>
            <a:r>
              <a:rPr lang="vi-VN" sz="2000" i="1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vi-VN" sz="2000" i="1">
                <a:solidFill>
                  <a:srgbClr val="2A00FF"/>
                </a:solidFill>
                <a:cs typeface="Times New Roman" panose="02020603050405020304" pitchFamily="18" charset="0"/>
              </a:rPr>
              <a:t>"Năm 3"</a:t>
            </a:r>
            <a:r>
              <a:rPr lang="vi-VN" sz="2000" i="1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vi-VN" sz="2000" b="1" i="1">
                <a:solidFill>
                  <a:srgbClr val="7F0055"/>
                </a:solidFill>
                <a:cs typeface="Times New Roman" panose="02020603050405020304" pitchFamily="18" charset="0"/>
              </a:rPr>
              <a:t>new</a:t>
            </a:r>
            <a:r>
              <a:rPr lang="vi-VN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 String[]{</a:t>
            </a:r>
            <a:r>
              <a:rPr lang="vi-VN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"Lập trình </a:t>
            </a:r>
            <a:r>
              <a:rPr lang="vi-VN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mạng</a:t>
            </a:r>
            <a:r>
              <a:rPr lang="vi-VN" sz="2000" b="1" i="1" smtClean="0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vi-VN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/>
            </a:r>
            <a:b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000" b="1" i="1" smtClean="0">
                <a:solidFill>
                  <a:srgbClr val="000000"/>
                </a:solidFill>
                <a:cs typeface="Times New Roman" panose="02020603050405020304" pitchFamily="18" charset="0"/>
              </a:rPr>
              <a:t>   			</a:t>
            </a:r>
            <a:r>
              <a:rPr lang="vi-VN" sz="2000" b="1" i="1" smtClean="0">
                <a:solidFill>
                  <a:srgbClr val="2A00FF"/>
                </a:solidFill>
                <a:cs typeface="Times New Roman" panose="02020603050405020304" pitchFamily="18" charset="0"/>
              </a:rPr>
              <a:t>"</a:t>
            </a:r>
            <a:r>
              <a:rPr lang="vi-VN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Mạng máy tính"</a:t>
            </a:r>
            <a:r>
              <a:rPr lang="vi-VN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lang="vi-VN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"Thiết kế hướng đối tượng"</a:t>
            </a:r>
            <a:r>
              <a:rPr lang="vi-VN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});</a:t>
            </a:r>
          </a:p>
          <a:p>
            <a:r>
              <a:rPr lang="en-US" sz="200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r>
              <a:rPr lang="en-US" sz="2000" b="1">
                <a:solidFill>
                  <a:srgbClr val="7F0055"/>
                </a:solidFill>
                <a:cs typeface="Times New Roman" panose="02020603050405020304" pitchFamily="18" charset="0"/>
              </a:rPr>
              <a:t>private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String[] </a:t>
            </a:r>
            <a:r>
              <a:rPr lang="en-US" sz="2000" b="1">
                <a:solidFill>
                  <a:srgbClr val="0000C0"/>
                </a:solidFill>
                <a:cs typeface="Times New Roman" panose="02020603050405020304" pitchFamily="18" charset="0"/>
              </a:rPr>
              <a:t>subjects</a:t>
            </a:r>
            <a:r>
              <a:rPr 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sz="2000" b="1" i="1">
                <a:solidFill>
                  <a:srgbClr val="0000C0"/>
                </a:solidFill>
                <a:cs typeface="Times New Roman" panose="02020603050405020304" pitchFamily="18" charset="0"/>
              </a:rPr>
              <a:t>studyProgram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.get(</a:t>
            </a:r>
            <a:r>
              <a:rPr lang="en-US" sz="2000" b="1" i="1">
                <a:solidFill>
                  <a:srgbClr val="2A00FF"/>
                </a:solidFill>
                <a:cs typeface="Times New Roman" panose="02020603050405020304" pitchFamily="18" charset="0"/>
              </a:rPr>
              <a:t>"Năm 1"</a:t>
            </a:r>
            <a:r>
              <a:rPr 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) ;</a:t>
            </a:r>
            <a:endParaRPr 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Motivation</a:t>
            </a:r>
          </a:p>
          <a:p>
            <a:r>
              <a:rPr lang="en-US" b="1" smtClean="0"/>
              <a:t>Comparing </a:t>
            </a:r>
            <a:r>
              <a:rPr lang="en-US" b="1"/>
              <a:t>action controllers </a:t>
            </a:r>
            <a:r>
              <a:rPr lang="en-US" b="1" smtClean="0"/>
              <a:t>to action </a:t>
            </a:r>
            <a:r>
              <a:rPr lang="en-US" b="1"/>
              <a:t>listeners</a:t>
            </a:r>
          </a:p>
          <a:p>
            <a:r>
              <a:rPr lang="en-US" b="1" smtClean="0"/>
              <a:t>Action </a:t>
            </a:r>
            <a:r>
              <a:rPr lang="en-US" b="1"/>
              <a:t>listeners</a:t>
            </a:r>
          </a:p>
          <a:p>
            <a:r>
              <a:rPr lang="en-US" b="1" smtClean="0"/>
              <a:t>Value </a:t>
            </a:r>
            <a:r>
              <a:rPr lang="en-US" b="1"/>
              <a:t>change listeners</a:t>
            </a:r>
          </a:p>
          <a:p>
            <a:r>
              <a:rPr lang="en-US" b="1" smtClean="0"/>
              <a:t>Using </a:t>
            </a:r>
            <a:r>
              <a:rPr lang="en-US" b="1"/>
              <a:t>JavaScript to submit form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25689"/>
            <a:ext cx="8991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 String[] getGrades(){</a:t>
            </a:r>
          </a:p>
          <a:p>
            <a:r>
              <a:rPr lang="en-US" sz="2400" b="1" smtClean="0">
                <a:solidFill>
                  <a:srgbClr val="7F0055"/>
                </a:solidFill>
                <a:cs typeface="Times New Roman" panose="02020603050405020304" pitchFamily="18" charset="0"/>
              </a:rPr>
              <a:t>     return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 i="1">
                <a:solidFill>
                  <a:srgbClr val="0000C0"/>
                </a:solidFill>
                <a:cs typeface="Times New Roman" panose="02020603050405020304" pitchFamily="18" charset="0"/>
              </a:rPr>
              <a:t>studyProgram</a:t>
            </a:r>
            <a:r>
              <a:rPr lang="en-US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.keySet().toArray(</a:t>
            </a:r>
            <a:r>
              <a:rPr lang="en-US" sz="2400" b="1" i="1">
                <a:solidFill>
                  <a:srgbClr val="7F0055"/>
                </a:solidFill>
                <a:cs typeface="Times New Roman" panose="02020603050405020304" pitchFamily="18" charset="0"/>
              </a:rPr>
              <a:t>new</a:t>
            </a:r>
            <a:r>
              <a:rPr lang="en-US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 String[0]);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String getSubject() {</a:t>
            </a:r>
          </a:p>
          <a:p>
            <a:r>
              <a:rPr lang="en-US" sz="2400" b="1" smtClean="0">
                <a:solidFill>
                  <a:srgbClr val="7F0055"/>
                </a:solidFill>
                <a:cs typeface="Times New Roman" panose="02020603050405020304" pitchFamily="18" charset="0"/>
              </a:rPr>
              <a:t>     return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C0"/>
                </a:solidFill>
                <a:cs typeface="Times New Roman" panose="02020603050405020304" pitchFamily="18" charset="0"/>
              </a:rPr>
              <a:t>subject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setSubject(String subject) {</a:t>
            </a:r>
          </a:p>
          <a:p>
            <a:r>
              <a:rPr lang="en-US" sz="2400" b="1" smtClean="0">
                <a:solidFill>
                  <a:srgbClr val="7F0055"/>
                </a:solidFill>
                <a:cs typeface="Times New Roman" panose="02020603050405020304" pitchFamily="18" charset="0"/>
              </a:rPr>
              <a:t>     this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r>
              <a:rPr lang="en-US" sz="2400" b="1" smtClean="0">
                <a:solidFill>
                  <a:srgbClr val="0000C0"/>
                </a:solidFill>
                <a:cs typeface="Times New Roman" panose="02020603050405020304" pitchFamily="18" charset="0"/>
              </a:rPr>
              <a:t>subject</a:t>
            </a:r>
            <a:r>
              <a:rPr lang="en-US" sz="2400" b="1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= subject;</a:t>
            </a:r>
          </a:p>
          <a:p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  <a:p>
            <a:endParaRPr lang="en-US" sz="2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F0055"/>
                </a:solidFill>
                <a:cs typeface="Times New Roman" panose="02020603050405020304" pitchFamily="18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cs typeface="Times New Roman" panose="02020603050405020304" pitchFamily="18" charset="0"/>
              </a:rPr>
              <a:t> classChange(ValueChangeEvent event){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smtClean="0">
                <a:solidFill>
                  <a:srgbClr val="000000"/>
                </a:solidFill>
                <a:cs typeface="Times New Roman" panose="02020603050405020304" pitchFamily="18" charset="0"/>
              </a:rPr>
              <a:t>   setSubjects(</a:t>
            </a:r>
            <a:r>
              <a:rPr lang="en-US" sz="2400" i="1" smtClean="0">
                <a:solidFill>
                  <a:srgbClr val="0000C0"/>
                </a:solidFill>
                <a:cs typeface="Times New Roman" panose="02020603050405020304" pitchFamily="18" charset="0"/>
              </a:rPr>
              <a:t>studyProgram</a:t>
            </a:r>
            <a:r>
              <a:rPr lang="en-US" sz="2400" i="1" smtClean="0">
                <a:solidFill>
                  <a:srgbClr val="000000"/>
                </a:solidFill>
                <a:cs typeface="Times New Roman" panose="02020603050405020304" pitchFamily="18" charset="0"/>
              </a:rPr>
              <a:t>.get</a:t>
            </a:r>
            <a:r>
              <a:rPr lang="en-US" sz="2400" i="1">
                <a:solidFill>
                  <a:srgbClr val="000000"/>
                </a:solidFill>
                <a:cs typeface="Times New Roman" panose="02020603050405020304" pitchFamily="18" charset="0"/>
              </a:rPr>
              <a:t>((String)event.getNewValue()));</a:t>
            </a:r>
          </a:p>
          <a:p>
            <a:r>
              <a:rPr 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endParaRPr lang="en-US" sz="24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8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8349"/>
            <a:ext cx="5726471" cy="441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45" y="2286000"/>
            <a:ext cx="56277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blue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There are two varieties of user interface events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Events that start back-end processing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Events that affect only the format of the user interface</a:t>
            </a:r>
          </a:p>
          <a:p>
            <a:pPr>
              <a:lnSpc>
                <a:spcPct val="90000"/>
              </a:lnSpc>
            </a:pPr>
            <a:r>
              <a:rPr lang="en-US" smtClean="0"/>
              <a:t>JSF categorizes code that handles these as action controllers and event listeners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Action controllers</a:t>
            </a:r>
            <a:r>
              <a:rPr lang="en-US" smtClean="0"/>
              <a:t> handle main form submission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Fire after bean has been populated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Fire after validation logic 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Return strings that directly affect page navigation</a:t>
            </a:r>
          </a:p>
          <a:p>
            <a:pPr lvl="1">
              <a:lnSpc>
                <a:spcPct val="90000"/>
              </a:lnSpc>
            </a:pPr>
            <a:r>
              <a:rPr lang="en-US" b="1" smtClean="0">
                <a:solidFill>
                  <a:srgbClr val="FF0000"/>
                </a:solidFill>
              </a:rPr>
              <a:t>Event listeners</a:t>
            </a:r>
            <a:r>
              <a:rPr lang="en-US" smtClean="0"/>
              <a:t> handle UI events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Often fire before bean has been populated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Often bypass validation logic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Never directly affect page navigation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9EE4ABD-BB42-4046-B350-E6D394F8907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Event Listeners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mtClean="0"/>
              <a:t> </a:t>
            </a:r>
            <a:r>
              <a:rPr lang="en-US" b="1"/>
              <a:t>ActionListener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Fired </a:t>
            </a:r>
            <a:r>
              <a:rPr lang="en-US"/>
              <a:t>by buttons, image maps, and hypertext links (</a:t>
            </a:r>
            <a:r>
              <a:rPr lang="en-US" smtClean="0"/>
              <a:t>links have </a:t>
            </a:r>
            <a:r>
              <a:rPr lang="en-US"/>
              <a:t>attached JavaScript)</a:t>
            </a:r>
          </a:p>
          <a:p>
            <a:pPr lvl="2" indent="-342900">
              <a:spcBef>
                <a:spcPts val="0"/>
              </a:spcBef>
            </a:pPr>
            <a:r>
              <a:rPr lang="en-US" sz="2400" smtClean="0"/>
              <a:t> </a:t>
            </a:r>
            <a:r>
              <a:rPr lang="en-US" sz="2400"/>
              <a:t>&lt;h:commandButton value="..." .../&gt;</a:t>
            </a:r>
          </a:p>
          <a:p>
            <a:pPr lvl="2" indent="-342900">
              <a:spcBef>
                <a:spcPts val="0"/>
              </a:spcBef>
            </a:pPr>
            <a:r>
              <a:rPr lang="en-US" sz="2400" smtClean="0"/>
              <a:t> </a:t>
            </a:r>
            <a:r>
              <a:rPr lang="en-US" sz="2400"/>
              <a:t>&lt;h:commandButton image="..." .../&gt;</a:t>
            </a:r>
          </a:p>
          <a:p>
            <a:pPr lvl="2" indent="-342900">
              <a:spcBef>
                <a:spcPts val="0"/>
              </a:spcBef>
            </a:pPr>
            <a:r>
              <a:rPr lang="en-US" sz="2400" smtClean="0"/>
              <a:t> </a:t>
            </a:r>
            <a:r>
              <a:rPr lang="en-US" sz="2400"/>
              <a:t>&lt;h:commandLink .../&gt;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 </a:t>
            </a:r>
            <a:r>
              <a:rPr lang="en-US"/>
              <a:t>Automatically submit the form</a:t>
            </a:r>
          </a:p>
          <a:p>
            <a:pPr>
              <a:spcBef>
                <a:spcPts val="0"/>
              </a:spcBef>
            </a:pPr>
            <a:r>
              <a:rPr lang="en-US" smtClean="0"/>
              <a:t> </a:t>
            </a:r>
            <a:r>
              <a:rPr lang="en-US" b="1"/>
              <a:t>ValueChangeListener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 </a:t>
            </a:r>
            <a:r>
              <a:rPr lang="en-US"/>
              <a:t>Fired by combo boxes, checkboxes, radio buttons</a:t>
            </a:r>
            <a:r>
              <a:rPr lang="en-US" smtClean="0"/>
              <a:t>, textfields</a:t>
            </a:r>
            <a:r>
              <a:rPr lang="en-US"/>
              <a:t>, and others</a:t>
            </a:r>
          </a:p>
          <a:p>
            <a:pPr lvl="2">
              <a:spcBef>
                <a:spcPts val="0"/>
              </a:spcBef>
            </a:pPr>
            <a:r>
              <a:rPr lang="en-US" smtClean="0"/>
              <a:t> </a:t>
            </a:r>
            <a:r>
              <a:rPr lang="en-US" sz="2400"/>
              <a:t>&lt;h:selectOneMenu .../&gt;</a:t>
            </a:r>
          </a:p>
          <a:p>
            <a:pPr lvl="2">
              <a:spcBef>
                <a:spcPts val="0"/>
              </a:spcBef>
            </a:pPr>
            <a:r>
              <a:rPr lang="en-US" sz="2400"/>
              <a:t> </a:t>
            </a:r>
            <a:r>
              <a:rPr lang="en-US" sz="2400" smtClean="0"/>
              <a:t>&lt;</a:t>
            </a:r>
            <a:r>
              <a:rPr lang="en-US" sz="2400"/>
              <a:t>h:selectBooleanCheckbox.../&gt;</a:t>
            </a:r>
          </a:p>
          <a:p>
            <a:pPr lvl="2">
              <a:spcBef>
                <a:spcPts val="0"/>
              </a:spcBef>
            </a:pPr>
            <a:r>
              <a:rPr lang="en-US" sz="2400" smtClean="0"/>
              <a:t> </a:t>
            </a:r>
            <a:r>
              <a:rPr lang="en-US" sz="2400"/>
              <a:t>&lt;h:selectOneRadio .../&gt;</a:t>
            </a:r>
          </a:p>
          <a:p>
            <a:pPr lvl="2">
              <a:spcBef>
                <a:spcPts val="0"/>
              </a:spcBef>
            </a:pPr>
            <a:r>
              <a:rPr lang="en-US" sz="2400"/>
              <a:t> </a:t>
            </a:r>
            <a:r>
              <a:rPr lang="en-US" sz="2400" smtClean="0"/>
              <a:t>&lt;</a:t>
            </a:r>
            <a:r>
              <a:rPr lang="en-US" sz="2400"/>
              <a:t>h:inputText .../&gt;</a:t>
            </a:r>
          </a:p>
          <a:p>
            <a:pPr lvl="1">
              <a:spcBef>
                <a:spcPts val="0"/>
              </a:spcBef>
            </a:pPr>
            <a:r>
              <a:rPr lang="en-US" smtClean="0"/>
              <a:t> </a:t>
            </a:r>
            <a:r>
              <a:rPr lang="en-US"/>
              <a:t>Do </a:t>
            </a:r>
            <a:r>
              <a:rPr lang="en-US" i="1"/>
              <a:t>not </a:t>
            </a:r>
            <a:r>
              <a:rPr lang="en-US"/>
              <a:t>automatically submit the form</a:t>
            </a:r>
          </a:p>
        </p:txBody>
      </p:sp>
    </p:spTree>
    <p:extLst>
      <p:ext uri="{BB962C8B-B14F-4D97-AF65-F5344CB8AC3E}">
        <p14:creationId xmlns:p14="http://schemas.microsoft.com/office/powerpoint/2010/main" val="4732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Action Listeners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ActionListener in Facelets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b="1">
                <a:latin typeface="Arial-BoldMT"/>
              </a:rPr>
              <a:t>Some buttons submit the form and </a:t>
            </a:r>
            <a:r>
              <a:rPr lang="en-US" b="1" smtClean="0">
                <a:latin typeface="Arial-BoldMT"/>
              </a:rPr>
              <a:t>start backend </a:t>
            </a:r>
            <a:r>
              <a:rPr lang="en-US" b="1">
                <a:latin typeface="Arial-BoldMT"/>
              </a:rPr>
              <a:t>processing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Use &lt;h:commandButton action="..." ...&gt;</a:t>
            </a:r>
          </a:p>
          <a:p>
            <a:pPr>
              <a:spcBef>
                <a:spcPts val="300"/>
              </a:spcBef>
            </a:pPr>
            <a:r>
              <a:rPr lang="en-US" sz="3600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b="1">
                <a:latin typeface="Arial-BoldMT"/>
              </a:rPr>
              <a:t>Other buttons affect only the UI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Use &lt;h:commandButton </a:t>
            </a:r>
            <a:r>
              <a:rPr lang="en-US">
                <a:solidFill>
                  <a:srgbClr val="FF0000"/>
                </a:solidFill>
                <a:latin typeface="TimesNewRomanPSMT"/>
              </a:rPr>
              <a:t>actionListener</a:t>
            </a:r>
            <a:r>
              <a:rPr lang="en-US">
                <a:latin typeface="TimesNewRomanPSMT"/>
              </a:rPr>
              <a:t>="..." .../&gt;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You usually want this process to occur before beans </a:t>
            </a:r>
            <a:r>
              <a:rPr lang="en-US" smtClean="0">
                <a:latin typeface="TimesNewRomanPSMT"/>
              </a:rPr>
              <a:t>are populated </a:t>
            </a:r>
            <a:r>
              <a:rPr lang="en-US">
                <a:latin typeface="TimesNewRomanPSMT"/>
              </a:rPr>
              <a:t>and especially before validation occurs</a:t>
            </a:r>
          </a:p>
          <a:p>
            <a:pPr lvl="2">
              <a:spcBef>
                <a:spcPts val="300"/>
              </a:spcBef>
            </a:pPr>
            <a:r>
              <a:rPr lang="en-US" sz="1600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sz="2400">
                <a:latin typeface="ArialMT"/>
              </a:rPr>
              <a:t>Since forms are often incomplete when the UI is adjusted</a:t>
            </a:r>
          </a:p>
          <a:p>
            <a:pPr lvl="1">
              <a:spcBef>
                <a:spcPts val="30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Use “immediate” to designate that listener fires </a:t>
            </a:r>
            <a:r>
              <a:rPr lang="en-US" smtClean="0">
                <a:latin typeface="TimesNewRomanPSMT"/>
              </a:rPr>
              <a:t>before validation </a:t>
            </a:r>
            <a:r>
              <a:rPr lang="en-US">
                <a:latin typeface="TimesNewRomanPSMT"/>
              </a:rPr>
              <a:t>is performed or beans are populated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smtClean="0">
                <a:latin typeface="CourierNewPS-BoldMT"/>
              </a:rPr>
              <a:t>	&lt;</a:t>
            </a:r>
            <a:r>
              <a:rPr lang="en-US" sz="2400" b="1">
                <a:latin typeface="CourierNewPS-BoldMT"/>
              </a:rPr>
              <a:t>h:commandButton actionListener="..."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smtClean="0">
                <a:solidFill>
                  <a:srgbClr val="FF0000"/>
                </a:solidFill>
                <a:latin typeface="CourierNewPS-BoldMT"/>
              </a:rPr>
              <a:t>			immediate</a:t>
            </a:r>
            <a:r>
              <a:rPr lang="en-US" sz="2400" b="1">
                <a:solidFill>
                  <a:srgbClr val="FF0000"/>
                </a:solidFill>
                <a:latin typeface="CourierNewPS-BoldMT"/>
              </a:rPr>
              <a:t>="true" </a:t>
            </a:r>
            <a:r>
              <a:rPr lang="en-US" sz="2400" b="1">
                <a:latin typeface="CourierNewPS-BoldMT"/>
              </a:rPr>
              <a:t>.../&gt;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ActionListener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Arial-BoldMT"/>
              </a:rPr>
              <a:t>Method takes ActionEvent </a:t>
            </a:r>
            <a:r>
              <a:rPr lang="en-US" b="1">
                <a:latin typeface="Arial-BoldMT"/>
              </a:rPr>
              <a:t>as </a:t>
            </a:r>
            <a:r>
              <a:rPr lang="en-US" b="1" smtClean="0">
                <a:latin typeface="Arial-BoldMT"/>
              </a:rPr>
              <a:t>agument</a:t>
            </a:r>
            <a:endParaRPr lang="en-US" b="1">
              <a:latin typeface="Arial-BoldMT"/>
            </a:endParaRPr>
          </a:p>
          <a:p>
            <a:pPr lvl="1"/>
            <a:r>
              <a:rPr lang="en-US" sz="2600" smtClean="0">
                <a:latin typeface="TimesNewRomanPSMT"/>
              </a:rPr>
              <a:t>Void </a:t>
            </a:r>
            <a:r>
              <a:rPr lang="en-US" sz="2600">
                <a:latin typeface="TimesNewRomanPSMT"/>
              </a:rPr>
              <a:t>return type (</a:t>
            </a:r>
            <a:r>
              <a:rPr lang="en-US" sz="2600" i="1">
                <a:latin typeface="TimesNewRomanPS-ItalicMT"/>
              </a:rPr>
              <a:t>not </a:t>
            </a:r>
            <a:r>
              <a:rPr lang="en-US" sz="2600">
                <a:latin typeface="TimesNewRomanPSMT"/>
              </a:rPr>
              <a:t>String as in action controllers)</a:t>
            </a:r>
          </a:p>
          <a:p>
            <a:pPr lvl="1"/>
            <a:r>
              <a:rPr lang="en-US" sz="2600" smtClean="0">
                <a:latin typeface="TimesNewRomanPSMT"/>
              </a:rPr>
              <a:t>ActionEvent </a:t>
            </a:r>
            <a:r>
              <a:rPr lang="en-US" sz="2600">
                <a:latin typeface="TimesNewRomanPSMT"/>
              </a:rPr>
              <a:t>is in javax.faces.event</a:t>
            </a:r>
          </a:p>
          <a:p>
            <a:pPr lvl="1"/>
            <a:r>
              <a:rPr lang="en-US" sz="2600" smtClean="0">
                <a:latin typeface="TimesNewRomanPSMT"/>
              </a:rPr>
              <a:t>ActionEvent </a:t>
            </a:r>
            <a:r>
              <a:rPr lang="en-US" sz="2600">
                <a:latin typeface="TimesNewRomanPSMT"/>
              </a:rPr>
              <a:t>has a getComponent method that </a:t>
            </a:r>
            <a:r>
              <a:rPr lang="en-US" sz="2600">
                <a:latin typeface="TimesNewRomanPSMT"/>
              </a:rPr>
              <a:t>lets </a:t>
            </a:r>
            <a:r>
              <a:rPr lang="en-US" sz="2600" smtClean="0">
                <a:latin typeface="TimesNewRomanPSMT"/>
              </a:rPr>
              <a:t>you obtain </a:t>
            </a:r>
            <a:r>
              <a:rPr lang="en-US" sz="2600">
                <a:latin typeface="TimesNewRomanPSMT"/>
              </a:rPr>
              <a:t>the UIComponent reference</a:t>
            </a:r>
          </a:p>
          <a:p>
            <a:pPr lvl="2"/>
            <a:r>
              <a:rPr lang="en-US" sz="2600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sz="2600">
                <a:latin typeface="ArialMT"/>
              </a:rPr>
              <a:t>From the UIComponent, you can get the component </a:t>
            </a:r>
            <a:r>
              <a:rPr lang="en-US" sz="2600">
                <a:latin typeface="ArialMT"/>
              </a:rPr>
              <a:t>ID</a:t>
            </a:r>
            <a:r>
              <a:rPr lang="en-US" sz="2600" smtClean="0">
                <a:latin typeface="ArialMT"/>
              </a:rPr>
              <a:t>, renderer</a:t>
            </a:r>
            <a:r>
              <a:rPr lang="en-US" sz="2600">
                <a:latin typeface="ArialMT"/>
              </a:rPr>
              <a:t>, and other low-level information</a:t>
            </a:r>
          </a:p>
          <a:p>
            <a:pPr lvl="1"/>
            <a:r>
              <a:rPr lang="en-US" sz="2600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 sz="2600">
                <a:latin typeface="TimesNewRomanPSMT"/>
              </a:rPr>
              <a:t>Sample code</a:t>
            </a:r>
          </a:p>
          <a:p>
            <a:pPr marL="0" indent="0">
              <a:buNone/>
            </a:pPr>
            <a:r>
              <a:rPr lang="en-US" sz="2600" b="1" smtClean="0">
                <a:solidFill>
                  <a:srgbClr val="FF0000"/>
                </a:solidFill>
                <a:latin typeface="CourierNewPS-BoldMT"/>
              </a:rPr>
              <a:t>  public </a:t>
            </a:r>
            <a:r>
              <a:rPr lang="en-US" sz="2600" b="1">
                <a:solidFill>
                  <a:srgbClr val="FF0000"/>
                </a:solidFill>
                <a:latin typeface="CourierNewPS-BoldMT"/>
              </a:rPr>
              <a:t>void someMethod(ActionEvent event) {</a:t>
            </a:r>
          </a:p>
          <a:p>
            <a:pPr marL="0" indent="0">
              <a:buNone/>
            </a:pPr>
            <a:r>
              <a:rPr lang="en-US" sz="2600" b="1" smtClean="0">
                <a:solidFill>
                  <a:srgbClr val="FF0000"/>
                </a:solidFill>
                <a:latin typeface="CourierNewPS-BoldMT"/>
              </a:rPr>
              <a:t>	doSomeSideEffects</a:t>
            </a:r>
            <a:r>
              <a:rPr lang="en-US" sz="2600" b="1">
                <a:solidFill>
                  <a:srgbClr val="FF0000"/>
                </a:solidFill>
                <a:latin typeface="CourierNewPS-BoldMT"/>
              </a:rPr>
              <a:t>();</a:t>
            </a:r>
          </a:p>
          <a:p>
            <a:pPr marL="0" indent="0">
              <a:buNone/>
            </a:pPr>
            <a:r>
              <a:rPr lang="en-US" sz="2600" b="1" smtClean="0">
                <a:solidFill>
                  <a:srgbClr val="FF0000"/>
                </a:solidFill>
                <a:latin typeface="CourierNewPS-BoldMT"/>
              </a:rPr>
              <a:t>  }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72452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>
                <a:latin typeface="Arial-BoldMT"/>
              </a:rPr>
              <a:t>Idea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Adapt the registration </a:t>
            </a:r>
            <a:r>
              <a:rPr lang="en-US">
                <a:latin typeface="TimesNewRomanPSMT"/>
              </a:rPr>
              <a:t>example </a:t>
            </a:r>
            <a:r>
              <a:rPr lang="en-US" smtClean="0">
                <a:latin typeface="TimesNewRomanPSMT"/>
              </a:rPr>
              <a:t>that provide </a:t>
            </a:r>
            <a:r>
              <a:rPr lang="en-US">
                <a:latin typeface="TimesNewRomanPSMT"/>
              </a:rPr>
              <a:t>pushbuttons to change the font size.</a:t>
            </a:r>
          </a:p>
          <a:p>
            <a:pPr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ArialMT"/>
              </a:rPr>
              <a:t> </a:t>
            </a:r>
            <a:r>
              <a:rPr lang="en-US" b="1">
                <a:latin typeface="Arial-BoldMT"/>
              </a:rPr>
              <a:t>Approach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Store the name of the body style to be used </a:t>
            </a:r>
            <a:r>
              <a:rPr lang="en-US">
                <a:latin typeface="TimesNewRomanPSMT"/>
              </a:rPr>
              <a:t>in </a:t>
            </a:r>
            <a:r>
              <a:rPr lang="en-US" smtClean="0">
                <a:latin typeface="TimesNewRomanPSMT"/>
              </a:rPr>
              <a:t>the property </a:t>
            </a:r>
            <a:r>
              <a:rPr lang="en-US">
                <a:latin typeface="TimesNewRomanPSMT"/>
              </a:rPr>
              <a:t>of a session-scoped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>
                <a:latin typeface="ArialMT"/>
              </a:rPr>
              <a:t>&lt;h:body styleClass="#{formSettings.bodyStyleClass}"&gt;</a:t>
            </a:r>
          </a:p>
          <a:p>
            <a:pPr lvl="1">
              <a:spcBef>
                <a:spcPts val="0"/>
              </a:spcBef>
            </a:pPr>
            <a:r>
              <a:rPr lang="en-US" smtClean="0">
                <a:solidFill>
                  <a:srgbClr val="CD0000"/>
                </a:solidFill>
                <a:latin typeface="TimesNewRomanPSMT"/>
              </a:rPr>
              <a:t> </a:t>
            </a:r>
            <a:r>
              <a:rPr lang="en-US">
                <a:latin typeface="TimesNewRomanPSMT"/>
              </a:rPr>
              <a:t>Provide two pushbuttons that run action </a:t>
            </a:r>
            <a:r>
              <a:rPr lang="en-US">
                <a:latin typeface="TimesNewRomanPSMT"/>
              </a:rPr>
              <a:t>listeners </a:t>
            </a:r>
            <a:r>
              <a:rPr lang="en-US" smtClean="0">
                <a:latin typeface="TimesNewRomanPSMT"/>
              </a:rPr>
              <a:t>which change </a:t>
            </a:r>
            <a:r>
              <a:rPr lang="en-US">
                <a:latin typeface="TimesNewRomanPSMT"/>
              </a:rPr>
              <a:t>the body-style class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>
                <a:latin typeface="ArialMT"/>
              </a:rPr>
              <a:t>&lt;h:commandButton </a:t>
            </a:r>
            <a:r>
              <a:rPr lang="en-US">
                <a:latin typeface="ArialMT"/>
              </a:rPr>
              <a:t>value</a:t>
            </a:r>
            <a:r>
              <a:rPr lang="en-US" smtClean="0">
                <a:latin typeface="ArialMT"/>
              </a:rPr>
              <a:t>=“Normal Font Size"</a:t>
            </a:r>
            <a:endParaRPr lang="en-US">
              <a:latin typeface="ArialMT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mtClean="0">
                <a:solidFill>
                  <a:srgbClr val="FF0000"/>
                </a:solidFill>
                <a:latin typeface="ArialMT"/>
              </a:rPr>
              <a:t>     actionListener</a:t>
            </a:r>
            <a:r>
              <a:rPr lang="en-US">
                <a:solidFill>
                  <a:srgbClr val="FF0000"/>
                </a:solidFill>
                <a:latin typeface="ArialMT"/>
              </a:rPr>
              <a:t>="#{formSettings.setNormalSize}"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mtClean="0">
                <a:latin typeface="ArialMT"/>
              </a:rPr>
              <a:t>      immediate</a:t>
            </a:r>
            <a:r>
              <a:rPr lang="en-US">
                <a:latin typeface="ArialMT"/>
              </a:rPr>
              <a:t>="true"/&gt;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>
                <a:latin typeface="ArialMT"/>
              </a:rPr>
              <a:t>&lt;h:commandButton value="#{msgs.largeFont}"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mtClean="0">
                <a:solidFill>
                  <a:srgbClr val="FF0000"/>
                </a:solidFill>
                <a:latin typeface="ArialMT"/>
              </a:rPr>
              <a:t>    actionListener</a:t>
            </a:r>
            <a:r>
              <a:rPr lang="en-US">
                <a:solidFill>
                  <a:srgbClr val="FF0000"/>
                </a:solidFill>
                <a:latin typeface="ArialMT"/>
              </a:rPr>
              <a:t>="#{formSettings.setLargeSize}"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mtClean="0">
                <a:latin typeface="ArialMT"/>
              </a:rPr>
              <a:t>     immediate</a:t>
            </a:r>
            <a:r>
              <a:rPr lang="en-US">
                <a:latin typeface="ArialMT"/>
              </a:rPr>
              <a:t>="true"/&gt;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19400" y="-28303"/>
            <a:ext cx="6324600" cy="914400"/>
          </a:xfrm>
        </p:spPr>
        <p:txBody>
          <a:bodyPr/>
          <a:lstStyle/>
          <a:p>
            <a:r>
              <a:rPr lang="en-US"/>
              <a:t>Input Form</a:t>
            </a:r>
            <a:r>
              <a:rPr lang="en-US"/>
              <a:t>: </a:t>
            </a:r>
            <a:r>
              <a:rPr lang="en-US" smtClean="0"/>
              <a:t>Top</a:t>
            </a:r>
            <a:r>
              <a:rPr lang="en-US"/>
              <a:t/>
            </a:r>
            <a:br>
              <a:rPr lang="en-US"/>
            </a:br>
            <a:r>
              <a:rPr lang="en-US"/>
              <a:t>(register1.xhtml)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8534400" cy="5940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h:head</a:t>
            </a:r>
            <a:r>
              <a:rPr lang="en-US" sz="200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link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href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"./css/styles.css" </a:t>
            </a:r>
          </a:p>
          <a:p>
            <a:r>
              <a:rPr lang="en-US" sz="2000">
                <a:latin typeface="Courier New" panose="02070309020205020404" pitchFamily="49" charset="0"/>
              </a:rPr>
              <a:t>     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rel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"stylesheet" </a:t>
            </a:r>
            <a:r>
              <a:rPr lang="en-US" sz="2000" i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"text/css"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r>
              <a:rPr 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000">
                <a:solidFill>
                  <a:srgbClr val="3F7F7F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h:head</a:t>
            </a:r>
            <a:r>
              <a:rPr lang="en-US" sz="2000">
                <a:solidFill>
                  <a:srgbClr val="00808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&gt;</a:t>
            </a:r>
          </a:p>
          <a:p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h:body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styleClass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"#{formSettings.bodyStyleClass}"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h:form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fieldset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legend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Registration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legend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h:panelGrid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columns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"2"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h:outputFormat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"Firt Name: " 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h:inputText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"#{person.firstName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en-US" sz="20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h:outputFormat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"Last Name: " 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h:inputText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"#{person.lastName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}" </a:t>
            </a:r>
            <a:r>
              <a:rPr lang="en-US" sz="2000" i="1" smtClean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  <a:endParaRPr lang="en-US" sz="2000">
              <a:latin typeface="Courier New" panose="02070309020205020404" pitchFamily="49" charset="0"/>
            </a:endParaRP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h:outputFormat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"Email: " 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h:inputText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"#{person.emailAddress}" 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h:panelGrid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h:commandButton </a:t>
            </a:r>
            <a:r>
              <a:rPr lang="en-US" sz="2000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"Register me"</a:t>
            </a:r>
          </a:p>
          <a:p>
            <a:r>
              <a:rPr lang="en-US" sz="2000" smtClean="0">
                <a:solidFill>
                  <a:srgbClr val="7F007F"/>
                </a:solidFill>
                <a:latin typeface="Courier New" panose="02070309020205020404" pitchFamily="49" charset="0"/>
              </a:rPr>
              <a:t>     action</a:t>
            </a:r>
            <a:r>
              <a:rPr 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000" i="1">
                <a:solidFill>
                  <a:srgbClr val="2A00FF"/>
                </a:solidFill>
                <a:latin typeface="Courier New" panose="02070309020205020404" pitchFamily="49" charset="0"/>
              </a:rPr>
              <a:t>"#{person.doRegistration}" </a:t>
            </a:r>
            <a:r>
              <a:rPr lang="en-US" sz="2000" i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en-US" sz="2000" smtClean="0">
                <a:solidFill>
                  <a:srgbClr val="008080"/>
                </a:solidFill>
                <a:latin typeface="Courier New" panose="02070309020205020404" pitchFamily="49" charset="0"/>
              </a:rPr>
              <a:t>  &lt;/</a:t>
            </a:r>
            <a:r>
              <a:rPr lang="en-US" sz="2000">
                <a:solidFill>
                  <a:srgbClr val="3F7F7F"/>
                </a:solidFill>
                <a:latin typeface="Courier New" panose="02070309020205020404" pitchFamily="49" charset="0"/>
              </a:rPr>
              <a:t>fieldset</a:t>
            </a:r>
            <a:r>
              <a:rPr lang="en-US" sz="200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1490535"/>
      </p:ext>
    </p:extLst>
  </p:cSld>
  <p:clrMapOvr>
    <a:masterClrMapping/>
  </p:clrMapOvr>
</p:sld>
</file>

<file path=ppt/theme/theme1.xml><?xml version="1.0" encoding="utf-8"?>
<a:theme xmlns:a="http://schemas.openxmlformats.org/drawingml/2006/main" name="eGov-Template">
  <a:themeElements>
    <a:clrScheme name="egovernmen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governme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BBDDFF"/>
            </a:gs>
            <a:gs pos="100000">
              <a:srgbClr val="F8E2E2"/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governmen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governmen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governmen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eGov-Template</Template>
  <TotalTime>1091</TotalTime>
  <Words>1088</Words>
  <Application>Microsoft Office PowerPoint</Application>
  <PresentationFormat>On-screen Show (4:3)</PresentationFormat>
  <Paragraphs>212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Arial Black</vt:lpstr>
      <vt:lpstr>Arial-BoldMT</vt:lpstr>
      <vt:lpstr>ArialMT</vt:lpstr>
      <vt:lpstr>Courier New</vt:lpstr>
      <vt:lpstr>CourierNewPS-BoldMT</vt:lpstr>
      <vt:lpstr>Tahoma</vt:lpstr>
      <vt:lpstr>Times New Roman</vt:lpstr>
      <vt:lpstr>TimesNewRomanPS-ItalicMT</vt:lpstr>
      <vt:lpstr>TimesNewRomanPSMT</vt:lpstr>
      <vt:lpstr>Verdana</vt:lpstr>
      <vt:lpstr>Wingdings</vt:lpstr>
      <vt:lpstr>eGov-Template</vt:lpstr>
      <vt:lpstr>PowerPoint Presentation</vt:lpstr>
      <vt:lpstr>Outline</vt:lpstr>
      <vt:lpstr>Motivation</vt:lpstr>
      <vt:lpstr>Types of Event Listeners</vt:lpstr>
      <vt:lpstr>Action Listeners</vt:lpstr>
      <vt:lpstr>Using ActionListener in Facelets</vt:lpstr>
      <vt:lpstr>Implementing ActionListener</vt:lpstr>
      <vt:lpstr>Example</vt:lpstr>
      <vt:lpstr>Input Form: Top (register1.xhtml)</vt:lpstr>
      <vt:lpstr>Input Form: Bottom (register1.xhtml)</vt:lpstr>
      <vt:lpstr>Bean for Action Listener (Bean for Form Settings)</vt:lpstr>
      <vt:lpstr>Bean for Action Controller (“Main” Bean)</vt:lpstr>
      <vt:lpstr>CSS File</vt:lpstr>
      <vt:lpstr>Results: Input Form</vt:lpstr>
      <vt:lpstr>Value Change Listeners</vt:lpstr>
      <vt:lpstr>Using ValueChangeListener in Facelets</vt:lpstr>
      <vt:lpstr>Implementing ValueChangeListener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tinh</dc:creator>
  <cp:lastModifiedBy>pvtinh</cp:lastModifiedBy>
  <cp:revision>75</cp:revision>
  <cp:lastPrinted>2002-10-17T15:46:07Z</cp:lastPrinted>
  <dcterms:created xsi:type="dcterms:W3CDTF">2012-09-17T14:34:56Z</dcterms:created>
  <dcterms:modified xsi:type="dcterms:W3CDTF">2012-11-26T15:06:18Z</dcterms:modified>
</cp:coreProperties>
</file>