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44" r:id="rId2"/>
    <p:sldId id="345" r:id="rId3"/>
    <p:sldId id="347" r:id="rId4"/>
    <p:sldId id="348" r:id="rId5"/>
    <p:sldId id="349" r:id="rId6"/>
    <p:sldId id="350" r:id="rId7"/>
    <p:sldId id="366" r:id="rId8"/>
    <p:sldId id="351" r:id="rId9"/>
    <p:sldId id="352" r:id="rId10"/>
    <p:sldId id="367" r:id="rId11"/>
    <p:sldId id="353" r:id="rId12"/>
    <p:sldId id="354" r:id="rId13"/>
    <p:sldId id="355" r:id="rId14"/>
    <p:sldId id="356" r:id="rId15"/>
    <p:sldId id="357" r:id="rId16"/>
    <p:sldId id="368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46" r:id="rId26"/>
    <p:sldId id="370" r:id="rId27"/>
    <p:sldId id="376" r:id="rId28"/>
    <p:sldId id="371" r:id="rId29"/>
    <p:sldId id="372" r:id="rId30"/>
    <p:sldId id="373" r:id="rId31"/>
    <p:sldId id="374" r:id="rId32"/>
    <p:sldId id="375" r:id="rId33"/>
    <p:sldId id="369" r:id="rId34"/>
    <p:sldId id="378" r:id="rId35"/>
    <p:sldId id="379" r:id="rId36"/>
  </p:sldIdLst>
  <p:sldSz cx="9144000" cy="6858000" type="screen4x3"/>
  <p:notesSz cx="70485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BD5"/>
    <a:srgbClr val="8B8EFD"/>
    <a:srgbClr val="F8E2E2"/>
    <a:srgbClr val="EDEBF3"/>
    <a:srgbClr val="EDEAF4"/>
    <a:srgbClr val="67B2F7"/>
    <a:srgbClr val="99CCFF"/>
    <a:srgbClr val="007ABE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5" autoAdjust="0"/>
    <p:restoredTop sz="62331" autoAdjust="0"/>
  </p:normalViewPr>
  <p:slideViewPr>
    <p:cSldViewPr>
      <p:cViewPr varScale="1">
        <p:scale>
          <a:sx n="66" d="100"/>
          <a:sy n="66" d="100"/>
        </p:scale>
        <p:origin x="962" y="-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notesViewPr>
    <p:cSldViewPr>
      <p:cViewPr varScale="1">
        <p:scale>
          <a:sx n="59" d="100"/>
          <a:sy n="59" d="100"/>
        </p:scale>
        <p:origin x="-1548" y="-72"/>
      </p:cViewPr>
      <p:guideLst>
        <p:guide orient="horz" pos="2880"/>
        <p:guide pos="22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C2AE135-AF1C-4082-9A55-15B8B1AEA2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343400"/>
            <a:ext cx="5168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556C792-FF26-423E-BC6E-CAA1986DA7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72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CAC92-5B9E-40E4-91FF-8561FAFEFF79}" type="slidenum">
              <a:rPr lang="en-US"/>
              <a:pPr/>
              <a:t>1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2060"/>
              </a:buClr>
              <a:buSzPct val="100000"/>
              <a:defRPr/>
            </a:lvl1pPr>
            <a:lvl2pPr>
              <a:buSzPct val="100000"/>
              <a:buFont typeface="Arial" pitchFamily="34" charset="0"/>
              <a:buChar char="─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553200"/>
            <a:ext cx="685800" cy="304800"/>
          </a:xfrm>
        </p:spPr>
        <p:txBody>
          <a:bodyPr/>
          <a:lstStyle>
            <a:lvl1pPr>
              <a:defRPr/>
            </a:lvl1pPr>
          </a:lstStyle>
          <a:p>
            <a:fld id="{3E3C1D00-18CF-4C55-9A7E-639E49104C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4F3F0-2C33-40B2-80CA-8F18272C75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B811-96D8-4275-85D9-249D2A144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2A992-022E-4613-910E-BD2B97C1FA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2" name="Picture 1036" descr="eGov Bann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-3175"/>
            <a:ext cx="2819400" cy="927100"/>
          </a:xfrm>
          <a:prstGeom prst="rect">
            <a:avLst/>
          </a:prstGeom>
          <a:noFill/>
        </p:spPr>
      </p:pic>
      <p:sp>
        <p:nvSpPr>
          <p:cNvPr id="30722" name="Line 1026"/>
          <p:cNvSpPr>
            <a:spLocks noChangeShapeType="1"/>
          </p:cNvSpPr>
          <p:nvPr/>
        </p:nvSpPr>
        <p:spPr bwMode="auto">
          <a:xfrm>
            <a:off x="1257300" y="965200"/>
            <a:ext cx="7886700" cy="0"/>
          </a:xfrm>
          <a:prstGeom prst="line">
            <a:avLst/>
          </a:prstGeom>
          <a:noFill/>
          <a:ln w="88900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1534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3C1D00-18CF-4C55-9A7E-639E49104C6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6" r:id="rId3"/>
    <p:sldLayoutId id="2147483655" r:id="rId4"/>
  </p:sldLayoutIdLst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SzPct val="80000"/>
        <a:buFont typeface="Wingdings" pitchFamily="2" charset="2"/>
        <a:buChar char="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®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87B01"/>
        </a:buClr>
        <a:buSzPct val="60000"/>
        <a:buFont typeface="Wingdings" pitchFamily="2" charset="2"/>
        <a:buChar char="®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15E01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438400" y="3810000"/>
            <a:ext cx="6705600" cy="273995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>
            <a:prstShdw prst="shdw17" dist="127633" dir="342636">
              <a:schemeClr val="tx1"/>
            </a:prstShdw>
          </a:effectLst>
        </p:spPr>
        <p:txBody>
          <a:bodyPr wrap="square" t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Chính phủ điện tử</a:t>
            </a:r>
            <a:r>
              <a:rPr lang="en-US" b="1">
                <a:latin typeface="Courier New" pitchFamily="49" charset="0"/>
              </a:rPr>
              <a:t/>
            </a:r>
            <a:br>
              <a:rPr lang="en-US" b="1">
                <a:latin typeface="Courier New" pitchFamily="49" charset="0"/>
              </a:rPr>
            </a:br>
            <a:endParaRPr lang="en-US" sz="3600" b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TS. Phạm V</a:t>
            </a:r>
            <a:r>
              <a:rPr lang="vi-VN" sz="2400" b="1" smtClean="0">
                <a:cs typeface="Times New Roman" pitchFamily="18" charset="0"/>
              </a:rPr>
              <a:t>ă</a:t>
            </a:r>
            <a:r>
              <a:rPr lang="en-US" sz="2400" b="1" smtClean="0">
                <a:cs typeface="Times New Roman" pitchFamily="18" charset="0"/>
              </a:rPr>
              <a:t>n Tính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Khoa CNTT, ĐH Nông Lâm TP.HCM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pvtinh@hcmuaf.edu.vn</a:t>
            </a:r>
            <a:endParaRPr lang="en-US" sz="2400" b="1">
              <a:cs typeface="Times New Roman" pitchFamily="18" charset="0"/>
            </a:endParaRPr>
          </a:p>
        </p:txBody>
      </p:sp>
      <p:pic>
        <p:nvPicPr>
          <p:cNvPr id="8" name="Picture 7" descr="Nhà QH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4400"/>
            <a:ext cx="3419494" cy="2667000"/>
          </a:xfrm>
          <a:prstGeom prst="rect">
            <a:avLst/>
          </a:prstGeom>
        </p:spPr>
      </p:pic>
      <p:pic>
        <p:nvPicPr>
          <p:cNvPr id="9" name="Picture 8" descr="NHNN.jpg"/>
          <p:cNvPicPr>
            <a:picLocks noChangeAspect="1"/>
          </p:cNvPicPr>
          <p:nvPr/>
        </p:nvPicPr>
        <p:blipFill>
          <a:blip r:embed="rId4" cstate="print"/>
          <a:srcRect l="10339"/>
          <a:stretch>
            <a:fillRect/>
          </a:stretch>
        </p:blipFill>
        <p:spPr>
          <a:xfrm>
            <a:off x="3429000" y="0"/>
            <a:ext cx="5715000" cy="3581400"/>
          </a:xfrm>
          <a:prstGeom prst="rect">
            <a:avLst/>
          </a:prstGeom>
        </p:spPr>
      </p:pic>
      <p:pic>
        <p:nvPicPr>
          <p:cNvPr id="10" name="Picture 9" descr="Nhà QH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581400"/>
            <a:ext cx="251136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render: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Specifying Elements to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Update on Client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render attribute of f:ajax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08" y="1191562"/>
            <a:ext cx="8932152" cy="54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5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Non-Ajax Version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8" y="990600"/>
            <a:ext cx="9041865" cy="32216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4267200"/>
            <a:ext cx="7924800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Narrow"/>
              </a:rPr>
              <a:t>When the pushbutton is pressed, submit form and on server, get bean </a:t>
            </a:r>
            <a:r>
              <a:rPr lang="en-US" sz="2000" dirty="0" smtClean="0">
                <a:solidFill>
                  <a:srgbClr val="0000FF"/>
                </a:solidFill>
                <a:latin typeface="ArialNarrow"/>
              </a:rPr>
              <a:t>whose name </a:t>
            </a:r>
            <a:r>
              <a:rPr lang="en-US" sz="2000" dirty="0">
                <a:solidFill>
                  <a:srgbClr val="0000FF"/>
                </a:solidFill>
                <a:latin typeface="ArialNarrow"/>
              </a:rPr>
              <a:t>is </a:t>
            </a:r>
            <a:r>
              <a:rPr lang="en-US" sz="2000" dirty="0" err="1">
                <a:solidFill>
                  <a:srgbClr val="0000FF"/>
                </a:solidFill>
                <a:latin typeface="ArialNarrow"/>
              </a:rPr>
              <a:t>numberGenerator</a:t>
            </a:r>
            <a:r>
              <a:rPr lang="en-US" sz="2000" dirty="0">
                <a:solidFill>
                  <a:srgbClr val="0000FF"/>
                </a:solidFill>
                <a:latin typeface="ArialNarrow"/>
              </a:rPr>
              <a:t> (since it is session scoped, use existing instance </a:t>
            </a:r>
            <a:r>
              <a:rPr lang="en-US" sz="2000" dirty="0" smtClean="0">
                <a:solidFill>
                  <a:srgbClr val="0000FF"/>
                </a:solidFill>
                <a:latin typeface="ArialNarrow"/>
              </a:rPr>
              <a:t>if available</a:t>
            </a:r>
            <a:r>
              <a:rPr lang="en-US" sz="2000" dirty="0">
                <a:solidFill>
                  <a:srgbClr val="0000FF"/>
                </a:solidFill>
                <a:latin typeface="ArialNarrow"/>
              </a:rPr>
              <a:t>, otherwise instantiate it). Then, run the randomize method. Then</a:t>
            </a:r>
            <a:r>
              <a:rPr lang="en-US" sz="2000" dirty="0" smtClean="0">
                <a:solidFill>
                  <a:srgbClr val="0000FF"/>
                </a:solidFill>
                <a:latin typeface="ArialNarrow"/>
              </a:rPr>
              <a:t>, compute </a:t>
            </a:r>
            <a:r>
              <a:rPr lang="en-US" sz="2000" dirty="0">
                <a:solidFill>
                  <a:srgbClr val="0000FF"/>
                </a:solidFill>
                <a:latin typeface="ArialNarrow"/>
              </a:rPr>
              <a:t>the value of the </a:t>
            </a:r>
            <a:r>
              <a:rPr lang="en-US" sz="2000" dirty="0" err="1">
                <a:solidFill>
                  <a:srgbClr val="0000FF"/>
                </a:solidFill>
                <a:latin typeface="ArialNarrow"/>
              </a:rPr>
              <a:t>getNumber</a:t>
            </a:r>
            <a:r>
              <a:rPr lang="en-US" sz="2000" dirty="0">
                <a:solidFill>
                  <a:srgbClr val="0000FF"/>
                </a:solidFill>
                <a:latin typeface="ArialNarrow"/>
              </a:rPr>
              <a:t> method and insert it into the page where </a:t>
            </a:r>
            <a:r>
              <a:rPr lang="en-US" sz="2000" dirty="0" smtClean="0">
                <a:solidFill>
                  <a:srgbClr val="0000FF"/>
                </a:solidFill>
                <a:latin typeface="ArialNarrow"/>
              </a:rPr>
              <a:t>the h:outputText </a:t>
            </a:r>
            <a:r>
              <a:rPr lang="en-US" sz="2000" dirty="0">
                <a:solidFill>
                  <a:srgbClr val="0000FF"/>
                </a:solidFill>
                <a:latin typeface="ArialNarrow"/>
              </a:rPr>
              <a:t>is. Note that the "id" attribute is not needed here; it is just </a:t>
            </a:r>
            <a:r>
              <a:rPr lang="en-US" sz="2000" dirty="0" smtClean="0">
                <a:solidFill>
                  <a:srgbClr val="0000FF"/>
                </a:solidFill>
                <a:latin typeface="ArialNarrow"/>
              </a:rPr>
              <a:t>planning ahead </a:t>
            </a:r>
            <a:r>
              <a:rPr lang="en-US" sz="2000" dirty="0">
                <a:solidFill>
                  <a:srgbClr val="0000FF"/>
                </a:solidFill>
                <a:latin typeface="ArialNarrow"/>
              </a:rPr>
              <a:t>for the next slide. In this specific example, we could have just replaced </a:t>
            </a:r>
            <a:r>
              <a:rPr lang="en-US" sz="2000" dirty="0" smtClean="0">
                <a:solidFill>
                  <a:srgbClr val="0000FF"/>
                </a:solidFill>
                <a:latin typeface="ArialNarrow"/>
              </a:rPr>
              <a:t>the entire </a:t>
            </a:r>
            <a:r>
              <a:rPr lang="en-US" sz="2000" dirty="0">
                <a:solidFill>
                  <a:srgbClr val="0000FF"/>
                </a:solidFill>
                <a:latin typeface="ArialNarrow"/>
              </a:rPr>
              <a:t>h:outputText with #{</a:t>
            </a:r>
            <a:r>
              <a:rPr lang="en-US" sz="2000" dirty="0" err="1">
                <a:solidFill>
                  <a:srgbClr val="0000FF"/>
                </a:solidFill>
                <a:latin typeface="ArialNarrow"/>
              </a:rPr>
              <a:t>numberGenerator.number</a:t>
            </a:r>
            <a:r>
              <a:rPr lang="en-US" sz="2000" dirty="0">
                <a:solidFill>
                  <a:srgbClr val="0000FF"/>
                </a:solidFill>
                <a:latin typeface="ArialNarrow"/>
              </a:rPr>
              <a:t>}.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77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Version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93" y="914400"/>
            <a:ext cx="8980307" cy="3886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693" y="4800600"/>
            <a:ext cx="8980307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Narrow"/>
              </a:rPr>
              <a:t>When the pushbutton is pressed, have JavaScript make a request to the server without submitting the form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. On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the server, get bean whose name is 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ArialNarrow"/>
              </a:rPr>
              <a:t>numberGenerator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(since it is session scoped, use existing instance 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if available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, otherwise instantiate it). Then, run the randomize method. Then, compute the value of 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the </a:t>
            </a:r>
            <a:r>
              <a:rPr lang="en-US" sz="1600" dirty="0" err="1" smtClean="0">
                <a:solidFill>
                  <a:srgbClr val="0000FF"/>
                </a:solidFill>
                <a:latin typeface="ArialNarrow"/>
              </a:rPr>
              <a:t>getNumber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method. Send that value back to the client and insert it into the DOM in the place where 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the h:outputText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is. Note that the thing being updated (i.e., the target of render) must be inside the same h:form 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as the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f:ajax tag that refers to it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. If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JavaScript is disabled in the browser, then this form will work exactly like the one on the previous slide (i.e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., with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a normal form submission and then page redisplay).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96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143000"/>
            <a:ext cx="8965165" cy="541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56" y="3187337"/>
            <a:ext cx="3567721" cy="511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5257800"/>
            <a:ext cx="401668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829493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3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execute: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Specifying Elements to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Process on Server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8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execute attribute of f:ajax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888748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1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Facelets</a:t>
            </a:r>
            <a:r>
              <a:rPr lang="en-US" dirty="0"/>
              <a:t>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82" y="1219200"/>
            <a:ext cx="9003118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3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37" y="942702"/>
            <a:ext cx="5945637" cy="5762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57800" y="4016276"/>
            <a:ext cx="3810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Narrow"/>
              </a:rPr>
              <a:t>This is the same bean code as in previous examples</a:t>
            </a:r>
            <a:r>
              <a:rPr lang="en-US" sz="1800" dirty="0" smtClean="0">
                <a:solidFill>
                  <a:srgbClr val="0000FF"/>
                </a:solidFill>
                <a:latin typeface="ArialNarrow"/>
              </a:rPr>
              <a:t>. But </a:t>
            </a:r>
            <a:r>
              <a:rPr lang="en-US" sz="1800" dirty="0">
                <a:solidFill>
                  <a:srgbClr val="0000FF"/>
                </a:solidFill>
                <a:latin typeface="ArialNarrow"/>
              </a:rPr>
              <a:t>shown again to emphasize that </a:t>
            </a:r>
            <a:r>
              <a:rPr lang="en-US" sz="1800" dirty="0" err="1">
                <a:solidFill>
                  <a:srgbClr val="0000FF"/>
                </a:solidFill>
                <a:latin typeface="ArialNarrow"/>
              </a:rPr>
              <a:t>setRange</a:t>
            </a:r>
            <a:endParaRPr lang="en-US" sz="1800" dirty="0">
              <a:solidFill>
                <a:srgbClr val="0000FF"/>
              </a:solidFill>
              <a:latin typeface="ArialNarrow"/>
            </a:endParaRPr>
          </a:p>
          <a:p>
            <a:r>
              <a:rPr lang="en-US" sz="1800" dirty="0">
                <a:solidFill>
                  <a:srgbClr val="0000FF"/>
                </a:solidFill>
                <a:latin typeface="ArialNarrow"/>
              </a:rPr>
              <a:t>(corresponding to the h:inputText element </a:t>
            </a:r>
            <a:r>
              <a:rPr lang="en-US" sz="1800" dirty="0" smtClean="0">
                <a:solidFill>
                  <a:srgbClr val="0000FF"/>
                </a:solidFill>
                <a:latin typeface="ArialNarrow"/>
              </a:rPr>
              <a:t>specified with </a:t>
            </a:r>
            <a:r>
              <a:rPr lang="en-US" sz="1800" dirty="0">
                <a:solidFill>
                  <a:srgbClr val="0000FF"/>
                </a:solidFill>
                <a:latin typeface="ArialNarrow"/>
              </a:rPr>
              <a:t>execute) will be called before randomize (</a:t>
            </a:r>
            <a:r>
              <a:rPr lang="en-US" sz="1800" dirty="0" smtClean="0">
                <a:solidFill>
                  <a:srgbClr val="0000FF"/>
                </a:solidFill>
                <a:latin typeface="ArialNarrow"/>
              </a:rPr>
              <a:t>the action </a:t>
            </a:r>
            <a:r>
              <a:rPr lang="en-US" sz="1800" dirty="0">
                <a:solidFill>
                  <a:srgbClr val="0000FF"/>
                </a:solidFill>
                <a:latin typeface="ArialNarrow"/>
              </a:rPr>
              <a:t>of the </a:t>
            </a:r>
            <a:r>
              <a:rPr lang="en-US" sz="1800" dirty="0" smtClean="0">
                <a:solidFill>
                  <a:srgbClr val="0000FF"/>
                </a:solidFill>
                <a:latin typeface="ArialNarrow"/>
              </a:rPr>
              <a:t>h:commandButton </a:t>
            </a:r>
            <a:r>
              <a:rPr lang="en-US" sz="1800" dirty="0">
                <a:solidFill>
                  <a:srgbClr val="0000FF"/>
                </a:solidFill>
                <a:latin typeface="ArialNarrow"/>
              </a:rPr>
              <a:t>that surrounds f:ajax).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925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Web apps in general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Ajax in general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Ajax integrated with JSF 2.0</a:t>
            </a:r>
          </a:p>
          <a:p>
            <a:r>
              <a:rPr lang="en-US" dirty="0" smtClean="0"/>
              <a:t> </a:t>
            </a:r>
            <a:r>
              <a:rPr lang="en-US" b="1" dirty="0"/>
              <a:t>Using f:ajax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Overview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render: specifying elements to update on client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execute: specifying elements to process on server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event: specifying user events to respond </a:t>
            </a:r>
            <a:r>
              <a:rPr lang="en-US" sz="2800" dirty="0" smtClean="0"/>
              <a:t>to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83967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execute="@form"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67" y="1143000"/>
            <a:ext cx="889606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7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Facelets</a:t>
            </a:r>
            <a:r>
              <a:rPr lang="en-US" dirty="0"/>
              <a:t>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6" y="1066799"/>
            <a:ext cx="8889274" cy="5402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600" y="5884675"/>
            <a:ext cx="7391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Narrow"/>
              </a:rPr>
              <a:t>I didn’t need to give explicit ids to the input fields. </a:t>
            </a:r>
            <a:r>
              <a:rPr lang="en-US" sz="1800" dirty="0" smtClean="0">
                <a:solidFill>
                  <a:srgbClr val="0000FF"/>
                </a:solidFill>
                <a:latin typeface="ArialNarrow"/>
              </a:rPr>
              <a:t>JSF  generates </a:t>
            </a:r>
            <a:r>
              <a:rPr lang="en-US" sz="1800" dirty="0">
                <a:solidFill>
                  <a:srgbClr val="0000FF"/>
                </a:solidFill>
                <a:latin typeface="ArialNarrow"/>
              </a:rPr>
              <a:t>ids automatically when no id </a:t>
            </a:r>
            <a:r>
              <a:rPr lang="en-US" sz="1800" dirty="0" smtClean="0">
                <a:solidFill>
                  <a:srgbClr val="0000FF"/>
                </a:solidFill>
                <a:latin typeface="ArialNarrow"/>
              </a:rPr>
              <a:t>specified. Since </a:t>
            </a:r>
            <a:r>
              <a:rPr lang="en-US" sz="1800" dirty="0">
                <a:solidFill>
                  <a:srgbClr val="0000FF"/>
                </a:solidFill>
                <a:latin typeface="ArialNarrow"/>
              </a:rPr>
              <a:t>@form was given, JSF finds all elements in current form and sends them to server for processing.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3705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3" y="1410299"/>
            <a:ext cx="8850167" cy="41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Code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6" y="942703"/>
            <a:ext cx="7358508" cy="52294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8400" y="5050827"/>
            <a:ext cx="6629399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Narrow"/>
              </a:rPr>
              <a:t>The message starts off as an empty String. Once the button is pressed, </a:t>
            </a:r>
            <a:r>
              <a:rPr lang="en-US" sz="1600" dirty="0" err="1">
                <a:solidFill>
                  <a:srgbClr val="0000FF"/>
                </a:solidFill>
                <a:latin typeface="ArialNarrow"/>
              </a:rPr>
              <a:t>showBalance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 changes the message 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to either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an error message or a string showing the balance. Then JSF replaces the h:outputText value in 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the DOM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with the new message. This is same supporting class as shown in previous section on annotations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. </a:t>
            </a:r>
            <a:r>
              <a:rPr lang="en-US" sz="1600" dirty="0" err="1" smtClean="0">
                <a:solidFill>
                  <a:srgbClr val="0000FF"/>
                </a:solidFill>
                <a:latin typeface="ArialNarrow"/>
              </a:rPr>
              <a:t>CustomerSimpleMap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is just a lookup table of a few customers, and is shown in the previous section (plus is </a:t>
            </a:r>
            <a:r>
              <a:rPr lang="en-US" sz="1600" dirty="0" smtClean="0">
                <a:solidFill>
                  <a:srgbClr val="0000FF"/>
                </a:solidFill>
                <a:latin typeface="ArialNarrow"/>
              </a:rPr>
              <a:t>in the </a:t>
            </a:r>
            <a:r>
              <a:rPr lang="en-US" sz="1600" dirty="0">
                <a:solidFill>
                  <a:srgbClr val="0000FF"/>
                </a:solidFill>
                <a:latin typeface="ArialNarrow"/>
              </a:rPr>
              <a:t>downloadable source code).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873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BankingBeanBase.java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9863"/>
            <a:ext cx="9165190" cy="5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77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66800"/>
            <a:ext cx="88764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18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event: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Specifying User Events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to Respond To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8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attribute of f:ajax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1066800"/>
            <a:ext cx="875717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07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Events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861855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Apps?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Downsides to browser-based apps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GUI is poor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/>
              <a:t>HTML is OK for static documents, but lousy for programs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inefficient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/>
              <a:t>HTTP is poor protocol for the way we now use Web </a:t>
            </a:r>
            <a:r>
              <a:rPr lang="en-US" dirty="0" smtClean="0"/>
              <a:t>app</a:t>
            </a:r>
          </a:p>
          <a:p>
            <a:r>
              <a:rPr lang="en-US" b="1" dirty="0" smtClean="0"/>
              <a:t>So </a:t>
            </a:r>
            <a:r>
              <a:rPr lang="en-US" b="1" dirty="0"/>
              <a:t>why does everyone want Web apps?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Universal access</a:t>
            </a:r>
          </a:p>
          <a:p>
            <a:pPr lvl="2"/>
            <a:r>
              <a:rPr lang="en-US" dirty="0" smtClean="0"/>
              <a:t> </a:t>
            </a:r>
            <a:r>
              <a:rPr lang="en-US" sz="2400" dirty="0"/>
              <a:t>Everyone already has </a:t>
            </a:r>
            <a:r>
              <a:rPr lang="en-US" sz="2400" dirty="0" smtClean="0"/>
              <a:t>a browser </a:t>
            </a:r>
            <a:r>
              <a:rPr lang="en-US" sz="2400" dirty="0"/>
              <a:t>installed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Any computer on the </a:t>
            </a:r>
            <a:r>
              <a:rPr lang="en-US" sz="2400" dirty="0" smtClean="0"/>
              <a:t>network can </a:t>
            </a:r>
            <a:r>
              <a:rPr lang="en-US" sz="2400" dirty="0"/>
              <a:t>access content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Automatic “updates”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Content comes from server</a:t>
            </a:r>
            <a:r>
              <a:rPr lang="en-US" sz="2400" dirty="0" smtClean="0"/>
              <a:t>, so </a:t>
            </a:r>
            <a:r>
              <a:rPr lang="en-US" sz="2400" dirty="0"/>
              <a:t>is never out of date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46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On-the-Fly</a:t>
            </a:r>
            <a:br>
              <a:rPr lang="en-US" dirty="0"/>
            </a:br>
            <a:r>
              <a:rPr lang="en-US" dirty="0"/>
              <a:t>Temperature Converter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66800"/>
            <a:ext cx="871395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44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Facelets</a:t>
            </a:r>
            <a:r>
              <a:rPr lang="en-US" dirty="0"/>
              <a:t>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841363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4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172" y="1066800"/>
            <a:ext cx="6014427" cy="56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6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7010400" cy="56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7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b="0" dirty="0"/>
              <a:t>54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" y="927462"/>
            <a:ext cx="9060080" cy="55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79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D0000"/>
                </a:solidFill>
                <a:latin typeface="Arial-BoldMT"/>
              </a:rPr>
              <a:t>Summary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066800"/>
            <a:ext cx="899580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Ajax?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92332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8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Apps</a:t>
            </a:r>
            <a:br>
              <a:rPr lang="en-US" dirty="0"/>
            </a:br>
            <a:r>
              <a:rPr lang="en-US" dirty="0"/>
              <a:t>vs. Ajax Apps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5" y="1066800"/>
            <a:ext cx="900800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Ajax in JSF?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dirty="0"/>
              <a:t>Why a JSF-specific Ajax library?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 </a:t>
            </a:r>
            <a:r>
              <a:rPr lang="en-US" dirty="0"/>
              <a:t>There are tons of Ajax libraries already (</a:t>
            </a:r>
            <a:r>
              <a:rPr lang="en-US" dirty="0" err="1"/>
              <a:t>jQuery</a:t>
            </a:r>
            <a:r>
              <a:rPr lang="en-US" dirty="0"/>
              <a:t>, DWR</a:t>
            </a:r>
            <a:r>
              <a:rPr lang="en-US" dirty="0" smtClean="0"/>
              <a:t>, GWT</a:t>
            </a:r>
            <a:r>
              <a:rPr lang="en-US" dirty="0"/>
              <a:t>, etc</a:t>
            </a:r>
            <a:r>
              <a:rPr lang="en-US" dirty="0" smtClean="0"/>
              <a:t>.). Why </a:t>
            </a:r>
            <a:r>
              <a:rPr lang="en-US" dirty="0"/>
              <a:t>invent a new one for JSF?</a:t>
            </a:r>
          </a:p>
          <a:p>
            <a:pPr>
              <a:spcBef>
                <a:spcPts val="300"/>
              </a:spcBef>
            </a:pPr>
            <a:r>
              <a:rPr lang="en-US" sz="2400" b="1" dirty="0" smtClean="0"/>
              <a:t>Advantages </a:t>
            </a:r>
            <a:r>
              <a:rPr lang="en-US" sz="2400" b="1" dirty="0"/>
              <a:t>of a JSF-specific Ajax approach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 </a:t>
            </a:r>
            <a:r>
              <a:rPr lang="en-US" dirty="0"/>
              <a:t>Client </a:t>
            </a:r>
            <a:r>
              <a:rPr lang="en-US" dirty="0" smtClean="0"/>
              <a:t>side:</a:t>
            </a:r>
            <a:endParaRPr lang="en-US" dirty="0"/>
          </a:p>
          <a:p>
            <a:pPr lvl="2">
              <a:spcBef>
                <a:spcPts val="300"/>
              </a:spcBef>
            </a:pPr>
            <a:r>
              <a:rPr lang="en-US" sz="2400" dirty="0" smtClean="0"/>
              <a:t> </a:t>
            </a:r>
            <a:r>
              <a:rPr lang="en-US" sz="2400" dirty="0"/>
              <a:t>You can update </a:t>
            </a:r>
            <a:r>
              <a:rPr lang="en-US" sz="2400" i="1" dirty="0"/>
              <a:t>JSF </a:t>
            </a:r>
            <a:r>
              <a:rPr lang="en-US" sz="2400" dirty="0"/>
              <a:t>elements (</a:t>
            </a:r>
            <a:r>
              <a:rPr lang="en-US" sz="2400" dirty="0" err="1"/>
              <a:t>h:outputText</a:t>
            </a:r>
            <a:r>
              <a:rPr lang="en-US" sz="2400" dirty="0"/>
              <a:t>, h:inputText</a:t>
            </a:r>
            <a:r>
              <a:rPr lang="en-US" sz="2400" dirty="0" smtClean="0"/>
              <a:t>, h:selectOneMenu</a:t>
            </a:r>
            <a:r>
              <a:rPr lang="en-US" sz="2400" dirty="0"/>
              <a:t>, etc</a:t>
            </a:r>
            <a:r>
              <a:rPr lang="en-US" sz="2400" dirty="0" smtClean="0"/>
              <a:t>.)  </a:t>
            </a:r>
            <a:r>
              <a:rPr lang="en-US" sz="2400" dirty="0"/>
              <a:t>It would be very unwieldy if Ajax updates were entirely </a:t>
            </a:r>
            <a:r>
              <a:rPr lang="en-US" sz="2400" dirty="0" smtClean="0"/>
              <a:t>separate  elements </a:t>
            </a:r>
            <a:r>
              <a:rPr lang="en-US" sz="2400" dirty="0"/>
              <a:t>from the Ajax UI elements</a:t>
            </a:r>
          </a:p>
          <a:p>
            <a:pPr lvl="2">
              <a:spcBef>
                <a:spcPts val="300"/>
              </a:spcBef>
            </a:pPr>
            <a:r>
              <a:rPr lang="en-US" sz="2400" dirty="0" smtClean="0"/>
              <a:t>You don’t have to write JavaScript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dirty="0" smtClean="0"/>
              <a:t> </a:t>
            </a:r>
            <a:r>
              <a:rPr lang="en-US" dirty="0"/>
              <a:t>Server side</a:t>
            </a:r>
          </a:p>
          <a:p>
            <a:pPr lvl="2">
              <a:spcBef>
                <a:spcPts val="300"/>
              </a:spcBef>
            </a:pPr>
            <a:r>
              <a:rPr lang="en-US" sz="2400" dirty="0" smtClean="0"/>
              <a:t> </a:t>
            </a:r>
            <a:r>
              <a:rPr lang="en-US" sz="2400" dirty="0"/>
              <a:t>Ajax calls know about JSF managed </a:t>
            </a:r>
            <a:r>
              <a:rPr lang="en-US" sz="2400" dirty="0" smtClean="0"/>
              <a:t>beans – </a:t>
            </a:r>
            <a:r>
              <a:rPr lang="en-US" sz="2400" dirty="0"/>
              <a:t>Including reading form fields and setting bean properties</a:t>
            </a:r>
          </a:p>
          <a:p>
            <a:pPr lvl="2">
              <a:spcBef>
                <a:spcPts val="300"/>
              </a:spcBef>
            </a:pPr>
            <a:r>
              <a:rPr lang="en-US" sz="2400" dirty="0" smtClean="0"/>
              <a:t> </a:t>
            </a:r>
            <a:r>
              <a:rPr lang="en-US" sz="2400" dirty="0"/>
              <a:t>You don’t have to write servlets and parse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05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f:ajax – Overview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</a:t>
            </a:r>
          </a:p>
          <a:p>
            <a:pPr marL="457200" lvl="1" indent="0">
              <a:buNone/>
            </a:pPr>
            <a:r>
              <a:rPr lang="en-US" sz="2800" dirty="0" smtClean="0"/>
              <a:t>  &lt;</a:t>
            </a:r>
            <a:r>
              <a:rPr lang="en-US" sz="2800" dirty="0" err="1"/>
              <a:t>h:commandButton</a:t>
            </a:r>
            <a:r>
              <a:rPr lang="en-US" sz="2800" dirty="0"/>
              <a:t> … action="…"&gt;</a:t>
            </a:r>
          </a:p>
          <a:p>
            <a:pPr marL="400050" lvl="1" indent="0"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f:ajax</a:t>
            </a:r>
            <a:r>
              <a:rPr lang="en-US" sz="2800" dirty="0">
                <a:solidFill>
                  <a:srgbClr val="FF0000"/>
                </a:solidFill>
              </a:rPr>
              <a:t> render="id1"/&gt;</a:t>
            </a:r>
          </a:p>
          <a:p>
            <a:pPr marL="400050" lvl="1" indent="0">
              <a:buNone/>
            </a:pPr>
            <a:r>
              <a:rPr lang="en-US" sz="2800" dirty="0" smtClean="0"/>
              <a:t>   &lt;/</a:t>
            </a:r>
            <a:r>
              <a:rPr lang="en-US" sz="2800" dirty="0" err="1"/>
              <a:t>h:commandButton</a:t>
            </a:r>
            <a:r>
              <a:rPr lang="en-US" sz="2800" dirty="0"/>
              <a:t>&gt;</a:t>
            </a:r>
          </a:p>
          <a:p>
            <a:pPr marL="400050" lvl="1" indent="0">
              <a:buNone/>
            </a:pPr>
            <a:r>
              <a:rPr lang="en-US" sz="2800" dirty="0" smtClean="0"/>
              <a:t>   &lt;</a:t>
            </a:r>
            <a:r>
              <a:rPr lang="en-US" sz="2800" dirty="0" err="1"/>
              <a:t>h:outputText</a:t>
            </a:r>
            <a:r>
              <a:rPr lang="en-US" sz="2800" dirty="0"/>
              <a:t> … value="#{…}" </a:t>
            </a:r>
            <a:r>
              <a:rPr lang="en-US" sz="2800" dirty="0">
                <a:solidFill>
                  <a:srgbClr val="FF0000"/>
                </a:solidFill>
              </a:rPr>
              <a:t>id="id1"</a:t>
            </a:r>
            <a:r>
              <a:rPr lang="en-US" sz="2800" dirty="0"/>
              <a:t>/&gt;</a:t>
            </a:r>
          </a:p>
          <a:p>
            <a:r>
              <a:rPr lang="en-US" dirty="0" smtClean="0"/>
              <a:t> </a:t>
            </a:r>
            <a:r>
              <a:rPr lang="en-US" b="1" dirty="0"/>
              <a:t>Interpretation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When the pushbutton is pressed, go to server, run the action</a:t>
            </a:r>
            <a:r>
              <a:rPr lang="en-US" sz="2800" dirty="0" smtClean="0"/>
              <a:t>, compute </a:t>
            </a:r>
            <a:r>
              <a:rPr lang="en-US" sz="2800" dirty="0"/>
              <a:t>the value of the JSF element whose id is “id1”, </a:t>
            </a:r>
            <a:r>
              <a:rPr lang="en-US" sz="2800" dirty="0" smtClean="0"/>
              <a:t>send that </a:t>
            </a:r>
            <a:r>
              <a:rPr lang="en-US" sz="2800" dirty="0"/>
              <a:t>value back to the client, then replace that element in </a:t>
            </a:r>
            <a:r>
              <a:rPr lang="en-US" sz="2800" dirty="0" smtClean="0"/>
              <a:t>the DOM </a:t>
            </a:r>
            <a:r>
              <a:rPr lang="en-US" sz="2800" dirty="0"/>
              <a:t>with the new value.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15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for Action </a:t>
            </a:r>
            <a:r>
              <a:rPr lang="en-US" dirty="0" smtClean="0"/>
              <a:t>Controller Methods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15" y="1017528"/>
            <a:ext cx="8844585" cy="533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83555"/>
      </p:ext>
    </p:extLst>
  </p:cSld>
  <p:clrMapOvr>
    <a:masterClrMapping/>
  </p:clrMapOvr>
</p:sld>
</file>

<file path=ppt/theme/theme1.xml><?xml version="1.0" encoding="utf-8"?>
<a:theme xmlns:a="http://schemas.openxmlformats.org/drawingml/2006/main" name="eGov-Template">
  <a:themeElements>
    <a:clrScheme name="egovernmen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governme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governm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overnm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eGov-Template</Template>
  <TotalTime>928</TotalTime>
  <Words>752</Words>
  <Application>Microsoft Office PowerPoint</Application>
  <PresentationFormat>On-screen Show (4:3)</PresentationFormat>
  <Paragraphs>81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Arial-BoldMT</vt:lpstr>
      <vt:lpstr>ArialNarrow</vt:lpstr>
      <vt:lpstr>Courier New</vt:lpstr>
      <vt:lpstr>Times New Roman</vt:lpstr>
      <vt:lpstr>Verdana</vt:lpstr>
      <vt:lpstr>Wingdings</vt:lpstr>
      <vt:lpstr>eGov-Template</vt:lpstr>
      <vt:lpstr>PowerPoint Presentation</vt:lpstr>
      <vt:lpstr>Outline</vt:lpstr>
      <vt:lpstr>Why Web Apps?</vt:lpstr>
      <vt:lpstr>Why Ajax?</vt:lpstr>
      <vt:lpstr>Traditional Web Apps vs. Ajax Apps</vt:lpstr>
      <vt:lpstr>Why Ajax in JSF?</vt:lpstr>
      <vt:lpstr>f:ajax – Overview</vt:lpstr>
      <vt:lpstr>Simplest Form</vt:lpstr>
      <vt:lpstr>Signature for Action Controller Methods</vt:lpstr>
      <vt:lpstr>render: Specifying Elements to Update on Client</vt:lpstr>
      <vt:lpstr>The render attribute of f:ajax</vt:lpstr>
      <vt:lpstr>Non-Ajax Version</vt:lpstr>
      <vt:lpstr>Ajax Version</vt:lpstr>
      <vt:lpstr>Bean Code</vt:lpstr>
      <vt:lpstr>Results</vt:lpstr>
      <vt:lpstr>execute: Specifying Elements to Process on Server</vt:lpstr>
      <vt:lpstr>The execute attribute of f:ajax</vt:lpstr>
      <vt:lpstr>Facelets Code</vt:lpstr>
      <vt:lpstr>Bean Code</vt:lpstr>
      <vt:lpstr>Results</vt:lpstr>
      <vt:lpstr>Using execute="@form"</vt:lpstr>
      <vt:lpstr>Facelets Code</vt:lpstr>
      <vt:lpstr>Bean Code</vt:lpstr>
      <vt:lpstr>Bean Code</vt:lpstr>
      <vt:lpstr>BankingBeanBase.java</vt:lpstr>
      <vt:lpstr>Results</vt:lpstr>
      <vt:lpstr>event: Specifying User Events to Respond To</vt:lpstr>
      <vt:lpstr>The event attribute of f:ajax</vt:lpstr>
      <vt:lpstr>Default Events</vt:lpstr>
      <vt:lpstr>Example: On-the-Fly Temperature Converter</vt:lpstr>
      <vt:lpstr>Facelets Code</vt:lpstr>
      <vt:lpstr>Bean Code</vt:lpstr>
      <vt:lpstr>Bean Code</vt:lpstr>
      <vt:lpstr>Results 54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tinh</dc:creator>
  <cp:lastModifiedBy>pvtinh</cp:lastModifiedBy>
  <cp:revision>73</cp:revision>
  <cp:lastPrinted>2002-10-17T15:46:07Z</cp:lastPrinted>
  <dcterms:created xsi:type="dcterms:W3CDTF">2012-09-17T14:34:56Z</dcterms:created>
  <dcterms:modified xsi:type="dcterms:W3CDTF">2012-12-03T08:54:22Z</dcterms:modified>
</cp:coreProperties>
</file>