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344" r:id="rId2"/>
    <p:sldId id="374" r:id="rId3"/>
    <p:sldId id="383" r:id="rId4"/>
    <p:sldId id="378" r:id="rId5"/>
    <p:sldId id="379" r:id="rId6"/>
    <p:sldId id="382" r:id="rId7"/>
    <p:sldId id="380" r:id="rId8"/>
    <p:sldId id="381" r:id="rId9"/>
  </p:sldIdLst>
  <p:sldSz cx="9144000" cy="6858000" type="screen4x3"/>
  <p:notesSz cx="70485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BD5"/>
    <a:srgbClr val="8B8EFD"/>
    <a:srgbClr val="F8E2E2"/>
    <a:srgbClr val="EDEBF3"/>
    <a:srgbClr val="EDEAF4"/>
    <a:srgbClr val="67B2F7"/>
    <a:srgbClr val="99CCFF"/>
    <a:srgbClr val="007ABE"/>
    <a:srgbClr val="33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8" autoAdjust="0"/>
    <p:restoredTop sz="62331" autoAdjust="0"/>
  </p:normalViewPr>
  <p:slideViewPr>
    <p:cSldViewPr>
      <p:cViewPr>
        <p:scale>
          <a:sx n="58" d="100"/>
          <a:sy n="58" d="100"/>
        </p:scale>
        <p:origin x="-1046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notesViewPr>
    <p:cSldViewPr>
      <p:cViewPr varScale="1">
        <p:scale>
          <a:sx n="59" d="100"/>
          <a:sy n="59" d="100"/>
        </p:scale>
        <p:origin x="-1548" y="-72"/>
      </p:cViewPr>
      <p:guideLst>
        <p:guide orient="horz" pos="2880"/>
        <p:guide pos="22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C2AE135-AF1C-4082-9A55-15B8B1AEA2B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825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343400"/>
            <a:ext cx="5168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A556C792-FF26-423E-BC6E-CAA1986DA7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CAC92-5B9E-40E4-91FF-8561FAFEFF79}" type="slidenum">
              <a:rPr lang="en-US"/>
              <a:pPr/>
              <a:t>1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2060"/>
              </a:buClr>
              <a:buSzPct val="100000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1D00-18CF-4C55-9A7E-639E49104C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4F3F0-2C33-40B2-80CA-8F18272C75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B811-96D8-4275-85D9-249D2A1443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0"/>
            <a:ext cx="6400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2A992-022E-4613-910E-BD2B97C1FA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2" name="Picture 1036" descr="eGov Bann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-3175"/>
            <a:ext cx="2819400" cy="927100"/>
          </a:xfrm>
          <a:prstGeom prst="rect">
            <a:avLst/>
          </a:prstGeom>
          <a:noFill/>
        </p:spPr>
      </p:pic>
      <p:sp>
        <p:nvSpPr>
          <p:cNvPr id="30722" name="Line 1026"/>
          <p:cNvSpPr>
            <a:spLocks noChangeShapeType="1"/>
          </p:cNvSpPr>
          <p:nvPr/>
        </p:nvSpPr>
        <p:spPr bwMode="auto">
          <a:xfrm>
            <a:off x="1257300" y="965200"/>
            <a:ext cx="7886700" cy="0"/>
          </a:xfrm>
          <a:prstGeom prst="line">
            <a:avLst/>
          </a:prstGeom>
          <a:noFill/>
          <a:ln w="88900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4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25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5532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0726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endParaRPr lang="en-US"/>
          </a:p>
        </p:txBody>
      </p:sp>
      <p:sp>
        <p:nvSpPr>
          <p:cNvPr id="30727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C6FD755B-FF02-4C20-A3C8-AA215792D9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6" r:id="rId3"/>
    <p:sldLayoutId id="2147483655" r:id="rId4"/>
  </p:sldLayoutIdLst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33"/>
        </a:buClr>
        <a:buSzPct val="80000"/>
        <a:buFont typeface="Wingdings" pitchFamily="2" charset="2"/>
        <a:buChar char="®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itchFamily="2" charset="2"/>
        <a:buChar char="®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87B01"/>
        </a:buClr>
        <a:buSzPct val="60000"/>
        <a:buFont typeface="Wingdings" pitchFamily="2" charset="2"/>
        <a:buChar char="®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15E01"/>
        </a:buClr>
        <a:buSzPct val="60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2438400" y="3810000"/>
            <a:ext cx="6705600" cy="273995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>
            <a:prstShdw prst="shdw17" dist="127633" dir="342636">
              <a:schemeClr val="tx1"/>
            </a:prstShdw>
          </a:effectLst>
        </p:spPr>
        <p:txBody>
          <a:bodyPr wrap="square" t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Chính phủ điện tử</a:t>
            </a:r>
            <a:r>
              <a:rPr lang="en-US" b="1">
                <a:latin typeface="Courier New" pitchFamily="49" charset="0"/>
              </a:rPr>
              <a:t/>
            </a:r>
            <a:br>
              <a:rPr lang="en-US" b="1">
                <a:latin typeface="Courier New" pitchFamily="49" charset="0"/>
              </a:rPr>
            </a:br>
            <a:endParaRPr lang="en-US" sz="3600" b="1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b="1" smtClean="0">
                <a:cs typeface="Times New Roman" pitchFamily="18" charset="0"/>
              </a:rPr>
              <a:t>TS. Phạm V</a:t>
            </a:r>
            <a:r>
              <a:rPr lang="vi-VN" sz="2400" b="1" smtClean="0">
                <a:cs typeface="Times New Roman" pitchFamily="18" charset="0"/>
              </a:rPr>
              <a:t>ă</a:t>
            </a:r>
            <a:r>
              <a:rPr lang="en-US" sz="2400" b="1" smtClean="0">
                <a:cs typeface="Times New Roman" pitchFamily="18" charset="0"/>
              </a:rPr>
              <a:t>n Tính</a:t>
            </a:r>
          </a:p>
          <a:p>
            <a:pPr>
              <a:spcBef>
                <a:spcPct val="50000"/>
              </a:spcBef>
            </a:pPr>
            <a:r>
              <a:rPr lang="en-US" sz="2400" b="1" smtClean="0">
                <a:cs typeface="Times New Roman" pitchFamily="18" charset="0"/>
              </a:rPr>
              <a:t>Khoa CNTT, ĐH Nông Lâm TP.HCM</a:t>
            </a:r>
          </a:p>
          <a:p>
            <a:pPr>
              <a:spcBef>
                <a:spcPct val="50000"/>
              </a:spcBef>
            </a:pPr>
            <a:r>
              <a:rPr lang="en-US" sz="2400" b="1" smtClean="0">
                <a:cs typeface="Times New Roman" pitchFamily="18" charset="0"/>
              </a:rPr>
              <a:t>pvtinh@hcmuaf.edu.vn</a:t>
            </a:r>
            <a:endParaRPr lang="en-US" sz="2400" b="1">
              <a:cs typeface="Times New Roman" pitchFamily="18" charset="0"/>
            </a:endParaRPr>
          </a:p>
        </p:txBody>
      </p:sp>
      <p:pic>
        <p:nvPicPr>
          <p:cNvPr id="8" name="Picture 7" descr="Nhà QH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14400"/>
            <a:ext cx="3419494" cy="2667000"/>
          </a:xfrm>
          <a:prstGeom prst="rect">
            <a:avLst/>
          </a:prstGeom>
        </p:spPr>
      </p:pic>
      <p:pic>
        <p:nvPicPr>
          <p:cNvPr id="9" name="Picture 8" descr="NHNN.jpg"/>
          <p:cNvPicPr>
            <a:picLocks noChangeAspect="1"/>
          </p:cNvPicPr>
          <p:nvPr/>
        </p:nvPicPr>
        <p:blipFill>
          <a:blip r:embed="rId4" cstate="print"/>
          <a:srcRect l="10339"/>
          <a:stretch>
            <a:fillRect/>
          </a:stretch>
        </p:blipFill>
        <p:spPr>
          <a:xfrm>
            <a:off x="3429000" y="0"/>
            <a:ext cx="5715000" cy="3581400"/>
          </a:xfrm>
          <a:prstGeom prst="rect">
            <a:avLst/>
          </a:prstGeom>
        </p:spPr>
      </p:pic>
      <p:pic>
        <p:nvPicPr>
          <p:cNvPr id="10" name="Picture 9" descr="Nhà QH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581400"/>
            <a:ext cx="2511364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mtClean="0"/>
              <a:t>Module 1 - Tổng quan:</a:t>
            </a:r>
          </a:p>
          <a:p>
            <a:pPr lvl="1"/>
            <a:r>
              <a:rPr lang="en-US" smtClean="0"/>
              <a:t>Khái niệm về Chính phủ </a:t>
            </a:r>
            <a:r>
              <a:rPr lang="vi-VN" smtClean="0"/>
              <a:t>đ</a:t>
            </a:r>
            <a:r>
              <a:rPr lang="en-US" smtClean="0"/>
              <a:t>iện tử</a:t>
            </a:r>
          </a:p>
          <a:p>
            <a:pPr lvl="1"/>
            <a:r>
              <a:rPr lang="en-US" smtClean="0"/>
              <a:t>Các hình thức - dịch vụ của CPĐT</a:t>
            </a:r>
          </a:p>
          <a:p>
            <a:pPr lvl="1"/>
            <a:r>
              <a:rPr lang="en-US" smtClean="0"/>
              <a:t>Lợi ích</a:t>
            </a:r>
          </a:p>
          <a:p>
            <a:pPr lvl="1"/>
            <a:r>
              <a:rPr lang="en-US" smtClean="0"/>
              <a:t>Mô hình</a:t>
            </a:r>
          </a:p>
          <a:p>
            <a:pPr lvl="1"/>
            <a:r>
              <a:rPr lang="en-US" smtClean="0"/>
              <a:t>Các cấp </a:t>
            </a:r>
            <a:r>
              <a:rPr lang="vi-VN" smtClean="0"/>
              <a:t>độ</a:t>
            </a:r>
            <a:r>
              <a:rPr lang="en-US" smtClean="0"/>
              <a:t> dịch vụ trong chính quyền </a:t>
            </a:r>
            <a:r>
              <a:rPr lang="vi-VN" smtClean="0"/>
              <a:t>đ</a:t>
            </a:r>
            <a:r>
              <a:rPr lang="en-US" smtClean="0"/>
              <a:t>iện tử</a:t>
            </a:r>
          </a:p>
          <a:p>
            <a:pPr marL="914400" lvl="1" indent="-514350"/>
            <a:r>
              <a:rPr lang="en-US" smtClean="0"/>
              <a:t>Hiện trạng CPDT tại Việt Nam</a:t>
            </a:r>
          </a:p>
          <a:p>
            <a:pPr marL="914400" lvl="1" indent="-514350"/>
            <a:r>
              <a:rPr lang="en-US" smtClean="0"/>
              <a:t>Chiến l</a:t>
            </a:r>
            <a:r>
              <a:rPr lang="vi-VN" smtClean="0"/>
              <a:t>ượ</a:t>
            </a:r>
            <a:r>
              <a:rPr lang="en-US" smtClean="0"/>
              <a:t>c phát triển CPDT của TP.HCM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mtClean="0"/>
              <a:t>Module </a:t>
            </a:r>
            <a:r>
              <a:rPr lang="en-US" smtClean="0"/>
              <a:t>2 </a:t>
            </a:r>
            <a:r>
              <a:rPr lang="en-US" smtClean="0"/>
              <a:t>- Nguồn mở cho PM CPDT</a:t>
            </a:r>
          </a:p>
          <a:p>
            <a:pPr lvl="1"/>
            <a:r>
              <a:rPr lang="en-US" smtClean="0"/>
              <a:t>Định h</a:t>
            </a:r>
            <a:r>
              <a:rPr lang="vi-VN" smtClean="0"/>
              <a:t>ướ</a:t>
            </a:r>
            <a:r>
              <a:rPr lang="en-US" smtClean="0"/>
              <a:t>ng nguồn mở trong CPĐT</a:t>
            </a:r>
          </a:p>
          <a:p>
            <a:pPr lvl="1"/>
            <a:r>
              <a:rPr lang="en-US" smtClean="0"/>
              <a:t>Định h</a:t>
            </a:r>
            <a:r>
              <a:rPr lang="vi-VN" smtClean="0"/>
              <a:t>ướ</a:t>
            </a:r>
            <a:r>
              <a:rPr lang="en-US" smtClean="0"/>
              <a:t>ng nguồn mở trong CPĐT tại TP.HCM</a:t>
            </a:r>
          </a:p>
          <a:p>
            <a:pPr lvl="1"/>
            <a:r>
              <a:rPr lang="en-US" smtClean="0"/>
              <a:t>Các giải pháp công nghệ nguồn mở ứng dụng trong CPDT</a:t>
            </a:r>
          </a:p>
          <a:p>
            <a:pPr lvl="1"/>
            <a:r>
              <a:rPr lang="en-US" smtClean="0"/>
              <a:t>Giải pháp nguồn mở trong CPĐT của Hàn Quốc -EGovFrame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mtClean="0"/>
              <a:t>Module </a:t>
            </a:r>
            <a:r>
              <a:rPr lang="en-US" smtClean="0"/>
              <a:t>3 </a:t>
            </a:r>
            <a:r>
              <a:rPr lang="en-US" smtClean="0"/>
              <a:t>- Hệ thống PM CPDT</a:t>
            </a:r>
          </a:p>
          <a:p>
            <a:pPr lvl="1"/>
            <a:r>
              <a:rPr lang="en-US"/>
              <a:t>Kiến trúc hệ thống </a:t>
            </a:r>
            <a:r>
              <a:rPr lang="en-US" smtClean="0"/>
              <a:t>CPDT</a:t>
            </a:r>
            <a:endParaRPr lang="en-US" sz="2000"/>
          </a:p>
          <a:p>
            <a:pPr lvl="1"/>
            <a:r>
              <a:rPr lang="en-US"/>
              <a:t>SOA</a:t>
            </a:r>
            <a:endParaRPr lang="en-US" sz="2000"/>
          </a:p>
          <a:p>
            <a:pPr lvl="1"/>
            <a:r>
              <a:rPr lang="en-US"/>
              <a:t>Yêu cầu hệ thống</a:t>
            </a:r>
            <a:endParaRPr lang="en-US" sz="2000"/>
          </a:p>
          <a:p>
            <a:pPr lvl="1"/>
            <a:r>
              <a:rPr lang="en-US"/>
              <a:t>Các vấn đề cần giải quyết (liên thông, quy trình,..…)</a:t>
            </a:r>
            <a:endParaRPr lang="en-US" sz="2000"/>
          </a:p>
          <a:p>
            <a:pPr lvl="1"/>
            <a:r>
              <a:rPr lang="en-US"/>
              <a:t>Chứng thực số, chữ ký số, số hóa, KIOS,…</a:t>
            </a:r>
            <a:endParaRPr lang="en-US" sz="2000"/>
          </a:p>
          <a:p>
            <a:pPr lvl="1"/>
            <a:r>
              <a:rPr lang="en-US"/>
              <a:t>ESB, DataCenter</a:t>
            </a:r>
            <a:endParaRPr lang="en-US" sz="2000"/>
          </a:p>
          <a:p>
            <a:pPr lvl="1"/>
            <a:r>
              <a:rPr lang="en-US"/>
              <a:t>Giái pháp công nghệ nguồn mở cho CPDT 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mtClean="0"/>
              <a:t>Module 4 - Java Server Faces</a:t>
            </a:r>
          </a:p>
          <a:p>
            <a:pPr marL="914400" lvl="1" indent="-514350"/>
            <a:r>
              <a:rPr lang="en-US" smtClean="0"/>
              <a:t>Giới thiệu về JSF</a:t>
            </a:r>
          </a:p>
          <a:p>
            <a:pPr marL="914400" lvl="1" indent="-514350"/>
            <a:r>
              <a:rPr lang="en-US" smtClean="0"/>
              <a:t>JSF thông qua ví dụ</a:t>
            </a:r>
          </a:p>
          <a:p>
            <a:pPr marL="914400" lvl="1" indent="-514350"/>
            <a:r>
              <a:rPr lang="en-US" smtClean="0"/>
              <a:t>Managed Bean</a:t>
            </a:r>
          </a:p>
          <a:p>
            <a:pPr marL="914400" lvl="1" indent="-514350"/>
            <a:r>
              <a:rPr lang="en-US" smtClean="0"/>
              <a:t>Navigation</a:t>
            </a:r>
          </a:p>
          <a:p>
            <a:pPr marL="914400" lvl="1" indent="-514350"/>
            <a:r>
              <a:rPr lang="en-US" smtClean="0"/>
              <a:t>Standard JSF Tags</a:t>
            </a:r>
          </a:p>
          <a:p>
            <a:pPr marL="914400" lvl="1" indent="-514350"/>
            <a:r>
              <a:rPr lang="en-US" smtClean="0"/>
              <a:t>Table</a:t>
            </a:r>
          </a:p>
          <a:p>
            <a:pPr marL="914400" lvl="1" indent="-514350"/>
            <a:r>
              <a:rPr lang="en-US" smtClean="0"/>
              <a:t>CSS trong JSF</a:t>
            </a:r>
          </a:p>
          <a:p>
            <a:pPr marL="914400" lvl="1" indent="-514350"/>
            <a:r>
              <a:rPr lang="en-US" smtClean="0"/>
              <a:t>Conversion and Validation</a:t>
            </a:r>
          </a:p>
          <a:p>
            <a:pPr marL="914400" lvl="1" indent="-514350"/>
            <a:r>
              <a:rPr lang="en-US" smtClean="0"/>
              <a:t>Event handling (Xử lý sự kiện)</a:t>
            </a:r>
          </a:p>
          <a:p>
            <a:pPr marL="914400" lvl="1" indent="-514350"/>
            <a:r>
              <a:rPr lang="en-US" smtClean="0"/>
              <a:t>AJAX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Module 5 - Lập trình portlet trên cổng thông tin Liferay</a:t>
            </a:r>
          </a:p>
          <a:p>
            <a:pPr lvl="1"/>
            <a:r>
              <a:rPr lang="en-US" smtClean="0"/>
              <a:t>Tổng quan về portal và portlet</a:t>
            </a:r>
          </a:p>
          <a:p>
            <a:pPr lvl="1"/>
            <a:r>
              <a:rPr lang="en-US" smtClean="0"/>
              <a:t>Kiến trúc liferay</a:t>
            </a:r>
          </a:p>
          <a:p>
            <a:pPr lvl="1"/>
            <a:r>
              <a:rPr lang="en-US" smtClean="0"/>
              <a:t>Cài </a:t>
            </a:r>
            <a:r>
              <a:rPr lang="vi-VN" smtClean="0"/>
              <a:t>đặ</a:t>
            </a:r>
            <a:r>
              <a:rPr lang="en-US" smtClean="0"/>
              <a:t>t plugin liferay trong eclipse</a:t>
            </a:r>
          </a:p>
          <a:p>
            <a:pPr lvl="1"/>
            <a:r>
              <a:rPr lang="en-US" smtClean="0"/>
              <a:t>Thiết lập project: liferay portlet JSF trong eclipse</a:t>
            </a:r>
          </a:p>
          <a:p>
            <a:pPr lvl="1"/>
            <a:r>
              <a:rPr lang="en-US" smtClean="0"/>
              <a:t>Quản lý portlet</a:t>
            </a:r>
          </a:p>
          <a:p>
            <a:pPr lvl="1"/>
            <a:r>
              <a:rPr lang="en-US" smtClean="0"/>
              <a:t>Tạo Trang Và Gán Quyền Truy Cập Cho Trang</a:t>
            </a:r>
          </a:p>
          <a:p>
            <a:pPr lvl="1"/>
            <a:r>
              <a:rPr lang="en-US" smtClean="0"/>
              <a:t>Thiết lập CSDL và dịch vụ sử dụng service builder</a:t>
            </a:r>
          </a:p>
          <a:p>
            <a:pPr lvl="1"/>
            <a:r>
              <a:rPr lang="en-US" smtClean="0"/>
              <a:t>Quản trị ng</a:t>
            </a:r>
            <a:r>
              <a:rPr lang="vi-VN" smtClean="0"/>
              <a:t>ườ</a:t>
            </a:r>
            <a:r>
              <a:rPr lang="en-US" smtClean="0"/>
              <a:t>i dùng</a:t>
            </a:r>
          </a:p>
          <a:p>
            <a:pPr lvl="1"/>
            <a:r>
              <a:rPr lang="en-US" smtClean="0"/>
              <a:t>Tích hợp các dịch vụ LDAP, SSO trong liferay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</a:t>
            </a:r>
            <a:r>
              <a:rPr lang="vi-VN" smtClean="0"/>
              <a:t>ươ</a:t>
            </a:r>
            <a:r>
              <a:rPr lang="en-US" smtClean="0"/>
              <a:t>ng thức tính </a:t>
            </a:r>
            <a:r>
              <a:rPr lang="vi-VN" smtClean="0"/>
              <a:t>đ</a:t>
            </a:r>
            <a:r>
              <a:rPr lang="en-US" smtClean="0"/>
              <a:t>iểm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Lên lớp: 10%</a:t>
            </a:r>
          </a:p>
          <a:p>
            <a:r>
              <a:rPr lang="en-US" smtClean="0"/>
              <a:t>Project: 50%</a:t>
            </a:r>
          </a:p>
          <a:p>
            <a:r>
              <a:rPr lang="en-US" smtClean="0"/>
              <a:t>Báo cáo – Thi vấn </a:t>
            </a:r>
            <a:r>
              <a:rPr lang="vi-VN" smtClean="0"/>
              <a:t>đá</a:t>
            </a:r>
            <a:r>
              <a:rPr lang="en-US" smtClean="0"/>
              <a:t>p: 40%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DAVID GEARY, CAY HORSTMANN - </a:t>
            </a:r>
            <a:r>
              <a:rPr lang="en-US" sz="2400" b="1" smtClean="0"/>
              <a:t>core JavaServer™ Faces, </a:t>
            </a:r>
            <a:r>
              <a:rPr lang="en-US" sz="2400" smtClean="0"/>
              <a:t>Addison Wesley</a:t>
            </a:r>
            <a:endParaRPr lang="en-US" sz="2400" b="1" smtClean="0"/>
          </a:p>
          <a:p>
            <a:r>
              <a:rPr lang="en-US" sz="2400" b="1" smtClean="0"/>
              <a:t>Beginning JavaServer Faces</a:t>
            </a:r>
            <a:r>
              <a:rPr lang="en-US" sz="2400" smtClean="0"/>
              <a:t>, Wiley publishing</a:t>
            </a:r>
          </a:p>
          <a:p>
            <a:r>
              <a:rPr lang="en-US" sz="2400" smtClean="0"/>
              <a:t>KITO D. MANN, </a:t>
            </a:r>
            <a:r>
              <a:rPr lang="en-US" sz="2400" b="1" smtClean="0"/>
              <a:t>JavaServer Faces in Action</a:t>
            </a:r>
            <a:r>
              <a:rPr lang="en-US" sz="2400" smtClean="0"/>
              <a:t>, Manning Publications</a:t>
            </a:r>
          </a:p>
          <a:p>
            <a:r>
              <a:rPr lang="en-US" sz="2400" smtClean="0"/>
              <a:t>Bill Dudney, </a:t>
            </a:r>
            <a:r>
              <a:rPr lang="en-US" sz="2400" b="1" smtClean="0"/>
              <a:t>Mastering JavaServer™ Faces, </a:t>
            </a:r>
            <a:r>
              <a:rPr lang="en-US" sz="2400" smtClean="0"/>
              <a:t>Wiley publishing</a:t>
            </a:r>
          </a:p>
          <a:p>
            <a:r>
              <a:rPr lang="en-US" sz="2400" b="1" smtClean="0"/>
              <a:t>Robert Chen, Liferay Beginner's Guide, </a:t>
            </a:r>
            <a:r>
              <a:rPr lang="en-US" sz="2400" smtClean="0"/>
              <a:t>Packt Publishing </a:t>
            </a:r>
          </a:p>
          <a:p>
            <a:r>
              <a:rPr lang="en-US" sz="2400" smtClean="0"/>
              <a:t>Ashish Sarin, </a:t>
            </a:r>
            <a:r>
              <a:rPr lang="en-US" sz="2400" b="1" smtClean="0"/>
              <a:t>Portlets in Action</a:t>
            </a:r>
            <a:r>
              <a:rPr lang="en-US" sz="2400" smtClean="0"/>
              <a:t>, Manning Publications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ov-Template">
  <a:themeElements>
    <a:clrScheme name="egovernmen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governme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BDDFF"/>
            </a:gs>
            <a:gs pos="100000">
              <a:srgbClr val="F8E2E2"/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BDDFF"/>
            </a:gs>
            <a:gs pos="100000">
              <a:srgbClr val="F8E2E2"/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governmen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overnmen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eGov-Template</Template>
  <TotalTime>103</TotalTime>
  <Words>369</Words>
  <Application>Microsoft Office PowerPoint</Application>
  <PresentationFormat>On-screen Show (4:3)</PresentationFormat>
  <Paragraphs>66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eGov-Template</vt:lpstr>
      <vt:lpstr>Slide 1</vt:lpstr>
      <vt:lpstr>Nội dung</vt:lpstr>
      <vt:lpstr>Nội dung</vt:lpstr>
      <vt:lpstr>Nội dung</vt:lpstr>
      <vt:lpstr>Nội dung</vt:lpstr>
      <vt:lpstr>Nội dung</vt:lpstr>
      <vt:lpstr>Phương thức tính điểm</vt:lpstr>
      <vt:lpstr>Tài liệu tham khảo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tinh</dc:creator>
  <cp:lastModifiedBy>tinh</cp:lastModifiedBy>
  <cp:revision>13</cp:revision>
  <cp:lastPrinted>2002-10-17T15:46:07Z</cp:lastPrinted>
  <dcterms:created xsi:type="dcterms:W3CDTF">2012-09-17T14:34:56Z</dcterms:created>
  <dcterms:modified xsi:type="dcterms:W3CDTF">2012-09-25T03:29:45Z</dcterms:modified>
</cp:coreProperties>
</file>