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4"/>
  </p:notesMasterIdLst>
  <p:handoutMasterIdLst>
    <p:handoutMasterId r:id="rId45"/>
  </p:handoutMasterIdLst>
  <p:sldIdLst>
    <p:sldId id="344" r:id="rId2"/>
    <p:sldId id="383" r:id="rId3"/>
    <p:sldId id="384" r:id="rId4"/>
    <p:sldId id="386" r:id="rId5"/>
    <p:sldId id="401" r:id="rId6"/>
    <p:sldId id="385" r:id="rId7"/>
    <p:sldId id="387" r:id="rId8"/>
    <p:sldId id="388" r:id="rId9"/>
    <p:sldId id="389" r:id="rId10"/>
    <p:sldId id="390" r:id="rId11"/>
    <p:sldId id="391" r:id="rId12"/>
    <p:sldId id="392" r:id="rId13"/>
    <p:sldId id="394" r:id="rId14"/>
    <p:sldId id="395" r:id="rId15"/>
    <p:sldId id="397" r:id="rId16"/>
    <p:sldId id="398" r:id="rId17"/>
    <p:sldId id="399" r:id="rId18"/>
    <p:sldId id="400" r:id="rId19"/>
    <p:sldId id="396" r:id="rId20"/>
    <p:sldId id="402" r:id="rId21"/>
    <p:sldId id="403" r:id="rId22"/>
    <p:sldId id="404" r:id="rId23"/>
    <p:sldId id="405" r:id="rId24"/>
    <p:sldId id="406" r:id="rId25"/>
    <p:sldId id="407" r:id="rId26"/>
    <p:sldId id="408" r:id="rId27"/>
    <p:sldId id="409" r:id="rId28"/>
    <p:sldId id="410" r:id="rId29"/>
    <p:sldId id="411" r:id="rId30"/>
    <p:sldId id="412" r:id="rId31"/>
    <p:sldId id="414" r:id="rId32"/>
    <p:sldId id="415" r:id="rId33"/>
    <p:sldId id="416" r:id="rId34"/>
    <p:sldId id="417" r:id="rId35"/>
    <p:sldId id="418" r:id="rId36"/>
    <p:sldId id="419" r:id="rId37"/>
    <p:sldId id="420" r:id="rId38"/>
    <p:sldId id="421" r:id="rId39"/>
    <p:sldId id="422" r:id="rId40"/>
    <p:sldId id="423" r:id="rId41"/>
    <p:sldId id="424" r:id="rId42"/>
    <p:sldId id="373" r:id="rId43"/>
  </p:sldIdLst>
  <p:sldSz cx="9144000" cy="6858000" type="screen4x3"/>
  <p:notesSz cx="7048500" cy="9144000"/>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ABD5"/>
    <a:srgbClr val="8B8EFD"/>
    <a:srgbClr val="F8E2E2"/>
    <a:srgbClr val="EDEBF3"/>
    <a:srgbClr val="EDEAF4"/>
    <a:srgbClr val="67B2F7"/>
    <a:srgbClr val="99CCFF"/>
    <a:srgbClr val="007ABE"/>
    <a:srgbClr val="33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778" autoAdjust="0"/>
    <p:restoredTop sz="62331" autoAdjust="0"/>
  </p:normalViewPr>
  <p:slideViewPr>
    <p:cSldViewPr>
      <p:cViewPr varScale="1">
        <p:scale>
          <a:sx n="56" d="100"/>
          <a:sy n="56" d="100"/>
        </p:scale>
        <p:origin x="-111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76"/>
    </p:cViewPr>
  </p:sorterViewPr>
  <p:notesViewPr>
    <p:cSldViewPr>
      <p:cViewPr varScale="1">
        <p:scale>
          <a:sx n="59" d="100"/>
          <a:sy n="59" d="100"/>
        </p:scale>
        <p:origin x="-1548" y="-72"/>
      </p:cViewPr>
      <p:guideLst>
        <p:guide orient="horz" pos="2880"/>
        <p:guide pos="222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054350" cy="457200"/>
          </a:xfrm>
          <a:prstGeom prst="rect">
            <a:avLst/>
          </a:prstGeom>
          <a:noFill/>
          <a:ln w="9525">
            <a:noFill/>
            <a:miter lim="800000"/>
            <a:headEnd/>
            <a:tailEnd/>
          </a:ln>
          <a:effectLst/>
        </p:spPr>
        <p:txBody>
          <a:bodyPr vert="horz" wrap="square" lIns="93077" tIns="46538" rIns="93077" bIns="46538" numCol="1" anchor="t" anchorCtr="0" compatLnSpc="1">
            <a:prstTxWarp prst="textNoShape">
              <a:avLst/>
            </a:prstTxWarp>
          </a:bodyPr>
          <a:lstStyle>
            <a:lvl1pPr defTabSz="930275">
              <a:defRPr sz="1200"/>
            </a:lvl1pPr>
          </a:lstStyle>
          <a:p>
            <a:endParaRPr lang="en-US"/>
          </a:p>
        </p:txBody>
      </p:sp>
      <p:sp>
        <p:nvSpPr>
          <p:cNvPr id="114691" name="Rectangle 3"/>
          <p:cNvSpPr>
            <a:spLocks noGrp="1" noChangeArrowheads="1"/>
          </p:cNvSpPr>
          <p:nvPr>
            <p:ph type="dt" sz="quarter" idx="1"/>
          </p:nvPr>
        </p:nvSpPr>
        <p:spPr bwMode="auto">
          <a:xfrm>
            <a:off x="3994150" y="0"/>
            <a:ext cx="3054350" cy="457200"/>
          </a:xfrm>
          <a:prstGeom prst="rect">
            <a:avLst/>
          </a:prstGeom>
          <a:noFill/>
          <a:ln w="9525">
            <a:noFill/>
            <a:miter lim="800000"/>
            <a:headEnd/>
            <a:tailEnd/>
          </a:ln>
          <a:effectLst/>
        </p:spPr>
        <p:txBody>
          <a:bodyPr vert="horz" wrap="square" lIns="93077" tIns="46538" rIns="93077" bIns="46538" numCol="1" anchor="t" anchorCtr="0" compatLnSpc="1">
            <a:prstTxWarp prst="textNoShape">
              <a:avLst/>
            </a:prstTxWarp>
          </a:bodyPr>
          <a:lstStyle>
            <a:lvl1pPr algn="r" defTabSz="930275">
              <a:defRPr sz="1200"/>
            </a:lvl1pPr>
          </a:lstStyle>
          <a:p>
            <a:endParaRPr lang="en-US"/>
          </a:p>
        </p:txBody>
      </p:sp>
      <p:sp>
        <p:nvSpPr>
          <p:cNvPr id="114692" name="Rectangle 4"/>
          <p:cNvSpPr>
            <a:spLocks noGrp="1" noChangeArrowheads="1"/>
          </p:cNvSpPr>
          <p:nvPr>
            <p:ph type="ftr" sz="quarter" idx="2"/>
          </p:nvPr>
        </p:nvSpPr>
        <p:spPr bwMode="auto">
          <a:xfrm>
            <a:off x="0" y="8686800"/>
            <a:ext cx="3054350" cy="457200"/>
          </a:xfrm>
          <a:prstGeom prst="rect">
            <a:avLst/>
          </a:prstGeom>
          <a:noFill/>
          <a:ln w="9525">
            <a:noFill/>
            <a:miter lim="800000"/>
            <a:headEnd/>
            <a:tailEnd/>
          </a:ln>
          <a:effectLst/>
        </p:spPr>
        <p:txBody>
          <a:bodyPr vert="horz" wrap="square" lIns="93077" tIns="46538" rIns="93077" bIns="46538" numCol="1" anchor="b" anchorCtr="0" compatLnSpc="1">
            <a:prstTxWarp prst="textNoShape">
              <a:avLst/>
            </a:prstTxWarp>
          </a:bodyPr>
          <a:lstStyle>
            <a:lvl1pPr defTabSz="930275">
              <a:defRPr sz="1200"/>
            </a:lvl1pPr>
          </a:lstStyle>
          <a:p>
            <a:endParaRPr lang="en-US"/>
          </a:p>
        </p:txBody>
      </p:sp>
      <p:sp>
        <p:nvSpPr>
          <p:cNvPr id="114693" name="Rectangle 5"/>
          <p:cNvSpPr>
            <a:spLocks noGrp="1" noChangeArrowheads="1"/>
          </p:cNvSpPr>
          <p:nvPr>
            <p:ph type="sldNum" sz="quarter" idx="3"/>
          </p:nvPr>
        </p:nvSpPr>
        <p:spPr bwMode="auto">
          <a:xfrm>
            <a:off x="3994150" y="8686800"/>
            <a:ext cx="3054350" cy="457200"/>
          </a:xfrm>
          <a:prstGeom prst="rect">
            <a:avLst/>
          </a:prstGeom>
          <a:noFill/>
          <a:ln w="9525">
            <a:noFill/>
            <a:miter lim="800000"/>
            <a:headEnd/>
            <a:tailEnd/>
          </a:ln>
          <a:effectLst/>
        </p:spPr>
        <p:txBody>
          <a:bodyPr vert="horz" wrap="square" lIns="93077" tIns="46538" rIns="93077" bIns="46538" numCol="1" anchor="b" anchorCtr="0" compatLnSpc="1">
            <a:prstTxWarp prst="textNoShape">
              <a:avLst/>
            </a:prstTxWarp>
          </a:bodyPr>
          <a:lstStyle>
            <a:lvl1pPr algn="r" defTabSz="930275">
              <a:defRPr sz="1200"/>
            </a:lvl1pPr>
          </a:lstStyle>
          <a:p>
            <a:fld id="{3C2AE135-AF1C-4082-9A55-15B8B1AEA2BA}"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54350" cy="457200"/>
          </a:xfrm>
          <a:prstGeom prst="rect">
            <a:avLst/>
          </a:prstGeom>
          <a:noFill/>
          <a:ln w="9525">
            <a:noFill/>
            <a:miter lim="800000"/>
            <a:headEnd/>
            <a:tailEnd/>
          </a:ln>
          <a:effectLst/>
        </p:spPr>
        <p:txBody>
          <a:bodyPr vert="horz" wrap="square" lIns="93077" tIns="46538" rIns="93077" bIns="46538" numCol="1" anchor="t" anchorCtr="0" compatLnSpc="1">
            <a:prstTxWarp prst="textNoShape">
              <a:avLst/>
            </a:prstTxWarp>
          </a:bodyPr>
          <a:lstStyle>
            <a:lvl1pPr defTabSz="930275">
              <a:defRPr sz="1200"/>
            </a:lvl1pPr>
          </a:lstStyle>
          <a:p>
            <a:endParaRPr lang="en-US"/>
          </a:p>
        </p:txBody>
      </p:sp>
      <p:sp>
        <p:nvSpPr>
          <p:cNvPr id="43011" name="Rectangle 3"/>
          <p:cNvSpPr>
            <a:spLocks noGrp="1" noChangeArrowheads="1"/>
          </p:cNvSpPr>
          <p:nvPr>
            <p:ph type="dt" idx="1"/>
          </p:nvPr>
        </p:nvSpPr>
        <p:spPr bwMode="auto">
          <a:xfrm>
            <a:off x="3994150" y="0"/>
            <a:ext cx="3054350" cy="457200"/>
          </a:xfrm>
          <a:prstGeom prst="rect">
            <a:avLst/>
          </a:prstGeom>
          <a:noFill/>
          <a:ln w="9525">
            <a:noFill/>
            <a:miter lim="800000"/>
            <a:headEnd/>
            <a:tailEnd/>
          </a:ln>
          <a:effectLst/>
        </p:spPr>
        <p:txBody>
          <a:bodyPr vert="horz" wrap="square" lIns="93077" tIns="46538" rIns="93077" bIns="46538" numCol="1" anchor="t" anchorCtr="0" compatLnSpc="1">
            <a:prstTxWarp prst="textNoShape">
              <a:avLst/>
            </a:prstTxWarp>
          </a:bodyPr>
          <a:lstStyle>
            <a:lvl1pPr algn="r" defTabSz="930275">
              <a:defRPr sz="1200"/>
            </a:lvl1pPr>
          </a:lstStyle>
          <a:p>
            <a:endParaRPr lang="en-US"/>
          </a:p>
        </p:txBody>
      </p:sp>
      <p:sp>
        <p:nvSpPr>
          <p:cNvPr id="43012" name="Rectangle 4"/>
          <p:cNvSpPr>
            <a:spLocks noGrp="1" noRot="1" noChangeAspect="1" noChangeArrowheads="1" noTextEdit="1"/>
          </p:cNvSpPr>
          <p:nvPr>
            <p:ph type="sldImg" idx="2"/>
          </p:nvPr>
        </p:nvSpPr>
        <p:spPr bwMode="auto">
          <a:xfrm>
            <a:off x="1238250" y="685800"/>
            <a:ext cx="4572000" cy="3429000"/>
          </a:xfrm>
          <a:prstGeom prst="rect">
            <a:avLst/>
          </a:prstGeom>
          <a:noFill/>
          <a:ln w="9525">
            <a:solidFill>
              <a:srgbClr val="000000"/>
            </a:solidFill>
            <a:miter lim="800000"/>
            <a:headEnd/>
            <a:tailEnd/>
          </a:ln>
          <a:effectLst/>
        </p:spPr>
      </p:sp>
      <p:sp>
        <p:nvSpPr>
          <p:cNvPr id="43013" name="Rectangle 5"/>
          <p:cNvSpPr>
            <a:spLocks noGrp="1" noChangeArrowheads="1"/>
          </p:cNvSpPr>
          <p:nvPr>
            <p:ph type="body" sz="quarter" idx="3"/>
          </p:nvPr>
        </p:nvSpPr>
        <p:spPr bwMode="auto">
          <a:xfrm>
            <a:off x="939800" y="4343400"/>
            <a:ext cx="5168900" cy="4114800"/>
          </a:xfrm>
          <a:prstGeom prst="rect">
            <a:avLst/>
          </a:prstGeom>
          <a:noFill/>
          <a:ln w="9525">
            <a:noFill/>
            <a:miter lim="800000"/>
            <a:headEnd/>
            <a:tailEnd/>
          </a:ln>
          <a:effectLst/>
        </p:spPr>
        <p:txBody>
          <a:bodyPr vert="horz" wrap="square" lIns="93077" tIns="46538" rIns="93077" bIns="465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3014" name="Rectangle 6"/>
          <p:cNvSpPr>
            <a:spLocks noGrp="1" noChangeArrowheads="1"/>
          </p:cNvSpPr>
          <p:nvPr>
            <p:ph type="ftr" sz="quarter" idx="4"/>
          </p:nvPr>
        </p:nvSpPr>
        <p:spPr bwMode="auto">
          <a:xfrm>
            <a:off x="0" y="8686800"/>
            <a:ext cx="3054350" cy="457200"/>
          </a:xfrm>
          <a:prstGeom prst="rect">
            <a:avLst/>
          </a:prstGeom>
          <a:noFill/>
          <a:ln w="9525">
            <a:noFill/>
            <a:miter lim="800000"/>
            <a:headEnd/>
            <a:tailEnd/>
          </a:ln>
          <a:effectLst/>
        </p:spPr>
        <p:txBody>
          <a:bodyPr vert="horz" wrap="square" lIns="93077" tIns="46538" rIns="93077" bIns="46538" numCol="1" anchor="b" anchorCtr="0" compatLnSpc="1">
            <a:prstTxWarp prst="textNoShape">
              <a:avLst/>
            </a:prstTxWarp>
          </a:bodyPr>
          <a:lstStyle>
            <a:lvl1pPr defTabSz="930275">
              <a:defRPr sz="1200"/>
            </a:lvl1pPr>
          </a:lstStyle>
          <a:p>
            <a:endParaRPr lang="en-US"/>
          </a:p>
        </p:txBody>
      </p:sp>
      <p:sp>
        <p:nvSpPr>
          <p:cNvPr id="43015" name="Rectangle 7"/>
          <p:cNvSpPr>
            <a:spLocks noGrp="1" noChangeArrowheads="1"/>
          </p:cNvSpPr>
          <p:nvPr>
            <p:ph type="sldNum" sz="quarter" idx="5"/>
          </p:nvPr>
        </p:nvSpPr>
        <p:spPr bwMode="auto">
          <a:xfrm>
            <a:off x="3994150" y="8686800"/>
            <a:ext cx="3054350" cy="457200"/>
          </a:xfrm>
          <a:prstGeom prst="rect">
            <a:avLst/>
          </a:prstGeom>
          <a:noFill/>
          <a:ln w="9525">
            <a:noFill/>
            <a:miter lim="800000"/>
            <a:headEnd/>
            <a:tailEnd/>
          </a:ln>
          <a:effectLst/>
        </p:spPr>
        <p:txBody>
          <a:bodyPr vert="horz" wrap="square" lIns="93077" tIns="46538" rIns="93077" bIns="46538" numCol="1" anchor="b" anchorCtr="0" compatLnSpc="1">
            <a:prstTxWarp prst="textNoShape">
              <a:avLst/>
            </a:prstTxWarp>
          </a:bodyPr>
          <a:lstStyle>
            <a:lvl1pPr algn="r" defTabSz="930275">
              <a:defRPr sz="1200"/>
            </a:lvl1pPr>
          </a:lstStyle>
          <a:p>
            <a:fld id="{A556C792-FF26-423E-BC6E-CAA1986DA76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DCAC92-5B9E-40E4-91FF-8561FAFEFF79}" type="slidenum">
              <a:rPr lang="en-US"/>
              <a:pPr/>
              <a:t>1</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865043E-8C57-4416-870E-9CCD79ECCBD8}" type="slidenum">
              <a:rPr lang="ko-KR" altLang="en-US" smtClean="0"/>
              <a:pPr/>
              <a:t>31</a:t>
            </a:fld>
            <a:endParaRPr lang="ko-KR" altLang="en-US"/>
          </a:p>
        </p:txBody>
      </p:sp>
    </p:spTree>
    <p:extLst>
      <p:ext uri="{BB962C8B-B14F-4D97-AF65-F5344CB8AC3E}">
        <p14:creationId xmlns="" xmlns:p14="http://schemas.microsoft.com/office/powerpoint/2010/main" val="1962685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865043E-8C57-4416-870E-9CCD79ECCBD8}" type="slidenum">
              <a:rPr lang="ko-KR" altLang="en-US" smtClean="0"/>
              <a:pPr/>
              <a:t>32</a:t>
            </a:fld>
            <a:endParaRPr lang="ko-KR" altLang="en-US"/>
          </a:p>
        </p:txBody>
      </p:sp>
    </p:spTree>
    <p:extLst>
      <p:ext uri="{BB962C8B-B14F-4D97-AF65-F5344CB8AC3E}">
        <p14:creationId xmlns="" xmlns:p14="http://schemas.microsoft.com/office/powerpoint/2010/main" val="1962685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865043E-8C57-4416-870E-9CCD79ECCBD8}" type="slidenum">
              <a:rPr lang="ko-KR" altLang="en-US" smtClean="0"/>
              <a:pPr/>
              <a:t>33</a:t>
            </a:fld>
            <a:endParaRPr lang="ko-KR" altLang="en-US"/>
          </a:p>
        </p:txBody>
      </p:sp>
    </p:spTree>
    <p:extLst>
      <p:ext uri="{BB962C8B-B14F-4D97-AF65-F5344CB8AC3E}">
        <p14:creationId xmlns="" xmlns:p14="http://schemas.microsoft.com/office/powerpoint/2010/main" val="1962685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865043E-8C57-4416-870E-9CCD79ECCBD8}" type="slidenum">
              <a:rPr lang="ko-KR" altLang="en-US" smtClean="0"/>
              <a:pPr/>
              <a:t>34</a:t>
            </a:fld>
            <a:endParaRPr lang="ko-KR" altLang="en-US"/>
          </a:p>
        </p:txBody>
      </p:sp>
    </p:spTree>
    <p:extLst>
      <p:ext uri="{BB962C8B-B14F-4D97-AF65-F5344CB8AC3E}">
        <p14:creationId xmlns="" xmlns:p14="http://schemas.microsoft.com/office/powerpoint/2010/main" val="1962685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865043E-8C57-4416-870E-9CCD79ECCBD8}" type="slidenum">
              <a:rPr lang="ko-KR" altLang="en-US" smtClean="0"/>
              <a:pPr/>
              <a:t>35</a:t>
            </a:fld>
            <a:endParaRPr lang="ko-KR" altLang="en-US"/>
          </a:p>
        </p:txBody>
      </p:sp>
    </p:spTree>
    <p:extLst>
      <p:ext uri="{BB962C8B-B14F-4D97-AF65-F5344CB8AC3E}">
        <p14:creationId xmlns="" xmlns:p14="http://schemas.microsoft.com/office/powerpoint/2010/main" val="1962685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C4360789-25D7-45EB-A3A6-AECF39827760}" type="slidenum">
              <a:rPr lang="ko-KR" altLang="en-US" smtClean="0"/>
              <a:pPr/>
              <a:t>36</a:t>
            </a:fld>
            <a:endParaRPr lang="ko-KR"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865043E-8C57-4416-870E-9CCD79ECCBD8}" type="slidenum">
              <a:rPr lang="ko-KR" altLang="en-US" smtClean="0"/>
              <a:pPr/>
              <a:t>37</a:t>
            </a:fld>
            <a:endParaRPr lang="ko-KR" altLang="en-US"/>
          </a:p>
        </p:txBody>
      </p:sp>
    </p:spTree>
    <p:extLst>
      <p:ext uri="{BB962C8B-B14F-4D97-AF65-F5344CB8AC3E}">
        <p14:creationId xmlns="" xmlns:p14="http://schemas.microsoft.com/office/powerpoint/2010/main" val="1962685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C4360789-25D7-45EB-A3A6-AECF39827760}" type="slidenum">
              <a:rPr lang="ko-KR" altLang="en-US" smtClean="0"/>
              <a:pPr/>
              <a:t>38</a:t>
            </a:fld>
            <a:endParaRPr lang="ko-KR"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5775FC-03A4-41B1-806B-8643A36D18E2}" type="slidenum">
              <a:rPr lang="en-US"/>
              <a:pPr/>
              <a:t>42</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r>
              <a:rPr lang="en-US"/>
              <a:t>The Cross Agency Solution Prototype uses the products listed in this chart.  The architecture is flexible to allow different components to be utilized depending on what a particular government may have standardized on.  This ‘plug and play’ capability allows a customer to begin implementing the architecture with existing applications and components that support specific application areas.  For the prototype Kana, Vignette and business objects were ISV products chosen for specific functionality.  However, key enablers in the architecture is the Portal Server capabilities, the Integration &amp; business process capabilities of WS Business Integrator and the strong infrastructure support for security and directory services.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0865043E-8C57-4416-870E-9CCD79ECCBD8}" type="slidenum">
              <a:rPr lang="ko-KR" altLang="en-US" smtClean="0"/>
              <a:pPr/>
              <a:t>20</a:t>
            </a:fld>
            <a:endParaRPr lang="ko-KR"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p:spPr>
      </p:sp>
      <p:sp>
        <p:nvSpPr>
          <p:cNvPr id="34819" name="Rectangle 3"/>
          <p:cNvSpPr>
            <a:spLocks noGrp="1"/>
          </p:cNvSpPr>
          <p:nvPr>
            <p:ph type="body" idx="1"/>
          </p:nvPr>
        </p:nvSpPr>
        <p:spPr>
          <a:noFill/>
          <a:ln/>
        </p:spPr>
        <p:txBody>
          <a:bodyPr/>
          <a:lstStyle/>
          <a:p>
            <a:pPr eaLnBrk="1" hangingPunct="1">
              <a:lnSpc>
                <a:spcPct val="90000"/>
              </a:lnSpc>
            </a:pPr>
            <a:r>
              <a:rPr lang="en-US" altLang="ko-KR" sz="1000" dirty="0" smtClean="0"/>
              <a:t>First of all, I will briefly explain the history of Korea</a:t>
            </a:r>
            <a:r>
              <a:rPr lang="en-US" altLang="ko-KR" sz="1000" dirty="0" smtClean="0">
                <a:latin typeface="Arial" pitchFamily="34" charset="0"/>
              </a:rPr>
              <a:t>’</a:t>
            </a:r>
            <a:r>
              <a:rPr lang="en-US" altLang="ko-KR" sz="1000" dirty="0" smtClean="0"/>
              <a:t>s E-Government. </a:t>
            </a:r>
          </a:p>
          <a:p>
            <a:pPr eaLnBrk="1" hangingPunct="1">
              <a:lnSpc>
                <a:spcPct val="90000"/>
              </a:lnSpc>
            </a:pPr>
            <a:r>
              <a:rPr lang="en-US" altLang="ko-KR" sz="1000" dirty="0" smtClean="0"/>
              <a:t>The Korean Government started to process work using computers since the late 1960s. Until the mid 1980s, statistical data processing using computers </a:t>
            </a:r>
            <a:r>
              <a:rPr lang="en-US" altLang="ko-KR" sz="1000" dirty="0" err="1" smtClean="0"/>
              <a:t>wereT</a:t>
            </a:r>
            <a:r>
              <a:rPr lang="en-US" altLang="ko-KR" sz="1000" dirty="0" smtClean="0"/>
              <a:t> used limitedly. </a:t>
            </a:r>
          </a:p>
          <a:p>
            <a:pPr eaLnBrk="1" hangingPunct="1">
              <a:lnSpc>
                <a:spcPct val="90000"/>
              </a:lnSpc>
            </a:pPr>
            <a:r>
              <a:rPr lang="en-US" altLang="ko-KR" sz="1000" dirty="0" smtClean="0"/>
              <a:t>Korea</a:t>
            </a:r>
            <a:r>
              <a:rPr lang="en-US" altLang="ko-KR" sz="1000" dirty="0" smtClean="0">
                <a:latin typeface="Arial" pitchFamily="34" charset="0"/>
              </a:rPr>
              <a:t>’</a:t>
            </a:r>
            <a:r>
              <a:rPr lang="en-US" altLang="ko-KR" sz="1000" dirty="0" smtClean="0"/>
              <a:t>s e-Government began since the late 1980s with the computerization of major tasks. Administrative databases on residential information, real-estate, vehicle ownership, tax and business enterprises were established until 1992. </a:t>
            </a:r>
          </a:p>
          <a:p>
            <a:pPr eaLnBrk="1" hangingPunct="1">
              <a:lnSpc>
                <a:spcPct val="90000"/>
              </a:lnSpc>
            </a:pPr>
            <a:r>
              <a:rPr lang="en-US" altLang="ko-KR" sz="1000" dirty="0" smtClean="0"/>
              <a:t>Since 1993, various systems were established based on these databases. These include public procurement, patent, tax, and customs. Systems for passport issuance, real-estate speculation prevention were also constructed, through which various government agencies were able to get access to information owned by other agencies. </a:t>
            </a:r>
          </a:p>
          <a:p>
            <a:pPr eaLnBrk="1" hangingPunct="1">
              <a:lnSpc>
                <a:spcPct val="90000"/>
              </a:lnSpc>
            </a:pPr>
            <a:r>
              <a:rPr lang="en-US" altLang="ko-KR" sz="1000" dirty="0" smtClean="0"/>
              <a:t>Since 2001, e-government infrastructure and services were launched and provided in Korea. A Special Committee on E-Government was established under the Presidential Office, and selected the 11 Key E-Government Initiatives, which include the Online Citizen Services (or G4C), public procurement system, national finance information system, among others. </a:t>
            </a:r>
          </a:p>
          <a:p>
            <a:pPr eaLnBrk="1" hangingPunct="1">
              <a:lnSpc>
                <a:spcPct val="90000"/>
              </a:lnSpc>
            </a:pPr>
            <a:r>
              <a:rPr lang="en-US" altLang="ko-KR" sz="1000" dirty="0" smtClean="0"/>
              <a:t>In 2003, with the launch of the No Moo-</a:t>
            </a:r>
            <a:r>
              <a:rPr lang="en-US" altLang="ko-KR" sz="1000" dirty="0" err="1" smtClean="0"/>
              <a:t>hyun</a:t>
            </a:r>
            <a:r>
              <a:rPr lang="en-US" altLang="ko-KR" sz="1000" dirty="0" smtClean="0"/>
              <a:t> Administration, our government established the E-Government Roadmap and selected 31 E-Government Projects which is at the stage of system integration. Currently, MOPAS(Ministry of Public Administration and Security) is leading the expansion of Administrative Simplification. </a:t>
            </a:r>
            <a:endParaRPr lang="ko-KR" altLang="en-US" sz="100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p:spPr>
      </p:sp>
      <p:sp>
        <p:nvSpPr>
          <p:cNvPr id="43011" name="Rectangle 3"/>
          <p:cNvSpPr>
            <a:spLocks noGrp="1"/>
          </p:cNvSpPr>
          <p:nvPr>
            <p:ph type="body" idx="1"/>
          </p:nvPr>
        </p:nvSpPr>
        <p:spPr>
          <a:noFill/>
          <a:ln/>
        </p:spPr>
        <p:txBody>
          <a:bodyPr/>
          <a:lstStyle/>
          <a:p>
            <a:pPr eaLnBrk="1" hangingPunct="1"/>
            <a:r>
              <a:rPr lang="en-US" altLang="ko-KR" smtClean="0"/>
              <a:t>According to the UN, the journey to e-government can be divided into the following four levels: emerging, enhanced, transactional, and connected.</a:t>
            </a:r>
          </a:p>
          <a:p>
            <a:pPr eaLnBrk="1" hangingPunct="1"/>
            <a:r>
              <a:rPr lang="en-US" altLang="ko-KR" smtClean="0"/>
              <a:t>Currently, the Korean Government has completed Level 3 and is advancing on to Level 4. Korea is evaluated to have achieved 62% of the 4</a:t>
            </a:r>
            <a:r>
              <a:rPr lang="en-US" altLang="ko-KR" baseline="30000" smtClean="0"/>
              <a:t>th</a:t>
            </a:r>
            <a:r>
              <a:rPr lang="en-US" altLang="ko-KR" smtClean="0"/>
              <a:t> stage.</a:t>
            </a:r>
          </a:p>
          <a:p>
            <a:pPr eaLnBrk="1" hangingPunct="1"/>
            <a:endParaRPr lang="en-US" altLang="ko-KR" smtClean="0"/>
          </a:p>
          <a:p>
            <a:pPr eaLnBrk="1" hangingPunct="1"/>
            <a:r>
              <a:rPr lang="en-US" altLang="ko-KR" smtClean="0"/>
              <a:t>We now have systems in place through which users can obtain certificate documents online and pay taxes through the e-government system. </a:t>
            </a:r>
          </a:p>
          <a:p>
            <a:pPr eaLnBrk="1" hangingPunct="1"/>
            <a:r>
              <a:rPr lang="en-US" altLang="ko-KR" smtClean="0"/>
              <a:t>We are now aiming to upgrade and expand our e-government systems and services to provide uninterrupted services to our citizens and businesses through integration of the back office systems. </a:t>
            </a:r>
            <a:endParaRPr lang="ko-KR"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C20F7321-A011-4491-8A48-DC823019746D}" type="slidenum">
              <a:rPr lang="en-US" altLang="ko-KR">
                <a:latin typeface="굴림" charset="-127"/>
                <a:ea typeface="굴림" charset="-127"/>
              </a:rPr>
              <a:pPr/>
              <a:t>24</a:t>
            </a:fld>
            <a:endParaRPr lang="en-US" altLang="ko-KR">
              <a:latin typeface="굴림" charset="-127"/>
              <a:ea typeface="굴림" charset="-127"/>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altLang="ko-KR" sz="1400" dirty="0" smtClean="0">
                <a:solidFill>
                  <a:srgbClr val="003399"/>
                </a:solidFill>
                <a:latin typeface="굴림" charset="-127"/>
                <a:ea typeface="굴림" charset="-127"/>
              </a:rPr>
              <a:t>56% of civil affairs required more than 3 different types of documents from citizens.</a:t>
            </a:r>
          </a:p>
          <a:p>
            <a:pPr eaLnBrk="1" hangingPunct="1"/>
            <a:r>
              <a:rPr lang="en-US" altLang="ko-KR" sz="1400" dirty="0" smtClean="0">
                <a:solidFill>
                  <a:srgbClr val="003399"/>
                </a:solidFill>
                <a:latin typeface="굴림" charset="-127"/>
                <a:ea typeface="굴림" charset="-127"/>
              </a:rPr>
              <a:t>As a result, the total number of submitted documents by citizens was 440 million.</a:t>
            </a:r>
          </a:p>
          <a:p>
            <a:pPr eaLnBrk="1" hangingPunct="1"/>
            <a:r>
              <a:rPr lang="en-US" altLang="ko-KR" sz="1400" dirty="0" smtClean="0">
                <a:solidFill>
                  <a:srgbClr val="003399"/>
                </a:solidFill>
                <a:latin typeface="굴림" charset="-127"/>
                <a:ea typeface="굴림" charset="-127"/>
              </a:rPr>
              <a:t>People sometimes spent 10 days to prepare these documents and visited public offices about 10 times a year resulting in inconvenience and social costs.</a:t>
            </a:r>
          </a:p>
          <a:p>
            <a:pPr eaLnBrk="1" hangingPunct="1"/>
            <a:endParaRPr lang="en-US" altLang="ko-KR" sz="1400" dirty="0" smtClean="0">
              <a:solidFill>
                <a:srgbClr val="003399"/>
              </a:solidFill>
              <a:latin typeface="굴림" charset="-127"/>
              <a:ea typeface="굴림" charset="-127"/>
            </a:endParaRPr>
          </a:p>
          <a:p>
            <a:pPr eaLnBrk="1" hangingPunct="1"/>
            <a:r>
              <a:rPr lang="en-US" altLang="ko-KR" sz="1400" dirty="0" smtClean="0">
                <a:solidFill>
                  <a:srgbClr val="003399"/>
                </a:solidFill>
                <a:latin typeface="굴림" charset="-127"/>
                <a:ea typeface="굴림" charset="-127"/>
              </a:rPr>
              <a:t>By launching ‘Government Information Sharing System’, the Korean government made a major shift of civil service policy from document gathering from citizens to document sharing among the government organizations. Now, information such as resident, real-estate, automobile, tax, etc. is shared among the organizations reducing enormous reduction of civil document issuance improving citizen satisfaction.</a:t>
            </a:r>
            <a:endParaRPr lang="en-US" altLang="ko-KR" dirty="0" smtClean="0">
              <a:latin typeface="굴림" charset="-127"/>
              <a:ea typeface="굴림" charset="-127"/>
            </a:endParaRPr>
          </a:p>
          <a:p>
            <a:pPr eaLnBrk="1" hangingPunct="1"/>
            <a:endParaRPr lang="en-US" altLang="ko-KR" sz="1400" b="1" dirty="0" smtClean="0">
              <a:solidFill>
                <a:srgbClr val="003399"/>
              </a:solidFill>
              <a:latin typeface="굴림" charset="-127"/>
              <a:ea typeface="굴림" charset="-127"/>
            </a:endParaRPr>
          </a:p>
          <a:p>
            <a:pPr eaLnBrk="1" hangingPunct="1"/>
            <a:endParaRPr lang="en-US" altLang="ko-KR" dirty="0" smtClean="0">
              <a:latin typeface="굴림" charset="-127"/>
              <a:ea typeface="굴림"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865043E-8C57-4416-870E-9CCD79ECCBD8}" type="slidenum">
              <a:rPr lang="ko-KR" altLang="en-US" smtClean="0"/>
              <a:pPr/>
              <a:t>25</a:t>
            </a:fld>
            <a:endParaRPr lang="ko-KR" altLang="en-US"/>
          </a:p>
        </p:txBody>
      </p:sp>
    </p:spTree>
    <p:extLst>
      <p:ext uri="{BB962C8B-B14F-4D97-AF65-F5344CB8AC3E}">
        <p14:creationId xmlns="" xmlns:p14="http://schemas.microsoft.com/office/powerpoint/2010/main" val="1962685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latin typeface="굴림" pitchFamily="50" charset="-127"/>
                <a:ea typeface="굴림" pitchFamily="50" charset="-127"/>
              </a:rPr>
              <a:t>이에</a:t>
            </a:r>
            <a:r>
              <a:rPr kumimoji="1" lang="en-US" altLang="ko-KR" dirty="0" smtClean="0">
                <a:latin typeface="굴림" pitchFamily="50" charset="-127"/>
                <a:ea typeface="굴림" pitchFamily="50" charset="-127"/>
              </a:rPr>
              <a:t>, </a:t>
            </a:r>
            <a:r>
              <a:rPr kumimoji="1" lang="ko-KR" altLang="en-US" dirty="0" smtClean="0">
                <a:latin typeface="굴림" pitchFamily="50" charset="-127"/>
                <a:ea typeface="굴림" pitchFamily="50" charset="-127"/>
              </a:rPr>
              <a:t>저희 원은 </a:t>
            </a:r>
            <a:r>
              <a:rPr kumimoji="1" lang="en-US" altLang="ko-KR" dirty="0" smtClean="0">
                <a:latin typeface="굴림" pitchFamily="50" charset="-127"/>
                <a:ea typeface="굴림" pitchFamily="50" charset="-127"/>
              </a:rPr>
              <a:t>‘</a:t>
            </a:r>
            <a:r>
              <a:rPr kumimoji="1" lang="ko-KR" altLang="en-US" dirty="0" smtClean="0">
                <a:latin typeface="굴림" pitchFamily="50" charset="-127"/>
                <a:ea typeface="굴림" pitchFamily="50" charset="-127"/>
              </a:rPr>
              <a:t>전자정부 표준프레임워크</a:t>
            </a:r>
            <a:r>
              <a:rPr kumimoji="1" lang="en-US" altLang="ko-KR" dirty="0" smtClean="0">
                <a:latin typeface="굴림" pitchFamily="50" charset="-127"/>
                <a:ea typeface="굴림" pitchFamily="50" charset="-127"/>
              </a:rPr>
              <a:t>’</a:t>
            </a:r>
            <a:r>
              <a:rPr kumimoji="1" lang="ko-KR" altLang="en-US" dirty="0" smtClean="0">
                <a:latin typeface="굴림" pitchFamily="50" charset="-127"/>
                <a:ea typeface="굴림" pitchFamily="50" charset="-127"/>
              </a:rPr>
              <a:t>를 </a:t>
            </a:r>
            <a:endParaRPr kumimoji="1" lang="en-US" altLang="ko-KR" dirty="0" smtClean="0">
              <a:latin typeface="굴림" pitchFamily="50" charset="-127"/>
              <a:ea typeface="굴림" pitchFamily="50" charset="-127"/>
            </a:endParaRPr>
          </a:p>
          <a:p>
            <a:r>
              <a:rPr kumimoji="1" lang="ko-KR" altLang="en-US" dirty="0" smtClean="0">
                <a:latin typeface="굴림" pitchFamily="50" charset="-127"/>
                <a:ea typeface="굴림" pitchFamily="50" charset="-127"/>
              </a:rPr>
              <a:t>개발하여 확산해 왔습니다</a:t>
            </a:r>
            <a:r>
              <a:rPr kumimoji="1" lang="en-US" altLang="ko-KR" dirty="0" smtClean="0">
                <a:latin typeface="굴림" pitchFamily="50" charset="-127"/>
                <a:ea typeface="굴림" pitchFamily="50" charset="-127"/>
              </a:rPr>
              <a:t>. </a:t>
            </a:r>
          </a:p>
          <a:p>
            <a:endParaRPr kumimoji="1" lang="ko-KR" altLang="en-US" dirty="0" smtClean="0">
              <a:latin typeface="굴림" pitchFamily="50" charset="-127"/>
              <a:ea typeface="굴림" pitchFamily="50" charset="-127"/>
            </a:endParaRPr>
          </a:p>
          <a:p>
            <a:r>
              <a:rPr kumimoji="1" lang="ko-KR" altLang="en-US" dirty="0" smtClean="0">
                <a:latin typeface="굴림" pitchFamily="50" charset="-127"/>
                <a:ea typeface="굴림" pitchFamily="50" charset="-127"/>
              </a:rPr>
              <a:t>전자정부 표준프레임워크란  시스템 개발에</a:t>
            </a:r>
            <a:endParaRPr kumimoji="1" lang="en-US" altLang="ko-KR" dirty="0" smtClean="0">
              <a:latin typeface="굴림" pitchFamily="50" charset="-127"/>
              <a:ea typeface="굴림" pitchFamily="50" charset="-127"/>
            </a:endParaRPr>
          </a:p>
          <a:p>
            <a:r>
              <a:rPr kumimoji="1" lang="ko-KR" altLang="en-US" dirty="0" smtClean="0">
                <a:latin typeface="굴림" pitchFamily="50" charset="-127"/>
                <a:ea typeface="굴림" pitchFamily="50" charset="-127"/>
              </a:rPr>
              <a:t>항상 필요한 기본기능들을 표준화하여 미리 구현한 것입니다</a:t>
            </a:r>
            <a:r>
              <a:rPr kumimoji="1" lang="en-US" altLang="ko-KR" dirty="0" smtClean="0">
                <a:latin typeface="굴림" pitchFamily="50" charset="-127"/>
                <a:ea typeface="굴림" pitchFamily="50" charset="-127"/>
              </a:rPr>
              <a:t>.</a:t>
            </a:r>
          </a:p>
          <a:p>
            <a:r>
              <a:rPr kumimoji="1" lang="en-US" altLang="ko-KR" dirty="0" smtClean="0">
                <a:latin typeface="굴림" pitchFamily="50" charset="-127"/>
                <a:ea typeface="굴림" pitchFamily="50" charset="-127"/>
              </a:rPr>
              <a:t> </a:t>
            </a:r>
            <a:endParaRPr kumimoji="1" lang="ko-KR" altLang="en-US" dirty="0" smtClean="0">
              <a:latin typeface="굴림" pitchFamily="50" charset="-127"/>
              <a:ea typeface="굴림" pitchFamily="50" charset="-127"/>
            </a:endParaRPr>
          </a:p>
          <a:p>
            <a:r>
              <a:rPr kumimoji="1" lang="ko-KR" altLang="en-US" dirty="0" smtClean="0">
                <a:latin typeface="굴림" pitchFamily="50" charset="-127"/>
                <a:ea typeface="굴림" pitchFamily="50" charset="-127"/>
              </a:rPr>
              <a:t>개발자들은 이 기능들을 활용하고</a:t>
            </a:r>
            <a:r>
              <a:rPr kumimoji="1" lang="en-US" altLang="ko-KR" dirty="0" smtClean="0">
                <a:latin typeface="굴림" pitchFamily="50" charset="-127"/>
                <a:ea typeface="굴림" pitchFamily="50" charset="-127"/>
              </a:rPr>
              <a:t>,</a:t>
            </a:r>
            <a:r>
              <a:rPr kumimoji="1" lang="ko-KR" altLang="en-US" dirty="0" smtClean="0">
                <a:latin typeface="굴림" pitchFamily="50" charset="-127"/>
                <a:ea typeface="굴림" pitchFamily="50" charset="-127"/>
              </a:rPr>
              <a:t> </a:t>
            </a:r>
            <a:endParaRPr kumimoji="1" lang="en-US" altLang="ko-KR" dirty="0" smtClean="0">
              <a:latin typeface="굴림" pitchFamily="50" charset="-127"/>
              <a:ea typeface="굴림" pitchFamily="50" charset="-127"/>
            </a:endParaRPr>
          </a:p>
          <a:p>
            <a:r>
              <a:rPr kumimoji="1" lang="ko-KR" altLang="en-US" dirty="0" smtClean="0">
                <a:latin typeface="굴림" pitchFamily="50" charset="-127"/>
                <a:ea typeface="굴림" pitchFamily="50" charset="-127"/>
              </a:rPr>
              <a:t>부족한 기능들은 추가 개발한 후</a:t>
            </a:r>
            <a:r>
              <a:rPr kumimoji="1" lang="en-US" altLang="ko-KR" dirty="0" smtClean="0">
                <a:latin typeface="굴림" pitchFamily="50" charset="-127"/>
                <a:ea typeface="굴림" pitchFamily="50" charset="-127"/>
              </a:rPr>
              <a:t>, </a:t>
            </a:r>
            <a:r>
              <a:rPr kumimoji="1" lang="ko-KR" altLang="en-US" dirty="0" smtClean="0">
                <a:latin typeface="굴림" pitchFamily="50" charset="-127"/>
                <a:ea typeface="굴림" pitchFamily="50" charset="-127"/>
              </a:rPr>
              <a:t>조립함으로써 </a:t>
            </a:r>
            <a:endParaRPr kumimoji="1" lang="en-US" altLang="ko-KR" dirty="0" smtClean="0">
              <a:latin typeface="굴림" pitchFamily="50" charset="-127"/>
              <a:ea typeface="굴림" pitchFamily="50" charset="-127"/>
            </a:endParaRPr>
          </a:p>
          <a:p>
            <a:r>
              <a:rPr kumimoji="1" lang="ko-KR" altLang="en-US" dirty="0" smtClean="0">
                <a:latin typeface="굴림" pitchFamily="50" charset="-127"/>
                <a:ea typeface="굴림" pitchFamily="50" charset="-127"/>
              </a:rPr>
              <a:t>전체 시스템을 완성하게 됩니다</a:t>
            </a:r>
            <a:r>
              <a:rPr kumimoji="1" lang="en-US" altLang="ko-KR" dirty="0" smtClean="0">
                <a:latin typeface="굴림" pitchFamily="50" charset="-127"/>
                <a:ea typeface="굴림" pitchFamily="50" charset="-127"/>
              </a:rPr>
              <a:t>.</a:t>
            </a:r>
          </a:p>
          <a:p>
            <a:endParaRPr kumimoji="1" lang="en-US" altLang="ko-KR" dirty="0" smtClean="0">
              <a:latin typeface="굴림" pitchFamily="50" charset="-127"/>
              <a:ea typeface="굴림" pitchFamily="50" charset="-127"/>
            </a:endParaRPr>
          </a:p>
          <a:p>
            <a:r>
              <a:rPr kumimoji="1" lang="ko-KR" altLang="en-US" dirty="0" smtClean="0">
                <a:latin typeface="굴림" pitchFamily="50" charset="-127"/>
                <a:ea typeface="굴림" pitchFamily="50" charset="-127"/>
              </a:rPr>
              <a:t>표준프레임워크를 활용하면</a:t>
            </a:r>
            <a:endParaRPr kumimoji="1" lang="en-US" altLang="ko-KR" dirty="0" smtClean="0">
              <a:latin typeface="굴림" pitchFamily="50" charset="-127"/>
              <a:ea typeface="굴림" pitchFamily="50" charset="-127"/>
            </a:endParaRPr>
          </a:p>
          <a:p>
            <a:r>
              <a:rPr kumimoji="1" lang="ko-KR" altLang="en-US" dirty="0" smtClean="0">
                <a:latin typeface="굴림" pitchFamily="50" charset="-127"/>
                <a:ea typeface="굴림" pitchFamily="50" charset="-127"/>
              </a:rPr>
              <a:t>동일한 기반 상에서 대중소 기업들이 경쟁하므로</a:t>
            </a:r>
            <a:endParaRPr kumimoji="1" lang="en-US" altLang="ko-KR" dirty="0" smtClean="0">
              <a:latin typeface="굴림" pitchFamily="50" charset="-127"/>
              <a:ea typeface="굴림" pitchFamily="50" charset="-127"/>
            </a:endParaRPr>
          </a:p>
          <a:p>
            <a:r>
              <a:rPr kumimoji="1" lang="ko-KR" altLang="en-US" dirty="0" smtClean="0">
                <a:latin typeface="굴림" pitchFamily="50" charset="-127"/>
                <a:ea typeface="굴림" pitchFamily="50" charset="-127"/>
              </a:rPr>
              <a:t>공정경쟁이 가능합니다</a:t>
            </a:r>
            <a:r>
              <a:rPr kumimoji="1" lang="en-US" altLang="ko-KR" dirty="0" smtClean="0">
                <a:latin typeface="굴림" pitchFamily="50" charset="-127"/>
                <a:ea typeface="굴림" pitchFamily="50" charset="-127"/>
              </a:rPr>
              <a:t>.</a:t>
            </a:r>
            <a:endParaRPr kumimoji="1" lang="ko-KR" altLang="en-US" dirty="0" smtClean="0">
              <a:latin typeface="굴림" pitchFamily="50" charset="-127"/>
              <a:ea typeface="굴림" pitchFamily="50" charset="-127"/>
            </a:endParaRPr>
          </a:p>
          <a:p>
            <a:endParaRPr lang="ko-KR" altLang="en-US" dirty="0">
              <a:latin typeface="굴림" pitchFamily="50" charset="-127"/>
              <a:ea typeface="굴림" pitchFamily="50" charset="-127"/>
            </a:endParaRPr>
          </a:p>
        </p:txBody>
      </p:sp>
      <p:sp>
        <p:nvSpPr>
          <p:cNvPr id="4" name="슬라이드 번호 개체 틀 3"/>
          <p:cNvSpPr>
            <a:spLocks noGrp="1"/>
          </p:cNvSpPr>
          <p:nvPr>
            <p:ph type="sldNum" sz="quarter" idx="10"/>
          </p:nvPr>
        </p:nvSpPr>
        <p:spPr/>
        <p:txBody>
          <a:bodyPr/>
          <a:lstStyle/>
          <a:p>
            <a:fld id="{0865043E-8C57-4416-870E-9CCD79ECCBD8}" type="slidenum">
              <a:rPr lang="ko-KR" altLang="en-US" smtClean="0"/>
              <a:pPr/>
              <a:t>27</a:t>
            </a:fld>
            <a:endParaRPr lang="ko-KR" altLang="en-US" dirty="0"/>
          </a:p>
        </p:txBody>
      </p:sp>
    </p:spTree>
    <p:extLst>
      <p:ext uri="{BB962C8B-B14F-4D97-AF65-F5344CB8AC3E}">
        <p14:creationId xmlns="" xmlns:p14="http://schemas.microsoft.com/office/powerpoint/2010/main" val="1962685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865043E-8C57-4416-870E-9CCD79ECCBD8}" type="slidenum">
              <a:rPr lang="ko-KR" altLang="en-US" smtClean="0"/>
              <a:pPr/>
              <a:t>29</a:t>
            </a:fld>
            <a:endParaRPr lang="ko-KR" altLang="en-US"/>
          </a:p>
        </p:txBody>
      </p:sp>
    </p:spTree>
    <p:extLst>
      <p:ext uri="{BB962C8B-B14F-4D97-AF65-F5344CB8AC3E}">
        <p14:creationId xmlns="" xmlns:p14="http://schemas.microsoft.com/office/powerpoint/2010/main" val="1962685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6569">
              <a:defRPr/>
            </a:pPr>
            <a:r>
              <a:rPr lang="en-US" altLang="ko-KR" dirty="0" smtClean="0"/>
              <a:t>This project aims to provide a standardized set of software tools named eGovframe for developing and running e-Government applications in order to improve the quality of e-Government services and the efficiency of ICT investment. It focuses on improving the reusability and interoperability of e-Government applications by setting a standard framework for developing software of e-Government.</a:t>
            </a:r>
          </a:p>
          <a:p>
            <a:pPr defTabSz="946569">
              <a:defRPr/>
            </a:pPr>
            <a:r>
              <a:rPr lang="en-US" altLang="ko-KR" dirty="0" smtClean="0"/>
              <a:t>And it also focuses on ensuring the independency from IT companies by adopting open and neutral software tools.</a:t>
            </a:r>
          </a:p>
          <a:p>
            <a:pPr defTabSz="946569">
              <a:defRPr/>
            </a:pPr>
            <a:r>
              <a:rPr lang="en-US" altLang="ko-KR" dirty="0" smtClean="0"/>
              <a:t>It tries to enhance the competitiveness of IT SMEs by sharing the tools openly through the various channels. </a:t>
            </a:r>
            <a:endParaRPr lang="ko-KR" altLang="en-US" dirty="0" smtClean="0"/>
          </a:p>
        </p:txBody>
      </p:sp>
      <p:sp>
        <p:nvSpPr>
          <p:cNvPr id="4" name="슬라이드 번호 개체 틀 3"/>
          <p:cNvSpPr>
            <a:spLocks noGrp="1"/>
          </p:cNvSpPr>
          <p:nvPr>
            <p:ph type="sldNum" sz="quarter" idx="10"/>
          </p:nvPr>
        </p:nvSpPr>
        <p:spPr/>
        <p:txBody>
          <a:bodyPr/>
          <a:lstStyle/>
          <a:p>
            <a:fld id="{0865043E-8C57-4416-870E-9CCD79ECCBD8}" type="slidenum">
              <a:rPr lang="ko-KR" altLang="en-US" smtClean="0"/>
              <a:pPr/>
              <a:t>30</a:t>
            </a:fld>
            <a:endParaRPr lang="ko-KR" altLang="en-US" dirty="0"/>
          </a:p>
        </p:txBody>
      </p:sp>
    </p:spTree>
    <p:extLst>
      <p:ext uri="{BB962C8B-B14F-4D97-AF65-F5344CB8AC3E}">
        <p14:creationId xmlns="" xmlns:p14="http://schemas.microsoft.com/office/powerpoint/2010/main" val="1962685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Verdana" pitchFamily="34" charset="0"/>
                <a:ea typeface="Verdana" pitchFamily="34" charset="0"/>
                <a:cs typeface="Verdana"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marL="342900" indent="-342900">
              <a:buClr>
                <a:srgbClr val="002060"/>
              </a:buClr>
              <a:buSzPct val="100000"/>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3C1D00-18CF-4C55-9A7E-639E49104C6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F24F3F0-2C33-40B2-80CA-8F18272C759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00BB811-96D8-4275-85D9-249D2A14434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61FF90C-F1B4-43AD-9C42-659EC0CE8588}" type="datetimeFigureOut">
              <a:rPr lang="ko-KR" altLang="en-US" smtClean="0"/>
              <a:pPr/>
              <a:t>2012-10-01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E8FE5B3-D5AC-476C-9F1B-E78E8FB56F9B}" type="slidenum">
              <a:rPr lang="ko-KR" altLang="en-US" smtClean="0"/>
              <a:pPr/>
              <a:t>‹#›</a:t>
            </a:fld>
            <a:endParaRPr lang="ko-KR" altLang="en-US"/>
          </a:p>
        </p:txBody>
      </p:sp>
      <p:sp>
        <p:nvSpPr>
          <p:cNvPr id="7" name="Rectangle 11"/>
          <p:cNvSpPr>
            <a:spLocks noChangeArrowheads="1"/>
          </p:cNvSpPr>
          <p:nvPr userDrawn="1"/>
        </p:nvSpPr>
        <p:spPr bwMode="auto">
          <a:xfrm>
            <a:off x="4237042" y="6513559"/>
            <a:ext cx="1008062" cy="311150"/>
          </a:xfrm>
          <a:prstGeom prst="rect">
            <a:avLst/>
          </a:prstGeom>
          <a:noFill/>
          <a:ln w="9525">
            <a:noFill/>
            <a:miter lim="800000"/>
            <a:headEnd/>
            <a:tailEnd/>
          </a:ln>
          <a:effectLst/>
        </p:spPr>
        <p:txBody>
          <a:bodyPr/>
          <a:lstStyle/>
          <a:p>
            <a:pPr algn="ctr" eaLnBrk="1" latinLnBrk="1" hangingPunct="1">
              <a:lnSpc>
                <a:spcPct val="100000"/>
              </a:lnSpc>
              <a:spcBef>
                <a:spcPct val="0"/>
              </a:spcBef>
            </a:pPr>
            <a:fld id="{5BE6B886-7610-4246-BB07-D1377A1E8346}" type="slidenum">
              <a:rPr lang="ko-KR" altLang="en-US" sz="1800">
                <a:solidFill>
                  <a:srgbClr val="FF0000"/>
                </a:solidFill>
                <a:latin typeface="Arial" charset="0"/>
                <a:ea typeface="HY견고딕" pitchFamily="18" charset="-127"/>
              </a:rPr>
              <a:pPr algn="ctr" eaLnBrk="1" latinLnBrk="1" hangingPunct="1">
                <a:lnSpc>
                  <a:spcPct val="100000"/>
                </a:lnSpc>
                <a:spcBef>
                  <a:spcPct val="0"/>
                </a:spcBef>
              </a:pPr>
              <a:t>‹#›</a:t>
            </a:fld>
            <a:r>
              <a:rPr lang="en-US" altLang="ko-KR" sz="1800" smtClean="0">
                <a:solidFill>
                  <a:schemeClr val="tx1"/>
                </a:solidFill>
                <a:latin typeface="Arial" charset="0"/>
                <a:ea typeface="HY견고딕" pitchFamily="18" charset="-127"/>
              </a:rPr>
              <a:t>/46</a:t>
            </a:r>
            <a:endParaRPr lang="en-US" altLang="ko-KR" sz="1800" dirty="0">
              <a:solidFill>
                <a:schemeClr val="tx1"/>
              </a:solidFill>
              <a:latin typeface="Arial" charset="0"/>
              <a:ea typeface="HY견고딕" pitchFamily="18" charset="-127"/>
            </a:endParaRPr>
          </a:p>
        </p:txBody>
      </p:sp>
    </p:spTree>
    <p:extLst>
      <p:ext uri="{BB962C8B-B14F-4D97-AF65-F5344CB8AC3E}">
        <p14:creationId xmlns="" xmlns:p14="http://schemas.microsoft.com/office/powerpoint/2010/main" val="41880179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0" y="0"/>
            <a:ext cx="6400800" cy="9144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172A992-022E-4613-910E-BD2B97C1FA4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32" name="Picture 1036" descr="eGov Banner"/>
          <p:cNvPicPr>
            <a:picLocks noChangeAspect="1" noChangeArrowheads="1"/>
          </p:cNvPicPr>
          <p:nvPr/>
        </p:nvPicPr>
        <p:blipFill>
          <a:blip r:embed="rId7" cstate="print"/>
          <a:srcRect/>
          <a:stretch>
            <a:fillRect/>
          </a:stretch>
        </p:blipFill>
        <p:spPr bwMode="auto">
          <a:xfrm>
            <a:off x="228600" y="-3175"/>
            <a:ext cx="2819400" cy="927100"/>
          </a:xfrm>
          <a:prstGeom prst="rect">
            <a:avLst/>
          </a:prstGeom>
          <a:noFill/>
        </p:spPr>
      </p:pic>
      <p:sp>
        <p:nvSpPr>
          <p:cNvPr id="30722" name="Line 1026"/>
          <p:cNvSpPr>
            <a:spLocks noChangeShapeType="1"/>
          </p:cNvSpPr>
          <p:nvPr/>
        </p:nvSpPr>
        <p:spPr bwMode="auto">
          <a:xfrm>
            <a:off x="1257300" y="965200"/>
            <a:ext cx="7886700" cy="0"/>
          </a:xfrm>
          <a:prstGeom prst="line">
            <a:avLst/>
          </a:prstGeom>
          <a:noFill/>
          <a:ln w="88900">
            <a:solidFill>
              <a:srgbClr val="808080"/>
            </a:solidFill>
            <a:round/>
            <a:headEnd/>
            <a:tailEnd/>
          </a:ln>
          <a:effectLst>
            <a:outerShdw dist="17961" dir="18900000" algn="ctr" rotWithShape="0">
              <a:schemeClr val="tx1"/>
            </a:outerShdw>
          </a:effectLst>
        </p:spPr>
        <p:txBody>
          <a:bodyPr wrap="none" anchor="ctr"/>
          <a:lstStyle/>
          <a:p>
            <a:endParaRPr lang="en-US"/>
          </a:p>
        </p:txBody>
      </p:sp>
      <p:sp>
        <p:nvSpPr>
          <p:cNvPr id="30723" name="Rectangle 1027"/>
          <p:cNvSpPr>
            <a:spLocks noGrp="1" noChangeArrowheads="1"/>
          </p:cNvSpPr>
          <p:nvPr>
            <p:ph type="title"/>
          </p:nvPr>
        </p:nvSpPr>
        <p:spPr bwMode="auto">
          <a:xfrm>
            <a:off x="2819400" y="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24" name="Rectangle 1028"/>
          <p:cNvSpPr>
            <a:spLocks noGrp="1" noChangeArrowheads="1"/>
          </p:cNvSpPr>
          <p:nvPr>
            <p:ph type="body" idx="1"/>
          </p:nvPr>
        </p:nvSpPr>
        <p:spPr bwMode="auto">
          <a:xfrm>
            <a:off x="152400" y="1143000"/>
            <a:ext cx="8839200"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25" name="Rectangle 1029"/>
          <p:cNvSpPr>
            <a:spLocks noGrp="1" noChangeArrowheads="1"/>
          </p:cNvSpPr>
          <p:nvPr>
            <p:ph type="dt" sz="half" idx="2"/>
          </p:nvPr>
        </p:nvSpPr>
        <p:spPr bwMode="auto">
          <a:xfrm>
            <a:off x="762000" y="6553200"/>
            <a:ext cx="18288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800"/>
            </a:lvl1pPr>
          </a:lstStyle>
          <a:p>
            <a:endParaRPr lang="en-US"/>
          </a:p>
        </p:txBody>
      </p:sp>
      <p:sp>
        <p:nvSpPr>
          <p:cNvPr id="30726" name="Rectangle 1030"/>
          <p:cNvSpPr>
            <a:spLocks noGrp="1" noChangeArrowheads="1"/>
          </p:cNvSpPr>
          <p:nvPr>
            <p:ph type="ftr" sz="quarter" idx="3"/>
          </p:nvPr>
        </p:nvSpPr>
        <p:spPr bwMode="auto">
          <a:xfrm>
            <a:off x="3276600" y="6553200"/>
            <a:ext cx="28956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800"/>
            </a:lvl1pPr>
          </a:lstStyle>
          <a:p>
            <a:endParaRPr lang="en-US"/>
          </a:p>
        </p:txBody>
      </p:sp>
      <p:sp>
        <p:nvSpPr>
          <p:cNvPr id="30727" name="Rectangle 1031"/>
          <p:cNvSpPr>
            <a:spLocks noGrp="1" noChangeArrowheads="1"/>
          </p:cNvSpPr>
          <p:nvPr>
            <p:ph type="sldNum" sz="quarter" idx="4"/>
          </p:nvPr>
        </p:nvSpPr>
        <p:spPr bwMode="auto">
          <a:xfrm>
            <a:off x="6934200" y="6553200"/>
            <a:ext cx="1905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vl1pPr>
          </a:lstStyle>
          <a:p>
            <a:fld id="{C6FD755B-FF02-4C20-A3C8-AA215792D9A4}" type="slidenum">
              <a:rPr lang="en-US"/>
              <a:pPr/>
              <a:t>‹#›</a:t>
            </a:fld>
            <a:endParaRPr lang="en-US"/>
          </a:p>
        </p:txBody>
      </p:sp>
      <p:sp>
        <p:nvSpPr>
          <p:cNvPr id="11" name="Rectangle 10"/>
          <p:cNvSpPr/>
          <p:nvPr/>
        </p:nvSpPr>
        <p:spPr bwMode="auto">
          <a:xfrm>
            <a:off x="0" y="6477000"/>
            <a:ext cx="9144000" cy="381000"/>
          </a:xfrm>
          <a:prstGeom prst="rect">
            <a:avLst/>
          </a:prstGeom>
          <a:gradFill flip="none" rotWithShape="1">
            <a:gsLst>
              <a:gs pos="0">
                <a:srgbClr val="5E9EFF"/>
              </a:gs>
              <a:gs pos="39999">
                <a:srgbClr val="85C2FF"/>
              </a:gs>
              <a:gs pos="70000">
                <a:srgbClr val="C4D6EB"/>
              </a:gs>
              <a:gs pos="100000">
                <a:srgbClr val="FFEBFA"/>
              </a:gs>
            </a:gsLst>
            <a:lin ang="1620000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1" r:id="rId1"/>
    <p:sldLayoutId id="2147483650" r:id="rId2"/>
    <p:sldLayoutId id="2147483656" r:id="rId3"/>
    <p:sldLayoutId id="2147483657" r:id="rId4"/>
    <p:sldLayoutId id="2147483655" r:id="rId5"/>
  </p:sldLayoutIdLst>
  <p:txStyles>
    <p:titleStyle>
      <a:lvl1pPr algn="ctr" rtl="0" eaLnBrk="1" fontAlgn="base" hangingPunct="1">
        <a:lnSpc>
          <a:spcPct val="80000"/>
        </a:lnSpc>
        <a:spcBef>
          <a:spcPct val="0"/>
        </a:spcBef>
        <a:spcAft>
          <a:spcPct val="0"/>
        </a:spcAft>
        <a:defRPr sz="2800">
          <a:solidFill>
            <a:srgbClr val="333399"/>
          </a:solidFill>
          <a:effectLst>
            <a:outerShdw blurRad="38100" dist="38100" dir="2700000" algn="tl">
              <a:srgbClr val="C0C0C0"/>
            </a:outerShdw>
          </a:effectLst>
          <a:latin typeface="+mj-lt"/>
          <a:ea typeface="+mj-ea"/>
          <a:cs typeface="+mj-cs"/>
        </a:defRPr>
      </a:lvl1pPr>
      <a:lvl2pPr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2pPr>
      <a:lvl3pPr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3pPr>
      <a:lvl4pPr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4pPr>
      <a:lvl5pPr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5pPr>
      <a:lvl6pPr marL="457200"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6pPr>
      <a:lvl7pPr marL="914400"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7pPr>
      <a:lvl8pPr marL="1371600"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8pPr>
      <a:lvl9pPr marL="1828800"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9pPr>
    </p:titleStyle>
    <p:bodyStyle>
      <a:lvl1pPr marL="342900" indent="-342900" algn="l" rtl="0" eaLnBrk="1" fontAlgn="base" hangingPunct="1">
        <a:spcBef>
          <a:spcPct val="20000"/>
        </a:spcBef>
        <a:spcAft>
          <a:spcPct val="0"/>
        </a:spcAft>
        <a:buClr>
          <a:srgbClr val="FF9933"/>
        </a:buClr>
        <a:buSzPct val="80000"/>
        <a:buFont typeface="Wingdings" pitchFamily="2" charset="2"/>
        <a:buChar char="®"/>
        <a:defRPr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CC3300"/>
        </a:buClr>
        <a:buSzPct val="70000"/>
        <a:buFont typeface="Wingdings" pitchFamily="2" charset="2"/>
        <a:buChar char="®"/>
        <a:defRPr sz="2400">
          <a:solidFill>
            <a:srgbClr val="000000"/>
          </a:solidFill>
          <a:latin typeface="+mn-lt"/>
        </a:defRPr>
      </a:lvl2pPr>
      <a:lvl3pPr marL="1143000" indent="-228600" algn="l" rtl="0" eaLnBrk="1" fontAlgn="base" hangingPunct="1">
        <a:spcBef>
          <a:spcPct val="20000"/>
        </a:spcBef>
        <a:spcAft>
          <a:spcPct val="0"/>
        </a:spcAft>
        <a:buClr>
          <a:srgbClr val="587B01"/>
        </a:buClr>
        <a:buSzPct val="60000"/>
        <a:buFont typeface="Wingdings" pitchFamily="2" charset="2"/>
        <a:buChar char="®"/>
        <a:defRPr sz="2000">
          <a:solidFill>
            <a:srgbClr val="000000"/>
          </a:solidFill>
          <a:latin typeface="+mn-lt"/>
        </a:defRPr>
      </a:lvl3pPr>
      <a:lvl4pPr marL="1600200" indent="-228600" algn="l" rtl="0" eaLnBrk="1" fontAlgn="base" hangingPunct="1">
        <a:spcBef>
          <a:spcPct val="20000"/>
        </a:spcBef>
        <a:spcAft>
          <a:spcPct val="0"/>
        </a:spcAft>
        <a:buClr>
          <a:srgbClr val="915E01"/>
        </a:buClr>
        <a:buSzPct val="60000"/>
        <a:buFont typeface="Wingdings" pitchFamily="2" charset="2"/>
        <a:buChar char="l"/>
        <a:defRPr>
          <a:solidFill>
            <a:srgbClr val="000000"/>
          </a:solidFill>
          <a:latin typeface="+mn-lt"/>
        </a:defRPr>
      </a:lvl4pPr>
      <a:lvl5pPr marL="2057400" indent="-228600" algn="l" rtl="0" eaLnBrk="1" fontAlgn="base" hangingPunct="1">
        <a:spcBef>
          <a:spcPct val="20000"/>
        </a:spcBef>
        <a:spcAft>
          <a:spcPct val="0"/>
        </a:spcAft>
        <a:buClr>
          <a:srgbClr val="5201AB"/>
        </a:buClr>
        <a:buSzPct val="55000"/>
        <a:buFont typeface="Wingdings" pitchFamily="2" charset="2"/>
        <a:buChar char="l"/>
        <a:defRPr>
          <a:solidFill>
            <a:srgbClr val="000000"/>
          </a:solidFill>
          <a:latin typeface="+mn-lt"/>
        </a:defRPr>
      </a:lvl5pPr>
      <a:lvl6pPr marL="2514600" indent="-228600" algn="l" rtl="0" eaLnBrk="1" fontAlgn="base" hangingPunct="1">
        <a:spcBef>
          <a:spcPct val="20000"/>
        </a:spcBef>
        <a:spcAft>
          <a:spcPct val="0"/>
        </a:spcAft>
        <a:buClr>
          <a:srgbClr val="5201AB"/>
        </a:buClr>
        <a:buSzPct val="55000"/>
        <a:buFont typeface="Wingdings" pitchFamily="2" charset="2"/>
        <a:buChar char="l"/>
        <a:defRPr>
          <a:solidFill>
            <a:srgbClr val="000000"/>
          </a:solidFill>
          <a:latin typeface="+mn-lt"/>
        </a:defRPr>
      </a:lvl6pPr>
      <a:lvl7pPr marL="2971800" indent="-228600" algn="l" rtl="0" eaLnBrk="1" fontAlgn="base" hangingPunct="1">
        <a:spcBef>
          <a:spcPct val="20000"/>
        </a:spcBef>
        <a:spcAft>
          <a:spcPct val="0"/>
        </a:spcAft>
        <a:buClr>
          <a:srgbClr val="5201AB"/>
        </a:buClr>
        <a:buSzPct val="55000"/>
        <a:buFont typeface="Wingdings" pitchFamily="2" charset="2"/>
        <a:buChar char="l"/>
        <a:defRPr>
          <a:solidFill>
            <a:srgbClr val="000000"/>
          </a:solidFill>
          <a:latin typeface="+mn-lt"/>
        </a:defRPr>
      </a:lvl7pPr>
      <a:lvl8pPr marL="3429000" indent="-228600" algn="l" rtl="0" eaLnBrk="1" fontAlgn="base" hangingPunct="1">
        <a:spcBef>
          <a:spcPct val="20000"/>
        </a:spcBef>
        <a:spcAft>
          <a:spcPct val="0"/>
        </a:spcAft>
        <a:buClr>
          <a:srgbClr val="5201AB"/>
        </a:buClr>
        <a:buSzPct val="55000"/>
        <a:buFont typeface="Wingdings" pitchFamily="2" charset="2"/>
        <a:buChar char="l"/>
        <a:defRPr>
          <a:solidFill>
            <a:srgbClr val="000000"/>
          </a:solidFill>
          <a:latin typeface="+mn-lt"/>
        </a:defRPr>
      </a:lvl8pPr>
      <a:lvl9pPr marL="3886200" indent="-228600" algn="l" rtl="0" eaLnBrk="1" fontAlgn="base" hangingPunct="1">
        <a:spcBef>
          <a:spcPct val="20000"/>
        </a:spcBef>
        <a:spcAft>
          <a:spcPct val="0"/>
        </a:spcAft>
        <a:buClr>
          <a:srgbClr val="5201AB"/>
        </a:buClr>
        <a:buSzPct val="55000"/>
        <a:buFont typeface="Wingdings" pitchFamily="2" charset="2"/>
        <a:buChar char="l"/>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mailto:egovframe@nia.or.kr"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image" Target="../media/image19.png"/><Relationship Id="rId16"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40.wmf"/><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4.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jpeg"/><Relationship Id="rId9" Type="http://schemas.openxmlformats.org/officeDocument/2006/relationships/image" Target="../media/image5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hyperlink" Target="http://www-3.ibm.com/software/main/r/lotus/swg" TargetMode="External"/><Relationship Id="rId4" Type="http://schemas.openxmlformats.org/officeDocument/2006/relationships/hyperlink" Target="http://www-3.ibm.com/software/main/r/data/db2/sw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EGov-Module%202-1-&#272;&#7883;nh%20h&#432;&#7899;ng%20NM.pdf"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Text Box 4"/>
          <p:cNvSpPr txBox="1">
            <a:spLocks noChangeArrowheads="1"/>
          </p:cNvSpPr>
          <p:nvPr/>
        </p:nvSpPr>
        <p:spPr bwMode="auto">
          <a:xfrm>
            <a:off x="2438400" y="3810000"/>
            <a:ext cx="6705600" cy="2739956"/>
          </a:xfrm>
          <a:prstGeom prst="rect">
            <a:avLst/>
          </a:prstGeom>
          <a:noFill/>
          <a:ln w="63500">
            <a:noFill/>
            <a:miter lim="800000"/>
            <a:headEnd/>
            <a:tailEnd/>
          </a:ln>
          <a:effectLst>
            <a:prstShdw prst="shdw17" dist="127633" dir="342636">
              <a:schemeClr val="tx1"/>
            </a:prstShdw>
          </a:effectLst>
        </p:spPr>
        <p:txBody>
          <a:bodyPr wrap="square" tIns="0">
            <a:spAutoFit/>
          </a:bodyPr>
          <a:lstStyle/>
          <a:p>
            <a:pPr algn="ctr">
              <a:spcBef>
                <a:spcPct val="50000"/>
              </a:spcBef>
            </a:pPr>
            <a:r>
              <a:rPr lang="en-US" b="1" smtClean="0">
                <a:solidFill>
                  <a:srgbClr val="002060"/>
                </a:solidFill>
                <a:latin typeface="Verdana" pitchFamily="34" charset="0"/>
                <a:ea typeface="Verdana" pitchFamily="34" charset="0"/>
                <a:cs typeface="Verdana" pitchFamily="34" charset="0"/>
              </a:rPr>
              <a:t>Chính phủ điện tử</a:t>
            </a:r>
            <a:r>
              <a:rPr lang="en-US" b="1">
                <a:latin typeface="Courier New" pitchFamily="49" charset="0"/>
              </a:rPr>
              <a:t/>
            </a:r>
            <a:br>
              <a:rPr lang="en-US" b="1">
                <a:latin typeface="Courier New" pitchFamily="49" charset="0"/>
              </a:rPr>
            </a:br>
            <a:endParaRPr lang="en-US" sz="3600" b="1" smtClean="0">
              <a:latin typeface="Verdana" pitchFamily="34" charset="0"/>
              <a:ea typeface="Verdana" pitchFamily="34" charset="0"/>
              <a:cs typeface="Verdana" pitchFamily="34" charset="0"/>
            </a:endParaRPr>
          </a:p>
          <a:p>
            <a:pPr>
              <a:spcBef>
                <a:spcPct val="50000"/>
              </a:spcBef>
            </a:pPr>
            <a:r>
              <a:rPr lang="en-US" sz="2400" b="1" smtClean="0">
                <a:cs typeface="Times New Roman" pitchFamily="18" charset="0"/>
              </a:rPr>
              <a:t>TS. Phạm V</a:t>
            </a:r>
            <a:r>
              <a:rPr lang="vi-VN" sz="2400" b="1" smtClean="0">
                <a:cs typeface="Times New Roman" pitchFamily="18" charset="0"/>
              </a:rPr>
              <a:t>ă</a:t>
            </a:r>
            <a:r>
              <a:rPr lang="en-US" sz="2400" b="1" smtClean="0">
                <a:cs typeface="Times New Roman" pitchFamily="18" charset="0"/>
              </a:rPr>
              <a:t>n Tính</a:t>
            </a:r>
          </a:p>
          <a:p>
            <a:pPr>
              <a:spcBef>
                <a:spcPct val="50000"/>
              </a:spcBef>
            </a:pPr>
            <a:r>
              <a:rPr lang="en-US" sz="2400" b="1" smtClean="0">
                <a:cs typeface="Times New Roman" pitchFamily="18" charset="0"/>
              </a:rPr>
              <a:t>Khoa CNTT, ĐH Nông Lâm TP.HCM</a:t>
            </a:r>
          </a:p>
          <a:p>
            <a:pPr>
              <a:spcBef>
                <a:spcPct val="50000"/>
              </a:spcBef>
            </a:pPr>
            <a:r>
              <a:rPr lang="en-US" sz="2400" b="1" smtClean="0">
                <a:cs typeface="Times New Roman" pitchFamily="18" charset="0"/>
              </a:rPr>
              <a:t>pvtinh@hcmuaf.edu.vn</a:t>
            </a:r>
            <a:endParaRPr lang="en-US" sz="2400" b="1">
              <a:cs typeface="Times New Roman" pitchFamily="18" charset="0"/>
            </a:endParaRPr>
          </a:p>
        </p:txBody>
      </p:sp>
      <p:pic>
        <p:nvPicPr>
          <p:cNvPr id="8" name="Picture 7" descr="Nhà QH1.jpg"/>
          <p:cNvPicPr>
            <a:picLocks noChangeAspect="1"/>
          </p:cNvPicPr>
          <p:nvPr/>
        </p:nvPicPr>
        <p:blipFill>
          <a:blip r:embed="rId3" cstate="print"/>
          <a:stretch>
            <a:fillRect/>
          </a:stretch>
        </p:blipFill>
        <p:spPr>
          <a:xfrm>
            <a:off x="0" y="914400"/>
            <a:ext cx="3419494" cy="2667000"/>
          </a:xfrm>
          <a:prstGeom prst="rect">
            <a:avLst/>
          </a:prstGeom>
        </p:spPr>
      </p:pic>
      <p:pic>
        <p:nvPicPr>
          <p:cNvPr id="9" name="Picture 8" descr="NHNN.jpg"/>
          <p:cNvPicPr>
            <a:picLocks noChangeAspect="1"/>
          </p:cNvPicPr>
          <p:nvPr/>
        </p:nvPicPr>
        <p:blipFill>
          <a:blip r:embed="rId4" cstate="print"/>
          <a:srcRect l="10339"/>
          <a:stretch>
            <a:fillRect/>
          </a:stretch>
        </p:blipFill>
        <p:spPr>
          <a:xfrm>
            <a:off x="3429000" y="0"/>
            <a:ext cx="5715000" cy="3581400"/>
          </a:xfrm>
          <a:prstGeom prst="rect">
            <a:avLst/>
          </a:prstGeom>
        </p:spPr>
      </p:pic>
      <p:pic>
        <p:nvPicPr>
          <p:cNvPr id="10" name="Picture 9" descr="Nhà QH2.jpg"/>
          <p:cNvPicPr>
            <a:picLocks noChangeAspect="1"/>
          </p:cNvPicPr>
          <p:nvPr/>
        </p:nvPicPr>
        <p:blipFill>
          <a:blip r:embed="rId5" cstate="print"/>
          <a:stretch>
            <a:fillRect/>
          </a:stretch>
        </p:blipFill>
        <p:spPr>
          <a:xfrm>
            <a:off x="0" y="3581400"/>
            <a:ext cx="2511364" cy="3276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7400" y="0"/>
            <a:ext cx="7086600" cy="914400"/>
          </a:xfrm>
        </p:spPr>
        <p:txBody>
          <a:bodyPr/>
          <a:lstStyle/>
          <a:p>
            <a:r>
              <a:rPr lang="en-US" smtClean="0"/>
              <a:t>Định h</a:t>
            </a:r>
            <a:r>
              <a:rPr lang="vi-VN" smtClean="0"/>
              <a:t>ướ</a:t>
            </a:r>
            <a:r>
              <a:rPr lang="en-US" smtClean="0"/>
              <a:t>ng nguồn mở trong CPĐT tại TP.HCM – Mục tiêu</a:t>
            </a:r>
            <a:endParaRPr lang="en-US"/>
          </a:p>
        </p:txBody>
      </p:sp>
      <p:sp>
        <p:nvSpPr>
          <p:cNvPr id="5" name="Content Placeholder 4"/>
          <p:cNvSpPr>
            <a:spLocks noGrp="1"/>
          </p:cNvSpPr>
          <p:nvPr>
            <p:ph idx="1"/>
          </p:nvPr>
        </p:nvSpPr>
        <p:spPr>
          <a:xfrm>
            <a:off x="0" y="1066800"/>
            <a:ext cx="8839200" cy="5334000"/>
          </a:xfrm>
        </p:spPr>
        <p:txBody>
          <a:bodyPr/>
          <a:lstStyle/>
          <a:p>
            <a:pPr lvl="0"/>
            <a:r>
              <a:rPr lang="en-US" smtClean="0"/>
              <a:t>100% các hệ thống thuộc kiến trúc nền (hệ điều hành, cơ sở dữ liệu, các ứng dụng phục vụ xây dựng và phát triển ứng dụng) tại trung tâm dữ liệu của thành phố và các quận huyện, sở ban ngành được triển khai đảm bảo việc tuân thủ Luật sở hữu trí tuệ, trong đó có 80% hệ thống áp dụng công nghệ nguồn mở nhằm tiết kiệm hầu hết tổng kinh phí đầu tư bản quyền cho hệ thống và chi phí nâng cấp công nghệ hàng năm.</a:t>
            </a:r>
          </a:p>
          <a:p>
            <a:pPr lvl="0"/>
            <a:r>
              <a:rPr lang="en-US" smtClean="0"/>
              <a:t>80% các phần mềm ứng dụng tại các cơ quan nhà nước được xây dựng trên hệ thống nền này áp dụng công nghệ mã nguồn mở;</a:t>
            </a:r>
          </a:p>
          <a:p>
            <a:pPr lvl="0">
              <a:buNone/>
            </a:pPr>
            <a:endParaRPr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7400" y="0"/>
            <a:ext cx="7086600" cy="914400"/>
          </a:xfrm>
        </p:spPr>
        <p:txBody>
          <a:bodyPr/>
          <a:lstStyle/>
          <a:p>
            <a:r>
              <a:rPr lang="en-US" smtClean="0"/>
              <a:t>Định h</a:t>
            </a:r>
            <a:r>
              <a:rPr lang="vi-VN" smtClean="0"/>
              <a:t>ướ</a:t>
            </a:r>
            <a:r>
              <a:rPr lang="en-US" smtClean="0"/>
              <a:t>ng nguồn mở trong CPĐT tại TP.HCM – Mục tiêu</a:t>
            </a:r>
            <a:endParaRPr lang="en-US"/>
          </a:p>
        </p:txBody>
      </p:sp>
      <p:sp>
        <p:nvSpPr>
          <p:cNvPr id="5" name="Content Placeholder 4"/>
          <p:cNvSpPr>
            <a:spLocks noGrp="1"/>
          </p:cNvSpPr>
          <p:nvPr>
            <p:ph idx="1"/>
          </p:nvPr>
        </p:nvSpPr>
        <p:spPr>
          <a:xfrm>
            <a:off x="0" y="1066800"/>
            <a:ext cx="8839200" cy="5334000"/>
          </a:xfrm>
        </p:spPr>
        <p:txBody>
          <a:bodyPr/>
          <a:lstStyle/>
          <a:p>
            <a:pPr lvl="0"/>
            <a:r>
              <a:rPr lang="en-US" smtClean="0"/>
              <a:t>100% cán bộ thuộc các Sở và Quận/Huyện được đào tạo sử dụng phần mềm nguồn mở và có ý thức về việc bảo vệ bản quyền phần mềm;</a:t>
            </a:r>
          </a:p>
          <a:p>
            <a:pPr lvl="0"/>
            <a:r>
              <a:rPr lang="en-US" smtClean="0"/>
              <a:t>Xây dựng đội ngũ kỹ thuật trực thuộc các Sở-Ban-Ngành, Quận/Huyện đáp ứng yêu cầu trong công tác xây dựng phần mềm, quản lý hệ thống và hỗ trợ người dùng sử dụng nguồn mở;</a:t>
            </a:r>
          </a:p>
          <a:p>
            <a:pPr lvl="0"/>
            <a:r>
              <a:rPr lang="en-US" smtClean="0"/>
              <a:t>Tuyên truyền rộng rãi cán bộ, công chức thành phố sử dụng mã mở trên các phương tiện truyền thông như báo chí, đài phát thanh, đài truyền hình;</a:t>
            </a:r>
          </a:p>
          <a:p>
            <a:pPr lvl="0"/>
            <a:r>
              <a:rPr lang="en-US" smtClean="0"/>
              <a:t>Hỗ trợ 100% các tỉnh thành thuộc khu vực phía Nam triển khai ứng dụng CNTT với chi phí thấp và đảm bảo Luật sở hữu trí tuệ;</a:t>
            </a:r>
          </a:p>
          <a:p>
            <a:pPr lvl="0"/>
            <a:endParaRPr lang="en-US">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7400" y="0"/>
            <a:ext cx="7086600" cy="914400"/>
          </a:xfrm>
        </p:spPr>
        <p:txBody>
          <a:bodyPr/>
          <a:lstStyle/>
          <a:p>
            <a:r>
              <a:rPr lang="en-US" smtClean="0"/>
              <a:t>Định h</a:t>
            </a:r>
            <a:r>
              <a:rPr lang="vi-VN" smtClean="0"/>
              <a:t>ướ</a:t>
            </a:r>
            <a:r>
              <a:rPr lang="en-US" smtClean="0"/>
              <a:t>ng nguồn mở trong CPĐT tại TP.HCM – Nhiệm vụ</a:t>
            </a:r>
            <a:endParaRPr lang="en-US"/>
          </a:p>
        </p:txBody>
      </p:sp>
      <p:sp>
        <p:nvSpPr>
          <p:cNvPr id="5" name="Content Placeholder 4"/>
          <p:cNvSpPr>
            <a:spLocks noGrp="1"/>
          </p:cNvSpPr>
          <p:nvPr>
            <p:ph idx="1"/>
          </p:nvPr>
        </p:nvSpPr>
        <p:spPr>
          <a:xfrm>
            <a:off x="0" y="1066800"/>
            <a:ext cx="8839200" cy="5334000"/>
          </a:xfrm>
        </p:spPr>
        <p:txBody>
          <a:bodyPr/>
          <a:lstStyle/>
          <a:p>
            <a:pPr marL="514350" lvl="0" indent="-514350">
              <a:buFont typeface="+mj-lt"/>
              <a:buAutoNum type="arabicPeriod"/>
            </a:pPr>
            <a:r>
              <a:rPr lang="en-US" smtClean="0"/>
              <a:t>Xây dựng các chính sách thúc đẩy ứng dụng và phát triển phần mềm nguồn mở tại thành phố Hồ Chí Minh:</a:t>
            </a:r>
          </a:p>
          <a:p>
            <a:pPr lvl="1"/>
            <a:r>
              <a:rPr lang="en-US" smtClean="0"/>
              <a:t>Xây dựng và ban hành cơ chế, chính sách khuyến khích ứng dụng và phát triển PMNM để thu hút các trường, viện, hiệp hội nghiên cứu khoa học tham gia vào việc đào tạo và nghiên cứu phát triển PMNM; khuyến khích và tạo điều kiện thuận lợi cho các chuyên gia trong và ngoài nước cũng như các công ty đầu tư kinh doanh, phát triển, chuyển giao công nghệ và đào tạo về PMNM tại TP.HCM.</a:t>
            </a:r>
          </a:p>
          <a:p>
            <a:pPr lvl="1"/>
            <a:r>
              <a:rPr lang="en-US" smtClean="0"/>
              <a:t>Ban hành chính sách khuyến khích sử dụng một số PMNM trong các cơ quan nhà nước tại TPHCM (giai đoạn 2015).</a:t>
            </a:r>
          </a:p>
          <a:p>
            <a:pPr lvl="0"/>
            <a:endParaRPr lang="en-US">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7400" y="0"/>
            <a:ext cx="7086600" cy="914400"/>
          </a:xfrm>
        </p:spPr>
        <p:txBody>
          <a:bodyPr/>
          <a:lstStyle/>
          <a:p>
            <a:r>
              <a:rPr lang="en-US" smtClean="0"/>
              <a:t>Định h</a:t>
            </a:r>
            <a:r>
              <a:rPr lang="vi-VN" smtClean="0"/>
              <a:t>ướ</a:t>
            </a:r>
            <a:r>
              <a:rPr lang="en-US" smtClean="0"/>
              <a:t>ng nguồn mở trong CPĐT tại TP.HCM – Nhiệm vụ</a:t>
            </a:r>
            <a:endParaRPr lang="en-US"/>
          </a:p>
        </p:txBody>
      </p:sp>
      <p:sp>
        <p:nvSpPr>
          <p:cNvPr id="5" name="Content Placeholder 4"/>
          <p:cNvSpPr>
            <a:spLocks noGrp="1"/>
          </p:cNvSpPr>
          <p:nvPr>
            <p:ph idx="1"/>
          </p:nvPr>
        </p:nvSpPr>
        <p:spPr>
          <a:xfrm>
            <a:off x="0" y="1066800"/>
            <a:ext cx="8839200" cy="5334000"/>
          </a:xfrm>
        </p:spPr>
        <p:txBody>
          <a:bodyPr/>
          <a:lstStyle/>
          <a:p>
            <a:pPr marL="514350" lvl="0" indent="-514350">
              <a:buFont typeface="+mj-lt"/>
              <a:buAutoNum type="arabicPeriod" startAt="2"/>
            </a:pPr>
            <a:r>
              <a:rPr lang="en-US" smtClean="0"/>
              <a:t>Xây dựng kiến trúc ứng dụng CNTT, mua sắm phần mềm và phát triển mô hình chính quyền điện tử ứng dụng công nghệ nguồn mở:</a:t>
            </a:r>
          </a:p>
          <a:p>
            <a:pPr lvl="1"/>
            <a:r>
              <a:rPr lang="en-US" smtClean="0"/>
              <a:t>Xây dựng kiến trúc ứng dụng CNTT và phát triển hệ thống phần mềm trong xây dựng chính phủ điện tử của Thành phố trên nền tảng công nghệ nguồn mở, định hướng đưa về mô hình tập trung trên nền tảng công nghệ điện toán đám mây. </a:t>
            </a:r>
          </a:p>
          <a:p>
            <a:pPr lvl="1"/>
            <a:r>
              <a:rPr lang="en-US" smtClean="0"/>
              <a:t>Đánh giá kiểm thử chất lượng phần mềm làm cơ sở cho việc đầu tư mua sắm phần mềm;</a:t>
            </a:r>
          </a:p>
          <a:p>
            <a:pPr lvl="1"/>
            <a:r>
              <a:rPr lang="en-US" smtClean="0"/>
              <a:t>Xây dựng các chuẩn kỹ thuật kết nối, liên thông tích hợp với hệ thống của Thành phố.</a:t>
            </a:r>
          </a:p>
          <a:p>
            <a:pPr lvl="0"/>
            <a:endParaRPr lang="en-US">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7400" y="0"/>
            <a:ext cx="7086600" cy="914400"/>
          </a:xfrm>
        </p:spPr>
        <p:txBody>
          <a:bodyPr/>
          <a:lstStyle/>
          <a:p>
            <a:r>
              <a:rPr lang="en-US" smtClean="0"/>
              <a:t>Định h</a:t>
            </a:r>
            <a:r>
              <a:rPr lang="vi-VN" smtClean="0"/>
              <a:t>ướ</a:t>
            </a:r>
            <a:r>
              <a:rPr lang="en-US" smtClean="0"/>
              <a:t>ng nguồn mở trong CPĐT tại TP.HCM – Nhiệm vụ</a:t>
            </a:r>
            <a:endParaRPr lang="en-US"/>
          </a:p>
        </p:txBody>
      </p:sp>
      <p:sp>
        <p:nvSpPr>
          <p:cNvPr id="5" name="Content Placeholder 4"/>
          <p:cNvSpPr>
            <a:spLocks noGrp="1"/>
          </p:cNvSpPr>
          <p:nvPr>
            <p:ph idx="1"/>
          </p:nvPr>
        </p:nvSpPr>
        <p:spPr>
          <a:xfrm>
            <a:off x="0" y="1066800"/>
            <a:ext cx="8839200" cy="5334000"/>
          </a:xfrm>
        </p:spPr>
        <p:txBody>
          <a:bodyPr/>
          <a:lstStyle/>
          <a:p>
            <a:pPr marL="514350" lvl="0" indent="-514350">
              <a:buFont typeface="+mj-lt"/>
              <a:buAutoNum type="arabicPeriod" startAt="3"/>
            </a:pPr>
            <a:r>
              <a:rPr lang="en-US" smtClean="0"/>
              <a:t>Triển khai ứng dụng phần mềm nguồn mở trong xây dựng chính quyền điện tử tại thành phố:</a:t>
            </a:r>
          </a:p>
          <a:p>
            <a:pPr lvl="1"/>
            <a:r>
              <a:rPr lang="en-US" smtClean="0"/>
              <a:t>Tổ chức triển khai thí điểm PMNM tại 1 Quận, sau đó nhân rộng cho toàn bộ các Sở-Ban-Ngành, Quận/Huyện.</a:t>
            </a:r>
          </a:p>
          <a:p>
            <a:pPr lvl="1"/>
            <a:r>
              <a:rPr lang="en-US" smtClean="0"/>
              <a:t>Triển khai các ứng dụng mới trên nền tảng công nghệ mã mở và cuốn chiếu dần các ứng dụng cũ đã triển khai trên công nghệ nguồn đóng sang công nghệ nguồn mở;</a:t>
            </a:r>
          </a:p>
          <a:p>
            <a:pPr lvl="0"/>
            <a:endParaRPr lang="en-US">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7400" y="0"/>
            <a:ext cx="7086600" cy="914400"/>
          </a:xfrm>
        </p:spPr>
        <p:txBody>
          <a:bodyPr/>
          <a:lstStyle/>
          <a:p>
            <a:r>
              <a:rPr lang="en-US" smtClean="0"/>
              <a:t>Định h</a:t>
            </a:r>
            <a:r>
              <a:rPr lang="vi-VN" smtClean="0"/>
              <a:t>ướ</a:t>
            </a:r>
            <a:r>
              <a:rPr lang="en-US" smtClean="0"/>
              <a:t>ng nguồn mở trong CPĐT tại TP.HCM – Nhiệm vụ</a:t>
            </a:r>
            <a:endParaRPr lang="en-US"/>
          </a:p>
        </p:txBody>
      </p:sp>
      <p:sp>
        <p:nvSpPr>
          <p:cNvPr id="5" name="Content Placeholder 4"/>
          <p:cNvSpPr>
            <a:spLocks noGrp="1"/>
          </p:cNvSpPr>
          <p:nvPr>
            <p:ph idx="1"/>
          </p:nvPr>
        </p:nvSpPr>
        <p:spPr>
          <a:xfrm>
            <a:off x="0" y="1066800"/>
            <a:ext cx="8839200" cy="5334000"/>
          </a:xfrm>
        </p:spPr>
        <p:txBody>
          <a:bodyPr/>
          <a:lstStyle/>
          <a:p>
            <a:pPr marL="514350" lvl="0" indent="-514350">
              <a:buFont typeface="+mj-lt"/>
              <a:buAutoNum type="arabicPeriod" startAt="4"/>
            </a:pPr>
            <a:r>
              <a:rPr lang="en-US" smtClean="0"/>
              <a:t>Hỗ trợ các tỉnh thành triển khai ứng dụng với chi phí thấp, đảm bảo luật sở hữu trí tuệ trong chương trình liên kết vùng:</a:t>
            </a:r>
          </a:p>
          <a:p>
            <a:pPr lvl="1"/>
            <a:r>
              <a:rPr lang="en-US" smtClean="0"/>
              <a:t>Cung cấp giải pháp và phần mềm ứng dụng trên nền tảng nguồn mở cho các tỉnh thành;</a:t>
            </a:r>
          </a:p>
          <a:p>
            <a:pPr lvl="1"/>
            <a:r>
              <a:rPr lang="en-US" smtClean="0"/>
              <a:t>Thực hiện liên thông kết nối, chia sẽ thông tin giữa TP.HCM với trung ương và các tỉnh thành phía Nam;</a:t>
            </a:r>
          </a:p>
          <a:p>
            <a:pPr lvl="1"/>
            <a:r>
              <a:rPr lang="en-US" smtClean="0"/>
              <a:t>Xây dựng trang thông tin diễn đàn nguồn mở nhằm kết nối, chia xẽ kinh nghiệm trong quá trình triển khai, phát triển PMNM với các tỉnh thành trên phạm vi cả nước. </a:t>
            </a:r>
          </a:p>
          <a:p>
            <a:pPr lvl="0"/>
            <a:endParaRPr lang="en-US">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7400" y="0"/>
            <a:ext cx="7086600" cy="914400"/>
          </a:xfrm>
        </p:spPr>
        <p:txBody>
          <a:bodyPr/>
          <a:lstStyle/>
          <a:p>
            <a:r>
              <a:rPr lang="en-US" smtClean="0"/>
              <a:t>Định h</a:t>
            </a:r>
            <a:r>
              <a:rPr lang="vi-VN" smtClean="0"/>
              <a:t>ướ</a:t>
            </a:r>
            <a:r>
              <a:rPr lang="en-US" smtClean="0"/>
              <a:t>ng nguồn mở trong CPĐT tại TP.HCM – Nhiệm vụ</a:t>
            </a:r>
            <a:endParaRPr lang="en-US"/>
          </a:p>
        </p:txBody>
      </p:sp>
      <p:sp>
        <p:nvSpPr>
          <p:cNvPr id="5" name="Content Placeholder 4"/>
          <p:cNvSpPr>
            <a:spLocks noGrp="1"/>
          </p:cNvSpPr>
          <p:nvPr>
            <p:ph idx="1"/>
          </p:nvPr>
        </p:nvSpPr>
        <p:spPr>
          <a:xfrm>
            <a:off x="0" y="1066800"/>
            <a:ext cx="8839200" cy="5334000"/>
          </a:xfrm>
        </p:spPr>
        <p:txBody>
          <a:bodyPr/>
          <a:lstStyle/>
          <a:p>
            <a:pPr marL="514350" lvl="0" indent="-514350">
              <a:buFont typeface="+mj-lt"/>
              <a:buAutoNum type="arabicPeriod" startAt="5"/>
            </a:pPr>
            <a:r>
              <a:rPr lang="en-US" smtClean="0"/>
              <a:t>Đào tạo nguồn nhân lực cho ứng dụng và phát triển phần mềm nguồn mở.</a:t>
            </a:r>
          </a:p>
          <a:p>
            <a:pPr lvl="1"/>
            <a:r>
              <a:rPr lang="en-US" smtClean="0"/>
              <a:t>Tổ chức đào tạo sử dụng PMNM cho các cán bộ công chức nhà nước.</a:t>
            </a:r>
          </a:p>
          <a:p>
            <a:pPr lvl="1"/>
            <a:r>
              <a:rPr lang="en-US" smtClean="0"/>
              <a:t>Hình thành đội ngũ cán bộ đủ năng lực triển khai ứng dụng, phát triển PMNM và hỗ trợ giải quyết sự cố cho các Sở-Ban-Ngành, Quận/huyện 24/7.</a:t>
            </a:r>
          </a:p>
          <a:p>
            <a:pPr lvl="1"/>
            <a:r>
              <a:rPr lang="en-US" smtClean="0"/>
              <a:t>Hỗ trợ đào tạo cán bộ kỹ thuật tại các Sở-Ban-Ngành, Quận/Huyện  có chuyên môn về quản trị và sử dụng PMNM.</a:t>
            </a:r>
          </a:p>
          <a:p>
            <a:pPr lvl="1"/>
            <a:r>
              <a:rPr lang="en-US" smtClean="0"/>
              <a:t>Xây dựng và triển khai chương trình đào tạo phát triển PMNM tại các trường Đại học nhằm tạo lực lượng chủ lực trong công tác xây dựng và phát triển phần mềm tại TP.HCM.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7400" y="0"/>
            <a:ext cx="7086600" cy="914400"/>
          </a:xfrm>
        </p:spPr>
        <p:txBody>
          <a:bodyPr/>
          <a:lstStyle/>
          <a:p>
            <a:r>
              <a:rPr lang="en-US" smtClean="0"/>
              <a:t>Định h</a:t>
            </a:r>
            <a:r>
              <a:rPr lang="vi-VN" smtClean="0"/>
              <a:t>ướ</a:t>
            </a:r>
            <a:r>
              <a:rPr lang="en-US" smtClean="0"/>
              <a:t>ng nguồn mở trong CPĐT tại TP.HCM – Nhiệm vụ</a:t>
            </a:r>
            <a:endParaRPr lang="en-US"/>
          </a:p>
        </p:txBody>
      </p:sp>
      <p:sp>
        <p:nvSpPr>
          <p:cNvPr id="5" name="Content Placeholder 4"/>
          <p:cNvSpPr>
            <a:spLocks noGrp="1"/>
          </p:cNvSpPr>
          <p:nvPr>
            <p:ph idx="1"/>
          </p:nvPr>
        </p:nvSpPr>
        <p:spPr>
          <a:xfrm>
            <a:off x="0" y="1066800"/>
            <a:ext cx="8839200" cy="5334000"/>
          </a:xfrm>
        </p:spPr>
        <p:txBody>
          <a:bodyPr/>
          <a:lstStyle/>
          <a:p>
            <a:pPr lvl="0">
              <a:buNone/>
            </a:pPr>
            <a:r>
              <a:rPr lang="en-US" b="1" smtClean="0"/>
              <a:t>Đề án đào tạo và phát triển nguồn nhân lực PMNM</a:t>
            </a:r>
            <a:endParaRPr lang="en-US" smtClean="0"/>
          </a:p>
          <a:p>
            <a:pPr lvl="0"/>
            <a:r>
              <a:rPr lang="en-US" sz="2500" smtClean="0"/>
              <a:t>Cơ quan chủ trì: Sở Thông tin và Truyền thông</a:t>
            </a:r>
          </a:p>
          <a:p>
            <a:pPr lvl="0"/>
            <a:r>
              <a:rPr lang="en-US" sz="2500" smtClean="0"/>
              <a:t>Cơ quan phối hợp: Các trường Đại học, Viện nghiên cứu</a:t>
            </a:r>
          </a:p>
          <a:p>
            <a:pPr lvl="0"/>
            <a:r>
              <a:rPr lang="en-US" sz="2500" smtClean="0"/>
              <a:t>Nội dung:  xây dựng chương trình đào tạo chính quy PMNM tại các Trường đại học, Viện nghiện cứu; đề xuất các cơ chế chính sách hỗ trợ phát triển đào tạo PMNM nhằm đáp ứng nhu cầu nguồn nhân lực của Thành phố; đào tạo nguồn nhân lực tham gia quản lý vận hành và sử dụng PMNM cho các cơ quan quản lý nhà nước.	</a:t>
            </a:r>
          </a:p>
          <a:p>
            <a:pPr lvl="0"/>
            <a:r>
              <a:rPr lang="en-US" sz="2500" smtClean="0"/>
              <a:t>Thời gian hoàn thành xây dựng chương trình: Quý 4/2012</a:t>
            </a:r>
          </a:p>
          <a:p>
            <a:pPr lvl="0"/>
            <a:r>
              <a:rPr lang="en-US" sz="2500" smtClean="0"/>
              <a:t>Thời gian thực hiện: 2012-2015</a:t>
            </a:r>
          </a:p>
          <a:p>
            <a:pPr lvl="0"/>
            <a:r>
              <a:rPr lang="en-US" sz="2500" smtClean="0"/>
              <a:t>Tổng kinh phí thực hiện: </a:t>
            </a:r>
            <a:r>
              <a:rPr lang="en-US" sz="2500" b="1" smtClean="0"/>
              <a:t>20,080,000,000 đồng</a:t>
            </a:r>
            <a:endParaRPr lang="en-US" sz="2500" smtClean="0"/>
          </a:p>
          <a:p>
            <a:pPr lvl="0"/>
            <a:endParaRPr lang="en-US">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7400" y="0"/>
            <a:ext cx="7086600" cy="914400"/>
          </a:xfrm>
        </p:spPr>
        <p:txBody>
          <a:bodyPr/>
          <a:lstStyle/>
          <a:p>
            <a:r>
              <a:rPr lang="en-US" smtClean="0"/>
              <a:t>Định h</a:t>
            </a:r>
            <a:r>
              <a:rPr lang="vi-VN" smtClean="0"/>
              <a:t>ướ</a:t>
            </a:r>
            <a:r>
              <a:rPr lang="en-US" smtClean="0"/>
              <a:t>ng nguồn mở trong CPĐT tại TP.HCM – Nhiệm vụ</a:t>
            </a:r>
            <a:endParaRPr lang="en-US"/>
          </a:p>
        </p:txBody>
      </p:sp>
      <p:sp>
        <p:nvSpPr>
          <p:cNvPr id="5" name="Content Placeholder 4"/>
          <p:cNvSpPr>
            <a:spLocks noGrp="1"/>
          </p:cNvSpPr>
          <p:nvPr>
            <p:ph idx="1"/>
          </p:nvPr>
        </p:nvSpPr>
        <p:spPr>
          <a:xfrm>
            <a:off x="0" y="1066800"/>
            <a:ext cx="8839200" cy="5334000"/>
          </a:xfrm>
        </p:spPr>
        <p:txBody>
          <a:bodyPr/>
          <a:lstStyle/>
          <a:p>
            <a:r>
              <a:rPr lang="en-US" sz="2600" smtClean="0"/>
              <a:t>Xây dựng các lớp chuyên đề, hội thảo và các seminar chuyên ngành về Ứng dụng PMNM trong các cơ quan quản lý nhà nước ở các cấp thành phố, Quận/Huyện, Phường/xã. </a:t>
            </a:r>
          </a:p>
          <a:p>
            <a:r>
              <a:rPr lang="en-US" sz="2600" smtClean="0"/>
              <a:t>Thành lập hiệp hội PMNM (thành viên là các trường đại học, các doanh nghiệp,…) trực tiếp quản lý diễn đàn PMNM chia sẽ kinh nghiệm, giải đáp thắc mắc cho cán bộ công chức tại các Sở-Ban-Ngành, Quận/Huyện.</a:t>
            </a:r>
          </a:p>
          <a:p>
            <a:pPr lvl="0"/>
            <a:r>
              <a:rPr lang="en-US" sz="2600" smtClean="0"/>
              <a:t>Thời gian hoàn thành xây dựng chương trình: Quý 4/2012</a:t>
            </a:r>
          </a:p>
          <a:p>
            <a:pPr lvl="0"/>
            <a:r>
              <a:rPr lang="en-US" sz="2600" smtClean="0"/>
              <a:t>Thời gian thực hiện: 2012-2015</a:t>
            </a:r>
          </a:p>
          <a:p>
            <a:pPr lvl="0"/>
            <a:r>
              <a:rPr lang="en-US" sz="2600" smtClean="0"/>
              <a:t>Tổng kinh phí thực hiện: </a:t>
            </a:r>
            <a:r>
              <a:rPr lang="en-US" sz="2600" b="1" smtClean="0"/>
              <a:t>4,300,000,000 đồng</a:t>
            </a:r>
            <a:endParaRPr lang="en-US" sz="2600" smtClean="0"/>
          </a:p>
          <a:p>
            <a:pPr lvl="0"/>
            <a:endParaRPr lang="en-US">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1"/>
            <a:r>
              <a:rPr lang="en-US" sz="3600" b="1" smtClean="0">
                <a:latin typeface="Verdana" pitchFamily="34" charset="0"/>
                <a:ea typeface="Verdana" pitchFamily="34" charset="0"/>
                <a:cs typeface="Verdana" pitchFamily="34" charset="0"/>
              </a:rPr>
              <a:t>Giải pháp nguồn mở trong CPĐT của Hàn Quốc -EGovFrame </a:t>
            </a:r>
            <a:r>
              <a:rPr lang="en-US" smtClean="0"/>
              <a:t/>
            </a:r>
            <a:br>
              <a:rPr lang="en-US" smtClean="0"/>
            </a:b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smtClean="0"/>
              <a:t>Module</a:t>
            </a:r>
            <a:r>
              <a:rPr lang="en-US" smtClean="0"/>
              <a:t> 2</a:t>
            </a:r>
            <a:endParaRPr lang="en-US"/>
          </a:p>
        </p:txBody>
      </p:sp>
      <p:sp>
        <p:nvSpPr>
          <p:cNvPr id="3" name="Subtitle 2"/>
          <p:cNvSpPr>
            <a:spLocks noGrp="1"/>
          </p:cNvSpPr>
          <p:nvPr>
            <p:ph type="subTitle" idx="1"/>
          </p:nvPr>
        </p:nvSpPr>
        <p:spPr>
          <a:xfrm>
            <a:off x="1371600" y="3886200"/>
            <a:ext cx="7010400" cy="1752600"/>
          </a:xfrm>
        </p:spPr>
        <p:txBody>
          <a:bodyPr/>
          <a:lstStyle/>
          <a:p>
            <a:r>
              <a:rPr lang="en-US" sz="3600" b="1" smtClean="0">
                <a:effectLst>
                  <a:outerShdw blurRad="38100" dist="38100" dir="2700000" algn="tl">
                    <a:srgbClr val="000000">
                      <a:alpha val="43137"/>
                    </a:srgbClr>
                  </a:outerShdw>
                </a:effectLst>
              </a:rPr>
              <a:t>ĐỊNH H</a:t>
            </a:r>
            <a:r>
              <a:rPr lang="vi-VN" sz="3600" b="1" smtClean="0">
                <a:effectLst>
                  <a:outerShdw blurRad="38100" dist="38100" dir="2700000" algn="tl">
                    <a:srgbClr val="000000">
                      <a:alpha val="43137"/>
                    </a:srgbClr>
                  </a:outerShdw>
                </a:effectLst>
              </a:rPr>
              <a:t>ƯỚ</a:t>
            </a:r>
            <a:r>
              <a:rPr lang="en-US" sz="3600" b="1" smtClean="0">
                <a:effectLst>
                  <a:outerShdw blurRad="38100" dist="38100" dir="2700000" algn="tl">
                    <a:srgbClr val="000000">
                      <a:alpha val="43137"/>
                    </a:srgbClr>
                  </a:outerShdw>
                </a:effectLst>
              </a:rPr>
              <a:t>NG PHẦN MỀM NGUỒN MỞ</a:t>
            </a:r>
            <a:endParaRPr lang="en-US" sz="3600" b="1">
              <a:effectLst>
                <a:outerShdw blurRad="38100" dist="38100" dir="2700000" algn="tl">
                  <a:srgbClr val="000000">
                    <a:alpha val="43137"/>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제목 1"/>
          <p:cNvSpPr>
            <a:spLocks noGrp="1"/>
          </p:cNvSpPr>
          <p:nvPr>
            <p:ph type="ctrTitle"/>
          </p:nvPr>
        </p:nvSpPr>
        <p:spPr>
          <a:xfrm>
            <a:off x="285750" y="1374763"/>
            <a:ext cx="8501092" cy="1564795"/>
          </a:xfrm>
        </p:spPr>
        <p:txBody>
          <a:bodyPr>
            <a:noAutofit/>
          </a:bodyPr>
          <a:lstStyle/>
          <a:p>
            <a:r>
              <a:rPr lang="en-US" altLang="ko-KR" sz="3600" b="1" i="1" spc="300" smtClean="0">
                <a:ln w="11430" cmpd="sng">
                  <a:solidFill>
                    <a:schemeClr val="accent1">
                      <a:tint val="10000"/>
                    </a:schemeClr>
                  </a:solidFill>
                  <a:prstDash val="solid"/>
                  <a:miter lim="800000"/>
                </a:ln>
                <a:solidFill>
                  <a:srgbClr val="0070C0"/>
                </a:solidFill>
                <a:effectLst>
                  <a:glow rad="45500">
                    <a:schemeClr val="accent1">
                      <a:satMod val="220000"/>
                      <a:alpha val="35000"/>
                    </a:schemeClr>
                  </a:glow>
                  <a:reflection blurRad="6350" stA="55000" endA="300" endPos="45500" dir="5400000" sy="-100000" algn="bl" rotWithShape="0"/>
                </a:effectLst>
                <a:latin typeface="Arial Black" pitchFamily="34" charset="0"/>
                <a:cs typeface="Arial" pitchFamily="34" charset="0"/>
              </a:rPr>
              <a:t>e-Government </a:t>
            </a:r>
            <a:br>
              <a:rPr lang="en-US" altLang="ko-KR" sz="3600" b="1" i="1" spc="300" smtClean="0">
                <a:ln w="11430" cmpd="sng">
                  <a:solidFill>
                    <a:schemeClr val="accent1">
                      <a:tint val="10000"/>
                    </a:schemeClr>
                  </a:solidFill>
                  <a:prstDash val="solid"/>
                  <a:miter lim="800000"/>
                </a:ln>
                <a:solidFill>
                  <a:srgbClr val="0070C0"/>
                </a:solidFill>
                <a:effectLst>
                  <a:glow rad="45500">
                    <a:schemeClr val="accent1">
                      <a:satMod val="220000"/>
                      <a:alpha val="35000"/>
                    </a:schemeClr>
                  </a:glow>
                  <a:reflection blurRad="6350" stA="55000" endA="300" endPos="45500" dir="5400000" sy="-100000" algn="bl" rotWithShape="0"/>
                </a:effectLst>
                <a:latin typeface="Arial Black" pitchFamily="34" charset="0"/>
                <a:cs typeface="Arial" pitchFamily="34" charset="0"/>
              </a:rPr>
            </a:br>
            <a:r>
              <a:rPr lang="en-US" altLang="ko-KR" sz="3600" b="1" i="1" spc="300" smtClean="0">
                <a:ln w="11430" cmpd="sng">
                  <a:solidFill>
                    <a:schemeClr val="accent1">
                      <a:tint val="10000"/>
                    </a:schemeClr>
                  </a:solidFill>
                  <a:prstDash val="solid"/>
                  <a:miter lim="800000"/>
                </a:ln>
                <a:solidFill>
                  <a:srgbClr val="0033CC"/>
                </a:solidFill>
                <a:effectLst>
                  <a:glow rad="45500">
                    <a:schemeClr val="accent1">
                      <a:satMod val="220000"/>
                      <a:alpha val="35000"/>
                    </a:schemeClr>
                  </a:glow>
                  <a:reflection blurRad="6350" stA="55000" endA="300" endPos="45500" dir="5400000" sy="-100000" algn="bl" rotWithShape="0"/>
                </a:effectLst>
                <a:latin typeface="Arial Black" pitchFamily="34" charset="0"/>
                <a:cs typeface="Arial" pitchFamily="34" charset="0"/>
              </a:rPr>
              <a:t>Standard Framework</a:t>
            </a:r>
            <a:br>
              <a:rPr lang="en-US" altLang="ko-KR" sz="3600" b="1" i="1" spc="300" smtClean="0">
                <a:ln w="11430" cmpd="sng">
                  <a:solidFill>
                    <a:schemeClr val="accent1">
                      <a:tint val="10000"/>
                    </a:schemeClr>
                  </a:solidFill>
                  <a:prstDash val="solid"/>
                  <a:miter lim="800000"/>
                </a:ln>
                <a:solidFill>
                  <a:srgbClr val="0033CC"/>
                </a:solidFill>
                <a:effectLst>
                  <a:glow rad="45500">
                    <a:schemeClr val="accent1">
                      <a:satMod val="220000"/>
                      <a:alpha val="35000"/>
                    </a:schemeClr>
                  </a:glow>
                  <a:reflection blurRad="6350" stA="55000" endA="300" endPos="45500" dir="5400000" sy="-100000" algn="bl" rotWithShape="0"/>
                </a:effectLst>
                <a:latin typeface="Arial Black" pitchFamily="34" charset="0"/>
                <a:cs typeface="Arial" pitchFamily="34" charset="0"/>
              </a:rPr>
            </a:br>
            <a:r>
              <a:rPr lang="en-US" altLang="ko-KR" sz="3600" b="1" i="1" spc="300" smtClean="0">
                <a:ln w="11430" cmpd="sng">
                  <a:solidFill>
                    <a:schemeClr val="accent1">
                      <a:tint val="10000"/>
                    </a:schemeClr>
                  </a:solidFill>
                  <a:prstDash val="solid"/>
                  <a:miter lim="800000"/>
                </a:ln>
                <a:solidFill>
                  <a:srgbClr val="0033CC"/>
                </a:solidFill>
                <a:effectLst>
                  <a:glow rad="45500">
                    <a:schemeClr val="accent1">
                      <a:satMod val="220000"/>
                      <a:alpha val="35000"/>
                    </a:schemeClr>
                  </a:glow>
                  <a:reflection blurRad="6350" stA="55000" endA="300" endPos="45500" dir="5400000" sy="-100000" algn="bl" rotWithShape="0"/>
                </a:effectLst>
                <a:latin typeface="Arial Black" pitchFamily="34" charset="0"/>
                <a:cs typeface="Arial" pitchFamily="34" charset="0"/>
              </a:rPr>
              <a:t>(</a:t>
            </a:r>
            <a:r>
              <a:rPr lang="en-US" altLang="ko-KR" sz="3600" i="1" smtClean="0">
                <a:ln>
                  <a:solidFill>
                    <a:schemeClr val="bg1">
                      <a:lumMod val="50000"/>
                    </a:schemeClr>
                  </a:solidFill>
                </a:ln>
                <a:solidFill>
                  <a:srgbClr val="A50021"/>
                </a:solidFill>
                <a:latin typeface="Arial Black" pitchFamily="34" charset="0"/>
                <a:cs typeface="Arial" pitchFamily="34" charset="0"/>
              </a:rPr>
              <a:t>eGov</a:t>
            </a:r>
            <a:r>
              <a:rPr lang="en-US" altLang="ko-KR" sz="3600" i="1" smtClean="0">
                <a:ln>
                  <a:solidFill>
                    <a:schemeClr val="bg1">
                      <a:lumMod val="50000"/>
                    </a:schemeClr>
                  </a:solidFill>
                </a:ln>
                <a:solidFill>
                  <a:srgbClr val="002060"/>
                </a:solidFill>
                <a:latin typeface="Arial Black" pitchFamily="34" charset="0"/>
                <a:cs typeface="Arial" pitchFamily="34" charset="0"/>
              </a:rPr>
              <a:t>Frame)</a:t>
            </a:r>
            <a:endParaRPr lang="ko-KR" altLang="en-US" sz="3600" b="1" i="1" spc="300" dirty="0">
              <a:ln w="11430" cmpd="sng">
                <a:solidFill>
                  <a:schemeClr val="accent1">
                    <a:tint val="10000"/>
                  </a:schemeClr>
                </a:solidFill>
                <a:prstDash val="solid"/>
                <a:miter lim="800000"/>
              </a:ln>
              <a:solidFill>
                <a:srgbClr val="0033CC"/>
              </a:solidFill>
              <a:effectLst>
                <a:glow rad="45500">
                  <a:schemeClr val="accent1">
                    <a:satMod val="220000"/>
                    <a:alpha val="35000"/>
                  </a:schemeClr>
                </a:glow>
                <a:reflection blurRad="6350" stA="55000" endA="300" endPos="45500" dir="5400000" sy="-100000" algn="bl" rotWithShape="0"/>
              </a:effectLst>
              <a:latin typeface="Arial Black" pitchFamily="34" charset="0"/>
              <a:cs typeface="Arial" pitchFamily="34" charset="0"/>
            </a:endParaRPr>
          </a:p>
        </p:txBody>
      </p:sp>
      <p:sp>
        <p:nvSpPr>
          <p:cNvPr id="3" name="부제목 2"/>
          <p:cNvSpPr>
            <a:spLocks noGrp="1"/>
          </p:cNvSpPr>
          <p:nvPr>
            <p:ph type="subTitle" idx="1"/>
          </p:nvPr>
        </p:nvSpPr>
        <p:spPr>
          <a:xfrm>
            <a:off x="5072066" y="5357826"/>
            <a:ext cx="3714776" cy="928694"/>
          </a:xfrm>
          <a:ln>
            <a:noFill/>
          </a:ln>
        </p:spPr>
        <p:txBody>
          <a:bodyPr>
            <a:noAutofit/>
          </a:bodyPr>
          <a:lstStyle/>
          <a:p>
            <a:pPr algn="r"/>
            <a:r>
              <a:rPr lang="en-US" altLang="ko-KR" sz="2400" err="1">
                <a:ln>
                  <a:solidFill>
                    <a:schemeClr val="bg1">
                      <a:lumMod val="50000"/>
                    </a:schemeClr>
                  </a:solidFill>
                </a:ln>
                <a:solidFill>
                  <a:srgbClr val="002060"/>
                </a:solidFill>
                <a:latin typeface="Arial Black" pitchFamily="34" charset="0"/>
                <a:ea typeface="+mj-ea"/>
                <a:cs typeface="Arial" pitchFamily="34" charset="0"/>
              </a:rPr>
              <a:t>eGovFrame</a:t>
            </a:r>
            <a:r>
              <a:rPr lang="en-US" altLang="ko-KR" sz="2400">
                <a:ln>
                  <a:solidFill>
                    <a:schemeClr val="bg1">
                      <a:lumMod val="50000"/>
                    </a:schemeClr>
                  </a:solidFill>
                </a:ln>
                <a:solidFill>
                  <a:srgbClr val="002060"/>
                </a:solidFill>
                <a:latin typeface="Arial Black" pitchFamily="34" charset="0"/>
                <a:ea typeface="+mj-ea"/>
                <a:cs typeface="Arial" pitchFamily="34" charset="0"/>
              </a:rPr>
              <a:t> </a:t>
            </a:r>
            <a:r>
              <a:rPr lang="en-US" altLang="ko-KR" sz="2400" smtClean="0">
                <a:ln>
                  <a:solidFill>
                    <a:schemeClr val="bg1">
                      <a:lumMod val="50000"/>
                    </a:schemeClr>
                  </a:solidFill>
                </a:ln>
                <a:solidFill>
                  <a:srgbClr val="002060"/>
                </a:solidFill>
                <a:latin typeface="Arial Black" pitchFamily="34" charset="0"/>
                <a:ea typeface="+mj-ea"/>
                <a:cs typeface="Arial" pitchFamily="34" charset="0"/>
              </a:rPr>
              <a:t>Center</a:t>
            </a:r>
          </a:p>
          <a:p>
            <a:pPr algn="r"/>
            <a:r>
              <a:rPr lang="en-US" altLang="ko-KR" sz="1600" smtClean="0">
                <a:ln>
                  <a:solidFill>
                    <a:schemeClr val="bg1">
                      <a:lumMod val="50000"/>
                    </a:schemeClr>
                  </a:solidFill>
                </a:ln>
                <a:solidFill>
                  <a:srgbClr val="002060"/>
                </a:solidFill>
                <a:latin typeface="Arial Black" pitchFamily="34" charset="0"/>
                <a:ea typeface="+mj-ea"/>
                <a:cs typeface="Arial" pitchFamily="34" charset="0"/>
                <a:hlinkClick r:id="rId4"/>
              </a:rPr>
              <a:t>egovframe@nia.or.kr</a:t>
            </a:r>
            <a:endParaRPr lang="en-US" altLang="ko-KR" sz="1600" smtClean="0">
              <a:ln>
                <a:solidFill>
                  <a:schemeClr val="bg1">
                    <a:lumMod val="50000"/>
                  </a:schemeClr>
                </a:solidFill>
              </a:ln>
              <a:solidFill>
                <a:srgbClr val="002060"/>
              </a:solidFill>
              <a:latin typeface="Arial Black" pitchFamily="34" charset="0"/>
              <a:ea typeface="+mj-ea"/>
              <a:cs typeface="Arial" pitchFamily="34" charset="0"/>
            </a:endParaRPr>
          </a:p>
          <a:p>
            <a:pPr algn="r"/>
            <a:endParaRPr lang="en-US" altLang="ko-KR" sz="2400" dirty="0">
              <a:ln>
                <a:solidFill>
                  <a:schemeClr val="bg1">
                    <a:lumMod val="50000"/>
                  </a:schemeClr>
                </a:solidFill>
              </a:ln>
              <a:solidFill>
                <a:srgbClr val="002060"/>
              </a:solidFill>
              <a:latin typeface="Arial Black" pitchFamily="34" charset="0"/>
              <a:ea typeface="+mj-ea"/>
              <a:cs typeface="Arial" pitchFamily="34" charset="0"/>
            </a:endParaRPr>
          </a:p>
        </p:txBody>
      </p:sp>
      <p:pic>
        <p:nvPicPr>
          <p:cNvPr id="10" name="그림 9"/>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6072198" y="6143644"/>
            <a:ext cx="1434935" cy="473734"/>
          </a:xfrm>
          <a:prstGeom prst="rect">
            <a:avLst/>
          </a:prstGeom>
        </p:spPr>
      </p:pic>
      <p:pic>
        <p:nvPicPr>
          <p:cNvPr id="8" name="그림 7"/>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7643834" y="5857892"/>
            <a:ext cx="1374776" cy="725576"/>
          </a:xfrm>
          <a:prstGeom prst="rect">
            <a:avLst/>
          </a:prstGeom>
        </p:spPr>
      </p:pic>
      <p:sp>
        <p:nvSpPr>
          <p:cNvPr id="15" name="제목 1"/>
          <p:cNvSpPr txBox="1">
            <a:spLocks/>
          </p:cNvSpPr>
          <p:nvPr/>
        </p:nvSpPr>
        <p:spPr>
          <a:xfrm>
            <a:off x="179388" y="1517639"/>
            <a:ext cx="8572560" cy="359246"/>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endParaRPr lang="ko-KR" altLang="en-US" sz="2800" i="1" dirty="0">
              <a:ln>
                <a:solidFill>
                  <a:schemeClr val="bg1">
                    <a:lumMod val="50000"/>
                  </a:schemeClr>
                </a:solidFill>
              </a:ln>
              <a:solidFill>
                <a:srgbClr val="002060"/>
              </a:solidFill>
              <a:latin typeface="Arial Black" pitchFamily="34" charset="0"/>
              <a:cs typeface="Arial" pitchFamily="34" charset="0"/>
            </a:endParaRPr>
          </a:p>
        </p:txBody>
      </p:sp>
      <p:sp>
        <p:nvSpPr>
          <p:cNvPr id="17" name="제목 1"/>
          <p:cNvSpPr txBox="1">
            <a:spLocks/>
          </p:cNvSpPr>
          <p:nvPr/>
        </p:nvSpPr>
        <p:spPr>
          <a:xfrm>
            <a:off x="306428" y="1017573"/>
            <a:ext cx="6408712" cy="359246"/>
          </a:xfrm>
          <a:prstGeom prst="rect">
            <a:avLst/>
          </a:prstGeom>
        </p:spPr>
        <p:txBody>
          <a:bodyPr vert="horz" lIns="91440" tIns="45720" rIns="91440" bIns="45720" rtlCol="0" anchor="ctr">
            <a:noAutofit/>
            <a:scene3d>
              <a:camera prst="obliqueTopLeft"/>
              <a:lightRig rig="threePt" dir="t"/>
            </a:scene3d>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2000" i="1" dirty="0" smtClean="0">
                <a:ln>
                  <a:solidFill>
                    <a:schemeClr val="bg1">
                      <a:lumMod val="50000"/>
                    </a:schemeClr>
                  </a:solidFill>
                </a:ln>
                <a:solidFill>
                  <a:srgbClr val="FFC000"/>
                </a:solidFill>
                <a:effectLst>
                  <a:outerShdw blurRad="38100" dist="38100" dir="2700000" algn="tl">
                    <a:srgbClr val="000000">
                      <a:alpha val="43137"/>
                    </a:srgbClr>
                  </a:outerShdw>
                </a:effectLst>
                <a:latin typeface="Arial Black" pitchFamily="34" charset="0"/>
                <a:cs typeface="Arial" pitchFamily="34" charset="0"/>
              </a:rPr>
              <a:t>Open Source Open Platform</a:t>
            </a:r>
            <a:endParaRPr lang="ko-KR" altLang="en-US" sz="2000" i="1" dirty="0">
              <a:ln>
                <a:solidFill>
                  <a:schemeClr val="bg1">
                    <a:lumMod val="50000"/>
                  </a:schemeClr>
                </a:solidFill>
              </a:ln>
              <a:solidFill>
                <a:srgbClr val="FFC000"/>
              </a:solidFill>
              <a:effectLst>
                <a:outerShdw blurRad="38100" dist="38100" dir="2700000" algn="tl">
                  <a:srgbClr val="000000">
                    <a:alpha val="43137"/>
                  </a:srgbClr>
                </a:outerShdw>
              </a:effectLst>
              <a:latin typeface="Arial Black" pitchFamily="34" charset="0"/>
              <a:cs typeface="Arial" pitchFamily="34" charset="0"/>
            </a:endParaRPr>
          </a:p>
        </p:txBody>
      </p:sp>
      <p:sp>
        <p:nvSpPr>
          <p:cNvPr id="9" name="Rectangle 19"/>
          <p:cNvSpPr>
            <a:spLocks noChangeArrowheads="1"/>
          </p:cNvSpPr>
          <p:nvPr/>
        </p:nvSpPr>
        <p:spPr bwMode="auto">
          <a:xfrm>
            <a:off x="2714612" y="3160713"/>
            <a:ext cx="6357982" cy="53973"/>
          </a:xfrm>
          <a:prstGeom prst="rect">
            <a:avLst/>
          </a:prstGeom>
          <a:gradFill rotWithShape="0">
            <a:gsLst>
              <a:gs pos="0">
                <a:srgbClr val="8488C4"/>
              </a:gs>
              <a:gs pos="53000">
                <a:srgbClr val="D4DEFF"/>
              </a:gs>
              <a:gs pos="83000">
                <a:srgbClr val="D4DEFF"/>
              </a:gs>
              <a:gs pos="100000">
                <a:srgbClr val="96AB94"/>
              </a:gs>
            </a:gsLst>
            <a:lin ang="0" scaled="1"/>
          </a:gradFill>
          <a:ln w="9525">
            <a:noFill/>
            <a:miter lim="800000"/>
            <a:headEnd/>
            <a:tailEnd/>
          </a:ln>
        </p:spPr>
        <p:txBody>
          <a:bodyPr wrap="none" anchor="ctr"/>
          <a:lstStyle/>
          <a:p>
            <a:endParaRPr lang="ko-KR" altLang="en-US" dirty="0"/>
          </a:p>
        </p:txBody>
      </p:sp>
      <p:sp>
        <p:nvSpPr>
          <p:cNvPr id="11" name="Rectangle 19"/>
          <p:cNvSpPr>
            <a:spLocks noChangeArrowheads="1"/>
          </p:cNvSpPr>
          <p:nvPr/>
        </p:nvSpPr>
        <p:spPr bwMode="auto">
          <a:xfrm>
            <a:off x="285720" y="1374763"/>
            <a:ext cx="6357982" cy="53973"/>
          </a:xfrm>
          <a:prstGeom prst="rect">
            <a:avLst/>
          </a:prstGeom>
          <a:gradFill rotWithShape="0">
            <a:gsLst>
              <a:gs pos="0">
                <a:srgbClr val="8488C4"/>
              </a:gs>
              <a:gs pos="53000">
                <a:srgbClr val="D4DEFF"/>
              </a:gs>
              <a:gs pos="83000">
                <a:srgbClr val="D4DEFF"/>
              </a:gs>
              <a:gs pos="100000">
                <a:srgbClr val="96AB94"/>
              </a:gs>
            </a:gsLst>
            <a:lin ang="0" scaled="1"/>
          </a:gradFill>
          <a:ln w="9525">
            <a:noFill/>
            <a:miter lim="800000"/>
            <a:headEnd/>
            <a:tailEnd/>
          </a:ln>
        </p:spPr>
        <p:txBody>
          <a:bodyPr wrap="none" anchor="ctr"/>
          <a:lstStyle/>
          <a:p>
            <a:endParaRPr lang="ko-KR" altLang="en-US" dirty="0"/>
          </a:p>
        </p:txBody>
      </p:sp>
      <p:sp>
        <p:nvSpPr>
          <p:cNvPr id="13" name="Text Box 7"/>
          <p:cNvSpPr txBox="1">
            <a:spLocks noChangeArrowheads="1"/>
          </p:cNvSpPr>
          <p:nvPr/>
        </p:nvSpPr>
        <p:spPr bwMode="auto">
          <a:xfrm>
            <a:off x="2786050" y="3571876"/>
            <a:ext cx="5957921" cy="400110"/>
          </a:xfrm>
          <a:prstGeom prst="rect">
            <a:avLst/>
          </a:prstGeom>
          <a:noFill/>
          <a:ln w="9525">
            <a:noFill/>
            <a:miter lim="800000"/>
            <a:headEnd/>
            <a:tailEnd/>
          </a:ln>
          <a:effectLst/>
        </p:spPr>
        <p:txBody>
          <a:bodyPr wrap="square">
            <a:spAutoFit/>
          </a:bodyPr>
          <a:lstStyle/>
          <a:p>
            <a:pPr algn="r" eaLnBrk="1" latinLnBrk="1" hangingPunct="1"/>
            <a:r>
              <a:rPr kumimoji="1" lang="en-US" altLang="ko-KR" sz="2000" b="1" dirty="0" smtClean="0">
                <a:solidFill>
                  <a:srgbClr val="002060"/>
                </a:solidFill>
                <a:latin typeface="Tahoma" pitchFamily="34" charset="0"/>
                <a:ea typeface="HY견고딕" pitchFamily="18" charset="-127"/>
                <a:cs typeface="Tahoma" pitchFamily="34" charset="0"/>
              </a:rPr>
              <a:t> </a:t>
            </a:r>
            <a:endParaRPr kumimoji="1" lang="en-US" altLang="ko-KR" sz="2000" b="1" dirty="0">
              <a:solidFill>
                <a:srgbClr val="002060"/>
              </a:solidFill>
              <a:latin typeface="Tahoma" pitchFamily="34" charset="0"/>
              <a:ea typeface="HY견고딕" pitchFamily="18" charset="-127"/>
              <a:cs typeface="Tahoma" pitchFamily="34" charset="0"/>
            </a:endParaRPr>
          </a:p>
        </p:txBody>
      </p:sp>
    </p:spTree>
    <p:extLst>
      <p:ext uri="{BB962C8B-B14F-4D97-AF65-F5344CB8AC3E}">
        <p14:creationId xmlns="" xmlns:p14="http://schemas.microsoft.com/office/powerpoint/2010/main" val="8095649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AutoShape 6"/>
          <p:cNvSpPr>
            <a:spLocks noChangeArrowheads="1"/>
          </p:cNvSpPr>
          <p:nvPr/>
        </p:nvSpPr>
        <p:spPr bwMode="auto">
          <a:xfrm>
            <a:off x="250825" y="1000109"/>
            <a:ext cx="8713788" cy="5376880"/>
          </a:xfrm>
          <a:prstGeom prst="roundRect">
            <a:avLst>
              <a:gd name="adj" fmla="val 4106"/>
            </a:avLst>
          </a:prstGeom>
          <a:gradFill rotWithShape="1">
            <a:gsLst>
              <a:gs pos="0">
                <a:schemeClr val="tx2">
                  <a:lumMod val="20000"/>
                  <a:lumOff val="80000"/>
                </a:schemeClr>
              </a:gs>
              <a:gs pos="100000">
                <a:srgbClr val="BBD3FD">
                  <a:alpha val="70000"/>
                </a:srgbClr>
              </a:gs>
            </a:gsLst>
            <a:lin ang="5400000" scaled="1"/>
          </a:gradFill>
          <a:ln w="38100">
            <a:solidFill>
              <a:schemeClr val="bg1"/>
            </a:solidFill>
            <a:round/>
            <a:headEnd/>
            <a:tailEnd/>
          </a:ln>
          <a:effectLst/>
        </p:spPr>
        <p:txBody>
          <a:bodyPr wrap="none" lIns="72000" tIns="72000" rIns="72000" bIns="72000"/>
          <a:lstStyle/>
          <a:p>
            <a:pPr algn="ctr" eaLnBrk="1" latinLnBrk="1" hangingPunct="1">
              <a:lnSpc>
                <a:spcPct val="100000"/>
              </a:lnSpc>
              <a:spcBef>
                <a:spcPct val="0"/>
              </a:spcBef>
            </a:pPr>
            <a:endParaRPr lang="ko-KR" altLang="en-US" sz="1800" b="0">
              <a:solidFill>
                <a:schemeClr val="tx1"/>
              </a:solidFill>
              <a:latin typeface="Tahoma" pitchFamily="34" charset="0"/>
              <a:ea typeface="가는각진제목체" pitchFamily="18" charset="-127"/>
            </a:endParaRPr>
          </a:p>
        </p:txBody>
      </p:sp>
      <p:grpSp>
        <p:nvGrpSpPr>
          <p:cNvPr id="2" name="Group 2"/>
          <p:cNvGrpSpPr>
            <a:grpSpLocks/>
          </p:cNvGrpSpPr>
          <p:nvPr/>
        </p:nvGrpSpPr>
        <p:grpSpPr bwMode="auto">
          <a:xfrm>
            <a:off x="2249488" y="4324350"/>
            <a:ext cx="6438900" cy="717550"/>
            <a:chOff x="1041" y="2471"/>
            <a:chExt cx="4576" cy="324"/>
          </a:xfrm>
        </p:grpSpPr>
        <p:pic>
          <p:nvPicPr>
            <p:cNvPr id="5165" name="Picture 3" descr="bar1"/>
            <p:cNvPicPr>
              <a:picLocks noChangeAspect="1" noChangeArrowheads="1"/>
            </p:cNvPicPr>
            <p:nvPr/>
          </p:nvPicPr>
          <p:blipFill>
            <a:blip r:embed="rId3" cstate="print"/>
            <a:srcRect/>
            <a:stretch>
              <a:fillRect/>
            </a:stretch>
          </p:blipFill>
          <p:spPr bwMode="auto">
            <a:xfrm>
              <a:off x="1041" y="2471"/>
              <a:ext cx="2288" cy="324"/>
            </a:xfrm>
            <a:prstGeom prst="rect">
              <a:avLst/>
            </a:prstGeom>
            <a:noFill/>
            <a:ln w="9525">
              <a:noFill/>
              <a:miter lim="800000"/>
              <a:headEnd/>
              <a:tailEnd/>
            </a:ln>
          </p:spPr>
        </p:pic>
        <p:pic>
          <p:nvPicPr>
            <p:cNvPr id="5166" name="Picture 4" descr="bar1"/>
            <p:cNvPicPr>
              <a:picLocks noChangeAspect="1" noChangeArrowheads="1"/>
            </p:cNvPicPr>
            <p:nvPr/>
          </p:nvPicPr>
          <p:blipFill>
            <a:blip r:embed="rId3" cstate="print"/>
            <a:srcRect l="45410"/>
            <a:stretch>
              <a:fillRect/>
            </a:stretch>
          </p:blipFill>
          <p:spPr bwMode="auto">
            <a:xfrm>
              <a:off x="4368" y="2471"/>
              <a:ext cx="1249" cy="324"/>
            </a:xfrm>
            <a:prstGeom prst="rect">
              <a:avLst/>
            </a:prstGeom>
            <a:noFill/>
            <a:ln w="9525">
              <a:noFill/>
              <a:miter lim="800000"/>
              <a:headEnd/>
              <a:tailEnd/>
            </a:ln>
          </p:spPr>
        </p:pic>
        <p:pic>
          <p:nvPicPr>
            <p:cNvPr id="5167" name="Picture 5" descr="bar1"/>
            <p:cNvPicPr>
              <a:picLocks noChangeAspect="1" noChangeArrowheads="1"/>
            </p:cNvPicPr>
            <p:nvPr/>
          </p:nvPicPr>
          <p:blipFill>
            <a:blip r:embed="rId3" cstate="print"/>
            <a:srcRect l="45410" r="12413"/>
            <a:stretch>
              <a:fillRect/>
            </a:stretch>
          </p:blipFill>
          <p:spPr bwMode="auto">
            <a:xfrm>
              <a:off x="2931" y="2471"/>
              <a:ext cx="2182" cy="324"/>
            </a:xfrm>
            <a:prstGeom prst="rect">
              <a:avLst/>
            </a:prstGeom>
            <a:noFill/>
            <a:ln w="9525">
              <a:noFill/>
              <a:miter lim="800000"/>
              <a:headEnd/>
              <a:tailEnd/>
            </a:ln>
          </p:spPr>
        </p:pic>
      </p:grpSp>
      <p:grpSp>
        <p:nvGrpSpPr>
          <p:cNvPr id="3" name="Group 6"/>
          <p:cNvGrpSpPr>
            <a:grpSpLocks/>
          </p:cNvGrpSpPr>
          <p:nvPr/>
        </p:nvGrpSpPr>
        <p:grpSpPr bwMode="auto">
          <a:xfrm>
            <a:off x="1419225" y="1154113"/>
            <a:ext cx="7272338" cy="666750"/>
            <a:chOff x="430" y="707"/>
            <a:chExt cx="5190" cy="324"/>
          </a:xfrm>
        </p:grpSpPr>
        <p:pic>
          <p:nvPicPr>
            <p:cNvPr id="5162" name="Picture 7" descr="bar1"/>
            <p:cNvPicPr>
              <a:picLocks noChangeAspect="1" noChangeArrowheads="1"/>
            </p:cNvPicPr>
            <p:nvPr/>
          </p:nvPicPr>
          <p:blipFill>
            <a:blip r:embed="rId3" cstate="print"/>
            <a:srcRect/>
            <a:stretch>
              <a:fillRect/>
            </a:stretch>
          </p:blipFill>
          <p:spPr bwMode="auto">
            <a:xfrm>
              <a:off x="430" y="707"/>
              <a:ext cx="2288" cy="324"/>
            </a:xfrm>
            <a:prstGeom prst="rect">
              <a:avLst/>
            </a:prstGeom>
            <a:noFill/>
            <a:ln w="9525">
              <a:noFill/>
              <a:miter lim="800000"/>
              <a:headEnd/>
              <a:tailEnd/>
            </a:ln>
          </p:spPr>
        </p:pic>
        <p:pic>
          <p:nvPicPr>
            <p:cNvPr id="5163" name="Picture 8" descr="bar1"/>
            <p:cNvPicPr>
              <a:picLocks noChangeAspect="1" noChangeArrowheads="1"/>
            </p:cNvPicPr>
            <p:nvPr/>
          </p:nvPicPr>
          <p:blipFill>
            <a:blip r:embed="rId3" cstate="print"/>
            <a:srcRect l="45410"/>
            <a:stretch>
              <a:fillRect/>
            </a:stretch>
          </p:blipFill>
          <p:spPr bwMode="auto">
            <a:xfrm>
              <a:off x="4371" y="707"/>
              <a:ext cx="1249" cy="324"/>
            </a:xfrm>
            <a:prstGeom prst="rect">
              <a:avLst/>
            </a:prstGeom>
            <a:noFill/>
            <a:ln w="9525">
              <a:noFill/>
              <a:miter lim="800000"/>
              <a:headEnd/>
              <a:tailEnd/>
            </a:ln>
          </p:spPr>
        </p:pic>
        <p:pic>
          <p:nvPicPr>
            <p:cNvPr id="5164" name="Picture 9" descr="bar1"/>
            <p:cNvPicPr>
              <a:picLocks noChangeAspect="1" noChangeArrowheads="1"/>
            </p:cNvPicPr>
            <p:nvPr/>
          </p:nvPicPr>
          <p:blipFill>
            <a:blip r:embed="rId3" cstate="print"/>
            <a:srcRect l="45410" r="12413"/>
            <a:stretch>
              <a:fillRect/>
            </a:stretch>
          </p:blipFill>
          <p:spPr bwMode="auto">
            <a:xfrm>
              <a:off x="2320" y="707"/>
              <a:ext cx="2182" cy="324"/>
            </a:xfrm>
            <a:prstGeom prst="rect">
              <a:avLst/>
            </a:prstGeom>
            <a:noFill/>
            <a:ln w="9525">
              <a:noFill/>
              <a:miter lim="800000"/>
              <a:headEnd/>
              <a:tailEnd/>
            </a:ln>
          </p:spPr>
        </p:pic>
      </p:grpSp>
      <p:grpSp>
        <p:nvGrpSpPr>
          <p:cNvPr id="4" name="Group 10"/>
          <p:cNvGrpSpPr>
            <a:grpSpLocks/>
          </p:cNvGrpSpPr>
          <p:nvPr/>
        </p:nvGrpSpPr>
        <p:grpSpPr bwMode="auto">
          <a:xfrm>
            <a:off x="2128838" y="3109913"/>
            <a:ext cx="6562725" cy="646112"/>
            <a:chOff x="1041" y="2471"/>
            <a:chExt cx="4576" cy="324"/>
          </a:xfrm>
        </p:grpSpPr>
        <p:pic>
          <p:nvPicPr>
            <p:cNvPr id="5159" name="Picture 11" descr="bar1"/>
            <p:cNvPicPr>
              <a:picLocks noChangeAspect="1" noChangeArrowheads="1"/>
            </p:cNvPicPr>
            <p:nvPr/>
          </p:nvPicPr>
          <p:blipFill>
            <a:blip r:embed="rId3" cstate="print"/>
            <a:srcRect/>
            <a:stretch>
              <a:fillRect/>
            </a:stretch>
          </p:blipFill>
          <p:spPr bwMode="auto">
            <a:xfrm>
              <a:off x="1041" y="2471"/>
              <a:ext cx="2288" cy="324"/>
            </a:xfrm>
            <a:prstGeom prst="rect">
              <a:avLst/>
            </a:prstGeom>
            <a:noFill/>
            <a:ln w="9525">
              <a:noFill/>
              <a:miter lim="800000"/>
              <a:headEnd/>
              <a:tailEnd/>
            </a:ln>
          </p:spPr>
        </p:pic>
        <p:pic>
          <p:nvPicPr>
            <p:cNvPr id="5160" name="Picture 12" descr="bar1"/>
            <p:cNvPicPr>
              <a:picLocks noChangeAspect="1" noChangeArrowheads="1"/>
            </p:cNvPicPr>
            <p:nvPr/>
          </p:nvPicPr>
          <p:blipFill>
            <a:blip r:embed="rId3" cstate="print"/>
            <a:srcRect l="45410"/>
            <a:stretch>
              <a:fillRect/>
            </a:stretch>
          </p:blipFill>
          <p:spPr bwMode="auto">
            <a:xfrm>
              <a:off x="4368" y="2471"/>
              <a:ext cx="1249" cy="324"/>
            </a:xfrm>
            <a:prstGeom prst="rect">
              <a:avLst/>
            </a:prstGeom>
            <a:noFill/>
            <a:ln w="9525">
              <a:noFill/>
              <a:miter lim="800000"/>
              <a:headEnd/>
              <a:tailEnd/>
            </a:ln>
          </p:spPr>
        </p:pic>
        <p:pic>
          <p:nvPicPr>
            <p:cNvPr id="5161" name="Picture 13" descr="bar1"/>
            <p:cNvPicPr>
              <a:picLocks noChangeAspect="1" noChangeArrowheads="1"/>
            </p:cNvPicPr>
            <p:nvPr/>
          </p:nvPicPr>
          <p:blipFill>
            <a:blip r:embed="rId3" cstate="print"/>
            <a:srcRect l="45410" r="12413"/>
            <a:stretch>
              <a:fillRect/>
            </a:stretch>
          </p:blipFill>
          <p:spPr bwMode="auto">
            <a:xfrm>
              <a:off x="2931" y="2471"/>
              <a:ext cx="2182" cy="324"/>
            </a:xfrm>
            <a:prstGeom prst="rect">
              <a:avLst/>
            </a:prstGeom>
            <a:noFill/>
            <a:ln w="9525">
              <a:noFill/>
              <a:miter lim="800000"/>
              <a:headEnd/>
              <a:tailEnd/>
            </a:ln>
          </p:spPr>
        </p:pic>
      </p:grpSp>
      <p:sp>
        <p:nvSpPr>
          <p:cNvPr id="3092" name="Rectangle 20"/>
          <p:cNvSpPr>
            <a:spLocks noChangeArrowheads="1"/>
          </p:cNvSpPr>
          <p:nvPr/>
        </p:nvSpPr>
        <p:spPr bwMode="auto">
          <a:xfrm>
            <a:off x="3257550" y="3155950"/>
            <a:ext cx="5376863" cy="454025"/>
          </a:xfrm>
          <a:prstGeom prst="rect">
            <a:avLst/>
          </a:prstGeom>
          <a:noFill/>
          <a:ln w="9525" algn="ctr">
            <a:noFill/>
            <a:miter lim="800000"/>
            <a:headEnd/>
            <a:tailEnd/>
          </a:ln>
          <a:effectLst>
            <a:outerShdw dist="17961" dir="2700000" algn="ctr" rotWithShape="0">
              <a:schemeClr val="tx1"/>
            </a:outerShdw>
          </a:effectLst>
        </p:spPr>
        <p:txBody>
          <a:bodyPr/>
          <a:lstStyle/>
          <a:p>
            <a:pPr fontAlgn="auto" latinLnBrk="0">
              <a:spcBef>
                <a:spcPts val="0"/>
              </a:spcBef>
              <a:spcAft>
                <a:spcPts val="0"/>
              </a:spcAft>
              <a:defRPr/>
            </a:pPr>
            <a:r>
              <a:rPr kumimoji="0" lang="en-US" altLang="ko-KR" sz="2200" b="1" dirty="0">
                <a:solidFill>
                  <a:srgbClr val="FFFFFF"/>
                </a:solidFill>
                <a:latin typeface="Arial" pitchFamily="34" charset="0"/>
                <a:ea typeface="HY헤드라인M" pitchFamily="18" charset="-127"/>
                <a:cs typeface="Arial" pitchFamily="34" charset="0"/>
              </a:rPr>
              <a:t>Construction of e-Gov Infrastructure</a:t>
            </a:r>
          </a:p>
        </p:txBody>
      </p:sp>
      <p:sp>
        <p:nvSpPr>
          <p:cNvPr id="3093" name="Rectangle 21"/>
          <p:cNvSpPr>
            <a:spLocks noChangeArrowheads="1"/>
          </p:cNvSpPr>
          <p:nvPr/>
        </p:nvSpPr>
        <p:spPr bwMode="auto">
          <a:xfrm>
            <a:off x="2451100" y="1206500"/>
            <a:ext cx="6000750" cy="539750"/>
          </a:xfrm>
          <a:prstGeom prst="rect">
            <a:avLst/>
          </a:prstGeom>
          <a:noFill/>
          <a:ln w="9525">
            <a:noFill/>
            <a:miter lim="800000"/>
            <a:headEnd/>
            <a:tailEnd/>
          </a:ln>
          <a:effectLst>
            <a:outerShdw dist="17961" dir="2700000" algn="ctr" rotWithShape="0">
              <a:schemeClr val="tx1"/>
            </a:outerShdw>
          </a:effectLst>
        </p:spPr>
        <p:txBody>
          <a:bodyPr/>
          <a:lstStyle/>
          <a:p>
            <a:pPr fontAlgn="auto" latinLnBrk="0">
              <a:spcBef>
                <a:spcPts val="0"/>
              </a:spcBef>
              <a:spcAft>
                <a:spcPts val="0"/>
              </a:spcAft>
              <a:defRPr/>
            </a:pPr>
            <a:r>
              <a:rPr kumimoji="0" lang="en-US" altLang="ko-KR" sz="2200" b="1" dirty="0">
                <a:solidFill>
                  <a:srgbClr val="FFFFFF"/>
                </a:solidFill>
                <a:latin typeface="Arial" pitchFamily="34" charset="0"/>
                <a:ea typeface="HY헤드라인M" pitchFamily="18" charset="-127"/>
                <a:cs typeface="Arial" pitchFamily="34" charset="0"/>
              </a:rPr>
              <a:t>Construction of National DB</a:t>
            </a:r>
          </a:p>
        </p:txBody>
      </p:sp>
      <p:sp>
        <p:nvSpPr>
          <p:cNvPr id="5131" name="AutoShape 22"/>
          <p:cNvSpPr>
            <a:spLocks noChangeArrowheads="1"/>
          </p:cNvSpPr>
          <p:nvPr/>
        </p:nvSpPr>
        <p:spPr bwMode="auto">
          <a:xfrm>
            <a:off x="773113" y="1260475"/>
            <a:ext cx="1619250" cy="396875"/>
          </a:xfrm>
          <a:prstGeom prst="roundRect">
            <a:avLst>
              <a:gd name="adj" fmla="val 50000"/>
            </a:avLst>
          </a:prstGeom>
          <a:solidFill>
            <a:srgbClr val="336699"/>
          </a:solidFill>
          <a:ln w="9525">
            <a:solidFill>
              <a:srgbClr val="FFFFFF"/>
            </a:solidFill>
            <a:round/>
            <a:headEnd/>
            <a:tailEnd/>
          </a:ln>
        </p:spPr>
        <p:txBody>
          <a:bodyPr wrap="none" anchor="ctr"/>
          <a:lstStyle/>
          <a:p>
            <a:endParaRPr kumimoji="0" lang="ko-KR" altLang="en-US">
              <a:latin typeface="Arial" pitchFamily="34" charset="0"/>
              <a:cs typeface="Arial" pitchFamily="34" charset="0"/>
            </a:endParaRPr>
          </a:p>
        </p:txBody>
      </p:sp>
      <p:sp>
        <p:nvSpPr>
          <p:cNvPr id="5132" name="AutoShape 23"/>
          <p:cNvSpPr>
            <a:spLocks noChangeArrowheads="1"/>
          </p:cNvSpPr>
          <p:nvPr/>
        </p:nvSpPr>
        <p:spPr bwMode="auto">
          <a:xfrm>
            <a:off x="1360488" y="4449763"/>
            <a:ext cx="1619250" cy="396875"/>
          </a:xfrm>
          <a:prstGeom prst="roundRect">
            <a:avLst>
              <a:gd name="adj" fmla="val 50000"/>
            </a:avLst>
          </a:prstGeom>
          <a:solidFill>
            <a:srgbClr val="336699"/>
          </a:solidFill>
          <a:ln w="9525">
            <a:solidFill>
              <a:srgbClr val="FFFFFF"/>
            </a:solidFill>
            <a:round/>
            <a:headEnd/>
            <a:tailEnd/>
          </a:ln>
        </p:spPr>
        <p:txBody>
          <a:bodyPr wrap="none" anchor="ctr"/>
          <a:lstStyle/>
          <a:p>
            <a:endParaRPr kumimoji="0" lang="ko-KR" altLang="en-US">
              <a:latin typeface="Arial" pitchFamily="34" charset="0"/>
              <a:cs typeface="Arial" pitchFamily="34" charset="0"/>
            </a:endParaRPr>
          </a:p>
        </p:txBody>
      </p:sp>
      <p:pic>
        <p:nvPicPr>
          <p:cNvPr id="5133" name="Picture 25" descr="ball"/>
          <p:cNvPicPr>
            <a:picLocks noChangeAspect="1" noChangeArrowheads="1"/>
          </p:cNvPicPr>
          <p:nvPr/>
        </p:nvPicPr>
        <p:blipFill>
          <a:blip r:embed="rId4" cstate="print"/>
          <a:srcRect/>
          <a:stretch>
            <a:fillRect/>
          </a:stretch>
        </p:blipFill>
        <p:spPr bwMode="auto">
          <a:xfrm>
            <a:off x="347663" y="1225550"/>
            <a:ext cx="393700" cy="463550"/>
          </a:xfrm>
          <a:prstGeom prst="rect">
            <a:avLst/>
          </a:prstGeom>
          <a:noFill/>
          <a:ln w="9525">
            <a:noFill/>
            <a:miter lim="800000"/>
            <a:headEnd/>
            <a:tailEnd/>
          </a:ln>
        </p:spPr>
      </p:pic>
      <p:pic>
        <p:nvPicPr>
          <p:cNvPr id="5134" name="Picture 26" descr="ball"/>
          <p:cNvPicPr>
            <a:picLocks noChangeAspect="1" noChangeArrowheads="1"/>
          </p:cNvPicPr>
          <p:nvPr/>
        </p:nvPicPr>
        <p:blipFill>
          <a:blip r:embed="rId4" cstate="print"/>
          <a:srcRect/>
          <a:stretch>
            <a:fillRect/>
          </a:stretch>
        </p:blipFill>
        <p:spPr bwMode="auto">
          <a:xfrm>
            <a:off x="912813" y="2241550"/>
            <a:ext cx="393700" cy="463550"/>
          </a:xfrm>
          <a:prstGeom prst="rect">
            <a:avLst/>
          </a:prstGeom>
          <a:noFill/>
          <a:ln w="9525">
            <a:noFill/>
            <a:miter lim="800000"/>
            <a:headEnd/>
            <a:tailEnd/>
          </a:ln>
        </p:spPr>
      </p:pic>
      <p:pic>
        <p:nvPicPr>
          <p:cNvPr id="5135" name="Picture 27" descr="ball"/>
          <p:cNvPicPr>
            <a:picLocks noChangeAspect="1" noChangeArrowheads="1"/>
          </p:cNvPicPr>
          <p:nvPr/>
        </p:nvPicPr>
        <p:blipFill>
          <a:blip r:embed="rId5" cstate="print"/>
          <a:srcRect/>
          <a:stretch>
            <a:fillRect/>
          </a:stretch>
        </p:blipFill>
        <p:spPr bwMode="auto">
          <a:xfrm>
            <a:off x="1171575" y="3167063"/>
            <a:ext cx="392113" cy="463550"/>
          </a:xfrm>
          <a:prstGeom prst="rect">
            <a:avLst/>
          </a:prstGeom>
          <a:noFill/>
          <a:ln w="9525">
            <a:noFill/>
            <a:miter lim="800000"/>
            <a:headEnd/>
            <a:tailEnd/>
          </a:ln>
        </p:spPr>
      </p:pic>
      <p:pic>
        <p:nvPicPr>
          <p:cNvPr id="5136" name="Picture 28" descr="ball"/>
          <p:cNvPicPr>
            <a:picLocks noChangeAspect="1" noChangeArrowheads="1"/>
          </p:cNvPicPr>
          <p:nvPr/>
        </p:nvPicPr>
        <p:blipFill>
          <a:blip r:embed="rId5" cstate="print"/>
          <a:srcRect/>
          <a:stretch>
            <a:fillRect/>
          </a:stretch>
        </p:blipFill>
        <p:spPr bwMode="auto">
          <a:xfrm>
            <a:off x="962025" y="4400550"/>
            <a:ext cx="392113" cy="463550"/>
          </a:xfrm>
          <a:prstGeom prst="rect">
            <a:avLst/>
          </a:prstGeom>
          <a:noFill/>
          <a:ln w="9525">
            <a:noFill/>
            <a:miter lim="800000"/>
            <a:headEnd/>
            <a:tailEnd/>
          </a:ln>
        </p:spPr>
      </p:pic>
      <p:sp>
        <p:nvSpPr>
          <p:cNvPr id="3101" name="Rectangle 29"/>
          <p:cNvSpPr>
            <a:spLocks noChangeArrowheads="1"/>
          </p:cNvSpPr>
          <p:nvPr/>
        </p:nvSpPr>
        <p:spPr bwMode="auto">
          <a:xfrm>
            <a:off x="2962275" y="4406900"/>
            <a:ext cx="5672138" cy="512763"/>
          </a:xfrm>
          <a:prstGeom prst="rect">
            <a:avLst/>
          </a:prstGeom>
          <a:noFill/>
          <a:ln w="9525" algn="ctr">
            <a:noFill/>
            <a:miter lim="800000"/>
            <a:headEnd/>
            <a:tailEnd/>
          </a:ln>
          <a:effectLst>
            <a:outerShdw dist="17961" dir="2700000" algn="ctr" rotWithShape="0">
              <a:schemeClr val="tx1"/>
            </a:outerShdw>
          </a:effectLst>
        </p:spPr>
        <p:txBody>
          <a:bodyPr/>
          <a:lstStyle/>
          <a:p>
            <a:pPr fontAlgn="auto" latinLnBrk="0">
              <a:spcBef>
                <a:spcPts val="0"/>
              </a:spcBef>
              <a:spcAft>
                <a:spcPts val="0"/>
              </a:spcAft>
              <a:defRPr/>
            </a:pPr>
            <a:r>
              <a:rPr kumimoji="0" lang="en-US" altLang="ko-KR" sz="2200" b="1" dirty="0">
                <a:solidFill>
                  <a:srgbClr val="FFFFFF"/>
                </a:solidFill>
                <a:latin typeface="Arial" pitchFamily="34" charset="0"/>
                <a:ea typeface="HY헤드라인M" pitchFamily="18" charset="-127"/>
                <a:cs typeface="Arial" pitchFamily="34" charset="0"/>
              </a:rPr>
              <a:t>Initiation of Administrative Simplification</a:t>
            </a:r>
          </a:p>
        </p:txBody>
      </p:sp>
      <p:grpSp>
        <p:nvGrpSpPr>
          <p:cNvPr id="5" name="Group 30"/>
          <p:cNvGrpSpPr>
            <a:grpSpLocks/>
          </p:cNvGrpSpPr>
          <p:nvPr/>
        </p:nvGrpSpPr>
        <p:grpSpPr bwMode="auto">
          <a:xfrm>
            <a:off x="1711325" y="2103438"/>
            <a:ext cx="6904038" cy="666750"/>
            <a:chOff x="923" y="1503"/>
            <a:chExt cx="4691" cy="324"/>
          </a:xfrm>
        </p:grpSpPr>
        <p:pic>
          <p:nvPicPr>
            <p:cNvPr id="5156" name="Picture 31" descr="bar1"/>
            <p:cNvPicPr>
              <a:picLocks noChangeAspect="1" noChangeArrowheads="1"/>
            </p:cNvPicPr>
            <p:nvPr/>
          </p:nvPicPr>
          <p:blipFill>
            <a:blip r:embed="rId3" cstate="print"/>
            <a:srcRect/>
            <a:stretch>
              <a:fillRect/>
            </a:stretch>
          </p:blipFill>
          <p:spPr bwMode="auto">
            <a:xfrm>
              <a:off x="923" y="1503"/>
              <a:ext cx="2288" cy="324"/>
            </a:xfrm>
            <a:prstGeom prst="rect">
              <a:avLst/>
            </a:prstGeom>
            <a:noFill/>
            <a:ln w="9525">
              <a:noFill/>
              <a:miter lim="800000"/>
              <a:headEnd/>
              <a:tailEnd/>
            </a:ln>
          </p:spPr>
        </p:pic>
        <p:pic>
          <p:nvPicPr>
            <p:cNvPr id="5157" name="Picture 32" descr="bar1"/>
            <p:cNvPicPr>
              <a:picLocks noChangeAspect="1" noChangeArrowheads="1"/>
            </p:cNvPicPr>
            <p:nvPr/>
          </p:nvPicPr>
          <p:blipFill>
            <a:blip r:embed="rId3" cstate="print"/>
            <a:srcRect l="45410"/>
            <a:stretch>
              <a:fillRect/>
            </a:stretch>
          </p:blipFill>
          <p:spPr bwMode="auto">
            <a:xfrm>
              <a:off x="4365" y="1503"/>
              <a:ext cx="1249" cy="324"/>
            </a:xfrm>
            <a:prstGeom prst="rect">
              <a:avLst/>
            </a:prstGeom>
            <a:noFill/>
            <a:ln w="9525">
              <a:noFill/>
              <a:miter lim="800000"/>
              <a:headEnd/>
              <a:tailEnd/>
            </a:ln>
          </p:spPr>
        </p:pic>
        <p:pic>
          <p:nvPicPr>
            <p:cNvPr id="5158" name="Picture 33" descr="bar1"/>
            <p:cNvPicPr>
              <a:picLocks noChangeAspect="1" noChangeArrowheads="1"/>
            </p:cNvPicPr>
            <p:nvPr/>
          </p:nvPicPr>
          <p:blipFill>
            <a:blip r:embed="rId3" cstate="print"/>
            <a:srcRect l="45410" r="12413"/>
            <a:stretch>
              <a:fillRect/>
            </a:stretch>
          </p:blipFill>
          <p:spPr bwMode="auto">
            <a:xfrm>
              <a:off x="2813" y="1503"/>
              <a:ext cx="2182" cy="324"/>
            </a:xfrm>
            <a:prstGeom prst="rect">
              <a:avLst/>
            </a:prstGeom>
            <a:noFill/>
            <a:ln w="9525">
              <a:noFill/>
              <a:miter lim="800000"/>
              <a:headEnd/>
              <a:tailEnd/>
            </a:ln>
          </p:spPr>
        </p:pic>
      </p:grpSp>
      <p:sp>
        <p:nvSpPr>
          <p:cNvPr id="3106" name="Rectangle 34"/>
          <p:cNvSpPr>
            <a:spLocks noChangeArrowheads="1"/>
          </p:cNvSpPr>
          <p:nvPr/>
        </p:nvSpPr>
        <p:spPr bwMode="auto">
          <a:xfrm>
            <a:off x="3046413" y="2162175"/>
            <a:ext cx="6275387" cy="534988"/>
          </a:xfrm>
          <a:prstGeom prst="rect">
            <a:avLst/>
          </a:prstGeom>
          <a:noFill/>
          <a:ln w="9525" algn="ctr">
            <a:noFill/>
            <a:miter lim="800000"/>
            <a:headEnd/>
            <a:tailEnd/>
          </a:ln>
          <a:effectLst>
            <a:outerShdw dist="17961" dir="2700000" algn="ctr" rotWithShape="0">
              <a:schemeClr val="tx1"/>
            </a:outerShdw>
          </a:effectLst>
        </p:spPr>
        <p:txBody>
          <a:bodyPr/>
          <a:lstStyle/>
          <a:p>
            <a:pPr fontAlgn="auto" latinLnBrk="0">
              <a:spcBef>
                <a:spcPts val="0"/>
              </a:spcBef>
              <a:spcAft>
                <a:spcPts val="0"/>
              </a:spcAft>
              <a:defRPr/>
            </a:pPr>
            <a:r>
              <a:rPr kumimoji="0" lang="en-US" altLang="ko-KR" sz="2200" b="1" dirty="0">
                <a:solidFill>
                  <a:srgbClr val="FFFFFF"/>
                </a:solidFill>
                <a:latin typeface="Arial" pitchFamily="34" charset="0"/>
                <a:ea typeface="HY헤드라인M" pitchFamily="18" charset="-127"/>
                <a:cs typeface="Arial" pitchFamily="34" charset="0"/>
              </a:rPr>
              <a:t>Digitalization of Unit Work Processes</a:t>
            </a:r>
          </a:p>
        </p:txBody>
      </p:sp>
      <p:sp>
        <p:nvSpPr>
          <p:cNvPr id="5140" name="AutoShape 35"/>
          <p:cNvSpPr>
            <a:spLocks noChangeArrowheads="1"/>
          </p:cNvSpPr>
          <p:nvPr/>
        </p:nvSpPr>
        <p:spPr bwMode="auto">
          <a:xfrm>
            <a:off x="1325563" y="2260600"/>
            <a:ext cx="1701800" cy="396875"/>
          </a:xfrm>
          <a:prstGeom prst="roundRect">
            <a:avLst>
              <a:gd name="adj" fmla="val 50000"/>
            </a:avLst>
          </a:prstGeom>
          <a:solidFill>
            <a:srgbClr val="336699"/>
          </a:solidFill>
          <a:ln w="9525">
            <a:solidFill>
              <a:srgbClr val="FFFFFF"/>
            </a:solidFill>
            <a:round/>
            <a:headEnd/>
            <a:tailEnd/>
          </a:ln>
        </p:spPr>
        <p:txBody>
          <a:bodyPr wrap="none" anchor="ctr"/>
          <a:lstStyle/>
          <a:p>
            <a:endParaRPr kumimoji="0" lang="ko-KR" altLang="en-US">
              <a:latin typeface="Arial" pitchFamily="34" charset="0"/>
              <a:cs typeface="Arial" pitchFamily="34" charset="0"/>
            </a:endParaRPr>
          </a:p>
        </p:txBody>
      </p:sp>
      <p:sp>
        <p:nvSpPr>
          <p:cNvPr id="5141" name="WordArt 36"/>
          <p:cNvSpPr>
            <a:spLocks noChangeArrowheads="1" noChangeShapeType="1" noTextEdit="1"/>
          </p:cNvSpPr>
          <p:nvPr/>
        </p:nvSpPr>
        <p:spPr bwMode="auto">
          <a:xfrm>
            <a:off x="1108075" y="1344613"/>
            <a:ext cx="949325" cy="228600"/>
          </a:xfrm>
          <a:prstGeom prst="rect">
            <a:avLst/>
          </a:prstGeom>
        </p:spPr>
        <p:txBody>
          <a:bodyPr wrap="none" fromWordArt="1">
            <a:prstTxWarp prst="textPlain">
              <a:avLst>
                <a:gd name="adj" fmla="val 50000"/>
              </a:avLst>
            </a:prstTxWarp>
          </a:bodyPr>
          <a:lstStyle/>
          <a:p>
            <a:pPr algn="ctr"/>
            <a:r>
              <a:rPr lang="en-US" altLang="ko-KR" b="1" kern="10">
                <a:ln w="9525">
                  <a:noFill/>
                  <a:round/>
                  <a:headEnd/>
                  <a:tailEnd/>
                </a:ln>
                <a:solidFill>
                  <a:srgbClr val="FFFF00"/>
                </a:solidFill>
                <a:effectLst>
                  <a:outerShdw dist="17961" dir="2700000" algn="ctr" rotWithShape="0">
                    <a:schemeClr val="tx1"/>
                  </a:outerShdw>
                </a:effectLst>
                <a:latin typeface="Arial" pitchFamily="34" charset="0"/>
                <a:ea typeface="HY견고딕"/>
                <a:cs typeface="Arial" pitchFamily="34" charset="0"/>
              </a:rPr>
              <a:t>'87 ~ '94</a:t>
            </a:r>
            <a:endParaRPr lang="ko-KR" altLang="en-US" b="1" kern="10">
              <a:ln w="9525">
                <a:noFill/>
                <a:round/>
                <a:headEnd/>
                <a:tailEnd/>
              </a:ln>
              <a:solidFill>
                <a:srgbClr val="FFFF00"/>
              </a:solidFill>
              <a:effectLst>
                <a:outerShdw dist="17961" dir="2700000" algn="ctr" rotWithShape="0">
                  <a:schemeClr val="tx1"/>
                </a:outerShdw>
              </a:effectLst>
              <a:latin typeface="Arial" pitchFamily="34" charset="0"/>
              <a:ea typeface="HY견고딕"/>
              <a:cs typeface="Arial" pitchFamily="34" charset="0"/>
            </a:endParaRPr>
          </a:p>
        </p:txBody>
      </p:sp>
      <p:sp>
        <p:nvSpPr>
          <p:cNvPr id="5142" name="WordArt 37"/>
          <p:cNvSpPr>
            <a:spLocks noChangeArrowheads="1" noChangeShapeType="1" noTextEdit="1"/>
          </p:cNvSpPr>
          <p:nvPr/>
        </p:nvSpPr>
        <p:spPr bwMode="auto">
          <a:xfrm>
            <a:off x="1700213" y="2368550"/>
            <a:ext cx="950912" cy="228600"/>
          </a:xfrm>
          <a:prstGeom prst="rect">
            <a:avLst/>
          </a:prstGeom>
        </p:spPr>
        <p:txBody>
          <a:bodyPr wrap="none" fromWordArt="1">
            <a:prstTxWarp prst="textPlain">
              <a:avLst>
                <a:gd name="adj" fmla="val 50000"/>
              </a:avLst>
            </a:prstTxWarp>
          </a:bodyPr>
          <a:lstStyle/>
          <a:p>
            <a:pPr algn="ctr"/>
            <a:r>
              <a:rPr lang="en-US" altLang="ko-KR" b="1" kern="10">
                <a:ln w="9525">
                  <a:noFill/>
                  <a:round/>
                  <a:headEnd/>
                  <a:tailEnd/>
                </a:ln>
                <a:solidFill>
                  <a:srgbClr val="FFFF00"/>
                </a:solidFill>
                <a:effectLst>
                  <a:outerShdw dist="17961" dir="2700000" algn="ctr" rotWithShape="0">
                    <a:schemeClr val="tx1"/>
                  </a:outerShdw>
                </a:effectLst>
                <a:latin typeface="Arial" pitchFamily="34" charset="0"/>
                <a:ea typeface="HY견고딕"/>
                <a:cs typeface="Arial" pitchFamily="34" charset="0"/>
              </a:rPr>
              <a:t>'96 ~ '00</a:t>
            </a:r>
            <a:endParaRPr lang="ko-KR" altLang="en-US" b="1" kern="10">
              <a:ln w="9525">
                <a:noFill/>
                <a:round/>
                <a:headEnd/>
                <a:tailEnd/>
              </a:ln>
              <a:solidFill>
                <a:srgbClr val="FFFF00"/>
              </a:solidFill>
              <a:effectLst>
                <a:outerShdw dist="17961" dir="2700000" algn="ctr" rotWithShape="0">
                  <a:schemeClr val="tx1"/>
                </a:outerShdw>
              </a:effectLst>
              <a:latin typeface="Arial" pitchFamily="34" charset="0"/>
              <a:ea typeface="HY견고딕"/>
              <a:cs typeface="Arial" pitchFamily="34" charset="0"/>
            </a:endParaRPr>
          </a:p>
        </p:txBody>
      </p:sp>
      <p:sp>
        <p:nvSpPr>
          <p:cNvPr id="5143" name="WordArt 38"/>
          <p:cNvSpPr>
            <a:spLocks noChangeArrowheads="1" noChangeShapeType="1" noTextEdit="1"/>
          </p:cNvSpPr>
          <p:nvPr/>
        </p:nvSpPr>
        <p:spPr bwMode="auto">
          <a:xfrm>
            <a:off x="1681163" y="4518025"/>
            <a:ext cx="949325" cy="228600"/>
          </a:xfrm>
          <a:prstGeom prst="rect">
            <a:avLst/>
          </a:prstGeom>
        </p:spPr>
        <p:txBody>
          <a:bodyPr wrap="none" fromWordArt="1">
            <a:prstTxWarp prst="textPlain">
              <a:avLst>
                <a:gd name="adj" fmla="val 50000"/>
              </a:avLst>
            </a:prstTxWarp>
          </a:bodyPr>
          <a:lstStyle/>
          <a:p>
            <a:pPr algn="ctr"/>
            <a:r>
              <a:rPr lang="en-US" altLang="ko-KR" b="1" kern="10">
                <a:ln w="9525">
                  <a:noFill/>
                  <a:round/>
                  <a:headEnd/>
                  <a:tailEnd/>
                </a:ln>
                <a:solidFill>
                  <a:srgbClr val="FFFF00"/>
                </a:solidFill>
                <a:effectLst>
                  <a:outerShdw dist="17961" dir="2700000" algn="ctr" rotWithShape="0">
                    <a:schemeClr val="tx1"/>
                  </a:outerShdw>
                </a:effectLst>
                <a:latin typeface="Arial" pitchFamily="34" charset="0"/>
                <a:ea typeface="HY견고딕"/>
                <a:cs typeface="Arial" pitchFamily="34" charset="0"/>
              </a:rPr>
              <a:t>'03 ~ '07</a:t>
            </a:r>
            <a:endParaRPr lang="ko-KR" altLang="en-US" b="1" kern="10">
              <a:ln w="9525">
                <a:noFill/>
                <a:round/>
                <a:headEnd/>
                <a:tailEnd/>
              </a:ln>
              <a:solidFill>
                <a:srgbClr val="FFFF00"/>
              </a:solidFill>
              <a:effectLst>
                <a:outerShdw dist="17961" dir="2700000" algn="ctr" rotWithShape="0">
                  <a:schemeClr val="tx1"/>
                </a:outerShdw>
              </a:effectLst>
              <a:latin typeface="Arial" pitchFamily="34" charset="0"/>
              <a:ea typeface="HY견고딕"/>
              <a:cs typeface="Arial" pitchFamily="34" charset="0"/>
            </a:endParaRPr>
          </a:p>
        </p:txBody>
      </p:sp>
      <p:sp>
        <p:nvSpPr>
          <p:cNvPr id="5144" name="AutoShape 35"/>
          <p:cNvSpPr>
            <a:spLocks noChangeArrowheads="1"/>
          </p:cNvSpPr>
          <p:nvPr/>
        </p:nvSpPr>
        <p:spPr bwMode="auto">
          <a:xfrm>
            <a:off x="1565275" y="3203575"/>
            <a:ext cx="1701800" cy="396875"/>
          </a:xfrm>
          <a:prstGeom prst="roundRect">
            <a:avLst>
              <a:gd name="adj" fmla="val 50000"/>
            </a:avLst>
          </a:prstGeom>
          <a:solidFill>
            <a:srgbClr val="336699"/>
          </a:solidFill>
          <a:ln w="9525">
            <a:solidFill>
              <a:srgbClr val="FFFFFF"/>
            </a:solidFill>
            <a:round/>
            <a:headEnd/>
            <a:tailEnd/>
          </a:ln>
        </p:spPr>
        <p:txBody>
          <a:bodyPr wrap="none" anchor="ctr"/>
          <a:lstStyle/>
          <a:p>
            <a:endParaRPr kumimoji="0" lang="ko-KR" altLang="en-US">
              <a:latin typeface="Arial" pitchFamily="34" charset="0"/>
              <a:cs typeface="Arial" pitchFamily="34" charset="0"/>
            </a:endParaRPr>
          </a:p>
        </p:txBody>
      </p:sp>
      <p:sp>
        <p:nvSpPr>
          <p:cNvPr id="5145" name="WordArt 37"/>
          <p:cNvSpPr>
            <a:spLocks noChangeArrowheads="1" noChangeShapeType="1" noTextEdit="1"/>
          </p:cNvSpPr>
          <p:nvPr/>
        </p:nvSpPr>
        <p:spPr bwMode="auto">
          <a:xfrm>
            <a:off x="1847850" y="3313113"/>
            <a:ext cx="950913" cy="228600"/>
          </a:xfrm>
          <a:prstGeom prst="rect">
            <a:avLst/>
          </a:prstGeom>
        </p:spPr>
        <p:txBody>
          <a:bodyPr wrap="none" fromWordArt="1">
            <a:prstTxWarp prst="textPlain">
              <a:avLst>
                <a:gd name="adj" fmla="val 50000"/>
              </a:avLst>
            </a:prstTxWarp>
          </a:bodyPr>
          <a:lstStyle/>
          <a:p>
            <a:pPr algn="ctr"/>
            <a:r>
              <a:rPr lang="en-US" altLang="ko-KR" b="1" kern="10">
                <a:ln w="9525">
                  <a:noFill/>
                  <a:round/>
                  <a:headEnd/>
                  <a:tailEnd/>
                </a:ln>
                <a:solidFill>
                  <a:srgbClr val="FFFF00"/>
                </a:solidFill>
                <a:effectLst>
                  <a:outerShdw dist="17961" dir="2700000" algn="ctr" rotWithShape="0">
                    <a:schemeClr val="tx1"/>
                  </a:outerShdw>
                </a:effectLst>
                <a:latin typeface="Arial" pitchFamily="34" charset="0"/>
                <a:ea typeface="HY견고딕"/>
                <a:cs typeface="Arial" pitchFamily="34" charset="0"/>
              </a:rPr>
              <a:t>'01 ~'02</a:t>
            </a:r>
            <a:endParaRPr lang="ko-KR" altLang="en-US" b="1" kern="10">
              <a:ln w="9525">
                <a:noFill/>
                <a:round/>
                <a:headEnd/>
                <a:tailEnd/>
              </a:ln>
              <a:solidFill>
                <a:srgbClr val="FFFF00"/>
              </a:solidFill>
              <a:effectLst>
                <a:outerShdw dist="17961" dir="2700000" algn="ctr" rotWithShape="0">
                  <a:schemeClr val="tx1"/>
                </a:outerShdw>
              </a:effectLst>
              <a:latin typeface="Arial" pitchFamily="34" charset="0"/>
              <a:ea typeface="HY견고딕"/>
              <a:cs typeface="Arial" pitchFamily="34" charset="0"/>
            </a:endParaRPr>
          </a:p>
        </p:txBody>
      </p:sp>
      <p:grpSp>
        <p:nvGrpSpPr>
          <p:cNvPr id="6" name="Group 2"/>
          <p:cNvGrpSpPr>
            <a:grpSpLocks/>
          </p:cNvGrpSpPr>
          <p:nvPr/>
        </p:nvGrpSpPr>
        <p:grpSpPr bwMode="auto">
          <a:xfrm>
            <a:off x="1798638" y="5607050"/>
            <a:ext cx="6978650" cy="717550"/>
            <a:chOff x="1041" y="2471"/>
            <a:chExt cx="4576" cy="324"/>
          </a:xfrm>
        </p:grpSpPr>
        <p:pic>
          <p:nvPicPr>
            <p:cNvPr id="5153" name="Picture 3" descr="bar1"/>
            <p:cNvPicPr>
              <a:picLocks noChangeAspect="1" noChangeArrowheads="1"/>
            </p:cNvPicPr>
            <p:nvPr/>
          </p:nvPicPr>
          <p:blipFill>
            <a:blip r:embed="rId3" cstate="print"/>
            <a:srcRect/>
            <a:stretch>
              <a:fillRect/>
            </a:stretch>
          </p:blipFill>
          <p:spPr bwMode="auto">
            <a:xfrm>
              <a:off x="1041" y="2471"/>
              <a:ext cx="2288" cy="324"/>
            </a:xfrm>
            <a:prstGeom prst="rect">
              <a:avLst/>
            </a:prstGeom>
            <a:noFill/>
            <a:ln w="9525">
              <a:noFill/>
              <a:miter lim="800000"/>
              <a:headEnd/>
              <a:tailEnd/>
            </a:ln>
          </p:spPr>
        </p:pic>
        <p:pic>
          <p:nvPicPr>
            <p:cNvPr id="5154" name="Picture 4" descr="bar1"/>
            <p:cNvPicPr>
              <a:picLocks noChangeAspect="1" noChangeArrowheads="1"/>
            </p:cNvPicPr>
            <p:nvPr/>
          </p:nvPicPr>
          <p:blipFill>
            <a:blip r:embed="rId3" cstate="print"/>
            <a:srcRect l="45410"/>
            <a:stretch>
              <a:fillRect/>
            </a:stretch>
          </p:blipFill>
          <p:spPr bwMode="auto">
            <a:xfrm>
              <a:off x="4368" y="2471"/>
              <a:ext cx="1249" cy="324"/>
            </a:xfrm>
            <a:prstGeom prst="rect">
              <a:avLst/>
            </a:prstGeom>
            <a:noFill/>
            <a:ln w="9525">
              <a:noFill/>
              <a:miter lim="800000"/>
              <a:headEnd/>
              <a:tailEnd/>
            </a:ln>
          </p:spPr>
        </p:pic>
        <p:pic>
          <p:nvPicPr>
            <p:cNvPr id="5155" name="Picture 5" descr="bar1"/>
            <p:cNvPicPr>
              <a:picLocks noChangeAspect="1" noChangeArrowheads="1"/>
            </p:cNvPicPr>
            <p:nvPr/>
          </p:nvPicPr>
          <p:blipFill>
            <a:blip r:embed="rId3" cstate="print"/>
            <a:srcRect l="45410" r="12413"/>
            <a:stretch>
              <a:fillRect/>
            </a:stretch>
          </p:blipFill>
          <p:spPr bwMode="auto">
            <a:xfrm>
              <a:off x="2931" y="2471"/>
              <a:ext cx="2182" cy="324"/>
            </a:xfrm>
            <a:prstGeom prst="rect">
              <a:avLst/>
            </a:prstGeom>
            <a:noFill/>
            <a:ln w="9525">
              <a:noFill/>
              <a:miter lim="800000"/>
              <a:headEnd/>
              <a:tailEnd/>
            </a:ln>
          </p:spPr>
        </p:pic>
      </p:grpSp>
      <p:sp>
        <p:nvSpPr>
          <p:cNvPr id="5147" name="AutoShape 23"/>
          <p:cNvSpPr>
            <a:spLocks noChangeArrowheads="1"/>
          </p:cNvSpPr>
          <p:nvPr/>
        </p:nvSpPr>
        <p:spPr bwMode="auto">
          <a:xfrm>
            <a:off x="885825" y="5753100"/>
            <a:ext cx="1619250" cy="396875"/>
          </a:xfrm>
          <a:prstGeom prst="roundRect">
            <a:avLst>
              <a:gd name="adj" fmla="val 50000"/>
            </a:avLst>
          </a:prstGeom>
          <a:solidFill>
            <a:srgbClr val="336699"/>
          </a:solidFill>
          <a:ln w="9525">
            <a:solidFill>
              <a:srgbClr val="FFFFFF"/>
            </a:solidFill>
            <a:round/>
            <a:headEnd/>
            <a:tailEnd/>
          </a:ln>
        </p:spPr>
        <p:txBody>
          <a:bodyPr wrap="none" anchor="ctr"/>
          <a:lstStyle/>
          <a:p>
            <a:endParaRPr kumimoji="0" lang="ko-KR" altLang="en-US">
              <a:latin typeface="Arial" pitchFamily="34" charset="0"/>
              <a:cs typeface="Arial" pitchFamily="34" charset="0"/>
            </a:endParaRPr>
          </a:p>
        </p:txBody>
      </p:sp>
      <p:pic>
        <p:nvPicPr>
          <p:cNvPr id="5148" name="Picture 28" descr="ball"/>
          <p:cNvPicPr>
            <a:picLocks noChangeAspect="1" noChangeArrowheads="1"/>
          </p:cNvPicPr>
          <p:nvPr/>
        </p:nvPicPr>
        <p:blipFill>
          <a:blip r:embed="rId5" cstate="print"/>
          <a:srcRect/>
          <a:stretch>
            <a:fillRect/>
          </a:stretch>
        </p:blipFill>
        <p:spPr bwMode="auto">
          <a:xfrm>
            <a:off x="511175" y="5721350"/>
            <a:ext cx="392113" cy="463550"/>
          </a:xfrm>
          <a:prstGeom prst="rect">
            <a:avLst/>
          </a:prstGeom>
          <a:noFill/>
          <a:ln w="9525">
            <a:noFill/>
            <a:miter lim="800000"/>
            <a:headEnd/>
            <a:tailEnd/>
          </a:ln>
        </p:spPr>
      </p:pic>
      <p:sp>
        <p:nvSpPr>
          <p:cNvPr id="51" name="Rectangle 29"/>
          <p:cNvSpPr>
            <a:spLocks noChangeArrowheads="1"/>
          </p:cNvSpPr>
          <p:nvPr/>
        </p:nvSpPr>
        <p:spPr bwMode="auto">
          <a:xfrm>
            <a:off x="2486025" y="5715000"/>
            <a:ext cx="6005513" cy="512763"/>
          </a:xfrm>
          <a:prstGeom prst="rect">
            <a:avLst/>
          </a:prstGeom>
          <a:noFill/>
          <a:ln w="9525" algn="ctr">
            <a:noFill/>
            <a:miter lim="800000"/>
            <a:headEnd/>
            <a:tailEnd/>
          </a:ln>
          <a:effectLst>
            <a:outerShdw dist="17961" dir="2700000" algn="ctr" rotWithShape="0">
              <a:schemeClr val="tx1"/>
            </a:outerShdw>
          </a:effectLst>
        </p:spPr>
        <p:txBody>
          <a:bodyPr/>
          <a:lstStyle/>
          <a:p>
            <a:pPr fontAlgn="auto" latinLnBrk="0">
              <a:spcBef>
                <a:spcPts val="0"/>
              </a:spcBef>
              <a:spcAft>
                <a:spcPts val="0"/>
              </a:spcAft>
              <a:defRPr/>
            </a:pPr>
            <a:r>
              <a:rPr kumimoji="0" lang="en-US" altLang="ko-KR" sz="2200" b="1" dirty="0">
                <a:solidFill>
                  <a:srgbClr val="FFFFFF"/>
                </a:solidFill>
                <a:latin typeface="Arial" pitchFamily="34" charset="0"/>
                <a:ea typeface="HY헤드라인M" pitchFamily="18" charset="-127"/>
                <a:cs typeface="Arial" pitchFamily="34" charset="0"/>
              </a:rPr>
              <a:t>Expansion of Administrative Simplification</a:t>
            </a:r>
          </a:p>
        </p:txBody>
      </p:sp>
      <p:sp>
        <p:nvSpPr>
          <p:cNvPr id="5151" name="WordArt 38"/>
          <p:cNvSpPr>
            <a:spLocks noChangeArrowheads="1" noChangeShapeType="1" noTextEdit="1"/>
          </p:cNvSpPr>
          <p:nvPr/>
        </p:nvSpPr>
        <p:spPr bwMode="auto">
          <a:xfrm>
            <a:off x="1397000" y="5851525"/>
            <a:ext cx="615950" cy="228600"/>
          </a:xfrm>
          <a:prstGeom prst="rect">
            <a:avLst/>
          </a:prstGeom>
        </p:spPr>
        <p:txBody>
          <a:bodyPr wrap="none" fromWordArt="1">
            <a:prstTxWarp prst="textPlain">
              <a:avLst>
                <a:gd name="adj" fmla="val 50000"/>
              </a:avLst>
            </a:prstTxWarp>
          </a:bodyPr>
          <a:lstStyle/>
          <a:p>
            <a:pPr algn="ctr"/>
            <a:r>
              <a:rPr lang="en-US" altLang="ko-KR" b="1" kern="10">
                <a:ln w="9525">
                  <a:noFill/>
                  <a:round/>
                  <a:headEnd/>
                  <a:tailEnd/>
                </a:ln>
                <a:solidFill>
                  <a:srgbClr val="FFFF00"/>
                </a:solidFill>
                <a:effectLst>
                  <a:outerShdw dist="17961" dir="2700000" algn="ctr" rotWithShape="0">
                    <a:schemeClr val="tx1"/>
                  </a:outerShdw>
                </a:effectLst>
                <a:latin typeface="Arial" pitchFamily="34" charset="0"/>
                <a:ea typeface="HY견고딕"/>
                <a:cs typeface="Arial" pitchFamily="34" charset="0"/>
              </a:rPr>
              <a:t>'08 ~</a:t>
            </a:r>
            <a:endParaRPr lang="ko-KR" altLang="en-US" b="1" kern="10">
              <a:ln w="9525">
                <a:noFill/>
                <a:round/>
                <a:headEnd/>
                <a:tailEnd/>
              </a:ln>
              <a:solidFill>
                <a:srgbClr val="FFFF00"/>
              </a:solidFill>
              <a:effectLst>
                <a:outerShdw dist="17961" dir="2700000" algn="ctr" rotWithShape="0">
                  <a:schemeClr val="tx1"/>
                </a:outerShdw>
              </a:effectLst>
              <a:latin typeface="Arial" pitchFamily="34" charset="0"/>
              <a:ea typeface="HY견고딕"/>
              <a:cs typeface="Arial" pitchFamily="34" charset="0"/>
            </a:endParaRPr>
          </a:p>
        </p:txBody>
      </p:sp>
      <p:sp>
        <p:nvSpPr>
          <p:cNvPr id="5152" name="Text Box 32"/>
          <p:cNvSpPr txBox="1">
            <a:spLocks noChangeArrowheads="1"/>
          </p:cNvSpPr>
          <p:nvPr/>
        </p:nvSpPr>
        <p:spPr bwMode="auto">
          <a:xfrm>
            <a:off x="2743200" y="228600"/>
            <a:ext cx="6400800" cy="523220"/>
          </a:xfrm>
          <a:prstGeom prst="rect">
            <a:avLst/>
          </a:prstGeom>
          <a:noFill/>
          <a:ln w="9525" algn="ctr">
            <a:noFill/>
            <a:miter lim="800000"/>
            <a:headEnd/>
            <a:tailEnd/>
          </a:ln>
          <a:effectLst>
            <a:prstShdw prst="shdw17" dist="17961" dir="2700000">
              <a:srgbClr val="999999"/>
            </a:prstShdw>
          </a:effectLst>
        </p:spPr>
        <p:txBody>
          <a:bodyPr wrap="square">
            <a:spAutoFit/>
          </a:bodyPr>
          <a:lstStyle/>
          <a:p>
            <a:r>
              <a:rPr lang="en-US" altLang="ko-KR" sz="2800" b="1" smtClean="0">
                <a:solidFill>
                  <a:srgbClr val="002060"/>
                </a:solidFill>
                <a:latin typeface="Arial" pitchFamily="34" charset="0"/>
                <a:ea typeface="HY견고딕" pitchFamily="18" charset="-127"/>
                <a:cs typeface="Arial" pitchFamily="34" charset="0"/>
              </a:rPr>
              <a:t>History of Korean e-Government</a:t>
            </a:r>
            <a:endParaRPr lang="ko-KR" altLang="en-US" sz="2800" b="1">
              <a:solidFill>
                <a:srgbClr val="002060"/>
              </a:solidFill>
              <a:latin typeface="Arial" pitchFamily="34" charset="0"/>
              <a:ea typeface="HY견고딕" pitchFamily="18" charset="-127"/>
              <a:cs typeface="Arial"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4"/>
          <p:cNvSpPr>
            <a:spLocks noChangeArrowheads="1"/>
          </p:cNvSpPr>
          <p:nvPr/>
        </p:nvSpPr>
        <p:spPr bwMode="auto">
          <a:xfrm flipV="1">
            <a:off x="303213" y="1052513"/>
            <a:ext cx="8515350" cy="2028825"/>
          </a:xfrm>
          <a:prstGeom prst="homePlate">
            <a:avLst>
              <a:gd name="adj" fmla="val 0"/>
            </a:avLst>
          </a:prstGeom>
          <a:gradFill rotWithShape="0">
            <a:gsLst>
              <a:gs pos="0">
                <a:srgbClr val="FFFFFF"/>
              </a:gs>
              <a:gs pos="100000">
                <a:srgbClr val="CCECFF"/>
              </a:gs>
            </a:gsLst>
            <a:lin ang="5400000" scaled="1"/>
          </a:gradFill>
          <a:ln w="9525" algn="ctr">
            <a:solidFill>
              <a:srgbClr val="9ABAD2"/>
            </a:solidFill>
            <a:miter lim="800000"/>
            <a:headEnd/>
            <a:tailEnd/>
          </a:ln>
        </p:spPr>
        <p:txBody>
          <a:bodyPr rot="10800000" lIns="54000" rIns="54000" anchor="ctr"/>
          <a:lstStyle/>
          <a:p>
            <a:pPr algn="ctr" latinLnBrk="0"/>
            <a:endParaRPr lang="ko-KR" altLang="en-US" sz="1100">
              <a:latin typeface="산돌고딕 M" pitchFamily="18" charset="-127"/>
              <a:ea typeface="산돌고딕 M" pitchFamily="18" charset="-127"/>
              <a:sym typeface="Wingdings" pitchFamily="2" charset="2"/>
            </a:endParaRPr>
          </a:p>
        </p:txBody>
      </p:sp>
      <p:sp>
        <p:nvSpPr>
          <p:cNvPr id="13315" name="AutoShape 5"/>
          <p:cNvSpPr>
            <a:spLocks noChangeArrowheads="1"/>
          </p:cNvSpPr>
          <p:nvPr/>
        </p:nvSpPr>
        <p:spPr bwMode="auto">
          <a:xfrm>
            <a:off x="350838" y="1668463"/>
            <a:ext cx="3863975" cy="1357312"/>
          </a:xfrm>
          <a:prstGeom prst="roundRect">
            <a:avLst>
              <a:gd name="adj" fmla="val 3125"/>
            </a:avLst>
          </a:prstGeom>
          <a:solidFill>
            <a:srgbClr val="91B5EB"/>
          </a:solidFill>
          <a:ln w="19050" algn="ctr">
            <a:noFill/>
            <a:round/>
            <a:headEnd/>
            <a:tailEnd/>
          </a:ln>
        </p:spPr>
        <p:txBody>
          <a:bodyPr wrap="none" anchor="ctr"/>
          <a:lstStyle/>
          <a:p>
            <a:pPr algn="ctr">
              <a:lnSpc>
                <a:spcPct val="90000"/>
              </a:lnSpc>
            </a:pPr>
            <a:endParaRPr lang="ko-KR" altLang="en-US" sz="1500" b="1">
              <a:latin typeface="HY그래픽" pitchFamily="18" charset="-127"/>
              <a:ea typeface="HY그래픽" pitchFamily="18" charset="-127"/>
            </a:endParaRPr>
          </a:p>
        </p:txBody>
      </p:sp>
      <p:sp>
        <p:nvSpPr>
          <p:cNvPr id="13316" name="AutoShape 6"/>
          <p:cNvSpPr>
            <a:spLocks noChangeArrowheads="1"/>
          </p:cNvSpPr>
          <p:nvPr/>
        </p:nvSpPr>
        <p:spPr bwMode="auto">
          <a:xfrm>
            <a:off x="4451350" y="1673225"/>
            <a:ext cx="3986213" cy="1352550"/>
          </a:xfrm>
          <a:prstGeom prst="roundRect">
            <a:avLst>
              <a:gd name="adj" fmla="val 3125"/>
            </a:avLst>
          </a:prstGeom>
          <a:solidFill>
            <a:srgbClr val="479420"/>
          </a:solidFill>
          <a:ln w="19050" algn="ctr">
            <a:noFill/>
            <a:round/>
            <a:headEnd/>
            <a:tailEnd/>
          </a:ln>
        </p:spPr>
        <p:txBody>
          <a:bodyPr wrap="none" anchor="ctr"/>
          <a:lstStyle/>
          <a:p>
            <a:pPr algn="ctr">
              <a:lnSpc>
                <a:spcPct val="90000"/>
              </a:lnSpc>
            </a:pPr>
            <a:endParaRPr lang="ko-KR" altLang="en-US" sz="1500" b="1">
              <a:latin typeface="HY그래픽" pitchFamily="18" charset="-127"/>
              <a:ea typeface="HY그래픽" pitchFamily="18" charset="-127"/>
            </a:endParaRPr>
          </a:p>
        </p:txBody>
      </p:sp>
      <p:sp>
        <p:nvSpPr>
          <p:cNvPr id="13317" name="AutoShape 7"/>
          <p:cNvSpPr>
            <a:spLocks noChangeArrowheads="1"/>
          </p:cNvSpPr>
          <p:nvPr/>
        </p:nvSpPr>
        <p:spPr bwMode="auto">
          <a:xfrm>
            <a:off x="385763" y="1700213"/>
            <a:ext cx="3797300" cy="1289050"/>
          </a:xfrm>
          <a:prstGeom prst="roundRect">
            <a:avLst>
              <a:gd name="adj" fmla="val 0"/>
            </a:avLst>
          </a:prstGeom>
          <a:solidFill>
            <a:schemeClr val="bg1"/>
          </a:solidFill>
          <a:ln w="3175" algn="ctr">
            <a:noFill/>
            <a:round/>
            <a:headEnd/>
            <a:tailEnd/>
          </a:ln>
        </p:spPr>
        <p:txBody>
          <a:bodyPr wrap="none" anchor="ctr"/>
          <a:lstStyle/>
          <a:p>
            <a:pPr algn="ctr">
              <a:lnSpc>
                <a:spcPct val="90000"/>
              </a:lnSpc>
            </a:pPr>
            <a:endParaRPr lang="ko-KR" altLang="en-US" sz="1500" b="1">
              <a:latin typeface="HY그래픽" pitchFamily="18" charset="-127"/>
              <a:ea typeface="HY그래픽" pitchFamily="18" charset="-127"/>
            </a:endParaRPr>
          </a:p>
        </p:txBody>
      </p:sp>
      <p:sp>
        <p:nvSpPr>
          <p:cNvPr id="13318" name="AutoShape 8"/>
          <p:cNvSpPr>
            <a:spLocks noChangeArrowheads="1"/>
          </p:cNvSpPr>
          <p:nvPr/>
        </p:nvSpPr>
        <p:spPr bwMode="auto">
          <a:xfrm>
            <a:off x="4497388" y="1712913"/>
            <a:ext cx="3911600" cy="1276350"/>
          </a:xfrm>
          <a:prstGeom prst="roundRect">
            <a:avLst>
              <a:gd name="adj" fmla="val 0"/>
            </a:avLst>
          </a:prstGeom>
          <a:solidFill>
            <a:schemeClr val="bg1"/>
          </a:solidFill>
          <a:ln w="3175" algn="ctr">
            <a:noFill/>
            <a:round/>
            <a:headEnd/>
            <a:tailEnd/>
          </a:ln>
        </p:spPr>
        <p:txBody>
          <a:bodyPr wrap="none" anchor="ctr"/>
          <a:lstStyle/>
          <a:p>
            <a:pPr algn="ctr">
              <a:lnSpc>
                <a:spcPct val="90000"/>
              </a:lnSpc>
            </a:pPr>
            <a:endParaRPr lang="ko-KR" altLang="en-US" sz="1500" b="1">
              <a:latin typeface="HY그래픽" pitchFamily="18" charset="-127"/>
              <a:ea typeface="HY그래픽" pitchFamily="18" charset="-127"/>
            </a:endParaRPr>
          </a:p>
        </p:txBody>
      </p:sp>
      <p:sp>
        <p:nvSpPr>
          <p:cNvPr id="13319" name="Rectangle 9"/>
          <p:cNvSpPr>
            <a:spLocks noChangeArrowheads="1"/>
          </p:cNvSpPr>
          <p:nvPr/>
        </p:nvSpPr>
        <p:spPr bwMode="auto">
          <a:xfrm>
            <a:off x="373063" y="1739900"/>
            <a:ext cx="3860800" cy="1177925"/>
          </a:xfrm>
          <a:prstGeom prst="rect">
            <a:avLst/>
          </a:prstGeom>
          <a:noFill/>
          <a:ln w="31750" algn="ctr">
            <a:noFill/>
            <a:miter lim="800000"/>
            <a:headEnd/>
            <a:tailEnd type="none" w="lg" len="lg"/>
          </a:ln>
        </p:spPr>
        <p:txBody>
          <a:bodyPr>
            <a:spAutoFit/>
          </a:bodyPr>
          <a:lstStyle/>
          <a:p>
            <a:pPr>
              <a:lnSpc>
                <a:spcPct val="120000"/>
              </a:lnSpc>
              <a:spcBef>
                <a:spcPct val="30000"/>
              </a:spcBef>
              <a:buFontTx/>
              <a:buBlip>
                <a:blip r:embed="rId3"/>
              </a:buBlip>
            </a:pPr>
            <a:r>
              <a:rPr lang="ko-KR" altLang="en-US" sz="1400" b="1">
                <a:latin typeface="Arial" pitchFamily="34" charset="0"/>
                <a:ea typeface="HY견고딕" pitchFamily="18" charset="-127"/>
              </a:rPr>
              <a:t> </a:t>
            </a:r>
            <a:r>
              <a:rPr lang="en-US" altLang="ko-KR" sz="1400" b="1">
                <a:latin typeface="Arial" pitchFamily="34" charset="0"/>
                <a:ea typeface="HY견고딕" pitchFamily="18" charset="-127"/>
              </a:rPr>
              <a:t>Consolidation of internal administrative</a:t>
            </a:r>
            <a:br>
              <a:rPr lang="en-US" altLang="ko-KR" sz="1400" b="1">
                <a:latin typeface="Arial" pitchFamily="34" charset="0"/>
                <a:ea typeface="HY견고딕" pitchFamily="18" charset="-127"/>
              </a:rPr>
            </a:br>
            <a:r>
              <a:rPr lang="en-US" altLang="ko-KR" sz="1400" b="1">
                <a:latin typeface="Arial" pitchFamily="34" charset="0"/>
                <a:ea typeface="HY견고딕" pitchFamily="18" charset="-127"/>
              </a:rPr>
              <a:t>    procedure and establishment of </a:t>
            </a:r>
            <a:br>
              <a:rPr lang="en-US" altLang="ko-KR" sz="1400" b="1">
                <a:latin typeface="Arial" pitchFamily="34" charset="0"/>
                <a:ea typeface="HY견고딕" pitchFamily="18" charset="-127"/>
              </a:rPr>
            </a:br>
            <a:r>
              <a:rPr lang="en-US" altLang="ko-KR" sz="1400" b="1">
                <a:latin typeface="Arial" pitchFamily="34" charset="0"/>
                <a:ea typeface="HY견고딕" pitchFamily="18" charset="-127"/>
              </a:rPr>
              <a:t>    common basis</a:t>
            </a:r>
          </a:p>
          <a:p>
            <a:pPr>
              <a:lnSpc>
                <a:spcPct val="120000"/>
              </a:lnSpc>
              <a:spcBef>
                <a:spcPct val="30000"/>
              </a:spcBef>
              <a:buFontTx/>
              <a:buBlip>
                <a:blip r:embed="rId3"/>
              </a:buBlip>
            </a:pPr>
            <a:r>
              <a:rPr lang="en-US" altLang="ko-KR" sz="1400" b="1">
                <a:latin typeface="Arial" pitchFamily="34" charset="0"/>
                <a:ea typeface="HY견고딕" pitchFamily="18" charset="-127"/>
              </a:rPr>
              <a:t> Selective public service reform</a:t>
            </a:r>
          </a:p>
        </p:txBody>
      </p:sp>
      <p:sp>
        <p:nvSpPr>
          <p:cNvPr id="13320" name="Rectangle 10"/>
          <p:cNvSpPr>
            <a:spLocks noChangeArrowheads="1"/>
          </p:cNvSpPr>
          <p:nvPr/>
        </p:nvSpPr>
        <p:spPr bwMode="auto">
          <a:xfrm>
            <a:off x="4519613" y="1739900"/>
            <a:ext cx="3860800" cy="922338"/>
          </a:xfrm>
          <a:prstGeom prst="rect">
            <a:avLst/>
          </a:prstGeom>
          <a:noFill/>
          <a:ln w="31750" algn="ctr">
            <a:noFill/>
            <a:miter lim="800000"/>
            <a:headEnd/>
            <a:tailEnd type="none" w="lg" len="lg"/>
          </a:ln>
        </p:spPr>
        <p:txBody>
          <a:bodyPr>
            <a:spAutoFit/>
          </a:bodyPr>
          <a:lstStyle/>
          <a:p>
            <a:pPr>
              <a:lnSpc>
                <a:spcPct val="120000"/>
              </a:lnSpc>
              <a:spcBef>
                <a:spcPct val="30000"/>
              </a:spcBef>
              <a:buFontTx/>
              <a:buBlip>
                <a:blip r:embed="rId3"/>
              </a:buBlip>
            </a:pPr>
            <a:r>
              <a:rPr lang="ko-KR" altLang="en-US" sz="1400" b="1">
                <a:latin typeface="Arial" pitchFamily="34" charset="0"/>
                <a:ea typeface="HY견고딕" pitchFamily="18" charset="-127"/>
              </a:rPr>
              <a:t> </a:t>
            </a:r>
            <a:r>
              <a:rPr lang="en-US" altLang="en-US" sz="1400" b="1">
                <a:latin typeface="Arial" pitchFamily="34" charset="0"/>
                <a:ea typeface="HY견고딕" pitchFamily="18" charset="-127"/>
              </a:rPr>
              <a:t>Advancement of internal administrative </a:t>
            </a:r>
            <a:r>
              <a:rPr lang="en-US" altLang="ko-KR" sz="1400" b="1">
                <a:latin typeface="Arial" pitchFamily="34" charset="0"/>
                <a:ea typeface="HY견고딕" pitchFamily="18" charset="-127"/>
              </a:rPr>
              <a:t/>
            </a:r>
            <a:br>
              <a:rPr lang="en-US" altLang="ko-KR" sz="1400" b="1">
                <a:latin typeface="Arial" pitchFamily="34" charset="0"/>
                <a:ea typeface="HY견고딕" pitchFamily="18" charset="-127"/>
              </a:rPr>
            </a:br>
            <a:r>
              <a:rPr lang="en-US" altLang="ko-KR" sz="1400" b="1">
                <a:latin typeface="Arial" pitchFamily="34" charset="0"/>
                <a:ea typeface="HY견고딕" pitchFamily="18" charset="-127"/>
              </a:rPr>
              <a:t>    </a:t>
            </a:r>
            <a:r>
              <a:rPr lang="en-US" altLang="en-US" sz="1400" b="1">
                <a:latin typeface="Arial" pitchFamily="34" charset="0"/>
                <a:ea typeface="HY견고딕" pitchFamily="18" charset="-127"/>
              </a:rPr>
              <a:t>procedure</a:t>
            </a:r>
            <a:endParaRPr lang="en-US" altLang="ko-KR" sz="1400" b="1">
              <a:latin typeface="Arial" pitchFamily="34" charset="0"/>
              <a:ea typeface="HY견고딕" pitchFamily="18" charset="-127"/>
            </a:endParaRPr>
          </a:p>
          <a:p>
            <a:pPr>
              <a:lnSpc>
                <a:spcPct val="120000"/>
              </a:lnSpc>
              <a:spcBef>
                <a:spcPct val="30000"/>
              </a:spcBef>
              <a:buFontTx/>
              <a:buBlip>
                <a:blip r:embed="rId3"/>
              </a:buBlip>
            </a:pPr>
            <a:r>
              <a:rPr lang="en-US" altLang="ko-KR" sz="1400" b="1">
                <a:latin typeface="Arial" pitchFamily="34" charset="0"/>
                <a:ea typeface="HY견고딕" pitchFamily="18" charset="-127"/>
              </a:rPr>
              <a:t> </a:t>
            </a:r>
            <a:r>
              <a:rPr lang="en-US" altLang="en-US" sz="1400" b="1">
                <a:latin typeface="Arial" pitchFamily="34" charset="0"/>
                <a:ea typeface="HY견고딕" pitchFamily="18" charset="-127"/>
              </a:rPr>
              <a:t>Expansion of integrated civil service</a:t>
            </a:r>
            <a:endParaRPr lang="en-US" altLang="ko-KR" sz="1400" b="1">
              <a:latin typeface="Arial" pitchFamily="34" charset="0"/>
              <a:ea typeface="HY견고딕" pitchFamily="18" charset="-127"/>
            </a:endParaRPr>
          </a:p>
        </p:txBody>
      </p:sp>
      <p:pic>
        <p:nvPicPr>
          <p:cNvPr id="13321" name="Picture 11" descr="그림4"/>
          <p:cNvPicPr>
            <a:picLocks noChangeAspect="1" noChangeArrowheads="1"/>
          </p:cNvPicPr>
          <p:nvPr/>
        </p:nvPicPr>
        <p:blipFill>
          <a:blip r:embed="rId4" cstate="print"/>
          <a:srcRect/>
          <a:stretch>
            <a:fillRect/>
          </a:stretch>
        </p:blipFill>
        <p:spPr bwMode="auto">
          <a:xfrm>
            <a:off x="349250" y="1090613"/>
            <a:ext cx="4205288" cy="590550"/>
          </a:xfrm>
          <a:prstGeom prst="rect">
            <a:avLst/>
          </a:prstGeom>
          <a:noFill/>
          <a:ln w="9525">
            <a:noFill/>
            <a:miter lim="800000"/>
            <a:headEnd/>
            <a:tailEnd/>
          </a:ln>
        </p:spPr>
      </p:pic>
      <p:sp>
        <p:nvSpPr>
          <p:cNvPr id="13322" name="Rectangle 12"/>
          <p:cNvSpPr>
            <a:spLocks noChangeArrowheads="1"/>
          </p:cNvSpPr>
          <p:nvPr/>
        </p:nvSpPr>
        <p:spPr bwMode="auto">
          <a:xfrm>
            <a:off x="1197329" y="1216025"/>
            <a:ext cx="2520241" cy="400110"/>
          </a:xfrm>
          <a:prstGeom prst="rect">
            <a:avLst/>
          </a:prstGeom>
          <a:noFill/>
          <a:ln w="31750" algn="ctr">
            <a:noFill/>
            <a:miter lim="800000"/>
            <a:headEnd/>
            <a:tailEnd type="none" w="lg" len="lg"/>
          </a:ln>
        </p:spPr>
        <p:txBody>
          <a:bodyPr wrap="none">
            <a:spAutoFit/>
          </a:bodyPr>
          <a:lstStyle/>
          <a:p>
            <a:pPr algn="ctr"/>
            <a:r>
              <a:rPr lang="en-US" altLang="ko-KR" sz="2000" b="1">
                <a:solidFill>
                  <a:schemeClr val="bg1"/>
                </a:solidFill>
                <a:latin typeface="Times New Roman" pitchFamily="18" charset="0"/>
                <a:ea typeface="HY견고딕" pitchFamily="18" charset="-127"/>
              </a:rPr>
              <a:t>Phase 1 [Foundation]</a:t>
            </a:r>
          </a:p>
        </p:txBody>
      </p:sp>
      <p:pic>
        <p:nvPicPr>
          <p:cNvPr id="13323" name="Picture 13" descr="그림5"/>
          <p:cNvPicPr>
            <a:picLocks noChangeAspect="1" noChangeArrowheads="1"/>
          </p:cNvPicPr>
          <p:nvPr/>
        </p:nvPicPr>
        <p:blipFill>
          <a:blip r:embed="rId5" cstate="print"/>
          <a:srcRect/>
          <a:stretch>
            <a:fillRect/>
          </a:stretch>
        </p:blipFill>
        <p:spPr bwMode="auto">
          <a:xfrm>
            <a:off x="4456113" y="1084263"/>
            <a:ext cx="4316412" cy="590550"/>
          </a:xfrm>
          <a:prstGeom prst="rect">
            <a:avLst/>
          </a:prstGeom>
          <a:noFill/>
          <a:ln w="9525">
            <a:noFill/>
            <a:miter lim="800000"/>
            <a:headEnd/>
            <a:tailEnd/>
          </a:ln>
        </p:spPr>
      </p:pic>
      <p:sp>
        <p:nvSpPr>
          <p:cNvPr id="13324" name="Rectangle 14"/>
          <p:cNvSpPr>
            <a:spLocks noChangeArrowheads="1"/>
          </p:cNvSpPr>
          <p:nvPr/>
        </p:nvSpPr>
        <p:spPr bwMode="auto">
          <a:xfrm>
            <a:off x="4951931" y="1143000"/>
            <a:ext cx="3608937" cy="400110"/>
          </a:xfrm>
          <a:prstGeom prst="rect">
            <a:avLst/>
          </a:prstGeom>
          <a:noFill/>
          <a:ln w="31750" algn="ctr">
            <a:noFill/>
            <a:miter lim="800000"/>
            <a:headEnd/>
            <a:tailEnd type="none" w="lg" len="lg"/>
          </a:ln>
        </p:spPr>
        <p:txBody>
          <a:bodyPr wrap="none">
            <a:spAutoFit/>
          </a:bodyPr>
          <a:lstStyle/>
          <a:p>
            <a:pPr algn="ctr"/>
            <a:r>
              <a:rPr lang="en-US" altLang="en-US" sz="2000" b="1">
                <a:solidFill>
                  <a:schemeClr val="bg1"/>
                </a:solidFill>
                <a:latin typeface="Times New Roman" pitchFamily="18" charset="0"/>
                <a:ea typeface="HY견고딕" pitchFamily="18" charset="-127"/>
              </a:rPr>
              <a:t>Phase 2 [Service Advancement]</a:t>
            </a:r>
            <a:endParaRPr lang="en-US" altLang="ko-KR" sz="2000" b="1">
              <a:solidFill>
                <a:schemeClr val="bg1"/>
              </a:solidFill>
              <a:latin typeface="Times New Roman" pitchFamily="18" charset="0"/>
              <a:ea typeface="HY견고딕" pitchFamily="18" charset="-127"/>
            </a:endParaRPr>
          </a:p>
        </p:txBody>
      </p:sp>
      <p:grpSp>
        <p:nvGrpSpPr>
          <p:cNvPr id="2" name="Group 15"/>
          <p:cNvGrpSpPr>
            <a:grpSpLocks/>
          </p:cNvGrpSpPr>
          <p:nvPr/>
        </p:nvGrpSpPr>
        <p:grpSpPr bwMode="auto">
          <a:xfrm>
            <a:off x="303213" y="3775075"/>
            <a:ext cx="8456612" cy="2359025"/>
            <a:chOff x="155" y="2539"/>
            <a:chExt cx="4367" cy="1486"/>
          </a:xfrm>
        </p:grpSpPr>
        <p:pic>
          <p:nvPicPr>
            <p:cNvPr id="13343" name="Picture 16"/>
            <p:cNvPicPr>
              <a:picLocks noChangeAspect="1" noChangeArrowheads="1"/>
            </p:cNvPicPr>
            <p:nvPr/>
          </p:nvPicPr>
          <p:blipFill>
            <a:blip r:embed="rId6" cstate="print"/>
            <a:srcRect/>
            <a:stretch>
              <a:fillRect/>
            </a:stretch>
          </p:blipFill>
          <p:spPr bwMode="auto">
            <a:xfrm>
              <a:off x="155" y="3199"/>
              <a:ext cx="1058" cy="810"/>
            </a:xfrm>
            <a:prstGeom prst="rect">
              <a:avLst/>
            </a:prstGeom>
            <a:noFill/>
            <a:ln w="9525">
              <a:noFill/>
              <a:miter lim="800000"/>
              <a:headEnd/>
              <a:tailEnd/>
            </a:ln>
          </p:spPr>
        </p:pic>
        <p:pic>
          <p:nvPicPr>
            <p:cNvPr id="13344" name="Picture 17"/>
            <p:cNvPicPr>
              <a:picLocks noChangeAspect="1" noChangeArrowheads="1"/>
            </p:cNvPicPr>
            <p:nvPr/>
          </p:nvPicPr>
          <p:blipFill>
            <a:blip r:embed="rId7" cstate="print"/>
            <a:srcRect/>
            <a:stretch>
              <a:fillRect/>
            </a:stretch>
          </p:blipFill>
          <p:spPr bwMode="auto">
            <a:xfrm>
              <a:off x="1289" y="2977"/>
              <a:ext cx="1038" cy="1030"/>
            </a:xfrm>
            <a:prstGeom prst="rect">
              <a:avLst/>
            </a:prstGeom>
            <a:noFill/>
            <a:ln w="9525">
              <a:noFill/>
              <a:miter lim="800000"/>
              <a:headEnd/>
              <a:tailEnd/>
            </a:ln>
          </p:spPr>
        </p:pic>
        <p:pic>
          <p:nvPicPr>
            <p:cNvPr id="13345" name="Picture 18"/>
            <p:cNvPicPr>
              <a:picLocks noChangeAspect="1" noChangeArrowheads="1"/>
            </p:cNvPicPr>
            <p:nvPr/>
          </p:nvPicPr>
          <p:blipFill>
            <a:blip r:embed="rId8" cstate="print"/>
            <a:srcRect/>
            <a:stretch>
              <a:fillRect/>
            </a:stretch>
          </p:blipFill>
          <p:spPr bwMode="auto">
            <a:xfrm>
              <a:off x="2382" y="2792"/>
              <a:ext cx="1044" cy="1210"/>
            </a:xfrm>
            <a:prstGeom prst="rect">
              <a:avLst/>
            </a:prstGeom>
            <a:noFill/>
            <a:ln w="9525">
              <a:noFill/>
              <a:miter lim="800000"/>
              <a:headEnd/>
              <a:tailEnd/>
            </a:ln>
          </p:spPr>
        </p:pic>
        <p:pic>
          <p:nvPicPr>
            <p:cNvPr id="13346" name="Picture 19"/>
            <p:cNvPicPr>
              <a:picLocks noChangeAspect="1" noChangeArrowheads="1"/>
            </p:cNvPicPr>
            <p:nvPr/>
          </p:nvPicPr>
          <p:blipFill>
            <a:blip r:embed="rId9" cstate="print"/>
            <a:srcRect/>
            <a:stretch>
              <a:fillRect/>
            </a:stretch>
          </p:blipFill>
          <p:spPr bwMode="auto">
            <a:xfrm>
              <a:off x="3468" y="2539"/>
              <a:ext cx="1054" cy="1486"/>
            </a:xfrm>
            <a:prstGeom prst="rect">
              <a:avLst/>
            </a:prstGeom>
            <a:noFill/>
            <a:ln w="9525">
              <a:noFill/>
              <a:miter lim="800000"/>
              <a:headEnd/>
              <a:tailEnd/>
            </a:ln>
          </p:spPr>
        </p:pic>
      </p:grpSp>
      <p:sp>
        <p:nvSpPr>
          <p:cNvPr id="13326" name="Rectangle 20"/>
          <p:cNvSpPr>
            <a:spLocks noChangeArrowheads="1"/>
          </p:cNvSpPr>
          <p:nvPr/>
        </p:nvSpPr>
        <p:spPr bwMode="auto">
          <a:xfrm>
            <a:off x="6834188" y="4425950"/>
            <a:ext cx="1839912" cy="1503363"/>
          </a:xfrm>
          <a:prstGeom prst="rect">
            <a:avLst/>
          </a:prstGeom>
          <a:noFill/>
          <a:ln w="38100" algn="ctr">
            <a:noFill/>
            <a:miter lim="800000"/>
            <a:headEnd/>
            <a:tailEnd/>
          </a:ln>
        </p:spPr>
        <p:txBody>
          <a:bodyPr lIns="46800" tIns="46800" rIns="46800" bIns="46800">
            <a:spAutoFit/>
          </a:bodyPr>
          <a:lstStyle/>
          <a:p>
            <a:pPr marL="171450" indent="-171450" latinLnBrk="0">
              <a:lnSpc>
                <a:spcPct val="130000"/>
              </a:lnSpc>
              <a:spcAft>
                <a:spcPct val="20000"/>
              </a:spcAft>
              <a:buSzPct val="80000"/>
              <a:buFontTx/>
              <a:buBlip>
                <a:blip r:embed="rId3"/>
              </a:buBlip>
            </a:pPr>
            <a:r>
              <a:rPr kumimoji="0" lang="en-US" altLang="ko-KR" sz="1300" b="1">
                <a:latin typeface="Arial" pitchFamily="34" charset="0"/>
                <a:ea typeface="HY헤드라인M" pitchFamily="18" charset="-127"/>
                <a:cs typeface="Arial" pitchFamily="34" charset="0"/>
              </a:rPr>
              <a:t>Seamless online service provided by agencies</a:t>
            </a:r>
          </a:p>
          <a:p>
            <a:pPr marL="171450" indent="-171450" latinLnBrk="0">
              <a:lnSpc>
                <a:spcPct val="0"/>
              </a:lnSpc>
              <a:spcAft>
                <a:spcPct val="20000"/>
              </a:spcAft>
              <a:buSzPct val="80000"/>
            </a:pPr>
            <a:endParaRPr kumimoji="0" lang="en-US" altLang="ko-KR" sz="1300" b="1">
              <a:latin typeface="Arial" pitchFamily="34" charset="0"/>
              <a:ea typeface="HY헤드라인M" pitchFamily="18" charset="-127"/>
              <a:cs typeface="Arial" pitchFamily="34" charset="0"/>
            </a:endParaRPr>
          </a:p>
          <a:p>
            <a:pPr marL="171450" indent="-171450" latinLnBrk="0">
              <a:lnSpc>
                <a:spcPct val="140000"/>
              </a:lnSpc>
              <a:spcAft>
                <a:spcPct val="20000"/>
              </a:spcAft>
              <a:buSzPct val="80000"/>
              <a:buFontTx/>
              <a:buBlip>
                <a:blip r:embed="rId3"/>
              </a:buBlip>
            </a:pPr>
            <a:r>
              <a:rPr kumimoji="0" lang="en-US" altLang="ko-KR" sz="1300" b="1">
                <a:latin typeface="Arial" pitchFamily="34" charset="0"/>
                <a:ea typeface="HY헤드라인M" pitchFamily="18" charset="-127"/>
                <a:cs typeface="Arial" pitchFamily="34" charset="0"/>
              </a:rPr>
              <a:t>Converged public/civil services</a:t>
            </a:r>
          </a:p>
        </p:txBody>
      </p:sp>
      <p:sp>
        <p:nvSpPr>
          <p:cNvPr id="13327" name="Rectangle 21"/>
          <p:cNvSpPr>
            <a:spLocks noChangeArrowheads="1"/>
          </p:cNvSpPr>
          <p:nvPr/>
        </p:nvSpPr>
        <p:spPr bwMode="auto">
          <a:xfrm>
            <a:off x="4732338" y="4764088"/>
            <a:ext cx="1835150" cy="1227137"/>
          </a:xfrm>
          <a:prstGeom prst="rect">
            <a:avLst/>
          </a:prstGeom>
          <a:noFill/>
          <a:ln w="38100" algn="ctr">
            <a:noFill/>
            <a:miter lim="800000"/>
            <a:headEnd/>
            <a:tailEnd/>
          </a:ln>
        </p:spPr>
        <p:txBody>
          <a:bodyPr lIns="46800" tIns="46800" rIns="46800" bIns="46800">
            <a:spAutoFit/>
          </a:bodyPr>
          <a:lstStyle/>
          <a:p>
            <a:pPr marL="171450" indent="-171450" latinLnBrk="0">
              <a:lnSpc>
                <a:spcPct val="110000"/>
              </a:lnSpc>
              <a:spcAft>
                <a:spcPct val="20000"/>
              </a:spcAft>
              <a:buSzPct val="80000"/>
              <a:buFontTx/>
              <a:buBlip>
                <a:blip r:embed="rId3"/>
              </a:buBlip>
            </a:pPr>
            <a:r>
              <a:rPr kumimoji="0" lang="en-US" altLang="ko-KR" sz="1300" b="1">
                <a:latin typeface="Arial" pitchFamily="34" charset="0"/>
                <a:ea typeface="HY헤드라인M" pitchFamily="18" charset="-127"/>
                <a:cs typeface="Arial" pitchFamily="34" charset="0"/>
              </a:rPr>
              <a:t>Visa, passport, birth records obtained online</a:t>
            </a:r>
          </a:p>
          <a:p>
            <a:pPr marL="171450" indent="-171450" latinLnBrk="0">
              <a:lnSpc>
                <a:spcPct val="110000"/>
              </a:lnSpc>
              <a:spcAft>
                <a:spcPct val="20000"/>
              </a:spcAft>
              <a:buSzPct val="80000"/>
              <a:buFontTx/>
              <a:buBlip>
                <a:blip r:embed="rId3"/>
              </a:buBlip>
            </a:pPr>
            <a:r>
              <a:rPr kumimoji="0" lang="en-US" altLang="ko-KR" sz="1300" b="1">
                <a:latin typeface="Arial" pitchFamily="34" charset="0"/>
                <a:ea typeface="HY헤드라인M" pitchFamily="18" charset="-127"/>
                <a:cs typeface="Arial" pitchFamily="34" charset="0"/>
              </a:rPr>
              <a:t>Taxes &amp; fees paid online</a:t>
            </a:r>
          </a:p>
        </p:txBody>
      </p:sp>
      <p:sp>
        <p:nvSpPr>
          <p:cNvPr id="13328" name="Rectangle 22"/>
          <p:cNvSpPr>
            <a:spLocks noChangeArrowheads="1"/>
          </p:cNvSpPr>
          <p:nvPr/>
        </p:nvSpPr>
        <p:spPr bwMode="auto">
          <a:xfrm>
            <a:off x="2633663" y="5143500"/>
            <a:ext cx="1793875" cy="749300"/>
          </a:xfrm>
          <a:prstGeom prst="rect">
            <a:avLst/>
          </a:prstGeom>
          <a:noFill/>
          <a:ln w="38100" algn="ctr">
            <a:noFill/>
            <a:miter lim="800000"/>
            <a:headEnd/>
            <a:tailEnd/>
          </a:ln>
        </p:spPr>
        <p:txBody>
          <a:bodyPr lIns="46800" tIns="46800" rIns="46800" bIns="46800">
            <a:spAutoFit/>
          </a:bodyPr>
          <a:lstStyle/>
          <a:p>
            <a:pPr marL="171450" indent="-171450" latinLnBrk="0">
              <a:lnSpc>
                <a:spcPct val="110000"/>
              </a:lnSpc>
              <a:spcAft>
                <a:spcPct val="20000"/>
              </a:spcAft>
              <a:buSzPct val="80000"/>
              <a:buFontTx/>
              <a:buBlip>
                <a:blip r:embed="rId3"/>
              </a:buBlip>
            </a:pPr>
            <a:r>
              <a:rPr kumimoji="0" lang="en-US" altLang="ko-KR" sz="1300" b="1">
                <a:latin typeface="Arial" pitchFamily="34" charset="0"/>
                <a:ea typeface="HY헤드라인M" pitchFamily="18" charset="-127"/>
                <a:cs typeface="Arial" pitchFamily="34" charset="0"/>
              </a:rPr>
              <a:t>Regularly updated contents  and information</a:t>
            </a:r>
          </a:p>
        </p:txBody>
      </p:sp>
      <p:sp>
        <p:nvSpPr>
          <p:cNvPr id="13329" name="Text Box 23"/>
          <p:cNvSpPr txBox="1">
            <a:spLocks noChangeArrowheads="1"/>
          </p:cNvSpPr>
          <p:nvPr/>
        </p:nvSpPr>
        <p:spPr bwMode="auto">
          <a:xfrm>
            <a:off x="419100" y="5478463"/>
            <a:ext cx="1465263" cy="530225"/>
          </a:xfrm>
          <a:prstGeom prst="rect">
            <a:avLst/>
          </a:prstGeom>
          <a:noFill/>
          <a:ln w="38100" algn="ctr">
            <a:noFill/>
            <a:miter lim="800000"/>
            <a:headEnd/>
            <a:tailEnd/>
          </a:ln>
        </p:spPr>
        <p:txBody>
          <a:bodyPr lIns="46800" tIns="46800" rIns="46800" bIns="46800">
            <a:spAutoFit/>
          </a:bodyPr>
          <a:lstStyle/>
          <a:p>
            <a:pPr marL="171450" indent="-171450" latinLnBrk="0">
              <a:lnSpc>
                <a:spcPct val="110000"/>
              </a:lnSpc>
              <a:spcAft>
                <a:spcPct val="20000"/>
              </a:spcAft>
              <a:buSzPct val="80000"/>
              <a:buFontTx/>
              <a:buBlip>
                <a:blip r:embed="rId3"/>
              </a:buBlip>
            </a:pPr>
            <a:r>
              <a:rPr kumimoji="0" lang="en-US" altLang="ko-KR" sz="1300" b="1">
                <a:latin typeface="Arial" pitchFamily="34" charset="0"/>
                <a:ea typeface="HY헤드라인M" pitchFamily="18" charset="-127"/>
                <a:cs typeface="Arial" pitchFamily="34" charset="0"/>
              </a:rPr>
              <a:t>Limited web presence</a:t>
            </a:r>
          </a:p>
        </p:txBody>
      </p:sp>
      <p:sp>
        <p:nvSpPr>
          <p:cNvPr id="13330" name="Rectangle 24"/>
          <p:cNvSpPr>
            <a:spLocks noChangeArrowheads="1"/>
          </p:cNvSpPr>
          <p:nvPr/>
        </p:nvSpPr>
        <p:spPr bwMode="auto">
          <a:xfrm>
            <a:off x="2936875" y="4500563"/>
            <a:ext cx="1030288" cy="517525"/>
          </a:xfrm>
          <a:prstGeom prst="rect">
            <a:avLst/>
          </a:prstGeom>
          <a:noFill/>
          <a:ln w="31750" algn="ctr">
            <a:noFill/>
            <a:miter lim="800000"/>
            <a:headEnd/>
            <a:tailEnd type="none" w="lg" len="lg"/>
          </a:ln>
        </p:spPr>
        <p:txBody>
          <a:bodyPr wrap="none">
            <a:spAutoFit/>
          </a:bodyPr>
          <a:lstStyle/>
          <a:p>
            <a:pPr algn="ctr"/>
            <a:r>
              <a:rPr lang="en-US" altLang="ko-KR" sz="1400" b="1">
                <a:solidFill>
                  <a:schemeClr val="bg1"/>
                </a:solidFill>
                <a:latin typeface="Arial" pitchFamily="34" charset="0"/>
                <a:ea typeface="HY견고딕" pitchFamily="18" charset="-127"/>
              </a:rPr>
              <a:t>Level 2</a:t>
            </a:r>
          </a:p>
          <a:p>
            <a:pPr algn="ctr"/>
            <a:r>
              <a:rPr lang="en-US" altLang="en-US" sz="1400" b="1">
                <a:solidFill>
                  <a:schemeClr val="bg1"/>
                </a:solidFill>
                <a:latin typeface="Arial" pitchFamily="34" charset="0"/>
                <a:ea typeface="HY견고딕" pitchFamily="18" charset="-127"/>
              </a:rPr>
              <a:t>Enhanced</a:t>
            </a:r>
            <a:endParaRPr lang="en-US" altLang="ko-KR" sz="1400" b="1">
              <a:solidFill>
                <a:schemeClr val="bg1"/>
              </a:solidFill>
              <a:latin typeface="Arial" pitchFamily="34" charset="0"/>
              <a:ea typeface="HY견고딕" pitchFamily="18" charset="-127"/>
            </a:endParaRPr>
          </a:p>
        </p:txBody>
      </p:sp>
      <p:sp>
        <p:nvSpPr>
          <p:cNvPr id="13331" name="Rectangle 25"/>
          <p:cNvSpPr>
            <a:spLocks noChangeArrowheads="1"/>
          </p:cNvSpPr>
          <p:nvPr/>
        </p:nvSpPr>
        <p:spPr bwMode="auto">
          <a:xfrm>
            <a:off x="4954588" y="4186238"/>
            <a:ext cx="1335087" cy="517525"/>
          </a:xfrm>
          <a:prstGeom prst="rect">
            <a:avLst/>
          </a:prstGeom>
          <a:noFill/>
          <a:ln w="31750" algn="ctr">
            <a:noFill/>
            <a:miter lim="800000"/>
            <a:headEnd/>
            <a:tailEnd type="none" w="lg" len="lg"/>
          </a:ln>
        </p:spPr>
        <p:txBody>
          <a:bodyPr wrap="none">
            <a:spAutoFit/>
          </a:bodyPr>
          <a:lstStyle/>
          <a:p>
            <a:pPr algn="ctr"/>
            <a:r>
              <a:rPr lang="en-US" altLang="ko-KR" sz="1400" b="1">
                <a:solidFill>
                  <a:schemeClr val="bg1"/>
                </a:solidFill>
                <a:latin typeface="Arial" pitchFamily="34" charset="0"/>
                <a:ea typeface="HY견고딕" pitchFamily="18" charset="-127"/>
              </a:rPr>
              <a:t>Level 3</a:t>
            </a:r>
          </a:p>
          <a:p>
            <a:pPr algn="ctr"/>
            <a:r>
              <a:rPr lang="en-US" altLang="ko-KR" sz="1400" b="1">
                <a:solidFill>
                  <a:schemeClr val="bg1"/>
                </a:solidFill>
                <a:latin typeface="Arial" pitchFamily="34" charset="0"/>
                <a:ea typeface="HY견고딕" pitchFamily="18" charset="-127"/>
              </a:rPr>
              <a:t>Transactional</a:t>
            </a:r>
          </a:p>
        </p:txBody>
      </p:sp>
      <p:sp>
        <p:nvSpPr>
          <p:cNvPr id="13332" name="Rectangle 26"/>
          <p:cNvSpPr>
            <a:spLocks noChangeArrowheads="1"/>
          </p:cNvSpPr>
          <p:nvPr/>
        </p:nvSpPr>
        <p:spPr bwMode="auto">
          <a:xfrm>
            <a:off x="7234238" y="3811588"/>
            <a:ext cx="1003300" cy="517525"/>
          </a:xfrm>
          <a:prstGeom prst="rect">
            <a:avLst/>
          </a:prstGeom>
          <a:noFill/>
          <a:ln w="31750" algn="ctr">
            <a:noFill/>
            <a:miter lim="800000"/>
            <a:headEnd/>
            <a:tailEnd type="none" w="lg" len="lg"/>
          </a:ln>
        </p:spPr>
        <p:txBody>
          <a:bodyPr wrap="none">
            <a:spAutoFit/>
          </a:bodyPr>
          <a:lstStyle/>
          <a:p>
            <a:pPr algn="ctr"/>
            <a:r>
              <a:rPr lang="en-US" altLang="ko-KR" sz="1400" b="1">
                <a:solidFill>
                  <a:schemeClr val="bg1"/>
                </a:solidFill>
                <a:latin typeface="Arial" pitchFamily="34" charset="0"/>
                <a:ea typeface="HY견고딕" pitchFamily="18" charset="-127"/>
              </a:rPr>
              <a:t>Level 4</a:t>
            </a:r>
          </a:p>
          <a:p>
            <a:pPr algn="ctr"/>
            <a:r>
              <a:rPr lang="en-US" altLang="ko-KR" sz="1400" b="1">
                <a:solidFill>
                  <a:schemeClr val="bg1"/>
                </a:solidFill>
                <a:latin typeface="Arial" pitchFamily="34" charset="0"/>
                <a:ea typeface="HY견고딕" pitchFamily="18" charset="-127"/>
              </a:rPr>
              <a:t>Seamless</a:t>
            </a:r>
          </a:p>
        </p:txBody>
      </p:sp>
      <p:sp>
        <p:nvSpPr>
          <p:cNvPr id="13333" name="Rectangle 27"/>
          <p:cNvSpPr>
            <a:spLocks noChangeArrowheads="1"/>
          </p:cNvSpPr>
          <p:nvPr/>
        </p:nvSpPr>
        <p:spPr bwMode="auto">
          <a:xfrm>
            <a:off x="860425" y="4830763"/>
            <a:ext cx="1003300" cy="519112"/>
          </a:xfrm>
          <a:prstGeom prst="rect">
            <a:avLst/>
          </a:prstGeom>
          <a:noFill/>
          <a:ln w="31750" algn="ctr">
            <a:noFill/>
            <a:miter lim="800000"/>
            <a:headEnd/>
            <a:tailEnd type="none" w="lg" len="lg"/>
          </a:ln>
        </p:spPr>
        <p:txBody>
          <a:bodyPr wrap="none">
            <a:spAutoFit/>
          </a:bodyPr>
          <a:lstStyle/>
          <a:p>
            <a:pPr algn="ctr"/>
            <a:r>
              <a:rPr lang="en-US" altLang="ko-KR" sz="1400" b="1">
                <a:solidFill>
                  <a:schemeClr val="bg1"/>
                </a:solidFill>
                <a:latin typeface="Arial" pitchFamily="34" charset="0"/>
                <a:ea typeface="HY견고딕" pitchFamily="18" charset="-127"/>
              </a:rPr>
              <a:t>Level 1</a:t>
            </a:r>
          </a:p>
          <a:p>
            <a:pPr algn="ctr"/>
            <a:r>
              <a:rPr lang="en-US" altLang="ko-KR" sz="1400" b="1">
                <a:solidFill>
                  <a:schemeClr val="bg1"/>
                </a:solidFill>
                <a:latin typeface="Arial" pitchFamily="34" charset="0"/>
                <a:ea typeface="HY견고딕" pitchFamily="18" charset="-127"/>
              </a:rPr>
              <a:t>Emerging</a:t>
            </a:r>
          </a:p>
        </p:txBody>
      </p:sp>
      <p:sp>
        <p:nvSpPr>
          <p:cNvPr id="13334" name="Oval 26"/>
          <p:cNvSpPr>
            <a:spLocks noChangeArrowheads="1"/>
          </p:cNvSpPr>
          <p:nvPr/>
        </p:nvSpPr>
        <p:spPr bwMode="auto">
          <a:xfrm>
            <a:off x="5991225" y="3103563"/>
            <a:ext cx="1524000" cy="630237"/>
          </a:xfrm>
          <a:prstGeom prst="ellipse">
            <a:avLst/>
          </a:prstGeom>
          <a:solidFill>
            <a:srgbClr val="FF9900"/>
          </a:solidFill>
          <a:ln w="9525">
            <a:solidFill>
              <a:srgbClr val="FFFFFF"/>
            </a:solidFill>
            <a:round/>
            <a:headEnd/>
            <a:tailEnd/>
          </a:ln>
        </p:spPr>
        <p:txBody>
          <a:bodyPr wrap="none" anchor="ctr"/>
          <a:lstStyle/>
          <a:p>
            <a:endParaRPr lang="ko-KR" altLang="en-US" sz="1200" b="1">
              <a:latin typeface="Arial" pitchFamily="34" charset="0"/>
            </a:endParaRPr>
          </a:p>
        </p:txBody>
      </p:sp>
      <p:sp>
        <p:nvSpPr>
          <p:cNvPr id="58395" name="Text Box 27"/>
          <p:cNvSpPr txBox="1">
            <a:spLocks noChangeArrowheads="1"/>
          </p:cNvSpPr>
          <p:nvPr/>
        </p:nvSpPr>
        <p:spPr bwMode="auto">
          <a:xfrm>
            <a:off x="6292850" y="3179763"/>
            <a:ext cx="857250" cy="517525"/>
          </a:xfrm>
          <a:prstGeom prst="rect">
            <a:avLst/>
          </a:prstGeom>
          <a:noFill/>
          <a:ln w="9525">
            <a:noFill/>
            <a:miter lim="800000"/>
            <a:headEnd/>
            <a:tailEnd/>
          </a:ln>
          <a:effectLst/>
        </p:spPr>
        <p:txBody>
          <a:bodyPr wrap="none">
            <a:spAutoFit/>
          </a:bodyPr>
          <a:lstStyle/>
          <a:p>
            <a:pPr algn="ctr">
              <a:defRPr/>
            </a:pPr>
            <a:r>
              <a:rPr lang="en-US" altLang="ko-KR" sz="1400" i="1">
                <a:solidFill>
                  <a:schemeClr val="bg1"/>
                </a:solidFill>
                <a:effectLst>
                  <a:outerShdw blurRad="38100" dist="38100" dir="2700000" algn="tl">
                    <a:srgbClr val="C0C0C0"/>
                  </a:outerShdw>
                </a:effectLst>
                <a:latin typeface="Arial Black" pitchFamily="34" charset="0"/>
                <a:ea typeface="HY견고딕" pitchFamily="18" charset="-127"/>
              </a:rPr>
              <a:t>We are</a:t>
            </a:r>
            <a:br>
              <a:rPr lang="en-US" altLang="ko-KR" sz="1400" i="1">
                <a:solidFill>
                  <a:schemeClr val="bg1"/>
                </a:solidFill>
                <a:effectLst>
                  <a:outerShdw blurRad="38100" dist="38100" dir="2700000" algn="tl">
                    <a:srgbClr val="C0C0C0"/>
                  </a:outerShdw>
                </a:effectLst>
                <a:latin typeface="Arial Black" pitchFamily="34" charset="0"/>
                <a:ea typeface="HY견고딕" pitchFamily="18" charset="-127"/>
              </a:rPr>
            </a:br>
            <a:r>
              <a:rPr lang="en-US" altLang="ko-KR" sz="1400" i="1">
                <a:solidFill>
                  <a:schemeClr val="bg1"/>
                </a:solidFill>
                <a:effectLst>
                  <a:outerShdw blurRad="38100" dist="38100" dir="2700000" algn="tl">
                    <a:srgbClr val="C0C0C0"/>
                  </a:outerShdw>
                </a:effectLst>
                <a:latin typeface="Arial Black" pitchFamily="34" charset="0"/>
                <a:ea typeface="HY견고딕" pitchFamily="18" charset="-127"/>
              </a:rPr>
              <a:t>Here !</a:t>
            </a:r>
          </a:p>
        </p:txBody>
      </p:sp>
      <p:sp>
        <p:nvSpPr>
          <p:cNvPr id="13336" name="Line 31"/>
          <p:cNvSpPr>
            <a:spLocks noChangeShapeType="1"/>
          </p:cNvSpPr>
          <p:nvPr/>
        </p:nvSpPr>
        <p:spPr bwMode="auto">
          <a:xfrm>
            <a:off x="282575" y="3790950"/>
            <a:ext cx="6459538" cy="0"/>
          </a:xfrm>
          <a:prstGeom prst="line">
            <a:avLst/>
          </a:prstGeom>
          <a:noFill/>
          <a:ln w="31750">
            <a:solidFill>
              <a:srgbClr val="3333CC"/>
            </a:solidFill>
            <a:prstDash val="dash"/>
            <a:round/>
            <a:headEnd/>
            <a:tailEnd type="triangle" w="med" len="med"/>
          </a:ln>
        </p:spPr>
        <p:txBody>
          <a:bodyPr/>
          <a:lstStyle/>
          <a:p>
            <a:endParaRPr lang="ko-KR" altLang="en-US"/>
          </a:p>
        </p:txBody>
      </p:sp>
      <p:sp>
        <p:nvSpPr>
          <p:cNvPr id="13337" name="Rectangle 32"/>
          <p:cNvSpPr>
            <a:spLocks noChangeArrowheads="1"/>
          </p:cNvSpPr>
          <p:nvPr/>
        </p:nvSpPr>
        <p:spPr bwMode="auto">
          <a:xfrm>
            <a:off x="635000" y="3514725"/>
            <a:ext cx="758825" cy="274638"/>
          </a:xfrm>
          <a:prstGeom prst="rect">
            <a:avLst/>
          </a:prstGeom>
          <a:noFill/>
          <a:ln w="31750" algn="ctr">
            <a:noFill/>
            <a:miter lim="800000"/>
            <a:headEnd/>
            <a:tailEnd type="none" w="lg" len="lg"/>
          </a:ln>
        </p:spPr>
        <p:txBody>
          <a:bodyPr wrap="none">
            <a:spAutoFit/>
          </a:bodyPr>
          <a:lstStyle/>
          <a:p>
            <a:pPr algn="ctr"/>
            <a:r>
              <a:rPr lang="en-US" altLang="ko-KR" sz="1200" b="1">
                <a:solidFill>
                  <a:srgbClr val="FF6600"/>
                </a:solidFill>
                <a:latin typeface="Arial" pitchFamily="34" charset="0"/>
                <a:ea typeface="HY견고딕" pitchFamily="18" charset="-127"/>
              </a:rPr>
              <a:t>Phase 2</a:t>
            </a:r>
          </a:p>
        </p:txBody>
      </p:sp>
      <p:sp>
        <p:nvSpPr>
          <p:cNvPr id="13338" name="Line 33"/>
          <p:cNvSpPr>
            <a:spLocks noChangeShapeType="1"/>
          </p:cNvSpPr>
          <p:nvPr/>
        </p:nvSpPr>
        <p:spPr bwMode="auto">
          <a:xfrm>
            <a:off x="265113" y="4208463"/>
            <a:ext cx="4354512" cy="0"/>
          </a:xfrm>
          <a:prstGeom prst="line">
            <a:avLst/>
          </a:prstGeom>
          <a:noFill/>
          <a:ln w="31750">
            <a:solidFill>
              <a:srgbClr val="3333CC"/>
            </a:solidFill>
            <a:prstDash val="dash"/>
            <a:round/>
            <a:headEnd/>
            <a:tailEnd type="triangle" w="med" len="med"/>
          </a:ln>
        </p:spPr>
        <p:txBody>
          <a:bodyPr/>
          <a:lstStyle/>
          <a:p>
            <a:endParaRPr lang="ko-KR" altLang="en-US"/>
          </a:p>
        </p:txBody>
      </p:sp>
      <p:sp>
        <p:nvSpPr>
          <p:cNvPr id="13339" name="Rectangle 34"/>
          <p:cNvSpPr>
            <a:spLocks noChangeArrowheads="1"/>
          </p:cNvSpPr>
          <p:nvPr/>
        </p:nvSpPr>
        <p:spPr bwMode="auto">
          <a:xfrm>
            <a:off x="635000" y="3935413"/>
            <a:ext cx="758825" cy="274637"/>
          </a:xfrm>
          <a:prstGeom prst="rect">
            <a:avLst/>
          </a:prstGeom>
          <a:noFill/>
          <a:ln w="31750" algn="ctr">
            <a:noFill/>
            <a:miter lim="800000"/>
            <a:headEnd/>
            <a:tailEnd type="none" w="lg" len="lg"/>
          </a:ln>
        </p:spPr>
        <p:txBody>
          <a:bodyPr wrap="none">
            <a:spAutoFit/>
          </a:bodyPr>
          <a:lstStyle/>
          <a:p>
            <a:pPr algn="ctr"/>
            <a:r>
              <a:rPr lang="en-US" altLang="ko-KR" sz="1200" b="1">
                <a:solidFill>
                  <a:srgbClr val="FF6600"/>
                </a:solidFill>
                <a:latin typeface="Arial" pitchFamily="34" charset="0"/>
                <a:ea typeface="HY견고딕" pitchFamily="18" charset="-127"/>
              </a:rPr>
              <a:t>Phase 1</a:t>
            </a:r>
          </a:p>
        </p:txBody>
      </p:sp>
      <p:pic>
        <p:nvPicPr>
          <p:cNvPr id="13340" name="Picture 732"/>
          <p:cNvPicPr>
            <a:picLocks noChangeAspect="1" noChangeArrowheads="1"/>
          </p:cNvPicPr>
          <p:nvPr/>
        </p:nvPicPr>
        <p:blipFill>
          <a:blip r:embed="rId10" cstate="print"/>
          <a:srcRect/>
          <a:stretch>
            <a:fillRect/>
          </a:stretch>
        </p:blipFill>
        <p:spPr bwMode="auto">
          <a:xfrm rot="13563268" flipH="1">
            <a:off x="5936457" y="3558381"/>
            <a:ext cx="728662" cy="936625"/>
          </a:xfrm>
          <a:prstGeom prst="rect">
            <a:avLst/>
          </a:prstGeom>
          <a:noFill/>
          <a:ln w="9525">
            <a:noFill/>
            <a:miter lim="800000"/>
            <a:headEnd/>
            <a:tailEnd/>
          </a:ln>
        </p:spPr>
      </p:pic>
      <p:sp>
        <p:nvSpPr>
          <p:cNvPr id="13342" name="Text Box 32"/>
          <p:cNvSpPr txBox="1">
            <a:spLocks noChangeArrowheads="1"/>
          </p:cNvSpPr>
          <p:nvPr/>
        </p:nvSpPr>
        <p:spPr bwMode="auto">
          <a:xfrm>
            <a:off x="2971800" y="0"/>
            <a:ext cx="6172200" cy="954107"/>
          </a:xfrm>
          <a:prstGeom prst="rect">
            <a:avLst/>
          </a:prstGeom>
          <a:noFill/>
          <a:ln w="9525" algn="ctr">
            <a:noFill/>
            <a:miter lim="800000"/>
            <a:headEnd/>
            <a:tailEnd/>
          </a:ln>
          <a:effectLst>
            <a:prstShdw prst="shdw17" dist="17961" dir="2700000">
              <a:srgbClr val="999999"/>
            </a:prstShdw>
          </a:effectLst>
        </p:spPr>
        <p:txBody>
          <a:bodyPr wrap="square">
            <a:spAutoFit/>
          </a:bodyPr>
          <a:lstStyle/>
          <a:p>
            <a:r>
              <a:rPr lang="en-US" altLang="ko-KR" sz="2800" b="1" i="1">
                <a:solidFill>
                  <a:srgbClr val="002060"/>
                </a:solidFill>
                <a:latin typeface="Arial Black" pitchFamily="34" charset="0"/>
                <a:ea typeface="HY견고딕" pitchFamily="18" charset="-127"/>
                <a:cs typeface="Arial" pitchFamily="34" charset="0"/>
              </a:rPr>
              <a:t>Current Status of Korea’s </a:t>
            </a:r>
            <a:r>
              <a:rPr lang="en-US" altLang="ko-KR" sz="2800" b="1" i="1" smtClean="0">
                <a:solidFill>
                  <a:srgbClr val="002060"/>
                </a:solidFill>
                <a:latin typeface="Arial Black" pitchFamily="34" charset="0"/>
                <a:ea typeface="HY견고딕" pitchFamily="18" charset="-127"/>
                <a:cs typeface="Arial" pitchFamily="34" charset="0"/>
              </a:rPr>
              <a:t/>
            </a:r>
            <a:br>
              <a:rPr lang="en-US" altLang="ko-KR" sz="2800" b="1" i="1" smtClean="0">
                <a:solidFill>
                  <a:srgbClr val="002060"/>
                </a:solidFill>
                <a:latin typeface="Arial Black" pitchFamily="34" charset="0"/>
                <a:ea typeface="HY견고딕" pitchFamily="18" charset="-127"/>
                <a:cs typeface="Arial" pitchFamily="34" charset="0"/>
              </a:rPr>
            </a:br>
            <a:r>
              <a:rPr lang="en-US" altLang="ko-KR" sz="2800" b="1" i="1" smtClean="0">
                <a:solidFill>
                  <a:srgbClr val="002060"/>
                </a:solidFill>
                <a:latin typeface="Arial Black" pitchFamily="34" charset="0"/>
                <a:ea typeface="HY견고딕" pitchFamily="18" charset="-127"/>
                <a:cs typeface="Arial" pitchFamily="34" charset="0"/>
              </a:rPr>
              <a:t>e-Government</a:t>
            </a:r>
            <a:endParaRPr lang="ko-KR" altLang="en-US" sz="2800" b="1" i="1">
              <a:solidFill>
                <a:srgbClr val="002060"/>
              </a:solidFill>
              <a:latin typeface="Arial Black" pitchFamily="34" charset="0"/>
              <a:ea typeface="HY견고딕" pitchFamily="18" charset="-127"/>
              <a:cs typeface="Arial" pitchFamily="34" charset="0"/>
            </a:endParaRPr>
          </a:p>
        </p:txBody>
      </p:sp>
      <p:sp>
        <p:nvSpPr>
          <p:cNvPr id="35" name="Rectangle 19"/>
          <p:cNvSpPr>
            <a:spLocks noChangeArrowheads="1"/>
          </p:cNvSpPr>
          <p:nvPr/>
        </p:nvSpPr>
        <p:spPr bwMode="auto">
          <a:xfrm>
            <a:off x="714348" y="785794"/>
            <a:ext cx="7429552" cy="45719"/>
          </a:xfrm>
          <a:prstGeom prst="rect">
            <a:avLst/>
          </a:prstGeom>
          <a:gradFill rotWithShape="0">
            <a:gsLst>
              <a:gs pos="0">
                <a:srgbClr val="8488C4"/>
              </a:gs>
              <a:gs pos="53000">
                <a:srgbClr val="D4DEFF"/>
              </a:gs>
              <a:gs pos="83000">
                <a:srgbClr val="D4DEFF"/>
              </a:gs>
              <a:gs pos="100000">
                <a:srgbClr val="96AB94"/>
              </a:gs>
            </a:gsLst>
            <a:lin ang="0" scaled="1"/>
          </a:gradFill>
          <a:ln w="9525">
            <a:noFill/>
            <a:miter lim="800000"/>
            <a:headEnd/>
            <a:tailEnd/>
          </a:ln>
        </p:spPr>
        <p:txBody>
          <a:bodyPr wrap="none" anchor="ctr"/>
          <a:lstStyle/>
          <a:p>
            <a:endParaRPr lang="ko-KR" alt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슬라이드 번호 개체 틀 5"/>
          <p:cNvSpPr>
            <a:spLocks noGrp="1"/>
          </p:cNvSpPr>
          <p:nvPr>
            <p:ph type="sldNum" sz="quarter" idx="12"/>
          </p:nvPr>
        </p:nvSpPr>
        <p:spPr/>
        <p:txBody>
          <a:bodyPr/>
          <a:lstStyle/>
          <a:p>
            <a:pPr>
              <a:defRPr/>
            </a:pPr>
            <a:fld id="{45B4B305-C9E3-4BF9-A617-2735E0D4893F}" type="slidenum">
              <a:rPr lang="en-US" altLang="ko-KR">
                <a:latin typeface="Arial" pitchFamily="34" charset="0"/>
                <a:cs typeface="Arial" pitchFamily="34" charset="0"/>
              </a:rPr>
              <a:pPr>
                <a:defRPr/>
              </a:pPr>
              <a:t>23</a:t>
            </a:fld>
            <a:endParaRPr lang="en-US" altLang="ko-KR">
              <a:latin typeface="Arial" pitchFamily="34" charset="0"/>
              <a:cs typeface="Arial" pitchFamily="34" charset="0"/>
            </a:endParaRPr>
          </a:p>
        </p:txBody>
      </p:sp>
      <p:pic>
        <p:nvPicPr>
          <p:cNvPr id="19459" name="Picture 3" descr="bx3021gr22"/>
          <p:cNvPicPr>
            <a:picLocks noChangeAspect="1" noChangeArrowheads="1"/>
          </p:cNvPicPr>
          <p:nvPr/>
        </p:nvPicPr>
        <p:blipFill>
          <a:blip r:embed="rId2" cstate="print"/>
          <a:srcRect/>
          <a:stretch>
            <a:fillRect/>
          </a:stretch>
        </p:blipFill>
        <p:spPr bwMode="auto">
          <a:xfrm>
            <a:off x="236538" y="1196975"/>
            <a:ext cx="8820150" cy="5248275"/>
          </a:xfrm>
          <a:prstGeom prst="rect">
            <a:avLst/>
          </a:prstGeom>
          <a:noFill/>
          <a:ln w="9525">
            <a:noFill/>
            <a:miter lim="800000"/>
            <a:headEnd/>
            <a:tailEnd/>
          </a:ln>
        </p:spPr>
      </p:pic>
      <p:sp>
        <p:nvSpPr>
          <p:cNvPr id="9" name="AutoShape 7"/>
          <p:cNvSpPr>
            <a:spLocks noChangeArrowheads="1"/>
          </p:cNvSpPr>
          <p:nvPr/>
        </p:nvSpPr>
        <p:spPr bwMode="auto">
          <a:xfrm>
            <a:off x="179388" y="908050"/>
            <a:ext cx="8858250" cy="5689600"/>
          </a:xfrm>
          <a:prstGeom prst="roundRect">
            <a:avLst>
              <a:gd name="adj" fmla="val 5694"/>
            </a:avLst>
          </a:prstGeom>
          <a:noFill/>
          <a:ln w="38100" algn="ctr">
            <a:solidFill>
              <a:srgbClr val="DDDDDD"/>
            </a:solidFill>
            <a:round/>
            <a:headEnd/>
            <a:tailEnd/>
          </a:ln>
          <a:effectLst>
            <a:outerShdw dist="35921" dir="2700000" algn="ctr" rotWithShape="0">
              <a:schemeClr val="bg2"/>
            </a:outerShdw>
          </a:effectLst>
        </p:spPr>
        <p:txBody>
          <a:bodyPr wrap="none" anchor="ctr"/>
          <a:lstStyle/>
          <a:p>
            <a:pPr algn="ctr">
              <a:spcBef>
                <a:spcPct val="0"/>
              </a:spcBef>
              <a:defRPr/>
            </a:pPr>
            <a:endParaRPr lang="ko-KR" altLang="en-US" sz="900" b="1">
              <a:solidFill>
                <a:schemeClr val="tx1"/>
              </a:solidFill>
              <a:latin typeface="Arial" pitchFamily="34" charset="0"/>
              <a:ea typeface="굴림" pitchFamily="50" charset="-127"/>
              <a:cs typeface="Arial" pitchFamily="34" charset="0"/>
            </a:endParaRPr>
          </a:p>
        </p:txBody>
      </p:sp>
      <p:sp>
        <p:nvSpPr>
          <p:cNvPr id="19461" name="직사각형 4"/>
          <p:cNvSpPr>
            <a:spLocks noChangeArrowheads="1"/>
          </p:cNvSpPr>
          <p:nvPr/>
        </p:nvSpPr>
        <p:spPr bwMode="auto">
          <a:xfrm>
            <a:off x="3059113" y="2046288"/>
            <a:ext cx="3384550" cy="519112"/>
          </a:xfrm>
          <a:prstGeom prst="rect">
            <a:avLst/>
          </a:prstGeom>
          <a:noFill/>
          <a:ln w="9525">
            <a:noFill/>
            <a:miter lim="800000"/>
            <a:headEnd/>
            <a:tailEnd/>
          </a:ln>
        </p:spPr>
        <p:txBody>
          <a:bodyPr>
            <a:spAutoFit/>
          </a:bodyPr>
          <a:lstStyle/>
          <a:p>
            <a:pPr marL="273050" indent="-273050">
              <a:spcBef>
                <a:spcPct val="20000"/>
              </a:spcBef>
            </a:pPr>
            <a:r>
              <a:rPr lang="en-US" altLang="ko-KR" sz="2800" b="1">
                <a:solidFill>
                  <a:srgbClr val="800000"/>
                </a:solidFill>
                <a:latin typeface="Arial" pitchFamily="34" charset="0"/>
                <a:cs typeface="Arial" pitchFamily="34" charset="0"/>
              </a:rPr>
              <a:t>www.share.go.kr</a:t>
            </a:r>
          </a:p>
        </p:txBody>
      </p:sp>
      <p:pic>
        <p:nvPicPr>
          <p:cNvPr id="19462" name="Picture 27" descr="0"/>
          <p:cNvPicPr>
            <a:picLocks noChangeAspect="1" noChangeArrowheads="1"/>
          </p:cNvPicPr>
          <p:nvPr/>
        </p:nvPicPr>
        <p:blipFill>
          <a:blip r:embed="rId3" cstate="print"/>
          <a:srcRect/>
          <a:stretch>
            <a:fillRect/>
          </a:stretch>
        </p:blipFill>
        <p:spPr bwMode="auto">
          <a:xfrm>
            <a:off x="6443663" y="2859088"/>
            <a:ext cx="2295525" cy="979487"/>
          </a:xfrm>
          <a:prstGeom prst="rect">
            <a:avLst/>
          </a:prstGeom>
          <a:noFill/>
          <a:ln w="9525">
            <a:noFill/>
            <a:miter lim="800000"/>
            <a:headEnd/>
            <a:tailEnd/>
          </a:ln>
        </p:spPr>
      </p:pic>
      <p:pic>
        <p:nvPicPr>
          <p:cNvPr id="19463" name="Picture 28" descr="0"/>
          <p:cNvPicPr>
            <a:picLocks noChangeAspect="1" noChangeArrowheads="1"/>
          </p:cNvPicPr>
          <p:nvPr/>
        </p:nvPicPr>
        <p:blipFill>
          <a:blip r:embed="rId3" cstate="print"/>
          <a:srcRect/>
          <a:stretch>
            <a:fillRect/>
          </a:stretch>
        </p:blipFill>
        <p:spPr bwMode="auto">
          <a:xfrm>
            <a:off x="6443663" y="4016375"/>
            <a:ext cx="2154237" cy="1141413"/>
          </a:xfrm>
          <a:prstGeom prst="rect">
            <a:avLst/>
          </a:prstGeom>
          <a:noFill/>
          <a:ln w="9525">
            <a:noFill/>
            <a:miter lim="800000"/>
            <a:headEnd/>
            <a:tailEnd/>
          </a:ln>
        </p:spPr>
      </p:pic>
      <p:grpSp>
        <p:nvGrpSpPr>
          <p:cNvPr id="2" name="Group 29"/>
          <p:cNvGrpSpPr>
            <a:grpSpLocks/>
          </p:cNvGrpSpPr>
          <p:nvPr/>
        </p:nvGrpSpPr>
        <p:grpSpPr bwMode="auto">
          <a:xfrm rot="4623442">
            <a:off x="2579687" y="2379663"/>
            <a:ext cx="671513" cy="1004888"/>
            <a:chOff x="1039" y="2565"/>
            <a:chExt cx="656" cy="780"/>
          </a:xfrm>
        </p:grpSpPr>
        <p:grpSp>
          <p:nvGrpSpPr>
            <p:cNvPr id="3" name="Group 30"/>
            <p:cNvGrpSpPr>
              <a:grpSpLocks/>
            </p:cNvGrpSpPr>
            <p:nvPr/>
          </p:nvGrpSpPr>
          <p:grpSpPr bwMode="auto">
            <a:xfrm rot="18803504" flipH="1">
              <a:off x="1081" y="2889"/>
              <a:ext cx="780" cy="132"/>
              <a:chOff x="3933" y="1298"/>
              <a:chExt cx="908" cy="288"/>
            </a:xfrm>
          </p:grpSpPr>
          <p:pic>
            <p:nvPicPr>
              <p:cNvPr id="19524" name="Picture 31" descr="3"/>
              <p:cNvPicPr>
                <a:picLocks noChangeAspect="1" noChangeArrowheads="1"/>
              </p:cNvPicPr>
              <p:nvPr/>
            </p:nvPicPr>
            <p:blipFill>
              <a:blip r:embed="rId4" cstate="print"/>
              <a:srcRect/>
              <a:stretch>
                <a:fillRect/>
              </a:stretch>
            </p:blipFill>
            <p:spPr bwMode="blackGray">
              <a:xfrm>
                <a:off x="3933" y="1298"/>
                <a:ext cx="224" cy="288"/>
              </a:xfrm>
              <a:prstGeom prst="rect">
                <a:avLst/>
              </a:prstGeom>
              <a:noFill/>
              <a:ln w="9525">
                <a:noFill/>
                <a:miter lim="800000"/>
                <a:headEnd/>
                <a:tailEnd/>
              </a:ln>
            </p:spPr>
          </p:pic>
          <p:pic>
            <p:nvPicPr>
              <p:cNvPr id="19525" name="Picture 32" descr="3"/>
              <p:cNvPicPr>
                <a:picLocks noChangeAspect="1" noChangeArrowheads="1"/>
              </p:cNvPicPr>
              <p:nvPr/>
            </p:nvPicPr>
            <p:blipFill>
              <a:blip r:embed="rId4" cstate="print"/>
              <a:srcRect/>
              <a:stretch>
                <a:fillRect/>
              </a:stretch>
            </p:blipFill>
            <p:spPr bwMode="blackGray">
              <a:xfrm>
                <a:off x="4163" y="1298"/>
                <a:ext cx="224" cy="288"/>
              </a:xfrm>
              <a:prstGeom prst="rect">
                <a:avLst/>
              </a:prstGeom>
              <a:noFill/>
              <a:ln w="9525">
                <a:noFill/>
                <a:miter lim="800000"/>
                <a:headEnd/>
                <a:tailEnd/>
              </a:ln>
            </p:spPr>
          </p:pic>
          <p:pic>
            <p:nvPicPr>
              <p:cNvPr id="19526" name="Picture 33" descr="3"/>
              <p:cNvPicPr>
                <a:picLocks noChangeAspect="1" noChangeArrowheads="1"/>
              </p:cNvPicPr>
              <p:nvPr/>
            </p:nvPicPr>
            <p:blipFill>
              <a:blip r:embed="rId4" cstate="print"/>
              <a:srcRect/>
              <a:stretch>
                <a:fillRect/>
              </a:stretch>
            </p:blipFill>
            <p:spPr bwMode="blackGray">
              <a:xfrm>
                <a:off x="4387" y="1298"/>
                <a:ext cx="224" cy="288"/>
              </a:xfrm>
              <a:prstGeom prst="rect">
                <a:avLst/>
              </a:prstGeom>
              <a:noFill/>
              <a:ln w="9525">
                <a:noFill/>
                <a:miter lim="800000"/>
                <a:headEnd/>
                <a:tailEnd/>
              </a:ln>
            </p:spPr>
          </p:pic>
          <p:pic>
            <p:nvPicPr>
              <p:cNvPr id="19527" name="Picture 34" descr="3"/>
              <p:cNvPicPr>
                <a:picLocks noChangeAspect="1" noChangeArrowheads="1"/>
              </p:cNvPicPr>
              <p:nvPr/>
            </p:nvPicPr>
            <p:blipFill>
              <a:blip r:embed="rId4" cstate="print"/>
              <a:srcRect/>
              <a:stretch>
                <a:fillRect/>
              </a:stretch>
            </p:blipFill>
            <p:spPr bwMode="blackGray">
              <a:xfrm>
                <a:off x="4617" y="1298"/>
                <a:ext cx="224" cy="288"/>
              </a:xfrm>
              <a:prstGeom prst="rect">
                <a:avLst/>
              </a:prstGeom>
              <a:noFill/>
              <a:ln w="9525">
                <a:noFill/>
                <a:miter lim="800000"/>
                <a:headEnd/>
                <a:tailEnd/>
              </a:ln>
            </p:spPr>
          </p:pic>
        </p:grpSp>
        <p:grpSp>
          <p:nvGrpSpPr>
            <p:cNvPr id="4" name="Group 35"/>
            <p:cNvGrpSpPr>
              <a:grpSpLocks/>
            </p:cNvGrpSpPr>
            <p:nvPr/>
          </p:nvGrpSpPr>
          <p:grpSpPr bwMode="auto">
            <a:xfrm rot="-663304">
              <a:off x="1039" y="2634"/>
              <a:ext cx="656" cy="440"/>
              <a:chOff x="-954" y="4554"/>
              <a:chExt cx="656" cy="440"/>
            </a:xfrm>
          </p:grpSpPr>
          <p:pic>
            <p:nvPicPr>
              <p:cNvPr id="19520" name="Picture 36" descr="3"/>
              <p:cNvPicPr>
                <a:picLocks noChangeAspect="1" noChangeArrowheads="1"/>
              </p:cNvPicPr>
              <p:nvPr/>
            </p:nvPicPr>
            <p:blipFill>
              <a:blip r:embed="rId5" cstate="print"/>
              <a:srcRect/>
              <a:stretch>
                <a:fillRect/>
              </a:stretch>
            </p:blipFill>
            <p:spPr bwMode="blackGray">
              <a:xfrm rot="-2016819">
                <a:off x="-954" y="4867"/>
                <a:ext cx="185" cy="127"/>
              </a:xfrm>
              <a:prstGeom prst="rect">
                <a:avLst/>
              </a:prstGeom>
              <a:noFill/>
              <a:ln w="9525">
                <a:noFill/>
                <a:miter lim="800000"/>
                <a:headEnd/>
                <a:tailEnd/>
              </a:ln>
            </p:spPr>
          </p:pic>
          <p:pic>
            <p:nvPicPr>
              <p:cNvPr id="19521" name="Picture 37" descr="3"/>
              <p:cNvPicPr>
                <a:picLocks noChangeAspect="1" noChangeArrowheads="1"/>
              </p:cNvPicPr>
              <p:nvPr/>
            </p:nvPicPr>
            <p:blipFill>
              <a:blip r:embed="rId5" cstate="print"/>
              <a:srcRect/>
              <a:stretch>
                <a:fillRect/>
              </a:stretch>
            </p:blipFill>
            <p:spPr bwMode="blackGray">
              <a:xfrm rot="-2016819">
                <a:off x="-796" y="4761"/>
                <a:ext cx="186" cy="127"/>
              </a:xfrm>
              <a:prstGeom prst="rect">
                <a:avLst/>
              </a:prstGeom>
              <a:noFill/>
              <a:ln w="9525">
                <a:noFill/>
                <a:miter lim="800000"/>
                <a:headEnd/>
                <a:tailEnd/>
              </a:ln>
            </p:spPr>
          </p:pic>
          <p:pic>
            <p:nvPicPr>
              <p:cNvPr id="19522" name="Picture 38" descr="3"/>
              <p:cNvPicPr>
                <a:picLocks noChangeAspect="1" noChangeArrowheads="1"/>
              </p:cNvPicPr>
              <p:nvPr/>
            </p:nvPicPr>
            <p:blipFill>
              <a:blip r:embed="rId5" cstate="print"/>
              <a:srcRect/>
              <a:stretch>
                <a:fillRect/>
              </a:stretch>
            </p:blipFill>
            <p:spPr bwMode="blackGray">
              <a:xfrm rot="-2016819">
                <a:off x="-641" y="4659"/>
                <a:ext cx="185" cy="127"/>
              </a:xfrm>
              <a:prstGeom prst="rect">
                <a:avLst/>
              </a:prstGeom>
              <a:noFill/>
              <a:ln w="9525">
                <a:noFill/>
                <a:miter lim="800000"/>
                <a:headEnd/>
                <a:tailEnd/>
              </a:ln>
            </p:spPr>
          </p:pic>
          <p:pic>
            <p:nvPicPr>
              <p:cNvPr id="19523" name="Picture 39" descr="3"/>
              <p:cNvPicPr>
                <a:picLocks noChangeAspect="1" noChangeArrowheads="1"/>
              </p:cNvPicPr>
              <p:nvPr/>
            </p:nvPicPr>
            <p:blipFill>
              <a:blip r:embed="rId5" cstate="print"/>
              <a:srcRect/>
              <a:stretch>
                <a:fillRect/>
              </a:stretch>
            </p:blipFill>
            <p:spPr bwMode="blackGray">
              <a:xfrm rot="-2016819">
                <a:off x="-483" y="4554"/>
                <a:ext cx="185" cy="127"/>
              </a:xfrm>
              <a:prstGeom prst="rect">
                <a:avLst/>
              </a:prstGeom>
              <a:noFill/>
              <a:ln w="9525">
                <a:noFill/>
                <a:miter lim="800000"/>
                <a:headEnd/>
                <a:tailEnd/>
              </a:ln>
            </p:spPr>
          </p:pic>
        </p:grpSp>
      </p:grpSp>
      <p:grpSp>
        <p:nvGrpSpPr>
          <p:cNvPr id="5" name="Group 41"/>
          <p:cNvGrpSpPr>
            <a:grpSpLocks/>
          </p:cNvGrpSpPr>
          <p:nvPr/>
        </p:nvGrpSpPr>
        <p:grpSpPr bwMode="auto">
          <a:xfrm rot="16976558" flipH="1">
            <a:off x="5947569" y="2359819"/>
            <a:ext cx="673100" cy="1004888"/>
            <a:chOff x="1039" y="2565"/>
            <a:chExt cx="656" cy="780"/>
          </a:xfrm>
        </p:grpSpPr>
        <p:grpSp>
          <p:nvGrpSpPr>
            <p:cNvPr id="6" name="Group 42"/>
            <p:cNvGrpSpPr>
              <a:grpSpLocks/>
            </p:cNvGrpSpPr>
            <p:nvPr/>
          </p:nvGrpSpPr>
          <p:grpSpPr bwMode="auto">
            <a:xfrm rot="18803504" flipH="1">
              <a:off x="1081" y="2889"/>
              <a:ext cx="780" cy="132"/>
              <a:chOff x="3933" y="1298"/>
              <a:chExt cx="908" cy="288"/>
            </a:xfrm>
          </p:grpSpPr>
          <p:pic>
            <p:nvPicPr>
              <p:cNvPr id="19514" name="Picture 43" descr="3"/>
              <p:cNvPicPr>
                <a:picLocks noChangeAspect="1" noChangeArrowheads="1"/>
              </p:cNvPicPr>
              <p:nvPr/>
            </p:nvPicPr>
            <p:blipFill>
              <a:blip r:embed="rId4" cstate="print"/>
              <a:srcRect/>
              <a:stretch>
                <a:fillRect/>
              </a:stretch>
            </p:blipFill>
            <p:spPr bwMode="blackGray">
              <a:xfrm>
                <a:off x="3933" y="1298"/>
                <a:ext cx="224" cy="288"/>
              </a:xfrm>
              <a:prstGeom prst="rect">
                <a:avLst/>
              </a:prstGeom>
              <a:noFill/>
              <a:ln w="9525">
                <a:noFill/>
                <a:miter lim="800000"/>
                <a:headEnd/>
                <a:tailEnd/>
              </a:ln>
            </p:spPr>
          </p:pic>
          <p:pic>
            <p:nvPicPr>
              <p:cNvPr id="19515" name="Picture 44" descr="3"/>
              <p:cNvPicPr>
                <a:picLocks noChangeAspect="1" noChangeArrowheads="1"/>
              </p:cNvPicPr>
              <p:nvPr/>
            </p:nvPicPr>
            <p:blipFill>
              <a:blip r:embed="rId4" cstate="print"/>
              <a:srcRect/>
              <a:stretch>
                <a:fillRect/>
              </a:stretch>
            </p:blipFill>
            <p:spPr bwMode="blackGray">
              <a:xfrm>
                <a:off x="4163" y="1298"/>
                <a:ext cx="224" cy="288"/>
              </a:xfrm>
              <a:prstGeom prst="rect">
                <a:avLst/>
              </a:prstGeom>
              <a:noFill/>
              <a:ln w="9525">
                <a:noFill/>
                <a:miter lim="800000"/>
                <a:headEnd/>
                <a:tailEnd/>
              </a:ln>
            </p:spPr>
          </p:pic>
          <p:pic>
            <p:nvPicPr>
              <p:cNvPr id="19516" name="Picture 45" descr="3"/>
              <p:cNvPicPr>
                <a:picLocks noChangeAspect="1" noChangeArrowheads="1"/>
              </p:cNvPicPr>
              <p:nvPr/>
            </p:nvPicPr>
            <p:blipFill>
              <a:blip r:embed="rId4" cstate="print"/>
              <a:srcRect/>
              <a:stretch>
                <a:fillRect/>
              </a:stretch>
            </p:blipFill>
            <p:spPr bwMode="blackGray">
              <a:xfrm>
                <a:off x="4387" y="1298"/>
                <a:ext cx="224" cy="288"/>
              </a:xfrm>
              <a:prstGeom prst="rect">
                <a:avLst/>
              </a:prstGeom>
              <a:noFill/>
              <a:ln w="9525">
                <a:noFill/>
                <a:miter lim="800000"/>
                <a:headEnd/>
                <a:tailEnd/>
              </a:ln>
            </p:spPr>
          </p:pic>
          <p:pic>
            <p:nvPicPr>
              <p:cNvPr id="19517" name="Picture 46" descr="3"/>
              <p:cNvPicPr>
                <a:picLocks noChangeAspect="1" noChangeArrowheads="1"/>
              </p:cNvPicPr>
              <p:nvPr/>
            </p:nvPicPr>
            <p:blipFill>
              <a:blip r:embed="rId4" cstate="print"/>
              <a:srcRect/>
              <a:stretch>
                <a:fillRect/>
              </a:stretch>
            </p:blipFill>
            <p:spPr bwMode="blackGray">
              <a:xfrm>
                <a:off x="4617" y="1298"/>
                <a:ext cx="224" cy="288"/>
              </a:xfrm>
              <a:prstGeom prst="rect">
                <a:avLst/>
              </a:prstGeom>
              <a:noFill/>
              <a:ln w="9525">
                <a:noFill/>
                <a:miter lim="800000"/>
                <a:headEnd/>
                <a:tailEnd/>
              </a:ln>
            </p:spPr>
          </p:pic>
        </p:grpSp>
        <p:grpSp>
          <p:nvGrpSpPr>
            <p:cNvPr id="7" name="Group 47"/>
            <p:cNvGrpSpPr>
              <a:grpSpLocks/>
            </p:cNvGrpSpPr>
            <p:nvPr/>
          </p:nvGrpSpPr>
          <p:grpSpPr bwMode="auto">
            <a:xfrm rot="-663304">
              <a:off x="1039" y="2634"/>
              <a:ext cx="656" cy="440"/>
              <a:chOff x="-954" y="4554"/>
              <a:chExt cx="656" cy="440"/>
            </a:xfrm>
          </p:grpSpPr>
          <p:pic>
            <p:nvPicPr>
              <p:cNvPr id="19510" name="Picture 48" descr="3"/>
              <p:cNvPicPr>
                <a:picLocks noChangeAspect="1" noChangeArrowheads="1"/>
              </p:cNvPicPr>
              <p:nvPr/>
            </p:nvPicPr>
            <p:blipFill>
              <a:blip r:embed="rId5" cstate="print"/>
              <a:srcRect/>
              <a:stretch>
                <a:fillRect/>
              </a:stretch>
            </p:blipFill>
            <p:spPr bwMode="blackGray">
              <a:xfrm rot="-2016819">
                <a:off x="-954" y="4867"/>
                <a:ext cx="185" cy="127"/>
              </a:xfrm>
              <a:prstGeom prst="rect">
                <a:avLst/>
              </a:prstGeom>
              <a:noFill/>
              <a:ln w="9525">
                <a:noFill/>
                <a:miter lim="800000"/>
                <a:headEnd/>
                <a:tailEnd/>
              </a:ln>
            </p:spPr>
          </p:pic>
          <p:pic>
            <p:nvPicPr>
              <p:cNvPr id="19511" name="Picture 49" descr="3"/>
              <p:cNvPicPr>
                <a:picLocks noChangeAspect="1" noChangeArrowheads="1"/>
              </p:cNvPicPr>
              <p:nvPr/>
            </p:nvPicPr>
            <p:blipFill>
              <a:blip r:embed="rId5" cstate="print"/>
              <a:srcRect/>
              <a:stretch>
                <a:fillRect/>
              </a:stretch>
            </p:blipFill>
            <p:spPr bwMode="blackGray">
              <a:xfrm rot="-2016819">
                <a:off x="-796" y="4761"/>
                <a:ext cx="186" cy="127"/>
              </a:xfrm>
              <a:prstGeom prst="rect">
                <a:avLst/>
              </a:prstGeom>
              <a:noFill/>
              <a:ln w="9525">
                <a:noFill/>
                <a:miter lim="800000"/>
                <a:headEnd/>
                <a:tailEnd/>
              </a:ln>
            </p:spPr>
          </p:pic>
          <p:pic>
            <p:nvPicPr>
              <p:cNvPr id="19512" name="Picture 50" descr="3"/>
              <p:cNvPicPr>
                <a:picLocks noChangeAspect="1" noChangeArrowheads="1"/>
              </p:cNvPicPr>
              <p:nvPr/>
            </p:nvPicPr>
            <p:blipFill>
              <a:blip r:embed="rId5" cstate="print"/>
              <a:srcRect/>
              <a:stretch>
                <a:fillRect/>
              </a:stretch>
            </p:blipFill>
            <p:spPr bwMode="blackGray">
              <a:xfrm rot="-2016819">
                <a:off x="-641" y="4659"/>
                <a:ext cx="185" cy="127"/>
              </a:xfrm>
              <a:prstGeom prst="rect">
                <a:avLst/>
              </a:prstGeom>
              <a:noFill/>
              <a:ln w="9525">
                <a:noFill/>
                <a:miter lim="800000"/>
                <a:headEnd/>
                <a:tailEnd/>
              </a:ln>
            </p:spPr>
          </p:pic>
          <p:pic>
            <p:nvPicPr>
              <p:cNvPr id="19513" name="Picture 51" descr="3"/>
              <p:cNvPicPr>
                <a:picLocks noChangeAspect="1" noChangeArrowheads="1"/>
              </p:cNvPicPr>
              <p:nvPr/>
            </p:nvPicPr>
            <p:blipFill>
              <a:blip r:embed="rId5" cstate="print"/>
              <a:srcRect/>
              <a:stretch>
                <a:fillRect/>
              </a:stretch>
            </p:blipFill>
            <p:spPr bwMode="blackGray">
              <a:xfrm rot="-2016819">
                <a:off x="-483" y="4554"/>
                <a:ext cx="185" cy="127"/>
              </a:xfrm>
              <a:prstGeom prst="rect">
                <a:avLst/>
              </a:prstGeom>
              <a:noFill/>
              <a:ln w="9525">
                <a:noFill/>
                <a:miter lim="800000"/>
                <a:headEnd/>
                <a:tailEnd/>
              </a:ln>
            </p:spPr>
          </p:pic>
        </p:grpSp>
      </p:grpSp>
      <p:grpSp>
        <p:nvGrpSpPr>
          <p:cNvPr id="8" name="Group 52"/>
          <p:cNvGrpSpPr>
            <a:grpSpLocks/>
          </p:cNvGrpSpPr>
          <p:nvPr/>
        </p:nvGrpSpPr>
        <p:grpSpPr bwMode="auto">
          <a:xfrm>
            <a:off x="8164513" y="3867150"/>
            <a:ext cx="727075" cy="461963"/>
            <a:chOff x="4547" y="1838"/>
            <a:chExt cx="675" cy="540"/>
          </a:xfrm>
        </p:grpSpPr>
        <p:pic>
          <p:nvPicPr>
            <p:cNvPr id="19506" name="Picture 53" descr="na_i9"/>
            <p:cNvPicPr>
              <a:picLocks noChangeAspect="1" noChangeArrowheads="1"/>
            </p:cNvPicPr>
            <p:nvPr/>
          </p:nvPicPr>
          <p:blipFill>
            <a:blip r:embed="rId6" cstate="print"/>
            <a:srcRect/>
            <a:stretch>
              <a:fillRect/>
            </a:stretch>
          </p:blipFill>
          <p:spPr bwMode="auto">
            <a:xfrm>
              <a:off x="4547" y="1884"/>
              <a:ext cx="578" cy="494"/>
            </a:xfrm>
            <a:prstGeom prst="rect">
              <a:avLst/>
            </a:prstGeom>
            <a:noFill/>
            <a:ln w="9525">
              <a:noFill/>
              <a:miter lim="800000"/>
              <a:headEnd/>
              <a:tailEnd/>
            </a:ln>
          </p:spPr>
        </p:pic>
        <p:pic>
          <p:nvPicPr>
            <p:cNvPr id="19507" name="Picture 54" descr="na_28"/>
            <p:cNvPicPr>
              <a:picLocks noChangeAspect="1" noChangeArrowheads="1"/>
            </p:cNvPicPr>
            <p:nvPr/>
          </p:nvPicPr>
          <p:blipFill>
            <a:blip r:embed="rId7" cstate="print"/>
            <a:srcRect/>
            <a:stretch>
              <a:fillRect/>
            </a:stretch>
          </p:blipFill>
          <p:spPr bwMode="auto">
            <a:xfrm rot="254548">
              <a:off x="4859" y="1838"/>
              <a:ext cx="363" cy="367"/>
            </a:xfrm>
            <a:prstGeom prst="rect">
              <a:avLst/>
            </a:prstGeom>
            <a:noFill/>
            <a:ln w="9525">
              <a:noFill/>
              <a:miter lim="800000"/>
              <a:headEnd/>
              <a:tailEnd/>
            </a:ln>
          </p:spPr>
        </p:pic>
      </p:grpSp>
      <p:grpSp>
        <p:nvGrpSpPr>
          <p:cNvPr id="10" name="Group 55"/>
          <p:cNvGrpSpPr>
            <a:grpSpLocks/>
          </p:cNvGrpSpPr>
          <p:nvPr/>
        </p:nvGrpSpPr>
        <p:grpSpPr bwMode="auto">
          <a:xfrm>
            <a:off x="2633663" y="2328863"/>
            <a:ext cx="3781425" cy="1890712"/>
            <a:chOff x="1575" y="1026"/>
            <a:chExt cx="2494" cy="1570"/>
          </a:xfrm>
        </p:grpSpPr>
        <p:pic>
          <p:nvPicPr>
            <p:cNvPr id="19502" name="Picture 56" descr="na_k42"/>
            <p:cNvPicPr>
              <a:picLocks noChangeAspect="1" noChangeArrowheads="1"/>
            </p:cNvPicPr>
            <p:nvPr/>
          </p:nvPicPr>
          <p:blipFill>
            <a:blip r:embed="rId8" cstate="print"/>
            <a:srcRect/>
            <a:stretch>
              <a:fillRect/>
            </a:stretch>
          </p:blipFill>
          <p:spPr bwMode="auto">
            <a:xfrm>
              <a:off x="1575" y="1724"/>
              <a:ext cx="2494" cy="872"/>
            </a:xfrm>
            <a:prstGeom prst="rect">
              <a:avLst/>
            </a:prstGeom>
            <a:noFill/>
            <a:ln w="9525">
              <a:noFill/>
              <a:miter lim="800000"/>
              <a:headEnd/>
              <a:tailEnd/>
            </a:ln>
          </p:spPr>
        </p:pic>
        <p:grpSp>
          <p:nvGrpSpPr>
            <p:cNvPr id="11" name="Group 57"/>
            <p:cNvGrpSpPr>
              <a:grpSpLocks/>
            </p:cNvGrpSpPr>
            <p:nvPr/>
          </p:nvGrpSpPr>
          <p:grpSpPr bwMode="auto">
            <a:xfrm>
              <a:off x="1873" y="1026"/>
              <a:ext cx="1914" cy="1548"/>
              <a:chOff x="1956" y="1093"/>
              <a:chExt cx="1748" cy="1414"/>
            </a:xfrm>
          </p:grpSpPr>
          <p:pic>
            <p:nvPicPr>
              <p:cNvPr id="19504" name="Picture 58" descr="006"/>
              <p:cNvPicPr>
                <a:picLocks noChangeAspect="1" noChangeArrowheads="1"/>
              </p:cNvPicPr>
              <p:nvPr/>
            </p:nvPicPr>
            <p:blipFill>
              <a:blip r:embed="rId9" cstate="print">
                <a:lum bright="-20000" contrast="20000"/>
              </a:blip>
              <a:srcRect/>
              <a:stretch>
                <a:fillRect/>
              </a:stretch>
            </p:blipFill>
            <p:spPr bwMode="auto">
              <a:xfrm>
                <a:off x="1956" y="1093"/>
                <a:ext cx="1748" cy="1414"/>
              </a:xfrm>
              <a:prstGeom prst="rect">
                <a:avLst/>
              </a:prstGeom>
              <a:noFill/>
              <a:ln w="9525">
                <a:noFill/>
                <a:miter lim="800000"/>
                <a:headEnd/>
                <a:tailEnd/>
              </a:ln>
            </p:spPr>
          </p:pic>
          <p:pic>
            <p:nvPicPr>
              <p:cNvPr id="19505" name="Picture 59" descr="행자부홈피"/>
              <p:cNvPicPr>
                <a:picLocks noChangeAspect="1" noChangeArrowheads="1"/>
              </p:cNvPicPr>
              <p:nvPr/>
            </p:nvPicPr>
            <p:blipFill>
              <a:blip r:embed="rId10" cstate="print"/>
              <a:srcRect/>
              <a:stretch>
                <a:fillRect/>
              </a:stretch>
            </p:blipFill>
            <p:spPr bwMode="auto">
              <a:xfrm>
                <a:off x="2491" y="1398"/>
                <a:ext cx="737" cy="612"/>
              </a:xfrm>
              <a:prstGeom prst="rect">
                <a:avLst/>
              </a:prstGeom>
              <a:noFill/>
              <a:ln w="9525">
                <a:noFill/>
                <a:miter lim="800000"/>
                <a:headEnd/>
                <a:tailEnd/>
              </a:ln>
            </p:spPr>
          </p:pic>
        </p:grpSp>
      </p:grpSp>
      <p:pic>
        <p:nvPicPr>
          <p:cNvPr id="19468" name="Picture 60" descr="0"/>
          <p:cNvPicPr>
            <a:picLocks noChangeAspect="1" noChangeArrowheads="1"/>
          </p:cNvPicPr>
          <p:nvPr/>
        </p:nvPicPr>
        <p:blipFill>
          <a:blip r:embed="rId11" cstate="print"/>
          <a:srcRect/>
          <a:stretch>
            <a:fillRect/>
          </a:stretch>
        </p:blipFill>
        <p:spPr bwMode="auto">
          <a:xfrm>
            <a:off x="498475" y="1608138"/>
            <a:ext cx="2800350" cy="1179512"/>
          </a:xfrm>
          <a:prstGeom prst="rect">
            <a:avLst/>
          </a:prstGeom>
          <a:noFill/>
          <a:ln w="9525">
            <a:noFill/>
            <a:miter lim="800000"/>
            <a:headEnd/>
            <a:tailEnd/>
          </a:ln>
        </p:spPr>
      </p:pic>
      <p:sp>
        <p:nvSpPr>
          <p:cNvPr id="19469" name="Rectangle 61"/>
          <p:cNvSpPr>
            <a:spLocks noChangeArrowheads="1"/>
          </p:cNvSpPr>
          <p:nvPr/>
        </p:nvSpPr>
        <p:spPr bwMode="auto">
          <a:xfrm>
            <a:off x="811213" y="1881188"/>
            <a:ext cx="2111375" cy="646331"/>
          </a:xfrm>
          <a:prstGeom prst="rect">
            <a:avLst/>
          </a:prstGeom>
          <a:noFill/>
          <a:ln w="9525">
            <a:noFill/>
            <a:miter lim="800000"/>
            <a:headEnd/>
            <a:tailEnd/>
          </a:ln>
        </p:spPr>
        <p:txBody>
          <a:bodyPr>
            <a:spAutoFit/>
          </a:bodyPr>
          <a:lstStyle/>
          <a:p>
            <a:pPr algn="ctr">
              <a:spcBef>
                <a:spcPct val="0"/>
              </a:spcBef>
            </a:pPr>
            <a:r>
              <a:rPr lang="en-US" altLang="ko-KR">
                <a:solidFill>
                  <a:srgbClr val="800000"/>
                </a:solidFill>
                <a:latin typeface="Arial" pitchFamily="34" charset="0"/>
                <a:cs typeface="Arial" pitchFamily="34" charset="0"/>
              </a:rPr>
              <a:t>Civil service </a:t>
            </a:r>
          </a:p>
          <a:p>
            <a:pPr algn="ctr">
              <a:spcBef>
                <a:spcPct val="0"/>
              </a:spcBef>
            </a:pPr>
            <a:r>
              <a:rPr lang="en-US" altLang="ko-KR">
                <a:solidFill>
                  <a:srgbClr val="800000"/>
                </a:solidFill>
                <a:latin typeface="Arial" pitchFamily="34" charset="0"/>
                <a:cs typeface="Arial" pitchFamily="34" charset="0"/>
              </a:rPr>
              <a:t>(20,000 +)</a:t>
            </a:r>
          </a:p>
        </p:txBody>
      </p:sp>
      <p:pic>
        <p:nvPicPr>
          <p:cNvPr id="19470" name="Picture 62" descr="0"/>
          <p:cNvPicPr>
            <a:picLocks noChangeAspect="1" noChangeArrowheads="1"/>
          </p:cNvPicPr>
          <p:nvPr/>
        </p:nvPicPr>
        <p:blipFill>
          <a:blip r:embed="rId12" cstate="print"/>
          <a:srcRect/>
          <a:stretch>
            <a:fillRect/>
          </a:stretch>
        </p:blipFill>
        <p:spPr bwMode="auto">
          <a:xfrm>
            <a:off x="357188" y="2928938"/>
            <a:ext cx="2198687" cy="981075"/>
          </a:xfrm>
          <a:prstGeom prst="rect">
            <a:avLst/>
          </a:prstGeom>
          <a:noFill/>
          <a:ln w="9525">
            <a:noFill/>
            <a:miter lim="800000"/>
            <a:headEnd/>
            <a:tailEnd/>
          </a:ln>
        </p:spPr>
      </p:pic>
      <p:pic>
        <p:nvPicPr>
          <p:cNvPr id="19471" name="Picture 63" descr="0"/>
          <p:cNvPicPr>
            <a:picLocks noChangeAspect="1" noChangeArrowheads="1"/>
          </p:cNvPicPr>
          <p:nvPr/>
        </p:nvPicPr>
        <p:blipFill>
          <a:blip r:embed="rId12" cstate="print"/>
          <a:srcRect/>
          <a:stretch>
            <a:fillRect/>
          </a:stretch>
        </p:blipFill>
        <p:spPr bwMode="auto">
          <a:xfrm>
            <a:off x="693738" y="4189413"/>
            <a:ext cx="1933575" cy="981075"/>
          </a:xfrm>
          <a:prstGeom prst="rect">
            <a:avLst/>
          </a:prstGeom>
          <a:noFill/>
          <a:ln w="9525">
            <a:noFill/>
            <a:miter lim="800000"/>
            <a:headEnd/>
            <a:tailEnd/>
          </a:ln>
        </p:spPr>
      </p:pic>
      <p:sp>
        <p:nvSpPr>
          <p:cNvPr id="19472" name="Rectangle 64"/>
          <p:cNvSpPr>
            <a:spLocks noChangeArrowheads="1"/>
          </p:cNvSpPr>
          <p:nvPr/>
        </p:nvSpPr>
        <p:spPr bwMode="auto">
          <a:xfrm>
            <a:off x="827088" y="2997200"/>
            <a:ext cx="1223962" cy="71438"/>
          </a:xfrm>
          <a:prstGeom prst="rect">
            <a:avLst/>
          </a:prstGeom>
          <a:noFill/>
          <a:ln w="9525" algn="ctr">
            <a:noFill/>
            <a:miter lim="800000"/>
            <a:headEnd/>
            <a:tailEnd/>
          </a:ln>
        </p:spPr>
        <p:txBody>
          <a:bodyPr wrap="none" lIns="0" tIns="0" rIns="0" bIns="0" anchor="ctr"/>
          <a:lstStyle/>
          <a:p>
            <a:pPr algn="ctr">
              <a:spcBef>
                <a:spcPct val="0"/>
              </a:spcBef>
            </a:pPr>
            <a:r>
              <a:rPr lang="en-US" altLang="ko-KR" sz="1400">
                <a:solidFill>
                  <a:schemeClr val="bg1"/>
                </a:solidFill>
                <a:latin typeface="Arial" pitchFamily="34" charset="0"/>
                <a:cs typeface="Arial" pitchFamily="34" charset="0"/>
              </a:rPr>
              <a:t>Central government</a:t>
            </a:r>
          </a:p>
        </p:txBody>
      </p:sp>
      <p:sp>
        <p:nvSpPr>
          <p:cNvPr id="19473" name="Text Box 65"/>
          <p:cNvSpPr txBox="1">
            <a:spLocks noChangeArrowheads="1"/>
          </p:cNvSpPr>
          <p:nvPr/>
        </p:nvSpPr>
        <p:spPr bwMode="auto">
          <a:xfrm>
            <a:off x="250825" y="3228975"/>
            <a:ext cx="2138363" cy="342900"/>
          </a:xfrm>
          <a:prstGeom prst="rect">
            <a:avLst/>
          </a:prstGeom>
          <a:noFill/>
          <a:ln w="9525" algn="ctr">
            <a:noFill/>
            <a:miter lim="800000"/>
            <a:headEnd/>
            <a:tailEnd/>
          </a:ln>
        </p:spPr>
        <p:txBody>
          <a:bodyPr anchor="ctr">
            <a:spAutoFit/>
          </a:bodyPr>
          <a:lstStyle/>
          <a:p>
            <a:pPr marL="184150" indent="-184150" algn="ctr" latinLnBrk="0">
              <a:lnSpc>
                <a:spcPct val="110000"/>
              </a:lnSpc>
              <a:spcBef>
                <a:spcPct val="0"/>
              </a:spcBef>
              <a:buClr>
                <a:schemeClr val="tx1"/>
              </a:buClr>
              <a:buSzPct val="90000"/>
            </a:pPr>
            <a:r>
              <a:rPr kumimoji="0" lang="en-US" altLang="ko-KR" sz="1500">
                <a:solidFill>
                  <a:schemeClr val="tx1"/>
                </a:solidFill>
                <a:latin typeface="Arial" pitchFamily="34" charset="0"/>
                <a:cs typeface="Arial" pitchFamily="34" charset="0"/>
              </a:rPr>
              <a:t>12,625 Services</a:t>
            </a:r>
          </a:p>
        </p:txBody>
      </p:sp>
      <p:sp>
        <p:nvSpPr>
          <p:cNvPr id="19474" name="Rectangle 66"/>
          <p:cNvSpPr>
            <a:spLocks noChangeArrowheads="1"/>
          </p:cNvSpPr>
          <p:nvPr/>
        </p:nvSpPr>
        <p:spPr bwMode="auto">
          <a:xfrm>
            <a:off x="1176338" y="4267200"/>
            <a:ext cx="981075" cy="103188"/>
          </a:xfrm>
          <a:prstGeom prst="rect">
            <a:avLst/>
          </a:prstGeom>
          <a:noFill/>
          <a:ln w="9525" algn="ctr">
            <a:noFill/>
            <a:miter lim="800000"/>
            <a:headEnd/>
            <a:tailEnd/>
          </a:ln>
        </p:spPr>
        <p:txBody>
          <a:bodyPr wrap="none" lIns="0" tIns="0" rIns="0" bIns="0" anchor="ctr"/>
          <a:lstStyle/>
          <a:p>
            <a:pPr algn="ctr">
              <a:spcBef>
                <a:spcPct val="0"/>
              </a:spcBef>
            </a:pPr>
            <a:r>
              <a:rPr lang="en-US" altLang="ko-KR" sz="1400">
                <a:solidFill>
                  <a:schemeClr val="bg1"/>
                </a:solidFill>
                <a:latin typeface="Arial" pitchFamily="34" charset="0"/>
                <a:cs typeface="Arial" pitchFamily="34" charset="0"/>
              </a:rPr>
              <a:t>Local government</a:t>
            </a:r>
          </a:p>
        </p:txBody>
      </p:sp>
      <p:sp>
        <p:nvSpPr>
          <p:cNvPr id="19475" name="Text Box 67"/>
          <p:cNvSpPr txBox="1">
            <a:spLocks noChangeArrowheads="1"/>
          </p:cNvSpPr>
          <p:nvPr/>
        </p:nvSpPr>
        <p:spPr bwMode="auto">
          <a:xfrm>
            <a:off x="604838" y="4486275"/>
            <a:ext cx="2138362" cy="342900"/>
          </a:xfrm>
          <a:prstGeom prst="rect">
            <a:avLst/>
          </a:prstGeom>
          <a:noFill/>
          <a:ln w="9525" algn="ctr">
            <a:noFill/>
            <a:miter lim="800000"/>
            <a:headEnd/>
            <a:tailEnd/>
          </a:ln>
        </p:spPr>
        <p:txBody>
          <a:bodyPr anchor="ctr">
            <a:spAutoFit/>
          </a:bodyPr>
          <a:lstStyle/>
          <a:p>
            <a:pPr marL="184150" indent="-184150" algn="ctr" latinLnBrk="0">
              <a:lnSpc>
                <a:spcPct val="110000"/>
              </a:lnSpc>
              <a:spcBef>
                <a:spcPct val="0"/>
              </a:spcBef>
              <a:buClr>
                <a:schemeClr val="tx1"/>
              </a:buClr>
              <a:buSzPct val="90000"/>
            </a:pPr>
            <a:r>
              <a:rPr kumimoji="0" lang="en-US" altLang="ko-KR" sz="1500">
                <a:solidFill>
                  <a:schemeClr val="tx1"/>
                </a:solidFill>
                <a:latin typeface="Arial" pitchFamily="34" charset="0"/>
                <a:cs typeface="Arial" pitchFamily="34" charset="0"/>
              </a:rPr>
              <a:t>8,648 Services</a:t>
            </a:r>
          </a:p>
        </p:txBody>
      </p:sp>
      <p:pic>
        <p:nvPicPr>
          <p:cNvPr id="19476" name="Picture 68" descr="k-426"/>
          <p:cNvPicPr>
            <a:picLocks noChangeAspect="1" noChangeArrowheads="1"/>
          </p:cNvPicPr>
          <p:nvPr/>
        </p:nvPicPr>
        <p:blipFill>
          <a:blip r:embed="rId13" cstate="print"/>
          <a:srcRect l="6721" t="2374" r="8539"/>
          <a:stretch>
            <a:fillRect/>
          </a:stretch>
        </p:blipFill>
        <p:spPr bwMode="auto">
          <a:xfrm>
            <a:off x="2484438" y="3654425"/>
            <a:ext cx="4248150" cy="2006600"/>
          </a:xfrm>
          <a:prstGeom prst="rect">
            <a:avLst/>
          </a:prstGeom>
          <a:noFill/>
          <a:ln w="9525">
            <a:noFill/>
            <a:miter lim="800000"/>
            <a:headEnd/>
            <a:tailEnd/>
          </a:ln>
        </p:spPr>
      </p:pic>
      <p:sp>
        <p:nvSpPr>
          <p:cNvPr id="19477" name="Text Box 70"/>
          <p:cNvSpPr txBox="1">
            <a:spLocks noChangeArrowheads="1"/>
          </p:cNvSpPr>
          <p:nvPr/>
        </p:nvSpPr>
        <p:spPr bwMode="auto">
          <a:xfrm>
            <a:off x="6516688" y="3078163"/>
            <a:ext cx="2136775" cy="549275"/>
          </a:xfrm>
          <a:prstGeom prst="rect">
            <a:avLst/>
          </a:prstGeom>
          <a:noFill/>
          <a:ln w="9525" algn="ctr">
            <a:noFill/>
            <a:miter lim="800000"/>
            <a:headEnd/>
            <a:tailEnd/>
          </a:ln>
        </p:spPr>
        <p:txBody>
          <a:bodyPr anchor="ctr">
            <a:spAutoFit/>
          </a:bodyPr>
          <a:lstStyle/>
          <a:p>
            <a:pPr marL="184150" indent="-184150" algn="ctr" latinLnBrk="0">
              <a:spcBef>
                <a:spcPct val="0"/>
              </a:spcBef>
              <a:buClr>
                <a:schemeClr val="tx1"/>
              </a:buClr>
              <a:buSzPct val="90000"/>
            </a:pPr>
            <a:r>
              <a:rPr kumimoji="0" lang="en-US" altLang="ko-KR" sz="1500">
                <a:solidFill>
                  <a:schemeClr val="tx1"/>
                </a:solidFill>
                <a:latin typeface="Arial" pitchFamily="34" charset="0"/>
                <a:cs typeface="Arial" pitchFamily="34" charset="0"/>
              </a:rPr>
              <a:t>Tax, Business, Law, Army, Labor, etc.</a:t>
            </a:r>
          </a:p>
        </p:txBody>
      </p:sp>
      <p:sp>
        <p:nvSpPr>
          <p:cNvPr id="19478" name="Text Box 72"/>
          <p:cNvSpPr txBox="1">
            <a:spLocks noChangeArrowheads="1"/>
          </p:cNvSpPr>
          <p:nvPr/>
        </p:nvSpPr>
        <p:spPr bwMode="auto">
          <a:xfrm>
            <a:off x="6248400" y="4289316"/>
            <a:ext cx="2427288" cy="646331"/>
          </a:xfrm>
          <a:prstGeom prst="rect">
            <a:avLst/>
          </a:prstGeom>
          <a:noFill/>
          <a:ln w="9525" algn="ctr">
            <a:noFill/>
            <a:miter lim="800000"/>
            <a:headEnd/>
            <a:tailEnd/>
          </a:ln>
        </p:spPr>
        <p:txBody>
          <a:bodyPr lIns="18000" rIns="18000" anchor="ctr">
            <a:spAutoFit/>
          </a:bodyPr>
          <a:lstStyle/>
          <a:p>
            <a:pPr marL="184150" indent="-184150" algn="ctr" latinLnBrk="0">
              <a:lnSpc>
                <a:spcPct val="80000"/>
              </a:lnSpc>
              <a:spcBef>
                <a:spcPct val="0"/>
              </a:spcBef>
              <a:buClr>
                <a:schemeClr val="tx1"/>
              </a:buClr>
              <a:buSzPct val="90000"/>
            </a:pPr>
            <a:r>
              <a:rPr kumimoji="0" lang="en-US" altLang="ko-KR" sz="1500">
                <a:solidFill>
                  <a:schemeClr val="tx1"/>
                </a:solidFill>
                <a:latin typeface="Arial" pitchFamily="34" charset="0"/>
                <a:cs typeface="Arial" pitchFamily="34" charset="0"/>
              </a:rPr>
              <a:t>Rresidents</a:t>
            </a:r>
            <a:r>
              <a:rPr kumimoji="0" lang="ko-KR" altLang="ko-KR" sz="1500">
                <a:solidFill>
                  <a:schemeClr val="tx1"/>
                </a:solidFill>
                <a:latin typeface="Arial" pitchFamily="34" charset="0"/>
                <a:cs typeface="Arial" pitchFamily="34" charset="0"/>
              </a:rPr>
              <a:t>,</a:t>
            </a:r>
            <a:r>
              <a:rPr kumimoji="0" lang="en-US" altLang="ko-KR" sz="1500">
                <a:solidFill>
                  <a:schemeClr val="tx1"/>
                </a:solidFill>
                <a:latin typeface="Arial" pitchFamily="34" charset="0"/>
                <a:cs typeface="Arial" pitchFamily="34" charset="0"/>
              </a:rPr>
              <a:t>Welfare</a:t>
            </a:r>
            <a:r>
              <a:rPr kumimoji="0" lang="ko-KR" altLang="ko-KR" sz="1500">
                <a:solidFill>
                  <a:schemeClr val="tx1"/>
                </a:solidFill>
                <a:latin typeface="Arial" pitchFamily="34" charset="0"/>
                <a:cs typeface="Arial" pitchFamily="34" charset="0"/>
              </a:rPr>
              <a:t>,</a:t>
            </a:r>
            <a:r>
              <a:rPr kumimoji="0" lang="en-US" altLang="ko-KR" sz="1500">
                <a:solidFill>
                  <a:schemeClr val="tx1"/>
                </a:solidFill>
                <a:latin typeface="Arial" pitchFamily="34" charset="0"/>
                <a:cs typeface="Arial" pitchFamily="34" charset="0"/>
              </a:rPr>
              <a:t> Auto, Real Estates </a:t>
            </a:r>
            <a:r>
              <a:rPr kumimoji="0" lang="ko-KR" altLang="ko-KR" sz="1500">
                <a:solidFill>
                  <a:schemeClr val="tx1"/>
                </a:solidFill>
                <a:latin typeface="Arial" pitchFamily="34" charset="0"/>
                <a:cs typeface="Arial" pitchFamily="34" charset="0"/>
              </a:rPr>
              <a:t>,</a:t>
            </a:r>
            <a:r>
              <a:rPr kumimoji="0" lang="en-US" altLang="ko-KR" sz="1500">
                <a:solidFill>
                  <a:schemeClr val="tx1"/>
                </a:solidFill>
                <a:latin typeface="Arial" pitchFamily="34" charset="0"/>
                <a:cs typeface="Arial" pitchFamily="34" charset="0"/>
              </a:rPr>
              <a:t> Construction, etc.</a:t>
            </a:r>
            <a:endParaRPr kumimoji="0" lang="ko-KR" altLang="ko-KR" sz="1500">
              <a:solidFill>
                <a:schemeClr val="tx1"/>
              </a:solidFill>
              <a:latin typeface="Arial" pitchFamily="34" charset="0"/>
              <a:cs typeface="Arial" pitchFamily="34" charset="0"/>
            </a:endParaRPr>
          </a:p>
        </p:txBody>
      </p:sp>
      <p:pic>
        <p:nvPicPr>
          <p:cNvPr id="19479" name="Picture 74" descr="0"/>
          <p:cNvPicPr>
            <a:picLocks noChangeAspect="1" noChangeArrowheads="1"/>
          </p:cNvPicPr>
          <p:nvPr/>
        </p:nvPicPr>
        <p:blipFill>
          <a:blip r:embed="rId3" cstate="print"/>
          <a:srcRect/>
          <a:stretch>
            <a:fillRect/>
          </a:stretch>
        </p:blipFill>
        <p:spPr bwMode="auto">
          <a:xfrm>
            <a:off x="5667375" y="5175250"/>
            <a:ext cx="1933575" cy="981075"/>
          </a:xfrm>
          <a:prstGeom prst="rect">
            <a:avLst/>
          </a:prstGeom>
          <a:noFill/>
          <a:ln w="9525" algn="ctr">
            <a:noFill/>
            <a:miter lim="800000"/>
            <a:headEnd/>
            <a:tailEnd/>
          </a:ln>
        </p:spPr>
      </p:pic>
      <p:pic>
        <p:nvPicPr>
          <p:cNvPr id="19480" name="Picture 75" descr="0"/>
          <p:cNvPicPr>
            <a:picLocks noChangeAspect="1" noChangeArrowheads="1"/>
          </p:cNvPicPr>
          <p:nvPr/>
        </p:nvPicPr>
        <p:blipFill>
          <a:blip r:embed="rId12" cstate="print"/>
          <a:srcRect/>
          <a:stretch>
            <a:fillRect/>
          </a:stretch>
        </p:blipFill>
        <p:spPr bwMode="auto">
          <a:xfrm>
            <a:off x="1974850" y="5175250"/>
            <a:ext cx="1933575" cy="981075"/>
          </a:xfrm>
          <a:prstGeom prst="rect">
            <a:avLst/>
          </a:prstGeom>
          <a:noFill/>
          <a:ln w="9525">
            <a:noFill/>
            <a:miter lim="800000"/>
            <a:headEnd/>
            <a:tailEnd/>
          </a:ln>
        </p:spPr>
      </p:pic>
      <p:sp>
        <p:nvSpPr>
          <p:cNvPr id="19481" name="Rectangle 76"/>
          <p:cNvSpPr>
            <a:spLocks noChangeArrowheads="1"/>
          </p:cNvSpPr>
          <p:nvPr/>
        </p:nvSpPr>
        <p:spPr bwMode="auto">
          <a:xfrm>
            <a:off x="2447925" y="5253038"/>
            <a:ext cx="981075" cy="101600"/>
          </a:xfrm>
          <a:prstGeom prst="rect">
            <a:avLst/>
          </a:prstGeom>
          <a:noFill/>
          <a:ln w="9525" algn="ctr">
            <a:noFill/>
            <a:miter lim="800000"/>
            <a:headEnd/>
            <a:tailEnd/>
          </a:ln>
        </p:spPr>
        <p:txBody>
          <a:bodyPr wrap="none" lIns="0" tIns="0" rIns="0" bIns="0" anchor="ctr"/>
          <a:lstStyle/>
          <a:p>
            <a:pPr algn="ctr">
              <a:spcBef>
                <a:spcPct val="0"/>
              </a:spcBef>
            </a:pPr>
            <a:r>
              <a:rPr lang="en-US" altLang="ko-KR" sz="1400">
                <a:solidFill>
                  <a:schemeClr val="bg1"/>
                </a:solidFill>
                <a:latin typeface="Arial" pitchFamily="34" charset="0"/>
                <a:cs typeface="Arial" pitchFamily="34" charset="0"/>
              </a:rPr>
              <a:t>Public agency</a:t>
            </a:r>
          </a:p>
        </p:txBody>
      </p:sp>
      <p:sp>
        <p:nvSpPr>
          <p:cNvPr id="19482" name="Text Box 77"/>
          <p:cNvSpPr txBox="1">
            <a:spLocks noChangeArrowheads="1"/>
          </p:cNvSpPr>
          <p:nvPr/>
        </p:nvSpPr>
        <p:spPr bwMode="auto">
          <a:xfrm>
            <a:off x="1887538" y="5499100"/>
            <a:ext cx="2136775" cy="342900"/>
          </a:xfrm>
          <a:prstGeom prst="rect">
            <a:avLst/>
          </a:prstGeom>
          <a:noFill/>
          <a:ln w="9525" algn="ctr">
            <a:noFill/>
            <a:miter lim="800000"/>
            <a:headEnd/>
            <a:tailEnd/>
          </a:ln>
        </p:spPr>
        <p:txBody>
          <a:bodyPr anchor="ctr">
            <a:spAutoFit/>
          </a:bodyPr>
          <a:lstStyle/>
          <a:p>
            <a:pPr marL="184150" indent="-184150" algn="ctr" latinLnBrk="0">
              <a:lnSpc>
                <a:spcPct val="110000"/>
              </a:lnSpc>
              <a:spcBef>
                <a:spcPct val="0"/>
              </a:spcBef>
              <a:buClr>
                <a:schemeClr val="tx1"/>
              </a:buClr>
              <a:buSzPct val="90000"/>
            </a:pPr>
            <a:r>
              <a:rPr kumimoji="0" lang="en-US" altLang="ko-KR" sz="1500">
                <a:solidFill>
                  <a:schemeClr val="tx1"/>
                </a:solidFill>
                <a:latin typeface="Arial" pitchFamily="34" charset="0"/>
                <a:cs typeface="Arial" pitchFamily="34" charset="0"/>
              </a:rPr>
              <a:t>370 Services</a:t>
            </a:r>
          </a:p>
        </p:txBody>
      </p:sp>
      <p:sp>
        <p:nvSpPr>
          <p:cNvPr id="19483" name="Text Box 78"/>
          <p:cNvSpPr txBox="1">
            <a:spLocks noChangeArrowheads="1"/>
          </p:cNvSpPr>
          <p:nvPr/>
        </p:nvSpPr>
        <p:spPr bwMode="auto">
          <a:xfrm>
            <a:off x="5551488" y="5341894"/>
            <a:ext cx="2620962" cy="600164"/>
          </a:xfrm>
          <a:prstGeom prst="rect">
            <a:avLst/>
          </a:prstGeom>
          <a:noFill/>
          <a:ln w="9525" algn="ctr">
            <a:noFill/>
            <a:miter lim="800000"/>
            <a:headEnd/>
            <a:tailEnd/>
          </a:ln>
        </p:spPr>
        <p:txBody>
          <a:bodyPr anchor="ctr">
            <a:spAutoFit/>
          </a:bodyPr>
          <a:lstStyle/>
          <a:p>
            <a:pPr marL="184150" indent="-184150" algn="ctr" latinLnBrk="0">
              <a:lnSpc>
                <a:spcPct val="110000"/>
              </a:lnSpc>
              <a:spcBef>
                <a:spcPct val="0"/>
              </a:spcBef>
              <a:buClr>
                <a:schemeClr val="tx1"/>
              </a:buClr>
              <a:buSzPct val="90000"/>
            </a:pPr>
            <a:r>
              <a:rPr kumimoji="0" lang="en-US" altLang="ko-KR" sz="1500">
                <a:solidFill>
                  <a:schemeClr val="tx1"/>
                </a:solidFill>
                <a:latin typeface="Arial" pitchFamily="34" charset="0"/>
                <a:cs typeface="Arial" pitchFamily="34" charset="0"/>
              </a:rPr>
              <a:t>Real-estate Registration, </a:t>
            </a:r>
          </a:p>
          <a:p>
            <a:pPr marL="184150" indent="-184150" algn="ctr" latinLnBrk="0">
              <a:lnSpc>
                <a:spcPct val="110000"/>
              </a:lnSpc>
              <a:spcBef>
                <a:spcPct val="0"/>
              </a:spcBef>
              <a:buClr>
                <a:schemeClr val="tx1"/>
              </a:buClr>
              <a:buSzPct val="90000"/>
            </a:pPr>
            <a:r>
              <a:rPr kumimoji="0" lang="en-US" altLang="ko-KR" sz="1500">
                <a:solidFill>
                  <a:schemeClr val="tx1"/>
                </a:solidFill>
                <a:latin typeface="Arial" pitchFamily="34" charset="0"/>
                <a:cs typeface="Arial" pitchFamily="34" charset="0"/>
              </a:rPr>
              <a:t>Birth certification</a:t>
            </a:r>
            <a:endParaRPr kumimoji="0" lang="ko-KR" altLang="ko-KR" sz="1500">
              <a:solidFill>
                <a:schemeClr val="tx1"/>
              </a:solidFill>
              <a:latin typeface="Arial" pitchFamily="34" charset="0"/>
              <a:cs typeface="Arial" pitchFamily="34" charset="0"/>
            </a:endParaRPr>
          </a:p>
        </p:txBody>
      </p:sp>
      <p:sp>
        <p:nvSpPr>
          <p:cNvPr id="19484" name="Rectangle 79"/>
          <p:cNvSpPr>
            <a:spLocks noChangeArrowheads="1"/>
          </p:cNvSpPr>
          <p:nvPr/>
        </p:nvSpPr>
        <p:spPr bwMode="auto">
          <a:xfrm>
            <a:off x="6149975" y="5253038"/>
            <a:ext cx="981075" cy="101600"/>
          </a:xfrm>
          <a:prstGeom prst="rect">
            <a:avLst/>
          </a:prstGeom>
          <a:noFill/>
          <a:ln w="9525" algn="ctr">
            <a:noFill/>
            <a:miter lim="800000"/>
            <a:headEnd/>
            <a:tailEnd/>
          </a:ln>
        </p:spPr>
        <p:txBody>
          <a:bodyPr wrap="none" lIns="0" tIns="0" rIns="0" bIns="0" anchor="ctr"/>
          <a:lstStyle/>
          <a:p>
            <a:pPr algn="ctr">
              <a:spcBef>
                <a:spcPct val="0"/>
              </a:spcBef>
            </a:pPr>
            <a:r>
              <a:rPr lang="en-US" altLang="ko-KR" sz="1400" b="1">
                <a:solidFill>
                  <a:schemeClr val="bg1"/>
                </a:solidFill>
                <a:latin typeface="Arial" pitchFamily="34" charset="0"/>
                <a:cs typeface="Arial" pitchFamily="34" charset="0"/>
              </a:rPr>
              <a:t>Court</a:t>
            </a:r>
          </a:p>
        </p:txBody>
      </p:sp>
      <p:pic>
        <p:nvPicPr>
          <p:cNvPr id="19485" name="Picture 81" descr="057"/>
          <p:cNvPicPr>
            <a:picLocks noChangeAspect="1" noChangeArrowheads="1"/>
          </p:cNvPicPr>
          <p:nvPr/>
        </p:nvPicPr>
        <p:blipFill>
          <a:blip r:embed="rId14" cstate="print">
            <a:lum bright="12000"/>
          </a:blip>
          <a:srcRect/>
          <a:stretch>
            <a:fillRect/>
          </a:stretch>
        </p:blipFill>
        <p:spPr bwMode="auto">
          <a:xfrm>
            <a:off x="8218488" y="2711450"/>
            <a:ext cx="703262" cy="417513"/>
          </a:xfrm>
          <a:prstGeom prst="rect">
            <a:avLst/>
          </a:prstGeom>
          <a:noFill/>
          <a:ln w="9525">
            <a:noFill/>
            <a:miter lim="800000"/>
            <a:headEnd/>
            <a:tailEnd/>
          </a:ln>
        </p:spPr>
      </p:pic>
      <p:pic>
        <p:nvPicPr>
          <p:cNvPr id="19486" name="Picture 80" descr="k-322"/>
          <p:cNvPicPr>
            <a:picLocks noChangeAspect="1" noChangeArrowheads="1"/>
          </p:cNvPicPr>
          <p:nvPr/>
        </p:nvPicPr>
        <p:blipFill>
          <a:blip r:embed="rId15" cstate="print"/>
          <a:srcRect/>
          <a:stretch>
            <a:fillRect/>
          </a:stretch>
        </p:blipFill>
        <p:spPr bwMode="auto">
          <a:xfrm rot="-205818">
            <a:off x="6869113" y="5075238"/>
            <a:ext cx="854075" cy="431800"/>
          </a:xfrm>
          <a:prstGeom prst="rect">
            <a:avLst/>
          </a:prstGeom>
          <a:noFill/>
          <a:ln w="9525">
            <a:noFill/>
            <a:miter lim="800000"/>
            <a:headEnd/>
            <a:tailEnd/>
          </a:ln>
        </p:spPr>
      </p:pic>
      <p:pic>
        <p:nvPicPr>
          <p:cNvPr id="19487" name="Picture 82" descr="0"/>
          <p:cNvPicPr>
            <a:picLocks noChangeAspect="1" noChangeArrowheads="1"/>
          </p:cNvPicPr>
          <p:nvPr/>
        </p:nvPicPr>
        <p:blipFill>
          <a:blip r:embed="rId16" cstate="print"/>
          <a:srcRect/>
          <a:stretch>
            <a:fillRect/>
          </a:stretch>
        </p:blipFill>
        <p:spPr bwMode="auto">
          <a:xfrm>
            <a:off x="6135688" y="1608138"/>
            <a:ext cx="2603500" cy="1085850"/>
          </a:xfrm>
          <a:prstGeom prst="rect">
            <a:avLst/>
          </a:prstGeom>
          <a:noFill/>
          <a:ln w="9525">
            <a:noFill/>
            <a:miter lim="800000"/>
            <a:headEnd/>
            <a:tailEnd/>
          </a:ln>
        </p:spPr>
      </p:pic>
      <p:sp>
        <p:nvSpPr>
          <p:cNvPr id="19488" name="Rectangle 83"/>
          <p:cNvSpPr>
            <a:spLocks noChangeArrowheads="1"/>
          </p:cNvSpPr>
          <p:nvPr/>
        </p:nvSpPr>
        <p:spPr bwMode="auto">
          <a:xfrm>
            <a:off x="6392863" y="1863725"/>
            <a:ext cx="2109787" cy="646331"/>
          </a:xfrm>
          <a:prstGeom prst="rect">
            <a:avLst/>
          </a:prstGeom>
          <a:noFill/>
          <a:ln w="9525">
            <a:noFill/>
            <a:miter lim="800000"/>
            <a:headEnd/>
            <a:tailEnd/>
          </a:ln>
        </p:spPr>
        <p:txBody>
          <a:bodyPr>
            <a:spAutoFit/>
          </a:bodyPr>
          <a:lstStyle/>
          <a:p>
            <a:pPr algn="ctr">
              <a:spcBef>
                <a:spcPct val="0"/>
              </a:spcBef>
            </a:pPr>
            <a:r>
              <a:rPr lang="en-US" altLang="ko-KR" sz="1800">
                <a:solidFill>
                  <a:srgbClr val="006666"/>
                </a:solidFill>
                <a:latin typeface="Arial" pitchFamily="34" charset="0"/>
                <a:cs typeface="Arial" pitchFamily="34" charset="0"/>
              </a:rPr>
              <a:t>Data linkage of</a:t>
            </a:r>
          </a:p>
          <a:p>
            <a:pPr algn="ctr">
              <a:spcBef>
                <a:spcPct val="0"/>
              </a:spcBef>
            </a:pPr>
            <a:r>
              <a:rPr lang="en-US" altLang="ko-KR" sz="1800">
                <a:solidFill>
                  <a:srgbClr val="006666"/>
                </a:solidFill>
                <a:latin typeface="Arial" pitchFamily="34" charset="0"/>
                <a:cs typeface="Arial" pitchFamily="34" charset="0"/>
              </a:rPr>
              <a:t>309 Agency</a:t>
            </a:r>
          </a:p>
        </p:txBody>
      </p:sp>
      <p:sp>
        <p:nvSpPr>
          <p:cNvPr id="19489" name="Text Box 91"/>
          <p:cNvSpPr txBox="1">
            <a:spLocks noChangeArrowheads="1"/>
          </p:cNvSpPr>
          <p:nvPr/>
        </p:nvSpPr>
        <p:spPr bwMode="auto">
          <a:xfrm>
            <a:off x="2743200" y="0"/>
            <a:ext cx="6400800" cy="809625"/>
          </a:xfrm>
          <a:prstGeom prst="rect">
            <a:avLst/>
          </a:prstGeom>
          <a:noFill/>
          <a:ln w="9525">
            <a:noFill/>
            <a:miter lim="800000"/>
            <a:headEnd/>
            <a:tailEnd/>
          </a:ln>
        </p:spPr>
        <p:txBody>
          <a:bodyPr lIns="0" tIns="0" rIns="0" bIns="0" anchor="ctr"/>
          <a:lstStyle/>
          <a:p>
            <a:pPr algn="ctr"/>
            <a:r>
              <a:rPr lang="en-US" altLang="ko-KR" sz="2800" b="1" i="1" smtClean="0">
                <a:solidFill>
                  <a:srgbClr val="002060"/>
                </a:solidFill>
                <a:latin typeface="Arial Black" pitchFamily="34" charset="0"/>
                <a:cs typeface="Arial" pitchFamily="34" charset="0"/>
              </a:rPr>
              <a:t>Information Sharing among Agencies </a:t>
            </a:r>
            <a:endParaRPr lang="en-US" altLang="ko-KR" sz="2800" b="1" i="1">
              <a:solidFill>
                <a:srgbClr val="002060"/>
              </a:solidFill>
              <a:latin typeface="Arial Black" pitchFamily="34" charset="0"/>
              <a:cs typeface="Arial" pitchFamily="34" charset="0"/>
            </a:endParaRPr>
          </a:p>
        </p:txBody>
      </p:sp>
      <p:sp>
        <p:nvSpPr>
          <p:cNvPr id="19490" name="Rectangle 71"/>
          <p:cNvSpPr>
            <a:spLocks noChangeArrowheads="1"/>
          </p:cNvSpPr>
          <p:nvPr/>
        </p:nvSpPr>
        <p:spPr bwMode="auto">
          <a:xfrm>
            <a:off x="6904038" y="2924175"/>
            <a:ext cx="1339850" cy="73025"/>
          </a:xfrm>
          <a:prstGeom prst="rect">
            <a:avLst/>
          </a:prstGeom>
          <a:noFill/>
          <a:ln w="9525" algn="ctr">
            <a:noFill/>
            <a:miter lim="800000"/>
            <a:headEnd/>
            <a:tailEnd/>
          </a:ln>
        </p:spPr>
        <p:txBody>
          <a:bodyPr wrap="none" lIns="0" tIns="0" rIns="0" bIns="0" anchor="ctr"/>
          <a:lstStyle/>
          <a:p>
            <a:pPr algn="ctr">
              <a:spcBef>
                <a:spcPct val="0"/>
              </a:spcBef>
            </a:pPr>
            <a:r>
              <a:rPr lang="en-US" altLang="ko-KR" sz="1400" b="1">
                <a:solidFill>
                  <a:schemeClr val="bg1"/>
                </a:solidFill>
                <a:latin typeface="Arial" pitchFamily="34" charset="0"/>
                <a:cs typeface="Arial" pitchFamily="34" charset="0"/>
              </a:rPr>
              <a:t>Central government</a:t>
            </a:r>
          </a:p>
        </p:txBody>
      </p:sp>
      <p:sp>
        <p:nvSpPr>
          <p:cNvPr id="19491" name="Rectangle 92"/>
          <p:cNvSpPr>
            <a:spLocks noChangeArrowheads="1"/>
          </p:cNvSpPr>
          <p:nvPr/>
        </p:nvSpPr>
        <p:spPr bwMode="auto">
          <a:xfrm>
            <a:off x="6832600" y="4076700"/>
            <a:ext cx="1339850" cy="73025"/>
          </a:xfrm>
          <a:prstGeom prst="rect">
            <a:avLst/>
          </a:prstGeom>
          <a:noFill/>
          <a:ln w="9525" algn="ctr">
            <a:noFill/>
            <a:miter lim="800000"/>
            <a:headEnd/>
            <a:tailEnd/>
          </a:ln>
        </p:spPr>
        <p:txBody>
          <a:bodyPr wrap="none" lIns="0" tIns="0" rIns="0" bIns="0" anchor="ctr"/>
          <a:lstStyle/>
          <a:p>
            <a:pPr algn="ctr">
              <a:spcBef>
                <a:spcPct val="0"/>
              </a:spcBef>
            </a:pPr>
            <a:r>
              <a:rPr lang="en-US" altLang="ko-KR" sz="1400" b="1">
                <a:solidFill>
                  <a:schemeClr val="bg1"/>
                </a:solidFill>
                <a:latin typeface="Arial" pitchFamily="34" charset="0"/>
                <a:cs typeface="Arial" pitchFamily="34" charset="0"/>
              </a:rPr>
              <a:t>Local government</a:t>
            </a:r>
          </a:p>
        </p:txBody>
      </p:sp>
      <p:sp>
        <p:nvSpPr>
          <p:cNvPr id="19492" name="직사각형 4"/>
          <p:cNvSpPr>
            <a:spLocks noChangeArrowheads="1"/>
          </p:cNvSpPr>
          <p:nvPr/>
        </p:nvSpPr>
        <p:spPr bwMode="auto">
          <a:xfrm>
            <a:off x="2843213" y="3933825"/>
            <a:ext cx="3744912" cy="1034129"/>
          </a:xfrm>
          <a:prstGeom prst="rect">
            <a:avLst/>
          </a:prstGeom>
          <a:noFill/>
          <a:ln w="9525">
            <a:noFill/>
            <a:miter lim="800000"/>
            <a:headEnd/>
            <a:tailEnd/>
          </a:ln>
        </p:spPr>
        <p:txBody>
          <a:bodyPr>
            <a:spAutoFit/>
          </a:bodyPr>
          <a:lstStyle/>
          <a:p>
            <a:pPr marL="273050" indent="-273050">
              <a:spcBef>
                <a:spcPct val="20000"/>
              </a:spcBef>
            </a:pPr>
            <a:r>
              <a:rPr lang="en-US" altLang="ko-KR" sz="1800">
                <a:solidFill>
                  <a:schemeClr val="tx2"/>
                </a:solidFill>
                <a:latin typeface="Arial" pitchFamily="34" charset="0"/>
                <a:cs typeface="Arial" pitchFamily="34" charset="0"/>
              </a:rPr>
              <a:t>Information Exchange Network</a:t>
            </a:r>
          </a:p>
          <a:p>
            <a:pPr marL="273050" indent="-273050">
              <a:spcBef>
                <a:spcPct val="20000"/>
              </a:spcBef>
            </a:pPr>
            <a:r>
              <a:rPr lang="en-US" altLang="ko-KR" sz="1800">
                <a:solidFill>
                  <a:schemeClr val="tx2"/>
                </a:solidFill>
                <a:latin typeface="Arial" pitchFamily="34" charset="0"/>
                <a:cs typeface="Arial" pitchFamily="34" charset="0"/>
              </a:rPr>
              <a:t>Security and Privacy Protection</a:t>
            </a:r>
          </a:p>
          <a:p>
            <a:pPr marL="273050" indent="-273050">
              <a:spcBef>
                <a:spcPct val="20000"/>
              </a:spcBef>
            </a:pPr>
            <a:r>
              <a:rPr lang="en-US" altLang="ko-KR" sz="1800">
                <a:solidFill>
                  <a:schemeClr val="tx2"/>
                </a:solidFill>
                <a:latin typeface="Arial" pitchFamily="34" charset="0"/>
                <a:cs typeface="Arial" pitchFamily="34" charset="0"/>
              </a:rPr>
              <a:t>Prior Consent from Citizen</a:t>
            </a:r>
          </a:p>
        </p:txBody>
      </p:sp>
      <p:grpSp>
        <p:nvGrpSpPr>
          <p:cNvPr id="12" name="Group 96"/>
          <p:cNvGrpSpPr>
            <a:grpSpLocks/>
          </p:cNvGrpSpPr>
          <p:nvPr/>
        </p:nvGrpSpPr>
        <p:grpSpPr bwMode="auto">
          <a:xfrm>
            <a:off x="2757488" y="4076700"/>
            <a:ext cx="158750" cy="177800"/>
            <a:chOff x="365" y="1787"/>
            <a:chExt cx="136" cy="143"/>
          </a:xfrm>
        </p:grpSpPr>
        <p:sp>
          <p:nvSpPr>
            <p:cNvPr id="19500" name="Oval 97"/>
            <p:cNvSpPr>
              <a:spLocks noChangeArrowheads="1"/>
            </p:cNvSpPr>
            <p:nvPr/>
          </p:nvSpPr>
          <p:spPr bwMode="auto">
            <a:xfrm>
              <a:off x="365" y="1787"/>
              <a:ext cx="136" cy="136"/>
            </a:xfrm>
            <a:prstGeom prst="ellipse">
              <a:avLst/>
            </a:prstGeom>
            <a:solidFill>
              <a:srgbClr val="C0C0C0"/>
            </a:solidFill>
            <a:ln w="9525">
              <a:noFill/>
              <a:round/>
              <a:headEnd/>
              <a:tailEnd/>
            </a:ln>
          </p:spPr>
          <p:txBody>
            <a:bodyPr wrap="none" anchor="ctr"/>
            <a:lstStyle/>
            <a:p>
              <a:endParaRPr lang="ko-KR" altLang="en-US">
                <a:latin typeface="Arial" pitchFamily="34" charset="0"/>
                <a:cs typeface="Arial" pitchFamily="34" charset="0"/>
              </a:endParaRPr>
            </a:p>
          </p:txBody>
        </p:sp>
        <p:pic>
          <p:nvPicPr>
            <p:cNvPr id="19501" name="Picture 98" descr="1"/>
            <p:cNvPicPr>
              <a:picLocks noChangeAspect="1" noChangeArrowheads="1"/>
            </p:cNvPicPr>
            <p:nvPr/>
          </p:nvPicPr>
          <p:blipFill>
            <a:blip r:embed="rId17" cstate="print"/>
            <a:srcRect/>
            <a:stretch>
              <a:fillRect/>
            </a:stretch>
          </p:blipFill>
          <p:spPr bwMode="auto">
            <a:xfrm>
              <a:off x="381" y="1802"/>
              <a:ext cx="120" cy="128"/>
            </a:xfrm>
            <a:prstGeom prst="rect">
              <a:avLst/>
            </a:prstGeom>
            <a:noFill/>
            <a:ln w="9525">
              <a:noFill/>
              <a:miter lim="800000"/>
              <a:headEnd/>
              <a:tailEnd/>
            </a:ln>
          </p:spPr>
        </p:pic>
      </p:grpSp>
      <p:grpSp>
        <p:nvGrpSpPr>
          <p:cNvPr id="13" name="Group 99"/>
          <p:cNvGrpSpPr>
            <a:grpSpLocks/>
          </p:cNvGrpSpPr>
          <p:nvPr/>
        </p:nvGrpSpPr>
        <p:grpSpPr bwMode="auto">
          <a:xfrm>
            <a:off x="2757488" y="4403725"/>
            <a:ext cx="158750" cy="177800"/>
            <a:chOff x="365" y="1787"/>
            <a:chExt cx="136" cy="143"/>
          </a:xfrm>
        </p:grpSpPr>
        <p:sp>
          <p:nvSpPr>
            <p:cNvPr id="19498" name="Oval 100"/>
            <p:cNvSpPr>
              <a:spLocks noChangeArrowheads="1"/>
            </p:cNvSpPr>
            <p:nvPr/>
          </p:nvSpPr>
          <p:spPr bwMode="auto">
            <a:xfrm>
              <a:off x="365" y="1787"/>
              <a:ext cx="136" cy="136"/>
            </a:xfrm>
            <a:prstGeom prst="ellipse">
              <a:avLst/>
            </a:prstGeom>
            <a:solidFill>
              <a:srgbClr val="C0C0C0"/>
            </a:solidFill>
            <a:ln w="9525">
              <a:noFill/>
              <a:round/>
              <a:headEnd/>
              <a:tailEnd/>
            </a:ln>
          </p:spPr>
          <p:txBody>
            <a:bodyPr wrap="none" anchor="ctr"/>
            <a:lstStyle/>
            <a:p>
              <a:endParaRPr lang="ko-KR" altLang="en-US">
                <a:latin typeface="Arial" pitchFamily="34" charset="0"/>
                <a:cs typeface="Arial" pitchFamily="34" charset="0"/>
              </a:endParaRPr>
            </a:p>
          </p:txBody>
        </p:sp>
        <p:pic>
          <p:nvPicPr>
            <p:cNvPr id="19499" name="Picture 101" descr="1"/>
            <p:cNvPicPr>
              <a:picLocks noChangeAspect="1" noChangeArrowheads="1"/>
            </p:cNvPicPr>
            <p:nvPr/>
          </p:nvPicPr>
          <p:blipFill>
            <a:blip r:embed="rId17" cstate="print"/>
            <a:srcRect/>
            <a:stretch>
              <a:fillRect/>
            </a:stretch>
          </p:blipFill>
          <p:spPr bwMode="auto">
            <a:xfrm>
              <a:off x="381" y="1802"/>
              <a:ext cx="120" cy="128"/>
            </a:xfrm>
            <a:prstGeom prst="rect">
              <a:avLst/>
            </a:prstGeom>
            <a:noFill/>
            <a:ln w="9525">
              <a:noFill/>
              <a:miter lim="800000"/>
              <a:headEnd/>
              <a:tailEnd/>
            </a:ln>
          </p:spPr>
        </p:pic>
      </p:grpSp>
      <p:grpSp>
        <p:nvGrpSpPr>
          <p:cNvPr id="14" name="Group 102"/>
          <p:cNvGrpSpPr>
            <a:grpSpLocks/>
          </p:cNvGrpSpPr>
          <p:nvPr/>
        </p:nvGrpSpPr>
        <p:grpSpPr bwMode="auto">
          <a:xfrm>
            <a:off x="2771775" y="4764088"/>
            <a:ext cx="158750" cy="177800"/>
            <a:chOff x="365" y="1787"/>
            <a:chExt cx="136" cy="143"/>
          </a:xfrm>
        </p:grpSpPr>
        <p:sp>
          <p:nvSpPr>
            <p:cNvPr id="19496" name="Oval 103"/>
            <p:cNvSpPr>
              <a:spLocks noChangeArrowheads="1"/>
            </p:cNvSpPr>
            <p:nvPr/>
          </p:nvSpPr>
          <p:spPr bwMode="auto">
            <a:xfrm>
              <a:off x="365" y="1787"/>
              <a:ext cx="136" cy="136"/>
            </a:xfrm>
            <a:prstGeom prst="ellipse">
              <a:avLst/>
            </a:prstGeom>
            <a:solidFill>
              <a:srgbClr val="C0C0C0"/>
            </a:solidFill>
            <a:ln w="9525">
              <a:noFill/>
              <a:round/>
              <a:headEnd/>
              <a:tailEnd/>
            </a:ln>
          </p:spPr>
          <p:txBody>
            <a:bodyPr wrap="none" anchor="ctr"/>
            <a:lstStyle/>
            <a:p>
              <a:endParaRPr lang="ko-KR" altLang="en-US">
                <a:latin typeface="Arial" pitchFamily="34" charset="0"/>
                <a:cs typeface="Arial" pitchFamily="34" charset="0"/>
              </a:endParaRPr>
            </a:p>
          </p:txBody>
        </p:sp>
        <p:pic>
          <p:nvPicPr>
            <p:cNvPr id="19497" name="Picture 104" descr="1"/>
            <p:cNvPicPr>
              <a:picLocks noChangeAspect="1" noChangeArrowheads="1"/>
            </p:cNvPicPr>
            <p:nvPr/>
          </p:nvPicPr>
          <p:blipFill>
            <a:blip r:embed="rId17" cstate="print"/>
            <a:srcRect/>
            <a:stretch>
              <a:fillRect/>
            </a:stretch>
          </p:blipFill>
          <p:spPr bwMode="auto">
            <a:xfrm>
              <a:off x="381" y="1802"/>
              <a:ext cx="120" cy="128"/>
            </a:xfrm>
            <a:prstGeom prst="rect">
              <a:avLst/>
            </a:prstGeom>
            <a:noFill/>
            <a:ln w="9525">
              <a:noFill/>
              <a:miter lim="800000"/>
              <a:headEnd/>
              <a:tailEnd/>
            </a:ln>
          </p:spPr>
        </p:pic>
      </p:grpSp>
      <p:sp>
        <p:nvSpPr>
          <p:cNvPr id="72" name="Rectangle 19"/>
          <p:cNvSpPr>
            <a:spLocks noChangeArrowheads="1"/>
          </p:cNvSpPr>
          <p:nvPr/>
        </p:nvSpPr>
        <p:spPr bwMode="auto">
          <a:xfrm>
            <a:off x="714348" y="785794"/>
            <a:ext cx="7429552" cy="45719"/>
          </a:xfrm>
          <a:prstGeom prst="rect">
            <a:avLst/>
          </a:prstGeom>
          <a:gradFill rotWithShape="0">
            <a:gsLst>
              <a:gs pos="0">
                <a:srgbClr val="8488C4"/>
              </a:gs>
              <a:gs pos="53000">
                <a:srgbClr val="D4DEFF"/>
              </a:gs>
              <a:gs pos="83000">
                <a:srgbClr val="D4DEFF"/>
              </a:gs>
              <a:gs pos="100000">
                <a:srgbClr val="96AB94"/>
              </a:gs>
            </a:gsLst>
            <a:lin ang="0" scaled="1"/>
          </a:gradFill>
          <a:ln w="9525">
            <a:noFill/>
            <a:miter lim="800000"/>
            <a:headEnd/>
            <a:tailEnd/>
          </a:ln>
        </p:spPr>
        <p:txBody>
          <a:bodyPr wrap="none" anchor="ctr"/>
          <a:lstStyle/>
          <a:p>
            <a:endParaRPr lang="ko-KR"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슬라이드 번호 개체 틀 5"/>
          <p:cNvSpPr>
            <a:spLocks noGrp="1"/>
          </p:cNvSpPr>
          <p:nvPr>
            <p:ph type="sldNum" sz="quarter" idx="12"/>
          </p:nvPr>
        </p:nvSpPr>
        <p:spPr/>
        <p:txBody>
          <a:bodyPr/>
          <a:lstStyle/>
          <a:p>
            <a:pPr>
              <a:defRPr/>
            </a:pPr>
            <a:fld id="{AF8419C9-658D-456A-A05E-7A2EB6452F92}" type="slidenum">
              <a:rPr lang="en-US" altLang="ko-KR">
                <a:latin typeface="Arial" pitchFamily="34" charset="0"/>
                <a:cs typeface="Arial" pitchFamily="34" charset="0"/>
              </a:rPr>
              <a:pPr>
                <a:defRPr/>
              </a:pPr>
              <a:t>24</a:t>
            </a:fld>
            <a:endParaRPr lang="en-US" altLang="ko-KR">
              <a:latin typeface="Arial" pitchFamily="34" charset="0"/>
              <a:cs typeface="Arial" pitchFamily="34" charset="0"/>
            </a:endParaRPr>
          </a:p>
        </p:txBody>
      </p:sp>
      <p:pic>
        <p:nvPicPr>
          <p:cNvPr id="20483" name="Picture 3" descr="bx3021gr22"/>
          <p:cNvPicPr>
            <a:picLocks noChangeAspect="1" noChangeArrowheads="1"/>
          </p:cNvPicPr>
          <p:nvPr/>
        </p:nvPicPr>
        <p:blipFill>
          <a:blip r:embed="rId3" cstate="print"/>
          <a:srcRect/>
          <a:stretch>
            <a:fillRect/>
          </a:stretch>
        </p:blipFill>
        <p:spPr bwMode="auto">
          <a:xfrm>
            <a:off x="323850" y="1349375"/>
            <a:ext cx="8569325" cy="5175250"/>
          </a:xfrm>
          <a:prstGeom prst="rect">
            <a:avLst/>
          </a:prstGeom>
          <a:noFill/>
          <a:ln w="9525">
            <a:noFill/>
            <a:miter lim="800000"/>
            <a:headEnd/>
            <a:tailEnd/>
          </a:ln>
        </p:spPr>
      </p:pic>
      <p:sp>
        <p:nvSpPr>
          <p:cNvPr id="9" name="AutoShape 7"/>
          <p:cNvSpPr>
            <a:spLocks noChangeArrowheads="1"/>
          </p:cNvSpPr>
          <p:nvPr/>
        </p:nvSpPr>
        <p:spPr bwMode="auto">
          <a:xfrm>
            <a:off x="179388" y="981075"/>
            <a:ext cx="8858250" cy="5616575"/>
          </a:xfrm>
          <a:prstGeom prst="roundRect">
            <a:avLst>
              <a:gd name="adj" fmla="val 5694"/>
            </a:avLst>
          </a:prstGeom>
          <a:noFill/>
          <a:ln w="38100" algn="ctr">
            <a:solidFill>
              <a:srgbClr val="DDDDDD"/>
            </a:solidFill>
            <a:round/>
            <a:headEnd/>
            <a:tailEnd/>
          </a:ln>
          <a:effectLst>
            <a:outerShdw dist="35921" dir="2700000" algn="ctr" rotWithShape="0">
              <a:schemeClr val="bg2"/>
            </a:outerShdw>
          </a:effectLst>
        </p:spPr>
        <p:txBody>
          <a:bodyPr wrap="none" anchor="ctr"/>
          <a:lstStyle/>
          <a:p>
            <a:pPr algn="ctr">
              <a:spcBef>
                <a:spcPct val="0"/>
              </a:spcBef>
              <a:defRPr/>
            </a:pPr>
            <a:endParaRPr lang="ko-KR" altLang="en-US" sz="900" b="1">
              <a:solidFill>
                <a:schemeClr val="tx1"/>
              </a:solidFill>
              <a:latin typeface="Arial" pitchFamily="34" charset="0"/>
              <a:ea typeface="굴림" pitchFamily="50" charset="-127"/>
              <a:cs typeface="Arial" pitchFamily="34" charset="0"/>
            </a:endParaRPr>
          </a:p>
        </p:txBody>
      </p:sp>
      <p:grpSp>
        <p:nvGrpSpPr>
          <p:cNvPr id="2" name="Group 6"/>
          <p:cNvGrpSpPr>
            <a:grpSpLocks/>
          </p:cNvGrpSpPr>
          <p:nvPr/>
        </p:nvGrpSpPr>
        <p:grpSpPr bwMode="auto">
          <a:xfrm>
            <a:off x="250825" y="1657350"/>
            <a:ext cx="8569325" cy="1295400"/>
            <a:chOff x="1933" y="3805"/>
            <a:chExt cx="657" cy="230"/>
          </a:xfrm>
        </p:grpSpPr>
        <p:grpSp>
          <p:nvGrpSpPr>
            <p:cNvPr id="3" name="Group 7"/>
            <p:cNvGrpSpPr>
              <a:grpSpLocks/>
            </p:cNvGrpSpPr>
            <p:nvPr/>
          </p:nvGrpSpPr>
          <p:grpSpPr bwMode="auto">
            <a:xfrm>
              <a:off x="1955" y="3805"/>
              <a:ext cx="625" cy="230"/>
              <a:chOff x="1876" y="2789"/>
              <a:chExt cx="683" cy="306"/>
            </a:xfrm>
          </p:grpSpPr>
          <p:sp>
            <p:nvSpPr>
              <p:cNvPr id="20500" name="AutoShape 8"/>
              <p:cNvSpPr>
                <a:spLocks noChangeArrowheads="1"/>
              </p:cNvSpPr>
              <p:nvPr/>
            </p:nvSpPr>
            <p:spPr bwMode="auto">
              <a:xfrm>
                <a:off x="1876" y="2789"/>
                <a:ext cx="683" cy="306"/>
              </a:xfrm>
              <a:prstGeom prst="roundRect">
                <a:avLst>
                  <a:gd name="adj" fmla="val 16667"/>
                </a:avLst>
              </a:prstGeom>
              <a:solidFill>
                <a:srgbClr val="76B2BE"/>
              </a:solidFill>
              <a:ln w="9525">
                <a:noFill/>
                <a:round/>
                <a:headEnd/>
                <a:tailEnd/>
              </a:ln>
              <a:effectLst>
                <a:prstShdw prst="shdw17" dist="17961" dir="13500000">
                  <a:srgbClr val="476B72"/>
                </a:prstShdw>
              </a:effectLst>
            </p:spPr>
            <p:txBody>
              <a:bodyPr wrap="none" anchor="ctr"/>
              <a:lstStyle/>
              <a:p>
                <a:pPr algn="ctr">
                  <a:spcBef>
                    <a:spcPct val="0"/>
                  </a:spcBef>
                </a:pPr>
                <a:endParaRPr lang="ko-KR" altLang="ko-KR" sz="900" b="1">
                  <a:solidFill>
                    <a:schemeClr val="tx1"/>
                  </a:solidFill>
                  <a:latin typeface="Arial" pitchFamily="34" charset="0"/>
                  <a:ea typeface="HY견고딕" pitchFamily="18" charset="-127"/>
                  <a:cs typeface="Arial" pitchFamily="34" charset="0"/>
                </a:endParaRPr>
              </a:p>
            </p:txBody>
          </p:sp>
          <p:sp>
            <p:nvSpPr>
              <p:cNvPr id="20501" name="AutoShape 9"/>
              <p:cNvSpPr>
                <a:spLocks noChangeArrowheads="1"/>
              </p:cNvSpPr>
              <p:nvPr/>
            </p:nvSpPr>
            <p:spPr bwMode="auto">
              <a:xfrm>
                <a:off x="1885" y="2803"/>
                <a:ext cx="668" cy="284"/>
              </a:xfrm>
              <a:prstGeom prst="roundRect">
                <a:avLst>
                  <a:gd name="adj" fmla="val 16667"/>
                </a:avLst>
              </a:prstGeom>
              <a:gradFill rotWithShape="0">
                <a:gsLst>
                  <a:gs pos="0">
                    <a:srgbClr val="C2DDE2"/>
                  </a:gs>
                  <a:gs pos="100000">
                    <a:srgbClr val="F3F8F9"/>
                  </a:gs>
                </a:gsLst>
                <a:lin ang="5400000" scaled="1"/>
              </a:gradFill>
              <a:ln w="9525">
                <a:noFill/>
                <a:round/>
                <a:headEnd/>
                <a:tailEnd/>
              </a:ln>
              <a:effectLst>
                <a:prstShdw prst="shdw17" dist="17961" dir="2700000">
                  <a:srgbClr val="748588"/>
                </a:prstShdw>
              </a:effectLst>
            </p:spPr>
            <p:txBody>
              <a:bodyPr wrap="none" anchor="ctr"/>
              <a:lstStyle/>
              <a:p>
                <a:pPr algn="ctr">
                  <a:spcBef>
                    <a:spcPct val="0"/>
                  </a:spcBef>
                </a:pPr>
                <a:endParaRPr lang="ko-KR" altLang="ko-KR" sz="900" b="1">
                  <a:solidFill>
                    <a:schemeClr val="tx1"/>
                  </a:solidFill>
                  <a:latin typeface="Arial" pitchFamily="34" charset="0"/>
                  <a:ea typeface="HY견고딕" pitchFamily="18" charset="-127"/>
                  <a:cs typeface="Arial" pitchFamily="34" charset="0"/>
                </a:endParaRPr>
              </a:p>
            </p:txBody>
          </p:sp>
        </p:grpSp>
        <p:sp>
          <p:nvSpPr>
            <p:cNvPr id="20499" name="AutoShape 10"/>
            <p:cNvSpPr>
              <a:spLocks noChangeArrowheads="1"/>
            </p:cNvSpPr>
            <p:nvPr/>
          </p:nvSpPr>
          <p:spPr bwMode="auto">
            <a:xfrm>
              <a:off x="1933" y="3809"/>
              <a:ext cx="657" cy="224"/>
            </a:xfrm>
            <a:prstGeom prst="roundRect">
              <a:avLst>
                <a:gd name="adj" fmla="val 3458"/>
              </a:avLst>
            </a:prstGeom>
            <a:noFill/>
            <a:ln w="9525">
              <a:noFill/>
              <a:round/>
              <a:headEnd/>
              <a:tailEnd/>
            </a:ln>
          </p:spPr>
          <p:txBody>
            <a:bodyPr wrap="none" anchor="ctr"/>
            <a:lstStyle/>
            <a:p>
              <a:pPr algn="ctr" eaLnBrk="0" latinLnBrk="0" hangingPunct="0">
                <a:spcBef>
                  <a:spcPct val="0"/>
                </a:spcBef>
              </a:pPr>
              <a:endParaRPr kumimoji="0" lang="ko-KR" altLang="ko-KR" sz="800">
                <a:solidFill>
                  <a:schemeClr val="tx1"/>
                </a:solidFill>
                <a:latin typeface="Arial" pitchFamily="34" charset="0"/>
                <a:ea typeface="HY견고딕" pitchFamily="18" charset="-127"/>
                <a:cs typeface="Arial" pitchFamily="34" charset="0"/>
              </a:endParaRPr>
            </a:p>
          </p:txBody>
        </p:sp>
      </p:grpSp>
      <p:sp>
        <p:nvSpPr>
          <p:cNvPr id="20486" name="Text Box 13"/>
          <p:cNvSpPr txBox="1">
            <a:spLocks noChangeArrowheads="1"/>
          </p:cNvSpPr>
          <p:nvPr/>
        </p:nvSpPr>
        <p:spPr bwMode="auto">
          <a:xfrm>
            <a:off x="539750" y="1727200"/>
            <a:ext cx="8135938" cy="1370013"/>
          </a:xfrm>
          <a:prstGeom prst="rect">
            <a:avLst/>
          </a:prstGeom>
          <a:noFill/>
          <a:ln w="9525" algn="ctr">
            <a:noFill/>
            <a:miter lim="800000"/>
            <a:headEnd/>
            <a:tailEnd/>
          </a:ln>
          <a:effectLst>
            <a:prstShdw prst="shdw17" dist="17961" dir="2700000">
              <a:srgbClr val="997A5C"/>
            </a:prstShdw>
          </a:effectLst>
        </p:spPr>
        <p:txBody>
          <a:bodyPr/>
          <a:lstStyle/>
          <a:p>
            <a:r>
              <a:rPr lang="en-US" altLang="ko-KR" sz="1800" b="1">
                <a:solidFill>
                  <a:srgbClr val="808000"/>
                </a:solidFill>
                <a:latin typeface="Arial" pitchFamily="34" charset="0"/>
                <a:ea typeface="HY견고딕" pitchFamily="18" charset="-127"/>
                <a:cs typeface="Arial" pitchFamily="34" charset="0"/>
              </a:rPr>
              <a:t>     Information can flow between central - local government and </a:t>
            </a:r>
            <a:br>
              <a:rPr lang="en-US" altLang="ko-KR" sz="1800" b="1">
                <a:solidFill>
                  <a:srgbClr val="808000"/>
                </a:solidFill>
                <a:latin typeface="Arial" pitchFamily="34" charset="0"/>
                <a:ea typeface="HY견고딕" pitchFamily="18" charset="-127"/>
                <a:cs typeface="Arial" pitchFamily="34" charset="0"/>
              </a:rPr>
            </a:br>
            <a:r>
              <a:rPr lang="en-US" altLang="ko-KR" sz="1800" b="1">
                <a:solidFill>
                  <a:srgbClr val="808000"/>
                </a:solidFill>
                <a:latin typeface="Arial" pitchFamily="34" charset="0"/>
                <a:ea typeface="HY견고딕" pitchFamily="18" charset="-127"/>
                <a:cs typeface="Arial" pitchFamily="34" charset="0"/>
              </a:rPr>
              <a:t>     government and privates seamlessly</a:t>
            </a:r>
            <a:br>
              <a:rPr lang="en-US" altLang="ko-KR" sz="1800" b="1">
                <a:solidFill>
                  <a:srgbClr val="808000"/>
                </a:solidFill>
                <a:latin typeface="Arial" pitchFamily="34" charset="0"/>
                <a:ea typeface="HY견고딕" pitchFamily="18" charset="-127"/>
                <a:cs typeface="Arial" pitchFamily="34" charset="0"/>
              </a:rPr>
            </a:br>
            <a:r>
              <a:rPr lang="en-US" altLang="ko-KR" sz="1800" b="1">
                <a:solidFill>
                  <a:srgbClr val="808000"/>
                </a:solidFill>
                <a:latin typeface="Arial" pitchFamily="34" charset="0"/>
                <a:ea typeface="HY견고딕" pitchFamily="18" charset="-127"/>
                <a:cs typeface="Arial" pitchFamily="34" charset="0"/>
              </a:rPr>
              <a:t>   </a:t>
            </a:r>
            <a:r>
              <a:rPr lang="en-US" altLang="ko-KR" sz="1600" b="1">
                <a:solidFill>
                  <a:srgbClr val="FF9900"/>
                </a:solidFill>
                <a:latin typeface="Arial" pitchFamily="34" charset="0"/>
                <a:ea typeface="HY견고딕" pitchFamily="18" charset="-127"/>
                <a:cs typeface="Arial" pitchFamily="34" charset="0"/>
              </a:rPr>
              <a:t>- All ministries and major banks now connected for information sharing</a:t>
            </a:r>
          </a:p>
          <a:p>
            <a:pPr>
              <a:lnSpc>
                <a:spcPct val="60000"/>
              </a:lnSpc>
            </a:pPr>
            <a:r>
              <a:rPr lang="en-US" altLang="ko-KR" sz="1600" b="1">
                <a:solidFill>
                  <a:srgbClr val="FF9900"/>
                </a:solidFill>
                <a:latin typeface="Arial" pitchFamily="34" charset="0"/>
                <a:ea typeface="HY견고딕" pitchFamily="18" charset="-127"/>
                <a:cs typeface="Arial" pitchFamily="34" charset="0"/>
              </a:rPr>
              <a:t>      system</a:t>
            </a:r>
          </a:p>
        </p:txBody>
      </p:sp>
      <p:pic>
        <p:nvPicPr>
          <p:cNvPr id="20487" name="Picture 3" descr="bx3021gr22"/>
          <p:cNvPicPr>
            <a:picLocks noChangeAspect="1" noChangeArrowheads="1"/>
          </p:cNvPicPr>
          <p:nvPr/>
        </p:nvPicPr>
        <p:blipFill>
          <a:blip r:embed="rId3" cstate="print"/>
          <a:srcRect/>
          <a:stretch>
            <a:fillRect/>
          </a:stretch>
        </p:blipFill>
        <p:spPr bwMode="auto">
          <a:xfrm>
            <a:off x="482600" y="3208338"/>
            <a:ext cx="8121650" cy="1636712"/>
          </a:xfrm>
          <a:prstGeom prst="rect">
            <a:avLst/>
          </a:prstGeom>
          <a:noFill/>
          <a:ln w="9525">
            <a:noFill/>
            <a:miter lim="800000"/>
            <a:headEnd/>
            <a:tailEnd/>
          </a:ln>
        </p:spPr>
      </p:pic>
      <p:grpSp>
        <p:nvGrpSpPr>
          <p:cNvPr id="4" name="그룹 52"/>
          <p:cNvGrpSpPr>
            <a:grpSpLocks/>
          </p:cNvGrpSpPr>
          <p:nvPr/>
        </p:nvGrpSpPr>
        <p:grpSpPr bwMode="auto">
          <a:xfrm>
            <a:off x="-107950" y="3040063"/>
            <a:ext cx="6913563" cy="508000"/>
            <a:chOff x="1071538" y="1114351"/>
            <a:chExt cx="3500462" cy="417505"/>
          </a:xfrm>
        </p:grpSpPr>
        <p:pic>
          <p:nvPicPr>
            <p:cNvPr id="20496" name="Picture 10" descr="br3015gr3"/>
            <p:cNvPicPr>
              <a:picLocks noChangeAspect="1" noChangeArrowheads="1"/>
            </p:cNvPicPr>
            <p:nvPr/>
          </p:nvPicPr>
          <p:blipFill>
            <a:blip r:embed="rId4" cstate="print"/>
            <a:srcRect/>
            <a:stretch>
              <a:fillRect/>
            </a:stretch>
          </p:blipFill>
          <p:spPr bwMode="auto">
            <a:xfrm>
              <a:off x="1438252" y="1114351"/>
              <a:ext cx="2705120" cy="417505"/>
            </a:xfrm>
            <a:prstGeom prst="rect">
              <a:avLst/>
            </a:prstGeom>
            <a:noFill/>
            <a:ln w="9525">
              <a:noFill/>
              <a:miter lim="800000"/>
              <a:headEnd/>
              <a:tailEnd/>
            </a:ln>
          </p:spPr>
        </p:pic>
        <p:sp>
          <p:nvSpPr>
            <p:cNvPr id="181265" name="TextBox 58"/>
            <p:cNvSpPr txBox="1">
              <a:spLocks noChangeArrowheads="1"/>
            </p:cNvSpPr>
            <p:nvPr/>
          </p:nvSpPr>
          <p:spPr bwMode="auto">
            <a:xfrm>
              <a:off x="1071538" y="1130007"/>
              <a:ext cx="3500462" cy="349070"/>
            </a:xfrm>
            <a:prstGeom prst="rect">
              <a:avLst/>
            </a:prstGeom>
            <a:noFill/>
            <a:ln w="9525">
              <a:noFill/>
              <a:miter lim="800000"/>
              <a:headEnd/>
              <a:tailEnd/>
            </a:ln>
          </p:spPr>
          <p:txBody>
            <a:bodyPr>
              <a:spAutoFit/>
            </a:bodyPr>
            <a:lstStyle/>
            <a:p>
              <a:pPr algn="ctr" latinLnBrk="0">
                <a:lnSpc>
                  <a:spcPct val="120000"/>
                </a:lnSpc>
                <a:spcBef>
                  <a:spcPct val="0"/>
                </a:spcBef>
                <a:defRPr/>
              </a:pPr>
              <a:r>
                <a:rPr lang="en-US" altLang="ko-KR" sz="2000" b="1">
                  <a:solidFill>
                    <a:srgbClr val="FFFF00"/>
                  </a:solidFill>
                  <a:effectLst>
                    <a:outerShdw blurRad="38100" dist="38100" dir="2700000" algn="tl">
                      <a:srgbClr val="C0C0C0"/>
                    </a:outerShdw>
                  </a:effectLst>
                  <a:latin typeface="Arial" pitchFamily="34" charset="0"/>
                  <a:cs typeface="Arial" pitchFamily="34" charset="0"/>
                </a:rPr>
                <a:t>Information sharing consolidated</a:t>
              </a:r>
            </a:p>
          </p:txBody>
        </p:sp>
      </p:grpSp>
      <p:pic>
        <p:nvPicPr>
          <p:cNvPr id="20489" name="Picture 3" descr="bx3021gr22"/>
          <p:cNvPicPr>
            <a:picLocks noChangeAspect="1" noChangeArrowheads="1"/>
          </p:cNvPicPr>
          <p:nvPr/>
        </p:nvPicPr>
        <p:blipFill>
          <a:blip r:embed="rId3" cstate="print"/>
          <a:srcRect/>
          <a:stretch>
            <a:fillRect/>
          </a:stretch>
        </p:blipFill>
        <p:spPr bwMode="auto">
          <a:xfrm>
            <a:off x="482600" y="5121275"/>
            <a:ext cx="8121650" cy="1060450"/>
          </a:xfrm>
          <a:prstGeom prst="rect">
            <a:avLst/>
          </a:prstGeom>
          <a:noFill/>
          <a:ln w="9525">
            <a:noFill/>
            <a:miter lim="800000"/>
            <a:headEnd/>
            <a:tailEnd/>
          </a:ln>
        </p:spPr>
      </p:pic>
      <p:pic>
        <p:nvPicPr>
          <p:cNvPr id="20490" name="Picture 10" descr="br3015gr3"/>
          <p:cNvPicPr>
            <a:picLocks noChangeAspect="1" noChangeArrowheads="1"/>
          </p:cNvPicPr>
          <p:nvPr/>
        </p:nvPicPr>
        <p:blipFill>
          <a:blip r:embed="rId4" cstate="print"/>
          <a:srcRect/>
          <a:stretch>
            <a:fillRect/>
          </a:stretch>
        </p:blipFill>
        <p:spPr bwMode="auto">
          <a:xfrm>
            <a:off x="615950" y="4884738"/>
            <a:ext cx="5343525" cy="504825"/>
          </a:xfrm>
          <a:prstGeom prst="rect">
            <a:avLst/>
          </a:prstGeom>
          <a:noFill/>
          <a:ln w="9525">
            <a:noFill/>
            <a:miter lim="800000"/>
            <a:headEnd/>
            <a:tailEnd/>
          </a:ln>
        </p:spPr>
      </p:pic>
      <p:sp>
        <p:nvSpPr>
          <p:cNvPr id="181268" name="TextBox 58"/>
          <p:cNvSpPr txBox="1">
            <a:spLocks noChangeArrowheads="1"/>
          </p:cNvSpPr>
          <p:nvPr/>
        </p:nvSpPr>
        <p:spPr bwMode="auto">
          <a:xfrm>
            <a:off x="-107950" y="4918075"/>
            <a:ext cx="6913563" cy="400110"/>
          </a:xfrm>
          <a:prstGeom prst="rect">
            <a:avLst/>
          </a:prstGeom>
          <a:noFill/>
          <a:ln w="9525">
            <a:noFill/>
            <a:miter lim="800000"/>
            <a:headEnd/>
            <a:tailEnd/>
          </a:ln>
        </p:spPr>
        <p:txBody>
          <a:bodyPr>
            <a:spAutoFit/>
          </a:bodyPr>
          <a:lstStyle/>
          <a:p>
            <a:pPr algn="ctr">
              <a:spcBef>
                <a:spcPct val="0"/>
              </a:spcBef>
              <a:defRPr/>
            </a:pPr>
            <a:r>
              <a:rPr lang="en-US" altLang="ko-KR" sz="2000" b="1">
                <a:solidFill>
                  <a:srgbClr val="FFFF00"/>
                </a:solidFill>
                <a:effectLst>
                  <a:outerShdw blurRad="38100" dist="38100" dir="2700000" algn="tl">
                    <a:srgbClr val="C0C0C0"/>
                  </a:outerShdw>
                </a:effectLst>
                <a:latin typeface="Arial" pitchFamily="34" charset="0"/>
                <a:cs typeface="Arial" pitchFamily="34" charset="0"/>
              </a:rPr>
              <a:t>Participating organizations are expanded</a:t>
            </a:r>
          </a:p>
        </p:txBody>
      </p:sp>
      <p:sp>
        <p:nvSpPr>
          <p:cNvPr id="20492" name="AutoShape 21"/>
          <p:cNvSpPr>
            <a:spLocks noChangeArrowheads="1"/>
          </p:cNvSpPr>
          <p:nvPr/>
        </p:nvSpPr>
        <p:spPr bwMode="auto">
          <a:xfrm>
            <a:off x="827088" y="3525838"/>
            <a:ext cx="7993062" cy="1266825"/>
          </a:xfrm>
          <a:prstGeom prst="roundRect">
            <a:avLst>
              <a:gd name="adj" fmla="val 0"/>
            </a:avLst>
          </a:prstGeom>
          <a:noFill/>
          <a:ln w="38100" algn="ctr">
            <a:noFill/>
            <a:round/>
            <a:headEnd/>
            <a:tailEnd/>
          </a:ln>
        </p:spPr>
        <p:txBody>
          <a:bodyPr lIns="46800" tIns="46800" rIns="46800" bIns="46800">
            <a:spAutoFit/>
          </a:bodyPr>
          <a:lstStyle/>
          <a:p>
            <a:pPr marL="179388" indent="-179388" eaLnBrk="0" latinLnBrk="0" hangingPunct="0">
              <a:lnSpc>
                <a:spcPct val="120000"/>
              </a:lnSpc>
              <a:spcBef>
                <a:spcPct val="0"/>
              </a:spcBef>
              <a:buSzPct val="80000"/>
              <a:buFontTx/>
              <a:buBlip>
                <a:blip r:embed="rId5"/>
              </a:buBlip>
            </a:pPr>
            <a:r>
              <a:rPr kumimoji="0" lang="en-US" altLang="ko-KR" sz="1600">
                <a:solidFill>
                  <a:schemeClr val="tx1"/>
                </a:solidFill>
                <a:latin typeface="Arial" pitchFamily="34" charset="0"/>
                <a:cs typeface="Arial" pitchFamily="34" charset="0"/>
              </a:rPr>
              <a:t>Administrative information shared among government and private companies </a:t>
            </a:r>
          </a:p>
          <a:p>
            <a:pPr marL="179388" indent="-179388" eaLnBrk="0" latinLnBrk="0" hangingPunct="0">
              <a:lnSpc>
                <a:spcPct val="120000"/>
              </a:lnSpc>
              <a:spcBef>
                <a:spcPct val="0"/>
              </a:spcBef>
              <a:buSzPct val="80000"/>
            </a:pPr>
            <a:r>
              <a:rPr kumimoji="0" lang="en-US" altLang="ko-KR" sz="1600">
                <a:solidFill>
                  <a:schemeClr val="tx1"/>
                </a:solidFill>
                <a:latin typeface="Arial" pitchFamily="34" charset="0"/>
                <a:cs typeface="Arial" pitchFamily="34" charset="0"/>
              </a:rPr>
              <a:t>    - resident, real estate, auto, corporation, tax, etc.</a:t>
            </a:r>
          </a:p>
          <a:p>
            <a:pPr marL="179388" indent="-179388" eaLnBrk="0" latinLnBrk="0" hangingPunct="0">
              <a:lnSpc>
                <a:spcPct val="120000"/>
              </a:lnSpc>
              <a:spcBef>
                <a:spcPct val="0"/>
              </a:spcBef>
              <a:buSzPct val="80000"/>
              <a:buFontTx/>
              <a:buBlip>
                <a:blip r:embed="rId5"/>
              </a:buBlip>
            </a:pPr>
            <a:r>
              <a:rPr kumimoji="0" lang="en-US" altLang="ko-KR" sz="1600">
                <a:solidFill>
                  <a:schemeClr val="tx1"/>
                </a:solidFill>
                <a:latin typeface="Arial" pitchFamily="34" charset="0"/>
                <a:cs typeface="Arial" pitchFamily="34" charset="0"/>
              </a:rPr>
              <a:t>Types of shared information expanded to 42</a:t>
            </a:r>
          </a:p>
          <a:p>
            <a:pPr marL="179388" indent="-179388" eaLnBrk="0" latinLnBrk="0" hangingPunct="0">
              <a:lnSpc>
                <a:spcPct val="120000"/>
              </a:lnSpc>
              <a:spcBef>
                <a:spcPct val="0"/>
              </a:spcBef>
              <a:buSzPct val="80000"/>
              <a:buFontTx/>
              <a:buBlip>
                <a:blip r:embed="rId5"/>
              </a:buBlip>
            </a:pPr>
            <a:r>
              <a:rPr kumimoji="0" lang="en-US" altLang="ko-KR" sz="1600">
                <a:solidFill>
                  <a:schemeClr val="tx1"/>
                </a:solidFill>
                <a:latin typeface="Arial" pitchFamily="34" charset="0"/>
                <a:cs typeface="Arial" pitchFamily="34" charset="0"/>
              </a:rPr>
              <a:t>Civil document issuance : 440M(‘03) </a:t>
            </a:r>
            <a:r>
              <a:rPr kumimoji="0" lang="en-US" altLang="ko-KR" sz="1600">
                <a:solidFill>
                  <a:schemeClr val="tx1"/>
                </a:solidFill>
                <a:latin typeface="Arial" pitchFamily="34" charset="0"/>
                <a:cs typeface="Arial" pitchFamily="34" charset="0"/>
                <a:sym typeface="Wingdings" pitchFamily="2" charset="2"/>
              </a:rPr>
              <a:t></a:t>
            </a:r>
            <a:r>
              <a:rPr kumimoji="0" lang="en-US" altLang="ko-KR" sz="1600">
                <a:solidFill>
                  <a:schemeClr val="tx1"/>
                </a:solidFill>
                <a:latin typeface="Arial" pitchFamily="34" charset="0"/>
                <a:cs typeface="Arial" pitchFamily="34" charset="0"/>
              </a:rPr>
              <a:t> 150M(’08) </a:t>
            </a:r>
            <a:r>
              <a:rPr kumimoji="0" lang="en-US" altLang="ko-KR" sz="1600">
                <a:solidFill>
                  <a:srgbClr val="800000"/>
                </a:solidFill>
                <a:latin typeface="Arial" pitchFamily="34" charset="0"/>
                <a:cs typeface="Arial" pitchFamily="34" charset="0"/>
              </a:rPr>
              <a:t>→ 66% reduced</a:t>
            </a:r>
          </a:p>
        </p:txBody>
      </p:sp>
      <p:sp>
        <p:nvSpPr>
          <p:cNvPr id="20493" name="AutoShape 22"/>
          <p:cNvSpPr>
            <a:spLocks noChangeArrowheads="1"/>
          </p:cNvSpPr>
          <p:nvPr/>
        </p:nvSpPr>
        <p:spPr bwMode="auto">
          <a:xfrm>
            <a:off x="827088" y="5434013"/>
            <a:ext cx="7345362" cy="679450"/>
          </a:xfrm>
          <a:prstGeom prst="roundRect">
            <a:avLst>
              <a:gd name="adj" fmla="val 0"/>
            </a:avLst>
          </a:prstGeom>
          <a:noFill/>
          <a:ln w="38100" algn="ctr">
            <a:noFill/>
            <a:round/>
            <a:headEnd/>
            <a:tailEnd/>
          </a:ln>
        </p:spPr>
        <p:txBody>
          <a:bodyPr lIns="46800" tIns="46800" rIns="46800" bIns="46800">
            <a:spAutoFit/>
          </a:bodyPr>
          <a:lstStyle/>
          <a:p>
            <a:pPr marL="179388" indent="-179388" eaLnBrk="0" latinLnBrk="0" hangingPunct="0">
              <a:lnSpc>
                <a:spcPct val="120000"/>
              </a:lnSpc>
              <a:spcBef>
                <a:spcPct val="0"/>
              </a:spcBef>
              <a:buSzPct val="80000"/>
              <a:buFontTx/>
              <a:buBlip>
                <a:blip r:embed="rId5"/>
              </a:buBlip>
            </a:pPr>
            <a:r>
              <a:rPr kumimoji="0" lang="en-US" altLang="ko-KR" sz="1600">
                <a:solidFill>
                  <a:schemeClr val="tx1"/>
                </a:solidFill>
                <a:latin typeface="Arial" pitchFamily="34" charset="0"/>
                <a:cs typeface="Arial" pitchFamily="34" charset="0"/>
              </a:rPr>
              <a:t>Organizations expanded from public sector centric to public and private sectors, including financial institutes</a:t>
            </a:r>
          </a:p>
        </p:txBody>
      </p:sp>
      <p:pic>
        <p:nvPicPr>
          <p:cNvPr id="20494" name="Picture 30" descr="1rightarrow"/>
          <p:cNvPicPr>
            <a:picLocks noChangeAspect="1" noChangeArrowheads="1"/>
          </p:cNvPicPr>
          <p:nvPr/>
        </p:nvPicPr>
        <p:blipFill>
          <a:blip r:embed="rId6" cstate="print"/>
          <a:srcRect/>
          <a:stretch>
            <a:fillRect/>
          </a:stretch>
        </p:blipFill>
        <p:spPr bwMode="auto">
          <a:xfrm>
            <a:off x="703263" y="1835150"/>
            <a:ext cx="196850" cy="209550"/>
          </a:xfrm>
          <a:prstGeom prst="rect">
            <a:avLst/>
          </a:prstGeom>
          <a:noFill/>
          <a:ln w="9525">
            <a:noFill/>
            <a:miter lim="800000"/>
            <a:headEnd/>
            <a:tailEnd/>
          </a:ln>
        </p:spPr>
      </p:pic>
      <p:sp>
        <p:nvSpPr>
          <p:cNvPr id="23" name="Rectangle 19"/>
          <p:cNvSpPr>
            <a:spLocks noChangeArrowheads="1"/>
          </p:cNvSpPr>
          <p:nvPr/>
        </p:nvSpPr>
        <p:spPr bwMode="auto">
          <a:xfrm>
            <a:off x="714348" y="785794"/>
            <a:ext cx="7429552" cy="45719"/>
          </a:xfrm>
          <a:prstGeom prst="rect">
            <a:avLst/>
          </a:prstGeom>
          <a:gradFill rotWithShape="0">
            <a:gsLst>
              <a:gs pos="0">
                <a:srgbClr val="8488C4"/>
              </a:gs>
              <a:gs pos="53000">
                <a:srgbClr val="D4DEFF"/>
              </a:gs>
              <a:gs pos="83000">
                <a:srgbClr val="D4DEFF"/>
              </a:gs>
              <a:gs pos="100000">
                <a:srgbClr val="96AB94"/>
              </a:gs>
            </a:gsLst>
            <a:lin ang="0" scaled="1"/>
          </a:gradFill>
          <a:ln w="9525">
            <a:noFill/>
            <a:miter lim="800000"/>
            <a:headEnd/>
            <a:tailEnd/>
          </a:ln>
        </p:spPr>
        <p:txBody>
          <a:bodyPr wrap="none" anchor="ctr"/>
          <a:lstStyle/>
          <a:p>
            <a:endParaRPr lang="ko-KR" altLang="en-US" dirty="0"/>
          </a:p>
        </p:txBody>
      </p:sp>
      <p:sp>
        <p:nvSpPr>
          <p:cNvPr id="24" name="Text Box 91"/>
          <p:cNvSpPr txBox="1">
            <a:spLocks noChangeArrowheads="1"/>
          </p:cNvSpPr>
          <p:nvPr/>
        </p:nvSpPr>
        <p:spPr bwMode="auto">
          <a:xfrm>
            <a:off x="2743200" y="0"/>
            <a:ext cx="6400800" cy="809625"/>
          </a:xfrm>
          <a:prstGeom prst="rect">
            <a:avLst/>
          </a:prstGeom>
          <a:noFill/>
          <a:ln w="9525">
            <a:noFill/>
            <a:miter lim="800000"/>
            <a:headEnd/>
            <a:tailEnd/>
          </a:ln>
        </p:spPr>
        <p:txBody>
          <a:bodyPr lIns="0" tIns="0" rIns="0" bIns="0" anchor="ctr"/>
          <a:lstStyle/>
          <a:p>
            <a:pPr algn="ctr"/>
            <a:r>
              <a:rPr lang="en-US" altLang="ko-KR" sz="2800" b="1" i="1" smtClean="0">
                <a:solidFill>
                  <a:srgbClr val="002060"/>
                </a:solidFill>
                <a:latin typeface="Arial Black" pitchFamily="34" charset="0"/>
                <a:cs typeface="Arial" pitchFamily="34" charset="0"/>
              </a:rPr>
              <a:t>Information Sharing among Agencies </a:t>
            </a:r>
            <a:endParaRPr lang="en-US" altLang="ko-KR" sz="2800" b="1" i="1">
              <a:solidFill>
                <a:srgbClr val="002060"/>
              </a:solidFill>
              <a:latin typeface="Arial Black"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819400" y="0"/>
            <a:ext cx="6324600" cy="954107"/>
          </a:xfrm>
          <a:prstGeom prst="rect">
            <a:avLst/>
          </a:prstGeom>
          <a:noFill/>
        </p:spPr>
        <p:txBody>
          <a:bodyPr wrap="square" rtlCol="0">
            <a:spAutoFit/>
          </a:bodyPr>
          <a:lstStyle/>
          <a:p>
            <a:pPr algn="ctr"/>
            <a:r>
              <a:rPr lang="en-US" altLang="ko-KR" sz="2800" i="1" smtClean="0">
                <a:ln>
                  <a:solidFill>
                    <a:schemeClr val="bg1">
                      <a:lumMod val="75000"/>
                    </a:schemeClr>
                  </a:solidFill>
                </a:ln>
                <a:solidFill>
                  <a:srgbClr val="002060"/>
                </a:solidFill>
                <a:latin typeface="Arial Black" pitchFamily="34" charset="0"/>
                <a:cs typeface="Arial" pitchFamily="34" charset="0"/>
              </a:rPr>
              <a:t>Benefit of Software Framework(1)  </a:t>
            </a:r>
            <a:endParaRPr lang="ko-KR" altLang="en-US" sz="1600" i="1" dirty="0">
              <a:ln>
                <a:solidFill>
                  <a:schemeClr val="bg1">
                    <a:lumMod val="75000"/>
                  </a:schemeClr>
                </a:solidFill>
              </a:ln>
              <a:solidFill>
                <a:srgbClr val="002060"/>
              </a:solidFill>
              <a:latin typeface="Arial Black" pitchFamily="34" charset="0"/>
              <a:cs typeface="Arial" pitchFamily="34" charset="0"/>
            </a:endParaRPr>
          </a:p>
        </p:txBody>
      </p:sp>
      <p:sp>
        <p:nvSpPr>
          <p:cNvPr id="10" name="TextBox 9"/>
          <p:cNvSpPr txBox="1"/>
          <p:nvPr/>
        </p:nvSpPr>
        <p:spPr>
          <a:xfrm>
            <a:off x="357158" y="1000108"/>
            <a:ext cx="8604448" cy="707886"/>
          </a:xfrm>
          <a:prstGeom prst="rect">
            <a:avLst/>
          </a:prstGeom>
          <a:noFill/>
        </p:spPr>
        <p:txBody>
          <a:bodyPr wrap="square" rtlCol="0">
            <a:spAutoFit/>
          </a:bodyPr>
          <a:lstStyle/>
          <a:p>
            <a:pPr>
              <a:spcAft>
                <a:spcPts val="1200"/>
              </a:spcAft>
            </a:pPr>
            <a:r>
              <a:rPr lang="en-US" altLang="ko-KR" sz="2000" kern="1000" smtClean="0">
                <a:latin typeface="Arial" pitchFamily="34" charset="0"/>
                <a:cs typeface="Arial" pitchFamily="34" charset="0"/>
              </a:rPr>
              <a:t>Enhances IT service </a:t>
            </a:r>
            <a:r>
              <a:rPr lang="en-US" altLang="ko-KR" sz="2000" kern="1000" dirty="0" smtClean="0">
                <a:latin typeface="Arial" pitchFamily="34" charset="0"/>
                <a:cs typeface="Arial" pitchFamily="34" charset="0"/>
              </a:rPr>
              <a:t>quality </a:t>
            </a:r>
            <a:r>
              <a:rPr lang="en-US" altLang="ko-KR" sz="2000" kern="1000" smtClean="0">
                <a:latin typeface="Arial" pitchFamily="34" charset="0"/>
                <a:cs typeface="Arial" pitchFamily="34" charset="0"/>
              </a:rPr>
              <a:t>because developers </a:t>
            </a:r>
            <a:r>
              <a:rPr lang="en-US" altLang="ko-KR" sz="2000" kern="1000" dirty="0" smtClean="0">
                <a:latin typeface="Arial" pitchFamily="34" charset="0"/>
                <a:cs typeface="Arial" pitchFamily="34" charset="0"/>
              </a:rPr>
              <a:t>focus only </a:t>
            </a:r>
            <a:r>
              <a:rPr lang="en-US" altLang="ko-KR" sz="2000" kern="1000" smtClean="0">
                <a:latin typeface="Arial" pitchFamily="34" charset="0"/>
                <a:cs typeface="Arial" pitchFamily="34" charset="0"/>
              </a:rPr>
              <a:t>on their biusiness </a:t>
            </a:r>
            <a:r>
              <a:rPr lang="en-US" altLang="ko-KR" sz="2000" kern="1000" dirty="0" smtClean="0">
                <a:latin typeface="Arial" pitchFamily="34" charset="0"/>
                <a:cs typeface="Arial" pitchFamily="34" charset="0"/>
              </a:rPr>
              <a:t>logic while all the technical issues are handled by </a:t>
            </a:r>
            <a:r>
              <a:rPr lang="en-US" altLang="ko-KR" sz="2000" kern="1000" smtClean="0">
                <a:latin typeface="Arial" pitchFamily="34" charset="0"/>
                <a:cs typeface="Arial" pitchFamily="34" charset="0"/>
              </a:rPr>
              <a:t>SW framework</a:t>
            </a:r>
            <a:endParaRPr lang="en-US" altLang="ko-KR" sz="2000" kern="1000" dirty="0" smtClean="0">
              <a:latin typeface="Arial" pitchFamily="34" charset="0"/>
              <a:cs typeface="Arial" pitchFamily="34" charset="0"/>
            </a:endParaRPr>
          </a:p>
        </p:txBody>
      </p:sp>
      <p:grpSp>
        <p:nvGrpSpPr>
          <p:cNvPr id="2" name="그룹 11"/>
          <p:cNvGrpSpPr>
            <a:grpSpLocks/>
          </p:cNvGrpSpPr>
          <p:nvPr/>
        </p:nvGrpSpPr>
        <p:grpSpPr bwMode="auto">
          <a:xfrm>
            <a:off x="860167" y="2902736"/>
            <a:ext cx="3283448" cy="3179087"/>
            <a:chOff x="635009" y="1723858"/>
            <a:chExt cx="3771110" cy="3649848"/>
          </a:xfrm>
        </p:grpSpPr>
        <p:pic>
          <p:nvPicPr>
            <p:cNvPr id="32" name="Picture 6" descr="MCj03434150000[1]"/>
            <p:cNvPicPr>
              <a:picLocks noChangeAspect="1" noChangeArrowheads="1"/>
            </p:cNvPicPr>
            <p:nvPr/>
          </p:nvPicPr>
          <p:blipFill>
            <a:blip r:embed="rId3" cstate="print">
              <a:grayscl/>
            </a:blip>
            <a:srcRect/>
            <a:stretch>
              <a:fillRect/>
            </a:stretch>
          </p:blipFill>
          <p:spPr bwMode="auto">
            <a:xfrm>
              <a:off x="1757363" y="3282969"/>
              <a:ext cx="2090737" cy="2090737"/>
            </a:xfrm>
            <a:prstGeom prst="rect">
              <a:avLst/>
            </a:prstGeom>
            <a:noFill/>
            <a:ln w="9525">
              <a:noFill/>
              <a:miter lim="800000"/>
              <a:headEnd/>
              <a:tailEnd/>
            </a:ln>
          </p:spPr>
        </p:pic>
        <p:sp>
          <p:nvSpPr>
            <p:cNvPr id="33" name="Text Box 7"/>
            <p:cNvSpPr txBox="1">
              <a:spLocks noChangeArrowheads="1"/>
            </p:cNvSpPr>
            <p:nvPr/>
          </p:nvSpPr>
          <p:spPr bwMode="auto">
            <a:xfrm rot="20567358">
              <a:off x="752484" y="3924428"/>
              <a:ext cx="876637" cy="325437"/>
            </a:xfrm>
            <a:prstGeom prst="rect">
              <a:avLst/>
            </a:prstGeom>
            <a:noFill/>
            <a:ln w="6350" algn="ctr">
              <a:noFill/>
              <a:miter lim="800000"/>
              <a:headEnd/>
              <a:tailEnd/>
            </a:ln>
          </p:spPr>
          <p:txBody>
            <a:bodyPr wrap="none" lIns="72000" tIns="72000" rIns="72000" bIns="72000"/>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smtClean="0">
                  <a:solidFill>
                    <a:schemeClr val="tx1">
                      <a:lumMod val="50000"/>
                    </a:schemeClr>
                  </a:solidFill>
                  <a:latin typeface="Arial" pitchFamily="34" charset="0"/>
                  <a:ea typeface="맑은 고딕" pitchFamily="50" charset="-127"/>
                  <a:cs typeface="Arial" pitchFamily="34" charset="0"/>
                </a:rPr>
                <a:t>Business requirement?</a:t>
              </a:r>
              <a:endParaRPr lang="en-US" altLang="ko-KR" sz="1200" b="1" dirty="0">
                <a:solidFill>
                  <a:schemeClr val="tx1">
                    <a:lumMod val="50000"/>
                  </a:schemeClr>
                </a:solidFill>
                <a:latin typeface="Arial" pitchFamily="34" charset="0"/>
                <a:ea typeface="맑은 고딕" pitchFamily="50" charset="-127"/>
                <a:cs typeface="Arial" pitchFamily="34" charset="0"/>
              </a:endParaRPr>
            </a:p>
          </p:txBody>
        </p:sp>
        <p:sp>
          <p:nvSpPr>
            <p:cNvPr id="34" name="Text Box 10"/>
            <p:cNvSpPr txBox="1">
              <a:spLocks noChangeArrowheads="1"/>
            </p:cNvSpPr>
            <p:nvPr/>
          </p:nvSpPr>
          <p:spPr bwMode="auto">
            <a:xfrm rot="-902906">
              <a:off x="3396734" y="2627331"/>
              <a:ext cx="983040" cy="508000"/>
            </a:xfrm>
            <a:prstGeom prst="rect">
              <a:avLst/>
            </a:prstGeom>
            <a:noFill/>
            <a:ln w="6350" algn="ctr">
              <a:noFill/>
              <a:miter lim="800000"/>
              <a:headEnd/>
              <a:tailEnd/>
            </a:ln>
          </p:spPr>
          <p:txBody>
            <a:bodyPr wrap="none" lIns="72000" tIns="72000" rIns="72000" bIns="72000"/>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smtClean="0">
                  <a:solidFill>
                    <a:schemeClr val="tx1">
                      <a:lumMod val="50000"/>
                    </a:schemeClr>
                  </a:solidFill>
                  <a:latin typeface="Arial" pitchFamily="34" charset="0"/>
                  <a:ea typeface="맑은 고딕" pitchFamily="50" charset="-127"/>
                  <a:cs typeface="Arial" pitchFamily="34" charset="0"/>
                </a:rPr>
                <a:t>Interface with Tuxedo?</a:t>
              </a:r>
              <a:endParaRPr lang="ko-KR" altLang="en-US" sz="1200" b="1" dirty="0">
                <a:solidFill>
                  <a:schemeClr val="tx1">
                    <a:lumMod val="50000"/>
                  </a:schemeClr>
                </a:solidFill>
                <a:latin typeface="Arial" pitchFamily="34" charset="0"/>
                <a:ea typeface="맑은 고딕" pitchFamily="50" charset="-127"/>
                <a:cs typeface="Arial" pitchFamily="34" charset="0"/>
              </a:endParaRPr>
            </a:p>
          </p:txBody>
        </p:sp>
        <p:sp>
          <p:nvSpPr>
            <p:cNvPr id="35" name="Text Box 11"/>
            <p:cNvSpPr txBox="1">
              <a:spLocks noChangeArrowheads="1"/>
            </p:cNvSpPr>
            <p:nvPr/>
          </p:nvSpPr>
          <p:spPr bwMode="auto">
            <a:xfrm rot="-423433">
              <a:off x="850992" y="2889268"/>
              <a:ext cx="1027508" cy="325438"/>
            </a:xfrm>
            <a:prstGeom prst="rect">
              <a:avLst/>
            </a:prstGeom>
            <a:noFill/>
            <a:ln w="6350" algn="ctr">
              <a:noFill/>
              <a:miter lim="800000"/>
              <a:headEnd/>
              <a:tailEnd/>
            </a:ln>
          </p:spPr>
          <p:txBody>
            <a:bodyPr wrap="none" lIns="72000" tIns="72000" rIns="72000" bIns="72000"/>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a:solidFill>
                    <a:schemeClr val="tx1">
                      <a:lumMod val="50000"/>
                    </a:schemeClr>
                  </a:solidFill>
                  <a:latin typeface="Arial" pitchFamily="34" charset="0"/>
                  <a:ea typeface="맑은 고딕" pitchFamily="50" charset="-127"/>
                  <a:cs typeface="Arial" pitchFamily="34" charset="0"/>
                </a:rPr>
                <a:t>Thin Client?</a:t>
              </a:r>
            </a:p>
          </p:txBody>
        </p:sp>
        <p:sp>
          <p:nvSpPr>
            <p:cNvPr id="36" name="Text Box 14"/>
            <p:cNvSpPr txBox="1">
              <a:spLocks noChangeArrowheads="1"/>
            </p:cNvSpPr>
            <p:nvPr/>
          </p:nvSpPr>
          <p:spPr bwMode="auto">
            <a:xfrm rot="19725184">
              <a:off x="3864015" y="3769362"/>
              <a:ext cx="535193" cy="294395"/>
            </a:xfrm>
            <a:prstGeom prst="rect">
              <a:avLst/>
            </a:prstGeom>
            <a:noFill/>
            <a:ln w="6350" algn="ctr">
              <a:noFill/>
              <a:miter lim="800000"/>
              <a:headEnd/>
              <a:tailEnd/>
            </a:ln>
          </p:spPr>
          <p:txBody>
            <a:bodyPr wrap="none" lIns="72000" tIns="72000" rIns="72000" bIns="72000"/>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smtClean="0">
                  <a:solidFill>
                    <a:schemeClr val="tx1">
                      <a:lumMod val="50000"/>
                    </a:schemeClr>
                  </a:solidFill>
                  <a:latin typeface="Arial" pitchFamily="34" charset="0"/>
                  <a:ea typeface="맑은 고딕" pitchFamily="50" charset="-127"/>
                  <a:cs typeface="Arial" pitchFamily="34" charset="0"/>
                </a:rPr>
                <a:t>cache?</a:t>
              </a:r>
              <a:endParaRPr lang="en-US" altLang="ko-KR" sz="1200" b="1" dirty="0">
                <a:solidFill>
                  <a:schemeClr val="tx1">
                    <a:lumMod val="50000"/>
                  </a:schemeClr>
                </a:solidFill>
                <a:latin typeface="Arial" pitchFamily="34" charset="0"/>
                <a:ea typeface="맑은 고딕" pitchFamily="50" charset="-127"/>
                <a:cs typeface="Arial" pitchFamily="34" charset="0"/>
              </a:endParaRPr>
            </a:p>
          </p:txBody>
        </p:sp>
        <p:sp>
          <p:nvSpPr>
            <p:cNvPr id="38" name="Text Box 15"/>
            <p:cNvSpPr txBox="1">
              <a:spLocks noChangeArrowheads="1"/>
            </p:cNvSpPr>
            <p:nvPr/>
          </p:nvSpPr>
          <p:spPr bwMode="auto">
            <a:xfrm rot="19725184">
              <a:off x="2246613" y="2216091"/>
              <a:ext cx="862343" cy="325437"/>
            </a:xfrm>
            <a:prstGeom prst="rect">
              <a:avLst/>
            </a:prstGeom>
            <a:noFill/>
            <a:ln w="6350" algn="ctr">
              <a:noFill/>
              <a:miter lim="800000"/>
              <a:headEnd/>
              <a:tailEnd/>
            </a:ln>
          </p:spPr>
          <p:txBody>
            <a:bodyPr wrap="none" lIns="72000" tIns="72000" rIns="72000" bIns="72000"/>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a:solidFill>
                    <a:schemeClr val="tx1">
                      <a:lumMod val="50000"/>
                    </a:schemeClr>
                  </a:solidFill>
                  <a:latin typeface="Arial" pitchFamily="34" charset="0"/>
                  <a:ea typeface="맑은 고딕" pitchFamily="50" charset="-127"/>
                  <a:cs typeface="Arial" pitchFamily="34" charset="0"/>
                </a:rPr>
                <a:t>Operation</a:t>
              </a:r>
            </a:p>
          </p:txBody>
        </p:sp>
        <p:sp>
          <p:nvSpPr>
            <p:cNvPr id="39" name="Text Box 16"/>
            <p:cNvSpPr txBox="1">
              <a:spLocks noChangeArrowheads="1"/>
            </p:cNvSpPr>
            <p:nvPr/>
          </p:nvSpPr>
          <p:spPr bwMode="auto">
            <a:xfrm rot="-1173540">
              <a:off x="654066" y="2244743"/>
              <a:ext cx="876637" cy="325438"/>
            </a:xfrm>
            <a:prstGeom prst="rect">
              <a:avLst/>
            </a:prstGeom>
            <a:noFill/>
            <a:ln w="6350" algn="ctr">
              <a:noFill/>
              <a:miter lim="800000"/>
              <a:headEnd/>
              <a:tailEnd/>
            </a:ln>
          </p:spPr>
          <p:txBody>
            <a:bodyPr wrap="none" lIns="72000" tIns="72000" rIns="72000" bIns="72000"/>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smtClean="0">
                  <a:solidFill>
                    <a:schemeClr val="tx1">
                      <a:lumMod val="50000"/>
                    </a:schemeClr>
                  </a:solidFill>
                  <a:latin typeface="Arial" pitchFamily="34" charset="0"/>
                  <a:ea typeface="맑은 고딕" pitchFamily="50" charset="-127"/>
                  <a:cs typeface="Arial" pitchFamily="34" charset="0"/>
                </a:rPr>
                <a:t>Transaction control?</a:t>
              </a:r>
              <a:endParaRPr lang="en-US" altLang="ko-KR" sz="1200" b="1" dirty="0">
                <a:solidFill>
                  <a:schemeClr val="tx1">
                    <a:lumMod val="50000"/>
                  </a:schemeClr>
                </a:solidFill>
                <a:latin typeface="Arial" pitchFamily="34" charset="0"/>
                <a:ea typeface="맑은 고딕" pitchFamily="50" charset="-127"/>
                <a:cs typeface="Arial" pitchFamily="34" charset="0"/>
              </a:endParaRPr>
            </a:p>
          </p:txBody>
        </p:sp>
        <p:sp>
          <p:nvSpPr>
            <p:cNvPr id="40" name="Text Box 17"/>
            <p:cNvSpPr txBox="1">
              <a:spLocks noChangeArrowheads="1"/>
            </p:cNvSpPr>
            <p:nvPr/>
          </p:nvSpPr>
          <p:spPr bwMode="auto">
            <a:xfrm rot="470815">
              <a:off x="1247806" y="1723858"/>
              <a:ext cx="876636" cy="325437"/>
            </a:xfrm>
            <a:prstGeom prst="rect">
              <a:avLst/>
            </a:prstGeom>
            <a:noFill/>
            <a:ln w="6350" algn="ctr">
              <a:noFill/>
              <a:miter lim="800000"/>
              <a:headEnd/>
              <a:tailEnd/>
            </a:ln>
          </p:spPr>
          <p:txBody>
            <a:bodyPr wrap="none" lIns="72000" tIns="72000" rIns="72000" bIns="72000"/>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smtClean="0">
                  <a:solidFill>
                    <a:schemeClr val="tx1">
                      <a:lumMod val="50000"/>
                    </a:schemeClr>
                  </a:solidFill>
                  <a:latin typeface="Arial" pitchFamily="34" charset="0"/>
                  <a:ea typeface="맑은 고딕" pitchFamily="50" charset="-127"/>
                  <a:cs typeface="Arial" pitchFamily="34" charset="0"/>
                </a:rPr>
                <a:t>Error handling?</a:t>
              </a:r>
              <a:endParaRPr lang="en-US" altLang="ko-KR" sz="1200" b="1" dirty="0">
                <a:solidFill>
                  <a:schemeClr val="tx1">
                    <a:lumMod val="50000"/>
                  </a:schemeClr>
                </a:solidFill>
                <a:latin typeface="Arial" pitchFamily="34" charset="0"/>
                <a:ea typeface="맑은 고딕" pitchFamily="50" charset="-127"/>
                <a:cs typeface="Arial" pitchFamily="34" charset="0"/>
              </a:endParaRPr>
            </a:p>
          </p:txBody>
        </p:sp>
        <p:sp>
          <p:nvSpPr>
            <p:cNvPr id="41" name="Text Box 18"/>
            <p:cNvSpPr txBox="1">
              <a:spLocks noChangeArrowheads="1"/>
            </p:cNvSpPr>
            <p:nvPr/>
          </p:nvSpPr>
          <p:spPr bwMode="auto">
            <a:xfrm rot="21277741">
              <a:off x="2978477" y="2406520"/>
              <a:ext cx="876636" cy="325438"/>
            </a:xfrm>
            <a:prstGeom prst="rect">
              <a:avLst/>
            </a:prstGeom>
            <a:noFill/>
            <a:ln w="6350" algn="ctr">
              <a:noFill/>
              <a:miter lim="800000"/>
              <a:headEnd/>
              <a:tailEnd/>
            </a:ln>
          </p:spPr>
          <p:txBody>
            <a:bodyPr wrap="none" lIns="72000" tIns="72000" rIns="72000" bIns="72000"/>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smtClean="0">
                  <a:solidFill>
                    <a:schemeClr val="tx1">
                      <a:lumMod val="50000"/>
                    </a:schemeClr>
                  </a:solidFill>
                  <a:latin typeface="Arial" pitchFamily="34" charset="0"/>
                  <a:ea typeface="맑은 고딕" pitchFamily="50" charset="-127"/>
                  <a:cs typeface="Arial" pitchFamily="34" charset="0"/>
                </a:rPr>
                <a:t>Business functions?</a:t>
              </a:r>
              <a:endParaRPr lang="en-US" altLang="ko-KR" sz="1200" b="1" dirty="0">
                <a:solidFill>
                  <a:schemeClr val="tx1">
                    <a:lumMod val="50000"/>
                  </a:schemeClr>
                </a:solidFill>
                <a:latin typeface="Arial" pitchFamily="34" charset="0"/>
                <a:ea typeface="맑은 고딕" pitchFamily="50" charset="-127"/>
                <a:cs typeface="Arial" pitchFamily="34" charset="0"/>
              </a:endParaRPr>
            </a:p>
          </p:txBody>
        </p:sp>
        <p:sp>
          <p:nvSpPr>
            <p:cNvPr id="42" name="Text Box 19"/>
            <p:cNvSpPr txBox="1">
              <a:spLocks noChangeArrowheads="1"/>
            </p:cNvSpPr>
            <p:nvPr/>
          </p:nvSpPr>
          <p:spPr bwMode="auto">
            <a:xfrm rot="19725184">
              <a:off x="1999834" y="2144556"/>
              <a:ext cx="533605" cy="325437"/>
            </a:xfrm>
            <a:prstGeom prst="rect">
              <a:avLst/>
            </a:prstGeom>
            <a:noFill/>
            <a:ln w="6350" algn="ctr">
              <a:noFill/>
              <a:miter lim="800000"/>
              <a:headEnd/>
              <a:tailEnd/>
            </a:ln>
          </p:spPr>
          <p:txBody>
            <a:bodyPr wrap="none" lIns="72000" tIns="72000" rIns="72000" bIns="72000"/>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smtClean="0">
                  <a:solidFill>
                    <a:schemeClr val="tx1">
                      <a:lumMod val="50000"/>
                    </a:schemeClr>
                  </a:solidFill>
                  <a:latin typeface="Arial" pitchFamily="34" charset="0"/>
                  <a:ea typeface="맑은 고딕" pitchFamily="50" charset="-127"/>
                  <a:cs typeface="Arial" pitchFamily="34" charset="0"/>
                </a:rPr>
                <a:t>Screen layout?</a:t>
              </a:r>
              <a:endParaRPr lang="en-US" altLang="ko-KR" sz="1200" b="1" dirty="0">
                <a:solidFill>
                  <a:schemeClr val="tx1">
                    <a:lumMod val="50000"/>
                  </a:schemeClr>
                </a:solidFill>
                <a:latin typeface="Arial" pitchFamily="34" charset="0"/>
                <a:ea typeface="맑은 고딕" pitchFamily="50" charset="-127"/>
                <a:cs typeface="Arial" pitchFamily="34" charset="0"/>
              </a:endParaRPr>
            </a:p>
          </p:txBody>
        </p:sp>
        <p:sp>
          <p:nvSpPr>
            <p:cNvPr id="43" name="Text Box 20"/>
            <p:cNvSpPr txBox="1">
              <a:spLocks noChangeArrowheads="1"/>
            </p:cNvSpPr>
            <p:nvPr/>
          </p:nvSpPr>
          <p:spPr bwMode="auto">
            <a:xfrm rot="3424103">
              <a:off x="3805188" y="4452686"/>
              <a:ext cx="876300" cy="325562"/>
            </a:xfrm>
            <a:prstGeom prst="rect">
              <a:avLst/>
            </a:prstGeom>
            <a:noFill/>
            <a:ln w="6350" algn="ctr">
              <a:noFill/>
              <a:miter lim="800000"/>
              <a:headEnd/>
              <a:tailEnd/>
            </a:ln>
          </p:spPr>
          <p:txBody>
            <a:bodyPr wrap="none" lIns="72000" tIns="72000" rIns="72000" bIns="72000"/>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smtClean="0">
                  <a:solidFill>
                    <a:schemeClr val="tx1">
                      <a:lumMod val="50000"/>
                    </a:schemeClr>
                  </a:solidFill>
                  <a:latin typeface="Arial" pitchFamily="34" charset="0"/>
                  <a:ea typeface="맑은 고딕" pitchFamily="50" charset="-127"/>
                  <a:cs typeface="Arial" pitchFamily="34" charset="0"/>
                </a:rPr>
                <a:t>Business log</a:t>
              </a:r>
              <a:endParaRPr lang="en-US" altLang="ko-KR" sz="1200" b="1" dirty="0">
                <a:solidFill>
                  <a:schemeClr val="tx1">
                    <a:lumMod val="50000"/>
                  </a:schemeClr>
                </a:solidFill>
                <a:latin typeface="Arial" pitchFamily="34" charset="0"/>
                <a:ea typeface="맑은 고딕" pitchFamily="50" charset="-127"/>
                <a:cs typeface="Arial" pitchFamily="34" charset="0"/>
              </a:endParaRPr>
            </a:p>
          </p:txBody>
        </p:sp>
        <p:sp>
          <p:nvSpPr>
            <p:cNvPr id="44" name="Text Box 22"/>
            <p:cNvSpPr txBox="1">
              <a:spLocks noChangeArrowheads="1"/>
            </p:cNvSpPr>
            <p:nvPr/>
          </p:nvSpPr>
          <p:spPr bwMode="auto">
            <a:xfrm rot="-1874816">
              <a:off x="1459239" y="3281381"/>
              <a:ext cx="892518" cy="325437"/>
            </a:xfrm>
            <a:prstGeom prst="rect">
              <a:avLst/>
            </a:prstGeom>
            <a:noFill/>
            <a:ln w="6350" algn="ctr">
              <a:noFill/>
              <a:miter lim="800000"/>
              <a:headEnd/>
              <a:tailEnd/>
            </a:ln>
          </p:spPr>
          <p:txBody>
            <a:bodyPr wrap="none" lIns="72000" tIns="72000" rIns="72000" bIns="72000"/>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smtClean="0">
                  <a:solidFill>
                    <a:schemeClr val="tx1">
                      <a:lumMod val="50000"/>
                    </a:schemeClr>
                  </a:solidFill>
                  <a:latin typeface="Arial" pitchFamily="34" charset="0"/>
                  <a:ea typeface="맑은 고딕" pitchFamily="50" charset="-127"/>
                  <a:cs typeface="Arial" pitchFamily="34" charset="0"/>
                </a:rPr>
                <a:t>Framework A</a:t>
              </a:r>
              <a:endParaRPr lang="en-US" altLang="ko-KR" sz="1200" b="1" dirty="0">
                <a:solidFill>
                  <a:schemeClr val="tx1">
                    <a:lumMod val="50000"/>
                  </a:schemeClr>
                </a:solidFill>
                <a:latin typeface="Arial" pitchFamily="34" charset="0"/>
                <a:ea typeface="맑은 고딕" pitchFamily="50" charset="-127"/>
                <a:cs typeface="Arial" pitchFamily="34" charset="0"/>
              </a:endParaRPr>
            </a:p>
          </p:txBody>
        </p:sp>
        <p:sp>
          <p:nvSpPr>
            <p:cNvPr id="45" name="Text Box 23"/>
            <p:cNvSpPr txBox="1">
              <a:spLocks noChangeArrowheads="1"/>
            </p:cNvSpPr>
            <p:nvPr/>
          </p:nvSpPr>
          <p:spPr bwMode="auto">
            <a:xfrm rot="-372283">
              <a:off x="2875833" y="3136918"/>
              <a:ext cx="876637" cy="325438"/>
            </a:xfrm>
            <a:prstGeom prst="rect">
              <a:avLst/>
            </a:prstGeom>
            <a:noFill/>
            <a:ln w="6350" algn="ctr">
              <a:noFill/>
              <a:miter lim="800000"/>
              <a:headEnd/>
              <a:tailEnd/>
            </a:ln>
          </p:spPr>
          <p:txBody>
            <a:bodyPr wrap="none" lIns="72000" tIns="72000" rIns="72000" bIns="72000"/>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smtClean="0">
                  <a:solidFill>
                    <a:schemeClr val="tx1">
                      <a:lumMod val="50000"/>
                    </a:schemeClr>
                  </a:solidFill>
                  <a:latin typeface="Arial" pitchFamily="34" charset="0"/>
                  <a:ea typeface="맑은 고딕" pitchFamily="50" charset="-127"/>
                  <a:cs typeface="Arial" pitchFamily="34" charset="0"/>
                </a:rPr>
                <a:t>Text transformation?</a:t>
              </a:r>
              <a:endParaRPr lang="en-US" altLang="ko-KR" sz="1200" b="1" dirty="0">
                <a:solidFill>
                  <a:schemeClr val="tx1">
                    <a:lumMod val="50000"/>
                  </a:schemeClr>
                </a:solidFill>
                <a:latin typeface="Arial" pitchFamily="34" charset="0"/>
                <a:ea typeface="맑은 고딕" pitchFamily="50" charset="-127"/>
                <a:cs typeface="Arial" pitchFamily="34" charset="0"/>
              </a:endParaRPr>
            </a:p>
          </p:txBody>
        </p:sp>
        <p:sp>
          <p:nvSpPr>
            <p:cNvPr id="46" name="Text Box 24"/>
            <p:cNvSpPr txBox="1">
              <a:spLocks noChangeArrowheads="1"/>
            </p:cNvSpPr>
            <p:nvPr/>
          </p:nvSpPr>
          <p:spPr bwMode="auto">
            <a:xfrm rot="-1032642">
              <a:off x="635009" y="3281381"/>
              <a:ext cx="1025919" cy="325437"/>
            </a:xfrm>
            <a:prstGeom prst="rect">
              <a:avLst/>
            </a:prstGeom>
            <a:noFill/>
            <a:ln w="6350" algn="ctr">
              <a:noFill/>
              <a:miter lim="800000"/>
              <a:headEnd/>
              <a:tailEnd/>
            </a:ln>
          </p:spPr>
          <p:txBody>
            <a:bodyPr wrap="none" lIns="72000" tIns="72000" rIns="72000" bIns="72000"/>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smtClean="0">
                  <a:solidFill>
                    <a:schemeClr val="tx1">
                      <a:lumMod val="50000"/>
                    </a:schemeClr>
                  </a:solidFill>
                  <a:latin typeface="Arial" pitchFamily="34" charset="0"/>
                  <a:ea typeface="맑은 고딕" pitchFamily="50" charset="-127"/>
                  <a:cs typeface="Arial" pitchFamily="34" charset="0"/>
                </a:rPr>
                <a:t>System log?</a:t>
              </a:r>
              <a:endParaRPr lang="en-US" altLang="ko-KR" sz="1200" b="1" dirty="0">
                <a:solidFill>
                  <a:schemeClr val="tx1">
                    <a:lumMod val="50000"/>
                  </a:schemeClr>
                </a:solidFill>
                <a:latin typeface="Arial" pitchFamily="34" charset="0"/>
                <a:ea typeface="맑은 고딕" pitchFamily="50" charset="-127"/>
                <a:cs typeface="Arial" pitchFamily="34" charset="0"/>
              </a:endParaRPr>
            </a:p>
          </p:txBody>
        </p:sp>
        <p:sp>
          <p:nvSpPr>
            <p:cNvPr id="47" name="Text Box 26"/>
            <p:cNvSpPr txBox="1">
              <a:spLocks noChangeArrowheads="1"/>
            </p:cNvSpPr>
            <p:nvPr/>
          </p:nvSpPr>
          <p:spPr bwMode="auto">
            <a:xfrm rot="420363">
              <a:off x="1081269" y="4622818"/>
              <a:ext cx="535193" cy="325438"/>
            </a:xfrm>
            <a:prstGeom prst="rect">
              <a:avLst/>
            </a:prstGeom>
            <a:noFill/>
            <a:ln w="6350" algn="ctr">
              <a:noFill/>
              <a:miter lim="800000"/>
              <a:headEnd/>
              <a:tailEnd/>
            </a:ln>
          </p:spPr>
          <p:txBody>
            <a:bodyPr wrap="none" lIns="72000" tIns="72000" rIns="72000" bIns="72000"/>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smtClean="0">
                  <a:solidFill>
                    <a:schemeClr val="tx1">
                      <a:lumMod val="50000"/>
                    </a:schemeClr>
                  </a:solidFill>
                  <a:latin typeface="Arial" pitchFamily="34" charset="0"/>
                  <a:ea typeface="맑은 고딕" pitchFamily="50" charset="-127"/>
                  <a:cs typeface="Arial" pitchFamily="34" charset="0"/>
                </a:rPr>
                <a:t>Batch?</a:t>
              </a:r>
              <a:endParaRPr lang="en-US" altLang="ko-KR" sz="1200" b="1" dirty="0">
                <a:solidFill>
                  <a:schemeClr val="tx1">
                    <a:lumMod val="50000"/>
                  </a:schemeClr>
                </a:solidFill>
                <a:latin typeface="Arial" pitchFamily="34" charset="0"/>
                <a:ea typeface="맑은 고딕" pitchFamily="50" charset="-127"/>
                <a:cs typeface="Arial" pitchFamily="34" charset="0"/>
              </a:endParaRPr>
            </a:p>
          </p:txBody>
        </p:sp>
        <p:sp>
          <p:nvSpPr>
            <p:cNvPr id="48" name="Text Box 27"/>
            <p:cNvSpPr txBox="1">
              <a:spLocks noChangeArrowheads="1"/>
            </p:cNvSpPr>
            <p:nvPr/>
          </p:nvSpPr>
          <p:spPr bwMode="auto">
            <a:xfrm rot="468918">
              <a:off x="3211814" y="1794424"/>
              <a:ext cx="1025919" cy="354297"/>
            </a:xfrm>
            <a:prstGeom prst="rect">
              <a:avLst/>
            </a:prstGeom>
            <a:noFill/>
            <a:ln w="6350" algn="ctr">
              <a:noFill/>
              <a:miter lim="800000"/>
              <a:headEnd/>
              <a:tailEnd/>
            </a:ln>
          </p:spPr>
          <p:txBody>
            <a:bodyPr wrap="none" lIns="72000" tIns="72000" rIns="72000" bIns="72000"/>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smtClean="0">
                  <a:solidFill>
                    <a:schemeClr val="tx1">
                      <a:lumMod val="50000"/>
                    </a:schemeClr>
                  </a:solidFill>
                  <a:latin typeface="Arial" pitchFamily="34" charset="0"/>
                  <a:ea typeface="맑은 고딕" pitchFamily="50" charset="-127"/>
                  <a:cs typeface="Arial" pitchFamily="34" charset="0"/>
                </a:rPr>
                <a:t>Package composition?</a:t>
              </a:r>
              <a:endParaRPr lang="en-US" altLang="ko-KR" sz="1200" b="1" dirty="0">
                <a:solidFill>
                  <a:schemeClr val="tx1">
                    <a:lumMod val="50000"/>
                  </a:schemeClr>
                </a:solidFill>
                <a:latin typeface="Arial" pitchFamily="34" charset="0"/>
                <a:ea typeface="맑은 고딕" pitchFamily="50" charset="-127"/>
                <a:cs typeface="Arial" pitchFamily="34" charset="0"/>
              </a:endParaRPr>
            </a:p>
          </p:txBody>
        </p:sp>
      </p:grpSp>
      <p:sp>
        <p:nvSpPr>
          <p:cNvPr id="13" name="AutoShape 43"/>
          <p:cNvSpPr>
            <a:spLocks noChangeArrowheads="1"/>
          </p:cNvSpPr>
          <p:nvPr/>
        </p:nvSpPr>
        <p:spPr bwMode="auto">
          <a:xfrm rot="5400000">
            <a:off x="3020551" y="4197474"/>
            <a:ext cx="3249612" cy="254000"/>
          </a:xfrm>
          <a:prstGeom prst="triangle">
            <a:avLst>
              <a:gd name="adj" fmla="val 50000"/>
            </a:avLst>
          </a:prstGeom>
          <a:ln>
            <a:noFill/>
            <a:headEnd/>
            <a:tailEnd/>
          </a:ln>
        </p:spPr>
        <p:style>
          <a:lnRef idx="1">
            <a:schemeClr val="dk1"/>
          </a:lnRef>
          <a:fillRef idx="1003">
            <a:schemeClr val="dk1"/>
          </a:fillRef>
          <a:effectRef idx="1">
            <a:schemeClr val="dk1"/>
          </a:effectRef>
          <a:fontRef idx="minor">
            <a:schemeClr val="dk1"/>
          </a:fontRef>
        </p:style>
        <p:txBody>
          <a:bodyPr lIns="72000" tIns="72000" rIns="72000" bIns="72000" anchor="ctr"/>
          <a:lstStyle>
            <a:defPPr>
              <a:defRPr lang="ko-KR"/>
            </a:defPPr>
            <a:lvl1pPr marL="0" algn="l" defTabSz="914400" rtl="0" eaLnBrk="1" latinLnBrk="1" hangingPunct="1">
              <a:defRPr sz="1800" kern="1200">
                <a:solidFill>
                  <a:schemeClr val="dk1"/>
                </a:solidFill>
                <a:latin typeface="+mn-lt"/>
                <a:ea typeface="+mn-ea"/>
                <a:cs typeface="+mn-cs"/>
              </a:defRPr>
            </a:lvl1pPr>
            <a:lvl2pPr marL="457200" algn="l" defTabSz="914400" rtl="0" eaLnBrk="1" latinLnBrk="1" hangingPunct="1">
              <a:defRPr sz="1800" kern="1200">
                <a:solidFill>
                  <a:schemeClr val="dk1"/>
                </a:solidFill>
                <a:latin typeface="+mn-lt"/>
                <a:ea typeface="+mn-ea"/>
                <a:cs typeface="+mn-cs"/>
              </a:defRPr>
            </a:lvl2pPr>
            <a:lvl3pPr marL="914400" algn="l" defTabSz="914400" rtl="0" eaLnBrk="1" latinLnBrk="1" hangingPunct="1">
              <a:defRPr sz="1800" kern="1200">
                <a:solidFill>
                  <a:schemeClr val="dk1"/>
                </a:solidFill>
                <a:latin typeface="+mn-lt"/>
                <a:ea typeface="+mn-ea"/>
                <a:cs typeface="+mn-cs"/>
              </a:defRPr>
            </a:lvl3pPr>
            <a:lvl4pPr marL="1371600" algn="l" defTabSz="914400" rtl="0" eaLnBrk="1" latinLnBrk="1" hangingPunct="1">
              <a:defRPr sz="1800" kern="1200">
                <a:solidFill>
                  <a:schemeClr val="dk1"/>
                </a:solidFill>
                <a:latin typeface="+mn-lt"/>
                <a:ea typeface="+mn-ea"/>
                <a:cs typeface="+mn-cs"/>
              </a:defRPr>
            </a:lvl4pPr>
            <a:lvl5pPr marL="1828800" algn="l" defTabSz="914400" rtl="0" eaLnBrk="1" latinLnBrk="1" hangingPunct="1">
              <a:defRPr sz="1800" kern="1200">
                <a:solidFill>
                  <a:schemeClr val="dk1"/>
                </a:solidFill>
                <a:latin typeface="+mn-lt"/>
                <a:ea typeface="+mn-ea"/>
                <a:cs typeface="+mn-cs"/>
              </a:defRPr>
            </a:lvl5pPr>
            <a:lvl6pPr marL="2286000" algn="l" defTabSz="914400" rtl="0" eaLnBrk="1" latinLnBrk="1" hangingPunct="1">
              <a:defRPr sz="1800" kern="1200">
                <a:solidFill>
                  <a:schemeClr val="dk1"/>
                </a:solidFill>
                <a:latin typeface="+mn-lt"/>
                <a:ea typeface="+mn-ea"/>
                <a:cs typeface="+mn-cs"/>
              </a:defRPr>
            </a:lvl6pPr>
            <a:lvl7pPr marL="2743200" algn="l" defTabSz="914400" rtl="0" eaLnBrk="1" latinLnBrk="1" hangingPunct="1">
              <a:defRPr sz="1800" kern="1200">
                <a:solidFill>
                  <a:schemeClr val="dk1"/>
                </a:solidFill>
                <a:latin typeface="+mn-lt"/>
                <a:ea typeface="+mn-ea"/>
                <a:cs typeface="+mn-cs"/>
              </a:defRPr>
            </a:lvl7pPr>
            <a:lvl8pPr marL="3200400" algn="l" defTabSz="914400" rtl="0" eaLnBrk="1" latinLnBrk="1" hangingPunct="1">
              <a:defRPr sz="1800" kern="1200">
                <a:solidFill>
                  <a:schemeClr val="dk1"/>
                </a:solidFill>
                <a:latin typeface="+mn-lt"/>
                <a:ea typeface="+mn-ea"/>
                <a:cs typeface="+mn-cs"/>
              </a:defRPr>
            </a:lvl8pPr>
            <a:lvl9pPr marL="3657600" algn="l" defTabSz="914400" rtl="0" eaLnBrk="1" latinLnBrk="1" hangingPunct="1">
              <a:defRPr sz="1800" kern="1200">
                <a:solidFill>
                  <a:schemeClr val="dk1"/>
                </a:solidFill>
                <a:latin typeface="+mn-lt"/>
                <a:ea typeface="+mn-ea"/>
                <a:cs typeface="+mn-cs"/>
              </a:defRPr>
            </a:lvl9pPr>
          </a:lstStyle>
          <a:p>
            <a:pPr>
              <a:defRPr/>
            </a:pPr>
            <a:endParaRPr lang="ko-KR" altLang="en-US">
              <a:solidFill>
                <a:schemeClr val="tx1">
                  <a:lumMod val="50000"/>
                </a:schemeClr>
              </a:solidFill>
              <a:latin typeface="Arial" pitchFamily="34" charset="0"/>
              <a:ea typeface="맑은 고딕" pitchFamily="50" charset="-127"/>
              <a:cs typeface="Arial" pitchFamily="34" charset="0"/>
            </a:endParaRPr>
          </a:p>
        </p:txBody>
      </p:sp>
      <p:grpSp>
        <p:nvGrpSpPr>
          <p:cNvPr id="3" name="그룹 4"/>
          <p:cNvGrpSpPr/>
          <p:nvPr/>
        </p:nvGrpSpPr>
        <p:grpSpPr>
          <a:xfrm>
            <a:off x="4928627" y="2766970"/>
            <a:ext cx="3242392" cy="3338140"/>
            <a:chOff x="5118405" y="2791965"/>
            <a:chExt cx="4029832" cy="3938003"/>
          </a:xfrm>
        </p:grpSpPr>
        <p:sp>
          <p:nvSpPr>
            <p:cNvPr id="11" name="정육면체 10"/>
            <p:cNvSpPr/>
            <p:nvPr/>
          </p:nvSpPr>
          <p:spPr>
            <a:xfrm>
              <a:off x="5389581" y="4729704"/>
              <a:ext cx="3286148" cy="2000264"/>
            </a:xfrm>
            <a:prstGeom prst="cube">
              <a:avLst>
                <a:gd name="adj" fmla="val 21952"/>
              </a:avLst>
            </a:prstGeom>
          </p:spPr>
          <p:style>
            <a:lnRef idx="1">
              <a:schemeClr val="dk1"/>
            </a:lnRef>
            <a:fillRef idx="2">
              <a:schemeClr val="dk1"/>
            </a:fillRef>
            <a:effectRef idx="1">
              <a:schemeClr val="dk1"/>
            </a:effectRef>
            <a:fontRef idx="minor">
              <a:schemeClr val="dk1"/>
            </a:fontRef>
          </p:style>
          <p:txBody>
            <a:bodyPr rtlCol="0" anchor="ctr"/>
            <a:lstStyle>
              <a:defPPr>
                <a:defRPr lang="ko-KR"/>
              </a:defPPr>
              <a:lvl1pPr marL="0" algn="l" defTabSz="914400" rtl="0" eaLnBrk="1" latinLnBrk="1" hangingPunct="1">
                <a:defRPr sz="1800" kern="1200">
                  <a:solidFill>
                    <a:schemeClr val="dk1"/>
                  </a:solidFill>
                  <a:latin typeface="+mn-lt"/>
                  <a:ea typeface="+mn-ea"/>
                  <a:cs typeface="+mn-cs"/>
                </a:defRPr>
              </a:lvl1pPr>
              <a:lvl2pPr marL="457200" algn="l" defTabSz="914400" rtl="0" eaLnBrk="1" latinLnBrk="1" hangingPunct="1">
                <a:defRPr sz="1800" kern="1200">
                  <a:solidFill>
                    <a:schemeClr val="dk1"/>
                  </a:solidFill>
                  <a:latin typeface="+mn-lt"/>
                  <a:ea typeface="+mn-ea"/>
                  <a:cs typeface="+mn-cs"/>
                </a:defRPr>
              </a:lvl2pPr>
              <a:lvl3pPr marL="914400" algn="l" defTabSz="914400" rtl="0" eaLnBrk="1" latinLnBrk="1" hangingPunct="1">
                <a:defRPr sz="1800" kern="1200">
                  <a:solidFill>
                    <a:schemeClr val="dk1"/>
                  </a:solidFill>
                  <a:latin typeface="+mn-lt"/>
                  <a:ea typeface="+mn-ea"/>
                  <a:cs typeface="+mn-cs"/>
                </a:defRPr>
              </a:lvl3pPr>
              <a:lvl4pPr marL="1371600" algn="l" defTabSz="914400" rtl="0" eaLnBrk="1" latinLnBrk="1" hangingPunct="1">
                <a:defRPr sz="1800" kern="1200">
                  <a:solidFill>
                    <a:schemeClr val="dk1"/>
                  </a:solidFill>
                  <a:latin typeface="+mn-lt"/>
                  <a:ea typeface="+mn-ea"/>
                  <a:cs typeface="+mn-cs"/>
                </a:defRPr>
              </a:lvl4pPr>
              <a:lvl5pPr marL="1828800" algn="l" defTabSz="914400" rtl="0" eaLnBrk="1" latinLnBrk="1" hangingPunct="1">
                <a:defRPr sz="1800" kern="1200">
                  <a:solidFill>
                    <a:schemeClr val="dk1"/>
                  </a:solidFill>
                  <a:latin typeface="+mn-lt"/>
                  <a:ea typeface="+mn-ea"/>
                  <a:cs typeface="+mn-cs"/>
                </a:defRPr>
              </a:lvl5pPr>
              <a:lvl6pPr marL="2286000" algn="l" defTabSz="914400" rtl="0" eaLnBrk="1" latinLnBrk="1" hangingPunct="1">
                <a:defRPr sz="1800" kern="1200">
                  <a:solidFill>
                    <a:schemeClr val="dk1"/>
                  </a:solidFill>
                  <a:latin typeface="+mn-lt"/>
                  <a:ea typeface="+mn-ea"/>
                  <a:cs typeface="+mn-cs"/>
                </a:defRPr>
              </a:lvl6pPr>
              <a:lvl7pPr marL="2743200" algn="l" defTabSz="914400" rtl="0" eaLnBrk="1" latinLnBrk="1" hangingPunct="1">
                <a:defRPr sz="1800" kern="1200">
                  <a:solidFill>
                    <a:schemeClr val="dk1"/>
                  </a:solidFill>
                  <a:latin typeface="+mn-lt"/>
                  <a:ea typeface="+mn-ea"/>
                  <a:cs typeface="+mn-cs"/>
                </a:defRPr>
              </a:lvl7pPr>
              <a:lvl8pPr marL="3200400" algn="l" defTabSz="914400" rtl="0" eaLnBrk="1" latinLnBrk="1" hangingPunct="1">
                <a:defRPr sz="1800" kern="1200">
                  <a:solidFill>
                    <a:schemeClr val="dk1"/>
                  </a:solidFill>
                  <a:latin typeface="+mn-lt"/>
                  <a:ea typeface="+mn-ea"/>
                  <a:cs typeface="+mn-cs"/>
                </a:defRPr>
              </a:lvl8pPr>
              <a:lvl9pPr marL="3657600" algn="l" defTabSz="914400" rtl="0" eaLnBrk="1" latinLnBrk="1" hangingPunct="1">
                <a:defRPr sz="1800" kern="1200">
                  <a:solidFill>
                    <a:schemeClr val="dk1"/>
                  </a:solidFill>
                  <a:latin typeface="+mn-lt"/>
                  <a:ea typeface="+mn-ea"/>
                  <a:cs typeface="+mn-cs"/>
                </a:defRPr>
              </a:lvl9pPr>
            </a:lstStyle>
            <a:p>
              <a:pPr algn="ctr"/>
              <a:endParaRPr lang="ko-KR" altLang="en-US"/>
            </a:p>
          </p:txBody>
        </p:sp>
        <p:sp>
          <p:nvSpPr>
            <p:cNvPr id="14" name="Text Box 36"/>
            <p:cNvSpPr txBox="1">
              <a:spLocks noChangeArrowheads="1"/>
            </p:cNvSpPr>
            <p:nvPr/>
          </p:nvSpPr>
          <p:spPr bwMode="auto">
            <a:xfrm rot="20567358">
              <a:off x="5915660" y="2791965"/>
              <a:ext cx="876300" cy="325438"/>
            </a:xfrm>
            <a:prstGeom prst="rect">
              <a:avLst/>
            </a:prstGeom>
            <a:noFill/>
            <a:ln w="6350" algn="ctr">
              <a:noFill/>
              <a:miter lim="800000"/>
              <a:headEnd/>
              <a:tailEnd/>
            </a:ln>
          </p:spPr>
          <p:txBody>
            <a:bodyPr wrap="none" lIns="72000" tIns="72000" rIns="72000" bIns="72000"/>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auto" latinLnBrk="0">
                <a:spcBef>
                  <a:spcPts val="0"/>
                </a:spcBef>
                <a:spcAft>
                  <a:spcPts val="0"/>
                </a:spcAft>
                <a:defRPr/>
              </a:pPr>
              <a:r>
                <a:rPr kumimoji="0" lang="en-US" altLang="ko-KR" sz="1200" b="1" kern="0" dirty="0" smtClean="0">
                  <a:solidFill>
                    <a:schemeClr val="tx1">
                      <a:lumMod val="50000"/>
                    </a:schemeClr>
                  </a:solidFill>
                  <a:latin typeface="Arial" pitchFamily="34" charset="0"/>
                  <a:ea typeface="맑은 고딕" pitchFamily="50" charset="-127"/>
                  <a:cs typeface="Arial" pitchFamily="34" charset="0"/>
                </a:rPr>
                <a:t>Business requirement?</a:t>
              </a:r>
              <a:endParaRPr kumimoji="0" lang="en-US" altLang="ko-KR" sz="1200" b="1" kern="0" dirty="0">
                <a:solidFill>
                  <a:schemeClr val="tx1">
                    <a:lumMod val="50000"/>
                  </a:schemeClr>
                </a:solidFill>
                <a:latin typeface="Arial" pitchFamily="34" charset="0"/>
                <a:ea typeface="맑은 고딕" pitchFamily="50" charset="-127"/>
                <a:cs typeface="Arial" pitchFamily="34" charset="0"/>
              </a:endParaRPr>
            </a:p>
          </p:txBody>
        </p:sp>
        <p:sp>
          <p:nvSpPr>
            <p:cNvPr id="15" name="Text Box 37"/>
            <p:cNvSpPr txBox="1">
              <a:spLocks noChangeArrowheads="1"/>
            </p:cNvSpPr>
            <p:nvPr/>
          </p:nvSpPr>
          <p:spPr bwMode="auto">
            <a:xfrm rot="552194">
              <a:off x="7918781" y="2956451"/>
              <a:ext cx="877887" cy="325437"/>
            </a:xfrm>
            <a:prstGeom prst="rect">
              <a:avLst/>
            </a:prstGeom>
            <a:noFill/>
            <a:ln w="6350" algn="ctr">
              <a:noFill/>
              <a:miter lim="800000"/>
              <a:headEnd/>
              <a:tailEnd/>
            </a:ln>
          </p:spPr>
          <p:txBody>
            <a:bodyPr wrap="none" lIns="72000" tIns="72000" rIns="72000" bIns="72000"/>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auto" latinLnBrk="0">
                <a:spcBef>
                  <a:spcPts val="0"/>
                </a:spcBef>
                <a:spcAft>
                  <a:spcPts val="0"/>
                </a:spcAft>
                <a:defRPr/>
              </a:pPr>
              <a:r>
                <a:rPr kumimoji="0" lang="en-US" altLang="ko-KR" sz="1200" b="1" kern="0" dirty="0" smtClean="0">
                  <a:solidFill>
                    <a:schemeClr val="tx1">
                      <a:lumMod val="50000"/>
                    </a:schemeClr>
                  </a:solidFill>
                  <a:latin typeface="Arial" pitchFamily="34" charset="0"/>
                  <a:ea typeface="맑은 고딕" pitchFamily="50" charset="-127"/>
                  <a:cs typeface="Arial" pitchFamily="34" charset="0"/>
                </a:rPr>
                <a:t>Business functions?</a:t>
              </a:r>
              <a:endParaRPr kumimoji="0" lang="en-US" altLang="ko-KR" sz="1200" b="1" kern="0" dirty="0">
                <a:solidFill>
                  <a:schemeClr val="tx1">
                    <a:lumMod val="50000"/>
                  </a:schemeClr>
                </a:solidFill>
                <a:latin typeface="Arial" pitchFamily="34" charset="0"/>
                <a:ea typeface="맑은 고딕" pitchFamily="50" charset="-127"/>
                <a:cs typeface="Arial" pitchFamily="34" charset="0"/>
              </a:endParaRPr>
            </a:p>
          </p:txBody>
        </p:sp>
        <p:sp>
          <p:nvSpPr>
            <p:cNvPr id="16" name="Text Box 38"/>
            <p:cNvSpPr txBox="1">
              <a:spLocks noChangeArrowheads="1"/>
            </p:cNvSpPr>
            <p:nvPr/>
          </p:nvSpPr>
          <p:spPr bwMode="auto">
            <a:xfrm rot="2164139">
              <a:off x="8271937" y="3713444"/>
              <a:ext cx="876300" cy="325437"/>
            </a:xfrm>
            <a:prstGeom prst="rect">
              <a:avLst/>
            </a:prstGeom>
            <a:noFill/>
            <a:ln w="6350" algn="ctr">
              <a:noFill/>
              <a:miter lim="800000"/>
              <a:headEnd/>
              <a:tailEnd/>
            </a:ln>
          </p:spPr>
          <p:txBody>
            <a:bodyPr wrap="none" lIns="72000" tIns="72000" rIns="72000" bIns="72000"/>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auto" latinLnBrk="0">
                <a:spcBef>
                  <a:spcPts val="0"/>
                </a:spcBef>
                <a:spcAft>
                  <a:spcPts val="0"/>
                </a:spcAft>
                <a:defRPr/>
              </a:pPr>
              <a:r>
                <a:rPr kumimoji="0" lang="en-US" altLang="ko-KR" sz="1200" b="1" kern="0" dirty="0" smtClean="0">
                  <a:solidFill>
                    <a:schemeClr val="tx1">
                      <a:lumMod val="50000"/>
                    </a:schemeClr>
                  </a:solidFill>
                  <a:latin typeface="Arial" pitchFamily="34" charset="0"/>
                  <a:ea typeface="맑은 고딕" pitchFamily="50" charset="-127"/>
                  <a:cs typeface="Arial" pitchFamily="34" charset="0"/>
                </a:rPr>
                <a:t>Screen layout?</a:t>
              </a:r>
              <a:endParaRPr kumimoji="0" lang="en-US" altLang="ko-KR" sz="1200" b="1" kern="0" dirty="0">
                <a:solidFill>
                  <a:schemeClr val="tx1">
                    <a:lumMod val="50000"/>
                  </a:schemeClr>
                </a:solidFill>
                <a:latin typeface="Arial" pitchFamily="34" charset="0"/>
                <a:ea typeface="맑은 고딕" pitchFamily="50" charset="-127"/>
                <a:cs typeface="Arial" pitchFamily="34" charset="0"/>
              </a:endParaRPr>
            </a:p>
          </p:txBody>
        </p:sp>
        <p:sp>
          <p:nvSpPr>
            <p:cNvPr id="17" name="Text Box 39"/>
            <p:cNvSpPr txBox="1">
              <a:spLocks noChangeArrowheads="1"/>
            </p:cNvSpPr>
            <p:nvPr/>
          </p:nvSpPr>
          <p:spPr bwMode="auto">
            <a:xfrm rot="592137">
              <a:off x="5118405" y="3471941"/>
              <a:ext cx="876300" cy="325437"/>
            </a:xfrm>
            <a:prstGeom prst="rect">
              <a:avLst/>
            </a:prstGeom>
            <a:noFill/>
            <a:ln w="6350" algn="ctr">
              <a:noFill/>
              <a:miter lim="800000"/>
              <a:headEnd/>
              <a:tailEnd/>
            </a:ln>
          </p:spPr>
          <p:txBody>
            <a:bodyPr wrap="none" lIns="72000" tIns="72000" rIns="72000" bIns="72000"/>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auto" latinLnBrk="0">
                <a:spcBef>
                  <a:spcPts val="0"/>
                </a:spcBef>
                <a:spcAft>
                  <a:spcPts val="0"/>
                </a:spcAft>
                <a:defRPr/>
              </a:pPr>
              <a:r>
                <a:rPr kumimoji="0" lang="en-US" altLang="ko-KR" sz="1200" b="1" kern="0" dirty="0" smtClean="0">
                  <a:solidFill>
                    <a:schemeClr val="tx1">
                      <a:lumMod val="50000"/>
                    </a:schemeClr>
                  </a:solidFill>
                  <a:latin typeface="Arial" pitchFamily="34" charset="0"/>
                  <a:ea typeface="맑은 고딕" pitchFamily="50" charset="-127"/>
                  <a:cs typeface="Arial" pitchFamily="34" charset="0"/>
                </a:rPr>
                <a:t>Business</a:t>
              </a:r>
            </a:p>
            <a:p>
              <a:pPr algn="ctr" fontAlgn="auto" latinLnBrk="0">
                <a:spcBef>
                  <a:spcPts val="0"/>
                </a:spcBef>
                <a:spcAft>
                  <a:spcPts val="0"/>
                </a:spcAft>
                <a:defRPr/>
              </a:pPr>
              <a:r>
                <a:rPr kumimoji="0" lang="en-US" altLang="ko-KR" sz="1200" b="1" kern="0" dirty="0" smtClean="0">
                  <a:solidFill>
                    <a:schemeClr val="tx1">
                      <a:lumMod val="50000"/>
                    </a:schemeClr>
                  </a:solidFill>
                  <a:latin typeface="Arial" pitchFamily="34" charset="0"/>
                  <a:ea typeface="맑은 고딕" pitchFamily="50" charset="-127"/>
                  <a:cs typeface="Arial" pitchFamily="34" charset="0"/>
                </a:rPr>
                <a:t> improvement?</a:t>
              </a:r>
              <a:endParaRPr kumimoji="0" lang="en-US" altLang="ko-KR" sz="1200" b="1" kern="0" dirty="0">
                <a:solidFill>
                  <a:schemeClr val="tx1">
                    <a:lumMod val="50000"/>
                  </a:schemeClr>
                </a:solidFill>
                <a:latin typeface="Arial" pitchFamily="34" charset="0"/>
                <a:ea typeface="맑은 고딕" pitchFamily="50" charset="-127"/>
                <a:cs typeface="Arial" pitchFamily="34" charset="0"/>
              </a:endParaRPr>
            </a:p>
          </p:txBody>
        </p:sp>
        <p:sp>
          <p:nvSpPr>
            <p:cNvPr id="18" name="Oval 44"/>
            <p:cNvSpPr>
              <a:spLocks noChangeArrowheads="1"/>
            </p:cNvSpPr>
            <p:nvPr/>
          </p:nvSpPr>
          <p:spPr bwMode="auto">
            <a:xfrm>
              <a:off x="6235714" y="4788426"/>
              <a:ext cx="1847850" cy="260350"/>
            </a:xfrm>
            <a:prstGeom prst="ellipse">
              <a:avLst/>
            </a:prstGeom>
            <a:solidFill>
              <a:srgbClr val="B2B2B2"/>
            </a:solidFill>
            <a:ln w="6350" algn="ctr">
              <a:noFill/>
              <a:round/>
              <a:headEnd/>
              <a:tailEnd/>
            </a:ln>
          </p:spPr>
          <p:txBody>
            <a:bodyPr lIns="72000" tIns="72000" rIns="72000" bIns="7200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fontAlgn="auto" latinLnBrk="0">
                <a:spcBef>
                  <a:spcPts val="0"/>
                </a:spcBef>
                <a:spcAft>
                  <a:spcPts val="0"/>
                </a:spcAft>
                <a:defRPr/>
              </a:pPr>
              <a:endParaRPr kumimoji="0" lang="ko-KR" altLang="en-US" sz="1800" kern="0">
                <a:solidFill>
                  <a:schemeClr val="tx1">
                    <a:lumMod val="50000"/>
                  </a:schemeClr>
                </a:solidFill>
                <a:latin typeface="Arial" pitchFamily="34" charset="0"/>
                <a:ea typeface="맑은 고딕" pitchFamily="50" charset="-127"/>
                <a:cs typeface="Arial" pitchFamily="34" charset="0"/>
              </a:endParaRPr>
            </a:p>
          </p:txBody>
        </p:sp>
        <p:pic>
          <p:nvPicPr>
            <p:cNvPr id="19" name="Picture 45"/>
            <p:cNvPicPr>
              <a:picLocks noChangeAspect="1" noChangeArrowheads="1"/>
            </p:cNvPicPr>
            <p:nvPr/>
          </p:nvPicPr>
          <p:blipFill>
            <a:blip r:embed="rId4" cstate="print">
              <a:grayscl/>
            </a:blip>
            <a:srcRect/>
            <a:stretch>
              <a:fillRect/>
            </a:stretch>
          </p:blipFill>
          <p:spPr bwMode="auto">
            <a:xfrm>
              <a:off x="6836056" y="3531259"/>
              <a:ext cx="311335" cy="353999"/>
            </a:xfrm>
            <a:prstGeom prst="rect">
              <a:avLst/>
            </a:prstGeom>
            <a:noFill/>
            <a:ln w="9525">
              <a:noFill/>
              <a:miter lim="800000"/>
              <a:headEnd/>
              <a:tailEnd/>
            </a:ln>
          </p:spPr>
        </p:pic>
        <p:pic>
          <p:nvPicPr>
            <p:cNvPr id="20" name="Picture 46" descr="MCj03590530000[1]"/>
            <p:cNvPicPr>
              <a:picLocks noChangeAspect="1" noChangeArrowheads="1"/>
            </p:cNvPicPr>
            <p:nvPr/>
          </p:nvPicPr>
          <p:blipFill>
            <a:blip r:embed="rId5" cstate="print">
              <a:grayscl/>
            </a:blip>
            <a:srcRect/>
            <a:stretch>
              <a:fillRect/>
            </a:stretch>
          </p:blipFill>
          <p:spPr bwMode="auto">
            <a:xfrm>
              <a:off x="6041834" y="3286793"/>
              <a:ext cx="2010970" cy="1660464"/>
            </a:xfrm>
            <a:prstGeom prst="rect">
              <a:avLst/>
            </a:prstGeom>
            <a:noFill/>
            <a:ln w="9525">
              <a:noFill/>
              <a:miter lim="800000"/>
              <a:headEnd/>
              <a:tailEnd/>
            </a:ln>
          </p:spPr>
        </p:pic>
        <p:sp>
          <p:nvSpPr>
            <p:cNvPr id="21" name="Line 47"/>
            <p:cNvSpPr>
              <a:spLocks noChangeShapeType="1"/>
            </p:cNvSpPr>
            <p:nvPr/>
          </p:nvSpPr>
          <p:spPr bwMode="auto">
            <a:xfrm>
              <a:off x="6246828" y="4947176"/>
              <a:ext cx="1582738" cy="0"/>
            </a:xfrm>
            <a:prstGeom prst="line">
              <a:avLst/>
            </a:prstGeom>
            <a:noFill/>
            <a:ln w="6350">
              <a:solidFill>
                <a:srgbClr val="808080"/>
              </a:solidFill>
              <a:round/>
              <a:headEnd/>
              <a:tailEnd/>
            </a:ln>
          </p:spPr>
          <p:txBody>
            <a:bodyPr lIns="72000" tIns="72000" rIns="72000" bIns="7200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fontAlgn="auto" latinLnBrk="0">
                <a:spcBef>
                  <a:spcPts val="0"/>
                </a:spcBef>
                <a:spcAft>
                  <a:spcPts val="0"/>
                </a:spcAft>
                <a:defRPr/>
              </a:pPr>
              <a:endParaRPr kumimoji="0" lang="ko-KR" altLang="en-US" sz="1800" kern="0">
                <a:solidFill>
                  <a:schemeClr val="tx1">
                    <a:lumMod val="50000"/>
                  </a:schemeClr>
                </a:solidFill>
                <a:latin typeface="Arial" pitchFamily="34" charset="0"/>
                <a:ea typeface="맑은 고딕" pitchFamily="50" charset="-127"/>
                <a:cs typeface="Arial" pitchFamily="34" charset="0"/>
              </a:endParaRPr>
            </a:p>
          </p:txBody>
        </p:sp>
        <p:sp>
          <p:nvSpPr>
            <p:cNvPr id="24" name="Rectangle 40"/>
            <p:cNvSpPr>
              <a:spLocks noChangeArrowheads="1"/>
            </p:cNvSpPr>
            <p:nvPr/>
          </p:nvSpPr>
          <p:spPr bwMode="auto">
            <a:xfrm>
              <a:off x="5478414" y="6334680"/>
              <a:ext cx="2689225" cy="285750"/>
            </a:xfrm>
            <a:prstGeom prst="rect">
              <a:avLst/>
            </a:prstGeom>
            <a:ln>
              <a:headEnd/>
              <a:tailEnd/>
            </a:ln>
          </p:spPr>
          <p:style>
            <a:lnRef idx="0">
              <a:schemeClr val="dk1"/>
            </a:lnRef>
            <a:fillRef idx="3">
              <a:schemeClr val="dk1"/>
            </a:fillRef>
            <a:effectRef idx="3">
              <a:schemeClr val="dk1"/>
            </a:effectRef>
            <a:fontRef idx="minor">
              <a:schemeClr val="lt1"/>
            </a:fontRef>
          </p:style>
          <p:txBody>
            <a:bodyPr lIns="72000" tIns="72000" rIns="72000" bIns="7200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latinLnBrk="0">
                <a:spcBef>
                  <a:spcPts val="0"/>
                </a:spcBef>
                <a:spcAft>
                  <a:spcPts val="0"/>
                </a:spcAft>
                <a:defRPr/>
              </a:pPr>
              <a:r>
                <a:rPr kumimoji="0" lang="en-US" altLang="ko-KR" sz="1200" kern="0" dirty="0" smtClean="0">
                  <a:latin typeface="Arial" pitchFamily="34" charset="0"/>
                  <a:ea typeface="맑은 고딕" pitchFamily="50" charset="-127"/>
                  <a:cs typeface="Arial" pitchFamily="34" charset="0"/>
                </a:rPr>
                <a:t>Architecture policy</a:t>
              </a:r>
              <a:endParaRPr kumimoji="0" lang="ko-KR" altLang="en-US" sz="1200" kern="0" dirty="0">
                <a:latin typeface="Arial" pitchFamily="34" charset="0"/>
                <a:ea typeface="맑은 고딕" pitchFamily="50" charset="-127"/>
                <a:cs typeface="Arial" pitchFamily="34" charset="0"/>
              </a:endParaRPr>
            </a:p>
          </p:txBody>
        </p:sp>
        <p:sp>
          <p:nvSpPr>
            <p:cNvPr id="25" name="Rectangle 41"/>
            <p:cNvSpPr>
              <a:spLocks noChangeArrowheads="1"/>
            </p:cNvSpPr>
            <p:nvPr/>
          </p:nvSpPr>
          <p:spPr bwMode="auto">
            <a:xfrm>
              <a:off x="5483175" y="5985429"/>
              <a:ext cx="2689225" cy="285750"/>
            </a:xfrm>
            <a:prstGeom prst="rect">
              <a:avLst/>
            </a:prstGeom>
            <a:ln>
              <a:headEnd/>
              <a:tailEnd/>
            </a:ln>
          </p:spPr>
          <p:style>
            <a:lnRef idx="0">
              <a:schemeClr val="dk1"/>
            </a:lnRef>
            <a:fillRef idx="3">
              <a:schemeClr val="dk1"/>
            </a:fillRef>
            <a:effectRef idx="3">
              <a:schemeClr val="dk1"/>
            </a:effectRef>
            <a:fontRef idx="minor">
              <a:schemeClr val="lt1"/>
            </a:fontRef>
          </p:style>
          <p:txBody>
            <a:bodyPr lIns="72000" tIns="72000" rIns="72000" bIns="7200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latinLnBrk="0">
                <a:spcBef>
                  <a:spcPts val="0"/>
                </a:spcBef>
                <a:spcAft>
                  <a:spcPts val="0"/>
                </a:spcAft>
                <a:defRPr/>
              </a:pPr>
              <a:r>
                <a:rPr kumimoji="0" lang="en-US" altLang="ko-KR" sz="1200" kern="0" dirty="0" smtClean="0">
                  <a:latin typeface="Arial" pitchFamily="34" charset="0"/>
                  <a:ea typeface="맑은 고딕" pitchFamily="50" charset="-127"/>
                  <a:cs typeface="Arial" pitchFamily="34" charset="0"/>
                </a:rPr>
                <a:t>Common technica</a:t>
              </a:r>
              <a:r>
                <a:rPr lang="en-US" altLang="ko-KR" sz="1200" kern="0" dirty="0">
                  <a:latin typeface="Arial" pitchFamily="34" charset="0"/>
                  <a:ea typeface="맑은 고딕" pitchFamily="50" charset="-127"/>
                  <a:cs typeface="Arial" pitchFamily="34" charset="0"/>
                </a:rPr>
                <a:t>l</a:t>
              </a:r>
              <a:r>
                <a:rPr kumimoji="0" lang="en-US" altLang="ko-KR" sz="1200" kern="0" dirty="0" smtClean="0">
                  <a:latin typeface="Arial" pitchFamily="34" charset="0"/>
                  <a:ea typeface="맑은 고딕" pitchFamily="50" charset="-127"/>
                  <a:cs typeface="Arial" pitchFamily="34" charset="0"/>
                </a:rPr>
                <a:t> service</a:t>
              </a:r>
              <a:endParaRPr kumimoji="0" lang="ko-KR" altLang="en-US" sz="1200" kern="0" dirty="0">
                <a:latin typeface="Arial" pitchFamily="34" charset="0"/>
                <a:ea typeface="맑은 고딕" pitchFamily="50" charset="-127"/>
                <a:cs typeface="Arial" pitchFamily="34" charset="0"/>
              </a:endParaRPr>
            </a:p>
          </p:txBody>
        </p:sp>
        <p:sp>
          <p:nvSpPr>
            <p:cNvPr id="26" name="Rectangle 42"/>
            <p:cNvSpPr>
              <a:spLocks noChangeArrowheads="1"/>
            </p:cNvSpPr>
            <p:nvPr/>
          </p:nvSpPr>
          <p:spPr bwMode="auto">
            <a:xfrm>
              <a:off x="5483175" y="5636179"/>
              <a:ext cx="2689225" cy="285750"/>
            </a:xfrm>
            <a:prstGeom prst="rect">
              <a:avLst/>
            </a:prstGeom>
            <a:ln>
              <a:headEnd/>
              <a:tailEnd/>
            </a:ln>
          </p:spPr>
          <p:style>
            <a:lnRef idx="0">
              <a:schemeClr val="dk1"/>
            </a:lnRef>
            <a:fillRef idx="3">
              <a:schemeClr val="dk1"/>
            </a:fillRef>
            <a:effectRef idx="3">
              <a:schemeClr val="dk1"/>
            </a:effectRef>
            <a:fontRef idx="minor">
              <a:schemeClr val="lt1"/>
            </a:fontRef>
          </p:style>
          <p:txBody>
            <a:bodyPr lIns="72000" tIns="72000" rIns="72000" bIns="7200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latinLnBrk="0">
                <a:spcBef>
                  <a:spcPts val="0"/>
                </a:spcBef>
                <a:spcAft>
                  <a:spcPts val="0"/>
                </a:spcAft>
                <a:defRPr/>
              </a:pPr>
              <a:r>
                <a:rPr kumimoji="0" lang="en-US" altLang="ko-KR" sz="1200" kern="0" dirty="0" smtClean="0">
                  <a:latin typeface="Arial" pitchFamily="34" charset="0"/>
                  <a:ea typeface="맑은 고딕" pitchFamily="50" charset="-127"/>
                  <a:cs typeface="Arial" pitchFamily="34" charset="0"/>
                </a:rPr>
                <a:t>Common biz service</a:t>
              </a:r>
              <a:endParaRPr kumimoji="0" lang="ko-KR" altLang="en-US" sz="1200" kern="0" dirty="0">
                <a:latin typeface="Arial" pitchFamily="34" charset="0"/>
                <a:ea typeface="맑은 고딕" pitchFamily="50" charset="-127"/>
                <a:cs typeface="Arial" pitchFamily="34" charset="0"/>
              </a:endParaRPr>
            </a:p>
          </p:txBody>
        </p:sp>
        <p:sp>
          <p:nvSpPr>
            <p:cNvPr id="27" name="직사각형 26"/>
            <p:cNvSpPr/>
            <p:nvPr/>
          </p:nvSpPr>
          <p:spPr>
            <a:xfrm>
              <a:off x="5928108" y="5263108"/>
              <a:ext cx="1841289" cy="363084"/>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lgn="ctr" latinLnBrk="0">
                <a:defRPr/>
              </a:pPr>
              <a:r>
                <a:rPr lang="en-US" altLang="ko-KR" sz="1400" b="1" kern="0" dirty="0">
                  <a:solidFill>
                    <a:prstClr val="black">
                      <a:lumMod val="50000"/>
                    </a:prstClr>
                  </a:solidFill>
                  <a:latin typeface="Arial" pitchFamily="34" charset="0"/>
                  <a:ea typeface="맑은 고딕" pitchFamily="50" charset="-127"/>
                  <a:cs typeface="Arial" pitchFamily="34" charset="0"/>
                </a:rPr>
                <a:t>SW Framework</a:t>
              </a:r>
              <a:endParaRPr lang="ko-KR" altLang="en-US" sz="1400" b="1" kern="0" dirty="0">
                <a:solidFill>
                  <a:prstClr val="black">
                    <a:lumMod val="50000"/>
                  </a:prstClr>
                </a:solidFill>
                <a:latin typeface="Arial" pitchFamily="34" charset="0"/>
                <a:ea typeface="맑은 고딕" pitchFamily="50" charset="-127"/>
                <a:cs typeface="Arial" pitchFamily="34" charset="0"/>
              </a:endParaRPr>
            </a:p>
          </p:txBody>
        </p:sp>
      </p:grpSp>
      <p:sp>
        <p:nvSpPr>
          <p:cNvPr id="49" name="TextBox 48"/>
          <p:cNvSpPr txBox="1"/>
          <p:nvPr/>
        </p:nvSpPr>
        <p:spPr>
          <a:xfrm>
            <a:off x="4806248" y="2049653"/>
            <a:ext cx="3329758" cy="307777"/>
          </a:xfrm>
          <a:prstGeom prst="rect">
            <a:avLst/>
          </a:prstGeom>
          <a:noFill/>
        </p:spPr>
        <p:txBody>
          <a:bodyPr wrap="none" rtlCol="0">
            <a:spAutoFit/>
          </a:bodyPr>
          <a:lstStyle/>
          <a:p>
            <a:r>
              <a:rPr lang="en-US" altLang="ko-KR" sz="1400" b="1" dirty="0" smtClean="0">
                <a:latin typeface="Arial" pitchFamily="34" charset="0"/>
                <a:cs typeface="Arial" pitchFamily="34" charset="0"/>
              </a:rPr>
              <a:t>(IS development with SW framework)</a:t>
            </a:r>
            <a:endParaRPr lang="ko-KR" altLang="en-US" sz="1400" b="1" dirty="0">
              <a:latin typeface="Arial" pitchFamily="34" charset="0"/>
              <a:cs typeface="Arial" pitchFamily="34" charset="0"/>
            </a:endParaRPr>
          </a:p>
        </p:txBody>
      </p:sp>
      <p:sp>
        <p:nvSpPr>
          <p:cNvPr id="50" name="TextBox 49"/>
          <p:cNvSpPr txBox="1"/>
          <p:nvPr/>
        </p:nvSpPr>
        <p:spPr>
          <a:xfrm>
            <a:off x="1072183" y="2071678"/>
            <a:ext cx="3607078" cy="307777"/>
          </a:xfrm>
          <a:prstGeom prst="rect">
            <a:avLst/>
          </a:prstGeom>
          <a:noFill/>
        </p:spPr>
        <p:txBody>
          <a:bodyPr wrap="none" rtlCol="0">
            <a:spAutoFit/>
          </a:bodyPr>
          <a:lstStyle/>
          <a:p>
            <a:r>
              <a:rPr lang="en-US" altLang="ko-KR" sz="1400" b="1" dirty="0" smtClean="0">
                <a:latin typeface="Arial" pitchFamily="34" charset="0"/>
                <a:cs typeface="Arial" pitchFamily="34" charset="0"/>
              </a:rPr>
              <a:t>(IS development without SW framework)</a:t>
            </a:r>
            <a:endParaRPr lang="ko-KR" altLang="en-US" sz="1400" b="1" dirty="0">
              <a:latin typeface="Arial" pitchFamily="34" charset="0"/>
              <a:cs typeface="Arial" pitchFamily="34" charset="0"/>
            </a:endParaRPr>
          </a:p>
        </p:txBody>
      </p:sp>
      <p:sp>
        <p:nvSpPr>
          <p:cNvPr id="51" name="Rectangle 19"/>
          <p:cNvSpPr>
            <a:spLocks noChangeArrowheads="1"/>
          </p:cNvSpPr>
          <p:nvPr/>
        </p:nvSpPr>
        <p:spPr bwMode="auto">
          <a:xfrm>
            <a:off x="714348" y="785794"/>
            <a:ext cx="7429552" cy="45719"/>
          </a:xfrm>
          <a:prstGeom prst="rect">
            <a:avLst/>
          </a:prstGeom>
          <a:gradFill rotWithShape="0">
            <a:gsLst>
              <a:gs pos="0">
                <a:srgbClr val="8488C4"/>
              </a:gs>
              <a:gs pos="53000">
                <a:srgbClr val="D4DEFF"/>
              </a:gs>
              <a:gs pos="83000">
                <a:srgbClr val="D4DEFF"/>
              </a:gs>
              <a:gs pos="100000">
                <a:srgbClr val="96AB94"/>
              </a:gs>
            </a:gsLst>
            <a:lin ang="0" scaled="1"/>
          </a:gradFill>
          <a:ln w="9525">
            <a:noFill/>
            <a:miter lim="800000"/>
            <a:headEnd/>
            <a:tailEnd/>
          </a:ln>
        </p:spPr>
        <p:txBody>
          <a:bodyPr wrap="none" anchor="ctr"/>
          <a:lstStyle/>
          <a:p>
            <a:endParaRPr lang="ko-KR" altLang="en-US" dirty="0"/>
          </a:p>
        </p:txBody>
      </p:sp>
    </p:spTree>
    <p:extLst>
      <p:ext uri="{BB962C8B-B14F-4D97-AF65-F5344CB8AC3E}">
        <p14:creationId xmlns="" xmlns:p14="http://schemas.microsoft.com/office/powerpoint/2010/main" val="1537046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39552" y="1125618"/>
            <a:ext cx="8604448" cy="400110"/>
          </a:xfrm>
          <a:prstGeom prst="rect">
            <a:avLst/>
          </a:prstGeom>
          <a:noFill/>
        </p:spPr>
        <p:txBody>
          <a:bodyPr wrap="square" rtlCol="0">
            <a:spAutoFit/>
          </a:bodyPr>
          <a:lstStyle/>
          <a:p>
            <a:pPr>
              <a:spcAft>
                <a:spcPts val="1200"/>
              </a:spcAft>
            </a:pPr>
            <a:r>
              <a:rPr lang="en-US" altLang="ko-KR" sz="2000" kern="1000" dirty="0" smtClean="0">
                <a:latin typeface="Arial" pitchFamily="34" charset="0"/>
                <a:cs typeface="Arial" pitchFamily="34" charset="0"/>
              </a:rPr>
              <a:t>Reduction of TCO* and enhancement of ROI** can be achieved.</a:t>
            </a:r>
          </a:p>
        </p:txBody>
      </p:sp>
      <p:grpSp>
        <p:nvGrpSpPr>
          <p:cNvPr id="2" name="그룹 3"/>
          <p:cNvGrpSpPr/>
          <p:nvPr/>
        </p:nvGrpSpPr>
        <p:grpSpPr>
          <a:xfrm>
            <a:off x="4567038" y="1805142"/>
            <a:ext cx="3605412" cy="3518867"/>
            <a:chOff x="4679536" y="2276873"/>
            <a:chExt cx="4357718" cy="3518867"/>
          </a:xfrm>
        </p:grpSpPr>
        <p:sp>
          <p:nvSpPr>
            <p:cNvPr id="30" name="직사각형 29"/>
            <p:cNvSpPr/>
            <p:nvPr/>
          </p:nvSpPr>
          <p:spPr>
            <a:xfrm>
              <a:off x="4679536" y="2276873"/>
              <a:ext cx="435771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lvl="0" algn="ctr"/>
              <a:r>
                <a:rPr lang="en-US" altLang="ko-KR" sz="1600" dirty="0" smtClean="0">
                  <a:latin typeface="Arial" pitchFamily="34" charset="0"/>
                  <a:ea typeface="맑은 고딕" pitchFamily="50" charset="-127"/>
                  <a:cs typeface="Arial" pitchFamily="34" charset="0"/>
                </a:rPr>
                <a:t>System operation</a:t>
              </a:r>
              <a:endParaRPr lang="ko-KR" altLang="en-US" sz="1600" dirty="0" smtClean="0">
                <a:latin typeface="Arial" pitchFamily="34" charset="0"/>
                <a:cs typeface="Arial" pitchFamily="34" charset="0"/>
              </a:endParaRPr>
            </a:p>
          </p:txBody>
        </p:sp>
        <p:sp>
          <p:nvSpPr>
            <p:cNvPr id="31" name="직사각형 30"/>
            <p:cNvSpPr/>
            <p:nvPr/>
          </p:nvSpPr>
          <p:spPr>
            <a:xfrm>
              <a:off x="4679536" y="2708920"/>
              <a:ext cx="4357718" cy="3086820"/>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defPPr>
                <a:defRPr lang="ko-KR"/>
              </a:defPPr>
              <a:lvl1pPr marL="0" algn="l" defTabSz="914400" rtl="0" eaLnBrk="1" latinLnBrk="1" hangingPunct="1">
                <a:defRPr sz="1800" kern="1200">
                  <a:solidFill>
                    <a:schemeClr val="dk1"/>
                  </a:solidFill>
                  <a:latin typeface="+mn-lt"/>
                  <a:ea typeface="+mn-ea"/>
                  <a:cs typeface="+mn-cs"/>
                </a:defRPr>
              </a:lvl1pPr>
              <a:lvl2pPr marL="457200" algn="l" defTabSz="914400" rtl="0" eaLnBrk="1" latinLnBrk="1" hangingPunct="1">
                <a:defRPr sz="1800" kern="1200">
                  <a:solidFill>
                    <a:schemeClr val="dk1"/>
                  </a:solidFill>
                  <a:latin typeface="+mn-lt"/>
                  <a:ea typeface="+mn-ea"/>
                  <a:cs typeface="+mn-cs"/>
                </a:defRPr>
              </a:lvl2pPr>
              <a:lvl3pPr marL="914400" algn="l" defTabSz="914400" rtl="0" eaLnBrk="1" latinLnBrk="1" hangingPunct="1">
                <a:defRPr sz="1800" kern="1200">
                  <a:solidFill>
                    <a:schemeClr val="dk1"/>
                  </a:solidFill>
                  <a:latin typeface="+mn-lt"/>
                  <a:ea typeface="+mn-ea"/>
                  <a:cs typeface="+mn-cs"/>
                </a:defRPr>
              </a:lvl3pPr>
              <a:lvl4pPr marL="1371600" algn="l" defTabSz="914400" rtl="0" eaLnBrk="1" latinLnBrk="1" hangingPunct="1">
                <a:defRPr sz="1800" kern="1200">
                  <a:solidFill>
                    <a:schemeClr val="dk1"/>
                  </a:solidFill>
                  <a:latin typeface="+mn-lt"/>
                  <a:ea typeface="+mn-ea"/>
                  <a:cs typeface="+mn-cs"/>
                </a:defRPr>
              </a:lvl4pPr>
              <a:lvl5pPr marL="1828800" algn="l" defTabSz="914400" rtl="0" eaLnBrk="1" latinLnBrk="1" hangingPunct="1">
                <a:defRPr sz="1800" kern="1200">
                  <a:solidFill>
                    <a:schemeClr val="dk1"/>
                  </a:solidFill>
                  <a:latin typeface="+mn-lt"/>
                  <a:ea typeface="+mn-ea"/>
                  <a:cs typeface="+mn-cs"/>
                </a:defRPr>
              </a:lvl5pPr>
              <a:lvl6pPr marL="2286000" algn="l" defTabSz="914400" rtl="0" eaLnBrk="1" latinLnBrk="1" hangingPunct="1">
                <a:defRPr sz="1800" kern="1200">
                  <a:solidFill>
                    <a:schemeClr val="dk1"/>
                  </a:solidFill>
                  <a:latin typeface="+mn-lt"/>
                  <a:ea typeface="+mn-ea"/>
                  <a:cs typeface="+mn-cs"/>
                </a:defRPr>
              </a:lvl6pPr>
              <a:lvl7pPr marL="2743200" algn="l" defTabSz="914400" rtl="0" eaLnBrk="1" latinLnBrk="1" hangingPunct="1">
                <a:defRPr sz="1800" kern="1200">
                  <a:solidFill>
                    <a:schemeClr val="dk1"/>
                  </a:solidFill>
                  <a:latin typeface="+mn-lt"/>
                  <a:ea typeface="+mn-ea"/>
                  <a:cs typeface="+mn-cs"/>
                </a:defRPr>
              </a:lvl7pPr>
              <a:lvl8pPr marL="3200400" algn="l" defTabSz="914400" rtl="0" eaLnBrk="1" latinLnBrk="1" hangingPunct="1">
                <a:defRPr sz="1800" kern="1200">
                  <a:solidFill>
                    <a:schemeClr val="dk1"/>
                  </a:solidFill>
                  <a:latin typeface="+mn-lt"/>
                  <a:ea typeface="+mn-ea"/>
                  <a:cs typeface="+mn-cs"/>
                </a:defRPr>
              </a:lvl8pPr>
              <a:lvl9pPr marL="3657600" algn="l" defTabSz="914400" rtl="0" eaLnBrk="1" latinLnBrk="1" hangingPunct="1">
                <a:defRPr sz="1800" kern="1200">
                  <a:solidFill>
                    <a:schemeClr val="dk1"/>
                  </a:solidFill>
                  <a:latin typeface="+mn-lt"/>
                  <a:ea typeface="+mn-ea"/>
                  <a:cs typeface="+mn-cs"/>
                </a:defRPr>
              </a:lvl9pPr>
            </a:lstStyle>
            <a:p>
              <a:pPr marL="285750" lvl="0" indent="-285750">
                <a:lnSpc>
                  <a:spcPts val="2600"/>
                </a:lnSpc>
                <a:buFont typeface="Wingdings" pitchFamily="2" charset="2"/>
                <a:buChar char="v"/>
              </a:pPr>
              <a:r>
                <a:rPr lang="en-US" altLang="ko-KR" sz="1600" dirty="0" smtClean="0">
                  <a:latin typeface="Arial" pitchFamily="34" charset="0"/>
                  <a:ea typeface="맑은 고딕" pitchFamily="50" charset="-127"/>
                  <a:cs typeface="Arial" pitchFamily="34" charset="0"/>
                </a:rPr>
                <a:t>Minimize incidents of error</a:t>
              </a:r>
            </a:p>
            <a:p>
              <a:pPr marL="285750" lvl="0" indent="-285750">
                <a:lnSpc>
                  <a:spcPts val="2600"/>
                </a:lnSpc>
                <a:buFont typeface="Wingdings" pitchFamily="2" charset="2"/>
                <a:buChar char="v"/>
              </a:pPr>
              <a:r>
                <a:rPr lang="en-US" altLang="ko-KR" sz="1600" dirty="0" smtClean="0">
                  <a:latin typeface="Arial" pitchFamily="34" charset="0"/>
                  <a:ea typeface="맑은 고딕" pitchFamily="50" charset="-127"/>
                  <a:cs typeface="Arial" pitchFamily="34" charset="0"/>
                </a:rPr>
                <a:t>Improves efficiency through standardization of the operation process</a:t>
              </a:r>
            </a:p>
            <a:p>
              <a:pPr marL="285750" lvl="0" indent="-285750">
                <a:lnSpc>
                  <a:spcPts val="2600"/>
                </a:lnSpc>
                <a:buFont typeface="Wingdings" pitchFamily="2" charset="2"/>
                <a:buChar char="v"/>
              </a:pPr>
              <a:r>
                <a:rPr lang="en-US" altLang="ko-KR" sz="1600" dirty="0" smtClean="0">
                  <a:latin typeface="Arial" pitchFamily="34" charset="0"/>
                  <a:ea typeface="맑은 고딕" pitchFamily="50" charset="-127"/>
                  <a:cs typeface="Arial" pitchFamily="34" charset="0"/>
                </a:rPr>
                <a:t>Secures the performance and stability</a:t>
              </a:r>
            </a:p>
          </p:txBody>
        </p:sp>
      </p:grpSp>
      <p:grpSp>
        <p:nvGrpSpPr>
          <p:cNvPr id="3" name="그룹 1"/>
          <p:cNvGrpSpPr/>
          <p:nvPr/>
        </p:nvGrpSpPr>
        <p:grpSpPr>
          <a:xfrm>
            <a:off x="971550" y="1805142"/>
            <a:ext cx="3600449" cy="3518867"/>
            <a:chOff x="107504" y="2276873"/>
            <a:chExt cx="4357718" cy="4176682"/>
          </a:xfrm>
        </p:grpSpPr>
        <p:sp>
          <p:nvSpPr>
            <p:cNvPr id="28" name="직사각형 27"/>
            <p:cNvSpPr/>
            <p:nvPr/>
          </p:nvSpPr>
          <p:spPr>
            <a:xfrm>
              <a:off x="107504" y="2276873"/>
              <a:ext cx="4357718" cy="51281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lvl="0" algn="ctr"/>
              <a:r>
                <a:rPr lang="en-US" altLang="ko-KR" sz="1600" dirty="0" smtClean="0">
                  <a:latin typeface="Arial" pitchFamily="34" charset="0"/>
                  <a:cs typeface="Arial" pitchFamily="34" charset="0"/>
                </a:rPr>
                <a:t>System development</a:t>
              </a:r>
              <a:endParaRPr lang="ko-KR" altLang="en-US" sz="1600" dirty="0" smtClean="0">
                <a:latin typeface="Arial" pitchFamily="34" charset="0"/>
                <a:cs typeface="Arial" pitchFamily="34" charset="0"/>
              </a:endParaRPr>
            </a:p>
          </p:txBody>
        </p:sp>
        <p:sp>
          <p:nvSpPr>
            <p:cNvPr id="29" name="직사각형 28"/>
            <p:cNvSpPr/>
            <p:nvPr/>
          </p:nvSpPr>
          <p:spPr>
            <a:xfrm>
              <a:off x="107504" y="2789687"/>
              <a:ext cx="4357718" cy="3663868"/>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defPPr>
                <a:defRPr lang="ko-KR"/>
              </a:defPPr>
              <a:lvl1pPr marL="0" algn="l" defTabSz="914400" rtl="0" eaLnBrk="1" latinLnBrk="1" hangingPunct="1">
                <a:defRPr sz="1800" kern="1200">
                  <a:solidFill>
                    <a:schemeClr val="dk1"/>
                  </a:solidFill>
                  <a:latin typeface="+mn-lt"/>
                  <a:ea typeface="+mn-ea"/>
                  <a:cs typeface="+mn-cs"/>
                </a:defRPr>
              </a:lvl1pPr>
              <a:lvl2pPr marL="457200" algn="l" defTabSz="914400" rtl="0" eaLnBrk="1" latinLnBrk="1" hangingPunct="1">
                <a:defRPr sz="1800" kern="1200">
                  <a:solidFill>
                    <a:schemeClr val="dk1"/>
                  </a:solidFill>
                  <a:latin typeface="+mn-lt"/>
                  <a:ea typeface="+mn-ea"/>
                  <a:cs typeface="+mn-cs"/>
                </a:defRPr>
              </a:lvl2pPr>
              <a:lvl3pPr marL="914400" algn="l" defTabSz="914400" rtl="0" eaLnBrk="1" latinLnBrk="1" hangingPunct="1">
                <a:defRPr sz="1800" kern="1200">
                  <a:solidFill>
                    <a:schemeClr val="dk1"/>
                  </a:solidFill>
                  <a:latin typeface="+mn-lt"/>
                  <a:ea typeface="+mn-ea"/>
                  <a:cs typeface="+mn-cs"/>
                </a:defRPr>
              </a:lvl3pPr>
              <a:lvl4pPr marL="1371600" algn="l" defTabSz="914400" rtl="0" eaLnBrk="1" latinLnBrk="1" hangingPunct="1">
                <a:defRPr sz="1800" kern="1200">
                  <a:solidFill>
                    <a:schemeClr val="dk1"/>
                  </a:solidFill>
                  <a:latin typeface="+mn-lt"/>
                  <a:ea typeface="+mn-ea"/>
                  <a:cs typeface="+mn-cs"/>
                </a:defRPr>
              </a:lvl4pPr>
              <a:lvl5pPr marL="1828800" algn="l" defTabSz="914400" rtl="0" eaLnBrk="1" latinLnBrk="1" hangingPunct="1">
                <a:defRPr sz="1800" kern="1200">
                  <a:solidFill>
                    <a:schemeClr val="dk1"/>
                  </a:solidFill>
                  <a:latin typeface="+mn-lt"/>
                  <a:ea typeface="+mn-ea"/>
                  <a:cs typeface="+mn-cs"/>
                </a:defRPr>
              </a:lvl5pPr>
              <a:lvl6pPr marL="2286000" algn="l" defTabSz="914400" rtl="0" eaLnBrk="1" latinLnBrk="1" hangingPunct="1">
                <a:defRPr sz="1800" kern="1200">
                  <a:solidFill>
                    <a:schemeClr val="dk1"/>
                  </a:solidFill>
                  <a:latin typeface="+mn-lt"/>
                  <a:ea typeface="+mn-ea"/>
                  <a:cs typeface="+mn-cs"/>
                </a:defRPr>
              </a:lvl6pPr>
              <a:lvl7pPr marL="2743200" algn="l" defTabSz="914400" rtl="0" eaLnBrk="1" latinLnBrk="1" hangingPunct="1">
                <a:defRPr sz="1800" kern="1200">
                  <a:solidFill>
                    <a:schemeClr val="dk1"/>
                  </a:solidFill>
                  <a:latin typeface="+mn-lt"/>
                  <a:ea typeface="+mn-ea"/>
                  <a:cs typeface="+mn-cs"/>
                </a:defRPr>
              </a:lvl7pPr>
              <a:lvl8pPr marL="3200400" algn="l" defTabSz="914400" rtl="0" eaLnBrk="1" latinLnBrk="1" hangingPunct="1">
                <a:defRPr sz="1800" kern="1200">
                  <a:solidFill>
                    <a:schemeClr val="dk1"/>
                  </a:solidFill>
                  <a:latin typeface="+mn-lt"/>
                  <a:ea typeface="+mn-ea"/>
                  <a:cs typeface="+mn-cs"/>
                </a:defRPr>
              </a:lvl8pPr>
              <a:lvl9pPr marL="3657600" algn="l" defTabSz="914400" rtl="0" eaLnBrk="1" latinLnBrk="1" hangingPunct="1">
                <a:defRPr sz="1800" kern="1200">
                  <a:solidFill>
                    <a:schemeClr val="dk1"/>
                  </a:solidFill>
                  <a:latin typeface="+mn-lt"/>
                  <a:ea typeface="+mn-ea"/>
                  <a:cs typeface="+mn-cs"/>
                </a:defRPr>
              </a:lvl9pPr>
            </a:lstStyle>
            <a:p>
              <a:pPr marL="266700" lvl="0" indent="-266700">
                <a:lnSpc>
                  <a:spcPts val="2600"/>
                </a:lnSpc>
                <a:buFont typeface="Wingdings" pitchFamily="2" charset="2"/>
                <a:buChar char="v"/>
              </a:pPr>
              <a:r>
                <a:rPr lang="en-US" altLang="ko-KR" sz="1600" dirty="0" smtClean="0">
                  <a:latin typeface="Arial" pitchFamily="34" charset="0"/>
                  <a:ea typeface="맑은 고딕" pitchFamily="50" charset="-127"/>
                  <a:cs typeface="Arial" pitchFamily="34" charset="0"/>
                </a:rPr>
                <a:t>Enhances 20~30% of productivity by reusing the design and source code</a:t>
              </a:r>
            </a:p>
            <a:p>
              <a:pPr marL="266700" lvl="0" indent="-266700">
                <a:lnSpc>
                  <a:spcPts val="2600"/>
                </a:lnSpc>
                <a:buFont typeface="Wingdings" pitchFamily="2" charset="2"/>
                <a:buChar char="v"/>
              </a:pPr>
              <a:r>
                <a:rPr lang="en-US" altLang="ko-KR" sz="1600" dirty="0" smtClean="0">
                  <a:latin typeface="Arial" pitchFamily="34" charset="0"/>
                  <a:ea typeface="맑은 고딕" pitchFamily="50" charset="-127"/>
                  <a:cs typeface="Arial" pitchFamily="34" charset="0"/>
                </a:rPr>
                <a:t>Simplifies and standardize the development process</a:t>
              </a:r>
            </a:p>
            <a:p>
              <a:pPr marL="266700" lvl="0" indent="-266700">
                <a:lnSpc>
                  <a:spcPts val="2600"/>
                </a:lnSpc>
                <a:buFont typeface="Wingdings" pitchFamily="2" charset="2"/>
                <a:buChar char="v"/>
              </a:pPr>
              <a:r>
                <a:rPr lang="en-US" altLang="ko-KR" sz="1600" dirty="0" smtClean="0">
                  <a:latin typeface="Arial" pitchFamily="34" charset="0"/>
                  <a:ea typeface="맑은 고딕" pitchFamily="50" charset="-127"/>
                  <a:cs typeface="Arial" pitchFamily="34" charset="0"/>
                </a:rPr>
                <a:t>Enhances the system quality with help of proven architecture</a:t>
              </a:r>
            </a:p>
            <a:p>
              <a:pPr marL="266700" lvl="0" indent="-266700">
                <a:lnSpc>
                  <a:spcPts val="2600"/>
                </a:lnSpc>
                <a:buFont typeface="Wingdings" pitchFamily="2" charset="2"/>
                <a:buChar char="v"/>
              </a:pPr>
              <a:r>
                <a:rPr lang="en-US" altLang="ko-KR" sz="1600" dirty="0" smtClean="0">
                  <a:latin typeface="Arial" pitchFamily="34" charset="0"/>
                  <a:ea typeface="맑은 고딕" pitchFamily="50" charset="-127"/>
                  <a:cs typeface="Arial" pitchFamily="34" charset="0"/>
                </a:rPr>
                <a:t>Reduces the time and cost for the system development</a:t>
              </a:r>
            </a:p>
          </p:txBody>
        </p:sp>
      </p:grpSp>
      <p:sp>
        <p:nvSpPr>
          <p:cNvPr id="37" name="TextBox 36"/>
          <p:cNvSpPr txBox="1"/>
          <p:nvPr/>
        </p:nvSpPr>
        <p:spPr>
          <a:xfrm>
            <a:off x="1547664" y="5477548"/>
            <a:ext cx="4381658" cy="523220"/>
          </a:xfrm>
          <a:prstGeom prst="rect">
            <a:avLst/>
          </a:prstGeom>
          <a:noFill/>
        </p:spPr>
        <p:txBody>
          <a:bodyPr wrap="square" rtlCol="0">
            <a:spAutoFit/>
          </a:bodyPr>
          <a:lstStyle/>
          <a:p>
            <a:r>
              <a:rPr lang="en-US" altLang="ko-KR" sz="1400" dirty="0" smtClean="0">
                <a:latin typeface="Arial" pitchFamily="34" charset="0"/>
                <a:cs typeface="Arial" pitchFamily="34" charset="0"/>
              </a:rPr>
              <a:t>* TCO : Total cost of ownership</a:t>
            </a:r>
          </a:p>
          <a:p>
            <a:r>
              <a:rPr lang="en-US" altLang="ko-KR" sz="1400" dirty="0" smtClean="0">
                <a:latin typeface="Arial" pitchFamily="34" charset="0"/>
                <a:cs typeface="Arial" pitchFamily="34" charset="0"/>
              </a:rPr>
              <a:t>** ROI : Return on investment</a:t>
            </a:r>
            <a:endParaRPr lang="ko-KR" altLang="en-US" sz="1400" dirty="0">
              <a:latin typeface="Arial" pitchFamily="34" charset="0"/>
              <a:cs typeface="Arial" pitchFamily="34" charset="0"/>
            </a:endParaRPr>
          </a:p>
        </p:txBody>
      </p:sp>
      <p:sp>
        <p:nvSpPr>
          <p:cNvPr id="11" name="TextBox 10"/>
          <p:cNvSpPr txBox="1"/>
          <p:nvPr/>
        </p:nvSpPr>
        <p:spPr>
          <a:xfrm>
            <a:off x="2895600" y="0"/>
            <a:ext cx="6248400" cy="954107"/>
          </a:xfrm>
          <a:prstGeom prst="rect">
            <a:avLst/>
          </a:prstGeom>
          <a:noFill/>
        </p:spPr>
        <p:txBody>
          <a:bodyPr wrap="square" rtlCol="0">
            <a:spAutoFit/>
          </a:bodyPr>
          <a:lstStyle/>
          <a:p>
            <a:pPr algn="ctr"/>
            <a:r>
              <a:rPr lang="en-US" altLang="ko-KR" sz="2800" i="1" smtClean="0">
                <a:ln>
                  <a:solidFill>
                    <a:schemeClr val="bg1">
                      <a:lumMod val="75000"/>
                    </a:schemeClr>
                  </a:solidFill>
                </a:ln>
                <a:solidFill>
                  <a:srgbClr val="002060"/>
                </a:solidFill>
                <a:latin typeface="Arial Black" pitchFamily="34" charset="0"/>
                <a:cs typeface="Arial" pitchFamily="34" charset="0"/>
              </a:rPr>
              <a:t>Benefit of Software Framework (2)  </a:t>
            </a:r>
            <a:endParaRPr lang="ko-KR" altLang="en-US" sz="1600" i="1" dirty="0">
              <a:ln>
                <a:solidFill>
                  <a:schemeClr val="bg1">
                    <a:lumMod val="75000"/>
                  </a:schemeClr>
                </a:solidFill>
              </a:ln>
              <a:solidFill>
                <a:srgbClr val="002060"/>
              </a:solidFill>
              <a:latin typeface="Arial Black" pitchFamily="34" charset="0"/>
              <a:cs typeface="Arial" pitchFamily="34" charset="0"/>
            </a:endParaRPr>
          </a:p>
        </p:txBody>
      </p:sp>
    </p:spTree>
    <p:extLst>
      <p:ext uri="{BB962C8B-B14F-4D97-AF65-F5344CB8AC3E}">
        <p14:creationId xmlns="" xmlns:p14="http://schemas.microsoft.com/office/powerpoint/2010/main" val="2090596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895600" y="162580"/>
            <a:ext cx="5257800" cy="523220"/>
          </a:xfrm>
          <a:prstGeom prst="rect">
            <a:avLst/>
          </a:prstGeom>
          <a:noFill/>
        </p:spPr>
        <p:txBody>
          <a:bodyPr wrap="square" rtlCol="0">
            <a:spAutoFit/>
          </a:bodyPr>
          <a:lstStyle/>
          <a:p>
            <a:r>
              <a:rPr lang="en-US" altLang="ko-KR" sz="2800" i="1" dirty="0" smtClean="0">
                <a:ln>
                  <a:solidFill>
                    <a:schemeClr val="bg1">
                      <a:lumMod val="75000"/>
                    </a:schemeClr>
                  </a:solidFill>
                </a:ln>
                <a:solidFill>
                  <a:srgbClr val="002060"/>
                </a:solidFill>
                <a:latin typeface="Arial Black" pitchFamily="34" charset="0"/>
                <a:cs typeface="Arial" pitchFamily="34" charset="0"/>
              </a:rPr>
              <a:t>What is eGovFrame?</a:t>
            </a:r>
            <a:endParaRPr lang="ko-KR" altLang="en-US" sz="1600" i="1" dirty="0">
              <a:ln>
                <a:solidFill>
                  <a:schemeClr val="bg1">
                    <a:lumMod val="75000"/>
                  </a:schemeClr>
                </a:solidFill>
              </a:ln>
              <a:solidFill>
                <a:srgbClr val="002060"/>
              </a:solidFill>
              <a:latin typeface="Arial Black" pitchFamily="34" charset="0"/>
              <a:cs typeface="Arial" pitchFamily="34" charset="0"/>
            </a:endParaRPr>
          </a:p>
        </p:txBody>
      </p:sp>
      <p:sp>
        <p:nvSpPr>
          <p:cNvPr id="10" name="TextBox 9"/>
          <p:cNvSpPr txBox="1"/>
          <p:nvPr/>
        </p:nvSpPr>
        <p:spPr>
          <a:xfrm>
            <a:off x="928662" y="928670"/>
            <a:ext cx="7929618" cy="772006"/>
          </a:xfrm>
          <a:prstGeom prst="rect">
            <a:avLst/>
          </a:prstGeom>
          <a:noFill/>
        </p:spPr>
        <p:txBody>
          <a:bodyPr wrap="square" rtlCol="0">
            <a:spAutoFit/>
          </a:bodyPr>
          <a:lstStyle>
            <a:defPPr>
              <a:defRPr lang="ko-KR"/>
            </a:defPPr>
            <a:lvl1pPr>
              <a:spcAft>
                <a:spcPts val="500"/>
              </a:spcAft>
              <a:defRPr sz="2400" b="1" kern="1000">
                <a:solidFill>
                  <a:srgbClr val="7131A1"/>
                </a:solidFill>
                <a:latin typeface="Arial" pitchFamily="34" charset="0"/>
                <a:cs typeface="Arial" pitchFamily="34" charset="0"/>
              </a:defRPr>
            </a:lvl1pPr>
          </a:lstStyle>
          <a:p>
            <a:pPr algn="ctr"/>
            <a:r>
              <a:rPr lang="en-US" altLang="ko-KR" sz="2000" i="1" dirty="0" smtClean="0">
                <a:solidFill>
                  <a:srgbClr val="0070C0"/>
                </a:solidFill>
              </a:rPr>
              <a:t>e-Government Standard Framework </a:t>
            </a:r>
          </a:p>
          <a:p>
            <a:pPr algn="ctr"/>
            <a:r>
              <a:rPr lang="en-US" altLang="ko-KR" sz="2000" i="1" dirty="0" smtClean="0">
                <a:solidFill>
                  <a:schemeClr val="tx1"/>
                </a:solidFill>
              </a:rPr>
              <a:t>for developing and operating e-Government system</a:t>
            </a:r>
            <a:endParaRPr lang="en-US" altLang="ko-KR" sz="2000" i="1" dirty="0">
              <a:solidFill>
                <a:schemeClr val="tx1"/>
              </a:solidFill>
            </a:endParaRPr>
          </a:p>
        </p:txBody>
      </p:sp>
      <p:pic>
        <p:nvPicPr>
          <p:cNvPr id="59" name="Picture 22" descr="4p-수정2.png"/>
          <p:cNvPicPr>
            <a:picLocks noChangeAspect="1"/>
          </p:cNvPicPr>
          <p:nvPr/>
        </p:nvPicPr>
        <p:blipFill rotWithShape="1">
          <a:blip r:embed="rId3" cstate="print"/>
          <a:srcRect t="59532" b="3255"/>
          <a:stretch/>
        </p:blipFill>
        <p:spPr>
          <a:xfrm>
            <a:off x="-71470" y="3806143"/>
            <a:ext cx="9143245" cy="2551815"/>
          </a:xfrm>
          <a:prstGeom prst="rect">
            <a:avLst/>
          </a:prstGeom>
        </p:spPr>
      </p:pic>
      <p:sp>
        <p:nvSpPr>
          <p:cNvPr id="64" name="TextBox 63"/>
          <p:cNvSpPr txBox="1"/>
          <p:nvPr/>
        </p:nvSpPr>
        <p:spPr>
          <a:xfrm>
            <a:off x="3467653" y="3997440"/>
            <a:ext cx="742511" cy="338554"/>
          </a:xfrm>
          <a:prstGeom prst="rect">
            <a:avLst/>
          </a:prstGeom>
          <a:noFill/>
        </p:spPr>
        <p:txBody>
          <a:bodyPr wrap="none" rtlCol="0">
            <a:spAutoFit/>
            <a:scene3d>
              <a:camera prst="orthographicFront"/>
              <a:lightRig rig="threePt" dir="t"/>
            </a:scene3d>
            <a:sp3d>
              <a:bevelT w="0"/>
            </a:sp3d>
          </a:bodyPr>
          <a:lstStyle/>
          <a:p>
            <a:r>
              <a:rPr lang="en-US" altLang="ko-KR" sz="1600" b="1" dirty="0" smtClean="0">
                <a:solidFill>
                  <a:schemeClr val="accent1">
                    <a:lumMod val="50000"/>
                  </a:schemeClr>
                </a:solidFill>
                <a:latin typeface="Arial" pitchFamily="34" charset="0"/>
                <a:cs typeface="Arial" pitchFamily="34" charset="0"/>
              </a:rPr>
              <a:t>Login</a:t>
            </a:r>
            <a:endParaRPr lang="ko-KR" altLang="en-US" sz="1600" b="1" dirty="0">
              <a:solidFill>
                <a:schemeClr val="accent1">
                  <a:lumMod val="50000"/>
                </a:schemeClr>
              </a:solidFill>
              <a:latin typeface="Arial" pitchFamily="34" charset="0"/>
              <a:cs typeface="Arial" pitchFamily="34" charset="0"/>
            </a:endParaRPr>
          </a:p>
        </p:txBody>
      </p:sp>
      <p:sp>
        <p:nvSpPr>
          <p:cNvPr id="65" name="TextBox 64"/>
          <p:cNvSpPr txBox="1"/>
          <p:nvPr/>
        </p:nvSpPr>
        <p:spPr>
          <a:xfrm>
            <a:off x="4097514" y="3997440"/>
            <a:ext cx="776175" cy="338554"/>
          </a:xfrm>
          <a:prstGeom prst="rect">
            <a:avLst/>
          </a:prstGeom>
          <a:noFill/>
        </p:spPr>
        <p:txBody>
          <a:bodyPr wrap="none" rtlCol="0">
            <a:spAutoFit/>
            <a:scene3d>
              <a:camera prst="orthographicFront"/>
              <a:lightRig rig="threePt" dir="t"/>
            </a:scene3d>
            <a:sp3d>
              <a:bevelT w="0"/>
            </a:sp3d>
          </a:bodyPr>
          <a:lstStyle/>
          <a:p>
            <a:r>
              <a:rPr lang="en-US" altLang="ko-KR" sz="1600" b="1" dirty="0" smtClean="0">
                <a:solidFill>
                  <a:srgbClr val="176F4D"/>
                </a:solidFill>
                <a:latin typeface="Arial" pitchFamily="34" charset="0"/>
                <a:cs typeface="Arial" pitchFamily="34" charset="0"/>
              </a:rPr>
              <a:t>Board</a:t>
            </a:r>
            <a:endParaRPr lang="ko-KR" altLang="en-US" sz="1600" b="1" dirty="0">
              <a:solidFill>
                <a:srgbClr val="176F4D"/>
              </a:solidFill>
              <a:latin typeface="Arial" pitchFamily="34" charset="0"/>
              <a:cs typeface="Arial" pitchFamily="34" charset="0"/>
            </a:endParaRPr>
          </a:p>
        </p:txBody>
      </p:sp>
      <p:sp>
        <p:nvSpPr>
          <p:cNvPr id="66" name="TextBox 65"/>
          <p:cNvSpPr txBox="1"/>
          <p:nvPr/>
        </p:nvSpPr>
        <p:spPr>
          <a:xfrm>
            <a:off x="4864348" y="3997440"/>
            <a:ext cx="526106" cy="338554"/>
          </a:xfrm>
          <a:prstGeom prst="rect">
            <a:avLst/>
          </a:prstGeom>
          <a:noFill/>
        </p:spPr>
        <p:txBody>
          <a:bodyPr wrap="none" rtlCol="0">
            <a:spAutoFit/>
            <a:scene3d>
              <a:camera prst="orthographicFront"/>
              <a:lightRig rig="threePt" dir="t"/>
            </a:scene3d>
            <a:sp3d>
              <a:bevelT w="0"/>
            </a:sp3d>
          </a:bodyPr>
          <a:lstStyle/>
          <a:p>
            <a:r>
              <a:rPr lang="en-US" altLang="ko-KR" sz="1600" b="1" dirty="0" smtClean="0">
                <a:solidFill>
                  <a:schemeClr val="accent4">
                    <a:lumMod val="50000"/>
                  </a:schemeClr>
                </a:solidFill>
                <a:latin typeface="Arial" pitchFamily="34" charset="0"/>
                <a:cs typeface="Arial" pitchFamily="34" charset="0"/>
              </a:rPr>
              <a:t>PKI</a:t>
            </a:r>
            <a:endParaRPr lang="ko-KR" altLang="en-US" sz="1600" b="1" dirty="0">
              <a:solidFill>
                <a:schemeClr val="accent4">
                  <a:lumMod val="50000"/>
                </a:schemeClr>
              </a:solidFill>
              <a:latin typeface="Arial" pitchFamily="34" charset="0"/>
              <a:cs typeface="Arial" pitchFamily="34" charset="0"/>
            </a:endParaRPr>
          </a:p>
        </p:txBody>
      </p:sp>
      <p:sp>
        <p:nvSpPr>
          <p:cNvPr id="67" name="TextBox 66"/>
          <p:cNvSpPr txBox="1"/>
          <p:nvPr/>
        </p:nvSpPr>
        <p:spPr>
          <a:xfrm>
            <a:off x="984124" y="3997440"/>
            <a:ext cx="1313180" cy="338554"/>
          </a:xfrm>
          <a:prstGeom prst="rect">
            <a:avLst/>
          </a:prstGeom>
          <a:noFill/>
        </p:spPr>
        <p:txBody>
          <a:bodyPr wrap="none" rtlCol="0">
            <a:spAutoFit/>
            <a:scene3d>
              <a:camera prst="orthographicFront"/>
              <a:lightRig rig="threePt" dir="t"/>
            </a:scene3d>
            <a:sp3d>
              <a:bevelT w="0"/>
            </a:sp3d>
          </a:bodyPr>
          <a:lstStyle/>
          <a:p>
            <a:r>
              <a:rPr lang="en-US" altLang="ko-KR" sz="1600" b="1" dirty="0" smtClean="0">
                <a:solidFill>
                  <a:srgbClr val="663300"/>
                </a:solidFill>
                <a:latin typeface="Arial" pitchFamily="34" charset="0"/>
                <a:cs typeface="Arial" pitchFamily="34" charset="0"/>
              </a:rPr>
              <a:t>eGovFrame</a:t>
            </a:r>
            <a:endParaRPr lang="ko-KR" altLang="en-US" sz="1600" b="1" dirty="0">
              <a:solidFill>
                <a:srgbClr val="663300"/>
              </a:solidFill>
              <a:latin typeface="Arial" pitchFamily="34" charset="0"/>
              <a:cs typeface="Arial" pitchFamily="34" charset="0"/>
            </a:endParaRPr>
          </a:p>
        </p:txBody>
      </p:sp>
      <p:sp>
        <p:nvSpPr>
          <p:cNvPr id="72" name="직사각형 47"/>
          <p:cNvSpPr/>
          <p:nvPr/>
        </p:nvSpPr>
        <p:spPr bwMode="auto">
          <a:xfrm>
            <a:off x="5911611" y="3877625"/>
            <a:ext cx="2827484" cy="333425"/>
          </a:xfrm>
          <a:prstGeom prst="rect">
            <a:avLst/>
          </a:prstGeom>
          <a:noFill/>
          <a:ln w="9525">
            <a:noFill/>
            <a:miter lim="800000"/>
            <a:headEnd/>
            <a:tailEnd/>
          </a:ln>
        </p:spPr>
        <p:txBody>
          <a:bodyPr wrap="square" lIns="0" tIns="0" rIns="0" bIns="0" anchor="ctr">
            <a:spAutoFit/>
            <a:scene3d>
              <a:camera prst="orthographicFront"/>
              <a:lightRig rig="threePt" dir="t"/>
            </a:scene3d>
            <a:sp3d contourW="38100">
              <a:bevelT w="0"/>
              <a:contourClr>
                <a:schemeClr val="bg1"/>
              </a:contourClr>
            </a:sp3d>
          </a:bodyPr>
          <a:lstStyle/>
          <a:p>
            <a:pPr marL="179388" lvl="1" algn="ctr" defTabSz="762000" eaLnBrk="0" hangingPunct="0">
              <a:lnSpc>
                <a:spcPts val="2600"/>
              </a:lnSpc>
              <a:buSzPct val="60000"/>
              <a:tabLst>
                <a:tab pos="5648325" algn="l"/>
              </a:tabLst>
              <a:defRPr/>
            </a:pPr>
            <a:r>
              <a:rPr lang="en-US" altLang="ko-KR" sz="1600" b="1" dirty="0" smtClean="0">
                <a:ln w="9525">
                  <a:noFill/>
                  <a:prstDash val="solid"/>
                </a:ln>
                <a:solidFill>
                  <a:srgbClr val="C00000"/>
                </a:solidFill>
                <a:latin typeface="Arial" pitchFamily="34" charset="0"/>
                <a:ea typeface="HY헤드라인M" pitchFamily="18" charset="-127"/>
                <a:cs typeface="Arial" pitchFamily="34" charset="0"/>
              </a:rPr>
              <a:t>e-Government system</a:t>
            </a:r>
            <a:endParaRPr lang="en-US" altLang="ko-KR" sz="1600" b="1" dirty="0">
              <a:ln w="9525">
                <a:noFill/>
                <a:prstDash val="solid"/>
              </a:ln>
              <a:solidFill>
                <a:srgbClr val="C00000"/>
              </a:solidFill>
              <a:latin typeface="Arial" pitchFamily="34" charset="0"/>
              <a:ea typeface="HY헤드라인M" pitchFamily="18" charset="-127"/>
              <a:cs typeface="Arial" pitchFamily="34" charset="0"/>
            </a:endParaRPr>
          </a:p>
        </p:txBody>
      </p:sp>
      <p:grpSp>
        <p:nvGrpSpPr>
          <p:cNvPr id="4" name="그룹 12"/>
          <p:cNvGrpSpPr/>
          <p:nvPr/>
        </p:nvGrpSpPr>
        <p:grpSpPr>
          <a:xfrm>
            <a:off x="285720" y="1959699"/>
            <a:ext cx="8572560" cy="1826491"/>
            <a:chOff x="649766" y="1931849"/>
            <a:chExt cx="7515170" cy="1680567"/>
          </a:xfrm>
        </p:grpSpPr>
        <p:sp>
          <p:nvSpPr>
            <p:cNvPr id="3" name="한쪽 모서리는 잘리고 다른 쪽 모서리는 둥근 사각형 2"/>
            <p:cNvSpPr/>
            <p:nvPr/>
          </p:nvSpPr>
          <p:spPr>
            <a:xfrm>
              <a:off x="741070" y="2064045"/>
              <a:ext cx="7423866" cy="1476363"/>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dirty="0"/>
            </a:p>
          </p:txBody>
        </p:sp>
        <p:sp>
          <p:nvSpPr>
            <p:cNvPr id="60" name="직사각형 59"/>
            <p:cNvSpPr/>
            <p:nvPr/>
          </p:nvSpPr>
          <p:spPr bwMode="auto">
            <a:xfrm>
              <a:off x="737590" y="2169180"/>
              <a:ext cx="7046371" cy="1443236"/>
            </a:xfrm>
            <a:prstGeom prst="rect">
              <a:avLst/>
            </a:prstGeom>
            <a:noFill/>
            <a:ln w="47625">
              <a:noFill/>
              <a:prstDash val="solid"/>
            </a:ln>
            <a:effectLst/>
            <a:extLst/>
          </p:spPr>
          <p:txBody>
            <a:bodyPr wrap="none" anchor="ctr">
              <a:scene3d>
                <a:camera prst="orthographicFront"/>
                <a:lightRig rig="threePt" dir="t"/>
              </a:scene3d>
              <a:sp3d>
                <a:bevelT w="0"/>
                <a:contourClr>
                  <a:schemeClr val="bg1"/>
                </a:contourClr>
              </a:sp3d>
            </a:bodyPr>
            <a:lstStyle/>
            <a:p>
              <a:pPr marL="179388" lvl="1" indent="-179388" defTabSz="762000" eaLnBrk="0" latinLnBrk="0" hangingPunct="0">
                <a:lnSpc>
                  <a:spcPct val="130000"/>
                </a:lnSpc>
                <a:spcBef>
                  <a:spcPts val="300"/>
                </a:spcBef>
                <a:buSzPct val="100000"/>
                <a:buBlip>
                  <a:blip r:embed="rId4"/>
                </a:buBlip>
                <a:tabLst>
                  <a:tab pos="482600" algn="l"/>
                </a:tabLst>
                <a:defRPr/>
              </a:pPr>
              <a:r>
                <a:rPr lang="en-US" altLang="ko-KR" sz="2000" b="1" kern="1000" dirty="0">
                  <a:solidFill>
                    <a:schemeClr val="accent6">
                      <a:lumMod val="50000"/>
                    </a:schemeClr>
                  </a:solidFill>
                  <a:latin typeface="Arial" pitchFamily="34" charset="0"/>
                  <a:cs typeface="Arial" pitchFamily="34" charset="0"/>
                </a:rPr>
                <a:t>Basic functions </a:t>
              </a:r>
              <a:r>
                <a:rPr lang="en-US" altLang="ko-KR" sz="2000" dirty="0" smtClean="0">
                  <a:solidFill>
                    <a:schemeClr val="tx1">
                      <a:lumMod val="85000"/>
                      <a:lumOff val="15000"/>
                    </a:schemeClr>
                  </a:solidFill>
                  <a:latin typeface="Arial" pitchFamily="34" charset="0"/>
                  <a:ea typeface="HY헤드라인M" pitchFamily="18" charset="-127"/>
                  <a:cs typeface="Arial" pitchFamily="34" charset="0"/>
                </a:rPr>
                <a:t>always needed to develop e-Government system</a:t>
              </a:r>
              <a:endParaRPr lang="ko-KR" altLang="en-US" sz="2000" dirty="0" smtClean="0">
                <a:solidFill>
                  <a:schemeClr val="tx1">
                    <a:lumMod val="85000"/>
                    <a:lumOff val="15000"/>
                  </a:schemeClr>
                </a:solidFill>
                <a:latin typeface="Arial" pitchFamily="34" charset="0"/>
                <a:ea typeface="HY헤드라인M" pitchFamily="18" charset="-127"/>
                <a:cs typeface="Arial" pitchFamily="34" charset="0"/>
              </a:endParaRPr>
            </a:p>
            <a:p>
              <a:pPr marL="179388" lvl="1" indent="-179388" defTabSz="762000" eaLnBrk="0" latinLnBrk="0" hangingPunct="0">
                <a:lnSpc>
                  <a:spcPct val="130000"/>
                </a:lnSpc>
                <a:spcBef>
                  <a:spcPts val="300"/>
                </a:spcBef>
                <a:buSzPct val="100000"/>
                <a:buBlip>
                  <a:blip r:embed="rId4"/>
                </a:buBlip>
                <a:tabLst>
                  <a:tab pos="482600" algn="l"/>
                </a:tabLst>
                <a:defRPr/>
              </a:pPr>
              <a:r>
                <a:rPr lang="en-US" altLang="ko-KR" sz="2000" b="1" kern="1000" dirty="0">
                  <a:solidFill>
                    <a:schemeClr val="accent6">
                      <a:lumMod val="50000"/>
                    </a:schemeClr>
                  </a:solidFill>
                  <a:latin typeface="Arial" pitchFamily="34" charset="0"/>
                  <a:cs typeface="Arial" pitchFamily="34" charset="0"/>
                </a:rPr>
                <a:t>Composition</a:t>
              </a:r>
              <a:r>
                <a:rPr lang="en-US" altLang="ko-KR" sz="2000" dirty="0" smtClean="0">
                  <a:solidFill>
                    <a:schemeClr val="tx1">
                      <a:lumMod val="85000"/>
                      <a:lumOff val="15000"/>
                    </a:schemeClr>
                  </a:solidFill>
                  <a:latin typeface="Arial" pitchFamily="34" charset="0"/>
                  <a:ea typeface="HY헤드라인M" pitchFamily="18" charset="-127"/>
                  <a:cs typeface="Arial" pitchFamily="34" charset="0"/>
                </a:rPr>
                <a:t> [</a:t>
              </a:r>
              <a:r>
                <a:rPr lang="en-US" altLang="ko-KR" sz="2000" dirty="0" smtClean="0">
                  <a:solidFill>
                    <a:srgbClr val="002060"/>
                  </a:solidFill>
                  <a:latin typeface="Arial" pitchFamily="34" charset="0"/>
                  <a:ea typeface="HY헤드라인M" pitchFamily="18" charset="-127"/>
                  <a:cs typeface="Arial" pitchFamily="34" charset="0"/>
                </a:rPr>
                <a:t>eGovFrame + new functions</a:t>
              </a:r>
              <a:r>
                <a:rPr lang="en-US" altLang="ko-KR" sz="2000" dirty="0" smtClean="0">
                  <a:solidFill>
                    <a:schemeClr val="tx1">
                      <a:lumMod val="85000"/>
                      <a:lumOff val="15000"/>
                    </a:schemeClr>
                  </a:solidFill>
                  <a:latin typeface="Arial" pitchFamily="34" charset="0"/>
                  <a:ea typeface="HY헤드라인M" pitchFamily="18" charset="-127"/>
                  <a:cs typeface="Arial" pitchFamily="34" charset="0"/>
                </a:rPr>
                <a:t>] </a:t>
              </a:r>
              <a:r>
                <a:rPr lang="ko-KR" altLang="en-US" sz="2000" dirty="0">
                  <a:latin typeface="Arial" pitchFamily="34" charset="0"/>
                  <a:ea typeface="HY헤드라인M" pitchFamily="18" charset="-127"/>
                  <a:cs typeface="Arial" pitchFamily="34" charset="0"/>
                  <a:sym typeface="Wingdings" pitchFamily="2" charset="2"/>
                </a:rPr>
                <a:t></a:t>
              </a:r>
              <a:r>
                <a:rPr lang="en-US" altLang="ko-KR" sz="2000" dirty="0">
                  <a:solidFill>
                    <a:schemeClr val="tx1">
                      <a:lumMod val="85000"/>
                      <a:lumOff val="15000"/>
                    </a:schemeClr>
                  </a:solidFill>
                  <a:latin typeface="Arial" pitchFamily="34" charset="0"/>
                  <a:ea typeface="HY헤드라인M" pitchFamily="18" charset="-127"/>
                  <a:cs typeface="Arial" pitchFamily="34" charset="0"/>
                </a:rPr>
                <a:t> </a:t>
              </a:r>
              <a:r>
                <a:rPr lang="en-US" altLang="ko-KR" sz="2000" kern="1000" dirty="0" smtClean="0">
                  <a:solidFill>
                    <a:schemeClr val="accent6">
                      <a:lumMod val="50000"/>
                    </a:schemeClr>
                  </a:solidFill>
                  <a:latin typeface="Arial" pitchFamily="34" charset="0"/>
                  <a:cs typeface="Arial" pitchFamily="34" charset="0"/>
                </a:rPr>
                <a:t>e-Government system</a:t>
              </a:r>
              <a:endParaRPr lang="en-US" altLang="ko-KR" sz="2000" kern="1000" dirty="0">
                <a:solidFill>
                  <a:schemeClr val="accent6">
                    <a:lumMod val="50000"/>
                  </a:schemeClr>
                </a:solidFill>
                <a:latin typeface="Arial" pitchFamily="34" charset="0"/>
                <a:cs typeface="Arial" pitchFamily="34" charset="0"/>
              </a:endParaRPr>
            </a:p>
            <a:p>
              <a:pPr marL="179388" lvl="1" indent="-179388" defTabSz="762000" eaLnBrk="0" latinLnBrk="0" hangingPunct="0">
                <a:lnSpc>
                  <a:spcPct val="130000"/>
                </a:lnSpc>
                <a:spcBef>
                  <a:spcPts val="300"/>
                </a:spcBef>
                <a:buSzPct val="100000"/>
                <a:buBlip>
                  <a:blip r:embed="rId4"/>
                </a:buBlip>
                <a:tabLst>
                  <a:tab pos="482600" algn="l"/>
                </a:tabLst>
                <a:defRPr/>
              </a:pPr>
              <a:r>
                <a:rPr lang="en-US" altLang="ko-KR" sz="2000" b="1" dirty="0" smtClean="0">
                  <a:solidFill>
                    <a:schemeClr val="accent6">
                      <a:lumMod val="50000"/>
                    </a:schemeClr>
                  </a:solidFill>
                  <a:latin typeface="Arial" pitchFamily="34" charset="0"/>
                  <a:ea typeface="HY헤드라인M" pitchFamily="18" charset="-127"/>
                  <a:cs typeface="Arial" pitchFamily="34" charset="0"/>
                </a:rPr>
                <a:t>Fair competition environment </a:t>
              </a:r>
              <a:r>
                <a:rPr lang="en-US" altLang="ko-KR" sz="2000" dirty="0" smtClean="0">
                  <a:solidFill>
                    <a:schemeClr val="tx1">
                      <a:lumMod val="85000"/>
                      <a:lumOff val="15000"/>
                    </a:schemeClr>
                  </a:solidFill>
                  <a:latin typeface="Arial" pitchFamily="34" charset="0"/>
                  <a:ea typeface="HY헤드라인M" pitchFamily="18" charset="-127"/>
                  <a:cs typeface="Arial" pitchFamily="34" charset="0"/>
                </a:rPr>
                <a:t>created by sharing same basis</a:t>
              </a:r>
            </a:p>
          </p:txBody>
        </p:sp>
        <p:sp>
          <p:nvSpPr>
            <p:cNvPr id="2" name="모서리가 둥근 직사각형 1"/>
            <p:cNvSpPr/>
            <p:nvPr/>
          </p:nvSpPr>
          <p:spPr>
            <a:xfrm>
              <a:off x="649766" y="1931849"/>
              <a:ext cx="2747111" cy="359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smtClean="0">
                  <a:latin typeface="Arial" pitchFamily="34" charset="0"/>
                  <a:cs typeface="Arial" pitchFamily="34" charset="0"/>
                </a:rPr>
                <a:t>eGovFrame</a:t>
              </a:r>
              <a:endParaRPr lang="ko-KR" altLang="en-US" sz="2000" b="1" dirty="0">
                <a:latin typeface="Arial" pitchFamily="34" charset="0"/>
                <a:cs typeface="Arial" pitchFamily="34" charset="0"/>
              </a:endParaRPr>
            </a:p>
          </p:txBody>
        </p:sp>
      </p:grpSp>
      <p:sp>
        <p:nvSpPr>
          <p:cNvPr id="14" name="Rectangle 19"/>
          <p:cNvSpPr>
            <a:spLocks noChangeArrowheads="1"/>
          </p:cNvSpPr>
          <p:nvPr/>
        </p:nvSpPr>
        <p:spPr bwMode="auto">
          <a:xfrm>
            <a:off x="714348" y="785794"/>
            <a:ext cx="7429552" cy="45719"/>
          </a:xfrm>
          <a:prstGeom prst="rect">
            <a:avLst/>
          </a:prstGeom>
          <a:gradFill rotWithShape="0">
            <a:gsLst>
              <a:gs pos="0">
                <a:srgbClr val="8488C4"/>
              </a:gs>
              <a:gs pos="53000">
                <a:srgbClr val="D4DEFF"/>
              </a:gs>
              <a:gs pos="83000">
                <a:srgbClr val="D4DEFF"/>
              </a:gs>
              <a:gs pos="100000">
                <a:srgbClr val="96AB94"/>
              </a:gs>
            </a:gsLst>
            <a:lin ang="0" scaled="1"/>
          </a:gradFill>
          <a:ln w="9525">
            <a:noFill/>
            <a:miter lim="800000"/>
            <a:headEnd/>
            <a:tailEnd/>
          </a:ln>
        </p:spPr>
        <p:txBody>
          <a:bodyPr wrap="none" anchor="ctr"/>
          <a:lstStyle/>
          <a:p>
            <a:endParaRPr lang="ko-KR" altLang="en-US" dirty="0"/>
          </a:p>
        </p:txBody>
      </p:sp>
    </p:spTree>
    <p:extLst>
      <p:ext uri="{BB962C8B-B14F-4D97-AF65-F5344CB8AC3E}">
        <p14:creationId xmlns="" xmlns:p14="http://schemas.microsoft.com/office/powerpoint/2010/main" val="14136667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895600" y="86380"/>
            <a:ext cx="6248400" cy="523220"/>
          </a:xfrm>
          <a:prstGeom prst="rect">
            <a:avLst/>
          </a:prstGeom>
          <a:noFill/>
        </p:spPr>
        <p:txBody>
          <a:bodyPr wrap="square" rtlCol="0">
            <a:spAutoFit/>
          </a:bodyPr>
          <a:lstStyle/>
          <a:p>
            <a:r>
              <a:rPr lang="en-US" altLang="ko-KR" sz="2800" i="1" dirty="0" smtClean="0">
                <a:ln>
                  <a:solidFill>
                    <a:schemeClr val="bg1">
                      <a:lumMod val="75000"/>
                    </a:schemeClr>
                  </a:solidFill>
                </a:ln>
                <a:solidFill>
                  <a:srgbClr val="002060"/>
                </a:solidFill>
                <a:latin typeface="Arial Black" pitchFamily="34" charset="0"/>
                <a:cs typeface="Arial" pitchFamily="34" charset="0"/>
              </a:rPr>
              <a:t>Software Framework </a:t>
            </a:r>
            <a:r>
              <a:rPr lang="en-US" altLang="ko-KR" sz="2800" i="1" dirty="0">
                <a:ln>
                  <a:solidFill>
                    <a:schemeClr val="bg1">
                      <a:lumMod val="75000"/>
                    </a:schemeClr>
                  </a:solidFill>
                </a:ln>
                <a:solidFill>
                  <a:srgbClr val="002060"/>
                </a:solidFill>
                <a:latin typeface="Arial Black" pitchFamily="34" charset="0"/>
                <a:cs typeface="Arial" pitchFamily="34" charset="0"/>
              </a:rPr>
              <a:t>C</a:t>
            </a:r>
            <a:r>
              <a:rPr lang="en-US" altLang="ko-KR" sz="2800" i="1" dirty="0" smtClean="0">
                <a:ln>
                  <a:solidFill>
                    <a:schemeClr val="bg1">
                      <a:lumMod val="75000"/>
                    </a:schemeClr>
                  </a:solidFill>
                </a:ln>
                <a:solidFill>
                  <a:srgbClr val="002060"/>
                </a:solidFill>
                <a:latin typeface="Arial Black" pitchFamily="34" charset="0"/>
                <a:cs typeface="Arial" pitchFamily="34" charset="0"/>
              </a:rPr>
              <a:t>oncept</a:t>
            </a:r>
            <a:endParaRPr lang="ko-KR" altLang="en-US" sz="2800" i="1" dirty="0">
              <a:ln>
                <a:solidFill>
                  <a:schemeClr val="bg1">
                    <a:lumMod val="75000"/>
                  </a:schemeClr>
                </a:solidFill>
              </a:ln>
              <a:solidFill>
                <a:srgbClr val="002060"/>
              </a:solidFill>
              <a:latin typeface="Arial Black" pitchFamily="34" charset="0"/>
              <a:cs typeface="Arial" pitchFamily="34" charset="0"/>
            </a:endParaRPr>
          </a:p>
        </p:txBody>
      </p:sp>
      <p:sp>
        <p:nvSpPr>
          <p:cNvPr id="10" name="TextBox 9"/>
          <p:cNvSpPr txBox="1"/>
          <p:nvPr/>
        </p:nvSpPr>
        <p:spPr>
          <a:xfrm>
            <a:off x="539552" y="1125618"/>
            <a:ext cx="8604448" cy="707886"/>
          </a:xfrm>
          <a:prstGeom prst="rect">
            <a:avLst/>
          </a:prstGeom>
          <a:noFill/>
        </p:spPr>
        <p:txBody>
          <a:bodyPr wrap="square" rtlCol="0">
            <a:spAutoFit/>
          </a:bodyPr>
          <a:lstStyle/>
          <a:p>
            <a:pPr>
              <a:spcAft>
                <a:spcPts val="1200"/>
              </a:spcAft>
            </a:pPr>
            <a:r>
              <a:rPr lang="en-US" altLang="ko-KR" sz="2000" kern="1000" dirty="0" smtClean="0">
                <a:latin typeface="Arial" pitchFamily="34" charset="0"/>
                <a:cs typeface="Arial" pitchFamily="34" charset="0"/>
              </a:rPr>
              <a:t>SW frameworks are a special case of </a:t>
            </a:r>
            <a:r>
              <a:rPr lang="en-US" altLang="ko-KR" sz="2000" b="1" kern="1000" dirty="0" smtClean="0">
                <a:solidFill>
                  <a:srgbClr val="7131A1"/>
                </a:solidFill>
                <a:latin typeface="Arial" pitchFamily="34" charset="0"/>
                <a:cs typeface="Arial" pitchFamily="34" charset="0"/>
              </a:rPr>
              <a:t>software libraries </a:t>
            </a:r>
            <a:r>
              <a:rPr lang="en-US" altLang="ko-KR" sz="2000" kern="1000" dirty="0" smtClean="0">
                <a:latin typeface="Arial" pitchFamily="34" charset="0"/>
                <a:cs typeface="Arial" pitchFamily="34" charset="0"/>
              </a:rPr>
              <a:t>in that they are </a:t>
            </a:r>
            <a:r>
              <a:rPr lang="en-US" altLang="ko-KR" sz="2000" b="1" kern="1000" dirty="0">
                <a:solidFill>
                  <a:srgbClr val="7131A1"/>
                </a:solidFill>
                <a:latin typeface="Arial" pitchFamily="34" charset="0"/>
                <a:cs typeface="Arial" pitchFamily="34" charset="0"/>
              </a:rPr>
              <a:t>reusable abstractions of code </a:t>
            </a:r>
            <a:r>
              <a:rPr lang="en-US" altLang="ko-KR" sz="2000" kern="1000" dirty="0" smtClean="0">
                <a:latin typeface="Arial" pitchFamily="34" charset="0"/>
                <a:cs typeface="Arial" pitchFamily="34" charset="0"/>
              </a:rPr>
              <a:t>wrapped in </a:t>
            </a:r>
            <a:r>
              <a:rPr lang="en-US" altLang="ko-KR" sz="2000" b="1" kern="1000" dirty="0">
                <a:solidFill>
                  <a:srgbClr val="7131A1"/>
                </a:solidFill>
                <a:latin typeface="Arial" pitchFamily="34" charset="0"/>
                <a:cs typeface="Arial" pitchFamily="34" charset="0"/>
              </a:rPr>
              <a:t>a well-defined API</a:t>
            </a:r>
            <a:r>
              <a:rPr lang="en-US" altLang="ko-KR" sz="2000" kern="1000" dirty="0" smtClean="0">
                <a:latin typeface="Arial" pitchFamily="34" charset="0"/>
                <a:cs typeface="Arial" pitchFamily="34" charset="0"/>
              </a:rPr>
              <a:t>. </a:t>
            </a:r>
            <a:r>
              <a:rPr lang="en-US" altLang="ko-KR" sz="1400" kern="1000" dirty="0" smtClean="0">
                <a:latin typeface="Arial" pitchFamily="34" charset="0"/>
                <a:cs typeface="Arial" pitchFamily="34" charset="0"/>
              </a:rPr>
              <a:t>[ref : </a:t>
            </a:r>
            <a:r>
              <a:rPr lang="en-US" altLang="ko-KR" sz="1400" kern="1000" dirty="0" err="1" smtClean="0">
                <a:latin typeface="Arial" pitchFamily="34" charset="0"/>
                <a:cs typeface="Arial" pitchFamily="34" charset="0"/>
              </a:rPr>
              <a:t>wikipedia</a:t>
            </a:r>
            <a:r>
              <a:rPr lang="en-US" altLang="ko-KR" sz="1400" kern="1000" dirty="0" smtClean="0">
                <a:latin typeface="Arial" pitchFamily="34" charset="0"/>
                <a:cs typeface="Arial" pitchFamily="34" charset="0"/>
              </a:rPr>
              <a:t>]</a:t>
            </a:r>
            <a:endParaRPr lang="ko-KR" altLang="en-US" sz="1600" kern="1000" dirty="0">
              <a:latin typeface="Arial" pitchFamily="34" charset="0"/>
              <a:cs typeface="Arial" pitchFamily="34" charset="0"/>
            </a:endParaRPr>
          </a:p>
        </p:txBody>
      </p:sp>
      <p:sp>
        <p:nvSpPr>
          <p:cNvPr id="3" name="TextBox 2"/>
          <p:cNvSpPr txBox="1"/>
          <p:nvPr/>
        </p:nvSpPr>
        <p:spPr>
          <a:xfrm>
            <a:off x="1547664" y="5949279"/>
            <a:ext cx="1574470" cy="246221"/>
          </a:xfrm>
          <a:prstGeom prst="rect">
            <a:avLst/>
          </a:prstGeom>
          <a:noFill/>
        </p:spPr>
        <p:txBody>
          <a:bodyPr wrap="none" rtlCol="0">
            <a:spAutoFit/>
          </a:bodyPr>
          <a:lstStyle/>
          <a:p>
            <a:r>
              <a:rPr lang="en-US" altLang="ko-KR" sz="1000" dirty="0" smtClean="0">
                <a:latin typeface="Arial" pitchFamily="34" charset="0"/>
                <a:cs typeface="Arial" pitchFamily="34" charset="0"/>
              </a:rPr>
              <a:t>* IS : Information system</a:t>
            </a:r>
            <a:endParaRPr lang="ko-KR" altLang="en-US" sz="1000" dirty="0">
              <a:latin typeface="Arial" pitchFamily="34" charset="0"/>
              <a:cs typeface="Arial" pitchFamily="34" charset="0"/>
            </a:endParaRPr>
          </a:p>
        </p:txBody>
      </p:sp>
      <p:sp>
        <p:nvSpPr>
          <p:cNvPr id="12" name="TextBox 11"/>
          <p:cNvSpPr txBox="1"/>
          <p:nvPr/>
        </p:nvSpPr>
        <p:spPr>
          <a:xfrm>
            <a:off x="5329487" y="2274570"/>
            <a:ext cx="2066591" cy="307777"/>
          </a:xfrm>
          <a:prstGeom prst="rect">
            <a:avLst/>
          </a:prstGeom>
          <a:noFill/>
        </p:spPr>
        <p:txBody>
          <a:bodyPr wrap="none" rtlCol="0">
            <a:spAutoFit/>
          </a:bodyPr>
          <a:lstStyle/>
          <a:p>
            <a:r>
              <a:rPr lang="en-US" altLang="ko-KR" sz="1400" dirty="0" smtClean="0">
                <a:latin typeface="Arial" pitchFamily="34" charset="0"/>
                <a:cs typeface="Arial" pitchFamily="34" charset="0"/>
              </a:rPr>
              <a:t>(IS with SW framework)</a:t>
            </a:r>
            <a:endParaRPr lang="ko-KR" altLang="en-US" sz="1400" dirty="0">
              <a:latin typeface="Arial" pitchFamily="34" charset="0"/>
              <a:cs typeface="Arial" pitchFamily="34" charset="0"/>
            </a:endParaRPr>
          </a:p>
        </p:txBody>
      </p:sp>
      <p:grpSp>
        <p:nvGrpSpPr>
          <p:cNvPr id="2" name="그룹 13"/>
          <p:cNvGrpSpPr/>
          <p:nvPr/>
        </p:nvGrpSpPr>
        <p:grpSpPr>
          <a:xfrm>
            <a:off x="1220570" y="2629029"/>
            <a:ext cx="3102196" cy="3215634"/>
            <a:chOff x="755110" y="2450592"/>
            <a:chExt cx="3788664" cy="3870273"/>
          </a:xfrm>
        </p:grpSpPr>
        <p:sp>
          <p:nvSpPr>
            <p:cNvPr id="32" name="Rectangle 16"/>
            <p:cNvSpPr>
              <a:spLocks noChangeArrowheads="1"/>
            </p:cNvSpPr>
            <p:nvPr/>
          </p:nvSpPr>
          <p:spPr bwMode="auto">
            <a:xfrm>
              <a:off x="755110" y="5717361"/>
              <a:ext cx="3788664" cy="603504"/>
            </a:xfrm>
            <a:prstGeom prst="cube">
              <a:avLst>
                <a:gd name="adj" fmla="val 34093"/>
              </a:avLst>
            </a:prstGeom>
            <a:ln>
              <a:headEnd/>
              <a:tailEnd/>
            </a:ln>
          </p:spPr>
          <p:style>
            <a:lnRef idx="0">
              <a:schemeClr val="accent6"/>
            </a:lnRef>
            <a:fillRef idx="3">
              <a:schemeClr val="accent6"/>
            </a:fillRef>
            <a:effectRef idx="3">
              <a:schemeClr val="accent6"/>
            </a:effectRef>
            <a:fontRef idx="minor">
              <a:schemeClr val="lt1"/>
            </a:fontRef>
          </p:style>
          <p:txBody>
            <a:bodyPr lIns="0" tIns="18000" rIns="0" bIns="1800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eaLnBrk="0" latinLnBrk="0" hangingPunct="0">
                <a:lnSpc>
                  <a:spcPct val="120000"/>
                </a:lnSpc>
              </a:pPr>
              <a:r>
                <a:rPr lang="en-US" altLang="ko-KR" sz="1600" dirty="0" smtClean="0">
                  <a:solidFill>
                    <a:srgbClr val="333333"/>
                  </a:solidFill>
                  <a:latin typeface="Arial" pitchFamily="34" charset="0"/>
                  <a:ea typeface="맑은 고딕" pitchFamily="50" charset="-127"/>
                  <a:cs typeface="Arial" pitchFamily="34" charset="0"/>
                </a:rPr>
                <a:t>Hardware</a:t>
              </a:r>
              <a:endParaRPr lang="en-US" altLang="ko-KR" sz="1600" dirty="0">
                <a:solidFill>
                  <a:srgbClr val="333333"/>
                </a:solidFill>
                <a:latin typeface="Arial" pitchFamily="34" charset="0"/>
                <a:ea typeface="맑은 고딕" pitchFamily="50" charset="-127"/>
                <a:cs typeface="Arial" pitchFamily="34" charset="0"/>
              </a:endParaRPr>
            </a:p>
          </p:txBody>
        </p:sp>
        <p:sp>
          <p:nvSpPr>
            <p:cNvPr id="33" name="Rectangle 16"/>
            <p:cNvSpPr>
              <a:spLocks noChangeArrowheads="1"/>
            </p:cNvSpPr>
            <p:nvPr/>
          </p:nvSpPr>
          <p:spPr bwMode="auto">
            <a:xfrm>
              <a:off x="755110" y="5315025"/>
              <a:ext cx="3788664" cy="603504"/>
            </a:xfrm>
            <a:prstGeom prst="cube">
              <a:avLst>
                <a:gd name="adj" fmla="val 34093"/>
              </a:avLst>
            </a:prstGeom>
            <a:ln>
              <a:headEnd/>
              <a:tailEnd/>
            </a:ln>
          </p:spPr>
          <p:style>
            <a:lnRef idx="0">
              <a:schemeClr val="accent3"/>
            </a:lnRef>
            <a:fillRef idx="3">
              <a:schemeClr val="accent3"/>
            </a:fillRef>
            <a:effectRef idx="3">
              <a:schemeClr val="accent3"/>
            </a:effectRef>
            <a:fontRef idx="minor">
              <a:schemeClr val="lt1"/>
            </a:fontRef>
          </p:style>
          <p:txBody>
            <a:bodyPr lIns="0" tIns="18000" rIns="0" bIns="1800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eaLnBrk="0" latinLnBrk="0" hangingPunct="0">
                <a:lnSpc>
                  <a:spcPct val="120000"/>
                </a:lnSpc>
              </a:pPr>
              <a:r>
                <a:rPr lang="en-US" altLang="ko-KR" sz="1600" dirty="0" smtClean="0">
                  <a:solidFill>
                    <a:srgbClr val="333333"/>
                  </a:solidFill>
                  <a:latin typeface="Arial" pitchFamily="34" charset="0"/>
                  <a:ea typeface="맑은 고딕" pitchFamily="50" charset="-127"/>
                  <a:cs typeface="Arial" pitchFamily="34" charset="0"/>
                </a:rPr>
                <a:t>Operating system</a:t>
              </a:r>
              <a:endParaRPr lang="en-US" altLang="ko-KR" sz="1600" dirty="0">
                <a:solidFill>
                  <a:srgbClr val="333333"/>
                </a:solidFill>
                <a:latin typeface="Arial" pitchFamily="34" charset="0"/>
                <a:ea typeface="맑은 고딕" pitchFamily="50" charset="-127"/>
                <a:cs typeface="Arial" pitchFamily="34" charset="0"/>
              </a:endParaRPr>
            </a:p>
          </p:txBody>
        </p:sp>
        <p:sp>
          <p:nvSpPr>
            <p:cNvPr id="34" name="Rectangle 16"/>
            <p:cNvSpPr>
              <a:spLocks noChangeArrowheads="1"/>
            </p:cNvSpPr>
            <p:nvPr/>
          </p:nvSpPr>
          <p:spPr bwMode="auto">
            <a:xfrm>
              <a:off x="755110" y="4925568"/>
              <a:ext cx="3788664" cy="603504"/>
            </a:xfrm>
            <a:prstGeom prst="cube">
              <a:avLst>
                <a:gd name="adj" fmla="val 34093"/>
              </a:avLst>
            </a:prstGeom>
            <a:ln>
              <a:headEnd/>
              <a:tailEnd/>
            </a:ln>
          </p:spPr>
          <p:style>
            <a:lnRef idx="0">
              <a:schemeClr val="accent4"/>
            </a:lnRef>
            <a:fillRef idx="3">
              <a:schemeClr val="accent4"/>
            </a:fillRef>
            <a:effectRef idx="3">
              <a:schemeClr val="accent4"/>
            </a:effectRef>
            <a:fontRef idx="minor">
              <a:schemeClr val="lt1"/>
            </a:fontRef>
          </p:style>
          <p:txBody>
            <a:bodyPr lIns="0" tIns="18000" rIns="0" bIns="1800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eaLnBrk="0" latinLnBrk="0" hangingPunct="0">
                <a:lnSpc>
                  <a:spcPct val="120000"/>
                </a:lnSpc>
              </a:pPr>
              <a:r>
                <a:rPr lang="en-US" altLang="ko-KR" sz="1600" dirty="0" smtClean="0">
                  <a:solidFill>
                    <a:srgbClr val="333333"/>
                  </a:solidFill>
                  <a:latin typeface="Arial" pitchFamily="34" charset="0"/>
                  <a:ea typeface="맑은 고딕" pitchFamily="50" charset="-127"/>
                  <a:cs typeface="Arial" pitchFamily="34" charset="0"/>
                </a:rPr>
                <a:t>Middleware</a:t>
              </a:r>
              <a:endParaRPr lang="en-US" altLang="ko-KR" sz="1600" dirty="0">
                <a:solidFill>
                  <a:srgbClr val="333333"/>
                </a:solidFill>
                <a:latin typeface="Arial" pitchFamily="34" charset="0"/>
                <a:ea typeface="맑은 고딕" pitchFamily="50" charset="-127"/>
                <a:cs typeface="Arial" pitchFamily="34" charset="0"/>
              </a:endParaRPr>
            </a:p>
          </p:txBody>
        </p:sp>
        <p:sp>
          <p:nvSpPr>
            <p:cNvPr id="35" name="Rectangle 16"/>
            <p:cNvSpPr>
              <a:spLocks noChangeArrowheads="1"/>
            </p:cNvSpPr>
            <p:nvPr/>
          </p:nvSpPr>
          <p:spPr bwMode="auto">
            <a:xfrm>
              <a:off x="755110" y="2450592"/>
              <a:ext cx="3788664" cy="2639568"/>
            </a:xfrm>
            <a:prstGeom prst="cube">
              <a:avLst>
                <a:gd name="adj" fmla="val 8227"/>
              </a:avLst>
            </a:prstGeom>
            <a:ln>
              <a:headEnd/>
              <a:tailEnd/>
            </a:ln>
          </p:spPr>
          <p:style>
            <a:lnRef idx="0">
              <a:schemeClr val="accent5"/>
            </a:lnRef>
            <a:fillRef idx="3">
              <a:schemeClr val="accent5"/>
            </a:fillRef>
            <a:effectRef idx="3">
              <a:schemeClr val="accent5"/>
            </a:effectRef>
            <a:fontRef idx="minor">
              <a:schemeClr val="lt1"/>
            </a:fontRef>
          </p:style>
          <p:txBody>
            <a:bodyPr lIns="0" tIns="18000" rIns="0" bIns="1800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eaLnBrk="0" latinLnBrk="0" hangingPunct="0">
                <a:lnSpc>
                  <a:spcPct val="120000"/>
                </a:lnSpc>
              </a:pPr>
              <a:r>
                <a:rPr lang="en-US" altLang="ko-KR" sz="1600" b="1" dirty="0" smtClean="0">
                  <a:solidFill>
                    <a:srgbClr val="333333"/>
                  </a:solidFill>
                  <a:latin typeface="Arial" pitchFamily="34" charset="0"/>
                  <a:ea typeface="맑은 고딕" pitchFamily="50" charset="-127"/>
                  <a:cs typeface="Arial" pitchFamily="34" charset="0"/>
                </a:rPr>
                <a:t>Service application</a:t>
              </a:r>
            </a:p>
            <a:p>
              <a:pPr algn="ctr" eaLnBrk="0" latinLnBrk="0" hangingPunct="0">
                <a:lnSpc>
                  <a:spcPct val="120000"/>
                </a:lnSpc>
              </a:pPr>
              <a:endParaRPr lang="en-US" altLang="ko-KR" sz="900" dirty="0" smtClean="0">
                <a:solidFill>
                  <a:srgbClr val="333333"/>
                </a:solidFill>
                <a:latin typeface="Arial" pitchFamily="34" charset="0"/>
                <a:ea typeface="맑은 고딕" pitchFamily="50" charset="-127"/>
                <a:cs typeface="Arial" pitchFamily="34" charset="0"/>
              </a:endParaRPr>
            </a:p>
            <a:p>
              <a:pPr algn="ctr" eaLnBrk="0" latinLnBrk="0" hangingPunct="0">
                <a:lnSpc>
                  <a:spcPct val="120000"/>
                </a:lnSpc>
              </a:pPr>
              <a:endParaRPr lang="en-US" altLang="ko-KR" sz="1400" dirty="0" smtClean="0">
                <a:solidFill>
                  <a:srgbClr val="333333"/>
                </a:solidFill>
                <a:latin typeface="Arial" pitchFamily="34" charset="0"/>
                <a:ea typeface="맑은 고딕" pitchFamily="50" charset="-127"/>
                <a:cs typeface="Arial" pitchFamily="34" charset="0"/>
              </a:endParaRPr>
            </a:p>
            <a:p>
              <a:pPr algn="ctr" eaLnBrk="0" latinLnBrk="0" hangingPunct="0">
                <a:lnSpc>
                  <a:spcPct val="120000"/>
                </a:lnSpc>
              </a:pPr>
              <a:endParaRPr lang="en-US" altLang="ko-KR" sz="1400" dirty="0" smtClean="0">
                <a:solidFill>
                  <a:srgbClr val="333333"/>
                </a:solidFill>
                <a:latin typeface="Arial" pitchFamily="34" charset="0"/>
                <a:ea typeface="맑은 고딕" pitchFamily="50" charset="-127"/>
                <a:cs typeface="Arial" pitchFamily="34" charset="0"/>
              </a:endParaRPr>
            </a:p>
            <a:p>
              <a:pPr algn="ctr" eaLnBrk="0" latinLnBrk="0" hangingPunct="0">
                <a:lnSpc>
                  <a:spcPct val="120000"/>
                </a:lnSpc>
              </a:pPr>
              <a:endParaRPr lang="en-US" altLang="ko-KR" sz="1400" dirty="0" smtClean="0">
                <a:solidFill>
                  <a:srgbClr val="333333"/>
                </a:solidFill>
                <a:latin typeface="Arial" pitchFamily="34" charset="0"/>
                <a:ea typeface="맑은 고딕" pitchFamily="50" charset="-127"/>
                <a:cs typeface="Arial" pitchFamily="34" charset="0"/>
              </a:endParaRPr>
            </a:p>
            <a:p>
              <a:pPr algn="ctr" eaLnBrk="0" latinLnBrk="0" hangingPunct="0">
                <a:lnSpc>
                  <a:spcPct val="120000"/>
                </a:lnSpc>
              </a:pPr>
              <a:endParaRPr lang="en-US" altLang="ko-KR" sz="1400" dirty="0" smtClean="0">
                <a:solidFill>
                  <a:srgbClr val="333333"/>
                </a:solidFill>
                <a:latin typeface="Arial" pitchFamily="34" charset="0"/>
                <a:ea typeface="맑은 고딕" pitchFamily="50" charset="-127"/>
                <a:cs typeface="Arial" pitchFamily="34" charset="0"/>
              </a:endParaRPr>
            </a:p>
            <a:p>
              <a:pPr algn="ctr" eaLnBrk="0" latinLnBrk="0" hangingPunct="0">
                <a:lnSpc>
                  <a:spcPct val="120000"/>
                </a:lnSpc>
              </a:pPr>
              <a:endParaRPr lang="en-US" altLang="ko-KR" sz="1400" dirty="0" smtClean="0">
                <a:solidFill>
                  <a:srgbClr val="333333"/>
                </a:solidFill>
                <a:latin typeface="Arial" pitchFamily="34" charset="0"/>
                <a:ea typeface="맑은 고딕" pitchFamily="50" charset="-127"/>
                <a:cs typeface="Arial" pitchFamily="34" charset="0"/>
              </a:endParaRPr>
            </a:p>
            <a:p>
              <a:pPr algn="ctr" eaLnBrk="0" latinLnBrk="0" hangingPunct="0">
                <a:lnSpc>
                  <a:spcPct val="120000"/>
                </a:lnSpc>
              </a:pPr>
              <a:endParaRPr lang="en-US" altLang="ko-KR" sz="1400" dirty="0">
                <a:solidFill>
                  <a:srgbClr val="333333"/>
                </a:solidFill>
                <a:latin typeface="Arial" pitchFamily="34" charset="0"/>
                <a:ea typeface="맑은 고딕" pitchFamily="50" charset="-127"/>
                <a:cs typeface="Arial" pitchFamily="34" charset="0"/>
              </a:endParaRPr>
            </a:p>
          </p:txBody>
        </p:sp>
        <p:sp>
          <p:nvSpPr>
            <p:cNvPr id="36" name="Rectangle 14"/>
            <p:cNvSpPr>
              <a:spLocks noChangeArrowheads="1"/>
            </p:cNvSpPr>
            <p:nvPr/>
          </p:nvSpPr>
          <p:spPr bwMode="auto">
            <a:xfrm>
              <a:off x="811542" y="3137017"/>
              <a:ext cx="3462337" cy="1898445"/>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ko-KR"/>
              </a:defPPr>
              <a:lvl1pPr marL="0" algn="l" defTabSz="914400" rtl="0" eaLnBrk="1" latinLnBrk="1" hangingPunct="1">
                <a:defRPr sz="1800" kern="1200">
                  <a:solidFill>
                    <a:schemeClr val="dk1"/>
                  </a:solidFill>
                  <a:latin typeface="+mn-lt"/>
                  <a:ea typeface="+mn-ea"/>
                  <a:cs typeface="+mn-cs"/>
                </a:defRPr>
              </a:lvl1pPr>
              <a:lvl2pPr marL="457200" algn="l" defTabSz="914400" rtl="0" eaLnBrk="1" latinLnBrk="1" hangingPunct="1">
                <a:defRPr sz="1800" kern="1200">
                  <a:solidFill>
                    <a:schemeClr val="dk1"/>
                  </a:solidFill>
                  <a:latin typeface="+mn-lt"/>
                  <a:ea typeface="+mn-ea"/>
                  <a:cs typeface="+mn-cs"/>
                </a:defRPr>
              </a:lvl2pPr>
              <a:lvl3pPr marL="914400" algn="l" defTabSz="914400" rtl="0" eaLnBrk="1" latinLnBrk="1" hangingPunct="1">
                <a:defRPr sz="1800" kern="1200">
                  <a:solidFill>
                    <a:schemeClr val="dk1"/>
                  </a:solidFill>
                  <a:latin typeface="+mn-lt"/>
                  <a:ea typeface="+mn-ea"/>
                  <a:cs typeface="+mn-cs"/>
                </a:defRPr>
              </a:lvl3pPr>
              <a:lvl4pPr marL="1371600" algn="l" defTabSz="914400" rtl="0" eaLnBrk="1" latinLnBrk="1" hangingPunct="1">
                <a:defRPr sz="1800" kern="1200">
                  <a:solidFill>
                    <a:schemeClr val="dk1"/>
                  </a:solidFill>
                  <a:latin typeface="+mn-lt"/>
                  <a:ea typeface="+mn-ea"/>
                  <a:cs typeface="+mn-cs"/>
                </a:defRPr>
              </a:lvl4pPr>
              <a:lvl5pPr marL="1828800" algn="l" defTabSz="914400" rtl="0" eaLnBrk="1" latinLnBrk="1" hangingPunct="1">
                <a:defRPr sz="1800" kern="1200">
                  <a:solidFill>
                    <a:schemeClr val="dk1"/>
                  </a:solidFill>
                  <a:latin typeface="+mn-lt"/>
                  <a:ea typeface="+mn-ea"/>
                  <a:cs typeface="+mn-cs"/>
                </a:defRPr>
              </a:lvl5pPr>
              <a:lvl6pPr marL="2286000" algn="l" defTabSz="914400" rtl="0" eaLnBrk="1" latinLnBrk="1" hangingPunct="1">
                <a:defRPr sz="1800" kern="1200">
                  <a:solidFill>
                    <a:schemeClr val="dk1"/>
                  </a:solidFill>
                  <a:latin typeface="+mn-lt"/>
                  <a:ea typeface="+mn-ea"/>
                  <a:cs typeface="+mn-cs"/>
                </a:defRPr>
              </a:lvl6pPr>
              <a:lvl7pPr marL="2743200" algn="l" defTabSz="914400" rtl="0" eaLnBrk="1" latinLnBrk="1" hangingPunct="1">
                <a:defRPr sz="1800" kern="1200">
                  <a:solidFill>
                    <a:schemeClr val="dk1"/>
                  </a:solidFill>
                  <a:latin typeface="+mn-lt"/>
                  <a:ea typeface="+mn-ea"/>
                  <a:cs typeface="+mn-cs"/>
                </a:defRPr>
              </a:lvl7pPr>
              <a:lvl8pPr marL="3200400" algn="l" defTabSz="914400" rtl="0" eaLnBrk="1" latinLnBrk="1" hangingPunct="1">
                <a:defRPr sz="1800" kern="1200">
                  <a:solidFill>
                    <a:schemeClr val="dk1"/>
                  </a:solidFill>
                  <a:latin typeface="+mn-lt"/>
                  <a:ea typeface="+mn-ea"/>
                  <a:cs typeface="+mn-cs"/>
                </a:defRPr>
              </a:lvl8pPr>
              <a:lvl9pPr marL="3657600" algn="l" defTabSz="914400" rtl="0" eaLnBrk="1" latinLnBrk="1" hangingPunct="1">
                <a:defRPr sz="1800" kern="1200">
                  <a:solidFill>
                    <a:schemeClr val="dk1"/>
                  </a:solidFill>
                  <a:latin typeface="+mn-lt"/>
                  <a:ea typeface="+mn-ea"/>
                  <a:cs typeface="+mn-cs"/>
                </a:defRPr>
              </a:lvl9pPr>
            </a:lstStyle>
            <a:p>
              <a:pPr algn="ctr" latinLnBrk="0"/>
              <a:r>
                <a:rPr lang="en-US" altLang="ko-KR" sz="1600" b="1" dirty="0" smtClean="0">
                  <a:latin typeface="Arial" pitchFamily="34" charset="0"/>
                  <a:ea typeface="굴림체" pitchFamily="49" charset="-127"/>
                  <a:cs typeface="Arial" pitchFamily="34" charset="0"/>
                </a:rPr>
                <a:t>Development area</a:t>
              </a:r>
            </a:p>
            <a:p>
              <a:pPr algn="ctr" latinLnBrk="0"/>
              <a:r>
                <a:rPr lang="en-US" altLang="ko-KR" sz="1600" b="1" dirty="0" smtClean="0">
                  <a:solidFill>
                    <a:srgbClr val="000000"/>
                  </a:solidFill>
                  <a:latin typeface="Arial" pitchFamily="34" charset="0"/>
                  <a:ea typeface="굴림체" pitchFamily="49" charset="-127"/>
                  <a:cs typeface="Arial" pitchFamily="34" charset="0"/>
                </a:rPr>
                <a:t>(100%  done by developers)</a:t>
              </a:r>
              <a:endParaRPr lang="en-US" altLang="ko-KR" sz="1600" b="1" dirty="0">
                <a:solidFill>
                  <a:srgbClr val="000000"/>
                </a:solidFill>
                <a:latin typeface="Arial" pitchFamily="34" charset="0"/>
                <a:ea typeface="굴림체" pitchFamily="49" charset="-127"/>
                <a:cs typeface="Arial" pitchFamily="34" charset="0"/>
              </a:endParaRPr>
            </a:p>
          </p:txBody>
        </p:sp>
      </p:grpSp>
      <p:grpSp>
        <p:nvGrpSpPr>
          <p:cNvPr id="4" name="그룹 38"/>
          <p:cNvGrpSpPr/>
          <p:nvPr/>
        </p:nvGrpSpPr>
        <p:grpSpPr>
          <a:xfrm>
            <a:off x="4811602" y="2629029"/>
            <a:ext cx="3102196" cy="3215634"/>
            <a:chOff x="4821127" y="2629029"/>
            <a:chExt cx="3102196" cy="3215634"/>
          </a:xfrm>
        </p:grpSpPr>
        <p:sp>
          <p:nvSpPr>
            <p:cNvPr id="16" name="Rectangle 16"/>
            <p:cNvSpPr>
              <a:spLocks noChangeArrowheads="1"/>
            </p:cNvSpPr>
            <p:nvPr/>
          </p:nvSpPr>
          <p:spPr bwMode="auto">
            <a:xfrm>
              <a:off x="4821127" y="5343239"/>
              <a:ext cx="3102196" cy="501424"/>
            </a:xfrm>
            <a:prstGeom prst="cube">
              <a:avLst>
                <a:gd name="adj" fmla="val 34093"/>
              </a:avLst>
            </a:prstGeom>
            <a:ln>
              <a:headEnd/>
              <a:tailEnd/>
            </a:ln>
          </p:spPr>
          <p:style>
            <a:lnRef idx="0">
              <a:schemeClr val="accent6"/>
            </a:lnRef>
            <a:fillRef idx="3">
              <a:schemeClr val="accent6"/>
            </a:fillRef>
            <a:effectRef idx="3">
              <a:schemeClr val="accent6"/>
            </a:effectRef>
            <a:fontRef idx="minor">
              <a:schemeClr val="lt1"/>
            </a:fontRef>
          </p:style>
          <p:txBody>
            <a:bodyPr lIns="0" tIns="18000" rIns="0" bIns="1800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eaLnBrk="0" latinLnBrk="0" hangingPunct="0">
                <a:lnSpc>
                  <a:spcPct val="120000"/>
                </a:lnSpc>
              </a:pPr>
              <a:r>
                <a:rPr lang="en-US" altLang="ko-KR" sz="1600" dirty="0" smtClean="0">
                  <a:solidFill>
                    <a:srgbClr val="333333"/>
                  </a:solidFill>
                  <a:latin typeface="Arial" pitchFamily="34" charset="0"/>
                  <a:ea typeface="맑은 고딕" pitchFamily="50" charset="-127"/>
                  <a:cs typeface="Arial" pitchFamily="34" charset="0"/>
                </a:rPr>
                <a:t>Hardware</a:t>
              </a:r>
              <a:endParaRPr lang="en-US" altLang="ko-KR" sz="1600" dirty="0">
                <a:solidFill>
                  <a:srgbClr val="333333"/>
                </a:solidFill>
                <a:latin typeface="Arial" pitchFamily="34" charset="0"/>
                <a:ea typeface="맑은 고딕" pitchFamily="50" charset="-127"/>
                <a:cs typeface="Arial" pitchFamily="34" charset="0"/>
              </a:endParaRPr>
            </a:p>
          </p:txBody>
        </p:sp>
        <p:sp>
          <p:nvSpPr>
            <p:cNvPr id="18" name="Rectangle 16"/>
            <p:cNvSpPr>
              <a:spLocks noChangeArrowheads="1"/>
            </p:cNvSpPr>
            <p:nvPr/>
          </p:nvSpPr>
          <p:spPr bwMode="auto">
            <a:xfrm>
              <a:off x="4821127" y="5008956"/>
              <a:ext cx="3102196" cy="501424"/>
            </a:xfrm>
            <a:prstGeom prst="cube">
              <a:avLst>
                <a:gd name="adj" fmla="val 34093"/>
              </a:avLst>
            </a:prstGeom>
            <a:ln>
              <a:headEnd/>
              <a:tailEnd/>
            </a:ln>
          </p:spPr>
          <p:style>
            <a:lnRef idx="0">
              <a:schemeClr val="accent3"/>
            </a:lnRef>
            <a:fillRef idx="3">
              <a:schemeClr val="accent3"/>
            </a:fillRef>
            <a:effectRef idx="3">
              <a:schemeClr val="accent3"/>
            </a:effectRef>
            <a:fontRef idx="minor">
              <a:schemeClr val="lt1"/>
            </a:fontRef>
          </p:style>
          <p:txBody>
            <a:bodyPr lIns="0" tIns="18000" rIns="0" bIns="1800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eaLnBrk="0" latinLnBrk="0" hangingPunct="0">
                <a:lnSpc>
                  <a:spcPct val="120000"/>
                </a:lnSpc>
              </a:pPr>
              <a:r>
                <a:rPr lang="en-US" altLang="ko-KR" sz="1600" dirty="0" smtClean="0">
                  <a:solidFill>
                    <a:srgbClr val="333333"/>
                  </a:solidFill>
                  <a:latin typeface="Arial" pitchFamily="34" charset="0"/>
                  <a:ea typeface="맑은 고딕" pitchFamily="50" charset="-127"/>
                  <a:cs typeface="Arial" pitchFamily="34" charset="0"/>
                </a:rPr>
                <a:t>Operating system</a:t>
              </a:r>
              <a:endParaRPr lang="en-US" altLang="ko-KR" sz="1600" dirty="0">
                <a:solidFill>
                  <a:srgbClr val="333333"/>
                </a:solidFill>
                <a:latin typeface="Arial" pitchFamily="34" charset="0"/>
                <a:ea typeface="맑은 고딕" pitchFamily="50" charset="-127"/>
                <a:cs typeface="Arial" pitchFamily="34" charset="0"/>
              </a:endParaRPr>
            </a:p>
          </p:txBody>
        </p:sp>
        <p:sp>
          <p:nvSpPr>
            <p:cNvPr id="19" name="Rectangle 16"/>
            <p:cNvSpPr>
              <a:spLocks noChangeArrowheads="1"/>
            </p:cNvSpPr>
            <p:nvPr/>
          </p:nvSpPr>
          <p:spPr bwMode="auto">
            <a:xfrm>
              <a:off x="4821127" y="4685374"/>
              <a:ext cx="3102196" cy="501424"/>
            </a:xfrm>
            <a:prstGeom prst="cube">
              <a:avLst>
                <a:gd name="adj" fmla="val 34093"/>
              </a:avLst>
            </a:prstGeom>
            <a:ln>
              <a:headEnd/>
              <a:tailEnd/>
            </a:ln>
          </p:spPr>
          <p:style>
            <a:lnRef idx="0">
              <a:schemeClr val="accent4"/>
            </a:lnRef>
            <a:fillRef idx="3">
              <a:schemeClr val="accent4"/>
            </a:fillRef>
            <a:effectRef idx="3">
              <a:schemeClr val="accent4"/>
            </a:effectRef>
            <a:fontRef idx="minor">
              <a:schemeClr val="lt1"/>
            </a:fontRef>
          </p:style>
          <p:txBody>
            <a:bodyPr lIns="0" tIns="18000" rIns="0" bIns="1800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eaLnBrk="0" latinLnBrk="0" hangingPunct="0">
                <a:lnSpc>
                  <a:spcPct val="120000"/>
                </a:lnSpc>
              </a:pPr>
              <a:r>
                <a:rPr lang="en-US" altLang="ko-KR" sz="1600" dirty="0" smtClean="0">
                  <a:solidFill>
                    <a:srgbClr val="333333"/>
                  </a:solidFill>
                  <a:latin typeface="Arial" pitchFamily="34" charset="0"/>
                  <a:ea typeface="맑은 고딕" pitchFamily="50" charset="-127"/>
                  <a:cs typeface="Arial" pitchFamily="34" charset="0"/>
                </a:rPr>
                <a:t>Middleware</a:t>
              </a:r>
              <a:endParaRPr lang="en-US" altLang="ko-KR" sz="1600" dirty="0">
                <a:solidFill>
                  <a:srgbClr val="333333"/>
                </a:solidFill>
                <a:latin typeface="Arial" pitchFamily="34" charset="0"/>
                <a:ea typeface="맑은 고딕" pitchFamily="50" charset="-127"/>
                <a:cs typeface="Arial" pitchFamily="34" charset="0"/>
              </a:endParaRPr>
            </a:p>
          </p:txBody>
        </p:sp>
        <p:sp>
          <p:nvSpPr>
            <p:cNvPr id="20" name="Rectangle 16"/>
            <p:cNvSpPr>
              <a:spLocks noChangeArrowheads="1"/>
            </p:cNvSpPr>
            <p:nvPr/>
          </p:nvSpPr>
          <p:spPr bwMode="auto">
            <a:xfrm>
              <a:off x="4821127" y="2629029"/>
              <a:ext cx="3102196" cy="2193097"/>
            </a:xfrm>
            <a:prstGeom prst="cube">
              <a:avLst>
                <a:gd name="adj" fmla="val 8227"/>
              </a:avLst>
            </a:prstGeom>
            <a:ln>
              <a:headEnd/>
              <a:tailEnd/>
            </a:ln>
          </p:spPr>
          <p:style>
            <a:lnRef idx="0">
              <a:schemeClr val="accent5"/>
            </a:lnRef>
            <a:fillRef idx="3">
              <a:schemeClr val="accent5"/>
            </a:fillRef>
            <a:effectRef idx="3">
              <a:schemeClr val="accent5"/>
            </a:effectRef>
            <a:fontRef idx="minor">
              <a:schemeClr val="lt1"/>
            </a:fontRef>
          </p:style>
          <p:txBody>
            <a:bodyPr lIns="0" tIns="18000" rIns="0" bIns="1800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eaLnBrk="0" latinLnBrk="0" hangingPunct="0">
                <a:lnSpc>
                  <a:spcPct val="120000"/>
                </a:lnSpc>
              </a:pPr>
              <a:r>
                <a:rPr lang="en-US" altLang="ko-KR" sz="1600" b="1" dirty="0" smtClean="0">
                  <a:solidFill>
                    <a:srgbClr val="333333"/>
                  </a:solidFill>
                  <a:latin typeface="Arial" pitchFamily="34" charset="0"/>
                  <a:ea typeface="맑은 고딕" pitchFamily="50" charset="-127"/>
                  <a:cs typeface="Arial" pitchFamily="34" charset="0"/>
                </a:rPr>
                <a:t>Service application</a:t>
              </a:r>
            </a:p>
            <a:p>
              <a:pPr algn="ctr" eaLnBrk="0" latinLnBrk="0" hangingPunct="0">
                <a:lnSpc>
                  <a:spcPct val="120000"/>
                </a:lnSpc>
              </a:pPr>
              <a:endParaRPr lang="en-US" altLang="ko-KR" sz="900" dirty="0" smtClean="0">
                <a:solidFill>
                  <a:srgbClr val="333333"/>
                </a:solidFill>
                <a:latin typeface="Arial" pitchFamily="34" charset="0"/>
                <a:ea typeface="맑은 고딕" pitchFamily="50" charset="-127"/>
                <a:cs typeface="Arial" pitchFamily="34" charset="0"/>
              </a:endParaRPr>
            </a:p>
            <a:p>
              <a:pPr algn="ctr" eaLnBrk="0" latinLnBrk="0" hangingPunct="0">
                <a:lnSpc>
                  <a:spcPct val="120000"/>
                </a:lnSpc>
              </a:pPr>
              <a:endParaRPr lang="en-US" altLang="ko-KR" sz="1400" dirty="0" smtClean="0">
                <a:solidFill>
                  <a:srgbClr val="333333"/>
                </a:solidFill>
                <a:latin typeface="Arial" pitchFamily="34" charset="0"/>
                <a:ea typeface="맑은 고딕" pitchFamily="50" charset="-127"/>
                <a:cs typeface="Arial" pitchFamily="34" charset="0"/>
              </a:endParaRPr>
            </a:p>
            <a:p>
              <a:pPr algn="ctr" eaLnBrk="0" latinLnBrk="0" hangingPunct="0">
                <a:lnSpc>
                  <a:spcPct val="120000"/>
                </a:lnSpc>
              </a:pPr>
              <a:endParaRPr lang="en-US" altLang="ko-KR" sz="1400" dirty="0" smtClean="0">
                <a:solidFill>
                  <a:srgbClr val="333333"/>
                </a:solidFill>
                <a:latin typeface="Arial" pitchFamily="34" charset="0"/>
                <a:ea typeface="맑은 고딕" pitchFamily="50" charset="-127"/>
                <a:cs typeface="Arial" pitchFamily="34" charset="0"/>
              </a:endParaRPr>
            </a:p>
            <a:p>
              <a:pPr algn="ctr" eaLnBrk="0" latinLnBrk="0" hangingPunct="0">
                <a:lnSpc>
                  <a:spcPct val="120000"/>
                </a:lnSpc>
              </a:pPr>
              <a:endParaRPr lang="en-US" altLang="ko-KR" sz="1400" dirty="0" smtClean="0">
                <a:solidFill>
                  <a:srgbClr val="333333"/>
                </a:solidFill>
                <a:latin typeface="Arial" pitchFamily="34" charset="0"/>
                <a:ea typeface="맑은 고딕" pitchFamily="50" charset="-127"/>
                <a:cs typeface="Arial" pitchFamily="34" charset="0"/>
              </a:endParaRPr>
            </a:p>
            <a:p>
              <a:pPr algn="ctr" eaLnBrk="0" latinLnBrk="0" hangingPunct="0">
                <a:lnSpc>
                  <a:spcPct val="120000"/>
                </a:lnSpc>
              </a:pPr>
              <a:endParaRPr lang="en-US" altLang="ko-KR" sz="1400" dirty="0" smtClean="0">
                <a:solidFill>
                  <a:srgbClr val="333333"/>
                </a:solidFill>
                <a:latin typeface="Arial" pitchFamily="34" charset="0"/>
                <a:ea typeface="맑은 고딕" pitchFamily="50" charset="-127"/>
                <a:cs typeface="Arial" pitchFamily="34" charset="0"/>
              </a:endParaRPr>
            </a:p>
            <a:p>
              <a:pPr algn="ctr" eaLnBrk="0" latinLnBrk="0" hangingPunct="0">
                <a:lnSpc>
                  <a:spcPct val="120000"/>
                </a:lnSpc>
              </a:pPr>
              <a:endParaRPr lang="en-US" altLang="ko-KR" sz="1400" dirty="0" smtClean="0">
                <a:solidFill>
                  <a:srgbClr val="333333"/>
                </a:solidFill>
                <a:latin typeface="Arial" pitchFamily="34" charset="0"/>
                <a:ea typeface="맑은 고딕" pitchFamily="50" charset="-127"/>
                <a:cs typeface="Arial" pitchFamily="34" charset="0"/>
              </a:endParaRPr>
            </a:p>
            <a:p>
              <a:pPr algn="ctr" eaLnBrk="0" latinLnBrk="0" hangingPunct="0">
                <a:lnSpc>
                  <a:spcPct val="120000"/>
                </a:lnSpc>
              </a:pPr>
              <a:endParaRPr lang="en-US" altLang="ko-KR" sz="1400" dirty="0">
                <a:solidFill>
                  <a:srgbClr val="333333"/>
                </a:solidFill>
                <a:latin typeface="Arial" pitchFamily="34" charset="0"/>
                <a:ea typeface="맑은 고딕" pitchFamily="50" charset="-127"/>
                <a:cs typeface="Arial" pitchFamily="34" charset="0"/>
              </a:endParaRPr>
            </a:p>
          </p:txBody>
        </p:sp>
        <p:grpSp>
          <p:nvGrpSpPr>
            <p:cNvPr id="5" name="그룹 21"/>
            <p:cNvGrpSpPr/>
            <p:nvPr/>
          </p:nvGrpSpPr>
          <p:grpSpPr>
            <a:xfrm>
              <a:off x="4908370" y="3997166"/>
              <a:ext cx="2737210" cy="756748"/>
              <a:chOff x="5630863" y="3819856"/>
              <a:chExt cx="2755900" cy="910807"/>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effectLst>
              <a:outerShdw dist="38100" dir="5400000" algn="t" rotWithShape="0">
                <a:schemeClr val="accent1">
                  <a:alpha val="40000"/>
                </a:schemeClr>
              </a:outerShdw>
            </a:effectLst>
          </p:grpSpPr>
          <p:sp>
            <p:nvSpPr>
              <p:cNvPr id="23" name="Rectangle 6"/>
              <p:cNvSpPr>
                <a:spLocks noChangeArrowheads="1"/>
              </p:cNvSpPr>
              <p:nvPr/>
            </p:nvSpPr>
            <p:spPr bwMode="auto">
              <a:xfrm>
                <a:off x="5630863" y="3819856"/>
                <a:ext cx="376237" cy="738188"/>
              </a:xfrm>
              <a:prstGeom prst="roundRect">
                <a:avLst/>
              </a:prstGeom>
              <a:grpFill/>
              <a:ln w="0">
                <a:noFill/>
                <a:miter lim="800000"/>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endParaRPr lang="ko-KR" altLang="ko-KR" sz="1400" b="1">
                  <a:solidFill>
                    <a:schemeClr val="bg1"/>
                  </a:solidFill>
                  <a:latin typeface="Arial" pitchFamily="34" charset="0"/>
                  <a:ea typeface="굴림체" pitchFamily="49" charset="-127"/>
                  <a:cs typeface="Arial" pitchFamily="34" charset="0"/>
                </a:endParaRPr>
              </a:p>
            </p:txBody>
          </p:sp>
          <p:sp>
            <p:nvSpPr>
              <p:cNvPr id="24" name="Rectangle 6"/>
              <p:cNvSpPr>
                <a:spLocks noChangeArrowheads="1"/>
              </p:cNvSpPr>
              <p:nvPr/>
            </p:nvSpPr>
            <p:spPr bwMode="auto">
              <a:xfrm>
                <a:off x="6425142" y="3819856"/>
                <a:ext cx="376237" cy="738188"/>
              </a:xfrm>
              <a:prstGeom prst="roundRect">
                <a:avLst/>
              </a:prstGeom>
              <a:grpFill/>
              <a:ln w="0">
                <a:noFill/>
                <a:miter lim="800000"/>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endParaRPr lang="ko-KR" altLang="ko-KR" sz="1400" b="1">
                  <a:solidFill>
                    <a:schemeClr val="bg1"/>
                  </a:solidFill>
                  <a:latin typeface="Arial" pitchFamily="34" charset="0"/>
                  <a:ea typeface="굴림체" pitchFamily="49" charset="-127"/>
                  <a:cs typeface="Arial" pitchFamily="34" charset="0"/>
                </a:endParaRPr>
              </a:p>
            </p:txBody>
          </p:sp>
          <p:sp>
            <p:nvSpPr>
              <p:cNvPr id="25" name="Rectangle 6"/>
              <p:cNvSpPr>
                <a:spLocks noChangeArrowheads="1"/>
              </p:cNvSpPr>
              <p:nvPr/>
            </p:nvSpPr>
            <p:spPr bwMode="auto">
              <a:xfrm>
                <a:off x="7219421" y="3819856"/>
                <a:ext cx="376237" cy="738188"/>
              </a:xfrm>
              <a:prstGeom prst="roundRect">
                <a:avLst/>
              </a:prstGeom>
              <a:grpFill/>
              <a:ln w="0">
                <a:noFill/>
                <a:miter lim="800000"/>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endParaRPr lang="ko-KR" altLang="ko-KR" sz="1400" b="1">
                  <a:solidFill>
                    <a:schemeClr val="bg1"/>
                  </a:solidFill>
                  <a:latin typeface="Arial" pitchFamily="34" charset="0"/>
                  <a:ea typeface="굴림체" pitchFamily="49" charset="-127"/>
                  <a:cs typeface="Arial" pitchFamily="34" charset="0"/>
                </a:endParaRPr>
              </a:p>
            </p:txBody>
          </p:sp>
          <p:sp>
            <p:nvSpPr>
              <p:cNvPr id="26" name="Rectangle 6"/>
              <p:cNvSpPr>
                <a:spLocks noChangeArrowheads="1"/>
              </p:cNvSpPr>
              <p:nvPr/>
            </p:nvSpPr>
            <p:spPr bwMode="auto">
              <a:xfrm>
                <a:off x="8010526" y="3819856"/>
                <a:ext cx="376237" cy="738188"/>
              </a:xfrm>
              <a:prstGeom prst="roundRect">
                <a:avLst/>
              </a:prstGeom>
              <a:grpFill/>
              <a:ln w="0">
                <a:noFill/>
                <a:miter lim="800000"/>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endParaRPr lang="ko-KR" altLang="ko-KR" sz="1400" b="1">
                  <a:solidFill>
                    <a:schemeClr val="bg1"/>
                  </a:solidFill>
                  <a:latin typeface="Arial" pitchFamily="34" charset="0"/>
                  <a:ea typeface="굴림체" pitchFamily="49" charset="-127"/>
                  <a:cs typeface="Arial" pitchFamily="34" charset="0"/>
                </a:endParaRPr>
              </a:p>
            </p:txBody>
          </p:sp>
          <p:sp>
            <p:nvSpPr>
              <p:cNvPr id="27" name="Rectangle 7"/>
              <p:cNvSpPr>
                <a:spLocks noChangeArrowheads="1"/>
              </p:cNvSpPr>
              <p:nvPr/>
            </p:nvSpPr>
            <p:spPr bwMode="auto">
              <a:xfrm>
                <a:off x="5630863" y="4041776"/>
                <a:ext cx="2755900" cy="688887"/>
              </a:xfrm>
              <a:prstGeom prst="roundRect">
                <a:avLst/>
              </a:prstGeom>
              <a:grpFill/>
              <a:ln w="0">
                <a:noFill/>
                <a:miter lim="800000"/>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r>
                  <a:rPr lang="en-US" altLang="ko-KR" sz="1400" b="1" dirty="0" smtClean="0">
                    <a:solidFill>
                      <a:schemeClr val="bg1"/>
                    </a:solidFill>
                    <a:latin typeface="Arial" pitchFamily="34" charset="0"/>
                    <a:ea typeface="굴림체" pitchFamily="49" charset="-127"/>
                    <a:cs typeface="Arial" pitchFamily="34" charset="0"/>
                  </a:rPr>
                  <a:t>SW framework used</a:t>
                </a:r>
              </a:p>
              <a:p>
                <a:pPr algn="ctr" latinLnBrk="0"/>
                <a:r>
                  <a:rPr lang="en-US" altLang="ko-KR" sz="1400" b="1" dirty="0" smtClean="0">
                    <a:solidFill>
                      <a:schemeClr val="bg1"/>
                    </a:solidFill>
                    <a:latin typeface="Arial" pitchFamily="34" charset="0"/>
                    <a:ea typeface="굴림체" pitchFamily="49" charset="-127"/>
                    <a:cs typeface="Arial" pitchFamily="34" charset="0"/>
                  </a:rPr>
                  <a:t>(approx. 20 ~ 30%)</a:t>
                </a:r>
                <a:endParaRPr lang="ko-KR" altLang="ko-KR" sz="1400" b="1" dirty="0">
                  <a:solidFill>
                    <a:schemeClr val="bg1"/>
                  </a:solidFill>
                  <a:latin typeface="Arial" pitchFamily="34" charset="0"/>
                  <a:ea typeface="굴림체" pitchFamily="49" charset="-127"/>
                  <a:cs typeface="Arial" pitchFamily="34" charset="0"/>
                </a:endParaRPr>
              </a:p>
            </p:txBody>
          </p:sp>
        </p:grpSp>
        <p:sp>
          <p:nvSpPr>
            <p:cNvPr id="38" name="자유형 37"/>
            <p:cNvSpPr/>
            <p:nvPr/>
          </p:nvSpPr>
          <p:spPr>
            <a:xfrm>
              <a:off x="4896757" y="3160018"/>
              <a:ext cx="2760437" cy="985345"/>
            </a:xfrm>
            <a:custGeom>
              <a:avLst/>
              <a:gdLst>
                <a:gd name="connsiteX0" fmla="*/ 23648 w 2758965"/>
                <a:gd name="connsiteY0" fmla="*/ 819807 h 985345"/>
                <a:gd name="connsiteX1" fmla="*/ 386255 w 2758965"/>
                <a:gd name="connsiteY1" fmla="*/ 819807 h 985345"/>
                <a:gd name="connsiteX2" fmla="*/ 386255 w 2758965"/>
                <a:gd name="connsiteY2" fmla="*/ 985345 h 985345"/>
                <a:gd name="connsiteX3" fmla="*/ 772510 w 2758965"/>
                <a:gd name="connsiteY3" fmla="*/ 985345 h 985345"/>
                <a:gd name="connsiteX4" fmla="*/ 772510 w 2758965"/>
                <a:gd name="connsiteY4" fmla="*/ 819807 h 985345"/>
                <a:gd name="connsiteX5" fmla="*/ 1182414 w 2758965"/>
                <a:gd name="connsiteY5" fmla="*/ 819807 h 985345"/>
                <a:gd name="connsiteX6" fmla="*/ 1182414 w 2758965"/>
                <a:gd name="connsiteY6" fmla="*/ 969579 h 985345"/>
                <a:gd name="connsiteX7" fmla="*/ 1584434 w 2758965"/>
                <a:gd name="connsiteY7" fmla="*/ 969579 h 985345"/>
                <a:gd name="connsiteX8" fmla="*/ 1584434 w 2758965"/>
                <a:gd name="connsiteY8" fmla="*/ 819807 h 985345"/>
                <a:gd name="connsiteX9" fmla="*/ 1970689 w 2758965"/>
                <a:gd name="connsiteY9" fmla="*/ 819807 h 985345"/>
                <a:gd name="connsiteX10" fmla="*/ 1970689 w 2758965"/>
                <a:gd name="connsiteY10" fmla="*/ 977462 h 985345"/>
                <a:gd name="connsiteX11" fmla="*/ 2349062 w 2758965"/>
                <a:gd name="connsiteY11" fmla="*/ 977462 h 985345"/>
                <a:gd name="connsiteX12" fmla="*/ 2349062 w 2758965"/>
                <a:gd name="connsiteY12" fmla="*/ 819807 h 985345"/>
                <a:gd name="connsiteX13" fmla="*/ 2758965 w 2758965"/>
                <a:gd name="connsiteY13" fmla="*/ 819807 h 985345"/>
                <a:gd name="connsiteX14" fmla="*/ 2758965 w 2758965"/>
                <a:gd name="connsiteY14" fmla="*/ 0 h 985345"/>
                <a:gd name="connsiteX15" fmla="*/ 0 w 2758965"/>
                <a:gd name="connsiteY15" fmla="*/ 0 h 985345"/>
                <a:gd name="connsiteX16" fmla="*/ 23648 w 2758965"/>
                <a:gd name="connsiteY16" fmla="*/ 819807 h 985345"/>
                <a:gd name="connsiteX0" fmla="*/ 7882 w 2758965"/>
                <a:gd name="connsiteY0" fmla="*/ 819807 h 985345"/>
                <a:gd name="connsiteX1" fmla="*/ 386255 w 2758965"/>
                <a:gd name="connsiteY1" fmla="*/ 819807 h 985345"/>
                <a:gd name="connsiteX2" fmla="*/ 386255 w 2758965"/>
                <a:gd name="connsiteY2" fmla="*/ 985345 h 985345"/>
                <a:gd name="connsiteX3" fmla="*/ 772510 w 2758965"/>
                <a:gd name="connsiteY3" fmla="*/ 985345 h 985345"/>
                <a:gd name="connsiteX4" fmla="*/ 772510 w 2758965"/>
                <a:gd name="connsiteY4" fmla="*/ 819807 h 985345"/>
                <a:gd name="connsiteX5" fmla="*/ 1182414 w 2758965"/>
                <a:gd name="connsiteY5" fmla="*/ 819807 h 985345"/>
                <a:gd name="connsiteX6" fmla="*/ 1182414 w 2758965"/>
                <a:gd name="connsiteY6" fmla="*/ 969579 h 985345"/>
                <a:gd name="connsiteX7" fmla="*/ 1584434 w 2758965"/>
                <a:gd name="connsiteY7" fmla="*/ 969579 h 985345"/>
                <a:gd name="connsiteX8" fmla="*/ 1584434 w 2758965"/>
                <a:gd name="connsiteY8" fmla="*/ 819807 h 985345"/>
                <a:gd name="connsiteX9" fmla="*/ 1970689 w 2758965"/>
                <a:gd name="connsiteY9" fmla="*/ 819807 h 985345"/>
                <a:gd name="connsiteX10" fmla="*/ 1970689 w 2758965"/>
                <a:gd name="connsiteY10" fmla="*/ 977462 h 985345"/>
                <a:gd name="connsiteX11" fmla="*/ 2349062 w 2758965"/>
                <a:gd name="connsiteY11" fmla="*/ 977462 h 985345"/>
                <a:gd name="connsiteX12" fmla="*/ 2349062 w 2758965"/>
                <a:gd name="connsiteY12" fmla="*/ 819807 h 985345"/>
                <a:gd name="connsiteX13" fmla="*/ 2758965 w 2758965"/>
                <a:gd name="connsiteY13" fmla="*/ 819807 h 985345"/>
                <a:gd name="connsiteX14" fmla="*/ 2758965 w 2758965"/>
                <a:gd name="connsiteY14" fmla="*/ 0 h 985345"/>
                <a:gd name="connsiteX15" fmla="*/ 0 w 2758965"/>
                <a:gd name="connsiteY15" fmla="*/ 0 h 985345"/>
                <a:gd name="connsiteX16" fmla="*/ 7882 w 2758965"/>
                <a:gd name="connsiteY16" fmla="*/ 819807 h 985345"/>
                <a:gd name="connsiteX0" fmla="*/ 758 w 2759724"/>
                <a:gd name="connsiteY0" fmla="*/ 827690 h 985345"/>
                <a:gd name="connsiteX1" fmla="*/ 387014 w 2759724"/>
                <a:gd name="connsiteY1" fmla="*/ 819807 h 985345"/>
                <a:gd name="connsiteX2" fmla="*/ 387014 w 2759724"/>
                <a:gd name="connsiteY2" fmla="*/ 985345 h 985345"/>
                <a:gd name="connsiteX3" fmla="*/ 773269 w 2759724"/>
                <a:gd name="connsiteY3" fmla="*/ 985345 h 985345"/>
                <a:gd name="connsiteX4" fmla="*/ 773269 w 2759724"/>
                <a:gd name="connsiteY4" fmla="*/ 819807 h 985345"/>
                <a:gd name="connsiteX5" fmla="*/ 1183173 w 2759724"/>
                <a:gd name="connsiteY5" fmla="*/ 819807 h 985345"/>
                <a:gd name="connsiteX6" fmla="*/ 1183173 w 2759724"/>
                <a:gd name="connsiteY6" fmla="*/ 969579 h 985345"/>
                <a:gd name="connsiteX7" fmla="*/ 1585193 w 2759724"/>
                <a:gd name="connsiteY7" fmla="*/ 969579 h 985345"/>
                <a:gd name="connsiteX8" fmla="*/ 1585193 w 2759724"/>
                <a:gd name="connsiteY8" fmla="*/ 819807 h 985345"/>
                <a:gd name="connsiteX9" fmla="*/ 1971448 w 2759724"/>
                <a:gd name="connsiteY9" fmla="*/ 819807 h 985345"/>
                <a:gd name="connsiteX10" fmla="*/ 1971448 w 2759724"/>
                <a:gd name="connsiteY10" fmla="*/ 977462 h 985345"/>
                <a:gd name="connsiteX11" fmla="*/ 2349821 w 2759724"/>
                <a:gd name="connsiteY11" fmla="*/ 977462 h 985345"/>
                <a:gd name="connsiteX12" fmla="*/ 2349821 w 2759724"/>
                <a:gd name="connsiteY12" fmla="*/ 819807 h 985345"/>
                <a:gd name="connsiteX13" fmla="*/ 2759724 w 2759724"/>
                <a:gd name="connsiteY13" fmla="*/ 819807 h 985345"/>
                <a:gd name="connsiteX14" fmla="*/ 2759724 w 2759724"/>
                <a:gd name="connsiteY14" fmla="*/ 0 h 985345"/>
                <a:gd name="connsiteX15" fmla="*/ 759 w 2759724"/>
                <a:gd name="connsiteY15" fmla="*/ 0 h 985345"/>
                <a:gd name="connsiteX16" fmla="*/ 758 w 2759724"/>
                <a:gd name="connsiteY16" fmla="*/ 827690 h 985345"/>
                <a:gd name="connsiteX0" fmla="*/ 758 w 2759724"/>
                <a:gd name="connsiteY0" fmla="*/ 818165 h 985345"/>
                <a:gd name="connsiteX1" fmla="*/ 387014 w 2759724"/>
                <a:gd name="connsiteY1" fmla="*/ 819807 h 985345"/>
                <a:gd name="connsiteX2" fmla="*/ 387014 w 2759724"/>
                <a:gd name="connsiteY2" fmla="*/ 985345 h 985345"/>
                <a:gd name="connsiteX3" fmla="*/ 773269 w 2759724"/>
                <a:gd name="connsiteY3" fmla="*/ 985345 h 985345"/>
                <a:gd name="connsiteX4" fmla="*/ 773269 w 2759724"/>
                <a:gd name="connsiteY4" fmla="*/ 819807 h 985345"/>
                <a:gd name="connsiteX5" fmla="*/ 1183173 w 2759724"/>
                <a:gd name="connsiteY5" fmla="*/ 819807 h 985345"/>
                <a:gd name="connsiteX6" fmla="*/ 1183173 w 2759724"/>
                <a:gd name="connsiteY6" fmla="*/ 969579 h 985345"/>
                <a:gd name="connsiteX7" fmla="*/ 1585193 w 2759724"/>
                <a:gd name="connsiteY7" fmla="*/ 969579 h 985345"/>
                <a:gd name="connsiteX8" fmla="*/ 1585193 w 2759724"/>
                <a:gd name="connsiteY8" fmla="*/ 819807 h 985345"/>
                <a:gd name="connsiteX9" fmla="*/ 1971448 w 2759724"/>
                <a:gd name="connsiteY9" fmla="*/ 819807 h 985345"/>
                <a:gd name="connsiteX10" fmla="*/ 1971448 w 2759724"/>
                <a:gd name="connsiteY10" fmla="*/ 977462 h 985345"/>
                <a:gd name="connsiteX11" fmla="*/ 2349821 w 2759724"/>
                <a:gd name="connsiteY11" fmla="*/ 977462 h 985345"/>
                <a:gd name="connsiteX12" fmla="*/ 2349821 w 2759724"/>
                <a:gd name="connsiteY12" fmla="*/ 819807 h 985345"/>
                <a:gd name="connsiteX13" fmla="*/ 2759724 w 2759724"/>
                <a:gd name="connsiteY13" fmla="*/ 819807 h 985345"/>
                <a:gd name="connsiteX14" fmla="*/ 2759724 w 2759724"/>
                <a:gd name="connsiteY14" fmla="*/ 0 h 985345"/>
                <a:gd name="connsiteX15" fmla="*/ 759 w 2759724"/>
                <a:gd name="connsiteY15" fmla="*/ 0 h 985345"/>
                <a:gd name="connsiteX16" fmla="*/ 758 w 2759724"/>
                <a:gd name="connsiteY16" fmla="*/ 818165 h 985345"/>
                <a:gd name="connsiteX0" fmla="*/ 7143 w 2758965"/>
                <a:gd name="connsiteY0" fmla="*/ 820546 h 985345"/>
                <a:gd name="connsiteX1" fmla="*/ 386255 w 2758965"/>
                <a:gd name="connsiteY1" fmla="*/ 819807 h 985345"/>
                <a:gd name="connsiteX2" fmla="*/ 386255 w 2758965"/>
                <a:gd name="connsiteY2" fmla="*/ 985345 h 985345"/>
                <a:gd name="connsiteX3" fmla="*/ 772510 w 2758965"/>
                <a:gd name="connsiteY3" fmla="*/ 985345 h 985345"/>
                <a:gd name="connsiteX4" fmla="*/ 772510 w 2758965"/>
                <a:gd name="connsiteY4" fmla="*/ 819807 h 985345"/>
                <a:gd name="connsiteX5" fmla="*/ 1182414 w 2758965"/>
                <a:gd name="connsiteY5" fmla="*/ 819807 h 985345"/>
                <a:gd name="connsiteX6" fmla="*/ 1182414 w 2758965"/>
                <a:gd name="connsiteY6" fmla="*/ 969579 h 985345"/>
                <a:gd name="connsiteX7" fmla="*/ 1584434 w 2758965"/>
                <a:gd name="connsiteY7" fmla="*/ 969579 h 985345"/>
                <a:gd name="connsiteX8" fmla="*/ 1584434 w 2758965"/>
                <a:gd name="connsiteY8" fmla="*/ 819807 h 985345"/>
                <a:gd name="connsiteX9" fmla="*/ 1970689 w 2758965"/>
                <a:gd name="connsiteY9" fmla="*/ 819807 h 985345"/>
                <a:gd name="connsiteX10" fmla="*/ 1970689 w 2758965"/>
                <a:gd name="connsiteY10" fmla="*/ 977462 h 985345"/>
                <a:gd name="connsiteX11" fmla="*/ 2349062 w 2758965"/>
                <a:gd name="connsiteY11" fmla="*/ 977462 h 985345"/>
                <a:gd name="connsiteX12" fmla="*/ 2349062 w 2758965"/>
                <a:gd name="connsiteY12" fmla="*/ 819807 h 985345"/>
                <a:gd name="connsiteX13" fmla="*/ 2758965 w 2758965"/>
                <a:gd name="connsiteY13" fmla="*/ 819807 h 985345"/>
                <a:gd name="connsiteX14" fmla="*/ 2758965 w 2758965"/>
                <a:gd name="connsiteY14" fmla="*/ 0 h 985345"/>
                <a:gd name="connsiteX15" fmla="*/ 0 w 2758965"/>
                <a:gd name="connsiteY15" fmla="*/ 0 h 985345"/>
                <a:gd name="connsiteX16" fmla="*/ 7143 w 2758965"/>
                <a:gd name="connsiteY16" fmla="*/ 820546 h 985345"/>
                <a:gd name="connsiteX0" fmla="*/ 367 w 2766477"/>
                <a:gd name="connsiteY0" fmla="*/ 818165 h 985345"/>
                <a:gd name="connsiteX1" fmla="*/ 393767 w 2766477"/>
                <a:gd name="connsiteY1" fmla="*/ 819807 h 985345"/>
                <a:gd name="connsiteX2" fmla="*/ 393767 w 2766477"/>
                <a:gd name="connsiteY2" fmla="*/ 985345 h 985345"/>
                <a:gd name="connsiteX3" fmla="*/ 780022 w 2766477"/>
                <a:gd name="connsiteY3" fmla="*/ 985345 h 985345"/>
                <a:gd name="connsiteX4" fmla="*/ 780022 w 2766477"/>
                <a:gd name="connsiteY4" fmla="*/ 819807 h 985345"/>
                <a:gd name="connsiteX5" fmla="*/ 1189926 w 2766477"/>
                <a:gd name="connsiteY5" fmla="*/ 819807 h 985345"/>
                <a:gd name="connsiteX6" fmla="*/ 1189926 w 2766477"/>
                <a:gd name="connsiteY6" fmla="*/ 969579 h 985345"/>
                <a:gd name="connsiteX7" fmla="*/ 1591946 w 2766477"/>
                <a:gd name="connsiteY7" fmla="*/ 969579 h 985345"/>
                <a:gd name="connsiteX8" fmla="*/ 1591946 w 2766477"/>
                <a:gd name="connsiteY8" fmla="*/ 819807 h 985345"/>
                <a:gd name="connsiteX9" fmla="*/ 1978201 w 2766477"/>
                <a:gd name="connsiteY9" fmla="*/ 819807 h 985345"/>
                <a:gd name="connsiteX10" fmla="*/ 1978201 w 2766477"/>
                <a:gd name="connsiteY10" fmla="*/ 977462 h 985345"/>
                <a:gd name="connsiteX11" fmla="*/ 2356574 w 2766477"/>
                <a:gd name="connsiteY11" fmla="*/ 977462 h 985345"/>
                <a:gd name="connsiteX12" fmla="*/ 2356574 w 2766477"/>
                <a:gd name="connsiteY12" fmla="*/ 819807 h 985345"/>
                <a:gd name="connsiteX13" fmla="*/ 2766477 w 2766477"/>
                <a:gd name="connsiteY13" fmla="*/ 819807 h 985345"/>
                <a:gd name="connsiteX14" fmla="*/ 2766477 w 2766477"/>
                <a:gd name="connsiteY14" fmla="*/ 0 h 985345"/>
                <a:gd name="connsiteX15" fmla="*/ 7512 w 2766477"/>
                <a:gd name="connsiteY15" fmla="*/ 0 h 985345"/>
                <a:gd name="connsiteX16" fmla="*/ 367 w 2766477"/>
                <a:gd name="connsiteY16" fmla="*/ 818165 h 985345"/>
                <a:gd name="connsiteX0" fmla="*/ 759 w 2759725"/>
                <a:gd name="connsiteY0" fmla="*/ 820546 h 985345"/>
                <a:gd name="connsiteX1" fmla="*/ 387015 w 2759725"/>
                <a:gd name="connsiteY1" fmla="*/ 819807 h 985345"/>
                <a:gd name="connsiteX2" fmla="*/ 387015 w 2759725"/>
                <a:gd name="connsiteY2" fmla="*/ 985345 h 985345"/>
                <a:gd name="connsiteX3" fmla="*/ 773270 w 2759725"/>
                <a:gd name="connsiteY3" fmla="*/ 985345 h 985345"/>
                <a:gd name="connsiteX4" fmla="*/ 773270 w 2759725"/>
                <a:gd name="connsiteY4" fmla="*/ 819807 h 985345"/>
                <a:gd name="connsiteX5" fmla="*/ 1183174 w 2759725"/>
                <a:gd name="connsiteY5" fmla="*/ 819807 h 985345"/>
                <a:gd name="connsiteX6" fmla="*/ 1183174 w 2759725"/>
                <a:gd name="connsiteY6" fmla="*/ 969579 h 985345"/>
                <a:gd name="connsiteX7" fmla="*/ 1585194 w 2759725"/>
                <a:gd name="connsiteY7" fmla="*/ 969579 h 985345"/>
                <a:gd name="connsiteX8" fmla="*/ 1585194 w 2759725"/>
                <a:gd name="connsiteY8" fmla="*/ 819807 h 985345"/>
                <a:gd name="connsiteX9" fmla="*/ 1971449 w 2759725"/>
                <a:gd name="connsiteY9" fmla="*/ 819807 h 985345"/>
                <a:gd name="connsiteX10" fmla="*/ 1971449 w 2759725"/>
                <a:gd name="connsiteY10" fmla="*/ 977462 h 985345"/>
                <a:gd name="connsiteX11" fmla="*/ 2349822 w 2759725"/>
                <a:gd name="connsiteY11" fmla="*/ 977462 h 985345"/>
                <a:gd name="connsiteX12" fmla="*/ 2349822 w 2759725"/>
                <a:gd name="connsiteY12" fmla="*/ 819807 h 985345"/>
                <a:gd name="connsiteX13" fmla="*/ 2759725 w 2759725"/>
                <a:gd name="connsiteY13" fmla="*/ 819807 h 985345"/>
                <a:gd name="connsiteX14" fmla="*/ 2759725 w 2759725"/>
                <a:gd name="connsiteY14" fmla="*/ 0 h 985345"/>
                <a:gd name="connsiteX15" fmla="*/ 760 w 2759725"/>
                <a:gd name="connsiteY15" fmla="*/ 0 h 985345"/>
                <a:gd name="connsiteX16" fmla="*/ 759 w 2759725"/>
                <a:gd name="connsiteY16" fmla="*/ 820546 h 985345"/>
                <a:gd name="connsiteX0" fmla="*/ 444 w 2759410"/>
                <a:gd name="connsiteY0" fmla="*/ 820546 h 985345"/>
                <a:gd name="connsiteX1" fmla="*/ 386700 w 2759410"/>
                <a:gd name="connsiteY1" fmla="*/ 819807 h 985345"/>
                <a:gd name="connsiteX2" fmla="*/ 386700 w 2759410"/>
                <a:gd name="connsiteY2" fmla="*/ 985345 h 985345"/>
                <a:gd name="connsiteX3" fmla="*/ 772955 w 2759410"/>
                <a:gd name="connsiteY3" fmla="*/ 985345 h 985345"/>
                <a:gd name="connsiteX4" fmla="*/ 772955 w 2759410"/>
                <a:gd name="connsiteY4" fmla="*/ 819807 h 985345"/>
                <a:gd name="connsiteX5" fmla="*/ 1182859 w 2759410"/>
                <a:gd name="connsiteY5" fmla="*/ 819807 h 985345"/>
                <a:gd name="connsiteX6" fmla="*/ 1182859 w 2759410"/>
                <a:gd name="connsiteY6" fmla="*/ 969579 h 985345"/>
                <a:gd name="connsiteX7" fmla="*/ 1584879 w 2759410"/>
                <a:gd name="connsiteY7" fmla="*/ 969579 h 985345"/>
                <a:gd name="connsiteX8" fmla="*/ 1584879 w 2759410"/>
                <a:gd name="connsiteY8" fmla="*/ 819807 h 985345"/>
                <a:gd name="connsiteX9" fmla="*/ 1971134 w 2759410"/>
                <a:gd name="connsiteY9" fmla="*/ 819807 h 985345"/>
                <a:gd name="connsiteX10" fmla="*/ 1971134 w 2759410"/>
                <a:gd name="connsiteY10" fmla="*/ 977462 h 985345"/>
                <a:gd name="connsiteX11" fmla="*/ 2349507 w 2759410"/>
                <a:gd name="connsiteY11" fmla="*/ 977462 h 985345"/>
                <a:gd name="connsiteX12" fmla="*/ 2349507 w 2759410"/>
                <a:gd name="connsiteY12" fmla="*/ 819807 h 985345"/>
                <a:gd name="connsiteX13" fmla="*/ 2759410 w 2759410"/>
                <a:gd name="connsiteY13" fmla="*/ 819807 h 985345"/>
                <a:gd name="connsiteX14" fmla="*/ 2759410 w 2759410"/>
                <a:gd name="connsiteY14" fmla="*/ 0 h 985345"/>
                <a:gd name="connsiteX15" fmla="*/ 5208 w 2759410"/>
                <a:gd name="connsiteY15" fmla="*/ 7144 h 985345"/>
                <a:gd name="connsiteX16" fmla="*/ 444 w 2759410"/>
                <a:gd name="connsiteY16" fmla="*/ 820546 h 985345"/>
                <a:gd name="connsiteX0" fmla="*/ 1471 w 2760437"/>
                <a:gd name="connsiteY0" fmla="*/ 820546 h 985345"/>
                <a:gd name="connsiteX1" fmla="*/ 387727 w 2760437"/>
                <a:gd name="connsiteY1" fmla="*/ 819807 h 985345"/>
                <a:gd name="connsiteX2" fmla="*/ 387727 w 2760437"/>
                <a:gd name="connsiteY2" fmla="*/ 985345 h 985345"/>
                <a:gd name="connsiteX3" fmla="*/ 773982 w 2760437"/>
                <a:gd name="connsiteY3" fmla="*/ 985345 h 985345"/>
                <a:gd name="connsiteX4" fmla="*/ 773982 w 2760437"/>
                <a:gd name="connsiteY4" fmla="*/ 819807 h 985345"/>
                <a:gd name="connsiteX5" fmla="*/ 1183886 w 2760437"/>
                <a:gd name="connsiteY5" fmla="*/ 819807 h 985345"/>
                <a:gd name="connsiteX6" fmla="*/ 1183886 w 2760437"/>
                <a:gd name="connsiteY6" fmla="*/ 969579 h 985345"/>
                <a:gd name="connsiteX7" fmla="*/ 1585906 w 2760437"/>
                <a:gd name="connsiteY7" fmla="*/ 969579 h 985345"/>
                <a:gd name="connsiteX8" fmla="*/ 1585906 w 2760437"/>
                <a:gd name="connsiteY8" fmla="*/ 819807 h 985345"/>
                <a:gd name="connsiteX9" fmla="*/ 1972161 w 2760437"/>
                <a:gd name="connsiteY9" fmla="*/ 819807 h 985345"/>
                <a:gd name="connsiteX10" fmla="*/ 1972161 w 2760437"/>
                <a:gd name="connsiteY10" fmla="*/ 977462 h 985345"/>
                <a:gd name="connsiteX11" fmla="*/ 2350534 w 2760437"/>
                <a:gd name="connsiteY11" fmla="*/ 977462 h 985345"/>
                <a:gd name="connsiteX12" fmla="*/ 2350534 w 2760437"/>
                <a:gd name="connsiteY12" fmla="*/ 819807 h 985345"/>
                <a:gd name="connsiteX13" fmla="*/ 2760437 w 2760437"/>
                <a:gd name="connsiteY13" fmla="*/ 819807 h 985345"/>
                <a:gd name="connsiteX14" fmla="*/ 2760437 w 2760437"/>
                <a:gd name="connsiteY14" fmla="*/ 0 h 985345"/>
                <a:gd name="connsiteX15" fmla="*/ 6235 w 2760437"/>
                <a:gd name="connsiteY15" fmla="*/ 7144 h 985345"/>
                <a:gd name="connsiteX16" fmla="*/ 1471 w 2760437"/>
                <a:gd name="connsiteY16" fmla="*/ 820546 h 985345"/>
                <a:gd name="connsiteX0" fmla="*/ 1471 w 2760437"/>
                <a:gd name="connsiteY0" fmla="*/ 820546 h 985345"/>
                <a:gd name="connsiteX1" fmla="*/ 387727 w 2760437"/>
                <a:gd name="connsiteY1" fmla="*/ 819807 h 985345"/>
                <a:gd name="connsiteX2" fmla="*/ 387727 w 2760437"/>
                <a:gd name="connsiteY2" fmla="*/ 985345 h 985345"/>
                <a:gd name="connsiteX3" fmla="*/ 773982 w 2760437"/>
                <a:gd name="connsiteY3" fmla="*/ 985345 h 985345"/>
                <a:gd name="connsiteX4" fmla="*/ 773982 w 2760437"/>
                <a:gd name="connsiteY4" fmla="*/ 819807 h 985345"/>
                <a:gd name="connsiteX5" fmla="*/ 1183886 w 2760437"/>
                <a:gd name="connsiteY5" fmla="*/ 819807 h 985345"/>
                <a:gd name="connsiteX6" fmla="*/ 1183886 w 2760437"/>
                <a:gd name="connsiteY6" fmla="*/ 981485 h 985345"/>
                <a:gd name="connsiteX7" fmla="*/ 1585906 w 2760437"/>
                <a:gd name="connsiteY7" fmla="*/ 969579 h 985345"/>
                <a:gd name="connsiteX8" fmla="*/ 1585906 w 2760437"/>
                <a:gd name="connsiteY8" fmla="*/ 819807 h 985345"/>
                <a:gd name="connsiteX9" fmla="*/ 1972161 w 2760437"/>
                <a:gd name="connsiteY9" fmla="*/ 819807 h 985345"/>
                <a:gd name="connsiteX10" fmla="*/ 1972161 w 2760437"/>
                <a:gd name="connsiteY10" fmla="*/ 977462 h 985345"/>
                <a:gd name="connsiteX11" fmla="*/ 2350534 w 2760437"/>
                <a:gd name="connsiteY11" fmla="*/ 977462 h 985345"/>
                <a:gd name="connsiteX12" fmla="*/ 2350534 w 2760437"/>
                <a:gd name="connsiteY12" fmla="*/ 819807 h 985345"/>
                <a:gd name="connsiteX13" fmla="*/ 2760437 w 2760437"/>
                <a:gd name="connsiteY13" fmla="*/ 819807 h 985345"/>
                <a:gd name="connsiteX14" fmla="*/ 2760437 w 2760437"/>
                <a:gd name="connsiteY14" fmla="*/ 0 h 985345"/>
                <a:gd name="connsiteX15" fmla="*/ 6235 w 2760437"/>
                <a:gd name="connsiteY15" fmla="*/ 7144 h 985345"/>
                <a:gd name="connsiteX16" fmla="*/ 1471 w 2760437"/>
                <a:gd name="connsiteY16" fmla="*/ 820546 h 985345"/>
                <a:gd name="connsiteX0" fmla="*/ 1471 w 2760437"/>
                <a:gd name="connsiteY0" fmla="*/ 820546 h 985345"/>
                <a:gd name="connsiteX1" fmla="*/ 387727 w 2760437"/>
                <a:gd name="connsiteY1" fmla="*/ 819807 h 985345"/>
                <a:gd name="connsiteX2" fmla="*/ 387727 w 2760437"/>
                <a:gd name="connsiteY2" fmla="*/ 985345 h 985345"/>
                <a:gd name="connsiteX3" fmla="*/ 773982 w 2760437"/>
                <a:gd name="connsiteY3" fmla="*/ 985345 h 985345"/>
                <a:gd name="connsiteX4" fmla="*/ 773982 w 2760437"/>
                <a:gd name="connsiteY4" fmla="*/ 819807 h 985345"/>
                <a:gd name="connsiteX5" fmla="*/ 1183886 w 2760437"/>
                <a:gd name="connsiteY5" fmla="*/ 819807 h 985345"/>
                <a:gd name="connsiteX6" fmla="*/ 1183886 w 2760437"/>
                <a:gd name="connsiteY6" fmla="*/ 981485 h 985345"/>
                <a:gd name="connsiteX7" fmla="*/ 1588287 w 2760437"/>
                <a:gd name="connsiteY7" fmla="*/ 981486 h 985345"/>
                <a:gd name="connsiteX8" fmla="*/ 1585906 w 2760437"/>
                <a:gd name="connsiteY8" fmla="*/ 819807 h 985345"/>
                <a:gd name="connsiteX9" fmla="*/ 1972161 w 2760437"/>
                <a:gd name="connsiteY9" fmla="*/ 819807 h 985345"/>
                <a:gd name="connsiteX10" fmla="*/ 1972161 w 2760437"/>
                <a:gd name="connsiteY10" fmla="*/ 977462 h 985345"/>
                <a:gd name="connsiteX11" fmla="*/ 2350534 w 2760437"/>
                <a:gd name="connsiteY11" fmla="*/ 977462 h 985345"/>
                <a:gd name="connsiteX12" fmla="*/ 2350534 w 2760437"/>
                <a:gd name="connsiteY12" fmla="*/ 819807 h 985345"/>
                <a:gd name="connsiteX13" fmla="*/ 2760437 w 2760437"/>
                <a:gd name="connsiteY13" fmla="*/ 819807 h 985345"/>
                <a:gd name="connsiteX14" fmla="*/ 2760437 w 2760437"/>
                <a:gd name="connsiteY14" fmla="*/ 0 h 985345"/>
                <a:gd name="connsiteX15" fmla="*/ 6235 w 2760437"/>
                <a:gd name="connsiteY15" fmla="*/ 7144 h 985345"/>
                <a:gd name="connsiteX16" fmla="*/ 1471 w 2760437"/>
                <a:gd name="connsiteY16" fmla="*/ 820546 h 985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60437" h="985345">
                  <a:moveTo>
                    <a:pt x="1471" y="820546"/>
                  </a:moveTo>
                  <a:lnTo>
                    <a:pt x="387727" y="819807"/>
                  </a:lnTo>
                  <a:lnTo>
                    <a:pt x="387727" y="985345"/>
                  </a:lnTo>
                  <a:lnTo>
                    <a:pt x="773982" y="985345"/>
                  </a:lnTo>
                  <a:lnTo>
                    <a:pt x="773982" y="819807"/>
                  </a:lnTo>
                  <a:lnTo>
                    <a:pt x="1183886" y="819807"/>
                  </a:lnTo>
                  <a:lnTo>
                    <a:pt x="1183886" y="981485"/>
                  </a:lnTo>
                  <a:lnTo>
                    <a:pt x="1588287" y="981486"/>
                  </a:lnTo>
                  <a:cubicBezTo>
                    <a:pt x="1587493" y="927593"/>
                    <a:pt x="1586700" y="873700"/>
                    <a:pt x="1585906" y="819807"/>
                  </a:cubicBezTo>
                  <a:lnTo>
                    <a:pt x="1972161" y="819807"/>
                  </a:lnTo>
                  <a:lnTo>
                    <a:pt x="1972161" y="977462"/>
                  </a:lnTo>
                  <a:lnTo>
                    <a:pt x="2350534" y="977462"/>
                  </a:lnTo>
                  <a:lnTo>
                    <a:pt x="2350534" y="819807"/>
                  </a:lnTo>
                  <a:lnTo>
                    <a:pt x="2760437" y="819807"/>
                  </a:lnTo>
                  <a:lnTo>
                    <a:pt x="2760437" y="0"/>
                  </a:lnTo>
                  <a:lnTo>
                    <a:pt x="6235" y="7144"/>
                  </a:lnTo>
                  <a:cubicBezTo>
                    <a:pt x="-663" y="282794"/>
                    <a:pt x="-1156" y="547277"/>
                    <a:pt x="1471" y="820546"/>
                  </a:cubicBezTo>
                  <a:close/>
                </a:path>
              </a:pathLst>
            </a:cu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400" b="1" dirty="0" smtClean="0">
                  <a:latin typeface="Arial" pitchFamily="34" charset="0"/>
                  <a:cs typeface="Arial" pitchFamily="34" charset="0"/>
                </a:rPr>
                <a:t>Development area</a:t>
              </a:r>
            </a:p>
            <a:p>
              <a:pPr algn="ctr"/>
              <a:r>
                <a:rPr lang="en-US" altLang="ko-KR" sz="1400" b="1" dirty="0" smtClean="0">
                  <a:latin typeface="Arial" pitchFamily="34" charset="0"/>
                  <a:cs typeface="Arial" pitchFamily="34" charset="0"/>
                </a:rPr>
                <a:t>(approx. 70~80%)</a:t>
              </a:r>
              <a:endParaRPr lang="ko-KR" altLang="en-US" sz="1400" b="1" dirty="0">
                <a:latin typeface="Arial" pitchFamily="34" charset="0"/>
                <a:cs typeface="Arial" pitchFamily="34" charset="0"/>
              </a:endParaRPr>
            </a:p>
          </p:txBody>
        </p:sp>
      </p:grpSp>
      <p:sp>
        <p:nvSpPr>
          <p:cNvPr id="40" name="TextBox 39"/>
          <p:cNvSpPr txBox="1"/>
          <p:nvPr/>
        </p:nvSpPr>
        <p:spPr>
          <a:xfrm>
            <a:off x="1572047" y="2274570"/>
            <a:ext cx="2385589" cy="307777"/>
          </a:xfrm>
          <a:prstGeom prst="rect">
            <a:avLst/>
          </a:prstGeom>
          <a:noFill/>
        </p:spPr>
        <p:txBody>
          <a:bodyPr wrap="none" rtlCol="0">
            <a:spAutoFit/>
          </a:bodyPr>
          <a:lstStyle/>
          <a:p>
            <a:r>
              <a:rPr lang="en-US" altLang="ko-KR" sz="1400" dirty="0" smtClean="0">
                <a:latin typeface="Arial" pitchFamily="34" charset="0"/>
                <a:cs typeface="Arial" pitchFamily="34" charset="0"/>
              </a:rPr>
              <a:t>(IS* without SW framework)</a:t>
            </a:r>
            <a:endParaRPr lang="ko-KR" altLang="en-US" sz="1400" dirty="0">
              <a:latin typeface="Arial" pitchFamily="34" charset="0"/>
              <a:cs typeface="Arial" pitchFamily="34" charset="0"/>
            </a:endParaRPr>
          </a:p>
        </p:txBody>
      </p:sp>
      <p:sp>
        <p:nvSpPr>
          <p:cNvPr id="28" name="Rectangle 19"/>
          <p:cNvSpPr>
            <a:spLocks noChangeArrowheads="1"/>
          </p:cNvSpPr>
          <p:nvPr/>
        </p:nvSpPr>
        <p:spPr bwMode="auto">
          <a:xfrm>
            <a:off x="714348" y="785794"/>
            <a:ext cx="7429552" cy="45719"/>
          </a:xfrm>
          <a:prstGeom prst="rect">
            <a:avLst/>
          </a:prstGeom>
          <a:gradFill rotWithShape="0">
            <a:gsLst>
              <a:gs pos="0">
                <a:srgbClr val="8488C4"/>
              </a:gs>
              <a:gs pos="53000">
                <a:srgbClr val="D4DEFF"/>
              </a:gs>
              <a:gs pos="83000">
                <a:srgbClr val="D4DEFF"/>
              </a:gs>
              <a:gs pos="100000">
                <a:srgbClr val="96AB94"/>
              </a:gs>
            </a:gsLst>
            <a:lin ang="0" scaled="1"/>
          </a:gradFill>
          <a:ln w="9525">
            <a:noFill/>
            <a:miter lim="800000"/>
            <a:headEnd/>
            <a:tailEnd/>
          </a:ln>
        </p:spPr>
        <p:txBody>
          <a:bodyPr wrap="none" anchor="ctr"/>
          <a:lstStyle/>
          <a:p>
            <a:endParaRPr lang="ko-KR" altLang="en-US" dirty="0"/>
          </a:p>
        </p:txBody>
      </p:sp>
    </p:spTree>
    <p:extLst>
      <p:ext uri="{BB962C8B-B14F-4D97-AF65-F5344CB8AC3E}">
        <p14:creationId xmlns="" xmlns:p14="http://schemas.microsoft.com/office/powerpoint/2010/main" val="1595738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3528" y="332656"/>
            <a:ext cx="8820472" cy="769441"/>
          </a:xfrm>
          <a:prstGeom prst="rect">
            <a:avLst/>
          </a:prstGeom>
          <a:noFill/>
        </p:spPr>
        <p:txBody>
          <a:bodyPr wrap="square" rtlCol="0">
            <a:spAutoFit/>
          </a:bodyPr>
          <a:lstStyle/>
          <a:p>
            <a:r>
              <a:rPr lang="en-US" altLang="ko-KR" sz="2800" dirty="0" smtClean="0">
                <a:ln>
                  <a:solidFill>
                    <a:schemeClr val="bg1">
                      <a:lumMod val="75000"/>
                    </a:schemeClr>
                  </a:solidFill>
                </a:ln>
                <a:solidFill>
                  <a:srgbClr val="000000"/>
                </a:solidFill>
                <a:latin typeface="Arial Black" pitchFamily="34" charset="0"/>
                <a:cs typeface="Arial" pitchFamily="34" charset="0"/>
              </a:rPr>
              <a:t>Reforming e-Gov. Application Development</a:t>
            </a:r>
            <a:endParaRPr lang="ko-KR" altLang="en-US" sz="1600" dirty="0">
              <a:ln>
                <a:solidFill>
                  <a:schemeClr val="bg1">
                    <a:lumMod val="75000"/>
                  </a:schemeClr>
                </a:solidFill>
              </a:ln>
              <a:solidFill>
                <a:srgbClr val="000000"/>
              </a:solidFill>
              <a:latin typeface="Arial Black" pitchFamily="34" charset="0"/>
              <a:cs typeface="Arial" pitchFamily="34" charset="0"/>
            </a:endParaRPr>
          </a:p>
          <a:p>
            <a:endParaRPr lang="ko-KR" altLang="en-US" sz="1600" dirty="0">
              <a:ln>
                <a:solidFill>
                  <a:schemeClr val="bg1">
                    <a:lumMod val="75000"/>
                  </a:schemeClr>
                </a:solidFill>
              </a:ln>
              <a:solidFill>
                <a:srgbClr val="000000"/>
              </a:solidFill>
              <a:latin typeface="Arial Black" pitchFamily="34" charset="0"/>
              <a:cs typeface="Arial" pitchFamily="34" charset="0"/>
            </a:endParaRPr>
          </a:p>
        </p:txBody>
      </p:sp>
      <p:grpSp>
        <p:nvGrpSpPr>
          <p:cNvPr id="2" name="그룹 1"/>
          <p:cNvGrpSpPr/>
          <p:nvPr/>
        </p:nvGrpSpPr>
        <p:grpSpPr>
          <a:xfrm>
            <a:off x="971550" y="1830558"/>
            <a:ext cx="7315226" cy="3936410"/>
            <a:chOff x="200202" y="1666989"/>
            <a:chExt cx="8894706" cy="4786347"/>
          </a:xfrm>
        </p:grpSpPr>
        <p:sp>
          <p:nvSpPr>
            <p:cNvPr id="11" name="AutoShape 62"/>
            <p:cNvSpPr>
              <a:spLocks noChangeArrowheads="1"/>
            </p:cNvSpPr>
            <p:nvPr/>
          </p:nvSpPr>
          <p:spPr bwMode="auto">
            <a:xfrm rot="5400000">
              <a:off x="2610151" y="3866967"/>
              <a:ext cx="3955450" cy="254000"/>
            </a:xfrm>
            <a:prstGeom prst="triangle">
              <a:avLst>
                <a:gd name="adj" fmla="val 50000"/>
              </a:avLst>
            </a:prstGeom>
            <a:solidFill>
              <a:schemeClr val="bg1">
                <a:lumMod val="85000"/>
              </a:schemeClr>
            </a:solidFill>
            <a:ln w="6350" algn="ctr">
              <a:noFill/>
              <a:miter lim="800000"/>
              <a:headEnd/>
              <a:tailEnd/>
            </a:ln>
          </p:spPr>
          <p:txBody>
            <a:bodyPr lIns="72000" tIns="72000" rIns="72000" bIns="720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a:defRPr/>
              </a:pPr>
              <a:endParaRPr lang="ko-KR" altLang="en-US" sz="1200">
                <a:solidFill>
                  <a:schemeClr val="tx1">
                    <a:lumMod val="50000"/>
                  </a:schemeClr>
                </a:solidFill>
                <a:latin typeface="Arial" pitchFamily="34" charset="0"/>
                <a:ea typeface="맑은 고딕" pitchFamily="50" charset="-127"/>
                <a:cs typeface="Arial" pitchFamily="34" charset="0"/>
              </a:endParaRPr>
            </a:p>
          </p:txBody>
        </p:sp>
        <p:grpSp>
          <p:nvGrpSpPr>
            <p:cNvPr id="3" name="Group 101"/>
            <p:cNvGrpSpPr>
              <a:grpSpLocks/>
            </p:cNvGrpSpPr>
            <p:nvPr/>
          </p:nvGrpSpPr>
          <p:grpSpPr bwMode="auto">
            <a:xfrm>
              <a:off x="200202" y="1666990"/>
              <a:ext cx="4190588" cy="4786346"/>
              <a:chOff x="578" y="1076"/>
              <a:chExt cx="2352" cy="2207"/>
            </a:xfrm>
          </p:grpSpPr>
          <p:sp>
            <p:nvSpPr>
              <p:cNvPr id="13" name="Rectangle 68"/>
              <p:cNvSpPr>
                <a:spLocks noChangeArrowheads="1"/>
              </p:cNvSpPr>
              <p:nvPr/>
            </p:nvSpPr>
            <p:spPr bwMode="auto">
              <a:xfrm>
                <a:off x="581" y="1944"/>
                <a:ext cx="2309" cy="431"/>
              </a:xfrm>
              <a:prstGeom prst="rect">
                <a:avLst/>
              </a:prstGeom>
              <a:noFill/>
              <a:ln w="6350" algn="ctr">
                <a:solidFill>
                  <a:sysClr val="windowText" lastClr="000000"/>
                </a:solidFill>
                <a:prstDash val="dash"/>
                <a:miter lim="800000"/>
                <a:headEnd/>
                <a:tailEnd/>
              </a:ln>
            </p:spPr>
            <p:txBody>
              <a:bodyPr lIns="72000" tIns="72000" rIns="72000" bIns="720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fontAlgn="auto" latinLnBrk="0">
                  <a:spcBef>
                    <a:spcPts val="0"/>
                  </a:spcBef>
                  <a:spcAft>
                    <a:spcPts val="0"/>
                  </a:spcAft>
                  <a:defRPr/>
                </a:pPr>
                <a:endParaRPr kumimoji="0" lang="ko-KR" altLang="en-US" sz="1200" kern="0">
                  <a:solidFill>
                    <a:schemeClr val="tx1">
                      <a:lumMod val="50000"/>
                    </a:schemeClr>
                  </a:solidFill>
                  <a:latin typeface="Arial" pitchFamily="34" charset="0"/>
                  <a:ea typeface="맑은 고딕" pitchFamily="50" charset="-127"/>
                  <a:cs typeface="Arial" pitchFamily="34" charset="0"/>
                </a:endParaRPr>
              </a:p>
            </p:txBody>
          </p:sp>
          <p:sp>
            <p:nvSpPr>
              <p:cNvPr id="14" name="AutoShape 69"/>
              <p:cNvSpPr>
                <a:spLocks noChangeArrowheads="1"/>
              </p:cNvSpPr>
              <p:nvPr/>
            </p:nvSpPr>
            <p:spPr bwMode="auto">
              <a:xfrm>
                <a:off x="690" y="2053"/>
                <a:ext cx="434" cy="23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lIns="72000" tIns="72000" rIns="72000" bIns="720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algn="ctr" fontAlgn="auto" latinLnBrk="0">
                  <a:spcBef>
                    <a:spcPts val="0"/>
                  </a:spcBef>
                  <a:spcAft>
                    <a:spcPts val="0"/>
                  </a:spcAft>
                  <a:defRPr/>
                </a:pPr>
                <a:r>
                  <a:rPr kumimoji="0" lang="en-US" altLang="ko-KR" sz="1100" kern="0" dirty="0" smtClean="0">
                    <a:solidFill>
                      <a:schemeClr val="tx1">
                        <a:lumMod val="50000"/>
                      </a:schemeClr>
                    </a:solidFill>
                    <a:latin typeface="Arial" pitchFamily="34" charset="0"/>
                    <a:ea typeface="맑은 고딕" pitchFamily="50" charset="-127"/>
                    <a:cs typeface="Arial" pitchFamily="34" charset="0"/>
                  </a:rPr>
                  <a:t>Vendor A</a:t>
                </a:r>
                <a:endParaRPr kumimoji="0" lang="ko-KR" altLang="en-US" sz="1100" kern="0" dirty="0">
                  <a:solidFill>
                    <a:schemeClr val="tx1">
                      <a:lumMod val="50000"/>
                    </a:schemeClr>
                  </a:solidFill>
                  <a:latin typeface="Arial" pitchFamily="34" charset="0"/>
                  <a:ea typeface="맑은 고딕" pitchFamily="50" charset="-127"/>
                  <a:cs typeface="Arial" pitchFamily="34" charset="0"/>
                </a:endParaRPr>
              </a:p>
            </p:txBody>
          </p:sp>
          <p:sp>
            <p:nvSpPr>
              <p:cNvPr id="15" name="AutoShape 70"/>
              <p:cNvSpPr>
                <a:spLocks noChangeArrowheads="1"/>
              </p:cNvSpPr>
              <p:nvPr/>
            </p:nvSpPr>
            <p:spPr bwMode="auto">
              <a:xfrm>
                <a:off x="1243" y="2053"/>
                <a:ext cx="434" cy="23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lIns="72000" tIns="72000" rIns="72000" bIns="720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algn="ctr" fontAlgn="auto" latinLnBrk="0">
                  <a:spcBef>
                    <a:spcPts val="0"/>
                  </a:spcBef>
                  <a:spcAft>
                    <a:spcPts val="0"/>
                  </a:spcAft>
                  <a:defRPr/>
                </a:pPr>
                <a:r>
                  <a:rPr kumimoji="0" lang="en-US" altLang="ko-KR" sz="1100" kern="0" dirty="0" smtClean="0">
                    <a:solidFill>
                      <a:schemeClr val="tx1">
                        <a:lumMod val="50000"/>
                      </a:schemeClr>
                    </a:solidFill>
                    <a:latin typeface="Arial" pitchFamily="34" charset="0"/>
                    <a:ea typeface="맑은 고딕" pitchFamily="50" charset="-127"/>
                    <a:cs typeface="Arial" pitchFamily="34" charset="0"/>
                  </a:rPr>
                  <a:t>Vendor B</a:t>
                </a:r>
                <a:endParaRPr kumimoji="0" lang="ko-KR" altLang="en-US" sz="1100" kern="0" dirty="0">
                  <a:solidFill>
                    <a:schemeClr val="tx1">
                      <a:lumMod val="50000"/>
                    </a:schemeClr>
                  </a:solidFill>
                  <a:latin typeface="Arial" pitchFamily="34" charset="0"/>
                  <a:ea typeface="맑은 고딕" pitchFamily="50" charset="-127"/>
                  <a:cs typeface="Arial" pitchFamily="34" charset="0"/>
                </a:endParaRPr>
              </a:p>
            </p:txBody>
          </p:sp>
          <p:sp>
            <p:nvSpPr>
              <p:cNvPr id="16" name="AutoShape 71"/>
              <p:cNvSpPr>
                <a:spLocks noChangeArrowheads="1"/>
              </p:cNvSpPr>
              <p:nvPr/>
            </p:nvSpPr>
            <p:spPr bwMode="auto">
              <a:xfrm>
                <a:off x="1795" y="2053"/>
                <a:ext cx="475" cy="23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lIns="72000" tIns="72000" rIns="72000" bIns="720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algn="ctr" fontAlgn="auto" latinLnBrk="0">
                  <a:spcBef>
                    <a:spcPts val="0"/>
                  </a:spcBef>
                  <a:spcAft>
                    <a:spcPts val="0"/>
                  </a:spcAft>
                  <a:defRPr/>
                </a:pPr>
                <a:r>
                  <a:rPr kumimoji="0" lang="en-US" altLang="ko-KR" sz="1100" kern="0" dirty="0" smtClean="0">
                    <a:solidFill>
                      <a:schemeClr val="tx1">
                        <a:lumMod val="50000"/>
                      </a:schemeClr>
                    </a:solidFill>
                    <a:latin typeface="Arial" pitchFamily="34" charset="0"/>
                    <a:ea typeface="맑은 고딕" pitchFamily="50" charset="-127"/>
                    <a:cs typeface="Arial" pitchFamily="34" charset="0"/>
                  </a:rPr>
                  <a:t>Vendor C</a:t>
                </a:r>
                <a:endParaRPr kumimoji="0" lang="ko-KR" altLang="en-US" sz="1100" kern="0" dirty="0">
                  <a:solidFill>
                    <a:schemeClr val="tx1">
                      <a:lumMod val="50000"/>
                    </a:schemeClr>
                  </a:solidFill>
                  <a:latin typeface="Arial" pitchFamily="34" charset="0"/>
                  <a:ea typeface="맑은 고딕" pitchFamily="50" charset="-127"/>
                  <a:cs typeface="Arial" pitchFamily="34" charset="0"/>
                </a:endParaRPr>
              </a:p>
            </p:txBody>
          </p:sp>
          <p:sp>
            <p:nvSpPr>
              <p:cNvPr id="17" name="AutoShape 72"/>
              <p:cNvSpPr>
                <a:spLocks noChangeArrowheads="1"/>
              </p:cNvSpPr>
              <p:nvPr/>
            </p:nvSpPr>
            <p:spPr bwMode="auto">
              <a:xfrm>
                <a:off x="2348" y="2053"/>
                <a:ext cx="483" cy="23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lIns="72000" tIns="72000" rIns="72000" bIns="720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algn="ctr" fontAlgn="auto" latinLnBrk="0">
                  <a:spcBef>
                    <a:spcPts val="0"/>
                  </a:spcBef>
                  <a:spcAft>
                    <a:spcPts val="0"/>
                  </a:spcAft>
                  <a:defRPr/>
                </a:pPr>
                <a:r>
                  <a:rPr kumimoji="0" lang="en-US" altLang="ko-KR" sz="1100" kern="0" dirty="0" smtClean="0">
                    <a:solidFill>
                      <a:schemeClr val="tx1">
                        <a:lumMod val="50000"/>
                      </a:schemeClr>
                    </a:solidFill>
                    <a:latin typeface="Arial" pitchFamily="34" charset="0"/>
                    <a:ea typeface="맑은 고딕" pitchFamily="50" charset="-127"/>
                    <a:cs typeface="Arial" pitchFamily="34" charset="0"/>
                  </a:rPr>
                  <a:t>Vendor D</a:t>
                </a:r>
                <a:endParaRPr kumimoji="0" lang="ko-KR" altLang="en-US" sz="1100" kern="0" dirty="0">
                  <a:solidFill>
                    <a:schemeClr val="tx1">
                      <a:lumMod val="50000"/>
                    </a:schemeClr>
                  </a:solidFill>
                  <a:latin typeface="Arial" pitchFamily="34" charset="0"/>
                  <a:ea typeface="맑은 고딕" pitchFamily="50" charset="-127"/>
                  <a:cs typeface="Arial" pitchFamily="34" charset="0"/>
                </a:endParaRPr>
              </a:p>
            </p:txBody>
          </p:sp>
          <p:sp>
            <p:nvSpPr>
              <p:cNvPr id="18" name="Rectangle 83"/>
              <p:cNvSpPr>
                <a:spLocks noChangeArrowheads="1"/>
              </p:cNvSpPr>
              <p:nvPr/>
            </p:nvSpPr>
            <p:spPr bwMode="gray">
              <a:xfrm>
                <a:off x="581" y="2714"/>
                <a:ext cx="698" cy="2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0800" tIns="10800" rIns="10800" bIns="108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marL="92075" indent="-92075" algn="ctr" fontAlgn="auto" latinLnBrk="0">
                  <a:spcBef>
                    <a:spcPct val="40000"/>
                  </a:spcBef>
                  <a:spcAft>
                    <a:spcPts val="0"/>
                  </a:spcAft>
                  <a:buFont typeface="Wingdings" pitchFamily="2" charset="2"/>
                  <a:buNone/>
                  <a:defRPr/>
                </a:pPr>
                <a:r>
                  <a:rPr kumimoji="0" lang="en-US" altLang="ko-KR" sz="1200" kern="0" dirty="0" smtClean="0">
                    <a:solidFill>
                      <a:schemeClr val="tx1">
                        <a:lumMod val="50000"/>
                      </a:schemeClr>
                    </a:solidFill>
                    <a:latin typeface="Arial" pitchFamily="34" charset="0"/>
                    <a:ea typeface="맑은 고딕" pitchFamily="50" charset="-127"/>
                    <a:cs typeface="Arial" pitchFamily="34" charset="0"/>
                  </a:rPr>
                  <a:t>Application</a:t>
                </a:r>
                <a:r>
                  <a:rPr kumimoji="0" lang="ko-KR" altLang="en-US" sz="1200" kern="0" dirty="0" smtClean="0">
                    <a:solidFill>
                      <a:schemeClr val="tx1">
                        <a:lumMod val="50000"/>
                      </a:schemeClr>
                    </a:solidFill>
                    <a:latin typeface="Arial" pitchFamily="34" charset="0"/>
                    <a:ea typeface="맑은 고딕" pitchFamily="50" charset="-127"/>
                    <a:cs typeface="Arial" pitchFamily="34" charset="0"/>
                  </a:rPr>
                  <a:t> </a:t>
                </a:r>
                <a:r>
                  <a:rPr kumimoji="0" lang="en-US" altLang="ko-KR" sz="1200" kern="0" dirty="0">
                    <a:solidFill>
                      <a:schemeClr val="tx1">
                        <a:lumMod val="50000"/>
                      </a:schemeClr>
                    </a:solidFill>
                    <a:latin typeface="Arial" pitchFamily="34" charset="0"/>
                    <a:ea typeface="맑은 고딕" pitchFamily="50" charset="-127"/>
                    <a:cs typeface="Arial" pitchFamily="34" charset="0"/>
                  </a:rPr>
                  <a:t>1</a:t>
                </a:r>
              </a:p>
            </p:txBody>
          </p:sp>
          <p:sp>
            <p:nvSpPr>
              <p:cNvPr id="19" name="Rectangle 84"/>
              <p:cNvSpPr>
                <a:spLocks noChangeArrowheads="1"/>
              </p:cNvSpPr>
              <p:nvPr/>
            </p:nvSpPr>
            <p:spPr bwMode="gray">
              <a:xfrm>
                <a:off x="1386" y="2714"/>
                <a:ext cx="698" cy="26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10800" tIns="10800" rIns="10800" bIns="108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marL="92075" indent="-92075" algn="ctr" fontAlgn="auto" latinLnBrk="0">
                  <a:spcBef>
                    <a:spcPct val="40000"/>
                  </a:spcBef>
                  <a:spcAft>
                    <a:spcPts val="0"/>
                  </a:spcAft>
                  <a:buFont typeface="Wingdings" pitchFamily="2" charset="2"/>
                  <a:buNone/>
                  <a:defRPr/>
                </a:pPr>
                <a:r>
                  <a:rPr kumimoji="0" lang="en-US" altLang="ko-KR" sz="1200" kern="0" dirty="0" smtClean="0">
                    <a:solidFill>
                      <a:schemeClr val="tx1">
                        <a:lumMod val="50000"/>
                      </a:schemeClr>
                    </a:solidFill>
                    <a:latin typeface="Arial" pitchFamily="34" charset="0"/>
                    <a:ea typeface="맑은 고딕" pitchFamily="50" charset="-127"/>
                    <a:cs typeface="Arial" pitchFamily="34" charset="0"/>
                  </a:rPr>
                  <a:t>Application</a:t>
                </a:r>
                <a:r>
                  <a:rPr kumimoji="0" lang="ko-KR" altLang="en-US" sz="1200" kern="0" dirty="0" smtClean="0">
                    <a:solidFill>
                      <a:schemeClr val="tx1">
                        <a:lumMod val="50000"/>
                      </a:schemeClr>
                    </a:solidFill>
                    <a:latin typeface="Arial" pitchFamily="34" charset="0"/>
                    <a:ea typeface="맑은 고딕" pitchFamily="50" charset="-127"/>
                    <a:cs typeface="Arial" pitchFamily="34" charset="0"/>
                  </a:rPr>
                  <a:t> </a:t>
                </a:r>
                <a:r>
                  <a:rPr kumimoji="0" lang="en-US" altLang="ko-KR" sz="1200" kern="0" dirty="0">
                    <a:solidFill>
                      <a:schemeClr val="tx1">
                        <a:lumMod val="50000"/>
                      </a:schemeClr>
                    </a:solidFill>
                    <a:latin typeface="Arial" pitchFamily="34" charset="0"/>
                    <a:ea typeface="맑은 고딕" pitchFamily="50" charset="-127"/>
                    <a:cs typeface="Arial" pitchFamily="34" charset="0"/>
                  </a:rPr>
                  <a:t>2</a:t>
                </a:r>
              </a:p>
            </p:txBody>
          </p:sp>
          <p:sp>
            <p:nvSpPr>
              <p:cNvPr id="20" name="Rectangle 85"/>
              <p:cNvSpPr>
                <a:spLocks noChangeArrowheads="1"/>
              </p:cNvSpPr>
              <p:nvPr/>
            </p:nvSpPr>
            <p:spPr bwMode="gray">
              <a:xfrm>
                <a:off x="2192" y="2714"/>
                <a:ext cx="698" cy="26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lIns="10800" tIns="10800" rIns="10800" bIns="108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marL="92075" indent="-92075" algn="ctr" fontAlgn="auto" latinLnBrk="0">
                  <a:spcBef>
                    <a:spcPct val="40000"/>
                  </a:spcBef>
                  <a:spcAft>
                    <a:spcPts val="0"/>
                  </a:spcAft>
                  <a:buFont typeface="Wingdings" pitchFamily="2" charset="2"/>
                  <a:buNone/>
                  <a:defRPr/>
                </a:pPr>
                <a:r>
                  <a:rPr kumimoji="0" lang="en-US" altLang="ko-KR" sz="1200" kern="0" dirty="0" smtClean="0">
                    <a:solidFill>
                      <a:schemeClr val="tx1">
                        <a:lumMod val="50000"/>
                      </a:schemeClr>
                    </a:solidFill>
                    <a:latin typeface="Arial" pitchFamily="34" charset="0"/>
                    <a:ea typeface="맑은 고딕" pitchFamily="50" charset="-127"/>
                    <a:cs typeface="Arial" pitchFamily="34" charset="0"/>
                  </a:rPr>
                  <a:t>Application</a:t>
                </a:r>
                <a:r>
                  <a:rPr kumimoji="0" lang="ko-KR" altLang="en-US" sz="1200" kern="0" dirty="0" smtClean="0">
                    <a:solidFill>
                      <a:schemeClr val="tx1">
                        <a:lumMod val="50000"/>
                      </a:schemeClr>
                    </a:solidFill>
                    <a:latin typeface="Arial" pitchFamily="34" charset="0"/>
                    <a:ea typeface="맑은 고딕" pitchFamily="50" charset="-127"/>
                    <a:cs typeface="Arial" pitchFamily="34" charset="0"/>
                  </a:rPr>
                  <a:t> </a:t>
                </a:r>
                <a:r>
                  <a:rPr kumimoji="0" lang="en-US" altLang="ko-KR" sz="1200" kern="0" dirty="0">
                    <a:solidFill>
                      <a:schemeClr val="tx1">
                        <a:lumMod val="50000"/>
                      </a:schemeClr>
                    </a:solidFill>
                    <a:latin typeface="Arial" pitchFamily="34" charset="0"/>
                    <a:ea typeface="맑은 고딕" pitchFamily="50" charset="-127"/>
                    <a:cs typeface="Arial" pitchFamily="34" charset="0"/>
                  </a:rPr>
                  <a:t>1</a:t>
                </a:r>
              </a:p>
            </p:txBody>
          </p:sp>
          <p:sp>
            <p:nvSpPr>
              <p:cNvPr id="21" name="Rectangle 86"/>
              <p:cNvSpPr>
                <a:spLocks noChangeArrowheads="1"/>
              </p:cNvSpPr>
              <p:nvPr/>
            </p:nvSpPr>
            <p:spPr bwMode="gray">
              <a:xfrm>
                <a:off x="578" y="3023"/>
                <a:ext cx="698" cy="2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10800" tIns="10800" rIns="10800" bIns="108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marL="92075" indent="-92075" algn="ctr" fontAlgn="auto" latinLnBrk="0">
                  <a:spcBef>
                    <a:spcPct val="40000"/>
                  </a:spcBef>
                  <a:spcAft>
                    <a:spcPts val="0"/>
                  </a:spcAft>
                  <a:buFont typeface="Wingdings" pitchFamily="2" charset="2"/>
                  <a:buNone/>
                  <a:defRPr/>
                </a:pPr>
                <a:r>
                  <a:rPr kumimoji="0" lang="en-US" altLang="ko-KR" sz="1200" kern="0" dirty="0" smtClean="0">
                    <a:solidFill>
                      <a:schemeClr val="tx1">
                        <a:lumMod val="50000"/>
                      </a:schemeClr>
                    </a:solidFill>
                    <a:latin typeface="Arial" pitchFamily="34" charset="0"/>
                    <a:ea typeface="맑은 고딕" pitchFamily="50" charset="-127"/>
                    <a:cs typeface="Arial" pitchFamily="34" charset="0"/>
                  </a:rPr>
                  <a:t>Framework 1</a:t>
                </a:r>
                <a:endParaRPr kumimoji="0" lang="en-US" altLang="ko-KR" sz="1200" kern="0" dirty="0">
                  <a:solidFill>
                    <a:schemeClr val="tx1">
                      <a:lumMod val="50000"/>
                    </a:schemeClr>
                  </a:solidFill>
                  <a:latin typeface="Arial" pitchFamily="34" charset="0"/>
                  <a:ea typeface="맑은 고딕" pitchFamily="50" charset="-127"/>
                  <a:cs typeface="Arial" pitchFamily="34" charset="0"/>
                </a:endParaRPr>
              </a:p>
            </p:txBody>
          </p:sp>
          <p:sp>
            <p:nvSpPr>
              <p:cNvPr id="23" name="Rectangle 87"/>
              <p:cNvSpPr>
                <a:spLocks noChangeArrowheads="1"/>
              </p:cNvSpPr>
              <p:nvPr/>
            </p:nvSpPr>
            <p:spPr bwMode="gray">
              <a:xfrm>
                <a:off x="1386" y="3023"/>
                <a:ext cx="698" cy="26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10800" tIns="10800" rIns="10800" bIns="108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marL="92075" indent="-92075" algn="ctr" fontAlgn="auto" latinLnBrk="0">
                  <a:spcBef>
                    <a:spcPct val="40000"/>
                  </a:spcBef>
                  <a:spcAft>
                    <a:spcPts val="0"/>
                  </a:spcAft>
                  <a:buFont typeface="Wingdings" pitchFamily="2" charset="2"/>
                  <a:buNone/>
                  <a:defRPr/>
                </a:pPr>
                <a:r>
                  <a:rPr kumimoji="0" lang="en-US" altLang="ko-KR" sz="1200" kern="0" dirty="0" smtClean="0">
                    <a:solidFill>
                      <a:schemeClr val="tx1">
                        <a:lumMod val="50000"/>
                      </a:schemeClr>
                    </a:solidFill>
                    <a:latin typeface="Arial" pitchFamily="34" charset="0"/>
                    <a:ea typeface="맑은 고딕" pitchFamily="50" charset="-127"/>
                    <a:cs typeface="Arial" pitchFamily="34" charset="0"/>
                  </a:rPr>
                  <a:t>Framework 2</a:t>
                </a:r>
                <a:endParaRPr kumimoji="0" lang="en-US" altLang="ko-KR" sz="1200" kern="0" dirty="0">
                  <a:solidFill>
                    <a:schemeClr val="tx1">
                      <a:lumMod val="50000"/>
                    </a:schemeClr>
                  </a:solidFill>
                  <a:latin typeface="Arial" pitchFamily="34" charset="0"/>
                  <a:ea typeface="맑은 고딕" pitchFamily="50" charset="-127"/>
                  <a:cs typeface="Arial" pitchFamily="34" charset="0"/>
                </a:endParaRPr>
              </a:p>
            </p:txBody>
          </p:sp>
          <p:sp>
            <p:nvSpPr>
              <p:cNvPr id="24" name="Rectangle 88"/>
              <p:cNvSpPr>
                <a:spLocks noChangeArrowheads="1"/>
              </p:cNvSpPr>
              <p:nvPr/>
            </p:nvSpPr>
            <p:spPr bwMode="gray">
              <a:xfrm>
                <a:off x="2195" y="3023"/>
                <a:ext cx="698" cy="26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10800" tIns="10800" rIns="10800" bIns="108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marL="92075" indent="-92075" algn="ctr" fontAlgn="auto" latinLnBrk="0">
                  <a:spcBef>
                    <a:spcPct val="40000"/>
                  </a:spcBef>
                  <a:spcAft>
                    <a:spcPts val="0"/>
                  </a:spcAft>
                  <a:buFont typeface="Wingdings" pitchFamily="2" charset="2"/>
                  <a:buNone/>
                  <a:defRPr/>
                </a:pPr>
                <a:r>
                  <a:rPr kumimoji="0" lang="en-US" altLang="ko-KR" sz="1200" kern="0" dirty="0" smtClean="0">
                    <a:solidFill>
                      <a:schemeClr val="tx1">
                        <a:lumMod val="50000"/>
                      </a:schemeClr>
                    </a:solidFill>
                    <a:latin typeface="Arial" pitchFamily="34" charset="0"/>
                    <a:ea typeface="맑은 고딕" pitchFamily="50" charset="-127"/>
                    <a:cs typeface="Arial" pitchFamily="34" charset="0"/>
                  </a:rPr>
                  <a:t>Framework 3</a:t>
                </a:r>
                <a:endParaRPr kumimoji="0" lang="en-US" altLang="ko-KR" sz="1200" kern="0" dirty="0">
                  <a:solidFill>
                    <a:schemeClr val="tx1">
                      <a:lumMod val="50000"/>
                    </a:schemeClr>
                  </a:solidFill>
                  <a:latin typeface="Arial" pitchFamily="34" charset="0"/>
                  <a:ea typeface="맑은 고딕" pitchFamily="50" charset="-127"/>
                  <a:cs typeface="Arial" pitchFamily="34" charset="0"/>
                </a:endParaRPr>
              </a:p>
            </p:txBody>
          </p:sp>
          <p:cxnSp>
            <p:nvCxnSpPr>
              <p:cNvPr id="25" name="AutoShape 89"/>
              <p:cNvCxnSpPr>
                <a:cxnSpLocks noChangeShapeType="1"/>
                <a:stCxn id="14" idx="2"/>
                <a:endCxn id="18" idx="0"/>
              </p:cNvCxnSpPr>
              <p:nvPr/>
            </p:nvCxnSpPr>
            <p:spPr bwMode="auto">
              <a:xfrm>
                <a:off x="907" y="2283"/>
                <a:ext cx="23" cy="431"/>
              </a:xfrm>
              <a:prstGeom prst="straightConnector1">
                <a:avLst/>
              </a:prstGeom>
              <a:noFill/>
              <a:ln w="6350">
                <a:solidFill>
                  <a:srgbClr val="000000"/>
                </a:solidFill>
                <a:round/>
                <a:headEnd/>
                <a:tailEnd type="triangle" w="med" len="med"/>
              </a:ln>
            </p:spPr>
          </p:cxnSp>
          <p:cxnSp>
            <p:nvCxnSpPr>
              <p:cNvPr id="26" name="AutoShape 90"/>
              <p:cNvCxnSpPr>
                <a:cxnSpLocks noChangeShapeType="1"/>
                <a:stCxn id="15" idx="2"/>
                <a:endCxn id="19" idx="0"/>
              </p:cNvCxnSpPr>
              <p:nvPr/>
            </p:nvCxnSpPr>
            <p:spPr bwMode="auto">
              <a:xfrm>
                <a:off x="1460" y="2283"/>
                <a:ext cx="275" cy="431"/>
              </a:xfrm>
              <a:prstGeom prst="straightConnector1">
                <a:avLst/>
              </a:prstGeom>
              <a:noFill/>
              <a:ln w="6350">
                <a:solidFill>
                  <a:srgbClr val="000000"/>
                </a:solidFill>
                <a:round/>
                <a:headEnd/>
                <a:tailEnd type="triangle" w="med" len="med"/>
              </a:ln>
            </p:spPr>
          </p:cxnSp>
          <p:cxnSp>
            <p:nvCxnSpPr>
              <p:cNvPr id="27" name="AutoShape 91"/>
              <p:cNvCxnSpPr>
                <a:cxnSpLocks noChangeShapeType="1"/>
                <a:stCxn id="15" idx="2"/>
                <a:endCxn id="20" idx="0"/>
              </p:cNvCxnSpPr>
              <p:nvPr/>
            </p:nvCxnSpPr>
            <p:spPr bwMode="auto">
              <a:xfrm>
                <a:off x="1460" y="2283"/>
                <a:ext cx="1081" cy="431"/>
              </a:xfrm>
              <a:prstGeom prst="straightConnector1">
                <a:avLst/>
              </a:prstGeom>
              <a:noFill/>
              <a:ln w="6350">
                <a:solidFill>
                  <a:srgbClr val="000000"/>
                </a:solidFill>
                <a:round/>
                <a:headEnd/>
                <a:tailEnd type="triangle" w="med" len="med"/>
              </a:ln>
            </p:spPr>
          </p:cxnSp>
          <p:cxnSp>
            <p:nvCxnSpPr>
              <p:cNvPr id="28" name="AutoShape 92"/>
              <p:cNvCxnSpPr>
                <a:cxnSpLocks noChangeShapeType="1"/>
                <a:stCxn id="16" idx="2"/>
                <a:endCxn id="20" idx="0"/>
              </p:cNvCxnSpPr>
              <p:nvPr/>
            </p:nvCxnSpPr>
            <p:spPr bwMode="auto">
              <a:xfrm rot="16200000" flipH="1">
                <a:off x="2071" y="2244"/>
                <a:ext cx="431" cy="509"/>
              </a:xfrm>
              <a:prstGeom prst="straightConnector1">
                <a:avLst/>
              </a:prstGeom>
              <a:noFill/>
              <a:ln w="6350">
                <a:solidFill>
                  <a:srgbClr val="000000"/>
                </a:solidFill>
                <a:round/>
                <a:headEnd/>
                <a:tailEnd type="triangle" w="med" len="med"/>
              </a:ln>
            </p:spPr>
          </p:cxnSp>
          <p:cxnSp>
            <p:nvCxnSpPr>
              <p:cNvPr id="29" name="AutoShape 93"/>
              <p:cNvCxnSpPr>
                <a:cxnSpLocks noChangeShapeType="1"/>
                <a:stCxn id="17" idx="2"/>
                <a:endCxn id="20" idx="0"/>
              </p:cNvCxnSpPr>
              <p:nvPr/>
            </p:nvCxnSpPr>
            <p:spPr bwMode="auto">
              <a:xfrm rot="5400000">
                <a:off x="2350" y="2474"/>
                <a:ext cx="431" cy="49"/>
              </a:xfrm>
              <a:prstGeom prst="straightConnector1">
                <a:avLst/>
              </a:prstGeom>
              <a:noFill/>
              <a:ln w="6350">
                <a:solidFill>
                  <a:srgbClr val="000000"/>
                </a:solidFill>
                <a:round/>
                <a:headEnd/>
                <a:tailEnd type="triangle" w="med" len="med"/>
              </a:ln>
            </p:spPr>
          </p:cxnSp>
          <p:cxnSp>
            <p:nvCxnSpPr>
              <p:cNvPr id="30" name="AutoShape 94"/>
              <p:cNvCxnSpPr>
                <a:cxnSpLocks noChangeShapeType="1"/>
                <a:stCxn id="17" idx="2"/>
                <a:endCxn id="18" idx="0"/>
              </p:cNvCxnSpPr>
              <p:nvPr/>
            </p:nvCxnSpPr>
            <p:spPr bwMode="auto">
              <a:xfrm rot="5400000">
                <a:off x="1544" y="1669"/>
                <a:ext cx="431" cy="1660"/>
              </a:xfrm>
              <a:prstGeom prst="straightConnector1">
                <a:avLst/>
              </a:prstGeom>
              <a:noFill/>
              <a:ln w="6350">
                <a:solidFill>
                  <a:srgbClr val="000000"/>
                </a:solidFill>
                <a:round/>
                <a:headEnd/>
                <a:tailEnd type="triangle" w="med" len="med"/>
              </a:ln>
            </p:spPr>
          </p:cxnSp>
          <p:sp>
            <p:nvSpPr>
              <p:cNvPr id="31" name="AutoShape 95"/>
              <p:cNvSpPr>
                <a:spLocks noChangeArrowheads="1"/>
              </p:cNvSpPr>
              <p:nvPr/>
            </p:nvSpPr>
            <p:spPr bwMode="auto">
              <a:xfrm>
                <a:off x="1416" y="1076"/>
                <a:ext cx="642" cy="230"/>
              </a:xfrm>
              <a:prstGeom prst="roundRect">
                <a:avLst>
                  <a:gd name="adj" fmla="val 16667"/>
                </a:avLst>
              </a:prstGeom>
              <a:solidFill>
                <a:srgbClr val="333333"/>
              </a:solidFill>
              <a:ln w="6350" algn="ctr">
                <a:solidFill>
                  <a:sysClr val="windowText" lastClr="000000"/>
                </a:solidFill>
                <a:round/>
                <a:headEnd/>
                <a:tailEnd/>
              </a:ln>
            </p:spPr>
            <p:txBody>
              <a:bodyPr lIns="72000" tIns="72000" rIns="72000" bIns="720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algn="ctr" fontAlgn="auto" latinLnBrk="0">
                  <a:spcBef>
                    <a:spcPts val="0"/>
                  </a:spcBef>
                  <a:spcAft>
                    <a:spcPts val="0"/>
                  </a:spcAft>
                  <a:defRPr/>
                </a:pPr>
                <a:r>
                  <a:rPr kumimoji="0" lang="en-US" altLang="ko-KR" sz="1200" b="1" kern="0" dirty="0" smtClean="0">
                    <a:latin typeface="Arial" pitchFamily="34" charset="0"/>
                    <a:ea typeface="맑은 고딕" pitchFamily="50" charset="-127"/>
                    <a:cs typeface="Arial" pitchFamily="34" charset="0"/>
                  </a:rPr>
                  <a:t>Customer</a:t>
                </a:r>
                <a:endParaRPr kumimoji="0" lang="ko-KR" altLang="en-US" sz="1200" b="1" kern="0" dirty="0">
                  <a:latin typeface="Arial" pitchFamily="34" charset="0"/>
                  <a:ea typeface="맑은 고딕" pitchFamily="50" charset="-127"/>
                  <a:cs typeface="Arial" pitchFamily="34" charset="0"/>
                </a:endParaRPr>
              </a:p>
            </p:txBody>
          </p:sp>
          <p:sp>
            <p:nvSpPr>
              <p:cNvPr id="32" name="AutoShape 96"/>
              <p:cNvSpPr>
                <a:spLocks noChangeArrowheads="1"/>
              </p:cNvSpPr>
              <p:nvPr/>
            </p:nvSpPr>
            <p:spPr bwMode="auto">
              <a:xfrm>
                <a:off x="1416" y="1489"/>
                <a:ext cx="642" cy="225"/>
              </a:xfrm>
              <a:prstGeom prst="foldedCorner">
                <a:avLst>
                  <a:gd name="adj" fmla="val 12500"/>
                </a:avLst>
              </a:prstGeom>
              <a:ln>
                <a:headEnd/>
                <a:tailEnd/>
              </a:ln>
            </p:spPr>
            <p:style>
              <a:lnRef idx="1">
                <a:schemeClr val="accent2"/>
              </a:lnRef>
              <a:fillRef idx="2">
                <a:schemeClr val="accent2"/>
              </a:fillRef>
              <a:effectRef idx="1">
                <a:schemeClr val="accent2"/>
              </a:effectRef>
              <a:fontRef idx="minor">
                <a:schemeClr val="dk1"/>
              </a:fontRef>
            </p:style>
            <p:txBody>
              <a:bodyPr lIns="72000" tIns="72000" rIns="72000" bIns="720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algn="ctr" fontAlgn="auto" latinLnBrk="0">
                  <a:spcBef>
                    <a:spcPts val="0"/>
                  </a:spcBef>
                  <a:spcAft>
                    <a:spcPts val="0"/>
                  </a:spcAft>
                  <a:defRPr/>
                </a:pPr>
                <a:r>
                  <a:rPr kumimoji="0" lang="en-US" altLang="ko-KR" sz="1200" b="1" kern="0">
                    <a:solidFill>
                      <a:schemeClr val="tx1">
                        <a:lumMod val="50000"/>
                      </a:schemeClr>
                    </a:solidFill>
                    <a:latin typeface="Arial" pitchFamily="34" charset="0"/>
                    <a:ea typeface="맑은 고딕" pitchFamily="50" charset="-127"/>
                    <a:cs typeface="Arial" pitchFamily="34" charset="0"/>
                  </a:rPr>
                  <a:t>RFP</a:t>
                </a:r>
              </a:p>
            </p:txBody>
          </p:sp>
          <p:cxnSp>
            <p:nvCxnSpPr>
              <p:cNvPr id="33" name="AutoShape 97"/>
              <p:cNvCxnSpPr>
                <a:cxnSpLocks noChangeShapeType="1"/>
                <a:stCxn id="31" idx="2"/>
                <a:endCxn id="32" idx="0"/>
              </p:cNvCxnSpPr>
              <p:nvPr/>
            </p:nvCxnSpPr>
            <p:spPr bwMode="auto">
              <a:xfrm rot="5400000">
                <a:off x="1645" y="1398"/>
                <a:ext cx="183" cy="0"/>
              </a:xfrm>
              <a:prstGeom prst="straightConnector1">
                <a:avLst/>
              </a:prstGeom>
              <a:noFill/>
              <a:ln w="6350">
                <a:solidFill>
                  <a:srgbClr val="000000"/>
                </a:solidFill>
                <a:round/>
                <a:headEnd/>
                <a:tailEnd type="triangle" w="med" len="med"/>
              </a:ln>
            </p:spPr>
          </p:cxnSp>
          <p:cxnSp>
            <p:nvCxnSpPr>
              <p:cNvPr id="34" name="AutoShape 98"/>
              <p:cNvCxnSpPr>
                <a:cxnSpLocks noChangeShapeType="1"/>
                <a:stCxn id="32" idx="2"/>
                <a:endCxn id="13" idx="0"/>
              </p:cNvCxnSpPr>
              <p:nvPr/>
            </p:nvCxnSpPr>
            <p:spPr bwMode="auto">
              <a:xfrm rot="5400000">
                <a:off x="1622" y="1828"/>
                <a:ext cx="230" cy="1"/>
              </a:xfrm>
              <a:prstGeom prst="bentConnector3">
                <a:avLst>
                  <a:gd name="adj1" fmla="val 49565"/>
                </a:avLst>
              </a:prstGeom>
              <a:noFill/>
              <a:ln w="6350">
                <a:solidFill>
                  <a:srgbClr val="000000"/>
                </a:solidFill>
                <a:miter lim="800000"/>
                <a:headEnd/>
                <a:tailEnd type="triangle" w="med" len="med"/>
              </a:ln>
            </p:spPr>
          </p:cxnSp>
          <p:sp>
            <p:nvSpPr>
              <p:cNvPr id="35" name="Rectangle 99"/>
              <p:cNvSpPr>
                <a:spLocks noChangeArrowheads="1"/>
              </p:cNvSpPr>
              <p:nvPr/>
            </p:nvSpPr>
            <p:spPr bwMode="gray">
              <a:xfrm>
                <a:off x="2124" y="1208"/>
                <a:ext cx="806" cy="408"/>
              </a:xfrm>
              <a:prstGeom prst="rect">
                <a:avLst/>
              </a:prstGeom>
              <a:noFill/>
              <a:ln w="9525">
                <a:noFill/>
                <a:miter lim="800000"/>
                <a:headEnd/>
                <a:tailEnd/>
              </a:ln>
            </p:spPr>
            <p:txBody>
              <a:bodyPr lIns="45720" rIns="45720" anchor="ctr"/>
              <a:lstStyle/>
              <a:p>
                <a:pPr latinLnBrk="0">
                  <a:buClr>
                    <a:srgbClr val="000000"/>
                  </a:buClr>
                </a:pPr>
                <a:r>
                  <a:rPr kumimoji="0" lang="en-US" altLang="ko-KR" sz="1200" dirty="0">
                    <a:solidFill>
                      <a:srgbClr val="333333"/>
                    </a:solidFill>
                    <a:latin typeface="Arial" pitchFamily="34" charset="0"/>
                    <a:ea typeface="맑은 고딕" pitchFamily="50" charset="-127"/>
                    <a:cs typeface="Arial" pitchFamily="34" charset="0"/>
                  </a:rPr>
                  <a:t>Request for</a:t>
                </a:r>
                <a:r>
                  <a:rPr kumimoji="0" lang="ko-KR" altLang="en-US" sz="1200" dirty="0">
                    <a:solidFill>
                      <a:srgbClr val="333333"/>
                    </a:solidFill>
                    <a:latin typeface="Arial" pitchFamily="34" charset="0"/>
                    <a:ea typeface="맑은 고딕" pitchFamily="50" charset="-127"/>
                    <a:cs typeface="Arial" pitchFamily="34" charset="0"/>
                  </a:rPr>
                  <a:t> </a:t>
                </a:r>
                <a:r>
                  <a:rPr kumimoji="0" lang="en-US" altLang="ko-KR" sz="1200" b="1" dirty="0">
                    <a:solidFill>
                      <a:srgbClr val="333333"/>
                    </a:solidFill>
                    <a:latin typeface="Arial" pitchFamily="34" charset="0"/>
                    <a:ea typeface="맑은 고딕" pitchFamily="50" charset="-127"/>
                    <a:cs typeface="Arial" pitchFamily="34" charset="0"/>
                  </a:rPr>
                  <a:t>H/W, S/W, architecture, and application development</a:t>
                </a:r>
                <a:endParaRPr kumimoji="0" lang="ko-KR" altLang="en-US" sz="1200" b="1" dirty="0">
                  <a:solidFill>
                    <a:srgbClr val="333333"/>
                  </a:solidFill>
                  <a:latin typeface="Arial" pitchFamily="34" charset="0"/>
                  <a:ea typeface="맑은 고딕" pitchFamily="50" charset="-127"/>
                  <a:cs typeface="Arial" pitchFamily="34" charset="0"/>
                </a:endParaRPr>
              </a:p>
            </p:txBody>
          </p:sp>
        </p:grpSp>
        <p:grpSp>
          <p:nvGrpSpPr>
            <p:cNvPr id="4" name="그룹 35"/>
            <p:cNvGrpSpPr/>
            <p:nvPr/>
          </p:nvGrpSpPr>
          <p:grpSpPr>
            <a:xfrm>
              <a:off x="4857752" y="1666989"/>
              <a:ext cx="4237156" cy="4786346"/>
              <a:chOff x="4756121" y="1723643"/>
              <a:chExt cx="3824287" cy="3543670"/>
            </a:xfrm>
          </p:grpSpPr>
          <p:sp>
            <p:nvSpPr>
              <p:cNvPr id="37" name="Rectangle 103"/>
              <p:cNvSpPr>
                <a:spLocks noChangeArrowheads="1"/>
              </p:cNvSpPr>
              <p:nvPr/>
            </p:nvSpPr>
            <p:spPr bwMode="auto">
              <a:xfrm>
                <a:off x="4756121" y="3141651"/>
                <a:ext cx="3665537" cy="684212"/>
              </a:xfrm>
              <a:prstGeom prst="rect">
                <a:avLst/>
              </a:prstGeom>
              <a:noFill/>
              <a:ln w="6350" algn="ctr">
                <a:solidFill>
                  <a:sysClr val="windowText" lastClr="000000"/>
                </a:solidFill>
                <a:prstDash val="dash"/>
                <a:miter lim="800000"/>
                <a:headEnd/>
                <a:tailEnd/>
              </a:ln>
            </p:spPr>
            <p:txBody>
              <a:bodyPr lIns="72000" tIns="72000" rIns="72000" bIns="720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fontAlgn="auto" latinLnBrk="0">
                  <a:spcBef>
                    <a:spcPts val="0"/>
                  </a:spcBef>
                  <a:spcAft>
                    <a:spcPts val="0"/>
                  </a:spcAft>
                  <a:defRPr/>
                </a:pPr>
                <a:endParaRPr kumimoji="0" lang="ko-KR" altLang="en-US" sz="1200" kern="0">
                  <a:solidFill>
                    <a:schemeClr val="tx1">
                      <a:lumMod val="50000"/>
                    </a:schemeClr>
                  </a:solidFill>
                  <a:latin typeface="Arial" pitchFamily="34" charset="0"/>
                  <a:ea typeface="맑은 고딕" pitchFamily="50" charset="-127"/>
                  <a:cs typeface="Arial" pitchFamily="34" charset="0"/>
                </a:endParaRPr>
              </a:p>
            </p:txBody>
          </p:sp>
          <p:sp>
            <p:nvSpPr>
              <p:cNvPr id="38" name="AutoShape 104"/>
              <p:cNvSpPr>
                <a:spLocks noChangeArrowheads="1"/>
              </p:cNvSpPr>
              <p:nvPr/>
            </p:nvSpPr>
            <p:spPr bwMode="auto">
              <a:xfrm>
                <a:off x="4929158" y="3314688"/>
                <a:ext cx="729642" cy="3651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lIns="72000" tIns="72000" rIns="72000" bIns="720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algn="ctr" fontAlgn="auto" latinLnBrk="0">
                  <a:spcBef>
                    <a:spcPts val="0"/>
                  </a:spcBef>
                  <a:spcAft>
                    <a:spcPts val="0"/>
                  </a:spcAft>
                  <a:defRPr/>
                </a:pPr>
                <a:r>
                  <a:rPr kumimoji="0" lang="en-US" altLang="ko-KR" sz="1100" kern="0" dirty="0" smtClean="0">
                    <a:solidFill>
                      <a:schemeClr val="tx1">
                        <a:lumMod val="50000"/>
                      </a:schemeClr>
                    </a:solidFill>
                    <a:latin typeface="Arial" pitchFamily="34" charset="0"/>
                    <a:ea typeface="맑은 고딕" pitchFamily="50" charset="-127"/>
                    <a:cs typeface="Arial" pitchFamily="34" charset="0"/>
                  </a:rPr>
                  <a:t>Vendor A</a:t>
                </a:r>
                <a:endParaRPr kumimoji="0" lang="ko-KR" altLang="en-US" sz="1100" kern="0" dirty="0">
                  <a:solidFill>
                    <a:schemeClr val="tx1">
                      <a:lumMod val="50000"/>
                    </a:schemeClr>
                  </a:solidFill>
                  <a:latin typeface="Arial" pitchFamily="34" charset="0"/>
                  <a:ea typeface="맑은 고딕" pitchFamily="50" charset="-127"/>
                  <a:cs typeface="Arial" pitchFamily="34" charset="0"/>
                </a:endParaRPr>
              </a:p>
            </p:txBody>
          </p:sp>
          <p:sp>
            <p:nvSpPr>
              <p:cNvPr id="39" name="AutoShape 105"/>
              <p:cNvSpPr>
                <a:spLocks noChangeArrowheads="1"/>
              </p:cNvSpPr>
              <p:nvPr/>
            </p:nvSpPr>
            <p:spPr bwMode="auto">
              <a:xfrm>
                <a:off x="5807046" y="3314688"/>
                <a:ext cx="729642" cy="3651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lIns="72000" tIns="72000" rIns="72000" bIns="720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algn="ctr" fontAlgn="auto" latinLnBrk="0">
                  <a:spcBef>
                    <a:spcPts val="0"/>
                  </a:spcBef>
                  <a:spcAft>
                    <a:spcPts val="0"/>
                  </a:spcAft>
                  <a:defRPr/>
                </a:pPr>
                <a:r>
                  <a:rPr kumimoji="0" lang="en-US" altLang="ko-KR" sz="1100" kern="0" dirty="0" smtClean="0">
                    <a:solidFill>
                      <a:schemeClr val="tx1">
                        <a:lumMod val="50000"/>
                      </a:schemeClr>
                    </a:solidFill>
                    <a:latin typeface="Arial" pitchFamily="34" charset="0"/>
                    <a:ea typeface="맑은 고딕" pitchFamily="50" charset="-127"/>
                    <a:cs typeface="Arial" pitchFamily="34" charset="0"/>
                  </a:rPr>
                  <a:t>Vendor B</a:t>
                </a:r>
                <a:endParaRPr kumimoji="0" lang="ko-KR" altLang="en-US" sz="1100" kern="0" dirty="0">
                  <a:solidFill>
                    <a:schemeClr val="tx1">
                      <a:lumMod val="50000"/>
                    </a:schemeClr>
                  </a:solidFill>
                  <a:latin typeface="Arial" pitchFamily="34" charset="0"/>
                  <a:ea typeface="맑은 고딕" pitchFamily="50" charset="-127"/>
                  <a:cs typeface="Arial" pitchFamily="34" charset="0"/>
                </a:endParaRPr>
              </a:p>
            </p:txBody>
          </p:sp>
          <p:sp>
            <p:nvSpPr>
              <p:cNvPr id="40" name="AutoShape 106"/>
              <p:cNvSpPr>
                <a:spLocks noChangeArrowheads="1"/>
              </p:cNvSpPr>
              <p:nvPr/>
            </p:nvSpPr>
            <p:spPr bwMode="auto">
              <a:xfrm>
                <a:off x="6683346" y="3314688"/>
                <a:ext cx="729642" cy="3651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lIns="72000" tIns="72000" rIns="72000" bIns="720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algn="ctr" fontAlgn="auto" latinLnBrk="0">
                  <a:spcBef>
                    <a:spcPts val="0"/>
                  </a:spcBef>
                  <a:spcAft>
                    <a:spcPts val="0"/>
                  </a:spcAft>
                  <a:defRPr/>
                </a:pPr>
                <a:r>
                  <a:rPr kumimoji="0" lang="en-US" altLang="ko-KR" sz="1100" kern="0" dirty="0" smtClean="0">
                    <a:solidFill>
                      <a:schemeClr val="tx1">
                        <a:lumMod val="50000"/>
                      </a:schemeClr>
                    </a:solidFill>
                    <a:latin typeface="Arial" pitchFamily="34" charset="0"/>
                    <a:ea typeface="맑은 고딕" pitchFamily="50" charset="-127"/>
                    <a:cs typeface="Arial" pitchFamily="34" charset="0"/>
                  </a:rPr>
                  <a:t>Vendor C</a:t>
                </a:r>
                <a:endParaRPr kumimoji="0" lang="ko-KR" altLang="en-US" sz="1100" kern="0" dirty="0">
                  <a:solidFill>
                    <a:schemeClr val="tx1">
                      <a:lumMod val="50000"/>
                    </a:schemeClr>
                  </a:solidFill>
                  <a:latin typeface="Arial" pitchFamily="34" charset="0"/>
                  <a:ea typeface="맑은 고딕" pitchFamily="50" charset="-127"/>
                  <a:cs typeface="Arial" pitchFamily="34" charset="0"/>
                </a:endParaRPr>
              </a:p>
            </p:txBody>
          </p:sp>
          <p:sp>
            <p:nvSpPr>
              <p:cNvPr id="41" name="AutoShape 107"/>
              <p:cNvSpPr>
                <a:spLocks noChangeArrowheads="1"/>
              </p:cNvSpPr>
              <p:nvPr/>
            </p:nvSpPr>
            <p:spPr bwMode="auto">
              <a:xfrm>
                <a:off x="7561233" y="3314688"/>
                <a:ext cx="729642" cy="3651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lIns="72000" tIns="72000" rIns="72000" bIns="720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algn="ctr" fontAlgn="auto" latinLnBrk="0">
                  <a:spcBef>
                    <a:spcPts val="0"/>
                  </a:spcBef>
                  <a:spcAft>
                    <a:spcPts val="0"/>
                  </a:spcAft>
                  <a:defRPr/>
                </a:pPr>
                <a:r>
                  <a:rPr kumimoji="0" lang="en-US" altLang="ko-KR" sz="1100" kern="0" dirty="0" smtClean="0">
                    <a:solidFill>
                      <a:schemeClr val="tx1">
                        <a:lumMod val="50000"/>
                      </a:schemeClr>
                    </a:solidFill>
                    <a:latin typeface="Arial" pitchFamily="34" charset="0"/>
                    <a:ea typeface="맑은 고딕" pitchFamily="50" charset="-127"/>
                    <a:cs typeface="Arial" pitchFamily="34" charset="0"/>
                  </a:rPr>
                  <a:t>Vendor D</a:t>
                </a:r>
                <a:endParaRPr kumimoji="0" lang="ko-KR" altLang="en-US" sz="1100" kern="0" dirty="0">
                  <a:solidFill>
                    <a:schemeClr val="tx1">
                      <a:lumMod val="50000"/>
                    </a:schemeClr>
                  </a:solidFill>
                  <a:latin typeface="Arial" pitchFamily="34" charset="0"/>
                  <a:ea typeface="맑은 고딕" pitchFamily="50" charset="-127"/>
                  <a:cs typeface="Arial" pitchFamily="34" charset="0"/>
                </a:endParaRPr>
              </a:p>
            </p:txBody>
          </p:sp>
          <p:sp>
            <p:nvSpPr>
              <p:cNvPr id="42" name="Rectangle 108"/>
              <p:cNvSpPr>
                <a:spLocks noChangeArrowheads="1"/>
              </p:cNvSpPr>
              <p:nvPr/>
            </p:nvSpPr>
            <p:spPr bwMode="gray">
              <a:xfrm>
                <a:off x="4756121" y="4364026"/>
                <a:ext cx="1108075" cy="41275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10800" tIns="10800" rIns="10800" bIns="108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marL="92075" indent="-92075" algn="ctr" fontAlgn="auto" latinLnBrk="0">
                  <a:spcBef>
                    <a:spcPct val="40000"/>
                  </a:spcBef>
                  <a:spcAft>
                    <a:spcPts val="0"/>
                  </a:spcAft>
                  <a:buFont typeface="Wingdings" pitchFamily="2" charset="2"/>
                  <a:buNone/>
                  <a:defRPr/>
                </a:pPr>
                <a:r>
                  <a:rPr kumimoji="0" lang="en-US" altLang="ko-KR" sz="1200" kern="0" dirty="0" smtClean="0">
                    <a:solidFill>
                      <a:schemeClr val="tx1">
                        <a:lumMod val="50000"/>
                      </a:schemeClr>
                    </a:solidFill>
                    <a:latin typeface="Arial" pitchFamily="34" charset="0"/>
                    <a:ea typeface="맑은 고딕" pitchFamily="50" charset="-127"/>
                    <a:cs typeface="Arial" pitchFamily="34" charset="0"/>
                  </a:rPr>
                  <a:t>Application 1</a:t>
                </a:r>
                <a:endParaRPr kumimoji="0" lang="en-US" altLang="ko-KR" sz="1200" kern="0" dirty="0">
                  <a:solidFill>
                    <a:schemeClr val="tx1">
                      <a:lumMod val="50000"/>
                    </a:schemeClr>
                  </a:solidFill>
                  <a:latin typeface="Arial" pitchFamily="34" charset="0"/>
                  <a:ea typeface="맑은 고딕" pitchFamily="50" charset="-127"/>
                  <a:cs typeface="Arial" pitchFamily="34" charset="0"/>
                </a:endParaRPr>
              </a:p>
            </p:txBody>
          </p:sp>
          <p:sp>
            <p:nvSpPr>
              <p:cNvPr id="43" name="Rectangle 109"/>
              <p:cNvSpPr>
                <a:spLocks noChangeArrowheads="1"/>
              </p:cNvSpPr>
              <p:nvPr/>
            </p:nvSpPr>
            <p:spPr bwMode="gray">
              <a:xfrm>
                <a:off x="6034058" y="4364026"/>
                <a:ext cx="1108075" cy="41275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10800" tIns="10800" rIns="10800" bIns="108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marL="92075" indent="-92075" algn="ctr" fontAlgn="auto" latinLnBrk="0">
                  <a:spcBef>
                    <a:spcPct val="40000"/>
                  </a:spcBef>
                  <a:spcAft>
                    <a:spcPts val="0"/>
                  </a:spcAft>
                  <a:buFont typeface="Wingdings" pitchFamily="2" charset="2"/>
                  <a:buNone/>
                  <a:defRPr/>
                </a:pPr>
                <a:r>
                  <a:rPr kumimoji="0" lang="en-US" altLang="ko-KR" sz="1200" kern="0" dirty="0" smtClean="0">
                    <a:solidFill>
                      <a:schemeClr val="tx1">
                        <a:lumMod val="50000"/>
                      </a:schemeClr>
                    </a:solidFill>
                    <a:latin typeface="Arial" pitchFamily="34" charset="0"/>
                    <a:ea typeface="맑은 고딕" pitchFamily="50" charset="-127"/>
                    <a:cs typeface="Arial" pitchFamily="34" charset="0"/>
                  </a:rPr>
                  <a:t>Application 2</a:t>
                </a:r>
                <a:endParaRPr kumimoji="0" lang="en-US" altLang="ko-KR" sz="1200" kern="0" dirty="0">
                  <a:solidFill>
                    <a:schemeClr val="tx1">
                      <a:lumMod val="50000"/>
                    </a:schemeClr>
                  </a:solidFill>
                  <a:latin typeface="Arial" pitchFamily="34" charset="0"/>
                  <a:ea typeface="맑은 고딕" pitchFamily="50" charset="-127"/>
                  <a:cs typeface="Arial" pitchFamily="34" charset="0"/>
                </a:endParaRPr>
              </a:p>
            </p:txBody>
          </p:sp>
          <p:sp>
            <p:nvSpPr>
              <p:cNvPr id="44" name="Rectangle 110"/>
              <p:cNvSpPr>
                <a:spLocks noChangeArrowheads="1"/>
              </p:cNvSpPr>
              <p:nvPr/>
            </p:nvSpPr>
            <p:spPr bwMode="gray">
              <a:xfrm>
                <a:off x="7313583" y="4364026"/>
                <a:ext cx="1108075" cy="41275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10800" tIns="10800" rIns="10800" bIns="108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marL="92075" indent="-92075" algn="ctr" fontAlgn="auto" latinLnBrk="0">
                  <a:spcBef>
                    <a:spcPct val="40000"/>
                  </a:spcBef>
                  <a:spcAft>
                    <a:spcPts val="0"/>
                  </a:spcAft>
                  <a:buFont typeface="Wingdings" pitchFamily="2" charset="2"/>
                  <a:buNone/>
                  <a:defRPr/>
                </a:pPr>
                <a:r>
                  <a:rPr kumimoji="0" lang="en-US" altLang="ko-KR" sz="1200" kern="0" dirty="0" smtClean="0">
                    <a:solidFill>
                      <a:schemeClr val="tx1">
                        <a:lumMod val="50000"/>
                      </a:schemeClr>
                    </a:solidFill>
                    <a:latin typeface="Arial" pitchFamily="34" charset="0"/>
                    <a:ea typeface="맑은 고딕" pitchFamily="50" charset="-127"/>
                    <a:cs typeface="Arial" pitchFamily="34" charset="0"/>
                  </a:rPr>
                  <a:t>Application 1</a:t>
                </a:r>
                <a:endParaRPr kumimoji="0" lang="en-US" altLang="ko-KR" sz="1200" kern="0" dirty="0">
                  <a:solidFill>
                    <a:schemeClr val="tx1">
                      <a:lumMod val="50000"/>
                    </a:schemeClr>
                  </a:solidFill>
                  <a:latin typeface="Arial" pitchFamily="34" charset="0"/>
                  <a:ea typeface="맑은 고딕" pitchFamily="50" charset="-127"/>
                  <a:cs typeface="Arial" pitchFamily="34" charset="0"/>
                </a:endParaRPr>
              </a:p>
            </p:txBody>
          </p:sp>
          <p:sp>
            <p:nvSpPr>
              <p:cNvPr id="45" name="Rectangle 113"/>
              <p:cNvSpPr>
                <a:spLocks noChangeArrowheads="1"/>
              </p:cNvSpPr>
              <p:nvPr/>
            </p:nvSpPr>
            <p:spPr bwMode="gray">
              <a:xfrm>
                <a:off x="4756121" y="4854563"/>
                <a:ext cx="3670300" cy="41275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10800" tIns="10800" rIns="10800" bIns="108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marL="92075" indent="-92075" algn="ctr" fontAlgn="auto" latinLnBrk="0">
                  <a:spcBef>
                    <a:spcPct val="40000"/>
                  </a:spcBef>
                  <a:spcAft>
                    <a:spcPts val="0"/>
                  </a:spcAft>
                  <a:buFont typeface="Wingdings" pitchFamily="2" charset="2"/>
                  <a:buNone/>
                  <a:defRPr/>
                </a:pPr>
                <a:r>
                  <a:rPr kumimoji="0" lang="en-US" altLang="ko-KR" sz="1200" kern="0" dirty="0" smtClean="0">
                    <a:solidFill>
                      <a:schemeClr val="tx1">
                        <a:lumMod val="50000"/>
                      </a:schemeClr>
                    </a:solidFill>
                    <a:latin typeface="Arial" pitchFamily="34" charset="0"/>
                    <a:ea typeface="맑은 고딕" pitchFamily="50" charset="-127"/>
                    <a:cs typeface="Arial" pitchFamily="34" charset="0"/>
                  </a:rPr>
                  <a:t>Standard</a:t>
                </a:r>
                <a:r>
                  <a:rPr kumimoji="0" lang="ko-KR" altLang="en-US" sz="1200" kern="0" dirty="0" smtClean="0">
                    <a:solidFill>
                      <a:schemeClr val="tx1">
                        <a:lumMod val="50000"/>
                      </a:schemeClr>
                    </a:solidFill>
                    <a:latin typeface="Arial" pitchFamily="34" charset="0"/>
                    <a:ea typeface="맑은 고딕" pitchFamily="50" charset="-127"/>
                    <a:cs typeface="Arial" pitchFamily="34" charset="0"/>
                  </a:rPr>
                  <a:t> </a:t>
                </a:r>
                <a:r>
                  <a:rPr kumimoji="0" lang="en-US" altLang="ko-KR" sz="1200" kern="0" dirty="0" smtClean="0">
                    <a:solidFill>
                      <a:schemeClr val="tx1">
                        <a:lumMod val="50000"/>
                      </a:schemeClr>
                    </a:solidFill>
                    <a:latin typeface="Arial" pitchFamily="34" charset="0"/>
                    <a:ea typeface="맑은 고딕" pitchFamily="50" charset="-127"/>
                    <a:cs typeface="Arial" pitchFamily="34" charset="0"/>
                  </a:rPr>
                  <a:t>Framework </a:t>
                </a:r>
                <a:endParaRPr kumimoji="0" lang="en-US" altLang="ko-KR" sz="1200" kern="0" dirty="0">
                  <a:solidFill>
                    <a:schemeClr val="tx1">
                      <a:lumMod val="50000"/>
                    </a:schemeClr>
                  </a:solidFill>
                  <a:latin typeface="Arial" pitchFamily="34" charset="0"/>
                  <a:ea typeface="맑은 고딕" pitchFamily="50" charset="-127"/>
                  <a:cs typeface="Arial" pitchFamily="34" charset="0"/>
                </a:endParaRPr>
              </a:p>
            </p:txBody>
          </p:sp>
          <p:cxnSp>
            <p:nvCxnSpPr>
              <p:cNvPr id="46" name="AutoShape 114"/>
              <p:cNvCxnSpPr>
                <a:cxnSpLocks noChangeShapeType="1"/>
                <a:stCxn id="38" idx="2"/>
                <a:endCxn id="42" idx="0"/>
              </p:cNvCxnSpPr>
              <p:nvPr/>
            </p:nvCxnSpPr>
            <p:spPr bwMode="auto">
              <a:xfrm rot="16200000" flipH="1">
                <a:off x="4959962" y="4013830"/>
                <a:ext cx="684213" cy="16179"/>
              </a:xfrm>
              <a:prstGeom prst="straightConnector1">
                <a:avLst/>
              </a:prstGeom>
              <a:noFill/>
              <a:ln w="6350">
                <a:solidFill>
                  <a:srgbClr val="000000"/>
                </a:solidFill>
                <a:round/>
                <a:headEnd/>
                <a:tailEnd type="triangle" w="med" len="med"/>
              </a:ln>
            </p:spPr>
          </p:cxnSp>
          <p:cxnSp>
            <p:nvCxnSpPr>
              <p:cNvPr id="47" name="AutoShape 115"/>
              <p:cNvCxnSpPr>
                <a:cxnSpLocks noChangeShapeType="1"/>
                <a:stCxn id="39" idx="2"/>
                <a:endCxn id="43" idx="0"/>
              </p:cNvCxnSpPr>
              <p:nvPr/>
            </p:nvCxnSpPr>
            <p:spPr bwMode="auto">
              <a:xfrm rot="16200000" flipH="1">
                <a:off x="6037875" y="3813806"/>
                <a:ext cx="684213" cy="416228"/>
              </a:xfrm>
              <a:prstGeom prst="straightConnector1">
                <a:avLst/>
              </a:prstGeom>
              <a:noFill/>
              <a:ln w="6350">
                <a:solidFill>
                  <a:srgbClr val="000000"/>
                </a:solidFill>
                <a:round/>
                <a:headEnd/>
                <a:tailEnd type="triangle" w="med" len="med"/>
              </a:ln>
            </p:spPr>
          </p:cxnSp>
          <p:cxnSp>
            <p:nvCxnSpPr>
              <p:cNvPr id="48" name="AutoShape 116"/>
              <p:cNvCxnSpPr>
                <a:cxnSpLocks noChangeShapeType="1"/>
                <a:stCxn id="39" idx="2"/>
                <a:endCxn id="44" idx="0"/>
              </p:cNvCxnSpPr>
              <p:nvPr/>
            </p:nvCxnSpPr>
            <p:spPr bwMode="auto">
              <a:xfrm rot="16200000" flipH="1">
                <a:off x="6677638" y="3174043"/>
                <a:ext cx="684213" cy="1695753"/>
              </a:xfrm>
              <a:prstGeom prst="straightConnector1">
                <a:avLst/>
              </a:prstGeom>
              <a:noFill/>
              <a:ln w="6350">
                <a:solidFill>
                  <a:srgbClr val="000000"/>
                </a:solidFill>
                <a:round/>
                <a:headEnd/>
                <a:tailEnd type="triangle" w="med" len="med"/>
              </a:ln>
            </p:spPr>
          </p:cxnSp>
          <p:cxnSp>
            <p:nvCxnSpPr>
              <p:cNvPr id="49" name="AutoShape 117"/>
              <p:cNvCxnSpPr>
                <a:cxnSpLocks noChangeShapeType="1"/>
                <a:stCxn id="40" idx="2"/>
                <a:endCxn id="44" idx="0"/>
              </p:cNvCxnSpPr>
              <p:nvPr/>
            </p:nvCxnSpPr>
            <p:spPr bwMode="auto">
              <a:xfrm rot="16200000" flipH="1">
                <a:off x="7115787" y="3612193"/>
                <a:ext cx="684213" cy="819453"/>
              </a:xfrm>
              <a:prstGeom prst="straightConnector1">
                <a:avLst/>
              </a:prstGeom>
              <a:noFill/>
              <a:ln w="6350">
                <a:solidFill>
                  <a:srgbClr val="000000"/>
                </a:solidFill>
                <a:round/>
                <a:headEnd/>
                <a:tailEnd type="triangle" w="med" len="med"/>
              </a:ln>
            </p:spPr>
          </p:cxnSp>
          <p:cxnSp>
            <p:nvCxnSpPr>
              <p:cNvPr id="50" name="AutoShape 118"/>
              <p:cNvCxnSpPr>
                <a:cxnSpLocks noChangeShapeType="1"/>
                <a:stCxn id="41" idx="2"/>
                <a:endCxn id="44" idx="0"/>
              </p:cNvCxnSpPr>
              <p:nvPr/>
            </p:nvCxnSpPr>
            <p:spPr bwMode="auto">
              <a:xfrm rot="5400000">
                <a:off x="7554731" y="3992703"/>
                <a:ext cx="684213" cy="58434"/>
              </a:xfrm>
              <a:prstGeom prst="straightConnector1">
                <a:avLst/>
              </a:prstGeom>
              <a:noFill/>
              <a:ln w="6350">
                <a:solidFill>
                  <a:srgbClr val="000000"/>
                </a:solidFill>
                <a:round/>
                <a:headEnd/>
                <a:tailEnd type="triangle" w="med" len="med"/>
              </a:ln>
            </p:spPr>
          </p:cxnSp>
          <p:cxnSp>
            <p:nvCxnSpPr>
              <p:cNvPr id="51" name="AutoShape 119"/>
              <p:cNvCxnSpPr>
                <a:cxnSpLocks noChangeShapeType="1"/>
                <a:stCxn id="41" idx="2"/>
                <a:endCxn id="42" idx="0"/>
              </p:cNvCxnSpPr>
              <p:nvPr/>
            </p:nvCxnSpPr>
            <p:spPr bwMode="auto">
              <a:xfrm rot="5400000">
                <a:off x="6276000" y="2713972"/>
                <a:ext cx="684213" cy="2615896"/>
              </a:xfrm>
              <a:prstGeom prst="straightConnector1">
                <a:avLst/>
              </a:prstGeom>
              <a:noFill/>
              <a:ln w="6350">
                <a:solidFill>
                  <a:srgbClr val="000000"/>
                </a:solidFill>
                <a:round/>
                <a:headEnd/>
                <a:tailEnd type="triangle" w="med" len="med"/>
              </a:ln>
            </p:spPr>
          </p:cxnSp>
          <p:sp>
            <p:nvSpPr>
              <p:cNvPr id="52" name="AutoShape 120"/>
              <p:cNvSpPr>
                <a:spLocks noChangeArrowheads="1"/>
              </p:cNvSpPr>
              <p:nvPr/>
            </p:nvSpPr>
            <p:spPr bwMode="auto">
              <a:xfrm>
                <a:off x="6058758" y="1763701"/>
                <a:ext cx="1060090" cy="365125"/>
              </a:xfrm>
              <a:prstGeom prst="roundRect">
                <a:avLst>
                  <a:gd name="adj" fmla="val 16667"/>
                </a:avLst>
              </a:prstGeom>
              <a:solidFill>
                <a:srgbClr val="333333"/>
              </a:solidFill>
              <a:ln w="6350" algn="ctr">
                <a:solidFill>
                  <a:sysClr val="windowText" lastClr="000000"/>
                </a:solidFill>
                <a:round/>
                <a:headEnd/>
                <a:tailEnd/>
              </a:ln>
            </p:spPr>
            <p:txBody>
              <a:bodyPr lIns="72000" tIns="72000" rIns="72000" bIns="720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algn="ctr" fontAlgn="auto" latinLnBrk="0">
                  <a:spcBef>
                    <a:spcPts val="0"/>
                  </a:spcBef>
                  <a:spcAft>
                    <a:spcPts val="0"/>
                  </a:spcAft>
                  <a:defRPr/>
                </a:pPr>
                <a:r>
                  <a:rPr kumimoji="0" lang="en-US" altLang="ko-KR" sz="1200" b="1" kern="0" dirty="0" smtClean="0">
                    <a:latin typeface="Arial" pitchFamily="34" charset="0"/>
                    <a:ea typeface="맑은 고딕" pitchFamily="50" charset="-127"/>
                    <a:cs typeface="Arial" pitchFamily="34" charset="0"/>
                  </a:rPr>
                  <a:t>Customer</a:t>
                </a:r>
                <a:endParaRPr kumimoji="0" lang="ko-KR" altLang="en-US" sz="1200" b="1" kern="0" dirty="0">
                  <a:latin typeface="Arial" pitchFamily="34" charset="0"/>
                  <a:ea typeface="맑은 고딕" pitchFamily="50" charset="-127"/>
                  <a:cs typeface="Arial" pitchFamily="34" charset="0"/>
                </a:endParaRPr>
              </a:p>
            </p:txBody>
          </p:sp>
          <p:sp>
            <p:nvSpPr>
              <p:cNvPr id="53" name="AutoShape 121"/>
              <p:cNvSpPr>
                <a:spLocks noChangeArrowheads="1"/>
              </p:cNvSpPr>
              <p:nvPr/>
            </p:nvSpPr>
            <p:spPr bwMode="auto">
              <a:xfrm>
                <a:off x="6081683" y="2419338"/>
                <a:ext cx="1019175" cy="357188"/>
              </a:xfrm>
              <a:prstGeom prst="foldedCorner">
                <a:avLst>
                  <a:gd name="adj" fmla="val 12500"/>
                </a:avLst>
              </a:prstGeom>
              <a:ln>
                <a:headEnd/>
                <a:tailEnd/>
              </a:ln>
            </p:spPr>
            <p:style>
              <a:lnRef idx="1">
                <a:schemeClr val="accent2"/>
              </a:lnRef>
              <a:fillRef idx="2">
                <a:schemeClr val="accent2"/>
              </a:fillRef>
              <a:effectRef idx="1">
                <a:schemeClr val="accent2"/>
              </a:effectRef>
              <a:fontRef idx="minor">
                <a:schemeClr val="dk1"/>
              </a:fontRef>
            </p:style>
            <p:txBody>
              <a:bodyPr lIns="72000" tIns="72000" rIns="72000" bIns="72000" anchor="ctr"/>
              <a:lstStyle>
                <a:defPPr>
                  <a:defRPr lang="ko-KR"/>
                </a:defPPr>
                <a:lvl1pPr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1pPr>
                <a:lvl2pPr marL="4572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2pPr>
                <a:lvl3pPr marL="9144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3pPr>
                <a:lvl4pPr marL="13716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4pPr>
                <a:lvl5pPr marL="1828800" algn="l" rtl="0" fontAlgn="base" latinLnBrk="1">
                  <a:spcBef>
                    <a:spcPct val="0"/>
                  </a:spcBef>
                  <a:spcAft>
                    <a:spcPct val="0"/>
                  </a:spcAft>
                  <a:defRPr kumimoji="1" sz="1500" kern="1200">
                    <a:solidFill>
                      <a:schemeClr val="bg1"/>
                    </a:solidFill>
                    <a:latin typeface="HY견고딕" pitchFamily="18" charset="-127"/>
                    <a:ea typeface="HY견고딕" pitchFamily="18" charset="-127"/>
                    <a:cs typeface="+mn-cs"/>
                  </a:defRPr>
                </a:lvl5pPr>
                <a:lvl6pPr marL="2286000" algn="l" defTabSz="914400" rtl="0" eaLnBrk="1" latinLnBrk="1" hangingPunct="1">
                  <a:defRPr kumimoji="1" sz="1500" kern="1200">
                    <a:solidFill>
                      <a:schemeClr val="bg1"/>
                    </a:solidFill>
                    <a:latin typeface="HY견고딕" pitchFamily="18" charset="-127"/>
                    <a:ea typeface="HY견고딕" pitchFamily="18" charset="-127"/>
                    <a:cs typeface="+mn-cs"/>
                  </a:defRPr>
                </a:lvl6pPr>
                <a:lvl7pPr marL="2743200" algn="l" defTabSz="914400" rtl="0" eaLnBrk="1" latinLnBrk="1" hangingPunct="1">
                  <a:defRPr kumimoji="1" sz="1500" kern="1200">
                    <a:solidFill>
                      <a:schemeClr val="bg1"/>
                    </a:solidFill>
                    <a:latin typeface="HY견고딕" pitchFamily="18" charset="-127"/>
                    <a:ea typeface="HY견고딕" pitchFamily="18" charset="-127"/>
                    <a:cs typeface="+mn-cs"/>
                  </a:defRPr>
                </a:lvl7pPr>
                <a:lvl8pPr marL="3200400" algn="l" defTabSz="914400" rtl="0" eaLnBrk="1" latinLnBrk="1" hangingPunct="1">
                  <a:defRPr kumimoji="1" sz="1500" kern="1200">
                    <a:solidFill>
                      <a:schemeClr val="bg1"/>
                    </a:solidFill>
                    <a:latin typeface="HY견고딕" pitchFamily="18" charset="-127"/>
                    <a:ea typeface="HY견고딕" pitchFamily="18" charset="-127"/>
                    <a:cs typeface="+mn-cs"/>
                  </a:defRPr>
                </a:lvl8pPr>
                <a:lvl9pPr marL="3657600" algn="l" defTabSz="914400" rtl="0" eaLnBrk="1" latinLnBrk="1" hangingPunct="1">
                  <a:defRPr kumimoji="1" sz="1500" kern="1200">
                    <a:solidFill>
                      <a:schemeClr val="bg1"/>
                    </a:solidFill>
                    <a:latin typeface="HY견고딕" pitchFamily="18" charset="-127"/>
                    <a:ea typeface="HY견고딕" pitchFamily="18" charset="-127"/>
                    <a:cs typeface="+mn-cs"/>
                  </a:defRPr>
                </a:lvl9pPr>
              </a:lstStyle>
              <a:p>
                <a:pPr algn="ctr" fontAlgn="auto" latinLnBrk="0">
                  <a:spcBef>
                    <a:spcPts val="0"/>
                  </a:spcBef>
                  <a:spcAft>
                    <a:spcPts val="0"/>
                  </a:spcAft>
                  <a:defRPr/>
                </a:pPr>
                <a:r>
                  <a:rPr kumimoji="0" lang="en-US" altLang="ko-KR" sz="1200" b="1" kern="0">
                    <a:solidFill>
                      <a:schemeClr val="tx1">
                        <a:lumMod val="50000"/>
                      </a:schemeClr>
                    </a:solidFill>
                    <a:latin typeface="Arial" pitchFamily="34" charset="0"/>
                    <a:ea typeface="맑은 고딕" pitchFamily="50" charset="-127"/>
                    <a:cs typeface="Arial" pitchFamily="34" charset="0"/>
                  </a:rPr>
                  <a:t>RFP</a:t>
                </a:r>
              </a:p>
            </p:txBody>
          </p:sp>
          <p:cxnSp>
            <p:nvCxnSpPr>
              <p:cNvPr id="54" name="AutoShape 122"/>
              <p:cNvCxnSpPr>
                <a:cxnSpLocks noChangeShapeType="1"/>
                <a:stCxn id="52" idx="2"/>
                <a:endCxn id="53" idx="0"/>
              </p:cNvCxnSpPr>
              <p:nvPr/>
            </p:nvCxnSpPr>
            <p:spPr bwMode="auto">
              <a:xfrm rot="16200000" flipH="1">
                <a:off x="6444781" y="2272848"/>
                <a:ext cx="290512" cy="2468"/>
              </a:xfrm>
              <a:prstGeom prst="straightConnector1">
                <a:avLst/>
              </a:prstGeom>
              <a:noFill/>
              <a:ln w="6350">
                <a:solidFill>
                  <a:srgbClr val="000000"/>
                </a:solidFill>
                <a:round/>
                <a:headEnd/>
                <a:tailEnd type="triangle" w="med" len="med"/>
              </a:ln>
            </p:spPr>
          </p:cxnSp>
          <p:cxnSp>
            <p:nvCxnSpPr>
              <p:cNvPr id="55" name="AutoShape 123"/>
              <p:cNvCxnSpPr>
                <a:cxnSpLocks noChangeShapeType="1"/>
                <a:stCxn id="53" idx="2"/>
                <a:endCxn id="37" idx="0"/>
              </p:cNvCxnSpPr>
              <p:nvPr/>
            </p:nvCxnSpPr>
            <p:spPr bwMode="auto">
              <a:xfrm rot="5400000">
                <a:off x="6407914" y="2958295"/>
                <a:ext cx="365125" cy="1588"/>
              </a:xfrm>
              <a:prstGeom prst="bentConnector3">
                <a:avLst>
                  <a:gd name="adj1" fmla="val 49565"/>
                </a:avLst>
              </a:prstGeom>
              <a:noFill/>
              <a:ln w="6350">
                <a:solidFill>
                  <a:srgbClr val="000000"/>
                </a:solidFill>
                <a:miter lim="800000"/>
                <a:headEnd/>
                <a:tailEnd type="triangle" w="med" len="med"/>
              </a:ln>
            </p:spPr>
          </p:cxnSp>
          <p:sp>
            <p:nvSpPr>
              <p:cNvPr id="56" name="Rectangle 124"/>
              <p:cNvSpPr>
                <a:spLocks noChangeArrowheads="1"/>
              </p:cNvSpPr>
              <p:nvPr/>
            </p:nvSpPr>
            <p:spPr bwMode="gray">
              <a:xfrm>
                <a:off x="7205633" y="1723643"/>
                <a:ext cx="1374775" cy="647700"/>
              </a:xfrm>
              <a:prstGeom prst="rect">
                <a:avLst/>
              </a:prstGeom>
              <a:noFill/>
              <a:ln w="9525">
                <a:noFill/>
                <a:miter lim="800000"/>
                <a:headEnd/>
                <a:tailEnd/>
              </a:ln>
            </p:spPr>
            <p:txBody>
              <a:bodyPr lIns="45720" rIns="45720" anchor="ctr"/>
              <a:lstStyle/>
              <a:p>
                <a:pPr>
                  <a:buClr>
                    <a:schemeClr val="tx1"/>
                  </a:buClr>
                </a:pPr>
                <a:r>
                  <a:rPr lang="en-US" altLang="ko-KR" sz="1200" dirty="0">
                    <a:solidFill>
                      <a:srgbClr val="333333"/>
                    </a:solidFill>
                    <a:latin typeface="Arial" pitchFamily="34" charset="0"/>
                    <a:ea typeface="맑은 고딕" pitchFamily="50" charset="-127"/>
                    <a:cs typeface="Arial" pitchFamily="34" charset="0"/>
                  </a:rPr>
                  <a:t>Request for </a:t>
                </a:r>
                <a:r>
                  <a:rPr lang="en-US" altLang="ko-KR" sz="1200" b="1" dirty="0">
                    <a:solidFill>
                      <a:srgbClr val="333333"/>
                    </a:solidFill>
                    <a:latin typeface="Arial" pitchFamily="34" charset="0"/>
                    <a:ea typeface="맑은 고딕" pitchFamily="50" charset="-127"/>
                    <a:cs typeface="Arial" pitchFamily="34" charset="0"/>
                  </a:rPr>
                  <a:t>application development</a:t>
                </a:r>
                <a:endParaRPr lang="ko-KR" altLang="en-US" sz="1200" b="1" dirty="0">
                  <a:solidFill>
                    <a:srgbClr val="333333"/>
                  </a:solidFill>
                  <a:latin typeface="Arial" pitchFamily="34" charset="0"/>
                  <a:ea typeface="맑은 고딕" pitchFamily="50" charset="-127"/>
                  <a:cs typeface="Arial" pitchFamily="34" charset="0"/>
                </a:endParaRPr>
              </a:p>
            </p:txBody>
          </p:sp>
        </p:grpSp>
      </p:grpSp>
      <p:sp>
        <p:nvSpPr>
          <p:cNvPr id="57" name="Rectangle 18"/>
          <p:cNvSpPr>
            <a:spLocks noChangeArrowheads="1"/>
          </p:cNvSpPr>
          <p:nvPr/>
        </p:nvSpPr>
        <p:spPr bwMode="gray">
          <a:xfrm>
            <a:off x="450009" y="1348009"/>
            <a:ext cx="4635572" cy="340519"/>
          </a:xfrm>
          <a:prstGeom prst="roundRect">
            <a:avLst/>
          </a:prstGeom>
          <a:noFill/>
          <a:ln>
            <a:noFill/>
            <a:headEnd/>
            <a:tailEnd/>
          </a:ln>
          <a:effectLst/>
        </p:spPr>
        <p:style>
          <a:lnRef idx="3">
            <a:schemeClr val="lt1"/>
          </a:lnRef>
          <a:fillRef idx="1">
            <a:schemeClr val="accent5"/>
          </a:fillRef>
          <a:effectRef idx="1">
            <a:schemeClr val="accent5"/>
          </a:effectRef>
          <a:fontRef idx="minor">
            <a:schemeClr val="lt1"/>
          </a:fontRef>
        </p:style>
        <p:txBody>
          <a:bodyPr wrap="square">
            <a:spAutoFit/>
          </a:bodyPr>
          <a:lstStyle>
            <a:defPPr>
              <a:defRPr lang="ko-KR"/>
            </a:defPPr>
            <a:lvl1pPr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1pPr>
            <a:lvl2pPr marL="4572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2pPr>
            <a:lvl3pPr marL="9144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3pPr>
            <a:lvl4pPr marL="13716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4pPr>
            <a:lvl5pPr marL="18288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5pPr>
            <a:lvl6pPr marL="2286000" algn="l" defTabSz="914400" rtl="0" eaLnBrk="1" latinLnBrk="1" hangingPunct="1">
              <a:defRPr kumimoji="1" sz="1400" kern="1200">
                <a:solidFill>
                  <a:srgbClr val="000000"/>
                </a:solidFill>
                <a:latin typeface="HY견고딕" pitchFamily="18" charset="-127"/>
                <a:ea typeface="굴림" pitchFamily="50" charset="-127"/>
                <a:cs typeface="+mn-cs"/>
              </a:defRPr>
            </a:lvl6pPr>
            <a:lvl7pPr marL="2743200" algn="l" defTabSz="914400" rtl="0" eaLnBrk="1" latinLnBrk="1" hangingPunct="1">
              <a:defRPr kumimoji="1" sz="1400" kern="1200">
                <a:solidFill>
                  <a:srgbClr val="000000"/>
                </a:solidFill>
                <a:latin typeface="HY견고딕" pitchFamily="18" charset="-127"/>
                <a:ea typeface="굴림" pitchFamily="50" charset="-127"/>
                <a:cs typeface="+mn-cs"/>
              </a:defRPr>
            </a:lvl7pPr>
            <a:lvl8pPr marL="3200400" algn="l" defTabSz="914400" rtl="0" eaLnBrk="1" latinLnBrk="1" hangingPunct="1">
              <a:defRPr kumimoji="1" sz="1400" kern="1200">
                <a:solidFill>
                  <a:srgbClr val="000000"/>
                </a:solidFill>
                <a:latin typeface="HY견고딕" pitchFamily="18" charset="-127"/>
                <a:ea typeface="굴림" pitchFamily="50" charset="-127"/>
                <a:cs typeface="+mn-cs"/>
              </a:defRPr>
            </a:lvl8pPr>
            <a:lvl9pPr marL="3657600" algn="l" defTabSz="914400" rtl="0" eaLnBrk="1" latinLnBrk="1" hangingPunct="1">
              <a:defRPr kumimoji="1" sz="1400" kern="1200">
                <a:solidFill>
                  <a:srgbClr val="000000"/>
                </a:solidFill>
                <a:latin typeface="HY견고딕" pitchFamily="18" charset="-127"/>
                <a:ea typeface="굴림" pitchFamily="50" charset="-127"/>
                <a:cs typeface="+mn-cs"/>
              </a:defRPr>
            </a:lvl9pPr>
          </a:lstStyle>
          <a:p>
            <a:pPr algn="ctr">
              <a:spcBef>
                <a:spcPct val="50000"/>
              </a:spcBef>
              <a:defRPr/>
            </a:pPr>
            <a:r>
              <a:rPr lang="en-US" altLang="ko-KR" dirty="0" smtClean="0">
                <a:latin typeface="Arial" pitchFamily="34" charset="0"/>
                <a:ea typeface="맑은 고딕" pitchFamily="50" charset="-127"/>
                <a:cs typeface="Arial" pitchFamily="34" charset="0"/>
              </a:rPr>
              <a:t>&lt; Development with vendor’s frameworks&gt;</a:t>
            </a:r>
            <a:endParaRPr lang="ko-KR" altLang="en-US" dirty="0">
              <a:latin typeface="Arial" pitchFamily="34" charset="0"/>
              <a:ea typeface="맑은 고딕" pitchFamily="50" charset="-127"/>
              <a:cs typeface="Arial" pitchFamily="34" charset="0"/>
            </a:endParaRPr>
          </a:p>
        </p:txBody>
      </p:sp>
      <p:sp>
        <p:nvSpPr>
          <p:cNvPr id="58" name="Rectangle 18"/>
          <p:cNvSpPr>
            <a:spLocks noChangeArrowheads="1"/>
          </p:cNvSpPr>
          <p:nvPr/>
        </p:nvSpPr>
        <p:spPr bwMode="gray">
          <a:xfrm>
            <a:off x="4072752" y="1348009"/>
            <a:ext cx="4579896" cy="340519"/>
          </a:xfrm>
          <a:prstGeom prst="roundRect">
            <a:avLst/>
          </a:prstGeom>
          <a:noFill/>
          <a:ln>
            <a:noFill/>
            <a:headEnd/>
            <a:tailEnd/>
          </a:ln>
          <a:effectLst/>
        </p:spPr>
        <p:style>
          <a:lnRef idx="3">
            <a:schemeClr val="lt1"/>
          </a:lnRef>
          <a:fillRef idx="1">
            <a:schemeClr val="accent5"/>
          </a:fillRef>
          <a:effectRef idx="1">
            <a:schemeClr val="accent5"/>
          </a:effectRef>
          <a:fontRef idx="minor">
            <a:schemeClr val="lt1"/>
          </a:fontRef>
        </p:style>
        <p:txBody>
          <a:bodyPr wrap="square">
            <a:spAutoFit/>
          </a:bodyPr>
          <a:lstStyle>
            <a:defPPr>
              <a:defRPr lang="ko-KR"/>
            </a:defPPr>
            <a:lvl1pPr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1pPr>
            <a:lvl2pPr marL="4572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2pPr>
            <a:lvl3pPr marL="9144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3pPr>
            <a:lvl4pPr marL="13716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4pPr>
            <a:lvl5pPr marL="18288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5pPr>
            <a:lvl6pPr marL="2286000" algn="l" defTabSz="914400" rtl="0" eaLnBrk="1" latinLnBrk="1" hangingPunct="1">
              <a:defRPr kumimoji="1" sz="1400" kern="1200">
                <a:solidFill>
                  <a:srgbClr val="000000"/>
                </a:solidFill>
                <a:latin typeface="HY견고딕" pitchFamily="18" charset="-127"/>
                <a:ea typeface="굴림" pitchFamily="50" charset="-127"/>
                <a:cs typeface="+mn-cs"/>
              </a:defRPr>
            </a:lvl6pPr>
            <a:lvl7pPr marL="2743200" algn="l" defTabSz="914400" rtl="0" eaLnBrk="1" latinLnBrk="1" hangingPunct="1">
              <a:defRPr kumimoji="1" sz="1400" kern="1200">
                <a:solidFill>
                  <a:srgbClr val="000000"/>
                </a:solidFill>
                <a:latin typeface="HY견고딕" pitchFamily="18" charset="-127"/>
                <a:ea typeface="굴림" pitchFamily="50" charset="-127"/>
                <a:cs typeface="+mn-cs"/>
              </a:defRPr>
            </a:lvl7pPr>
            <a:lvl8pPr marL="3200400" algn="l" defTabSz="914400" rtl="0" eaLnBrk="1" latinLnBrk="1" hangingPunct="1">
              <a:defRPr kumimoji="1" sz="1400" kern="1200">
                <a:solidFill>
                  <a:srgbClr val="000000"/>
                </a:solidFill>
                <a:latin typeface="HY견고딕" pitchFamily="18" charset="-127"/>
                <a:ea typeface="굴림" pitchFamily="50" charset="-127"/>
                <a:cs typeface="+mn-cs"/>
              </a:defRPr>
            </a:lvl8pPr>
            <a:lvl9pPr marL="3657600" algn="l" defTabSz="914400" rtl="0" eaLnBrk="1" latinLnBrk="1" hangingPunct="1">
              <a:defRPr kumimoji="1" sz="1400" kern="1200">
                <a:solidFill>
                  <a:srgbClr val="000000"/>
                </a:solidFill>
                <a:latin typeface="HY견고딕" pitchFamily="18" charset="-127"/>
                <a:ea typeface="굴림" pitchFamily="50" charset="-127"/>
                <a:cs typeface="+mn-cs"/>
              </a:defRPr>
            </a:lvl9pPr>
          </a:lstStyle>
          <a:p>
            <a:pPr algn="ctr">
              <a:spcBef>
                <a:spcPct val="50000"/>
              </a:spcBef>
              <a:defRPr/>
            </a:pPr>
            <a:r>
              <a:rPr lang="en-US" altLang="ko-KR" dirty="0" smtClean="0">
                <a:latin typeface="Arial" pitchFamily="34" charset="0"/>
                <a:ea typeface="맑은 고딕" pitchFamily="50" charset="-127"/>
                <a:cs typeface="Arial" pitchFamily="34" charset="0"/>
              </a:rPr>
              <a:t>&lt; Development with standard frameworks&gt;</a:t>
            </a:r>
            <a:endParaRPr lang="ko-KR" altLang="en-US" dirty="0">
              <a:latin typeface="Arial" pitchFamily="34" charset="0"/>
              <a:ea typeface="맑은 고딕" pitchFamily="50" charset="-127"/>
              <a:cs typeface="Arial" pitchFamily="34" charset="0"/>
            </a:endParaRPr>
          </a:p>
        </p:txBody>
      </p:sp>
    </p:spTree>
    <p:extLst>
      <p:ext uri="{BB962C8B-B14F-4D97-AF65-F5344CB8AC3E}">
        <p14:creationId xmlns="" xmlns:p14="http://schemas.microsoft.com/office/powerpoint/2010/main" val="3026610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pPr marL="514350" indent="-514350">
              <a:buFont typeface="+mj-lt"/>
              <a:buAutoNum type="arabicPeriod" startAt="2"/>
            </a:pPr>
            <a:r>
              <a:rPr lang="en-US" smtClean="0"/>
              <a:t>Module 2 - Nguồn mở cho PM CPDT</a:t>
            </a:r>
          </a:p>
          <a:p>
            <a:pPr lvl="1"/>
            <a:r>
              <a:rPr lang="en-US" smtClean="0"/>
              <a:t>Định h</a:t>
            </a:r>
            <a:r>
              <a:rPr lang="vi-VN" smtClean="0"/>
              <a:t>ướ</a:t>
            </a:r>
            <a:r>
              <a:rPr lang="en-US" smtClean="0"/>
              <a:t>ng nguồn mở trong CPĐT</a:t>
            </a:r>
          </a:p>
          <a:p>
            <a:pPr lvl="1"/>
            <a:r>
              <a:rPr lang="en-US" smtClean="0"/>
              <a:t>Định h</a:t>
            </a:r>
            <a:r>
              <a:rPr lang="vi-VN" smtClean="0"/>
              <a:t>ướ</a:t>
            </a:r>
            <a:r>
              <a:rPr lang="en-US" smtClean="0"/>
              <a:t>ng nguồn mở trong CPĐT tại TP.HCM</a:t>
            </a:r>
          </a:p>
          <a:p>
            <a:pPr lvl="1"/>
            <a:r>
              <a:rPr lang="en-US" smtClean="0"/>
              <a:t>Các giải pháp công nghệ nguồn mở ứng dụng trong CPDT</a:t>
            </a:r>
          </a:p>
          <a:p>
            <a:pPr lvl="1"/>
            <a:r>
              <a:rPr lang="en-US" smtClean="0"/>
              <a:t>Giải pháp nguồn mở trong CPĐT của Hàn Quốc -EGovFrame </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모서리가 둥근 직사각형 50"/>
          <p:cNvSpPr/>
          <p:nvPr/>
        </p:nvSpPr>
        <p:spPr>
          <a:xfrm>
            <a:off x="323528" y="3933056"/>
            <a:ext cx="8496944" cy="2304256"/>
          </a:xfrm>
          <a:prstGeom prst="roundRect">
            <a:avLst>
              <a:gd name="adj" fmla="val 9524"/>
            </a:avLst>
          </a:prstGeom>
          <a:ln>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r"/>
            <a:endParaRPr lang="ko-KR" altLang="en-US" dirty="0"/>
          </a:p>
        </p:txBody>
      </p:sp>
      <p:sp>
        <p:nvSpPr>
          <p:cNvPr id="84" name="모서리가 둥근 직사각형 83"/>
          <p:cNvSpPr/>
          <p:nvPr/>
        </p:nvSpPr>
        <p:spPr>
          <a:xfrm>
            <a:off x="412400" y="4303111"/>
            <a:ext cx="2771126" cy="176654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itchFamily="34" charset="0"/>
              <a:cs typeface="Arial" pitchFamily="34" charset="0"/>
            </a:endParaRPr>
          </a:p>
        </p:txBody>
      </p:sp>
      <p:sp>
        <p:nvSpPr>
          <p:cNvPr id="86" name="모서리가 둥근 직사각형 85"/>
          <p:cNvSpPr/>
          <p:nvPr/>
        </p:nvSpPr>
        <p:spPr>
          <a:xfrm>
            <a:off x="3204547" y="4303111"/>
            <a:ext cx="2771126" cy="176654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itchFamily="34" charset="0"/>
              <a:cs typeface="Arial" pitchFamily="34" charset="0"/>
            </a:endParaRPr>
          </a:p>
        </p:txBody>
      </p:sp>
      <p:sp>
        <p:nvSpPr>
          <p:cNvPr id="87" name="모서리가 둥근 직사각형 86"/>
          <p:cNvSpPr/>
          <p:nvPr/>
        </p:nvSpPr>
        <p:spPr>
          <a:xfrm>
            <a:off x="5996693" y="4303111"/>
            <a:ext cx="2771126" cy="176654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itchFamily="34" charset="0"/>
              <a:cs typeface="Arial" pitchFamily="34" charset="0"/>
            </a:endParaRPr>
          </a:p>
        </p:txBody>
      </p:sp>
      <p:grpSp>
        <p:nvGrpSpPr>
          <p:cNvPr id="2" name="그룹 6"/>
          <p:cNvGrpSpPr/>
          <p:nvPr/>
        </p:nvGrpSpPr>
        <p:grpSpPr>
          <a:xfrm>
            <a:off x="323528" y="2413267"/>
            <a:ext cx="8496944" cy="1187459"/>
            <a:chOff x="755576" y="2413267"/>
            <a:chExt cx="7632848" cy="1187459"/>
          </a:xfrm>
        </p:grpSpPr>
        <p:sp>
          <p:nvSpPr>
            <p:cNvPr id="50" name="모서리가 둥근 직사각형 49"/>
            <p:cNvSpPr/>
            <p:nvPr/>
          </p:nvSpPr>
          <p:spPr>
            <a:xfrm>
              <a:off x="755576" y="2413267"/>
              <a:ext cx="7632848" cy="1187459"/>
            </a:xfrm>
            <a:prstGeom prst="roundRect">
              <a:avLst/>
            </a:prstGeom>
            <a:ln>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dirty="0"/>
            </a:p>
          </p:txBody>
        </p:sp>
        <p:sp>
          <p:nvSpPr>
            <p:cNvPr id="14" name="모서리가 둥근 직사각형 13"/>
            <p:cNvSpPr/>
            <p:nvPr/>
          </p:nvSpPr>
          <p:spPr>
            <a:xfrm>
              <a:off x="835410" y="2803788"/>
              <a:ext cx="1488576" cy="73708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itchFamily="34" charset="0"/>
                <a:cs typeface="Arial" pitchFamily="34" charset="0"/>
              </a:endParaRPr>
            </a:p>
          </p:txBody>
        </p:sp>
        <p:sp>
          <p:nvSpPr>
            <p:cNvPr id="80" name="모서리가 둥근 직사각형 79"/>
            <p:cNvSpPr/>
            <p:nvPr/>
          </p:nvSpPr>
          <p:spPr>
            <a:xfrm>
              <a:off x="2339695" y="2803788"/>
              <a:ext cx="1488576" cy="73708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itchFamily="34" charset="0"/>
                <a:cs typeface="Arial" pitchFamily="34" charset="0"/>
              </a:endParaRPr>
            </a:p>
          </p:txBody>
        </p:sp>
        <p:sp>
          <p:nvSpPr>
            <p:cNvPr id="81" name="모서리가 둥근 직사각형 80"/>
            <p:cNvSpPr/>
            <p:nvPr/>
          </p:nvSpPr>
          <p:spPr>
            <a:xfrm>
              <a:off x="3843980" y="2803788"/>
              <a:ext cx="1488576" cy="73708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itchFamily="34" charset="0"/>
                <a:cs typeface="Arial" pitchFamily="34" charset="0"/>
              </a:endParaRPr>
            </a:p>
          </p:txBody>
        </p:sp>
        <p:sp>
          <p:nvSpPr>
            <p:cNvPr id="82" name="모서리가 둥근 직사각형 81"/>
            <p:cNvSpPr/>
            <p:nvPr/>
          </p:nvSpPr>
          <p:spPr>
            <a:xfrm>
              <a:off x="5348265" y="2803788"/>
              <a:ext cx="1488576" cy="73708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itchFamily="34" charset="0"/>
                <a:cs typeface="Arial" pitchFamily="34" charset="0"/>
              </a:endParaRPr>
            </a:p>
          </p:txBody>
        </p:sp>
        <p:sp>
          <p:nvSpPr>
            <p:cNvPr id="83" name="모서리가 둥근 직사각형 82"/>
            <p:cNvSpPr/>
            <p:nvPr/>
          </p:nvSpPr>
          <p:spPr>
            <a:xfrm>
              <a:off x="6852550" y="2803788"/>
              <a:ext cx="1488576" cy="73708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itchFamily="34" charset="0"/>
                <a:cs typeface="Arial" pitchFamily="34" charset="0"/>
              </a:endParaRPr>
            </a:p>
          </p:txBody>
        </p:sp>
      </p:grpSp>
      <p:grpSp>
        <p:nvGrpSpPr>
          <p:cNvPr id="3" name="그룹 2"/>
          <p:cNvGrpSpPr/>
          <p:nvPr/>
        </p:nvGrpSpPr>
        <p:grpSpPr>
          <a:xfrm>
            <a:off x="323528" y="857232"/>
            <a:ext cx="8496944" cy="1203343"/>
            <a:chOff x="755576" y="1124957"/>
            <a:chExt cx="7632848" cy="935618"/>
          </a:xfrm>
        </p:grpSpPr>
        <p:sp>
          <p:nvSpPr>
            <p:cNvPr id="6" name="모서리가 둥근 직사각형 5"/>
            <p:cNvSpPr/>
            <p:nvPr/>
          </p:nvSpPr>
          <p:spPr>
            <a:xfrm>
              <a:off x="755576" y="1124957"/>
              <a:ext cx="7632848" cy="935618"/>
            </a:xfrm>
            <a:prstGeom prst="roundRect">
              <a:avLst/>
            </a:prstGeom>
            <a:ln>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dirty="0"/>
            </a:p>
          </p:txBody>
        </p:sp>
        <p:sp>
          <p:nvSpPr>
            <p:cNvPr id="13" name="모서리가 둥근 직사각형 12"/>
            <p:cNvSpPr/>
            <p:nvPr/>
          </p:nvSpPr>
          <p:spPr>
            <a:xfrm>
              <a:off x="802874" y="1402678"/>
              <a:ext cx="7538252" cy="610693"/>
            </a:xfrm>
            <a:prstGeom prst="roundRect">
              <a:avLst>
                <a:gd name="adj" fmla="val 30475"/>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 name="TextBox 8"/>
          <p:cNvSpPr txBox="1"/>
          <p:nvPr/>
        </p:nvSpPr>
        <p:spPr>
          <a:xfrm>
            <a:off x="2819400" y="214290"/>
            <a:ext cx="6324600" cy="769441"/>
          </a:xfrm>
          <a:prstGeom prst="rect">
            <a:avLst/>
          </a:prstGeom>
          <a:noFill/>
        </p:spPr>
        <p:txBody>
          <a:bodyPr wrap="square" rtlCol="0">
            <a:spAutoFit/>
          </a:bodyPr>
          <a:lstStyle/>
          <a:p>
            <a:r>
              <a:rPr lang="en-US" altLang="ko-KR" sz="2800" i="1" dirty="0" smtClean="0">
                <a:ln>
                  <a:solidFill>
                    <a:schemeClr val="bg1">
                      <a:lumMod val="75000"/>
                    </a:schemeClr>
                  </a:solidFill>
                </a:ln>
                <a:solidFill>
                  <a:srgbClr val="002060"/>
                </a:solidFill>
                <a:latin typeface="Arial Black" pitchFamily="34" charset="0"/>
                <a:cs typeface="Arial" pitchFamily="34" charset="0"/>
              </a:rPr>
              <a:t>Vision of eGovFrame</a:t>
            </a:r>
            <a:endParaRPr lang="ko-KR" altLang="en-US" sz="1600" i="1" dirty="0">
              <a:ln>
                <a:solidFill>
                  <a:schemeClr val="bg1">
                    <a:lumMod val="75000"/>
                  </a:schemeClr>
                </a:solidFill>
              </a:ln>
              <a:solidFill>
                <a:srgbClr val="002060"/>
              </a:solidFill>
              <a:latin typeface="Arial Black" pitchFamily="34" charset="0"/>
              <a:cs typeface="Arial" pitchFamily="34" charset="0"/>
            </a:endParaRPr>
          </a:p>
          <a:p>
            <a:endParaRPr lang="ko-KR" altLang="en-US" sz="1600" i="1" dirty="0">
              <a:ln>
                <a:solidFill>
                  <a:schemeClr val="bg1">
                    <a:lumMod val="75000"/>
                  </a:schemeClr>
                </a:solidFill>
              </a:ln>
              <a:solidFill>
                <a:srgbClr val="002060"/>
              </a:solidFill>
              <a:latin typeface="Arial Black" pitchFamily="34" charset="0"/>
              <a:cs typeface="Arial" pitchFamily="34" charset="0"/>
            </a:endParaRPr>
          </a:p>
        </p:txBody>
      </p:sp>
      <p:sp>
        <p:nvSpPr>
          <p:cNvPr id="8" name="L 도형 7"/>
          <p:cNvSpPr/>
          <p:nvPr/>
        </p:nvSpPr>
        <p:spPr>
          <a:xfrm rot="8100000">
            <a:off x="4359362" y="2191373"/>
            <a:ext cx="425276" cy="425277"/>
          </a:xfrm>
          <a:custGeom>
            <a:avLst/>
            <a:gdLst>
              <a:gd name="connsiteX0" fmla="*/ 0 w 1152128"/>
              <a:gd name="connsiteY0" fmla="*/ 0 h 1152128"/>
              <a:gd name="connsiteX1" fmla="*/ 576064 w 1152128"/>
              <a:gd name="connsiteY1" fmla="*/ 0 h 1152128"/>
              <a:gd name="connsiteX2" fmla="*/ 576064 w 1152128"/>
              <a:gd name="connsiteY2" fmla="*/ 576064 h 1152128"/>
              <a:gd name="connsiteX3" fmla="*/ 1152128 w 1152128"/>
              <a:gd name="connsiteY3" fmla="*/ 576064 h 1152128"/>
              <a:gd name="connsiteX4" fmla="*/ 1152128 w 1152128"/>
              <a:gd name="connsiteY4" fmla="*/ 1152128 h 1152128"/>
              <a:gd name="connsiteX5" fmla="*/ 0 w 1152128"/>
              <a:gd name="connsiteY5" fmla="*/ 1152128 h 1152128"/>
              <a:gd name="connsiteX6" fmla="*/ 0 w 1152128"/>
              <a:gd name="connsiteY6" fmla="*/ 0 h 1152128"/>
              <a:gd name="connsiteX0" fmla="*/ 0 w 1152128"/>
              <a:gd name="connsiteY0" fmla="*/ 0 h 1152128"/>
              <a:gd name="connsiteX1" fmla="*/ 576064 w 1152128"/>
              <a:gd name="connsiteY1" fmla="*/ 576064 h 1152128"/>
              <a:gd name="connsiteX2" fmla="*/ 1152128 w 1152128"/>
              <a:gd name="connsiteY2" fmla="*/ 576064 h 1152128"/>
              <a:gd name="connsiteX3" fmla="*/ 1152128 w 1152128"/>
              <a:gd name="connsiteY3" fmla="*/ 1152128 h 1152128"/>
              <a:gd name="connsiteX4" fmla="*/ 0 w 1152128"/>
              <a:gd name="connsiteY4" fmla="*/ 1152128 h 1152128"/>
              <a:gd name="connsiteX5" fmla="*/ 0 w 1152128"/>
              <a:gd name="connsiteY5" fmla="*/ 0 h 1152128"/>
              <a:gd name="connsiteX0" fmla="*/ 0 w 1152128"/>
              <a:gd name="connsiteY0" fmla="*/ 0 h 1152128"/>
              <a:gd name="connsiteX1" fmla="*/ 576064 w 1152128"/>
              <a:gd name="connsiteY1" fmla="*/ 576064 h 1152128"/>
              <a:gd name="connsiteX2" fmla="*/ 1152128 w 1152128"/>
              <a:gd name="connsiteY2" fmla="*/ 1152128 h 1152128"/>
              <a:gd name="connsiteX3" fmla="*/ 0 w 1152128"/>
              <a:gd name="connsiteY3" fmla="*/ 1152128 h 1152128"/>
              <a:gd name="connsiteX4" fmla="*/ 0 w 1152128"/>
              <a:gd name="connsiteY4" fmla="*/ 0 h 1152128"/>
              <a:gd name="connsiteX0" fmla="*/ 0 w 1152128"/>
              <a:gd name="connsiteY0" fmla="*/ 0 h 1152128"/>
              <a:gd name="connsiteX1" fmla="*/ 326032 w 1152128"/>
              <a:gd name="connsiteY1" fmla="*/ 807046 h 1152128"/>
              <a:gd name="connsiteX2" fmla="*/ 1152128 w 1152128"/>
              <a:gd name="connsiteY2" fmla="*/ 1152128 h 1152128"/>
              <a:gd name="connsiteX3" fmla="*/ 0 w 1152128"/>
              <a:gd name="connsiteY3" fmla="*/ 1152128 h 1152128"/>
              <a:gd name="connsiteX4" fmla="*/ 0 w 1152128"/>
              <a:gd name="connsiteY4" fmla="*/ 0 h 1152128"/>
              <a:gd name="connsiteX0" fmla="*/ 0 w 1152128"/>
              <a:gd name="connsiteY0" fmla="*/ 0 h 1152128"/>
              <a:gd name="connsiteX1" fmla="*/ 337819 w 1152128"/>
              <a:gd name="connsiteY1" fmla="*/ 822200 h 1152128"/>
              <a:gd name="connsiteX2" fmla="*/ 1152128 w 1152128"/>
              <a:gd name="connsiteY2" fmla="*/ 1152128 h 1152128"/>
              <a:gd name="connsiteX3" fmla="*/ 0 w 1152128"/>
              <a:gd name="connsiteY3" fmla="*/ 1152128 h 1152128"/>
              <a:gd name="connsiteX4" fmla="*/ 0 w 1152128"/>
              <a:gd name="connsiteY4" fmla="*/ 0 h 1152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128" h="1152128">
                <a:moveTo>
                  <a:pt x="0" y="0"/>
                </a:moveTo>
                <a:lnTo>
                  <a:pt x="337819" y="822200"/>
                </a:lnTo>
                <a:lnTo>
                  <a:pt x="1152128" y="1152128"/>
                </a:lnTo>
                <a:lnTo>
                  <a:pt x="0" y="1152128"/>
                </a:lnTo>
                <a:lnTo>
                  <a:pt x="0" y="0"/>
                </a:ln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dirty="0"/>
          </a:p>
        </p:txBody>
      </p:sp>
      <p:sp>
        <p:nvSpPr>
          <p:cNvPr id="54" name="L 도형 7"/>
          <p:cNvSpPr/>
          <p:nvPr/>
        </p:nvSpPr>
        <p:spPr>
          <a:xfrm rot="8100000">
            <a:off x="4359362" y="3707733"/>
            <a:ext cx="425276" cy="425277"/>
          </a:xfrm>
          <a:custGeom>
            <a:avLst/>
            <a:gdLst>
              <a:gd name="connsiteX0" fmla="*/ 0 w 1152128"/>
              <a:gd name="connsiteY0" fmla="*/ 0 h 1152128"/>
              <a:gd name="connsiteX1" fmla="*/ 576064 w 1152128"/>
              <a:gd name="connsiteY1" fmla="*/ 0 h 1152128"/>
              <a:gd name="connsiteX2" fmla="*/ 576064 w 1152128"/>
              <a:gd name="connsiteY2" fmla="*/ 576064 h 1152128"/>
              <a:gd name="connsiteX3" fmla="*/ 1152128 w 1152128"/>
              <a:gd name="connsiteY3" fmla="*/ 576064 h 1152128"/>
              <a:gd name="connsiteX4" fmla="*/ 1152128 w 1152128"/>
              <a:gd name="connsiteY4" fmla="*/ 1152128 h 1152128"/>
              <a:gd name="connsiteX5" fmla="*/ 0 w 1152128"/>
              <a:gd name="connsiteY5" fmla="*/ 1152128 h 1152128"/>
              <a:gd name="connsiteX6" fmla="*/ 0 w 1152128"/>
              <a:gd name="connsiteY6" fmla="*/ 0 h 1152128"/>
              <a:gd name="connsiteX0" fmla="*/ 0 w 1152128"/>
              <a:gd name="connsiteY0" fmla="*/ 0 h 1152128"/>
              <a:gd name="connsiteX1" fmla="*/ 576064 w 1152128"/>
              <a:gd name="connsiteY1" fmla="*/ 576064 h 1152128"/>
              <a:gd name="connsiteX2" fmla="*/ 1152128 w 1152128"/>
              <a:gd name="connsiteY2" fmla="*/ 576064 h 1152128"/>
              <a:gd name="connsiteX3" fmla="*/ 1152128 w 1152128"/>
              <a:gd name="connsiteY3" fmla="*/ 1152128 h 1152128"/>
              <a:gd name="connsiteX4" fmla="*/ 0 w 1152128"/>
              <a:gd name="connsiteY4" fmla="*/ 1152128 h 1152128"/>
              <a:gd name="connsiteX5" fmla="*/ 0 w 1152128"/>
              <a:gd name="connsiteY5" fmla="*/ 0 h 1152128"/>
              <a:gd name="connsiteX0" fmla="*/ 0 w 1152128"/>
              <a:gd name="connsiteY0" fmla="*/ 0 h 1152128"/>
              <a:gd name="connsiteX1" fmla="*/ 576064 w 1152128"/>
              <a:gd name="connsiteY1" fmla="*/ 576064 h 1152128"/>
              <a:gd name="connsiteX2" fmla="*/ 1152128 w 1152128"/>
              <a:gd name="connsiteY2" fmla="*/ 1152128 h 1152128"/>
              <a:gd name="connsiteX3" fmla="*/ 0 w 1152128"/>
              <a:gd name="connsiteY3" fmla="*/ 1152128 h 1152128"/>
              <a:gd name="connsiteX4" fmla="*/ 0 w 1152128"/>
              <a:gd name="connsiteY4" fmla="*/ 0 h 1152128"/>
              <a:gd name="connsiteX0" fmla="*/ 0 w 1152128"/>
              <a:gd name="connsiteY0" fmla="*/ 0 h 1152128"/>
              <a:gd name="connsiteX1" fmla="*/ 326032 w 1152128"/>
              <a:gd name="connsiteY1" fmla="*/ 807046 h 1152128"/>
              <a:gd name="connsiteX2" fmla="*/ 1152128 w 1152128"/>
              <a:gd name="connsiteY2" fmla="*/ 1152128 h 1152128"/>
              <a:gd name="connsiteX3" fmla="*/ 0 w 1152128"/>
              <a:gd name="connsiteY3" fmla="*/ 1152128 h 1152128"/>
              <a:gd name="connsiteX4" fmla="*/ 0 w 1152128"/>
              <a:gd name="connsiteY4" fmla="*/ 0 h 1152128"/>
              <a:gd name="connsiteX0" fmla="*/ 0 w 1152128"/>
              <a:gd name="connsiteY0" fmla="*/ 0 h 1152128"/>
              <a:gd name="connsiteX1" fmla="*/ 337819 w 1152128"/>
              <a:gd name="connsiteY1" fmla="*/ 822200 h 1152128"/>
              <a:gd name="connsiteX2" fmla="*/ 1152128 w 1152128"/>
              <a:gd name="connsiteY2" fmla="*/ 1152128 h 1152128"/>
              <a:gd name="connsiteX3" fmla="*/ 0 w 1152128"/>
              <a:gd name="connsiteY3" fmla="*/ 1152128 h 1152128"/>
              <a:gd name="connsiteX4" fmla="*/ 0 w 1152128"/>
              <a:gd name="connsiteY4" fmla="*/ 0 h 1152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128" h="1152128">
                <a:moveTo>
                  <a:pt x="0" y="0"/>
                </a:moveTo>
                <a:lnTo>
                  <a:pt x="337819" y="822200"/>
                </a:lnTo>
                <a:lnTo>
                  <a:pt x="1152128" y="1152128"/>
                </a:lnTo>
                <a:lnTo>
                  <a:pt x="0" y="1152128"/>
                </a:lnTo>
                <a:lnTo>
                  <a:pt x="0" y="0"/>
                </a:ln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dirty="0"/>
          </a:p>
        </p:txBody>
      </p:sp>
      <p:sp>
        <p:nvSpPr>
          <p:cNvPr id="10" name="TextBox 9"/>
          <p:cNvSpPr txBox="1"/>
          <p:nvPr/>
        </p:nvSpPr>
        <p:spPr>
          <a:xfrm>
            <a:off x="4082924" y="857232"/>
            <a:ext cx="930063" cy="400110"/>
          </a:xfrm>
          <a:prstGeom prst="rect">
            <a:avLst/>
          </a:prstGeom>
          <a:noFill/>
        </p:spPr>
        <p:txBody>
          <a:bodyPr wrap="none" rtlCol="0">
            <a:spAutoFit/>
          </a:bodyPr>
          <a:lstStyle/>
          <a:p>
            <a:r>
              <a:rPr lang="en-US" altLang="ko-KR" sz="2000" b="1" dirty="0" smtClean="0">
                <a:ln w="1905"/>
                <a:solidFill>
                  <a:srgbClr val="002060"/>
                </a:solidFill>
                <a:effectLst>
                  <a:innerShdw blurRad="69850" dist="43180" dir="5400000">
                    <a:srgbClr val="000000">
                      <a:alpha val="65000"/>
                    </a:srgbClr>
                  </a:innerShdw>
                </a:effectLst>
              </a:rPr>
              <a:t>Vision</a:t>
            </a:r>
            <a:endParaRPr lang="ko-KR" altLang="en-US" sz="2000" b="1" dirty="0">
              <a:ln w="1905"/>
              <a:solidFill>
                <a:srgbClr val="002060"/>
              </a:solidFill>
              <a:effectLst>
                <a:innerShdw blurRad="69850" dist="43180" dir="5400000">
                  <a:srgbClr val="000000">
                    <a:alpha val="65000"/>
                  </a:srgbClr>
                </a:innerShdw>
              </a:effectLst>
            </a:endParaRPr>
          </a:p>
        </p:txBody>
      </p:sp>
      <p:sp>
        <p:nvSpPr>
          <p:cNvPr id="56" name="TextBox 55"/>
          <p:cNvSpPr txBox="1"/>
          <p:nvPr/>
        </p:nvSpPr>
        <p:spPr>
          <a:xfrm>
            <a:off x="3912653" y="2413449"/>
            <a:ext cx="1445076" cy="400110"/>
          </a:xfrm>
          <a:prstGeom prst="rect">
            <a:avLst/>
          </a:prstGeom>
          <a:noFill/>
        </p:spPr>
        <p:txBody>
          <a:bodyPr wrap="none" rtlCol="0">
            <a:spAutoFit/>
          </a:bodyPr>
          <a:lstStyle/>
          <a:p>
            <a:r>
              <a:rPr lang="en-US" altLang="ko-KR" sz="2000" b="1" dirty="0" smtClean="0">
                <a:ln w="1905"/>
                <a:solidFill>
                  <a:srgbClr val="002060"/>
                </a:solidFill>
                <a:effectLst>
                  <a:innerShdw blurRad="69850" dist="43180" dir="5400000">
                    <a:srgbClr val="000000">
                      <a:alpha val="65000"/>
                    </a:srgbClr>
                  </a:innerShdw>
                </a:effectLst>
              </a:rPr>
              <a:t>Objectives</a:t>
            </a:r>
            <a:endParaRPr lang="ko-KR" altLang="en-US" sz="2000" b="1" dirty="0">
              <a:ln w="1905"/>
              <a:solidFill>
                <a:srgbClr val="002060"/>
              </a:solidFill>
              <a:effectLst>
                <a:innerShdw blurRad="69850" dist="43180" dir="5400000">
                  <a:srgbClr val="000000">
                    <a:alpha val="65000"/>
                  </a:srgbClr>
                </a:innerShdw>
              </a:effectLst>
            </a:endParaRPr>
          </a:p>
        </p:txBody>
      </p:sp>
      <p:sp>
        <p:nvSpPr>
          <p:cNvPr id="57" name="TextBox 56"/>
          <p:cNvSpPr txBox="1"/>
          <p:nvPr/>
        </p:nvSpPr>
        <p:spPr>
          <a:xfrm>
            <a:off x="3937563" y="3933056"/>
            <a:ext cx="1389868" cy="400110"/>
          </a:xfrm>
          <a:prstGeom prst="rect">
            <a:avLst/>
          </a:prstGeom>
          <a:noFill/>
        </p:spPr>
        <p:txBody>
          <a:bodyPr wrap="none" rtlCol="0">
            <a:spAutoFit/>
          </a:bodyPr>
          <a:lstStyle/>
          <a:p>
            <a:r>
              <a:rPr lang="en-US" altLang="ko-KR" sz="2000" b="1" dirty="0" smtClean="0">
                <a:ln w="1905"/>
                <a:solidFill>
                  <a:srgbClr val="002060"/>
                </a:solidFill>
                <a:effectLst>
                  <a:innerShdw blurRad="69850" dist="43180" dir="5400000">
                    <a:srgbClr val="000000">
                      <a:alpha val="65000"/>
                    </a:srgbClr>
                  </a:innerShdw>
                </a:effectLst>
              </a:rPr>
              <a:t>Strategies</a:t>
            </a:r>
            <a:endParaRPr lang="ko-KR" altLang="en-US" sz="2000" b="1" dirty="0">
              <a:ln w="1905"/>
              <a:solidFill>
                <a:srgbClr val="002060"/>
              </a:solidFill>
              <a:effectLst>
                <a:innerShdw blurRad="69850" dist="43180" dir="5400000">
                  <a:srgbClr val="000000">
                    <a:alpha val="65000"/>
                  </a:srgbClr>
                </a:innerShdw>
              </a:effectLst>
            </a:endParaRPr>
          </a:p>
        </p:txBody>
      </p:sp>
      <p:sp>
        <p:nvSpPr>
          <p:cNvPr id="11" name="직사각형 10"/>
          <p:cNvSpPr/>
          <p:nvPr/>
        </p:nvSpPr>
        <p:spPr>
          <a:xfrm>
            <a:off x="1214414" y="1142984"/>
            <a:ext cx="6815962" cy="830997"/>
          </a:xfrm>
          <a:prstGeom prst="rect">
            <a:avLst/>
          </a:prstGeom>
        </p:spPr>
        <p:txBody>
          <a:bodyPr wrap="square">
            <a:spAutoFit/>
          </a:bodyPr>
          <a:lstStyle/>
          <a:p>
            <a:pPr algn="ctr"/>
            <a:r>
              <a:rPr lang="en-US" altLang="ko-KR" sz="2400" b="1" smtClean="0">
                <a:latin typeface="Arial" pitchFamily="34" charset="0"/>
                <a:cs typeface="Arial" pitchFamily="34" charset="0"/>
              </a:rPr>
              <a:t>Improve </a:t>
            </a:r>
            <a:r>
              <a:rPr lang="en-US" altLang="ko-KR" sz="2400" b="1" smtClean="0">
                <a:solidFill>
                  <a:srgbClr val="002060"/>
                </a:solidFill>
                <a:latin typeface="Arial" pitchFamily="34" charset="0"/>
                <a:cs typeface="Arial" pitchFamily="34" charset="0"/>
              </a:rPr>
              <a:t>quality of e-Government services </a:t>
            </a:r>
            <a:endParaRPr lang="en-US" altLang="ko-KR" sz="2400" b="1" dirty="0" smtClean="0">
              <a:solidFill>
                <a:srgbClr val="002060"/>
              </a:solidFill>
              <a:latin typeface="Arial" pitchFamily="34" charset="0"/>
              <a:cs typeface="Arial" pitchFamily="34" charset="0"/>
            </a:endParaRPr>
          </a:p>
          <a:p>
            <a:pPr algn="ctr"/>
            <a:r>
              <a:rPr lang="en-US" altLang="ko-KR" sz="2400" b="1" smtClean="0">
                <a:solidFill>
                  <a:srgbClr val="002060"/>
                </a:solidFill>
                <a:latin typeface="Arial" pitchFamily="34" charset="0"/>
                <a:cs typeface="Arial" pitchFamily="34" charset="0"/>
              </a:rPr>
              <a:t> &amp; efficiency </a:t>
            </a:r>
            <a:r>
              <a:rPr lang="en-US" altLang="ko-KR" sz="2400" b="1" dirty="0" smtClean="0">
                <a:solidFill>
                  <a:srgbClr val="002060"/>
                </a:solidFill>
                <a:latin typeface="Arial" pitchFamily="34" charset="0"/>
                <a:cs typeface="Arial" pitchFamily="34" charset="0"/>
              </a:rPr>
              <a:t>of ICT investment</a:t>
            </a:r>
            <a:endParaRPr lang="en-US" altLang="ko-KR" sz="2400" b="1" dirty="0">
              <a:solidFill>
                <a:srgbClr val="002060"/>
              </a:solidFill>
              <a:latin typeface="Arial" pitchFamily="34" charset="0"/>
              <a:cs typeface="Arial" pitchFamily="34" charset="0"/>
            </a:endParaRPr>
          </a:p>
        </p:txBody>
      </p:sp>
      <p:sp>
        <p:nvSpPr>
          <p:cNvPr id="15" name="직사각형 14"/>
          <p:cNvSpPr/>
          <p:nvPr/>
        </p:nvSpPr>
        <p:spPr>
          <a:xfrm>
            <a:off x="7021179" y="2865672"/>
            <a:ext cx="1871302" cy="584775"/>
          </a:xfrm>
          <a:prstGeom prst="rect">
            <a:avLst/>
          </a:prstGeom>
        </p:spPr>
        <p:txBody>
          <a:bodyPr wrap="square">
            <a:spAutoFit/>
          </a:bodyPr>
          <a:lstStyle/>
          <a:p>
            <a:pPr lvl="0" algn="ctr"/>
            <a:r>
              <a:rPr lang="en-US" altLang="ko-KR" sz="1600" b="1" dirty="0" smtClean="0">
                <a:solidFill>
                  <a:schemeClr val="bg1"/>
                </a:solidFill>
                <a:latin typeface="Arial" pitchFamily="34" charset="0"/>
                <a:cs typeface="Arial" pitchFamily="34" charset="0"/>
              </a:rPr>
              <a:t>Enhance SMEs </a:t>
            </a:r>
            <a:r>
              <a:rPr lang="en-US" altLang="ko-KR" sz="1600" b="1" dirty="0">
                <a:solidFill>
                  <a:schemeClr val="bg1"/>
                </a:solidFill>
                <a:latin typeface="Arial" pitchFamily="34" charset="0"/>
                <a:cs typeface="Arial" pitchFamily="34" charset="0"/>
              </a:rPr>
              <a:t>competitiveness</a:t>
            </a:r>
          </a:p>
        </p:txBody>
      </p:sp>
      <p:sp>
        <p:nvSpPr>
          <p:cNvPr id="16" name="직사각형 15"/>
          <p:cNvSpPr/>
          <p:nvPr/>
        </p:nvSpPr>
        <p:spPr>
          <a:xfrm>
            <a:off x="5383542" y="2865672"/>
            <a:ext cx="1762298" cy="584775"/>
          </a:xfrm>
          <a:prstGeom prst="rect">
            <a:avLst/>
          </a:prstGeom>
        </p:spPr>
        <p:txBody>
          <a:bodyPr wrap="square">
            <a:spAutoFit/>
          </a:bodyPr>
          <a:lstStyle/>
          <a:p>
            <a:pPr lvl="0" algn="ctr"/>
            <a:r>
              <a:rPr lang="en-US" altLang="ko-KR" sz="1600" b="1" dirty="0" smtClean="0">
                <a:solidFill>
                  <a:schemeClr val="bg1"/>
                </a:solidFill>
                <a:latin typeface="Arial" pitchFamily="34" charset="0"/>
                <a:cs typeface="Arial" pitchFamily="34" charset="0"/>
              </a:rPr>
              <a:t>Remove vendor dependency</a:t>
            </a:r>
            <a:endParaRPr lang="en-US" altLang="ko-KR" sz="1600" b="1" dirty="0">
              <a:solidFill>
                <a:schemeClr val="bg1"/>
              </a:solidFill>
              <a:latin typeface="Arial" pitchFamily="34" charset="0"/>
              <a:cs typeface="Arial" pitchFamily="34" charset="0"/>
            </a:endParaRPr>
          </a:p>
        </p:txBody>
      </p:sp>
      <p:sp>
        <p:nvSpPr>
          <p:cNvPr id="17" name="직사각형 16"/>
          <p:cNvSpPr/>
          <p:nvPr/>
        </p:nvSpPr>
        <p:spPr>
          <a:xfrm>
            <a:off x="3818623" y="2865672"/>
            <a:ext cx="1497316" cy="584775"/>
          </a:xfrm>
          <a:prstGeom prst="rect">
            <a:avLst/>
          </a:prstGeom>
        </p:spPr>
        <p:txBody>
          <a:bodyPr wrap="square">
            <a:spAutoFit/>
          </a:bodyPr>
          <a:lstStyle/>
          <a:p>
            <a:pPr lvl="0" algn="ctr"/>
            <a:r>
              <a:rPr lang="en-US" altLang="ko-KR" sz="1600" b="1" smtClean="0">
                <a:solidFill>
                  <a:schemeClr val="bg1"/>
                </a:solidFill>
                <a:latin typeface="Arial" pitchFamily="34" charset="0"/>
                <a:cs typeface="Arial" pitchFamily="34" charset="0"/>
              </a:rPr>
              <a:t>Up-to-date </a:t>
            </a:r>
            <a:endParaRPr lang="en-US" altLang="ko-KR" sz="1600" b="1" dirty="0">
              <a:solidFill>
                <a:schemeClr val="bg1"/>
              </a:solidFill>
              <a:latin typeface="Arial" pitchFamily="34" charset="0"/>
              <a:cs typeface="Arial" pitchFamily="34" charset="0"/>
            </a:endParaRPr>
          </a:p>
          <a:p>
            <a:pPr lvl="0" algn="ctr"/>
            <a:r>
              <a:rPr lang="en-US" altLang="ko-KR" sz="1600" b="1" dirty="0">
                <a:solidFill>
                  <a:schemeClr val="bg1"/>
                </a:solidFill>
                <a:latin typeface="Arial" pitchFamily="34" charset="0"/>
                <a:cs typeface="Arial" pitchFamily="34" charset="0"/>
              </a:rPr>
              <a:t>ICT </a:t>
            </a:r>
            <a:r>
              <a:rPr lang="en-US" altLang="ko-KR" sz="1600" b="1" dirty="0" smtClean="0">
                <a:solidFill>
                  <a:schemeClr val="bg1"/>
                </a:solidFill>
                <a:latin typeface="Arial" pitchFamily="34" charset="0"/>
                <a:cs typeface="Arial" pitchFamily="34" charset="0"/>
              </a:rPr>
              <a:t>trends</a:t>
            </a:r>
            <a:endParaRPr lang="en-US" altLang="ko-KR" sz="1600" b="1" dirty="0">
              <a:solidFill>
                <a:schemeClr val="bg1"/>
              </a:solidFill>
              <a:latin typeface="Arial" pitchFamily="34" charset="0"/>
              <a:cs typeface="Arial" pitchFamily="34" charset="0"/>
            </a:endParaRPr>
          </a:p>
        </p:txBody>
      </p:sp>
      <p:sp>
        <p:nvSpPr>
          <p:cNvPr id="18" name="직사각형 17"/>
          <p:cNvSpPr/>
          <p:nvPr/>
        </p:nvSpPr>
        <p:spPr>
          <a:xfrm>
            <a:off x="2021868" y="2865672"/>
            <a:ext cx="1692070" cy="584775"/>
          </a:xfrm>
          <a:prstGeom prst="rect">
            <a:avLst/>
          </a:prstGeom>
        </p:spPr>
        <p:txBody>
          <a:bodyPr wrap="square">
            <a:spAutoFit/>
          </a:bodyPr>
          <a:lstStyle/>
          <a:p>
            <a:pPr lvl="0" algn="ctr"/>
            <a:r>
              <a:rPr lang="en-US" altLang="ko-KR" sz="1600" b="1" dirty="0" smtClean="0">
                <a:solidFill>
                  <a:schemeClr val="bg1"/>
                </a:solidFill>
                <a:latin typeface="Arial" pitchFamily="34" charset="0"/>
                <a:cs typeface="Arial" pitchFamily="34" charset="0"/>
              </a:rPr>
              <a:t>Improve </a:t>
            </a:r>
            <a:endParaRPr lang="en-US" altLang="ko-KR" sz="1600" b="1" dirty="0">
              <a:solidFill>
                <a:schemeClr val="bg1"/>
              </a:solidFill>
              <a:latin typeface="Arial" pitchFamily="34" charset="0"/>
              <a:cs typeface="Arial" pitchFamily="34" charset="0"/>
            </a:endParaRPr>
          </a:p>
          <a:p>
            <a:pPr lvl="0" algn="ctr"/>
            <a:r>
              <a:rPr lang="en-US" altLang="ko-KR" sz="1600" b="1" dirty="0">
                <a:solidFill>
                  <a:schemeClr val="bg1"/>
                </a:solidFill>
                <a:latin typeface="Arial" pitchFamily="34" charset="0"/>
                <a:cs typeface="Arial" pitchFamily="34" charset="0"/>
              </a:rPr>
              <a:t>Interoperability</a:t>
            </a:r>
            <a:endParaRPr lang="ko-KR" altLang="en-US" sz="1600" b="1" dirty="0">
              <a:solidFill>
                <a:schemeClr val="bg1"/>
              </a:solidFill>
              <a:latin typeface="Arial" pitchFamily="34" charset="0"/>
              <a:cs typeface="Arial" pitchFamily="34" charset="0"/>
            </a:endParaRPr>
          </a:p>
        </p:txBody>
      </p:sp>
      <p:sp>
        <p:nvSpPr>
          <p:cNvPr id="12" name="직사각형 11"/>
          <p:cNvSpPr/>
          <p:nvPr/>
        </p:nvSpPr>
        <p:spPr>
          <a:xfrm>
            <a:off x="286158" y="2857496"/>
            <a:ext cx="1909578" cy="584775"/>
          </a:xfrm>
          <a:prstGeom prst="rect">
            <a:avLst/>
          </a:prstGeom>
        </p:spPr>
        <p:txBody>
          <a:bodyPr wrap="square">
            <a:spAutoFit/>
          </a:bodyPr>
          <a:lstStyle/>
          <a:p>
            <a:pPr algn="ctr"/>
            <a:r>
              <a:rPr lang="en-US" altLang="ko-KR" sz="1600" b="1" dirty="0" smtClean="0">
                <a:solidFill>
                  <a:schemeClr val="bg1"/>
                </a:solidFill>
                <a:latin typeface="Arial" pitchFamily="34" charset="0"/>
                <a:cs typeface="Arial" pitchFamily="34" charset="0"/>
              </a:rPr>
              <a:t>Reuse common functionalities </a:t>
            </a:r>
            <a:endParaRPr lang="ko-KR" altLang="en-US" sz="1600" b="1" dirty="0">
              <a:solidFill>
                <a:schemeClr val="bg1"/>
              </a:solidFill>
              <a:latin typeface="Arial" pitchFamily="34" charset="0"/>
              <a:cs typeface="Arial" pitchFamily="34" charset="0"/>
            </a:endParaRPr>
          </a:p>
        </p:txBody>
      </p:sp>
      <p:sp>
        <p:nvSpPr>
          <p:cNvPr id="88" name="직사각형 87"/>
          <p:cNvSpPr/>
          <p:nvPr/>
        </p:nvSpPr>
        <p:spPr>
          <a:xfrm>
            <a:off x="285720" y="4286256"/>
            <a:ext cx="3023612" cy="2092881"/>
          </a:xfrm>
          <a:prstGeom prst="rect">
            <a:avLst/>
          </a:prstGeom>
        </p:spPr>
        <p:txBody>
          <a:bodyPr wrap="square">
            <a:spAutoFit/>
          </a:bodyPr>
          <a:lstStyle/>
          <a:p>
            <a:pPr algn="ctr">
              <a:spcAft>
                <a:spcPts val="1200"/>
              </a:spcAft>
            </a:pPr>
            <a:r>
              <a:rPr lang="en-US" altLang="ko-KR" sz="2000" b="1" dirty="0" smtClean="0">
                <a:solidFill>
                  <a:srgbClr val="FFC000"/>
                </a:solidFill>
                <a:latin typeface="Arial" pitchFamily="34" charset="0"/>
                <a:cs typeface="Arial" pitchFamily="34" charset="0"/>
              </a:rPr>
              <a:t>Standardization</a:t>
            </a:r>
          </a:p>
          <a:p>
            <a:pPr marL="180000" indent="-171450">
              <a:spcAft>
                <a:spcPts val="1200"/>
              </a:spcAft>
              <a:buFont typeface="Arial" pitchFamily="34" charset="0"/>
              <a:buChar char="•"/>
            </a:pPr>
            <a:r>
              <a:rPr lang="en-US" altLang="ko-KR" sz="1600" b="1" dirty="0" smtClean="0">
                <a:solidFill>
                  <a:schemeClr val="bg1"/>
                </a:solidFill>
                <a:latin typeface="Arial" pitchFamily="34" charset="0"/>
                <a:cs typeface="Arial" pitchFamily="34" charset="0"/>
              </a:rPr>
              <a:t>Establish SW framework standard for e-Government</a:t>
            </a:r>
          </a:p>
          <a:p>
            <a:pPr marL="180000" indent="-171450">
              <a:spcAft>
                <a:spcPts val="1200"/>
              </a:spcAft>
              <a:buFont typeface="Arial" pitchFamily="34" charset="0"/>
              <a:buChar char="•"/>
            </a:pPr>
            <a:r>
              <a:rPr lang="en-US" altLang="ko-KR" sz="1600" b="1" dirty="0" smtClean="0">
                <a:solidFill>
                  <a:schemeClr val="bg1"/>
                </a:solidFill>
                <a:latin typeface="Arial" pitchFamily="34" charset="0"/>
                <a:cs typeface="Arial" pitchFamily="34" charset="0"/>
              </a:rPr>
              <a:t>Provide </a:t>
            </a:r>
            <a:r>
              <a:rPr lang="en-US" altLang="ko-KR" sz="1600" b="1" dirty="0">
                <a:solidFill>
                  <a:schemeClr val="bg1"/>
                </a:solidFill>
                <a:latin typeface="Arial" pitchFamily="34" charset="0"/>
                <a:cs typeface="Arial" pitchFamily="34" charset="0"/>
              </a:rPr>
              <a:t>stable </a:t>
            </a:r>
            <a:r>
              <a:rPr lang="en-US" altLang="ko-KR" sz="1600" b="1" dirty="0" smtClean="0">
                <a:solidFill>
                  <a:schemeClr val="bg1"/>
                </a:solidFill>
                <a:latin typeface="Arial" pitchFamily="34" charset="0"/>
                <a:cs typeface="Arial" pitchFamily="34" charset="0"/>
              </a:rPr>
              <a:t>technical infrastructure</a:t>
            </a:r>
            <a:endParaRPr lang="en-US" altLang="ko-KR" sz="1600" b="1" dirty="0">
              <a:solidFill>
                <a:schemeClr val="bg1"/>
              </a:solidFill>
              <a:latin typeface="Arial" pitchFamily="34" charset="0"/>
              <a:cs typeface="Arial" pitchFamily="34" charset="0"/>
            </a:endParaRPr>
          </a:p>
          <a:p>
            <a:pPr marL="180000" algn="ctr">
              <a:spcAft>
                <a:spcPts val="1200"/>
              </a:spcAft>
            </a:pPr>
            <a:r>
              <a:rPr lang="en-US" altLang="ko-KR" sz="1600" b="1" dirty="0" smtClean="0">
                <a:solidFill>
                  <a:schemeClr val="bg1"/>
                </a:solidFill>
                <a:latin typeface="Arial" pitchFamily="34" charset="0"/>
                <a:cs typeface="Arial" pitchFamily="34" charset="0"/>
              </a:rPr>
              <a:t> </a:t>
            </a:r>
            <a:endParaRPr lang="en-US" altLang="ko-KR" sz="1600" b="1" dirty="0">
              <a:solidFill>
                <a:schemeClr val="bg1"/>
              </a:solidFill>
              <a:latin typeface="Arial" pitchFamily="34" charset="0"/>
              <a:cs typeface="Arial" pitchFamily="34" charset="0"/>
            </a:endParaRPr>
          </a:p>
        </p:txBody>
      </p:sp>
      <p:sp>
        <p:nvSpPr>
          <p:cNvPr id="89" name="직사각형 88"/>
          <p:cNvSpPr/>
          <p:nvPr/>
        </p:nvSpPr>
        <p:spPr>
          <a:xfrm>
            <a:off x="3131840" y="4286256"/>
            <a:ext cx="2889717" cy="1692771"/>
          </a:xfrm>
          <a:prstGeom prst="rect">
            <a:avLst/>
          </a:prstGeom>
        </p:spPr>
        <p:txBody>
          <a:bodyPr wrap="square">
            <a:spAutoFit/>
          </a:bodyPr>
          <a:lstStyle/>
          <a:p>
            <a:pPr algn="ctr">
              <a:spcAft>
                <a:spcPts val="1200"/>
              </a:spcAft>
            </a:pPr>
            <a:r>
              <a:rPr lang="en-US" altLang="ko-KR" sz="2000" b="1" dirty="0" smtClean="0">
                <a:solidFill>
                  <a:srgbClr val="FFC000"/>
                </a:solidFill>
                <a:latin typeface="Arial" pitchFamily="34" charset="0"/>
                <a:cs typeface="Arial" pitchFamily="34" charset="0"/>
              </a:rPr>
              <a:t>Openness</a:t>
            </a:r>
          </a:p>
          <a:p>
            <a:pPr marL="180000" indent="-171450">
              <a:spcAft>
                <a:spcPts val="1200"/>
              </a:spcAft>
              <a:buFont typeface="Arial" pitchFamily="34" charset="0"/>
              <a:buChar char="•"/>
            </a:pPr>
            <a:r>
              <a:rPr lang="en-US" altLang="ko-KR" sz="1600" b="1" dirty="0" smtClean="0">
                <a:solidFill>
                  <a:schemeClr val="bg1"/>
                </a:solidFill>
                <a:latin typeface="Arial" pitchFamily="34" charset="0"/>
                <a:cs typeface="Arial" pitchFamily="34" charset="0"/>
              </a:rPr>
              <a:t>Ensure </a:t>
            </a:r>
            <a:r>
              <a:rPr lang="en-US" altLang="ko-KR" sz="1600" b="1" dirty="0">
                <a:solidFill>
                  <a:schemeClr val="bg1"/>
                </a:solidFill>
                <a:latin typeface="Arial" pitchFamily="34" charset="0"/>
                <a:cs typeface="Arial" pitchFamily="34" charset="0"/>
              </a:rPr>
              <a:t>the neutrality of </a:t>
            </a:r>
            <a:r>
              <a:rPr lang="en-US" altLang="ko-KR" sz="1600" b="1" dirty="0" smtClean="0">
                <a:solidFill>
                  <a:schemeClr val="bg1"/>
                </a:solidFill>
                <a:latin typeface="Arial" pitchFamily="34" charset="0"/>
                <a:cs typeface="Arial" pitchFamily="34" charset="0"/>
              </a:rPr>
              <a:t>eGovFrame</a:t>
            </a:r>
          </a:p>
          <a:p>
            <a:pPr marL="180000" indent="-171450">
              <a:spcAft>
                <a:spcPts val="1200"/>
              </a:spcAft>
              <a:buFont typeface="Arial" pitchFamily="34" charset="0"/>
              <a:buChar char="•"/>
            </a:pPr>
            <a:r>
              <a:rPr lang="en-US" altLang="ko-KR" sz="1600" b="1" dirty="0" smtClean="0">
                <a:solidFill>
                  <a:schemeClr val="bg1"/>
                </a:solidFill>
                <a:latin typeface="Arial" pitchFamily="34" charset="0"/>
                <a:cs typeface="Arial" pitchFamily="34" charset="0"/>
              </a:rPr>
              <a:t>Open </a:t>
            </a:r>
            <a:r>
              <a:rPr lang="en-US" altLang="ko-KR" sz="1600" b="1" dirty="0">
                <a:solidFill>
                  <a:schemeClr val="bg1"/>
                </a:solidFill>
                <a:latin typeface="Arial" pitchFamily="34" charset="0"/>
                <a:cs typeface="Arial" pitchFamily="34" charset="0"/>
              </a:rPr>
              <a:t>assets to the public </a:t>
            </a:r>
            <a:r>
              <a:rPr lang="en-US" altLang="ko-KR" sz="1600" b="1" dirty="0" smtClean="0">
                <a:solidFill>
                  <a:schemeClr val="bg1"/>
                </a:solidFill>
                <a:latin typeface="Arial" pitchFamily="34" charset="0"/>
                <a:cs typeface="Arial" pitchFamily="34" charset="0"/>
              </a:rPr>
              <a:t>&amp; encourage participation</a:t>
            </a:r>
            <a:endParaRPr lang="en-US" altLang="ko-KR" sz="1600" b="1" dirty="0">
              <a:solidFill>
                <a:schemeClr val="bg1"/>
              </a:solidFill>
              <a:latin typeface="Arial" pitchFamily="34" charset="0"/>
              <a:cs typeface="Arial" pitchFamily="34" charset="0"/>
            </a:endParaRPr>
          </a:p>
        </p:txBody>
      </p:sp>
      <p:sp>
        <p:nvSpPr>
          <p:cNvPr id="90" name="직사각형 89"/>
          <p:cNvSpPr/>
          <p:nvPr/>
        </p:nvSpPr>
        <p:spPr>
          <a:xfrm>
            <a:off x="5905302" y="4286256"/>
            <a:ext cx="2915170" cy="1692771"/>
          </a:xfrm>
          <a:prstGeom prst="rect">
            <a:avLst/>
          </a:prstGeom>
        </p:spPr>
        <p:txBody>
          <a:bodyPr wrap="square">
            <a:spAutoFit/>
          </a:bodyPr>
          <a:lstStyle/>
          <a:p>
            <a:pPr algn="ctr">
              <a:spcAft>
                <a:spcPts val="1200"/>
              </a:spcAft>
            </a:pPr>
            <a:r>
              <a:rPr lang="en-US" altLang="ko-KR" sz="2000" b="1" dirty="0" smtClean="0">
                <a:solidFill>
                  <a:srgbClr val="FFC000"/>
                </a:solidFill>
                <a:latin typeface="Arial" pitchFamily="34" charset="0"/>
                <a:cs typeface="Arial" pitchFamily="34" charset="0"/>
              </a:rPr>
              <a:t>Community</a:t>
            </a:r>
          </a:p>
          <a:p>
            <a:pPr marL="180000" indent="-171450">
              <a:spcAft>
                <a:spcPts val="1200"/>
              </a:spcAft>
              <a:buFont typeface="Arial" pitchFamily="34" charset="0"/>
              <a:buChar char="•"/>
            </a:pPr>
            <a:r>
              <a:rPr lang="en-US" altLang="ko-KR" sz="1600" b="1" dirty="0" smtClean="0">
                <a:solidFill>
                  <a:schemeClr val="bg1"/>
                </a:solidFill>
                <a:latin typeface="Arial" pitchFamily="34" charset="0"/>
                <a:cs typeface="Arial" pitchFamily="34" charset="0"/>
              </a:rPr>
              <a:t>Share SW tools </a:t>
            </a:r>
            <a:r>
              <a:rPr lang="en-US" altLang="ko-KR" sz="1600" b="1" dirty="0">
                <a:solidFill>
                  <a:schemeClr val="bg1"/>
                </a:solidFill>
                <a:latin typeface="Arial" pitchFamily="34" charset="0"/>
                <a:cs typeface="Arial" pitchFamily="34" charset="0"/>
              </a:rPr>
              <a:t>and technology by </a:t>
            </a:r>
            <a:r>
              <a:rPr lang="en-US" altLang="ko-KR" sz="1600" b="1" dirty="0" smtClean="0">
                <a:solidFill>
                  <a:schemeClr val="bg1"/>
                </a:solidFill>
                <a:latin typeface="Arial" pitchFamily="34" charset="0"/>
                <a:cs typeface="Arial" pitchFamily="34" charset="0"/>
              </a:rPr>
              <a:t>education </a:t>
            </a:r>
            <a:endParaRPr lang="en-US" altLang="ko-KR" sz="1600" b="1" dirty="0">
              <a:solidFill>
                <a:schemeClr val="bg1"/>
              </a:solidFill>
              <a:latin typeface="Arial" pitchFamily="34" charset="0"/>
              <a:cs typeface="Arial" pitchFamily="34" charset="0"/>
            </a:endParaRPr>
          </a:p>
          <a:p>
            <a:pPr marL="180000" indent="-171450">
              <a:spcAft>
                <a:spcPts val="1200"/>
              </a:spcAft>
              <a:buFont typeface="Arial" pitchFamily="34" charset="0"/>
              <a:buChar char="•"/>
            </a:pPr>
            <a:r>
              <a:rPr lang="en-US" altLang="ko-KR" sz="1600" b="1" dirty="0" smtClean="0">
                <a:solidFill>
                  <a:schemeClr val="bg1"/>
                </a:solidFill>
                <a:latin typeface="Arial" pitchFamily="34" charset="0"/>
                <a:cs typeface="Arial" pitchFamily="34" charset="0"/>
              </a:rPr>
              <a:t>Promote the utilization of eGovframe</a:t>
            </a:r>
            <a:endParaRPr lang="en-US" altLang="ko-KR" sz="1600" b="1" dirty="0">
              <a:solidFill>
                <a:schemeClr val="bg1"/>
              </a:solidFill>
              <a:latin typeface="Arial" pitchFamily="34" charset="0"/>
              <a:cs typeface="Arial" pitchFamily="34" charset="0"/>
            </a:endParaRPr>
          </a:p>
        </p:txBody>
      </p:sp>
      <p:sp>
        <p:nvSpPr>
          <p:cNvPr id="31" name="Rectangle 19"/>
          <p:cNvSpPr>
            <a:spLocks noChangeArrowheads="1"/>
          </p:cNvSpPr>
          <p:nvPr/>
        </p:nvSpPr>
        <p:spPr bwMode="auto">
          <a:xfrm>
            <a:off x="714348" y="785794"/>
            <a:ext cx="7429552" cy="45719"/>
          </a:xfrm>
          <a:prstGeom prst="rect">
            <a:avLst/>
          </a:prstGeom>
          <a:gradFill rotWithShape="0">
            <a:gsLst>
              <a:gs pos="0">
                <a:srgbClr val="8488C4"/>
              </a:gs>
              <a:gs pos="53000">
                <a:srgbClr val="D4DEFF"/>
              </a:gs>
              <a:gs pos="83000">
                <a:srgbClr val="D4DEFF"/>
              </a:gs>
              <a:gs pos="100000">
                <a:srgbClr val="96AB94"/>
              </a:gs>
            </a:gsLst>
            <a:lin ang="0" scaled="1"/>
          </a:gradFill>
          <a:ln w="9525">
            <a:noFill/>
            <a:miter lim="800000"/>
            <a:headEnd/>
            <a:tailEnd/>
          </a:ln>
        </p:spPr>
        <p:txBody>
          <a:bodyPr wrap="none" anchor="ctr"/>
          <a:lstStyle/>
          <a:p>
            <a:endParaRPr lang="ko-KR" altLang="en-US" dirty="0"/>
          </a:p>
        </p:txBody>
      </p:sp>
    </p:spTree>
    <p:extLst>
      <p:ext uri="{BB962C8B-B14F-4D97-AF65-F5344CB8AC3E}">
        <p14:creationId xmlns="" xmlns:p14="http://schemas.microsoft.com/office/powerpoint/2010/main" val="39885651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71800" y="0"/>
            <a:ext cx="6172200" cy="954107"/>
          </a:xfrm>
          <a:prstGeom prst="rect">
            <a:avLst/>
          </a:prstGeom>
          <a:noFill/>
        </p:spPr>
        <p:txBody>
          <a:bodyPr wrap="square" rtlCol="0">
            <a:spAutoFit/>
          </a:bodyPr>
          <a:lstStyle/>
          <a:p>
            <a:pPr algn="ctr"/>
            <a:r>
              <a:rPr lang="en-US" altLang="ko-KR" sz="2800" i="1" dirty="0" err="1" smtClean="0">
                <a:ln>
                  <a:solidFill>
                    <a:schemeClr val="bg1">
                      <a:lumMod val="75000"/>
                    </a:schemeClr>
                  </a:solidFill>
                </a:ln>
                <a:solidFill>
                  <a:srgbClr val="002060"/>
                </a:solidFill>
                <a:latin typeface="Arial Black" pitchFamily="34" charset="0"/>
                <a:cs typeface="Arial" pitchFamily="34" charset="0"/>
              </a:rPr>
              <a:t>eGovFrame</a:t>
            </a:r>
            <a:r>
              <a:rPr lang="en-US" altLang="ko-KR" sz="2800" i="1" dirty="0" smtClean="0">
                <a:ln>
                  <a:solidFill>
                    <a:schemeClr val="bg1">
                      <a:lumMod val="75000"/>
                    </a:schemeClr>
                  </a:solidFill>
                </a:ln>
                <a:solidFill>
                  <a:srgbClr val="002060"/>
                </a:solidFill>
                <a:latin typeface="Arial Black" pitchFamily="34" charset="0"/>
                <a:cs typeface="Arial" pitchFamily="34" charset="0"/>
              </a:rPr>
              <a:t> : </a:t>
            </a:r>
            <a:r>
              <a:rPr lang="en-US" altLang="ko-KR" sz="2800" i="1" smtClean="0">
                <a:ln>
                  <a:solidFill>
                    <a:schemeClr val="bg1">
                      <a:lumMod val="75000"/>
                    </a:schemeClr>
                  </a:solidFill>
                </a:ln>
                <a:solidFill>
                  <a:srgbClr val="002060"/>
                </a:solidFill>
                <a:latin typeface="Arial Black" pitchFamily="34" charset="0"/>
                <a:cs typeface="Arial" pitchFamily="34" charset="0"/>
              </a:rPr>
              <a:t>Four environments</a:t>
            </a:r>
            <a:endParaRPr lang="ko-KR" altLang="en-US" sz="1600" i="1" dirty="0">
              <a:ln>
                <a:solidFill>
                  <a:schemeClr val="bg1">
                    <a:lumMod val="75000"/>
                  </a:schemeClr>
                </a:solidFill>
              </a:ln>
              <a:solidFill>
                <a:srgbClr val="000000"/>
              </a:solidFill>
              <a:latin typeface="Arial Black" pitchFamily="34" charset="0"/>
              <a:cs typeface="Arial" pitchFamily="34" charset="0"/>
            </a:endParaRPr>
          </a:p>
        </p:txBody>
      </p:sp>
      <p:sp>
        <p:nvSpPr>
          <p:cNvPr id="2" name="직사각형 1"/>
          <p:cNvSpPr/>
          <p:nvPr/>
        </p:nvSpPr>
        <p:spPr>
          <a:xfrm>
            <a:off x="971550" y="1534631"/>
            <a:ext cx="7200900" cy="16966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graphicFrame>
        <p:nvGraphicFramePr>
          <p:cNvPr id="4" name="Group 68"/>
          <p:cNvGraphicFramePr>
            <a:graphicFrameLocks noGrp="1"/>
          </p:cNvGraphicFramePr>
          <p:nvPr>
            <p:extLst>
              <p:ext uri="{D42A27DB-BD31-4B8C-83A1-F6EECF244321}">
                <p14:modId xmlns="" xmlns:p14="http://schemas.microsoft.com/office/powerpoint/2010/main" val="1334413003"/>
              </p:ext>
            </p:extLst>
          </p:nvPr>
        </p:nvGraphicFramePr>
        <p:xfrm>
          <a:off x="964108" y="3375248"/>
          <a:ext cx="7200900" cy="2286000"/>
        </p:xfrm>
        <a:graphic>
          <a:graphicData uri="http://schemas.openxmlformats.org/drawingml/2006/table">
            <a:tbl>
              <a:tblPr>
                <a:tableStyleId>{D113A9D2-9D6B-4929-AA2D-F23B5EE8CBE7}</a:tableStyleId>
              </a:tblPr>
              <a:tblGrid>
                <a:gridCol w="1368202"/>
                <a:gridCol w="5832698"/>
              </a:tblGrid>
              <a:tr h="181658">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ko-KR" sz="1200" u="none" strike="noStrike" cap="none" normalizeH="0" baseline="0" dirty="0" smtClean="0">
                          <a:ln>
                            <a:noFill/>
                          </a:ln>
                          <a:effectLst/>
                          <a:latin typeface="Arial" pitchFamily="34" charset="0"/>
                          <a:cs typeface="Arial" pitchFamily="34" charset="0"/>
                        </a:rPr>
                        <a:t>Environment</a:t>
                      </a:r>
                      <a:endParaRPr kumimoji="1" lang="ko-KR" altLang="en-US" sz="1200" b="1" i="0" u="none" strike="noStrike" cap="none" normalizeH="0" baseline="0" dirty="0" smtClean="0">
                        <a:ln>
                          <a:noFill/>
                        </a:ln>
                        <a:solidFill>
                          <a:srgbClr val="000000"/>
                        </a:solidFill>
                        <a:effectLst/>
                        <a:latin typeface="Arial" pitchFamily="34" charset="0"/>
                        <a:ea typeface="맑은 고딕" pitchFamily="50" charset="-127"/>
                        <a:cs typeface="Arial" pitchFamily="34" charset="0"/>
                      </a:endParaRPr>
                    </a:p>
                  </a:txBody>
                  <a:tcPr anchor="ctr" horzOverflow="overflow">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ko-KR" sz="1200" u="none" strike="noStrike" cap="none" normalizeH="0" baseline="0" dirty="0" smtClean="0">
                          <a:ln>
                            <a:noFill/>
                          </a:ln>
                          <a:effectLst/>
                          <a:latin typeface="Arial" pitchFamily="34" charset="0"/>
                          <a:cs typeface="Arial" pitchFamily="34" charset="0"/>
                        </a:rPr>
                        <a:t>Description</a:t>
                      </a:r>
                      <a:endParaRPr kumimoji="1" lang="ko-KR" altLang="en-US" sz="1200" b="1" i="0" u="none" strike="noStrike" cap="none" normalizeH="0" baseline="0" dirty="0" smtClean="0">
                        <a:ln>
                          <a:noFill/>
                        </a:ln>
                        <a:solidFill>
                          <a:srgbClr val="000000"/>
                        </a:solidFill>
                        <a:effectLst/>
                        <a:latin typeface="Arial" pitchFamily="34" charset="0"/>
                        <a:ea typeface="맑은 고딕" pitchFamily="50" charset="-127"/>
                        <a:cs typeface="Arial" pitchFamily="34" charset="0"/>
                      </a:endParaRPr>
                    </a:p>
                  </a:txBody>
                  <a:tcPr anchor="ctr" horzOverflow="overflow">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r>
              <a:tr h="368157">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ko-KR" sz="1200" u="none" strike="noStrike" cap="none" normalizeH="0" baseline="0" dirty="0" smtClean="0">
                          <a:ln>
                            <a:noFill/>
                          </a:ln>
                          <a:effectLst/>
                          <a:latin typeface="Arial" pitchFamily="34" charset="0"/>
                          <a:cs typeface="Arial" pitchFamily="34" charset="0"/>
                        </a:rPr>
                        <a:t>Development Environment</a:t>
                      </a:r>
                      <a:endParaRPr kumimoji="1" lang="en-US" altLang="ko-KR" sz="1200" b="1" i="0" u="none" strike="noStrike" cap="none" normalizeH="0" baseline="0" dirty="0" smtClean="0">
                        <a:ln>
                          <a:noFill/>
                        </a:ln>
                        <a:solidFill>
                          <a:srgbClr val="000000"/>
                        </a:solidFill>
                        <a:effectLst/>
                        <a:latin typeface="Arial" pitchFamily="34" charset="0"/>
                        <a:ea typeface="맑은 고딕" pitchFamily="50" charset="-127"/>
                        <a:cs typeface="Arial" pitchFamily="34" charset="0"/>
                      </a:endParaRPr>
                    </a:p>
                  </a:txBody>
                  <a:tcPr anchor="ctr" horzOverflow="overflow">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c>
                  <a:txBody>
                    <a:bodyPr/>
                    <a:lstStyle/>
                    <a:p>
                      <a:r>
                        <a:rPr lang="en-US" altLang="ko-KR" sz="1200" dirty="0" smtClean="0">
                          <a:solidFill>
                            <a:sysClr val="windowText" lastClr="000000"/>
                          </a:solidFill>
                          <a:latin typeface="Arial" pitchFamily="34" charset="0"/>
                          <a:cs typeface="Arial" pitchFamily="34" charset="0"/>
                        </a:rPr>
                        <a:t>Provides the implementation(coding, debugging), test, distribution</a:t>
                      </a:r>
                      <a:r>
                        <a:rPr lang="en-US" altLang="ko-KR" sz="1200" baseline="0" dirty="0" smtClean="0">
                          <a:solidFill>
                            <a:sysClr val="windowText" lastClr="000000"/>
                          </a:solidFill>
                          <a:latin typeface="Arial" pitchFamily="34" charset="0"/>
                          <a:cs typeface="Arial" pitchFamily="34" charset="0"/>
                        </a:rPr>
                        <a:t> </a:t>
                      </a:r>
                      <a:r>
                        <a:rPr lang="en-US" altLang="ko-KR" sz="1200" dirty="0" smtClean="0">
                          <a:solidFill>
                            <a:sysClr val="windowText" lastClr="000000"/>
                          </a:solidFill>
                          <a:latin typeface="Arial" pitchFamily="34" charset="0"/>
                          <a:cs typeface="Arial" pitchFamily="34" charset="0"/>
                        </a:rPr>
                        <a:t>and configuration management tools for the effective development of applications based on the </a:t>
                      </a:r>
                      <a:r>
                        <a:rPr lang="en-US" altLang="ko-KR" sz="1200" dirty="0" err="1" smtClean="0">
                          <a:solidFill>
                            <a:sysClr val="windowText" lastClr="000000"/>
                          </a:solidFill>
                          <a:latin typeface="Arial" pitchFamily="34" charset="0"/>
                          <a:cs typeface="Arial" pitchFamily="34" charset="0"/>
                        </a:rPr>
                        <a:t>eGovFrame</a:t>
                      </a:r>
                      <a:r>
                        <a:rPr lang="en-US" altLang="ko-KR" sz="1200" dirty="0" smtClean="0">
                          <a:solidFill>
                            <a:sysClr val="windowText" lastClr="000000"/>
                          </a:solidFill>
                          <a:latin typeface="Arial" pitchFamily="34" charset="0"/>
                          <a:cs typeface="Arial" pitchFamily="34" charset="0"/>
                        </a:rPr>
                        <a:t> Runtime Environment.</a:t>
                      </a:r>
                      <a:endParaRPr lang="ko-KR" altLang="en-US" sz="1200" dirty="0" smtClean="0">
                        <a:solidFill>
                          <a:sysClr val="windowText" lastClr="000000"/>
                        </a:solidFill>
                        <a:latin typeface="Arial" pitchFamily="34" charset="0"/>
                        <a:cs typeface="Arial" pitchFamily="34" charset="0"/>
                      </a:endParaRPr>
                    </a:p>
                  </a:txBody>
                  <a:tcPr anchor="ctr" horzOverflow="overflow">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34514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ko-KR" sz="1200" u="none" strike="noStrike" cap="none" normalizeH="0" baseline="0" dirty="0" smtClean="0">
                          <a:ln>
                            <a:noFill/>
                          </a:ln>
                          <a:effectLst/>
                          <a:latin typeface="Arial" pitchFamily="34" charset="0"/>
                          <a:cs typeface="Arial" pitchFamily="34" charset="0"/>
                        </a:rPr>
                        <a:t>Runtime</a:t>
                      </a:r>
                    </a:p>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ko-KR" sz="1200" u="none" strike="noStrike" cap="none" normalizeH="0" baseline="0" dirty="0" smtClean="0">
                          <a:ln>
                            <a:noFill/>
                          </a:ln>
                          <a:effectLst/>
                          <a:latin typeface="Arial" pitchFamily="34" charset="0"/>
                          <a:cs typeface="Arial" pitchFamily="34" charset="0"/>
                        </a:rPr>
                        <a:t>Environment</a:t>
                      </a:r>
                      <a:endParaRPr kumimoji="1" lang="en-US" altLang="ko-KR" sz="1200" b="1" i="0" u="none" strike="noStrike" cap="none" normalizeH="0" baseline="0" dirty="0" smtClean="0">
                        <a:ln>
                          <a:noFill/>
                        </a:ln>
                        <a:solidFill>
                          <a:srgbClr val="000000"/>
                        </a:solidFill>
                        <a:effectLst/>
                        <a:latin typeface="Arial" pitchFamily="34" charset="0"/>
                        <a:ea typeface="맑은 고딕" pitchFamily="50" charset="-127"/>
                        <a:cs typeface="Arial" pitchFamily="34" charset="0"/>
                      </a:endParaRPr>
                    </a:p>
                  </a:txBody>
                  <a:tcPr anchor="ctr" horzOverflow="overflow">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c>
                  <a:txBody>
                    <a:bodyPr/>
                    <a:lstStyle/>
                    <a:p>
                      <a:pPr marL="0" marR="0" lvl="0" indent="0" algn="l" defTabSz="914400" rtl="0" eaLnBrk="1" fontAlgn="base" latinLnBrk="1" hangingPunct="1">
                        <a:lnSpc>
                          <a:spcPct val="100000"/>
                        </a:lnSpc>
                        <a:spcBef>
                          <a:spcPct val="0"/>
                        </a:spcBef>
                        <a:spcAft>
                          <a:spcPct val="0"/>
                        </a:spcAft>
                        <a:buClr>
                          <a:srgbClr val="000000"/>
                        </a:buClr>
                        <a:buSzTx/>
                        <a:buFontTx/>
                        <a:buNone/>
                        <a:tabLst/>
                      </a:pPr>
                      <a:r>
                        <a:rPr kumimoji="1" lang="en-US" altLang="ko-KR" sz="1200" u="none" strike="noStrike" cap="none" normalizeH="0" baseline="0" dirty="0" smtClean="0">
                          <a:ln>
                            <a:noFill/>
                          </a:ln>
                          <a:solidFill>
                            <a:sysClr val="windowText" lastClr="000000"/>
                          </a:solidFill>
                          <a:effectLst/>
                          <a:latin typeface="Arial" pitchFamily="34" charset="0"/>
                          <a:cs typeface="Arial" pitchFamily="34" charset="0"/>
                        </a:rPr>
                        <a:t>Provides common runtime modules for running the SW applications</a:t>
                      </a:r>
                      <a:endParaRPr kumimoji="1" lang="ko-KR" altLang="en-US" sz="1200" b="0" i="0" u="none" strike="noStrike" cap="none" normalizeH="0" baseline="0" dirty="0" smtClean="0">
                        <a:ln>
                          <a:noFill/>
                        </a:ln>
                        <a:solidFill>
                          <a:sysClr val="windowText" lastClr="000000"/>
                        </a:solidFill>
                        <a:effectLst/>
                        <a:latin typeface="Arial" pitchFamily="34" charset="0"/>
                        <a:ea typeface="맑은 고딕" pitchFamily="50" charset="-127"/>
                        <a:cs typeface="Arial" pitchFamily="34" charset="0"/>
                      </a:endParaRPr>
                    </a:p>
                  </a:txBody>
                  <a:tcPr anchor="ctr" horzOverflow="overflow">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344608">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ko-KR" sz="1200" u="none" strike="noStrike" cap="none" normalizeH="0" baseline="0" dirty="0" smtClean="0">
                          <a:ln>
                            <a:noFill/>
                          </a:ln>
                          <a:effectLst/>
                          <a:latin typeface="Arial" pitchFamily="34" charset="0"/>
                          <a:cs typeface="Arial" pitchFamily="34" charset="0"/>
                        </a:rPr>
                        <a:t>Operation environment</a:t>
                      </a:r>
                      <a:endParaRPr kumimoji="1" lang="en-US" altLang="ko-KR" sz="1200" b="1" i="0" u="none" strike="noStrike" cap="none" normalizeH="0" baseline="0" dirty="0" smtClean="0">
                        <a:ln>
                          <a:noFill/>
                        </a:ln>
                        <a:solidFill>
                          <a:srgbClr val="000000"/>
                        </a:solidFill>
                        <a:effectLst/>
                        <a:latin typeface="Arial" pitchFamily="34" charset="0"/>
                        <a:ea typeface="맑은 고딕" pitchFamily="50" charset="-127"/>
                        <a:cs typeface="Arial" pitchFamily="34" charset="0"/>
                      </a:endParaRPr>
                    </a:p>
                  </a:txBody>
                  <a:tcPr anchor="ctr" horzOverflow="overflow">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c>
                  <a:txBody>
                    <a:bodyPr/>
                    <a:lstStyle/>
                    <a:p>
                      <a:pPr marL="0" marR="0" lvl="0" indent="0" algn="l" defTabSz="914400" rtl="0" eaLnBrk="1" fontAlgn="base" latinLnBrk="1" hangingPunct="1">
                        <a:lnSpc>
                          <a:spcPct val="100000"/>
                        </a:lnSpc>
                        <a:spcBef>
                          <a:spcPct val="0"/>
                        </a:spcBef>
                        <a:spcAft>
                          <a:spcPct val="0"/>
                        </a:spcAft>
                        <a:buClr>
                          <a:srgbClr val="000000"/>
                        </a:buClr>
                        <a:buSzTx/>
                        <a:buFontTx/>
                        <a:buNone/>
                        <a:tabLst/>
                      </a:pPr>
                      <a:r>
                        <a:rPr kumimoji="1" lang="en-US" altLang="ko-KR" sz="1200" u="none" strike="noStrike" cap="none" normalizeH="0" baseline="0" dirty="0" smtClean="0">
                          <a:ln>
                            <a:noFill/>
                          </a:ln>
                          <a:solidFill>
                            <a:sysClr val="windowText" lastClr="000000"/>
                          </a:solidFill>
                          <a:effectLst/>
                          <a:latin typeface="Arial" pitchFamily="34" charset="0"/>
                          <a:cs typeface="Arial" pitchFamily="34" charset="0"/>
                        </a:rPr>
                        <a:t>Provides operational tools for monitoring and operating SW application based on </a:t>
                      </a:r>
                      <a:r>
                        <a:rPr kumimoji="1" lang="en-US" altLang="ko-KR" sz="1200" u="none" strike="noStrike" cap="none" normalizeH="0" baseline="0" dirty="0" err="1" smtClean="0">
                          <a:ln>
                            <a:noFill/>
                          </a:ln>
                          <a:solidFill>
                            <a:sysClr val="windowText" lastClr="000000"/>
                          </a:solidFill>
                          <a:effectLst/>
                          <a:latin typeface="Arial" pitchFamily="34" charset="0"/>
                          <a:cs typeface="Arial" pitchFamily="34" charset="0"/>
                        </a:rPr>
                        <a:t>eGovFrame</a:t>
                      </a:r>
                      <a:endParaRPr kumimoji="1" lang="ko-KR" altLang="en-US" sz="1200" b="0" i="0" u="none" strike="noStrike" cap="none" normalizeH="0" baseline="0" dirty="0" smtClean="0">
                        <a:ln>
                          <a:noFill/>
                        </a:ln>
                        <a:solidFill>
                          <a:sysClr val="windowText" lastClr="000000"/>
                        </a:solidFill>
                        <a:effectLst/>
                        <a:latin typeface="Arial" pitchFamily="34" charset="0"/>
                        <a:ea typeface="맑은 고딕" pitchFamily="50" charset="-127"/>
                        <a:cs typeface="Arial" pitchFamily="34" charset="0"/>
                      </a:endParaRPr>
                    </a:p>
                  </a:txBody>
                  <a:tcPr anchor="ctr" horzOverflow="overflow">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344608">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ko-KR" sz="1200" u="none" strike="noStrike" cap="none" normalizeH="0" baseline="0" dirty="0" smtClean="0">
                          <a:ln>
                            <a:noFill/>
                          </a:ln>
                          <a:effectLst/>
                          <a:latin typeface="Arial" pitchFamily="34" charset="0"/>
                          <a:cs typeface="Arial" pitchFamily="34" charset="0"/>
                        </a:rPr>
                        <a:t>Management</a:t>
                      </a:r>
                    </a:p>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ko-KR" sz="1200" u="none" strike="noStrike" cap="none" normalizeH="0" baseline="0" dirty="0" smtClean="0">
                          <a:ln>
                            <a:noFill/>
                          </a:ln>
                          <a:effectLst/>
                          <a:latin typeface="Arial" pitchFamily="34" charset="0"/>
                          <a:cs typeface="Arial" pitchFamily="34" charset="0"/>
                        </a:rPr>
                        <a:t>Environment</a:t>
                      </a:r>
                      <a:endParaRPr kumimoji="1" lang="en-US" altLang="ko-KR" sz="1200" b="1" i="0" u="none" strike="noStrike" cap="none" normalizeH="0" baseline="0" dirty="0" smtClean="0">
                        <a:ln>
                          <a:noFill/>
                        </a:ln>
                        <a:solidFill>
                          <a:srgbClr val="000000"/>
                        </a:solidFill>
                        <a:effectLst/>
                        <a:latin typeface="Arial" pitchFamily="34" charset="0"/>
                        <a:ea typeface="맑은 고딕" pitchFamily="50" charset="-127"/>
                        <a:cs typeface="Arial" pitchFamily="34" charset="0"/>
                      </a:endParaRPr>
                    </a:p>
                  </a:txBody>
                  <a:tcPr anchor="ctr" horzOverflow="overflow">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c>
                  <a:txBody>
                    <a:bodyPr/>
                    <a:lstStyle/>
                    <a:p>
                      <a:pPr marL="0" marR="0" lvl="0" indent="0" algn="l" defTabSz="914400" rtl="0" eaLnBrk="1" fontAlgn="base" latinLnBrk="1" hangingPunct="1">
                        <a:lnSpc>
                          <a:spcPct val="100000"/>
                        </a:lnSpc>
                        <a:spcBef>
                          <a:spcPct val="0"/>
                        </a:spcBef>
                        <a:spcAft>
                          <a:spcPct val="0"/>
                        </a:spcAft>
                        <a:buClr>
                          <a:srgbClr val="000000"/>
                        </a:buClr>
                        <a:buSzTx/>
                        <a:buFontTx/>
                        <a:buNone/>
                        <a:tabLst/>
                      </a:pPr>
                      <a:r>
                        <a:rPr kumimoji="1" lang="en-US" altLang="ko-KR" sz="1200" u="none" strike="noStrike" cap="none" normalizeH="0" baseline="0" dirty="0" smtClean="0">
                          <a:ln>
                            <a:noFill/>
                          </a:ln>
                          <a:solidFill>
                            <a:sysClr val="windowText" lastClr="000000"/>
                          </a:solidFill>
                          <a:effectLst/>
                          <a:latin typeface="Arial" pitchFamily="34" charset="0"/>
                          <a:cs typeface="Arial" pitchFamily="34" charset="0"/>
                        </a:rPr>
                        <a:t>Provides management tools for maintaining and improving efficiently </a:t>
                      </a:r>
                      <a:r>
                        <a:rPr kumimoji="1" lang="en-US" altLang="ko-KR" sz="1200" u="none" strike="noStrike" cap="none" normalizeH="0" baseline="0" dirty="0" err="1" smtClean="0">
                          <a:ln>
                            <a:noFill/>
                          </a:ln>
                          <a:solidFill>
                            <a:sysClr val="windowText" lastClr="000000"/>
                          </a:solidFill>
                          <a:effectLst/>
                          <a:latin typeface="Arial" pitchFamily="34" charset="0"/>
                          <a:cs typeface="Arial" pitchFamily="34" charset="0"/>
                        </a:rPr>
                        <a:t>eGovFrame</a:t>
                      </a:r>
                      <a:r>
                        <a:rPr kumimoji="1" lang="en-US" altLang="ko-KR" sz="1200" u="none" strike="noStrike" cap="none" normalizeH="0" baseline="0" dirty="0" smtClean="0">
                          <a:ln>
                            <a:noFill/>
                          </a:ln>
                          <a:solidFill>
                            <a:sysClr val="windowText" lastClr="000000"/>
                          </a:solidFill>
                          <a:effectLst/>
                          <a:latin typeface="Arial" pitchFamily="34" charset="0"/>
                          <a:cs typeface="Arial" pitchFamily="34" charset="0"/>
                        </a:rPr>
                        <a:t> </a:t>
                      </a:r>
                      <a:r>
                        <a:rPr kumimoji="1" lang="ko-KR" altLang="en-US" sz="1200" u="none" strike="noStrike" cap="none" normalizeH="0" baseline="0" dirty="0" smtClean="0">
                          <a:ln>
                            <a:noFill/>
                          </a:ln>
                          <a:solidFill>
                            <a:sysClr val="windowText" lastClr="000000"/>
                          </a:solidFill>
                          <a:effectLst/>
                          <a:latin typeface="Arial" pitchFamily="34" charset="0"/>
                          <a:cs typeface="Arial" pitchFamily="34" charset="0"/>
                        </a:rPr>
                        <a:t> </a:t>
                      </a:r>
                      <a:endParaRPr kumimoji="1" lang="ko-KR" altLang="en-US" sz="1200" b="0" i="0" u="none" strike="noStrike" cap="none" normalizeH="0" baseline="0" dirty="0" smtClean="0">
                        <a:ln>
                          <a:noFill/>
                        </a:ln>
                        <a:solidFill>
                          <a:sysClr val="windowText" lastClr="000000"/>
                        </a:solidFill>
                        <a:effectLst/>
                        <a:latin typeface="Arial" pitchFamily="34" charset="0"/>
                        <a:ea typeface="맑은 고딕" pitchFamily="50" charset="-127"/>
                        <a:cs typeface="Arial" pitchFamily="34" charset="0"/>
                      </a:endParaRPr>
                    </a:p>
                  </a:txBody>
                  <a:tcPr anchor="ctr" horzOverflow="overflow">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bl>
          </a:graphicData>
        </a:graphic>
      </p:graphicFrame>
      <p:sp>
        <p:nvSpPr>
          <p:cNvPr id="7" name="직사각형 6"/>
          <p:cNvSpPr/>
          <p:nvPr/>
        </p:nvSpPr>
        <p:spPr>
          <a:xfrm>
            <a:off x="1046874" y="1606639"/>
            <a:ext cx="1656184" cy="155264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a:p>
        </p:txBody>
      </p:sp>
      <p:sp>
        <p:nvSpPr>
          <p:cNvPr id="10" name="직사각형 9"/>
          <p:cNvSpPr/>
          <p:nvPr/>
        </p:nvSpPr>
        <p:spPr>
          <a:xfrm>
            <a:off x="4638203" y="1607036"/>
            <a:ext cx="1656184" cy="15526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p>
        </p:txBody>
      </p:sp>
      <p:pic>
        <p:nvPicPr>
          <p:cNvPr id="12" name="Picture 7"/>
          <p:cNvPicPr>
            <a:picLocks noChangeArrowheads="1"/>
          </p:cNvPicPr>
          <p:nvPr/>
        </p:nvPicPr>
        <p:blipFill>
          <a:blip r:embed="rId3" cstate="print">
            <a:duotone>
              <a:prstClr val="black"/>
              <a:schemeClr val="accent3">
                <a:tint val="45000"/>
                <a:satMod val="400000"/>
              </a:schemeClr>
            </a:duotone>
            <a:extLst>
              <a:ext uri="{28A0092B-C50C-407E-A947-70E740481C1C}">
                <a14:useLocalDpi xmlns="" xmlns:a14="http://schemas.microsoft.com/office/drawing/2010/main" val="0"/>
              </a:ext>
            </a:extLst>
          </a:blip>
          <a:srcRect/>
          <a:stretch>
            <a:fillRect/>
          </a:stretch>
        </p:blipFill>
        <p:spPr bwMode="auto">
          <a:xfrm>
            <a:off x="1688501" y="2089468"/>
            <a:ext cx="372930" cy="6624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4" name="Picture 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279830" y="2089468"/>
            <a:ext cx="372930" cy="6624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8" name="Rectangle 18"/>
          <p:cNvSpPr>
            <a:spLocks noChangeArrowheads="1"/>
          </p:cNvSpPr>
          <p:nvPr/>
        </p:nvSpPr>
        <p:spPr bwMode="gray">
          <a:xfrm>
            <a:off x="862849" y="1629227"/>
            <a:ext cx="2024234" cy="510778"/>
          </a:xfrm>
          <a:prstGeom prst="roundRect">
            <a:avLst/>
          </a:prstGeom>
          <a:noFill/>
          <a:ln>
            <a:noFill/>
            <a:headEnd/>
            <a:tailEnd/>
          </a:ln>
          <a:effectLst/>
        </p:spPr>
        <p:style>
          <a:lnRef idx="3">
            <a:schemeClr val="lt1"/>
          </a:lnRef>
          <a:fillRef idx="1">
            <a:schemeClr val="accent5"/>
          </a:fillRef>
          <a:effectRef idx="1">
            <a:schemeClr val="accent5"/>
          </a:effectRef>
          <a:fontRef idx="minor">
            <a:schemeClr val="lt1"/>
          </a:fontRef>
        </p:style>
        <p:txBody>
          <a:bodyPr wrap="square">
            <a:spAutoFit/>
          </a:bodyPr>
          <a:lstStyle>
            <a:defPPr>
              <a:defRPr lang="ko-KR"/>
            </a:defPPr>
            <a:lvl1pPr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1pPr>
            <a:lvl2pPr marL="4572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2pPr>
            <a:lvl3pPr marL="9144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3pPr>
            <a:lvl4pPr marL="13716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4pPr>
            <a:lvl5pPr marL="18288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5pPr>
            <a:lvl6pPr marL="2286000" algn="l" defTabSz="914400" rtl="0" eaLnBrk="1" latinLnBrk="1" hangingPunct="1">
              <a:defRPr kumimoji="1" sz="1400" kern="1200">
                <a:solidFill>
                  <a:srgbClr val="000000"/>
                </a:solidFill>
                <a:latin typeface="HY견고딕" pitchFamily="18" charset="-127"/>
                <a:ea typeface="굴림" pitchFamily="50" charset="-127"/>
                <a:cs typeface="+mn-cs"/>
              </a:defRPr>
            </a:lvl6pPr>
            <a:lvl7pPr marL="2743200" algn="l" defTabSz="914400" rtl="0" eaLnBrk="1" latinLnBrk="1" hangingPunct="1">
              <a:defRPr kumimoji="1" sz="1400" kern="1200">
                <a:solidFill>
                  <a:srgbClr val="000000"/>
                </a:solidFill>
                <a:latin typeface="HY견고딕" pitchFamily="18" charset="-127"/>
                <a:ea typeface="굴림" pitchFamily="50" charset="-127"/>
                <a:cs typeface="+mn-cs"/>
              </a:defRPr>
            </a:lvl7pPr>
            <a:lvl8pPr marL="3200400" algn="l" defTabSz="914400" rtl="0" eaLnBrk="1" latinLnBrk="1" hangingPunct="1">
              <a:defRPr kumimoji="1" sz="1400" kern="1200">
                <a:solidFill>
                  <a:srgbClr val="000000"/>
                </a:solidFill>
                <a:latin typeface="HY견고딕" pitchFamily="18" charset="-127"/>
                <a:ea typeface="굴림" pitchFamily="50" charset="-127"/>
                <a:cs typeface="+mn-cs"/>
              </a:defRPr>
            </a:lvl8pPr>
            <a:lvl9pPr marL="3657600" algn="l" defTabSz="914400" rtl="0" eaLnBrk="1" latinLnBrk="1" hangingPunct="1">
              <a:defRPr kumimoji="1" sz="1400" kern="1200">
                <a:solidFill>
                  <a:srgbClr val="000000"/>
                </a:solidFill>
                <a:latin typeface="HY견고딕" pitchFamily="18" charset="-127"/>
                <a:ea typeface="굴림" pitchFamily="50" charset="-127"/>
                <a:cs typeface="+mn-cs"/>
              </a:defRPr>
            </a:lvl9pPr>
          </a:lstStyle>
          <a:p>
            <a:pPr algn="ctr">
              <a:spcBef>
                <a:spcPts val="0"/>
              </a:spcBef>
              <a:defRPr/>
            </a:pPr>
            <a:r>
              <a:rPr lang="en-US" altLang="ko-KR" sz="1200" b="1" dirty="0" smtClean="0">
                <a:latin typeface="Arial" pitchFamily="34" charset="0"/>
                <a:ea typeface="맑은 고딕" pitchFamily="50" charset="-127"/>
                <a:cs typeface="Arial" pitchFamily="34" charset="0"/>
              </a:rPr>
              <a:t>Development </a:t>
            </a:r>
          </a:p>
          <a:p>
            <a:pPr algn="ctr">
              <a:spcBef>
                <a:spcPts val="0"/>
              </a:spcBef>
              <a:defRPr/>
            </a:pPr>
            <a:r>
              <a:rPr lang="en-US" altLang="ko-KR" sz="1200" b="1" dirty="0" smtClean="0">
                <a:latin typeface="Arial" pitchFamily="34" charset="0"/>
                <a:ea typeface="맑은 고딕" pitchFamily="50" charset="-127"/>
                <a:cs typeface="Arial" pitchFamily="34" charset="0"/>
              </a:rPr>
              <a:t>Environment</a:t>
            </a:r>
            <a:endParaRPr lang="ko-KR" altLang="en-US" sz="1200" b="1" dirty="0">
              <a:latin typeface="Arial" pitchFamily="34" charset="0"/>
              <a:ea typeface="맑은 고딕" pitchFamily="50" charset="-127"/>
              <a:cs typeface="Arial" pitchFamily="34" charset="0"/>
            </a:endParaRPr>
          </a:p>
        </p:txBody>
      </p:sp>
      <p:sp>
        <p:nvSpPr>
          <p:cNvPr id="20" name="Rectangle 18"/>
          <p:cNvSpPr>
            <a:spLocks noChangeArrowheads="1"/>
          </p:cNvSpPr>
          <p:nvPr/>
        </p:nvSpPr>
        <p:spPr bwMode="gray">
          <a:xfrm>
            <a:off x="4454178" y="1629227"/>
            <a:ext cx="2024234" cy="510778"/>
          </a:xfrm>
          <a:prstGeom prst="roundRect">
            <a:avLst/>
          </a:prstGeom>
          <a:noFill/>
          <a:ln>
            <a:noFill/>
            <a:headEnd/>
            <a:tailEnd/>
          </a:ln>
          <a:effectLst/>
        </p:spPr>
        <p:style>
          <a:lnRef idx="3">
            <a:schemeClr val="lt1"/>
          </a:lnRef>
          <a:fillRef idx="1">
            <a:schemeClr val="accent5"/>
          </a:fillRef>
          <a:effectRef idx="1">
            <a:schemeClr val="accent5"/>
          </a:effectRef>
          <a:fontRef idx="minor">
            <a:schemeClr val="lt1"/>
          </a:fontRef>
        </p:style>
        <p:txBody>
          <a:bodyPr wrap="square">
            <a:spAutoFit/>
          </a:bodyPr>
          <a:lstStyle>
            <a:defPPr>
              <a:defRPr lang="ko-KR"/>
            </a:defPPr>
            <a:lvl1pPr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1pPr>
            <a:lvl2pPr marL="4572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2pPr>
            <a:lvl3pPr marL="9144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3pPr>
            <a:lvl4pPr marL="13716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4pPr>
            <a:lvl5pPr marL="18288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5pPr>
            <a:lvl6pPr marL="2286000" algn="l" defTabSz="914400" rtl="0" eaLnBrk="1" latinLnBrk="1" hangingPunct="1">
              <a:defRPr kumimoji="1" sz="1400" kern="1200">
                <a:solidFill>
                  <a:srgbClr val="000000"/>
                </a:solidFill>
                <a:latin typeface="HY견고딕" pitchFamily="18" charset="-127"/>
                <a:ea typeface="굴림" pitchFamily="50" charset="-127"/>
                <a:cs typeface="+mn-cs"/>
              </a:defRPr>
            </a:lvl6pPr>
            <a:lvl7pPr marL="2743200" algn="l" defTabSz="914400" rtl="0" eaLnBrk="1" latinLnBrk="1" hangingPunct="1">
              <a:defRPr kumimoji="1" sz="1400" kern="1200">
                <a:solidFill>
                  <a:srgbClr val="000000"/>
                </a:solidFill>
                <a:latin typeface="HY견고딕" pitchFamily="18" charset="-127"/>
                <a:ea typeface="굴림" pitchFamily="50" charset="-127"/>
                <a:cs typeface="+mn-cs"/>
              </a:defRPr>
            </a:lvl7pPr>
            <a:lvl8pPr marL="3200400" algn="l" defTabSz="914400" rtl="0" eaLnBrk="1" latinLnBrk="1" hangingPunct="1">
              <a:defRPr kumimoji="1" sz="1400" kern="1200">
                <a:solidFill>
                  <a:srgbClr val="000000"/>
                </a:solidFill>
                <a:latin typeface="HY견고딕" pitchFamily="18" charset="-127"/>
                <a:ea typeface="굴림" pitchFamily="50" charset="-127"/>
                <a:cs typeface="+mn-cs"/>
              </a:defRPr>
            </a:lvl8pPr>
            <a:lvl9pPr marL="3657600" algn="l" defTabSz="914400" rtl="0" eaLnBrk="1" latinLnBrk="1" hangingPunct="1">
              <a:defRPr kumimoji="1" sz="1400" kern="1200">
                <a:solidFill>
                  <a:srgbClr val="000000"/>
                </a:solidFill>
                <a:latin typeface="HY견고딕" pitchFamily="18" charset="-127"/>
                <a:ea typeface="굴림" pitchFamily="50" charset="-127"/>
                <a:cs typeface="+mn-cs"/>
              </a:defRPr>
            </a:lvl9pPr>
          </a:lstStyle>
          <a:p>
            <a:pPr algn="ctr">
              <a:spcBef>
                <a:spcPts val="0"/>
              </a:spcBef>
              <a:defRPr/>
            </a:pPr>
            <a:r>
              <a:rPr lang="en-US" altLang="ko-KR" sz="1200" b="1" dirty="0" smtClean="0">
                <a:latin typeface="Arial" pitchFamily="34" charset="0"/>
                <a:ea typeface="맑은 고딕" pitchFamily="50" charset="-127"/>
                <a:cs typeface="Arial" pitchFamily="34" charset="0"/>
              </a:rPr>
              <a:t>Operation </a:t>
            </a:r>
          </a:p>
          <a:p>
            <a:pPr algn="ctr">
              <a:spcBef>
                <a:spcPts val="0"/>
              </a:spcBef>
              <a:defRPr/>
            </a:pPr>
            <a:r>
              <a:rPr lang="en-US" altLang="ko-KR" sz="1200" b="1" dirty="0" smtClean="0">
                <a:latin typeface="Arial" pitchFamily="34" charset="0"/>
                <a:ea typeface="맑은 고딕" pitchFamily="50" charset="-127"/>
                <a:cs typeface="Arial" pitchFamily="34" charset="0"/>
              </a:rPr>
              <a:t>Environment</a:t>
            </a:r>
            <a:endParaRPr lang="ko-KR" altLang="en-US" sz="1200" b="1" dirty="0">
              <a:latin typeface="Arial" pitchFamily="34" charset="0"/>
              <a:ea typeface="맑은 고딕" pitchFamily="50" charset="-127"/>
              <a:cs typeface="Arial" pitchFamily="34" charset="0"/>
            </a:endParaRPr>
          </a:p>
        </p:txBody>
      </p:sp>
      <p:sp>
        <p:nvSpPr>
          <p:cNvPr id="24" name="Rectangle 18"/>
          <p:cNvSpPr>
            <a:spLocks noChangeArrowheads="1"/>
          </p:cNvSpPr>
          <p:nvPr/>
        </p:nvSpPr>
        <p:spPr bwMode="gray">
          <a:xfrm>
            <a:off x="906124" y="2758767"/>
            <a:ext cx="2024234" cy="306467"/>
          </a:xfrm>
          <a:prstGeom prst="roundRect">
            <a:avLst/>
          </a:prstGeom>
          <a:noFill/>
          <a:ln>
            <a:noFill/>
            <a:headEnd/>
            <a:tailEnd/>
          </a:ln>
          <a:effectLst/>
        </p:spPr>
        <p:style>
          <a:lnRef idx="3">
            <a:schemeClr val="lt1"/>
          </a:lnRef>
          <a:fillRef idx="1">
            <a:schemeClr val="accent5"/>
          </a:fillRef>
          <a:effectRef idx="1">
            <a:schemeClr val="accent5"/>
          </a:effectRef>
          <a:fontRef idx="minor">
            <a:schemeClr val="lt1"/>
          </a:fontRef>
        </p:style>
        <p:txBody>
          <a:bodyPr wrap="square">
            <a:spAutoFit/>
          </a:bodyPr>
          <a:lstStyle>
            <a:defPPr>
              <a:defRPr lang="ko-KR"/>
            </a:defPPr>
            <a:lvl1pPr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1pPr>
            <a:lvl2pPr marL="4572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2pPr>
            <a:lvl3pPr marL="9144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3pPr>
            <a:lvl4pPr marL="13716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4pPr>
            <a:lvl5pPr marL="18288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5pPr>
            <a:lvl6pPr marL="2286000" algn="l" defTabSz="914400" rtl="0" eaLnBrk="1" latinLnBrk="1" hangingPunct="1">
              <a:defRPr kumimoji="1" sz="1400" kern="1200">
                <a:solidFill>
                  <a:srgbClr val="000000"/>
                </a:solidFill>
                <a:latin typeface="HY견고딕" pitchFamily="18" charset="-127"/>
                <a:ea typeface="굴림" pitchFamily="50" charset="-127"/>
                <a:cs typeface="+mn-cs"/>
              </a:defRPr>
            </a:lvl6pPr>
            <a:lvl7pPr marL="2743200" algn="l" defTabSz="914400" rtl="0" eaLnBrk="1" latinLnBrk="1" hangingPunct="1">
              <a:defRPr kumimoji="1" sz="1400" kern="1200">
                <a:solidFill>
                  <a:srgbClr val="000000"/>
                </a:solidFill>
                <a:latin typeface="HY견고딕" pitchFamily="18" charset="-127"/>
                <a:ea typeface="굴림" pitchFamily="50" charset="-127"/>
                <a:cs typeface="+mn-cs"/>
              </a:defRPr>
            </a:lvl7pPr>
            <a:lvl8pPr marL="3200400" algn="l" defTabSz="914400" rtl="0" eaLnBrk="1" latinLnBrk="1" hangingPunct="1">
              <a:defRPr kumimoji="1" sz="1400" kern="1200">
                <a:solidFill>
                  <a:srgbClr val="000000"/>
                </a:solidFill>
                <a:latin typeface="HY견고딕" pitchFamily="18" charset="-127"/>
                <a:ea typeface="굴림" pitchFamily="50" charset="-127"/>
                <a:cs typeface="+mn-cs"/>
              </a:defRPr>
            </a:lvl8pPr>
            <a:lvl9pPr marL="3657600" algn="l" defTabSz="914400" rtl="0" eaLnBrk="1" latinLnBrk="1" hangingPunct="1">
              <a:defRPr kumimoji="1" sz="1400" kern="1200">
                <a:solidFill>
                  <a:srgbClr val="000000"/>
                </a:solidFill>
                <a:latin typeface="HY견고딕" pitchFamily="18" charset="-127"/>
                <a:ea typeface="굴림" pitchFamily="50" charset="-127"/>
                <a:cs typeface="+mn-cs"/>
              </a:defRPr>
            </a:lvl9pPr>
          </a:lstStyle>
          <a:p>
            <a:pPr algn="ctr">
              <a:spcBef>
                <a:spcPts val="0"/>
              </a:spcBef>
              <a:defRPr/>
            </a:pPr>
            <a:r>
              <a:rPr lang="en-US" altLang="ko-KR" sz="1200" dirty="0" smtClean="0">
                <a:latin typeface="Arial" pitchFamily="34" charset="0"/>
                <a:ea typeface="맑은 고딕" pitchFamily="50" charset="-127"/>
                <a:cs typeface="Arial" pitchFamily="34" charset="0"/>
              </a:rPr>
              <a:t>SW Developers</a:t>
            </a:r>
            <a:endParaRPr lang="ko-KR" altLang="en-US" sz="1200" dirty="0">
              <a:latin typeface="Arial" pitchFamily="34" charset="0"/>
              <a:ea typeface="맑은 고딕" pitchFamily="50" charset="-127"/>
              <a:cs typeface="Arial" pitchFamily="34" charset="0"/>
            </a:endParaRPr>
          </a:p>
        </p:txBody>
      </p:sp>
      <p:grpSp>
        <p:nvGrpSpPr>
          <p:cNvPr id="3" name="그룹 5"/>
          <p:cNvGrpSpPr/>
          <p:nvPr/>
        </p:nvGrpSpPr>
        <p:grpSpPr>
          <a:xfrm>
            <a:off x="6239206" y="1606639"/>
            <a:ext cx="2024235" cy="1552644"/>
            <a:chOff x="4459982" y="1606639"/>
            <a:chExt cx="2024235" cy="1552644"/>
          </a:xfrm>
        </p:grpSpPr>
        <p:sp>
          <p:nvSpPr>
            <p:cNvPr id="8" name="직사각형 7"/>
            <p:cNvSpPr/>
            <p:nvPr/>
          </p:nvSpPr>
          <p:spPr>
            <a:xfrm>
              <a:off x="4644008" y="1606639"/>
              <a:ext cx="1656184" cy="155264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pic>
          <p:nvPicPr>
            <p:cNvPr id="13" name="Picture 7"/>
            <p:cNvPicPr>
              <a:picLocks noChangeArrowheads="1"/>
            </p:cNvPicPr>
            <p:nvPr/>
          </p:nvPicPr>
          <p:blipFill>
            <a:blip r:embed="rId3" cstate="print">
              <a:duotone>
                <a:prstClr val="black"/>
                <a:schemeClr val="accent4">
                  <a:tint val="45000"/>
                  <a:satMod val="400000"/>
                </a:schemeClr>
              </a:duotone>
              <a:extLst>
                <a:ext uri="{28A0092B-C50C-407E-A947-70E740481C1C}">
                  <a14:useLocalDpi xmlns="" xmlns:a14="http://schemas.microsoft.com/office/drawing/2010/main" val="0"/>
                </a:ext>
              </a:extLst>
            </a:blip>
            <a:srcRect/>
            <a:stretch>
              <a:fillRect/>
            </a:stretch>
          </p:blipFill>
          <p:spPr bwMode="auto">
            <a:xfrm>
              <a:off x="5285635" y="2089468"/>
              <a:ext cx="372930" cy="6624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9" name="Rectangle 18"/>
            <p:cNvSpPr>
              <a:spLocks noChangeArrowheads="1"/>
            </p:cNvSpPr>
            <p:nvPr/>
          </p:nvSpPr>
          <p:spPr bwMode="gray">
            <a:xfrm>
              <a:off x="4459982" y="1629227"/>
              <a:ext cx="2024234" cy="510778"/>
            </a:xfrm>
            <a:prstGeom prst="roundRect">
              <a:avLst/>
            </a:prstGeom>
            <a:noFill/>
            <a:ln>
              <a:noFill/>
              <a:headEnd/>
              <a:tailEnd/>
            </a:ln>
            <a:effectLst/>
          </p:spPr>
          <p:style>
            <a:lnRef idx="3">
              <a:schemeClr val="lt1"/>
            </a:lnRef>
            <a:fillRef idx="1">
              <a:schemeClr val="accent5"/>
            </a:fillRef>
            <a:effectRef idx="1">
              <a:schemeClr val="accent5"/>
            </a:effectRef>
            <a:fontRef idx="minor">
              <a:schemeClr val="lt1"/>
            </a:fontRef>
          </p:style>
          <p:txBody>
            <a:bodyPr wrap="square">
              <a:spAutoFit/>
            </a:bodyPr>
            <a:lstStyle>
              <a:defPPr>
                <a:defRPr lang="ko-KR"/>
              </a:defPPr>
              <a:lvl1pPr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1pPr>
              <a:lvl2pPr marL="4572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2pPr>
              <a:lvl3pPr marL="9144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3pPr>
              <a:lvl4pPr marL="13716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4pPr>
              <a:lvl5pPr marL="18288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5pPr>
              <a:lvl6pPr marL="2286000" algn="l" defTabSz="914400" rtl="0" eaLnBrk="1" latinLnBrk="1" hangingPunct="1">
                <a:defRPr kumimoji="1" sz="1400" kern="1200">
                  <a:solidFill>
                    <a:srgbClr val="000000"/>
                  </a:solidFill>
                  <a:latin typeface="HY견고딕" pitchFamily="18" charset="-127"/>
                  <a:ea typeface="굴림" pitchFamily="50" charset="-127"/>
                  <a:cs typeface="+mn-cs"/>
                </a:defRPr>
              </a:lvl6pPr>
              <a:lvl7pPr marL="2743200" algn="l" defTabSz="914400" rtl="0" eaLnBrk="1" latinLnBrk="1" hangingPunct="1">
                <a:defRPr kumimoji="1" sz="1400" kern="1200">
                  <a:solidFill>
                    <a:srgbClr val="000000"/>
                  </a:solidFill>
                  <a:latin typeface="HY견고딕" pitchFamily="18" charset="-127"/>
                  <a:ea typeface="굴림" pitchFamily="50" charset="-127"/>
                  <a:cs typeface="+mn-cs"/>
                </a:defRPr>
              </a:lvl7pPr>
              <a:lvl8pPr marL="3200400" algn="l" defTabSz="914400" rtl="0" eaLnBrk="1" latinLnBrk="1" hangingPunct="1">
                <a:defRPr kumimoji="1" sz="1400" kern="1200">
                  <a:solidFill>
                    <a:srgbClr val="000000"/>
                  </a:solidFill>
                  <a:latin typeface="HY견고딕" pitchFamily="18" charset="-127"/>
                  <a:ea typeface="굴림" pitchFamily="50" charset="-127"/>
                  <a:cs typeface="+mn-cs"/>
                </a:defRPr>
              </a:lvl8pPr>
              <a:lvl9pPr marL="3657600" algn="l" defTabSz="914400" rtl="0" eaLnBrk="1" latinLnBrk="1" hangingPunct="1">
                <a:defRPr kumimoji="1" sz="1400" kern="1200">
                  <a:solidFill>
                    <a:srgbClr val="000000"/>
                  </a:solidFill>
                  <a:latin typeface="HY견고딕" pitchFamily="18" charset="-127"/>
                  <a:ea typeface="굴림" pitchFamily="50" charset="-127"/>
                  <a:cs typeface="+mn-cs"/>
                </a:defRPr>
              </a:lvl9pPr>
            </a:lstStyle>
            <a:p>
              <a:pPr algn="ctr">
                <a:spcBef>
                  <a:spcPts val="0"/>
                </a:spcBef>
                <a:defRPr/>
              </a:pPr>
              <a:r>
                <a:rPr lang="en-US" altLang="ko-KR" sz="1200" b="1" dirty="0" smtClean="0">
                  <a:latin typeface="Arial" pitchFamily="34" charset="0"/>
                  <a:ea typeface="맑은 고딕" pitchFamily="50" charset="-127"/>
                  <a:cs typeface="Arial" pitchFamily="34" charset="0"/>
                </a:rPr>
                <a:t>Management </a:t>
              </a:r>
            </a:p>
            <a:p>
              <a:pPr algn="ctr">
                <a:spcBef>
                  <a:spcPts val="0"/>
                </a:spcBef>
                <a:defRPr/>
              </a:pPr>
              <a:r>
                <a:rPr lang="en-US" altLang="ko-KR" sz="1200" b="1" dirty="0" smtClean="0">
                  <a:latin typeface="Arial" pitchFamily="34" charset="0"/>
                  <a:ea typeface="맑은 고딕" pitchFamily="50" charset="-127"/>
                  <a:cs typeface="Arial" pitchFamily="34" charset="0"/>
                </a:rPr>
                <a:t>Environment</a:t>
              </a:r>
              <a:endParaRPr lang="ko-KR" altLang="en-US" sz="1200" b="1" dirty="0">
                <a:latin typeface="Arial" pitchFamily="34" charset="0"/>
                <a:ea typeface="맑은 고딕" pitchFamily="50" charset="-127"/>
                <a:cs typeface="Arial" pitchFamily="34" charset="0"/>
              </a:endParaRPr>
            </a:p>
          </p:txBody>
        </p:sp>
        <p:sp>
          <p:nvSpPr>
            <p:cNvPr id="25" name="Rectangle 18"/>
            <p:cNvSpPr>
              <a:spLocks noChangeArrowheads="1"/>
            </p:cNvSpPr>
            <p:nvPr/>
          </p:nvSpPr>
          <p:spPr bwMode="gray">
            <a:xfrm>
              <a:off x="4459983" y="2758767"/>
              <a:ext cx="2024234" cy="306467"/>
            </a:xfrm>
            <a:prstGeom prst="roundRect">
              <a:avLst/>
            </a:prstGeom>
            <a:noFill/>
            <a:ln>
              <a:noFill/>
              <a:headEnd/>
              <a:tailEnd/>
            </a:ln>
            <a:effectLst/>
          </p:spPr>
          <p:style>
            <a:lnRef idx="3">
              <a:schemeClr val="lt1"/>
            </a:lnRef>
            <a:fillRef idx="1">
              <a:schemeClr val="accent5"/>
            </a:fillRef>
            <a:effectRef idx="1">
              <a:schemeClr val="accent5"/>
            </a:effectRef>
            <a:fontRef idx="minor">
              <a:schemeClr val="lt1"/>
            </a:fontRef>
          </p:style>
          <p:txBody>
            <a:bodyPr wrap="square">
              <a:spAutoFit/>
            </a:bodyPr>
            <a:lstStyle>
              <a:defPPr>
                <a:defRPr lang="ko-KR"/>
              </a:defPPr>
              <a:lvl1pPr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1pPr>
              <a:lvl2pPr marL="4572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2pPr>
              <a:lvl3pPr marL="9144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3pPr>
              <a:lvl4pPr marL="13716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4pPr>
              <a:lvl5pPr marL="18288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5pPr>
              <a:lvl6pPr marL="2286000" algn="l" defTabSz="914400" rtl="0" eaLnBrk="1" latinLnBrk="1" hangingPunct="1">
                <a:defRPr kumimoji="1" sz="1400" kern="1200">
                  <a:solidFill>
                    <a:srgbClr val="000000"/>
                  </a:solidFill>
                  <a:latin typeface="HY견고딕" pitchFamily="18" charset="-127"/>
                  <a:ea typeface="굴림" pitchFamily="50" charset="-127"/>
                  <a:cs typeface="+mn-cs"/>
                </a:defRPr>
              </a:lvl6pPr>
              <a:lvl7pPr marL="2743200" algn="l" defTabSz="914400" rtl="0" eaLnBrk="1" latinLnBrk="1" hangingPunct="1">
                <a:defRPr kumimoji="1" sz="1400" kern="1200">
                  <a:solidFill>
                    <a:srgbClr val="000000"/>
                  </a:solidFill>
                  <a:latin typeface="HY견고딕" pitchFamily="18" charset="-127"/>
                  <a:ea typeface="굴림" pitchFamily="50" charset="-127"/>
                  <a:cs typeface="+mn-cs"/>
                </a:defRPr>
              </a:lvl7pPr>
              <a:lvl8pPr marL="3200400" algn="l" defTabSz="914400" rtl="0" eaLnBrk="1" latinLnBrk="1" hangingPunct="1">
                <a:defRPr kumimoji="1" sz="1400" kern="1200">
                  <a:solidFill>
                    <a:srgbClr val="000000"/>
                  </a:solidFill>
                  <a:latin typeface="HY견고딕" pitchFamily="18" charset="-127"/>
                  <a:ea typeface="굴림" pitchFamily="50" charset="-127"/>
                  <a:cs typeface="+mn-cs"/>
                </a:defRPr>
              </a:lvl8pPr>
              <a:lvl9pPr marL="3657600" algn="l" defTabSz="914400" rtl="0" eaLnBrk="1" latinLnBrk="1" hangingPunct="1">
                <a:defRPr kumimoji="1" sz="1400" kern="1200">
                  <a:solidFill>
                    <a:srgbClr val="000000"/>
                  </a:solidFill>
                  <a:latin typeface="HY견고딕" pitchFamily="18" charset="-127"/>
                  <a:ea typeface="굴림" pitchFamily="50" charset="-127"/>
                  <a:cs typeface="+mn-cs"/>
                </a:defRPr>
              </a:lvl9pPr>
            </a:lstStyle>
            <a:p>
              <a:pPr algn="ctr">
                <a:spcBef>
                  <a:spcPts val="0"/>
                </a:spcBef>
                <a:defRPr/>
              </a:pPr>
              <a:r>
                <a:rPr lang="en-US" altLang="ko-KR" sz="1200" dirty="0" smtClean="0">
                  <a:latin typeface="Arial" pitchFamily="34" charset="0"/>
                  <a:ea typeface="맑은 고딕" pitchFamily="50" charset="-127"/>
                  <a:cs typeface="Arial" pitchFamily="34" charset="0"/>
                </a:rPr>
                <a:t>Framework Managers</a:t>
              </a:r>
              <a:endParaRPr lang="ko-KR" altLang="en-US" sz="1200" dirty="0">
                <a:latin typeface="Arial" pitchFamily="34" charset="0"/>
                <a:ea typeface="맑은 고딕" pitchFamily="50" charset="-127"/>
                <a:cs typeface="Arial" pitchFamily="34" charset="0"/>
              </a:endParaRPr>
            </a:p>
          </p:txBody>
        </p:sp>
      </p:grpSp>
      <p:sp>
        <p:nvSpPr>
          <p:cNvPr id="26" name="Rectangle 18"/>
          <p:cNvSpPr>
            <a:spLocks noChangeArrowheads="1"/>
          </p:cNvSpPr>
          <p:nvPr/>
        </p:nvSpPr>
        <p:spPr bwMode="gray">
          <a:xfrm>
            <a:off x="4454178" y="2758767"/>
            <a:ext cx="2024234" cy="306467"/>
          </a:xfrm>
          <a:prstGeom prst="roundRect">
            <a:avLst/>
          </a:prstGeom>
          <a:noFill/>
          <a:ln>
            <a:noFill/>
            <a:headEnd/>
            <a:tailEnd/>
          </a:ln>
          <a:effectLst/>
        </p:spPr>
        <p:style>
          <a:lnRef idx="3">
            <a:schemeClr val="lt1"/>
          </a:lnRef>
          <a:fillRef idx="1">
            <a:schemeClr val="accent5"/>
          </a:fillRef>
          <a:effectRef idx="1">
            <a:schemeClr val="accent5"/>
          </a:effectRef>
          <a:fontRef idx="minor">
            <a:schemeClr val="lt1"/>
          </a:fontRef>
        </p:style>
        <p:txBody>
          <a:bodyPr wrap="square">
            <a:spAutoFit/>
          </a:bodyPr>
          <a:lstStyle>
            <a:defPPr>
              <a:defRPr lang="ko-KR"/>
            </a:defPPr>
            <a:lvl1pPr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1pPr>
            <a:lvl2pPr marL="4572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2pPr>
            <a:lvl3pPr marL="9144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3pPr>
            <a:lvl4pPr marL="13716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4pPr>
            <a:lvl5pPr marL="18288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5pPr>
            <a:lvl6pPr marL="2286000" algn="l" defTabSz="914400" rtl="0" eaLnBrk="1" latinLnBrk="1" hangingPunct="1">
              <a:defRPr kumimoji="1" sz="1400" kern="1200">
                <a:solidFill>
                  <a:srgbClr val="000000"/>
                </a:solidFill>
                <a:latin typeface="HY견고딕" pitchFamily="18" charset="-127"/>
                <a:ea typeface="굴림" pitchFamily="50" charset="-127"/>
                <a:cs typeface="+mn-cs"/>
              </a:defRPr>
            </a:lvl6pPr>
            <a:lvl7pPr marL="2743200" algn="l" defTabSz="914400" rtl="0" eaLnBrk="1" latinLnBrk="1" hangingPunct="1">
              <a:defRPr kumimoji="1" sz="1400" kern="1200">
                <a:solidFill>
                  <a:srgbClr val="000000"/>
                </a:solidFill>
                <a:latin typeface="HY견고딕" pitchFamily="18" charset="-127"/>
                <a:ea typeface="굴림" pitchFamily="50" charset="-127"/>
                <a:cs typeface="+mn-cs"/>
              </a:defRPr>
            </a:lvl7pPr>
            <a:lvl8pPr marL="3200400" algn="l" defTabSz="914400" rtl="0" eaLnBrk="1" latinLnBrk="1" hangingPunct="1">
              <a:defRPr kumimoji="1" sz="1400" kern="1200">
                <a:solidFill>
                  <a:srgbClr val="000000"/>
                </a:solidFill>
                <a:latin typeface="HY견고딕" pitchFamily="18" charset="-127"/>
                <a:ea typeface="굴림" pitchFamily="50" charset="-127"/>
                <a:cs typeface="+mn-cs"/>
              </a:defRPr>
            </a:lvl8pPr>
            <a:lvl9pPr marL="3657600" algn="l" defTabSz="914400" rtl="0" eaLnBrk="1" latinLnBrk="1" hangingPunct="1">
              <a:defRPr kumimoji="1" sz="1400" kern="1200">
                <a:solidFill>
                  <a:srgbClr val="000000"/>
                </a:solidFill>
                <a:latin typeface="HY견고딕" pitchFamily="18" charset="-127"/>
                <a:ea typeface="굴림" pitchFamily="50" charset="-127"/>
                <a:cs typeface="+mn-cs"/>
              </a:defRPr>
            </a:lvl9pPr>
          </a:lstStyle>
          <a:p>
            <a:pPr algn="ctr">
              <a:spcBef>
                <a:spcPts val="0"/>
              </a:spcBef>
              <a:defRPr/>
            </a:pPr>
            <a:r>
              <a:rPr lang="en-US" altLang="ko-KR" sz="1200" dirty="0" smtClean="0">
                <a:latin typeface="Arial" pitchFamily="34" charset="0"/>
                <a:ea typeface="맑은 고딕" pitchFamily="50" charset="-127"/>
                <a:cs typeface="Arial" pitchFamily="34" charset="0"/>
              </a:rPr>
              <a:t>Application Operators</a:t>
            </a:r>
            <a:endParaRPr lang="ko-KR" altLang="en-US" sz="1200" dirty="0">
              <a:latin typeface="Arial" pitchFamily="34" charset="0"/>
              <a:ea typeface="맑은 고딕" pitchFamily="50" charset="-127"/>
              <a:cs typeface="Arial" pitchFamily="34" charset="0"/>
            </a:endParaRPr>
          </a:p>
        </p:txBody>
      </p:sp>
      <p:grpSp>
        <p:nvGrpSpPr>
          <p:cNvPr id="5" name="그룹 26"/>
          <p:cNvGrpSpPr/>
          <p:nvPr/>
        </p:nvGrpSpPr>
        <p:grpSpPr>
          <a:xfrm>
            <a:off x="2660377" y="1606639"/>
            <a:ext cx="2024234" cy="1552644"/>
            <a:chOff x="859583" y="1606639"/>
            <a:chExt cx="2024234" cy="1552644"/>
          </a:xfrm>
        </p:grpSpPr>
        <p:sp>
          <p:nvSpPr>
            <p:cNvPr id="28" name="직사각형 27"/>
            <p:cNvSpPr/>
            <p:nvPr/>
          </p:nvSpPr>
          <p:spPr>
            <a:xfrm>
              <a:off x="1043608" y="1606639"/>
              <a:ext cx="1656184" cy="15526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a:p>
          </p:txBody>
        </p:sp>
        <p:sp>
          <p:nvSpPr>
            <p:cNvPr id="29" name="Rectangle 18"/>
            <p:cNvSpPr>
              <a:spLocks noChangeArrowheads="1"/>
            </p:cNvSpPr>
            <p:nvPr/>
          </p:nvSpPr>
          <p:spPr bwMode="gray">
            <a:xfrm>
              <a:off x="859583" y="1629227"/>
              <a:ext cx="2024234" cy="510778"/>
            </a:xfrm>
            <a:prstGeom prst="roundRect">
              <a:avLst/>
            </a:prstGeom>
            <a:noFill/>
            <a:ln>
              <a:noFill/>
              <a:headEnd/>
              <a:tailEnd/>
            </a:ln>
            <a:effectLst/>
          </p:spPr>
          <p:style>
            <a:lnRef idx="3">
              <a:schemeClr val="lt1"/>
            </a:lnRef>
            <a:fillRef idx="1">
              <a:schemeClr val="accent5"/>
            </a:fillRef>
            <a:effectRef idx="1">
              <a:schemeClr val="accent5"/>
            </a:effectRef>
            <a:fontRef idx="minor">
              <a:schemeClr val="lt1"/>
            </a:fontRef>
          </p:style>
          <p:txBody>
            <a:bodyPr wrap="square">
              <a:spAutoFit/>
            </a:bodyPr>
            <a:lstStyle>
              <a:defPPr>
                <a:defRPr lang="ko-KR"/>
              </a:defPPr>
              <a:lvl1pPr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1pPr>
              <a:lvl2pPr marL="4572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2pPr>
              <a:lvl3pPr marL="9144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3pPr>
              <a:lvl4pPr marL="13716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4pPr>
              <a:lvl5pPr marL="18288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5pPr>
              <a:lvl6pPr marL="2286000" algn="l" defTabSz="914400" rtl="0" eaLnBrk="1" latinLnBrk="1" hangingPunct="1">
                <a:defRPr kumimoji="1" sz="1400" kern="1200">
                  <a:solidFill>
                    <a:srgbClr val="000000"/>
                  </a:solidFill>
                  <a:latin typeface="HY견고딕" pitchFamily="18" charset="-127"/>
                  <a:ea typeface="굴림" pitchFamily="50" charset="-127"/>
                  <a:cs typeface="+mn-cs"/>
                </a:defRPr>
              </a:lvl6pPr>
              <a:lvl7pPr marL="2743200" algn="l" defTabSz="914400" rtl="0" eaLnBrk="1" latinLnBrk="1" hangingPunct="1">
                <a:defRPr kumimoji="1" sz="1400" kern="1200">
                  <a:solidFill>
                    <a:srgbClr val="000000"/>
                  </a:solidFill>
                  <a:latin typeface="HY견고딕" pitchFamily="18" charset="-127"/>
                  <a:ea typeface="굴림" pitchFamily="50" charset="-127"/>
                  <a:cs typeface="+mn-cs"/>
                </a:defRPr>
              </a:lvl7pPr>
              <a:lvl8pPr marL="3200400" algn="l" defTabSz="914400" rtl="0" eaLnBrk="1" latinLnBrk="1" hangingPunct="1">
                <a:defRPr kumimoji="1" sz="1400" kern="1200">
                  <a:solidFill>
                    <a:srgbClr val="000000"/>
                  </a:solidFill>
                  <a:latin typeface="HY견고딕" pitchFamily="18" charset="-127"/>
                  <a:ea typeface="굴림" pitchFamily="50" charset="-127"/>
                  <a:cs typeface="+mn-cs"/>
                </a:defRPr>
              </a:lvl8pPr>
              <a:lvl9pPr marL="3657600" algn="l" defTabSz="914400" rtl="0" eaLnBrk="1" latinLnBrk="1" hangingPunct="1">
                <a:defRPr kumimoji="1" sz="1400" kern="1200">
                  <a:solidFill>
                    <a:srgbClr val="000000"/>
                  </a:solidFill>
                  <a:latin typeface="HY견고딕" pitchFamily="18" charset="-127"/>
                  <a:ea typeface="굴림" pitchFamily="50" charset="-127"/>
                  <a:cs typeface="+mn-cs"/>
                </a:defRPr>
              </a:lvl9pPr>
            </a:lstStyle>
            <a:p>
              <a:pPr algn="ctr">
                <a:spcBef>
                  <a:spcPts val="0"/>
                </a:spcBef>
                <a:defRPr/>
              </a:pPr>
              <a:r>
                <a:rPr lang="en-US" altLang="ko-KR" sz="1200" b="1" dirty="0" smtClean="0">
                  <a:latin typeface="Arial" pitchFamily="34" charset="0"/>
                  <a:ea typeface="맑은 고딕" pitchFamily="50" charset="-127"/>
                  <a:cs typeface="Arial" pitchFamily="34" charset="0"/>
                </a:rPr>
                <a:t>Runtime </a:t>
              </a:r>
            </a:p>
            <a:p>
              <a:pPr algn="ctr">
                <a:spcBef>
                  <a:spcPts val="0"/>
                </a:spcBef>
                <a:defRPr/>
              </a:pPr>
              <a:r>
                <a:rPr lang="en-US" altLang="ko-KR" sz="1200" b="1" dirty="0" smtClean="0">
                  <a:latin typeface="Arial" pitchFamily="34" charset="0"/>
                  <a:ea typeface="맑은 고딕" pitchFamily="50" charset="-127"/>
                  <a:cs typeface="Arial" pitchFamily="34" charset="0"/>
                </a:rPr>
                <a:t>Environment</a:t>
              </a:r>
              <a:endParaRPr lang="ko-KR" altLang="en-US" sz="1200" b="1" dirty="0">
                <a:latin typeface="Arial" pitchFamily="34" charset="0"/>
                <a:ea typeface="맑은 고딕" pitchFamily="50" charset="-127"/>
                <a:cs typeface="Arial" pitchFamily="34" charset="0"/>
              </a:endParaRPr>
            </a:p>
          </p:txBody>
        </p:sp>
        <p:pic>
          <p:nvPicPr>
            <p:cNvPr id="30" name="Picture 1041"/>
            <p:cNvPicPr>
              <a:picLocks noChangeArrowheads="1"/>
            </p:cNvPicPr>
            <p:nvPr/>
          </p:nvPicPr>
          <p:blipFill>
            <a:blip r:embed="rId4" cstate="print">
              <a:duotone>
                <a:schemeClr val="accent2">
                  <a:shade val="45000"/>
                  <a:satMod val="135000"/>
                </a:schemeClr>
                <a:prstClr val="white"/>
              </a:duotone>
              <a:extLst>
                <a:ext uri="{28A0092B-C50C-407E-A947-70E740481C1C}">
                  <a14:useLocalDpi xmlns="" xmlns:a14="http://schemas.microsoft.com/office/drawing/2010/main" val="0"/>
                </a:ext>
              </a:extLst>
            </a:blip>
            <a:srcRect/>
            <a:stretch>
              <a:fillRect/>
            </a:stretch>
          </p:blipFill>
          <p:spPr bwMode="auto">
            <a:xfrm>
              <a:off x="1619672" y="2163076"/>
              <a:ext cx="504056" cy="5152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1" name="Rectangle 18"/>
            <p:cNvSpPr>
              <a:spLocks noChangeArrowheads="1"/>
            </p:cNvSpPr>
            <p:nvPr/>
          </p:nvSpPr>
          <p:spPr bwMode="gray">
            <a:xfrm>
              <a:off x="859583" y="2758767"/>
              <a:ext cx="2024234" cy="306467"/>
            </a:xfrm>
            <a:prstGeom prst="roundRect">
              <a:avLst/>
            </a:prstGeom>
            <a:noFill/>
            <a:ln>
              <a:noFill/>
              <a:headEnd/>
              <a:tailEnd/>
            </a:ln>
            <a:effectLst/>
          </p:spPr>
          <p:style>
            <a:lnRef idx="3">
              <a:schemeClr val="lt1"/>
            </a:lnRef>
            <a:fillRef idx="1">
              <a:schemeClr val="accent5"/>
            </a:fillRef>
            <a:effectRef idx="1">
              <a:schemeClr val="accent5"/>
            </a:effectRef>
            <a:fontRef idx="minor">
              <a:schemeClr val="lt1"/>
            </a:fontRef>
          </p:style>
          <p:txBody>
            <a:bodyPr wrap="square">
              <a:spAutoFit/>
            </a:bodyPr>
            <a:lstStyle>
              <a:defPPr>
                <a:defRPr lang="ko-KR"/>
              </a:defPPr>
              <a:lvl1pPr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1pPr>
              <a:lvl2pPr marL="4572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2pPr>
              <a:lvl3pPr marL="9144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3pPr>
              <a:lvl4pPr marL="13716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4pPr>
              <a:lvl5pPr marL="18288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5pPr>
              <a:lvl6pPr marL="2286000" algn="l" defTabSz="914400" rtl="0" eaLnBrk="1" latinLnBrk="1" hangingPunct="1">
                <a:defRPr kumimoji="1" sz="1400" kern="1200">
                  <a:solidFill>
                    <a:srgbClr val="000000"/>
                  </a:solidFill>
                  <a:latin typeface="HY견고딕" pitchFamily="18" charset="-127"/>
                  <a:ea typeface="굴림" pitchFamily="50" charset="-127"/>
                  <a:cs typeface="+mn-cs"/>
                </a:defRPr>
              </a:lvl6pPr>
              <a:lvl7pPr marL="2743200" algn="l" defTabSz="914400" rtl="0" eaLnBrk="1" latinLnBrk="1" hangingPunct="1">
                <a:defRPr kumimoji="1" sz="1400" kern="1200">
                  <a:solidFill>
                    <a:srgbClr val="000000"/>
                  </a:solidFill>
                  <a:latin typeface="HY견고딕" pitchFamily="18" charset="-127"/>
                  <a:ea typeface="굴림" pitchFamily="50" charset="-127"/>
                  <a:cs typeface="+mn-cs"/>
                </a:defRPr>
              </a:lvl7pPr>
              <a:lvl8pPr marL="3200400" algn="l" defTabSz="914400" rtl="0" eaLnBrk="1" latinLnBrk="1" hangingPunct="1">
                <a:defRPr kumimoji="1" sz="1400" kern="1200">
                  <a:solidFill>
                    <a:srgbClr val="000000"/>
                  </a:solidFill>
                  <a:latin typeface="HY견고딕" pitchFamily="18" charset="-127"/>
                  <a:ea typeface="굴림" pitchFamily="50" charset="-127"/>
                  <a:cs typeface="+mn-cs"/>
                </a:defRPr>
              </a:lvl8pPr>
              <a:lvl9pPr marL="3657600" algn="l" defTabSz="914400" rtl="0" eaLnBrk="1" latinLnBrk="1" hangingPunct="1">
                <a:defRPr kumimoji="1" sz="1400" kern="1200">
                  <a:solidFill>
                    <a:srgbClr val="000000"/>
                  </a:solidFill>
                  <a:latin typeface="HY견고딕" pitchFamily="18" charset="-127"/>
                  <a:ea typeface="굴림" pitchFamily="50" charset="-127"/>
                  <a:cs typeface="+mn-cs"/>
                </a:defRPr>
              </a:lvl9pPr>
            </a:lstStyle>
            <a:p>
              <a:pPr algn="ctr">
                <a:spcBef>
                  <a:spcPts val="0"/>
                </a:spcBef>
                <a:defRPr/>
              </a:pPr>
              <a:r>
                <a:rPr lang="en-US" altLang="ko-KR" sz="1200" dirty="0" smtClean="0">
                  <a:latin typeface="Arial" pitchFamily="34" charset="0"/>
                  <a:ea typeface="맑은 고딕" pitchFamily="50" charset="-127"/>
                  <a:cs typeface="Arial" pitchFamily="34" charset="0"/>
                </a:rPr>
                <a:t>SW Applications</a:t>
              </a:r>
              <a:endParaRPr lang="ko-KR" altLang="en-US" sz="1200" dirty="0">
                <a:latin typeface="Arial" pitchFamily="34" charset="0"/>
                <a:ea typeface="맑은 고딕" pitchFamily="50" charset="-127"/>
                <a:cs typeface="Arial" pitchFamily="34" charset="0"/>
              </a:endParaRPr>
            </a:p>
          </p:txBody>
        </p:sp>
      </p:grpSp>
      <p:sp>
        <p:nvSpPr>
          <p:cNvPr id="23" name="Rectangle 19"/>
          <p:cNvSpPr>
            <a:spLocks noChangeArrowheads="1"/>
          </p:cNvSpPr>
          <p:nvPr/>
        </p:nvSpPr>
        <p:spPr bwMode="auto">
          <a:xfrm>
            <a:off x="714348" y="785794"/>
            <a:ext cx="7429552" cy="45719"/>
          </a:xfrm>
          <a:prstGeom prst="rect">
            <a:avLst/>
          </a:prstGeom>
          <a:gradFill rotWithShape="0">
            <a:gsLst>
              <a:gs pos="0">
                <a:srgbClr val="8488C4"/>
              </a:gs>
              <a:gs pos="53000">
                <a:srgbClr val="D4DEFF"/>
              </a:gs>
              <a:gs pos="83000">
                <a:srgbClr val="D4DEFF"/>
              </a:gs>
              <a:gs pos="100000">
                <a:srgbClr val="96AB94"/>
              </a:gs>
            </a:gsLst>
            <a:lin ang="0" scaled="1"/>
          </a:gradFill>
          <a:ln w="9525">
            <a:noFill/>
            <a:miter lim="800000"/>
            <a:headEnd/>
            <a:tailEnd/>
          </a:ln>
        </p:spPr>
        <p:txBody>
          <a:bodyPr wrap="none" anchor="ctr"/>
          <a:lstStyle/>
          <a:p>
            <a:endParaRPr lang="ko-KR" altLang="en-US" dirty="0"/>
          </a:p>
        </p:txBody>
      </p:sp>
    </p:spTree>
    <p:extLst>
      <p:ext uri="{BB962C8B-B14F-4D97-AF65-F5344CB8AC3E}">
        <p14:creationId xmlns="" xmlns:p14="http://schemas.microsoft.com/office/powerpoint/2010/main" val="26054911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9"/>
          <p:cNvGrpSpPr>
            <a:grpSpLocks/>
          </p:cNvGrpSpPr>
          <p:nvPr/>
        </p:nvGrpSpPr>
        <p:grpSpPr bwMode="auto">
          <a:xfrm>
            <a:off x="6303764" y="6117762"/>
            <a:ext cx="1880474" cy="160040"/>
            <a:chOff x="4486" y="3802"/>
            <a:chExt cx="1363" cy="116"/>
          </a:xfrm>
        </p:grpSpPr>
        <p:sp>
          <p:nvSpPr>
            <p:cNvPr id="104" name="Rectangle 10"/>
            <p:cNvSpPr>
              <a:spLocks noChangeArrowheads="1"/>
            </p:cNvSpPr>
            <p:nvPr/>
          </p:nvSpPr>
          <p:spPr bwMode="auto">
            <a:xfrm>
              <a:off x="4486" y="3809"/>
              <a:ext cx="256" cy="106"/>
            </a:xfrm>
            <a:prstGeom prst="rect">
              <a:avLst/>
            </a:prstGeom>
            <a:solidFill>
              <a:srgbClr val="D9D9D9"/>
            </a:solidFill>
            <a:ln w="6350" algn="ctr">
              <a:solidFill>
                <a:srgbClr val="333333"/>
              </a:solidFill>
              <a:miter lim="800000"/>
              <a:headEnd/>
              <a:tailEnd/>
            </a:ln>
          </p:spPr>
          <p:txBody>
            <a:bodyPr tIns="0" bIns="0" anchor="ctr"/>
            <a:lstStyle/>
            <a:p>
              <a:pPr algn="ctr" eaLnBrk="0" latinLnBrk="0" hangingPunct="0">
                <a:lnSpc>
                  <a:spcPct val="120000"/>
                </a:lnSpc>
              </a:pPr>
              <a:endParaRPr lang="en-US" altLang="ko-KR" sz="700" b="1">
                <a:solidFill>
                  <a:srgbClr val="333333"/>
                </a:solidFill>
                <a:latin typeface="Arial" pitchFamily="34" charset="0"/>
                <a:ea typeface="돋움" pitchFamily="50" charset="-127"/>
                <a:cs typeface="Arial" pitchFamily="34" charset="0"/>
              </a:endParaRPr>
            </a:p>
          </p:txBody>
        </p:sp>
        <p:sp>
          <p:nvSpPr>
            <p:cNvPr id="105" name="TextBox 8"/>
            <p:cNvSpPr txBox="1">
              <a:spLocks noChangeArrowheads="1"/>
            </p:cNvSpPr>
            <p:nvPr/>
          </p:nvSpPr>
          <p:spPr bwMode="auto">
            <a:xfrm>
              <a:off x="4694" y="3802"/>
              <a:ext cx="640" cy="116"/>
            </a:xfrm>
            <a:prstGeom prst="rect">
              <a:avLst/>
            </a:prstGeom>
            <a:noFill/>
            <a:ln w="9525">
              <a:noFill/>
              <a:miter lim="800000"/>
              <a:headEnd/>
              <a:tailEnd/>
            </a:ln>
          </p:spPr>
          <p:txBody>
            <a:bodyPr tIns="0" bIns="0" anchor="ctr"/>
            <a:lstStyle/>
            <a:p>
              <a:r>
                <a:rPr lang="en-US" altLang="ko-KR" sz="700">
                  <a:latin typeface="Arial" pitchFamily="34" charset="0"/>
                  <a:ea typeface="돋움" pitchFamily="50" charset="-127"/>
                  <a:cs typeface="Arial" pitchFamily="34" charset="0"/>
                </a:rPr>
                <a:t>Service Group</a:t>
              </a:r>
              <a:endParaRPr lang="ko-KR" altLang="en-US" sz="700">
                <a:latin typeface="Arial" pitchFamily="34" charset="0"/>
                <a:ea typeface="돋움" pitchFamily="50" charset="-127"/>
                <a:cs typeface="Arial" pitchFamily="34" charset="0"/>
              </a:endParaRPr>
            </a:p>
          </p:txBody>
        </p:sp>
        <p:sp>
          <p:nvSpPr>
            <p:cNvPr id="106" name="Rectangle 10"/>
            <p:cNvSpPr>
              <a:spLocks noChangeArrowheads="1"/>
            </p:cNvSpPr>
            <p:nvPr/>
          </p:nvSpPr>
          <p:spPr bwMode="auto">
            <a:xfrm>
              <a:off x="5244" y="3808"/>
              <a:ext cx="255" cy="107"/>
            </a:xfrm>
            <a:prstGeom prst="rect">
              <a:avLst/>
            </a:prstGeom>
            <a:solidFill>
              <a:srgbClr val="7F7F7F"/>
            </a:solidFill>
            <a:ln w="6350" algn="ctr">
              <a:solidFill>
                <a:srgbClr val="333333"/>
              </a:solidFill>
              <a:miter lim="800000"/>
              <a:headEnd/>
              <a:tailEnd/>
            </a:ln>
          </p:spPr>
          <p:txBody>
            <a:bodyPr tIns="0" bIns="0" anchor="ctr"/>
            <a:lstStyle/>
            <a:p>
              <a:pPr algn="ctr" eaLnBrk="0" latinLnBrk="0" hangingPunct="0">
                <a:lnSpc>
                  <a:spcPct val="120000"/>
                </a:lnSpc>
              </a:pPr>
              <a:endParaRPr lang="en-US" altLang="ko-KR" sz="700" b="1">
                <a:solidFill>
                  <a:srgbClr val="333333"/>
                </a:solidFill>
                <a:latin typeface="Arial" pitchFamily="34" charset="0"/>
                <a:ea typeface="돋움" pitchFamily="50" charset="-127"/>
                <a:cs typeface="Arial" pitchFamily="34" charset="0"/>
              </a:endParaRPr>
            </a:p>
          </p:txBody>
        </p:sp>
        <p:sp>
          <p:nvSpPr>
            <p:cNvPr id="107" name="TextBox 12"/>
            <p:cNvSpPr txBox="1">
              <a:spLocks noChangeArrowheads="1"/>
            </p:cNvSpPr>
            <p:nvPr/>
          </p:nvSpPr>
          <p:spPr bwMode="auto">
            <a:xfrm>
              <a:off x="5484" y="3805"/>
              <a:ext cx="365" cy="101"/>
            </a:xfrm>
            <a:prstGeom prst="rect">
              <a:avLst/>
            </a:prstGeom>
            <a:noFill/>
            <a:ln w="9525">
              <a:noFill/>
              <a:miter lim="800000"/>
              <a:headEnd/>
              <a:tailEnd/>
            </a:ln>
          </p:spPr>
          <p:txBody>
            <a:bodyPr tIns="0" bIns="0" anchor="ctr"/>
            <a:lstStyle/>
            <a:p>
              <a:r>
                <a:rPr lang="en-US" altLang="ko-KR" sz="700">
                  <a:latin typeface="Arial" pitchFamily="34" charset="0"/>
                  <a:ea typeface="돋움" pitchFamily="50" charset="-127"/>
                  <a:cs typeface="Arial" pitchFamily="34" charset="0"/>
                </a:rPr>
                <a:t>Service</a:t>
              </a:r>
              <a:endParaRPr lang="ko-KR" altLang="en-US" sz="700">
                <a:latin typeface="Arial" pitchFamily="34" charset="0"/>
                <a:ea typeface="돋움" pitchFamily="50" charset="-127"/>
                <a:cs typeface="Arial" pitchFamily="34" charset="0"/>
              </a:endParaRPr>
            </a:p>
          </p:txBody>
        </p:sp>
      </p:grpSp>
      <p:sp>
        <p:nvSpPr>
          <p:cNvPr id="28" name="AutoShape 44"/>
          <p:cNvSpPr>
            <a:spLocks noChangeArrowheads="1"/>
          </p:cNvSpPr>
          <p:nvPr/>
        </p:nvSpPr>
        <p:spPr bwMode="auto">
          <a:xfrm>
            <a:off x="539552" y="1124744"/>
            <a:ext cx="7759196" cy="4904718"/>
          </a:xfrm>
          <a:prstGeom prst="roundRect">
            <a:avLst>
              <a:gd name="adj" fmla="val 0"/>
            </a:avLst>
          </a:prstGeom>
          <a:ln>
            <a:headEnd/>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ko-KR" altLang="en-US">
              <a:latin typeface="Arial" pitchFamily="34" charset="0"/>
              <a:cs typeface="Arial" pitchFamily="34" charset="0"/>
            </a:endParaRPr>
          </a:p>
        </p:txBody>
      </p:sp>
      <p:sp>
        <p:nvSpPr>
          <p:cNvPr id="29" name="Rectangle 15"/>
          <p:cNvSpPr>
            <a:spLocks noChangeArrowheads="1"/>
          </p:cNvSpPr>
          <p:nvPr/>
        </p:nvSpPr>
        <p:spPr bwMode="auto">
          <a:xfrm>
            <a:off x="627850" y="1226807"/>
            <a:ext cx="6364362" cy="27273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36000" tIns="18000" rIns="36000" bIns="18000"/>
          <a:lstStyle/>
          <a:p>
            <a:pPr algn="ctr" eaLnBrk="0" latinLnBrk="0" hangingPunct="0">
              <a:spcBef>
                <a:spcPts val="1200"/>
              </a:spcBef>
            </a:pPr>
            <a:r>
              <a:rPr lang="en-US" altLang="ko-KR" sz="1200" b="1" dirty="0">
                <a:solidFill>
                  <a:srgbClr val="333333"/>
                </a:solidFill>
                <a:latin typeface="Arial" pitchFamily="34" charset="0"/>
                <a:ea typeface="돋움" pitchFamily="50" charset="-127"/>
                <a:cs typeface="Arial" pitchFamily="34" charset="0"/>
              </a:rPr>
              <a:t>Runtime Environment</a:t>
            </a:r>
            <a:endParaRPr lang="ko-KR" altLang="en-US" sz="1200" b="1" dirty="0">
              <a:solidFill>
                <a:srgbClr val="333333"/>
              </a:solidFill>
              <a:latin typeface="Arial" pitchFamily="34" charset="0"/>
              <a:ea typeface="돋움" pitchFamily="50" charset="-127"/>
              <a:cs typeface="Arial" pitchFamily="34" charset="0"/>
            </a:endParaRPr>
          </a:p>
        </p:txBody>
      </p:sp>
      <p:sp>
        <p:nvSpPr>
          <p:cNvPr id="30" name="Rectangle 16"/>
          <p:cNvSpPr>
            <a:spLocks noChangeArrowheads="1"/>
          </p:cNvSpPr>
          <p:nvPr/>
        </p:nvSpPr>
        <p:spPr bwMode="auto">
          <a:xfrm>
            <a:off x="702352" y="2598995"/>
            <a:ext cx="6213979" cy="125689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18000" rIns="0" bIns="18000"/>
          <a:lstStyle/>
          <a:p>
            <a:pPr algn="ctr" eaLnBrk="0" latinLnBrk="0" hangingPunct="0"/>
            <a:r>
              <a:rPr lang="en-US" altLang="ko-KR" sz="900" dirty="0">
                <a:solidFill>
                  <a:srgbClr val="333333"/>
                </a:solidFill>
                <a:latin typeface="Arial" pitchFamily="34" charset="0"/>
                <a:ea typeface="돋움" pitchFamily="50" charset="-127"/>
                <a:cs typeface="Arial" pitchFamily="34" charset="0"/>
              </a:rPr>
              <a:t>Foundation Layer</a:t>
            </a:r>
          </a:p>
        </p:txBody>
      </p:sp>
      <p:sp>
        <p:nvSpPr>
          <p:cNvPr id="31" name="Rectangle 21"/>
          <p:cNvSpPr>
            <a:spLocks noChangeArrowheads="1"/>
          </p:cNvSpPr>
          <p:nvPr/>
        </p:nvSpPr>
        <p:spPr bwMode="auto">
          <a:xfrm>
            <a:off x="627850" y="4037334"/>
            <a:ext cx="4177604" cy="187116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36000" tIns="18000" rIns="36000" bIns="18000"/>
          <a:lstStyle/>
          <a:p>
            <a:pPr algn="ctr" eaLnBrk="0" latinLnBrk="0" hangingPunct="0">
              <a:spcBef>
                <a:spcPts val="1200"/>
              </a:spcBef>
            </a:pPr>
            <a:r>
              <a:rPr lang="en-US" altLang="ko-KR" sz="1050" b="1" dirty="0">
                <a:solidFill>
                  <a:srgbClr val="333333"/>
                </a:solidFill>
                <a:latin typeface="Arial" pitchFamily="34" charset="0"/>
                <a:ea typeface="돋움" pitchFamily="50" charset="-127"/>
                <a:cs typeface="Arial" pitchFamily="34" charset="0"/>
              </a:rPr>
              <a:t>Development Environment</a:t>
            </a:r>
            <a:endParaRPr lang="ko-KR" altLang="en-US" sz="1050" b="1" dirty="0">
              <a:solidFill>
                <a:srgbClr val="333333"/>
              </a:solidFill>
              <a:latin typeface="Arial" pitchFamily="34" charset="0"/>
              <a:ea typeface="돋움" pitchFamily="50" charset="-127"/>
              <a:cs typeface="Arial" pitchFamily="34" charset="0"/>
            </a:endParaRPr>
          </a:p>
        </p:txBody>
      </p:sp>
      <p:sp>
        <p:nvSpPr>
          <p:cNvPr id="32" name="Rectangle 22"/>
          <p:cNvSpPr>
            <a:spLocks noChangeArrowheads="1"/>
          </p:cNvSpPr>
          <p:nvPr/>
        </p:nvSpPr>
        <p:spPr bwMode="auto">
          <a:xfrm>
            <a:off x="4862021" y="4037334"/>
            <a:ext cx="2130192" cy="187116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36000" tIns="18000" rIns="36000" bIns="18000"/>
          <a:lstStyle/>
          <a:p>
            <a:pPr algn="ctr" eaLnBrk="0" latinLnBrk="0" hangingPunct="0">
              <a:spcBef>
                <a:spcPts val="1200"/>
              </a:spcBef>
            </a:pPr>
            <a:r>
              <a:rPr lang="en-US" altLang="ko-KR" sz="1050" b="1" dirty="0" smtClean="0">
                <a:solidFill>
                  <a:srgbClr val="333333"/>
                </a:solidFill>
                <a:latin typeface="Arial" pitchFamily="34" charset="0"/>
                <a:ea typeface="돋움" pitchFamily="50" charset="-127"/>
                <a:cs typeface="Arial" pitchFamily="34" charset="0"/>
              </a:rPr>
              <a:t>Operation </a:t>
            </a:r>
            <a:r>
              <a:rPr lang="en-US" altLang="ko-KR" sz="1050" b="1" dirty="0">
                <a:solidFill>
                  <a:srgbClr val="333333"/>
                </a:solidFill>
                <a:latin typeface="Arial" pitchFamily="34" charset="0"/>
                <a:ea typeface="돋움" pitchFamily="50" charset="-127"/>
                <a:cs typeface="Arial" pitchFamily="34" charset="0"/>
              </a:rPr>
              <a:t>Environment</a:t>
            </a:r>
            <a:endParaRPr lang="ko-KR" altLang="en-US" sz="1050" b="1" dirty="0">
              <a:solidFill>
                <a:srgbClr val="333333"/>
              </a:solidFill>
              <a:latin typeface="Arial" pitchFamily="34" charset="0"/>
              <a:ea typeface="돋움" pitchFamily="50" charset="-127"/>
              <a:cs typeface="Arial" pitchFamily="34" charset="0"/>
            </a:endParaRPr>
          </a:p>
        </p:txBody>
      </p:sp>
      <p:sp>
        <p:nvSpPr>
          <p:cNvPr id="33" name="Rectangle 27"/>
          <p:cNvSpPr>
            <a:spLocks noChangeArrowheads="1"/>
          </p:cNvSpPr>
          <p:nvPr/>
        </p:nvSpPr>
        <p:spPr bwMode="auto">
          <a:xfrm>
            <a:off x="702352" y="4296272"/>
            <a:ext cx="958863" cy="150260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0" tIns="18000" rIns="0" bIns="18000"/>
          <a:lstStyle/>
          <a:p>
            <a:pPr algn="ctr" eaLnBrk="0" latinLnBrk="0" hangingPunct="0"/>
            <a:r>
              <a:rPr lang="en-US" altLang="ko-KR" sz="800" dirty="0">
                <a:solidFill>
                  <a:srgbClr val="333333"/>
                </a:solidFill>
                <a:latin typeface="Arial" pitchFamily="34" charset="0"/>
                <a:ea typeface="돋움" pitchFamily="50" charset="-127"/>
                <a:cs typeface="Arial" pitchFamily="34" charset="0"/>
              </a:rPr>
              <a:t>Implementation Tool</a:t>
            </a:r>
          </a:p>
        </p:txBody>
      </p:sp>
      <p:sp>
        <p:nvSpPr>
          <p:cNvPr id="34" name="Rectangle 32"/>
          <p:cNvSpPr>
            <a:spLocks noChangeArrowheads="1"/>
          </p:cNvSpPr>
          <p:nvPr/>
        </p:nvSpPr>
        <p:spPr bwMode="auto">
          <a:xfrm>
            <a:off x="1727438" y="4296272"/>
            <a:ext cx="957483" cy="150260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0" tIns="18000" rIns="0" bIns="18000"/>
          <a:lstStyle/>
          <a:p>
            <a:pPr algn="ctr" eaLnBrk="0" latinLnBrk="0" hangingPunct="0"/>
            <a:r>
              <a:rPr lang="en-US" altLang="ko-KR" sz="800">
                <a:solidFill>
                  <a:srgbClr val="333333"/>
                </a:solidFill>
                <a:latin typeface="Arial" pitchFamily="34" charset="0"/>
                <a:ea typeface="돋움" pitchFamily="50" charset="-127"/>
                <a:cs typeface="Arial" pitchFamily="34" charset="0"/>
              </a:rPr>
              <a:t>Test Tool</a:t>
            </a:r>
          </a:p>
        </p:txBody>
      </p:sp>
      <p:sp>
        <p:nvSpPr>
          <p:cNvPr id="35" name="Rectangle 33"/>
          <p:cNvSpPr>
            <a:spLocks noChangeArrowheads="1"/>
          </p:cNvSpPr>
          <p:nvPr/>
        </p:nvSpPr>
        <p:spPr bwMode="auto">
          <a:xfrm>
            <a:off x="2751144" y="4296272"/>
            <a:ext cx="956102" cy="150260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0" tIns="18000" rIns="0" bIns="18000"/>
          <a:lstStyle/>
          <a:p>
            <a:pPr algn="ctr" eaLnBrk="0" latinLnBrk="0" hangingPunct="0"/>
            <a:r>
              <a:rPr lang="en-US" altLang="ko-KR" sz="800">
                <a:solidFill>
                  <a:srgbClr val="333333"/>
                </a:solidFill>
                <a:latin typeface="Arial" pitchFamily="34" charset="0"/>
                <a:ea typeface="돋움" pitchFamily="50" charset="-127"/>
                <a:cs typeface="Arial" pitchFamily="34" charset="0"/>
              </a:rPr>
              <a:t>Deployment Tool</a:t>
            </a:r>
          </a:p>
        </p:txBody>
      </p:sp>
      <p:sp>
        <p:nvSpPr>
          <p:cNvPr id="36" name="Rectangle 34"/>
          <p:cNvSpPr>
            <a:spLocks noChangeArrowheads="1"/>
          </p:cNvSpPr>
          <p:nvPr/>
        </p:nvSpPr>
        <p:spPr bwMode="auto">
          <a:xfrm>
            <a:off x="3774850" y="4296272"/>
            <a:ext cx="957483" cy="150260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0" tIns="18000" rIns="0" bIns="18000"/>
          <a:lstStyle/>
          <a:p>
            <a:pPr algn="ctr" eaLnBrk="0" latinLnBrk="0" hangingPunct="0"/>
            <a:r>
              <a:rPr lang="en-US" altLang="ko-KR" sz="800">
                <a:solidFill>
                  <a:srgbClr val="333333"/>
                </a:solidFill>
                <a:latin typeface="Arial" pitchFamily="34" charset="0"/>
                <a:ea typeface="돋움" pitchFamily="50" charset="-127"/>
                <a:cs typeface="Arial" pitchFamily="34" charset="0"/>
              </a:rPr>
              <a:t>Conf. &amp; Change Mgt. Tool</a:t>
            </a:r>
          </a:p>
        </p:txBody>
      </p:sp>
      <p:sp>
        <p:nvSpPr>
          <p:cNvPr id="37" name="Rectangle 10"/>
          <p:cNvSpPr>
            <a:spLocks noChangeArrowheads="1"/>
          </p:cNvSpPr>
          <p:nvPr/>
        </p:nvSpPr>
        <p:spPr bwMode="auto">
          <a:xfrm>
            <a:off x="746501" y="4581673"/>
            <a:ext cx="871944" cy="198456"/>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Code Generation</a:t>
            </a:r>
          </a:p>
        </p:txBody>
      </p:sp>
      <p:sp>
        <p:nvSpPr>
          <p:cNvPr id="38" name="Rectangle 10"/>
          <p:cNvSpPr>
            <a:spLocks noChangeArrowheads="1"/>
          </p:cNvSpPr>
          <p:nvPr/>
        </p:nvSpPr>
        <p:spPr bwMode="auto">
          <a:xfrm>
            <a:off x="746501" y="4821710"/>
            <a:ext cx="871944" cy="198457"/>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Code Inspection</a:t>
            </a:r>
          </a:p>
        </p:txBody>
      </p:sp>
      <p:sp>
        <p:nvSpPr>
          <p:cNvPr id="39" name="Rectangle 10"/>
          <p:cNvSpPr>
            <a:spLocks noChangeArrowheads="1"/>
          </p:cNvSpPr>
          <p:nvPr/>
        </p:nvSpPr>
        <p:spPr bwMode="auto">
          <a:xfrm>
            <a:off x="746501" y="5061749"/>
            <a:ext cx="871944" cy="200347"/>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Debug</a:t>
            </a:r>
          </a:p>
        </p:txBody>
      </p:sp>
      <p:sp>
        <p:nvSpPr>
          <p:cNvPr id="40" name="Rectangle 10"/>
          <p:cNvSpPr>
            <a:spLocks noChangeArrowheads="1"/>
          </p:cNvSpPr>
          <p:nvPr/>
        </p:nvSpPr>
        <p:spPr bwMode="auto">
          <a:xfrm>
            <a:off x="746501" y="5301786"/>
            <a:ext cx="871944" cy="198457"/>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Editor</a:t>
            </a:r>
          </a:p>
        </p:txBody>
      </p:sp>
      <p:sp>
        <p:nvSpPr>
          <p:cNvPr id="41" name="Rectangle 10"/>
          <p:cNvSpPr>
            <a:spLocks noChangeArrowheads="1"/>
          </p:cNvSpPr>
          <p:nvPr/>
        </p:nvSpPr>
        <p:spPr bwMode="auto">
          <a:xfrm>
            <a:off x="746501" y="5543715"/>
            <a:ext cx="871944" cy="198457"/>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lIns="0" tIns="0" rIns="0" bIns="0" anchor="ctr"/>
          <a:lstStyle/>
          <a:p>
            <a:pPr algn="ctr" eaLnBrk="0" latinLnBrk="0" hangingPunct="0"/>
            <a:r>
              <a:rPr lang="en-US" altLang="ko-KR" sz="700">
                <a:solidFill>
                  <a:srgbClr val="FFFFFF"/>
                </a:solidFill>
                <a:latin typeface="Arial" pitchFamily="34" charset="0"/>
                <a:ea typeface="돋움" pitchFamily="50" charset="-127"/>
                <a:cs typeface="Arial" pitchFamily="34" charset="0"/>
              </a:rPr>
              <a:t>Methodology &amp; Template</a:t>
            </a:r>
          </a:p>
        </p:txBody>
      </p:sp>
      <p:sp>
        <p:nvSpPr>
          <p:cNvPr id="42" name="Rectangle 51"/>
          <p:cNvSpPr>
            <a:spLocks noChangeArrowheads="1"/>
          </p:cNvSpPr>
          <p:nvPr/>
        </p:nvSpPr>
        <p:spPr bwMode="auto">
          <a:xfrm>
            <a:off x="4933763" y="4296272"/>
            <a:ext cx="957483" cy="1502602"/>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0" tIns="18000" rIns="0" bIns="18000"/>
          <a:lstStyle/>
          <a:p>
            <a:pPr algn="ctr" eaLnBrk="0" latinLnBrk="0" hangingPunct="0"/>
            <a:r>
              <a:rPr lang="en-US" altLang="ko-KR" sz="800">
                <a:solidFill>
                  <a:srgbClr val="333333"/>
                </a:solidFill>
                <a:latin typeface="Arial" pitchFamily="34" charset="0"/>
                <a:ea typeface="돋움" pitchFamily="50" charset="-127"/>
                <a:cs typeface="Arial" pitchFamily="34" charset="0"/>
              </a:rPr>
              <a:t>Monitoring Tool</a:t>
            </a:r>
          </a:p>
        </p:txBody>
      </p:sp>
      <p:sp>
        <p:nvSpPr>
          <p:cNvPr id="43" name="Rectangle 52"/>
          <p:cNvSpPr>
            <a:spLocks noChangeArrowheads="1"/>
          </p:cNvSpPr>
          <p:nvPr/>
        </p:nvSpPr>
        <p:spPr bwMode="auto">
          <a:xfrm>
            <a:off x="5957469" y="4296272"/>
            <a:ext cx="958862" cy="1502602"/>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0" tIns="18000" rIns="0" bIns="18000"/>
          <a:lstStyle/>
          <a:p>
            <a:pPr algn="ctr" eaLnBrk="0" latinLnBrk="0" hangingPunct="0"/>
            <a:r>
              <a:rPr lang="en-US" altLang="ko-KR" sz="800">
                <a:solidFill>
                  <a:srgbClr val="333333"/>
                </a:solidFill>
                <a:latin typeface="Arial" pitchFamily="34" charset="0"/>
                <a:ea typeface="돋움" pitchFamily="50" charset="-127"/>
                <a:cs typeface="Arial" pitchFamily="34" charset="0"/>
              </a:rPr>
              <a:t>Administration Tool</a:t>
            </a:r>
          </a:p>
        </p:txBody>
      </p:sp>
      <p:sp>
        <p:nvSpPr>
          <p:cNvPr id="44" name="Rectangle 10"/>
          <p:cNvSpPr>
            <a:spLocks noChangeArrowheads="1"/>
          </p:cNvSpPr>
          <p:nvPr/>
        </p:nvSpPr>
        <p:spPr bwMode="auto">
          <a:xfrm>
            <a:off x="1768828" y="4581673"/>
            <a:ext cx="873323" cy="198456"/>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Test Reporting</a:t>
            </a:r>
          </a:p>
        </p:txBody>
      </p:sp>
      <p:sp>
        <p:nvSpPr>
          <p:cNvPr id="45" name="Rectangle 10"/>
          <p:cNvSpPr>
            <a:spLocks noChangeArrowheads="1"/>
          </p:cNvSpPr>
          <p:nvPr/>
        </p:nvSpPr>
        <p:spPr bwMode="auto">
          <a:xfrm>
            <a:off x="1768828" y="4821710"/>
            <a:ext cx="873323" cy="198457"/>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Unit Test</a:t>
            </a:r>
          </a:p>
        </p:txBody>
      </p:sp>
      <p:sp>
        <p:nvSpPr>
          <p:cNvPr id="46" name="Rectangle 10"/>
          <p:cNvSpPr>
            <a:spLocks noChangeArrowheads="1"/>
          </p:cNvSpPr>
          <p:nvPr/>
        </p:nvSpPr>
        <p:spPr bwMode="auto">
          <a:xfrm>
            <a:off x="2792534" y="4581673"/>
            <a:ext cx="873323" cy="198456"/>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Build</a:t>
            </a:r>
          </a:p>
        </p:txBody>
      </p:sp>
      <p:sp>
        <p:nvSpPr>
          <p:cNvPr id="47" name="Rectangle 10"/>
          <p:cNvSpPr>
            <a:spLocks noChangeArrowheads="1"/>
          </p:cNvSpPr>
          <p:nvPr/>
        </p:nvSpPr>
        <p:spPr bwMode="auto">
          <a:xfrm>
            <a:off x="2792534" y="4821710"/>
            <a:ext cx="873323" cy="198457"/>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Deployment</a:t>
            </a:r>
          </a:p>
        </p:txBody>
      </p:sp>
      <p:sp>
        <p:nvSpPr>
          <p:cNvPr id="48" name="Rectangle 10"/>
          <p:cNvSpPr>
            <a:spLocks noChangeArrowheads="1"/>
          </p:cNvSpPr>
          <p:nvPr/>
        </p:nvSpPr>
        <p:spPr bwMode="auto">
          <a:xfrm>
            <a:off x="3818999" y="4603938"/>
            <a:ext cx="871944" cy="198457"/>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lIns="0" tIns="0" rIns="0" bIns="0" anchor="ctr"/>
          <a:lstStyle/>
          <a:p>
            <a:pPr algn="ctr" eaLnBrk="0" latinLnBrk="0" hangingPunct="0"/>
            <a:r>
              <a:rPr lang="en-US" altLang="ko-KR" sz="800" dirty="0">
                <a:solidFill>
                  <a:srgbClr val="FFFFFF"/>
                </a:solidFill>
                <a:latin typeface="Arial" pitchFamily="34" charset="0"/>
                <a:ea typeface="돋움" pitchFamily="50" charset="-127"/>
                <a:cs typeface="Arial" pitchFamily="34" charset="0"/>
              </a:rPr>
              <a:t>Configuration Mgt.</a:t>
            </a:r>
          </a:p>
        </p:txBody>
      </p:sp>
      <p:sp>
        <p:nvSpPr>
          <p:cNvPr id="49" name="Rectangle 10"/>
          <p:cNvSpPr>
            <a:spLocks noChangeArrowheads="1"/>
          </p:cNvSpPr>
          <p:nvPr/>
        </p:nvSpPr>
        <p:spPr bwMode="auto">
          <a:xfrm>
            <a:off x="3818999" y="4843977"/>
            <a:ext cx="871944" cy="198456"/>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Change Management</a:t>
            </a:r>
          </a:p>
        </p:txBody>
      </p:sp>
      <p:sp>
        <p:nvSpPr>
          <p:cNvPr id="50" name="Rectangle 10"/>
          <p:cNvSpPr>
            <a:spLocks noChangeArrowheads="1"/>
          </p:cNvSpPr>
          <p:nvPr/>
        </p:nvSpPr>
        <p:spPr bwMode="auto">
          <a:xfrm>
            <a:off x="4976532" y="4581673"/>
            <a:ext cx="873324" cy="198456"/>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lIns="0" tIns="0" rIns="0" bIns="0" anchor="ctr"/>
          <a:lstStyle/>
          <a:p>
            <a:pPr algn="ctr" eaLnBrk="0" latinLnBrk="0" hangingPunct="0"/>
            <a:r>
              <a:rPr lang="en-US" altLang="ko-KR" sz="800" dirty="0">
                <a:solidFill>
                  <a:srgbClr val="FFFFFF"/>
                </a:solidFill>
                <a:latin typeface="Arial" pitchFamily="34" charset="0"/>
                <a:ea typeface="돋움" pitchFamily="50" charset="-127"/>
                <a:cs typeface="Arial" pitchFamily="34" charset="0"/>
              </a:rPr>
              <a:t>Monitoring</a:t>
            </a:r>
          </a:p>
        </p:txBody>
      </p:sp>
      <p:sp>
        <p:nvSpPr>
          <p:cNvPr id="51" name="Rectangle 10"/>
          <p:cNvSpPr>
            <a:spLocks noChangeArrowheads="1"/>
          </p:cNvSpPr>
          <p:nvPr/>
        </p:nvSpPr>
        <p:spPr bwMode="auto">
          <a:xfrm>
            <a:off x="4976532" y="4821710"/>
            <a:ext cx="873324" cy="19845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Reporting</a:t>
            </a:r>
          </a:p>
        </p:txBody>
      </p:sp>
      <p:sp>
        <p:nvSpPr>
          <p:cNvPr id="52" name="Rectangle 10"/>
          <p:cNvSpPr>
            <a:spLocks noChangeArrowheads="1"/>
          </p:cNvSpPr>
          <p:nvPr/>
        </p:nvSpPr>
        <p:spPr bwMode="auto">
          <a:xfrm>
            <a:off x="6000238" y="4590802"/>
            <a:ext cx="871944" cy="290561"/>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lIns="0" tIns="0" rIns="0" bIns="0" anchor="ctr"/>
          <a:lstStyle/>
          <a:p>
            <a:pPr algn="ctr" eaLnBrk="0" latinLnBrk="0" hangingPunct="0"/>
            <a:r>
              <a:rPr lang="en-US" altLang="ko-KR" sz="700" dirty="0">
                <a:solidFill>
                  <a:srgbClr val="FFFFFF"/>
                </a:solidFill>
                <a:latin typeface="Arial" pitchFamily="34" charset="0"/>
                <a:ea typeface="돋움" pitchFamily="50" charset="-127"/>
                <a:cs typeface="Arial" pitchFamily="34" charset="0"/>
              </a:rPr>
              <a:t>Server Security  Management</a:t>
            </a:r>
          </a:p>
        </p:txBody>
      </p:sp>
      <p:sp>
        <p:nvSpPr>
          <p:cNvPr id="53" name="Rectangle 10"/>
          <p:cNvSpPr>
            <a:spLocks noChangeArrowheads="1"/>
          </p:cNvSpPr>
          <p:nvPr/>
        </p:nvSpPr>
        <p:spPr bwMode="auto">
          <a:xfrm>
            <a:off x="6000238" y="4910401"/>
            <a:ext cx="871944" cy="254896"/>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lIns="0" tIns="0" rIns="0" bIns="0" anchor="ctr"/>
          <a:lstStyle/>
          <a:p>
            <a:pPr algn="ctr" eaLnBrk="0" latinLnBrk="0" hangingPunct="0"/>
            <a:r>
              <a:rPr lang="en-US" altLang="ko-KR" sz="800" dirty="0">
                <a:solidFill>
                  <a:srgbClr val="FFFFFF"/>
                </a:solidFill>
                <a:latin typeface="Arial" pitchFamily="34" charset="0"/>
                <a:ea typeface="돋움" pitchFamily="50" charset="-127"/>
                <a:cs typeface="Arial" pitchFamily="34" charset="0"/>
              </a:rPr>
              <a:t>Logging Management</a:t>
            </a:r>
          </a:p>
        </p:txBody>
      </p:sp>
      <p:sp>
        <p:nvSpPr>
          <p:cNvPr id="54" name="Rectangle 10"/>
          <p:cNvSpPr>
            <a:spLocks noChangeArrowheads="1"/>
          </p:cNvSpPr>
          <p:nvPr/>
        </p:nvSpPr>
        <p:spPr bwMode="auto">
          <a:xfrm>
            <a:off x="6000238" y="5198266"/>
            <a:ext cx="871944" cy="20034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lIns="0" tIns="0" rIns="0" bIns="0" anchor="ctr"/>
          <a:lstStyle/>
          <a:p>
            <a:pPr algn="ctr" eaLnBrk="0" latinLnBrk="0" hangingPunct="0"/>
            <a:r>
              <a:rPr lang="en-US" altLang="ko-KR" sz="700">
                <a:solidFill>
                  <a:srgbClr val="FFFFFF"/>
                </a:solidFill>
                <a:latin typeface="Arial" pitchFamily="34" charset="0"/>
                <a:ea typeface="돋움" pitchFamily="50" charset="-127"/>
                <a:cs typeface="Arial" pitchFamily="34" charset="0"/>
              </a:rPr>
              <a:t>Resource Management</a:t>
            </a:r>
          </a:p>
        </p:txBody>
      </p:sp>
      <p:sp>
        <p:nvSpPr>
          <p:cNvPr id="55" name="Rectangle 10"/>
          <p:cNvSpPr>
            <a:spLocks noChangeArrowheads="1"/>
          </p:cNvSpPr>
          <p:nvPr/>
        </p:nvSpPr>
        <p:spPr bwMode="auto">
          <a:xfrm>
            <a:off x="6000238" y="5438303"/>
            <a:ext cx="871944" cy="19845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Administration</a:t>
            </a:r>
          </a:p>
        </p:txBody>
      </p:sp>
      <p:sp>
        <p:nvSpPr>
          <p:cNvPr id="56" name="Rectangle 10"/>
          <p:cNvSpPr>
            <a:spLocks noChangeArrowheads="1"/>
          </p:cNvSpPr>
          <p:nvPr/>
        </p:nvSpPr>
        <p:spPr bwMode="auto">
          <a:xfrm>
            <a:off x="746501" y="2869274"/>
            <a:ext cx="991974" cy="19845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AOP</a:t>
            </a:r>
          </a:p>
        </p:txBody>
      </p:sp>
      <p:sp>
        <p:nvSpPr>
          <p:cNvPr id="57" name="Rectangle 10"/>
          <p:cNvSpPr>
            <a:spLocks noChangeArrowheads="1"/>
          </p:cNvSpPr>
          <p:nvPr/>
        </p:nvSpPr>
        <p:spPr bwMode="auto">
          <a:xfrm>
            <a:off x="1772966" y="3109312"/>
            <a:ext cx="991974" cy="20034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FTP</a:t>
            </a:r>
          </a:p>
        </p:txBody>
      </p:sp>
      <p:sp>
        <p:nvSpPr>
          <p:cNvPr id="58" name="Rectangle 10"/>
          <p:cNvSpPr>
            <a:spLocks noChangeArrowheads="1"/>
          </p:cNvSpPr>
          <p:nvPr/>
        </p:nvSpPr>
        <p:spPr bwMode="auto">
          <a:xfrm>
            <a:off x="2799432" y="3351240"/>
            <a:ext cx="991974" cy="19845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Object Pooling</a:t>
            </a:r>
          </a:p>
        </p:txBody>
      </p:sp>
      <p:sp>
        <p:nvSpPr>
          <p:cNvPr id="59" name="Rectangle 10"/>
          <p:cNvSpPr>
            <a:spLocks noChangeArrowheads="1"/>
          </p:cNvSpPr>
          <p:nvPr/>
        </p:nvSpPr>
        <p:spPr bwMode="auto">
          <a:xfrm>
            <a:off x="1774346" y="3591278"/>
            <a:ext cx="991974" cy="19845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XML Manipulation</a:t>
            </a:r>
          </a:p>
        </p:txBody>
      </p:sp>
      <p:sp>
        <p:nvSpPr>
          <p:cNvPr id="60" name="Rectangle 10"/>
          <p:cNvSpPr>
            <a:spLocks noChangeArrowheads="1"/>
          </p:cNvSpPr>
          <p:nvPr/>
        </p:nvSpPr>
        <p:spPr bwMode="auto">
          <a:xfrm>
            <a:off x="1772966" y="2869274"/>
            <a:ext cx="993354" cy="19845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Cache</a:t>
            </a:r>
          </a:p>
        </p:txBody>
      </p:sp>
      <p:sp>
        <p:nvSpPr>
          <p:cNvPr id="61" name="Rectangle 10"/>
          <p:cNvSpPr>
            <a:spLocks noChangeArrowheads="1"/>
          </p:cNvSpPr>
          <p:nvPr/>
        </p:nvSpPr>
        <p:spPr bwMode="auto">
          <a:xfrm>
            <a:off x="2799432" y="3109312"/>
            <a:ext cx="993354" cy="20034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Server Security</a:t>
            </a:r>
          </a:p>
        </p:txBody>
      </p:sp>
      <p:sp>
        <p:nvSpPr>
          <p:cNvPr id="62" name="Rectangle 10"/>
          <p:cNvSpPr>
            <a:spLocks noChangeArrowheads="1"/>
          </p:cNvSpPr>
          <p:nvPr/>
        </p:nvSpPr>
        <p:spPr bwMode="auto">
          <a:xfrm>
            <a:off x="1774346" y="3351240"/>
            <a:ext cx="993354" cy="19845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700" dirty="0" smtClean="0">
                <a:solidFill>
                  <a:srgbClr val="FFFFFF"/>
                </a:solidFill>
                <a:latin typeface="Arial" pitchFamily="34" charset="0"/>
                <a:ea typeface="돋움" pitchFamily="50" charset="-127"/>
                <a:cs typeface="Arial" pitchFamily="34" charset="0"/>
              </a:rPr>
              <a:t>Marshalling</a:t>
            </a:r>
          </a:p>
          <a:p>
            <a:pPr algn="ctr" eaLnBrk="0" latinLnBrk="0" hangingPunct="0"/>
            <a:r>
              <a:rPr lang="en-US" altLang="ko-KR" sz="700" dirty="0" smtClean="0">
                <a:solidFill>
                  <a:srgbClr val="FFFFFF"/>
                </a:solidFill>
                <a:latin typeface="Arial" pitchFamily="34" charset="0"/>
                <a:ea typeface="돋움" pitchFamily="50" charset="-127"/>
                <a:cs typeface="Arial" pitchFamily="34" charset="0"/>
              </a:rPr>
              <a:t>/</a:t>
            </a:r>
            <a:r>
              <a:rPr lang="en-US" altLang="ko-KR" sz="700" dirty="0" err="1">
                <a:solidFill>
                  <a:srgbClr val="FFFFFF"/>
                </a:solidFill>
                <a:latin typeface="Arial" pitchFamily="34" charset="0"/>
                <a:ea typeface="돋움" pitchFamily="50" charset="-127"/>
                <a:cs typeface="Arial" pitchFamily="34" charset="0"/>
              </a:rPr>
              <a:t>Unmarshalling</a:t>
            </a:r>
            <a:endParaRPr lang="en-US" altLang="ko-KR" sz="700" dirty="0">
              <a:solidFill>
                <a:srgbClr val="FFFFFF"/>
              </a:solidFill>
              <a:latin typeface="Arial" pitchFamily="34" charset="0"/>
              <a:ea typeface="돋움" pitchFamily="50" charset="-127"/>
              <a:cs typeface="Arial" pitchFamily="34" charset="0"/>
            </a:endParaRPr>
          </a:p>
        </p:txBody>
      </p:sp>
      <p:sp>
        <p:nvSpPr>
          <p:cNvPr id="63" name="Rectangle 10"/>
          <p:cNvSpPr>
            <a:spLocks noChangeArrowheads="1"/>
          </p:cNvSpPr>
          <p:nvPr/>
        </p:nvSpPr>
        <p:spPr bwMode="auto">
          <a:xfrm>
            <a:off x="2799432" y="2869274"/>
            <a:ext cx="993354" cy="19845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dirty="0" smtClean="0">
                <a:solidFill>
                  <a:srgbClr val="FFFFFF"/>
                </a:solidFill>
                <a:latin typeface="Arial" pitchFamily="34" charset="0"/>
                <a:ea typeface="돋움" pitchFamily="50" charset="-127"/>
                <a:cs typeface="Arial" pitchFamily="34" charset="0"/>
              </a:rPr>
              <a:t>Compress</a:t>
            </a:r>
          </a:p>
          <a:p>
            <a:pPr algn="ctr" eaLnBrk="0" latinLnBrk="0" hangingPunct="0"/>
            <a:r>
              <a:rPr lang="en-US" altLang="ko-KR" sz="800" dirty="0" smtClean="0">
                <a:solidFill>
                  <a:srgbClr val="FFFFFF"/>
                </a:solidFill>
                <a:latin typeface="Arial" pitchFamily="34" charset="0"/>
                <a:ea typeface="돋움" pitchFamily="50" charset="-127"/>
                <a:cs typeface="Arial" pitchFamily="34" charset="0"/>
              </a:rPr>
              <a:t>/</a:t>
            </a:r>
            <a:r>
              <a:rPr lang="en-US" altLang="ko-KR" sz="800" dirty="0">
                <a:solidFill>
                  <a:srgbClr val="FFFFFF"/>
                </a:solidFill>
                <a:latin typeface="Arial" pitchFamily="34" charset="0"/>
                <a:ea typeface="돋움" pitchFamily="50" charset="-127"/>
                <a:cs typeface="Arial" pitchFamily="34" charset="0"/>
              </a:rPr>
              <a:t>Decompress</a:t>
            </a:r>
          </a:p>
        </p:txBody>
      </p:sp>
      <p:sp>
        <p:nvSpPr>
          <p:cNvPr id="64" name="Rectangle 10"/>
          <p:cNvSpPr>
            <a:spLocks noChangeArrowheads="1"/>
          </p:cNvSpPr>
          <p:nvPr/>
        </p:nvSpPr>
        <p:spPr bwMode="auto">
          <a:xfrm>
            <a:off x="3825897" y="3109312"/>
            <a:ext cx="993354" cy="20034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ID Generation</a:t>
            </a:r>
          </a:p>
        </p:txBody>
      </p:sp>
      <p:sp>
        <p:nvSpPr>
          <p:cNvPr id="65" name="Rectangle 10"/>
          <p:cNvSpPr>
            <a:spLocks noChangeArrowheads="1"/>
          </p:cNvSpPr>
          <p:nvPr/>
        </p:nvSpPr>
        <p:spPr bwMode="auto">
          <a:xfrm>
            <a:off x="3825897" y="3349350"/>
            <a:ext cx="993354" cy="19845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Property</a:t>
            </a:r>
          </a:p>
        </p:txBody>
      </p:sp>
      <p:sp>
        <p:nvSpPr>
          <p:cNvPr id="66" name="Rectangle 10"/>
          <p:cNvSpPr>
            <a:spLocks noChangeArrowheads="1"/>
          </p:cNvSpPr>
          <p:nvPr/>
        </p:nvSpPr>
        <p:spPr bwMode="auto">
          <a:xfrm>
            <a:off x="3825897" y="2869274"/>
            <a:ext cx="993354" cy="19845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Encryption/Decryption</a:t>
            </a:r>
          </a:p>
        </p:txBody>
      </p:sp>
      <p:sp>
        <p:nvSpPr>
          <p:cNvPr id="67" name="Rectangle 10"/>
          <p:cNvSpPr>
            <a:spLocks noChangeArrowheads="1"/>
          </p:cNvSpPr>
          <p:nvPr/>
        </p:nvSpPr>
        <p:spPr bwMode="auto">
          <a:xfrm>
            <a:off x="4852363" y="3109312"/>
            <a:ext cx="993354" cy="20034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IoC Container</a:t>
            </a:r>
          </a:p>
        </p:txBody>
      </p:sp>
      <p:sp>
        <p:nvSpPr>
          <p:cNvPr id="68" name="Rectangle 10"/>
          <p:cNvSpPr>
            <a:spLocks noChangeArrowheads="1"/>
          </p:cNvSpPr>
          <p:nvPr/>
        </p:nvSpPr>
        <p:spPr bwMode="auto">
          <a:xfrm>
            <a:off x="4852363" y="3349350"/>
            <a:ext cx="993354" cy="19845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Resource</a:t>
            </a:r>
          </a:p>
        </p:txBody>
      </p:sp>
      <p:sp>
        <p:nvSpPr>
          <p:cNvPr id="69" name="Rectangle 10"/>
          <p:cNvSpPr>
            <a:spLocks noChangeArrowheads="1"/>
          </p:cNvSpPr>
          <p:nvPr/>
        </p:nvSpPr>
        <p:spPr bwMode="auto">
          <a:xfrm>
            <a:off x="4852363" y="2869274"/>
            <a:ext cx="993354" cy="19845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Excel</a:t>
            </a:r>
          </a:p>
        </p:txBody>
      </p:sp>
      <p:sp>
        <p:nvSpPr>
          <p:cNvPr id="70" name="Rectangle 10"/>
          <p:cNvSpPr>
            <a:spLocks noChangeArrowheads="1"/>
          </p:cNvSpPr>
          <p:nvPr/>
        </p:nvSpPr>
        <p:spPr bwMode="auto">
          <a:xfrm>
            <a:off x="5878828" y="3109312"/>
            <a:ext cx="993354" cy="20034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Logging</a:t>
            </a:r>
          </a:p>
        </p:txBody>
      </p:sp>
      <p:sp>
        <p:nvSpPr>
          <p:cNvPr id="71" name="Rectangle 10"/>
          <p:cNvSpPr>
            <a:spLocks noChangeArrowheads="1"/>
          </p:cNvSpPr>
          <p:nvPr/>
        </p:nvSpPr>
        <p:spPr bwMode="auto">
          <a:xfrm>
            <a:off x="5878828" y="3349350"/>
            <a:ext cx="993354" cy="19845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Scheduling</a:t>
            </a:r>
          </a:p>
        </p:txBody>
      </p:sp>
      <p:sp>
        <p:nvSpPr>
          <p:cNvPr id="72" name="Rectangle 10"/>
          <p:cNvSpPr>
            <a:spLocks noChangeArrowheads="1"/>
          </p:cNvSpPr>
          <p:nvPr/>
        </p:nvSpPr>
        <p:spPr bwMode="auto">
          <a:xfrm>
            <a:off x="5880208" y="2869274"/>
            <a:ext cx="991974" cy="19845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File Handling</a:t>
            </a:r>
          </a:p>
        </p:txBody>
      </p:sp>
      <p:sp>
        <p:nvSpPr>
          <p:cNvPr id="73" name="Rectangle 10"/>
          <p:cNvSpPr>
            <a:spLocks noChangeArrowheads="1"/>
          </p:cNvSpPr>
          <p:nvPr/>
        </p:nvSpPr>
        <p:spPr bwMode="auto">
          <a:xfrm>
            <a:off x="746501" y="3349350"/>
            <a:ext cx="991974" cy="20034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Mail</a:t>
            </a:r>
          </a:p>
        </p:txBody>
      </p:sp>
      <p:sp>
        <p:nvSpPr>
          <p:cNvPr id="74" name="Rectangle 10"/>
          <p:cNvSpPr>
            <a:spLocks noChangeArrowheads="1"/>
          </p:cNvSpPr>
          <p:nvPr/>
        </p:nvSpPr>
        <p:spPr bwMode="auto">
          <a:xfrm>
            <a:off x="746501" y="3591278"/>
            <a:ext cx="991974" cy="19845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String Util</a:t>
            </a:r>
          </a:p>
        </p:txBody>
      </p:sp>
      <p:sp>
        <p:nvSpPr>
          <p:cNvPr id="75" name="Rectangle 146"/>
          <p:cNvSpPr>
            <a:spLocks noChangeArrowheads="1"/>
          </p:cNvSpPr>
          <p:nvPr/>
        </p:nvSpPr>
        <p:spPr bwMode="auto">
          <a:xfrm>
            <a:off x="5881587" y="1491417"/>
            <a:ext cx="1034743" cy="102819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18000" rIns="0" bIns="18000"/>
          <a:lstStyle/>
          <a:p>
            <a:pPr algn="ctr" eaLnBrk="0" latinLnBrk="0" hangingPunct="0"/>
            <a:r>
              <a:rPr lang="en-US" altLang="ko-KR" sz="900" dirty="0">
                <a:solidFill>
                  <a:srgbClr val="333333"/>
                </a:solidFill>
                <a:latin typeface="Arial" pitchFamily="34" charset="0"/>
                <a:ea typeface="돋움" pitchFamily="50" charset="-127"/>
                <a:cs typeface="Arial" pitchFamily="34" charset="0"/>
              </a:rPr>
              <a:t>Integration Layer</a:t>
            </a:r>
          </a:p>
        </p:txBody>
      </p:sp>
      <p:sp>
        <p:nvSpPr>
          <p:cNvPr id="76" name="Rectangle 157"/>
          <p:cNvSpPr>
            <a:spLocks noChangeArrowheads="1"/>
          </p:cNvSpPr>
          <p:nvPr/>
        </p:nvSpPr>
        <p:spPr bwMode="auto">
          <a:xfrm>
            <a:off x="3835555" y="1491417"/>
            <a:ext cx="1994985" cy="102819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18000" rIns="0" bIns="18000"/>
          <a:lstStyle/>
          <a:p>
            <a:pPr algn="ctr" eaLnBrk="0" latinLnBrk="0" hangingPunct="0"/>
            <a:r>
              <a:rPr lang="en-US" altLang="ko-KR" sz="900" dirty="0">
                <a:solidFill>
                  <a:srgbClr val="333333"/>
                </a:solidFill>
                <a:latin typeface="Arial" pitchFamily="34" charset="0"/>
                <a:ea typeface="돋움" pitchFamily="50" charset="-127"/>
                <a:cs typeface="Arial" pitchFamily="34" charset="0"/>
              </a:rPr>
              <a:t>Persistent Layer</a:t>
            </a:r>
          </a:p>
        </p:txBody>
      </p:sp>
      <p:sp>
        <p:nvSpPr>
          <p:cNvPr id="77" name="Rectangle 158"/>
          <p:cNvSpPr>
            <a:spLocks noChangeArrowheads="1"/>
          </p:cNvSpPr>
          <p:nvPr/>
        </p:nvSpPr>
        <p:spPr bwMode="auto">
          <a:xfrm>
            <a:off x="2747005" y="1491417"/>
            <a:ext cx="1036124" cy="102819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18000" rIns="0" bIns="18000"/>
          <a:lstStyle/>
          <a:p>
            <a:pPr algn="ctr" eaLnBrk="0" latinLnBrk="0" hangingPunct="0"/>
            <a:r>
              <a:rPr lang="en-US" altLang="ko-KR" sz="900" dirty="0">
                <a:solidFill>
                  <a:srgbClr val="333333"/>
                </a:solidFill>
                <a:latin typeface="Arial" pitchFamily="34" charset="0"/>
                <a:ea typeface="돋움" pitchFamily="50" charset="-127"/>
                <a:cs typeface="Arial" pitchFamily="34" charset="0"/>
              </a:rPr>
              <a:t>Business Logic Layer</a:t>
            </a:r>
          </a:p>
        </p:txBody>
      </p:sp>
      <p:sp>
        <p:nvSpPr>
          <p:cNvPr id="78" name="Rectangle 160"/>
          <p:cNvSpPr>
            <a:spLocks noChangeArrowheads="1"/>
          </p:cNvSpPr>
          <p:nvPr/>
        </p:nvSpPr>
        <p:spPr bwMode="auto">
          <a:xfrm>
            <a:off x="702352" y="1491417"/>
            <a:ext cx="1994985" cy="102819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18000" rIns="0" bIns="18000"/>
          <a:lstStyle/>
          <a:p>
            <a:pPr algn="ctr" eaLnBrk="0" latinLnBrk="0" hangingPunct="0"/>
            <a:r>
              <a:rPr lang="en-US" altLang="ko-KR" sz="900" dirty="0">
                <a:solidFill>
                  <a:srgbClr val="333333"/>
                </a:solidFill>
                <a:latin typeface="Arial" pitchFamily="34" charset="0"/>
                <a:ea typeface="돋움" pitchFamily="50" charset="-127"/>
                <a:cs typeface="Arial" pitchFamily="34" charset="0"/>
              </a:rPr>
              <a:t>Presentation Layer</a:t>
            </a:r>
          </a:p>
        </p:txBody>
      </p:sp>
      <p:sp>
        <p:nvSpPr>
          <p:cNvPr id="79" name="Rectangle 10"/>
          <p:cNvSpPr>
            <a:spLocks noChangeArrowheads="1"/>
          </p:cNvSpPr>
          <p:nvPr/>
        </p:nvSpPr>
        <p:spPr bwMode="auto">
          <a:xfrm>
            <a:off x="3874186" y="1788157"/>
            <a:ext cx="942306" cy="198456"/>
          </a:xfrm>
          <a:prstGeom prst="rect">
            <a:avLst/>
          </a:prstGeom>
          <a:solidFill>
            <a:srgbClr val="7F7F7F"/>
          </a:solidFill>
          <a:ln w="6350" algn="ctr">
            <a:solidFill>
              <a:srgbClr val="333333"/>
            </a:solidFill>
            <a:miter lim="800000"/>
            <a:headEnd/>
            <a:tailEnd/>
          </a:ln>
        </p:spPr>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TBD</a:t>
            </a:r>
          </a:p>
        </p:txBody>
      </p:sp>
      <p:sp>
        <p:nvSpPr>
          <p:cNvPr id="80" name="Rectangle 10"/>
          <p:cNvSpPr>
            <a:spLocks noChangeArrowheads="1"/>
          </p:cNvSpPr>
          <p:nvPr/>
        </p:nvSpPr>
        <p:spPr bwMode="auto">
          <a:xfrm>
            <a:off x="3874186" y="2028195"/>
            <a:ext cx="942306" cy="200347"/>
          </a:xfrm>
          <a:prstGeom prst="rect">
            <a:avLst/>
          </a:prstGeom>
          <a:solidFill>
            <a:srgbClr val="7F7F7F"/>
          </a:solidFill>
          <a:ln w="6350" algn="ctr">
            <a:solidFill>
              <a:srgbClr val="333333"/>
            </a:solidFill>
            <a:miter lim="800000"/>
            <a:headEnd/>
            <a:tailEnd/>
          </a:ln>
        </p:spPr>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TBD</a:t>
            </a:r>
          </a:p>
        </p:txBody>
      </p:sp>
      <p:sp>
        <p:nvSpPr>
          <p:cNvPr id="81" name="Rectangle 10"/>
          <p:cNvSpPr>
            <a:spLocks noChangeArrowheads="1"/>
          </p:cNvSpPr>
          <p:nvPr/>
        </p:nvSpPr>
        <p:spPr bwMode="auto">
          <a:xfrm>
            <a:off x="4848224" y="1788157"/>
            <a:ext cx="943686" cy="19845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DataSource</a:t>
            </a:r>
          </a:p>
        </p:txBody>
      </p:sp>
      <p:sp>
        <p:nvSpPr>
          <p:cNvPr id="82" name="Rectangle 10"/>
          <p:cNvSpPr>
            <a:spLocks noChangeArrowheads="1"/>
          </p:cNvSpPr>
          <p:nvPr/>
        </p:nvSpPr>
        <p:spPr bwMode="auto">
          <a:xfrm>
            <a:off x="4848224" y="2028195"/>
            <a:ext cx="943686" cy="20034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Transaction</a:t>
            </a:r>
          </a:p>
        </p:txBody>
      </p:sp>
      <p:sp>
        <p:nvSpPr>
          <p:cNvPr id="83" name="Rectangle 10"/>
          <p:cNvSpPr>
            <a:spLocks noChangeArrowheads="1"/>
          </p:cNvSpPr>
          <p:nvPr/>
        </p:nvSpPr>
        <p:spPr bwMode="auto">
          <a:xfrm>
            <a:off x="2787015" y="1788157"/>
            <a:ext cx="946445" cy="20790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700">
                <a:solidFill>
                  <a:srgbClr val="FFFFFF"/>
                </a:solidFill>
                <a:latin typeface="Arial" pitchFamily="34" charset="0"/>
                <a:ea typeface="돋움" pitchFamily="50" charset="-127"/>
                <a:cs typeface="Arial" pitchFamily="34" charset="0"/>
              </a:rPr>
              <a:t>Biz. Process Management</a:t>
            </a:r>
          </a:p>
        </p:txBody>
      </p:sp>
      <p:sp>
        <p:nvSpPr>
          <p:cNvPr id="84" name="Rectangle 10"/>
          <p:cNvSpPr>
            <a:spLocks noChangeArrowheads="1"/>
          </p:cNvSpPr>
          <p:nvPr/>
        </p:nvSpPr>
        <p:spPr bwMode="auto">
          <a:xfrm>
            <a:off x="2787015" y="2028195"/>
            <a:ext cx="946445" cy="20034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Exception Handling</a:t>
            </a:r>
          </a:p>
        </p:txBody>
      </p:sp>
      <p:sp>
        <p:nvSpPr>
          <p:cNvPr id="85" name="Rectangle 10"/>
          <p:cNvSpPr>
            <a:spLocks noChangeArrowheads="1"/>
          </p:cNvSpPr>
          <p:nvPr/>
        </p:nvSpPr>
        <p:spPr bwMode="auto">
          <a:xfrm>
            <a:off x="5928496" y="1788157"/>
            <a:ext cx="943686" cy="19845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Message Service</a:t>
            </a:r>
          </a:p>
        </p:txBody>
      </p:sp>
      <p:sp>
        <p:nvSpPr>
          <p:cNvPr id="86" name="Rectangle 10"/>
          <p:cNvSpPr>
            <a:spLocks noChangeArrowheads="1"/>
          </p:cNvSpPr>
          <p:nvPr/>
        </p:nvSpPr>
        <p:spPr bwMode="auto">
          <a:xfrm>
            <a:off x="5928496" y="2028195"/>
            <a:ext cx="943686" cy="20034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Naming Service</a:t>
            </a:r>
          </a:p>
        </p:txBody>
      </p:sp>
      <p:sp>
        <p:nvSpPr>
          <p:cNvPr id="87" name="Rectangle 10"/>
          <p:cNvSpPr>
            <a:spLocks noChangeArrowheads="1"/>
          </p:cNvSpPr>
          <p:nvPr/>
        </p:nvSpPr>
        <p:spPr bwMode="auto">
          <a:xfrm>
            <a:off x="5928496" y="2268234"/>
            <a:ext cx="943686" cy="19845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Web Service</a:t>
            </a:r>
          </a:p>
        </p:txBody>
      </p:sp>
      <p:sp>
        <p:nvSpPr>
          <p:cNvPr id="88" name="Rectangle 10"/>
          <p:cNvSpPr>
            <a:spLocks noChangeArrowheads="1"/>
          </p:cNvSpPr>
          <p:nvPr/>
        </p:nvSpPr>
        <p:spPr bwMode="auto">
          <a:xfrm>
            <a:off x="3874186" y="1788157"/>
            <a:ext cx="942306" cy="19845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Data Access</a:t>
            </a:r>
          </a:p>
        </p:txBody>
      </p:sp>
      <p:sp>
        <p:nvSpPr>
          <p:cNvPr id="89" name="Rectangle 10"/>
          <p:cNvSpPr>
            <a:spLocks noChangeArrowheads="1"/>
          </p:cNvSpPr>
          <p:nvPr/>
        </p:nvSpPr>
        <p:spPr bwMode="auto">
          <a:xfrm>
            <a:off x="3874186" y="2028195"/>
            <a:ext cx="942306" cy="20034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ORM</a:t>
            </a:r>
          </a:p>
        </p:txBody>
      </p:sp>
      <p:sp>
        <p:nvSpPr>
          <p:cNvPr id="90" name="Rectangle 10"/>
          <p:cNvSpPr>
            <a:spLocks noChangeArrowheads="1"/>
          </p:cNvSpPr>
          <p:nvPr/>
        </p:nvSpPr>
        <p:spPr bwMode="auto">
          <a:xfrm>
            <a:off x="746501" y="1788157"/>
            <a:ext cx="940927" cy="19845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Ajax Support</a:t>
            </a:r>
          </a:p>
        </p:txBody>
      </p:sp>
      <p:sp>
        <p:nvSpPr>
          <p:cNvPr id="91" name="Rectangle 10"/>
          <p:cNvSpPr>
            <a:spLocks noChangeArrowheads="1"/>
          </p:cNvSpPr>
          <p:nvPr/>
        </p:nvSpPr>
        <p:spPr bwMode="auto">
          <a:xfrm>
            <a:off x="746501" y="2028195"/>
            <a:ext cx="940927" cy="20034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MVC</a:t>
            </a:r>
          </a:p>
        </p:txBody>
      </p:sp>
      <p:sp>
        <p:nvSpPr>
          <p:cNvPr id="92" name="Rectangle 10"/>
          <p:cNvSpPr>
            <a:spLocks noChangeArrowheads="1"/>
          </p:cNvSpPr>
          <p:nvPr/>
        </p:nvSpPr>
        <p:spPr bwMode="auto">
          <a:xfrm>
            <a:off x="746501" y="2268234"/>
            <a:ext cx="940927" cy="19845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UI Adaptor</a:t>
            </a:r>
          </a:p>
        </p:txBody>
      </p:sp>
      <p:sp>
        <p:nvSpPr>
          <p:cNvPr id="93" name="Rectangle 10"/>
          <p:cNvSpPr>
            <a:spLocks noChangeArrowheads="1"/>
          </p:cNvSpPr>
          <p:nvPr/>
        </p:nvSpPr>
        <p:spPr bwMode="auto">
          <a:xfrm>
            <a:off x="1721919" y="1788157"/>
            <a:ext cx="940927" cy="19845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Internationalization</a:t>
            </a:r>
          </a:p>
        </p:txBody>
      </p:sp>
      <p:sp>
        <p:nvSpPr>
          <p:cNvPr id="94" name="Rectangle 10"/>
          <p:cNvSpPr>
            <a:spLocks noChangeArrowheads="1"/>
          </p:cNvSpPr>
          <p:nvPr/>
        </p:nvSpPr>
        <p:spPr bwMode="auto">
          <a:xfrm>
            <a:off x="1721919" y="2028195"/>
            <a:ext cx="940927" cy="20034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Security</a:t>
            </a:r>
          </a:p>
        </p:txBody>
      </p:sp>
      <p:sp>
        <p:nvSpPr>
          <p:cNvPr id="95" name="Rectangle 214"/>
          <p:cNvSpPr>
            <a:spLocks noChangeArrowheads="1"/>
          </p:cNvSpPr>
          <p:nvPr/>
        </p:nvSpPr>
        <p:spPr bwMode="auto">
          <a:xfrm>
            <a:off x="7055677" y="1226807"/>
            <a:ext cx="1168570" cy="468169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36000" tIns="18000" rIns="36000" bIns="18000"/>
          <a:lstStyle/>
          <a:p>
            <a:pPr algn="ctr" eaLnBrk="0" latinLnBrk="0" hangingPunct="0">
              <a:spcBef>
                <a:spcPts val="1200"/>
              </a:spcBef>
            </a:pPr>
            <a:r>
              <a:rPr lang="en-US" altLang="ko-KR" sz="1050" b="1" dirty="0">
                <a:solidFill>
                  <a:srgbClr val="333333"/>
                </a:solidFill>
                <a:latin typeface="Arial" pitchFamily="34" charset="0"/>
                <a:ea typeface="돋움" pitchFamily="50" charset="-127"/>
                <a:cs typeface="Arial" pitchFamily="34" charset="0"/>
              </a:rPr>
              <a:t>Management Environment</a:t>
            </a:r>
            <a:endParaRPr lang="ko-KR" altLang="en-US" sz="1050" b="1" dirty="0">
              <a:solidFill>
                <a:srgbClr val="333333"/>
              </a:solidFill>
              <a:latin typeface="Arial" pitchFamily="34" charset="0"/>
              <a:ea typeface="돋움" pitchFamily="50" charset="-127"/>
              <a:cs typeface="Arial" pitchFamily="34" charset="0"/>
            </a:endParaRPr>
          </a:p>
        </p:txBody>
      </p:sp>
      <p:sp>
        <p:nvSpPr>
          <p:cNvPr id="96" name="Rectangle 215"/>
          <p:cNvSpPr>
            <a:spLocks noChangeArrowheads="1"/>
          </p:cNvSpPr>
          <p:nvPr/>
        </p:nvSpPr>
        <p:spPr bwMode="auto">
          <a:xfrm>
            <a:off x="7123279" y="1723617"/>
            <a:ext cx="1034743" cy="1822443"/>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0" tIns="18000" rIns="0" bIns="18000"/>
          <a:lstStyle/>
          <a:p>
            <a:pPr algn="ctr" eaLnBrk="0" latinLnBrk="0" hangingPunct="0">
              <a:lnSpc>
                <a:spcPct val="120000"/>
              </a:lnSpc>
            </a:pPr>
            <a:r>
              <a:rPr lang="en-US" altLang="ko-KR" sz="900" dirty="0">
                <a:solidFill>
                  <a:srgbClr val="333333"/>
                </a:solidFill>
                <a:latin typeface="Arial" pitchFamily="34" charset="0"/>
                <a:ea typeface="돋움" pitchFamily="50" charset="-127"/>
                <a:cs typeface="Arial" pitchFamily="34" charset="0"/>
              </a:rPr>
              <a:t>Operation Management Tool</a:t>
            </a:r>
          </a:p>
        </p:txBody>
      </p:sp>
      <p:sp>
        <p:nvSpPr>
          <p:cNvPr id="97" name="Rectangle 10"/>
          <p:cNvSpPr>
            <a:spLocks noChangeArrowheads="1"/>
          </p:cNvSpPr>
          <p:nvPr/>
        </p:nvSpPr>
        <p:spPr bwMode="auto">
          <a:xfrm>
            <a:off x="7177087" y="2105832"/>
            <a:ext cx="943686" cy="198457"/>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lIns="0" tIns="0" rIns="0" bIns="0" anchor="ctr"/>
          <a:lstStyle/>
          <a:p>
            <a:pPr algn="ctr" eaLnBrk="0" latinLnBrk="0" hangingPunct="0"/>
            <a:r>
              <a:rPr lang="en-US" altLang="ko-KR" sz="800" dirty="0">
                <a:solidFill>
                  <a:srgbClr val="FFFFFF"/>
                </a:solidFill>
                <a:latin typeface="Arial" pitchFamily="34" charset="0"/>
                <a:ea typeface="돋움" pitchFamily="50" charset="-127"/>
                <a:cs typeface="Arial" pitchFamily="34" charset="0"/>
              </a:rPr>
              <a:t>Status Monitoring</a:t>
            </a:r>
          </a:p>
        </p:txBody>
      </p:sp>
      <p:sp>
        <p:nvSpPr>
          <p:cNvPr id="98" name="Rectangle 219"/>
          <p:cNvSpPr>
            <a:spLocks noChangeArrowheads="1"/>
          </p:cNvSpPr>
          <p:nvPr/>
        </p:nvSpPr>
        <p:spPr bwMode="auto">
          <a:xfrm>
            <a:off x="7123279" y="3591278"/>
            <a:ext cx="1034743" cy="2207595"/>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0" tIns="18000" rIns="0" bIns="18000"/>
          <a:lstStyle/>
          <a:p>
            <a:pPr algn="ctr" eaLnBrk="0" latinLnBrk="0" hangingPunct="0"/>
            <a:r>
              <a:rPr lang="en-US" altLang="ko-KR" sz="800">
                <a:solidFill>
                  <a:srgbClr val="333333"/>
                </a:solidFill>
                <a:latin typeface="Arial" pitchFamily="34" charset="0"/>
                <a:ea typeface="돋움" pitchFamily="50" charset="-127"/>
                <a:cs typeface="Arial" pitchFamily="34" charset="0"/>
              </a:rPr>
              <a:t>Development Management Tool</a:t>
            </a:r>
          </a:p>
        </p:txBody>
      </p:sp>
      <p:sp>
        <p:nvSpPr>
          <p:cNvPr id="99" name="Rectangle 10"/>
          <p:cNvSpPr>
            <a:spLocks noChangeArrowheads="1"/>
          </p:cNvSpPr>
          <p:nvPr/>
        </p:nvSpPr>
        <p:spPr bwMode="auto">
          <a:xfrm>
            <a:off x="7177087" y="4097816"/>
            <a:ext cx="943686" cy="290098"/>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Version Management</a:t>
            </a:r>
          </a:p>
        </p:txBody>
      </p:sp>
      <p:sp>
        <p:nvSpPr>
          <p:cNvPr id="100" name="Rectangle 10"/>
          <p:cNvSpPr>
            <a:spLocks noChangeArrowheads="1"/>
          </p:cNvSpPr>
          <p:nvPr/>
        </p:nvSpPr>
        <p:spPr bwMode="auto">
          <a:xfrm>
            <a:off x="7172947" y="4411563"/>
            <a:ext cx="943686" cy="198457"/>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lIns="0" tIns="0" rIns="0" bIns="0" anchor="ctr"/>
          <a:lstStyle/>
          <a:p>
            <a:pPr algn="ctr" eaLnBrk="0" latinLnBrk="0" hangingPunct="0"/>
            <a:r>
              <a:rPr lang="en-US" altLang="ko-KR" sz="800" dirty="0">
                <a:solidFill>
                  <a:srgbClr val="FFFFFF"/>
                </a:solidFill>
                <a:latin typeface="Arial" pitchFamily="34" charset="0"/>
                <a:ea typeface="돋움" pitchFamily="50" charset="-127"/>
                <a:cs typeface="Arial" pitchFamily="34" charset="0"/>
              </a:rPr>
              <a:t>Issue Tracking</a:t>
            </a:r>
          </a:p>
        </p:txBody>
      </p:sp>
      <p:sp>
        <p:nvSpPr>
          <p:cNvPr id="101" name="Rectangle 10"/>
          <p:cNvSpPr>
            <a:spLocks noChangeArrowheads="1"/>
          </p:cNvSpPr>
          <p:nvPr/>
        </p:nvSpPr>
        <p:spPr bwMode="auto">
          <a:xfrm>
            <a:off x="746501" y="3111203"/>
            <a:ext cx="991974" cy="19845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latinLnBrk="0" hangingPunct="0"/>
            <a:r>
              <a:rPr lang="en-US" altLang="ko-KR" sz="800">
                <a:solidFill>
                  <a:srgbClr val="FFFFFF"/>
                </a:solidFill>
                <a:latin typeface="Arial" pitchFamily="34" charset="0"/>
                <a:ea typeface="돋움" pitchFamily="50" charset="-127"/>
                <a:cs typeface="Arial" pitchFamily="34" charset="0"/>
              </a:rPr>
              <a:t>File Upload/Download</a:t>
            </a:r>
          </a:p>
        </p:txBody>
      </p:sp>
      <p:sp>
        <p:nvSpPr>
          <p:cNvPr id="102" name="Rectangle 19"/>
          <p:cNvSpPr>
            <a:spLocks noChangeArrowheads="1"/>
          </p:cNvSpPr>
          <p:nvPr/>
        </p:nvSpPr>
        <p:spPr bwMode="auto">
          <a:xfrm>
            <a:off x="714348" y="785794"/>
            <a:ext cx="7429552" cy="45719"/>
          </a:xfrm>
          <a:prstGeom prst="rect">
            <a:avLst/>
          </a:prstGeom>
          <a:gradFill rotWithShape="0">
            <a:gsLst>
              <a:gs pos="0">
                <a:srgbClr val="8488C4"/>
              </a:gs>
              <a:gs pos="53000">
                <a:srgbClr val="D4DEFF"/>
              </a:gs>
              <a:gs pos="83000">
                <a:srgbClr val="D4DEFF"/>
              </a:gs>
              <a:gs pos="100000">
                <a:srgbClr val="96AB94"/>
              </a:gs>
            </a:gsLst>
            <a:lin ang="0" scaled="1"/>
          </a:gradFill>
          <a:ln w="9525">
            <a:noFill/>
            <a:miter lim="800000"/>
            <a:headEnd/>
            <a:tailEnd/>
          </a:ln>
        </p:spPr>
        <p:txBody>
          <a:bodyPr wrap="none" anchor="ctr"/>
          <a:lstStyle/>
          <a:p>
            <a:endParaRPr lang="ko-KR" altLang="en-US" dirty="0"/>
          </a:p>
        </p:txBody>
      </p:sp>
      <p:sp>
        <p:nvSpPr>
          <p:cNvPr id="103" name="Title 102"/>
          <p:cNvSpPr>
            <a:spLocks noGrp="1"/>
          </p:cNvSpPr>
          <p:nvPr>
            <p:ph type="title" idx="4294967295"/>
          </p:nvPr>
        </p:nvSpPr>
        <p:spPr>
          <a:xfrm>
            <a:off x="2819400" y="0"/>
            <a:ext cx="6324600" cy="914400"/>
          </a:xfrm>
        </p:spPr>
        <p:txBody>
          <a:bodyPr/>
          <a:lstStyle/>
          <a:p>
            <a:r>
              <a:rPr lang="en-US" altLang="ko-KR" i="1" smtClean="0">
                <a:ln>
                  <a:solidFill>
                    <a:schemeClr val="bg1">
                      <a:lumMod val="75000"/>
                    </a:schemeClr>
                  </a:solidFill>
                </a:ln>
                <a:solidFill>
                  <a:srgbClr val="002060"/>
                </a:solidFill>
                <a:latin typeface="Arial Black" pitchFamily="34" charset="0"/>
                <a:cs typeface="Arial" pitchFamily="34" charset="0"/>
              </a:rPr>
              <a:t>Functionalities of eGovFrame</a:t>
            </a:r>
            <a:r>
              <a:rPr lang="ko-KR" altLang="en-US" sz="1600" i="1" smtClean="0">
                <a:ln>
                  <a:solidFill>
                    <a:schemeClr val="bg1">
                      <a:lumMod val="75000"/>
                    </a:schemeClr>
                  </a:solidFill>
                </a:ln>
                <a:solidFill>
                  <a:srgbClr val="002060"/>
                </a:solidFill>
                <a:latin typeface="Arial Black" pitchFamily="34" charset="0"/>
                <a:cs typeface="Arial" pitchFamily="34" charset="0"/>
              </a:rPr>
              <a:t/>
            </a:r>
            <a:br>
              <a:rPr lang="ko-KR" altLang="en-US" sz="1600" i="1" smtClean="0">
                <a:ln>
                  <a:solidFill>
                    <a:schemeClr val="bg1">
                      <a:lumMod val="75000"/>
                    </a:schemeClr>
                  </a:solidFill>
                </a:ln>
                <a:solidFill>
                  <a:srgbClr val="002060"/>
                </a:solidFill>
                <a:latin typeface="Arial Black" pitchFamily="34" charset="0"/>
                <a:cs typeface="Arial" pitchFamily="34" charset="0"/>
              </a:rPr>
            </a:br>
            <a:endParaRPr lang="en-US"/>
          </a:p>
        </p:txBody>
      </p:sp>
    </p:spTree>
    <p:extLst>
      <p:ext uri="{BB962C8B-B14F-4D97-AF65-F5344CB8AC3E}">
        <p14:creationId xmlns="" xmlns:p14="http://schemas.microsoft.com/office/powerpoint/2010/main" val="4021058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00400" y="0"/>
            <a:ext cx="5943600" cy="954107"/>
          </a:xfrm>
          <a:prstGeom prst="rect">
            <a:avLst/>
          </a:prstGeom>
          <a:noFill/>
        </p:spPr>
        <p:txBody>
          <a:bodyPr wrap="square" rtlCol="0">
            <a:spAutoFit/>
          </a:bodyPr>
          <a:lstStyle/>
          <a:p>
            <a:pPr algn="ctr"/>
            <a:r>
              <a:rPr lang="en-US" altLang="ko-KR" sz="2800" dirty="0" err="1" smtClean="0">
                <a:ln>
                  <a:solidFill>
                    <a:schemeClr val="bg1">
                      <a:lumMod val="75000"/>
                    </a:schemeClr>
                  </a:solidFill>
                </a:ln>
                <a:solidFill>
                  <a:srgbClr val="002060"/>
                </a:solidFill>
                <a:latin typeface="Arial Black" pitchFamily="34" charset="0"/>
                <a:cs typeface="Arial" pitchFamily="34" charset="0"/>
              </a:rPr>
              <a:t>eGovFrame</a:t>
            </a:r>
            <a:r>
              <a:rPr lang="en-US" altLang="ko-KR" sz="2800" dirty="0" smtClean="0">
                <a:ln>
                  <a:solidFill>
                    <a:schemeClr val="bg1">
                      <a:lumMod val="75000"/>
                    </a:schemeClr>
                  </a:solidFill>
                </a:ln>
                <a:solidFill>
                  <a:srgbClr val="002060"/>
                </a:solidFill>
                <a:latin typeface="Arial Black" pitchFamily="34" charset="0"/>
                <a:cs typeface="Arial" pitchFamily="34" charset="0"/>
              </a:rPr>
              <a:t> : Development Environment</a:t>
            </a:r>
            <a:endParaRPr lang="ko-KR" altLang="en-US" sz="1600" dirty="0">
              <a:ln>
                <a:solidFill>
                  <a:schemeClr val="bg1">
                    <a:lumMod val="75000"/>
                  </a:schemeClr>
                </a:solidFill>
              </a:ln>
              <a:solidFill>
                <a:srgbClr val="002060"/>
              </a:solidFill>
              <a:latin typeface="Arial Black" pitchFamily="34" charset="0"/>
              <a:cs typeface="Arial" pitchFamily="34" charset="0"/>
            </a:endParaRPr>
          </a:p>
        </p:txBody>
      </p:sp>
      <p:grpSp>
        <p:nvGrpSpPr>
          <p:cNvPr id="2" name="Group 2442"/>
          <p:cNvGrpSpPr>
            <a:grpSpLocks/>
          </p:cNvGrpSpPr>
          <p:nvPr/>
        </p:nvGrpSpPr>
        <p:grpSpPr bwMode="auto">
          <a:xfrm>
            <a:off x="250192" y="1124744"/>
            <a:ext cx="8858312" cy="5733256"/>
            <a:chOff x="13200" y="13311"/>
            <a:chExt cx="4128" cy="4053"/>
          </a:xfrm>
        </p:grpSpPr>
        <p:sp>
          <p:nvSpPr>
            <p:cNvPr id="50" name="Rectangle 15"/>
            <p:cNvSpPr>
              <a:spLocks noChangeArrowheads="1"/>
            </p:cNvSpPr>
            <p:nvPr/>
          </p:nvSpPr>
          <p:spPr bwMode="auto">
            <a:xfrm>
              <a:off x="13200" y="13311"/>
              <a:ext cx="4128" cy="999"/>
            </a:xfrm>
            <a:prstGeom prst="rect">
              <a:avLst/>
            </a:prstGeom>
            <a:solidFill>
              <a:srgbClr val="EAEAEA"/>
            </a:solidFill>
            <a:ln w="9525" algn="ctr">
              <a:noFill/>
              <a:miter lim="800000"/>
              <a:headEnd/>
              <a:tailEnd/>
            </a:ln>
          </p:spPr>
          <p:txBody>
            <a:bodyPr wrap="none" anchor="ctr"/>
            <a:lstStyle/>
            <a:p>
              <a:pPr algn="l"/>
              <a:endParaRPr lang="ko-KR" altLang="en-US" sz="1800">
                <a:latin typeface="굴림" charset="-127"/>
                <a:ea typeface="굴림" charset="-127"/>
              </a:endParaRPr>
            </a:p>
          </p:txBody>
        </p:sp>
        <p:sp>
          <p:nvSpPr>
            <p:cNvPr id="51" name="AutoShape 73"/>
            <p:cNvSpPr>
              <a:spLocks noChangeArrowheads="1"/>
            </p:cNvSpPr>
            <p:nvPr/>
          </p:nvSpPr>
          <p:spPr bwMode="auto">
            <a:xfrm>
              <a:off x="13466" y="13352"/>
              <a:ext cx="3762" cy="905"/>
            </a:xfrm>
            <a:prstGeom prst="roundRect">
              <a:avLst>
                <a:gd name="adj" fmla="val 5375"/>
              </a:avLst>
            </a:prstGeom>
            <a:solidFill>
              <a:schemeClr val="bg1"/>
            </a:solidFill>
            <a:ln w="6350" algn="ctr">
              <a:solidFill>
                <a:srgbClr val="C0C0C0"/>
              </a:solidFill>
              <a:round/>
              <a:headEnd/>
              <a:tailEnd/>
            </a:ln>
          </p:spPr>
          <p:txBody>
            <a:bodyPr tIns="720000"/>
            <a:lstStyle/>
            <a:p>
              <a:pPr marL="92075" indent="-92075" algn="l" eaLnBrk="0" latinLnBrk="0" hangingPunct="0">
                <a:spcBef>
                  <a:spcPct val="20000"/>
                </a:spcBef>
                <a:buFontTx/>
                <a:buChar char="•"/>
              </a:pPr>
              <a:endParaRPr lang="ko-KR" altLang="ko-KR"/>
            </a:p>
          </p:txBody>
        </p:sp>
        <p:sp>
          <p:nvSpPr>
            <p:cNvPr id="52" name="Rectangle 81"/>
            <p:cNvSpPr>
              <a:spLocks noChangeArrowheads="1"/>
            </p:cNvSpPr>
            <p:nvPr/>
          </p:nvSpPr>
          <p:spPr bwMode="auto">
            <a:xfrm>
              <a:off x="15031" y="13367"/>
              <a:ext cx="2197" cy="917"/>
            </a:xfrm>
            <a:prstGeom prst="rect">
              <a:avLst/>
            </a:prstGeom>
            <a:noFill/>
            <a:ln w="6350" algn="ctr">
              <a:noFill/>
              <a:miter lim="800000"/>
              <a:headEnd/>
              <a:tailEnd/>
            </a:ln>
          </p:spPr>
          <p:txBody>
            <a:bodyPr wrap="square" tIns="46800" rIns="36000">
              <a:spAutoFit/>
            </a:bodyPr>
            <a:lstStyle/>
            <a:p>
              <a:pPr marL="92075" indent="-92075" algn="l" eaLnBrk="0" latinLnBrk="0" hangingPunct="0">
                <a:buClr>
                  <a:srgbClr val="969696"/>
                </a:buClr>
              </a:pPr>
              <a:r>
                <a:rPr lang="ko-KR" altLang="en-US" sz="1600" b="1" dirty="0"/>
                <a:t>Editor, Debugger, Development Procedures, Templates</a:t>
              </a:r>
              <a:endParaRPr lang="en-US" altLang="ko-KR" sz="1600" b="1" dirty="0"/>
            </a:p>
            <a:p>
              <a:pPr marL="92075" indent="-92075" algn="l" eaLnBrk="0" latinLnBrk="0" hangingPunct="0">
                <a:buClr>
                  <a:srgbClr val="969696"/>
                </a:buClr>
              </a:pPr>
              <a:endParaRPr lang="en-US" altLang="ko-KR" sz="300" dirty="0"/>
            </a:p>
            <a:p>
              <a:pPr marL="92075" indent="-92075" algn="l" eaLnBrk="0" latinLnBrk="0" hangingPunct="0">
                <a:buClr>
                  <a:srgbClr val="969696"/>
                </a:buClr>
                <a:buFontTx/>
                <a:buChar char="•"/>
              </a:pPr>
              <a:r>
                <a:rPr lang="en-US" altLang="ko-KR" sz="1100" dirty="0"/>
                <a:t>Environment for Modeling, Editing, Compiling, Debugging</a:t>
              </a:r>
            </a:p>
            <a:p>
              <a:pPr marL="92075" indent="-92075" algn="l" eaLnBrk="0" latinLnBrk="0" hangingPunct="0">
                <a:buClr>
                  <a:srgbClr val="969696"/>
                </a:buClr>
                <a:buFontTx/>
                <a:buChar char="•"/>
              </a:pPr>
              <a:r>
                <a:rPr lang="en-US" altLang="ko-KR" sz="1100" dirty="0"/>
                <a:t>Guide for the Application Program Development</a:t>
              </a:r>
            </a:p>
            <a:p>
              <a:pPr marL="92075" indent="-92075" algn="l" eaLnBrk="0" latinLnBrk="0" hangingPunct="0">
                <a:buClr>
                  <a:srgbClr val="969696"/>
                </a:buClr>
                <a:buFontTx/>
                <a:buChar char="•"/>
              </a:pPr>
              <a:r>
                <a:rPr lang="ko-KR" altLang="en-US" sz="1100" dirty="0"/>
                <a:t>Automatic Code Generation based on Model-driven Templates</a:t>
              </a:r>
              <a:endParaRPr lang="en-US" altLang="ko-KR" sz="1100" dirty="0"/>
            </a:p>
            <a:p>
              <a:pPr marL="92075" indent="-92075" algn="l" eaLnBrk="0" latinLnBrk="0" hangingPunct="0">
                <a:buClr>
                  <a:srgbClr val="969696"/>
                </a:buClr>
                <a:buFontTx/>
                <a:buChar char="•"/>
              </a:pPr>
              <a:r>
                <a:rPr lang="ko-KR" altLang="en-US" sz="1100" dirty="0"/>
                <a:t>Code Inspection for the Source Code Integrity</a:t>
              </a:r>
              <a:endParaRPr lang="en-US" altLang="ko-KR" sz="1100" dirty="0"/>
            </a:p>
          </p:txBody>
        </p:sp>
        <p:sp>
          <p:nvSpPr>
            <p:cNvPr id="53" name="Text Box 123"/>
            <p:cNvSpPr txBox="1">
              <a:spLocks noChangeArrowheads="1"/>
            </p:cNvSpPr>
            <p:nvPr/>
          </p:nvSpPr>
          <p:spPr bwMode="auto">
            <a:xfrm rot="5400000">
              <a:off x="13407" y="13731"/>
              <a:ext cx="72" cy="106"/>
            </a:xfrm>
            <a:prstGeom prst="rect">
              <a:avLst/>
            </a:prstGeom>
            <a:noFill/>
            <a:ln w="9525" algn="ctr">
              <a:noFill/>
              <a:miter lim="800000"/>
              <a:headEnd/>
              <a:tailEnd/>
            </a:ln>
          </p:spPr>
          <p:txBody>
            <a:bodyPr lIns="0" tIns="0" rIns="0" bIns="0" anchor="ctr">
              <a:spAutoFit/>
            </a:bodyPr>
            <a:lstStyle/>
            <a:p>
              <a:pPr algn="l" defTabSz="771525" latinLnBrk="0"/>
              <a:endParaRPr lang="ko-KR" altLang="ko-KR" sz="1100">
                <a:solidFill>
                  <a:schemeClr val="bg1"/>
                </a:solidFill>
                <a:latin typeface="산돌고딕B" pitchFamily="18" charset="-127"/>
                <a:ea typeface="산돌고딕B" pitchFamily="18" charset="-127"/>
              </a:endParaRPr>
            </a:p>
          </p:txBody>
        </p:sp>
        <p:pic>
          <p:nvPicPr>
            <p:cNvPr id="54" name="Picture 8"/>
            <p:cNvPicPr>
              <a:picLocks noChangeAspect="1" noChangeArrowheads="1"/>
            </p:cNvPicPr>
            <p:nvPr/>
          </p:nvPicPr>
          <p:blipFill>
            <a:blip r:embed="rId3" cstate="print"/>
            <a:srcRect/>
            <a:stretch>
              <a:fillRect/>
            </a:stretch>
          </p:blipFill>
          <p:spPr bwMode="auto">
            <a:xfrm>
              <a:off x="13999" y="13411"/>
              <a:ext cx="999" cy="793"/>
            </a:xfrm>
            <a:prstGeom prst="rect">
              <a:avLst/>
            </a:prstGeom>
            <a:noFill/>
            <a:ln w="9525" algn="ctr">
              <a:noFill/>
              <a:miter lim="800000"/>
              <a:headEnd/>
              <a:tailEnd type="none" w="lg" len="lg"/>
            </a:ln>
          </p:spPr>
        </p:pic>
        <p:sp>
          <p:nvSpPr>
            <p:cNvPr id="55" name="Rectangle 15"/>
            <p:cNvSpPr>
              <a:spLocks noChangeArrowheads="1"/>
            </p:cNvSpPr>
            <p:nvPr/>
          </p:nvSpPr>
          <p:spPr bwMode="auto">
            <a:xfrm>
              <a:off x="13200" y="14366"/>
              <a:ext cx="4128" cy="944"/>
            </a:xfrm>
            <a:prstGeom prst="rect">
              <a:avLst/>
            </a:prstGeom>
            <a:solidFill>
              <a:srgbClr val="EAEAEA"/>
            </a:solidFill>
            <a:ln w="9525" algn="ctr">
              <a:noFill/>
              <a:miter lim="800000"/>
              <a:headEnd/>
              <a:tailEnd/>
            </a:ln>
          </p:spPr>
          <p:txBody>
            <a:bodyPr wrap="none" anchor="ctr"/>
            <a:lstStyle/>
            <a:p>
              <a:pPr algn="l"/>
              <a:endParaRPr lang="ko-KR" altLang="en-US" sz="1800">
                <a:latin typeface="굴림" charset="-127"/>
                <a:ea typeface="굴림" charset="-127"/>
              </a:endParaRPr>
            </a:p>
          </p:txBody>
        </p:sp>
        <p:sp>
          <p:nvSpPr>
            <p:cNvPr id="56" name="AutoShape 73"/>
            <p:cNvSpPr>
              <a:spLocks noChangeArrowheads="1"/>
            </p:cNvSpPr>
            <p:nvPr/>
          </p:nvSpPr>
          <p:spPr bwMode="auto">
            <a:xfrm>
              <a:off x="13478" y="14407"/>
              <a:ext cx="3741" cy="847"/>
            </a:xfrm>
            <a:prstGeom prst="roundRect">
              <a:avLst>
                <a:gd name="adj" fmla="val 5375"/>
              </a:avLst>
            </a:prstGeom>
            <a:solidFill>
              <a:schemeClr val="bg1"/>
            </a:solidFill>
            <a:ln w="6350" algn="ctr">
              <a:solidFill>
                <a:srgbClr val="C0C0C0"/>
              </a:solidFill>
              <a:round/>
              <a:headEnd/>
              <a:tailEnd/>
            </a:ln>
          </p:spPr>
          <p:txBody>
            <a:bodyPr tIns="720000"/>
            <a:lstStyle/>
            <a:p>
              <a:pPr marL="92075" indent="-92075" algn="l" eaLnBrk="0" latinLnBrk="0" hangingPunct="0">
                <a:spcBef>
                  <a:spcPct val="20000"/>
                </a:spcBef>
                <a:buFontTx/>
                <a:buChar char="•"/>
              </a:pPr>
              <a:endParaRPr lang="ko-KR" altLang="ko-KR"/>
            </a:p>
          </p:txBody>
        </p:sp>
        <p:sp>
          <p:nvSpPr>
            <p:cNvPr id="57" name="Rectangle 81"/>
            <p:cNvSpPr>
              <a:spLocks noChangeArrowheads="1"/>
            </p:cNvSpPr>
            <p:nvPr/>
          </p:nvSpPr>
          <p:spPr bwMode="auto">
            <a:xfrm>
              <a:off x="15024" y="14435"/>
              <a:ext cx="2204" cy="820"/>
            </a:xfrm>
            <a:prstGeom prst="rect">
              <a:avLst/>
            </a:prstGeom>
            <a:noFill/>
            <a:ln w="6350" algn="ctr">
              <a:noFill/>
              <a:miter lim="800000"/>
              <a:headEnd/>
              <a:tailEnd/>
            </a:ln>
          </p:spPr>
          <p:txBody>
            <a:bodyPr wrap="square" tIns="46800" rIns="36000">
              <a:spAutoFit/>
            </a:bodyPr>
            <a:lstStyle/>
            <a:p>
              <a:pPr marL="92075" indent="-92075" algn="l" eaLnBrk="0" latinLnBrk="0" hangingPunct="0">
                <a:buClr>
                  <a:srgbClr val="969696"/>
                </a:buClr>
              </a:pPr>
              <a:r>
                <a:rPr lang="ko-KR" altLang="en-US" sz="1600" b="1" dirty="0"/>
                <a:t>Environment for Testing, Reporting and Coverage Analysis</a:t>
              </a:r>
              <a:endParaRPr lang="en-US" altLang="ko-KR" sz="300" dirty="0"/>
            </a:p>
            <a:p>
              <a:pPr marL="92075" indent="-92075" algn="l" eaLnBrk="0" latinLnBrk="0" hangingPunct="0">
                <a:spcBef>
                  <a:spcPts val="600"/>
                </a:spcBef>
                <a:buClr>
                  <a:srgbClr val="969696"/>
                </a:buClr>
                <a:buFontTx/>
                <a:buChar char="•"/>
              </a:pPr>
              <a:r>
                <a:rPr lang="en-US" altLang="ko-KR" sz="1050" dirty="0"/>
                <a:t>Sup</a:t>
              </a:r>
              <a:r>
                <a:rPr lang="en-US" altLang="ko-KR" sz="1100" dirty="0"/>
                <a:t>ports Unit Test based on </a:t>
              </a:r>
              <a:r>
                <a:rPr lang="en-US" altLang="ko-KR" sz="1100" dirty="0" err="1"/>
                <a:t>Junit</a:t>
              </a:r>
              <a:endParaRPr lang="en-US" altLang="ko-KR" sz="1100" dirty="0"/>
            </a:p>
            <a:p>
              <a:pPr marL="92075" indent="-92075" algn="l" eaLnBrk="0" latinLnBrk="0" hangingPunct="0">
                <a:buClr>
                  <a:srgbClr val="969696"/>
                </a:buClr>
                <a:buFontTx/>
                <a:buChar char="•"/>
              </a:pPr>
              <a:r>
                <a:rPr lang="en-US" altLang="ko-KR" sz="1100" dirty="0"/>
                <a:t>Test Result Reporting in HTML/XML/Excel format</a:t>
              </a:r>
            </a:p>
            <a:p>
              <a:pPr marL="92075" indent="-92075" algn="l" eaLnBrk="0" latinLnBrk="0" hangingPunct="0">
                <a:buClr>
                  <a:srgbClr val="969696"/>
                </a:buClr>
                <a:buFontTx/>
                <a:buChar char="•"/>
              </a:pPr>
              <a:r>
                <a:rPr lang="ko-KR" altLang="en-US" sz="1100" dirty="0"/>
                <a:t>Provides the Coverage Values and Code Region of the Test Case</a:t>
              </a:r>
              <a:endParaRPr lang="ko-KR" altLang="ko-KR" sz="1100" dirty="0"/>
            </a:p>
          </p:txBody>
        </p:sp>
        <p:grpSp>
          <p:nvGrpSpPr>
            <p:cNvPr id="3" name="Group 469"/>
            <p:cNvGrpSpPr>
              <a:grpSpLocks/>
            </p:cNvGrpSpPr>
            <p:nvPr/>
          </p:nvGrpSpPr>
          <p:grpSpPr bwMode="auto">
            <a:xfrm>
              <a:off x="13994" y="14498"/>
              <a:ext cx="1028" cy="701"/>
              <a:chOff x="1431" y="1131"/>
              <a:chExt cx="4353" cy="2730"/>
            </a:xfrm>
          </p:grpSpPr>
          <p:pic>
            <p:nvPicPr>
              <p:cNvPr id="74" name="Picture 4" descr="emma_report_01all"/>
              <p:cNvPicPr>
                <a:picLocks noChangeAspect="1" noChangeArrowheads="1"/>
              </p:cNvPicPr>
              <p:nvPr/>
            </p:nvPicPr>
            <p:blipFill>
              <a:blip r:embed="rId4" cstate="print"/>
              <a:srcRect/>
              <a:stretch>
                <a:fillRect/>
              </a:stretch>
            </p:blipFill>
            <p:spPr bwMode="auto">
              <a:xfrm>
                <a:off x="2157" y="1703"/>
                <a:ext cx="3627" cy="2158"/>
              </a:xfrm>
              <a:prstGeom prst="rect">
                <a:avLst/>
              </a:prstGeom>
              <a:noFill/>
              <a:ln w="9525">
                <a:noFill/>
                <a:miter lim="800000"/>
                <a:headEnd/>
                <a:tailEnd/>
              </a:ln>
            </p:spPr>
          </p:pic>
          <p:pic>
            <p:nvPicPr>
              <p:cNvPr id="75" name="Picture 5" descr="eclemma"/>
              <p:cNvPicPr>
                <a:picLocks noChangeAspect="1" noChangeArrowheads="1"/>
              </p:cNvPicPr>
              <p:nvPr/>
            </p:nvPicPr>
            <p:blipFill>
              <a:blip r:embed="rId5" cstate="print"/>
              <a:srcRect/>
              <a:stretch>
                <a:fillRect/>
              </a:stretch>
            </p:blipFill>
            <p:spPr bwMode="auto">
              <a:xfrm>
                <a:off x="1431" y="1131"/>
                <a:ext cx="2699" cy="2118"/>
              </a:xfrm>
              <a:prstGeom prst="rect">
                <a:avLst/>
              </a:prstGeom>
              <a:noFill/>
              <a:ln w="9525">
                <a:noFill/>
                <a:miter lim="800000"/>
                <a:headEnd/>
                <a:tailEnd/>
              </a:ln>
            </p:spPr>
          </p:pic>
        </p:grpSp>
        <p:sp>
          <p:nvSpPr>
            <p:cNvPr id="59" name="Rectangle 15"/>
            <p:cNvSpPr>
              <a:spLocks noChangeArrowheads="1"/>
            </p:cNvSpPr>
            <p:nvPr/>
          </p:nvSpPr>
          <p:spPr bwMode="auto">
            <a:xfrm>
              <a:off x="13200" y="15365"/>
              <a:ext cx="4128" cy="1000"/>
            </a:xfrm>
            <a:prstGeom prst="rect">
              <a:avLst/>
            </a:prstGeom>
            <a:solidFill>
              <a:srgbClr val="EAEAEA"/>
            </a:solidFill>
            <a:ln w="9525" algn="ctr">
              <a:noFill/>
              <a:miter lim="800000"/>
              <a:headEnd/>
              <a:tailEnd/>
            </a:ln>
          </p:spPr>
          <p:txBody>
            <a:bodyPr wrap="none" anchor="ctr"/>
            <a:lstStyle/>
            <a:p>
              <a:pPr algn="l"/>
              <a:endParaRPr lang="ko-KR" altLang="en-US" sz="1800">
                <a:latin typeface="굴림" charset="-127"/>
                <a:ea typeface="굴림" charset="-127"/>
              </a:endParaRPr>
            </a:p>
          </p:txBody>
        </p:sp>
        <p:sp>
          <p:nvSpPr>
            <p:cNvPr id="60" name="AutoShape 73"/>
            <p:cNvSpPr>
              <a:spLocks noChangeArrowheads="1"/>
            </p:cNvSpPr>
            <p:nvPr/>
          </p:nvSpPr>
          <p:spPr bwMode="auto">
            <a:xfrm>
              <a:off x="13478" y="15406"/>
              <a:ext cx="3741" cy="898"/>
            </a:xfrm>
            <a:prstGeom prst="roundRect">
              <a:avLst>
                <a:gd name="adj" fmla="val 5375"/>
              </a:avLst>
            </a:prstGeom>
            <a:solidFill>
              <a:schemeClr val="bg1"/>
            </a:solidFill>
            <a:ln w="6350" algn="ctr">
              <a:solidFill>
                <a:srgbClr val="C0C0C0"/>
              </a:solidFill>
              <a:round/>
              <a:headEnd/>
              <a:tailEnd/>
            </a:ln>
          </p:spPr>
          <p:txBody>
            <a:bodyPr tIns="720000"/>
            <a:lstStyle/>
            <a:p>
              <a:pPr marL="92075" indent="-92075" algn="l" eaLnBrk="0" latinLnBrk="0" hangingPunct="0">
                <a:spcBef>
                  <a:spcPct val="20000"/>
                </a:spcBef>
                <a:buFontTx/>
                <a:buChar char="•"/>
              </a:pPr>
              <a:endParaRPr lang="ko-KR" altLang="ko-KR"/>
            </a:p>
          </p:txBody>
        </p:sp>
        <p:sp>
          <p:nvSpPr>
            <p:cNvPr id="61" name="Rectangle 81"/>
            <p:cNvSpPr>
              <a:spLocks noChangeArrowheads="1"/>
            </p:cNvSpPr>
            <p:nvPr/>
          </p:nvSpPr>
          <p:spPr bwMode="auto">
            <a:xfrm>
              <a:off x="15024" y="15505"/>
              <a:ext cx="2203" cy="647"/>
            </a:xfrm>
            <a:prstGeom prst="rect">
              <a:avLst/>
            </a:prstGeom>
            <a:noFill/>
            <a:ln w="6350" algn="ctr">
              <a:noFill/>
              <a:miter lim="800000"/>
              <a:headEnd/>
              <a:tailEnd/>
            </a:ln>
          </p:spPr>
          <p:txBody>
            <a:bodyPr wrap="square" tIns="46800" rIns="36000">
              <a:spAutoFit/>
            </a:bodyPr>
            <a:lstStyle/>
            <a:p>
              <a:pPr marL="92075" indent="-92075" algn="l" eaLnBrk="0" latinLnBrk="0" hangingPunct="0">
                <a:buClr>
                  <a:srgbClr val="969696"/>
                </a:buClr>
              </a:pPr>
              <a:r>
                <a:rPr lang="ko-KR" altLang="ko-KR" sz="1600" b="1" dirty="0"/>
                <a:t>Build / Build Automation</a:t>
              </a:r>
              <a:endParaRPr lang="en-US" altLang="ko-KR" sz="300" dirty="0"/>
            </a:p>
            <a:p>
              <a:pPr marL="92075" indent="-92075" algn="l" eaLnBrk="0" latinLnBrk="0" hangingPunct="0">
                <a:spcBef>
                  <a:spcPts val="600"/>
                </a:spcBef>
                <a:buClr>
                  <a:srgbClr val="969696"/>
                </a:buClr>
                <a:buFontTx/>
                <a:buChar char="•"/>
              </a:pPr>
              <a:r>
                <a:rPr lang="en-US" altLang="ko-KR" sz="1100" dirty="0"/>
                <a:t>Build based on the Maven</a:t>
              </a:r>
            </a:p>
            <a:p>
              <a:pPr marL="92075" indent="-92075" algn="l" eaLnBrk="0" latinLnBrk="0" hangingPunct="0">
                <a:buClr>
                  <a:srgbClr val="969696"/>
                </a:buClr>
                <a:buFontTx/>
                <a:buChar char="•"/>
              </a:pPr>
              <a:r>
                <a:rPr lang="en-US" altLang="ko-KR" sz="1100" dirty="0"/>
                <a:t>Library Management using the Nexus Repository</a:t>
              </a:r>
            </a:p>
            <a:p>
              <a:pPr marL="92075" indent="-92075" algn="l" eaLnBrk="0" latinLnBrk="0" hangingPunct="0">
                <a:buClr>
                  <a:srgbClr val="969696"/>
                </a:buClr>
                <a:buFontTx/>
                <a:buChar char="•"/>
              </a:pPr>
              <a:r>
                <a:rPr lang="en-US" altLang="ko-KR" sz="1100" dirty="0"/>
                <a:t>Build Automation and Build Result Feedback using the Hudson</a:t>
              </a:r>
            </a:p>
          </p:txBody>
        </p:sp>
        <p:sp>
          <p:nvSpPr>
            <p:cNvPr id="62" name="Text Box 123"/>
            <p:cNvSpPr txBox="1">
              <a:spLocks noChangeArrowheads="1"/>
            </p:cNvSpPr>
            <p:nvPr/>
          </p:nvSpPr>
          <p:spPr bwMode="auto">
            <a:xfrm rot="5400000">
              <a:off x="13410" y="15782"/>
              <a:ext cx="72" cy="106"/>
            </a:xfrm>
            <a:prstGeom prst="rect">
              <a:avLst/>
            </a:prstGeom>
            <a:noFill/>
            <a:ln w="9525" algn="ctr">
              <a:noFill/>
              <a:miter lim="800000"/>
              <a:headEnd/>
              <a:tailEnd/>
            </a:ln>
          </p:spPr>
          <p:txBody>
            <a:bodyPr lIns="0" tIns="0" rIns="0" bIns="0" anchor="ctr">
              <a:spAutoFit/>
            </a:bodyPr>
            <a:lstStyle/>
            <a:p>
              <a:pPr algn="l" defTabSz="771525" latinLnBrk="0"/>
              <a:endParaRPr lang="ko-KR" altLang="ko-KR" sz="1100">
                <a:solidFill>
                  <a:schemeClr val="bg1"/>
                </a:solidFill>
                <a:latin typeface="산돌고딕B" pitchFamily="18" charset="-127"/>
                <a:ea typeface="산돌고딕B" pitchFamily="18" charset="-127"/>
              </a:endParaRPr>
            </a:p>
          </p:txBody>
        </p:sp>
        <p:grpSp>
          <p:nvGrpSpPr>
            <p:cNvPr id="4" name="Group 517"/>
            <p:cNvGrpSpPr>
              <a:grpSpLocks/>
            </p:cNvGrpSpPr>
            <p:nvPr/>
          </p:nvGrpSpPr>
          <p:grpSpPr bwMode="auto">
            <a:xfrm>
              <a:off x="14014" y="15476"/>
              <a:ext cx="978" cy="722"/>
              <a:chOff x="2893" y="4013"/>
              <a:chExt cx="2376" cy="1410"/>
            </a:xfrm>
          </p:grpSpPr>
          <p:pic>
            <p:nvPicPr>
              <p:cNvPr id="72" name="Picture 2"/>
              <p:cNvPicPr>
                <a:picLocks noChangeAspect="1" noChangeArrowheads="1"/>
              </p:cNvPicPr>
              <p:nvPr/>
            </p:nvPicPr>
            <p:blipFill>
              <a:blip r:embed="rId6" cstate="print"/>
              <a:srcRect/>
              <a:stretch>
                <a:fillRect/>
              </a:stretch>
            </p:blipFill>
            <p:spPr bwMode="auto">
              <a:xfrm>
                <a:off x="2893" y="4013"/>
                <a:ext cx="2067" cy="1080"/>
              </a:xfrm>
              <a:prstGeom prst="rect">
                <a:avLst/>
              </a:prstGeom>
              <a:noFill/>
              <a:ln w="9525" algn="ctr">
                <a:noFill/>
                <a:miter lim="800000"/>
                <a:headEnd/>
                <a:tailEnd type="none" w="lg" len="lg"/>
              </a:ln>
            </p:spPr>
          </p:pic>
          <p:pic>
            <p:nvPicPr>
              <p:cNvPr id="73" name="Picture 3"/>
              <p:cNvPicPr>
                <a:picLocks noChangeAspect="1" noChangeArrowheads="1"/>
              </p:cNvPicPr>
              <p:nvPr/>
            </p:nvPicPr>
            <p:blipFill>
              <a:blip r:embed="rId7" cstate="print"/>
              <a:srcRect/>
              <a:stretch>
                <a:fillRect/>
              </a:stretch>
            </p:blipFill>
            <p:spPr bwMode="auto">
              <a:xfrm>
                <a:off x="2976" y="4481"/>
                <a:ext cx="2293" cy="942"/>
              </a:xfrm>
              <a:prstGeom prst="rect">
                <a:avLst/>
              </a:prstGeom>
              <a:noFill/>
              <a:ln w="9525" algn="ctr">
                <a:noFill/>
                <a:miter lim="800000"/>
                <a:headEnd/>
                <a:tailEnd type="none" w="lg" len="lg"/>
              </a:ln>
            </p:spPr>
          </p:pic>
        </p:grpSp>
        <p:sp>
          <p:nvSpPr>
            <p:cNvPr id="64" name="Rectangle 15"/>
            <p:cNvSpPr>
              <a:spLocks noChangeArrowheads="1"/>
            </p:cNvSpPr>
            <p:nvPr/>
          </p:nvSpPr>
          <p:spPr bwMode="auto">
            <a:xfrm>
              <a:off x="13200" y="16420"/>
              <a:ext cx="4128" cy="944"/>
            </a:xfrm>
            <a:prstGeom prst="rect">
              <a:avLst/>
            </a:prstGeom>
            <a:solidFill>
              <a:srgbClr val="EAEAEA"/>
            </a:solidFill>
            <a:ln w="9525" algn="ctr">
              <a:noFill/>
              <a:miter lim="800000"/>
              <a:headEnd/>
              <a:tailEnd/>
            </a:ln>
          </p:spPr>
          <p:txBody>
            <a:bodyPr wrap="none" anchor="ctr"/>
            <a:lstStyle/>
            <a:p>
              <a:pPr algn="l"/>
              <a:endParaRPr lang="ko-KR" altLang="en-US" sz="1800">
                <a:latin typeface="굴림" charset="-127"/>
                <a:ea typeface="굴림" charset="-127"/>
              </a:endParaRPr>
            </a:p>
          </p:txBody>
        </p:sp>
        <p:sp>
          <p:nvSpPr>
            <p:cNvPr id="65" name="AutoShape 73"/>
            <p:cNvSpPr>
              <a:spLocks noChangeArrowheads="1"/>
            </p:cNvSpPr>
            <p:nvPr/>
          </p:nvSpPr>
          <p:spPr bwMode="auto">
            <a:xfrm>
              <a:off x="13478" y="16461"/>
              <a:ext cx="3741" cy="847"/>
            </a:xfrm>
            <a:prstGeom prst="roundRect">
              <a:avLst>
                <a:gd name="adj" fmla="val 5375"/>
              </a:avLst>
            </a:prstGeom>
            <a:solidFill>
              <a:schemeClr val="bg1"/>
            </a:solidFill>
            <a:ln w="6350" algn="ctr">
              <a:solidFill>
                <a:srgbClr val="C0C0C0"/>
              </a:solidFill>
              <a:round/>
              <a:headEnd/>
              <a:tailEnd/>
            </a:ln>
          </p:spPr>
          <p:txBody>
            <a:bodyPr tIns="720000"/>
            <a:lstStyle/>
            <a:p>
              <a:pPr marL="92075" indent="-92075" algn="l" eaLnBrk="0" latinLnBrk="0" hangingPunct="0">
                <a:spcBef>
                  <a:spcPct val="20000"/>
                </a:spcBef>
                <a:buFontTx/>
                <a:buChar char="•"/>
              </a:pPr>
              <a:endParaRPr lang="ko-KR" altLang="ko-KR"/>
            </a:p>
          </p:txBody>
        </p:sp>
        <p:sp>
          <p:nvSpPr>
            <p:cNvPr id="66" name="Rectangle 81"/>
            <p:cNvSpPr>
              <a:spLocks noChangeArrowheads="1"/>
            </p:cNvSpPr>
            <p:nvPr/>
          </p:nvSpPr>
          <p:spPr bwMode="auto">
            <a:xfrm>
              <a:off x="15024" y="16463"/>
              <a:ext cx="2204" cy="820"/>
            </a:xfrm>
            <a:prstGeom prst="rect">
              <a:avLst/>
            </a:prstGeom>
            <a:noFill/>
            <a:ln w="6350" algn="ctr">
              <a:noFill/>
              <a:miter lim="800000"/>
              <a:headEnd/>
              <a:tailEnd/>
            </a:ln>
          </p:spPr>
          <p:txBody>
            <a:bodyPr wrap="square" tIns="46800" rIns="36000">
              <a:spAutoFit/>
            </a:bodyPr>
            <a:lstStyle/>
            <a:p>
              <a:pPr marL="92075" indent="-92075" algn="l" eaLnBrk="0" latinLnBrk="0" hangingPunct="0">
                <a:buClr>
                  <a:srgbClr val="969696"/>
                </a:buClr>
              </a:pPr>
              <a:r>
                <a:rPr lang="en-US" altLang="ko-KR" sz="1600" b="1" dirty="0"/>
                <a:t>Environment for Configuration and Change Management</a:t>
              </a:r>
              <a:endParaRPr lang="en-US" altLang="ko-KR" sz="300" dirty="0"/>
            </a:p>
            <a:p>
              <a:pPr marL="92075" indent="-92075" algn="l" eaLnBrk="0" latinLnBrk="0" hangingPunct="0">
                <a:spcBef>
                  <a:spcPts val="600"/>
                </a:spcBef>
                <a:buClr>
                  <a:srgbClr val="969696"/>
                </a:buClr>
                <a:buFontTx/>
                <a:buChar char="•"/>
              </a:pPr>
              <a:r>
                <a:rPr lang="en-US" altLang="ko-KR" sz="1100" dirty="0"/>
                <a:t>Source Code and Documentation Configuration Management based on the Subversion</a:t>
              </a:r>
            </a:p>
            <a:p>
              <a:pPr marL="92075" indent="-92075" algn="l" eaLnBrk="0" latinLnBrk="0" hangingPunct="0">
                <a:buClr>
                  <a:srgbClr val="969696"/>
                </a:buClr>
                <a:buFontTx/>
                <a:buChar char="•"/>
              </a:pPr>
              <a:r>
                <a:rPr lang="ko-KR" altLang="en-US" sz="1100" dirty="0"/>
                <a:t>Supports </a:t>
              </a:r>
              <a:r>
                <a:rPr lang="ko-KR" altLang="en-US" sz="1100" dirty="0" smtClean="0"/>
                <a:t>Registration</a:t>
              </a:r>
              <a:r>
                <a:rPr lang="ko-KR" altLang="en-US" sz="1100" dirty="0"/>
                <a:t>, Resolution, Search and Notification of Issues</a:t>
              </a:r>
              <a:endParaRPr lang="en-US" altLang="ko-KR" sz="1100" dirty="0"/>
            </a:p>
          </p:txBody>
        </p:sp>
        <p:sp>
          <p:nvSpPr>
            <p:cNvPr id="67" name="Text Box 123"/>
            <p:cNvSpPr txBox="1">
              <a:spLocks noChangeArrowheads="1"/>
            </p:cNvSpPr>
            <p:nvPr/>
          </p:nvSpPr>
          <p:spPr bwMode="auto">
            <a:xfrm rot="5400000">
              <a:off x="13413" y="16837"/>
              <a:ext cx="72" cy="106"/>
            </a:xfrm>
            <a:prstGeom prst="rect">
              <a:avLst/>
            </a:prstGeom>
            <a:noFill/>
            <a:ln w="9525" algn="ctr">
              <a:noFill/>
              <a:miter lim="800000"/>
              <a:headEnd/>
              <a:tailEnd/>
            </a:ln>
          </p:spPr>
          <p:txBody>
            <a:bodyPr lIns="0" tIns="0" rIns="0" bIns="0" anchor="ctr">
              <a:spAutoFit/>
            </a:bodyPr>
            <a:lstStyle/>
            <a:p>
              <a:pPr algn="l" defTabSz="771525" latinLnBrk="0"/>
              <a:endParaRPr lang="ko-KR" altLang="ko-KR" sz="1100">
                <a:solidFill>
                  <a:schemeClr val="bg1"/>
                </a:solidFill>
                <a:latin typeface="산돌고딕B" pitchFamily="18" charset="-127"/>
                <a:ea typeface="산돌고딕B" pitchFamily="18" charset="-127"/>
              </a:endParaRPr>
            </a:p>
          </p:txBody>
        </p:sp>
        <p:grpSp>
          <p:nvGrpSpPr>
            <p:cNvPr id="5" name="Group 512"/>
            <p:cNvGrpSpPr>
              <a:grpSpLocks/>
            </p:cNvGrpSpPr>
            <p:nvPr/>
          </p:nvGrpSpPr>
          <p:grpSpPr bwMode="auto">
            <a:xfrm>
              <a:off x="13977" y="16587"/>
              <a:ext cx="1018" cy="677"/>
              <a:chOff x="1985" y="4478"/>
              <a:chExt cx="3018" cy="1808"/>
            </a:xfrm>
          </p:grpSpPr>
          <p:pic>
            <p:nvPicPr>
              <p:cNvPr id="69" name="Picture 2"/>
              <p:cNvPicPr>
                <a:picLocks noChangeAspect="1" noChangeArrowheads="1"/>
              </p:cNvPicPr>
              <p:nvPr/>
            </p:nvPicPr>
            <p:blipFill>
              <a:blip r:embed="rId8" cstate="print"/>
              <a:srcRect/>
              <a:stretch>
                <a:fillRect/>
              </a:stretch>
            </p:blipFill>
            <p:spPr bwMode="auto">
              <a:xfrm>
                <a:off x="1985" y="4966"/>
                <a:ext cx="1842" cy="1320"/>
              </a:xfrm>
              <a:prstGeom prst="rect">
                <a:avLst/>
              </a:prstGeom>
              <a:noFill/>
              <a:ln w="9525">
                <a:noFill/>
                <a:miter lim="800000"/>
                <a:headEnd/>
                <a:tailEnd/>
              </a:ln>
            </p:spPr>
          </p:pic>
          <p:pic>
            <p:nvPicPr>
              <p:cNvPr id="70" name="Picture 5"/>
              <p:cNvPicPr>
                <a:picLocks noChangeAspect="1" noChangeArrowheads="1"/>
              </p:cNvPicPr>
              <p:nvPr/>
            </p:nvPicPr>
            <p:blipFill>
              <a:blip r:embed="rId9" cstate="print"/>
              <a:srcRect/>
              <a:stretch>
                <a:fillRect/>
              </a:stretch>
            </p:blipFill>
            <p:spPr bwMode="auto">
              <a:xfrm>
                <a:off x="2765" y="4568"/>
                <a:ext cx="1044" cy="786"/>
              </a:xfrm>
              <a:prstGeom prst="rect">
                <a:avLst/>
              </a:prstGeom>
              <a:noFill/>
              <a:ln w="9525">
                <a:noFill/>
                <a:miter lim="800000"/>
                <a:headEnd/>
                <a:tailEnd/>
              </a:ln>
            </p:spPr>
          </p:pic>
          <p:pic>
            <p:nvPicPr>
              <p:cNvPr id="71" name="Picture 7"/>
              <p:cNvPicPr>
                <a:picLocks noChangeAspect="1" noChangeArrowheads="1"/>
              </p:cNvPicPr>
              <p:nvPr/>
            </p:nvPicPr>
            <p:blipFill>
              <a:blip r:embed="rId10" cstate="print"/>
              <a:srcRect/>
              <a:stretch>
                <a:fillRect/>
              </a:stretch>
            </p:blipFill>
            <p:spPr bwMode="auto">
              <a:xfrm>
                <a:off x="3432" y="4478"/>
                <a:ext cx="1571" cy="636"/>
              </a:xfrm>
              <a:prstGeom prst="rect">
                <a:avLst/>
              </a:prstGeom>
              <a:noFill/>
              <a:ln w="9525">
                <a:noFill/>
                <a:miter lim="800000"/>
                <a:headEnd/>
                <a:tailEnd/>
              </a:ln>
            </p:spPr>
          </p:pic>
        </p:grpSp>
      </p:grpSp>
      <p:sp>
        <p:nvSpPr>
          <p:cNvPr id="76" name="모서리가 둥근 직사각형 75"/>
          <p:cNvSpPr/>
          <p:nvPr/>
        </p:nvSpPr>
        <p:spPr>
          <a:xfrm>
            <a:off x="-2160" y="1481957"/>
            <a:ext cx="1916094" cy="71438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ko-KR" sz="1600" b="1" dirty="0" smtClean="0">
                <a:solidFill>
                  <a:schemeClr val="tx1"/>
                </a:solidFill>
              </a:rPr>
              <a:t>Implementation Toolset</a:t>
            </a:r>
            <a:endParaRPr lang="ko-KR" altLang="en-US" sz="1600" b="1" dirty="0">
              <a:solidFill>
                <a:schemeClr val="tx1"/>
              </a:solidFill>
            </a:endParaRPr>
          </a:p>
        </p:txBody>
      </p:sp>
      <p:sp>
        <p:nvSpPr>
          <p:cNvPr id="77" name="모서리가 둥근 직사각형 76"/>
          <p:cNvSpPr/>
          <p:nvPr/>
        </p:nvSpPr>
        <p:spPr>
          <a:xfrm>
            <a:off x="-2160" y="2910717"/>
            <a:ext cx="1916094" cy="71438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ko-KR" sz="1600" b="1" dirty="0" smtClean="0">
                <a:solidFill>
                  <a:schemeClr val="tx1"/>
                </a:solidFill>
              </a:rPr>
              <a:t>Test &amp; Reporting</a:t>
            </a:r>
          </a:p>
          <a:p>
            <a:pPr algn="ctr"/>
            <a:r>
              <a:rPr lang="en-US" altLang="ko-KR" sz="1600" b="1" dirty="0" smtClean="0">
                <a:solidFill>
                  <a:schemeClr val="tx1"/>
                </a:solidFill>
              </a:rPr>
              <a:t>Toolset</a:t>
            </a:r>
            <a:endParaRPr lang="ko-KR" altLang="en-US" sz="1600" b="1" dirty="0">
              <a:solidFill>
                <a:schemeClr val="tx1"/>
              </a:solidFill>
            </a:endParaRPr>
          </a:p>
        </p:txBody>
      </p:sp>
      <p:sp>
        <p:nvSpPr>
          <p:cNvPr id="78" name="모서리가 둥근 직사각형 77"/>
          <p:cNvSpPr/>
          <p:nvPr/>
        </p:nvSpPr>
        <p:spPr>
          <a:xfrm>
            <a:off x="-2160" y="4410915"/>
            <a:ext cx="1916094" cy="71438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ko-KR" sz="1600" b="1" dirty="0" smtClean="0">
                <a:solidFill>
                  <a:schemeClr val="tx1"/>
                </a:solidFill>
              </a:rPr>
              <a:t>Deployment</a:t>
            </a:r>
          </a:p>
          <a:p>
            <a:pPr algn="ctr"/>
            <a:r>
              <a:rPr lang="en-US" altLang="ko-KR" sz="1600" b="1" dirty="0" smtClean="0">
                <a:solidFill>
                  <a:schemeClr val="tx1"/>
                </a:solidFill>
              </a:rPr>
              <a:t>Toolset</a:t>
            </a:r>
            <a:endParaRPr lang="ko-KR" altLang="en-US" sz="1600" b="1" dirty="0">
              <a:solidFill>
                <a:schemeClr val="tx1"/>
              </a:solidFill>
            </a:endParaRPr>
          </a:p>
        </p:txBody>
      </p:sp>
      <p:sp>
        <p:nvSpPr>
          <p:cNvPr id="79" name="모서리가 둥근 직사각형 78"/>
          <p:cNvSpPr/>
          <p:nvPr/>
        </p:nvSpPr>
        <p:spPr>
          <a:xfrm>
            <a:off x="-2160" y="5860313"/>
            <a:ext cx="1916094" cy="71438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ko-KR" sz="1600" b="1" dirty="0" smtClean="0">
                <a:solidFill>
                  <a:schemeClr val="tx1"/>
                </a:solidFill>
              </a:rPr>
              <a:t>Configuration</a:t>
            </a:r>
          </a:p>
          <a:p>
            <a:pPr algn="ctr"/>
            <a:r>
              <a:rPr lang="en-US" altLang="ko-KR" sz="1600" b="1" dirty="0" smtClean="0">
                <a:solidFill>
                  <a:schemeClr val="tx1"/>
                </a:solidFill>
              </a:rPr>
              <a:t>Toolset</a:t>
            </a:r>
            <a:endParaRPr lang="ko-KR" altLang="en-US" sz="1600" b="1" dirty="0">
              <a:solidFill>
                <a:schemeClr val="tx1"/>
              </a:solidFill>
            </a:endParaRPr>
          </a:p>
        </p:txBody>
      </p:sp>
      <p:sp>
        <p:nvSpPr>
          <p:cNvPr id="34" name="Rectangle 19"/>
          <p:cNvSpPr>
            <a:spLocks noChangeArrowheads="1"/>
          </p:cNvSpPr>
          <p:nvPr/>
        </p:nvSpPr>
        <p:spPr bwMode="auto">
          <a:xfrm>
            <a:off x="714348" y="785794"/>
            <a:ext cx="7429552" cy="45719"/>
          </a:xfrm>
          <a:prstGeom prst="rect">
            <a:avLst/>
          </a:prstGeom>
          <a:gradFill rotWithShape="0">
            <a:gsLst>
              <a:gs pos="0">
                <a:srgbClr val="8488C4"/>
              </a:gs>
              <a:gs pos="53000">
                <a:srgbClr val="D4DEFF"/>
              </a:gs>
              <a:gs pos="83000">
                <a:srgbClr val="D4DEFF"/>
              </a:gs>
              <a:gs pos="100000">
                <a:srgbClr val="96AB94"/>
              </a:gs>
            </a:gsLst>
            <a:lin ang="0" scaled="1"/>
          </a:gradFill>
          <a:ln w="9525">
            <a:noFill/>
            <a:miter lim="800000"/>
            <a:headEnd/>
            <a:tailEnd/>
          </a:ln>
        </p:spPr>
        <p:txBody>
          <a:bodyPr wrap="none" anchor="ctr"/>
          <a:lstStyle/>
          <a:p>
            <a:endParaRPr lang="ko-KR" altLang="en-US" dirty="0"/>
          </a:p>
        </p:txBody>
      </p:sp>
    </p:spTree>
    <p:extLst>
      <p:ext uri="{BB962C8B-B14F-4D97-AF65-F5344CB8AC3E}">
        <p14:creationId xmlns="" xmlns:p14="http://schemas.microsoft.com/office/powerpoint/2010/main" val="18677082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048000" y="0"/>
            <a:ext cx="6096000" cy="954107"/>
          </a:xfrm>
          <a:prstGeom prst="rect">
            <a:avLst/>
          </a:prstGeom>
          <a:noFill/>
        </p:spPr>
        <p:txBody>
          <a:bodyPr wrap="square" rtlCol="0">
            <a:spAutoFit/>
          </a:bodyPr>
          <a:lstStyle/>
          <a:p>
            <a:pPr algn="ctr"/>
            <a:r>
              <a:rPr lang="en-US" altLang="ko-KR" sz="2800" i="1" dirty="0" smtClean="0">
                <a:ln>
                  <a:solidFill>
                    <a:schemeClr val="bg1">
                      <a:lumMod val="75000"/>
                    </a:schemeClr>
                  </a:solidFill>
                </a:ln>
                <a:solidFill>
                  <a:srgbClr val="002060"/>
                </a:solidFill>
                <a:latin typeface="Arial Black" pitchFamily="34" charset="0"/>
                <a:cs typeface="Arial" pitchFamily="34" charset="0"/>
              </a:rPr>
              <a:t>OSS Adopted for Development Environment</a:t>
            </a:r>
            <a:endParaRPr lang="ko-KR" altLang="en-US" sz="1600" i="1" dirty="0">
              <a:ln>
                <a:solidFill>
                  <a:schemeClr val="bg1">
                    <a:lumMod val="75000"/>
                  </a:schemeClr>
                </a:solidFill>
              </a:ln>
              <a:solidFill>
                <a:srgbClr val="002060"/>
              </a:solidFill>
              <a:latin typeface="Arial Black" pitchFamily="34" charset="0"/>
              <a:cs typeface="Arial" pitchFamily="34" charset="0"/>
            </a:endParaRPr>
          </a:p>
        </p:txBody>
      </p:sp>
      <p:graphicFrame>
        <p:nvGraphicFramePr>
          <p:cNvPr id="34" name="표 33"/>
          <p:cNvGraphicFramePr>
            <a:graphicFrameLocks noGrp="1"/>
          </p:cNvGraphicFramePr>
          <p:nvPr>
            <p:extLst>
              <p:ext uri="{D42A27DB-BD31-4B8C-83A1-F6EECF244321}">
                <p14:modId xmlns="" xmlns:p14="http://schemas.microsoft.com/office/powerpoint/2010/main" val="218046497"/>
              </p:ext>
            </p:extLst>
          </p:nvPr>
        </p:nvGraphicFramePr>
        <p:xfrm>
          <a:off x="539551" y="1124744"/>
          <a:ext cx="7632849" cy="5424500"/>
        </p:xfrm>
        <a:graphic>
          <a:graphicData uri="http://schemas.openxmlformats.org/drawingml/2006/table">
            <a:tbl>
              <a:tblPr/>
              <a:tblGrid>
                <a:gridCol w="1171961"/>
                <a:gridCol w="1384589"/>
                <a:gridCol w="1475899"/>
                <a:gridCol w="1800200"/>
                <a:gridCol w="1800200"/>
              </a:tblGrid>
              <a:tr h="2504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Group</a:t>
                      </a:r>
                      <a:endParaRPr lang="ko-KR" altLang="en-US" sz="1200" kern="1200" dirty="0" smtClean="0">
                        <a:solidFill>
                          <a:schemeClr val="dk1"/>
                        </a:solidFill>
                        <a:latin typeface="+mn-lt"/>
                        <a:ea typeface="+mn-ea"/>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Service</a:t>
                      </a:r>
                      <a:endParaRPr lang="ko-KR" altLang="en-US" sz="1200" kern="1200" dirty="0" smtClean="0">
                        <a:solidFill>
                          <a:schemeClr val="dk1"/>
                        </a:solidFill>
                        <a:latin typeface="+mn-lt"/>
                        <a:ea typeface="+mn-ea"/>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hMerge="1">
                  <a:txBody>
                    <a:bodyPr/>
                    <a:lstStyle/>
                    <a:p>
                      <a:pPr latinLnBrk="1"/>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Open source SW</a:t>
                      </a:r>
                      <a:endParaRPr lang="ko-KR" altLang="en-US" sz="1200" kern="1200" dirty="0" smtClean="0">
                        <a:solidFill>
                          <a:schemeClr val="dk1"/>
                        </a:solidFill>
                        <a:latin typeface="+mn-lt"/>
                        <a:ea typeface="+mn-ea"/>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err="1" smtClean="0">
                          <a:solidFill>
                            <a:schemeClr val="dk1"/>
                          </a:solidFill>
                          <a:latin typeface="+mn-lt"/>
                          <a:ea typeface="+mn-ea"/>
                          <a:cs typeface="+mn-cs"/>
                        </a:rPr>
                        <a:t>eGovFrame</a:t>
                      </a:r>
                      <a:endParaRPr lang="ko-KR" altLang="en-US" sz="1200" kern="1200" dirty="0" smtClean="0">
                        <a:solidFill>
                          <a:schemeClr val="dk1"/>
                        </a:solidFill>
                        <a:latin typeface="+mn-lt"/>
                        <a:ea typeface="+mn-ea"/>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379558">
                <a:tc rowSpan="8">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Development Tool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Analysis and design Editor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UML Editor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err="1" smtClean="0">
                          <a:solidFill>
                            <a:schemeClr val="dk1"/>
                          </a:solidFill>
                          <a:latin typeface="+mn-lt"/>
                          <a:ea typeface="+mn-ea"/>
                          <a:cs typeface="+mn-cs"/>
                        </a:rPr>
                        <a:t>AmaterasUML</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err="1" smtClean="0">
                          <a:solidFill>
                            <a:schemeClr val="dk1"/>
                          </a:solidFill>
                          <a:latin typeface="+mn-lt"/>
                          <a:ea typeface="+mn-ea"/>
                          <a:cs typeface="+mn-cs"/>
                        </a:rPr>
                        <a:t>AmaterasUML</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558">
                <a:tc vMerge="1">
                  <a:txBody>
                    <a:bodyPr/>
                    <a:lstStyle/>
                    <a:p>
                      <a:pPr marL="0" marR="0" lvl="0" indent="0" algn="ctr" defTabSz="914400" rtl="0" eaLnBrk="1" fontAlgn="base" latinLnBrk="1" hangingPunct="1">
                        <a:lnSpc>
                          <a:spcPct val="125000"/>
                        </a:lnSpc>
                        <a:spcBef>
                          <a:spcPct val="25000"/>
                        </a:spcBef>
                        <a:spcAft>
                          <a:spcPct val="0"/>
                        </a:spcAft>
                        <a:buClr>
                          <a:srgbClr val="333333"/>
                        </a:buClr>
                        <a:buSzTx/>
                        <a:buFont typeface="Wingdings" pitchFamily="2" charset="2"/>
                        <a:buNone/>
                        <a:tabLst/>
                      </a:pPr>
                      <a:endParaRPr kumimoji="1" lang="en-US" altLang="ko-KR" sz="1000" b="1" i="0" u="none" strike="noStrike" cap="none" normalizeH="0" baseline="0" dirty="0" smtClean="0">
                        <a:ln>
                          <a:noFill/>
                        </a:ln>
                        <a:solidFill>
                          <a:srgbClr val="000000"/>
                        </a:solidFill>
                        <a:effectLst/>
                        <a:latin typeface="맑은 고딕" pitchFamily="50" charset="-127"/>
                        <a:ea typeface="맑은 고딕" pitchFamily="50" charset="-127"/>
                      </a:endParaRPr>
                    </a:p>
                  </a:txBody>
                  <a:tcPr anchor="ctr" horzOverflow="overflow"/>
                </a:tc>
                <a:tc vMerge="1">
                  <a:txBody>
                    <a:bodyPr/>
                    <a:lstStyle/>
                    <a:p>
                      <a:pPr marL="0" marR="0" lvl="0" indent="0" algn="ctr" defTabSz="914400" rtl="0" eaLnBrk="1" fontAlgn="base" latinLnBrk="1" hangingPunct="1">
                        <a:lnSpc>
                          <a:spcPct val="125000"/>
                        </a:lnSpc>
                        <a:spcBef>
                          <a:spcPct val="25000"/>
                        </a:spcBef>
                        <a:spcAft>
                          <a:spcPct val="0"/>
                        </a:spcAft>
                        <a:buClr>
                          <a:srgbClr val="333333"/>
                        </a:buClr>
                        <a:buSzTx/>
                        <a:buFont typeface="Wingdings" pitchFamily="2" charset="2"/>
                        <a:buNone/>
                        <a:tabLst/>
                      </a:pPr>
                      <a:endParaRPr kumimoji="1" lang="en-US" altLang="ko-KR" sz="1000" b="1" i="0" u="none" strike="noStrike" cap="none" normalizeH="0" baseline="0" dirty="0" smtClean="0">
                        <a:ln>
                          <a:noFill/>
                        </a:ln>
                        <a:solidFill>
                          <a:srgbClr val="000000"/>
                        </a:solidFill>
                        <a:effectLst/>
                        <a:latin typeface="맑은 고딕" pitchFamily="50" charset="-127"/>
                        <a:ea typeface="맑은 고딕" pitchFamily="50" charset="-127"/>
                      </a:endParaRPr>
                    </a:p>
                  </a:txBody>
                  <a:tcPr anchor="ctr" horzOverflow="overflow"/>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ERD Editor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err="1" smtClean="0">
                          <a:solidFill>
                            <a:schemeClr val="dk1"/>
                          </a:solidFill>
                          <a:latin typeface="+mn-lt"/>
                          <a:ea typeface="+mn-ea"/>
                          <a:cs typeface="+mn-cs"/>
                        </a:rPr>
                        <a:t>AmaterasERD</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err="1" smtClean="0">
                          <a:solidFill>
                            <a:schemeClr val="dk1"/>
                          </a:solidFill>
                          <a:latin typeface="+mn-lt"/>
                          <a:ea typeface="+mn-ea"/>
                          <a:cs typeface="+mn-cs"/>
                        </a:rPr>
                        <a:t>AmaterasERD</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558">
                <a:tc vMerge="1">
                  <a:txBody>
                    <a:bodyPr/>
                    <a:lstStyle/>
                    <a:p>
                      <a:pPr marL="0" marR="0" lvl="0" indent="0" algn="ctr" defTabSz="914400" rtl="0" eaLnBrk="1" fontAlgn="base" latinLnBrk="1" hangingPunct="1">
                        <a:lnSpc>
                          <a:spcPct val="125000"/>
                        </a:lnSpc>
                        <a:spcBef>
                          <a:spcPct val="25000"/>
                        </a:spcBef>
                        <a:spcAft>
                          <a:spcPct val="0"/>
                        </a:spcAft>
                        <a:buClr>
                          <a:srgbClr val="333333"/>
                        </a:buClr>
                        <a:buSzTx/>
                        <a:buFont typeface="Wingdings" pitchFamily="2" charset="2"/>
                        <a:buNone/>
                        <a:tabLst/>
                      </a:pPr>
                      <a:endParaRPr kumimoji="1" lang="en-US" altLang="ko-KR" sz="1000" b="1" i="0" u="none" strike="noStrike" cap="none" normalizeH="0" baseline="0" dirty="0" smtClean="0">
                        <a:ln>
                          <a:noFill/>
                        </a:ln>
                        <a:solidFill>
                          <a:srgbClr val="000000"/>
                        </a:solidFill>
                        <a:effectLst/>
                        <a:latin typeface="맑은 고딕" pitchFamily="50" charset="-127"/>
                        <a:ea typeface="맑은 고딕" pitchFamily="50" charset="-127"/>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development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Editor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Source Editor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Eclipse</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Eclipse</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558">
                <a:tc vMerge="1">
                  <a:txBody>
                    <a:bodyPr/>
                    <a:lstStyle/>
                    <a:p>
                      <a:pPr latinLnBrk="1"/>
                      <a:endParaRPr lang="ko-KR" altLang="en-US"/>
                    </a:p>
                  </a:txBody>
                  <a:tcP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vMerge="1">
                  <a:txBody>
                    <a:bodyPr/>
                    <a:lstStyle/>
                    <a:p>
                      <a:pPr marL="0" marR="0" lvl="0" indent="0" algn="ctr" defTabSz="914400" rtl="0" eaLnBrk="1" fontAlgn="base" latinLnBrk="1" hangingPunct="1">
                        <a:lnSpc>
                          <a:spcPct val="125000"/>
                        </a:lnSpc>
                        <a:spcBef>
                          <a:spcPct val="25000"/>
                        </a:spcBef>
                        <a:spcAft>
                          <a:spcPct val="0"/>
                        </a:spcAft>
                        <a:buClr>
                          <a:srgbClr val="333333"/>
                        </a:buClr>
                        <a:buSzTx/>
                        <a:buFont typeface="Wingdings" pitchFamily="2" charset="2"/>
                        <a:buNone/>
                        <a:tabLst/>
                      </a:pPr>
                      <a:endParaRPr kumimoji="1" lang="en-US" altLang="ko-KR" sz="1000" b="1" i="0" u="none" strike="noStrike" cap="none" normalizeH="0" baseline="0" dirty="0" smtClean="0">
                        <a:ln>
                          <a:noFill/>
                        </a:ln>
                        <a:solidFill>
                          <a:srgbClr val="000000"/>
                        </a:solidFill>
                        <a:effectLst/>
                        <a:latin typeface="맑은 고딕" pitchFamily="50" charset="-127"/>
                        <a:ea typeface="맑은 고딕" pitchFamily="50" charset="-127"/>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DBIO Editor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N/A</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Newly developed </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558">
                <a:tc vMerge="1">
                  <a:txBody>
                    <a:bodyPr/>
                    <a:lstStyle/>
                    <a:p>
                      <a:pPr latinLnBrk="1"/>
                      <a:endParaRPr lang="ko-KR" altLang="en-US"/>
                    </a:p>
                  </a:txBody>
                  <a:tcP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Debug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Local Debug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Eclipse</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Eclipse</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558">
                <a:tc vMerge="1">
                  <a:txBody>
                    <a:bodyPr/>
                    <a:lstStyle/>
                    <a:p>
                      <a:pPr latinLnBrk="1"/>
                      <a:endParaRPr lang="ko-KR" altLang="en-US"/>
                    </a:p>
                  </a:txBody>
                  <a:tcP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vMerge="1">
                  <a:txBody>
                    <a:bodyPr/>
                    <a:lstStyle/>
                    <a:p>
                      <a:pPr marL="0" marR="0" lvl="0" indent="0" algn="ctr" defTabSz="914400" rtl="0" eaLnBrk="1" fontAlgn="base" latinLnBrk="1" hangingPunct="1">
                        <a:lnSpc>
                          <a:spcPct val="125000"/>
                        </a:lnSpc>
                        <a:spcBef>
                          <a:spcPct val="25000"/>
                        </a:spcBef>
                        <a:spcAft>
                          <a:spcPct val="0"/>
                        </a:spcAft>
                        <a:buClr>
                          <a:srgbClr val="333333"/>
                        </a:buClr>
                        <a:buSzTx/>
                        <a:buFont typeface="Wingdings" pitchFamily="2" charset="2"/>
                        <a:buNone/>
                        <a:tabLst/>
                      </a:pPr>
                      <a:endParaRPr kumimoji="1" lang="en-US" altLang="ko-KR" sz="1000" b="1" i="0" u="none" strike="noStrike" cap="none" normalizeH="0" baseline="0" dirty="0" smtClean="0">
                        <a:ln>
                          <a:noFill/>
                        </a:ln>
                        <a:solidFill>
                          <a:srgbClr val="000000"/>
                        </a:solidFill>
                        <a:effectLst/>
                        <a:latin typeface="맑은 고딕" pitchFamily="50" charset="-127"/>
                        <a:ea typeface="맑은 고딕" pitchFamily="50" charset="-127"/>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Remote Debug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Eclipse</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Eclipse</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558">
                <a:tc vMerge="1">
                  <a:txBody>
                    <a:bodyPr/>
                    <a:lstStyle/>
                    <a:p>
                      <a:pPr latinLnBrk="1"/>
                      <a:endParaRPr lang="ko-KR" altLang="en-US"/>
                    </a:p>
                  </a:txBody>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Code Generation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N/A</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Newly developed </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558">
                <a:tc vMerge="1">
                  <a:txBody>
                    <a:bodyPr/>
                    <a:lstStyle/>
                    <a:p>
                      <a:pPr latinLnBrk="1"/>
                      <a:endParaRPr lang="ko-KR" altLang="en-US"/>
                    </a:p>
                  </a:txBody>
                  <a:tcP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Code Inspection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pPr latinLnBrk="1"/>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PMD</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PMD</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164">
                <a:tc rowSpan="6">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Test Tool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5">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Unit Test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Test Case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err="1" smtClean="0">
                          <a:solidFill>
                            <a:schemeClr val="dk1"/>
                          </a:solidFill>
                          <a:latin typeface="+mn-lt"/>
                          <a:ea typeface="+mn-ea"/>
                          <a:cs typeface="+mn-cs"/>
                        </a:rPr>
                        <a:t>Junit</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err="1" smtClean="0">
                          <a:solidFill>
                            <a:schemeClr val="dk1"/>
                          </a:solidFill>
                          <a:latin typeface="+mn-lt"/>
                          <a:ea typeface="+mn-ea"/>
                          <a:cs typeface="+mn-cs"/>
                        </a:rPr>
                        <a:t>Junit</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558">
                <a:tc v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marL="0" marR="0" lvl="0" indent="0" algn="ctr" defTabSz="914400" rtl="0" eaLnBrk="1" fontAlgn="base" latinLnBrk="1" hangingPunct="1">
                        <a:lnSpc>
                          <a:spcPct val="125000"/>
                        </a:lnSpc>
                        <a:spcBef>
                          <a:spcPct val="25000"/>
                        </a:spcBef>
                        <a:spcAft>
                          <a:spcPct val="0"/>
                        </a:spcAft>
                        <a:buClr>
                          <a:srgbClr val="333333"/>
                        </a:buClr>
                        <a:buSzTx/>
                        <a:buFont typeface="Wingdings" pitchFamily="2" charset="2"/>
                        <a:buNone/>
                        <a:tabLst/>
                      </a:pPr>
                      <a:endParaRPr kumimoji="1" lang="en-US" altLang="ko-KR" sz="1000" b="1" i="0" u="none" strike="noStrike" cap="none" normalizeH="0" baseline="0" dirty="0" smtClean="0">
                        <a:ln>
                          <a:noFill/>
                        </a:ln>
                        <a:solidFill>
                          <a:srgbClr val="000000"/>
                        </a:solidFill>
                        <a:effectLst/>
                        <a:latin typeface="맑은 고딕" pitchFamily="50" charset="-127"/>
                        <a:ea typeface="맑은 고딕" pitchFamily="50" charset="-127"/>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Mock Support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err="1" smtClean="0">
                          <a:solidFill>
                            <a:schemeClr val="dk1"/>
                          </a:solidFill>
                          <a:latin typeface="+mn-lt"/>
                          <a:ea typeface="+mn-ea"/>
                          <a:cs typeface="+mn-cs"/>
                        </a:rPr>
                        <a:t>EasyMock</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err="1" smtClean="0">
                          <a:solidFill>
                            <a:schemeClr val="dk1"/>
                          </a:solidFill>
                          <a:latin typeface="+mn-lt"/>
                          <a:ea typeface="+mn-ea"/>
                          <a:cs typeface="+mn-cs"/>
                        </a:rPr>
                        <a:t>EasyMock</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558">
                <a:tc v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marL="0" marR="0" lvl="0" indent="0" algn="ctr" defTabSz="914400" rtl="0" eaLnBrk="1" fontAlgn="base" latinLnBrk="1" hangingPunct="1">
                        <a:lnSpc>
                          <a:spcPct val="125000"/>
                        </a:lnSpc>
                        <a:spcBef>
                          <a:spcPct val="25000"/>
                        </a:spcBef>
                        <a:spcAft>
                          <a:spcPct val="0"/>
                        </a:spcAft>
                        <a:buClr>
                          <a:srgbClr val="333333"/>
                        </a:buClr>
                        <a:buSzTx/>
                        <a:buFont typeface="Wingdings" pitchFamily="2" charset="2"/>
                        <a:buNone/>
                        <a:tabLst/>
                      </a:pPr>
                      <a:endParaRPr kumimoji="1" lang="en-US" altLang="ko-KR" sz="1000" b="1" i="0" u="none" strike="noStrike" cap="none" normalizeH="0" baseline="0" dirty="0" smtClean="0">
                        <a:ln>
                          <a:noFill/>
                        </a:ln>
                        <a:solidFill>
                          <a:srgbClr val="000000"/>
                        </a:solidFill>
                        <a:effectLst/>
                        <a:latin typeface="맑은 고딕" pitchFamily="50" charset="-127"/>
                        <a:ea typeface="맑은 고딕" pitchFamily="50" charset="-127"/>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DB Support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err="1" smtClean="0">
                          <a:solidFill>
                            <a:schemeClr val="dk1"/>
                          </a:solidFill>
                          <a:latin typeface="+mn-lt"/>
                          <a:ea typeface="+mn-ea"/>
                          <a:cs typeface="+mn-cs"/>
                        </a:rPr>
                        <a:t>DbUnit</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err="1" smtClean="0">
                          <a:solidFill>
                            <a:schemeClr val="dk1"/>
                          </a:solidFill>
                          <a:latin typeface="+mn-lt"/>
                          <a:ea typeface="+mn-ea"/>
                          <a:cs typeface="+mn-cs"/>
                        </a:rPr>
                        <a:t>DbUnit</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558">
                <a:tc v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marL="0" marR="0" lvl="0" indent="0" algn="ctr" defTabSz="914400" rtl="0" eaLnBrk="1" fontAlgn="base" latinLnBrk="1" hangingPunct="1">
                        <a:lnSpc>
                          <a:spcPct val="125000"/>
                        </a:lnSpc>
                        <a:spcBef>
                          <a:spcPct val="25000"/>
                        </a:spcBef>
                        <a:spcAft>
                          <a:spcPct val="0"/>
                        </a:spcAft>
                        <a:buClr>
                          <a:srgbClr val="333333"/>
                        </a:buClr>
                        <a:buSzTx/>
                        <a:buFont typeface="Wingdings" pitchFamily="2" charset="2"/>
                        <a:buNone/>
                        <a:tabLst/>
                      </a:pPr>
                      <a:endParaRPr kumimoji="1" lang="en-US" altLang="ko-KR" sz="1000" b="1" i="0" u="none" strike="noStrike" cap="none" normalizeH="0" baseline="0" dirty="0" smtClean="0">
                        <a:ln>
                          <a:noFill/>
                        </a:ln>
                        <a:solidFill>
                          <a:srgbClr val="000000"/>
                        </a:solidFill>
                        <a:effectLst/>
                        <a:latin typeface="맑은 고딕" pitchFamily="50" charset="-127"/>
                        <a:ea typeface="맑은 고딕" pitchFamily="50" charset="-127"/>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Test Coverage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EMMA</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EMMA</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558">
                <a:tc v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marL="0" marR="0" lvl="0" indent="0" algn="ctr" defTabSz="914400" rtl="0" eaLnBrk="1" fontAlgn="base" latinLnBrk="1" hangingPunct="1">
                        <a:lnSpc>
                          <a:spcPct val="125000"/>
                        </a:lnSpc>
                        <a:spcBef>
                          <a:spcPct val="25000"/>
                        </a:spcBef>
                        <a:spcAft>
                          <a:spcPct val="0"/>
                        </a:spcAft>
                        <a:buClr>
                          <a:srgbClr val="333333"/>
                        </a:buClr>
                        <a:buSzTx/>
                        <a:buFont typeface="Wingdings" pitchFamily="2" charset="2"/>
                        <a:buNone/>
                        <a:tabLst/>
                      </a:pPr>
                      <a:endParaRPr kumimoji="1" lang="en-US" altLang="ko-KR" sz="1000" b="1" i="0" u="none" strike="noStrike" cap="none" normalizeH="0" baseline="0" dirty="0" smtClean="0">
                        <a:ln>
                          <a:noFill/>
                        </a:ln>
                        <a:solidFill>
                          <a:srgbClr val="000000"/>
                        </a:solidFill>
                        <a:effectLst/>
                        <a:latin typeface="맑은 고딕" pitchFamily="50" charset="-127"/>
                        <a:ea typeface="맑은 고딕" pitchFamily="50" charset="-127"/>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Test Automation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Ant, Maven</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Ant, Maven</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388">
                <a:tc v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Test Reporting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pPr latinLnBrk="1"/>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Ant, Maven</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Functions added</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Rectangle 19"/>
          <p:cNvSpPr>
            <a:spLocks noChangeArrowheads="1"/>
          </p:cNvSpPr>
          <p:nvPr/>
        </p:nvSpPr>
        <p:spPr bwMode="auto">
          <a:xfrm>
            <a:off x="714348" y="785794"/>
            <a:ext cx="7429552" cy="45719"/>
          </a:xfrm>
          <a:prstGeom prst="rect">
            <a:avLst/>
          </a:prstGeom>
          <a:gradFill rotWithShape="0">
            <a:gsLst>
              <a:gs pos="0">
                <a:srgbClr val="8488C4"/>
              </a:gs>
              <a:gs pos="53000">
                <a:srgbClr val="D4DEFF"/>
              </a:gs>
              <a:gs pos="83000">
                <a:srgbClr val="D4DEFF"/>
              </a:gs>
              <a:gs pos="100000">
                <a:srgbClr val="96AB94"/>
              </a:gs>
            </a:gsLst>
            <a:lin ang="0" scaled="1"/>
          </a:gradFill>
          <a:ln w="9525">
            <a:noFill/>
            <a:miter lim="800000"/>
            <a:headEnd/>
            <a:tailEnd/>
          </a:ln>
        </p:spPr>
        <p:txBody>
          <a:bodyPr wrap="none" anchor="ctr"/>
          <a:lstStyle/>
          <a:p>
            <a:endParaRPr lang="ko-KR" altLang="en-US" dirty="0"/>
          </a:p>
        </p:txBody>
      </p:sp>
    </p:spTree>
    <p:extLst>
      <p:ext uri="{BB962C8B-B14F-4D97-AF65-F5344CB8AC3E}">
        <p14:creationId xmlns="" xmlns:p14="http://schemas.microsoft.com/office/powerpoint/2010/main" val="40052071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71800" y="0"/>
            <a:ext cx="6172200" cy="954107"/>
          </a:xfrm>
          <a:prstGeom prst="rect">
            <a:avLst/>
          </a:prstGeom>
          <a:noFill/>
        </p:spPr>
        <p:txBody>
          <a:bodyPr wrap="square" rtlCol="0">
            <a:spAutoFit/>
          </a:bodyPr>
          <a:lstStyle/>
          <a:p>
            <a:pPr algn="ctr"/>
            <a:r>
              <a:rPr lang="en-US" altLang="ko-KR" sz="2800" i="1" dirty="0" smtClean="0">
                <a:ln>
                  <a:solidFill>
                    <a:schemeClr val="bg1">
                      <a:lumMod val="75000"/>
                    </a:schemeClr>
                  </a:solidFill>
                </a:ln>
                <a:solidFill>
                  <a:srgbClr val="002060"/>
                </a:solidFill>
                <a:latin typeface="Arial Black" pitchFamily="34" charset="0"/>
                <a:cs typeface="Arial" pitchFamily="34" charset="0"/>
              </a:rPr>
              <a:t>OSS Adopted for Development Environment</a:t>
            </a:r>
            <a:endParaRPr lang="ko-KR" altLang="en-US" sz="1600" i="1" dirty="0">
              <a:ln>
                <a:solidFill>
                  <a:schemeClr val="bg1">
                    <a:lumMod val="75000"/>
                  </a:schemeClr>
                </a:solidFill>
              </a:ln>
              <a:solidFill>
                <a:srgbClr val="002060"/>
              </a:solidFill>
              <a:latin typeface="Arial Black" pitchFamily="34" charset="0"/>
              <a:cs typeface="Arial" pitchFamily="34" charset="0"/>
            </a:endParaRPr>
          </a:p>
        </p:txBody>
      </p:sp>
      <p:graphicFrame>
        <p:nvGraphicFramePr>
          <p:cNvPr id="4" name="표 3"/>
          <p:cNvGraphicFramePr>
            <a:graphicFrameLocks noGrp="1"/>
          </p:cNvGraphicFramePr>
          <p:nvPr>
            <p:extLst>
              <p:ext uri="{D42A27DB-BD31-4B8C-83A1-F6EECF244321}">
                <p14:modId xmlns="" xmlns:p14="http://schemas.microsoft.com/office/powerpoint/2010/main" val="2478335611"/>
              </p:ext>
            </p:extLst>
          </p:nvPr>
        </p:nvGraphicFramePr>
        <p:xfrm>
          <a:off x="539551" y="1125538"/>
          <a:ext cx="7632849" cy="3224221"/>
        </p:xfrm>
        <a:graphic>
          <a:graphicData uri="http://schemas.openxmlformats.org/drawingml/2006/table">
            <a:tbl>
              <a:tblPr/>
              <a:tblGrid>
                <a:gridCol w="1212735"/>
                <a:gridCol w="1105917"/>
                <a:gridCol w="1693162"/>
                <a:gridCol w="1820835"/>
                <a:gridCol w="1800200"/>
              </a:tblGrid>
              <a:tr h="41704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Group</a:t>
                      </a:r>
                      <a:endParaRPr lang="ko-KR" altLang="en-US" sz="1200" kern="1200" dirty="0" smtClean="0">
                        <a:solidFill>
                          <a:schemeClr val="dk1"/>
                        </a:solidFill>
                        <a:latin typeface="+mn-lt"/>
                        <a:ea typeface="+mn-ea"/>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Service</a:t>
                      </a:r>
                      <a:endParaRPr lang="ko-KR" altLang="en-US" sz="1200" kern="1200" dirty="0" smtClean="0">
                        <a:solidFill>
                          <a:schemeClr val="dk1"/>
                        </a:solidFill>
                        <a:latin typeface="+mn-lt"/>
                        <a:ea typeface="+mn-ea"/>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hMerge="1">
                  <a:txBody>
                    <a:bodyPr/>
                    <a:lstStyle/>
                    <a:p>
                      <a:pPr marL="0" marR="0" lvl="0" indent="0" algn="ctr" defTabSz="914400" rtl="0" eaLnBrk="1" fontAlgn="base" latinLnBrk="1" hangingPunct="1">
                        <a:lnSpc>
                          <a:spcPct val="125000"/>
                        </a:lnSpc>
                        <a:spcBef>
                          <a:spcPct val="25000"/>
                        </a:spcBef>
                        <a:spcAft>
                          <a:spcPct val="0"/>
                        </a:spcAft>
                        <a:buClr>
                          <a:srgbClr val="333333"/>
                        </a:buClr>
                        <a:buSzTx/>
                        <a:buFont typeface="Wingdings" pitchFamily="2" charset="2"/>
                        <a:buNone/>
                        <a:tabLst/>
                      </a:pPr>
                      <a:endParaRPr kumimoji="1" lang="ko-KR" altLang="en-US" sz="1000" b="1" i="0" u="none" strike="noStrike" cap="none" normalizeH="0" baseline="0" dirty="0" smtClean="0">
                        <a:ln>
                          <a:noFill/>
                        </a:ln>
                        <a:solidFill>
                          <a:srgbClr val="000000"/>
                        </a:solidFill>
                        <a:effectLst/>
                        <a:latin typeface="맑은 고딕" pitchFamily="50" charset="-127"/>
                        <a:ea typeface="맑은 고딕" pitchFamily="50" charset="-127"/>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Open source SW</a:t>
                      </a:r>
                      <a:endParaRPr lang="ko-KR" altLang="en-US" sz="1200" kern="1200" dirty="0" smtClean="0">
                        <a:solidFill>
                          <a:schemeClr val="dk1"/>
                        </a:solidFill>
                        <a:latin typeface="+mn-lt"/>
                        <a:ea typeface="+mn-ea"/>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err="1" smtClean="0">
                          <a:solidFill>
                            <a:schemeClr val="dk1"/>
                          </a:solidFill>
                          <a:latin typeface="+mn-lt"/>
                          <a:ea typeface="+mn-ea"/>
                          <a:cs typeface="+mn-cs"/>
                        </a:rPr>
                        <a:t>eGovFrame</a:t>
                      </a:r>
                      <a:endParaRPr lang="ko-KR" altLang="en-US" sz="1200" kern="1200" dirty="0" smtClean="0">
                        <a:solidFill>
                          <a:schemeClr val="dk1"/>
                        </a:solidFill>
                        <a:latin typeface="+mn-lt"/>
                        <a:ea typeface="+mn-ea"/>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395643">
                <a:tc row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Distribution Tool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Build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Build Tool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Maven</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Maven</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972">
                <a:tc vMerge="1">
                  <a:txBody>
                    <a:bodyPr/>
                    <a:lstStyle/>
                    <a:p>
                      <a:pPr latinLnBrk="1"/>
                      <a:endParaRPr lang="ko-KR" altLang="en-US"/>
                    </a:p>
                  </a:txBody>
                  <a:tcPr/>
                </a:tc>
                <a:tc vMerge="1">
                  <a:txBody>
                    <a:bodyPr/>
                    <a:lstStyle/>
                    <a:p>
                      <a:pPr marL="0" marR="0" lvl="0" indent="0" algn="ctr" defTabSz="914400" rtl="0" eaLnBrk="1" fontAlgn="base" latinLnBrk="1" hangingPunct="1">
                        <a:lnSpc>
                          <a:spcPct val="125000"/>
                        </a:lnSpc>
                        <a:spcBef>
                          <a:spcPct val="25000"/>
                        </a:spcBef>
                        <a:spcAft>
                          <a:spcPct val="0"/>
                        </a:spcAft>
                        <a:buClr>
                          <a:srgbClr val="333333"/>
                        </a:buClr>
                        <a:buSzTx/>
                        <a:buFont typeface="Wingdings" pitchFamily="2" charset="2"/>
                        <a:buNone/>
                        <a:tabLst/>
                      </a:pPr>
                      <a:endParaRPr kumimoji="1" lang="en-US" altLang="ko-KR" sz="1000" b="1" i="0" u="none" strike="noStrike" cap="none" normalizeH="0" baseline="0" dirty="0" smtClean="0">
                        <a:ln>
                          <a:noFill/>
                        </a:ln>
                        <a:solidFill>
                          <a:srgbClr val="000000"/>
                        </a:solidFill>
                        <a:effectLst/>
                        <a:latin typeface="맑은 고딕" pitchFamily="50" charset="-127"/>
                        <a:ea typeface="맑은 고딕" pitchFamily="50" charset="-127"/>
                      </a:endParaRPr>
                    </a:p>
                  </a:txBody>
                  <a:tcPr anchor="ctr" horzOverflow="overflow"/>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CI Server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Hudson</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Hudson</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972">
                <a:tc v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Deployment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N/A</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Newly developed </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972">
                <a:tc row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Configuration Management Tool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Configuration Management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Subversion</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Subversion</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972">
                <a:tc vMerge="1">
                  <a:txBody>
                    <a:bodyPr/>
                    <a:lstStyle/>
                    <a:p>
                      <a:pPr latinLnBrk="1"/>
                      <a:endParaRPr lang="ko-KR" altLang="en-US"/>
                    </a:p>
                  </a:txBody>
                  <a:tcP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Library Repository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Maven</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Maven</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643">
                <a:tc vMerge="1">
                  <a:txBody>
                    <a:bodyPr/>
                    <a:lstStyle/>
                    <a:p>
                      <a:pPr latinLnBrk="1"/>
                      <a:endParaRPr lang="ko-KR" altLang="en-US"/>
                    </a:p>
                  </a:txBody>
                  <a:tcP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Change Management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err="1" smtClean="0">
                          <a:solidFill>
                            <a:schemeClr val="dk1"/>
                          </a:solidFill>
                          <a:latin typeface="+mn-lt"/>
                          <a:ea typeface="+mn-ea"/>
                          <a:cs typeface="+mn-cs"/>
                        </a:rPr>
                        <a:t>jTrac</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dk1"/>
                          </a:solidFill>
                          <a:latin typeface="+mn-lt"/>
                          <a:ea typeface="+mn-ea"/>
                          <a:cs typeface="+mn-cs"/>
                        </a:rPr>
                        <a:t>Newly developed UI</a:t>
                      </a:r>
                      <a:endParaRPr lang="ko-KR" alt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19"/>
          <p:cNvSpPr>
            <a:spLocks noChangeArrowheads="1"/>
          </p:cNvSpPr>
          <p:nvPr/>
        </p:nvSpPr>
        <p:spPr bwMode="auto">
          <a:xfrm>
            <a:off x="714348" y="785794"/>
            <a:ext cx="7429552" cy="45719"/>
          </a:xfrm>
          <a:prstGeom prst="rect">
            <a:avLst/>
          </a:prstGeom>
          <a:gradFill rotWithShape="0">
            <a:gsLst>
              <a:gs pos="0">
                <a:srgbClr val="8488C4"/>
              </a:gs>
              <a:gs pos="53000">
                <a:srgbClr val="D4DEFF"/>
              </a:gs>
              <a:gs pos="83000">
                <a:srgbClr val="D4DEFF"/>
              </a:gs>
              <a:gs pos="100000">
                <a:srgbClr val="96AB94"/>
              </a:gs>
            </a:gsLst>
            <a:lin ang="0" scaled="1"/>
          </a:gradFill>
          <a:ln w="9525">
            <a:noFill/>
            <a:miter lim="800000"/>
            <a:headEnd/>
            <a:tailEnd/>
          </a:ln>
        </p:spPr>
        <p:txBody>
          <a:bodyPr wrap="none" anchor="ctr"/>
          <a:lstStyle/>
          <a:p>
            <a:endParaRPr lang="ko-KR" altLang="en-US" dirty="0"/>
          </a:p>
        </p:txBody>
      </p:sp>
    </p:spTree>
    <p:extLst>
      <p:ext uri="{BB962C8B-B14F-4D97-AF65-F5344CB8AC3E}">
        <p14:creationId xmlns="" xmlns:p14="http://schemas.microsoft.com/office/powerpoint/2010/main" val="14176384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sz="2800" i="1" dirty="0" smtClean="0">
                <a:solidFill>
                  <a:srgbClr val="002060"/>
                </a:solidFill>
                <a:latin typeface="Arial Black" pitchFamily="34" charset="0"/>
              </a:rPr>
              <a:t>Common components</a:t>
            </a:r>
            <a:endParaRPr lang="ko-KR" altLang="en-US" sz="2800" i="1" dirty="0">
              <a:solidFill>
                <a:srgbClr val="002060"/>
              </a:solidFill>
              <a:latin typeface="Arial Black" pitchFamily="34" charset="0"/>
            </a:endParaRPr>
          </a:p>
        </p:txBody>
      </p:sp>
      <p:sp>
        <p:nvSpPr>
          <p:cNvPr id="197" name="Vertical Text Placeholder 196"/>
          <p:cNvSpPr>
            <a:spLocks noGrp="1"/>
          </p:cNvSpPr>
          <p:nvPr>
            <p:ph type="body" orient="vert" idx="1"/>
          </p:nvPr>
        </p:nvSpPr>
        <p:spPr/>
        <p:txBody>
          <a:bodyPr/>
          <a:lstStyle/>
          <a:p>
            <a:endParaRPr lang="en-US"/>
          </a:p>
        </p:txBody>
      </p:sp>
      <p:sp>
        <p:nvSpPr>
          <p:cNvPr id="592" name="AutoShape 7"/>
          <p:cNvSpPr>
            <a:spLocks noChangeArrowheads="1"/>
          </p:cNvSpPr>
          <p:nvPr/>
        </p:nvSpPr>
        <p:spPr bwMode="auto">
          <a:xfrm>
            <a:off x="6434336" y="1909763"/>
            <a:ext cx="2474731" cy="4508500"/>
          </a:xfrm>
          <a:prstGeom prst="roundRect">
            <a:avLst>
              <a:gd name="adj" fmla="val 2491"/>
            </a:avLst>
          </a:prstGeom>
          <a:solidFill>
            <a:srgbClr val="826442">
              <a:alpha val="98038"/>
            </a:srgbClr>
          </a:solidFill>
          <a:ln w="50800" algn="ctr">
            <a:noFill/>
            <a:round/>
            <a:headEnd/>
            <a:tailEnd/>
          </a:ln>
        </p:spPr>
        <p:txBody>
          <a:bodyPr wrap="none" lIns="101214" tIns="52631" rIns="101214" bIns="52631"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593" name="AutoShape 8"/>
          <p:cNvSpPr>
            <a:spLocks noChangeArrowheads="1"/>
          </p:cNvSpPr>
          <p:nvPr/>
        </p:nvSpPr>
        <p:spPr bwMode="auto">
          <a:xfrm>
            <a:off x="6463832" y="2330450"/>
            <a:ext cx="2415739" cy="4049713"/>
          </a:xfrm>
          <a:prstGeom prst="roundRect">
            <a:avLst>
              <a:gd name="adj" fmla="val 1847"/>
            </a:avLst>
          </a:prstGeom>
          <a:solidFill>
            <a:srgbClr val="FFFFFF">
              <a:alpha val="98038"/>
            </a:srgbClr>
          </a:solidFill>
          <a:ln w="50800" algn="ctr">
            <a:noFill/>
            <a:round/>
            <a:headEnd/>
            <a:tailEnd/>
          </a:ln>
        </p:spPr>
        <p:txBody>
          <a:bodyPr wrap="none" lIns="101214" tIns="52631" rIns="101214" bIns="52631"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grpSp>
        <p:nvGrpSpPr>
          <p:cNvPr id="3" name="Group 9"/>
          <p:cNvGrpSpPr>
            <a:grpSpLocks/>
          </p:cNvGrpSpPr>
          <p:nvPr/>
        </p:nvGrpSpPr>
        <p:grpSpPr bwMode="auto">
          <a:xfrm>
            <a:off x="6398943" y="1628775"/>
            <a:ext cx="2530775" cy="623888"/>
            <a:chOff x="4407" y="913"/>
            <a:chExt cx="1684" cy="393"/>
          </a:xfrm>
        </p:grpSpPr>
        <p:pic>
          <p:nvPicPr>
            <p:cNvPr id="784" name="Picture 10" descr="갈색"/>
            <p:cNvPicPr>
              <a:picLocks noChangeAspect="1" noChangeArrowheads="1"/>
            </p:cNvPicPr>
            <p:nvPr/>
          </p:nvPicPr>
          <p:blipFill>
            <a:blip r:embed="rId3" cstate="print">
              <a:lum bright="6000"/>
            </a:blip>
            <a:srcRect l="2338" r="84608"/>
            <a:stretch>
              <a:fillRect/>
            </a:stretch>
          </p:blipFill>
          <p:spPr bwMode="auto">
            <a:xfrm>
              <a:off x="4407" y="913"/>
              <a:ext cx="201" cy="393"/>
            </a:xfrm>
            <a:prstGeom prst="rect">
              <a:avLst/>
            </a:prstGeom>
            <a:noFill/>
            <a:ln w="9525">
              <a:noFill/>
              <a:miter lim="800000"/>
              <a:headEnd/>
              <a:tailEnd/>
            </a:ln>
          </p:spPr>
        </p:pic>
        <p:pic>
          <p:nvPicPr>
            <p:cNvPr id="785" name="Picture 11" descr="갈색"/>
            <p:cNvPicPr>
              <a:picLocks noChangeAspect="1" noChangeArrowheads="1"/>
            </p:cNvPicPr>
            <p:nvPr/>
          </p:nvPicPr>
          <p:blipFill>
            <a:blip r:embed="rId3" cstate="print">
              <a:lum bright="6000"/>
            </a:blip>
            <a:srcRect l="78741" r="3511"/>
            <a:stretch>
              <a:fillRect/>
            </a:stretch>
          </p:blipFill>
          <p:spPr bwMode="auto">
            <a:xfrm>
              <a:off x="5818" y="913"/>
              <a:ext cx="273" cy="393"/>
            </a:xfrm>
            <a:prstGeom prst="rect">
              <a:avLst/>
            </a:prstGeom>
            <a:noFill/>
            <a:ln w="9525">
              <a:noFill/>
              <a:miter lim="800000"/>
              <a:headEnd/>
              <a:tailEnd/>
            </a:ln>
          </p:spPr>
        </p:pic>
        <p:pic>
          <p:nvPicPr>
            <p:cNvPr id="786" name="Picture 12" descr="갈색"/>
            <p:cNvPicPr>
              <a:picLocks noChangeAspect="1" noChangeArrowheads="1"/>
            </p:cNvPicPr>
            <p:nvPr/>
          </p:nvPicPr>
          <p:blipFill>
            <a:blip r:embed="rId3" cstate="print">
              <a:lum bright="6000"/>
            </a:blip>
            <a:srcRect l="8577" r="10970"/>
            <a:stretch>
              <a:fillRect/>
            </a:stretch>
          </p:blipFill>
          <p:spPr bwMode="auto">
            <a:xfrm>
              <a:off x="4526" y="913"/>
              <a:ext cx="1374" cy="393"/>
            </a:xfrm>
            <a:prstGeom prst="rect">
              <a:avLst/>
            </a:prstGeom>
            <a:noFill/>
            <a:ln w="9525">
              <a:noFill/>
              <a:miter lim="800000"/>
              <a:headEnd/>
              <a:tailEnd/>
            </a:ln>
          </p:spPr>
        </p:pic>
      </p:grpSp>
      <p:sp>
        <p:nvSpPr>
          <p:cNvPr id="595" name="AutoShape 13"/>
          <p:cNvSpPr>
            <a:spLocks noChangeArrowheads="1"/>
          </p:cNvSpPr>
          <p:nvPr/>
        </p:nvSpPr>
        <p:spPr bwMode="auto">
          <a:xfrm>
            <a:off x="352219" y="1909763"/>
            <a:ext cx="2474731" cy="4505325"/>
          </a:xfrm>
          <a:prstGeom prst="roundRect">
            <a:avLst>
              <a:gd name="adj" fmla="val 2491"/>
            </a:avLst>
          </a:prstGeom>
          <a:solidFill>
            <a:srgbClr val="497B53">
              <a:alpha val="98038"/>
            </a:srgbClr>
          </a:solidFill>
          <a:ln w="50800" algn="ctr">
            <a:noFill/>
            <a:round/>
            <a:headEnd/>
            <a:tailEnd/>
          </a:ln>
        </p:spPr>
        <p:txBody>
          <a:bodyPr wrap="none" lIns="101214" tIns="52631" rIns="101214" bIns="52631"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596" name="AutoShape 14"/>
          <p:cNvSpPr>
            <a:spLocks noChangeArrowheads="1"/>
          </p:cNvSpPr>
          <p:nvPr/>
        </p:nvSpPr>
        <p:spPr bwMode="auto">
          <a:xfrm>
            <a:off x="381716" y="2330450"/>
            <a:ext cx="2415739" cy="4049713"/>
          </a:xfrm>
          <a:prstGeom prst="roundRect">
            <a:avLst>
              <a:gd name="adj" fmla="val 1847"/>
            </a:avLst>
          </a:prstGeom>
          <a:solidFill>
            <a:srgbClr val="FFFFFF">
              <a:alpha val="98038"/>
            </a:srgbClr>
          </a:solidFill>
          <a:ln w="50800" algn="ctr">
            <a:noFill/>
            <a:round/>
            <a:headEnd/>
            <a:tailEnd/>
          </a:ln>
        </p:spPr>
        <p:txBody>
          <a:bodyPr wrap="none" lIns="101214" tIns="52631" rIns="101214" bIns="52631"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grpSp>
        <p:nvGrpSpPr>
          <p:cNvPr id="4" name="Group 15"/>
          <p:cNvGrpSpPr>
            <a:grpSpLocks/>
          </p:cNvGrpSpPr>
          <p:nvPr/>
        </p:nvGrpSpPr>
        <p:grpSpPr bwMode="auto">
          <a:xfrm>
            <a:off x="307975" y="1628775"/>
            <a:ext cx="2557322" cy="669925"/>
            <a:chOff x="149" y="913"/>
            <a:chExt cx="1684" cy="422"/>
          </a:xfrm>
        </p:grpSpPr>
        <p:pic>
          <p:nvPicPr>
            <p:cNvPr id="781" name="Picture 16" descr="상단"/>
            <p:cNvPicPr>
              <a:picLocks noChangeAspect="1" noChangeArrowheads="1"/>
            </p:cNvPicPr>
            <p:nvPr/>
          </p:nvPicPr>
          <p:blipFill>
            <a:blip r:embed="rId4" cstate="print">
              <a:lum bright="-6000"/>
            </a:blip>
            <a:srcRect l="10149" t="3300" r="80901" b="51208"/>
            <a:stretch>
              <a:fillRect/>
            </a:stretch>
          </p:blipFill>
          <p:spPr bwMode="auto">
            <a:xfrm>
              <a:off x="149" y="913"/>
              <a:ext cx="173" cy="422"/>
            </a:xfrm>
            <a:prstGeom prst="rect">
              <a:avLst/>
            </a:prstGeom>
            <a:noFill/>
            <a:ln w="9525">
              <a:noFill/>
              <a:miter lim="800000"/>
              <a:headEnd/>
              <a:tailEnd/>
            </a:ln>
          </p:spPr>
        </p:pic>
        <p:pic>
          <p:nvPicPr>
            <p:cNvPr id="782" name="Picture 17" descr="상단"/>
            <p:cNvPicPr>
              <a:picLocks noChangeAspect="1" noChangeArrowheads="1"/>
            </p:cNvPicPr>
            <p:nvPr/>
          </p:nvPicPr>
          <p:blipFill>
            <a:blip r:embed="rId5" cstate="print">
              <a:lum bright="-6000"/>
            </a:blip>
            <a:srcRect l="83150" t="3300" r="9181" b="51208"/>
            <a:stretch>
              <a:fillRect/>
            </a:stretch>
          </p:blipFill>
          <p:spPr bwMode="auto">
            <a:xfrm>
              <a:off x="1685" y="913"/>
              <a:ext cx="148" cy="422"/>
            </a:xfrm>
            <a:prstGeom prst="rect">
              <a:avLst/>
            </a:prstGeom>
            <a:noFill/>
            <a:ln w="9525">
              <a:noFill/>
              <a:miter lim="800000"/>
              <a:headEnd/>
              <a:tailEnd/>
            </a:ln>
          </p:spPr>
        </p:pic>
        <p:pic>
          <p:nvPicPr>
            <p:cNvPr id="783" name="Picture 18" descr="상단"/>
            <p:cNvPicPr>
              <a:picLocks noChangeAspect="1" noChangeArrowheads="1"/>
            </p:cNvPicPr>
            <p:nvPr/>
          </p:nvPicPr>
          <p:blipFill>
            <a:blip r:embed="rId6" cstate="print">
              <a:lum bright="-6000"/>
            </a:blip>
            <a:srcRect l="17998" t="3300" r="16023" b="51208"/>
            <a:stretch>
              <a:fillRect/>
            </a:stretch>
          </p:blipFill>
          <p:spPr bwMode="auto">
            <a:xfrm>
              <a:off x="303" y="913"/>
              <a:ext cx="1401" cy="422"/>
            </a:xfrm>
            <a:prstGeom prst="rect">
              <a:avLst/>
            </a:prstGeom>
            <a:noFill/>
            <a:ln w="9525">
              <a:noFill/>
              <a:miter lim="800000"/>
              <a:headEnd/>
              <a:tailEnd/>
            </a:ln>
          </p:spPr>
        </p:pic>
      </p:grpSp>
      <p:sp>
        <p:nvSpPr>
          <p:cNvPr id="598" name="AutoShape 19"/>
          <p:cNvSpPr>
            <a:spLocks noChangeArrowheads="1"/>
          </p:cNvSpPr>
          <p:nvPr/>
        </p:nvSpPr>
        <p:spPr bwMode="auto">
          <a:xfrm>
            <a:off x="3428673" y="1909763"/>
            <a:ext cx="2473257" cy="3157537"/>
          </a:xfrm>
          <a:prstGeom prst="roundRect">
            <a:avLst>
              <a:gd name="adj" fmla="val 2491"/>
            </a:avLst>
          </a:prstGeom>
          <a:solidFill>
            <a:srgbClr val="0F5CB1">
              <a:alpha val="98038"/>
            </a:srgbClr>
          </a:solidFill>
          <a:ln w="9525" algn="ctr">
            <a:noFill/>
            <a:round/>
            <a:headEnd/>
            <a:tailEnd/>
          </a:ln>
        </p:spPr>
        <p:txBody>
          <a:bodyPr wrap="none" lIns="101214" tIns="52631" rIns="101214" bIns="52631"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599" name="AutoShape 20"/>
          <p:cNvSpPr>
            <a:spLocks noChangeArrowheads="1"/>
          </p:cNvSpPr>
          <p:nvPr/>
        </p:nvSpPr>
        <p:spPr bwMode="auto">
          <a:xfrm>
            <a:off x="3458169" y="2330450"/>
            <a:ext cx="2414264" cy="2711450"/>
          </a:xfrm>
          <a:prstGeom prst="roundRect">
            <a:avLst>
              <a:gd name="adj" fmla="val 1847"/>
            </a:avLst>
          </a:prstGeom>
          <a:solidFill>
            <a:srgbClr val="FFFFFF">
              <a:alpha val="98038"/>
            </a:srgbClr>
          </a:solidFill>
          <a:ln w="50800" algn="ctr">
            <a:noFill/>
            <a:round/>
            <a:headEnd/>
            <a:tailEnd/>
          </a:ln>
        </p:spPr>
        <p:txBody>
          <a:bodyPr wrap="none" lIns="101214" tIns="52631" rIns="101214" bIns="52631"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00" name="Text Box 25"/>
          <p:cNvSpPr txBox="1">
            <a:spLocks noChangeArrowheads="1"/>
          </p:cNvSpPr>
          <p:nvPr/>
        </p:nvSpPr>
        <p:spPr bwMode="auto">
          <a:xfrm>
            <a:off x="6474156" y="1812925"/>
            <a:ext cx="2373805" cy="215444"/>
          </a:xfrm>
          <a:prstGeom prst="rect">
            <a:avLst/>
          </a:prstGeom>
          <a:noFill/>
          <a:ln w="9525" algn="ctr">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Pct val="80000"/>
              <a:buFontTx/>
              <a:buNone/>
              <a:tabLst/>
              <a:defRPr/>
            </a:pPr>
            <a:r>
              <a:rPr kumimoji="0" lang="en-US" altLang="ko-KR" sz="1400" b="0" i="0" u="none" strike="noStrike" kern="0" cap="none" spc="0" normalizeH="0" baseline="0" noProof="0" dirty="0">
                <a:ln>
                  <a:noFill/>
                </a:ln>
                <a:solidFill>
                  <a:srgbClr val="FFFFFF"/>
                </a:solidFill>
                <a:effectLst/>
                <a:uLnTx/>
                <a:uFillTx/>
                <a:latin typeface="Arial" pitchFamily="34" charset="0"/>
                <a:ea typeface="맑은 고딕" pitchFamily="50" charset="-127"/>
                <a:cs typeface="Arial" pitchFamily="34" charset="0"/>
              </a:rPr>
              <a:t>Current </a:t>
            </a:r>
            <a:r>
              <a:rPr kumimoji="0" lang="en-US" altLang="ko-KR" sz="1400" b="0" i="0" u="none" strike="noStrike" kern="0" cap="none" spc="0" normalizeH="0" baseline="0" noProof="0" dirty="0" err="1">
                <a:ln>
                  <a:noFill/>
                </a:ln>
                <a:solidFill>
                  <a:srgbClr val="FFFFFF"/>
                </a:solidFill>
                <a:effectLst/>
                <a:uLnTx/>
                <a:uFillTx/>
                <a:latin typeface="Arial" pitchFamily="34" charset="0"/>
                <a:ea typeface="맑은 고딕" pitchFamily="50" charset="-127"/>
                <a:cs typeface="Arial" pitchFamily="34" charset="0"/>
              </a:rPr>
              <a:t>eGovernment</a:t>
            </a:r>
            <a:r>
              <a:rPr kumimoji="0" lang="en-US" altLang="ko-KR" sz="1400" b="0" i="0" u="none" strike="noStrike" kern="0" cap="none" spc="0" normalizeH="0" baseline="0" noProof="0" dirty="0">
                <a:ln>
                  <a:noFill/>
                </a:ln>
                <a:solidFill>
                  <a:srgbClr val="FFFFFF"/>
                </a:solidFill>
                <a:effectLst/>
                <a:uLnTx/>
                <a:uFillTx/>
                <a:latin typeface="Arial" pitchFamily="34" charset="0"/>
                <a:ea typeface="맑은 고딕" pitchFamily="50" charset="-127"/>
                <a:cs typeface="Arial" pitchFamily="34" charset="0"/>
              </a:rPr>
              <a:t> Programs</a:t>
            </a:r>
          </a:p>
        </p:txBody>
      </p:sp>
      <p:sp>
        <p:nvSpPr>
          <p:cNvPr id="601" name="Text Box 27"/>
          <p:cNvSpPr txBox="1">
            <a:spLocks noChangeArrowheads="1"/>
          </p:cNvSpPr>
          <p:nvPr/>
        </p:nvSpPr>
        <p:spPr bwMode="auto">
          <a:xfrm>
            <a:off x="551319" y="1831975"/>
            <a:ext cx="2153401" cy="215444"/>
          </a:xfrm>
          <a:prstGeom prst="rect">
            <a:avLst/>
          </a:prstGeom>
          <a:noFill/>
          <a:ln w="9525" algn="ctr">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Pct val="80000"/>
              <a:buFontTx/>
              <a:buNone/>
              <a:tabLst/>
              <a:defRPr/>
            </a:pPr>
            <a:r>
              <a:rPr kumimoji="0" lang="en-US" altLang="ko-KR" sz="1400" b="0" i="0" u="none" strike="noStrike" kern="0" cap="none" spc="0" normalizeH="0" baseline="0" noProof="0" dirty="0">
                <a:ln>
                  <a:noFill/>
                </a:ln>
                <a:solidFill>
                  <a:srgbClr val="FFFFFF"/>
                </a:solidFill>
                <a:effectLst/>
                <a:uLnTx/>
                <a:uFillTx/>
                <a:latin typeface="Arial" pitchFamily="34" charset="0"/>
                <a:ea typeface="맑은 고딕" pitchFamily="50" charset="-127"/>
                <a:cs typeface="Arial" pitchFamily="34" charset="0"/>
              </a:rPr>
              <a:t>Past </a:t>
            </a:r>
            <a:r>
              <a:rPr kumimoji="0" lang="en-US" altLang="ko-KR" sz="1400" b="0" i="0" u="none" strike="noStrike" kern="0" cap="none" spc="0" normalizeH="0" baseline="0" noProof="0" dirty="0" err="1">
                <a:ln>
                  <a:noFill/>
                </a:ln>
                <a:solidFill>
                  <a:srgbClr val="FFFFFF"/>
                </a:solidFill>
                <a:effectLst/>
                <a:uLnTx/>
                <a:uFillTx/>
                <a:latin typeface="Arial" pitchFamily="34" charset="0"/>
                <a:ea typeface="맑은 고딕" pitchFamily="50" charset="-127"/>
                <a:cs typeface="Arial" pitchFamily="34" charset="0"/>
              </a:rPr>
              <a:t>eGovernment</a:t>
            </a:r>
            <a:r>
              <a:rPr kumimoji="0" lang="en-US" altLang="ko-KR" sz="1400" b="0" i="0" u="none" strike="noStrike" kern="0" cap="none" spc="0" normalizeH="0" baseline="0" noProof="0" dirty="0">
                <a:ln>
                  <a:noFill/>
                </a:ln>
                <a:solidFill>
                  <a:srgbClr val="FFFFFF"/>
                </a:solidFill>
                <a:effectLst/>
                <a:uLnTx/>
                <a:uFillTx/>
                <a:latin typeface="Arial" pitchFamily="34" charset="0"/>
                <a:ea typeface="맑은 고딕" pitchFamily="50" charset="-127"/>
                <a:cs typeface="Arial" pitchFamily="34" charset="0"/>
              </a:rPr>
              <a:t> Programs</a:t>
            </a:r>
          </a:p>
        </p:txBody>
      </p:sp>
      <p:sp>
        <p:nvSpPr>
          <p:cNvPr id="602" name="Rectangle 34"/>
          <p:cNvSpPr>
            <a:spLocks noChangeArrowheads="1"/>
          </p:cNvSpPr>
          <p:nvPr/>
        </p:nvSpPr>
        <p:spPr bwMode="auto">
          <a:xfrm>
            <a:off x="570491" y="2779712"/>
            <a:ext cx="548629" cy="1616076"/>
          </a:xfrm>
          <a:prstGeom prst="rect">
            <a:avLst/>
          </a:prstGeom>
          <a:pattFill prst="wdDnDiag">
            <a:fgClr>
              <a:srgbClr val="EAEAEA"/>
            </a:fgClr>
            <a:bgClr>
              <a:srgbClr val="DDDDDD"/>
            </a:bgClr>
          </a:pattFill>
          <a:ln w="9525" algn="ctr">
            <a:noFill/>
            <a:miter lim="800000"/>
            <a:headEnd/>
            <a:tailEnd/>
          </a:ln>
        </p:spPr>
        <p:txBody>
          <a:bodyPr wrap="none" tIns="7200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Application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S/W</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endPar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03" name="Rectangle 35"/>
          <p:cNvSpPr>
            <a:spLocks noChangeArrowheads="1"/>
          </p:cNvSpPr>
          <p:nvPr/>
        </p:nvSpPr>
        <p:spPr bwMode="auto">
          <a:xfrm>
            <a:off x="570491" y="4395788"/>
            <a:ext cx="548629" cy="282575"/>
          </a:xfrm>
          <a:prstGeom prst="rect">
            <a:avLst/>
          </a:prstGeom>
          <a:solidFill>
            <a:srgbClr val="C0C0C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H/W</a:t>
            </a:r>
          </a:p>
        </p:txBody>
      </p:sp>
      <p:sp>
        <p:nvSpPr>
          <p:cNvPr id="604" name="Rectangle 36"/>
          <p:cNvSpPr>
            <a:spLocks noChangeArrowheads="1"/>
          </p:cNvSpPr>
          <p:nvPr/>
        </p:nvSpPr>
        <p:spPr bwMode="auto">
          <a:xfrm>
            <a:off x="1287249" y="2779712"/>
            <a:ext cx="547155" cy="1616076"/>
          </a:xfrm>
          <a:prstGeom prst="rect">
            <a:avLst/>
          </a:prstGeom>
          <a:pattFill prst="wdDnDiag">
            <a:fgClr>
              <a:srgbClr val="EAEAEA"/>
            </a:fgClr>
            <a:bgClr>
              <a:srgbClr val="DDDDDD"/>
            </a:bgClr>
          </a:pattFill>
          <a:ln w="9525" algn="ctr">
            <a:noFill/>
            <a:miter lim="800000"/>
            <a:headEnd/>
            <a:tailEnd/>
          </a:ln>
        </p:spPr>
        <p:txBody>
          <a:bodyPr wrap="none" tIns="7200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Application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S/W</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br>
            <a:endPar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05" name="Rectangle 37"/>
          <p:cNvSpPr>
            <a:spLocks noChangeArrowheads="1"/>
          </p:cNvSpPr>
          <p:nvPr/>
        </p:nvSpPr>
        <p:spPr bwMode="auto">
          <a:xfrm>
            <a:off x="1287249" y="4395788"/>
            <a:ext cx="547155" cy="282575"/>
          </a:xfrm>
          <a:prstGeom prst="rect">
            <a:avLst/>
          </a:prstGeom>
          <a:solidFill>
            <a:srgbClr val="C0C0C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H/W</a:t>
            </a:r>
          </a:p>
        </p:txBody>
      </p:sp>
      <p:sp>
        <p:nvSpPr>
          <p:cNvPr id="606" name="Rectangle 38"/>
          <p:cNvSpPr>
            <a:spLocks noChangeArrowheads="1"/>
          </p:cNvSpPr>
          <p:nvPr/>
        </p:nvSpPr>
        <p:spPr bwMode="auto">
          <a:xfrm>
            <a:off x="1992208" y="2779712"/>
            <a:ext cx="550105" cy="1584326"/>
          </a:xfrm>
          <a:prstGeom prst="rect">
            <a:avLst/>
          </a:prstGeom>
          <a:pattFill prst="wdDnDiag">
            <a:fgClr>
              <a:srgbClr val="EAEAEA"/>
            </a:fgClr>
            <a:bgClr>
              <a:srgbClr val="DDDDDD"/>
            </a:bgClr>
          </a:pattFill>
          <a:ln w="9525" algn="ctr">
            <a:noFill/>
            <a:miter lim="800000"/>
            <a:headEnd/>
            <a:tailEnd/>
          </a:ln>
        </p:spPr>
        <p:txBody>
          <a:bodyPr wrap="none" tIns="7200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Application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S/W</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br>
            <a:endParaRPr kumimoji="0" lang="en-US" altLang="ko-KR" sz="10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07" name="Rectangle 39"/>
          <p:cNvSpPr>
            <a:spLocks noChangeArrowheads="1"/>
          </p:cNvSpPr>
          <p:nvPr/>
        </p:nvSpPr>
        <p:spPr bwMode="auto">
          <a:xfrm>
            <a:off x="1992208" y="4395788"/>
            <a:ext cx="550105" cy="282575"/>
          </a:xfrm>
          <a:prstGeom prst="rect">
            <a:avLst/>
          </a:prstGeom>
          <a:solidFill>
            <a:srgbClr val="C0C0C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H/W</a:t>
            </a:r>
          </a:p>
        </p:txBody>
      </p:sp>
      <p:sp>
        <p:nvSpPr>
          <p:cNvPr id="608" name="Rectangle 41"/>
          <p:cNvSpPr>
            <a:spLocks noChangeArrowheads="1"/>
          </p:cNvSpPr>
          <p:nvPr/>
        </p:nvSpPr>
        <p:spPr bwMode="auto">
          <a:xfrm>
            <a:off x="544315" y="2511425"/>
            <a:ext cx="658835" cy="184666"/>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A System</a:t>
            </a:r>
            <a:endParaRPr kumimoji="0" lang="ko-KR" altLang="en-US" sz="12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09" name="Rectangle 42"/>
          <p:cNvSpPr>
            <a:spLocks noChangeArrowheads="1"/>
          </p:cNvSpPr>
          <p:nvPr/>
        </p:nvSpPr>
        <p:spPr bwMode="auto">
          <a:xfrm>
            <a:off x="1259598" y="2511425"/>
            <a:ext cx="658835" cy="184666"/>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B System</a:t>
            </a:r>
            <a:endParaRPr kumimoji="0" lang="ko-KR" altLang="en-US" sz="12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10" name="Rectangle 43"/>
          <p:cNvSpPr>
            <a:spLocks noChangeArrowheads="1"/>
          </p:cNvSpPr>
          <p:nvPr/>
        </p:nvSpPr>
        <p:spPr bwMode="auto">
          <a:xfrm>
            <a:off x="1964557" y="2511425"/>
            <a:ext cx="666849" cy="184666"/>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C System</a:t>
            </a:r>
            <a:endParaRPr kumimoji="0" lang="ko-KR" altLang="en-US" sz="12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11" name="Rectangle 44"/>
          <p:cNvSpPr>
            <a:spLocks noChangeArrowheads="1"/>
          </p:cNvSpPr>
          <p:nvPr/>
        </p:nvSpPr>
        <p:spPr bwMode="auto">
          <a:xfrm>
            <a:off x="586715" y="3378200"/>
            <a:ext cx="519133" cy="633413"/>
          </a:xfrm>
          <a:prstGeom prst="rect">
            <a:avLst/>
          </a:prstGeom>
          <a:pattFill prst="dkUpDiag">
            <a:fgClr>
              <a:srgbClr val="EAEAEA"/>
            </a:fgClr>
            <a:bgClr>
              <a:srgbClr val="FFFFFF"/>
            </a:bgClr>
          </a:pattFill>
          <a:ln w="12700" algn="ctr">
            <a:solidFill>
              <a:srgbClr val="80808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12" name="Rectangle 45"/>
          <p:cNvSpPr>
            <a:spLocks noChangeArrowheads="1"/>
          </p:cNvSpPr>
          <p:nvPr/>
        </p:nvSpPr>
        <p:spPr bwMode="auto">
          <a:xfrm>
            <a:off x="1299047" y="3240088"/>
            <a:ext cx="522083" cy="771525"/>
          </a:xfrm>
          <a:prstGeom prst="rect">
            <a:avLst/>
          </a:prstGeom>
          <a:pattFill prst="dkUpDiag">
            <a:fgClr>
              <a:srgbClr val="EAEAEA"/>
            </a:fgClr>
            <a:bgClr>
              <a:srgbClr val="FFFFFF"/>
            </a:bgClr>
          </a:pattFill>
          <a:ln w="12700" algn="ctr">
            <a:solidFill>
              <a:srgbClr val="80808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13" name="Rectangle 46"/>
          <p:cNvSpPr>
            <a:spLocks noChangeArrowheads="1"/>
          </p:cNvSpPr>
          <p:nvPr/>
        </p:nvSpPr>
        <p:spPr bwMode="auto">
          <a:xfrm>
            <a:off x="2004007" y="3343275"/>
            <a:ext cx="525032" cy="911225"/>
          </a:xfrm>
          <a:prstGeom prst="rect">
            <a:avLst/>
          </a:prstGeom>
          <a:pattFill prst="dkUpDiag">
            <a:fgClr>
              <a:srgbClr val="EAEAEA"/>
            </a:fgClr>
            <a:bgClr>
              <a:srgbClr val="FFFFFF"/>
            </a:bgClr>
          </a:pattFill>
          <a:ln w="12700" algn="ctr">
            <a:solidFill>
              <a:srgbClr val="80808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14" name="Rectangle 47"/>
          <p:cNvSpPr>
            <a:spLocks noChangeArrowheads="1"/>
          </p:cNvSpPr>
          <p:nvPr/>
        </p:nvSpPr>
        <p:spPr bwMode="auto">
          <a:xfrm>
            <a:off x="2065949" y="3319463"/>
            <a:ext cx="464634" cy="276999"/>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Common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functions</a:t>
            </a:r>
          </a:p>
        </p:txBody>
      </p:sp>
      <p:sp>
        <p:nvSpPr>
          <p:cNvPr id="615" name="Rectangle 60"/>
          <p:cNvSpPr>
            <a:spLocks noChangeArrowheads="1"/>
          </p:cNvSpPr>
          <p:nvPr/>
        </p:nvSpPr>
        <p:spPr bwMode="auto">
          <a:xfrm>
            <a:off x="6611313" y="2686050"/>
            <a:ext cx="603198" cy="989013"/>
          </a:xfrm>
          <a:prstGeom prst="rect">
            <a:avLst/>
          </a:prstGeom>
          <a:pattFill prst="wdDnDiag">
            <a:fgClr>
              <a:srgbClr val="EAEAEA"/>
            </a:fgClr>
            <a:bgClr>
              <a:srgbClr val="DDDDDD"/>
            </a:bgClr>
          </a:pattFill>
          <a:ln w="9525" algn="ctr">
            <a:noFill/>
            <a:miter lim="800000"/>
            <a:headEnd/>
            <a:tailEnd/>
          </a:ln>
        </p:spPr>
        <p:txBody>
          <a:bodyPr wrap="none" tIns="7200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Application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S/W</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endPar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16" name="Rectangle 61"/>
          <p:cNvSpPr>
            <a:spLocks noChangeArrowheads="1"/>
          </p:cNvSpPr>
          <p:nvPr/>
        </p:nvSpPr>
        <p:spPr bwMode="auto">
          <a:xfrm>
            <a:off x="7390013" y="2686050"/>
            <a:ext cx="604672" cy="989013"/>
          </a:xfrm>
          <a:prstGeom prst="rect">
            <a:avLst/>
          </a:prstGeom>
          <a:pattFill prst="wdDnDiag">
            <a:fgClr>
              <a:srgbClr val="EAEAEA"/>
            </a:fgClr>
            <a:bgClr>
              <a:srgbClr val="DDDDDD"/>
            </a:bgClr>
          </a:pattFill>
          <a:ln w="9525" algn="ctr">
            <a:noFill/>
            <a:miter lim="800000"/>
            <a:headEnd/>
            <a:tailEnd/>
          </a:ln>
        </p:spPr>
        <p:txBody>
          <a:bodyPr wrap="none" tIns="7200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Application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S/W</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endPar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17" name="Rectangle 62"/>
          <p:cNvSpPr>
            <a:spLocks noChangeArrowheads="1"/>
          </p:cNvSpPr>
          <p:nvPr/>
        </p:nvSpPr>
        <p:spPr bwMode="auto">
          <a:xfrm>
            <a:off x="8165763" y="2686050"/>
            <a:ext cx="606147" cy="989013"/>
          </a:xfrm>
          <a:prstGeom prst="rect">
            <a:avLst/>
          </a:prstGeom>
          <a:pattFill prst="wdDnDiag">
            <a:fgClr>
              <a:srgbClr val="EAEAEA"/>
            </a:fgClr>
            <a:bgClr>
              <a:srgbClr val="DDDDDD"/>
            </a:bgClr>
          </a:pattFill>
          <a:ln w="9525" algn="ctr">
            <a:noFill/>
            <a:miter lim="800000"/>
            <a:headEnd/>
            <a:tailEnd/>
          </a:ln>
        </p:spPr>
        <p:txBody>
          <a:bodyPr wrap="none" tIns="7200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Application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S/W</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
            </a:r>
            <a:b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br>
            <a:endPar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18" name="Rectangle 63"/>
          <p:cNvSpPr>
            <a:spLocks noChangeArrowheads="1"/>
          </p:cNvSpPr>
          <p:nvPr/>
        </p:nvSpPr>
        <p:spPr bwMode="auto">
          <a:xfrm>
            <a:off x="6639335" y="2433638"/>
            <a:ext cx="584025" cy="169862"/>
          </a:xfrm>
          <a:prstGeom prst="rect">
            <a:avLst/>
          </a:prstGeom>
          <a:noFill/>
          <a:ln w="9525" algn="ctr">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1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A’ System</a:t>
            </a:r>
            <a:endParaRPr kumimoji="0" lang="ko-KR" altLang="en-US" sz="11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19" name="Rectangle 64"/>
          <p:cNvSpPr>
            <a:spLocks noChangeArrowheads="1"/>
          </p:cNvSpPr>
          <p:nvPr/>
        </p:nvSpPr>
        <p:spPr bwMode="auto">
          <a:xfrm>
            <a:off x="7434257" y="2433638"/>
            <a:ext cx="589728" cy="169277"/>
          </a:xfrm>
          <a:prstGeom prst="rect">
            <a:avLst/>
          </a:prstGeom>
          <a:noFill/>
          <a:ln w="9525" algn="ctr">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1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B’ System</a:t>
            </a:r>
            <a:endParaRPr kumimoji="0" lang="ko-KR" altLang="en-US" sz="11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20" name="Rectangle 65"/>
          <p:cNvSpPr>
            <a:spLocks noChangeArrowheads="1"/>
          </p:cNvSpPr>
          <p:nvPr/>
        </p:nvSpPr>
        <p:spPr bwMode="auto">
          <a:xfrm>
            <a:off x="8195259" y="2433638"/>
            <a:ext cx="597175" cy="169277"/>
          </a:xfrm>
          <a:prstGeom prst="rect">
            <a:avLst/>
          </a:prstGeom>
          <a:noFill/>
          <a:ln w="9525" algn="ctr">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1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C’ System</a:t>
            </a:r>
            <a:endParaRPr kumimoji="0" lang="ko-KR" altLang="en-US" sz="11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21" name="Rectangle 66"/>
          <p:cNvSpPr>
            <a:spLocks noChangeArrowheads="1"/>
          </p:cNvSpPr>
          <p:nvPr/>
        </p:nvSpPr>
        <p:spPr bwMode="auto">
          <a:xfrm>
            <a:off x="6615738" y="3214688"/>
            <a:ext cx="595823" cy="1008062"/>
          </a:xfrm>
          <a:prstGeom prst="rect">
            <a:avLst/>
          </a:prstGeom>
          <a:pattFill prst="dkUpDiag">
            <a:fgClr>
              <a:srgbClr val="EAEAEA"/>
            </a:fgClr>
            <a:bgClr>
              <a:srgbClr val="FFFFFF"/>
            </a:bgClr>
          </a:pattFill>
          <a:ln w="12700" algn="ctr">
            <a:solidFill>
              <a:srgbClr val="80808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22" name="Rectangle 67"/>
          <p:cNvSpPr>
            <a:spLocks noChangeArrowheads="1"/>
          </p:cNvSpPr>
          <p:nvPr/>
        </p:nvSpPr>
        <p:spPr bwMode="auto">
          <a:xfrm>
            <a:off x="7392962" y="3214688"/>
            <a:ext cx="597299" cy="1008062"/>
          </a:xfrm>
          <a:prstGeom prst="rect">
            <a:avLst/>
          </a:prstGeom>
          <a:pattFill prst="dkUpDiag">
            <a:fgClr>
              <a:srgbClr val="EAEAEA"/>
            </a:fgClr>
            <a:bgClr>
              <a:srgbClr val="FFFFFF"/>
            </a:bgClr>
          </a:pattFill>
          <a:ln w="12700" algn="ctr">
            <a:solidFill>
              <a:srgbClr val="80808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23" name="Rectangle 68"/>
          <p:cNvSpPr>
            <a:spLocks noChangeArrowheads="1"/>
          </p:cNvSpPr>
          <p:nvPr/>
        </p:nvSpPr>
        <p:spPr bwMode="auto">
          <a:xfrm>
            <a:off x="8168712" y="3214688"/>
            <a:ext cx="600248" cy="1008062"/>
          </a:xfrm>
          <a:prstGeom prst="rect">
            <a:avLst/>
          </a:prstGeom>
          <a:pattFill prst="dkUpDiag">
            <a:fgClr>
              <a:srgbClr val="EAEAEA"/>
            </a:fgClr>
            <a:bgClr>
              <a:srgbClr val="FFFFFF"/>
            </a:bgClr>
          </a:pattFill>
          <a:ln w="12700" algn="ctr">
            <a:solidFill>
              <a:srgbClr val="80808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24" name="Rectangle 69"/>
          <p:cNvSpPr>
            <a:spLocks noChangeArrowheads="1"/>
          </p:cNvSpPr>
          <p:nvPr/>
        </p:nvSpPr>
        <p:spPr bwMode="auto">
          <a:xfrm>
            <a:off x="6611313" y="4565650"/>
            <a:ext cx="603198" cy="317500"/>
          </a:xfrm>
          <a:prstGeom prst="rect">
            <a:avLst/>
          </a:prstGeom>
          <a:solidFill>
            <a:srgbClr val="C0C0C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H/W</a:t>
            </a:r>
          </a:p>
        </p:txBody>
      </p:sp>
      <p:sp>
        <p:nvSpPr>
          <p:cNvPr id="625" name="Rectangle 70"/>
          <p:cNvSpPr>
            <a:spLocks noChangeArrowheads="1"/>
          </p:cNvSpPr>
          <p:nvPr/>
        </p:nvSpPr>
        <p:spPr bwMode="auto">
          <a:xfrm>
            <a:off x="7390013" y="4565650"/>
            <a:ext cx="604672" cy="317500"/>
          </a:xfrm>
          <a:prstGeom prst="rect">
            <a:avLst/>
          </a:prstGeom>
          <a:solidFill>
            <a:srgbClr val="C0C0C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H/W</a:t>
            </a:r>
          </a:p>
        </p:txBody>
      </p:sp>
      <p:sp>
        <p:nvSpPr>
          <p:cNvPr id="626" name="Rectangle 71"/>
          <p:cNvSpPr>
            <a:spLocks noChangeArrowheads="1"/>
          </p:cNvSpPr>
          <p:nvPr/>
        </p:nvSpPr>
        <p:spPr bwMode="auto">
          <a:xfrm>
            <a:off x="8165763" y="4565650"/>
            <a:ext cx="606147" cy="317500"/>
          </a:xfrm>
          <a:prstGeom prst="rect">
            <a:avLst/>
          </a:prstGeom>
          <a:solidFill>
            <a:srgbClr val="C0C0C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H/W</a:t>
            </a:r>
          </a:p>
        </p:txBody>
      </p:sp>
      <p:grpSp>
        <p:nvGrpSpPr>
          <p:cNvPr id="5" name="Group 72"/>
          <p:cNvGrpSpPr>
            <a:grpSpLocks/>
          </p:cNvGrpSpPr>
          <p:nvPr/>
        </p:nvGrpSpPr>
        <p:grpSpPr bwMode="auto">
          <a:xfrm>
            <a:off x="6609839" y="4186238"/>
            <a:ext cx="604672" cy="385762"/>
            <a:chOff x="4532" y="2446"/>
            <a:chExt cx="410" cy="243"/>
          </a:xfrm>
        </p:grpSpPr>
        <p:sp>
          <p:nvSpPr>
            <p:cNvPr id="776" name="Rectangle 73"/>
            <p:cNvSpPr>
              <a:spLocks noChangeArrowheads="1"/>
            </p:cNvSpPr>
            <p:nvPr/>
          </p:nvSpPr>
          <p:spPr bwMode="auto">
            <a:xfrm>
              <a:off x="4532" y="2494"/>
              <a:ext cx="410" cy="195"/>
            </a:xfrm>
            <a:prstGeom prst="rect">
              <a:avLst/>
            </a:prstGeom>
            <a:solidFill>
              <a:srgbClr val="A8954E"/>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F/W</a:t>
              </a:r>
            </a:p>
          </p:txBody>
        </p:sp>
        <p:sp>
          <p:nvSpPr>
            <p:cNvPr id="777" name="Rectangle 74"/>
            <p:cNvSpPr>
              <a:spLocks noChangeArrowheads="1"/>
            </p:cNvSpPr>
            <p:nvPr/>
          </p:nvSpPr>
          <p:spPr bwMode="auto">
            <a:xfrm>
              <a:off x="4533" y="2446"/>
              <a:ext cx="58" cy="49"/>
            </a:xfrm>
            <a:prstGeom prst="rect">
              <a:avLst/>
            </a:prstGeom>
            <a:solidFill>
              <a:srgbClr val="A8954E"/>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0" i="0" u="none" strike="noStrike" kern="0" cap="none" spc="0" normalizeH="0" baseline="0" noProof="0">
                <a:ln>
                  <a:noFill/>
                </a:ln>
                <a:solidFill>
                  <a:srgbClr val="666666"/>
                </a:solidFill>
                <a:effectLst/>
                <a:uLnTx/>
                <a:uFillTx/>
                <a:latin typeface="Arial" pitchFamily="34" charset="0"/>
                <a:ea typeface="맑은 고딕" pitchFamily="50" charset="-127"/>
                <a:cs typeface="Arial" pitchFamily="34" charset="0"/>
              </a:endParaRPr>
            </a:p>
          </p:txBody>
        </p:sp>
        <p:sp>
          <p:nvSpPr>
            <p:cNvPr id="778" name="Rectangle 75"/>
            <p:cNvSpPr>
              <a:spLocks noChangeArrowheads="1"/>
            </p:cNvSpPr>
            <p:nvPr/>
          </p:nvSpPr>
          <p:spPr bwMode="auto">
            <a:xfrm>
              <a:off x="4651" y="2446"/>
              <a:ext cx="58" cy="49"/>
            </a:xfrm>
            <a:prstGeom prst="rect">
              <a:avLst/>
            </a:prstGeom>
            <a:solidFill>
              <a:srgbClr val="A8954E"/>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0" i="0" u="none" strike="noStrike" kern="0" cap="none" spc="0" normalizeH="0" baseline="0" noProof="0">
                <a:ln>
                  <a:noFill/>
                </a:ln>
                <a:solidFill>
                  <a:srgbClr val="666666"/>
                </a:solidFill>
                <a:effectLst/>
                <a:uLnTx/>
                <a:uFillTx/>
                <a:latin typeface="Arial" pitchFamily="34" charset="0"/>
                <a:ea typeface="맑은 고딕" pitchFamily="50" charset="-127"/>
                <a:cs typeface="Arial" pitchFamily="34" charset="0"/>
              </a:endParaRPr>
            </a:p>
          </p:txBody>
        </p:sp>
        <p:sp>
          <p:nvSpPr>
            <p:cNvPr id="779" name="Rectangle 76"/>
            <p:cNvSpPr>
              <a:spLocks noChangeArrowheads="1"/>
            </p:cNvSpPr>
            <p:nvPr/>
          </p:nvSpPr>
          <p:spPr bwMode="auto">
            <a:xfrm>
              <a:off x="4884" y="2446"/>
              <a:ext cx="58" cy="49"/>
            </a:xfrm>
            <a:prstGeom prst="rect">
              <a:avLst/>
            </a:prstGeom>
            <a:solidFill>
              <a:srgbClr val="A8954E"/>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0" i="0" u="none" strike="noStrike" kern="0" cap="none" spc="0" normalizeH="0" baseline="0" noProof="0">
                <a:ln>
                  <a:noFill/>
                </a:ln>
                <a:solidFill>
                  <a:srgbClr val="666666"/>
                </a:solidFill>
                <a:effectLst/>
                <a:uLnTx/>
                <a:uFillTx/>
                <a:latin typeface="Arial" pitchFamily="34" charset="0"/>
                <a:ea typeface="맑은 고딕" pitchFamily="50" charset="-127"/>
                <a:cs typeface="Arial" pitchFamily="34" charset="0"/>
              </a:endParaRPr>
            </a:p>
          </p:txBody>
        </p:sp>
        <p:sp>
          <p:nvSpPr>
            <p:cNvPr id="780" name="Rectangle 77"/>
            <p:cNvSpPr>
              <a:spLocks noChangeArrowheads="1"/>
            </p:cNvSpPr>
            <p:nvPr/>
          </p:nvSpPr>
          <p:spPr bwMode="auto">
            <a:xfrm>
              <a:off x="4767" y="2446"/>
              <a:ext cx="58" cy="49"/>
            </a:xfrm>
            <a:prstGeom prst="rect">
              <a:avLst/>
            </a:prstGeom>
            <a:solidFill>
              <a:srgbClr val="A8954E"/>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0" i="0" u="none" strike="noStrike" kern="0" cap="none" spc="0" normalizeH="0" baseline="0" noProof="0">
                <a:ln>
                  <a:noFill/>
                </a:ln>
                <a:solidFill>
                  <a:srgbClr val="666666"/>
                </a:solidFill>
                <a:effectLst/>
                <a:uLnTx/>
                <a:uFillTx/>
                <a:latin typeface="Arial" pitchFamily="34" charset="0"/>
                <a:ea typeface="맑은 고딕" pitchFamily="50" charset="-127"/>
                <a:cs typeface="Arial" pitchFamily="34" charset="0"/>
              </a:endParaRPr>
            </a:p>
          </p:txBody>
        </p:sp>
      </p:grpSp>
      <p:grpSp>
        <p:nvGrpSpPr>
          <p:cNvPr id="6" name="Group 78"/>
          <p:cNvGrpSpPr>
            <a:grpSpLocks/>
          </p:cNvGrpSpPr>
          <p:nvPr/>
        </p:nvGrpSpPr>
        <p:grpSpPr bwMode="auto">
          <a:xfrm>
            <a:off x="7390013" y="4184650"/>
            <a:ext cx="604672" cy="381000"/>
            <a:chOff x="4571" y="1933"/>
            <a:chExt cx="318" cy="227"/>
          </a:xfrm>
        </p:grpSpPr>
        <p:sp>
          <p:nvSpPr>
            <p:cNvPr id="771" name="Rectangle 79"/>
            <p:cNvSpPr>
              <a:spLocks noChangeArrowheads="1"/>
            </p:cNvSpPr>
            <p:nvPr/>
          </p:nvSpPr>
          <p:spPr bwMode="auto">
            <a:xfrm>
              <a:off x="4571" y="1978"/>
              <a:ext cx="318" cy="182"/>
            </a:xfrm>
            <a:prstGeom prst="rect">
              <a:avLst/>
            </a:prstGeom>
            <a:solidFill>
              <a:srgbClr val="A8954E"/>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F/W</a:t>
              </a:r>
            </a:p>
          </p:txBody>
        </p:sp>
        <p:sp>
          <p:nvSpPr>
            <p:cNvPr id="772" name="Rectangle 80"/>
            <p:cNvSpPr>
              <a:spLocks noChangeArrowheads="1"/>
            </p:cNvSpPr>
            <p:nvPr/>
          </p:nvSpPr>
          <p:spPr bwMode="auto">
            <a:xfrm>
              <a:off x="4572" y="1933"/>
              <a:ext cx="45" cy="46"/>
            </a:xfrm>
            <a:prstGeom prst="rect">
              <a:avLst/>
            </a:prstGeom>
            <a:solidFill>
              <a:srgbClr val="A8954E"/>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0" i="0" u="none" strike="noStrike" kern="0" cap="none" spc="0" normalizeH="0" baseline="0" noProof="0">
                <a:ln>
                  <a:noFill/>
                </a:ln>
                <a:solidFill>
                  <a:srgbClr val="666666"/>
                </a:solidFill>
                <a:effectLst/>
                <a:uLnTx/>
                <a:uFillTx/>
                <a:latin typeface="Arial" pitchFamily="34" charset="0"/>
                <a:ea typeface="맑은 고딕" pitchFamily="50" charset="-127"/>
                <a:cs typeface="Arial" pitchFamily="34" charset="0"/>
              </a:endParaRPr>
            </a:p>
          </p:txBody>
        </p:sp>
        <p:sp>
          <p:nvSpPr>
            <p:cNvPr id="773" name="Rectangle 81"/>
            <p:cNvSpPr>
              <a:spLocks noChangeArrowheads="1"/>
            </p:cNvSpPr>
            <p:nvPr/>
          </p:nvSpPr>
          <p:spPr bwMode="auto">
            <a:xfrm>
              <a:off x="4663" y="1933"/>
              <a:ext cx="45" cy="46"/>
            </a:xfrm>
            <a:prstGeom prst="rect">
              <a:avLst/>
            </a:prstGeom>
            <a:solidFill>
              <a:srgbClr val="A8954E"/>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0" i="0" u="none" strike="noStrike" kern="0" cap="none" spc="0" normalizeH="0" baseline="0" noProof="0">
                <a:ln>
                  <a:noFill/>
                </a:ln>
                <a:solidFill>
                  <a:srgbClr val="666666"/>
                </a:solidFill>
                <a:effectLst/>
                <a:uLnTx/>
                <a:uFillTx/>
                <a:latin typeface="Arial" pitchFamily="34" charset="0"/>
                <a:ea typeface="맑은 고딕" pitchFamily="50" charset="-127"/>
                <a:cs typeface="Arial" pitchFamily="34" charset="0"/>
              </a:endParaRPr>
            </a:p>
          </p:txBody>
        </p:sp>
        <p:sp>
          <p:nvSpPr>
            <p:cNvPr id="774" name="Rectangle 82"/>
            <p:cNvSpPr>
              <a:spLocks noChangeArrowheads="1"/>
            </p:cNvSpPr>
            <p:nvPr/>
          </p:nvSpPr>
          <p:spPr bwMode="auto">
            <a:xfrm>
              <a:off x="4844" y="1933"/>
              <a:ext cx="45" cy="46"/>
            </a:xfrm>
            <a:prstGeom prst="rect">
              <a:avLst/>
            </a:prstGeom>
            <a:solidFill>
              <a:srgbClr val="A8954E"/>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0" i="0" u="none" strike="noStrike" kern="0" cap="none" spc="0" normalizeH="0" baseline="0" noProof="0">
                <a:ln>
                  <a:noFill/>
                </a:ln>
                <a:solidFill>
                  <a:srgbClr val="666666"/>
                </a:solidFill>
                <a:effectLst/>
                <a:uLnTx/>
                <a:uFillTx/>
                <a:latin typeface="Arial" pitchFamily="34" charset="0"/>
                <a:ea typeface="맑은 고딕" pitchFamily="50" charset="-127"/>
                <a:cs typeface="Arial" pitchFamily="34" charset="0"/>
              </a:endParaRPr>
            </a:p>
          </p:txBody>
        </p:sp>
        <p:sp>
          <p:nvSpPr>
            <p:cNvPr id="775" name="Rectangle 83"/>
            <p:cNvSpPr>
              <a:spLocks noChangeArrowheads="1"/>
            </p:cNvSpPr>
            <p:nvPr/>
          </p:nvSpPr>
          <p:spPr bwMode="auto">
            <a:xfrm>
              <a:off x="4753" y="1933"/>
              <a:ext cx="45" cy="46"/>
            </a:xfrm>
            <a:prstGeom prst="rect">
              <a:avLst/>
            </a:prstGeom>
            <a:solidFill>
              <a:srgbClr val="A8954E"/>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0" i="0" u="none" strike="noStrike" kern="0" cap="none" spc="0" normalizeH="0" baseline="0" noProof="0">
                <a:ln>
                  <a:noFill/>
                </a:ln>
                <a:solidFill>
                  <a:srgbClr val="666666"/>
                </a:solidFill>
                <a:effectLst/>
                <a:uLnTx/>
                <a:uFillTx/>
                <a:latin typeface="Arial" pitchFamily="34" charset="0"/>
                <a:ea typeface="맑은 고딕" pitchFamily="50" charset="-127"/>
                <a:cs typeface="Arial" pitchFamily="34" charset="0"/>
              </a:endParaRPr>
            </a:p>
          </p:txBody>
        </p:sp>
      </p:grpSp>
      <p:grpSp>
        <p:nvGrpSpPr>
          <p:cNvPr id="7" name="Group 84"/>
          <p:cNvGrpSpPr>
            <a:grpSpLocks/>
          </p:cNvGrpSpPr>
          <p:nvPr/>
        </p:nvGrpSpPr>
        <p:grpSpPr bwMode="auto">
          <a:xfrm>
            <a:off x="8165763" y="4184650"/>
            <a:ext cx="606147" cy="381000"/>
            <a:chOff x="4571" y="1933"/>
            <a:chExt cx="318" cy="227"/>
          </a:xfrm>
        </p:grpSpPr>
        <p:sp>
          <p:nvSpPr>
            <p:cNvPr id="766" name="Rectangle 85"/>
            <p:cNvSpPr>
              <a:spLocks noChangeArrowheads="1"/>
            </p:cNvSpPr>
            <p:nvPr/>
          </p:nvSpPr>
          <p:spPr bwMode="auto">
            <a:xfrm>
              <a:off x="4571" y="1978"/>
              <a:ext cx="318" cy="182"/>
            </a:xfrm>
            <a:prstGeom prst="rect">
              <a:avLst/>
            </a:prstGeom>
            <a:solidFill>
              <a:srgbClr val="A8954E"/>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F/W</a:t>
              </a:r>
            </a:p>
          </p:txBody>
        </p:sp>
        <p:sp>
          <p:nvSpPr>
            <p:cNvPr id="767" name="Rectangle 86"/>
            <p:cNvSpPr>
              <a:spLocks noChangeArrowheads="1"/>
            </p:cNvSpPr>
            <p:nvPr/>
          </p:nvSpPr>
          <p:spPr bwMode="auto">
            <a:xfrm>
              <a:off x="4572" y="1933"/>
              <a:ext cx="45" cy="46"/>
            </a:xfrm>
            <a:prstGeom prst="rect">
              <a:avLst/>
            </a:prstGeom>
            <a:solidFill>
              <a:srgbClr val="A8954E"/>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0" i="0" u="none" strike="noStrike" kern="0" cap="none" spc="0" normalizeH="0" baseline="0" noProof="0">
                <a:ln>
                  <a:noFill/>
                </a:ln>
                <a:solidFill>
                  <a:srgbClr val="666666"/>
                </a:solidFill>
                <a:effectLst/>
                <a:uLnTx/>
                <a:uFillTx/>
                <a:latin typeface="Arial" pitchFamily="34" charset="0"/>
                <a:ea typeface="맑은 고딕" pitchFamily="50" charset="-127"/>
                <a:cs typeface="Arial" pitchFamily="34" charset="0"/>
              </a:endParaRPr>
            </a:p>
          </p:txBody>
        </p:sp>
        <p:sp>
          <p:nvSpPr>
            <p:cNvPr id="768" name="Rectangle 87"/>
            <p:cNvSpPr>
              <a:spLocks noChangeArrowheads="1"/>
            </p:cNvSpPr>
            <p:nvPr/>
          </p:nvSpPr>
          <p:spPr bwMode="auto">
            <a:xfrm>
              <a:off x="4663" y="1933"/>
              <a:ext cx="45" cy="46"/>
            </a:xfrm>
            <a:prstGeom prst="rect">
              <a:avLst/>
            </a:prstGeom>
            <a:solidFill>
              <a:srgbClr val="A8954E"/>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0" i="0" u="none" strike="noStrike" kern="0" cap="none" spc="0" normalizeH="0" baseline="0" noProof="0">
                <a:ln>
                  <a:noFill/>
                </a:ln>
                <a:solidFill>
                  <a:srgbClr val="666666"/>
                </a:solidFill>
                <a:effectLst/>
                <a:uLnTx/>
                <a:uFillTx/>
                <a:latin typeface="Arial" pitchFamily="34" charset="0"/>
                <a:ea typeface="맑은 고딕" pitchFamily="50" charset="-127"/>
                <a:cs typeface="Arial" pitchFamily="34" charset="0"/>
              </a:endParaRPr>
            </a:p>
          </p:txBody>
        </p:sp>
        <p:sp>
          <p:nvSpPr>
            <p:cNvPr id="769" name="Rectangle 88"/>
            <p:cNvSpPr>
              <a:spLocks noChangeArrowheads="1"/>
            </p:cNvSpPr>
            <p:nvPr/>
          </p:nvSpPr>
          <p:spPr bwMode="auto">
            <a:xfrm>
              <a:off x="4844" y="1933"/>
              <a:ext cx="45" cy="46"/>
            </a:xfrm>
            <a:prstGeom prst="rect">
              <a:avLst/>
            </a:prstGeom>
            <a:solidFill>
              <a:srgbClr val="A8954E"/>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0" i="0" u="none" strike="noStrike" kern="0" cap="none" spc="0" normalizeH="0" baseline="0" noProof="0">
                <a:ln>
                  <a:noFill/>
                </a:ln>
                <a:solidFill>
                  <a:srgbClr val="666666"/>
                </a:solidFill>
                <a:effectLst/>
                <a:uLnTx/>
                <a:uFillTx/>
                <a:latin typeface="Arial" pitchFamily="34" charset="0"/>
                <a:ea typeface="맑은 고딕" pitchFamily="50" charset="-127"/>
                <a:cs typeface="Arial" pitchFamily="34" charset="0"/>
              </a:endParaRPr>
            </a:p>
          </p:txBody>
        </p:sp>
        <p:sp>
          <p:nvSpPr>
            <p:cNvPr id="770" name="Rectangle 89"/>
            <p:cNvSpPr>
              <a:spLocks noChangeArrowheads="1"/>
            </p:cNvSpPr>
            <p:nvPr/>
          </p:nvSpPr>
          <p:spPr bwMode="auto">
            <a:xfrm>
              <a:off x="4753" y="1933"/>
              <a:ext cx="45" cy="46"/>
            </a:xfrm>
            <a:prstGeom prst="rect">
              <a:avLst/>
            </a:prstGeom>
            <a:solidFill>
              <a:srgbClr val="A8954E"/>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0" i="0" u="none" strike="noStrike" kern="0" cap="none" spc="0" normalizeH="0" baseline="0" noProof="0">
                <a:ln>
                  <a:noFill/>
                </a:ln>
                <a:solidFill>
                  <a:srgbClr val="666666"/>
                </a:solidFill>
                <a:effectLst/>
                <a:uLnTx/>
                <a:uFillTx/>
                <a:latin typeface="Arial" pitchFamily="34" charset="0"/>
                <a:ea typeface="맑은 고딕" pitchFamily="50" charset="-127"/>
                <a:cs typeface="Arial" pitchFamily="34" charset="0"/>
              </a:endParaRPr>
            </a:p>
          </p:txBody>
        </p:sp>
      </p:grpSp>
      <p:grpSp>
        <p:nvGrpSpPr>
          <p:cNvPr id="8" name="Group 90"/>
          <p:cNvGrpSpPr>
            <a:grpSpLocks/>
          </p:cNvGrpSpPr>
          <p:nvPr/>
        </p:nvGrpSpPr>
        <p:grpSpPr bwMode="auto">
          <a:xfrm>
            <a:off x="6658507" y="3971914"/>
            <a:ext cx="174028" cy="228599"/>
            <a:chOff x="4254" y="1525"/>
            <a:chExt cx="91" cy="137"/>
          </a:xfrm>
        </p:grpSpPr>
        <p:sp>
          <p:nvSpPr>
            <p:cNvPr id="764" name="Rectangle 91"/>
            <p:cNvSpPr>
              <a:spLocks noChangeArrowheads="1"/>
            </p:cNvSpPr>
            <p:nvPr/>
          </p:nvSpPr>
          <p:spPr bwMode="auto">
            <a:xfrm>
              <a:off x="4277" y="1616"/>
              <a:ext cx="45" cy="46"/>
            </a:xfrm>
            <a:prstGeom prst="rect">
              <a:avLst/>
            </a:prstGeom>
            <a:solidFill>
              <a:srgbClr val="FF000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endParaRPr>
            </a:p>
          </p:txBody>
        </p:sp>
        <p:sp>
          <p:nvSpPr>
            <p:cNvPr id="765" name="Rectangle 92"/>
            <p:cNvSpPr>
              <a:spLocks noChangeArrowheads="1"/>
            </p:cNvSpPr>
            <p:nvPr/>
          </p:nvSpPr>
          <p:spPr bwMode="auto">
            <a:xfrm>
              <a:off x="4254" y="1525"/>
              <a:ext cx="91" cy="91"/>
            </a:xfrm>
            <a:prstGeom prst="rect">
              <a:avLst/>
            </a:prstGeom>
            <a:solidFill>
              <a:srgbClr val="FF000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rPr>
                <a:t>C</a:t>
              </a:r>
            </a:p>
          </p:txBody>
        </p:sp>
      </p:grpSp>
      <p:grpSp>
        <p:nvGrpSpPr>
          <p:cNvPr id="9" name="Group 93"/>
          <p:cNvGrpSpPr>
            <a:grpSpLocks/>
          </p:cNvGrpSpPr>
          <p:nvPr/>
        </p:nvGrpSpPr>
        <p:grpSpPr bwMode="auto">
          <a:xfrm>
            <a:off x="6953512" y="3373427"/>
            <a:ext cx="178453" cy="231774"/>
            <a:chOff x="4254" y="1525"/>
            <a:chExt cx="91" cy="137"/>
          </a:xfrm>
        </p:grpSpPr>
        <p:sp>
          <p:nvSpPr>
            <p:cNvPr id="762" name="Rectangle 94"/>
            <p:cNvSpPr>
              <a:spLocks noChangeArrowheads="1"/>
            </p:cNvSpPr>
            <p:nvPr/>
          </p:nvSpPr>
          <p:spPr bwMode="auto">
            <a:xfrm>
              <a:off x="4277" y="1616"/>
              <a:ext cx="45" cy="46"/>
            </a:xfrm>
            <a:prstGeom prst="rect">
              <a:avLst/>
            </a:prstGeom>
            <a:solidFill>
              <a:srgbClr val="0F5CB1"/>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endParaRPr>
            </a:p>
          </p:txBody>
        </p:sp>
        <p:sp>
          <p:nvSpPr>
            <p:cNvPr id="763" name="Rectangle 95"/>
            <p:cNvSpPr>
              <a:spLocks noChangeArrowheads="1"/>
            </p:cNvSpPr>
            <p:nvPr/>
          </p:nvSpPr>
          <p:spPr bwMode="auto">
            <a:xfrm>
              <a:off x="4254" y="1525"/>
              <a:ext cx="91" cy="91"/>
            </a:xfrm>
            <a:prstGeom prst="rect">
              <a:avLst/>
            </a:prstGeom>
            <a:solidFill>
              <a:srgbClr val="0F5CB1"/>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rPr>
                <a:t>B</a:t>
              </a:r>
            </a:p>
          </p:txBody>
        </p:sp>
      </p:grpSp>
      <p:grpSp>
        <p:nvGrpSpPr>
          <p:cNvPr id="10" name="Group 96"/>
          <p:cNvGrpSpPr>
            <a:grpSpLocks/>
          </p:cNvGrpSpPr>
          <p:nvPr/>
        </p:nvGrpSpPr>
        <p:grpSpPr bwMode="auto">
          <a:xfrm>
            <a:off x="6658507" y="3679813"/>
            <a:ext cx="174028" cy="234949"/>
            <a:chOff x="4254" y="1525"/>
            <a:chExt cx="91" cy="137"/>
          </a:xfrm>
        </p:grpSpPr>
        <p:sp>
          <p:nvSpPr>
            <p:cNvPr id="760" name="Rectangle 97"/>
            <p:cNvSpPr>
              <a:spLocks noChangeArrowheads="1"/>
            </p:cNvSpPr>
            <p:nvPr/>
          </p:nvSpPr>
          <p:spPr bwMode="auto">
            <a:xfrm>
              <a:off x="4277" y="1616"/>
              <a:ext cx="45" cy="46"/>
            </a:xfrm>
            <a:prstGeom prst="rect">
              <a:avLst/>
            </a:prstGeom>
            <a:solidFill>
              <a:srgbClr val="0F5CB1"/>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endParaRPr>
            </a:p>
          </p:txBody>
        </p:sp>
        <p:sp>
          <p:nvSpPr>
            <p:cNvPr id="761" name="Rectangle 98"/>
            <p:cNvSpPr>
              <a:spLocks noChangeArrowheads="1"/>
            </p:cNvSpPr>
            <p:nvPr/>
          </p:nvSpPr>
          <p:spPr bwMode="auto">
            <a:xfrm>
              <a:off x="4254" y="1525"/>
              <a:ext cx="91" cy="91"/>
            </a:xfrm>
            <a:prstGeom prst="rect">
              <a:avLst/>
            </a:prstGeom>
            <a:solidFill>
              <a:srgbClr val="0F5CB1"/>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rPr>
                <a:t>B</a:t>
              </a:r>
            </a:p>
          </p:txBody>
        </p:sp>
      </p:grpSp>
      <p:grpSp>
        <p:nvGrpSpPr>
          <p:cNvPr id="11" name="Group 99"/>
          <p:cNvGrpSpPr>
            <a:grpSpLocks/>
          </p:cNvGrpSpPr>
          <p:nvPr/>
        </p:nvGrpSpPr>
        <p:grpSpPr bwMode="auto">
          <a:xfrm>
            <a:off x="7435732" y="3984614"/>
            <a:ext cx="172552" cy="228599"/>
            <a:chOff x="4254" y="1525"/>
            <a:chExt cx="91" cy="137"/>
          </a:xfrm>
        </p:grpSpPr>
        <p:sp>
          <p:nvSpPr>
            <p:cNvPr id="758" name="Rectangle 100"/>
            <p:cNvSpPr>
              <a:spLocks noChangeArrowheads="1"/>
            </p:cNvSpPr>
            <p:nvPr/>
          </p:nvSpPr>
          <p:spPr bwMode="auto">
            <a:xfrm>
              <a:off x="4277" y="1616"/>
              <a:ext cx="45" cy="46"/>
            </a:xfrm>
            <a:prstGeom prst="rect">
              <a:avLst/>
            </a:prstGeom>
            <a:solidFill>
              <a:srgbClr val="FF000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endParaRPr>
            </a:p>
          </p:txBody>
        </p:sp>
        <p:sp>
          <p:nvSpPr>
            <p:cNvPr id="759" name="Rectangle 101"/>
            <p:cNvSpPr>
              <a:spLocks noChangeArrowheads="1"/>
            </p:cNvSpPr>
            <p:nvPr/>
          </p:nvSpPr>
          <p:spPr bwMode="auto">
            <a:xfrm>
              <a:off x="4254" y="1525"/>
              <a:ext cx="91" cy="91"/>
            </a:xfrm>
            <a:prstGeom prst="rect">
              <a:avLst/>
            </a:prstGeom>
            <a:solidFill>
              <a:srgbClr val="FF000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rPr>
                <a:t>C</a:t>
              </a:r>
            </a:p>
          </p:txBody>
        </p:sp>
      </p:grpSp>
      <p:grpSp>
        <p:nvGrpSpPr>
          <p:cNvPr id="12" name="Group 102"/>
          <p:cNvGrpSpPr>
            <a:grpSpLocks/>
          </p:cNvGrpSpPr>
          <p:nvPr/>
        </p:nvGrpSpPr>
        <p:grpSpPr bwMode="auto">
          <a:xfrm>
            <a:off x="7774939" y="3984614"/>
            <a:ext cx="175502" cy="228599"/>
            <a:chOff x="4254" y="1525"/>
            <a:chExt cx="91" cy="137"/>
          </a:xfrm>
        </p:grpSpPr>
        <p:sp>
          <p:nvSpPr>
            <p:cNvPr id="756" name="Rectangle 103"/>
            <p:cNvSpPr>
              <a:spLocks noChangeArrowheads="1"/>
            </p:cNvSpPr>
            <p:nvPr/>
          </p:nvSpPr>
          <p:spPr bwMode="auto">
            <a:xfrm>
              <a:off x="4277" y="1616"/>
              <a:ext cx="45" cy="46"/>
            </a:xfrm>
            <a:prstGeom prst="rect">
              <a:avLst/>
            </a:prstGeom>
            <a:solidFill>
              <a:srgbClr val="FF000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endParaRPr>
            </a:p>
          </p:txBody>
        </p:sp>
        <p:sp>
          <p:nvSpPr>
            <p:cNvPr id="757" name="Rectangle 104"/>
            <p:cNvSpPr>
              <a:spLocks noChangeArrowheads="1"/>
            </p:cNvSpPr>
            <p:nvPr/>
          </p:nvSpPr>
          <p:spPr bwMode="auto">
            <a:xfrm>
              <a:off x="4254" y="1525"/>
              <a:ext cx="91" cy="91"/>
            </a:xfrm>
            <a:prstGeom prst="rect">
              <a:avLst/>
            </a:prstGeom>
            <a:solidFill>
              <a:srgbClr val="FF000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rPr>
                <a:t>C</a:t>
              </a:r>
            </a:p>
          </p:txBody>
        </p:sp>
      </p:grpSp>
      <p:grpSp>
        <p:nvGrpSpPr>
          <p:cNvPr id="13" name="Group 105"/>
          <p:cNvGrpSpPr>
            <a:grpSpLocks/>
          </p:cNvGrpSpPr>
          <p:nvPr/>
        </p:nvGrpSpPr>
        <p:grpSpPr bwMode="auto">
          <a:xfrm>
            <a:off x="7732125" y="3602026"/>
            <a:ext cx="172552" cy="236536"/>
            <a:chOff x="4254" y="1525"/>
            <a:chExt cx="91" cy="137"/>
          </a:xfrm>
        </p:grpSpPr>
        <p:sp>
          <p:nvSpPr>
            <p:cNvPr id="754" name="Rectangle 106"/>
            <p:cNvSpPr>
              <a:spLocks noChangeArrowheads="1"/>
            </p:cNvSpPr>
            <p:nvPr/>
          </p:nvSpPr>
          <p:spPr bwMode="auto">
            <a:xfrm>
              <a:off x="4277" y="1616"/>
              <a:ext cx="45" cy="46"/>
            </a:xfrm>
            <a:prstGeom prst="rect">
              <a:avLst/>
            </a:prstGeom>
            <a:solidFill>
              <a:srgbClr val="0F5CB1"/>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endParaRPr>
            </a:p>
          </p:txBody>
        </p:sp>
        <p:sp>
          <p:nvSpPr>
            <p:cNvPr id="755" name="Rectangle 107"/>
            <p:cNvSpPr>
              <a:spLocks noChangeArrowheads="1"/>
            </p:cNvSpPr>
            <p:nvPr/>
          </p:nvSpPr>
          <p:spPr bwMode="auto">
            <a:xfrm>
              <a:off x="4254" y="1525"/>
              <a:ext cx="91" cy="91"/>
            </a:xfrm>
            <a:prstGeom prst="rect">
              <a:avLst/>
            </a:prstGeom>
            <a:solidFill>
              <a:srgbClr val="0F5CB1"/>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rPr>
                <a:t>B</a:t>
              </a:r>
            </a:p>
          </p:txBody>
        </p:sp>
      </p:grpSp>
      <p:grpSp>
        <p:nvGrpSpPr>
          <p:cNvPr id="14" name="Group 108"/>
          <p:cNvGrpSpPr>
            <a:grpSpLocks/>
          </p:cNvGrpSpPr>
          <p:nvPr/>
        </p:nvGrpSpPr>
        <p:grpSpPr bwMode="auto">
          <a:xfrm>
            <a:off x="8383991" y="3984614"/>
            <a:ext cx="172552" cy="228599"/>
            <a:chOff x="4254" y="1525"/>
            <a:chExt cx="91" cy="137"/>
          </a:xfrm>
        </p:grpSpPr>
        <p:sp>
          <p:nvSpPr>
            <p:cNvPr id="752" name="Rectangle 109"/>
            <p:cNvSpPr>
              <a:spLocks noChangeArrowheads="1"/>
            </p:cNvSpPr>
            <p:nvPr/>
          </p:nvSpPr>
          <p:spPr bwMode="auto">
            <a:xfrm>
              <a:off x="4277" y="1616"/>
              <a:ext cx="45" cy="46"/>
            </a:xfrm>
            <a:prstGeom prst="rect">
              <a:avLst/>
            </a:prstGeom>
            <a:solidFill>
              <a:srgbClr val="FF000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endParaRPr>
            </a:p>
          </p:txBody>
        </p:sp>
        <p:sp>
          <p:nvSpPr>
            <p:cNvPr id="753" name="Rectangle 110"/>
            <p:cNvSpPr>
              <a:spLocks noChangeArrowheads="1"/>
            </p:cNvSpPr>
            <p:nvPr/>
          </p:nvSpPr>
          <p:spPr bwMode="auto">
            <a:xfrm>
              <a:off x="4254" y="1525"/>
              <a:ext cx="91" cy="91"/>
            </a:xfrm>
            <a:prstGeom prst="rect">
              <a:avLst/>
            </a:prstGeom>
            <a:solidFill>
              <a:srgbClr val="FF000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rPr>
                <a:t>C</a:t>
              </a:r>
            </a:p>
          </p:txBody>
        </p:sp>
      </p:grpSp>
      <p:grpSp>
        <p:nvGrpSpPr>
          <p:cNvPr id="15" name="Group 111"/>
          <p:cNvGrpSpPr>
            <a:grpSpLocks/>
          </p:cNvGrpSpPr>
          <p:nvPr/>
        </p:nvGrpSpPr>
        <p:grpSpPr bwMode="auto">
          <a:xfrm>
            <a:off x="8550689" y="3754426"/>
            <a:ext cx="174028" cy="236536"/>
            <a:chOff x="4254" y="1525"/>
            <a:chExt cx="91" cy="137"/>
          </a:xfrm>
        </p:grpSpPr>
        <p:sp>
          <p:nvSpPr>
            <p:cNvPr id="750" name="Rectangle 112"/>
            <p:cNvSpPr>
              <a:spLocks noChangeArrowheads="1"/>
            </p:cNvSpPr>
            <p:nvPr/>
          </p:nvSpPr>
          <p:spPr bwMode="auto">
            <a:xfrm>
              <a:off x="4277" y="1616"/>
              <a:ext cx="45" cy="46"/>
            </a:xfrm>
            <a:prstGeom prst="rect">
              <a:avLst/>
            </a:prstGeom>
            <a:solidFill>
              <a:srgbClr val="0F5CB1"/>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endParaRPr>
            </a:p>
          </p:txBody>
        </p:sp>
        <p:sp>
          <p:nvSpPr>
            <p:cNvPr id="751" name="Rectangle 113"/>
            <p:cNvSpPr>
              <a:spLocks noChangeArrowheads="1"/>
            </p:cNvSpPr>
            <p:nvPr/>
          </p:nvSpPr>
          <p:spPr bwMode="auto">
            <a:xfrm>
              <a:off x="4254" y="1525"/>
              <a:ext cx="91" cy="91"/>
            </a:xfrm>
            <a:prstGeom prst="rect">
              <a:avLst/>
            </a:prstGeom>
            <a:solidFill>
              <a:srgbClr val="0F5CB1"/>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rPr>
                <a:t>B</a:t>
              </a:r>
            </a:p>
          </p:txBody>
        </p:sp>
      </p:grpSp>
      <p:grpSp>
        <p:nvGrpSpPr>
          <p:cNvPr id="16" name="Group 114"/>
          <p:cNvGrpSpPr>
            <a:grpSpLocks/>
          </p:cNvGrpSpPr>
          <p:nvPr/>
        </p:nvGrpSpPr>
        <p:grpSpPr bwMode="auto">
          <a:xfrm>
            <a:off x="8201158" y="3679813"/>
            <a:ext cx="174028" cy="234949"/>
            <a:chOff x="4254" y="1525"/>
            <a:chExt cx="91" cy="137"/>
          </a:xfrm>
        </p:grpSpPr>
        <p:sp>
          <p:nvSpPr>
            <p:cNvPr id="748" name="Rectangle 115"/>
            <p:cNvSpPr>
              <a:spLocks noChangeArrowheads="1"/>
            </p:cNvSpPr>
            <p:nvPr/>
          </p:nvSpPr>
          <p:spPr bwMode="auto">
            <a:xfrm>
              <a:off x="4277" y="1616"/>
              <a:ext cx="45" cy="46"/>
            </a:xfrm>
            <a:prstGeom prst="rect">
              <a:avLst/>
            </a:prstGeom>
            <a:solidFill>
              <a:srgbClr val="0F5CB1"/>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endParaRPr>
            </a:p>
          </p:txBody>
        </p:sp>
        <p:sp>
          <p:nvSpPr>
            <p:cNvPr id="749" name="Rectangle 116"/>
            <p:cNvSpPr>
              <a:spLocks noChangeArrowheads="1"/>
            </p:cNvSpPr>
            <p:nvPr/>
          </p:nvSpPr>
          <p:spPr bwMode="auto">
            <a:xfrm>
              <a:off x="4254" y="1525"/>
              <a:ext cx="91" cy="91"/>
            </a:xfrm>
            <a:prstGeom prst="rect">
              <a:avLst/>
            </a:prstGeom>
            <a:solidFill>
              <a:srgbClr val="0F5CB1"/>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rPr>
                <a:t>B</a:t>
              </a:r>
            </a:p>
          </p:txBody>
        </p:sp>
      </p:grpSp>
      <p:grpSp>
        <p:nvGrpSpPr>
          <p:cNvPr id="17" name="Group 117"/>
          <p:cNvGrpSpPr>
            <a:grpSpLocks/>
          </p:cNvGrpSpPr>
          <p:nvPr/>
        </p:nvGrpSpPr>
        <p:grpSpPr bwMode="auto">
          <a:xfrm>
            <a:off x="7002138" y="3984614"/>
            <a:ext cx="172552" cy="228599"/>
            <a:chOff x="4254" y="1525"/>
            <a:chExt cx="91" cy="137"/>
          </a:xfrm>
        </p:grpSpPr>
        <p:sp>
          <p:nvSpPr>
            <p:cNvPr id="746" name="Rectangle 118"/>
            <p:cNvSpPr>
              <a:spLocks noChangeArrowheads="1"/>
            </p:cNvSpPr>
            <p:nvPr/>
          </p:nvSpPr>
          <p:spPr bwMode="auto">
            <a:xfrm>
              <a:off x="4277" y="1616"/>
              <a:ext cx="45" cy="46"/>
            </a:xfrm>
            <a:prstGeom prst="rect">
              <a:avLst/>
            </a:prstGeom>
            <a:solidFill>
              <a:srgbClr val="FF000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endParaRPr>
            </a:p>
          </p:txBody>
        </p:sp>
        <p:sp>
          <p:nvSpPr>
            <p:cNvPr id="747" name="Rectangle 119"/>
            <p:cNvSpPr>
              <a:spLocks noChangeArrowheads="1"/>
            </p:cNvSpPr>
            <p:nvPr/>
          </p:nvSpPr>
          <p:spPr bwMode="auto">
            <a:xfrm>
              <a:off x="4254" y="1525"/>
              <a:ext cx="91" cy="91"/>
            </a:xfrm>
            <a:prstGeom prst="rect">
              <a:avLst/>
            </a:prstGeom>
            <a:solidFill>
              <a:srgbClr val="FF000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rPr>
                <a:t>C</a:t>
              </a:r>
            </a:p>
          </p:txBody>
        </p:sp>
      </p:grpSp>
      <p:grpSp>
        <p:nvGrpSpPr>
          <p:cNvPr id="18" name="Group 120"/>
          <p:cNvGrpSpPr>
            <a:grpSpLocks/>
          </p:cNvGrpSpPr>
          <p:nvPr/>
        </p:nvGrpSpPr>
        <p:grpSpPr bwMode="auto">
          <a:xfrm>
            <a:off x="7472602" y="3292463"/>
            <a:ext cx="174028" cy="234949"/>
            <a:chOff x="4254" y="1525"/>
            <a:chExt cx="91" cy="137"/>
          </a:xfrm>
        </p:grpSpPr>
        <p:sp>
          <p:nvSpPr>
            <p:cNvPr id="744" name="Rectangle 121"/>
            <p:cNvSpPr>
              <a:spLocks noChangeArrowheads="1"/>
            </p:cNvSpPr>
            <p:nvPr/>
          </p:nvSpPr>
          <p:spPr bwMode="auto">
            <a:xfrm>
              <a:off x="4277" y="1616"/>
              <a:ext cx="45" cy="46"/>
            </a:xfrm>
            <a:prstGeom prst="rect">
              <a:avLst/>
            </a:prstGeom>
            <a:solidFill>
              <a:srgbClr val="0F5CB1"/>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endParaRPr>
            </a:p>
          </p:txBody>
        </p:sp>
        <p:sp>
          <p:nvSpPr>
            <p:cNvPr id="745" name="Rectangle 122"/>
            <p:cNvSpPr>
              <a:spLocks noChangeArrowheads="1"/>
            </p:cNvSpPr>
            <p:nvPr/>
          </p:nvSpPr>
          <p:spPr bwMode="auto">
            <a:xfrm>
              <a:off x="4254" y="1525"/>
              <a:ext cx="91" cy="91"/>
            </a:xfrm>
            <a:prstGeom prst="rect">
              <a:avLst/>
            </a:prstGeom>
            <a:solidFill>
              <a:srgbClr val="0F5CB1"/>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rPr>
                <a:t>B</a:t>
              </a:r>
            </a:p>
          </p:txBody>
        </p:sp>
      </p:grpSp>
      <p:grpSp>
        <p:nvGrpSpPr>
          <p:cNvPr id="19" name="Group 123"/>
          <p:cNvGrpSpPr>
            <a:grpSpLocks/>
          </p:cNvGrpSpPr>
          <p:nvPr/>
        </p:nvGrpSpPr>
        <p:grpSpPr bwMode="auto">
          <a:xfrm>
            <a:off x="8378092" y="3292463"/>
            <a:ext cx="172552" cy="234949"/>
            <a:chOff x="4254" y="1525"/>
            <a:chExt cx="91" cy="137"/>
          </a:xfrm>
        </p:grpSpPr>
        <p:sp>
          <p:nvSpPr>
            <p:cNvPr id="742" name="Rectangle 124"/>
            <p:cNvSpPr>
              <a:spLocks noChangeArrowheads="1"/>
            </p:cNvSpPr>
            <p:nvPr/>
          </p:nvSpPr>
          <p:spPr bwMode="auto">
            <a:xfrm>
              <a:off x="4277" y="1616"/>
              <a:ext cx="45" cy="46"/>
            </a:xfrm>
            <a:prstGeom prst="rect">
              <a:avLst/>
            </a:prstGeom>
            <a:solidFill>
              <a:srgbClr val="0F5CB1"/>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endParaRPr>
            </a:p>
          </p:txBody>
        </p:sp>
        <p:sp>
          <p:nvSpPr>
            <p:cNvPr id="743" name="Rectangle 125"/>
            <p:cNvSpPr>
              <a:spLocks noChangeArrowheads="1"/>
            </p:cNvSpPr>
            <p:nvPr/>
          </p:nvSpPr>
          <p:spPr bwMode="auto">
            <a:xfrm>
              <a:off x="4254" y="1525"/>
              <a:ext cx="91" cy="91"/>
            </a:xfrm>
            <a:prstGeom prst="rect">
              <a:avLst/>
            </a:prstGeom>
            <a:solidFill>
              <a:srgbClr val="0F5CB1"/>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rPr>
                <a:t>B</a:t>
              </a:r>
            </a:p>
          </p:txBody>
        </p:sp>
      </p:grpSp>
      <p:sp>
        <p:nvSpPr>
          <p:cNvPr id="642" name="Oval 131"/>
          <p:cNvSpPr>
            <a:spLocks noChangeArrowheads="1"/>
          </p:cNvSpPr>
          <p:nvPr/>
        </p:nvSpPr>
        <p:spPr bwMode="auto">
          <a:xfrm>
            <a:off x="6404840" y="4303713"/>
            <a:ext cx="156330" cy="168275"/>
          </a:xfrm>
          <a:prstGeom prst="ellipse">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43" name="Rectangle 133"/>
          <p:cNvSpPr>
            <a:spLocks noChangeArrowheads="1"/>
          </p:cNvSpPr>
          <p:nvPr/>
        </p:nvSpPr>
        <p:spPr bwMode="auto">
          <a:xfrm>
            <a:off x="574916" y="4102100"/>
            <a:ext cx="538305" cy="288925"/>
          </a:xfrm>
          <a:prstGeom prst="rect">
            <a:avLst/>
          </a:prstGeom>
          <a:solidFill>
            <a:srgbClr val="008000"/>
          </a:solidFill>
          <a:ln w="9525">
            <a:solidFill>
              <a:srgbClr val="008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1"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rPr>
              <a:t>F/W</a:t>
            </a:r>
          </a:p>
        </p:txBody>
      </p:sp>
      <p:sp>
        <p:nvSpPr>
          <p:cNvPr id="644" name="AutoShape 134"/>
          <p:cNvSpPr>
            <a:spLocks noChangeArrowheads="1"/>
          </p:cNvSpPr>
          <p:nvPr/>
        </p:nvSpPr>
        <p:spPr bwMode="auto">
          <a:xfrm>
            <a:off x="1291674" y="4105275"/>
            <a:ext cx="536831" cy="287338"/>
          </a:xfrm>
          <a:prstGeom prst="roundRect">
            <a:avLst>
              <a:gd name="adj" fmla="val 10495"/>
            </a:avLst>
          </a:prstGeom>
          <a:solidFill>
            <a:srgbClr val="FF9900"/>
          </a:solidFill>
          <a:ln w="9525">
            <a:solidFill>
              <a:srgbClr val="FF99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rPr>
              <a:t>F/W</a:t>
            </a:r>
          </a:p>
        </p:txBody>
      </p:sp>
      <p:sp>
        <p:nvSpPr>
          <p:cNvPr id="645" name="Rectangle 135"/>
          <p:cNvSpPr>
            <a:spLocks noChangeArrowheads="1"/>
          </p:cNvSpPr>
          <p:nvPr/>
        </p:nvSpPr>
        <p:spPr bwMode="auto">
          <a:xfrm>
            <a:off x="2303393" y="3768725"/>
            <a:ext cx="100287" cy="107950"/>
          </a:xfrm>
          <a:prstGeom prst="rect">
            <a:avLst/>
          </a:prstGeom>
          <a:solidFill>
            <a:srgbClr val="FF9900"/>
          </a:solidFill>
          <a:ln w="9525">
            <a:solidFill>
              <a:srgbClr val="FF33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46" name="Rectangle 136"/>
          <p:cNvSpPr>
            <a:spLocks noChangeArrowheads="1"/>
          </p:cNvSpPr>
          <p:nvPr/>
        </p:nvSpPr>
        <p:spPr bwMode="auto">
          <a:xfrm>
            <a:off x="1477500" y="3484563"/>
            <a:ext cx="100287" cy="107950"/>
          </a:xfrm>
          <a:prstGeom prst="rect">
            <a:avLst/>
          </a:prstGeom>
          <a:solidFill>
            <a:srgbClr val="FF9900"/>
          </a:solidFill>
          <a:ln w="9525">
            <a:solidFill>
              <a:srgbClr val="FF33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47" name="Rectangle 137"/>
          <p:cNvSpPr>
            <a:spLocks noChangeArrowheads="1"/>
          </p:cNvSpPr>
          <p:nvPr/>
        </p:nvSpPr>
        <p:spPr bwMode="auto">
          <a:xfrm>
            <a:off x="717972" y="3611563"/>
            <a:ext cx="100287" cy="107950"/>
          </a:xfrm>
          <a:prstGeom prst="rect">
            <a:avLst/>
          </a:prstGeom>
          <a:solidFill>
            <a:srgbClr val="FF9900"/>
          </a:solidFill>
          <a:ln w="9525">
            <a:solidFill>
              <a:srgbClr val="FF33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48" name="AutoShape 138"/>
          <p:cNvSpPr>
            <a:spLocks noChangeArrowheads="1"/>
          </p:cNvSpPr>
          <p:nvPr/>
        </p:nvSpPr>
        <p:spPr bwMode="auto">
          <a:xfrm>
            <a:off x="2303393" y="3544888"/>
            <a:ext cx="100287" cy="107950"/>
          </a:xfrm>
          <a:prstGeom prst="triangle">
            <a:avLst>
              <a:gd name="adj" fmla="val 50000"/>
            </a:avLst>
          </a:prstGeom>
          <a:solidFill>
            <a:srgbClr val="BBE0E3"/>
          </a:solidFill>
          <a:ln w="9525">
            <a:solidFill>
              <a:srgbClr val="0066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49" name="AutoShape 139"/>
          <p:cNvSpPr>
            <a:spLocks noChangeArrowheads="1"/>
          </p:cNvSpPr>
          <p:nvPr/>
        </p:nvSpPr>
        <p:spPr bwMode="auto">
          <a:xfrm>
            <a:off x="1495198" y="3743325"/>
            <a:ext cx="100287" cy="107950"/>
          </a:xfrm>
          <a:prstGeom prst="triangle">
            <a:avLst>
              <a:gd name="adj" fmla="val 50000"/>
            </a:avLst>
          </a:prstGeom>
          <a:solidFill>
            <a:srgbClr val="BBE0E3"/>
          </a:solidFill>
          <a:ln w="9525">
            <a:solidFill>
              <a:srgbClr val="0066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50" name="Oval 140"/>
          <p:cNvSpPr>
            <a:spLocks noChangeArrowheads="1"/>
          </p:cNvSpPr>
          <p:nvPr/>
        </p:nvSpPr>
        <p:spPr bwMode="auto">
          <a:xfrm>
            <a:off x="2070373" y="3544888"/>
            <a:ext cx="100287" cy="107950"/>
          </a:xfrm>
          <a:prstGeom prst="ellipse">
            <a:avLst/>
          </a:prstGeom>
          <a:solidFill>
            <a:srgbClr val="99CC00"/>
          </a:solidFill>
          <a:ln w="9525">
            <a:solidFill>
              <a:srgbClr val="008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51" name="Oval 141"/>
          <p:cNvSpPr>
            <a:spLocks noChangeArrowheads="1"/>
          </p:cNvSpPr>
          <p:nvPr/>
        </p:nvSpPr>
        <p:spPr bwMode="auto">
          <a:xfrm>
            <a:off x="771065" y="3765550"/>
            <a:ext cx="100287" cy="107950"/>
          </a:xfrm>
          <a:prstGeom prst="ellipse">
            <a:avLst/>
          </a:prstGeom>
          <a:solidFill>
            <a:srgbClr val="99CC00"/>
          </a:solidFill>
          <a:ln w="9525">
            <a:solidFill>
              <a:srgbClr val="008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52" name="Oval 142"/>
          <p:cNvSpPr>
            <a:spLocks noChangeArrowheads="1"/>
          </p:cNvSpPr>
          <p:nvPr/>
        </p:nvSpPr>
        <p:spPr bwMode="auto">
          <a:xfrm>
            <a:off x="1619082" y="3622675"/>
            <a:ext cx="100287" cy="107950"/>
          </a:xfrm>
          <a:prstGeom prst="ellipse">
            <a:avLst/>
          </a:prstGeom>
          <a:solidFill>
            <a:srgbClr val="99CC00"/>
          </a:solidFill>
          <a:ln w="9525">
            <a:solidFill>
              <a:srgbClr val="008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53" name="Rectangle 143"/>
          <p:cNvSpPr>
            <a:spLocks noChangeArrowheads="1"/>
          </p:cNvSpPr>
          <p:nvPr/>
        </p:nvSpPr>
        <p:spPr bwMode="auto">
          <a:xfrm>
            <a:off x="928870" y="3651250"/>
            <a:ext cx="100287" cy="107950"/>
          </a:xfrm>
          <a:prstGeom prst="rect">
            <a:avLst/>
          </a:prstGeom>
          <a:solidFill>
            <a:srgbClr val="FF9900"/>
          </a:solidFill>
          <a:ln w="9525">
            <a:solidFill>
              <a:srgbClr val="FF33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54" name="AutoShape 144"/>
          <p:cNvSpPr>
            <a:spLocks noChangeArrowheads="1"/>
          </p:cNvSpPr>
          <p:nvPr/>
        </p:nvSpPr>
        <p:spPr bwMode="auto">
          <a:xfrm>
            <a:off x="1365414" y="3636963"/>
            <a:ext cx="100287" cy="107950"/>
          </a:xfrm>
          <a:prstGeom prst="triangle">
            <a:avLst>
              <a:gd name="adj" fmla="val 50000"/>
            </a:avLst>
          </a:prstGeom>
          <a:solidFill>
            <a:srgbClr val="BBE0E3"/>
          </a:solidFill>
          <a:ln w="9525">
            <a:solidFill>
              <a:srgbClr val="0066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55" name="AutoShape 145"/>
          <p:cNvSpPr>
            <a:spLocks noChangeArrowheads="1"/>
          </p:cNvSpPr>
          <p:nvPr/>
        </p:nvSpPr>
        <p:spPr bwMode="auto">
          <a:xfrm>
            <a:off x="2076273" y="3773488"/>
            <a:ext cx="100287" cy="107950"/>
          </a:xfrm>
          <a:prstGeom prst="triangle">
            <a:avLst>
              <a:gd name="adj" fmla="val 50000"/>
            </a:avLst>
          </a:prstGeom>
          <a:solidFill>
            <a:srgbClr val="BBE0E3"/>
          </a:solidFill>
          <a:ln w="9525">
            <a:solidFill>
              <a:srgbClr val="0066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56" name="Freeform 159"/>
          <p:cNvSpPr>
            <a:spLocks/>
          </p:cNvSpPr>
          <p:nvPr/>
        </p:nvSpPr>
        <p:spPr bwMode="auto">
          <a:xfrm>
            <a:off x="2531988" y="3162300"/>
            <a:ext cx="994022" cy="750888"/>
          </a:xfrm>
          <a:custGeom>
            <a:avLst/>
            <a:gdLst>
              <a:gd name="T0" fmla="*/ 0 w 817"/>
              <a:gd name="T1" fmla="*/ 2147483647 h 227"/>
              <a:gd name="T2" fmla="*/ 2147483647 w 817"/>
              <a:gd name="T3" fmla="*/ 2147483647 h 227"/>
              <a:gd name="T4" fmla="*/ 2147483647 w 817"/>
              <a:gd name="T5" fmla="*/ 2147483647 h 227"/>
              <a:gd name="T6" fmla="*/ 2147483647 w 817"/>
              <a:gd name="T7" fmla="*/ 0 h 227"/>
              <a:gd name="T8" fmla="*/ 0 60000 65536"/>
              <a:gd name="T9" fmla="*/ 0 60000 65536"/>
              <a:gd name="T10" fmla="*/ 0 60000 65536"/>
              <a:gd name="T11" fmla="*/ 0 60000 65536"/>
              <a:gd name="T12" fmla="*/ 0 w 817"/>
              <a:gd name="T13" fmla="*/ 0 h 227"/>
              <a:gd name="T14" fmla="*/ 817 w 817"/>
              <a:gd name="T15" fmla="*/ 227 h 227"/>
            </a:gdLst>
            <a:ahLst/>
            <a:cxnLst>
              <a:cxn ang="T8">
                <a:pos x="T0" y="T1"/>
              </a:cxn>
              <a:cxn ang="T9">
                <a:pos x="T2" y="T3"/>
              </a:cxn>
              <a:cxn ang="T10">
                <a:pos x="T4" y="T5"/>
              </a:cxn>
              <a:cxn ang="T11">
                <a:pos x="T6" y="T7"/>
              </a:cxn>
            </a:cxnLst>
            <a:rect l="T12" t="T13" r="T14" b="T15"/>
            <a:pathLst>
              <a:path w="817" h="227">
                <a:moveTo>
                  <a:pt x="0" y="227"/>
                </a:moveTo>
                <a:cubicBezTo>
                  <a:pt x="113" y="219"/>
                  <a:pt x="227" y="211"/>
                  <a:pt x="318" y="181"/>
                </a:cubicBezTo>
                <a:cubicBezTo>
                  <a:pt x="409" y="151"/>
                  <a:pt x="462" y="75"/>
                  <a:pt x="545" y="45"/>
                </a:cubicBezTo>
                <a:cubicBezTo>
                  <a:pt x="628" y="15"/>
                  <a:pt x="722" y="7"/>
                  <a:pt x="817" y="0"/>
                </a:cubicBezTo>
              </a:path>
            </a:pathLst>
          </a:custGeom>
          <a:noFill/>
          <a:ln w="28575">
            <a:solidFill>
              <a:srgbClr val="990033"/>
            </a:solidFill>
            <a:prstDash val="sysDot"/>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7" name="Freeform 201"/>
          <p:cNvSpPr>
            <a:spLocks/>
          </p:cNvSpPr>
          <p:nvPr/>
        </p:nvSpPr>
        <p:spPr bwMode="auto">
          <a:xfrm flipV="1">
            <a:off x="5767722" y="3162300"/>
            <a:ext cx="911433" cy="506413"/>
          </a:xfrm>
          <a:custGeom>
            <a:avLst/>
            <a:gdLst>
              <a:gd name="T0" fmla="*/ 0 w 817"/>
              <a:gd name="T1" fmla="*/ 2147483647 h 227"/>
              <a:gd name="T2" fmla="*/ 2147483647 w 817"/>
              <a:gd name="T3" fmla="*/ 2147483647 h 227"/>
              <a:gd name="T4" fmla="*/ 2147483647 w 817"/>
              <a:gd name="T5" fmla="*/ 2147483647 h 227"/>
              <a:gd name="T6" fmla="*/ 2147483647 w 817"/>
              <a:gd name="T7" fmla="*/ 0 h 227"/>
              <a:gd name="T8" fmla="*/ 0 60000 65536"/>
              <a:gd name="T9" fmla="*/ 0 60000 65536"/>
              <a:gd name="T10" fmla="*/ 0 60000 65536"/>
              <a:gd name="T11" fmla="*/ 0 60000 65536"/>
              <a:gd name="T12" fmla="*/ 0 w 817"/>
              <a:gd name="T13" fmla="*/ 0 h 227"/>
              <a:gd name="T14" fmla="*/ 817 w 817"/>
              <a:gd name="T15" fmla="*/ 227 h 227"/>
            </a:gdLst>
            <a:ahLst/>
            <a:cxnLst>
              <a:cxn ang="T8">
                <a:pos x="T0" y="T1"/>
              </a:cxn>
              <a:cxn ang="T9">
                <a:pos x="T2" y="T3"/>
              </a:cxn>
              <a:cxn ang="T10">
                <a:pos x="T4" y="T5"/>
              </a:cxn>
              <a:cxn ang="T11">
                <a:pos x="T6" y="T7"/>
              </a:cxn>
            </a:cxnLst>
            <a:rect l="T12" t="T13" r="T14" b="T15"/>
            <a:pathLst>
              <a:path w="817" h="227">
                <a:moveTo>
                  <a:pt x="0" y="227"/>
                </a:moveTo>
                <a:cubicBezTo>
                  <a:pt x="113" y="219"/>
                  <a:pt x="227" y="211"/>
                  <a:pt x="318" y="181"/>
                </a:cubicBezTo>
                <a:cubicBezTo>
                  <a:pt x="409" y="151"/>
                  <a:pt x="462" y="75"/>
                  <a:pt x="545" y="45"/>
                </a:cubicBezTo>
                <a:cubicBezTo>
                  <a:pt x="628" y="15"/>
                  <a:pt x="722" y="7"/>
                  <a:pt x="817" y="0"/>
                </a:cubicBezTo>
              </a:path>
            </a:pathLst>
          </a:custGeom>
          <a:noFill/>
          <a:ln w="28575">
            <a:solidFill>
              <a:srgbClr val="990033"/>
            </a:solidFill>
            <a:prstDash val="sysDot"/>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8" name="Oval 202"/>
          <p:cNvSpPr>
            <a:spLocks noChangeArrowheads="1"/>
          </p:cNvSpPr>
          <p:nvPr/>
        </p:nvSpPr>
        <p:spPr bwMode="auto">
          <a:xfrm>
            <a:off x="6572968" y="3605213"/>
            <a:ext cx="333307" cy="358775"/>
          </a:xfrm>
          <a:prstGeom prst="ellipse">
            <a:avLst/>
          </a:prstGeom>
          <a:noFill/>
          <a:ln w="28575">
            <a:solidFill>
              <a:srgbClr val="CC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59" name="Rectangle 207"/>
          <p:cNvSpPr>
            <a:spLocks noChangeArrowheads="1"/>
          </p:cNvSpPr>
          <p:nvPr/>
        </p:nvSpPr>
        <p:spPr bwMode="auto">
          <a:xfrm>
            <a:off x="5777086" y="2479675"/>
            <a:ext cx="1053494" cy="646331"/>
          </a:xfrm>
          <a:prstGeom prst="rect">
            <a:avLst/>
          </a:prstGeom>
          <a:noFill/>
          <a:ln w="9525" algn="ctr">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CC0000"/>
                </a:solidFill>
                <a:effectLst/>
                <a:uLnTx/>
                <a:uFillTx/>
                <a:latin typeface="Arial" pitchFamily="34" charset="0"/>
                <a:ea typeface="맑은 고딕" pitchFamily="50" charset="-127"/>
                <a:cs typeface="Arial" pitchFamily="34" charset="0"/>
              </a:rPr>
              <a:t>Reuse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CC0000"/>
                </a:solidFill>
                <a:effectLst/>
                <a:uLnTx/>
                <a:uFillTx/>
                <a:latin typeface="Arial" pitchFamily="34" charset="0"/>
                <a:ea typeface="맑은 고딕" pitchFamily="50" charset="-127"/>
                <a:cs typeface="Arial" pitchFamily="34" charset="0"/>
              </a:rPr>
              <a:t>Common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CC0000"/>
                </a:solidFill>
                <a:effectLst/>
                <a:uLnTx/>
                <a:uFillTx/>
                <a:latin typeface="Arial" pitchFamily="34" charset="0"/>
                <a:ea typeface="맑은 고딕" pitchFamily="50" charset="-127"/>
                <a:cs typeface="Arial" pitchFamily="34" charset="0"/>
              </a:rPr>
              <a:t>Components</a:t>
            </a:r>
            <a:endParaRPr kumimoji="0" lang="ko-KR" altLang="en-US" sz="1200" b="0" i="0" u="none" strike="noStrike" kern="0" cap="none" spc="0" normalizeH="0" baseline="0" noProof="0" dirty="0">
              <a:ln>
                <a:noFill/>
              </a:ln>
              <a:solidFill>
                <a:srgbClr val="CC0000"/>
              </a:solidFill>
              <a:effectLst/>
              <a:uLnTx/>
              <a:uFillTx/>
              <a:latin typeface="Arial" pitchFamily="34" charset="0"/>
              <a:ea typeface="맑은 고딕" pitchFamily="50" charset="-127"/>
              <a:cs typeface="Arial" pitchFamily="34" charset="0"/>
            </a:endParaRPr>
          </a:p>
        </p:txBody>
      </p:sp>
      <p:sp>
        <p:nvSpPr>
          <p:cNvPr id="660" name="AutoShape 222" descr="밝은 상향 대각선"/>
          <p:cNvSpPr>
            <a:spLocks noChangeArrowheads="1"/>
          </p:cNvSpPr>
          <p:nvPr/>
        </p:nvSpPr>
        <p:spPr bwMode="auto">
          <a:xfrm>
            <a:off x="431859" y="4868863"/>
            <a:ext cx="2309552" cy="1441450"/>
          </a:xfrm>
          <a:prstGeom prst="bracketPair">
            <a:avLst>
              <a:gd name="adj" fmla="val 5694"/>
            </a:avLst>
          </a:prstGeom>
          <a:pattFill prst="ltUpDiag">
            <a:fgClr>
              <a:srgbClr val="C0C0C0"/>
            </a:fgClr>
            <a:bgClr>
              <a:srgbClr val="EAEAEA"/>
            </a:bgClr>
          </a:pattFill>
          <a:ln w="25400">
            <a:solidFill>
              <a:srgbClr val="C0C0C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61" name="Text Box 223"/>
          <p:cNvSpPr txBox="1">
            <a:spLocks noChangeArrowheads="1"/>
          </p:cNvSpPr>
          <p:nvPr/>
        </p:nvSpPr>
        <p:spPr bwMode="auto">
          <a:xfrm>
            <a:off x="467254" y="4940300"/>
            <a:ext cx="2284481" cy="1292662"/>
          </a:xfrm>
          <a:prstGeom prst="rect">
            <a:avLst/>
          </a:prstGeom>
          <a:noFill/>
          <a:ln w="9525">
            <a:noFill/>
            <a:miter lim="800000"/>
            <a:headEnd/>
            <a:tailEnd/>
          </a:ln>
        </p:spPr>
        <p:txBody>
          <a:bodyPr>
            <a:spAutoFit/>
          </a:bodyPr>
          <a:lstStyle/>
          <a:p>
            <a:pPr marL="85725" marR="0" lvl="0" indent="-85725" defTabSz="914400" eaLnBrk="1" fontAlgn="auto" latinLnBrk="0" hangingPunct="1">
              <a:spcBef>
                <a:spcPct val="25000"/>
              </a:spcBef>
              <a:spcAft>
                <a:spcPts val="0"/>
              </a:spcAft>
              <a:buClrTx/>
              <a:buSzTx/>
              <a:buFontTx/>
              <a:buChar char="•"/>
              <a:tabLst/>
              <a:defRPr/>
            </a:pPr>
            <a:r>
              <a:rPr kumimoji="0" lang="en-US" altLang="ko-KR" sz="1200" b="0" i="0" u="none" strike="noStrike" kern="0" cap="none" spc="0" normalizeH="0" baseline="0" noProof="0" dirty="0">
                <a:ln>
                  <a:noFill/>
                </a:ln>
                <a:solidFill>
                  <a:srgbClr val="0000FF"/>
                </a:solidFill>
                <a:effectLst/>
                <a:uLnTx/>
                <a:uFillTx/>
                <a:latin typeface="Arial" pitchFamily="34" charset="0"/>
                <a:ea typeface="맑은 고딕" pitchFamily="50" charset="-127"/>
                <a:cs typeface="Arial" pitchFamily="34" charset="0"/>
              </a:rPr>
              <a:t>Duplicate development </a:t>
            </a:r>
            <a:r>
              <a:rPr kumimoji="0" lang="en-US" altLang="ko-KR" sz="12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of the same feature in each project</a:t>
            </a:r>
            <a:endParaRPr kumimoji="0" lang="ko-KR" altLang="en-US" sz="1200" b="0" i="0" u="none" strike="noStrike" kern="0" cap="none" spc="0" normalizeH="0" baseline="0" noProof="0" dirty="0">
              <a:ln>
                <a:noFill/>
              </a:ln>
              <a:solidFill>
                <a:srgbClr val="0000FF"/>
              </a:solidFill>
              <a:effectLst/>
              <a:uLnTx/>
              <a:uFillTx/>
              <a:latin typeface="Arial" pitchFamily="34" charset="0"/>
              <a:ea typeface="맑은 고딕" pitchFamily="50" charset="-127"/>
              <a:cs typeface="Arial" pitchFamily="34" charset="0"/>
            </a:endParaRPr>
          </a:p>
          <a:p>
            <a:pPr marL="85725" marR="0" lvl="0" indent="-85725" defTabSz="914400" eaLnBrk="1" fontAlgn="auto" latinLnBrk="0" hangingPunct="1">
              <a:spcBef>
                <a:spcPct val="25000"/>
              </a:spcBef>
              <a:spcAft>
                <a:spcPts val="0"/>
              </a:spcAft>
              <a:buClrTx/>
              <a:buSzTx/>
              <a:buFontTx/>
              <a:buChar char="•"/>
              <a:tabLst/>
              <a:defRPr/>
            </a:pPr>
            <a:r>
              <a:rPr kumimoji="0" lang="en-US" altLang="ko-KR" sz="1200" b="0" i="0" u="none" strike="noStrike" kern="0" cap="none" spc="0" normalizeH="0" baseline="0" noProof="0" dirty="0">
                <a:ln>
                  <a:noFill/>
                </a:ln>
                <a:solidFill>
                  <a:srgbClr val="0000FF"/>
                </a:solidFill>
                <a:effectLst/>
                <a:uLnTx/>
                <a:uFillTx/>
                <a:latin typeface="Arial" pitchFamily="34" charset="0"/>
                <a:ea typeface="맑은 고딕" pitchFamily="50" charset="-127"/>
                <a:cs typeface="Arial" pitchFamily="34" charset="0"/>
              </a:rPr>
              <a:t>Business dependency </a:t>
            </a:r>
            <a:r>
              <a:rPr kumimoji="0" lang="en-US" altLang="ko-KR" sz="12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in subsequent projects</a:t>
            </a:r>
            <a:endParaRPr kumimoji="0" lang="ko-KR" altLang="en-US" sz="12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endParaRPr>
          </a:p>
          <a:p>
            <a:pPr marL="85725" marR="0" lvl="0" indent="-85725" defTabSz="914400" eaLnBrk="1" fontAlgn="auto" latinLnBrk="0" hangingPunct="1">
              <a:spcBef>
                <a:spcPct val="25000"/>
              </a:spcBef>
              <a:spcAft>
                <a:spcPts val="0"/>
              </a:spcAft>
              <a:buClrTx/>
              <a:buSzTx/>
              <a:buFontTx/>
              <a:buChar char="•"/>
              <a:tabLst/>
              <a:defRPr/>
            </a:pPr>
            <a:r>
              <a:rPr kumimoji="0" lang="en-US" altLang="ko-KR" sz="1200" b="0" i="0" u="none" strike="noStrike" kern="0" cap="none" spc="0" normalizeH="0" baseline="0" noProof="0" dirty="0">
                <a:ln>
                  <a:noFill/>
                </a:ln>
                <a:solidFill>
                  <a:srgbClr val="0000FF"/>
                </a:solidFill>
                <a:effectLst/>
                <a:uLnTx/>
                <a:uFillTx/>
                <a:latin typeface="Arial" pitchFamily="34" charset="0"/>
                <a:ea typeface="맑은 고딕" pitchFamily="50" charset="-127"/>
                <a:cs typeface="Arial" pitchFamily="34" charset="0"/>
              </a:rPr>
              <a:t>Limited opportunities for </a:t>
            </a:r>
            <a:r>
              <a:rPr kumimoji="0" lang="en-US" altLang="ko-KR" sz="1200" b="0" i="0" u="none" strike="noStrike" kern="0" cap="none" spc="0" normalizeH="0" baseline="0" noProof="0" dirty="0" smtClean="0">
                <a:ln>
                  <a:noFill/>
                </a:ln>
                <a:solidFill>
                  <a:srgbClr val="0000FF"/>
                </a:solidFill>
                <a:effectLst/>
                <a:uLnTx/>
                <a:uFillTx/>
                <a:latin typeface="Arial" pitchFamily="34" charset="0"/>
                <a:ea typeface="맑은 고딕" pitchFamily="50" charset="-127"/>
                <a:cs typeface="Arial" pitchFamily="34" charset="0"/>
              </a:rPr>
              <a:t>SMEs</a:t>
            </a:r>
            <a:endParaRPr kumimoji="0" lang="ko-KR" altLang="en-US" sz="1200" b="0" i="0" u="none" strike="noStrike" kern="0" cap="none" spc="0" normalizeH="0" baseline="0" noProof="0" dirty="0">
              <a:ln>
                <a:noFill/>
              </a:ln>
              <a:solidFill>
                <a:srgbClr val="0000FF"/>
              </a:solidFill>
              <a:effectLst/>
              <a:uLnTx/>
              <a:uFillTx/>
              <a:latin typeface="Arial" pitchFamily="34" charset="0"/>
              <a:ea typeface="맑은 고딕" pitchFamily="50" charset="-127"/>
              <a:cs typeface="Arial" pitchFamily="34" charset="0"/>
            </a:endParaRPr>
          </a:p>
        </p:txBody>
      </p:sp>
      <p:sp>
        <p:nvSpPr>
          <p:cNvPr id="662" name="Rectangle 239"/>
          <p:cNvSpPr>
            <a:spLocks noChangeArrowheads="1"/>
          </p:cNvSpPr>
          <p:nvPr/>
        </p:nvSpPr>
        <p:spPr bwMode="auto">
          <a:xfrm>
            <a:off x="533621" y="4059238"/>
            <a:ext cx="1339127" cy="360362"/>
          </a:xfrm>
          <a:prstGeom prst="rect">
            <a:avLst/>
          </a:prstGeom>
          <a:solidFill>
            <a:srgbClr val="00CCFF">
              <a:alpha val="30196"/>
            </a:srgbClr>
          </a:solidFill>
          <a:ln w="25400" algn="ctr">
            <a:solidFill>
              <a:srgbClr val="000080"/>
            </a:solidFill>
            <a:prstDash val="sysDot"/>
            <a:miter lim="800000"/>
            <a:headEnd/>
            <a:tailEnd/>
          </a:ln>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grpSp>
        <p:nvGrpSpPr>
          <p:cNvPr id="20" name="Group 21"/>
          <p:cNvGrpSpPr>
            <a:grpSpLocks/>
          </p:cNvGrpSpPr>
          <p:nvPr/>
        </p:nvGrpSpPr>
        <p:grpSpPr bwMode="auto">
          <a:xfrm>
            <a:off x="3388856" y="1628774"/>
            <a:ext cx="2544042" cy="562054"/>
            <a:chOff x="2263" y="913"/>
            <a:chExt cx="1708" cy="419"/>
          </a:xfrm>
        </p:grpSpPr>
        <p:pic>
          <p:nvPicPr>
            <p:cNvPr id="739" name="Picture 22" descr="상단"/>
            <p:cNvPicPr>
              <a:picLocks noChangeAspect="1" noChangeArrowheads="1"/>
            </p:cNvPicPr>
            <p:nvPr/>
          </p:nvPicPr>
          <p:blipFill>
            <a:blip r:embed="rId7" cstate="print"/>
            <a:srcRect l="82359" t="54736" r="9093"/>
            <a:stretch>
              <a:fillRect/>
            </a:stretch>
          </p:blipFill>
          <p:spPr bwMode="auto">
            <a:xfrm>
              <a:off x="3806" y="913"/>
              <a:ext cx="165" cy="419"/>
            </a:xfrm>
            <a:prstGeom prst="rect">
              <a:avLst/>
            </a:prstGeom>
            <a:noFill/>
            <a:ln w="9525">
              <a:noFill/>
              <a:miter lim="800000"/>
              <a:headEnd/>
              <a:tailEnd/>
            </a:ln>
          </p:spPr>
        </p:pic>
        <p:pic>
          <p:nvPicPr>
            <p:cNvPr id="740" name="Picture 23" descr="상단"/>
            <p:cNvPicPr>
              <a:picLocks noChangeAspect="1" noChangeArrowheads="1"/>
            </p:cNvPicPr>
            <p:nvPr/>
          </p:nvPicPr>
          <p:blipFill>
            <a:blip r:embed="rId8" cstate="print"/>
            <a:srcRect l="17795" t="54736" r="16103"/>
            <a:stretch>
              <a:fillRect/>
            </a:stretch>
          </p:blipFill>
          <p:spPr bwMode="auto">
            <a:xfrm>
              <a:off x="2378" y="913"/>
              <a:ext cx="1465" cy="419"/>
            </a:xfrm>
            <a:prstGeom prst="rect">
              <a:avLst/>
            </a:prstGeom>
            <a:noFill/>
            <a:ln w="9525">
              <a:noFill/>
              <a:miter lim="800000"/>
              <a:headEnd/>
              <a:tailEnd/>
            </a:ln>
          </p:spPr>
        </p:pic>
        <p:pic>
          <p:nvPicPr>
            <p:cNvPr id="741" name="Picture 24" descr="상단"/>
            <p:cNvPicPr>
              <a:picLocks noChangeAspect="1" noChangeArrowheads="1"/>
            </p:cNvPicPr>
            <p:nvPr/>
          </p:nvPicPr>
          <p:blipFill>
            <a:blip r:embed="rId9" cstate="print"/>
            <a:srcRect l="10222" t="54736" r="81949"/>
            <a:stretch>
              <a:fillRect/>
            </a:stretch>
          </p:blipFill>
          <p:spPr bwMode="auto">
            <a:xfrm>
              <a:off x="2263" y="913"/>
              <a:ext cx="151" cy="419"/>
            </a:xfrm>
            <a:prstGeom prst="rect">
              <a:avLst/>
            </a:prstGeom>
            <a:noFill/>
            <a:ln w="9525">
              <a:noFill/>
              <a:miter lim="800000"/>
              <a:headEnd/>
              <a:tailEnd/>
            </a:ln>
          </p:spPr>
        </p:pic>
      </p:grpSp>
      <p:sp>
        <p:nvSpPr>
          <p:cNvPr id="691" name="Text Box 26"/>
          <p:cNvSpPr txBox="1">
            <a:spLocks noChangeArrowheads="1"/>
          </p:cNvSpPr>
          <p:nvPr/>
        </p:nvSpPr>
        <p:spPr bwMode="auto">
          <a:xfrm>
            <a:off x="4279454" y="1772816"/>
            <a:ext cx="884859" cy="215444"/>
          </a:xfrm>
          <a:prstGeom prst="rect">
            <a:avLst/>
          </a:prstGeom>
          <a:noFill/>
          <a:ln w="9525" algn="ctr">
            <a:noFill/>
            <a:miter lim="800000"/>
            <a:headEnd/>
            <a:tailEnd/>
          </a:ln>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Pct val="80000"/>
              <a:buFontTx/>
              <a:buNone/>
              <a:tabLst/>
              <a:defRPr/>
            </a:pPr>
            <a:r>
              <a:rPr kumimoji="0" lang="en-US" altLang="ko-KR" sz="1400" b="0" i="0" u="none" strike="noStrike" kern="0" cap="none" spc="0" normalizeH="0" baseline="0" noProof="0" dirty="0" err="1" smtClean="0">
                <a:ln>
                  <a:noFill/>
                </a:ln>
                <a:solidFill>
                  <a:srgbClr val="FFFFFF"/>
                </a:solidFill>
                <a:effectLst/>
                <a:uLnTx/>
                <a:uFillTx/>
                <a:latin typeface="Arial" pitchFamily="34" charset="0"/>
                <a:ea typeface="맑은 고딕" pitchFamily="50" charset="-127"/>
                <a:cs typeface="Arial" pitchFamily="34" charset="0"/>
              </a:rPr>
              <a:t>eGovframe</a:t>
            </a:r>
            <a:endParaRPr kumimoji="0" lang="ko-KR" altLang="en-US" sz="1400" b="0" i="0" u="none" strike="noStrike" kern="0" cap="none" spc="0" normalizeH="0" baseline="0" noProof="0" dirty="0">
              <a:ln>
                <a:noFill/>
              </a:ln>
              <a:solidFill>
                <a:srgbClr val="FFFFFF"/>
              </a:solidFill>
              <a:effectLst/>
              <a:uLnTx/>
              <a:uFillTx/>
              <a:latin typeface="Arial" pitchFamily="34" charset="0"/>
              <a:ea typeface="맑은 고딕" pitchFamily="50" charset="-127"/>
              <a:cs typeface="Arial" pitchFamily="34" charset="0"/>
            </a:endParaRPr>
          </a:p>
        </p:txBody>
      </p:sp>
      <p:sp>
        <p:nvSpPr>
          <p:cNvPr id="694" name="Rectangle 49"/>
          <p:cNvSpPr>
            <a:spLocks noChangeArrowheads="1"/>
          </p:cNvSpPr>
          <p:nvPr/>
        </p:nvSpPr>
        <p:spPr bwMode="auto">
          <a:xfrm>
            <a:off x="3596797" y="2624108"/>
            <a:ext cx="2141416" cy="730806"/>
          </a:xfrm>
          <a:prstGeom prst="rect">
            <a:avLst/>
          </a:prstGeom>
          <a:pattFill prst="dkUpDiag">
            <a:fgClr>
              <a:srgbClr val="EAEAEA"/>
            </a:fgClr>
            <a:bgClr>
              <a:srgbClr val="FFFFFF"/>
            </a:bgClr>
          </a:pattFill>
          <a:ln w="15875" algn="ctr">
            <a:pattFill prst="dkUpDiag">
              <a:fgClr>
                <a:srgbClr val="B2B2B2"/>
              </a:fgClr>
              <a:bgClr>
                <a:srgbClr val="FFFFFF"/>
              </a:bgClr>
            </a:patt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95" name="Oval 50"/>
          <p:cNvSpPr>
            <a:spLocks noChangeArrowheads="1"/>
          </p:cNvSpPr>
          <p:nvPr/>
        </p:nvSpPr>
        <p:spPr bwMode="auto">
          <a:xfrm>
            <a:off x="3750177" y="2696705"/>
            <a:ext cx="535354" cy="585612"/>
          </a:xfrm>
          <a:prstGeom prst="ellipse">
            <a:avLst/>
          </a:prstGeom>
          <a:solidFill>
            <a:srgbClr val="B79249">
              <a:alpha val="50195"/>
            </a:srgbClr>
          </a:solidFill>
          <a:ln w="25400" algn="ctr">
            <a:solidFill>
              <a:srgbClr val="CC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96" name="Oval 51"/>
          <p:cNvSpPr>
            <a:spLocks noChangeArrowheads="1"/>
          </p:cNvSpPr>
          <p:nvPr/>
        </p:nvSpPr>
        <p:spPr bwMode="auto">
          <a:xfrm>
            <a:off x="5087825" y="2696705"/>
            <a:ext cx="535354" cy="585612"/>
          </a:xfrm>
          <a:prstGeom prst="ellipse">
            <a:avLst/>
          </a:prstGeom>
          <a:solidFill>
            <a:srgbClr val="B79249">
              <a:alpha val="50195"/>
            </a:srgbClr>
          </a:solidFill>
          <a:ln w="25400" algn="ctr">
            <a:solidFill>
              <a:srgbClr val="CC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97" name="Rectangle 52"/>
          <p:cNvSpPr>
            <a:spLocks noChangeArrowheads="1"/>
          </p:cNvSpPr>
          <p:nvPr/>
        </p:nvSpPr>
        <p:spPr bwMode="auto">
          <a:xfrm>
            <a:off x="3854888" y="2977412"/>
            <a:ext cx="100287" cy="109702"/>
          </a:xfrm>
          <a:prstGeom prst="rect">
            <a:avLst/>
          </a:prstGeom>
          <a:solidFill>
            <a:srgbClr val="FF9900"/>
          </a:solidFill>
          <a:ln w="9525">
            <a:solidFill>
              <a:srgbClr val="FF33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98" name="Rectangle 53"/>
          <p:cNvSpPr>
            <a:spLocks noChangeArrowheads="1"/>
          </p:cNvSpPr>
          <p:nvPr/>
        </p:nvSpPr>
        <p:spPr bwMode="auto">
          <a:xfrm>
            <a:off x="3959599" y="2837058"/>
            <a:ext cx="100287" cy="109702"/>
          </a:xfrm>
          <a:prstGeom prst="rect">
            <a:avLst/>
          </a:prstGeom>
          <a:solidFill>
            <a:srgbClr val="FF9900"/>
          </a:solidFill>
          <a:ln w="9525">
            <a:solidFill>
              <a:srgbClr val="FF33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99" name="Rectangle 54"/>
          <p:cNvSpPr>
            <a:spLocks noChangeArrowheads="1"/>
          </p:cNvSpPr>
          <p:nvPr/>
        </p:nvSpPr>
        <p:spPr bwMode="auto">
          <a:xfrm>
            <a:off x="4025966" y="3016130"/>
            <a:ext cx="100287" cy="109702"/>
          </a:xfrm>
          <a:prstGeom prst="rect">
            <a:avLst/>
          </a:prstGeom>
          <a:solidFill>
            <a:srgbClr val="FF9900"/>
          </a:solidFill>
          <a:ln w="9525">
            <a:solidFill>
              <a:srgbClr val="FF33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00" name="Oval 55"/>
          <p:cNvSpPr>
            <a:spLocks noChangeArrowheads="1"/>
          </p:cNvSpPr>
          <p:nvPr/>
        </p:nvSpPr>
        <p:spPr bwMode="auto">
          <a:xfrm>
            <a:off x="5261852" y="2841898"/>
            <a:ext cx="100287" cy="109702"/>
          </a:xfrm>
          <a:prstGeom prst="ellipse">
            <a:avLst/>
          </a:prstGeom>
          <a:solidFill>
            <a:srgbClr val="99CC00"/>
          </a:solidFill>
          <a:ln w="9525">
            <a:solidFill>
              <a:srgbClr val="008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01" name="Oval 56"/>
          <p:cNvSpPr>
            <a:spLocks noChangeArrowheads="1"/>
          </p:cNvSpPr>
          <p:nvPr/>
        </p:nvSpPr>
        <p:spPr bwMode="auto">
          <a:xfrm>
            <a:off x="5261852" y="2999998"/>
            <a:ext cx="100287" cy="109702"/>
          </a:xfrm>
          <a:prstGeom prst="ellipse">
            <a:avLst/>
          </a:prstGeom>
          <a:solidFill>
            <a:srgbClr val="99CC00"/>
          </a:solidFill>
          <a:ln w="9525">
            <a:solidFill>
              <a:srgbClr val="008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02" name="Oval 57"/>
          <p:cNvSpPr>
            <a:spLocks noChangeArrowheads="1"/>
          </p:cNvSpPr>
          <p:nvPr/>
        </p:nvSpPr>
        <p:spPr bwMode="auto">
          <a:xfrm>
            <a:off x="5413756" y="2948373"/>
            <a:ext cx="100287" cy="109702"/>
          </a:xfrm>
          <a:prstGeom prst="ellipse">
            <a:avLst/>
          </a:prstGeom>
          <a:solidFill>
            <a:srgbClr val="99CC00"/>
          </a:solidFill>
          <a:ln w="9525">
            <a:solidFill>
              <a:srgbClr val="008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03" name="Oval 126"/>
          <p:cNvSpPr>
            <a:spLocks noChangeArrowheads="1"/>
          </p:cNvSpPr>
          <p:nvPr/>
        </p:nvSpPr>
        <p:spPr bwMode="auto">
          <a:xfrm>
            <a:off x="4416788" y="2696705"/>
            <a:ext cx="533879" cy="585612"/>
          </a:xfrm>
          <a:prstGeom prst="ellipse">
            <a:avLst/>
          </a:prstGeom>
          <a:solidFill>
            <a:srgbClr val="B79249">
              <a:alpha val="50195"/>
            </a:srgbClr>
          </a:solidFill>
          <a:ln w="25400" algn="ctr">
            <a:solidFill>
              <a:srgbClr val="CC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04" name="AutoShape 127"/>
          <p:cNvSpPr>
            <a:spLocks noChangeArrowheads="1"/>
          </p:cNvSpPr>
          <p:nvPr/>
        </p:nvSpPr>
        <p:spPr bwMode="auto">
          <a:xfrm>
            <a:off x="4528873" y="3032263"/>
            <a:ext cx="100287" cy="109702"/>
          </a:xfrm>
          <a:prstGeom prst="triangle">
            <a:avLst>
              <a:gd name="adj" fmla="val 50000"/>
            </a:avLst>
          </a:prstGeom>
          <a:solidFill>
            <a:srgbClr val="BBE0E3"/>
          </a:solidFill>
          <a:ln w="9525">
            <a:solidFill>
              <a:srgbClr val="0066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05" name="AutoShape 128"/>
          <p:cNvSpPr>
            <a:spLocks noChangeArrowheads="1"/>
          </p:cNvSpPr>
          <p:nvPr/>
        </p:nvSpPr>
        <p:spPr bwMode="auto">
          <a:xfrm>
            <a:off x="4692577" y="3030649"/>
            <a:ext cx="100287" cy="109702"/>
          </a:xfrm>
          <a:prstGeom prst="triangle">
            <a:avLst>
              <a:gd name="adj" fmla="val 50000"/>
            </a:avLst>
          </a:prstGeom>
          <a:solidFill>
            <a:srgbClr val="BBE0E3"/>
          </a:solidFill>
          <a:ln w="9525">
            <a:solidFill>
              <a:srgbClr val="0066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06" name="AutoShape 129"/>
          <p:cNvSpPr>
            <a:spLocks noChangeArrowheads="1"/>
          </p:cNvSpPr>
          <p:nvPr/>
        </p:nvSpPr>
        <p:spPr bwMode="auto">
          <a:xfrm>
            <a:off x="4570168" y="2848351"/>
            <a:ext cx="98812" cy="109702"/>
          </a:xfrm>
          <a:prstGeom prst="triangle">
            <a:avLst>
              <a:gd name="adj" fmla="val 50000"/>
            </a:avLst>
          </a:prstGeom>
          <a:solidFill>
            <a:srgbClr val="BBE0E3"/>
          </a:solidFill>
          <a:ln w="9525">
            <a:solidFill>
              <a:srgbClr val="0066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07" name="AutoShape 130"/>
          <p:cNvSpPr>
            <a:spLocks noChangeArrowheads="1"/>
          </p:cNvSpPr>
          <p:nvPr/>
        </p:nvSpPr>
        <p:spPr bwMode="auto">
          <a:xfrm>
            <a:off x="4701426" y="2846738"/>
            <a:ext cx="100287" cy="109702"/>
          </a:xfrm>
          <a:prstGeom prst="triangle">
            <a:avLst>
              <a:gd name="adj" fmla="val 50000"/>
            </a:avLst>
          </a:prstGeom>
          <a:solidFill>
            <a:srgbClr val="BBE0E3"/>
          </a:solidFill>
          <a:ln w="9525">
            <a:solidFill>
              <a:srgbClr val="0066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grpSp>
        <p:nvGrpSpPr>
          <p:cNvPr id="21" name="Group 170"/>
          <p:cNvGrpSpPr>
            <a:grpSpLocks/>
          </p:cNvGrpSpPr>
          <p:nvPr/>
        </p:nvGrpSpPr>
        <p:grpSpPr bwMode="auto">
          <a:xfrm>
            <a:off x="4502327" y="3680796"/>
            <a:ext cx="402622" cy="659823"/>
            <a:chOff x="2666" y="1797"/>
            <a:chExt cx="273" cy="409"/>
          </a:xfrm>
        </p:grpSpPr>
        <p:sp>
          <p:nvSpPr>
            <p:cNvPr id="736" name="Rectangle 171"/>
            <p:cNvSpPr>
              <a:spLocks noChangeArrowheads="1"/>
            </p:cNvSpPr>
            <p:nvPr/>
          </p:nvSpPr>
          <p:spPr bwMode="auto">
            <a:xfrm>
              <a:off x="2666" y="1797"/>
              <a:ext cx="273" cy="318"/>
            </a:xfrm>
            <a:prstGeom prst="rect">
              <a:avLst/>
            </a:prstGeom>
            <a:solidFill>
              <a:srgbClr val="FFFFFF"/>
            </a:solidFill>
            <a:ln w="28575">
              <a:solidFill>
                <a:srgbClr val="CC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37" name="Rectangle 172"/>
            <p:cNvSpPr>
              <a:spLocks noChangeArrowheads="1"/>
            </p:cNvSpPr>
            <p:nvPr/>
          </p:nvSpPr>
          <p:spPr bwMode="auto">
            <a:xfrm>
              <a:off x="2757" y="2024"/>
              <a:ext cx="90" cy="182"/>
            </a:xfrm>
            <a:prstGeom prst="rect">
              <a:avLst/>
            </a:prstGeom>
            <a:solidFill>
              <a:srgbClr val="FFFFFF"/>
            </a:solidFill>
            <a:ln w="28575">
              <a:solidFill>
                <a:srgbClr val="CC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38" name="Rectangle 173"/>
            <p:cNvSpPr>
              <a:spLocks noChangeArrowheads="1"/>
            </p:cNvSpPr>
            <p:nvPr/>
          </p:nvSpPr>
          <p:spPr bwMode="auto">
            <a:xfrm>
              <a:off x="2712" y="2006"/>
              <a:ext cx="182" cy="91"/>
            </a:xfrm>
            <a:prstGeom prst="rect">
              <a:avLst/>
            </a:prstGeom>
            <a:solidFill>
              <a:srgbClr val="FFFFFF"/>
            </a:solidFill>
            <a:ln w="28575">
              <a:solidFill>
                <a:srgbClr val="FFFFFF"/>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grpSp>
      <p:grpSp>
        <p:nvGrpSpPr>
          <p:cNvPr id="22" name="Group 174"/>
          <p:cNvGrpSpPr>
            <a:grpSpLocks/>
          </p:cNvGrpSpPr>
          <p:nvPr/>
        </p:nvGrpSpPr>
        <p:grpSpPr bwMode="auto">
          <a:xfrm>
            <a:off x="4971315" y="3680796"/>
            <a:ext cx="402622" cy="659823"/>
            <a:chOff x="2666" y="1797"/>
            <a:chExt cx="273" cy="409"/>
          </a:xfrm>
        </p:grpSpPr>
        <p:sp>
          <p:nvSpPr>
            <p:cNvPr id="733" name="Rectangle 175"/>
            <p:cNvSpPr>
              <a:spLocks noChangeArrowheads="1"/>
            </p:cNvSpPr>
            <p:nvPr/>
          </p:nvSpPr>
          <p:spPr bwMode="auto">
            <a:xfrm>
              <a:off x="2666" y="1797"/>
              <a:ext cx="273" cy="318"/>
            </a:xfrm>
            <a:prstGeom prst="rect">
              <a:avLst/>
            </a:prstGeom>
            <a:solidFill>
              <a:srgbClr val="FFFFFF"/>
            </a:solidFill>
            <a:ln w="28575">
              <a:solidFill>
                <a:srgbClr val="CC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34" name="Rectangle 176"/>
            <p:cNvSpPr>
              <a:spLocks noChangeArrowheads="1"/>
            </p:cNvSpPr>
            <p:nvPr/>
          </p:nvSpPr>
          <p:spPr bwMode="auto">
            <a:xfrm>
              <a:off x="2757" y="2024"/>
              <a:ext cx="90" cy="182"/>
            </a:xfrm>
            <a:prstGeom prst="rect">
              <a:avLst/>
            </a:prstGeom>
            <a:solidFill>
              <a:srgbClr val="FFFFFF"/>
            </a:solidFill>
            <a:ln w="28575">
              <a:solidFill>
                <a:srgbClr val="CC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35" name="Rectangle 177"/>
            <p:cNvSpPr>
              <a:spLocks noChangeArrowheads="1"/>
            </p:cNvSpPr>
            <p:nvPr/>
          </p:nvSpPr>
          <p:spPr bwMode="auto">
            <a:xfrm>
              <a:off x="2712" y="2006"/>
              <a:ext cx="182" cy="91"/>
            </a:xfrm>
            <a:prstGeom prst="rect">
              <a:avLst/>
            </a:prstGeom>
            <a:solidFill>
              <a:srgbClr val="FFFFFF"/>
            </a:solidFill>
            <a:ln w="28575">
              <a:solidFill>
                <a:srgbClr val="FFFFFF"/>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grpSp>
      <p:sp>
        <p:nvSpPr>
          <p:cNvPr id="710" name="Rectangle 178"/>
          <p:cNvSpPr>
            <a:spLocks noChangeArrowheads="1"/>
          </p:cNvSpPr>
          <p:nvPr/>
        </p:nvSpPr>
        <p:spPr bwMode="auto">
          <a:xfrm>
            <a:off x="5202859" y="4026029"/>
            <a:ext cx="107660" cy="117767"/>
          </a:xfrm>
          <a:prstGeom prst="rect">
            <a:avLst/>
          </a:prstGeom>
          <a:solidFill>
            <a:srgbClr val="FF9900"/>
          </a:solidFill>
          <a:ln w="9525">
            <a:solidFill>
              <a:srgbClr val="FF33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11" name="Rectangle 179"/>
          <p:cNvSpPr>
            <a:spLocks noChangeArrowheads="1"/>
          </p:cNvSpPr>
          <p:nvPr/>
        </p:nvSpPr>
        <p:spPr bwMode="auto">
          <a:xfrm>
            <a:off x="4654232" y="3740482"/>
            <a:ext cx="106186" cy="117768"/>
          </a:xfrm>
          <a:prstGeom prst="rect">
            <a:avLst/>
          </a:prstGeom>
          <a:solidFill>
            <a:srgbClr val="FF9900"/>
          </a:solidFill>
          <a:ln w="9525">
            <a:solidFill>
              <a:srgbClr val="FF33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12" name="AutoShape 180"/>
          <p:cNvSpPr>
            <a:spLocks noChangeArrowheads="1"/>
          </p:cNvSpPr>
          <p:nvPr/>
        </p:nvSpPr>
        <p:spPr bwMode="auto">
          <a:xfrm>
            <a:off x="5202859" y="3824372"/>
            <a:ext cx="106186" cy="116155"/>
          </a:xfrm>
          <a:prstGeom prst="triangle">
            <a:avLst>
              <a:gd name="adj" fmla="val 50000"/>
            </a:avLst>
          </a:prstGeom>
          <a:solidFill>
            <a:srgbClr val="386FB1"/>
          </a:solidFill>
          <a:ln w="9525">
            <a:solidFill>
              <a:srgbClr val="0066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13" name="AutoShape 181"/>
          <p:cNvSpPr>
            <a:spLocks noChangeArrowheads="1"/>
          </p:cNvSpPr>
          <p:nvPr/>
        </p:nvSpPr>
        <p:spPr bwMode="auto">
          <a:xfrm>
            <a:off x="4667505" y="4029256"/>
            <a:ext cx="106186" cy="116155"/>
          </a:xfrm>
          <a:prstGeom prst="triangle">
            <a:avLst>
              <a:gd name="adj" fmla="val 50000"/>
            </a:avLst>
          </a:prstGeom>
          <a:solidFill>
            <a:srgbClr val="386FB1"/>
          </a:solidFill>
          <a:ln w="9525">
            <a:solidFill>
              <a:srgbClr val="0066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14" name="Oval 182"/>
          <p:cNvSpPr>
            <a:spLocks noChangeArrowheads="1"/>
          </p:cNvSpPr>
          <p:nvPr/>
        </p:nvSpPr>
        <p:spPr bwMode="auto">
          <a:xfrm>
            <a:off x="5037681" y="3959885"/>
            <a:ext cx="116509" cy="127448"/>
          </a:xfrm>
          <a:prstGeom prst="ellipse">
            <a:avLst/>
          </a:prstGeom>
          <a:solidFill>
            <a:srgbClr val="99CC00"/>
          </a:solidFill>
          <a:ln w="9525">
            <a:solidFill>
              <a:srgbClr val="008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15" name="Oval 183"/>
          <p:cNvSpPr>
            <a:spLocks noChangeArrowheads="1"/>
          </p:cNvSpPr>
          <p:nvPr/>
        </p:nvSpPr>
        <p:spPr bwMode="auto">
          <a:xfrm>
            <a:off x="4742720" y="3882449"/>
            <a:ext cx="116509" cy="127448"/>
          </a:xfrm>
          <a:prstGeom prst="ellipse">
            <a:avLst/>
          </a:prstGeom>
          <a:solidFill>
            <a:srgbClr val="99CC00"/>
          </a:solidFill>
          <a:ln w="9525">
            <a:solidFill>
              <a:srgbClr val="008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16" name="AutoShape 184"/>
          <p:cNvSpPr>
            <a:spLocks noChangeArrowheads="1"/>
          </p:cNvSpPr>
          <p:nvPr/>
        </p:nvSpPr>
        <p:spPr bwMode="auto">
          <a:xfrm>
            <a:off x="4579017" y="3896969"/>
            <a:ext cx="106186" cy="116155"/>
          </a:xfrm>
          <a:prstGeom prst="triangle">
            <a:avLst>
              <a:gd name="adj" fmla="val 50000"/>
            </a:avLst>
          </a:prstGeom>
          <a:solidFill>
            <a:srgbClr val="386FB1"/>
          </a:solidFill>
          <a:ln w="9525">
            <a:solidFill>
              <a:srgbClr val="0066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17" name="AutoShape 185"/>
          <p:cNvSpPr>
            <a:spLocks noChangeArrowheads="1"/>
          </p:cNvSpPr>
          <p:nvPr/>
        </p:nvSpPr>
        <p:spPr bwMode="auto">
          <a:xfrm>
            <a:off x="5042105" y="3756615"/>
            <a:ext cx="106186" cy="116155"/>
          </a:xfrm>
          <a:prstGeom prst="triangle">
            <a:avLst>
              <a:gd name="adj" fmla="val 50000"/>
            </a:avLst>
          </a:prstGeom>
          <a:solidFill>
            <a:srgbClr val="386FB1"/>
          </a:solidFill>
          <a:ln w="9525">
            <a:solidFill>
              <a:srgbClr val="0066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grpSp>
        <p:nvGrpSpPr>
          <p:cNvPr id="23" name="Group 186"/>
          <p:cNvGrpSpPr>
            <a:grpSpLocks/>
          </p:cNvGrpSpPr>
          <p:nvPr/>
        </p:nvGrpSpPr>
        <p:grpSpPr bwMode="auto">
          <a:xfrm>
            <a:off x="4036289" y="3514626"/>
            <a:ext cx="402622" cy="659823"/>
            <a:chOff x="2666" y="1797"/>
            <a:chExt cx="273" cy="409"/>
          </a:xfrm>
        </p:grpSpPr>
        <p:sp>
          <p:nvSpPr>
            <p:cNvPr id="730" name="Rectangle 187"/>
            <p:cNvSpPr>
              <a:spLocks noChangeArrowheads="1"/>
            </p:cNvSpPr>
            <p:nvPr/>
          </p:nvSpPr>
          <p:spPr bwMode="auto">
            <a:xfrm>
              <a:off x="2666" y="1797"/>
              <a:ext cx="273" cy="318"/>
            </a:xfrm>
            <a:prstGeom prst="rect">
              <a:avLst/>
            </a:prstGeom>
            <a:solidFill>
              <a:srgbClr val="FFFFFF"/>
            </a:solidFill>
            <a:ln w="28575">
              <a:solidFill>
                <a:srgbClr val="CC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31" name="Rectangle 188"/>
            <p:cNvSpPr>
              <a:spLocks noChangeArrowheads="1"/>
            </p:cNvSpPr>
            <p:nvPr/>
          </p:nvSpPr>
          <p:spPr bwMode="auto">
            <a:xfrm>
              <a:off x="2757" y="2024"/>
              <a:ext cx="90" cy="182"/>
            </a:xfrm>
            <a:prstGeom prst="rect">
              <a:avLst/>
            </a:prstGeom>
            <a:solidFill>
              <a:srgbClr val="FFFFFF"/>
            </a:solidFill>
            <a:ln w="28575">
              <a:solidFill>
                <a:srgbClr val="CC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32" name="Rectangle 189"/>
            <p:cNvSpPr>
              <a:spLocks noChangeArrowheads="1"/>
            </p:cNvSpPr>
            <p:nvPr/>
          </p:nvSpPr>
          <p:spPr bwMode="auto">
            <a:xfrm>
              <a:off x="2712" y="2006"/>
              <a:ext cx="182" cy="91"/>
            </a:xfrm>
            <a:prstGeom prst="rect">
              <a:avLst/>
            </a:prstGeom>
            <a:solidFill>
              <a:srgbClr val="FFFFFF"/>
            </a:solidFill>
            <a:ln w="28575">
              <a:solidFill>
                <a:srgbClr val="FFFFFF"/>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grpSp>
      <p:sp>
        <p:nvSpPr>
          <p:cNvPr id="719" name="Rectangle 190"/>
          <p:cNvSpPr>
            <a:spLocks noChangeArrowheads="1"/>
          </p:cNvSpPr>
          <p:nvPr/>
        </p:nvSpPr>
        <p:spPr bwMode="auto">
          <a:xfrm>
            <a:off x="4095281" y="3572703"/>
            <a:ext cx="107661" cy="117768"/>
          </a:xfrm>
          <a:prstGeom prst="rect">
            <a:avLst/>
          </a:prstGeom>
          <a:solidFill>
            <a:srgbClr val="FF9900"/>
          </a:solidFill>
          <a:ln w="9525">
            <a:solidFill>
              <a:srgbClr val="FF33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20" name="Oval 191"/>
          <p:cNvSpPr>
            <a:spLocks noChangeArrowheads="1"/>
          </p:cNvSpPr>
          <p:nvPr/>
        </p:nvSpPr>
        <p:spPr bwMode="auto">
          <a:xfrm>
            <a:off x="4139525" y="3825985"/>
            <a:ext cx="116510" cy="127447"/>
          </a:xfrm>
          <a:prstGeom prst="ellipse">
            <a:avLst/>
          </a:prstGeom>
          <a:solidFill>
            <a:srgbClr val="99CC00"/>
          </a:solidFill>
          <a:ln w="9525">
            <a:solidFill>
              <a:srgbClr val="008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21" name="Rectangle 192"/>
          <p:cNvSpPr>
            <a:spLocks noChangeArrowheads="1"/>
          </p:cNvSpPr>
          <p:nvPr/>
        </p:nvSpPr>
        <p:spPr bwMode="auto">
          <a:xfrm>
            <a:off x="4273733" y="3679178"/>
            <a:ext cx="107660" cy="117768"/>
          </a:xfrm>
          <a:prstGeom prst="rect">
            <a:avLst/>
          </a:prstGeom>
          <a:solidFill>
            <a:srgbClr val="FF9900"/>
          </a:solidFill>
          <a:ln w="9525">
            <a:solidFill>
              <a:srgbClr val="FF33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23" name="Line 200"/>
          <p:cNvSpPr>
            <a:spLocks noChangeShapeType="1"/>
          </p:cNvSpPr>
          <p:nvPr/>
        </p:nvSpPr>
        <p:spPr bwMode="auto">
          <a:xfrm>
            <a:off x="4704376" y="3295223"/>
            <a:ext cx="0" cy="366210"/>
          </a:xfrm>
          <a:prstGeom prst="line">
            <a:avLst/>
          </a:prstGeom>
          <a:noFill/>
          <a:ln w="28575">
            <a:solidFill>
              <a:srgbClr val="990033"/>
            </a:solidFill>
            <a:prstDash val="sysDot"/>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24" name="Rectangle 240"/>
          <p:cNvSpPr>
            <a:spLocks noChangeArrowheads="1"/>
          </p:cNvSpPr>
          <p:nvPr/>
        </p:nvSpPr>
        <p:spPr bwMode="auto">
          <a:xfrm>
            <a:off x="3872586" y="4421277"/>
            <a:ext cx="1672428" cy="366210"/>
          </a:xfrm>
          <a:prstGeom prst="rect">
            <a:avLst/>
          </a:prstGeom>
          <a:solidFill>
            <a:srgbClr val="A8954E"/>
          </a:solidFill>
          <a:ln w="9525" algn="ctr">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100" kern="0" dirty="0" err="1" smtClean="0">
                <a:solidFill>
                  <a:sysClr val="windowText" lastClr="000000"/>
                </a:solidFill>
                <a:latin typeface="Arial" pitchFamily="34" charset="0"/>
                <a:ea typeface="맑은 고딕" pitchFamily="50" charset="-127"/>
                <a:cs typeface="Arial" pitchFamily="34" charset="0"/>
              </a:rPr>
              <a:t>eGovframe</a:t>
            </a:r>
            <a:endParaRPr kumimoji="0" lang="ko-KR" altLang="en-US" sz="11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725" name="Rectangle 241"/>
          <p:cNvSpPr>
            <a:spLocks noChangeArrowheads="1"/>
          </p:cNvSpPr>
          <p:nvPr/>
        </p:nvSpPr>
        <p:spPr bwMode="auto">
          <a:xfrm>
            <a:off x="3872586" y="4274471"/>
            <a:ext cx="266939" cy="146806"/>
          </a:xfrm>
          <a:prstGeom prst="rect">
            <a:avLst/>
          </a:prstGeom>
          <a:solidFill>
            <a:srgbClr val="A8954E"/>
          </a:soli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0" i="0" u="none" strike="noStrike" kern="0" cap="none" spc="0" normalizeH="0" baseline="0" noProof="0">
              <a:ln>
                <a:noFill/>
              </a:ln>
              <a:solidFill>
                <a:srgbClr val="666666"/>
              </a:solidFill>
              <a:effectLst/>
              <a:uLnTx/>
              <a:uFillTx/>
              <a:latin typeface="Arial" pitchFamily="34" charset="0"/>
              <a:ea typeface="맑은 고딕" pitchFamily="50" charset="-127"/>
              <a:cs typeface="Arial" pitchFamily="34" charset="0"/>
            </a:endParaRPr>
          </a:p>
        </p:txBody>
      </p:sp>
      <p:sp>
        <p:nvSpPr>
          <p:cNvPr id="726" name="Rectangle 242"/>
          <p:cNvSpPr>
            <a:spLocks noChangeArrowheads="1"/>
          </p:cNvSpPr>
          <p:nvPr/>
        </p:nvSpPr>
        <p:spPr bwMode="auto">
          <a:xfrm>
            <a:off x="4340098" y="4274471"/>
            <a:ext cx="268414" cy="146806"/>
          </a:xfrm>
          <a:prstGeom prst="rect">
            <a:avLst/>
          </a:prstGeom>
          <a:solidFill>
            <a:srgbClr val="A8954E"/>
          </a:soli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0" i="0" u="none" strike="noStrike" kern="0" cap="none" spc="0" normalizeH="0" baseline="0" noProof="0">
              <a:ln>
                <a:noFill/>
              </a:ln>
              <a:solidFill>
                <a:srgbClr val="666666"/>
              </a:solidFill>
              <a:effectLst/>
              <a:uLnTx/>
              <a:uFillTx/>
              <a:latin typeface="Arial" pitchFamily="34" charset="0"/>
              <a:ea typeface="맑은 고딕" pitchFamily="50" charset="-127"/>
              <a:cs typeface="Arial" pitchFamily="34" charset="0"/>
            </a:endParaRPr>
          </a:p>
        </p:txBody>
      </p:sp>
      <p:sp>
        <p:nvSpPr>
          <p:cNvPr id="727" name="Rectangle 243"/>
          <p:cNvSpPr>
            <a:spLocks noChangeArrowheads="1"/>
          </p:cNvSpPr>
          <p:nvPr/>
        </p:nvSpPr>
        <p:spPr bwMode="auto">
          <a:xfrm>
            <a:off x="5276600" y="4274471"/>
            <a:ext cx="268414" cy="146806"/>
          </a:xfrm>
          <a:prstGeom prst="rect">
            <a:avLst/>
          </a:prstGeom>
          <a:solidFill>
            <a:srgbClr val="A8954E"/>
          </a:soli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0" i="0" u="none" strike="noStrike" kern="0" cap="none" spc="0" normalizeH="0" baseline="0" noProof="0">
              <a:ln>
                <a:noFill/>
              </a:ln>
              <a:solidFill>
                <a:srgbClr val="666666"/>
              </a:solidFill>
              <a:effectLst/>
              <a:uLnTx/>
              <a:uFillTx/>
              <a:latin typeface="Arial" pitchFamily="34" charset="0"/>
              <a:ea typeface="맑은 고딕" pitchFamily="50" charset="-127"/>
              <a:cs typeface="Arial" pitchFamily="34" charset="0"/>
            </a:endParaRPr>
          </a:p>
        </p:txBody>
      </p:sp>
      <p:sp>
        <p:nvSpPr>
          <p:cNvPr id="728" name="Rectangle 244"/>
          <p:cNvSpPr>
            <a:spLocks noChangeArrowheads="1"/>
          </p:cNvSpPr>
          <p:nvPr/>
        </p:nvSpPr>
        <p:spPr bwMode="auto">
          <a:xfrm>
            <a:off x="4809086" y="4274471"/>
            <a:ext cx="266940" cy="146806"/>
          </a:xfrm>
          <a:prstGeom prst="rect">
            <a:avLst/>
          </a:prstGeom>
          <a:solidFill>
            <a:srgbClr val="A8954E"/>
          </a:soli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0" i="0" u="none" strike="noStrike" kern="0" cap="none" spc="0" normalizeH="0" baseline="0" noProof="0">
              <a:ln>
                <a:noFill/>
              </a:ln>
              <a:solidFill>
                <a:srgbClr val="666666"/>
              </a:solidFill>
              <a:effectLst/>
              <a:uLnTx/>
              <a:uFillTx/>
              <a:latin typeface="Arial" pitchFamily="34" charset="0"/>
              <a:ea typeface="맑은 고딕" pitchFamily="50" charset="-127"/>
              <a:cs typeface="Arial" pitchFamily="34" charset="0"/>
            </a:endParaRPr>
          </a:p>
        </p:txBody>
      </p:sp>
      <p:sp>
        <p:nvSpPr>
          <p:cNvPr id="729" name="Rectangle 245"/>
          <p:cNvSpPr>
            <a:spLocks noChangeArrowheads="1"/>
          </p:cNvSpPr>
          <p:nvPr/>
        </p:nvSpPr>
        <p:spPr bwMode="auto">
          <a:xfrm>
            <a:off x="3799583" y="4240812"/>
            <a:ext cx="1771240" cy="577546"/>
          </a:xfrm>
          <a:prstGeom prst="rect">
            <a:avLst/>
          </a:prstGeom>
          <a:solidFill>
            <a:srgbClr val="00CCFF">
              <a:alpha val="30196"/>
            </a:srgbClr>
          </a:solidFill>
          <a:ln w="25400" algn="ctr">
            <a:solidFill>
              <a:srgbClr val="000080"/>
            </a:solidFill>
            <a:prstDash val="sysDot"/>
            <a:miter lim="800000"/>
            <a:headEnd/>
            <a:tailEnd/>
          </a:ln>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92" name="Rectangle 161"/>
          <p:cNvSpPr>
            <a:spLocks noChangeArrowheads="1"/>
          </p:cNvSpPr>
          <p:nvPr/>
        </p:nvSpPr>
        <p:spPr bwMode="auto">
          <a:xfrm>
            <a:off x="2745835" y="2361188"/>
            <a:ext cx="1053494" cy="646331"/>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CC0000"/>
                </a:solidFill>
                <a:effectLst/>
                <a:uLnTx/>
                <a:uFillTx/>
                <a:latin typeface="Arial" pitchFamily="34" charset="0"/>
                <a:ea typeface="맑은 고딕" pitchFamily="50" charset="-127"/>
                <a:cs typeface="Arial" pitchFamily="34" charset="0"/>
              </a:rPr>
              <a:t>Define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CC0000"/>
                </a:solidFill>
                <a:effectLst/>
                <a:uLnTx/>
                <a:uFillTx/>
                <a:latin typeface="Arial" pitchFamily="34" charset="0"/>
                <a:ea typeface="맑은 고딕" pitchFamily="50" charset="-127"/>
                <a:cs typeface="Arial" pitchFamily="34" charset="0"/>
              </a:rPr>
              <a:t>Common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CC0000"/>
                </a:solidFill>
                <a:effectLst/>
                <a:uLnTx/>
                <a:uFillTx/>
                <a:latin typeface="Arial" pitchFamily="34" charset="0"/>
                <a:ea typeface="맑은 고딕" pitchFamily="50" charset="-127"/>
                <a:cs typeface="Arial" pitchFamily="34" charset="0"/>
              </a:rPr>
              <a:t>Components</a:t>
            </a:r>
          </a:p>
        </p:txBody>
      </p:sp>
      <p:sp>
        <p:nvSpPr>
          <p:cNvPr id="664" name="Freeform 246"/>
          <p:cNvSpPr>
            <a:spLocks/>
          </p:cNvSpPr>
          <p:nvPr/>
        </p:nvSpPr>
        <p:spPr bwMode="auto">
          <a:xfrm flipV="1">
            <a:off x="1744440" y="4227513"/>
            <a:ext cx="2041137" cy="331787"/>
          </a:xfrm>
          <a:custGeom>
            <a:avLst/>
            <a:gdLst>
              <a:gd name="T0" fmla="*/ 0 w 817"/>
              <a:gd name="T1" fmla="*/ 2147483647 h 227"/>
              <a:gd name="T2" fmla="*/ 2147483647 w 817"/>
              <a:gd name="T3" fmla="*/ 2147483647 h 227"/>
              <a:gd name="T4" fmla="*/ 2147483647 w 817"/>
              <a:gd name="T5" fmla="*/ 2147483647 h 227"/>
              <a:gd name="T6" fmla="*/ 2147483647 w 817"/>
              <a:gd name="T7" fmla="*/ 0 h 227"/>
              <a:gd name="T8" fmla="*/ 0 60000 65536"/>
              <a:gd name="T9" fmla="*/ 0 60000 65536"/>
              <a:gd name="T10" fmla="*/ 0 60000 65536"/>
              <a:gd name="T11" fmla="*/ 0 60000 65536"/>
              <a:gd name="T12" fmla="*/ 0 w 817"/>
              <a:gd name="T13" fmla="*/ 0 h 227"/>
              <a:gd name="T14" fmla="*/ 817 w 817"/>
              <a:gd name="T15" fmla="*/ 227 h 227"/>
            </a:gdLst>
            <a:ahLst/>
            <a:cxnLst>
              <a:cxn ang="T8">
                <a:pos x="T0" y="T1"/>
              </a:cxn>
              <a:cxn ang="T9">
                <a:pos x="T2" y="T3"/>
              </a:cxn>
              <a:cxn ang="T10">
                <a:pos x="T4" y="T5"/>
              </a:cxn>
              <a:cxn ang="T11">
                <a:pos x="T6" y="T7"/>
              </a:cxn>
            </a:cxnLst>
            <a:rect l="T12" t="T13" r="T14" b="T15"/>
            <a:pathLst>
              <a:path w="817" h="227">
                <a:moveTo>
                  <a:pt x="0" y="227"/>
                </a:moveTo>
                <a:cubicBezTo>
                  <a:pt x="113" y="219"/>
                  <a:pt x="227" y="211"/>
                  <a:pt x="318" y="181"/>
                </a:cubicBezTo>
                <a:cubicBezTo>
                  <a:pt x="409" y="151"/>
                  <a:pt x="462" y="75"/>
                  <a:pt x="545" y="45"/>
                </a:cubicBezTo>
                <a:cubicBezTo>
                  <a:pt x="628" y="15"/>
                  <a:pt x="722" y="7"/>
                  <a:pt x="817" y="0"/>
                </a:cubicBezTo>
              </a:path>
            </a:pathLst>
          </a:custGeom>
          <a:noFill/>
          <a:ln w="28575">
            <a:solidFill>
              <a:srgbClr val="386FB1"/>
            </a:solidFill>
            <a:round/>
            <a:headEnd/>
            <a:tailEnd type="triangle" w="med" len="med"/>
          </a:ln>
        </p:spPr>
        <p:txBody>
          <a:bodyPr rot="10800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66" name="Freeform 249"/>
          <p:cNvSpPr>
            <a:spLocks/>
          </p:cNvSpPr>
          <p:nvPr/>
        </p:nvSpPr>
        <p:spPr bwMode="auto">
          <a:xfrm>
            <a:off x="5626140" y="4330700"/>
            <a:ext cx="986648" cy="215900"/>
          </a:xfrm>
          <a:custGeom>
            <a:avLst/>
            <a:gdLst>
              <a:gd name="T0" fmla="*/ 0 w 817"/>
              <a:gd name="T1" fmla="*/ 2147483647 h 227"/>
              <a:gd name="T2" fmla="*/ 2147483647 w 817"/>
              <a:gd name="T3" fmla="*/ 2147483647 h 227"/>
              <a:gd name="T4" fmla="*/ 2147483647 w 817"/>
              <a:gd name="T5" fmla="*/ 2147483647 h 227"/>
              <a:gd name="T6" fmla="*/ 2147483647 w 817"/>
              <a:gd name="T7" fmla="*/ 0 h 227"/>
              <a:gd name="T8" fmla="*/ 0 60000 65536"/>
              <a:gd name="T9" fmla="*/ 0 60000 65536"/>
              <a:gd name="T10" fmla="*/ 0 60000 65536"/>
              <a:gd name="T11" fmla="*/ 0 60000 65536"/>
              <a:gd name="T12" fmla="*/ 0 w 817"/>
              <a:gd name="T13" fmla="*/ 0 h 227"/>
              <a:gd name="T14" fmla="*/ 817 w 817"/>
              <a:gd name="T15" fmla="*/ 227 h 227"/>
            </a:gdLst>
            <a:ahLst/>
            <a:cxnLst>
              <a:cxn ang="T8">
                <a:pos x="T0" y="T1"/>
              </a:cxn>
              <a:cxn ang="T9">
                <a:pos x="T2" y="T3"/>
              </a:cxn>
              <a:cxn ang="T10">
                <a:pos x="T4" y="T5"/>
              </a:cxn>
              <a:cxn ang="T11">
                <a:pos x="T6" y="T7"/>
              </a:cxn>
            </a:cxnLst>
            <a:rect l="T12" t="T13" r="T14" b="T15"/>
            <a:pathLst>
              <a:path w="817" h="227">
                <a:moveTo>
                  <a:pt x="0" y="227"/>
                </a:moveTo>
                <a:cubicBezTo>
                  <a:pt x="113" y="219"/>
                  <a:pt x="227" y="211"/>
                  <a:pt x="318" y="181"/>
                </a:cubicBezTo>
                <a:cubicBezTo>
                  <a:pt x="409" y="151"/>
                  <a:pt x="462" y="75"/>
                  <a:pt x="545" y="45"/>
                </a:cubicBezTo>
                <a:cubicBezTo>
                  <a:pt x="628" y="15"/>
                  <a:pt x="722" y="7"/>
                  <a:pt x="817" y="0"/>
                </a:cubicBezTo>
              </a:path>
            </a:pathLst>
          </a:custGeom>
          <a:noFill/>
          <a:ln w="28575">
            <a:solidFill>
              <a:srgbClr val="386FB1"/>
            </a:solidFill>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67" name="Rectangle 250"/>
          <p:cNvSpPr>
            <a:spLocks noChangeArrowheads="1"/>
          </p:cNvSpPr>
          <p:nvPr/>
        </p:nvSpPr>
        <p:spPr bwMode="auto">
          <a:xfrm>
            <a:off x="6583292" y="4171950"/>
            <a:ext cx="2207790" cy="431800"/>
          </a:xfrm>
          <a:prstGeom prst="rect">
            <a:avLst/>
          </a:prstGeom>
          <a:solidFill>
            <a:srgbClr val="00CCFF">
              <a:alpha val="30196"/>
            </a:srgbClr>
          </a:solidFill>
          <a:ln w="25400" algn="ctr">
            <a:solidFill>
              <a:srgbClr val="000080"/>
            </a:solidFill>
            <a:prstDash val="sysDot"/>
            <a:miter lim="800000"/>
            <a:headEnd/>
            <a:tailEnd/>
          </a:ln>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68" name="Rectangle 259"/>
          <p:cNvSpPr>
            <a:spLocks noChangeArrowheads="1"/>
          </p:cNvSpPr>
          <p:nvPr/>
        </p:nvSpPr>
        <p:spPr bwMode="auto">
          <a:xfrm>
            <a:off x="6590666" y="3159125"/>
            <a:ext cx="2201892" cy="957263"/>
          </a:xfrm>
          <a:prstGeom prst="rect">
            <a:avLst/>
          </a:prstGeom>
          <a:solidFill>
            <a:srgbClr val="B79249">
              <a:alpha val="30196"/>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69" name="Line 261"/>
          <p:cNvSpPr>
            <a:spLocks noChangeShapeType="1"/>
          </p:cNvSpPr>
          <p:nvPr/>
        </p:nvSpPr>
        <p:spPr bwMode="auto">
          <a:xfrm>
            <a:off x="6590666" y="3154363"/>
            <a:ext cx="2207791" cy="0"/>
          </a:xfrm>
          <a:prstGeom prst="line">
            <a:avLst/>
          </a:prstGeom>
          <a:noFill/>
          <a:ln w="19050">
            <a:solidFill>
              <a:srgbClr val="CC0000"/>
            </a:solidFill>
            <a:prstDash val="sysDot"/>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70" name="Line 262"/>
          <p:cNvSpPr>
            <a:spLocks noChangeShapeType="1"/>
          </p:cNvSpPr>
          <p:nvPr/>
        </p:nvSpPr>
        <p:spPr bwMode="auto">
          <a:xfrm>
            <a:off x="8792557" y="3148013"/>
            <a:ext cx="0" cy="968375"/>
          </a:xfrm>
          <a:prstGeom prst="line">
            <a:avLst/>
          </a:prstGeom>
          <a:noFill/>
          <a:ln w="19050">
            <a:solidFill>
              <a:srgbClr val="CC0000"/>
            </a:solidFill>
            <a:prstDash val="sysDot"/>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71" name="Line 263"/>
          <p:cNvSpPr>
            <a:spLocks noChangeShapeType="1"/>
          </p:cNvSpPr>
          <p:nvPr/>
        </p:nvSpPr>
        <p:spPr bwMode="auto">
          <a:xfrm>
            <a:off x="6590666" y="3148013"/>
            <a:ext cx="0" cy="968375"/>
          </a:xfrm>
          <a:prstGeom prst="line">
            <a:avLst/>
          </a:prstGeom>
          <a:noFill/>
          <a:ln w="19050">
            <a:solidFill>
              <a:srgbClr val="CC0000"/>
            </a:solidFill>
            <a:prstDash val="sysDot"/>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72" name="Line 264"/>
          <p:cNvSpPr>
            <a:spLocks noChangeShapeType="1"/>
          </p:cNvSpPr>
          <p:nvPr/>
        </p:nvSpPr>
        <p:spPr bwMode="auto">
          <a:xfrm>
            <a:off x="6590666" y="4116388"/>
            <a:ext cx="2201892" cy="0"/>
          </a:xfrm>
          <a:prstGeom prst="line">
            <a:avLst/>
          </a:prstGeom>
          <a:noFill/>
          <a:ln w="19050">
            <a:solidFill>
              <a:srgbClr val="CC0000"/>
            </a:solidFill>
            <a:prstDash val="sysDot"/>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73" name="AutoShape 272" descr="밝은 상향 대각선"/>
          <p:cNvSpPr>
            <a:spLocks noChangeArrowheads="1"/>
          </p:cNvSpPr>
          <p:nvPr/>
        </p:nvSpPr>
        <p:spPr bwMode="auto">
          <a:xfrm>
            <a:off x="6493328" y="5049838"/>
            <a:ext cx="2309552" cy="1260475"/>
          </a:xfrm>
          <a:prstGeom prst="bracketPair">
            <a:avLst>
              <a:gd name="adj" fmla="val 5694"/>
            </a:avLst>
          </a:prstGeom>
          <a:pattFill prst="ltUpDiag">
            <a:fgClr>
              <a:srgbClr val="C0C0C0"/>
            </a:fgClr>
            <a:bgClr>
              <a:srgbClr val="EAEAEA"/>
            </a:bgClr>
          </a:pattFill>
          <a:ln w="25400">
            <a:solidFill>
              <a:srgbClr val="C0C0C0"/>
            </a:solidFill>
            <a:round/>
            <a:headEnd/>
            <a:tailEnd/>
          </a:ln>
        </p:spPr>
        <p:txBody>
          <a:bodyPr tIns="10800" bIns="10800" anchor="ctr"/>
          <a:lstStyle/>
          <a:p>
            <a:pPr marL="85725" marR="0" lvl="0" indent="-85725" defTabSz="914400" eaLnBrk="1" fontAlgn="auto" latinLnBrk="0" hangingPunct="1">
              <a:spcBef>
                <a:spcPct val="25000"/>
              </a:spcBef>
              <a:spcAft>
                <a:spcPts val="0"/>
              </a:spcAft>
              <a:buClrTx/>
              <a:buSzTx/>
              <a:buFontTx/>
              <a:buChar char="•"/>
              <a:tabLst/>
              <a:defRPr/>
            </a:pPr>
            <a:r>
              <a:rPr kumimoji="0" lang="en-US" altLang="ko-KR" sz="12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Development </a:t>
            </a:r>
            <a:r>
              <a:rPr kumimoji="0" lang="en-US" altLang="ko-KR" sz="1200" b="0" i="0" u="none" strike="noStrike" kern="0" cap="none" spc="0" normalizeH="0" baseline="0" noProof="0" dirty="0">
                <a:ln>
                  <a:noFill/>
                </a:ln>
                <a:solidFill>
                  <a:srgbClr val="0000FF"/>
                </a:solidFill>
                <a:effectLst/>
                <a:uLnTx/>
                <a:uFillTx/>
                <a:latin typeface="Arial" pitchFamily="34" charset="0"/>
                <a:ea typeface="맑은 고딕" pitchFamily="50" charset="-127"/>
                <a:cs typeface="Arial" pitchFamily="34" charset="0"/>
              </a:rPr>
              <a:t>based on the standard framework</a:t>
            </a:r>
            <a:endParaRPr kumimoji="0" lang="ko-KR" altLang="en-US" sz="12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endParaRPr>
          </a:p>
          <a:p>
            <a:pPr marL="85725" marR="0" lvl="0" indent="-85725" defTabSz="914400" eaLnBrk="1" fontAlgn="auto" latinLnBrk="0" hangingPunct="1">
              <a:spcBef>
                <a:spcPct val="25000"/>
              </a:spcBef>
              <a:spcAft>
                <a:spcPts val="0"/>
              </a:spcAft>
              <a:buClrTx/>
              <a:buSzTx/>
              <a:buFontTx/>
              <a:buChar char="•"/>
              <a:tabLst/>
              <a:defRPr/>
            </a:pPr>
            <a:r>
              <a:rPr kumimoji="0" lang="en-US" altLang="ko-KR" sz="1200" b="0" i="0" u="none" strike="noStrike" kern="0" cap="none" spc="0" normalizeH="0" baseline="0" noProof="0" dirty="0">
                <a:ln>
                  <a:noFill/>
                </a:ln>
                <a:solidFill>
                  <a:srgbClr val="0000FF"/>
                </a:solidFill>
                <a:effectLst/>
                <a:uLnTx/>
                <a:uFillTx/>
                <a:latin typeface="Arial" pitchFamily="34" charset="0"/>
                <a:ea typeface="맑은 고딕" pitchFamily="50" charset="-127"/>
                <a:cs typeface="Arial" pitchFamily="34" charset="0"/>
              </a:rPr>
              <a:t>Productivity and quality improvement</a:t>
            </a:r>
            <a:r>
              <a:rPr kumimoji="0" lang="en-US" altLang="ko-KR" sz="1200" b="0" i="0" u="none" strike="noStrike" kern="0" cap="none" spc="0" normalizeH="0" baseline="0" noProof="0" dirty="0">
                <a:ln>
                  <a:noFill/>
                </a:ln>
                <a:solidFill>
                  <a:sysClr val="windowText" lastClr="000000"/>
                </a:solidFill>
                <a:effectLst/>
                <a:uLnTx/>
                <a:uFillTx/>
                <a:latin typeface="Arial" pitchFamily="34" charset="0"/>
                <a:ea typeface="맑은 고딕" pitchFamily="50" charset="-127"/>
                <a:cs typeface="Arial" pitchFamily="34" charset="0"/>
              </a:rPr>
              <a:t> by reusing common components</a:t>
            </a:r>
            <a:endParaRPr kumimoji="0" lang="ko-KR" altLang="en-US" sz="1200" b="0" i="0" u="none" strike="noStrike" kern="0" cap="none" spc="0" normalizeH="0" baseline="0" noProof="0" dirty="0">
              <a:ln>
                <a:noFill/>
              </a:ln>
              <a:solidFill>
                <a:srgbClr val="0000FF"/>
              </a:solidFill>
              <a:effectLst/>
              <a:uLnTx/>
              <a:uFillTx/>
              <a:latin typeface="Arial" pitchFamily="34" charset="0"/>
              <a:ea typeface="맑은 고딕" pitchFamily="50" charset="-127"/>
              <a:cs typeface="Arial" pitchFamily="34" charset="0"/>
            </a:endParaRPr>
          </a:p>
        </p:txBody>
      </p:sp>
      <p:sp>
        <p:nvSpPr>
          <p:cNvPr id="674" name="Freeform 291"/>
          <p:cNvSpPr>
            <a:spLocks/>
          </p:cNvSpPr>
          <p:nvPr/>
        </p:nvSpPr>
        <p:spPr bwMode="auto">
          <a:xfrm>
            <a:off x="536571" y="3197225"/>
            <a:ext cx="2097180" cy="1050925"/>
          </a:xfrm>
          <a:custGeom>
            <a:avLst/>
            <a:gdLst>
              <a:gd name="T0" fmla="*/ 2147483647 w 1361"/>
              <a:gd name="T1" fmla="*/ 0 h 725"/>
              <a:gd name="T2" fmla="*/ 2147483647 w 1361"/>
              <a:gd name="T3" fmla="*/ 0 h 725"/>
              <a:gd name="T4" fmla="*/ 2147483647 w 1361"/>
              <a:gd name="T5" fmla="*/ 2147483647 h 725"/>
              <a:gd name="T6" fmla="*/ 2147483647 w 1361"/>
              <a:gd name="T7" fmla="*/ 2147483647 h 725"/>
              <a:gd name="T8" fmla="*/ 2147483647 w 1361"/>
              <a:gd name="T9" fmla="*/ 2147483647 h 725"/>
              <a:gd name="T10" fmla="*/ 2147483647 w 1361"/>
              <a:gd name="T11" fmla="*/ 2147483647 h 725"/>
              <a:gd name="T12" fmla="*/ 2147483647 w 1361"/>
              <a:gd name="T13" fmla="*/ 2147483647 h 725"/>
              <a:gd name="T14" fmla="*/ 0 w 1361"/>
              <a:gd name="T15" fmla="*/ 2147483647 h 725"/>
              <a:gd name="T16" fmla="*/ 0 w 1361"/>
              <a:gd name="T17" fmla="*/ 2147483647 h 725"/>
              <a:gd name="T18" fmla="*/ 2147483647 w 1361"/>
              <a:gd name="T19" fmla="*/ 2147483647 h 725"/>
              <a:gd name="T20" fmla="*/ 2147483647 w 1361"/>
              <a:gd name="T21" fmla="*/ 0 h 7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1"/>
              <a:gd name="T34" fmla="*/ 0 h 725"/>
              <a:gd name="T35" fmla="*/ 1361 w 1361"/>
              <a:gd name="T36" fmla="*/ 725 h 7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1" h="725">
                <a:moveTo>
                  <a:pt x="453" y="0"/>
                </a:moveTo>
                <a:lnTo>
                  <a:pt x="862" y="0"/>
                </a:lnTo>
                <a:lnTo>
                  <a:pt x="862" y="90"/>
                </a:lnTo>
                <a:lnTo>
                  <a:pt x="1361" y="90"/>
                </a:lnTo>
                <a:lnTo>
                  <a:pt x="1361" y="725"/>
                </a:lnTo>
                <a:lnTo>
                  <a:pt x="907" y="725"/>
                </a:lnTo>
                <a:lnTo>
                  <a:pt x="907" y="544"/>
                </a:lnTo>
                <a:lnTo>
                  <a:pt x="0" y="544"/>
                </a:lnTo>
                <a:lnTo>
                  <a:pt x="0" y="90"/>
                </a:lnTo>
                <a:lnTo>
                  <a:pt x="453" y="90"/>
                </a:lnTo>
                <a:lnTo>
                  <a:pt x="453" y="0"/>
                </a:lnTo>
                <a:close/>
              </a:path>
            </a:pathLst>
          </a:custGeom>
          <a:solidFill>
            <a:srgbClr val="E5BE41">
              <a:alpha val="45882"/>
            </a:srgbClr>
          </a:solidFill>
          <a:ln w="25400">
            <a:solidFill>
              <a:srgbClr val="990033"/>
            </a:solidFill>
            <a:prstDash val="sysDot"/>
            <a:round/>
            <a:headEnd/>
            <a:tailEnd/>
          </a:ln>
        </p:spPr>
        <p:txBody>
          <a:bodyPr lIns="90000" tIns="46800" rIns="90000" bIns="468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75" name="Rectangle 207"/>
          <p:cNvSpPr>
            <a:spLocks noChangeArrowheads="1"/>
          </p:cNvSpPr>
          <p:nvPr/>
        </p:nvSpPr>
        <p:spPr bwMode="auto">
          <a:xfrm>
            <a:off x="5836079" y="4537075"/>
            <a:ext cx="952505" cy="646331"/>
          </a:xfrm>
          <a:prstGeom prst="rect">
            <a:avLst/>
          </a:prstGeom>
          <a:noFill/>
          <a:ln w="9525" algn="ctr">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a:ln>
                  <a:noFill/>
                </a:ln>
                <a:solidFill>
                  <a:srgbClr val="CC0000"/>
                </a:solidFill>
                <a:effectLst/>
                <a:uLnTx/>
                <a:uFillTx/>
                <a:latin typeface="Arial" pitchFamily="34" charset="0"/>
                <a:ea typeface="맑은 고딕" pitchFamily="50" charset="-127"/>
                <a:cs typeface="Arial" pitchFamily="34" charset="0"/>
              </a:rPr>
              <a:t>Apply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a:ln>
                  <a:noFill/>
                </a:ln>
                <a:solidFill>
                  <a:srgbClr val="CC0000"/>
                </a:solidFill>
                <a:effectLst/>
                <a:uLnTx/>
                <a:uFillTx/>
                <a:latin typeface="Arial" pitchFamily="34" charset="0"/>
                <a:ea typeface="맑은 고딕" pitchFamily="50" charset="-127"/>
                <a:cs typeface="Arial" pitchFamily="34" charset="0"/>
              </a:rPr>
              <a:t>Standard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a:ln>
                  <a:noFill/>
                </a:ln>
                <a:solidFill>
                  <a:srgbClr val="CC0000"/>
                </a:solidFill>
                <a:effectLst/>
                <a:uLnTx/>
                <a:uFillTx/>
                <a:latin typeface="Arial" pitchFamily="34" charset="0"/>
                <a:ea typeface="맑은 고딕" pitchFamily="50" charset="-127"/>
                <a:cs typeface="Arial" pitchFamily="34" charset="0"/>
              </a:rPr>
              <a:t>Framework</a:t>
            </a:r>
          </a:p>
        </p:txBody>
      </p:sp>
      <p:sp>
        <p:nvSpPr>
          <p:cNvPr id="676" name="Rectangle 3"/>
          <p:cNvSpPr>
            <a:spLocks noChangeArrowheads="1"/>
          </p:cNvSpPr>
          <p:nvPr/>
        </p:nvSpPr>
        <p:spPr bwMode="auto">
          <a:xfrm>
            <a:off x="3382954" y="5521325"/>
            <a:ext cx="2477681" cy="868363"/>
          </a:xfrm>
          <a:prstGeom prst="rect">
            <a:avLst/>
          </a:prstGeom>
          <a:solidFill>
            <a:srgbClr val="FFFFFF"/>
          </a:solidFill>
          <a:ln w="12700" algn="ctr">
            <a:solidFill>
              <a:srgbClr val="0F5CB1"/>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ko-KR" sz="1000" b="1"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grpSp>
        <p:nvGrpSpPr>
          <p:cNvPr id="24" name="Group 4"/>
          <p:cNvGrpSpPr>
            <a:grpSpLocks/>
          </p:cNvGrpSpPr>
          <p:nvPr/>
        </p:nvGrpSpPr>
        <p:grpSpPr bwMode="auto">
          <a:xfrm>
            <a:off x="3357882" y="5310188"/>
            <a:ext cx="2527824" cy="360362"/>
            <a:chOff x="280" y="542"/>
            <a:chExt cx="1095" cy="193"/>
          </a:xfrm>
        </p:grpSpPr>
        <p:pic>
          <p:nvPicPr>
            <p:cNvPr id="688" name="Picture 5" descr="도형-블루 -01"/>
            <p:cNvPicPr>
              <a:picLocks noChangeAspect="1" noChangeArrowheads="1"/>
            </p:cNvPicPr>
            <p:nvPr/>
          </p:nvPicPr>
          <p:blipFill>
            <a:blip r:embed="rId10" cstate="print"/>
            <a:srcRect r="57092"/>
            <a:stretch>
              <a:fillRect/>
            </a:stretch>
          </p:blipFill>
          <p:spPr bwMode="auto">
            <a:xfrm>
              <a:off x="280" y="542"/>
              <a:ext cx="614" cy="193"/>
            </a:xfrm>
            <a:prstGeom prst="rect">
              <a:avLst/>
            </a:prstGeom>
            <a:noFill/>
            <a:ln w="9525">
              <a:noFill/>
              <a:miter lim="800000"/>
              <a:headEnd/>
              <a:tailEnd/>
            </a:ln>
          </p:spPr>
        </p:pic>
        <p:pic>
          <p:nvPicPr>
            <p:cNvPr id="689" name="Picture 6" descr="도형-블루 -01"/>
            <p:cNvPicPr>
              <a:picLocks noChangeAspect="1" noChangeArrowheads="1"/>
            </p:cNvPicPr>
            <p:nvPr/>
          </p:nvPicPr>
          <p:blipFill>
            <a:blip r:embed="rId10" cstate="print"/>
            <a:srcRect r="63452"/>
            <a:stretch>
              <a:fillRect/>
            </a:stretch>
          </p:blipFill>
          <p:spPr bwMode="auto">
            <a:xfrm flipH="1">
              <a:off x="852" y="542"/>
              <a:ext cx="523" cy="193"/>
            </a:xfrm>
            <a:prstGeom prst="rect">
              <a:avLst/>
            </a:prstGeom>
            <a:noFill/>
            <a:ln w="9525">
              <a:noFill/>
              <a:miter lim="800000"/>
              <a:headEnd/>
              <a:tailEnd/>
            </a:ln>
          </p:spPr>
        </p:pic>
      </p:grpSp>
      <p:pic>
        <p:nvPicPr>
          <p:cNvPr id="678" name="Picture 29" descr="19"/>
          <p:cNvPicPr>
            <a:picLocks noChangeArrowheads="1"/>
          </p:cNvPicPr>
          <p:nvPr/>
        </p:nvPicPr>
        <p:blipFill>
          <a:blip r:embed="rId11" cstate="print"/>
          <a:srcRect/>
          <a:stretch>
            <a:fillRect/>
          </a:stretch>
        </p:blipFill>
        <p:spPr bwMode="auto">
          <a:xfrm>
            <a:off x="4036295" y="5762625"/>
            <a:ext cx="1401070" cy="549275"/>
          </a:xfrm>
          <a:prstGeom prst="rect">
            <a:avLst/>
          </a:prstGeom>
          <a:noFill/>
          <a:ln w="9525">
            <a:noFill/>
            <a:miter lim="800000"/>
            <a:headEnd/>
            <a:tailEnd/>
          </a:ln>
        </p:spPr>
      </p:pic>
      <p:sp>
        <p:nvSpPr>
          <p:cNvPr id="679" name="Rectangle 30"/>
          <p:cNvSpPr>
            <a:spLocks noChangeArrowheads="1"/>
          </p:cNvSpPr>
          <p:nvPr/>
        </p:nvSpPr>
        <p:spPr bwMode="auto">
          <a:xfrm>
            <a:off x="3882914" y="5753100"/>
            <a:ext cx="1778621" cy="338138"/>
          </a:xfrm>
          <a:prstGeom prst="rect">
            <a:avLst/>
          </a:prstGeom>
          <a:noFill/>
          <a:ln w="9525">
            <a:noFill/>
            <a:miter lim="800000"/>
            <a:headEnd/>
            <a:tailEnd/>
          </a:ln>
        </p:spPr>
        <p:txBody>
          <a:bodyPr lIns="0" tIns="0" rIns="0" bIns="0">
            <a:spAutoFit/>
          </a:bodyPr>
          <a:lstStyle/>
          <a:p>
            <a:pPr marL="0" marR="0" lvl="0" indent="0" algn="ctr" defTabSz="914400" eaLnBrk="1" fontAlgn="auto" latinLnBrk="0" hangingPunct="1">
              <a:lnSpc>
                <a:spcPct val="100000"/>
              </a:lnSpc>
              <a:spcBef>
                <a:spcPts val="0"/>
              </a:spcBef>
              <a:spcAft>
                <a:spcPts val="0"/>
              </a:spcAft>
              <a:buClrTx/>
              <a:buSzPct val="80000"/>
              <a:buFontTx/>
              <a:buNone/>
              <a:tabLst/>
              <a:defRPr/>
            </a:pPr>
            <a:r>
              <a:rPr kumimoji="0" lang="en-US" altLang="ko-KR" sz="11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Management System for</a:t>
            </a:r>
          </a:p>
          <a:p>
            <a:pPr marL="0" marR="0" lvl="0" indent="0" algn="ctr" defTabSz="914400" eaLnBrk="1" fontAlgn="auto" latinLnBrk="0" hangingPunct="1">
              <a:lnSpc>
                <a:spcPct val="100000"/>
              </a:lnSpc>
              <a:spcBef>
                <a:spcPts val="0"/>
              </a:spcBef>
              <a:spcAft>
                <a:spcPts val="0"/>
              </a:spcAft>
              <a:buClrTx/>
              <a:buSzPct val="80000"/>
              <a:buFontTx/>
              <a:buNone/>
              <a:tabLst/>
              <a:defRPr/>
            </a:pPr>
            <a:r>
              <a:rPr kumimoji="0" lang="en-US" altLang="ko-KR" sz="11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eGovFrame</a:t>
            </a:r>
            <a:endParaRPr kumimoji="0" lang="ko-KR" altLang="en-US" sz="11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grpSp>
        <p:nvGrpSpPr>
          <p:cNvPr id="25" name="Group 31"/>
          <p:cNvGrpSpPr>
            <a:grpSpLocks/>
          </p:cNvGrpSpPr>
          <p:nvPr/>
        </p:nvGrpSpPr>
        <p:grpSpPr bwMode="auto">
          <a:xfrm>
            <a:off x="3449319" y="5886450"/>
            <a:ext cx="414421" cy="361950"/>
            <a:chOff x="328" y="4557"/>
            <a:chExt cx="329" cy="256"/>
          </a:xfrm>
        </p:grpSpPr>
        <p:pic>
          <p:nvPicPr>
            <p:cNvPr id="686" name="Picture 32" descr="01"/>
            <p:cNvPicPr>
              <a:picLocks noChangeAspect="1" noChangeArrowheads="1"/>
            </p:cNvPicPr>
            <p:nvPr/>
          </p:nvPicPr>
          <p:blipFill>
            <a:blip r:embed="rId12" cstate="print"/>
            <a:srcRect r="47331"/>
            <a:stretch>
              <a:fillRect/>
            </a:stretch>
          </p:blipFill>
          <p:spPr bwMode="auto">
            <a:xfrm>
              <a:off x="451" y="4557"/>
              <a:ext cx="206" cy="221"/>
            </a:xfrm>
            <a:prstGeom prst="rect">
              <a:avLst/>
            </a:prstGeom>
            <a:noFill/>
            <a:ln w="9525">
              <a:noFill/>
              <a:miter lim="800000"/>
              <a:headEnd/>
              <a:tailEnd/>
            </a:ln>
          </p:spPr>
        </p:pic>
        <p:pic>
          <p:nvPicPr>
            <p:cNvPr id="687" name="Picture 33" descr="노트북"/>
            <p:cNvPicPr>
              <a:picLocks noChangeAspect="1" noChangeArrowheads="1"/>
            </p:cNvPicPr>
            <p:nvPr/>
          </p:nvPicPr>
          <p:blipFill>
            <a:blip r:embed="rId13" cstate="print"/>
            <a:srcRect/>
            <a:stretch>
              <a:fillRect/>
            </a:stretch>
          </p:blipFill>
          <p:spPr bwMode="auto">
            <a:xfrm>
              <a:off x="328" y="4631"/>
              <a:ext cx="209" cy="182"/>
            </a:xfrm>
            <a:prstGeom prst="rect">
              <a:avLst/>
            </a:prstGeom>
            <a:noFill/>
            <a:ln w="9525">
              <a:noFill/>
              <a:miter lim="800000"/>
              <a:headEnd/>
              <a:tailEnd/>
            </a:ln>
          </p:spPr>
        </p:pic>
      </p:grpSp>
      <p:sp>
        <p:nvSpPr>
          <p:cNvPr id="681" name="Rectangle 224"/>
          <p:cNvSpPr>
            <a:spLocks noChangeArrowheads="1"/>
          </p:cNvSpPr>
          <p:nvPr/>
        </p:nvSpPr>
        <p:spPr bwMode="auto">
          <a:xfrm>
            <a:off x="3933058" y="5324475"/>
            <a:ext cx="1426142" cy="276225"/>
          </a:xfrm>
          <a:prstGeom prst="rect">
            <a:avLst/>
          </a:prstGeom>
          <a:noFill/>
          <a:ln w="9525" algn="ctr">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Pct val="80000"/>
              <a:buFontTx/>
              <a:buNone/>
              <a:tabLst/>
              <a:defRPr/>
            </a:pPr>
            <a:r>
              <a:rPr kumimoji="0" lang="en-US" altLang="ko-KR" sz="12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rPr>
              <a:t>eGovFrame  Center</a:t>
            </a:r>
            <a:endParaRPr kumimoji="0" lang="ko-KR" altLang="en-US" sz="1200" b="0" i="0" u="none" strike="noStrike" kern="0" cap="none" spc="0" normalizeH="0" baseline="0" noProof="0">
              <a:ln>
                <a:noFill/>
              </a:ln>
              <a:solidFill>
                <a:srgbClr val="FFFFFF"/>
              </a:solidFill>
              <a:effectLst/>
              <a:uLnTx/>
              <a:uFillTx/>
              <a:latin typeface="Arial" pitchFamily="34" charset="0"/>
              <a:ea typeface="맑은 고딕" pitchFamily="50" charset="-127"/>
              <a:cs typeface="Arial" pitchFamily="34" charset="0"/>
            </a:endParaRPr>
          </a:p>
        </p:txBody>
      </p:sp>
      <p:sp>
        <p:nvSpPr>
          <p:cNvPr id="682" name="Line 282"/>
          <p:cNvSpPr>
            <a:spLocks noChangeShapeType="1"/>
          </p:cNvSpPr>
          <p:nvPr/>
        </p:nvSpPr>
        <p:spPr bwMode="auto">
          <a:xfrm>
            <a:off x="4642442" y="4843463"/>
            <a:ext cx="0" cy="503237"/>
          </a:xfrm>
          <a:prstGeom prst="line">
            <a:avLst/>
          </a:prstGeom>
          <a:noFill/>
          <a:ln w="38100">
            <a:solidFill>
              <a:srgbClr val="386FB1"/>
            </a:solidFill>
            <a:round/>
            <a:headEnd/>
            <a:tailEnd type="triangle" w="med" len="med"/>
          </a:ln>
        </p:spPr>
        <p:txBody>
          <a:bodyPr lIns="90000" tIns="46800" rIns="90000" bIns="46800"/>
          <a:lstStyle>
            <a:defPPr>
              <a:defRPr lang="ko-KR"/>
            </a:defPPr>
            <a:lvl1pPr algn="ctr" rtl="0" fontAlgn="base" latinLnBrk="1">
              <a:spcBef>
                <a:spcPct val="0"/>
              </a:spcBef>
              <a:spcAft>
                <a:spcPct val="0"/>
              </a:spcAft>
              <a:defRPr kumimoji="1" sz="2400" kern="1200">
                <a:solidFill>
                  <a:srgbClr val="000000"/>
                </a:solidFill>
                <a:effectLst>
                  <a:outerShdw blurRad="38100" dist="38100" dir="2700000" algn="tl">
                    <a:srgbClr val="000000">
                      <a:alpha val="43137"/>
                    </a:srgbClr>
                  </a:outerShdw>
                </a:effectLst>
                <a:latin typeface="Arial" charset="0"/>
                <a:ea typeface="산돌고딕 L" pitchFamily="18" charset="-127"/>
                <a:cs typeface="+mn-cs"/>
              </a:defRPr>
            </a:lvl1pPr>
            <a:lvl2pPr marL="457200" algn="ctr" rtl="0" fontAlgn="base" latinLnBrk="1">
              <a:spcBef>
                <a:spcPct val="0"/>
              </a:spcBef>
              <a:spcAft>
                <a:spcPct val="0"/>
              </a:spcAft>
              <a:defRPr kumimoji="1" sz="2400" kern="1200">
                <a:solidFill>
                  <a:srgbClr val="000000"/>
                </a:solidFill>
                <a:effectLst>
                  <a:outerShdw blurRad="38100" dist="38100" dir="2700000" algn="tl">
                    <a:srgbClr val="000000">
                      <a:alpha val="43137"/>
                    </a:srgbClr>
                  </a:outerShdw>
                </a:effectLst>
                <a:latin typeface="Arial" charset="0"/>
                <a:ea typeface="산돌고딕 L" pitchFamily="18" charset="-127"/>
                <a:cs typeface="+mn-cs"/>
              </a:defRPr>
            </a:lvl2pPr>
            <a:lvl3pPr marL="914400" algn="ctr" rtl="0" fontAlgn="base" latinLnBrk="1">
              <a:spcBef>
                <a:spcPct val="0"/>
              </a:spcBef>
              <a:spcAft>
                <a:spcPct val="0"/>
              </a:spcAft>
              <a:defRPr kumimoji="1" sz="2400" kern="1200">
                <a:solidFill>
                  <a:srgbClr val="000000"/>
                </a:solidFill>
                <a:effectLst>
                  <a:outerShdw blurRad="38100" dist="38100" dir="2700000" algn="tl">
                    <a:srgbClr val="000000">
                      <a:alpha val="43137"/>
                    </a:srgbClr>
                  </a:outerShdw>
                </a:effectLst>
                <a:latin typeface="Arial" charset="0"/>
                <a:ea typeface="산돌고딕 L" pitchFamily="18" charset="-127"/>
                <a:cs typeface="+mn-cs"/>
              </a:defRPr>
            </a:lvl3pPr>
            <a:lvl4pPr marL="1371600" algn="ctr" rtl="0" fontAlgn="base" latinLnBrk="1">
              <a:spcBef>
                <a:spcPct val="0"/>
              </a:spcBef>
              <a:spcAft>
                <a:spcPct val="0"/>
              </a:spcAft>
              <a:defRPr kumimoji="1" sz="2400" kern="1200">
                <a:solidFill>
                  <a:srgbClr val="000000"/>
                </a:solidFill>
                <a:effectLst>
                  <a:outerShdw blurRad="38100" dist="38100" dir="2700000" algn="tl">
                    <a:srgbClr val="000000">
                      <a:alpha val="43137"/>
                    </a:srgbClr>
                  </a:outerShdw>
                </a:effectLst>
                <a:latin typeface="Arial" charset="0"/>
                <a:ea typeface="산돌고딕 L" pitchFamily="18" charset="-127"/>
                <a:cs typeface="+mn-cs"/>
              </a:defRPr>
            </a:lvl4pPr>
            <a:lvl5pPr marL="1828800" algn="ctr" rtl="0" fontAlgn="base" latinLnBrk="1">
              <a:spcBef>
                <a:spcPct val="0"/>
              </a:spcBef>
              <a:spcAft>
                <a:spcPct val="0"/>
              </a:spcAft>
              <a:defRPr kumimoji="1" sz="2400" kern="1200">
                <a:solidFill>
                  <a:srgbClr val="000000"/>
                </a:solidFill>
                <a:effectLst>
                  <a:outerShdw blurRad="38100" dist="38100" dir="2700000" algn="tl">
                    <a:srgbClr val="000000">
                      <a:alpha val="43137"/>
                    </a:srgbClr>
                  </a:outerShdw>
                </a:effectLst>
                <a:latin typeface="Arial" charset="0"/>
                <a:ea typeface="산돌고딕 L" pitchFamily="18" charset="-127"/>
                <a:cs typeface="+mn-cs"/>
              </a:defRPr>
            </a:lvl5pPr>
            <a:lvl6pPr marL="2286000" algn="l" defTabSz="914400" rtl="0" eaLnBrk="1" latinLnBrk="1" hangingPunct="1">
              <a:defRPr kumimoji="1" sz="2400" kern="1200">
                <a:solidFill>
                  <a:srgbClr val="000000"/>
                </a:solidFill>
                <a:effectLst>
                  <a:outerShdw blurRad="38100" dist="38100" dir="2700000" algn="tl">
                    <a:srgbClr val="000000">
                      <a:alpha val="43137"/>
                    </a:srgbClr>
                  </a:outerShdw>
                </a:effectLst>
                <a:latin typeface="Arial" charset="0"/>
                <a:ea typeface="산돌고딕 L" pitchFamily="18" charset="-127"/>
                <a:cs typeface="+mn-cs"/>
              </a:defRPr>
            </a:lvl6pPr>
            <a:lvl7pPr marL="2743200" algn="l" defTabSz="914400" rtl="0" eaLnBrk="1" latinLnBrk="1" hangingPunct="1">
              <a:defRPr kumimoji="1" sz="2400" kern="1200">
                <a:solidFill>
                  <a:srgbClr val="000000"/>
                </a:solidFill>
                <a:effectLst>
                  <a:outerShdw blurRad="38100" dist="38100" dir="2700000" algn="tl">
                    <a:srgbClr val="000000">
                      <a:alpha val="43137"/>
                    </a:srgbClr>
                  </a:outerShdw>
                </a:effectLst>
                <a:latin typeface="Arial" charset="0"/>
                <a:ea typeface="산돌고딕 L" pitchFamily="18" charset="-127"/>
                <a:cs typeface="+mn-cs"/>
              </a:defRPr>
            </a:lvl7pPr>
            <a:lvl8pPr marL="3200400" algn="l" defTabSz="914400" rtl="0" eaLnBrk="1" latinLnBrk="1" hangingPunct="1">
              <a:defRPr kumimoji="1" sz="2400" kern="1200">
                <a:solidFill>
                  <a:srgbClr val="000000"/>
                </a:solidFill>
                <a:effectLst>
                  <a:outerShdw blurRad="38100" dist="38100" dir="2700000" algn="tl">
                    <a:srgbClr val="000000">
                      <a:alpha val="43137"/>
                    </a:srgbClr>
                  </a:outerShdw>
                </a:effectLst>
                <a:latin typeface="Arial" charset="0"/>
                <a:ea typeface="산돌고딕 L" pitchFamily="18" charset="-127"/>
                <a:cs typeface="+mn-cs"/>
              </a:defRPr>
            </a:lvl8pPr>
            <a:lvl9pPr marL="3657600" algn="l" defTabSz="914400" rtl="0" eaLnBrk="1" latinLnBrk="1" hangingPunct="1">
              <a:defRPr kumimoji="1" sz="2400" kern="1200">
                <a:solidFill>
                  <a:srgbClr val="000000"/>
                </a:solidFill>
                <a:effectLst>
                  <a:outerShdw blurRad="38100" dist="38100" dir="2700000" algn="tl">
                    <a:srgbClr val="000000">
                      <a:alpha val="43137"/>
                    </a:srgbClr>
                  </a:outerShdw>
                </a:effectLst>
                <a:latin typeface="Arial" charset="0"/>
                <a:ea typeface="산돌고딕 L" pitchFamily="18" charset="-127"/>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tabLst/>
              <a:defRPr/>
            </a:pPr>
            <a:endParaRPr kumimoji="1" lang="ko-KR" altLang="en-US" sz="24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itchFamily="34" charset="0"/>
              <a:ea typeface="맑은 고딕" pitchFamily="50" charset="-127"/>
              <a:cs typeface="Arial" pitchFamily="34" charset="0"/>
            </a:endParaRPr>
          </a:p>
        </p:txBody>
      </p:sp>
      <p:sp>
        <p:nvSpPr>
          <p:cNvPr id="683" name="Rectangle 199"/>
          <p:cNvSpPr>
            <a:spLocks noChangeArrowheads="1"/>
          </p:cNvSpPr>
          <p:nvPr/>
        </p:nvSpPr>
        <p:spPr bwMode="auto">
          <a:xfrm>
            <a:off x="4727981" y="5026025"/>
            <a:ext cx="958627" cy="261938"/>
          </a:xfrm>
          <a:prstGeom prst="rect">
            <a:avLst/>
          </a:prstGeom>
          <a:noFill/>
          <a:ln w="9525">
            <a:noFill/>
            <a:miter lim="800000"/>
            <a:headEnd/>
            <a:tailEnd/>
          </a:ln>
        </p:spPr>
        <p:txBody>
          <a:bodyPr wrap="none">
            <a:spAutoFit/>
          </a:bodyPr>
          <a:lstStyle>
            <a:defPPr>
              <a:defRPr lang="ko-KR"/>
            </a:defPPr>
            <a:lvl1pPr algn="ctr" rtl="0" fontAlgn="base" latinLnBrk="1">
              <a:spcBef>
                <a:spcPct val="0"/>
              </a:spcBef>
              <a:spcAft>
                <a:spcPct val="0"/>
              </a:spcAft>
              <a:defRPr kumimoji="1" sz="2400" kern="1200">
                <a:solidFill>
                  <a:srgbClr val="000000"/>
                </a:solidFill>
                <a:effectLst>
                  <a:outerShdw blurRad="38100" dist="38100" dir="2700000" algn="tl">
                    <a:srgbClr val="000000">
                      <a:alpha val="43137"/>
                    </a:srgbClr>
                  </a:outerShdw>
                </a:effectLst>
                <a:latin typeface="Arial" charset="0"/>
                <a:ea typeface="산돌고딕 L" pitchFamily="18" charset="-127"/>
                <a:cs typeface="+mn-cs"/>
              </a:defRPr>
            </a:lvl1pPr>
            <a:lvl2pPr marL="457200" algn="ctr" rtl="0" fontAlgn="base" latinLnBrk="1">
              <a:spcBef>
                <a:spcPct val="0"/>
              </a:spcBef>
              <a:spcAft>
                <a:spcPct val="0"/>
              </a:spcAft>
              <a:defRPr kumimoji="1" sz="2400" kern="1200">
                <a:solidFill>
                  <a:srgbClr val="000000"/>
                </a:solidFill>
                <a:effectLst>
                  <a:outerShdw blurRad="38100" dist="38100" dir="2700000" algn="tl">
                    <a:srgbClr val="000000">
                      <a:alpha val="43137"/>
                    </a:srgbClr>
                  </a:outerShdw>
                </a:effectLst>
                <a:latin typeface="Arial" charset="0"/>
                <a:ea typeface="산돌고딕 L" pitchFamily="18" charset="-127"/>
                <a:cs typeface="+mn-cs"/>
              </a:defRPr>
            </a:lvl2pPr>
            <a:lvl3pPr marL="914400" algn="ctr" rtl="0" fontAlgn="base" latinLnBrk="1">
              <a:spcBef>
                <a:spcPct val="0"/>
              </a:spcBef>
              <a:spcAft>
                <a:spcPct val="0"/>
              </a:spcAft>
              <a:defRPr kumimoji="1" sz="2400" kern="1200">
                <a:solidFill>
                  <a:srgbClr val="000000"/>
                </a:solidFill>
                <a:effectLst>
                  <a:outerShdw blurRad="38100" dist="38100" dir="2700000" algn="tl">
                    <a:srgbClr val="000000">
                      <a:alpha val="43137"/>
                    </a:srgbClr>
                  </a:outerShdw>
                </a:effectLst>
                <a:latin typeface="Arial" charset="0"/>
                <a:ea typeface="산돌고딕 L" pitchFamily="18" charset="-127"/>
                <a:cs typeface="+mn-cs"/>
              </a:defRPr>
            </a:lvl3pPr>
            <a:lvl4pPr marL="1371600" algn="ctr" rtl="0" fontAlgn="base" latinLnBrk="1">
              <a:spcBef>
                <a:spcPct val="0"/>
              </a:spcBef>
              <a:spcAft>
                <a:spcPct val="0"/>
              </a:spcAft>
              <a:defRPr kumimoji="1" sz="2400" kern="1200">
                <a:solidFill>
                  <a:srgbClr val="000000"/>
                </a:solidFill>
                <a:effectLst>
                  <a:outerShdw blurRad="38100" dist="38100" dir="2700000" algn="tl">
                    <a:srgbClr val="000000">
                      <a:alpha val="43137"/>
                    </a:srgbClr>
                  </a:outerShdw>
                </a:effectLst>
                <a:latin typeface="Arial" charset="0"/>
                <a:ea typeface="산돌고딕 L" pitchFamily="18" charset="-127"/>
                <a:cs typeface="+mn-cs"/>
              </a:defRPr>
            </a:lvl4pPr>
            <a:lvl5pPr marL="1828800" algn="ctr" rtl="0" fontAlgn="base" latinLnBrk="1">
              <a:spcBef>
                <a:spcPct val="0"/>
              </a:spcBef>
              <a:spcAft>
                <a:spcPct val="0"/>
              </a:spcAft>
              <a:defRPr kumimoji="1" sz="2400" kern="1200">
                <a:solidFill>
                  <a:srgbClr val="000000"/>
                </a:solidFill>
                <a:effectLst>
                  <a:outerShdw blurRad="38100" dist="38100" dir="2700000" algn="tl">
                    <a:srgbClr val="000000">
                      <a:alpha val="43137"/>
                    </a:srgbClr>
                  </a:outerShdw>
                </a:effectLst>
                <a:latin typeface="Arial" charset="0"/>
                <a:ea typeface="산돌고딕 L" pitchFamily="18" charset="-127"/>
                <a:cs typeface="+mn-cs"/>
              </a:defRPr>
            </a:lvl5pPr>
            <a:lvl6pPr marL="2286000" algn="l" defTabSz="914400" rtl="0" eaLnBrk="1" latinLnBrk="1" hangingPunct="1">
              <a:defRPr kumimoji="1" sz="2400" kern="1200">
                <a:solidFill>
                  <a:srgbClr val="000000"/>
                </a:solidFill>
                <a:effectLst>
                  <a:outerShdw blurRad="38100" dist="38100" dir="2700000" algn="tl">
                    <a:srgbClr val="000000">
                      <a:alpha val="43137"/>
                    </a:srgbClr>
                  </a:outerShdw>
                </a:effectLst>
                <a:latin typeface="Arial" charset="0"/>
                <a:ea typeface="산돌고딕 L" pitchFamily="18" charset="-127"/>
                <a:cs typeface="+mn-cs"/>
              </a:defRPr>
            </a:lvl6pPr>
            <a:lvl7pPr marL="2743200" algn="l" defTabSz="914400" rtl="0" eaLnBrk="1" latinLnBrk="1" hangingPunct="1">
              <a:defRPr kumimoji="1" sz="2400" kern="1200">
                <a:solidFill>
                  <a:srgbClr val="000000"/>
                </a:solidFill>
                <a:effectLst>
                  <a:outerShdw blurRad="38100" dist="38100" dir="2700000" algn="tl">
                    <a:srgbClr val="000000">
                      <a:alpha val="43137"/>
                    </a:srgbClr>
                  </a:outerShdw>
                </a:effectLst>
                <a:latin typeface="Arial" charset="0"/>
                <a:ea typeface="산돌고딕 L" pitchFamily="18" charset="-127"/>
                <a:cs typeface="+mn-cs"/>
              </a:defRPr>
            </a:lvl7pPr>
            <a:lvl8pPr marL="3200400" algn="l" defTabSz="914400" rtl="0" eaLnBrk="1" latinLnBrk="1" hangingPunct="1">
              <a:defRPr kumimoji="1" sz="2400" kern="1200">
                <a:solidFill>
                  <a:srgbClr val="000000"/>
                </a:solidFill>
                <a:effectLst>
                  <a:outerShdw blurRad="38100" dist="38100" dir="2700000" algn="tl">
                    <a:srgbClr val="000000">
                      <a:alpha val="43137"/>
                    </a:srgbClr>
                  </a:outerShdw>
                </a:effectLst>
                <a:latin typeface="Arial" charset="0"/>
                <a:ea typeface="산돌고딕 L" pitchFamily="18" charset="-127"/>
                <a:cs typeface="+mn-cs"/>
              </a:defRPr>
            </a:lvl8pPr>
            <a:lvl9pPr marL="3657600" algn="l" defTabSz="914400" rtl="0" eaLnBrk="1" latinLnBrk="1" hangingPunct="1">
              <a:defRPr kumimoji="1" sz="2400" kern="1200">
                <a:solidFill>
                  <a:srgbClr val="000000"/>
                </a:solidFill>
                <a:effectLst>
                  <a:outerShdw blurRad="38100" dist="38100" dir="2700000" algn="tl">
                    <a:srgbClr val="000000">
                      <a:alpha val="43137"/>
                    </a:srgbClr>
                  </a:outerShdw>
                </a:effectLst>
                <a:latin typeface="Arial" charset="0"/>
                <a:ea typeface="산돌고딕 L" pitchFamily="18" charset="-127"/>
                <a:cs typeface="+mn-cs"/>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100" b="0" i="0" u="none" strike="noStrike" kern="1200" cap="none" spc="0" normalizeH="0" baseline="0" noProof="0" dirty="0" smtClean="0">
                <a:ln>
                  <a:noFill/>
                </a:ln>
                <a:solidFill>
                  <a:srgbClr val="CC0000"/>
                </a:solidFill>
                <a:effectLst>
                  <a:outerShdw blurRad="38100" dist="38100" dir="2700000" algn="tl">
                    <a:srgbClr val="000000">
                      <a:alpha val="43137"/>
                    </a:srgbClr>
                  </a:outerShdw>
                </a:effectLst>
                <a:uLnTx/>
                <a:uFillTx/>
                <a:latin typeface="Arial" pitchFamily="34" charset="0"/>
                <a:ea typeface="맑은 고딕" pitchFamily="50" charset="-127"/>
                <a:cs typeface="Arial" pitchFamily="34" charset="0"/>
              </a:rPr>
              <a:t>Management</a:t>
            </a:r>
            <a:endParaRPr kumimoji="1" lang="ko-KR" altLang="en-US" sz="1100" b="0" i="0" u="none" strike="noStrike" kern="1200" cap="none" spc="0" normalizeH="0" baseline="0" noProof="0" dirty="0">
              <a:ln>
                <a:noFill/>
              </a:ln>
              <a:solidFill>
                <a:srgbClr val="CC0000"/>
              </a:solidFill>
              <a:effectLst>
                <a:outerShdw blurRad="38100" dist="38100" dir="2700000" algn="tl">
                  <a:srgbClr val="000000">
                    <a:alpha val="43137"/>
                  </a:srgbClr>
                </a:outerShdw>
              </a:effectLst>
              <a:uLnTx/>
              <a:uFillTx/>
              <a:latin typeface="Arial" pitchFamily="34" charset="0"/>
              <a:ea typeface="맑은 고딕" pitchFamily="50" charset="-127"/>
              <a:cs typeface="Arial" pitchFamily="34" charset="0"/>
            </a:endParaRPr>
          </a:p>
        </p:txBody>
      </p:sp>
      <p:sp>
        <p:nvSpPr>
          <p:cNvPr id="684" name="Rectangle 48"/>
          <p:cNvSpPr>
            <a:spLocks noChangeArrowheads="1"/>
          </p:cNvSpPr>
          <p:nvPr/>
        </p:nvSpPr>
        <p:spPr bwMode="auto">
          <a:xfrm>
            <a:off x="1350666" y="3259138"/>
            <a:ext cx="446867" cy="27622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Common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functions</a:t>
            </a:r>
            <a:endParaRPr kumimoji="0" lang="ko-KR" altLang="en-US" sz="9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85" name="Rectangle 48"/>
          <p:cNvSpPr>
            <a:spLocks noChangeArrowheads="1"/>
          </p:cNvSpPr>
          <p:nvPr/>
        </p:nvSpPr>
        <p:spPr bwMode="auto">
          <a:xfrm>
            <a:off x="642757" y="3398838"/>
            <a:ext cx="446867" cy="27622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Common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rPr>
              <a:t>functions</a:t>
            </a:r>
            <a:endParaRPr kumimoji="0" lang="ko-KR" altLang="en-US" sz="900" b="0" i="0" u="none" strike="noStrike" kern="0" cap="none" spc="0" normalizeH="0" baseline="0" noProof="0">
              <a:ln>
                <a:noFill/>
              </a:ln>
              <a:solidFill>
                <a:sysClr val="windowText" lastClr="000000"/>
              </a:solidFill>
              <a:effectLst/>
              <a:uLnTx/>
              <a:uFillTx/>
              <a:latin typeface="Arial" pitchFamily="34" charset="0"/>
              <a:ea typeface="맑은 고딕" pitchFamily="50" charset="-127"/>
              <a:cs typeface="Arial" pitchFamily="34" charset="0"/>
            </a:endParaRPr>
          </a:p>
        </p:txBody>
      </p:sp>
      <p:sp>
        <p:nvSpPr>
          <p:cNvPr id="665" name="Rectangle 248"/>
          <p:cNvSpPr>
            <a:spLocks noChangeArrowheads="1"/>
          </p:cNvSpPr>
          <p:nvPr/>
        </p:nvSpPr>
        <p:spPr bwMode="auto">
          <a:xfrm>
            <a:off x="2747311" y="4649788"/>
            <a:ext cx="952505" cy="646331"/>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CC0000"/>
                </a:solidFill>
                <a:effectLst/>
                <a:uLnTx/>
                <a:uFillTx/>
                <a:latin typeface="Arial" pitchFamily="34" charset="0"/>
                <a:ea typeface="맑은 고딕" pitchFamily="50" charset="-127"/>
                <a:cs typeface="Arial" pitchFamily="34" charset="0"/>
              </a:rPr>
              <a:t>Define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CC0000"/>
                </a:solidFill>
                <a:effectLst/>
                <a:uLnTx/>
                <a:uFillTx/>
                <a:latin typeface="Arial" pitchFamily="34" charset="0"/>
                <a:ea typeface="맑은 고딕" pitchFamily="50" charset="-127"/>
                <a:cs typeface="Arial" pitchFamily="34" charset="0"/>
              </a:rPr>
              <a:t>Standard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CC0000"/>
                </a:solidFill>
                <a:effectLst/>
                <a:uLnTx/>
                <a:uFillTx/>
                <a:latin typeface="Arial" pitchFamily="34" charset="0"/>
                <a:ea typeface="맑은 고딕" pitchFamily="50" charset="-127"/>
                <a:cs typeface="Arial" pitchFamily="34" charset="0"/>
              </a:rPr>
              <a:t>Framework</a:t>
            </a:r>
            <a:endParaRPr kumimoji="0" lang="ko-KR" altLang="en-US" sz="1200" b="0" i="0" u="none" strike="noStrike" kern="0" cap="none" spc="0" normalizeH="0" baseline="0" noProof="0" dirty="0">
              <a:ln>
                <a:noFill/>
              </a:ln>
              <a:solidFill>
                <a:srgbClr val="CC0000"/>
              </a:solidFill>
              <a:effectLst/>
              <a:uLnTx/>
              <a:uFillTx/>
              <a:latin typeface="Arial" pitchFamily="34" charset="0"/>
              <a:ea typeface="맑은 고딕" pitchFamily="50" charset="-127"/>
              <a:cs typeface="Arial" pitchFamily="34" charset="0"/>
            </a:endParaRPr>
          </a:p>
        </p:txBody>
      </p:sp>
      <p:sp>
        <p:nvSpPr>
          <p:cNvPr id="196" name="Rectangle 19"/>
          <p:cNvSpPr>
            <a:spLocks noChangeArrowheads="1"/>
          </p:cNvSpPr>
          <p:nvPr/>
        </p:nvSpPr>
        <p:spPr bwMode="auto">
          <a:xfrm>
            <a:off x="714348" y="785794"/>
            <a:ext cx="7429552" cy="45719"/>
          </a:xfrm>
          <a:prstGeom prst="rect">
            <a:avLst/>
          </a:prstGeom>
          <a:gradFill rotWithShape="0">
            <a:gsLst>
              <a:gs pos="0">
                <a:srgbClr val="8488C4"/>
              </a:gs>
              <a:gs pos="53000">
                <a:srgbClr val="D4DEFF"/>
              </a:gs>
              <a:gs pos="83000">
                <a:srgbClr val="D4DEFF"/>
              </a:gs>
              <a:gs pos="100000">
                <a:srgbClr val="96AB94"/>
              </a:gs>
            </a:gsLst>
            <a:lin ang="0" scaled="1"/>
          </a:gradFill>
          <a:ln w="9525">
            <a:noFill/>
            <a:miter lim="800000"/>
            <a:headEnd/>
            <a:tailEnd/>
          </a:ln>
        </p:spPr>
        <p:txBody>
          <a:bodyPr wrap="none" anchor="ctr"/>
          <a:lstStyle/>
          <a:p>
            <a:endParaRPr lang="ko-KR"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895600" y="332656"/>
            <a:ext cx="6248400" cy="523220"/>
          </a:xfrm>
          <a:prstGeom prst="rect">
            <a:avLst/>
          </a:prstGeom>
          <a:noFill/>
        </p:spPr>
        <p:txBody>
          <a:bodyPr wrap="square" rtlCol="0">
            <a:spAutoFit/>
          </a:bodyPr>
          <a:lstStyle/>
          <a:p>
            <a:r>
              <a:rPr lang="en-US" altLang="ko-KR" sz="2800" i="1" dirty="0" smtClean="0">
                <a:ln>
                  <a:solidFill>
                    <a:schemeClr val="bg1">
                      <a:lumMod val="75000"/>
                    </a:schemeClr>
                  </a:solidFill>
                </a:ln>
                <a:solidFill>
                  <a:srgbClr val="002060"/>
                </a:solidFill>
                <a:latin typeface="Arial Black" pitchFamily="34" charset="0"/>
                <a:cs typeface="Arial" pitchFamily="34" charset="0"/>
              </a:rPr>
              <a:t>Common Components</a:t>
            </a:r>
            <a:endParaRPr lang="ko-KR" altLang="en-US" sz="1600" i="1" dirty="0">
              <a:ln>
                <a:solidFill>
                  <a:schemeClr val="bg1">
                    <a:lumMod val="75000"/>
                  </a:schemeClr>
                </a:solidFill>
              </a:ln>
              <a:solidFill>
                <a:srgbClr val="002060"/>
              </a:solidFill>
              <a:latin typeface="Arial Black" pitchFamily="34" charset="0"/>
              <a:cs typeface="Arial" pitchFamily="34" charset="0"/>
            </a:endParaRPr>
          </a:p>
        </p:txBody>
      </p:sp>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85851" y="1432685"/>
            <a:ext cx="6923319" cy="51205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552" y="1125618"/>
            <a:ext cx="8604448" cy="400110"/>
          </a:xfrm>
          <a:prstGeom prst="rect">
            <a:avLst/>
          </a:prstGeom>
          <a:noFill/>
        </p:spPr>
        <p:txBody>
          <a:bodyPr wrap="square" rtlCol="0">
            <a:spAutoFit/>
          </a:bodyPr>
          <a:lstStyle/>
          <a:p>
            <a:pPr>
              <a:spcAft>
                <a:spcPts val="1200"/>
              </a:spcAft>
            </a:pPr>
            <a:r>
              <a:rPr lang="en-US" altLang="ko-KR" sz="2000" kern="1000" dirty="0" smtClean="0">
                <a:latin typeface="Arial" pitchFamily="34" charset="0"/>
                <a:cs typeface="Arial" pitchFamily="34" charset="0"/>
              </a:rPr>
              <a:t>Currently 219 Common Components are developed.</a:t>
            </a:r>
          </a:p>
        </p:txBody>
      </p:sp>
      <p:sp>
        <p:nvSpPr>
          <p:cNvPr id="5" name="Rectangle 19"/>
          <p:cNvSpPr>
            <a:spLocks noChangeArrowheads="1"/>
          </p:cNvSpPr>
          <p:nvPr/>
        </p:nvSpPr>
        <p:spPr bwMode="auto">
          <a:xfrm>
            <a:off x="714348" y="785794"/>
            <a:ext cx="7429552" cy="45719"/>
          </a:xfrm>
          <a:prstGeom prst="rect">
            <a:avLst/>
          </a:prstGeom>
          <a:gradFill rotWithShape="0">
            <a:gsLst>
              <a:gs pos="0">
                <a:srgbClr val="8488C4"/>
              </a:gs>
              <a:gs pos="53000">
                <a:srgbClr val="D4DEFF"/>
              </a:gs>
              <a:gs pos="83000">
                <a:srgbClr val="D4DEFF"/>
              </a:gs>
              <a:gs pos="100000">
                <a:srgbClr val="96AB94"/>
              </a:gs>
            </a:gsLst>
            <a:lin ang="0" scaled="1"/>
          </a:gradFill>
          <a:ln w="9525">
            <a:noFill/>
            <a:miter lim="800000"/>
            <a:headEnd/>
            <a:tailEnd/>
          </a:ln>
        </p:spPr>
        <p:txBody>
          <a:bodyPr wrap="none" anchor="ctr"/>
          <a:lstStyle/>
          <a:p>
            <a:endParaRPr lang="ko-KR" altLang="en-US" dirty="0"/>
          </a:p>
        </p:txBody>
      </p:sp>
    </p:spTree>
    <p:extLst>
      <p:ext uri="{BB962C8B-B14F-4D97-AF65-F5344CB8AC3E}">
        <p14:creationId xmlns="" xmlns:p14="http://schemas.microsoft.com/office/powerpoint/2010/main" val="10513171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048000" y="0"/>
            <a:ext cx="5867400" cy="939760"/>
          </a:xfrm>
        </p:spPr>
        <p:txBody>
          <a:bodyPr>
            <a:normAutofit/>
          </a:bodyPr>
          <a:lstStyle/>
          <a:p>
            <a:pPr algn="l"/>
            <a:r>
              <a:rPr lang="en-US" altLang="ko-KR" sz="2800" i="1" dirty="0" smtClean="0">
                <a:solidFill>
                  <a:srgbClr val="002060"/>
                </a:solidFill>
                <a:latin typeface="Arial Black" pitchFamily="34" charset="0"/>
                <a:cs typeface="Tahoma" pitchFamily="34" charset="0"/>
              </a:rPr>
              <a:t>ROI analysis </a:t>
            </a:r>
            <a:r>
              <a:rPr lang="en-US" altLang="ko-KR" sz="2800" i="1" smtClean="0">
                <a:solidFill>
                  <a:srgbClr val="002060"/>
                </a:solidFill>
                <a:latin typeface="Arial Black" pitchFamily="34" charset="0"/>
                <a:cs typeface="Tahoma" pitchFamily="34" charset="0"/>
              </a:rPr>
              <a:t>of e-GovFrame</a:t>
            </a:r>
            <a:endParaRPr lang="ko-KR" altLang="en-US" sz="2800" i="1" dirty="0">
              <a:solidFill>
                <a:srgbClr val="002060"/>
              </a:solidFill>
              <a:latin typeface="Arial Black" pitchFamily="34" charset="0"/>
              <a:cs typeface="Tahoma" pitchFamily="34" charset="0"/>
            </a:endParaRPr>
          </a:p>
        </p:txBody>
      </p:sp>
      <p:sp>
        <p:nvSpPr>
          <p:cNvPr id="3" name="내용 개체 틀 2"/>
          <p:cNvSpPr>
            <a:spLocks noGrp="1"/>
          </p:cNvSpPr>
          <p:nvPr>
            <p:ph idx="1"/>
          </p:nvPr>
        </p:nvSpPr>
        <p:spPr>
          <a:xfrm>
            <a:off x="428596" y="1000108"/>
            <a:ext cx="8229600" cy="4525963"/>
          </a:xfrm>
        </p:spPr>
        <p:txBody>
          <a:bodyPr>
            <a:normAutofit/>
          </a:bodyPr>
          <a:lstStyle/>
          <a:p>
            <a:r>
              <a:rPr lang="en-US" altLang="ko-KR" sz="2000" dirty="0">
                <a:solidFill>
                  <a:srgbClr val="A50021"/>
                </a:solidFill>
                <a:latin typeface="Tahoma" pitchFamily="34" charset="0"/>
                <a:cs typeface="Tahoma" pitchFamily="34" charset="0"/>
              </a:rPr>
              <a:t>By 2014, </a:t>
            </a:r>
            <a:r>
              <a:rPr lang="en-US" altLang="ko-KR" sz="2000">
                <a:solidFill>
                  <a:srgbClr val="A50021"/>
                </a:solidFill>
                <a:latin typeface="Tahoma" pitchFamily="34" charset="0"/>
                <a:cs typeface="Tahoma" pitchFamily="34" charset="0"/>
              </a:rPr>
              <a:t>around </a:t>
            </a:r>
            <a:r>
              <a:rPr lang="en-US" altLang="ko-KR" sz="2000" smtClean="0">
                <a:solidFill>
                  <a:srgbClr val="A50021"/>
                </a:solidFill>
                <a:latin typeface="Tahoma" pitchFamily="34" charset="0"/>
                <a:cs typeface="Tahoma" pitchFamily="34" charset="0"/>
              </a:rPr>
              <a:t>274 </a:t>
            </a:r>
            <a:r>
              <a:rPr lang="en-US" altLang="ko-KR" sz="2000" dirty="0">
                <a:solidFill>
                  <a:srgbClr val="A50021"/>
                </a:solidFill>
                <a:latin typeface="Tahoma" pitchFamily="34" charset="0"/>
                <a:cs typeface="Tahoma" pitchFamily="34" charset="0"/>
              </a:rPr>
              <a:t>million dollars of budget saving are expected by applying </a:t>
            </a:r>
            <a:r>
              <a:rPr lang="en-US" altLang="ko-KR" sz="2000" dirty="0" err="1">
                <a:solidFill>
                  <a:srgbClr val="A50021"/>
                </a:solidFill>
                <a:latin typeface="Tahoma" pitchFamily="34" charset="0"/>
                <a:cs typeface="Tahoma" pitchFamily="34" charset="0"/>
              </a:rPr>
              <a:t>eGovframe</a:t>
            </a:r>
            <a:r>
              <a:rPr lang="en-US" altLang="ko-KR" sz="2000" dirty="0">
                <a:solidFill>
                  <a:srgbClr val="A50021"/>
                </a:solidFill>
                <a:latin typeface="Tahoma" pitchFamily="34" charset="0"/>
                <a:cs typeface="Tahoma" pitchFamily="34" charset="0"/>
              </a:rPr>
              <a:t> to e-Government projects</a:t>
            </a:r>
            <a:endParaRPr lang="ko-KR" altLang="ko-KR" sz="2000" dirty="0">
              <a:solidFill>
                <a:srgbClr val="A50021"/>
              </a:solidFill>
              <a:latin typeface="Tahoma" pitchFamily="34" charset="0"/>
              <a:cs typeface="Tahoma" pitchFamily="34" charset="0"/>
            </a:endParaRPr>
          </a:p>
          <a:p>
            <a:endParaRPr lang="ko-KR" altLang="en-US" sz="2000" dirty="0">
              <a:latin typeface="Tahoma" pitchFamily="34" charset="0"/>
              <a:cs typeface="Tahoma" pitchFamily="34" charset="0"/>
            </a:endParaRPr>
          </a:p>
        </p:txBody>
      </p:sp>
      <p:sp>
        <p:nvSpPr>
          <p:cNvPr id="7" name="Rectangle 18"/>
          <p:cNvSpPr>
            <a:spLocks noChangeArrowheads="1"/>
          </p:cNvSpPr>
          <p:nvPr/>
        </p:nvSpPr>
        <p:spPr bwMode="gray">
          <a:xfrm>
            <a:off x="2500298" y="1714488"/>
            <a:ext cx="4635572" cy="374571"/>
          </a:xfrm>
          <a:prstGeom prst="roundRect">
            <a:avLst/>
          </a:prstGeom>
          <a:noFill/>
          <a:ln>
            <a:noFill/>
            <a:headEnd/>
            <a:tailEnd/>
          </a:ln>
          <a:effectLst/>
        </p:spPr>
        <p:style>
          <a:lnRef idx="3">
            <a:schemeClr val="lt1"/>
          </a:lnRef>
          <a:fillRef idx="1">
            <a:schemeClr val="accent5"/>
          </a:fillRef>
          <a:effectRef idx="1">
            <a:schemeClr val="accent5"/>
          </a:effectRef>
          <a:fontRef idx="minor">
            <a:schemeClr val="lt1"/>
          </a:fontRef>
        </p:style>
        <p:txBody>
          <a:bodyPr wrap="square">
            <a:spAutoFit/>
          </a:bodyPr>
          <a:lstStyle>
            <a:defPPr>
              <a:defRPr lang="ko-KR"/>
            </a:defPPr>
            <a:lvl1pPr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1pPr>
            <a:lvl2pPr marL="4572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2pPr>
            <a:lvl3pPr marL="9144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3pPr>
            <a:lvl4pPr marL="13716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4pPr>
            <a:lvl5pPr marL="1828800" algn="l" rtl="0" fontAlgn="base" latinLnBrk="1">
              <a:spcBef>
                <a:spcPct val="0"/>
              </a:spcBef>
              <a:spcAft>
                <a:spcPct val="0"/>
              </a:spcAft>
              <a:defRPr kumimoji="1" sz="1400" kern="1200">
                <a:solidFill>
                  <a:srgbClr val="000000"/>
                </a:solidFill>
                <a:latin typeface="HY견고딕" pitchFamily="18" charset="-127"/>
                <a:ea typeface="굴림" pitchFamily="50" charset="-127"/>
                <a:cs typeface="+mn-cs"/>
              </a:defRPr>
            </a:lvl5pPr>
            <a:lvl6pPr marL="2286000" algn="l" defTabSz="914400" rtl="0" eaLnBrk="1" latinLnBrk="1" hangingPunct="1">
              <a:defRPr kumimoji="1" sz="1400" kern="1200">
                <a:solidFill>
                  <a:srgbClr val="000000"/>
                </a:solidFill>
                <a:latin typeface="HY견고딕" pitchFamily="18" charset="-127"/>
                <a:ea typeface="굴림" pitchFamily="50" charset="-127"/>
                <a:cs typeface="+mn-cs"/>
              </a:defRPr>
            </a:lvl6pPr>
            <a:lvl7pPr marL="2743200" algn="l" defTabSz="914400" rtl="0" eaLnBrk="1" latinLnBrk="1" hangingPunct="1">
              <a:defRPr kumimoji="1" sz="1400" kern="1200">
                <a:solidFill>
                  <a:srgbClr val="000000"/>
                </a:solidFill>
                <a:latin typeface="HY견고딕" pitchFamily="18" charset="-127"/>
                <a:ea typeface="굴림" pitchFamily="50" charset="-127"/>
                <a:cs typeface="+mn-cs"/>
              </a:defRPr>
            </a:lvl7pPr>
            <a:lvl8pPr marL="3200400" algn="l" defTabSz="914400" rtl="0" eaLnBrk="1" latinLnBrk="1" hangingPunct="1">
              <a:defRPr kumimoji="1" sz="1400" kern="1200">
                <a:solidFill>
                  <a:srgbClr val="000000"/>
                </a:solidFill>
                <a:latin typeface="HY견고딕" pitchFamily="18" charset="-127"/>
                <a:ea typeface="굴림" pitchFamily="50" charset="-127"/>
                <a:cs typeface="+mn-cs"/>
              </a:defRPr>
            </a:lvl8pPr>
            <a:lvl9pPr marL="3657600" algn="l" defTabSz="914400" rtl="0" eaLnBrk="1" latinLnBrk="1" hangingPunct="1">
              <a:defRPr kumimoji="1" sz="1400" kern="1200">
                <a:solidFill>
                  <a:srgbClr val="000000"/>
                </a:solidFill>
                <a:latin typeface="HY견고딕" pitchFamily="18" charset="-127"/>
                <a:ea typeface="굴림" pitchFamily="50" charset="-127"/>
                <a:cs typeface="+mn-cs"/>
              </a:defRPr>
            </a:lvl9pPr>
          </a:lstStyle>
          <a:p>
            <a:pPr algn="ctr">
              <a:spcBef>
                <a:spcPct val="50000"/>
              </a:spcBef>
              <a:defRPr/>
            </a:pPr>
            <a:r>
              <a:rPr lang="en-US" altLang="ko-KR" sz="1600" dirty="0" smtClean="0">
                <a:latin typeface="Tahoma" pitchFamily="34" charset="0"/>
                <a:ea typeface="맑은 고딕" pitchFamily="50" charset="-127"/>
                <a:cs typeface="Tahoma" pitchFamily="34" charset="0"/>
              </a:rPr>
              <a:t>&lt; Yearly improvement effects of productivity &gt;</a:t>
            </a:r>
            <a:endParaRPr lang="ko-KR" altLang="en-US" sz="1600" dirty="0">
              <a:latin typeface="Tahoma" pitchFamily="34" charset="0"/>
              <a:ea typeface="맑은 고딕" pitchFamily="50" charset="-127"/>
              <a:cs typeface="Tahoma" pitchFamily="34" charset="0"/>
            </a:endParaRPr>
          </a:p>
        </p:txBody>
      </p:sp>
      <p:grpSp>
        <p:nvGrpSpPr>
          <p:cNvPr id="5" name="그룹 130"/>
          <p:cNvGrpSpPr>
            <a:grpSpLocks/>
          </p:cNvGrpSpPr>
          <p:nvPr/>
        </p:nvGrpSpPr>
        <p:grpSpPr bwMode="auto">
          <a:xfrm>
            <a:off x="395536" y="3429000"/>
            <a:ext cx="7484494" cy="3278165"/>
            <a:chOff x="0" y="0"/>
            <a:chExt cx="9059885" cy="6019523"/>
          </a:xfrm>
        </p:grpSpPr>
        <p:sp>
          <p:nvSpPr>
            <p:cNvPr id="8" name="직사각형 7"/>
            <p:cNvSpPr/>
            <p:nvPr/>
          </p:nvSpPr>
          <p:spPr>
            <a:xfrm>
              <a:off x="395284" y="476311"/>
              <a:ext cx="792155" cy="478851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2000">
                <a:latin typeface="Tahoma" pitchFamily="34" charset="0"/>
                <a:cs typeface="Tahoma" pitchFamily="34" charset="0"/>
              </a:endParaRPr>
            </a:p>
          </p:txBody>
        </p:sp>
        <p:sp>
          <p:nvSpPr>
            <p:cNvPr id="9" name="직사각형 8"/>
            <p:cNvSpPr/>
            <p:nvPr/>
          </p:nvSpPr>
          <p:spPr>
            <a:xfrm>
              <a:off x="1692259" y="782739"/>
              <a:ext cx="792156" cy="448208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2000">
                <a:latin typeface="Tahoma" pitchFamily="34" charset="0"/>
                <a:cs typeface="Tahoma" pitchFamily="34" charset="0"/>
              </a:endParaRPr>
            </a:p>
          </p:txBody>
        </p:sp>
        <p:sp>
          <p:nvSpPr>
            <p:cNvPr id="10" name="직사각형 9"/>
            <p:cNvSpPr/>
            <p:nvPr/>
          </p:nvSpPr>
          <p:spPr>
            <a:xfrm>
              <a:off x="3020984" y="908167"/>
              <a:ext cx="792155" cy="435666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2000">
                <a:latin typeface="Tahoma" pitchFamily="34" charset="0"/>
                <a:cs typeface="Tahoma" pitchFamily="34" charset="0"/>
              </a:endParaRPr>
            </a:p>
          </p:txBody>
        </p:sp>
        <p:sp>
          <p:nvSpPr>
            <p:cNvPr id="11" name="직사각형 10"/>
            <p:cNvSpPr/>
            <p:nvPr/>
          </p:nvSpPr>
          <p:spPr>
            <a:xfrm>
              <a:off x="4343359" y="1070113"/>
              <a:ext cx="792156" cy="419471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2000">
                <a:latin typeface="Tahoma" pitchFamily="34" charset="0"/>
                <a:cs typeface="Tahoma" pitchFamily="34" charset="0"/>
              </a:endParaRPr>
            </a:p>
          </p:txBody>
        </p:sp>
        <p:sp>
          <p:nvSpPr>
            <p:cNvPr id="12" name="직사각형 11"/>
            <p:cNvSpPr/>
            <p:nvPr/>
          </p:nvSpPr>
          <p:spPr>
            <a:xfrm>
              <a:off x="395284" y="3392925"/>
              <a:ext cx="792155" cy="1871903"/>
            </a:xfrm>
            <a:prstGeom prst="rect">
              <a:avLst/>
            </a:prstGeom>
            <a:solidFill>
              <a:srgbClr val="00B050"/>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ko-KR" altLang="en-US" sz="1400">
                <a:latin typeface="Tahoma" pitchFamily="34" charset="0"/>
                <a:cs typeface="Tahoma" pitchFamily="34" charset="0"/>
              </a:endParaRPr>
            </a:p>
          </p:txBody>
        </p:sp>
        <p:sp>
          <p:nvSpPr>
            <p:cNvPr id="13" name="직사각형 12"/>
            <p:cNvSpPr/>
            <p:nvPr/>
          </p:nvSpPr>
          <p:spPr>
            <a:xfrm>
              <a:off x="1692259" y="3537406"/>
              <a:ext cx="792156" cy="1727422"/>
            </a:xfrm>
            <a:prstGeom prst="rect">
              <a:avLst/>
            </a:prstGeom>
            <a:solidFill>
              <a:srgbClr val="00B050"/>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ko-KR" altLang="en-US" sz="1400">
                <a:latin typeface="Tahoma" pitchFamily="34" charset="0"/>
                <a:cs typeface="Tahoma" pitchFamily="34" charset="0"/>
              </a:endParaRPr>
            </a:p>
          </p:txBody>
        </p:sp>
        <p:sp>
          <p:nvSpPr>
            <p:cNvPr id="14" name="직사각형 13"/>
            <p:cNvSpPr/>
            <p:nvPr/>
          </p:nvSpPr>
          <p:spPr>
            <a:xfrm>
              <a:off x="3020984" y="3608853"/>
              <a:ext cx="792155" cy="1655975"/>
            </a:xfrm>
            <a:prstGeom prst="rect">
              <a:avLst/>
            </a:prstGeom>
            <a:solidFill>
              <a:srgbClr val="00B050"/>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ko-KR" altLang="en-US" sz="1400">
                <a:latin typeface="Tahoma" pitchFamily="34" charset="0"/>
                <a:cs typeface="Tahoma" pitchFamily="34" charset="0"/>
              </a:endParaRPr>
            </a:p>
          </p:txBody>
        </p:sp>
        <p:sp>
          <p:nvSpPr>
            <p:cNvPr id="15" name="직사각형 14"/>
            <p:cNvSpPr/>
            <p:nvPr/>
          </p:nvSpPr>
          <p:spPr>
            <a:xfrm>
              <a:off x="4343359" y="3680299"/>
              <a:ext cx="792156" cy="1584529"/>
            </a:xfrm>
            <a:prstGeom prst="rect">
              <a:avLst/>
            </a:prstGeom>
            <a:solidFill>
              <a:srgbClr val="00B050"/>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ko-KR" altLang="en-US" sz="1400">
                <a:latin typeface="Tahoma" pitchFamily="34" charset="0"/>
                <a:cs typeface="Tahoma" pitchFamily="34" charset="0"/>
              </a:endParaRPr>
            </a:p>
          </p:txBody>
        </p:sp>
        <p:sp>
          <p:nvSpPr>
            <p:cNvPr id="16" name="직사각형 15"/>
            <p:cNvSpPr/>
            <p:nvPr/>
          </p:nvSpPr>
          <p:spPr>
            <a:xfrm>
              <a:off x="395284" y="5193382"/>
              <a:ext cx="792155" cy="71446"/>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400">
                <a:latin typeface="Tahoma" pitchFamily="34" charset="0"/>
                <a:cs typeface="Tahoma" pitchFamily="34" charset="0"/>
              </a:endParaRPr>
            </a:p>
          </p:txBody>
        </p:sp>
        <p:sp>
          <p:nvSpPr>
            <p:cNvPr id="17" name="직사각형 16"/>
            <p:cNvSpPr/>
            <p:nvPr/>
          </p:nvSpPr>
          <p:spPr>
            <a:xfrm>
              <a:off x="1692259" y="5121935"/>
              <a:ext cx="792156" cy="142893"/>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400">
                <a:latin typeface="Tahoma" pitchFamily="34" charset="0"/>
                <a:cs typeface="Tahoma" pitchFamily="34" charset="0"/>
              </a:endParaRPr>
            </a:p>
          </p:txBody>
        </p:sp>
        <p:sp>
          <p:nvSpPr>
            <p:cNvPr id="18" name="직사각형 17"/>
            <p:cNvSpPr/>
            <p:nvPr/>
          </p:nvSpPr>
          <p:spPr>
            <a:xfrm>
              <a:off x="3020984" y="4936174"/>
              <a:ext cx="792155" cy="32865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400">
                <a:latin typeface="Tahoma" pitchFamily="34" charset="0"/>
                <a:cs typeface="Tahoma" pitchFamily="34" charset="0"/>
              </a:endParaRPr>
            </a:p>
          </p:txBody>
        </p:sp>
        <p:sp>
          <p:nvSpPr>
            <p:cNvPr id="19" name="직사각형 18"/>
            <p:cNvSpPr/>
            <p:nvPr/>
          </p:nvSpPr>
          <p:spPr>
            <a:xfrm>
              <a:off x="4343359" y="4761526"/>
              <a:ext cx="792156" cy="503302"/>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400">
                <a:latin typeface="Tahoma" pitchFamily="34" charset="0"/>
                <a:cs typeface="Tahoma" pitchFamily="34" charset="0"/>
              </a:endParaRPr>
            </a:p>
          </p:txBody>
        </p:sp>
        <p:cxnSp>
          <p:nvCxnSpPr>
            <p:cNvPr id="20" name="직선 연결선 19"/>
            <p:cNvCxnSpPr>
              <a:stCxn id="16" idx="0"/>
              <a:endCxn id="17" idx="0"/>
            </p:cNvCxnSpPr>
            <p:nvPr/>
          </p:nvCxnSpPr>
          <p:spPr>
            <a:xfrm flipV="1">
              <a:off x="792156" y="5121935"/>
              <a:ext cx="1295388" cy="71447"/>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직선 연결선 20"/>
            <p:cNvCxnSpPr>
              <a:stCxn id="17" idx="0"/>
              <a:endCxn id="18" idx="0"/>
            </p:cNvCxnSpPr>
            <p:nvPr/>
          </p:nvCxnSpPr>
          <p:spPr>
            <a:xfrm flipV="1">
              <a:off x="2087543" y="4936174"/>
              <a:ext cx="1330312" cy="185761"/>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18" idx="0"/>
              <a:endCxn id="19" idx="0"/>
            </p:cNvCxnSpPr>
            <p:nvPr/>
          </p:nvCxnSpPr>
          <p:spPr>
            <a:xfrm flipV="1">
              <a:off x="3417856" y="4761526"/>
              <a:ext cx="1320788" cy="174647"/>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3" name="직사각형 22"/>
            <p:cNvSpPr/>
            <p:nvPr/>
          </p:nvSpPr>
          <p:spPr>
            <a:xfrm>
              <a:off x="5707009" y="1151086"/>
              <a:ext cx="792155" cy="411374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2000">
                <a:latin typeface="Tahoma" pitchFamily="34" charset="0"/>
                <a:cs typeface="Tahoma" pitchFamily="34" charset="0"/>
              </a:endParaRPr>
            </a:p>
          </p:txBody>
        </p:sp>
        <p:sp>
          <p:nvSpPr>
            <p:cNvPr id="24" name="직사각형 23"/>
            <p:cNvSpPr/>
            <p:nvPr/>
          </p:nvSpPr>
          <p:spPr>
            <a:xfrm>
              <a:off x="5707009" y="3824781"/>
              <a:ext cx="792155" cy="1440047"/>
            </a:xfrm>
            <a:prstGeom prst="rect">
              <a:avLst/>
            </a:prstGeom>
            <a:solidFill>
              <a:srgbClr val="00B050"/>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ko-KR" altLang="en-US" sz="1400">
                <a:latin typeface="Tahoma" pitchFamily="34" charset="0"/>
                <a:cs typeface="Tahoma" pitchFamily="34" charset="0"/>
              </a:endParaRPr>
            </a:p>
          </p:txBody>
        </p:sp>
        <p:sp>
          <p:nvSpPr>
            <p:cNvPr id="25" name="직사각형 24"/>
            <p:cNvSpPr/>
            <p:nvPr/>
          </p:nvSpPr>
          <p:spPr>
            <a:xfrm>
              <a:off x="5707009" y="4688492"/>
              <a:ext cx="792155" cy="576336"/>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400">
                <a:latin typeface="Tahoma" pitchFamily="34" charset="0"/>
                <a:cs typeface="Tahoma" pitchFamily="34" charset="0"/>
              </a:endParaRPr>
            </a:p>
          </p:txBody>
        </p:sp>
        <p:cxnSp>
          <p:nvCxnSpPr>
            <p:cNvPr id="26" name="직선 연결선 25"/>
            <p:cNvCxnSpPr>
              <a:stCxn id="12" idx="0"/>
              <a:endCxn id="13" idx="0"/>
            </p:cNvCxnSpPr>
            <p:nvPr/>
          </p:nvCxnSpPr>
          <p:spPr>
            <a:xfrm>
              <a:off x="792156" y="3392925"/>
              <a:ext cx="1295388" cy="144481"/>
            </a:xfrm>
            <a:prstGeom prst="line">
              <a:avLst/>
            </a:prstGeom>
            <a:ln w="28575">
              <a:solidFill>
                <a:srgbClr val="00B0F0"/>
              </a:solidFill>
              <a:prstDash val="dashDot"/>
            </a:ln>
          </p:spPr>
          <p:style>
            <a:lnRef idx="1">
              <a:schemeClr val="accent1"/>
            </a:lnRef>
            <a:fillRef idx="0">
              <a:schemeClr val="accent1"/>
            </a:fillRef>
            <a:effectRef idx="0">
              <a:schemeClr val="accent1"/>
            </a:effectRef>
            <a:fontRef idx="minor">
              <a:schemeClr val="tx1"/>
            </a:fontRef>
          </p:style>
        </p:cxnSp>
        <p:cxnSp>
          <p:nvCxnSpPr>
            <p:cNvPr id="27" name="직선 연결선 26"/>
            <p:cNvCxnSpPr>
              <a:stCxn id="13" idx="0"/>
              <a:endCxn id="14" idx="0"/>
            </p:cNvCxnSpPr>
            <p:nvPr/>
          </p:nvCxnSpPr>
          <p:spPr>
            <a:xfrm>
              <a:off x="2087543" y="3537406"/>
              <a:ext cx="1330312" cy="71447"/>
            </a:xfrm>
            <a:prstGeom prst="line">
              <a:avLst/>
            </a:prstGeom>
            <a:ln w="28575">
              <a:solidFill>
                <a:srgbClr val="00B0F0"/>
              </a:solidFill>
              <a:prstDash val="dashDot"/>
            </a:ln>
          </p:spPr>
          <p:style>
            <a:lnRef idx="1">
              <a:schemeClr val="accent1"/>
            </a:lnRef>
            <a:fillRef idx="0">
              <a:schemeClr val="accent1"/>
            </a:fillRef>
            <a:effectRef idx="0">
              <a:schemeClr val="accent1"/>
            </a:effectRef>
            <a:fontRef idx="minor">
              <a:schemeClr val="tx1"/>
            </a:fontRef>
          </p:style>
        </p:cxnSp>
        <p:cxnSp>
          <p:nvCxnSpPr>
            <p:cNvPr id="28" name="직선 연결선 27"/>
            <p:cNvCxnSpPr>
              <a:stCxn id="14" idx="0"/>
              <a:endCxn id="15" idx="0"/>
            </p:cNvCxnSpPr>
            <p:nvPr/>
          </p:nvCxnSpPr>
          <p:spPr>
            <a:xfrm>
              <a:off x="3417856" y="3608853"/>
              <a:ext cx="1320788" cy="71446"/>
            </a:xfrm>
            <a:prstGeom prst="line">
              <a:avLst/>
            </a:prstGeom>
            <a:ln w="28575">
              <a:solidFill>
                <a:srgbClr val="00B0F0"/>
              </a:solidFill>
              <a:prstDash val="dashDot"/>
            </a:ln>
          </p:spPr>
          <p:style>
            <a:lnRef idx="1">
              <a:schemeClr val="accent1"/>
            </a:lnRef>
            <a:fillRef idx="0">
              <a:schemeClr val="accent1"/>
            </a:fillRef>
            <a:effectRef idx="0">
              <a:schemeClr val="accent1"/>
            </a:effectRef>
            <a:fontRef idx="minor">
              <a:schemeClr val="tx1"/>
            </a:fontRef>
          </p:style>
        </p:cxnSp>
        <p:cxnSp>
          <p:nvCxnSpPr>
            <p:cNvPr id="29" name="직선 연결선 28"/>
            <p:cNvCxnSpPr>
              <a:stCxn id="15" idx="0"/>
              <a:endCxn id="24" idx="0"/>
            </p:cNvCxnSpPr>
            <p:nvPr/>
          </p:nvCxnSpPr>
          <p:spPr>
            <a:xfrm>
              <a:off x="4738643" y="3680299"/>
              <a:ext cx="1365237" cy="144482"/>
            </a:xfrm>
            <a:prstGeom prst="line">
              <a:avLst/>
            </a:prstGeom>
            <a:ln w="28575">
              <a:solidFill>
                <a:srgbClr val="00B0F0"/>
              </a:solidFill>
              <a:prstDash val="dashDot"/>
            </a:ln>
          </p:spPr>
          <p:style>
            <a:lnRef idx="1">
              <a:schemeClr val="accent1"/>
            </a:lnRef>
            <a:fillRef idx="0">
              <a:schemeClr val="accent1"/>
            </a:fillRef>
            <a:effectRef idx="0">
              <a:schemeClr val="accent1"/>
            </a:effectRef>
            <a:fontRef idx="minor">
              <a:schemeClr val="tx1"/>
            </a:fontRef>
          </p:style>
        </p:cxnSp>
        <p:cxnSp>
          <p:nvCxnSpPr>
            <p:cNvPr id="30" name="직선 연결선 29"/>
            <p:cNvCxnSpPr>
              <a:stCxn id="19" idx="0"/>
              <a:endCxn id="25" idx="0"/>
            </p:cNvCxnSpPr>
            <p:nvPr/>
          </p:nvCxnSpPr>
          <p:spPr>
            <a:xfrm flipV="1">
              <a:off x="4738643" y="4688492"/>
              <a:ext cx="1365237" cy="7303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1" name="직선 연결선 30"/>
            <p:cNvCxnSpPr>
              <a:stCxn id="8" idx="0"/>
              <a:endCxn id="9" idx="0"/>
            </p:cNvCxnSpPr>
            <p:nvPr/>
          </p:nvCxnSpPr>
          <p:spPr>
            <a:xfrm>
              <a:off x="792156" y="476311"/>
              <a:ext cx="1295388" cy="306427"/>
            </a:xfrm>
            <a:prstGeom prst="line">
              <a:avLst/>
            </a:prstGeom>
            <a:ln w="28575">
              <a:solidFill>
                <a:srgbClr val="92D050"/>
              </a:solidFill>
              <a:prstDash val="lgDashDot"/>
            </a:ln>
          </p:spPr>
          <p:style>
            <a:lnRef idx="1">
              <a:schemeClr val="accent1"/>
            </a:lnRef>
            <a:fillRef idx="0">
              <a:schemeClr val="accent1"/>
            </a:fillRef>
            <a:effectRef idx="0">
              <a:schemeClr val="accent1"/>
            </a:effectRef>
            <a:fontRef idx="minor">
              <a:schemeClr val="tx1"/>
            </a:fontRef>
          </p:style>
        </p:cxnSp>
        <p:cxnSp>
          <p:nvCxnSpPr>
            <p:cNvPr id="32" name="직선 연결선 31"/>
            <p:cNvCxnSpPr>
              <a:stCxn id="9" idx="0"/>
              <a:endCxn id="10" idx="0"/>
            </p:cNvCxnSpPr>
            <p:nvPr/>
          </p:nvCxnSpPr>
          <p:spPr>
            <a:xfrm>
              <a:off x="2087543" y="782739"/>
              <a:ext cx="1330312" cy="125428"/>
            </a:xfrm>
            <a:prstGeom prst="line">
              <a:avLst/>
            </a:prstGeom>
            <a:ln w="28575">
              <a:solidFill>
                <a:srgbClr val="92D050"/>
              </a:solidFill>
              <a:prstDash val="lgDashDot"/>
            </a:ln>
          </p:spPr>
          <p:style>
            <a:lnRef idx="1">
              <a:schemeClr val="accent1"/>
            </a:lnRef>
            <a:fillRef idx="0">
              <a:schemeClr val="accent1"/>
            </a:fillRef>
            <a:effectRef idx="0">
              <a:schemeClr val="accent1"/>
            </a:effectRef>
            <a:fontRef idx="minor">
              <a:schemeClr val="tx1"/>
            </a:fontRef>
          </p:style>
        </p:cxnSp>
        <p:cxnSp>
          <p:nvCxnSpPr>
            <p:cNvPr id="33" name="직선 연결선 32"/>
            <p:cNvCxnSpPr>
              <a:stCxn id="10" idx="0"/>
              <a:endCxn id="11" idx="0"/>
            </p:cNvCxnSpPr>
            <p:nvPr/>
          </p:nvCxnSpPr>
          <p:spPr>
            <a:xfrm>
              <a:off x="3417856" y="908167"/>
              <a:ext cx="1320788" cy="161946"/>
            </a:xfrm>
            <a:prstGeom prst="line">
              <a:avLst/>
            </a:prstGeom>
            <a:ln w="28575">
              <a:solidFill>
                <a:srgbClr val="92D050"/>
              </a:solidFill>
              <a:prstDash val="lgDashDot"/>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11" idx="0"/>
              <a:endCxn id="23" idx="0"/>
            </p:cNvCxnSpPr>
            <p:nvPr/>
          </p:nvCxnSpPr>
          <p:spPr>
            <a:xfrm>
              <a:off x="4738643" y="1070113"/>
              <a:ext cx="1365237" cy="80973"/>
            </a:xfrm>
            <a:prstGeom prst="line">
              <a:avLst/>
            </a:prstGeom>
            <a:ln w="28575">
              <a:solidFill>
                <a:srgbClr val="92D050"/>
              </a:solidFill>
              <a:prstDash val="lgDashDot"/>
            </a:ln>
          </p:spPr>
          <p:style>
            <a:lnRef idx="1">
              <a:schemeClr val="accent1"/>
            </a:lnRef>
            <a:fillRef idx="0">
              <a:schemeClr val="accent1"/>
            </a:fillRef>
            <a:effectRef idx="0">
              <a:schemeClr val="accent1"/>
            </a:effectRef>
            <a:fontRef idx="minor">
              <a:schemeClr val="tx1"/>
            </a:fontRef>
          </p:style>
        </p:cxnSp>
        <p:sp>
          <p:nvSpPr>
            <p:cNvPr id="35" name="TextBox 53"/>
            <p:cNvSpPr txBox="1">
              <a:spLocks noChangeArrowheads="1"/>
            </p:cNvSpPr>
            <p:nvPr/>
          </p:nvSpPr>
          <p:spPr bwMode="auto">
            <a:xfrm>
              <a:off x="433149" y="5454368"/>
              <a:ext cx="696997" cy="565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400">
                  <a:latin typeface="Tahoma" pitchFamily="34" charset="0"/>
                  <a:ea typeface="HY헤드라인M" pitchFamily="18" charset="-127"/>
                  <a:cs typeface="Tahoma" pitchFamily="34" charset="0"/>
                </a:rPr>
                <a:t>2010</a:t>
              </a:r>
              <a:endParaRPr lang="ko-KR" altLang="en-US" sz="1400">
                <a:latin typeface="Tahoma" pitchFamily="34" charset="0"/>
                <a:ea typeface="HY헤드라인M" pitchFamily="18" charset="-127"/>
                <a:cs typeface="Tahoma" pitchFamily="34" charset="0"/>
              </a:endParaRPr>
            </a:p>
          </p:txBody>
        </p:sp>
        <p:sp>
          <p:nvSpPr>
            <p:cNvPr id="36" name="TextBox 56"/>
            <p:cNvSpPr txBox="1">
              <a:spLocks noChangeArrowheads="1"/>
            </p:cNvSpPr>
            <p:nvPr/>
          </p:nvSpPr>
          <p:spPr bwMode="auto">
            <a:xfrm>
              <a:off x="1729291" y="5454368"/>
              <a:ext cx="696997" cy="565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400">
                  <a:latin typeface="Tahoma" pitchFamily="34" charset="0"/>
                  <a:ea typeface="HY헤드라인M" pitchFamily="18" charset="-127"/>
                  <a:cs typeface="Tahoma" pitchFamily="34" charset="0"/>
                </a:rPr>
                <a:t>2011</a:t>
              </a:r>
              <a:endParaRPr lang="ko-KR" altLang="en-US" sz="1400">
                <a:latin typeface="Tahoma" pitchFamily="34" charset="0"/>
                <a:ea typeface="HY헤드라인M" pitchFamily="18" charset="-127"/>
                <a:cs typeface="Tahoma" pitchFamily="34" charset="0"/>
              </a:endParaRPr>
            </a:p>
          </p:txBody>
        </p:sp>
        <p:sp>
          <p:nvSpPr>
            <p:cNvPr id="37" name="TextBox 57"/>
            <p:cNvSpPr txBox="1">
              <a:spLocks noChangeArrowheads="1"/>
            </p:cNvSpPr>
            <p:nvPr/>
          </p:nvSpPr>
          <p:spPr bwMode="auto">
            <a:xfrm>
              <a:off x="3059344" y="5454368"/>
              <a:ext cx="696997" cy="565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400">
                  <a:latin typeface="Tahoma" pitchFamily="34" charset="0"/>
                  <a:ea typeface="HY헤드라인M" pitchFamily="18" charset="-127"/>
                  <a:cs typeface="Tahoma" pitchFamily="34" charset="0"/>
                </a:rPr>
                <a:t>2012</a:t>
              </a:r>
              <a:endParaRPr lang="ko-KR" altLang="en-US" sz="1400">
                <a:latin typeface="Tahoma" pitchFamily="34" charset="0"/>
                <a:ea typeface="HY헤드라인M" pitchFamily="18" charset="-127"/>
                <a:cs typeface="Tahoma" pitchFamily="34" charset="0"/>
              </a:endParaRPr>
            </a:p>
          </p:txBody>
        </p:sp>
        <p:sp>
          <p:nvSpPr>
            <p:cNvPr id="38" name="TextBox 58"/>
            <p:cNvSpPr txBox="1">
              <a:spLocks noChangeArrowheads="1"/>
            </p:cNvSpPr>
            <p:nvPr/>
          </p:nvSpPr>
          <p:spPr bwMode="auto">
            <a:xfrm>
              <a:off x="4380889" y="5454368"/>
              <a:ext cx="696997" cy="565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400">
                  <a:latin typeface="Tahoma" pitchFamily="34" charset="0"/>
                  <a:ea typeface="HY헤드라인M" pitchFamily="18" charset="-127"/>
                  <a:cs typeface="Tahoma" pitchFamily="34" charset="0"/>
                </a:rPr>
                <a:t>2013</a:t>
              </a:r>
              <a:endParaRPr lang="ko-KR" altLang="en-US" sz="1400">
                <a:latin typeface="Tahoma" pitchFamily="34" charset="0"/>
                <a:ea typeface="HY헤드라인M" pitchFamily="18" charset="-127"/>
                <a:cs typeface="Tahoma" pitchFamily="34" charset="0"/>
              </a:endParaRPr>
            </a:p>
          </p:txBody>
        </p:sp>
        <p:sp>
          <p:nvSpPr>
            <p:cNvPr id="39" name="TextBox 59"/>
            <p:cNvSpPr txBox="1">
              <a:spLocks noChangeArrowheads="1"/>
            </p:cNvSpPr>
            <p:nvPr/>
          </p:nvSpPr>
          <p:spPr bwMode="auto">
            <a:xfrm>
              <a:off x="5744723" y="5454368"/>
              <a:ext cx="696997" cy="565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400">
                  <a:latin typeface="Tahoma" pitchFamily="34" charset="0"/>
                  <a:ea typeface="HY헤드라인M" pitchFamily="18" charset="-127"/>
                  <a:cs typeface="Tahoma" pitchFamily="34" charset="0"/>
                </a:rPr>
                <a:t>2014</a:t>
              </a:r>
              <a:endParaRPr lang="ko-KR" altLang="en-US" sz="1400">
                <a:latin typeface="Tahoma" pitchFamily="34" charset="0"/>
                <a:ea typeface="HY헤드라인M" pitchFamily="18" charset="-127"/>
                <a:cs typeface="Tahoma" pitchFamily="34" charset="0"/>
              </a:endParaRPr>
            </a:p>
          </p:txBody>
        </p:sp>
        <p:cxnSp>
          <p:nvCxnSpPr>
            <p:cNvPr id="40" name="직선 연결선 39"/>
            <p:cNvCxnSpPr>
              <a:stCxn id="25" idx="0"/>
            </p:cNvCxnSpPr>
            <p:nvPr/>
          </p:nvCxnSpPr>
          <p:spPr>
            <a:xfrm>
              <a:off x="6103880" y="4688492"/>
              <a:ext cx="1042977"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1" name="직선 연결선 40"/>
            <p:cNvCxnSpPr>
              <a:stCxn id="24" idx="0"/>
            </p:cNvCxnSpPr>
            <p:nvPr/>
          </p:nvCxnSpPr>
          <p:spPr>
            <a:xfrm>
              <a:off x="6103880" y="3824781"/>
              <a:ext cx="827079" cy="0"/>
            </a:xfrm>
            <a:prstGeom prst="line">
              <a:avLst/>
            </a:prstGeom>
            <a:ln w="28575">
              <a:solidFill>
                <a:srgbClr val="00B0F0"/>
              </a:solidFill>
              <a:prstDash val="dashDot"/>
            </a:ln>
          </p:spPr>
          <p:style>
            <a:lnRef idx="1">
              <a:schemeClr val="accent1"/>
            </a:lnRef>
            <a:fillRef idx="0">
              <a:schemeClr val="accent1"/>
            </a:fillRef>
            <a:effectRef idx="0">
              <a:schemeClr val="accent1"/>
            </a:effectRef>
            <a:fontRef idx="minor">
              <a:schemeClr val="tx1"/>
            </a:fontRef>
          </p:style>
        </p:cxnSp>
        <p:cxnSp>
          <p:nvCxnSpPr>
            <p:cNvPr id="42" name="직선 연결선 41"/>
            <p:cNvCxnSpPr>
              <a:stCxn id="23" idx="0"/>
            </p:cNvCxnSpPr>
            <p:nvPr/>
          </p:nvCxnSpPr>
          <p:spPr>
            <a:xfrm>
              <a:off x="6103880" y="1151086"/>
              <a:ext cx="520695" cy="0"/>
            </a:xfrm>
            <a:prstGeom prst="line">
              <a:avLst/>
            </a:prstGeom>
            <a:ln w="28575">
              <a:solidFill>
                <a:srgbClr val="92D050"/>
              </a:solidFill>
              <a:prstDash val="lgDashDot"/>
            </a:ln>
          </p:spPr>
          <p:style>
            <a:lnRef idx="1">
              <a:schemeClr val="accent1"/>
            </a:lnRef>
            <a:fillRef idx="0">
              <a:schemeClr val="accent1"/>
            </a:fillRef>
            <a:effectRef idx="0">
              <a:schemeClr val="accent1"/>
            </a:effectRef>
            <a:fontRef idx="minor">
              <a:schemeClr val="tx1"/>
            </a:fontRef>
          </p:style>
        </p:cxnSp>
        <p:sp>
          <p:nvSpPr>
            <p:cNvPr id="43" name="TextBox 88"/>
            <p:cNvSpPr txBox="1">
              <a:spLocks noChangeArrowheads="1"/>
            </p:cNvSpPr>
            <p:nvPr/>
          </p:nvSpPr>
          <p:spPr bwMode="auto">
            <a:xfrm>
              <a:off x="7217426" y="4779694"/>
              <a:ext cx="1318395" cy="565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400">
                  <a:latin typeface="Tahoma" pitchFamily="34" charset="0"/>
                  <a:ea typeface="HY헤드라인M" pitchFamily="18" charset="-127"/>
                  <a:cs typeface="Tahoma" pitchFamily="34" charset="0"/>
                </a:rPr>
                <a:t>Cost saving</a:t>
              </a:r>
              <a:endParaRPr lang="ko-KR" altLang="en-US" sz="1400">
                <a:latin typeface="Tahoma" pitchFamily="34" charset="0"/>
                <a:ea typeface="HY헤드라인M" pitchFamily="18" charset="-127"/>
                <a:cs typeface="Tahoma" pitchFamily="34" charset="0"/>
              </a:endParaRPr>
            </a:p>
          </p:txBody>
        </p:sp>
        <p:sp>
          <p:nvSpPr>
            <p:cNvPr id="44" name="TextBox 89"/>
            <p:cNvSpPr txBox="1">
              <a:spLocks noChangeArrowheads="1"/>
            </p:cNvSpPr>
            <p:nvPr/>
          </p:nvSpPr>
          <p:spPr bwMode="auto">
            <a:xfrm>
              <a:off x="7118849" y="4040219"/>
              <a:ext cx="1941036" cy="565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400" dirty="0">
                  <a:latin typeface="Tahoma" pitchFamily="34" charset="0"/>
                  <a:ea typeface="HY헤드라인M" pitchFamily="18" charset="-127"/>
                  <a:cs typeface="Tahoma" pitchFamily="34" charset="0"/>
                </a:rPr>
                <a:t>Development cost</a:t>
              </a:r>
              <a:endParaRPr lang="ko-KR" altLang="en-US" sz="1400" dirty="0">
                <a:latin typeface="Tahoma" pitchFamily="34" charset="0"/>
                <a:ea typeface="HY헤드라인M" pitchFamily="18" charset="-127"/>
                <a:cs typeface="Tahoma" pitchFamily="34" charset="0"/>
              </a:endParaRPr>
            </a:p>
          </p:txBody>
        </p:sp>
        <p:sp>
          <p:nvSpPr>
            <p:cNvPr id="45" name="TextBox 90"/>
            <p:cNvSpPr txBox="1">
              <a:spLocks noChangeArrowheads="1"/>
            </p:cNvSpPr>
            <p:nvPr/>
          </p:nvSpPr>
          <p:spPr bwMode="auto">
            <a:xfrm>
              <a:off x="6879542" y="2183657"/>
              <a:ext cx="1693517" cy="565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400">
                  <a:latin typeface="Tahoma" pitchFamily="34" charset="0"/>
                  <a:ea typeface="HY헤드라인M" pitchFamily="18" charset="-127"/>
                  <a:cs typeface="Tahoma" pitchFamily="34" charset="0"/>
                </a:rPr>
                <a:t>Total IT budget</a:t>
              </a:r>
              <a:endParaRPr lang="ko-KR" altLang="en-US" sz="1400">
                <a:latin typeface="Tahoma" pitchFamily="34" charset="0"/>
                <a:ea typeface="HY헤드라인M" pitchFamily="18" charset="-127"/>
                <a:cs typeface="Tahoma" pitchFamily="34" charset="0"/>
              </a:endParaRPr>
            </a:p>
          </p:txBody>
        </p:sp>
        <p:sp>
          <p:nvSpPr>
            <p:cNvPr id="46" name="오른쪽 중괄호 45"/>
            <p:cNvSpPr/>
            <p:nvPr/>
          </p:nvSpPr>
          <p:spPr>
            <a:xfrm>
              <a:off x="7118283" y="4688492"/>
              <a:ext cx="158749" cy="576336"/>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sz="1400">
                <a:latin typeface="Tahoma" pitchFamily="34" charset="0"/>
                <a:cs typeface="Tahoma" pitchFamily="34" charset="0"/>
              </a:endParaRPr>
            </a:p>
          </p:txBody>
        </p:sp>
        <p:sp>
          <p:nvSpPr>
            <p:cNvPr id="47" name="직사각형 46"/>
            <p:cNvSpPr/>
            <p:nvPr/>
          </p:nvSpPr>
          <p:spPr>
            <a:xfrm>
              <a:off x="0" y="0"/>
              <a:ext cx="107949" cy="54823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400">
                <a:latin typeface="Tahoma" pitchFamily="34" charset="0"/>
                <a:cs typeface="Tahoma" pitchFamily="34" charset="0"/>
              </a:endParaRPr>
            </a:p>
          </p:txBody>
        </p:sp>
        <p:sp>
          <p:nvSpPr>
            <p:cNvPr id="48" name="직사각형 47"/>
            <p:cNvSpPr/>
            <p:nvPr/>
          </p:nvSpPr>
          <p:spPr>
            <a:xfrm>
              <a:off x="92688" y="5378294"/>
              <a:ext cx="7678286" cy="108508"/>
            </a:xfrm>
            <a:prstGeom prst="rect">
              <a:avLst/>
            </a:prstGeom>
            <a:solidFill>
              <a:schemeClr val="bg1">
                <a:lumMod val="85000"/>
              </a:schemeClr>
            </a:solidFill>
            <a:ln>
              <a:noFill/>
            </a:ln>
            <a:effectLst>
              <a:reflection blurRad="685800" stA="56000" endPos="65000" dist="3683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400">
                <a:latin typeface="Tahoma" pitchFamily="34" charset="0"/>
                <a:cs typeface="Tahoma" pitchFamily="34" charset="0"/>
              </a:endParaRPr>
            </a:p>
          </p:txBody>
        </p:sp>
        <p:sp>
          <p:nvSpPr>
            <p:cNvPr id="49" name="오른쪽 중괄호 48"/>
            <p:cNvSpPr/>
            <p:nvPr/>
          </p:nvSpPr>
          <p:spPr>
            <a:xfrm>
              <a:off x="6918260" y="3824781"/>
              <a:ext cx="142874" cy="1440047"/>
            </a:xfrm>
            <a:prstGeom prst="rightBrace">
              <a:avLst>
                <a:gd name="adj1" fmla="val 8333"/>
                <a:gd name="adj2" fmla="val 2933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sz="1400">
                <a:latin typeface="Tahoma" pitchFamily="34" charset="0"/>
                <a:cs typeface="Tahoma" pitchFamily="34" charset="0"/>
              </a:endParaRPr>
            </a:p>
          </p:txBody>
        </p:sp>
        <p:sp>
          <p:nvSpPr>
            <p:cNvPr id="50" name="오른쪽 중괄호 49"/>
            <p:cNvSpPr/>
            <p:nvPr/>
          </p:nvSpPr>
          <p:spPr>
            <a:xfrm>
              <a:off x="6659500" y="1151086"/>
              <a:ext cx="144461" cy="4113742"/>
            </a:xfrm>
            <a:prstGeom prst="rightBrace">
              <a:avLst>
                <a:gd name="adj1" fmla="val 8333"/>
                <a:gd name="adj2" fmla="val 2933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sz="1400">
                <a:latin typeface="Tahoma" pitchFamily="34" charset="0"/>
                <a:cs typeface="Tahoma" pitchFamily="34" charset="0"/>
              </a:endParaRPr>
            </a:p>
          </p:txBody>
        </p:sp>
        <p:sp>
          <p:nvSpPr>
            <p:cNvPr id="51" name="TextBox 112"/>
            <p:cNvSpPr txBox="1">
              <a:spLocks noChangeArrowheads="1"/>
            </p:cNvSpPr>
            <p:nvPr/>
          </p:nvSpPr>
          <p:spPr bwMode="auto">
            <a:xfrm>
              <a:off x="503681" y="352692"/>
              <a:ext cx="755210" cy="5086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200" b="1">
                  <a:latin typeface="Tahoma" pitchFamily="34" charset="0"/>
                  <a:ea typeface="HY헤드라인M" pitchFamily="18" charset="-127"/>
                  <a:cs typeface="Tahoma" pitchFamily="34" charset="0"/>
                </a:rPr>
                <a:t>2,603</a:t>
              </a:r>
              <a:endParaRPr lang="ko-KR" altLang="en-US" sz="1200" b="1">
                <a:latin typeface="Tahoma" pitchFamily="34" charset="0"/>
                <a:ea typeface="HY헤드라인M" pitchFamily="18" charset="-127"/>
                <a:cs typeface="Tahoma" pitchFamily="34" charset="0"/>
              </a:endParaRPr>
            </a:p>
          </p:txBody>
        </p:sp>
        <p:sp>
          <p:nvSpPr>
            <p:cNvPr id="52" name="TextBox 113"/>
            <p:cNvSpPr txBox="1">
              <a:spLocks noChangeArrowheads="1"/>
            </p:cNvSpPr>
            <p:nvPr/>
          </p:nvSpPr>
          <p:spPr bwMode="auto">
            <a:xfrm>
              <a:off x="1799824" y="631721"/>
              <a:ext cx="755210" cy="5086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200" b="1">
                  <a:latin typeface="Tahoma" pitchFamily="34" charset="0"/>
                  <a:ea typeface="HY헤드라인M" pitchFamily="18" charset="-127"/>
                  <a:cs typeface="Tahoma" pitchFamily="34" charset="0"/>
                </a:rPr>
                <a:t>2,530</a:t>
              </a:r>
              <a:endParaRPr lang="ko-KR" altLang="en-US" sz="1200" b="1">
                <a:latin typeface="Tahoma" pitchFamily="34" charset="0"/>
                <a:ea typeface="HY헤드라인M" pitchFamily="18" charset="-127"/>
                <a:cs typeface="Tahoma" pitchFamily="34" charset="0"/>
              </a:endParaRPr>
            </a:p>
          </p:txBody>
        </p:sp>
        <p:sp>
          <p:nvSpPr>
            <p:cNvPr id="53" name="TextBox 114"/>
            <p:cNvSpPr txBox="1">
              <a:spLocks noChangeArrowheads="1"/>
            </p:cNvSpPr>
            <p:nvPr/>
          </p:nvSpPr>
          <p:spPr bwMode="auto">
            <a:xfrm>
              <a:off x="3129876" y="805652"/>
              <a:ext cx="755210" cy="5086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200" b="1">
                  <a:latin typeface="Tahoma" pitchFamily="34" charset="0"/>
                  <a:ea typeface="HY헤드라인M" pitchFamily="18" charset="-127"/>
                  <a:cs typeface="Tahoma" pitchFamily="34" charset="0"/>
                </a:rPr>
                <a:t>2,459</a:t>
              </a:r>
              <a:endParaRPr lang="ko-KR" altLang="en-US" sz="1200" b="1">
                <a:latin typeface="Tahoma" pitchFamily="34" charset="0"/>
                <a:ea typeface="HY헤드라인M" pitchFamily="18" charset="-127"/>
                <a:cs typeface="Tahoma" pitchFamily="34" charset="0"/>
              </a:endParaRPr>
            </a:p>
          </p:txBody>
        </p:sp>
        <p:sp>
          <p:nvSpPr>
            <p:cNvPr id="54" name="TextBox 115"/>
            <p:cNvSpPr txBox="1">
              <a:spLocks noChangeArrowheads="1"/>
            </p:cNvSpPr>
            <p:nvPr/>
          </p:nvSpPr>
          <p:spPr bwMode="auto">
            <a:xfrm>
              <a:off x="4451419" y="930660"/>
              <a:ext cx="755210" cy="5086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200" b="1">
                  <a:latin typeface="Tahoma" pitchFamily="34" charset="0"/>
                  <a:ea typeface="HY헤드라인M" pitchFamily="18" charset="-127"/>
                  <a:cs typeface="Tahoma" pitchFamily="34" charset="0"/>
                </a:rPr>
                <a:t>2,390</a:t>
              </a:r>
              <a:endParaRPr lang="ko-KR" altLang="en-US" sz="1200" b="1">
                <a:latin typeface="Tahoma" pitchFamily="34" charset="0"/>
                <a:ea typeface="HY헤드라인M" pitchFamily="18" charset="-127"/>
                <a:cs typeface="Tahoma" pitchFamily="34" charset="0"/>
              </a:endParaRPr>
            </a:p>
          </p:txBody>
        </p:sp>
        <p:sp>
          <p:nvSpPr>
            <p:cNvPr id="55" name="TextBox 116"/>
            <p:cNvSpPr txBox="1">
              <a:spLocks noChangeArrowheads="1"/>
            </p:cNvSpPr>
            <p:nvPr/>
          </p:nvSpPr>
          <p:spPr bwMode="auto">
            <a:xfrm>
              <a:off x="5815256" y="989730"/>
              <a:ext cx="755210" cy="5086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200" b="1">
                  <a:latin typeface="Tahoma" pitchFamily="34" charset="0"/>
                  <a:ea typeface="HY헤드라인M" pitchFamily="18" charset="-127"/>
                  <a:cs typeface="Tahoma" pitchFamily="34" charset="0"/>
                </a:rPr>
                <a:t>2,323</a:t>
              </a:r>
              <a:endParaRPr lang="ko-KR" altLang="en-US" sz="1200" b="1">
                <a:latin typeface="Tahoma" pitchFamily="34" charset="0"/>
                <a:ea typeface="HY헤드라인M" pitchFamily="18" charset="-127"/>
                <a:cs typeface="Tahoma" pitchFamily="34" charset="0"/>
              </a:endParaRPr>
            </a:p>
          </p:txBody>
        </p:sp>
        <p:sp>
          <p:nvSpPr>
            <p:cNvPr id="56" name="TextBox 118"/>
            <p:cNvSpPr txBox="1">
              <a:spLocks noChangeArrowheads="1"/>
            </p:cNvSpPr>
            <p:nvPr/>
          </p:nvSpPr>
          <p:spPr bwMode="auto">
            <a:xfrm>
              <a:off x="557130" y="3254496"/>
              <a:ext cx="578632" cy="5086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200" b="1">
                  <a:latin typeface="Tahoma" pitchFamily="34" charset="0"/>
                  <a:ea typeface="HY헤드라인M" pitchFamily="18" charset="-127"/>
                  <a:cs typeface="Tahoma" pitchFamily="34" charset="0"/>
                </a:rPr>
                <a:t>493</a:t>
              </a:r>
              <a:endParaRPr lang="ko-KR" altLang="en-US" sz="1200" b="1">
                <a:latin typeface="Tahoma" pitchFamily="34" charset="0"/>
                <a:ea typeface="HY헤드라인M" pitchFamily="18" charset="-127"/>
                <a:cs typeface="Tahoma" pitchFamily="34" charset="0"/>
              </a:endParaRPr>
            </a:p>
          </p:txBody>
        </p:sp>
        <p:sp>
          <p:nvSpPr>
            <p:cNvPr id="57" name="TextBox 119"/>
            <p:cNvSpPr txBox="1">
              <a:spLocks noChangeArrowheads="1"/>
            </p:cNvSpPr>
            <p:nvPr/>
          </p:nvSpPr>
          <p:spPr bwMode="auto">
            <a:xfrm>
              <a:off x="1914187" y="3434516"/>
              <a:ext cx="578632" cy="5086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200" b="1">
                  <a:latin typeface="Tahoma" pitchFamily="34" charset="0"/>
                  <a:ea typeface="HY헤드라인M" pitchFamily="18" charset="-127"/>
                  <a:cs typeface="Tahoma" pitchFamily="34" charset="0"/>
                </a:rPr>
                <a:t>479</a:t>
              </a:r>
              <a:endParaRPr lang="ko-KR" altLang="en-US" sz="1200" b="1">
                <a:latin typeface="Tahoma" pitchFamily="34" charset="0"/>
                <a:ea typeface="HY헤드라인M" pitchFamily="18" charset="-127"/>
                <a:cs typeface="Tahoma" pitchFamily="34" charset="0"/>
              </a:endParaRPr>
            </a:p>
          </p:txBody>
        </p:sp>
        <p:sp>
          <p:nvSpPr>
            <p:cNvPr id="58" name="TextBox 120"/>
            <p:cNvSpPr txBox="1">
              <a:spLocks noChangeArrowheads="1"/>
            </p:cNvSpPr>
            <p:nvPr/>
          </p:nvSpPr>
          <p:spPr bwMode="auto">
            <a:xfrm>
              <a:off x="3244239" y="3465005"/>
              <a:ext cx="578632" cy="5086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200" b="1">
                  <a:latin typeface="Tahoma" pitchFamily="34" charset="0"/>
                  <a:ea typeface="HY헤드라인M" pitchFamily="18" charset="-127"/>
                  <a:cs typeface="Tahoma" pitchFamily="34" charset="0"/>
                </a:rPr>
                <a:t>465</a:t>
              </a:r>
              <a:endParaRPr lang="ko-KR" altLang="en-US" sz="1200" b="1">
                <a:latin typeface="Tahoma" pitchFamily="34" charset="0"/>
                <a:ea typeface="HY헤드라인M" pitchFamily="18" charset="-127"/>
                <a:cs typeface="Tahoma" pitchFamily="34" charset="0"/>
              </a:endParaRPr>
            </a:p>
          </p:txBody>
        </p:sp>
        <p:sp>
          <p:nvSpPr>
            <p:cNvPr id="59" name="TextBox 121"/>
            <p:cNvSpPr txBox="1">
              <a:spLocks noChangeArrowheads="1"/>
            </p:cNvSpPr>
            <p:nvPr/>
          </p:nvSpPr>
          <p:spPr bwMode="auto">
            <a:xfrm>
              <a:off x="4512335" y="3555692"/>
              <a:ext cx="578632" cy="5086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200" b="1">
                  <a:latin typeface="Tahoma" pitchFamily="34" charset="0"/>
                  <a:ea typeface="HY헤드라인M" pitchFamily="18" charset="-127"/>
                  <a:cs typeface="Tahoma" pitchFamily="34" charset="0"/>
                </a:rPr>
                <a:t>452</a:t>
              </a:r>
              <a:endParaRPr lang="ko-KR" altLang="en-US" sz="1200" b="1">
                <a:latin typeface="Tahoma" pitchFamily="34" charset="0"/>
                <a:ea typeface="HY헤드라인M" pitchFamily="18" charset="-127"/>
                <a:cs typeface="Tahoma" pitchFamily="34" charset="0"/>
              </a:endParaRPr>
            </a:p>
          </p:txBody>
        </p:sp>
        <p:sp>
          <p:nvSpPr>
            <p:cNvPr id="60" name="TextBox 122"/>
            <p:cNvSpPr txBox="1">
              <a:spLocks noChangeArrowheads="1"/>
            </p:cNvSpPr>
            <p:nvPr/>
          </p:nvSpPr>
          <p:spPr bwMode="auto">
            <a:xfrm>
              <a:off x="5911951" y="3686545"/>
              <a:ext cx="491313" cy="4662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050">
                  <a:latin typeface="Tahoma" pitchFamily="34" charset="0"/>
                  <a:ea typeface="HY헤드라인M" pitchFamily="18" charset="-127"/>
                  <a:cs typeface="Tahoma" pitchFamily="34" charset="0"/>
                </a:rPr>
                <a:t>440</a:t>
              </a:r>
              <a:endParaRPr lang="ko-KR" altLang="en-US" sz="1050">
                <a:latin typeface="Tahoma" pitchFamily="34" charset="0"/>
                <a:ea typeface="HY헤드라인M" pitchFamily="18" charset="-127"/>
                <a:cs typeface="Tahoma" pitchFamily="34" charset="0"/>
              </a:endParaRPr>
            </a:p>
          </p:txBody>
        </p:sp>
        <p:sp>
          <p:nvSpPr>
            <p:cNvPr id="61" name="TextBox 123"/>
            <p:cNvSpPr txBox="1">
              <a:spLocks noChangeArrowheads="1"/>
            </p:cNvSpPr>
            <p:nvPr/>
          </p:nvSpPr>
          <p:spPr bwMode="auto">
            <a:xfrm>
              <a:off x="654364" y="4970278"/>
              <a:ext cx="341902" cy="5086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200" b="1">
                  <a:latin typeface="Tahoma" pitchFamily="34" charset="0"/>
                  <a:ea typeface="HY헤드라인M" pitchFamily="18" charset="-127"/>
                  <a:cs typeface="Tahoma" pitchFamily="34" charset="0"/>
                </a:rPr>
                <a:t>9</a:t>
              </a:r>
              <a:endParaRPr lang="ko-KR" altLang="en-US" sz="1200" b="1">
                <a:latin typeface="Tahoma" pitchFamily="34" charset="0"/>
                <a:ea typeface="HY헤드라인M" pitchFamily="18" charset="-127"/>
                <a:cs typeface="Tahoma" pitchFamily="34" charset="0"/>
              </a:endParaRPr>
            </a:p>
          </p:txBody>
        </p:sp>
        <p:sp>
          <p:nvSpPr>
            <p:cNvPr id="62" name="TextBox 124"/>
            <p:cNvSpPr txBox="1">
              <a:spLocks noChangeArrowheads="1"/>
            </p:cNvSpPr>
            <p:nvPr/>
          </p:nvSpPr>
          <p:spPr bwMode="auto">
            <a:xfrm>
              <a:off x="1905622" y="4934703"/>
              <a:ext cx="460266" cy="5086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200" b="1">
                  <a:latin typeface="Tahoma" pitchFamily="34" charset="0"/>
                  <a:ea typeface="HY헤드라인M" pitchFamily="18" charset="-127"/>
                  <a:cs typeface="Tahoma" pitchFamily="34" charset="0"/>
                </a:rPr>
                <a:t>27</a:t>
              </a:r>
              <a:endParaRPr lang="ko-KR" altLang="en-US" sz="1200" b="1">
                <a:latin typeface="Tahoma" pitchFamily="34" charset="0"/>
                <a:ea typeface="HY헤드라인M" pitchFamily="18" charset="-127"/>
                <a:cs typeface="Tahoma" pitchFamily="34" charset="0"/>
              </a:endParaRPr>
            </a:p>
          </p:txBody>
        </p:sp>
        <p:sp>
          <p:nvSpPr>
            <p:cNvPr id="63" name="TextBox 125"/>
            <p:cNvSpPr txBox="1">
              <a:spLocks noChangeArrowheads="1"/>
            </p:cNvSpPr>
            <p:nvPr/>
          </p:nvSpPr>
          <p:spPr bwMode="auto">
            <a:xfrm>
              <a:off x="3207575" y="4779694"/>
              <a:ext cx="460266" cy="5086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200" b="1">
                  <a:latin typeface="Tahoma" pitchFamily="34" charset="0"/>
                  <a:ea typeface="HY헤드라인M" pitchFamily="18" charset="-127"/>
                  <a:cs typeface="Tahoma" pitchFamily="34" charset="0"/>
                </a:rPr>
                <a:t>66</a:t>
              </a:r>
              <a:endParaRPr lang="ko-KR" altLang="en-US" sz="1200" b="1">
                <a:latin typeface="Tahoma" pitchFamily="34" charset="0"/>
                <a:ea typeface="HY헤드라인M" pitchFamily="18" charset="-127"/>
                <a:cs typeface="Tahoma" pitchFamily="34" charset="0"/>
              </a:endParaRPr>
            </a:p>
          </p:txBody>
        </p:sp>
        <p:sp>
          <p:nvSpPr>
            <p:cNvPr id="64" name="TextBox 126"/>
            <p:cNvSpPr txBox="1">
              <a:spLocks noChangeArrowheads="1"/>
            </p:cNvSpPr>
            <p:nvPr/>
          </p:nvSpPr>
          <p:spPr bwMode="auto">
            <a:xfrm>
              <a:off x="4557220" y="4590342"/>
              <a:ext cx="460266" cy="5086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200" b="1">
                  <a:latin typeface="Tahoma" pitchFamily="34" charset="0"/>
                  <a:ea typeface="HY헤드라인M" pitchFamily="18" charset="-127"/>
                  <a:cs typeface="Tahoma" pitchFamily="34" charset="0"/>
                </a:rPr>
                <a:t>84</a:t>
              </a:r>
              <a:endParaRPr lang="ko-KR" altLang="en-US" sz="1200" b="1">
                <a:latin typeface="Tahoma" pitchFamily="34" charset="0"/>
                <a:ea typeface="HY헤드라인M" pitchFamily="18" charset="-127"/>
                <a:cs typeface="Tahoma" pitchFamily="34" charset="0"/>
              </a:endParaRPr>
            </a:p>
          </p:txBody>
        </p:sp>
        <p:sp>
          <p:nvSpPr>
            <p:cNvPr id="65" name="TextBox 127"/>
            <p:cNvSpPr txBox="1">
              <a:spLocks noChangeArrowheads="1"/>
            </p:cNvSpPr>
            <p:nvPr/>
          </p:nvSpPr>
          <p:spPr bwMode="auto">
            <a:xfrm>
              <a:off x="5967177" y="4545123"/>
              <a:ext cx="460266" cy="5086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200" b="1">
                  <a:latin typeface="Tahoma" pitchFamily="34" charset="0"/>
                  <a:ea typeface="HY헤드라인M" pitchFamily="18" charset="-127"/>
                  <a:cs typeface="Tahoma" pitchFamily="34" charset="0"/>
                </a:rPr>
                <a:t>88</a:t>
              </a:r>
              <a:endParaRPr lang="ko-KR" altLang="en-US" sz="1200" b="1">
                <a:latin typeface="Tahoma" pitchFamily="34" charset="0"/>
                <a:ea typeface="HY헤드라인M" pitchFamily="18" charset="-127"/>
                <a:cs typeface="Tahoma" pitchFamily="34" charset="0"/>
              </a:endParaRPr>
            </a:p>
          </p:txBody>
        </p:sp>
        <p:sp>
          <p:nvSpPr>
            <p:cNvPr id="66" name="TextBox 128"/>
            <p:cNvSpPr txBox="1">
              <a:spLocks noChangeArrowheads="1"/>
            </p:cNvSpPr>
            <p:nvPr/>
          </p:nvSpPr>
          <p:spPr bwMode="auto">
            <a:xfrm>
              <a:off x="6931248" y="75690"/>
              <a:ext cx="1898114" cy="4662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1050">
                  <a:latin typeface="Tahoma" pitchFamily="34" charset="0"/>
                  <a:ea typeface="HY헤드라인M" pitchFamily="18" charset="-127"/>
                  <a:cs typeface="Tahoma" pitchFamily="34" charset="0"/>
                </a:rPr>
                <a:t>(Unit :  1 million dollar)</a:t>
              </a:r>
              <a:endParaRPr lang="ko-KR" altLang="en-US" sz="1050">
                <a:latin typeface="Tahoma" pitchFamily="34" charset="0"/>
                <a:ea typeface="HY헤드라인M" pitchFamily="18" charset="-127"/>
                <a:cs typeface="Tahoma" pitchFamily="34" charset="0"/>
              </a:endParaRPr>
            </a:p>
          </p:txBody>
        </p:sp>
      </p:grpSp>
      <p:graphicFrame>
        <p:nvGraphicFramePr>
          <p:cNvPr id="4" name="표 3"/>
          <p:cNvGraphicFramePr>
            <a:graphicFrameLocks noGrp="1"/>
          </p:cNvGraphicFramePr>
          <p:nvPr>
            <p:extLst>
              <p:ext uri="{D42A27DB-BD31-4B8C-83A1-F6EECF244321}">
                <p14:modId xmlns="" xmlns:p14="http://schemas.microsoft.com/office/powerpoint/2010/main" val="3974826412"/>
              </p:ext>
            </p:extLst>
          </p:nvPr>
        </p:nvGraphicFramePr>
        <p:xfrm>
          <a:off x="412470" y="2132856"/>
          <a:ext cx="8445809" cy="1224136"/>
        </p:xfrm>
        <a:graphic>
          <a:graphicData uri="http://schemas.openxmlformats.org/drawingml/2006/table">
            <a:tbl>
              <a:tblPr>
                <a:tableStyleId>{3C2FFA5D-87B4-456A-9821-1D502468CF0F}</a:tableStyleId>
              </a:tblPr>
              <a:tblGrid>
                <a:gridCol w="1873514"/>
                <a:gridCol w="928694"/>
                <a:gridCol w="1008893"/>
                <a:gridCol w="1159189"/>
                <a:gridCol w="1158165"/>
                <a:gridCol w="1158165"/>
                <a:gridCol w="1159189"/>
              </a:tblGrid>
              <a:tr h="306034">
                <a:tc>
                  <a:txBody>
                    <a:bodyPr/>
                    <a:lstStyle/>
                    <a:p>
                      <a:pPr algn="ctr">
                        <a:lnSpc>
                          <a:spcPct val="115000"/>
                        </a:lnSpc>
                        <a:spcAft>
                          <a:spcPts val="0"/>
                        </a:spcAft>
                      </a:pPr>
                      <a:r>
                        <a:rPr lang="en-US" sz="1600" dirty="0">
                          <a:effectLst/>
                        </a:rPr>
                        <a:t>Section</a:t>
                      </a:r>
                      <a:endParaRPr lang="ko-KR" sz="2800" dirty="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dirty="0">
                          <a:effectLst/>
                        </a:rPr>
                        <a:t>2010</a:t>
                      </a:r>
                      <a:endParaRPr lang="ko-KR" sz="2800" dirty="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dirty="0">
                          <a:effectLst/>
                        </a:rPr>
                        <a:t>2011</a:t>
                      </a:r>
                      <a:endParaRPr lang="ko-KR" sz="2800" dirty="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dirty="0">
                          <a:effectLst/>
                        </a:rPr>
                        <a:t>2012</a:t>
                      </a:r>
                      <a:endParaRPr lang="ko-KR" sz="2800" dirty="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dirty="0">
                          <a:effectLst/>
                        </a:rPr>
                        <a:t>2013</a:t>
                      </a:r>
                      <a:endParaRPr lang="ko-KR" sz="2800" dirty="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dirty="0">
                          <a:effectLst/>
                        </a:rPr>
                        <a:t>2014</a:t>
                      </a:r>
                      <a:endParaRPr lang="ko-KR" sz="2800" dirty="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dirty="0">
                          <a:effectLst/>
                        </a:rPr>
                        <a:t>Total</a:t>
                      </a:r>
                      <a:endParaRPr lang="ko-KR" sz="2800" dirty="0">
                        <a:effectLst/>
                        <a:latin typeface="Calibri"/>
                        <a:ea typeface="바탕"/>
                        <a:cs typeface="Times New Roman"/>
                      </a:endParaRPr>
                    </a:p>
                  </a:txBody>
                  <a:tcPr marL="9525" marR="9525" marT="9525" marB="9525" anchor="ctr"/>
                </a:tc>
              </a:tr>
              <a:tr h="306034">
                <a:tc>
                  <a:txBody>
                    <a:bodyPr/>
                    <a:lstStyle/>
                    <a:p>
                      <a:pPr algn="ctr">
                        <a:lnSpc>
                          <a:spcPct val="115000"/>
                        </a:lnSpc>
                        <a:spcAft>
                          <a:spcPts val="0"/>
                        </a:spcAft>
                      </a:pPr>
                      <a:r>
                        <a:rPr lang="en-US" sz="1600" dirty="0">
                          <a:effectLst/>
                        </a:rPr>
                        <a:t>Total IT Budget </a:t>
                      </a:r>
                      <a:endParaRPr lang="ko-KR" sz="2800" dirty="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a:effectLst/>
                        </a:rPr>
                        <a:t>2,603</a:t>
                      </a:r>
                      <a:endParaRPr lang="ko-KR" sz="280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a:effectLst/>
                        </a:rPr>
                        <a:t>2,530</a:t>
                      </a:r>
                      <a:endParaRPr lang="ko-KR" sz="280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a:effectLst/>
                        </a:rPr>
                        <a:t>2,459</a:t>
                      </a:r>
                      <a:endParaRPr lang="ko-KR" sz="280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a:effectLst/>
                        </a:rPr>
                        <a:t>2,390</a:t>
                      </a:r>
                      <a:endParaRPr lang="ko-KR" sz="280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a:effectLst/>
                        </a:rPr>
                        <a:t>2,323</a:t>
                      </a:r>
                      <a:endParaRPr lang="ko-KR" sz="280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dirty="0">
                          <a:effectLst/>
                        </a:rPr>
                        <a:t>12,304</a:t>
                      </a:r>
                      <a:endParaRPr lang="ko-KR" sz="2800" dirty="0">
                        <a:effectLst/>
                        <a:latin typeface="Calibri"/>
                        <a:ea typeface="바탕"/>
                        <a:cs typeface="Times New Roman"/>
                      </a:endParaRPr>
                    </a:p>
                  </a:txBody>
                  <a:tcPr marL="9525" marR="9525" marT="9525" marB="9525" anchor="ctr"/>
                </a:tc>
              </a:tr>
              <a:tr h="306034">
                <a:tc>
                  <a:txBody>
                    <a:bodyPr/>
                    <a:lstStyle/>
                    <a:p>
                      <a:pPr algn="ctr">
                        <a:lnSpc>
                          <a:spcPct val="115000"/>
                        </a:lnSpc>
                        <a:spcAft>
                          <a:spcPts val="0"/>
                        </a:spcAft>
                      </a:pPr>
                      <a:r>
                        <a:rPr lang="en-US" sz="1600">
                          <a:effectLst/>
                        </a:rPr>
                        <a:t>Development Cost </a:t>
                      </a:r>
                      <a:endParaRPr lang="ko-KR" sz="280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a:effectLst/>
                        </a:rPr>
                        <a:t>493</a:t>
                      </a:r>
                      <a:endParaRPr lang="ko-KR" sz="280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a:effectLst/>
                        </a:rPr>
                        <a:t>479</a:t>
                      </a:r>
                      <a:endParaRPr lang="ko-KR" sz="280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a:effectLst/>
                        </a:rPr>
                        <a:t>465</a:t>
                      </a:r>
                      <a:endParaRPr lang="ko-KR" sz="280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a:effectLst/>
                        </a:rPr>
                        <a:t>452</a:t>
                      </a:r>
                      <a:endParaRPr lang="ko-KR" sz="280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a:effectLst/>
                        </a:rPr>
                        <a:t>440</a:t>
                      </a:r>
                      <a:endParaRPr lang="ko-KR" sz="280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a:effectLst/>
                        </a:rPr>
                        <a:t>2,329</a:t>
                      </a:r>
                      <a:endParaRPr lang="ko-KR" sz="2800">
                        <a:effectLst/>
                        <a:latin typeface="Calibri"/>
                        <a:ea typeface="바탕"/>
                        <a:cs typeface="Times New Roman"/>
                      </a:endParaRPr>
                    </a:p>
                  </a:txBody>
                  <a:tcPr marL="9525" marR="9525" marT="9525" marB="9525" anchor="ctr"/>
                </a:tc>
              </a:tr>
              <a:tr h="306034">
                <a:tc>
                  <a:txBody>
                    <a:bodyPr/>
                    <a:lstStyle/>
                    <a:p>
                      <a:pPr algn="ctr">
                        <a:lnSpc>
                          <a:spcPct val="115000"/>
                        </a:lnSpc>
                        <a:spcAft>
                          <a:spcPts val="0"/>
                        </a:spcAft>
                      </a:pPr>
                      <a:r>
                        <a:rPr lang="en-US" sz="1600">
                          <a:effectLst/>
                        </a:rPr>
                        <a:t>Cost saving  </a:t>
                      </a:r>
                      <a:endParaRPr lang="ko-KR" sz="280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a:effectLst/>
                        </a:rPr>
                        <a:t>9</a:t>
                      </a:r>
                      <a:endParaRPr lang="ko-KR" sz="280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a:effectLst/>
                        </a:rPr>
                        <a:t>27</a:t>
                      </a:r>
                      <a:endParaRPr lang="ko-KR" sz="280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a:effectLst/>
                        </a:rPr>
                        <a:t>66</a:t>
                      </a:r>
                      <a:endParaRPr lang="ko-KR" sz="280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a:effectLst/>
                        </a:rPr>
                        <a:t>84</a:t>
                      </a:r>
                      <a:endParaRPr lang="ko-KR" sz="280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dirty="0">
                          <a:effectLst/>
                        </a:rPr>
                        <a:t>88</a:t>
                      </a:r>
                      <a:endParaRPr lang="ko-KR" sz="2800" dirty="0">
                        <a:effectLst/>
                        <a:latin typeface="Calibri"/>
                        <a:ea typeface="바탕"/>
                        <a:cs typeface="Times New Roman"/>
                      </a:endParaRPr>
                    </a:p>
                  </a:txBody>
                  <a:tcPr marL="9525" marR="9525" marT="9525" marB="9525" anchor="ctr"/>
                </a:tc>
                <a:tc>
                  <a:txBody>
                    <a:bodyPr/>
                    <a:lstStyle/>
                    <a:p>
                      <a:pPr algn="ctr">
                        <a:lnSpc>
                          <a:spcPct val="115000"/>
                        </a:lnSpc>
                        <a:spcAft>
                          <a:spcPts val="0"/>
                        </a:spcAft>
                      </a:pPr>
                      <a:r>
                        <a:rPr lang="en-US" sz="1600" dirty="0">
                          <a:effectLst/>
                        </a:rPr>
                        <a:t>274</a:t>
                      </a:r>
                      <a:endParaRPr lang="ko-KR" sz="2800" dirty="0">
                        <a:effectLst/>
                        <a:latin typeface="Calibri"/>
                        <a:ea typeface="바탕"/>
                        <a:cs typeface="Times New Roman"/>
                      </a:endParaRPr>
                    </a:p>
                  </a:txBody>
                  <a:tcPr marL="9525" marR="9525" marT="9525" marB="9525" anchor="ctr"/>
                </a:tc>
              </a:tr>
            </a:tbl>
          </a:graphicData>
        </a:graphic>
      </p:graphicFrame>
      <p:sp>
        <p:nvSpPr>
          <p:cNvPr id="67" name="Rectangle 19"/>
          <p:cNvSpPr>
            <a:spLocks noChangeArrowheads="1"/>
          </p:cNvSpPr>
          <p:nvPr/>
        </p:nvSpPr>
        <p:spPr bwMode="auto">
          <a:xfrm>
            <a:off x="714348" y="785794"/>
            <a:ext cx="7429552" cy="45719"/>
          </a:xfrm>
          <a:prstGeom prst="rect">
            <a:avLst/>
          </a:prstGeom>
          <a:gradFill rotWithShape="0">
            <a:gsLst>
              <a:gs pos="0">
                <a:srgbClr val="8488C4"/>
              </a:gs>
              <a:gs pos="53000">
                <a:srgbClr val="D4DEFF"/>
              </a:gs>
              <a:gs pos="83000">
                <a:srgbClr val="D4DEFF"/>
              </a:gs>
              <a:gs pos="100000">
                <a:srgbClr val="96AB94"/>
              </a:gs>
            </a:gsLst>
            <a:lin ang="0" scaled="1"/>
          </a:gradFill>
          <a:ln w="9525">
            <a:noFill/>
            <a:miter lim="800000"/>
            <a:headEnd/>
            <a:tailEnd/>
          </a:ln>
        </p:spPr>
        <p:txBody>
          <a:bodyPr wrap="none" anchor="ctr"/>
          <a:lstStyle/>
          <a:p>
            <a:endParaRPr lang="ko-KR"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1"/>
            <a:r>
              <a:rPr lang="en-US" sz="3200" b="1" smtClean="0">
                <a:latin typeface="Verdana" pitchFamily="34" charset="0"/>
                <a:ea typeface="Verdana" pitchFamily="34" charset="0"/>
                <a:cs typeface="Verdana" pitchFamily="34" charset="0"/>
              </a:rPr>
              <a:t>Các giải pháp công nghệ nguồn mở ứng dụng trong CPDT</a:t>
            </a:r>
            <a:r>
              <a:rPr lang="en-US" smtClean="0"/>
              <a:t/>
            </a:r>
            <a:br>
              <a:rPr lang="en-US" smtClean="0"/>
            </a:b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Tại sao là PMNM?</a:t>
            </a:r>
            <a:endParaRPr lang="en-US"/>
          </a:p>
        </p:txBody>
      </p:sp>
      <p:sp>
        <p:nvSpPr>
          <p:cNvPr id="5" name="Content Placeholder 4"/>
          <p:cNvSpPr>
            <a:spLocks noGrp="1"/>
          </p:cNvSpPr>
          <p:nvPr>
            <p:ph idx="1"/>
          </p:nvPr>
        </p:nvSpPr>
        <p:spPr/>
        <p:txBody>
          <a:bodyPr/>
          <a:lstStyle/>
          <a:p>
            <a:r>
              <a:rPr lang="en-US" smtClean="0"/>
              <a:t>Tự do phát triển, chỉnh sửa cho phù hợp với yêu cầu cụ thể (CPDT – </a:t>
            </a:r>
            <a:r>
              <a:rPr lang="vi-VN" smtClean="0"/>
              <a:t>đ</a:t>
            </a:r>
            <a:r>
              <a:rPr lang="en-US" smtClean="0"/>
              <a:t>a dạng yêu cầu)</a:t>
            </a:r>
          </a:p>
          <a:p>
            <a:r>
              <a:rPr lang="en-US" smtClean="0"/>
              <a:t>Chuẩn mở thuận lợi cho mở rộng</a:t>
            </a:r>
          </a:p>
          <a:p>
            <a:r>
              <a:rPr lang="en-US" smtClean="0"/>
              <a:t>Không phụ thuộc nhà cung cấp </a:t>
            </a:r>
          </a:p>
          <a:p>
            <a:r>
              <a:rPr lang="en-US" smtClean="0"/>
              <a:t>Tính cộng </a:t>
            </a:r>
            <a:r>
              <a:rPr lang="vi-VN" smtClean="0"/>
              <a:t>đồ</a:t>
            </a:r>
            <a:r>
              <a:rPr lang="en-US" smtClean="0"/>
              <a:t>ng (huy </a:t>
            </a:r>
            <a:r>
              <a:rPr lang="vi-VN" smtClean="0"/>
              <a:t>độ</a:t>
            </a:r>
            <a:r>
              <a:rPr lang="en-US" smtClean="0"/>
              <a:t>ng sức mạnh cộng </a:t>
            </a:r>
            <a:r>
              <a:rPr lang="vi-VN" smtClean="0"/>
              <a:t>đồ</a:t>
            </a:r>
            <a:r>
              <a:rPr lang="en-US" smtClean="0"/>
              <a:t>ng)</a:t>
            </a:r>
          </a:p>
          <a:p>
            <a:r>
              <a:rPr lang="en-US" smtClean="0"/>
              <a:t>An toàn (Kiểm soát </a:t>
            </a:r>
            <a:r>
              <a:rPr lang="vi-VN" smtClean="0"/>
              <a:t>đượ</a:t>
            </a:r>
            <a:r>
              <a:rPr lang="en-US" smtClean="0"/>
              <a:t>c mã nguồn)</a:t>
            </a:r>
          </a:p>
          <a:p>
            <a:r>
              <a:rPr lang="en-US" smtClean="0"/>
              <a:t>Vá lỗi nhanh chóng</a:t>
            </a:r>
          </a:p>
          <a:p>
            <a:r>
              <a:rPr lang="vi-VN" smtClean="0"/>
              <a:t>Vấn đề vi phạm bản quyền, quyền sở hữu trí tuệ, và tính tuân thủ WTO</a:t>
            </a:r>
            <a:endParaRPr lang="en-US" smtClean="0"/>
          </a:p>
          <a:p>
            <a:r>
              <a:rPr lang="en-US" smtClean="0"/>
              <a:t>Chi phí bản quyền (</a:t>
            </a:r>
            <a:r>
              <a:rPr lang="en-US" smtClean="0">
                <a:solidFill>
                  <a:srgbClr val="FF0000"/>
                </a:solidFill>
              </a:rPr>
              <a:t>Triển khai CPDT dùng PMNM KHÔNG PHẢI LÀ MIỄN PHÍ</a:t>
            </a:r>
            <a:r>
              <a:rPr lang="en-US" smtClean="0"/>
              <a:t>)</a:t>
            </a:r>
          </a:p>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Các công nghệ chủ </a:t>
            </a:r>
            <a:r>
              <a:rPr lang="en-US" smtClean="0"/>
              <a:t>chốt</a:t>
            </a:r>
            <a:endParaRPr lang="en-US"/>
          </a:p>
        </p:txBody>
      </p:sp>
      <p:sp>
        <p:nvSpPr>
          <p:cNvPr id="5" name="Content Placeholder 4"/>
          <p:cNvSpPr>
            <a:spLocks noGrp="1"/>
          </p:cNvSpPr>
          <p:nvPr>
            <p:ph idx="1"/>
          </p:nvPr>
        </p:nvSpPr>
        <p:spPr/>
        <p:txBody>
          <a:bodyPr/>
          <a:lstStyle/>
          <a:p>
            <a:pPr marL="514350" indent="-514350">
              <a:buFont typeface="+mj-lt"/>
              <a:buAutoNum type="arabicPeriod"/>
            </a:pPr>
            <a:r>
              <a:rPr lang="en-US" smtClean="0"/>
              <a:t>Core DBMS: Oracle 11g (egovFrame), PostgreSQL, MySQL</a:t>
            </a:r>
          </a:p>
          <a:p>
            <a:pPr marL="514350" indent="-514350">
              <a:buFont typeface="+mj-lt"/>
              <a:buAutoNum type="arabicPeriod"/>
            </a:pPr>
            <a:r>
              <a:rPr lang="en-US" smtClean="0"/>
              <a:t>Web portal: Liferay</a:t>
            </a:r>
          </a:p>
          <a:p>
            <a:pPr marL="514350" indent="-514350">
              <a:buFont typeface="+mj-lt"/>
              <a:buAutoNum type="arabicPeriod"/>
            </a:pPr>
            <a:r>
              <a:rPr lang="en-US" smtClean="0"/>
              <a:t>Document </a:t>
            </a:r>
            <a:r>
              <a:rPr lang="en-US" smtClean="0"/>
              <a:t>Management: Alfresco</a:t>
            </a:r>
          </a:p>
          <a:p>
            <a:pPr marL="514350" indent="-514350">
              <a:buFont typeface="+mj-lt"/>
              <a:buAutoNum type="arabicPeriod"/>
            </a:pPr>
            <a:r>
              <a:rPr lang="en-US" smtClean="0"/>
              <a:t>Application </a:t>
            </a:r>
            <a:r>
              <a:rPr lang="en-US" smtClean="0"/>
              <a:t>Server: JBOSS</a:t>
            </a:r>
          </a:p>
          <a:p>
            <a:pPr marL="514350" indent="-514350">
              <a:buFont typeface="+mj-lt"/>
              <a:buAutoNum type="arabicPeriod"/>
            </a:pPr>
            <a:r>
              <a:rPr lang="en-US" smtClean="0"/>
              <a:t>Data Integration </a:t>
            </a:r>
            <a:r>
              <a:rPr lang="en-US" smtClean="0"/>
              <a:t>/ </a:t>
            </a:r>
            <a:r>
              <a:rPr lang="en-US" smtClean="0"/>
              <a:t>BI: Pentaho (egovFrame), JasperReport</a:t>
            </a:r>
          </a:p>
          <a:p>
            <a:pPr marL="514350" indent="-514350">
              <a:buFont typeface="+mj-lt"/>
              <a:buAutoNum type="arabicPeriod"/>
            </a:pPr>
            <a:r>
              <a:rPr lang="en-US" smtClean="0"/>
              <a:t>SSO: Central Access System – CAS</a:t>
            </a:r>
          </a:p>
          <a:p>
            <a:pPr marL="514350" indent="-514350">
              <a:buFont typeface="+mj-lt"/>
              <a:buAutoNum type="arabicPeriod"/>
            </a:pPr>
            <a:r>
              <a:rPr lang="en-US" smtClean="0"/>
              <a:t>ESB: Apache ServiceMix (egovFrame), jBoss ESB</a:t>
            </a:r>
          </a:p>
          <a:p>
            <a:pPr marL="514350" indent="-514350">
              <a:buFont typeface="+mj-lt"/>
              <a:buAutoNum type="arabicPeriod"/>
            </a:pPr>
            <a:r>
              <a:rPr lang="en-US" smtClean="0"/>
              <a:t>Business </a:t>
            </a:r>
            <a:r>
              <a:rPr lang="en-US" smtClean="0"/>
              <a:t>Process Management: uEngine </a:t>
            </a:r>
            <a:r>
              <a:rPr lang="en-US" smtClean="0"/>
              <a:t>(egovFrame</a:t>
            </a:r>
            <a:r>
              <a:rPr lang="en-US" smtClean="0"/>
              <a:t>), </a:t>
            </a:r>
            <a:r>
              <a:rPr lang="en-US" smtClean="0"/>
              <a:t>jBPM</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Các công nghệ chủ </a:t>
            </a:r>
            <a:r>
              <a:rPr lang="en-US" smtClean="0"/>
              <a:t>chốt</a:t>
            </a:r>
            <a:endParaRPr lang="en-US"/>
          </a:p>
        </p:txBody>
      </p:sp>
      <p:sp>
        <p:nvSpPr>
          <p:cNvPr id="5" name="Content Placeholder 4"/>
          <p:cNvSpPr>
            <a:spLocks noGrp="1"/>
          </p:cNvSpPr>
          <p:nvPr>
            <p:ph idx="1"/>
          </p:nvPr>
        </p:nvSpPr>
        <p:spPr/>
        <p:txBody>
          <a:bodyPr/>
          <a:lstStyle/>
          <a:p>
            <a:pPr marL="514350" indent="-514350">
              <a:buFont typeface="+mj-lt"/>
              <a:buAutoNum type="arabicPeriod" startAt="9"/>
            </a:pPr>
            <a:r>
              <a:rPr lang="en-US" smtClean="0"/>
              <a:t>Spatial </a:t>
            </a:r>
            <a:r>
              <a:rPr lang="en-US" smtClean="0"/>
              <a:t>Database: EnterpriseDB (egovFrame), PostGIS</a:t>
            </a:r>
          </a:p>
          <a:p>
            <a:pPr marL="514350" indent="-514350">
              <a:buFont typeface="+mj-lt"/>
              <a:buAutoNum type="arabicPeriod" startAt="9"/>
            </a:pPr>
            <a:r>
              <a:rPr lang="en-US" smtClean="0"/>
              <a:t>GIS </a:t>
            </a:r>
            <a:r>
              <a:rPr lang="en-US" smtClean="0"/>
              <a:t>server: MapServer, GeoServer, GeoNetwork</a:t>
            </a:r>
          </a:p>
          <a:p>
            <a:pPr marL="514350" indent="-514350">
              <a:buFont typeface="+mj-lt"/>
              <a:buAutoNum type="arabicPeriod" startAt="9"/>
            </a:pPr>
            <a:r>
              <a:rPr lang="en-US" smtClean="0"/>
              <a:t>Directory </a:t>
            </a:r>
            <a:r>
              <a:rPr lang="en-US" smtClean="0"/>
              <a:t>Service: OpenLDAP</a:t>
            </a:r>
          </a:p>
          <a:p>
            <a:pPr marL="514350" indent="-514350">
              <a:buFont typeface="+mj-lt"/>
              <a:buAutoNum type="arabicPeriod" startAt="9"/>
            </a:pPr>
            <a:r>
              <a:rPr lang="en-US" smtClean="0"/>
              <a:t>Full-Text Search engine: Lucene</a:t>
            </a:r>
          </a:p>
          <a:p>
            <a:pPr marL="514350" indent="-514350">
              <a:buFont typeface="+mj-lt"/>
              <a:buAutoNum type="arabicPeriod" startAt="9"/>
            </a:pPr>
            <a:r>
              <a:rPr lang="en-US" smtClean="0"/>
              <a:t>IDE: Eclipse</a:t>
            </a:r>
          </a:p>
          <a:p>
            <a:pPr marL="514350" indent="-514350">
              <a:buFont typeface="+mj-lt"/>
              <a:buAutoNum type="arabicPeriod" startAt="9"/>
            </a:pPr>
            <a:r>
              <a:rPr lang="en-US" smtClean="0"/>
              <a:t>Test tool: jUnit</a:t>
            </a:r>
          </a:p>
          <a:p>
            <a:pPr marL="514350" indent="-514350">
              <a:buFont typeface="+mj-lt"/>
              <a:buAutoNum type="arabicPeriod" startAt="9"/>
            </a:pPr>
            <a:r>
              <a:rPr lang="en-US" smtClean="0"/>
              <a:t>Distribution tool </a:t>
            </a:r>
            <a:r>
              <a:rPr lang="en-US" smtClean="0"/>
              <a:t>: </a:t>
            </a:r>
            <a:r>
              <a:rPr lang="en-US" smtClean="0"/>
              <a:t>Maven</a:t>
            </a:r>
            <a:endParaRPr lang="en-US" smtClean="0"/>
          </a:p>
          <a:p>
            <a:pPr marL="514350" indent="-514350">
              <a:buFont typeface="+mj-lt"/>
              <a:buAutoNum type="arabicPeriod" startAt="9"/>
            </a:pPr>
            <a:r>
              <a:rPr lang="en-US" smtClean="0"/>
              <a:t>Configuration Management tool </a:t>
            </a:r>
            <a:r>
              <a:rPr lang="en-US" smtClean="0"/>
              <a:t>: </a:t>
            </a:r>
            <a:r>
              <a:rPr lang="en-US" smtClean="0"/>
              <a:t>Subversion</a:t>
            </a:r>
            <a:endParaRPr lang="en-US" smtClean="0"/>
          </a:p>
          <a:p>
            <a:pPr marL="514350" indent="-514350">
              <a:buFont typeface="+mj-lt"/>
              <a:buAutoNum type="arabicPeriod" startAt="9"/>
            </a:pPr>
            <a:endParaRPr lang="en-US" smtClean="0"/>
          </a:p>
          <a:p>
            <a:pPr marL="514350" indent="-514350">
              <a:buFont typeface="+mj-lt"/>
              <a:buAutoNum type="arabicPeriod" startAt="9"/>
            </a:pP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658" name="Picture 2" descr="eGov Background no Text"/>
          <p:cNvPicPr>
            <a:picLocks noChangeAspect="1" noChangeArrowheads="1"/>
          </p:cNvPicPr>
          <p:nvPr/>
        </p:nvPicPr>
        <p:blipFill>
          <a:blip r:embed="rId3" cstate="print"/>
          <a:srcRect/>
          <a:stretch>
            <a:fillRect/>
          </a:stretch>
        </p:blipFill>
        <p:spPr bwMode="auto">
          <a:xfrm>
            <a:off x="0" y="1041400"/>
            <a:ext cx="9144000" cy="5810250"/>
          </a:xfrm>
          <a:prstGeom prst="rect">
            <a:avLst/>
          </a:prstGeom>
          <a:noFill/>
        </p:spPr>
      </p:pic>
      <p:sp>
        <p:nvSpPr>
          <p:cNvPr id="198659" name="Rectangle 3"/>
          <p:cNvSpPr>
            <a:spLocks noGrp="1" noChangeArrowheads="1"/>
          </p:cNvSpPr>
          <p:nvPr>
            <p:ph type="title"/>
          </p:nvPr>
        </p:nvSpPr>
        <p:spPr/>
        <p:txBody>
          <a:bodyPr/>
          <a:lstStyle/>
          <a:p>
            <a:r>
              <a:rPr lang="en-US" sz="2000"/>
              <a:t> </a:t>
            </a:r>
          </a:p>
        </p:txBody>
      </p:sp>
      <p:grpSp>
        <p:nvGrpSpPr>
          <p:cNvPr id="198660" name="Group 4"/>
          <p:cNvGrpSpPr>
            <a:grpSpLocks/>
          </p:cNvGrpSpPr>
          <p:nvPr/>
        </p:nvGrpSpPr>
        <p:grpSpPr bwMode="auto">
          <a:xfrm>
            <a:off x="1844675" y="3192463"/>
            <a:ext cx="5454650" cy="473075"/>
            <a:chOff x="0" y="0"/>
            <a:chExt cx="3436" cy="298"/>
          </a:xfrm>
        </p:grpSpPr>
        <p:sp>
          <p:nvSpPr>
            <p:cNvPr id="198661" name="Rectangle 5"/>
            <p:cNvSpPr>
              <a:spLocks noChangeArrowheads="1"/>
            </p:cNvSpPr>
            <p:nvPr/>
          </p:nvSpPr>
          <p:spPr bwMode="auto">
            <a:xfrm>
              <a:off x="0" y="0"/>
              <a:ext cx="3431" cy="0"/>
            </a:xfrm>
            <a:prstGeom prst="rect">
              <a:avLst/>
            </a:prstGeom>
            <a:noFill/>
            <a:ln w="9525">
              <a:noFill/>
              <a:miter lim="800000"/>
              <a:headEnd/>
              <a:tailEnd/>
            </a:ln>
            <a:effectLst/>
          </p:spPr>
          <p:txBody>
            <a:bodyPr>
              <a:spAutoFit/>
            </a:bodyPr>
            <a:lstStyle/>
            <a:p>
              <a:endParaRPr lang="en-US"/>
            </a:p>
          </p:txBody>
        </p:sp>
        <p:sp>
          <p:nvSpPr>
            <p:cNvPr id="198662" name="Rectangle 6"/>
            <p:cNvSpPr>
              <a:spLocks noChangeArrowheads="1"/>
            </p:cNvSpPr>
            <p:nvPr/>
          </p:nvSpPr>
          <p:spPr bwMode="auto">
            <a:xfrm>
              <a:off x="0" y="0"/>
              <a:ext cx="3436" cy="298"/>
            </a:xfrm>
            <a:prstGeom prst="rect">
              <a:avLst/>
            </a:prstGeom>
            <a:noFill/>
            <a:ln w="9525">
              <a:noFill/>
              <a:miter lim="800000"/>
              <a:headEnd/>
              <a:tailEnd/>
            </a:ln>
            <a:effectLst/>
          </p:spPr>
          <p:txBody>
            <a:bodyPr/>
            <a:lstStyle/>
            <a:p>
              <a:r>
                <a:rPr lang="en-US" sz="2400"/>
                <a:t>  </a:t>
              </a:r>
              <a:r>
                <a:rPr lang="en-US" sz="2500"/>
                <a:t> </a:t>
              </a:r>
              <a:r>
                <a:rPr lang="en-US" sz="2400"/>
                <a:t>                     </a:t>
              </a:r>
            </a:p>
          </p:txBody>
        </p:sp>
      </p:grpSp>
      <p:grpSp>
        <p:nvGrpSpPr>
          <p:cNvPr id="198673" name="Group 17"/>
          <p:cNvGrpSpPr>
            <a:grpSpLocks/>
          </p:cNvGrpSpPr>
          <p:nvPr/>
        </p:nvGrpSpPr>
        <p:grpSpPr bwMode="auto">
          <a:xfrm>
            <a:off x="1849438" y="3170238"/>
            <a:ext cx="5446712" cy="519112"/>
            <a:chOff x="0" y="0"/>
            <a:chExt cx="3431" cy="327"/>
          </a:xfrm>
        </p:grpSpPr>
        <p:sp>
          <p:nvSpPr>
            <p:cNvPr id="198674" name="Rectangle 18"/>
            <p:cNvSpPr>
              <a:spLocks noChangeArrowheads="1"/>
            </p:cNvSpPr>
            <p:nvPr/>
          </p:nvSpPr>
          <p:spPr bwMode="auto">
            <a:xfrm>
              <a:off x="0" y="0"/>
              <a:ext cx="3431" cy="0"/>
            </a:xfrm>
            <a:prstGeom prst="rect">
              <a:avLst/>
            </a:prstGeom>
            <a:noFill/>
            <a:ln w="9525">
              <a:noFill/>
              <a:miter lim="800000"/>
              <a:headEnd/>
              <a:tailEnd/>
            </a:ln>
            <a:effectLst/>
          </p:spPr>
          <p:txBody>
            <a:bodyPr>
              <a:spAutoFit/>
            </a:bodyPr>
            <a:lstStyle/>
            <a:p>
              <a:endParaRPr lang="en-US"/>
            </a:p>
          </p:txBody>
        </p:sp>
        <p:sp>
          <p:nvSpPr>
            <p:cNvPr id="198675" name="Rectangle 19"/>
            <p:cNvSpPr>
              <a:spLocks noChangeArrowheads="1"/>
            </p:cNvSpPr>
            <p:nvPr/>
          </p:nvSpPr>
          <p:spPr bwMode="auto">
            <a:xfrm>
              <a:off x="0" y="0"/>
              <a:ext cx="3431" cy="327"/>
            </a:xfrm>
            <a:prstGeom prst="rect">
              <a:avLst/>
            </a:prstGeom>
            <a:noFill/>
            <a:ln w="9525">
              <a:noFill/>
              <a:miter lim="800000"/>
              <a:headEnd/>
              <a:tailEnd/>
            </a:ln>
            <a:effectLst/>
          </p:spPr>
          <p:txBody>
            <a:bodyPr/>
            <a:lstStyle/>
            <a:p>
              <a:r>
                <a:rPr lang="en-US" sz="2400">
                  <a:hlinkClick r:id="rId4"/>
                </a:rPr>
                <a:t>  </a:t>
              </a:r>
              <a:r>
                <a:rPr lang="en-US" sz="2800"/>
                <a:t> </a:t>
              </a:r>
              <a:r>
                <a:rPr lang="en-US" sz="2400"/>
                <a:t>                     </a:t>
              </a:r>
            </a:p>
          </p:txBody>
        </p:sp>
      </p:grpSp>
      <p:grpSp>
        <p:nvGrpSpPr>
          <p:cNvPr id="198677" name="Group 21"/>
          <p:cNvGrpSpPr>
            <a:grpSpLocks/>
          </p:cNvGrpSpPr>
          <p:nvPr/>
        </p:nvGrpSpPr>
        <p:grpSpPr bwMode="auto">
          <a:xfrm>
            <a:off x="1849438" y="3070225"/>
            <a:ext cx="5446712" cy="717550"/>
            <a:chOff x="0" y="0"/>
            <a:chExt cx="3431" cy="452"/>
          </a:xfrm>
        </p:grpSpPr>
        <p:sp>
          <p:nvSpPr>
            <p:cNvPr id="198678" name="Rectangle 22"/>
            <p:cNvSpPr>
              <a:spLocks noChangeArrowheads="1"/>
            </p:cNvSpPr>
            <p:nvPr/>
          </p:nvSpPr>
          <p:spPr bwMode="auto">
            <a:xfrm>
              <a:off x="0" y="0"/>
              <a:ext cx="3431" cy="0"/>
            </a:xfrm>
            <a:prstGeom prst="rect">
              <a:avLst/>
            </a:prstGeom>
            <a:noFill/>
            <a:ln w="9525">
              <a:noFill/>
              <a:miter lim="800000"/>
              <a:headEnd/>
              <a:tailEnd/>
            </a:ln>
            <a:effectLst/>
          </p:spPr>
          <p:txBody>
            <a:bodyPr>
              <a:spAutoFit/>
            </a:bodyPr>
            <a:lstStyle/>
            <a:p>
              <a:endParaRPr lang="en-US"/>
            </a:p>
          </p:txBody>
        </p:sp>
        <p:grpSp>
          <p:nvGrpSpPr>
            <p:cNvPr id="198679" name="Group 23"/>
            <p:cNvGrpSpPr>
              <a:grpSpLocks/>
            </p:cNvGrpSpPr>
            <p:nvPr/>
          </p:nvGrpSpPr>
          <p:grpSpPr bwMode="auto">
            <a:xfrm>
              <a:off x="0" y="0"/>
              <a:ext cx="2364" cy="452"/>
              <a:chOff x="0" y="0"/>
              <a:chExt cx="2364" cy="452"/>
            </a:xfrm>
          </p:grpSpPr>
          <p:sp>
            <p:nvSpPr>
              <p:cNvPr id="198680" name="Rectangle 24"/>
              <p:cNvSpPr>
                <a:spLocks noChangeArrowheads="1"/>
              </p:cNvSpPr>
              <p:nvPr/>
            </p:nvSpPr>
            <p:spPr bwMode="auto">
              <a:xfrm>
                <a:off x="0" y="0"/>
                <a:ext cx="2363" cy="0"/>
              </a:xfrm>
              <a:prstGeom prst="rect">
                <a:avLst/>
              </a:prstGeom>
              <a:noFill/>
              <a:ln w="9525">
                <a:noFill/>
                <a:miter lim="800000"/>
                <a:headEnd/>
                <a:tailEnd/>
              </a:ln>
              <a:effectLst/>
            </p:spPr>
            <p:txBody>
              <a:bodyPr>
                <a:spAutoFit/>
              </a:bodyPr>
              <a:lstStyle/>
              <a:p>
                <a:endParaRPr lang="en-US"/>
              </a:p>
            </p:txBody>
          </p:sp>
          <p:sp>
            <p:nvSpPr>
              <p:cNvPr id="198681" name="Rectangle 25"/>
              <p:cNvSpPr>
                <a:spLocks noChangeArrowheads="1"/>
              </p:cNvSpPr>
              <p:nvPr/>
            </p:nvSpPr>
            <p:spPr bwMode="auto">
              <a:xfrm>
                <a:off x="0" y="0"/>
                <a:ext cx="2364" cy="452"/>
              </a:xfrm>
              <a:prstGeom prst="rect">
                <a:avLst/>
              </a:prstGeom>
              <a:noFill/>
              <a:ln w="9525">
                <a:noFill/>
                <a:miter lim="800000"/>
                <a:headEnd/>
                <a:tailEnd/>
              </a:ln>
              <a:effectLst/>
            </p:spPr>
            <p:txBody>
              <a:bodyPr/>
              <a:lstStyle/>
              <a:p>
                <a:r>
                  <a:rPr lang="en-US" sz="2400">
                    <a:hlinkClick r:id="rId5"/>
                  </a:rPr>
                  <a:t>  </a:t>
                </a:r>
                <a:r>
                  <a:rPr lang="en-US" sz="4100"/>
                  <a:t> </a:t>
                </a:r>
                <a:r>
                  <a:rPr lang="en-US" sz="2400"/>
                  <a:t>                             </a:t>
                </a:r>
              </a:p>
            </p:txBody>
          </p:sp>
        </p:grpSp>
      </p:grpSp>
      <p:sp>
        <p:nvSpPr>
          <p:cNvPr id="198695" name="Text Box 39"/>
          <p:cNvSpPr txBox="1">
            <a:spLocks noChangeArrowheads="1"/>
          </p:cNvSpPr>
          <p:nvPr/>
        </p:nvSpPr>
        <p:spPr bwMode="auto">
          <a:xfrm>
            <a:off x="3200400" y="2971800"/>
            <a:ext cx="2633663" cy="1006475"/>
          </a:xfrm>
          <a:prstGeom prst="rect">
            <a:avLst/>
          </a:prstGeom>
          <a:noFill/>
          <a:ln w="9525">
            <a:noFill/>
            <a:miter lim="800000"/>
            <a:headEnd/>
            <a:tailEnd/>
          </a:ln>
          <a:effectLst/>
        </p:spPr>
        <p:txBody>
          <a:bodyPr wrap="none">
            <a:spAutoFit/>
          </a:bodyPr>
          <a:lstStyle/>
          <a:p>
            <a:r>
              <a:rPr lang="en-US" sz="6000" b="1">
                <a:latin typeface="Arial Narrow" pitchFamily="34" charset="0"/>
              </a:rPr>
              <a:t>Cám ơn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Định hướng nguồn mở trong CPĐT</a:t>
            </a:r>
            <a:r>
              <a:rPr lang="en-US" smtClean="0"/>
              <a:t> - Sự kiện</a:t>
            </a:r>
            <a:r>
              <a:rPr lang="vi-VN" smtClean="0"/>
              <a:t/>
            </a:r>
            <a:br>
              <a:rPr lang="vi-VN" smtClean="0"/>
            </a:br>
            <a:endParaRPr lang="en-US"/>
          </a:p>
        </p:txBody>
      </p:sp>
      <p:sp>
        <p:nvSpPr>
          <p:cNvPr id="5" name="Content Placeholder 4"/>
          <p:cNvSpPr>
            <a:spLocks noGrp="1"/>
          </p:cNvSpPr>
          <p:nvPr>
            <p:ph idx="1"/>
          </p:nvPr>
        </p:nvSpPr>
        <p:spPr/>
        <p:txBody>
          <a:bodyPr/>
          <a:lstStyle/>
          <a:p>
            <a:r>
              <a:rPr lang="en-US" b="1" smtClean="0"/>
              <a:t>HỘI THẢO QUỐC GIA VỀ CHÍNH PHỦ ĐIỆN TỬ 2012</a:t>
            </a:r>
            <a:r>
              <a:rPr lang="en-US" smtClean="0"/>
              <a:t> - Hà Nội 20-21/7/2012</a:t>
            </a:r>
          </a:p>
          <a:p>
            <a:r>
              <a:rPr lang="en-US" smtClean="0"/>
              <a:t>Khởi </a:t>
            </a:r>
            <a:r>
              <a:rPr lang="vi-VN" smtClean="0"/>
              <a:t>độ</a:t>
            </a:r>
            <a:r>
              <a:rPr lang="en-US" smtClean="0"/>
              <a:t>ng dự án h</a:t>
            </a:r>
            <a:r>
              <a:rPr lang="vi-VN" smtClean="0"/>
              <a:t>ơ</a:t>
            </a:r>
            <a:r>
              <a:rPr lang="en-US" smtClean="0"/>
              <a:t>n 90 tỷ “</a:t>
            </a:r>
            <a:r>
              <a:rPr lang="vi-VN" b="1" smtClean="0"/>
              <a:t>xây dựng và triển khai các ứng dụng công nghệ thông tin cho các cơ quan chính quyền của thành phố Đà Nẵng</a:t>
            </a:r>
            <a:r>
              <a:rPr lang="en-US" b="1" smtClean="0"/>
              <a:t>” , </a:t>
            </a:r>
            <a:r>
              <a:rPr lang="en-US" smtClean="0"/>
              <a:t>lễ ký kết XD PM CPDT sử dụng PMNM giữ sở TTTT Hà nội-Đà nẵng-TP.HCM ngày 15/8/2012</a:t>
            </a:r>
          </a:p>
          <a:p>
            <a:r>
              <a:rPr lang="en-US" smtClean="0"/>
              <a:t>Hội thảo Hợp tác, phát triển CNTT-TT Việt Nam lần XVI với chủ </a:t>
            </a:r>
            <a:r>
              <a:rPr lang="vi-VN" smtClean="0"/>
              <a:t>đề</a:t>
            </a:r>
            <a:r>
              <a:rPr lang="en-US" smtClean="0"/>
              <a:t> “</a:t>
            </a:r>
            <a:r>
              <a:rPr lang="vi-VN" b="1" smtClean="0"/>
              <a:t>Phát triển, kết nối và thu hẹp khoảng cách số hướng đến chính quyền điện tử</a:t>
            </a:r>
            <a:r>
              <a:rPr lang="en-US" smtClean="0"/>
              <a:t>” Đồng Nai 24-25/8/2012</a:t>
            </a:r>
          </a:p>
          <a:p>
            <a:r>
              <a:rPr lang="en-US" smtClean="0"/>
              <a:t>Kiên giang</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Định h</a:t>
            </a:r>
            <a:r>
              <a:rPr lang="vi-VN" smtClean="0"/>
              <a:t>ướ</a:t>
            </a:r>
            <a:r>
              <a:rPr lang="en-US" smtClean="0"/>
              <a:t>ng ứng dụng PMNM trong CPDT</a:t>
            </a:r>
            <a:endParaRPr lang="en-US"/>
          </a:p>
        </p:txBody>
      </p:sp>
      <p:sp>
        <p:nvSpPr>
          <p:cNvPr id="5" name="Content Placeholder 4"/>
          <p:cNvSpPr>
            <a:spLocks noGrp="1"/>
          </p:cNvSpPr>
          <p:nvPr>
            <p:ph idx="1"/>
          </p:nvPr>
        </p:nvSpPr>
        <p:spPr/>
        <p:txBody>
          <a:bodyPr/>
          <a:lstStyle/>
          <a:p>
            <a:r>
              <a:rPr lang="vi-VN" b="1" smtClean="0">
                <a:solidFill>
                  <a:schemeClr val="tx1"/>
                </a:solidFill>
              </a:rPr>
              <a:t>Định hướng ứng dụng</a:t>
            </a:r>
            <a:r>
              <a:rPr lang="en-US" b="1" smtClean="0">
                <a:solidFill>
                  <a:schemeClr val="tx1"/>
                </a:solidFill>
              </a:rPr>
              <a:t> Phần mềm nguồn mở </a:t>
            </a:r>
            <a:r>
              <a:rPr lang="vi-VN" b="1" smtClean="0">
                <a:solidFill>
                  <a:schemeClr val="tx1"/>
                </a:solidFill>
              </a:rPr>
              <a:t>trong xây dựng Chính phủ điện tử</a:t>
            </a:r>
            <a:r>
              <a:rPr lang="en-US" b="1" smtClean="0">
                <a:solidFill>
                  <a:schemeClr val="tx1"/>
                </a:solidFill>
              </a:rPr>
              <a:t> - </a:t>
            </a:r>
            <a:r>
              <a:rPr lang="en-US" b="1" i="1" smtClean="0">
                <a:solidFill>
                  <a:schemeClr val="tx1"/>
                </a:solidFill>
              </a:rPr>
              <a:t>HỘI THẢO QUỐC GIA VỀ CHÍNH PHỦ ĐIỆN TỬ 2012 </a:t>
            </a:r>
            <a:r>
              <a:rPr lang="vi-VN" b="1" i="1" smtClean="0">
                <a:solidFill>
                  <a:schemeClr val="tx1"/>
                </a:solidFill>
              </a:rPr>
              <a:t>PHÁT TRIỂN CHÍNH PHỦ ĐIỆN TỬ: MINH BẠCH HƠN,</a:t>
            </a:r>
            <a:r>
              <a:rPr lang="en-US" b="1" i="1" smtClean="0">
                <a:solidFill>
                  <a:schemeClr val="tx1"/>
                </a:solidFill>
              </a:rPr>
              <a:t> </a:t>
            </a:r>
            <a:r>
              <a:rPr lang="vi-VN" b="1" i="1" smtClean="0">
                <a:solidFill>
                  <a:schemeClr val="tx1"/>
                </a:solidFill>
              </a:rPr>
              <a:t>PHỤC VỤ NGƯỜI DÂN TỐT HƠN</a:t>
            </a:r>
            <a:r>
              <a:rPr lang="en-US" b="1" i="1" smtClean="0">
                <a:solidFill>
                  <a:schemeClr val="tx1"/>
                </a:solidFill>
              </a:rPr>
              <a:t>, Hà Nội, ngày 20-7-2012 - </a:t>
            </a:r>
            <a:r>
              <a:rPr lang="en-US" b="1" smtClean="0">
                <a:solidFill>
                  <a:schemeClr val="tx1"/>
                </a:solidFill>
              </a:rPr>
              <a:t>TS. Nguyễn Thanh Tuyên, </a:t>
            </a:r>
            <a:r>
              <a:rPr lang="vi-VN" b="1" smtClean="0">
                <a:solidFill>
                  <a:schemeClr val="tx1"/>
                </a:solidFill>
              </a:rPr>
              <a:t>Phó Vụ trưởng Vụ CNTT- Bộ</a:t>
            </a:r>
            <a:r>
              <a:rPr lang="en-US" b="1" smtClean="0">
                <a:solidFill>
                  <a:schemeClr val="tx1"/>
                </a:solidFill>
              </a:rPr>
              <a:t> </a:t>
            </a:r>
            <a:r>
              <a:rPr lang="vi-VN" b="1" smtClean="0">
                <a:solidFill>
                  <a:schemeClr val="tx1"/>
                </a:solidFill>
              </a:rPr>
              <a:t>Thông tin và Truyền thông</a:t>
            </a:r>
            <a:r>
              <a:rPr lang="en-US" b="1" smtClean="0">
                <a:solidFill>
                  <a:schemeClr val="tx1"/>
                </a:solidFill>
              </a:rPr>
              <a:t> (</a:t>
            </a:r>
            <a:r>
              <a:rPr lang="en-US" b="1" smtClean="0">
                <a:solidFill>
                  <a:schemeClr val="tx1"/>
                </a:solidFill>
                <a:hlinkClick r:id="rId2" action="ppaction://hlinkfile"/>
              </a:rPr>
              <a:t>Link</a:t>
            </a:r>
            <a:r>
              <a:rPr lang="en-US" b="1" smtClean="0">
                <a:solidFill>
                  <a:schemeClr val="tx1"/>
                </a:solidFill>
              </a:rPr>
              <a:t>)</a:t>
            </a:r>
            <a:endParaRPr lang="en-US">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7400" y="0"/>
            <a:ext cx="7086600" cy="914400"/>
          </a:xfrm>
        </p:spPr>
        <p:txBody>
          <a:bodyPr/>
          <a:lstStyle/>
          <a:p>
            <a:r>
              <a:rPr lang="en-US" smtClean="0"/>
              <a:t>Định h</a:t>
            </a:r>
            <a:r>
              <a:rPr lang="vi-VN" smtClean="0"/>
              <a:t>ướ</a:t>
            </a:r>
            <a:r>
              <a:rPr lang="en-US" smtClean="0"/>
              <a:t>ng nguồn mở trong CPĐT tại TP.HCM – C</a:t>
            </a:r>
            <a:r>
              <a:rPr lang="vi-VN" smtClean="0"/>
              <a:t>ă</a:t>
            </a:r>
            <a:r>
              <a:rPr lang="en-US" smtClean="0"/>
              <a:t>n cứ pháp lý</a:t>
            </a:r>
            <a:endParaRPr lang="en-US"/>
          </a:p>
        </p:txBody>
      </p:sp>
      <p:sp>
        <p:nvSpPr>
          <p:cNvPr id="5" name="Content Placeholder 4"/>
          <p:cNvSpPr>
            <a:spLocks noGrp="1"/>
          </p:cNvSpPr>
          <p:nvPr>
            <p:ph idx="1"/>
          </p:nvPr>
        </p:nvSpPr>
        <p:spPr/>
        <p:txBody>
          <a:bodyPr/>
          <a:lstStyle/>
          <a:p>
            <a:pPr lvl="0"/>
            <a:r>
              <a:rPr lang="en-US" sz="2700" smtClean="0"/>
              <a:t>Nghị quyết số 13-NQ/TW, ngày 16/1/2012, Hội nghị lần thứ 4 Ban Chấp hành Trung ương Đảng khóa XI về xây dựng hệ thống kết cấu hạ tầng đồng bộ nhằm đưa nước ta cơ bản trở thành nước công nghiệp theo hướng hiện đại vào năm 2020</a:t>
            </a:r>
          </a:p>
          <a:p>
            <a:pPr lvl="0"/>
            <a:r>
              <a:rPr lang="en-US" sz="2700" smtClean="0"/>
              <a:t>Quyết định số 1755/QĐ-TTg ngày 22 tháng 9 năm 2010 của Thủ tướng Chính phủ phê duyệt đề án “Đưa Việt Nam sớm mạnh về công nghệ thông tin và Truyền thông”</a:t>
            </a:r>
          </a:p>
          <a:p>
            <a:pPr lvl="0"/>
            <a:r>
              <a:rPr lang="en-US" sz="2700" smtClean="0"/>
              <a:t>Quyết định số 235/QĐ-TTG ngày 2 tháng 3 năm 2010 của Thủ tướng Chính phủ phê duyệt về Dự án tổng thể "ứng dụng và phát triển phần mềm nguồn mở ở Việt Nam giai đoạn 2004 - 2008"</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7400" y="0"/>
            <a:ext cx="7086600" cy="914400"/>
          </a:xfrm>
        </p:spPr>
        <p:txBody>
          <a:bodyPr/>
          <a:lstStyle/>
          <a:p>
            <a:r>
              <a:rPr lang="en-US" smtClean="0"/>
              <a:t>Định h</a:t>
            </a:r>
            <a:r>
              <a:rPr lang="vi-VN" smtClean="0"/>
              <a:t>ướ</a:t>
            </a:r>
            <a:r>
              <a:rPr lang="en-US" smtClean="0"/>
              <a:t>ng nguồn mở trong CPĐT tại TP.HCM – C</a:t>
            </a:r>
            <a:r>
              <a:rPr lang="vi-VN" smtClean="0"/>
              <a:t>ă</a:t>
            </a:r>
            <a:r>
              <a:rPr lang="en-US" smtClean="0"/>
              <a:t>n cứ pháp lý</a:t>
            </a:r>
            <a:endParaRPr lang="en-US"/>
          </a:p>
        </p:txBody>
      </p:sp>
      <p:sp>
        <p:nvSpPr>
          <p:cNvPr id="5" name="Content Placeholder 4"/>
          <p:cNvSpPr>
            <a:spLocks noGrp="1"/>
          </p:cNvSpPr>
          <p:nvPr>
            <p:ph idx="1"/>
          </p:nvPr>
        </p:nvSpPr>
        <p:spPr>
          <a:xfrm>
            <a:off x="0" y="1066800"/>
            <a:ext cx="8839200" cy="5334000"/>
          </a:xfrm>
        </p:spPr>
        <p:txBody>
          <a:bodyPr/>
          <a:lstStyle/>
          <a:p>
            <a:pPr lvl="0"/>
            <a:r>
              <a:rPr lang="en-US" smtClean="0"/>
              <a:t>Chỉ thị số 07/2008/CT-BTTTT ngày 30 tháng 12 năm 2008 của Bộ thông tin và Truyền thông v</a:t>
            </a:r>
            <a:r>
              <a:rPr lang="vi-VN" smtClean="0"/>
              <a:t>ề đẩy mạnh sử dụng phần mềm mã nguồn mở trong hoạt động của cơ quan, tổ chức nhà nước</a:t>
            </a:r>
            <a:r>
              <a:rPr lang="en-US" smtClean="0"/>
              <a:t>;  </a:t>
            </a:r>
          </a:p>
          <a:p>
            <a:pPr lvl="0"/>
            <a:r>
              <a:rPr lang="en-US" smtClean="0"/>
              <a:t>Công văn số 4430/BTTTT-CNTT ngày 31 tháng 12 năm 2010 của Bộ thông tin và truyền thông về việc sử dụng phần mềm tự do nguồn mở trong giáo trình tin học văn phòng và thi công chức, viên chức;</a:t>
            </a:r>
          </a:p>
          <a:p>
            <a:r>
              <a:rPr lang="en-US" b="1" smtClean="0">
                <a:solidFill>
                  <a:srgbClr val="FF0000"/>
                </a:solidFill>
              </a:rPr>
              <a:t>Quyết định số 27/2012/QĐ-UBND ngày 28 tháng 6 năm 2012 của Ủy ban nhân dân Thành phố Hồ Chí Minh về việc phê duyệt Chương trình phát triển Công nghệ Thông tin – Truyền thông giai đoạn 2011-2015</a:t>
            </a:r>
            <a:endParaRPr lang="en-US" b="1">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7400" y="0"/>
            <a:ext cx="7086600" cy="914400"/>
          </a:xfrm>
        </p:spPr>
        <p:txBody>
          <a:bodyPr/>
          <a:lstStyle/>
          <a:p>
            <a:r>
              <a:rPr lang="en-US" smtClean="0"/>
              <a:t>Định h</a:t>
            </a:r>
            <a:r>
              <a:rPr lang="vi-VN" smtClean="0"/>
              <a:t>ướ</a:t>
            </a:r>
            <a:r>
              <a:rPr lang="en-US" smtClean="0"/>
              <a:t>ng nguồn mở trong CPĐT tại TP.HCM – Mục tiêu</a:t>
            </a:r>
            <a:endParaRPr lang="en-US"/>
          </a:p>
        </p:txBody>
      </p:sp>
      <p:sp>
        <p:nvSpPr>
          <p:cNvPr id="5" name="Content Placeholder 4"/>
          <p:cNvSpPr>
            <a:spLocks noGrp="1"/>
          </p:cNvSpPr>
          <p:nvPr>
            <p:ph idx="1"/>
          </p:nvPr>
        </p:nvSpPr>
        <p:spPr>
          <a:xfrm>
            <a:off x="0" y="1066800"/>
            <a:ext cx="8839200" cy="5334000"/>
          </a:xfrm>
        </p:spPr>
        <p:txBody>
          <a:bodyPr/>
          <a:lstStyle/>
          <a:p>
            <a:pPr lvl="0"/>
            <a:r>
              <a:rPr lang="en-US" smtClean="0"/>
              <a:t>Đẩy nhanh việc ứng dụng và phát triển phần mềm nguồn mở (PMNM) trong xây dựng mô hình và kiến trúc ứng dụng CNTT cho việc phát triển chính phủ điện tử tại thành phố đến giai đoạn 2015 và định hướng đến 2020 nhằm xây dựng một nền chính phủ điện tử đảm bảo luật sở hữu trí tuệ, bảo vệ bản quyền tác giả và giảm chi phí mua sắm phần mềm, thúc đẩy phát triển công nghiệp công nghệ thông tin tại TP.HCM nói riêng và Việt Nam nói chung</a:t>
            </a:r>
            <a:endParaRPr lang="en-US" b="1">
              <a:solidFill>
                <a:schemeClr val="tx1"/>
              </a:solidFill>
            </a:endParaRPr>
          </a:p>
        </p:txBody>
      </p:sp>
    </p:spTree>
  </p:cSld>
  <p:clrMapOvr>
    <a:masterClrMapping/>
  </p:clrMapOvr>
</p:sld>
</file>

<file path=ppt/theme/theme1.xml><?xml version="1.0" encoding="utf-8"?>
<a:theme xmlns:a="http://schemas.openxmlformats.org/drawingml/2006/main" name="eGov-Template">
  <a:themeElements>
    <a:clrScheme name="egovernmen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governmen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BBDDFF"/>
            </a:gs>
            <a:gs pos="100000">
              <a:srgbClr val="F8E2E2"/>
            </a:gs>
          </a:gsLst>
          <a:path path="rect">
            <a:fillToRect l="50000" t="50000" r="50000" b="50000"/>
          </a:path>
        </a:gradFill>
        <a:ln w="952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0">
          <a:gsLst>
            <a:gs pos="0">
              <a:srgbClr val="BBDDFF"/>
            </a:gs>
            <a:gs pos="100000">
              <a:srgbClr val="F8E2E2"/>
            </a:gs>
          </a:gsLst>
          <a:path path="rect">
            <a:fillToRect l="50000" t="50000" r="50000" b="50000"/>
          </a:path>
        </a:gradFill>
        <a:ln w="952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governmen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governmen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governmen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governmen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governme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governme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governme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eGov-Template</Template>
  <TotalTime>146</TotalTime>
  <Words>4237</Words>
  <Application>Microsoft Office PowerPoint</Application>
  <PresentationFormat>On-screen Show (4:3)</PresentationFormat>
  <Paragraphs>715</Paragraphs>
  <Slides>42</Slides>
  <Notes>18</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eGov-Template</vt:lpstr>
      <vt:lpstr>Slide 1</vt:lpstr>
      <vt:lpstr>Module 2</vt:lpstr>
      <vt:lpstr>Nội dung</vt:lpstr>
      <vt:lpstr>Tại sao là PMNM?</vt:lpstr>
      <vt:lpstr>Định hướng nguồn mở trong CPĐT - Sự kiện </vt:lpstr>
      <vt:lpstr>Định hướng ứng dụng PMNM trong CPDT</vt:lpstr>
      <vt:lpstr>Định hướng nguồn mở trong CPĐT tại TP.HCM – Căn cứ pháp lý</vt:lpstr>
      <vt:lpstr>Định hướng nguồn mở trong CPĐT tại TP.HCM – Căn cứ pháp lý</vt:lpstr>
      <vt:lpstr>Định hướng nguồn mở trong CPĐT tại TP.HCM – Mục tiêu</vt:lpstr>
      <vt:lpstr>Định hướng nguồn mở trong CPĐT tại TP.HCM – Mục tiêu</vt:lpstr>
      <vt:lpstr>Định hướng nguồn mở trong CPĐT tại TP.HCM – Mục tiêu</vt:lpstr>
      <vt:lpstr>Định hướng nguồn mở trong CPĐT tại TP.HCM – Nhiệm vụ</vt:lpstr>
      <vt:lpstr>Định hướng nguồn mở trong CPĐT tại TP.HCM – Nhiệm vụ</vt:lpstr>
      <vt:lpstr>Định hướng nguồn mở trong CPĐT tại TP.HCM – Nhiệm vụ</vt:lpstr>
      <vt:lpstr>Định hướng nguồn mở trong CPĐT tại TP.HCM – Nhiệm vụ</vt:lpstr>
      <vt:lpstr>Định hướng nguồn mở trong CPĐT tại TP.HCM – Nhiệm vụ</vt:lpstr>
      <vt:lpstr>Định hướng nguồn mở trong CPĐT tại TP.HCM – Nhiệm vụ</vt:lpstr>
      <vt:lpstr>Định hướng nguồn mở trong CPĐT tại TP.HCM – Nhiệm vụ</vt:lpstr>
      <vt:lpstr>Giải pháp nguồn mở trong CPĐT của Hàn Quốc -EGovFrame  </vt:lpstr>
      <vt:lpstr>e-Government  Standard Framework (eGovFrame)</vt:lpstr>
      <vt:lpstr>Slide 21</vt:lpstr>
      <vt:lpstr>Slide 22</vt:lpstr>
      <vt:lpstr>Slide 23</vt:lpstr>
      <vt:lpstr>Slide 24</vt:lpstr>
      <vt:lpstr>Slide 25</vt:lpstr>
      <vt:lpstr>Slide 26</vt:lpstr>
      <vt:lpstr>Slide 27</vt:lpstr>
      <vt:lpstr>Slide 28</vt:lpstr>
      <vt:lpstr>Slide 29</vt:lpstr>
      <vt:lpstr>Slide 30</vt:lpstr>
      <vt:lpstr>Slide 31</vt:lpstr>
      <vt:lpstr>Functionalities of eGovFrame </vt:lpstr>
      <vt:lpstr>Slide 33</vt:lpstr>
      <vt:lpstr>Slide 34</vt:lpstr>
      <vt:lpstr>Slide 35</vt:lpstr>
      <vt:lpstr>Common components</vt:lpstr>
      <vt:lpstr>Slide 37</vt:lpstr>
      <vt:lpstr>ROI analysis of e-GovFrame</vt:lpstr>
      <vt:lpstr>Các giải pháp công nghệ nguồn mở ứng dụng trong CPDT </vt:lpstr>
      <vt:lpstr>Các công nghệ chủ chốt</vt:lpstr>
      <vt:lpstr>Các công nghệ chủ chốt</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tinh</dc:creator>
  <cp:lastModifiedBy>tinh</cp:lastModifiedBy>
  <cp:revision>28</cp:revision>
  <cp:lastPrinted>2002-10-17T15:46:07Z</cp:lastPrinted>
  <dcterms:created xsi:type="dcterms:W3CDTF">2012-09-23T07:59:36Z</dcterms:created>
  <dcterms:modified xsi:type="dcterms:W3CDTF">2012-10-01T14:29:24Z</dcterms:modified>
</cp:coreProperties>
</file>