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handoutMasterIdLst>
    <p:handoutMasterId r:id="rId26"/>
  </p:handoutMasterIdLst>
  <p:sldIdLst>
    <p:sldId id="344" r:id="rId2"/>
    <p:sldId id="379" r:id="rId3"/>
    <p:sldId id="387" r:id="rId4"/>
    <p:sldId id="381" r:id="rId5"/>
    <p:sldId id="388" r:id="rId6"/>
    <p:sldId id="391" r:id="rId7"/>
    <p:sldId id="389" r:id="rId8"/>
    <p:sldId id="390" r:id="rId9"/>
    <p:sldId id="392" r:id="rId10"/>
    <p:sldId id="393" r:id="rId11"/>
    <p:sldId id="394" r:id="rId12"/>
    <p:sldId id="395" r:id="rId13"/>
    <p:sldId id="400" r:id="rId14"/>
    <p:sldId id="406" r:id="rId15"/>
    <p:sldId id="401" r:id="rId16"/>
    <p:sldId id="407" r:id="rId17"/>
    <p:sldId id="408" r:id="rId18"/>
    <p:sldId id="409" r:id="rId19"/>
    <p:sldId id="382" r:id="rId20"/>
    <p:sldId id="386" r:id="rId21"/>
    <p:sldId id="383" r:id="rId22"/>
    <p:sldId id="384" r:id="rId23"/>
    <p:sldId id="385" r:id="rId24"/>
  </p:sldIdLst>
  <p:sldSz cx="9144000" cy="6858000" type="screen4x3"/>
  <p:notesSz cx="7048500" cy="91440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ABD5"/>
    <a:srgbClr val="8B8EFD"/>
    <a:srgbClr val="F8E2E2"/>
    <a:srgbClr val="EDEBF3"/>
    <a:srgbClr val="EDEAF4"/>
    <a:srgbClr val="67B2F7"/>
    <a:srgbClr val="99CCFF"/>
    <a:srgbClr val="007ABE"/>
    <a:srgbClr val="33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78" autoAdjust="0"/>
    <p:restoredTop sz="62331" autoAdjust="0"/>
  </p:normalViewPr>
  <p:slideViewPr>
    <p:cSldViewPr>
      <p:cViewPr>
        <p:scale>
          <a:sx n="58" d="100"/>
          <a:sy n="58" d="100"/>
        </p:scale>
        <p:origin x="-1046"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notesViewPr>
    <p:cSldViewPr>
      <p:cViewPr varScale="1">
        <p:scale>
          <a:sx n="59" d="100"/>
          <a:sy n="59" d="100"/>
        </p:scale>
        <p:origin x="-1548" y="-72"/>
      </p:cViewPr>
      <p:guideLst>
        <p:guide orient="horz" pos="2880"/>
        <p:guide pos="222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defTabSz="930275">
              <a:defRPr sz="1200"/>
            </a:lvl1pPr>
          </a:lstStyle>
          <a:p>
            <a:endParaRPr lang="en-US"/>
          </a:p>
        </p:txBody>
      </p:sp>
      <p:sp>
        <p:nvSpPr>
          <p:cNvPr id="114691" name="Rectangle 3"/>
          <p:cNvSpPr>
            <a:spLocks noGrp="1" noChangeArrowheads="1"/>
          </p:cNvSpPr>
          <p:nvPr>
            <p:ph type="dt" sz="quarter" idx="1"/>
          </p:nvPr>
        </p:nvSpPr>
        <p:spPr bwMode="auto">
          <a:xfrm>
            <a:off x="399415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algn="r" defTabSz="930275">
              <a:defRPr sz="1200"/>
            </a:lvl1pPr>
          </a:lstStyle>
          <a:p>
            <a:endParaRPr lang="en-US"/>
          </a:p>
        </p:txBody>
      </p:sp>
      <p:sp>
        <p:nvSpPr>
          <p:cNvPr id="114692" name="Rectangle 4"/>
          <p:cNvSpPr>
            <a:spLocks noGrp="1" noChangeArrowheads="1"/>
          </p:cNvSpPr>
          <p:nvPr>
            <p:ph type="ftr" sz="quarter" idx="2"/>
          </p:nvPr>
        </p:nvSpPr>
        <p:spPr bwMode="auto">
          <a:xfrm>
            <a:off x="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defTabSz="930275">
              <a:defRPr sz="1200"/>
            </a:lvl1pPr>
          </a:lstStyle>
          <a:p>
            <a:endParaRPr lang="en-US"/>
          </a:p>
        </p:txBody>
      </p:sp>
      <p:sp>
        <p:nvSpPr>
          <p:cNvPr id="114693" name="Rectangle 5"/>
          <p:cNvSpPr>
            <a:spLocks noGrp="1" noChangeArrowheads="1"/>
          </p:cNvSpPr>
          <p:nvPr>
            <p:ph type="sldNum" sz="quarter" idx="3"/>
          </p:nvPr>
        </p:nvSpPr>
        <p:spPr bwMode="auto">
          <a:xfrm>
            <a:off x="399415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algn="r" defTabSz="930275">
              <a:defRPr sz="1200"/>
            </a:lvl1pPr>
          </a:lstStyle>
          <a:p>
            <a:fld id="{3C2AE135-AF1C-4082-9A55-15B8B1AEA2BA}"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defTabSz="930275">
              <a:defRPr sz="1200"/>
            </a:lvl1pPr>
          </a:lstStyle>
          <a:p>
            <a:endParaRPr lang="en-US"/>
          </a:p>
        </p:txBody>
      </p:sp>
      <p:sp>
        <p:nvSpPr>
          <p:cNvPr id="43011" name="Rectangle 3"/>
          <p:cNvSpPr>
            <a:spLocks noGrp="1" noChangeArrowheads="1"/>
          </p:cNvSpPr>
          <p:nvPr>
            <p:ph type="dt" idx="1"/>
          </p:nvPr>
        </p:nvSpPr>
        <p:spPr bwMode="auto">
          <a:xfrm>
            <a:off x="3994150" y="0"/>
            <a:ext cx="3054350" cy="4572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lvl1pPr algn="r" defTabSz="930275">
              <a:defRPr sz="1200"/>
            </a:lvl1pPr>
          </a:lstStyle>
          <a:p>
            <a:endParaRPr lang="en-US"/>
          </a:p>
        </p:txBody>
      </p:sp>
      <p:sp>
        <p:nvSpPr>
          <p:cNvPr id="43012" name="Rectangle 4"/>
          <p:cNvSpPr>
            <a:spLocks noGrp="1" noRot="1" noChangeAspect="1" noChangeArrowheads="1" noTextEdit="1"/>
          </p:cNvSpPr>
          <p:nvPr>
            <p:ph type="sldImg" idx="2"/>
          </p:nvPr>
        </p:nvSpPr>
        <p:spPr bwMode="auto">
          <a:xfrm>
            <a:off x="1238250" y="685800"/>
            <a:ext cx="4572000" cy="3429000"/>
          </a:xfrm>
          <a:prstGeom prst="rect">
            <a:avLst/>
          </a:prstGeom>
          <a:noFill/>
          <a:ln w="9525">
            <a:solidFill>
              <a:srgbClr val="000000"/>
            </a:solidFill>
            <a:miter lim="800000"/>
            <a:headEnd/>
            <a:tailEnd/>
          </a:ln>
          <a:effectLst/>
        </p:spPr>
      </p:sp>
      <p:sp>
        <p:nvSpPr>
          <p:cNvPr id="43013" name="Rectangle 5"/>
          <p:cNvSpPr>
            <a:spLocks noGrp="1" noChangeArrowheads="1"/>
          </p:cNvSpPr>
          <p:nvPr>
            <p:ph type="body" sz="quarter" idx="3"/>
          </p:nvPr>
        </p:nvSpPr>
        <p:spPr bwMode="auto">
          <a:xfrm>
            <a:off x="939800" y="4343400"/>
            <a:ext cx="5168900" cy="4114800"/>
          </a:xfrm>
          <a:prstGeom prst="rect">
            <a:avLst/>
          </a:prstGeom>
          <a:noFill/>
          <a:ln w="9525">
            <a:noFill/>
            <a:miter lim="800000"/>
            <a:headEnd/>
            <a:tailEnd/>
          </a:ln>
          <a:effectLst/>
        </p:spPr>
        <p:txBody>
          <a:bodyPr vert="horz" wrap="square" lIns="93077" tIns="46538" rIns="93077" bIns="465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3014" name="Rectangle 6"/>
          <p:cNvSpPr>
            <a:spLocks noGrp="1" noChangeArrowheads="1"/>
          </p:cNvSpPr>
          <p:nvPr>
            <p:ph type="ftr" sz="quarter" idx="4"/>
          </p:nvPr>
        </p:nvSpPr>
        <p:spPr bwMode="auto">
          <a:xfrm>
            <a:off x="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defTabSz="930275">
              <a:defRPr sz="1200"/>
            </a:lvl1pPr>
          </a:lstStyle>
          <a:p>
            <a:endParaRPr lang="en-US"/>
          </a:p>
        </p:txBody>
      </p:sp>
      <p:sp>
        <p:nvSpPr>
          <p:cNvPr id="43015" name="Rectangle 7"/>
          <p:cNvSpPr>
            <a:spLocks noGrp="1" noChangeArrowheads="1"/>
          </p:cNvSpPr>
          <p:nvPr>
            <p:ph type="sldNum" sz="quarter" idx="5"/>
          </p:nvPr>
        </p:nvSpPr>
        <p:spPr bwMode="auto">
          <a:xfrm>
            <a:off x="3994150" y="8686800"/>
            <a:ext cx="3054350" cy="457200"/>
          </a:xfrm>
          <a:prstGeom prst="rect">
            <a:avLst/>
          </a:prstGeom>
          <a:noFill/>
          <a:ln w="9525">
            <a:noFill/>
            <a:miter lim="800000"/>
            <a:headEnd/>
            <a:tailEnd/>
          </a:ln>
          <a:effectLst/>
        </p:spPr>
        <p:txBody>
          <a:bodyPr vert="horz" wrap="square" lIns="93077" tIns="46538" rIns="93077" bIns="46538" numCol="1" anchor="b" anchorCtr="0" compatLnSpc="1">
            <a:prstTxWarp prst="textNoShape">
              <a:avLst/>
            </a:prstTxWarp>
          </a:bodyPr>
          <a:lstStyle>
            <a:lvl1pPr algn="r" defTabSz="930275">
              <a:defRPr sz="1200"/>
            </a:lvl1pPr>
          </a:lstStyle>
          <a:p>
            <a:fld id="{A556C792-FF26-423E-BC6E-CAA1986DA76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DCAC92-5B9E-40E4-91FF-8561FAFEFF79}" type="slidenum">
              <a:rPr lang="en-US"/>
              <a:pPr/>
              <a:t>1</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Verdana" pitchFamily="34" charset="0"/>
                <a:ea typeface="Verdana" pitchFamily="34" charset="0"/>
                <a:cs typeface="Verdana"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marL="342900" indent="-342900">
              <a:buClr>
                <a:srgbClr val="002060"/>
              </a:buClr>
              <a:buSzPct val="10000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3C1D00-18CF-4C55-9A7E-639E49104C6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24F3F0-2C33-40B2-80CA-8F18272C759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00BB811-96D8-4275-85D9-249D2A14434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0" y="0"/>
            <a:ext cx="6400800" cy="9144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172A992-022E-4613-910E-BD2B97C1FA4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32" name="Picture 1036" descr="eGov Banner"/>
          <p:cNvPicPr>
            <a:picLocks noChangeAspect="1" noChangeArrowheads="1"/>
          </p:cNvPicPr>
          <p:nvPr/>
        </p:nvPicPr>
        <p:blipFill>
          <a:blip r:embed="rId6" cstate="print"/>
          <a:srcRect/>
          <a:stretch>
            <a:fillRect/>
          </a:stretch>
        </p:blipFill>
        <p:spPr bwMode="auto">
          <a:xfrm>
            <a:off x="228600" y="-3175"/>
            <a:ext cx="2819400" cy="927100"/>
          </a:xfrm>
          <a:prstGeom prst="rect">
            <a:avLst/>
          </a:prstGeom>
          <a:noFill/>
        </p:spPr>
      </p:pic>
      <p:sp>
        <p:nvSpPr>
          <p:cNvPr id="30722" name="Line 1026"/>
          <p:cNvSpPr>
            <a:spLocks noChangeShapeType="1"/>
          </p:cNvSpPr>
          <p:nvPr/>
        </p:nvSpPr>
        <p:spPr bwMode="auto">
          <a:xfrm>
            <a:off x="1257300" y="965200"/>
            <a:ext cx="7886700" cy="0"/>
          </a:xfrm>
          <a:prstGeom prst="line">
            <a:avLst/>
          </a:prstGeom>
          <a:noFill/>
          <a:ln w="88900">
            <a:solidFill>
              <a:srgbClr val="808080"/>
            </a:solidFill>
            <a:round/>
            <a:headEnd/>
            <a:tailEnd/>
          </a:ln>
          <a:effectLst>
            <a:outerShdw dist="17961" dir="18900000" algn="ctr" rotWithShape="0">
              <a:schemeClr val="tx1"/>
            </a:outerShdw>
          </a:effectLst>
        </p:spPr>
        <p:txBody>
          <a:bodyPr wrap="none" anchor="ctr"/>
          <a:lstStyle/>
          <a:p>
            <a:endParaRPr lang="en-US"/>
          </a:p>
        </p:txBody>
      </p:sp>
      <p:sp>
        <p:nvSpPr>
          <p:cNvPr id="30723" name="Rectangle 1027"/>
          <p:cNvSpPr>
            <a:spLocks noGrp="1" noChangeArrowheads="1"/>
          </p:cNvSpPr>
          <p:nvPr>
            <p:ph type="title"/>
          </p:nvPr>
        </p:nvSpPr>
        <p:spPr bwMode="auto">
          <a:xfrm>
            <a:off x="2819400" y="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24" name="Rectangle 1028"/>
          <p:cNvSpPr>
            <a:spLocks noGrp="1" noChangeArrowheads="1"/>
          </p:cNvSpPr>
          <p:nvPr>
            <p:ph type="body" idx="1"/>
          </p:nvPr>
        </p:nvSpPr>
        <p:spPr bwMode="auto">
          <a:xfrm>
            <a:off x="152400" y="1143000"/>
            <a:ext cx="88392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25" name="Rectangle 1029"/>
          <p:cNvSpPr>
            <a:spLocks noGrp="1" noChangeArrowheads="1"/>
          </p:cNvSpPr>
          <p:nvPr>
            <p:ph type="dt" sz="half" idx="2"/>
          </p:nvPr>
        </p:nvSpPr>
        <p:spPr bwMode="auto">
          <a:xfrm>
            <a:off x="762000" y="6553200"/>
            <a:ext cx="18288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800"/>
            </a:lvl1pPr>
          </a:lstStyle>
          <a:p>
            <a:endParaRPr lang="en-US"/>
          </a:p>
        </p:txBody>
      </p:sp>
      <p:sp>
        <p:nvSpPr>
          <p:cNvPr id="30726" name="Rectangle 1030"/>
          <p:cNvSpPr>
            <a:spLocks noGrp="1" noChangeArrowheads="1"/>
          </p:cNvSpPr>
          <p:nvPr>
            <p:ph type="ftr" sz="quarter" idx="3"/>
          </p:nvPr>
        </p:nvSpPr>
        <p:spPr bwMode="auto">
          <a:xfrm>
            <a:off x="3276600" y="6553200"/>
            <a:ext cx="28956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a:lvl1pPr>
          </a:lstStyle>
          <a:p>
            <a:endParaRPr lang="en-US"/>
          </a:p>
        </p:txBody>
      </p:sp>
      <p:sp>
        <p:nvSpPr>
          <p:cNvPr id="30727" name="Rectangle 1031"/>
          <p:cNvSpPr>
            <a:spLocks noGrp="1" noChangeArrowheads="1"/>
          </p:cNvSpPr>
          <p:nvPr>
            <p:ph type="sldNum" sz="quarter" idx="4"/>
          </p:nvPr>
        </p:nvSpPr>
        <p:spPr bwMode="auto">
          <a:xfrm>
            <a:off x="6934200" y="6553200"/>
            <a:ext cx="1905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vl1pPr>
          </a:lstStyle>
          <a:p>
            <a:fld id="{C6FD755B-FF02-4C20-A3C8-AA215792D9A4}" type="slidenum">
              <a:rPr lang="en-US"/>
              <a:pPr/>
              <a:t>‹#›</a:t>
            </a:fld>
            <a:endParaRPr lang="en-US"/>
          </a:p>
        </p:txBody>
      </p:sp>
      <p:sp>
        <p:nvSpPr>
          <p:cNvPr id="11" name="Rectangle 10"/>
          <p:cNvSpPr/>
          <p:nvPr/>
        </p:nvSpPr>
        <p:spPr bwMode="auto">
          <a:xfrm>
            <a:off x="0" y="6477000"/>
            <a:ext cx="9144000" cy="381000"/>
          </a:xfrm>
          <a:prstGeom prst="rect">
            <a:avLst/>
          </a:prstGeom>
          <a:gradFill flip="none" rotWithShape="1">
            <a:gsLst>
              <a:gs pos="0">
                <a:srgbClr val="5E9EFF"/>
              </a:gs>
              <a:gs pos="39999">
                <a:srgbClr val="85C2FF"/>
              </a:gs>
              <a:gs pos="70000">
                <a:srgbClr val="C4D6EB"/>
              </a:gs>
              <a:gs pos="100000">
                <a:srgbClr val="FFEBFA"/>
              </a:gs>
            </a:gsLst>
            <a:lin ang="1620000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1" r:id="rId1"/>
    <p:sldLayoutId id="2147483650" r:id="rId2"/>
    <p:sldLayoutId id="2147483656" r:id="rId3"/>
    <p:sldLayoutId id="2147483655" r:id="rId4"/>
  </p:sldLayoutIdLst>
  <p:txStyles>
    <p:titleStyle>
      <a:lvl1pPr algn="ctr" rtl="0" eaLnBrk="1" fontAlgn="base" hangingPunct="1">
        <a:lnSpc>
          <a:spcPct val="80000"/>
        </a:lnSpc>
        <a:spcBef>
          <a:spcPct val="0"/>
        </a:spcBef>
        <a:spcAft>
          <a:spcPct val="0"/>
        </a:spcAft>
        <a:defRPr sz="2800">
          <a:solidFill>
            <a:srgbClr val="333399"/>
          </a:solidFill>
          <a:effectLst>
            <a:outerShdw blurRad="38100" dist="38100" dir="2700000" algn="tl">
              <a:srgbClr val="C0C0C0"/>
            </a:outerShdw>
          </a:effectLst>
          <a:latin typeface="+mj-lt"/>
          <a:ea typeface="+mj-ea"/>
          <a:cs typeface="+mj-cs"/>
        </a:defRPr>
      </a:lvl1pPr>
      <a:lvl2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2pPr>
      <a:lvl3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3pPr>
      <a:lvl4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4pPr>
      <a:lvl5pPr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5pPr>
      <a:lvl6pPr marL="4572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6pPr>
      <a:lvl7pPr marL="9144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7pPr>
      <a:lvl8pPr marL="13716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8pPr>
      <a:lvl9pPr marL="1828800" algn="ctr" rtl="0" eaLnBrk="1" fontAlgn="base" hangingPunct="1">
        <a:lnSpc>
          <a:spcPct val="80000"/>
        </a:lnSpc>
        <a:spcBef>
          <a:spcPct val="0"/>
        </a:spcBef>
        <a:spcAft>
          <a:spcPct val="0"/>
        </a:spcAft>
        <a:defRPr sz="2400">
          <a:solidFill>
            <a:srgbClr val="333399"/>
          </a:solidFill>
          <a:effectLst>
            <a:outerShdw blurRad="38100" dist="38100" dir="2700000" algn="tl">
              <a:srgbClr val="C0C0C0"/>
            </a:outerShdw>
          </a:effectLst>
          <a:latin typeface="Arial Black" pitchFamily="34" charset="0"/>
        </a:defRPr>
      </a:lvl9pPr>
    </p:titleStyle>
    <p:bodyStyle>
      <a:lvl1pPr marL="342900" indent="-342900" algn="l" rtl="0" eaLnBrk="1" fontAlgn="base" hangingPunct="1">
        <a:spcBef>
          <a:spcPct val="20000"/>
        </a:spcBef>
        <a:spcAft>
          <a:spcPct val="0"/>
        </a:spcAft>
        <a:buClr>
          <a:srgbClr val="FF9933"/>
        </a:buClr>
        <a:buSzPct val="80000"/>
        <a:buFont typeface="Wingdings" pitchFamily="2" charset="2"/>
        <a:buChar char="®"/>
        <a:defRPr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CC3300"/>
        </a:buClr>
        <a:buSzPct val="70000"/>
        <a:buFont typeface="Wingdings" pitchFamily="2" charset="2"/>
        <a:buChar char="®"/>
        <a:defRPr sz="2400">
          <a:solidFill>
            <a:srgbClr val="000000"/>
          </a:solidFill>
          <a:latin typeface="+mn-lt"/>
        </a:defRPr>
      </a:lvl2pPr>
      <a:lvl3pPr marL="1143000" indent="-228600" algn="l" rtl="0" eaLnBrk="1" fontAlgn="base" hangingPunct="1">
        <a:spcBef>
          <a:spcPct val="20000"/>
        </a:spcBef>
        <a:spcAft>
          <a:spcPct val="0"/>
        </a:spcAft>
        <a:buClr>
          <a:srgbClr val="587B01"/>
        </a:buClr>
        <a:buSzPct val="60000"/>
        <a:buFont typeface="Wingdings" pitchFamily="2" charset="2"/>
        <a:buChar char="®"/>
        <a:defRPr sz="2000">
          <a:solidFill>
            <a:srgbClr val="000000"/>
          </a:solidFill>
          <a:latin typeface="+mn-lt"/>
        </a:defRPr>
      </a:lvl3pPr>
      <a:lvl4pPr marL="1600200" indent="-228600" algn="l" rtl="0" eaLnBrk="1" fontAlgn="base" hangingPunct="1">
        <a:spcBef>
          <a:spcPct val="20000"/>
        </a:spcBef>
        <a:spcAft>
          <a:spcPct val="0"/>
        </a:spcAft>
        <a:buClr>
          <a:srgbClr val="915E01"/>
        </a:buClr>
        <a:buSzPct val="60000"/>
        <a:buFont typeface="Wingdings" pitchFamily="2" charset="2"/>
        <a:buChar char="l"/>
        <a:defRPr>
          <a:solidFill>
            <a:srgbClr val="000000"/>
          </a:solidFill>
          <a:latin typeface="+mn-lt"/>
        </a:defRPr>
      </a:lvl4pPr>
      <a:lvl5pPr marL="20574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5pPr>
      <a:lvl6pPr marL="25146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6pPr>
      <a:lvl7pPr marL="29718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7pPr>
      <a:lvl8pPr marL="34290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8pPr>
      <a:lvl9pPr marL="3886200" indent="-228600" algn="l" rtl="0" eaLnBrk="1" fontAlgn="base" hangingPunct="1">
        <a:spcBef>
          <a:spcPct val="20000"/>
        </a:spcBef>
        <a:spcAft>
          <a:spcPct val="0"/>
        </a:spcAft>
        <a:buClr>
          <a:srgbClr val="5201AB"/>
        </a:buClr>
        <a:buSzPct val="55000"/>
        <a:buFont typeface="Wingdings" pitchFamily="2" charset="2"/>
        <a:buChar char="l"/>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ext Box 4"/>
          <p:cNvSpPr txBox="1">
            <a:spLocks noChangeArrowheads="1"/>
          </p:cNvSpPr>
          <p:nvPr/>
        </p:nvSpPr>
        <p:spPr bwMode="auto">
          <a:xfrm>
            <a:off x="2438400" y="3810000"/>
            <a:ext cx="6705600" cy="2739956"/>
          </a:xfrm>
          <a:prstGeom prst="rect">
            <a:avLst/>
          </a:prstGeom>
          <a:noFill/>
          <a:ln w="63500">
            <a:noFill/>
            <a:miter lim="800000"/>
            <a:headEnd/>
            <a:tailEnd/>
          </a:ln>
          <a:effectLst>
            <a:prstShdw prst="shdw17" dist="127633" dir="342636">
              <a:schemeClr val="tx1"/>
            </a:prstShdw>
          </a:effectLst>
        </p:spPr>
        <p:txBody>
          <a:bodyPr wrap="square" tIns="0">
            <a:spAutoFit/>
          </a:bodyPr>
          <a:lstStyle/>
          <a:p>
            <a:pPr algn="ctr">
              <a:spcBef>
                <a:spcPct val="50000"/>
              </a:spcBef>
            </a:pPr>
            <a:r>
              <a:rPr lang="en-US" b="1" smtClean="0">
                <a:solidFill>
                  <a:srgbClr val="002060"/>
                </a:solidFill>
                <a:latin typeface="Verdana" pitchFamily="34" charset="0"/>
                <a:ea typeface="Verdana" pitchFamily="34" charset="0"/>
                <a:cs typeface="Verdana" pitchFamily="34" charset="0"/>
              </a:rPr>
              <a:t>Chính phủ điện tử</a:t>
            </a:r>
            <a:r>
              <a:rPr lang="en-US" b="1">
                <a:latin typeface="Courier New" pitchFamily="49" charset="0"/>
              </a:rPr>
              <a:t/>
            </a:r>
            <a:br>
              <a:rPr lang="en-US" b="1">
                <a:latin typeface="Courier New" pitchFamily="49" charset="0"/>
              </a:rPr>
            </a:br>
            <a:endParaRPr lang="en-US" sz="3600" b="1" smtClean="0">
              <a:latin typeface="Verdana" pitchFamily="34" charset="0"/>
              <a:ea typeface="Verdana" pitchFamily="34" charset="0"/>
              <a:cs typeface="Verdana" pitchFamily="34" charset="0"/>
            </a:endParaRPr>
          </a:p>
          <a:p>
            <a:pPr>
              <a:spcBef>
                <a:spcPct val="50000"/>
              </a:spcBef>
            </a:pPr>
            <a:r>
              <a:rPr lang="en-US" sz="2400" b="1" smtClean="0">
                <a:cs typeface="Times New Roman" pitchFamily="18" charset="0"/>
              </a:rPr>
              <a:t>TS. Phạm V</a:t>
            </a:r>
            <a:r>
              <a:rPr lang="vi-VN" sz="2400" b="1" smtClean="0">
                <a:cs typeface="Times New Roman" pitchFamily="18" charset="0"/>
              </a:rPr>
              <a:t>ă</a:t>
            </a:r>
            <a:r>
              <a:rPr lang="en-US" sz="2400" b="1" smtClean="0">
                <a:cs typeface="Times New Roman" pitchFamily="18" charset="0"/>
              </a:rPr>
              <a:t>n Tính</a:t>
            </a:r>
          </a:p>
          <a:p>
            <a:pPr>
              <a:spcBef>
                <a:spcPct val="50000"/>
              </a:spcBef>
            </a:pPr>
            <a:r>
              <a:rPr lang="en-US" sz="2400" b="1" smtClean="0">
                <a:cs typeface="Times New Roman" pitchFamily="18" charset="0"/>
              </a:rPr>
              <a:t>Khoa CNTT, ĐH Nông Lâm TP.HCM</a:t>
            </a:r>
          </a:p>
          <a:p>
            <a:pPr>
              <a:spcBef>
                <a:spcPct val="50000"/>
              </a:spcBef>
            </a:pPr>
            <a:r>
              <a:rPr lang="en-US" sz="2400" b="1" smtClean="0">
                <a:cs typeface="Times New Roman" pitchFamily="18" charset="0"/>
              </a:rPr>
              <a:t>pvtinh@hcmuaf.edu.vn</a:t>
            </a:r>
            <a:endParaRPr lang="en-US" sz="2400" b="1">
              <a:cs typeface="Times New Roman" pitchFamily="18" charset="0"/>
            </a:endParaRPr>
          </a:p>
        </p:txBody>
      </p:sp>
      <p:pic>
        <p:nvPicPr>
          <p:cNvPr id="8" name="Picture 7" descr="Nhà QH1.jpg"/>
          <p:cNvPicPr>
            <a:picLocks noChangeAspect="1"/>
          </p:cNvPicPr>
          <p:nvPr/>
        </p:nvPicPr>
        <p:blipFill>
          <a:blip r:embed="rId3" cstate="print"/>
          <a:stretch>
            <a:fillRect/>
          </a:stretch>
        </p:blipFill>
        <p:spPr>
          <a:xfrm>
            <a:off x="0" y="914400"/>
            <a:ext cx="3419494" cy="2667000"/>
          </a:xfrm>
          <a:prstGeom prst="rect">
            <a:avLst/>
          </a:prstGeom>
        </p:spPr>
      </p:pic>
      <p:pic>
        <p:nvPicPr>
          <p:cNvPr id="9" name="Picture 8" descr="NHNN.jpg"/>
          <p:cNvPicPr>
            <a:picLocks noChangeAspect="1"/>
          </p:cNvPicPr>
          <p:nvPr/>
        </p:nvPicPr>
        <p:blipFill>
          <a:blip r:embed="rId4" cstate="print"/>
          <a:srcRect l="10339"/>
          <a:stretch>
            <a:fillRect/>
          </a:stretch>
        </p:blipFill>
        <p:spPr>
          <a:xfrm>
            <a:off x="3429000" y="0"/>
            <a:ext cx="5715000" cy="3581400"/>
          </a:xfrm>
          <a:prstGeom prst="rect">
            <a:avLst/>
          </a:prstGeom>
        </p:spPr>
      </p:pic>
      <p:pic>
        <p:nvPicPr>
          <p:cNvPr id="10" name="Picture 9" descr="Nhà QH2.jpg"/>
          <p:cNvPicPr>
            <a:picLocks noChangeAspect="1"/>
          </p:cNvPicPr>
          <p:nvPr/>
        </p:nvPicPr>
        <p:blipFill>
          <a:blip r:embed="rId5" cstate="print"/>
          <a:stretch>
            <a:fillRect/>
          </a:stretch>
        </p:blipFill>
        <p:spPr>
          <a:xfrm>
            <a:off x="0" y="3581400"/>
            <a:ext cx="2511364" cy="3276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History of JavaServer Faces</a:t>
            </a:r>
            <a:endParaRPr lang="en-US"/>
          </a:p>
        </p:txBody>
      </p:sp>
      <p:sp>
        <p:nvSpPr>
          <p:cNvPr id="5" name="Content Placeholder 4"/>
          <p:cNvSpPr>
            <a:spLocks noGrp="1"/>
          </p:cNvSpPr>
          <p:nvPr>
            <p:ph idx="1"/>
          </p:nvPr>
        </p:nvSpPr>
        <p:spPr/>
        <p:txBody>
          <a:bodyPr/>
          <a:lstStyle/>
          <a:p>
            <a:r>
              <a:rPr lang="en-US" smtClean="0"/>
              <a:t>JavaServer Pages</a:t>
            </a:r>
          </a:p>
          <a:p>
            <a:pPr lvl="1"/>
            <a:r>
              <a:rPr lang="en-US" smtClean="0"/>
              <a:t>The next evolution in Java Web development came with the introduction of JavaServer Pages (JSP). JSP was built on top of servlets and provided a simpler, page-based solution to generating large amounts of dynamic HTML content for Web user interfaces. </a:t>
            </a:r>
          </a:p>
          <a:p>
            <a:pPr lvl="1"/>
            <a:r>
              <a:rPr lang="en-US" smtClean="0"/>
              <a:t>JSP provided an improvement but was not a complete solution. As Web applications became more complex, JSP pages often tended to get cluttered with Java code, making them harder to manage and more error prone. What was needed was a better separation of Java application code from the presentation markup. What was needed was MVC.</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History of JavaServer Faces</a:t>
            </a:r>
            <a:endParaRPr lang="en-US"/>
          </a:p>
        </p:txBody>
      </p:sp>
      <p:sp>
        <p:nvSpPr>
          <p:cNvPr id="5" name="Content Placeholder 4"/>
          <p:cNvSpPr>
            <a:spLocks noGrp="1"/>
          </p:cNvSpPr>
          <p:nvPr>
            <p:ph idx="1"/>
          </p:nvPr>
        </p:nvSpPr>
        <p:spPr>
          <a:xfrm>
            <a:off x="0" y="838200"/>
            <a:ext cx="9144000" cy="5638800"/>
          </a:xfrm>
        </p:spPr>
        <p:txBody>
          <a:bodyPr/>
          <a:lstStyle/>
          <a:p>
            <a:r>
              <a:rPr lang="en-US" smtClean="0"/>
              <a:t>Apache Struts</a:t>
            </a:r>
          </a:p>
          <a:p>
            <a:pPr lvl="1"/>
            <a:r>
              <a:rPr lang="en-US" smtClean="0"/>
              <a:t>One of the most dominant server-side Java frameworks to emerge in the last few years was the Jakarta Struts Web applicat</a:t>
            </a:r>
          </a:p>
          <a:p>
            <a:pPr lvl="1"/>
            <a:r>
              <a:rPr lang="en-US" smtClean="0"/>
              <a:t>Struts’ popularity is largely due to its implementation of the Model-View-Controller (MVC) design paradigm described by Trygve Reenskaug in Smalltalk in 1979 </a:t>
            </a:r>
          </a:p>
          <a:p>
            <a:pPr lvl="1"/>
            <a:r>
              <a:rPr lang="en-US" smtClean="0"/>
              <a:t>Struts still often required a substantial amount of custom development for building user interfaces. Even when coupled with the usage of JSTL tags, user interface development with Struts could still be fairly complicated and was really not on a par with what was available with other proprietary technologies such as Microsoft’s ASP.NET, where the user interface development experience is more componentbased and usually less complex</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History of JavaServer Faces</a:t>
            </a:r>
            <a:endParaRPr lang="en-US"/>
          </a:p>
        </p:txBody>
      </p:sp>
      <p:sp>
        <p:nvSpPr>
          <p:cNvPr id="5" name="Content Placeholder 4"/>
          <p:cNvSpPr>
            <a:spLocks noGrp="1"/>
          </p:cNvSpPr>
          <p:nvPr>
            <p:ph idx="1"/>
          </p:nvPr>
        </p:nvSpPr>
        <p:spPr/>
        <p:txBody>
          <a:bodyPr/>
          <a:lstStyle/>
          <a:p>
            <a:r>
              <a:rPr lang="en-US" smtClean="0"/>
              <a:t>The Spring Framework and Spring MVC</a:t>
            </a:r>
          </a:p>
          <a:p>
            <a:pPr lvl="1"/>
            <a:r>
              <a:rPr lang="en-US" smtClean="0"/>
              <a:t>Shortly after Struts had become the de facto standard web framework, but during the development of JSF 1.0, Rod Johnson invented the Spring Framework as an alternative programming model to J2EE. The most important innovations delivered by Spring were “Inversion of Control” and the accompanying concept of informal contract programming. These innovations became popular because they allow a very clean separation of business logic from application logic without imposing any compile-time constraints on the business logic code</a:t>
            </a:r>
          </a:p>
          <a:p>
            <a:pPr lvl="1"/>
            <a:r>
              <a:rPr lang="en-US" smtClean="0"/>
              <a:t>In practice, Spring is often used with Struts, though Spring includes its own simply MVC framework called Spring MVC</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History of JavaServer Faces</a:t>
            </a:r>
            <a:endParaRPr lang="en-US"/>
          </a:p>
        </p:txBody>
      </p:sp>
      <p:sp>
        <p:nvSpPr>
          <p:cNvPr id="5" name="Content Placeholder 4"/>
          <p:cNvSpPr>
            <a:spLocks noGrp="1"/>
          </p:cNvSpPr>
          <p:nvPr>
            <p:ph idx="1"/>
          </p:nvPr>
        </p:nvSpPr>
        <p:spPr/>
        <p:txBody>
          <a:bodyPr/>
          <a:lstStyle/>
          <a:p>
            <a:r>
              <a:rPr lang="en-US" smtClean="0"/>
              <a:t>The Birth of JavaServer Faces</a:t>
            </a:r>
          </a:p>
          <a:p>
            <a:pPr lvl="1"/>
            <a:r>
              <a:rPr lang="en-US" smtClean="0"/>
              <a:t>As Struts gained in popularity, the Java Community Process saw the benefits that Struts offered by explicitly following an MVC approach. However, Struts still lacked a robust user-interface-oriented framework similar to what is possible in other technologies, including traditional Java client technologies such as Swing</a:t>
            </a:r>
          </a:p>
          <a:p>
            <a:pPr lvl="1"/>
            <a:r>
              <a:rPr lang="en-US" smtClean="0"/>
              <a:t>To address this need, several leading software vendors, including Sun, Oracle, IBM, and BEA, met through the Java Community Process in May 2001 and voted to proceed with a comprehensive and detailed specification for building Java EE thin-client Web applications whose primary goal was to provide a standard and much simpler way to build user interfaces for Java Web applications. </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History of JavaServer Faces</a:t>
            </a:r>
            <a:endParaRPr lang="en-US"/>
          </a:p>
        </p:txBody>
      </p:sp>
      <p:sp>
        <p:nvSpPr>
          <p:cNvPr id="5" name="Content Placeholder 4"/>
          <p:cNvSpPr>
            <a:spLocks noGrp="1"/>
          </p:cNvSpPr>
          <p:nvPr>
            <p:ph idx="1"/>
          </p:nvPr>
        </p:nvSpPr>
        <p:spPr/>
        <p:txBody>
          <a:bodyPr/>
          <a:lstStyle/>
          <a:p>
            <a:r>
              <a:rPr lang="en-US" smtClean="0"/>
              <a:t>The Birth of JavaServer Faces</a:t>
            </a:r>
          </a:p>
          <a:p>
            <a:pPr lvl="1"/>
            <a:r>
              <a:rPr lang="en-US" smtClean="0"/>
              <a:t>This resulted in Java Specification Request (JSR) #127, and JavaServer Faces was born.</a:t>
            </a:r>
          </a:p>
          <a:p>
            <a:pPr lvl="1"/>
            <a:r>
              <a:rPr lang="en-US" smtClean="0"/>
              <a:t>JSF combines an MVC design approach with a powerful, component-based UI development framework that greatly simplifies Java EE Web development while using existing markup and servlet technologies. The way this was accomplished is spelled out in the original design goals specified by JSR #127</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History of JavaServer Faces</a:t>
            </a:r>
            <a:endParaRPr lang="en-US"/>
          </a:p>
        </p:txBody>
      </p:sp>
      <p:sp>
        <p:nvSpPr>
          <p:cNvPr id="5" name="Content Placeholder 4"/>
          <p:cNvSpPr>
            <a:spLocks noGrp="1"/>
          </p:cNvSpPr>
          <p:nvPr>
            <p:ph idx="1"/>
          </p:nvPr>
        </p:nvSpPr>
        <p:spPr/>
        <p:txBody>
          <a:bodyPr/>
          <a:lstStyle/>
          <a:p>
            <a:r>
              <a:rPr lang="en-US" smtClean="0"/>
              <a:t>The JavaServer Faces Design Goals</a:t>
            </a:r>
          </a:p>
          <a:p>
            <a:pPr marL="627063" lvl="1" indent="-404813">
              <a:buSzPct val="100000"/>
              <a:buFont typeface="+mj-lt"/>
              <a:buAutoNum type="arabicPeriod"/>
            </a:pPr>
            <a:r>
              <a:rPr lang="en-US" smtClean="0"/>
              <a:t>Create a standard UI component framework that can be leveraged by development tools to make it easier for tool users to both create high-quality UIs and manage the UI’s connections to application behavior.</a:t>
            </a:r>
          </a:p>
          <a:p>
            <a:pPr marL="627063" lvl="1" indent="-404813">
              <a:buSzPct val="100000"/>
              <a:buFont typeface="+mj-lt"/>
              <a:buAutoNum type="arabicPeriod"/>
            </a:pPr>
            <a:r>
              <a:rPr lang="en-US" smtClean="0"/>
              <a:t>Define a set of simple, lightweight Java base classes for UI components, component state, and input events. These classes will address UI lifecycle issues, notably managing a component’s persistent state for the lifetime of its page.</a:t>
            </a:r>
          </a:p>
          <a:p>
            <a:pPr marL="627063" lvl="1" indent="-404813">
              <a:buSzPct val="100000"/>
              <a:buFont typeface="+mj-lt"/>
              <a:buAutoNum type="arabicPeriod"/>
            </a:pPr>
            <a:r>
              <a:rPr lang="en-US" smtClean="0"/>
              <a:t>Provide a set of common UI components, including the standard HTML form input elements. These components will be derived from the simple set of base classes (outlined in #1) that can be used to define new components.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History of JavaServer Faces</a:t>
            </a:r>
            <a:endParaRPr lang="en-US"/>
          </a:p>
        </p:txBody>
      </p:sp>
      <p:sp>
        <p:nvSpPr>
          <p:cNvPr id="5" name="Content Placeholder 4"/>
          <p:cNvSpPr>
            <a:spLocks noGrp="1"/>
          </p:cNvSpPr>
          <p:nvPr>
            <p:ph idx="1"/>
          </p:nvPr>
        </p:nvSpPr>
        <p:spPr/>
        <p:txBody>
          <a:bodyPr/>
          <a:lstStyle/>
          <a:p>
            <a:r>
              <a:rPr lang="en-US" smtClean="0"/>
              <a:t>The JavaServer Faces Design Goals</a:t>
            </a:r>
          </a:p>
          <a:p>
            <a:pPr marL="627063" lvl="1" indent="-457200">
              <a:buSzPct val="100000"/>
              <a:buFont typeface="+mj-lt"/>
              <a:buAutoNum type="arabicPeriod" startAt="4"/>
            </a:pPr>
            <a:r>
              <a:rPr lang="en-US" smtClean="0"/>
              <a:t>Provide a JavaBeans model for dispatching events from client-side UI controls to server-side application behavior.</a:t>
            </a:r>
          </a:p>
          <a:p>
            <a:pPr marL="627063" lvl="1" indent="-457200">
              <a:buSzPct val="100000"/>
              <a:buFont typeface="+mj-lt"/>
              <a:buAutoNum type="arabicPeriod" startAt="4"/>
            </a:pPr>
            <a:r>
              <a:rPr lang="en-US" smtClean="0"/>
              <a:t>5. Define APIs for input validation, including support for client-side validation. </a:t>
            </a:r>
          </a:p>
          <a:p>
            <a:pPr marL="627063" lvl="1" indent="-457200">
              <a:buSzPct val="100000"/>
              <a:buFont typeface="+mj-lt"/>
              <a:buAutoNum type="arabicPeriod" startAt="4"/>
            </a:pPr>
            <a:r>
              <a:rPr lang="en-US" smtClean="0"/>
              <a:t>6. Specify a model for internationalization and localization of the UI.</a:t>
            </a:r>
          </a:p>
          <a:p>
            <a:pPr marL="627063" lvl="1" indent="-457200">
              <a:buSzPct val="100000"/>
              <a:buFont typeface="+mj-lt"/>
              <a:buAutoNum type="arabicPeriod" startAt="4"/>
            </a:pPr>
            <a:r>
              <a:rPr lang="en-US" smtClean="0"/>
              <a:t>7. Provide for automatic generation of appropriate output for the target client, takinginto account all available client configuration data, such as the browser version.</a:t>
            </a:r>
          </a:p>
          <a:p>
            <a:pPr marL="627063" lvl="1" indent="-457200">
              <a:buSzPct val="100000"/>
              <a:buFont typeface="+mj-lt"/>
              <a:buAutoNum type="arabicPeriod" startAt="4"/>
            </a:pPr>
            <a:r>
              <a:rPr lang="en-US" smtClean="0"/>
              <a:t>8. Provide for automatic generation of output containing required hooks for supporting accessibility, as defined by the Web Accessibility Initiative (WAI).</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JSF Version</a:t>
            </a:r>
            <a:endParaRPr lang="en-US"/>
          </a:p>
        </p:txBody>
      </p:sp>
      <p:sp>
        <p:nvSpPr>
          <p:cNvPr id="5" name="Content Placeholder 4"/>
          <p:cNvSpPr>
            <a:spLocks noGrp="1"/>
          </p:cNvSpPr>
          <p:nvPr>
            <p:ph idx="1"/>
          </p:nvPr>
        </p:nvSpPr>
        <p:spPr/>
        <p:txBody>
          <a:bodyPr/>
          <a:lstStyle/>
          <a:p>
            <a:r>
              <a:rPr lang="en-US" b="1" smtClean="0"/>
              <a:t>JSF 1.0</a:t>
            </a:r>
            <a:r>
              <a:rPr lang="en-US" smtClean="0"/>
              <a:t> (11 mar </a:t>
            </a:r>
            <a:r>
              <a:rPr lang="en-US" b="1" smtClean="0"/>
              <a:t>2004</a:t>
            </a:r>
            <a:r>
              <a:rPr lang="en-US" smtClean="0"/>
              <a:t>) - </a:t>
            </a:r>
            <a:r>
              <a:rPr lang="en-US" b="1" smtClean="0"/>
              <a:t> </a:t>
            </a:r>
            <a:r>
              <a:rPr lang="en-US" smtClean="0"/>
              <a:t> </a:t>
            </a:r>
            <a:r>
              <a:rPr lang="en-US" b="1" smtClean="0"/>
              <a:t>Initial release</a:t>
            </a:r>
            <a:r>
              <a:rPr lang="en-US" smtClean="0"/>
              <a:t> </a:t>
            </a:r>
            <a:r>
              <a:rPr lang="en-US" b="1" smtClean="0"/>
              <a:t>of JSF specification</a:t>
            </a:r>
          </a:p>
          <a:p>
            <a:r>
              <a:rPr lang="en-US" b="1" smtClean="0"/>
              <a:t>JSF 1.1</a:t>
            </a:r>
            <a:r>
              <a:rPr lang="en-US" smtClean="0"/>
              <a:t> (27 may </a:t>
            </a:r>
            <a:r>
              <a:rPr lang="en-US" b="1" smtClean="0"/>
              <a:t>2004</a:t>
            </a:r>
            <a:r>
              <a:rPr lang="en-US" smtClean="0"/>
              <a:t>) - </a:t>
            </a:r>
            <a:r>
              <a:rPr lang="en-US" b="1" smtClean="0"/>
              <a:t> </a:t>
            </a:r>
            <a:r>
              <a:rPr lang="en-US" smtClean="0"/>
              <a:t> </a:t>
            </a:r>
            <a:r>
              <a:rPr lang="en-US" b="1" smtClean="0"/>
              <a:t>Bug fix release. No specification changes. No HTML renderkit changes.</a:t>
            </a:r>
          </a:p>
          <a:p>
            <a:r>
              <a:rPr lang="en-US" b="1" smtClean="0"/>
              <a:t>JSF 1.2</a:t>
            </a:r>
            <a:r>
              <a:rPr lang="en-US" smtClean="0"/>
              <a:t> (11 may </a:t>
            </a:r>
            <a:r>
              <a:rPr lang="en-US" b="1" smtClean="0"/>
              <a:t>2006</a:t>
            </a:r>
            <a:r>
              <a:rPr lang="en-US" smtClean="0"/>
              <a:t>) - </a:t>
            </a:r>
            <a:r>
              <a:rPr lang="en-US" b="1" smtClean="0"/>
              <a:t> </a:t>
            </a:r>
            <a:r>
              <a:rPr lang="en-US" smtClean="0"/>
              <a:t> new features and changes</a:t>
            </a:r>
            <a:r>
              <a:rPr lang="en-US" b="1" smtClean="0"/>
              <a:t>.</a:t>
            </a:r>
          </a:p>
          <a:p>
            <a:r>
              <a:rPr lang="en-US" b="1" smtClean="0"/>
              <a:t>JSF </a:t>
            </a:r>
            <a:r>
              <a:rPr lang="en-US" b="1" smtClean="0"/>
              <a:t>2.0</a:t>
            </a:r>
            <a:r>
              <a:rPr lang="en-US" smtClean="0"/>
              <a:t> (14 March </a:t>
            </a:r>
            <a:r>
              <a:rPr lang="en-US" b="1" smtClean="0"/>
              <a:t>2011</a:t>
            </a:r>
            <a:r>
              <a:rPr lang="en-US" smtClean="0"/>
              <a:t>) - </a:t>
            </a:r>
            <a:r>
              <a:rPr lang="en-US" b="1" smtClean="0"/>
              <a:t> </a:t>
            </a:r>
            <a:r>
              <a:rPr lang="en-US" smtClean="0"/>
              <a:t> </a:t>
            </a:r>
            <a:r>
              <a:rPr lang="en-US" b="1" smtClean="0"/>
              <a:t>Latest release of JSF specification.</a:t>
            </a:r>
          </a:p>
          <a:p>
            <a:endParaRPr lang="en-US" b="1" smtClean="0"/>
          </a:p>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JSF </a:t>
            </a:r>
            <a:r>
              <a:rPr lang="en-US" smtClean="0"/>
              <a:t>2.0</a:t>
            </a:r>
            <a:endParaRPr lang="en-US"/>
          </a:p>
        </p:txBody>
      </p:sp>
      <p:sp>
        <p:nvSpPr>
          <p:cNvPr id="5" name="Content Placeholder 4"/>
          <p:cNvSpPr>
            <a:spLocks noGrp="1"/>
          </p:cNvSpPr>
          <p:nvPr>
            <p:ph idx="1"/>
          </p:nvPr>
        </p:nvSpPr>
        <p:spPr/>
        <p:txBody>
          <a:bodyPr/>
          <a:lstStyle/>
          <a:p>
            <a:r>
              <a:rPr lang="en-US" smtClean="0"/>
              <a:t>Ease of Development</a:t>
            </a:r>
          </a:p>
          <a:p>
            <a:r>
              <a:rPr lang="en-US" smtClean="0"/>
              <a:t>Portlet Integration</a:t>
            </a:r>
          </a:p>
          <a:p>
            <a:r>
              <a:rPr lang="en-US" smtClean="0"/>
              <a:t>New Features</a:t>
            </a:r>
          </a:p>
          <a:p>
            <a:pPr lvl="1"/>
            <a:r>
              <a:rPr lang="en-US" smtClean="0"/>
              <a:t>HTML5 forms</a:t>
            </a:r>
          </a:p>
          <a:p>
            <a:pPr lvl="1"/>
            <a:r>
              <a:rPr lang="en-US" smtClean="0"/>
              <a:t>Page Actions</a:t>
            </a:r>
          </a:p>
          <a:p>
            <a:pPr lvl="1"/>
            <a:r>
              <a:rPr lang="en-US" smtClean="0"/>
              <a:t>Event system enhancements</a:t>
            </a:r>
          </a:p>
          <a:p>
            <a:r>
              <a:rPr lang="en-US" smtClean="0"/>
              <a:t>Fixes and Enhancements</a:t>
            </a:r>
          </a:p>
          <a:p>
            <a:pPr lvl="1"/>
            <a:r>
              <a:rPr lang="en-US" smtClean="0"/>
              <a:t>Multi-field validation</a:t>
            </a:r>
          </a:p>
          <a:p>
            <a:pPr lvl="1"/>
            <a:r>
              <a:rPr lang="en-US" smtClean="0"/>
              <a:t>UIData Collection interface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Advantages of JSF</a:t>
            </a:r>
          </a:p>
        </p:txBody>
      </p:sp>
      <p:sp>
        <p:nvSpPr>
          <p:cNvPr id="11267" name="Rectangle 3"/>
          <p:cNvSpPr>
            <a:spLocks noGrp="1" noChangeArrowheads="1"/>
          </p:cNvSpPr>
          <p:nvPr>
            <p:ph type="body" idx="1"/>
          </p:nvPr>
        </p:nvSpPr>
        <p:spPr/>
        <p:txBody>
          <a:bodyPr/>
          <a:lstStyle/>
          <a:p>
            <a:pPr>
              <a:lnSpc>
                <a:spcPct val="90000"/>
              </a:lnSpc>
            </a:pPr>
            <a:r>
              <a:rPr lang="en-US"/>
              <a:t>Custom GUI controls</a:t>
            </a:r>
          </a:p>
          <a:p>
            <a:pPr lvl="1">
              <a:lnSpc>
                <a:spcPct val="90000"/>
              </a:lnSpc>
            </a:pPr>
            <a:r>
              <a:rPr lang="en-US" sz="2800"/>
              <a:t>JSF provides a set of APIs and associated custom tags to create HTML forms that have complex interfaces</a:t>
            </a:r>
          </a:p>
          <a:p>
            <a:pPr>
              <a:lnSpc>
                <a:spcPct val="90000"/>
              </a:lnSpc>
            </a:pPr>
            <a:r>
              <a:rPr lang="en-US"/>
              <a:t>Event handling</a:t>
            </a:r>
          </a:p>
          <a:p>
            <a:pPr lvl="1">
              <a:lnSpc>
                <a:spcPct val="90000"/>
              </a:lnSpc>
            </a:pPr>
            <a:r>
              <a:rPr lang="en-US" sz="2800"/>
              <a:t>JSF makes it easy to designate Java code that is invoked when forms are submitted. The code can respond to particular buttons, changes in particular values, certain user selections, and so on.</a:t>
            </a:r>
          </a:p>
          <a:p>
            <a:pPr>
              <a:lnSpc>
                <a:spcPct val="90000"/>
              </a:lnSpc>
            </a:pPr>
            <a:r>
              <a:rPr lang="en-US"/>
              <a:t>Managed beans</a:t>
            </a:r>
          </a:p>
          <a:p>
            <a:pPr lvl="1">
              <a:lnSpc>
                <a:spcPct val="90000"/>
              </a:lnSpc>
            </a:pPr>
            <a:r>
              <a:rPr lang="en-US" sz="2800"/>
              <a:t>JSF uses beans to achieve the separation of presentation and business logic.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Nội dung</a:t>
            </a:r>
            <a:endParaRPr lang="en-US"/>
          </a:p>
        </p:txBody>
      </p:sp>
      <p:sp>
        <p:nvSpPr>
          <p:cNvPr id="5" name="Content Placeholder 4"/>
          <p:cNvSpPr>
            <a:spLocks noGrp="1"/>
          </p:cNvSpPr>
          <p:nvPr>
            <p:ph idx="1"/>
          </p:nvPr>
        </p:nvSpPr>
        <p:spPr/>
        <p:txBody>
          <a:bodyPr/>
          <a:lstStyle/>
          <a:p>
            <a:pPr marL="514350" indent="-514350">
              <a:buFont typeface="+mj-lt"/>
              <a:buAutoNum type="arabicPeriod" startAt="4"/>
            </a:pPr>
            <a:r>
              <a:rPr lang="en-US" smtClean="0"/>
              <a:t>Module 4 - Java Server Faces</a:t>
            </a:r>
          </a:p>
          <a:p>
            <a:pPr marL="914400" lvl="1" indent="-514350"/>
            <a:r>
              <a:rPr lang="en-US" smtClean="0"/>
              <a:t>Giới thiệu về JSF</a:t>
            </a:r>
          </a:p>
          <a:p>
            <a:pPr marL="914400" lvl="1" indent="-514350"/>
            <a:r>
              <a:rPr lang="en-US" smtClean="0"/>
              <a:t>JSF thông qua ví dụ</a:t>
            </a:r>
          </a:p>
          <a:p>
            <a:pPr marL="914400" lvl="1" indent="-514350"/>
            <a:r>
              <a:rPr lang="en-US" smtClean="0"/>
              <a:t>Managed Bean</a:t>
            </a:r>
          </a:p>
          <a:p>
            <a:pPr marL="914400" lvl="1" indent="-514350"/>
            <a:r>
              <a:rPr lang="en-US" smtClean="0"/>
              <a:t>Navigation</a:t>
            </a:r>
          </a:p>
          <a:p>
            <a:pPr marL="914400" lvl="1" indent="-514350"/>
            <a:r>
              <a:rPr lang="en-US" smtClean="0"/>
              <a:t>Standard JSF Tags</a:t>
            </a:r>
          </a:p>
          <a:p>
            <a:pPr marL="914400" lvl="1" indent="-514350"/>
            <a:r>
              <a:rPr lang="en-US" smtClean="0"/>
              <a:t>Table</a:t>
            </a:r>
          </a:p>
          <a:p>
            <a:pPr marL="914400" lvl="1" indent="-514350"/>
            <a:r>
              <a:rPr lang="en-US" smtClean="0"/>
              <a:t>CSS trong JSF</a:t>
            </a:r>
          </a:p>
          <a:p>
            <a:pPr marL="914400" lvl="1" indent="-514350"/>
            <a:r>
              <a:rPr lang="en-US" smtClean="0"/>
              <a:t>Conversion and Validation</a:t>
            </a:r>
          </a:p>
          <a:p>
            <a:pPr marL="914400" lvl="1" indent="-514350"/>
            <a:r>
              <a:rPr lang="en-US" smtClean="0"/>
              <a:t>Event handling (Xử lý sự kiện)</a:t>
            </a:r>
          </a:p>
          <a:p>
            <a:pPr marL="914400" lvl="1" indent="-514350"/>
            <a:r>
              <a:rPr lang="en-US" smtClean="0"/>
              <a:t>AJAX</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Advantages of JSF</a:t>
            </a:r>
          </a:p>
        </p:txBody>
      </p:sp>
      <p:sp>
        <p:nvSpPr>
          <p:cNvPr id="11267" name="Rectangle 3"/>
          <p:cNvSpPr>
            <a:spLocks noGrp="1" noChangeArrowheads="1"/>
          </p:cNvSpPr>
          <p:nvPr>
            <p:ph type="body" idx="1"/>
          </p:nvPr>
        </p:nvSpPr>
        <p:spPr/>
        <p:txBody>
          <a:bodyPr/>
          <a:lstStyle/>
          <a:p>
            <a:pPr>
              <a:lnSpc>
                <a:spcPct val="90000"/>
              </a:lnSpc>
            </a:pPr>
            <a:r>
              <a:rPr lang="en-US" smtClean="0"/>
              <a:t>Expression </a:t>
            </a:r>
            <a:r>
              <a:rPr lang="en-US"/>
              <a:t>Language</a:t>
            </a:r>
          </a:p>
          <a:p>
            <a:pPr lvl="1">
              <a:lnSpc>
                <a:spcPct val="90000"/>
              </a:lnSpc>
            </a:pPr>
            <a:r>
              <a:rPr lang="en-US" sz="2800"/>
              <a:t>JSF provides a concise and powerful language for accessing bean properties and collection </a:t>
            </a:r>
            <a:r>
              <a:rPr lang="en-US" sz="2800" smtClean="0"/>
              <a:t>elements</a:t>
            </a:r>
          </a:p>
          <a:p>
            <a:pPr>
              <a:lnSpc>
                <a:spcPct val="90000"/>
              </a:lnSpc>
            </a:pPr>
            <a:r>
              <a:rPr lang="en-US" smtClean="0"/>
              <a:t>Form field conversion and validation</a:t>
            </a:r>
          </a:p>
          <a:p>
            <a:pPr lvl="1">
              <a:lnSpc>
                <a:spcPct val="90000"/>
              </a:lnSpc>
            </a:pPr>
            <a:r>
              <a:rPr lang="en-US" sz="2800" smtClean="0"/>
              <a:t>builtin capabilities for checking that form values are in the required format and for converting from strings to various other data types. </a:t>
            </a:r>
          </a:p>
          <a:p>
            <a:pPr>
              <a:lnSpc>
                <a:spcPct val="90000"/>
              </a:lnSpc>
            </a:pP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Advantages of JSF</a:t>
            </a:r>
          </a:p>
        </p:txBody>
      </p:sp>
      <p:sp>
        <p:nvSpPr>
          <p:cNvPr id="13315" name="Rectangle 3"/>
          <p:cNvSpPr>
            <a:spLocks noGrp="1" noChangeArrowheads="1"/>
          </p:cNvSpPr>
          <p:nvPr>
            <p:ph type="body" idx="1"/>
          </p:nvPr>
        </p:nvSpPr>
        <p:spPr>
          <a:xfrm>
            <a:off x="152400" y="1066800"/>
            <a:ext cx="8991600" cy="5334000"/>
          </a:xfrm>
        </p:spPr>
        <p:txBody>
          <a:bodyPr/>
          <a:lstStyle/>
          <a:p>
            <a:pPr>
              <a:lnSpc>
                <a:spcPct val="90000"/>
              </a:lnSpc>
            </a:pPr>
            <a:r>
              <a:rPr lang="en-US" smtClean="0"/>
              <a:t>Centralized </a:t>
            </a:r>
            <a:r>
              <a:rPr lang="en-US"/>
              <a:t>file-based configuration</a:t>
            </a:r>
          </a:p>
          <a:p>
            <a:pPr lvl="1">
              <a:lnSpc>
                <a:spcPct val="90000"/>
              </a:lnSpc>
            </a:pPr>
            <a:r>
              <a:rPr lang="en-US"/>
              <a:t>Rather than hard-coding information into Java programs, many JSF values are represented in XML or property files. This means that many wholesale changes can be made by editing a single file without modifying or recompiling Java code.</a:t>
            </a:r>
          </a:p>
          <a:p>
            <a:pPr>
              <a:lnSpc>
                <a:spcPct val="90000"/>
              </a:lnSpc>
            </a:pPr>
            <a:r>
              <a:rPr lang="en-US"/>
              <a:t>Consistent approach</a:t>
            </a:r>
          </a:p>
          <a:p>
            <a:pPr lvl="1">
              <a:lnSpc>
                <a:spcPct val="90000"/>
              </a:lnSpc>
            </a:pPr>
            <a:r>
              <a:rPr lang="en-US"/>
              <a:t>JSF encourages consistent use of MVC throughout your application</a:t>
            </a:r>
          </a:p>
          <a:p>
            <a:pPr>
              <a:lnSpc>
                <a:spcPct val="90000"/>
              </a:lnSpc>
            </a:pPr>
            <a:r>
              <a:rPr lang="en-US"/>
              <a:t>A device-independent GUI control framework</a:t>
            </a:r>
          </a:p>
          <a:p>
            <a:pPr lvl="1">
              <a:lnSpc>
                <a:spcPct val="90000"/>
              </a:lnSpc>
            </a:pPr>
            <a:r>
              <a:rPr lang="en-US"/>
              <a:t>JSF can be used to generate graphics in formats other than HTML using protocols other than HTTP.</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5A1FD7F-2689-41F1-89FE-9B740134465B}" type="slidenum">
              <a:rPr lang="en-US"/>
              <a:pPr/>
              <a:t>22</a:t>
            </a:fld>
            <a:endParaRPr lang="en-US"/>
          </a:p>
        </p:txBody>
      </p:sp>
      <p:sp>
        <p:nvSpPr>
          <p:cNvPr id="17410" name="Rectangle 2"/>
          <p:cNvSpPr>
            <a:spLocks noGrp="1" noChangeArrowheads="1"/>
          </p:cNvSpPr>
          <p:nvPr>
            <p:ph type="title"/>
          </p:nvPr>
        </p:nvSpPr>
        <p:spPr/>
        <p:txBody>
          <a:bodyPr/>
          <a:lstStyle/>
          <a:p>
            <a:r>
              <a:rPr lang="en-US"/>
              <a:t>What Is a JSF Application?</a:t>
            </a:r>
          </a:p>
        </p:txBody>
      </p:sp>
      <p:sp>
        <p:nvSpPr>
          <p:cNvPr id="17411" name="Rectangle 3"/>
          <p:cNvSpPr>
            <a:spLocks noGrp="1" noChangeArrowheads="1"/>
          </p:cNvSpPr>
          <p:nvPr>
            <p:ph type="body" idx="1"/>
          </p:nvPr>
        </p:nvSpPr>
        <p:spPr>
          <a:xfrm>
            <a:off x="152400" y="1219200"/>
            <a:ext cx="8991600" cy="5334000"/>
          </a:xfrm>
        </p:spPr>
        <p:txBody>
          <a:bodyPr/>
          <a:lstStyle/>
          <a:p>
            <a:pPr>
              <a:lnSpc>
                <a:spcPct val="90000"/>
              </a:lnSpc>
            </a:pPr>
            <a:r>
              <a:rPr lang="en-US"/>
              <a:t>Like any other Java web application, JSF applications run in a servlet container, and typically contain the following: </a:t>
            </a:r>
          </a:p>
          <a:p>
            <a:pPr lvl="1">
              <a:lnSpc>
                <a:spcPct val="90000"/>
              </a:lnSpc>
            </a:pPr>
            <a:r>
              <a:rPr lang="en-US" sz="2800"/>
              <a:t>JavaBeans components containing application-specific functionality and data</a:t>
            </a:r>
          </a:p>
          <a:p>
            <a:pPr lvl="1">
              <a:lnSpc>
                <a:spcPct val="90000"/>
              </a:lnSpc>
            </a:pPr>
            <a:r>
              <a:rPr lang="en-US" sz="2800"/>
              <a:t>Event listeners</a:t>
            </a:r>
          </a:p>
          <a:p>
            <a:pPr lvl="1">
              <a:lnSpc>
                <a:spcPct val="90000"/>
              </a:lnSpc>
            </a:pPr>
            <a:r>
              <a:rPr lang="en-US" sz="2800"/>
              <a:t>Pages, such as JSP pages </a:t>
            </a:r>
          </a:p>
          <a:p>
            <a:pPr lvl="1">
              <a:lnSpc>
                <a:spcPct val="90000"/>
              </a:lnSpc>
            </a:pPr>
            <a:r>
              <a:rPr lang="en-US" sz="2800"/>
              <a:t>Server-side helper classes, such as database access beans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5A1FD7F-2689-41F1-89FE-9B740134465B}" type="slidenum">
              <a:rPr lang="en-US"/>
              <a:pPr/>
              <a:t>23</a:t>
            </a:fld>
            <a:endParaRPr lang="en-US"/>
          </a:p>
        </p:txBody>
      </p:sp>
      <p:sp>
        <p:nvSpPr>
          <p:cNvPr id="17410" name="Rectangle 2"/>
          <p:cNvSpPr>
            <a:spLocks noGrp="1" noChangeArrowheads="1"/>
          </p:cNvSpPr>
          <p:nvPr>
            <p:ph type="title"/>
          </p:nvPr>
        </p:nvSpPr>
        <p:spPr/>
        <p:txBody>
          <a:bodyPr/>
          <a:lstStyle/>
          <a:p>
            <a:r>
              <a:rPr lang="en-US"/>
              <a:t>What Is a JSF Application?</a:t>
            </a:r>
          </a:p>
        </p:txBody>
      </p:sp>
      <p:sp>
        <p:nvSpPr>
          <p:cNvPr id="17411" name="Rectangle 3"/>
          <p:cNvSpPr>
            <a:spLocks noGrp="1" noChangeArrowheads="1"/>
          </p:cNvSpPr>
          <p:nvPr>
            <p:ph type="body" idx="1"/>
          </p:nvPr>
        </p:nvSpPr>
        <p:spPr>
          <a:xfrm>
            <a:off x="152400" y="1219200"/>
            <a:ext cx="8991600" cy="5334000"/>
          </a:xfrm>
        </p:spPr>
        <p:txBody>
          <a:bodyPr/>
          <a:lstStyle/>
          <a:p>
            <a:pPr>
              <a:lnSpc>
                <a:spcPct val="90000"/>
              </a:lnSpc>
            </a:pPr>
            <a:r>
              <a:rPr lang="en-US" smtClean="0"/>
              <a:t>In </a:t>
            </a:r>
            <a:r>
              <a:rPr lang="en-US"/>
              <a:t>addition, a JavaServer Faces application also has </a:t>
            </a:r>
          </a:p>
          <a:p>
            <a:pPr lvl="1">
              <a:lnSpc>
                <a:spcPct val="90000"/>
              </a:lnSpc>
            </a:pPr>
            <a:r>
              <a:rPr lang="en-US" sz="2600"/>
              <a:t>A custom tag library for rendering UI components on a page</a:t>
            </a:r>
          </a:p>
          <a:p>
            <a:pPr lvl="1">
              <a:lnSpc>
                <a:spcPct val="90000"/>
              </a:lnSpc>
            </a:pPr>
            <a:r>
              <a:rPr lang="en-US" sz="2600"/>
              <a:t>A custom tag library for representing event handlers, validators, and other actions</a:t>
            </a:r>
          </a:p>
          <a:p>
            <a:pPr lvl="1">
              <a:lnSpc>
                <a:spcPct val="90000"/>
              </a:lnSpc>
            </a:pPr>
            <a:r>
              <a:rPr lang="en-US" sz="2600"/>
              <a:t>UI components represented as stateful objects on the server</a:t>
            </a:r>
          </a:p>
          <a:p>
            <a:pPr lvl="1">
              <a:lnSpc>
                <a:spcPct val="90000"/>
              </a:lnSpc>
            </a:pPr>
            <a:r>
              <a:rPr lang="en-US" sz="2600"/>
              <a:t>Backing beans, which define properties and functions for UI components</a:t>
            </a:r>
          </a:p>
          <a:p>
            <a:pPr lvl="1">
              <a:lnSpc>
                <a:spcPct val="90000"/>
              </a:lnSpc>
            </a:pPr>
            <a:r>
              <a:rPr lang="en-US" sz="2600"/>
              <a:t>Validators, converters, event listeners, and event handlers</a:t>
            </a:r>
          </a:p>
          <a:p>
            <a:pPr lvl="1">
              <a:lnSpc>
                <a:spcPct val="90000"/>
              </a:lnSpc>
            </a:pPr>
            <a:r>
              <a:rPr lang="en-US" sz="2600"/>
              <a:t>An application configuration resource file for configuring application resources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Why Web Apps?</a:t>
            </a:r>
            <a:endParaRPr lang="en-US"/>
          </a:p>
        </p:txBody>
      </p:sp>
      <p:sp>
        <p:nvSpPr>
          <p:cNvPr id="5" name="Content Placeholder 4"/>
          <p:cNvSpPr>
            <a:spLocks noGrp="1"/>
          </p:cNvSpPr>
          <p:nvPr>
            <p:ph idx="1"/>
          </p:nvPr>
        </p:nvSpPr>
        <p:spPr/>
        <p:txBody>
          <a:bodyPr/>
          <a:lstStyle/>
          <a:p>
            <a:r>
              <a:rPr lang="en-US" b="1" smtClean="0"/>
              <a:t>Downsides to browser-based apps</a:t>
            </a:r>
          </a:p>
          <a:p>
            <a:pPr lvl="1"/>
            <a:r>
              <a:rPr lang="en-US" sz="2600" smtClean="0"/>
              <a:t>GUI is poor -  HTML is OK for static documents, but lousy for programs</a:t>
            </a:r>
          </a:p>
          <a:p>
            <a:pPr lvl="1"/>
            <a:r>
              <a:rPr lang="en-US" sz="2600" smtClean="0"/>
              <a:t>Communication is inefficient -  HTTP is poor protocol for the way we now use Web apps</a:t>
            </a:r>
          </a:p>
          <a:p>
            <a:r>
              <a:rPr lang="en-US" b="1" smtClean="0"/>
              <a:t>So why does everyone want Web apps?</a:t>
            </a:r>
          </a:p>
          <a:p>
            <a:pPr lvl="1"/>
            <a:r>
              <a:rPr lang="en-US" sz="2600" smtClean="0"/>
              <a:t>Universal access  </a:t>
            </a:r>
          </a:p>
          <a:p>
            <a:pPr lvl="2"/>
            <a:r>
              <a:rPr lang="en-US" sz="2400" smtClean="0"/>
              <a:t>Everyone already has a browser installed</a:t>
            </a:r>
          </a:p>
          <a:p>
            <a:pPr lvl="2"/>
            <a:r>
              <a:rPr lang="en-US" sz="2400" smtClean="0"/>
              <a:t> Any computer on the network can access content</a:t>
            </a:r>
          </a:p>
          <a:p>
            <a:pPr lvl="1"/>
            <a:r>
              <a:rPr lang="en-US" smtClean="0"/>
              <a:t> </a:t>
            </a:r>
            <a:r>
              <a:rPr lang="en-US" sz="2600" smtClean="0"/>
              <a:t>Automatic “updates” </a:t>
            </a:r>
          </a:p>
          <a:p>
            <a:pPr lvl="2"/>
            <a:r>
              <a:rPr lang="en-US" sz="2400" smtClean="0"/>
              <a:t> Content comes from server, so is never out of date</a:t>
            </a:r>
            <a:endParaRPr 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What is JSF?</a:t>
            </a:r>
          </a:p>
        </p:txBody>
      </p:sp>
      <p:sp>
        <p:nvSpPr>
          <p:cNvPr id="6147" name="Rectangle 3"/>
          <p:cNvSpPr>
            <a:spLocks noGrp="1" noChangeArrowheads="1"/>
          </p:cNvSpPr>
          <p:nvPr>
            <p:ph type="body" idx="1"/>
          </p:nvPr>
        </p:nvSpPr>
        <p:spPr>
          <a:xfrm>
            <a:off x="152400" y="1143000"/>
            <a:ext cx="8839200" cy="5562600"/>
          </a:xfrm>
        </p:spPr>
        <p:txBody>
          <a:bodyPr/>
          <a:lstStyle/>
          <a:p>
            <a:r>
              <a:rPr lang="en-US"/>
              <a:t>JavaServer Faces technology is a server-side user interface component framework for Java technology-based web applications. </a:t>
            </a:r>
          </a:p>
          <a:p>
            <a:r>
              <a:rPr lang="en-US"/>
              <a:t>JavaServer Faces bring rapid user-interface development to server-side Java. </a:t>
            </a:r>
          </a:p>
          <a:p>
            <a:pPr lvl="1"/>
            <a:r>
              <a:rPr lang="en-US" sz="2800"/>
              <a:t>think of JSF as "Swing for server-side applications</a:t>
            </a:r>
            <a:r>
              <a:rPr lang="en-US" sz="2800" smtClean="0"/>
              <a:t>”</a:t>
            </a:r>
            <a:endParaRPr lang="en-US" sz="280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What is JSF?</a:t>
            </a:r>
            <a:endParaRPr lang="en-US"/>
          </a:p>
        </p:txBody>
      </p:sp>
      <p:sp>
        <p:nvSpPr>
          <p:cNvPr id="5" name="Content Placeholder 4"/>
          <p:cNvSpPr>
            <a:spLocks noGrp="1"/>
          </p:cNvSpPr>
          <p:nvPr>
            <p:ph idx="1"/>
          </p:nvPr>
        </p:nvSpPr>
        <p:spPr>
          <a:xfrm>
            <a:off x="152400" y="1066800"/>
            <a:ext cx="8839200" cy="5410200"/>
          </a:xfrm>
        </p:spPr>
        <p:txBody>
          <a:bodyPr/>
          <a:lstStyle/>
          <a:p>
            <a:r>
              <a:rPr lang="en-US" b="1" smtClean="0"/>
              <a:t>A set of Web-based GUI controls and handlers?</a:t>
            </a:r>
          </a:p>
          <a:p>
            <a:pPr lvl="1"/>
            <a:r>
              <a:rPr lang="en-US" sz="2800" smtClean="0"/>
              <a:t>JSF provides many prebuilt HTML-oriented GUI controls, along with code to handle their events.</a:t>
            </a:r>
          </a:p>
          <a:p>
            <a:r>
              <a:rPr lang="en-US" smtClean="0"/>
              <a:t> </a:t>
            </a:r>
            <a:r>
              <a:rPr lang="en-US" b="1" smtClean="0"/>
              <a:t>A device-independent GUI control framework?</a:t>
            </a:r>
          </a:p>
          <a:p>
            <a:pPr lvl="1"/>
            <a:r>
              <a:rPr lang="en-US" sz="2800" smtClean="0"/>
              <a:t> JSF can be used to generate graphics in formats other than HTML, using protocols other than HTTP.</a:t>
            </a:r>
          </a:p>
          <a:p>
            <a:r>
              <a:rPr lang="en-US" b="1" smtClean="0"/>
              <a:t>An MVC-based Web app framework?</a:t>
            </a:r>
          </a:p>
          <a:p>
            <a:pPr lvl="1"/>
            <a:r>
              <a:rPr lang="en-US" sz="2800" smtClean="0"/>
              <a:t>Like Apache Struts, JSF can be viewed as an MVC framework for  building HTML forms, validating their values, invoking business logic, and displaying results.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What is JSF?</a:t>
            </a:r>
            <a:endParaRPr lang="en-US"/>
          </a:p>
        </p:txBody>
      </p:sp>
      <p:sp>
        <p:nvSpPr>
          <p:cNvPr id="5" name="Content Placeholder 4"/>
          <p:cNvSpPr>
            <a:spLocks noGrp="1"/>
          </p:cNvSpPr>
          <p:nvPr>
            <p:ph idx="1"/>
          </p:nvPr>
        </p:nvSpPr>
        <p:spPr/>
        <p:txBody>
          <a:bodyPr/>
          <a:lstStyle/>
          <a:p>
            <a:r>
              <a:rPr lang="en-US" b="1" smtClean="0"/>
              <a:t>An Ajax library?</a:t>
            </a:r>
          </a:p>
          <a:p>
            <a:pPr lvl="1"/>
            <a:r>
              <a:rPr lang="en-US" sz="2800" smtClean="0"/>
              <a:t> JSF 2.0 provides very easy-to-use Ajax support. So, JSF 2.0 can be viewed as an alternative to jQuery or GWT.</a:t>
            </a:r>
          </a:p>
          <a:p>
            <a:r>
              <a:rPr lang="en-US" b="1" smtClean="0"/>
              <a:t>But which is the proper way to view JSF?</a:t>
            </a:r>
          </a:p>
          <a:p>
            <a:pPr lvl="1"/>
            <a:r>
              <a:rPr lang="en-US" sz="2800" smtClean="0"/>
              <a:t>The answer depends on what you are going to use it for, but 1 &amp; 3 are the most common ways of looking at JSF.</a:t>
            </a:r>
            <a:endParaRPr lang="en-US" sz="2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What is JSF?</a:t>
            </a:r>
            <a:endParaRPr lang="en-US"/>
          </a:p>
        </p:txBody>
      </p:sp>
      <p:sp>
        <p:nvSpPr>
          <p:cNvPr id="5" name="Content Placeholder 4"/>
          <p:cNvSpPr>
            <a:spLocks noGrp="1"/>
          </p:cNvSpPr>
          <p:nvPr>
            <p:ph idx="1"/>
          </p:nvPr>
        </p:nvSpPr>
        <p:spPr/>
        <p:txBody>
          <a:bodyPr/>
          <a:lstStyle/>
          <a:p>
            <a:r>
              <a:rPr lang="en-US" b="1" smtClean="0"/>
              <a:t>Alternatives: traditional Web apps</a:t>
            </a:r>
          </a:p>
          <a:p>
            <a:pPr lvl="1"/>
            <a:r>
              <a:rPr lang="en-US" smtClean="0"/>
              <a:t>Servlets/JSP (with MVC)</a:t>
            </a:r>
          </a:p>
          <a:p>
            <a:pPr lvl="1"/>
            <a:r>
              <a:rPr lang="en-US" smtClean="0"/>
              <a:t>Struts 2.0</a:t>
            </a:r>
          </a:p>
          <a:p>
            <a:pPr lvl="1"/>
            <a:r>
              <a:rPr lang="en-US" smtClean="0"/>
              <a:t>JSF 2.0</a:t>
            </a:r>
          </a:p>
          <a:p>
            <a:r>
              <a:rPr lang="en-US" smtClean="0"/>
              <a:t> </a:t>
            </a:r>
            <a:r>
              <a:rPr lang="en-US" b="1" smtClean="0"/>
              <a:t>Alternatives: Ajax-based Web apps</a:t>
            </a:r>
          </a:p>
          <a:p>
            <a:pPr lvl="1"/>
            <a:r>
              <a:rPr lang="en-US" smtClean="0"/>
              <a:t>Add jQuery (or Ext/JS, etc) to existing app</a:t>
            </a:r>
          </a:p>
          <a:p>
            <a:pPr lvl="1"/>
            <a:r>
              <a:rPr lang="en-US" smtClean="0"/>
              <a:t>Use the Google Web Toolkit and write everything in Java, following a Swing-like style </a:t>
            </a:r>
          </a:p>
          <a:p>
            <a:pPr lvl="1"/>
            <a:r>
              <a:rPr lang="en-US" smtClean="0"/>
              <a:t>Use JSF 2.0 and add Ajax tags to page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History of JavaServer Faces</a:t>
            </a:r>
            <a:endParaRPr lang="en-US"/>
          </a:p>
        </p:txBody>
      </p:sp>
      <p:sp>
        <p:nvSpPr>
          <p:cNvPr id="5" name="Content Placeholder 4"/>
          <p:cNvSpPr>
            <a:spLocks noGrp="1"/>
          </p:cNvSpPr>
          <p:nvPr>
            <p:ph idx="1"/>
          </p:nvPr>
        </p:nvSpPr>
        <p:spPr/>
        <p:txBody>
          <a:bodyPr/>
          <a:lstStyle/>
          <a:p>
            <a:r>
              <a:rPr lang="en-US" smtClean="0"/>
              <a:t>The Common Gateway Interface</a:t>
            </a:r>
          </a:p>
          <a:p>
            <a:pPr lvl="1"/>
            <a:r>
              <a:rPr lang="en-US" smtClean="0"/>
              <a:t>In the mid-1990s, Web application development was still relatively new, and the predominant technology for assembling Web applications used a simple method known as the Common Gateway Interface (CGI) for producing dynamic content.</a:t>
            </a:r>
          </a:p>
          <a:p>
            <a:pPr lvl="1"/>
            <a:r>
              <a:rPr lang="en-US" smtClean="0"/>
              <a:t>CGI is a technique that allows a Web page to invoke a server-side process to generate output dynamically, such as for a stock quote or reporting the number of Web site hits. The program that produced the dynamic output was usually an operating system (OS) shell script, a natively compiled program, or an interpreted language such as Perl</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History of JavaServer Faces</a:t>
            </a:r>
            <a:endParaRPr lang="en-US"/>
          </a:p>
        </p:txBody>
      </p:sp>
      <p:sp>
        <p:nvSpPr>
          <p:cNvPr id="5" name="Content Placeholder 4"/>
          <p:cNvSpPr>
            <a:spLocks noGrp="1"/>
          </p:cNvSpPr>
          <p:nvPr>
            <p:ph idx="1"/>
          </p:nvPr>
        </p:nvSpPr>
        <p:spPr/>
        <p:txBody>
          <a:bodyPr/>
          <a:lstStyle/>
          <a:p>
            <a:r>
              <a:rPr lang="en-US" smtClean="0"/>
              <a:t>The Servlet API</a:t>
            </a:r>
          </a:p>
          <a:p>
            <a:pPr lvl="1"/>
            <a:r>
              <a:rPr lang="en-US" smtClean="0"/>
              <a:t>The next step forward in the evolution of Web application development was the introduction of the Java Servlet API in March 1998. Prior to servlets, Java was not widely utilized as a server-side technology for Web applications. Instead Java was mainly used in Web pages in the form of Java Applets that would run on browser clients.</a:t>
            </a:r>
          </a:p>
          <a:p>
            <a:pPr lvl="1"/>
            <a:r>
              <a:rPr lang="en-US" smtClean="0"/>
              <a:t>The Java Servlet API enabled Java developers to write server-side code for delivering dynamic Web content.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Gov-Template">
  <a:themeElements>
    <a:clrScheme name="egovernmen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governmen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BBDDFF"/>
            </a:gs>
            <a:gs pos="100000">
              <a:srgbClr val="F8E2E2"/>
            </a:gs>
          </a:gsLst>
          <a:path path="rect">
            <a:fillToRect l="50000" t="50000" r="50000" b="50000"/>
          </a:path>
        </a:grad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0">
          <a:gsLst>
            <a:gs pos="0">
              <a:srgbClr val="BBDDFF"/>
            </a:gs>
            <a:gs pos="100000">
              <a:srgbClr val="F8E2E2"/>
            </a:gs>
          </a:gsLst>
          <a:path path="rect">
            <a:fillToRect l="50000" t="50000" r="50000" b="50000"/>
          </a:path>
        </a:grad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governmen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governmen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governmen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governmen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governme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governme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governme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eGov-Template</Template>
  <TotalTime>649</TotalTime>
  <Words>1730</Words>
  <Application>Microsoft Office PowerPoint</Application>
  <PresentationFormat>On-screen Show (4:3)</PresentationFormat>
  <Paragraphs>143</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eGov-Template</vt:lpstr>
      <vt:lpstr>Slide 1</vt:lpstr>
      <vt:lpstr>Nội dung</vt:lpstr>
      <vt:lpstr>Why Web Apps?</vt:lpstr>
      <vt:lpstr>What is JSF?</vt:lpstr>
      <vt:lpstr>What is JSF?</vt:lpstr>
      <vt:lpstr>What is JSF?</vt:lpstr>
      <vt:lpstr>What is JSF?</vt:lpstr>
      <vt:lpstr>The History of JavaServer Faces</vt:lpstr>
      <vt:lpstr>The History of JavaServer Faces</vt:lpstr>
      <vt:lpstr>The History of JavaServer Faces</vt:lpstr>
      <vt:lpstr>The History of JavaServer Faces</vt:lpstr>
      <vt:lpstr>The History of JavaServer Faces</vt:lpstr>
      <vt:lpstr>The History of JavaServer Faces</vt:lpstr>
      <vt:lpstr>The History of JavaServer Faces</vt:lpstr>
      <vt:lpstr>The History of JavaServer Faces</vt:lpstr>
      <vt:lpstr>The History of JavaServer Faces</vt:lpstr>
      <vt:lpstr>JSF Version</vt:lpstr>
      <vt:lpstr>JSF 2.0</vt:lpstr>
      <vt:lpstr>Advantages of JSF</vt:lpstr>
      <vt:lpstr>Advantages of JSF</vt:lpstr>
      <vt:lpstr>Advantages of JSF</vt:lpstr>
      <vt:lpstr>What Is a JSF Application?</vt:lpstr>
      <vt:lpstr>What Is a JSF Application?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tinh</dc:creator>
  <cp:lastModifiedBy>tinh</cp:lastModifiedBy>
  <cp:revision>31</cp:revision>
  <cp:lastPrinted>2002-10-17T15:46:07Z</cp:lastPrinted>
  <dcterms:created xsi:type="dcterms:W3CDTF">2012-09-17T14:34:56Z</dcterms:created>
  <dcterms:modified xsi:type="dcterms:W3CDTF">2012-10-19T02:03:46Z</dcterms:modified>
</cp:coreProperties>
</file>